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diagrams/data1.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7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diagrams/drawing3.xml" ContentType="application/vnd.ms-office.drawingml.diagramDrawing+xml"/>
  <Override PartName="/ppt/diagrams/quickStyle3.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layout3.xml" ContentType="application/vnd.openxmlformats-officedocument.drawingml.diagramLayout+xml"/>
  <Override PartName="/ppt/diagrams/colors3.xml" ContentType="application/vnd.openxmlformats-officedocument.drawingml.diagramColors+xml"/>
  <Override PartName="/ppt/notesMasters/notesMaster1.xml" ContentType="application/vnd.openxmlformats-officedocument.presentationml.notesMaster+xml"/>
  <Override PartName="/ppt/diagrams/layout1.xml" ContentType="application/vnd.openxmlformats-officedocument.drawingml.diagramLayout+xml"/>
  <Override PartName="/ppt/theme/theme2.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4.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7.xml" ContentType="application/vnd.openxmlformats-officedocument.drawingml.diagramLayout+xml"/>
  <Override PartName="/ppt/theme/theme1.xml" ContentType="application/vnd.openxmlformats-officedocument.theme+xml"/>
  <Override PartName="/ppt/diagrams/drawing6.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drawing8.xml" ContentType="application/vnd.ms-office.drawingml.diagramDrawing+xml"/>
  <Override PartName="/ppt/diagrams/colors8.xml" ContentType="application/vnd.openxmlformats-officedocument.drawingml.diagramColors+xml"/>
  <Override PartName="/ppt/diagrams/quickStyle6.xml" ContentType="application/vnd.openxmlformats-officedocument.drawingml.diagramStyle+xml"/>
  <Override PartName="/ppt/diagrams/colors6.xml" ContentType="application/vnd.openxmlformats-officedocument.drawingml.diagramColors+xml"/>
  <Override PartName="/ppt/diagrams/quickStyle4.xml" ContentType="application/vnd.openxmlformats-officedocument.drawingml.diagramStyle+xml"/>
  <Override PartName="/ppt/diagrams/drawing4.xml" ContentType="application/vnd.ms-office.drawingml.diagramDrawing+xml"/>
  <Override PartName="/ppt/diagrams/colors4.xml" ContentType="application/vnd.openxmlformats-officedocument.drawingml.diagramColors+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layout5.xml" ContentType="application/vnd.openxmlformats-officedocument.drawingml.diagramLayout+xml"/>
  <Override PartName="/ppt/diagrams/quickStyle5.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4"/>
  </p:notesMasterIdLst>
  <p:sldIdLst>
    <p:sldId id="322" r:id="rId2"/>
    <p:sldId id="257" r:id="rId3"/>
    <p:sldId id="258" r:id="rId4"/>
    <p:sldId id="260" r:id="rId5"/>
    <p:sldId id="261" r:id="rId6"/>
    <p:sldId id="281" r:id="rId7"/>
    <p:sldId id="262" r:id="rId8"/>
    <p:sldId id="265" r:id="rId9"/>
    <p:sldId id="264" r:id="rId10"/>
    <p:sldId id="268" r:id="rId11"/>
    <p:sldId id="336" r:id="rId12"/>
    <p:sldId id="267" r:id="rId13"/>
    <p:sldId id="263" r:id="rId14"/>
    <p:sldId id="334" r:id="rId15"/>
    <p:sldId id="269" r:id="rId16"/>
    <p:sldId id="282" r:id="rId17"/>
    <p:sldId id="283" r:id="rId18"/>
    <p:sldId id="288" r:id="rId19"/>
    <p:sldId id="287" r:id="rId20"/>
    <p:sldId id="284" r:id="rId21"/>
    <p:sldId id="290" r:id="rId22"/>
    <p:sldId id="289" r:id="rId23"/>
    <p:sldId id="271" r:id="rId24"/>
    <p:sldId id="286" r:id="rId25"/>
    <p:sldId id="293" r:id="rId26"/>
    <p:sldId id="294" r:id="rId27"/>
    <p:sldId id="291" r:id="rId28"/>
    <p:sldId id="295" r:id="rId29"/>
    <p:sldId id="292" r:id="rId30"/>
    <p:sldId id="301" r:id="rId31"/>
    <p:sldId id="296" r:id="rId32"/>
    <p:sldId id="299" r:id="rId33"/>
    <p:sldId id="300" r:id="rId34"/>
    <p:sldId id="297" r:id="rId35"/>
    <p:sldId id="302" r:id="rId36"/>
    <p:sldId id="303" r:id="rId37"/>
    <p:sldId id="304" r:id="rId38"/>
    <p:sldId id="305" r:id="rId39"/>
    <p:sldId id="306" r:id="rId40"/>
    <p:sldId id="307" r:id="rId41"/>
    <p:sldId id="308" r:id="rId42"/>
    <p:sldId id="309" r:id="rId43"/>
    <p:sldId id="313" r:id="rId44"/>
    <p:sldId id="314" r:id="rId45"/>
    <p:sldId id="315" r:id="rId46"/>
    <p:sldId id="317" r:id="rId47"/>
    <p:sldId id="318" r:id="rId48"/>
    <p:sldId id="277" r:id="rId49"/>
    <p:sldId id="319" r:id="rId50"/>
    <p:sldId id="320" r:id="rId51"/>
    <p:sldId id="324" r:id="rId52"/>
    <p:sldId id="325" r:id="rId53"/>
    <p:sldId id="321" r:id="rId54"/>
    <p:sldId id="327" r:id="rId55"/>
    <p:sldId id="328" r:id="rId56"/>
    <p:sldId id="326" r:id="rId57"/>
    <p:sldId id="298" r:id="rId58"/>
    <p:sldId id="278" r:id="rId59"/>
    <p:sldId id="316" r:id="rId60"/>
    <p:sldId id="329" r:id="rId61"/>
    <p:sldId id="330" r:id="rId62"/>
    <p:sldId id="310" r:id="rId63"/>
    <p:sldId id="311" r:id="rId64"/>
    <p:sldId id="331" r:id="rId65"/>
    <p:sldId id="335" r:id="rId66"/>
    <p:sldId id="337" r:id="rId67"/>
    <p:sldId id="352" r:id="rId68"/>
    <p:sldId id="338" r:id="rId69"/>
    <p:sldId id="340" r:id="rId70"/>
    <p:sldId id="342" r:id="rId71"/>
    <p:sldId id="343" r:id="rId72"/>
    <p:sldId id="344" r:id="rId73"/>
    <p:sldId id="345" r:id="rId74"/>
    <p:sldId id="346" r:id="rId75"/>
    <p:sldId id="348" r:id="rId76"/>
    <p:sldId id="349" r:id="rId77"/>
    <p:sldId id="350" r:id="rId78"/>
    <p:sldId id="351" r:id="rId79"/>
    <p:sldId id="279" r:id="rId80"/>
    <p:sldId id="259" r:id="rId81"/>
    <p:sldId id="347" r:id="rId82"/>
    <p:sldId id="353"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34" autoAdjust="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customXml" Target="../customXml/item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2.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01A45-2FEB-4F66-AB6A-A517711F0047}" type="doc">
      <dgm:prSet loTypeId="urn:microsoft.com/office/officeart/2008/layout/IncreasingCircleProcess" loCatId="list" qsTypeId="urn:microsoft.com/office/officeart/2005/8/quickstyle/simple2" qsCatId="simple" csTypeId="urn:microsoft.com/office/officeart/2005/8/colors/accent1_2" csCatId="accent1" phldr="1"/>
      <dgm:spPr/>
      <dgm:t>
        <a:bodyPr/>
        <a:lstStyle/>
        <a:p>
          <a:endParaRPr lang="en-US"/>
        </a:p>
      </dgm:t>
    </dgm:pt>
    <dgm:pt modelId="{722A078B-4439-414C-BC56-4155B12A793F}">
      <dgm:prSet phldrT="[Metin]" custT="1"/>
      <dgm:spPr/>
      <dgm:t>
        <a:bodyPr/>
        <a:lstStyle/>
        <a:p>
          <a:r>
            <a:rPr lang="tr-TR" sz="2800" dirty="0" err="1" smtClean="0"/>
            <a:t>Dispne</a:t>
          </a:r>
          <a:r>
            <a:rPr lang="tr-TR" sz="2800" dirty="0" smtClean="0"/>
            <a:t>+</a:t>
          </a:r>
          <a:endParaRPr lang="en-US" sz="2800" dirty="0"/>
        </a:p>
      </dgm:t>
    </dgm:pt>
    <dgm:pt modelId="{96F7FE0F-985E-4243-A546-8C267BD148BB}" type="parTrans" cxnId="{029DA717-9F5C-4AFA-A88F-DD3BE3A7D21C}">
      <dgm:prSet/>
      <dgm:spPr/>
      <dgm:t>
        <a:bodyPr/>
        <a:lstStyle/>
        <a:p>
          <a:endParaRPr lang="en-US"/>
        </a:p>
      </dgm:t>
    </dgm:pt>
    <dgm:pt modelId="{0ABCA9CA-2A41-4740-8B3A-AC2C389DA845}" type="sibTrans" cxnId="{029DA717-9F5C-4AFA-A88F-DD3BE3A7D21C}">
      <dgm:prSet/>
      <dgm:spPr/>
      <dgm:t>
        <a:bodyPr/>
        <a:lstStyle/>
        <a:p>
          <a:endParaRPr lang="en-US"/>
        </a:p>
      </dgm:t>
    </dgm:pt>
    <dgm:pt modelId="{AC37FE96-2F37-4926-BAA8-B5ADD7C9FA54}">
      <dgm:prSet phldrT="[Metin]" custT="1"/>
      <dgm:spPr/>
      <dgm:t>
        <a:bodyPr/>
        <a:lstStyle/>
        <a:p>
          <a:r>
            <a:rPr lang="en-US" sz="2800" dirty="0" smtClean="0"/>
            <a:t>BNP</a:t>
          </a:r>
          <a:r>
            <a:rPr lang="tr-TR" sz="2800" dirty="0" smtClean="0"/>
            <a:t> </a:t>
          </a:r>
          <a:r>
            <a:rPr lang="en-US" sz="2800" dirty="0" err="1" smtClean="0"/>
            <a:t>veya</a:t>
          </a:r>
          <a:r>
            <a:rPr lang="en-US" sz="2800" dirty="0" smtClean="0"/>
            <a:t> NT-</a:t>
          </a:r>
          <a:r>
            <a:rPr lang="en-US" sz="2800" dirty="0" err="1" smtClean="0"/>
            <a:t>proBNP</a:t>
          </a:r>
          <a:r>
            <a:rPr lang="en-US" sz="2800" dirty="0" smtClean="0"/>
            <a:t> </a:t>
          </a:r>
          <a:r>
            <a:rPr lang="en-US" sz="2800" dirty="0" err="1" smtClean="0"/>
            <a:t>ölçümü</a:t>
          </a:r>
          <a:r>
            <a:rPr lang="en-US" sz="2800" dirty="0" smtClean="0"/>
            <a:t>, KY </a:t>
          </a:r>
          <a:r>
            <a:rPr lang="en-US" sz="2800" dirty="0" err="1" smtClean="0"/>
            <a:t>tanısını</a:t>
          </a:r>
          <a:r>
            <a:rPr lang="en-US" sz="2800" dirty="0" smtClean="0"/>
            <a:t> </a:t>
          </a:r>
          <a:r>
            <a:rPr lang="en-US" sz="2800" dirty="0" err="1" smtClean="0"/>
            <a:t>desteklemek</a:t>
          </a:r>
          <a:r>
            <a:rPr lang="en-US" sz="2800" dirty="0" smtClean="0"/>
            <a:t> </a:t>
          </a:r>
          <a:r>
            <a:rPr lang="en-US" sz="2800" dirty="0" err="1" smtClean="0"/>
            <a:t>veya</a:t>
          </a:r>
          <a:r>
            <a:rPr lang="en-US" sz="2800" dirty="0" smtClean="0"/>
            <a:t> </a:t>
          </a:r>
          <a:r>
            <a:rPr lang="en-US" sz="2800" dirty="0" err="1" smtClean="0"/>
            <a:t>dışlamak</a:t>
          </a:r>
          <a:r>
            <a:rPr lang="en-US" sz="2800" dirty="0" smtClean="0"/>
            <a:t> </a:t>
          </a:r>
          <a:r>
            <a:rPr lang="en-US" sz="2800" dirty="0" err="1" smtClean="0"/>
            <a:t>için</a:t>
          </a:r>
          <a:r>
            <a:rPr lang="en-US" sz="2800" dirty="0" smtClean="0"/>
            <a:t> </a:t>
          </a:r>
          <a:r>
            <a:rPr lang="en-US" sz="2800" dirty="0" err="1" smtClean="0"/>
            <a:t>faydalıdı</a:t>
          </a:r>
          <a:r>
            <a:rPr lang="tr-TR" sz="2800" dirty="0" smtClean="0"/>
            <a:t>r</a:t>
          </a:r>
          <a:endParaRPr lang="en-US" sz="2800" dirty="0"/>
        </a:p>
      </dgm:t>
    </dgm:pt>
    <dgm:pt modelId="{86918023-38BB-4B17-ABC1-F0E0ED1DA87D}" type="parTrans" cxnId="{6A5A9AD1-97CF-469B-BAC8-10D15DCFD695}">
      <dgm:prSet/>
      <dgm:spPr/>
      <dgm:t>
        <a:bodyPr/>
        <a:lstStyle/>
        <a:p>
          <a:endParaRPr lang="en-US"/>
        </a:p>
      </dgm:t>
    </dgm:pt>
    <dgm:pt modelId="{A8C25FE7-566F-42D5-8921-C5C76663A1B2}" type="sibTrans" cxnId="{6A5A9AD1-97CF-469B-BAC8-10D15DCFD695}">
      <dgm:prSet/>
      <dgm:spPr/>
      <dgm:t>
        <a:bodyPr/>
        <a:lstStyle/>
        <a:p>
          <a:endParaRPr lang="en-US"/>
        </a:p>
      </dgm:t>
    </dgm:pt>
    <dgm:pt modelId="{D63C59E5-A154-4BD9-B201-AA4613B6F78C}">
      <dgm:prSet phldrT="[Metin]"/>
      <dgm:spPr/>
      <dgm:t>
        <a:bodyPr/>
        <a:lstStyle/>
        <a:p>
          <a:r>
            <a:rPr lang="tr-TR" dirty="0" smtClean="0"/>
            <a:t>Kronik KY</a:t>
          </a:r>
          <a:endParaRPr lang="en-US" dirty="0"/>
        </a:p>
      </dgm:t>
    </dgm:pt>
    <dgm:pt modelId="{1D5FBA4D-C4F2-4A3A-A5BF-2E67A3DF0D31}" type="parTrans" cxnId="{73AB17EF-9883-443E-BB7B-AAC648CAB191}">
      <dgm:prSet/>
      <dgm:spPr/>
      <dgm:t>
        <a:bodyPr/>
        <a:lstStyle/>
        <a:p>
          <a:endParaRPr lang="en-US"/>
        </a:p>
      </dgm:t>
    </dgm:pt>
    <dgm:pt modelId="{B5F75E02-CCC4-41F3-B235-E63D33E9F2BF}" type="sibTrans" cxnId="{73AB17EF-9883-443E-BB7B-AAC648CAB191}">
      <dgm:prSet/>
      <dgm:spPr/>
      <dgm:t>
        <a:bodyPr/>
        <a:lstStyle/>
        <a:p>
          <a:endParaRPr lang="en-US"/>
        </a:p>
      </dgm:t>
    </dgm:pt>
    <dgm:pt modelId="{20F17608-B709-4D9C-9632-17A8C28CFC87}">
      <dgm:prSet phldrT="[Metin]" custT="1"/>
      <dgm:spPr/>
      <dgm:t>
        <a:bodyPr/>
        <a:lstStyle/>
        <a:p>
          <a:r>
            <a:rPr lang="tr-TR" sz="2800" smtClean="0"/>
            <a:t>R</a:t>
          </a:r>
          <a:r>
            <a:rPr lang="en-US" sz="2800" dirty="0" err="1" smtClean="0"/>
            <a:t>isk</a:t>
          </a:r>
          <a:r>
            <a:rPr lang="en-US" sz="2800" dirty="0" smtClean="0"/>
            <a:t> </a:t>
          </a:r>
          <a:r>
            <a:rPr lang="en-US" sz="2800" dirty="0" err="1" smtClean="0"/>
            <a:t>sınıflandırması</a:t>
          </a:r>
          <a:endParaRPr lang="en-US" sz="2800" dirty="0"/>
        </a:p>
      </dgm:t>
    </dgm:pt>
    <dgm:pt modelId="{E78F103C-7050-4D8D-890A-D99112A6C80C}" type="parTrans" cxnId="{A121295B-A14B-43BC-B057-1BBAF48D09D2}">
      <dgm:prSet/>
      <dgm:spPr/>
      <dgm:t>
        <a:bodyPr/>
        <a:lstStyle/>
        <a:p>
          <a:endParaRPr lang="en-US"/>
        </a:p>
      </dgm:t>
    </dgm:pt>
    <dgm:pt modelId="{56B65B16-2857-4049-8D11-0A87B368BF2F}" type="sibTrans" cxnId="{A121295B-A14B-43BC-B057-1BBAF48D09D2}">
      <dgm:prSet/>
      <dgm:spPr/>
      <dgm:t>
        <a:bodyPr/>
        <a:lstStyle/>
        <a:p>
          <a:endParaRPr lang="en-US"/>
        </a:p>
      </dgm:t>
    </dgm:pt>
    <dgm:pt modelId="{4B23D721-3D25-45DD-8AB8-3C416815C638}">
      <dgm:prSet phldrT="[Metin]"/>
      <dgm:spPr/>
      <dgm:t>
        <a:bodyPr/>
        <a:lstStyle/>
        <a:p>
          <a:r>
            <a:rPr lang="tr-TR" dirty="0" smtClean="0"/>
            <a:t>Hastaneye yatışta</a:t>
          </a:r>
          <a:endParaRPr lang="en-US" dirty="0"/>
        </a:p>
      </dgm:t>
    </dgm:pt>
    <dgm:pt modelId="{4242F7BC-7905-48DA-B2F7-8CEC25FF57C9}" type="parTrans" cxnId="{7B783FD0-9BD2-49A2-8079-67B85347B98F}">
      <dgm:prSet/>
      <dgm:spPr/>
      <dgm:t>
        <a:bodyPr/>
        <a:lstStyle/>
        <a:p>
          <a:endParaRPr lang="en-US"/>
        </a:p>
      </dgm:t>
    </dgm:pt>
    <dgm:pt modelId="{034616B0-470B-4657-986D-B2BDE8662B3A}" type="sibTrans" cxnId="{7B783FD0-9BD2-49A2-8079-67B85347B98F}">
      <dgm:prSet/>
      <dgm:spPr/>
      <dgm:t>
        <a:bodyPr/>
        <a:lstStyle/>
        <a:p>
          <a:endParaRPr lang="en-US"/>
        </a:p>
      </dgm:t>
    </dgm:pt>
    <dgm:pt modelId="{1AE96E43-4C25-41A4-AE67-526F8D824E30}">
      <dgm:prSet phldrT="[Metin]" custT="1"/>
      <dgm:spPr/>
      <dgm:t>
        <a:bodyPr/>
        <a:lstStyle/>
        <a:p>
          <a:r>
            <a:rPr lang="tr-TR" sz="2800" dirty="0" smtClean="0"/>
            <a:t>P</a:t>
          </a:r>
          <a:r>
            <a:rPr lang="en-US" sz="2800" dirty="0" err="1" smtClean="0"/>
            <a:t>rognozu</a:t>
          </a:r>
          <a:r>
            <a:rPr lang="en-US" sz="2800" dirty="0" smtClean="0"/>
            <a:t> </a:t>
          </a:r>
          <a:r>
            <a:rPr lang="en-US" sz="2800" dirty="0" err="1" smtClean="0"/>
            <a:t>belirlemek</a:t>
          </a:r>
          <a:r>
            <a:rPr lang="en-US" sz="2800" dirty="0" smtClean="0"/>
            <a:t> </a:t>
          </a:r>
          <a:r>
            <a:rPr lang="en-US" sz="2800" dirty="0" err="1" smtClean="0"/>
            <a:t>için</a:t>
          </a:r>
          <a:endParaRPr lang="en-US" sz="2800" dirty="0"/>
        </a:p>
      </dgm:t>
    </dgm:pt>
    <dgm:pt modelId="{4FA72A37-1A1F-4CF1-8DDA-5AE66FDEE591}" type="parTrans" cxnId="{18561A05-28C3-4862-AD7A-B7099794B503}">
      <dgm:prSet/>
      <dgm:spPr/>
      <dgm:t>
        <a:bodyPr/>
        <a:lstStyle/>
        <a:p>
          <a:endParaRPr lang="en-US"/>
        </a:p>
      </dgm:t>
    </dgm:pt>
    <dgm:pt modelId="{BB3948A4-D446-4A27-864A-421937932E63}" type="sibTrans" cxnId="{18561A05-28C3-4862-AD7A-B7099794B503}">
      <dgm:prSet/>
      <dgm:spPr/>
      <dgm:t>
        <a:bodyPr/>
        <a:lstStyle/>
        <a:p>
          <a:endParaRPr lang="en-US"/>
        </a:p>
      </dgm:t>
    </dgm:pt>
    <dgm:pt modelId="{2A552E42-E326-4991-9BD0-708A6B594838}" type="pres">
      <dgm:prSet presAssocID="{E3401A45-2FEB-4F66-AB6A-A517711F0047}" presName="Name0" presStyleCnt="0">
        <dgm:presLayoutVars>
          <dgm:chMax val="7"/>
          <dgm:chPref val="7"/>
          <dgm:dir/>
          <dgm:animOne val="branch"/>
          <dgm:animLvl val="lvl"/>
        </dgm:presLayoutVars>
      </dgm:prSet>
      <dgm:spPr/>
      <dgm:t>
        <a:bodyPr/>
        <a:lstStyle/>
        <a:p>
          <a:endParaRPr lang="en-US"/>
        </a:p>
      </dgm:t>
    </dgm:pt>
    <dgm:pt modelId="{F35D88CF-E0E2-4D22-971C-4A4814C141D2}" type="pres">
      <dgm:prSet presAssocID="{722A078B-4439-414C-BC56-4155B12A793F}" presName="composite" presStyleCnt="0"/>
      <dgm:spPr/>
    </dgm:pt>
    <dgm:pt modelId="{1C0B46B4-A67D-48CA-BCEC-553B1596C0E6}" type="pres">
      <dgm:prSet presAssocID="{722A078B-4439-414C-BC56-4155B12A793F}" presName="BackAccent" presStyleLbl="bgShp" presStyleIdx="0" presStyleCnt="3"/>
      <dgm:spPr/>
    </dgm:pt>
    <dgm:pt modelId="{436FCB5B-F15C-4498-B57C-C98902C88899}" type="pres">
      <dgm:prSet presAssocID="{722A078B-4439-414C-BC56-4155B12A793F}" presName="Accent" presStyleLbl="alignNode1" presStyleIdx="0" presStyleCnt="3"/>
      <dgm:spPr/>
    </dgm:pt>
    <dgm:pt modelId="{DDCA6261-8399-45DC-8C5B-8066072F1B92}" type="pres">
      <dgm:prSet presAssocID="{722A078B-4439-414C-BC56-4155B12A793F}" presName="Child" presStyleLbl="revTx" presStyleIdx="0" presStyleCnt="6">
        <dgm:presLayoutVars>
          <dgm:chMax val="0"/>
          <dgm:chPref val="0"/>
          <dgm:bulletEnabled val="1"/>
        </dgm:presLayoutVars>
      </dgm:prSet>
      <dgm:spPr/>
      <dgm:t>
        <a:bodyPr/>
        <a:lstStyle/>
        <a:p>
          <a:endParaRPr lang="en-US"/>
        </a:p>
      </dgm:t>
    </dgm:pt>
    <dgm:pt modelId="{74420C90-4A58-4878-AB9B-E3BBBC2417C7}" type="pres">
      <dgm:prSet presAssocID="{722A078B-4439-414C-BC56-4155B12A793F}" presName="Parent" presStyleLbl="revTx" presStyleIdx="1" presStyleCnt="6">
        <dgm:presLayoutVars>
          <dgm:chMax val="1"/>
          <dgm:chPref val="1"/>
          <dgm:bulletEnabled val="1"/>
        </dgm:presLayoutVars>
      </dgm:prSet>
      <dgm:spPr/>
      <dgm:t>
        <a:bodyPr/>
        <a:lstStyle/>
        <a:p>
          <a:endParaRPr lang="en-US"/>
        </a:p>
      </dgm:t>
    </dgm:pt>
    <dgm:pt modelId="{52D49034-21C1-4675-BE84-43A59A579875}" type="pres">
      <dgm:prSet presAssocID="{0ABCA9CA-2A41-4740-8B3A-AC2C389DA845}" presName="sibTrans" presStyleCnt="0"/>
      <dgm:spPr/>
    </dgm:pt>
    <dgm:pt modelId="{C44636ED-78BE-40F1-A371-8A492C3220B5}" type="pres">
      <dgm:prSet presAssocID="{D63C59E5-A154-4BD9-B201-AA4613B6F78C}" presName="composite" presStyleCnt="0"/>
      <dgm:spPr/>
    </dgm:pt>
    <dgm:pt modelId="{2E91D331-48E0-4213-B5E9-6EA820B15579}" type="pres">
      <dgm:prSet presAssocID="{D63C59E5-A154-4BD9-B201-AA4613B6F78C}" presName="BackAccent" presStyleLbl="bgShp" presStyleIdx="1" presStyleCnt="3"/>
      <dgm:spPr/>
    </dgm:pt>
    <dgm:pt modelId="{049CFD95-FB9A-4408-995F-144447F38602}" type="pres">
      <dgm:prSet presAssocID="{D63C59E5-A154-4BD9-B201-AA4613B6F78C}" presName="Accent" presStyleLbl="alignNode1" presStyleIdx="1" presStyleCnt="3"/>
      <dgm:spPr/>
    </dgm:pt>
    <dgm:pt modelId="{BE44DF33-723B-4D52-82A0-080B88DBE756}" type="pres">
      <dgm:prSet presAssocID="{D63C59E5-A154-4BD9-B201-AA4613B6F78C}" presName="Child" presStyleLbl="revTx" presStyleIdx="2" presStyleCnt="6">
        <dgm:presLayoutVars>
          <dgm:chMax val="0"/>
          <dgm:chPref val="0"/>
          <dgm:bulletEnabled val="1"/>
        </dgm:presLayoutVars>
      </dgm:prSet>
      <dgm:spPr/>
      <dgm:t>
        <a:bodyPr/>
        <a:lstStyle/>
        <a:p>
          <a:endParaRPr lang="en-US"/>
        </a:p>
      </dgm:t>
    </dgm:pt>
    <dgm:pt modelId="{898B6821-7F9E-46AB-AE28-59F44592D749}" type="pres">
      <dgm:prSet presAssocID="{D63C59E5-A154-4BD9-B201-AA4613B6F78C}" presName="Parent" presStyleLbl="revTx" presStyleIdx="3" presStyleCnt="6">
        <dgm:presLayoutVars>
          <dgm:chMax val="1"/>
          <dgm:chPref val="1"/>
          <dgm:bulletEnabled val="1"/>
        </dgm:presLayoutVars>
      </dgm:prSet>
      <dgm:spPr/>
      <dgm:t>
        <a:bodyPr/>
        <a:lstStyle/>
        <a:p>
          <a:endParaRPr lang="en-US"/>
        </a:p>
      </dgm:t>
    </dgm:pt>
    <dgm:pt modelId="{C19DB255-C795-4867-9868-E8995C0C184E}" type="pres">
      <dgm:prSet presAssocID="{B5F75E02-CCC4-41F3-B235-E63D33E9F2BF}" presName="sibTrans" presStyleCnt="0"/>
      <dgm:spPr/>
    </dgm:pt>
    <dgm:pt modelId="{3E2DEABE-0011-4DFD-AA60-B8553B95F5E6}" type="pres">
      <dgm:prSet presAssocID="{4B23D721-3D25-45DD-8AB8-3C416815C638}" presName="composite" presStyleCnt="0"/>
      <dgm:spPr/>
    </dgm:pt>
    <dgm:pt modelId="{970592D4-E901-4DDA-92D8-3315F297B5C7}" type="pres">
      <dgm:prSet presAssocID="{4B23D721-3D25-45DD-8AB8-3C416815C638}" presName="BackAccent" presStyleLbl="bgShp" presStyleIdx="2" presStyleCnt="3"/>
      <dgm:spPr/>
    </dgm:pt>
    <dgm:pt modelId="{B39A6155-BA58-47EF-BDB5-7A4AEA9ACE43}" type="pres">
      <dgm:prSet presAssocID="{4B23D721-3D25-45DD-8AB8-3C416815C638}" presName="Accent" presStyleLbl="alignNode1" presStyleIdx="2" presStyleCnt="3"/>
      <dgm:spPr/>
    </dgm:pt>
    <dgm:pt modelId="{937F1AEF-0B7B-40C4-AAC1-B021DBE1DA58}" type="pres">
      <dgm:prSet presAssocID="{4B23D721-3D25-45DD-8AB8-3C416815C638}" presName="Child" presStyleLbl="revTx" presStyleIdx="4" presStyleCnt="6">
        <dgm:presLayoutVars>
          <dgm:chMax val="0"/>
          <dgm:chPref val="0"/>
          <dgm:bulletEnabled val="1"/>
        </dgm:presLayoutVars>
      </dgm:prSet>
      <dgm:spPr/>
      <dgm:t>
        <a:bodyPr/>
        <a:lstStyle/>
        <a:p>
          <a:endParaRPr lang="en-US"/>
        </a:p>
      </dgm:t>
    </dgm:pt>
    <dgm:pt modelId="{E93586AD-AE79-41B6-A7EF-7D1160CDAE9C}" type="pres">
      <dgm:prSet presAssocID="{4B23D721-3D25-45DD-8AB8-3C416815C638}" presName="Parent" presStyleLbl="revTx" presStyleIdx="5" presStyleCnt="6">
        <dgm:presLayoutVars>
          <dgm:chMax val="1"/>
          <dgm:chPref val="1"/>
          <dgm:bulletEnabled val="1"/>
        </dgm:presLayoutVars>
      </dgm:prSet>
      <dgm:spPr/>
      <dgm:t>
        <a:bodyPr/>
        <a:lstStyle/>
        <a:p>
          <a:endParaRPr lang="en-US"/>
        </a:p>
      </dgm:t>
    </dgm:pt>
  </dgm:ptLst>
  <dgm:cxnLst>
    <dgm:cxn modelId="{73AB17EF-9883-443E-BB7B-AAC648CAB191}" srcId="{E3401A45-2FEB-4F66-AB6A-A517711F0047}" destId="{D63C59E5-A154-4BD9-B201-AA4613B6F78C}" srcOrd="1" destOrd="0" parTransId="{1D5FBA4D-C4F2-4A3A-A5BF-2E67A3DF0D31}" sibTransId="{B5F75E02-CCC4-41F3-B235-E63D33E9F2BF}"/>
    <dgm:cxn modelId="{029DA717-9F5C-4AFA-A88F-DD3BE3A7D21C}" srcId="{E3401A45-2FEB-4F66-AB6A-A517711F0047}" destId="{722A078B-4439-414C-BC56-4155B12A793F}" srcOrd="0" destOrd="0" parTransId="{96F7FE0F-985E-4243-A546-8C267BD148BB}" sibTransId="{0ABCA9CA-2A41-4740-8B3A-AC2C389DA845}"/>
    <dgm:cxn modelId="{7B783FD0-9BD2-49A2-8079-67B85347B98F}" srcId="{E3401A45-2FEB-4F66-AB6A-A517711F0047}" destId="{4B23D721-3D25-45DD-8AB8-3C416815C638}" srcOrd="2" destOrd="0" parTransId="{4242F7BC-7905-48DA-B2F7-8CEC25FF57C9}" sibTransId="{034616B0-470B-4657-986D-B2BDE8662B3A}"/>
    <dgm:cxn modelId="{3A1773B7-3042-43DC-8CAD-D07FB429EEFC}" type="presOf" srcId="{20F17608-B709-4D9C-9632-17A8C28CFC87}" destId="{BE44DF33-723B-4D52-82A0-080B88DBE756}" srcOrd="0" destOrd="0" presId="urn:microsoft.com/office/officeart/2008/layout/IncreasingCircleProcess"/>
    <dgm:cxn modelId="{2E622C78-8DAF-4FFB-AC56-634C19CA78E1}" type="presOf" srcId="{E3401A45-2FEB-4F66-AB6A-A517711F0047}" destId="{2A552E42-E326-4991-9BD0-708A6B594838}" srcOrd="0" destOrd="0" presId="urn:microsoft.com/office/officeart/2008/layout/IncreasingCircleProcess"/>
    <dgm:cxn modelId="{A121295B-A14B-43BC-B057-1BBAF48D09D2}" srcId="{D63C59E5-A154-4BD9-B201-AA4613B6F78C}" destId="{20F17608-B709-4D9C-9632-17A8C28CFC87}" srcOrd="0" destOrd="0" parTransId="{E78F103C-7050-4D8D-890A-D99112A6C80C}" sibTransId="{56B65B16-2857-4049-8D11-0A87B368BF2F}"/>
    <dgm:cxn modelId="{6A5A9AD1-97CF-469B-BAC8-10D15DCFD695}" srcId="{722A078B-4439-414C-BC56-4155B12A793F}" destId="{AC37FE96-2F37-4926-BAA8-B5ADD7C9FA54}" srcOrd="0" destOrd="0" parTransId="{86918023-38BB-4B17-ABC1-F0E0ED1DA87D}" sibTransId="{A8C25FE7-566F-42D5-8921-C5C76663A1B2}"/>
    <dgm:cxn modelId="{96DAF134-7126-4CD7-9486-0D6A4A990EFF}" type="presOf" srcId="{722A078B-4439-414C-BC56-4155B12A793F}" destId="{74420C90-4A58-4878-AB9B-E3BBBC2417C7}" srcOrd="0" destOrd="0" presId="urn:microsoft.com/office/officeart/2008/layout/IncreasingCircleProcess"/>
    <dgm:cxn modelId="{18561A05-28C3-4862-AD7A-B7099794B503}" srcId="{4B23D721-3D25-45DD-8AB8-3C416815C638}" destId="{1AE96E43-4C25-41A4-AE67-526F8D824E30}" srcOrd="0" destOrd="0" parTransId="{4FA72A37-1A1F-4CF1-8DDA-5AE66FDEE591}" sibTransId="{BB3948A4-D446-4A27-864A-421937932E63}"/>
    <dgm:cxn modelId="{068EEE3D-5A69-404B-B090-5A58A16D2046}" type="presOf" srcId="{D63C59E5-A154-4BD9-B201-AA4613B6F78C}" destId="{898B6821-7F9E-46AB-AE28-59F44592D749}" srcOrd="0" destOrd="0" presId="urn:microsoft.com/office/officeart/2008/layout/IncreasingCircleProcess"/>
    <dgm:cxn modelId="{576B1854-B805-41E0-B419-617BC1BDFF82}" type="presOf" srcId="{4B23D721-3D25-45DD-8AB8-3C416815C638}" destId="{E93586AD-AE79-41B6-A7EF-7D1160CDAE9C}" srcOrd="0" destOrd="0" presId="urn:microsoft.com/office/officeart/2008/layout/IncreasingCircleProcess"/>
    <dgm:cxn modelId="{910B5F2C-93AE-49AA-8740-CA582D26D93F}" type="presOf" srcId="{1AE96E43-4C25-41A4-AE67-526F8D824E30}" destId="{937F1AEF-0B7B-40C4-AAC1-B021DBE1DA58}" srcOrd="0" destOrd="0" presId="urn:microsoft.com/office/officeart/2008/layout/IncreasingCircleProcess"/>
    <dgm:cxn modelId="{10370C3B-6260-4989-8A48-BD726B17F7B3}" type="presOf" srcId="{AC37FE96-2F37-4926-BAA8-B5ADD7C9FA54}" destId="{DDCA6261-8399-45DC-8C5B-8066072F1B92}" srcOrd="0" destOrd="0" presId="urn:microsoft.com/office/officeart/2008/layout/IncreasingCircleProcess"/>
    <dgm:cxn modelId="{9DD9C3B7-6E0A-4E8F-AEF3-464FF5C587E7}" type="presParOf" srcId="{2A552E42-E326-4991-9BD0-708A6B594838}" destId="{F35D88CF-E0E2-4D22-971C-4A4814C141D2}" srcOrd="0" destOrd="0" presId="urn:microsoft.com/office/officeart/2008/layout/IncreasingCircleProcess"/>
    <dgm:cxn modelId="{4D017C12-AB44-41FA-9062-05A3D11D82E2}" type="presParOf" srcId="{F35D88CF-E0E2-4D22-971C-4A4814C141D2}" destId="{1C0B46B4-A67D-48CA-BCEC-553B1596C0E6}" srcOrd="0" destOrd="0" presId="urn:microsoft.com/office/officeart/2008/layout/IncreasingCircleProcess"/>
    <dgm:cxn modelId="{87758690-3B5D-4D73-92AE-566A0CBE2C53}" type="presParOf" srcId="{F35D88CF-E0E2-4D22-971C-4A4814C141D2}" destId="{436FCB5B-F15C-4498-B57C-C98902C88899}" srcOrd="1" destOrd="0" presId="urn:microsoft.com/office/officeart/2008/layout/IncreasingCircleProcess"/>
    <dgm:cxn modelId="{A7AF9935-813D-4406-A420-D520DEC6B4D4}" type="presParOf" srcId="{F35D88CF-E0E2-4D22-971C-4A4814C141D2}" destId="{DDCA6261-8399-45DC-8C5B-8066072F1B92}" srcOrd="2" destOrd="0" presId="urn:microsoft.com/office/officeart/2008/layout/IncreasingCircleProcess"/>
    <dgm:cxn modelId="{3B4B26CD-7E93-4C75-8BF2-02D9C01A93F9}" type="presParOf" srcId="{F35D88CF-E0E2-4D22-971C-4A4814C141D2}" destId="{74420C90-4A58-4878-AB9B-E3BBBC2417C7}" srcOrd="3" destOrd="0" presId="urn:microsoft.com/office/officeart/2008/layout/IncreasingCircleProcess"/>
    <dgm:cxn modelId="{7EA9F39F-3B5E-43CF-B1A5-18CFA1D2214F}" type="presParOf" srcId="{2A552E42-E326-4991-9BD0-708A6B594838}" destId="{52D49034-21C1-4675-BE84-43A59A579875}" srcOrd="1" destOrd="0" presId="urn:microsoft.com/office/officeart/2008/layout/IncreasingCircleProcess"/>
    <dgm:cxn modelId="{AB5044A4-EE66-4173-8E24-C613C0769104}" type="presParOf" srcId="{2A552E42-E326-4991-9BD0-708A6B594838}" destId="{C44636ED-78BE-40F1-A371-8A492C3220B5}" srcOrd="2" destOrd="0" presId="urn:microsoft.com/office/officeart/2008/layout/IncreasingCircleProcess"/>
    <dgm:cxn modelId="{6E0EF409-52AA-45E5-9274-4D2F9D575EB9}" type="presParOf" srcId="{C44636ED-78BE-40F1-A371-8A492C3220B5}" destId="{2E91D331-48E0-4213-B5E9-6EA820B15579}" srcOrd="0" destOrd="0" presId="urn:microsoft.com/office/officeart/2008/layout/IncreasingCircleProcess"/>
    <dgm:cxn modelId="{D8A0BB96-2A94-43B7-8F5C-2EE818F43E05}" type="presParOf" srcId="{C44636ED-78BE-40F1-A371-8A492C3220B5}" destId="{049CFD95-FB9A-4408-995F-144447F38602}" srcOrd="1" destOrd="0" presId="urn:microsoft.com/office/officeart/2008/layout/IncreasingCircleProcess"/>
    <dgm:cxn modelId="{C696D4C4-3C8E-45E9-80F5-5A8C42CDA36F}" type="presParOf" srcId="{C44636ED-78BE-40F1-A371-8A492C3220B5}" destId="{BE44DF33-723B-4D52-82A0-080B88DBE756}" srcOrd="2" destOrd="0" presId="urn:microsoft.com/office/officeart/2008/layout/IncreasingCircleProcess"/>
    <dgm:cxn modelId="{0C2549A4-C992-4E1D-B723-579B9C469CFB}" type="presParOf" srcId="{C44636ED-78BE-40F1-A371-8A492C3220B5}" destId="{898B6821-7F9E-46AB-AE28-59F44592D749}" srcOrd="3" destOrd="0" presId="urn:microsoft.com/office/officeart/2008/layout/IncreasingCircleProcess"/>
    <dgm:cxn modelId="{F1EF6EF2-B7C6-442B-8D22-B088329887B5}" type="presParOf" srcId="{2A552E42-E326-4991-9BD0-708A6B594838}" destId="{C19DB255-C795-4867-9868-E8995C0C184E}" srcOrd="3" destOrd="0" presId="urn:microsoft.com/office/officeart/2008/layout/IncreasingCircleProcess"/>
    <dgm:cxn modelId="{B63796CD-9A14-47CE-B165-9FE2B8A6B90F}" type="presParOf" srcId="{2A552E42-E326-4991-9BD0-708A6B594838}" destId="{3E2DEABE-0011-4DFD-AA60-B8553B95F5E6}" srcOrd="4" destOrd="0" presId="urn:microsoft.com/office/officeart/2008/layout/IncreasingCircleProcess"/>
    <dgm:cxn modelId="{F63DF07A-138C-4453-AE44-C552121F637C}" type="presParOf" srcId="{3E2DEABE-0011-4DFD-AA60-B8553B95F5E6}" destId="{970592D4-E901-4DDA-92D8-3315F297B5C7}" srcOrd="0" destOrd="0" presId="urn:microsoft.com/office/officeart/2008/layout/IncreasingCircleProcess"/>
    <dgm:cxn modelId="{DB743480-96DC-42FA-B370-BE3004ABFE21}" type="presParOf" srcId="{3E2DEABE-0011-4DFD-AA60-B8553B95F5E6}" destId="{B39A6155-BA58-47EF-BDB5-7A4AEA9ACE43}" srcOrd="1" destOrd="0" presId="urn:microsoft.com/office/officeart/2008/layout/IncreasingCircleProcess"/>
    <dgm:cxn modelId="{1C8C959E-8039-43D8-9274-5AF1A2CBAF67}" type="presParOf" srcId="{3E2DEABE-0011-4DFD-AA60-B8553B95F5E6}" destId="{937F1AEF-0B7B-40C4-AAC1-B021DBE1DA58}" srcOrd="2" destOrd="0" presId="urn:microsoft.com/office/officeart/2008/layout/IncreasingCircleProcess"/>
    <dgm:cxn modelId="{34B3A7A6-2C86-4FD6-8062-CB95D5E81C11}" type="presParOf" srcId="{3E2DEABE-0011-4DFD-AA60-B8553B95F5E6}" destId="{E93586AD-AE79-41B6-A7EF-7D1160CDAE9C}"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620225-5AC7-4ED7-8752-9A93AAD1B921}"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tr-TR"/>
        </a:p>
      </dgm:t>
    </dgm:pt>
    <dgm:pt modelId="{66CBE9B2-5C81-4595-AFAC-C22553E7A144}">
      <dgm:prSet phldrT="[Text]"/>
      <dgm:spPr/>
      <dgm:t>
        <a:bodyPr/>
        <a:lstStyle/>
        <a:p>
          <a:r>
            <a:rPr lang="tr-TR" b="1" dirty="0" smtClean="0">
              <a:effectLst>
                <a:outerShdw blurRad="38100" dist="38100" dir="2700000" algn="tl">
                  <a:srgbClr val="000000">
                    <a:alpha val="43137"/>
                  </a:srgbClr>
                </a:outerShdw>
              </a:effectLst>
            </a:rPr>
            <a:t>KAPSAMLI GERİATRİK DEĞERLENDİRME</a:t>
          </a:r>
          <a:endParaRPr lang="tr-TR" b="1" dirty="0">
            <a:effectLst>
              <a:outerShdw blurRad="38100" dist="38100" dir="2700000" algn="tl">
                <a:srgbClr val="000000">
                  <a:alpha val="43137"/>
                </a:srgbClr>
              </a:outerShdw>
            </a:effectLst>
          </a:endParaRPr>
        </a:p>
      </dgm:t>
    </dgm:pt>
    <dgm:pt modelId="{25D9E20E-06C8-44B9-834B-10C95461DD69}" type="parTrans" cxnId="{6A38A891-B9D9-452A-BB3A-F3D1100293F7}">
      <dgm:prSet/>
      <dgm:spPr/>
      <dgm:t>
        <a:bodyPr/>
        <a:lstStyle/>
        <a:p>
          <a:endParaRPr lang="tr-TR"/>
        </a:p>
      </dgm:t>
    </dgm:pt>
    <dgm:pt modelId="{A7A70D89-FDA7-4CC5-A35C-E0AFDED821BD}" type="sibTrans" cxnId="{6A38A891-B9D9-452A-BB3A-F3D1100293F7}">
      <dgm:prSet/>
      <dgm:spPr/>
      <dgm:t>
        <a:bodyPr/>
        <a:lstStyle/>
        <a:p>
          <a:endParaRPr lang="tr-TR"/>
        </a:p>
      </dgm:t>
    </dgm:pt>
    <dgm:pt modelId="{DEB89F66-5410-4550-9C1D-C4E35CEC7EFD}">
      <dgm:prSet phldrT="[Text]" custT="1"/>
      <dgm:spPr/>
      <dgm:t>
        <a:bodyPr/>
        <a:lstStyle/>
        <a:p>
          <a:r>
            <a:rPr lang="tr-TR" sz="2000" b="1" dirty="0" smtClean="0">
              <a:effectLst>
                <a:outerShdw blurRad="38100" dist="38100" dir="2700000" algn="tl">
                  <a:srgbClr val="000000">
                    <a:alpha val="43137"/>
                  </a:srgbClr>
                </a:outerShdw>
              </a:effectLst>
            </a:rPr>
            <a:t>Fiziksel</a:t>
          </a:r>
          <a:r>
            <a:rPr lang="tr-TR" sz="2000" dirty="0" smtClean="0"/>
            <a:t> </a:t>
          </a:r>
          <a:endParaRPr lang="tr-TR" sz="2000" dirty="0"/>
        </a:p>
      </dgm:t>
    </dgm:pt>
    <dgm:pt modelId="{AEE58F5E-B149-426A-8E05-A86A1845056A}" type="parTrans" cxnId="{03650E17-A64E-4D68-A6B3-89C7F56E99A7}">
      <dgm:prSet/>
      <dgm:spPr/>
      <dgm:t>
        <a:bodyPr/>
        <a:lstStyle/>
        <a:p>
          <a:endParaRPr lang="tr-TR"/>
        </a:p>
      </dgm:t>
    </dgm:pt>
    <dgm:pt modelId="{9B78BA7E-4350-483F-BB1D-E616647917E0}" type="sibTrans" cxnId="{03650E17-A64E-4D68-A6B3-89C7F56E99A7}">
      <dgm:prSet/>
      <dgm:spPr/>
      <dgm:t>
        <a:bodyPr/>
        <a:lstStyle/>
        <a:p>
          <a:endParaRPr lang="tr-TR"/>
        </a:p>
      </dgm:t>
    </dgm:pt>
    <dgm:pt modelId="{6242941E-B5C2-42CA-91DC-2FBEF8CA5D02}">
      <dgm:prSet phldrT="[Text]"/>
      <dgm:spPr/>
      <dgm:t>
        <a:bodyPr/>
        <a:lstStyle/>
        <a:p>
          <a:r>
            <a:rPr lang="tr-TR" b="1" dirty="0" smtClean="0">
              <a:effectLst>
                <a:outerShdw blurRad="38100" dist="38100" dir="2700000" algn="tl">
                  <a:srgbClr val="000000">
                    <a:alpha val="43137"/>
                  </a:srgbClr>
                </a:outerShdw>
              </a:effectLst>
            </a:rPr>
            <a:t>Koruyucu Hekimlik Uygulamaları</a:t>
          </a:r>
          <a:endParaRPr lang="tr-TR" b="1" dirty="0">
            <a:effectLst>
              <a:outerShdw blurRad="38100" dist="38100" dir="2700000" algn="tl">
                <a:srgbClr val="000000">
                  <a:alpha val="43137"/>
                </a:srgbClr>
              </a:outerShdw>
            </a:effectLst>
          </a:endParaRPr>
        </a:p>
      </dgm:t>
    </dgm:pt>
    <dgm:pt modelId="{FE43B137-DA20-4933-BE28-D76469E415E4}" type="parTrans" cxnId="{C285D3BC-67E5-4B92-9952-C2DC0373EEAB}">
      <dgm:prSet/>
      <dgm:spPr/>
      <dgm:t>
        <a:bodyPr/>
        <a:lstStyle/>
        <a:p>
          <a:endParaRPr lang="tr-TR"/>
        </a:p>
      </dgm:t>
    </dgm:pt>
    <dgm:pt modelId="{F57DC6B5-F944-4C80-A756-CB2E9847BA79}" type="sibTrans" cxnId="{C285D3BC-67E5-4B92-9952-C2DC0373EEAB}">
      <dgm:prSet/>
      <dgm:spPr/>
      <dgm:t>
        <a:bodyPr/>
        <a:lstStyle/>
        <a:p>
          <a:endParaRPr lang="tr-TR"/>
        </a:p>
      </dgm:t>
    </dgm:pt>
    <dgm:pt modelId="{67490979-1389-479A-ACB4-D55A37673CF1}">
      <dgm:prSet phldrT="[Text]" custT="1"/>
      <dgm:spPr/>
      <dgm:t>
        <a:bodyPr/>
        <a:lstStyle/>
        <a:p>
          <a:r>
            <a:rPr lang="tr-TR" sz="2000" b="1" dirty="0" smtClean="0">
              <a:effectLst>
                <a:outerShdw blurRad="38100" dist="38100" dir="2700000" algn="tl">
                  <a:srgbClr val="000000">
                    <a:alpha val="43137"/>
                  </a:srgbClr>
                </a:outerShdw>
              </a:effectLst>
            </a:rPr>
            <a:t>Sosyal</a:t>
          </a:r>
          <a:r>
            <a:rPr lang="tr-TR" sz="2000" dirty="0" smtClean="0"/>
            <a:t> </a:t>
          </a:r>
          <a:endParaRPr lang="tr-TR" sz="2000" dirty="0"/>
        </a:p>
      </dgm:t>
    </dgm:pt>
    <dgm:pt modelId="{3E737EF2-E0F8-4541-ADDB-657AC116846B}" type="parTrans" cxnId="{201CFE4C-41E5-41AB-8062-985865BBD316}">
      <dgm:prSet/>
      <dgm:spPr/>
      <dgm:t>
        <a:bodyPr/>
        <a:lstStyle/>
        <a:p>
          <a:endParaRPr lang="tr-TR"/>
        </a:p>
      </dgm:t>
    </dgm:pt>
    <dgm:pt modelId="{C7FDAC2C-9143-4B50-B428-391C348B13C4}" type="sibTrans" cxnId="{201CFE4C-41E5-41AB-8062-985865BBD316}">
      <dgm:prSet/>
      <dgm:spPr/>
      <dgm:t>
        <a:bodyPr/>
        <a:lstStyle/>
        <a:p>
          <a:endParaRPr lang="tr-TR"/>
        </a:p>
      </dgm:t>
    </dgm:pt>
    <dgm:pt modelId="{60F6F1B8-B076-4FD9-A8E3-36C9AFCC7278}">
      <dgm:prSet phldrT="[Text]" custT="1"/>
      <dgm:spPr/>
      <dgm:t>
        <a:bodyPr/>
        <a:lstStyle/>
        <a:p>
          <a:r>
            <a:rPr lang="tr-TR" sz="1600" b="1" dirty="0" smtClean="0">
              <a:effectLst>
                <a:outerShdw blurRad="38100" dist="38100" dir="2700000" algn="tl">
                  <a:srgbClr val="000000">
                    <a:alpha val="43137"/>
                  </a:srgbClr>
                </a:outerShdw>
              </a:effectLst>
            </a:rPr>
            <a:t>Fonksiyonel</a:t>
          </a:r>
          <a:endParaRPr lang="tr-TR" sz="1600" b="1" dirty="0">
            <a:effectLst>
              <a:outerShdw blurRad="38100" dist="38100" dir="2700000" algn="tl">
                <a:srgbClr val="000000">
                  <a:alpha val="43137"/>
                </a:srgbClr>
              </a:outerShdw>
            </a:effectLst>
          </a:endParaRPr>
        </a:p>
      </dgm:t>
    </dgm:pt>
    <dgm:pt modelId="{37A80D26-53E1-430F-9A89-FFE92C80CA38}" type="parTrans" cxnId="{DCB0CB94-3F76-4F38-AB55-BDF4F3EC17BB}">
      <dgm:prSet/>
      <dgm:spPr/>
      <dgm:t>
        <a:bodyPr/>
        <a:lstStyle/>
        <a:p>
          <a:endParaRPr lang="tr-TR"/>
        </a:p>
      </dgm:t>
    </dgm:pt>
    <dgm:pt modelId="{2358CEA2-44E7-417C-A4DC-426AF9789958}" type="sibTrans" cxnId="{DCB0CB94-3F76-4F38-AB55-BDF4F3EC17BB}">
      <dgm:prSet/>
      <dgm:spPr/>
      <dgm:t>
        <a:bodyPr/>
        <a:lstStyle/>
        <a:p>
          <a:endParaRPr lang="tr-TR"/>
        </a:p>
      </dgm:t>
    </dgm:pt>
    <dgm:pt modelId="{805D3382-F80B-4860-8E40-FC2AEB9193AD}">
      <dgm:prSet phldrT="[Text]" custT="1"/>
      <dgm:spPr/>
      <dgm:t>
        <a:bodyPr/>
        <a:lstStyle/>
        <a:p>
          <a:r>
            <a:rPr lang="tr-TR" sz="2000" b="1" dirty="0" smtClean="0">
              <a:effectLst>
                <a:outerShdw blurRad="38100" dist="38100" dir="2700000" algn="tl">
                  <a:srgbClr val="000000">
                    <a:alpha val="43137"/>
                  </a:srgbClr>
                </a:outerShdw>
              </a:effectLst>
            </a:rPr>
            <a:t>Mental</a:t>
          </a:r>
          <a:r>
            <a:rPr lang="tr-TR" sz="2000" dirty="0" smtClean="0"/>
            <a:t> </a:t>
          </a:r>
          <a:endParaRPr lang="tr-TR" sz="2000" dirty="0"/>
        </a:p>
      </dgm:t>
    </dgm:pt>
    <dgm:pt modelId="{73D664EC-01E4-458C-BDB4-CE8B4E774073}" type="parTrans" cxnId="{6857F309-A6B2-4CAF-8716-0D0FA9188821}">
      <dgm:prSet/>
      <dgm:spPr/>
      <dgm:t>
        <a:bodyPr/>
        <a:lstStyle/>
        <a:p>
          <a:endParaRPr lang="tr-TR"/>
        </a:p>
      </dgm:t>
    </dgm:pt>
    <dgm:pt modelId="{364191D6-79F2-4794-9C1A-4B0F81CBE5A5}" type="sibTrans" cxnId="{6857F309-A6B2-4CAF-8716-0D0FA9188821}">
      <dgm:prSet/>
      <dgm:spPr/>
      <dgm:t>
        <a:bodyPr/>
        <a:lstStyle/>
        <a:p>
          <a:endParaRPr lang="tr-TR"/>
        </a:p>
      </dgm:t>
    </dgm:pt>
    <dgm:pt modelId="{C609A2E4-D4D6-418A-AB88-5E2393761DCC}">
      <dgm:prSet phldrT="[Text]"/>
      <dgm:spPr/>
      <dgm:t>
        <a:bodyPr/>
        <a:lstStyle/>
        <a:p>
          <a:r>
            <a:rPr lang="tr-TR" b="1" dirty="0" smtClean="0">
              <a:effectLst>
                <a:outerShdw blurRad="38100" dist="38100" dir="2700000" algn="tl">
                  <a:srgbClr val="000000">
                    <a:alpha val="43137"/>
                  </a:srgbClr>
                </a:outerShdw>
              </a:effectLst>
            </a:rPr>
            <a:t>Geriatrik Sendromlar</a:t>
          </a:r>
          <a:endParaRPr lang="tr-TR" b="1" dirty="0">
            <a:effectLst>
              <a:outerShdw blurRad="38100" dist="38100" dir="2700000" algn="tl">
                <a:srgbClr val="000000">
                  <a:alpha val="43137"/>
                </a:srgbClr>
              </a:outerShdw>
            </a:effectLst>
          </a:endParaRPr>
        </a:p>
      </dgm:t>
    </dgm:pt>
    <dgm:pt modelId="{96AB358C-3CCF-4D03-9BC3-023F7EA3FE08}" type="parTrans" cxnId="{33FBAB44-DD0F-40B5-92A9-BA9AFBDA0F71}">
      <dgm:prSet/>
      <dgm:spPr/>
      <dgm:t>
        <a:bodyPr/>
        <a:lstStyle/>
        <a:p>
          <a:endParaRPr lang="tr-TR"/>
        </a:p>
      </dgm:t>
    </dgm:pt>
    <dgm:pt modelId="{6068F700-0C9C-44BF-ACF0-5DB473073F51}" type="sibTrans" cxnId="{33FBAB44-DD0F-40B5-92A9-BA9AFBDA0F71}">
      <dgm:prSet/>
      <dgm:spPr/>
      <dgm:t>
        <a:bodyPr/>
        <a:lstStyle/>
        <a:p>
          <a:endParaRPr lang="tr-TR"/>
        </a:p>
      </dgm:t>
    </dgm:pt>
    <dgm:pt modelId="{38D5B696-489F-49E6-82EE-7AD0E7FE1747}" type="pres">
      <dgm:prSet presAssocID="{9C620225-5AC7-4ED7-8752-9A93AAD1B921}" presName="composite" presStyleCnt="0">
        <dgm:presLayoutVars>
          <dgm:chMax val="1"/>
          <dgm:dir/>
          <dgm:resizeHandles val="exact"/>
        </dgm:presLayoutVars>
      </dgm:prSet>
      <dgm:spPr/>
      <dgm:t>
        <a:bodyPr/>
        <a:lstStyle/>
        <a:p>
          <a:endParaRPr lang="tr-TR"/>
        </a:p>
      </dgm:t>
    </dgm:pt>
    <dgm:pt modelId="{BF61E21A-53CF-4D27-AE30-EC9290A0EDE0}" type="pres">
      <dgm:prSet presAssocID="{9C620225-5AC7-4ED7-8752-9A93AAD1B921}" presName="radial" presStyleCnt="0">
        <dgm:presLayoutVars>
          <dgm:animLvl val="ctr"/>
        </dgm:presLayoutVars>
      </dgm:prSet>
      <dgm:spPr/>
    </dgm:pt>
    <dgm:pt modelId="{CAE1B838-3F74-4978-80C5-1C0D9F2DCD49}" type="pres">
      <dgm:prSet presAssocID="{66CBE9B2-5C81-4595-AFAC-C22553E7A144}" presName="centerShape" presStyleLbl="vennNode1" presStyleIdx="0" presStyleCnt="7"/>
      <dgm:spPr/>
      <dgm:t>
        <a:bodyPr/>
        <a:lstStyle/>
        <a:p>
          <a:endParaRPr lang="tr-TR"/>
        </a:p>
      </dgm:t>
    </dgm:pt>
    <dgm:pt modelId="{9ED3D8A9-55D4-4846-B94E-77C56345F23A}" type="pres">
      <dgm:prSet presAssocID="{DEB89F66-5410-4550-9C1D-C4E35CEC7EFD}" presName="node" presStyleLbl="vennNode1" presStyleIdx="1" presStyleCnt="7" custScaleX="118289" custScaleY="84046" custRadScaleRad="99039" custRadScaleInc="6250">
        <dgm:presLayoutVars>
          <dgm:bulletEnabled val="1"/>
        </dgm:presLayoutVars>
      </dgm:prSet>
      <dgm:spPr/>
      <dgm:t>
        <a:bodyPr/>
        <a:lstStyle/>
        <a:p>
          <a:endParaRPr lang="tr-TR"/>
        </a:p>
      </dgm:t>
    </dgm:pt>
    <dgm:pt modelId="{B6F438EB-4F7C-4A90-B802-C8C75B6BCC38}" type="pres">
      <dgm:prSet presAssocID="{805D3382-F80B-4860-8E40-FC2AEB9193AD}" presName="node" presStyleLbl="vennNode1" presStyleIdx="2" presStyleCnt="7" custScaleX="115733" custScaleY="86127">
        <dgm:presLayoutVars>
          <dgm:bulletEnabled val="1"/>
        </dgm:presLayoutVars>
      </dgm:prSet>
      <dgm:spPr/>
      <dgm:t>
        <a:bodyPr/>
        <a:lstStyle/>
        <a:p>
          <a:endParaRPr lang="tr-TR"/>
        </a:p>
      </dgm:t>
    </dgm:pt>
    <dgm:pt modelId="{E5AA8B6D-11A5-4138-9048-65553C68DF4C}" type="pres">
      <dgm:prSet presAssocID="{C609A2E4-D4D6-418A-AB88-5E2393761DCC}" presName="node" presStyleLbl="vennNode1" presStyleIdx="3" presStyleCnt="7" custScaleX="82889" custScaleY="82206">
        <dgm:presLayoutVars>
          <dgm:bulletEnabled val="1"/>
        </dgm:presLayoutVars>
      </dgm:prSet>
      <dgm:spPr/>
      <dgm:t>
        <a:bodyPr/>
        <a:lstStyle/>
        <a:p>
          <a:endParaRPr lang="tr-TR"/>
        </a:p>
      </dgm:t>
    </dgm:pt>
    <dgm:pt modelId="{85093A54-110F-4D15-93B8-116102430520}" type="pres">
      <dgm:prSet presAssocID="{6242941E-B5C2-42CA-91DC-2FBEF8CA5D02}" presName="node" presStyleLbl="vennNode1" presStyleIdx="4" presStyleCnt="7" custScaleX="83589" custScaleY="84252">
        <dgm:presLayoutVars>
          <dgm:bulletEnabled val="1"/>
        </dgm:presLayoutVars>
      </dgm:prSet>
      <dgm:spPr/>
      <dgm:t>
        <a:bodyPr/>
        <a:lstStyle/>
        <a:p>
          <a:endParaRPr lang="tr-TR"/>
        </a:p>
      </dgm:t>
    </dgm:pt>
    <dgm:pt modelId="{CD7D6F82-132D-49F6-88D8-EA15F28E40D2}" type="pres">
      <dgm:prSet presAssocID="{67490979-1389-479A-ACB4-D55A37673CF1}" presName="node" presStyleLbl="vennNode1" presStyleIdx="5" presStyleCnt="7" custScaleX="95947" custScaleY="97581">
        <dgm:presLayoutVars>
          <dgm:bulletEnabled val="1"/>
        </dgm:presLayoutVars>
      </dgm:prSet>
      <dgm:spPr/>
      <dgm:t>
        <a:bodyPr/>
        <a:lstStyle/>
        <a:p>
          <a:endParaRPr lang="tr-TR"/>
        </a:p>
      </dgm:t>
    </dgm:pt>
    <dgm:pt modelId="{D45BBD78-B3CD-40BC-BE57-AC897C530784}" type="pres">
      <dgm:prSet presAssocID="{60F6F1B8-B076-4FD9-A8E3-36C9AFCC7278}" presName="node" presStyleLbl="vennNode1" presStyleIdx="6" presStyleCnt="7" custScaleX="128848" custScaleY="110026">
        <dgm:presLayoutVars>
          <dgm:bulletEnabled val="1"/>
        </dgm:presLayoutVars>
      </dgm:prSet>
      <dgm:spPr/>
      <dgm:t>
        <a:bodyPr/>
        <a:lstStyle/>
        <a:p>
          <a:endParaRPr lang="tr-TR"/>
        </a:p>
      </dgm:t>
    </dgm:pt>
  </dgm:ptLst>
  <dgm:cxnLst>
    <dgm:cxn modelId="{A1BEEC0C-816B-4C47-AF75-FC6BB569D776}" type="presOf" srcId="{9C620225-5AC7-4ED7-8752-9A93AAD1B921}" destId="{38D5B696-489F-49E6-82EE-7AD0E7FE1747}" srcOrd="0" destOrd="0" presId="urn:microsoft.com/office/officeart/2005/8/layout/radial3"/>
    <dgm:cxn modelId="{6A38A891-B9D9-452A-BB3A-F3D1100293F7}" srcId="{9C620225-5AC7-4ED7-8752-9A93AAD1B921}" destId="{66CBE9B2-5C81-4595-AFAC-C22553E7A144}" srcOrd="0" destOrd="0" parTransId="{25D9E20E-06C8-44B9-834B-10C95461DD69}" sibTransId="{A7A70D89-FDA7-4CC5-A35C-E0AFDED821BD}"/>
    <dgm:cxn modelId="{F67FCB6D-EB13-44CD-8BBE-4D4C9C850A19}" type="presOf" srcId="{C609A2E4-D4D6-418A-AB88-5E2393761DCC}" destId="{E5AA8B6D-11A5-4138-9048-65553C68DF4C}" srcOrd="0" destOrd="0" presId="urn:microsoft.com/office/officeart/2005/8/layout/radial3"/>
    <dgm:cxn modelId="{D0A09D0D-7698-4C3B-BAC1-496EA4BD19A4}" type="presOf" srcId="{60F6F1B8-B076-4FD9-A8E3-36C9AFCC7278}" destId="{D45BBD78-B3CD-40BC-BE57-AC897C530784}" srcOrd="0" destOrd="0" presId="urn:microsoft.com/office/officeart/2005/8/layout/radial3"/>
    <dgm:cxn modelId="{B4B49A5D-209E-4663-BF74-CE65801C14BE}" type="presOf" srcId="{6242941E-B5C2-42CA-91DC-2FBEF8CA5D02}" destId="{85093A54-110F-4D15-93B8-116102430520}" srcOrd="0" destOrd="0" presId="urn:microsoft.com/office/officeart/2005/8/layout/radial3"/>
    <dgm:cxn modelId="{DCB0CB94-3F76-4F38-AB55-BDF4F3EC17BB}" srcId="{66CBE9B2-5C81-4595-AFAC-C22553E7A144}" destId="{60F6F1B8-B076-4FD9-A8E3-36C9AFCC7278}" srcOrd="5" destOrd="0" parTransId="{37A80D26-53E1-430F-9A89-FFE92C80CA38}" sibTransId="{2358CEA2-44E7-417C-A4DC-426AF9789958}"/>
    <dgm:cxn modelId="{33FBAB44-DD0F-40B5-92A9-BA9AFBDA0F71}" srcId="{66CBE9B2-5C81-4595-AFAC-C22553E7A144}" destId="{C609A2E4-D4D6-418A-AB88-5E2393761DCC}" srcOrd="2" destOrd="0" parTransId="{96AB358C-3CCF-4D03-9BC3-023F7EA3FE08}" sibTransId="{6068F700-0C9C-44BF-ACF0-5DB473073F51}"/>
    <dgm:cxn modelId="{201CFE4C-41E5-41AB-8062-985865BBD316}" srcId="{66CBE9B2-5C81-4595-AFAC-C22553E7A144}" destId="{67490979-1389-479A-ACB4-D55A37673CF1}" srcOrd="4" destOrd="0" parTransId="{3E737EF2-E0F8-4541-ADDB-657AC116846B}" sibTransId="{C7FDAC2C-9143-4B50-B428-391C348B13C4}"/>
    <dgm:cxn modelId="{6857F309-A6B2-4CAF-8716-0D0FA9188821}" srcId="{66CBE9B2-5C81-4595-AFAC-C22553E7A144}" destId="{805D3382-F80B-4860-8E40-FC2AEB9193AD}" srcOrd="1" destOrd="0" parTransId="{73D664EC-01E4-458C-BDB4-CE8B4E774073}" sibTransId="{364191D6-79F2-4794-9C1A-4B0F81CBE5A5}"/>
    <dgm:cxn modelId="{B55A51F8-94B2-4785-91FB-7F7AE82C7C21}" type="presOf" srcId="{67490979-1389-479A-ACB4-D55A37673CF1}" destId="{CD7D6F82-132D-49F6-88D8-EA15F28E40D2}" srcOrd="0" destOrd="0" presId="urn:microsoft.com/office/officeart/2005/8/layout/radial3"/>
    <dgm:cxn modelId="{03650E17-A64E-4D68-A6B3-89C7F56E99A7}" srcId="{66CBE9B2-5C81-4595-AFAC-C22553E7A144}" destId="{DEB89F66-5410-4550-9C1D-C4E35CEC7EFD}" srcOrd="0" destOrd="0" parTransId="{AEE58F5E-B149-426A-8E05-A86A1845056A}" sibTransId="{9B78BA7E-4350-483F-BB1D-E616647917E0}"/>
    <dgm:cxn modelId="{053BC99B-82F1-4698-857E-A1E7B35D10F5}" type="presOf" srcId="{805D3382-F80B-4860-8E40-FC2AEB9193AD}" destId="{B6F438EB-4F7C-4A90-B802-C8C75B6BCC38}" srcOrd="0" destOrd="0" presId="urn:microsoft.com/office/officeart/2005/8/layout/radial3"/>
    <dgm:cxn modelId="{C285D3BC-67E5-4B92-9952-C2DC0373EEAB}" srcId="{66CBE9B2-5C81-4595-AFAC-C22553E7A144}" destId="{6242941E-B5C2-42CA-91DC-2FBEF8CA5D02}" srcOrd="3" destOrd="0" parTransId="{FE43B137-DA20-4933-BE28-D76469E415E4}" sibTransId="{F57DC6B5-F944-4C80-A756-CB2E9847BA79}"/>
    <dgm:cxn modelId="{9D736AE7-B3E5-4B46-97A9-E4300B31C8C2}" type="presOf" srcId="{66CBE9B2-5C81-4595-AFAC-C22553E7A144}" destId="{CAE1B838-3F74-4978-80C5-1C0D9F2DCD49}" srcOrd="0" destOrd="0" presId="urn:microsoft.com/office/officeart/2005/8/layout/radial3"/>
    <dgm:cxn modelId="{8C56F1B5-546D-4BB1-AA8D-B7BF6B05F8BF}" type="presOf" srcId="{DEB89F66-5410-4550-9C1D-C4E35CEC7EFD}" destId="{9ED3D8A9-55D4-4846-B94E-77C56345F23A}" srcOrd="0" destOrd="0" presId="urn:microsoft.com/office/officeart/2005/8/layout/radial3"/>
    <dgm:cxn modelId="{F16D82CF-1C29-4688-B5D6-ECB52C154C24}" type="presParOf" srcId="{38D5B696-489F-49E6-82EE-7AD0E7FE1747}" destId="{BF61E21A-53CF-4D27-AE30-EC9290A0EDE0}" srcOrd="0" destOrd="0" presId="urn:microsoft.com/office/officeart/2005/8/layout/radial3"/>
    <dgm:cxn modelId="{C37D2988-1C8C-429D-A309-0559E11A0A29}" type="presParOf" srcId="{BF61E21A-53CF-4D27-AE30-EC9290A0EDE0}" destId="{CAE1B838-3F74-4978-80C5-1C0D9F2DCD49}" srcOrd="0" destOrd="0" presId="urn:microsoft.com/office/officeart/2005/8/layout/radial3"/>
    <dgm:cxn modelId="{4BE3F1FF-3307-468B-B7A1-0763D546C0E7}" type="presParOf" srcId="{BF61E21A-53CF-4D27-AE30-EC9290A0EDE0}" destId="{9ED3D8A9-55D4-4846-B94E-77C56345F23A}" srcOrd="1" destOrd="0" presId="urn:microsoft.com/office/officeart/2005/8/layout/radial3"/>
    <dgm:cxn modelId="{E75A0913-EE2A-4616-BCE5-2BE097F172D5}" type="presParOf" srcId="{BF61E21A-53CF-4D27-AE30-EC9290A0EDE0}" destId="{B6F438EB-4F7C-4A90-B802-C8C75B6BCC38}" srcOrd="2" destOrd="0" presId="urn:microsoft.com/office/officeart/2005/8/layout/radial3"/>
    <dgm:cxn modelId="{97E04FF6-EA68-4EC9-B940-940CA9FF1D10}" type="presParOf" srcId="{BF61E21A-53CF-4D27-AE30-EC9290A0EDE0}" destId="{E5AA8B6D-11A5-4138-9048-65553C68DF4C}" srcOrd="3" destOrd="0" presId="urn:microsoft.com/office/officeart/2005/8/layout/radial3"/>
    <dgm:cxn modelId="{8EE3A04D-4907-45B8-99F4-F6D7D60D61AD}" type="presParOf" srcId="{BF61E21A-53CF-4D27-AE30-EC9290A0EDE0}" destId="{85093A54-110F-4D15-93B8-116102430520}" srcOrd="4" destOrd="0" presId="urn:microsoft.com/office/officeart/2005/8/layout/radial3"/>
    <dgm:cxn modelId="{E8B1D3A7-9D9B-4CB4-BABA-E756FE318A8D}" type="presParOf" srcId="{BF61E21A-53CF-4D27-AE30-EC9290A0EDE0}" destId="{CD7D6F82-132D-49F6-88D8-EA15F28E40D2}" srcOrd="5" destOrd="0" presId="urn:microsoft.com/office/officeart/2005/8/layout/radial3"/>
    <dgm:cxn modelId="{E3CACB92-2D5A-4F21-A98D-3041A5D284E0}" type="presParOf" srcId="{BF61E21A-53CF-4D27-AE30-EC9290A0EDE0}" destId="{D45BBD78-B3CD-40BC-BE57-AC897C530784}"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48876C-DAC7-41D5-BC60-BADF6AADB461}" type="doc">
      <dgm:prSet loTypeId="urn:microsoft.com/office/officeart/2005/8/layout/default" loCatId="list" qsTypeId="urn:microsoft.com/office/officeart/2005/8/quickstyle/3d2" qsCatId="3D" csTypeId="urn:microsoft.com/office/officeart/2005/8/colors/accent1_5" csCatId="accent1" phldr="1"/>
      <dgm:spPr/>
      <dgm:t>
        <a:bodyPr/>
        <a:lstStyle/>
        <a:p>
          <a:endParaRPr lang="en-US"/>
        </a:p>
      </dgm:t>
    </dgm:pt>
    <dgm:pt modelId="{E8505EFA-28BD-40D9-BA5B-FBFD06AA9E4B}">
      <dgm:prSet phldrT="[Metin]" custT="1"/>
      <dgm:spPr/>
      <dgm:t>
        <a:bodyPr/>
        <a:lstStyle/>
        <a:p>
          <a:endParaRPr lang="en-US" sz="1050" dirty="0"/>
        </a:p>
      </dgm:t>
    </dgm:pt>
    <dgm:pt modelId="{6B70C614-BB1E-46A3-A51F-C302773758A5}" type="parTrans" cxnId="{463035E2-8B5D-497F-BA98-A52712FCF0C9}">
      <dgm:prSet/>
      <dgm:spPr/>
      <dgm:t>
        <a:bodyPr/>
        <a:lstStyle/>
        <a:p>
          <a:endParaRPr lang="en-US"/>
        </a:p>
      </dgm:t>
    </dgm:pt>
    <dgm:pt modelId="{734F315B-1E03-4102-ADF9-DC2B66EA0284}" type="sibTrans" cxnId="{463035E2-8B5D-497F-BA98-A52712FCF0C9}">
      <dgm:prSet/>
      <dgm:spPr/>
      <dgm:t>
        <a:bodyPr/>
        <a:lstStyle/>
        <a:p>
          <a:endParaRPr lang="en-US"/>
        </a:p>
      </dgm:t>
    </dgm:pt>
    <dgm:pt modelId="{9051EA0A-0977-4C40-930E-BB5D9BDAA255}">
      <dgm:prSet phldrT="[Metin]" custT="1"/>
      <dgm:spPr/>
      <dgm:t>
        <a:bodyPr/>
        <a:lstStyle/>
        <a:p>
          <a:endParaRPr lang="en-US" sz="4000" dirty="0"/>
        </a:p>
      </dgm:t>
    </dgm:pt>
    <dgm:pt modelId="{310F67EF-EA1A-49B3-B61B-A70807BF0C74}" type="parTrans" cxnId="{3EE68FA9-B660-4F5A-8C14-E3AF8E65BE9D}">
      <dgm:prSet/>
      <dgm:spPr/>
      <dgm:t>
        <a:bodyPr/>
        <a:lstStyle/>
        <a:p>
          <a:endParaRPr lang="en-US"/>
        </a:p>
      </dgm:t>
    </dgm:pt>
    <dgm:pt modelId="{9F97AECC-5BE4-4E17-8F08-5BA9DCBD9C56}" type="sibTrans" cxnId="{3EE68FA9-B660-4F5A-8C14-E3AF8E65BE9D}">
      <dgm:prSet/>
      <dgm:spPr/>
      <dgm:t>
        <a:bodyPr/>
        <a:lstStyle/>
        <a:p>
          <a:endParaRPr lang="en-US"/>
        </a:p>
      </dgm:t>
    </dgm:pt>
    <dgm:pt modelId="{A3EBB0D3-DF1F-4D09-A914-45D0C7D95418}">
      <dgm:prSet phldrT="[Metin]" custT="1"/>
      <dgm:spPr/>
      <dgm:t>
        <a:bodyPr/>
        <a:lstStyle/>
        <a:p>
          <a:r>
            <a:rPr lang="tr-TR" sz="2400" dirty="0" smtClean="0"/>
            <a:t>Eğitim</a:t>
          </a:r>
          <a:endParaRPr lang="en-US" sz="2400" dirty="0"/>
        </a:p>
      </dgm:t>
    </dgm:pt>
    <dgm:pt modelId="{2284F4AD-E5ED-4D64-9B4D-EF6696B3822C}" type="parTrans" cxnId="{8986B8F3-4F5A-41FE-A93F-63C30D4D1B07}">
      <dgm:prSet/>
      <dgm:spPr/>
      <dgm:t>
        <a:bodyPr/>
        <a:lstStyle/>
        <a:p>
          <a:endParaRPr lang="en-US"/>
        </a:p>
      </dgm:t>
    </dgm:pt>
    <dgm:pt modelId="{D9681245-8A20-4130-8D6C-C5235C97BDF3}" type="sibTrans" cxnId="{8986B8F3-4F5A-41FE-A93F-63C30D4D1B07}">
      <dgm:prSet/>
      <dgm:spPr/>
      <dgm:t>
        <a:bodyPr/>
        <a:lstStyle/>
        <a:p>
          <a:endParaRPr lang="en-US"/>
        </a:p>
      </dgm:t>
    </dgm:pt>
    <dgm:pt modelId="{FD0F6D5C-7F2E-40C0-B772-FB92F2F08A2C}">
      <dgm:prSet phldrT="[Metin]" custT="1"/>
      <dgm:spPr/>
      <dgm:t>
        <a:bodyPr/>
        <a:lstStyle/>
        <a:p>
          <a:r>
            <a:rPr lang="tr-TR" sz="1200" dirty="0" smtClean="0"/>
            <a:t>Depresyon</a:t>
          </a:r>
        </a:p>
        <a:p>
          <a:r>
            <a:rPr lang="tr-TR" sz="1200" dirty="0" smtClean="0"/>
            <a:t>Sosyal İzolasyon</a:t>
          </a:r>
        </a:p>
        <a:p>
          <a:r>
            <a:rPr lang="tr-TR" sz="1200" dirty="0" smtClean="0"/>
            <a:t>Kırılganlık </a:t>
          </a:r>
        </a:p>
        <a:p>
          <a:r>
            <a:rPr lang="tr-TR" sz="1200" dirty="0" smtClean="0"/>
            <a:t>Hasta merkezli bakım planı </a:t>
          </a:r>
          <a:endParaRPr lang="en-US" sz="1200" dirty="0"/>
        </a:p>
      </dgm:t>
    </dgm:pt>
    <dgm:pt modelId="{C6C9C9A9-7760-4E47-A298-A987D56B6262}" type="parTrans" cxnId="{C6265599-9A26-47A6-A625-D286D4B9E76C}">
      <dgm:prSet/>
      <dgm:spPr/>
      <dgm:t>
        <a:bodyPr/>
        <a:lstStyle/>
        <a:p>
          <a:endParaRPr lang="en-US"/>
        </a:p>
      </dgm:t>
    </dgm:pt>
    <dgm:pt modelId="{E8AB1174-2195-43F6-84E2-F7C4941283C4}" type="sibTrans" cxnId="{C6265599-9A26-47A6-A625-D286D4B9E76C}">
      <dgm:prSet/>
      <dgm:spPr/>
      <dgm:t>
        <a:bodyPr/>
        <a:lstStyle/>
        <a:p>
          <a:endParaRPr lang="en-US"/>
        </a:p>
      </dgm:t>
    </dgm:pt>
    <dgm:pt modelId="{E85CBEFC-5E5A-4C98-A677-C9DEB1E5BF7D}">
      <dgm:prSet phldrT="[Metin]" custT="1"/>
      <dgm:spPr/>
      <dgm:t>
        <a:bodyPr/>
        <a:lstStyle/>
        <a:p>
          <a:r>
            <a:rPr lang="tr-TR" sz="2400" dirty="0" err="1" smtClean="0"/>
            <a:t>Multidisipliner</a:t>
          </a:r>
          <a:r>
            <a:rPr lang="tr-TR" sz="2400" dirty="0" smtClean="0"/>
            <a:t> Ekip</a:t>
          </a:r>
          <a:endParaRPr lang="en-US" sz="2400" dirty="0"/>
        </a:p>
      </dgm:t>
    </dgm:pt>
    <dgm:pt modelId="{06FB2D2F-3880-4E48-BCFC-46D0B9EC6351}" type="sibTrans" cxnId="{9F721ECF-1A9B-4335-A8FD-684E27042B32}">
      <dgm:prSet/>
      <dgm:spPr/>
      <dgm:t>
        <a:bodyPr/>
        <a:lstStyle/>
        <a:p>
          <a:endParaRPr lang="en-US"/>
        </a:p>
      </dgm:t>
    </dgm:pt>
    <dgm:pt modelId="{07C3EF6C-E713-498B-A041-31228958C1D7}" type="parTrans" cxnId="{9F721ECF-1A9B-4335-A8FD-684E27042B32}">
      <dgm:prSet/>
      <dgm:spPr/>
      <dgm:t>
        <a:bodyPr/>
        <a:lstStyle/>
        <a:p>
          <a:endParaRPr lang="en-US"/>
        </a:p>
      </dgm:t>
    </dgm:pt>
    <dgm:pt modelId="{8F843431-BDB2-4601-8BB9-C914BC1AD31E}">
      <dgm:prSet phldrT="[Metin]" custT="1"/>
      <dgm:spPr/>
      <dgm:t>
        <a:bodyPr/>
        <a:lstStyle/>
        <a:p>
          <a:r>
            <a:rPr lang="tr-TR" sz="2400" dirty="0" smtClean="0"/>
            <a:t>Aşılama</a:t>
          </a:r>
          <a:endParaRPr lang="en-US" sz="2400" dirty="0"/>
        </a:p>
      </dgm:t>
    </dgm:pt>
    <dgm:pt modelId="{586F4322-33D9-4E5A-B698-865AB7C969A8}" type="parTrans" cxnId="{9C4F5FAB-D414-4B65-BAAB-3A1461861391}">
      <dgm:prSet/>
      <dgm:spPr/>
      <dgm:t>
        <a:bodyPr/>
        <a:lstStyle/>
        <a:p>
          <a:endParaRPr lang="en-US"/>
        </a:p>
      </dgm:t>
    </dgm:pt>
    <dgm:pt modelId="{66CF471E-CE82-4F0A-8DF8-64EF858F2D91}" type="sibTrans" cxnId="{9C4F5FAB-D414-4B65-BAAB-3A1461861391}">
      <dgm:prSet/>
      <dgm:spPr/>
      <dgm:t>
        <a:bodyPr/>
        <a:lstStyle/>
        <a:p>
          <a:endParaRPr lang="en-US"/>
        </a:p>
      </dgm:t>
    </dgm:pt>
    <dgm:pt modelId="{630EFB75-6B29-4AAB-834B-2AEC5779B510}" type="pres">
      <dgm:prSet presAssocID="{1B48876C-DAC7-41D5-BC60-BADF6AADB461}" presName="diagram" presStyleCnt="0">
        <dgm:presLayoutVars>
          <dgm:dir/>
          <dgm:resizeHandles val="exact"/>
        </dgm:presLayoutVars>
      </dgm:prSet>
      <dgm:spPr/>
      <dgm:t>
        <a:bodyPr/>
        <a:lstStyle/>
        <a:p>
          <a:endParaRPr lang="en-US"/>
        </a:p>
      </dgm:t>
    </dgm:pt>
    <dgm:pt modelId="{1C7F748C-9A14-4F49-B6D3-768ADCA3C3F1}" type="pres">
      <dgm:prSet presAssocID="{E8505EFA-28BD-40D9-BA5B-FBFD06AA9E4B}" presName="node" presStyleLbl="node1" presStyleIdx="0" presStyleCnt="4">
        <dgm:presLayoutVars>
          <dgm:bulletEnabled val="1"/>
        </dgm:presLayoutVars>
      </dgm:prSet>
      <dgm:spPr/>
      <dgm:t>
        <a:bodyPr/>
        <a:lstStyle/>
        <a:p>
          <a:endParaRPr lang="en-US"/>
        </a:p>
      </dgm:t>
    </dgm:pt>
    <dgm:pt modelId="{96D23D5F-E851-4204-946F-664AFADB8DE0}" type="pres">
      <dgm:prSet presAssocID="{734F315B-1E03-4102-ADF9-DC2B66EA0284}" presName="sibTrans" presStyleCnt="0"/>
      <dgm:spPr/>
      <dgm:t>
        <a:bodyPr/>
        <a:lstStyle/>
        <a:p>
          <a:endParaRPr lang="en-US"/>
        </a:p>
      </dgm:t>
    </dgm:pt>
    <dgm:pt modelId="{9ED6D3F8-57AA-4C43-8873-7196EAB1910E}" type="pres">
      <dgm:prSet presAssocID="{9051EA0A-0977-4C40-930E-BB5D9BDAA255}" presName="node" presStyleLbl="node1" presStyleIdx="1" presStyleCnt="4">
        <dgm:presLayoutVars>
          <dgm:bulletEnabled val="1"/>
        </dgm:presLayoutVars>
      </dgm:prSet>
      <dgm:spPr/>
      <dgm:t>
        <a:bodyPr/>
        <a:lstStyle/>
        <a:p>
          <a:endParaRPr lang="en-US"/>
        </a:p>
      </dgm:t>
    </dgm:pt>
    <dgm:pt modelId="{D52D44A9-EBAF-46AF-A969-85494ADDFAD8}" type="pres">
      <dgm:prSet presAssocID="{9F97AECC-5BE4-4E17-8F08-5BA9DCBD9C56}" presName="sibTrans" presStyleCnt="0"/>
      <dgm:spPr/>
      <dgm:t>
        <a:bodyPr/>
        <a:lstStyle/>
        <a:p>
          <a:endParaRPr lang="en-US"/>
        </a:p>
      </dgm:t>
    </dgm:pt>
    <dgm:pt modelId="{A8098858-0E40-44BB-9162-9FD8AA718564}" type="pres">
      <dgm:prSet presAssocID="{FD0F6D5C-7F2E-40C0-B772-FB92F2F08A2C}" presName="node" presStyleLbl="node1" presStyleIdx="2" presStyleCnt="4" custScaleY="58388" custLinFactNeighborX="62602" custLinFactNeighborY="49818">
        <dgm:presLayoutVars>
          <dgm:bulletEnabled val="1"/>
        </dgm:presLayoutVars>
      </dgm:prSet>
      <dgm:spPr/>
      <dgm:t>
        <a:bodyPr/>
        <a:lstStyle/>
        <a:p>
          <a:endParaRPr lang="en-US"/>
        </a:p>
      </dgm:t>
    </dgm:pt>
    <dgm:pt modelId="{D60F5D18-4856-4611-BFF0-6689C082EA08}" type="pres">
      <dgm:prSet presAssocID="{E8AB1174-2195-43F6-84E2-F7C4941283C4}" presName="sibTrans" presStyleCnt="0"/>
      <dgm:spPr/>
      <dgm:t>
        <a:bodyPr/>
        <a:lstStyle/>
        <a:p>
          <a:endParaRPr lang="en-US"/>
        </a:p>
      </dgm:t>
    </dgm:pt>
    <dgm:pt modelId="{B11B5359-B359-40DD-806C-88D390F55006}" type="pres">
      <dgm:prSet presAssocID="{8F843431-BDB2-4601-8BB9-C914BC1AD31E}" presName="node" presStyleLbl="node1" presStyleIdx="3" presStyleCnt="4" custScaleY="53468" custLinFactNeighborX="-49630" custLinFactNeighborY="-11280">
        <dgm:presLayoutVars>
          <dgm:bulletEnabled val="1"/>
        </dgm:presLayoutVars>
      </dgm:prSet>
      <dgm:spPr/>
      <dgm:t>
        <a:bodyPr/>
        <a:lstStyle/>
        <a:p>
          <a:endParaRPr lang="en-US"/>
        </a:p>
      </dgm:t>
    </dgm:pt>
  </dgm:ptLst>
  <dgm:cxnLst>
    <dgm:cxn modelId="{2EF6F457-E913-44EE-BADF-A667C8490DE1}" type="presOf" srcId="{E8505EFA-28BD-40D9-BA5B-FBFD06AA9E4B}" destId="{1C7F748C-9A14-4F49-B6D3-768ADCA3C3F1}" srcOrd="0" destOrd="0" presId="urn:microsoft.com/office/officeart/2005/8/layout/default"/>
    <dgm:cxn modelId="{8986B8F3-4F5A-41FE-A93F-63C30D4D1B07}" srcId="{9051EA0A-0977-4C40-930E-BB5D9BDAA255}" destId="{A3EBB0D3-DF1F-4D09-A914-45D0C7D95418}" srcOrd="0" destOrd="0" parTransId="{2284F4AD-E5ED-4D64-9B4D-EF6696B3822C}" sibTransId="{D9681245-8A20-4130-8D6C-C5235C97BDF3}"/>
    <dgm:cxn modelId="{00FE553E-E192-425E-AA35-467970A34CD4}" type="presOf" srcId="{9051EA0A-0977-4C40-930E-BB5D9BDAA255}" destId="{9ED6D3F8-57AA-4C43-8873-7196EAB1910E}" srcOrd="0" destOrd="0" presId="urn:microsoft.com/office/officeart/2005/8/layout/default"/>
    <dgm:cxn modelId="{3EE68FA9-B660-4F5A-8C14-E3AF8E65BE9D}" srcId="{1B48876C-DAC7-41D5-BC60-BADF6AADB461}" destId="{9051EA0A-0977-4C40-930E-BB5D9BDAA255}" srcOrd="1" destOrd="0" parTransId="{310F67EF-EA1A-49B3-B61B-A70807BF0C74}" sibTransId="{9F97AECC-5BE4-4E17-8F08-5BA9DCBD9C56}"/>
    <dgm:cxn modelId="{14BFE523-4B3A-46C3-AAF5-6FED1DFD5413}" type="presOf" srcId="{1B48876C-DAC7-41D5-BC60-BADF6AADB461}" destId="{630EFB75-6B29-4AAB-834B-2AEC5779B510}" srcOrd="0" destOrd="0" presId="urn:microsoft.com/office/officeart/2005/8/layout/default"/>
    <dgm:cxn modelId="{463035E2-8B5D-497F-BA98-A52712FCF0C9}" srcId="{1B48876C-DAC7-41D5-BC60-BADF6AADB461}" destId="{E8505EFA-28BD-40D9-BA5B-FBFD06AA9E4B}" srcOrd="0" destOrd="0" parTransId="{6B70C614-BB1E-46A3-A51F-C302773758A5}" sibTransId="{734F315B-1E03-4102-ADF9-DC2B66EA0284}"/>
    <dgm:cxn modelId="{C6265599-9A26-47A6-A625-D286D4B9E76C}" srcId="{1B48876C-DAC7-41D5-BC60-BADF6AADB461}" destId="{FD0F6D5C-7F2E-40C0-B772-FB92F2F08A2C}" srcOrd="2" destOrd="0" parTransId="{C6C9C9A9-7760-4E47-A298-A987D56B6262}" sibTransId="{E8AB1174-2195-43F6-84E2-F7C4941283C4}"/>
    <dgm:cxn modelId="{5F73E2A5-4BA8-4E29-8D54-035B7D197861}" type="presOf" srcId="{A3EBB0D3-DF1F-4D09-A914-45D0C7D95418}" destId="{9ED6D3F8-57AA-4C43-8873-7196EAB1910E}" srcOrd="0" destOrd="1" presId="urn:microsoft.com/office/officeart/2005/8/layout/default"/>
    <dgm:cxn modelId="{9F721ECF-1A9B-4335-A8FD-684E27042B32}" srcId="{E8505EFA-28BD-40D9-BA5B-FBFD06AA9E4B}" destId="{E85CBEFC-5E5A-4C98-A677-C9DEB1E5BF7D}" srcOrd="0" destOrd="0" parTransId="{07C3EF6C-E713-498B-A041-31228958C1D7}" sibTransId="{06FB2D2F-3880-4E48-BCFC-46D0B9EC6351}"/>
    <dgm:cxn modelId="{9C4F5FAB-D414-4B65-BAAB-3A1461861391}" srcId="{1B48876C-DAC7-41D5-BC60-BADF6AADB461}" destId="{8F843431-BDB2-4601-8BB9-C914BC1AD31E}" srcOrd="3" destOrd="0" parTransId="{586F4322-33D9-4E5A-B698-865AB7C969A8}" sibTransId="{66CF471E-CE82-4F0A-8DF8-64EF858F2D91}"/>
    <dgm:cxn modelId="{06C843C2-AA43-4354-8980-9A545EE07293}" type="presOf" srcId="{E85CBEFC-5E5A-4C98-A677-C9DEB1E5BF7D}" destId="{1C7F748C-9A14-4F49-B6D3-768ADCA3C3F1}" srcOrd="0" destOrd="1" presId="urn:microsoft.com/office/officeart/2005/8/layout/default"/>
    <dgm:cxn modelId="{3529AE83-CF9D-4F0D-87A3-664DF91405BB}" type="presOf" srcId="{FD0F6D5C-7F2E-40C0-B772-FB92F2F08A2C}" destId="{A8098858-0E40-44BB-9162-9FD8AA718564}" srcOrd="0" destOrd="0" presId="urn:microsoft.com/office/officeart/2005/8/layout/default"/>
    <dgm:cxn modelId="{D6C8DD6A-2BF0-4B88-836A-46F7CBAAE14B}" type="presOf" srcId="{8F843431-BDB2-4601-8BB9-C914BC1AD31E}" destId="{B11B5359-B359-40DD-806C-88D390F55006}" srcOrd="0" destOrd="0" presId="urn:microsoft.com/office/officeart/2005/8/layout/default"/>
    <dgm:cxn modelId="{69D85317-6705-4BF8-BA8D-DC59AA497C99}" type="presParOf" srcId="{630EFB75-6B29-4AAB-834B-2AEC5779B510}" destId="{1C7F748C-9A14-4F49-B6D3-768ADCA3C3F1}" srcOrd="0" destOrd="0" presId="urn:microsoft.com/office/officeart/2005/8/layout/default"/>
    <dgm:cxn modelId="{1120125F-2063-40A8-B235-BECFCBB487B1}" type="presParOf" srcId="{630EFB75-6B29-4AAB-834B-2AEC5779B510}" destId="{96D23D5F-E851-4204-946F-664AFADB8DE0}" srcOrd="1" destOrd="0" presId="urn:microsoft.com/office/officeart/2005/8/layout/default"/>
    <dgm:cxn modelId="{220F7FCC-C517-46A2-A1BD-1241D5CAC2E1}" type="presParOf" srcId="{630EFB75-6B29-4AAB-834B-2AEC5779B510}" destId="{9ED6D3F8-57AA-4C43-8873-7196EAB1910E}" srcOrd="2" destOrd="0" presId="urn:microsoft.com/office/officeart/2005/8/layout/default"/>
    <dgm:cxn modelId="{7B3A7A6F-B04A-473B-9E0F-2D94F86E5649}" type="presParOf" srcId="{630EFB75-6B29-4AAB-834B-2AEC5779B510}" destId="{D52D44A9-EBAF-46AF-A969-85494ADDFAD8}" srcOrd="3" destOrd="0" presId="urn:microsoft.com/office/officeart/2005/8/layout/default"/>
    <dgm:cxn modelId="{17D1C1FF-912C-4742-8FE8-B421DC17D032}" type="presParOf" srcId="{630EFB75-6B29-4AAB-834B-2AEC5779B510}" destId="{A8098858-0E40-44BB-9162-9FD8AA718564}" srcOrd="4" destOrd="0" presId="urn:microsoft.com/office/officeart/2005/8/layout/default"/>
    <dgm:cxn modelId="{27B5D6BB-D5CB-48F6-9B9E-F8DFA3F93255}" type="presParOf" srcId="{630EFB75-6B29-4AAB-834B-2AEC5779B510}" destId="{D60F5D18-4856-4611-BFF0-6689C082EA08}" srcOrd="5" destOrd="0" presId="urn:microsoft.com/office/officeart/2005/8/layout/default"/>
    <dgm:cxn modelId="{8F00ACFD-B3DA-4A4D-9297-729838F98151}" type="presParOf" srcId="{630EFB75-6B29-4AAB-834B-2AEC5779B510}" destId="{B11B5359-B359-40DD-806C-88D390F5500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0397DB-FB16-46B4-AB42-0FF17FFE63E9}" type="doc">
      <dgm:prSet loTypeId="urn:microsoft.com/office/officeart/2005/8/layout/balance1" loCatId="relationship" qsTypeId="urn:microsoft.com/office/officeart/2005/8/quickstyle/3d2" qsCatId="3D" csTypeId="urn:microsoft.com/office/officeart/2005/8/colors/accent1_2" csCatId="accent1" phldr="1"/>
      <dgm:spPr/>
      <dgm:t>
        <a:bodyPr/>
        <a:lstStyle/>
        <a:p>
          <a:endParaRPr lang="en-US"/>
        </a:p>
      </dgm:t>
    </dgm:pt>
    <dgm:pt modelId="{58837116-0FB0-4CBC-8273-2FD60C739409}">
      <dgm:prSet phldrT="[Metin]"/>
      <dgm:spPr/>
      <dgm:t>
        <a:bodyPr/>
        <a:lstStyle/>
        <a:p>
          <a:r>
            <a:rPr lang="tr-TR" dirty="0" err="1" smtClean="0"/>
            <a:t>Semaglutid</a:t>
          </a:r>
          <a:endParaRPr lang="en-US" dirty="0"/>
        </a:p>
      </dgm:t>
    </dgm:pt>
    <dgm:pt modelId="{86AAF0A5-BD1B-4576-ADEF-EE24E3CDC6AB}" type="parTrans" cxnId="{D24AC88D-90B0-4C22-8F7C-364D12F9F945}">
      <dgm:prSet/>
      <dgm:spPr/>
      <dgm:t>
        <a:bodyPr/>
        <a:lstStyle/>
        <a:p>
          <a:endParaRPr lang="en-US"/>
        </a:p>
      </dgm:t>
    </dgm:pt>
    <dgm:pt modelId="{A839E352-B6BA-457E-A8CB-9894319399DE}" type="sibTrans" cxnId="{D24AC88D-90B0-4C22-8F7C-364D12F9F945}">
      <dgm:prSet/>
      <dgm:spPr/>
      <dgm:t>
        <a:bodyPr/>
        <a:lstStyle/>
        <a:p>
          <a:endParaRPr lang="en-US"/>
        </a:p>
      </dgm:t>
    </dgm:pt>
    <dgm:pt modelId="{E596A3DC-9477-4956-B43E-5FF341E25420}">
      <dgm:prSet phldrT="[Metin]" custT="1"/>
      <dgm:spPr/>
      <dgm:t>
        <a:bodyPr/>
        <a:lstStyle/>
        <a:p>
          <a:r>
            <a:rPr lang="tr-TR" sz="1200" dirty="0" smtClean="0">
              <a:solidFill>
                <a:schemeClr val="tx1"/>
              </a:solidFill>
            </a:rPr>
            <a:t>HR:0.58</a:t>
          </a:r>
        </a:p>
        <a:p>
          <a:r>
            <a:rPr lang="tr-TR" sz="1200" dirty="0" smtClean="0">
              <a:solidFill>
                <a:schemeClr val="tx1"/>
              </a:solidFill>
            </a:rPr>
            <a:t> (%95CI:0.51-0.65</a:t>
          </a:r>
          <a:r>
            <a:rPr lang="tr-TR" sz="800" dirty="0" smtClean="0"/>
            <a:t>)</a:t>
          </a:r>
          <a:endParaRPr lang="en-US" sz="800" dirty="0"/>
        </a:p>
      </dgm:t>
    </dgm:pt>
    <dgm:pt modelId="{FE242333-656C-40D9-B97F-6BEF0AE69499}" type="parTrans" cxnId="{9ECB9A1A-7FCF-4A9A-BB2D-9B79025F6439}">
      <dgm:prSet/>
      <dgm:spPr/>
      <dgm:t>
        <a:bodyPr/>
        <a:lstStyle/>
        <a:p>
          <a:endParaRPr lang="en-US"/>
        </a:p>
      </dgm:t>
    </dgm:pt>
    <dgm:pt modelId="{D7963046-1F16-47C5-85EB-0C99E902A697}" type="sibTrans" cxnId="{9ECB9A1A-7FCF-4A9A-BB2D-9B79025F6439}">
      <dgm:prSet/>
      <dgm:spPr/>
      <dgm:t>
        <a:bodyPr/>
        <a:lstStyle/>
        <a:p>
          <a:endParaRPr lang="en-US"/>
        </a:p>
      </dgm:t>
    </dgm:pt>
    <dgm:pt modelId="{A1CAB904-5142-4D4B-B24C-AC42C63511EE}">
      <dgm:prSet phldrT="[Metin]"/>
      <dgm:spPr/>
      <dgm:t>
        <a:bodyPr/>
        <a:lstStyle/>
        <a:p>
          <a:r>
            <a:rPr lang="tr-TR" dirty="0" err="1" smtClean="0"/>
            <a:t>Tirzepatid</a:t>
          </a:r>
          <a:endParaRPr lang="en-US" dirty="0"/>
        </a:p>
      </dgm:t>
    </dgm:pt>
    <dgm:pt modelId="{37FC34C5-812E-4CD4-B534-A97B7636E79B}" type="parTrans" cxnId="{E63E3D81-5024-4EDC-93CE-BEB28C46AB56}">
      <dgm:prSet/>
      <dgm:spPr/>
      <dgm:t>
        <a:bodyPr/>
        <a:lstStyle/>
        <a:p>
          <a:endParaRPr lang="en-US"/>
        </a:p>
      </dgm:t>
    </dgm:pt>
    <dgm:pt modelId="{29304BF4-4C9E-4791-864F-EFC4269809F7}" type="sibTrans" cxnId="{E63E3D81-5024-4EDC-93CE-BEB28C46AB56}">
      <dgm:prSet/>
      <dgm:spPr/>
      <dgm:t>
        <a:bodyPr/>
        <a:lstStyle/>
        <a:p>
          <a:endParaRPr lang="en-US"/>
        </a:p>
      </dgm:t>
    </dgm:pt>
    <dgm:pt modelId="{AD77FBE1-1BED-43BB-BD05-8BA0D6144A37}">
      <dgm:prSet phldrT="[Metin]" custT="1"/>
      <dgm:spPr/>
      <dgm:t>
        <a:bodyPr/>
        <a:lstStyle/>
        <a:p>
          <a:r>
            <a:rPr lang="tr-TR" sz="1050" dirty="0" smtClean="0">
              <a:solidFill>
                <a:schemeClr val="tx1"/>
              </a:solidFill>
            </a:rPr>
            <a:t>Hem </a:t>
          </a:r>
          <a:r>
            <a:rPr lang="tr-TR" sz="1050" dirty="0" err="1" smtClean="0">
              <a:solidFill>
                <a:schemeClr val="tx1"/>
              </a:solidFill>
            </a:rPr>
            <a:t>semaglutid</a:t>
          </a:r>
          <a:r>
            <a:rPr lang="tr-TR" sz="1050" dirty="0" smtClean="0">
              <a:solidFill>
                <a:schemeClr val="tx1"/>
              </a:solidFill>
            </a:rPr>
            <a:t>, hem </a:t>
          </a:r>
          <a:r>
            <a:rPr lang="tr-TR" sz="1050" dirty="0" err="1" smtClean="0">
              <a:solidFill>
                <a:schemeClr val="tx1"/>
              </a:solidFill>
            </a:rPr>
            <a:t>tirzepatid</a:t>
          </a:r>
          <a:r>
            <a:rPr lang="tr-TR" sz="1050" dirty="0" smtClean="0">
              <a:solidFill>
                <a:schemeClr val="tx1"/>
              </a:solidFill>
            </a:rPr>
            <a:t> kalp yetmezliğine bağlı hastane yatışı veya tüm nedenlere bağlı ölüm </a:t>
          </a:r>
        </a:p>
        <a:p>
          <a:r>
            <a:rPr lang="tr-TR" sz="1050" dirty="0" smtClean="0">
              <a:solidFill>
                <a:schemeClr val="tx1"/>
              </a:solidFill>
            </a:rPr>
            <a:t> %40 risk azalması </a:t>
          </a:r>
          <a:endParaRPr lang="en-US" sz="1050" dirty="0">
            <a:solidFill>
              <a:schemeClr val="tx1"/>
            </a:solidFill>
          </a:endParaRPr>
        </a:p>
      </dgm:t>
    </dgm:pt>
    <dgm:pt modelId="{E1CFD97F-E281-4D19-8905-6A787D15168C}" type="parTrans" cxnId="{E7AD4BDB-D537-4B82-9BE3-16DA14742904}">
      <dgm:prSet/>
      <dgm:spPr/>
      <dgm:t>
        <a:bodyPr/>
        <a:lstStyle/>
        <a:p>
          <a:endParaRPr lang="en-US"/>
        </a:p>
      </dgm:t>
    </dgm:pt>
    <dgm:pt modelId="{847B34EE-023F-4EF0-8C4F-CD4F01D9DA8E}" type="sibTrans" cxnId="{E7AD4BDB-D537-4B82-9BE3-16DA14742904}">
      <dgm:prSet/>
      <dgm:spPr/>
      <dgm:t>
        <a:bodyPr/>
        <a:lstStyle/>
        <a:p>
          <a:endParaRPr lang="en-US"/>
        </a:p>
      </dgm:t>
    </dgm:pt>
    <dgm:pt modelId="{EEEAF59F-1276-4DE6-B93F-004F99C9043A}">
      <dgm:prSet phldrT="[Metin]" custT="1"/>
      <dgm:spPr/>
      <dgm:t>
        <a:bodyPr/>
        <a:lstStyle/>
        <a:p>
          <a:r>
            <a:rPr lang="tr-TR" sz="1200" dirty="0" smtClean="0">
              <a:solidFill>
                <a:schemeClr val="tx1"/>
              </a:solidFill>
            </a:rPr>
            <a:t>HR:0.42 </a:t>
          </a:r>
        </a:p>
        <a:p>
          <a:r>
            <a:rPr lang="tr-TR" sz="1200" dirty="0" smtClean="0">
              <a:solidFill>
                <a:schemeClr val="tx1"/>
              </a:solidFill>
            </a:rPr>
            <a:t>(%95CI:0.70-1.06</a:t>
          </a:r>
          <a:r>
            <a:rPr lang="tr-TR" sz="800" dirty="0" smtClean="0"/>
            <a:t>)</a:t>
          </a:r>
          <a:endParaRPr lang="en-US" sz="800" dirty="0"/>
        </a:p>
      </dgm:t>
    </dgm:pt>
    <dgm:pt modelId="{A1A2DA97-AD3A-40A9-99EE-FEE86559566D}" type="parTrans" cxnId="{1197B6F7-78F4-4389-86C3-D65055106B61}">
      <dgm:prSet/>
      <dgm:spPr/>
      <dgm:t>
        <a:bodyPr/>
        <a:lstStyle/>
        <a:p>
          <a:endParaRPr lang="en-US"/>
        </a:p>
      </dgm:t>
    </dgm:pt>
    <dgm:pt modelId="{45BC43DE-7B39-4650-8D41-38A0578BB600}" type="sibTrans" cxnId="{1197B6F7-78F4-4389-86C3-D65055106B61}">
      <dgm:prSet/>
      <dgm:spPr/>
      <dgm:t>
        <a:bodyPr/>
        <a:lstStyle/>
        <a:p>
          <a:endParaRPr lang="en-US"/>
        </a:p>
      </dgm:t>
    </dgm:pt>
    <dgm:pt modelId="{0A8BA1FC-6364-4265-B78C-806C78255CC4}">
      <dgm:prSet phldrT="[Metin]" custT="1"/>
      <dgm:spPr/>
      <dgm:t>
        <a:bodyPr/>
        <a:lstStyle/>
        <a:p>
          <a:r>
            <a:rPr lang="tr-TR" sz="1400" dirty="0" smtClean="0">
              <a:solidFill>
                <a:schemeClr val="tx1"/>
              </a:solidFill>
            </a:rPr>
            <a:t>2018-2024, 5 </a:t>
          </a:r>
          <a:r>
            <a:rPr lang="tr-TR" sz="1400" dirty="0" err="1" smtClean="0">
              <a:solidFill>
                <a:schemeClr val="tx1"/>
              </a:solidFill>
            </a:rPr>
            <a:t>kohort</a:t>
          </a:r>
          <a:r>
            <a:rPr lang="tr-TR" sz="1400" dirty="0" smtClean="0">
              <a:solidFill>
                <a:schemeClr val="tx1"/>
              </a:solidFill>
            </a:rPr>
            <a:t> çalışması</a:t>
          </a:r>
        </a:p>
        <a:p>
          <a:r>
            <a:rPr lang="tr-TR" sz="1400" dirty="0" smtClean="0">
              <a:solidFill>
                <a:schemeClr val="tx1"/>
              </a:solidFill>
            </a:rPr>
            <a:t>Takip 52 hafta </a:t>
          </a:r>
          <a:endParaRPr lang="en-US" sz="1400" dirty="0">
            <a:solidFill>
              <a:schemeClr val="tx1"/>
            </a:solidFill>
          </a:endParaRPr>
        </a:p>
      </dgm:t>
    </dgm:pt>
    <dgm:pt modelId="{86BF06B3-26AB-46A1-BC20-F79E110AA0AB}" type="parTrans" cxnId="{385D4EC6-3398-41D0-AD81-F44A806F1ADB}">
      <dgm:prSet/>
      <dgm:spPr/>
      <dgm:t>
        <a:bodyPr/>
        <a:lstStyle/>
        <a:p>
          <a:endParaRPr lang="en-US"/>
        </a:p>
      </dgm:t>
    </dgm:pt>
    <dgm:pt modelId="{CFA75F30-149F-42C7-ABDB-A664F5EC51F5}" type="sibTrans" cxnId="{385D4EC6-3398-41D0-AD81-F44A806F1ADB}">
      <dgm:prSet/>
      <dgm:spPr/>
      <dgm:t>
        <a:bodyPr/>
        <a:lstStyle/>
        <a:p>
          <a:endParaRPr lang="en-US"/>
        </a:p>
      </dgm:t>
    </dgm:pt>
    <dgm:pt modelId="{DA3F4032-6BCA-4CA4-9C91-7829B0D38839}" type="pres">
      <dgm:prSet presAssocID="{A90397DB-FB16-46B4-AB42-0FF17FFE63E9}" presName="outerComposite" presStyleCnt="0">
        <dgm:presLayoutVars>
          <dgm:chMax val="2"/>
          <dgm:animLvl val="lvl"/>
          <dgm:resizeHandles val="exact"/>
        </dgm:presLayoutVars>
      </dgm:prSet>
      <dgm:spPr/>
      <dgm:t>
        <a:bodyPr/>
        <a:lstStyle/>
        <a:p>
          <a:endParaRPr lang="en-US"/>
        </a:p>
      </dgm:t>
    </dgm:pt>
    <dgm:pt modelId="{BE0F2590-BAA6-4BEA-A04A-EE1113DF3AFA}" type="pres">
      <dgm:prSet presAssocID="{A90397DB-FB16-46B4-AB42-0FF17FFE63E9}" presName="dummyMaxCanvas" presStyleCnt="0"/>
      <dgm:spPr/>
    </dgm:pt>
    <dgm:pt modelId="{545BCA2D-519E-4CDF-AC86-C44384DD0A7F}" type="pres">
      <dgm:prSet presAssocID="{A90397DB-FB16-46B4-AB42-0FF17FFE63E9}" presName="parentComposite" presStyleCnt="0"/>
      <dgm:spPr/>
    </dgm:pt>
    <dgm:pt modelId="{1205F761-8453-4BE9-9FBF-271197984A85}" type="pres">
      <dgm:prSet presAssocID="{A90397DB-FB16-46B4-AB42-0FF17FFE63E9}" presName="parent1" presStyleLbl="alignAccFollowNode1" presStyleIdx="0" presStyleCnt="4">
        <dgm:presLayoutVars>
          <dgm:chMax val="4"/>
        </dgm:presLayoutVars>
      </dgm:prSet>
      <dgm:spPr/>
      <dgm:t>
        <a:bodyPr/>
        <a:lstStyle/>
        <a:p>
          <a:endParaRPr lang="en-US"/>
        </a:p>
      </dgm:t>
    </dgm:pt>
    <dgm:pt modelId="{A45E82DE-C7CA-4400-9207-C8461152A67D}" type="pres">
      <dgm:prSet presAssocID="{A90397DB-FB16-46B4-AB42-0FF17FFE63E9}" presName="parent2" presStyleLbl="alignAccFollowNode1" presStyleIdx="1" presStyleCnt="4">
        <dgm:presLayoutVars>
          <dgm:chMax val="4"/>
        </dgm:presLayoutVars>
      </dgm:prSet>
      <dgm:spPr/>
      <dgm:t>
        <a:bodyPr/>
        <a:lstStyle/>
        <a:p>
          <a:endParaRPr lang="en-US"/>
        </a:p>
      </dgm:t>
    </dgm:pt>
    <dgm:pt modelId="{A129CA5F-1B8B-4C02-AE8C-A13974D4E3B5}" type="pres">
      <dgm:prSet presAssocID="{A90397DB-FB16-46B4-AB42-0FF17FFE63E9}" presName="childrenComposite" presStyleCnt="0"/>
      <dgm:spPr/>
    </dgm:pt>
    <dgm:pt modelId="{5D30764B-A309-4B66-940C-0D2272E99D6D}" type="pres">
      <dgm:prSet presAssocID="{A90397DB-FB16-46B4-AB42-0FF17FFE63E9}" presName="dummyMaxCanvas_ChildArea" presStyleCnt="0"/>
      <dgm:spPr/>
    </dgm:pt>
    <dgm:pt modelId="{B279E253-0965-403D-B62D-FAE319E94E0B}" type="pres">
      <dgm:prSet presAssocID="{A90397DB-FB16-46B4-AB42-0FF17FFE63E9}" presName="fulcrum" presStyleLbl="alignAccFollowNode1" presStyleIdx="2" presStyleCnt="4"/>
      <dgm:spPr/>
    </dgm:pt>
    <dgm:pt modelId="{2810977B-A041-457B-A062-1879B8E79026}" type="pres">
      <dgm:prSet presAssocID="{A90397DB-FB16-46B4-AB42-0FF17FFE63E9}" presName="balance_13" presStyleLbl="alignAccFollowNode1" presStyleIdx="3" presStyleCnt="4">
        <dgm:presLayoutVars>
          <dgm:bulletEnabled val="1"/>
        </dgm:presLayoutVars>
      </dgm:prSet>
      <dgm:spPr/>
    </dgm:pt>
    <dgm:pt modelId="{B86A7E0A-2686-451F-B4B9-CBD3EF0C6CBB}" type="pres">
      <dgm:prSet presAssocID="{A90397DB-FB16-46B4-AB42-0FF17FFE63E9}" presName="right_13_1" presStyleLbl="node1" presStyleIdx="0" presStyleCnt="4" custScaleX="216602">
        <dgm:presLayoutVars>
          <dgm:bulletEnabled val="1"/>
        </dgm:presLayoutVars>
      </dgm:prSet>
      <dgm:spPr/>
      <dgm:t>
        <a:bodyPr/>
        <a:lstStyle/>
        <a:p>
          <a:endParaRPr lang="en-US"/>
        </a:p>
      </dgm:t>
    </dgm:pt>
    <dgm:pt modelId="{4C16B7B9-E6E7-4A0C-B650-C8D27D2DC48E}" type="pres">
      <dgm:prSet presAssocID="{A90397DB-FB16-46B4-AB42-0FF17FFE63E9}" presName="right_13_2" presStyleLbl="node1" presStyleIdx="1" presStyleCnt="4">
        <dgm:presLayoutVars>
          <dgm:bulletEnabled val="1"/>
        </dgm:presLayoutVars>
      </dgm:prSet>
      <dgm:spPr/>
      <dgm:t>
        <a:bodyPr/>
        <a:lstStyle/>
        <a:p>
          <a:endParaRPr lang="en-US"/>
        </a:p>
      </dgm:t>
    </dgm:pt>
    <dgm:pt modelId="{C42CE11B-49EB-40CC-ADC4-2C3384423AF7}" type="pres">
      <dgm:prSet presAssocID="{A90397DB-FB16-46B4-AB42-0FF17FFE63E9}" presName="right_13_3" presStyleLbl="node1" presStyleIdx="2" presStyleCnt="4" custScaleX="235518" custLinFactNeighborX="-32260">
        <dgm:presLayoutVars>
          <dgm:bulletEnabled val="1"/>
        </dgm:presLayoutVars>
      </dgm:prSet>
      <dgm:spPr/>
      <dgm:t>
        <a:bodyPr/>
        <a:lstStyle/>
        <a:p>
          <a:endParaRPr lang="en-US"/>
        </a:p>
      </dgm:t>
    </dgm:pt>
    <dgm:pt modelId="{EA32823B-03BC-4C3B-939A-B962AD5ED27F}" type="pres">
      <dgm:prSet presAssocID="{A90397DB-FB16-46B4-AB42-0FF17FFE63E9}" presName="left_13_1" presStyleLbl="node1" presStyleIdx="3" presStyleCnt="4" custLinFactNeighborX="8795" custLinFactNeighborY="-93291">
        <dgm:presLayoutVars>
          <dgm:bulletEnabled val="1"/>
        </dgm:presLayoutVars>
      </dgm:prSet>
      <dgm:spPr/>
      <dgm:t>
        <a:bodyPr/>
        <a:lstStyle/>
        <a:p>
          <a:endParaRPr lang="en-US"/>
        </a:p>
      </dgm:t>
    </dgm:pt>
  </dgm:ptLst>
  <dgm:cxnLst>
    <dgm:cxn modelId="{E63E3D81-5024-4EDC-93CE-BEB28C46AB56}" srcId="{A90397DB-FB16-46B4-AB42-0FF17FFE63E9}" destId="{A1CAB904-5142-4D4B-B24C-AC42C63511EE}" srcOrd="1" destOrd="0" parTransId="{37FC34C5-812E-4CD4-B534-A97B7636E79B}" sibTransId="{29304BF4-4C9E-4791-864F-EFC4269809F7}"/>
    <dgm:cxn modelId="{F0125862-0958-4031-8110-86B08871B7E9}" type="presOf" srcId="{0A8BA1FC-6364-4265-B78C-806C78255CC4}" destId="{C42CE11B-49EB-40CC-ADC4-2C3384423AF7}" srcOrd="0" destOrd="0" presId="urn:microsoft.com/office/officeart/2005/8/layout/balance1"/>
    <dgm:cxn modelId="{D24AC88D-90B0-4C22-8F7C-364D12F9F945}" srcId="{A90397DB-FB16-46B4-AB42-0FF17FFE63E9}" destId="{58837116-0FB0-4CBC-8273-2FD60C739409}" srcOrd="0" destOrd="0" parTransId="{86AAF0A5-BD1B-4576-ADEF-EE24E3CDC6AB}" sibTransId="{A839E352-B6BA-457E-A8CB-9894319399DE}"/>
    <dgm:cxn modelId="{9ECB9A1A-7FCF-4A9A-BB2D-9B79025F6439}" srcId="{58837116-0FB0-4CBC-8273-2FD60C739409}" destId="{E596A3DC-9477-4956-B43E-5FF341E25420}" srcOrd="0" destOrd="0" parTransId="{FE242333-656C-40D9-B97F-6BEF0AE69499}" sibTransId="{D7963046-1F16-47C5-85EB-0C99E902A697}"/>
    <dgm:cxn modelId="{385D4EC6-3398-41D0-AD81-F44A806F1ADB}" srcId="{A1CAB904-5142-4D4B-B24C-AC42C63511EE}" destId="{0A8BA1FC-6364-4265-B78C-806C78255CC4}" srcOrd="2" destOrd="0" parTransId="{86BF06B3-26AB-46A1-BC20-F79E110AA0AB}" sibTransId="{CFA75F30-149F-42C7-ABDB-A664F5EC51F5}"/>
    <dgm:cxn modelId="{C1948CF4-DE87-4DD7-8750-4C3854B0D9AB}" type="presOf" srcId="{58837116-0FB0-4CBC-8273-2FD60C739409}" destId="{1205F761-8453-4BE9-9FBF-271197984A85}" srcOrd="0" destOrd="0" presId="urn:microsoft.com/office/officeart/2005/8/layout/balance1"/>
    <dgm:cxn modelId="{CA11313D-7813-475C-B0B8-C0368D382D48}" type="presOf" srcId="{A1CAB904-5142-4D4B-B24C-AC42C63511EE}" destId="{A45E82DE-C7CA-4400-9207-C8461152A67D}" srcOrd="0" destOrd="0" presId="urn:microsoft.com/office/officeart/2005/8/layout/balance1"/>
    <dgm:cxn modelId="{B077BF60-439E-486B-A4DE-A3F00BCC3CA5}" type="presOf" srcId="{A90397DB-FB16-46B4-AB42-0FF17FFE63E9}" destId="{DA3F4032-6BCA-4CA4-9C91-7829B0D38839}" srcOrd="0" destOrd="0" presId="urn:microsoft.com/office/officeart/2005/8/layout/balance1"/>
    <dgm:cxn modelId="{E7AD4BDB-D537-4B82-9BE3-16DA14742904}" srcId="{A1CAB904-5142-4D4B-B24C-AC42C63511EE}" destId="{AD77FBE1-1BED-43BB-BD05-8BA0D6144A37}" srcOrd="0" destOrd="0" parTransId="{E1CFD97F-E281-4D19-8905-6A787D15168C}" sibTransId="{847B34EE-023F-4EF0-8C4F-CD4F01D9DA8E}"/>
    <dgm:cxn modelId="{1197B6F7-78F4-4389-86C3-D65055106B61}" srcId="{A1CAB904-5142-4D4B-B24C-AC42C63511EE}" destId="{EEEAF59F-1276-4DE6-B93F-004F99C9043A}" srcOrd="1" destOrd="0" parTransId="{A1A2DA97-AD3A-40A9-99EE-FEE86559566D}" sibTransId="{45BC43DE-7B39-4650-8D41-38A0578BB600}"/>
    <dgm:cxn modelId="{2AC07B31-52B8-4DF7-B8CA-B490134DC8FF}" type="presOf" srcId="{AD77FBE1-1BED-43BB-BD05-8BA0D6144A37}" destId="{B86A7E0A-2686-451F-B4B9-CBD3EF0C6CBB}" srcOrd="0" destOrd="0" presId="urn:microsoft.com/office/officeart/2005/8/layout/balance1"/>
    <dgm:cxn modelId="{3D748542-5B2B-408A-8ED5-AFB61882B4D4}" type="presOf" srcId="{EEEAF59F-1276-4DE6-B93F-004F99C9043A}" destId="{4C16B7B9-E6E7-4A0C-B650-C8D27D2DC48E}" srcOrd="0" destOrd="0" presId="urn:microsoft.com/office/officeart/2005/8/layout/balance1"/>
    <dgm:cxn modelId="{4E1AF525-38A3-49D7-8282-61368EBB4E72}" type="presOf" srcId="{E596A3DC-9477-4956-B43E-5FF341E25420}" destId="{EA32823B-03BC-4C3B-939A-B962AD5ED27F}" srcOrd="0" destOrd="0" presId="urn:microsoft.com/office/officeart/2005/8/layout/balance1"/>
    <dgm:cxn modelId="{2ABADEB9-C6E2-4460-984B-F93A6E1E78DB}" type="presParOf" srcId="{DA3F4032-6BCA-4CA4-9C91-7829B0D38839}" destId="{BE0F2590-BAA6-4BEA-A04A-EE1113DF3AFA}" srcOrd="0" destOrd="0" presId="urn:microsoft.com/office/officeart/2005/8/layout/balance1"/>
    <dgm:cxn modelId="{CEFFE806-52B9-48A4-9FEE-0F9F2B318B8D}" type="presParOf" srcId="{DA3F4032-6BCA-4CA4-9C91-7829B0D38839}" destId="{545BCA2D-519E-4CDF-AC86-C44384DD0A7F}" srcOrd="1" destOrd="0" presId="urn:microsoft.com/office/officeart/2005/8/layout/balance1"/>
    <dgm:cxn modelId="{A2500717-3AF6-4AA7-BCF2-4DA8818D0472}" type="presParOf" srcId="{545BCA2D-519E-4CDF-AC86-C44384DD0A7F}" destId="{1205F761-8453-4BE9-9FBF-271197984A85}" srcOrd="0" destOrd="0" presId="urn:microsoft.com/office/officeart/2005/8/layout/balance1"/>
    <dgm:cxn modelId="{90848E27-3A32-4A41-B07F-8A98247F398E}" type="presParOf" srcId="{545BCA2D-519E-4CDF-AC86-C44384DD0A7F}" destId="{A45E82DE-C7CA-4400-9207-C8461152A67D}" srcOrd="1" destOrd="0" presId="urn:microsoft.com/office/officeart/2005/8/layout/balance1"/>
    <dgm:cxn modelId="{CC6C7076-AB8A-451C-ADF6-421C04825859}" type="presParOf" srcId="{DA3F4032-6BCA-4CA4-9C91-7829B0D38839}" destId="{A129CA5F-1B8B-4C02-AE8C-A13974D4E3B5}" srcOrd="2" destOrd="0" presId="urn:microsoft.com/office/officeart/2005/8/layout/balance1"/>
    <dgm:cxn modelId="{48FC4452-03A7-4FFD-B98E-9E7C35FEE2D3}" type="presParOf" srcId="{A129CA5F-1B8B-4C02-AE8C-A13974D4E3B5}" destId="{5D30764B-A309-4B66-940C-0D2272E99D6D}" srcOrd="0" destOrd="0" presId="urn:microsoft.com/office/officeart/2005/8/layout/balance1"/>
    <dgm:cxn modelId="{60DC2EB3-DFB2-4A03-92EC-F2392F8B2BF2}" type="presParOf" srcId="{A129CA5F-1B8B-4C02-AE8C-A13974D4E3B5}" destId="{B279E253-0965-403D-B62D-FAE319E94E0B}" srcOrd="1" destOrd="0" presId="urn:microsoft.com/office/officeart/2005/8/layout/balance1"/>
    <dgm:cxn modelId="{675639DC-CAA7-472E-96A8-72ACE899FC28}" type="presParOf" srcId="{A129CA5F-1B8B-4C02-AE8C-A13974D4E3B5}" destId="{2810977B-A041-457B-A062-1879B8E79026}" srcOrd="2" destOrd="0" presId="urn:microsoft.com/office/officeart/2005/8/layout/balance1"/>
    <dgm:cxn modelId="{60BC647F-0D92-4447-841A-8FDA2AE919B0}" type="presParOf" srcId="{A129CA5F-1B8B-4C02-AE8C-A13974D4E3B5}" destId="{B86A7E0A-2686-451F-B4B9-CBD3EF0C6CBB}" srcOrd="3" destOrd="0" presId="urn:microsoft.com/office/officeart/2005/8/layout/balance1"/>
    <dgm:cxn modelId="{744B668B-5450-45E3-B7D1-D1DA17B4F61C}" type="presParOf" srcId="{A129CA5F-1B8B-4C02-AE8C-A13974D4E3B5}" destId="{4C16B7B9-E6E7-4A0C-B650-C8D27D2DC48E}" srcOrd="4" destOrd="0" presId="urn:microsoft.com/office/officeart/2005/8/layout/balance1"/>
    <dgm:cxn modelId="{9A691674-8CEA-4772-AB47-C73F71649045}" type="presParOf" srcId="{A129CA5F-1B8B-4C02-AE8C-A13974D4E3B5}" destId="{C42CE11B-49EB-40CC-ADC4-2C3384423AF7}" srcOrd="5" destOrd="0" presId="urn:microsoft.com/office/officeart/2005/8/layout/balance1"/>
    <dgm:cxn modelId="{98AAF7AE-EF2A-4D04-A719-E4046A4AA39B}" type="presParOf" srcId="{A129CA5F-1B8B-4C02-AE8C-A13974D4E3B5}" destId="{EA32823B-03BC-4C3B-939A-B962AD5ED27F}"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2F0546-D6D7-45C4-8C96-98513869F643}" type="doc">
      <dgm:prSet loTypeId="urn:microsoft.com/office/officeart/2009/layout/ReverseList" loCatId="relationship" qsTypeId="urn:microsoft.com/office/officeart/2005/8/quickstyle/3d3" qsCatId="3D" csTypeId="urn:microsoft.com/office/officeart/2005/8/colors/accent1_2" csCatId="accent1" phldr="1"/>
      <dgm:spPr/>
      <dgm:t>
        <a:bodyPr/>
        <a:lstStyle/>
        <a:p>
          <a:endParaRPr lang="en-US"/>
        </a:p>
      </dgm:t>
    </dgm:pt>
    <dgm:pt modelId="{A939C862-8025-40E6-ACB8-76E83F2C729D}">
      <dgm:prSet phldrT="[Metin]"/>
      <dgm:spPr/>
      <dgm:t>
        <a:bodyPr/>
        <a:lstStyle/>
        <a:p>
          <a:endParaRPr lang="tr-TR" dirty="0" smtClean="0"/>
        </a:p>
        <a:p>
          <a:endParaRPr lang="tr-TR" dirty="0" smtClean="0"/>
        </a:p>
        <a:p>
          <a:r>
            <a:rPr lang="tr-TR" smtClean="0"/>
            <a:t>KALP </a:t>
          </a:r>
        </a:p>
        <a:p>
          <a:r>
            <a:rPr lang="tr-TR" dirty="0" smtClean="0"/>
            <a:t>YETMEZLİĞİ</a:t>
          </a:r>
          <a:endParaRPr lang="en-US"/>
        </a:p>
      </dgm:t>
    </dgm:pt>
    <dgm:pt modelId="{CF8A0D91-3D9D-4481-A2C9-51DE6FF2710E}" type="parTrans" cxnId="{8ABC14C7-F2B6-4501-9A54-CDA2A6810051}">
      <dgm:prSet/>
      <dgm:spPr/>
      <dgm:t>
        <a:bodyPr/>
        <a:lstStyle/>
        <a:p>
          <a:endParaRPr lang="en-US"/>
        </a:p>
      </dgm:t>
    </dgm:pt>
    <dgm:pt modelId="{C5F664CF-13F4-46CE-AA1A-A6144B1EE9EA}" type="sibTrans" cxnId="{8ABC14C7-F2B6-4501-9A54-CDA2A6810051}">
      <dgm:prSet/>
      <dgm:spPr/>
      <dgm:t>
        <a:bodyPr/>
        <a:lstStyle/>
        <a:p>
          <a:endParaRPr lang="en-US"/>
        </a:p>
      </dgm:t>
    </dgm:pt>
    <dgm:pt modelId="{BEFE155E-E6AC-4482-96C8-8DFE8DD7CA4A}">
      <dgm:prSet phldrT="[Metin]"/>
      <dgm:spPr/>
      <dgm:t>
        <a:bodyPr/>
        <a:lstStyle/>
        <a:p>
          <a:endParaRPr lang="tr-TR" smtClean="0"/>
        </a:p>
        <a:p>
          <a:endParaRPr lang="tr-TR" dirty="0" smtClean="0"/>
        </a:p>
        <a:p>
          <a:r>
            <a:rPr lang="tr-TR" dirty="0" smtClean="0"/>
            <a:t>GERİATRİK SENDROM</a:t>
          </a:r>
          <a:endParaRPr lang="en-US"/>
        </a:p>
      </dgm:t>
    </dgm:pt>
    <dgm:pt modelId="{FB3B2D28-3CB0-47C5-A1DE-2C7EAB171673}" type="parTrans" cxnId="{1FEEEAB6-7755-4D6C-9DD0-D7568DDF380F}">
      <dgm:prSet/>
      <dgm:spPr/>
      <dgm:t>
        <a:bodyPr/>
        <a:lstStyle/>
        <a:p>
          <a:endParaRPr lang="en-US"/>
        </a:p>
      </dgm:t>
    </dgm:pt>
    <dgm:pt modelId="{E6162134-08AF-4993-A1EA-20D18AAE8526}" type="sibTrans" cxnId="{1FEEEAB6-7755-4D6C-9DD0-D7568DDF380F}">
      <dgm:prSet/>
      <dgm:spPr/>
      <dgm:t>
        <a:bodyPr/>
        <a:lstStyle/>
        <a:p>
          <a:endParaRPr lang="en-US"/>
        </a:p>
      </dgm:t>
    </dgm:pt>
    <dgm:pt modelId="{33D421EF-0201-446D-8D17-4181D6354C6E}" type="pres">
      <dgm:prSet presAssocID="{F02F0546-D6D7-45C4-8C96-98513869F643}" presName="Name0" presStyleCnt="0">
        <dgm:presLayoutVars>
          <dgm:chMax val="2"/>
          <dgm:chPref val="2"/>
          <dgm:animLvl val="lvl"/>
        </dgm:presLayoutVars>
      </dgm:prSet>
      <dgm:spPr/>
      <dgm:t>
        <a:bodyPr/>
        <a:lstStyle/>
        <a:p>
          <a:endParaRPr lang="en-US"/>
        </a:p>
      </dgm:t>
    </dgm:pt>
    <dgm:pt modelId="{BF9CBF44-0EC2-4EAA-90A6-522D74F93D53}" type="pres">
      <dgm:prSet presAssocID="{F02F0546-D6D7-45C4-8C96-98513869F643}" presName="LeftText" presStyleLbl="revTx" presStyleIdx="0" presStyleCnt="0">
        <dgm:presLayoutVars>
          <dgm:bulletEnabled val="1"/>
        </dgm:presLayoutVars>
      </dgm:prSet>
      <dgm:spPr/>
      <dgm:t>
        <a:bodyPr/>
        <a:lstStyle/>
        <a:p>
          <a:endParaRPr lang="en-US"/>
        </a:p>
      </dgm:t>
    </dgm:pt>
    <dgm:pt modelId="{193EB557-6E19-4DC7-9D5B-B0E2CFAA0342}" type="pres">
      <dgm:prSet presAssocID="{F02F0546-D6D7-45C4-8C96-98513869F643}" presName="LeftNode" presStyleLbl="bgImgPlace1" presStyleIdx="0" presStyleCnt="2">
        <dgm:presLayoutVars>
          <dgm:chMax val="2"/>
          <dgm:chPref val="2"/>
        </dgm:presLayoutVars>
      </dgm:prSet>
      <dgm:spPr/>
      <dgm:t>
        <a:bodyPr/>
        <a:lstStyle/>
        <a:p>
          <a:endParaRPr lang="en-US"/>
        </a:p>
      </dgm:t>
    </dgm:pt>
    <dgm:pt modelId="{D55C277A-64F5-4F02-BF01-D35EF42CE0A5}" type="pres">
      <dgm:prSet presAssocID="{F02F0546-D6D7-45C4-8C96-98513869F643}" presName="RightText" presStyleLbl="revTx" presStyleIdx="0" presStyleCnt="0">
        <dgm:presLayoutVars>
          <dgm:bulletEnabled val="1"/>
        </dgm:presLayoutVars>
      </dgm:prSet>
      <dgm:spPr/>
      <dgm:t>
        <a:bodyPr/>
        <a:lstStyle/>
        <a:p>
          <a:endParaRPr lang="en-US"/>
        </a:p>
      </dgm:t>
    </dgm:pt>
    <dgm:pt modelId="{64D739F2-D529-4144-8E13-FDC086F325AF}" type="pres">
      <dgm:prSet presAssocID="{F02F0546-D6D7-45C4-8C96-98513869F643}" presName="RightNode" presStyleLbl="bgImgPlace1" presStyleIdx="1" presStyleCnt="2" custLinFactNeighborX="18244" custLinFactNeighborY="-8">
        <dgm:presLayoutVars>
          <dgm:chMax val="0"/>
          <dgm:chPref val="0"/>
        </dgm:presLayoutVars>
      </dgm:prSet>
      <dgm:spPr/>
      <dgm:t>
        <a:bodyPr/>
        <a:lstStyle/>
        <a:p>
          <a:endParaRPr lang="en-US"/>
        </a:p>
      </dgm:t>
    </dgm:pt>
    <dgm:pt modelId="{D299AED6-1899-4360-9012-4F97911840AA}" type="pres">
      <dgm:prSet presAssocID="{F02F0546-D6D7-45C4-8C96-98513869F643}" presName="TopArrow" presStyleLbl="node1" presStyleIdx="0" presStyleCnt="2"/>
      <dgm:spPr/>
    </dgm:pt>
    <dgm:pt modelId="{59903947-63C9-4D6E-BC70-44E3CB44373A}" type="pres">
      <dgm:prSet presAssocID="{F02F0546-D6D7-45C4-8C96-98513869F643}" presName="BottomArrow" presStyleLbl="node1" presStyleIdx="1" presStyleCnt="2"/>
      <dgm:spPr/>
    </dgm:pt>
  </dgm:ptLst>
  <dgm:cxnLst>
    <dgm:cxn modelId="{5AA9376D-513C-4E34-8FC4-01E795BC8CAC}" type="presOf" srcId="{BEFE155E-E6AC-4482-96C8-8DFE8DD7CA4A}" destId="{D55C277A-64F5-4F02-BF01-D35EF42CE0A5}" srcOrd="0" destOrd="0" presId="urn:microsoft.com/office/officeart/2009/layout/ReverseList"/>
    <dgm:cxn modelId="{04577B2D-9641-429B-87C7-E745D637C426}" type="presOf" srcId="{BEFE155E-E6AC-4482-96C8-8DFE8DD7CA4A}" destId="{64D739F2-D529-4144-8E13-FDC086F325AF}" srcOrd="1" destOrd="0" presId="urn:microsoft.com/office/officeart/2009/layout/ReverseList"/>
    <dgm:cxn modelId="{09573E2F-CE15-4E29-B72D-516FDD7AE058}" type="presOf" srcId="{F02F0546-D6D7-45C4-8C96-98513869F643}" destId="{33D421EF-0201-446D-8D17-4181D6354C6E}" srcOrd="0" destOrd="0" presId="urn:microsoft.com/office/officeart/2009/layout/ReverseList"/>
    <dgm:cxn modelId="{1FEEEAB6-7755-4D6C-9DD0-D7568DDF380F}" srcId="{F02F0546-D6D7-45C4-8C96-98513869F643}" destId="{BEFE155E-E6AC-4482-96C8-8DFE8DD7CA4A}" srcOrd="1" destOrd="0" parTransId="{FB3B2D28-3CB0-47C5-A1DE-2C7EAB171673}" sibTransId="{E6162134-08AF-4993-A1EA-20D18AAE8526}"/>
    <dgm:cxn modelId="{49A9DC2C-B164-4080-8EEA-70D4FF853ADE}" type="presOf" srcId="{A939C862-8025-40E6-ACB8-76E83F2C729D}" destId="{BF9CBF44-0EC2-4EAA-90A6-522D74F93D53}" srcOrd="0" destOrd="0" presId="urn:microsoft.com/office/officeart/2009/layout/ReverseList"/>
    <dgm:cxn modelId="{8ABC14C7-F2B6-4501-9A54-CDA2A6810051}" srcId="{F02F0546-D6D7-45C4-8C96-98513869F643}" destId="{A939C862-8025-40E6-ACB8-76E83F2C729D}" srcOrd="0" destOrd="0" parTransId="{CF8A0D91-3D9D-4481-A2C9-51DE6FF2710E}" sibTransId="{C5F664CF-13F4-46CE-AA1A-A6144B1EE9EA}"/>
    <dgm:cxn modelId="{54D15AD0-9642-40E3-87D4-D88CF8D2B130}" type="presOf" srcId="{A939C862-8025-40E6-ACB8-76E83F2C729D}" destId="{193EB557-6E19-4DC7-9D5B-B0E2CFAA0342}" srcOrd="1" destOrd="0" presId="urn:microsoft.com/office/officeart/2009/layout/ReverseList"/>
    <dgm:cxn modelId="{33EDF048-C70D-4E12-A77F-8D268D394EDA}" type="presParOf" srcId="{33D421EF-0201-446D-8D17-4181D6354C6E}" destId="{BF9CBF44-0EC2-4EAA-90A6-522D74F93D53}" srcOrd="0" destOrd="0" presId="urn:microsoft.com/office/officeart/2009/layout/ReverseList"/>
    <dgm:cxn modelId="{FB368E60-B6DC-41E9-8904-230CB04BA544}" type="presParOf" srcId="{33D421EF-0201-446D-8D17-4181D6354C6E}" destId="{193EB557-6E19-4DC7-9D5B-B0E2CFAA0342}" srcOrd="1" destOrd="0" presId="urn:microsoft.com/office/officeart/2009/layout/ReverseList"/>
    <dgm:cxn modelId="{C02F2A18-6D27-4FD1-BF2A-721337C15EE7}" type="presParOf" srcId="{33D421EF-0201-446D-8D17-4181D6354C6E}" destId="{D55C277A-64F5-4F02-BF01-D35EF42CE0A5}" srcOrd="2" destOrd="0" presId="urn:microsoft.com/office/officeart/2009/layout/ReverseList"/>
    <dgm:cxn modelId="{D919B878-BDCB-4195-863F-2C26C8A23C5E}" type="presParOf" srcId="{33D421EF-0201-446D-8D17-4181D6354C6E}" destId="{64D739F2-D529-4144-8E13-FDC086F325AF}" srcOrd="3" destOrd="0" presId="urn:microsoft.com/office/officeart/2009/layout/ReverseList"/>
    <dgm:cxn modelId="{C9758EF2-01FC-445E-AB3C-BC82D71C3B21}" type="presParOf" srcId="{33D421EF-0201-446D-8D17-4181D6354C6E}" destId="{D299AED6-1899-4360-9012-4F97911840AA}" srcOrd="4" destOrd="0" presId="urn:microsoft.com/office/officeart/2009/layout/ReverseList"/>
    <dgm:cxn modelId="{3D62D9B9-2B8C-4D9C-A25D-711DA2F74197}" type="presParOf" srcId="{33D421EF-0201-446D-8D17-4181D6354C6E}" destId="{59903947-63C9-4D6E-BC70-44E3CB44373A}"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91FE91-D972-4AFE-86B6-70AE13C100D0}" type="doc">
      <dgm:prSet loTypeId="urn:microsoft.com/office/officeart/2009/layout/CircleArrowProcess" loCatId="cycle" qsTypeId="urn:microsoft.com/office/officeart/2005/8/quickstyle/3d2" qsCatId="3D" csTypeId="urn:microsoft.com/office/officeart/2005/8/colors/accent1_2" csCatId="accent1" phldr="1"/>
      <dgm:spPr/>
    </dgm:pt>
    <dgm:pt modelId="{C236B73B-0B24-4F65-98D2-06840120C966}">
      <dgm:prSet phldrT="[Metin]"/>
      <dgm:spPr/>
      <dgm:t>
        <a:bodyPr/>
        <a:lstStyle/>
        <a:p>
          <a:r>
            <a:rPr lang="tr-TR" dirty="0" smtClean="0"/>
            <a:t>Kalp yetmezliği </a:t>
          </a:r>
          <a:endParaRPr lang="en-US" dirty="0"/>
        </a:p>
      </dgm:t>
    </dgm:pt>
    <dgm:pt modelId="{4FF1B43F-8F87-42C7-B8E4-E23DA9492CE1}" type="parTrans" cxnId="{E90A40F6-7C94-407A-BCD6-0A41E187FDAF}">
      <dgm:prSet/>
      <dgm:spPr/>
      <dgm:t>
        <a:bodyPr/>
        <a:lstStyle/>
        <a:p>
          <a:endParaRPr lang="en-US"/>
        </a:p>
      </dgm:t>
    </dgm:pt>
    <dgm:pt modelId="{59A3BEF6-54AB-4D05-BC52-CACDA3E3D633}" type="sibTrans" cxnId="{E90A40F6-7C94-407A-BCD6-0A41E187FDAF}">
      <dgm:prSet/>
      <dgm:spPr/>
      <dgm:t>
        <a:bodyPr/>
        <a:lstStyle/>
        <a:p>
          <a:endParaRPr lang="en-US"/>
        </a:p>
      </dgm:t>
    </dgm:pt>
    <dgm:pt modelId="{D90E81C8-B644-4799-86C3-E8B323FE7C55}">
      <dgm:prSet phldrT="[Metin]"/>
      <dgm:spPr/>
      <dgm:t>
        <a:bodyPr/>
        <a:lstStyle/>
        <a:p>
          <a:r>
            <a:rPr lang="tr-TR" dirty="0" err="1" smtClean="0"/>
            <a:t>Geriatik</a:t>
          </a:r>
          <a:r>
            <a:rPr lang="tr-TR" dirty="0" smtClean="0"/>
            <a:t> sendromlar</a:t>
          </a:r>
          <a:endParaRPr lang="en-US" dirty="0"/>
        </a:p>
      </dgm:t>
    </dgm:pt>
    <dgm:pt modelId="{B7519502-AEDF-4664-9B22-34A3262C40E7}" type="parTrans" cxnId="{FC565DAE-A1E0-4630-9116-0D9E513C949A}">
      <dgm:prSet/>
      <dgm:spPr/>
      <dgm:t>
        <a:bodyPr/>
        <a:lstStyle/>
        <a:p>
          <a:endParaRPr lang="en-US"/>
        </a:p>
      </dgm:t>
    </dgm:pt>
    <dgm:pt modelId="{3600718F-FF95-4F26-8298-4E7103D43AC3}" type="sibTrans" cxnId="{FC565DAE-A1E0-4630-9116-0D9E513C949A}">
      <dgm:prSet/>
      <dgm:spPr/>
      <dgm:t>
        <a:bodyPr/>
        <a:lstStyle/>
        <a:p>
          <a:endParaRPr lang="en-US"/>
        </a:p>
      </dgm:t>
    </dgm:pt>
    <dgm:pt modelId="{91B1CA56-BC4D-42A2-B611-7E8629BA4EF5}" type="pres">
      <dgm:prSet presAssocID="{5891FE91-D972-4AFE-86B6-70AE13C100D0}" presName="Name0" presStyleCnt="0">
        <dgm:presLayoutVars>
          <dgm:chMax val="7"/>
          <dgm:chPref val="7"/>
          <dgm:dir/>
          <dgm:animLvl val="lvl"/>
        </dgm:presLayoutVars>
      </dgm:prSet>
      <dgm:spPr/>
    </dgm:pt>
    <dgm:pt modelId="{65214309-63F5-4CBA-A14A-71F655A665DF}" type="pres">
      <dgm:prSet presAssocID="{C236B73B-0B24-4F65-98D2-06840120C966}" presName="Accent1" presStyleCnt="0"/>
      <dgm:spPr/>
    </dgm:pt>
    <dgm:pt modelId="{A48492CB-A472-450B-8A7E-FF34AD802351}" type="pres">
      <dgm:prSet presAssocID="{C236B73B-0B24-4F65-98D2-06840120C966}" presName="Accent" presStyleLbl="node1" presStyleIdx="0" presStyleCnt="2"/>
      <dgm:spPr/>
    </dgm:pt>
    <dgm:pt modelId="{80F4EAF9-3142-4C44-AFF1-5E85F25D90F7}" type="pres">
      <dgm:prSet presAssocID="{C236B73B-0B24-4F65-98D2-06840120C966}" presName="Parent1" presStyleLbl="revTx" presStyleIdx="0" presStyleCnt="2">
        <dgm:presLayoutVars>
          <dgm:chMax val="1"/>
          <dgm:chPref val="1"/>
          <dgm:bulletEnabled val="1"/>
        </dgm:presLayoutVars>
      </dgm:prSet>
      <dgm:spPr/>
      <dgm:t>
        <a:bodyPr/>
        <a:lstStyle/>
        <a:p>
          <a:endParaRPr lang="en-US"/>
        </a:p>
      </dgm:t>
    </dgm:pt>
    <dgm:pt modelId="{98B63C59-DA2F-416B-8B82-54CD988A5918}" type="pres">
      <dgm:prSet presAssocID="{D90E81C8-B644-4799-86C3-E8B323FE7C55}" presName="Accent2" presStyleCnt="0"/>
      <dgm:spPr/>
    </dgm:pt>
    <dgm:pt modelId="{DA304E85-CEB4-49F1-867E-1508D7ADDDC9}" type="pres">
      <dgm:prSet presAssocID="{D90E81C8-B644-4799-86C3-E8B323FE7C55}" presName="Accent" presStyleLbl="node1" presStyleIdx="1" presStyleCnt="2"/>
      <dgm:spPr/>
    </dgm:pt>
    <dgm:pt modelId="{5FDA75CB-6C1F-4801-9CE3-BBF5CA73E684}" type="pres">
      <dgm:prSet presAssocID="{D90E81C8-B644-4799-86C3-E8B323FE7C55}" presName="Parent2" presStyleLbl="revTx" presStyleIdx="1" presStyleCnt="2">
        <dgm:presLayoutVars>
          <dgm:chMax val="1"/>
          <dgm:chPref val="1"/>
          <dgm:bulletEnabled val="1"/>
        </dgm:presLayoutVars>
      </dgm:prSet>
      <dgm:spPr/>
      <dgm:t>
        <a:bodyPr/>
        <a:lstStyle/>
        <a:p>
          <a:endParaRPr lang="en-US"/>
        </a:p>
      </dgm:t>
    </dgm:pt>
  </dgm:ptLst>
  <dgm:cxnLst>
    <dgm:cxn modelId="{EE3B772B-DF35-4FE8-AFFE-ED38A2843ED5}" type="presOf" srcId="{D90E81C8-B644-4799-86C3-E8B323FE7C55}" destId="{5FDA75CB-6C1F-4801-9CE3-BBF5CA73E684}" srcOrd="0" destOrd="0" presId="urn:microsoft.com/office/officeart/2009/layout/CircleArrowProcess"/>
    <dgm:cxn modelId="{01891D18-47EE-4961-B74E-468AD350CA3F}" type="presOf" srcId="{5891FE91-D972-4AFE-86B6-70AE13C100D0}" destId="{91B1CA56-BC4D-42A2-B611-7E8629BA4EF5}" srcOrd="0" destOrd="0" presId="urn:microsoft.com/office/officeart/2009/layout/CircleArrowProcess"/>
    <dgm:cxn modelId="{FC565DAE-A1E0-4630-9116-0D9E513C949A}" srcId="{5891FE91-D972-4AFE-86B6-70AE13C100D0}" destId="{D90E81C8-B644-4799-86C3-E8B323FE7C55}" srcOrd="1" destOrd="0" parTransId="{B7519502-AEDF-4664-9B22-34A3262C40E7}" sibTransId="{3600718F-FF95-4F26-8298-4E7103D43AC3}"/>
    <dgm:cxn modelId="{CFB9D9D3-AA78-48B8-9835-5776A0192264}" type="presOf" srcId="{C236B73B-0B24-4F65-98D2-06840120C966}" destId="{80F4EAF9-3142-4C44-AFF1-5E85F25D90F7}" srcOrd="0" destOrd="0" presId="urn:microsoft.com/office/officeart/2009/layout/CircleArrowProcess"/>
    <dgm:cxn modelId="{E90A40F6-7C94-407A-BCD6-0A41E187FDAF}" srcId="{5891FE91-D972-4AFE-86B6-70AE13C100D0}" destId="{C236B73B-0B24-4F65-98D2-06840120C966}" srcOrd="0" destOrd="0" parTransId="{4FF1B43F-8F87-42C7-B8E4-E23DA9492CE1}" sibTransId="{59A3BEF6-54AB-4D05-BC52-CACDA3E3D633}"/>
    <dgm:cxn modelId="{966F9D33-D652-4F85-9475-E1284FACAFCE}" type="presParOf" srcId="{91B1CA56-BC4D-42A2-B611-7E8629BA4EF5}" destId="{65214309-63F5-4CBA-A14A-71F655A665DF}" srcOrd="0" destOrd="0" presId="urn:microsoft.com/office/officeart/2009/layout/CircleArrowProcess"/>
    <dgm:cxn modelId="{3C2ECA51-B9F8-4852-858B-FEBC5EE555A5}" type="presParOf" srcId="{65214309-63F5-4CBA-A14A-71F655A665DF}" destId="{A48492CB-A472-450B-8A7E-FF34AD802351}" srcOrd="0" destOrd="0" presId="urn:microsoft.com/office/officeart/2009/layout/CircleArrowProcess"/>
    <dgm:cxn modelId="{CB3596D0-BDB8-4940-98BA-5EC399C0D79A}" type="presParOf" srcId="{91B1CA56-BC4D-42A2-B611-7E8629BA4EF5}" destId="{80F4EAF9-3142-4C44-AFF1-5E85F25D90F7}" srcOrd="1" destOrd="0" presId="urn:microsoft.com/office/officeart/2009/layout/CircleArrowProcess"/>
    <dgm:cxn modelId="{DE0D5F6B-EE75-4AC8-9C17-0E01474B1BA4}" type="presParOf" srcId="{91B1CA56-BC4D-42A2-B611-7E8629BA4EF5}" destId="{98B63C59-DA2F-416B-8B82-54CD988A5918}" srcOrd="2" destOrd="0" presId="urn:microsoft.com/office/officeart/2009/layout/CircleArrowProcess"/>
    <dgm:cxn modelId="{935774A6-F2B4-444A-AE5B-2DD19A520A0B}" type="presParOf" srcId="{98B63C59-DA2F-416B-8B82-54CD988A5918}" destId="{DA304E85-CEB4-49F1-867E-1508D7ADDDC9}" srcOrd="0" destOrd="0" presId="urn:microsoft.com/office/officeart/2009/layout/CircleArrowProcess"/>
    <dgm:cxn modelId="{BC675152-5C0B-4E37-BD91-F5C1BDC49C0B}" type="presParOf" srcId="{91B1CA56-BC4D-42A2-B611-7E8629BA4EF5}" destId="{5FDA75CB-6C1F-4801-9CE3-BBF5CA73E684}"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1CE710-4D42-4CA2-8FF1-5D36BB2379B9}"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A5C41780-C850-4774-8DC3-FE41BCB2D7FE}">
      <dgm:prSet phldrT="[Metin]"/>
      <dgm:spPr>
        <a:solidFill>
          <a:schemeClr val="accent2">
            <a:lumMod val="60000"/>
            <a:lumOff val="40000"/>
          </a:schemeClr>
        </a:solidFill>
      </dgm:spPr>
      <dgm:t>
        <a:bodyPr/>
        <a:lstStyle/>
        <a:p>
          <a:r>
            <a:rPr lang="tr-TR" dirty="0" smtClean="0"/>
            <a:t>Son 6 ayda hastane yatışı olan hastalar</a:t>
          </a:r>
        </a:p>
      </dgm:t>
    </dgm:pt>
    <dgm:pt modelId="{74B8017D-8731-4180-B1D6-4709CF8A97EC}" type="parTrans" cxnId="{91A0B8F6-3A4F-4992-8829-E519DFFD6649}">
      <dgm:prSet/>
      <dgm:spPr/>
      <dgm:t>
        <a:bodyPr/>
        <a:lstStyle/>
        <a:p>
          <a:endParaRPr lang="en-US"/>
        </a:p>
      </dgm:t>
    </dgm:pt>
    <dgm:pt modelId="{7CDD6071-8C48-472E-BDE9-B18944B544E8}" type="sibTrans" cxnId="{91A0B8F6-3A4F-4992-8829-E519DFFD6649}">
      <dgm:prSet/>
      <dgm:spPr/>
      <dgm:t>
        <a:bodyPr/>
        <a:lstStyle/>
        <a:p>
          <a:endParaRPr lang="en-US"/>
        </a:p>
      </dgm:t>
    </dgm:pt>
    <dgm:pt modelId="{125C39EF-E66A-46A2-AC8C-6B921BB4C2CB}">
      <dgm:prSet phldrT="[Metin]"/>
      <dgm:spPr/>
      <dgm:t>
        <a:bodyPr/>
        <a:lstStyle/>
        <a:p>
          <a:r>
            <a:rPr lang="tr-TR" dirty="0" smtClean="0"/>
            <a:t>CONUT skoru: 2,5</a:t>
          </a:r>
          <a:endParaRPr lang="en-US" dirty="0"/>
        </a:p>
      </dgm:t>
    </dgm:pt>
    <dgm:pt modelId="{E475FFE2-E275-4499-9750-95B362F57EB9}" type="parTrans" cxnId="{4E0E19C3-53C2-4D6B-8B2B-FD29DCE989E4}">
      <dgm:prSet/>
      <dgm:spPr/>
      <dgm:t>
        <a:bodyPr/>
        <a:lstStyle/>
        <a:p>
          <a:endParaRPr lang="en-US"/>
        </a:p>
      </dgm:t>
    </dgm:pt>
    <dgm:pt modelId="{08577AA3-EF2F-4651-A9CF-06D696AA53C1}" type="sibTrans" cxnId="{4E0E19C3-53C2-4D6B-8B2B-FD29DCE989E4}">
      <dgm:prSet/>
      <dgm:spPr/>
      <dgm:t>
        <a:bodyPr/>
        <a:lstStyle/>
        <a:p>
          <a:endParaRPr lang="en-US"/>
        </a:p>
      </dgm:t>
    </dgm:pt>
    <dgm:pt modelId="{CA04E45F-FBDB-4567-86DC-B59833F70F73}">
      <dgm:prSet phldrT="[Metin]"/>
      <dgm:spPr>
        <a:solidFill>
          <a:schemeClr val="accent1">
            <a:lumMod val="60000"/>
            <a:lumOff val="40000"/>
          </a:schemeClr>
        </a:solidFill>
      </dgm:spPr>
      <dgm:t>
        <a:bodyPr/>
        <a:lstStyle/>
        <a:p>
          <a:r>
            <a:rPr lang="tr-TR" dirty="0" smtClean="0"/>
            <a:t>Son 6 ayda hastane yatışı olmayan hastalar</a:t>
          </a:r>
          <a:endParaRPr lang="en-US" dirty="0"/>
        </a:p>
      </dgm:t>
    </dgm:pt>
    <dgm:pt modelId="{8376C8DE-2A76-4F1A-8DFE-C47404039AC1}" type="parTrans" cxnId="{AA04463D-99F7-46B6-94CC-C4479806334A}">
      <dgm:prSet/>
      <dgm:spPr/>
      <dgm:t>
        <a:bodyPr/>
        <a:lstStyle/>
        <a:p>
          <a:endParaRPr lang="en-US"/>
        </a:p>
      </dgm:t>
    </dgm:pt>
    <dgm:pt modelId="{C67490B4-2DA1-443E-9B1B-CF3BC56DB957}" type="sibTrans" cxnId="{AA04463D-99F7-46B6-94CC-C4479806334A}">
      <dgm:prSet/>
      <dgm:spPr/>
      <dgm:t>
        <a:bodyPr/>
        <a:lstStyle/>
        <a:p>
          <a:endParaRPr lang="en-US"/>
        </a:p>
      </dgm:t>
    </dgm:pt>
    <dgm:pt modelId="{47D266DD-555C-4A9F-9257-0069192307B9}">
      <dgm:prSet phldrT="[Metin]"/>
      <dgm:spPr/>
      <dgm:t>
        <a:bodyPr/>
        <a:lstStyle/>
        <a:p>
          <a:r>
            <a:rPr lang="tr-TR" dirty="0" smtClean="0"/>
            <a:t>CONUT skoru: 1</a:t>
          </a:r>
          <a:endParaRPr lang="en-US" dirty="0"/>
        </a:p>
      </dgm:t>
    </dgm:pt>
    <dgm:pt modelId="{0FF4B098-9283-401F-A619-7AA5EB8E105A}" type="sibTrans" cxnId="{FC281789-4ACB-4131-BF15-A655426A5637}">
      <dgm:prSet/>
      <dgm:spPr/>
      <dgm:t>
        <a:bodyPr/>
        <a:lstStyle/>
        <a:p>
          <a:endParaRPr lang="en-US"/>
        </a:p>
      </dgm:t>
    </dgm:pt>
    <dgm:pt modelId="{86C4E1FB-AD9B-4F86-9446-A310B1630E1F}" type="parTrans" cxnId="{FC281789-4ACB-4131-BF15-A655426A5637}">
      <dgm:prSet/>
      <dgm:spPr/>
      <dgm:t>
        <a:bodyPr/>
        <a:lstStyle/>
        <a:p>
          <a:endParaRPr lang="en-US"/>
        </a:p>
      </dgm:t>
    </dgm:pt>
    <dgm:pt modelId="{B5100B71-21B2-44CD-92D5-BC90BA5BDE61}" type="pres">
      <dgm:prSet presAssocID="{151CE710-4D42-4CA2-8FF1-5D36BB2379B9}" presName="diagram" presStyleCnt="0">
        <dgm:presLayoutVars>
          <dgm:chPref val="1"/>
          <dgm:dir/>
          <dgm:animOne val="branch"/>
          <dgm:animLvl val="lvl"/>
          <dgm:resizeHandles/>
        </dgm:presLayoutVars>
      </dgm:prSet>
      <dgm:spPr/>
      <dgm:t>
        <a:bodyPr/>
        <a:lstStyle/>
        <a:p>
          <a:endParaRPr lang="en-US"/>
        </a:p>
      </dgm:t>
    </dgm:pt>
    <dgm:pt modelId="{136DAB3D-6C83-47A1-8B07-13B70C050BDA}" type="pres">
      <dgm:prSet presAssocID="{A5C41780-C850-4774-8DC3-FE41BCB2D7FE}" presName="root" presStyleCnt="0"/>
      <dgm:spPr/>
    </dgm:pt>
    <dgm:pt modelId="{E4FF0626-80F9-4ED0-8222-89AC4D492889}" type="pres">
      <dgm:prSet presAssocID="{A5C41780-C850-4774-8DC3-FE41BCB2D7FE}" presName="rootComposite" presStyleCnt="0"/>
      <dgm:spPr/>
    </dgm:pt>
    <dgm:pt modelId="{7D43920C-D8FE-4B33-AE12-A90E9C4C7F2B}" type="pres">
      <dgm:prSet presAssocID="{A5C41780-C850-4774-8DC3-FE41BCB2D7FE}" presName="rootText" presStyleLbl="node1" presStyleIdx="0" presStyleCnt="2" custScaleY="59602"/>
      <dgm:spPr/>
      <dgm:t>
        <a:bodyPr/>
        <a:lstStyle/>
        <a:p>
          <a:endParaRPr lang="en-US"/>
        </a:p>
      </dgm:t>
    </dgm:pt>
    <dgm:pt modelId="{D35E05A1-3912-4A0E-85DC-F8C363B4FADE}" type="pres">
      <dgm:prSet presAssocID="{A5C41780-C850-4774-8DC3-FE41BCB2D7FE}" presName="rootConnector" presStyleLbl="node1" presStyleIdx="0" presStyleCnt="2"/>
      <dgm:spPr/>
      <dgm:t>
        <a:bodyPr/>
        <a:lstStyle/>
        <a:p>
          <a:endParaRPr lang="en-US"/>
        </a:p>
      </dgm:t>
    </dgm:pt>
    <dgm:pt modelId="{D009149A-67A4-4CE2-8570-EFAD99EED72C}" type="pres">
      <dgm:prSet presAssocID="{A5C41780-C850-4774-8DC3-FE41BCB2D7FE}" presName="childShape" presStyleCnt="0"/>
      <dgm:spPr/>
    </dgm:pt>
    <dgm:pt modelId="{6B528E0B-579E-4307-AD9D-B0972FB9F160}" type="pres">
      <dgm:prSet presAssocID="{E475FFE2-E275-4499-9750-95B362F57EB9}" presName="Name13" presStyleLbl="parChTrans1D2" presStyleIdx="0" presStyleCnt="2"/>
      <dgm:spPr/>
      <dgm:t>
        <a:bodyPr/>
        <a:lstStyle/>
        <a:p>
          <a:endParaRPr lang="en-US"/>
        </a:p>
      </dgm:t>
    </dgm:pt>
    <dgm:pt modelId="{38212C45-F4D3-4AB4-81B8-1C17A1CA9EEA}" type="pres">
      <dgm:prSet presAssocID="{125C39EF-E66A-46A2-AC8C-6B921BB4C2CB}" presName="childText" presStyleLbl="bgAcc1" presStyleIdx="0" presStyleCnt="2" custScaleX="92255" custScaleY="35325">
        <dgm:presLayoutVars>
          <dgm:bulletEnabled val="1"/>
        </dgm:presLayoutVars>
      </dgm:prSet>
      <dgm:spPr/>
      <dgm:t>
        <a:bodyPr/>
        <a:lstStyle/>
        <a:p>
          <a:endParaRPr lang="en-US"/>
        </a:p>
      </dgm:t>
    </dgm:pt>
    <dgm:pt modelId="{D67654F3-DDA4-4B43-8E2F-F647C83EA7EB}" type="pres">
      <dgm:prSet presAssocID="{CA04E45F-FBDB-4567-86DC-B59833F70F73}" presName="root" presStyleCnt="0"/>
      <dgm:spPr/>
    </dgm:pt>
    <dgm:pt modelId="{393D5420-A0F8-4454-87FB-9C687FF08B3A}" type="pres">
      <dgm:prSet presAssocID="{CA04E45F-FBDB-4567-86DC-B59833F70F73}" presName="rootComposite" presStyleCnt="0"/>
      <dgm:spPr/>
    </dgm:pt>
    <dgm:pt modelId="{B4FD006E-5A8F-4035-8036-0A4EA3DE59BA}" type="pres">
      <dgm:prSet presAssocID="{CA04E45F-FBDB-4567-86DC-B59833F70F73}" presName="rootText" presStyleLbl="node1" presStyleIdx="1" presStyleCnt="2" custScaleY="62022"/>
      <dgm:spPr/>
      <dgm:t>
        <a:bodyPr/>
        <a:lstStyle/>
        <a:p>
          <a:endParaRPr lang="en-US"/>
        </a:p>
      </dgm:t>
    </dgm:pt>
    <dgm:pt modelId="{744DD6E8-567A-4CA4-AF3F-B31D79541E78}" type="pres">
      <dgm:prSet presAssocID="{CA04E45F-FBDB-4567-86DC-B59833F70F73}" presName="rootConnector" presStyleLbl="node1" presStyleIdx="1" presStyleCnt="2"/>
      <dgm:spPr/>
      <dgm:t>
        <a:bodyPr/>
        <a:lstStyle/>
        <a:p>
          <a:endParaRPr lang="en-US"/>
        </a:p>
      </dgm:t>
    </dgm:pt>
    <dgm:pt modelId="{F599EE31-BC81-415E-AB43-B817C8C9B810}" type="pres">
      <dgm:prSet presAssocID="{CA04E45F-FBDB-4567-86DC-B59833F70F73}" presName="childShape" presStyleCnt="0"/>
      <dgm:spPr/>
    </dgm:pt>
    <dgm:pt modelId="{41A235EF-0B7A-4422-AC04-DA0B21AD3D8B}" type="pres">
      <dgm:prSet presAssocID="{86C4E1FB-AD9B-4F86-9446-A310B1630E1F}" presName="Name13" presStyleLbl="parChTrans1D2" presStyleIdx="1" presStyleCnt="2"/>
      <dgm:spPr/>
      <dgm:t>
        <a:bodyPr/>
        <a:lstStyle/>
        <a:p>
          <a:endParaRPr lang="en-US"/>
        </a:p>
      </dgm:t>
    </dgm:pt>
    <dgm:pt modelId="{5427FD28-843E-4C7A-9754-1223B61F692B}" type="pres">
      <dgm:prSet presAssocID="{47D266DD-555C-4A9F-9257-0069192307B9}" presName="childText" presStyleLbl="bgAcc1" presStyleIdx="1" presStyleCnt="2" custScaleX="87914" custScaleY="38483">
        <dgm:presLayoutVars>
          <dgm:bulletEnabled val="1"/>
        </dgm:presLayoutVars>
      </dgm:prSet>
      <dgm:spPr/>
      <dgm:t>
        <a:bodyPr/>
        <a:lstStyle/>
        <a:p>
          <a:endParaRPr lang="en-US"/>
        </a:p>
      </dgm:t>
    </dgm:pt>
  </dgm:ptLst>
  <dgm:cxnLst>
    <dgm:cxn modelId="{DD83A295-D9FB-4459-A745-4B2C10DDC53B}" type="presOf" srcId="{86C4E1FB-AD9B-4F86-9446-A310B1630E1F}" destId="{41A235EF-0B7A-4422-AC04-DA0B21AD3D8B}" srcOrd="0" destOrd="0" presId="urn:microsoft.com/office/officeart/2005/8/layout/hierarchy3"/>
    <dgm:cxn modelId="{D33D2510-EF0B-4DCC-93ED-E66F3195A3AB}" type="presOf" srcId="{151CE710-4D42-4CA2-8FF1-5D36BB2379B9}" destId="{B5100B71-21B2-44CD-92D5-BC90BA5BDE61}" srcOrd="0" destOrd="0" presId="urn:microsoft.com/office/officeart/2005/8/layout/hierarchy3"/>
    <dgm:cxn modelId="{91A0B8F6-3A4F-4992-8829-E519DFFD6649}" srcId="{151CE710-4D42-4CA2-8FF1-5D36BB2379B9}" destId="{A5C41780-C850-4774-8DC3-FE41BCB2D7FE}" srcOrd="0" destOrd="0" parTransId="{74B8017D-8731-4180-B1D6-4709CF8A97EC}" sibTransId="{7CDD6071-8C48-472E-BDE9-B18944B544E8}"/>
    <dgm:cxn modelId="{4E0E19C3-53C2-4D6B-8B2B-FD29DCE989E4}" srcId="{A5C41780-C850-4774-8DC3-FE41BCB2D7FE}" destId="{125C39EF-E66A-46A2-AC8C-6B921BB4C2CB}" srcOrd="0" destOrd="0" parTransId="{E475FFE2-E275-4499-9750-95B362F57EB9}" sibTransId="{08577AA3-EF2F-4651-A9CF-06D696AA53C1}"/>
    <dgm:cxn modelId="{B6726BEF-C126-421A-B9A6-40749ABE2EDD}" type="presOf" srcId="{A5C41780-C850-4774-8DC3-FE41BCB2D7FE}" destId="{D35E05A1-3912-4A0E-85DC-F8C363B4FADE}" srcOrd="1" destOrd="0" presId="urn:microsoft.com/office/officeart/2005/8/layout/hierarchy3"/>
    <dgm:cxn modelId="{D062FB74-4BF4-43B7-A3B1-ACE35B872E51}" type="presOf" srcId="{125C39EF-E66A-46A2-AC8C-6B921BB4C2CB}" destId="{38212C45-F4D3-4AB4-81B8-1C17A1CA9EEA}" srcOrd="0" destOrd="0" presId="urn:microsoft.com/office/officeart/2005/8/layout/hierarchy3"/>
    <dgm:cxn modelId="{722E5209-ACAE-4CBE-8E0E-99AAC7317282}" type="presOf" srcId="{47D266DD-555C-4A9F-9257-0069192307B9}" destId="{5427FD28-843E-4C7A-9754-1223B61F692B}" srcOrd="0" destOrd="0" presId="urn:microsoft.com/office/officeart/2005/8/layout/hierarchy3"/>
    <dgm:cxn modelId="{F170F4B6-929A-4531-95EE-CFAAC02049B7}" type="presOf" srcId="{A5C41780-C850-4774-8DC3-FE41BCB2D7FE}" destId="{7D43920C-D8FE-4B33-AE12-A90E9C4C7F2B}" srcOrd="0" destOrd="0" presId="urn:microsoft.com/office/officeart/2005/8/layout/hierarchy3"/>
    <dgm:cxn modelId="{3C8D1C80-FA6C-42CA-B7FC-357CBD0CE127}" type="presOf" srcId="{CA04E45F-FBDB-4567-86DC-B59833F70F73}" destId="{B4FD006E-5A8F-4035-8036-0A4EA3DE59BA}" srcOrd="0" destOrd="0" presId="urn:microsoft.com/office/officeart/2005/8/layout/hierarchy3"/>
    <dgm:cxn modelId="{4A7CAD00-92A7-4BC1-BDA7-6168A8D57632}" type="presOf" srcId="{CA04E45F-FBDB-4567-86DC-B59833F70F73}" destId="{744DD6E8-567A-4CA4-AF3F-B31D79541E78}" srcOrd="1" destOrd="0" presId="urn:microsoft.com/office/officeart/2005/8/layout/hierarchy3"/>
    <dgm:cxn modelId="{AA04463D-99F7-46B6-94CC-C4479806334A}" srcId="{151CE710-4D42-4CA2-8FF1-5D36BB2379B9}" destId="{CA04E45F-FBDB-4567-86DC-B59833F70F73}" srcOrd="1" destOrd="0" parTransId="{8376C8DE-2A76-4F1A-8DFE-C47404039AC1}" sibTransId="{C67490B4-2DA1-443E-9B1B-CF3BC56DB957}"/>
    <dgm:cxn modelId="{3DB16BA3-7F96-4485-A349-DE85FB9F9C9F}" type="presOf" srcId="{E475FFE2-E275-4499-9750-95B362F57EB9}" destId="{6B528E0B-579E-4307-AD9D-B0972FB9F160}" srcOrd="0" destOrd="0" presId="urn:microsoft.com/office/officeart/2005/8/layout/hierarchy3"/>
    <dgm:cxn modelId="{FC281789-4ACB-4131-BF15-A655426A5637}" srcId="{CA04E45F-FBDB-4567-86DC-B59833F70F73}" destId="{47D266DD-555C-4A9F-9257-0069192307B9}" srcOrd="0" destOrd="0" parTransId="{86C4E1FB-AD9B-4F86-9446-A310B1630E1F}" sibTransId="{0FF4B098-9283-401F-A619-7AA5EB8E105A}"/>
    <dgm:cxn modelId="{F3A88128-6EE9-4FD7-B7EF-C5B5990B13C8}" type="presParOf" srcId="{B5100B71-21B2-44CD-92D5-BC90BA5BDE61}" destId="{136DAB3D-6C83-47A1-8B07-13B70C050BDA}" srcOrd="0" destOrd="0" presId="urn:microsoft.com/office/officeart/2005/8/layout/hierarchy3"/>
    <dgm:cxn modelId="{F7A85D7F-DD31-4401-8799-F06C817C70EC}" type="presParOf" srcId="{136DAB3D-6C83-47A1-8B07-13B70C050BDA}" destId="{E4FF0626-80F9-4ED0-8222-89AC4D492889}" srcOrd="0" destOrd="0" presId="urn:microsoft.com/office/officeart/2005/8/layout/hierarchy3"/>
    <dgm:cxn modelId="{1ACEDF5A-190C-4A52-9022-C0083FF73578}" type="presParOf" srcId="{E4FF0626-80F9-4ED0-8222-89AC4D492889}" destId="{7D43920C-D8FE-4B33-AE12-A90E9C4C7F2B}" srcOrd="0" destOrd="0" presId="urn:microsoft.com/office/officeart/2005/8/layout/hierarchy3"/>
    <dgm:cxn modelId="{E87281F1-C6EB-48B9-B5CC-8F557425D394}" type="presParOf" srcId="{E4FF0626-80F9-4ED0-8222-89AC4D492889}" destId="{D35E05A1-3912-4A0E-85DC-F8C363B4FADE}" srcOrd="1" destOrd="0" presId="urn:microsoft.com/office/officeart/2005/8/layout/hierarchy3"/>
    <dgm:cxn modelId="{62B30439-AF63-4DEF-ACA7-770A5774E872}" type="presParOf" srcId="{136DAB3D-6C83-47A1-8B07-13B70C050BDA}" destId="{D009149A-67A4-4CE2-8570-EFAD99EED72C}" srcOrd="1" destOrd="0" presId="urn:microsoft.com/office/officeart/2005/8/layout/hierarchy3"/>
    <dgm:cxn modelId="{B9E7FECA-B4B2-4E7F-89D8-4E8EE75CC289}" type="presParOf" srcId="{D009149A-67A4-4CE2-8570-EFAD99EED72C}" destId="{6B528E0B-579E-4307-AD9D-B0972FB9F160}" srcOrd="0" destOrd="0" presId="urn:microsoft.com/office/officeart/2005/8/layout/hierarchy3"/>
    <dgm:cxn modelId="{FBC77622-9175-484E-87BC-B0D8E1D5E888}" type="presParOf" srcId="{D009149A-67A4-4CE2-8570-EFAD99EED72C}" destId="{38212C45-F4D3-4AB4-81B8-1C17A1CA9EEA}" srcOrd="1" destOrd="0" presId="urn:microsoft.com/office/officeart/2005/8/layout/hierarchy3"/>
    <dgm:cxn modelId="{235C937E-21CA-40A0-8DAB-E1B258025AF7}" type="presParOf" srcId="{B5100B71-21B2-44CD-92D5-BC90BA5BDE61}" destId="{D67654F3-DDA4-4B43-8E2F-F647C83EA7EB}" srcOrd="1" destOrd="0" presId="urn:microsoft.com/office/officeart/2005/8/layout/hierarchy3"/>
    <dgm:cxn modelId="{CB3B74C9-23B2-43CA-8E2D-DF09341673CC}" type="presParOf" srcId="{D67654F3-DDA4-4B43-8E2F-F647C83EA7EB}" destId="{393D5420-A0F8-4454-87FB-9C687FF08B3A}" srcOrd="0" destOrd="0" presId="urn:microsoft.com/office/officeart/2005/8/layout/hierarchy3"/>
    <dgm:cxn modelId="{13C5A3BC-E2F7-425E-B397-A191F2F03031}" type="presParOf" srcId="{393D5420-A0F8-4454-87FB-9C687FF08B3A}" destId="{B4FD006E-5A8F-4035-8036-0A4EA3DE59BA}" srcOrd="0" destOrd="0" presId="urn:microsoft.com/office/officeart/2005/8/layout/hierarchy3"/>
    <dgm:cxn modelId="{6FAAC6FA-4A0F-4B4F-A4F8-4770E8EFB9FF}" type="presParOf" srcId="{393D5420-A0F8-4454-87FB-9C687FF08B3A}" destId="{744DD6E8-567A-4CA4-AF3F-B31D79541E78}" srcOrd="1" destOrd="0" presId="urn:microsoft.com/office/officeart/2005/8/layout/hierarchy3"/>
    <dgm:cxn modelId="{9646C87E-337C-49C9-9727-AE64B2A52D12}" type="presParOf" srcId="{D67654F3-DDA4-4B43-8E2F-F647C83EA7EB}" destId="{F599EE31-BC81-415E-AB43-B817C8C9B810}" srcOrd="1" destOrd="0" presId="urn:microsoft.com/office/officeart/2005/8/layout/hierarchy3"/>
    <dgm:cxn modelId="{7E77E229-0113-40E5-AF87-EB3C012063D7}" type="presParOf" srcId="{F599EE31-BC81-415E-AB43-B817C8C9B810}" destId="{41A235EF-0B7A-4422-AC04-DA0B21AD3D8B}" srcOrd="0" destOrd="0" presId="urn:microsoft.com/office/officeart/2005/8/layout/hierarchy3"/>
    <dgm:cxn modelId="{8CF38E34-796E-4E00-B613-339D1C34323F}" type="presParOf" srcId="{F599EE31-BC81-415E-AB43-B817C8C9B810}" destId="{5427FD28-843E-4C7A-9754-1223B61F692B}" srcOrd="1"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DB9BF9-3711-4864-8A16-8BBACD7974B1}" type="doc">
      <dgm:prSet loTypeId="urn:microsoft.com/office/officeart/2005/8/layout/vList6" loCatId="list" qsTypeId="urn:microsoft.com/office/officeart/2005/8/quickstyle/simple1" qsCatId="simple" csTypeId="urn:microsoft.com/office/officeart/2005/8/colors/accent1_3" csCatId="accent1" phldr="1"/>
      <dgm:spPr/>
      <dgm:t>
        <a:bodyPr/>
        <a:lstStyle/>
        <a:p>
          <a:endParaRPr lang="en-US"/>
        </a:p>
      </dgm:t>
    </dgm:pt>
    <dgm:pt modelId="{001F2AE8-AB39-4C63-9FE4-B2391939031E}">
      <dgm:prSet phldrT="[Metin]" custT="1"/>
      <dgm:spPr/>
      <dgm:t>
        <a:bodyPr/>
        <a:lstStyle/>
        <a:p>
          <a:r>
            <a:rPr lang="tr-TR" sz="3200" dirty="0" err="1" smtClean="0"/>
            <a:t>Prevelans</a:t>
          </a:r>
          <a:endParaRPr lang="en-US" sz="3200" dirty="0"/>
        </a:p>
      </dgm:t>
    </dgm:pt>
    <dgm:pt modelId="{B2C548C1-8A38-4863-A0D5-3D89A1A702D5}" type="parTrans" cxnId="{272F7E76-6CDD-402B-87B6-E2D3A5CA58AD}">
      <dgm:prSet/>
      <dgm:spPr/>
      <dgm:t>
        <a:bodyPr/>
        <a:lstStyle/>
        <a:p>
          <a:endParaRPr lang="en-US"/>
        </a:p>
      </dgm:t>
    </dgm:pt>
    <dgm:pt modelId="{49B7C02F-8246-4D91-A1BE-4A10FCE6D15F}" type="sibTrans" cxnId="{272F7E76-6CDD-402B-87B6-E2D3A5CA58AD}">
      <dgm:prSet/>
      <dgm:spPr/>
      <dgm:t>
        <a:bodyPr/>
        <a:lstStyle/>
        <a:p>
          <a:endParaRPr lang="en-US"/>
        </a:p>
      </dgm:t>
    </dgm:pt>
    <dgm:pt modelId="{053860B3-EAA2-45E8-A0CA-6A2F16E915A8}">
      <dgm:prSet phldrT="[Metin]" custT="1"/>
      <dgm:spPr/>
      <dgm:t>
        <a:bodyPr/>
        <a:lstStyle/>
        <a:p>
          <a:r>
            <a:rPr lang="tr-TR" sz="3200" smtClean="0"/>
            <a:t>%30 (%10-80)</a:t>
          </a:r>
          <a:endParaRPr lang="en-US" sz="3200"/>
        </a:p>
      </dgm:t>
    </dgm:pt>
    <dgm:pt modelId="{25BBC4A6-FBD2-4A3D-8C1D-E79D17A5CA4B}" type="parTrans" cxnId="{8CEF0CB0-E3A7-4F11-9B00-0C3BAE135321}">
      <dgm:prSet/>
      <dgm:spPr/>
      <dgm:t>
        <a:bodyPr/>
        <a:lstStyle/>
        <a:p>
          <a:endParaRPr lang="en-US"/>
        </a:p>
      </dgm:t>
    </dgm:pt>
    <dgm:pt modelId="{4519B79D-AABE-4FD3-B704-47B4418843A8}" type="sibTrans" cxnId="{8CEF0CB0-E3A7-4F11-9B00-0C3BAE135321}">
      <dgm:prSet/>
      <dgm:spPr/>
      <dgm:t>
        <a:bodyPr/>
        <a:lstStyle/>
        <a:p>
          <a:endParaRPr lang="en-US"/>
        </a:p>
      </dgm:t>
    </dgm:pt>
    <dgm:pt modelId="{0EF4E564-9C45-4C1F-8D45-52F1F020665E}">
      <dgm:prSet phldrT="[Metin]" custT="1"/>
      <dgm:spPr/>
      <dgm:t>
        <a:bodyPr/>
        <a:lstStyle/>
        <a:p>
          <a:r>
            <a:rPr lang="tr-TR" sz="3600" dirty="0" err="1" smtClean="0"/>
            <a:t>Mortalite</a:t>
          </a:r>
          <a:r>
            <a:rPr lang="tr-TR" sz="6000" smtClean="0"/>
            <a:t> </a:t>
          </a:r>
          <a:endParaRPr lang="en-US" sz="6000"/>
        </a:p>
      </dgm:t>
    </dgm:pt>
    <dgm:pt modelId="{0A3C11D3-54C2-4CC0-B37A-F89C516B6E50}" type="parTrans" cxnId="{7C833C73-7FE5-4536-B304-F5AE3FD77788}">
      <dgm:prSet/>
      <dgm:spPr/>
      <dgm:t>
        <a:bodyPr/>
        <a:lstStyle/>
        <a:p>
          <a:endParaRPr lang="en-US"/>
        </a:p>
      </dgm:t>
    </dgm:pt>
    <dgm:pt modelId="{21166C26-A787-46C1-8451-1424FC0FAE5E}" type="sibTrans" cxnId="{7C833C73-7FE5-4536-B304-F5AE3FD77788}">
      <dgm:prSet/>
      <dgm:spPr/>
      <dgm:t>
        <a:bodyPr/>
        <a:lstStyle/>
        <a:p>
          <a:endParaRPr lang="en-US"/>
        </a:p>
      </dgm:t>
    </dgm:pt>
    <dgm:pt modelId="{9A96E613-E0DF-4BB0-9D05-F7D2BB9E7A0C}">
      <dgm:prSet phldrT="[Metin]"/>
      <dgm:spPr/>
      <dgm:t>
        <a:bodyPr/>
        <a:lstStyle/>
        <a:p>
          <a:r>
            <a:rPr lang="tr-TR" smtClean="0"/>
            <a:t>Tüm nedenlere bağlı HR: 1.57 (1.30-1.89) </a:t>
          </a:r>
          <a:endParaRPr lang="en-US"/>
        </a:p>
      </dgm:t>
    </dgm:pt>
    <dgm:pt modelId="{DD333AA5-BF8B-41EC-9AA9-2C74E056CF9B}" type="parTrans" cxnId="{A4C61CA3-EDDB-48CB-AC8D-5A8C99876F94}">
      <dgm:prSet/>
      <dgm:spPr/>
      <dgm:t>
        <a:bodyPr/>
        <a:lstStyle/>
        <a:p>
          <a:endParaRPr lang="en-US"/>
        </a:p>
      </dgm:t>
    </dgm:pt>
    <dgm:pt modelId="{063C4963-E088-479D-A9E7-B533D04E8BF5}" type="sibTrans" cxnId="{A4C61CA3-EDDB-48CB-AC8D-5A8C99876F94}">
      <dgm:prSet/>
      <dgm:spPr/>
      <dgm:t>
        <a:bodyPr/>
        <a:lstStyle/>
        <a:p>
          <a:endParaRPr lang="en-US"/>
        </a:p>
      </dgm:t>
    </dgm:pt>
    <dgm:pt modelId="{DE823C1B-635A-4C93-9CBC-2594DFD76FAF}">
      <dgm:prSet phldrT="[Metin]"/>
      <dgm:spPr/>
      <dgm:t>
        <a:bodyPr/>
        <a:lstStyle/>
        <a:p>
          <a:r>
            <a:rPr lang="tr-TR" dirty="0" err="1" smtClean="0"/>
            <a:t>Mortalite</a:t>
          </a:r>
          <a:r>
            <a:rPr lang="tr-TR" dirty="0" smtClean="0"/>
            <a:t> ve </a:t>
          </a:r>
          <a:r>
            <a:rPr lang="tr-TR" dirty="0" err="1" smtClean="0"/>
            <a:t>sekonder</a:t>
          </a:r>
          <a:r>
            <a:rPr lang="tr-TR" dirty="0" smtClean="0"/>
            <a:t> kardiyak olay         RR: 2.1 (1.7-2.6)</a:t>
          </a:r>
          <a:endParaRPr lang="en-US" dirty="0"/>
        </a:p>
      </dgm:t>
    </dgm:pt>
    <dgm:pt modelId="{49DF69C7-B011-4DBC-AAC4-5F58D2B944E9}" type="parTrans" cxnId="{D1EDE326-20D3-4D80-AE91-B466369FFDFE}">
      <dgm:prSet/>
      <dgm:spPr/>
      <dgm:t>
        <a:bodyPr/>
        <a:lstStyle/>
        <a:p>
          <a:endParaRPr lang="en-US"/>
        </a:p>
      </dgm:t>
    </dgm:pt>
    <dgm:pt modelId="{D8F8C54C-AB75-4224-87ED-15515E72A000}" type="sibTrans" cxnId="{D1EDE326-20D3-4D80-AE91-B466369FFDFE}">
      <dgm:prSet/>
      <dgm:spPr/>
      <dgm:t>
        <a:bodyPr/>
        <a:lstStyle/>
        <a:p>
          <a:endParaRPr lang="en-US"/>
        </a:p>
      </dgm:t>
    </dgm:pt>
    <dgm:pt modelId="{E1E2CD0D-37A7-489D-A40C-AB3A4EA09136}">
      <dgm:prSet phldrT="[Metin]"/>
      <dgm:spPr/>
      <dgm:t>
        <a:bodyPr/>
        <a:lstStyle/>
        <a:p>
          <a:endParaRPr lang="en-US" sz="2400"/>
        </a:p>
      </dgm:t>
    </dgm:pt>
    <dgm:pt modelId="{28548782-B027-4DC1-8941-D22AD54DF388}" type="parTrans" cxnId="{8C14A8F9-B3D9-45AE-9593-AEB8CBDC5EE0}">
      <dgm:prSet/>
      <dgm:spPr/>
      <dgm:t>
        <a:bodyPr/>
        <a:lstStyle/>
        <a:p>
          <a:endParaRPr lang="en-US"/>
        </a:p>
      </dgm:t>
    </dgm:pt>
    <dgm:pt modelId="{6F1A3788-570B-4EC9-9142-3F4062228138}" type="sibTrans" cxnId="{8C14A8F9-B3D9-45AE-9593-AEB8CBDC5EE0}">
      <dgm:prSet/>
      <dgm:spPr/>
      <dgm:t>
        <a:bodyPr/>
        <a:lstStyle/>
        <a:p>
          <a:endParaRPr lang="en-US"/>
        </a:p>
      </dgm:t>
    </dgm:pt>
    <dgm:pt modelId="{DABB5916-964D-48D7-9316-EC8BC243AE80}" type="pres">
      <dgm:prSet presAssocID="{9CDB9BF9-3711-4864-8A16-8BBACD7974B1}" presName="Name0" presStyleCnt="0">
        <dgm:presLayoutVars>
          <dgm:dir/>
          <dgm:animLvl val="lvl"/>
          <dgm:resizeHandles/>
        </dgm:presLayoutVars>
      </dgm:prSet>
      <dgm:spPr/>
      <dgm:t>
        <a:bodyPr/>
        <a:lstStyle/>
        <a:p>
          <a:endParaRPr lang="en-US"/>
        </a:p>
      </dgm:t>
    </dgm:pt>
    <dgm:pt modelId="{0D25CC4D-6511-4C8D-90E8-57F557DDB47F}" type="pres">
      <dgm:prSet presAssocID="{001F2AE8-AB39-4C63-9FE4-B2391939031E}" presName="linNode" presStyleCnt="0"/>
      <dgm:spPr/>
    </dgm:pt>
    <dgm:pt modelId="{16CB81AE-6494-4965-A931-1C82599F40BE}" type="pres">
      <dgm:prSet presAssocID="{001F2AE8-AB39-4C63-9FE4-B2391939031E}" presName="parentShp" presStyleLbl="node1" presStyleIdx="0" presStyleCnt="2">
        <dgm:presLayoutVars>
          <dgm:bulletEnabled val="1"/>
        </dgm:presLayoutVars>
      </dgm:prSet>
      <dgm:spPr/>
      <dgm:t>
        <a:bodyPr/>
        <a:lstStyle/>
        <a:p>
          <a:endParaRPr lang="en-US"/>
        </a:p>
      </dgm:t>
    </dgm:pt>
    <dgm:pt modelId="{ACADE2E2-8E8C-417B-870B-111A12582240}" type="pres">
      <dgm:prSet presAssocID="{001F2AE8-AB39-4C63-9FE4-B2391939031E}" presName="childShp" presStyleLbl="bgAccFollowNode1" presStyleIdx="0" presStyleCnt="2">
        <dgm:presLayoutVars>
          <dgm:bulletEnabled val="1"/>
        </dgm:presLayoutVars>
      </dgm:prSet>
      <dgm:spPr/>
      <dgm:t>
        <a:bodyPr/>
        <a:lstStyle/>
        <a:p>
          <a:endParaRPr lang="en-US"/>
        </a:p>
      </dgm:t>
    </dgm:pt>
    <dgm:pt modelId="{5603541C-81AD-457A-AC13-3349C1A57102}" type="pres">
      <dgm:prSet presAssocID="{49B7C02F-8246-4D91-A1BE-4A10FCE6D15F}" presName="spacing" presStyleCnt="0"/>
      <dgm:spPr/>
    </dgm:pt>
    <dgm:pt modelId="{266F1C6E-F702-41C8-93E4-2D2E44EBB853}" type="pres">
      <dgm:prSet presAssocID="{0EF4E564-9C45-4C1F-8D45-52F1F020665E}" presName="linNode" presStyleCnt="0"/>
      <dgm:spPr/>
    </dgm:pt>
    <dgm:pt modelId="{66BB9E2B-B848-48C3-A6F7-E60386731A47}" type="pres">
      <dgm:prSet presAssocID="{0EF4E564-9C45-4C1F-8D45-52F1F020665E}" presName="parentShp" presStyleLbl="node1" presStyleIdx="1" presStyleCnt="2">
        <dgm:presLayoutVars>
          <dgm:bulletEnabled val="1"/>
        </dgm:presLayoutVars>
      </dgm:prSet>
      <dgm:spPr/>
      <dgm:t>
        <a:bodyPr/>
        <a:lstStyle/>
        <a:p>
          <a:endParaRPr lang="en-US"/>
        </a:p>
      </dgm:t>
    </dgm:pt>
    <dgm:pt modelId="{220EB198-5E24-4BE8-8C36-A0133C146C9E}" type="pres">
      <dgm:prSet presAssocID="{0EF4E564-9C45-4C1F-8D45-52F1F020665E}" presName="childShp" presStyleLbl="bgAccFollowNode1" presStyleIdx="1" presStyleCnt="2">
        <dgm:presLayoutVars>
          <dgm:bulletEnabled val="1"/>
        </dgm:presLayoutVars>
      </dgm:prSet>
      <dgm:spPr/>
      <dgm:t>
        <a:bodyPr/>
        <a:lstStyle/>
        <a:p>
          <a:endParaRPr lang="en-US"/>
        </a:p>
      </dgm:t>
    </dgm:pt>
  </dgm:ptLst>
  <dgm:cxnLst>
    <dgm:cxn modelId="{7C833C73-7FE5-4536-B304-F5AE3FD77788}" srcId="{9CDB9BF9-3711-4864-8A16-8BBACD7974B1}" destId="{0EF4E564-9C45-4C1F-8D45-52F1F020665E}" srcOrd="1" destOrd="0" parTransId="{0A3C11D3-54C2-4CC0-B37A-F89C516B6E50}" sibTransId="{21166C26-A787-46C1-8451-1424FC0FAE5E}"/>
    <dgm:cxn modelId="{272F7E76-6CDD-402B-87B6-E2D3A5CA58AD}" srcId="{9CDB9BF9-3711-4864-8A16-8BBACD7974B1}" destId="{001F2AE8-AB39-4C63-9FE4-B2391939031E}" srcOrd="0" destOrd="0" parTransId="{B2C548C1-8A38-4863-A0D5-3D89A1A702D5}" sibTransId="{49B7C02F-8246-4D91-A1BE-4A10FCE6D15F}"/>
    <dgm:cxn modelId="{F4520815-AAE2-4309-A1A8-C910A5610E8C}" type="presOf" srcId="{053860B3-EAA2-45E8-A0CA-6A2F16E915A8}" destId="{ACADE2E2-8E8C-417B-870B-111A12582240}" srcOrd="0" destOrd="1" presId="urn:microsoft.com/office/officeart/2005/8/layout/vList6"/>
    <dgm:cxn modelId="{FDE65556-0A69-4BA2-B727-82ECF16D272A}" type="presOf" srcId="{E1E2CD0D-37A7-489D-A40C-AB3A4EA09136}" destId="{ACADE2E2-8E8C-417B-870B-111A12582240}" srcOrd="0" destOrd="0" presId="urn:microsoft.com/office/officeart/2005/8/layout/vList6"/>
    <dgm:cxn modelId="{A4C61CA3-EDDB-48CB-AC8D-5A8C99876F94}" srcId="{0EF4E564-9C45-4C1F-8D45-52F1F020665E}" destId="{9A96E613-E0DF-4BB0-9D05-F7D2BB9E7A0C}" srcOrd="0" destOrd="0" parTransId="{DD333AA5-BF8B-41EC-9AA9-2C74E056CF9B}" sibTransId="{063C4963-E088-479D-A9E7-B533D04E8BF5}"/>
    <dgm:cxn modelId="{D1EDE326-20D3-4D80-AE91-B466369FFDFE}" srcId="{0EF4E564-9C45-4C1F-8D45-52F1F020665E}" destId="{DE823C1B-635A-4C93-9CBC-2594DFD76FAF}" srcOrd="1" destOrd="0" parTransId="{49DF69C7-B011-4DBC-AAC4-5F58D2B944E9}" sibTransId="{D8F8C54C-AB75-4224-87ED-15515E72A000}"/>
    <dgm:cxn modelId="{8CEF0CB0-E3A7-4F11-9B00-0C3BAE135321}" srcId="{001F2AE8-AB39-4C63-9FE4-B2391939031E}" destId="{053860B3-EAA2-45E8-A0CA-6A2F16E915A8}" srcOrd="1" destOrd="0" parTransId="{25BBC4A6-FBD2-4A3D-8C1D-E79D17A5CA4B}" sibTransId="{4519B79D-AABE-4FD3-B704-47B4418843A8}"/>
    <dgm:cxn modelId="{8C14A8F9-B3D9-45AE-9593-AEB8CBDC5EE0}" srcId="{001F2AE8-AB39-4C63-9FE4-B2391939031E}" destId="{E1E2CD0D-37A7-489D-A40C-AB3A4EA09136}" srcOrd="0" destOrd="0" parTransId="{28548782-B027-4DC1-8941-D22AD54DF388}" sibTransId="{6F1A3788-570B-4EC9-9142-3F4062228138}"/>
    <dgm:cxn modelId="{35D1DC6A-3269-4952-B0D7-F6E76909F18F}" type="presOf" srcId="{9CDB9BF9-3711-4864-8A16-8BBACD7974B1}" destId="{DABB5916-964D-48D7-9316-EC8BC243AE80}" srcOrd="0" destOrd="0" presId="urn:microsoft.com/office/officeart/2005/8/layout/vList6"/>
    <dgm:cxn modelId="{41ED73E1-714B-4766-B147-283D42F609E9}" type="presOf" srcId="{001F2AE8-AB39-4C63-9FE4-B2391939031E}" destId="{16CB81AE-6494-4965-A931-1C82599F40BE}" srcOrd="0" destOrd="0" presId="urn:microsoft.com/office/officeart/2005/8/layout/vList6"/>
    <dgm:cxn modelId="{AA08F2AC-1D26-46DC-96DB-D2D46A611211}" type="presOf" srcId="{DE823C1B-635A-4C93-9CBC-2594DFD76FAF}" destId="{220EB198-5E24-4BE8-8C36-A0133C146C9E}" srcOrd="0" destOrd="1" presId="urn:microsoft.com/office/officeart/2005/8/layout/vList6"/>
    <dgm:cxn modelId="{D08629D9-AE11-42F7-A58F-CD1243E9E731}" type="presOf" srcId="{9A96E613-E0DF-4BB0-9D05-F7D2BB9E7A0C}" destId="{220EB198-5E24-4BE8-8C36-A0133C146C9E}" srcOrd="0" destOrd="0" presId="urn:microsoft.com/office/officeart/2005/8/layout/vList6"/>
    <dgm:cxn modelId="{A76A6B07-8B68-4F81-9DF0-D964554521CE}" type="presOf" srcId="{0EF4E564-9C45-4C1F-8D45-52F1F020665E}" destId="{66BB9E2B-B848-48C3-A6F7-E60386731A47}" srcOrd="0" destOrd="0" presId="urn:microsoft.com/office/officeart/2005/8/layout/vList6"/>
    <dgm:cxn modelId="{B3746F3C-63DA-4AA0-9745-CD98DB70A54A}" type="presParOf" srcId="{DABB5916-964D-48D7-9316-EC8BC243AE80}" destId="{0D25CC4D-6511-4C8D-90E8-57F557DDB47F}" srcOrd="0" destOrd="0" presId="urn:microsoft.com/office/officeart/2005/8/layout/vList6"/>
    <dgm:cxn modelId="{15287C02-EFF1-47C6-89C4-1F279A51CF3A}" type="presParOf" srcId="{0D25CC4D-6511-4C8D-90E8-57F557DDB47F}" destId="{16CB81AE-6494-4965-A931-1C82599F40BE}" srcOrd="0" destOrd="0" presId="urn:microsoft.com/office/officeart/2005/8/layout/vList6"/>
    <dgm:cxn modelId="{1A246610-B155-42D3-BAC3-D5F1E1609C71}" type="presParOf" srcId="{0D25CC4D-6511-4C8D-90E8-57F557DDB47F}" destId="{ACADE2E2-8E8C-417B-870B-111A12582240}" srcOrd="1" destOrd="0" presId="urn:microsoft.com/office/officeart/2005/8/layout/vList6"/>
    <dgm:cxn modelId="{81F901CB-4B64-4DFC-A998-ECF483D84A1F}" type="presParOf" srcId="{DABB5916-964D-48D7-9316-EC8BC243AE80}" destId="{5603541C-81AD-457A-AC13-3349C1A57102}" srcOrd="1" destOrd="0" presId="urn:microsoft.com/office/officeart/2005/8/layout/vList6"/>
    <dgm:cxn modelId="{D85F8CA1-2327-4185-8968-18C7648CA87A}" type="presParOf" srcId="{DABB5916-964D-48D7-9316-EC8BC243AE80}" destId="{266F1C6E-F702-41C8-93E4-2D2E44EBB853}" srcOrd="2" destOrd="0" presId="urn:microsoft.com/office/officeart/2005/8/layout/vList6"/>
    <dgm:cxn modelId="{51B5E41C-E2FE-450B-B716-3684DA5979A7}" type="presParOf" srcId="{266F1C6E-F702-41C8-93E4-2D2E44EBB853}" destId="{66BB9E2B-B848-48C3-A6F7-E60386731A47}" srcOrd="0" destOrd="0" presId="urn:microsoft.com/office/officeart/2005/8/layout/vList6"/>
    <dgm:cxn modelId="{B03FCF1B-BAEE-431C-A72B-FF3F7FA6174B}" type="presParOf" srcId="{266F1C6E-F702-41C8-93E4-2D2E44EBB853}" destId="{220EB198-5E24-4BE8-8C36-A0133C146C9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B46B4-A67D-48CA-BCEC-553B1596C0E6}">
      <dsp:nvSpPr>
        <dsp:cNvPr id="0" name=""/>
        <dsp:cNvSpPr/>
      </dsp:nvSpPr>
      <dsp:spPr>
        <a:xfrm>
          <a:off x="41020" y="0"/>
          <a:ext cx="772363" cy="7723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FCB5B-F15C-4498-B57C-C98902C88899}">
      <dsp:nvSpPr>
        <dsp:cNvPr id="0" name=""/>
        <dsp:cNvSpPr/>
      </dsp:nvSpPr>
      <dsp:spPr>
        <a:xfrm>
          <a:off x="118257" y="77236"/>
          <a:ext cx="617890" cy="617890"/>
        </a:xfrm>
        <a:prstGeom prst="chord">
          <a:avLst>
            <a:gd name="adj1" fmla="val 1168272"/>
            <a:gd name="adj2" fmla="val 9631728"/>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DCA6261-8399-45DC-8C5B-8066072F1B92}">
      <dsp:nvSpPr>
        <dsp:cNvPr id="0" name=""/>
        <dsp:cNvSpPr/>
      </dsp:nvSpPr>
      <dsp:spPr>
        <a:xfrm>
          <a:off x="974293" y="772363"/>
          <a:ext cx="2284907" cy="3250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lvl="0" algn="l" defTabSz="1244600">
            <a:lnSpc>
              <a:spcPct val="90000"/>
            </a:lnSpc>
            <a:spcBef>
              <a:spcPct val="0"/>
            </a:spcBef>
            <a:spcAft>
              <a:spcPct val="35000"/>
            </a:spcAft>
          </a:pPr>
          <a:r>
            <a:rPr lang="en-US" sz="2800" kern="1200" dirty="0" smtClean="0"/>
            <a:t>BNP</a:t>
          </a:r>
          <a:r>
            <a:rPr lang="tr-TR" sz="2800" kern="1200" dirty="0" smtClean="0"/>
            <a:t> </a:t>
          </a:r>
          <a:r>
            <a:rPr lang="en-US" sz="2800" kern="1200" dirty="0" err="1" smtClean="0"/>
            <a:t>veya</a:t>
          </a:r>
          <a:r>
            <a:rPr lang="en-US" sz="2800" kern="1200" dirty="0" smtClean="0"/>
            <a:t> NT-</a:t>
          </a:r>
          <a:r>
            <a:rPr lang="en-US" sz="2800" kern="1200" dirty="0" err="1" smtClean="0"/>
            <a:t>proBNP</a:t>
          </a:r>
          <a:r>
            <a:rPr lang="en-US" sz="2800" kern="1200" dirty="0" smtClean="0"/>
            <a:t> </a:t>
          </a:r>
          <a:r>
            <a:rPr lang="en-US" sz="2800" kern="1200" dirty="0" err="1" smtClean="0"/>
            <a:t>ölçümü</a:t>
          </a:r>
          <a:r>
            <a:rPr lang="en-US" sz="2800" kern="1200" dirty="0" smtClean="0"/>
            <a:t>, KY </a:t>
          </a:r>
          <a:r>
            <a:rPr lang="en-US" sz="2800" kern="1200" dirty="0" err="1" smtClean="0"/>
            <a:t>tanısını</a:t>
          </a:r>
          <a:r>
            <a:rPr lang="en-US" sz="2800" kern="1200" dirty="0" smtClean="0"/>
            <a:t> </a:t>
          </a:r>
          <a:r>
            <a:rPr lang="en-US" sz="2800" kern="1200" dirty="0" err="1" smtClean="0"/>
            <a:t>desteklemek</a:t>
          </a:r>
          <a:r>
            <a:rPr lang="en-US" sz="2800" kern="1200" dirty="0" smtClean="0"/>
            <a:t> </a:t>
          </a:r>
          <a:r>
            <a:rPr lang="en-US" sz="2800" kern="1200" dirty="0" err="1" smtClean="0"/>
            <a:t>veya</a:t>
          </a:r>
          <a:r>
            <a:rPr lang="en-US" sz="2800" kern="1200" dirty="0" smtClean="0"/>
            <a:t> </a:t>
          </a:r>
          <a:r>
            <a:rPr lang="en-US" sz="2800" kern="1200" dirty="0" err="1" smtClean="0"/>
            <a:t>dışlamak</a:t>
          </a:r>
          <a:r>
            <a:rPr lang="en-US" sz="2800" kern="1200" dirty="0" smtClean="0"/>
            <a:t> </a:t>
          </a:r>
          <a:r>
            <a:rPr lang="en-US" sz="2800" kern="1200" dirty="0" err="1" smtClean="0"/>
            <a:t>için</a:t>
          </a:r>
          <a:r>
            <a:rPr lang="en-US" sz="2800" kern="1200" dirty="0" smtClean="0"/>
            <a:t> </a:t>
          </a:r>
          <a:r>
            <a:rPr lang="en-US" sz="2800" kern="1200" dirty="0" err="1" smtClean="0"/>
            <a:t>faydalıdı</a:t>
          </a:r>
          <a:r>
            <a:rPr lang="tr-TR" sz="2800" kern="1200" dirty="0" smtClean="0"/>
            <a:t>r</a:t>
          </a:r>
          <a:endParaRPr lang="en-US" sz="2800" kern="1200" dirty="0"/>
        </a:p>
      </dsp:txBody>
      <dsp:txXfrm>
        <a:off x="974293" y="772363"/>
        <a:ext cx="2284907" cy="3250361"/>
      </dsp:txXfrm>
    </dsp:sp>
    <dsp:sp modelId="{74420C90-4A58-4878-AB9B-E3BBBC2417C7}">
      <dsp:nvSpPr>
        <dsp:cNvPr id="0" name=""/>
        <dsp:cNvSpPr/>
      </dsp:nvSpPr>
      <dsp:spPr>
        <a:xfrm>
          <a:off x="974293" y="0"/>
          <a:ext cx="2284907" cy="77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l" defTabSz="1244600">
            <a:lnSpc>
              <a:spcPct val="90000"/>
            </a:lnSpc>
            <a:spcBef>
              <a:spcPct val="0"/>
            </a:spcBef>
            <a:spcAft>
              <a:spcPct val="35000"/>
            </a:spcAft>
          </a:pPr>
          <a:r>
            <a:rPr lang="tr-TR" sz="2800" kern="1200" dirty="0" err="1" smtClean="0"/>
            <a:t>Dispne</a:t>
          </a:r>
          <a:r>
            <a:rPr lang="tr-TR" sz="2800" kern="1200" dirty="0" smtClean="0"/>
            <a:t>+</a:t>
          </a:r>
          <a:endParaRPr lang="en-US" sz="2800" kern="1200" dirty="0"/>
        </a:p>
      </dsp:txBody>
      <dsp:txXfrm>
        <a:off x="974293" y="0"/>
        <a:ext cx="2284907" cy="772363"/>
      </dsp:txXfrm>
    </dsp:sp>
    <dsp:sp modelId="{2E91D331-48E0-4213-B5E9-6EA820B15579}">
      <dsp:nvSpPr>
        <dsp:cNvPr id="0" name=""/>
        <dsp:cNvSpPr/>
      </dsp:nvSpPr>
      <dsp:spPr>
        <a:xfrm>
          <a:off x="3420110" y="0"/>
          <a:ext cx="772363" cy="7723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9CFD95-FB9A-4408-995F-144447F38602}">
      <dsp:nvSpPr>
        <dsp:cNvPr id="0" name=""/>
        <dsp:cNvSpPr/>
      </dsp:nvSpPr>
      <dsp:spPr>
        <a:xfrm>
          <a:off x="3497346" y="77236"/>
          <a:ext cx="617890" cy="617890"/>
        </a:xfrm>
        <a:prstGeom prst="chord">
          <a:avLst>
            <a:gd name="adj1" fmla="val 20431728"/>
            <a:gd name="adj2" fmla="val 11968272"/>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E44DF33-723B-4D52-82A0-080B88DBE756}">
      <dsp:nvSpPr>
        <dsp:cNvPr id="0" name=""/>
        <dsp:cNvSpPr/>
      </dsp:nvSpPr>
      <dsp:spPr>
        <a:xfrm>
          <a:off x="4353382" y="772363"/>
          <a:ext cx="2284907" cy="3250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lvl="0" algn="l" defTabSz="1244600">
            <a:lnSpc>
              <a:spcPct val="90000"/>
            </a:lnSpc>
            <a:spcBef>
              <a:spcPct val="0"/>
            </a:spcBef>
            <a:spcAft>
              <a:spcPct val="35000"/>
            </a:spcAft>
          </a:pPr>
          <a:r>
            <a:rPr lang="tr-TR" sz="2800" kern="1200" smtClean="0"/>
            <a:t>R</a:t>
          </a:r>
          <a:r>
            <a:rPr lang="en-US" sz="2800" kern="1200" dirty="0" err="1" smtClean="0"/>
            <a:t>isk</a:t>
          </a:r>
          <a:r>
            <a:rPr lang="en-US" sz="2800" kern="1200" dirty="0" smtClean="0"/>
            <a:t> </a:t>
          </a:r>
          <a:r>
            <a:rPr lang="en-US" sz="2800" kern="1200" dirty="0" err="1" smtClean="0"/>
            <a:t>sınıflandırması</a:t>
          </a:r>
          <a:endParaRPr lang="en-US" sz="2800" kern="1200" dirty="0"/>
        </a:p>
      </dsp:txBody>
      <dsp:txXfrm>
        <a:off x="4353382" y="772363"/>
        <a:ext cx="2284907" cy="3250361"/>
      </dsp:txXfrm>
    </dsp:sp>
    <dsp:sp modelId="{898B6821-7F9E-46AB-AE28-59F44592D749}">
      <dsp:nvSpPr>
        <dsp:cNvPr id="0" name=""/>
        <dsp:cNvSpPr/>
      </dsp:nvSpPr>
      <dsp:spPr>
        <a:xfrm>
          <a:off x="4353382" y="0"/>
          <a:ext cx="2284907" cy="77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b" anchorCtr="0">
          <a:noAutofit/>
        </a:bodyPr>
        <a:lstStyle/>
        <a:p>
          <a:pPr lvl="0" algn="l" defTabSz="1022350">
            <a:lnSpc>
              <a:spcPct val="90000"/>
            </a:lnSpc>
            <a:spcBef>
              <a:spcPct val="0"/>
            </a:spcBef>
            <a:spcAft>
              <a:spcPct val="35000"/>
            </a:spcAft>
          </a:pPr>
          <a:r>
            <a:rPr lang="tr-TR" sz="2300" kern="1200" dirty="0" smtClean="0"/>
            <a:t>Kronik KY</a:t>
          </a:r>
          <a:endParaRPr lang="en-US" sz="2300" kern="1200" dirty="0"/>
        </a:p>
      </dsp:txBody>
      <dsp:txXfrm>
        <a:off x="4353382" y="0"/>
        <a:ext cx="2284907" cy="772363"/>
      </dsp:txXfrm>
    </dsp:sp>
    <dsp:sp modelId="{970592D4-E901-4DDA-92D8-3315F297B5C7}">
      <dsp:nvSpPr>
        <dsp:cNvPr id="0" name=""/>
        <dsp:cNvSpPr/>
      </dsp:nvSpPr>
      <dsp:spPr>
        <a:xfrm>
          <a:off x="6799199" y="0"/>
          <a:ext cx="772363" cy="7723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9A6155-BA58-47EF-BDB5-7A4AEA9ACE43}">
      <dsp:nvSpPr>
        <dsp:cNvPr id="0" name=""/>
        <dsp:cNvSpPr/>
      </dsp:nvSpPr>
      <dsp:spPr>
        <a:xfrm>
          <a:off x="6876435" y="77236"/>
          <a:ext cx="617890" cy="617890"/>
        </a:xfrm>
        <a:prstGeom prst="chord">
          <a:avLst>
            <a:gd name="adj1" fmla="val 16200000"/>
            <a:gd name="adj2" fmla="val 162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37F1AEF-0B7B-40C4-AAC1-B021DBE1DA58}">
      <dsp:nvSpPr>
        <dsp:cNvPr id="0" name=""/>
        <dsp:cNvSpPr/>
      </dsp:nvSpPr>
      <dsp:spPr>
        <a:xfrm>
          <a:off x="7732471" y="772363"/>
          <a:ext cx="2284907" cy="3250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lvl="0" algn="l" defTabSz="1244600">
            <a:lnSpc>
              <a:spcPct val="90000"/>
            </a:lnSpc>
            <a:spcBef>
              <a:spcPct val="0"/>
            </a:spcBef>
            <a:spcAft>
              <a:spcPct val="35000"/>
            </a:spcAft>
          </a:pPr>
          <a:r>
            <a:rPr lang="tr-TR" sz="2800" kern="1200" dirty="0" smtClean="0"/>
            <a:t>P</a:t>
          </a:r>
          <a:r>
            <a:rPr lang="en-US" sz="2800" kern="1200" dirty="0" err="1" smtClean="0"/>
            <a:t>rognozu</a:t>
          </a:r>
          <a:r>
            <a:rPr lang="en-US" sz="2800" kern="1200" dirty="0" smtClean="0"/>
            <a:t> </a:t>
          </a:r>
          <a:r>
            <a:rPr lang="en-US" sz="2800" kern="1200" dirty="0" err="1" smtClean="0"/>
            <a:t>belirlemek</a:t>
          </a:r>
          <a:r>
            <a:rPr lang="en-US" sz="2800" kern="1200" dirty="0" smtClean="0"/>
            <a:t> </a:t>
          </a:r>
          <a:r>
            <a:rPr lang="en-US" sz="2800" kern="1200" dirty="0" err="1" smtClean="0"/>
            <a:t>için</a:t>
          </a:r>
          <a:endParaRPr lang="en-US" sz="2800" kern="1200" dirty="0"/>
        </a:p>
      </dsp:txBody>
      <dsp:txXfrm>
        <a:off x="7732471" y="772363"/>
        <a:ext cx="2284907" cy="3250361"/>
      </dsp:txXfrm>
    </dsp:sp>
    <dsp:sp modelId="{E93586AD-AE79-41B6-A7EF-7D1160CDAE9C}">
      <dsp:nvSpPr>
        <dsp:cNvPr id="0" name=""/>
        <dsp:cNvSpPr/>
      </dsp:nvSpPr>
      <dsp:spPr>
        <a:xfrm>
          <a:off x="7732471" y="0"/>
          <a:ext cx="2284907" cy="77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b" anchorCtr="0">
          <a:noAutofit/>
        </a:bodyPr>
        <a:lstStyle/>
        <a:p>
          <a:pPr lvl="0" algn="l" defTabSz="1022350">
            <a:lnSpc>
              <a:spcPct val="90000"/>
            </a:lnSpc>
            <a:spcBef>
              <a:spcPct val="0"/>
            </a:spcBef>
            <a:spcAft>
              <a:spcPct val="35000"/>
            </a:spcAft>
          </a:pPr>
          <a:r>
            <a:rPr lang="tr-TR" sz="2300" kern="1200" dirty="0" smtClean="0"/>
            <a:t>Hastaneye yatışta</a:t>
          </a:r>
          <a:endParaRPr lang="en-US" sz="2300" kern="1200" dirty="0"/>
        </a:p>
      </dsp:txBody>
      <dsp:txXfrm>
        <a:off x="7732471" y="0"/>
        <a:ext cx="2284907" cy="772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1B838-3F74-4978-80C5-1C0D9F2DCD49}">
      <dsp:nvSpPr>
        <dsp:cNvPr id="0" name=""/>
        <dsp:cNvSpPr/>
      </dsp:nvSpPr>
      <dsp:spPr>
        <a:xfrm>
          <a:off x="1037883" y="940500"/>
          <a:ext cx="2344504" cy="234450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tr-TR" sz="1700" b="1" kern="1200" dirty="0" smtClean="0">
              <a:effectLst>
                <a:outerShdw blurRad="38100" dist="38100" dir="2700000" algn="tl">
                  <a:srgbClr val="000000">
                    <a:alpha val="43137"/>
                  </a:srgbClr>
                </a:outerShdw>
              </a:effectLst>
            </a:rPr>
            <a:t>KAPSAMLI GERİATRİK DEĞERLENDİRME</a:t>
          </a:r>
          <a:endParaRPr lang="tr-TR" sz="1700" b="1" kern="1200" dirty="0">
            <a:effectLst>
              <a:outerShdw blurRad="38100" dist="38100" dir="2700000" algn="tl">
                <a:srgbClr val="000000">
                  <a:alpha val="43137"/>
                </a:srgbClr>
              </a:outerShdw>
            </a:effectLst>
          </a:endParaRPr>
        </a:p>
      </dsp:txBody>
      <dsp:txXfrm>
        <a:off x="1381228" y="1283845"/>
        <a:ext cx="1657814" cy="1657814"/>
      </dsp:txXfrm>
    </dsp:sp>
    <dsp:sp modelId="{9ED3D8A9-55D4-4846-B94E-77C56345F23A}">
      <dsp:nvSpPr>
        <dsp:cNvPr id="0" name=""/>
        <dsp:cNvSpPr/>
      </dsp:nvSpPr>
      <dsp:spPr>
        <a:xfrm>
          <a:off x="1615711" y="111235"/>
          <a:ext cx="1386645" cy="985231"/>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b="1" kern="1200" dirty="0" smtClean="0">
              <a:effectLst>
                <a:outerShdw blurRad="38100" dist="38100" dir="2700000" algn="tl">
                  <a:srgbClr val="000000">
                    <a:alpha val="43137"/>
                  </a:srgbClr>
                </a:outerShdw>
              </a:effectLst>
            </a:rPr>
            <a:t>Fiziksel</a:t>
          </a:r>
          <a:r>
            <a:rPr lang="tr-TR" sz="2000" kern="1200" dirty="0" smtClean="0"/>
            <a:t> </a:t>
          </a:r>
          <a:endParaRPr lang="tr-TR" sz="2000" kern="1200" dirty="0"/>
        </a:p>
      </dsp:txBody>
      <dsp:txXfrm>
        <a:off x="1818780" y="255519"/>
        <a:ext cx="980507" cy="696663"/>
      </dsp:txXfrm>
    </dsp:sp>
    <dsp:sp modelId="{B6F438EB-4F7C-4A90-B802-C8C75B6BCC38}">
      <dsp:nvSpPr>
        <dsp:cNvPr id="0" name=""/>
        <dsp:cNvSpPr/>
      </dsp:nvSpPr>
      <dsp:spPr>
        <a:xfrm>
          <a:off x="2854051" y="844533"/>
          <a:ext cx="1356682" cy="1009625"/>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b="1" kern="1200" dirty="0" smtClean="0">
              <a:effectLst>
                <a:outerShdw blurRad="38100" dist="38100" dir="2700000" algn="tl">
                  <a:srgbClr val="000000">
                    <a:alpha val="43137"/>
                  </a:srgbClr>
                </a:outerShdw>
              </a:effectLst>
            </a:rPr>
            <a:t>Mental</a:t>
          </a:r>
          <a:r>
            <a:rPr lang="tr-TR" sz="2000" kern="1200" dirty="0" smtClean="0"/>
            <a:t> </a:t>
          </a:r>
          <a:endParaRPr lang="tr-TR" sz="2000" kern="1200" dirty="0"/>
        </a:p>
      </dsp:txBody>
      <dsp:txXfrm>
        <a:off x="3052732" y="992389"/>
        <a:ext cx="959320" cy="713913"/>
      </dsp:txXfrm>
    </dsp:sp>
    <dsp:sp modelId="{E5AA8B6D-11A5-4138-9048-65553C68DF4C}">
      <dsp:nvSpPr>
        <dsp:cNvPr id="0" name=""/>
        <dsp:cNvSpPr/>
      </dsp:nvSpPr>
      <dsp:spPr>
        <a:xfrm>
          <a:off x="3046558" y="2394327"/>
          <a:ext cx="971668" cy="963661"/>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b="1" kern="1200" dirty="0" smtClean="0">
              <a:effectLst>
                <a:outerShdw blurRad="38100" dist="38100" dir="2700000" algn="tl">
                  <a:srgbClr val="000000">
                    <a:alpha val="43137"/>
                  </a:srgbClr>
                </a:outerShdw>
              </a:effectLst>
            </a:rPr>
            <a:t>Geriatrik Sendromlar</a:t>
          </a:r>
          <a:endParaRPr lang="tr-TR" sz="900" b="1" kern="1200" dirty="0">
            <a:effectLst>
              <a:outerShdw blurRad="38100" dist="38100" dir="2700000" algn="tl">
                <a:srgbClr val="000000">
                  <a:alpha val="43137"/>
                </a:srgbClr>
              </a:outerShdw>
            </a:effectLst>
          </a:endParaRPr>
        </a:p>
      </dsp:txBody>
      <dsp:txXfrm>
        <a:off x="3188855" y="2535452"/>
        <a:ext cx="687074" cy="681411"/>
      </dsp:txXfrm>
    </dsp:sp>
    <dsp:sp modelId="{85093A54-110F-4D15-93B8-116102430520}">
      <dsp:nvSpPr>
        <dsp:cNvPr id="0" name=""/>
        <dsp:cNvSpPr/>
      </dsp:nvSpPr>
      <dsp:spPr>
        <a:xfrm>
          <a:off x="1720198" y="3145740"/>
          <a:ext cx="979873" cy="987645"/>
        </a:xfrm>
        <a:prstGeom prst="ellipse">
          <a:avLst/>
        </a:prstGeom>
        <a:solidFill>
          <a:schemeClr val="accent6">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b="1" kern="1200" dirty="0" smtClean="0">
              <a:effectLst>
                <a:outerShdw blurRad="38100" dist="38100" dir="2700000" algn="tl">
                  <a:srgbClr val="000000">
                    <a:alpha val="43137"/>
                  </a:srgbClr>
                </a:outerShdw>
              </a:effectLst>
            </a:rPr>
            <a:t>Koruyucu Hekimlik Uygulamaları</a:t>
          </a:r>
          <a:endParaRPr lang="tr-TR" sz="900" b="1" kern="1200" dirty="0">
            <a:effectLst>
              <a:outerShdw blurRad="38100" dist="38100" dir="2700000" algn="tl">
                <a:srgbClr val="000000">
                  <a:alpha val="43137"/>
                </a:srgbClr>
              </a:outerShdw>
            </a:effectLst>
          </a:endParaRPr>
        </a:p>
      </dsp:txBody>
      <dsp:txXfrm>
        <a:off x="1863697" y="3290377"/>
        <a:ext cx="692875" cy="698371"/>
      </dsp:txXfrm>
    </dsp:sp>
    <dsp:sp modelId="{CD7D6F82-132D-49F6-88D8-EA15F28E40D2}">
      <dsp:nvSpPr>
        <dsp:cNvPr id="0" name=""/>
        <dsp:cNvSpPr/>
      </dsp:nvSpPr>
      <dsp:spPr>
        <a:xfrm>
          <a:off x="325507" y="2304210"/>
          <a:ext cx="1124740" cy="1143895"/>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b="1" kern="1200" dirty="0" smtClean="0">
              <a:effectLst>
                <a:outerShdw blurRad="38100" dist="38100" dir="2700000" algn="tl">
                  <a:srgbClr val="000000">
                    <a:alpha val="43137"/>
                  </a:srgbClr>
                </a:outerShdw>
              </a:effectLst>
            </a:rPr>
            <a:t>Sosyal</a:t>
          </a:r>
          <a:r>
            <a:rPr lang="tr-TR" sz="2000" kern="1200" dirty="0" smtClean="0"/>
            <a:t> </a:t>
          </a:r>
          <a:endParaRPr lang="tr-TR" sz="2000" kern="1200" dirty="0"/>
        </a:p>
      </dsp:txBody>
      <dsp:txXfrm>
        <a:off x="490221" y="2471730"/>
        <a:ext cx="795312" cy="808855"/>
      </dsp:txXfrm>
    </dsp:sp>
    <dsp:sp modelId="{D45BBD78-B3CD-40BC-BE57-AC897C530784}">
      <dsp:nvSpPr>
        <dsp:cNvPr id="0" name=""/>
        <dsp:cNvSpPr/>
      </dsp:nvSpPr>
      <dsp:spPr>
        <a:xfrm>
          <a:off x="132665" y="704455"/>
          <a:ext cx="1510423" cy="1289782"/>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b="1" kern="1200" dirty="0" smtClean="0">
              <a:effectLst>
                <a:outerShdw blurRad="38100" dist="38100" dir="2700000" algn="tl">
                  <a:srgbClr val="000000">
                    <a:alpha val="43137"/>
                  </a:srgbClr>
                </a:outerShdw>
              </a:effectLst>
            </a:rPr>
            <a:t>Fonksiyonel</a:t>
          </a:r>
          <a:endParaRPr lang="tr-TR" sz="1600" b="1" kern="1200" dirty="0">
            <a:effectLst>
              <a:outerShdw blurRad="38100" dist="38100" dir="2700000" algn="tl">
                <a:srgbClr val="000000">
                  <a:alpha val="43137"/>
                </a:srgbClr>
              </a:outerShdw>
            </a:effectLst>
          </a:endParaRPr>
        </a:p>
      </dsp:txBody>
      <dsp:txXfrm>
        <a:off x="353861" y="893339"/>
        <a:ext cx="1068031" cy="912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F748C-9A14-4F49-B6D3-768ADCA3C3F1}">
      <dsp:nvSpPr>
        <dsp:cNvPr id="0" name=""/>
        <dsp:cNvSpPr/>
      </dsp:nvSpPr>
      <dsp:spPr>
        <a:xfrm>
          <a:off x="620" y="926444"/>
          <a:ext cx="2419900" cy="1451940"/>
        </a:xfrm>
        <a:prstGeom prst="rect">
          <a:avLst/>
        </a:prstGeom>
        <a:gradFill rotWithShape="0">
          <a:gsLst>
            <a:gs pos="0">
              <a:schemeClr val="accent1">
                <a:alpha val="90000"/>
                <a:hueOff val="0"/>
                <a:satOff val="0"/>
                <a:lumOff val="0"/>
                <a:alphaOff val="0"/>
                <a:shade val="85000"/>
                <a:satMod val="130000"/>
              </a:schemeClr>
            </a:gs>
            <a:gs pos="34000">
              <a:schemeClr val="accent1">
                <a:alpha val="90000"/>
                <a:hueOff val="0"/>
                <a:satOff val="0"/>
                <a:lumOff val="0"/>
                <a:alphaOff val="0"/>
                <a:shade val="87000"/>
                <a:satMod val="125000"/>
              </a:schemeClr>
            </a:gs>
            <a:gs pos="70000">
              <a:schemeClr val="accent1">
                <a:alpha val="90000"/>
                <a:hueOff val="0"/>
                <a:satOff val="0"/>
                <a:lumOff val="0"/>
                <a:alphaOff val="0"/>
                <a:tint val="100000"/>
                <a:shade val="90000"/>
                <a:satMod val="130000"/>
              </a:schemeClr>
            </a:gs>
            <a:gs pos="100000">
              <a:schemeClr val="accent1">
                <a:alpha val="9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endParaRPr lang="en-US" sz="1050" kern="1200" dirty="0"/>
        </a:p>
        <a:p>
          <a:pPr marL="228600" lvl="1" indent="-228600" algn="l" defTabSz="1066800">
            <a:lnSpc>
              <a:spcPct val="90000"/>
            </a:lnSpc>
            <a:spcBef>
              <a:spcPct val="0"/>
            </a:spcBef>
            <a:spcAft>
              <a:spcPct val="15000"/>
            </a:spcAft>
            <a:buChar char="••"/>
          </a:pPr>
          <a:r>
            <a:rPr lang="tr-TR" sz="2400" kern="1200" dirty="0" err="1" smtClean="0"/>
            <a:t>Multidisipliner</a:t>
          </a:r>
          <a:r>
            <a:rPr lang="tr-TR" sz="2400" kern="1200" dirty="0" smtClean="0"/>
            <a:t> Ekip</a:t>
          </a:r>
          <a:endParaRPr lang="en-US" sz="2400" kern="1200" dirty="0"/>
        </a:p>
      </dsp:txBody>
      <dsp:txXfrm>
        <a:off x="620" y="926444"/>
        <a:ext cx="2419900" cy="1451940"/>
      </dsp:txXfrm>
    </dsp:sp>
    <dsp:sp modelId="{9ED6D3F8-57AA-4C43-8873-7196EAB1910E}">
      <dsp:nvSpPr>
        <dsp:cNvPr id="0" name=""/>
        <dsp:cNvSpPr/>
      </dsp:nvSpPr>
      <dsp:spPr>
        <a:xfrm>
          <a:off x="2662511" y="926444"/>
          <a:ext cx="2419900" cy="1451940"/>
        </a:xfrm>
        <a:prstGeom prst="rect">
          <a:avLst/>
        </a:prstGeom>
        <a:gradFill rotWithShape="0">
          <a:gsLst>
            <a:gs pos="0">
              <a:schemeClr val="accent1">
                <a:alpha val="90000"/>
                <a:hueOff val="0"/>
                <a:satOff val="0"/>
                <a:lumOff val="0"/>
                <a:alphaOff val="-13333"/>
                <a:shade val="85000"/>
                <a:satMod val="130000"/>
              </a:schemeClr>
            </a:gs>
            <a:gs pos="34000">
              <a:schemeClr val="accent1">
                <a:alpha val="90000"/>
                <a:hueOff val="0"/>
                <a:satOff val="0"/>
                <a:lumOff val="0"/>
                <a:alphaOff val="-13333"/>
                <a:shade val="87000"/>
                <a:satMod val="125000"/>
              </a:schemeClr>
            </a:gs>
            <a:gs pos="70000">
              <a:schemeClr val="accent1">
                <a:alpha val="90000"/>
                <a:hueOff val="0"/>
                <a:satOff val="0"/>
                <a:lumOff val="0"/>
                <a:alphaOff val="-13333"/>
                <a:tint val="100000"/>
                <a:shade val="90000"/>
                <a:satMod val="130000"/>
              </a:schemeClr>
            </a:gs>
            <a:gs pos="100000">
              <a:schemeClr val="accent1">
                <a:alpha val="90000"/>
                <a:hueOff val="0"/>
                <a:satOff val="0"/>
                <a:lumOff val="0"/>
                <a:alphaOff val="-13333"/>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endParaRPr lang="en-US" sz="4000" kern="1200" dirty="0"/>
        </a:p>
        <a:p>
          <a:pPr marL="228600" lvl="1" indent="-228600" algn="l" defTabSz="1066800">
            <a:lnSpc>
              <a:spcPct val="90000"/>
            </a:lnSpc>
            <a:spcBef>
              <a:spcPct val="0"/>
            </a:spcBef>
            <a:spcAft>
              <a:spcPct val="15000"/>
            </a:spcAft>
            <a:buChar char="••"/>
          </a:pPr>
          <a:r>
            <a:rPr lang="tr-TR" sz="2400" kern="1200" dirty="0" smtClean="0"/>
            <a:t>Eğitim</a:t>
          </a:r>
          <a:endParaRPr lang="en-US" sz="2400" kern="1200" dirty="0"/>
        </a:p>
      </dsp:txBody>
      <dsp:txXfrm>
        <a:off x="2662511" y="926444"/>
        <a:ext cx="2419900" cy="1451940"/>
      </dsp:txXfrm>
    </dsp:sp>
    <dsp:sp modelId="{A8098858-0E40-44BB-9162-9FD8AA718564}">
      <dsp:nvSpPr>
        <dsp:cNvPr id="0" name=""/>
        <dsp:cNvSpPr/>
      </dsp:nvSpPr>
      <dsp:spPr>
        <a:xfrm>
          <a:off x="1515526" y="3343703"/>
          <a:ext cx="2419900" cy="847759"/>
        </a:xfrm>
        <a:prstGeom prst="rect">
          <a:avLst/>
        </a:prstGeom>
        <a:gradFill rotWithShape="0">
          <a:gsLst>
            <a:gs pos="0">
              <a:schemeClr val="accent1">
                <a:alpha val="90000"/>
                <a:hueOff val="0"/>
                <a:satOff val="0"/>
                <a:lumOff val="0"/>
                <a:alphaOff val="-26667"/>
                <a:shade val="85000"/>
                <a:satMod val="130000"/>
              </a:schemeClr>
            </a:gs>
            <a:gs pos="34000">
              <a:schemeClr val="accent1">
                <a:alpha val="90000"/>
                <a:hueOff val="0"/>
                <a:satOff val="0"/>
                <a:lumOff val="0"/>
                <a:alphaOff val="-26667"/>
                <a:shade val="87000"/>
                <a:satMod val="125000"/>
              </a:schemeClr>
            </a:gs>
            <a:gs pos="70000">
              <a:schemeClr val="accent1">
                <a:alpha val="90000"/>
                <a:hueOff val="0"/>
                <a:satOff val="0"/>
                <a:lumOff val="0"/>
                <a:alphaOff val="-26667"/>
                <a:tint val="100000"/>
                <a:shade val="90000"/>
                <a:satMod val="130000"/>
              </a:schemeClr>
            </a:gs>
            <a:gs pos="100000">
              <a:schemeClr val="accent1">
                <a:alpha val="90000"/>
                <a:hueOff val="0"/>
                <a:satOff val="0"/>
                <a:lumOff val="0"/>
                <a:alphaOff val="-26667"/>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Depresyon</a:t>
          </a:r>
        </a:p>
        <a:p>
          <a:pPr lvl="0" algn="ctr" defTabSz="533400">
            <a:lnSpc>
              <a:spcPct val="90000"/>
            </a:lnSpc>
            <a:spcBef>
              <a:spcPct val="0"/>
            </a:spcBef>
            <a:spcAft>
              <a:spcPct val="35000"/>
            </a:spcAft>
          </a:pPr>
          <a:r>
            <a:rPr lang="tr-TR" sz="1200" kern="1200" dirty="0" smtClean="0"/>
            <a:t>Sosyal İzolasyon</a:t>
          </a:r>
        </a:p>
        <a:p>
          <a:pPr lvl="0" algn="ctr" defTabSz="533400">
            <a:lnSpc>
              <a:spcPct val="90000"/>
            </a:lnSpc>
            <a:spcBef>
              <a:spcPct val="0"/>
            </a:spcBef>
            <a:spcAft>
              <a:spcPct val="35000"/>
            </a:spcAft>
          </a:pPr>
          <a:r>
            <a:rPr lang="tr-TR" sz="1200" kern="1200" dirty="0" smtClean="0"/>
            <a:t>Kırılganlık </a:t>
          </a:r>
        </a:p>
        <a:p>
          <a:pPr lvl="0" algn="ctr" defTabSz="533400">
            <a:lnSpc>
              <a:spcPct val="90000"/>
            </a:lnSpc>
            <a:spcBef>
              <a:spcPct val="0"/>
            </a:spcBef>
            <a:spcAft>
              <a:spcPct val="35000"/>
            </a:spcAft>
          </a:pPr>
          <a:r>
            <a:rPr lang="tr-TR" sz="1200" kern="1200" dirty="0" smtClean="0"/>
            <a:t>Hasta merkezli bakım planı </a:t>
          </a:r>
          <a:endParaRPr lang="en-US" sz="1200" kern="1200" dirty="0"/>
        </a:p>
      </dsp:txBody>
      <dsp:txXfrm>
        <a:off x="1515526" y="3343703"/>
        <a:ext cx="2419900" cy="847759"/>
      </dsp:txXfrm>
    </dsp:sp>
    <dsp:sp modelId="{B11B5359-B359-40DD-806C-88D390F55006}">
      <dsp:nvSpPr>
        <dsp:cNvPr id="0" name=""/>
        <dsp:cNvSpPr/>
      </dsp:nvSpPr>
      <dsp:spPr>
        <a:xfrm>
          <a:off x="1461514" y="2492314"/>
          <a:ext cx="2419900" cy="776323"/>
        </a:xfrm>
        <a:prstGeom prst="rect">
          <a:avLst/>
        </a:prstGeom>
        <a:gradFill rotWithShape="0">
          <a:gsLst>
            <a:gs pos="0">
              <a:schemeClr val="accent1">
                <a:alpha val="90000"/>
                <a:hueOff val="0"/>
                <a:satOff val="0"/>
                <a:lumOff val="0"/>
                <a:alphaOff val="-40000"/>
                <a:shade val="85000"/>
                <a:satMod val="130000"/>
              </a:schemeClr>
            </a:gs>
            <a:gs pos="34000">
              <a:schemeClr val="accent1">
                <a:alpha val="90000"/>
                <a:hueOff val="0"/>
                <a:satOff val="0"/>
                <a:lumOff val="0"/>
                <a:alphaOff val="-40000"/>
                <a:shade val="87000"/>
                <a:satMod val="125000"/>
              </a:schemeClr>
            </a:gs>
            <a:gs pos="70000">
              <a:schemeClr val="accent1">
                <a:alpha val="90000"/>
                <a:hueOff val="0"/>
                <a:satOff val="0"/>
                <a:lumOff val="0"/>
                <a:alphaOff val="-40000"/>
                <a:tint val="100000"/>
                <a:shade val="90000"/>
                <a:satMod val="130000"/>
              </a:schemeClr>
            </a:gs>
            <a:gs pos="100000">
              <a:schemeClr val="accent1">
                <a:alpha val="90000"/>
                <a:hueOff val="0"/>
                <a:satOff val="0"/>
                <a:lumOff val="0"/>
                <a:alphaOff val="-4000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t>Aşılama</a:t>
          </a:r>
          <a:endParaRPr lang="en-US" sz="2400" kern="1200" dirty="0"/>
        </a:p>
      </dsp:txBody>
      <dsp:txXfrm>
        <a:off x="1461514" y="2492314"/>
        <a:ext cx="2419900" cy="7763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5F761-8453-4BE9-9FBF-271197984A85}">
      <dsp:nvSpPr>
        <dsp:cNvPr id="0" name=""/>
        <dsp:cNvSpPr/>
      </dsp:nvSpPr>
      <dsp:spPr>
        <a:xfrm>
          <a:off x="2243469" y="255057"/>
          <a:ext cx="1585108" cy="88061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tr-TR" sz="2300" kern="1200" dirty="0" err="1" smtClean="0"/>
            <a:t>Semaglutid</a:t>
          </a:r>
          <a:endParaRPr lang="en-US" sz="2300" kern="1200" dirty="0"/>
        </a:p>
      </dsp:txBody>
      <dsp:txXfrm>
        <a:off x="2269261" y="280849"/>
        <a:ext cx="1533524" cy="829031"/>
      </dsp:txXfrm>
    </dsp:sp>
    <dsp:sp modelId="{A45E82DE-C7CA-4400-9207-C8461152A67D}">
      <dsp:nvSpPr>
        <dsp:cNvPr id="0" name=""/>
        <dsp:cNvSpPr/>
      </dsp:nvSpPr>
      <dsp:spPr>
        <a:xfrm>
          <a:off x="4533070" y="255057"/>
          <a:ext cx="1585108" cy="88061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tr-TR" sz="2300" kern="1200" dirty="0" err="1" smtClean="0"/>
            <a:t>Tirzepatid</a:t>
          </a:r>
          <a:endParaRPr lang="en-US" sz="2300" kern="1200" dirty="0"/>
        </a:p>
      </dsp:txBody>
      <dsp:txXfrm>
        <a:off x="4558862" y="280849"/>
        <a:ext cx="1533524" cy="829031"/>
      </dsp:txXfrm>
    </dsp:sp>
    <dsp:sp modelId="{B279E253-0965-403D-B62D-FAE319E94E0B}">
      <dsp:nvSpPr>
        <dsp:cNvPr id="0" name=""/>
        <dsp:cNvSpPr/>
      </dsp:nvSpPr>
      <dsp:spPr>
        <a:xfrm>
          <a:off x="3340478" y="3997675"/>
          <a:ext cx="660461" cy="660461"/>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2810977B-A041-457B-A062-1879B8E79026}">
      <dsp:nvSpPr>
        <dsp:cNvPr id="0" name=""/>
        <dsp:cNvSpPr/>
      </dsp:nvSpPr>
      <dsp:spPr>
        <a:xfrm rot="240000">
          <a:off x="1688718" y="3714660"/>
          <a:ext cx="3963982" cy="2771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B86A7E0A-2686-451F-B4B9-CBD3EF0C6CBB}">
      <dsp:nvSpPr>
        <dsp:cNvPr id="0" name=""/>
        <dsp:cNvSpPr/>
      </dsp:nvSpPr>
      <dsp:spPr>
        <a:xfrm rot="240000">
          <a:off x="3111942" y="3088526"/>
          <a:ext cx="3495196" cy="603047"/>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tr-TR" sz="1050" kern="1200" dirty="0" smtClean="0">
              <a:solidFill>
                <a:schemeClr val="tx1"/>
              </a:solidFill>
            </a:rPr>
            <a:t>Hem </a:t>
          </a:r>
          <a:r>
            <a:rPr lang="tr-TR" sz="1050" kern="1200" dirty="0" err="1" smtClean="0">
              <a:solidFill>
                <a:schemeClr val="tx1"/>
              </a:solidFill>
            </a:rPr>
            <a:t>semaglutid</a:t>
          </a:r>
          <a:r>
            <a:rPr lang="tr-TR" sz="1050" kern="1200" dirty="0" smtClean="0">
              <a:solidFill>
                <a:schemeClr val="tx1"/>
              </a:solidFill>
            </a:rPr>
            <a:t>, hem </a:t>
          </a:r>
          <a:r>
            <a:rPr lang="tr-TR" sz="1050" kern="1200" dirty="0" err="1" smtClean="0">
              <a:solidFill>
                <a:schemeClr val="tx1"/>
              </a:solidFill>
            </a:rPr>
            <a:t>tirzepatid</a:t>
          </a:r>
          <a:r>
            <a:rPr lang="tr-TR" sz="1050" kern="1200" dirty="0" smtClean="0">
              <a:solidFill>
                <a:schemeClr val="tx1"/>
              </a:solidFill>
            </a:rPr>
            <a:t> kalp yetmezliğine bağlı hastane yatışı veya tüm nedenlere bağlı ölüm </a:t>
          </a:r>
        </a:p>
        <a:p>
          <a:pPr lvl="0" algn="ctr" defTabSz="466725">
            <a:lnSpc>
              <a:spcPct val="90000"/>
            </a:lnSpc>
            <a:spcBef>
              <a:spcPct val="0"/>
            </a:spcBef>
            <a:spcAft>
              <a:spcPct val="35000"/>
            </a:spcAft>
          </a:pPr>
          <a:r>
            <a:rPr lang="tr-TR" sz="1050" kern="1200" dirty="0" smtClean="0">
              <a:solidFill>
                <a:schemeClr val="tx1"/>
              </a:solidFill>
            </a:rPr>
            <a:t> %40 risk azalması </a:t>
          </a:r>
          <a:endParaRPr lang="en-US" sz="1050" kern="1200" dirty="0">
            <a:solidFill>
              <a:schemeClr val="tx1"/>
            </a:solidFill>
          </a:endParaRPr>
        </a:p>
      </dsp:txBody>
      <dsp:txXfrm>
        <a:off x="3141380" y="3117964"/>
        <a:ext cx="3436320" cy="544171"/>
      </dsp:txXfrm>
    </dsp:sp>
    <dsp:sp modelId="{4C16B7B9-E6E7-4A0C-B650-C8D27D2DC48E}">
      <dsp:nvSpPr>
        <dsp:cNvPr id="0" name=""/>
        <dsp:cNvSpPr/>
      </dsp:nvSpPr>
      <dsp:spPr>
        <a:xfrm rot="240000">
          <a:off x="4125985" y="2229066"/>
          <a:ext cx="1581591" cy="73686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solidFill>
                <a:schemeClr val="tx1"/>
              </a:solidFill>
            </a:rPr>
            <a:t>HR:0.42 </a:t>
          </a:r>
        </a:p>
        <a:p>
          <a:pPr lvl="0" algn="ctr" defTabSz="533400">
            <a:lnSpc>
              <a:spcPct val="90000"/>
            </a:lnSpc>
            <a:spcBef>
              <a:spcPct val="0"/>
            </a:spcBef>
            <a:spcAft>
              <a:spcPct val="35000"/>
            </a:spcAft>
          </a:pPr>
          <a:r>
            <a:rPr lang="tr-TR" sz="1200" kern="1200" dirty="0" smtClean="0">
              <a:solidFill>
                <a:schemeClr val="tx1"/>
              </a:solidFill>
            </a:rPr>
            <a:t>(%95CI:0.70-1.06</a:t>
          </a:r>
          <a:r>
            <a:rPr lang="tr-TR" sz="800" kern="1200" dirty="0" smtClean="0"/>
            <a:t>)</a:t>
          </a:r>
          <a:endParaRPr lang="en-US" sz="800" kern="1200" dirty="0"/>
        </a:p>
      </dsp:txBody>
      <dsp:txXfrm>
        <a:off x="4161956" y="2265037"/>
        <a:ext cx="1509649" cy="664918"/>
      </dsp:txXfrm>
    </dsp:sp>
    <dsp:sp modelId="{C42CE11B-49EB-40CC-ADC4-2C3384423AF7}">
      <dsp:nvSpPr>
        <dsp:cNvPr id="0" name=""/>
        <dsp:cNvSpPr/>
      </dsp:nvSpPr>
      <dsp:spPr>
        <a:xfrm rot="240000">
          <a:off x="2545643" y="1531884"/>
          <a:ext cx="3805635" cy="58133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smtClean="0">
              <a:solidFill>
                <a:schemeClr val="tx1"/>
              </a:solidFill>
            </a:rPr>
            <a:t>2018-2024, 5 </a:t>
          </a:r>
          <a:r>
            <a:rPr lang="tr-TR" sz="1400" kern="1200" dirty="0" err="1" smtClean="0">
              <a:solidFill>
                <a:schemeClr val="tx1"/>
              </a:solidFill>
            </a:rPr>
            <a:t>kohort</a:t>
          </a:r>
          <a:r>
            <a:rPr lang="tr-TR" sz="1400" kern="1200" dirty="0" smtClean="0">
              <a:solidFill>
                <a:schemeClr val="tx1"/>
              </a:solidFill>
            </a:rPr>
            <a:t> çalışması</a:t>
          </a:r>
        </a:p>
        <a:p>
          <a:pPr lvl="0" algn="ctr" defTabSz="622300">
            <a:lnSpc>
              <a:spcPct val="90000"/>
            </a:lnSpc>
            <a:spcBef>
              <a:spcPct val="0"/>
            </a:spcBef>
            <a:spcAft>
              <a:spcPct val="35000"/>
            </a:spcAft>
          </a:pPr>
          <a:r>
            <a:rPr lang="tr-TR" sz="1400" kern="1200" dirty="0" smtClean="0">
              <a:solidFill>
                <a:schemeClr val="tx1"/>
              </a:solidFill>
            </a:rPr>
            <a:t>Takip 52 hafta </a:t>
          </a:r>
          <a:endParaRPr lang="en-US" sz="1400" kern="1200" dirty="0">
            <a:solidFill>
              <a:schemeClr val="tx1"/>
            </a:solidFill>
          </a:endParaRPr>
        </a:p>
      </dsp:txBody>
      <dsp:txXfrm>
        <a:off x="2574022" y="1560263"/>
        <a:ext cx="3748877" cy="524581"/>
      </dsp:txXfrm>
    </dsp:sp>
    <dsp:sp modelId="{EA32823B-03BC-4C3B-939A-B962AD5ED27F}">
      <dsp:nvSpPr>
        <dsp:cNvPr id="0" name=""/>
        <dsp:cNvSpPr/>
      </dsp:nvSpPr>
      <dsp:spPr>
        <a:xfrm rot="240000">
          <a:off x="1944441" y="2074435"/>
          <a:ext cx="1581591" cy="73686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solidFill>
                <a:schemeClr val="tx1"/>
              </a:solidFill>
            </a:rPr>
            <a:t>HR:0.58</a:t>
          </a:r>
        </a:p>
        <a:p>
          <a:pPr lvl="0" algn="ctr" defTabSz="533400">
            <a:lnSpc>
              <a:spcPct val="90000"/>
            </a:lnSpc>
            <a:spcBef>
              <a:spcPct val="0"/>
            </a:spcBef>
            <a:spcAft>
              <a:spcPct val="35000"/>
            </a:spcAft>
          </a:pPr>
          <a:r>
            <a:rPr lang="tr-TR" sz="1200" kern="1200" dirty="0" smtClean="0">
              <a:solidFill>
                <a:schemeClr val="tx1"/>
              </a:solidFill>
            </a:rPr>
            <a:t> (%95CI:0.51-0.65</a:t>
          </a:r>
          <a:r>
            <a:rPr lang="tr-TR" sz="800" kern="1200" dirty="0" smtClean="0"/>
            <a:t>)</a:t>
          </a:r>
          <a:endParaRPr lang="en-US" sz="800" kern="1200" dirty="0"/>
        </a:p>
      </dsp:txBody>
      <dsp:txXfrm>
        <a:off x="1980412" y="2110406"/>
        <a:ext cx="1509649" cy="6649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EB557-6E19-4DC7-9D5B-B0E2CFAA0342}">
      <dsp:nvSpPr>
        <dsp:cNvPr id="0" name=""/>
        <dsp:cNvSpPr/>
      </dsp:nvSpPr>
      <dsp:spPr>
        <a:xfrm rot="16200000">
          <a:off x="1060716" y="1221339"/>
          <a:ext cx="2586209" cy="1580448"/>
        </a:xfrm>
        <a:prstGeom prst="round2SameRect">
          <a:avLst>
            <a:gd name="adj1" fmla="val 16670"/>
            <a:gd name="adj2" fmla="val 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80010" tIns="133350" rIns="120015" bIns="133350" numCol="1" spcCol="1270" anchor="t" anchorCtr="0">
          <a:noAutofit/>
        </a:bodyPr>
        <a:lstStyle/>
        <a:p>
          <a:pPr lvl="0" algn="l" defTabSz="933450">
            <a:lnSpc>
              <a:spcPct val="90000"/>
            </a:lnSpc>
            <a:spcBef>
              <a:spcPct val="0"/>
            </a:spcBef>
            <a:spcAft>
              <a:spcPct val="35000"/>
            </a:spcAft>
          </a:pPr>
          <a:endParaRPr lang="tr-TR" sz="2100" kern="1200" dirty="0" smtClean="0"/>
        </a:p>
        <a:p>
          <a:pPr lvl="0" algn="l" defTabSz="933450">
            <a:lnSpc>
              <a:spcPct val="90000"/>
            </a:lnSpc>
            <a:spcBef>
              <a:spcPct val="0"/>
            </a:spcBef>
            <a:spcAft>
              <a:spcPct val="35000"/>
            </a:spcAft>
          </a:pPr>
          <a:endParaRPr lang="tr-TR" sz="2100" kern="1200" dirty="0" smtClean="0"/>
        </a:p>
        <a:p>
          <a:pPr lvl="0" algn="l" defTabSz="933450">
            <a:lnSpc>
              <a:spcPct val="90000"/>
            </a:lnSpc>
            <a:spcBef>
              <a:spcPct val="0"/>
            </a:spcBef>
            <a:spcAft>
              <a:spcPct val="35000"/>
            </a:spcAft>
          </a:pPr>
          <a:r>
            <a:rPr lang="tr-TR" sz="2100" kern="1200" smtClean="0"/>
            <a:t>KALP </a:t>
          </a:r>
        </a:p>
        <a:p>
          <a:pPr lvl="0" algn="l" defTabSz="933450">
            <a:lnSpc>
              <a:spcPct val="90000"/>
            </a:lnSpc>
            <a:spcBef>
              <a:spcPct val="0"/>
            </a:spcBef>
            <a:spcAft>
              <a:spcPct val="35000"/>
            </a:spcAft>
          </a:pPr>
          <a:r>
            <a:rPr lang="tr-TR" sz="2100" kern="1200" dirty="0" smtClean="0"/>
            <a:t>YETMEZLİĞİ</a:t>
          </a:r>
          <a:endParaRPr lang="en-US" sz="2100" kern="1200"/>
        </a:p>
      </dsp:txBody>
      <dsp:txXfrm rot="5400000">
        <a:off x="1640762" y="795624"/>
        <a:ext cx="1503283" cy="2431879"/>
      </dsp:txXfrm>
    </dsp:sp>
    <dsp:sp modelId="{64D739F2-D529-4144-8E13-FDC086F325AF}">
      <dsp:nvSpPr>
        <dsp:cNvPr id="0" name=""/>
        <dsp:cNvSpPr/>
      </dsp:nvSpPr>
      <dsp:spPr>
        <a:xfrm rot="5400000">
          <a:off x="3001267" y="1221132"/>
          <a:ext cx="2586209" cy="1580448"/>
        </a:xfrm>
        <a:prstGeom prst="round2SameRect">
          <a:avLst>
            <a:gd name="adj1" fmla="val 16670"/>
            <a:gd name="adj2" fmla="val 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20015" tIns="133350" rIns="80010" bIns="133350" numCol="1" spcCol="1270" anchor="t" anchorCtr="0">
          <a:noAutofit/>
        </a:bodyPr>
        <a:lstStyle/>
        <a:p>
          <a:pPr lvl="0" algn="l" defTabSz="933450">
            <a:lnSpc>
              <a:spcPct val="90000"/>
            </a:lnSpc>
            <a:spcBef>
              <a:spcPct val="0"/>
            </a:spcBef>
            <a:spcAft>
              <a:spcPct val="35000"/>
            </a:spcAft>
          </a:pPr>
          <a:endParaRPr lang="tr-TR" sz="2100" kern="1200" smtClean="0"/>
        </a:p>
        <a:p>
          <a:pPr lvl="0" algn="l" defTabSz="933450">
            <a:lnSpc>
              <a:spcPct val="90000"/>
            </a:lnSpc>
            <a:spcBef>
              <a:spcPct val="0"/>
            </a:spcBef>
            <a:spcAft>
              <a:spcPct val="35000"/>
            </a:spcAft>
          </a:pPr>
          <a:endParaRPr lang="tr-TR" sz="2100" kern="1200" dirty="0" smtClean="0"/>
        </a:p>
        <a:p>
          <a:pPr lvl="0" algn="l" defTabSz="933450">
            <a:lnSpc>
              <a:spcPct val="90000"/>
            </a:lnSpc>
            <a:spcBef>
              <a:spcPct val="0"/>
            </a:spcBef>
            <a:spcAft>
              <a:spcPct val="35000"/>
            </a:spcAft>
          </a:pPr>
          <a:r>
            <a:rPr lang="tr-TR" sz="2100" kern="1200" dirty="0" smtClean="0"/>
            <a:t>GERİATRİK SENDROM</a:t>
          </a:r>
          <a:endParaRPr lang="en-US" sz="2100" kern="1200"/>
        </a:p>
      </dsp:txBody>
      <dsp:txXfrm rot="-5400000">
        <a:off x="3504148" y="795417"/>
        <a:ext cx="1503283" cy="2431879"/>
      </dsp:txXfrm>
    </dsp:sp>
    <dsp:sp modelId="{D299AED6-1899-4360-9012-4F97911840AA}">
      <dsp:nvSpPr>
        <dsp:cNvPr id="0" name=""/>
        <dsp:cNvSpPr/>
      </dsp:nvSpPr>
      <dsp:spPr>
        <a:xfrm>
          <a:off x="2353660" y="0"/>
          <a:ext cx="1652213" cy="165213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9903947-63C9-4D6E-BC70-44E3CB44373A}">
      <dsp:nvSpPr>
        <dsp:cNvPr id="0" name=""/>
        <dsp:cNvSpPr/>
      </dsp:nvSpPr>
      <dsp:spPr>
        <a:xfrm rot="10800000">
          <a:off x="2353660" y="2370591"/>
          <a:ext cx="1652213" cy="165213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492CB-A472-450B-8A7E-FF34AD802351}">
      <dsp:nvSpPr>
        <dsp:cNvPr id="0" name=""/>
        <dsp:cNvSpPr/>
      </dsp:nvSpPr>
      <dsp:spPr>
        <a:xfrm>
          <a:off x="4004792" y="0"/>
          <a:ext cx="2983779" cy="2983864"/>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F4EAF9-3142-4C44-AFF1-5E85F25D90F7}">
      <dsp:nvSpPr>
        <dsp:cNvPr id="0" name=""/>
        <dsp:cNvSpPr/>
      </dsp:nvSpPr>
      <dsp:spPr>
        <a:xfrm>
          <a:off x="4663786" y="1080279"/>
          <a:ext cx="1664713" cy="83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tr-TR" sz="2700" kern="1200" dirty="0" smtClean="0"/>
            <a:t>Kalp yetmezliği </a:t>
          </a:r>
          <a:endParaRPr lang="en-US" sz="2700" kern="1200" dirty="0"/>
        </a:p>
      </dsp:txBody>
      <dsp:txXfrm>
        <a:off x="4663786" y="1080279"/>
        <a:ext cx="1664713" cy="832258"/>
      </dsp:txXfrm>
    </dsp:sp>
    <dsp:sp modelId="{DA304E85-CEB4-49F1-867E-1508D7ADDDC9}">
      <dsp:nvSpPr>
        <dsp:cNvPr id="0" name=""/>
        <dsp:cNvSpPr/>
      </dsp:nvSpPr>
      <dsp:spPr>
        <a:xfrm>
          <a:off x="3388869" y="1912538"/>
          <a:ext cx="2563293" cy="2564377"/>
        </a:xfrm>
        <a:prstGeom prst="blockArc">
          <a:avLst>
            <a:gd name="adj1" fmla="val 0"/>
            <a:gd name="adj2" fmla="val 18900000"/>
            <a:gd name="adj3" fmla="val 1274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FDA75CB-6C1F-4801-9CE3-BBF5CA73E684}">
      <dsp:nvSpPr>
        <dsp:cNvPr id="0" name=""/>
        <dsp:cNvSpPr/>
      </dsp:nvSpPr>
      <dsp:spPr>
        <a:xfrm>
          <a:off x="3831429" y="2798072"/>
          <a:ext cx="1664713" cy="83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tr-TR" sz="2700" kern="1200" dirty="0" err="1" smtClean="0"/>
            <a:t>Geriatik</a:t>
          </a:r>
          <a:r>
            <a:rPr lang="tr-TR" sz="2700" kern="1200" dirty="0" smtClean="0"/>
            <a:t> sendromlar</a:t>
          </a:r>
          <a:endParaRPr lang="en-US" sz="2700" kern="1200" dirty="0"/>
        </a:p>
      </dsp:txBody>
      <dsp:txXfrm>
        <a:off x="3831429" y="2798072"/>
        <a:ext cx="1664713" cy="8322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3920C-D8FE-4B33-AE12-A90E9C4C7F2B}">
      <dsp:nvSpPr>
        <dsp:cNvPr id="0" name=""/>
        <dsp:cNvSpPr/>
      </dsp:nvSpPr>
      <dsp:spPr>
        <a:xfrm>
          <a:off x="1239" y="1012101"/>
          <a:ext cx="4511757" cy="1344548"/>
        </a:xfrm>
        <a:prstGeom prst="roundRect">
          <a:avLst>
            <a:gd name="adj" fmla="val 10000"/>
          </a:avLst>
        </a:prstGeom>
        <a:solidFill>
          <a:schemeClr val="accent2">
            <a:lumMod val="60000"/>
            <a:lumOff val="40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tr-TR" sz="3600" kern="1200" dirty="0" smtClean="0"/>
            <a:t>Son 6 ayda hastane yatışı olan hastalar</a:t>
          </a:r>
        </a:p>
      </dsp:txBody>
      <dsp:txXfrm>
        <a:off x="40619" y="1051481"/>
        <a:ext cx="4432997" cy="1265788"/>
      </dsp:txXfrm>
    </dsp:sp>
    <dsp:sp modelId="{6B528E0B-579E-4307-AD9D-B0972FB9F160}">
      <dsp:nvSpPr>
        <dsp:cNvPr id="0" name=""/>
        <dsp:cNvSpPr/>
      </dsp:nvSpPr>
      <dsp:spPr>
        <a:xfrm>
          <a:off x="452415" y="2356650"/>
          <a:ext cx="451175" cy="962414"/>
        </a:xfrm>
        <a:custGeom>
          <a:avLst/>
          <a:gdLst/>
          <a:ahLst/>
          <a:cxnLst/>
          <a:rect l="0" t="0" r="0" b="0"/>
          <a:pathLst>
            <a:path>
              <a:moveTo>
                <a:pt x="0" y="0"/>
              </a:moveTo>
              <a:lnTo>
                <a:pt x="0" y="962414"/>
              </a:lnTo>
              <a:lnTo>
                <a:pt x="451175" y="962414"/>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212C45-F4D3-4AB4-81B8-1C17A1CA9EEA}">
      <dsp:nvSpPr>
        <dsp:cNvPr id="0" name=""/>
        <dsp:cNvSpPr/>
      </dsp:nvSpPr>
      <dsp:spPr>
        <a:xfrm>
          <a:off x="903591" y="2920620"/>
          <a:ext cx="3329857" cy="796889"/>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tr-TR" sz="3400" kern="1200" dirty="0" smtClean="0"/>
            <a:t>CONUT skoru: 2,5</a:t>
          </a:r>
          <a:endParaRPr lang="en-US" sz="3400" kern="1200" dirty="0"/>
        </a:p>
      </dsp:txBody>
      <dsp:txXfrm>
        <a:off x="926931" y="2943960"/>
        <a:ext cx="3283177" cy="750209"/>
      </dsp:txXfrm>
    </dsp:sp>
    <dsp:sp modelId="{B4FD006E-5A8F-4035-8036-0A4EA3DE59BA}">
      <dsp:nvSpPr>
        <dsp:cNvPr id="0" name=""/>
        <dsp:cNvSpPr/>
      </dsp:nvSpPr>
      <dsp:spPr>
        <a:xfrm>
          <a:off x="5640936" y="1012101"/>
          <a:ext cx="4511757" cy="1399141"/>
        </a:xfrm>
        <a:prstGeom prst="roundRect">
          <a:avLst>
            <a:gd name="adj" fmla="val 10000"/>
          </a:avLst>
        </a:prstGeom>
        <a:solidFill>
          <a:schemeClr val="accent1">
            <a:lumMod val="60000"/>
            <a:lumOff val="40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tr-TR" sz="3600" kern="1200" dirty="0" smtClean="0"/>
            <a:t>Son 6 ayda hastane yatışı olmayan hastalar</a:t>
          </a:r>
          <a:endParaRPr lang="en-US" sz="3600" kern="1200" dirty="0"/>
        </a:p>
      </dsp:txBody>
      <dsp:txXfrm>
        <a:off x="5681915" y="1053080"/>
        <a:ext cx="4429799" cy="1317183"/>
      </dsp:txXfrm>
    </dsp:sp>
    <dsp:sp modelId="{41A235EF-0B7A-4422-AC04-DA0B21AD3D8B}">
      <dsp:nvSpPr>
        <dsp:cNvPr id="0" name=""/>
        <dsp:cNvSpPr/>
      </dsp:nvSpPr>
      <dsp:spPr>
        <a:xfrm>
          <a:off x="6092112" y="2411242"/>
          <a:ext cx="451175" cy="998034"/>
        </a:xfrm>
        <a:custGeom>
          <a:avLst/>
          <a:gdLst/>
          <a:ahLst/>
          <a:cxnLst/>
          <a:rect l="0" t="0" r="0" b="0"/>
          <a:pathLst>
            <a:path>
              <a:moveTo>
                <a:pt x="0" y="0"/>
              </a:moveTo>
              <a:lnTo>
                <a:pt x="0" y="998034"/>
              </a:lnTo>
              <a:lnTo>
                <a:pt x="451175" y="998034"/>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7FD28-843E-4C7A-9754-1223B61F692B}">
      <dsp:nvSpPr>
        <dsp:cNvPr id="0" name=""/>
        <dsp:cNvSpPr/>
      </dsp:nvSpPr>
      <dsp:spPr>
        <a:xfrm>
          <a:off x="6543288" y="2975212"/>
          <a:ext cx="3173173" cy="868129"/>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tr-TR" sz="3400" kern="1200" dirty="0" smtClean="0"/>
            <a:t>CONUT skoru: 1</a:t>
          </a:r>
          <a:endParaRPr lang="en-US" sz="3400" kern="1200" dirty="0"/>
        </a:p>
      </dsp:txBody>
      <dsp:txXfrm>
        <a:off x="6568715" y="3000639"/>
        <a:ext cx="3122319" cy="8172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DE2E2-8E8C-417B-870B-111A12582240}">
      <dsp:nvSpPr>
        <dsp:cNvPr id="0" name=""/>
        <dsp:cNvSpPr/>
      </dsp:nvSpPr>
      <dsp:spPr>
        <a:xfrm>
          <a:off x="2189646" y="448"/>
          <a:ext cx="3284470" cy="174778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28600" lvl="1" indent="-228600" algn="l" defTabSz="1066800">
            <a:lnSpc>
              <a:spcPct val="90000"/>
            </a:lnSpc>
            <a:spcBef>
              <a:spcPct val="0"/>
            </a:spcBef>
            <a:spcAft>
              <a:spcPct val="15000"/>
            </a:spcAft>
            <a:buChar char="••"/>
          </a:pPr>
          <a:endParaRPr lang="en-US" sz="2400" kern="1200"/>
        </a:p>
        <a:p>
          <a:pPr marL="285750" lvl="1" indent="-285750" algn="l" defTabSz="1422400">
            <a:lnSpc>
              <a:spcPct val="90000"/>
            </a:lnSpc>
            <a:spcBef>
              <a:spcPct val="0"/>
            </a:spcBef>
            <a:spcAft>
              <a:spcPct val="15000"/>
            </a:spcAft>
            <a:buChar char="••"/>
          </a:pPr>
          <a:r>
            <a:rPr lang="tr-TR" sz="3200" kern="1200" smtClean="0"/>
            <a:t>%30 (%10-80)</a:t>
          </a:r>
          <a:endParaRPr lang="en-US" sz="3200" kern="1200"/>
        </a:p>
      </dsp:txBody>
      <dsp:txXfrm>
        <a:off x="2189646" y="218921"/>
        <a:ext cx="2629051" cy="1310839"/>
      </dsp:txXfrm>
    </dsp:sp>
    <dsp:sp modelId="{16CB81AE-6494-4965-A931-1C82599F40BE}">
      <dsp:nvSpPr>
        <dsp:cNvPr id="0" name=""/>
        <dsp:cNvSpPr/>
      </dsp:nvSpPr>
      <dsp:spPr>
        <a:xfrm>
          <a:off x="0" y="448"/>
          <a:ext cx="2189646" cy="1747785"/>
        </a:xfrm>
        <a:prstGeom prst="round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tr-TR" sz="3200" kern="1200" dirty="0" err="1" smtClean="0"/>
            <a:t>Prevelans</a:t>
          </a:r>
          <a:endParaRPr lang="en-US" sz="3200" kern="1200" dirty="0"/>
        </a:p>
      </dsp:txBody>
      <dsp:txXfrm>
        <a:off x="85320" y="85768"/>
        <a:ext cx="2019006" cy="1577145"/>
      </dsp:txXfrm>
    </dsp:sp>
    <dsp:sp modelId="{220EB198-5E24-4BE8-8C36-A0133C146C9E}">
      <dsp:nvSpPr>
        <dsp:cNvPr id="0" name=""/>
        <dsp:cNvSpPr/>
      </dsp:nvSpPr>
      <dsp:spPr>
        <a:xfrm>
          <a:off x="2189646" y="1923012"/>
          <a:ext cx="3284470" cy="174778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tr-TR" sz="1700" kern="1200" smtClean="0"/>
            <a:t>Tüm nedenlere bağlı HR: 1.57 (1.30-1.89) </a:t>
          </a:r>
          <a:endParaRPr lang="en-US" sz="1700" kern="1200"/>
        </a:p>
        <a:p>
          <a:pPr marL="171450" lvl="1" indent="-171450" algn="l" defTabSz="755650">
            <a:lnSpc>
              <a:spcPct val="90000"/>
            </a:lnSpc>
            <a:spcBef>
              <a:spcPct val="0"/>
            </a:spcBef>
            <a:spcAft>
              <a:spcPct val="15000"/>
            </a:spcAft>
            <a:buChar char="••"/>
          </a:pPr>
          <a:r>
            <a:rPr lang="tr-TR" sz="1700" kern="1200" dirty="0" err="1" smtClean="0"/>
            <a:t>Mortalite</a:t>
          </a:r>
          <a:r>
            <a:rPr lang="tr-TR" sz="1700" kern="1200" dirty="0" smtClean="0"/>
            <a:t> ve </a:t>
          </a:r>
          <a:r>
            <a:rPr lang="tr-TR" sz="1700" kern="1200" dirty="0" err="1" smtClean="0"/>
            <a:t>sekonder</a:t>
          </a:r>
          <a:r>
            <a:rPr lang="tr-TR" sz="1700" kern="1200" dirty="0" smtClean="0"/>
            <a:t> kardiyak olay         RR: 2.1 (1.7-2.6)</a:t>
          </a:r>
          <a:endParaRPr lang="en-US" sz="1700" kern="1200" dirty="0"/>
        </a:p>
      </dsp:txBody>
      <dsp:txXfrm>
        <a:off x="2189646" y="2141485"/>
        <a:ext cx="2629051" cy="1310839"/>
      </dsp:txXfrm>
    </dsp:sp>
    <dsp:sp modelId="{66BB9E2B-B848-48C3-A6F7-E60386731A47}">
      <dsp:nvSpPr>
        <dsp:cNvPr id="0" name=""/>
        <dsp:cNvSpPr/>
      </dsp:nvSpPr>
      <dsp:spPr>
        <a:xfrm>
          <a:off x="0" y="1923012"/>
          <a:ext cx="2189646" cy="1747785"/>
        </a:xfrm>
        <a:prstGeom prst="roundRect">
          <a:avLst/>
        </a:prstGeom>
        <a:solidFill>
          <a:schemeClr val="accent1">
            <a:shade val="80000"/>
            <a:hueOff val="-666357"/>
            <a:satOff val="-16201"/>
            <a:lumOff val="322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tr-TR" sz="3600" kern="1200" dirty="0" err="1" smtClean="0"/>
            <a:t>Mortalite</a:t>
          </a:r>
          <a:r>
            <a:rPr lang="tr-TR" sz="6000" kern="1200" smtClean="0"/>
            <a:t> </a:t>
          </a:r>
          <a:endParaRPr lang="en-US" sz="6000" kern="1200"/>
        </a:p>
      </dsp:txBody>
      <dsp:txXfrm>
        <a:off x="85320" y="2008332"/>
        <a:ext cx="2019006" cy="1577145"/>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81136-17A6-4065-BA44-7026BFA90D42}" type="datetimeFigureOut">
              <a:rPr lang="en-US" smtClean="0"/>
              <a:t>10/15/2025</a:t>
            </a:fld>
            <a:endParaRPr lang="en-US"/>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5FEB1-B3A7-483D-B244-C3E2A2EE8EF8}" type="slidenum">
              <a:rPr lang="en-US" smtClean="0"/>
              <a:t>‹#›</a:t>
            </a:fld>
            <a:endParaRPr lang="en-US"/>
          </a:p>
        </p:txBody>
      </p:sp>
    </p:spTree>
    <p:extLst>
      <p:ext uri="{BB962C8B-B14F-4D97-AF65-F5344CB8AC3E}">
        <p14:creationId xmlns:p14="http://schemas.microsoft.com/office/powerpoint/2010/main" val="407277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Main effects and interactions associated with HF in older patients: inflammation and iron deficiency. Older patients with HF experience renal changes, fluid retention, anorexia, poor nutrient absorption, cachexia, and immune and cytokine dysregulation, leading to a chronic inflammatory state. Additionally, due to age-related processes, they are affected by factors such as excess reactive oxygen species and cellular senescence, which contribute to systemic and chronic inflammation. Combined with medications used to treat HF, these factors result in anemia and functional iron deficiency, leading to increased mortality and hospitalizations in HF patients. Red lines indicate inhibition, while green lines represent positive stimulation. </a:t>
            </a:r>
            <a:r>
              <a:rPr lang="en-US" dirty="0" err="1" smtClean="0"/>
              <a:t>AcSDKP</a:t>
            </a:r>
            <a:r>
              <a:rPr lang="en-US" dirty="0" smtClean="0"/>
              <a:t> (N-acetyl-</a:t>
            </a:r>
            <a:r>
              <a:rPr lang="en-US" dirty="0" err="1" smtClean="0"/>
              <a:t>seryl</a:t>
            </a:r>
            <a:r>
              <a:rPr lang="en-US" dirty="0" smtClean="0"/>
              <a:t>-aspartyl-</a:t>
            </a:r>
            <a:r>
              <a:rPr lang="en-US" dirty="0" err="1" smtClean="0"/>
              <a:t>lysylproline</a:t>
            </a:r>
            <a:r>
              <a:rPr lang="en-US" dirty="0" smtClean="0"/>
              <a:t>), ACE-I (angiotensin-converting enzyme inhibitor), ARB (angiotensin receptor blocker), DAMPs (damage-associated molecular patterns), GFR (glomerular filtration rate), IL-1</a:t>
            </a:r>
            <a:r>
              <a:rPr lang="el-GR" dirty="0" smtClean="0"/>
              <a:t>β (</a:t>
            </a:r>
            <a:r>
              <a:rPr lang="en-US" dirty="0" smtClean="0"/>
              <a:t>interleukin-1</a:t>
            </a:r>
            <a:r>
              <a:rPr lang="el-GR" dirty="0" smtClean="0"/>
              <a:t>β), </a:t>
            </a:r>
            <a:r>
              <a:rPr lang="en-US" dirty="0" smtClean="0"/>
              <a:t>IL</a:t>
            </a:r>
            <a:endParaRPr lang="en-US" dirty="0"/>
          </a:p>
        </p:txBody>
      </p:sp>
      <p:sp>
        <p:nvSpPr>
          <p:cNvPr id="4" name="Slayt Numarası Yer Tutucusu 3"/>
          <p:cNvSpPr>
            <a:spLocks noGrp="1"/>
          </p:cNvSpPr>
          <p:nvPr>
            <p:ph type="sldNum" sz="quarter" idx="10"/>
          </p:nvPr>
        </p:nvSpPr>
        <p:spPr/>
        <p:txBody>
          <a:bodyPr/>
          <a:lstStyle/>
          <a:p>
            <a:fld id="{7CA5FEB1-B3A7-483D-B244-C3E2A2EE8EF8}" type="slidenum">
              <a:rPr lang="en-US" smtClean="0"/>
              <a:t>65</a:t>
            </a:fld>
            <a:endParaRPr lang="en-US"/>
          </a:p>
        </p:txBody>
      </p:sp>
    </p:spTree>
    <p:extLst>
      <p:ext uri="{BB962C8B-B14F-4D97-AF65-F5344CB8AC3E}">
        <p14:creationId xmlns:p14="http://schemas.microsoft.com/office/powerpoint/2010/main" val="3680608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7779793D-D2FA-46B0-80EA-BD53F1ED24B1}"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0276-2FCE-4315-8CA8-2F874282321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568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779793D-D2FA-46B0-80EA-BD53F1ED24B1}"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0276-2FCE-4315-8CA8-2F8742823215}" type="slidenum">
              <a:rPr lang="en-US" smtClean="0"/>
              <a:t>‹#›</a:t>
            </a:fld>
            <a:endParaRPr lang="en-US"/>
          </a:p>
        </p:txBody>
      </p:sp>
    </p:spTree>
    <p:extLst>
      <p:ext uri="{BB962C8B-B14F-4D97-AF65-F5344CB8AC3E}">
        <p14:creationId xmlns:p14="http://schemas.microsoft.com/office/powerpoint/2010/main" val="18944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779793D-D2FA-46B0-80EA-BD53F1ED24B1}"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0276-2FCE-4315-8CA8-2F8742823215}" type="slidenum">
              <a:rPr lang="en-US" smtClean="0"/>
              <a:t>‹#›</a:t>
            </a:fld>
            <a:endParaRPr lang="en-US"/>
          </a:p>
        </p:txBody>
      </p:sp>
    </p:spTree>
    <p:extLst>
      <p:ext uri="{BB962C8B-B14F-4D97-AF65-F5344CB8AC3E}">
        <p14:creationId xmlns:p14="http://schemas.microsoft.com/office/powerpoint/2010/main" val="3176023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74224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7779793D-D2FA-46B0-80EA-BD53F1ED24B1}"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0276-2FCE-4315-8CA8-2F8742823215}" type="slidenum">
              <a:rPr lang="en-US" smtClean="0"/>
              <a:t>‹#›</a:t>
            </a:fld>
            <a:endParaRPr lang="en-US"/>
          </a:p>
        </p:txBody>
      </p:sp>
    </p:spTree>
    <p:extLst>
      <p:ext uri="{BB962C8B-B14F-4D97-AF65-F5344CB8AC3E}">
        <p14:creationId xmlns:p14="http://schemas.microsoft.com/office/powerpoint/2010/main" val="163063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7779793D-D2FA-46B0-80EA-BD53F1ED24B1}"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0276-2FCE-4315-8CA8-2F874282321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3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7779793D-D2FA-46B0-80EA-BD53F1ED24B1}"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70276-2FCE-4315-8CA8-2F8742823215}" type="slidenum">
              <a:rPr lang="en-US" smtClean="0"/>
              <a:t>‹#›</a:t>
            </a:fld>
            <a:endParaRPr lang="en-US"/>
          </a:p>
        </p:txBody>
      </p:sp>
    </p:spTree>
    <p:extLst>
      <p:ext uri="{BB962C8B-B14F-4D97-AF65-F5344CB8AC3E}">
        <p14:creationId xmlns:p14="http://schemas.microsoft.com/office/powerpoint/2010/main" val="2189646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97280" y="2582334"/>
            <a:ext cx="4937760" cy="3378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217920" y="2582334"/>
            <a:ext cx="4937760" cy="3378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7779793D-D2FA-46B0-80EA-BD53F1ED24B1}" type="datetimeFigureOut">
              <a:rPr lang="en-US" smtClean="0"/>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970276-2FCE-4315-8CA8-2F8742823215}" type="slidenum">
              <a:rPr lang="en-US" smtClean="0"/>
              <a:t>‹#›</a:t>
            </a:fld>
            <a:endParaRPr lang="en-US"/>
          </a:p>
        </p:txBody>
      </p:sp>
    </p:spTree>
    <p:extLst>
      <p:ext uri="{BB962C8B-B14F-4D97-AF65-F5344CB8AC3E}">
        <p14:creationId xmlns:p14="http://schemas.microsoft.com/office/powerpoint/2010/main" val="256489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7779793D-D2FA-46B0-80EA-BD53F1ED24B1}" type="datetimeFigureOut">
              <a:rPr lang="en-US" smtClean="0"/>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970276-2FCE-4315-8CA8-2F8742823215}" type="slidenum">
              <a:rPr lang="en-US" smtClean="0"/>
              <a:t>‹#›</a:t>
            </a:fld>
            <a:endParaRPr lang="en-US"/>
          </a:p>
        </p:txBody>
      </p:sp>
    </p:spTree>
    <p:extLst>
      <p:ext uri="{BB962C8B-B14F-4D97-AF65-F5344CB8AC3E}">
        <p14:creationId xmlns:p14="http://schemas.microsoft.com/office/powerpoint/2010/main" val="1294325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779793D-D2FA-46B0-80EA-BD53F1ED24B1}" type="datetimeFigureOut">
              <a:rPr lang="en-US" smtClean="0"/>
              <a:t>10/15/2025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A970276-2FCE-4315-8CA8-2F8742823215}" type="slidenum">
              <a:rPr lang="en-US" smtClean="0"/>
              <a:t>‹#›</a:t>
            </a:fld>
            <a:endParaRPr lang="en-US"/>
          </a:p>
        </p:txBody>
      </p:sp>
    </p:spTree>
    <p:extLst>
      <p:ext uri="{BB962C8B-B14F-4D97-AF65-F5344CB8AC3E}">
        <p14:creationId xmlns:p14="http://schemas.microsoft.com/office/powerpoint/2010/main" val="284261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779793D-D2FA-46B0-80EA-BD53F1ED24B1}" type="datetimeFigureOut">
              <a:rPr lang="en-US" smtClean="0"/>
              <a:t>10/15/2025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A970276-2FCE-4315-8CA8-2F8742823215}" type="slidenum">
              <a:rPr lang="en-US" smtClean="0"/>
              <a:t>‹#›</a:t>
            </a:fld>
            <a:endParaRPr lang="en-US"/>
          </a:p>
        </p:txBody>
      </p:sp>
    </p:spTree>
    <p:extLst>
      <p:ext uri="{BB962C8B-B14F-4D97-AF65-F5344CB8AC3E}">
        <p14:creationId xmlns:p14="http://schemas.microsoft.com/office/powerpoint/2010/main" val="3178690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7779793D-D2FA-46B0-80EA-BD53F1ED24B1}"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70276-2FCE-4315-8CA8-2F8742823215}" type="slidenum">
              <a:rPr lang="en-US" smtClean="0"/>
              <a:t>‹#›</a:t>
            </a:fld>
            <a:endParaRPr lang="en-US"/>
          </a:p>
        </p:txBody>
      </p:sp>
    </p:spTree>
    <p:extLst>
      <p:ext uri="{BB962C8B-B14F-4D97-AF65-F5344CB8AC3E}">
        <p14:creationId xmlns:p14="http://schemas.microsoft.com/office/powerpoint/2010/main" val="373692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779793D-D2FA-46B0-80EA-BD53F1ED24B1}" type="datetimeFigureOut">
              <a:rPr lang="en-US" smtClean="0"/>
              <a:t>10/15/2025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A970276-2FCE-4315-8CA8-2F874282321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678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6.emf"/><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3.emf"/></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 Id="rId5" Type="http://schemas.openxmlformats.org/officeDocument/2006/relationships/image" Target="../media/image10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emf"/><Relationship Id="rId4" Type="http://schemas.openxmlformats.org/officeDocument/2006/relationships/image" Target="../media/image118.emf"/></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0.wmf"/><Relationship Id="rId5" Type="http://schemas.openxmlformats.org/officeDocument/2006/relationships/oleObject" Target="../embeddings/oleObject1.bin"/><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4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4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descr="metin, ekran görüntüsü içeren bir resim&#10;&#10;Yapay zeka tarafından oluşturulmuş içerik yanlış olabilir.">
            <a:extLst>
              <a:ext uri="{FF2B5EF4-FFF2-40B4-BE49-F238E27FC236}">
                <a16:creationId xmlns="" xmlns:a16="http://schemas.microsoft.com/office/drawing/2014/main" id="{DDCAA578-D3D4-3725-ADA6-634DCD13D929}"/>
              </a:ext>
            </a:extLst>
          </p:cNvPr>
          <p:cNvPicPr>
            <a:picLocks noGrp="1" noChangeAspect="1"/>
          </p:cNvPicPr>
          <p:nvPr>
            <p:ph idx="1"/>
          </p:nvPr>
        </p:nvPicPr>
        <p:blipFill>
          <a:blip r:embed="rId2"/>
          <a:stretch>
            <a:fillRect/>
          </a:stretch>
        </p:blipFill>
        <p:spPr>
          <a:xfrm>
            <a:off x="0" y="0"/>
            <a:ext cx="12192000" cy="6858000"/>
          </a:xfrm>
        </p:spPr>
      </p:pic>
      <p:pic>
        <p:nvPicPr>
          <p:cNvPr id="9" name="Resim 8"/>
          <p:cNvPicPr>
            <a:picLocks noChangeAspect="1"/>
          </p:cNvPicPr>
          <p:nvPr/>
        </p:nvPicPr>
        <p:blipFill>
          <a:blip r:embed="rId3"/>
          <a:stretch>
            <a:fillRect/>
          </a:stretch>
        </p:blipFill>
        <p:spPr>
          <a:xfrm>
            <a:off x="0" y="0"/>
            <a:ext cx="12192000" cy="6858000"/>
          </a:xfrm>
          <a:prstGeom prst="rect">
            <a:avLst/>
          </a:prstGeom>
        </p:spPr>
      </p:pic>
      <p:sp>
        <p:nvSpPr>
          <p:cNvPr id="11" name="Unvan 1"/>
          <p:cNvSpPr>
            <a:spLocks noGrp="1"/>
          </p:cNvSpPr>
          <p:nvPr>
            <p:ph type="ctrTitle"/>
          </p:nvPr>
        </p:nvSpPr>
        <p:spPr>
          <a:xfrm>
            <a:off x="1100051" y="1932012"/>
            <a:ext cx="10058400" cy="2523608"/>
          </a:xfrm>
        </p:spPr>
        <p:txBody>
          <a:bodyPr/>
          <a:lstStyle/>
          <a:p>
            <a:pPr algn="ctr"/>
            <a:r>
              <a:rPr lang="tr-TR" dirty="0" smtClean="0"/>
              <a:t>Yaşlıda Kalp Yetmezliği Yönetimi</a:t>
            </a:r>
            <a:endParaRPr lang="en-US" dirty="0"/>
          </a:p>
        </p:txBody>
      </p:sp>
      <p:sp>
        <p:nvSpPr>
          <p:cNvPr id="12" name="Alt Başlık 2"/>
          <p:cNvSpPr>
            <a:spLocks noGrp="1"/>
          </p:cNvSpPr>
          <p:nvPr>
            <p:ph type="subTitle" idx="1"/>
          </p:nvPr>
        </p:nvSpPr>
        <p:spPr>
          <a:xfrm>
            <a:off x="1100051" y="5085310"/>
            <a:ext cx="10514194" cy="1143000"/>
          </a:xfrm>
        </p:spPr>
        <p:txBody>
          <a:bodyPr>
            <a:normAutofit fontScale="85000" lnSpcReduction="20000"/>
          </a:bodyPr>
          <a:lstStyle/>
          <a:p>
            <a:pPr algn="ctr"/>
            <a:r>
              <a:rPr lang="tr-TR" dirty="0" smtClean="0"/>
              <a:t>DOÇ. DR. PELİN ÜNSAL</a:t>
            </a:r>
          </a:p>
          <a:p>
            <a:pPr algn="ctr"/>
            <a:r>
              <a:rPr lang="tr-TR" dirty="0" smtClean="0"/>
              <a:t>ANKARA YILDIRIM BEYAZIT ÜNİVERSİTESİ İÇ </a:t>
            </a:r>
            <a:r>
              <a:rPr lang="tr-TR" dirty="0"/>
              <a:t>HASTALIKLARI </a:t>
            </a:r>
            <a:r>
              <a:rPr lang="tr-TR" dirty="0" smtClean="0"/>
              <a:t>Ana bilim dalı </a:t>
            </a:r>
          </a:p>
          <a:p>
            <a:pPr algn="ctr"/>
            <a:r>
              <a:rPr lang="tr-TR" dirty="0" smtClean="0"/>
              <a:t>ANKARA BİLKENT ŞEHİR HASTANESİ, GERİATRİ KLİNİĞİ </a:t>
            </a:r>
            <a:endParaRPr lang="en-US" dirty="0"/>
          </a:p>
        </p:txBody>
      </p:sp>
      <p:pic>
        <p:nvPicPr>
          <p:cNvPr id="13" name="Resim 12"/>
          <p:cNvPicPr>
            <a:picLocks noChangeAspect="1"/>
          </p:cNvPicPr>
          <p:nvPr/>
        </p:nvPicPr>
        <p:blipFill>
          <a:blip r:embed="rId4"/>
          <a:stretch>
            <a:fillRect/>
          </a:stretch>
        </p:blipFill>
        <p:spPr>
          <a:xfrm>
            <a:off x="257412" y="1437937"/>
            <a:ext cx="1257489" cy="988150"/>
          </a:xfrm>
          <a:prstGeom prst="rect">
            <a:avLst/>
          </a:prstGeom>
        </p:spPr>
      </p:pic>
      <p:pic>
        <p:nvPicPr>
          <p:cNvPr id="14" name="Resim 13"/>
          <p:cNvPicPr>
            <a:picLocks noChangeAspect="1"/>
          </p:cNvPicPr>
          <p:nvPr/>
        </p:nvPicPr>
        <p:blipFill>
          <a:blip r:embed="rId5"/>
          <a:stretch>
            <a:fillRect/>
          </a:stretch>
        </p:blipFill>
        <p:spPr>
          <a:xfrm>
            <a:off x="10478324" y="1302322"/>
            <a:ext cx="1360253" cy="988150"/>
          </a:xfrm>
          <a:prstGeom prst="rect">
            <a:avLst/>
          </a:prstGeom>
        </p:spPr>
      </p:pic>
    </p:spTree>
    <p:extLst>
      <p:ext uri="{BB962C8B-B14F-4D97-AF65-F5344CB8AC3E}">
        <p14:creationId xmlns:p14="http://schemas.microsoft.com/office/powerpoint/2010/main" val="4119905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80" y="504967"/>
            <a:ext cx="10058400" cy="1450757"/>
          </a:xfrm>
        </p:spPr>
        <p:txBody>
          <a:bodyPr/>
          <a:lstStyle/>
          <a:p>
            <a:r>
              <a:rPr lang="tr-TR" dirty="0"/>
              <a:t>BNP Yüksekliği yapan sebepler</a:t>
            </a:r>
            <a:r>
              <a:rPr lang="en-US" dirty="0"/>
              <a:t/>
            </a:r>
            <a:br>
              <a:rPr lang="en-US" dirty="0"/>
            </a:br>
            <a:endParaRPr lang="en-US" dirty="0"/>
          </a:p>
        </p:txBody>
      </p:sp>
      <p:sp>
        <p:nvSpPr>
          <p:cNvPr id="3" name="Metin Yer Tutucusu 2"/>
          <p:cNvSpPr>
            <a:spLocks noGrp="1"/>
          </p:cNvSpPr>
          <p:nvPr>
            <p:ph type="body" idx="1"/>
          </p:nvPr>
        </p:nvSpPr>
        <p:spPr/>
        <p:txBody>
          <a:bodyPr/>
          <a:lstStyle/>
          <a:p>
            <a:r>
              <a:rPr lang="tr-TR" dirty="0"/>
              <a:t>Kardiyak</a:t>
            </a:r>
            <a:endParaRPr lang="en-US" dirty="0"/>
          </a:p>
        </p:txBody>
      </p:sp>
      <p:sp>
        <p:nvSpPr>
          <p:cNvPr id="4" name="İçerik Yer Tutucusu 3"/>
          <p:cNvSpPr>
            <a:spLocks noGrp="1"/>
          </p:cNvSpPr>
          <p:nvPr>
            <p:ph sz="half" idx="2"/>
          </p:nvPr>
        </p:nvSpPr>
        <p:spPr/>
        <p:txBody>
          <a:bodyPr>
            <a:normAutofit lnSpcReduction="10000"/>
          </a:bodyPr>
          <a:lstStyle/>
          <a:p>
            <a:pPr>
              <a:buFont typeface="Arial" panose="020B0604020202020204" pitchFamily="34" charset="0"/>
              <a:buChar char="•"/>
            </a:pPr>
            <a:r>
              <a:rPr lang="tr-TR" dirty="0"/>
              <a:t>Kalp Yetmezliği			</a:t>
            </a:r>
            <a:endParaRPr lang="tr-TR" dirty="0">
              <a:solidFill>
                <a:schemeClr val="accent1"/>
              </a:solidFill>
            </a:endParaRPr>
          </a:p>
          <a:p>
            <a:pPr>
              <a:buFont typeface="Arial" panose="020B0604020202020204" pitchFamily="34" charset="0"/>
              <a:buChar char="•"/>
            </a:pPr>
            <a:r>
              <a:rPr lang="tr-TR" dirty="0"/>
              <a:t>Akut Koroner Sendrom		</a:t>
            </a:r>
            <a:endParaRPr lang="tr-TR" dirty="0" smtClean="0"/>
          </a:p>
          <a:p>
            <a:pPr>
              <a:buFont typeface="Arial" panose="020B0604020202020204" pitchFamily="34" charset="0"/>
              <a:buChar char="•"/>
            </a:pPr>
            <a:r>
              <a:rPr lang="tr-TR" dirty="0" smtClean="0"/>
              <a:t>Kapak </a:t>
            </a:r>
            <a:r>
              <a:rPr lang="tr-TR" dirty="0"/>
              <a:t>Hastalıkları		</a:t>
            </a:r>
            <a:endParaRPr lang="tr-TR" dirty="0" smtClean="0"/>
          </a:p>
          <a:p>
            <a:pPr>
              <a:buFont typeface="Arial" panose="020B0604020202020204" pitchFamily="34" charset="0"/>
              <a:buChar char="•"/>
            </a:pPr>
            <a:r>
              <a:rPr lang="tr-TR" dirty="0" err="1" smtClean="0"/>
              <a:t>Perikard</a:t>
            </a:r>
            <a:r>
              <a:rPr lang="tr-TR" dirty="0" smtClean="0"/>
              <a:t> hastalıkları</a:t>
            </a:r>
          </a:p>
          <a:p>
            <a:pPr>
              <a:buFont typeface="Arial" panose="020B0604020202020204" pitchFamily="34" charset="0"/>
              <a:buChar char="•"/>
            </a:pPr>
            <a:r>
              <a:rPr lang="tr-TR" dirty="0" smtClean="0"/>
              <a:t>AF</a:t>
            </a:r>
          </a:p>
          <a:p>
            <a:pPr>
              <a:buFont typeface="Arial" panose="020B0604020202020204" pitchFamily="34" charset="0"/>
              <a:buChar char="•"/>
            </a:pPr>
            <a:r>
              <a:rPr lang="tr-TR" dirty="0" err="1" smtClean="0"/>
              <a:t>Miyokardit</a:t>
            </a:r>
            <a:endParaRPr lang="tr-TR" dirty="0" smtClean="0"/>
          </a:p>
          <a:p>
            <a:pPr>
              <a:buFont typeface="Arial" panose="020B0604020202020204" pitchFamily="34" charset="0"/>
              <a:buChar char="•"/>
            </a:pPr>
            <a:r>
              <a:rPr lang="tr-TR" dirty="0" smtClean="0"/>
              <a:t>Kardiyak </a:t>
            </a:r>
            <a:r>
              <a:rPr lang="tr-TR" dirty="0"/>
              <a:t>cerrahi 		</a:t>
            </a:r>
            <a:endParaRPr lang="tr-TR" dirty="0" smtClean="0"/>
          </a:p>
          <a:p>
            <a:pPr>
              <a:buFont typeface="Arial" panose="020B0604020202020204" pitchFamily="34" charset="0"/>
              <a:buChar char="•"/>
            </a:pPr>
            <a:r>
              <a:rPr lang="tr-TR" dirty="0" err="1" smtClean="0"/>
              <a:t>Kardiyoversiyon</a:t>
            </a:r>
            <a:r>
              <a:rPr lang="tr-TR" dirty="0" smtClean="0"/>
              <a:t> </a:t>
            </a:r>
            <a:r>
              <a:rPr lang="tr-TR" dirty="0"/>
              <a:t>			</a:t>
            </a:r>
            <a:endParaRPr lang="en-US" dirty="0"/>
          </a:p>
        </p:txBody>
      </p:sp>
      <p:sp>
        <p:nvSpPr>
          <p:cNvPr id="5" name="Metin Yer Tutucusu 4"/>
          <p:cNvSpPr>
            <a:spLocks noGrp="1"/>
          </p:cNvSpPr>
          <p:nvPr>
            <p:ph type="body" sz="quarter" idx="3"/>
          </p:nvPr>
        </p:nvSpPr>
        <p:spPr/>
        <p:txBody>
          <a:bodyPr/>
          <a:lstStyle/>
          <a:p>
            <a:r>
              <a:rPr lang="tr-TR" dirty="0" smtClean="0"/>
              <a:t>NON-KARDİYAK</a:t>
            </a:r>
            <a:endParaRPr lang="en-US" dirty="0"/>
          </a:p>
        </p:txBody>
      </p:sp>
      <p:sp>
        <p:nvSpPr>
          <p:cNvPr id="6" name="İçerik Yer Tutucusu 5"/>
          <p:cNvSpPr>
            <a:spLocks noGrp="1"/>
          </p:cNvSpPr>
          <p:nvPr>
            <p:ph sz="quarter" idx="4"/>
          </p:nvPr>
        </p:nvSpPr>
        <p:spPr/>
        <p:txBody>
          <a:bodyPr>
            <a:normAutofit fontScale="92500" lnSpcReduction="10000"/>
          </a:bodyPr>
          <a:lstStyle/>
          <a:p>
            <a:pPr>
              <a:buFont typeface="Arial" panose="020B0604020202020204" pitchFamily="34" charset="0"/>
              <a:buChar char="•"/>
            </a:pPr>
            <a:r>
              <a:rPr lang="tr-TR" dirty="0">
                <a:solidFill>
                  <a:schemeClr val="accent1"/>
                </a:solidFill>
              </a:rPr>
              <a:t>İLERİ YAŞ</a:t>
            </a:r>
            <a:endParaRPr lang="tr-TR" dirty="0" smtClean="0"/>
          </a:p>
          <a:p>
            <a:pPr>
              <a:buFont typeface="Arial" panose="020B0604020202020204" pitchFamily="34" charset="0"/>
              <a:buChar char="•"/>
            </a:pPr>
            <a:r>
              <a:rPr lang="tr-TR" dirty="0" smtClean="0"/>
              <a:t>Anemi</a:t>
            </a:r>
          </a:p>
          <a:p>
            <a:pPr>
              <a:buFont typeface="Arial" panose="020B0604020202020204" pitchFamily="34" charset="0"/>
              <a:buChar char="•"/>
            </a:pPr>
            <a:r>
              <a:rPr lang="tr-TR" dirty="0"/>
              <a:t>Böbrek </a:t>
            </a:r>
            <a:r>
              <a:rPr lang="tr-TR" dirty="0" err="1" smtClean="0"/>
              <a:t>yetmeziği</a:t>
            </a:r>
            <a:endParaRPr lang="tr-TR" dirty="0"/>
          </a:p>
          <a:p>
            <a:pPr>
              <a:buFont typeface="Arial" panose="020B0604020202020204" pitchFamily="34" charset="0"/>
              <a:buChar char="•"/>
            </a:pPr>
            <a:r>
              <a:rPr lang="tr-TR" dirty="0" smtClean="0"/>
              <a:t>Kritik </a:t>
            </a:r>
            <a:r>
              <a:rPr lang="tr-TR" dirty="0"/>
              <a:t>hastalık</a:t>
            </a:r>
          </a:p>
          <a:p>
            <a:pPr>
              <a:buFont typeface="Arial" panose="020B0604020202020204" pitchFamily="34" charset="0"/>
              <a:buChar char="•"/>
            </a:pPr>
            <a:r>
              <a:rPr lang="tr-TR" dirty="0" err="1" smtClean="0"/>
              <a:t>Sepsis</a:t>
            </a:r>
            <a:endParaRPr lang="tr-TR" dirty="0" smtClean="0"/>
          </a:p>
          <a:p>
            <a:pPr>
              <a:buFont typeface="Arial" panose="020B0604020202020204" pitchFamily="34" charset="0"/>
              <a:buChar char="•"/>
            </a:pPr>
            <a:r>
              <a:rPr lang="tr-TR" dirty="0" smtClean="0"/>
              <a:t>Ciddi yanıklar</a:t>
            </a:r>
          </a:p>
          <a:p>
            <a:pPr>
              <a:buFont typeface="Arial" panose="020B0604020202020204" pitchFamily="34" charset="0"/>
              <a:buChar char="•"/>
            </a:pPr>
            <a:r>
              <a:rPr lang="tr-TR" dirty="0" err="1"/>
              <a:t>Pulmoner</a:t>
            </a:r>
            <a:r>
              <a:rPr lang="tr-TR" dirty="0"/>
              <a:t> </a:t>
            </a:r>
            <a:r>
              <a:rPr lang="tr-TR" dirty="0" err="1"/>
              <a:t>emboli</a:t>
            </a:r>
            <a:endParaRPr lang="tr-TR" dirty="0"/>
          </a:p>
          <a:p>
            <a:pPr>
              <a:buFont typeface="Arial" panose="020B0604020202020204" pitchFamily="34" charset="0"/>
              <a:buChar char="•"/>
            </a:pPr>
            <a:r>
              <a:rPr lang="tr-TR" dirty="0"/>
              <a:t>OSAS, </a:t>
            </a:r>
            <a:r>
              <a:rPr lang="tr-TR" dirty="0" err="1"/>
              <a:t>pömoni</a:t>
            </a:r>
            <a:endParaRPr lang="en-US" dirty="0"/>
          </a:p>
        </p:txBody>
      </p:sp>
    </p:spTree>
    <p:extLst>
      <p:ext uri="{BB962C8B-B14F-4D97-AF65-F5344CB8AC3E}">
        <p14:creationId xmlns:p14="http://schemas.microsoft.com/office/powerpoint/2010/main" val="3875991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294088" y="2047164"/>
            <a:ext cx="8837100" cy="3590072"/>
          </a:xfrm>
          <a:prstGeom prst="rect">
            <a:avLst/>
          </a:prstGeom>
        </p:spPr>
      </p:pic>
      <p:sp>
        <p:nvSpPr>
          <p:cNvPr id="3" name="Unvan 1"/>
          <p:cNvSpPr txBox="1">
            <a:spLocks/>
          </p:cNvSpPr>
          <p:nvPr/>
        </p:nvSpPr>
        <p:spPr>
          <a:xfrm>
            <a:off x="1294088" y="887104"/>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dirty="0" smtClean="0"/>
              <a:t>NT-</a:t>
            </a:r>
            <a:r>
              <a:rPr lang="tr-TR" dirty="0" err="1" smtClean="0"/>
              <a:t>pro</a:t>
            </a:r>
            <a:r>
              <a:rPr lang="tr-TR" smtClean="0"/>
              <a:t> BNP değeri kaç olmalı?</a:t>
            </a:r>
            <a:r>
              <a:rPr lang="en-US" smtClean="0"/>
              <a:t/>
            </a:r>
            <a:br>
              <a:rPr lang="en-US" smtClean="0"/>
            </a:br>
            <a:endParaRPr lang="en-US" dirty="0"/>
          </a:p>
        </p:txBody>
      </p:sp>
    </p:spTree>
    <p:extLst>
      <p:ext uri="{BB962C8B-B14F-4D97-AF65-F5344CB8AC3E}">
        <p14:creationId xmlns:p14="http://schemas.microsoft.com/office/powerpoint/2010/main" val="260082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1091820" y="1837400"/>
            <a:ext cx="9403307" cy="4264446"/>
          </a:xfrm>
          <a:prstGeom prst="rect">
            <a:avLst/>
          </a:prstGeom>
        </p:spPr>
      </p:pic>
      <p:pic>
        <p:nvPicPr>
          <p:cNvPr id="8" name="Resim 7"/>
          <p:cNvPicPr>
            <a:picLocks noChangeAspect="1"/>
          </p:cNvPicPr>
          <p:nvPr/>
        </p:nvPicPr>
        <p:blipFill>
          <a:blip r:embed="rId3"/>
          <a:stretch>
            <a:fillRect/>
          </a:stretch>
        </p:blipFill>
        <p:spPr>
          <a:xfrm>
            <a:off x="1658585" y="347876"/>
            <a:ext cx="7191375" cy="1276350"/>
          </a:xfrm>
          <a:prstGeom prst="rect">
            <a:avLst/>
          </a:prstGeom>
        </p:spPr>
      </p:pic>
      <p:cxnSp>
        <p:nvCxnSpPr>
          <p:cNvPr id="3" name="Düz Bağlayıcı 2"/>
          <p:cNvCxnSpPr/>
          <p:nvPr/>
        </p:nvCxnSpPr>
        <p:spPr>
          <a:xfrm>
            <a:off x="5793473" y="2347415"/>
            <a:ext cx="1637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a:off x="5472752" y="2560590"/>
            <a:ext cx="1958453"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130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Kalp Yetmezliği Sınıflaması</a:t>
            </a:r>
            <a:endParaRPr lang="en-US" dirty="0"/>
          </a:p>
        </p:txBody>
      </p:sp>
      <p:graphicFrame>
        <p:nvGraphicFramePr>
          <p:cNvPr id="3" name="Tablo 2"/>
          <p:cNvGraphicFramePr>
            <a:graphicFrameLocks noGrp="1"/>
          </p:cNvGraphicFramePr>
          <p:nvPr>
            <p:extLst>
              <p:ext uri="{D42A27DB-BD31-4B8C-83A1-F6EECF244321}">
                <p14:modId xmlns:p14="http://schemas.microsoft.com/office/powerpoint/2010/main" val="3090059696"/>
              </p:ext>
            </p:extLst>
          </p:nvPr>
        </p:nvGraphicFramePr>
        <p:xfrm>
          <a:off x="833477" y="1988908"/>
          <a:ext cx="10999132" cy="3619331"/>
        </p:xfrm>
        <a:graphic>
          <a:graphicData uri="http://schemas.openxmlformats.org/drawingml/2006/table">
            <a:tbl>
              <a:tblPr firstRow="1" bandRow="1">
                <a:tableStyleId>{5C22544A-7EE6-4342-B048-85BDC9FD1C3A}</a:tableStyleId>
              </a:tblPr>
              <a:tblGrid>
                <a:gridCol w="2032553"/>
                <a:gridCol w="2347415"/>
                <a:gridCol w="2784143"/>
                <a:gridCol w="3835021"/>
              </a:tblGrid>
              <a:tr h="475746">
                <a:tc>
                  <a:txBody>
                    <a:bodyPr/>
                    <a:lstStyle/>
                    <a:p>
                      <a:endParaRPr lang="tr-TR" dirty="0" smtClean="0"/>
                    </a:p>
                    <a:p>
                      <a:endParaRPr lang="en-US" dirty="0"/>
                    </a:p>
                  </a:txBody>
                  <a:tcPr/>
                </a:tc>
                <a:tc>
                  <a:txBody>
                    <a:bodyPr/>
                    <a:lstStyle/>
                    <a:p>
                      <a:r>
                        <a:rPr lang="tr-TR" dirty="0" err="1" smtClean="0"/>
                        <a:t>HFr</a:t>
                      </a:r>
                      <a:r>
                        <a:rPr lang="tr-TR" baseline="0" dirty="0" err="1" smtClean="0"/>
                        <a:t>EF</a:t>
                      </a:r>
                      <a:endParaRPr lang="en-US" dirty="0"/>
                    </a:p>
                  </a:txBody>
                  <a:tcPr/>
                </a:tc>
                <a:tc>
                  <a:txBody>
                    <a:bodyPr/>
                    <a:lstStyle/>
                    <a:p>
                      <a:r>
                        <a:rPr lang="tr-TR" dirty="0" err="1" smtClean="0"/>
                        <a:t>HFmrEF</a:t>
                      </a:r>
                      <a:endParaRPr lang="en-US" dirty="0"/>
                    </a:p>
                  </a:txBody>
                  <a:tcPr/>
                </a:tc>
                <a:tc>
                  <a:txBody>
                    <a:bodyPr/>
                    <a:lstStyle/>
                    <a:p>
                      <a:r>
                        <a:rPr lang="tr-TR" dirty="0" err="1" smtClean="0"/>
                        <a:t>HFpEF</a:t>
                      </a:r>
                      <a:endParaRPr lang="en-US" dirty="0"/>
                    </a:p>
                  </a:txBody>
                  <a:tcPr/>
                </a:tc>
              </a:tr>
              <a:tr h="475746">
                <a:tc rowSpan="3">
                  <a:txBody>
                    <a:bodyPr/>
                    <a:lstStyle/>
                    <a:p>
                      <a:endParaRPr lang="tr-TR" dirty="0" smtClean="0"/>
                    </a:p>
                    <a:p>
                      <a:endParaRPr lang="tr-TR" dirty="0" smtClean="0"/>
                    </a:p>
                    <a:p>
                      <a:endParaRPr lang="tr-TR" sz="3200" dirty="0" smtClean="0"/>
                    </a:p>
                    <a:p>
                      <a:pPr algn="ctr"/>
                      <a:r>
                        <a:rPr lang="tr-TR" sz="3200" dirty="0" smtClean="0"/>
                        <a:t>Kriter</a:t>
                      </a:r>
                      <a:endParaRPr lang="en-US" sz="3200" dirty="0"/>
                    </a:p>
                  </a:txBody>
                  <a:tcPr/>
                </a:tc>
                <a:tc>
                  <a:txBody>
                    <a:bodyPr/>
                    <a:lstStyle/>
                    <a:p>
                      <a:r>
                        <a:rPr lang="tr-TR" dirty="0" smtClean="0"/>
                        <a:t>Semptom+</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Semptom+</a:t>
                      </a:r>
                      <a:endParaRPr lang="en-US" dirty="0" smtClean="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Semptom+</a:t>
                      </a:r>
                      <a:endParaRPr lang="en-US" dirty="0" smtClean="0"/>
                    </a:p>
                    <a:p>
                      <a:endParaRPr lang="en-US" dirty="0"/>
                    </a:p>
                  </a:txBody>
                  <a:tcPr/>
                </a:tc>
              </a:tr>
              <a:tr h="475746">
                <a:tc vMerge="1">
                  <a:txBody>
                    <a:bodyPr/>
                    <a:lstStyle/>
                    <a:p>
                      <a:endParaRPr lang="en-US" dirty="0"/>
                    </a:p>
                  </a:txBody>
                  <a:tcPr/>
                </a:tc>
                <a:tc>
                  <a:txBody>
                    <a:bodyPr/>
                    <a:lstStyle/>
                    <a:p>
                      <a:r>
                        <a:rPr lang="tr-TR" dirty="0" smtClean="0"/>
                        <a:t>LVEF</a:t>
                      </a:r>
                      <a:r>
                        <a:rPr lang="tr-TR" baseline="0" dirty="0" smtClean="0"/>
                        <a:t> ≤ %40</a:t>
                      </a:r>
                      <a:endParaRPr lang="tr-TR" dirty="0" smtClean="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LVEF</a:t>
                      </a:r>
                      <a:r>
                        <a:rPr lang="tr-TR" baseline="0" dirty="0" smtClean="0"/>
                        <a:t> ≤ %41-49</a:t>
                      </a:r>
                      <a:endParaRPr lang="tr-TR" dirty="0" smtClean="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LVEF</a:t>
                      </a:r>
                      <a:r>
                        <a:rPr lang="tr-TR" baseline="0" dirty="0" smtClean="0"/>
                        <a:t> ≥ %50</a:t>
                      </a:r>
                      <a:endParaRPr lang="tr-TR" dirty="0" smtClean="0"/>
                    </a:p>
                  </a:txBody>
                  <a:tcPr/>
                </a:tc>
              </a:tr>
              <a:tr h="1699091">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tr-TR" dirty="0" smtClean="0"/>
                        <a:t>Kardiyak yapısal</a:t>
                      </a:r>
                      <a:r>
                        <a:rPr lang="tr-TR" baseline="0" dirty="0" smtClean="0"/>
                        <a:t> ya da </a:t>
                      </a:r>
                      <a:r>
                        <a:rPr lang="tr-TR" dirty="0" smtClean="0"/>
                        <a:t>fonksiyonel anormallik  </a:t>
                      </a:r>
                    </a:p>
                    <a:p>
                      <a:r>
                        <a:rPr lang="tr-TR" dirty="0" smtClean="0"/>
                        <a:t>LV </a:t>
                      </a:r>
                      <a:r>
                        <a:rPr lang="tr-TR" dirty="0" err="1" smtClean="0"/>
                        <a:t>diastolik</a:t>
                      </a:r>
                      <a:r>
                        <a:rPr lang="tr-TR" dirty="0" smtClean="0"/>
                        <a:t> </a:t>
                      </a:r>
                      <a:r>
                        <a:rPr lang="tr-TR" dirty="0" err="1" smtClean="0"/>
                        <a:t>disfonksiyon</a:t>
                      </a:r>
                      <a:r>
                        <a:rPr lang="tr-TR" dirty="0" smtClean="0"/>
                        <a:t> / LV dolum basıncında artış / </a:t>
                      </a:r>
                      <a:r>
                        <a:rPr lang="tr-TR" dirty="0" err="1" smtClean="0"/>
                        <a:t>natriüretik</a:t>
                      </a:r>
                      <a:r>
                        <a:rPr lang="tr-TR" baseline="0" dirty="0" smtClean="0"/>
                        <a:t> </a:t>
                      </a:r>
                      <a:r>
                        <a:rPr lang="tr-TR" baseline="0" dirty="0" err="1" smtClean="0"/>
                        <a:t>peptid</a:t>
                      </a:r>
                      <a:r>
                        <a:rPr lang="tr-TR" baseline="0" dirty="0" smtClean="0"/>
                        <a:t> artış  </a:t>
                      </a:r>
                      <a:endParaRPr lang="en-US" dirty="0"/>
                    </a:p>
                  </a:txBody>
                  <a:tcPr/>
                </a:tc>
              </a:tr>
            </a:tbl>
          </a:graphicData>
        </a:graphic>
      </p:graphicFrame>
    </p:spTree>
    <p:extLst>
      <p:ext uri="{BB962C8B-B14F-4D97-AF65-F5344CB8AC3E}">
        <p14:creationId xmlns:p14="http://schemas.microsoft.com/office/powerpoint/2010/main" val="2944296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10;&#10;Description automatically generated">
            <a:extLst>
              <a:ext uri="{FF2B5EF4-FFF2-40B4-BE49-F238E27FC236}">
                <a16:creationId xmlns="" xmlns:a16="http://schemas.microsoft.com/office/drawing/2014/main" id="{AB9E18D7-7A13-4664-A8FF-577D9BB33B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5513" y="645540"/>
            <a:ext cx="5266532" cy="5418695"/>
          </a:xfrm>
          <a:prstGeom prst="rect">
            <a:avLst/>
          </a:prstGeom>
          <a:noFill/>
          <a:ln>
            <a:noFill/>
          </a:ln>
        </p:spPr>
      </p:pic>
      <p:sp>
        <p:nvSpPr>
          <p:cNvPr id="5" name="Yuvarlatılmış Dikdörtgen 4"/>
          <p:cNvSpPr/>
          <p:nvPr/>
        </p:nvSpPr>
        <p:spPr>
          <a:xfrm>
            <a:off x="8993873" y="1801505"/>
            <a:ext cx="2169995"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İmproved</a:t>
            </a:r>
            <a:r>
              <a:rPr lang="tr-TR" dirty="0" smtClean="0"/>
              <a:t> EF </a:t>
            </a:r>
          </a:p>
          <a:p>
            <a:pPr algn="ctr"/>
            <a:r>
              <a:rPr lang="tr-TR" dirty="0" smtClean="0"/>
              <a:t>LVEF &gt;%40</a:t>
            </a:r>
            <a:endParaRPr lang="en-US" dirty="0"/>
          </a:p>
        </p:txBody>
      </p:sp>
    </p:spTree>
    <p:extLst>
      <p:ext uri="{BB962C8B-B14F-4D97-AF65-F5344CB8AC3E}">
        <p14:creationId xmlns:p14="http://schemas.microsoft.com/office/powerpoint/2010/main" val="2944868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09934" y="286603"/>
            <a:ext cx="10145745" cy="1450757"/>
          </a:xfrm>
        </p:spPr>
        <p:txBody>
          <a:bodyPr>
            <a:normAutofit/>
          </a:bodyPr>
          <a:lstStyle/>
          <a:p>
            <a:r>
              <a:rPr lang="tr-TR" dirty="0" smtClean="0"/>
              <a:t>Fonksiyonel Kapasiteyi Değerlendirmek İçin Yeterli mi?</a:t>
            </a:r>
            <a:endParaRPr lang="en-US" dirty="0"/>
          </a:p>
        </p:txBody>
      </p:sp>
      <p:pic>
        <p:nvPicPr>
          <p:cNvPr id="7" name="İçerik Yer Tutucusu 6"/>
          <p:cNvPicPr>
            <a:picLocks noGrp="1" noChangeAspect="1"/>
          </p:cNvPicPr>
          <p:nvPr>
            <p:ph idx="1"/>
          </p:nvPr>
        </p:nvPicPr>
        <p:blipFill>
          <a:blip r:embed="rId2"/>
          <a:stretch>
            <a:fillRect/>
          </a:stretch>
        </p:blipFill>
        <p:spPr>
          <a:xfrm>
            <a:off x="6610187" y="2306473"/>
            <a:ext cx="5050144" cy="3193575"/>
          </a:xfrm>
          <a:prstGeom prst="rect">
            <a:avLst/>
          </a:prstGeom>
          <a:gradFill>
            <a:gsLst>
              <a:gs pos="39886">
                <a:schemeClr val="accent1">
                  <a:lumMod val="40000"/>
                  <a:lumOff val="6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6" name="Resim 5"/>
          <p:cNvPicPr>
            <a:picLocks noChangeAspect="1"/>
          </p:cNvPicPr>
          <p:nvPr/>
        </p:nvPicPr>
        <p:blipFill>
          <a:blip r:embed="rId3"/>
          <a:stretch>
            <a:fillRect/>
          </a:stretch>
        </p:blipFill>
        <p:spPr>
          <a:xfrm>
            <a:off x="586612" y="1978924"/>
            <a:ext cx="5539868" cy="3745149"/>
          </a:xfrm>
          <a:prstGeom prst="rect">
            <a:avLst/>
          </a:prstGeom>
        </p:spPr>
      </p:pic>
    </p:spTree>
    <p:extLst>
      <p:ext uri="{BB962C8B-B14F-4D97-AF65-F5344CB8AC3E}">
        <p14:creationId xmlns:p14="http://schemas.microsoft.com/office/powerpoint/2010/main" val="1956805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23720" y="286604"/>
            <a:ext cx="5934659" cy="1583140"/>
          </a:xfrm>
          <a:prstGeom prst="rect">
            <a:avLst/>
          </a:prstGeom>
        </p:spPr>
      </p:pic>
      <p:pic>
        <p:nvPicPr>
          <p:cNvPr id="5" name="Resim 4"/>
          <p:cNvPicPr>
            <a:picLocks noChangeAspect="1"/>
          </p:cNvPicPr>
          <p:nvPr/>
        </p:nvPicPr>
        <p:blipFill>
          <a:blip r:embed="rId3"/>
          <a:stretch>
            <a:fillRect/>
          </a:stretch>
        </p:blipFill>
        <p:spPr>
          <a:xfrm>
            <a:off x="1007375" y="1880192"/>
            <a:ext cx="3974058" cy="2118700"/>
          </a:xfrm>
          <a:prstGeom prst="rect">
            <a:avLst/>
          </a:prstGeom>
        </p:spPr>
      </p:pic>
      <p:pic>
        <p:nvPicPr>
          <p:cNvPr id="6" name="Resim 5"/>
          <p:cNvPicPr>
            <a:picLocks noChangeAspect="1"/>
          </p:cNvPicPr>
          <p:nvPr/>
        </p:nvPicPr>
        <p:blipFill>
          <a:blip r:embed="rId4"/>
          <a:stretch>
            <a:fillRect/>
          </a:stretch>
        </p:blipFill>
        <p:spPr>
          <a:xfrm>
            <a:off x="6615991" y="5051093"/>
            <a:ext cx="5130395" cy="831092"/>
          </a:xfrm>
          <a:prstGeom prst="rect">
            <a:avLst/>
          </a:prstGeom>
        </p:spPr>
      </p:pic>
      <p:pic>
        <p:nvPicPr>
          <p:cNvPr id="7" name="Resim 6"/>
          <p:cNvPicPr>
            <a:picLocks noChangeAspect="1"/>
          </p:cNvPicPr>
          <p:nvPr/>
        </p:nvPicPr>
        <p:blipFill>
          <a:blip r:embed="rId5"/>
          <a:stretch>
            <a:fillRect/>
          </a:stretch>
        </p:blipFill>
        <p:spPr>
          <a:xfrm>
            <a:off x="5979153" y="2712705"/>
            <a:ext cx="5462198" cy="1941181"/>
          </a:xfrm>
          <a:prstGeom prst="rect">
            <a:avLst/>
          </a:prstGeom>
        </p:spPr>
      </p:pic>
    </p:spTree>
    <p:extLst>
      <p:ext uri="{BB962C8B-B14F-4D97-AF65-F5344CB8AC3E}">
        <p14:creationId xmlns:p14="http://schemas.microsoft.com/office/powerpoint/2010/main" val="2965856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210938" y="364498"/>
            <a:ext cx="6796584" cy="5709680"/>
          </a:xfrm>
          <a:prstGeom prst="rect">
            <a:avLst/>
          </a:prstGeom>
        </p:spPr>
      </p:pic>
      <p:pic>
        <p:nvPicPr>
          <p:cNvPr id="5" name="Resim 4"/>
          <p:cNvPicPr>
            <a:picLocks noChangeAspect="1"/>
          </p:cNvPicPr>
          <p:nvPr/>
        </p:nvPicPr>
        <p:blipFill>
          <a:blip r:embed="rId3"/>
          <a:stretch>
            <a:fillRect/>
          </a:stretch>
        </p:blipFill>
        <p:spPr>
          <a:xfrm>
            <a:off x="8693624" y="5866836"/>
            <a:ext cx="3402842" cy="414683"/>
          </a:xfrm>
          <a:prstGeom prst="rect">
            <a:avLst/>
          </a:prstGeom>
        </p:spPr>
      </p:pic>
    </p:spTree>
    <p:extLst>
      <p:ext uri="{BB962C8B-B14F-4D97-AF65-F5344CB8AC3E}">
        <p14:creationId xmlns:p14="http://schemas.microsoft.com/office/powerpoint/2010/main" val="1603502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214651" y="259308"/>
            <a:ext cx="9144000" cy="5858189"/>
          </a:xfrm>
          <a:prstGeom prst="rect">
            <a:avLst/>
          </a:prstGeom>
        </p:spPr>
      </p:pic>
      <p:sp>
        <p:nvSpPr>
          <p:cNvPr id="5" name="Metin kutusu 4"/>
          <p:cNvSpPr txBox="1"/>
          <p:nvPr/>
        </p:nvSpPr>
        <p:spPr>
          <a:xfrm>
            <a:off x="10467834" y="5718412"/>
            <a:ext cx="1924334" cy="523220"/>
          </a:xfrm>
          <a:prstGeom prst="rect">
            <a:avLst/>
          </a:prstGeom>
          <a:noFill/>
        </p:spPr>
        <p:txBody>
          <a:bodyPr wrap="square" rtlCol="0">
            <a:spAutoFit/>
          </a:bodyPr>
          <a:lstStyle/>
          <a:p>
            <a:r>
              <a:rPr lang="en-US" sz="1400" dirty="0"/>
              <a:t>Card Fail Rev. </a:t>
            </a:r>
            <a:r>
              <a:rPr lang="en-US" sz="1400" dirty="0" smtClean="0"/>
              <a:t>2025</a:t>
            </a:r>
            <a:endParaRPr lang="tr-TR" sz="1400" dirty="0" smtClean="0"/>
          </a:p>
          <a:p>
            <a:r>
              <a:rPr lang="en-US" sz="1400" dirty="0" smtClean="0"/>
              <a:t> </a:t>
            </a:r>
            <a:r>
              <a:rPr lang="en-US" sz="1400" dirty="0"/>
              <a:t>Feb 26;11:e05.</a:t>
            </a:r>
          </a:p>
        </p:txBody>
      </p:sp>
      <p:sp>
        <p:nvSpPr>
          <p:cNvPr id="6" name="Metin kutusu 5"/>
          <p:cNvSpPr txBox="1"/>
          <p:nvPr/>
        </p:nvSpPr>
        <p:spPr>
          <a:xfrm>
            <a:off x="8693624" y="5456802"/>
            <a:ext cx="1965278" cy="523220"/>
          </a:xfrm>
          <a:prstGeom prst="rect">
            <a:avLst/>
          </a:prstGeom>
          <a:noFill/>
        </p:spPr>
        <p:txBody>
          <a:bodyPr wrap="square" rtlCol="0">
            <a:spAutoFit/>
          </a:bodyPr>
          <a:lstStyle/>
          <a:p>
            <a:pPr marL="285750" indent="-285750">
              <a:buFont typeface="Arial" panose="020B0604020202020204" pitchFamily="34" charset="0"/>
              <a:buChar char="•"/>
            </a:pPr>
            <a:r>
              <a:rPr lang="tr-TR" sz="1400" dirty="0" err="1" smtClean="0"/>
              <a:t>Mitokondrial</a:t>
            </a:r>
            <a:r>
              <a:rPr lang="tr-TR" sz="1400" dirty="0" smtClean="0"/>
              <a:t> </a:t>
            </a:r>
            <a:r>
              <a:rPr lang="tr-TR" sz="1400" dirty="0" err="1" smtClean="0"/>
              <a:t>disfonksiyon</a:t>
            </a:r>
            <a:endParaRPr lang="en-US" sz="1400" dirty="0"/>
          </a:p>
        </p:txBody>
      </p:sp>
    </p:spTree>
    <p:extLst>
      <p:ext uri="{BB962C8B-B14F-4D97-AF65-F5344CB8AC3E}">
        <p14:creationId xmlns:p14="http://schemas.microsoft.com/office/powerpoint/2010/main" val="3502621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970736" y="482440"/>
            <a:ext cx="6777478" cy="5386654"/>
          </a:xfrm>
          <a:prstGeom prst="rect">
            <a:avLst/>
          </a:prstGeom>
        </p:spPr>
      </p:pic>
      <p:sp>
        <p:nvSpPr>
          <p:cNvPr id="5" name="Oval 4"/>
          <p:cNvSpPr/>
          <p:nvPr/>
        </p:nvSpPr>
        <p:spPr>
          <a:xfrm>
            <a:off x="1801504" y="1705969"/>
            <a:ext cx="2702257" cy="409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 name="5-Nokta Yıldız 5"/>
          <p:cNvSpPr/>
          <p:nvPr/>
        </p:nvSpPr>
        <p:spPr>
          <a:xfrm>
            <a:off x="1132764" y="1583140"/>
            <a:ext cx="573206" cy="6141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Düz Bağlayıcı 7"/>
          <p:cNvCxnSpPr/>
          <p:nvPr/>
        </p:nvCxnSpPr>
        <p:spPr>
          <a:xfrm>
            <a:off x="3493827" y="2292824"/>
            <a:ext cx="8325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Metin kutusu 6"/>
          <p:cNvSpPr txBox="1"/>
          <p:nvPr/>
        </p:nvSpPr>
        <p:spPr>
          <a:xfrm>
            <a:off x="10267666" y="5718412"/>
            <a:ext cx="1924334" cy="523220"/>
          </a:xfrm>
          <a:prstGeom prst="rect">
            <a:avLst/>
          </a:prstGeom>
          <a:noFill/>
        </p:spPr>
        <p:txBody>
          <a:bodyPr wrap="square" rtlCol="0">
            <a:spAutoFit/>
          </a:bodyPr>
          <a:lstStyle/>
          <a:p>
            <a:r>
              <a:rPr lang="en-US" sz="1400" dirty="0"/>
              <a:t>Card Fail Rev. </a:t>
            </a:r>
            <a:r>
              <a:rPr lang="en-US" sz="1400" dirty="0" smtClean="0"/>
              <a:t>2025</a:t>
            </a:r>
            <a:endParaRPr lang="tr-TR" sz="1400" dirty="0" smtClean="0"/>
          </a:p>
          <a:p>
            <a:r>
              <a:rPr lang="en-US" sz="1400" dirty="0" smtClean="0"/>
              <a:t> </a:t>
            </a:r>
            <a:r>
              <a:rPr lang="en-US" sz="1400" dirty="0"/>
              <a:t>Feb 26;11:e05.</a:t>
            </a:r>
          </a:p>
        </p:txBody>
      </p:sp>
    </p:spTree>
    <p:extLst>
      <p:ext uri="{BB962C8B-B14F-4D97-AF65-F5344CB8AC3E}">
        <p14:creationId xmlns:p14="http://schemas.microsoft.com/office/powerpoint/2010/main" val="1480691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06298" y="211209"/>
            <a:ext cx="10058400" cy="1450757"/>
          </a:xfrm>
        </p:spPr>
        <p:txBody>
          <a:bodyPr/>
          <a:lstStyle/>
          <a:p>
            <a:r>
              <a:rPr lang="tr-TR" dirty="0" smtClean="0"/>
              <a:t>Kalp Yetmezliği Sıklığı</a:t>
            </a:r>
            <a:endParaRPr lang="en-US" dirty="0"/>
          </a:p>
        </p:txBody>
      </p:sp>
      <p:pic>
        <p:nvPicPr>
          <p:cNvPr id="4" name="Resim 3"/>
          <p:cNvPicPr>
            <a:picLocks noChangeAspect="1"/>
          </p:cNvPicPr>
          <p:nvPr/>
        </p:nvPicPr>
        <p:blipFill>
          <a:blip r:embed="rId2"/>
          <a:stretch>
            <a:fillRect/>
          </a:stretch>
        </p:blipFill>
        <p:spPr>
          <a:xfrm>
            <a:off x="496780" y="1858619"/>
            <a:ext cx="4362450" cy="2352675"/>
          </a:xfrm>
          <a:prstGeom prst="rect">
            <a:avLst/>
          </a:prstGeom>
        </p:spPr>
      </p:pic>
      <p:pic>
        <p:nvPicPr>
          <p:cNvPr id="6" name="Resim 5"/>
          <p:cNvPicPr>
            <a:picLocks noChangeAspect="1"/>
          </p:cNvPicPr>
          <p:nvPr/>
        </p:nvPicPr>
        <p:blipFill>
          <a:blip r:embed="rId3"/>
          <a:stretch>
            <a:fillRect/>
          </a:stretch>
        </p:blipFill>
        <p:spPr>
          <a:xfrm>
            <a:off x="5435515" y="3329403"/>
            <a:ext cx="5004383" cy="2660702"/>
          </a:xfrm>
          <a:prstGeom prst="rect">
            <a:avLst/>
          </a:prstGeom>
        </p:spPr>
      </p:pic>
      <p:sp>
        <p:nvSpPr>
          <p:cNvPr id="8" name="Metin kutusu 7"/>
          <p:cNvSpPr txBox="1"/>
          <p:nvPr/>
        </p:nvSpPr>
        <p:spPr>
          <a:xfrm>
            <a:off x="8405743" y="5933857"/>
            <a:ext cx="4068311" cy="307777"/>
          </a:xfrm>
          <a:prstGeom prst="rect">
            <a:avLst/>
          </a:prstGeom>
          <a:noFill/>
        </p:spPr>
        <p:txBody>
          <a:bodyPr wrap="square" rtlCol="0">
            <a:spAutoFit/>
          </a:bodyPr>
          <a:lstStyle/>
          <a:p>
            <a:r>
              <a:rPr lang="en-US" sz="1400" i="1" dirty="0" smtClean="0"/>
              <a:t>Journal </a:t>
            </a:r>
            <a:r>
              <a:rPr lang="en-US" sz="1400" i="1" dirty="0"/>
              <a:t>of Cardiac Failure</a:t>
            </a:r>
            <a:r>
              <a:rPr lang="en-US" sz="1400" dirty="0"/>
              <a:t>, </a:t>
            </a:r>
            <a:r>
              <a:rPr lang="tr-TR" sz="1400" dirty="0" smtClean="0"/>
              <a:t>(2025),</a:t>
            </a:r>
            <a:r>
              <a:rPr lang="en-US" sz="1400" dirty="0" smtClean="0"/>
              <a:t>31(1</a:t>
            </a:r>
            <a:r>
              <a:rPr lang="en-US" sz="1400" dirty="0"/>
              <a:t>), 66-116. </a:t>
            </a:r>
          </a:p>
        </p:txBody>
      </p:sp>
      <p:sp>
        <p:nvSpPr>
          <p:cNvPr id="9" name="Metin kutusu 8"/>
          <p:cNvSpPr txBox="1"/>
          <p:nvPr/>
        </p:nvSpPr>
        <p:spPr>
          <a:xfrm>
            <a:off x="5807021" y="2246877"/>
            <a:ext cx="5588860" cy="830997"/>
          </a:xfrm>
          <a:prstGeom prst="rect">
            <a:avLst/>
          </a:prstGeom>
          <a:noFill/>
        </p:spPr>
        <p:txBody>
          <a:bodyPr wrap="square" rtlCol="0">
            <a:spAutoFit/>
          </a:bodyPr>
          <a:lstStyle/>
          <a:p>
            <a:pPr marL="342900" indent="-342900">
              <a:buFont typeface="Arial" panose="020B0604020202020204" pitchFamily="34" charset="0"/>
              <a:buChar char="•"/>
            </a:pPr>
            <a:r>
              <a:rPr lang="tr-TR" sz="2400" dirty="0" smtClean="0"/>
              <a:t>Tüm popülasyonda </a:t>
            </a:r>
            <a:r>
              <a:rPr lang="tr-TR" sz="2400" dirty="0" err="1" smtClean="0"/>
              <a:t>prevelans</a:t>
            </a:r>
            <a:r>
              <a:rPr lang="tr-TR" sz="2400" dirty="0" smtClean="0"/>
              <a:t> %1.9-2.8</a:t>
            </a:r>
          </a:p>
          <a:p>
            <a:pPr marL="342900" indent="-342900">
              <a:buFont typeface="Arial" panose="020B0604020202020204" pitchFamily="34" charset="0"/>
              <a:buChar char="•"/>
            </a:pPr>
            <a:r>
              <a:rPr lang="tr-TR" sz="2400" dirty="0" smtClean="0"/>
              <a:t>65-70 yaş </a:t>
            </a:r>
            <a:r>
              <a:rPr lang="tr-TR" sz="2400" dirty="0" smtClean="0">
                <a:sym typeface="Wingdings" panose="05000000000000000000" pitchFamily="2" charset="2"/>
              </a:rPr>
              <a:t> %8.5</a:t>
            </a:r>
            <a:r>
              <a:rPr lang="tr-TR" sz="2400" dirty="0" smtClean="0"/>
              <a:t> </a:t>
            </a:r>
            <a:endParaRPr lang="en-US" sz="2400" dirty="0"/>
          </a:p>
        </p:txBody>
      </p:sp>
    </p:spTree>
    <p:extLst>
      <p:ext uri="{BB962C8B-B14F-4D97-AF65-F5344CB8AC3E}">
        <p14:creationId xmlns:p14="http://schemas.microsoft.com/office/powerpoint/2010/main" val="32410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651978" y="1590268"/>
            <a:ext cx="10503701" cy="4698063"/>
          </a:xfrm>
          <a:prstGeom prst="rect">
            <a:avLst/>
          </a:prstGeom>
        </p:spPr>
      </p:pic>
      <p:pic>
        <p:nvPicPr>
          <p:cNvPr id="7" name="Resim 6"/>
          <p:cNvPicPr>
            <a:picLocks noChangeAspect="1"/>
          </p:cNvPicPr>
          <p:nvPr/>
        </p:nvPicPr>
        <p:blipFill>
          <a:blip r:embed="rId3"/>
          <a:stretch>
            <a:fillRect/>
          </a:stretch>
        </p:blipFill>
        <p:spPr>
          <a:xfrm>
            <a:off x="2225061" y="165999"/>
            <a:ext cx="7357536" cy="1173707"/>
          </a:xfrm>
          <a:prstGeom prst="rect">
            <a:avLst/>
          </a:prstGeom>
        </p:spPr>
      </p:pic>
    </p:spTree>
    <p:extLst>
      <p:ext uri="{BB962C8B-B14F-4D97-AF65-F5344CB8AC3E}">
        <p14:creationId xmlns:p14="http://schemas.microsoft.com/office/powerpoint/2010/main" val="3160616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556784" y="474925"/>
            <a:ext cx="3768246" cy="394453"/>
          </a:xfrm>
          <a:prstGeom prst="rect">
            <a:avLst/>
          </a:prstGeom>
        </p:spPr>
      </p:pic>
      <p:pic>
        <p:nvPicPr>
          <p:cNvPr id="5" name="Resim 4"/>
          <p:cNvPicPr>
            <a:picLocks noChangeAspect="1"/>
          </p:cNvPicPr>
          <p:nvPr/>
        </p:nvPicPr>
        <p:blipFill>
          <a:blip r:embed="rId3"/>
          <a:stretch>
            <a:fillRect/>
          </a:stretch>
        </p:blipFill>
        <p:spPr>
          <a:xfrm>
            <a:off x="232013" y="1201004"/>
            <a:ext cx="5590647" cy="4696556"/>
          </a:xfrm>
          <a:prstGeom prst="rect">
            <a:avLst/>
          </a:prstGeom>
        </p:spPr>
      </p:pic>
      <p:sp>
        <p:nvSpPr>
          <p:cNvPr id="6" name="Metin kutusu 5"/>
          <p:cNvSpPr txBox="1"/>
          <p:nvPr/>
        </p:nvSpPr>
        <p:spPr>
          <a:xfrm>
            <a:off x="3720904" y="1119118"/>
            <a:ext cx="2006221" cy="307777"/>
          </a:xfrm>
          <a:prstGeom prst="rect">
            <a:avLst/>
          </a:prstGeom>
          <a:noFill/>
        </p:spPr>
        <p:txBody>
          <a:bodyPr wrap="square" rtlCol="0">
            <a:spAutoFit/>
          </a:bodyPr>
          <a:lstStyle/>
          <a:p>
            <a:r>
              <a:rPr lang="tr-TR" sz="1400" dirty="0" smtClean="0"/>
              <a:t>1332 hasta</a:t>
            </a:r>
            <a:endParaRPr lang="en-US" sz="1400" dirty="0"/>
          </a:p>
        </p:txBody>
      </p:sp>
      <p:pic>
        <p:nvPicPr>
          <p:cNvPr id="7" name="Resim 6"/>
          <p:cNvPicPr>
            <a:picLocks noChangeAspect="1"/>
          </p:cNvPicPr>
          <p:nvPr/>
        </p:nvPicPr>
        <p:blipFill>
          <a:blip r:embed="rId4"/>
          <a:stretch>
            <a:fillRect/>
          </a:stretch>
        </p:blipFill>
        <p:spPr>
          <a:xfrm>
            <a:off x="6044059" y="1159040"/>
            <a:ext cx="3905250" cy="2295525"/>
          </a:xfrm>
          <a:prstGeom prst="rect">
            <a:avLst/>
          </a:prstGeom>
        </p:spPr>
      </p:pic>
      <p:pic>
        <p:nvPicPr>
          <p:cNvPr id="8" name="Resim 7"/>
          <p:cNvPicPr>
            <a:picLocks noChangeAspect="1"/>
          </p:cNvPicPr>
          <p:nvPr/>
        </p:nvPicPr>
        <p:blipFill>
          <a:blip r:embed="rId5"/>
          <a:stretch>
            <a:fillRect/>
          </a:stretch>
        </p:blipFill>
        <p:spPr>
          <a:xfrm>
            <a:off x="10170709" y="1608315"/>
            <a:ext cx="1839320" cy="1590675"/>
          </a:xfrm>
          <a:prstGeom prst="rect">
            <a:avLst/>
          </a:prstGeom>
        </p:spPr>
      </p:pic>
      <p:pic>
        <p:nvPicPr>
          <p:cNvPr id="9" name="Resim 8"/>
          <p:cNvPicPr>
            <a:picLocks noChangeAspect="1"/>
          </p:cNvPicPr>
          <p:nvPr/>
        </p:nvPicPr>
        <p:blipFill>
          <a:blip r:embed="rId6"/>
          <a:stretch>
            <a:fillRect/>
          </a:stretch>
        </p:blipFill>
        <p:spPr>
          <a:xfrm>
            <a:off x="6372579" y="3744228"/>
            <a:ext cx="4962525" cy="2257425"/>
          </a:xfrm>
          <a:prstGeom prst="rect">
            <a:avLst/>
          </a:prstGeom>
        </p:spPr>
      </p:pic>
    </p:spTree>
    <p:extLst>
      <p:ext uri="{BB962C8B-B14F-4D97-AF65-F5344CB8AC3E}">
        <p14:creationId xmlns:p14="http://schemas.microsoft.com/office/powerpoint/2010/main" val="208325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2467564" y="313899"/>
            <a:ext cx="6337374" cy="908429"/>
          </a:xfrm>
          <a:prstGeom prst="rect">
            <a:avLst/>
          </a:prstGeom>
        </p:spPr>
      </p:pic>
      <p:pic>
        <p:nvPicPr>
          <p:cNvPr id="7" name="Resim 6"/>
          <p:cNvPicPr>
            <a:picLocks noChangeAspect="1"/>
          </p:cNvPicPr>
          <p:nvPr/>
        </p:nvPicPr>
        <p:blipFill>
          <a:blip r:embed="rId3"/>
          <a:stretch>
            <a:fillRect/>
          </a:stretch>
        </p:blipFill>
        <p:spPr>
          <a:xfrm>
            <a:off x="9744572" y="442881"/>
            <a:ext cx="809625" cy="942975"/>
          </a:xfrm>
          <a:prstGeom prst="rect">
            <a:avLst/>
          </a:prstGeom>
        </p:spPr>
      </p:pic>
      <p:graphicFrame>
        <p:nvGraphicFramePr>
          <p:cNvPr id="8" name="Table 2"/>
          <p:cNvGraphicFramePr>
            <a:graphicFrameLocks noGrp="1"/>
          </p:cNvGraphicFramePr>
          <p:nvPr>
            <p:extLst>
              <p:ext uri="{D42A27DB-BD31-4B8C-83A1-F6EECF244321}">
                <p14:modId xmlns:p14="http://schemas.microsoft.com/office/powerpoint/2010/main" val="3877101649"/>
              </p:ext>
            </p:extLst>
          </p:nvPr>
        </p:nvGraphicFramePr>
        <p:xfrm>
          <a:off x="1624083" y="1752943"/>
          <a:ext cx="8930114" cy="4453029"/>
        </p:xfrm>
        <a:graphic>
          <a:graphicData uri="http://schemas.openxmlformats.org/drawingml/2006/table">
            <a:tbl>
              <a:tblPr firstRow="1" bandRow="1">
                <a:tableStyleId>{5C22544A-7EE6-4342-B048-85BDC9FD1C3A}</a:tableStyleId>
              </a:tblPr>
              <a:tblGrid>
                <a:gridCol w="1587576"/>
                <a:gridCol w="2381364"/>
                <a:gridCol w="4961174"/>
              </a:tblGrid>
              <a:tr h="343973">
                <a:tc>
                  <a:txBody>
                    <a:bodyPr/>
                    <a:lstStyle/>
                    <a:p>
                      <a:pPr algn="ctr">
                        <a:defRPr sz="1200" b="1">
                          <a:solidFill>
                            <a:srgbClr val="FFFFFF"/>
                          </a:solidFill>
                          <a:latin typeface="Calibri"/>
                        </a:defRPr>
                      </a:pPr>
                      <a:r>
                        <a:rPr sz="1600"/>
                        <a:t>Çalışma (Yıl)</a:t>
                      </a:r>
                    </a:p>
                  </a:txBody>
                  <a:tcPr>
                    <a:solidFill>
                      <a:srgbClr val="E69138"/>
                    </a:solidFill>
                  </a:tcPr>
                </a:tc>
                <a:tc>
                  <a:txBody>
                    <a:bodyPr/>
                    <a:lstStyle/>
                    <a:p>
                      <a:pPr algn="ctr">
                        <a:defRPr sz="1200" b="1">
                          <a:solidFill>
                            <a:srgbClr val="FFFFFF"/>
                          </a:solidFill>
                          <a:latin typeface="Calibri"/>
                        </a:defRPr>
                      </a:pPr>
                      <a:r>
                        <a:rPr sz="1600" dirty="0" smtClean="0"/>
                        <a:t>Frailty </a:t>
                      </a:r>
                      <a:endParaRPr sz="1600" dirty="0"/>
                    </a:p>
                  </a:txBody>
                  <a:tcPr>
                    <a:solidFill>
                      <a:srgbClr val="E69138"/>
                    </a:solidFill>
                  </a:tcPr>
                </a:tc>
                <a:tc>
                  <a:txBody>
                    <a:bodyPr/>
                    <a:lstStyle/>
                    <a:p>
                      <a:pPr algn="ctr">
                        <a:defRPr sz="1200" b="1">
                          <a:solidFill>
                            <a:srgbClr val="FFFFFF"/>
                          </a:solidFill>
                          <a:latin typeface="Calibri"/>
                        </a:defRPr>
                      </a:pPr>
                      <a:r>
                        <a:rPr sz="1600" dirty="0" smtClean="0"/>
                        <a:t> </a:t>
                      </a:r>
                      <a:r>
                        <a:rPr sz="1600" dirty="0" err="1"/>
                        <a:t>Sonuçlar</a:t>
                      </a:r>
                      <a:endParaRPr sz="1600" dirty="0"/>
                    </a:p>
                  </a:txBody>
                  <a:tcPr>
                    <a:solidFill>
                      <a:srgbClr val="E69138"/>
                    </a:solidFill>
                  </a:tcPr>
                </a:tc>
              </a:tr>
              <a:tr h="444759">
                <a:tc>
                  <a:txBody>
                    <a:bodyPr/>
                    <a:lstStyle/>
                    <a:p>
                      <a:pPr>
                        <a:defRPr sz="1200">
                          <a:solidFill>
                            <a:srgbClr val="000000"/>
                          </a:solidFill>
                          <a:latin typeface="Calibri"/>
                        </a:defRPr>
                      </a:pPr>
                      <a:r>
                        <a:t>Matsue (2020)</a:t>
                      </a:r>
                    </a:p>
                  </a:txBody>
                  <a:tcPr/>
                </a:tc>
                <a:tc>
                  <a:txBody>
                    <a:bodyPr/>
                    <a:lstStyle/>
                    <a:p>
                      <a:pPr>
                        <a:defRPr sz="1200">
                          <a:solidFill>
                            <a:srgbClr val="000000"/>
                          </a:solidFill>
                          <a:latin typeface="Calibri"/>
                        </a:defRPr>
                      </a:pPr>
                      <a:r>
                        <a:t>Multidomain (Fiziksel, Sosyal, Kognitif)</a:t>
                      </a:r>
                    </a:p>
                  </a:txBody>
                  <a:tcPr/>
                </a:tc>
                <a:tc>
                  <a:txBody>
                    <a:bodyPr/>
                    <a:lstStyle/>
                    <a:p>
                      <a:pPr>
                        <a:defRPr sz="1200">
                          <a:solidFill>
                            <a:srgbClr val="000000"/>
                          </a:solidFill>
                          <a:latin typeface="Calibri"/>
                        </a:defRPr>
                      </a:pPr>
                      <a:r>
                        <a:t>Fiziksel: %56.1, Sosyal: %66.4, Kognitif: %37.1. Artan frailty alanı sayısı mortaliteyi artırır.</a:t>
                      </a:r>
                    </a:p>
                  </a:txBody>
                  <a:tcPr/>
                </a:tc>
              </a:tr>
              <a:tr h="378370">
                <a:tc>
                  <a:txBody>
                    <a:bodyPr/>
                    <a:lstStyle/>
                    <a:p>
                      <a:pPr>
                        <a:defRPr sz="1200">
                          <a:solidFill>
                            <a:srgbClr val="000000"/>
                          </a:solidFill>
                          <a:latin typeface="Calibri"/>
                        </a:defRPr>
                      </a:pPr>
                      <a:r>
                        <a:t>Ohashi (2024)</a:t>
                      </a:r>
                    </a:p>
                  </a:txBody>
                  <a:tcPr/>
                </a:tc>
                <a:tc>
                  <a:txBody>
                    <a:bodyPr/>
                    <a:lstStyle/>
                    <a:p>
                      <a:pPr>
                        <a:defRPr sz="1200">
                          <a:solidFill>
                            <a:srgbClr val="000000"/>
                          </a:solidFill>
                          <a:latin typeface="Calibri"/>
                        </a:defRPr>
                      </a:pPr>
                      <a:r>
                        <a:t>Multidomain</a:t>
                      </a:r>
                    </a:p>
                  </a:txBody>
                  <a:tcPr/>
                </a:tc>
                <a:tc>
                  <a:txBody>
                    <a:bodyPr/>
                    <a:lstStyle/>
                    <a:p>
                      <a:pPr>
                        <a:defRPr sz="1200">
                          <a:solidFill>
                            <a:srgbClr val="000000"/>
                          </a:solidFill>
                          <a:latin typeface="Calibri"/>
                        </a:defRPr>
                      </a:pPr>
                      <a:r>
                        <a:t>2–3 frailty alanı olanlarda non-kardiyovasküler ölüm oranı daha yüksek.</a:t>
                      </a:r>
                    </a:p>
                  </a:txBody>
                  <a:tcPr/>
                </a:tc>
              </a:tr>
              <a:tr h="378370">
                <a:tc>
                  <a:txBody>
                    <a:bodyPr/>
                    <a:lstStyle/>
                    <a:p>
                      <a:pPr>
                        <a:defRPr sz="1200">
                          <a:solidFill>
                            <a:srgbClr val="000000"/>
                          </a:solidFill>
                          <a:latin typeface="Calibri"/>
                        </a:defRPr>
                      </a:pPr>
                      <a:r>
                        <a:t>Fujimoto (2023)</a:t>
                      </a:r>
                    </a:p>
                  </a:txBody>
                  <a:tcPr/>
                </a:tc>
                <a:tc>
                  <a:txBody>
                    <a:bodyPr/>
                    <a:lstStyle/>
                    <a:p>
                      <a:pPr>
                        <a:defRPr sz="1200">
                          <a:solidFill>
                            <a:srgbClr val="000000"/>
                          </a:solidFill>
                          <a:latin typeface="Calibri"/>
                        </a:defRPr>
                      </a:pPr>
                      <a:r>
                        <a:t>Multidomain</a:t>
                      </a:r>
                    </a:p>
                  </a:txBody>
                  <a:tcPr/>
                </a:tc>
                <a:tc>
                  <a:txBody>
                    <a:bodyPr/>
                    <a:lstStyle/>
                    <a:p>
                      <a:pPr>
                        <a:defRPr sz="1200">
                          <a:solidFill>
                            <a:srgbClr val="000000"/>
                          </a:solidFill>
                          <a:latin typeface="Calibri"/>
                        </a:defRPr>
                      </a:pPr>
                      <a:r>
                        <a:t>Artan frailty indeksi tüm alanlarda frailty ile ilişkili; mortalite artışı (HR 1.21).</a:t>
                      </a:r>
                    </a:p>
                  </a:txBody>
                  <a:tcPr/>
                </a:tc>
              </a:tr>
              <a:tr h="343973">
                <a:tc>
                  <a:txBody>
                    <a:bodyPr/>
                    <a:lstStyle/>
                    <a:p>
                      <a:pPr>
                        <a:defRPr sz="1200">
                          <a:solidFill>
                            <a:srgbClr val="000000"/>
                          </a:solidFill>
                          <a:latin typeface="Calibri"/>
                        </a:defRPr>
                      </a:pPr>
                      <a:r>
                        <a:t>Nozaki (2021)</a:t>
                      </a:r>
                    </a:p>
                  </a:txBody>
                  <a:tcPr/>
                </a:tc>
                <a:tc>
                  <a:txBody>
                    <a:bodyPr/>
                    <a:lstStyle/>
                    <a:p>
                      <a:pPr>
                        <a:defRPr sz="1200">
                          <a:solidFill>
                            <a:srgbClr val="000000"/>
                          </a:solidFill>
                          <a:latin typeface="Calibri"/>
                        </a:defRPr>
                      </a:pPr>
                      <a:r>
                        <a:t>FRAIL skoru</a:t>
                      </a:r>
                    </a:p>
                  </a:txBody>
                  <a:tcPr/>
                </a:tc>
                <a:tc>
                  <a:txBody>
                    <a:bodyPr/>
                    <a:lstStyle/>
                    <a:p>
                      <a:pPr>
                        <a:defRPr sz="1200">
                          <a:solidFill>
                            <a:srgbClr val="000000"/>
                          </a:solidFill>
                          <a:latin typeface="Calibri"/>
                        </a:defRPr>
                      </a:pPr>
                      <a:r>
                        <a:t>FRAIL ≥3: %44.6. Frailty mortaliteyle ilişkili (HR 1.17).</a:t>
                      </a:r>
                    </a:p>
                  </a:txBody>
                  <a:tcPr/>
                </a:tc>
              </a:tr>
              <a:tr h="343973">
                <a:tc>
                  <a:txBody>
                    <a:bodyPr/>
                    <a:lstStyle/>
                    <a:p>
                      <a:pPr>
                        <a:defRPr sz="1200">
                          <a:solidFill>
                            <a:srgbClr val="000000"/>
                          </a:solidFill>
                          <a:latin typeface="Calibri"/>
                        </a:defRPr>
                      </a:pPr>
                      <a:r>
                        <a:t>Tanaka (2021)</a:t>
                      </a:r>
                    </a:p>
                  </a:txBody>
                  <a:tcPr/>
                </a:tc>
                <a:tc>
                  <a:txBody>
                    <a:bodyPr/>
                    <a:lstStyle/>
                    <a:p>
                      <a:pPr>
                        <a:defRPr sz="1200">
                          <a:solidFill>
                            <a:srgbClr val="000000"/>
                          </a:solidFill>
                          <a:latin typeface="Calibri"/>
                        </a:defRPr>
                      </a:pPr>
                      <a:r>
                        <a:t>Anemi + Frailty</a:t>
                      </a:r>
                    </a:p>
                  </a:txBody>
                  <a:tcPr/>
                </a:tc>
                <a:tc>
                  <a:txBody>
                    <a:bodyPr/>
                    <a:lstStyle/>
                    <a:p>
                      <a:pPr>
                        <a:defRPr sz="1200">
                          <a:solidFill>
                            <a:srgbClr val="000000"/>
                          </a:solidFill>
                          <a:latin typeface="Calibri"/>
                        </a:defRPr>
                      </a:pPr>
                      <a:r>
                        <a:t>Anemik/frail: %39.3. Mortalitede artış (HR 1.94).</a:t>
                      </a:r>
                    </a:p>
                  </a:txBody>
                  <a:tcPr/>
                </a:tc>
              </a:tr>
              <a:tr h="444759">
                <a:tc>
                  <a:txBody>
                    <a:bodyPr/>
                    <a:lstStyle/>
                    <a:p>
                      <a:pPr>
                        <a:defRPr sz="1200">
                          <a:solidFill>
                            <a:srgbClr val="000000"/>
                          </a:solidFill>
                          <a:latin typeface="Calibri"/>
                        </a:defRPr>
                      </a:pPr>
                      <a:r>
                        <a:t>Abe (2023)</a:t>
                      </a:r>
                    </a:p>
                  </a:txBody>
                  <a:tcPr/>
                </a:tc>
                <a:tc>
                  <a:txBody>
                    <a:bodyPr/>
                    <a:lstStyle/>
                    <a:p>
                      <a:pPr>
                        <a:defRPr sz="1200">
                          <a:solidFill>
                            <a:srgbClr val="000000"/>
                          </a:solidFill>
                          <a:latin typeface="Calibri"/>
                        </a:defRPr>
                      </a:pPr>
                      <a:r>
                        <a:t>Fiziksel frailty</a:t>
                      </a:r>
                    </a:p>
                  </a:txBody>
                  <a:tcPr/>
                </a:tc>
                <a:tc>
                  <a:txBody>
                    <a:bodyPr/>
                    <a:lstStyle/>
                    <a:p>
                      <a:pPr>
                        <a:defRPr sz="1200">
                          <a:solidFill>
                            <a:srgbClr val="000000"/>
                          </a:solidFill>
                          <a:latin typeface="Calibri"/>
                        </a:defRPr>
                      </a:pPr>
                      <a:r>
                        <a:t>RAASi + β-blokör kombinasyonu frail hastalarda mortaliteyi azaltıyor (HR 0.53).</a:t>
                      </a:r>
                    </a:p>
                  </a:txBody>
                  <a:tcPr/>
                </a:tc>
              </a:tr>
              <a:tr h="378370">
                <a:tc>
                  <a:txBody>
                    <a:bodyPr/>
                    <a:lstStyle/>
                    <a:p>
                      <a:pPr>
                        <a:defRPr sz="1200">
                          <a:solidFill>
                            <a:srgbClr val="000000"/>
                          </a:solidFill>
                          <a:latin typeface="Calibri"/>
                        </a:defRPr>
                      </a:pPr>
                      <a:r>
                        <a:t>Yamamoto (2022)</a:t>
                      </a:r>
                    </a:p>
                  </a:txBody>
                  <a:tcPr/>
                </a:tc>
                <a:tc>
                  <a:txBody>
                    <a:bodyPr/>
                    <a:lstStyle/>
                    <a:p>
                      <a:pPr>
                        <a:defRPr sz="1200">
                          <a:solidFill>
                            <a:srgbClr val="000000"/>
                          </a:solidFill>
                          <a:latin typeface="Calibri"/>
                        </a:defRPr>
                      </a:pPr>
                      <a:r>
                        <a:t>Kognitif frailty</a:t>
                      </a:r>
                    </a:p>
                  </a:txBody>
                  <a:tcPr/>
                </a:tc>
                <a:tc>
                  <a:txBody>
                    <a:bodyPr/>
                    <a:lstStyle/>
                    <a:p>
                      <a:pPr>
                        <a:defRPr sz="1200">
                          <a:solidFill>
                            <a:srgbClr val="000000"/>
                          </a:solidFill>
                          <a:latin typeface="Calibri"/>
                        </a:defRPr>
                      </a:pPr>
                      <a:r>
                        <a:t>Prevalans %23. Kognitif frailty kompozit sonlanım riskini artırıyor (HR 1.55).</a:t>
                      </a:r>
                    </a:p>
                  </a:txBody>
                  <a:tcPr/>
                </a:tc>
              </a:tr>
              <a:tr h="444759">
                <a:tc>
                  <a:txBody>
                    <a:bodyPr/>
                    <a:lstStyle/>
                    <a:p>
                      <a:pPr>
                        <a:defRPr sz="1200">
                          <a:solidFill>
                            <a:srgbClr val="000000"/>
                          </a:solidFill>
                          <a:latin typeface="Calibri"/>
                        </a:defRPr>
                      </a:pPr>
                      <a:r>
                        <a:t>Jujo (2021)</a:t>
                      </a:r>
                    </a:p>
                  </a:txBody>
                  <a:tcPr/>
                </a:tc>
                <a:tc>
                  <a:txBody>
                    <a:bodyPr/>
                    <a:lstStyle/>
                    <a:p>
                      <a:pPr>
                        <a:defRPr sz="1200">
                          <a:solidFill>
                            <a:srgbClr val="000000"/>
                          </a:solidFill>
                          <a:latin typeface="Calibri"/>
                        </a:defRPr>
                      </a:pPr>
                      <a:r>
                        <a:t>Sosyal frailty</a:t>
                      </a:r>
                    </a:p>
                  </a:txBody>
                  <a:tcPr/>
                </a:tc>
                <a:tc>
                  <a:txBody>
                    <a:bodyPr/>
                    <a:lstStyle/>
                    <a:p>
                      <a:pPr>
                        <a:defRPr sz="1200">
                          <a:solidFill>
                            <a:srgbClr val="000000"/>
                          </a:solidFill>
                          <a:latin typeface="Calibri"/>
                        </a:defRPr>
                      </a:pPr>
                      <a:r>
                        <a:t>Prevalans %66.5. Sosyal frailty mortalite ve rehospitalizasyonla ilişkili (HR 1.30–1.53).</a:t>
                      </a:r>
                    </a:p>
                  </a:txBody>
                  <a:tcPr/>
                </a:tc>
              </a:tr>
              <a:tr h="444759">
                <a:tc>
                  <a:txBody>
                    <a:bodyPr/>
                    <a:lstStyle/>
                    <a:p>
                      <a:pPr>
                        <a:defRPr sz="1200">
                          <a:solidFill>
                            <a:srgbClr val="000000"/>
                          </a:solidFill>
                          <a:latin typeface="Calibri"/>
                        </a:defRPr>
                      </a:pPr>
                      <a:r>
                        <a:t>Yamashita (2022)</a:t>
                      </a:r>
                    </a:p>
                  </a:txBody>
                  <a:tcPr/>
                </a:tc>
                <a:tc>
                  <a:txBody>
                    <a:bodyPr/>
                    <a:lstStyle/>
                    <a:p>
                      <a:pPr>
                        <a:defRPr sz="1200">
                          <a:solidFill>
                            <a:srgbClr val="000000"/>
                          </a:solidFill>
                          <a:latin typeface="Calibri"/>
                        </a:defRPr>
                      </a:pPr>
                      <a:r>
                        <a:t>Sosyal frailty / Çalışma durumu</a:t>
                      </a:r>
                    </a:p>
                  </a:txBody>
                  <a:tcPr/>
                </a:tc>
                <a:tc>
                  <a:txBody>
                    <a:bodyPr/>
                    <a:lstStyle/>
                    <a:p>
                      <a:pPr>
                        <a:defRPr sz="1200">
                          <a:solidFill>
                            <a:srgbClr val="000000"/>
                          </a:solidFill>
                          <a:latin typeface="Calibri"/>
                        </a:defRPr>
                      </a:pPr>
                      <a:r>
                        <a:t>Çalışıyor olmak sosyal frailty ile ters ilişkili (OR 0.51). Sosyal frailty mortaliteyi kısmen aracılıyor.</a:t>
                      </a:r>
                    </a:p>
                  </a:txBody>
                  <a:tcPr/>
                </a:tc>
              </a:tr>
              <a:tr h="444759">
                <a:tc>
                  <a:txBody>
                    <a:bodyPr/>
                    <a:lstStyle/>
                    <a:p>
                      <a:pPr>
                        <a:defRPr sz="1200">
                          <a:solidFill>
                            <a:srgbClr val="000000"/>
                          </a:solidFill>
                          <a:latin typeface="Calibri"/>
                        </a:defRPr>
                      </a:pPr>
                      <a:r>
                        <a:t>Saito (2024)</a:t>
                      </a:r>
                    </a:p>
                  </a:txBody>
                  <a:tcPr/>
                </a:tc>
                <a:tc>
                  <a:txBody>
                    <a:bodyPr/>
                    <a:lstStyle/>
                    <a:p>
                      <a:pPr>
                        <a:defRPr sz="1200">
                          <a:solidFill>
                            <a:srgbClr val="000000"/>
                          </a:solidFill>
                          <a:latin typeface="Calibri"/>
                        </a:defRPr>
                      </a:pPr>
                      <a:r>
                        <a:t>Sosyal izolasyon / Yalnızlık</a:t>
                      </a:r>
                    </a:p>
                  </a:txBody>
                  <a:tcPr/>
                </a:tc>
                <a:tc>
                  <a:txBody>
                    <a:bodyPr/>
                    <a:lstStyle/>
                    <a:p>
                      <a:pPr>
                        <a:defRPr sz="1200">
                          <a:solidFill>
                            <a:srgbClr val="000000"/>
                          </a:solidFill>
                          <a:latin typeface="Calibri"/>
                        </a:defRPr>
                      </a:pPr>
                      <a:r>
                        <a:rPr dirty="0" err="1"/>
                        <a:t>Objektif</a:t>
                      </a:r>
                      <a:r>
                        <a:rPr dirty="0"/>
                        <a:t> </a:t>
                      </a:r>
                      <a:r>
                        <a:rPr dirty="0" err="1"/>
                        <a:t>izolasyon</a:t>
                      </a:r>
                      <a:r>
                        <a:rPr dirty="0"/>
                        <a:t>: %57.8; </a:t>
                      </a:r>
                      <a:r>
                        <a:rPr dirty="0" err="1"/>
                        <a:t>mortaliteyle</a:t>
                      </a:r>
                      <a:r>
                        <a:rPr dirty="0"/>
                        <a:t> </a:t>
                      </a:r>
                      <a:r>
                        <a:rPr dirty="0" err="1"/>
                        <a:t>ilişkili</a:t>
                      </a:r>
                      <a:r>
                        <a:rPr dirty="0"/>
                        <a:t> (HR 1.56–2.42), </a:t>
                      </a:r>
                      <a:r>
                        <a:rPr dirty="0" err="1"/>
                        <a:t>yalnızlıkla</a:t>
                      </a:r>
                      <a:r>
                        <a:rPr dirty="0"/>
                        <a:t> </a:t>
                      </a:r>
                      <a:r>
                        <a:rPr dirty="0" err="1"/>
                        <a:t>ilişki</a:t>
                      </a:r>
                      <a:r>
                        <a:rPr dirty="0"/>
                        <a:t> yok.</a:t>
                      </a:r>
                    </a:p>
                  </a:txBody>
                  <a:tcPr/>
                </a:tc>
              </a:tr>
            </a:tbl>
          </a:graphicData>
        </a:graphic>
      </p:graphicFrame>
    </p:spTree>
    <p:extLst>
      <p:ext uri="{BB962C8B-B14F-4D97-AF65-F5344CB8AC3E}">
        <p14:creationId xmlns:p14="http://schemas.microsoft.com/office/powerpoint/2010/main" val="3064994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800" y="-353734"/>
            <a:ext cx="10058400" cy="1450757"/>
          </a:xfrm>
        </p:spPr>
        <p:txBody>
          <a:bodyPr/>
          <a:lstStyle/>
          <a:p>
            <a:r>
              <a:rPr lang="tr-TR" dirty="0" smtClean="0"/>
              <a:t>Risk Değerlendirmesi</a:t>
            </a:r>
            <a:endParaRPr lang="en-US" dirty="0"/>
          </a:p>
        </p:txBody>
      </p:sp>
      <p:graphicFrame>
        <p:nvGraphicFramePr>
          <p:cNvPr id="6" name="Content Placeholder 9"/>
          <p:cNvGraphicFramePr>
            <a:graphicFrameLocks/>
          </p:cNvGraphicFramePr>
          <p:nvPr>
            <p:extLst>
              <p:ext uri="{D42A27DB-BD31-4B8C-83A1-F6EECF244321}">
                <p14:modId xmlns:p14="http://schemas.microsoft.com/office/powerpoint/2010/main" val="594962439"/>
              </p:ext>
            </p:extLst>
          </p:nvPr>
        </p:nvGraphicFramePr>
        <p:xfrm>
          <a:off x="7633647" y="2010315"/>
          <a:ext cx="4343400" cy="422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2687364288"/>
              </p:ext>
            </p:extLst>
          </p:nvPr>
        </p:nvGraphicFramePr>
        <p:xfrm>
          <a:off x="358372" y="2201131"/>
          <a:ext cx="6970476" cy="3845080"/>
        </p:xfrm>
        <a:graphic>
          <a:graphicData uri="http://schemas.openxmlformats.org/drawingml/2006/table">
            <a:tbl>
              <a:tblPr firstRow="1" bandRow="1">
                <a:tableStyleId>{5C22544A-7EE6-4342-B048-85BDC9FD1C3A}</a:tableStyleId>
              </a:tblPr>
              <a:tblGrid>
                <a:gridCol w="1797210"/>
                <a:gridCol w="1583904"/>
                <a:gridCol w="1460311"/>
                <a:gridCol w="2129051"/>
              </a:tblGrid>
              <a:tr h="639252">
                <a:tc>
                  <a:txBody>
                    <a:bodyPr/>
                    <a:lstStyle/>
                    <a:p>
                      <a:r>
                        <a:rPr lang="tr-TR" dirty="0" smtClean="0"/>
                        <a:t>Tüm hastalar</a:t>
                      </a:r>
                    </a:p>
                    <a:p>
                      <a:endParaRPr lang="en-US" dirty="0"/>
                    </a:p>
                  </a:txBody>
                  <a:tcPr/>
                </a:tc>
                <a:tc>
                  <a:txBody>
                    <a:bodyPr/>
                    <a:lstStyle/>
                    <a:p>
                      <a:r>
                        <a:rPr lang="tr-TR" dirty="0" smtClean="0"/>
                        <a:t>Kronik </a:t>
                      </a:r>
                      <a:r>
                        <a:rPr lang="tr-TR" dirty="0" err="1" smtClean="0"/>
                        <a:t>HFrEF</a:t>
                      </a:r>
                      <a:endParaRPr lang="en-US" dirty="0"/>
                    </a:p>
                  </a:txBody>
                  <a:tcPr/>
                </a:tc>
                <a:tc>
                  <a:txBody>
                    <a:bodyPr/>
                    <a:lstStyle/>
                    <a:p>
                      <a:r>
                        <a:rPr lang="tr-TR" dirty="0" smtClean="0"/>
                        <a:t>Kronik </a:t>
                      </a:r>
                      <a:r>
                        <a:rPr lang="tr-TR" dirty="0" err="1" smtClean="0"/>
                        <a:t>HFpEF</a:t>
                      </a:r>
                      <a:endParaRPr lang="en-US" dirty="0"/>
                    </a:p>
                  </a:txBody>
                  <a:tcPr/>
                </a:tc>
                <a:tc>
                  <a:txBody>
                    <a:bodyPr/>
                    <a:lstStyle/>
                    <a:p>
                      <a:r>
                        <a:rPr lang="tr-TR" dirty="0" smtClean="0"/>
                        <a:t>Akut </a:t>
                      </a:r>
                      <a:r>
                        <a:rPr lang="tr-TR" dirty="0" err="1" smtClean="0"/>
                        <a:t>dekompanse</a:t>
                      </a:r>
                      <a:endParaRPr lang="en-US" dirty="0"/>
                    </a:p>
                  </a:txBody>
                  <a:tcPr/>
                </a:tc>
              </a:tr>
              <a:tr h="913217">
                <a:tc>
                  <a:txBody>
                    <a:bodyPr/>
                    <a:lstStyle/>
                    <a:p>
                      <a:r>
                        <a:rPr lang="tr-TR" dirty="0" smtClean="0"/>
                        <a:t>Kalp</a:t>
                      </a:r>
                      <a:r>
                        <a:rPr lang="tr-TR" baseline="0" dirty="0" smtClean="0"/>
                        <a:t> Yetmezliği </a:t>
                      </a:r>
                      <a:r>
                        <a:rPr lang="tr-TR" baseline="0" dirty="0" err="1" smtClean="0"/>
                        <a:t>Survival</a:t>
                      </a:r>
                      <a:r>
                        <a:rPr lang="tr-TR" baseline="0" dirty="0" smtClean="0"/>
                        <a:t> </a:t>
                      </a:r>
                      <a:r>
                        <a:rPr lang="tr-TR" baseline="0" dirty="0" err="1" smtClean="0"/>
                        <a:t>Score</a:t>
                      </a:r>
                      <a:endParaRPr lang="en-US" dirty="0"/>
                    </a:p>
                  </a:txBody>
                  <a:tcPr/>
                </a:tc>
                <a:tc>
                  <a:txBody>
                    <a:bodyPr/>
                    <a:lstStyle/>
                    <a:p>
                      <a:r>
                        <a:rPr lang="tr-TR" dirty="0" smtClean="0"/>
                        <a:t>PARADIGM-HF</a:t>
                      </a:r>
                      <a:endParaRPr lang="en-US" dirty="0"/>
                    </a:p>
                  </a:txBody>
                  <a:tcPr/>
                </a:tc>
                <a:tc>
                  <a:txBody>
                    <a:bodyPr/>
                    <a:lstStyle/>
                    <a:p>
                      <a:r>
                        <a:rPr lang="tr-TR" dirty="0" smtClean="0"/>
                        <a:t>I-PRESERVE</a:t>
                      </a:r>
                      <a:endParaRPr lang="en-US" dirty="0"/>
                    </a:p>
                  </a:txBody>
                  <a:tcPr/>
                </a:tc>
                <a:tc>
                  <a:txBody>
                    <a:bodyPr/>
                    <a:lstStyle/>
                    <a:p>
                      <a:r>
                        <a:rPr lang="tr-TR" dirty="0" smtClean="0"/>
                        <a:t>ADHERE </a:t>
                      </a:r>
                      <a:r>
                        <a:rPr lang="tr-TR" dirty="0" err="1" smtClean="0"/>
                        <a:t>klasifikasyonu</a:t>
                      </a:r>
                      <a:r>
                        <a:rPr lang="tr-TR" dirty="0" smtClean="0"/>
                        <a:t> ve CART model</a:t>
                      </a:r>
                      <a:endParaRPr lang="en-US" dirty="0"/>
                    </a:p>
                  </a:txBody>
                  <a:tcPr/>
                </a:tc>
              </a:tr>
              <a:tr h="639252">
                <a:tc>
                  <a:txBody>
                    <a:bodyPr/>
                    <a:lstStyle/>
                    <a:p>
                      <a:r>
                        <a:rPr lang="tr-TR" dirty="0" smtClean="0"/>
                        <a:t>MAGGIC</a:t>
                      </a:r>
                      <a:endParaRPr lang="en-US" dirty="0"/>
                    </a:p>
                  </a:txBody>
                  <a:tcPr/>
                </a:tc>
                <a:tc>
                  <a:txBody>
                    <a:bodyPr/>
                    <a:lstStyle/>
                    <a:p>
                      <a:r>
                        <a:rPr lang="tr-TR" dirty="0" smtClean="0"/>
                        <a:t>HF-ACTION</a:t>
                      </a:r>
                      <a:endParaRPr lang="en-US" dirty="0"/>
                    </a:p>
                  </a:txBody>
                  <a:tcPr/>
                </a:tc>
                <a:tc>
                  <a:txBody>
                    <a:bodyPr/>
                    <a:lstStyle/>
                    <a:p>
                      <a:r>
                        <a:rPr lang="tr-TR" dirty="0" smtClean="0"/>
                        <a:t>TOPCAT</a:t>
                      </a:r>
                      <a:endParaRPr lang="en-US" dirty="0"/>
                    </a:p>
                  </a:txBody>
                  <a:tcPr/>
                </a:tc>
                <a:tc>
                  <a:txBody>
                    <a:bodyPr/>
                    <a:lstStyle/>
                    <a:p>
                      <a:r>
                        <a:rPr lang="tr-TR" dirty="0" smtClean="0"/>
                        <a:t>AHA </a:t>
                      </a:r>
                      <a:r>
                        <a:rPr lang="tr-TR" dirty="0" err="1" smtClean="0"/>
                        <a:t>get</a:t>
                      </a:r>
                      <a:r>
                        <a:rPr lang="tr-TR" dirty="0" smtClean="0"/>
                        <a:t> </a:t>
                      </a:r>
                      <a:r>
                        <a:rPr lang="tr-TR" dirty="0" err="1" smtClean="0"/>
                        <a:t>with</a:t>
                      </a:r>
                      <a:r>
                        <a:rPr lang="tr-TR" dirty="0" smtClean="0"/>
                        <a:t> </a:t>
                      </a:r>
                      <a:r>
                        <a:rPr lang="tr-TR" dirty="0" err="1" smtClean="0"/>
                        <a:t>the</a:t>
                      </a:r>
                      <a:r>
                        <a:rPr lang="tr-TR" dirty="0" smtClean="0"/>
                        <a:t> </a:t>
                      </a:r>
                      <a:r>
                        <a:rPr lang="tr-TR" dirty="0" err="1" smtClean="0"/>
                        <a:t>guidelines</a:t>
                      </a:r>
                      <a:r>
                        <a:rPr lang="tr-TR" dirty="0" smtClean="0"/>
                        <a:t> </a:t>
                      </a:r>
                      <a:r>
                        <a:rPr lang="tr-TR" dirty="0" err="1" smtClean="0"/>
                        <a:t>score</a:t>
                      </a:r>
                      <a:endParaRPr lang="en-US" dirty="0"/>
                    </a:p>
                  </a:txBody>
                  <a:tcPr/>
                </a:tc>
              </a:tr>
              <a:tr h="370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CHARM risk skoru</a:t>
                      </a:r>
                      <a:endParaRPr lang="en-US" dirty="0" smtClean="0"/>
                    </a:p>
                  </a:txBody>
                  <a:tcPr/>
                </a:tc>
                <a:tc>
                  <a:txBody>
                    <a:bodyPr/>
                    <a:lstStyle/>
                    <a:p>
                      <a:r>
                        <a:rPr lang="tr-TR" dirty="0" smtClean="0"/>
                        <a:t>GUIDE-IT</a:t>
                      </a:r>
                      <a:endParaRPr lang="en-US" dirty="0"/>
                    </a:p>
                  </a:txBody>
                  <a:tcPr/>
                </a:tc>
                <a:tc>
                  <a:txBody>
                    <a:bodyPr/>
                    <a:lstStyle/>
                    <a:p>
                      <a:endParaRPr lang="en-US"/>
                    </a:p>
                  </a:txBody>
                  <a:tcPr/>
                </a:tc>
                <a:tc>
                  <a:txBody>
                    <a:bodyPr/>
                    <a:lstStyle/>
                    <a:p>
                      <a:r>
                        <a:rPr lang="tr-TR" dirty="0" smtClean="0"/>
                        <a:t>EFFECT risk skoru</a:t>
                      </a:r>
                      <a:endParaRPr lang="en-US" dirty="0"/>
                    </a:p>
                  </a:txBody>
                  <a:tcPr/>
                </a:tc>
              </a:tr>
              <a:tr h="639252">
                <a:tc>
                  <a:txBody>
                    <a:bodyPr/>
                    <a:lstStyle/>
                    <a:p>
                      <a:r>
                        <a:rPr lang="tr-TR" dirty="0" smtClean="0"/>
                        <a:t>CORONA </a:t>
                      </a:r>
                      <a:r>
                        <a:rPr lang="tr-TR" dirty="0" err="1" smtClean="0"/>
                        <a:t>ris</a:t>
                      </a:r>
                      <a:r>
                        <a:rPr lang="tr-TR" dirty="0" smtClean="0"/>
                        <a:t> skoru</a:t>
                      </a:r>
                      <a:endParaRPr lang="en-US" dirty="0"/>
                    </a:p>
                  </a:txBody>
                  <a:tcPr/>
                </a:tc>
                <a:tc>
                  <a:txBody>
                    <a:bodyPr/>
                    <a:lstStyle/>
                    <a:p>
                      <a:endParaRPr lang="en-US"/>
                    </a:p>
                  </a:txBody>
                  <a:tcPr/>
                </a:tc>
                <a:tc>
                  <a:txBody>
                    <a:bodyPr/>
                    <a:lstStyle/>
                    <a:p>
                      <a:endParaRPr lang="en-US"/>
                    </a:p>
                  </a:txBody>
                  <a:tcPr/>
                </a:tc>
                <a:tc>
                  <a:txBody>
                    <a:bodyPr/>
                    <a:lstStyle/>
                    <a:p>
                      <a:r>
                        <a:rPr lang="tr-TR" dirty="0" smtClean="0"/>
                        <a:t>ESCAPE risk modeli</a:t>
                      </a:r>
                      <a:r>
                        <a:rPr lang="tr-TR" baseline="0" dirty="0" smtClean="0"/>
                        <a:t> ve taburculuk skoru</a:t>
                      </a:r>
                      <a:endParaRPr lang="en-US" dirty="0"/>
                    </a:p>
                  </a:txBody>
                  <a:tcPr/>
                </a:tc>
              </a:tr>
              <a:tr h="37036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682733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8777120" y="5992764"/>
            <a:ext cx="3414880" cy="244263"/>
          </a:xfrm>
          <a:prstGeom prst="rect">
            <a:avLst/>
          </a:prstGeom>
          <a:noFill/>
          <a:ln>
            <a:noFill/>
          </a:ln>
        </p:spPr>
        <p:txBody>
          <a:bodyPr lIns="90000" tIns="45000" rIns="90000" bIns="45000"/>
          <a:lstStyle/>
          <a:p>
            <a:r>
              <a:rPr lang="en-US" sz="1200" b="1" spc="-1">
                <a:solidFill>
                  <a:srgbClr val="000000"/>
                </a:solidFill>
                <a:latin typeface="Arial"/>
              </a:rPr>
              <a:t>Eiran Z. Gorodeski et al. </a:t>
            </a:r>
            <a:r>
              <a:rPr lang="en-US" sz="1200" b="1" i="1" spc="-1">
                <a:solidFill>
                  <a:srgbClr val="000000"/>
                </a:solidFill>
                <a:latin typeface="Arial"/>
              </a:rPr>
              <a:t>JACC Adv</a:t>
            </a:r>
            <a:r>
              <a:rPr lang="en-US" sz="1200" b="1" spc="-1">
                <a:solidFill>
                  <a:srgbClr val="000000"/>
                </a:solidFill>
                <a:latin typeface="Arial"/>
              </a:rPr>
              <a:t> 2025;</a:t>
            </a:r>
            <a:endParaRPr lang="en-US" sz="1200" spc="-1">
              <a:solidFill>
                <a:srgbClr val="000000"/>
              </a:solidFill>
              <a:latin typeface="Arial"/>
            </a:endParaRPr>
          </a:p>
        </p:txBody>
      </p:sp>
      <p:pic>
        <p:nvPicPr>
          <p:cNvPr id="2" name="Resim 1"/>
          <p:cNvPicPr>
            <a:picLocks noChangeAspect="1"/>
          </p:cNvPicPr>
          <p:nvPr/>
        </p:nvPicPr>
        <p:blipFill>
          <a:blip r:embed="rId2"/>
          <a:stretch>
            <a:fillRect/>
          </a:stretch>
        </p:blipFill>
        <p:spPr>
          <a:xfrm>
            <a:off x="177421" y="1868976"/>
            <a:ext cx="6018661" cy="4272518"/>
          </a:xfrm>
          <a:prstGeom prst="rect">
            <a:avLst/>
          </a:prstGeom>
        </p:spPr>
      </p:pic>
      <p:pic>
        <p:nvPicPr>
          <p:cNvPr id="3" name="Resim 2"/>
          <p:cNvPicPr>
            <a:picLocks noChangeAspect="1"/>
          </p:cNvPicPr>
          <p:nvPr/>
        </p:nvPicPr>
        <p:blipFill>
          <a:blip r:embed="rId3"/>
          <a:stretch>
            <a:fillRect/>
          </a:stretch>
        </p:blipFill>
        <p:spPr>
          <a:xfrm>
            <a:off x="6844114" y="1935270"/>
            <a:ext cx="5347886" cy="3621313"/>
          </a:xfrm>
          <a:prstGeom prst="rect">
            <a:avLst/>
          </a:prstGeom>
        </p:spPr>
      </p:pic>
      <p:pic>
        <p:nvPicPr>
          <p:cNvPr id="4" name="Resim 3"/>
          <p:cNvPicPr>
            <a:picLocks noChangeAspect="1"/>
          </p:cNvPicPr>
          <p:nvPr/>
        </p:nvPicPr>
        <p:blipFill>
          <a:blip r:embed="rId4"/>
          <a:stretch>
            <a:fillRect/>
          </a:stretch>
        </p:blipFill>
        <p:spPr>
          <a:xfrm>
            <a:off x="2183642" y="450376"/>
            <a:ext cx="8252913" cy="1048713"/>
          </a:xfrm>
          <a:prstGeom prst="rect">
            <a:avLst/>
          </a:prstGeom>
        </p:spPr>
      </p:pic>
    </p:spTree>
    <p:extLst>
      <p:ext uri="{BB962C8B-B14F-4D97-AF65-F5344CB8AC3E}">
        <p14:creationId xmlns:p14="http://schemas.microsoft.com/office/powerpoint/2010/main" val="2209494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Tedavi</a:t>
            </a:r>
            <a:endParaRPr lang="en-US" dirty="0"/>
          </a:p>
        </p:txBody>
      </p:sp>
      <p:pic>
        <p:nvPicPr>
          <p:cNvPr id="4" name="Resim 3"/>
          <p:cNvPicPr>
            <a:picLocks noChangeAspect="1"/>
          </p:cNvPicPr>
          <p:nvPr/>
        </p:nvPicPr>
        <p:blipFill>
          <a:blip r:embed="rId2"/>
          <a:stretch>
            <a:fillRect/>
          </a:stretch>
        </p:blipFill>
        <p:spPr>
          <a:xfrm>
            <a:off x="914400" y="1269242"/>
            <a:ext cx="9266830" cy="5213445"/>
          </a:xfrm>
          <a:prstGeom prst="rect">
            <a:avLst/>
          </a:prstGeom>
        </p:spPr>
      </p:pic>
    </p:spTree>
    <p:extLst>
      <p:ext uri="{BB962C8B-B14F-4D97-AF65-F5344CB8AC3E}">
        <p14:creationId xmlns:p14="http://schemas.microsoft.com/office/powerpoint/2010/main" val="4177657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09599" y="397271"/>
            <a:ext cx="5286233" cy="5758990"/>
          </a:xfrm>
          <a:prstGeom prst="rect">
            <a:avLst/>
          </a:prstGeom>
        </p:spPr>
      </p:pic>
      <p:graphicFrame>
        <p:nvGraphicFramePr>
          <p:cNvPr id="5" name="Diyagram 4"/>
          <p:cNvGraphicFramePr/>
          <p:nvPr>
            <p:extLst>
              <p:ext uri="{D42A27DB-BD31-4B8C-83A1-F6EECF244321}">
                <p14:modId xmlns:p14="http://schemas.microsoft.com/office/powerpoint/2010/main" val="1725913071"/>
              </p:ext>
            </p:extLst>
          </p:nvPr>
        </p:nvGraphicFramePr>
        <p:xfrm>
          <a:off x="6168787" y="1624084"/>
          <a:ext cx="5083033" cy="4394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3758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Düşük EF Kalp Yetmezliği Tedavisi</a:t>
            </a:r>
            <a:endParaRPr lang="en-US" dirty="0"/>
          </a:p>
        </p:txBody>
      </p:sp>
      <p:pic>
        <p:nvPicPr>
          <p:cNvPr id="4" name="Resim 3"/>
          <p:cNvPicPr>
            <a:picLocks noChangeAspect="1"/>
          </p:cNvPicPr>
          <p:nvPr/>
        </p:nvPicPr>
        <p:blipFill>
          <a:blip r:embed="rId2"/>
          <a:stretch>
            <a:fillRect/>
          </a:stretch>
        </p:blipFill>
        <p:spPr>
          <a:xfrm>
            <a:off x="2060812" y="1604520"/>
            <a:ext cx="6782936" cy="4477433"/>
          </a:xfrm>
          <a:prstGeom prst="rect">
            <a:avLst/>
          </a:prstGeom>
        </p:spPr>
      </p:pic>
    </p:spTree>
    <p:extLst>
      <p:ext uri="{BB962C8B-B14F-4D97-AF65-F5344CB8AC3E}">
        <p14:creationId xmlns:p14="http://schemas.microsoft.com/office/powerpoint/2010/main" val="474667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Alt Başlık 2"/>
          <p:cNvSpPr>
            <a:spLocks noGrp="1"/>
          </p:cNvSpPr>
          <p:nvPr>
            <p:ph type="subTitle"/>
          </p:nvPr>
        </p:nvSpPr>
        <p:spPr/>
        <p:txBody>
          <a:bodyPr/>
          <a:lstStyle/>
          <a:p>
            <a:endParaRPr lang="en-US"/>
          </a:p>
        </p:txBody>
      </p:sp>
      <p:pic>
        <p:nvPicPr>
          <p:cNvPr id="4" name="Resim 3"/>
          <p:cNvPicPr>
            <a:picLocks noChangeAspect="1"/>
          </p:cNvPicPr>
          <p:nvPr/>
        </p:nvPicPr>
        <p:blipFill>
          <a:blip r:embed="rId2"/>
          <a:stretch>
            <a:fillRect/>
          </a:stretch>
        </p:blipFill>
        <p:spPr>
          <a:xfrm>
            <a:off x="609601" y="392407"/>
            <a:ext cx="10445086" cy="5799303"/>
          </a:xfrm>
          <a:prstGeom prst="rect">
            <a:avLst/>
          </a:prstGeom>
        </p:spPr>
      </p:pic>
      <p:sp>
        <p:nvSpPr>
          <p:cNvPr id="5" name="5-Nokta Yıldız 4"/>
          <p:cNvSpPr/>
          <p:nvPr/>
        </p:nvSpPr>
        <p:spPr>
          <a:xfrm>
            <a:off x="313899" y="2333767"/>
            <a:ext cx="295701" cy="27295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Nokta Yıldız 11"/>
          <p:cNvSpPr/>
          <p:nvPr/>
        </p:nvSpPr>
        <p:spPr>
          <a:xfrm>
            <a:off x="322997" y="2991916"/>
            <a:ext cx="295701" cy="27295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Nokta Yıldız 12"/>
          <p:cNvSpPr/>
          <p:nvPr/>
        </p:nvSpPr>
        <p:spPr>
          <a:xfrm>
            <a:off x="313898" y="3716935"/>
            <a:ext cx="295701" cy="27295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Nokta Yıldız 13"/>
          <p:cNvSpPr/>
          <p:nvPr/>
        </p:nvSpPr>
        <p:spPr>
          <a:xfrm>
            <a:off x="332095" y="4375084"/>
            <a:ext cx="295701" cy="27295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209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497540" y="273600"/>
            <a:ext cx="6423262" cy="5819734"/>
          </a:xfrm>
          <a:prstGeom prst="rect">
            <a:avLst/>
          </a:prstGeom>
        </p:spPr>
      </p:pic>
      <p:pic>
        <p:nvPicPr>
          <p:cNvPr id="5" name="Resim 4"/>
          <p:cNvPicPr>
            <a:picLocks noChangeAspect="1"/>
          </p:cNvPicPr>
          <p:nvPr/>
        </p:nvPicPr>
        <p:blipFill>
          <a:blip r:embed="rId3"/>
          <a:stretch>
            <a:fillRect/>
          </a:stretch>
        </p:blipFill>
        <p:spPr>
          <a:xfrm>
            <a:off x="447746" y="273600"/>
            <a:ext cx="1743075" cy="2619375"/>
          </a:xfrm>
          <a:prstGeom prst="rect">
            <a:avLst/>
          </a:prstGeom>
        </p:spPr>
      </p:pic>
    </p:spTree>
    <p:extLst>
      <p:ext uri="{BB962C8B-B14F-4D97-AF65-F5344CB8AC3E}">
        <p14:creationId xmlns:p14="http://schemas.microsoft.com/office/powerpoint/2010/main" val="934751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Türkiye’de Durum Ne?</a:t>
            </a:r>
            <a:endParaRPr lang="en-US" dirty="0"/>
          </a:p>
        </p:txBody>
      </p:sp>
      <p:pic>
        <p:nvPicPr>
          <p:cNvPr id="5" name="Resim 4"/>
          <p:cNvPicPr>
            <a:picLocks noChangeAspect="1"/>
          </p:cNvPicPr>
          <p:nvPr/>
        </p:nvPicPr>
        <p:blipFill>
          <a:blip r:embed="rId2"/>
          <a:stretch>
            <a:fillRect/>
          </a:stretch>
        </p:blipFill>
        <p:spPr>
          <a:xfrm>
            <a:off x="235210" y="2093998"/>
            <a:ext cx="4733925" cy="2513676"/>
          </a:xfrm>
          <a:prstGeom prst="rect">
            <a:avLst/>
          </a:prstGeom>
        </p:spPr>
      </p:pic>
      <p:pic>
        <p:nvPicPr>
          <p:cNvPr id="6" name="Resim 5"/>
          <p:cNvPicPr>
            <a:picLocks noChangeAspect="1"/>
          </p:cNvPicPr>
          <p:nvPr/>
        </p:nvPicPr>
        <p:blipFill>
          <a:blip r:embed="rId3"/>
          <a:stretch>
            <a:fillRect/>
          </a:stretch>
        </p:blipFill>
        <p:spPr>
          <a:xfrm>
            <a:off x="4411284" y="3549933"/>
            <a:ext cx="3258758" cy="2558163"/>
          </a:xfrm>
          <a:prstGeom prst="rect">
            <a:avLst/>
          </a:prstGeom>
        </p:spPr>
      </p:pic>
      <p:sp>
        <p:nvSpPr>
          <p:cNvPr id="9" name="Metin kutusu 8"/>
          <p:cNvSpPr txBox="1"/>
          <p:nvPr/>
        </p:nvSpPr>
        <p:spPr>
          <a:xfrm>
            <a:off x="7670042" y="1863166"/>
            <a:ext cx="4472441" cy="4893647"/>
          </a:xfrm>
          <a:prstGeom prst="rect">
            <a:avLst/>
          </a:prstGeom>
          <a:noFill/>
        </p:spPr>
        <p:txBody>
          <a:bodyPr wrap="square" rtlCol="0">
            <a:spAutoFit/>
          </a:bodyPr>
          <a:lstStyle/>
          <a:p>
            <a:pPr marL="342900" indent="-342900">
              <a:buFont typeface="Arial" panose="020B0604020202020204" pitchFamily="34" charset="0"/>
              <a:buChar char="•"/>
            </a:pPr>
            <a:r>
              <a:rPr lang="tr-TR" sz="2400" dirty="0" smtClean="0"/>
              <a:t>Toplam </a:t>
            </a:r>
            <a:r>
              <a:rPr lang="tr-TR" sz="2400" dirty="0" err="1" smtClean="0"/>
              <a:t>prevalans</a:t>
            </a:r>
            <a:r>
              <a:rPr lang="tr-TR" sz="2400" dirty="0" smtClean="0"/>
              <a:t> %2.114</a:t>
            </a:r>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r>
              <a:rPr lang="tr-TR" sz="2400" dirty="0" smtClean="0"/>
              <a:t>Tanı yaşı: </a:t>
            </a:r>
            <a:r>
              <a:rPr lang="en-US" sz="2400" dirty="0"/>
              <a:t>68.3 ± </a:t>
            </a:r>
            <a:r>
              <a:rPr lang="en-US" sz="2400" dirty="0" smtClean="0"/>
              <a:t>13.8</a:t>
            </a:r>
            <a:endParaRPr lang="tr-TR" sz="2400" dirty="0" smtClean="0"/>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r>
              <a:rPr lang="tr-TR" sz="2400" dirty="0" smtClean="0"/>
              <a:t>Kadınlarda tanı yaşı daha geç</a:t>
            </a:r>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endParaRPr lang="tr-TR" sz="2400" dirty="0" smtClean="0"/>
          </a:p>
          <a:p>
            <a:pPr marL="342900" indent="-342900">
              <a:buFont typeface="Arial" panose="020B0604020202020204" pitchFamily="34" charset="0"/>
              <a:buChar char="•"/>
            </a:pPr>
            <a:endParaRPr lang="tr-TR" sz="2400" dirty="0"/>
          </a:p>
          <a:p>
            <a:endParaRPr lang="tr-TR" sz="2400" dirty="0" smtClean="0"/>
          </a:p>
          <a:p>
            <a:endParaRPr lang="tr-TR" sz="2400" dirty="0"/>
          </a:p>
          <a:p>
            <a:endParaRPr lang="tr-TR" sz="2400" dirty="0"/>
          </a:p>
          <a:p>
            <a:endParaRPr lang="tr-TR" sz="2400" dirty="0" smtClean="0"/>
          </a:p>
          <a:p>
            <a:r>
              <a:rPr lang="tr-TR" sz="2400" dirty="0" smtClean="0"/>
              <a:t> </a:t>
            </a:r>
            <a:endParaRPr lang="en-US" sz="2400" dirty="0"/>
          </a:p>
        </p:txBody>
      </p:sp>
      <p:sp>
        <p:nvSpPr>
          <p:cNvPr id="10" name="Metin kutusu 9"/>
          <p:cNvSpPr txBox="1"/>
          <p:nvPr/>
        </p:nvSpPr>
        <p:spPr>
          <a:xfrm>
            <a:off x="9335069" y="5868538"/>
            <a:ext cx="2961564" cy="677108"/>
          </a:xfrm>
          <a:prstGeom prst="rect">
            <a:avLst/>
          </a:prstGeom>
          <a:noFill/>
        </p:spPr>
        <p:txBody>
          <a:bodyPr wrap="square" rtlCol="0">
            <a:spAutoFit/>
          </a:bodyPr>
          <a:lstStyle/>
          <a:p>
            <a:r>
              <a:rPr lang="en-US" sz="1000" dirty="0" err="1"/>
              <a:t>Celik</a:t>
            </a:r>
            <a:r>
              <a:rPr lang="en-US" sz="1000" dirty="0"/>
              <a:t>, Ahmet et </a:t>
            </a:r>
            <a:r>
              <a:rPr lang="en-US" sz="1000" dirty="0" smtClean="0"/>
              <a:t>al.</a:t>
            </a:r>
            <a:r>
              <a:rPr lang="tr-TR" sz="1000" dirty="0" smtClean="0"/>
              <a:t> </a:t>
            </a:r>
            <a:r>
              <a:rPr lang="en-US" sz="1000" dirty="0" smtClean="0"/>
              <a:t>The </a:t>
            </a:r>
            <a:r>
              <a:rPr lang="en-US" sz="1000" dirty="0"/>
              <a:t>Lancet Regional Health – Europe, Volume 33, 100723</a:t>
            </a:r>
          </a:p>
          <a:p>
            <a:endParaRPr lang="en-US" dirty="0"/>
          </a:p>
        </p:txBody>
      </p:sp>
    </p:spTree>
    <p:extLst>
      <p:ext uri="{BB962C8B-B14F-4D97-AF65-F5344CB8AC3E}">
        <p14:creationId xmlns:p14="http://schemas.microsoft.com/office/powerpoint/2010/main" val="20149846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ARNI – </a:t>
            </a:r>
            <a:r>
              <a:rPr lang="tr-TR" dirty="0" err="1" smtClean="0"/>
              <a:t>Sacubutril</a:t>
            </a:r>
            <a:r>
              <a:rPr lang="tr-TR" dirty="0" smtClean="0"/>
              <a:t> </a:t>
            </a:r>
            <a:r>
              <a:rPr lang="tr-TR" dirty="0" err="1" smtClean="0"/>
              <a:t>Valsartan</a:t>
            </a:r>
            <a:endParaRPr lang="en-US" dirty="0"/>
          </a:p>
        </p:txBody>
      </p:sp>
      <p:pic>
        <p:nvPicPr>
          <p:cNvPr id="4" name="Resim 3"/>
          <p:cNvPicPr>
            <a:picLocks noChangeAspect="1"/>
          </p:cNvPicPr>
          <p:nvPr/>
        </p:nvPicPr>
        <p:blipFill>
          <a:blip r:embed="rId2"/>
          <a:stretch>
            <a:fillRect/>
          </a:stretch>
        </p:blipFill>
        <p:spPr>
          <a:xfrm>
            <a:off x="5308776" y="4701044"/>
            <a:ext cx="6676584" cy="1595287"/>
          </a:xfrm>
          <a:prstGeom prst="rect">
            <a:avLst/>
          </a:prstGeom>
        </p:spPr>
      </p:pic>
      <p:pic>
        <p:nvPicPr>
          <p:cNvPr id="5" name="Resim 4"/>
          <p:cNvPicPr>
            <a:picLocks noChangeAspect="1"/>
          </p:cNvPicPr>
          <p:nvPr/>
        </p:nvPicPr>
        <p:blipFill>
          <a:blip r:embed="rId3"/>
          <a:stretch>
            <a:fillRect/>
          </a:stretch>
        </p:blipFill>
        <p:spPr>
          <a:xfrm>
            <a:off x="432765" y="1551060"/>
            <a:ext cx="6529632" cy="3149984"/>
          </a:xfrm>
          <a:prstGeom prst="rect">
            <a:avLst/>
          </a:prstGeom>
        </p:spPr>
      </p:pic>
    </p:spTree>
    <p:extLst>
      <p:ext uri="{BB962C8B-B14F-4D97-AF65-F5344CB8AC3E}">
        <p14:creationId xmlns:p14="http://schemas.microsoft.com/office/powerpoint/2010/main" val="1424017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049695" y="478317"/>
            <a:ext cx="10092129" cy="5676824"/>
          </a:xfrm>
          <a:prstGeom prst="rect">
            <a:avLst/>
          </a:prstGeom>
        </p:spPr>
      </p:pic>
      <p:sp>
        <p:nvSpPr>
          <p:cNvPr id="6" name="Dikdörtgen 5"/>
          <p:cNvSpPr/>
          <p:nvPr/>
        </p:nvSpPr>
        <p:spPr>
          <a:xfrm>
            <a:off x="8761863" y="5513696"/>
            <a:ext cx="2379961" cy="464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9130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Gerçek Yaşam Verileri – Yaşlı Hastada Etkin Mi?</a:t>
            </a:r>
            <a:endParaRPr lang="en-US" dirty="0"/>
          </a:p>
        </p:txBody>
      </p:sp>
      <p:pic>
        <p:nvPicPr>
          <p:cNvPr id="6" name="Resim 5"/>
          <p:cNvPicPr>
            <a:picLocks noChangeAspect="1"/>
          </p:cNvPicPr>
          <p:nvPr/>
        </p:nvPicPr>
        <p:blipFill>
          <a:blip r:embed="rId2"/>
          <a:stretch>
            <a:fillRect/>
          </a:stretch>
        </p:blipFill>
        <p:spPr>
          <a:xfrm>
            <a:off x="6984121" y="1846286"/>
            <a:ext cx="4908145" cy="3762943"/>
          </a:xfrm>
          <a:prstGeom prst="rect">
            <a:avLst/>
          </a:prstGeom>
        </p:spPr>
      </p:pic>
      <p:sp>
        <p:nvSpPr>
          <p:cNvPr id="7" name="Metin kutusu 6"/>
          <p:cNvSpPr txBox="1"/>
          <p:nvPr/>
        </p:nvSpPr>
        <p:spPr>
          <a:xfrm>
            <a:off x="10099084" y="3727757"/>
            <a:ext cx="1881633" cy="923330"/>
          </a:xfrm>
          <a:prstGeom prst="rect">
            <a:avLst/>
          </a:prstGeom>
          <a:noFill/>
        </p:spPr>
        <p:txBody>
          <a:bodyPr wrap="square" rtlCol="0">
            <a:spAutoFit/>
          </a:bodyPr>
          <a:lstStyle/>
          <a:p>
            <a:r>
              <a:rPr lang="tr-TR" dirty="0" smtClean="0">
                <a:solidFill>
                  <a:schemeClr val="accent1"/>
                </a:solidFill>
              </a:rPr>
              <a:t>**1.5- 2 kat NYHA klas III ve IV hastada iyileşme </a:t>
            </a:r>
            <a:endParaRPr lang="en-US" dirty="0">
              <a:solidFill>
                <a:schemeClr val="accent1"/>
              </a:solidFill>
            </a:endParaRPr>
          </a:p>
        </p:txBody>
      </p:sp>
      <p:sp>
        <p:nvSpPr>
          <p:cNvPr id="10" name="Dikdörtgen 9"/>
          <p:cNvSpPr/>
          <p:nvPr/>
        </p:nvSpPr>
        <p:spPr>
          <a:xfrm>
            <a:off x="9949218" y="5977719"/>
            <a:ext cx="2181367" cy="286603"/>
          </a:xfrm>
          <a:prstGeom prst="rect">
            <a:avLst/>
          </a:prstGeom>
        </p:spPr>
        <p:txBody>
          <a:bodyPr wrap="square">
            <a:spAutoFit/>
          </a:bodyPr>
          <a:lstStyle/>
          <a:p>
            <a:r>
              <a:rPr lang="en-US" sz="1200" dirty="0">
                <a:solidFill>
                  <a:srgbClr val="222222"/>
                </a:solidFill>
                <a:latin typeface="-apple-system"/>
              </a:rPr>
              <a:t> </a:t>
            </a:r>
            <a:r>
              <a:rPr lang="en-US" sz="1200" i="1" dirty="0" err="1">
                <a:solidFill>
                  <a:srgbClr val="222222"/>
                </a:solidFill>
                <a:latin typeface="-apple-system"/>
              </a:rPr>
              <a:t>Sci</a:t>
            </a:r>
            <a:r>
              <a:rPr lang="en-US" sz="1200" i="1" dirty="0">
                <a:solidFill>
                  <a:srgbClr val="222222"/>
                </a:solidFill>
                <a:latin typeface="-apple-system"/>
              </a:rPr>
              <a:t> Rep</a:t>
            </a:r>
            <a:r>
              <a:rPr lang="en-US" sz="1200" dirty="0">
                <a:solidFill>
                  <a:srgbClr val="222222"/>
                </a:solidFill>
                <a:latin typeface="-apple-system"/>
              </a:rPr>
              <a:t> </a:t>
            </a:r>
            <a:r>
              <a:rPr lang="en-US" sz="1200" b="1" dirty="0">
                <a:solidFill>
                  <a:srgbClr val="222222"/>
                </a:solidFill>
                <a:latin typeface="-apple-system"/>
              </a:rPr>
              <a:t>14</a:t>
            </a:r>
            <a:r>
              <a:rPr lang="en-US" sz="1200" dirty="0">
                <a:solidFill>
                  <a:srgbClr val="222222"/>
                </a:solidFill>
                <a:latin typeface="-apple-system"/>
              </a:rPr>
              <a:t>, 13512 (2024). </a:t>
            </a:r>
            <a:endParaRPr lang="en-US" sz="1200" dirty="0"/>
          </a:p>
        </p:txBody>
      </p:sp>
      <p:graphicFrame>
        <p:nvGraphicFramePr>
          <p:cNvPr id="23" name="Tablo 22"/>
          <p:cNvGraphicFramePr>
            <a:graphicFrameLocks noGrp="1"/>
          </p:cNvGraphicFramePr>
          <p:nvPr>
            <p:extLst>
              <p:ext uri="{D42A27DB-BD31-4B8C-83A1-F6EECF244321}">
                <p14:modId xmlns:p14="http://schemas.microsoft.com/office/powerpoint/2010/main" val="2217079824"/>
              </p:ext>
            </p:extLst>
          </p:nvPr>
        </p:nvGraphicFramePr>
        <p:xfrm>
          <a:off x="451392" y="2089793"/>
          <a:ext cx="6126830" cy="3737800"/>
        </p:xfrm>
        <a:graphic>
          <a:graphicData uri="http://schemas.openxmlformats.org/drawingml/2006/table">
            <a:tbl>
              <a:tblPr firstRow="1" bandRow="1">
                <a:tableStyleId>{69012ECD-51FC-41F1-AA8D-1B2483CD663E}</a:tableStyleId>
              </a:tblPr>
              <a:tblGrid>
                <a:gridCol w="3063414"/>
                <a:gridCol w="1531708"/>
                <a:gridCol w="1531708"/>
              </a:tblGrid>
              <a:tr h="726916">
                <a:tc gridSpan="3">
                  <a:txBody>
                    <a:bodyPr/>
                    <a:lstStyle/>
                    <a:p>
                      <a:r>
                        <a:rPr lang="tr-TR" dirty="0" smtClean="0"/>
                        <a:t>PARADIGM-HF (</a:t>
                      </a:r>
                      <a:r>
                        <a:rPr lang="tr-TR" dirty="0" err="1" smtClean="0"/>
                        <a:t>sacubitril-valsartan</a:t>
                      </a:r>
                      <a:r>
                        <a:rPr lang="tr-TR" dirty="0" smtClean="0"/>
                        <a:t>) </a:t>
                      </a:r>
                      <a:endParaRPr lang="en-US" dirty="0"/>
                    </a:p>
                  </a:txBody>
                  <a:tcPr/>
                </a:tc>
                <a:tc hMerge="1">
                  <a:txBody>
                    <a:bodyPr/>
                    <a:lstStyle/>
                    <a:p>
                      <a:endParaRPr lang="en-US" dirty="0"/>
                    </a:p>
                  </a:txBody>
                  <a:tcPr/>
                </a:tc>
                <a:tc hMerge="1">
                  <a:txBody>
                    <a:bodyPr/>
                    <a:lstStyle/>
                    <a:p>
                      <a:endParaRPr lang="en-US"/>
                    </a:p>
                  </a:txBody>
                  <a:tcPr/>
                </a:tc>
              </a:tr>
              <a:tr h="1003628">
                <a:tc>
                  <a:txBody>
                    <a:bodyPr/>
                    <a:lstStyle/>
                    <a:p>
                      <a:r>
                        <a:rPr lang="tr-TR" dirty="0" smtClean="0"/>
                        <a:t>65-74 yaş   </a:t>
                      </a:r>
                      <a:endParaRPr lang="en-US" dirty="0"/>
                    </a:p>
                  </a:txBody>
                  <a:tcPr/>
                </a:tc>
                <a:tc>
                  <a:txBody>
                    <a:bodyPr/>
                    <a:lstStyle/>
                    <a:p>
                      <a:r>
                        <a:rPr lang="tr-TR" dirty="0" smtClean="0"/>
                        <a:t>1292/ 4187 (%30.9)</a:t>
                      </a:r>
                      <a:endParaRPr lang="en-US" dirty="0"/>
                    </a:p>
                  </a:txBody>
                  <a:tcPr/>
                </a:tc>
                <a:tc>
                  <a:txBody>
                    <a:bodyPr/>
                    <a:lstStyle/>
                    <a:p>
                      <a:r>
                        <a:rPr lang="tr-TR" dirty="0" smtClean="0"/>
                        <a:t>  0/784 </a:t>
                      </a:r>
                    </a:p>
                    <a:p>
                      <a:r>
                        <a:rPr lang="tr-TR" dirty="0" smtClean="0"/>
                        <a:t>(%0)</a:t>
                      </a:r>
                      <a:endParaRPr lang="en-US" dirty="0"/>
                    </a:p>
                  </a:txBody>
                  <a:tcPr/>
                </a:tc>
              </a:tr>
              <a:tr h="1003628">
                <a:tc>
                  <a:txBody>
                    <a:bodyPr/>
                    <a:lstStyle/>
                    <a:p>
                      <a:r>
                        <a:rPr lang="en-US" dirty="0" smtClean="0"/>
                        <a:t>≥</a:t>
                      </a:r>
                      <a:r>
                        <a:rPr lang="tr-TR" dirty="0" smtClean="0"/>
                        <a:t> 75 yaş </a:t>
                      </a:r>
                      <a:endParaRPr lang="en-US" dirty="0"/>
                    </a:p>
                  </a:txBody>
                  <a:tcPr/>
                </a:tc>
                <a:tc>
                  <a:txBody>
                    <a:bodyPr/>
                    <a:lstStyle/>
                    <a:p>
                      <a:r>
                        <a:rPr lang="tr-TR" dirty="0" smtClean="0"/>
                        <a:t>784/ 4187</a:t>
                      </a:r>
                    </a:p>
                    <a:p>
                      <a:r>
                        <a:rPr lang="tr-TR" dirty="0" smtClean="0"/>
                        <a:t>(%18.7)</a:t>
                      </a:r>
                      <a:endParaRPr lang="en-US" dirty="0"/>
                    </a:p>
                  </a:txBody>
                  <a:tcPr/>
                </a:tc>
                <a:tc>
                  <a:txBody>
                    <a:bodyPr/>
                    <a:lstStyle/>
                    <a:p>
                      <a:r>
                        <a:rPr lang="tr-TR" dirty="0" smtClean="0"/>
                        <a:t>784/784</a:t>
                      </a:r>
                    </a:p>
                    <a:p>
                      <a:r>
                        <a:rPr lang="tr-TR" dirty="0" smtClean="0"/>
                        <a:t>(%100) </a:t>
                      </a:r>
                      <a:endParaRPr lang="en-US" dirty="0"/>
                    </a:p>
                  </a:txBody>
                  <a:tcPr/>
                </a:tc>
              </a:tr>
              <a:tr h="1003628">
                <a:tc gridSpan="3">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dirty="0" smtClean="0"/>
                        <a:t>Hastane</a:t>
                      </a:r>
                      <a:r>
                        <a:rPr lang="tr-TR" baseline="0" dirty="0" smtClean="0"/>
                        <a:t> yatış oranında azalma  (</a:t>
                      </a:r>
                      <a:r>
                        <a:rPr lang="en-US" dirty="0" smtClean="0"/>
                        <a:t>≥</a:t>
                      </a:r>
                      <a:r>
                        <a:rPr lang="tr-TR" dirty="0" smtClean="0"/>
                        <a:t> 75 yaş üstünde belirgin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dirty="0" err="1" smtClean="0"/>
                        <a:t>Mortalite</a:t>
                      </a:r>
                      <a:r>
                        <a:rPr lang="tr-TR" dirty="0" smtClean="0"/>
                        <a:t> benzer,</a:t>
                      </a:r>
                      <a:r>
                        <a:rPr lang="tr-TR" baseline="0" dirty="0" smtClean="0"/>
                        <a:t> ancak klinik iyileşme belirgin</a:t>
                      </a:r>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34545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027534" y="130505"/>
            <a:ext cx="7028170" cy="1518404"/>
          </a:xfrm>
          <a:prstGeom prst="rect">
            <a:avLst/>
          </a:prstGeom>
        </p:spPr>
      </p:pic>
      <p:pic>
        <p:nvPicPr>
          <p:cNvPr id="6" name="Resim 5"/>
          <p:cNvPicPr>
            <a:picLocks noChangeAspect="1"/>
          </p:cNvPicPr>
          <p:nvPr/>
        </p:nvPicPr>
        <p:blipFill>
          <a:blip r:embed="rId3"/>
          <a:stretch>
            <a:fillRect/>
          </a:stretch>
        </p:blipFill>
        <p:spPr>
          <a:xfrm>
            <a:off x="7875966" y="3020664"/>
            <a:ext cx="4120416" cy="2638290"/>
          </a:xfrm>
          <a:prstGeom prst="rect">
            <a:avLst/>
          </a:prstGeom>
        </p:spPr>
      </p:pic>
      <p:pic>
        <p:nvPicPr>
          <p:cNvPr id="7" name="Resim 6"/>
          <p:cNvPicPr>
            <a:picLocks noChangeAspect="1"/>
          </p:cNvPicPr>
          <p:nvPr/>
        </p:nvPicPr>
        <p:blipFill>
          <a:blip r:embed="rId4"/>
          <a:stretch>
            <a:fillRect/>
          </a:stretch>
        </p:blipFill>
        <p:spPr>
          <a:xfrm>
            <a:off x="298332" y="2761787"/>
            <a:ext cx="6791325" cy="3429000"/>
          </a:xfrm>
          <a:prstGeom prst="rect">
            <a:avLst/>
          </a:prstGeom>
        </p:spPr>
      </p:pic>
      <p:sp>
        <p:nvSpPr>
          <p:cNvPr id="8" name="Dikdörtgen 7"/>
          <p:cNvSpPr/>
          <p:nvPr/>
        </p:nvSpPr>
        <p:spPr>
          <a:xfrm>
            <a:off x="1637732" y="1901890"/>
            <a:ext cx="9962866" cy="802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YAŞLI HASTA DA ETKİN, ANCAK YAN ETKİ PROFİLİNE DİKKAT ETMEK ÖNEMLİ </a:t>
            </a:r>
            <a:endParaRPr lang="en-US" dirty="0"/>
          </a:p>
        </p:txBody>
      </p:sp>
      <p:pic>
        <p:nvPicPr>
          <p:cNvPr id="10" name="Resim 9"/>
          <p:cNvPicPr>
            <a:picLocks noChangeAspect="1"/>
          </p:cNvPicPr>
          <p:nvPr/>
        </p:nvPicPr>
        <p:blipFill>
          <a:blip r:embed="rId5"/>
          <a:stretch>
            <a:fillRect/>
          </a:stretch>
        </p:blipFill>
        <p:spPr>
          <a:xfrm>
            <a:off x="8055704" y="1100193"/>
            <a:ext cx="3940678" cy="511530"/>
          </a:xfrm>
          <a:prstGeom prst="rect">
            <a:avLst/>
          </a:prstGeom>
        </p:spPr>
      </p:pic>
    </p:spTree>
    <p:extLst>
      <p:ext uri="{BB962C8B-B14F-4D97-AF65-F5344CB8AC3E}">
        <p14:creationId xmlns:p14="http://schemas.microsoft.com/office/powerpoint/2010/main" val="24610638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956715" y="3080441"/>
            <a:ext cx="6635920" cy="2509739"/>
          </a:xfrm>
          <a:prstGeom prst="rect">
            <a:avLst/>
          </a:prstGeom>
        </p:spPr>
      </p:pic>
      <p:sp>
        <p:nvSpPr>
          <p:cNvPr id="5" name="AutoShape 2" descr="Oneptus Fiyat, Oneptus Ne İçin Kullanılı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Resim 5"/>
          <p:cNvPicPr>
            <a:picLocks noChangeAspect="1"/>
          </p:cNvPicPr>
          <p:nvPr/>
        </p:nvPicPr>
        <p:blipFill>
          <a:blip r:embed="rId3"/>
          <a:stretch>
            <a:fillRect/>
          </a:stretch>
        </p:blipFill>
        <p:spPr>
          <a:xfrm>
            <a:off x="1032681" y="456145"/>
            <a:ext cx="3497238" cy="2378636"/>
          </a:xfrm>
          <a:prstGeom prst="rect">
            <a:avLst/>
          </a:prstGeom>
        </p:spPr>
      </p:pic>
    </p:spTree>
    <p:extLst>
      <p:ext uri="{BB962C8B-B14F-4D97-AF65-F5344CB8AC3E}">
        <p14:creationId xmlns:p14="http://schemas.microsoft.com/office/powerpoint/2010/main" val="916614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l-GR" dirty="0" smtClean="0"/>
              <a:t>Β</a:t>
            </a:r>
            <a:r>
              <a:rPr lang="tr-TR" dirty="0" err="1" smtClean="0"/>
              <a:t>eta-bloker</a:t>
            </a:r>
            <a:endParaRPr lang="en-US" dirty="0"/>
          </a:p>
        </p:txBody>
      </p:sp>
      <p:pic>
        <p:nvPicPr>
          <p:cNvPr id="4" name="Resim 3"/>
          <p:cNvPicPr>
            <a:picLocks noChangeAspect="1"/>
          </p:cNvPicPr>
          <p:nvPr/>
        </p:nvPicPr>
        <p:blipFill>
          <a:blip r:embed="rId2"/>
          <a:stretch>
            <a:fillRect/>
          </a:stretch>
        </p:blipFill>
        <p:spPr>
          <a:xfrm>
            <a:off x="6095760" y="2347415"/>
            <a:ext cx="5511260" cy="2481779"/>
          </a:xfrm>
          <a:prstGeom prst="rect">
            <a:avLst/>
          </a:prstGeom>
        </p:spPr>
      </p:pic>
      <p:pic>
        <p:nvPicPr>
          <p:cNvPr id="5" name="Resim 4"/>
          <p:cNvPicPr>
            <a:picLocks noChangeAspect="1"/>
          </p:cNvPicPr>
          <p:nvPr/>
        </p:nvPicPr>
        <p:blipFill>
          <a:blip r:embed="rId3"/>
          <a:stretch>
            <a:fillRect/>
          </a:stretch>
        </p:blipFill>
        <p:spPr>
          <a:xfrm>
            <a:off x="609600" y="1890367"/>
            <a:ext cx="4685731" cy="2093957"/>
          </a:xfrm>
          <a:prstGeom prst="rect">
            <a:avLst/>
          </a:prstGeom>
        </p:spPr>
      </p:pic>
      <p:pic>
        <p:nvPicPr>
          <p:cNvPr id="6" name="Resim 5"/>
          <p:cNvPicPr>
            <a:picLocks noChangeAspect="1"/>
          </p:cNvPicPr>
          <p:nvPr/>
        </p:nvPicPr>
        <p:blipFill>
          <a:blip r:embed="rId4"/>
          <a:stretch>
            <a:fillRect/>
          </a:stretch>
        </p:blipFill>
        <p:spPr>
          <a:xfrm>
            <a:off x="609600" y="4456291"/>
            <a:ext cx="4685731" cy="1562722"/>
          </a:xfrm>
          <a:prstGeom prst="rect">
            <a:avLst/>
          </a:prstGeom>
        </p:spPr>
      </p:pic>
    </p:spTree>
    <p:extLst>
      <p:ext uri="{BB962C8B-B14F-4D97-AF65-F5344CB8AC3E}">
        <p14:creationId xmlns:p14="http://schemas.microsoft.com/office/powerpoint/2010/main" val="2961367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268406" y="295001"/>
            <a:ext cx="6678303" cy="5717435"/>
          </a:xfrm>
          <a:prstGeom prst="rect">
            <a:avLst/>
          </a:prstGeom>
        </p:spPr>
      </p:pic>
      <p:pic>
        <p:nvPicPr>
          <p:cNvPr id="6" name="Resim 5"/>
          <p:cNvPicPr>
            <a:picLocks noChangeAspect="1"/>
          </p:cNvPicPr>
          <p:nvPr/>
        </p:nvPicPr>
        <p:blipFill>
          <a:blip r:embed="rId3"/>
          <a:stretch>
            <a:fillRect/>
          </a:stretch>
        </p:blipFill>
        <p:spPr>
          <a:xfrm>
            <a:off x="7274257" y="709684"/>
            <a:ext cx="4681183" cy="5302752"/>
          </a:xfrm>
          <a:prstGeom prst="rect">
            <a:avLst/>
          </a:prstGeom>
        </p:spPr>
      </p:pic>
    </p:spTree>
    <p:extLst>
      <p:ext uri="{BB962C8B-B14F-4D97-AF65-F5344CB8AC3E}">
        <p14:creationId xmlns:p14="http://schemas.microsoft.com/office/powerpoint/2010/main" val="3705227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169445" y="219474"/>
            <a:ext cx="7383988" cy="1151749"/>
          </a:xfrm>
          <a:prstGeom prst="rect">
            <a:avLst/>
          </a:prstGeom>
        </p:spPr>
      </p:pic>
      <p:pic>
        <p:nvPicPr>
          <p:cNvPr id="5" name="Resim 4"/>
          <p:cNvPicPr>
            <a:picLocks noChangeAspect="1"/>
          </p:cNvPicPr>
          <p:nvPr/>
        </p:nvPicPr>
        <p:blipFill>
          <a:blip r:embed="rId3"/>
          <a:stretch>
            <a:fillRect/>
          </a:stretch>
        </p:blipFill>
        <p:spPr>
          <a:xfrm>
            <a:off x="449278" y="1523198"/>
            <a:ext cx="2867128" cy="4686533"/>
          </a:xfrm>
          <a:prstGeom prst="rect">
            <a:avLst/>
          </a:prstGeom>
        </p:spPr>
      </p:pic>
      <p:pic>
        <p:nvPicPr>
          <p:cNvPr id="6" name="Resim 5"/>
          <p:cNvPicPr>
            <a:picLocks noChangeAspect="1"/>
          </p:cNvPicPr>
          <p:nvPr/>
        </p:nvPicPr>
        <p:blipFill>
          <a:blip r:embed="rId4"/>
          <a:stretch>
            <a:fillRect/>
          </a:stretch>
        </p:blipFill>
        <p:spPr>
          <a:xfrm>
            <a:off x="3858639" y="1523198"/>
            <a:ext cx="3782918" cy="4686533"/>
          </a:xfrm>
          <a:prstGeom prst="rect">
            <a:avLst/>
          </a:prstGeom>
        </p:spPr>
      </p:pic>
      <p:pic>
        <p:nvPicPr>
          <p:cNvPr id="7" name="Resim 6"/>
          <p:cNvPicPr>
            <a:picLocks noChangeAspect="1"/>
          </p:cNvPicPr>
          <p:nvPr/>
        </p:nvPicPr>
        <p:blipFill>
          <a:blip r:embed="rId5"/>
          <a:stretch>
            <a:fillRect/>
          </a:stretch>
        </p:blipFill>
        <p:spPr>
          <a:xfrm>
            <a:off x="8183790" y="1758153"/>
            <a:ext cx="3426798" cy="2349112"/>
          </a:xfrm>
          <a:prstGeom prst="rect">
            <a:avLst/>
          </a:prstGeom>
        </p:spPr>
      </p:pic>
      <p:pic>
        <p:nvPicPr>
          <p:cNvPr id="8" name="Resim 7"/>
          <p:cNvPicPr>
            <a:picLocks noChangeAspect="1"/>
          </p:cNvPicPr>
          <p:nvPr/>
        </p:nvPicPr>
        <p:blipFill>
          <a:blip r:embed="rId6"/>
          <a:stretch>
            <a:fillRect/>
          </a:stretch>
        </p:blipFill>
        <p:spPr>
          <a:xfrm>
            <a:off x="8183789" y="4494195"/>
            <a:ext cx="3517889" cy="1715536"/>
          </a:xfrm>
          <a:prstGeom prst="rect">
            <a:avLst/>
          </a:prstGeom>
        </p:spPr>
      </p:pic>
    </p:spTree>
    <p:extLst>
      <p:ext uri="{BB962C8B-B14F-4D97-AF65-F5344CB8AC3E}">
        <p14:creationId xmlns:p14="http://schemas.microsoft.com/office/powerpoint/2010/main" val="4349552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Minerolokortikoid</a:t>
            </a:r>
            <a:r>
              <a:rPr lang="tr-TR" dirty="0" smtClean="0"/>
              <a:t> </a:t>
            </a:r>
            <a:r>
              <a:rPr lang="tr-TR" dirty="0" err="1" smtClean="0"/>
              <a:t>Resptör</a:t>
            </a:r>
            <a:r>
              <a:rPr lang="tr-TR" dirty="0" smtClean="0"/>
              <a:t> Antagonistleri</a:t>
            </a:r>
            <a:endParaRPr lang="en-US" dirty="0"/>
          </a:p>
        </p:txBody>
      </p:sp>
      <p:pic>
        <p:nvPicPr>
          <p:cNvPr id="4" name="Resim 3"/>
          <p:cNvPicPr>
            <a:picLocks noChangeAspect="1"/>
          </p:cNvPicPr>
          <p:nvPr/>
        </p:nvPicPr>
        <p:blipFill>
          <a:blip r:embed="rId2"/>
          <a:stretch>
            <a:fillRect/>
          </a:stretch>
        </p:blipFill>
        <p:spPr>
          <a:xfrm>
            <a:off x="1195001" y="1954372"/>
            <a:ext cx="4714479" cy="4104635"/>
          </a:xfrm>
          <a:prstGeom prst="rect">
            <a:avLst/>
          </a:prstGeom>
        </p:spPr>
      </p:pic>
      <p:pic>
        <p:nvPicPr>
          <p:cNvPr id="5" name="Resim 4"/>
          <p:cNvPicPr>
            <a:picLocks noChangeAspect="1"/>
          </p:cNvPicPr>
          <p:nvPr/>
        </p:nvPicPr>
        <p:blipFill>
          <a:blip r:embed="rId3"/>
          <a:stretch>
            <a:fillRect/>
          </a:stretch>
        </p:blipFill>
        <p:spPr>
          <a:xfrm>
            <a:off x="8892514" y="2066220"/>
            <a:ext cx="1940469" cy="1940469"/>
          </a:xfrm>
          <a:prstGeom prst="rect">
            <a:avLst/>
          </a:prstGeom>
        </p:spPr>
      </p:pic>
      <p:pic>
        <p:nvPicPr>
          <p:cNvPr id="6" name="Resim 5"/>
          <p:cNvPicPr>
            <a:picLocks noChangeAspect="1"/>
          </p:cNvPicPr>
          <p:nvPr/>
        </p:nvPicPr>
        <p:blipFill>
          <a:blip r:embed="rId4"/>
          <a:stretch>
            <a:fillRect/>
          </a:stretch>
        </p:blipFill>
        <p:spPr>
          <a:xfrm>
            <a:off x="8791187" y="4186237"/>
            <a:ext cx="2143125" cy="2143125"/>
          </a:xfrm>
          <a:prstGeom prst="rect">
            <a:avLst/>
          </a:prstGeom>
        </p:spPr>
      </p:pic>
    </p:spTree>
    <p:extLst>
      <p:ext uri="{BB962C8B-B14F-4D97-AF65-F5344CB8AC3E}">
        <p14:creationId xmlns:p14="http://schemas.microsoft.com/office/powerpoint/2010/main" val="3768027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accent1"/>
                </a:solidFill>
              </a:rPr>
              <a:t>FİNERENONE</a:t>
            </a:r>
            <a:r>
              <a:rPr lang="tr-TR" dirty="0" smtClean="0"/>
              <a:t> – </a:t>
            </a:r>
            <a:r>
              <a:rPr lang="tr-TR" dirty="0" err="1" smtClean="0"/>
              <a:t>Selektif</a:t>
            </a:r>
            <a:r>
              <a:rPr lang="tr-TR" dirty="0" smtClean="0"/>
              <a:t>, </a:t>
            </a:r>
            <a:r>
              <a:rPr lang="tr-TR" dirty="0" err="1" smtClean="0"/>
              <a:t>Non-steroidal</a:t>
            </a:r>
            <a:r>
              <a:rPr lang="tr-TR" dirty="0" smtClean="0"/>
              <a:t> MRA</a:t>
            </a:r>
            <a:endParaRPr lang="en-US" dirty="0"/>
          </a:p>
        </p:txBody>
      </p:sp>
      <p:pic>
        <p:nvPicPr>
          <p:cNvPr id="3" name="Resim 2"/>
          <p:cNvPicPr>
            <a:picLocks noChangeAspect="1"/>
          </p:cNvPicPr>
          <p:nvPr/>
        </p:nvPicPr>
        <p:blipFill>
          <a:blip r:embed="rId2"/>
          <a:stretch>
            <a:fillRect/>
          </a:stretch>
        </p:blipFill>
        <p:spPr>
          <a:xfrm>
            <a:off x="1487677" y="1736180"/>
            <a:ext cx="8124825" cy="4405314"/>
          </a:xfrm>
          <a:prstGeom prst="rect">
            <a:avLst/>
          </a:prstGeom>
        </p:spPr>
      </p:pic>
      <p:sp>
        <p:nvSpPr>
          <p:cNvPr id="4" name="Oval 3"/>
          <p:cNvSpPr/>
          <p:nvPr/>
        </p:nvSpPr>
        <p:spPr>
          <a:xfrm>
            <a:off x="9612502" y="2988860"/>
            <a:ext cx="2411176" cy="1277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Klass</a:t>
            </a:r>
            <a:r>
              <a:rPr lang="tr-TR" dirty="0" smtClean="0"/>
              <a:t> 1 </a:t>
            </a:r>
            <a:r>
              <a:rPr lang="tr-TR" dirty="0" err="1" smtClean="0"/>
              <a:t>HFrEF</a:t>
            </a:r>
            <a:r>
              <a:rPr lang="tr-TR" dirty="0" smtClean="0"/>
              <a:t> </a:t>
            </a:r>
          </a:p>
          <a:p>
            <a:pPr algn="ctr"/>
            <a:r>
              <a:rPr lang="tr-TR" dirty="0" err="1" smtClean="0"/>
              <a:t>HFmrEF</a:t>
            </a:r>
            <a:endParaRPr lang="tr-TR" dirty="0" smtClean="0"/>
          </a:p>
          <a:p>
            <a:pPr algn="ctr"/>
            <a:r>
              <a:rPr lang="tr-TR" dirty="0" err="1" smtClean="0"/>
              <a:t>HFpEF</a:t>
            </a:r>
            <a:r>
              <a:rPr lang="tr-TR" dirty="0" smtClean="0"/>
              <a:t> </a:t>
            </a:r>
            <a:endParaRPr lang="en-US" dirty="0"/>
          </a:p>
        </p:txBody>
      </p:sp>
      <p:cxnSp>
        <p:nvCxnSpPr>
          <p:cNvPr id="6" name="Düz Bağlayıcı 5"/>
          <p:cNvCxnSpPr/>
          <p:nvPr/>
        </p:nvCxnSpPr>
        <p:spPr>
          <a:xfrm>
            <a:off x="8393373" y="3411940"/>
            <a:ext cx="655093" cy="13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flipV="1">
            <a:off x="6839803" y="3627622"/>
            <a:ext cx="1881116" cy="2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a:off x="6839803" y="3789646"/>
            <a:ext cx="655092" cy="12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a:off x="6839802" y="3987656"/>
            <a:ext cx="655093" cy="13648"/>
          </a:xfrm>
          <a:prstGeom prst="line">
            <a:avLst/>
          </a:prstGeom>
        </p:spPr>
        <p:style>
          <a:lnRef idx="1">
            <a:schemeClr val="accent1"/>
          </a:lnRef>
          <a:fillRef idx="0">
            <a:schemeClr val="accent1"/>
          </a:fillRef>
          <a:effectRef idx="0">
            <a:schemeClr val="accent1"/>
          </a:effectRef>
          <a:fontRef idx="minor">
            <a:schemeClr val="tx1"/>
          </a:fontRef>
        </p:style>
      </p:cxnSp>
      <p:sp>
        <p:nvSpPr>
          <p:cNvPr id="12" name="Metin kutusu 11"/>
          <p:cNvSpPr txBox="1"/>
          <p:nvPr/>
        </p:nvSpPr>
        <p:spPr>
          <a:xfrm>
            <a:off x="8720919" y="5942144"/>
            <a:ext cx="3821374" cy="338554"/>
          </a:xfrm>
          <a:prstGeom prst="rect">
            <a:avLst/>
          </a:prstGeom>
          <a:noFill/>
        </p:spPr>
        <p:txBody>
          <a:bodyPr wrap="square" rtlCol="0">
            <a:spAutoFit/>
          </a:bodyPr>
          <a:lstStyle/>
          <a:p>
            <a:r>
              <a:rPr lang="en-US" sz="1600" b="1" dirty="0"/>
              <a:t>N </a:t>
            </a:r>
            <a:r>
              <a:rPr lang="en-US" sz="1600" b="1" dirty="0" err="1"/>
              <a:t>Engl</a:t>
            </a:r>
            <a:r>
              <a:rPr lang="en-US" sz="1600" b="1" dirty="0"/>
              <a:t> J Med 2020 ; 383 : 2219 - 2229</a:t>
            </a:r>
            <a:endParaRPr lang="en-US" sz="1600" dirty="0"/>
          </a:p>
        </p:txBody>
      </p:sp>
    </p:spTree>
    <p:extLst>
      <p:ext uri="{BB962C8B-B14F-4D97-AF65-F5344CB8AC3E}">
        <p14:creationId xmlns:p14="http://schemas.microsoft.com/office/powerpoint/2010/main" val="980491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97280" y="2442948"/>
            <a:ext cx="4675723" cy="3426145"/>
          </a:xfrm>
        </p:spPr>
        <p:txBody>
          <a:bodyPr/>
          <a:lstStyle/>
          <a:p>
            <a:pPr>
              <a:buFont typeface="Arial" panose="020B0604020202020204" pitchFamily="34" charset="0"/>
              <a:buChar char="•"/>
            </a:pPr>
            <a:r>
              <a:rPr lang="tr-TR" dirty="0" smtClean="0"/>
              <a:t>23 merkez</a:t>
            </a:r>
          </a:p>
          <a:p>
            <a:pPr>
              <a:buFont typeface="Arial" panose="020B0604020202020204" pitchFamily="34" charset="0"/>
              <a:buChar char="•"/>
            </a:pPr>
            <a:r>
              <a:rPr lang="tr-TR" dirty="0" err="1" smtClean="0"/>
              <a:t>Y</a:t>
            </a:r>
            <a:r>
              <a:rPr lang="en-US" dirty="0" err="1" smtClean="0"/>
              <a:t>aş</a:t>
            </a:r>
            <a:r>
              <a:rPr lang="en-US" dirty="0" smtClean="0"/>
              <a:t> </a:t>
            </a:r>
            <a:r>
              <a:rPr lang="en-US" dirty="0" err="1"/>
              <a:t>ortalaması</a:t>
            </a:r>
            <a:r>
              <a:rPr lang="en-US" dirty="0"/>
              <a:t> 63.3±13.3</a:t>
            </a:r>
          </a:p>
        </p:txBody>
      </p:sp>
      <p:pic>
        <p:nvPicPr>
          <p:cNvPr id="4" name="Resim 3"/>
          <p:cNvPicPr>
            <a:picLocks noChangeAspect="1"/>
          </p:cNvPicPr>
          <p:nvPr/>
        </p:nvPicPr>
        <p:blipFill>
          <a:blip r:embed="rId2"/>
          <a:stretch>
            <a:fillRect/>
          </a:stretch>
        </p:blipFill>
        <p:spPr>
          <a:xfrm>
            <a:off x="7601803" y="2623169"/>
            <a:ext cx="3615747" cy="2850783"/>
          </a:xfrm>
          <a:prstGeom prst="rect">
            <a:avLst/>
          </a:prstGeom>
        </p:spPr>
      </p:pic>
      <p:pic>
        <p:nvPicPr>
          <p:cNvPr id="5" name="Resim 4"/>
          <p:cNvPicPr>
            <a:picLocks noChangeAspect="1"/>
          </p:cNvPicPr>
          <p:nvPr/>
        </p:nvPicPr>
        <p:blipFill>
          <a:blip r:embed="rId3"/>
          <a:stretch>
            <a:fillRect/>
          </a:stretch>
        </p:blipFill>
        <p:spPr>
          <a:xfrm>
            <a:off x="2813074" y="286603"/>
            <a:ext cx="6429375" cy="1885950"/>
          </a:xfrm>
          <a:prstGeom prst="rect">
            <a:avLst/>
          </a:prstGeom>
        </p:spPr>
      </p:pic>
      <p:pic>
        <p:nvPicPr>
          <p:cNvPr id="6" name="Resim 5"/>
          <p:cNvPicPr>
            <a:picLocks noChangeAspect="1"/>
          </p:cNvPicPr>
          <p:nvPr/>
        </p:nvPicPr>
        <p:blipFill>
          <a:blip r:embed="rId4"/>
          <a:stretch>
            <a:fillRect/>
          </a:stretch>
        </p:blipFill>
        <p:spPr>
          <a:xfrm>
            <a:off x="724885" y="3739338"/>
            <a:ext cx="5826041" cy="1481209"/>
          </a:xfrm>
          <a:prstGeom prst="rect">
            <a:avLst/>
          </a:prstGeom>
        </p:spPr>
      </p:pic>
    </p:spTree>
    <p:extLst>
      <p:ext uri="{BB962C8B-B14F-4D97-AF65-F5344CB8AC3E}">
        <p14:creationId xmlns:p14="http://schemas.microsoft.com/office/powerpoint/2010/main" val="3725051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207871" y="385549"/>
            <a:ext cx="9639300" cy="3657600"/>
          </a:xfrm>
          <a:prstGeom prst="rect">
            <a:avLst/>
          </a:prstGeom>
        </p:spPr>
      </p:pic>
      <p:sp>
        <p:nvSpPr>
          <p:cNvPr id="6" name="Dikdörtgen 5"/>
          <p:cNvSpPr/>
          <p:nvPr/>
        </p:nvSpPr>
        <p:spPr>
          <a:xfrm>
            <a:off x="3125339" y="4490112"/>
            <a:ext cx="6127844" cy="170597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err="1" smtClean="0">
                <a:solidFill>
                  <a:schemeClr val="tx1"/>
                </a:solidFill>
              </a:rPr>
              <a:t>Komposit</a:t>
            </a:r>
            <a:r>
              <a:rPr lang="tr-TR" sz="2000" dirty="0" smtClean="0">
                <a:solidFill>
                  <a:schemeClr val="tx1"/>
                </a:solidFill>
              </a:rPr>
              <a:t>  </a:t>
            </a:r>
            <a:r>
              <a:rPr lang="tr-TR" sz="2000" dirty="0" err="1" smtClean="0">
                <a:solidFill>
                  <a:schemeClr val="tx1"/>
                </a:solidFill>
              </a:rPr>
              <a:t>kardiyovasküler</a:t>
            </a:r>
            <a:r>
              <a:rPr lang="tr-TR" sz="2000" dirty="0" smtClean="0">
                <a:solidFill>
                  <a:schemeClr val="tx1"/>
                </a:solidFill>
              </a:rPr>
              <a:t> sonlanım noktası</a:t>
            </a:r>
          </a:p>
          <a:p>
            <a:pPr algn="ctr"/>
            <a:r>
              <a:rPr lang="tr-TR" dirty="0" smtClean="0">
                <a:solidFill>
                  <a:schemeClr val="tx1"/>
                </a:solidFill>
              </a:rPr>
              <a:t>- </a:t>
            </a:r>
            <a:r>
              <a:rPr lang="tr-TR" dirty="0" err="1" smtClean="0">
                <a:solidFill>
                  <a:schemeClr val="tx1"/>
                </a:solidFill>
              </a:rPr>
              <a:t>Kardiyovasküler</a:t>
            </a:r>
            <a:r>
              <a:rPr lang="tr-TR" dirty="0" smtClean="0">
                <a:solidFill>
                  <a:schemeClr val="tx1"/>
                </a:solidFill>
              </a:rPr>
              <a:t> ölüm</a:t>
            </a:r>
          </a:p>
          <a:p>
            <a:pPr algn="ctr"/>
            <a:r>
              <a:rPr lang="tr-TR" dirty="0" smtClean="0">
                <a:solidFill>
                  <a:schemeClr val="tx1"/>
                </a:solidFill>
              </a:rPr>
              <a:t>-</a:t>
            </a:r>
            <a:r>
              <a:rPr lang="tr-TR" dirty="0" err="1" smtClean="0">
                <a:solidFill>
                  <a:schemeClr val="tx1"/>
                </a:solidFill>
              </a:rPr>
              <a:t>Non-fatal</a:t>
            </a:r>
            <a:r>
              <a:rPr lang="tr-TR" dirty="0" smtClean="0">
                <a:solidFill>
                  <a:schemeClr val="tx1"/>
                </a:solidFill>
              </a:rPr>
              <a:t> MI</a:t>
            </a:r>
          </a:p>
          <a:p>
            <a:pPr algn="ctr"/>
            <a:r>
              <a:rPr lang="tr-TR" dirty="0" smtClean="0">
                <a:solidFill>
                  <a:schemeClr val="tx1"/>
                </a:solidFill>
              </a:rPr>
              <a:t>-</a:t>
            </a:r>
            <a:r>
              <a:rPr lang="tr-TR" dirty="0" err="1" smtClean="0">
                <a:solidFill>
                  <a:schemeClr val="tx1"/>
                </a:solidFill>
              </a:rPr>
              <a:t>Non</a:t>
            </a:r>
            <a:r>
              <a:rPr lang="tr-TR" dirty="0" smtClean="0">
                <a:solidFill>
                  <a:schemeClr val="tx1"/>
                </a:solidFill>
              </a:rPr>
              <a:t> </a:t>
            </a:r>
            <a:r>
              <a:rPr lang="tr-TR" dirty="0" err="1" smtClean="0">
                <a:solidFill>
                  <a:schemeClr val="tx1"/>
                </a:solidFill>
              </a:rPr>
              <a:t>fatal</a:t>
            </a:r>
            <a:r>
              <a:rPr lang="tr-TR" dirty="0" smtClean="0">
                <a:solidFill>
                  <a:schemeClr val="tx1"/>
                </a:solidFill>
              </a:rPr>
              <a:t> inme</a:t>
            </a:r>
          </a:p>
          <a:p>
            <a:pPr algn="ctr"/>
            <a:r>
              <a:rPr lang="tr-TR" dirty="0" smtClean="0">
                <a:solidFill>
                  <a:schemeClr val="tx1"/>
                </a:solidFill>
              </a:rPr>
              <a:t> -Kalp </a:t>
            </a:r>
            <a:r>
              <a:rPr lang="tr-TR" dirty="0">
                <a:solidFill>
                  <a:schemeClr val="tx1"/>
                </a:solidFill>
              </a:rPr>
              <a:t>yetmezliği nedeniyle hastaneye </a:t>
            </a:r>
            <a:r>
              <a:rPr lang="tr-TR" dirty="0" smtClean="0">
                <a:solidFill>
                  <a:schemeClr val="tx1"/>
                </a:solidFill>
              </a:rPr>
              <a:t>yatışı</a:t>
            </a:r>
            <a:endParaRPr lang="en-US" dirty="0">
              <a:solidFill>
                <a:schemeClr val="tx1"/>
              </a:solidFill>
            </a:endParaRPr>
          </a:p>
        </p:txBody>
      </p:sp>
    </p:spTree>
    <p:extLst>
      <p:ext uri="{BB962C8B-B14F-4D97-AF65-F5344CB8AC3E}">
        <p14:creationId xmlns:p14="http://schemas.microsoft.com/office/powerpoint/2010/main" val="365036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480926" y="545881"/>
            <a:ext cx="6845399" cy="1023611"/>
          </a:xfrm>
          <a:prstGeom prst="rect">
            <a:avLst/>
          </a:prstGeom>
        </p:spPr>
      </p:pic>
      <p:pic>
        <p:nvPicPr>
          <p:cNvPr id="5" name="Resim 4"/>
          <p:cNvPicPr>
            <a:picLocks noChangeAspect="1"/>
          </p:cNvPicPr>
          <p:nvPr/>
        </p:nvPicPr>
        <p:blipFill>
          <a:blip r:embed="rId3"/>
          <a:stretch>
            <a:fillRect/>
          </a:stretch>
        </p:blipFill>
        <p:spPr>
          <a:xfrm>
            <a:off x="914400" y="1839665"/>
            <a:ext cx="3766782" cy="4424657"/>
          </a:xfrm>
          <a:prstGeom prst="rect">
            <a:avLst/>
          </a:prstGeom>
        </p:spPr>
      </p:pic>
      <p:pic>
        <p:nvPicPr>
          <p:cNvPr id="6" name="Resim 5"/>
          <p:cNvPicPr>
            <a:picLocks noChangeAspect="1"/>
          </p:cNvPicPr>
          <p:nvPr/>
        </p:nvPicPr>
        <p:blipFill>
          <a:blip r:embed="rId4"/>
          <a:stretch>
            <a:fillRect/>
          </a:stretch>
        </p:blipFill>
        <p:spPr>
          <a:xfrm>
            <a:off x="5306348" y="1839665"/>
            <a:ext cx="3571875" cy="2428875"/>
          </a:xfrm>
          <a:prstGeom prst="rect">
            <a:avLst/>
          </a:prstGeom>
        </p:spPr>
      </p:pic>
      <p:pic>
        <p:nvPicPr>
          <p:cNvPr id="7" name="Resim 6"/>
          <p:cNvPicPr>
            <a:picLocks noChangeAspect="1"/>
          </p:cNvPicPr>
          <p:nvPr/>
        </p:nvPicPr>
        <p:blipFill>
          <a:blip r:embed="rId5"/>
          <a:stretch>
            <a:fillRect/>
          </a:stretch>
        </p:blipFill>
        <p:spPr>
          <a:xfrm>
            <a:off x="5339685" y="4538713"/>
            <a:ext cx="3505200" cy="1752600"/>
          </a:xfrm>
          <a:prstGeom prst="rect">
            <a:avLst/>
          </a:prstGeom>
        </p:spPr>
      </p:pic>
      <p:pic>
        <p:nvPicPr>
          <p:cNvPr id="8" name="Resim 7"/>
          <p:cNvPicPr>
            <a:picLocks noChangeAspect="1"/>
          </p:cNvPicPr>
          <p:nvPr/>
        </p:nvPicPr>
        <p:blipFill>
          <a:blip r:embed="rId6"/>
          <a:stretch>
            <a:fillRect/>
          </a:stretch>
        </p:blipFill>
        <p:spPr>
          <a:xfrm>
            <a:off x="9217143" y="3766782"/>
            <a:ext cx="2852369" cy="1249399"/>
          </a:xfrm>
          <a:prstGeom prst="rect">
            <a:avLst/>
          </a:prstGeom>
        </p:spPr>
      </p:pic>
      <p:sp>
        <p:nvSpPr>
          <p:cNvPr id="9" name="Dikdörtgen 8"/>
          <p:cNvSpPr/>
          <p:nvPr/>
        </p:nvSpPr>
        <p:spPr>
          <a:xfrm>
            <a:off x="9519839" y="2183642"/>
            <a:ext cx="2246976" cy="8704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3.4 yıl takip </a:t>
            </a:r>
            <a:endParaRPr lang="en-US" dirty="0">
              <a:solidFill>
                <a:schemeClr val="tx1"/>
              </a:solidFill>
            </a:endParaRPr>
          </a:p>
        </p:txBody>
      </p:sp>
      <p:sp>
        <p:nvSpPr>
          <p:cNvPr id="10" name="Metin kutusu 9"/>
          <p:cNvSpPr txBox="1"/>
          <p:nvPr/>
        </p:nvSpPr>
        <p:spPr>
          <a:xfrm>
            <a:off x="9642327" y="6027003"/>
            <a:ext cx="2549673" cy="830997"/>
          </a:xfrm>
          <a:prstGeom prst="rect">
            <a:avLst/>
          </a:prstGeom>
          <a:noFill/>
        </p:spPr>
        <p:txBody>
          <a:bodyPr wrap="square" rtlCol="0">
            <a:spAutoFit/>
          </a:bodyPr>
          <a:lstStyle/>
          <a:p>
            <a:r>
              <a:rPr lang="en-US" sz="1200" b="1" dirty="0"/>
              <a:t>N </a:t>
            </a:r>
            <a:r>
              <a:rPr lang="en-US" sz="1200" b="1" dirty="0" err="1"/>
              <a:t>Engl</a:t>
            </a:r>
            <a:r>
              <a:rPr lang="en-US" sz="1200" b="1" dirty="0"/>
              <a:t> J Med 2021;385:2252-2263</a:t>
            </a:r>
          </a:p>
          <a:p>
            <a:r>
              <a:rPr lang="en-US" dirty="0"/>
              <a:t/>
            </a:r>
            <a:br>
              <a:rPr lang="en-US" dirty="0"/>
            </a:br>
            <a:endParaRPr lang="en-US" dirty="0"/>
          </a:p>
        </p:txBody>
      </p:sp>
      <p:sp>
        <p:nvSpPr>
          <p:cNvPr id="11" name="Metin kutusu 10"/>
          <p:cNvSpPr txBox="1"/>
          <p:nvPr/>
        </p:nvSpPr>
        <p:spPr>
          <a:xfrm>
            <a:off x="9904079" y="688368"/>
            <a:ext cx="1862736" cy="369332"/>
          </a:xfrm>
          <a:prstGeom prst="rect">
            <a:avLst/>
          </a:prstGeom>
          <a:noFill/>
        </p:spPr>
        <p:txBody>
          <a:bodyPr wrap="square" rtlCol="0">
            <a:spAutoFit/>
          </a:bodyPr>
          <a:lstStyle/>
          <a:p>
            <a:r>
              <a:rPr lang="en-US" dirty="0"/>
              <a:t>FIGARO-DKD</a:t>
            </a:r>
          </a:p>
        </p:txBody>
      </p:sp>
    </p:spTree>
    <p:extLst>
      <p:ext uri="{BB962C8B-B14F-4D97-AF65-F5344CB8AC3E}">
        <p14:creationId xmlns:p14="http://schemas.microsoft.com/office/powerpoint/2010/main" val="22765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SGLT-2 inhibitörleri </a:t>
            </a:r>
            <a:endParaRPr lang="en-US" dirty="0"/>
          </a:p>
        </p:txBody>
      </p:sp>
      <p:sp>
        <p:nvSpPr>
          <p:cNvPr id="3" name="Alt Başlık 2"/>
          <p:cNvSpPr>
            <a:spLocks noGrp="1"/>
          </p:cNvSpPr>
          <p:nvPr>
            <p:ph type="subTitle"/>
          </p:nvPr>
        </p:nvSpPr>
        <p:spPr/>
        <p:txBody>
          <a:bodyPr/>
          <a:lstStyle/>
          <a:p>
            <a:endParaRPr lang="tr-TR" dirty="0" smtClean="0"/>
          </a:p>
          <a:p>
            <a:endParaRPr lang="en-US" dirty="0"/>
          </a:p>
        </p:txBody>
      </p:sp>
      <p:pic>
        <p:nvPicPr>
          <p:cNvPr id="4" name="Resim 3"/>
          <p:cNvPicPr/>
          <p:nvPr/>
        </p:nvPicPr>
        <p:blipFill>
          <a:blip r:embed="rId2"/>
          <a:stretch/>
        </p:blipFill>
        <p:spPr>
          <a:xfrm>
            <a:off x="1561229" y="1869744"/>
            <a:ext cx="8529840" cy="4163212"/>
          </a:xfrm>
          <a:prstGeom prst="rect">
            <a:avLst/>
          </a:prstGeom>
          <a:ln w="0">
            <a:noFill/>
          </a:ln>
        </p:spPr>
      </p:pic>
      <p:sp>
        <p:nvSpPr>
          <p:cNvPr id="5" name="Dikdörtgen 4"/>
          <p:cNvSpPr/>
          <p:nvPr/>
        </p:nvSpPr>
        <p:spPr>
          <a:xfrm>
            <a:off x="9430603" y="1787857"/>
            <a:ext cx="941696" cy="436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9645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Resim 61"/>
          <p:cNvPicPr/>
          <p:nvPr/>
        </p:nvPicPr>
        <p:blipFill>
          <a:blip r:embed="rId2"/>
          <a:stretch/>
        </p:blipFill>
        <p:spPr>
          <a:xfrm>
            <a:off x="3478680" y="89640"/>
            <a:ext cx="4081320" cy="2250360"/>
          </a:xfrm>
          <a:prstGeom prst="rect">
            <a:avLst/>
          </a:prstGeom>
          <a:ln w="0">
            <a:noFill/>
          </a:ln>
        </p:spPr>
      </p:pic>
      <p:pic>
        <p:nvPicPr>
          <p:cNvPr id="63" name="Resim 62"/>
          <p:cNvPicPr/>
          <p:nvPr/>
        </p:nvPicPr>
        <p:blipFill>
          <a:blip r:embed="rId3"/>
          <a:stretch/>
        </p:blipFill>
        <p:spPr>
          <a:xfrm>
            <a:off x="1050876" y="2465544"/>
            <a:ext cx="10577015" cy="3607710"/>
          </a:xfrm>
          <a:prstGeom prst="rect">
            <a:avLst/>
          </a:prstGeom>
          <a:ln w="0">
            <a:noFill/>
          </a:ln>
        </p:spPr>
      </p:pic>
      <p:pic>
        <p:nvPicPr>
          <p:cNvPr id="64" name="Resim 63"/>
          <p:cNvPicPr/>
          <p:nvPr/>
        </p:nvPicPr>
        <p:blipFill>
          <a:blip r:embed="rId4"/>
          <a:stretch/>
        </p:blipFill>
        <p:spPr>
          <a:xfrm>
            <a:off x="9900000" y="6388920"/>
            <a:ext cx="2073960" cy="271080"/>
          </a:xfrm>
          <a:prstGeom prst="rect">
            <a:avLst/>
          </a:prstGeom>
          <a:ln w="0">
            <a:noFill/>
          </a:ln>
        </p:spPr>
      </p:pic>
      <p:cxnSp>
        <p:nvCxnSpPr>
          <p:cNvPr id="3" name="Düz Bağlayıcı 2"/>
          <p:cNvCxnSpPr/>
          <p:nvPr/>
        </p:nvCxnSpPr>
        <p:spPr>
          <a:xfrm>
            <a:off x="6605516" y="4435522"/>
            <a:ext cx="165138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59179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Resim 64"/>
          <p:cNvPicPr/>
          <p:nvPr/>
        </p:nvPicPr>
        <p:blipFill>
          <a:blip r:embed="rId2"/>
          <a:stretch/>
        </p:blipFill>
        <p:spPr>
          <a:xfrm>
            <a:off x="3084840" y="365040"/>
            <a:ext cx="4295160" cy="2236320"/>
          </a:xfrm>
          <a:prstGeom prst="rect">
            <a:avLst/>
          </a:prstGeom>
          <a:ln w="0">
            <a:noFill/>
          </a:ln>
        </p:spPr>
      </p:pic>
      <p:pic>
        <p:nvPicPr>
          <p:cNvPr id="66" name="Resim 65"/>
          <p:cNvPicPr/>
          <p:nvPr/>
        </p:nvPicPr>
        <p:blipFill>
          <a:blip r:embed="rId3"/>
          <a:stretch/>
        </p:blipFill>
        <p:spPr>
          <a:xfrm>
            <a:off x="8820000" y="6399720"/>
            <a:ext cx="3060000" cy="279720"/>
          </a:xfrm>
          <a:prstGeom prst="rect">
            <a:avLst/>
          </a:prstGeom>
          <a:ln w="0">
            <a:noFill/>
          </a:ln>
        </p:spPr>
      </p:pic>
      <p:pic>
        <p:nvPicPr>
          <p:cNvPr id="67" name="Resim 66"/>
          <p:cNvPicPr/>
          <p:nvPr/>
        </p:nvPicPr>
        <p:blipFill>
          <a:blip r:embed="rId4"/>
          <a:stretch/>
        </p:blipFill>
        <p:spPr>
          <a:xfrm>
            <a:off x="1339920" y="2985840"/>
            <a:ext cx="3880080" cy="3134160"/>
          </a:xfrm>
          <a:prstGeom prst="rect">
            <a:avLst/>
          </a:prstGeom>
          <a:ln w="0">
            <a:noFill/>
          </a:ln>
        </p:spPr>
      </p:pic>
      <p:pic>
        <p:nvPicPr>
          <p:cNvPr id="68" name="Resim 67"/>
          <p:cNvPicPr/>
          <p:nvPr/>
        </p:nvPicPr>
        <p:blipFill>
          <a:blip r:embed="rId5"/>
          <a:stretch/>
        </p:blipFill>
        <p:spPr>
          <a:xfrm>
            <a:off x="6120360" y="3557160"/>
            <a:ext cx="4859640" cy="2562840"/>
          </a:xfrm>
          <a:prstGeom prst="rect">
            <a:avLst/>
          </a:prstGeom>
          <a:ln w="0">
            <a:noFill/>
          </a:ln>
        </p:spPr>
      </p:pic>
    </p:spTree>
    <p:extLst>
      <p:ext uri="{BB962C8B-B14F-4D97-AF65-F5344CB8AC3E}">
        <p14:creationId xmlns:p14="http://schemas.microsoft.com/office/powerpoint/2010/main" val="233230348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Resim 68"/>
          <p:cNvPicPr/>
          <p:nvPr/>
        </p:nvPicPr>
        <p:blipFill>
          <a:blip r:embed="rId2"/>
          <a:stretch/>
        </p:blipFill>
        <p:spPr>
          <a:xfrm>
            <a:off x="1440000" y="1080000"/>
            <a:ext cx="9529200" cy="4500000"/>
          </a:xfrm>
          <a:prstGeom prst="rect">
            <a:avLst/>
          </a:prstGeom>
          <a:ln w="0">
            <a:noFill/>
          </a:ln>
        </p:spPr>
      </p:pic>
    </p:spTree>
    <p:extLst>
      <p:ext uri="{BB962C8B-B14F-4D97-AF65-F5344CB8AC3E}">
        <p14:creationId xmlns:p14="http://schemas.microsoft.com/office/powerpoint/2010/main" val="96397455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Resim 72"/>
          <p:cNvPicPr/>
          <p:nvPr/>
        </p:nvPicPr>
        <p:blipFill>
          <a:blip r:embed="rId2"/>
          <a:stretch/>
        </p:blipFill>
        <p:spPr>
          <a:xfrm>
            <a:off x="2160000" y="540000"/>
            <a:ext cx="6953040" cy="1560960"/>
          </a:xfrm>
          <a:prstGeom prst="rect">
            <a:avLst/>
          </a:prstGeom>
          <a:ln w="0">
            <a:noFill/>
          </a:ln>
        </p:spPr>
      </p:pic>
      <p:pic>
        <p:nvPicPr>
          <p:cNvPr id="74" name="Resim 73"/>
          <p:cNvPicPr/>
          <p:nvPr/>
        </p:nvPicPr>
        <p:blipFill>
          <a:blip r:embed="rId3"/>
          <a:stretch/>
        </p:blipFill>
        <p:spPr>
          <a:xfrm>
            <a:off x="540000" y="2340000"/>
            <a:ext cx="3700080" cy="1675800"/>
          </a:xfrm>
          <a:prstGeom prst="rect">
            <a:avLst/>
          </a:prstGeom>
          <a:ln w="0">
            <a:noFill/>
          </a:ln>
        </p:spPr>
      </p:pic>
      <p:pic>
        <p:nvPicPr>
          <p:cNvPr id="75" name="Resim 74"/>
          <p:cNvPicPr/>
          <p:nvPr/>
        </p:nvPicPr>
        <p:blipFill>
          <a:blip r:embed="rId4"/>
          <a:stretch/>
        </p:blipFill>
        <p:spPr>
          <a:xfrm>
            <a:off x="3240000" y="4555440"/>
            <a:ext cx="4320000" cy="1924560"/>
          </a:xfrm>
          <a:prstGeom prst="rect">
            <a:avLst/>
          </a:prstGeom>
          <a:ln w="0">
            <a:noFill/>
          </a:ln>
        </p:spPr>
      </p:pic>
      <p:pic>
        <p:nvPicPr>
          <p:cNvPr id="76" name="Resim 75"/>
          <p:cNvPicPr/>
          <p:nvPr/>
        </p:nvPicPr>
        <p:blipFill>
          <a:blip r:embed="rId5"/>
          <a:stretch/>
        </p:blipFill>
        <p:spPr>
          <a:xfrm rot="21577800">
            <a:off x="7929000" y="2152440"/>
            <a:ext cx="3941280" cy="2860560"/>
          </a:xfrm>
          <a:prstGeom prst="rect">
            <a:avLst/>
          </a:prstGeom>
          <a:ln w="0">
            <a:noFill/>
          </a:ln>
        </p:spPr>
      </p:pic>
    </p:spTree>
    <p:extLst>
      <p:ext uri="{BB962C8B-B14F-4D97-AF65-F5344CB8AC3E}">
        <p14:creationId xmlns:p14="http://schemas.microsoft.com/office/powerpoint/2010/main" val="6348113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Resim 76"/>
          <p:cNvPicPr/>
          <p:nvPr/>
        </p:nvPicPr>
        <p:blipFill>
          <a:blip r:embed="rId2"/>
          <a:stretch/>
        </p:blipFill>
        <p:spPr>
          <a:xfrm>
            <a:off x="3533400" y="198360"/>
            <a:ext cx="4206600" cy="1961640"/>
          </a:xfrm>
          <a:prstGeom prst="rect">
            <a:avLst/>
          </a:prstGeom>
          <a:ln w="0">
            <a:noFill/>
          </a:ln>
        </p:spPr>
      </p:pic>
      <p:pic>
        <p:nvPicPr>
          <p:cNvPr id="78" name="Resim 77"/>
          <p:cNvPicPr/>
          <p:nvPr/>
        </p:nvPicPr>
        <p:blipFill>
          <a:blip r:embed="rId3"/>
          <a:stretch/>
        </p:blipFill>
        <p:spPr>
          <a:xfrm>
            <a:off x="504967" y="2388358"/>
            <a:ext cx="4952273" cy="2546742"/>
          </a:xfrm>
          <a:prstGeom prst="rect">
            <a:avLst/>
          </a:prstGeom>
          <a:ln w="0">
            <a:noFill/>
          </a:ln>
        </p:spPr>
      </p:pic>
      <p:pic>
        <p:nvPicPr>
          <p:cNvPr id="79" name="Resim 78"/>
          <p:cNvPicPr/>
          <p:nvPr/>
        </p:nvPicPr>
        <p:blipFill>
          <a:blip r:embed="rId4"/>
          <a:stretch/>
        </p:blipFill>
        <p:spPr>
          <a:xfrm>
            <a:off x="5882185" y="2471948"/>
            <a:ext cx="6206679" cy="2463152"/>
          </a:xfrm>
          <a:prstGeom prst="rect">
            <a:avLst/>
          </a:prstGeom>
          <a:ln w="0">
            <a:noFill/>
          </a:ln>
        </p:spPr>
      </p:pic>
      <p:sp>
        <p:nvSpPr>
          <p:cNvPr id="80" name="Dikdörtgen 79"/>
          <p:cNvSpPr/>
          <p:nvPr/>
        </p:nvSpPr>
        <p:spPr>
          <a:xfrm>
            <a:off x="1260000" y="5308979"/>
            <a:ext cx="2273400" cy="81102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tr-TR" sz="1800" b="0" strike="noStrike" spc="-1">
                <a:solidFill>
                  <a:srgbClr val="000000"/>
                </a:solidFill>
                <a:latin typeface="Arial"/>
              </a:rPr>
              <a:t>Tüm nedenlere bağlı mortalite</a:t>
            </a:r>
          </a:p>
        </p:txBody>
      </p:sp>
      <p:sp>
        <p:nvSpPr>
          <p:cNvPr id="81" name="Dikdörtgen 80"/>
          <p:cNvSpPr/>
          <p:nvPr/>
        </p:nvSpPr>
        <p:spPr>
          <a:xfrm>
            <a:off x="8211762" y="5160648"/>
            <a:ext cx="2340000" cy="1080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0">
            <a:solidFill>
              <a:schemeClr val="accent1"/>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tr-TR" sz="1800" b="0" strike="noStrike" spc="-1">
                <a:solidFill>
                  <a:srgbClr val="000000"/>
                </a:solidFill>
                <a:latin typeface="Arial"/>
              </a:rPr>
              <a:t>Kalp yetmezliği nedeniyle hastaneye yatış</a:t>
            </a:r>
          </a:p>
        </p:txBody>
      </p:sp>
    </p:spTree>
    <p:extLst>
      <p:ext uri="{BB962C8B-B14F-4D97-AF65-F5344CB8AC3E}">
        <p14:creationId xmlns:p14="http://schemas.microsoft.com/office/powerpoint/2010/main" val="161501619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493827" y="500963"/>
            <a:ext cx="4925477" cy="5901049"/>
          </a:xfrm>
          <a:prstGeom prst="rect">
            <a:avLst/>
          </a:prstGeom>
        </p:spPr>
      </p:pic>
    </p:spTree>
    <p:extLst>
      <p:ext uri="{BB962C8B-B14F-4D97-AF65-F5344CB8AC3E}">
        <p14:creationId xmlns:p14="http://schemas.microsoft.com/office/powerpoint/2010/main" val="32464474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İvabradine</a:t>
            </a:r>
            <a:r>
              <a:rPr lang="tr-TR" dirty="0" smtClean="0"/>
              <a:t> </a:t>
            </a:r>
            <a:endParaRPr lang="en-US" dirty="0"/>
          </a:p>
        </p:txBody>
      </p:sp>
      <p:pic>
        <p:nvPicPr>
          <p:cNvPr id="4" name="Resim 3"/>
          <p:cNvPicPr>
            <a:picLocks noChangeAspect="1"/>
          </p:cNvPicPr>
          <p:nvPr/>
        </p:nvPicPr>
        <p:blipFill>
          <a:blip r:embed="rId2"/>
          <a:stretch>
            <a:fillRect/>
          </a:stretch>
        </p:blipFill>
        <p:spPr>
          <a:xfrm>
            <a:off x="1222324" y="2019869"/>
            <a:ext cx="5108872" cy="3876521"/>
          </a:xfrm>
          <a:prstGeom prst="rect">
            <a:avLst/>
          </a:prstGeom>
        </p:spPr>
      </p:pic>
      <p:pic>
        <p:nvPicPr>
          <p:cNvPr id="5" name="Resim 4"/>
          <p:cNvPicPr>
            <a:picLocks noChangeAspect="1"/>
          </p:cNvPicPr>
          <p:nvPr/>
        </p:nvPicPr>
        <p:blipFill>
          <a:blip r:embed="rId3"/>
          <a:stretch>
            <a:fillRect/>
          </a:stretch>
        </p:blipFill>
        <p:spPr>
          <a:xfrm>
            <a:off x="6947421" y="1867391"/>
            <a:ext cx="5021666" cy="4181475"/>
          </a:xfrm>
          <a:prstGeom prst="rect">
            <a:avLst/>
          </a:prstGeom>
        </p:spPr>
      </p:pic>
      <p:sp>
        <p:nvSpPr>
          <p:cNvPr id="6" name="Dikdörtgen 5"/>
          <p:cNvSpPr/>
          <p:nvPr/>
        </p:nvSpPr>
        <p:spPr>
          <a:xfrm>
            <a:off x="11464119" y="5896390"/>
            <a:ext cx="627797" cy="190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kdörtgen 6"/>
          <p:cNvSpPr/>
          <p:nvPr/>
        </p:nvSpPr>
        <p:spPr>
          <a:xfrm>
            <a:off x="9785445" y="5636525"/>
            <a:ext cx="423080" cy="259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206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897336" y="257695"/>
            <a:ext cx="10403009" cy="5550702"/>
          </a:xfrm>
          <a:prstGeom prst="rect">
            <a:avLst/>
          </a:prstGeom>
        </p:spPr>
      </p:pic>
      <p:sp>
        <p:nvSpPr>
          <p:cNvPr id="6" name="Metin kutusu 5"/>
          <p:cNvSpPr txBox="1"/>
          <p:nvPr/>
        </p:nvSpPr>
        <p:spPr>
          <a:xfrm>
            <a:off x="8684525" y="5999466"/>
            <a:ext cx="3657600" cy="305799"/>
          </a:xfrm>
          <a:prstGeom prst="rect">
            <a:avLst/>
          </a:prstGeom>
          <a:noFill/>
        </p:spPr>
        <p:txBody>
          <a:bodyPr wrap="square" rtlCol="0">
            <a:spAutoFit/>
          </a:bodyPr>
          <a:lstStyle/>
          <a:p>
            <a:r>
              <a:rPr lang="en-US" sz="1400" dirty="0" smtClean="0"/>
              <a:t>Journal </a:t>
            </a:r>
            <a:r>
              <a:rPr lang="en-US" sz="1400" dirty="0"/>
              <a:t>of Cardiac </a:t>
            </a:r>
            <a:r>
              <a:rPr lang="en-US" sz="1400" dirty="0" smtClean="0"/>
              <a:t>Failure</a:t>
            </a:r>
            <a:r>
              <a:rPr lang="tr-TR" sz="1400" dirty="0" smtClean="0"/>
              <a:t>.</a:t>
            </a:r>
            <a:r>
              <a:rPr lang="en-US" sz="1400" dirty="0" smtClean="0"/>
              <a:t>(2025)</a:t>
            </a:r>
            <a:r>
              <a:rPr lang="tr-TR" sz="1400" dirty="0" smtClean="0"/>
              <a:t>,</a:t>
            </a:r>
            <a:r>
              <a:rPr lang="en-US" sz="1400" dirty="0" smtClean="0"/>
              <a:t> 1164</a:t>
            </a:r>
            <a:r>
              <a:rPr lang="tr-TR" sz="1400" dirty="0" smtClean="0"/>
              <a:t>-</a:t>
            </a:r>
            <a:r>
              <a:rPr lang="en-US" sz="1400" dirty="0" smtClean="0"/>
              <a:t>1322</a:t>
            </a:r>
            <a:endParaRPr lang="en-US" sz="1400" dirty="0"/>
          </a:p>
        </p:txBody>
      </p:sp>
    </p:spTree>
    <p:extLst>
      <p:ext uri="{BB962C8B-B14F-4D97-AF65-F5344CB8AC3E}">
        <p14:creationId xmlns:p14="http://schemas.microsoft.com/office/powerpoint/2010/main" val="2228394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Vericiguat</a:t>
            </a:r>
            <a:endParaRPr lang="en-US" dirty="0"/>
          </a:p>
        </p:txBody>
      </p:sp>
      <p:pic>
        <p:nvPicPr>
          <p:cNvPr id="4" name="Resim 3"/>
          <p:cNvPicPr>
            <a:picLocks noChangeAspect="1"/>
          </p:cNvPicPr>
          <p:nvPr/>
        </p:nvPicPr>
        <p:blipFill>
          <a:blip r:embed="rId2"/>
          <a:stretch>
            <a:fillRect/>
          </a:stretch>
        </p:blipFill>
        <p:spPr>
          <a:xfrm>
            <a:off x="1097280" y="2811438"/>
            <a:ext cx="5190830" cy="1591528"/>
          </a:xfrm>
          <a:prstGeom prst="rect">
            <a:avLst/>
          </a:prstGeom>
        </p:spPr>
      </p:pic>
      <p:pic>
        <p:nvPicPr>
          <p:cNvPr id="5" name="Resim 4"/>
          <p:cNvPicPr/>
          <p:nvPr/>
        </p:nvPicPr>
        <p:blipFill>
          <a:blip r:embed="rId3"/>
          <a:stretch/>
        </p:blipFill>
        <p:spPr>
          <a:xfrm>
            <a:off x="7137779" y="891199"/>
            <a:ext cx="4168026" cy="4827213"/>
          </a:xfrm>
          <a:prstGeom prst="rect">
            <a:avLst/>
          </a:prstGeom>
          <a:ln w="0">
            <a:noFill/>
          </a:ln>
        </p:spPr>
      </p:pic>
      <p:sp>
        <p:nvSpPr>
          <p:cNvPr id="7" name="Metin kutusu 6"/>
          <p:cNvSpPr txBox="1"/>
          <p:nvPr/>
        </p:nvSpPr>
        <p:spPr>
          <a:xfrm>
            <a:off x="9305441" y="6053008"/>
            <a:ext cx="3700478" cy="540000"/>
          </a:xfrm>
          <a:prstGeom prst="rect">
            <a:avLst/>
          </a:prstGeom>
          <a:noFill/>
          <a:ln w="0">
            <a:noFill/>
          </a:ln>
        </p:spPr>
        <p:txBody>
          <a:bodyPr lIns="90000" tIns="45000" rIns="90000" bIns="45000" anchor="t">
            <a:noAutofit/>
          </a:bodyPr>
          <a:lstStyle/>
          <a:p>
            <a:r>
              <a:rPr lang="tr-TR" sz="1000" b="0" strike="noStrike" spc="-1" dirty="0" err="1">
                <a:solidFill>
                  <a:srgbClr val="000000"/>
                </a:solidFill>
                <a:latin typeface="Arial"/>
              </a:rPr>
              <a:t>Rev</a:t>
            </a:r>
            <a:r>
              <a:rPr lang="tr-TR" sz="1000" b="0" strike="noStrike" spc="-1" dirty="0">
                <a:solidFill>
                  <a:srgbClr val="000000"/>
                </a:solidFill>
                <a:latin typeface="Arial"/>
              </a:rPr>
              <a:t>. </a:t>
            </a:r>
            <a:r>
              <a:rPr lang="tr-TR" sz="1000" b="0" strike="noStrike" spc="-1" dirty="0" err="1">
                <a:solidFill>
                  <a:srgbClr val="000000"/>
                </a:solidFill>
                <a:latin typeface="Arial"/>
              </a:rPr>
              <a:t>Cardiovasc</a:t>
            </a:r>
            <a:r>
              <a:rPr lang="tr-TR" sz="1000" b="0" strike="noStrike" spc="-1" dirty="0">
                <a:solidFill>
                  <a:srgbClr val="000000"/>
                </a:solidFill>
                <a:latin typeface="Arial"/>
              </a:rPr>
              <a:t>. </a:t>
            </a:r>
            <a:r>
              <a:rPr lang="tr-TR" sz="1000" b="0" strike="noStrike" spc="-1" dirty="0" err="1">
                <a:solidFill>
                  <a:srgbClr val="000000"/>
                </a:solidFill>
                <a:latin typeface="Arial"/>
              </a:rPr>
              <a:t>Med</a:t>
            </a:r>
            <a:r>
              <a:rPr lang="tr-TR" sz="1000" b="0" strike="noStrike" spc="-1" dirty="0">
                <a:solidFill>
                  <a:srgbClr val="000000"/>
                </a:solidFill>
                <a:latin typeface="Arial"/>
              </a:rPr>
              <a:t>. 2025, 26(8), 39886 </a:t>
            </a:r>
          </a:p>
        </p:txBody>
      </p:sp>
    </p:spTree>
    <p:extLst>
      <p:ext uri="{BB962C8B-B14F-4D97-AF65-F5344CB8AC3E}">
        <p14:creationId xmlns:p14="http://schemas.microsoft.com/office/powerpoint/2010/main" val="3572104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Resim 89"/>
          <p:cNvPicPr/>
          <p:nvPr/>
        </p:nvPicPr>
        <p:blipFill>
          <a:blip r:embed="rId2"/>
          <a:stretch/>
        </p:blipFill>
        <p:spPr>
          <a:xfrm>
            <a:off x="2183760" y="365040"/>
            <a:ext cx="8076240" cy="1355040"/>
          </a:xfrm>
          <a:prstGeom prst="rect">
            <a:avLst/>
          </a:prstGeom>
          <a:ln w="0">
            <a:noFill/>
          </a:ln>
        </p:spPr>
      </p:pic>
      <p:pic>
        <p:nvPicPr>
          <p:cNvPr id="91" name="Resim 90"/>
          <p:cNvPicPr/>
          <p:nvPr/>
        </p:nvPicPr>
        <p:blipFill>
          <a:blip r:embed="rId3"/>
          <a:stretch/>
        </p:blipFill>
        <p:spPr>
          <a:xfrm>
            <a:off x="9900000" y="720000"/>
            <a:ext cx="1896480" cy="498240"/>
          </a:xfrm>
          <a:prstGeom prst="rect">
            <a:avLst/>
          </a:prstGeom>
          <a:ln w="0">
            <a:noFill/>
          </a:ln>
        </p:spPr>
      </p:pic>
      <p:pic>
        <p:nvPicPr>
          <p:cNvPr id="92" name="Resim 91"/>
          <p:cNvPicPr/>
          <p:nvPr/>
        </p:nvPicPr>
        <p:blipFill>
          <a:blip r:embed="rId4"/>
          <a:stretch/>
        </p:blipFill>
        <p:spPr>
          <a:xfrm>
            <a:off x="798120" y="2700000"/>
            <a:ext cx="5501880" cy="2700000"/>
          </a:xfrm>
          <a:prstGeom prst="rect">
            <a:avLst/>
          </a:prstGeom>
          <a:ln w="0">
            <a:noFill/>
          </a:ln>
        </p:spPr>
      </p:pic>
      <p:pic>
        <p:nvPicPr>
          <p:cNvPr id="93" name="Resim 92"/>
          <p:cNvPicPr/>
          <p:nvPr/>
        </p:nvPicPr>
        <p:blipFill>
          <a:blip r:embed="rId5"/>
          <a:stretch/>
        </p:blipFill>
        <p:spPr>
          <a:xfrm>
            <a:off x="7064640" y="2520000"/>
            <a:ext cx="4275360" cy="3600000"/>
          </a:xfrm>
          <a:prstGeom prst="rect">
            <a:avLst/>
          </a:prstGeom>
          <a:ln w="0">
            <a:noFill/>
          </a:ln>
        </p:spPr>
      </p:pic>
    </p:spTree>
    <p:extLst>
      <p:ext uri="{BB962C8B-B14F-4D97-AF65-F5344CB8AC3E}">
        <p14:creationId xmlns:p14="http://schemas.microsoft.com/office/powerpoint/2010/main" val="383787633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p:nvPr>
        </p:nvSpPr>
        <p:spPr>
          <a:xfrm>
            <a:off x="705960" y="180590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tr-TR" sz="3200" b="0" strike="noStrike" spc="-1" dirty="0">
                <a:solidFill>
                  <a:srgbClr val="000000"/>
                </a:solidFill>
                <a:latin typeface="Arial"/>
              </a:rPr>
              <a:t>Yaşlı Hastada Etkin mi? </a:t>
            </a:r>
          </a:p>
        </p:txBody>
      </p:sp>
      <p:pic>
        <p:nvPicPr>
          <p:cNvPr id="95" name="Resim 94"/>
          <p:cNvPicPr/>
          <p:nvPr/>
        </p:nvPicPr>
        <p:blipFill>
          <a:blip r:embed="rId2"/>
          <a:stretch/>
        </p:blipFill>
        <p:spPr>
          <a:xfrm>
            <a:off x="900000" y="226800"/>
            <a:ext cx="6120000" cy="1377720"/>
          </a:xfrm>
          <a:prstGeom prst="rect">
            <a:avLst/>
          </a:prstGeom>
          <a:ln w="0">
            <a:noFill/>
          </a:ln>
        </p:spPr>
      </p:pic>
      <p:pic>
        <p:nvPicPr>
          <p:cNvPr id="96" name="Resim 95"/>
          <p:cNvPicPr/>
          <p:nvPr/>
        </p:nvPicPr>
        <p:blipFill>
          <a:blip r:embed="rId3"/>
          <a:stretch/>
        </p:blipFill>
        <p:spPr>
          <a:xfrm>
            <a:off x="799920" y="2804400"/>
            <a:ext cx="4240080" cy="2777040"/>
          </a:xfrm>
          <a:prstGeom prst="rect">
            <a:avLst/>
          </a:prstGeom>
          <a:ln w="0">
            <a:noFill/>
          </a:ln>
        </p:spPr>
      </p:pic>
      <p:pic>
        <p:nvPicPr>
          <p:cNvPr id="97" name="Resim 96"/>
          <p:cNvPicPr/>
          <p:nvPr/>
        </p:nvPicPr>
        <p:blipFill>
          <a:blip r:embed="rId4"/>
          <a:stretch/>
        </p:blipFill>
        <p:spPr>
          <a:xfrm>
            <a:off x="6192000" y="2880000"/>
            <a:ext cx="5328000" cy="3240000"/>
          </a:xfrm>
          <a:prstGeom prst="rect">
            <a:avLst/>
          </a:prstGeom>
          <a:ln w="0">
            <a:noFill/>
          </a:ln>
        </p:spPr>
      </p:pic>
      <p:sp>
        <p:nvSpPr>
          <p:cNvPr id="98" name="5-Nokta Yıldız 97"/>
          <p:cNvSpPr/>
          <p:nvPr/>
        </p:nvSpPr>
        <p:spPr>
          <a:xfrm>
            <a:off x="11340000" y="4680000"/>
            <a:ext cx="540000" cy="540000"/>
          </a:xfrm>
          <a:prstGeom prst="star5">
            <a:avLst/>
          </a:prstGeom>
          <a:solidFill>
            <a:srgbClr val="FF0000"/>
          </a:solidFill>
          <a:ln w="0">
            <a:solidFill>
              <a:srgbClr val="FF0000"/>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tr-TR" sz="1800" b="0" strike="noStrike" spc="-1">
              <a:solidFill>
                <a:srgbClr val="000000"/>
              </a:solidFill>
              <a:latin typeface="Arial"/>
            </a:endParaRPr>
          </a:p>
        </p:txBody>
      </p:sp>
      <p:sp>
        <p:nvSpPr>
          <p:cNvPr id="99" name="Metin kutusu 98"/>
          <p:cNvSpPr txBox="1"/>
          <p:nvPr/>
        </p:nvSpPr>
        <p:spPr>
          <a:xfrm>
            <a:off x="9360000" y="6077088"/>
            <a:ext cx="3960000" cy="360000"/>
          </a:xfrm>
          <a:prstGeom prst="rect">
            <a:avLst/>
          </a:prstGeom>
          <a:noFill/>
          <a:ln w="0">
            <a:noFill/>
          </a:ln>
        </p:spPr>
        <p:txBody>
          <a:bodyPr lIns="90000" tIns="45000" rIns="90000" bIns="45000" anchor="t">
            <a:noAutofit/>
          </a:bodyPr>
          <a:lstStyle/>
          <a:p>
            <a:r>
              <a:rPr lang="tr-TR" sz="1000" b="0" strike="noStrike" spc="-1" dirty="0" err="1">
                <a:solidFill>
                  <a:srgbClr val="000000"/>
                </a:solidFill>
                <a:latin typeface="Arial"/>
              </a:rPr>
              <a:t>Am</a:t>
            </a:r>
            <a:r>
              <a:rPr lang="tr-TR" sz="1000" b="0" strike="noStrike" spc="-1" dirty="0">
                <a:solidFill>
                  <a:srgbClr val="000000"/>
                </a:solidFill>
                <a:latin typeface="Arial"/>
              </a:rPr>
              <a:t> J </a:t>
            </a:r>
            <a:r>
              <a:rPr lang="tr-TR" sz="1000" b="0" strike="noStrike" spc="-1" dirty="0" err="1">
                <a:solidFill>
                  <a:srgbClr val="000000"/>
                </a:solidFill>
                <a:latin typeface="Arial"/>
              </a:rPr>
              <a:t>Cardiovasc</a:t>
            </a:r>
            <a:r>
              <a:rPr lang="tr-TR" sz="1000" b="0" strike="noStrike" spc="-1" dirty="0">
                <a:solidFill>
                  <a:srgbClr val="000000"/>
                </a:solidFill>
                <a:latin typeface="Arial"/>
              </a:rPr>
              <a:t> </a:t>
            </a:r>
            <a:r>
              <a:rPr lang="tr-TR" sz="1000" b="0" strike="noStrike" spc="-1" dirty="0" err="1">
                <a:solidFill>
                  <a:srgbClr val="000000"/>
                </a:solidFill>
                <a:latin typeface="Arial"/>
              </a:rPr>
              <a:t>Drugs</a:t>
            </a:r>
            <a:r>
              <a:rPr lang="tr-TR" sz="1000" b="0" strike="noStrike" spc="-1" dirty="0">
                <a:solidFill>
                  <a:srgbClr val="000000"/>
                </a:solidFill>
                <a:latin typeface="Arial"/>
              </a:rPr>
              <a:t> 24, 469–479 (2024) </a:t>
            </a:r>
          </a:p>
        </p:txBody>
      </p:sp>
    </p:spTree>
    <p:extLst>
      <p:ext uri="{BB962C8B-B14F-4D97-AF65-F5344CB8AC3E}">
        <p14:creationId xmlns:p14="http://schemas.microsoft.com/office/powerpoint/2010/main" val="102638943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Digoksin</a:t>
            </a:r>
            <a:endParaRPr lang="en-US" dirty="0"/>
          </a:p>
        </p:txBody>
      </p:sp>
      <p:pic>
        <p:nvPicPr>
          <p:cNvPr id="4" name="Resim 3"/>
          <p:cNvPicPr>
            <a:picLocks noChangeAspect="1"/>
          </p:cNvPicPr>
          <p:nvPr/>
        </p:nvPicPr>
        <p:blipFill>
          <a:blip r:embed="rId2"/>
          <a:stretch>
            <a:fillRect/>
          </a:stretch>
        </p:blipFill>
        <p:spPr>
          <a:xfrm>
            <a:off x="3010452" y="2480294"/>
            <a:ext cx="6774992" cy="2323717"/>
          </a:xfrm>
          <a:prstGeom prst="rect">
            <a:avLst/>
          </a:prstGeom>
        </p:spPr>
      </p:pic>
      <p:pic>
        <p:nvPicPr>
          <p:cNvPr id="3" name="Resim 2"/>
          <p:cNvPicPr>
            <a:picLocks noChangeAspect="1"/>
          </p:cNvPicPr>
          <p:nvPr/>
        </p:nvPicPr>
        <p:blipFill>
          <a:blip r:embed="rId3"/>
          <a:stretch>
            <a:fillRect/>
          </a:stretch>
        </p:blipFill>
        <p:spPr>
          <a:xfrm>
            <a:off x="10048875" y="13648"/>
            <a:ext cx="2143125" cy="2143125"/>
          </a:xfrm>
          <a:prstGeom prst="rect">
            <a:avLst/>
          </a:prstGeom>
        </p:spPr>
      </p:pic>
    </p:spTree>
    <p:extLst>
      <p:ext uri="{BB962C8B-B14F-4D97-AF65-F5344CB8AC3E}">
        <p14:creationId xmlns:p14="http://schemas.microsoft.com/office/powerpoint/2010/main" val="7982982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Uygunsuz ilaç kullanımı?</a:t>
            </a:r>
            <a:endParaRPr lang="en-US" dirty="0"/>
          </a:p>
        </p:txBody>
      </p:sp>
      <p:pic>
        <p:nvPicPr>
          <p:cNvPr id="4" name="Resim 3"/>
          <p:cNvPicPr>
            <a:picLocks noChangeAspect="1"/>
          </p:cNvPicPr>
          <p:nvPr/>
        </p:nvPicPr>
        <p:blipFill>
          <a:blip r:embed="rId2"/>
          <a:stretch>
            <a:fillRect/>
          </a:stretch>
        </p:blipFill>
        <p:spPr>
          <a:xfrm>
            <a:off x="1324603" y="2505209"/>
            <a:ext cx="9603754" cy="1308643"/>
          </a:xfrm>
          <a:prstGeom prst="rect">
            <a:avLst/>
          </a:prstGeom>
        </p:spPr>
      </p:pic>
      <p:pic>
        <p:nvPicPr>
          <p:cNvPr id="5" name="Resim 4"/>
          <p:cNvPicPr>
            <a:picLocks noChangeAspect="1"/>
          </p:cNvPicPr>
          <p:nvPr/>
        </p:nvPicPr>
        <p:blipFill>
          <a:blip r:embed="rId3"/>
          <a:stretch>
            <a:fillRect/>
          </a:stretch>
        </p:blipFill>
        <p:spPr>
          <a:xfrm>
            <a:off x="2466389" y="1804056"/>
            <a:ext cx="6795199" cy="638893"/>
          </a:xfrm>
          <a:prstGeom prst="rect">
            <a:avLst/>
          </a:prstGeom>
        </p:spPr>
      </p:pic>
      <p:pic>
        <p:nvPicPr>
          <p:cNvPr id="6" name="Resim 5"/>
          <p:cNvPicPr>
            <a:picLocks noChangeAspect="1"/>
          </p:cNvPicPr>
          <p:nvPr/>
        </p:nvPicPr>
        <p:blipFill>
          <a:blip r:embed="rId4"/>
          <a:stretch>
            <a:fillRect/>
          </a:stretch>
        </p:blipFill>
        <p:spPr>
          <a:xfrm>
            <a:off x="390525" y="5097735"/>
            <a:ext cx="5705475" cy="1028700"/>
          </a:xfrm>
          <a:prstGeom prst="rect">
            <a:avLst/>
          </a:prstGeom>
        </p:spPr>
      </p:pic>
      <p:pic>
        <p:nvPicPr>
          <p:cNvPr id="7" name="Resim 6"/>
          <p:cNvPicPr>
            <a:picLocks noChangeAspect="1"/>
          </p:cNvPicPr>
          <p:nvPr/>
        </p:nvPicPr>
        <p:blipFill>
          <a:blip r:embed="rId5"/>
          <a:stretch>
            <a:fillRect/>
          </a:stretch>
        </p:blipFill>
        <p:spPr>
          <a:xfrm>
            <a:off x="6442188" y="5393010"/>
            <a:ext cx="5638800" cy="438150"/>
          </a:xfrm>
          <a:prstGeom prst="rect">
            <a:avLst/>
          </a:prstGeom>
        </p:spPr>
      </p:pic>
      <p:pic>
        <p:nvPicPr>
          <p:cNvPr id="8" name="Resim 7"/>
          <p:cNvPicPr>
            <a:picLocks noChangeAspect="1"/>
          </p:cNvPicPr>
          <p:nvPr/>
        </p:nvPicPr>
        <p:blipFill>
          <a:blip r:embed="rId6"/>
          <a:stretch>
            <a:fillRect/>
          </a:stretch>
        </p:blipFill>
        <p:spPr>
          <a:xfrm>
            <a:off x="756312" y="3985295"/>
            <a:ext cx="10930271" cy="961925"/>
          </a:xfrm>
          <a:prstGeom prst="rect">
            <a:avLst/>
          </a:prstGeom>
        </p:spPr>
      </p:pic>
    </p:spTree>
    <p:extLst>
      <p:ext uri="{BB962C8B-B14F-4D97-AF65-F5344CB8AC3E}">
        <p14:creationId xmlns:p14="http://schemas.microsoft.com/office/powerpoint/2010/main" val="100298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097280" y="286603"/>
            <a:ext cx="3060723" cy="1625349"/>
          </a:xfrm>
          <a:prstGeom prst="rect">
            <a:avLst/>
          </a:prstGeom>
        </p:spPr>
      </p:pic>
      <p:pic>
        <p:nvPicPr>
          <p:cNvPr id="5" name="Resim 4"/>
          <p:cNvPicPr>
            <a:picLocks noChangeAspect="1"/>
          </p:cNvPicPr>
          <p:nvPr/>
        </p:nvPicPr>
        <p:blipFill>
          <a:blip r:embed="rId3"/>
          <a:stretch>
            <a:fillRect/>
          </a:stretch>
        </p:blipFill>
        <p:spPr>
          <a:xfrm>
            <a:off x="1229279" y="3656732"/>
            <a:ext cx="8957481" cy="1024422"/>
          </a:xfrm>
          <a:prstGeom prst="rect">
            <a:avLst/>
          </a:prstGeom>
        </p:spPr>
      </p:pic>
      <p:pic>
        <p:nvPicPr>
          <p:cNvPr id="6" name="Resim 5"/>
          <p:cNvPicPr>
            <a:picLocks noChangeAspect="1"/>
          </p:cNvPicPr>
          <p:nvPr/>
        </p:nvPicPr>
        <p:blipFill>
          <a:blip r:embed="rId4"/>
          <a:stretch>
            <a:fillRect/>
          </a:stretch>
        </p:blipFill>
        <p:spPr>
          <a:xfrm>
            <a:off x="1229279" y="4836102"/>
            <a:ext cx="9143019" cy="968185"/>
          </a:xfrm>
          <a:prstGeom prst="rect">
            <a:avLst/>
          </a:prstGeom>
        </p:spPr>
      </p:pic>
      <p:pic>
        <p:nvPicPr>
          <p:cNvPr id="7" name="Resim 6"/>
          <p:cNvPicPr>
            <a:picLocks noChangeAspect="1"/>
          </p:cNvPicPr>
          <p:nvPr/>
        </p:nvPicPr>
        <p:blipFill>
          <a:blip r:embed="rId5"/>
          <a:stretch>
            <a:fillRect/>
          </a:stretch>
        </p:blipFill>
        <p:spPr>
          <a:xfrm>
            <a:off x="1229279" y="2149181"/>
            <a:ext cx="10428824" cy="1430077"/>
          </a:xfrm>
          <a:prstGeom prst="rect">
            <a:avLst/>
          </a:prstGeom>
        </p:spPr>
      </p:pic>
    </p:spTree>
    <p:extLst>
      <p:ext uri="{BB962C8B-B14F-4D97-AF65-F5344CB8AC3E}">
        <p14:creationId xmlns:p14="http://schemas.microsoft.com/office/powerpoint/2010/main" val="41235811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Resim 99"/>
          <p:cNvPicPr/>
          <p:nvPr/>
        </p:nvPicPr>
        <p:blipFill>
          <a:blip r:embed="rId2"/>
          <a:stretch/>
        </p:blipFill>
        <p:spPr>
          <a:xfrm>
            <a:off x="3599999" y="540000"/>
            <a:ext cx="7632107" cy="5533254"/>
          </a:xfrm>
          <a:prstGeom prst="rect">
            <a:avLst/>
          </a:prstGeom>
          <a:ln w="0">
            <a:noFill/>
          </a:ln>
        </p:spPr>
      </p:pic>
      <p:pic>
        <p:nvPicPr>
          <p:cNvPr id="101" name="Resim 100"/>
          <p:cNvPicPr/>
          <p:nvPr/>
        </p:nvPicPr>
        <p:blipFill>
          <a:blip r:embed="rId3"/>
          <a:stretch/>
        </p:blipFill>
        <p:spPr>
          <a:xfrm>
            <a:off x="7200000" y="540000"/>
            <a:ext cx="3922925" cy="1080000"/>
          </a:xfrm>
          <a:prstGeom prst="rect">
            <a:avLst/>
          </a:prstGeom>
          <a:ln w="0">
            <a:noFill/>
          </a:ln>
        </p:spPr>
      </p:pic>
      <p:sp>
        <p:nvSpPr>
          <p:cNvPr id="2" name="Yuvarlatılmış Dikdörtgen 1"/>
          <p:cNvSpPr/>
          <p:nvPr/>
        </p:nvSpPr>
        <p:spPr>
          <a:xfrm>
            <a:off x="655093" y="2415654"/>
            <a:ext cx="2620370" cy="1787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Digitoksin</a:t>
            </a:r>
            <a:r>
              <a:rPr lang="tr-TR" dirty="0" smtClean="0"/>
              <a:t> </a:t>
            </a:r>
            <a:endParaRPr lang="en-US" dirty="0"/>
          </a:p>
        </p:txBody>
      </p:sp>
    </p:spTree>
    <p:extLst>
      <p:ext uri="{BB962C8B-B14F-4D97-AF65-F5344CB8AC3E}">
        <p14:creationId xmlns:p14="http://schemas.microsoft.com/office/powerpoint/2010/main" val="106692675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79" y="286603"/>
            <a:ext cx="10708033" cy="1450757"/>
          </a:xfrm>
        </p:spPr>
        <p:txBody>
          <a:bodyPr/>
          <a:lstStyle/>
          <a:p>
            <a:r>
              <a:rPr lang="tr-TR" dirty="0" smtClean="0"/>
              <a:t>Hafif Düşük </a:t>
            </a:r>
            <a:r>
              <a:rPr lang="tr-TR" dirty="0" err="1" smtClean="0"/>
              <a:t>EF’li</a:t>
            </a:r>
            <a:r>
              <a:rPr lang="tr-TR" dirty="0" smtClean="0"/>
              <a:t> Kalp Yetmezliği – ESC 2023</a:t>
            </a:r>
            <a:endParaRPr lang="en-US" dirty="0"/>
          </a:p>
        </p:txBody>
      </p:sp>
      <p:pic>
        <p:nvPicPr>
          <p:cNvPr id="4" name="Resim 3"/>
          <p:cNvPicPr>
            <a:picLocks noChangeAspect="1"/>
          </p:cNvPicPr>
          <p:nvPr/>
        </p:nvPicPr>
        <p:blipFill>
          <a:blip r:embed="rId2"/>
          <a:stretch>
            <a:fillRect/>
          </a:stretch>
        </p:blipFill>
        <p:spPr>
          <a:xfrm>
            <a:off x="1905489" y="1881998"/>
            <a:ext cx="8248446" cy="3008655"/>
          </a:xfrm>
          <a:prstGeom prst="rect">
            <a:avLst/>
          </a:prstGeom>
        </p:spPr>
      </p:pic>
      <p:sp>
        <p:nvSpPr>
          <p:cNvPr id="5" name="5-Nokta Yıldız 4"/>
          <p:cNvSpPr/>
          <p:nvPr/>
        </p:nvSpPr>
        <p:spPr>
          <a:xfrm>
            <a:off x="4135272" y="3724898"/>
            <a:ext cx="436728" cy="44794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Nokta Yıldız 5"/>
          <p:cNvSpPr/>
          <p:nvPr/>
        </p:nvSpPr>
        <p:spPr>
          <a:xfrm>
            <a:off x="2365289" y="3784157"/>
            <a:ext cx="436728" cy="44794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7652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Korunmuş </a:t>
            </a:r>
            <a:r>
              <a:rPr lang="tr-TR" dirty="0" err="1" smtClean="0"/>
              <a:t>EF’li</a:t>
            </a:r>
            <a:r>
              <a:rPr lang="tr-TR" dirty="0" smtClean="0"/>
              <a:t> Kalp Yetmezliği  </a:t>
            </a:r>
            <a:endParaRPr lang="en-US" dirty="0"/>
          </a:p>
        </p:txBody>
      </p:sp>
      <p:pic>
        <p:nvPicPr>
          <p:cNvPr id="5" name="Resim 4"/>
          <p:cNvPicPr>
            <a:picLocks noChangeAspect="1"/>
          </p:cNvPicPr>
          <p:nvPr/>
        </p:nvPicPr>
        <p:blipFill>
          <a:blip r:embed="rId2"/>
          <a:stretch>
            <a:fillRect/>
          </a:stretch>
        </p:blipFill>
        <p:spPr>
          <a:xfrm>
            <a:off x="778917" y="1845734"/>
            <a:ext cx="4629150" cy="4217497"/>
          </a:xfrm>
          <a:prstGeom prst="rect">
            <a:avLst/>
          </a:prstGeom>
        </p:spPr>
      </p:pic>
      <p:sp>
        <p:nvSpPr>
          <p:cNvPr id="6" name="Metin kutusu 5"/>
          <p:cNvSpPr txBox="1"/>
          <p:nvPr/>
        </p:nvSpPr>
        <p:spPr>
          <a:xfrm>
            <a:off x="4094328" y="6053208"/>
            <a:ext cx="2350968" cy="369332"/>
          </a:xfrm>
          <a:prstGeom prst="rect">
            <a:avLst/>
          </a:prstGeom>
          <a:noFill/>
        </p:spPr>
        <p:txBody>
          <a:bodyPr wrap="square" rtlCol="0">
            <a:spAutoFit/>
          </a:bodyPr>
          <a:lstStyle/>
          <a:p>
            <a:r>
              <a:rPr lang="tr-TR" dirty="0" smtClean="0"/>
              <a:t>AHA,2022</a:t>
            </a:r>
            <a:endParaRPr lang="en-US" dirty="0"/>
          </a:p>
        </p:txBody>
      </p:sp>
      <p:pic>
        <p:nvPicPr>
          <p:cNvPr id="7" name="Resim 6"/>
          <p:cNvPicPr>
            <a:picLocks noChangeAspect="1"/>
          </p:cNvPicPr>
          <p:nvPr/>
        </p:nvPicPr>
        <p:blipFill>
          <a:blip r:embed="rId3"/>
          <a:stretch>
            <a:fillRect/>
          </a:stretch>
        </p:blipFill>
        <p:spPr>
          <a:xfrm>
            <a:off x="5647444" y="2538483"/>
            <a:ext cx="6333827" cy="2324979"/>
          </a:xfrm>
          <a:prstGeom prst="rect">
            <a:avLst/>
          </a:prstGeom>
        </p:spPr>
      </p:pic>
      <p:sp>
        <p:nvSpPr>
          <p:cNvPr id="8" name="Metin kutusu 7"/>
          <p:cNvSpPr txBox="1"/>
          <p:nvPr/>
        </p:nvSpPr>
        <p:spPr>
          <a:xfrm>
            <a:off x="10805787" y="4863462"/>
            <a:ext cx="2350968" cy="369332"/>
          </a:xfrm>
          <a:prstGeom prst="rect">
            <a:avLst/>
          </a:prstGeom>
          <a:noFill/>
        </p:spPr>
        <p:txBody>
          <a:bodyPr wrap="square" rtlCol="0">
            <a:spAutoFit/>
          </a:bodyPr>
          <a:lstStyle/>
          <a:p>
            <a:r>
              <a:rPr lang="tr-TR" dirty="0" smtClean="0"/>
              <a:t>ESC,2023</a:t>
            </a:r>
            <a:endParaRPr lang="en-US" dirty="0"/>
          </a:p>
        </p:txBody>
      </p:sp>
      <p:sp>
        <p:nvSpPr>
          <p:cNvPr id="9" name="5-Nokta Yıldız 8"/>
          <p:cNvSpPr/>
          <p:nvPr/>
        </p:nvSpPr>
        <p:spPr>
          <a:xfrm>
            <a:off x="9021170" y="3683955"/>
            <a:ext cx="436728" cy="44794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980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Resim 71"/>
          <p:cNvPicPr/>
          <p:nvPr/>
        </p:nvPicPr>
        <p:blipFill>
          <a:blip r:embed="rId2"/>
          <a:stretch/>
        </p:blipFill>
        <p:spPr>
          <a:xfrm>
            <a:off x="1080000" y="720000"/>
            <a:ext cx="9263880" cy="5400000"/>
          </a:xfrm>
          <a:prstGeom prst="rect">
            <a:avLst/>
          </a:prstGeom>
          <a:ln w="0">
            <a:noFill/>
          </a:ln>
        </p:spPr>
      </p:pic>
    </p:spTree>
    <p:extLst>
      <p:ext uri="{BB962C8B-B14F-4D97-AF65-F5344CB8AC3E}">
        <p14:creationId xmlns:p14="http://schemas.microsoft.com/office/powerpoint/2010/main" val="351080594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199638" y="630315"/>
            <a:ext cx="9853684" cy="4835321"/>
          </a:xfrm>
          <a:prstGeom prst="rect">
            <a:avLst/>
          </a:prstGeom>
        </p:spPr>
      </p:pic>
      <p:pic>
        <p:nvPicPr>
          <p:cNvPr id="6" name="Resim 5"/>
          <p:cNvPicPr>
            <a:picLocks noChangeAspect="1"/>
          </p:cNvPicPr>
          <p:nvPr/>
        </p:nvPicPr>
        <p:blipFill>
          <a:blip r:embed="rId3"/>
          <a:stretch>
            <a:fillRect/>
          </a:stretch>
        </p:blipFill>
        <p:spPr>
          <a:xfrm>
            <a:off x="7752070" y="5823968"/>
            <a:ext cx="3799933" cy="535888"/>
          </a:xfrm>
          <a:prstGeom prst="rect">
            <a:avLst/>
          </a:prstGeom>
        </p:spPr>
      </p:pic>
    </p:spTree>
    <p:extLst>
      <p:ext uri="{BB962C8B-B14F-4D97-AF65-F5344CB8AC3E}">
        <p14:creationId xmlns:p14="http://schemas.microsoft.com/office/powerpoint/2010/main" val="7403737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399873" y="1991"/>
            <a:ext cx="6191250" cy="1724594"/>
          </a:xfrm>
          <a:prstGeom prst="rect">
            <a:avLst/>
          </a:prstGeom>
        </p:spPr>
      </p:pic>
      <p:pic>
        <p:nvPicPr>
          <p:cNvPr id="5" name="Resim 4"/>
          <p:cNvPicPr>
            <a:picLocks noChangeAspect="1"/>
          </p:cNvPicPr>
          <p:nvPr/>
        </p:nvPicPr>
        <p:blipFill>
          <a:blip r:embed="rId3"/>
          <a:stretch>
            <a:fillRect/>
          </a:stretch>
        </p:blipFill>
        <p:spPr>
          <a:xfrm>
            <a:off x="9598285" y="186378"/>
            <a:ext cx="2466975" cy="1355820"/>
          </a:xfrm>
          <a:prstGeom prst="rect">
            <a:avLst/>
          </a:prstGeom>
        </p:spPr>
      </p:pic>
      <p:pic>
        <p:nvPicPr>
          <p:cNvPr id="6" name="Resim 5"/>
          <p:cNvPicPr>
            <a:picLocks noChangeAspect="1"/>
          </p:cNvPicPr>
          <p:nvPr/>
        </p:nvPicPr>
        <p:blipFill>
          <a:blip r:embed="rId4"/>
          <a:stretch>
            <a:fillRect/>
          </a:stretch>
        </p:blipFill>
        <p:spPr>
          <a:xfrm>
            <a:off x="4483360" y="2118671"/>
            <a:ext cx="5935012" cy="3558797"/>
          </a:xfrm>
          <a:prstGeom prst="rect">
            <a:avLst/>
          </a:prstGeom>
        </p:spPr>
      </p:pic>
      <p:pic>
        <p:nvPicPr>
          <p:cNvPr id="7" name="Resim 6"/>
          <p:cNvPicPr>
            <a:picLocks noChangeAspect="1"/>
          </p:cNvPicPr>
          <p:nvPr/>
        </p:nvPicPr>
        <p:blipFill>
          <a:blip r:embed="rId5"/>
          <a:stretch>
            <a:fillRect/>
          </a:stretch>
        </p:blipFill>
        <p:spPr>
          <a:xfrm>
            <a:off x="4292291" y="4472767"/>
            <a:ext cx="7258646" cy="1596787"/>
          </a:xfrm>
          <a:prstGeom prst="rect">
            <a:avLst/>
          </a:prstGeom>
        </p:spPr>
      </p:pic>
      <p:pic>
        <p:nvPicPr>
          <p:cNvPr id="8" name="Resim 7"/>
          <p:cNvPicPr>
            <a:picLocks noChangeAspect="1"/>
          </p:cNvPicPr>
          <p:nvPr/>
        </p:nvPicPr>
        <p:blipFill>
          <a:blip r:embed="rId6"/>
          <a:stretch>
            <a:fillRect/>
          </a:stretch>
        </p:blipFill>
        <p:spPr>
          <a:xfrm>
            <a:off x="400105" y="1865608"/>
            <a:ext cx="2629698" cy="4420749"/>
          </a:xfrm>
          <a:prstGeom prst="rect">
            <a:avLst/>
          </a:prstGeom>
        </p:spPr>
      </p:pic>
    </p:spTree>
    <p:extLst>
      <p:ext uri="{BB962C8B-B14F-4D97-AF65-F5344CB8AC3E}">
        <p14:creationId xmlns:p14="http://schemas.microsoft.com/office/powerpoint/2010/main" val="258933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096080" y="219557"/>
            <a:ext cx="9678600" cy="1308991"/>
          </a:xfrm>
          <a:prstGeom prst="rect">
            <a:avLst/>
          </a:prstGeom>
        </p:spPr>
      </p:pic>
      <p:graphicFrame>
        <p:nvGraphicFramePr>
          <p:cNvPr id="2" name="Diyagram 1"/>
          <p:cNvGraphicFramePr/>
          <p:nvPr>
            <p:extLst>
              <p:ext uri="{D42A27DB-BD31-4B8C-83A1-F6EECF244321}">
                <p14:modId xmlns:p14="http://schemas.microsoft.com/office/powerpoint/2010/main" val="1555479187"/>
              </p:ext>
            </p:extLst>
          </p:nvPr>
        </p:nvGraphicFramePr>
        <p:xfrm>
          <a:off x="1460310" y="1733266"/>
          <a:ext cx="8361649" cy="4913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 6"/>
          <p:cNvGrpSpPr/>
          <p:nvPr/>
        </p:nvGrpSpPr>
        <p:grpSpPr>
          <a:xfrm>
            <a:off x="9104963" y="2034382"/>
            <a:ext cx="1433992" cy="796662"/>
            <a:chOff x="3987698" y="321341"/>
            <a:chExt cx="1433992" cy="796662"/>
          </a:xfrm>
          <a:scene3d>
            <a:camera prst="orthographicFront"/>
            <a:lightRig rig="threePt" dir="t">
              <a:rot lat="0" lon="0" rev="7500000"/>
            </a:lightRig>
          </a:scene3d>
        </p:grpSpPr>
        <p:sp>
          <p:nvSpPr>
            <p:cNvPr id="8" name="Yuvarlatılmış Dikdörtgen 7"/>
            <p:cNvSpPr/>
            <p:nvPr/>
          </p:nvSpPr>
          <p:spPr>
            <a:xfrm>
              <a:off x="3987698" y="321341"/>
              <a:ext cx="1433992" cy="796662"/>
            </a:xfrm>
            <a:prstGeom prst="roundRect">
              <a:avLst>
                <a:gd name="adj" fmla="val 10000"/>
              </a:avLst>
            </a:prstGeom>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9" name="Yuvarlatılmış Dikdörtgen 4"/>
            <p:cNvSpPr/>
            <p:nvPr/>
          </p:nvSpPr>
          <p:spPr>
            <a:xfrm>
              <a:off x="4011031" y="344674"/>
              <a:ext cx="1387326" cy="7499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tr-TR" sz="2100" kern="1200" dirty="0" err="1" smtClean="0"/>
                <a:t>Placebo</a:t>
              </a:r>
              <a:r>
                <a:rPr lang="tr-TR" sz="2100" kern="1200" dirty="0" smtClean="0"/>
                <a:t>: </a:t>
              </a:r>
            </a:p>
            <a:p>
              <a:pPr lvl="0" algn="ctr" defTabSz="933450">
                <a:lnSpc>
                  <a:spcPct val="90000"/>
                </a:lnSpc>
                <a:spcBef>
                  <a:spcPct val="0"/>
                </a:spcBef>
                <a:spcAft>
                  <a:spcPct val="35000"/>
                </a:spcAft>
              </a:pPr>
              <a:r>
                <a:rPr lang="tr-TR" sz="2100" dirty="0" err="1" smtClean="0"/>
                <a:t>Linagliptin</a:t>
              </a:r>
              <a:endParaRPr lang="en-US" sz="2100" kern="1200" dirty="0"/>
            </a:p>
          </p:txBody>
        </p:sp>
      </p:grpSp>
    </p:spTree>
    <p:extLst>
      <p:ext uri="{BB962C8B-B14F-4D97-AF65-F5344CB8AC3E}">
        <p14:creationId xmlns:p14="http://schemas.microsoft.com/office/powerpoint/2010/main" val="32025062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2501947" y="286603"/>
            <a:ext cx="6915150" cy="1743075"/>
          </a:xfrm>
          <a:prstGeom prst="rect">
            <a:avLst/>
          </a:prstGeom>
        </p:spPr>
      </p:pic>
      <p:pic>
        <p:nvPicPr>
          <p:cNvPr id="6" name="Resim 5"/>
          <p:cNvPicPr>
            <a:picLocks noChangeAspect="1"/>
          </p:cNvPicPr>
          <p:nvPr/>
        </p:nvPicPr>
        <p:blipFill>
          <a:blip r:embed="rId3"/>
          <a:stretch>
            <a:fillRect/>
          </a:stretch>
        </p:blipFill>
        <p:spPr>
          <a:xfrm>
            <a:off x="462886" y="2679740"/>
            <a:ext cx="2647949" cy="2535748"/>
          </a:xfrm>
          <a:prstGeom prst="rect">
            <a:avLst/>
          </a:prstGeom>
        </p:spPr>
      </p:pic>
      <p:pic>
        <p:nvPicPr>
          <p:cNvPr id="7" name="Resim 6"/>
          <p:cNvPicPr>
            <a:picLocks noChangeAspect="1"/>
          </p:cNvPicPr>
          <p:nvPr/>
        </p:nvPicPr>
        <p:blipFill>
          <a:blip r:embed="rId4"/>
          <a:stretch>
            <a:fillRect/>
          </a:stretch>
        </p:blipFill>
        <p:spPr>
          <a:xfrm>
            <a:off x="3904467" y="2355233"/>
            <a:ext cx="3305175" cy="2038350"/>
          </a:xfrm>
          <a:prstGeom prst="rect">
            <a:avLst/>
          </a:prstGeom>
        </p:spPr>
      </p:pic>
      <p:sp>
        <p:nvSpPr>
          <p:cNvPr id="10" name="Dikdörtgen 9"/>
          <p:cNvSpPr/>
          <p:nvPr/>
        </p:nvSpPr>
        <p:spPr>
          <a:xfrm>
            <a:off x="4531057" y="4719138"/>
            <a:ext cx="2183642" cy="75361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EF &gt; %40 </a:t>
            </a:r>
          </a:p>
          <a:p>
            <a:pPr algn="ctr"/>
            <a:r>
              <a:rPr lang="tr-TR" dirty="0" smtClean="0">
                <a:solidFill>
                  <a:schemeClr val="tx1"/>
                </a:solidFill>
              </a:rPr>
              <a:t>%69 </a:t>
            </a:r>
            <a:r>
              <a:rPr lang="tr-TR" dirty="0" smtClean="0">
                <a:solidFill>
                  <a:schemeClr val="tx1"/>
                </a:solidFill>
                <a:sym typeface="Wingdings" panose="05000000000000000000" pitchFamily="2" charset="2"/>
              </a:rPr>
              <a:t> </a:t>
            </a:r>
            <a:r>
              <a:rPr lang="tr-TR" dirty="0" smtClean="0">
                <a:solidFill>
                  <a:schemeClr val="tx1"/>
                </a:solidFill>
              </a:rPr>
              <a:t>NYHA </a:t>
            </a:r>
            <a:r>
              <a:rPr lang="tr-TR" dirty="0" err="1" smtClean="0">
                <a:solidFill>
                  <a:schemeClr val="tx1"/>
                </a:solidFill>
              </a:rPr>
              <a:t>klass</a:t>
            </a:r>
            <a:r>
              <a:rPr lang="tr-TR" dirty="0" smtClean="0">
                <a:solidFill>
                  <a:schemeClr val="tx1"/>
                </a:solidFill>
              </a:rPr>
              <a:t> II </a:t>
            </a:r>
            <a:endParaRPr lang="en-US" dirty="0">
              <a:solidFill>
                <a:schemeClr val="tx1"/>
              </a:solidFill>
            </a:endParaRPr>
          </a:p>
        </p:txBody>
      </p:sp>
      <p:pic>
        <p:nvPicPr>
          <p:cNvPr id="11" name="Resim 10"/>
          <p:cNvPicPr>
            <a:picLocks noChangeAspect="1"/>
          </p:cNvPicPr>
          <p:nvPr/>
        </p:nvPicPr>
        <p:blipFill>
          <a:blip r:embed="rId5"/>
          <a:stretch>
            <a:fillRect/>
          </a:stretch>
        </p:blipFill>
        <p:spPr>
          <a:xfrm>
            <a:off x="7783773" y="2107583"/>
            <a:ext cx="4201307" cy="2533650"/>
          </a:xfrm>
          <a:prstGeom prst="rect">
            <a:avLst/>
          </a:prstGeom>
        </p:spPr>
      </p:pic>
      <p:pic>
        <p:nvPicPr>
          <p:cNvPr id="12" name="Resim 11"/>
          <p:cNvPicPr>
            <a:picLocks noChangeAspect="1"/>
          </p:cNvPicPr>
          <p:nvPr/>
        </p:nvPicPr>
        <p:blipFill>
          <a:blip r:embed="rId6"/>
          <a:stretch>
            <a:fillRect/>
          </a:stretch>
        </p:blipFill>
        <p:spPr>
          <a:xfrm>
            <a:off x="8641236" y="4705207"/>
            <a:ext cx="3152775" cy="1535089"/>
          </a:xfrm>
          <a:prstGeom prst="rect">
            <a:avLst/>
          </a:prstGeom>
        </p:spPr>
      </p:pic>
    </p:spTree>
    <p:extLst>
      <p:ext uri="{BB962C8B-B14F-4D97-AF65-F5344CB8AC3E}">
        <p14:creationId xmlns:p14="http://schemas.microsoft.com/office/powerpoint/2010/main" val="18348194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Yaşlı Hastada?  Kırılgan Hastada? </a:t>
            </a:r>
            <a:endParaRPr lang="en-US" dirty="0"/>
          </a:p>
        </p:txBody>
      </p:sp>
      <p:pic>
        <p:nvPicPr>
          <p:cNvPr id="4" name="Resim 3"/>
          <p:cNvPicPr>
            <a:picLocks noChangeAspect="1"/>
          </p:cNvPicPr>
          <p:nvPr/>
        </p:nvPicPr>
        <p:blipFill>
          <a:blip r:embed="rId2"/>
          <a:stretch>
            <a:fillRect/>
          </a:stretch>
        </p:blipFill>
        <p:spPr>
          <a:xfrm>
            <a:off x="2720524" y="1845734"/>
            <a:ext cx="5686425" cy="790575"/>
          </a:xfrm>
          <a:prstGeom prst="rect">
            <a:avLst/>
          </a:prstGeom>
        </p:spPr>
      </p:pic>
      <p:pic>
        <p:nvPicPr>
          <p:cNvPr id="5" name="Resim 4"/>
          <p:cNvPicPr>
            <a:picLocks noChangeAspect="1"/>
          </p:cNvPicPr>
          <p:nvPr/>
        </p:nvPicPr>
        <p:blipFill>
          <a:blip r:embed="rId3"/>
          <a:stretch>
            <a:fillRect/>
          </a:stretch>
        </p:blipFill>
        <p:spPr>
          <a:xfrm>
            <a:off x="1506086" y="2744683"/>
            <a:ext cx="4457700" cy="3438525"/>
          </a:xfrm>
          <a:prstGeom prst="rect">
            <a:avLst/>
          </a:prstGeom>
        </p:spPr>
      </p:pic>
      <p:sp>
        <p:nvSpPr>
          <p:cNvPr id="6" name="Oval 5"/>
          <p:cNvSpPr/>
          <p:nvPr/>
        </p:nvSpPr>
        <p:spPr>
          <a:xfrm>
            <a:off x="2270148" y="4203509"/>
            <a:ext cx="2902354" cy="111911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Kırılganlık durumundan etkilenmiyor</a:t>
            </a:r>
            <a:endParaRPr lang="en-US" dirty="0"/>
          </a:p>
        </p:txBody>
      </p:sp>
      <p:sp>
        <p:nvSpPr>
          <p:cNvPr id="7" name="Yuvarlatılmış Dikdörtgen 6"/>
          <p:cNvSpPr/>
          <p:nvPr/>
        </p:nvSpPr>
        <p:spPr>
          <a:xfrm>
            <a:off x="7129590" y="3216320"/>
            <a:ext cx="4026090" cy="2495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Yan etki profilinde de kırılganlık seviyelerine göre fark YOK!!</a:t>
            </a:r>
          </a:p>
          <a:p>
            <a:pPr algn="ctr"/>
            <a:r>
              <a:rPr lang="tr-TR" dirty="0" smtClean="0"/>
              <a:t> </a:t>
            </a:r>
          </a:p>
          <a:p>
            <a:pPr algn="ctr"/>
            <a:r>
              <a:rPr lang="tr-TR" dirty="0" smtClean="0"/>
              <a:t>-</a:t>
            </a:r>
            <a:r>
              <a:rPr lang="tr-TR" dirty="0" err="1" smtClean="0"/>
              <a:t>Hiperkalemi</a:t>
            </a:r>
            <a:endParaRPr lang="tr-TR" dirty="0" smtClean="0"/>
          </a:p>
          <a:p>
            <a:pPr algn="ctr"/>
            <a:r>
              <a:rPr lang="tr-TR" dirty="0" smtClean="0"/>
              <a:t>-</a:t>
            </a:r>
            <a:r>
              <a:rPr lang="tr-TR" dirty="0" err="1" smtClean="0"/>
              <a:t>Kreatinin</a:t>
            </a:r>
            <a:r>
              <a:rPr lang="tr-TR" dirty="0" smtClean="0"/>
              <a:t> &gt; 2.5 mg/dl </a:t>
            </a:r>
          </a:p>
          <a:p>
            <a:pPr algn="ctr"/>
            <a:r>
              <a:rPr lang="tr-TR" dirty="0" smtClean="0"/>
              <a:t>-Hipotansiyon</a:t>
            </a:r>
            <a:endParaRPr lang="tr-TR" dirty="0"/>
          </a:p>
          <a:p>
            <a:pPr algn="ctr"/>
            <a:endParaRPr lang="en-US" dirty="0"/>
          </a:p>
        </p:txBody>
      </p:sp>
    </p:spTree>
    <p:extLst>
      <p:ext uri="{BB962C8B-B14F-4D97-AF65-F5344CB8AC3E}">
        <p14:creationId xmlns:p14="http://schemas.microsoft.com/office/powerpoint/2010/main" val="31344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Demir eksikliği</a:t>
            </a:r>
            <a:endParaRPr lang="en-US"/>
          </a:p>
        </p:txBody>
      </p:sp>
      <p:pic>
        <p:nvPicPr>
          <p:cNvPr id="4" name="Resim 3"/>
          <p:cNvPicPr>
            <a:picLocks noChangeAspect="1"/>
          </p:cNvPicPr>
          <p:nvPr/>
        </p:nvPicPr>
        <p:blipFill>
          <a:blip r:embed="rId2"/>
          <a:stretch>
            <a:fillRect/>
          </a:stretch>
        </p:blipFill>
        <p:spPr>
          <a:xfrm>
            <a:off x="3438724" y="1859382"/>
            <a:ext cx="5375512" cy="4241167"/>
          </a:xfrm>
          <a:prstGeom prst="rect">
            <a:avLst/>
          </a:prstGeom>
        </p:spPr>
      </p:pic>
    </p:spTree>
    <p:extLst>
      <p:ext uri="{BB962C8B-B14F-4D97-AF65-F5344CB8AC3E}">
        <p14:creationId xmlns:p14="http://schemas.microsoft.com/office/powerpoint/2010/main" val="11004533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4"/>
          <a:stretch>
            <a:fillRect/>
          </a:stretch>
        </p:blipFill>
        <p:spPr>
          <a:xfrm>
            <a:off x="832513" y="354842"/>
            <a:ext cx="8147714" cy="5724897"/>
          </a:xfrm>
          <a:prstGeom prst="rect">
            <a:avLst/>
          </a:prstGeom>
        </p:spPr>
      </p:pic>
      <p:graphicFrame>
        <p:nvGraphicFramePr>
          <p:cNvPr id="5" name="Nesne 4"/>
          <p:cNvGraphicFramePr>
            <a:graphicFrameLocks noChangeAspect="1"/>
          </p:cNvGraphicFramePr>
          <p:nvPr>
            <p:extLst>
              <p:ext uri="{D42A27DB-BD31-4B8C-83A1-F6EECF244321}">
                <p14:modId xmlns:p14="http://schemas.microsoft.com/office/powerpoint/2010/main" val="721372335"/>
              </p:ext>
            </p:extLst>
          </p:nvPr>
        </p:nvGraphicFramePr>
        <p:xfrm>
          <a:off x="9391722" y="1364777"/>
          <a:ext cx="2500995" cy="2500995"/>
        </p:xfrm>
        <a:graphic>
          <a:graphicData uri="http://schemas.openxmlformats.org/presentationml/2006/ole">
            <mc:AlternateContent xmlns:mc="http://schemas.openxmlformats.org/markup-compatibility/2006">
              <mc:Choice xmlns:v="urn:schemas-microsoft-com:vml" Requires="v">
                <p:oleObj spid="_x0000_s1045" name="Bit Eşlem Resmi" r:id="rId5" imgW="2143080" imgH="2143080" progId="Paint.Picture">
                  <p:embed/>
                </p:oleObj>
              </mc:Choice>
              <mc:Fallback>
                <p:oleObj name="Bit Eşlem Resmi" r:id="rId5" imgW="2143080" imgH="2143080" progId="Paint.Picture">
                  <p:embed/>
                  <p:pic>
                    <p:nvPicPr>
                      <p:cNvPr id="0" name=""/>
                      <p:cNvPicPr/>
                      <p:nvPr/>
                    </p:nvPicPr>
                    <p:blipFill>
                      <a:blip r:embed="rId6"/>
                      <a:stretch>
                        <a:fillRect/>
                      </a:stretch>
                    </p:blipFill>
                    <p:spPr>
                      <a:xfrm>
                        <a:off x="9391722" y="1364777"/>
                        <a:ext cx="2500995" cy="2500995"/>
                      </a:xfrm>
                      <a:prstGeom prst="rect">
                        <a:avLst/>
                      </a:prstGeom>
                    </p:spPr>
                  </p:pic>
                </p:oleObj>
              </mc:Fallback>
            </mc:AlternateContent>
          </a:graphicData>
        </a:graphic>
      </p:graphicFrame>
      <p:sp>
        <p:nvSpPr>
          <p:cNvPr id="6" name="Metin kutusu 5"/>
          <p:cNvSpPr txBox="1"/>
          <p:nvPr/>
        </p:nvSpPr>
        <p:spPr>
          <a:xfrm>
            <a:off x="9869393" y="5925850"/>
            <a:ext cx="3234520" cy="307777"/>
          </a:xfrm>
          <a:prstGeom prst="rect">
            <a:avLst/>
          </a:prstGeom>
          <a:noFill/>
        </p:spPr>
        <p:txBody>
          <a:bodyPr wrap="square" rtlCol="0">
            <a:spAutoFit/>
          </a:bodyPr>
          <a:lstStyle/>
          <a:p>
            <a:r>
              <a:rPr lang="en-US" sz="1400" dirty="0"/>
              <a:t>Biomedicines 2025, 13, 462</a:t>
            </a:r>
          </a:p>
        </p:txBody>
      </p:sp>
    </p:spTree>
    <p:extLst>
      <p:ext uri="{BB962C8B-B14F-4D97-AF65-F5344CB8AC3E}">
        <p14:creationId xmlns:p14="http://schemas.microsoft.com/office/powerpoint/2010/main" val="7885806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589885713"/>
              </p:ext>
            </p:extLst>
          </p:nvPr>
        </p:nvGraphicFramePr>
        <p:xfrm>
          <a:off x="3084393" y="1846263"/>
          <a:ext cx="6359857"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7805654" y="5868988"/>
            <a:ext cx="4192814" cy="307777"/>
          </a:xfrm>
          <a:prstGeom prst="rect">
            <a:avLst/>
          </a:prstGeom>
        </p:spPr>
        <p:txBody>
          <a:bodyPr wrap="none">
            <a:spAutoFit/>
          </a:bodyPr>
          <a:lstStyle/>
          <a:p>
            <a:r>
              <a:rPr lang="de-DE" sz="1400"/>
              <a:t>J Am Geriatr Soc. </a:t>
            </a:r>
            <a:r>
              <a:rPr lang="de-DE" sz="1400" dirty="0"/>
              <a:t>2017 November ; 65(11): 2431–2440.</a:t>
            </a:r>
            <a:endParaRPr lang="en-US" sz="1400"/>
          </a:p>
        </p:txBody>
      </p:sp>
      <p:sp>
        <p:nvSpPr>
          <p:cNvPr id="7" name="Oval 6"/>
          <p:cNvSpPr/>
          <p:nvPr/>
        </p:nvSpPr>
        <p:spPr>
          <a:xfrm>
            <a:off x="8502556" y="3825587"/>
            <a:ext cx="2825086" cy="1501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YAŞLI</a:t>
            </a:r>
          </a:p>
          <a:p>
            <a:pPr algn="ctr"/>
            <a:r>
              <a:rPr lang="tr-TR" dirty="0" smtClean="0"/>
              <a:t>KADIN</a:t>
            </a:r>
          </a:p>
          <a:p>
            <a:pPr algn="ctr"/>
            <a:r>
              <a:rPr lang="tr-TR" smtClean="0"/>
              <a:t>OBEZ</a:t>
            </a:r>
          </a:p>
          <a:p>
            <a:pPr algn="ctr"/>
            <a:r>
              <a:rPr lang="tr-TR" dirty="0" smtClean="0"/>
              <a:t>DM</a:t>
            </a:r>
            <a:endParaRPr lang="en-US"/>
          </a:p>
        </p:txBody>
      </p:sp>
      <p:pic>
        <p:nvPicPr>
          <p:cNvPr id="8" name="Resim 7"/>
          <p:cNvPicPr>
            <a:picLocks noChangeAspect="1"/>
          </p:cNvPicPr>
          <p:nvPr/>
        </p:nvPicPr>
        <p:blipFill>
          <a:blip r:embed="rId7"/>
          <a:stretch>
            <a:fillRect/>
          </a:stretch>
        </p:blipFill>
        <p:spPr>
          <a:xfrm>
            <a:off x="618457" y="2120154"/>
            <a:ext cx="3495504" cy="3474942"/>
          </a:xfrm>
          <a:prstGeom prst="rect">
            <a:avLst/>
          </a:prstGeom>
        </p:spPr>
      </p:pic>
      <p:sp>
        <p:nvSpPr>
          <p:cNvPr id="9" name="Oval 8"/>
          <p:cNvSpPr/>
          <p:nvPr/>
        </p:nvSpPr>
        <p:spPr>
          <a:xfrm>
            <a:off x="8502555" y="2085298"/>
            <a:ext cx="2825087" cy="1501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Patofizyolojisi</a:t>
            </a:r>
            <a:endParaRPr lang="tr-TR" smtClean="0"/>
          </a:p>
          <a:p>
            <a:pPr algn="ctr"/>
            <a:r>
              <a:rPr lang="tr-TR" dirty="0" smtClean="0"/>
              <a:t>MULTİFAKTORİYEL</a:t>
            </a:r>
            <a:endParaRPr lang="en-US"/>
          </a:p>
        </p:txBody>
      </p:sp>
      <p:sp>
        <p:nvSpPr>
          <p:cNvPr id="10" name="Yuvarlatılmış Dikdörtgen 9"/>
          <p:cNvSpPr/>
          <p:nvPr/>
        </p:nvSpPr>
        <p:spPr>
          <a:xfrm>
            <a:off x="2251881" y="1978925"/>
            <a:ext cx="941695" cy="4640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ol Sağ Ok 10"/>
          <p:cNvSpPr/>
          <p:nvPr/>
        </p:nvSpPr>
        <p:spPr>
          <a:xfrm>
            <a:off x="6086901" y="3698040"/>
            <a:ext cx="532263" cy="2550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nvan 1"/>
          <p:cNvSpPr>
            <a:spLocks noGrp="1"/>
          </p:cNvSpPr>
          <p:nvPr>
            <p:ph type="title"/>
          </p:nvPr>
        </p:nvSpPr>
        <p:spPr>
          <a:xfrm>
            <a:off x="1097280" y="272956"/>
            <a:ext cx="10058400" cy="1450757"/>
          </a:xfrm>
        </p:spPr>
        <p:txBody>
          <a:bodyPr/>
          <a:lstStyle/>
          <a:p>
            <a:r>
              <a:rPr lang="tr-TR" dirty="0" smtClean="0"/>
              <a:t>Kalp yetmezliği bir </a:t>
            </a:r>
            <a:r>
              <a:rPr lang="tr-TR" dirty="0" err="1" smtClean="0"/>
              <a:t>geriatrik</a:t>
            </a:r>
            <a:r>
              <a:rPr lang="tr-TR" dirty="0" smtClean="0"/>
              <a:t> sendrom mu?</a:t>
            </a:r>
            <a:endParaRPr lang="en-US" dirty="0"/>
          </a:p>
        </p:txBody>
      </p:sp>
    </p:spTree>
    <p:extLst>
      <p:ext uri="{BB962C8B-B14F-4D97-AF65-F5344CB8AC3E}">
        <p14:creationId xmlns:p14="http://schemas.microsoft.com/office/powerpoint/2010/main" val="41179589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125629361"/>
              </p:ext>
            </p:extLst>
          </p:nvPr>
        </p:nvGraphicFramePr>
        <p:xfrm>
          <a:off x="777922" y="1392073"/>
          <a:ext cx="10377441" cy="4476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93554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Malnutrisyon</a:t>
            </a:r>
            <a:endParaRPr lang="en-US"/>
          </a:p>
        </p:txBody>
      </p:sp>
      <p:pic>
        <p:nvPicPr>
          <p:cNvPr id="4" name="Resim 3"/>
          <p:cNvPicPr>
            <a:picLocks noChangeAspect="1"/>
          </p:cNvPicPr>
          <p:nvPr/>
        </p:nvPicPr>
        <p:blipFill>
          <a:blip r:embed="rId2"/>
          <a:stretch>
            <a:fillRect/>
          </a:stretch>
        </p:blipFill>
        <p:spPr>
          <a:xfrm>
            <a:off x="741314" y="1832894"/>
            <a:ext cx="6355521" cy="4124812"/>
          </a:xfrm>
          <a:prstGeom prst="rect">
            <a:avLst/>
          </a:prstGeom>
        </p:spPr>
      </p:pic>
      <p:sp>
        <p:nvSpPr>
          <p:cNvPr id="6" name="Yuvarlatılmış Dikdörtgen 5"/>
          <p:cNvSpPr/>
          <p:nvPr/>
        </p:nvSpPr>
        <p:spPr>
          <a:xfrm>
            <a:off x="8024884" y="2497540"/>
            <a:ext cx="3411940" cy="319357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solidFill>
                  <a:schemeClr val="tx1"/>
                </a:solidFill>
              </a:rPr>
              <a:t>Malnutrisyon</a:t>
            </a:r>
            <a:r>
              <a:rPr lang="tr-TR" dirty="0" smtClean="0">
                <a:solidFill>
                  <a:schemeClr val="tx1"/>
                </a:solidFill>
              </a:rPr>
              <a:t> sıklığı %8-57</a:t>
            </a:r>
          </a:p>
          <a:p>
            <a:pPr algn="ctr"/>
            <a:endParaRPr lang="tr-TR" dirty="0">
              <a:solidFill>
                <a:schemeClr val="tx1"/>
              </a:solidFill>
            </a:endParaRPr>
          </a:p>
          <a:p>
            <a:pPr algn="ctr"/>
            <a:r>
              <a:rPr lang="tr-TR" dirty="0" err="1" smtClean="0">
                <a:solidFill>
                  <a:schemeClr val="tx1"/>
                </a:solidFill>
              </a:rPr>
              <a:t>Mortalite</a:t>
            </a:r>
            <a:r>
              <a:rPr lang="tr-TR" dirty="0" smtClean="0">
                <a:solidFill>
                  <a:schemeClr val="tx1"/>
                </a:solidFill>
              </a:rPr>
              <a:t>  2-10 kat </a:t>
            </a:r>
            <a:r>
              <a:rPr lang="tr-TR" dirty="0" smtClean="0">
                <a:solidFill>
                  <a:schemeClr val="tx1"/>
                </a:solidFill>
                <a:latin typeface="Calibri" panose="020F0502020204030204" pitchFamily="34" charset="0"/>
              </a:rPr>
              <a:t>↑</a:t>
            </a:r>
          </a:p>
          <a:p>
            <a:pPr algn="ctr"/>
            <a:endParaRPr lang="tr-TR" dirty="0" smtClean="0">
              <a:solidFill>
                <a:schemeClr val="tx1"/>
              </a:solidFill>
            </a:endParaRPr>
          </a:p>
          <a:p>
            <a:pPr algn="ctr"/>
            <a:r>
              <a:rPr lang="tr-TR" dirty="0" smtClean="0">
                <a:solidFill>
                  <a:schemeClr val="tx1"/>
                </a:solidFill>
              </a:rPr>
              <a:t>Hastane yatışlarında </a:t>
            </a:r>
            <a:r>
              <a:rPr lang="tr-TR" dirty="0">
                <a:solidFill>
                  <a:schemeClr val="tx1"/>
                </a:solidFill>
                <a:latin typeface="Calibri" panose="020F0502020204030204" pitchFamily="34" charset="0"/>
              </a:rPr>
              <a:t>↑</a:t>
            </a:r>
          </a:p>
          <a:p>
            <a:pPr algn="ctr"/>
            <a:endParaRPr lang="tr-TR" dirty="0" smtClean="0">
              <a:solidFill>
                <a:schemeClr val="tx1"/>
              </a:solidFill>
            </a:endParaRPr>
          </a:p>
          <a:p>
            <a:pPr algn="ctr"/>
            <a:r>
              <a:rPr lang="tr-TR" smtClean="0">
                <a:solidFill>
                  <a:schemeClr val="tx1"/>
                </a:solidFill>
              </a:rPr>
              <a:t>MNA-SF - tarama</a:t>
            </a:r>
            <a:endParaRPr lang="tr-TR" dirty="0" smtClean="0">
              <a:solidFill>
                <a:schemeClr val="tx1"/>
              </a:solidFill>
            </a:endParaRPr>
          </a:p>
          <a:p>
            <a:pPr algn="ctr"/>
            <a:r>
              <a:rPr lang="tr-TR" dirty="0" smtClean="0">
                <a:solidFill>
                  <a:schemeClr val="tx1"/>
                </a:solidFill>
              </a:rPr>
              <a:t>GLIM kriterleri – tanı  </a:t>
            </a:r>
            <a:endParaRPr lang="en-US">
              <a:solidFill>
                <a:schemeClr val="tx1"/>
              </a:solidFill>
            </a:endParaRPr>
          </a:p>
        </p:txBody>
      </p:sp>
      <p:sp>
        <p:nvSpPr>
          <p:cNvPr id="11" name="Rectangle 3"/>
          <p:cNvSpPr>
            <a:spLocks noChangeArrowheads="1"/>
          </p:cNvSpPr>
          <p:nvPr/>
        </p:nvSpPr>
        <p:spPr bwMode="auto">
          <a:xfrm>
            <a:off x="0" y="-138499"/>
            <a:ext cx="2712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1B1B1B"/>
                </a:solidFill>
                <a:effectLst/>
                <a:latin typeface="Source Sans Pro Web"/>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Metin kutusu 13"/>
          <p:cNvSpPr txBox="1"/>
          <p:nvPr/>
        </p:nvSpPr>
        <p:spPr>
          <a:xfrm>
            <a:off x="9230436" y="5937693"/>
            <a:ext cx="2961564" cy="369332"/>
          </a:xfrm>
          <a:prstGeom prst="rect">
            <a:avLst/>
          </a:prstGeom>
          <a:noFill/>
        </p:spPr>
        <p:txBody>
          <a:bodyPr wrap="square" rtlCol="0">
            <a:spAutoFit/>
          </a:bodyPr>
          <a:lstStyle/>
          <a:p>
            <a:r>
              <a:rPr lang="sv-SE" dirty="0"/>
              <a:t>J. Clin. Med. 2023, 12, 3320</a:t>
            </a:r>
            <a:endParaRPr lang="en-US" dirty="0"/>
          </a:p>
        </p:txBody>
      </p:sp>
      <p:sp>
        <p:nvSpPr>
          <p:cNvPr id="15" name="Metin kutusu 14"/>
          <p:cNvSpPr txBox="1"/>
          <p:nvPr/>
        </p:nvSpPr>
        <p:spPr>
          <a:xfrm>
            <a:off x="3084394" y="2947916"/>
            <a:ext cx="2019869" cy="1384995"/>
          </a:xfrm>
          <a:prstGeom prst="rect">
            <a:avLst/>
          </a:prstGeom>
          <a:noFill/>
        </p:spPr>
        <p:txBody>
          <a:bodyPr wrap="square" rtlCol="0">
            <a:spAutoFit/>
          </a:bodyPr>
          <a:lstStyle/>
          <a:p>
            <a:r>
              <a:rPr lang="tr-TR" sz="1400" dirty="0" smtClean="0"/>
              <a:t>*Fiziksel aktivitede azalma</a:t>
            </a:r>
          </a:p>
          <a:p>
            <a:r>
              <a:rPr lang="tr-TR" sz="1400" dirty="0" smtClean="0"/>
              <a:t>*İskelet kaslarında </a:t>
            </a:r>
            <a:r>
              <a:rPr lang="tr-TR" sz="1400" dirty="0" err="1" smtClean="0"/>
              <a:t>miyopati</a:t>
            </a:r>
            <a:endParaRPr lang="tr-TR" sz="1400" dirty="0" smtClean="0"/>
          </a:p>
          <a:p>
            <a:r>
              <a:rPr lang="tr-TR" sz="1400" dirty="0" smtClean="0"/>
              <a:t>*</a:t>
            </a:r>
            <a:r>
              <a:rPr lang="tr-TR" sz="1400" dirty="0" err="1" smtClean="0"/>
              <a:t>İntestinal</a:t>
            </a:r>
            <a:r>
              <a:rPr lang="tr-TR" sz="1400" dirty="0" smtClean="0"/>
              <a:t> </a:t>
            </a:r>
            <a:r>
              <a:rPr lang="tr-TR" sz="1400" dirty="0" err="1" smtClean="0"/>
              <a:t>konjesyon</a:t>
            </a:r>
            <a:endParaRPr lang="tr-TR" sz="1400" dirty="0" smtClean="0"/>
          </a:p>
          <a:p>
            <a:r>
              <a:rPr lang="tr-TR" sz="1400" dirty="0" smtClean="0"/>
              <a:t>*Erken doyma-Bulantı</a:t>
            </a:r>
            <a:endParaRPr lang="en-US" sz="1400" dirty="0"/>
          </a:p>
        </p:txBody>
      </p:sp>
      <p:cxnSp>
        <p:nvCxnSpPr>
          <p:cNvPr id="17" name="Düz Ok Bağlayıcısı 16"/>
          <p:cNvCxnSpPr/>
          <p:nvPr/>
        </p:nvCxnSpPr>
        <p:spPr>
          <a:xfrm flipV="1">
            <a:off x="2756848" y="3193576"/>
            <a:ext cx="450376" cy="13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9724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173707" y="1910082"/>
            <a:ext cx="9844585" cy="2387600"/>
          </a:xfrm>
        </p:spPr>
        <p:txBody>
          <a:bodyPr>
            <a:noAutofit/>
          </a:bodyPr>
          <a:lstStyle/>
          <a:p>
            <a:pPr algn="ctr"/>
            <a:r>
              <a:rPr lang="tr-TR" sz="4800" dirty="0" smtClean="0"/>
              <a:t>Düşük </a:t>
            </a:r>
            <a:r>
              <a:rPr lang="en-US" sz="4800" dirty="0" err="1" smtClean="0"/>
              <a:t>Ejeksiyon</a:t>
            </a:r>
            <a:r>
              <a:rPr lang="en-US" sz="4800" dirty="0" smtClean="0"/>
              <a:t> </a:t>
            </a:r>
            <a:r>
              <a:rPr lang="en-US" sz="4800" dirty="0" err="1" smtClean="0"/>
              <a:t>Fraksiyon</a:t>
            </a:r>
            <a:r>
              <a:rPr lang="tr-TR" sz="4800" dirty="0" err="1" smtClean="0"/>
              <a:t>lu</a:t>
            </a:r>
            <a:r>
              <a:rPr lang="en-US" sz="4800" dirty="0" smtClean="0"/>
              <a:t> </a:t>
            </a:r>
            <a:r>
              <a:rPr lang="en-US" sz="4800" dirty="0" err="1" smtClean="0"/>
              <a:t>Kalp</a:t>
            </a:r>
            <a:r>
              <a:rPr lang="en-US" sz="4800" dirty="0" smtClean="0"/>
              <a:t> </a:t>
            </a:r>
            <a:r>
              <a:rPr lang="en-US" sz="4800" dirty="0" err="1" smtClean="0"/>
              <a:t>Yete</a:t>
            </a:r>
            <a:r>
              <a:rPr lang="tr-TR" sz="4800" dirty="0" err="1" smtClean="0"/>
              <a:t>rsi</a:t>
            </a:r>
            <a:r>
              <a:rPr lang="en-US" sz="4800" dirty="0" err="1" smtClean="0"/>
              <a:t>zliği</a:t>
            </a:r>
            <a:r>
              <a:rPr lang="en-US" sz="4800" dirty="0" smtClean="0"/>
              <a:t> </a:t>
            </a:r>
            <a:r>
              <a:rPr lang="en-US" sz="4800" dirty="0" err="1" smtClean="0"/>
              <a:t>Hastalarında</a:t>
            </a:r>
            <a:r>
              <a:rPr lang="en-US" sz="4800" dirty="0" smtClean="0"/>
              <a:t> CONUT </a:t>
            </a:r>
            <a:r>
              <a:rPr lang="en-US" sz="4800" dirty="0" err="1" smtClean="0"/>
              <a:t>Skoru</a:t>
            </a:r>
            <a:r>
              <a:rPr lang="en-US" sz="4800" dirty="0" smtClean="0"/>
              <a:t> </a:t>
            </a:r>
            <a:r>
              <a:rPr lang="en-US" sz="4800" dirty="0" err="1" smtClean="0"/>
              <a:t>ile</a:t>
            </a:r>
            <a:r>
              <a:rPr lang="en-US" sz="4800" dirty="0" smtClean="0"/>
              <a:t> </a:t>
            </a:r>
            <a:r>
              <a:rPr lang="tr-TR" sz="4800" dirty="0" smtClean="0"/>
              <a:t>Olumsuz </a:t>
            </a:r>
            <a:r>
              <a:rPr lang="en-US" sz="4800" dirty="0" err="1" smtClean="0"/>
              <a:t>Sonuçlar</a:t>
            </a:r>
            <a:r>
              <a:rPr lang="en-US" sz="4800" dirty="0" smtClean="0"/>
              <a:t> </a:t>
            </a:r>
            <a:r>
              <a:rPr lang="en-US" sz="4800" dirty="0" err="1" smtClean="0"/>
              <a:t>Arasındaki</a:t>
            </a:r>
            <a:r>
              <a:rPr lang="en-US" sz="4800" dirty="0" smtClean="0"/>
              <a:t> </a:t>
            </a:r>
            <a:r>
              <a:rPr lang="en-US" sz="4800" dirty="0" err="1" smtClean="0"/>
              <a:t>İlişki</a:t>
            </a:r>
            <a:endParaRPr lang="en-US" sz="4800" dirty="0"/>
          </a:p>
        </p:txBody>
      </p:sp>
      <p:sp>
        <p:nvSpPr>
          <p:cNvPr id="3" name="Alt Başlık 2"/>
          <p:cNvSpPr>
            <a:spLocks noGrp="1"/>
          </p:cNvSpPr>
          <p:nvPr>
            <p:ph type="subTitle" idx="1"/>
          </p:nvPr>
        </p:nvSpPr>
        <p:spPr>
          <a:xfrm>
            <a:off x="1523999" y="4707506"/>
            <a:ext cx="9144000" cy="1655762"/>
          </a:xfrm>
        </p:spPr>
        <p:txBody>
          <a:bodyPr>
            <a:normAutofit fontScale="85000" lnSpcReduction="20000"/>
          </a:bodyPr>
          <a:lstStyle/>
          <a:p>
            <a:r>
              <a:rPr lang="en-US" dirty="0"/>
              <a:t>Yusuf </a:t>
            </a:r>
            <a:r>
              <a:rPr lang="en-US" dirty="0" err="1"/>
              <a:t>Ziya</a:t>
            </a:r>
            <a:r>
              <a:rPr lang="en-US" dirty="0"/>
              <a:t> Sener</a:t>
            </a:r>
            <a:r>
              <a:rPr lang="en-US" baseline="30000" dirty="0"/>
              <a:t>1</a:t>
            </a:r>
            <a:r>
              <a:rPr lang="en-US" dirty="0" smtClean="0"/>
              <a:t>,</a:t>
            </a:r>
            <a:r>
              <a:rPr lang="tr-TR" dirty="0" smtClean="0"/>
              <a:t> </a:t>
            </a:r>
            <a:r>
              <a:rPr lang="en-US" u="sng" dirty="0" err="1" smtClean="0"/>
              <a:t>Pelin</a:t>
            </a:r>
            <a:r>
              <a:rPr lang="en-US" u="sng" dirty="0" smtClean="0"/>
              <a:t> </a:t>
            </a:r>
            <a:r>
              <a:rPr lang="en-US" u="sng" dirty="0"/>
              <a:t>Unsal</a:t>
            </a:r>
            <a:r>
              <a:rPr lang="en-US" baseline="30000" dirty="0"/>
              <a:t>2</a:t>
            </a:r>
            <a:r>
              <a:rPr lang="en-US" dirty="0" smtClean="0"/>
              <a:t>,</a:t>
            </a:r>
            <a:r>
              <a:rPr lang="tr-TR" dirty="0" smtClean="0"/>
              <a:t> </a:t>
            </a:r>
            <a:r>
              <a:rPr lang="en-US" dirty="0" err="1" smtClean="0"/>
              <a:t>Goksel</a:t>
            </a:r>
            <a:r>
              <a:rPr lang="en-US" dirty="0" smtClean="0"/>
              <a:t> Guven</a:t>
            </a:r>
            <a:r>
              <a:rPr lang="en-US" baseline="30000" dirty="0" smtClean="0"/>
              <a:t>3</a:t>
            </a:r>
            <a:endParaRPr lang="tr-TR" baseline="30000" dirty="0" smtClean="0"/>
          </a:p>
          <a:p>
            <a:r>
              <a:rPr lang="en-US" dirty="0" smtClean="0"/>
              <a:t/>
            </a:r>
            <a:br>
              <a:rPr lang="en-US" dirty="0" smtClean="0"/>
            </a:br>
            <a:r>
              <a:rPr lang="en-US" baseline="30000" dirty="0" smtClean="0"/>
              <a:t>1</a:t>
            </a:r>
            <a:r>
              <a:rPr lang="en-US" dirty="0" smtClean="0"/>
              <a:t>Beypazarı</a:t>
            </a:r>
            <a:r>
              <a:rPr lang="tr-TR" dirty="0" smtClean="0"/>
              <a:t> Devlet Hastanesi, Kardiyoloji Kliniği </a:t>
            </a:r>
            <a:r>
              <a:rPr lang="en-US" dirty="0" smtClean="0"/>
              <a:t/>
            </a:r>
            <a:br>
              <a:rPr lang="en-US" dirty="0" smtClean="0"/>
            </a:br>
            <a:r>
              <a:rPr lang="en-US" baseline="30000" dirty="0"/>
              <a:t>2</a:t>
            </a:r>
            <a:r>
              <a:rPr lang="en-US" dirty="0"/>
              <a:t>Ankara </a:t>
            </a:r>
            <a:r>
              <a:rPr lang="en-US" dirty="0" err="1" smtClean="0"/>
              <a:t>Etlik</a:t>
            </a:r>
            <a:r>
              <a:rPr lang="tr-TR" dirty="0" smtClean="0"/>
              <a:t>Şehir Hastanesi, Geriatri Kliniği</a:t>
            </a:r>
            <a:r>
              <a:rPr lang="en-US" dirty="0" smtClean="0"/>
              <a:t/>
            </a:r>
            <a:br>
              <a:rPr lang="en-US" dirty="0" smtClean="0"/>
            </a:br>
            <a:r>
              <a:rPr lang="en-US" baseline="30000" dirty="0"/>
              <a:t>3</a:t>
            </a:r>
            <a:r>
              <a:rPr lang="en-US" dirty="0"/>
              <a:t>Hacettepe </a:t>
            </a:r>
            <a:r>
              <a:rPr lang="tr-TR" dirty="0" smtClean="0"/>
              <a:t>Üniversitesi Tıp Fakültesi, İç Hastalıkları ABD, Yoğun Bakım BD</a:t>
            </a:r>
            <a:endParaRPr lang="en-US" dirty="0"/>
          </a:p>
        </p:txBody>
      </p:sp>
      <p:pic>
        <p:nvPicPr>
          <p:cNvPr id="4" name="Resim 3"/>
          <p:cNvPicPr>
            <a:picLocks noChangeAspect="1"/>
          </p:cNvPicPr>
          <p:nvPr/>
        </p:nvPicPr>
        <p:blipFill>
          <a:blip r:embed="rId2"/>
          <a:stretch>
            <a:fillRect/>
          </a:stretch>
        </p:blipFill>
        <p:spPr>
          <a:xfrm>
            <a:off x="0" y="0"/>
            <a:ext cx="12192000" cy="1704975"/>
          </a:xfrm>
          <a:prstGeom prst="rect">
            <a:avLst/>
          </a:prstGeom>
        </p:spPr>
      </p:pic>
    </p:spTree>
    <p:extLst>
      <p:ext uri="{BB962C8B-B14F-4D97-AF65-F5344CB8AC3E}">
        <p14:creationId xmlns:p14="http://schemas.microsoft.com/office/powerpoint/2010/main" val="749907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Tanı</a:t>
            </a:r>
            <a:endParaRPr lang="en-US"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70346561"/>
              </p:ext>
            </p:extLst>
          </p:nvPr>
        </p:nvGraphicFramePr>
        <p:xfrm>
          <a:off x="1097280" y="2296980"/>
          <a:ext cx="10058400" cy="3048000"/>
        </p:xfrm>
        <a:graphic>
          <a:graphicData uri="http://schemas.openxmlformats.org/drawingml/2006/table">
            <a:tbl>
              <a:tblPr firstRow="1" bandRow="1">
                <a:tableStyleId>{5C22544A-7EE6-4342-B048-85BDC9FD1C3A}</a:tableStyleId>
              </a:tblPr>
              <a:tblGrid>
                <a:gridCol w="5029200"/>
                <a:gridCol w="5029200"/>
              </a:tblGrid>
              <a:tr h="370840">
                <a:tc>
                  <a:txBody>
                    <a:bodyPr/>
                    <a:lstStyle/>
                    <a:p>
                      <a:pPr algn="ctr"/>
                      <a:r>
                        <a:rPr lang="tr-TR" sz="2400" dirty="0" smtClean="0"/>
                        <a:t>GENÇ HASTA </a:t>
                      </a:r>
                    </a:p>
                    <a:p>
                      <a:pPr algn="ctr"/>
                      <a:endParaRPr lang="en-US" sz="2400" dirty="0"/>
                    </a:p>
                  </a:txBody>
                  <a:tcPr/>
                </a:tc>
                <a:tc>
                  <a:txBody>
                    <a:bodyPr/>
                    <a:lstStyle/>
                    <a:p>
                      <a:pPr algn="ctr"/>
                      <a:r>
                        <a:rPr lang="tr-TR" sz="2400" dirty="0" smtClean="0"/>
                        <a:t>YAŞLI HASTA</a:t>
                      </a:r>
                      <a:endParaRPr lang="en-US" sz="2400" dirty="0"/>
                    </a:p>
                  </a:txBody>
                  <a:tcPr/>
                </a:tc>
              </a:tr>
              <a:tr h="370840">
                <a:tc>
                  <a:txBody>
                    <a:bodyPr/>
                    <a:lstStyle/>
                    <a:p>
                      <a:r>
                        <a:rPr lang="tr-TR" dirty="0" err="1" smtClean="0"/>
                        <a:t>Dispne</a:t>
                      </a:r>
                      <a:endParaRPr lang="tr-TR" dirty="0" smtClean="0"/>
                    </a:p>
                  </a:txBody>
                  <a:tcPr/>
                </a:tc>
                <a:tc>
                  <a:txBody>
                    <a:bodyPr/>
                    <a:lstStyle/>
                    <a:p>
                      <a:r>
                        <a:rPr lang="tr-TR" dirty="0" err="1" smtClean="0"/>
                        <a:t>Konfüzyon</a:t>
                      </a:r>
                      <a:endParaRPr lang="tr-TR" dirty="0" smtClean="0"/>
                    </a:p>
                  </a:txBody>
                  <a:tcPr/>
                </a:tc>
              </a:tr>
              <a:tr h="370840">
                <a:tc>
                  <a:txBody>
                    <a:bodyPr/>
                    <a:lstStyle/>
                    <a:p>
                      <a:r>
                        <a:rPr lang="tr-TR" dirty="0" err="1" smtClean="0"/>
                        <a:t>Ortopne</a:t>
                      </a:r>
                      <a:endParaRPr lang="tr-TR" dirty="0" smtClean="0"/>
                    </a:p>
                  </a:txBody>
                  <a:tcPr/>
                </a:tc>
                <a:tc>
                  <a:txBody>
                    <a:bodyPr/>
                    <a:lstStyle/>
                    <a:p>
                      <a:r>
                        <a:rPr lang="tr-TR" dirty="0" smtClean="0"/>
                        <a:t>Kaşeksi</a:t>
                      </a:r>
                      <a:endParaRPr lang="en-US" dirty="0"/>
                    </a:p>
                  </a:txBody>
                  <a:tcPr/>
                </a:tc>
              </a:tr>
              <a:tr h="370840">
                <a:tc>
                  <a:txBody>
                    <a:bodyPr/>
                    <a:lstStyle/>
                    <a:p>
                      <a:r>
                        <a:rPr lang="tr-TR" dirty="0" err="1" smtClean="0"/>
                        <a:t>Paroksismal</a:t>
                      </a:r>
                      <a:r>
                        <a:rPr lang="tr-TR" baseline="0" dirty="0" smtClean="0"/>
                        <a:t> </a:t>
                      </a:r>
                      <a:r>
                        <a:rPr lang="tr-TR" baseline="0" dirty="0" err="1" smtClean="0"/>
                        <a:t>nokturnal</a:t>
                      </a:r>
                      <a:r>
                        <a:rPr lang="tr-TR" baseline="0" dirty="0" smtClean="0"/>
                        <a:t> </a:t>
                      </a:r>
                      <a:r>
                        <a:rPr lang="tr-TR" baseline="0" dirty="0" err="1" smtClean="0"/>
                        <a:t>dispne</a:t>
                      </a:r>
                      <a:endParaRPr lang="tr-TR" baseline="0" dirty="0" smtClean="0"/>
                    </a:p>
                  </a:txBody>
                  <a:tcPr/>
                </a:tc>
                <a:tc>
                  <a:txBody>
                    <a:bodyPr/>
                    <a:lstStyle/>
                    <a:p>
                      <a:r>
                        <a:rPr lang="tr-TR" dirty="0" err="1" smtClean="0"/>
                        <a:t>Somnolans</a:t>
                      </a:r>
                      <a:endParaRPr lang="en-US" dirty="0"/>
                    </a:p>
                  </a:txBody>
                  <a:tcPr/>
                </a:tc>
              </a:tr>
              <a:tr h="370840">
                <a:tc>
                  <a:txBody>
                    <a:bodyPr/>
                    <a:lstStyle/>
                    <a:p>
                      <a:r>
                        <a:rPr lang="tr-TR" dirty="0" smtClean="0"/>
                        <a:t>Halsizlik</a:t>
                      </a:r>
                    </a:p>
                  </a:txBody>
                  <a:tcPr/>
                </a:tc>
                <a:tc>
                  <a:txBody>
                    <a:bodyPr/>
                    <a:lstStyle/>
                    <a:p>
                      <a:r>
                        <a:rPr lang="tr-TR" dirty="0" err="1" smtClean="0"/>
                        <a:t>Anoreksia</a:t>
                      </a:r>
                      <a:endParaRPr lang="en-US" dirty="0"/>
                    </a:p>
                  </a:txBody>
                  <a:tcPr/>
                </a:tc>
              </a:tr>
              <a:tr h="370840">
                <a:tc>
                  <a:txBody>
                    <a:bodyPr/>
                    <a:lstStyle/>
                    <a:p>
                      <a:r>
                        <a:rPr lang="tr-TR" dirty="0" smtClean="0"/>
                        <a:t>Ödem</a:t>
                      </a:r>
                    </a:p>
                  </a:txBody>
                  <a:tcPr/>
                </a:tc>
                <a:tc>
                  <a:txBody>
                    <a:bodyPr/>
                    <a:lstStyle/>
                    <a:p>
                      <a:r>
                        <a:rPr lang="tr-TR" dirty="0" smtClean="0"/>
                        <a:t>Öksürük</a:t>
                      </a:r>
                    </a:p>
                  </a:txBody>
                  <a:tcPr/>
                </a:tc>
              </a:tr>
              <a:tr h="370840">
                <a:tc>
                  <a:txBody>
                    <a:bodyPr/>
                    <a:lstStyle/>
                    <a:p>
                      <a:r>
                        <a:rPr lang="tr-TR" dirty="0" smtClean="0"/>
                        <a:t>Egzersiz toleransında</a:t>
                      </a:r>
                      <a:r>
                        <a:rPr lang="tr-TR" baseline="0" dirty="0" smtClean="0"/>
                        <a:t> azalma</a:t>
                      </a:r>
                    </a:p>
                  </a:txBody>
                  <a:tcPr/>
                </a:tc>
                <a:tc>
                  <a:txBody>
                    <a:bodyPr/>
                    <a:lstStyle/>
                    <a:p>
                      <a:r>
                        <a:rPr lang="tr-TR" dirty="0" err="1" smtClean="0"/>
                        <a:t>Asteni</a:t>
                      </a:r>
                      <a:r>
                        <a:rPr lang="tr-TR" dirty="0" smtClean="0"/>
                        <a:t> </a:t>
                      </a:r>
                      <a:endParaRPr lang="en-US" dirty="0"/>
                    </a:p>
                  </a:txBody>
                  <a:tcPr/>
                </a:tc>
              </a:tr>
            </a:tbl>
          </a:graphicData>
        </a:graphic>
      </p:graphicFrame>
      <p:pic>
        <p:nvPicPr>
          <p:cNvPr id="5" name="Resim 4"/>
          <p:cNvPicPr>
            <a:picLocks noChangeAspect="1"/>
          </p:cNvPicPr>
          <p:nvPr/>
        </p:nvPicPr>
        <p:blipFill>
          <a:blip r:embed="rId2"/>
          <a:stretch>
            <a:fillRect/>
          </a:stretch>
        </p:blipFill>
        <p:spPr>
          <a:xfrm>
            <a:off x="10144124" y="520015"/>
            <a:ext cx="1596569" cy="983932"/>
          </a:xfrm>
          <a:prstGeom prst="rect">
            <a:avLst/>
          </a:prstGeom>
        </p:spPr>
      </p:pic>
      <p:sp>
        <p:nvSpPr>
          <p:cNvPr id="6" name="Metin kutusu 5"/>
          <p:cNvSpPr txBox="1"/>
          <p:nvPr/>
        </p:nvSpPr>
        <p:spPr>
          <a:xfrm>
            <a:off x="9509393" y="6000135"/>
            <a:ext cx="2866030" cy="307777"/>
          </a:xfrm>
          <a:prstGeom prst="rect">
            <a:avLst/>
          </a:prstGeom>
          <a:noFill/>
        </p:spPr>
        <p:txBody>
          <a:bodyPr wrap="square" rtlCol="0">
            <a:spAutoFit/>
          </a:bodyPr>
          <a:lstStyle/>
          <a:p>
            <a:r>
              <a:rPr lang="sv-SE" sz="1400" dirty="0"/>
              <a:t>J. Clin. Med. 2025, 14, 1982</a:t>
            </a:r>
            <a:endParaRPr lang="en-US" sz="1400" dirty="0"/>
          </a:p>
        </p:txBody>
      </p:sp>
    </p:spTree>
    <p:extLst>
      <p:ext uri="{BB962C8B-B14F-4D97-AF65-F5344CB8AC3E}">
        <p14:creationId xmlns:p14="http://schemas.microsoft.com/office/powerpoint/2010/main" val="40816219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nvPr>
        </p:nvGraphicFramePr>
        <p:xfrm>
          <a:off x="1269242" y="777922"/>
          <a:ext cx="10153934" cy="4855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ağ Ayraç 7"/>
          <p:cNvSpPr/>
          <p:nvPr/>
        </p:nvSpPr>
        <p:spPr>
          <a:xfrm rot="5400000">
            <a:off x="5811047" y="3946527"/>
            <a:ext cx="468240" cy="229440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Metin kutusu 9"/>
          <p:cNvSpPr txBox="1"/>
          <p:nvPr/>
        </p:nvSpPr>
        <p:spPr>
          <a:xfrm>
            <a:off x="5540991" y="5448700"/>
            <a:ext cx="1610436" cy="584775"/>
          </a:xfrm>
          <a:prstGeom prst="rect">
            <a:avLst/>
          </a:prstGeom>
          <a:noFill/>
        </p:spPr>
        <p:txBody>
          <a:bodyPr wrap="square" rtlCol="0">
            <a:spAutoFit/>
          </a:bodyPr>
          <a:lstStyle/>
          <a:p>
            <a:r>
              <a:rPr lang="tr-TR" sz="3200" dirty="0"/>
              <a:t>p</a:t>
            </a:r>
            <a:r>
              <a:rPr lang="tr-TR" sz="3200" dirty="0" smtClean="0"/>
              <a:t>=0,144</a:t>
            </a:r>
            <a:endParaRPr lang="en-US" sz="3200" dirty="0"/>
          </a:p>
        </p:txBody>
      </p:sp>
    </p:spTree>
    <p:extLst>
      <p:ext uri="{BB962C8B-B14F-4D97-AF65-F5344CB8AC3E}">
        <p14:creationId xmlns:p14="http://schemas.microsoft.com/office/powerpoint/2010/main" val="2662285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79" y="286603"/>
            <a:ext cx="10530613" cy="1450757"/>
          </a:xfrm>
        </p:spPr>
        <p:txBody>
          <a:bodyPr/>
          <a:lstStyle/>
          <a:p>
            <a:r>
              <a:rPr lang="tr-TR" dirty="0" smtClean="0"/>
              <a:t>Son 6 ay içinde hastane yatışı</a:t>
            </a:r>
            <a:endParaRPr lang="en-US" dirty="0"/>
          </a:p>
        </p:txBody>
      </p:sp>
      <p:graphicFrame>
        <p:nvGraphicFramePr>
          <p:cNvPr id="4" name="İçerik Yer Tutucusu 3"/>
          <p:cNvGraphicFramePr>
            <a:graphicFrameLocks/>
          </p:cNvGraphicFramePr>
          <p:nvPr>
            <p:extLst/>
          </p:nvPr>
        </p:nvGraphicFramePr>
        <p:xfrm>
          <a:off x="1097280" y="2474060"/>
          <a:ext cx="10530612" cy="2983166"/>
        </p:xfrm>
        <a:graphic>
          <a:graphicData uri="http://schemas.openxmlformats.org/drawingml/2006/table">
            <a:tbl>
              <a:tblPr firstRow="1" bandRow="1">
                <a:tableStyleId>{BC89EF96-8CEA-46FF-86C4-4CE0E7609802}</a:tableStyleId>
              </a:tblPr>
              <a:tblGrid>
                <a:gridCol w="2920538"/>
                <a:gridCol w="955964"/>
                <a:gridCol w="1427018"/>
                <a:gridCol w="1108364"/>
                <a:gridCol w="1233054"/>
                <a:gridCol w="1634837"/>
                <a:gridCol w="1250837"/>
              </a:tblGrid>
              <a:tr h="370840">
                <a:tc>
                  <a:txBody>
                    <a:bodyPr/>
                    <a:lstStyle/>
                    <a:p>
                      <a:endParaRPr lang="tr-TR" sz="2800" dirty="0" smtClean="0"/>
                    </a:p>
                    <a:p>
                      <a:endParaRPr lang="en-US" sz="2800" dirty="0"/>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dirty="0" err="1" smtClean="0"/>
                        <a:t>Univariate</a:t>
                      </a:r>
                      <a:r>
                        <a:rPr lang="tr-TR" sz="2800" dirty="0" smtClean="0"/>
                        <a:t> analiz</a:t>
                      </a:r>
                    </a:p>
                    <a:p>
                      <a:endParaRPr lang="en-US" sz="2800" dirty="0"/>
                    </a:p>
                  </a:txBody>
                  <a:tcPr/>
                </a:tc>
                <a:tc hMerge="1">
                  <a:txBody>
                    <a:bodyPr/>
                    <a:lstStyle/>
                    <a:p>
                      <a:endParaRPr lang="en-US"/>
                    </a:p>
                  </a:txBody>
                  <a:tcPr/>
                </a:tc>
                <a:tc hMerge="1">
                  <a:txBody>
                    <a:bodyPr/>
                    <a:lstStyle/>
                    <a:p>
                      <a:endParaRPr lang="en-US" dirty="0"/>
                    </a:p>
                  </a:txBody>
                  <a:tcPr/>
                </a:tc>
                <a:tc gridSpan="3">
                  <a:txBody>
                    <a:bodyPr/>
                    <a:lstStyle/>
                    <a:p>
                      <a:r>
                        <a:rPr lang="tr-TR" sz="2800" dirty="0" err="1" smtClean="0"/>
                        <a:t>Multivariate</a:t>
                      </a:r>
                      <a:r>
                        <a:rPr lang="tr-TR" sz="2800" dirty="0" smtClean="0"/>
                        <a:t> analiz </a:t>
                      </a:r>
                      <a:endParaRPr lang="en-US" sz="2800" dirty="0"/>
                    </a:p>
                  </a:txBody>
                  <a:tcPr/>
                </a:tc>
                <a:tc hMerge="1">
                  <a:txBody>
                    <a:bodyPr/>
                    <a:lstStyle/>
                    <a:p>
                      <a:endParaRPr lang="en-US"/>
                    </a:p>
                  </a:txBody>
                  <a:tcPr/>
                </a:tc>
                <a:tc hMerge="1">
                  <a:txBody>
                    <a:bodyPr/>
                    <a:lstStyle/>
                    <a:p>
                      <a:endParaRPr lang="en-US" dirty="0"/>
                    </a:p>
                  </a:txBody>
                  <a:tcPr/>
                </a:tc>
              </a:tr>
              <a:tr h="370840">
                <a:tc>
                  <a:txBody>
                    <a:bodyPr/>
                    <a:lstStyle/>
                    <a:p>
                      <a:endParaRPr lang="en-US" sz="2800" dirty="0"/>
                    </a:p>
                  </a:txBody>
                  <a:tcPr/>
                </a:tc>
                <a:tc>
                  <a:txBody>
                    <a:bodyPr/>
                    <a:lstStyle/>
                    <a:p>
                      <a:r>
                        <a:rPr lang="tr-TR" sz="2800" dirty="0" smtClean="0"/>
                        <a:t>OR</a:t>
                      </a:r>
                      <a:endParaRPr lang="en-US" sz="2800" dirty="0"/>
                    </a:p>
                  </a:txBody>
                  <a:tcPr/>
                </a:tc>
                <a:tc>
                  <a:txBody>
                    <a:bodyPr/>
                    <a:lstStyle/>
                    <a:p>
                      <a:r>
                        <a:rPr lang="tr-TR" sz="2800" dirty="0" smtClean="0"/>
                        <a:t>%95 CI</a:t>
                      </a:r>
                      <a:endParaRPr lang="en-US" sz="2800" dirty="0"/>
                    </a:p>
                  </a:txBody>
                  <a:tcPr/>
                </a:tc>
                <a:tc>
                  <a:txBody>
                    <a:bodyPr/>
                    <a:lstStyle/>
                    <a:p>
                      <a:r>
                        <a:rPr lang="tr-TR" sz="2800" dirty="0" smtClean="0"/>
                        <a:t>p</a:t>
                      </a:r>
                      <a:endParaRPr lang="en-US" sz="2800" dirty="0"/>
                    </a:p>
                  </a:txBody>
                  <a:tcPr/>
                </a:tc>
                <a:tc>
                  <a:txBody>
                    <a:bodyPr/>
                    <a:lstStyle/>
                    <a:p>
                      <a:r>
                        <a:rPr lang="tr-TR" sz="2800" dirty="0" smtClean="0"/>
                        <a:t>OR</a:t>
                      </a:r>
                      <a:endParaRPr lang="en-US" sz="2800" dirty="0"/>
                    </a:p>
                  </a:txBody>
                  <a:tcPr/>
                </a:tc>
                <a:tc>
                  <a:txBody>
                    <a:bodyPr/>
                    <a:lstStyle/>
                    <a:p>
                      <a:r>
                        <a:rPr lang="tr-TR" sz="2800" dirty="0" smtClean="0"/>
                        <a:t>%95 CI</a:t>
                      </a:r>
                      <a:endParaRPr lang="en-US" sz="2800" dirty="0"/>
                    </a:p>
                  </a:txBody>
                  <a:tcPr/>
                </a:tc>
                <a:tc>
                  <a:txBody>
                    <a:bodyPr/>
                    <a:lstStyle/>
                    <a:p>
                      <a:r>
                        <a:rPr lang="tr-TR" sz="2800" dirty="0" smtClean="0"/>
                        <a:t>p</a:t>
                      </a:r>
                      <a:endParaRPr lang="en-US" sz="2800" dirty="0"/>
                    </a:p>
                  </a:txBody>
                  <a:tcPr/>
                </a:tc>
              </a:tr>
              <a:tr h="554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CONUT </a:t>
                      </a:r>
                      <a:r>
                        <a:rPr lang="tr-TR" sz="2400" kern="120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score</a:t>
                      </a:r>
                      <a:endParaRPr lang="en-US" sz="5400" dirty="0"/>
                    </a:p>
                  </a:txBody>
                  <a:tcPr/>
                </a:tc>
                <a:tc>
                  <a:txBody>
                    <a:bodyPr/>
                    <a:lstStyle/>
                    <a:p>
                      <a:r>
                        <a:rPr lang="tr-TR" sz="2400" dirty="0" smtClean="0">
                          <a:effectLst/>
                          <a:latin typeface="Calibri" panose="020F0502020204030204" pitchFamily="34" charset="0"/>
                          <a:ea typeface="Calibri" panose="020F0502020204030204" pitchFamily="34" charset="0"/>
                          <a:cs typeface="Times New Roman" panose="02020603050405020304" pitchFamily="18" charset="0"/>
                        </a:rPr>
                        <a:t>1.4</a:t>
                      </a:r>
                      <a:endParaRPr lang="en-US" sz="5400" dirty="0"/>
                    </a:p>
                  </a:txBody>
                  <a:tcPr/>
                </a:tc>
                <a:tc>
                  <a:txBody>
                    <a:bodyPr/>
                    <a:lstStyle/>
                    <a:p>
                      <a:r>
                        <a:rPr lang="tr-TR" sz="2400" dirty="0" smtClean="0">
                          <a:effectLst/>
                          <a:latin typeface="Calibri" panose="020F0502020204030204" pitchFamily="34" charset="0"/>
                          <a:ea typeface="Calibri" panose="020F0502020204030204" pitchFamily="34" charset="0"/>
                          <a:cs typeface="Times New Roman" panose="02020603050405020304" pitchFamily="18" charset="0"/>
                        </a:rPr>
                        <a:t>1.02-2.09</a:t>
                      </a:r>
                      <a:endParaRPr lang="en-US" sz="5400" dirty="0"/>
                    </a:p>
                  </a:txBody>
                  <a:tcPr/>
                </a:tc>
                <a:tc>
                  <a:txBody>
                    <a:bodyPr/>
                    <a:lstStyle/>
                    <a:p>
                      <a:r>
                        <a:rPr lang="tr-TR" sz="2400" dirty="0" smtClean="0">
                          <a:effectLst/>
                          <a:latin typeface="Calibri" panose="020F0502020204030204" pitchFamily="34" charset="0"/>
                          <a:ea typeface="Calibri" panose="020F0502020204030204" pitchFamily="34" charset="0"/>
                          <a:cs typeface="Times New Roman" panose="02020603050405020304" pitchFamily="18" charset="0"/>
                        </a:rPr>
                        <a:t>0.035</a:t>
                      </a:r>
                      <a:endParaRPr lang="en-US" sz="5400" dirty="0"/>
                    </a:p>
                  </a:txBody>
                  <a:tcPr/>
                </a:tc>
                <a:tc>
                  <a:txBody>
                    <a:bodyPr/>
                    <a:lstStyle/>
                    <a:p>
                      <a:pPr>
                        <a:lnSpc>
                          <a:spcPct val="107000"/>
                        </a:lnSpc>
                        <a:spcAft>
                          <a:spcPts val="800"/>
                        </a:spcAft>
                      </a:pPr>
                      <a:r>
                        <a:rPr lang="tr-TR" sz="2400" dirty="0" smtClean="0">
                          <a:effectLst/>
                          <a:latin typeface="Calibri" panose="020F0502020204030204" pitchFamily="34" charset="0"/>
                          <a:ea typeface="Calibri" panose="020F0502020204030204" pitchFamily="34" charset="0"/>
                          <a:cs typeface="Times New Roman" panose="02020603050405020304" pitchFamily="18" charset="0"/>
                        </a:rPr>
                        <a:t>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2400" dirty="0" smtClean="0">
                          <a:effectLst/>
                          <a:latin typeface="Calibri" panose="020F0502020204030204" pitchFamily="34" charset="0"/>
                          <a:ea typeface="Calibri" panose="020F0502020204030204" pitchFamily="34" charset="0"/>
                          <a:cs typeface="Times New Roman" panose="02020603050405020304" pitchFamily="18" charset="0"/>
                        </a:rPr>
                        <a:t> 1.05-2.21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2400" dirty="0" smtClean="0">
                          <a:effectLst/>
                          <a:latin typeface="Calibri" panose="020F0502020204030204" pitchFamily="34" charset="0"/>
                          <a:ea typeface="Calibri" panose="020F0502020204030204" pitchFamily="34" charset="0"/>
                          <a:cs typeface="Times New Roman" panose="02020603050405020304" pitchFamily="18" charset="0"/>
                        </a:rPr>
                        <a:t>0.024*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370840">
                <a:tc>
                  <a:txBody>
                    <a:bodyPr/>
                    <a:lstStyle/>
                    <a:p>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Yaş </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0.95</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0.90-1.01</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0.156</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0.95</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0.89-1.02</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0.213</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r>
              <a:tr h="370840">
                <a:tc>
                  <a:txBody>
                    <a:bodyPr/>
                    <a:lstStyle/>
                    <a:p>
                      <a:r>
                        <a:rPr lang="tr-TR" sz="2400" kern="120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Ejeksiyon</a:t>
                      </a:r>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fraksiyonu</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0.93</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0.85-1.03</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0.181</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0.92</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0.82-1.03</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2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0.152</a:t>
                      </a:r>
                      <a:endParaRPr lang="en-US" sz="2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18480912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Sarkopeni</a:t>
            </a:r>
            <a:r>
              <a:rPr lang="tr-TR" smtClean="0"/>
              <a:t> </a:t>
            </a:r>
            <a:endParaRPr lang="en-US"/>
          </a:p>
        </p:txBody>
      </p:sp>
      <p:pic>
        <p:nvPicPr>
          <p:cNvPr id="4" name="Resim 3"/>
          <p:cNvPicPr>
            <a:picLocks noChangeAspect="1"/>
          </p:cNvPicPr>
          <p:nvPr/>
        </p:nvPicPr>
        <p:blipFill>
          <a:blip r:embed="rId2"/>
          <a:stretch>
            <a:fillRect/>
          </a:stretch>
        </p:blipFill>
        <p:spPr>
          <a:xfrm>
            <a:off x="6126480" y="1891036"/>
            <a:ext cx="5467293" cy="3844885"/>
          </a:xfrm>
          <a:prstGeom prst="rect">
            <a:avLst/>
          </a:prstGeom>
        </p:spPr>
      </p:pic>
      <p:sp>
        <p:nvSpPr>
          <p:cNvPr id="5" name="Metin kutusu 4"/>
          <p:cNvSpPr txBox="1"/>
          <p:nvPr/>
        </p:nvSpPr>
        <p:spPr>
          <a:xfrm>
            <a:off x="7034056" y="6006515"/>
            <a:ext cx="4121624" cy="276999"/>
          </a:xfrm>
          <a:prstGeom prst="rect">
            <a:avLst/>
          </a:prstGeom>
          <a:noFill/>
        </p:spPr>
        <p:txBody>
          <a:bodyPr wrap="square" rtlCol="0">
            <a:spAutoFit/>
          </a:bodyPr>
          <a:lstStyle/>
          <a:p>
            <a:r>
              <a:rPr lang="en-US" sz="1200" dirty="0"/>
              <a:t>Ann </a:t>
            </a:r>
            <a:r>
              <a:rPr lang="en-US" sz="1200" dirty="0" err="1"/>
              <a:t>Geriatr</a:t>
            </a:r>
            <a:r>
              <a:rPr lang="en-US" sz="1200" dirty="0"/>
              <a:t> Med Res 2025;29(3):295-304</a:t>
            </a:r>
          </a:p>
        </p:txBody>
      </p:sp>
      <p:pic>
        <p:nvPicPr>
          <p:cNvPr id="6" name="Resim 5"/>
          <p:cNvPicPr>
            <a:picLocks noChangeAspect="1"/>
          </p:cNvPicPr>
          <p:nvPr/>
        </p:nvPicPr>
        <p:blipFill>
          <a:blip r:embed="rId3"/>
          <a:stretch>
            <a:fillRect/>
          </a:stretch>
        </p:blipFill>
        <p:spPr>
          <a:xfrm>
            <a:off x="528779" y="2070404"/>
            <a:ext cx="4829175" cy="3486150"/>
          </a:xfrm>
          <a:prstGeom prst="rect">
            <a:avLst/>
          </a:prstGeom>
        </p:spPr>
      </p:pic>
      <p:sp>
        <p:nvSpPr>
          <p:cNvPr id="7" name="Metin kutusu 6"/>
          <p:cNvSpPr txBox="1"/>
          <p:nvPr/>
        </p:nvSpPr>
        <p:spPr>
          <a:xfrm>
            <a:off x="10619936" y="3717943"/>
            <a:ext cx="1572064" cy="738664"/>
          </a:xfrm>
          <a:prstGeom prst="rect">
            <a:avLst/>
          </a:prstGeom>
          <a:noFill/>
        </p:spPr>
        <p:txBody>
          <a:bodyPr wrap="square" rtlCol="0">
            <a:spAutoFit/>
          </a:bodyPr>
          <a:lstStyle/>
          <a:p>
            <a:r>
              <a:rPr lang="tr-TR" sz="1400" smtClean="0"/>
              <a:t>Genel popülasyondan x10 kat daha fazla</a:t>
            </a:r>
            <a:endParaRPr lang="en-US" sz="1400"/>
          </a:p>
        </p:txBody>
      </p:sp>
      <p:sp>
        <p:nvSpPr>
          <p:cNvPr id="8" name="Metin kutusu 7"/>
          <p:cNvSpPr txBox="1"/>
          <p:nvPr/>
        </p:nvSpPr>
        <p:spPr>
          <a:xfrm>
            <a:off x="887104" y="5963224"/>
            <a:ext cx="3521123" cy="276999"/>
          </a:xfrm>
          <a:prstGeom prst="rect">
            <a:avLst/>
          </a:prstGeom>
          <a:noFill/>
        </p:spPr>
        <p:txBody>
          <a:bodyPr wrap="square" rtlCol="0">
            <a:spAutoFit/>
          </a:bodyPr>
          <a:lstStyle/>
          <a:p>
            <a:r>
              <a:rPr lang="en-US" sz="1200" dirty="0"/>
              <a:t>Journal of Geriatric Cardiology (2016) 13: </a:t>
            </a:r>
            <a:r>
              <a:rPr lang="en-US" sz="1200" dirty="0" smtClean="0"/>
              <a:t>615</a:t>
            </a:r>
            <a:r>
              <a:rPr lang="tr-TR" sz="1200" smtClean="0"/>
              <a:t>-</a:t>
            </a:r>
            <a:r>
              <a:rPr lang="en-US" sz="1200" smtClean="0"/>
              <a:t>624</a:t>
            </a:r>
            <a:endParaRPr lang="en-US" sz="1200"/>
          </a:p>
        </p:txBody>
      </p:sp>
    </p:spTree>
    <p:extLst>
      <p:ext uri="{BB962C8B-B14F-4D97-AF65-F5344CB8AC3E}">
        <p14:creationId xmlns:p14="http://schemas.microsoft.com/office/powerpoint/2010/main" val="31776830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Depresyon</a:t>
            </a:r>
            <a:endParaRPr lang="en-US"/>
          </a:p>
        </p:txBody>
      </p:sp>
      <p:graphicFrame>
        <p:nvGraphicFramePr>
          <p:cNvPr id="5" name="Diyagram 4"/>
          <p:cNvGraphicFramePr/>
          <p:nvPr>
            <p:extLst>
              <p:ext uri="{D42A27DB-BD31-4B8C-83A1-F6EECF244321}">
                <p14:modId xmlns:p14="http://schemas.microsoft.com/office/powerpoint/2010/main" val="1395164877"/>
              </p:ext>
            </p:extLst>
          </p:nvPr>
        </p:nvGraphicFramePr>
        <p:xfrm>
          <a:off x="6494969" y="2088107"/>
          <a:ext cx="5474117" cy="3671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6"/>
          <p:cNvPicPr>
            <a:picLocks noChangeAspect="1"/>
          </p:cNvPicPr>
          <p:nvPr/>
        </p:nvPicPr>
        <p:blipFill>
          <a:blip r:embed="rId7"/>
          <a:stretch>
            <a:fillRect/>
          </a:stretch>
        </p:blipFill>
        <p:spPr>
          <a:xfrm>
            <a:off x="409006" y="2088107"/>
            <a:ext cx="5505450" cy="3671246"/>
          </a:xfrm>
          <a:prstGeom prst="rect">
            <a:avLst/>
          </a:prstGeom>
        </p:spPr>
      </p:pic>
      <p:sp>
        <p:nvSpPr>
          <p:cNvPr id="8" name="Metin kutusu 7"/>
          <p:cNvSpPr txBox="1"/>
          <p:nvPr/>
        </p:nvSpPr>
        <p:spPr>
          <a:xfrm>
            <a:off x="8229600" y="5971600"/>
            <a:ext cx="3739486" cy="276999"/>
          </a:xfrm>
          <a:prstGeom prst="rect">
            <a:avLst/>
          </a:prstGeom>
          <a:noFill/>
        </p:spPr>
        <p:txBody>
          <a:bodyPr wrap="square" rtlCol="0">
            <a:spAutoFit/>
          </a:bodyPr>
          <a:lstStyle/>
          <a:p>
            <a:r>
              <a:rPr lang="en-US" sz="1200" dirty="0"/>
              <a:t>European Journal of Heart Failure (2020) 22, 2007–2017</a:t>
            </a:r>
          </a:p>
        </p:txBody>
      </p:sp>
    </p:spTree>
    <p:extLst>
      <p:ext uri="{BB962C8B-B14F-4D97-AF65-F5344CB8AC3E}">
        <p14:creationId xmlns:p14="http://schemas.microsoft.com/office/powerpoint/2010/main" val="40485815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Kognitif Bozukluk </a:t>
            </a:r>
            <a:endParaRPr lang="en-US"/>
          </a:p>
        </p:txBody>
      </p:sp>
      <p:pic>
        <p:nvPicPr>
          <p:cNvPr id="4" name="Resim 3"/>
          <p:cNvPicPr>
            <a:picLocks noChangeAspect="1"/>
          </p:cNvPicPr>
          <p:nvPr/>
        </p:nvPicPr>
        <p:blipFill>
          <a:blip r:embed="rId2"/>
          <a:stretch>
            <a:fillRect/>
          </a:stretch>
        </p:blipFill>
        <p:spPr>
          <a:xfrm>
            <a:off x="360869" y="1942530"/>
            <a:ext cx="5359416" cy="3461983"/>
          </a:xfrm>
          <a:prstGeom prst="rect">
            <a:avLst/>
          </a:prstGeom>
        </p:spPr>
      </p:pic>
      <p:grpSp>
        <p:nvGrpSpPr>
          <p:cNvPr id="10" name="Grup 9"/>
          <p:cNvGrpSpPr/>
          <p:nvPr/>
        </p:nvGrpSpPr>
        <p:grpSpPr>
          <a:xfrm>
            <a:off x="6262957" y="1942978"/>
            <a:ext cx="5474116" cy="3670349"/>
            <a:chOff x="6262957" y="1942978"/>
            <a:chExt cx="5474116" cy="3670349"/>
          </a:xfrm>
        </p:grpSpPr>
        <p:sp>
          <p:nvSpPr>
            <p:cNvPr id="11" name="Serbest Form 10"/>
            <p:cNvSpPr/>
            <p:nvPr/>
          </p:nvSpPr>
          <p:spPr>
            <a:xfrm>
              <a:off x="8452603" y="1942978"/>
              <a:ext cx="3284470" cy="1747785"/>
            </a:xfrm>
            <a:custGeom>
              <a:avLst/>
              <a:gdLst>
                <a:gd name="connsiteX0" fmla="*/ 0 w 3284470"/>
                <a:gd name="connsiteY0" fmla="*/ 218473 h 1747785"/>
                <a:gd name="connsiteX1" fmla="*/ 2410578 w 3284470"/>
                <a:gd name="connsiteY1" fmla="*/ 218473 h 1747785"/>
                <a:gd name="connsiteX2" fmla="*/ 2410578 w 3284470"/>
                <a:gd name="connsiteY2" fmla="*/ 0 h 1747785"/>
                <a:gd name="connsiteX3" fmla="*/ 3284470 w 3284470"/>
                <a:gd name="connsiteY3" fmla="*/ 873893 h 1747785"/>
                <a:gd name="connsiteX4" fmla="*/ 2410578 w 3284470"/>
                <a:gd name="connsiteY4" fmla="*/ 1747785 h 1747785"/>
                <a:gd name="connsiteX5" fmla="*/ 2410578 w 3284470"/>
                <a:gd name="connsiteY5" fmla="*/ 1529312 h 1747785"/>
                <a:gd name="connsiteX6" fmla="*/ 0 w 3284470"/>
                <a:gd name="connsiteY6" fmla="*/ 1529312 h 1747785"/>
                <a:gd name="connsiteX7" fmla="*/ 0 w 3284470"/>
                <a:gd name="connsiteY7" fmla="*/ 218473 h 174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470" h="1747785">
                  <a:moveTo>
                    <a:pt x="0" y="218473"/>
                  </a:moveTo>
                  <a:lnTo>
                    <a:pt x="2410578" y="218473"/>
                  </a:lnTo>
                  <a:lnTo>
                    <a:pt x="2410578" y="0"/>
                  </a:lnTo>
                  <a:lnTo>
                    <a:pt x="3284470" y="873893"/>
                  </a:lnTo>
                  <a:lnTo>
                    <a:pt x="2410578" y="1747785"/>
                  </a:lnTo>
                  <a:lnTo>
                    <a:pt x="2410578" y="1529312"/>
                  </a:lnTo>
                  <a:lnTo>
                    <a:pt x="0" y="1529312"/>
                  </a:lnTo>
                  <a:lnTo>
                    <a:pt x="0" y="218473"/>
                  </a:lnTo>
                  <a:close/>
                </a:path>
              </a:pathLst>
            </a:custGeom>
          </p:spPr>
          <p:style>
            <a:lnRef idx="2">
              <a:schemeClr val="l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320" tIns="238793" rIns="675739" bIns="238793" numCol="1" spcCol="1270" anchor="t" anchorCtr="0">
              <a:noAutofit/>
            </a:bodyPr>
            <a:lstStyle/>
            <a:p>
              <a:pPr marL="228600" lvl="1" indent="-228600" algn="l" defTabSz="1066800">
                <a:lnSpc>
                  <a:spcPct val="90000"/>
                </a:lnSpc>
                <a:spcBef>
                  <a:spcPct val="0"/>
                </a:spcBef>
                <a:spcAft>
                  <a:spcPct val="15000"/>
                </a:spcAft>
                <a:buChar char="••"/>
              </a:pPr>
              <a:endParaRPr lang="en-US" sz="2400" kern="1200"/>
            </a:p>
            <a:p>
              <a:pPr marL="285750" lvl="1" indent="-285750" algn="l" defTabSz="1422400">
                <a:lnSpc>
                  <a:spcPct val="90000"/>
                </a:lnSpc>
                <a:spcBef>
                  <a:spcPct val="0"/>
                </a:spcBef>
                <a:spcAft>
                  <a:spcPct val="15000"/>
                </a:spcAft>
                <a:buChar char="••"/>
              </a:pPr>
              <a:r>
                <a:rPr lang="tr-TR" sz="3200" kern="1200" smtClean="0"/>
                <a:t>% 22-78</a:t>
              </a:r>
              <a:endParaRPr lang="en-US" sz="3200" kern="1200"/>
            </a:p>
          </p:txBody>
        </p:sp>
        <p:sp>
          <p:nvSpPr>
            <p:cNvPr id="12" name="Serbest Form 11"/>
            <p:cNvSpPr/>
            <p:nvPr/>
          </p:nvSpPr>
          <p:spPr>
            <a:xfrm>
              <a:off x="6262957" y="1942978"/>
              <a:ext cx="2189646" cy="1747785"/>
            </a:xfrm>
            <a:custGeom>
              <a:avLst/>
              <a:gdLst>
                <a:gd name="connsiteX0" fmla="*/ 0 w 2189646"/>
                <a:gd name="connsiteY0" fmla="*/ 291303 h 1747785"/>
                <a:gd name="connsiteX1" fmla="*/ 291303 w 2189646"/>
                <a:gd name="connsiteY1" fmla="*/ 0 h 1747785"/>
                <a:gd name="connsiteX2" fmla="*/ 1898343 w 2189646"/>
                <a:gd name="connsiteY2" fmla="*/ 0 h 1747785"/>
                <a:gd name="connsiteX3" fmla="*/ 2189646 w 2189646"/>
                <a:gd name="connsiteY3" fmla="*/ 291303 h 1747785"/>
                <a:gd name="connsiteX4" fmla="*/ 2189646 w 2189646"/>
                <a:gd name="connsiteY4" fmla="*/ 1456482 h 1747785"/>
                <a:gd name="connsiteX5" fmla="*/ 1898343 w 2189646"/>
                <a:gd name="connsiteY5" fmla="*/ 1747785 h 1747785"/>
                <a:gd name="connsiteX6" fmla="*/ 291303 w 2189646"/>
                <a:gd name="connsiteY6" fmla="*/ 1747785 h 1747785"/>
                <a:gd name="connsiteX7" fmla="*/ 0 w 2189646"/>
                <a:gd name="connsiteY7" fmla="*/ 1456482 h 1747785"/>
                <a:gd name="connsiteX8" fmla="*/ 0 w 2189646"/>
                <a:gd name="connsiteY8" fmla="*/ 291303 h 174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646" h="1747785">
                  <a:moveTo>
                    <a:pt x="0" y="291303"/>
                  </a:moveTo>
                  <a:cubicBezTo>
                    <a:pt x="0" y="130421"/>
                    <a:pt x="130421" y="0"/>
                    <a:pt x="291303" y="0"/>
                  </a:cubicBezTo>
                  <a:lnTo>
                    <a:pt x="1898343" y="0"/>
                  </a:lnTo>
                  <a:cubicBezTo>
                    <a:pt x="2059225" y="0"/>
                    <a:pt x="2189646" y="130421"/>
                    <a:pt x="2189646" y="291303"/>
                  </a:cubicBezTo>
                  <a:lnTo>
                    <a:pt x="2189646" y="1456482"/>
                  </a:lnTo>
                  <a:cubicBezTo>
                    <a:pt x="2189646" y="1617364"/>
                    <a:pt x="2059225" y="1747785"/>
                    <a:pt x="1898343" y="1747785"/>
                  </a:cubicBezTo>
                  <a:lnTo>
                    <a:pt x="291303" y="1747785"/>
                  </a:lnTo>
                  <a:cubicBezTo>
                    <a:pt x="130421" y="1747785"/>
                    <a:pt x="0" y="1617364"/>
                    <a:pt x="0" y="1456482"/>
                  </a:cubicBezTo>
                  <a:lnTo>
                    <a:pt x="0" y="291303"/>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207240" tIns="146280" rIns="207240" bIns="146280" numCol="1" spcCol="1270" anchor="ctr" anchorCtr="0">
              <a:noAutofit/>
            </a:bodyPr>
            <a:lstStyle/>
            <a:p>
              <a:pPr lvl="0" algn="ctr" defTabSz="1422400">
                <a:lnSpc>
                  <a:spcPct val="90000"/>
                </a:lnSpc>
                <a:spcBef>
                  <a:spcPct val="0"/>
                </a:spcBef>
                <a:spcAft>
                  <a:spcPct val="35000"/>
                </a:spcAft>
              </a:pPr>
              <a:r>
                <a:rPr lang="tr-TR" sz="3200" kern="1200" dirty="0" err="1" smtClean="0"/>
                <a:t>Prevelans</a:t>
              </a:r>
              <a:endParaRPr lang="en-US" sz="3200" kern="1200" dirty="0"/>
            </a:p>
          </p:txBody>
        </p:sp>
        <p:sp>
          <p:nvSpPr>
            <p:cNvPr id="14" name="Serbest Form 13"/>
            <p:cNvSpPr/>
            <p:nvPr/>
          </p:nvSpPr>
          <p:spPr>
            <a:xfrm>
              <a:off x="7465325" y="3865542"/>
              <a:ext cx="3690355" cy="1747785"/>
            </a:xfrm>
            <a:custGeom>
              <a:avLst/>
              <a:gdLst>
                <a:gd name="connsiteX0" fmla="*/ 0 w 2189646"/>
                <a:gd name="connsiteY0" fmla="*/ 291303 h 1747785"/>
                <a:gd name="connsiteX1" fmla="*/ 291303 w 2189646"/>
                <a:gd name="connsiteY1" fmla="*/ 0 h 1747785"/>
                <a:gd name="connsiteX2" fmla="*/ 1898343 w 2189646"/>
                <a:gd name="connsiteY2" fmla="*/ 0 h 1747785"/>
                <a:gd name="connsiteX3" fmla="*/ 2189646 w 2189646"/>
                <a:gd name="connsiteY3" fmla="*/ 291303 h 1747785"/>
                <a:gd name="connsiteX4" fmla="*/ 2189646 w 2189646"/>
                <a:gd name="connsiteY4" fmla="*/ 1456482 h 1747785"/>
                <a:gd name="connsiteX5" fmla="*/ 1898343 w 2189646"/>
                <a:gd name="connsiteY5" fmla="*/ 1747785 h 1747785"/>
                <a:gd name="connsiteX6" fmla="*/ 291303 w 2189646"/>
                <a:gd name="connsiteY6" fmla="*/ 1747785 h 1747785"/>
                <a:gd name="connsiteX7" fmla="*/ 0 w 2189646"/>
                <a:gd name="connsiteY7" fmla="*/ 1456482 h 1747785"/>
                <a:gd name="connsiteX8" fmla="*/ 0 w 2189646"/>
                <a:gd name="connsiteY8" fmla="*/ 291303 h 174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646" h="1747785">
                  <a:moveTo>
                    <a:pt x="0" y="291303"/>
                  </a:moveTo>
                  <a:cubicBezTo>
                    <a:pt x="0" y="130421"/>
                    <a:pt x="130421" y="0"/>
                    <a:pt x="291303" y="0"/>
                  </a:cubicBezTo>
                  <a:lnTo>
                    <a:pt x="1898343" y="0"/>
                  </a:lnTo>
                  <a:cubicBezTo>
                    <a:pt x="2059225" y="0"/>
                    <a:pt x="2189646" y="130421"/>
                    <a:pt x="2189646" y="291303"/>
                  </a:cubicBezTo>
                  <a:lnTo>
                    <a:pt x="2189646" y="1456482"/>
                  </a:lnTo>
                  <a:cubicBezTo>
                    <a:pt x="2189646" y="1617364"/>
                    <a:pt x="2059225" y="1747785"/>
                    <a:pt x="1898343" y="1747785"/>
                  </a:cubicBezTo>
                  <a:lnTo>
                    <a:pt x="291303" y="1747785"/>
                  </a:lnTo>
                  <a:cubicBezTo>
                    <a:pt x="130421" y="1747785"/>
                    <a:pt x="0" y="1617364"/>
                    <a:pt x="0" y="1456482"/>
                  </a:cubicBezTo>
                  <a:lnTo>
                    <a:pt x="0" y="291303"/>
                  </a:lnTo>
                  <a:close/>
                </a:path>
              </a:pathLst>
            </a:custGeom>
          </p:spPr>
          <p:style>
            <a:lnRef idx="2">
              <a:schemeClr val="lt1">
                <a:hueOff val="0"/>
                <a:satOff val="0"/>
                <a:lumOff val="0"/>
                <a:alphaOff val="0"/>
              </a:schemeClr>
            </a:lnRef>
            <a:fillRef idx="1">
              <a:schemeClr val="accent1">
                <a:shade val="80000"/>
                <a:hueOff val="-666357"/>
                <a:satOff val="-16201"/>
                <a:lumOff val="32292"/>
                <a:alphaOff val="0"/>
              </a:schemeClr>
            </a:fillRef>
            <a:effectRef idx="0">
              <a:schemeClr val="accent1">
                <a:shade val="80000"/>
                <a:hueOff val="-666357"/>
                <a:satOff val="-16201"/>
                <a:lumOff val="32292"/>
                <a:alphaOff val="0"/>
              </a:schemeClr>
            </a:effectRef>
            <a:fontRef idx="minor">
              <a:schemeClr val="lt1"/>
            </a:fontRef>
          </p:style>
          <p:txBody>
            <a:bodyPr spcFirstLastPara="0" vert="horz" wrap="square" lIns="313920" tIns="199620" rIns="313920" bIns="199620" numCol="1" spcCol="1270" anchor="ctr" anchorCtr="0">
              <a:noAutofit/>
            </a:bodyPr>
            <a:lstStyle/>
            <a:p>
              <a:pPr marL="857250" lvl="0" indent="-857250" algn="ctr" defTabSz="2667000">
                <a:lnSpc>
                  <a:spcPct val="90000"/>
                </a:lnSpc>
                <a:spcBef>
                  <a:spcPct val="0"/>
                </a:spcBef>
                <a:spcAft>
                  <a:spcPct val="35000"/>
                </a:spcAft>
                <a:buFont typeface="Arial" panose="020B0604020202020204" pitchFamily="34" charset="0"/>
                <a:buChar char="•"/>
              </a:pPr>
              <a:r>
                <a:rPr lang="tr-TR" sz="2400" kern="1200" dirty="0" smtClean="0">
                  <a:solidFill>
                    <a:schemeClr val="tx1"/>
                  </a:solidFill>
                </a:rPr>
                <a:t>Öz bakım (takip?)</a:t>
              </a:r>
            </a:p>
            <a:p>
              <a:pPr marL="857250" lvl="0" indent="-857250" algn="ctr" defTabSz="2667000">
                <a:lnSpc>
                  <a:spcPct val="90000"/>
                </a:lnSpc>
                <a:spcBef>
                  <a:spcPct val="0"/>
                </a:spcBef>
                <a:spcAft>
                  <a:spcPct val="35000"/>
                </a:spcAft>
                <a:buFont typeface="Arial" panose="020B0604020202020204" pitchFamily="34" charset="0"/>
                <a:buChar char="•"/>
              </a:pPr>
              <a:r>
                <a:rPr lang="tr-TR" sz="2400" kern="1200" dirty="0" smtClean="0">
                  <a:solidFill>
                    <a:schemeClr val="tx1"/>
                  </a:solidFill>
                </a:rPr>
                <a:t>İlaç uyumu </a:t>
              </a:r>
            </a:p>
            <a:p>
              <a:pPr marL="857250" lvl="0" indent="-857250" algn="ctr" defTabSz="2667000">
                <a:lnSpc>
                  <a:spcPct val="90000"/>
                </a:lnSpc>
                <a:spcBef>
                  <a:spcPct val="0"/>
                </a:spcBef>
                <a:spcAft>
                  <a:spcPct val="35000"/>
                </a:spcAft>
                <a:buFont typeface="Arial" panose="020B0604020202020204" pitchFamily="34" charset="0"/>
                <a:buChar char="•"/>
              </a:pPr>
              <a:r>
                <a:rPr lang="tr-TR" sz="2400" smtClean="0">
                  <a:solidFill>
                    <a:schemeClr val="tx1"/>
                  </a:solidFill>
                </a:rPr>
                <a:t>Yaşam beklentisi</a:t>
              </a:r>
              <a:endParaRPr lang="en-US" sz="2400" kern="1200">
                <a:solidFill>
                  <a:schemeClr val="tx1"/>
                </a:solidFill>
              </a:endParaRPr>
            </a:p>
          </p:txBody>
        </p:sp>
      </p:grpSp>
      <p:sp>
        <p:nvSpPr>
          <p:cNvPr id="15" name="Metin kutusu 14"/>
          <p:cNvSpPr txBox="1"/>
          <p:nvPr/>
        </p:nvSpPr>
        <p:spPr>
          <a:xfrm>
            <a:off x="8630024" y="6059606"/>
            <a:ext cx="3739397" cy="276999"/>
          </a:xfrm>
          <a:prstGeom prst="rect">
            <a:avLst/>
          </a:prstGeom>
          <a:noFill/>
        </p:spPr>
        <p:txBody>
          <a:bodyPr wrap="square" rtlCol="0">
            <a:spAutoFit/>
          </a:bodyPr>
          <a:lstStyle/>
          <a:p>
            <a:r>
              <a:rPr lang="en-US" sz="1200" dirty="0"/>
              <a:t>Journal of Cardiac Failure Vol. 30 No. 3 March 2024</a:t>
            </a:r>
          </a:p>
        </p:txBody>
      </p:sp>
    </p:spTree>
    <p:extLst>
      <p:ext uri="{BB962C8B-B14F-4D97-AF65-F5344CB8AC3E}">
        <p14:creationId xmlns:p14="http://schemas.microsoft.com/office/powerpoint/2010/main" val="12443498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033516" y="317993"/>
            <a:ext cx="7784683" cy="5826349"/>
          </a:xfrm>
          <a:prstGeom prst="rect">
            <a:avLst/>
          </a:prstGeom>
        </p:spPr>
      </p:pic>
    </p:spTree>
    <p:extLst>
      <p:ext uri="{BB962C8B-B14F-4D97-AF65-F5344CB8AC3E}">
        <p14:creationId xmlns:p14="http://schemas.microsoft.com/office/powerpoint/2010/main" val="37268299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Polifarmasi</a:t>
            </a:r>
            <a:endParaRPr lang="en-US"/>
          </a:p>
        </p:txBody>
      </p:sp>
      <p:pic>
        <p:nvPicPr>
          <p:cNvPr id="4" name="Resim 3"/>
          <p:cNvPicPr>
            <a:picLocks noChangeAspect="1"/>
          </p:cNvPicPr>
          <p:nvPr/>
        </p:nvPicPr>
        <p:blipFill>
          <a:blip r:embed="rId2"/>
          <a:stretch>
            <a:fillRect/>
          </a:stretch>
        </p:blipFill>
        <p:spPr>
          <a:xfrm>
            <a:off x="296767" y="2047769"/>
            <a:ext cx="6657975" cy="2482685"/>
          </a:xfrm>
          <a:prstGeom prst="rect">
            <a:avLst/>
          </a:prstGeom>
        </p:spPr>
      </p:pic>
      <p:pic>
        <p:nvPicPr>
          <p:cNvPr id="5" name="Resim 4"/>
          <p:cNvPicPr>
            <a:picLocks noChangeAspect="1"/>
          </p:cNvPicPr>
          <p:nvPr/>
        </p:nvPicPr>
        <p:blipFill>
          <a:blip r:embed="rId3"/>
          <a:stretch>
            <a:fillRect/>
          </a:stretch>
        </p:blipFill>
        <p:spPr>
          <a:xfrm>
            <a:off x="7463968" y="1937982"/>
            <a:ext cx="4277088" cy="4121626"/>
          </a:xfrm>
          <a:prstGeom prst="rect">
            <a:avLst/>
          </a:prstGeom>
        </p:spPr>
      </p:pic>
      <p:sp>
        <p:nvSpPr>
          <p:cNvPr id="6" name="Yuvarlatılmış Dikdörtgen 5"/>
          <p:cNvSpPr/>
          <p:nvPr/>
        </p:nvSpPr>
        <p:spPr>
          <a:xfrm>
            <a:off x="1719618" y="4840864"/>
            <a:ext cx="4135271" cy="1368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Polifarmasi</a:t>
            </a:r>
            <a:r>
              <a:rPr lang="tr-TR" dirty="0" smtClean="0"/>
              <a:t> için ilaç sayısı yeterli değil</a:t>
            </a:r>
          </a:p>
          <a:p>
            <a:pPr algn="ctr"/>
            <a:r>
              <a:rPr lang="tr-TR" dirty="0" smtClean="0"/>
              <a:t>Uygunsuz ilaç kullanımı **</a:t>
            </a:r>
          </a:p>
          <a:p>
            <a:pPr algn="ctr"/>
            <a:r>
              <a:rPr lang="tr-TR" dirty="0" smtClean="0"/>
              <a:t>Kılavuz odaklı uygun ilaç seçimi  </a:t>
            </a:r>
            <a:endParaRPr lang="en-US" dirty="0"/>
          </a:p>
        </p:txBody>
      </p:sp>
    </p:spTree>
    <p:extLst>
      <p:ext uri="{BB962C8B-B14F-4D97-AF65-F5344CB8AC3E}">
        <p14:creationId xmlns:p14="http://schemas.microsoft.com/office/powerpoint/2010/main" val="815432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237593" y="2115404"/>
            <a:ext cx="7707104" cy="3002506"/>
          </a:xfrm>
          <a:prstGeom prst="rect">
            <a:avLst/>
          </a:prstGeom>
        </p:spPr>
      </p:pic>
    </p:spTree>
    <p:extLst>
      <p:ext uri="{BB962C8B-B14F-4D97-AF65-F5344CB8AC3E}">
        <p14:creationId xmlns:p14="http://schemas.microsoft.com/office/powerpoint/2010/main" val="29115196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80" y="272956"/>
            <a:ext cx="10058400" cy="1450757"/>
          </a:xfrm>
        </p:spPr>
        <p:txBody>
          <a:bodyPr>
            <a:normAutofit/>
          </a:bodyPr>
          <a:lstStyle/>
          <a:p>
            <a:r>
              <a:rPr lang="tr-TR" sz="4400" dirty="0" smtClean="0">
                <a:solidFill>
                  <a:schemeClr val="tx1"/>
                </a:solidFill>
              </a:rPr>
              <a:t>Yaş arttıkça </a:t>
            </a:r>
            <a:r>
              <a:rPr lang="tr-TR" sz="4400" dirty="0">
                <a:solidFill>
                  <a:schemeClr val="tx1"/>
                </a:solidFill>
              </a:rPr>
              <a:t>k</a:t>
            </a:r>
            <a:r>
              <a:rPr lang="en-US" sz="4400" dirty="0" err="1" smtClean="0">
                <a:solidFill>
                  <a:schemeClr val="tx1"/>
                </a:solidFill>
              </a:rPr>
              <a:t>ılavuz</a:t>
            </a:r>
            <a:r>
              <a:rPr lang="en-US" sz="4400" dirty="0">
                <a:solidFill>
                  <a:schemeClr val="tx1"/>
                </a:solidFill>
              </a:rPr>
              <a:t> </a:t>
            </a:r>
            <a:r>
              <a:rPr lang="en-US" sz="4400" dirty="0" err="1">
                <a:solidFill>
                  <a:schemeClr val="tx1"/>
                </a:solidFill>
              </a:rPr>
              <a:t>önerilerine</a:t>
            </a:r>
            <a:r>
              <a:rPr lang="en-US" sz="4400" dirty="0">
                <a:solidFill>
                  <a:schemeClr val="tx1"/>
                </a:solidFill>
              </a:rPr>
              <a:t> </a:t>
            </a:r>
            <a:r>
              <a:rPr lang="en-US" sz="4400" dirty="0" err="1">
                <a:solidFill>
                  <a:schemeClr val="tx1"/>
                </a:solidFill>
              </a:rPr>
              <a:t>göre</a:t>
            </a:r>
            <a:r>
              <a:rPr lang="en-US" sz="4400" dirty="0">
                <a:solidFill>
                  <a:schemeClr val="tx1"/>
                </a:solidFill>
              </a:rPr>
              <a:t> </a:t>
            </a:r>
            <a:r>
              <a:rPr lang="en-US" sz="4400" dirty="0" err="1">
                <a:solidFill>
                  <a:schemeClr val="tx1"/>
                </a:solidFill>
              </a:rPr>
              <a:t>yönetilen</a:t>
            </a:r>
            <a:r>
              <a:rPr lang="en-US" sz="4400" dirty="0">
                <a:solidFill>
                  <a:schemeClr val="tx1"/>
                </a:solidFill>
              </a:rPr>
              <a:t> </a:t>
            </a:r>
            <a:r>
              <a:rPr lang="en-US" sz="4400" dirty="0" err="1">
                <a:solidFill>
                  <a:schemeClr val="tx1"/>
                </a:solidFill>
              </a:rPr>
              <a:t>medikal</a:t>
            </a:r>
            <a:r>
              <a:rPr lang="en-US" sz="4400" dirty="0">
                <a:solidFill>
                  <a:schemeClr val="tx1"/>
                </a:solidFill>
              </a:rPr>
              <a:t> </a:t>
            </a:r>
            <a:r>
              <a:rPr lang="en-US" sz="4400" dirty="0" err="1" smtClean="0">
                <a:solidFill>
                  <a:schemeClr val="tx1"/>
                </a:solidFill>
              </a:rPr>
              <a:t>tedavinin</a:t>
            </a:r>
            <a:r>
              <a:rPr lang="tr-TR" sz="4400" smtClean="0">
                <a:solidFill>
                  <a:schemeClr val="tx1"/>
                </a:solidFill>
              </a:rPr>
              <a:t> oranı azalıyor !</a:t>
            </a:r>
            <a:endParaRPr lang="en-US" sz="4400">
              <a:solidFill>
                <a:schemeClr val="tx1"/>
              </a:solidFill>
            </a:endParaRPr>
          </a:p>
        </p:txBody>
      </p:sp>
      <p:pic>
        <p:nvPicPr>
          <p:cNvPr id="4" name="Resim 3"/>
          <p:cNvPicPr>
            <a:picLocks noChangeAspect="1"/>
          </p:cNvPicPr>
          <p:nvPr/>
        </p:nvPicPr>
        <p:blipFill>
          <a:blip r:embed="rId2"/>
          <a:stretch>
            <a:fillRect/>
          </a:stretch>
        </p:blipFill>
        <p:spPr>
          <a:xfrm>
            <a:off x="605961" y="2309758"/>
            <a:ext cx="6848475" cy="3362325"/>
          </a:xfrm>
          <a:prstGeom prst="rect">
            <a:avLst/>
          </a:prstGeom>
        </p:spPr>
      </p:pic>
      <p:pic>
        <p:nvPicPr>
          <p:cNvPr id="5" name="Resim 4"/>
          <p:cNvPicPr>
            <a:picLocks noChangeAspect="1"/>
          </p:cNvPicPr>
          <p:nvPr/>
        </p:nvPicPr>
        <p:blipFill>
          <a:blip r:embed="rId3"/>
          <a:stretch>
            <a:fillRect/>
          </a:stretch>
        </p:blipFill>
        <p:spPr>
          <a:xfrm>
            <a:off x="7900097" y="2309758"/>
            <a:ext cx="3877922" cy="3235745"/>
          </a:xfrm>
          <a:prstGeom prst="rect">
            <a:avLst/>
          </a:prstGeom>
        </p:spPr>
      </p:pic>
      <p:sp>
        <p:nvSpPr>
          <p:cNvPr id="6" name="Dikdörtgen 5"/>
          <p:cNvSpPr/>
          <p:nvPr/>
        </p:nvSpPr>
        <p:spPr>
          <a:xfrm>
            <a:off x="8393372" y="4858603"/>
            <a:ext cx="3098042" cy="941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tr-TR" smtClean="0"/>
              <a:t>65 YAŞ ÜSTÜ HASTADA </a:t>
            </a:r>
          </a:p>
          <a:p>
            <a:pPr algn="ctr"/>
            <a:r>
              <a:rPr lang="tr-TR" dirty="0" smtClean="0"/>
              <a:t>GDMT MORTALİTEYİ AZALTIYOR</a:t>
            </a:r>
            <a:endParaRPr lang="en-US"/>
          </a:p>
        </p:txBody>
      </p:sp>
      <p:sp>
        <p:nvSpPr>
          <p:cNvPr id="7" name="Metin kutusu 6"/>
          <p:cNvSpPr txBox="1"/>
          <p:nvPr/>
        </p:nvSpPr>
        <p:spPr>
          <a:xfrm>
            <a:off x="9674898" y="6131548"/>
            <a:ext cx="2961564" cy="307777"/>
          </a:xfrm>
          <a:prstGeom prst="rect">
            <a:avLst/>
          </a:prstGeom>
          <a:noFill/>
        </p:spPr>
        <p:txBody>
          <a:bodyPr wrap="square" rtlCol="0">
            <a:spAutoFit/>
          </a:bodyPr>
          <a:lstStyle/>
          <a:p>
            <a:r>
              <a:rPr lang="nl-NL" sz="1400" dirty="0" smtClean="0"/>
              <a:t>BMJ </a:t>
            </a:r>
            <a:r>
              <a:rPr lang="nl-NL" sz="1400" dirty="0"/>
              <a:t>Open 2020;10:e030514</a:t>
            </a:r>
            <a:endParaRPr lang="en-US" sz="1400" dirty="0"/>
          </a:p>
        </p:txBody>
      </p:sp>
    </p:spTree>
    <p:extLst>
      <p:ext uri="{BB962C8B-B14F-4D97-AF65-F5344CB8AC3E}">
        <p14:creationId xmlns:p14="http://schemas.microsoft.com/office/powerpoint/2010/main" val="20155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80" y="272956"/>
            <a:ext cx="10058400" cy="1450757"/>
          </a:xfrm>
        </p:spPr>
        <p:txBody>
          <a:bodyPr/>
          <a:lstStyle/>
          <a:p>
            <a:r>
              <a:rPr lang="tr-TR" smtClean="0"/>
              <a:t>En sık ek hastalıklar </a:t>
            </a:r>
            <a:endParaRPr lang="en-US"/>
          </a:p>
        </p:txBody>
      </p:sp>
      <p:pic>
        <p:nvPicPr>
          <p:cNvPr id="5" name="Resim 4"/>
          <p:cNvPicPr>
            <a:picLocks noChangeAspect="1"/>
          </p:cNvPicPr>
          <p:nvPr/>
        </p:nvPicPr>
        <p:blipFill>
          <a:blip r:embed="rId2"/>
          <a:stretch>
            <a:fillRect/>
          </a:stretch>
        </p:blipFill>
        <p:spPr>
          <a:xfrm>
            <a:off x="914400" y="1990295"/>
            <a:ext cx="6007716" cy="4126179"/>
          </a:xfrm>
          <a:prstGeom prst="rect">
            <a:avLst/>
          </a:prstGeom>
        </p:spPr>
      </p:pic>
      <p:sp>
        <p:nvSpPr>
          <p:cNvPr id="6" name="Şeritli Sağ Ok 5"/>
          <p:cNvSpPr/>
          <p:nvPr/>
        </p:nvSpPr>
        <p:spPr>
          <a:xfrm>
            <a:off x="7356144" y="3971499"/>
            <a:ext cx="1637730" cy="60050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Yuvarlatılmış Dikdörtgen 6"/>
          <p:cNvSpPr/>
          <p:nvPr/>
        </p:nvSpPr>
        <p:spPr>
          <a:xfrm>
            <a:off x="8993874" y="1990295"/>
            <a:ext cx="2975212" cy="391236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tr-TR" dirty="0" smtClean="0">
                <a:solidFill>
                  <a:schemeClr val="tx1"/>
                </a:solidFill>
              </a:rPr>
              <a:t>HT– </a:t>
            </a:r>
            <a:r>
              <a:rPr lang="tr-TR" dirty="0" err="1" smtClean="0">
                <a:solidFill>
                  <a:schemeClr val="tx1"/>
                </a:solidFill>
              </a:rPr>
              <a:t>Klavuz</a:t>
            </a:r>
            <a:r>
              <a:rPr lang="tr-TR" dirty="0" smtClean="0">
                <a:solidFill>
                  <a:schemeClr val="tx1"/>
                </a:solidFill>
              </a:rPr>
              <a:t> odaklı maksimum dozda, uygun tedavi</a:t>
            </a:r>
          </a:p>
          <a:p>
            <a:pPr marL="285750" indent="-285750" algn="ctr">
              <a:buFont typeface="Arial" panose="020B0604020202020204" pitchFamily="34" charset="0"/>
              <a:buChar char="•"/>
            </a:pPr>
            <a:endParaRPr lang="tr-TR" dirty="0">
              <a:solidFill>
                <a:schemeClr val="tx1"/>
              </a:solidFill>
            </a:endParaRPr>
          </a:p>
          <a:p>
            <a:pPr marL="285750" indent="-285750" algn="ctr">
              <a:buFont typeface="Arial" panose="020B0604020202020204" pitchFamily="34" charset="0"/>
              <a:buChar char="•"/>
            </a:pPr>
            <a:r>
              <a:rPr lang="tr-TR" dirty="0" smtClean="0">
                <a:solidFill>
                  <a:schemeClr val="tx1"/>
                </a:solidFill>
              </a:rPr>
              <a:t>DM – SGLT2 </a:t>
            </a:r>
            <a:r>
              <a:rPr lang="tr-TR" dirty="0" err="1" smtClean="0">
                <a:solidFill>
                  <a:schemeClr val="tx1"/>
                </a:solidFill>
              </a:rPr>
              <a:t>inh</a:t>
            </a:r>
            <a:r>
              <a:rPr lang="tr-TR" dirty="0" smtClean="0">
                <a:solidFill>
                  <a:schemeClr val="tx1"/>
                </a:solidFill>
              </a:rPr>
              <a:t>, iyi kan şekeri kontrolü</a:t>
            </a:r>
          </a:p>
          <a:p>
            <a:pPr marL="285750" indent="-285750" algn="ctr">
              <a:buFont typeface="Arial" panose="020B0604020202020204" pitchFamily="34" charset="0"/>
              <a:buChar char="•"/>
            </a:pPr>
            <a:endParaRPr lang="tr-TR" dirty="0">
              <a:solidFill>
                <a:schemeClr val="tx1"/>
              </a:solidFill>
            </a:endParaRPr>
          </a:p>
          <a:p>
            <a:pPr marL="285750" indent="-285750" algn="ctr">
              <a:buFont typeface="Arial" panose="020B0604020202020204" pitchFamily="34" charset="0"/>
              <a:buChar char="•"/>
            </a:pPr>
            <a:r>
              <a:rPr lang="tr-TR" dirty="0" err="1" smtClean="0">
                <a:solidFill>
                  <a:schemeClr val="tx1"/>
                </a:solidFill>
              </a:rPr>
              <a:t>Artrit</a:t>
            </a:r>
            <a:r>
              <a:rPr lang="tr-TR" dirty="0" smtClean="0">
                <a:solidFill>
                  <a:schemeClr val="tx1"/>
                </a:solidFill>
              </a:rPr>
              <a:t> </a:t>
            </a:r>
            <a:r>
              <a:rPr lang="tr-TR" dirty="0">
                <a:solidFill>
                  <a:schemeClr val="tx1"/>
                </a:solidFill>
              </a:rPr>
              <a:t> – </a:t>
            </a:r>
            <a:r>
              <a:rPr lang="tr-TR" dirty="0" err="1" smtClean="0">
                <a:solidFill>
                  <a:schemeClr val="tx1"/>
                </a:solidFill>
              </a:rPr>
              <a:t>non</a:t>
            </a:r>
            <a:r>
              <a:rPr lang="tr-TR" dirty="0" smtClean="0">
                <a:solidFill>
                  <a:schemeClr val="tx1"/>
                </a:solidFill>
              </a:rPr>
              <a:t>-farmakolojik yaklaşım, </a:t>
            </a:r>
            <a:r>
              <a:rPr lang="tr-TR" dirty="0" err="1" smtClean="0">
                <a:solidFill>
                  <a:schemeClr val="tx1"/>
                </a:solidFill>
              </a:rPr>
              <a:t>parasetamol</a:t>
            </a:r>
            <a:r>
              <a:rPr lang="tr-TR" dirty="0" smtClean="0">
                <a:solidFill>
                  <a:schemeClr val="tx1"/>
                </a:solidFill>
              </a:rPr>
              <a:t>, </a:t>
            </a:r>
            <a:r>
              <a:rPr lang="tr-TR" dirty="0" err="1" smtClean="0">
                <a:solidFill>
                  <a:schemeClr val="tx1"/>
                </a:solidFill>
              </a:rPr>
              <a:t>nsaii</a:t>
            </a:r>
            <a:r>
              <a:rPr lang="tr-TR" dirty="0" smtClean="0">
                <a:solidFill>
                  <a:schemeClr val="tx1"/>
                </a:solidFill>
              </a:rPr>
              <a:t> verme </a:t>
            </a:r>
          </a:p>
          <a:p>
            <a:pPr marL="285750" indent="-285750" algn="ctr">
              <a:buFont typeface="Arial" panose="020B0604020202020204" pitchFamily="34" charset="0"/>
              <a:buChar char="•"/>
            </a:pPr>
            <a:endParaRPr lang="tr-TR" dirty="0">
              <a:solidFill>
                <a:schemeClr val="tx1"/>
              </a:solidFill>
            </a:endParaRPr>
          </a:p>
          <a:p>
            <a:pPr marL="285750" indent="-285750" algn="ctr">
              <a:buFont typeface="Arial" panose="020B0604020202020204" pitchFamily="34" charset="0"/>
              <a:buChar char="•"/>
            </a:pPr>
            <a:r>
              <a:rPr lang="tr-TR" smtClean="0">
                <a:solidFill>
                  <a:schemeClr val="tx1"/>
                </a:solidFill>
              </a:rPr>
              <a:t>OSAS </a:t>
            </a:r>
            <a:r>
              <a:rPr lang="tr-TR">
                <a:solidFill>
                  <a:schemeClr val="tx1"/>
                </a:solidFill>
              </a:rPr>
              <a:t> – </a:t>
            </a:r>
            <a:r>
              <a:rPr lang="tr-TR" smtClean="0">
                <a:solidFill>
                  <a:schemeClr val="tx1"/>
                </a:solidFill>
              </a:rPr>
              <a:t> CPAP </a:t>
            </a:r>
            <a:endParaRPr lang="en-US">
              <a:solidFill>
                <a:schemeClr val="tx1"/>
              </a:solidFill>
            </a:endParaRPr>
          </a:p>
        </p:txBody>
      </p:sp>
    </p:spTree>
    <p:extLst>
      <p:ext uri="{BB962C8B-B14F-4D97-AF65-F5344CB8AC3E}">
        <p14:creationId xmlns:p14="http://schemas.microsoft.com/office/powerpoint/2010/main" val="1939710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733265" y="286603"/>
            <a:ext cx="7902054" cy="5882185"/>
          </a:xfrm>
          <a:prstGeom prst="rect">
            <a:avLst/>
          </a:prstGeom>
        </p:spPr>
      </p:pic>
      <p:pic>
        <p:nvPicPr>
          <p:cNvPr id="5" name="Resim 4"/>
          <p:cNvPicPr>
            <a:picLocks noChangeAspect="1"/>
          </p:cNvPicPr>
          <p:nvPr/>
        </p:nvPicPr>
        <p:blipFill>
          <a:blip r:embed="rId3"/>
          <a:stretch>
            <a:fillRect/>
          </a:stretch>
        </p:blipFill>
        <p:spPr>
          <a:xfrm>
            <a:off x="8406311" y="5817124"/>
            <a:ext cx="3785689" cy="351664"/>
          </a:xfrm>
          <a:prstGeom prst="rect">
            <a:avLst/>
          </a:prstGeom>
        </p:spPr>
      </p:pic>
      <p:sp>
        <p:nvSpPr>
          <p:cNvPr id="2" name="Yuvarlatılmış Dikdörtgen 1"/>
          <p:cNvSpPr/>
          <p:nvPr/>
        </p:nvSpPr>
        <p:spPr>
          <a:xfrm>
            <a:off x="7233314" y="1782622"/>
            <a:ext cx="3302758" cy="8461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SUT? </a:t>
            </a:r>
          </a:p>
          <a:p>
            <a:pPr algn="ctr"/>
            <a:r>
              <a:rPr lang="tr-TR" smtClean="0"/>
              <a:t>Geriatri BNP isteyemiyor !!</a:t>
            </a:r>
            <a:endParaRPr lang="en-US"/>
          </a:p>
        </p:txBody>
      </p:sp>
    </p:spTree>
    <p:extLst>
      <p:ext uri="{BB962C8B-B14F-4D97-AF65-F5344CB8AC3E}">
        <p14:creationId xmlns:p14="http://schemas.microsoft.com/office/powerpoint/2010/main" val="1138101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Mortalite</a:t>
            </a:r>
            <a:r>
              <a:rPr lang="tr-TR" dirty="0" smtClean="0"/>
              <a:t> </a:t>
            </a:r>
            <a:endParaRPr lang="en-US" dirty="0"/>
          </a:p>
        </p:txBody>
      </p:sp>
      <p:pic>
        <p:nvPicPr>
          <p:cNvPr id="4" name="İçerik Yer Tutucusu 3"/>
          <p:cNvPicPr>
            <a:picLocks noGrp="1" noChangeAspect="1"/>
          </p:cNvPicPr>
          <p:nvPr>
            <p:ph idx="1"/>
          </p:nvPr>
        </p:nvPicPr>
        <p:blipFill>
          <a:blip r:embed="rId2"/>
          <a:stretch>
            <a:fillRect/>
          </a:stretch>
        </p:blipFill>
        <p:spPr>
          <a:xfrm>
            <a:off x="536125" y="2245341"/>
            <a:ext cx="4629150" cy="3333750"/>
          </a:xfrm>
          <a:prstGeom prst="rect">
            <a:avLst/>
          </a:prstGeom>
        </p:spPr>
      </p:pic>
      <p:pic>
        <p:nvPicPr>
          <p:cNvPr id="6" name="Resim 5"/>
          <p:cNvPicPr>
            <a:picLocks noChangeAspect="1"/>
          </p:cNvPicPr>
          <p:nvPr/>
        </p:nvPicPr>
        <p:blipFill>
          <a:blip r:embed="rId3"/>
          <a:stretch>
            <a:fillRect/>
          </a:stretch>
        </p:blipFill>
        <p:spPr>
          <a:xfrm>
            <a:off x="5794043" y="2612053"/>
            <a:ext cx="6172200" cy="2600325"/>
          </a:xfrm>
          <a:prstGeom prst="rect">
            <a:avLst/>
          </a:prstGeom>
        </p:spPr>
      </p:pic>
    </p:spTree>
    <p:extLst>
      <p:ext uri="{BB962C8B-B14F-4D97-AF65-F5344CB8AC3E}">
        <p14:creationId xmlns:p14="http://schemas.microsoft.com/office/powerpoint/2010/main" val="5109843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7115780" y="3316405"/>
            <a:ext cx="4880602" cy="2415655"/>
          </a:xfrm>
          <a:prstGeom prst="rect">
            <a:avLst/>
          </a:prstGeom>
        </p:spPr>
      </p:pic>
      <p:sp>
        <p:nvSpPr>
          <p:cNvPr id="5" name="Metin kutusu 4"/>
          <p:cNvSpPr txBox="1"/>
          <p:nvPr/>
        </p:nvSpPr>
        <p:spPr>
          <a:xfrm>
            <a:off x="8611737" y="5977468"/>
            <a:ext cx="3384645" cy="276999"/>
          </a:xfrm>
          <a:prstGeom prst="rect">
            <a:avLst/>
          </a:prstGeom>
          <a:noFill/>
        </p:spPr>
        <p:txBody>
          <a:bodyPr wrap="square" rtlCol="0">
            <a:spAutoFit/>
          </a:bodyPr>
          <a:lstStyle/>
          <a:p>
            <a:r>
              <a:rPr lang="en-US" sz="1200" dirty="0"/>
              <a:t>J Am </a:t>
            </a:r>
            <a:r>
              <a:rPr lang="en-US" sz="1200" dirty="0" err="1"/>
              <a:t>Coll</a:t>
            </a:r>
            <a:r>
              <a:rPr lang="en-US" sz="1200" dirty="0"/>
              <a:t> </a:t>
            </a:r>
            <a:r>
              <a:rPr lang="en-US" sz="1200" dirty="0" err="1"/>
              <a:t>Cardiol</a:t>
            </a:r>
            <a:r>
              <a:rPr lang="en-US" sz="1200" dirty="0"/>
              <a:t>. 2018 May 01; 71(17): 1921–1936</a:t>
            </a:r>
          </a:p>
        </p:txBody>
      </p:sp>
      <p:sp>
        <p:nvSpPr>
          <p:cNvPr id="9" name="Dikdörtgen 8"/>
          <p:cNvSpPr/>
          <p:nvPr/>
        </p:nvSpPr>
        <p:spPr>
          <a:xfrm>
            <a:off x="1304138" y="666125"/>
            <a:ext cx="5243743" cy="1015663"/>
          </a:xfrm>
          <a:prstGeom prst="rect">
            <a:avLst/>
          </a:prstGeom>
          <a:noFill/>
        </p:spPr>
        <p:txBody>
          <a:bodyPr wrap="none" lIns="91440" tIns="45720" rIns="91440" bIns="45720">
            <a:spAutoFit/>
          </a:bodyPr>
          <a:lstStyle/>
          <a:p>
            <a:pPr algn="ctr"/>
            <a:r>
              <a:rPr lang="tr-TR" sz="6000" b="1" cap="none" spc="50" dirty="0" smtClean="0">
                <a:ln w="0"/>
                <a:solidFill>
                  <a:schemeClr val="bg2"/>
                </a:solidFill>
                <a:effectLst>
                  <a:innerShdw blurRad="63500" dist="50800" dir="13500000">
                    <a:srgbClr val="000000">
                      <a:alpha val="50000"/>
                    </a:srgbClr>
                  </a:innerShdw>
                </a:effectLst>
              </a:rPr>
              <a:t>SON CÜMLELER</a:t>
            </a:r>
            <a:endParaRPr lang="tr-TR" sz="6000" b="1" cap="none" spc="50" dirty="0">
              <a:ln w="0"/>
              <a:solidFill>
                <a:schemeClr val="bg2"/>
              </a:solidFill>
              <a:effectLst>
                <a:innerShdw blurRad="63500" dist="50800" dir="13500000">
                  <a:srgbClr val="000000">
                    <a:alpha val="50000"/>
                  </a:srgbClr>
                </a:innerShdw>
              </a:effectLst>
            </a:endParaRPr>
          </a:p>
        </p:txBody>
      </p:sp>
      <p:sp>
        <p:nvSpPr>
          <p:cNvPr id="10" name="Yuvarlatılmış Dikdörtgen 9"/>
          <p:cNvSpPr/>
          <p:nvPr/>
        </p:nvSpPr>
        <p:spPr>
          <a:xfrm>
            <a:off x="409432" y="1959626"/>
            <a:ext cx="5977720" cy="4159454"/>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tr-TR" dirty="0" smtClean="0">
                <a:solidFill>
                  <a:schemeClr val="tx1"/>
                </a:solidFill>
              </a:rPr>
              <a:t>Yaşlı hastada kalp yetmezliği çok sık (</a:t>
            </a:r>
            <a:r>
              <a:rPr lang="tr-TR" dirty="0" err="1" smtClean="0">
                <a:solidFill>
                  <a:schemeClr val="tx1"/>
                </a:solidFill>
              </a:rPr>
              <a:t>HFpEF</a:t>
            </a:r>
            <a:r>
              <a:rPr lang="tr-TR" dirty="0" smtClean="0">
                <a:solidFill>
                  <a:schemeClr val="tx1"/>
                </a:solidFill>
              </a:rPr>
              <a:t>) </a:t>
            </a:r>
          </a:p>
          <a:p>
            <a:pPr marL="285750" indent="-285750" algn="ctr">
              <a:buFont typeface="Arial" panose="020B0604020202020204" pitchFamily="34" charset="0"/>
              <a:buChar char="•"/>
            </a:pPr>
            <a:endParaRPr lang="tr-TR" dirty="0">
              <a:solidFill>
                <a:schemeClr val="tx1"/>
              </a:solidFill>
            </a:endParaRPr>
          </a:p>
          <a:p>
            <a:pPr marL="285750" indent="-285750" algn="ctr">
              <a:buFont typeface="Arial" panose="020B0604020202020204" pitchFamily="34" charset="0"/>
              <a:buChar char="•"/>
            </a:pPr>
            <a:r>
              <a:rPr lang="tr-TR" dirty="0" smtClean="0">
                <a:solidFill>
                  <a:schemeClr val="tx1"/>
                </a:solidFill>
              </a:rPr>
              <a:t> Hasta bazlı yaklaşım</a:t>
            </a:r>
          </a:p>
          <a:p>
            <a:pPr marL="285750" indent="-285750" algn="ctr">
              <a:buFont typeface="Arial" panose="020B0604020202020204" pitchFamily="34" charset="0"/>
              <a:buChar char="•"/>
            </a:pPr>
            <a:endParaRPr lang="tr-TR" dirty="0">
              <a:solidFill>
                <a:schemeClr val="tx1"/>
              </a:solidFill>
            </a:endParaRPr>
          </a:p>
          <a:p>
            <a:pPr marL="285750" indent="-285750" algn="ctr">
              <a:buFont typeface="Arial" panose="020B0604020202020204" pitchFamily="34" charset="0"/>
              <a:buChar char="•"/>
            </a:pPr>
            <a:r>
              <a:rPr lang="tr-TR" dirty="0" err="1" smtClean="0">
                <a:solidFill>
                  <a:schemeClr val="tx1"/>
                </a:solidFill>
              </a:rPr>
              <a:t>Multidisipliner</a:t>
            </a:r>
            <a:r>
              <a:rPr lang="tr-TR" dirty="0" smtClean="0">
                <a:solidFill>
                  <a:schemeClr val="tx1"/>
                </a:solidFill>
              </a:rPr>
              <a:t> ekip, çok yönlü </a:t>
            </a:r>
            <a:r>
              <a:rPr lang="tr-TR" dirty="0" err="1" smtClean="0">
                <a:solidFill>
                  <a:schemeClr val="tx1"/>
                </a:solidFill>
              </a:rPr>
              <a:t>geriatrik</a:t>
            </a:r>
            <a:r>
              <a:rPr lang="tr-TR" dirty="0" smtClean="0">
                <a:solidFill>
                  <a:schemeClr val="tx1"/>
                </a:solidFill>
              </a:rPr>
              <a:t> değerlendirme </a:t>
            </a:r>
          </a:p>
          <a:p>
            <a:pPr marL="285750" indent="-285750" algn="ctr">
              <a:buFont typeface="Arial" panose="020B0604020202020204" pitchFamily="34" charset="0"/>
              <a:buChar char="•"/>
            </a:pPr>
            <a:endParaRPr lang="tr-TR" dirty="0">
              <a:solidFill>
                <a:schemeClr val="tx1"/>
              </a:solidFill>
            </a:endParaRPr>
          </a:p>
          <a:p>
            <a:pPr marL="285750" indent="-285750" algn="ctr">
              <a:buFont typeface="Arial" panose="020B0604020202020204" pitchFamily="34" charset="0"/>
              <a:buChar char="•"/>
            </a:pPr>
            <a:r>
              <a:rPr lang="tr-TR" dirty="0" smtClean="0">
                <a:solidFill>
                  <a:schemeClr val="tx1"/>
                </a:solidFill>
              </a:rPr>
              <a:t>K</a:t>
            </a:r>
            <a:r>
              <a:rPr lang="en-US" dirty="0" err="1" smtClean="0">
                <a:solidFill>
                  <a:schemeClr val="tx1"/>
                </a:solidFill>
              </a:rPr>
              <a:t>ılavuz</a:t>
            </a:r>
            <a:r>
              <a:rPr lang="en-US" dirty="0">
                <a:solidFill>
                  <a:schemeClr val="tx1"/>
                </a:solidFill>
              </a:rPr>
              <a:t> </a:t>
            </a:r>
            <a:r>
              <a:rPr lang="en-US" dirty="0" err="1">
                <a:solidFill>
                  <a:schemeClr val="tx1"/>
                </a:solidFill>
              </a:rPr>
              <a:t>önerilerine</a:t>
            </a:r>
            <a:r>
              <a:rPr lang="en-US" dirty="0">
                <a:solidFill>
                  <a:schemeClr val="tx1"/>
                </a:solidFill>
              </a:rPr>
              <a:t> </a:t>
            </a:r>
            <a:r>
              <a:rPr lang="en-US" dirty="0" err="1">
                <a:solidFill>
                  <a:schemeClr val="tx1"/>
                </a:solidFill>
              </a:rPr>
              <a:t>göre</a:t>
            </a:r>
            <a:r>
              <a:rPr lang="en-US" dirty="0">
                <a:solidFill>
                  <a:schemeClr val="tx1"/>
                </a:solidFill>
              </a:rPr>
              <a:t> </a:t>
            </a:r>
            <a:r>
              <a:rPr lang="en-US" dirty="0" err="1">
                <a:solidFill>
                  <a:schemeClr val="tx1"/>
                </a:solidFill>
              </a:rPr>
              <a:t>yönetilen</a:t>
            </a:r>
            <a:r>
              <a:rPr lang="en-US" dirty="0">
                <a:solidFill>
                  <a:schemeClr val="tx1"/>
                </a:solidFill>
              </a:rPr>
              <a:t> </a:t>
            </a:r>
            <a:r>
              <a:rPr lang="en-US" dirty="0" err="1">
                <a:solidFill>
                  <a:schemeClr val="tx1"/>
                </a:solidFill>
              </a:rPr>
              <a:t>medikal</a:t>
            </a:r>
            <a:r>
              <a:rPr lang="en-US" dirty="0">
                <a:solidFill>
                  <a:schemeClr val="tx1"/>
                </a:solidFill>
              </a:rPr>
              <a:t> </a:t>
            </a:r>
            <a:r>
              <a:rPr lang="en-US" dirty="0" err="1" smtClean="0">
                <a:solidFill>
                  <a:schemeClr val="tx1"/>
                </a:solidFill>
              </a:rPr>
              <a:t>tedavi</a:t>
            </a:r>
            <a:endParaRPr lang="tr-TR" dirty="0" smtClean="0">
              <a:solidFill>
                <a:schemeClr val="tx1"/>
              </a:solidFill>
            </a:endParaRPr>
          </a:p>
          <a:p>
            <a:pPr marL="285750" indent="-285750" algn="ctr">
              <a:buFont typeface="Arial" panose="020B0604020202020204" pitchFamily="34" charset="0"/>
              <a:buChar char="•"/>
            </a:pPr>
            <a:endParaRPr lang="tr-TR" dirty="0">
              <a:solidFill>
                <a:schemeClr val="tx1"/>
              </a:solidFill>
            </a:endParaRPr>
          </a:p>
          <a:p>
            <a:pPr marL="285750" indent="-285750" algn="ctr">
              <a:buFont typeface="Arial" panose="020B0604020202020204" pitchFamily="34" charset="0"/>
              <a:buChar char="•"/>
            </a:pPr>
            <a:r>
              <a:rPr lang="tr-TR" dirty="0" err="1" smtClean="0">
                <a:solidFill>
                  <a:srgbClr val="FF0000"/>
                </a:solidFill>
              </a:rPr>
              <a:t>Fantastic</a:t>
            </a:r>
            <a:r>
              <a:rPr lang="tr-TR" dirty="0" smtClean="0">
                <a:solidFill>
                  <a:srgbClr val="FF0000"/>
                </a:solidFill>
              </a:rPr>
              <a:t> </a:t>
            </a:r>
            <a:r>
              <a:rPr lang="tr-TR" dirty="0" err="1" smtClean="0">
                <a:solidFill>
                  <a:srgbClr val="FF0000"/>
                </a:solidFill>
              </a:rPr>
              <a:t>Four</a:t>
            </a:r>
            <a:endParaRPr lang="tr-TR" dirty="0" smtClean="0">
              <a:solidFill>
                <a:srgbClr val="FF0000"/>
              </a:solidFill>
            </a:endParaRPr>
          </a:p>
          <a:p>
            <a:pPr algn="ctr"/>
            <a:r>
              <a:rPr lang="tr-TR" dirty="0" smtClean="0">
                <a:solidFill>
                  <a:schemeClr val="tx1"/>
                </a:solidFill>
              </a:rPr>
              <a:t>(</a:t>
            </a:r>
            <a:r>
              <a:rPr lang="tr-TR" dirty="0" err="1" smtClean="0">
                <a:solidFill>
                  <a:schemeClr val="tx1"/>
                </a:solidFill>
              </a:rPr>
              <a:t>ACEinh</a:t>
            </a:r>
            <a:r>
              <a:rPr lang="tr-TR" dirty="0" smtClean="0">
                <a:solidFill>
                  <a:schemeClr val="tx1"/>
                </a:solidFill>
              </a:rPr>
              <a:t>/ARB/ARNI, B-</a:t>
            </a:r>
            <a:r>
              <a:rPr lang="tr-TR" dirty="0" err="1" smtClean="0">
                <a:solidFill>
                  <a:schemeClr val="tx1"/>
                </a:solidFill>
              </a:rPr>
              <a:t>bloker</a:t>
            </a:r>
            <a:r>
              <a:rPr lang="tr-TR" dirty="0" smtClean="0">
                <a:solidFill>
                  <a:schemeClr val="tx1"/>
                </a:solidFill>
              </a:rPr>
              <a:t>, SGLT-2 </a:t>
            </a:r>
            <a:r>
              <a:rPr lang="tr-TR" dirty="0" err="1" smtClean="0">
                <a:solidFill>
                  <a:schemeClr val="tx1"/>
                </a:solidFill>
              </a:rPr>
              <a:t>inh</a:t>
            </a:r>
            <a:r>
              <a:rPr lang="tr-TR" dirty="0" smtClean="0">
                <a:solidFill>
                  <a:schemeClr val="tx1"/>
                </a:solidFill>
              </a:rPr>
              <a:t>, MRA)</a:t>
            </a:r>
          </a:p>
          <a:p>
            <a:pPr marL="285750" indent="-285750" algn="ctr">
              <a:buFont typeface="Arial" panose="020B0604020202020204" pitchFamily="34" charset="0"/>
              <a:buChar char="•"/>
            </a:pPr>
            <a:r>
              <a:rPr lang="tr-TR" dirty="0" err="1" smtClean="0">
                <a:solidFill>
                  <a:srgbClr val="FF0000"/>
                </a:solidFill>
              </a:rPr>
              <a:t>Fabalous</a:t>
            </a:r>
            <a:r>
              <a:rPr lang="tr-TR" dirty="0" smtClean="0">
                <a:solidFill>
                  <a:srgbClr val="FF0000"/>
                </a:solidFill>
              </a:rPr>
              <a:t> 5 </a:t>
            </a:r>
            <a:r>
              <a:rPr lang="tr-TR" dirty="0" smtClean="0">
                <a:solidFill>
                  <a:schemeClr val="tx1"/>
                </a:solidFill>
              </a:rPr>
              <a:t>– </a:t>
            </a:r>
            <a:r>
              <a:rPr lang="tr-TR" dirty="0" err="1" smtClean="0">
                <a:solidFill>
                  <a:schemeClr val="tx1"/>
                </a:solidFill>
              </a:rPr>
              <a:t>vericiguat</a:t>
            </a:r>
            <a:endParaRPr lang="tr-TR" dirty="0">
              <a:solidFill>
                <a:schemeClr val="tx1"/>
              </a:solidFill>
            </a:endParaRPr>
          </a:p>
          <a:p>
            <a:pPr marL="285750" indent="-285750" algn="ctr">
              <a:buFont typeface="Arial" panose="020B0604020202020204" pitchFamily="34" charset="0"/>
              <a:buChar char="•"/>
            </a:pPr>
            <a:r>
              <a:rPr lang="tr-TR" dirty="0" err="1" smtClean="0">
                <a:solidFill>
                  <a:srgbClr val="FF0000"/>
                </a:solidFill>
              </a:rPr>
              <a:t>İron</a:t>
            </a:r>
            <a:r>
              <a:rPr lang="tr-TR" dirty="0" smtClean="0">
                <a:solidFill>
                  <a:srgbClr val="FF0000"/>
                </a:solidFill>
              </a:rPr>
              <a:t> Man </a:t>
            </a:r>
            <a:r>
              <a:rPr lang="tr-TR" dirty="0" smtClean="0">
                <a:solidFill>
                  <a:schemeClr val="tx1"/>
                </a:solidFill>
              </a:rPr>
              <a:t>(iv demir) </a:t>
            </a:r>
            <a:endParaRPr lang="en-US" dirty="0">
              <a:solidFill>
                <a:schemeClr val="tx1"/>
              </a:solidFill>
            </a:endParaRPr>
          </a:p>
        </p:txBody>
      </p:sp>
      <p:pic>
        <p:nvPicPr>
          <p:cNvPr id="11" name="Resim 10"/>
          <p:cNvPicPr>
            <a:picLocks noChangeAspect="1"/>
          </p:cNvPicPr>
          <p:nvPr/>
        </p:nvPicPr>
        <p:blipFill>
          <a:blip r:embed="rId3"/>
          <a:stretch>
            <a:fillRect/>
          </a:stretch>
        </p:blipFill>
        <p:spPr>
          <a:xfrm>
            <a:off x="9212239" y="50522"/>
            <a:ext cx="2979761" cy="1631266"/>
          </a:xfrm>
          <a:prstGeom prst="rect">
            <a:avLst/>
          </a:prstGeom>
        </p:spPr>
      </p:pic>
    </p:spTree>
    <p:extLst>
      <p:ext uri="{BB962C8B-B14F-4D97-AF65-F5344CB8AC3E}">
        <p14:creationId xmlns:p14="http://schemas.microsoft.com/office/powerpoint/2010/main" val="42617928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spTree>
    <p:extLst>
      <p:ext uri="{BB962C8B-B14F-4D97-AF65-F5344CB8AC3E}">
        <p14:creationId xmlns:p14="http://schemas.microsoft.com/office/powerpoint/2010/main" val="2402236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Biomarker</a:t>
            </a:r>
            <a:r>
              <a:rPr lang="tr-TR" dirty="0" smtClean="0"/>
              <a:t> ölçümü – BNP, NT-</a:t>
            </a:r>
            <a:r>
              <a:rPr lang="tr-TR" dirty="0" err="1" smtClean="0"/>
              <a:t>pro</a:t>
            </a:r>
            <a:r>
              <a:rPr lang="tr-TR" dirty="0" smtClean="0"/>
              <a:t> BNP </a:t>
            </a:r>
            <a:endParaRPr lang="en-US"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259662099"/>
              </p:ext>
            </p:extLst>
          </p:nvPr>
        </p:nvGraphicFramePr>
        <p:xfrm>
          <a:off x="1096963" y="1873559"/>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etin kutusu 4"/>
          <p:cNvSpPr txBox="1"/>
          <p:nvPr/>
        </p:nvSpPr>
        <p:spPr>
          <a:xfrm>
            <a:off x="1337481" y="1937982"/>
            <a:ext cx="423080" cy="646331"/>
          </a:xfrm>
          <a:prstGeom prst="rect">
            <a:avLst/>
          </a:prstGeom>
          <a:noFill/>
        </p:spPr>
        <p:txBody>
          <a:bodyPr wrap="square" rtlCol="0">
            <a:spAutoFit/>
          </a:bodyPr>
          <a:lstStyle/>
          <a:p>
            <a:r>
              <a:rPr lang="tr-TR" dirty="0" smtClean="0"/>
              <a:t>1A</a:t>
            </a:r>
            <a:endParaRPr lang="en-US" dirty="0"/>
          </a:p>
        </p:txBody>
      </p:sp>
      <p:sp>
        <p:nvSpPr>
          <p:cNvPr id="6" name="Metin kutusu 5"/>
          <p:cNvSpPr txBox="1"/>
          <p:nvPr/>
        </p:nvSpPr>
        <p:spPr>
          <a:xfrm>
            <a:off x="4724401" y="1851149"/>
            <a:ext cx="423080" cy="646331"/>
          </a:xfrm>
          <a:prstGeom prst="rect">
            <a:avLst/>
          </a:prstGeom>
          <a:noFill/>
        </p:spPr>
        <p:txBody>
          <a:bodyPr wrap="square" rtlCol="0">
            <a:spAutoFit/>
          </a:bodyPr>
          <a:lstStyle/>
          <a:p>
            <a:r>
              <a:rPr lang="tr-TR" dirty="0" smtClean="0"/>
              <a:t>1A</a:t>
            </a:r>
            <a:endParaRPr lang="en-US" dirty="0"/>
          </a:p>
        </p:txBody>
      </p:sp>
      <p:sp>
        <p:nvSpPr>
          <p:cNvPr id="7" name="Metin kutusu 6"/>
          <p:cNvSpPr txBox="1"/>
          <p:nvPr/>
        </p:nvSpPr>
        <p:spPr>
          <a:xfrm>
            <a:off x="8111321" y="1937982"/>
            <a:ext cx="423080" cy="646331"/>
          </a:xfrm>
          <a:prstGeom prst="rect">
            <a:avLst/>
          </a:prstGeom>
          <a:noFill/>
        </p:spPr>
        <p:txBody>
          <a:bodyPr wrap="square" rtlCol="0">
            <a:spAutoFit/>
          </a:bodyPr>
          <a:lstStyle/>
          <a:p>
            <a:r>
              <a:rPr lang="tr-TR" dirty="0" smtClean="0"/>
              <a:t>1A</a:t>
            </a:r>
            <a:endParaRPr lang="en-US" dirty="0"/>
          </a:p>
        </p:txBody>
      </p:sp>
    </p:spTree>
    <p:extLst>
      <p:ext uri="{BB962C8B-B14F-4D97-AF65-F5344CB8AC3E}">
        <p14:creationId xmlns:p14="http://schemas.microsoft.com/office/powerpoint/2010/main" val="3841856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F7D24180-52FE-422B-8235-139FF1495E71}"/>
</file>

<file path=customXml/itemProps2.xml><?xml version="1.0" encoding="utf-8"?>
<ds:datastoreItem xmlns:ds="http://schemas.openxmlformats.org/officeDocument/2006/customXml" ds:itemID="{2E781310-7C11-4DEF-A3A9-4BCBF4B381CA}"/>
</file>

<file path=customXml/itemProps3.xml><?xml version="1.0" encoding="utf-8"?>
<ds:datastoreItem xmlns:ds="http://schemas.openxmlformats.org/officeDocument/2006/customXml" ds:itemID="{5D40BC6A-C3D0-4B44-A4AD-0696EF0C7FC3}"/>
</file>

<file path=docProps/app.xml><?xml version="1.0" encoding="utf-8"?>
<Properties xmlns="http://schemas.openxmlformats.org/officeDocument/2006/extended-properties" xmlns:vt="http://schemas.openxmlformats.org/officeDocument/2006/docPropsVTypes">
  <Template>Retrospect</Template>
  <TotalTime>2121</TotalTime>
  <Words>1382</Words>
  <Application>Microsoft Office PowerPoint</Application>
  <PresentationFormat>Geniş ekran</PresentationFormat>
  <Paragraphs>360</Paragraphs>
  <Slides>82</Slides>
  <Notes>1</Notes>
  <HiddenSlides>0</HiddenSlides>
  <MMClips>0</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82</vt:i4>
      </vt:variant>
    </vt:vector>
  </HeadingPairs>
  <TitlesOfParts>
    <vt:vector size="91" baseType="lpstr">
      <vt:lpstr>-apple-system</vt:lpstr>
      <vt:lpstr>Arial</vt:lpstr>
      <vt:lpstr>Calibri</vt:lpstr>
      <vt:lpstr>Calibri Light</vt:lpstr>
      <vt:lpstr>Source Sans Pro Web</vt:lpstr>
      <vt:lpstr>Times New Roman</vt:lpstr>
      <vt:lpstr>Wingdings</vt:lpstr>
      <vt:lpstr>Geçmişe bakış</vt:lpstr>
      <vt:lpstr>Bit Eşlem Resmi</vt:lpstr>
      <vt:lpstr>Yaşlıda Kalp Yetmezliği Yönetimi</vt:lpstr>
      <vt:lpstr>Kalp Yetmezliği Sıklığı</vt:lpstr>
      <vt:lpstr>Türkiye’de Durum Ne?</vt:lpstr>
      <vt:lpstr>PowerPoint Sunusu</vt:lpstr>
      <vt:lpstr>PowerPoint Sunusu</vt:lpstr>
      <vt:lpstr>PowerPoint Sunusu</vt:lpstr>
      <vt:lpstr>Tanı</vt:lpstr>
      <vt:lpstr>PowerPoint Sunusu</vt:lpstr>
      <vt:lpstr>Biomarker ölçümü – BNP, NT-pro BNP </vt:lpstr>
      <vt:lpstr>BNP Yüksekliği yapan sebepler </vt:lpstr>
      <vt:lpstr>PowerPoint Sunusu</vt:lpstr>
      <vt:lpstr>PowerPoint Sunusu</vt:lpstr>
      <vt:lpstr>Kalp Yetmezliği Sınıflaması</vt:lpstr>
      <vt:lpstr>PowerPoint Sunusu</vt:lpstr>
      <vt:lpstr>Fonksiyonel Kapasiteyi Değerlendirmek İçin Yeterli mi?</vt:lpstr>
      <vt:lpstr>PowerPoint Sunusu</vt:lpstr>
      <vt:lpstr>PowerPoint Sunusu</vt:lpstr>
      <vt:lpstr>PowerPoint Sunusu</vt:lpstr>
      <vt:lpstr>PowerPoint Sunusu</vt:lpstr>
      <vt:lpstr>PowerPoint Sunusu</vt:lpstr>
      <vt:lpstr>PowerPoint Sunusu</vt:lpstr>
      <vt:lpstr>PowerPoint Sunusu</vt:lpstr>
      <vt:lpstr>Risk Değerlendirmesi</vt:lpstr>
      <vt:lpstr>PowerPoint Sunusu</vt:lpstr>
      <vt:lpstr>Tedavi</vt:lpstr>
      <vt:lpstr>PowerPoint Sunusu</vt:lpstr>
      <vt:lpstr>Düşük EF Kalp Yetmezliği Tedavisi</vt:lpstr>
      <vt:lpstr>PowerPoint Sunusu</vt:lpstr>
      <vt:lpstr>PowerPoint Sunusu</vt:lpstr>
      <vt:lpstr>ARNI – Sacubutril Valsartan</vt:lpstr>
      <vt:lpstr>PowerPoint Sunusu</vt:lpstr>
      <vt:lpstr>Gerçek Yaşam Verileri – Yaşlı Hastada Etkin Mi?</vt:lpstr>
      <vt:lpstr>PowerPoint Sunusu</vt:lpstr>
      <vt:lpstr>PowerPoint Sunusu</vt:lpstr>
      <vt:lpstr>Βeta-bloker</vt:lpstr>
      <vt:lpstr>PowerPoint Sunusu</vt:lpstr>
      <vt:lpstr>PowerPoint Sunusu</vt:lpstr>
      <vt:lpstr>Minerolokortikoid Resptör Antagonistleri</vt:lpstr>
      <vt:lpstr>FİNERENONE – Selektif, Non-steroidal MRA</vt:lpstr>
      <vt:lpstr>PowerPoint Sunusu</vt:lpstr>
      <vt:lpstr>PowerPoint Sunusu</vt:lpstr>
      <vt:lpstr>SGLT-2 inhibitörleri </vt:lpstr>
      <vt:lpstr>PowerPoint Sunusu</vt:lpstr>
      <vt:lpstr>PowerPoint Sunusu</vt:lpstr>
      <vt:lpstr>PowerPoint Sunusu</vt:lpstr>
      <vt:lpstr>PowerPoint Sunusu</vt:lpstr>
      <vt:lpstr>PowerPoint Sunusu</vt:lpstr>
      <vt:lpstr>PowerPoint Sunusu</vt:lpstr>
      <vt:lpstr>İvabradine </vt:lpstr>
      <vt:lpstr>Vericiguat</vt:lpstr>
      <vt:lpstr>PowerPoint Sunusu</vt:lpstr>
      <vt:lpstr>PowerPoint Sunusu</vt:lpstr>
      <vt:lpstr>Digoksin</vt:lpstr>
      <vt:lpstr>Uygunsuz ilaç kullanımı?</vt:lpstr>
      <vt:lpstr>PowerPoint Sunusu</vt:lpstr>
      <vt:lpstr>PowerPoint Sunusu</vt:lpstr>
      <vt:lpstr>Hafif Düşük EF’li Kalp Yetmezliği – ESC 2023</vt:lpstr>
      <vt:lpstr>Korunmuş EF’li Kalp Yetmezliği  </vt:lpstr>
      <vt:lpstr>PowerPoint Sunusu</vt:lpstr>
      <vt:lpstr>PowerPoint Sunusu</vt:lpstr>
      <vt:lpstr>PowerPoint Sunusu</vt:lpstr>
      <vt:lpstr>PowerPoint Sunusu</vt:lpstr>
      <vt:lpstr>Yaşlı Hastada?  Kırılgan Hastada? </vt:lpstr>
      <vt:lpstr>Demir eksikliği</vt:lpstr>
      <vt:lpstr>PowerPoint Sunusu</vt:lpstr>
      <vt:lpstr>Kalp yetmezliği bir geriatrik sendrom mu?</vt:lpstr>
      <vt:lpstr>PowerPoint Sunusu</vt:lpstr>
      <vt:lpstr>Malnutrisyon</vt:lpstr>
      <vt:lpstr>Düşük Ejeksiyon Fraksiyonlu Kalp Yetersizliği Hastalarında CONUT Skoru ile Olumsuz Sonuçlar Arasındaki İlişki</vt:lpstr>
      <vt:lpstr>PowerPoint Sunusu</vt:lpstr>
      <vt:lpstr>Son 6 ay içinde hastane yatışı</vt:lpstr>
      <vt:lpstr>Sarkopeni </vt:lpstr>
      <vt:lpstr>Depresyon</vt:lpstr>
      <vt:lpstr>Kognitif Bozukluk </vt:lpstr>
      <vt:lpstr>PowerPoint Sunusu</vt:lpstr>
      <vt:lpstr>Polifarmasi</vt:lpstr>
      <vt:lpstr>PowerPoint Sunusu</vt:lpstr>
      <vt:lpstr>Yaş arttıkça kılavuz önerilerine göre yönetilen medikal tedavinin oranı azalıyor !</vt:lpstr>
      <vt:lpstr>En sık ek hastalıklar </vt:lpstr>
      <vt:lpstr>Mortalite </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Yaşlıda Kalp Yetmezliği Yönetimi</dc:title>
  <dc:creator>SAMSUNG</dc:creator>
  <cp:lastModifiedBy>SAMSUNG</cp:lastModifiedBy>
  <cp:revision>116</cp:revision>
  <dcterms:created xsi:type="dcterms:W3CDTF">2025-09-15T06:42:36Z</dcterms:created>
  <dcterms:modified xsi:type="dcterms:W3CDTF">2025-10-15T12:57:32Z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