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1" r:id="rId1"/>
  </p:sldMasterIdLst>
  <p:sldIdLst>
    <p:sldId id="256" r:id="rId2"/>
    <p:sldId id="257" r:id="rId3"/>
    <p:sldId id="262" r:id="rId4"/>
    <p:sldId id="268" r:id="rId5"/>
    <p:sldId id="258" r:id="rId6"/>
    <p:sldId id="270" r:id="rId7"/>
    <p:sldId id="275" r:id="rId8"/>
    <p:sldId id="269" r:id="rId9"/>
    <p:sldId id="259" r:id="rId10"/>
    <p:sldId id="271" r:id="rId11"/>
    <p:sldId id="273" r:id="rId12"/>
    <p:sldId id="260" r:id="rId13"/>
    <p:sldId id="274" r:id="rId14"/>
    <p:sldId id="276" r:id="rId15"/>
    <p:sldId id="280" r:id="rId16"/>
    <p:sldId id="279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LIN" initials="P" lastIdx="1" clrIdx="0">
    <p:extLst>
      <p:ext uri="{19B8F6BF-5375-455C-9EA6-DF929625EA0E}">
        <p15:presenceInfo xmlns:p15="http://schemas.microsoft.com/office/powerpoint/2012/main" userId="PEL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85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45C7E0-CB4B-4694-899D-3E0A83B17D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D325D0E-A30C-4405-A1DD-852A37928F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E892FDF-8A6A-47E1-B850-9B61954FC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77C7F5-813D-403E-9251-69ECB34F3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93881E2-79B5-4D45-B489-581623C11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84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5A8319C-97E7-4821-B10D-0A06413AD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440427D-9E7A-41DF-B9EB-23B31D4481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D757CCA-B847-4387-A1BA-9660FE84B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A8A905-7CA4-4239-8858-B67F7E957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7F4130F-CF31-432D-A64A-9D77439CE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519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6EDC578-3837-4DB5-AB24-D5D4828E5A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038DD36-2C23-47FE-8FD5-48DEE49EED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01862C7-2ECF-432C-BC4D-EC6F781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320EEFD-77D1-461C-A712-3E63744AE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5E0F383-DF85-4C97-97A1-6264095C3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97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82FA4-985C-4774-9E4E-5BF317419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B77221-1339-4889-BDDD-69F0D9C83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9F6991B-6E6A-44C0-822B-3A79E66EC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59B518E-3C90-4CF2-8123-4113F75A7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BBF2A34-16A6-4055-A101-A1BC0A5A3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96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75021E-FA07-4C57-8B53-13AA00D64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CDC2895-1459-4B57-B548-DA6E4F311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E89F058-7A13-4495-B98F-03B8B4095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2B022D5-76F7-4C42-BEAC-6EF523A93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88C430F-BA08-4153-8BAD-913E90A03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758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EAFBDC-2BF5-4CB7-B1D5-4973BB10D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B8F11FA-86B6-441D-97E9-D66602F7C0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47FF42-2C0A-454A-AF7E-E19408587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DF78B68-9E69-408D-85C4-0A6FCFE11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7311925-03BA-4A47-AA57-E6EE5C239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3ADED19-3ECD-49D1-ADEC-1B72E2735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1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637FC3E-4729-487F-BD66-71FA7C33D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9CA2BD2-C0A5-4546-AFE4-14A0324E18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8A125DD-F113-4C50-98F9-E7480B66B3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8F0A2327-49DF-450C-B9D7-727DBF8827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B22F2CB-F7BB-480B-88E8-86559F5D5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326781EF-4423-467B-98C9-2F1B806F7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2E300CDE-2842-4798-B4F7-A37A6FF6A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BFC3F22F-D07E-4805-B8E9-93E002E4C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927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3522432-1A89-4D8F-9DC6-06660042A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FB806B2-72AF-49FA-9199-B4D18DCE7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1A0D830-048D-4BDC-9E89-7E967F024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90F2D08-518A-4F21-B384-750508F85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45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B1A11088-793D-4C0A-A717-D961D4058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908E090-9DD1-4851-9740-24B2C5826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738CD6E-F7A9-49D9-80E0-CF60BD3FA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75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B5AFF70-77EB-4D4A-AB0C-36A2BD2BA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BA5C09-0F16-47F7-8186-2CC243078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587FAFD-8B5E-4712-8102-608A86123C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1AD330-F86C-4EF0-A020-88EC6717F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73D938E-2A6D-40D4-84D7-992810F62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C1E9BC7-A450-400C-A2D2-FF89C908E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309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B37511A-03FA-4843-AE4D-E68F5066A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09D62229-0057-4611-8C00-3BB0BA71AB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2CF2755-BB9F-49F0-A3FB-67BED7863F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4E64012-1455-4260-9FB6-159E5AFF5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4F26B0A-79BA-4B70-B4AA-FFBDDCE13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6E1CCCF-3C9D-407E-A2D1-EACEBD773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093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4B5C84D-31E2-4D9A-86D1-4FB052E93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D03A8F3-4601-403F-A240-8F34CB2208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F46152F-88C3-47D9-910A-E04644A08F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A7045D8-C235-476F-82E9-85B412DF4E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E6F855-FECC-4ECB-BADC-23FCE0B459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733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8eaf786-204e-4a8b-ad97-a4bc1ae6fd2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119" cy="6858000"/>
          </a:xfrm>
          <a:prstGeom prst="rect">
            <a:avLst/>
          </a:prstGeom>
        </p:spPr>
      </p:pic>
      <p:sp>
        <p:nvSpPr>
          <p:cNvPr id="4" name="TextBox 2">
            <a:extLst>
              <a:ext uri="{FF2B5EF4-FFF2-40B4-BE49-F238E27FC236}">
                <a16:creationId xmlns:a16="http://schemas.microsoft.com/office/drawing/2014/main" id="{0804C07C-B12A-4C49-9DA0-313F1869AC45}"/>
              </a:ext>
            </a:extLst>
          </p:cNvPr>
          <p:cNvSpPr txBox="1"/>
          <p:nvPr/>
        </p:nvSpPr>
        <p:spPr>
          <a:xfrm>
            <a:off x="282803" y="1371600"/>
            <a:ext cx="11594969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002060"/>
                </a:solidFill>
              </a:defRPr>
            </a:pPr>
            <a:endParaRPr lang="tr-TR" dirty="0"/>
          </a:p>
          <a:p>
            <a:pPr algn="ctr">
              <a:defRPr sz="2800" b="1">
                <a:solidFill>
                  <a:srgbClr val="002060"/>
                </a:solidFill>
              </a:defRPr>
            </a:pPr>
            <a:r>
              <a:rPr sz="3200" dirty="0" err="1"/>
              <a:t>Hastam</a:t>
            </a:r>
            <a:r>
              <a:rPr sz="3200" dirty="0"/>
              <a:t> </a:t>
            </a:r>
            <a:r>
              <a:rPr lang="tr-TR" sz="3200" dirty="0"/>
              <a:t>a</a:t>
            </a:r>
            <a:r>
              <a:rPr sz="3200" dirty="0"/>
              <a:t>ç </a:t>
            </a:r>
            <a:r>
              <a:rPr lang="tr-TR" sz="3200" dirty="0"/>
              <a:t>o</a:t>
            </a:r>
            <a:r>
              <a:rPr sz="3200" dirty="0" err="1"/>
              <a:t>labilir</a:t>
            </a:r>
            <a:r>
              <a:rPr sz="3200" dirty="0"/>
              <a:t> mi?</a:t>
            </a:r>
            <a:endParaRPr lang="tr-TR" sz="3200" dirty="0"/>
          </a:p>
          <a:p>
            <a:pPr algn="ctr">
              <a:defRPr sz="2800" b="1">
                <a:solidFill>
                  <a:srgbClr val="002060"/>
                </a:solidFill>
              </a:defRPr>
            </a:pPr>
            <a:endParaRPr lang="tr-TR" sz="3200" dirty="0"/>
          </a:p>
          <a:p>
            <a:pPr algn="ctr">
              <a:defRPr sz="2800" b="1">
                <a:solidFill>
                  <a:srgbClr val="002060"/>
                </a:solidFill>
              </a:defRPr>
            </a:pPr>
            <a:r>
              <a:rPr lang="tr-TR" sz="32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lang="tr-TR" sz="3200" b="1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my</a:t>
            </a:r>
            <a:r>
              <a:rPr lang="tr-TR" sz="32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patient</a:t>
            </a:r>
            <a:r>
              <a:rPr lang="tr-TR" sz="32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sz="3200" b="1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hungry</a:t>
            </a:r>
            <a:r>
              <a:rPr lang="tr-TR" sz="32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tr-TR" sz="3200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defRPr sz="2800" b="1">
                <a:solidFill>
                  <a:srgbClr val="002060"/>
                </a:solidFill>
              </a:defRPr>
            </a:pPr>
            <a:endParaRPr sz="3200" dirty="0"/>
          </a:p>
          <a:p>
            <a:endParaRPr dirty="0"/>
          </a:p>
          <a:p>
            <a:pPr algn="l">
              <a:defRPr sz="2200">
                <a:solidFill>
                  <a:srgbClr val="000000"/>
                </a:solidFill>
              </a:defRPr>
            </a:pPr>
            <a:endParaRPr lang="tr-TR" dirty="0"/>
          </a:p>
          <a:p>
            <a:pPr algn="l">
              <a:defRPr sz="2200">
                <a:solidFill>
                  <a:srgbClr val="000000"/>
                </a:solidFill>
              </a:defRPr>
            </a:pPr>
            <a:endParaRPr lang="tr-TR" dirty="0"/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b="1" dirty="0" err="1"/>
              <a:t>Pelin</a:t>
            </a:r>
            <a:r>
              <a:rPr b="1" dirty="0"/>
              <a:t> Karacaoğlu¹, </a:t>
            </a:r>
            <a:r>
              <a:rPr b="1" dirty="0" err="1"/>
              <a:t>Sencer</a:t>
            </a:r>
            <a:r>
              <a:rPr b="1" dirty="0"/>
              <a:t> Ganidağlı², </a:t>
            </a:r>
            <a:r>
              <a:rPr b="1" dirty="0" err="1"/>
              <a:t>Elif</a:t>
            </a:r>
            <a:r>
              <a:rPr b="1" dirty="0"/>
              <a:t> </a:t>
            </a:r>
            <a:r>
              <a:rPr b="1" dirty="0" err="1"/>
              <a:t>Esra</a:t>
            </a:r>
            <a:r>
              <a:rPr b="1" dirty="0"/>
              <a:t> Öztürk³, </a:t>
            </a:r>
            <a:r>
              <a:rPr b="1" dirty="0" err="1"/>
              <a:t>Zeynel</a:t>
            </a:r>
            <a:r>
              <a:rPr b="1" dirty="0"/>
              <a:t> Abidin Öztürk¹</a:t>
            </a:r>
            <a:br>
              <a:rPr dirty="0"/>
            </a:br>
            <a:r>
              <a:rPr dirty="0"/>
              <a:t>¹Gaziantep </a:t>
            </a:r>
            <a:r>
              <a:rPr dirty="0" err="1"/>
              <a:t>Üniversitesi</a:t>
            </a:r>
            <a:r>
              <a:rPr dirty="0"/>
              <a:t> </a:t>
            </a:r>
            <a:r>
              <a:rPr dirty="0" err="1"/>
              <a:t>Tıp</a:t>
            </a:r>
            <a:r>
              <a:rPr dirty="0"/>
              <a:t> </a:t>
            </a:r>
            <a:r>
              <a:rPr dirty="0" err="1"/>
              <a:t>Fakültesi</a:t>
            </a:r>
            <a:r>
              <a:rPr dirty="0"/>
              <a:t>, </a:t>
            </a:r>
            <a:r>
              <a:rPr dirty="0" err="1"/>
              <a:t>Geriatri</a:t>
            </a:r>
            <a:r>
              <a:rPr dirty="0"/>
              <a:t> AD</a:t>
            </a:r>
            <a:br>
              <a:rPr dirty="0"/>
            </a:br>
            <a:r>
              <a:rPr dirty="0"/>
              <a:t>²Gaziantep </a:t>
            </a:r>
            <a:r>
              <a:rPr dirty="0" err="1"/>
              <a:t>Şehir</a:t>
            </a:r>
            <a:r>
              <a:rPr dirty="0"/>
              <a:t> </a:t>
            </a:r>
            <a:r>
              <a:rPr dirty="0" err="1"/>
              <a:t>Hastanesi</a:t>
            </a:r>
            <a:r>
              <a:rPr dirty="0"/>
              <a:t>, </a:t>
            </a:r>
            <a:r>
              <a:rPr dirty="0" err="1"/>
              <a:t>Geriatri</a:t>
            </a:r>
            <a:r>
              <a:rPr dirty="0"/>
              <a:t> AD</a:t>
            </a:r>
            <a:br>
              <a:rPr dirty="0"/>
            </a:br>
            <a:r>
              <a:rPr dirty="0"/>
              <a:t>³Gaziantep İslam </a:t>
            </a:r>
            <a:r>
              <a:rPr dirty="0" err="1"/>
              <a:t>Bilim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Teknoloji</a:t>
            </a:r>
            <a:r>
              <a:rPr dirty="0"/>
              <a:t> </a:t>
            </a:r>
            <a:r>
              <a:rPr dirty="0" err="1"/>
              <a:t>Üniversitesi</a:t>
            </a:r>
            <a:r>
              <a:rPr dirty="0"/>
              <a:t>, </a:t>
            </a:r>
            <a:r>
              <a:rPr dirty="0" err="1"/>
              <a:t>Gastronomi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Mutfak</a:t>
            </a:r>
            <a:r>
              <a:rPr dirty="0"/>
              <a:t> </a:t>
            </a:r>
            <a:r>
              <a:rPr dirty="0" err="1"/>
              <a:t>Sanatları</a:t>
            </a:r>
            <a:r>
              <a:rPr dirty="0"/>
              <a:t> AD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47C83694-CED3-42EA-BB00-598E846E38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77253" y="4968410"/>
            <a:ext cx="1576029" cy="129139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8eaf786-204e-4a8b-ad97-a4bc1ae6fd2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11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4330" y="1287389"/>
            <a:ext cx="10440000" cy="5109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>
              <a:defRPr sz="4000" b="1">
                <a:solidFill>
                  <a:srgbClr val="000000"/>
                </a:solidFill>
              </a:defRPr>
            </a:pPr>
            <a:r>
              <a:rPr sz="2800" dirty="0" err="1">
                <a:solidFill>
                  <a:srgbClr val="002060"/>
                </a:solidFill>
              </a:rPr>
              <a:t>Bulgular</a:t>
            </a:r>
            <a:endParaRPr sz="2800" dirty="0">
              <a:solidFill>
                <a:srgbClr val="002060"/>
              </a:solidFill>
            </a:endParaRPr>
          </a:p>
          <a:p>
            <a:pPr algn="l"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algn="l"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r>
              <a:rPr lang="tr-TR" sz="2000" dirty="0"/>
              <a:t>İhtiyacı olan kalorininin;  %75 ve fazlasını alan oranı %13.7</a:t>
            </a:r>
          </a:p>
          <a:p>
            <a:pPr algn="l">
              <a:defRPr sz="2400">
                <a:solidFill>
                  <a:srgbClr val="000000"/>
                </a:solidFill>
              </a:defRPr>
            </a:pPr>
            <a:r>
              <a:rPr lang="tr-TR" sz="2000" dirty="0"/>
              <a:t>                                                 % 50-74’ ünü alan oranı %17.8 </a:t>
            </a:r>
          </a:p>
          <a:p>
            <a:pPr algn="l">
              <a:defRPr sz="2400">
                <a:solidFill>
                  <a:srgbClr val="000000"/>
                </a:solidFill>
              </a:defRPr>
            </a:pPr>
            <a:r>
              <a:rPr lang="tr-TR" sz="2000" dirty="0"/>
              <a:t>                                                  %49 ve  azını alan %68.5   idi</a:t>
            </a:r>
            <a:r>
              <a:rPr sz="2000" dirty="0"/>
              <a:t>.  </a:t>
            </a: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r>
              <a:rPr sz="2000" dirty="0" err="1"/>
              <a:t>Bası</a:t>
            </a:r>
            <a:r>
              <a:rPr sz="2000" dirty="0"/>
              <a:t> </a:t>
            </a:r>
            <a:r>
              <a:rPr sz="2000" dirty="0" err="1"/>
              <a:t>yarası</a:t>
            </a:r>
            <a:r>
              <a:rPr sz="2000" dirty="0"/>
              <a:t> </a:t>
            </a:r>
            <a:r>
              <a:rPr sz="2000" dirty="0" err="1"/>
              <a:t>olan</a:t>
            </a:r>
            <a:r>
              <a:rPr sz="2000" dirty="0"/>
              <a:t> </a:t>
            </a:r>
            <a:r>
              <a:rPr sz="2000" dirty="0" err="1"/>
              <a:t>hastaların</a:t>
            </a:r>
            <a:r>
              <a:rPr sz="2000" dirty="0"/>
              <a:t> </a:t>
            </a:r>
            <a:r>
              <a:rPr sz="2000" dirty="0" err="1"/>
              <a:t>olmayanlara</a:t>
            </a:r>
            <a:r>
              <a:rPr sz="2000" dirty="0"/>
              <a:t> </a:t>
            </a:r>
            <a:r>
              <a:rPr sz="2000" dirty="0" err="1"/>
              <a:t>göre</a:t>
            </a:r>
            <a:r>
              <a:rPr sz="2000" dirty="0"/>
              <a:t> </a:t>
            </a:r>
            <a:r>
              <a:rPr lang="tr-TR" sz="2000" dirty="0"/>
              <a:t>daha yeterli beslendikleri görüldü</a:t>
            </a:r>
            <a:r>
              <a:rPr sz="2000" dirty="0"/>
              <a:t>(p=0.044). </a:t>
            </a: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r>
              <a:rPr sz="2000" dirty="0" err="1"/>
              <a:t>Hastam</a:t>
            </a:r>
            <a:r>
              <a:rPr sz="2000" dirty="0"/>
              <a:t> </a:t>
            </a:r>
            <a:r>
              <a:rPr sz="2000" dirty="0" err="1"/>
              <a:t>iyi</a:t>
            </a:r>
            <a:r>
              <a:rPr sz="2000" dirty="0"/>
              <a:t> </a:t>
            </a:r>
            <a:r>
              <a:rPr sz="2000" dirty="0" err="1"/>
              <a:t>besleniyor</a:t>
            </a:r>
            <a:r>
              <a:rPr sz="2000" dirty="0"/>
              <a:t> </a:t>
            </a:r>
            <a:r>
              <a:rPr sz="2000" dirty="0" err="1"/>
              <a:t>diyen</a:t>
            </a:r>
            <a:r>
              <a:rPr sz="2000" dirty="0"/>
              <a:t> </a:t>
            </a:r>
            <a:r>
              <a:rPr sz="2000" dirty="0" err="1"/>
              <a:t>bakıcıların</a:t>
            </a:r>
            <a:r>
              <a:rPr sz="2000" dirty="0"/>
              <a:t> </a:t>
            </a:r>
            <a:r>
              <a:rPr sz="2000" dirty="0" err="1"/>
              <a:t>hastalarının</a:t>
            </a:r>
            <a:r>
              <a:rPr sz="2000" dirty="0"/>
              <a:t> %82’si </a:t>
            </a:r>
            <a:r>
              <a:rPr sz="2000" dirty="0" err="1"/>
              <a:t>kötü</a:t>
            </a:r>
            <a:r>
              <a:rPr sz="2000" dirty="0"/>
              <a:t> </a:t>
            </a:r>
            <a:r>
              <a:rPr sz="2000" dirty="0" err="1"/>
              <a:t>veya</a:t>
            </a:r>
            <a:r>
              <a:rPr sz="2000" dirty="0"/>
              <a:t> </a:t>
            </a:r>
            <a:r>
              <a:rPr sz="2000" dirty="0" err="1"/>
              <a:t>orta</a:t>
            </a:r>
            <a:r>
              <a:rPr sz="2000" dirty="0"/>
              <a:t>, </a:t>
            </a:r>
            <a:endParaRPr lang="tr-TR" sz="2000" dirty="0"/>
          </a:p>
          <a:p>
            <a:pPr algn="l">
              <a:defRPr sz="2400">
                <a:solidFill>
                  <a:srgbClr val="000000"/>
                </a:solidFill>
              </a:defRPr>
            </a:pPr>
            <a:r>
              <a:rPr lang="tr-TR" sz="2000" dirty="0"/>
              <a:t>      Hastam </a:t>
            </a:r>
            <a:r>
              <a:rPr sz="2000" dirty="0" err="1"/>
              <a:t>orta</a:t>
            </a:r>
            <a:r>
              <a:rPr sz="2000" dirty="0"/>
              <a:t> </a:t>
            </a:r>
            <a:r>
              <a:rPr sz="2000" dirty="0" err="1"/>
              <a:t>besleniyor</a:t>
            </a:r>
            <a:r>
              <a:rPr sz="2000" dirty="0"/>
              <a:t> </a:t>
            </a:r>
            <a:r>
              <a:rPr sz="2000" dirty="0" err="1"/>
              <a:t>diyenlerin</a:t>
            </a:r>
            <a:r>
              <a:rPr sz="2000" dirty="0"/>
              <a:t> %67 </a:t>
            </a:r>
            <a:r>
              <a:rPr sz="2000" dirty="0" err="1"/>
              <a:t>si</a:t>
            </a:r>
            <a:r>
              <a:rPr sz="2000" dirty="0"/>
              <a:t> </a:t>
            </a:r>
            <a:r>
              <a:rPr sz="2000" dirty="0" err="1"/>
              <a:t>kötü</a:t>
            </a:r>
            <a:r>
              <a:rPr sz="2000" dirty="0"/>
              <a:t> </a:t>
            </a:r>
            <a:r>
              <a:rPr lang="tr-TR" sz="2000" dirty="0"/>
              <a:t>,</a:t>
            </a:r>
          </a:p>
          <a:p>
            <a:pPr>
              <a:defRPr sz="2400">
                <a:solidFill>
                  <a:srgbClr val="000000"/>
                </a:solidFill>
              </a:defRPr>
            </a:pPr>
            <a:r>
              <a:rPr lang="tr-TR" sz="2000" dirty="0"/>
              <a:t>      Hastam kötü besleniyor diyenlerin %89’u kötü         </a:t>
            </a:r>
            <a:r>
              <a:rPr sz="2000" dirty="0" err="1"/>
              <a:t>beslenmiş</a:t>
            </a:r>
            <a:r>
              <a:rPr sz="2000" dirty="0"/>
              <a:t> </a:t>
            </a:r>
            <a:r>
              <a:rPr sz="2000" dirty="0" err="1"/>
              <a:t>olarak</a:t>
            </a:r>
            <a:r>
              <a:rPr sz="2000" dirty="0"/>
              <a:t> </a:t>
            </a:r>
            <a:r>
              <a:rPr sz="2000" dirty="0" err="1"/>
              <a:t>bulundu</a:t>
            </a:r>
            <a:r>
              <a:rPr sz="2000" dirty="0"/>
              <a:t>. </a:t>
            </a: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r>
              <a:rPr sz="2000" dirty="0" err="1"/>
              <a:t>Bakımverenlerin</a:t>
            </a:r>
            <a:r>
              <a:rPr sz="2000" dirty="0"/>
              <a:t> </a:t>
            </a:r>
            <a:r>
              <a:rPr sz="2000" dirty="0" err="1"/>
              <a:t>yakınlık</a:t>
            </a:r>
            <a:r>
              <a:rPr sz="2000" dirty="0"/>
              <a:t> </a:t>
            </a:r>
            <a:r>
              <a:rPr sz="2000" dirty="0" err="1"/>
              <a:t>derecesi</a:t>
            </a:r>
            <a:r>
              <a:rPr sz="2000" dirty="0"/>
              <a:t>, </a:t>
            </a:r>
            <a:r>
              <a:rPr sz="2000" dirty="0" err="1"/>
              <a:t>eğitim</a:t>
            </a:r>
            <a:r>
              <a:rPr sz="2000" dirty="0"/>
              <a:t> </a:t>
            </a:r>
            <a:r>
              <a:rPr sz="2000" dirty="0" err="1"/>
              <a:t>durumu</a:t>
            </a:r>
            <a:r>
              <a:rPr sz="2000" dirty="0"/>
              <a:t>, </a:t>
            </a:r>
            <a:r>
              <a:rPr sz="2000" dirty="0" err="1"/>
              <a:t>yaşı</a:t>
            </a:r>
            <a:r>
              <a:rPr sz="2000" dirty="0"/>
              <a:t> </a:t>
            </a:r>
            <a:r>
              <a:rPr sz="2000" dirty="0" err="1"/>
              <a:t>ile</a:t>
            </a:r>
            <a:r>
              <a:rPr sz="2000" dirty="0"/>
              <a:t> </a:t>
            </a:r>
            <a:r>
              <a:rPr sz="2000" dirty="0" err="1"/>
              <a:t>beslenme</a:t>
            </a:r>
            <a:r>
              <a:rPr sz="2000" dirty="0"/>
              <a:t> </a:t>
            </a:r>
            <a:r>
              <a:rPr sz="2000" dirty="0" err="1"/>
              <a:t>derecesi</a:t>
            </a:r>
            <a:r>
              <a:rPr sz="2000" dirty="0"/>
              <a:t> </a:t>
            </a:r>
            <a:r>
              <a:rPr sz="2000" dirty="0" err="1"/>
              <a:t>tahmin</a:t>
            </a:r>
            <a:r>
              <a:rPr sz="2000" dirty="0"/>
              <a:t> </a:t>
            </a:r>
            <a:r>
              <a:rPr sz="2000" dirty="0" err="1"/>
              <a:t>uyumu</a:t>
            </a:r>
            <a:r>
              <a:rPr sz="2000" dirty="0"/>
              <a:t> </a:t>
            </a:r>
            <a:r>
              <a:rPr sz="2000" dirty="0" err="1"/>
              <a:t>ve</a:t>
            </a:r>
            <a:r>
              <a:rPr sz="2000" dirty="0"/>
              <a:t> </a:t>
            </a:r>
            <a:r>
              <a:rPr sz="2000" dirty="0" err="1"/>
              <a:t>hastaların</a:t>
            </a:r>
            <a:r>
              <a:rPr sz="2000" dirty="0"/>
              <a:t> </a:t>
            </a:r>
            <a:r>
              <a:rPr sz="2000" dirty="0" err="1"/>
              <a:t>yeterli</a:t>
            </a:r>
            <a:r>
              <a:rPr sz="2000" dirty="0"/>
              <a:t> </a:t>
            </a:r>
            <a:r>
              <a:rPr sz="2000" dirty="0" err="1"/>
              <a:t>beslenmesi</a:t>
            </a:r>
            <a:r>
              <a:rPr sz="2000" dirty="0"/>
              <a:t> </a:t>
            </a:r>
            <a:r>
              <a:rPr sz="2000" dirty="0" err="1"/>
              <a:t>arasında</a:t>
            </a:r>
            <a:r>
              <a:rPr sz="2000" dirty="0"/>
              <a:t> </a:t>
            </a:r>
            <a:r>
              <a:rPr sz="2000" dirty="0" err="1"/>
              <a:t>anlamlı</a:t>
            </a:r>
            <a:r>
              <a:rPr sz="2000" dirty="0"/>
              <a:t> </a:t>
            </a:r>
            <a:r>
              <a:rPr sz="2000" dirty="0" err="1"/>
              <a:t>ilişki</a:t>
            </a:r>
            <a:r>
              <a:rPr sz="2000" dirty="0"/>
              <a:t> </a:t>
            </a:r>
            <a:r>
              <a:rPr sz="2000" dirty="0" err="1"/>
              <a:t>bulunmadı</a:t>
            </a:r>
            <a:r>
              <a:rPr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8164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8eaf786-204e-4a8b-ad97-a4bc1ae6fd2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11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20000" y="1004585"/>
            <a:ext cx="10440000" cy="57246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>
              <a:defRPr sz="4000" b="1">
                <a:solidFill>
                  <a:srgbClr val="000000"/>
                </a:solidFill>
              </a:defRPr>
            </a:pPr>
            <a:r>
              <a:rPr lang="tr-TR" sz="2800" dirty="0">
                <a:solidFill>
                  <a:srgbClr val="002060"/>
                </a:solidFill>
              </a:rPr>
              <a:t>Tartışma ve Sonuç</a:t>
            </a:r>
          </a:p>
          <a:p>
            <a:pPr algn="l"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/>
              <a:t>Bu çalışmada, hasta bakıcılarının beslenme değerlendirmeleri ile hesaplanan gerçek beslenme durumu arasında belirgin fark olduğu saptandı.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/>
              <a:t>Bakımveren değerlendirmesinin sıklıkla abartılı ya da optimizm eğilimli olabileceğini düşündürmektedir.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/>
              <a:t>Literatürdeki benzer araştırmalar da palyatif bakım hastalarında malnütrisyon oranlarının yüksek olduğunu ve bakımverenlerin beslenme konusundaki bilgi eksikliğinin yaygın olduğunu göstermektedir.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/>
              <a:t>Bakımveren eğitimi verilen çalışmalarda, bu farkın azaldığı ve hastaların beslenme durumunun iyileştiği bildirilmiştir.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000" dirty="0"/>
          </a:p>
          <a:p>
            <a:r>
              <a:rPr lang="tr-TR" sz="800" b="0" i="0" dirty="0">
                <a:solidFill>
                  <a:srgbClr val="222222"/>
                </a:solidFill>
                <a:effectLst/>
              </a:rPr>
              <a:t>Sarmiento-González, P.; Moreno-Fergusson, M.E.; Rojas-Rivera, A.; Cuadros-Mojica, J.A.; Ramírez-Pulido, B.; Sánchez-Herrera, B. Systematic Intervention with Formal Caregivers to Promote Nutritional Health of Older People with Dementia: An Impact Evaluation Study. </a:t>
            </a:r>
            <a:r>
              <a:rPr lang="tr-TR" sz="800" b="0" i="1" dirty="0">
                <a:solidFill>
                  <a:srgbClr val="222222"/>
                </a:solidFill>
                <a:effectLst/>
              </a:rPr>
              <a:t>Int. J. Environ. Res. Public Health</a:t>
            </a:r>
            <a:r>
              <a:rPr lang="tr-TR" sz="800" b="0" i="0" dirty="0">
                <a:solidFill>
                  <a:srgbClr val="222222"/>
                </a:solidFill>
                <a:effectLst/>
              </a:rPr>
              <a:t> </a:t>
            </a:r>
            <a:r>
              <a:rPr lang="tr-TR" sz="800" b="1" i="0" dirty="0">
                <a:solidFill>
                  <a:srgbClr val="222222"/>
                </a:solidFill>
                <a:effectLst/>
              </a:rPr>
              <a:t>2025</a:t>
            </a:r>
            <a:r>
              <a:rPr lang="tr-TR" sz="800" b="0" i="0" dirty="0">
                <a:solidFill>
                  <a:srgbClr val="222222"/>
                </a:solidFill>
                <a:effectLst/>
              </a:rPr>
              <a:t>, </a:t>
            </a:r>
            <a:r>
              <a:rPr lang="tr-TR" sz="800" b="0" i="1" dirty="0">
                <a:solidFill>
                  <a:srgbClr val="222222"/>
                </a:solidFill>
                <a:effectLst/>
              </a:rPr>
              <a:t>22</a:t>
            </a:r>
            <a:r>
              <a:rPr lang="tr-TR" sz="800" b="0" i="0" dirty="0">
                <a:solidFill>
                  <a:srgbClr val="222222"/>
                </a:solidFill>
                <a:effectLst/>
              </a:rPr>
              <a:t>, 849. https://doi.org/10.3390/ijerph22060849</a:t>
            </a:r>
            <a:endParaRPr lang="tr-TR" sz="800" dirty="0"/>
          </a:p>
          <a:p>
            <a:endParaRPr lang="tr-TR" sz="800" b="0" i="0" dirty="0">
              <a:solidFill>
                <a:srgbClr val="212121"/>
              </a:solidFill>
              <a:effectLst/>
            </a:endParaRPr>
          </a:p>
          <a:p>
            <a:r>
              <a:rPr lang="en-US" sz="800" b="0" i="0" dirty="0">
                <a:solidFill>
                  <a:srgbClr val="212121"/>
                </a:solidFill>
                <a:effectLst/>
              </a:rPr>
              <a:t>Meriç ÇS, Yabanci Ayhan N. The effect of nutrition education intervention for caregivers on the nutrition status of the elderly receiving home care: A 1-year follow-up interventional trial. Nutr Clin Pract. 2025 Aug;40(4):959-972. doi: 10.1002/ncp.11273. Epub 2025 Jan 26. PMID: 39865516.</a:t>
            </a:r>
            <a:endParaRPr lang="tr-TR" sz="800" b="0" i="0" dirty="0">
              <a:solidFill>
                <a:srgbClr val="21212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82786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8eaf786-204e-4a8b-ad97-a4bc1ae6fd2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11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20000" y="1080000"/>
            <a:ext cx="104400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dirty="0"/>
          </a:p>
          <a:p>
            <a:pPr algn="ctr">
              <a:defRPr sz="4000" b="1">
                <a:solidFill>
                  <a:srgbClr val="000000"/>
                </a:solidFill>
              </a:defRPr>
            </a:pPr>
            <a:r>
              <a:rPr lang="tr-TR" sz="2800" dirty="0">
                <a:solidFill>
                  <a:srgbClr val="002060"/>
                </a:solidFill>
              </a:rPr>
              <a:t>Tartışma Ve Sonuç</a:t>
            </a:r>
          </a:p>
          <a:p>
            <a:pPr algn="l"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algn="l"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algn="l"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algn="l"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r>
              <a:rPr sz="2000" dirty="0" err="1"/>
              <a:t>Hastam</a:t>
            </a:r>
            <a:r>
              <a:rPr sz="2000" dirty="0"/>
              <a:t> </a:t>
            </a:r>
            <a:r>
              <a:rPr sz="2000" dirty="0" err="1"/>
              <a:t>iyi</a:t>
            </a:r>
            <a:r>
              <a:rPr sz="2000" dirty="0"/>
              <a:t> </a:t>
            </a:r>
            <a:r>
              <a:rPr sz="2000" dirty="0" err="1"/>
              <a:t>besleniyor</a:t>
            </a:r>
            <a:r>
              <a:rPr sz="2000" dirty="0"/>
              <a:t> </a:t>
            </a:r>
            <a:r>
              <a:rPr sz="2000" dirty="0" err="1"/>
              <a:t>diyen</a:t>
            </a:r>
            <a:r>
              <a:rPr sz="2000" dirty="0"/>
              <a:t> </a:t>
            </a:r>
            <a:r>
              <a:rPr sz="2000" dirty="0" err="1"/>
              <a:t>bakımverenlerine</a:t>
            </a:r>
            <a:r>
              <a:rPr sz="2000" dirty="0"/>
              <a:t> </a:t>
            </a:r>
            <a:r>
              <a:rPr sz="2000" dirty="0" err="1"/>
              <a:t>şüphe</a:t>
            </a:r>
            <a:r>
              <a:rPr sz="2000" dirty="0"/>
              <a:t> </a:t>
            </a:r>
            <a:r>
              <a:rPr sz="2000" dirty="0" err="1"/>
              <a:t>ile</a:t>
            </a:r>
            <a:r>
              <a:rPr sz="2000" dirty="0"/>
              <a:t> </a:t>
            </a:r>
            <a:r>
              <a:rPr sz="2000" dirty="0" err="1"/>
              <a:t>yaklaşmanın</a:t>
            </a:r>
            <a:r>
              <a:rPr sz="2000" dirty="0"/>
              <a:t>, </a:t>
            </a:r>
            <a:r>
              <a:rPr sz="2000" dirty="0" err="1"/>
              <a:t>kötü</a:t>
            </a:r>
            <a:r>
              <a:rPr sz="2000" dirty="0"/>
              <a:t> </a:t>
            </a:r>
            <a:r>
              <a:rPr sz="2000" dirty="0" err="1"/>
              <a:t>ve</a:t>
            </a:r>
            <a:r>
              <a:rPr sz="2000" dirty="0"/>
              <a:t> </a:t>
            </a:r>
            <a:r>
              <a:rPr sz="2000" dirty="0" err="1"/>
              <a:t>orta</a:t>
            </a:r>
            <a:r>
              <a:rPr sz="2000" dirty="0"/>
              <a:t> </a:t>
            </a:r>
            <a:r>
              <a:rPr sz="2000" dirty="0" err="1"/>
              <a:t>besleniyor</a:t>
            </a:r>
            <a:r>
              <a:rPr sz="2000" dirty="0"/>
              <a:t> </a:t>
            </a:r>
            <a:r>
              <a:rPr sz="2000" dirty="0" err="1"/>
              <a:t>diyenlerde</a:t>
            </a:r>
            <a:r>
              <a:rPr sz="2000" dirty="0"/>
              <a:t> </a:t>
            </a:r>
            <a:r>
              <a:rPr sz="2000" dirty="0" err="1"/>
              <a:t>ise</a:t>
            </a:r>
            <a:r>
              <a:rPr sz="2000" dirty="0"/>
              <a:t> hasta </a:t>
            </a:r>
            <a:r>
              <a:rPr sz="2000" dirty="0" err="1"/>
              <a:t>kötü</a:t>
            </a:r>
            <a:r>
              <a:rPr sz="2000" dirty="0"/>
              <a:t> </a:t>
            </a:r>
            <a:r>
              <a:rPr sz="2000" dirty="0" err="1"/>
              <a:t>besleniyor</a:t>
            </a:r>
            <a:r>
              <a:rPr sz="2000" dirty="0"/>
              <a:t> </a:t>
            </a:r>
            <a:r>
              <a:rPr sz="2000" dirty="0" err="1"/>
              <a:t>diye</a:t>
            </a:r>
            <a:r>
              <a:rPr sz="2000" dirty="0"/>
              <a:t> </a:t>
            </a:r>
            <a:r>
              <a:rPr sz="2000" dirty="0" err="1"/>
              <a:t>değerlendirmenin</a:t>
            </a:r>
            <a:r>
              <a:rPr sz="2000" dirty="0"/>
              <a:t> </a:t>
            </a:r>
            <a:r>
              <a:rPr sz="2000" dirty="0" err="1"/>
              <a:t>doğru</a:t>
            </a:r>
            <a:r>
              <a:rPr sz="2000" dirty="0"/>
              <a:t> </a:t>
            </a:r>
            <a:r>
              <a:rPr sz="2000" dirty="0" err="1"/>
              <a:t>olabileceğini</a:t>
            </a:r>
            <a:r>
              <a:rPr sz="2000" dirty="0"/>
              <a:t> </a:t>
            </a:r>
            <a:r>
              <a:rPr sz="2000" dirty="0" err="1"/>
              <a:t>düşünüldü</a:t>
            </a:r>
            <a:r>
              <a:rPr sz="2000" dirty="0"/>
              <a:t>. </a:t>
            </a: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/>
              <a:t>Bulgularımız, bakımverenlerin değerlendirmelerinin dikkatle yorumlanması ve beslenme eğitimi yapılması gerektiğini göstermektedir.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r>
              <a:rPr sz="2000" dirty="0" err="1"/>
              <a:t>Yatan</a:t>
            </a:r>
            <a:r>
              <a:rPr sz="2000" dirty="0"/>
              <a:t> </a:t>
            </a:r>
            <a:r>
              <a:rPr sz="2000" dirty="0" err="1"/>
              <a:t>hastaların</a:t>
            </a:r>
            <a:r>
              <a:rPr sz="2000" dirty="0"/>
              <a:t> </a:t>
            </a:r>
            <a:r>
              <a:rPr sz="2000" dirty="0" err="1"/>
              <a:t>yeterli</a:t>
            </a:r>
            <a:r>
              <a:rPr sz="2000" dirty="0"/>
              <a:t> </a:t>
            </a:r>
            <a:r>
              <a:rPr sz="2000" dirty="0" err="1"/>
              <a:t>beslenemedikleri</a:t>
            </a:r>
            <a:r>
              <a:rPr sz="2000" dirty="0"/>
              <a:t> </a:t>
            </a:r>
            <a:r>
              <a:rPr sz="2000" dirty="0" err="1"/>
              <a:t>bir</a:t>
            </a:r>
            <a:r>
              <a:rPr sz="2000" dirty="0"/>
              <a:t> </a:t>
            </a:r>
            <a:r>
              <a:rPr sz="2000" dirty="0" err="1"/>
              <a:t>kez</a:t>
            </a:r>
            <a:r>
              <a:rPr sz="2000" dirty="0"/>
              <a:t> </a:t>
            </a:r>
            <a:r>
              <a:rPr sz="2000" dirty="0" err="1"/>
              <a:t>daha</a:t>
            </a:r>
            <a:r>
              <a:rPr sz="2000" dirty="0"/>
              <a:t> </a:t>
            </a:r>
            <a:r>
              <a:rPr sz="2000" dirty="0" err="1"/>
              <a:t>gösterilmiş</a:t>
            </a:r>
            <a:r>
              <a:rPr sz="2000" dirty="0"/>
              <a:t> </a:t>
            </a:r>
            <a:r>
              <a:rPr sz="2000" dirty="0" err="1"/>
              <a:t>olup</a:t>
            </a:r>
            <a:r>
              <a:rPr sz="2000" dirty="0"/>
              <a:t>, </a:t>
            </a:r>
            <a:r>
              <a:rPr sz="2000" dirty="0" err="1"/>
              <a:t>yatışlarında</a:t>
            </a:r>
            <a:r>
              <a:rPr sz="2000" dirty="0"/>
              <a:t> </a:t>
            </a:r>
            <a:r>
              <a:rPr sz="2000" dirty="0" err="1"/>
              <a:t>değerlendirme</a:t>
            </a:r>
            <a:r>
              <a:rPr sz="2000" dirty="0"/>
              <a:t> </a:t>
            </a:r>
            <a:r>
              <a:rPr sz="2000" dirty="0" err="1"/>
              <a:t>veya</a:t>
            </a:r>
            <a:r>
              <a:rPr sz="2000" dirty="0"/>
              <a:t> </a:t>
            </a:r>
            <a:r>
              <a:rPr sz="2000" dirty="0" err="1"/>
              <a:t>sonrası</a:t>
            </a:r>
            <a:r>
              <a:rPr lang="tr-TR" sz="2000" dirty="0" err="1"/>
              <a:t>nda</a:t>
            </a:r>
            <a:r>
              <a:rPr sz="2000" dirty="0"/>
              <a:t> </a:t>
            </a:r>
            <a:r>
              <a:rPr sz="2000" dirty="0" err="1"/>
              <a:t>günlük</a:t>
            </a:r>
            <a:r>
              <a:rPr sz="2000" dirty="0"/>
              <a:t> </a:t>
            </a:r>
            <a:r>
              <a:rPr sz="2000" dirty="0" err="1"/>
              <a:t>diyet</a:t>
            </a:r>
            <a:r>
              <a:rPr sz="2000" dirty="0"/>
              <a:t> </a:t>
            </a:r>
            <a:r>
              <a:rPr sz="2000" dirty="0" err="1"/>
              <a:t>kaydı</a:t>
            </a:r>
            <a:r>
              <a:rPr sz="2000" dirty="0"/>
              <a:t> </a:t>
            </a:r>
            <a:r>
              <a:rPr sz="2000" dirty="0" err="1"/>
              <a:t>ile</a:t>
            </a:r>
            <a:r>
              <a:rPr sz="2000" dirty="0"/>
              <a:t> </a:t>
            </a:r>
            <a:r>
              <a:rPr sz="2000" dirty="0" err="1"/>
              <a:t>değerlendirilip</a:t>
            </a:r>
            <a:r>
              <a:rPr sz="2000" dirty="0"/>
              <a:t>, </a:t>
            </a:r>
            <a:r>
              <a:rPr sz="2000" dirty="0" err="1"/>
              <a:t>gereken</a:t>
            </a:r>
            <a:r>
              <a:rPr sz="2000" dirty="0"/>
              <a:t> </a:t>
            </a:r>
            <a:r>
              <a:rPr lang="tr-TR" sz="2000" dirty="0"/>
              <a:t>beslenme desteğinin</a:t>
            </a:r>
            <a:r>
              <a:rPr sz="2000" dirty="0"/>
              <a:t> </a:t>
            </a:r>
            <a:r>
              <a:rPr sz="2000" dirty="0" err="1"/>
              <a:t>verilmesi</a:t>
            </a:r>
            <a:r>
              <a:rPr sz="2000" dirty="0"/>
              <a:t> </a:t>
            </a:r>
            <a:r>
              <a:rPr sz="2000" dirty="0" err="1"/>
              <a:t>gerektiği</a:t>
            </a:r>
            <a:r>
              <a:rPr sz="2000" dirty="0"/>
              <a:t> </a:t>
            </a:r>
            <a:r>
              <a:rPr sz="2000" dirty="0" err="1"/>
              <a:t>düşünülmüştür</a:t>
            </a:r>
            <a:r>
              <a:rPr sz="2000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8eaf786-204e-4a8b-ad97-a4bc1ae6fd2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11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93518" y="4360528"/>
            <a:ext cx="10440000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>
              <a:defRPr sz="4000" b="1">
                <a:solidFill>
                  <a:srgbClr val="000000"/>
                </a:solidFill>
              </a:defRPr>
            </a:pPr>
            <a:r>
              <a:rPr lang="tr-TR" sz="2800" dirty="0">
                <a:solidFill>
                  <a:srgbClr val="002060"/>
                </a:solidFill>
              </a:rPr>
              <a:t>Teşekkürler</a:t>
            </a: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38797923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8eaf786-204e-4a8b-ad97-a4bc1ae6fd2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11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0062" y="1419365"/>
            <a:ext cx="10440000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l">
              <a:defRPr sz="2400">
                <a:solidFill>
                  <a:srgbClr val="000000"/>
                </a:solidFill>
              </a:defRPr>
            </a:pPr>
            <a:endParaRPr lang="tr-TR" sz="2000" dirty="0"/>
          </a:p>
        </p:txBody>
      </p:sp>
      <p:graphicFrame>
        <p:nvGraphicFramePr>
          <p:cNvPr id="6" name="Tablo 5">
            <a:extLst>
              <a:ext uri="{FF2B5EF4-FFF2-40B4-BE49-F238E27FC236}">
                <a16:creationId xmlns:a16="http://schemas.microsoft.com/office/drawing/2014/main" id="{35BC31D7-AF74-4161-8EC1-7455BD5A3F97}"/>
              </a:ext>
            </a:extLst>
          </p:cNvPr>
          <p:cNvGraphicFramePr>
            <a:graphicFrameLocks noGrp="1"/>
          </p:cNvGraphicFramePr>
          <p:nvPr/>
        </p:nvGraphicFramePr>
        <p:xfrm>
          <a:off x="1488398" y="2232994"/>
          <a:ext cx="8051528" cy="26689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2309">
                  <a:extLst>
                    <a:ext uri="{9D8B030D-6E8A-4147-A177-3AD203B41FA5}">
                      <a16:colId xmlns:a16="http://schemas.microsoft.com/office/drawing/2014/main" val="3461852222"/>
                    </a:ext>
                  </a:extLst>
                </a:gridCol>
                <a:gridCol w="2013073">
                  <a:extLst>
                    <a:ext uri="{9D8B030D-6E8A-4147-A177-3AD203B41FA5}">
                      <a16:colId xmlns:a16="http://schemas.microsoft.com/office/drawing/2014/main" val="1551548653"/>
                    </a:ext>
                  </a:extLst>
                </a:gridCol>
                <a:gridCol w="2013073">
                  <a:extLst>
                    <a:ext uri="{9D8B030D-6E8A-4147-A177-3AD203B41FA5}">
                      <a16:colId xmlns:a16="http://schemas.microsoft.com/office/drawing/2014/main" val="4263254712"/>
                    </a:ext>
                  </a:extLst>
                </a:gridCol>
                <a:gridCol w="2013073">
                  <a:extLst>
                    <a:ext uri="{9D8B030D-6E8A-4147-A177-3AD203B41FA5}">
                      <a16:colId xmlns:a16="http://schemas.microsoft.com/office/drawing/2014/main" val="469241863"/>
                    </a:ext>
                  </a:extLst>
                </a:gridCol>
              </a:tblGrid>
              <a:tr h="53378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</a:rPr>
                        <a:t>Bakıcı ifade edilen beslenme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</a:rPr>
                        <a:t>Hesaplanan Beslenme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867475"/>
                  </a:ext>
                </a:extLst>
              </a:tr>
              <a:tr h="53378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</a:rPr>
                        <a:t>Kötü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</a:rPr>
                        <a:t>Orta 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</a:rPr>
                        <a:t>İyi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71978434"/>
                  </a:ext>
                </a:extLst>
              </a:tr>
              <a:tr h="53378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</a:rPr>
                        <a:t>Kötü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</a:rPr>
                        <a:t>8 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</a:rPr>
                        <a:t>1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</a:rPr>
                        <a:t>0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3277926"/>
                  </a:ext>
                </a:extLst>
              </a:tr>
              <a:tr h="53378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</a:rPr>
                        <a:t>Orta 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</a:rPr>
                        <a:t>24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</a:rPr>
                        <a:t>7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487904"/>
                  </a:ext>
                </a:extLst>
              </a:tr>
              <a:tr h="53378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</a:rPr>
                        <a:t>İyi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</a:rPr>
                        <a:t>18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</a:rPr>
                        <a:t>5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</a:rPr>
                        <a:t>5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9320571"/>
                  </a:ext>
                </a:extLst>
              </a:tr>
            </a:tbl>
          </a:graphicData>
        </a:graphic>
      </p:graphicFrame>
      <p:sp>
        <p:nvSpPr>
          <p:cNvPr id="7" name="Rectangle 2">
            <a:extLst>
              <a:ext uri="{FF2B5EF4-FFF2-40B4-BE49-F238E27FC236}">
                <a16:creationId xmlns:a16="http://schemas.microsoft.com/office/drawing/2014/main" id="{4A861149-9869-45F6-80AF-A64C932770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256" y="1875335"/>
            <a:ext cx="670298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Bakımverenin ifade ettiği ve hesaplanan beslenme durumunun analizi</a:t>
            </a:r>
            <a:endParaRPr kumimoji="0" lang="tr-TR" altLang="tr-T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417696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8eaf786-204e-4a8b-ad97-a4bc1ae6fd2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119" cy="6858000"/>
          </a:xfrm>
          <a:prstGeom prst="rect">
            <a:avLst/>
          </a:prstGeom>
        </p:spPr>
      </p:pic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AB33188C-CCBF-4AB7-8FCF-AF221BE522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829307"/>
              </p:ext>
            </p:extLst>
          </p:nvPr>
        </p:nvGraphicFramePr>
        <p:xfrm>
          <a:off x="810705" y="2123006"/>
          <a:ext cx="8210748" cy="43105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96577">
                  <a:extLst>
                    <a:ext uri="{9D8B030D-6E8A-4147-A177-3AD203B41FA5}">
                      <a16:colId xmlns:a16="http://schemas.microsoft.com/office/drawing/2014/main" val="1019989076"/>
                    </a:ext>
                  </a:extLst>
                </a:gridCol>
                <a:gridCol w="1619224">
                  <a:extLst>
                    <a:ext uri="{9D8B030D-6E8A-4147-A177-3AD203B41FA5}">
                      <a16:colId xmlns:a16="http://schemas.microsoft.com/office/drawing/2014/main" val="3703650790"/>
                    </a:ext>
                  </a:extLst>
                </a:gridCol>
                <a:gridCol w="1632049">
                  <a:extLst>
                    <a:ext uri="{9D8B030D-6E8A-4147-A177-3AD203B41FA5}">
                      <a16:colId xmlns:a16="http://schemas.microsoft.com/office/drawing/2014/main" val="3964769088"/>
                    </a:ext>
                  </a:extLst>
                </a:gridCol>
                <a:gridCol w="1459707">
                  <a:extLst>
                    <a:ext uri="{9D8B030D-6E8A-4147-A177-3AD203B41FA5}">
                      <a16:colId xmlns:a16="http://schemas.microsoft.com/office/drawing/2014/main" val="3081855760"/>
                    </a:ext>
                  </a:extLst>
                </a:gridCol>
                <a:gridCol w="1603191">
                  <a:extLst>
                    <a:ext uri="{9D8B030D-6E8A-4147-A177-3AD203B41FA5}">
                      <a16:colId xmlns:a16="http://schemas.microsoft.com/office/drawing/2014/main" val="1695715299"/>
                    </a:ext>
                  </a:extLst>
                </a:gridCol>
              </a:tblGrid>
              <a:tr h="2268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Değişken (Bakıcı)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Doğru Tahmin  (n=20)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Yanlış Tahmin (n=53)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Toplam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p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extLst>
                  <a:ext uri="{0D108BD9-81ED-4DB2-BD59-A6C34878D82A}">
                    <a16:rowId xmlns:a16="http://schemas.microsoft.com/office/drawing/2014/main" val="2949424782"/>
                  </a:ext>
                </a:extLst>
              </a:tr>
              <a:tr h="11079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extLst>
                  <a:ext uri="{0D108BD9-81ED-4DB2-BD59-A6C34878D82A}">
                    <a16:rowId xmlns:a16="http://schemas.microsoft.com/office/drawing/2014/main" val="227433646"/>
                  </a:ext>
                </a:extLst>
              </a:tr>
              <a:tr h="11079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Cinsiyet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0.038*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extLst>
                  <a:ext uri="{0D108BD9-81ED-4DB2-BD59-A6C34878D82A}">
                    <a16:rowId xmlns:a16="http://schemas.microsoft.com/office/drawing/2014/main" val="2802573504"/>
                  </a:ext>
                </a:extLst>
              </a:tr>
              <a:tr h="116033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tr-TR" sz="800" dirty="0">
                          <a:effectLst/>
                        </a:rPr>
                        <a:t>Kadın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11 (20.8%)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42 (79,2%)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6922726"/>
                  </a:ext>
                </a:extLst>
              </a:tr>
              <a:tr h="245218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tr-TR" sz="800" dirty="0">
                          <a:effectLst/>
                        </a:rPr>
                        <a:t>Erkek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9(45%)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11(55%)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0593591"/>
                  </a:ext>
                </a:extLst>
              </a:tr>
              <a:tr h="11603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Bakıcı  Yakınlık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extLst>
                  <a:ext uri="{0D108BD9-81ED-4DB2-BD59-A6C34878D82A}">
                    <a16:rowId xmlns:a16="http://schemas.microsoft.com/office/drawing/2014/main" val="1035085305"/>
                  </a:ext>
                </a:extLst>
              </a:tr>
              <a:tr h="116033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tr-TR" sz="800" dirty="0">
                          <a:effectLst/>
                        </a:rPr>
                        <a:t>1. derece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16 (80%)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43 (84.3%)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59 (83%)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0.663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extLst>
                  <a:ext uri="{0D108BD9-81ED-4DB2-BD59-A6C34878D82A}">
                    <a16:rowId xmlns:a16="http://schemas.microsoft.com/office/drawing/2014/main" val="1222424383"/>
                  </a:ext>
                </a:extLst>
              </a:tr>
              <a:tr h="169984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tr-TR" sz="800" dirty="0">
                          <a:effectLst/>
                        </a:rPr>
                        <a:t>2.derece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4 (20%)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8 (15.7%)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12 (17%)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7579217"/>
                  </a:ext>
                </a:extLst>
              </a:tr>
              <a:tr h="11079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Eğitim Durumu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extLst>
                  <a:ext uri="{0D108BD9-81ED-4DB2-BD59-A6C34878D82A}">
                    <a16:rowId xmlns:a16="http://schemas.microsoft.com/office/drawing/2014/main" val="444373935"/>
                  </a:ext>
                </a:extLst>
              </a:tr>
              <a:tr h="204560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tr-TR" sz="800" dirty="0">
                          <a:effectLst/>
                        </a:rPr>
                        <a:t>Okur yazar değil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2 (15.4%)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11 (84.6%)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13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 rowSpan="5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0.613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extLst>
                  <a:ext uri="{0D108BD9-81ED-4DB2-BD59-A6C34878D82A}">
                    <a16:rowId xmlns:a16="http://schemas.microsoft.com/office/drawing/2014/main" val="1644409985"/>
                  </a:ext>
                </a:extLst>
              </a:tr>
              <a:tr h="116033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tr-TR" sz="800" dirty="0">
                          <a:effectLst/>
                        </a:rPr>
                        <a:t>İlkokul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7 (25.9%)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20 (74.1%)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27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5089108"/>
                  </a:ext>
                </a:extLst>
              </a:tr>
              <a:tr h="116033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tr-TR" sz="800" dirty="0">
                          <a:effectLst/>
                        </a:rPr>
                        <a:t>Ortaokul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2 (25%)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6 (75%)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8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174611"/>
                  </a:ext>
                </a:extLst>
              </a:tr>
              <a:tr h="116033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tr-TR" sz="800" dirty="0">
                          <a:effectLst/>
                        </a:rPr>
                        <a:t>Lise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3 (27.3%)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8 (72.7%)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11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1459343"/>
                  </a:ext>
                </a:extLst>
              </a:tr>
              <a:tr h="133813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tr-TR" sz="800" dirty="0">
                          <a:effectLst/>
                        </a:rPr>
                        <a:t>Üniversite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6 (42.3%)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8 (57.1%)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14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322417"/>
                  </a:ext>
                </a:extLst>
              </a:tr>
              <a:tr h="11603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Medeni durum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extLst>
                  <a:ext uri="{0D108BD9-81ED-4DB2-BD59-A6C34878D82A}">
                    <a16:rowId xmlns:a16="http://schemas.microsoft.com/office/drawing/2014/main" val="16650391"/>
                  </a:ext>
                </a:extLst>
              </a:tr>
              <a:tr h="116033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tr-TR" sz="800" dirty="0">
                          <a:effectLst/>
                        </a:rPr>
                        <a:t>Bekar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2 (10%)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10 (18.9%)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12 (16.4%)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0.145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extLst>
                  <a:ext uri="{0D108BD9-81ED-4DB2-BD59-A6C34878D82A}">
                    <a16:rowId xmlns:a16="http://schemas.microsoft.com/office/drawing/2014/main" val="3889395533"/>
                  </a:ext>
                </a:extLst>
              </a:tr>
              <a:tr h="116033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tr-TR" sz="800" dirty="0">
                          <a:effectLst/>
                        </a:rPr>
                        <a:t>Evli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14 (70.5%)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40 (75.5)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54 (74%)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5321126"/>
                  </a:ext>
                </a:extLst>
              </a:tr>
              <a:tr h="239978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tr-TR" sz="800" dirty="0">
                          <a:effectLst/>
                        </a:rPr>
                        <a:t>Diğer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4 (20%)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3 (5.7%)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7 (9.6%)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2806474"/>
                  </a:ext>
                </a:extLst>
              </a:tr>
              <a:tr h="11603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Hastada bası yarası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extLst>
                  <a:ext uri="{0D108BD9-81ED-4DB2-BD59-A6C34878D82A}">
                    <a16:rowId xmlns:a16="http://schemas.microsoft.com/office/drawing/2014/main" val="448711848"/>
                  </a:ext>
                </a:extLst>
              </a:tr>
              <a:tr h="116033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tr-TR" sz="800" dirty="0">
                          <a:effectLst/>
                        </a:rPr>
                        <a:t>Var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3 (15%)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 20 (38.5%)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0.056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extLst>
                  <a:ext uri="{0D108BD9-81ED-4DB2-BD59-A6C34878D82A}">
                    <a16:rowId xmlns:a16="http://schemas.microsoft.com/office/drawing/2014/main" val="1918317469"/>
                  </a:ext>
                </a:extLst>
              </a:tr>
              <a:tr h="169984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tr-TR" sz="800" dirty="0">
                          <a:effectLst/>
                        </a:rPr>
                        <a:t>Yok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17 (85%)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32 (61.5%)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622288"/>
                  </a:ext>
                </a:extLst>
              </a:tr>
              <a:tr h="11603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Yaş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extLst>
                  <a:ext uri="{0D108BD9-81ED-4DB2-BD59-A6C34878D82A}">
                    <a16:rowId xmlns:a16="http://schemas.microsoft.com/office/drawing/2014/main" val="1838737731"/>
                  </a:ext>
                </a:extLst>
              </a:tr>
              <a:tr h="116033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tr-TR" sz="800" dirty="0">
                          <a:effectLst/>
                        </a:rPr>
                        <a:t>Bakıcı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47.5 ± 11.96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50.1 ± 15.4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49.4 ± 14.5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0.500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extLst>
                  <a:ext uri="{0D108BD9-81ED-4DB2-BD59-A6C34878D82A}">
                    <a16:rowId xmlns:a16="http://schemas.microsoft.com/office/drawing/2014/main" val="2804898596"/>
                  </a:ext>
                </a:extLst>
              </a:tr>
              <a:tr h="116033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tr-TR" sz="800" dirty="0">
                          <a:effectLst/>
                        </a:rPr>
                        <a:t>Hasta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72.15 ± 14.46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72.25 ± 13.37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72.22 ± 13.52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0.979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extLst>
                  <a:ext uri="{0D108BD9-81ED-4DB2-BD59-A6C34878D82A}">
                    <a16:rowId xmlns:a16="http://schemas.microsoft.com/office/drawing/2014/main" val="3456204494"/>
                  </a:ext>
                </a:extLst>
              </a:tr>
              <a:tr h="11603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Hastalık sayısı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 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extLst>
                  <a:ext uri="{0D108BD9-81ED-4DB2-BD59-A6C34878D82A}">
                    <a16:rowId xmlns:a16="http://schemas.microsoft.com/office/drawing/2014/main" val="627782307"/>
                  </a:ext>
                </a:extLst>
              </a:tr>
              <a:tr h="11603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Bakıcı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1 (0-5)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1 (0-4)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1 (0-5)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0.788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extLst>
                  <a:ext uri="{0D108BD9-81ED-4DB2-BD59-A6C34878D82A}">
                    <a16:rowId xmlns:a16="http://schemas.microsoft.com/office/drawing/2014/main" val="3098511759"/>
                  </a:ext>
                </a:extLst>
              </a:tr>
              <a:tr h="11603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Hasta 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5 (2-9)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4 (0-10)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4 (0-10)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800" dirty="0">
                          <a:effectLst/>
                        </a:rPr>
                        <a:t>0.330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21" marR="50421" marT="0" marB="0"/>
                </a:tc>
                <a:extLst>
                  <a:ext uri="{0D108BD9-81ED-4DB2-BD59-A6C34878D82A}">
                    <a16:rowId xmlns:a16="http://schemas.microsoft.com/office/drawing/2014/main" val="642239440"/>
                  </a:ext>
                </a:extLst>
              </a:tr>
            </a:tbl>
          </a:graphicData>
        </a:graphic>
      </p:graphicFrame>
      <p:sp>
        <p:nvSpPr>
          <p:cNvPr id="5" name="Metin kutusu 4">
            <a:extLst>
              <a:ext uri="{FF2B5EF4-FFF2-40B4-BE49-F238E27FC236}">
                <a16:creationId xmlns:a16="http://schemas.microsoft.com/office/drawing/2014/main" id="{584FED22-A674-413C-BD88-15DC7C844217}"/>
              </a:ext>
            </a:extLst>
          </p:cNvPr>
          <p:cNvSpPr txBox="1"/>
          <p:nvPr/>
        </p:nvSpPr>
        <p:spPr>
          <a:xfrm>
            <a:off x="737648" y="1455135"/>
            <a:ext cx="6094428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Doğru ve yanlış tahminde bulunan bakımverenlerin farklı gruplandırmalara göre analizleri</a:t>
            </a:r>
          </a:p>
        </p:txBody>
      </p:sp>
    </p:spTree>
    <p:extLst>
      <p:ext uri="{BB962C8B-B14F-4D97-AF65-F5344CB8AC3E}">
        <p14:creationId xmlns:p14="http://schemas.microsoft.com/office/powerpoint/2010/main" val="9666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8eaf786-204e-4a8b-ad97-a4bc1ae6fd2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11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0062" y="1419365"/>
            <a:ext cx="10440000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l">
              <a:defRPr sz="2400">
                <a:solidFill>
                  <a:srgbClr val="000000"/>
                </a:solidFill>
              </a:defRPr>
            </a:pPr>
            <a:endParaRPr lang="tr-TR" sz="2000" dirty="0"/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2F383A21-FF84-4725-892A-3E044476AAEA}"/>
              </a:ext>
            </a:extLst>
          </p:cNvPr>
          <p:cNvSpPr txBox="1"/>
          <p:nvPr/>
        </p:nvSpPr>
        <p:spPr>
          <a:xfrm>
            <a:off x="775356" y="1222483"/>
            <a:ext cx="6094428" cy="1070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Hastaların günlük alınan/alması gereken kalori oranlarının farklı bakımveren gruplarına göre analizi</a:t>
            </a:r>
          </a:p>
        </p:txBody>
      </p:sp>
      <p:graphicFrame>
        <p:nvGraphicFramePr>
          <p:cNvPr id="9" name="Tablo 8">
            <a:extLst>
              <a:ext uri="{FF2B5EF4-FFF2-40B4-BE49-F238E27FC236}">
                <a16:creationId xmlns:a16="http://schemas.microsoft.com/office/drawing/2014/main" id="{A4B6A29C-A03C-493F-A4A4-669DF42506BE}"/>
              </a:ext>
            </a:extLst>
          </p:cNvPr>
          <p:cNvGraphicFramePr>
            <a:graphicFrameLocks noGrp="1"/>
          </p:cNvGraphicFramePr>
          <p:nvPr/>
        </p:nvGraphicFramePr>
        <p:xfrm>
          <a:off x="775356" y="2441832"/>
          <a:ext cx="8349791" cy="38002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3264">
                  <a:extLst>
                    <a:ext uri="{9D8B030D-6E8A-4147-A177-3AD203B41FA5}">
                      <a16:colId xmlns:a16="http://schemas.microsoft.com/office/drawing/2014/main" val="3048912515"/>
                    </a:ext>
                  </a:extLst>
                </a:gridCol>
                <a:gridCol w="4168644">
                  <a:extLst>
                    <a:ext uri="{9D8B030D-6E8A-4147-A177-3AD203B41FA5}">
                      <a16:colId xmlns:a16="http://schemas.microsoft.com/office/drawing/2014/main" val="1331039000"/>
                    </a:ext>
                  </a:extLst>
                </a:gridCol>
                <a:gridCol w="1397883">
                  <a:extLst>
                    <a:ext uri="{9D8B030D-6E8A-4147-A177-3AD203B41FA5}">
                      <a16:colId xmlns:a16="http://schemas.microsoft.com/office/drawing/2014/main" val="2190075701"/>
                    </a:ext>
                  </a:extLst>
                </a:gridCol>
              </a:tblGrid>
              <a:tr h="223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Bakıcı Grupları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Alınan/alınması gereken kalori (%)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p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63477932"/>
                  </a:ext>
                </a:extLst>
              </a:tr>
              <a:tr h="223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097280" algn="l"/>
                        </a:tabLst>
                      </a:pPr>
                      <a:r>
                        <a:rPr lang="tr-TR" sz="1100" dirty="0">
                          <a:effectLst/>
                        </a:rPr>
                        <a:t>Kadın 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40.32 (16.57-117.77)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0.368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79617198"/>
                  </a:ext>
                </a:extLst>
              </a:tr>
              <a:tr h="223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Erkek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33.50 (9.80-101.11)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5500812"/>
                  </a:ext>
                </a:extLst>
              </a:tr>
              <a:tr h="223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1. derece 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40.54 (9.80-117.77)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0.981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85472528"/>
                  </a:ext>
                </a:extLst>
              </a:tr>
              <a:tr h="223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2. derece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37.60 (25.16-101.11)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8993621"/>
                  </a:ext>
                </a:extLst>
              </a:tr>
              <a:tr h="223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OKUR YAZAR DEGİL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46,625 (28.66 -76.39)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0.733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0065874"/>
                  </a:ext>
                </a:extLst>
              </a:tr>
              <a:tr h="223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İLKOKUL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37,609 (9.80 – 101.11)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030425"/>
                  </a:ext>
                </a:extLst>
              </a:tr>
              <a:tr h="223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ORTA OKUL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35,631 (23.51 – 49.82)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2731910"/>
                  </a:ext>
                </a:extLst>
              </a:tr>
              <a:tr h="223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LİSE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39,76 (22.11 – 117.77)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4454521"/>
                  </a:ext>
                </a:extLst>
              </a:tr>
              <a:tr h="223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ÜNİVERSİTE/LİSANS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44,13 (11.29 – 61.63)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947094"/>
                  </a:ext>
                </a:extLst>
              </a:tr>
              <a:tr h="223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BEKAR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46,81 (22.80-117.77)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0.676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6834254"/>
                  </a:ext>
                </a:extLst>
              </a:tr>
              <a:tr h="223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EVLİ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38,83 (9.80- 96.62)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1943674"/>
                  </a:ext>
                </a:extLst>
              </a:tr>
              <a:tr h="223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BOŞANMIŞ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31,35 (21.11 – 101.11)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6194827"/>
                  </a:ext>
                </a:extLst>
              </a:tr>
              <a:tr h="223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Kronik hastalığı olan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43.54 (11.29-117.77)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0.208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8215683"/>
                  </a:ext>
                </a:extLst>
              </a:tr>
              <a:tr h="223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Kronik hastalığı olmayan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33,50 (9.80-101.11)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1041936"/>
                  </a:ext>
                </a:extLst>
              </a:tr>
              <a:tr h="223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Hastasında bası yarası olan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45.50 (11.29-117.77) 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0.044*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04003060"/>
                  </a:ext>
                </a:extLst>
              </a:tr>
              <a:tr h="223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Hastasında bası yarası olmayan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32.03 (9.80-96.60)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7620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8504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8eaf786-204e-4a8b-ad97-a4bc1ae6fd2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11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97585" y="1715678"/>
            <a:ext cx="10345038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>
              <a:defRPr sz="4000" b="1">
                <a:solidFill>
                  <a:srgbClr val="000000"/>
                </a:solidFill>
              </a:defRPr>
            </a:pPr>
            <a:r>
              <a:rPr lang="tr-TR" sz="2800" dirty="0">
                <a:solidFill>
                  <a:srgbClr val="002060"/>
                </a:solidFill>
                <a:cs typeface="Times New Roman" panose="02020603050405020304" pitchFamily="18" charset="0"/>
              </a:rPr>
              <a:t>Sunum Planı</a:t>
            </a:r>
            <a:endParaRPr lang="tr-TR" sz="2000" dirty="0"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000" dirty="0"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000" dirty="0">
              <a:cs typeface="Times New Roman" panose="02020603050405020304" pitchFamily="18" charset="0"/>
            </a:endParaRPr>
          </a:p>
          <a:p>
            <a:pPr marL="72000" indent="-342900">
              <a:buFont typeface="Arial" panose="020B0604020202020204" pitchFamily="34" charset="0"/>
              <a:buChar char="•"/>
            </a:pPr>
            <a:r>
              <a:rPr lang="tr-TR" sz="2000" dirty="0">
                <a:cs typeface="Times New Roman" panose="02020603050405020304" pitchFamily="18" charset="0"/>
              </a:rPr>
              <a:t>Giriş</a:t>
            </a:r>
          </a:p>
          <a:p>
            <a:pPr marL="72000" indent="-342900">
              <a:buFont typeface="Arial" panose="020B0604020202020204" pitchFamily="34" charset="0"/>
              <a:buChar char="•"/>
            </a:pPr>
            <a:endParaRPr lang="tr-TR" sz="2000" dirty="0">
              <a:cs typeface="Times New Roman" panose="02020603050405020304" pitchFamily="18" charset="0"/>
            </a:endParaRPr>
          </a:p>
          <a:p>
            <a:pPr marL="72000" indent="-342900">
              <a:buFont typeface="Arial" panose="020B0604020202020204" pitchFamily="34" charset="0"/>
              <a:buChar char="•"/>
            </a:pPr>
            <a:r>
              <a:rPr lang="tr-TR" sz="2000" dirty="0">
                <a:cs typeface="Times New Roman" panose="02020603050405020304" pitchFamily="18" charset="0"/>
              </a:rPr>
              <a:t>Amaç</a:t>
            </a:r>
          </a:p>
          <a:p>
            <a:pPr marL="72000" indent="-342900">
              <a:buFont typeface="Arial" panose="020B0604020202020204" pitchFamily="34" charset="0"/>
              <a:buChar char="•"/>
            </a:pPr>
            <a:endParaRPr lang="tr-TR" sz="2000" dirty="0">
              <a:cs typeface="Times New Roman" panose="02020603050405020304" pitchFamily="18" charset="0"/>
            </a:endParaRPr>
          </a:p>
          <a:p>
            <a:pPr marL="72000" indent="-342900">
              <a:buFont typeface="Arial" panose="020B0604020202020204" pitchFamily="34" charset="0"/>
              <a:buChar char="•"/>
            </a:pPr>
            <a:r>
              <a:rPr lang="tr-TR" sz="2000" dirty="0">
                <a:cs typeface="Times New Roman" panose="02020603050405020304" pitchFamily="18" charset="0"/>
              </a:rPr>
              <a:t>Yöntem</a:t>
            </a:r>
          </a:p>
          <a:p>
            <a:pPr marL="72000" indent="-342900">
              <a:buFont typeface="Arial" panose="020B0604020202020204" pitchFamily="34" charset="0"/>
              <a:buChar char="•"/>
            </a:pPr>
            <a:endParaRPr lang="tr-TR" sz="2000" dirty="0">
              <a:cs typeface="Times New Roman" panose="02020603050405020304" pitchFamily="18" charset="0"/>
            </a:endParaRPr>
          </a:p>
          <a:p>
            <a:pPr marL="72000" indent="-342900">
              <a:buFont typeface="Arial" panose="020B0604020202020204" pitchFamily="34" charset="0"/>
              <a:buChar char="•"/>
            </a:pPr>
            <a:r>
              <a:rPr lang="tr-TR" sz="2000" dirty="0">
                <a:cs typeface="Times New Roman" panose="02020603050405020304" pitchFamily="18" charset="0"/>
              </a:rPr>
              <a:t>Bulgular</a:t>
            </a:r>
          </a:p>
          <a:p>
            <a:pPr marL="72000" indent="-342900">
              <a:buFont typeface="Arial" panose="020B0604020202020204" pitchFamily="34" charset="0"/>
              <a:buChar char="•"/>
            </a:pPr>
            <a:endParaRPr lang="tr-TR" sz="2000" dirty="0">
              <a:cs typeface="Times New Roman" panose="02020603050405020304" pitchFamily="18" charset="0"/>
            </a:endParaRPr>
          </a:p>
          <a:p>
            <a:pPr marL="72000" indent="-342900">
              <a:buFont typeface="Arial" panose="020B0604020202020204" pitchFamily="34" charset="0"/>
              <a:buChar char="•"/>
            </a:pPr>
            <a:r>
              <a:rPr lang="tr-TR" sz="2000" dirty="0">
                <a:cs typeface="Times New Roman" panose="02020603050405020304" pitchFamily="18" charset="0"/>
              </a:rPr>
              <a:t>Tartışma ve Sonuç</a:t>
            </a:r>
          </a:p>
          <a:p>
            <a:endParaRPr lang="tr-TR" sz="20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8eaf786-204e-4a8b-ad97-a4bc1ae6fd2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9" y="9832"/>
            <a:ext cx="1219211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20000" y="1080000"/>
            <a:ext cx="10440000" cy="5201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>
              <a:defRPr sz="4000" b="1">
                <a:solidFill>
                  <a:srgbClr val="000000"/>
                </a:solidFill>
              </a:defRPr>
            </a:pPr>
            <a:r>
              <a:rPr sz="2800" dirty="0" err="1">
                <a:solidFill>
                  <a:srgbClr val="002060"/>
                </a:solidFill>
              </a:rPr>
              <a:t>Giriş</a:t>
            </a:r>
            <a:endParaRPr sz="2800" dirty="0">
              <a:solidFill>
                <a:srgbClr val="002060"/>
              </a:solidFill>
            </a:endParaRPr>
          </a:p>
          <a:p>
            <a:pPr algn="l"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algn="l"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r>
              <a:rPr sz="2000" dirty="0" err="1"/>
              <a:t>Hastanede</a:t>
            </a:r>
            <a:r>
              <a:rPr sz="2000" dirty="0"/>
              <a:t> </a:t>
            </a:r>
            <a:r>
              <a:rPr sz="2000" dirty="0" err="1"/>
              <a:t>yatan</a:t>
            </a:r>
            <a:r>
              <a:rPr sz="2000" dirty="0"/>
              <a:t> </a:t>
            </a:r>
            <a:r>
              <a:rPr sz="2000" dirty="0" err="1"/>
              <a:t>ve</a:t>
            </a:r>
            <a:r>
              <a:rPr sz="2000" dirty="0"/>
              <a:t> </a:t>
            </a:r>
            <a:r>
              <a:rPr sz="2000" dirty="0" err="1"/>
              <a:t>bakıma</a:t>
            </a:r>
            <a:r>
              <a:rPr sz="2000" dirty="0"/>
              <a:t> </a:t>
            </a:r>
            <a:r>
              <a:rPr sz="2000" dirty="0" err="1"/>
              <a:t>muhtaç</a:t>
            </a:r>
            <a:r>
              <a:rPr sz="2000" dirty="0"/>
              <a:t> </a:t>
            </a:r>
            <a:r>
              <a:rPr sz="2000" dirty="0" err="1"/>
              <a:t>yaşlı</a:t>
            </a:r>
            <a:r>
              <a:rPr sz="2000" dirty="0"/>
              <a:t> </a:t>
            </a:r>
            <a:r>
              <a:rPr sz="2000" dirty="0" err="1"/>
              <a:t>yetişkinlerde</a:t>
            </a:r>
            <a:r>
              <a:rPr sz="2000" dirty="0"/>
              <a:t> </a:t>
            </a:r>
            <a:r>
              <a:rPr sz="2000" dirty="0" err="1"/>
              <a:t>malnütrisyon</a:t>
            </a:r>
            <a:r>
              <a:rPr sz="2000" dirty="0"/>
              <a:t> </a:t>
            </a:r>
            <a:r>
              <a:rPr sz="2000" dirty="0" err="1"/>
              <a:t>riski</a:t>
            </a:r>
            <a:r>
              <a:rPr sz="2000" dirty="0"/>
              <a:t> </a:t>
            </a:r>
            <a:r>
              <a:rPr sz="2000" dirty="0" err="1"/>
              <a:t>bulunmaktadır</a:t>
            </a: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r>
              <a:rPr sz="2000" dirty="0" err="1"/>
              <a:t>Malnütrisyon</a:t>
            </a:r>
            <a:r>
              <a:rPr sz="2000" dirty="0"/>
              <a:t>, </a:t>
            </a:r>
            <a:r>
              <a:rPr sz="2000" dirty="0" err="1"/>
              <a:t>yatan</a:t>
            </a:r>
            <a:r>
              <a:rPr sz="2000" dirty="0"/>
              <a:t> </a:t>
            </a:r>
            <a:r>
              <a:rPr sz="2000" dirty="0" err="1"/>
              <a:t>hastaların</a:t>
            </a:r>
            <a:r>
              <a:rPr sz="2000" dirty="0"/>
              <a:t> %30-50'sini </a:t>
            </a:r>
            <a:r>
              <a:rPr sz="2000" dirty="0" err="1"/>
              <a:t>etkiler</a:t>
            </a:r>
            <a:r>
              <a:rPr sz="2000" dirty="0"/>
              <a:t> </a:t>
            </a: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r>
              <a:rPr sz="2000" dirty="0" err="1"/>
              <a:t>Günlük</a:t>
            </a:r>
            <a:r>
              <a:rPr sz="2000" dirty="0"/>
              <a:t> </a:t>
            </a:r>
            <a:r>
              <a:rPr sz="2000" dirty="0" err="1"/>
              <a:t>alınan</a:t>
            </a:r>
            <a:r>
              <a:rPr sz="2000" dirty="0"/>
              <a:t> </a:t>
            </a:r>
            <a:r>
              <a:rPr sz="2000" dirty="0" err="1"/>
              <a:t>gıdanın</a:t>
            </a:r>
            <a:r>
              <a:rPr sz="2000" dirty="0"/>
              <a:t> </a:t>
            </a:r>
            <a:r>
              <a:rPr sz="2000" dirty="0" err="1"/>
              <a:t>besin</a:t>
            </a:r>
            <a:r>
              <a:rPr sz="2000" dirty="0"/>
              <a:t> </a:t>
            </a:r>
            <a:r>
              <a:rPr sz="2000" dirty="0" err="1"/>
              <a:t>miktarı</a:t>
            </a:r>
            <a:r>
              <a:rPr sz="2000" dirty="0"/>
              <a:t>, </a:t>
            </a:r>
            <a:r>
              <a:rPr sz="2000" dirty="0" err="1"/>
              <a:t>beslenme</a:t>
            </a:r>
            <a:r>
              <a:rPr sz="2000" dirty="0"/>
              <a:t> </a:t>
            </a:r>
            <a:r>
              <a:rPr sz="2000" dirty="0" err="1"/>
              <a:t>değerlendirmesinin</a:t>
            </a:r>
            <a:r>
              <a:rPr sz="2000" dirty="0"/>
              <a:t> </a:t>
            </a:r>
            <a:r>
              <a:rPr sz="2000" dirty="0" err="1"/>
              <a:t>önemli</a:t>
            </a:r>
            <a:r>
              <a:rPr sz="2000" dirty="0"/>
              <a:t> </a:t>
            </a:r>
            <a:r>
              <a:rPr sz="2000" dirty="0" err="1"/>
              <a:t>bir</a:t>
            </a:r>
            <a:r>
              <a:rPr sz="2000" dirty="0"/>
              <a:t> </a:t>
            </a:r>
            <a:r>
              <a:rPr sz="2000" dirty="0" err="1"/>
              <a:t>kriteridir</a:t>
            </a:r>
            <a:r>
              <a:rPr sz="2000" dirty="0"/>
              <a:t> </a:t>
            </a: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r>
              <a:rPr sz="2000" dirty="0" err="1"/>
              <a:t>Birçok</a:t>
            </a:r>
            <a:r>
              <a:rPr sz="2000" dirty="0"/>
              <a:t> </a:t>
            </a:r>
            <a:r>
              <a:rPr sz="2000" dirty="0" err="1"/>
              <a:t>ülke</a:t>
            </a:r>
            <a:r>
              <a:rPr sz="2000" dirty="0"/>
              <a:t> </a:t>
            </a:r>
            <a:r>
              <a:rPr sz="2000" dirty="0" err="1"/>
              <a:t>gibi</a:t>
            </a:r>
            <a:r>
              <a:rPr sz="2000" dirty="0"/>
              <a:t> </a:t>
            </a:r>
            <a:r>
              <a:rPr sz="2000" dirty="0" err="1"/>
              <a:t>bizim</a:t>
            </a:r>
            <a:r>
              <a:rPr sz="2000" dirty="0"/>
              <a:t> </a:t>
            </a:r>
            <a:r>
              <a:rPr sz="2000" dirty="0" err="1"/>
              <a:t>ülkemizde</a:t>
            </a:r>
            <a:r>
              <a:rPr sz="2000" dirty="0"/>
              <a:t> de </a:t>
            </a:r>
            <a:r>
              <a:rPr sz="2000" dirty="0" err="1"/>
              <a:t>yaşlı</a:t>
            </a:r>
            <a:r>
              <a:rPr sz="2000" dirty="0"/>
              <a:t> </a:t>
            </a:r>
            <a:r>
              <a:rPr sz="2000" dirty="0" err="1"/>
              <a:t>hastalara</a:t>
            </a:r>
            <a:r>
              <a:rPr sz="2000" dirty="0"/>
              <a:t> </a:t>
            </a:r>
            <a:r>
              <a:rPr sz="2000" dirty="0" err="1"/>
              <a:t>genel</a:t>
            </a:r>
            <a:r>
              <a:rPr sz="2000" dirty="0"/>
              <a:t> </a:t>
            </a:r>
            <a:r>
              <a:rPr sz="2000" dirty="0" err="1"/>
              <a:t>olarak</a:t>
            </a:r>
            <a:r>
              <a:rPr sz="2000" dirty="0"/>
              <a:t> </a:t>
            </a:r>
            <a:r>
              <a:rPr sz="2000" dirty="0" err="1"/>
              <a:t>bir</a:t>
            </a:r>
            <a:r>
              <a:rPr sz="2000" dirty="0"/>
              <a:t> </a:t>
            </a:r>
            <a:r>
              <a:rPr sz="2000" dirty="0" err="1"/>
              <a:t>bakıcı</a:t>
            </a:r>
            <a:r>
              <a:rPr sz="2000" dirty="0"/>
              <a:t> </a:t>
            </a:r>
            <a:r>
              <a:rPr sz="2000" dirty="0" err="1"/>
              <a:t>sürekli</a:t>
            </a:r>
            <a:r>
              <a:rPr sz="2000" dirty="0"/>
              <a:t> ref</a:t>
            </a:r>
            <a:r>
              <a:rPr lang="tr-TR" sz="2000" dirty="0"/>
              <a:t>a</a:t>
            </a:r>
            <a:r>
              <a:rPr sz="2000" dirty="0"/>
              <a:t>kat </a:t>
            </a:r>
            <a:r>
              <a:rPr sz="2000" dirty="0" err="1"/>
              <a:t>etmektedir</a:t>
            </a:r>
            <a:r>
              <a:rPr lang="tr-TR" sz="2000" dirty="0"/>
              <a:t> ve </a:t>
            </a:r>
            <a:r>
              <a:rPr sz="2000" dirty="0" err="1"/>
              <a:t>bakımverenler</a:t>
            </a:r>
            <a:r>
              <a:rPr sz="2000" dirty="0"/>
              <a:t> </a:t>
            </a:r>
            <a:r>
              <a:rPr sz="2000" dirty="0" err="1"/>
              <a:t>yatan</a:t>
            </a:r>
            <a:r>
              <a:rPr sz="2000" dirty="0"/>
              <a:t> </a:t>
            </a:r>
            <a:r>
              <a:rPr sz="2000" dirty="0" err="1"/>
              <a:t>hastaların</a:t>
            </a:r>
            <a:r>
              <a:rPr sz="2000" dirty="0"/>
              <a:t> </a:t>
            </a:r>
            <a:r>
              <a:rPr sz="2000" dirty="0" err="1"/>
              <a:t>beslenmesinde</a:t>
            </a:r>
            <a:r>
              <a:rPr sz="2000" dirty="0"/>
              <a:t> </a:t>
            </a:r>
            <a:r>
              <a:rPr sz="2000" dirty="0" err="1"/>
              <a:t>büyük</a:t>
            </a:r>
            <a:r>
              <a:rPr sz="2000" dirty="0"/>
              <a:t> </a:t>
            </a:r>
            <a:r>
              <a:rPr sz="2000" dirty="0" err="1"/>
              <a:t>rol</a:t>
            </a:r>
            <a:r>
              <a:rPr sz="2000" dirty="0"/>
              <a:t> </a:t>
            </a:r>
            <a:r>
              <a:rPr sz="2000" dirty="0" err="1"/>
              <a:t>oynar</a:t>
            </a:r>
            <a:endParaRPr lang="tr-TR" sz="2000" dirty="0"/>
          </a:p>
          <a:p>
            <a:pPr algn="l">
              <a:defRPr sz="2400">
                <a:solidFill>
                  <a:srgbClr val="000000"/>
                </a:solidFill>
              </a:defRPr>
            </a:pPr>
            <a:endParaRPr lang="tr-TR" dirty="0"/>
          </a:p>
          <a:p>
            <a:pPr algn="l">
              <a:defRPr sz="2400">
                <a:solidFill>
                  <a:srgbClr val="000000"/>
                </a:solidFill>
              </a:defRPr>
            </a:pPr>
            <a:endParaRPr lang="tr-TR" dirty="0"/>
          </a:p>
          <a:p>
            <a:pPr algn="l">
              <a:defRPr sz="2400">
                <a:solidFill>
                  <a:srgbClr val="000000"/>
                </a:solidFill>
              </a:defRPr>
            </a:pPr>
            <a:r>
              <a:rPr lang="tr-TR" sz="800" dirty="0">
                <a:effectLst/>
                <a:ea typeface="Calibri" panose="020F0502020204030204" pitchFamily="34" charset="0"/>
              </a:rPr>
              <a:t>McWhirter JC, Pennington CR. Incidence and recognition of malnutrition in hospital. BrMed J 1994;308:945e8.</a:t>
            </a:r>
            <a:endParaRPr sz="800" dirty="0"/>
          </a:p>
        </p:txBody>
      </p:sp>
    </p:spTree>
    <p:extLst>
      <p:ext uri="{BB962C8B-B14F-4D97-AF65-F5344CB8AC3E}">
        <p14:creationId xmlns:p14="http://schemas.microsoft.com/office/powerpoint/2010/main" val="1320445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8eaf786-204e-4a8b-ad97-a4bc1ae6fd2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11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20000" y="1080000"/>
            <a:ext cx="10440000" cy="38574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>
              <a:defRPr sz="4000" b="1">
                <a:solidFill>
                  <a:srgbClr val="000000"/>
                </a:solidFill>
              </a:defRPr>
            </a:pPr>
            <a:endParaRPr lang="tr-TR" sz="2800" dirty="0">
              <a:solidFill>
                <a:srgbClr val="002060"/>
              </a:solidFill>
            </a:endParaRPr>
          </a:p>
          <a:p>
            <a:pPr algn="ctr">
              <a:defRPr sz="4000" b="1">
                <a:solidFill>
                  <a:srgbClr val="000000"/>
                </a:solidFill>
              </a:defRPr>
            </a:pPr>
            <a:r>
              <a:rPr lang="tr-TR" sz="2800" dirty="0">
                <a:solidFill>
                  <a:srgbClr val="002060"/>
                </a:solidFill>
              </a:rPr>
              <a:t>Amaç</a:t>
            </a:r>
          </a:p>
          <a:p>
            <a:pPr algn="l"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algn="l"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tr-TR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Çalışmamızda bakıcılarının; hastaların beslenme yeterliliği hakkındaki yorumunun gerçeği 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yansıtıp yansıtmadığını </a:t>
            </a:r>
            <a:r>
              <a:rPr lang="tr-TR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değerlendirmeyi amaçladık.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algn="l">
              <a:defRPr sz="2400">
                <a:solidFill>
                  <a:srgbClr val="000000"/>
                </a:solidFill>
              </a:defRPr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28791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8eaf786-204e-4a8b-ad97-a4bc1ae6fd2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11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76000" y="1080000"/>
            <a:ext cx="10440000" cy="57246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>
              <a:defRPr sz="4000" b="1">
                <a:solidFill>
                  <a:srgbClr val="000000"/>
                </a:solidFill>
              </a:defRPr>
            </a:pPr>
            <a:r>
              <a:rPr sz="2800" dirty="0" err="1">
                <a:solidFill>
                  <a:srgbClr val="002060"/>
                </a:solidFill>
              </a:rPr>
              <a:t>Yöntem</a:t>
            </a:r>
            <a:endParaRPr sz="2800" dirty="0">
              <a:solidFill>
                <a:srgbClr val="002060"/>
              </a:solidFill>
            </a:endParaRPr>
          </a:p>
          <a:p>
            <a:pPr algn="l"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r>
              <a:rPr sz="2000" dirty="0" err="1"/>
              <a:t>Hastalar</a:t>
            </a:r>
            <a:r>
              <a:rPr sz="2000" dirty="0"/>
              <a:t>, Gaziantep </a:t>
            </a:r>
            <a:r>
              <a:rPr sz="2000" dirty="0" err="1"/>
              <a:t>Üniversitesi</a:t>
            </a:r>
            <a:r>
              <a:rPr sz="2000" dirty="0"/>
              <a:t> </a:t>
            </a:r>
            <a:r>
              <a:rPr sz="2000" dirty="0" err="1"/>
              <a:t>Tıp</a:t>
            </a:r>
            <a:r>
              <a:rPr sz="2000" dirty="0"/>
              <a:t> </a:t>
            </a:r>
            <a:r>
              <a:rPr sz="2000" dirty="0" err="1"/>
              <a:t>Fakültesi</a:t>
            </a:r>
            <a:r>
              <a:rPr sz="2000" dirty="0"/>
              <a:t> </a:t>
            </a:r>
            <a:r>
              <a:rPr sz="2000" dirty="0" err="1"/>
              <a:t>Palyatif</a:t>
            </a:r>
            <a:r>
              <a:rPr sz="2000" dirty="0"/>
              <a:t> </a:t>
            </a:r>
            <a:r>
              <a:rPr sz="2000" dirty="0" err="1"/>
              <a:t>Bakım</a:t>
            </a:r>
            <a:r>
              <a:rPr sz="2000" dirty="0"/>
              <a:t> </a:t>
            </a:r>
            <a:r>
              <a:rPr sz="2000" dirty="0" err="1"/>
              <a:t>Ünitesi</a:t>
            </a:r>
            <a:r>
              <a:rPr sz="2000" dirty="0"/>
              <a:t> </a:t>
            </a:r>
            <a:r>
              <a:rPr sz="2000" dirty="0" err="1"/>
              <a:t>ve</a:t>
            </a:r>
            <a:r>
              <a:rPr sz="2000" dirty="0"/>
              <a:t> </a:t>
            </a:r>
            <a:r>
              <a:rPr sz="2000" dirty="0" err="1"/>
              <a:t>Geriatri</a:t>
            </a:r>
            <a:r>
              <a:rPr sz="2000" dirty="0"/>
              <a:t> </a:t>
            </a:r>
            <a:r>
              <a:rPr sz="2000" dirty="0" err="1"/>
              <a:t>Kliniği'nde</a:t>
            </a:r>
            <a:r>
              <a:rPr sz="2000" dirty="0"/>
              <a:t> </a:t>
            </a:r>
            <a:r>
              <a:rPr sz="2000" dirty="0" err="1"/>
              <a:t>yatan</a:t>
            </a:r>
            <a:r>
              <a:rPr sz="2000" dirty="0"/>
              <a:t> </a:t>
            </a:r>
            <a:r>
              <a:rPr sz="2000" dirty="0" err="1"/>
              <a:t>hastalar</a:t>
            </a:r>
            <a:r>
              <a:rPr sz="2000" dirty="0"/>
              <a:t> </a:t>
            </a:r>
            <a:r>
              <a:rPr sz="2000" dirty="0" err="1"/>
              <a:t>arasından</a:t>
            </a:r>
            <a:r>
              <a:rPr lang="tr-TR" sz="2000" dirty="0"/>
              <a:t> kesitsel olarak</a:t>
            </a:r>
            <a:r>
              <a:rPr sz="2000" dirty="0"/>
              <a:t> </a:t>
            </a:r>
            <a:r>
              <a:rPr sz="2000" dirty="0" err="1"/>
              <a:t>seçildi</a:t>
            </a:r>
            <a:r>
              <a:rPr sz="2000" dirty="0"/>
              <a:t>. </a:t>
            </a: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r>
              <a:rPr lang="tr-TR" sz="2000" dirty="0"/>
              <a:t>Oral veya Oral + ONS alan hastalar çalışmaya dahil edildi.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r>
              <a:rPr sz="2000" dirty="0"/>
              <a:t>Parenteral </a:t>
            </a:r>
            <a:r>
              <a:rPr sz="2000" dirty="0" err="1"/>
              <a:t>beslenen</a:t>
            </a:r>
            <a:r>
              <a:rPr lang="tr-TR" sz="2000" dirty="0"/>
              <a:t> veya sadece enteral beslenme solüsyonu ile beslenen </a:t>
            </a:r>
            <a:r>
              <a:rPr sz="2000" dirty="0" err="1"/>
              <a:t>hastalar</a:t>
            </a:r>
            <a:r>
              <a:rPr sz="2000" dirty="0"/>
              <a:t> </a:t>
            </a:r>
            <a:r>
              <a:rPr sz="2000" dirty="0" err="1"/>
              <a:t>çalışma</a:t>
            </a:r>
            <a:r>
              <a:rPr sz="2000" dirty="0"/>
              <a:t> </a:t>
            </a:r>
            <a:r>
              <a:rPr sz="2000" dirty="0" err="1"/>
              <a:t>dışı</a:t>
            </a:r>
            <a:r>
              <a:rPr sz="2000" dirty="0"/>
              <a:t> </a:t>
            </a:r>
            <a:r>
              <a:rPr sz="2000" dirty="0" err="1"/>
              <a:t>bırakıldı</a:t>
            </a:r>
            <a:r>
              <a:rPr sz="2000" dirty="0"/>
              <a:t>.</a:t>
            </a: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r>
              <a:rPr lang="tr-TR" sz="2000" dirty="0"/>
              <a:t>Hasta bakımverenlerden en az 3 gün hastaya refakat etmiş olanlar seçildi.</a:t>
            </a:r>
          </a:p>
          <a:p>
            <a:pPr algn="l"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r>
              <a:rPr sz="2000" dirty="0" err="1"/>
              <a:t>Yukarıdaki</a:t>
            </a:r>
            <a:r>
              <a:rPr sz="2000" dirty="0"/>
              <a:t> </a:t>
            </a:r>
            <a:r>
              <a:rPr sz="2000" dirty="0" err="1"/>
              <a:t>dışlama</a:t>
            </a:r>
            <a:r>
              <a:rPr sz="2000" dirty="0"/>
              <a:t> </a:t>
            </a:r>
            <a:r>
              <a:rPr sz="2000" dirty="0" err="1"/>
              <a:t>kriterlerine</a:t>
            </a:r>
            <a:r>
              <a:rPr sz="2000" dirty="0"/>
              <a:t> </a:t>
            </a:r>
            <a:r>
              <a:rPr sz="2000" dirty="0" err="1"/>
              <a:t>göre</a:t>
            </a:r>
            <a:r>
              <a:rPr sz="2000" dirty="0"/>
              <a:t> 73 hasta </a:t>
            </a:r>
            <a:r>
              <a:rPr sz="2000" dirty="0" err="1"/>
              <a:t>ve</a:t>
            </a:r>
            <a:r>
              <a:rPr sz="2000" dirty="0"/>
              <a:t> </a:t>
            </a:r>
            <a:r>
              <a:rPr sz="2000" dirty="0" err="1"/>
              <a:t>bakı</a:t>
            </a:r>
            <a:r>
              <a:rPr lang="tr-TR" sz="2000" dirty="0"/>
              <a:t>mverenleri</a:t>
            </a:r>
            <a:r>
              <a:rPr sz="2000" dirty="0"/>
              <a:t> </a:t>
            </a:r>
            <a:r>
              <a:rPr lang="tr-TR" sz="2000" dirty="0"/>
              <a:t>çalışmaya dahil edildi</a:t>
            </a:r>
            <a:r>
              <a:rPr sz="2000" dirty="0"/>
              <a:t>.</a:t>
            </a: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endParaRPr lang="tr-TR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8eaf786-204e-4a8b-ad97-a4bc1ae6fd2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11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76000" y="1080000"/>
            <a:ext cx="10440000" cy="4185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>
              <a:defRPr sz="4000" b="1">
                <a:solidFill>
                  <a:srgbClr val="000000"/>
                </a:solidFill>
              </a:defRPr>
            </a:pPr>
            <a:r>
              <a:rPr sz="2800" dirty="0" err="1">
                <a:solidFill>
                  <a:srgbClr val="002060"/>
                </a:solidFill>
              </a:rPr>
              <a:t>Yöntem</a:t>
            </a:r>
            <a:endParaRPr sz="2800" dirty="0">
              <a:solidFill>
                <a:srgbClr val="002060"/>
              </a:solidFill>
            </a:endParaRPr>
          </a:p>
          <a:p>
            <a:pPr algn="l"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r>
              <a:rPr sz="2000" dirty="0" err="1"/>
              <a:t>Hastaların</a:t>
            </a:r>
            <a:r>
              <a:rPr sz="2000" dirty="0"/>
              <a:t> </a:t>
            </a:r>
            <a:r>
              <a:rPr sz="2000" dirty="0" err="1"/>
              <a:t>yatışı</a:t>
            </a:r>
            <a:r>
              <a:rPr sz="2000" dirty="0"/>
              <a:t> </a:t>
            </a:r>
            <a:r>
              <a:rPr sz="2000" dirty="0" err="1"/>
              <a:t>sonrası</a:t>
            </a:r>
            <a:r>
              <a:rPr sz="2000" dirty="0"/>
              <a:t> hasta </a:t>
            </a:r>
            <a:r>
              <a:rPr sz="2000" dirty="0" err="1"/>
              <a:t>ve</a:t>
            </a:r>
            <a:r>
              <a:rPr sz="2000" dirty="0"/>
              <a:t> </a:t>
            </a:r>
            <a:r>
              <a:rPr sz="2000" dirty="0" err="1"/>
              <a:t>yakınlarına</a:t>
            </a:r>
            <a:r>
              <a:rPr sz="2000" dirty="0"/>
              <a:t> </a:t>
            </a:r>
            <a:r>
              <a:rPr sz="2000" dirty="0" err="1"/>
              <a:t>hastane</a:t>
            </a:r>
            <a:r>
              <a:rPr sz="2000" dirty="0"/>
              <a:t> </a:t>
            </a:r>
            <a:r>
              <a:rPr sz="2000" dirty="0" err="1"/>
              <a:t>yemeği</a:t>
            </a:r>
            <a:r>
              <a:rPr sz="2000" dirty="0"/>
              <a:t>, </a:t>
            </a:r>
            <a:r>
              <a:rPr sz="2000" dirty="0" err="1"/>
              <a:t>gerek</a:t>
            </a:r>
            <a:r>
              <a:rPr sz="2000" dirty="0"/>
              <a:t> </a:t>
            </a:r>
            <a:r>
              <a:rPr sz="2000" dirty="0" err="1"/>
              <a:t>görülenlere</a:t>
            </a:r>
            <a:r>
              <a:rPr sz="2000" dirty="0"/>
              <a:t> enteral </a:t>
            </a:r>
            <a:r>
              <a:rPr sz="2000" dirty="0" err="1"/>
              <a:t>beslenme</a:t>
            </a:r>
            <a:r>
              <a:rPr sz="2000" dirty="0"/>
              <a:t> </a:t>
            </a:r>
            <a:r>
              <a:rPr sz="2000" dirty="0" err="1"/>
              <a:t>ve</a:t>
            </a:r>
            <a:r>
              <a:rPr sz="2000" dirty="0"/>
              <a:t> </a:t>
            </a:r>
            <a:r>
              <a:rPr sz="2000" dirty="0" err="1"/>
              <a:t>isterlerse</a:t>
            </a:r>
            <a:r>
              <a:rPr sz="2000" dirty="0"/>
              <a:t> </a:t>
            </a:r>
            <a:r>
              <a:rPr sz="2000" dirty="0" err="1"/>
              <a:t>dışarıdan</a:t>
            </a:r>
            <a:r>
              <a:rPr sz="2000" dirty="0"/>
              <a:t> </a:t>
            </a:r>
            <a:r>
              <a:rPr sz="2000" dirty="0" err="1"/>
              <a:t>besin</a:t>
            </a:r>
            <a:r>
              <a:rPr sz="2000" dirty="0"/>
              <a:t> </a:t>
            </a:r>
            <a:r>
              <a:rPr sz="2000" dirty="0" err="1"/>
              <a:t>yiyebilecekleri</a:t>
            </a:r>
            <a:r>
              <a:rPr sz="2000" dirty="0"/>
              <a:t> ama </a:t>
            </a:r>
            <a:r>
              <a:rPr sz="2000" dirty="0" err="1"/>
              <a:t>yediklerini</a:t>
            </a:r>
            <a:r>
              <a:rPr sz="2000" dirty="0"/>
              <a:t> </a:t>
            </a:r>
            <a:r>
              <a:rPr sz="2000" dirty="0" err="1"/>
              <a:t>kayıt</a:t>
            </a:r>
            <a:r>
              <a:rPr sz="2000" dirty="0"/>
              <a:t> </a:t>
            </a:r>
            <a:r>
              <a:rPr sz="2000" dirty="0" err="1"/>
              <a:t>altına</a:t>
            </a:r>
            <a:r>
              <a:rPr sz="2000" dirty="0"/>
              <a:t> </a:t>
            </a:r>
            <a:r>
              <a:rPr sz="2000" dirty="0" err="1"/>
              <a:t>alacağımız</a:t>
            </a:r>
            <a:r>
              <a:rPr sz="2000" dirty="0"/>
              <a:t> </a:t>
            </a:r>
            <a:r>
              <a:rPr sz="2000" dirty="0" err="1"/>
              <a:t>belirtildi</a:t>
            </a:r>
            <a:r>
              <a:rPr sz="2000" dirty="0"/>
              <a:t>. </a:t>
            </a: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r>
              <a:rPr sz="2000" dirty="0" err="1"/>
              <a:t>Hastaların</a:t>
            </a:r>
            <a:r>
              <a:rPr sz="2000" dirty="0"/>
              <a:t> </a:t>
            </a:r>
            <a:r>
              <a:rPr sz="2000" dirty="0" err="1"/>
              <a:t>yatışından</a:t>
            </a:r>
            <a:r>
              <a:rPr sz="2000" dirty="0"/>
              <a:t> </a:t>
            </a:r>
            <a:r>
              <a:rPr sz="2000" dirty="0" err="1"/>
              <a:t>itibaren</a:t>
            </a:r>
            <a:r>
              <a:rPr sz="2000" dirty="0"/>
              <a:t> 3 </a:t>
            </a:r>
            <a:r>
              <a:rPr sz="2000" dirty="0" err="1"/>
              <a:t>günlük</a:t>
            </a:r>
            <a:r>
              <a:rPr sz="2000" dirty="0"/>
              <a:t> </a:t>
            </a:r>
            <a:r>
              <a:rPr sz="2000" dirty="0" err="1"/>
              <a:t>süre</a:t>
            </a:r>
            <a:r>
              <a:rPr sz="2000" dirty="0"/>
              <a:t> </a:t>
            </a:r>
            <a:r>
              <a:rPr sz="2000" dirty="0" err="1"/>
              <a:t>boyunca</a:t>
            </a:r>
            <a:r>
              <a:rPr sz="2000" dirty="0"/>
              <a:t> </a:t>
            </a:r>
            <a:r>
              <a:rPr sz="2000" dirty="0" err="1"/>
              <a:t>aldıkları</a:t>
            </a:r>
            <a:r>
              <a:rPr sz="2000" dirty="0"/>
              <a:t> </a:t>
            </a:r>
            <a:r>
              <a:rPr sz="2000" dirty="0" err="1"/>
              <a:t>tüm</a:t>
            </a:r>
            <a:r>
              <a:rPr sz="2000" dirty="0"/>
              <a:t> </a:t>
            </a:r>
            <a:r>
              <a:rPr sz="2000" dirty="0" err="1"/>
              <a:t>besinler</a:t>
            </a:r>
            <a:r>
              <a:rPr sz="2000" dirty="0"/>
              <a:t> </a:t>
            </a:r>
            <a:r>
              <a:rPr sz="2000" dirty="0" err="1"/>
              <a:t>günde</a:t>
            </a:r>
            <a:r>
              <a:rPr sz="2000" dirty="0"/>
              <a:t> 3 ana </a:t>
            </a:r>
            <a:r>
              <a:rPr sz="2000" dirty="0" err="1"/>
              <a:t>ve</a:t>
            </a:r>
            <a:r>
              <a:rPr sz="2000" dirty="0"/>
              <a:t> 3 </a:t>
            </a:r>
            <a:r>
              <a:rPr sz="2000" dirty="0" err="1"/>
              <a:t>ara</a:t>
            </a:r>
            <a:r>
              <a:rPr sz="2000" dirty="0"/>
              <a:t> </a:t>
            </a:r>
            <a:r>
              <a:rPr sz="2000" dirty="0" err="1"/>
              <a:t>öğünler</a:t>
            </a:r>
            <a:r>
              <a:rPr sz="2000" dirty="0"/>
              <a:t> </a:t>
            </a:r>
            <a:r>
              <a:rPr sz="2000" dirty="0" err="1"/>
              <a:t>olarak</a:t>
            </a:r>
            <a:r>
              <a:rPr sz="2000" dirty="0"/>
              <a:t>, net </a:t>
            </a:r>
            <a:r>
              <a:rPr sz="2000" dirty="0" err="1"/>
              <a:t>miktarları</a:t>
            </a:r>
            <a:r>
              <a:rPr sz="2000" dirty="0"/>
              <a:t> </a:t>
            </a:r>
            <a:r>
              <a:rPr sz="2000" dirty="0" err="1"/>
              <a:t>ile</a:t>
            </a:r>
            <a:r>
              <a:rPr sz="2000" dirty="0"/>
              <a:t>, hasta </a:t>
            </a:r>
            <a:r>
              <a:rPr sz="2000" dirty="0" err="1"/>
              <a:t>yakınlarının</a:t>
            </a:r>
            <a:r>
              <a:rPr sz="2000" dirty="0"/>
              <a:t> da </a:t>
            </a:r>
            <a:r>
              <a:rPr sz="2000" dirty="0" err="1"/>
              <a:t>desteği</a:t>
            </a:r>
            <a:r>
              <a:rPr sz="2000" dirty="0"/>
              <a:t> </a:t>
            </a:r>
            <a:r>
              <a:rPr sz="2000" dirty="0" err="1"/>
              <a:t>ile</a:t>
            </a:r>
            <a:r>
              <a:rPr sz="2000" dirty="0"/>
              <a:t> </a:t>
            </a:r>
            <a:r>
              <a:rPr sz="2000" dirty="0" err="1"/>
              <a:t>hemşireler</a:t>
            </a:r>
            <a:r>
              <a:rPr sz="2000" dirty="0"/>
              <a:t> </a:t>
            </a:r>
            <a:r>
              <a:rPr sz="2000" dirty="0" err="1"/>
              <a:t>tarafından</a:t>
            </a:r>
            <a:r>
              <a:rPr sz="2000" dirty="0"/>
              <a:t> </a:t>
            </a:r>
            <a:r>
              <a:rPr sz="2000" dirty="0" err="1"/>
              <a:t>ayrıntılı</a:t>
            </a:r>
            <a:r>
              <a:rPr sz="2000" dirty="0"/>
              <a:t> </a:t>
            </a:r>
            <a:r>
              <a:rPr sz="2000" dirty="0" err="1"/>
              <a:t>olarak</a:t>
            </a:r>
            <a:r>
              <a:rPr sz="2000" dirty="0"/>
              <a:t> </a:t>
            </a:r>
            <a:r>
              <a:rPr sz="2000" dirty="0" err="1"/>
              <a:t>kayıt</a:t>
            </a:r>
            <a:r>
              <a:rPr sz="2000" dirty="0"/>
              <a:t> </a:t>
            </a:r>
            <a:r>
              <a:rPr sz="2000" dirty="0" err="1"/>
              <a:t>altına</a:t>
            </a:r>
            <a:r>
              <a:rPr sz="2000" dirty="0"/>
              <a:t> </a:t>
            </a:r>
            <a:r>
              <a:rPr sz="2000" dirty="0" err="1"/>
              <a:t>alındı</a:t>
            </a:r>
            <a:r>
              <a:rPr sz="2000" dirty="0"/>
              <a:t>. </a:t>
            </a:r>
            <a:endParaRPr lang="tr-TR" sz="2000" dirty="0"/>
          </a:p>
          <a:p>
            <a:pPr algn="l">
              <a:defRPr sz="2400">
                <a:solidFill>
                  <a:srgbClr val="000000"/>
                </a:solidFill>
              </a:defRPr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293542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8eaf786-204e-4a8b-ad97-a4bc1ae6fd2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11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20000" y="1080000"/>
            <a:ext cx="10440000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>
              <a:defRPr sz="4000" b="1">
                <a:solidFill>
                  <a:srgbClr val="000000"/>
                </a:solidFill>
              </a:defRPr>
            </a:pPr>
            <a:r>
              <a:rPr sz="2800" dirty="0" err="1">
                <a:solidFill>
                  <a:srgbClr val="002060"/>
                </a:solidFill>
              </a:rPr>
              <a:t>Yöntem</a:t>
            </a:r>
            <a:endParaRPr sz="2800" dirty="0">
              <a:solidFill>
                <a:srgbClr val="002060"/>
              </a:solidFill>
            </a:endParaRPr>
          </a:p>
          <a:p>
            <a:pPr algn="l"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algn="l"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algn="l"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r>
              <a:rPr sz="2000" dirty="0"/>
              <a:t>3 </a:t>
            </a:r>
            <a:r>
              <a:rPr sz="2000" dirty="0" err="1"/>
              <a:t>gün</a:t>
            </a:r>
            <a:r>
              <a:rPr sz="2000" dirty="0"/>
              <a:t> hasta </a:t>
            </a:r>
            <a:r>
              <a:rPr sz="2000" dirty="0" err="1"/>
              <a:t>yanında</a:t>
            </a:r>
            <a:r>
              <a:rPr sz="2000" dirty="0"/>
              <a:t> </a:t>
            </a:r>
            <a:r>
              <a:rPr sz="2000" dirty="0" err="1"/>
              <a:t>kalmış</a:t>
            </a:r>
            <a:r>
              <a:rPr sz="2000" dirty="0"/>
              <a:t> </a:t>
            </a:r>
            <a:r>
              <a:rPr sz="2000" dirty="0" err="1"/>
              <a:t>olması</a:t>
            </a:r>
            <a:r>
              <a:rPr sz="2000" dirty="0"/>
              <a:t> </a:t>
            </a:r>
            <a:r>
              <a:rPr sz="2000" dirty="0" err="1"/>
              <a:t>kriterini</a:t>
            </a:r>
            <a:r>
              <a:rPr sz="2000" dirty="0"/>
              <a:t> </a:t>
            </a:r>
            <a:r>
              <a:rPr sz="2000" dirty="0" err="1"/>
              <a:t>karşılayan</a:t>
            </a:r>
            <a:r>
              <a:rPr sz="2000" dirty="0"/>
              <a:t> hasta </a:t>
            </a:r>
            <a:r>
              <a:rPr sz="2000" dirty="0" err="1"/>
              <a:t>yakınlarına</a:t>
            </a:r>
            <a:r>
              <a:rPr sz="2000" dirty="0"/>
              <a:t>, </a:t>
            </a:r>
            <a:r>
              <a:rPr sz="2000" dirty="0" err="1"/>
              <a:t>hastanızın</a:t>
            </a:r>
            <a:r>
              <a:rPr sz="2000" dirty="0"/>
              <a:t> son 3 </a:t>
            </a:r>
            <a:r>
              <a:rPr sz="2000" dirty="0" err="1"/>
              <a:t>günlük</a:t>
            </a:r>
            <a:r>
              <a:rPr sz="2000" dirty="0"/>
              <a:t> </a:t>
            </a:r>
            <a:r>
              <a:rPr sz="2000" dirty="0" err="1"/>
              <a:t>besin</a:t>
            </a:r>
            <a:r>
              <a:rPr sz="2000" dirty="0"/>
              <a:t> </a:t>
            </a:r>
            <a:r>
              <a:rPr sz="2000" dirty="0" err="1"/>
              <a:t>alımını</a:t>
            </a:r>
            <a:r>
              <a:rPr sz="2000" dirty="0"/>
              <a:t> </a:t>
            </a:r>
            <a:r>
              <a:rPr sz="2000" dirty="0" err="1"/>
              <a:t>nasıl</a:t>
            </a:r>
            <a:r>
              <a:rPr sz="2000" dirty="0"/>
              <a:t> </a:t>
            </a:r>
            <a:r>
              <a:rPr sz="2000" dirty="0" err="1"/>
              <a:t>değerlendirirsiniz</a:t>
            </a:r>
            <a:r>
              <a:rPr sz="2000" dirty="0"/>
              <a:t> </a:t>
            </a:r>
            <a:r>
              <a:rPr sz="2000" dirty="0" err="1"/>
              <a:t>diye</a:t>
            </a:r>
            <a:r>
              <a:rPr sz="2000" dirty="0"/>
              <a:t> </a:t>
            </a:r>
            <a:r>
              <a:rPr sz="2000" dirty="0" err="1"/>
              <a:t>sorularak</a:t>
            </a:r>
            <a:r>
              <a:rPr sz="2000" dirty="0"/>
              <a:t>; </a:t>
            </a:r>
            <a:r>
              <a:rPr sz="2000" dirty="0" err="1"/>
              <a:t>iyi</a:t>
            </a:r>
            <a:r>
              <a:rPr sz="2000" dirty="0"/>
              <a:t>, </a:t>
            </a:r>
            <a:r>
              <a:rPr sz="2000" dirty="0" err="1"/>
              <a:t>orta</a:t>
            </a:r>
            <a:r>
              <a:rPr sz="2000" dirty="0"/>
              <a:t>, </a:t>
            </a:r>
            <a:r>
              <a:rPr sz="2000" dirty="0" err="1"/>
              <a:t>kötü</a:t>
            </a:r>
            <a:r>
              <a:rPr sz="2000" dirty="0"/>
              <a:t> </a:t>
            </a:r>
            <a:r>
              <a:rPr sz="2000" dirty="0" err="1"/>
              <a:t>yanıtlarından</a:t>
            </a:r>
            <a:r>
              <a:rPr sz="2000" dirty="0"/>
              <a:t> </a:t>
            </a:r>
            <a:r>
              <a:rPr sz="2000" dirty="0" err="1"/>
              <a:t>birini</a:t>
            </a:r>
            <a:r>
              <a:rPr sz="2000" dirty="0"/>
              <a:t> </a:t>
            </a:r>
            <a:r>
              <a:rPr sz="2000" dirty="0" err="1"/>
              <a:t>seçmeleri</a:t>
            </a:r>
            <a:r>
              <a:rPr sz="2000" dirty="0"/>
              <a:t> </a:t>
            </a:r>
            <a:r>
              <a:rPr sz="2000" dirty="0" err="1"/>
              <a:t>istendi</a:t>
            </a:r>
            <a:r>
              <a:rPr sz="2000" dirty="0"/>
              <a:t> </a:t>
            </a:r>
            <a:r>
              <a:rPr sz="2000" dirty="0" err="1"/>
              <a:t>ve</a:t>
            </a:r>
            <a:r>
              <a:rPr sz="2000" dirty="0"/>
              <a:t> </a:t>
            </a:r>
            <a:r>
              <a:rPr sz="2000" dirty="0" err="1"/>
              <a:t>kayıt</a:t>
            </a:r>
            <a:r>
              <a:rPr sz="2000" dirty="0"/>
              <a:t> </a:t>
            </a:r>
            <a:r>
              <a:rPr sz="2000" dirty="0" err="1"/>
              <a:t>altına</a:t>
            </a:r>
            <a:r>
              <a:rPr sz="2000" dirty="0"/>
              <a:t> </a:t>
            </a:r>
            <a:r>
              <a:rPr sz="2000" dirty="0" err="1"/>
              <a:t>alındı</a:t>
            </a:r>
            <a:r>
              <a:rPr sz="2000" dirty="0"/>
              <a:t>. </a:t>
            </a:r>
            <a:endParaRPr lang="tr-TR" sz="2000" dirty="0"/>
          </a:p>
          <a:p>
            <a:pPr algn="l"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r>
              <a:rPr sz="2000" dirty="0"/>
              <a:t>3 </a:t>
            </a:r>
            <a:r>
              <a:rPr sz="2000" dirty="0" err="1"/>
              <a:t>günlük</a:t>
            </a:r>
            <a:r>
              <a:rPr sz="2000" dirty="0"/>
              <a:t> </a:t>
            </a:r>
            <a:r>
              <a:rPr sz="2000" dirty="0" err="1"/>
              <a:t>diyet</a:t>
            </a:r>
            <a:r>
              <a:rPr sz="2000" dirty="0"/>
              <a:t> </a:t>
            </a:r>
            <a:r>
              <a:rPr sz="2000" dirty="0" err="1"/>
              <a:t>kayıtları</a:t>
            </a:r>
            <a:r>
              <a:rPr sz="2000" dirty="0"/>
              <a:t> </a:t>
            </a:r>
            <a:r>
              <a:rPr sz="2000" dirty="0" err="1"/>
              <a:t>çalışma</a:t>
            </a:r>
            <a:r>
              <a:rPr sz="2000" dirty="0"/>
              <a:t> </a:t>
            </a:r>
            <a:r>
              <a:rPr sz="2000" dirty="0" err="1"/>
              <a:t>grubumuzdaki</a:t>
            </a:r>
            <a:r>
              <a:rPr sz="2000" dirty="0"/>
              <a:t> </a:t>
            </a:r>
            <a:r>
              <a:rPr sz="2000" dirty="0" err="1"/>
              <a:t>diyetisyen</a:t>
            </a:r>
            <a:r>
              <a:rPr sz="2000" dirty="0"/>
              <a:t> </a:t>
            </a:r>
            <a:r>
              <a:rPr sz="2000" dirty="0" err="1"/>
              <a:t>tarafından</a:t>
            </a:r>
            <a:r>
              <a:rPr sz="2000" dirty="0"/>
              <a:t> </a:t>
            </a:r>
            <a:r>
              <a:rPr sz="2000" dirty="0" err="1"/>
              <a:t>ayrıntılı</a:t>
            </a:r>
            <a:r>
              <a:rPr sz="2000" dirty="0"/>
              <a:t> </a:t>
            </a:r>
            <a:r>
              <a:rPr sz="2000" dirty="0" err="1"/>
              <a:t>olarak</a:t>
            </a:r>
            <a:r>
              <a:rPr sz="2000" dirty="0"/>
              <a:t> </a:t>
            </a:r>
            <a:r>
              <a:rPr sz="2000" dirty="0" err="1"/>
              <a:t>incelenip</a:t>
            </a:r>
            <a:r>
              <a:rPr sz="2000" dirty="0"/>
              <a:t>, </a:t>
            </a:r>
            <a:r>
              <a:rPr sz="2000" dirty="0" err="1"/>
              <a:t>alınan</a:t>
            </a:r>
            <a:r>
              <a:rPr sz="2000" dirty="0"/>
              <a:t> </a:t>
            </a:r>
            <a:r>
              <a:rPr sz="2000" dirty="0" err="1"/>
              <a:t>kalori</a:t>
            </a:r>
            <a:r>
              <a:rPr sz="2000" dirty="0"/>
              <a:t> </a:t>
            </a:r>
            <a:r>
              <a:rPr sz="2000" dirty="0" err="1"/>
              <a:t>miktarları</a:t>
            </a:r>
            <a:r>
              <a:rPr sz="2000" dirty="0"/>
              <a:t> </a:t>
            </a:r>
            <a:r>
              <a:rPr sz="2000" dirty="0" err="1"/>
              <a:t>hesaplandı</a:t>
            </a:r>
            <a:r>
              <a:rPr sz="2000" dirty="0"/>
              <a:t> </a:t>
            </a:r>
            <a:r>
              <a:rPr sz="2000" dirty="0" err="1"/>
              <a:t>ve</a:t>
            </a:r>
            <a:r>
              <a:rPr sz="2000" dirty="0"/>
              <a:t> </a:t>
            </a:r>
            <a:r>
              <a:rPr sz="2000" dirty="0" err="1"/>
              <a:t>günlük</a:t>
            </a:r>
            <a:r>
              <a:rPr sz="2000" dirty="0"/>
              <a:t> </a:t>
            </a:r>
            <a:r>
              <a:rPr sz="2000" dirty="0" err="1"/>
              <a:t>ortalaması</a:t>
            </a:r>
            <a:r>
              <a:rPr sz="2000" dirty="0"/>
              <a:t> </a:t>
            </a:r>
            <a:r>
              <a:rPr sz="2000" dirty="0" err="1"/>
              <a:t>bulundu</a:t>
            </a:r>
            <a:r>
              <a:rPr sz="2000" dirty="0"/>
              <a:t>. </a:t>
            </a: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r>
              <a:rPr sz="2000" dirty="0" err="1"/>
              <a:t>Hastaların</a:t>
            </a:r>
            <a:r>
              <a:rPr sz="2000" dirty="0"/>
              <a:t> </a:t>
            </a:r>
            <a:r>
              <a:rPr sz="2000" dirty="0" err="1"/>
              <a:t>alması</a:t>
            </a:r>
            <a:r>
              <a:rPr sz="2000" dirty="0"/>
              <a:t> </a:t>
            </a:r>
            <a:r>
              <a:rPr sz="2000" dirty="0" err="1"/>
              <a:t>gereken</a:t>
            </a:r>
            <a:r>
              <a:rPr sz="2000" dirty="0"/>
              <a:t> </a:t>
            </a:r>
            <a:r>
              <a:rPr lang="tr-TR" sz="2000" dirty="0"/>
              <a:t> ortalama </a:t>
            </a:r>
            <a:r>
              <a:rPr sz="2000" dirty="0" err="1"/>
              <a:t>kalori</a:t>
            </a:r>
            <a:r>
              <a:rPr sz="2000" dirty="0"/>
              <a:t> Harris-Benedict </a:t>
            </a:r>
            <a:r>
              <a:rPr sz="2000" dirty="0" err="1"/>
              <a:t>denklemi</a:t>
            </a:r>
            <a:r>
              <a:rPr sz="2000" dirty="0"/>
              <a:t> </a:t>
            </a:r>
            <a:r>
              <a:rPr sz="2000" dirty="0" err="1"/>
              <a:t>ile</a:t>
            </a:r>
            <a:r>
              <a:rPr sz="2000" dirty="0"/>
              <a:t> </a:t>
            </a:r>
            <a:r>
              <a:rPr sz="2000" dirty="0" err="1"/>
              <a:t>hesaplandı</a:t>
            </a:r>
            <a:r>
              <a:rPr sz="2000" dirty="0"/>
              <a:t>. </a:t>
            </a: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439198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8eaf786-204e-4a8b-ad97-a4bc1ae6fd2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11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20000" y="1984973"/>
            <a:ext cx="10440000" cy="32624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>
              <a:defRPr sz="4000" b="1">
                <a:solidFill>
                  <a:srgbClr val="000000"/>
                </a:solidFill>
              </a:defRPr>
            </a:pPr>
            <a:r>
              <a:rPr sz="2800" dirty="0" err="1">
                <a:solidFill>
                  <a:srgbClr val="002060"/>
                </a:solidFill>
              </a:rPr>
              <a:t>Yöntem</a:t>
            </a:r>
            <a:endParaRPr sz="2800" dirty="0">
              <a:solidFill>
                <a:srgbClr val="002060"/>
              </a:solidFill>
            </a:endParaRPr>
          </a:p>
          <a:p>
            <a:pPr algn="l"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r>
              <a:rPr sz="2000" dirty="0" err="1"/>
              <a:t>Günlük</a:t>
            </a:r>
            <a:r>
              <a:rPr sz="2000" dirty="0"/>
              <a:t> </a:t>
            </a:r>
            <a:r>
              <a:rPr sz="2000" dirty="0" err="1"/>
              <a:t>alması</a:t>
            </a:r>
            <a:r>
              <a:rPr sz="2000" dirty="0"/>
              <a:t> </a:t>
            </a:r>
            <a:r>
              <a:rPr sz="2000" dirty="0" err="1"/>
              <a:t>gereken</a:t>
            </a:r>
            <a:r>
              <a:rPr sz="2000" dirty="0"/>
              <a:t> </a:t>
            </a:r>
            <a:r>
              <a:rPr sz="2000" dirty="0" err="1"/>
              <a:t>kalorinin</a:t>
            </a:r>
            <a:r>
              <a:rPr sz="2000" dirty="0"/>
              <a:t> %75-100’</a:t>
            </a:r>
            <a:r>
              <a:rPr lang="tr-TR" sz="2000" dirty="0"/>
              <a:t> </a:t>
            </a:r>
            <a:r>
              <a:rPr sz="2000" dirty="0" err="1"/>
              <a:t>ünü</a:t>
            </a:r>
            <a:r>
              <a:rPr sz="2000" dirty="0"/>
              <a:t> </a:t>
            </a:r>
            <a:r>
              <a:rPr sz="2000" dirty="0" err="1"/>
              <a:t>alanlar</a:t>
            </a:r>
            <a:r>
              <a:rPr sz="2000" dirty="0"/>
              <a:t> </a:t>
            </a:r>
            <a:r>
              <a:rPr sz="2000" dirty="0" err="1"/>
              <a:t>iyi</a:t>
            </a:r>
            <a:r>
              <a:rPr sz="2000" dirty="0"/>
              <a:t>, </a:t>
            </a:r>
            <a:endParaRPr lang="tr-TR" sz="2000" dirty="0"/>
          </a:p>
          <a:p>
            <a:pPr algn="l">
              <a:defRPr sz="2400">
                <a:solidFill>
                  <a:srgbClr val="000000"/>
                </a:solidFill>
              </a:defRPr>
            </a:pPr>
            <a:r>
              <a:rPr lang="tr-TR" sz="2000" dirty="0"/>
              <a:t>                                                                </a:t>
            </a:r>
            <a:r>
              <a:rPr sz="2000" dirty="0"/>
              <a:t>%50-7</a:t>
            </a:r>
            <a:r>
              <a:rPr lang="tr-TR" sz="2000" dirty="0"/>
              <a:t>4</a:t>
            </a:r>
            <a:r>
              <a:rPr sz="2000" dirty="0"/>
              <a:t>’</a:t>
            </a:r>
            <a:r>
              <a:rPr lang="tr-TR" sz="2000" dirty="0"/>
              <a:t> ünü</a:t>
            </a:r>
            <a:r>
              <a:rPr sz="2000" dirty="0"/>
              <a:t> </a:t>
            </a:r>
            <a:r>
              <a:rPr sz="2000" dirty="0" err="1"/>
              <a:t>alanlar</a:t>
            </a:r>
            <a:r>
              <a:rPr sz="2000" dirty="0"/>
              <a:t> </a:t>
            </a:r>
            <a:r>
              <a:rPr sz="2000" dirty="0" err="1"/>
              <a:t>orta</a:t>
            </a:r>
            <a:endParaRPr lang="tr-TR" sz="2000" dirty="0"/>
          </a:p>
          <a:p>
            <a:pPr algn="l">
              <a:defRPr sz="2400">
                <a:solidFill>
                  <a:srgbClr val="000000"/>
                </a:solidFill>
              </a:defRPr>
            </a:pPr>
            <a:r>
              <a:rPr lang="tr-TR" sz="2000" dirty="0"/>
              <a:t>                                                                </a:t>
            </a:r>
            <a:r>
              <a:rPr sz="2000" dirty="0"/>
              <a:t>%</a:t>
            </a:r>
            <a:r>
              <a:rPr lang="tr-TR" sz="2000" dirty="0"/>
              <a:t>49 ve</a:t>
            </a:r>
            <a:r>
              <a:rPr sz="2000" dirty="0"/>
              <a:t> </a:t>
            </a:r>
            <a:r>
              <a:rPr sz="2000" dirty="0" err="1"/>
              <a:t>azını</a:t>
            </a:r>
            <a:r>
              <a:rPr sz="2000" dirty="0"/>
              <a:t> </a:t>
            </a:r>
            <a:r>
              <a:rPr sz="2000" dirty="0" err="1"/>
              <a:t>alanlar</a:t>
            </a:r>
            <a:r>
              <a:rPr sz="2000" dirty="0"/>
              <a:t> </a:t>
            </a:r>
            <a:r>
              <a:rPr sz="2000" dirty="0" err="1"/>
              <a:t>kötü</a:t>
            </a:r>
            <a:r>
              <a:rPr sz="2000" dirty="0"/>
              <a:t> </a:t>
            </a:r>
            <a:r>
              <a:rPr sz="2000" dirty="0" err="1"/>
              <a:t>besleniyor</a:t>
            </a:r>
            <a:r>
              <a:rPr sz="2000" dirty="0"/>
              <a:t> </a:t>
            </a:r>
            <a:r>
              <a:rPr sz="2000" dirty="0" err="1"/>
              <a:t>olarak</a:t>
            </a:r>
            <a:r>
              <a:rPr sz="2000" dirty="0"/>
              <a:t> </a:t>
            </a:r>
            <a:r>
              <a:rPr sz="2000" dirty="0" err="1"/>
              <a:t>sınıflandırıldı</a:t>
            </a:r>
            <a:r>
              <a:rPr sz="2000" dirty="0"/>
              <a:t> </a:t>
            </a:r>
            <a:endParaRPr lang="tr-TR" sz="2000" dirty="0"/>
          </a:p>
          <a:p>
            <a:pPr algn="l"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r>
              <a:rPr lang="tr-TR" sz="2000" dirty="0"/>
              <a:t>B</a:t>
            </a:r>
            <a:r>
              <a:rPr sz="2000" dirty="0" err="1"/>
              <a:t>akı</a:t>
            </a:r>
            <a:r>
              <a:rPr lang="tr-TR" sz="2000" dirty="0"/>
              <a:t>mverenlerin</a:t>
            </a:r>
            <a:r>
              <a:rPr sz="2000" dirty="0"/>
              <a:t> </a:t>
            </a:r>
            <a:r>
              <a:rPr sz="2000" dirty="0" err="1"/>
              <a:t>değerlendirmesi</a:t>
            </a:r>
            <a:r>
              <a:rPr sz="2000" dirty="0"/>
              <a:t> </a:t>
            </a:r>
            <a:r>
              <a:rPr sz="2000" dirty="0" err="1"/>
              <a:t>ile</a:t>
            </a:r>
            <a:r>
              <a:rPr lang="tr-TR" sz="2000" dirty="0"/>
              <a:t> tarafımızca değerlendirilen beslenme yeterliliği</a:t>
            </a:r>
            <a:r>
              <a:rPr sz="2000" dirty="0"/>
              <a:t> </a:t>
            </a:r>
            <a:r>
              <a:rPr sz="2000" dirty="0" err="1"/>
              <a:t>ve</a:t>
            </a:r>
            <a:r>
              <a:rPr sz="2000" dirty="0"/>
              <a:t> </a:t>
            </a:r>
            <a:r>
              <a:rPr sz="2000" dirty="0" err="1"/>
              <a:t>bakıcı</a:t>
            </a:r>
            <a:r>
              <a:rPr sz="2000" dirty="0"/>
              <a:t> </a:t>
            </a:r>
            <a:r>
              <a:rPr lang="tr-TR" sz="2000" dirty="0"/>
              <a:t>diğer sosyal kriterler karşılaştırıldı</a:t>
            </a:r>
            <a:r>
              <a:rPr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59702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8eaf786-204e-4a8b-ad97-a4bc1ae6fd2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11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0062" y="1419365"/>
            <a:ext cx="10440000" cy="5416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>
              <a:defRPr sz="4000" b="1">
                <a:solidFill>
                  <a:srgbClr val="000000"/>
                </a:solidFill>
              </a:defRPr>
            </a:pPr>
            <a:r>
              <a:rPr sz="2800" dirty="0" err="1">
                <a:solidFill>
                  <a:srgbClr val="002060"/>
                </a:solidFill>
              </a:rPr>
              <a:t>Bulgular</a:t>
            </a:r>
            <a:endParaRPr sz="2800" dirty="0">
              <a:solidFill>
                <a:srgbClr val="002060"/>
              </a:solidFill>
            </a:endParaRPr>
          </a:p>
          <a:p>
            <a:pPr algn="l"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r>
              <a:rPr lang="tr-TR" sz="2000" dirty="0"/>
              <a:t>Bakımveren</a:t>
            </a:r>
            <a:r>
              <a:rPr sz="2000" dirty="0"/>
              <a:t>l</a:t>
            </a:r>
            <a:r>
              <a:rPr lang="tr-TR" sz="2000" dirty="0"/>
              <a:t>e</a:t>
            </a:r>
            <a:r>
              <a:rPr sz="2000" dirty="0"/>
              <a:t>r</a:t>
            </a:r>
            <a:r>
              <a:rPr lang="tr-TR" sz="2000" dirty="0"/>
              <a:t>i</a:t>
            </a:r>
            <a:r>
              <a:rPr sz="2000" dirty="0"/>
              <a:t>n </a:t>
            </a:r>
            <a:r>
              <a:rPr sz="2000" dirty="0" err="1"/>
              <a:t>ve</a:t>
            </a:r>
            <a:r>
              <a:rPr sz="2000" dirty="0"/>
              <a:t> </a:t>
            </a:r>
            <a:r>
              <a:rPr sz="2000" dirty="0" err="1"/>
              <a:t>hastaların</a:t>
            </a:r>
            <a:r>
              <a:rPr sz="2000" dirty="0"/>
              <a:t> </a:t>
            </a:r>
            <a:r>
              <a:rPr sz="2000" dirty="0" err="1"/>
              <a:t>yaş</a:t>
            </a:r>
            <a:r>
              <a:rPr sz="2000" dirty="0"/>
              <a:t> </a:t>
            </a:r>
            <a:r>
              <a:rPr sz="2000" dirty="0" err="1"/>
              <a:t>ortalaması</a:t>
            </a:r>
            <a:r>
              <a:rPr sz="2000" dirty="0"/>
              <a:t> </a:t>
            </a:r>
            <a:r>
              <a:rPr sz="2000" dirty="0" err="1"/>
              <a:t>sırasıyla</a:t>
            </a:r>
            <a:r>
              <a:rPr sz="2000" dirty="0"/>
              <a:t> 49.4 ± 14.5 </a:t>
            </a:r>
            <a:r>
              <a:rPr sz="2000" dirty="0" err="1"/>
              <a:t>ve</a:t>
            </a:r>
            <a:r>
              <a:rPr sz="2000" dirty="0"/>
              <a:t> 72.22 ± 13.52 </a:t>
            </a:r>
            <a:r>
              <a:rPr sz="2000" dirty="0" err="1"/>
              <a:t>idi</a:t>
            </a:r>
            <a:r>
              <a:rPr sz="2000" dirty="0"/>
              <a:t>. </a:t>
            </a: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r>
              <a:rPr lang="tr-TR" sz="2000" dirty="0"/>
              <a:t>Bakımveren</a:t>
            </a:r>
            <a:r>
              <a:rPr sz="2000" dirty="0"/>
              <a:t>l</a:t>
            </a:r>
            <a:r>
              <a:rPr lang="tr-TR" sz="2000" dirty="0"/>
              <a:t>e</a:t>
            </a:r>
            <a:r>
              <a:rPr sz="2000" dirty="0"/>
              <a:t>r</a:t>
            </a:r>
            <a:r>
              <a:rPr lang="tr-TR" sz="2000" dirty="0"/>
              <a:t>i</a:t>
            </a:r>
            <a:r>
              <a:rPr sz="2000" dirty="0"/>
              <a:t>n </a:t>
            </a:r>
            <a:r>
              <a:rPr sz="2000" dirty="0" err="1"/>
              <a:t>ancak</a:t>
            </a:r>
            <a:r>
              <a:rPr sz="2000" dirty="0"/>
              <a:t> %27.3’ünün </a:t>
            </a:r>
            <a:r>
              <a:rPr sz="2000" dirty="0" err="1"/>
              <a:t>hastaları</a:t>
            </a:r>
            <a:r>
              <a:rPr sz="2000" dirty="0"/>
              <a:t> </a:t>
            </a:r>
            <a:r>
              <a:rPr sz="2000" dirty="0" err="1"/>
              <a:t>ile</a:t>
            </a:r>
            <a:r>
              <a:rPr sz="2000" dirty="0"/>
              <a:t> </a:t>
            </a:r>
            <a:r>
              <a:rPr sz="2000" dirty="0" err="1"/>
              <a:t>ilgili</a:t>
            </a:r>
            <a:r>
              <a:rPr sz="2000" dirty="0"/>
              <a:t> </a:t>
            </a:r>
            <a:r>
              <a:rPr sz="2000" dirty="0" err="1"/>
              <a:t>verdikleri</a:t>
            </a:r>
            <a:r>
              <a:rPr sz="2000" dirty="0"/>
              <a:t> </a:t>
            </a:r>
            <a:r>
              <a:rPr sz="2000" dirty="0" err="1"/>
              <a:t>beslenme</a:t>
            </a:r>
            <a:r>
              <a:rPr sz="2000" dirty="0"/>
              <a:t> </a:t>
            </a:r>
            <a:r>
              <a:rPr sz="2000" dirty="0" err="1"/>
              <a:t>değerlendirmesi</a:t>
            </a:r>
            <a:r>
              <a:rPr sz="2000" dirty="0"/>
              <a:t> </a:t>
            </a:r>
            <a:r>
              <a:rPr sz="2000" dirty="0" err="1"/>
              <a:t>hesaplanan</a:t>
            </a:r>
            <a:r>
              <a:rPr sz="2000" dirty="0"/>
              <a:t> </a:t>
            </a:r>
            <a:r>
              <a:rPr lang="tr-TR" sz="2000" dirty="0"/>
              <a:t>ile</a:t>
            </a:r>
            <a:r>
              <a:rPr sz="2000" dirty="0"/>
              <a:t> </a:t>
            </a:r>
            <a:r>
              <a:rPr sz="2000" dirty="0" err="1"/>
              <a:t>aynıydı</a:t>
            </a:r>
            <a:r>
              <a:rPr sz="2000" dirty="0"/>
              <a:t>. </a:t>
            </a: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r>
              <a:rPr lang="tr-TR" sz="2000" dirty="0"/>
              <a:t>Bakımveren</a:t>
            </a:r>
            <a:r>
              <a:rPr sz="2000" dirty="0"/>
              <a:t>l</a:t>
            </a:r>
            <a:r>
              <a:rPr lang="tr-TR" sz="2000" dirty="0"/>
              <a:t>e</a:t>
            </a:r>
            <a:r>
              <a:rPr sz="2000" dirty="0"/>
              <a:t>r</a:t>
            </a:r>
            <a:r>
              <a:rPr lang="tr-TR" sz="2000" dirty="0"/>
              <a:t>i</a:t>
            </a:r>
            <a:r>
              <a:rPr sz="2000" dirty="0"/>
              <a:t>n </a:t>
            </a:r>
            <a:r>
              <a:rPr sz="2000" dirty="0" err="1"/>
              <a:t>beslenme</a:t>
            </a:r>
            <a:r>
              <a:rPr sz="2000" dirty="0"/>
              <a:t> </a:t>
            </a:r>
            <a:r>
              <a:rPr sz="2000" dirty="0" err="1"/>
              <a:t>değerlendirmeleri</a:t>
            </a:r>
            <a:r>
              <a:rPr sz="2000" dirty="0"/>
              <a:t> </a:t>
            </a:r>
            <a:r>
              <a:rPr sz="2000" dirty="0" err="1"/>
              <a:t>anlamlı</a:t>
            </a:r>
            <a:r>
              <a:rPr sz="2000" dirty="0"/>
              <a:t> </a:t>
            </a:r>
            <a:r>
              <a:rPr sz="2000" dirty="0" err="1"/>
              <a:t>olarak</a:t>
            </a:r>
            <a:r>
              <a:rPr sz="2000" dirty="0"/>
              <a:t> </a:t>
            </a:r>
            <a:r>
              <a:rPr sz="2000" dirty="0" err="1"/>
              <a:t>hesaplanan</a:t>
            </a:r>
            <a:r>
              <a:rPr sz="2000" dirty="0"/>
              <a:t> </a:t>
            </a:r>
            <a:r>
              <a:rPr sz="2000" dirty="0" err="1"/>
              <a:t>değerden</a:t>
            </a:r>
            <a:r>
              <a:rPr sz="2000" dirty="0"/>
              <a:t> </a:t>
            </a:r>
            <a:r>
              <a:rPr sz="2000" dirty="0" err="1"/>
              <a:t>farklı</a:t>
            </a:r>
            <a:r>
              <a:rPr sz="2000" dirty="0"/>
              <a:t> </a:t>
            </a:r>
            <a:r>
              <a:rPr sz="2000" dirty="0" err="1"/>
              <a:t>idi</a:t>
            </a:r>
            <a:r>
              <a:rPr sz="2000" dirty="0"/>
              <a:t> (p&lt;0.001)</a:t>
            </a: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r>
              <a:rPr sz="2000" dirty="0" err="1"/>
              <a:t>Erkek</a:t>
            </a:r>
            <a:r>
              <a:rPr sz="2000" dirty="0"/>
              <a:t> </a:t>
            </a:r>
            <a:r>
              <a:rPr sz="2000" dirty="0" err="1"/>
              <a:t>bakıcıların</a:t>
            </a:r>
            <a:r>
              <a:rPr sz="2000" dirty="0"/>
              <a:t> </a:t>
            </a:r>
            <a:r>
              <a:rPr sz="2000" dirty="0" err="1"/>
              <a:t>beslenme</a:t>
            </a:r>
            <a:r>
              <a:rPr sz="2000" dirty="0"/>
              <a:t> </a:t>
            </a:r>
            <a:r>
              <a:rPr sz="2000" dirty="0" err="1"/>
              <a:t>değerlendirmesinin</a:t>
            </a:r>
            <a:r>
              <a:rPr sz="2000" dirty="0"/>
              <a:t> </a:t>
            </a:r>
            <a:r>
              <a:rPr sz="2000" dirty="0" err="1"/>
              <a:t>hesaplanan</a:t>
            </a:r>
            <a:r>
              <a:rPr sz="2000" dirty="0"/>
              <a:t> </a:t>
            </a:r>
            <a:r>
              <a:rPr sz="2000" dirty="0" err="1"/>
              <a:t>beslenme</a:t>
            </a:r>
            <a:r>
              <a:rPr sz="2000" dirty="0"/>
              <a:t> </a:t>
            </a:r>
            <a:r>
              <a:rPr sz="2000" dirty="0" err="1"/>
              <a:t>yeterliliği</a:t>
            </a:r>
            <a:r>
              <a:rPr sz="2000" dirty="0"/>
              <a:t> </a:t>
            </a:r>
            <a:r>
              <a:rPr sz="2000" dirty="0" err="1"/>
              <a:t>ile</a:t>
            </a:r>
            <a:r>
              <a:rPr sz="2000" dirty="0"/>
              <a:t> </a:t>
            </a:r>
            <a:r>
              <a:rPr sz="2000" dirty="0" err="1"/>
              <a:t>uyumu</a:t>
            </a:r>
            <a:r>
              <a:rPr sz="2000" dirty="0"/>
              <a:t>, </a:t>
            </a:r>
            <a:r>
              <a:rPr sz="2000" dirty="0" err="1"/>
              <a:t>kadınlara</a:t>
            </a:r>
            <a:r>
              <a:rPr sz="2000" dirty="0"/>
              <a:t> </a:t>
            </a:r>
            <a:r>
              <a:rPr sz="2000" dirty="0" err="1"/>
              <a:t>göre</a:t>
            </a:r>
            <a:r>
              <a:rPr sz="2000" dirty="0"/>
              <a:t> </a:t>
            </a:r>
            <a:r>
              <a:rPr sz="2000" dirty="0" err="1"/>
              <a:t>anlamlı</a:t>
            </a:r>
            <a:r>
              <a:rPr sz="2000" dirty="0"/>
              <a:t> </a:t>
            </a:r>
            <a:r>
              <a:rPr sz="2000" dirty="0" err="1"/>
              <a:t>olarak</a:t>
            </a:r>
            <a:r>
              <a:rPr sz="2000" dirty="0"/>
              <a:t> </a:t>
            </a:r>
            <a:r>
              <a:rPr sz="2000" dirty="0" err="1"/>
              <a:t>daha</a:t>
            </a:r>
            <a:r>
              <a:rPr sz="2000" dirty="0"/>
              <a:t> </a:t>
            </a:r>
            <a:r>
              <a:rPr sz="2000" dirty="0" err="1"/>
              <a:t>iyiydi</a:t>
            </a:r>
            <a:r>
              <a:rPr sz="2000" dirty="0"/>
              <a:t> (p=0.048). </a:t>
            </a: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endParaRPr lang="tr-TR" sz="2000" dirty="0"/>
          </a:p>
          <a:p>
            <a:pPr marL="342900" indent="-342900" algn="l"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</a:defRPr>
            </a:pPr>
            <a:r>
              <a:rPr sz="2000" dirty="0" err="1"/>
              <a:t>Tüm</a:t>
            </a:r>
            <a:r>
              <a:rPr sz="2000" dirty="0"/>
              <a:t> </a:t>
            </a:r>
            <a:r>
              <a:rPr sz="2000" dirty="0" err="1"/>
              <a:t>hastaların</a:t>
            </a:r>
            <a:r>
              <a:rPr sz="2000" dirty="0"/>
              <a:t> </a:t>
            </a:r>
            <a:r>
              <a:rPr sz="2000" dirty="0" err="1"/>
              <a:t>aldıkları</a:t>
            </a:r>
            <a:r>
              <a:rPr sz="2000" dirty="0"/>
              <a:t> </a:t>
            </a:r>
            <a:r>
              <a:rPr sz="2000" dirty="0" err="1"/>
              <a:t>kalori</a:t>
            </a:r>
            <a:r>
              <a:rPr sz="2000" dirty="0"/>
              <a:t> </a:t>
            </a:r>
            <a:r>
              <a:rPr sz="2000" dirty="0" err="1"/>
              <a:t>miktarı</a:t>
            </a:r>
            <a:r>
              <a:rPr sz="2000" dirty="0"/>
              <a:t> </a:t>
            </a:r>
            <a:r>
              <a:rPr sz="2000" dirty="0" err="1"/>
              <a:t>alması</a:t>
            </a:r>
            <a:r>
              <a:rPr sz="2000" dirty="0"/>
              <a:t> </a:t>
            </a:r>
            <a:r>
              <a:rPr sz="2000" dirty="0" err="1"/>
              <a:t>gereken</a:t>
            </a:r>
            <a:r>
              <a:rPr sz="2000" dirty="0"/>
              <a:t> </a:t>
            </a:r>
            <a:r>
              <a:rPr sz="2000" dirty="0" err="1"/>
              <a:t>kalori</a:t>
            </a:r>
            <a:r>
              <a:rPr sz="2000" dirty="0"/>
              <a:t> </a:t>
            </a:r>
            <a:r>
              <a:rPr sz="2000" dirty="0" err="1"/>
              <a:t>miktarının</a:t>
            </a:r>
            <a:r>
              <a:rPr sz="2000" dirty="0"/>
              <a:t> median </a:t>
            </a:r>
            <a:r>
              <a:rPr sz="2000" dirty="0" err="1"/>
              <a:t>olarak</a:t>
            </a:r>
            <a:r>
              <a:rPr sz="2000" dirty="0"/>
              <a:t> %40.08’i </a:t>
            </a:r>
            <a:r>
              <a:rPr sz="2000" dirty="0" err="1"/>
              <a:t>idi</a:t>
            </a:r>
            <a:r>
              <a:rPr sz="2000" dirty="0"/>
              <a:t>. </a:t>
            </a:r>
            <a:endParaRPr lang="tr-TR" sz="2000" dirty="0"/>
          </a:p>
          <a:p>
            <a:pPr algn="l">
              <a:defRPr sz="2400">
                <a:solidFill>
                  <a:srgbClr val="000000"/>
                </a:solidFill>
              </a:defRPr>
            </a:pPr>
            <a:endParaRPr lang="tr-TR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8EB410E7384FD544926ED72B5900EAF6" ma:contentTypeVersion="14" ma:contentTypeDescription="Yeni belge oluşturun." ma:contentTypeScope="" ma:versionID="ee3b467df7de9d1b498d84e13587d71a">
  <xsd:schema xmlns:xsd="http://www.w3.org/2001/XMLSchema" xmlns:xs="http://www.w3.org/2001/XMLSchema" xmlns:p="http://schemas.microsoft.com/office/2006/metadata/properties" xmlns:ns2="b636c289-89ec-4aac-a5a7-fae3efcce21f" xmlns:ns3="12078768-e010-496c-be91-13abd3bf1d00" targetNamespace="http://schemas.microsoft.com/office/2006/metadata/properties" ma:root="true" ma:fieldsID="1445dff4ae24a478bb1b27fd6f0ffa69" ns2:_="" ns3:_="">
    <xsd:import namespace="b636c289-89ec-4aac-a5a7-fae3efcce21f"/>
    <xsd:import namespace="12078768-e010-496c-be91-13abd3bf1d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36c289-89ec-4aac-a5a7-fae3efcce2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Resim Etiketleri" ma:readOnly="false" ma:fieldId="{5cf76f15-5ced-4ddc-b409-7134ff3c332f}" ma:taxonomyMulti="true" ma:sspId="f08ca68a-84f9-4e39-b925-9c0f4131ac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078768-e010-496c-be91-13abd3bf1d0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a2bcbba-ecaf-438c-8d17-d96268f593a6}" ma:internalName="TaxCatchAll" ma:showField="CatchAllData" ma:web="12078768-e010-496c-be91-13abd3bf1d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636c289-89ec-4aac-a5a7-fae3efcce21f">
      <Terms xmlns="http://schemas.microsoft.com/office/infopath/2007/PartnerControls"/>
    </lcf76f155ced4ddcb4097134ff3c332f>
    <TaxCatchAll xmlns="12078768-e010-496c-be91-13abd3bf1d00" xsi:nil="true"/>
  </documentManagement>
</p:properties>
</file>

<file path=customXml/itemProps1.xml><?xml version="1.0" encoding="utf-8"?>
<ds:datastoreItem xmlns:ds="http://schemas.openxmlformats.org/officeDocument/2006/customXml" ds:itemID="{7AA53D49-70B6-4F5E-B30E-F7413C011013}"/>
</file>

<file path=customXml/itemProps2.xml><?xml version="1.0" encoding="utf-8"?>
<ds:datastoreItem xmlns:ds="http://schemas.openxmlformats.org/officeDocument/2006/customXml" ds:itemID="{8A852E39-0B6A-42FC-BEA7-57866A709C7B}"/>
</file>

<file path=customXml/itemProps3.xml><?xml version="1.0" encoding="utf-8"?>
<ds:datastoreItem xmlns:ds="http://schemas.openxmlformats.org/officeDocument/2006/customXml" ds:itemID="{0EEFBF3A-1DEC-430F-9072-F397EC3989D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</TotalTime>
  <Words>1337</Words>
  <Application>Microsoft Office PowerPoint</Application>
  <PresentationFormat>Geniş ekran</PresentationFormat>
  <Paragraphs>338</Paragraphs>
  <Slides>16</Slides>
  <Notes>0</Notes>
  <HiddenSlides>3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Symbol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subject/>
  <dc:creator/>
  <cp:keywords/>
  <dc:description>generated using python-pptx</dc:description>
  <cp:lastModifiedBy>loq5</cp:lastModifiedBy>
  <cp:revision>41</cp:revision>
  <dcterms:created xsi:type="dcterms:W3CDTF">2013-01-27T09:14:16Z</dcterms:created>
  <dcterms:modified xsi:type="dcterms:W3CDTF">2025-10-17T04:49:33Z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0x0101008EB410E7384FD544926ED72B5900EAF6</vt:lpwstr>
  </property>
</Properties>
</file>