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8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97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5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76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2"/>
  </p:notesMasterIdLst>
  <p:sldIdLst>
    <p:sldId id="330" r:id="rId2"/>
    <p:sldId id="394" r:id="rId3"/>
    <p:sldId id="396" r:id="rId4"/>
    <p:sldId id="336" r:id="rId5"/>
    <p:sldId id="326" r:id="rId6"/>
    <p:sldId id="302" r:id="rId7"/>
    <p:sldId id="459" r:id="rId8"/>
    <p:sldId id="329" r:id="rId9"/>
    <p:sldId id="271" r:id="rId10"/>
    <p:sldId id="407" r:id="rId11"/>
    <p:sldId id="406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41" r:id="rId43"/>
    <p:sldId id="442" r:id="rId44"/>
    <p:sldId id="443" r:id="rId45"/>
    <p:sldId id="444" r:id="rId46"/>
    <p:sldId id="445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60" r:id="rId56"/>
    <p:sldId id="399" r:id="rId57"/>
    <p:sldId id="400" r:id="rId58"/>
    <p:sldId id="401" r:id="rId59"/>
    <p:sldId id="402" r:id="rId60"/>
    <p:sldId id="403" r:id="rId61"/>
    <p:sldId id="398" r:id="rId62"/>
    <p:sldId id="404" r:id="rId63"/>
    <p:sldId id="405" r:id="rId64"/>
    <p:sldId id="388" r:id="rId65"/>
    <p:sldId id="461" r:id="rId66"/>
    <p:sldId id="462" r:id="rId67"/>
    <p:sldId id="463" r:id="rId68"/>
    <p:sldId id="468" r:id="rId69"/>
    <p:sldId id="469" r:id="rId70"/>
    <p:sldId id="470" r:id="rId71"/>
    <p:sldId id="471" r:id="rId72"/>
    <p:sldId id="472" r:id="rId73"/>
    <p:sldId id="473" r:id="rId74"/>
    <p:sldId id="474" r:id="rId75"/>
    <p:sldId id="475" r:id="rId76"/>
    <p:sldId id="476" r:id="rId77"/>
    <p:sldId id="481" r:id="rId78"/>
    <p:sldId id="482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  <p:sldId id="498" r:id="rId95"/>
    <p:sldId id="499" r:id="rId96"/>
    <p:sldId id="500" r:id="rId97"/>
    <p:sldId id="501" r:id="rId98"/>
    <p:sldId id="502" r:id="rId99"/>
    <p:sldId id="503" r:id="rId100"/>
    <p:sldId id="504" r:id="rId101"/>
    <p:sldId id="505" r:id="rId102"/>
    <p:sldId id="506" r:id="rId103"/>
    <p:sldId id="507" r:id="rId104"/>
    <p:sldId id="508" r:id="rId105"/>
    <p:sldId id="510" r:id="rId106"/>
    <p:sldId id="517" r:id="rId107"/>
    <p:sldId id="514" r:id="rId108"/>
    <p:sldId id="515" r:id="rId109"/>
    <p:sldId id="516" r:id="rId110"/>
    <p:sldId id="358" r:id="rId1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 autoAdjust="0"/>
    <p:restoredTop sz="82975" autoAdjust="0"/>
  </p:normalViewPr>
  <p:slideViewPr>
    <p:cSldViewPr snapToGrid="0" snapToObjects="1">
      <p:cViewPr>
        <p:scale>
          <a:sx n="60" d="100"/>
          <a:sy n="60" d="100"/>
        </p:scale>
        <p:origin x="-13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ustomXml" Target="../customXml/item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118" Type="http://schemas.openxmlformats.org/officeDocument/2006/relationships/customXml" Target="../customXml/item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viewProps" Target="viewProps.xml"/><Relationship Id="rId119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BC189-D2B9-DB44-9FCE-A67B0A4252C7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898EF-CBA3-684B-A87E-F2EC51F5B16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3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Figür 1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ea typeface="Georgia"/>
              </a:rPr>
              <a:t>(Fig</a:t>
            </a:r>
            <a:r>
              <a:rPr lang="tr-TR" sz="2000" dirty="0" err="1" smtClean="0">
                <a:ea typeface="Georgia"/>
              </a:rPr>
              <a:t>ür</a:t>
            </a:r>
            <a:r>
              <a:rPr lang="tr-TR" sz="2000" dirty="0" smtClean="0">
                <a:ea typeface="Georgia"/>
              </a:rPr>
              <a:t> 3-4)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dirty="0" smtClean="0"/>
              <a:t>F</a:t>
            </a:r>
            <a:r>
              <a:rPr lang="en-US" sz="2000" dirty="0" err="1" smtClean="0"/>
              <a:t>leksör</a:t>
            </a:r>
            <a:r>
              <a:rPr lang="en-US" sz="2000" dirty="0" smtClean="0"/>
              <a:t> </a:t>
            </a:r>
            <a:r>
              <a:rPr lang="en-US" sz="2000" dirty="0" err="1" smtClean="0"/>
              <a:t>tenosinoviti</a:t>
            </a:r>
            <a:r>
              <a:rPr lang="en-US" sz="2000" dirty="0" smtClean="0"/>
              <a:t> (</a:t>
            </a:r>
            <a:r>
              <a:rPr lang="en-US" sz="2000" dirty="0" err="1" smtClean="0"/>
              <a:t>tetik</a:t>
            </a:r>
            <a:r>
              <a:rPr lang="en-US" sz="2000" dirty="0" smtClean="0"/>
              <a:t> </a:t>
            </a:r>
            <a:r>
              <a:rPr lang="en-US" sz="2000" dirty="0" err="1" smtClean="0"/>
              <a:t>parmak</a:t>
            </a:r>
            <a:r>
              <a:rPr lang="en-US" sz="2000" dirty="0" smtClean="0"/>
              <a:t>) </a:t>
            </a:r>
            <a:endParaRPr lang="tr-TR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000" dirty="0" smtClean="0">
              <a:ea typeface="Georgia"/>
            </a:endParaRP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Figür 3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Sistematik</a:t>
            </a:r>
            <a:r>
              <a:rPr lang="en-US" sz="1200" dirty="0" smtClean="0"/>
              <a:t> </a:t>
            </a:r>
            <a:r>
              <a:rPr lang="en-US" sz="1200" dirty="0" err="1" smtClean="0"/>
              <a:t>bir</a:t>
            </a:r>
            <a:r>
              <a:rPr lang="en-US" sz="1200" dirty="0" smtClean="0"/>
              <a:t> meta-</a:t>
            </a:r>
            <a:r>
              <a:rPr lang="en-US" sz="1200" dirty="0" err="1" smtClean="0"/>
              <a:t>analiz</a:t>
            </a:r>
            <a:r>
              <a:rPr lang="en-US" sz="1200" dirty="0" smtClean="0"/>
              <a:t>,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2526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63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636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63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Lateral </a:t>
            </a:r>
            <a:r>
              <a:rPr lang="en-US" sz="1200" dirty="0" err="1" smtClean="0"/>
              <a:t>epikondilit</a:t>
            </a:r>
            <a:r>
              <a:rPr lang="en-US" sz="1200" dirty="0" smtClean="0"/>
              <a:t>,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30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Sıklıkla</a:t>
            </a:r>
            <a:r>
              <a:rPr lang="en-US" sz="2400" dirty="0" smtClean="0"/>
              <a:t> </a:t>
            </a:r>
            <a:r>
              <a:rPr lang="en-US" sz="2400" dirty="0" err="1" smtClean="0"/>
              <a:t>karşılaşılan</a:t>
            </a:r>
            <a:r>
              <a:rPr lang="en-US" sz="2400" dirty="0" smtClean="0"/>
              <a:t> US </a:t>
            </a:r>
            <a:r>
              <a:rPr lang="en-US" sz="2400" dirty="0" err="1" smtClean="0"/>
              <a:t>bulguları</a:t>
            </a:r>
            <a:r>
              <a:rPr lang="en-US" sz="2400" dirty="0" smtClean="0"/>
              <a:t>, </a:t>
            </a:r>
            <a:endParaRPr lang="tr-TR" sz="2400" dirty="0" smtClean="0"/>
          </a:p>
          <a:p>
            <a:pPr lvl="1"/>
            <a:r>
              <a:rPr lang="tr-TR" sz="2000" dirty="0" err="1" smtClean="0"/>
              <a:t>Common</a:t>
            </a:r>
            <a:r>
              <a:rPr lang="en-US" sz="2000" dirty="0" smtClean="0"/>
              <a:t> </a:t>
            </a:r>
            <a:r>
              <a:rPr lang="en-US" sz="2000" dirty="0" err="1" smtClean="0"/>
              <a:t>ekstansör</a:t>
            </a:r>
            <a:r>
              <a:rPr lang="en-US" sz="2000" dirty="0" smtClean="0"/>
              <a:t> </a:t>
            </a:r>
            <a:r>
              <a:rPr lang="en-US" sz="2000" dirty="0" err="1" smtClean="0"/>
              <a:t>tendonun</a:t>
            </a:r>
            <a:r>
              <a:rPr lang="en-US" sz="2000" dirty="0" smtClean="0"/>
              <a:t> </a:t>
            </a:r>
            <a:r>
              <a:rPr lang="en-US" sz="2000" dirty="0" err="1" smtClean="0"/>
              <a:t>hipoekoik</a:t>
            </a:r>
            <a:r>
              <a:rPr lang="en-US" sz="2000" dirty="0" smtClean="0"/>
              <a:t> </a:t>
            </a:r>
            <a:r>
              <a:rPr lang="en-US" sz="2000" dirty="0" err="1" smtClean="0"/>
              <a:t>şişmesi</a:t>
            </a:r>
            <a:r>
              <a:rPr lang="en-US" sz="2000" dirty="0" smtClean="0"/>
              <a:t>, </a:t>
            </a:r>
            <a:endParaRPr lang="tr-TR" sz="2000" dirty="0" smtClean="0"/>
          </a:p>
          <a:p>
            <a:pPr lvl="1"/>
            <a:r>
              <a:rPr lang="tr-TR" sz="2000" dirty="0" smtClean="0"/>
              <a:t>B</a:t>
            </a:r>
            <a:r>
              <a:rPr lang="en-US" sz="2000" dirty="0" err="1" smtClean="0"/>
              <a:t>ağlanma</a:t>
            </a:r>
            <a:r>
              <a:rPr lang="en-US" sz="2000" dirty="0" smtClean="0"/>
              <a:t> </a:t>
            </a:r>
            <a:r>
              <a:rPr lang="en-US" sz="2000" dirty="0" err="1" smtClean="0"/>
              <a:t>yerindeki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kemik</a:t>
            </a:r>
            <a:r>
              <a:rPr lang="en-US" sz="2000" dirty="0" smtClean="0"/>
              <a:t> </a:t>
            </a:r>
            <a:r>
              <a:rPr lang="en-US" sz="2000" dirty="0" err="1" smtClean="0"/>
              <a:t>düzensizlikleri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lvl="1"/>
            <a:r>
              <a:rPr lang="tr-TR" sz="2000" dirty="0" smtClean="0"/>
              <a:t>T</a:t>
            </a:r>
            <a:r>
              <a:rPr lang="en-US" sz="2000" dirty="0" err="1" smtClean="0"/>
              <a:t>endon</a:t>
            </a:r>
            <a:r>
              <a:rPr lang="en-US" sz="2000" dirty="0" smtClean="0"/>
              <a:t> </a:t>
            </a:r>
            <a:r>
              <a:rPr lang="en-US" sz="2000" dirty="0" err="1" smtClean="0"/>
              <a:t>içindeki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kalsifikasyonlar</a:t>
            </a:r>
            <a:endParaRPr lang="en-US" sz="20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02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026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Sıklıkla</a:t>
            </a:r>
            <a:r>
              <a:rPr lang="en-US" sz="2400" dirty="0" smtClean="0"/>
              <a:t> </a:t>
            </a:r>
            <a:r>
              <a:rPr lang="en-US" sz="2400" dirty="0" err="1" smtClean="0"/>
              <a:t>karşılaşılan</a:t>
            </a:r>
            <a:r>
              <a:rPr lang="en-US" sz="2400" dirty="0" smtClean="0"/>
              <a:t> US </a:t>
            </a:r>
            <a:r>
              <a:rPr lang="en-US" sz="2400" dirty="0" err="1" smtClean="0"/>
              <a:t>bulguları</a:t>
            </a:r>
            <a:r>
              <a:rPr lang="en-US" sz="2400" dirty="0" smtClean="0"/>
              <a:t>, </a:t>
            </a:r>
            <a:endParaRPr lang="tr-TR" sz="2400" dirty="0" smtClean="0"/>
          </a:p>
          <a:p>
            <a:pPr lvl="1"/>
            <a:r>
              <a:rPr lang="tr-TR" sz="2000" dirty="0" err="1" smtClean="0"/>
              <a:t>Common</a:t>
            </a:r>
            <a:r>
              <a:rPr lang="en-US" sz="2000" dirty="0" smtClean="0"/>
              <a:t> </a:t>
            </a:r>
            <a:r>
              <a:rPr lang="en-US" sz="2000" dirty="0" err="1" smtClean="0"/>
              <a:t>ekstansör</a:t>
            </a:r>
            <a:r>
              <a:rPr lang="en-US" sz="2000" dirty="0" smtClean="0"/>
              <a:t> </a:t>
            </a:r>
            <a:r>
              <a:rPr lang="en-US" sz="2000" dirty="0" err="1" smtClean="0"/>
              <a:t>tendonun</a:t>
            </a:r>
            <a:r>
              <a:rPr lang="en-US" sz="2000" dirty="0" smtClean="0"/>
              <a:t> </a:t>
            </a:r>
            <a:r>
              <a:rPr lang="en-US" sz="2000" dirty="0" err="1" smtClean="0"/>
              <a:t>hipoekoik</a:t>
            </a:r>
            <a:r>
              <a:rPr lang="en-US" sz="2000" dirty="0" smtClean="0"/>
              <a:t> </a:t>
            </a:r>
            <a:r>
              <a:rPr lang="en-US" sz="2000" dirty="0" err="1" smtClean="0"/>
              <a:t>şişmesi</a:t>
            </a:r>
            <a:r>
              <a:rPr lang="en-US" sz="2000" dirty="0" smtClean="0"/>
              <a:t>, </a:t>
            </a:r>
            <a:endParaRPr lang="tr-TR" sz="2000" dirty="0" smtClean="0"/>
          </a:p>
          <a:p>
            <a:pPr lvl="1"/>
            <a:r>
              <a:rPr lang="tr-TR" sz="2000" dirty="0" smtClean="0"/>
              <a:t>B</a:t>
            </a:r>
            <a:r>
              <a:rPr lang="en-US" sz="2000" dirty="0" err="1" smtClean="0"/>
              <a:t>ağlanma</a:t>
            </a:r>
            <a:r>
              <a:rPr lang="en-US" sz="2000" dirty="0" smtClean="0"/>
              <a:t> </a:t>
            </a:r>
            <a:r>
              <a:rPr lang="en-US" sz="2000" dirty="0" err="1" smtClean="0"/>
              <a:t>yerindeki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kemik</a:t>
            </a:r>
            <a:r>
              <a:rPr lang="en-US" sz="2000" dirty="0" smtClean="0"/>
              <a:t> </a:t>
            </a:r>
            <a:r>
              <a:rPr lang="en-US" sz="2000" dirty="0" err="1" smtClean="0"/>
              <a:t>düzensizlikleri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lvl="1"/>
            <a:r>
              <a:rPr lang="tr-TR" sz="2000" dirty="0" smtClean="0"/>
              <a:t>T</a:t>
            </a:r>
            <a:r>
              <a:rPr lang="en-US" sz="2000" dirty="0" err="1" smtClean="0"/>
              <a:t>endon</a:t>
            </a:r>
            <a:r>
              <a:rPr lang="en-US" sz="2000" dirty="0" smtClean="0"/>
              <a:t> </a:t>
            </a:r>
            <a:r>
              <a:rPr lang="en-US" sz="2000" dirty="0" err="1" smtClean="0"/>
              <a:t>içindeki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kalsifikasyonlar</a:t>
            </a:r>
            <a:endParaRPr lang="en-US" sz="20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7102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Sıklıkla</a:t>
            </a:r>
            <a:r>
              <a:rPr lang="en-US" sz="2400" dirty="0" smtClean="0"/>
              <a:t> </a:t>
            </a:r>
            <a:r>
              <a:rPr lang="en-US" sz="2400" dirty="0" err="1" smtClean="0"/>
              <a:t>karşılaşılan</a:t>
            </a:r>
            <a:r>
              <a:rPr lang="en-US" sz="2400" dirty="0" smtClean="0"/>
              <a:t> US </a:t>
            </a:r>
            <a:r>
              <a:rPr lang="en-US" sz="2400" dirty="0" err="1" smtClean="0"/>
              <a:t>bulguları</a:t>
            </a:r>
            <a:r>
              <a:rPr lang="en-US" sz="2400" dirty="0" smtClean="0"/>
              <a:t>, </a:t>
            </a:r>
            <a:endParaRPr lang="tr-TR" sz="2400" dirty="0" smtClean="0"/>
          </a:p>
          <a:p>
            <a:pPr lvl="1"/>
            <a:r>
              <a:rPr lang="tr-TR" sz="2000" dirty="0" err="1" smtClean="0"/>
              <a:t>Common</a:t>
            </a:r>
            <a:r>
              <a:rPr lang="en-US" sz="2000" dirty="0" smtClean="0"/>
              <a:t> </a:t>
            </a:r>
            <a:r>
              <a:rPr lang="en-US" sz="2000" dirty="0" err="1" smtClean="0"/>
              <a:t>ekstansör</a:t>
            </a:r>
            <a:r>
              <a:rPr lang="en-US" sz="2000" dirty="0" smtClean="0"/>
              <a:t> </a:t>
            </a:r>
            <a:r>
              <a:rPr lang="en-US" sz="2000" dirty="0" err="1" smtClean="0"/>
              <a:t>tendonun</a:t>
            </a:r>
            <a:r>
              <a:rPr lang="en-US" sz="2000" dirty="0" smtClean="0"/>
              <a:t> </a:t>
            </a:r>
            <a:r>
              <a:rPr lang="en-US" sz="2000" dirty="0" err="1" smtClean="0"/>
              <a:t>hipoekoik</a:t>
            </a:r>
            <a:r>
              <a:rPr lang="en-US" sz="2000" dirty="0" smtClean="0"/>
              <a:t> </a:t>
            </a:r>
            <a:r>
              <a:rPr lang="en-US" sz="2000" dirty="0" err="1" smtClean="0"/>
              <a:t>şişmesi</a:t>
            </a:r>
            <a:r>
              <a:rPr lang="en-US" sz="2000" dirty="0" smtClean="0"/>
              <a:t>, </a:t>
            </a:r>
            <a:endParaRPr lang="tr-TR" sz="2000" dirty="0" smtClean="0"/>
          </a:p>
          <a:p>
            <a:pPr lvl="1"/>
            <a:r>
              <a:rPr lang="tr-TR" sz="2000" dirty="0" smtClean="0"/>
              <a:t>B</a:t>
            </a:r>
            <a:r>
              <a:rPr lang="en-US" sz="2000" dirty="0" err="1" smtClean="0"/>
              <a:t>ağlanma</a:t>
            </a:r>
            <a:r>
              <a:rPr lang="en-US" sz="2000" dirty="0" smtClean="0"/>
              <a:t> </a:t>
            </a:r>
            <a:r>
              <a:rPr lang="en-US" sz="2000" dirty="0" err="1" smtClean="0"/>
              <a:t>yerindeki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kemik</a:t>
            </a:r>
            <a:r>
              <a:rPr lang="en-US" sz="2000" dirty="0" smtClean="0"/>
              <a:t> </a:t>
            </a:r>
            <a:r>
              <a:rPr lang="en-US" sz="2000" dirty="0" err="1" smtClean="0"/>
              <a:t>düzensizlikleri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lvl="1"/>
            <a:r>
              <a:rPr lang="tr-TR" sz="2000" dirty="0" smtClean="0"/>
              <a:t>T</a:t>
            </a:r>
            <a:r>
              <a:rPr lang="en-US" sz="2000" dirty="0" err="1" smtClean="0"/>
              <a:t>endon</a:t>
            </a:r>
            <a:r>
              <a:rPr lang="en-US" sz="2000" dirty="0" smtClean="0"/>
              <a:t> </a:t>
            </a:r>
            <a:r>
              <a:rPr lang="en-US" sz="2000" dirty="0" err="1" smtClean="0"/>
              <a:t>içindeki</a:t>
            </a:r>
            <a:r>
              <a:rPr lang="en-US" sz="2000" dirty="0" smtClean="0"/>
              <a:t> </a:t>
            </a:r>
            <a:r>
              <a:rPr lang="en-US" sz="2000" dirty="0" err="1" smtClean="0"/>
              <a:t>kalsifikasyonlar</a:t>
            </a:r>
            <a:endParaRPr lang="en-US" sz="20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American College of Rheumatology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0873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figür5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Diğer</a:t>
            </a:r>
            <a:r>
              <a:rPr lang="en-US" sz="1200" dirty="0" smtClean="0"/>
              <a:t> </a:t>
            </a:r>
            <a:r>
              <a:rPr lang="en-US" sz="1200" dirty="0" err="1" smtClean="0"/>
              <a:t>romatolojik</a:t>
            </a:r>
            <a:r>
              <a:rPr lang="en-US" sz="1200" dirty="0" smtClean="0"/>
              <a:t> </a:t>
            </a:r>
            <a:r>
              <a:rPr lang="en-US" sz="1200" dirty="0" err="1" smtClean="0"/>
              <a:t>bir</a:t>
            </a:r>
            <a:r>
              <a:rPr lang="en-US" sz="1200" dirty="0" smtClean="0"/>
              <a:t> </a:t>
            </a:r>
            <a:r>
              <a:rPr lang="en-US" sz="1200" dirty="0" err="1" smtClean="0"/>
              <a:t>hastalık</a:t>
            </a:r>
            <a:r>
              <a:rPr lang="en-US" sz="1200" dirty="0" smtClean="0"/>
              <a:t> </a:t>
            </a:r>
            <a:r>
              <a:rPr lang="en-US" sz="1200" dirty="0" err="1" smtClean="0"/>
              <a:t>olan</a:t>
            </a:r>
            <a:r>
              <a:rPr lang="en-US" sz="1200" dirty="0" smtClean="0"/>
              <a:t> gut, </a:t>
            </a:r>
            <a:r>
              <a:rPr lang="en-US" sz="1200" dirty="0" err="1" smtClean="0"/>
              <a:t>gelişmiş</a:t>
            </a:r>
            <a:r>
              <a:rPr lang="en-US" sz="1200" dirty="0" smtClean="0"/>
              <a:t> </a:t>
            </a:r>
            <a:r>
              <a:rPr lang="en-US" sz="1200" dirty="0" err="1" smtClean="0"/>
              <a:t>ülkelerde</a:t>
            </a:r>
            <a:r>
              <a:rPr lang="en-US" sz="1200" dirty="0" smtClean="0"/>
              <a:t>, </a:t>
            </a:r>
            <a:r>
              <a:rPr lang="en-US" sz="1200" dirty="0" err="1" smtClean="0"/>
              <a:t>özellikle</a:t>
            </a:r>
            <a:r>
              <a:rPr lang="en-US" sz="1200" dirty="0" smtClean="0"/>
              <a:t> </a:t>
            </a:r>
            <a:r>
              <a:rPr lang="en-US" sz="1200" dirty="0" err="1" smtClean="0"/>
              <a:t>yaşlı</a:t>
            </a:r>
            <a:r>
              <a:rPr lang="en-US" sz="1200" dirty="0" smtClean="0"/>
              <a:t> </a:t>
            </a:r>
            <a:r>
              <a:rPr lang="en-US" sz="1200" dirty="0" err="1" smtClean="0"/>
              <a:t>erkeklerde</a:t>
            </a:r>
            <a:r>
              <a:rPr lang="en-US" sz="1200" dirty="0" smtClean="0"/>
              <a:t> en </a:t>
            </a:r>
            <a:r>
              <a:rPr lang="en-US" sz="1200" dirty="0" err="1" smtClean="0"/>
              <a:t>sık</a:t>
            </a:r>
            <a:r>
              <a:rPr lang="en-US" sz="1200" dirty="0" smtClean="0"/>
              <a:t> </a:t>
            </a:r>
            <a:r>
              <a:rPr lang="en-US" sz="1200" dirty="0" err="1" smtClean="0"/>
              <a:t>rastlanan</a:t>
            </a:r>
            <a:r>
              <a:rPr lang="en-US" sz="1200" dirty="0" smtClean="0"/>
              <a:t> </a:t>
            </a:r>
            <a:r>
              <a:rPr lang="en-US" sz="1200" dirty="0" err="1" smtClean="0"/>
              <a:t>inflamatuvar</a:t>
            </a:r>
            <a:r>
              <a:rPr lang="en-US" sz="1200" dirty="0" smtClean="0"/>
              <a:t> </a:t>
            </a:r>
            <a:r>
              <a:rPr lang="en-US" sz="1200" dirty="0" err="1" smtClean="0"/>
              <a:t>artrittir</a:t>
            </a:r>
            <a:r>
              <a:rPr lang="en-US" sz="1200" dirty="0" smtClean="0">
                <a:hlinkClick r:id="" action="ppaction://hlinkfile"/>
              </a:rPr>
              <a:t>(Adams </a:t>
            </a:r>
            <a:r>
              <a:rPr lang="en-US" sz="1200" i="1" dirty="0" smtClean="0">
                <a:hlinkClick r:id="" action="ppaction://hlinkfile"/>
              </a:rPr>
              <a:t>et al.</a:t>
            </a:r>
            <a:r>
              <a:rPr lang="en-US" sz="1200" dirty="0" smtClean="0">
                <a:hlinkClick r:id="" action="ppaction://hlinkfile"/>
              </a:rPr>
              <a:t>, 1996) (Table </a:t>
            </a:r>
            <a:r>
              <a:rPr lang="en-US" sz="1200" dirty="0" smtClean="0"/>
              <a:t>2). 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Diğer</a:t>
            </a:r>
            <a:r>
              <a:rPr lang="en-US" sz="1200" dirty="0" smtClean="0"/>
              <a:t> </a:t>
            </a:r>
            <a:r>
              <a:rPr lang="en-US" sz="1200" dirty="0" err="1" smtClean="0"/>
              <a:t>romatolojik</a:t>
            </a:r>
            <a:r>
              <a:rPr lang="en-US" sz="1200" dirty="0" smtClean="0"/>
              <a:t> </a:t>
            </a:r>
            <a:r>
              <a:rPr lang="en-US" sz="1200" dirty="0" err="1" smtClean="0"/>
              <a:t>bir</a:t>
            </a:r>
            <a:r>
              <a:rPr lang="en-US" sz="1200" dirty="0" smtClean="0"/>
              <a:t> </a:t>
            </a:r>
            <a:r>
              <a:rPr lang="en-US" sz="1200" dirty="0" err="1" smtClean="0"/>
              <a:t>hastalık</a:t>
            </a:r>
            <a:r>
              <a:rPr lang="en-US" sz="1200" dirty="0" smtClean="0"/>
              <a:t> </a:t>
            </a:r>
            <a:r>
              <a:rPr lang="en-US" sz="1200" dirty="0" err="1" smtClean="0"/>
              <a:t>olan</a:t>
            </a:r>
            <a:r>
              <a:rPr lang="en-US" sz="1200" dirty="0" smtClean="0"/>
              <a:t> gut, </a:t>
            </a:r>
            <a:r>
              <a:rPr lang="en-US" sz="1200" dirty="0" err="1" smtClean="0"/>
              <a:t>gelişmiş</a:t>
            </a:r>
            <a:r>
              <a:rPr lang="en-US" sz="1200" dirty="0" smtClean="0"/>
              <a:t> </a:t>
            </a:r>
            <a:r>
              <a:rPr lang="en-US" sz="1200" dirty="0" err="1" smtClean="0"/>
              <a:t>ülkelerde</a:t>
            </a:r>
            <a:r>
              <a:rPr lang="en-US" sz="1200" dirty="0" smtClean="0"/>
              <a:t>, </a:t>
            </a:r>
            <a:r>
              <a:rPr lang="en-US" sz="1200" dirty="0" err="1" smtClean="0"/>
              <a:t>özellikle</a:t>
            </a:r>
            <a:r>
              <a:rPr lang="en-US" sz="1200" dirty="0" smtClean="0"/>
              <a:t> </a:t>
            </a:r>
            <a:r>
              <a:rPr lang="en-US" sz="1200" dirty="0" err="1" smtClean="0"/>
              <a:t>yaşlı</a:t>
            </a:r>
            <a:r>
              <a:rPr lang="en-US" sz="1200" dirty="0" smtClean="0"/>
              <a:t> </a:t>
            </a:r>
            <a:r>
              <a:rPr lang="en-US" sz="1200" dirty="0" err="1" smtClean="0"/>
              <a:t>erkeklerde</a:t>
            </a:r>
            <a:r>
              <a:rPr lang="en-US" sz="1200" dirty="0" smtClean="0"/>
              <a:t> en </a:t>
            </a:r>
            <a:r>
              <a:rPr lang="en-US" sz="1200" dirty="0" err="1" smtClean="0"/>
              <a:t>sık</a:t>
            </a:r>
            <a:r>
              <a:rPr lang="en-US" sz="1200" dirty="0" smtClean="0"/>
              <a:t> </a:t>
            </a:r>
            <a:r>
              <a:rPr lang="en-US" sz="1200" dirty="0" err="1" smtClean="0"/>
              <a:t>rastlanan</a:t>
            </a:r>
            <a:r>
              <a:rPr lang="en-US" sz="1200" dirty="0" smtClean="0"/>
              <a:t> </a:t>
            </a:r>
            <a:r>
              <a:rPr lang="en-US" sz="1200" dirty="0" err="1" smtClean="0"/>
              <a:t>inflamatuvar</a:t>
            </a:r>
            <a:r>
              <a:rPr lang="en-US" sz="1200" dirty="0" smtClean="0"/>
              <a:t> </a:t>
            </a:r>
            <a:r>
              <a:rPr lang="en-US" sz="1200" dirty="0" err="1" smtClean="0"/>
              <a:t>artrittir</a:t>
            </a:r>
            <a:r>
              <a:rPr lang="en-US" sz="1200" dirty="0" smtClean="0">
                <a:hlinkClick r:id="" action="ppaction://hlinkfile"/>
              </a:rPr>
              <a:t>(Adams </a:t>
            </a:r>
            <a:r>
              <a:rPr lang="en-US" sz="1200" i="1" dirty="0" smtClean="0">
                <a:hlinkClick r:id="" action="ppaction://hlinkfile"/>
              </a:rPr>
              <a:t>et al.</a:t>
            </a:r>
            <a:r>
              <a:rPr lang="en-US" sz="1200" dirty="0" smtClean="0">
                <a:hlinkClick r:id="" action="ppaction://hlinkfile"/>
              </a:rPr>
              <a:t>, 1996) (Table </a:t>
            </a:r>
            <a:r>
              <a:rPr lang="en-US" sz="1200" dirty="0" smtClean="0"/>
              <a:t>2). </a:t>
            </a:r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P</a:t>
            </a:r>
            <a:r>
              <a:rPr lang="en-US" sz="1200" dirty="0" err="1" smtClean="0"/>
              <a:t>ower</a:t>
            </a:r>
            <a:r>
              <a:rPr lang="en-US" sz="1200" dirty="0" smtClean="0"/>
              <a:t> Doppler</a:t>
            </a:r>
            <a:r>
              <a:rPr lang="tr-TR" sz="1200" dirty="0" smtClean="0"/>
              <a:t> US</a:t>
            </a:r>
            <a:r>
              <a:rPr lang="en-US" sz="1200" dirty="0" smtClean="0"/>
              <a:t>, </a:t>
            </a:r>
            <a:r>
              <a:rPr lang="en-US" sz="1200" dirty="0" err="1" smtClean="0"/>
              <a:t>kolşisin</a:t>
            </a:r>
            <a:r>
              <a:rPr lang="en-US" sz="1200" dirty="0" smtClean="0"/>
              <a:t> </a:t>
            </a:r>
            <a:r>
              <a:rPr lang="en-US" sz="1200" dirty="0" err="1" smtClean="0"/>
              <a:t>tedavisi</a:t>
            </a:r>
            <a:r>
              <a:rPr lang="en-US" sz="1200" dirty="0" smtClean="0"/>
              <a:t> </a:t>
            </a:r>
            <a:r>
              <a:rPr lang="en-US" sz="1200" dirty="0" err="1" smtClean="0"/>
              <a:t>altında</a:t>
            </a:r>
            <a:r>
              <a:rPr lang="en-US" sz="1200" dirty="0" smtClean="0"/>
              <a:t> </a:t>
            </a:r>
            <a:r>
              <a:rPr lang="en-US" sz="1200" dirty="0" err="1" smtClean="0"/>
              <a:t>sinovit</a:t>
            </a:r>
            <a:r>
              <a:rPr lang="tr-TR" sz="1200" dirty="0" smtClean="0"/>
              <a:t>i</a:t>
            </a:r>
            <a:r>
              <a:rPr lang="en-US" sz="1200" dirty="0" smtClean="0"/>
              <a:t> (</a:t>
            </a:r>
            <a:r>
              <a:rPr lang="en-US" sz="1200" dirty="0" err="1" smtClean="0"/>
              <a:t>aktif</a:t>
            </a:r>
            <a:r>
              <a:rPr lang="en-US" sz="1200" dirty="0" smtClean="0"/>
              <a:t> </a:t>
            </a:r>
            <a:r>
              <a:rPr lang="en-US" sz="1200" dirty="0" err="1" smtClean="0"/>
              <a:t>veya</a:t>
            </a:r>
            <a:r>
              <a:rPr lang="en-US" sz="1200" dirty="0" smtClean="0"/>
              <a:t> </a:t>
            </a:r>
            <a:r>
              <a:rPr lang="en-US" sz="1200" dirty="0" err="1" smtClean="0"/>
              <a:t>inaktif</a:t>
            </a:r>
            <a:r>
              <a:rPr lang="en-US" sz="1200" dirty="0" smtClean="0"/>
              <a:t>) </a:t>
            </a:r>
            <a:r>
              <a:rPr lang="en-US" sz="1200" dirty="0" err="1" smtClean="0"/>
              <a:t>olan</a:t>
            </a:r>
            <a:r>
              <a:rPr lang="en-US" sz="1200" dirty="0" smtClean="0"/>
              <a:t> </a:t>
            </a:r>
            <a:r>
              <a:rPr lang="en-US" sz="1200" dirty="0" err="1" smtClean="0"/>
              <a:t>hastaların</a:t>
            </a:r>
            <a:r>
              <a:rPr lang="en-US" sz="1200" dirty="0" smtClean="0"/>
              <a:t> </a:t>
            </a:r>
            <a:r>
              <a:rPr lang="en-US" sz="1200" dirty="0" err="1" smtClean="0"/>
              <a:t>takibinde</a:t>
            </a:r>
            <a:r>
              <a:rPr lang="tr-TR" sz="1200" dirty="0" smtClean="0"/>
              <a:t> </a:t>
            </a:r>
            <a:r>
              <a:rPr lang="en-US" sz="1200" dirty="0" err="1" smtClean="0"/>
              <a:t>yararlı</a:t>
            </a:r>
            <a:r>
              <a:rPr lang="en-US" sz="1200" dirty="0" smtClean="0"/>
              <a:t> </a:t>
            </a:r>
            <a:r>
              <a:rPr lang="tr-TR" sz="1200" dirty="0" smtClean="0">
                <a:latin typeface="Vivaldi"/>
              </a:rPr>
              <a:t>**</a:t>
            </a:r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2336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Psödogut</a:t>
            </a:r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(Yalancı Gut). Eklemlerde, kalsiyum tuzu kristallerinin (kalsiyum </a:t>
            </a:r>
            <a:r>
              <a:rPr lang="tr-T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pirofosfat</a:t>
            </a:r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olarak bilinen) birikmesine bağlı, iltihabi bulgulara neden olan bir hastalıktır.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Psödogut</a:t>
            </a:r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(Yalancı Gut). Eklemlerde, kalsiyum tuzu kristallerinin (kalsiyum </a:t>
            </a:r>
            <a:r>
              <a:rPr lang="tr-T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pirofosfat</a:t>
            </a:r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olarak bilinen) birikmesine bağlı, iltihabi bulgulara neden olan bir hastalıktır.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</a:t>
            </a:r>
            <a:r>
              <a:rPr lang="tr-TR" sz="1200" dirty="0" smtClean="0"/>
              <a:t>SÖ</a:t>
            </a:r>
            <a:r>
              <a:rPr lang="en-US" sz="1200" dirty="0" smtClean="0"/>
              <a:t>, </a:t>
            </a:r>
            <a:r>
              <a:rPr lang="en-US" sz="1200" dirty="0" err="1" smtClean="0"/>
              <a:t>yaşlı</a:t>
            </a:r>
            <a:r>
              <a:rPr lang="tr-TR" sz="1200" dirty="0" err="1" smtClean="0"/>
              <a:t>lardaki</a:t>
            </a:r>
            <a:r>
              <a:rPr lang="tr-TR" sz="1200" dirty="0" smtClean="0"/>
              <a:t> </a:t>
            </a:r>
            <a:r>
              <a:rPr lang="en-US" sz="1200" dirty="0" err="1" smtClean="0"/>
              <a:t>sakatlık</a:t>
            </a:r>
            <a:r>
              <a:rPr lang="en-US" sz="1200" dirty="0" smtClean="0"/>
              <a:t> </a:t>
            </a:r>
            <a:r>
              <a:rPr lang="en-US" sz="1200" dirty="0" err="1" smtClean="0"/>
              <a:t>ve</a:t>
            </a:r>
            <a:r>
              <a:rPr lang="en-US" sz="1200" dirty="0" smtClean="0"/>
              <a:t> </a:t>
            </a:r>
            <a:r>
              <a:rPr lang="en-US" sz="1200" dirty="0" err="1" smtClean="0"/>
              <a:t>uzun</a:t>
            </a:r>
            <a:r>
              <a:rPr lang="en-US" sz="1200" dirty="0" smtClean="0"/>
              <a:t> </a:t>
            </a:r>
            <a:r>
              <a:rPr lang="en-US" sz="1200" dirty="0" err="1" smtClean="0"/>
              <a:t>süreli</a:t>
            </a:r>
            <a:r>
              <a:rPr lang="en-US" sz="1200" dirty="0" smtClean="0"/>
              <a:t> </a:t>
            </a:r>
            <a:r>
              <a:rPr lang="en-US" sz="1200" dirty="0" err="1" smtClean="0"/>
              <a:t>ağrı</a:t>
            </a:r>
            <a:r>
              <a:rPr lang="tr-TR" sz="1200" dirty="0" err="1" smtClean="0"/>
              <a:t>yla</a:t>
            </a:r>
            <a:r>
              <a:rPr lang="tr-TR" sz="1200" dirty="0" smtClean="0"/>
              <a:t> </a:t>
            </a:r>
            <a:r>
              <a:rPr lang="en-US" sz="1200" dirty="0" err="1" smtClean="0"/>
              <a:t>ilişkili</a:t>
            </a:r>
            <a:r>
              <a:rPr lang="tr-TR" sz="1200" dirty="0" smtClean="0"/>
              <a:t> olarak</a:t>
            </a:r>
            <a:r>
              <a:rPr lang="en-US" sz="1200" dirty="0" smtClean="0"/>
              <a:t> </a:t>
            </a:r>
            <a:r>
              <a:rPr lang="en-US" sz="1200" dirty="0" err="1" smtClean="0"/>
              <a:t>kas-iskelet</a:t>
            </a:r>
            <a:r>
              <a:rPr lang="en-US" sz="1200" dirty="0" smtClean="0"/>
              <a:t> </a:t>
            </a:r>
            <a:r>
              <a:rPr lang="tr-TR" sz="1200" dirty="0" smtClean="0"/>
              <a:t> </a:t>
            </a:r>
            <a:r>
              <a:rPr lang="en-US" sz="1200" dirty="0" err="1" smtClean="0"/>
              <a:t>bozuklukları</a:t>
            </a:r>
            <a:r>
              <a:rPr lang="tr-TR" sz="1200" dirty="0" err="1" smtClean="0"/>
              <a:t>nı</a:t>
            </a:r>
            <a:r>
              <a:rPr lang="tr-TR" sz="1200" dirty="0" smtClean="0"/>
              <a:t> </a:t>
            </a:r>
            <a:r>
              <a:rPr lang="en-US" sz="1200" dirty="0" err="1" smtClean="0"/>
              <a:t>bildirmektedir</a:t>
            </a:r>
            <a:r>
              <a:rPr lang="en-US" sz="1200" dirty="0" smtClean="0"/>
              <a:t> (W</a:t>
            </a:r>
            <a:r>
              <a:rPr lang="tr-TR" sz="1200" dirty="0" smtClean="0"/>
              <a:t>HO,</a:t>
            </a:r>
            <a:r>
              <a:rPr lang="en-US" sz="1200" dirty="0" smtClean="0"/>
              <a:t>2002).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402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Figür 7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r-TR" sz="1200" dirty="0" smtClean="0"/>
              <a:t>EMG ye </a:t>
            </a:r>
            <a:r>
              <a:rPr lang="en-US" sz="1200" dirty="0" err="1" smtClean="0"/>
              <a:t>ek</a:t>
            </a:r>
            <a:r>
              <a:rPr lang="en-US" sz="1200" dirty="0" smtClean="0"/>
              <a:t> </a:t>
            </a:r>
            <a:r>
              <a:rPr lang="en-US" sz="1200" dirty="0" err="1" smtClean="0"/>
              <a:t>olarak</a:t>
            </a:r>
            <a:r>
              <a:rPr lang="tr-TR" sz="1200" dirty="0" smtClean="0"/>
              <a:t> </a:t>
            </a:r>
            <a:r>
              <a:rPr lang="en-US" sz="1200" dirty="0" smtClean="0"/>
              <a:t>USG </a:t>
            </a:r>
            <a:r>
              <a:rPr lang="en-US" sz="1200" dirty="0" err="1" smtClean="0"/>
              <a:t>bulguları</a:t>
            </a:r>
            <a:r>
              <a:rPr lang="tr-TR" sz="1200" dirty="0" smtClean="0"/>
              <a:t>,</a:t>
            </a:r>
          </a:p>
          <a:p>
            <a:pPr>
              <a:lnSpc>
                <a:spcPct val="120000"/>
              </a:lnSpc>
              <a:buNone/>
            </a:pPr>
            <a:r>
              <a:rPr lang="tr-TR" sz="1200" dirty="0" smtClean="0"/>
              <a:t>               M</a:t>
            </a:r>
            <a:r>
              <a:rPr lang="en-US" sz="1200" dirty="0" err="1" smtClean="0"/>
              <a:t>edyan</a:t>
            </a:r>
            <a:r>
              <a:rPr lang="en-US" sz="1200" dirty="0" smtClean="0"/>
              <a:t> </a:t>
            </a:r>
            <a:r>
              <a:rPr lang="en-US" sz="1200" dirty="0" err="1" smtClean="0"/>
              <a:t>sinirin</a:t>
            </a:r>
            <a:r>
              <a:rPr lang="en-US" sz="1200" dirty="0" smtClean="0"/>
              <a:t> </a:t>
            </a:r>
            <a:r>
              <a:rPr lang="en-US" sz="1200" dirty="0" err="1" smtClean="0"/>
              <a:t>sonografik</a:t>
            </a:r>
            <a:r>
              <a:rPr lang="en-US" sz="1200" dirty="0" smtClean="0"/>
              <a:t> </a:t>
            </a:r>
            <a:r>
              <a:rPr lang="en-US" sz="1200" dirty="0" err="1" smtClean="0"/>
              <a:t>kesitsel</a:t>
            </a:r>
            <a:r>
              <a:rPr lang="en-US" sz="1200" dirty="0" smtClean="0"/>
              <a:t> </a:t>
            </a:r>
            <a:r>
              <a:rPr lang="en-US" sz="1200" dirty="0" err="1" smtClean="0"/>
              <a:t>alanı</a:t>
            </a:r>
            <a:r>
              <a:rPr lang="en-US" sz="1200" dirty="0" smtClean="0"/>
              <a:t>,</a:t>
            </a:r>
            <a:endParaRPr lang="tr-TR" sz="1200" dirty="0" smtClean="0"/>
          </a:p>
          <a:p>
            <a:pPr>
              <a:lnSpc>
                <a:spcPct val="120000"/>
              </a:lnSpc>
              <a:buNone/>
            </a:pPr>
            <a:r>
              <a:rPr lang="tr-TR" sz="1200" dirty="0" smtClean="0"/>
              <a:t>               F</a:t>
            </a:r>
            <a:r>
              <a:rPr lang="en-US" sz="1200" dirty="0" err="1" smtClean="0"/>
              <a:t>asikül</a:t>
            </a:r>
            <a:r>
              <a:rPr lang="en-US" sz="1200" dirty="0" smtClean="0"/>
              <a:t> </a:t>
            </a:r>
            <a:r>
              <a:rPr lang="en-US" sz="1200" dirty="0" err="1" smtClean="0"/>
              <a:t>yapısı</a:t>
            </a:r>
            <a:r>
              <a:rPr lang="en-US" sz="1200" dirty="0" smtClean="0"/>
              <a:t> </a:t>
            </a:r>
            <a:r>
              <a:rPr lang="en-US" sz="1200" dirty="0" err="1" smtClean="0"/>
              <a:t>değişiklikleri</a:t>
            </a:r>
            <a:r>
              <a:rPr lang="en-US" sz="1200" dirty="0" smtClean="0"/>
              <a:t>,</a:t>
            </a:r>
            <a:endParaRPr lang="tr-TR" sz="1200" dirty="0" smtClean="0"/>
          </a:p>
          <a:p>
            <a:pPr>
              <a:lnSpc>
                <a:spcPct val="120000"/>
              </a:lnSpc>
              <a:buNone/>
            </a:pPr>
            <a:r>
              <a:rPr lang="tr-TR" sz="1200" dirty="0" smtClean="0"/>
              <a:t>               T</a:t>
            </a:r>
            <a:r>
              <a:rPr lang="en-US" sz="1200" dirty="0" err="1" smtClean="0"/>
              <a:t>uzak</a:t>
            </a:r>
            <a:r>
              <a:rPr lang="en-US" sz="1200" dirty="0" smtClean="0"/>
              <a:t> </a:t>
            </a:r>
            <a:r>
              <a:rPr lang="en-US" sz="1200" dirty="0" err="1" smtClean="0"/>
              <a:t>bölgesindeki</a:t>
            </a:r>
            <a:r>
              <a:rPr lang="en-US" sz="1200" dirty="0" smtClean="0"/>
              <a:t> </a:t>
            </a:r>
            <a:r>
              <a:rPr lang="en-US" sz="1200" dirty="0" err="1" smtClean="0"/>
              <a:t>proksimal</a:t>
            </a:r>
            <a:r>
              <a:rPr lang="en-US" sz="1200" dirty="0" smtClean="0"/>
              <a:t> </a:t>
            </a:r>
            <a:r>
              <a:rPr lang="en-US" sz="1200" dirty="0" err="1" smtClean="0"/>
              <a:t>sinir</a:t>
            </a:r>
            <a:r>
              <a:rPr lang="en-US" sz="1200" dirty="0" smtClean="0"/>
              <a:t> </a:t>
            </a:r>
            <a:r>
              <a:rPr lang="en-US" sz="1200" dirty="0" err="1" smtClean="0"/>
              <a:t>şişmesi</a:t>
            </a:r>
            <a:r>
              <a:rPr lang="en-US" sz="1200" dirty="0" smtClean="0"/>
              <a:t> </a:t>
            </a:r>
            <a:endParaRPr lang="tr-TR" sz="1200" dirty="0" smtClean="0"/>
          </a:p>
          <a:p>
            <a:pPr>
              <a:lnSpc>
                <a:spcPct val="120000"/>
              </a:lnSpc>
              <a:buNone/>
            </a:pPr>
            <a:r>
              <a:rPr lang="tr-TR" sz="1200" dirty="0" smtClean="0"/>
              <a:t>               A</a:t>
            </a:r>
            <a:r>
              <a:rPr lang="en-US" sz="1200" dirty="0" err="1" smtClean="0"/>
              <a:t>rtmış</a:t>
            </a:r>
            <a:r>
              <a:rPr lang="en-US" sz="1200" dirty="0" smtClean="0"/>
              <a:t> </a:t>
            </a:r>
            <a:r>
              <a:rPr lang="en-US" sz="1200" dirty="0" err="1" smtClean="0"/>
              <a:t>vaskülariteyi</a:t>
            </a:r>
            <a:r>
              <a:rPr lang="en-US" sz="1200" dirty="0" smtClean="0"/>
              <a:t> </a:t>
            </a:r>
            <a:r>
              <a:rPr lang="tr-TR" sz="1200" dirty="0" smtClean="0">
                <a:latin typeface="Vivaldi"/>
              </a:rPr>
              <a:t> * *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45" dirty="0" err="1" smtClean="0">
                <a:ea typeface="Georgia"/>
                <a:cs typeface="Georgia"/>
              </a:rPr>
              <a:t>Baldır</a:t>
            </a:r>
            <a:r>
              <a:rPr lang="en-US" sz="1200" spc="-45" dirty="0" smtClean="0">
                <a:ea typeface="Georgia"/>
                <a:cs typeface="Georgia"/>
              </a:rPr>
              <a:t> / </a:t>
            </a:r>
            <a:r>
              <a:rPr lang="en-US" sz="1200" spc="-45" dirty="0" err="1" smtClean="0">
                <a:ea typeface="Georgia"/>
                <a:cs typeface="Georgia"/>
              </a:rPr>
              <a:t>uyluk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çevre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gibi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vücut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kompozisyonu</a:t>
            </a:r>
            <a:r>
              <a:rPr lang="tr-TR" sz="1200" spc="-45" dirty="0" smtClean="0">
                <a:ea typeface="Georgia"/>
                <a:cs typeface="Georgia"/>
              </a:rPr>
              <a:t> ölçümleri </a:t>
            </a:r>
            <a:r>
              <a:rPr lang="en-US" sz="1200" spc="-45" dirty="0" smtClean="0">
                <a:ea typeface="Georgia"/>
                <a:cs typeface="Georgia"/>
              </a:rPr>
              <a:t>BIA</a:t>
            </a:r>
            <a:r>
              <a:rPr lang="tr-TR" sz="1200" spc="-45" dirty="0" smtClean="0">
                <a:ea typeface="Georgia"/>
                <a:cs typeface="Georgia"/>
              </a:rPr>
              <a:t>  ile </a:t>
            </a:r>
            <a:r>
              <a:rPr lang="en-US" sz="1200" spc="-45" dirty="0" err="1" smtClean="0">
                <a:ea typeface="Georgia"/>
                <a:cs typeface="Georgia"/>
              </a:rPr>
              <a:t>başarısız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olurken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tr-TR" sz="1200" spc="-45" dirty="0" smtClean="0">
                <a:ea typeface="Georgia"/>
                <a:cs typeface="Georgia"/>
              </a:rPr>
              <a:t>,</a:t>
            </a:r>
            <a:r>
              <a:rPr lang="en-US" sz="1200" spc="-45" dirty="0" smtClean="0">
                <a:ea typeface="Georgia"/>
                <a:cs typeface="Georgia"/>
              </a:rPr>
              <a:t>US </a:t>
            </a:r>
            <a:r>
              <a:rPr lang="en-US" sz="1200" spc="-45" dirty="0" err="1" smtClean="0">
                <a:ea typeface="Georgia"/>
                <a:cs typeface="Georgia"/>
              </a:rPr>
              <a:t>görüntüleme</a:t>
            </a:r>
            <a:r>
              <a:rPr lang="tr-TR" sz="1200" spc="-45" dirty="0" err="1" smtClean="0">
                <a:ea typeface="Georgia"/>
                <a:cs typeface="Georgia"/>
              </a:rPr>
              <a:t>yle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dermiş</a:t>
            </a:r>
            <a:r>
              <a:rPr lang="en-US" sz="1200" spc="-45" dirty="0" smtClean="0">
                <a:ea typeface="Georgia"/>
                <a:cs typeface="Georgia"/>
              </a:rPr>
              <a:t>, </a:t>
            </a:r>
            <a:r>
              <a:rPr lang="en-US" sz="1200" spc="-45" dirty="0" err="1" smtClean="0">
                <a:ea typeface="Georgia"/>
                <a:cs typeface="Georgia"/>
              </a:rPr>
              <a:t>subkütan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yağ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ve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kas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katmanlarını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açık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bir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şekilde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tr-TR" sz="1200" spc="-45" dirty="0" smtClean="0">
                <a:ea typeface="Georgia"/>
                <a:cs typeface="Georgia"/>
              </a:rPr>
              <a:t> gösterebilir</a:t>
            </a:r>
            <a:r>
              <a:rPr lang="en-US" sz="1200" dirty="0" smtClean="0">
                <a:ea typeface="Georgia"/>
                <a:cs typeface="Georgia"/>
                <a:hlinkClick r:id="" action="ppaction://hlinkfile"/>
              </a:rPr>
              <a:t>(Fig.</a:t>
            </a:r>
            <a:r>
              <a:rPr lang="en-US" sz="1200" spc="-35" dirty="0" smtClean="0">
                <a:ea typeface="Georgia"/>
                <a:cs typeface="Georgia"/>
                <a:hlinkClick r:id="" action="ppaction://hlinkfile"/>
              </a:rPr>
              <a:t> </a:t>
            </a:r>
            <a:r>
              <a:rPr lang="en-US" sz="1200" dirty="0" smtClean="0">
                <a:ea typeface="Georgia"/>
              </a:rPr>
              <a:t>8b).</a:t>
            </a:r>
            <a:r>
              <a:rPr lang="en-US" sz="1200" spc="-45" dirty="0" smtClean="0">
                <a:ea typeface="Georgia"/>
              </a:rPr>
              <a:t> </a:t>
            </a:r>
            <a:endParaRPr lang="tr-TR" sz="1200" spc="-45" dirty="0" smtClean="0">
              <a:ea typeface="Georgia"/>
            </a:endParaRPr>
          </a:p>
          <a:p>
            <a:pPr>
              <a:buNone/>
            </a:pPr>
            <a:r>
              <a:rPr lang="tr-TR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doku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kalınlığını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dermiş</a:t>
            </a:r>
            <a:r>
              <a:rPr lang="en-US" sz="1200" spc="-45" dirty="0" smtClean="0">
                <a:ea typeface="Georgia"/>
                <a:cs typeface="Georgia"/>
              </a:rPr>
              <a:t>, </a:t>
            </a:r>
            <a:r>
              <a:rPr lang="en-US" sz="1200" spc="-45" dirty="0" err="1" smtClean="0">
                <a:ea typeface="Georgia"/>
                <a:cs typeface="Georgia"/>
              </a:rPr>
              <a:t>subkütan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yağ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ve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kas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katmanlarını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açık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bir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en-US" sz="1200" spc="-45" dirty="0" err="1" smtClean="0">
                <a:ea typeface="Georgia"/>
                <a:cs typeface="Georgia"/>
              </a:rPr>
              <a:t>şekilde</a:t>
            </a:r>
            <a:r>
              <a:rPr lang="en-US" sz="1200" spc="-45" dirty="0" smtClean="0">
                <a:ea typeface="Georgia"/>
                <a:cs typeface="Georgia"/>
              </a:rPr>
              <a:t> </a:t>
            </a:r>
            <a:r>
              <a:rPr lang="tr-TR" sz="1200" spc="-45" dirty="0" smtClean="0">
                <a:ea typeface="Georgia"/>
                <a:cs typeface="Georgia"/>
              </a:rPr>
              <a:t> gösterir.</a:t>
            </a:r>
            <a:r>
              <a:rPr lang="en-US" sz="1200" dirty="0" err="1" smtClean="0">
                <a:ea typeface="Georgia"/>
                <a:cs typeface="Georgia"/>
              </a:rPr>
              <a:t>hızlı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bölgesel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tahminler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yapabilir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endParaRPr lang="tr-TR" sz="1200" spc="-45" dirty="0" smtClean="0">
              <a:ea typeface="Georgia"/>
              <a:cs typeface="Georgia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dirty="0" smtClean="0">
                <a:ea typeface="Georgia"/>
                <a:cs typeface="Georgia"/>
              </a:rPr>
              <a:t>Ya</a:t>
            </a:r>
            <a:r>
              <a:rPr lang="en-US" sz="1200" dirty="0" err="1" smtClean="0">
                <a:ea typeface="Georgia"/>
                <a:cs typeface="Georgia"/>
              </a:rPr>
              <a:t>şlı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erişkinlerde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tr-TR" sz="1200" dirty="0" err="1" smtClean="0">
                <a:ea typeface="Georgia"/>
                <a:cs typeface="Georgia"/>
              </a:rPr>
              <a:t>morbidite</a:t>
            </a:r>
            <a:r>
              <a:rPr lang="tr-TR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ve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mortalite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ile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sarkopeniyi</a:t>
            </a:r>
            <a:endParaRPr lang="tr-TR" sz="1200" dirty="0" smtClean="0">
              <a:ea typeface="Georgia"/>
              <a:cs typeface="Georgia"/>
            </a:endParaRPr>
          </a:p>
          <a:p>
            <a:pPr marL="0" indent="0">
              <a:buNone/>
            </a:pP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ilişkilendirmek</a:t>
            </a:r>
            <a:r>
              <a:rPr lang="en-US" sz="1200" dirty="0" smtClean="0">
                <a:ea typeface="Georgia"/>
                <a:cs typeface="Georgia"/>
              </a:rPr>
              <a:t>, </a:t>
            </a:r>
            <a:r>
              <a:rPr lang="en-US" sz="1200" dirty="0" err="1" smtClean="0">
                <a:ea typeface="Georgia"/>
                <a:cs typeface="Georgia"/>
              </a:rPr>
              <a:t>erken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tanının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önemini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vurgulamaktadır</a:t>
            </a:r>
            <a:r>
              <a:rPr lang="en-US" sz="1200" dirty="0" smtClean="0">
                <a:ea typeface="Georgia"/>
                <a:cs typeface="Georgia"/>
              </a:rPr>
              <a:t>.</a:t>
            </a:r>
            <a:r>
              <a:rPr lang="en-US" sz="1200" spc="-95" dirty="0" smtClean="0">
                <a:ea typeface="Georgia"/>
                <a:cs typeface="Georgia"/>
              </a:rPr>
              <a:t> </a:t>
            </a:r>
            <a:endParaRPr lang="tr-TR" sz="1200" spc="-95" dirty="0" smtClean="0">
              <a:ea typeface="Georgia"/>
              <a:cs typeface="Georgi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>
                <a:ea typeface="Georgia"/>
                <a:cs typeface="Georgia"/>
              </a:rPr>
              <a:t>S</a:t>
            </a:r>
            <a:r>
              <a:rPr lang="en-US" sz="1200" dirty="0" err="1" smtClean="0">
                <a:ea typeface="Georgia"/>
                <a:cs typeface="Georgia"/>
              </a:rPr>
              <a:t>arkopeninin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erken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tr-TR" sz="1200" dirty="0" smtClean="0">
                <a:ea typeface="Georgia"/>
                <a:cs typeface="Georgia"/>
              </a:rPr>
              <a:t>tanısı ve önlenmesinde k</a:t>
            </a:r>
            <a:r>
              <a:rPr lang="en-US" sz="1200" dirty="0" smtClean="0">
                <a:ea typeface="Georgia"/>
                <a:cs typeface="Georgia"/>
              </a:rPr>
              <a:t>as </a:t>
            </a:r>
            <a:r>
              <a:rPr lang="en-US" sz="1200" dirty="0" err="1" smtClean="0">
                <a:ea typeface="Georgia"/>
                <a:cs typeface="Georgia"/>
              </a:rPr>
              <a:t>kalınlıklarının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tr-TR" sz="1200" dirty="0" err="1" smtClean="0">
                <a:ea typeface="Georgia"/>
                <a:cs typeface="Georgia"/>
              </a:rPr>
              <a:t>US’la</a:t>
            </a:r>
            <a:r>
              <a:rPr lang="tr-TR" sz="1200" dirty="0" smtClean="0">
                <a:ea typeface="Georgia"/>
                <a:cs typeface="Georgia"/>
              </a:rPr>
              <a:t> ölçümü yararlı olmaktadır. **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52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a typeface="Georgia"/>
                <a:cs typeface="Georgia"/>
              </a:rPr>
              <a:t>US, </a:t>
            </a:r>
            <a:r>
              <a:rPr lang="en-US" sz="1200" dirty="0" err="1" smtClean="0">
                <a:ea typeface="Georgia"/>
                <a:cs typeface="Georgia"/>
              </a:rPr>
              <a:t>kas</a:t>
            </a:r>
            <a:r>
              <a:rPr lang="tr-TR" sz="1200" dirty="0" smtClean="0">
                <a:ea typeface="Georgia"/>
                <a:cs typeface="Georgia"/>
              </a:rPr>
              <a:t>ı,</a:t>
            </a:r>
            <a:r>
              <a:rPr lang="en-US" sz="1200" dirty="0" err="1" smtClean="0">
                <a:ea typeface="Georgia"/>
                <a:cs typeface="Georgia"/>
              </a:rPr>
              <a:t>dermişi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ve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subkütan</a:t>
            </a:r>
            <a:r>
              <a:rPr lang="tr-TR" sz="1200" dirty="0" smtClean="0">
                <a:ea typeface="Georgia"/>
                <a:cs typeface="Georgia"/>
              </a:rPr>
              <a:t> dokuyu gösterir,</a:t>
            </a:r>
            <a:r>
              <a:rPr lang="en-US" sz="1200" dirty="0" err="1" smtClean="0">
                <a:ea typeface="Georgia"/>
                <a:cs typeface="Georgia"/>
              </a:rPr>
              <a:t>çeşitli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doku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bölmelerinin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gerçek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miktarının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hesaplanmasına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yardımcı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olabilir</a:t>
            </a:r>
            <a:r>
              <a:rPr lang="en-US" sz="1200" dirty="0" smtClean="0">
                <a:ea typeface="Georgia"/>
                <a:cs typeface="Georgia"/>
              </a:rPr>
              <a:t>.</a:t>
            </a:r>
            <a:endParaRPr lang="tr-TR" sz="1200" dirty="0" smtClean="0">
              <a:ea typeface="Georgia"/>
              <a:cs typeface="Georgi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ea typeface="Georgia"/>
                <a:cs typeface="Georgia"/>
              </a:rPr>
              <a:t>Penation</a:t>
            </a:r>
            <a:r>
              <a:rPr lang="en-US" sz="1200" dirty="0" smtClean="0">
                <a:ea typeface="Georgia"/>
                <a:cs typeface="Georgia"/>
              </a:rPr>
              <a:t> angle, </a:t>
            </a:r>
            <a:r>
              <a:rPr lang="en-US" sz="1200" dirty="0" err="1" smtClean="0">
                <a:ea typeface="Georgia"/>
                <a:cs typeface="Georgia"/>
              </a:rPr>
              <a:t>kas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kuvveti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hakkında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bilgi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verir</a:t>
            </a:r>
            <a:r>
              <a:rPr lang="tr-TR" sz="1200" dirty="0" smtClean="0">
                <a:ea typeface="Georgia"/>
                <a:cs typeface="Georgia"/>
              </a:rPr>
              <a:t>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We </a:t>
            </a:r>
            <a:r>
              <a:rPr lang="tr-TR" dirty="0" err="1"/>
              <a:t>made</a:t>
            </a:r>
            <a:r>
              <a:rPr lang="tr-TR" dirty="0"/>
              <a:t> a </a:t>
            </a:r>
            <a:r>
              <a:rPr lang="tr-TR" dirty="0" err="1"/>
              <a:t>similar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investigate</a:t>
            </a:r>
            <a:r>
              <a:rPr lang="tr-TR" dirty="0"/>
              <a:t> an </a:t>
            </a:r>
            <a:r>
              <a:rPr lang="tr-TR" dirty="0" err="1"/>
              <a:t>adjusted</a:t>
            </a:r>
            <a:r>
              <a:rPr lang="tr-TR" dirty="0"/>
              <a:t> </a:t>
            </a:r>
            <a:r>
              <a:rPr lang="tr-TR" dirty="0" err="1"/>
              <a:t>sonographic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thickness</a:t>
            </a:r>
            <a:r>
              <a:rPr lang="tr-TR" dirty="0"/>
              <a:t> </a:t>
            </a:r>
            <a:r>
              <a:rPr lang="tr-TR" dirty="0" err="1"/>
              <a:t>value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diagnose</a:t>
            </a:r>
            <a:r>
              <a:rPr lang="tr-TR" dirty="0"/>
              <a:t> </a:t>
            </a:r>
            <a:r>
              <a:rPr lang="tr-TR" dirty="0" err="1"/>
              <a:t>sarcopenia</a:t>
            </a:r>
            <a:endParaRPr lang="tr-TR" dirty="0"/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handgrip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streength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3CE5-3DE0-7C45-BB00-B6B7DD2A3B52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700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thickness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3CE5-3DE0-7C45-BB00-B6B7DD2A3B52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406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Since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anterior</a:t>
            </a:r>
            <a:r>
              <a:rPr lang="tr-TR" dirty="0"/>
              <a:t> </a:t>
            </a:r>
            <a:r>
              <a:rPr lang="tr-TR" dirty="0" err="1"/>
              <a:t>thigh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thickness</a:t>
            </a:r>
            <a:r>
              <a:rPr lang="tr-TR" dirty="0"/>
              <a:t>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BMI,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adjusted</a:t>
            </a:r>
            <a:r>
              <a:rPr lang="tr-TR" dirty="0"/>
              <a:t> it </a:t>
            </a:r>
            <a:r>
              <a:rPr lang="tr-TR" dirty="0" err="1"/>
              <a:t>with</a:t>
            </a:r>
            <a:r>
              <a:rPr lang="tr-TR" dirty="0"/>
              <a:t> BMI.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3CE5-3DE0-7C45-BB00-B6B7DD2A3B52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643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Here </a:t>
            </a:r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see</a:t>
            </a:r>
            <a:r>
              <a:rPr lang="tr-TR" dirty="0"/>
              <a:t> a </a:t>
            </a:r>
            <a:r>
              <a:rPr lang="tr-TR" dirty="0" err="1"/>
              <a:t>male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female</a:t>
            </a:r>
            <a:r>
              <a:rPr lang="tr-TR" dirty="0"/>
              <a:t> </a:t>
            </a:r>
            <a:r>
              <a:rPr lang="tr-TR" dirty="0" err="1"/>
              <a:t>subject</a:t>
            </a:r>
            <a:r>
              <a:rPr lang="tr-TR" dirty="0"/>
              <a:t>.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divide</a:t>
            </a:r>
            <a:r>
              <a:rPr lang="tr-TR" dirty="0"/>
              <a:t> </a:t>
            </a:r>
            <a:r>
              <a:rPr lang="tr-TR" dirty="0" err="1"/>
              <a:t>anterior</a:t>
            </a:r>
            <a:r>
              <a:rPr lang="tr-TR" dirty="0"/>
              <a:t> </a:t>
            </a:r>
            <a:r>
              <a:rPr lang="tr-TR" dirty="0" err="1"/>
              <a:t>thigh</a:t>
            </a:r>
            <a:r>
              <a:rPr lang="tr-TR" dirty="0"/>
              <a:t> MT </a:t>
            </a:r>
            <a:r>
              <a:rPr lang="tr-TR" dirty="0" err="1"/>
              <a:t>to</a:t>
            </a:r>
            <a:r>
              <a:rPr lang="tr-TR" dirty="0"/>
              <a:t> BMI, </a:t>
            </a:r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see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male</a:t>
            </a:r>
            <a:r>
              <a:rPr lang="tr-TR" dirty="0"/>
              <a:t> </a:t>
            </a:r>
            <a:r>
              <a:rPr lang="tr-TR" dirty="0" err="1"/>
              <a:t>subject</a:t>
            </a:r>
            <a:r>
              <a:rPr lang="tr-TR" dirty="0"/>
              <a:t> has normal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mass</a:t>
            </a:r>
            <a:r>
              <a:rPr lang="tr-TR" dirty="0"/>
              <a:t>, </a:t>
            </a:r>
            <a:r>
              <a:rPr lang="tr-TR" dirty="0" err="1"/>
              <a:t>however</a:t>
            </a:r>
            <a:r>
              <a:rPr lang="tr-TR" dirty="0"/>
              <a:t> </a:t>
            </a:r>
            <a:r>
              <a:rPr lang="tr-TR" dirty="0" err="1"/>
              <a:t>female</a:t>
            </a:r>
            <a:r>
              <a:rPr lang="tr-TR" dirty="0"/>
              <a:t> </a:t>
            </a:r>
            <a:r>
              <a:rPr lang="tr-TR" dirty="0" err="1"/>
              <a:t>subject</a:t>
            </a:r>
            <a:r>
              <a:rPr lang="tr-TR" dirty="0"/>
              <a:t> has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mass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167D4-78CC-4CDF-8CFA-F135D132569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1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Karşılaştırma</a:t>
            </a:r>
            <a:r>
              <a:rPr lang="en-US" sz="1200" dirty="0" smtClean="0"/>
              <a:t> </a:t>
            </a:r>
            <a:r>
              <a:rPr lang="en-US" sz="1200" dirty="0" err="1" smtClean="0"/>
              <a:t>ve</a:t>
            </a:r>
            <a:r>
              <a:rPr lang="en-US" sz="1200" dirty="0" smtClean="0"/>
              <a:t> </a:t>
            </a:r>
            <a:r>
              <a:rPr lang="en-US" sz="1200" dirty="0" err="1" smtClean="0"/>
              <a:t>dinamik</a:t>
            </a:r>
            <a:r>
              <a:rPr lang="en-US" sz="1200" dirty="0" smtClean="0"/>
              <a:t> </a:t>
            </a:r>
            <a:r>
              <a:rPr lang="en-US" sz="1200" dirty="0" err="1" smtClean="0"/>
              <a:t>görüntüleme</a:t>
            </a:r>
            <a:r>
              <a:rPr lang="en-US" sz="1200" dirty="0" smtClean="0"/>
              <a:t> </a:t>
            </a:r>
            <a:r>
              <a:rPr lang="en-US" sz="1200" dirty="0" err="1" smtClean="0"/>
              <a:t>ile</a:t>
            </a:r>
            <a:r>
              <a:rPr lang="tr-TR" sz="1200" dirty="0" smtClean="0"/>
              <a:t> </a:t>
            </a:r>
            <a:r>
              <a:rPr lang="en-US" sz="1200" dirty="0" smtClean="0"/>
              <a:t>USG </a:t>
            </a:r>
            <a:r>
              <a:rPr lang="en-US" sz="1200" dirty="0" err="1" smtClean="0"/>
              <a:t>probu</a:t>
            </a:r>
            <a:r>
              <a:rPr lang="en-US" sz="1200" dirty="0" smtClean="0"/>
              <a:t>  </a:t>
            </a:r>
            <a:r>
              <a:rPr lang="en-US" sz="1200" dirty="0" err="1" smtClean="0"/>
              <a:t>hekimin</a:t>
            </a:r>
            <a:r>
              <a:rPr lang="en-US" sz="1200" dirty="0" smtClean="0"/>
              <a:t> "</a:t>
            </a:r>
            <a:r>
              <a:rPr lang="en-US" sz="1200" dirty="0" err="1" smtClean="0"/>
              <a:t>stetosko</a:t>
            </a:r>
            <a:r>
              <a:rPr lang="tr-TR" sz="1200" dirty="0" smtClean="0"/>
              <a:t>bu</a:t>
            </a:r>
            <a:r>
              <a:rPr lang="en-US" sz="1200" dirty="0" smtClean="0"/>
              <a:t>", "</a:t>
            </a:r>
            <a:r>
              <a:rPr lang="en-US" sz="1200" dirty="0" err="1" smtClean="0"/>
              <a:t>uzayan</a:t>
            </a:r>
            <a:r>
              <a:rPr lang="en-US" sz="1200" dirty="0" smtClean="0"/>
              <a:t>  el</a:t>
            </a:r>
            <a:r>
              <a:rPr lang="tr-TR" sz="1200" dirty="0" smtClean="0"/>
              <a:t>i</a:t>
            </a:r>
            <a:r>
              <a:rPr lang="en-US" sz="1200" dirty="0" smtClean="0"/>
              <a:t>”,  "6. </a:t>
            </a:r>
            <a:r>
              <a:rPr lang="en-US" sz="1200" dirty="0" err="1" smtClean="0"/>
              <a:t>parma</a:t>
            </a:r>
            <a:r>
              <a:rPr lang="tr-TR" sz="1200" dirty="0" err="1" smtClean="0"/>
              <a:t>ğı</a:t>
            </a:r>
            <a:r>
              <a:rPr lang="en-US" sz="1200" dirty="0" smtClean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54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regard, we observed in a preliminary study that….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4E25C-2CFC-4229-81FB-76D5055ABE1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49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regard, we observed in a preliminary study that….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4E25C-2CFC-4229-81FB-76D5055ABE1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Similarly</a:t>
            </a:r>
            <a:r>
              <a:rPr lang="tr-TR" dirty="0"/>
              <a:t>, in a 3-year </a:t>
            </a:r>
            <a:r>
              <a:rPr lang="tr-TR" dirty="0" err="1"/>
              <a:t>longitudinal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 </a:t>
            </a:r>
            <a:r>
              <a:rPr lang="tr-TR" dirty="0" err="1"/>
              <a:t>including</a:t>
            </a:r>
            <a:r>
              <a:rPr lang="tr-TR" dirty="0"/>
              <a:t> </a:t>
            </a:r>
            <a:r>
              <a:rPr lang="tr-TR" dirty="0" err="1"/>
              <a:t>older</a:t>
            </a:r>
            <a:r>
              <a:rPr lang="tr-TR" dirty="0"/>
              <a:t> 641 </a:t>
            </a:r>
            <a:r>
              <a:rPr lang="tr-TR" dirty="0" err="1"/>
              <a:t>hypertensive</a:t>
            </a:r>
            <a:r>
              <a:rPr lang="tr-TR" dirty="0"/>
              <a:t> </a:t>
            </a:r>
            <a:r>
              <a:rPr lang="tr-TR" dirty="0" err="1"/>
              <a:t>women</a:t>
            </a:r>
            <a:r>
              <a:rPr lang="tr-TR" dirty="0"/>
              <a:t>, </a:t>
            </a:r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see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lowest</a:t>
            </a:r>
            <a:r>
              <a:rPr lang="tr-TR" dirty="0"/>
              <a:t> </a:t>
            </a:r>
            <a:r>
              <a:rPr lang="tr-TR" dirty="0" err="1"/>
              <a:t>decreases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observed</a:t>
            </a:r>
            <a:r>
              <a:rPr lang="tr-TR" dirty="0"/>
              <a:t> in </a:t>
            </a:r>
            <a:r>
              <a:rPr lang="tr-TR" dirty="0" err="1"/>
              <a:t>knee</a:t>
            </a:r>
            <a:r>
              <a:rPr lang="tr-TR" dirty="0"/>
              <a:t> </a:t>
            </a:r>
            <a:r>
              <a:rPr lang="tr-TR" dirty="0" err="1"/>
              <a:t>extensor</a:t>
            </a:r>
            <a:r>
              <a:rPr lang="tr-TR" dirty="0"/>
              <a:t> </a:t>
            </a:r>
            <a:r>
              <a:rPr lang="tr-TR" dirty="0" err="1"/>
              <a:t>strength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gait</a:t>
            </a:r>
            <a:r>
              <a:rPr lang="tr-TR" dirty="0"/>
              <a:t> </a:t>
            </a:r>
            <a:r>
              <a:rPr lang="tr-TR" dirty="0" err="1"/>
              <a:t>speed</a:t>
            </a:r>
            <a:r>
              <a:rPr lang="tr-TR" dirty="0"/>
              <a:t> in continuous </a:t>
            </a:r>
            <a:r>
              <a:rPr lang="tr-TR" dirty="0" err="1"/>
              <a:t>ACEi</a:t>
            </a:r>
            <a:r>
              <a:rPr lang="tr-TR" dirty="0"/>
              <a:t> </a:t>
            </a:r>
            <a:r>
              <a:rPr lang="tr-TR" dirty="0" err="1"/>
              <a:t>users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intermittent</a:t>
            </a:r>
            <a:r>
              <a:rPr lang="tr-TR" dirty="0"/>
              <a:t> ACEI </a:t>
            </a:r>
            <a:r>
              <a:rPr lang="tr-TR" dirty="0" err="1"/>
              <a:t>users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never</a:t>
            </a:r>
            <a:r>
              <a:rPr lang="tr-TR" dirty="0"/>
              <a:t> </a:t>
            </a:r>
            <a:r>
              <a:rPr lang="tr-TR" dirty="0" err="1"/>
              <a:t>antihypertensive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users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E324C-1911-4A1D-B270-7FBD899B65F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23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so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speculated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is </a:t>
            </a:r>
            <a:r>
              <a:rPr lang="tr-TR" dirty="0" err="1"/>
              <a:t>sarcopenia</a:t>
            </a:r>
            <a:r>
              <a:rPr lang="tr-TR" dirty="0"/>
              <a:t>…..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3CE5-3DE0-7C45-BB00-B6B7DD2A3B52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0405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see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evidence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relationship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classical</a:t>
            </a:r>
            <a:r>
              <a:rPr lang="tr-TR" dirty="0"/>
              <a:t> RAS </a:t>
            </a:r>
            <a:r>
              <a:rPr lang="tr-TR" dirty="0" err="1"/>
              <a:t>axis</a:t>
            </a:r>
            <a:r>
              <a:rPr lang="tr-TR" dirty="0"/>
              <a:t> </a:t>
            </a:r>
            <a:r>
              <a:rPr lang="tr-TR" dirty="0" err="1"/>
              <a:t>overactivity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 of </a:t>
            </a:r>
            <a:r>
              <a:rPr lang="tr-TR" dirty="0" err="1"/>
              <a:t>sarcopenia</a:t>
            </a:r>
            <a:r>
              <a:rPr lang="tr-T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classical</a:t>
            </a:r>
            <a:r>
              <a:rPr lang="tr-TR" dirty="0"/>
              <a:t> </a:t>
            </a:r>
            <a:r>
              <a:rPr lang="tr-TR" dirty="0" err="1"/>
              <a:t>pathway</a:t>
            </a:r>
            <a:r>
              <a:rPr lang="tr-TR" dirty="0"/>
              <a:t>, </a:t>
            </a:r>
            <a:r>
              <a:rPr lang="tr-TR" dirty="0" err="1"/>
              <a:t>Ang</a:t>
            </a:r>
            <a:r>
              <a:rPr lang="tr-TR" dirty="0"/>
              <a:t> II </a:t>
            </a:r>
            <a:r>
              <a:rPr lang="tr-TR" dirty="0" err="1"/>
              <a:t>binds</a:t>
            </a:r>
            <a:r>
              <a:rPr lang="tr-TR" dirty="0"/>
              <a:t> at1 </a:t>
            </a:r>
            <a:r>
              <a:rPr lang="tr-TR" dirty="0" err="1"/>
              <a:t>receptor</a:t>
            </a:r>
            <a:r>
              <a:rPr lang="tr-TR" dirty="0"/>
              <a:t>, it </a:t>
            </a:r>
            <a:r>
              <a:rPr lang="tr-TR" dirty="0" err="1"/>
              <a:t>causes</a:t>
            </a:r>
            <a:r>
              <a:rPr lang="tr-TR" dirty="0"/>
              <a:t> </a:t>
            </a:r>
            <a:r>
              <a:rPr lang="tr-TR" dirty="0" err="1"/>
              <a:t>fibrosis</a:t>
            </a:r>
            <a:r>
              <a:rPr lang="tr-TR" dirty="0"/>
              <a:t>, </a:t>
            </a:r>
            <a:r>
              <a:rPr lang="tr-TR" dirty="0" err="1"/>
              <a:t>inflammation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atrophy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skeletal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.</a:t>
            </a:r>
            <a:r>
              <a:rPr lang="tr-TR" baseline="0" dirty="0"/>
              <a:t> On </a:t>
            </a:r>
            <a:r>
              <a:rPr lang="tr-TR" baseline="0" dirty="0" err="1"/>
              <a:t>the</a:t>
            </a:r>
            <a:r>
              <a:rPr lang="tr-TR" baseline="0" dirty="0"/>
              <a:t> </a:t>
            </a:r>
            <a:r>
              <a:rPr lang="tr-TR" baseline="0" dirty="0" err="1"/>
              <a:t>other</a:t>
            </a:r>
            <a:r>
              <a:rPr lang="tr-TR" baseline="0" dirty="0"/>
              <a:t> </a:t>
            </a:r>
            <a:r>
              <a:rPr lang="tr-TR" baseline="0" dirty="0" err="1"/>
              <a:t>hand</a:t>
            </a:r>
            <a:r>
              <a:rPr lang="tr-TR" baseline="0" dirty="0"/>
              <a:t>, </a:t>
            </a:r>
            <a:r>
              <a:rPr lang="tr-TR" dirty="0"/>
              <a:t>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non-classical</a:t>
            </a:r>
            <a:r>
              <a:rPr lang="tr-TR" dirty="0"/>
              <a:t> </a:t>
            </a:r>
            <a:r>
              <a:rPr lang="tr-TR" dirty="0" err="1"/>
              <a:t>pathway</a:t>
            </a:r>
            <a:r>
              <a:rPr lang="tr-TR" dirty="0"/>
              <a:t>,</a:t>
            </a:r>
            <a:r>
              <a:rPr lang="tr-TR" baseline="0" dirty="0"/>
              <a:t> </a:t>
            </a:r>
            <a:r>
              <a:rPr lang="tr-TR" dirty="0"/>
              <a:t> </a:t>
            </a:r>
            <a:r>
              <a:rPr lang="tr-TR" dirty="0" err="1"/>
              <a:t>Ang</a:t>
            </a:r>
            <a:r>
              <a:rPr lang="tr-TR" dirty="0"/>
              <a:t> 1-7 </a:t>
            </a:r>
            <a:r>
              <a:rPr lang="tr-TR" dirty="0" err="1"/>
              <a:t>binds</a:t>
            </a:r>
            <a:r>
              <a:rPr lang="tr-TR" dirty="0"/>
              <a:t> Mas </a:t>
            </a:r>
            <a:r>
              <a:rPr lang="tr-TR" dirty="0" err="1"/>
              <a:t>receptor</a:t>
            </a:r>
            <a:r>
              <a:rPr lang="tr-TR" u="none" dirty="0"/>
              <a:t> </a:t>
            </a:r>
            <a:r>
              <a:rPr lang="tr-TR" u="none" dirty="0" err="1"/>
              <a:t>and</a:t>
            </a:r>
            <a:r>
              <a:rPr lang="tr-TR" u="none" dirty="0"/>
              <a:t> </a:t>
            </a:r>
            <a:r>
              <a:rPr lang="tr-TR" dirty="0" err="1"/>
              <a:t>exerts</a:t>
            </a:r>
            <a:r>
              <a:rPr lang="tr-TR" dirty="0"/>
              <a:t> </a:t>
            </a:r>
            <a:r>
              <a:rPr lang="tr-TR" dirty="0" err="1"/>
              <a:t>antifibrinotic</a:t>
            </a:r>
            <a:r>
              <a:rPr lang="tr-TR" dirty="0"/>
              <a:t>, anti-</a:t>
            </a:r>
            <a:r>
              <a:rPr lang="tr-TR" dirty="0" err="1"/>
              <a:t>inflammatory</a:t>
            </a:r>
            <a:r>
              <a:rPr lang="tr-TR" dirty="0"/>
              <a:t>, anti-</a:t>
            </a:r>
            <a:r>
              <a:rPr lang="tr-TR" dirty="0" err="1"/>
              <a:t>atrophic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3CE5-3DE0-7C45-BB00-B6B7DD2A3B52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954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 made  several studies “The SARCOs” studies by using ISarcoPRM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alguhrithm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197A-FAA9-0640-AB0E-A166982DD02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155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Then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started</a:t>
            </a:r>
            <a:r>
              <a:rPr lang="tr-TR" dirty="0"/>
              <a:t> a </a:t>
            </a:r>
            <a:r>
              <a:rPr lang="tr-TR" dirty="0" err="1"/>
              <a:t>multicenter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ISarcoPRM</a:t>
            </a:r>
            <a:r>
              <a:rPr lang="tr-TR" dirty="0"/>
              <a:t> </a:t>
            </a:r>
            <a:r>
              <a:rPr lang="tr-TR" dirty="0" err="1"/>
              <a:t>algorithm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investigate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relationship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sarcopenia</a:t>
            </a:r>
            <a:r>
              <a:rPr lang="tr-TR" dirty="0"/>
              <a:t> and </a:t>
            </a:r>
            <a:r>
              <a:rPr lang="tr-TR" dirty="0" err="1"/>
              <a:t>hypertension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SARAH </a:t>
            </a:r>
            <a:r>
              <a:rPr lang="tr-TR" dirty="0" err="1"/>
              <a:t>study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7392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239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073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8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</a:t>
            </a:r>
            <a:r>
              <a:rPr lang="tr-TR" sz="1200" dirty="0" smtClean="0"/>
              <a:t>SÖ</a:t>
            </a:r>
            <a:r>
              <a:rPr lang="en-US" sz="1200" dirty="0" smtClean="0"/>
              <a:t>, </a:t>
            </a:r>
            <a:r>
              <a:rPr lang="en-US" sz="1200" dirty="0" err="1" smtClean="0"/>
              <a:t>yaşlı</a:t>
            </a:r>
            <a:r>
              <a:rPr lang="tr-TR" sz="1200" dirty="0" err="1" smtClean="0"/>
              <a:t>lardaki</a:t>
            </a:r>
            <a:r>
              <a:rPr lang="tr-TR" sz="1200" dirty="0" smtClean="0"/>
              <a:t> </a:t>
            </a:r>
            <a:r>
              <a:rPr lang="en-US" sz="1200" dirty="0" err="1" smtClean="0"/>
              <a:t>sakatlık</a:t>
            </a:r>
            <a:r>
              <a:rPr lang="en-US" sz="1200" dirty="0" smtClean="0"/>
              <a:t> </a:t>
            </a:r>
            <a:r>
              <a:rPr lang="en-US" sz="1200" dirty="0" err="1" smtClean="0"/>
              <a:t>ve</a:t>
            </a:r>
            <a:r>
              <a:rPr lang="en-US" sz="1200" dirty="0" smtClean="0"/>
              <a:t> </a:t>
            </a:r>
            <a:r>
              <a:rPr lang="en-US" sz="1200" dirty="0" err="1" smtClean="0"/>
              <a:t>uzun</a:t>
            </a:r>
            <a:r>
              <a:rPr lang="en-US" sz="1200" dirty="0" smtClean="0"/>
              <a:t> </a:t>
            </a:r>
            <a:r>
              <a:rPr lang="en-US" sz="1200" dirty="0" err="1" smtClean="0"/>
              <a:t>süreli</a:t>
            </a:r>
            <a:r>
              <a:rPr lang="en-US" sz="1200" dirty="0" smtClean="0"/>
              <a:t> </a:t>
            </a:r>
            <a:r>
              <a:rPr lang="en-US" sz="1200" dirty="0" err="1" smtClean="0"/>
              <a:t>ağrı</a:t>
            </a:r>
            <a:r>
              <a:rPr lang="tr-TR" sz="1200" dirty="0" err="1" smtClean="0"/>
              <a:t>yla</a:t>
            </a:r>
            <a:r>
              <a:rPr lang="tr-TR" sz="1200" dirty="0" smtClean="0"/>
              <a:t> </a:t>
            </a:r>
            <a:r>
              <a:rPr lang="en-US" sz="1200" dirty="0" err="1" smtClean="0"/>
              <a:t>ilişkili</a:t>
            </a:r>
            <a:r>
              <a:rPr lang="tr-TR" sz="1200" dirty="0" smtClean="0"/>
              <a:t> olarak</a:t>
            </a:r>
            <a:r>
              <a:rPr lang="en-US" sz="1200" dirty="0" smtClean="0"/>
              <a:t> </a:t>
            </a:r>
            <a:r>
              <a:rPr lang="en-US" sz="1200" dirty="0" err="1" smtClean="0"/>
              <a:t>kas-iskelet</a:t>
            </a:r>
            <a:r>
              <a:rPr lang="en-US" sz="1200" dirty="0" smtClean="0"/>
              <a:t> </a:t>
            </a:r>
            <a:r>
              <a:rPr lang="tr-TR" sz="1200" dirty="0" smtClean="0"/>
              <a:t> </a:t>
            </a:r>
            <a:r>
              <a:rPr lang="en-US" sz="1200" dirty="0" err="1" smtClean="0"/>
              <a:t>bozuklukları</a:t>
            </a:r>
            <a:r>
              <a:rPr lang="tr-TR" sz="1200" dirty="0" err="1" smtClean="0"/>
              <a:t>nı</a:t>
            </a:r>
            <a:r>
              <a:rPr lang="tr-TR" sz="1200" dirty="0" smtClean="0"/>
              <a:t> </a:t>
            </a:r>
            <a:r>
              <a:rPr lang="en-US" sz="1200" dirty="0" err="1" smtClean="0"/>
              <a:t>bildirmektedir</a:t>
            </a:r>
            <a:r>
              <a:rPr lang="en-US" sz="1200" dirty="0" smtClean="0"/>
              <a:t> (W</a:t>
            </a:r>
            <a:r>
              <a:rPr lang="tr-TR" sz="1200" dirty="0" smtClean="0"/>
              <a:t>HO,</a:t>
            </a:r>
            <a:r>
              <a:rPr lang="en-US" sz="1200" dirty="0" smtClean="0"/>
              <a:t>2002).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21439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73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646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674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8283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681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and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AI;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04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the SARAH study, we have taken 2613 subjects, and we found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 was found to be an independent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sarcopenia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17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antihypertensives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grip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quadriceps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thickness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623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The SARCOG </a:t>
            </a:r>
            <a:r>
              <a:rPr lang="tr-TR" dirty="0" err="1"/>
              <a:t>study</a:t>
            </a:r>
            <a:r>
              <a:rPr lang="tr-TR" dirty="0"/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1542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207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found that cognitive impairment unfavorably affected the muscle function and physical performance, but not the muscle mass.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8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79F8C04-6DBD-AC4B-B9CF-477CB7C76ACE}" type="slidenum">
              <a:rPr lang="tr-TR" sz="1200">
                <a:solidFill>
                  <a:prstClr val="black"/>
                </a:solidFill>
              </a:rPr>
              <a:pPr eaLnBrk="1" hangingPunct="1"/>
              <a:t>7</a:t>
            </a:fld>
            <a:endParaRPr lang="tr-TR" sz="120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Therefore, the clinical impact of US is broad, varying from narrowing the differential diagnosis to correctly placing medication within the joint</a:t>
            </a:r>
            <a:endParaRPr lang="en-US" b="1" dirty="0"/>
          </a:p>
        </p:txBody>
      </p:sp>
      <p:sp>
        <p:nvSpPr>
          <p:cNvPr id="38916" name="4 Üstbilgi Yer Tutucusu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200">
                <a:solidFill>
                  <a:prstClr val="black"/>
                </a:solidFill>
              </a:rPr>
              <a:t>dIb</a:t>
            </a:r>
          </a:p>
        </p:txBody>
      </p:sp>
    </p:spTree>
    <p:extLst>
      <p:ext uri="{BB962C8B-B14F-4D97-AF65-F5344CB8AC3E}">
        <p14:creationId xmlns:p14="http://schemas.microsoft.com/office/powerpoint/2010/main" val="36429560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In </a:t>
            </a:r>
            <a:r>
              <a:rPr lang="tr-TR" dirty="0" err="1"/>
              <a:t>the</a:t>
            </a:r>
            <a:r>
              <a:rPr lang="tr-TR" dirty="0"/>
              <a:t> SARCOP </a:t>
            </a:r>
            <a:r>
              <a:rPr lang="tr-TR" dirty="0" err="1"/>
              <a:t>study</a:t>
            </a:r>
            <a:r>
              <a:rPr lang="tr-TR" dirty="0"/>
              <a:t>, we had </a:t>
            </a:r>
            <a:r>
              <a:rPr lang="tr-TR" dirty="0" err="1"/>
              <a:t>taken</a:t>
            </a:r>
            <a:r>
              <a:rPr lang="tr-TR" dirty="0"/>
              <a:t> 539 </a:t>
            </a:r>
            <a:r>
              <a:rPr lang="tr-TR" dirty="0" err="1"/>
              <a:t>postmenapousal</a:t>
            </a:r>
            <a:r>
              <a:rPr lang="tr-TR" dirty="0"/>
              <a:t> </a:t>
            </a:r>
            <a:r>
              <a:rPr lang="tr-TR" dirty="0" err="1"/>
              <a:t>women</a:t>
            </a:r>
            <a:r>
              <a:rPr lang="tr-TR" dirty="0"/>
              <a:t>. And, </a:t>
            </a:r>
            <a:r>
              <a:rPr lang="tr-TR" dirty="0" err="1"/>
              <a:t>having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grip </a:t>
            </a:r>
            <a:r>
              <a:rPr lang="tr-TR" dirty="0" err="1"/>
              <a:t>strength</a:t>
            </a:r>
            <a:r>
              <a:rPr lang="tr-TR" dirty="0"/>
              <a:t> </a:t>
            </a:r>
            <a:r>
              <a:rPr lang="tr-TR" dirty="0" err="1"/>
              <a:t>independently</a:t>
            </a:r>
            <a:r>
              <a:rPr lang="tr-TR" dirty="0"/>
              <a:t> </a:t>
            </a:r>
            <a:r>
              <a:rPr lang="tr-TR" dirty="0" err="1"/>
              <a:t>predicted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OP risk </a:t>
            </a:r>
            <a:r>
              <a:rPr lang="tr-TR" dirty="0" err="1"/>
              <a:t>about</a:t>
            </a:r>
            <a:r>
              <a:rPr lang="tr-TR" dirty="0"/>
              <a:t> 1.6 </a:t>
            </a:r>
            <a:r>
              <a:rPr lang="tr-TR" dirty="0" err="1"/>
              <a:t>times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D9ECE-6F02-E14C-BA1E-CEC243B3A1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910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As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know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quadriceps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weakness</a:t>
            </a:r>
            <a:r>
              <a:rPr lang="tr-TR" dirty="0"/>
              <a:t> and </a:t>
            </a:r>
            <a:r>
              <a:rPr lang="tr-TR" dirty="0" err="1"/>
              <a:t>obesity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well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 </a:t>
            </a:r>
            <a:r>
              <a:rPr lang="tr-TR" dirty="0" err="1"/>
              <a:t>two</a:t>
            </a:r>
            <a:r>
              <a:rPr lang="tr-TR" dirty="0"/>
              <a:t> risk </a:t>
            </a:r>
            <a:r>
              <a:rPr lang="tr-TR" dirty="0" err="1"/>
              <a:t>factors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knee</a:t>
            </a:r>
            <a:r>
              <a:rPr lang="tr-TR" dirty="0"/>
              <a:t> OA, in </a:t>
            </a:r>
            <a:r>
              <a:rPr lang="tr-TR" dirty="0" err="1"/>
              <a:t>the</a:t>
            </a:r>
            <a:r>
              <a:rPr lang="tr-TR" dirty="0"/>
              <a:t> SARCOB </a:t>
            </a:r>
            <a:r>
              <a:rPr lang="tr-TR" dirty="0" err="1"/>
              <a:t>study</a:t>
            </a:r>
            <a:r>
              <a:rPr lang="tr-TR" dirty="0"/>
              <a:t>, we </a:t>
            </a:r>
            <a:r>
              <a:rPr lang="tr-TR" dirty="0" err="1"/>
              <a:t>investigated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relationship</a:t>
            </a:r>
            <a:r>
              <a:rPr lang="tr-TR" dirty="0"/>
              <a:t> </a:t>
            </a:r>
            <a:r>
              <a:rPr lang="tr-TR" dirty="0" err="1"/>
              <a:t>among</a:t>
            </a:r>
            <a:r>
              <a:rPr lang="tr-TR" dirty="0"/>
              <a:t> </a:t>
            </a:r>
            <a:r>
              <a:rPr lang="tr-TR" dirty="0" err="1"/>
              <a:t>sarcopeni</a:t>
            </a:r>
            <a:r>
              <a:rPr lang="tr-TR" dirty="0"/>
              <a:t>, </a:t>
            </a:r>
            <a:r>
              <a:rPr lang="tr-TR" dirty="0" err="1"/>
              <a:t>obesity</a:t>
            </a:r>
            <a:r>
              <a:rPr lang="tr-TR" dirty="0"/>
              <a:t> and </a:t>
            </a:r>
            <a:r>
              <a:rPr lang="tr-TR" dirty="0" err="1"/>
              <a:t>knee</a:t>
            </a:r>
            <a:r>
              <a:rPr lang="tr-TR" dirty="0"/>
              <a:t> OA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507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that preliminary study, we found that neither sarcopenia nor obesity but sarcopenic obesity was independently related with the development of knee OA. 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342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SARC-HF </a:t>
            </a:r>
            <a:r>
              <a:rPr lang="tr-TR" dirty="0" err="1"/>
              <a:t>study</a:t>
            </a:r>
            <a:r>
              <a:rPr lang="tr-TR" dirty="0"/>
              <a:t>, </a:t>
            </a:r>
            <a:r>
              <a:rPr lang="tr-TR" dirty="0" err="1"/>
              <a:t>having</a:t>
            </a:r>
            <a:r>
              <a:rPr lang="tr-TR" dirty="0"/>
              <a:t> HF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risk of </a:t>
            </a:r>
            <a:r>
              <a:rPr lang="tr-TR" dirty="0" err="1"/>
              <a:t>sarcopenia</a:t>
            </a:r>
            <a:r>
              <a:rPr lang="tr-TR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relationship become more frequent as HF progresses.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236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SARC-HF </a:t>
            </a:r>
            <a:r>
              <a:rPr lang="tr-TR" dirty="0" err="1"/>
              <a:t>study</a:t>
            </a:r>
            <a:r>
              <a:rPr lang="tr-TR" dirty="0"/>
              <a:t>, </a:t>
            </a:r>
            <a:r>
              <a:rPr lang="tr-TR" dirty="0" err="1"/>
              <a:t>having</a:t>
            </a:r>
            <a:r>
              <a:rPr lang="tr-TR" dirty="0"/>
              <a:t> HF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risk of </a:t>
            </a:r>
            <a:r>
              <a:rPr lang="tr-TR" dirty="0" err="1"/>
              <a:t>sarcopenia</a:t>
            </a:r>
            <a:r>
              <a:rPr lang="tr-TR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relationship become more frequent as HF progresses.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3127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T2DM had a negative association with balance (β=-0.213, p&lt;0.001) . 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 and Implications: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T2DM has paradoxical effects on bone, muscle and balance. Although insulin treatment might have anabolic effects on bone (protecting OP), it has negative effects on sarcopenia and balance.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981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disease (duration) itself has negative effects on sarcopenia/balance.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597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5758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873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finally</a:t>
            </a:r>
            <a:r>
              <a:rPr lang="tr-TR" dirty="0"/>
              <a:t>, in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had </a:t>
            </a:r>
            <a:r>
              <a:rPr lang="tr-TR" dirty="0" err="1"/>
              <a:t>taken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5000 </a:t>
            </a:r>
            <a:r>
              <a:rPr lang="tr-TR" dirty="0" err="1"/>
              <a:t>participants</a:t>
            </a:r>
            <a:r>
              <a:rPr lang="tr-TR" dirty="0"/>
              <a:t>, </a:t>
            </a:r>
            <a:r>
              <a:rPr lang="tr-TR" dirty="0" err="1"/>
              <a:t>adn</a:t>
            </a:r>
            <a:r>
              <a:rPr lang="tr-TR" dirty="0"/>
              <a:t> we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sarcopenia</a:t>
            </a:r>
            <a:r>
              <a:rPr lang="tr-TR" dirty="0"/>
              <a:t> risk </a:t>
            </a:r>
            <a:r>
              <a:rPr lang="tr-TR" dirty="0" err="1"/>
              <a:t>estimation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artificial</a:t>
            </a:r>
            <a:r>
              <a:rPr lang="tr-TR" dirty="0"/>
              <a:t> </a:t>
            </a:r>
            <a:r>
              <a:rPr lang="tr-TR" dirty="0" err="1"/>
              <a:t>intelligence</a:t>
            </a:r>
            <a:r>
              <a:rPr lang="tr-TR" dirty="0"/>
              <a:t>; </a:t>
            </a:r>
            <a:r>
              <a:rPr lang="tr-TR" dirty="0" err="1"/>
              <a:t>the</a:t>
            </a:r>
            <a:r>
              <a:rPr lang="tr-TR" dirty="0"/>
              <a:t> SARCO X </a:t>
            </a:r>
            <a:r>
              <a:rPr lang="tr-TR" dirty="0" err="1"/>
              <a:t>study</a:t>
            </a:r>
            <a:r>
              <a:rPr lang="tr-TR" dirty="0"/>
              <a:t>, </a:t>
            </a:r>
            <a:r>
              <a:rPr lang="tr-TR" dirty="0" err="1"/>
              <a:t>similarly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FRAX </a:t>
            </a:r>
            <a:r>
              <a:rPr lang="tr-TR" dirty="0" err="1"/>
              <a:t>tool</a:t>
            </a:r>
            <a:r>
              <a:rPr lang="tr-TR" dirty="0"/>
              <a:t>, </a:t>
            </a:r>
            <a:br>
              <a:rPr lang="tr-TR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84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sz="1200" dirty="0" smtClean="0"/>
              <a:t>E</a:t>
            </a:r>
            <a:r>
              <a:rPr lang="en-US" sz="1200" dirty="0" err="1" smtClean="0"/>
              <a:t>lektronik</a:t>
            </a:r>
            <a:r>
              <a:rPr lang="en-US" sz="1200" dirty="0" smtClean="0"/>
              <a:t> </a:t>
            </a:r>
            <a:r>
              <a:rPr lang="en-US" sz="1200" dirty="0" err="1" smtClean="0"/>
              <a:t>veri</a:t>
            </a:r>
            <a:r>
              <a:rPr lang="en-US" sz="1200" dirty="0" smtClean="0"/>
              <a:t> (PubMed, Elsevier Science Direct </a:t>
            </a:r>
            <a:r>
              <a:rPr lang="en-US" sz="1200" dirty="0" err="1" smtClean="0"/>
              <a:t>ve</a:t>
            </a:r>
            <a:r>
              <a:rPr lang="en-US" sz="1200" dirty="0" smtClean="0"/>
              <a:t> ISI Web of Science)</a:t>
            </a:r>
            <a:endParaRPr lang="tr-TR" sz="1200" dirty="0" smtClean="0"/>
          </a:p>
          <a:p>
            <a:pPr>
              <a:lnSpc>
                <a:spcPct val="150000"/>
              </a:lnSpc>
            </a:pPr>
            <a:r>
              <a:rPr lang="en-US" sz="1200" dirty="0" err="1" smtClean="0"/>
              <a:t>Mayıs</a:t>
            </a:r>
            <a:r>
              <a:rPr lang="en-US" sz="1200" dirty="0" smtClean="0"/>
              <a:t> 2017'ye </a:t>
            </a:r>
            <a:r>
              <a:rPr lang="tr-TR" sz="1200" dirty="0" smtClean="0"/>
              <a:t>kadar olan </a:t>
            </a:r>
            <a:r>
              <a:rPr lang="en-US" sz="1200" dirty="0" smtClean="0"/>
              <a:t>tam </a:t>
            </a:r>
            <a:r>
              <a:rPr lang="en-US" sz="1200" dirty="0" err="1" smtClean="0"/>
              <a:t>metin</a:t>
            </a:r>
            <a:r>
              <a:rPr lang="en-US" sz="1200" dirty="0" smtClean="0"/>
              <a:t> </a:t>
            </a:r>
            <a:r>
              <a:rPr lang="en-US" sz="1200" dirty="0" err="1" smtClean="0"/>
              <a:t>İngilizce</a:t>
            </a:r>
            <a:r>
              <a:rPr lang="en-US" sz="1200" dirty="0" smtClean="0"/>
              <a:t> </a:t>
            </a:r>
            <a:r>
              <a:rPr lang="en-US" sz="1200" dirty="0" err="1" smtClean="0"/>
              <a:t>dergiler</a:t>
            </a:r>
            <a:endParaRPr lang="tr-TR" sz="1200" dirty="0" smtClean="0"/>
          </a:p>
          <a:p>
            <a:pPr>
              <a:lnSpc>
                <a:spcPct val="150000"/>
              </a:lnSpc>
            </a:pPr>
            <a:r>
              <a:rPr lang="tr-TR" sz="1200" dirty="0" smtClean="0"/>
              <a:t>&gt; </a:t>
            </a:r>
            <a:r>
              <a:rPr lang="en-US" sz="1200" dirty="0" smtClean="0"/>
              <a:t>65 </a:t>
            </a:r>
            <a:r>
              <a:rPr lang="en-US" sz="1200" dirty="0" err="1" smtClean="0"/>
              <a:t>yaş</a:t>
            </a:r>
            <a:r>
              <a:rPr lang="en-US" sz="1200" dirty="0" smtClean="0"/>
              <a:t> </a:t>
            </a:r>
            <a:r>
              <a:rPr lang="en-US" sz="1200" dirty="0" err="1" smtClean="0"/>
              <a:t>yetişkinler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408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962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included</a:t>
            </a:r>
            <a:r>
              <a:rPr lang="tr-TR" dirty="0"/>
              <a:t> </a:t>
            </a:r>
            <a:r>
              <a:rPr lang="tr-TR" dirty="0" err="1"/>
              <a:t>potential</a:t>
            </a:r>
            <a:r>
              <a:rPr lang="tr-TR" dirty="0"/>
              <a:t> risk </a:t>
            </a:r>
            <a:r>
              <a:rPr lang="tr-TR" dirty="0" err="1"/>
              <a:t>factors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sarcopenia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is </a:t>
            </a:r>
            <a:r>
              <a:rPr lang="tr-TR" dirty="0" err="1"/>
              <a:t>age</a:t>
            </a:r>
            <a:r>
              <a:rPr lang="tr-TR" dirty="0"/>
              <a:t>, </a:t>
            </a:r>
            <a:r>
              <a:rPr lang="tr-TR" dirty="0" err="1"/>
              <a:t>gender</a:t>
            </a:r>
            <a:r>
              <a:rPr lang="tr-TR" dirty="0"/>
              <a:t>, </a:t>
            </a:r>
            <a:r>
              <a:rPr lang="tr-TR" dirty="0" err="1"/>
              <a:t>weight</a:t>
            </a:r>
            <a:r>
              <a:rPr lang="tr-TR" dirty="0"/>
              <a:t>, </a:t>
            </a:r>
            <a:r>
              <a:rPr lang="tr-TR" dirty="0" err="1"/>
              <a:t>height</a:t>
            </a:r>
            <a:r>
              <a:rPr lang="tr-TR" dirty="0"/>
              <a:t>, </a:t>
            </a:r>
            <a:r>
              <a:rPr lang="tr-TR" dirty="0" err="1"/>
              <a:t>education</a:t>
            </a:r>
            <a:r>
              <a:rPr lang="tr-TR" dirty="0"/>
              <a:t>, </a:t>
            </a:r>
            <a:r>
              <a:rPr lang="tr-TR" dirty="0" err="1"/>
              <a:t>exercise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smoking</a:t>
            </a:r>
            <a:r>
              <a:rPr lang="tr-TR" dirty="0"/>
              <a:t> </a:t>
            </a:r>
            <a:r>
              <a:rPr lang="tr-TR" dirty="0" err="1"/>
              <a:t>statuses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diseases</a:t>
            </a:r>
            <a:r>
              <a:rPr lang="tr-TR" dirty="0"/>
              <a:t> </a:t>
            </a:r>
            <a:r>
              <a:rPr lang="tr-TR" dirty="0" err="1"/>
              <a:t>including</a:t>
            </a:r>
            <a:r>
              <a:rPr lang="tr-TR" dirty="0"/>
              <a:t> </a:t>
            </a:r>
            <a:r>
              <a:rPr lang="tr-TR" dirty="0" err="1"/>
              <a:t>hypertension</a:t>
            </a:r>
            <a:r>
              <a:rPr lang="tr-TR" dirty="0"/>
              <a:t>, DM, HL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coronary</a:t>
            </a:r>
            <a:r>
              <a:rPr lang="tr-TR" dirty="0"/>
              <a:t> </a:t>
            </a:r>
            <a:r>
              <a:rPr lang="tr-TR" dirty="0" err="1"/>
              <a:t>artery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. The </a:t>
            </a:r>
            <a:r>
              <a:rPr lang="tr-TR" dirty="0" err="1"/>
              <a:t>application</a:t>
            </a:r>
            <a:r>
              <a:rPr lang="tr-TR" dirty="0"/>
              <a:t> </a:t>
            </a:r>
            <a:r>
              <a:rPr lang="tr-TR" dirty="0" err="1"/>
              <a:t>gives</a:t>
            </a:r>
            <a:r>
              <a:rPr lang="tr-TR" dirty="0"/>
              <a:t> us </a:t>
            </a:r>
            <a:r>
              <a:rPr lang="tr-TR" dirty="0" err="1"/>
              <a:t>the</a:t>
            </a:r>
            <a:r>
              <a:rPr lang="tr-TR" dirty="0"/>
              <a:t> risk of </a:t>
            </a:r>
            <a:r>
              <a:rPr lang="tr-TR" dirty="0" err="1"/>
              <a:t>sarcopenia</a:t>
            </a:r>
            <a:r>
              <a:rPr lang="tr-TR" dirty="0"/>
              <a:t> </a:t>
            </a:r>
            <a:r>
              <a:rPr lang="tr-TR" dirty="0" err="1"/>
              <a:t>together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/</a:t>
            </a:r>
            <a:r>
              <a:rPr lang="tr-TR" dirty="0" err="1"/>
              <a:t>without</a:t>
            </a:r>
            <a:r>
              <a:rPr lang="tr-TR" dirty="0"/>
              <a:t> CST </a:t>
            </a:r>
            <a:r>
              <a:rPr lang="tr-TR" dirty="0" err="1"/>
              <a:t>and</a:t>
            </a:r>
            <a:r>
              <a:rPr lang="tr-TR" dirty="0"/>
              <a:t> grip </a:t>
            </a:r>
            <a:r>
              <a:rPr lang="tr-TR" dirty="0" err="1"/>
              <a:t>strength</a:t>
            </a:r>
            <a:r>
              <a:rPr lang="tr-TR" dirty="0"/>
              <a:t> </a:t>
            </a:r>
            <a:r>
              <a:rPr lang="tr-TR" dirty="0" err="1"/>
              <a:t>tests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114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Here, </a:t>
            </a:r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see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example</a:t>
            </a:r>
            <a:r>
              <a:rPr lang="tr-TR" dirty="0"/>
              <a:t>. The </a:t>
            </a:r>
            <a:r>
              <a:rPr lang="tr-TR" dirty="0" err="1"/>
              <a:t>probability</a:t>
            </a:r>
            <a:r>
              <a:rPr lang="tr-TR" dirty="0"/>
              <a:t> of </a:t>
            </a:r>
            <a:r>
              <a:rPr lang="tr-TR" dirty="0" err="1"/>
              <a:t>sarcopenia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 is 32%.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451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2000 yılında </a:t>
            </a:r>
            <a:r>
              <a:rPr lang="tr-TR" dirty="0" err="1"/>
              <a:t>sarkopeni</a:t>
            </a:r>
            <a:r>
              <a:rPr lang="tr-TR" dirty="0"/>
              <a:t> maliyeti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3CE5-3DE0-7C45-BB00-B6B7DD2A3B5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3153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be done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future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sarcopenia</a:t>
            </a:r>
            <a:r>
              <a:rPr lang="tr-TR" dirty="0"/>
              <a:t> ?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197A-FAA9-0640-AB0E-A166982DD02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008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be </a:t>
            </a:r>
            <a:r>
              <a:rPr lang="tr-TR" dirty="0" err="1"/>
              <a:t>regional</a:t>
            </a:r>
            <a:r>
              <a:rPr lang="tr-TR" dirty="0"/>
              <a:t> and standart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imaging</a:t>
            </a:r>
            <a:r>
              <a:rPr lang="tr-TR" dirty="0"/>
              <a:t>/</a:t>
            </a:r>
            <a:r>
              <a:rPr lang="tr-TR" dirty="0" err="1"/>
              <a:t>quantifying</a:t>
            </a:r>
            <a:r>
              <a:rPr lang="tr-TR" dirty="0"/>
              <a:t> </a:t>
            </a:r>
            <a:r>
              <a:rPr lang="tr-TR" dirty="0" err="1"/>
              <a:t>systems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US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techniques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detecting</a:t>
            </a:r>
            <a:r>
              <a:rPr lang="tr-TR" dirty="0"/>
              <a:t> </a:t>
            </a:r>
            <a:r>
              <a:rPr lang="tr-TR" dirty="0" err="1"/>
              <a:t>sarcopenia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197A-FAA9-0640-AB0E-A166982DD02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8323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And </a:t>
            </a:r>
            <a:r>
              <a:rPr lang="tr-TR" dirty="0" err="1"/>
              <a:t>there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be AI </a:t>
            </a:r>
            <a:r>
              <a:rPr lang="tr-TR" dirty="0" err="1"/>
              <a:t>evaluations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ultrasonographic</a:t>
            </a:r>
            <a:r>
              <a:rPr lang="tr-TR" dirty="0"/>
              <a:t> </a:t>
            </a:r>
            <a:r>
              <a:rPr lang="tr-TR" dirty="0" err="1"/>
              <a:t>qualification</a:t>
            </a:r>
            <a:r>
              <a:rPr lang="tr-TR" dirty="0"/>
              <a:t> and </a:t>
            </a:r>
            <a:r>
              <a:rPr lang="tr-TR" dirty="0" err="1"/>
              <a:t>quantitication</a:t>
            </a:r>
            <a:r>
              <a:rPr lang="tr-TR" dirty="0"/>
              <a:t> of </a:t>
            </a:r>
            <a:r>
              <a:rPr lang="tr-TR" dirty="0" err="1"/>
              <a:t>muscles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detecting</a:t>
            </a:r>
            <a:r>
              <a:rPr lang="tr-TR" dirty="0"/>
              <a:t> </a:t>
            </a:r>
            <a:r>
              <a:rPr lang="tr-TR" dirty="0" err="1"/>
              <a:t>sarcopenia</a:t>
            </a:r>
            <a:r>
              <a:rPr lang="tr-TR" dirty="0"/>
              <a:t>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197A-FAA9-0640-AB0E-A166982DD02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2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ea typeface="Georgia"/>
                <a:cs typeface="Georgia"/>
              </a:rPr>
              <a:t>Sonografik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olarak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tanımlanan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geniş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eklem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efüzyonları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dekstrükti</a:t>
            </a:r>
            <a:r>
              <a:rPr lang="tr-TR" sz="1200" dirty="0" smtClean="0">
                <a:ea typeface="Georgia"/>
                <a:cs typeface="Georgia"/>
              </a:rPr>
              <a:t>f</a:t>
            </a:r>
            <a:r>
              <a:rPr lang="en-US" sz="1200" dirty="0" smtClean="0">
                <a:ea typeface="Georgia"/>
                <a:cs typeface="Georgia"/>
              </a:rPr>
              <a:t>  OA </a:t>
            </a:r>
            <a:r>
              <a:rPr lang="en-US" sz="1200" dirty="0" err="1" smtClean="0">
                <a:ea typeface="Georgia"/>
                <a:cs typeface="Georgia"/>
              </a:rPr>
              <a:t>ile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r>
              <a:rPr lang="en-US" sz="1200" dirty="0" err="1" smtClean="0">
                <a:ea typeface="Georgia"/>
                <a:cs typeface="Georgia"/>
              </a:rPr>
              <a:t>korele</a:t>
            </a:r>
            <a:r>
              <a:rPr lang="en-US" sz="1200" dirty="0" smtClean="0">
                <a:ea typeface="Georgia"/>
                <a:cs typeface="Georgia"/>
              </a:rPr>
              <a:t> </a:t>
            </a:r>
            <a:endParaRPr lang="tr-TR" sz="1200" dirty="0" smtClean="0">
              <a:ea typeface="Georgia"/>
              <a:cs typeface="Georgia"/>
            </a:endParaRP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Figür 2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898EF-CBA3-684B-A87E-F2EC51F5B167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02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551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017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51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576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635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4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162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47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403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F1929-F678-8E4B-B6A6-26388A12CAE6}" type="datetimeFigureOut">
              <a:rPr lang="tr-TR" smtClean="0"/>
              <a:pPr/>
              <a:t>02.03.2012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3E44-CC5D-BD49-BCEC-A8128D854E3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1448757" y="1532413"/>
            <a:ext cx="9679691" cy="1690473"/>
          </a:xfrm>
          <a:ln w="44450" cmpd="thickThin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Geriatri Pratiğinde </a:t>
            </a:r>
            <a:b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Kas İskelet Sistemi Ultrasonu</a:t>
            </a:r>
            <a:endParaRPr lang="tr-TR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Alt Başlık 2"/>
          <p:cNvSpPr>
            <a:spLocks noGrp="1"/>
          </p:cNvSpPr>
          <p:nvPr>
            <p:ph type="subTitle" idx="1"/>
          </p:nvPr>
        </p:nvSpPr>
        <p:spPr>
          <a:xfrm>
            <a:off x="3855179" y="4192386"/>
            <a:ext cx="4289660" cy="168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Prof. Dr. Özgür Kara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Ankara Onkoloji Eğitim ve Araştırma Hastanesi Geriatri </a:t>
            </a: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Kliniği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tr-TR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r-TR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Akademik Geriatri Kongresi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r-TR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tr-TR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523823" y="1136073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1283677"/>
              <a:ext cx="11099608" cy="8088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3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85350" y="338352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SARCOSP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Unvan 8">
            <a:extLst>
              <a:ext uri="{FF2B5EF4-FFF2-40B4-BE49-F238E27FC236}">
                <a16:creationId xmlns:a16="http://schemas.microsoft.com/office/drawing/2014/main" xmlns="" id="{3558B034-34B2-444B-9C9E-9B303997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8" y="603516"/>
            <a:ext cx="11805744" cy="1348921"/>
          </a:xfrm>
        </p:spPr>
        <p:txBody>
          <a:bodyPr>
            <a:norm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Relationship Among Probable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SARCopenia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Osteoporosis and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SuprasPinatus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Tears in Postmenopausal Women: The SARCOSP Study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78BC06DA-8A20-B34C-BC39-9AAC39BB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CFF47EA9-2830-0E4A-B902-064EEE0FF4E0}"/>
              </a:ext>
            </a:extLst>
          </p:cNvPr>
          <p:cNvSpPr/>
          <p:nvPr/>
        </p:nvSpPr>
        <p:spPr>
          <a:xfrm>
            <a:off x="4753113" y="5120142"/>
            <a:ext cx="388731" cy="145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11183708-7421-4440-B685-DC95D6D62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" b="4401"/>
          <a:stretch/>
        </p:blipFill>
        <p:spPr>
          <a:xfrm>
            <a:off x="2000031" y="1817078"/>
            <a:ext cx="8071621" cy="4818185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7C869B4-F998-4C41-AAFC-4782647CFF43}"/>
              </a:ext>
            </a:extLst>
          </p:cNvPr>
          <p:cNvSpPr/>
          <p:nvPr/>
        </p:nvSpPr>
        <p:spPr>
          <a:xfrm>
            <a:off x="2250069" y="5515964"/>
            <a:ext cx="7326836" cy="6522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5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85350" y="338352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SARCOSP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Unvan 8">
            <a:extLst>
              <a:ext uri="{FF2B5EF4-FFF2-40B4-BE49-F238E27FC236}">
                <a16:creationId xmlns:a16="http://schemas.microsoft.com/office/drawing/2014/main" xmlns="" id="{3558B034-34B2-444B-9C9E-9B303997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8" y="603516"/>
            <a:ext cx="11805744" cy="1348921"/>
          </a:xfrm>
        </p:spPr>
        <p:txBody>
          <a:bodyPr>
            <a:norm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Relationship Among Probable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SARCopenia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Osteoporosis and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SuprasPinatus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Tears in Postmenopausal Women: The SARCOSP Study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78BC06DA-8A20-B34C-BC39-9AAC39BB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CFF47EA9-2830-0E4A-B902-064EEE0FF4E0}"/>
              </a:ext>
            </a:extLst>
          </p:cNvPr>
          <p:cNvSpPr/>
          <p:nvPr/>
        </p:nvSpPr>
        <p:spPr>
          <a:xfrm>
            <a:off x="4753113" y="5120142"/>
            <a:ext cx="388731" cy="145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11183708-7421-4440-B685-DC95D6D62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" b="4401"/>
          <a:stretch/>
        </p:blipFill>
        <p:spPr>
          <a:xfrm>
            <a:off x="2000031" y="1817078"/>
            <a:ext cx="8071621" cy="4818185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7C869B4-F998-4C41-AAFC-4782647CFF43}"/>
              </a:ext>
            </a:extLst>
          </p:cNvPr>
          <p:cNvSpPr/>
          <p:nvPr/>
        </p:nvSpPr>
        <p:spPr>
          <a:xfrm>
            <a:off x="2229852" y="4506687"/>
            <a:ext cx="7349576" cy="35269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9059918B-A632-6F4F-8F11-D3FFF64DB47B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A11AE05-5C5E-5040-95F8-C7FFBD67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92" y="1520605"/>
            <a:ext cx="9604393" cy="4763818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380B1224-79CB-BF48-9375-677091A9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9059918B-A632-6F4F-8F11-D3FFF64DB47B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380B1224-79CB-BF48-9375-677091A9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42F51677-2460-CF4E-BD18-A55E72245338}"/>
              </a:ext>
            </a:extLst>
          </p:cNvPr>
          <p:cNvGrpSpPr/>
          <p:nvPr/>
        </p:nvGrpSpPr>
        <p:grpSpPr>
          <a:xfrm>
            <a:off x="935556" y="2775707"/>
            <a:ext cx="8500411" cy="3118124"/>
            <a:chOff x="52643" y="1273473"/>
            <a:chExt cx="8714790" cy="4309369"/>
          </a:xfrm>
        </p:grpSpPr>
        <p:sp>
          <p:nvSpPr>
            <p:cNvPr id="7" name="Decision 3">
              <a:extLst>
                <a:ext uri="{FF2B5EF4-FFF2-40B4-BE49-F238E27FC236}">
                  <a16:creationId xmlns:a16="http://schemas.microsoft.com/office/drawing/2014/main" xmlns="" id="{52F4B4A5-C633-BB45-9DE8-782487B9FC4A}"/>
                </a:ext>
              </a:extLst>
            </p:cNvPr>
            <p:cNvSpPr/>
            <p:nvPr/>
          </p:nvSpPr>
          <p:spPr>
            <a:xfrm>
              <a:off x="52643" y="2982328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rocess 5">
              <a:extLst>
                <a:ext uri="{FF2B5EF4-FFF2-40B4-BE49-F238E27FC236}">
                  <a16:creationId xmlns:a16="http://schemas.microsoft.com/office/drawing/2014/main" xmlns="" id="{FE7AB2DB-2A69-F64A-A204-D2D16FF1A276}"/>
                </a:ext>
              </a:extLst>
            </p:cNvPr>
            <p:cNvSpPr/>
            <p:nvPr/>
          </p:nvSpPr>
          <p:spPr>
            <a:xfrm>
              <a:off x="117458" y="2067517"/>
              <a:ext cx="959593" cy="672065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rminator 6">
              <a:extLst>
                <a:ext uri="{FF2B5EF4-FFF2-40B4-BE49-F238E27FC236}">
                  <a16:creationId xmlns:a16="http://schemas.microsoft.com/office/drawing/2014/main" xmlns="" id="{135E9A3A-A3A6-1E4C-B80D-0FC914CF73EF}"/>
                </a:ext>
              </a:extLst>
            </p:cNvPr>
            <p:cNvSpPr/>
            <p:nvPr/>
          </p:nvSpPr>
          <p:spPr>
            <a:xfrm>
              <a:off x="66831" y="1273473"/>
              <a:ext cx="1060847" cy="512113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xmlns="" id="{8514E101-16A7-C944-833D-857B0F55601E}"/>
                </a:ext>
              </a:extLst>
            </p:cNvPr>
            <p:cNvSpPr txBox="1"/>
            <p:nvPr/>
          </p:nvSpPr>
          <p:spPr>
            <a:xfrm>
              <a:off x="272215" y="1337134"/>
              <a:ext cx="52951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BEGIN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xmlns="" id="{DBD54569-3FF4-3749-962A-DB06F234F6B0}"/>
                </a:ext>
              </a:extLst>
            </p:cNvPr>
            <p:cNvSpPr txBox="1"/>
            <p:nvPr/>
          </p:nvSpPr>
          <p:spPr>
            <a:xfrm>
              <a:off x="213501" y="2287071"/>
              <a:ext cx="662631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MODEL1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3A6E52AE-ECC7-CC41-85C8-E05F17CC0749}"/>
                </a:ext>
              </a:extLst>
            </p:cNvPr>
            <p:cNvSpPr txBox="1"/>
            <p:nvPr/>
          </p:nvSpPr>
          <p:spPr>
            <a:xfrm>
              <a:off x="139278" y="3086095"/>
              <a:ext cx="754663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CutoffLow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</a:p>
          </p:txBody>
        </p:sp>
        <p:cxnSp>
          <p:nvCxnSpPr>
            <p:cNvPr id="13" name="Straight Arrow Connector 15">
              <a:extLst>
                <a:ext uri="{FF2B5EF4-FFF2-40B4-BE49-F238E27FC236}">
                  <a16:creationId xmlns:a16="http://schemas.microsoft.com/office/drawing/2014/main" xmlns="" id="{52A076FC-6D6E-5F47-9BFA-21D0D87BF85A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>
              <a:off x="597254" y="1785585"/>
              <a:ext cx="0" cy="2819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7">
              <a:extLst>
                <a:ext uri="{FF2B5EF4-FFF2-40B4-BE49-F238E27FC236}">
                  <a16:creationId xmlns:a16="http://schemas.microsoft.com/office/drawing/2014/main" xmlns="" id="{8BBAB445-CA58-AF48-843F-0303AA93BA2C}"/>
                </a:ext>
              </a:extLst>
            </p:cNvPr>
            <p:cNvCxnSpPr>
              <a:stCxn id="8" idx="2"/>
              <a:endCxn id="7" idx="0"/>
            </p:cNvCxnSpPr>
            <p:nvPr/>
          </p:nvCxnSpPr>
          <p:spPr>
            <a:xfrm flipH="1">
              <a:off x="583067" y="2739582"/>
              <a:ext cx="14188" cy="2427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9">
              <a:extLst>
                <a:ext uri="{FF2B5EF4-FFF2-40B4-BE49-F238E27FC236}">
                  <a16:creationId xmlns:a16="http://schemas.microsoft.com/office/drawing/2014/main" xmlns="" id="{48F52333-00D4-5240-99E3-2ADAF3DD9FEC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1113490" y="3238384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xmlns="" id="{8383AE26-242F-4D4B-932C-1D40FE4C8ECF}"/>
                </a:ext>
              </a:extLst>
            </p:cNvPr>
            <p:cNvSpPr txBox="1"/>
            <p:nvPr/>
          </p:nvSpPr>
          <p:spPr>
            <a:xfrm>
              <a:off x="1360869" y="2980551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17" name="Terminator 21">
              <a:extLst>
                <a:ext uri="{FF2B5EF4-FFF2-40B4-BE49-F238E27FC236}">
                  <a16:creationId xmlns:a16="http://schemas.microsoft.com/office/drawing/2014/main" xmlns="" id="{E99E3191-913F-6E41-B2DB-94B217E19585}"/>
                </a:ext>
              </a:extLst>
            </p:cNvPr>
            <p:cNvSpPr/>
            <p:nvPr/>
          </p:nvSpPr>
          <p:spPr>
            <a:xfrm>
              <a:off x="2046670" y="3036085"/>
              <a:ext cx="659871" cy="444566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xmlns="" id="{022168E6-D39F-0540-8BF1-3C9A805A7EC7}"/>
                </a:ext>
              </a:extLst>
            </p:cNvPr>
            <p:cNvSpPr txBox="1"/>
            <p:nvPr/>
          </p:nvSpPr>
          <p:spPr>
            <a:xfrm>
              <a:off x="2154742" y="3119051"/>
              <a:ext cx="470350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SARC</a:t>
              </a:r>
            </a:p>
          </p:txBody>
        </p:sp>
        <p:cxnSp>
          <p:nvCxnSpPr>
            <p:cNvPr id="19" name="Straight Arrow Connector 24">
              <a:extLst>
                <a:ext uri="{FF2B5EF4-FFF2-40B4-BE49-F238E27FC236}">
                  <a16:creationId xmlns:a16="http://schemas.microsoft.com/office/drawing/2014/main" xmlns="" id="{1C81F903-A75C-1B4B-BEEC-3E697F39EB9C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583066" y="3494441"/>
              <a:ext cx="6860" cy="491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ecision 25">
              <a:extLst>
                <a:ext uri="{FF2B5EF4-FFF2-40B4-BE49-F238E27FC236}">
                  <a16:creationId xmlns:a16="http://schemas.microsoft.com/office/drawing/2014/main" xmlns="" id="{0EC4C56E-AEA6-3546-9BC8-17AA7373FD0B}"/>
                </a:ext>
              </a:extLst>
            </p:cNvPr>
            <p:cNvSpPr/>
            <p:nvPr/>
          </p:nvSpPr>
          <p:spPr>
            <a:xfrm>
              <a:off x="70499" y="3986031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xmlns="" id="{8B2E82C4-3296-0D40-A668-45AF424AF1A8}"/>
                </a:ext>
              </a:extLst>
            </p:cNvPr>
            <p:cNvSpPr txBox="1"/>
            <p:nvPr/>
          </p:nvSpPr>
          <p:spPr>
            <a:xfrm>
              <a:off x="157133" y="4089799"/>
              <a:ext cx="75959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Cutoffhigh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</a:p>
          </p:txBody>
        </p:sp>
        <p:cxnSp>
          <p:nvCxnSpPr>
            <p:cNvPr id="22" name="Straight Arrow Connector 27">
              <a:extLst>
                <a:ext uri="{FF2B5EF4-FFF2-40B4-BE49-F238E27FC236}">
                  <a16:creationId xmlns:a16="http://schemas.microsoft.com/office/drawing/2014/main" xmlns="" id="{2F5A74F5-94B5-FD49-B8D5-49DF5E43FF7F}"/>
                </a:ext>
              </a:extLst>
            </p:cNvPr>
            <p:cNvCxnSpPr>
              <a:stCxn id="20" idx="3"/>
            </p:cNvCxnSpPr>
            <p:nvPr/>
          </p:nvCxnSpPr>
          <p:spPr>
            <a:xfrm>
              <a:off x="1131346" y="4242088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xmlns="" id="{2BD2B59B-E211-ED43-8313-1079226A7DC9}"/>
                </a:ext>
              </a:extLst>
            </p:cNvPr>
            <p:cNvSpPr txBox="1"/>
            <p:nvPr/>
          </p:nvSpPr>
          <p:spPr>
            <a:xfrm>
              <a:off x="1378725" y="3984254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24" name="Terminator 29">
              <a:extLst>
                <a:ext uri="{FF2B5EF4-FFF2-40B4-BE49-F238E27FC236}">
                  <a16:creationId xmlns:a16="http://schemas.microsoft.com/office/drawing/2014/main" xmlns="" id="{E69569BE-1752-D845-AAFE-8F8843456D7B}"/>
                </a:ext>
              </a:extLst>
            </p:cNvPr>
            <p:cNvSpPr/>
            <p:nvPr/>
          </p:nvSpPr>
          <p:spPr>
            <a:xfrm>
              <a:off x="2064526" y="4003420"/>
              <a:ext cx="659871" cy="480935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xmlns="" id="{209CC188-145F-4A49-B60F-F4823213677E}"/>
                </a:ext>
              </a:extLst>
            </p:cNvPr>
            <p:cNvSpPr txBox="1"/>
            <p:nvPr/>
          </p:nvSpPr>
          <p:spPr>
            <a:xfrm>
              <a:off x="2033297" y="4122754"/>
              <a:ext cx="64455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NOSARC</a:t>
              </a:r>
            </a:p>
          </p:txBody>
        </p:sp>
        <p:sp>
          <p:nvSpPr>
            <p:cNvPr id="26" name="Decision 32">
              <a:extLst>
                <a:ext uri="{FF2B5EF4-FFF2-40B4-BE49-F238E27FC236}">
                  <a16:creationId xmlns:a16="http://schemas.microsoft.com/office/drawing/2014/main" xmlns="" id="{AEE0A69C-2E9C-4D42-8C1C-36241F22C1C0}"/>
                </a:ext>
              </a:extLst>
            </p:cNvPr>
            <p:cNvSpPr/>
            <p:nvPr/>
          </p:nvSpPr>
          <p:spPr>
            <a:xfrm>
              <a:off x="2899431" y="2818018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Process 33">
              <a:extLst>
                <a:ext uri="{FF2B5EF4-FFF2-40B4-BE49-F238E27FC236}">
                  <a16:creationId xmlns:a16="http://schemas.microsoft.com/office/drawing/2014/main" xmlns="" id="{08A1C08C-C21E-5540-8916-73C08D50BD0A}"/>
                </a:ext>
              </a:extLst>
            </p:cNvPr>
            <p:cNvSpPr/>
            <p:nvPr/>
          </p:nvSpPr>
          <p:spPr>
            <a:xfrm>
              <a:off x="2964246" y="1903207"/>
              <a:ext cx="959593" cy="672065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36">
              <a:extLst>
                <a:ext uri="{FF2B5EF4-FFF2-40B4-BE49-F238E27FC236}">
                  <a16:creationId xmlns:a16="http://schemas.microsoft.com/office/drawing/2014/main" xmlns="" id="{3FE325D4-E31F-0D45-A45C-E2AB6292E5B7}"/>
                </a:ext>
              </a:extLst>
            </p:cNvPr>
            <p:cNvSpPr txBox="1"/>
            <p:nvPr/>
          </p:nvSpPr>
          <p:spPr>
            <a:xfrm>
              <a:off x="3060290" y="2122761"/>
              <a:ext cx="662631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MODEL2</a:t>
              </a:r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xmlns="" id="{8A0711E9-A624-054E-9B20-F58695519C64}"/>
                </a:ext>
              </a:extLst>
            </p:cNvPr>
            <p:cNvSpPr txBox="1"/>
            <p:nvPr/>
          </p:nvSpPr>
          <p:spPr>
            <a:xfrm>
              <a:off x="2986066" y="2921784"/>
              <a:ext cx="754663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CutoffLow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</a:t>
              </a:r>
            </a:p>
          </p:txBody>
        </p:sp>
        <p:cxnSp>
          <p:nvCxnSpPr>
            <p:cNvPr id="30" name="Straight Arrow Connector 39">
              <a:extLst>
                <a:ext uri="{FF2B5EF4-FFF2-40B4-BE49-F238E27FC236}">
                  <a16:creationId xmlns:a16="http://schemas.microsoft.com/office/drawing/2014/main" xmlns="" id="{6D489F32-169D-E549-90C5-41F664BD40B1}"/>
                </a:ext>
              </a:extLst>
            </p:cNvPr>
            <p:cNvCxnSpPr>
              <a:stCxn id="27" idx="2"/>
              <a:endCxn id="26" idx="0"/>
            </p:cNvCxnSpPr>
            <p:nvPr/>
          </p:nvCxnSpPr>
          <p:spPr>
            <a:xfrm flipH="1">
              <a:off x="3429855" y="2575272"/>
              <a:ext cx="14188" cy="2427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40">
              <a:extLst>
                <a:ext uri="{FF2B5EF4-FFF2-40B4-BE49-F238E27FC236}">
                  <a16:creationId xmlns:a16="http://schemas.microsoft.com/office/drawing/2014/main" xmlns="" id="{D6C99C20-46CC-7347-9CF0-1A738418269C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3960278" y="3074074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xmlns="" id="{20ECC925-B383-4942-9E84-53763AEA4976}"/>
                </a:ext>
              </a:extLst>
            </p:cNvPr>
            <p:cNvSpPr txBox="1"/>
            <p:nvPr/>
          </p:nvSpPr>
          <p:spPr>
            <a:xfrm>
              <a:off x="4207657" y="2816240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33" name="Terminator 42">
              <a:extLst>
                <a:ext uri="{FF2B5EF4-FFF2-40B4-BE49-F238E27FC236}">
                  <a16:creationId xmlns:a16="http://schemas.microsoft.com/office/drawing/2014/main" xmlns="" id="{EA424247-852A-AA4E-AC16-7A9A92779C01}"/>
                </a:ext>
              </a:extLst>
            </p:cNvPr>
            <p:cNvSpPr/>
            <p:nvPr/>
          </p:nvSpPr>
          <p:spPr>
            <a:xfrm>
              <a:off x="4893458" y="2892903"/>
              <a:ext cx="595935" cy="423438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xmlns="" id="{0645F82A-04F3-F144-8046-24FCCC47CFBD}"/>
                </a:ext>
              </a:extLst>
            </p:cNvPr>
            <p:cNvSpPr txBox="1"/>
            <p:nvPr/>
          </p:nvSpPr>
          <p:spPr>
            <a:xfrm>
              <a:off x="4969382" y="2954740"/>
              <a:ext cx="470350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SARC</a:t>
              </a:r>
            </a:p>
          </p:txBody>
        </p:sp>
        <p:cxnSp>
          <p:nvCxnSpPr>
            <p:cNvPr id="35" name="Straight Arrow Connector 44">
              <a:extLst>
                <a:ext uri="{FF2B5EF4-FFF2-40B4-BE49-F238E27FC236}">
                  <a16:creationId xmlns:a16="http://schemas.microsoft.com/office/drawing/2014/main" xmlns="" id="{20F8C156-4E12-E84A-AC92-15C222B5803A}"/>
                </a:ext>
              </a:extLst>
            </p:cNvPr>
            <p:cNvCxnSpPr>
              <a:stCxn id="26" idx="2"/>
            </p:cNvCxnSpPr>
            <p:nvPr/>
          </p:nvCxnSpPr>
          <p:spPr>
            <a:xfrm>
              <a:off x="3429854" y="3330131"/>
              <a:ext cx="6860" cy="491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Decision 45">
              <a:extLst>
                <a:ext uri="{FF2B5EF4-FFF2-40B4-BE49-F238E27FC236}">
                  <a16:creationId xmlns:a16="http://schemas.microsoft.com/office/drawing/2014/main" xmlns="" id="{40A69877-3324-0E44-939C-137972DB7B2B}"/>
                </a:ext>
              </a:extLst>
            </p:cNvPr>
            <p:cNvSpPr/>
            <p:nvPr/>
          </p:nvSpPr>
          <p:spPr>
            <a:xfrm>
              <a:off x="2917287" y="3821721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46">
              <a:extLst>
                <a:ext uri="{FF2B5EF4-FFF2-40B4-BE49-F238E27FC236}">
                  <a16:creationId xmlns:a16="http://schemas.microsoft.com/office/drawing/2014/main" xmlns="" id="{BF3C404B-5FBB-F147-921D-1632525A1C6F}"/>
                </a:ext>
              </a:extLst>
            </p:cNvPr>
            <p:cNvSpPr txBox="1"/>
            <p:nvPr/>
          </p:nvSpPr>
          <p:spPr>
            <a:xfrm>
              <a:off x="3003922" y="3925488"/>
              <a:ext cx="75959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Cutoffhigh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</a:t>
              </a:r>
            </a:p>
          </p:txBody>
        </p:sp>
        <p:cxnSp>
          <p:nvCxnSpPr>
            <p:cNvPr id="38" name="Straight Arrow Connector 47">
              <a:extLst>
                <a:ext uri="{FF2B5EF4-FFF2-40B4-BE49-F238E27FC236}">
                  <a16:creationId xmlns:a16="http://schemas.microsoft.com/office/drawing/2014/main" xmlns="" id="{B8736CB1-E912-4940-B64A-FB314163198D}"/>
                </a:ext>
              </a:extLst>
            </p:cNvPr>
            <p:cNvCxnSpPr>
              <a:stCxn id="36" idx="3"/>
            </p:cNvCxnSpPr>
            <p:nvPr/>
          </p:nvCxnSpPr>
          <p:spPr>
            <a:xfrm>
              <a:off x="3978134" y="4077778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xmlns="" id="{7E4318B1-1BF0-B940-923A-F182D1BCF864}"/>
                </a:ext>
              </a:extLst>
            </p:cNvPr>
            <p:cNvSpPr txBox="1"/>
            <p:nvPr/>
          </p:nvSpPr>
          <p:spPr>
            <a:xfrm>
              <a:off x="4225513" y="3819943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40" name="Terminator 49">
              <a:extLst>
                <a:ext uri="{FF2B5EF4-FFF2-40B4-BE49-F238E27FC236}">
                  <a16:creationId xmlns:a16="http://schemas.microsoft.com/office/drawing/2014/main" xmlns="" id="{03822443-7F03-6B46-BF03-FC48BB226735}"/>
                </a:ext>
              </a:extLst>
            </p:cNvPr>
            <p:cNvSpPr/>
            <p:nvPr/>
          </p:nvSpPr>
          <p:spPr>
            <a:xfrm>
              <a:off x="4911313" y="3896606"/>
              <a:ext cx="742907" cy="423438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50">
              <a:extLst>
                <a:ext uri="{FF2B5EF4-FFF2-40B4-BE49-F238E27FC236}">
                  <a16:creationId xmlns:a16="http://schemas.microsoft.com/office/drawing/2014/main" xmlns="" id="{88998A09-8A23-8142-A2EF-B1D0CB6737BE}"/>
                </a:ext>
              </a:extLst>
            </p:cNvPr>
            <p:cNvSpPr txBox="1"/>
            <p:nvPr/>
          </p:nvSpPr>
          <p:spPr>
            <a:xfrm>
              <a:off x="4955093" y="3958444"/>
              <a:ext cx="64455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NOSARC</a:t>
              </a:r>
            </a:p>
          </p:txBody>
        </p:sp>
        <p:cxnSp>
          <p:nvCxnSpPr>
            <p:cNvPr id="42" name="Elbow Connector 53">
              <a:extLst>
                <a:ext uri="{FF2B5EF4-FFF2-40B4-BE49-F238E27FC236}">
                  <a16:creationId xmlns:a16="http://schemas.microsoft.com/office/drawing/2014/main" xmlns="" id="{49C75A42-F307-6747-90C5-0131B672F872}"/>
                </a:ext>
              </a:extLst>
            </p:cNvPr>
            <p:cNvCxnSpPr>
              <a:cxnSpLocks/>
              <a:stCxn id="20" idx="2"/>
              <a:endCxn id="27" idx="1"/>
            </p:cNvCxnSpPr>
            <p:nvPr/>
          </p:nvCxnSpPr>
          <p:spPr>
            <a:xfrm rot="5400000" flipH="1" flipV="1">
              <a:off x="653132" y="2187030"/>
              <a:ext cx="2258904" cy="2363323"/>
            </a:xfrm>
            <a:prstGeom prst="bentConnector4">
              <a:avLst>
                <a:gd name="adj1" fmla="val -7590"/>
                <a:gd name="adj2" fmla="val 9522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62">
              <a:extLst>
                <a:ext uri="{FF2B5EF4-FFF2-40B4-BE49-F238E27FC236}">
                  <a16:creationId xmlns:a16="http://schemas.microsoft.com/office/drawing/2014/main" xmlns="" id="{0D70B0CC-464C-774A-82A9-1435A71B50D0}"/>
                </a:ext>
              </a:extLst>
            </p:cNvPr>
            <p:cNvSpPr txBox="1"/>
            <p:nvPr/>
          </p:nvSpPr>
          <p:spPr>
            <a:xfrm>
              <a:off x="554958" y="3598687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44" name="TextBox 63">
              <a:extLst>
                <a:ext uri="{FF2B5EF4-FFF2-40B4-BE49-F238E27FC236}">
                  <a16:creationId xmlns:a16="http://schemas.microsoft.com/office/drawing/2014/main" xmlns="" id="{F48E9C9E-531B-6E41-8F0B-7F03B9C884D8}"/>
                </a:ext>
              </a:extLst>
            </p:cNvPr>
            <p:cNvSpPr txBox="1"/>
            <p:nvPr/>
          </p:nvSpPr>
          <p:spPr>
            <a:xfrm>
              <a:off x="543684" y="4712735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45" name="TextBox 64">
              <a:extLst>
                <a:ext uri="{FF2B5EF4-FFF2-40B4-BE49-F238E27FC236}">
                  <a16:creationId xmlns:a16="http://schemas.microsoft.com/office/drawing/2014/main" xmlns="" id="{B5BFE602-5568-A74B-BE83-67B722F03A11}"/>
                </a:ext>
              </a:extLst>
            </p:cNvPr>
            <p:cNvSpPr txBox="1"/>
            <p:nvPr/>
          </p:nvSpPr>
          <p:spPr>
            <a:xfrm>
              <a:off x="3391530" y="3389371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46" name="TextBox 65">
              <a:extLst>
                <a:ext uri="{FF2B5EF4-FFF2-40B4-BE49-F238E27FC236}">
                  <a16:creationId xmlns:a16="http://schemas.microsoft.com/office/drawing/2014/main" xmlns="" id="{7BCB27FC-AEF7-2E49-B85D-10D10787BC90}"/>
                </a:ext>
              </a:extLst>
            </p:cNvPr>
            <p:cNvSpPr txBox="1"/>
            <p:nvPr/>
          </p:nvSpPr>
          <p:spPr>
            <a:xfrm>
              <a:off x="3473018" y="4548424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47" name="Decision 66">
              <a:extLst>
                <a:ext uri="{FF2B5EF4-FFF2-40B4-BE49-F238E27FC236}">
                  <a16:creationId xmlns:a16="http://schemas.microsoft.com/office/drawing/2014/main" xmlns="" id="{F84E3654-D79C-244F-8834-3BBCC67205DD}"/>
                </a:ext>
              </a:extLst>
            </p:cNvPr>
            <p:cNvSpPr/>
            <p:nvPr/>
          </p:nvSpPr>
          <p:spPr>
            <a:xfrm>
              <a:off x="6024832" y="2932318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Process 67">
              <a:extLst>
                <a:ext uri="{FF2B5EF4-FFF2-40B4-BE49-F238E27FC236}">
                  <a16:creationId xmlns:a16="http://schemas.microsoft.com/office/drawing/2014/main" xmlns="" id="{092E172C-C5A8-6647-A68E-8BE0BF50A330}"/>
                </a:ext>
              </a:extLst>
            </p:cNvPr>
            <p:cNvSpPr/>
            <p:nvPr/>
          </p:nvSpPr>
          <p:spPr>
            <a:xfrm>
              <a:off x="6089646" y="2017507"/>
              <a:ext cx="959593" cy="672065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68">
              <a:extLst>
                <a:ext uri="{FF2B5EF4-FFF2-40B4-BE49-F238E27FC236}">
                  <a16:creationId xmlns:a16="http://schemas.microsoft.com/office/drawing/2014/main" xmlns="" id="{B286D259-D1CB-B74F-97FF-7AF19BB30AFB}"/>
                </a:ext>
              </a:extLst>
            </p:cNvPr>
            <p:cNvSpPr txBox="1"/>
            <p:nvPr/>
          </p:nvSpPr>
          <p:spPr>
            <a:xfrm>
              <a:off x="6185690" y="2237061"/>
              <a:ext cx="662631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MODEL3</a:t>
              </a:r>
            </a:p>
          </p:txBody>
        </p:sp>
        <p:sp>
          <p:nvSpPr>
            <p:cNvPr id="50" name="TextBox 69">
              <a:extLst>
                <a:ext uri="{FF2B5EF4-FFF2-40B4-BE49-F238E27FC236}">
                  <a16:creationId xmlns:a16="http://schemas.microsoft.com/office/drawing/2014/main" xmlns="" id="{0C91BEF0-F8FE-AA4E-B1CD-27B985218F6E}"/>
                </a:ext>
              </a:extLst>
            </p:cNvPr>
            <p:cNvSpPr txBox="1"/>
            <p:nvPr/>
          </p:nvSpPr>
          <p:spPr>
            <a:xfrm>
              <a:off x="6111466" y="3036085"/>
              <a:ext cx="754663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CutoffLow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</a:t>
              </a:r>
            </a:p>
          </p:txBody>
        </p:sp>
        <p:cxnSp>
          <p:nvCxnSpPr>
            <p:cNvPr id="51" name="Straight Arrow Connector 70">
              <a:extLst>
                <a:ext uri="{FF2B5EF4-FFF2-40B4-BE49-F238E27FC236}">
                  <a16:creationId xmlns:a16="http://schemas.microsoft.com/office/drawing/2014/main" xmlns="" id="{0CB0357B-C87A-C143-A2FF-BF8031729C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4993" y="2700121"/>
              <a:ext cx="14188" cy="2427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71">
              <a:extLst>
                <a:ext uri="{FF2B5EF4-FFF2-40B4-BE49-F238E27FC236}">
                  <a16:creationId xmlns:a16="http://schemas.microsoft.com/office/drawing/2014/main" xmlns="" id="{00714765-94CB-7D4A-A538-FC135F0F43B6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7085678" y="3188374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xmlns="" id="{1A03E796-CBC2-BE4D-B79A-71FC227001F1}"/>
                </a:ext>
              </a:extLst>
            </p:cNvPr>
            <p:cNvSpPr txBox="1"/>
            <p:nvPr/>
          </p:nvSpPr>
          <p:spPr>
            <a:xfrm>
              <a:off x="7333057" y="2930541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54" name="Terminator 73">
              <a:extLst>
                <a:ext uri="{FF2B5EF4-FFF2-40B4-BE49-F238E27FC236}">
                  <a16:creationId xmlns:a16="http://schemas.microsoft.com/office/drawing/2014/main" xmlns="" id="{30526D19-B64E-5E4D-AE11-CB2FF09765EE}"/>
                </a:ext>
              </a:extLst>
            </p:cNvPr>
            <p:cNvSpPr/>
            <p:nvPr/>
          </p:nvSpPr>
          <p:spPr>
            <a:xfrm>
              <a:off x="8018859" y="3036085"/>
              <a:ext cx="748574" cy="394556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74">
              <a:extLst>
                <a:ext uri="{FF2B5EF4-FFF2-40B4-BE49-F238E27FC236}">
                  <a16:creationId xmlns:a16="http://schemas.microsoft.com/office/drawing/2014/main" xmlns="" id="{480FA1CE-227E-AF47-9245-E7649B1C632F}"/>
                </a:ext>
              </a:extLst>
            </p:cNvPr>
            <p:cNvSpPr txBox="1"/>
            <p:nvPr/>
          </p:nvSpPr>
          <p:spPr>
            <a:xfrm>
              <a:off x="8148361" y="3069040"/>
              <a:ext cx="470350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SARC</a:t>
              </a:r>
            </a:p>
          </p:txBody>
        </p:sp>
        <p:cxnSp>
          <p:nvCxnSpPr>
            <p:cNvPr id="56" name="Straight Arrow Connector 75">
              <a:extLst>
                <a:ext uri="{FF2B5EF4-FFF2-40B4-BE49-F238E27FC236}">
                  <a16:creationId xmlns:a16="http://schemas.microsoft.com/office/drawing/2014/main" xmlns="" id="{E24CE34A-AF19-5347-BF38-53DD74BEC202}"/>
                </a:ext>
              </a:extLst>
            </p:cNvPr>
            <p:cNvCxnSpPr>
              <a:cxnSpLocks/>
            </p:cNvCxnSpPr>
            <p:nvPr/>
          </p:nvCxnSpPr>
          <p:spPr>
            <a:xfrm>
              <a:off x="6575422" y="3444340"/>
              <a:ext cx="6860" cy="491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Decision 76">
              <a:extLst>
                <a:ext uri="{FF2B5EF4-FFF2-40B4-BE49-F238E27FC236}">
                  <a16:creationId xmlns:a16="http://schemas.microsoft.com/office/drawing/2014/main" xmlns="" id="{C830780E-8F85-4E42-B90F-18C4FC390D39}"/>
                </a:ext>
              </a:extLst>
            </p:cNvPr>
            <p:cNvSpPr/>
            <p:nvPr/>
          </p:nvSpPr>
          <p:spPr>
            <a:xfrm>
              <a:off x="6042688" y="3936021"/>
              <a:ext cx="1060847" cy="5121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77">
              <a:extLst>
                <a:ext uri="{FF2B5EF4-FFF2-40B4-BE49-F238E27FC236}">
                  <a16:creationId xmlns:a16="http://schemas.microsoft.com/office/drawing/2014/main" xmlns="" id="{D9AA0091-A73A-304C-B6F2-EDEBB0FE0437}"/>
                </a:ext>
              </a:extLst>
            </p:cNvPr>
            <p:cNvSpPr txBox="1"/>
            <p:nvPr/>
          </p:nvSpPr>
          <p:spPr>
            <a:xfrm>
              <a:off x="6129322" y="4039789"/>
              <a:ext cx="75959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&gt;=</a:t>
              </a:r>
              <a:r>
                <a:rPr kumimoji="0" lang="en-US" sz="6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Cutoffhigh</a:t>
              </a:r>
              <a: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</a:t>
              </a:r>
            </a:p>
          </p:txBody>
        </p:sp>
        <p:cxnSp>
          <p:nvCxnSpPr>
            <p:cNvPr id="59" name="Straight Arrow Connector 78">
              <a:extLst>
                <a:ext uri="{FF2B5EF4-FFF2-40B4-BE49-F238E27FC236}">
                  <a16:creationId xmlns:a16="http://schemas.microsoft.com/office/drawing/2014/main" xmlns="" id="{175D8464-852B-2541-B489-14D92CDB36BB}"/>
                </a:ext>
              </a:extLst>
            </p:cNvPr>
            <p:cNvCxnSpPr>
              <a:stCxn id="57" idx="3"/>
            </p:cNvCxnSpPr>
            <p:nvPr/>
          </p:nvCxnSpPr>
          <p:spPr>
            <a:xfrm>
              <a:off x="7103534" y="4192078"/>
              <a:ext cx="933180" cy="19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79">
              <a:extLst>
                <a:ext uri="{FF2B5EF4-FFF2-40B4-BE49-F238E27FC236}">
                  <a16:creationId xmlns:a16="http://schemas.microsoft.com/office/drawing/2014/main" xmlns="" id="{FE036D66-4E10-A84B-B9CF-FA18C2B199AB}"/>
                </a:ext>
              </a:extLst>
            </p:cNvPr>
            <p:cNvSpPr txBox="1"/>
            <p:nvPr/>
          </p:nvSpPr>
          <p:spPr>
            <a:xfrm>
              <a:off x="7350914" y="3934244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61" name="Terminator 80">
              <a:extLst>
                <a:ext uri="{FF2B5EF4-FFF2-40B4-BE49-F238E27FC236}">
                  <a16:creationId xmlns:a16="http://schemas.microsoft.com/office/drawing/2014/main" xmlns="" id="{0790D5C1-91F5-4640-A76D-93AC077ED2D3}"/>
                </a:ext>
              </a:extLst>
            </p:cNvPr>
            <p:cNvSpPr/>
            <p:nvPr/>
          </p:nvSpPr>
          <p:spPr>
            <a:xfrm>
              <a:off x="8036715" y="4039789"/>
              <a:ext cx="695948" cy="394556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81">
              <a:extLst>
                <a:ext uri="{FF2B5EF4-FFF2-40B4-BE49-F238E27FC236}">
                  <a16:creationId xmlns:a16="http://schemas.microsoft.com/office/drawing/2014/main" xmlns="" id="{53640B11-C4AF-4E45-B6B0-31A6F5FE1EFA}"/>
                </a:ext>
              </a:extLst>
            </p:cNvPr>
            <p:cNvSpPr txBox="1"/>
            <p:nvPr/>
          </p:nvSpPr>
          <p:spPr>
            <a:xfrm>
              <a:off x="8059063" y="4072745"/>
              <a:ext cx="644554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NOSARC</a:t>
              </a:r>
            </a:p>
          </p:txBody>
        </p:sp>
        <p:cxnSp>
          <p:nvCxnSpPr>
            <p:cNvPr id="63" name="Straight Arrow Connector 82">
              <a:extLst>
                <a:ext uri="{FF2B5EF4-FFF2-40B4-BE49-F238E27FC236}">
                  <a16:creationId xmlns:a16="http://schemas.microsoft.com/office/drawing/2014/main" xmlns="" id="{57226430-100F-CA42-A1FA-6B4B8F9B0303}"/>
                </a:ext>
              </a:extLst>
            </p:cNvPr>
            <p:cNvCxnSpPr>
              <a:cxnSpLocks/>
            </p:cNvCxnSpPr>
            <p:nvPr/>
          </p:nvCxnSpPr>
          <p:spPr>
            <a:xfrm>
              <a:off x="6594988" y="4449842"/>
              <a:ext cx="6860" cy="491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83">
              <a:extLst>
                <a:ext uri="{FF2B5EF4-FFF2-40B4-BE49-F238E27FC236}">
                  <a16:creationId xmlns:a16="http://schemas.microsoft.com/office/drawing/2014/main" xmlns="" id="{01F3DAE1-AA92-B342-AF56-D255142D6B47}"/>
                </a:ext>
              </a:extLst>
            </p:cNvPr>
            <p:cNvSpPr txBox="1"/>
            <p:nvPr/>
          </p:nvSpPr>
          <p:spPr>
            <a:xfrm>
              <a:off x="6516930" y="3503671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65" name="TextBox 84">
              <a:extLst>
                <a:ext uri="{FF2B5EF4-FFF2-40B4-BE49-F238E27FC236}">
                  <a16:creationId xmlns:a16="http://schemas.microsoft.com/office/drawing/2014/main" xmlns="" id="{44E22D0F-4DA5-8941-B55C-B19D315812C5}"/>
                </a:ext>
              </a:extLst>
            </p:cNvPr>
            <p:cNvSpPr txBox="1"/>
            <p:nvPr/>
          </p:nvSpPr>
          <p:spPr>
            <a:xfrm>
              <a:off x="6598419" y="4662725"/>
              <a:ext cx="532311" cy="34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</a:t>
              </a:r>
            </a:p>
          </p:txBody>
        </p:sp>
        <p:cxnSp>
          <p:nvCxnSpPr>
            <p:cNvPr id="66" name="Elbow Connector 87">
              <a:extLst>
                <a:ext uri="{FF2B5EF4-FFF2-40B4-BE49-F238E27FC236}">
                  <a16:creationId xmlns:a16="http://schemas.microsoft.com/office/drawing/2014/main" xmlns="" id="{071E01AA-096A-4A44-8F6C-2EA4D0406DCA}"/>
                </a:ext>
              </a:extLst>
            </p:cNvPr>
            <p:cNvCxnSpPr>
              <a:stCxn id="36" idx="2"/>
              <a:endCxn id="48" idx="1"/>
            </p:cNvCxnSpPr>
            <p:nvPr/>
          </p:nvCxnSpPr>
          <p:spPr>
            <a:xfrm rot="5400000" flipH="1" flipV="1">
              <a:off x="3778531" y="2022719"/>
              <a:ext cx="1980294" cy="2641936"/>
            </a:xfrm>
            <a:prstGeom prst="bentConnector4">
              <a:avLst>
                <a:gd name="adj1" fmla="val -32467"/>
                <a:gd name="adj2" fmla="val 8843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Process 90">
              <a:extLst>
                <a:ext uri="{FF2B5EF4-FFF2-40B4-BE49-F238E27FC236}">
                  <a16:creationId xmlns:a16="http://schemas.microsoft.com/office/drawing/2014/main" xmlns="" id="{253E0F82-FC52-9445-A225-2348473F3336}"/>
                </a:ext>
              </a:extLst>
            </p:cNvPr>
            <p:cNvSpPr/>
            <p:nvPr/>
          </p:nvSpPr>
          <p:spPr>
            <a:xfrm>
              <a:off x="6171134" y="4922115"/>
              <a:ext cx="1537440" cy="660727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91">
              <a:extLst>
                <a:ext uri="{FF2B5EF4-FFF2-40B4-BE49-F238E27FC236}">
                  <a16:creationId xmlns:a16="http://schemas.microsoft.com/office/drawing/2014/main" xmlns="" id="{6DD6EC4D-CDC5-434A-BC70-288D9F99BA89}"/>
                </a:ext>
              </a:extLst>
            </p:cNvPr>
            <p:cNvSpPr txBox="1"/>
            <p:nvPr/>
          </p:nvSpPr>
          <p:spPr>
            <a:xfrm>
              <a:off x="6110552" y="5136774"/>
              <a:ext cx="1262483" cy="34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MUSCLE THICKNESS</a:t>
              </a:r>
            </a:p>
          </p:txBody>
        </p:sp>
      </p:grpSp>
      <p:pic>
        <p:nvPicPr>
          <p:cNvPr id="69" name="Resim 68">
            <a:extLst>
              <a:ext uri="{FF2B5EF4-FFF2-40B4-BE49-F238E27FC236}">
                <a16:creationId xmlns:a16="http://schemas.microsoft.com/office/drawing/2014/main" xmlns="" id="{464F9B1E-67C2-C545-BCAD-FAEEC403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60" y="313187"/>
            <a:ext cx="5649112" cy="27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9059918B-A632-6F4F-8F11-D3FFF64DB47B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90BAE030-9F6E-4C43-9AEA-2A7F34D71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953" y="1469045"/>
            <a:ext cx="7285167" cy="4366854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AA8076BE-F1EF-354A-A380-FA965BB3C7ED}"/>
              </a:ext>
            </a:extLst>
          </p:cNvPr>
          <p:cNvSpPr/>
          <p:nvPr/>
        </p:nvSpPr>
        <p:spPr>
          <a:xfrm>
            <a:off x="3441463" y="698040"/>
            <a:ext cx="3726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sarcoapp.herokuapp.com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xmlns="" id="{5C8BF2DB-E8EE-F34F-B615-34913322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9059918B-A632-6F4F-8F11-D3FFF64DB47B}"/>
              </a:ext>
            </a:extLst>
          </p:cNvPr>
          <p:cNvSpPr txBox="1"/>
          <p:nvPr/>
        </p:nvSpPr>
        <p:spPr>
          <a:xfrm rot="20889714">
            <a:off x="407264" y="667379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2C836D0-FC23-E44F-9AF1-1D9E0658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F4A3B4D-7D82-8943-826C-0D245245C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" r="2684"/>
          <a:stretch/>
        </p:blipFill>
        <p:spPr>
          <a:xfrm>
            <a:off x="368595" y="1640496"/>
            <a:ext cx="11554767" cy="46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0D0A1B11-6817-1A4F-95B9-A5ECF3CA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5D4E6ADB-5C8D-C946-A02D-49690EF9968D}"/>
              </a:ext>
            </a:extLst>
          </p:cNvPr>
          <p:cNvSpPr/>
          <p:nvPr/>
        </p:nvSpPr>
        <p:spPr>
          <a:xfrm>
            <a:off x="1431234" y="2584174"/>
            <a:ext cx="169627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AF73568-A1E9-EB48-A901-444F2E71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95"/>
            <a:ext cx="12192000" cy="293520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92ECD049-2397-654F-978E-0CBAA8FE4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58" y="3136363"/>
            <a:ext cx="8847884" cy="34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344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t Başlık 3">
            <a:extLst>
              <a:ext uri="{FF2B5EF4-FFF2-40B4-BE49-F238E27FC236}">
                <a16:creationId xmlns:a16="http://schemas.microsoft.com/office/drawing/2014/main" xmlns="" id="{5C4FC966-D056-4C43-AE1E-B207386D2A65}"/>
              </a:ext>
            </a:extLst>
          </p:cNvPr>
          <p:cNvSpPr txBox="1">
            <a:spLocks/>
          </p:cNvSpPr>
          <p:nvPr/>
        </p:nvSpPr>
        <p:spPr>
          <a:xfrm>
            <a:off x="1010371" y="2638786"/>
            <a:ext cx="10761216" cy="1860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SzTx/>
              <a:buFont typeface="Arial" charset="0"/>
              <a:buNone/>
              <a:tabLst/>
              <a:defRPr/>
            </a:pPr>
            <a:r>
              <a:rPr kumimoji="0" lang="tr-TR" sz="28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GELECEK ?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9C7BE6C6-A36D-9E4F-AD80-D7B9D149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97934"/>
              </p:ext>
            </p:extLst>
          </p:nvPr>
        </p:nvGraphicFramePr>
        <p:xfrm>
          <a:off x="812800" y="1809375"/>
          <a:ext cx="10566400" cy="274320"/>
        </p:xfrm>
        <a:graphic>
          <a:graphicData uri="http://schemas.openxmlformats.org/drawingml/2006/table">
            <a:tbl>
              <a:tblPr/>
              <a:tblGrid>
                <a:gridCol w="10566400">
                  <a:extLst>
                    <a:ext uri="{9D8B030D-6E8A-4147-A177-3AD203B41FA5}">
                      <a16:colId xmlns:a16="http://schemas.microsoft.com/office/drawing/2014/main" xmlns="" val="1378268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tr-TR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194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9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B9BA8D4-BE81-B64E-8346-54F6CC8A8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784" y="4460773"/>
            <a:ext cx="5643512" cy="174352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B41245F-6F26-864B-B1DA-23F7BBCC8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784" y="2796602"/>
            <a:ext cx="4135536" cy="149900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B3191F3-334B-3E4B-AE56-B5936CA54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22" t="9924" r="36059" b="13544"/>
          <a:stretch/>
        </p:blipFill>
        <p:spPr>
          <a:xfrm>
            <a:off x="6863601" y="2832569"/>
            <a:ext cx="1871428" cy="146304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23B0ED72-008C-4C4C-931B-731686BAC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21" y="237157"/>
            <a:ext cx="8785419" cy="235831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C31EB113-3CA0-504C-86D4-3E6F1AE8A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6843" y="4460774"/>
            <a:ext cx="3327421" cy="1876163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C22212D9-D719-5749-92AC-F6131DEA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FDA4FD2-0EE0-B84B-B294-B5D002BFA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9" y="457284"/>
            <a:ext cx="10353011" cy="539672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DF1EDD7-25CD-D54A-85B7-FCC2E9D4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88" y="4106038"/>
            <a:ext cx="4321705" cy="224396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9019F9F0-D755-6D4F-A4FB-C40959CB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093" y="4106038"/>
            <a:ext cx="6348220" cy="219353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B3E0F400-7D6E-654D-B15F-1F36A78E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97661" y="922280"/>
            <a:ext cx="10515600" cy="727404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  </a:t>
            </a:r>
            <a:r>
              <a:rPr lang="en-US" sz="3100" b="1" dirty="0" err="1" smtClean="0">
                <a:latin typeface="+mn-lt"/>
              </a:rPr>
              <a:t>Dejeneratif</a:t>
            </a:r>
            <a:r>
              <a:rPr lang="en-US" sz="3100" b="1" dirty="0" smtClean="0">
                <a:latin typeface="+mn-lt"/>
              </a:rPr>
              <a:t> </a:t>
            </a:r>
            <a:r>
              <a:rPr lang="en-US" sz="3100" b="1" dirty="0" err="1" smtClean="0">
                <a:latin typeface="+mn-lt"/>
              </a:rPr>
              <a:t>eklem</a:t>
            </a:r>
            <a:r>
              <a:rPr lang="en-US" sz="3100" b="1" dirty="0" smtClean="0">
                <a:latin typeface="+mn-lt"/>
              </a:rPr>
              <a:t> </a:t>
            </a:r>
            <a:r>
              <a:rPr lang="en-US" sz="3100" b="1" dirty="0" err="1" smtClean="0">
                <a:latin typeface="+mn-lt"/>
              </a:rPr>
              <a:t>hastalıkları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97661" y="1984725"/>
            <a:ext cx="10515600" cy="318599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2400" dirty="0" smtClean="0"/>
              <a:t>&gt;</a:t>
            </a:r>
            <a:r>
              <a:rPr lang="en-US" sz="2400" dirty="0" smtClean="0"/>
              <a:t>65 </a:t>
            </a:r>
            <a:r>
              <a:rPr lang="en-US" sz="2400" dirty="0" err="1" smtClean="0"/>
              <a:t>yaş</a:t>
            </a:r>
            <a:r>
              <a:rPr lang="tr-TR" sz="2400" dirty="0" smtClean="0"/>
              <a:t> </a:t>
            </a:r>
            <a:r>
              <a:rPr lang="en-US" sz="2400" dirty="0" err="1" smtClean="0"/>
              <a:t>kron</a:t>
            </a:r>
            <a:r>
              <a:rPr lang="tr-TR" sz="2400" dirty="0" err="1" smtClean="0"/>
              <a:t>ik</a:t>
            </a:r>
            <a:r>
              <a:rPr lang="tr-TR" sz="2400" dirty="0" smtClean="0"/>
              <a:t> hastalık</a:t>
            </a:r>
            <a:r>
              <a:rPr lang="en-US" sz="2400" dirty="0" err="1" smtClean="0"/>
              <a:t>larının</a:t>
            </a:r>
            <a:r>
              <a:rPr lang="en-US" sz="2400" dirty="0" smtClean="0"/>
              <a:t> </a:t>
            </a:r>
            <a:r>
              <a:rPr lang="en-US" sz="2400" dirty="0" err="1" smtClean="0"/>
              <a:t>yarısı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OA</a:t>
            </a:r>
            <a:r>
              <a:rPr lang="tr-TR" sz="2400" dirty="0" smtClean="0"/>
              <a:t>, &gt;</a:t>
            </a:r>
            <a:r>
              <a:rPr lang="en-US" sz="2400" dirty="0" smtClean="0"/>
              <a:t>60 </a:t>
            </a:r>
            <a:r>
              <a:rPr lang="en-US" sz="2400" dirty="0" err="1" smtClean="0"/>
              <a:t>yaş</a:t>
            </a:r>
            <a:r>
              <a:rPr lang="tr-TR" sz="2400" dirty="0" smtClean="0"/>
              <a:t>; (E;</a:t>
            </a:r>
            <a:r>
              <a:rPr lang="en-US" sz="2400" dirty="0" smtClean="0"/>
              <a:t> %10, K; %18)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En </a:t>
            </a:r>
            <a:r>
              <a:rPr lang="en-US" sz="2400" dirty="0" err="1" smtClean="0"/>
              <a:t>sık</a:t>
            </a:r>
            <a:r>
              <a:rPr lang="en-US" sz="2400" dirty="0" smtClean="0"/>
              <a:t> </a:t>
            </a:r>
            <a:r>
              <a:rPr lang="en-US" sz="2400" dirty="0" err="1" smtClean="0"/>
              <a:t>etkilenen</a:t>
            </a:r>
            <a:r>
              <a:rPr lang="en-US" sz="2400" dirty="0" smtClean="0"/>
              <a:t> </a:t>
            </a:r>
            <a:r>
              <a:rPr lang="en-US" sz="2400" dirty="0" err="1" smtClean="0"/>
              <a:t>eklemler</a:t>
            </a:r>
            <a:r>
              <a:rPr lang="en-US" sz="2400" dirty="0" smtClean="0"/>
              <a:t>; </a:t>
            </a:r>
            <a:r>
              <a:rPr lang="en-US" sz="2400" dirty="0" err="1" smtClean="0"/>
              <a:t>diz</a:t>
            </a:r>
            <a:r>
              <a:rPr lang="en-US" sz="2400" dirty="0" smtClean="0"/>
              <a:t>, </a:t>
            </a:r>
            <a:r>
              <a:rPr lang="en-US" sz="2400" dirty="0" err="1" smtClean="0"/>
              <a:t>kalça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el</a:t>
            </a:r>
            <a:endParaRPr lang="en-US" sz="2400" dirty="0" smtClean="0">
              <a:ea typeface="Georgia"/>
              <a:cs typeface="Georgia"/>
            </a:endParaRPr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791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wmail.net/img/i/2011/04/yasli_cift_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7682" y="0"/>
            <a:ext cx="6018575" cy="5097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42" y="283090"/>
            <a:ext cx="5407444" cy="5962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Metin kutusu 7"/>
          <p:cNvSpPr txBox="1"/>
          <p:nvPr/>
        </p:nvSpPr>
        <p:spPr>
          <a:xfrm>
            <a:off x="7976086" y="6245386"/>
            <a:ext cx="3959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400" i="1" dirty="0" err="1" smtClean="0"/>
              <a:t>Oliveria</a:t>
            </a:r>
            <a:r>
              <a:rPr lang="tr-TR" sz="1400" i="1" dirty="0" smtClean="0"/>
              <a:t> SA, et al. </a:t>
            </a:r>
            <a:r>
              <a:rPr lang="tr-TR" sz="1400" i="1" dirty="0" err="1" smtClean="0"/>
              <a:t>Arthritis</a:t>
            </a:r>
            <a:r>
              <a:rPr lang="tr-TR" sz="1400" i="1" dirty="0" smtClean="0"/>
              <a:t> </a:t>
            </a:r>
            <a:r>
              <a:rPr lang="tr-TR" sz="1400" i="1" dirty="0" err="1" smtClean="0"/>
              <a:t>Rheum</a:t>
            </a:r>
            <a:r>
              <a:rPr lang="tr-TR" sz="1400" i="1" dirty="0" smtClean="0"/>
              <a:t> 1995;38:1134-41</a:t>
            </a:r>
            <a:r>
              <a:rPr lang="tr-TR" sz="2000" i="1" dirty="0" smtClean="0"/>
              <a:t>.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0569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632" y="1375128"/>
            <a:ext cx="11172567" cy="503237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OA </a:t>
            </a:r>
            <a:r>
              <a:rPr lang="en-US" sz="2400" dirty="0" err="1" smtClean="0"/>
              <a:t>saptamasında</a:t>
            </a:r>
            <a:r>
              <a:rPr lang="en-US" sz="2400" dirty="0" smtClean="0"/>
              <a:t> US </a:t>
            </a:r>
            <a:r>
              <a:rPr lang="en-US" sz="2400" dirty="0" err="1" smtClean="0"/>
              <a:t>radyografiden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duyarlı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US</a:t>
            </a:r>
            <a:r>
              <a:rPr lang="tr-TR" sz="2400" dirty="0" smtClean="0"/>
              <a:t>, </a:t>
            </a:r>
            <a:r>
              <a:rPr lang="en-US" sz="2400" dirty="0" err="1" smtClean="0"/>
              <a:t>sinovyal</a:t>
            </a:r>
            <a:r>
              <a:rPr lang="en-US" sz="2400" dirty="0" smtClean="0"/>
              <a:t> </a:t>
            </a:r>
            <a:r>
              <a:rPr lang="en-US" sz="2400" dirty="0" err="1" smtClean="0"/>
              <a:t>iltihab</a:t>
            </a:r>
            <a:r>
              <a:rPr lang="en-US" sz="2400" dirty="0" smtClean="0"/>
              <a:t>, </a:t>
            </a:r>
            <a:r>
              <a:rPr lang="en-US" sz="2400" dirty="0" err="1" smtClean="0"/>
              <a:t>efüzyon</a:t>
            </a:r>
            <a:r>
              <a:rPr lang="en-US" sz="2400" dirty="0" smtClean="0"/>
              <a:t>, </a:t>
            </a:r>
            <a:r>
              <a:rPr lang="en-US" sz="2400" dirty="0" err="1" smtClean="0"/>
              <a:t>erozyon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osteofitleri</a:t>
            </a:r>
            <a:r>
              <a:rPr lang="en-US" sz="2400" dirty="0" smtClean="0"/>
              <a:t> </a:t>
            </a:r>
            <a:r>
              <a:rPr lang="en-US" sz="2400" dirty="0" err="1" smtClean="0"/>
              <a:t>tanımla</a:t>
            </a:r>
            <a:r>
              <a:rPr lang="tr-TR" sz="2400" dirty="0" smtClean="0"/>
              <a:t>makta</a:t>
            </a:r>
          </a:p>
          <a:p>
            <a:pPr>
              <a:lnSpc>
                <a:spcPct val="200000"/>
              </a:lnSpc>
            </a:pPr>
            <a:r>
              <a:rPr lang="tr-TR" sz="2400" dirty="0" smtClean="0">
                <a:ea typeface="Georgia"/>
                <a:cs typeface="Georgia"/>
              </a:rPr>
              <a:t>G</a:t>
            </a:r>
            <a:r>
              <a:rPr lang="en-US" sz="2400" dirty="0" err="1" smtClean="0">
                <a:ea typeface="Georgia"/>
                <a:cs typeface="Georgia"/>
              </a:rPr>
              <a:t>eniş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eklem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efüzyonları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dekstrükti</a:t>
            </a:r>
            <a:r>
              <a:rPr lang="tr-TR" sz="2400" dirty="0" smtClean="0">
                <a:ea typeface="Georgia"/>
                <a:cs typeface="Georgia"/>
              </a:rPr>
              <a:t>f</a:t>
            </a:r>
            <a:r>
              <a:rPr lang="en-US" sz="2400" dirty="0" smtClean="0">
                <a:ea typeface="Georgia"/>
                <a:cs typeface="Georgia"/>
              </a:rPr>
              <a:t>  OA </a:t>
            </a:r>
            <a:r>
              <a:rPr lang="en-US" sz="2400" dirty="0" err="1" smtClean="0">
                <a:ea typeface="Georgia"/>
                <a:cs typeface="Georgia"/>
              </a:rPr>
              <a:t>ile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korele</a:t>
            </a:r>
            <a:r>
              <a:rPr lang="en-US" sz="2400" dirty="0" smtClean="0"/>
              <a:t> </a:t>
            </a:r>
            <a:endParaRPr lang="tr-TR" sz="2400" dirty="0" smtClean="0">
              <a:ea typeface="Georgia"/>
              <a:cs typeface="Georgia"/>
            </a:endParaRPr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r>
              <a:rPr lang="en-US" sz="1400" dirty="0" smtClean="0"/>
              <a:t> </a:t>
            </a:r>
            <a:r>
              <a:rPr lang="en-US" sz="1400" i="1" dirty="0" err="1" smtClean="0">
                <a:ea typeface="Georgia"/>
                <a:cs typeface="Georgia"/>
              </a:rPr>
              <a:t>Birn</a:t>
            </a:r>
            <a:r>
              <a:rPr lang="en-US" sz="1400" i="1" dirty="0" smtClean="0">
                <a:ea typeface="Georgia"/>
                <a:cs typeface="Georgia"/>
              </a:rPr>
              <a:t> J,</a:t>
            </a:r>
            <a:r>
              <a:rPr lang="tr-TR" sz="1400" i="1" dirty="0" smtClean="0">
                <a:ea typeface="Georgia"/>
                <a:cs typeface="Georgia"/>
              </a:rPr>
              <a:t>et al</a:t>
            </a:r>
            <a:r>
              <a:rPr lang="en-US" sz="1400" i="1" dirty="0" smtClean="0">
                <a:ea typeface="Georgia"/>
                <a:cs typeface="Georgia"/>
              </a:rPr>
              <a:t>. J </a:t>
            </a:r>
            <a:r>
              <a:rPr lang="en-US" sz="1400" i="1" dirty="0" err="1" smtClean="0">
                <a:ea typeface="Georgia"/>
                <a:cs typeface="Georgia"/>
              </a:rPr>
              <a:t>Clin</a:t>
            </a:r>
            <a:r>
              <a:rPr lang="en-US" sz="1400" i="1" dirty="0" smtClean="0">
                <a:ea typeface="Georgia"/>
                <a:cs typeface="Georgia"/>
              </a:rPr>
              <a:t> Ultrasound</a:t>
            </a:r>
            <a:r>
              <a:rPr lang="tr-TR" sz="1400" i="1" dirty="0" smtClean="0">
                <a:ea typeface="Georgia"/>
                <a:cs typeface="Georgia"/>
              </a:rPr>
              <a:t> 2014;</a:t>
            </a:r>
            <a:r>
              <a:rPr lang="en-US" sz="1400" i="1" dirty="0" smtClean="0">
                <a:ea typeface="Georgia"/>
                <a:cs typeface="Georgia"/>
              </a:rPr>
              <a:t> 42:205–211.</a:t>
            </a:r>
            <a:endParaRPr lang="tr-TR" sz="1400" i="1" dirty="0" smtClean="0">
              <a:ea typeface="Georgia"/>
              <a:cs typeface="Georgia"/>
            </a:endParaRPr>
          </a:p>
          <a:p>
            <a:pPr>
              <a:lnSpc>
                <a:spcPct val="200000"/>
              </a:lnSpc>
            </a:pPr>
            <a:endParaRPr lang="tr-TR" sz="2000" dirty="0" smtClean="0"/>
          </a:p>
          <a:p>
            <a:pPr>
              <a:lnSpc>
                <a:spcPct val="200000"/>
              </a:lnSpc>
              <a:buNone/>
            </a:pPr>
            <a:endParaRPr lang="tr-TR" sz="2000" dirty="0" smtClean="0"/>
          </a:p>
          <a:p>
            <a:pPr>
              <a:lnSpc>
                <a:spcPct val="200000"/>
              </a:lnSpc>
            </a:pPr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5773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4" y="372534"/>
            <a:ext cx="7071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29" y="634597"/>
            <a:ext cx="7055971" cy="56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171" y="922121"/>
            <a:ext cx="3283023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3499" y="3916898"/>
            <a:ext cx="4853303" cy="275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69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171" y="922121"/>
            <a:ext cx="3283023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949" y="922121"/>
            <a:ext cx="3420184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3499" y="3916898"/>
            <a:ext cx="4853303" cy="275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61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171" y="922121"/>
            <a:ext cx="3283023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949" y="922121"/>
            <a:ext cx="3420184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6289" y="922121"/>
            <a:ext cx="3455271" cy="27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3499" y="3916898"/>
            <a:ext cx="4853303" cy="275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48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523823" y="1092530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2063931"/>
              <a:ext cx="11099608" cy="61546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3666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1448757" y="687178"/>
            <a:ext cx="9679691" cy="1690473"/>
          </a:xfrm>
          <a:ln w="44450" cmpd="thickThin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Ultrason biz </a:t>
            </a:r>
            <a:r>
              <a:rPr lang="tr-TR" sz="54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G</a:t>
            </a:r>
            <a:r>
              <a:rPr lang="tr-TR" sz="5400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eriatristler</a:t>
            </a:r>
            <a: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tr-TR" sz="5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için neden önemlidir?</a:t>
            </a:r>
            <a:endParaRPr lang="tr-TR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Alt Başlık 2"/>
          <p:cNvSpPr>
            <a:spLocks noGrp="1"/>
          </p:cNvSpPr>
          <p:nvPr>
            <p:ph type="subTitle" idx="1"/>
          </p:nvPr>
        </p:nvSpPr>
        <p:spPr>
          <a:xfrm>
            <a:off x="1448757" y="3826933"/>
            <a:ext cx="6129867" cy="12288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r-TR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1. Klinikte tanı, tedavi ve takip</a:t>
            </a:r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1202268" y="4806835"/>
            <a:ext cx="5478891" cy="1228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tr-TR" sz="3600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Akademik çalışmalar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2" y="426719"/>
            <a:ext cx="10429241" cy="617002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tr-TR" b="1" dirty="0" smtClean="0"/>
              <a:t>        </a:t>
            </a:r>
            <a:r>
              <a:rPr lang="tr-TR" b="1" dirty="0" err="1" smtClean="0"/>
              <a:t>Tendinopatiler</a:t>
            </a:r>
            <a:endParaRPr lang="tr-TR" b="1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O</a:t>
            </a:r>
            <a:r>
              <a:rPr lang="en-US" dirty="0" err="1" smtClean="0"/>
              <a:t>muz</a:t>
            </a:r>
            <a:r>
              <a:rPr lang="en-US" dirty="0" smtClean="0"/>
              <a:t> </a:t>
            </a:r>
            <a:r>
              <a:rPr lang="tr-TR" dirty="0" err="1" smtClean="0"/>
              <a:t>rotator</a:t>
            </a:r>
            <a:r>
              <a:rPr lang="tr-TR" dirty="0" smtClean="0"/>
              <a:t> </a:t>
            </a:r>
            <a:r>
              <a:rPr lang="tr-TR" dirty="0" err="1" smtClean="0"/>
              <a:t>cuff</a:t>
            </a:r>
            <a:r>
              <a:rPr lang="tr-TR" dirty="0" smtClean="0"/>
              <a:t> yırtığı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T</a:t>
            </a:r>
            <a:r>
              <a:rPr lang="en-US" dirty="0" err="1" smtClean="0"/>
              <a:t>endon</a:t>
            </a:r>
            <a:r>
              <a:rPr lang="en-US" dirty="0" smtClean="0"/>
              <a:t>/ligament </a:t>
            </a:r>
            <a:r>
              <a:rPr lang="en-US" dirty="0" err="1" smtClean="0"/>
              <a:t>hasarı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err="1" smtClean="0"/>
              <a:t>B</a:t>
            </a:r>
            <a:r>
              <a:rPr lang="en-US" dirty="0" err="1" smtClean="0"/>
              <a:t>iseps</a:t>
            </a:r>
            <a:r>
              <a:rPr lang="en-US" dirty="0" smtClean="0"/>
              <a:t> </a:t>
            </a:r>
            <a:r>
              <a:rPr lang="en-US" dirty="0" err="1" smtClean="0"/>
              <a:t>tendiniti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L</a:t>
            </a:r>
            <a:r>
              <a:rPr lang="en-US" dirty="0" err="1" smtClean="0"/>
              <a:t>ateral</a:t>
            </a:r>
            <a:r>
              <a:rPr lang="en-US" dirty="0" smtClean="0"/>
              <a:t> </a:t>
            </a:r>
            <a:r>
              <a:rPr lang="en-US" dirty="0" err="1" smtClean="0"/>
              <a:t>epikondilit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A</a:t>
            </a:r>
            <a:r>
              <a:rPr lang="en-US" dirty="0" err="1" smtClean="0"/>
              <a:t>şil</a:t>
            </a:r>
            <a:r>
              <a:rPr lang="tr-TR" dirty="0" smtClean="0"/>
              <a:t>/</a:t>
            </a:r>
            <a:r>
              <a:rPr lang="en-US" dirty="0" smtClean="0"/>
              <a:t>patellar </a:t>
            </a:r>
            <a:r>
              <a:rPr lang="en-US" dirty="0" err="1" smtClean="0"/>
              <a:t>tendinit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Quervain</a:t>
            </a:r>
            <a:r>
              <a:rPr lang="en-US" dirty="0" smtClean="0"/>
              <a:t> </a:t>
            </a:r>
            <a:r>
              <a:rPr lang="en-US" dirty="0" err="1" smtClean="0"/>
              <a:t>tenosinoviti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err="1" smtClean="0"/>
              <a:t>F</a:t>
            </a:r>
            <a:r>
              <a:rPr lang="en-US" dirty="0" err="1" smtClean="0"/>
              <a:t>leksör</a:t>
            </a:r>
            <a:r>
              <a:rPr lang="en-US" dirty="0" smtClean="0"/>
              <a:t> </a:t>
            </a:r>
            <a:r>
              <a:rPr lang="en-US" dirty="0" err="1" smtClean="0"/>
              <a:t>tenosinovit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P</a:t>
            </a:r>
            <a:r>
              <a:rPr lang="en-US" dirty="0" err="1" smtClean="0"/>
              <a:t>lantar</a:t>
            </a:r>
            <a:r>
              <a:rPr lang="en-US" dirty="0" smtClean="0"/>
              <a:t> </a:t>
            </a:r>
            <a:r>
              <a:rPr lang="en-US" dirty="0" err="1" smtClean="0"/>
              <a:t>fasiit</a:t>
            </a:r>
            <a:endParaRPr lang="tr-TR" dirty="0" smtClean="0">
              <a:ea typeface="Georgia"/>
            </a:endParaRPr>
          </a:p>
          <a:p>
            <a:pPr algn="r">
              <a:lnSpc>
                <a:spcPct val="120000"/>
              </a:lnSpc>
              <a:buNone/>
            </a:pPr>
            <a:r>
              <a:rPr lang="en-US" sz="1400" i="1" spc="-150" dirty="0" smtClean="0">
                <a:ea typeface="Georgia"/>
                <a:cs typeface="Georgia"/>
              </a:rPr>
              <a:t>Hodgson RJ, </a:t>
            </a:r>
            <a:r>
              <a:rPr lang="tr-TR" sz="1400" i="1" spc="-150" dirty="0" smtClean="0">
                <a:ea typeface="Georgia"/>
                <a:cs typeface="Georgia"/>
              </a:rPr>
              <a:t>et al.</a:t>
            </a:r>
            <a:r>
              <a:rPr lang="en-US" sz="1400" i="1" spc="-150" dirty="0" smtClean="0">
                <a:ea typeface="Georgia"/>
                <a:cs typeface="Georgia"/>
              </a:rPr>
              <a:t>B</a:t>
            </a:r>
            <a:r>
              <a:rPr lang="tr-TR" sz="1400" i="1" spc="-150" dirty="0" smtClean="0">
                <a:ea typeface="Georgia"/>
                <a:cs typeface="Georgia"/>
              </a:rPr>
              <a:t> </a:t>
            </a:r>
            <a:r>
              <a:rPr lang="en-US" sz="1400" i="1" spc="-150" dirty="0" smtClean="0">
                <a:ea typeface="Georgia"/>
                <a:cs typeface="Georgia"/>
              </a:rPr>
              <a:t>r</a:t>
            </a:r>
            <a:r>
              <a:rPr lang="tr-TR" sz="1400" i="1" spc="-150" dirty="0" smtClean="0">
                <a:ea typeface="Georgia"/>
                <a:cs typeface="Georgia"/>
              </a:rPr>
              <a:t> </a:t>
            </a:r>
            <a:r>
              <a:rPr lang="en-US" sz="1400" i="1" spc="-150" dirty="0" smtClean="0">
                <a:ea typeface="Georgia"/>
                <a:cs typeface="Georgia"/>
              </a:rPr>
              <a:t>J </a:t>
            </a:r>
            <a:r>
              <a:rPr lang="en-US" sz="1400" i="1" spc="-150" dirty="0" err="1" smtClean="0">
                <a:ea typeface="Georgia"/>
                <a:cs typeface="Georgia"/>
              </a:rPr>
              <a:t>Radiol</a:t>
            </a:r>
            <a:r>
              <a:rPr lang="en-US" sz="1400" i="1" spc="-150" dirty="0" smtClean="0">
                <a:ea typeface="Georgia"/>
                <a:cs typeface="Georgia"/>
              </a:rPr>
              <a:t> 2012</a:t>
            </a:r>
            <a:r>
              <a:rPr lang="tr-TR" sz="1400" i="1" spc="-150" dirty="0" smtClean="0">
                <a:ea typeface="Georgia"/>
                <a:cs typeface="Georgia"/>
              </a:rPr>
              <a:t>; </a:t>
            </a:r>
            <a:r>
              <a:rPr lang="en-US" sz="1400" i="1" spc="-150" dirty="0" smtClean="0">
                <a:ea typeface="Georgia"/>
                <a:cs typeface="Georgia"/>
              </a:rPr>
              <a:t>85:157–72.</a:t>
            </a:r>
            <a:endParaRPr lang="tr-TR" sz="1400" i="1" dirty="0" smtClean="0"/>
          </a:p>
          <a:p>
            <a:pPr algn="just">
              <a:lnSpc>
                <a:spcPct val="120000"/>
              </a:lnSpc>
              <a:buNone/>
            </a:pPr>
            <a:endParaRPr lang="tr-TR" sz="2400" dirty="0" smtClean="0"/>
          </a:p>
          <a:p>
            <a:pPr algn="just">
              <a:lnSpc>
                <a:spcPct val="200000"/>
              </a:lnSpc>
            </a:pPr>
            <a:endParaRPr lang="tr-TR" sz="2400" dirty="0" smtClean="0"/>
          </a:p>
          <a:p>
            <a:endParaRPr lang="en-US" sz="2400" spc="-35" dirty="0" smtClean="0">
              <a:ea typeface="Georgia"/>
            </a:endParaRP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14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469" r="975" b="-861"/>
          <a:stretch/>
        </p:blipFill>
        <p:spPr>
          <a:xfrm>
            <a:off x="3287485" y="566059"/>
            <a:ext cx="5442859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98317" y="783771"/>
            <a:ext cx="11436928" cy="58118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tr-TR" b="1" dirty="0" smtClean="0"/>
              <a:t>         </a:t>
            </a:r>
            <a:r>
              <a:rPr lang="en-US" b="1" dirty="0" smtClean="0"/>
              <a:t>Rotator </a:t>
            </a:r>
            <a:r>
              <a:rPr lang="tr-TR" b="1" dirty="0" err="1" smtClean="0"/>
              <a:t>cuff</a:t>
            </a:r>
            <a:r>
              <a:rPr lang="en-US" b="1" dirty="0" smtClean="0"/>
              <a:t> </a:t>
            </a:r>
            <a:r>
              <a:rPr lang="en-US" b="1" dirty="0" err="1" smtClean="0"/>
              <a:t>yırtığı</a:t>
            </a:r>
            <a:r>
              <a:rPr lang="en-US" b="1" dirty="0" smtClean="0"/>
              <a:t> </a:t>
            </a:r>
            <a:endParaRPr lang="tr-TR" b="1" dirty="0" smtClean="0"/>
          </a:p>
          <a:p>
            <a:pPr lvl="1">
              <a:lnSpc>
                <a:spcPct val="200000"/>
              </a:lnSpc>
            </a:pPr>
            <a:r>
              <a:rPr lang="tr-TR" sz="2400" dirty="0" err="1" smtClean="0"/>
              <a:t>Y</a:t>
            </a:r>
            <a:r>
              <a:rPr lang="en-US" sz="2400" dirty="0" err="1" smtClean="0"/>
              <a:t>aşla</a:t>
            </a:r>
            <a:r>
              <a:rPr lang="en-US" sz="2400" dirty="0" smtClean="0"/>
              <a:t> </a:t>
            </a:r>
            <a:r>
              <a:rPr lang="tr-TR" sz="2400" dirty="0" smtClean="0"/>
              <a:t>i</a:t>
            </a:r>
            <a:r>
              <a:rPr lang="en-US" sz="2400" dirty="0" err="1" smtClean="0"/>
              <a:t>nsidans</a:t>
            </a:r>
            <a:r>
              <a:rPr lang="en-US" sz="2400" dirty="0" smtClean="0"/>
              <a:t>/</a:t>
            </a:r>
            <a:r>
              <a:rPr lang="en-US" sz="2400" dirty="0" err="1" smtClean="0"/>
              <a:t>prevalansı</a:t>
            </a:r>
            <a:r>
              <a:rPr lang="en-US" sz="2400" dirty="0" smtClean="0"/>
              <a:t> </a:t>
            </a:r>
            <a:r>
              <a:rPr lang="en-US" sz="2400" dirty="0" err="1" smtClean="0"/>
              <a:t>ar</a:t>
            </a:r>
            <a:r>
              <a:rPr lang="tr-TR" sz="2400" dirty="0" smtClean="0"/>
              <a:t>tar</a:t>
            </a:r>
            <a:endParaRPr lang="tr-TR" sz="2400" dirty="0"/>
          </a:p>
          <a:p>
            <a:pPr lvl="1">
              <a:lnSpc>
                <a:spcPct val="200000"/>
              </a:lnSpc>
            </a:pPr>
            <a:r>
              <a:rPr lang="en-US" sz="2400" dirty="0" err="1"/>
              <a:t>O</a:t>
            </a:r>
            <a:r>
              <a:rPr lang="en-US" sz="2400" dirty="0" err="1" smtClean="0"/>
              <a:t>muz</a:t>
            </a:r>
            <a:r>
              <a:rPr lang="en-US" sz="2400" dirty="0" smtClean="0"/>
              <a:t> </a:t>
            </a:r>
            <a:r>
              <a:rPr lang="en-US" sz="2400" dirty="0" err="1" smtClean="0"/>
              <a:t>ağrısı</a:t>
            </a:r>
            <a:r>
              <a:rPr lang="en-US" sz="2400" dirty="0" smtClean="0"/>
              <a:t> </a:t>
            </a:r>
            <a:r>
              <a:rPr lang="en-US" sz="2400" dirty="0" err="1" smtClean="0"/>
              <a:t>hızlı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uygun</a:t>
            </a:r>
            <a:r>
              <a:rPr lang="en-US" sz="2400" dirty="0" smtClean="0"/>
              <a:t> </a:t>
            </a:r>
            <a:r>
              <a:rPr lang="en-US" sz="2400" dirty="0" err="1" smtClean="0"/>
              <a:t>değerlendirme</a:t>
            </a:r>
            <a:r>
              <a:rPr lang="en-US" sz="2400" dirty="0" smtClean="0"/>
              <a:t>  </a:t>
            </a:r>
            <a:r>
              <a:rPr lang="en-US" sz="2400" dirty="0" err="1" smtClean="0"/>
              <a:t>gerektirir</a:t>
            </a:r>
            <a:endParaRPr lang="tr-TR" sz="2400" dirty="0" smtClean="0"/>
          </a:p>
          <a:p>
            <a:pPr lvl="1">
              <a:lnSpc>
                <a:spcPct val="200000"/>
              </a:lnSpc>
            </a:pPr>
            <a:r>
              <a:rPr lang="tr-TR" sz="2400" dirty="0" smtClean="0"/>
              <a:t>US;</a:t>
            </a:r>
            <a:r>
              <a:rPr lang="en-US" sz="2400" dirty="0" smtClean="0"/>
              <a:t> rotator </a:t>
            </a:r>
            <a:r>
              <a:rPr lang="tr-TR" sz="2400" dirty="0" smtClean="0"/>
              <a:t> </a:t>
            </a:r>
            <a:r>
              <a:rPr lang="tr-TR" sz="2400" dirty="0" err="1" smtClean="0"/>
              <a:t>cuff</a:t>
            </a:r>
            <a:r>
              <a:rPr lang="en-US" sz="2400" dirty="0" smtClean="0"/>
              <a:t> </a:t>
            </a:r>
            <a:r>
              <a:rPr lang="en-US" sz="2400" dirty="0" err="1" smtClean="0"/>
              <a:t>yırtığı</a:t>
            </a:r>
            <a:r>
              <a:rPr lang="en-US" sz="2400" dirty="0" smtClean="0"/>
              <a:t>, </a:t>
            </a:r>
            <a:r>
              <a:rPr lang="en-US" sz="2400" dirty="0" err="1" smtClean="0"/>
              <a:t>subdeltoid</a:t>
            </a:r>
            <a:r>
              <a:rPr lang="en-US" sz="2400" dirty="0" smtClean="0"/>
              <a:t> </a:t>
            </a:r>
            <a:r>
              <a:rPr lang="en-US" sz="2400" dirty="0" err="1" smtClean="0"/>
              <a:t>bursit</a:t>
            </a:r>
            <a:r>
              <a:rPr lang="en-US" sz="2400" dirty="0" smtClean="0"/>
              <a:t>, </a:t>
            </a:r>
            <a:r>
              <a:rPr lang="en-US" sz="2400" dirty="0" err="1" smtClean="0"/>
              <a:t>tendinit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kalsifiye</a:t>
            </a:r>
            <a:r>
              <a:rPr lang="en-US" sz="2400" dirty="0" smtClean="0"/>
              <a:t> </a:t>
            </a:r>
            <a:r>
              <a:rPr lang="en-US" sz="2400" dirty="0" err="1" smtClean="0"/>
              <a:t>tendiniti</a:t>
            </a:r>
            <a:r>
              <a:rPr lang="en-US" sz="2400" dirty="0" smtClean="0"/>
              <a:t> </a:t>
            </a:r>
            <a:r>
              <a:rPr lang="en-US" sz="2400" dirty="0" err="1" smtClean="0"/>
              <a:t>yüksek</a:t>
            </a:r>
            <a:r>
              <a:rPr lang="en-US" sz="2400" dirty="0" smtClean="0"/>
              <a:t> </a:t>
            </a:r>
            <a:r>
              <a:rPr lang="en-US" sz="2400" dirty="0" err="1" smtClean="0"/>
              <a:t>doğrulukta</a:t>
            </a:r>
            <a:r>
              <a:rPr lang="en-US" sz="2400" dirty="0" smtClean="0"/>
              <a:t> </a:t>
            </a:r>
            <a:r>
              <a:rPr lang="en-US" sz="2400" dirty="0" err="1" smtClean="0"/>
              <a:t>gösterir</a:t>
            </a:r>
            <a:r>
              <a:rPr lang="tr-TR" sz="2400" dirty="0" smtClean="0"/>
              <a:t>.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 MR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US'nin</a:t>
            </a:r>
            <a:r>
              <a:rPr lang="en-US" dirty="0" smtClean="0"/>
              <a:t> </a:t>
            </a:r>
            <a:r>
              <a:rPr lang="tr-TR" dirty="0" err="1" smtClean="0"/>
              <a:t>sensitivite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tr-TR" dirty="0" err="1" smtClean="0"/>
              <a:t>spesifitesi</a:t>
            </a:r>
            <a:r>
              <a:rPr lang="tr-TR" dirty="0" smtClean="0"/>
              <a:t> </a:t>
            </a:r>
            <a:r>
              <a:rPr lang="en-US" dirty="0" err="1" smtClean="0"/>
              <a:t>benzer</a:t>
            </a:r>
            <a:endParaRPr lang="tr-TR" sz="1600" i="1" dirty="0" smtClean="0"/>
          </a:p>
          <a:p>
            <a:pPr marL="457200" lvl="1" indent="0">
              <a:lnSpc>
                <a:spcPct val="200000"/>
              </a:lnSpc>
              <a:buNone/>
            </a:pPr>
            <a:r>
              <a:rPr lang="en-US" i="1" dirty="0" smtClean="0"/>
              <a:t>	</a:t>
            </a:r>
            <a:r>
              <a:rPr lang="en-US" sz="1400" i="1" dirty="0" smtClean="0"/>
              <a:t>					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400" i="1" dirty="0"/>
              <a:t>	</a:t>
            </a:r>
            <a:r>
              <a:rPr lang="en-US" sz="1400" i="1" dirty="0" smtClean="0"/>
              <a:t>	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400" i="1" dirty="0" smtClean="0"/>
              <a:t>							</a:t>
            </a:r>
            <a:endParaRPr lang="tr-TR" sz="1400" i="1" dirty="0" smtClean="0"/>
          </a:p>
          <a:p>
            <a:pPr marL="457200" lvl="1" indent="0" algn="r">
              <a:lnSpc>
                <a:spcPct val="150000"/>
              </a:lnSpc>
              <a:buNone/>
            </a:pPr>
            <a:endParaRPr lang="tr-TR" sz="1400" i="1" dirty="0" smtClean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sz="1400" i="1" dirty="0" err="1" smtClean="0"/>
              <a:t>Teunis</a:t>
            </a:r>
            <a:r>
              <a:rPr lang="en-US" sz="1400" i="1" dirty="0" smtClean="0"/>
              <a:t> T,</a:t>
            </a:r>
            <a:r>
              <a:rPr lang="tr-TR" sz="1400" i="1" dirty="0" smtClean="0"/>
              <a:t>et al.</a:t>
            </a:r>
            <a:r>
              <a:rPr lang="en-US" sz="1400" i="1" dirty="0" smtClean="0"/>
              <a:t> J Shoulder Elbow </a:t>
            </a:r>
            <a:r>
              <a:rPr lang="en-US" sz="1400" i="1" dirty="0" err="1" smtClean="0"/>
              <a:t>Surg</a:t>
            </a:r>
            <a:r>
              <a:rPr lang="tr-TR" sz="1400" i="1" dirty="0" smtClean="0"/>
              <a:t> 2014;</a:t>
            </a:r>
            <a:r>
              <a:rPr lang="en-US" sz="1400" i="1" dirty="0" smtClean="0"/>
              <a:t> 23:1913–1921</a:t>
            </a:r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5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426720"/>
            <a:ext cx="11353800" cy="58118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10000"/>
              </a:lnSpc>
              <a:buNone/>
            </a:pPr>
            <a:r>
              <a:rPr lang="tr-TR" sz="4000" b="1" dirty="0" smtClean="0"/>
              <a:t>       B</a:t>
            </a:r>
            <a:r>
              <a:rPr lang="en-US" sz="4000" b="1" dirty="0" err="1" smtClean="0"/>
              <a:t>ursit</a:t>
            </a:r>
            <a:r>
              <a:rPr lang="tr-TR" sz="4000" b="1" dirty="0" err="1" smtClean="0"/>
              <a:t>ler</a:t>
            </a:r>
            <a:r>
              <a:rPr lang="en-US" sz="4000" b="1" dirty="0" smtClean="0"/>
              <a:t> </a:t>
            </a:r>
            <a:endParaRPr lang="tr-TR" sz="4000" b="1" dirty="0" smtClean="0"/>
          </a:p>
          <a:p>
            <a:pPr lvl="1">
              <a:lnSpc>
                <a:spcPct val="210000"/>
              </a:lnSpc>
            </a:pPr>
            <a:r>
              <a:rPr lang="tr-TR" sz="3400" dirty="0" err="1" smtClean="0"/>
              <a:t>İ</a:t>
            </a:r>
            <a:r>
              <a:rPr lang="en-US" sz="3400" dirty="0" err="1" smtClean="0"/>
              <a:t>nflamatuar</a:t>
            </a:r>
            <a:r>
              <a:rPr lang="tr-TR" sz="3400" dirty="0" smtClean="0"/>
              <a:t>, </a:t>
            </a:r>
            <a:r>
              <a:rPr lang="en-US" sz="3400" dirty="0" err="1" smtClean="0"/>
              <a:t>infeksiyöz</a:t>
            </a:r>
            <a:r>
              <a:rPr lang="en-US" sz="3400" dirty="0" smtClean="0"/>
              <a:t> </a:t>
            </a:r>
            <a:r>
              <a:rPr lang="en-US" sz="3400" dirty="0" err="1" smtClean="0"/>
              <a:t>hastalıklar</a:t>
            </a:r>
            <a:r>
              <a:rPr lang="en-US" sz="3400" dirty="0" smtClean="0"/>
              <a:t> </a:t>
            </a:r>
            <a:r>
              <a:rPr lang="en-US" sz="3400" dirty="0" err="1" smtClean="0"/>
              <a:t>veya</a:t>
            </a:r>
            <a:r>
              <a:rPr lang="en-US" sz="3400" dirty="0" smtClean="0"/>
              <a:t> </a:t>
            </a:r>
            <a:r>
              <a:rPr lang="en-US" sz="3400" dirty="0" err="1" smtClean="0"/>
              <a:t>aşırı</a:t>
            </a:r>
            <a:r>
              <a:rPr lang="en-US" sz="3400" dirty="0" smtClean="0"/>
              <a:t> </a:t>
            </a:r>
            <a:r>
              <a:rPr lang="en-US" sz="3400" dirty="0" err="1" smtClean="0"/>
              <a:t>kulanmayla</a:t>
            </a:r>
            <a:r>
              <a:rPr lang="en-US" sz="3400" dirty="0" smtClean="0"/>
              <a:t> </a:t>
            </a:r>
            <a:r>
              <a:rPr lang="en-US" sz="3400" dirty="0" err="1" smtClean="0"/>
              <a:t>görülebilir</a:t>
            </a:r>
            <a:r>
              <a:rPr lang="tr-TR" sz="34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3400" dirty="0" err="1" smtClean="0"/>
              <a:t>Yaşlı</a:t>
            </a:r>
            <a:r>
              <a:rPr lang="tr-TR" sz="3400" dirty="0" err="1" smtClean="0"/>
              <a:t>larda</a:t>
            </a:r>
            <a:r>
              <a:rPr lang="en-US" sz="3400" dirty="0" smtClean="0"/>
              <a:t> en </a:t>
            </a:r>
            <a:r>
              <a:rPr lang="en-US" sz="3400" dirty="0" err="1" smtClean="0"/>
              <a:t>sık</a:t>
            </a:r>
            <a:r>
              <a:rPr lang="en-US" sz="3400" dirty="0" smtClean="0"/>
              <a:t> </a:t>
            </a:r>
            <a:r>
              <a:rPr lang="en-US" sz="3400" dirty="0" err="1" smtClean="0"/>
              <a:t>etkilenen</a:t>
            </a:r>
            <a:r>
              <a:rPr lang="en-US" sz="3400" dirty="0" smtClean="0"/>
              <a:t> </a:t>
            </a:r>
            <a:r>
              <a:rPr lang="en-US" sz="3400" dirty="0" err="1" smtClean="0"/>
              <a:t>bursalar</a:t>
            </a:r>
            <a:r>
              <a:rPr lang="en-US" sz="3400" dirty="0" smtClean="0"/>
              <a:t>;</a:t>
            </a:r>
            <a:r>
              <a:rPr lang="tr-TR" sz="3400" dirty="0" smtClean="0"/>
              <a:t> </a:t>
            </a:r>
            <a:r>
              <a:rPr lang="tr-TR" sz="3400" dirty="0" err="1" smtClean="0"/>
              <a:t>subacromial</a:t>
            </a:r>
            <a:r>
              <a:rPr lang="tr-TR" sz="3400" dirty="0" smtClean="0"/>
              <a:t>, </a:t>
            </a:r>
            <a:r>
              <a:rPr lang="en-US" sz="3400" dirty="0" err="1" smtClean="0"/>
              <a:t>olekranon</a:t>
            </a:r>
            <a:r>
              <a:rPr lang="en-US" sz="3400" dirty="0" smtClean="0"/>
              <a:t>, </a:t>
            </a:r>
            <a:r>
              <a:rPr lang="en-US" sz="3400" dirty="0" err="1" smtClean="0"/>
              <a:t>trokanterik</a:t>
            </a:r>
            <a:r>
              <a:rPr lang="en-US" sz="3400" dirty="0" smtClean="0"/>
              <a:t>, pes </a:t>
            </a:r>
            <a:r>
              <a:rPr lang="en-US" sz="3400" dirty="0" err="1" smtClean="0"/>
              <a:t>anserin</a:t>
            </a:r>
            <a:r>
              <a:rPr lang="tr-TR" sz="3400" dirty="0"/>
              <a:t> </a:t>
            </a:r>
            <a:r>
              <a:rPr lang="en-US" sz="3400" dirty="0" err="1" smtClean="0"/>
              <a:t>ve</a:t>
            </a:r>
            <a:r>
              <a:rPr lang="en-US" sz="3400" dirty="0" smtClean="0"/>
              <a:t> </a:t>
            </a:r>
            <a:r>
              <a:rPr lang="en-US" sz="3400" dirty="0" err="1" smtClean="0"/>
              <a:t>prepatellardır</a:t>
            </a:r>
            <a:r>
              <a:rPr lang="en-US" sz="3400" dirty="0" smtClean="0"/>
              <a:t>.</a:t>
            </a:r>
            <a:r>
              <a:rPr lang="en-US" sz="3400" dirty="0" smtClean="0">
                <a:ea typeface="Georgia"/>
                <a:cs typeface="Georgia"/>
              </a:rPr>
              <a:t> </a:t>
            </a:r>
            <a:endParaRPr lang="tr-TR" sz="3400" dirty="0">
              <a:ea typeface="Georgia"/>
            </a:endParaRPr>
          </a:p>
          <a:p>
            <a:pPr lvl="1">
              <a:lnSpc>
                <a:spcPct val="150000"/>
              </a:lnSpc>
            </a:pPr>
            <a:r>
              <a:rPr lang="en-US" sz="3400" dirty="0" smtClean="0"/>
              <a:t>US  </a:t>
            </a:r>
            <a:r>
              <a:rPr lang="tr-TR" sz="3400" dirty="0" smtClean="0"/>
              <a:t>günümüzde</a:t>
            </a:r>
            <a:r>
              <a:rPr lang="en-US" sz="3400" dirty="0" smtClean="0"/>
              <a:t> </a:t>
            </a:r>
            <a:r>
              <a:rPr lang="en-US" sz="3400" dirty="0" err="1" smtClean="0"/>
              <a:t>bu</a:t>
            </a:r>
            <a:r>
              <a:rPr lang="en-US" sz="3400" dirty="0" smtClean="0"/>
              <a:t> </a:t>
            </a:r>
            <a:r>
              <a:rPr lang="en-US" sz="3400" dirty="0" err="1" smtClean="0"/>
              <a:t>bozuklukları</a:t>
            </a:r>
            <a:r>
              <a:rPr lang="en-US" sz="3400" dirty="0" smtClean="0"/>
              <a:t> </a:t>
            </a:r>
            <a:r>
              <a:rPr lang="en-US" sz="3400" dirty="0" err="1" smtClean="0"/>
              <a:t>değerlendirmek</a:t>
            </a:r>
            <a:r>
              <a:rPr lang="en-US" sz="3400" dirty="0" smtClean="0"/>
              <a:t> </a:t>
            </a:r>
            <a:r>
              <a:rPr lang="en-US" sz="3400" dirty="0" err="1" smtClean="0"/>
              <a:t>için</a:t>
            </a:r>
            <a:r>
              <a:rPr lang="en-US" sz="3400" dirty="0" smtClean="0"/>
              <a:t> </a:t>
            </a:r>
            <a:r>
              <a:rPr lang="en-US" sz="3400" dirty="0" err="1" smtClean="0"/>
              <a:t>altın</a:t>
            </a:r>
            <a:r>
              <a:rPr lang="en-US" sz="3400" dirty="0" smtClean="0"/>
              <a:t> </a:t>
            </a:r>
            <a:r>
              <a:rPr lang="en-US" sz="3400" dirty="0" err="1" smtClean="0"/>
              <a:t>standart</a:t>
            </a:r>
            <a:endParaRPr lang="en-US" sz="1400" i="1" dirty="0">
              <a:ea typeface="Georgia"/>
            </a:endParaRPr>
          </a:p>
          <a:p>
            <a:pPr algn="r">
              <a:buNone/>
            </a:pPr>
            <a:endParaRPr lang="en-US" sz="1400" i="1" dirty="0" smtClean="0">
              <a:ea typeface="Georgia"/>
            </a:endParaRPr>
          </a:p>
          <a:p>
            <a:pPr algn="r">
              <a:buNone/>
            </a:pPr>
            <a:endParaRPr lang="en-US" sz="1400" i="1" dirty="0">
              <a:ea typeface="Georgia"/>
            </a:endParaRPr>
          </a:p>
          <a:p>
            <a:pPr algn="r">
              <a:buNone/>
            </a:pPr>
            <a:endParaRPr lang="en-US" sz="1400" i="1" dirty="0" smtClean="0">
              <a:ea typeface="Georgia"/>
            </a:endParaRPr>
          </a:p>
          <a:p>
            <a:pPr algn="r">
              <a:buNone/>
            </a:pPr>
            <a:endParaRPr lang="en-US" sz="1400" i="1" dirty="0">
              <a:ea typeface="Georgia"/>
            </a:endParaRPr>
          </a:p>
          <a:p>
            <a:pPr algn="r">
              <a:buNone/>
            </a:pPr>
            <a:r>
              <a:rPr lang="en-US" sz="1400" i="1" dirty="0" smtClean="0">
                <a:ea typeface="Georgia"/>
              </a:rPr>
              <a:t>Holland NW, </a:t>
            </a:r>
            <a:r>
              <a:rPr lang="tr-TR" sz="1400" i="1" dirty="0" smtClean="0">
                <a:ea typeface="Georgia"/>
              </a:rPr>
              <a:t>et al.</a:t>
            </a:r>
            <a:r>
              <a:rPr lang="en-US" sz="1400" i="1" dirty="0" smtClean="0">
                <a:ea typeface="Georgia"/>
              </a:rPr>
              <a:t> </a:t>
            </a:r>
            <a:r>
              <a:rPr lang="en-US" sz="1400" i="1" dirty="0" err="1" smtClean="0">
                <a:ea typeface="Georgia"/>
              </a:rPr>
              <a:t>Clin</a:t>
            </a:r>
            <a:r>
              <a:rPr lang="tr-TR" sz="1400" i="1" dirty="0" smtClean="0">
                <a:ea typeface="Georgia"/>
              </a:rPr>
              <a:t> </a:t>
            </a:r>
            <a:r>
              <a:rPr lang="en-US" sz="1400" i="1" dirty="0" err="1" smtClean="0">
                <a:ea typeface="Georgia"/>
              </a:rPr>
              <a:t>Geriatr</a:t>
            </a:r>
            <a:r>
              <a:rPr lang="en-US" sz="1400" i="1" dirty="0" smtClean="0">
                <a:ea typeface="Georgia"/>
              </a:rPr>
              <a:t> Med1998</a:t>
            </a:r>
            <a:r>
              <a:rPr lang="tr-TR" sz="1400" i="1" dirty="0" smtClean="0">
                <a:ea typeface="Georgia"/>
              </a:rPr>
              <a:t>;</a:t>
            </a:r>
            <a:r>
              <a:rPr lang="en-US" sz="1400" i="1" dirty="0" smtClean="0">
                <a:ea typeface="Georgia"/>
              </a:rPr>
              <a:t>14:601–611</a:t>
            </a:r>
            <a:endParaRPr lang="tr-TR" sz="14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0335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1123" y="1109349"/>
            <a:ext cx="323681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64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1123" y="1109349"/>
            <a:ext cx="323681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080" y="1109349"/>
            <a:ext cx="2950809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39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1123" y="1109349"/>
            <a:ext cx="323681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080" y="1109349"/>
            <a:ext cx="2950809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3565" y="1109349"/>
            <a:ext cx="313972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36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1123" y="1109349"/>
            <a:ext cx="323681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080" y="1109349"/>
            <a:ext cx="2950809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3565" y="1109349"/>
            <a:ext cx="3139723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0739" y="3934464"/>
            <a:ext cx="4492087" cy="2342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94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0251" y="2596020"/>
            <a:ext cx="1923015" cy="2146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17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23843" r="4929"/>
          <a:stretch/>
        </p:blipFill>
        <p:spPr bwMode="auto">
          <a:xfrm>
            <a:off x="3725333" y="2575847"/>
            <a:ext cx="4164179" cy="2174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0251" y="2596020"/>
            <a:ext cx="1923015" cy="2146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83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1448757" y="508000"/>
            <a:ext cx="9679691" cy="919952"/>
          </a:xfrm>
          <a:ln w="44450" cmpd="thickThin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tr-TR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Klinikte tanı, tedavi ve takip</a:t>
            </a:r>
            <a:endParaRPr lang="tr-TR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6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1202268" y="4806835"/>
            <a:ext cx="5478891" cy="1228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770F7942-524F-4548-9BF1-A0FB4F655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47" y="2202912"/>
            <a:ext cx="5525511" cy="35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23843" r="4929"/>
          <a:stretch/>
        </p:blipFill>
        <p:spPr bwMode="auto">
          <a:xfrm>
            <a:off x="3725333" y="2575847"/>
            <a:ext cx="4164179" cy="2174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0251" y="2596020"/>
            <a:ext cx="1923015" cy="2146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4125" y="2596020"/>
            <a:ext cx="1974979" cy="2154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1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1" y="627019"/>
            <a:ext cx="11082867" cy="54520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tr-TR" b="1" dirty="0" smtClean="0"/>
              <a:t>   </a:t>
            </a:r>
            <a:r>
              <a:rPr lang="tr-TR" b="1" dirty="0" err="1" smtClean="0"/>
              <a:t>Lateral</a:t>
            </a:r>
            <a:r>
              <a:rPr lang="tr-TR" b="1" dirty="0" smtClean="0"/>
              <a:t> </a:t>
            </a:r>
            <a:r>
              <a:rPr lang="tr-TR" b="1" dirty="0" err="1" smtClean="0"/>
              <a:t>Epikondilit</a:t>
            </a:r>
            <a:endParaRPr lang="tr-TR" b="1" dirty="0" smtClean="0"/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Ön</a:t>
            </a:r>
            <a:r>
              <a:rPr lang="en-US" sz="2400" dirty="0" smtClean="0"/>
              <a:t> </a:t>
            </a:r>
            <a:r>
              <a:rPr lang="en-US" sz="2400" dirty="0" err="1" smtClean="0"/>
              <a:t>kol</a:t>
            </a:r>
            <a:r>
              <a:rPr lang="en-US" sz="2400" dirty="0" smtClean="0"/>
              <a:t> </a:t>
            </a:r>
            <a:r>
              <a:rPr lang="en-US" sz="2400" dirty="0" err="1" smtClean="0"/>
              <a:t>ekstansör</a:t>
            </a:r>
            <a:r>
              <a:rPr lang="en-US" sz="2400" dirty="0" smtClean="0"/>
              <a:t> </a:t>
            </a:r>
            <a:r>
              <a:rPr lang="en-US" sz="2400" dirty="0" err="1" smtClean="0"/>
              <a:t>kaslarının</a:t>
            </a:r>
            <a:r>
              <a:rPr lang="en-US" sz="2400" dirty="0" smtClean="0"/>
              <a:t> </a:t>
            </a:r>
            <a:r>
              <a:rPr lang="en-US" sz="2400" dirty="0" err="1" smtClean="0"/>
              <a:t>aşırı</a:t>
            </a:r>
            <a:r>
              <a:rPr lang="en-US" sz="2400" dirty="0" smtClean="0"/>
              <a:t> </a:t>
            </a:r>
            <a:r>
              <a:rPr lang="en-US" sz="2400" dirty="0" err="1" smtClean="0"/>
              <a:t>kullanı</a:t>
            </a:r>
            <a:r>
              <a:rPr lang="tr-TR" sz="2400" dirty="0" err="1" smtClean="0"/>
              <a:t>lması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Prevalans</a:t>
            </a:r>
            <a:r>
              <a:rPr lang="en-US" sz="2400" dirty="0" smtClean="0"/>
              <a:t> </a:t>
            </a:r>
            <a:r>
              <a:rPr lang="en-US" sz="2400" dirty="0" err="1" smtClean="0"/>
              <a:t>genel</a:t>
            </a:r>
            <a:r>
              <a:rPr lang="en-US" sz="2400" dirty="0" smtClean="0"/>
              <a:t> </a:t>
            </a:r>
            <a:r>
              <a:rPr lang="en-US" sz="2400" dirty="0" err="1" smtClean="0"/>
              <a:t>populasyonda</a:t>
            </a:r>
            <a:r>
              <a:rPr lang="en-US" sz="2400" dirty="0" smtClean="0"/>
              <a:t> %1.3</a:t>
            </a:r>
            <a:r>
              <a:rPr lang="tr-TR" sz="2400" dirty="0" smtClean="0"/>
              <a:t> 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Lateral </a:t>
            </a:r>
            <a:r>
              <a:rPr lang="en-US" sz="2400" dirty="0" err="1" smtClean="0"/>
              <a:t>epikondilit</a:t>
            </a:r>
            <a:r>
              <a:rPr lang="tr-TR" sz="2400" dirty="0" smtClean="0"/>
              <a:t> tanısı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tr-TR" sz="2400" dirty="0" smtClean="0"/>
              <a:t>  US, </a:t>
            </a:r>
            <a:r>
              <a:rPr lang="en-US" sz="2400" dirty="0" smtClean="0"/>
              <a:t>% 82'lik</a:t>
            </a:r>
            <a:r>
              <a:rPr lang="tr-TR" sz="2400" dirty="0" smtClean="0"/>
              <a:t> </a:t>
            </a:r>
            <a:r>
              <a:rPr lang="tr-TR" sz="2400" dirty="0" err="1" smtClean="0"/>
              <a:t>sensitivite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% 66'lık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tr-TR" sz="2400" dirty="0" err="1" smtClean="0"/>
              <a:t>spesifiteye</a:t>
            </a:r>
            <a:r>
              <a:rPr lang="en-US" sz="2400" dirty="0" smtClean="0"/>
              <a:t> </a:t>
            </a:r>
            <a:r>
              <a:rPr lang="en-US" sz="2400" dirty="0" err="1" smtClean="0"/>
              <a:t>sahip</a:t>
            </a:r>
            <a:endParaRPr lang="tr-TR" sz="1400" i="1" dirty="0" smtClean="0"/>
          </a:p>
          <a:p>
            <a:pPr marL="3200400" lvl="7" indent="0" algn="r">
              <a:lnSpc>
                <a:spcPct val="200000"/>
              </a:lnSpc>
              <a:buNone/>
            </a:pPr>
            <a:endParaRPr lang="tr-TR" sz="1400" i="1" dirty="0" smtClean="0"/>
          </a:p>
          <a:p>
            <a:pPr marL="3200400" lvl="7" indent="0" algn="r">
              <a:lnSpc>
                <a:spcPct val="200000"/>
              </a:lnSpc>
              <a:buNone/>
            </a:pPr>
            <a:r>
              <a:rPr lang="tr-TR" sz="1400" i="1" dirty="0" smtClean="0"/>
              <a:t> </a:t>
            </a:r>
            <a:r>
              <a:rPr lang="en-US" sz="1400" i="1" dirty="0"/>
              <a:t>Latham </a:t>
            </a:r>
            <a:r>
              <a:rPr lang="en-US" sz="1400" i="1" dirty="0" err="1"/>
              <a:t>SK,Orthop</a:t>
            </a:r>
            <a:r>
              <a:rPr lang="en-US" sz="1400" i="1" dirty="0"/>
              <a:t> </a:t>
            </a:r>
            <a:r>
              <a:rPr lang="en-US" sz="1400" i="1" dirty="0" err="1"/>
              <a:t>Traumatol</a:t>
            </a:r>
            <a:r>
              <a:rPr lang="en-US" sz="1400" i="1" dirty="0"/>
              <a:t> </a:t>
            </a:r>
            <a:r>
              <a:rPr lang="en-US" sz="1400" i="1" dirty="0" err="1"/>
              <a:t>Surg</a:t>
            </a:r>
            <a:r>
              <a:rPr lang="en-US" sz="1400" i="1" dirty="0"/>
              <a:t> Res </a:t>
            </a:r>
            <a:r>
              <a:rPr lang="tr-TR" sz="1400" i="1" dirty="0"/>
              <a:t>2014;</a:t>
            </a:r>
            <a:r>
              <a:rPr lang="en-US" sz="1400" i="1" dirty="0"/>
              <a:t>100:281–286</a:t>
            </a:r>
            <a:r>
              <a:rPr lang="en-US" sz="1400" dirty="0"/>
              <a:t>.</a:t>
            </a:r>
          </a:p>
          <a:p>
            <a:pPr>
              <a:lnSpc>
                <a:spcPct val="200000"/>
              </a:lnSpc>
            </a:pP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91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0"/>
          <a:stretch>
            <a:fillRect/>
          </a:stretch>
        </p:blipFill>
        <p:spPr>
          <a:xfrm>
            <a:off x="626729" y="1632860"/>
            <a:ext cx="11120365" cy="3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1703" y="587829"/>
            <a:ext cx="10966164" cy="57452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tr-TR" sz="2400" b="1" dirty="0" smtClean="0"/>
              <a:t>    </a:t>
            </a:r>
            <a:r>
              <a:rPr lang="tr-TR" b="1" dirty="0" err="1" smtClean="0"/>
              <a:t>Aşil</a:t>
            </a:r>
            <a:r>
              <a:rPr lang="tr-TR" b="1" dirty="0" smtClean="0"/>
              <a:t> </a:t>
            </a:r>
            <a:r>
              <a:rPr lang="tr-TR" b="1" dirty="0" err="1" smtClean="0"/>
              <a:t>Tendon</a:t>
            </a:r>
            <a:r>
              <a:rPr lang="tr-TR" b="1" dirty="0" smtClean="0"/>
              <a:t> </a:t>
            </a:r>
            <a:r>
              <a:rPr lang="tr-TR" b="1" dirty="0" err="1" smtClean="0"/>
              <a:t>Patolojıleri</a:t>
            </a:r>
            <a:endParaRPr lang="tr-TR" sz="2400" b="1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Fiziksel</a:t>
            </a:r>
            <a:r>
              <a:rPr lang="en-US" sz="2400" dirty="0" smtClean="0"/>
              <a:t>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aktif</a:t>
            </a:r>
            <a:r>
              <a:rPr lang="en-US" sz="2400" dirty="0" smtClean="0"/>
              <a:t> </a:t>
            </a:r>
            <a:r>
              <a:rPr lang="en-US" sz="2400" dirty="0" err="1" smtClean="0"/>
              <a:t>yaşlılarda</a:t>
            </a:r>
            <a:r>
              <a:rPr lang="en-US" sz="2400" dirty="0" smtClean="0"/>
              <a:t> </a:t>
            </a:r>
            <a:r>
              <a:rPr lang="en-US" sz="2400" dirty="0" err="1" smtClean="0"/>
              <a:t>sık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Kısmi</a:t>
            </a:r>
            <a:r>
              <a:rPr lang="en-US" sz="2400" dirty="0" smtClean="0"/>
              <a:t> </a:t>
            </a:r>
            <a:r>
              <a:rPr lang="en-US" sz="2400" dirty="0" err="1"/>
              <a:t>yırtıklar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 smtClean="0"/>
              <a:t>yaygın</a:t>
            </a:r>
            <a:r>
              <a:rPr lang="en-US" sz="2400" dirty="0" smtClean="0"/>
              <a:t> 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teşhis</a:t>
            </a:r>
            <a:r>
              <a:rPr lang="en-US" sz="2400" dirty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zor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US ile </a:t>
            </a:r>
            <a:r>
              <a:rPr lang="en-US" sz="2400" dirty="0" err="1" smtClean="0"/>
              <a:t>Aşil</a:t>
            </a:r>
            <a:r>
              <a:rPr lang="en-US" sz="2400" dirty="0" smtClean="0"/>
              <a:t> </a:t>
            </a:r>
            <a:r>
              <a:rPr lang="en-US" sz="2400" dirty="0"/>
              <a:t>tendon </a:t>
            </a:r>
            <a:r>
              <a:rPr lang="en-US" sz="2400" dirty="0" err="1" smtClean="0"/>
              <a:t>patolojileri</a:t>
            </a:r>
            <a:r>
              <a:rPr lang="en-US" sz="2400" dirty="0" smtClean="0"/>
              <a:t> % 92</a:t>
            </a:r>
            <a:r>
              <a:rPr lang="en-US" sz="2400" dirty="0"/>
              <a:t>doğrulukla </a:t>
            </a:r>
            <a:r>
              <a:rPr lang="en-US" sz="2400" dirty="0" err="1" smtClean="0"/>
              <a:t>ayırt</a:t>
            </a:r>
            <a:r>
              <a:rPr lang="tr-TR" sz="2400" dirty="0" smtClean="0"/>
              <a:t> edilebilir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 smtClean="0"/>
              <a:t>Erkan </a:t>
            </a:r>
            <a:r>
              <a:rPr lang="en-US" sz="2400" dirty="0" smtClean="0"/>
              <a:t> </a:t>
            </a:r>
            <a:r>
              <a:rPr lang="en-US" sz="2400" dirty="0" err="1" smtClean="0"/>
              <a:t>tanı</a:t>
            </a:r>
            <a:r>
              <a:rPr lang="en-US" sz="2400" dirty="0"/>
              <a:t> </a:t>
            </a:r>
            <a:r>
              <a:rPr lang="en-US" sz="2400" dirty="0" err="1" smtClean="0"/>
              <a:t>konulması</a:t>
            </a:r>
            <a:r>
              <a:rPr lang="en-US" sz="2400" dirty="0" smtClean="0"/>
              <a:t> </a:t>
            </a:r>
            <a:r>
              <a:rPr lang="en-US" sz="2400" dirty="0" err="1"/>
              <a:t>hastanın</a:t>
            </a:r>
            <a:r>
              <a:rPr lang="en-US" sz="2400" dirty="0"/>
              <a:t> </a:t>
            </a:r>
            <a:r>
              <a:rPr lang="en-US" sz="2400" dirty="0" err="1"/>
              <a:t>fonksiyonelliğini</a:t>
            </a:r>
            <a:r>
              <a:rPr lang="en-US" sz="2400" dirty="0"/>
              <a:t>  </a:t>
            </a:r>
            <a:r>
              <a:rPr lang="en-US" sz="2400" dirty="0" err="1"/>
              <a:t>korumada</a:t>
            </a:r>
            <a:r>
              <a:rPr lang="en-US" sz="2400" dirty="0"/>
              <a:t>  </a:t>
            </a:r>
            <a:r>
              <a:rPr lang="en-US" sz="2400" dirty="0" err="1" smtClean="0"/>
              <a:t>yardımcı</a:t>
            </a:r>
            <a:r>
              <a:rPr lang="tr-TR" sz="2400" dirty="0" smtClean="0"/>
              <a:t> </a:t>
            </a:r>
          </a:p>
          <a:p>
            <a:pPr>
              <a:lnSpc>
                <a:spcPct val="150000"/>
              </a:lnSpc>
            </a:pPr>
            <a:endParaRPr lang="tr-TR" sz="2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r>
              <a:rPr lang="tr-TR" sz="1400" dirty="0" err="1" smtClean="0"/>
              <a:t>Hartgerink</a:t>
            </a:r>
            <a:r>
              <a:rPr lang="tr-TR" sz="1400" dirty="0" smtClean="0"/>
              <a:t> P, et al. </a:t>
            </a:r>
            <a:r>
              <a:rPr lang="tr-TR" sz="1400" dirty="0" err="1" smtClean="0"/>
              <a:t>Radiology</a:t>
            </a:r>
            <a:r>
              <a:rPr lang="tr-TR" sz="1400" dirty="0" smtClean="0"/>
              <a:t> 2001;220:406–12.</a:t>
            </a:r>
            <a:r>
              <a:rPr lang="en-US" sz="1400" dirty="0" smtClean="0">
                <a:hlinkClick r:id="" action="ppaction://hlinkfile"/>
              </a:rPr>
              <a:t> </a:t>
            </a:r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19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1703" y="587829"/>
            <a:ext cx="10813764" cy="56267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tr-TR" sz="3200" b="1" dirty="0" smtClean="0"/>
              <a:t>    </a:t>
            </a:r>
            <a:r>
              <a:rPr lang="tr-TR" b="1" dirty="0" err="1" smtClean="0"/>
              <a:t>Aşil</a:t>
            </a:r>
            <a:r>
              <a:rPr lang="tr-TR" b="1" dirty="0" smtClean="0"/>
              <a:t> </a:t>
            </a:r>
            <a:r>
              <a:rPr lang="tr-TR" b="1" dirty="0" err="1" smtClean="0"/>
              <a:t>Tendon</a:t>
            </a:r>
            <a:r>
              <a:rPr lang="tr-TR" b="1" dirty="0" smtClean="0"/>
              <a:t> </a:t>
            </a:r>
            <a:r>
              <a:rPr lang="tr-TR" b="1" dirty="0" err="1" smtClean="0"/>
              <a:t>Patolojıleri</a:t>
            </a:r>
            <a:r>
              <a:rPr lang="en-US" dirty="0" smtClean="0">
                <a:hlinkClick r:id="" action="ppaction://hlinkfile"/>
              </a:rPr>
              <a:t>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sz="2400" dirty="0" smtClean="0"/>
              <a:t>Yaşlılarda</a:t>
            </a:r>
            <a:r>
              <a:rPr lang="en-US" sz="2400" dirty="0" smtClean="0"/>
              <a:t> </a:t>
            </a:r>
            <a:r>
              <a:rPr lang="tr-TR" sz="2400" dirty="0" smtClean="0"/>
              <a:t>,</a:t>
            </a:r>
            <a:r>
              <a:rPr lang="en-US" sz="2400" dirty="0" smtClean="0"/>
              <a:t> MR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US'yi</a:t>
            </a:r>
            <a:r>
              <a:rPr lang="en-US" sz="2400" dirty="0" smtClean="0"/>
              <a:t> </a:t>
            </a:r>
            <a:r>
              <a:rPr lang="en-US" sz="2400" dirty="0" err="1" smtClean="0"/>
              <a:t>karşılaştıran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çalışmada</a:t>
            </a:r>
            <a:r>
              <a:rPr lang="en-US" sz="2400" dirty="0" smtClean="0"/>
              <a:t> her </a:t>
            </a:r>
            <a:r>
              <a:rPr lang="en-US" sz="2400" dirty="0" err="1" smtClean="0"/>
              <a:t>iki</a:t>
            </a:r>
            <a:r>
              <a:rPr lang="en-US" sz="2400" dirty="0" smtClean="0"/>
              <a:t> </a:t>
            </a:r>
            <a:r>
              <a:rPr lang="en-US" sz="2400" dirty="0" err="1" smtClean="0"/>
              <a:t>yöntem</a:t>
            </a:r>
            <a:r>
              <a:rPr lang="tr-TR" sz="2400" dirty="0" smtClean="0"/>
              <a:t>inde  </a:t>
            </a:r>
            <a:r>
              <a:rPr lang="tr-TR" sz="2400" dirty="0" err="1" smtClean="0"/>
              <a:t>sensitivitesi</a:t>
            </a:r>
            <a:r>
              <a:rPr lang="tr-TR" sz="2400" dirty="0" smtClean="0"/>
              <a:t> </a:t>
            </a:r>
            <a:r>
              <a:rPr lang="en-US" sz="2400" dirty="0" smtClean="0"/>
              <a:t>%82, </a:t>
            </a:r>
            <a:r>
              <a:rPr lang="en-US" sz="2400" dirty="0" err="1" smtClean="0"/>
              <a:t>US'nin</a:t>
            </a:r>
            <a:r>
              <a:rPr lang="en-US" sz="2400" dirty="0" smtClean="0"/>
              <a:t> </a:t>
            </a:r>
            <a:r>
              <a:rPr lang="tr-TR" sz="2400" dirty="0" err="1" smtClean="0"/>
              <a:t>spesifitesi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yüksek</a:t>
            </a:r>
            <a:r>
              <a:rPr lang="en-US" sz="2400" dirty="0" smtClean="0"/>
              <a:t> (%87'e %57) </a:t>
            </a: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endParaRPr lang="tr-TR" sz="1400" dirty="0" smtClean="0"/>
          </a:p>
          <a:p>
            <a:pPr algn="r">
              <a:lnSpc>
                <a:spcPct val="150000"/>
              </a:lnSpc>
              <a:buNone/>
            </a:pPr>
            <a:r>
              <a:rPr lang="tr-TR" sz="1400" dirty="0" err="1" smtClean="0"/>
              <a:t>Warden</a:t>
            </a:r>
            <a:r>
              <a:rPr lang="tr-TR" sz="1400" dirty="0" smtClean="0"/>
              <a:t> </a:t>
            </a:r>
            <a:r>
              <a:rPr lang="tr-TR" sz="1400" dirty="0"/>
              <a:t>SJ, et al.</a:t>
            </a:r>
            <a:r>
              <a:rPr lang="tr-TR" sz="1400" dirty="0" err="1"/>
              <a:t>Am</a:t>
            </a:r>
            <a:r>
              <a:rPr lang="tr-TR" sz="1400" dirty="0"/>
              <a:t> J Sports </a:t>
            </a:r>
            <a:r>
              <a:rPr lang="tr-TR" sz="1400" dirty="0" err="1"/>
              <a:t>Med</a:t>
            </a:r>
            <a:r>
              <a:rPr lang="tr-TR" sz="1400" dirty="0"/>
              <a:t> 2007;35:427–436</a:t>
            </a:r>
            <a:endParaRPr lang="tr-TR" sz="2000" dirty="0" smtClean="0"/>
          </a:p>
          <a:p>
            <a:pPr>
              <a:lnSpc>
                <a:spcPct val="150000"/>
              </a:lnSpc>
            </a:pPr>
            <a:endParaRPr lang="tr-TR" sz="1400" dirty="0" smtClean="0"/>
          </a:p>
          <a:p>
            <a:pPr>
              <a:lnSpc>
                <a:spcPct val="150000"/>
              </a:lnSpc>
            </a:pPr>
            <a:endParaRPr lang="tr-TR" sz="1400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35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b="37502"/>
          <a:stretch>
            <a:fillRect/>
          </a:stretch>
        </p:blipFill>
        <p:spPr>
          <a:xfrm>
            <a:off x="1025989" y="1502229"/>
            <a:ext cx="9965447" cy="35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/>
          <a:srcRect t="25462"/>
          <a:stretch/>
        </p:blipFill>
        <p:spPr bwMode="auto">
          <a:xfrm>
            <a:off x="1602421" y="1466113"/>
            <a:ext cx="8557579" cy="312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09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7" b="1"/>
          <a:stretch/>
        </p:blipFill>
        <p:spPr>
          <a:xfrm>
            <a:off x="376555" y="1349830"/>
            <a:ext cx="11275856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502051" y="1092530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2717074"/>
              <a:ext cx="10893114" cy="61395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9891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55320" y="365125"/>
            <a:ext cx="10515600" cy="939020"/>
          </a:xfrm>
        </p:spPr>
        <p:txBody>
          <a:bodyPr>
            <a:normAutofit/>
          </a:bodyPr>
          <a:lstStyle/>
          <a:p>
            <a:r>
              <a:rPr lang="tr-TR" sz="2400" b="1" dirty="0" smtClean="0"/>
              <a:t>    </a:t>
            </a:r>
            <a:r>
              <a:rPr lang="tr-TR" sz="2800" b="1" dirty="0" err="1" smtClean="0"/>
              <a:t>Romatolojik</a:t>
            </a:r>
            <a:r>
              <a:rPr lang="tr-TR" sz="2800" b="1" dirty="0" smtClean="0"/>
              <a:t> Hastalıklar</a:t>
            </a:r>
            <a:endParaRPr lang="tr-TR" sz="28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55320" y="1304145"/>
            <a:ext cx="1118833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Yaşlı</a:t>
            </a:r>
            <a:r>
              <a:rPr lang="tr-TR" sz="2400" dirty="0" err="1" smtClean="0"/>
              <a:t>larda</a:t>
            </a:r>
            <a:r>
              <a:rPr lang="tr-TR" sz="2400" dirty="0" smtClean="0"/>
              <a:t>, </a:t>
            </a:r>
            <a:r>
              <a:rPr lang="en-US" sz="2400" dirty="0" err="1" smtClean="0"/>
              <a:t>mobiliteyi</a:t>
            </a:r>
            <a:r>
              <a:rPr lang="en-US" sz="2400" dirty="0" smtClean="0"/>
              <a:t>  </a:t>
            </a:r>
            <a:r>
              <a:rPr lang="en-US" sz="2400" dirty="0" err="1" smtClean="0"/>
              <a:t>kısıtlar</a:t>
            </a:r>
            <a:r>
              <a:rPr lang="en-US" sz="2400" dirty="0" smtClean="0"/>
              <a:t>, </a:t>
            </a:r>
            <a:r>
              <a:rPr lang="en-US" sz="2400" dirty="0" err="1" smtClean="0"/>
              <a:t>yaşam</a:t>
            </a:r>
            <a:r>
              <a:rPr lang="en-US" sz="2400" dirty="0" smtClean="0"/>
              <a:t> </a:t>
            </a:r>
            <a:r>
              <a:rPr lang="en-US" sz="2400" dirty="0" err="1" smtClean="0"/>
              <a:t>kalitesini</a:t>
            </a:r>
            <a:r>
              <a:rPr lang="en-US" sz="2400" dirty="0" smtClean="0"/>
              <a:t> </a:t>
            </a:r>
            <a:r>
              <a:rPr lang="en-US" sz="2400" dirty="0" err="1" smtClean="0"/>
              <a:t>düşürür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&gt;</a:t>
            </a:r>
            <a:r>
              <a:rPr lang="en-US" sz="2400" dirty="0" smtClean="0"/>
              <a:t>65 </a:t>
            </a:r>
            <a:r>
              <a:rPr lang="en-US" sz="2400" dirty="0" err="1" smtClean="0"/>
              <a:t>yaş</a:t>
            </a:r>
            <a:r>
              <a:rPr lang="tr-TR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 err="1" smtClean="0"/>
              <a:t>romatizmal</a:t>
            </a:r>
            <a:r>
              <a:rPr lang="en-US" sz="2400" dirty="0" smtClean="0"/>
              <a:t> </a:t>
            </a:r>
            <a:r>
              <a:rPr lang="en-US" sz="2400" dirty="0" err="1" smtClean="0"/>
              <a:t>hastalık</a:t>
            </a:r>
            <a:r>
              <a:rPr lang="en-US" sz="2400" dirty="0" smtClean="0"/>
              <a:t> </a:t>
            </a:r>
            <a:r>
              <a:rPr lang="tr-TR" sz="2400" dirty="0" smtClean="0"/>
              <a:t>sıklığı</a:t>
            </a:r>
            <a:r>
              <a:rPr lang="en-US" sz="2400" dirty="0" smtClean="0"/>
              <a:t> ~ % 50'dir</a:t>
            </a:r>
            <a:r>
              <a:rPr lang="tr-TR" sz="2400" dirty="0" smtClean="0"/>
              <a:t>.</a:t>
            </a:r>
            <a:r>
              <a:rPr lang="en-US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&gt;75 </a:t>
            </a:r>
            <a:r>
              <a:rPr lang="en-US" sz="2400" dirty="0" err="1" smtClean="0"/>
              <a:t>yaş</a:t>
            </a:r>
            <a:r>
              <a:rPr lang="tr-TR" sz="2400" dirty="0" smtClean="0"/>
              <a:t>, </a:t>
            </a:r>
            <a:r>
              <a:rPr lang="en-US" sz="2400" dirty="0" smtClean="0"/>
              <a:t>% 13'ü </a:t>
            </a:r>
            <a:r>
              <a:rPr lang="en-US" sz="2400" dirty="0" err="1" smtClean="0"/>
              <a:t>romatizmal</a:t>
            </a:r>
            <a:r>
              <a:rPr lang="en-US" sz="2400" dirty="0" smtClean="0"/>
              <a:t> </a:t>
            </a:r>
            <a:r>
              <a:rPr lang="tr-TR" sz="2400" dirty="0" smtClean="0"/>
              <a:t>hastalıklar sebebiyle </a:t>
            </a:r>
            <a:r>
              <a:rPr lang="en-US" sz="2400" dirty="0" err="1" smtClean="0"/>
              <a:t>hastaneye</a:t>
            </a:r>
            <a:r>
              <a:rPr lang="en-US" sz="2400" dirty="0" smtClean="0"/>
              <a:t> </a:t>
            </a:r>
            <a:r>
              <a:rPr lang="en-US" sz="2400" dirty="0" err="1" smtClean="0"/>
              <a:t>yatış</a:t>
            </a:r>
            <a:r>
              <a:rPr lang="tr-TR" sz="2400" dirty="0" smtClean="0">
                <a:latin typeface="Vivaldi"/>
              </a:rPr>
              <a:t>*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US ‘la</a:t>
            </a:r>
            <a:r>
              <a:rPr lang="en-US" sz="2400" dirty="0" smtClean="0"/>
              <a:t> </a:t>
            </a:r>
            <a:r>
              <a:rPr lang="en-US" sz="2400" dirty="0" err="1" smtClean="0"/>
              <a:t>sinovit</a:t>
            </a:r>
            <a:r>
              <a:rPr lang="en-US" sz="2400" dirty="0" smtClean="0"/>
              <a:t> </a:t>
            </a:r>
            <a:r>
              <a:rPr lang="en-US" sz="2400" dirty="0" err="1" smtClean="0"/>
              <a:t>varlığı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aktivitesi</a:t>
            </a:r>
            <a:r>
              <a:rPr lang="tr-TR" sz="2400" dirty="0" err="1" smtClean="0"/>
              <a:t>nin</a:t>
            </a:r>
            <a:r>
              <a:rPr lang="tr-TR" sz="2400" dirty="0" smtClean="0"/>
              <a:t> </a:t>
            </a:r>
            <a:r>
              <a:rPr lang="tr-TR" sz="2400" dirty="0" err="1" smtClean="0"/>
              <a:t>tesbiti</a:t>
            </a:r>
            <a:r>
              <a:rPr lang="en-US" sz="2400" dirty="0" smtClean="0"/>
              <a:t> </a:t>
            </a:r>
            <a:r>
              <a:rPr lang="en-US" sz="2400" dirty="0" err="1" smtClean="0"/>
              <a:t>klinik</a:t>
            </a:r>
            <a:r>
              <a:rPr lang="en-US" sz="2400" dirty="0" smtClean="0"/>
              <a:t> </a:t>
            </a:r>
            <a:r>
              <a:rPr lang="en-US" sz="2400" dirty="0" err="1" smtClean="0"/>
              <a:t>muayeneden</a:t>
            </a:r>
            <a:r>
              <a:rPr lang="en-US" sz="2400" dirty="0" smtClean="0"/>
              <a:t> </a:t>
            </a:r>
            <a:r>
              <a:rPr lang="en-US" sz="2400" dirty="0" err="1" smtClean="0"/>
              <a:t>üstün</a:t>
            </a:r>
            <a:r>
              <a:rPr lang="en-US" sz="2400" dirty="0" smtClean="0"/>
              <a:t> </a:t>
            </a:r>
            <a:r>
              <a:rPr lang="tr-TR" sz="2400" dirty="0" smtClean="0">
                <a:latin typeface="Vivaldi"/>
              </a:rPr>
              <a:t>**</a:t>
            </a:r>
            <a:endParaRPr lang="tr-TR" sz="2400" dirty="0" smtClean="0"/>
          </a:p>
          <a:p>
            <a:pPr algn="r">
              <a:lnSpc>
                <a:spcPct val="110000"/>
              </a:lnSpc>
              <a:buNone/>
            </a:pPr>
            <a:endParaRPr lang="tr-TR" sz="1200" dirty="0" smtClean="0">
              <a:latin typeface="Vivaldi"/>
            </a:endParaRPr>
          </a:p>
          <a:p>
            <a:pPr algn="r">
              <a:lnSpc>
                <a:spcPct val="110000"/>
              </a:lnSpc>
              <a:buNone/>
            </a:pPr>
            <a:endParaRPr lang="tr-TR" sz="1200" dirty="0" smtClean="0">
              <a:latin typeface="Vivaldi"/>
            </a:endParaRPr>
          </a:p>
          <a:p>
            <a:pPr algn="r">
              <a:lnSpc>
                <a:spcPct val="110000"/>
              </a:lnSpc>
              <a:buNone/>
            </a:pPr>
            <a:endParaRPr lang="tr-TR" sz="1200" dirty="0" smtClean="0">
              <a:latin typeface="Vivaldi"/>
            </a:endParaRPr>
          </a:p>
          <a:p>
            <a:pPr algn="r">
              <a:lnSpc>
                <a:spcPct val="110000"/>
              </a:lnSpc>
              <a:buNone/>
            </a:pPr>
            <a:r>
              <a:rPr lang="tr-TR" sz="1200" dirty="0" smtClean="0">
                <a:latin typeface="Vivaldi"/>
              </a:rPr>
              <a:t>*</a:t>
            </a:r>
            <a:r>
              <a:rPr lang="en-US" sz="1200" dirty="0" err="1" smtClean="0"/>
              <a:t>Helmick</a:t>
            </a:r>
            <a:r>
              <a:rPr lang="en-US" sz="1200" dirty="0" smtClean="0"/>
              <a:t> CG,</a:t>
            </a:r>
            <a:r>
              <a:rPr lang="tr-TR" sz="1200" dirty="0" smtClean="0"/>
              <a:t>et al.</a:t>
            </a:r>
            <a:r>
              <a:rPr lang="en-US" sz="1200" dirty="0" smtClean="0"/>
              <a:t>Arthritis Rheum 2008</a:t>
            </a:r>
            <a:r>
              <a:rPr lang="tr-TR" sz="1200" dirty="0" smtClean="0"/>
              <a:t>;</a:t>
            </a:r>
            <a:r>
              <a:rPr lang="en-US" sz="1200" dirty="0" smtClean="0"/>
              <a:t>58:15–25</a:t>
            </a:r>
            <a:endParaRPr lang="tr-TR" sz="1200" dirty="0" smtClean="0"/>
          </a:p>
          <a:p>
            <a:pPr algn="r">
              <a:lnSpc>
                <a:spcPct val="110000"/>
              </a:lnSpc>
              <a:buNone/>
            </a:pPr>
            <a:r>
              <a:rPr lang="tr-TR" sz="1200" dirty="0" smtClean="0">
                <a:latin typeface="Vivaldi"/>
              </a:rPr>
              <a:t>**</a:t>
            </a:r>
            <a:r>
              <a:rPr lang="en-US" sz="1200" dirty="0" err="1" smtClean="0"/>
              <a:t>Karim</a:t>
            </a:r>
            <a:r>
              <a:rPr lang="en-US" sz="1200" dirty="0" smtClean="0"/>
              <a:t> Z,</a:t>
            </a:r>
            <a:r>
              <a:rPr lang="tr-TR" sz="1200" dirty="0" smtClean="0"/>
              <a:t>et al.</a:t>
            </a:r>
            <a:r>
              <a:rPr lang="en-US" sz="1200" dirty="0" smtClean="0"/>
              <a:t>Arthritis Rheum </a:t>
            </a:r>
            <a:r>
              <a:rPr lang="tr-TR" sz="1200" dirty="0" smtClean="0"/>
              <a:t>2004;</a:t>
            </a:r>
            <a:r>
              <a:rPr lang="en-US" sz="1200" dirty="0" smtClean="0"/>
              <a:t>50:387–394</a:t>
            </a:r>
          </a:p>
        </p:txBody>
      </p:sp>
    </p:spTree>
    <p:extLst>
      <p:ext uri="{BB962C8B-B14F-4D97-AF65-F5344CB8AC3E}">
        <p14:creationId xmlns:p14="http://schemas.microsoft.com/office/powerpoint/2010/main" val="41749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22060" y="1225702"/>
            <a:ext cx="10686171" cy="480498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 smtClean="0"/>
              <a:t>Kas</a:t>
            </a:r>
            <a:r>
              <a:rPr lang="en-US" sz="2400" dirty="0" smtClean="0"/>
              <a:t> </a:t>
            </a:r>
            <a:r>
              <a:rPr lang="en-US" sz="2400" dirty="0" err="1" smtClean="0"/>
              <a:t>iskelet</a:t>
            </a:r>
            <a:r>
              <a:rPr lang="en-US" sz="2400" dirty="0" smtClean="0"/>
              <a:t> </a:t>
            </a:r>
            <a:r>
              <a:rPr lang="en-US" sz="2400" dirty="0" err="1"/>
              <a:t>sitemi</a:t>
            </a:r>
            <a:r>
              <a:rPr lang="en-US" sz="2400" dirty="0"/>
              <a:t> </a:t>
            </a:r>
            <a:r>
              <a:rPr lang="en-US" sz="2400" dirty="0" err="1" smtClean="0"/>
              <a:t>problemleri</a:t>
            </a:r>
            <a:r>
              <a:rPr lang="en-US" sz="2400" dirty="0" smtClean="0"/>
              <a:t> </a:t>
            </a:r>
            <a:r>
              <a:rPr lang="en-US" sz="2400" dirty="0" err="1" smtClean="0"/>
              <a:t>yaşlılar</a:t>
            </a:r>
            <a:r>
              <a:rPr lang="tr-TR" sz="2400" dirty="0" smtClean="0"/>
              <a:t>da</a:t>
            </a:r>
            <a:r>
              <a:rPr lang="en-US" sz="2400" dirty="0" smtClean="0"/>
              <a:t> </a:t>
            </a:r>
            <a:r>
              <a:rPr lang="en-US" sz="2400" dirty="0" err="1" smtClean="0"/>
              <a:t>başlıca</a:t>
            </a:r>
            <a:r>
              <a:rPr lang="en-US" sz="2400" dirty="0" smtClean="0"/>
              <a:t> </a:t>
            </a:r>
            <a:r>
              <a:rPr lang="en-US" sz="2400" dirty="0" err="1" smtClean="0"/>
              <a:t>kronik</a:t>
            </a:r>
            <a:r>
              <a:rPr lang="tr-TR" sz="2400" dirty="0" smtClean="0"/>
              <a:t> hastalıklardan biri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&gt;</a:t>
            </a:r>
            <a:r>
              <a:rPr lang="en-US" sz="2400" dirty="0"/>
              <a:t>75 </a:t>
            </a:r>
            <a:r>
              <a:rPr lang="en-US" sz="2400" dirty="0" err="1"/>
              <a:t>yaş</a:t>
            </a:r>
            <a:r>
              <a:rPr lang="tr-TR" sz="2400" dirty="0"/>
              <a:t>; </a:t>
            </a:r>
            <a:r>
              <a:rPr lang="en-US" sz="2400" dirty="0" smtClean="0"/>
              <a:t>%23'ünde </a:t>
            </a:r>
            <a:r>
              <a:rPr lang="en-US" sz="2400" dirty="0" err="1"/>
              <a:t>kas</a:t>
            </a:r>
            <a:r>
              <a:rPr lang="en-US" sz="2400" dirty="0"/>
              <a:t> </a:t>
            </a:r>
            <a:r>
              <a:rPr lang="en-US" sz="2400" dirty="0" err="1"/>
              <a:t>iskelet</a:t>
            </a:r>
            <a:r>
              <a:rPr lang="en-US" sz="2400" dirty="0"/>
              <a:t> </a:t>
            </a:r>
            <a:r>
              <a:rPr lang="en-US" sz="2400" dirty="0" err="1"/>
              <a:t>sistemi</a:t>
            </a:r>
            <a:r>
              <a:rPr lang="tr-TR" sz="2400" dirty="0"/>
              <a:t> </a:t>
            </a:r>
            <a:r>
              <a:rPr lang="tr-TR" sz="2400" dirty="0" smtClean="0"/>
              <a:t>problemi </a:t>
            </a:r>
            <a:r>
              <a:rPr lang="en-US" sz="2400" dirty="0" err="1"/>
              <a:t>nedeniyle</a:t>
            </a:r>
            <a:r>
              <a:rPr lang="en-US" sz="2400" dirty="0"/>
              <a:t> </a:t>
            </a:r>
            <a:r>
              <a:rPr lang="tr-TR" sz="2400" dirty="0"/>
              <a:t>GYA k</a:t>
            </a:r>
            <a:r>
              <a:rPr lang="en-US" sz="2400" dirty="0" err="1"/>
              <a:t>ısıt</a:t>
            </a:r>
            <a:r>
              <a:rPr lang="tr-TR" sz="2400" dirty="0" err="1" smtClean="0"/>
              <a:t>lılık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US </a:t>
            </a:r>
            <a:r>
              <a:rPr lang="en-US" sz="2400" dirty="0" err="1"/>
              <a:t>ile</a:t>
            </a:r>
            <a:r>
              <a:rPr lang="en-US" sz="2400" dirty="0"/>
              <a:t> </a:t>
            </a:r>
            <a:r>
              <a:rPr lang="en-US" sz="2400" dirty="0" err="1" smtClean="0"/>
              <a:t>hastalar</a:t>
            </a:r>
            <a:r>
              <a:rPr lang="en-US" sz="2400" dirty="0" smtClean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klini</a:t>
            </a:r>
            <a:r>
              <a:rPr lang="tr-TR" sz="2400" dirty="0" err="1"/>
              <a:t>kten</a:t>
            </a:r>
            <a:r>
              <a:rPr lang="en-US" sz="2400" dirty="0"/>
              <a:t> </a:t>
            </a:r>
            <a:r>
              <a:rPr lang="en-US" sz="2400" dirty="0" err="1"/>
              <a:t>diğerine</a:t>
            </a:r>
            <a:r>
              <a:rPr lang="en-US" sz="2400" dirty="0"/>
              <a:t> </a:t>
            </a:r>
            <a:r>
              <a:rPr lang="en-US" sz="2400" dirty="0" err="1" smtClean="0"/>
              <a:t>gönderilme</a:t>
            </a:r>
            <a:r>
              <a:rPr lang="tr-TR" sz="2400" dirty="0"/>
              <a:t>den</a:t>
            </a:r>
            <a:r>
              <a:rPr lang="en-US" sz="2400" dirty="0"/>
              <a:t> </a:t>
            </a:r>
            <a:r>
              <a:rPr lang="en-US" sz="2400" dirty="0" err="1"/>
              <a:t>aynı</a:t>
            </a:r>
            <a:r>
              <a:rPr lang="tr-TR" sz="2400" dirty="0"/>
              <a:t> başvuruda </a:t>
            </a:r>
            <a:r>
              <a:rPr lang="en-US" sz="2400" dirty="0" err="1" smtClean="0"/>
              <a:t>tedavi</a:t>
            </a:r>
            <a:r>
              <a:rPr lang="en-US" sz="2400" dirty="0" smtClean="0"/>
              <a:t> </a:t>
            </a:r>
            <a:r>
              <a:rPr lang="en-US" sz="2400" dirty="0"/>
              <a:t>e</a:t>
            </a:r>
            <a:r>
              <a:rPr lang="tr-TR" sz="2400" dirty="0" smtClean="0"/>
              <a:t>dilebilir.</a:t>
            </a:r>
          </a:p>
          <a:p>
            <a:pPr marL="0" indent="0" algn="r">
              <a:lnSpc>
                <a:spcPct val="200000"/>
              </a:lnSpc>
              <a:buNone/>
            </a:pPr>
            <a:endParaRPr lang="tr-TR" sz="1800" dirty="0" smtClean="0"/>
          </a:p>
          <a:p>
            <a:pPr marL="0" indent="0" algn="r">
              <a:lnSpc>
                <a:spcPct val="200000"/>
              </a:lnSpc>
              <a:buNone/>
            </a:pPr>
            <a:r>
              <a:rPr lang="tr-TR" sz="1800" dirty="0" smtClean="0"/>
              <a:t>(</a:t>
            </a:r>
            <a:r>
              <a:rPr lang="tr-TR" sz="1600" i="1" dirty="0" smtClean="0"/>
              <a:t>United </a:t>
            </a:r>
            <a:r>
              <a:rPr lang="tr-TR" sz="1600" i="1" dirty="0" err="1" smtClean="0"/>
              <a:t>States</a:t>
            </a:r>
            <a:r>
              <a:rPr lang="tr-TR" sz="1600" i="1" dirty="0" smtClean="0"/>
              <a:t> Bone </a:t>
            </a:r>
            <a:r>
              <a:rPr lang="tr-TR" sz="1600" i="1" dirty="0" err="1" smtClean="0"/>
              <a:t>and</a:t>
            </a:r>
            <a:r>
              <a:rPr lang="tr-TR" sz="1600" i="1" dirty="0" smtClean="0"/>
              <a:t> </a:t>
            </a:r>
            <a:r>
              <a:rPr lang="tr-TR" sz="1600" i="1" dirty="0" err="1" smtClean="0"/>
              <a:t>Joint</a:t>
            </a:r>
            <a:r>
              <a:rPr lang="tr-TR" sz="1600" i="1" dirty="0" smtClean="0"/>
              <a:t> </a:t>
            </a:r>
            <a:r>
              <a:rPr lang="tr-TR" sz="1600" i="1" dirty="0" err="1" smtClean="0"/>
              <a:t>Initiative</a:t>
            </a:r>
            <a:r>
              <a:rPr lang="tr-TR" sz="1600" i="1" dirty="0" smtClean="0"/>
              <a:t>, 2014)</a:t>
            </a:r>
            <a:endParaRPr lang="tr-TR" sz="1800" i="1" dirty="0" smtClean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351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76943" y="1194254"/>
            <a:ext cx="10744200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US, </a:t>
            </a:r>
            <a:r>
              <a:rPr lang="en-US" sz="2400" dirty="0" err="1" smtClean="0"/>
              <a:t>kemik</a:t>
            </a:r>
            <a:r>
              <a:rPr lang="en-US" sz="2400" dirty="0" smtClean="0"/>
              <a:t> </a:t>
            </a:r>
            <a:r>
              <a:rPr lang="en-US" sz="2400" dirty="0" err="1" smtClean="0"/>
              <a:t>erozyonlarını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sinovit</a:t>
            </a:r>
            <a:r>
              <a:rPr lang="tr-TR" sz="2400" dirty="0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göstermede</a:t>
            </a:r>
            <a:r>
              <a:rPr lang="en-US" sz="2400" dirty="0" smtClean="0"/>
              <a:t> </a:t>
            </a:r>
            <a:r>
              <a:rPr lang="en-US" sz="2400" dirty="0" err="1" smtClean="0"/>
              <a:t>radyografiden</a:t>
            </a:r>
            <a:r>
              <a:rPr lang="en-US" sz="2400" dirty="0" smtClean="0"/>
              <a:t> </a:t>
            </a:r>
            <a:r>
              <a:rPr lang="en-US" sz="2400" dirty="0" err="1" smtClean="0"/>
              <a:t>üstün</a:t>
            </a:r>
            <a:r>
              <a:rPr lang="en-US" sz="2400" dirty="0" smtClean="0"/>
              <a:t>*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Doppler US</a:t>
            </a:r>
            <a:r>
              <a:rPr lang="tr-TR" sz="2400" dirty="0" smtClean="0"/>
              <a:t>’la, a</a:t>
            </a:r>
            <a:r>
              <a:rPr lang="en-US" sz="2400" dirty="0" err="1" smtClean="0"/>
              <a:t>ktif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inaktif</a:t>
            </a:r>
            <a:r>
              <a:rPr lang="en-US" sz="2400" dirty="0" smtClean="0"/>
              <a:t> </a:t>
            </a:r>
            <a:r>
              <a:rPr lang="en-US" sz="2400" dirty="0" err="1" smtClean="0"/>
              <a:t>sinoviti</a:t>
            </a:r>
            <a:r>
              <a:rPr lang="en-US" sz="2400" dirty="0" smtClean="0"/>
              <a:t> </a:t>
            </a:r>
            <a:r>
              <a:rPr lang="en-US" sz="2400" dirty="0" err="1" smtClean="0"/>
              <a:t>ayırt</a:t>
            </a:r>
            <a:r>
              <a:rPr lang="en-US" sz="2400" dirty="0" smtClean="0"/>
              <a:t> </a:t>
            </a:r>
            <a:r>
              <a:rPr lang="en-US" sz="2400" dirty="0" err="1" smtClean="0"/>
              <a:t>edebilme</a:t>
            </a:r>
            <a:r>
              <a:rPr lang="en-US" sz="2400" dirty="0" smtClean="0"/>
              <a:t> </a:t>
            </a:r>
            <a:r>
              <a:rPr lang="en-US" sz="2400" dirty="0" err="1" smtClean="0"/>
              <a:t>yeteneği</a:t>
            </a:r>
            <a:r>
              <a:rPr lang="en-US" sz="2400" dirty="0" smtClean="0"/>
              <a:t> , MR</a:t>
            </a:r>
            <a:r>
              <a:rPr lang="tr-TR" sz="2400" dirty="0" smtClean="0"/>
              <a:t>’a göre daha </a:t>
            </a:r>
            <a:r>
              <a:rPr lang="en-US" sz="2400" dirty="0" err="1" smtClean="0"/>
              <a:t>güvenilir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yöntem</a:t>
            </a:r>
            <a:r>
              <a:rPr lang="en-US" sz="2400" dirty="0" smtClean="0"/>
              <a:t> *</a:t>
            </a:r>
            <a:endParaRPr lang="tr-TR" sz="2400" dirty="0" smtClean="0"/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endParaRPr lang="tr-TR" sz="1400" dirty="0" smtClean="0"/>
          </a:p>
          <a:p>
            <a:pPr algn="r">
              <a:lnSpc>
                <a:spcPct val="100000"/>
              </a:lnSpc>
              <a:buNone/>
            </a:pPr>
            <a:r>
              <a:rPr lang="en-US" sz="1400" dirty="0" smtClean="0"/>
              <a:t>* Wakefield RJ,</a:t>
            </a:r>
            <a:r>
              <a:rPr lang="tr-TR" sz="1400" dirty="0" smtClean="0"/>
              <a:t>et al.</a:t>
            </a:r>
            <a:r>
              <a:rPr lang="en-US" sz="1400" dirty="0" smtClean="0"/>
              <a:t>Arthritis Rheum</a:t>
            </a:r>
            <a:r>
              <a:rPr lang="tr-TR" sz="1400" dirty="0" smtClean="0"/>
              <a:t> 2000;</a:t>
            </a:r>
            <a:r>
              <a:rPr lang="en-US" sz="1400" dirty="0" smtClean="0"/>
              <a:t>43:2762–2770.</a:t>
            </a:r>
          </a:p>
          <a:p>
            <a:pPr algn="r">
              <a:lnSpc>
                <a:spcPct val="100000"/>
              </a:lnSpc>
              <a:buNone/>
            </a:pPr>
            <a:r>
              <a:rPr lang="en-US" sz="1400" dirty="0" smtClean="0"/>
              <a:t>* * Walther M,</a:t>
            </a:r>
            <a:r>
              <a:rPr lang="tr-TR" sz="1400" dirty="0" smtClean="0"/>
              <a:t>et al.</a:t>
            </a:r>
            <a:r>
              <a:rPr lang="en-US" sz="1400" dirty="0" smtClean="0"/>
              <a:t>Arthritis Rheum </a:t>
            </a:r>
            <a:r>
              <a:rPr lang="tr-TR" sz="1400" dirty="0" smtClean="0"/>
              <a:t>2001;</a:t>
            </a:r>
            <a:r>
              <a:rPr lang="en-US" sz="1400" dirty="0" smtClean="0"/>
              <a:t>44:331–338</a:t>
            </a:r>
          </a:p>
          <a:p>
            <a:pPr>
              <a:lnSpc>
                <a:spcPct val="200000"/>
              </a:lnSpc>
            </a:pPr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99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7" y="2235201"/>
            <a:ext cx="11817707" cy="26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480280" y="1048987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3323492"/>
              <a:ext cx="11099608" cy="61546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2898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5172" y="314100"/>
            <a:ext cx="10874829" cy="735768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Gut</a:t>
            </a: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89176" y="1456000"/>
            <a:ext cx="11545624" cy="4564936"/>
          </a:xfrm>
        </p:spPr>
        <p:txBody>
          <a:bodyPr>
            <a:normAutofit/>
          </a:bodyPr>
          <a:lstStyle/>
          <a:p>
            <a:r>
              <a:rPr lang="tr-TR" sz="2400" dirty="0" smtClean="0"/>
              <a:t>S</a:t>
            </a:r>
            <a:r>
              <a:rPr lang="en-US" sz="2400" dirty="0" err="1" smtClean="0"/>
              <a:t>inovyal</a:t>
            </a:r>
            <a:r>
              <a:rPr lang="en-US" sz="2400" dirty="0" smtClean="0"/>
              <a:t> </a:t>
            </a:r>
            <a:r>
              <a:rPr lang="en-US" sz="2400" dirty="0" err="1" smtClean="0"/>
              <a:t>sıvı</a:t>
            </a:r>
            <a:r>
              <a:rPr lang="en-US" sz="2400" dirty="0" smtClean="0"/>
              <a:t> </a:t>
            </a:r>
            <a:r>
              <a:rPr lang="en-US" sz="2400" dirty="0" err="1" smtClean="0"/>
              <a:t>analizi</a:t>
            </a:r>
            <a:r>
              <a:rPr lang="tr-TR" sz="2400" dirty="0" smtClean="0"/>
              <a:t> ve MSÜ </a:t>
            </a:r>
            <a:r>
              <a:rPr lang="en-US" sz="2400" dirty="0" err="1" smtClean="0"/>
              <a:t>kristal</a:t>
            </a:r>
            <a:r>
              <a:rPr lang="tr-TR" sz="2400" dirty="0" err="1" smtClean="0"/>
              <a:t>lerinin</a:t>
            </a:r>
            <a:r>
              <a:rPr lang="tr-TR" sz="2400" dirty="0" smtClean="0"/>
              <a:t> gösterilmesi </a:t>
            </a:r>
            <a:r>
              <a:rPr lang="en-US" sz="2400" dirty="0" smtClean="0"/>
              <a:t>gut </a:t>
            </a:r>
            <a:r>
              <a:rPr lang="en-US" sz="2400" dirty="0" err="1" smtClean="0"/>
              <a:t>artriti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asemptomatik</a:t>
            </a:r>
            <a:r>
              <a:rPr lang="en-US" sz="2400" dirty="0" smtClean="0"/>
              <a:t> </a:t>
            </a:r>
            <a:r>
              <a:rPr lang="en-US" sz="2400" dirty="0" err="1" smtClean="0"/>
              <a:t>hiperürisemide</a:t>
            </a:r>
            <a:r>
              <a:rPr lang="en-US" sz="2400" dirty="0" smtClean="0"/>
              <a:t> </a:t>
            </a:r>
            <a:r>
              <a:rPr lang="en-US" sz="2400" dirty="0" err="1" smtClean="0"/>
              <a:t>tanısal</a:t>
            </a:r>
            <a:r>
              <a:rPr lang="en-US" sz="2400" dirty="0" smtClean="0"/>
              <a:t> </a:t>
            </a:r>
            <a:r>
              <a:rPr lang="en-US" sz="2400" dirty="0" err="1" smtClean="0"/>
              <a:t>değeri</a:t>
            </a:r>
            <a:r>
              <a:rPr lang="en-US" sz="2400" dirty="0" smtClean="0"/>
              <a:t> </a:t>
            </a:r>
            <a:r>
              <a:rPr lang="en-US" sz="2400" dirty="0" err="1" smtClean="0"/>
              <a:t>vardır</a:t>
            </a:r>
            <a:endParaRPr lang="tr-TR" sz="2400" dirty="0" smtClean="0">
              <a:latin typeface="Vivaldi"/>
            </a:endParaRPr>
          </a:p>
          <a:p>
            <a:endParaRPr lang="tr-TR" sz="2400" dirty="0" smtClean="0"/>
          </a:p>
          <a:p>
            <a:r>
              <a:rPr lang="tr-TR" sz="2400" dirty="0" smtClean="0"/>
              <a:t>S</a:t>
            </a:r>
            <a:r>
              <a:rPr lang="en-US" sz="2400" dirty="0" err="1" smtClean="0"/>
              <a:t>inovit</a:t>
            </a:r>
            <a:r>
              <a:rPr lang="en-US" sz="2400" dirty="0" smtClean="0"/>
              <a:t>, </a:t>
            </a:r>
            <a:r>
              <a:rPr lang="en-US" sz="2400" dirty="0" err="1" smtClean="0"/>
              <a:t>efüzyon</a:t>
            </a:r>
            <a:r>
              <a:rPr lang="en-US" sz="2400" dirty="0" smtClean="0"/>
              <a:t>, </a:t>
            </a:r>
            <a:r>
              <a:rPr lang="en-US" sz="2400" dirty="0" err="1" smtClean="0"/>
              <a:t>kemik</a:t>
            </a:r>
            <a:r>
              <a:rPr lang="en-US" sz="2400" dirty="0" smtClean="0"/>
              <a:t> </a:t>
            </a:r>
            <a:r>
              <a:rPr lang="en-US" sz="2400" dirty="0" err="1" smtClean="0"/>
              <a:t>erozyonları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yumuşak</a:t>
            </a:r>
            <a:r>
              <a:rPr lang="en-US" sz="2400" dirty="0" smtClean="0"/>
              <a:t> </a:t>
            </a:r>
            <a:r>
              <a:rPr lang="en-US" sz="2400" dirty="0" err="1" smtClean="0"/>
              <a:t>doku</a:t>
            </a:r>
            <a:r>
              <a:rPr lang="en-US" sz="2400" dirty="0" smtClean="0"/>
              <a:t> (</a:t>
            </a:r>
            <a:r>
              <a:rPr lang="en-US" sz="2400" dirty="0" err="1" smtClean="0"/>
              <a:t>kıkırdak</a:t>
            </a:r>
            <a:r>
              <a:rPr lang="en-US" sz="2400" dirty="0" smtClean="0"/>
              <a:t>, tendon, </a:t>
            </a:r>
            <a:r>
              <a:rPr lang="en-US" sz="2400" dirty="0" err="1" smtClean="0"/>
              <a:t>bağ</a:t>
            </a:r>
            <a:r>
              <a:rPr lang="en-US" sz="2400" dirty="0" smtClean="0"/>
              <a:t>, vs.) </a:t>
            </a:r>
            <a:r>
              <a:rPr lang="en-US" sz="2400" dirty="0" err="1" smtClean="0"/>
              <a:t>tutulum</a:t>
            </a:r>
            <a:r>
              <a:rPr lang="tr-TR" sz="2400" dirty="0" err="1" smtClean="0"/>
              <a:t>larını</a:t>
            </a:r>
            <a:r>
              <a:rPr lang="tr-TR" sz="2400" dirty="0" smtClean="0"/>
              <a:t> da </a:t>
            </a:r>
            <a:r>
              <a:rPr lang="en-US" sz="2400" dirty="0" err="1" smtClean="0"/>
              <a:t>gösterebilir</a:t>
            </a:r>
            <a:endParaRPr lang="tr-TR" sz="2400" dirty="0" smtClean="0"/>
          </a:p>
          <a:p>
            <a:pPr algn="r">
              <a:buNone/>
            </a:pPr>
            <a:endParaRPr lang="tr-TR" sz="1400" dirty="0">
              <a:latin typeface="Vivaldi"/>
            </a:endParaRPr>
          </a:p>
          <a:p>
            <a:pPr algn="r">
              <a:buNone/>
            </a:pPr>
            <a:endParaRPr lang="tr-TR" sz="1400" dirty="0" smtClean="0">
              <a:latin typeface="Vivaldi"/>
            </a:endParaRPr>
          </a:p>
          <a:p>
            <a:pPr algn="r">
              <a:buNone/>
            </a:pPr>
            <a:endParaRPr lang="tr-TR" sz="1400" dirty="0">
              <a:latin typeface="Vivaldi"/>
            </a:endParaRPr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r>
              <a:rPr lang="en-US" sz="1400" dirty="0" smtClean="0"/>
              <a:t>Howard RG,</a:t>
            </a:r>
            <a:r>
              <a:rPr lang="tr-TR" sz="1400" dirty="0" smtClean="0"/>
              <a:t>et al.</a:t>
            </a:r>
            <a:r>
              <a:rPr lang="en-US" sz="1400" dirty="0" smtClean="0"/>
              <a:t>Arthritis Care</a:t>
            </a:r>
            <a:r>
              <a:rPr lang="tr-TR" sz="1400" dirty="0" smtClean="0"/>
              <a:t> </a:t>
            </a:r>
            <a:r>
              <a:rPr lang="en-US" sz="1400" dirty="0" smtClean="0"/>
              <a:t>Res </a:t>
            </a:r>
            <a:r>
              <a:rPr lang="tr-TR" sz="1400" dirty="0" smtClean="0"/>
              <a:t>2011;</a:t>
            </a:r>
            <a:r>
              <a:rPr lang="en-US" sz="1400" dirty="0" smtClean="0"/>
              <a:t> 63:56</a:t>
            </a:r>
            <a:r>
              <a:rPr lang="tr-TR" sz="1400" dirty="0" smtClean="0"/>
              <a:t>-</a:t>
            </a:r>
            <a:r>
              <a:rPr lang="en-US" sz="1400" dirty="0" smtClean="0"/>
              <a:t>62</a:t>
            </a:r>
          </a:p>
          <a:p>
            <a:endParaRPr lang="tr-TR" sz="2000" dirty="0" smtClean="0"/>
          </a:p>
          <a:p>
            <a:pPr>
              <a:buNone/>
            </a:pPr>
            <a:endParaRPr lang="tr-TR" sz="2000" dirty="0" smtClean="0"/>
          </a:p>
          <a:p>
            <a:pPr>
              <a:buNone/>
            </a:pPr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4628" y="3717709"/>
            <a:ext cx="3417917" cy="19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60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/>
              <a:t> Gut</a:t>
            </a: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9921" y="1417853"/>
            <a:ext cx="10962503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err="1" smtClean="0"/>
              <a:t>Gut'a</a:t>
            </a:r>
            <a:r>
              <a:rPr lang="en-US" sz="2400" dirty="0" smtClean="0"/>
              <a:t> </a:t>
            </a:r>
            <a:r>
              <a:rPr lang="en-US" sz="2400" dirty="0" err="1" smtClean="0"/>
              <a:t>özgü</a:t>
            </a:r>
            <a:r>
              <a:rPr lang="en-US" sz="2400" dirty="0" smtClean="0"/>
              <a:t> US  </a:t>
            </a:r>
            <a:r>
              <a:rPr lang="tr-TR" sz="2400" dirty="0" smtClean="0"/>
              <a:t>bulguları</a:t>
            </a:r>
            <a:r>
              <a:rPr lang="en-US" sz="2400" dirty="0" smtClean="0"/>
              <a:t>; </a:t>
            </a:r>
            <a:r>
              <a:rPr lang="en-US" sz="2400" dirty="0" err="1" smtClean="0"/>
              <a:t>çift</a:t>
            </a:r>
            <a:r>
              <a:rPr lang="en-US" sz="2400" dirty="0" smtClean="0"/>
              <a:t> </a:t>
            </a:r>
            <a:r>
              <a:rPr lang="en-US" sz="2400" dirty="0" err="1" smtClean="0"/>
              <a:t>kontur</a:t>
            </a:r>
            <a:r>
              <a:rPr lang="en-US" sz="2400" dirty="0" smtClean="0"/>
              <a:t> </a:t>
            </a:r>
            <a:r>
              <a:rPr lang="en-US" sz="2400" dirty="0" err="1" smtClean="0"/>
              <a:t>işareti</a:t>
            </a:r>
            <a:r>
              <a:rPr lang="en-US" sz="2400" dirty="0" smtClean="0"/>
              <a:t>, </a:t>
            </a:r>
            <a:r>
              <a:rPr lang="en-US" sz="2400" dirty="0" err="1" smtClean="0"/>
              <a:t>tofus</a:t>
            </a:r>
            <a:r>
              <a:rPr lang="en-US" sz="2400" dirty="0" smtClean="0"/>
              <a:t> </a:t>
            </a:r>
            <a:r>
              <a:rPr lang="tr-TR" sz="2400" dirty="0" smtClean="0"/>
              <a:t> ve erozyonu</a:t>
            </a:r>
            <a:endParaRPr lang="tr-TR" sz="2400" dirty="0" smtClean="0">
              <a:latin typeface="Vivaldi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/>
              <a:t>Doppler</a:t>
            </a:r>
            <a:r>
              <a:rPr lang="tr-TR" sz="2400" dirty="0" smtClean="0"/>
              <a:t> US</a:t>
            </a:r>
            <a:r>
              <a:rPr lang="en-US" sz="2400" dirty="0" smtClean="0"/>
              <a:t>, </a:t>
            </a:r>
            <a:r>
              <a:rPr lang="en-US" sz="2400" dirty="0" err="1" smtClean="0"/>
              <a:t>sinovit</a:t>
            </a:r>
            <a:r>
              <a:rPr lang="tr-TR" sz="2400" dirty="0" smtClean="0"/>
              <a:t>i</a:t>
            </a:r>
            <a:r>
              <a:rPr lang="en-US" sz="2400" dirty="0" smtClean="0"/>
              <a:t> (</a:t>
            </a:r>
            <a:r>
              <a:rPr lang="en-US" sz="2400" dirty="0" err="1" smtClean="0"/>
              <a:t>aktif</a:t>
            </a:r>
            <a:r>
              <a:rPr lang="en-US" sz="2400" dirty="0" smtClean="0"/>
              <a:t> </a:t>
            </a:r>
            <a:r>
              <a:rPr lang="en-US" sz="2400" dirty="0" err="1" smtClean="0"/>
              <a:t>veya</a:t>
            </a:r>
            <a:r>
              <a:rPr lang="en-US" sz="2400" dirty="0" smtClean="0"/>
              <a:t> </a:t>
            </a:r>
            <a:r>
              <a:rPr lang="en-US" sz="2400" dirty="0" err="1" smtClean="0"/>
              <a:t>inaktif</a:t>
            </a:r>
            <a:r>
              <a:rPr lang="en-US" sz="2400" dirty="0" smtClean="0"/>
              <a:t>) </a:t>
            </a:r>
            <a:r>
              <a:rPr lang="en-US" sz="2400" dirty="0" err="1" smtClean="0"/>
              <a:t>olan</a:t>
            </a:r>
            <a:r>
              <a:rPr lang="en-US" sz="2400" dirty="0" smtClean="0"/>
              <a:t> </a:t>
            </a:r>
            <a:r>
              <a:rPr lang="en-US" sz="2400" dirty="0" err="1" smtClean="0"/>
              <a:t>hastaların</a:t>
            </a:r>
            <a:r>
              <a:rPr lang="en-US" sz="2400" dirty="0" smtClean="0"/>
              <a:t> </a:t>
            </a:r>
            <a:r>
              <a:rPr lang="en-US" sz="2400" dirty="0" err="1" smtClean="0"/>
              <a:t>takibinde</a:t>
            </a:r>
            <a:r>
              <a:rPr lang="tr-TR" sz="2400" dirty="0" smtClean="0"/>
              <a:t> </a:t>
            </a:r>
            <a:r>
              <a:rPr lang="en-US" sz="2400" dirty="0" err="1" smtClean="0"/>
              <a:t>yararlı</a:t>
            </a:r>
            <a:r>
              <a:rPr lang="en-US" sz="2400" dirty="0" smtClean="0"/>
              <a:t> </a:t>
            </a:r>
            <a:r>
              <a:rPr lang="tr-TR" sz="2400" dirty="0" smtClean="0">
                <a:latin typeface="Vivaldi"/>
              </a:rPr>
              <a:t>**</a:t>
            </a:r>
            <a:endParaRPr lang="tr-TR" sz="24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 smtClean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 smtClean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 smtClean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 smtClean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 smtClean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endParaRPr lang="tr-TR" sz="1300" dirty="0">
              <a:latin typeface="Vivaldi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tr-TR" sz="1300" dirty="0" smtClean="0">
                <a:latin typeface="Vivaldi"/>
              </a:rPr>
              <a:t>*</a:t>
            </a:r>
            <a:r>
              <a:rPr lang="en-US" sz="1300" dirty="0" err="1" smtClean="0"/>
              <a:t>Døhn</a:t>
            </a:r>
            <a:r>
              <a:rPr lang="en-US" sz="1300" dirty="0" smtClean="0"/>
              <a:t> UM,</a:t>
            </a:r>
            <a:r>
              <a:rPr lang="tr-TR" sz="1300" dirty="0" smtClean="0"/>
              <a:t>et al.</a:t>
            </a:r>
            <a:r>
              <a:rPr lang="en-US" sz="1300" dirty="0" smtClean="0"/>
              <a:t> Ann Rheum </a:t>
            </a:r>
            <a:r>
              <a:rPr lang="en-US" sz="1300" dirty="0" err="1" smtClean="0"/>
              <a:t>Dis</a:t>
            </a:r>
            <a:r>
              <a:rPr lang="tr-TR" sz="1300" dirty="0" smtClean="0"/>
              <a:t> 2013;</a:t>
            </a:r>
            <a:r>
              <a:rPr lang="en-US" sz="1300" dirty="0" smtClean="0"/>
              <a:t>72:30–34.</a:t>
            </a:r>
            <a:endParaRPr lang="tr-TR" sz="1300" dirty="0" smtClean="0"/>
          </a:p>
          <a:p>
            <a:endParaRPr lang="tr-TR" sz="20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75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1" y="604318"/>
            <a:ext cx="10168467" cy="1325563"/>
          </a:xfrm>
        </p:spPr>
        <p:txBody>
          <a:bodyPr/>
          <a:lstStyle/>
          <a:p>
            <a:r>
              <a:rPr lang="tr-TR" sz="2800" b="1" dirty="0" smtClean="0"/>
              <a:t>   </a:t>
            </a:r>
            <a:r>
              <a:rPr lang="tr-TR" sz="2800" b="1" dirty="0" err="1" smtClean="0"/>
              <a:t>Psödogut</a:t>
            </a:r>
            <a:r>
              <a:rPr lang="en-US" sz="2800" dirty="0" smtClean="0"/>
              <a:t> </a:t>
            </a:r>
            <a:r>
              <a:rPr lang="tr-TR" sz="2800" dirty="0" smtClean="0"/>
              <a:t/>
            </a:r>
            <a:br>
              <a:rPr lang="tr-TR" sz="2800" dirty="0" smtClean="0"/>
            </a:b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26709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 smtClean="0"/>
              <a:t>Artiküler</a:t>
            </a:r>
            <a:r>
              <a:rPr lang="en-US" sz="2400" dirty="0" smtClean="0"/>
              <a:t> </a:t>
            </a:r>
            <a:r>
              <a:rPr lang="en-US" sz="2400" dirty="0" err="1" smtClean="0"/>
              <a:t>dokularda</a:t>
            </a:r>
            <a:r>
              <a:rPr lang="en-US" sz="2400" dirty="0" smtClean="0"/>
              <a:t>, </a:t>
            </a:r>
            <a:r>
              <a:rPr lang="en-US" sz="2400" dirty="0" err="1" smtClean="0"/>
              <a:t>çoğunlukla</a:t>
            </a:r>
            <a:r>
              <a:rPr lang="en-US" sz="2400" dirty="0" smtClean="0"/>
              <a:t> </a:t>
            </a:r>
            <a:r>
              <a:rPr lang="en-US" sz="2400" dirty="0" err="1" smtClean="0"/>
              <a:t>hiyalin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fibrokartilajda</a:t>
            </a:r>
            <a:r>
              <a:rPr lang="en-US" sz="2400" dirty="0" smtClean="0"/>
              <a:t> </a:t>
            </a:r>
            <a:r>
              <a:rPr lang="en-US" sz="2400" dirty="0" err="1" smtClean="0"/>
              <a:t>ortaya</a:t>
            </a:r>
            <a:r>
              <a:rPr lang="en-US" sz="2400" dirty="0" smtClean="0"/>
              <a:t> </a:t>
            </a:r>
            <a:r>
              <a:rPr lang="en-US" sz="2400" dirty="0" err="1" smtClean="0"/>
              <a:t>çıkar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Kondrocalcinosis'in</a:t>
            </a:r>
            <a:r>
              <a:rPr lang="en-US" sz="2400" dirty="0" smtClean="0"/>
              <a:t> en </a:t>
            </a:r>
            <a:r>
              <a:rPr lang="en-US" sz="2400" dirty="0" err="1" smtClean="0"/>
              <a:t>yaygın</a:t>
            </a:r>
            <a:r>
              <a:rPr lang="en-US" sz="2400" dirty="0" smtClean="0"/>
              <a:t> </a:t>
            </a:r>
            <a:r>
              <a:rPr lang="en-US" sz="2400" dirty="0" err="1" smtClean="0"/>
              <a:t>nedeni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>
              <a:lnSpc>
                <a:spcPct val="200000"/>
              </a:lnSpc>
            </a:pPr>
            <a:r>
              <a:rPr lang="tr-TR" sz="2400" dirty="0" smtClean="0"/>
              <a:t>Y</a:t>
            </a:r>
            <a:r>
              <a:rPr lang="en-US" sz="2400" dirty="0" err="1" smtClean="0"/>
              <a:t>aş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OA </a:t>
            </a:r>
            <a:r>
              <a:rPr lang="en-US" sz="2400" dirty="0" err="1" smtClean="0"/>
              <a:t>ile</a:t>
            </a:r>
            <a:r>
              <a:rPr lang="tr-TR" sz="2400" dirty="0" smtClean="0"/>
              <a:t> sıklığı</a:t>
            </a:r>
            <a:r>
              <a:rPr lang="en-US" sz="2400" dirty="0" smtClean="0"/>
              <a:t> </a:t>
            </a:r>
            <a:r>
              <a:rPr lang="en-US" sz="2400" dirty="0" err="1" smtClean="0"/>
              <a:t>artar</a:t>
            </a:r>
            <a:r>
              <a:rPr lang="en-US" sz="2400" dirty="0" smtClean="0"/>
              <a:t>.</a:t>
            </a:r>
            <a:endParaRPr lang="tr-TR" sz="2400" dirty="0"/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r>
              <a:rPr lang="tr-TR" sz="1400" dirty="0" err="1" smtClean="0"/>
              <a:t>Filippou</a:t>
            </a:r>
            <a:r>
              <a:rPr lang="tr-TR" sz="1400" dirty="0" smtClean="0"/>
              <a:t> G,et al.</a:t>
            </a:r>
            <a:r>
              <a:rPr lang="tr-TR" sz="1400" dirty="0" err="1" smtClean="0"/>
              <a:t>Ann</a:t>
            </a:r>
            <a:r>
              <a:rPr lang="tr-TR" sz="1400" dirty="0" smtClean="0"/>
              <a:t> </a:t>
            </a:r>
            <a:r>
              <a:rPr lang="tr-TR" sz="1400" dirty="0" err="1" smtClean="0"/>
              <a:t>Rheum</a:t>
            </a:r>
            <a:r>
              <a:rPr lang="tr-TR" sz="1400" dirty="0" smtClean="0"/>
              <a:t> </a:t>
            </a:r>
            <a:r>
              <a:rPr lang="tr-TR" sz="1400" dirty="0" err="1" smtClean="0"/>
              <a:t>Dis</a:t>
            </a:r>
            <a:r>
              <a:rPr lang="tr-TR" sz="1400" dirty="0" smtClean="0"/>
              <a:t> 2007;66:1126–1128.</a:t>
            </a:r>
          </a:p>
          <a:p>
            <a:endParaRPr lang="tr-TR" sz="1400" dirty="0" smtClean="0"/>
          </a:p>
          <a:p>
            <a:endParaRPr lang="tr-TR" sz="1400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95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59933" y="669632"/>
            <a:ext cx="10515600" cy="1325563"/>
          </a:xfrm>
        </p:spPr>
        <p:txBody>
          <a:bodyPr/>
          <a:lstStyle/>
          <a:p>
            <a:r>
              <a:rPr lang="tr-TR" sz="2800" b="1" dirty="0" err="1" smtClean="0"/>
              <a:t>Psödogut</a:t>
            </a:r>
            <a:r>
              <a:rPr lang="en-US" sz="2800" dirty="0" smtClean="0"/>
              <a:t> </a:t>
            </a:r>
            <a:r>
              <a:rPr lang="tr-TR" sz="2800" dirty="0" smtClean="0"/>
              <a:t/>
            </a:r>
            <a:br>
              <a:rPr lang="tr-TR" sz="2800" dirty="0" smtClean="0"/>
            </a:b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26533" y="1332411"/>
            <a:ext cx="11565467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tr-TR" sz="3300" dirty="0" smtClean="0"/>
              <a:t>&gt;</a:t>
            </a:r>
            <a:r>
              <a:rPr lang="en-US" sz="3300" dirty="0" smtClean="0"/>
              <a:t>65 </a:t>
            </a:r>
            <a:r>
              <a:rPr lang="en-US" sz="3300" dirty="0" err="1" smtClean="0"/>
              <a:t>yaş</a:t>
            </a:r>
            <a:r>
              <a:rPr lang="tr-TR" sz="3300" dirty="0" smtClean="0"/>
              <a:t> </a:t>
            </a:r>
            <a:r>
              <a:rPr lang="en-US" sz="3300" dirty="0" err="1" smtClean="0"/>
              <a:t>hastada</a:t>
            </a:r>
            <a:r>
              <a:rPr lang="en-US" sz="3300" dirty="0" smtClean="0"/>
              <a:t> </a:t>
            </a:r>
            <a:r>
              <a:rPr lang="en-US" sz="3300" dirty="0" err="1" smtClean="0"/>
              <a:t>diz</a:t>
            </a:r>
            <a:r>
              <a:rPr lang="en-US" sz="3300" dirty="0" smtClean="0"/>
              <a:t>, </a:t>
            </a:r>
            <a:r>
              <a:rPr lang="en-US" sz="3300" dirty="0" err="1" smtClean="0"/>
              <a:t>bilek</a:t>
            </a:r>
            <a:r>
              <a:rPr lang="en-US" sz="3300" dirty="0" smtClean="0"/>
              <a:t> </a:t>
            </a:r>
            <a:r>
              <a:rPr lang="en-US" sz="3300" dirty="0" err="1" smtClean="0"/>
              <a:t>veya</a:t>
            </a:r>
            <a:r>
              <a:rPr lang="en-US" sz="3300" dirty="0" smtClean="0"/>
              <a:t> </a:t>
            </a:r>
            <a:r>
              <a:rPr lang="en-US" sz="3300" dirty="0" err="1" smtClean="0"/>
              <a:t>omuzu</a:t>
            </a:r>
            <a:r>
              <a:rPr lang="en-US" sz="3300" dirty="0" smtClean="0"/>
              <a:t> </a:t>
            </a:r>
            <a:r>
              <a:rPr lang="tr-TR" sz="3300" dirty="0" smtClean="0"/>
              <a:t>tutan</a:t>
            </a:r>
            <a:r>
              <a:rPr lang="en-US" sz="3300" dirty="0" smtClean="0"/>
              <a:t> </a:t>
            </a:r>
            <a:r>
              <a:rPr lang="en-US" sz="3300" dirty="0" err="1" smtClean="0"/>
              <a:t>kristal</a:t>
            </a:r>
            <a:r>
              <a:rPr lang="tr-TR" sz="3300" dirty="0" err="1" smtClean="0"/>
              <a:t>li</a:t>
            </a:r>
            <a:r>
              <a:rPr lang="en-US" sz="3300" dirty="0" smtClean="0"/>
              <a:t>  </a:t>
            </a:r>
            <a:r>
              <a:rPr lang="en-US" sz="3300" dirty="0" err="1" smtClean="0"/>
              <a:t>iltihap</a:t>
            </a:r>
            <a:r>
              <a:rPr lang="en-US" sz="3300" dirty="0" smtClean="0"/>
              <a:t> </a:t>
            </a:r>
            <a:r>
              <a:rPr lang="en-US" sz="3300" dirty="0" err="1" smtClean="0"/>
              <a:t>muhtemelen</a:t>
            </a:r>
            <a:r>
              <a:rPr lang="en-US" sz="3300" dirty="0" smtClean="0"/>
              <a:t> </a:t>
            </a:r>
            <a:r>
              <a:rPr lang="en-US" sz="3300" dirty="0" err="1" smtClean="0"/>
              <a:t>akut</a:t>
            </a:r>
            <a:r>
              <a:rPr lang="en-US" sz="3300" dirty="0" smtClean="0"/>
              <a:t> </a:t>
            </a:r>
            <a:r>
              <a:rPr lang="en-US" sz="3300" dirty="0" err="1" smtClean="0"/>
              <a:t>psödogut</a:t>
            </a:r>
            <a:endParaRPr lang="en-US" sz="3300" dirty="0" smtClean="0"/>
          </a:p>
          <a:p>
            <a:pPr>
              <a:lnSpc>
                <a:spcPct val="200000"/>
              </a:lnSpc>
            </a:pPr>
            <a:r>
              <a:rPr lang="en-US" sz="3300" dirty="0" err="1" smtClean="0"/>
              <a:t>Tipik</a:t>
            </a:r>
            <a:r>
              <a:rPr lang="en-US" sz="3300" dirty="0" smtClean="0"/>
              <a:t> US </a:t>
            </a:r>
            <a:r>
              <a:rPr lang="en-US" sz="3300" dirty="0" err="1" smtClean="0"/>
              <a:t>bulguları</a:t>
            </a:r>
            <a:r>
              <a:rPr lang="en-US" sz="3300" dirty="0" smtClean="0"/>
              <a:t> </a:t>
            </a:r>
            <a:r>
              <a:rPr lang="en-US" sz="3300" dirty="0" err="1" smtClean="0"/>
              <a:t>hiyalin</a:t>
            </a:r>
            <a:r>
              <a:rPr lang="en-US" sz="3300" dirty="0" smtClean="0"/>
              <a:t> </a:t>
            </a:r>
            <a:r>
              <a:rPr lang="en-US" sz="3300" dirty="0" err="1" smtClean="0"/>
              <a:t>kıkırdağın</a:t>
            </a:r>
            <a:r>
              <a:rPr lang="tr-TR" sz="3300" dirty="0" smtClean="0"/>
              <a:t> </a:t>
            </a:r>
            <a:r>
              <a:rPr lang="en-US" sz="3300" dirty="0" err="1" smtClean="0"/>
              <a:t>içinde</a:t>
            </a:r>
            <a:r>
              <a:rPr lang="en-US" sz="3300" dirty="0" smtClean="0"/>
              <a:t> </a:t>
            </a:r>
            <a:r>
              <a:rPr lang="en-US" sz="3300" dirty="0" err="1" smtClean="0"/>
              <a:t>hiperekoik</a:t>
            </a:r>
            <a:r>
              <a:rPr lang="en-US" sz="3300" dirty="0" smtClean="0"/>
              <a:t> </a:t>
            </a:r>
            <a:r>
              <a:rPr lang="en-US" sz="3300" dirty="0" err="1" smtClean="0"/>
              <a:t>bantlar</a:t>
            </a:r>
            <a:r>
              <a:rPr lang="en-US" sz="3300" dirty="0" smtClean="0"/>
              <a:t> </a:t>
            </a:r>
            <a:r>
              <a:rPr lang="en-US" sz="3300" dirty="0" err="1" smtClean="0"/>
              <a:t>ve</a:t>
            </a:r>
            <a:r>
              <a:rPr lang="en-US" sz="3300" dirty="0" smtClean="0"/>
              <a:t> </a:t>
            </a:r>
            <a:r>
              <a:rPr lang="en-US" sz="3300" dirty="0" err="1" smtClean="0"/>
              <a:t>fibrokartila</a:t>
            </a:r>
            <a:r>
              <a:rPr lang="tr-TR" sz="3300" dirty="0" smtClean="0"/>
              <a:t>j</a:t>
            </a:r>
            <a:r>
              <a:rPr lang="en-US" sz="3300" dirty="0" smtClean="0"/>
              <a:t> </a:t>
            </a:r>
            <a:r>
              <a:rPr lang="en-US" sz="3300" dirty="0" err="1" smtClean="0"/>
              <a:t>bölümlerinde</a:t>
            </a:r>
            <a:r>
              <a:rPr lang="en-US" sz="3300" dirty="0" smtClean="0"/>
              <a:t> </a:t>
            </a:r>
            <a:r>
              <a:rPr lang="en-US" sz="3300" dirty="0" err="1" smtClean="0"/>
              <a:t>hiperekoik</a:t>
            </a:r>
            <a:r>
              <a:rPr lang="en-US" sz="3300" dirty="0" smtClean="0"/>
              <a:t> </a:t>
            </a:r>
            <a:r>
              <a:rPr lang="en-US" sz="3300" dirty="0" err="1" smtClean="0"/>
              <a:t>köpüklü</a:t>
            </a:r>
            <a:r>
              <a:rPr lang="en-US" sz="3300" dirty="0" smtClean="0"/>
              <a:t> </a:t>
            </a:r>
            <a:r>
              <a:rPr lang="en-US" sz="3300" dirty="0" err="1" smtClean="0"/>
              <a:t>noktalar</a:t>
            </a:r>
            <a:endParaRPr lang="tr-TR" sz="3300" dirty="0" smtClean="0"/>
          </a:p>
          <a:p>
            <a:pPr>
              <a:lnSpc>
                <a:spcPct val="200000"/>
              </a:lnSpc>
            </a:pPr>
            <a:r>
              <a:rPr lang="tr-TR" sz="3300" dirty="0" err="1" smtClean="0"/>
              <a:t>Sensitivitesi</a:t>
            </a:r>
            <a:r>
              <a:rPr lang="tr-TR" sz="3300" dirty="0" smtClean="0"/>
              <a:t> </a:t>
            </a:r>
            <a:r>
              <a:rPr lang="en-US" sz="3300" dirty="0" smtClean="0"/>
              <a:t>%87 </a:t>
            </a:r>
            <a:r>
              <a:rPr lang="en-US" sz="3300" dirty="0" err="1" smtClean="0"/>
              <a:t>ve</a:t>
            </a:r>
            <a:r>
              <a:rPr lang="en-US" sz="3300" dirty="0" smtClean="0"/>
              <a:t> </a:t>
            </a:r>
            <a:r>
              <a:rPr lang="tr-TR" sz="3300" dirty="0" err="1" smtClean="0"/>
              <a:t>spesifitesi</a:t>
            </a:r>
            <a:r>
              <a:rPr lang="tr-TR" sz="3300" dirty="0" smtClean="0"/>
              <a:t> </a:t>
            </a:r>
            <a:r>
              <a:rPr lang="en-US" sz="3300" dirty="0" smtClean="0"/>
              <a:t>% 96, </a:t>
            </a:r>
            <a:r>
              <a:rPr lang="en-US" sz="3300" dirty="0" err="1" smtClean="0"/>
              <a:t>diz</a:t>
            </a:r>
            <a:r>
              <a:rPr lang="tr-TR" sz="3300" dirty="0" smtClean="0"/>
              <a:t>de</a:t>
            </a:r>
            <a:r>
              <a:rPr lang="en-US" sz="3300" dirty="0" smtClean="0"/>
              <a:t>  </a:t>
            </a:r>
            <a:r>
              <a:rPr lang="en-US" sz="3300" dirty="0" err="1" smtClean="0"/>
              <a:t>kondrokalsinozis</a:t>
            </a:r>
            <a:r>
              <a:rPr lang="en-US" sz="3300" dirty="0" smtClean="0"/>
              <a:t> </a:t>
            </a:r>
            <a:r>
              <a:rPr lang="en-US" sz="3300" dirty="0" err="1" smtClean="0"/>
              <a:t>tespiti</a:t>
            </a:r>
            <a:r>
              <a:rPr lang="en-US" sz="3300" dirty="0" smtClean="0"/>
              <a:t> </a:t>
            </a:r>
            <a:r>
              <a:rPr lang="en-US" sz="3300" dirty="0" err="1" smtClean="0"/>
              <a:t>için</a:t>
            </a:r>
            <a:r>
              <a:rPr lang="tr-TR" sz="3300" dirty="0" smtClean="0"/>
              <a:t> </a:t>
            </a:r>
            <a:r>
              <a:rPr lang="en-US" sz="3300" dirty="0" err="1" smtClean="0"/>
              <a:t>radyogra</a:t>
            </a:r>
            <a:r>
              <a:rPr lang="tr-TR" sz="3300" dirty="0" smtClean="0"/>
              <a:t>fi</a:t>
            </a:r>
            <a:r>
              <a:rPr lang="en-US" sz="3300" dirty="0" smtClean="0"/>
              <a:t>den </a:t>
            </a:r>
            <a:r>
              <a:rPr lang="en-US" sz="3300" dirty="0" err="1" smtClean="0"/>
              <a:t>üstün</a:t>
            </a:r>
            <a:endParaRPr lang="tr-TR" sz="3300" dirty="0" smtClean="0"/>
          </a:p>
          <a:p>
            <a:pPr algn="r">
              <a:buNone/>
            </a:pPr>
            <a:endParaRPr lang="tr-TR" sz="1600" dirty="0" smtClean="0"/>
          </a:p>
          <a:p>
            <a:pPr algn="r">
              <a:buNone/>
            </a:pPr>
            <a:endParaRPr lang="tr-TR" sz="1400" dirty="0"/>
          </a:p>
          <a:p>
            <a:pPr algn="r">
              <a:buNone/>
            </a:pPr>
            <a:endParaRPr lang="tr-TR" sz="1400" dirty="0" smtClean="0"/>
          </a:p>
          <a:p>
            <a:pPr algn="r">
              <a:buNone/>
            </a:pPr>
            <a:r>
              <a:rPr lang="tr-TR" sz="1400" dirty="0" err="1" smtClean="0"/>
              <a:t>Filippou</a:t>
            </a:r>
            <a:r>
              <a:rPr lang="tr-TR" sz="1400" dirty="0" smtClean="0"/>
              <a:t> G,et </a:t>
            </a:r>
            <a:r>
              <a:rPr lang="tr-TR" sz="1400" dirty="0" err="1" smtClean="0"/>
              <a:t>al.Ann</a:t>
            </a:r>
            <a:r>
              <a:rPr lang="tr-TR" sz="1400" dirty="0" smtClean="0"/>
              <a:t> </a:t>
            </a:r>
            <a:r>
              <a:rPr lang="tr-TR" sz="1400" dirty="0" err="1" smtClean="0"/>
              <a:t>Rheum</a:t>
            </a:r>
            <a:r>
              <a:rPr lang="tr-TR" sz="1400" dirty="0" smtClean="0"/>
              <a:t> </a:t>
            </a:r>
            <a:r>
              <a:rPr lang="tr-TR" sz="1400" dirty="0" err="1" smtClean="0"/>
              <a:t>Dis</a:t>
            </a:r>
            <a:r>
              <a:rPr lang="tr-TR" sz="1400" dirty="0" smtClean="0"/>
              <a:t> 2007;66:1126–1128.</a:t>
            </a:r>
          </a:p>
          <a:p>
            <a:endParaRPr lang="tr-TR" sz="1400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94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523823" y="570016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3892731"/>
              <a:ext cx="11099608" cy="41801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175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1446" y="626534"/>
            <a:ext cx="10866121" cy="55517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tr-TR" sz="2400" b="1" dirty="0" smtClean="0">
                <a:ea typeface="Georgia"/>
                <a:cs typeface="Georgia"/>
              </a:rPr>
              <a:t>	</a:t>
            </a:r>
            <a:r>
              <a:rPr lang="tr-TR" b="1" dirty="0" smtClean="0">
                <a:ea typeface="Georgia"/>
                <a:cs typeface="Georgia"/>
              </a:rPr>
              <a:t>KTS</a:t>
            </a:r>
            <a:endParaRPr lang="tr-TR" sz="2400" b="1" dirty="0" smtClean="0">
              <a:ea typeface="Georgia"/>
              <a:cs typeface="Georgia"/>
            </a:endParaRPr>
          </a:p>
          <a:p>
            <a:pPr>
              <a:lnSpc>
                <a:spcPct val="170000"/>
              </a:lnSpc>
            </a:pPr>
            <a:r>
              <a:rPr lang="en-US" sz="2400" dirty="0" smtClean="0">
                <a:ea typeface="Georgia"/>
                <a:cs typeface="Georgia"/>
              </a:rPr>
              <a:t>En </a:t>
            </a:r>
            <a:r>
              <a:rPr lang="en-US" sz="2400" dirty="0" err="1" smtClean="0">
                <a:ea typeface="Georgia"/>
                <a:cs typeface="Georgia"/>
              </a:rPr>
              <a:t>sık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karşılaşılan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tuzak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nöropati</a:t>
            </a:r>
            <a:r>
              <a:rPr lang="en-US" sz="2400" dirty="0" smtClean="0">
                <a:ea typeface="Georgia"/>
                <a:cs typeface="Georgia"/>
              </a:rPr>
              <a:t>,</a:t>
            </a:r>
            <a:r>
              <a:rPr lang="tr-TR" sz="2400" dirty="0" smtClean="0">
                <a:ea typeface="Georgia"/>
                <a:cs typeface="Georgia"/>
              </a:rPr>
              <a:t>&gt;</a:t>
            </a:r>
            <a:r>
              <a:rPr lang="en-US" sz="2400" dirty="0" smtClean="0">
                <a:ea typeface="Georgia"/>
                <a:cs typeface="Georgia"/>
              </a:rPr>
              <a:t> 65 </a:t>
            </a:r>
            <a:r>
              <a:rPr lang="en-US" sz="2400" dirty="0" err="1" smtClean="0">
                <a:ea typeface="Georgia"/>
                <a:cs typeface="Georgia"/>
              </a:rPr>
              <a:t>yaş</a:t>
            </a:r>
            <a:r>
              <a:rPr lang="tr-TR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hastalar</a:t>
            </a:r>
            <a:r>
              <a:rPr lang="tr-TR" sz="2400" dirty="0" smtClean="0">
                <a:ea typeface="Georgia"/>
                <a:cs typeface="Georgia"/>
              </a:rPr>
              <a:t>da </a:t>
            </a:r>
            <a:r>
              <a:rPr lang="en-US" sz="2400" dirty="0" smtClean="0">
                <a:ea typeface="Georgia"/>
                <a:cs typeface="Georgia"/>
              </a:rPr>
              <a:t>% 1.2</a:t>
            </a:r>
            <a:r>
              <a:rPr lang="tr-TR" sz="2400" dirty="0" smtClean="0">
                <a:latin typeface="Vivaldi"/>
              </a:rPr>
              <a:t> *</a:t>
            </a:r>
            <a:r>
              <a:rPr lang="tr-TR" sz="2400" dirty="0" smtClean="0">
                <a:ea typeface="Georgia"/>
                <a:cs typeface="Georgia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en-US" sz="2400" dirty="0" err="1" smtClean="0"/>
              <a:t>Benzer</a:t>
            </a:r>
            <a:r>
              <a:rPr lang="en-US" sz="2400" dirty="0" smtClean="0"/>
              <a:t> </a:t>
            </a:r>
            <a:r>
              <a:rPr lang="en-US" sz="2400" dirty="0" err="1" smtClean="0"/>
              <a:t>şekilde</a:t>
            </a:r>
            <a:r>
              <a:rPr lang="tr-TR" sz="2400" dirty="0" smtClean="0"/>
              <a:t>, </a:t>
            </a:r>
            <a:r>
              <a:rPr lang="en-US" sz="2400" dirty="0" err="1" smtClean="0"/>
              <a:t>ulnar</a:t>
            </a:r>
            <a:r>
              <a:rPr lang="en-US" sz="2400" dirty="0" smtClean="0"/>
              <a:t> </a:t>
            </a:r>
            <a:r>
              <a:rPr lang="en-US" sz="2400" dirty="0" err="1" smtClean="0"/>
              <a:t>nöropati</a:t>
            </a:r>
            <a:r>
              <a:rPr lang="tr-TR" sz="2400" dirty="0" smtClean="0"/>
              <a:t> </a:t>
            </a:r>
            <a:r>
              <a:rPr lang="en-US" sz="2400" dirty="0" err="1" smtClean="0"/>
              <a:t>yüksek</a:t>
            </a:r>
            <a:r>
              <a:rPr lang="en-US" sz="2400" dirty="0" smtClean="0"/>
              <a:t> </a:t>
            </a:r>
            <a:r>
              <a:rPr lang="tr-TR" sz="2400" dirty="0" smtClean="0"/>
              <a:t>oranda </a:t>
            </a:r>
            <a:r>
              <a:rPr lang="en-US" sz="2400" dirty="0" err="1" smtClean="0"/>
              <a:t>gözlenebil</a:t>
            </a:r>
            <a:r>
              <a:rPr lang="tr-TR" sz="2400" dirty="0" err="1" smtClean="0"/>
              <a:t>mektedir</a:t>
            </a:r>
            <a:r>
              <a:rPr lang="tr-TR" sz="2400" dirty="0" smtClean="0"/>
              <a:t>.</a:t>
            </a:r>
            <a:endParaRPr lang="tr-TR" sz="2400" dirty="0" smtClean="0">
              <a:latin typeface="Vivaldi"/>
            </a:endParaRPr>
          </a:p>
          <a:p>
            <a:pPr>
              <a:lnSpc>
                <a:spcPct val="170000"/>
              </a:lnSpc>
            </a:pPr>
            <a:r>
              <a:rPr lang="tr-TR" sz="2400" dirty="0" smtClean="0"/>
              <a:t>Tanıda, </a:t>
            </a:r>
            <a:r>
              <a:rPr lang="en-US" sz="2400" dirty="0" smtClean="0"/>
              <a:t>US </a:t>
            </a:r>
            <a:r>
              <a:rPr lang="tr-TR" sz="2400" dirty="0" smtClean="0"/>
              <a:t>ile </a:t>
            </a:r>
            <a:r>
              <a:rPr lang="en-US" sz="2400" dirty="0" smtClean="0"/>
              <a:t>MR </a:t>
            </a:r>
            <a:r>
              <a:rPr lang="en-US" sz="2400" dirty="0" err="1" smtClean="0"/>
              <a:t>görüntüleme</a:t>
            </a:r>
            <a:r>
              <a:rPr lang="en-US" sz="2400" dirty="0" smtClean="0"/>
              <a:t> </a:t>
            </a:r>
            <a:r>
              <a:rPr lang="en-US" sz="2400" dirty="0" err="1" smtClean="0"/>
              <a:t>eşdeğer</a:t>
            </a:r>
            <a:r>
              <a:rPr lang="en-US" sz="2400" dirty="0" smtClean="0"/>
              <a:t> </a:t>
            </a:r>
            <a:r>
              <a:rPr lang="tr-TR" sz="2400" dirty="0" err="1" smtClean="0"/>
              <a:t>sensitivite</a:t>
            </a:r>
            <a:r>
              <a:rPr lang="tr-TR" sz="2400" dirty="0" smtClean="0"/>
              <a:t> </a:t>
            </a:r>
            <a:r>
              <a:rPr lang="en-US" sz="2400" dirty="0" smtClean="0"/>
              <a:t>(her </a:t>
            </a:r>
            <a:r>
              <a:rPr lang="en-US" sz="2400" dirty="0" err="1" smtClean="0"/>
              <a:t>ikisi</a:t>
            </a:r>
            <a:r>
              <a:rPr lang="en-US" sz="2400" dirty="0" smtClean="0"/>
              <a:t> de</a:t>
            </a:r>
            <a:r>
              <a:rPr lang="tr-TR" sz="2400" dirty="0" smtClean="0"/>
              <a:t> </a:t>
            </a:r>
            <a:r>
              <a:rPr lang="en-US" sz="2400" dirty="0" smtClean="0"/>
              <a:t>% 86)</a:t>
            </a:r>
            <a:r>
              <a:rPr lang="tr-TR" sz="2400" dirty="0" smtClean="0">
                <a:latin typeface="Vivaldi"/>
              </a:rPr>
              <a:t> </a:t>
            </a:r>
            <a:r>
              <a:rPr lang="tr-TR" sz="2400" dirty="0" smtClean="0"/>
              <a:t>fakat</a:t>
            </a:r>
            <a:r>
              <a:rPr lang="en-US" sz="2400" dirty="0" smtClean="0"/>
              <a:t> </a:t>
            </a:r>
            <a:r>
              <a:rPr lang="tr-TR" sz="2400" dirty="0" err="1" smtClean="0"/>
              <a:t>US’nun</a:t>
            </a:r>
            <a:r>
              <a:rPr lang="tr-TR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tr-TR" sz="2400" dirty="0" smtClean="0"/>
              <a:t>spesifik </a:t>
            </a:r>
            <a:r>
              <a:rPr lang="en-US" sz="2400" dirty="0" smtClean="0"/>
              <a:t>(</a:t>
            </a:r>
            <a:r>
              <a:rPr lang="tr-TR" sz="2400" dirty="0" smtClean="0"/>
              <a:t>%</a:t>
            </a:r>
            <a:r>
              <a:rPr lang="en-US" sz="2400" dirty="0" smtClean="0"/>
              <a:t>93</a:t>
            </a:r>
            <a:r>
              <a:rPr lang="tr-TR" sz="2400" dirty="0" smtClean="0"/>
              <a:t> ve </a:t>
            </a:r>
            <a:r>
              <a:rPr lang="en-US" sz="2400" dirty="0" smtClean="0"/>
              <a:t>% 67) </a:t>
            </a:r>
            <a:r>
              <a:rPr lang="tr-TR" sz="2400" dirty="0" smtClean="0">
                <a:latin typeface="Vivaldi"/>
              </a:rPr>
              <a:t>* *</a:t>
            </a: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sz="1400" dirty="0" smtClean="0">
              <a:latin typeface="Vivaldi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400" dirty="0" smtClean="0">
                <a:latin typeface="Vivaldi"/>
              </a:rPr>
              <a:t>**  </a:t>
            </a:r>
            <a:r>
              <a:rPr lang="tr-TR" sz="1400" dirty="0" err="1" smtClean="0"/>
              <a:t>Scheidl</a:t>
            </a:r>
            <a:r>
              <a:rPr lang="tr-TR" sz="1400" dirty="0" smtClean="0"/>
              <a:t> E,et al.</a:t>
            </a:r>
            <a:r>
              <a:rPr lang="tr-TR" sz="1400" dirty="0" err="1" smtClean="0"/>
              <a:t>Clin</a:t>
            </a:r>
            <a:r>
              <a:rPr lang="tr-TR" sz="1400" dirty="0" smtClean="0"/>
              <a:t> </a:t>
            </a:r>
            <a:r>
              <a:rPr lang="tr-TR" sz="1400" dirty="0" err="1" smtClean="0"/>
              <a:t>Neurophysiol</a:t>
            </a:r>
            <a:r>
              <a:rPr lang="tr-TR" sz="1400" dirty="0" smtClean="0"/>
              <a:t> 2013;124:19–25.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99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63" y="239485"/>
            <a:ext cx="7098048" cy="6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79271" y="744582"/>
            <a:ext cx="11171831" cy="553865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tr-TR" sz="4400" dirty="0" smtClean="0"/>
              <a:t>Avantajları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3200" dirty="0" smtClean="0"/>
              <a:t>Hasta dostu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3200" dirty="0" smtClean="0"/>
              <a:t>K</a:t>
            </a:r>
            <a:r>
              <a:rPr lang="en-US" sz="3200" dirty="0" err="1" smtClean="0"/>
              <a:t>ullanışlı</a:t>
            </a:r>
            <a:endParaRPr lang="tr-TR" sz="32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3200" dirty="0" err="1"/>
              <a:t>D</a:t>
            </a:r>
            <a:r>
              <a:rPr lang="en-US" sz="3200" dirty="0" err="1" smtClean="0"/>
              <a:t>üşük</a:t>
            </a:r>
            <a:r>
              <a:rPr lang="en-US" sz="3200" dirty="0" smtClean="0"/>
              <a:t> </a:t>
            </a:r>
            <a:r>
              <a:rPr lang="en-US" sz="3200" dirty="0" err="1" smtClean="0"/>
              <a:t>maliyetli</a:t>
            </a:r>
            <a:endParaRPr lang="tr-TR" sz="32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3200" dirty="0"/>
              <a:t>R</a:t>
            </a:r>
            <a:r>
              <a:rPr lang="en-US" sz="3200" dirty="0" err="1" smtClean="0"/>
              <a:t>adyasyon</a:t>
            </a:r>
            <a:r>
              <a:rPr lang="tr-TR" sz="3200" dirty="0" smtClean="0"/>
              <a:t> yok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en-US" sz="4400" dirty="0" smtClean="0"/>
              <a:t>US</a:t>
            </a:r>
            <a:r>
              <a:rPr lang="tr-TR" sz="4400" dirty="0" smtClean="0"/>
              <a:t>’la</a:t>
            </a:r>
            <a:r>
              <a:rPr lang="en-US" sz="4400" dirty="0" smtClean="0"/>
              <a:t>, </a:t>
            </a:r>
            <a:r>
              <a:rPr lang="en-US" sz="4400" dirty="0" err="1" smtClean="0"/>
              <a:t>protez</a:t>
            </a:r>
            <a:r>
              <a:rPr lang="en-US" sz="4400" dirty="0" smtClean="0"/>
              <a:t> </a:t>
            </a:r>
            <a:r>
              <a:rPr lang="en-US" sz="4400" dirty="0" err="1" smtClean="0"/>
              <a:t>cihaz</a:t>
            </a:r>
            <a:r>
              <a:rPr lang="tr-TR" sz="4400" dirty="0" smtClean="0"/>
              <a:t>ı</a:t>
            </a:r>
            <a:r>
              <a:rPr lang="en-US" sz="4400" dirty="0" smtClean="0"/>
              <a:t>, </a:t>
            </a:r>
            <a:r>
              <a:rPr lang="en-US" sz="4400" dirty="0" err="1" smtClean="0"/>
              <a:t>kalp</a:t>
            </a:r>
            <a:r>
              <a:rPr lang="en-US" sz="4400" dirty="0" smtClean="0"/>
              <a:t> pili </a:t>
            </a:r>
            <a:r>
              <a:rPr lang="tr-TR" sz="4400" dirty="0" smtClean="0"/>
              <a:t>,</a:t>
            </a:r>
            <a:r>
              <a:rPr lang="en-US" sz="4400" dirty="0" smtClean="0"/>
              <a:t> immobilize</a:t>
            </a:r>
            <a:r>
              <a:rPr lang="tr-TR" sz="4400" dirty="0"/>
              <a:t> </a:t>
            </a:r>
            <a:r>
              <a:rPr lang="tr-TR" sz="4400" dirty="0" smtClean="0"/>
              <a:t>yaşlılar </a:t>
            </a:r>
            <a:r>
              <a:rPr lang="en-US" sz="4400" dirty="0" err="1" smtClean="0"/>
              <a:t>görüntülenmesi</a:t>
            </a:r>
            <a:r>
              <a:rPr lang="en-US" sz="4400" dirty="0" smtClean="0"/>
              <a:t> </a:t>
            </a:r>
            <a:r>
              <a:rPr lang="en-US" sz="4400" dirty="0" err="1" smtClean="0"/>
              <a:t>için</a:t>
            </a:r>
            <a:r>
              <a:rPr lang="en-US" sz="4400" dirty="0" smtClean="0"/>
              <a:t> </a:t>
            </a:r>
            <a:r>
              <a:rPr lang="en-US" sz="4400" dirty="0" err="1" smtClean="0"/>
              <a:t>avantajlı</a:t>
            </a:r>
            <a:endParaRPr lang="tr-TR" sz="4400" dirty="0" smtClean="0"/>
          </a:p>
          <a:p>
            <a:pPr>
              <a:lnSpc>
                <a:spcPct val="150000"/>
              </a:lnSpc>
            </a:pPr>
            <a:r>
              <a:rPr lang="en-US" sz="4400" dirty="0" err="1" smtClean="0"/>
              <a:t>Kontrendikasyon</a:t>
            </a:r>
            <a:r>
              <a:rPr lang="en-US" sz="4400" dirty="0"/>
              <a:t>: Yok</a:t>
            </a:r>
          </a:p>
          <a:p>
            <a:pPr>
              <a:lnSpc>
                <a:spcPct val="150000"/>
              </a:lnSpc>
            </a:pPr>
            <a:endParaRPr lang="tr-TR" sz="2400" dirty="0" smtClean="0"/>
          </a:p>
          <a:p>
            <a:pPr>
              <a:lnSpc>
                <a:spcPct val="150000"/>
              </a:lnSpc>
              <a:buNone/>
            </a:pPr>
            <a:endParaRPr lang="tr-TR" sz="1600" dirty="0" smtClean="0">
              <a:ea typeface="Georgia"/>
              <a:cs typeface="Georgia"/>
            </a:endParaRPr>
          </a:p>
          <a:p>
            <a:pPr algn="r">
              <a:lnSpc>
                <a:spcPct val="150000"/>
              </a:lnSpc>
              <a:buNone/>
            </a:pPr>
            <a:r>
              <a:rPr lang="en-US" sz="1600" dirty="0" smtClean="0">
                <a:ea typeface="Georgia"/>
                <a:cs typeface="Georgia"/>
              </a:rPr>
              <a:t>De </a:t>
            </a:r>
            <a:r>
              <a:rPr lang="en-US" sz="1600" dirty="0" err="1" smtClean="0">
                <a:ea typeface="Georgia"/>
                <a:cs typeface="Georgia"/>
              </a:rPr>
              <a:t>Muynck</a:t>
            </a:r>
            <a:r>
              <a:rPr lang="en-US" sz="1600" dirty="0" smtClean="0">
                <a:ea typeface="Georgia"/>
                <a:cs typeface="Georgia"/>
              </a:rPr>
              <a:t> M, </a:t>
            </a:r>
            <a:r>
              <a:rPr lang="tr-TR" sz="1600" dirty="0" smtClean="0">
                <a:ea typeface="Georgia"/>
                <a:cs typeface="Georgia"/>
              </a:rPr>
              <a:t>et al</a:t>
            </a:r>
            <a:r>
              <a:rPr lang="en-US" sz="1600" dirty="0" err="1" smtClean="0">
                <a:ea typeface="Georgia"/>
                <a:cs typeface="Georgia"/>
              </a:rPr>
              <a:t>Eur</a:t>
            </a:r>
            <a:r>
              <a:rPr lang="tr-TR" sz="1600" dirty="0" smtClean="0">
                <a:ea typeface="Georgia"/>
                <a:cs typeface="Georgia"/>
              </a:rPr>
              <a:t>  </a:t>
            </a:r>
            <a:r>
              <a:rPr lang="en-US" sz="1600" dirty="0" smtClean="0">
                <a:ea typeface="Georgia"/>
                <a:cs typeface="Georgia"/>
              </a:rPr>
              <a:t>J Phys </a:t>
            </a:r>
            <a:r>
              <a:rPr lang="en-US" sz="1600" dirty="0" err="1" smtClean="0">
                <a:ea typeface="Georgia"/>
                <a:cs typeface="Georgia"/>
              </a:rPr>
              <a:t>Rehabil</a:t>
            </a:r>
            <a:r>
              <a:rPr lang="en-US" sz="1600" dirty="0" smtClean="0">
                <a:ea typeface="Georgia"/>
                <a:cs typeface="Georgia"/>
              </a:rPr>
              <a:t> Med (2012). 48:</a:t>
            </a:r>
            <a:r>
              <a:rPr lang="tr-TR" sz="1600" dirty="0" smtClean="0">
                <a:ea typeface="Georgia"/>
                <a:cs typeface="Georgia"/>
              </a:rPr>
              <a:t>6</a:t>
            </a:r>
            <a:r>
              <a:rPr lang="en-US" sz="1600" dirty="0" smtClean="0">
                <a:ea typeface="Georgia"/>
                <a:cs typeface="Georgia"/>
              </a:rPr>
              <a:t>75–87.</a:t>
            </a:r>
            <a:endParaRPr lang="tr-TR" sz="1600" dirty="0" smtClean="0"/>
          </a:p>
          <a:p>
            <a:pPr>
              <a:lnSpc>
                <a:spcPct val="150000"/>
              </a:lnSpc>
            </a:pPr>
            <a:endParaRPr lang="tr-TR" sz="2400" dirty="0" smtClean="0"/>
          </a:p>
          <a:p>
            <a:endParaRPr lang="tr-TR" sz="1500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502051" y="1136073"/>
            <a:ext cx="11270216" cy="4882028"/>
            <a:chOff x="523823" y="570016"/>
            <a:chExt cx="11270216" cy="48820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" y="570016"/>
              <a:ext cx="11270216" cy="488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Dikdörtgen 1"/>
            <p:cNvSpPr/>
            <p:nvPr/>
          </p:nvSpPr>
          <p:spPr>
            <a:xfrm>
              <a:off x="523823" y="4310743"/>
              <a:ext cx="11099608" cy="41801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1996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65229" cy="784406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latin typeface="Times New Roman"/>
                <a:ea typeface="Georgia"/>
                <a:cs typeface="Georgia"/>
              </a:rPr>
              <a:t>Vücut kompozisyonu</a:t>
            </a:r>
            <a:endParaRPr lang="tr-TR" sz="24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1887" y="1149532"/>
            <a:ext cx="11321143" cy="4351338"/>
          </a:xfrm>
        </p:spPr>
        <p:txBody>
          <a:bodyPr>
            <a:normAutofit/>
          </a:bodyPr>
          <a:lstStyle/>
          <a:p>
            <a:r>
              <a:rPr lang="tr-TR" sz="2400" dirty="0" smtClean="0">
                <a:ea typeface="Georgia"/>
                <a:cs typeface="Georgia"/>
              </a:rPr>
              <a:t>V</a:t>
            </a:r>
            <a:r>
              <a:rPr lang="en-US" sz="2400" dirty="0" err="1" smtClean="0">
                <a:ea typeface="Georgia"/>
                <a:cs typeface="Georgia"/>
              </a:rPr>
              <a:t>ücut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kompozisyonu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analizi</a:t>
            </a:r>
            <a:r>
              <a:rPr lang="tr-TR" sz="2400" dirty="0" smtClean="0">
                <a:ea typeface="Georgia"/>
                <a:cs typeface="Georgia"/>
              </a:rPr>
              <a:t> için ;</a:t>
            </a:r>
            <a:r>
              <a:rPr lang="tr-TR" sz="2400" spc="-45" dirty="0" smtClean="0">
                <a:ea typeface="Georgia"/>
                <a:cs typeface="Georgia"/>
              </a:rPr>
              <a:t> </a:t>
            </a:r>
            <a:endParaRPr lang="tr-TR" sz="2400" spc="-45" dirty="0" smtClean="0">
              <a:ea typeface="Georgia"/>
              <a:cs typeface="Georgia"/>
            </a:endParaRPr>
          </a:p>
          <a:p>
            <a:endParaRPr lang="tr-TR" sz="2400" spc="-45" dirty="0" smtClean="0">
              <a:ea typeface="Georgia"/>
              <a:cs typeface="Georgia"/>
            </a:endParaRPr>
          </a:p>
          <a:p>
            <a:pPr lvl="1">
              <a:buNone/>
            </a:pPr>
            <a:r>
              <a:rPr lang="en-US" sz="2400" spc="-45" dirty="0" smtClean="0">
                <a:ea typeface="Georgia"/>
                <a:cs typeface="Georgia"/>
              </a:rPr>
              <a:t>BIA</a:t>
            </a:r>
            <a:r>
              <a:rPr lang="tr-TR" sz="2400" spc="-45" dirty="0" smtClean="0">
                <a:ea typeface="Georgia"/>
                <a:cs typeface="Georgia"/>
              </a:rPr>
              <a:t>  ile </a:t>
            </a:r>
            <a:r>
              <a:rPr lang="en-US" sz="2400" spc="-45" dirty="0" err="1" smtClean="0">
                <a:ea typeface="Georgia"/>
                <a:cs typeface="Georgia"/>
              </a:rPr>
              <a:t>başarısız</a:t>
            </a:r>
            <a:r>
              <a:rPr lang="en-US" sz="2400" spc="-45" dirty="0" smtClean="0">
                <a:ea typeface="Georgia"/>
                <a:cs typeface="Georgia"/>
              </a:rPr>
              <a:t> </a:t>
            </a:r>
            <a:r>
              <a:rPr lang="en-US" sz="2400" spc="-45" dirty="0" err="1" smtClean="0">
                <a:ea typeface="Georgia"/>
                <a:cs typeface="Georgia"/>
              </a:rPr>
              <a:t>olurken</a:t>
            </a:r>
            <a:r>
              <a:rPr lang="en-US" sz="2400" spc="-45" dirty="0" smtClean="0">
                <a:ea typeface="Georgia"/>
                <a:cs typeface="Georgia"/>
              </a:rPr>
              <a:t> </a:t>
            </a:r>
            <a:r>
              <a:rPr lang="tr-TR" sz="2400" spc="-45" dirty="0" smtClean="0">
                <a:ea typeface="Georgia"/>
                <a:cs typeface="Georgia"/>
              </a:rPr>
              <a:t>, </a:t>
            </a:r>
            <a:r>
              <a:rPr lang="en-US" sz="2400" spc="-45" dirty="0" smtClean="0">
                <a:ea typeface="Georgia"/>
                <a:cs typeface="Georgia"/>
              </a:rPr>
              <a:t>US</a:t>
            </a:r>
            <a:r>
              <a:rPr lang="tr-TR" sz="2400" spc="-45" dirty="0" smtClean="0">
                <a:ea typeface="Georgia"/>
                <a:cs typeface="Georgia"/>
              </a:rPr>
              <a:t>’la </a:t>
            </a:r>
            <a:r>
              <a:rPr lang="en-US" sz="2400" spc="-45" dirty="0" err="1" smtClean="0">
                <a:ea typeface="Georgia"/>
                <a:cs typeface="Georgia"/>
              </a:rPr>
              <a:t>açık</a:t>
            </a:r>
            <a:r>
              <a:rPr lang="en-US" sz="2400" spc="-45" dirty="0" smtClean="0">
                <a:ea typeface="Georgia"/>
                <a:cs typeface="Georgia"/>
              </a:rPr>
              <a:t> </a:t>
            </a:r>
            <a:r>
              <a:rPr lang="en-US" sz="2400" spc="-45" dirty="0" err="1" smtClean="0">
                <a:ea typeface="Georgia"/>
                <a:cs typeface="Georgia"/>
              </a:rPr>
              <a:t>bir</a:t>
            </a:r>
            <a:r>
              <a:rPr lang="en-US" sz="2400" spc="-45" dirty="0" smtClean="0">
                <a:ea typeface="Georgia"/>
                <a:cs typeface="Georgia"/>
              </a:rPr>
              <a:t> </a:t>
            </a:r>
            <a:r>
              <a:rPr lang="en-US" sz="2400" spc="-45" dirty="0" err="1" smtClean="0">
                <a:ea typeface="Georgia"/>
                <a:cs typeface="Georgia"/>
              </a:rPr>
              <a:t>şekilde</a:t>
            </a:r>
            <a:r>
              <a:rPr lang="tr-TR" sz="2400" spc="-45" dirty="0" smtClean="0">
                <a:ea typeface="Georgia"/>
                <a:cs typeface="Georgia"/>
              </a:rPr>
              <a:t> gösterebilir</a:t>
            </a:r>
          </a:p>
          <a:p>
            <a:pPr lvl="2">
              <a:buNone/>
            </a:pPr>
            <a:endParaRPr lang="tr-TR" sz="2000" b="1" dirty="0" smtClean="0">
              <a:solidFill>
                <a:srgbClr val="FF0000"/>
              </a:solidFill>
              <a:ea typeface="Georgia"/>
              <a:cs typeface="Georgia"/>
            </a:endParaRPr>
          </a:p>
          <a:p>
            <a:pPr lvl="2">
              <a:buNone/>
            </a:pPr>
            <a:r>
              <a:rPr lang="tr-TR" sz="2000" b="1" dirty="0" smtClean="0">
                <a:solidFill>
                  <a:srgbClr val="FF0000"/>
                </a:solidFill>
                <a:ea typeface="Georgia"/>
                <a:cs typeface="Georgia"/>
              </a:rPr>
              <a:t>D</a:t>
            </a:r>
            <a:r>
              <a:rPr lang="en-US" sz="2000" b="1" dirty="0" err="1" smtClean="0">
                <a:solidFill>
                  <a:srgbClr val="FF0000"/>
                </a:solidFill>
                <a:ea typeface="Georgia"/>
                <a:cs typeface="Georgia"/>
              </a:rPr>
              <a:t>oku</a:t>
            </a:r>
            <a:r>
              <a:rPr lang="en-US" sz="2000" b="1" dirty="0" smtClean="0">
                <a:solidFill>
                  <a:srgbClr val="FF0000"/>
                </a:solidFill>
                <a:ea typeface="Georgia"/>
                <a:cs typeface="Georgi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a typeface="Georgia"/>
                <a:cs typeface="Georgia"/>
              </a:rPr>
              <a:t>kalınlığını</a:t>
            </a:r>
            <a:r>
              <a:rPr lang="en-US" sz="2000" b="1" dirty="0" smtClean="0">
                <a:solidFill>
                  <a:srgbClr val="FF0000"/>
                </a:solidFill>
                <a:ea typeface="Georgia"/>
                <a:cs typeface="Georgia"/>
              </a:rPr>
              <a:t> </a:t>
            </a:r>
            <a:endParaRPr lang="tr-TR" sz="2000" b="1" spc="-45" dirty="0" smtClean="0">
              <a:solidFill>
                <a:srgbClr val="FF0000"/>
              </a:solidFill>
              <a:ea typeface="Georgia"/>
              <a:cs typeface="Georgia"/>
            </a:endParaRPr>
          </a:p>
          <a:p>
            <a:pPr lvl="2">
              <a:buNone/>
            </a:pPr>
            <a:r>
              <a:rPr lang="tr-TR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D</a:t>
            </a:r>
            <a:r>
              <a:rPr lang="en-US" sz="2000" b="1" spc="-45" dirty="0" err="1" smtClean="0">
                <a:solidFill>
                  <a:srgbClr val="FF0000"/>
                </a:solidFill>
                <a:ea typeface="Georgia"/>
                <a:cs typeface="Georgia"/>
              </a:rPr>
              <a:t>ermiş</a:t>
            </a:r>
            <a:r>
              <a:rPr lang="en-US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, </a:t>
            </a:r>
            <a:r>
              <a:rPr lang="en-US" sz="2000" b="1" spc="-45" dirty="0" err="1" smtClean="0">
                <a:solidFill>
                  <a:srgbClr val="FF0000"/>
                </a:solidFill>
                <a:ea typeface="Georgia"/>
                <a:cs typeface="Georgia"/>
              </a:rPr>
              <a:t>subkütan</a:t>
            </a:r>
            <a:r>
              <a:rPr lang="en-US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 </a:t>
            </a:r>
            <a:r>
              <a:rPr lang="en-US" sz="2000" b="1" spc="-45" dirty="0" err="1" smtClean="0">
                <a:solidFill>
                  <a:srgbClr val="FF0000"/>
                </a:solidFill>
                <a:ea typeface="Georgia"/>
                <a:cs typeface="Georgia"/>
              </a:rPr>
              <a:t>yağ</a:t>
            </a:r>
            <a:r>
              <a:rPr lang="tr-TR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ı v</a:t>
            </a:r>
            <a:r>
              <a:rPr lang="en-US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e </a:t>
            </a:r>
            <a:r>
              <a:rPr lang="en-US" sz="2000" b="1" spc="-45" dirty="0" err="1" smtClean="0">
                <a:solidFill>
                  <a:srgbClr val="FF0000"/>
                </a:solidFill>
                <a:ea typeface="Georgia"/>
                <a:cs typeface="Georgia"/>
              </a:rPr>
              <a:t>kas</a:t>
            </a:r>
            <a:r>
              <a:rPr lang="tr-TR" sz="2000" b="1" spc="-45" dirty="0" smtClean="0">
                <a:solidFill>
                  <a:srgbClr val="FF0000"/>
                </a:solidFill>
                <a:ea typeface="Georgia"/>
                <a:cs typeface="Georgia"/>
              </a:rPr>
              <a:t>ı </a:t>
            </a:r>
          </a:p>
          <a:p>
            <a:pPr lvl="2">
              <a:buNone/>
            </a:pPr>
            <a:r>
              <a:rPr lang="tr-TR" sz="2000" b="1" dirty="0" smtClean="0">
                <a:solidFill>
                  <a:srgbClr val="FF0000"/>
                </a:solidFill>
                <a:ea typeface="Georgia"/>
                <a:cs typeface="Georgia"/>
              </a:rPr>
              <a:t>H</a:t>
            </a:r>
            <a:r>
              <a:rPr lang="en-US" sz="2000" b="1" dirty="0" err="1" smtClean="0">
                <a:solidFill>
                  <a:srgbClr val="FF0000"/>
                </a:solidFill>
                <a:ea typeface="Georgia"/>
                <a:cs typeface="Georgia"/>
              </a:rPr>
              <a:t>ızlı</a:t>
            </a:r>
            <a:r>
              <a:rPr lang="en-US" sz="2000" b="1" dirty="0" smtClean="0">
                <a:solidFill>
                  <a:srgbClr val="FF0000"/>
                </a:solidFill>
                <a:ea typeface="Georgia"/>
                <a:cs typeface="Georgi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a typeface="Georgia"/>
                <a:cs typeface="Georgia"/>
              </a:rPr>
              <a:t>bölgesel</a:t>
            </a:r>
            <a:r>
              <a:rPr lang="en-US" sz="2000" b="1" dirty="0" smtClean="0">
                <a:solidFill>
                  <a:srgbClr val="FF0000"/>
                </a:solidFill>
                <a:ea typeface="Georgia"/>
                <a:cs typeface="Georgi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a typeface="Georgia"/>
                <a:cs typeface="Georgia"/>
              </a:rPr>
              <a:t>tahmin</a:t>
            </a:r>
            <a:endParaRPr lang="tr-TR" sz="2000" b="1" dirty="0" smtClean="0">
              <a:solidFill>
                <a:srgbClr val="FF0000"/>
              </a:solidFill>
              <a:ea typeface="Georgia"/>
              <a:cs typeface="Georgia"/>
            </a:endParaRPr>
          </a:p>
          <a:p>
            <a:pPr lvl="1">
              <a:buNone/>
            </a:pPr>
            <a:endParaRPr lang="tr-TR" sz="2400" dirty="0" smtClean="0">
              <a:ea typeface="Georgia"/>
              <a:cs typeface="Georgia"/>
            </a:endParaRPr>
          </a:p>
          <a:p>
            <a:r>
              <a:rPr lang="tr-TR" sz="2400" dirty="0" smtClean="0">
                <a:ea typeface="Georgia"/>
                <a:cs typeface="Georgia"/>
              </a:rPr>
              <a:t>Y</a:t>
            </a:r>
            <a:r>
              <a:rPr lang="en-US" sz="2400" dirty="0" err="1" smtClean="0">
                <a:ea typeface="Georgia"/>
                <a:cs typeface="Georgia"/>
              </a:rPr>
              <a:t>aşlı</a:t>
            </a:r>
            <a:r>
              <a:rPr lang="tr-TR" sz="2400" dirty="0" err="1" smtClean="0">
                <a:ea typeface="Georgia"/>
                <a:cs typeface="Georgia"/>
              </a:rPr>
              <a:t>larda</a:t>
            </a:r>
            <a:r>
              <a:rPr lang="tr-TR" sz="2400" dirty="0" smtClean="0">
                <a:ea typeface="Georgia"/>
                <a:cs typeface="Georgia"/>
              </a:rPr>
              <a:t> FFMI </a:t>
            </a:r>
            <a:r>
              <a:rPr lang="en-US" sz="2400" dirty="0" err="1" smtClean="0">
                <a:ea typeface="Georgia"/>
                <a:cs typeface="Georgia"/>
              </a:rPr>
              <a:t>olarak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kalınlığını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başarıyla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ölçme</a:t>
            </a:r>
            <a:r>
              <a:rPr lang="tr-TR" sz="2400" dirty="0" err="1" smtClean="0">
                <a:ea typeface="Georgia"/>
                <a:cs typeface="Georgia"/>
              </a:rPr>
              <a:t>kte</a:t>
            </a:r>
            <a:endParaRPr lang="tr-TR" sz="1800" dirty="0" smtClean="0">
              <a:latin typeface="Georgia"/>
              <a:ea typeface="Georgia"/>
              <a:cs typeface="Georgia"/>
            </a:endParaRPr>
          </a:p>
          <a:p>
            <a:endParaRPr lang="tr-TR" sz="2400" spc="-45" dirty="0" smtClean="0">
              <a:ea typeface="Georgia"/>
              <a:cs typeface="Georgia"/>
            </a:endParaRPr>
          </a:p>
          <a:p>
            <a:endParaRPr lang="tr-TR" sz="2400" dirty="0" smtClean="0">
              <a:ea typeface="Georgia"/>
              <a:cs typeface="Georgia"/>
            </a:endParaRPr>
          </a:p>
          <a:p>
            <a:pPr lvl="1">
              <a:buNone/>
            </a:pPr>
            <a:endParaRPr lang="tr-TR" spc="-45" dirty="0" smtClean="0">
              <a:ea typeface="Georgia"/>
              <a:cs typeface="Georgia"/>
            </a:endParaRPr>
          </a:p>
          <a:p>
            <a:pPr lvl="1">
              <a:buNone/>
            </a:pPr>
            <a:endParaRPr lang="tr-TR" spc="-45" dirty="0" smtClean="0">
              <a:ea typeface="Georgia"/>
              <a:cs typeface="Georgia"/>
            </a:endParaRPr>
          </a:p>
          <a:p>
            <a:pPr>
              <a:buNone/>
            </a:pPr>
            <a:endParaRPr lang="tr-TR" sz="2400" dirty="0" smtClean="0">
              <a:latin typeface="Georgia"/>
              <a:ea typeface="Georgia"/>
              <a:cs typeface="Georgia"/>
            </a:endParaRPr>
          </a:p>
          <a:p>
            <a:endParaRPr lang="tr-TR" sz="1600" dirty="0" smtClean="0">
              <a:latin typeface="Georgia"/>
              <a:ea typeface="Georgia"/>
              <a:cs typeface="Georgia"/>
            </a:endParaRPr>
          </a:p>
          <a:p>
            <a:endParaRPr lang="tr-TR" sz="1500" spc="-55" dirty="0" smtClean="0">
              <a:latin typeface="Times New Roman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6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1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latin typeface="+mn-lt"/>
                <a:ea typeface="Georgia"/>
                <a:cs typeface="Georgia"/>
              </a:rPr>
              <a:t>Sarkopeni</a:t>
            </a:r>
            <a:endParaRPr lang="tr-TR" dirty="0">
              <a:latin typeface="+mn-lt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4133" y="1202266"/>
            <a:ext cx="11430000" cy="56557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1500" dirty="0" smtClean="0">
                <a:latin typeface="Times New Roman"/>
                <a:ea typeface="Georgia"/>
                <a:cs typeface="Georgia"/>
              </a:rPr>
              <a:t> </a:t>
            </a:r>
            <a:endParaRPr lang="tr-TR" sz="1500" spc="-95" dirty="0" smtClean="0">
              <a:ea typeface="Georgia"/>
              <a:cs typeface="Georgia"/>
            </a:endParaRPr>
          </a:p>
          <a:p>
            <a:r>
              <a:rPr lang="tr-TR" sz="2600" spc="-95" dirty="0" smtClean="0">
                <a:ea typeface="Georgia"/>
                <a:cs typeface="Georgia"/>
              </a:rPr>
              <a:t>D</a:t>
            </a:r>
            <a:r>
              <a:rPr lang="en-US" sz="2600" spc="-95" dirty="0" err="1" smtClean="0">
                <a:ea typeface="Georgia"/>
                <a:cs typeface="Georgia"/>
              </a:rPr>
              <a:t>eğerlendirmede</a:t>
            </a:r>
            <a:r>
              <a:rPr lang="en-US" sz="2600" spc="-95" dirty="0" smtClean="0">
                <a:ea typeface="Georgia"/>
                <a:cs typeface="Georgia"/>
              </a:rPr>
              <a:t> </a:t>
            </a:r>
            <a:endParaRPr lang="tr-TR" sz="2600" spc="-95" dirty="0" smtClean="0">
              <a:ea typeface="Georgia"/>
              <a:cs typeface="Georgia"/>
            </a:endParaRPr>
          </a:p>
          <a:p>
            <a:pPr indent="490538">
              <a:buNone/>
            </a:pPr>
            <a:r>
              <a:rPr lang="tr-TR" sz="2600" spc="-95" dirty="0" smtClean="0">
                <a:ea typeface="Georgia"/>
                <a:cs typeface="Georgia"/>
              </a:rPr>
              <a:t>BIA</a:t>
            </a:r>
          </a:p>
          <a:p>
            <a:pPr indent="490538">
              <a:buNone/>
            </a:pPr>
            <a:r>
              <a:rPr lang="tr-TR" sz="2600" spc="-95" dirty="0" smtClean="0">
                <a:ea typeface="Georgia"/>
                <a:cs typeface="Georgia"/>
              </a:rPr>
              <a:t>DEXA</a:t>
            </a:r>
          </a:p>
          <a:p>
            <a:pPr indent="490538">
              <a:buNone/>
            </a:pPr>
            <a:r>
              <a:rPr lang="tr-TR" sz="2600" spc="-95" dirty="0" smtClean="0">
                <a:ea typeface="Georgia"/>
                <a:cs typeface="Georgia"/>
              </a:rPr>
              <a:t>BT</a:t>
            </a:r>
          </a:p>
          <a:p>
            <a:pPr indent="490538">
              <a:buNone/>
            </a:pPr>
            <a:r>
              <a:rPr lang="tr-TR" sz="2600" spc="-95" dirty="0" smtClean="0">
                <a:ea typeface="Georgia"/>
                <a:cs typeface="Georgia"/>
              </a:rPr>
              <a:t>MR</a:t>
            </a:r>
          </a:p>
          <a:p>
            <a:r>
              <a:rPr lang="tr-TR" sz="2600" dirty="0" smtClean="0">
                <a:ea typeface="Georgia"/>
                <a:cs typeface="Georgia"/>
              </a:rPr>
              <a:t>BT </a:t>
            </a:r>
            <a:r>
              <a:rPr lang="en-US" sz="2600" dirty="0" err="1" smtClean="0">
                <a:ea typeface="Georgia"/>
                <a:cs typeface="Georgia"/>
              </a:rPr>
              <a:t>ve</a:t>
            </a:r>
            <a:r>
              <a:rPr lang="en-US" sz="2600" dirty="0" smtClean="0">
                <a:ea typeface="Georgia"/>
                <a:cs typeface="Georgia"/>
              </a:rPr>
              <a:t> MR </a:t>
            </a:r>
            <a:r>
              <a:rPr lang="en-US" sz="2600" dirty="0" err="1" smtClean="0">
                <a:ea typeface="Georgia"/>
                <a:cs typeface="Georgia"/>
              </a:rPr>
              <a:t>kas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kütlesini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tr-TR" sz="2600" dirty="0" smtClean="0">
                <a:ea typeface="Georgia"/>
                <a:cs typeface="Georgia"/>
              </a:rPr>
              <a:t>ölçer, fakat </a:t>
            </a:r>
            <a:r>
              <a:rPr lang="tr-TR" sz="2600" dirty="0" err="1" smtClean="0">
                <a:ea typeface="Georgia"/>
                <a:cs typeface="Georgia"/>
              </a:rPr>
              <a:t>malitetli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endParaRPr lang="tr-TR" sz="2600" dirty="0" smtClean="0">
              <a:ea typeface="Georgia"/>
              <a:cs typeface="Georgia"/>
            </a:endParaRPr>
          </a:p>
          <a:p>
            <a:r>
              <a:rPr lang="en-US" sz="2600" dirty="0" err="1" smtClean="0">
                <a:ea typeface="Georgia"/>
                <a:cs typeface="Georgia"/>
              </a:rPr>
              <a:t>Antropometrik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ölçümler</a:t>
            </a:r>
            <a:r>
              <a:rPr lang="en-US" sz="2600" dirty="0" smtClean="0">
                <a:ea typeface="Georgia"/>
                <a:cs typeface="Georgia"/>
              </a:rPr>
              <a:t>, </a:t>
            </a:r>
            <a:r>
              <a:rPr lang="en-US" sz="2600" dirty="0" err="1" smtClean="0">
                <a:ea typeface="Georgia"/>
                <a:cs typeface="Georgia"/>
              </a:rPr>
              <a:t>sarkopenik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obeziteyi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tanımlamakta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başarısızdır</a:t>
            </a:r>
            <a:r>
              <a:rPr lang="tr-TR" sz="2600" dirty="0" smtClean="0">
                <a:ea typeface="Georgia"/>
                <a:cs typeface="Georgia"/>
              </a:rPr>
              <a:t>.</a:t>
            </a:r>
          </a:p>
          <a:p>
            <a:r>
              <a:rPr lang="tr-TR" sz="2600" dirty="0" smtClean="0">
                <a:ea typeface="Georgia"/>
                <a:cs typeface="Georgia"/>
              </a:rPr>
              <a:t>BIA  </a:t>
            </a:r>
            <a:r>
              <a:rPr lang="en-US" sz="2600" dirty="0" err="1" smtClean="0">
                <a:ea typeface="Georgia"/>
                <a:cs typeface="Georgia"/>
              </a:rPr>
              <a:t>obez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olan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bireylerde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tr-TR" sz="2600" dirty="0" smtClean="0">
                <a:ea typeface="Georgia"/>
                <a:cs typeface="Georgia"/>
              </a:rPr>
              <a:t>yağsız kütleyi </a:t>
            </a:r>
            <a:r>
              <a:rPr lang="en-US" sz="2600" dirty="0" err="1" smtClean="0">
                <a:ea typeface="Georgia"/>
                <a:cs typeface="Georgia"/>
              </a:rPr>
              <a:t>aşırı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tahmin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edebilir</a:t>
            </a:r>
            <a:r>
              <a:rPr lang="tr-TR" sz="2600" dirty="0" smtClean="0">
                <a:ea typeface="Georgia"/>
                <a:cs typeface="Georgia"/>
              </a:rPr>
              <a:t>. </a:t>
            </a:r>
          </a:p>
          <a:p>
            <a:r>
              <a:rPr lang="tr-TR" sz="2600" dirty="0" smtClean="0">
                <a:ea typeface="Georgia"/>
                <a:cs typeface="Georgia"/>
              </a:rPr>
              <a:t>DEXA </a:t>
            </a:r>
            <a:r>
              <a:rPr lang="en-US" sz="2600" dirty="0" err="1" smtClean="0">
                <a:ea typeface="Georgia"/>
                <a:cs typeface="Georgia"/>
              </a:rPr>
              <a:t>ölçümleri</a:t>
            </a:r>
            <a:r>
              <a:rPr lang="en-US" sz="2600" dirty="0" smtClean="0">
                <a:ea typeface="Georgia"/>
                <a:cs typeface="Georgia"/>
              </a:rPr>
              <a:t>, </a:t>
            </a:r>
            <a:r>
              <a:rPr lang="en-US" sz="2600" dirty="0" err="1" smtClean="0">
                <a:ea typeface="Georgia"/>
                <a:cs typeface="Georgia"/>
              </a:rPr>
              <a:t>doku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kalınlığı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ve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hidrasyondan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etkilenir</a:t>
            </a:r>
            <a:endParaRPr lang="tr-TR" sz="2600" dirty="0" smtClean="0">
              <a:ea typeface="Georgia"/>
              <a:cs typeface="Georgia"/>
            </a:endParaRPr>
          </a:p>
          <a:p>
            <a:r>
              <a:rPr lang="en-US" sz="2600" dirty="0" err="1" smtClean="0">
                <a:ea typeface="Georgia"/>
                <a:cs typeface="Georgia"/>
              </a:rPr>
              <a:t>Kas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kuvveti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en-US" sz="2600" dirty="0" err="1" smtClean="0">
                <a:ea typeface="Georgia"/>
                <a:cs typeface="Georgia"/>
              </a:rPr>
              <a:t>testleri</a:t>
            </a:r>
            <a:r>
              <a:rPr lang="en-US" sz="2600" dirty="0" smtClean="0">
                <a:ea typeface="Georgia"/>
                <a:cs typeface="Georgia"/>
              </a:rPr>
              <a:t> </a:t>
            </a:r>
            <a:r>
              <a:rPr lang="tr-TR" sz="2600" dirty="0" err="1" smtClean="0">
                <a:ea typeface="Georgia"/>
                <a:cs typeface="Georgia"/>
              </a:rPr>
              <a:t>kognitif</a:t>
            </a:r>
            <a:r>
              <a:rPr lang="tr-TR" sz="2600" dirty="0" smtClean="0">
                <a:ea typeface="Georgia"/>
                <a:cs typeface="Georgia"/>
              </a:rPr>
              <a:t> bozuklularda </a:t>
            </a:r>
            <a:r>
              <a:rPr lang="en-US" sz="2600" dirty="0" err="1" smtClean="0">
                <a:ea typeface="Georgia"/>
                <a:cs typeface="Georgia"/>
              </a:rPr>
              <a:t>kullanılamaz</a:t>
            </a:r>
            <a:endParaRPr lang="tr-TR" sz="2600" dirty="0" smtClean="0">
              <a:ea typeface="Georgia"/>
              <a:cs typeface="Georgia"/>
            </a:endParaRPr>
          </a:p>
          <a:p>
            <a:pPr algn="r">
              <a:buNone/>
            </a:pPr>
            <a:endParaRPr lang="tr-TR" sz="1600" dirty="0" smtClean="0">
              <a:ea typeface="Georgia"/>
              <a:cs typeface="Georgia"/>
            </a:endParaRPr>
          </a:p>
          <a:p>
            <a:pPr algn="r">
              <a:buNone/>
            </a:pPr>
            <a:r>
              <a:rPr lang="tr-TR" sz="1500" dirty="0" err="1" smtClean="0">
                <a:ea typeface="Georgia"/>
                <a:cs typeface="Georgia"/>
              </a:rPr>
              <a:t>Spira</a:t>
            </a:r>
            <a:r>
              <a:rPr lang="tr-TR" sz="1500" dirty="0" smtClean="0">
                <a:ea typeface="Georgia"/>
                <a:cs typeface="Georgia"/>
              </a:rPr>
              <a:t> D,et al. </a:t>
            </a:r>
            <a:r>
              <a:rPr lang="tr-TR" sz="1500" dirty="0" err="1" smtClean="0">
                <a:ea typeface="Georgia"/>
                <a:cs typeface="Georgia"/>
              </a:rPr>
              <a:t>Gerontol</a:t>
            </a:r>
            <a:r>
              <a:rPr lang="tr-TR" sz="1500" dirty="0" smtClean="0">
                <a:ea typeface="Georgia"/>
                <a:cs typeface="Georgia"/>
              </a:rPr>
              <a:t> </a:t>
            </a:r>
            <a:r>
              <a:rPr lang="tr-TR" sz="1500" dirty="0" err="1" smtClean="0">
                <a:ea typeface="Georgia"/>
                <a:cs typeface="Georgia"/>
              </a:rPr>
              <a:t>Geriatr</a:t>
            </a:r>
            <a:r>
              <a:rPr lang="tr-TR" sz="1500" dirty="0" smtClean="0">
                <a:ea typeface="Georgia"/>
                <a:cs typeface="Georgia"/>
              </a:rPr>
              <a:t> 2016; 49:94–99</a:t>
            </a: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 smtClean="0">
              <a:latin typeface="Georgia"/>
              <a:ea typeface="Georgia"/>
              <a:cs typeface="Georgia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721" y="1422403"/>
            <a:ext cx="4015747" cy="21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474133"/>
            <a:ext cx="10845800" cy="57816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tr-TR" sz="2400" dirty="0" smtClean="0">
              <a:ea typeface="Georgia"/>
              <a:cs typeface="Georgia"/>
            </a:endParaRPr>
          </a:p>
          <a:p>
            <a:pPr>
              <a:lnSpc>
                <a:spcPct val="150000"/>
              </a:lnSpc>
            </a:pPr>
            <a:r>
              <a:rPr lang="tr-TR" sz="2400" dirty="0" err="1" smtClean="0">
                <a:ea typeface="Georgia"/>
                <a:cs typeface="Georgia"/>
              </a:rPr>
              <a:t>K</a:t>
            </a:r>
            <a:r>
              <a:rPr lang="en-US" sz="2400" dirty="0" smtClean="0">
                <a:ea typeface="Georgia"/>
                <a:cs typeface="Georgia"/>
              </a:rPr>
              <a:t>as </a:t>
            </a:r>
            <a:r>
              <a:rPr lang="en-US" sz="2400" dirty="0" err="1" smtClean="0">
                <a:ea typeface="Georgia"/>
                <a:cs typeface="Georgia"/>
              </a:rPr>
              <a:t>kesit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alanı</a:t>
            </a:r>
            <a:r>
              <a:rPr lang="en-US" sz="2400" dirty="0" smtClean="0">
                <a:ea typeface="Georgia"/>
                <a:cs typeface="Georgia"/>
              </a:rPr>
              <a:t>, </a:t>
            </a:r>
            <a:r>
              <a:rPr lang="en-US" sz="2400" dirty="0" err="1" smtClean="0">
                <a:ea typeface="Georgia"/>
                <a:cs typeface="Georgia"/>
              </a:rPr>
              <a:t>mimarisi</a:t>
            </a:r>
            <a:r>
              <a:rPr lang="en-US" sz="2400" dirty="0" smtClean="0">
                <a:ea typeface="Georgia"/>
                <a:cs typeface="Georgia"/>
              </a:rPr>
              <a:t> (</a:t>
            </a:r>
            <a:r>
              <a:rPr lang="en-US" sz="2400" dirty="0" err="1" smtClean="0">
                <a:ea typeface="Georgia"/>
                <a:cs typeface="Georgia"/>
              </a:rPr>
              <a:t>pennation</a:t>
            </a:r>
            <a:r>
              <a:rPr lang="en-US" sz="2400" dirty="0" smtClean="0">
                <a:ea typeface="Georgia"/>
                <a:cs typeface="Georgia"/>
              </a:rPr>
              <a:t> angle and fascicle length)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kompozisyonu</a:t>
            </a:r>
            <a:r>
              <a:rPr lang="en-US" sz="2400" dirty="0" smtClean="0">
                <a:ea typeface="Georgia"/>
                <a:cs typeface="Georgia"/>
              </a:rPr>
              <a:t> (</a:t>
            </a:r>
            <a:r>
              <a:rPr lang="en-US" sz="2400" dirty="0" err="1" smtClean="0">
                <a:ea typeface="Georgia"/>
                <a:cs typeface="Georgia"/>
              </a:rPr>
              <a:t>ekojen</a:t>
            </a:r>
            <a:r>
              <a:rPr lang="tr-TR" sz="2400" dirty="0" smtClean="0">
                <a:ea typeface="Georgia"/>
                <a:cs typeface="Georgia"/>
              </a:rPr>
              <a:t>ite</a:t>
            </a:r>
            <a:r>
              <a:rPr lang="en-US" sz="2400" dirty="0" smtClean="0">
                <a:ea typeface="Georgia"/>
                <a:cs typeface="Georgia"/>
              </a:rPr>
              <a:t>) </a:t>
            </a:r>
            <a:r>
              <a:rPr lang="en-US" sz="2400" dirty="0" err="1" smtClean="0">
                <a:ea typeface="Georgia"/>
                <a:cs typeface="Georgia"/>
              </a:rPr>
              <a:t>tespit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eder</a:t>
            </a:r>
            <a:r>
              <a:rPr lang="tr-TR" sz="2400" dirty="0" smtClean="0">
                <a:ea typeface="Georgia"/>
                <a:cs typeface="Georgia"/>
              </a:rPr>
              <a:t>. *</a:t>
            </a:r>
          </a:p>
          <a:p>
            <a:pPr>
              <a:lnSpc>
                <a:spcPct val="150000"/>
              </a:lnSpc>
            </a:pPr>
            <a:endParaRPr lang="tr-TR" sz="2400" dirty="0" smtClean="0">
              <a:ea typeface="Georgia"/>
              <a:cs typeface="Georgia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ea typeface="Georgia"/>
                <a:cs typeface="Georgia"/>
              </a:rPr>
              <a:t>P</a:t>
            </a:r>
            <a:r>
              <a:rPr lang="en-US" sz="2400" dirty="0" smtClean="0">
                <a:ea typeface="Georgia"/>
                <a:cs typeface="Georgia"/>
              </a:rPr>
              <a:t>en</a:t>
            </a:r>
            <a:r>
              <a:rPr lang="tr-TR" sz="2400" dirty="0" err="1" smtClean="0">
                <a:ea typeface="Georgia"/>
                <a:cs typeface="Georgia"/>
              </a:rPr>
              <a:t>nat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açısı</a:t>
            </a:r>
            <a:r>
              <a:rPr lang="en-US" sz="2400" dirty="0" smtClean="0">
                <a:ea typeface="Georgia"/>
                <a:cs typeface="Georgia"/>
              </a:rPr>
              <a:t> ne </a:t>
            </a:r>
            <a:r>
              <a:rPr lang="en-US" sz="2400" dirty="0" err="1" smtClean="0">
                <a:ea typeface="Georgia"/>
                <a:cs typeface="Georgia"/>
              </a:rPr>
              <a:t>kadar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büyük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olursa</a:t>
            </a:r>
            <a:r>
              <a:rPr lang="en-US" sz="2400" dirty="0" smtClean="0">
                <a:ea typeface="Georgia"/>
                <a:cs typeface="Georgia"/>
              </a:rPr>
              <a:t>, </a:t>
            </a:r>
            <a:r>
              <a:rPr lang="en-US" sz="2400" dirty="0" err="1" smtClean="0">
                <a:ea typeface="Georgia"/>
                <a:cs typeface="Georgia"/>
              </a:rPr>
              <a:t>daha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kontraktil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lifleri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belirli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hacimde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paketlenebilir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böylece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kasın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kuvvet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üretme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kabiliyetini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arttırır</a:t>
            </a:r>
            <a:r>
              <a:rPr lang="tr-TR" sz="2400" dirty="0" smtClean="0">
                <a:ea typeface="Georgia"/>
                <a:cs typeface="Georgia"/>
              </a:rPr>
              <a:t>. **</a:t>
            </a:r>
            <a:endParaRPr lang="tr-TR" sz="1400" dirty="0" smtClean="0">
              <a:ea typeface="Georgia"/>
              <a:cs typeface="Georgia"/>
            </a:endParaRPr>
          </a:p>
          <a:p>
            <a:pPr algn="r">
              <a:buNone/>
            </a:pPr>
            <a:r>
              <a:rPr lang="tr-TR" sz="1400" dirty="0" smtClean="0">
                <a:ea typeface="Georgia"/>
                <a:cs typeface="Georgia"/>
              </a:rPr>
              <a:t>*</a:t>
            </a:r>
            <a:r>
              <a:rPr lang="tr-TR" sz="1400" dirty="0" smtClean="0">
                <a:ea typeface="Georgia"/>
              </a:rPr>
              <a:t>Kuyumcu ME, et al. </a:t>
            </a:r>
            <a:r>
              <a:rPr lang="tr-TR" sz="1400" dirty="0" err="1" smtClean="0">
                <a:ea typeface="Georgia"/>
              </a:rPr>
              <a:t>Arch</a:t>
            </a:r>
            <a:r>
              <a:rPr lang="tr-TR" sz="1400" dirty="0" smtClean="0">
                <a:ea typeface="Georgia"/>
              </a:rPr>
              <a:t> </a:t>
            </a:r>
            <a:r>
              <a:rPr lang="tr-TR" sz="1400" dirty="0" err="1" smtClean="0">
                <a:ea typeface="Georgia"/>
              </a:rPr>
              <a:t>Gerontol</a:t>
            </a:r>
            <a:r>
              <a:rPr lang="tr-TR" sz="1400" dirty="0" smtClean="0">
                <a:ea typeface="Georgia"/>
              </a:rPr>
              <a:t> </a:t>
            </a:r>
            <a:r>
              <a:rPr lang="tr-TR" sz="1400" dirty="0" err="1" smtClean="0">
                <a:ea typeface="Georgia"/>
              </a:rPr>
              <a:t>Geriatr</a:t>
            </a:r>
            <a:r>
              <a:rPr lang="tr-TR" sz="1400" dirty="0" smtClean="0">
                <a:ea typeface="Georgia"/>
              </a:rPr>
              <a:t> 2016; 65:18–24</a:t>
            </a:r>
            <a:endParaRPr lang="tr-TR" sz="2200" dirty="0" smtClean="0">
              <a:ea typeface="Georgia"/>
            </a:endParaRPr>
          </a:p>
          <a:p>
            <a:pPr algn="r">
              <a:buNone/>
            </a:pPr>
            <a:r>
              <a:rPr lang="tr-TR" sz="1400" dirty="0" smtClean="0">
                <a:ea typeface="Georgia"/>
                <a:cs typeface="Georgia"/>
              </a:rPr>
              <a:t>**</a:t>
            </a:r>
            <a:r>
              <a:rPr lang="tr-TR" sz="1400" dirty="0" err="1" smtClean="0">
                <a:ea typeface="Georgia"/>
              </a:rPr>
              <a:t>Strasser</a:t>
            </a:r>
            <a:r>
              <a:rPr lang="tr-TR" sz="1400" dirty="0" smtClean="0">
                <a:ea typeface="Georgia"/>
              </a:rPr>
              <a:t> EM, et al.</a:t>
            </a:r>
            <a:r>
              <a:rPr lang="tr-TR" sz="1400" dirty="0" err="1" smtClean="0">
                <a:ea typeface="Georgia"/>
              </a:rPr>
              <a:t>Age</a:t>
            </a:r>
            <a:r>
              <a:rPr lang="tr-TR" sz="1400" dirty="0" smtClean="0">
                <a:ea typeface="Georgia"/>
              </a:rPr>
              <a:t> (</a:t>
            </a:r>
            <a:r>
              <a:rPr lang="tr-TR" sz="1400" dirty="0" err="1" smtClean="0">
                <a:ea typeface="Georgia"/>
              </a:rPr>
              <a:t>Dordr</a:t>
            </a:r>
            <a:r>
              <a:rPr lang="tr-TR" sz="1400" dirty="0" smtClean="0">
                <a:ea typeface="Georgia"/>
              </a:rPr>
              <a:t>)2013; 35:77–88</a:t>
            </a:r>
            <a:r>
              <a:rPr lang="tr-TR" sz="2200" dirty="0" smtClean="0">
                <a:ea typeface="Georgia"/>
              </a:rPr>
              <a:t>.</a:t>
            </a:r>
          </a:p>
          <a:p>
            <a:endParaRPr lang="tr-TR" sz="2200" dirty="0" smtClean="0">
              <a:ea typeface="Georgia"/>
              <a:cs typeface="Georgia"/>
            </a:endParaRPr>
          </a:p>
          <a:p>
            <a:endParaRPr lang="tr-TR" sz="2000" dirty="0" smtClean="0">
              <a:ea typeface="Georgia"/>
              <a:cs typeface="Georgia"/>
            </a:endParaRPr>
          </a:p>
          <a:p>
            <a:endParaRPr lang="tr-TR" sz="2000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33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365125"/>
            <a:ext cx="10879667" cy="62896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2400" dirty="0" smtClean="0">
                <a:ea typeface="Georgia"/>
                <a:cs typeface="Georgia"/>
              </a:rPr>
              <a:t>Yaşlılarda, g</a:t>
            </a:r>
            <a:r>
              <a:rPr lang="en-US" sz="2400" dirty="0" err="1" smtClean="0">
                <a:ea typeface="Georgia"/>
                <a:cs typeface="Georgia"/>
              </a:rPr>
              <a:t>astroknemius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kasının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pennat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açısında</a:t>
            </a:r>
            <a:r>
              <a:rPr lang="tr-TR" sz="2400" dirty="0" smtClean="0">
                <a:ea typeface="Georgia"/>
                <a:cs typeface="Georgia"/>
              </a:rPr>
              <a:t> </a:t>
            </a:r>
            <a:r>
              <a:rPr lang="en-US" sz="2400" dirty="0" smtClean="0">
                <a:ea typeface="Georgia"/>
                <a:cs typeface="Georgia"/>
              </a:rPr>
              <a:t>% 12'lik </a:t>
            </a:r>
            <a:r>
              <a:rPr lang="en-US" sz="2400" dirty="0" err="1" smtClean="0">
                <a:ea typeface="Georgia"/>
                <a:cs typeface="Georgia"/>
              </a:rPr>
              <a:t>bir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azalma</a:t>
            </a:r>
            <a:r>
              <a:rPr lang="tr-TR" sz="2400" dirty="0" smtClean="0">
                <a:ea typeface="Georgia"/>
                <a:cs typeface="Georgia"/>
              </a:rPr>
              <a:t> </a:t>
            </a:r>
            <a:r>
              <a:rPr lang="tr-TR" sz="2400" dirty="0" err="1" smtClean="0">
                <a:ea typeface="Georgia"/>
                <a:cs typeface="Georgia"/>
              </a:rPr>
              <a:t>tesbit</a:t>
            </a:r>
            <a:r>
              <a:rPr lang="tr-TR" sz="2400" dirty="0" smtClean="0">
                <a:ea typeface="Georgia"/>
                <a:cs typeface="Georgia"/>
              </a:rPr>
              <a:t> edilmektedir.</a:t>
            </a:r>
          </a:p>
          <a:p>
            <a:pPr>
              <a:lnSpc>
                <a:spcPct val="110000"/>
              </a:lnSpc>
            </a:pPr>
            <a:endParaRPr lang="tr-TR" sz="2400" dirty="0" smtClean="0">
              <a:ea typeface="Georgia"/>
            </a:endParaRPr>
          </a:p>
          <a:p>
            <a:pPr>
              <a:lnSpc>
                <a:spcPct val="110000"/>
              </a:lnSpc>
            </a:pPr>
            <a:r>
              <a:rPr lang="tr-TR" sz="2400" dirty="0" smtClean="0">
                <a:ea typeface="Georgia"/>
                <a:cs typeface="Georgia"/>
              </a:rPr>
              <a:t>K</a:t>
            </a:r>
            <a:r>
              <a:rPr lang="en-US" sz="2400" dirty="0" smtClean="0">
                <a:ea typeface="Georgia"/>
                <a:cs typeface="Georgia"/>
              </a:rPr>
              <a:t>as </a:t>
            </a:r>
            <a:r>
              <a:rPr lang="en-US" sz="2400" dirty="0" err="1" smtClean="0">
                <a:ea typeface="Georgia"/>
                <a:cs typeface="Georgia"/>
              </a:rPr>
              <a:t>kalitesini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belirlemek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için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intramusküler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fibröz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yağ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dokularının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ekojenit</a:t>
            </a:r>
            <a:r>
              <a:rPr lang="tr-TR" sz="2400" dirty="0" smtClean="0">
                <a:ea typeface="Georgia"/>
                <a:cs typeface="Georgia"/>
              </a:rPr>
              <a:t>esi </a:t>
            </a:r>
            <a:r>
              <a:rPr lang="en-US" sz="2400" dirty="0" err="1" smtClean="0">
                <a:ea typeface="Georgia"/>
                <a:cs typeface="Georgia"/>
              </a:rPr>
              <a:t>kullanıl</a:t>
            </a:r>
            <a:r>
              <a:rPr lang="tr-TR" sz="2400" dirty="0" smtClean="0">
                <a:ea typeface="Georgia"/>
                <a:cs typeface="Georgia"/>
              </a:rPr>
              <a:t>makta ve </a:t>
            </a:r>
            <a:r>
              <a:rPr lang="en-US" sz="2400" dirty="0" err="1" smtClean="0">
                <a:ea typeface="Georgia"/>
                <a:cs typeface="Georgia"/>
              </a:rPr>
              <a:t>yaşlı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erkeklerde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ekojenite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kuvveti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arasında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ters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ilişki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gözlenm</a:t>
            </a:r>
            <a:r>
              <a:rPr lang="tr-TR" sz="2400" dirty="0" smtClean="0">
                <a:ea typeface="Georgia"/>
                <a:cs typeface="Georgia"/>
              </a:rPr>
              <a:t>iştir.*</a:t>
            </a:r>
          </a:p>
          <a:p>
            <a:pPr>
              <a:lnSpc>
                <a:spcPct val="110000"/>
              </a:lnSpc>
            </a:pPr>
            <a:endParaRPr lang="tr-TR" sz="2400" dirty="0" smtClean="0">
              <a:ea typeface="Georgia"/>
              <a:cs typeface="Georgia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ea typeface="Georgia"/>
                <a:cs typeface="Georgia"/>
              </a:rPr>
              <a:t>US</a:t>
            </a:r>
            <a:r>
              <a:rPr lang="tr-TR" sz="2400" dirty="0" smtClean="0">
                <a:ea typeface="Georgia"/>
                <a:cs typeface="Georgia"/>
              </a:rPr>
              <a:t>’la 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değerlendirilen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uyluk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kompozisyonu</a:t>
            </a:r>
            <a:r>
              <a:rPr lang="en-US" sz="2400" dirty="0" smtClean="0">
                <a:ea typeface="Georgia"/>
                <a:cs typeface="Georgia"/>
              </a:rPr>
              <a:t>, Frailty </a:t>
            </a:r>
            <a:r>
              <a:rPr lang="en-US" sz="2400" dirty="0" err="1" smtClean="0">
                <a:ea typeface="Georgia"/>
                <a:cs typeface="Georgia"/>
              </a:rPr>
              <a:t>olan</a:t>
            </a:r>
            <a:r>
              <a:rPr lang="en-US" sz="2400" dirty="0" smtClean="0">
                <a:ea typeface="Georgia"/>
                <a:cs typeface="Georgia"/>
              </a:rPr>
              <a:t>  </a:t>
            </a:r>
            <a:r>
              <a:rPr lang="en-US" sz="2400" dirty="0" err="1" smtClean="0">
                <a:ea typeface="Georgia"/>
                <a:cs typeface="Georgia"/>
              </a:rPr>
              <a:t>yaşlı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bireylerde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kas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iskelet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sağlığının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göstergesi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olabilir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beslenme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ve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egzersizin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etkilerini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izlemeye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yardımcı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en-US" sz="2400" dirty="0" err="1" smtClean="0">
                <a:ea typeface="Georgia"/>
                <a:cs typeface="Georgia"/>
              </a:rPr>
              <a:t>olabilir</a:t>
            </a:r>
            <a:r>
              <a:rPr lang="tr-TR" sz="2400" dirty="0" smtClean="0">
                <a:ea typeface="Georgia"/>
                <a:cs typeface="Georgia"/>
              </a:rPr>
              <a:t>.</a:t>
            </a:r>
            <a:r>
              <a:rPr lang="en-US" sz="2400" dirty="0" smtClean="0">
                <a:ea typeface="Georgia"/>
                <a:cs typeface="Georgia"/>
              </a:rPr>
              <a:t> </a:t>
            </a:r>
            <a:r>
              <a:rPr lang="tr-TR" sz="2400" dirty="0" smtClean="0">
                <a:ea typeface="Georgia"/>
                <a:cs typeface="Georgia"/>
              </a:rPr>
              <a:t>**</a:t>
            </a:r>
            <a:endParaRPr lang="tr-TR" sz="1400" dirty="0" smtClean="0">
              <a:ea typeface="Georgia"/>
              <a:cs typeface="Georgia"/>
            </a:endParaRPr>
          </a:p>
          <a:p>
            <a:pPr algn="r">
              <a:buNone/>
            </a:pPr>
            <a:endParaRPr lang="tr-TR" sz="1400" dirty="0" smtClean="0">
              <a:ea typeface="Georgia"/>
              <a:cs typeface="Georgia"/>
            </a:endParaRPr>
          </a:p>
          <a:p>
            <a:pPr algn="r">
              <a:buNone/>
            </a:pPr>
            <a:endParaRPr lang="tr-TR" sz="1400" dirty="0" smtClean="0">
              <a:ea typeface="Georgia"/>
              <a:cs typeface="Georgia"/>
            </a:endParaRPr>
          </a:p>
          <a:p>
            <a:pPr algn="r">
              <a:buNone/>
            </a:pPr>
            <a:r>
              <a:rPr lang="tr-TR" sz="1400" dirty="0" smtClean="0">
                <a:ea typeface="Georgia"/>
                <a:cs typeface="Georgia"/>
              </a:rPr>
              <a:t>*</a:t>
            </a:r>
            <a:r>
              <a:rPr lang="tr-TR" sz="1400" spc="-135" dirty="0" err="1" smtClean="0">
                <a:ea typeface="Georgia"/>
                <a:cs typeface="Georgia"/>
              </a:rPr>
              <a:t>Watanabe</a:t>
            </a:r>
            <a:r>
              <a:rPr lang="tr-TR" sz="1400" spc="-135" dirty="0" smtClean="0">
                <a:ea typeface="Georgia"/>
                <a:cs typeface="Georgia"/>
              </a:rPr>
              <a:t> Y, et al.</a:t>
            </a:r>
            <a:r>
              <a:rPr lang="tr-TR" sz="1400" spc="-135" dirty="0" err="1" smtClean="0">
                <a:ea typeface="Georgia"/>
                <a:cs typeface="Georgia"/>
              </a:rPr>
              <a:t>Clin</a:t>
            </a:r>
            <a:r>
              <a:rPr lang="tr-TR" sz="1400" spc="-135" dirty="0" smtClean="0">
                <a:ea typeface="Georgia"/>
                <a:cs typeface="Georgia"/>
              </a:rPr>
              <a:t> </a:t>
            </a:r>
            <a:r>
              <a:rPr lang="tr-TR" sz="1400" spc="-135" dirty="0" err="1" smtClean="0">
                <a:ea typeface="Georgia"/>
                <a:cs typeface="Georgia"/>
              </a:rPr>
              <a:t>Interv</a:t>
            </a:r>
            <a:r>
              <a:rPr lang="tr-TR" sz="1400" spc="-135" dirty="0" smtClean="0">
                <a:ea typeface="Georgia"/>
                <a:cs typeface="Georgia"/>
              </a:rPr>
              <a:t> </a:t>
            </a:r>
            <a:r>
              <a:rPr lang="tr-TR" sz="1400" spc="-135" dirty="0" err="1" smtClean="0">
                <a:ea typeface="Georgia"/>
                <a:cs typeface="Georgia"/>
              </a:rPr>
              <a:t>Aging</a:t>
            </a:r>
            <a:r>
              <a:rPr lang="tr-TR" sz="1400" spc="-135" dirty="0" smtClean="0">
                <a:ea typeface="Georgia"/>
                <a:cs typeface="Georgia"/>
              </a:rPr>
              <a:t> 2013;893–98</a:t>
            </a:r>
          </a:p>
          <a:p>
            <a:pPr algn="r">
              <a:buNone/>
            </a:pPr>
            <a:r>
              <a:rPr lang="tr-TR" sz="1400" dirty="0" smtClean="0">
                <a:ea typeface="Georgia"/>
                <a:cs typeface="Georgia"/>
              </a:rPr>
              <a:t>**</a:t>
            </a:r>
            <a:r>
              <a:rPr lang="tr-TR" sz="1400" dirty="0" err="1" smtClean="0">
                <a:ea typeface="Georgia"/>
                <a:cs typeface="Georgia"/>
              </a:rPr>
              <a:t>Agyapong</a:t>
            </a:r>
            <a:r>
              <a:rPr lang="tr-TR" sz="1400" dirty="0" smtClean="0">
                <a:ea typeface="Georgia"/>
                <a:cs typeface="Georgia"/>
              </a:rPr>
              <a:t>-</a:t>
            </a:r>
            <a:r>
              <a:rPr lang="tr-TR" sz="1400" dirty="0" err="1" smtClean="0">
                <a:ea typeface="Georgia"/>
                <a:cs typeface="Georgia"/>
              </a:rPr>
              <a:t>Badu</a:t>
            </a:r>
            <a:r>
              <a:rPr lang="tr-TR" sz="1400" dirty="0" smtClean="0">
                <a:ea typeface="Georgia"/>
                <a:cs typeface="Georgia"/>
              </a:rPr>
              <a:t> S, et al.</a:t>
            </a:r>
            <a:r>
              <a:rPr lang="tr-TR" sz="1400" dirty="0" err="1" smtClean="0">
                <a:ea typeface="Georgia"/>
                <a:cs typeface="Georgia"/>
              </a:rPr>
              <a:t>Physiol</a:t>
            </a:r>
            <a:r>
              <a:rPr lang="tr-TR" sz="1400" dirty="0" smtClean="0">
                <a:ea typeface="Georgia"/>
                <a:cs typeface="Georgia"/>
              </a:rPr>
              <a:t> </a:t>
            </a:r>
            <a:r>
              <a:rPr lang="tr-TR" sz="1400" dirty="0" err="1" smtClean="0">
                <a:ea typeface="Georgia"/>
                <a:cs typeface="Georgia"/>
              </a:rPr>
              <a:t>Meas</a:t>
            </a:r>
            <a:r>
              <a:rPr lang="tr-TR" sz="1400" dirty="0" smtClean="0">
                <a:ea typeface="Georgia"/>
                <a:cs typeface="Georgia"/>
              </a:rPr>
              <a:t> 2014; 35:65–76</a:t>
            </a:r>
            <a:r>
              <a:rPr lang="en-US" sz="1800" dirty="0" smtClean="0">
                <a:ea typeface="Georgia"/>
              </a:rPr>
              <a:t/>
            </a:r>
            <a:br>
              <a:rPr lang="en-US" sz="1800" dirty="0" smtClean="0">
                <a:ea typeface="Georgia"/>
              </a:rPr>
            </a:br>
            <a:endParaRPr lang="tr-TR" sz="1800" spc="80" dirty="0" smtClean="0">
              <a:ea typeface="Georgia"/>
            </a:endParaRPr>
          </a:p>
          <a:p>
            <a:pPr algn="r">
              <a:buNone/>
            </a:pPr>
            <a:endParaRPr lang="tr-TR" sz="1400" spc="-135" dirty="0" smtClean="0">
              <a:ea typeface="Georgia"/>
              <a:cs typeface="Georgia"/>
            </a:endParaRPr>
          </a:p>
          <a:p>
            <a:endParaRPr lang="tr-TR" sz="2000" dirty="0" smtClean="0">
              <a:ea typeface="Georgia"/>
              <a:cs typeface="Georgia"/>
            </a:endParaRPr>
          </a:p>
          <a:p>
            <a:endParaRPr lang="tr-TR" sz="2000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 smtClean="0">
              <a:ea typeface="Georgia"/>
              <a:cs typeface="Georgi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13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ctrTitle"/>
          </p:nvPr>
        </p:nvSpPr>
        <p:spPr>
          <a:xfrm>
            <a:off x="1448757" y="508000"/>
            <a:ext cx="9679691" cy="919952"/>
          </a:xfrm>
          <a:ln w="44450" cmpd="thickThin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tr-TR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tr-TR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Akademik Çalışmalar</a:t>
            </a:r>
            <a:endParaRPr lang="tr-TR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6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1202268" y="4806835"/>
            <a:ext cx="5478891" cy="1228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75A5D637-A794-E647-B15A-869B5DAA6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6" r="5229"/>
          <a:stretch/>
        </p:blipFill>
        <p:spPr>
          <a:xfrm>
            <a:off x="3887039" y="2712736"/>
            <a:ext cx="4374092" cy="29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Resim 2">
            <a:extLst>
              <a:ext uri="{FF2B5EF4-FFF2-40B4-BE49-F238E27FC236}">
                <a16:creationId xmlns="" xmlns:a16="http://schemas.microsoft.com/office/drawing/2014/main" id="{8909B99B-3A24-9F49-A617-C941E38C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1865126"/>
            <a:ext cx="7858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6">
            <a:extLst>
              <a:ext uri="{FF2B5EF4-FFF2-40B4-BE49-F238E27FC236}">
                <a16:creationId xmlns="" xmlns:a16="http://schemas.microsoft.com/office/drawing/2014/main" id="{E532EB95-B3DF-5549-872C-588BA4C3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7" y="1"/>
            <a:ext cx="613410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tr-TR" sz="2400" b="1" dirty="0">
              <a:solidFill>
                <a:prstClr val="black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tr-TR" sz="2400" b="1" dirty="0">
              <a:solidFill>
                <a:prstClr val="black"/>
              </a:solidFill>
            </a:endParaRPr>
          </a:p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400" b="1" dirty="0">
                <a:solidFill>
                  <a:prstClr val="black"/>
                </a:solidFill>
              </a:rPr>
              <a:t>EURO-MUSCULUS/USPRM Global </a:t>
            </a:r>
            <a:r>
              <a:rPr lang="tr-TR" altLang="tr-TR" sz="2400" b="1" dirty="0" err="1">
                <a:solidFill>
                  <a:prstClr val="black"/>
                </a:solidFill>
              </a:rPr>
              <a:t>Report</a:t>
            </a:r>
            <a:r>
              <a:rPr lang="tr-TR" altLang="tr-TR" sz="2400" b="1" dirty="0">
                <a:solidFill>
                  <a:prstClr val="black"/>
                </a:solidFill>
              </a:rPr>
              <a:t> on </a:t>
            </a:r>
            <a:r>
              <a:rPr lang="tr-TR" altLang="tr-TR" sz="2400" b="1" dirty="0" err="1">
                <a:solidFill>
                  <a:prstClr val="black"/>
                </a:solidFill>
              </a:rPr>
              <a:t>Musculoskeletal</a:t>
            </a:r>
            <a:r>
              <a:rPr lang="tr-TR" altLang="tr-TR" sz="2400" b="1" dirty="0">
                <a:solidFill>
                  <a:prstClr val="black"/>
                </a:solidFill>
              </a:rPr>
              <a:t> </a:t>
            </a:r>
            <a:r>
              <a:rPr lang="tr-TR" altLang="tr-TR" sz="2400" b="1" dirty="0" err="1">
                <a:solidFill>
                  <a:prstClr val="black"/>
                </a:solidFill>
              </a:rPr>
              <a:t>Ultrasound</a:t>
            </a:r>
            <a:r>
              <a:rPr lang="tr-TR" altLang="tr-TR" sz="2400" b="1" dirty="0">
                <a:solidFill>
                  <a:prstClr val="black"/>
                </a:solidFill>
              </a:rPr>
              <a:t> </a:t>
            </a:r>
            <a:r>
              <a:rPr lang="tr-TR" altLang="tr-TR" sz="2400" b="1" dirty="0" err="1">
                <a:solidFill>
                  <a:prstClr val="black"/>
                </a:solidFill>
              </a:rPr>
              <a:t>Publications</a:t>
            </a:r>
            <a:endParaRPr lang="en-US" altLang="tr-TR" sz="2400" dirty="0">
              <a:solidFill>
                <a:prstClr val="black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tr-TR" sz="2400" dirty="0">
              <a:solidFill>
                <a:prstClr val="black"/>
              </a:solidFill>
            </a:endParaRPr>
          </a:p>
        </p:txBody>
      </p:sp>
      <p:sp>
        <p:nvSpPr>
          <p:cNvPr id="99331" name="Metin kutusu 1">
            <a:extLst>
              <a:ext uri="{FF2B5EF4-FFF2-40B4-BE49-F238E27FC236}">
                <a16:creationId xmlns="" xmlns:a16="http://schemas.microsoft.com/office/drawing/2014/main" id="{A704FE89-CE90-7048-B8A7-D3FED3C6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5999162"/>
            <a:ext cx="6271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>
                <a:solidFill>
                  <a:prstClr val="black"/>
                </a:solidFill>
              </a:rPr>
              <a:t>N = 65000 (50000 WoS, 15000 PubMed)                          N = 16200</a:t>
            </a:r>
          </a:p>
        </p:txBody>
      </p:sp>
    </p:spTree>
    <p:extLst>
      <p:ext uri="{BB962C8B-B14F-4D97-AF65-F5344CB8AC3E}">
        <p14:creationId xmlns:p14="http://schemas.microsoft.com/office/powerpoint/2010/main" val="3065018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Resim 1">
            <a:extLst>
              <a:ext uri="{FF2B5EF4-FFF2-40B4-BE49-F238E27FC236}">
                <a16:creationId xmlns="" xmlns:a16="http://schemas.microsoft.com/office/drawing/2014/main" id="{035A2049-78DB-D041-9B9F-995D4800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2" y="646118"/>
            <a:ext cx="81915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6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Resim 1">
            <a:extLst>
              <a:ext uri="{FF2B5EF4-FFF2-40B4-BE49-F238E27FC236}">
                <a16:creationId xmlns="" xmlns:a16="http://schemas.microsoft.com/office/drawing/2014/main" id="{A2BFB258-2B64-114F-9630-3D5F0AF53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1041400"/>
            <a:ext cx="79851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Resim 2">
            <a:extLst>
              <a:ext uri="{FF2B5EF4-FFF2-40B4-BE49-F238E27FC236}">
                <a16:creationId xmlns="" xmlns:a16="http://schemas.microsoft.com/office/drawing/2014/main" id="{A5029A6B-6D46-E047-B4A0-656DFAF2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6" y="468314"/>
            <a:ext cx="6397625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Bağlayıcı 2">
            <a:extLst>
              <a:ext uri="{FF2B5EF4-FFF2-40B4-BE49-F238E27FC236}">
                <a16:creationId xmlns="" xmlns:a16="http://schemas.microsoft.com/office/drawing/2014/main" id="{0586F1E3-E85A-DC40-92F2-CFAD80D26A1A}"/>
              </a:ext>
            </a:extLst>
          </p:cNvPr>
          <p:cNvCxnSpPr/>
          <p:nvPr/>
        </p:nvCxnSpPr>
        <p:spPr>
          <a:xfrm>
            <a:off x="3476627" y="4029075"/>
            <a:ext cx="4643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1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3203" y="821097"/>
            <a:ext cx="11578799" cy="570100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US </a:t>
            </a:r>
            <a:r>
              <a:rPr lang="en-US" sz="2400" dirty="0" err="1" smtClean="0"/>
              <a:t>ile</a:t>
            </a:r>
            <a:r>
              <a:rPr lang="en-US" sz="2400" dirty="0" smtClean="0"/>
              <a:t>;</a:t>
            </a:r>
            <a:endParaRPr lang="tr-TR" sz="24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 err="1"/>
              <a:t>D</a:t>
            </a:r>
            <a:r>
              <a:rPr lang="en-US" sz="2000" dirty="0" err="1" smtClean="0"/>
              <a:t>ejeneratif</a:t>
            </a:r>
            <a:r>
              <a:rPr lang="en-US" sz="2000" dirty="0" smtClean="0"/>
              <a:t>/</a:t>
            </a:r>
            <a:r>
              <a:rPr lang="en-US" sz="2000" dirty="0" err="1" smtClean="0"/>
              <a:t>romatizmal</a:t>
            </a:r>
            <a:r>
              <a:rPr lang="en-US" sz="2000" dirty="0" smtClean="0"/>
              <a:t> </a:t>
            </a:r>
            <a:r>
              <a:rPr lang="en-US" sz="2000" dirty="0" err="1" smtClean="0"/>
              <a:t>eklem</a:t>
            </a:r>
            <a:r>
              <a:rPr lang="en-US" sz="2000" dirty="0" smtClean="0"/>
              <a:t> </a:t>
            </a:r>
            <a:r>
              <a:rPr lang="en-US" sz="2000" dirty="0" err="1" smtClean="0"/>
              <a:t>hastalıkları</a:t>
            </a:r>
            <a:endParaRPr lang="tr-TR" sz="20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 err="1"/>
              <a:t>D</a:t>
            </a:r>
            <a:r>
              <a:rPr lang="en-US" sz="2000" dirty="0" err="1" smtClean="0"/>
              <a:t>üşmeler</a:t>
            </a:r>
            <a:r>
              <a:rPr lang="en-US" sz="2000" dirty="0" smtClean="0"/>
              <a:t> </a:t>
            </a:r>
            <a:r>
              <a:rPr lang="tr-TR" sz="2000" dirty="0" smtClean="0"/>
              <a:t>ve </a:t>
            </a:r>
            <a:r>
              <a:rPr lang="en-US" sz="2000" dirty="0" err="1" smtClean="0"/>
              <a:t>travma</a:t>
            </a:r>
            <a:endParaRPr lang="tr-TR" sz="20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/>
              <a:t>H</a:t>
            </a:r>
            <a:r>
              <a:rPr lang="tr-TR" sz="2000" dirty="0" smtClean="0"/>
              <a:t>uzurevi/bakımevi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 err="1"/>
              <a:t>P</a:t>
            </a:r>
            <a:r>
              <a:rPr lang="en-US" sz="2000" dirty="0" err="1" smtClean="0"/>
              <a:t>eriferik</a:t>
            </a:r>
            <a:r>
              <a:rPr lang="en-US" sz="2000" dirty="0" smtClean="0"/>
              <a:t> </a:t>
            </a:r>
            <a:r>
              <a:rPr lang="en-US" sz="2000" dirty="0" err="1" smtClean="0"/>
              <a:t>sinir</a:t>
            </a:r>
            <a:r>
              <a:rPr lang="en-US" sz="2000" dirty="0" smtClean="0"/>
              <a:t> </a:t>
            </a:r>
            <a:r>
              <a:rPr lang="en-US" sz="2000" dirty="0" err="1" smtClean="0"/>
              <a:t>patolojileri</a:t>
            </a:r>
            <a:endParaRPr lang="tr-TR" sz="20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 err="1"/>
              <a:t>S</a:t>
            </a:r>
            <a:r>
              <a:rPr lang="en-US" sz="2000" dirty="0" err="1" smtClean="0"/>
              <a:t>arkopeni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2000" dirty="0" err="1" smtClean="0"/>
              <a:t>G</a:t>
            </a:r>
            <a:r>
              <a:rPr lang="en-US" sz="2000" dirty="0" err="1" smtClean="0"/>
              <a:t>irişimsel</a:t>
            </a:r>
            <a:r>
              <a:rPr lang="en-US" sz="2000" dirty="0" smtClean="0"/>
              <a:t> </a:t>
            </a:r>
            <a:r>
              <a:rPr lang="en-US" sz="2000" dirty="0" err="1" smtClean="0"/>
              <a:t>işlemler</a:t>
            </a:r>
            <a:endParaRPr lang="en-US" sz="2000" dirty="0" smtClean="0"/>
          </a:p>
          <a:p>
            <a:pPr marL="0" indent="0" algn="r">
              <a:lnSpc>
                <a:spcPct val="200000"/>
              </a:lnSpc>
              <a:buNone/>
            </a:pPr>
            <a:r>
              <a:rPr lang="tr-TR" sz="2000" i="1" dirty="0" smtClean="0"/>
              <a:t>					</a:t>
            </a:r>
            <a:r>
              <a:rPr lang="tr-TR" sz="1400" dirty="0" err="1" smtClean="0"/>
              <a:t>Leona</a:t>
            </a:r>
            <a:r>
              <a:rPr lang="tr-TR" sz="1400" dirty="0" smtClean="0"/>
              <a:t> </a:t>
            </a:r>
            <a:r>
              <a:rPr lang="tr-TR" sz="1400" dirty="0"/>
              <a:t>AF, </a:t>
            </a:r>
            <a:r>
              <a:rPr lang="tr-TR" sz="1400" dirty="0" smtClean="0"/>
              <a:t>et al. J </a:t>
            </a:r>
            <a:r>
              <a:rPr lang="tr-TR" sz="1400" dirty="0" err="1" smtClean="0"/>
              <a:t>Am</a:t>
            </a:r>
            <a:r>
              <a:rPr lang="tr-TR" sz="1400" dirty="0" smtClean="0"/>
              <a:t> </a:t>
            </a:r>
            <a:r>
              <a:rPr lang="tr-TR" sz="1400" dirty="0" err="1" smtClean="0"/>
              <a:t>Med</a:t>
            </a:r>
            <a:r>
              <a:rPr lang="tr-TR" sz="1400" dirty="0" smtClean="0"/>
              <a:t> </a:t>
            </a:r>
            <a:r>
              <a:rPr lang="tr-TR" sz="1400" dirty="0" err="1" smtClean="0"/>
              <a:t>Dir</a:t>
            </a:r>
            <a:r>
              <a:rPr lang="tr-TR" sz="1400" dirty="0" smtClean="0"/>
              <a:t> </a:t>
            </a:r>
            <a:r>
              <a:rPr lang="tr-TR" sz="1400" dirty="0" err="1" smtClean="0"/>
              <a:t>Assoc</a:t>
            </a:r>
            <a:r>
              <a:rPr lang="tr-TR" sz="1400" dirty="0" smtClean="0"/>
              <a:t> 2012;13:e7-e10</a:t>
            </a:r>
            <a:r>
              <a:rPr lang="tr-TR" sz="1400" i="1" dirty="0" smtClean="0"/>
              <a:t>.</a:t>
            </a:r>
          </a:p>
          <a:p>
            <a:endParaRPr lang="tr-T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Resim 2">
            <a:extLst>
              <a:ext uri="{FF2B5EF4-FFF2-40B4-BE49-F238E27FC236}">
                <a16:creationId xmlns="" xmlns:a16="http://schemas.microsoft.com/office/drawing/2014/main" id="{E7DF9BD0-8BD1-C04C-B437-D3AAA11C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7" y="641354"/>
            <a:ext cx="6994525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tlar ile ilgili gÃ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1" y="42333"/>
            <a:ext cx="9547931" cy="6815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5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Resim 6">
            <a:extLst>
              <a:ext uri="{FF2B5EF4-FFF2-40B4-BE49-F238E27FC236}">
                <a16:creationId xmlns="" xmlns:a16="http://schemas.microsoft.com/office/drawing/2014/main" id="{B849430B-B1CC-F542-A6B5-2386DB72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1285875"/>
            <a:ext cx="53086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5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Resim 2">
            <a:extLst>
              <a:ext uri="{FF2B5EF4-FFF2-40B4-BE49-F238E27FC236}">
                <a16:creationId xmlns="" xmlns:a16="http://schemas.microsoft.com/office/drawing/2014/main" id="{3BB616E2-C4A6-2247-AA88-E4BD49DD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7" y="806455"/>
            <a:ext cx="7608887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Bağlayıcı 2">
            <a:extLst>
              <a:ext uri="{FF2B5EF4-FFF2-40B4-BE49-F238E27FC236}">
                <a16:creationId xmlns="" xmlns:a16="http://schemas.microsoft.com/office/drawing/2014/main" id="{CE3381CD-0D97-A64C-B954-8CACEF7C1712}"/>
              </a:ext>
            </a:extLst>
          </p:cNvPr>
          <p:cNvCxnSpPr>
            <a:cxnSpLocks/>
          </p:cNvCxnSpPr>
          <p:nvPr/>
        </p:nvCxnSpPr>
        <p:spPr>
          <a:xfrm>
            <a:off x="2624139" y="4741863"/>
            <a:ext cx="621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243" y="840829"/>
            <a:ext cx="9353519" cy="53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2103DC9-0FCB-1344-AA77-0AEAE8FA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1" y="1123950"/>
            <a:ext cx="10528300" cy="46101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29A7AC01-6310-4047-B83E-71AAD104F1EC}"/>
              </a:ext>
            </a:extLst>
          </p:cNvPr>
          <p:cNvSpPr/>
          <p:nvPr/>
        </p:nvSpPr>
        <p:spPr>
          <a:xfrm>
            <a:off x="6784415" y="6213919"/>
            <a:ext cx="45757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50" dirty="0">
                <a:solidFill>
                  <a:srgbClr val="212121"/>
                </a:solidFill>
              </a:rPr>
              <a:t>Kara M, et al. </a:t>
            </a:r>
            <a:r>
              <a:rPr lang="tr-TR" sz="1050" dirty="0" err="1">
                <a:solidFill>
                  <a:srgbClr val="212121"/>
                </a:solidFill>
              </a:rPr>
              <a:t>Am</a:t>
            </a:r>
            <a:r>
              <a:rPr lang="tr-TR" sz="1050" dirty="0">
                <a:solidFill>
                  <a:srgbClr val="212121"/>
                </a:solidFill>
              </a:rPr>
              <a:t> J </a:t>
            </a:r>
            <a:r>
              <a:rPr lang="tr-TR" sz="1050" dirty="0" err="1">
                <a:solidFill>
                  <a:srgbClr val="212121"/>
                </a:solidFill>
              </a:rPr>
              <a:t>Phys</a:t>
            </a:r>
            <a:r>
              <a:rPr lang="tr-TR" sz="1050" dirty="0">
                <a:solidFill>
                  <a:srgbClr val="212121"/>
                </a:solidFill>
              </a:rPr>
              <a:t> </a:t>
            </a:r>
            <a:r>
              <a:rPr lang="tr-TR" sz="1050" dirty="0" err="1">
                <a:solidFill>
                  <a:srgbClr val="212121"/>
                </a:solidFill>
              </a:rPr>
              <a:t>Med</a:t>
            </a:r>
            <a:r>
              <a:rPr lang="tr-TR" sz="1050" dirty="0">
                <a:solidFill>
                  <a:srgbClr val="212121"/>
                </a:solidFill>
              </a:rPr>
              <a:t> </a:t>
            </a:r>
            <a:r>
              <a:rPr lang="tr-TR" sz="1050" dirty="0" err="1">
                <a:solidFill>
                  <a:srgbClr val="212121"/>
                </a:solidFill>
              </a:rPr>
              <a:t>Rehabil</a:t>
            </a:r>
            <a:r>
              <a:rPr lang="tr-TR" sz="1050" dirty="0">
                <a:solidFill>
                  <a:srgbClr val="212121"/>
                </a:solidFill>
              </a:rPr>
              <a:t>. 2020;99:902-8.</a:t>
            </a:r>
            <a:endParaRPr lang="tr-TR" sz="1050" dirty="0"/>
          </a:p>
        </p:txBody>
      </p:sp>
      <p:pic>
        <p:nvPicPr>
          <p:cNvPr id="4" name="Picture 2" descr="jamar grip strength ile ilgili görsel sonucu">
            <a:extLst>
              <a:ext uri="{FF2B5EF4-FFF2-40B4-BE49-F238E27FC236}">
                <a16:creationId xmlns:a16="http://schemas.microsoft.com/office/drawing/2014/main" xmlns="" id="{4A894C7E-2642-0849-BF1E-B7B72674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36" y="220128"/>
            <a:ext cx="2419933" cy="25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42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64924C44-4234-4D40-AC37-00104A8D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023" y="541886"/>
            <a:ext cx="6272255" cy="5766704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DFA31E3A-77E5-7341-8260-CFAA23FCF3A4}"/>
              </a:ext>
            </a:extLst>
          </p:cNvPr>
          <p:cNvSpPr/>
          <p:nvPr/>
        </p:nvSpPr>
        <p:spPr>
          <a:xfrm>
            <a:off x="2475021" y="1550504"/>
            <a:ext cx="6272256" cy="45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A85F1ABD-CEE7-D74E-8A46-2794BD855B5A}"/>
              </a:ext>
            </a:extLst>
          </p:cNvPr>
          <p:cNvSpPr/>
          <p:nvPr/>
        </p:nvSpPr>
        <p:spPr>
          <a:xfrm>
            <a:off x="2475021" y="3542691"/>
            <a:ext cx="6272256" cy="4017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438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2103DC9-0FCB-1344-AA77-0AEAE8FA6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291"/>
          <a:stretch/>
        </p:blipFill>
        <p:spPr>
          <a:xfrm>
            <a:off x="831851" y="1123950"/>
            <a:ext cx="10528300" cy="238382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42310AE-D075-D740-A249-03BEC9D55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178" y="4054566"/>
            <a:ext cx="8043647" cy="9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3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xmlns="" id="{9FD72CBB-4CBE-B948-84BC-B73A60C9D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2079" y="555473"/>
            <a:ext cx="2645023" cy="5800878"/>
          </a:xfr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DE30DF72-597F-2441-8310-362B04C0AD0C}"/>
              </a:ext>
            </a:extLst>
          </p:cNvPr>
          <p:cNvSpPr txBox="1"/>
          <p:nvPr/>
        </p:nvSpPr>
        <p:spPr>
          <a:xfrm>
            <a:off x="7325657" y="1488867"/>
            <a:ext cx="5224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45 mm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VKİ = 30 kg/m</a:t>
            </a:r>
            <a:r>
              <a:rPr lang="tr-TR" sz="2400" baseline="30000" dirty="0"/>
              <a:t>2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STAR = 1.50   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57277141-1EAB-D244-AC91-FAD5738EA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74" r="56170"/>
          <a:stretch/>
        </p:blipFill>
        <p:spPr>
          <a:xfrm>
            <a:off x="1514764" y="1476299"/>
            <a:ext cx="2447219" cy="432435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D64079F9-2240-094E-B00B-AD500A5058DB}"/>
              </a:ext>
            </a:extLst>
          </p:cNvPr>
          <p:cNvSpPr/>
          <p:nvPr/>
        </p:nvSpPr>
        <p:spPr>
          <a:xfrm>
            <a:off x="8018679" y="768414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♂ &lt; 1.4</a:t>
            </a:r>
            <a:endParaRPr lang="tr-TR" sz="3200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413D4192-FEE7-3F4D-A4EF-3AD7CB94EDDA}"/>
              </a:ext>
            </a:extLst>
          </p:cNvPr>
          <p:cNvSpPr/>
          <p:nvPr/>
        </p:nvSpPr>
        <p:spPr>
          <a:xfrm>
            <a:off x="7984196" y="3719361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♀&lt; 1.0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4E51419C-80F3-3E4A-9CBA-0115EDF3C405}"/>
              </a:ext>
            </a:extLst>
          </p:cNvPr>
          <p:cNvSpPr txBox="1"/>
          <p:nvPr/>
        </p:nvSpPr>
        <p:spPr>
          <a:xfrm>
            <a:off x="7256542" y="4117106"/>
            <a:ext cx="6367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23 mm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VKİ = 26 kg/m</a:t>
            </a:r>
            <a:r>
              <a:rPr lang="tr-TR" sz="2400" baseline="30000" dirty="0"/>
              <a:t>2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STAR = 0.88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4879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" r="-1258" b="35521"/>
          <a:stretch/>
        </p:blipFill>
        <p:spPr>
          <a:xfrm>
            <a:off x="1534886" y="857251"/>
            <a:ext cx="9339943" cy="50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9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6161" y="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236880" y="1350078"/>
            <a:ext cx="10871200" cy="4864107"/>
          </a:xfrm>
        </p:spPr>
        <p:txBody>
          <a:bodyPr lIns="0" rIns="0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Clr>
                <a:srgbClr val="33CCCC"/>
              </a:buClr>
              <a:buNone/>
            </a:pPr>
            <a:r>
              <a:rPr lang="en-US" sz="2000" b="1" i="1" dirty="0">
                <a:solidFill>
                  <a:schemeClr val="bg1"/>
                </a:solidFill>
                <a:latin typeface="Calibri"/>
                <a:cs typeface="Calibri"/>
              </a:rPr>
              <a:t>      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dirty="0" err="1">
                <a:latin typeface="Calibri"/>
                <a:cs typeface="Calibri"/>
              </a:rPr>
              <a:t>Tanıyı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teyit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eder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dirty="0" err="1">
                <a:latin typeface="Calibri"/>
                <a:cs typeface="Calibri"/>
              </a:rPr>
              <a:t>Ayırıcı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tanıyı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daraltır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dirty="0" err="1">
                <a:latin typeface="Calibri"/>
                <a:cs typeface="Calibri"/>
              </a:rPr>
              <a:t>Enjeksiyon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tekniğini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modifiye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eder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dirty="0">
                <a:latin typeface="Calibri"/>
                <a:cs typeface="Calibri"/>
              </a:rPr>
              <a:t>Keskin/</a:t>
            </a:r>
            <a:r>
              <a:rPr lang="en-US" sz="2400" dirty="0" err="1">
                <a:latin typeface="Calibri"/>
                <a:cs typeface="Calibri"/>
              </a:rPr>
              <a:t>doğru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kılavuzluk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sağlar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dirty="0" err="1">
                <a:latin typeface="Calibri"/>
                <a:cs typeface="Calibri"/>
              </a:rPr>
              <a:t>Takipte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önemlidir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sz="2400" b="1" dirty="0" err="1">
                <a:latin typeface="Calibri"/>
                <a:cs typeface="Calibri"/>
              </a:rPr>
              <a:t>Konfor</a:t>
            </a:r>
            <a:r>
              <a:rPr lang="en-US" sz="2400" b="1" dirty="0">
                <a:latin typeface="Calibri"/>
                <a:cs typeface="Calibri"/>
              </a:rPr>
              <a:t> &amp; </a:t>
            </a:r>
            <a:r>
              <a:rPr lang="en-US" sz="2400" b="1" dirty="0" err="1">
                <a:latin typeface="Calibri"/>
                <a:cs typeface="Calibri"/>
              </a:rPr>
              <a:t>kalite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cs typeface="Calibri"/>
              </a:rPr>
              <a:t>sağlar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  <a:sym typeface="Wingdings" pitchFamily="2" charset="2"/>
              </a:rPr>
              <a:t>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charset="2"/>
              <a:buChar char="Ø"/>
            </a:pPr>
            <a:endParaRPr lang="en-US" sz="2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33CCCC"/>
              </a:buClr>
              <a:buNone/>
            </a:pPr>
            <a:r>
              <a:rPr lang="en-US" sz="2000" b="1" i="1" dirty="0">
                <a:solidFill>
                  <a:schemeClr val="bg1"/>
                </a:solidFill>
                <a:latin typeface="Calibri"/>
                <a:cs typeface="Calibri"/>
              </a:rPr>
              <a:t>      </a:t>
            </a:r>
            <a:endParaRPr lang="en-US" sz="2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lnSpc>
                <a:spcPct val="150000"/>
              </a:lnSpc>
              <a:buClr>
                <a:srgbClr val="33CCCC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endParaRPr lang="en-US"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 eaLnBrk="1" hangingPunct="1">
              <a:lnSpc>
                <a:spcPct val="120000"/>
              </a:lnSpc>
              <a:buClr>
                <a:srgbClr val="33CCCC"/>
              </a:buClr>
              <a:buFont typeface="Wingdings" charset="2"/>
              <a:buChar char="Ø"/>
              <a:defRPr/>
            </a:pP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666633"/>
                </a:outerShdw>
              </a:effectLst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charset="2"/>
              <a:buChar char="Ø"/>
              <a:defRPr/>
            </a:pP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666633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45DCB12-26AB-A549-88E8-A80B53048082}"/>
              </a:ext>
            </a:extLst>
          </p:cNvPr>
          <p:cNvSpPr txBox="1"/>
          <p:nvPr/>
        </p:nvSpPr>
        <p:spPr>
          <a:xfrm>
            <a:off x="47328" y="566872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prstClr val="black"/>
                </a:solidFill>
                <a:latin typeface="Bookman Old Style" panose="02050604050505020204" pitchFamily="18" charset="0"/>
                <a:cs typeface="+mn-cs"/>
              </a:rPr>
              <a:t>                       </a:t>
            </a:r>
            <a:r>
              <a:rPr lang="tr-TR" sz="2800" dirty="0" smtClean="0">
                <a:solidFill>
                  <a:prstClr val="black"/>
                </a:solidFill>
                <a:latin typeface="Bookman Old Style" panose="02050604050505020204" pitchFamily="18" charset="0"/>
                <a:cs typeface="+mn-cs"/>
              </a:rPr>
              <a:t>Ultrasonun </a:t>
            </a:r>
            <a:r>
              <a:rPr lang="tr-TR" sz="2800" dirty="0">
                <a:solidFill>
                  <a:prstClr val="black"/>
                </a:solidFill>
                <a:latin typeface="Bookman Old Style" panose="02050604050505020204" pitchFamily="18" charset="0"/>
                <a:cs typeface="+mn-cs"/>
              </a:rPr>
              <a:t>katkıları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0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xmlns="" id="{C7CF3A70-8BEA-3343-ACAB-9DFB7FD16CA0}"/>
              </a:ext>
            </a:extLst>
          </p:cNvPr>
          <p:cNvGrpSpPr/>
          <p:nvPr/>
        </p:nvGrpSpPr>
        <p:grpSpPr>
          <a:xfrm>
            <a:off x="723255" y="857250"/>
            <a:ext cx="10724827" cy="5612622"/>
            <a:chOff x="542441" y="857250"/>
            <a:chExt cx="8043620" cy="56126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" r="-1258" b="35521"/>
            <a:stretch/>
          </p:blipFill>
          <p:spPr>
            <a:xfrm>
              <a:off x="1151164" y="857250"/>
              <a:ext cx="7004957" cy="5074323"/>
            </a:xfrm>
            <a:prstGeom prst="rect">
              <a:avLst/>
            </a:prstGeom>
          </p:spPr>
        </p:pic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xmlns="" id="{2BC2E253-B6FA-6E43-9217-F99F7C0D00EA}"/>
                </a:ext>
              </a:extLst>
            </p:cNvPr>
            <p:cNvSpPr/>
            <p:nvPr/>
          </p:nvSpPr>
          <p:spPr>
            <a:xfrm>
              <a:off x="542441" y="2774553"/>
              <a:ext cx="8043620" cy="3695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11613C2-B69A-CF42-A5FE-01196120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184"/>
          <a:stretch/>
        </p:blipFill>
        <p:spPr>
          <a:xfrm>
            <a:off x="2643106" y="2613892"/>
            <a:ext cx="7123501" cy="38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84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0017"/>
            <a:ext cx="9829800" cy="18764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b="54087"/>
          <a:stretch/>
        </p:blipFill>
        <p:spPr>
          <a:xfrm>
            <a:off x="1379096" y="2807534"/>
            <a:ext cx="4876800" cy="248399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t="46420" b="9052"/>
          <a:stretch/>
        </p:blipFill>
        <p:spPr>
          <a:xfrm>
            <a:off x="6255896" y="3173699"/>
            <a:ext cx="4876800" cy="240904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t="89691" b="1443"/>
          <a:stretch/>
        </p:blipFill>
        <p:spPr>
          <a:xfrm>
            <a:off x="1978703" y="5400168"/>
            <a:ext cx="4876800" cy="47968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23" y="307145"/>
            <a:ext cx="4127500" cy="2476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03" y="544270"/>
            <a:ext cx="10897187" cy="208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933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5843660-F8FE-1344-A33E-61E3720B2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4" b="52632"/>
          <a:stretch/>
        </p:blipFill>
        <p:spPr>
          <a:xfrm>
            <a:off x="698500" y="1088939"/>
            <a:ext cx="10795000" cy="20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35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5843660-F8FE-1344-A33E-61E3720B2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4" b="52632"/>
          <a:stretch/>
        </p:blipFill>
        <p:spPr>
          <a:xfrm>
            <a:off x="698500" y="1088939"/>
            <a:ext cx="10795000" cy="202959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DC87CA6-9C6F-0145-9FE7-B71205EC2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5" t="10844" r="17855" b="15509"/>
          <a:stretch/>
        </p:blipFill>
        <p:spPr>
          <a:xfrm>
            <a:off x="2947538" y="3118537"/>
            <a:ext cx="6296925" cy="33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91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9D0511A-20B0-3B49-BECA-70CAF5955BE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60523" y="5872295"/>
            <a:ext cx="4241503" cy="362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050" dirty="0" err="1"/>
              <a:t>Gurcay</a:t>
            </a:r>
            <a:r>
              <a:rPr lang="tr-TR" sz="1050" dirty="0"/>
              <a:t> E, Kara M. </a:t>
            </a:r>
            <a:r>
              <a:rPr lang="tr-TR" sz="1050" dirty="0" err="1"/>
              <a:t>Geriatr</a:t>
            </a:r>
            <a:r>
              <a:rPr lang="tr-TR" sz="1050" dirty="0"/>
              <a:t> </a:t>
            </a:r>
            <a:r>
              <a:rPr lang="tr-TR" sz="1050" dirty="0" err="1"/>
              <a:t>Gerontol</a:t>
            </a:r>
            <a:r>
              <a:rPr lang="tr-TR" sz="1050" dirty="0"/>
              <a:t> </a:t>
            </a:r>
            <a:r>
              <a:rPr lang="tr-TR" sz="1050" dirty="0" err="1"/>
              <a:t>Int</a:t>
            </a:r>
            <a:r>
              <a:rPr lang="tr-TR" sz="1050" dirty="0"/>
              <a:t>. 2020;20:997.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B77F1A8-54E5-F745-BD1F-D483A4AA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31" y="880054"/>
            <a:ext cx="9439564" cy="39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2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5843660-F8FE-1344-A33E-61E3720B2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5" b="54810"/>
          <a:stretch/>
        </p:blipFill>
        <p:spPr>
          <a:xfrm>
            <a:off x="698500" y="1153810"/>
            <a:ext cx="10795000" cy="185351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CF5C3BF-4349-DE4E-9902-6B8BAA0B3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92" y="3326809"/>
            <a:ext cx="10058400" cy="28098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A5E3969-E5E7-9D4A-A780-39650B85B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589"/>
          <a:stretch/>
        </p:blipFill>
        <p:spPr>
          <a:xfrm>
            <a:off x="670686" y="606588"/>
            <a:ext cx="10822815" cy="2400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3951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DAED68A-58BB-8546-8EE3-B63AE96CE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27" y="1794404"/>
            <a:ext cx="8684915" cy="42248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CBFE0A11-21B4-0742-9DAF-A805349E2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" r="30574"/>
          <a:stretch/>
        </p:blipFill>
        <p:spPr>
          <a:xfrm>
            <a:off x="889685" y="922120"/>
            <a:ext cx="10672464" cy="8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97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9B799D9-F8A1-7A47-951F-95A6B4517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8" y="857250"/>
            <a:ext cx="10605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t Başlık 3">
            <a:extLst>
              <a:ext uri="{FF2B5EF4-FFF2-40B4-BE49-F238E27FC236}">
                <a16:creationId xmlns:a16="http://schemas.microsoft.com/office/drawing/2014/main" xmlns="" id="{5C4FC966-D056-4C43-AE1E-B207386D2A65}"/>
              </a:ext>
            </a:extLst>
          </p:cNvPr>
          <p:cNvSpPr txBox="1">
            <a:spLocks/>
          </p:cNvSpPr>
          <p:nvPr/>
        </p:nvSpPr>
        <p:spPr>
          <a:xfrm>
            <a:off x="1" y="2372349"/>
            <a:ext cx="11905129" cy="128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 sz="1700" kern="1200" spc="3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DC9E1F"/>
              </a:buClr>
              <a:buSzTx/>
              <a:buFont typeface="Arial" charset="0"/>
              <a:buNone/>
              <a:tabLst/>
              <a:defRPr/>
            </a:pPr>
            <a:r>
              <a:rPr kumimoji="0" lang="tr-TR" sz="2400" b="1" i="0" u="none" strike="noStrike" kern="1200" cap="none" spc="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The</a:t>
            </a:r>
            <a:r>
              <a:rPr kumimoji="0" lang="tr-TR" sz="2400" b="1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tr-TR" sz="2400" b="1" i="0" u="none" strike="noStrike" kern="1200" cap="none" spc="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SARCOs</a:t>
            </a:r>
            <a:r>
              <a:rPr kumimoji="0" lang="tr-TR" sz="2400" b="1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’’ </a:t>
            </a:r>
            <a:r>
              <a:rPr kumimoji="0" lang="tr-TR" sz="2400" b="1" i="0" u="none" strike="noStrike" kern="1200" cap="none" spc="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Studies</a:t>
            </a:r>
            <a:r>
              <a:rPr kumimoji="0" lang="tr-TR" sz="2400" b="1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1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562862" y="2839467"/>
            <a:ext cx="91192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copenia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 </a:t>
            </a:r>
            <a:r>
              <a:rPr kumimoji="0" lang="tr-TR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A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ssessment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in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 </a:t>
            </a:r>
            <a:r>
              <a:rPr kumimoji="0" lang="tr-TR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H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ypertension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55" y="116375"/>
            <a:ext cx="8884557" cy="654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6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338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0135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632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</p:spTree>
    <p:extLst>
      <p:ext uri="{BB962C8B-B14F-4D97-AF65-F5344CB8AC3E}">
        <p14:creationId xmlns:p14="http://schemas.microsoft.com/office/powerpoint/2010/main" val="6163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DB3051-F7F3-604F-850B-37F92B59708E}"/>
              </a:ext>
            </a:extLst>
          </p:cNvPr>
          <p:cNvSpPr txBox="1"/>
          <p:nvPr/>
        </p:nvSpPr>
        <p:spPr>
          <a:xfrm>
            <a:off x="1284762" y="3490976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DF181FB-1095-BD4B-9A31-C6586E53EFD6}"/>
              </a:ext>
            </a:extLst>
          </p:cNvPr>
          <p:cNvSpPr txBox="1"/>
          <p:nvPr/>
        </p:nvSpPr>
        <p:spPr>
          <a:xfrm>
            <a:off x="8323523" y="3475944"/>
            <a:ext cx="1747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Emerg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63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DB3051-F7F3-604F-850B-37F92B59708E}"/>
              </a:ext>
            </a:extLst>
          </p:cNvPr>
          <p:cNvSpPr txBox="1"/>
          <p:nvPr/>
        </p:nvSpPr>
        <p:spPr>
          <a:xfrm>
            <a:off x="1284762" y="3490976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94EDEA14-7BBA-8743-B7A8-6C7617D4353C}"/>
              </a:ext>
            </a:extLst>
          </p:cNvPr>
          <p:cNvSpPr txBox="1"/>
          <p:nvPr/>
        </p:nvSpPr>
        <p:spPr>
          <a:xfrm>
            <a:off x="1284761" y="2917788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3A0D4445-694C-334C-BC0B-D8C71E75F5DF}"/>
              </a:ext>
            </a:extLst>
          </p:cNvPr>
          <p:cNvSpPr txBox="1"/>
          <p:nvPr/>
        </p:nvSpPr>
        <p:spPr>
          <a:xfrm>
            <a:off x="8250854" y="3007566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Calcified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Tissue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(s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DF181FB-1095-BD4B-9A31-C6586E53EFD6}"/>
              </a:ext>
            </a:extLst>
          </p:cNvPr>
          <p:cNvSpPr txBox="1"/>
          <p:nvPr/>
        </p:nvSpPr>
        <p:spPr>
          <a:xfrm>
            <a:off x="8323523" y="3475944"/>
            <a:ext cx="1747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Emerg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35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DB3051-F7F3-604F-850B-37F92B59708E}"/>
              </a:ext>
            </a:extLst>
          </p:cNvPr>
          <p:cNvSpPr txBox="1"/>
          <p:nvPr/>
        </p:nvSpPr>
        <p:spPr>
          <a:xfrm>
            <a:off x="1284762" y="3490976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94EDEA14-7BBA-8743-B7A8-6C7617D4353C}"/>
              </a:ext>
            </a:extLst>
          </p:cNvPr>
          <p:cNvSpPr txBox="1"/>
          <p:nvPr/>
        </p:nvSpPr>
        <p:spPr>
          <a:xfrm>
            <a:off x="1284761" y="2917788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3A0D4445-694C-334C-BC0B-D8C71E75F5DF}"/>
              </a:ext>
            </a:extLst>
          </p:cNvPr>
          <p:cNvSpPr txBox="1"/>
          <p:nvPr/>
        </p:nvSpPr>
        <p:spPr>
          <a:xfrm>
            <a:off x="8250854" y="3007566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Calcified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Tissue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(s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DF181FB-1095-BD4B-9A31-C6586E53EFD6}"/>
              </a:ext>
            </a:extLst>
          </p:cNvPr>
          <p:cNvSpPr txBox="1"/>
          <p:nvPr/>
        </p:nvSpPr>
        <p:spPr>
          <a:xfrm>
            <a:off x="8323523" y="3475944"/>
            <a:ext cx="1747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Emerg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1E0571B1-183B-5941-AB95-97D4B5E7E673}"/>
              </a:ext>
            </a:extLst>
          </p:cNvPr>
          <p:cNvSpPr txBox="1"/>
          <p:nvPr/>
        </p:nvSpPr>
        <p:spPr>
          <a:xfrm>
            <a:off x="1284759" y="232492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SARCOSP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B132C7D5-82B0-7340-BFD6-2BCDE11D140C}"/>
              </a:ext>
            </a:extLst>
          </p:cNvPr>
          <p:cNvSpPr txBox="1"/>
          <p:nvPr/>
        </p:nvSpPr>
        <p:spPr>
          <a:xfrm>
            <a:off x="8278641" y="2449310"/>
            <a:ext cx="1938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Bone </a:t>
            </a:r>
            <a:r>
              <a:rPr lang="tr-TR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Metab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64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DB3051-F7F3-604F-850B-37F92B59708E}"/>
              </a:ext>
            </a:extLst>
          </p:cNvPr>
          <p:cNvSpPr txBox="1"/>
          <p:nvPr/>
        </p:nvSpPr>
        <p:spPr>
          <a:xfrm>
            <a:off x="1284762" y="3490976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94EDEA14-7BBA-8743-B7A8-6C7617D4353C}"/>
              </a:ext>
            </a:extLst>
          </p:cNvPr>
          <p:cNvSpPr txBox="1"/>
          <p:nvPr/>
        </p:nvSpPr>
        <p:spPr>
          <a:xfrm>
            <a:off x="1284761" y="2917788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3A0D4445-694C-334C-BC0B-D8C71E75F5DF}"/>
              </a:ext>
            </a:extLst>
          </p:cNvPr>
          <p:cNvSpPr txBox="1"/>
          <p:nvPr/>
        </p:nvSpPr>
        <p:spPr>
          <a:xfrm>
            <a:off x="8250854" y="3007566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Calcified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Tissue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(s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DF181FB-1095-BD4B-9A31-C6586E53EFD6}"/>
              </a:ext>
            </a:extLst>
          </p:cNvPr>
          <p:cNvSpPr txBox="1"/>
          <p:nvPr/>
        </p:nvSpPr>
        <p:spPr>
          <a:xfrm>
            <a:off x="8323523" y="3475944"/>
            <a:ext cx="1747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Emerg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xmlns="" id="{36A46D66-426B-F14F-A7CB-D8ED9D94EB7A}"/>
              </a:ext>
            </a:extLst>
          </p:cNvPr>
          <p:cNvSpPr txBox="1"/>
          <p:nvPr/>
        </p:nvSpPr>
        <p:spPr>
          <a:xfrm>
            <a:off x="1284759" y="1735724"/>
            <a:ext cx="62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1E0571B1-183B-5941-AB95-97D4B5E7E673}"/>
              </a:ext>
            </a:extLst>
          </p:cNvPr>
          <p:cNvSpPr txBox="1"/>
          <p:nvPr/>
        </p:nvSpPr>
        <p:spPr>
          <a:xfrm>
            <a:off x="1284759" y="232492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SARCOSP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B132C7D5-82B0-7340-BFD6-2BCDE11D140C}"/>
              </a:ext>
            </a:extLst>
          </p:cNvPr>
          <p:cNvSpPr txBox="1"/>
          <p:nvPr/>
        </p:nvSpPr>
        <p:spPr>
          <a:xfrm>
            <a:off x="8278641" y="2449310"/>
            <a:ext cx="1938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Bone </a:t>
            </a:r>
            <a:r>
              <a:rPr lang="tr-TR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Metab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6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0C2E455-A985-2C4E-A448-504D268E4521}"/>
              </a:ext>
            </a:extLst>
          </p:cNvPr>
          <p:cNvSpPr txBox="1"/>
          <p:nvPr/>
        </p:nvSpPr>
        <p:spPr>
          <a:xfrm>
            <a:off x="1359263" y="5946497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SARAH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E27C0BF-8E13-134C-BE4D-182AE3688FD1}"/>
              </a:ext>
            </a:extLst>
          </p:cNvPr>
          <p:cNvSpPr txBox="1"/>
          <p:nvPr/>
        </p:nvSpPr>
        <p:spPr>
          <a:xfrm>
            <a:off x="1284766" y="5289791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38BD480-3760-AA4D-87D6-C896A588DCF2}"/>
              </a:ext>
            </a:extLst>
          </p:cNvPr>
          <p:cNvSpPr txBox="1"/>
          <p:nvPr/>
        </p:nvSpPr>
        <p:spPr>
          <a:xfrm>
            <a:off x="8342291" y="5357868"/>
            <a:ext cx="1609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Aging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B3F317A-3333-2444-8CDA-BA8B29ACEA2A}"/>
              </a:ext>
            </a:extLst>
          </p:cNvPr>
          <p:cNvSpPr txBox="1"/>
          <p:nvPr/>
        </p:nvSpPr>
        <p:spPr>
          <a:xfrm>
            <a:off x="1284763" y="405174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A0F19FA-798A-224A-98D3-080EB75877B0}"/>
              </a:ext>
            </a:extLst>
          </p:cNvPr>
          <p:cNvSpPr txBox="1"/>
          <p:nvPr/>
        </p:nvSpPr>
        <p:spPr>
          <a:xfrm>
            <a:off x="1284765" y="4703515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DB3051-F7F3-604F-850B-37F92B59708E}"/>
              </a:ext>
            </a:extLst>
          </p:cNvPr>
          <p:cNvSpPr txBox="1"/>
          <p:nvPr/>
        </p:nvSpPr>
        <p:spPr>
          <a:xfrm>
            <a:off x="1284762" y="3490976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94EDEA14-7BBA-8743-B7A8-6C7617D4353C}"/>
              </a:ext>
            </a:extLst>
          </p:cNvPr>
          <p:cNvSpPr txBox="1"/>
          <p:nvPr/>
        </p:nvSpPr>
        <p:spPr>
          <a:xfrm>
            <a:off x="1284761" y="2917788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04D2672-9084-B54C-9D51-645C77A17E43}"/>
              </a:ext>
            </a:extLst>
          </p:cNvPr>
          <p:cNvSpPr txBox="1"/>
          <p:nvPr/>
        </p:nvSpPr>
        <p:spPr>
          <a:xfrm>
            <a:off x="8323523" y="471660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Osteoporosis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390BEE0-4165-4B4A-826F-7393BFD7BC63}"/>
              </a:ext>
            </a:extLst>
          </p:cNvPr>
          <p:cNvSpPr txBox="1"/>
          <p:nvPr/>
        </p:nvSpPr>
        <p:spPr>
          <a:xfrm>
            <a:off x="8250853" y="5987414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Rehabil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6E299ABC-8741-8F48-8A12-6A62B08A4020}"/>
              </a:ext>
            </a:extLst>
          </p:cNvPr>
          <p:cNvSpPr txBox="1"/>
          <p:nvPr/>
        </p:nvSpPr>
        <p:spPr>
          <a:xfrm>
            <a:off x="8342291" y="4053713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Rheumatol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2023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3A0D4445-694C-334C-BC0B-D8C71E75F5DF}"/>
              </a:ext>
            </a:extLst>
          </p:cNvPr>
          <p:cNvSpPr txBox="1"/>
          <p:nvPr/>
        </p:nvSpPr>
        <p:spPr>
          <a:xfrm>
            <a:off x="8250854" y="3007566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Calcified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Tissue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(s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DF181FB-1095-BD4B-9A31-C6586E53EFD6}"/>
              </a:ext>
            </a:extLst>
          </p:cNvPr>
          <p:cNvSpPr txBox="1"/>
          <p:nvPr/>
        </p:nvSpPr>
        <p:spPr>
          <a:xfrm>
            <a:off x="8323523" y="3475944"/>
            <a:ext cx="1747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Emerg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xmlns="" id="{36A46D66-426B-F14F-A7CB-D8ED9D94EB7A}"/>
              </a:ext>
            </a:extLst>
          </p:cNvPr>
          <p:cNvSpPr txBox="1"/>
          <p:nvPr/>
        </p:nvSpPr>
        <p:spPr>
          <a:xfrm>
            <a:off x="1284759" y="1735724"/>
            <a:ext cx="62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1E0571B1-183B-5941-AB95-97D4B5E7E673}"/>
              </a:ext>
            </a:extLst>
          </p:cNvPr>
          <p:cNvSpPr txBox="1"/>
          <p:nvPr/>
        </p:nvSpPr>
        <p:spPr>
          <a:xfrm>
            <a:off x="1284759" y="2324923"/>
            <a:ext cx="91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SARCOSP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xmlns="" id="{70420C58-7184-DF49-8EC6-728D9DCDC4D4}"/>
              </a:ext>
            </a:extLst>
          </p:cNvPr>
          <p:cNvSpPr txBox="1"/>
          <p:nvPr/>
        </p:nvSpPr>
        <p:spPr>
          <a:xfrm>
            <a:off x="1284759" y="1149446"/>
            <a:ext cx="62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 X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B132C7D5-82B0-7340-BFD6-2BCDE11D140C}"/>
              </a:ext>
            </a:extLst>
          </p:cNvPr>
          <p:cNvSpPr txBox="1"/>
          <p:nvPr/>
        </p:nvSpPr>
        <p:spPr>
          <a:xfrm>
            <a:off x="8278641" y="2449310"/>
            <a:ext cx="1938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Bone </a:t>
            </a:r>
            <a:r>
              <a:rPr lang="tr-TR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tr-TR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Metab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tr-TR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submitted</a:t>
            </a:r>
            <a:r>
              <a:rPr kumimoji="0" lang="tr-T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85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2FBA78F-1226-3F42-82DC-389591D34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8"/>
          <a:stretch/>
        </p:blipFill>
        <p:spPr>
          <a:xfrm>
            <a:off x="221667" y="5866"/>
            <a:ext cx="11970333" cy="360638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B7EB547-4C4A-6843-82FA-F7ED395F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11"/>
          <a:stretch/>
        </p:blipFill>
        <p:spPr>
          <a:xfrm>
            <a:off x="74644" y="2058476"/>
            <a:ext cx="12117355" cy="3161224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2AECE6C-4E20-E242-A41D-3353081B7189}"/>
              </a:ext>
            </a:extLst>
          </p:cNvPr>
          <p:cNvSpPr/>
          <p:nvPr/>
        </p:nvSpPr>
        <p:spPr>
          <a:xfrm>
            <a:off x="74644" y="4953000"/>
            <a:ext cx="11888757" cy="266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85D982DA-8957-F74B-9606-76D52344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3" y="570016"/>
            <a:ext cx="11270216" cy="488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6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2FBA78F-1226-3F42-82DC-389591D34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8"/>
          <a:stretch/>
        </p:blipFill>
        <p:spPr>
          <a:xfrm>
            <a:off x="221667" y="5866"/>
            <a:ext cx="11970333" cy="360638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43C351C-620B-0144-8753-AA3D350CB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3" y="2058846"/>
            <a:ext cx="12192000" cy="479915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7E08701-59B7-8042-8C75-50907A53D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453" y="5702554"/>
            <a:ext cx="5363548" cy="384231"/>
          </a:xfrm>
          <a:prstGeom prst="rect">
            <a:avLst/>
          </a:prstGeom>
        </p:spPr>
      </p:pic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xmlns="" id="{7A67A5BB-7E15-F142-83D8-FB06E37CA859}"/>
              </a:ext>
            </a:extLst>
          </p:cNvPr>
          <p:cNvCxnSpPr>
            <a:cxnSpLocks/>
          </p:cNvCxnSpPr>
          <p:nvPr/>
        </p:nvCxnSpPr>
        <p:spPr>
          <a:xfrm>
            <a:off x="2103431" y="3410325"/>
            <a:ext cx="961964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xmlns="" id="{3E8FA445-B90C-E846-83D6-1A649D2203FC}"/>
              </a:ext>
            </a:extLst>
          </p:cNvPr>
          <p:cNvCxnSpPr>
            <a:cxnSpLocks/>
          </p:cNvCxnSpPr>
          <p:nvPr/>
        </p:nvCxnSpPr>
        <p:spPr>
          <a:xfrm>
            <a:off x="2103431" y="4160602"/>
            <a:ext cx="961964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xmlns="" id="{7C9DC8D2-1295-B149-9850-75360D080BA9}"/>
              </a:ext>
            </a:extLst>
          </p:cNvPr>
          <p:cNvSpPr txBox="1">
            <a:spLocks/>
          </p:cNvSpPr>
          <p:nvPr/>
        </p:nvSpPr>
        <p:spPr>
          <a:xfrm>
            <a:off x="7475173" y="6172688"/>
            <a:ext cx="4241503" cy="362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 Ö et al. </a:t>
            </a:r>
            <a:r>
              <a:rPr kumimoji="0" lang="tr-T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Aging</a:t>
            </a: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</a:t>
            </a: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</a:t>
            </a: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(In </a:t>
            </a:r>
            <a:r>
              <a:rPr kumimoji="0" lang="tr-T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</a:t>
            </a:r>
            <a:r>
              <a:rPr kumimoji="0" lang="tr-T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EC27701-0EC3-B543-9733-F07EBC8FF50B}"/>
              </a:ext>
            </a:extLst>
          </p:cNvPr>
          <p:cNvSpPr txBox="1"/>
          <p:nvPr/>
        </p:nvSpPr>
        <p:spPr>
          <a:xfrm rot="20889714">
            <a:off x="38668" y="217312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DA9E7568-C270-0A4A-A01A-89DD5A196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09" y="575599"/>
            <a:ext cx="9252177" cy="6029679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xmlns="" id="{70B9A51C-3A1D-F443-A054-B0588CCC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EC27701-0EC3-B543-9733-F07EBC8FF50B}"/>
              </a:ext>
            </a:extLst>
          </p:cNvPr>
          <p:cNvSpPr txBox="1"/>
          <p:nvPr/>
        </p:nvSpPr>
        <p:spPr>
          <a:xfrm rot="20889714">
            <a:off x="38668" y="217312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SARCOG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C6C2E7C5-EE5A-FC48-83B4-1B2364231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86"/>
          <a:stretch/>
        </p:blipFill>
        <p:spPr>
          <a:xfrm>
            <a:off x="0" y="942455"/>
            <a:ext cx="12192000" cy="379315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57500830-7414-054D-9F1F-451A1DA42631}"/>
              </a:ext>
            </a:extLst>
          </p:cNvPr>
          <p:cNvSpPr/>
          <p:nvPr/>
        </p:nvSpPr>
        <p:spPr>
          <a:xfrm>
            <a:off x="37322" y="4468905"/>
            <a:ext cx="12117356" cy="266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xmlns="" id="{1172FAEA-EA9B-DD42-8735-EE529DC0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A89621B-50A3-5D4A-9BB0-2F87DCFA0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1"/>
          <a:stretch/>
        </p:blipFill>
        <p:spPr>
          <a:xfrm>
            <a:off x="2576630" y="132843"/>
            <a:ext cx="9532813" cy="2466072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D1AE6753-B230-E045-BF2B-A66A19F52FCD}"/>
              </a:ext>
            </a:extLst>
          </p:cNvPr>
          <p:cNvSpPr txBox="1"/>
          <p:nvPr/>
        </p:nvSpPr>
        <p:spPr>
          <a:xfrm rot="20889714">
            <a:off x="97297" y="875597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SARCOP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CACF846-9750-3544-BF8F-01D700BFF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113" y="2799800"/>
            <a:ext cx="7919091" cy="383605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34B6E704-D3E1-5147-9029-BB0E3590C8BE}"/>
              </a:ext>
            </a:extLst>
          </p:cNvPr>
          <p:cNvSpPr/>
          <p:nvPr/>
        </p:nvSpPr>
        <p:spPr>
          <a:xfrm>
            <a:off x="2279371" y="4963134"/>
            <a:ext cx="7818783" cy="3443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0783E7FE-F3CD-0348-9A50-176AB55F423D}"/>
              </a:ext>
            </a:extLst>
          </p:cNvPr>
          <p:cNvSpPr txBox="1"/>
          <p:nvPr/>
        </p:nvSpPr>
        <p:spPr>
          <a:xfrm>
            <a:off x="10416206" y="6449786"/>
            <a:ext cx="11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29AB6F7E-6857-7F49-9A88-8453E356E43A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E682883-676A-AE47-A7C4-CBD0064F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294"/>
          <a:stretch/>
        </p:blipFill>
        <p:spPr>
          <a:xfrm>
            <a:off x="1333501" y="1331646"/>
            <a:ext cx="9798327" cy="121277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9E9E91F-6611-4444-B00C-79B1875A0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222" y="2544417"/>
            <a:ext cx="9736605" cy="38231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D560BE68-4177-3D4D-AA5C-B70A25E7381A}"/>
              </a:ext>
            </a:extLst>
          </p:cNvPr>
          <p:cNvSpPr txBox="1"/>
          <p:nvPr/>
        </p:nvSpPr>
        <p:spPr>
          <a:xfrm>
            <a:off x="6473032" y="6444478"/>
            <a:ext cx="3509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Pak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2022;72:998-1001.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DE47E8F-FF8E-8544-8AE6-267F7EB2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SARCOB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3598D5DF-2ABB-5345-BBCA-063313732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6" b="32934"/>
          <a:stretch/>
        </p:blipFill>
        <p:spPr>
          <a:xfrm>
            <a:off x="461984" y="1784074"/>
            <a:ext cx="11323616" cy="3245126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FB806763-A448-1A41-9D1D-91BF05E10BA8}"/>
              </a:ext>
            </a:extLst>
          </p:cNvPr>
          <p:cNvSpPr/>
          <p:nvPr/>
        </p:nvSpPr>
        <p:spPr>
          <a:xfrm>
            <a:off x="856578" y="4499429"/>
            <a:ext cx="10495723" cy="5297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xmlns="" id="{2346F690-120B-8741-A494-5CF4A6C1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5EA85717-774F-ED49-ABA4-CD88CDB8FCE3}"/>
              </a:ext>
            </a:extLst>
          </p:cNvPr>
          <p:cNvSpPr/>
          <p:nvPr/>
        </p:nvSpPr>
        <p:spPr>
          <a:xfrm>
            <a:off x="814536" y="5369611"/>
            <a:ext cx="1097106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00" dirty="0" err="1">
                <a:solidFill>
                  <a:srgbClr val="212121"/>
                </a:solidFill>
              </a:rPr>
              <a:t>Razaq</a:t>
            </a:r>
            <a:r>
              <a:rPr lang="tr-TR" sz="1300" dirty="0">
                <a:solidFill>
                  <a:srgbClr val="212121"/>
                </a:solidFill>
              </a:rPr>
              <a:t> S, Kara M, </a:t>
            </a:r>
            <a:r>
              <a:rPr lang="tr-TR" sz="1300" dirty="0" err="1">
                <a:solidFill>
                  <a:srgbClr val="212121"/>
                </a:solidFill>
              </a:rPr>
              <a:t>Özçakar</a:t>
            </a:r>
            <a:r>
              <a:rPr lang="tr-TR" sz="1300" dirty="0">
                <a:solidFill>
                  <a:srgbClr val="212121"/>
                </a:solidFill>
              </a:rPr>
              <a:t> L. </a:t>
            </a:r>
            <a:r>
              <a:rPr lang="tr-TR" sz="1300" dirty="0" err="1">
                <a:solidFill>
                  <a:srgbClr val="212121"/>
                </a:solidFill>
              </a:rPr>
              <a:t>The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relationship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between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sarcopenic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obesity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and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knee</a:t>
            </a:r>
            <a:r>
              <a:rPr lang="tr-TR" sz="1300" dirty="0">
                <a:solidFill>
                  <a:srgbClr val="212121"/>
                </a:solidFill>
              </a:rPr>
              <a:t> </a:t>
            </a:r>
            <a:r>
              <a:rPr lang="tr-TR" sz="1300" dirty="0" err="1">
                <a:solidFill>
                  <a:srgbClr val="212121"/>
                </a:solidFill>
              </a:rPr>
              <a:t>osteoarthritis</a:t>
            </a:r>
            <a:r>
              <a:rPr lang="tr-TR" sz="1300" dirty="0">
                <a:solidFill>
                  <a:srgbClr val="212121"/>
                </a:solidFill>
              </a:rPr>
              <a:t>: </a:t>
            </a:r>
            <a:r>
              <a:rPr lang="tr-TR" sz="1300" dirty="0" err="1">
                <a:solidFill>
                  <a:srgbClr val="212121"/>
                </a:solidFill>
              </a:rPr>
              <a:t>The</a:t>
            </a:r>
            <a:r>
              <a:rPr lang="tr-TR" sz="1300" dirty="0">
                <a:solidFill>
                  <a:srgbClr val="212121"/>
                </a:solidFill>
              </a:rPr>
              <a:t> SARCOB </a:t>
            </a:r>
            <a:r>
              <a:rPr lang="tr-TR" sz="1300" dirty="0" err="1">
                <a:solidFill>
                  <a:srgbClr val="212121"/>
                </a:solidFill>
              </a:rPr>
              <a:t>Study</a:t>
            </a:r>
            <a:r>
              <a:rPr lang="tr-TR" sz="1300" dirty="0">
                <a:solidFill>
                  <a:srgbClr val="212121"/>
                </a:solidFill>
              </a:rPr>
              <a:t>. </a:t>
            </a:r>
            <a:r>
              <a:rPr lang="tr-TR" sz="1300" dirty="0" err="1">
                <a:solidFill>
                  <a:srgbClr val="212121"/>
                </a:solidFill>
              </a:rPr>
              <a:t>Eur</a:t>
            </a:r>
            <a:r>
              <a:rPr lang="tr-TR" sz="1300" dirty="0">
                <a:solidFill>
                  <a:srgbClr val="212121"/>
                </a:solidFill>
              </a:rPr>
              <a:t> J </a:t>
            </a:r>
            <a:r>
              <a:rPr lang="tr-TR" sz="1300" dirty="0" err="1">
                <a:solidFill>
                  <a:srgbClr val="212121"/>
                </a:solidFill>
              </a:rPr>
              <a:t>Rheumatol</a:t>
            </a:r>
            <a:r>
              <a:rPr lang="tr-TR" sz="1300" dirty="0">
                <a:solidFill>
                  <a:srgbClr val="212121"/>
                </a:solidFill>
              </a:rPr>
              <a:t>. 2023;10:92-96</a:t>
            </a:r>
            <a:r>
              <a:rPr lang="tr-TR" sz="1300" dirty="0">
                <a:solidFill>
                  <a:srgbClr val="212121"/>
                </a:solidFill>
                <a:latin typeface="system-ui"/>
              </a:rPr>
              <a:t>.</a:t>
            </a:r>
            <a:endParaRPr lang="tr-TR" sz="1300" dirty="0"/>
          </a:p>
        </p:txBody>
      </p:sp>
    </p:spTree>
    <p:extLst>
      <p:ext uri="{BB962C8B-B14F-4D97-AF65-F5344CB8AC3E}">
        <p14:creationId xmlns:p14="http://schemas.microsoft.com/office/powerpoint/2010/main" val="31062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31A13C4-10E0-D24C-BBBA-6E41C588A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15"/>
          <a:stretch/>
        </p:blipFill>
        <p:spPr>
          <a:xfrm>
            <a:off x="1784028" y="1362644"/>
            <a:ext cx="8957255" cy="80129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299E4BD-24D8-2F43-B7F3-9E612E66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25"/>
          <a:stretch/>
        </p:blipFill>
        <p:spPr>
          <a:xfrm>
            <a:off x="482829" y="2163937"/>
            <a:ext cx="11761416" cy="3171992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9BC1354-EA21-F64E-8595-4FB273521016}"/>
              </a:ext>
            </a:extLst>
          </p:cNvPr>
          <p:cNvSpPr/>
          <p:nvPr/>
        </p:nvSpPr>
        <p:spPr>
          <a:xfrm>
            <a:off x="851505" y="5049059"/>
            <a:ext cx="10846640" cy="2868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xmlns="" id="{B6CB1645-BA49-E847-A273-E3C86AD9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SARC-HF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31A13C4-10E0-D24C-BBBA-6E41C588A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15"/>
          <a:stretch/>
        </p:blipFill>
        <p:spPr>
          <a:xfrm>
            <a:off x="1784028" y="1362644"/>
            <a:ext cx="8957255" cy="80129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xmlns="" id="{B6CB1645-BA49-E847-A273-E3C86AD9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F1ADA2A6-E591-7D47-81D7-E49CF32F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36" y="2163938"/>
            <a:ext cx="11192933" cy="24892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9BC1354-EA21-F64E-8595-4FB273521016}"/>
              </a:ext>
            </a:extLst>
          </p:cNvPr>
          <p:cNvSpPr/>
          <p:nvPr/>
        </p:nvSpPr>
        <p:spPr>
          <a:xfrm>
            <a:off x="1427126" y="4277954"/>
            <a:ext cx="8093129" cy="3649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6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4B4C1EE-FE08-904A-969C-41F024699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325"/>
          <a:stretch/>
        </p:blipFill>
        <p:spPr>
          <a:xfrm>
            <a:off x="657608" y="1640496"/>
            <a:ext cx="10337360" cy="96935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7D04149-9061-374B-9296-CFDA5009A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94"/>
          <a:stretch/>
        </p:blipFill>
        <p:spPr>
          <a:xfrm>
            <a:off x="657608" y="2877862"/>
            <a:ext cx="11113213" cy="1808438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D81A3DFD-88F8-E049-B0F5-9FE962EBAA0E}"/>
              </a:ext>
            </a:extLst>
          </p:cNvPr>
          <p:cNvSpPr/>
          <p:nvPr/>
        </p:nvSpPr>
        <p:spPr>
          <a:xfrm>
            <a:off x="848138" y="4190348"/>
            <a:ext cx="10146831" cy="49595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8597C0B8-314D-B647-A96E-B51B8F9A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772BCD-DAF5-144C-9FAF-88A3821A2383}"/>
              </a:ext>
            </a:extLst>
          </p:cNvPr>
          <p:cNvSpPr txBox="1"/>
          <p:nvPr/>
        </p:nvSpPr>
        <p:spPr>
          <a:xfrm rot="20889714">
            <a:off x="97297" y="915353"/>
            <a:ext cx="289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MaruGothicMPRO" panose="020F0600000000000000" pitchFamily="34" charset="-128"/>
                <a:ea typeface="HGMaruGothicMPRO" panose="020F0600000000000000" pitchFamily="34" charset="-128"/>
                <a:cs typeface="+mn-cs"/>
              </a:rPr>
              <a:t>PARADOS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pperplate" panose="02000504000000020004" pitchFamily="2" charset="0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A90F5B1-15EE-2E4A-B5C6-F6CB05CF1DCB}"/>
              </a:ext>
            </a:extLst>
          </p:cNvPr>
          <p:cNvSpPr/>
          <p:nvPr/>
        </p:nvSpPr>
        <p:spPr>
          <a:xfrm>
            <a:off x="1024337" y="1492457"/>
            <a:ext cx="1139588" cy="836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4B4C1EE-FE08-904A-969C-41F024699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325"/>
          <a:stretch/>
        </p:blipFill>
        <p:spPr>
          <a:xfrm>
            <a:off x="657608" y="1640496"/>
            <a:ext cx="10337360" cy="96935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AAE57E05-0A83-7A4F-B007-35DDFED9E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904"/>
          <a:stretch/>
        </p:blipFill>
        <p:spPr>
          <a:xfrm>
            <a:off x="657609" y="2973902"/>
            <a:ext cx="10993977" cy="171239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17C869B4-F998-4C41-AAFC-4782647CFF43}"/>
              </a:ext>
            </a:extLst>
          </p:cNvPr>
          <p:cNvSpPr/>
          <p:nvPr/>
        </p:nvSpPr>
        <p:spPr>
          <a:xfrm>
            <a:off x="827315" y="4438649"/>
            <a:ext cx="9993085" cy="4599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A1E3CDE1-FD17-D44B-9E81-C12DBDC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8C7B9-DB2F-8E41-A487-2159358441E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7C6508C-F425-8945-B2E6-154AA3657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25"/>
            <a:ext cx="12192000" cy="68580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B18DE28B-8E4B-AE4B-9AD3-7D4022B8F9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81"/>
          <a:stretch/>
        </p:blipFill>
        <p:spPr>
          <a:xfrm>
            <a:off x="0" y="1788534"/>
            <a:ext cx="11881659" cy="3213827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xmlns="" id="{C5B699B3-8062-4744-B765-18B9243E3D34}"/>
              </a:ext>
            </a:extLst>
          </p:cNvPr>
          <p:cNvSpPr/>
          <p:nvPr/>
        </p:nvSpPr>
        <p:spPr>
          <a:xfrm>
            <a:off x="161526" y="4074598"/>
            <a:ext cx="11720132" cy="2602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77240E54-D7DA-4076-8C81-9C16708D77AA}"/>
</file>

<file path=customXml/itemProps2.xml><?xml version="1.0" encoding="utf-8"?>
<ds:datastoreItem xmlns:ds="http://schemas.openxmlformats.org/officeDocument/2006/customXml" ds:itemID="{8FA19D98-437D-4168-B58C-FCD4059BF347}"/>
</file>

<file path=customXml/itemProps3.xml><?xml version="1.0" encoding="utf-8"?>
<ds:datastoreItem xmlns:ds="http://schemas.openxmlformats.org/officeDocument/2006/customXml" ds:itemID="{C79115BE-634A-4E70-960E-78395C4BF32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3034</Words>
  <Application>Microsoft Office PowerPoint</Application>
  <PresentationFormat>Özel</PresentationFormat>
  <Paragraphs>676</Paragraphs>
  <Slides>110</Slides>
  <Notes>76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110</vt:i4>
      </vt:variant>
    </vt:vector>
  </HeadingPairs>
  <TitlesOfParts>
    <vt:vector size="111" baseType="lpstr">
      <vt:lpstr>Ofis Teması</vt:lpstr>
      <vt:lpstr>Geriatri Pratiğinde   Kas İskelet Sistemi Ultrasonu</vt:lpstr>
      <vt:lpstr> Ultrason biz Geriatristler için neden önemlidir?</vt:lpstr>
      <vt:lpstr>1. Klinikte tanı, tedavi ve takip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Dejeneratif eklem hastalıkları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Romatolojik Hastalıklar</vt:lpstr>
      <vt:lpstr>PowerPoint Sunusu</vt:lpstr>
      <vt:lpstr>PowerPoint Sunusu</vt:lpstr>
      <vt:lpstr>PowerPoint Sunusu</vt:lpstr>
      <vt:lpstr>Gut</vt:lpstr>
      <vt:lpstr> Gut</vt:lpstr>
      <vt:lpstr>   Psödogut  </vt:lpstr>
      <vt:lpstr>Psödogut  </vt:lpstr>
      <vt:lpstr>PowerPoint Sunusu</vt:lpstr>
      <vt:lpstr>PowerPoint Sunusu</vt:lpstr>
      <vt:lpstr>PowerPoint Sunusu</vt:lpstr>
      <vt:lpstr>PowerPoint Sunusu</vt:lpstr>
      <vt:lpstr>Vücut kompozisyonu</vt:lpstr>
      <vt:lpstr>Sarkopeni</vt:lpstr>
      <vt:lpstr>PowerPoint Sunusu</vt:lpstr>
      <vt:lpstr>PowerPoint Sunusu</vt:lpstr>
      <vt:lpstr>2. Akademik Çalışmalar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Relationship Among Probable SARCopenia, Osteoporosis and SuprasPinatus Tears in Postmenopausal Women: The SARCOSP Study</vt:lpstr>
      <vt:lpstr>The Relationship Among Probable SARCopenia, Osteoporosis and SuprasPinatus Tears in Postmenopausal Women: The SARCOSP Study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DS</cp:lastModifiedBy>
  <cp:revision>460</cp:revision>
  <dcterms:created xsi:type="dcterms:W3CDTF">2018-02-03T16:36:34Z</dcterms:created>
  <dcterms:modified xsi:type="dcterms:W3CDTF">2012-03-02T10:47:23Z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