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7" r:id="rId3"/>
    <p:sldId id="258" r:id="rId4"/>
    <p:sldId id="259" r:id="rId5"/>
    <p:sldId id="260" r:id="rId6"/>
    <p:sldId id="279" r:id="rId7"/>
    <p:sldId id="261" r:id="rId8"/>
    <p:sldId id="271" r:id="rId9"/>
    <p:sldId id="272" r:id="rId10"/>
    <p:sldId id="263" r:id="rId11"/>
    <p:sldId id="264" r:id="rId12"/>
    <p:sldId id="277" r:id="rId13"/>
    <p:sldId id="266" r:id="rId14"/>
    <p:sldId id="267" r:id="rId15"/>
    <p:sldId id="268" r:id="rId16"/>
    <p:sldId id="273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816"/>
    <a:srgbClr val="E4C612"/>
    <a:srgbClr val="431575"/>
    <a:srgbClr val="EBE8FE"/>
    <a:srgbClr val="E3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75556" autoAdjust="0"/>
  </p:normalViewPr>
  <p:slideViewPr>
    <p:cSldViewPr snapToGrid="0">
      <p:cViewPr varScale="1">
        <p:scale>
          <a:sx n="62" d="100"/>
          <a:sy n="62" d="100"/>
        </p:scale>
        <p:origin x="12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02A6-AF86-44E8-A0E5-BA6973B8B3C3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A6DF-2D4D-455E-A579-9CC10DC46D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6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Çalışmamız, retrospektif ve kesitsel tasarıma sahip.</a:t>
            </a:r>
            <a:br>
              <a:rPr lang="tr-TR" dirty="0"/>
            </a:br>
            <a:r>
              <a:rPr lang="tr-TR" dirty="0"/>
              <a:t>Mart 2018 ile Ekim 2023 tarihleri arasında, üniversite hastanemizin geriatri polikliniğine başvuran </a:t>
            </a:r>
            <a:r>
              <a:rPr lang="tr-TR" b="1" dirty="0"/>
              <a:t>60 yaş ve üzeri</a:t>
            </a:r>
            <a:r>
              <a:rPr lang="tr-TR" dirty="0"/>
              <a:t> bireyler çalışmaya dahil edildi.</a:t>
            </a:r>
            <a:br>
              <a:rPr lang="tr-TR" dirty="0"/>
            </a:br>
            <a:r>
              <a:rPr lang="tr-TR" dirty="0"/>
              <a:t>Toplamda </a:t>
            </a:r>
            <a:r>
              <a:rPr lang="tr-TR" b="1" dirty="0"/>
              <a:t>328 katılımcının</a:t>
            </a:r>
            <a:r>
              <a:rPr lang="tr-TR" dirty="0"/>
              <a:t> verileri analiz edildi.</a:t>
            </a:r>
            <a:br>
              <a:rPr lang="tr-TR" dirty="0"/>
            </a:br>
            <a:r>
              <a:rPr lang="tr-TR" dirty="0"/>
              <a:t>Bu bireyler için hem </a:t>
            </a:r>
            <a:r>
              <a:rPr lang="tr-TR" b="1" dirty="0"/>
              <a:t>demografik ve klinik özellikler</a:t>
            </a:r>
            <a:r>
              <a:rPr lang="tr-TR" dirty="0"/>
              <a:t> hem de </a:t>
            </a:r>
            <a:r>
              <a:rPr lang="tr-TR" b="1" dirty="0"/>
              <a:t>kronik hastalıklar, fonksiyonel durum gibi geriatrik parametreler</a:t>
            </a:r>
            <a:r>
              <a:rPr lang="tr-TR" dirty="0"/>
              <a:t> detaylı şekilde değerlendirildi.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70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kriterlerle, ölçümlerin doğruluğunu ve analizimizin geçerliliğini sağlamayı amaçladık.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8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İlişkili faktörleri ortaya koymak için önce tek değişkenli, ardından çok değişkenli lojistik regresyon analizleri uygulanmıştır.”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6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Erkeklerin %61.9 Kadınların %36.8 inde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olup erkeklerde </a:t>
            </a:r>
            <a:r>
              <a:rPr lang="tr-TR" dirty="0" err="1"/>
              <a:t>sarkopeni</a:t>
            </a:r>
            <a:r>
              <a:rPr lang="tr-TR" dirty="0"/>
              <a:t> prevalansı daha yüksekti.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99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Tablo 1 de,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 ile demografik ve klinik özelliklerin ilişkisi değerlendirilmiştir.</a:t>
            </a:r>
            <a:endParaRPr lang="tr-TR" b="1" dirty="0"/>
          </a:p>
          <a:p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grubu: </a:t>
            </a:r>
            <a:r>
              <a:rPr lang="tr-TR" b="1" dirty="0"/>
              <a:t>daha yaşlı</a:t>
            </a:r>
            <a:r>
              <a:rPr lang="tr-TR" dirty="0"/>
              <a:t>, </a:t>
            </a:r>
            <a:r>
              <a:rPr lang="tr-TR" b="1" dirty="0"/>
              <a:t>erkek oranı daha yüksek</a:t>
            </a:r>
            <a:r>
              <a:rPr lang="tr-TR" dirty="0"/>
              <a:t>, </a:t>
            </a:r>
            <a:r>
              <a:rPr lang="tr-TR" b="1" dirty="0"/>
              <a:t>dul/ eşi vefat</a:t>
            </a:r>
            <a:r>
              <a:rPr lang="tr-TR" dirty="0"/>
              <a:t> daha sık (hepsi anlamlı).</a:t>
            </a:r>
          </a:p>
          <a:p>
            <a:r>
              <a:rPr lang="tr-TR" b="1" dirty="0"/>
              <a:t>Kırılganlık, yetersiz beslenme, kognitif bozukluk, polifarmasi</a:t>
            </a:r>
            <a:r>
              <a:rPr lang="tr-TR" dirty="0"/>
              <a:t> ve </a:t>
            </a:r>
            <a:r>
              <a:rPr lang="tr-TR" b="1" dirty="0"/>
              <a:t>düşük performans (TUG, yürüme hızı)</a:t>
            </a:r>
            <a:r>
              <a:rPr lang="tr-TR" dirty="0"/>
              <a:t> </a:t>
            </a:r>
            <a:r>
              <a:rPr lang="tr-TR" dirty="0" err="1"/>
              <a:t>sarkopeniyle</a:t>
            </a:r>
            <a:r>
              <a:rPr lang="tr-TR" dirty="0"/>
              <a:t> güçlü ilişkili.</a:t>
            </a:r>
          </a:p>
          <a:p>
            <a:r>
              <a:rPr lang="tr-TR" b="1" dirty="0"/>
              <a:t>BMI ve total kolesterol daha düşük</a:t>
            </a:r>
            <a:r>
              <a:rPr lang="tr-TR" dirty="0"/>
              <a:t> olanlarda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daha sık.</a:t>
            </a:r>
          </a:p>
          <a:p>
            <a:r>
              <a:rPr lang="tr-TR" b="1" dirty="0"/>
              <a:t>Total kolesterol:</a:t>
            </a:r>
            <a:r>
              <a:rPr lang="tr-TR" dirty="0"/>
              <a:t> Düşük total kolesterol düzeyi </a:t>
            </a:r>
            <a:r>
              <a:rPr lang="tr-TR" dirty="0" err="1"/>
              <a:t>sarkopeni</a:t>
            </a:r>
            <a:r>
              <a:rPr lang="tr-TR" dirty="0"/>
              <a:t> ile anlamlı şekilde ilişkilidir (</a:t>
            </a:r>
            <a:r>
              <a:rPr lang="tr-TR" i="1" dirty="0"/>
              <a:t>p &lt; 0.001</a:t>
            </a:r>
            <a:r>
              <a:rPr lang="tr-TR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Düşük total kolesterol düzeyleri,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varlığı ile anlamlı şekilde ilişkilidir (</a:t>
            </a:r>
            <a:r>
              <a:rPr lang="tr-TR" b="1" dirty="0"/>
              <a:t>p &lt; 0.001</a:t>
            </a:r>
            <a:r>
              <a:rPr lang="tr-TR" dirty="0"/>
              <a:t>). Ortalama fark yaklaşık </a:t>
            </a:r>
            <a:r>
              <a:rPr lang="tr-TR" b="1" dirty="0"/>
              <a:t>18.4 mg/</a:t>
            </a:r>
            <a:r>
              <a:rPr lang="tr-TR" b="1" dirty="0" err="1"/>
              <a:t>dL</a:t>
            </a:r>
            <a:r>
              <a:rPr lang="tr-TR" dirty="0"/>
              <a:t> olup, bu fark </a:t>
            </a:r>
            <a:r>
              <a:rPr lang="tr-TR" b="1" dirty="0"/>
              <a:t>istatistiksel olarak anlamlı</a:t>
            </a:r>
            <a:r>
              <a:rPr lang="tr-TR" dirty="0"/>
              <a:t> ve </a:t>
            </a:r>
            <a:r>
              <a:rPr lang="tr-TR" b="1" dirty="0"/>
              <a:t>orta düzeyde bir etki büyüklüğü</a:t>
            </a:r>
            <a:r>
              <a:rPr lang="tr-TR" dirty="0"/>
              <a:t>ne sahiptir (</a:t>
            </a:r>
            <a:r>
              <a:rPr lang="tr-TR" b="1" dirty="0" err="1"/>
              <a:t>Cohen's</a:t>
            </a:r>
            <a:r>
              <a:rPr lang="tr-TR" b="1" dirty="0"/>
              <a:t> d = 0.40</a:t>
            </a:r>
            <a:r>
              <a:rPr lang="tr-TR" dirty="0"/>
              <a:t>). Bu bulgu, lipid metabolizmasının kas sağlığı üzerindeki potansiyel rolünü desteklemektedir.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24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Total kolesterol düzeyinin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sarkopeniyi</a:t>
            </a:r>
            <a:r>
              <a:rPr lang="tr-TR" dirty="0"/>
              <a:t> ayırt etme gücü değerlendirmek için ROC analizi yapıldı.</a:t>
            </a:r>
            <a:br>
              <a:rPr lang="tr-TR" dirty="0"/>
            </a:br>
            <a:r>
              <a:rPr lang="tr-TR" dirty="0"/>
              <a:t>ROC analizi sonucunda, </a:t>
            </a:r>
            <a:r>
              <a:rPr lang="tr-TR" b="1" dirty="0"/>
              <a:t>ideal eşik değeri 216 mg/</a:t>
            </a:r>
            <a:r>
              <a:rPr lang="tr-TR" b="1" dirty="0" err="1"/>
              <a:t>dL</a:t>
            </a:r>
            <a:r>
              <a:rPr lang="tr-TR" b="1" dirty="0"/>
              <a:t> olarak belirlendi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dirty="0"/>
              <a:t>AUC yani eğri altı alan </a:t>
            </a:r>
            <a:r>
              <a:rPr lang="tr-TR" b="1" dirty="0"/>
              <a:t>0.617</a:t>
            </a:r>
            <a:r>
              <a:rPr lang="tr-TR" dirty="0"/>
              <a:t>; bu istatistiksel olarak anlamlı bir farklılık gösteriyor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AUC değeri</a:t>
            </a:r>
            <a:r>
              <a:rPr lang="tr-TR" dirty="0"/>
              <a:t> (0.617 gibi) → "Kolesterol düzeyinin </a:t>
            </a:r>
            <a:r>
              <a:rPr lang="tr-TR" dirty="0" err="1"/>
              <a:t>sarkopeniyi</a:t>
            </a:r>
            <a:r>
              <a:rPr lang="tr-TR" dirty="0"/>
              <a:t> ayırt etmedeki genel başarısını gösterir."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Cut-off</a:t>
            </a:r>
            <a:r>
              <a:rPr lang="tr-TR" b="1" dirty="0"/>
              <a:t> değeri</a:t>
            </a:r>
            <a:r>
              <a:rPr lang="tr-TR" dirty="0"/>
              <a:t> (örneğin 216 mg/</a:t>
            </a:r>
            <a:r>
              <a:rPr lang="tr-TR" dirty="0" err="1"/>
              <a:t>dL</a:t>
            </a:r>
            <a:r>
              <a:rPr lang="tr-TR" dirty="0"/>
              <a:t>) → "Bu değerin altındaki bireylerde </a:t>
            </a:r>
            <a:r>
              <a:rPr lang="tr-TR" dirty="0" err="1"/>
              <a:t>sarkopeni</a:t>
            </a:r>
            <a:r>
              <a:rPr lang="tr-TR" dirty="0"/>
              <a:t> riski daha yüksektir."</a:t>
            </a:r>
          </a:p>
          <a:p>
            <a:r>
              <a:rPr lang="tr-TR" dirty="0"/>
              <a:t>“ROC analizinde %70.5 duyarlılık elde edilmesi, total kolesterol düzeyinin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için etkili bir tarama aracı olabileceğini göstermektedir. %49.7 özgüllük ise testin ayırt edici gücünün sınırlı olduğunu, ancak klinik ön değerlendirmede yol gösterici olabileceğini düşündürmektedir.”</a:t>
            </a:r>
          </a:p>
          <a:p>
            <a:r>
              <a:rPr lang="tr-TR" dirty="0"/>
              <a:t>“Total kolesterol için ROC eğrisi AUC </a:t>
            </a:r>
            <a:r>
              <a:rPr lang="tr-TR" b="1" dirty="0"/>
              <a:t>0.617</a:t>
            </a:r>
            <a:r>
              <a:rPr lang="tr-TR" dirty="0"/>
              <a:t>—şanstan anlamlı iyi ama sınırlı ayırt edicilik. En iyi eşik </a:t>
            </a:r>
            <a:r>
              <a:rPr lang="tr-TR" b="1" dirty="0"/>
              <a:t>≤216 mg/</a:t>
            </a:r>
            <a:r>
              <a:rPr lang="tr-TR" b="1" dirty="0" err="1"/>
              <a:t>dL</a:t>
            </a:r>
            <a:r>
              <a:rPr lang="tr-TR" dirty="0"/>
              <a:t>: duyarlılık </a:t>
            </a:r>
            <a:r>
              <a:rPr lang="tr-TR" b="1" dirty="0"/>
              <a:t>%70.5</a:t>
            </a:r>
            <a:r>
              <a:rPr lang="tr-TR" dirty="0"/>
              <a:t>, seçicilik </a:t>
            </a:r>
            <a:r>
              <a:rPr lang="tr-TR" b="1" dirty="0"/>
              <a:t>%49.7</a:t>
            </a:r>
            <a:r>
              <a:rPr lang="tr-TR" dirty="0"/>
              <a:t>. Yani düşük kolesterol </a:t>
            </a:r>
            <a:r>
              <a:rPr lang="tr-TR" dirty="0" err="1"/>
              <a:t>sarkopeni</a:t>
            </a:r>
            <a:r>
              <a:rPr lang="tr-TR" dirty="0"/>
              <a:t> riskini işaret ediyor; ancak yanlış pozitif oranı yüksek. Bu nedenle kolesterolü, yaş-performans ölçütleri ve beslenme göstergeleriyle birlikte kullanmak uygun.”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15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Total kolesterol düzeyinin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ile olan ilişkisini, </a:t>
            </a:r>
            <a:r>
              <a:rPr lang="tr-TR" b="1" dirty="0"/>
              <a:t>karıştırıcı faktörlerden bağımsız olarak</a:t>
            </a:r>
            <a:r>
              <a:rPr lang="tr-TR" dirty="0"/>
              <a:t> değerlendirmek amacıyla, ROC analizinden sonra çok değişkenli lojistik regresyon modeli oluşturduk</a:t>
            </a:r>
          </a:p>
          <a:p>
            <a:pPr>
              <a:buNone/>
            </a:pPr>
            <a:r>
              <a:rPr lang="tr-TR" b="1" dirty="0"/>
              <a:t>Düşük kolesterol</a:t>
            </a:r>
            <a:r>
              <a:rPr lang="tr-TR" dirty="0"/>
              <a:t>: </a:t>
            </a:r>
            <a:r>
              <a:rPr lang="tr-TR" dirty="0" err="1"/>
              <a:t>Sarkopeni</a:t>
            </a:r>
            <a:r>
              <a:rPr lang="tr-TR" dirty="0"/>
              <a:t> riskini </a:t>
            </a:r>
            <a:r>
              <a:rPr lang="tr-TR" b="1" dirty="0"/>
              <a:t>1.86 kat artırıyor</a:t>
            </a:r>
            <a:r>
              <a:rPr lang="tr-TR" dirty="0"/>
              <a:t> (</a:t>
            </a:r>
            <a:r>
              <a:rPr lang="tr-TR" i="1" dirty="0"/>
              <a:t>p = 0.019</a:t>
            </a:r>
            <a:r>
              <a:rPr lang="tr-TR" dirty="0"/>
              <a:t>)</a:t>
            </a:r>
          </a:p>
          <a:p>
            <a:pPr>
              <a:buNone/>
            </a:pPr>
            <a:r>
              <a:rPr lang="tr-TR" b="1" dirty="0"/>
              <a:t>BMI</a:t>
            </a:r>
            <a:r>
              <a:rPr lang="tr-TR" dirty="0"/>
              <a:t>: BMI düştükçe </a:t>
            </a:r>
            <a:r>
              <a:rPr lang="tr-TR" dirty="0" err="1"/>
              <a:t>sarkopeni</a:t>
            </a:r>
            <a:r>
              <a:rPr lang="tr-TR" dirty="0"/>
              <a:t> riski artıyor (</a:t>
            </a:r>
            <a:r>
              <a:rPr lang="tr-TR" i="1" dirty="0"/>
              <a:t>OR = 0.91, p = 0.002</a:t>
            </a:r>
            <a:r>
              <a:rPr lang="tr-TR" dirty="0"/>
              <a:t>)</a:t>
            </a:r>
          </a:p>
          <a:p>
            <a:pPr>
              <a:buNone/>
            </a:pPr>
            <a:r>
              <a:rPr lang="tr-TR" b="1" dirty="0"/>
              <a:t>Yaş</a:t>
            </a:r>
            <a:r>
              <a:rPr lang="tr-TR" dirty="0"/>
              <a:t>: Her 1 yıl artışta </a:t>
            </a:r>
            <a:r>
              <a:rPr lang="tr-TR" dirty="0" err="1"/>
              <a:t>sarkopeni</a:t>
            </a:r>
            <a:r>
              <a:rPr lang="tr-TR" dirty="0"/>
              <a:t> riski </a:t>
            </a:r>
            <a:r>
              <a:rPr lang="tr-TR" b="1" dirty="0"/>
              <a:t>%12 artıyor</a:t>
            </a:r>
            <a:r>
              <a:rPr lang="tr-TR" dirty="0"/>
              <a:t> (</a:t>
            </a:r>
            <a:r>
              <a:rPr lang="tr-TR" i="1" dirty="0"/>
              <a:t>p &lt; 0.001</a:t>
            </a:r>
            <a:r>
              <a:rPr lang="tr-TR" dirty="0"/>
              <a:t>)</a:t>
            </a:r>
          </a:p>
          <a:p>
            <a:r>
              <a:rPr lang="tr-TR" b="1" dirty="0"/>
              <a:t>Malnütrisyon</a:t>
            </a:r>
            <a:r>
              <a:rPr lang="tr-TR" dirty="0"/>
              <a:t>: Malnütrisyon olan bireylerde </a:t>
            </a:r>
            <a:r>
              <a:rPr lang="tr-TR" dirty="0" err="1"/>
              <a:t>sarkopeni</a:t>
            </a:r>
            <a:r>
              <a:rPr lang="tr-TR" dirty="0"/>
              <a:t> riski </a:t>
            </a:r>
            <a:r>
              <a:rPr lang="tr-TR" b="1" dirty="0"/>
              <a:t>2.02 kat daha fazla</a:t>
            </a:r>
            <a:r>
              <a:rPr lang="tr-TR" dirty="0"/>
              <a:t> (</a:t>
            </a:r>
            <a:r>
              <a:rPr lang="tr-TR" i="1" dirty="0"/>
              <a:t>p = 0.020</a:t>
            </a:r>
            <a:r>
              <a:rPr lang="tr-TR" dirty="0"/>
              <a:t>)</a:t>
            </a:r>
          </a:p>
          <a:p>
            <a:r>
              <a:rPr lang="tr-TR" b="1" dirty="0"/>
              <a:t>Düşük kolesterol düzeyi</a:t>
            </a:r>
            <a:r>
              <a:rPr lang="tr-TR" dirty="0"/>
              <a:t>, çok değişkenli modelde </a:t>
            </a:r>
            <a:r>
              <a:rPr lang="tr-TR" b="1" dirty="0" err="1"/>
              <a:t>sarkopeni</a:t>
            </a:r>
            <a:r>
              <a:rPr lang="tr-TR" b="1" dirty="0"/>
              <a:t> ile istatistiksel olarak anlamlı ve bağımsız bir şekilde ilişkili bulunmuştur</a:t>
            </a:r>
            <a:endParaRPr lang="tr-TR" dirty="0"/>
          </a:p>
          <a:p>
            <a:br>
              <a:rPr lang="tr-TR" dirty="0"/>
            </a:br>
            <a:r>
              <a:rPr lang="tr-TR" dirty="0"/>
              <a:t>Modelimize yaş, cinsiyet, VKİ ve yetersiz beslenme gibi karıştırıcı olabilecek faktörleri de dahil ettik.</a:t>
            </a:r>
          </a:p>
          <a:p>
            <a:pPr>
              <a:buNone/>
            </a:pPr>
            <a:r>
              <a:rPr lang="tr-TR" dirty="0"/>
              <a:t>Sonuçlara baktığımızda:</a:t>
            </a:r>
            <a:br>
              <a:rPr lang="tr-TR" dirty="0"/>
            </a:br>
            <a:r>
              <a:rPr lang="tr-TR" dirty="0"/>
              <a:t>🔹 </a:t>
            </a:r>
            <a:r>
              <a:rPr lang="tr-TR" b="1" dirty="0"/>
              <a:t>Yaş arttıkça</a:t>
            </a:r>
            <a:r>
              <a:rPr lang="tr-TR" dirty="0"/>
              <a:t> </a:t>
            </a:r>
            <a:r>
              <a:rPr lang="tr-TR" dirty="0" err="1"/>
              <a:t>sarkopeni</a:t>
            </a:r>
            <a:r>
              <a:rPr lang="tr-TR" dirty="0"/>
              <a:t> riski artıyor (</a:t>
            </a:r>
            <a:r>
              <a:rPr lang="tr-TR" b="1" dirty="0"/>
              <a:t>OR: 1.12</a:t>
            </a:r>
            <a:r>
              <a:rPr lang="tr-TR" dirty="0"/>
              <a:t>, p&lt;0.001).</a:t>
            </a:r>
            <a:br>
              <a:rPr lang="tr-TR" dirty="0"/>
            </a:br>
            <a:r>
              <a:rPr lang="tr-TR" dirty="0"/>
              <a:t>🔹 </a:t>
            </a:r>
            <a:r>
              <a:rPr lang="tr-TR" b="1" dirty="0"/>
              <a:t>Kadınlara kıyasla erkeklerde risk daha yüksek</a:t>
            </a:r>
            <a:r>
              <a:rPr lang="tr-TR" dirty="0"/>
              <a:t> – cinsiyet burada koruyucu gibi görünüyor (</a:t>
            </a:r>
            <a:r>
              <a:rPr lang="tr-TR" b="1" dirty="0"/>
              <a:t>OR: 0.48</a:t>
            </a:r>
            <a:r>
              <a:rPr lang="tr-TR" dirty="0"/>
              <a:t>, p=0.009).</a:t>
            </a:r>
            <a:br>
              <a:rPr lang="tr-TR" dirty="0"/>
            </a:br>
            <a:r>
              <a:rPr lang="tr-TR" dirty="0"/>
              <a:t>🔹 </a:t>
            </a:r>
            <a:r>
              <a:rPr lang="tr-TR" b="1" dirty="0"/>
              <a:t>VKİ düştükçe </a:t>
            </a:r>
            <a:r>
              <a:rPr lang="tr-TR" b="1" dirty="0" err="1"/>
              <a:t>sarkopeni</a:t>
            </a:r>
            <a:r>
              <a:rPr lang="tr-TR" b="1" dirty="0"/>
              <a:t> riski artıyor</a:t>
            </a:r>
            <a:r>
              <a:rPr lang="tr-TR" dirty="0"/>
              <a:t> (</a:t>
            </a:r>
            <a:r>
              <a:rPr lang="tr-TR" b="1" dirty="0"/>
              <a:t>OR: 0.91</a:t>
            </a:r>
            <a:r>
              <a:rPr lang="tr-TR" dirty="0"/>
              <a:t>, p=0.002).</a:t>
            </a:r>
            <a:br>
              <a:rPr lang="tr-TR" dirty="0"/>
            </a:br>
            <a:r>
              <a:rPr lang="tr-TR" dirty="0"/>
              <a:t>🔹 </a:t>
            </a:r>
            <a:r>
              <a:rPr lang="tr-TR" b="1" dirty="0"/>
              <a:t>Yetersiz beslenme varlığı</a:t>
            </a:r>
            <a:r>
              <a:rPr lang="tr-TR" dirty="0"/>
              <a:t>, </a:t>
            </a:r>
            <a:r>
              <a:rPr lang="tr-TR" dirty="0" err="1"/>
              <a:t>sarkopeni</a:t>
            </a:r>
            <a:r>
              <a:rPr lang="tr-TR" dirty="0"/>
              <a:t> riskini yaklaşık </a:t>
            </a:r>
            <a:r>
              <a:rPr lang="tr-TR" b="1" dirty="0"/>
              <a:t>iki kat artırıyor</a:t>
            </a:r>
            <a:r>
              <a:rPr lang="tr-TR" dirty="0"/>
              <a:t> (</a:t>
            </a:r>
            <a:r>
              <a:rPr lang="tr-TR" b="1" dirty="0"/>
              <a:t>OR: 2.02</a:t>
            </a:r>
            <a:r>
              <a:rPr lang="tr-TR" dirty="0"/>
              <a:t>, p=0.020).</a:t>
            </a:r>
            <a:br>
              <a:rPr lang="tr-TR" dirty="0"/>
            </a:br>
            <a:r>
              <a:rPr lang="tr-TR" dirty="0"/>
              <a:t>🔹 Ve en dikkat çekici bulgu: </a:t>
            </a:r>
            <a:r>
              <a:rPr lang="tr-TR" b="1" dirty="0"/>
              <a:t>Düşük total kolesterol</a:t>
            </a:r>
            <a:r>
              <a:rPr lang="tr-TR" dirty="0"/>
              <a:t>, diğer tüm faktörler kontrol edilmesine rağmen, </a:t>
            </a:r>
            <a:r>
              <a:rPr lang="tr-TR" dirty="0" err="1"/>
              <a:t>sarkopeni</a:t>
            </a:r>
            <a:r>
              <a:rPr lang="tr-TR" dirty="0"/>
              <a:t> ile </a:t>
            </a:r>
            <a:r>
              <a:rPr lang="tr-TR" b="1" dirty="0"/>
              <a:t>bağımsız olarak ilişkili</a:t>
            </a:r>
            <a:r>
              <a:rPr lang="tr-TR" dirty="0"/>
              <a:t> kaldı (</a:t>
            </a:r>
            <a:r>
              <a:rPr lang="tr-TR" b="1" dirty="0"/>
              <a:t>OR: 1.86</a:t>
            </a:r>
            <a:r>
              <a:rPr lang="tr-TR" dirty="0"/>
              <a:t>, p=0.019).</a:t>
            </a:r>
          </a:p>
          <a:p>
            <a:r>
              <a:rPr lang="tr-TR" dirty="0"/>
              <a:t>Bu da kolesterol düzeylerinin, sadece beslenme durumunu değil; kas sağlığıyla ilişkili başka metabolik yolları da yansıtıyor olabileceğini düşündürüyor.”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A6DF-2D4D-455E-A579-9CC10DC46D4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50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A24201-5DE5-DFAC-307C-D53677AE4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8FA496A-F01F-20D5-47FA-167B393F9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538D27-AB51-D281-1C76-75975F5B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14B81B-0858-59F6-6D25-CA7BDC23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092540-45B9-75D6-D01E-654C6D83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34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932CF9-4E9D-C1C7-5108-D8685C62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C25275-849C-94B0-1441-FED4300C2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CF1C15-EAEA-B308-85A6-D1AF103B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9758AE-4554-0B09-9EC3-88382F82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0D699B-4B78-C4DF-576D-9859F95E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9650951-622E-0B39-F1AF-F80A74E5B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F22490-A856-F2B9-E29D-0DBC872C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31BA8F-1B24-127B-9B49-67FD9370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E98E5C-0C16-FAAD-02BF-567F3275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BA3AEB-1057-6BC8-FB14-29F977F4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78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922A35-FAD9-9F19-3484-DDF66DF9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49B96E-061B-8B37-A81E-5794AA72C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DAC631-CF67-C8EE-C0ED-9E4AE2DE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FCED0D-36B5-442A-12C4-BD366AEE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49F2C8-BE6F-E004-D665-DBA3A4F9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7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16EC7A-0659-CB2E-C201-6FFA592D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EA15F9-71F5-3936-114A-1C026BF7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8DB0A8-8DDC-398C-20B1-1603F2B0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392BD-F0F8-B94D-5778-6FEB251F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36F816-60A4-09B7-7AAA-65A5E318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30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CF1A32-56A8-AF8A-AEF8-EA23B368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DD011F-C0A2-B6FE-D51F-4B5AC671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CC2EB4-4B9E-BB37-CEB8-6EC13A87E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8C67C7-6955-5EE4-29F4-3DD00E23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E3499B-B552-BBE0-0147-014C7B05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13BCD0-01C6-D6AB-15D7-3C30021E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07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0B2210-E5EA-85D5-48F4-055054D1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72BD08-44B9-24A0-9BE8-05285B0C7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23AAEDC-05EC-C431-6347-3058290E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F4863A-5B0E-2627-5CEB-4688ABCD3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067D352-7299-EB96-C35E-F62D85095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C38504-B908-F621-8275-34276948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E4AA65-18FE-F273-1BAC-5D3CA95C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18CD964-5932-08CF-3F75-B3747B04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21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66D13A-E8E9-96AA-B899-1F34A5F4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BE01D6-C29C-6C24-A1F8-5B830515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66825A-EEC9-7AF6-72B7-A29ADCB3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72B74D5-040B-7172-DD6C-8F7F0344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29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00F13C-52E4-C471-4079-06F94A20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1EA1E3-4E04-67AD-AF84-F813E218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6DF04D-0C36-9D88-47E7-23A7917F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76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CE9A9-1301-1C3F-E180-4B020C15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B0A885-BD6A-5B60-DBDC-6F8A2EAA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705504-2875-9FDD-B06E-7CC99D9CA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5D9551-3C98-5267-8730-609D7DA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0513F16-FAF6-746D-C22D-41FCF197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5CE9CC-E28C-E638-C954-1C8935E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82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34289-C9EB-26E3-4189-9D5AE3AB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C8EA6EB-EFBB-0854-E98D-0E40B7A87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E6E7A4-4AFE-F899-488D-6436D7526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5546A6-8008-AF10-5FC9-4C31724F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EF7F43-170E-92F6-41C3-6DDF210C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9F467D-2EB3-564A-F481-59135644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26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39C303B-87E9-1825-2642-FBEC5607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D8D23B-9E39-FDE0-6C65-4EAADBCF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5A0FB1-3B4B-3FFD-815F-CBA2B6BB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65526-511A-4AE0-BDB9-979D60A56F5F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CC368F-5BF8-8707-0D1F-419BED816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1B3041-AAA1-440F-FBA8-E56231E76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7BCD4-C50F-4AF0-8940-E0E2C7B3A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8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8880541-0F4B-114F-2DFE-00E12A58BB76}"/>
              </a:ext>
            </a:extLst>
          </p:cNvPr>
          <p:cNvSpPr txBox="1"/>
          <p:nvPr/>
        </p:nvSpPr>
        <p:spPr>
          <a:xfrm>
            <a:off x="2123767" y="2638722"/>
            <a:ext cx="77576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133"/>
              </a:spcBef>
            </a:pPr>
            <a:r>
              <a:rPr lang="tr-TR" sz="3200" b="1" dirty="0">
                <a:latin typeface="Times New Roman" panose="020206030504050203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YAŞLANMADA LİPİD-KAS ETKİLEŞİM: TOTAL KOLESTEROL VE PROBABLE SARKOPENİ İLİŞKİSİ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4BBEEAA-3A38-1015-F099-B76A4B858788}"/>
              </a:ext>
            </a:extLst>
          </p:cNvPr>
          <p:cNvSpPr txBox="1"/>
          <p:nvPr/>
        </p:nvSpPr>
        <p:spPr>
          <a:xfrm>
            <a:off x="838200" y="4502878"/>
            <a:ext cx="10867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Özge Can Ceylan</a:t>
            </a:r>
            <a:r>
              <a:rPr lang="tr-T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Emine </a:t>
            </a:r>
            <a:r>
              <a:rPr lang="tr-T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Aşcı</a:t>
            </a:r>
            <a:r>
              <a:rPr lang="tr-T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Civelek, Ezgi Pınar, Tuğba Erdoğan, Serdar Özkök, Gülistan </a:t>
            </a:r>
            <a:r>
              <a:rPr lang="tr-T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Bahat</a:t>
            </a:r>
            <a:r>
              <a:rPr lang="tr-T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Mehmet Akif Karan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Üniversitesi İstanbul Tıp Fakültesi, İç hastalıkları Anabilim Dalı , Geriatri Bilim Dalı 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http://akademikperspektif.com/wp-content/uploads/2012/09/istanbul-universitesi-karakalem.jpg">
            <a:extLst>
              <a:ext uri="{FF2B5EF4-FFF2-40B4-BE49-F238E27FC236}">
                <a16:creationId xmlns:a16="http://schemas.microsoft.com/office/drawing/2014/main" id="{E39AAF9E-D86B-0ECF-D180-AEFCDD9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52" y="1238920"/>
            <a:ext cx="3187873" cy="16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4DFAE61-94C7-ED79-6B2F-F188317437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1958" y="5411012"/>
            <a:ext cx="382235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CB7B1-8079-D844-F50C-038C3C5B3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D4A504-E9EA-DE2B-FE85-9DDFF80C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5396"/>
            <a:ext cx="10515600" cy="1325563"/>
          </a:xfrm>
        </p:spPr>
        <p:txBody>
          <a:bodyPr/>
          <a:lstStyle/>
          <a:p>
            <a:r>
              <a:rPr lang="tr-T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İstatistiksel Analiz</a:t>
            </a:r>
            <a:br>
              <a:rPr lang="tr-TR" sz="4400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022E35-C6A5-6468-AFF4-121A8193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767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Tüm istatistiksel analizler IBM SPSS 22 ve </a:t>
            </a:r>
            <a:r>
              <a:rPr lang="tr-TR" sz="2800" dirty="0" err="1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MedCalc</a:t>
            </a: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v.20218 kullanılarak yapıldı.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Demografik ve klinik değişkenler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Sayı (yüzde), </a:t>
            </a:r>
            <a:r>
              <a:rPr lang="tr-TR" sz="2800" dirty="0" err="1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2800" dirty="0" err="1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min-max</a:t>
            </a: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ortalama ± SD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Univariate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multivariate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lojistik regresyon analizi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1C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kolesterol eşik değeri ROC analizi ile hesaplandı (AUC).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p&lt;0.05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791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46FEC-2845-7016-9BA5-9D4E3976E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19CFB6-797F-45CA-1AE9-BDBB0DB1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Bulgular</a:t>
            </a:r>
            <a:endParaRPr lang="tr-T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7CE6BA-5C0D-2758-9BC4-E2136450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b="1" dirty="0">
                <a:ea typeface="DengXian" panose="02010600030101010101" pitchFamily="2" charset="-122"/>
              </a:rPr>
              <a:t> 328</a:t>
            </a:r>
            <a:r>
              <a:rPr lang="tr-TR" sz="2800" dirty="0">
                <a:effectLst/>
                <a:ea typeface="DengXian" panose="02010600030101010101" pitchFamily="2" charset="-122"/>
              </a:rPr>
              <a:t> yaşlı yetişkin;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effectLst/>
                <a:ea typeface="DengXian" panose="02010600030101010101" pitchFamily="2" charset="-122"/>
              </a:rPr>
              <a:t> K: </a:t>
            </a:r>
            <a:r>
              <a:rPr lang="tr-TR" sz="2800" b="1" dirty="0">
                <a:effectLst/>
                <a:ea typeface="DengXian" panose="02010600030101010101" pitchFamily="2" charset="-122"/>
              </a:rPr>
              <a:t>223 </a:t>
            </a:r>
            <a:r>
              <a:rPr lang="tr-TR" sz="2800" dirty="0">
                <a:effectLst/>
                <a:ea typeface="DengXian" panose="02010600030101010101" pitchFamily="2" charset="-122"/>
              </a:rPr>
              <a:t>E:</a:t>
            </a:r>
            <a:r>
              <a:rPr lang="tr-TR" b="1" dirty="0">
                <a:ea typeface="DengXian" panose="02010600030101010101" pitchFamily="2" charset="-122"/>
              </a:rPr>
              <a:t>105</a:t>
            </a:r>
            <a:endParaRPr lang="tr-TR" sz="2800" b="1" dirty="0">
              <a:effectLst/>
              <a:ea typeface="DengXian" panose="02010600030101010101" pitchFamily="2" charset="-122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>
                <a:effectLst/>
                <a:ea typeface="DengXian" panose="02010600030101010101" pitchFamily="2" charset="-122"/>
              </a:rPr>
              <a:t> Ortalama Yaş: </a:t>
            </a:r>
            <a:r>
              <a:rPr lang="tr-TR" b="1" dirty="0"/>
              <a:t>74.5 ± 6.8</a:t>
            </a:r>
            <a:endParaRPr lang="tr-TR" sz="2800" b="1" dirty="0">
              <a:ea typeface="DengXian" panose="02010600030101010101" pitchFamily="2" charset="-122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VKI: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29.5 ± 5.2 kg/m² </a:t>
            </a: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saptanan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147 (%44.8)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hastanın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%55.8’i kadın</a:t>
            </a:r>
          </a:p>
          <a:p>
            <a:pPr marL="0" indent="0">
              <a:buClr>
                <a:schemeClr val="accent1"/>
              </a:buClr>
              <a:buSzPct val="75000"/>
              <a:buNone/>
            </a:pP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8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480" y="84765"/>
            <a:ext cx="9564858" cy="400110"/>
          </a:xfrm>
          <a:prstGeom prst="rect">
            <a:avLst/>
          </a:prstGeom>
          <a:solidFill>
            <a:srgbClr val="E09816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Tablo 1: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Demografik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değişkenlerin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probable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ilişkisi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32528"/>
              </p:ext>
            </p:extLst>
          </p:nvPr>
        </p:nvGraphicFramePr>
        <p:xfrm>
          <a:off x="1173480" y="484875"/>
          <a:ext cx="9570720" cy="5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336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Değişken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lang="tr-TR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r>
                        <a:rPr lang="tr-T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Sarkopeni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Yok (n, %)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lang="tr-TR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r>
                        <a:rPr lang="tr-T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Sarkopeni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Var (n, %)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değeri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Yaş 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72.19 ± 6.30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77.27 ± 6.26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tr-T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62628"/>
                  </a:ext>
                </a:extLst>
              </a:tr>
              <a:tr h="610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Cinsiyet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Erkek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Kadın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tr-TR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tr-T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(22.1%)</a:t>
                      </a:r>
                    </a:p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 (77.9%)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tr-TR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tr-T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(44.2%)</a:t>
                      </a:r>
                    </a:p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 (55.8%)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tr-TR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tr-T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endParaRPr lang="tr-TR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tr-TR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&lt;0.001ᵃ</a:t>
                      </a:r>
                    </a:p>
                    <a:p>
                      <a:pPr algn="ctr">
                        <a:defRPr sz="1000"/>
                      </a:pP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Medeni durum (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eşi vefat etmiş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(32.6%)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 (52.1%)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tr-TR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0.003ᵃ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Eğitim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düzeyi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 (17.1%)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(13.6%)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811020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Sigara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kullanımı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122 (67.4%)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 (63.9%)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77502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GY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bağımlılı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 (82.8%)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110 (75.3%)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EGY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bağımlılı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 (75.0%)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 (54.1%)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Düşme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yıl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 (64.1%)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 (54.4%)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91940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Yetersiz beslenme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 (81.7%)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 (62.3%)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Kırılganlık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 (89.9%)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 (70.5%)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Depresyon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 (69.9%)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 (65.7%)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Kognitif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bozukluk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 (87.9%)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 (61.1%)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0.008ᵃ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Polifarmasi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 (49.2%)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 (64.1%)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0.016ᵃ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TUG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176 (97.8%)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 (91.3%)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0.009ᵃ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YH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 (83.4%)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 (61.1%)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&lt;0.001ᵃ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VKİ (kg/m</a:t>
                      </a:r>
                      <a:r>
                        <a:rPr lang="tr-TR" sz="1200" b="1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)*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dirty="0"/>
                        <a:t>30.85 ± 5.08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dirty="0"/>
                        <a:t>27.76 ± 4.87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tr-TR" dirty="0"/>
                        <a:t>-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b="1" dirty="0"/>
                        <a:t>&lt;0.001ᵃ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09003"/>
                  </a:ext>
                </a:extLst>
              </a:tr>
              <a:tr h="266168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sz="12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kolesterol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(mg/dL)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215.6 ± 46.3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197.2 ± 45.9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703B6EFA-37DC-1EBC-8B87-724AE8697E28}"/>
              </a:ext>
            </a:extLst>
          </p:cNvPr>
          <p:cNvSpPr txBox="1"/>
          <p:nvPr/>
        </p:nvSpPr>
        <p:spPr>
          <a:xfrm>
            <a:off x="1120727" y="6514570"/>
            <a:ext cx="9664504" cy="381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9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TUG:Time</a:t>
            </a:r>
            <a:r>
              <a:rPr lang="tr-TR" sz="9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uf </a:t>
            </a:r>
            <a:r>
              <a:rPr lang="tr-TR" sz="9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tr-TR" sz="9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OYH: olağan yürüme hızı,  </a:t>
            </a:r>
            <a:r>
              <a:rPr lang="tr-TR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MMSE: mini </a:t>
            </a:r>
            <a:r>
              <a:rPr lang="tr-TR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mental</a:t>
            </a:r>
            <a:r>
              <a:rPr lang="tr-TR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durum muayenesi, GDS: geriatrik depresyon ölçeği GYA: Günlük yaşam aktivitesi </a:t>
            </a:r>
            <a:r>
              <a:rPr lang="tr-TR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eGYA</a:t>
            </a:r>
            <a:r>
              <a:rPr lang="tr-TR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Enstrumantel</a:t>
            </a:r>
            <a:r>
              <a:rPr lang="tr-TR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günlük yaşam aktivitesi VKİ: Vücut kitle indeksi </a:t>
            </a:r>
            <a:endParaRPr lang="tr-TR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E314D80-CE83-74B3-96E5-108CC62472B7}"/>
              </a:ext>
            </a:extLst>
          </p:cNvPr>
          <p:cNvSpPr txBox="1"/>
          <p:nvPr/>
        </p:nvSpPr>
        <p:spPr>
          <a:xfrm>
            <a:off x="1173480" y="6165376"/>
            <a:ext cx="9564858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000" b="1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*</a:t>
            </a:r>
            <a:r>
              <a:rPr lang="tr-TR" sz="1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İşaretli data verileri </a:t>
            </a:r>
            <a:r>
              <a:rPr lang="tr-T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tr-T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olarak verilmiştir (</a:t>
            </a:r>
            <a:r>
              <a:rPr lang="tr-T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interquartile</a:t>
            </a:r>
            <a:r>
              <a:rPr lang="tr-T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aralık)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tr-T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İstatiksel olarak anlamlı p değeri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3B044-C37B-AA45-C108-D5A60FE6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70345AB-BC73-53A2-19ED-91CFC4EE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6324600" cy="180052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tr-TR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için ideal Total Kolesterol Eşik Değeri</a:t>
            </a:r>
            <a:endParaRPr lang="tr-T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8C5CAFDD-8A1C-3451-D974-C84E9E7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23381"/>
            <a:ext cx="4297154" cy="1800526"/>
          </a:xfr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kolesterol ≤216 mg/dL
AUC = 0.617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sv-SE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İçerik Yer Tutucusu 4" descr="metin, diyagram, yazı tipi, çizg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6890848-5FAA-E629-6C2F-9A714A1E7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18" y="643234"/>
            <a:ext cx="3816343" cy="2624899"/>
          </a:xfrm>
          <a:prstGeom prst="rect">
            <a:avLst/>
          </a:prstGeom>
        </p:spPr>
      </p:pic>
      <p:pic>
        <p:nvPicPr>
          <p:cNvPr id="7" name="İçerik Yer Tutucusu 6" descr="metin, ekran görüntüsü, yazı tipi, sayı, numar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9F986AA-4F69-F21A-2346-128693407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6" y="4108788"/>
            <a:ext cx="4491887" cy="15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7A730-3C86-6D1C-2E2C-DC0E650D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2844E6B2-95DF-A28C-8203-540535F8B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35080"/>
              </p:ext>
            </p:extLst>
          </p:nvPr>
        </p:nvGraphicFramePr>
        <p:xfrm>
          <a:off x="1188459" y="1961239"/>
          <a:ext cx="9334445" cy="3705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0502">
                  <a:extLst>
                    <a:ext uri="{9D8B030D-6E8A-4147-A177-3AD203B41FA5}">
                      <a16:colId xmlns:a16="http://schemas.microsoft.com/office/drawing/2014/main" val="324328761"/>
                    </a:ext>
                  </a:extLst>
                </a:gridCol>
                <a:gridCol w="1380592">
                  <a:extLst>
                    <a:ext uri="{9D8B030D-6E8A-4147-A177-3AD203B41FA5}">
                      <a16:colId xmlns:a16="http://schemas.microsoft.com/office/drawing/2014/main" val="1934023882"/>
                    </a:ext>
                  </a:extLst>
                </a:gridCol>
                <a:gridCol w="1380592">
                  <a:extLst>
                    <a:ext uri="{9D8B030D-6E8A-4147-A177-3AD203B41FA5}">
                      <a16:colId xmlns:a16="http://schemas.microsoft.com/office/drawing/2014/main" val="1664741748"/>
                    </a:ext>
                  </a:extLst>
                </a:gridCol>
                <a:gridCol w="1686789">
                  <a:extLst>
                    <a:ext uri="{9D8B030D-6E8A-4147-A177-3AD203B41FA5}">
                      <a16:colId xmlns:a16="http://schemas.microsoft.com/office/drawing/2014/main" val="388658440"/>
                    </a:ext>
                  </a:extLst>
                </a:gridCol>
                <a:gridCol w="1675970">
                  <a:extLst>
                    <a:ext uri="{9D8B030D-6E8A-4147-A177-3AD203B41FA5}">
                      <a16:colId xmlns:a16="http://schemas.microsoft.com/office/drawing/2014/main" val="1124907438"/>
                    </a:ext>
                  </a:extLst>
                </a:gridCol>
              </a:tblGrid>
              <a:tr h="854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P 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OR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95 % CI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Alt                    Üst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2774"/>
                  </a:ext>
                </a:extLst>
              </a:tr>
              <a:tr h="483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Yaş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0.001</a:t>
                      </a:r>
                      <a:r>
                        <a:rPr lang="tr-TR" sz="1600" b="1" kern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1.121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1.076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1.168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873484"/>
                  </a:ext>
                </a:extLst>
              </a:tr>
              <a:tr h="483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Cinsiyet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0.009</a:t>
                      </a:r>
                      <a:r>
                        <a:rPr lang="tr-TR" sz="1600" b="1" kern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0.483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0.279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0.837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113009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VKI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0.002</a:t>
                      </a:r>
                      <a:r>
                        <a:rPr lang="tr-TR" sz="1600" b="1" kern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0.913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0.862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0.967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18785"/>
                  </a:ext>
                </a:extLst>
              </a:tr>
              <a:tr h="462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Yetersiz beslenme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0.020</a:t>
                      </a:r>
                      <a:r>
                        <a:rPr lang="tr-TR" sz="1600" b="1" kern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96592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kolesterol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0.019</a:t>
                      </a:r>
                      <a:r>
                        <a:rPr lang="tr-TR" sz="1600" b="1" kern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1.861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1.106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3.131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884918"/>
                  </a:ext>
                </a:extLst>
              </a:tr>
            </a:tbl>
          </a:graphicData>
        </a:graphic>
      </p:graphicFrame>
      <p:sp>
        <p:nvSpPr>
          <p:cNvPr id="7" name="1 Başlık">
            <a:extLst>
              <a:ext uri="{FF2B5EF4-FFF2-40B4-BE49-F238E27FC236}">
                <a16:creationId xmlns:a16="http://schemas.microsoft.com/office/drawing/2014/main" id="{C399F6B8-9283-D0BB-9F1D-821D927EBB68}"/>
              </a:ext>
            </a:extLst>
          </p:cNvPr>
          <p:cNvSpPr txBox="1">
            <a:spLocks/>
          </p:cNvSpPr>
          <p:nvPr/>
        </p:nvSpPr>
        <p:spPr>
          <a:xfrm>
            <a:off x="1213856" y="1191304"/>
            <a:ext cx="9334445" cy="632114"/>
          </a:xfrm>
          <a:prstGeom prst="rect">
            <a:avLst/>
          </a:prstGeom>
          <a:solidFill>
            <a:srgbClr val="E09816"/>
          </a:solidFill>
          <a:ln>
            <a:solidFill>
              <a:srgbClr val="E4C61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Tablo 2: Düşük kolesterol düzeyi ile </a:t>
            </a:r>
            <a:r>
              <a:rPr lang="tr-TR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probable</a:t>
            </a:r>
            <a:r>
              <a:rPr lang="tr-T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tr-TR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sarkopeni</a:t>
            </a:r>
            <a:r>
              <a:rPr lang="tr-T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arasındaki ilişkinin çok değişkenli regresyon analizi</a:t>
            </a:r>
            <a:endParaRPr lang="tr-T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F6090FC-0EDA-87CC-68DD-ADB55162D308}"/>
              </a:ext>
            </a:extLst>
          </p:cNvPr>
          <p:cNvSpPr txBox="1"/>
          <p:nvPr/>
        </p:nvSpPr>
        <p:spPr>
          <a:xfrm>
            <a:off x="1187125" y="5804517"/>
            <a:ext cx="933444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tr-T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İstatiksel olarak anlamlı p değeri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0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70A8C-44DE-8080-EC3C-B7C1E340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75" name="Arc 207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4CB189E-37E7-7081-9972-82676029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4355"/>
            <a:ext cx="5458838" cy="1325563"/>
          </a:xfrm>
        </p:spPr>
        <p:txBody>
          <a:bodyPr>
            <a:normAutofit/>
          </a:bodyPr>
          <a:lstStyle/>
          <a:p>
            <a:r>
              <a:rPr lang="tr-TR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 olarak</a:t>
            </a:r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8BFDFF-FE5C-494F-CF5C-E3157993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101" y="709019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A35227-A128-F210-64E3-7A061920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53" y="1289538"/>
            <a:ext cx="6131747" cy="546410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E09816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Düşük total kolesterol seviyeleri,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ile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bağımsız bir ilişki göstermiştir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Bu bulgu, lipid metabolizmasının kas sağlığı üzerindeki etkisini gösteren güncel çalışmalarla uyumludur.</a:t>
            </a:r>
          </a:p>
          <a:p>
            <a:pPr>
              <a:buClr>
                <a:srgbClr val="E09816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/>
              <a:t> 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 analizinde belirlenen 216 mg/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cut-off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değeri ile %70.5 duyarlılık ve %49.7 özgüllük elde edilmiştir.</a:t>
            </a:r>
          </a:p>
          <a:p>
            <a:pPr>
              <a:buClr>
                <a:srgbClr val="E09816"/>
              </a:buClr>
              <a:buSzPct val="75000"/>
              <a:buFont typeface="Wingdings" panose="05000000000000000000" pitchFamily="2" charset="2"/>
              <a:buChar char="Ø"/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E09816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Kolesterol düzeylerinin %70.5 duyarlılıkla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sarkopeniyi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öngörebilmesi, bu parametrenin tarama sürecinde yardımcı bir belirteç olarak değerlendirilebileceğini düşündürmektedir.</a:t>
            </a:r>
          </a:p>
          <a:p>
            <a:pPr marL="0" indent="0">
              <a:buClr>
                <a:srgbClr val="E09816"/>
              </a:buClr>
              <a:buSzPct val="75000"/>
              <a:buNone/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E09816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kolesterol tek başına tanısal bir parametre olmamakla birlikte, fonksiyonel testlerle birlikte değerlendirildiğinde klinik anlamlılık kazanabilir.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36679-CAA5-7CB7-5D41-52419C326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2DCCFD-8F64-C6DB-F7D7-CAFA31CC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277" y="3197824"/>
            <a:ext cx="4964723" cy="649922"/>
          </a:xfrm>
          <a:prstGeom prst="rect">
            <a:avLst/>
          </a:prstGeom>
          <a:solidFill>
            <a:srgbClr val="E0981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tr-T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TEŞEKKÜRLER..</a:t>
            </a:r>
          </a:p>
        </p:txBody>
      </p:sp>
      <p:pic>
        <p:nvPicPr>
          <p:cNvPr id="3074" name="Picture 2" descr="Dr. Nicolaes Tulp'un Anatomi Dersi - Vikipedi">
            <a:extLst>
              <a:ext uri="{FF2B5EF4-FFF2-40B4-BE49-F238E27FC236}">
                <a16:creationId xmlns:a16="http://schemas.microsoft.com/office/drawing/2014/main" id="{F9E8F31E-2905-2084-69C0-138A5C29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" y="679938"/>
            <a:ext cx="6904894" cy="54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F9B174-BB28-EF18-65FD-08E4E93D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846905"/>
            <a:ext cx="10515600" cy="1325563"/>
          </a:xfrm>
        </p:spPr>
        <p:txBody>
          <a:bodyPr/>
          <a:lstStyle/>
          <a:p>
            <a:r>
              <a:rPr lang="tr-TR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Giriş</a:t>
            </a:r>
            <a:br>
              <a:rPr lang="tr-TR" sz="4400" b="1" dirty="0">
                <a:solidFill>
                  <a:schemeClr val="accent1"/>
                </a:solidFill>
              </a:rPr>
            </a:b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650F07-A749-ACF3-7EA7-5650ECE2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07" y="2172468"/>
            <a:ext cx="10301748" cy="2859908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yaşlanmayla birlikte iskelet kas kütlesi ve fonksiyonunun azalması sonucu ortaya çıkan, 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yaşlı bireylerde kırılganlık, düşme ve mortalite riskini artıran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önemli bir sağlık sorunudur.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3BD2E08-6A66-D970-4119-EF8C577CA847}"/>
              </a:ext>
            </a:extLst>
          </p:cNvPr>
          <p:cNvSpPr txBox="1"/>
          <p:nvPr/>
        </p:nvSpPr>
        <p:spPr>
          <a:xfrm>
            <a:off x="7600335" y="5862832"/>
            <a:ext cx="358736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Cruz-</a:t>
            </a:r>
            <a:r>
              <a:rPr lang="tr-TR" sz="11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Jentoft</a:t>
            </a:r>
            <a:r>
              <a:rPr lang="tr-TR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AJ, et al.</a:t>
            </a:r>
            <a:r>
              <a:rPr lang="tr-T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 </a:t>
            </a:r>
            <a:r>
              <a:rPr lang="tr-TR" sz="11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Ageing</a:t>
            </a:r>
            <a:r>
              <a:rPr lang="tr-T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 Jan;48(1):16–31</a:t>
            </a:r>
            <a:endParaRPr lang="tr-TR" sz="11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BC9084-2F48-DB1E-3BF2-DF521979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8CF8AA-CF15-DD2B-1B84-DB6EEE98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20410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Lipid metabolizmasının kas sağlığı üzerindeki etkileri giderek daha fazla araştırılmaktadır.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Düşük kolesterol seviyelerinin </a:t>
            </a:r>
            <a:r>
              <a:rPr lang="tr-TR" sz="28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gelişimiyle ilişkili</a:t>
            </a:r>
            <a:r>
              <a:rPr lang="tr-T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olabileceği öne sürülmektedir.</a:t>
            </a:r>
          </a:p>
          <a:p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551FDDD-FF1B-1C76-DEC6-9F1504967E01}"/>
              </a:ext>
            </a:extLst>
          </p:cNvPr>
          <p:cNvSpPr txBox="1"/>
          <p:nvPr/>
        </p:nvSpPr>
        <p:spPr>
          <a:xfrm>
            <a:off x="7309929" y="5961519"/>
            <a:ext cx="379069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1100" b="1" i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Zhang X, et al. </a:t>
            </a:r>
            <a:r>
              <a:rPr lang="nl-NL" sz="1100" i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Nutr Health Aging. 2021;25(3):354–360.</a:t>
            </a:r>
            <a:endParaRPr lang="tr-TR" sz="11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Batsis JA, et al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en-US" sz="11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 Aging. 2014;18(7):685–700.</a:t>
            </a:r>
            <a:endParaRPr lang="tr-TR" sz="1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A9130-EB49-590F-53FF-E60C5593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08B13C-65E7-77C6-5F9C-E15D9EEE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45" y="1599534"/>
            <a:ext cx="3232355" cy="1325563"/>
          </a:xfrm>
        </p:spPr>
        <p:txBody>
          <a:bodyPr/>
          <a:lstStyle/>
          <a:p>
            <a:r>
              <a:rPr lang="tr-TR" sz="44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Amacımız</a:t>
            </a:r>
            <a:br>
              <a:rPr lang="tr-TR" sz="4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CD2D79-D12B-341B-2108-2C0C17A5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51" y="3057832"/>
            <a:ext cx="10515600" cy="233255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çalışmada, total kolesterol düzeyleri ile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arasındaki ilişkiyi ve lipid metabolizmasının kas sağlığı üzerindeki etkilerini incelemektir.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018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7F2EE-C028-B50B-CC31-B47EA846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A62517-3C37-B166-596E-6C7F80D7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228"/>
            <a:ext cx="10515600" cy="1325563"/>
          </a:xfrm>
        </p:spPr>
        <p:txBody>
          <a:bodyPr/>
          <a:lstStyle/>
          <a:p>
            <a:r>
              <a:rPr lang="tr-T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Gereç ve Yöntem</a:t>
            </a:r>
            <a:br>
              <a:rPr lang="tr-TR" sz="4400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2DFC52-474F-D0BF-CACC-1420FF02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541"/>
            <a:ext cx="10911348" cy="303553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Retrospektif, kesitsel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Mart 2018 – Ekim 2023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Üniversite hastanesi geriatri polikliniğine başvuran ≥60 yaş hastalar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Toplam 328 katılımcı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Demografik ve klinik veriler, kronik hastalıklar, fonksiyonel durum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72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865798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Dışlama</a:t>
            </a:r>
            <a:r>
              <a:rPr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Kriterleri</a:t>
            </a:r>
            <a:endParaRPr sz="3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kavrama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kuvveti ölçümü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yapılamayan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bireyler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Üst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ekstremite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amputasyonu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Ciddi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artriti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kontraktür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hastalık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geçirenler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1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ayda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hastaneye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yatırılmış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olanlar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İleri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demans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MMSE &lt;10)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Kas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gücünü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etkileyen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nörolojik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hastalıklar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Parkinson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hastalığı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inme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vb.</a:t>
            </a: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Aktif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maligniteye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bağlı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kaşeksi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Eksik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verisi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bireyler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kavrama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kolesterol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cinsiyet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vb.)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B7B4-41A8-C79F-99E2-48D8F1BCE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F3F4FB-13BE-3662-1CB6-AA6C419C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48" y="1884503"/>
            <a:ext cx="10714703" cy="3836358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tr-TR" dirty="0"/>
              <a:t>🧍‍♂️ 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Yaşam Aktiviteleri (KATZ), Enstrümental GYA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Lawton-Brody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tr-TR" dirty="0"/>
              <a:t>⚡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Kırılganlık: FRAIL 5 maddelik ölçeği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tr-TR" dirty="0"/>
              <a:t>🍽️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Beslenme: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Nutrisyonel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kısa form (MNA-SF)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tr-TR" dirty="0"/>
              <a:t>⚖️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VKI: Ağırlık (kg) / Boy² (m²)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tr-TR" dirty="0"/>
              <a:t>🚶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Fiziksel performans: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Timed Up and Go Test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(TUG) ve Olağan yürüme hızı (OYH)</a:t>
            </a:r>
          </a:p>
        </p:txBody>
      </p:sp>
    </p:spTree>
    <p:extLst>
      <p:ext uri="{BB962C8B-B14F-4D97-AF65-F5344CB8AC3E}">
        <p14:creationId xmlns:p14="http://schemas.microsoft.com/office/powerpoint/2010/main" val="344893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CD5FCD6-1804-81B7-F725-24703CF8B4A1}"/>
              </a:ext>
            </a:extLst>
          </p:cNvPr>
          <p:cNvSpPr/>
          <p:nvPr/>
        </p:nvSpPr>
        <p:spPr>
          <a:xfrm>
            <a:off x="757086" y="534284"/>
            <a:ext cx="4197062" cy="1308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MNA-SF skoru ≤11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1058B0-C592-BB02-FF71-29B81C653A6A}"/>
              </a:ext>
            </a:extLst>
          </p:cNvPr>
          <p:cNvSpPr/>
          <p:nvPr/>
        </p:nvSpPr>
        <p:spPr>
          <a:xfrm>
            <a:off x="6994339" y="534284"/>
            <a:ext cx="4096447" cy="1308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Yetersiz beslenme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70A308B-B4D7-EF8E-2819-6949D1B25357}"/>
              </a:ext>
            </a:extLst>
          </p:cNvPr>
          <p:cNvSpPr/>
          <p:nvPr/>
        </p:nvSpPr>
        <p:spPr>
          <a:xfrm>
            <a:off x="5521393" y="743734"/>
            <a:ext cx="993058" cy="889397"/>
          </a:xfrm>
          <a:prstGeom prst="rightArrow">
            <a:avLst/>
          </a:prstGeom>
          <a:solidFill>
            <a:srgbClr val="E09816"/>
          </a:solidFill>
          <a:ln>
            <a:solidFill>
              <a:srgbClr val="E09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2F960FF-AA65-A6DD-D67C-AD3E98144534}"/>
              </a:ext>
            </a:extLst>
          </p:cNvPr>
          <p:cNvSpPr/>
          <p:nvPr/>
        </p:nvSpPr>
        <p:spPr>
          <a:xfrm>
            <a:off x="757086" y="2095312"/>
            <a:ext cx="4197062" cy="11214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800" b="1" dirty="0"/>
              <a:t> 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FRAIL skoru ≥3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DED02C9-FCA9-CE9C-D511-9008B5B935B0}"/>
              </a:ext>
            </a:extLst>
          </p:cNvPr>
          <p:cNvSpPr/>
          <p:nvPr/>
        </p:nvSpPr>
        <p:spPr>
          <a:xfrm>
            <a:off x="6994337" y="2095313"/>
            <a:ext cx="3968627" cy="11214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FRAIL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AA989FF7-C517-288D-35BA-27BA8A5B86C2}"/>
              </a:ext>
            </a:extLst>
          </p:cNvPr>
          <p:cNvSpPr/>
          <p:nvPr/>
        </p:nvSpPr>
        <p:spPr>
          <a:xfrm>
            <a:off x="5521393" y="2211355"/>
            <a:ext cx="993058" cy="889397"/>
          </a:xfrm>
          <a:prstGeom prst="rightArrow">
            <a:avLst/>
          </a:prstGeom>
          <a:solidFill>
            <a:srgbClr val="E09816"/>
          </a:solidFill>
          <a:ln>
            <a:solidFill>
              <a:srgbClr val="E09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CB98120-D665-FAB8-8494-57EE791571F7}"/>
              </a:ext>
            </a:extLst>
          </p:cNvPr>
          <p:cNvSpPr/>
          <p:nvPr/>
        </p:nvSpPr>
        <p:spPr>
          <a:xfrm>
            <a:off x="757086" y="3476576"/>
            <a:ext cx="4197062" cy="1308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TUG &gt; 20 sn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DDDA6B6-B74D-CE06-1534-897D8422FF53}"/>
              </a:ext>
            </a:extLst>
          </p:cNvPr>
          <p:cNvSpPr/>
          <p:nvPr/>
        </p:nvSpPr>
        <p:spPr>
          <a:xfrm>
            <a:off x="6930426" y="3469527"/>
            <a:ext cx="4096447" cy="1308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Düşük fiziksel performans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DB5F159F-89E6-E38B-7DCC-7A7B9F760DF0}"/>
              </a:ext>
            </a:extLst>
          </p:cNvPr>
          <p:cNvSpPr/>
          <p:nvPr/>
        </p:nvSpPr>
        <p:spPr>
          <a:xfrm>
            <a:off x="5521393" y="3688638"/>
            <a:ext cx="993058" cy="889397"/>
          </a:xfrm>
          <a:prstGeom prst="rightArrow">
            <a:avLst/>
          </a:prstGeom>
          <a:solidFill>
            <a:srgbClr val="E09816"/>
          </a:solidFill>
          <a:ln>
            <a:solidFill>
              <a:srgbClr val="E09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8FDCB4B-C3AE-FCF4-E5CF-290EC7FAE7BE}"/>
              </a:ext>
            </a:extLst>
          </p:cNvPr>
          <p:cNvSpPr/>
          <p:nvPr/>
        </p:nvSpPr>
        <p:spPr>
          <a:xfrm>
            <a:off x="757086" y="5129530"/>
            <a:ext cx="4197062" cy="1308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OYH  ≤ 0.8 m/sn 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3927CE9-466A-09DC-78CD-7DF15BADE084}"/>
              </a:ext>
            </a:extLst>
          </p:cNvPr>
          <p:cNvSpPr/>
          <p:nvPr/>
        </p:nvSpPr>
        <p:spPr>
          <a:xfrm>
            <a:off x="6930425" y="5129530"/>
            <a:ext cx="4096447" cy="13082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Düşük fiziksel performans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D1457D42-E109-A7FD-587F-9423A98AFCB4}"/>
              </a:ext>
            </a:extLst>
          </p:cNvPr>
          <p:cNvSpPr/>
          <p:nvPr/>
        </p:nvSpPr>
        <p:spPr>
          <a:xfrm>
            <a:off x="5521393" y="5165921"/>
            <a:ext cx="993058" cy="889397"/>
          </a:xfrm>
          <a:prstGeom prst="rightArrow">
            <a:avLst/>
          </a:prstGeom>
          <a:solidFill>
            <a:srgbClr val="E09816"/>
          </a:solidFill>
          <a:ln>
            <a:solidFill>
              <a:srgbClr val="E09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2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CD5FCD6-1804-81B7-F725-24703CF8B4A1}"/>
              </a:ext>
            </a:extLst>
          </p:cNvPr>
          <p:cNvSpPr/>
          <p:nvPr/>
        </p:nvSpPr>
        <p:spPr>
          <a:xfrm>
            <a:off x="1065159" y="3275116"/>
            <a:ext cx="4131844" cy="17742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Düşük el kavrama kuvveti Türk toplumuna özgü </a:t>
            </a:r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</a:rPr>
              <a:t>cut-off’a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 göre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1058B0-C592-BB02-FF71-29B81C653A6A}"/>
              </a:ext>
            </a:extLst>
          </p:cNvPr>
          <p:cNvSpPr/>
          <p:nvPr/>
        </p:nvSpPr>
        <p:spPr>
          <a:xfrm>
            <a:off x="6994997" y="3316397"/>
            <a:ext cx="3645145" cy="15731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tr-TR" sz="2400" dirty="0"/>
              <a:t>   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Kadın  &lt;  20 kg</a:t>
            </a:r>
          </a:p>
          <a:p>
            <a:pPr>
              <a:buClr>
                <a:srgbClr val="C00000"/>
              </a:buClr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  Erkek  &lt;  35 kg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70A308B-B4D7-EF8E-2819-6949D1B25357}"/>
              </a:ext>
            </a:extLst>
          </p:cNvPr>
          <p:cNvSpPr/>
          <p:nvPr/>
        </p:nvSpPr>
        <p:spPr>
          <a:xfrm>
            <a:off x="5599471" y="3717566"/>
            <a:ext cx="993058" cy="889397"/>
          </a:xfrm>
          <a:prstGeom prst="rightArrow">
            <a:avLst/>
          </a:prstGeom>
          <a:solidFill>
            <a:srgbClr val="E09816"/>
          </a:solidFill>
          <a:ln>
            <a:solidFill>
              <a:srgbClr val="E09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44BB077-D7FA-0B02-6D23-6AFB7F7CEFAF}"/>
              </a:ext>
            </a:extLst>
          </p:cNvPr>
          <p:cNvSpPr/>
          <p:nvPr/>
        </p:nvSpPr>
        <p:spPr>
          <a:xfrm>
            <a:off x="980930" y="1404073"/>
            <a:ext cx="9834551" cy="14750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kavrama kuvveti el dinamometresi ile ölçüldü.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Düşük saptanması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olarak tanımlandı.</a:t>
            </a:r>
          </a:p>
        </p:txBody>
      </p:sp>
      <p:sp>
        <p:nvSpPr>
          <p:cNvPr id="12" name="5 Metin kutusu">
            <a:extLst>
              <a:ext uri="{FF2B5EF4-FFF2-40B4-BE49-F238E27FC236}">
                <a16:creationId xmlns:a16="http://schemas.microsoft.com/office/drawing/2014/main" id="{6D9393D9-5BE9-B25D-2D53-3755965F976C}"/>
              </a:ext>
            </a:extLst>
          </p:cNvPr>
          <p:cNvSpPr txBox="1"/>
          <p:nvPr/>
        </p:nvSpPr>
        <p:spPr>
          <a:xfrm>
            <a:off x="6422274" y="6135573"/>
            <a:ext cx="4217868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Cruz-</a:t>
            </a:r>
            <a:r>
              <a:rPr lang="tr-TR" sz="11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Jentoft</a:t>
            </a:r>
            <a:r>
              <a:rPr lang="tr-TR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AJ, et al.</a:t>
            </a:r>
            <a:r>
              <a:rPr lang="tr-T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 </a:t>
            </a:r>
            <a:r>
              <a:rPr lang="tr-TR" sz="11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Ageing</a:t>
            </a:r>
            <a:r>
              <a:rPr lang="tr-T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 Jan;48(1):16–31</a:t>
            </a:r>
            <a:endParaRPr lang="tr-TR" sz="11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tr-TR" sz="11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Bahat</a:t>
            </a:r>
            <a:r>
              <a:rPr lang="tr-TR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G, et al. </a:t>
            </a:r>
            <a:r>
              <a:rPr lang="tr-TR" sz="11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Aging</a:t>
            </a:r>
            <a:r>
              <a:rPr lang="tr-T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Male. 2020;23(5):1564–1569.</a:t>
            </a:r>
          </a:p>
        </p:txBody>
      </p:sp>
    </p:spTree>
    <p:extLst>
      <p:ext uri="{BB962C8B-B14F-4D97-AF65-F5344CB8AC3E}">
        <p14:creationId xmlns:p14="http://schemas.microsoft.com/office/powerpoint/2010/main" val="12973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787EDAFE-40BF-49D3-8063-5FDA9C90CE38}"/>
</file>

<file path=customXml/itemProps2.xml><?xml version="1.0" encoding="utf-8"?>
<ds:datastoreItem xmlns:ds="http://schemas.openxmlformats.org/officeDocument/2006/customXml" ds:itemID="{3A67F8C3-9768-40DB-AB87-F3543D238349}"/>
</file>

<file path=customXml/itemProps3.xml><?xml version="1.0" encoding="utf-8"?>
<ds:datastoreItem xmlns:ds="http://schemas.openxmlformats.org/officeDocument/2006/customXml" ds:itemID="{D6E4E39D-83F0-47D9-B882-C317309D2621}"/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1744</Words>
  <Application>Microsoft Office PowerPoint</Application>
  <PresentationFormat>Geniş ekran</PresentationFormat>
  <Paragraphs>253</Paragraphs>
  <Slides>16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DengXian</vt:lpstr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Giriş </vt:lpstr>
      <vt:lpstr>PowerPoint Sunusu</vt:lpstr>
      <vt:lpstr>Amacımız </vt:lpstr>
      <vt:lpstr>  Gereç ve Yöntem </vt:lpstr>
      <vt:lpstr> Dışlama Kriterleri</vt:lpstr>
      <vt:lpstr>PowerPoint Sunusu</vt:lpstr>
      <vt:lpstr>PowerPoint Sunusu</vt:lpstr>
      <vt:lpstr>PowerPoint Sunusu</vt:lpstr>
      <vt:lpstr>  İstatistiksel Analiz </vt:lpstr>
      <vt:lpstr>  Bulgular</vt:lpstr>
      <vt:lpstr>PowerPoint Sunusu</vt:lpstr>
      <vt:lpstr>Probable Sarkopeni için ideal Total Kolesterol Eşik Değeri</vt:lpstr>
      <vt:lpstr>PowerPoint Sunusu</vt:lpstr>
      <vt:lpstr>Sonuç olarak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Özge Can Ceylan</dc:creator>
  <cp:lastModifiedBy>Özge Can Ceylan</cp:lastModifiedBy>
  <cp:revision>24</cp:revision>
  <dcterms:created xsi:type="dcterms:W3CDTF">2025-04-15T07:28:10Z</dcterms:created>
  <dcterms:modified xsi:type="dcterms:W3CDTF">2025-10-17T22:30:28Z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