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metadata" ContentType="application/binary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custom-properties" Target="docProps/custom.xml"/><Relationship Id="rId2" Type="http://schemas.openxmlformats.org/officeDocument/2006/relationships/officeDocument" Target="ppt/presentation.xml"/><Relationship Id="rId1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</p:sldIdLst>
  <p:sldSz cy="6858000" cx="12192000"/>
  <p:notesSz cx="6858000" cy="9144000"/>
  <p:embeddedFontLst>
    <p:embeddedFont>
      <p:font typeface="Play"/>
      <p:regular r:id="rId25"/>
      <p:bold r:id="rId2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7" roundtripDataSignature="AMtx7mj4SMMlAsCnslgfSpVYyBiFsyCvB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A46773AA-6B17-4692-A4FE-6B1C8C6C87BC}">
  <a:tblStyle styleId="{A46773AA-6B17-4692-A4FE-6B1C8C6C87BC}" styleName="Table_0">
    <a:wholeTbl>
      <a:tcTxStyle b="off" i="off">
        <a:font>
          <a:latin typeface="Aptos"/>
          <a:ea typeface="Aptos"/>
          <a:cs typeface="Aptos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7E9EC"/>
          </a:solidFill>
        </a:fill>
      </a:tcStyle>
    </a:wholeTbl>
    <a:band1H>
      <a:tcTxStyle/>
      <a:tcStyle>
        <a:fill>
          <a:solidFill>
            <a:srgbClr val="CAD1D8"/>
          </a:solidFill>
        </a:fill>
      </a:tcStyle>
    </a:band1H>
    <a:band2H>
      <a:tcTxStyle/>
    </a:band2H>
    <a:band1V>
      <a:tcTxStyle/>
      <a:tcStyle>
        <a:fill>
          <a:solidFill>
            <a:srgbClr val="CAD1D8"/>
          </a:solidFill>
        </a:fill>
      </a:tcStyle>
    </a:band1V>
    <a:band2V>
      <a:tcTxStyle/>
    </a:band2V>
    <a:lastCol>
      <a:tcTxStyle b="on" i="off">
        <a:font>
          <a:latin typeface="Aptos"/>
          <a:ea typeface="Aptos"/>
          <a:cs typeface="Aptos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Aptos"/>
          <a:ea typeface="Aptos"/>
          <a:cs typeface="Aptos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Aptos"/>
          <a:ea typeface="Aptos"/>
          <a:cs typeface="Aptos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Aptos"/>
          <a:ea typeface="Aptos"/>
          <a:cs typeface="Aptos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  <a:tblStyle styleId="{25F6D95F-FA2D-4758-BA2C-62710169DF17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63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63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63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63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63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63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font" Target="fonts/Play-bold.fntdata"/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1" Type="http://schemas.openxmlformats.org/officeDocument/2006/relationships/slide" Target="slides/slide16.xml"/><Relationship Id="rId3" Type="http://schemas.openxmlformats.org/officeDocument/2006/relationships/tableStyles" Target="tableStyles.xml"/><Relationship Id="rId25" Type="http://schemas.openxmlformats.org/officeDocument/2006/relationships/font" Target="fonts/Play-regular.fntdata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0" Type="http://schemas.openxmlformats.org/officeDocument/2006/relationships/slide" Target="slides/slide15.xml"/><Relationship Id="rId2" Type="http://schemas.openxmlformats.org/officeDocument/2006/relationships/presProps" Target="presProps.xml"/><Relationship Id="rId16" Type="http://schemas.openxmlformats.org/officeDocument/2006/relationships/slide" Target="slides/slide11.xml"/><Relationship Id="rId29" Type="http://schemas.openxmlformats.org/officeDocument/2006/relationships/customXml" Target="../customXml/item2.xml"/><Relationship Id="rId24" Type="http://schemas.openxmlformats.org/officeDocument/2006/relationships/slide" Target="slides/slide19.xml"/><Relationship Id="rId1" Type="http://schemas.openxmlformats.org/officeDocument/2006/relationships/theme" Target="theme/theme2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3" Type="http://schemas.openxmlformats.org/officeDocument/2006/relationships/slide" Target="slides/slide18.xml"/><Relationship Id="rId5" Type="http://schemas.openxmlformats.org/officeDocument/2006/relationships/notesMaster" Target="notesMasters/notesMaster1.xml"/><Relationship Id="rId15" Type="http://schemas.openxmlformats.org/officeDocument/2006/relationships/slide" Target="slides/slide10.xml"/><Relationship Id="rId28" Type="http://schemas.openxmlformats.org/officeDocument/2006/relationships/customXml" Target="../customXml/item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22" Type="http://schemas.openxmlformats.org/officeDocument/2006/relationships/slide" Target="slides/slide1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7" Type="http://customschemas.google.com/relationships/presentationmetadata" Target="metadata"/><Relationship Id="rId14" Type="http://schemas.openxmlformats.org/officeDocument/2006/relationships/slide" Target="slides/slide9.xml"/><Relationship Id="rId30" Type="http://schemas.openxmlformats.org/officeDocument/2006/relationships/customXml" Target="../customXml/item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tr-T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5" name="Google Shape;205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1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4" name="Google Shape;214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1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g38d525da6f1_0_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4" name="Google Shape;224;g38d525da6f1_0_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" name="Google Shape;225;g38d525da6f1_0_3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4" name="Google Shape;234;p1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1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2" name="Google Shape;242;p1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38d525da6f1_0_2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g38d525da6f1_0_2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1" name="Google Shape;131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şlık ve İçerik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şlık ve Dikey Metin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30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3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3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3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key Başlık ve Metin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1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31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3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3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3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şlık Slaydı" type="title">
  <p:cSld name="TITLE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2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22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4" name="Google Shape;24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ölüm Üst Bilgisi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3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3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30" name="Google Shape;30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İki İçerik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4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24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2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Karşılaştırma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5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25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25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25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25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2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Yalnızca Başlık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oş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şlıklı İçerik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8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8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28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2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şlıklı Resim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9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9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2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b="0" i="0" sz="44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2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Relationship Id="rId4" Type="http://schemas.openxmlformats.org/officeDocument/2006/relationships/image" Target="../media/image2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jp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.jp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.jpg"/><Relationship Id="rId4" Type="http://schemas.openxmlformats.org/officeDocument/2006/relationships/image" Target="../media/image4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.jp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t/>
            </a:r>
            <a:endParaRPr/>
          </a:p>
        </p:txBody>
      </p:sp>
      <p:pic>
        <p:nvPicPr>
          <p:cNvPr descr="metin, ekran görüntüsü içeren bir resim&#10;&#10;Yapay zeka tarafından oluşturulmuş içerik yanlış olabilir." id="89" name="Google Shape;89;p1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88776" y="1571512"/>
            <a:ext cx="1203648" cy="1325563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"/>
          <p:cNvSpPr txBox="1"/>
          <p:nvPr/>
        </p:nvSpPr>
        <p:spPr>
          <a:xfrm>
            <a:off x="1524000" y="1785144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lay"/>
              <a:buNone/>
            </a:pPr>
            <a:r>
              <a:t/>
            </a:r>
            <a:endParaRPr b="1" i="0" sz="3600" u="none" cap="none" strike="noStrike">
              <a:solidFill>
                <a:srgbClr val="2F549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1430694" y="454894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tr-TR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Osman Talha Doğan</a:t>
            </a:r>
            <a:r>
              <a:rPr b="1" baseline="30000" i="0" lang="tr-TR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b="0" i="0" lang="tr-TR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Nermin Karakurt</a:t>
            </a:r>
            <a:r>
              <a:rPr b="0" baseline="30000" i="0" lang="tr-TR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b="0" i="0" lang="tr-TR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Meryem Şeyma Yurt</a:t>
            </a:r>
            <a:r>
              <a:rPr b="0" baseline="30000" i="0" lang="tr-TR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b="0" i="0" lang="tr-TR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Zeynep Berire Kurtuluş </a:t>
            </a:r>
            <a:r>
              <a:rPr b="0" baseline="30000" i="0" lang="tr-TR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b="0" i="0" lang="tr-TR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Zekeriya Ülger</a:t>
            </a:r>
            <a:r>
              <a:rPr b="0" baseline="30000" i="0" lang="tr-TR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b="0" i="0" lang="tr-TR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Hacer Doğan Varan</a:t>
            </a:r>
            <a:r>
              <a:rPr b="0" baseline="30000" i="0" lang="tr-TR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baseline="30000" i="0" lang="tr-TR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b="0" i="0" lang="tr-TR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Gazi Üniversitesi Tıp Fakültesi, İç Hastalıkları Anabilim Dalı, Geriatri Bilim Dalı, Ankara, Türkiye</a:t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"/>
          <p:cNvSpPr/>
          <p:nvPr/>
        </p:nvSpPr>
        <p:spPr>
          <a:xfrm>
            <a:off x="1824912" y="1619802"/>
            <a:ext cx="10134600" cy="25545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4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TİP 2 DİYABETİ OLAN YAŞLI ERİŞKİNLERDE SANTRAL </a:t>
            </a:r>
            <a:r>
              <a:rPr lang="tr-TR" sz="4000">
                <a:solidFill>
                  <a:schemeClr val="accent1"/>
                </a:solidFill>
              </a:rPr>
              <a:t>YAĞLANMA</a:t>
            </a:r>
            <a:r>
              <a:rPr b="0" i="0" lang="tr-TR" sz="4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VE KIRILGANLIK: AĞIRLIĞA GÖRE DÜZELTİLMİŞ BEL İNDEKSİNİN ROLÜ</a:t>
            </a:r>
            <a:endParaRPr b="1" i="0" sz="4000" u="none" cap="none" strike="noStrik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t/>
            </a:r>
            <a:endParaRPr/>
          </a:p>
        </p:txBody>
      </p:sp>
      <p:pic>
        <p:nvPicPr>
          <p:cNvPr descr="metin, ekran görüntüsü içeren bir resim&#10;&#10;Yapay zeka tarafından oluşturulmuş içerik yanlış olabilir." id="164" name="Google Shape;164;p9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9"/>
          <p:cNvSpPr txBox="1"/>
          <p:nvPr/>
        </p:nvSpPr>
        <p:spPr>
          <a:xfrm>
            <a:off x="403937" y="2082236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lay"/>
              <a:buNone/>
            </a:pPr>
            <a:r>
              <a:rPr b="1" lang="tr-TR" sz="3600">
                <a:solidFill>
                  <a:schemeClr val="accent1"/>
                </a:solidFill>
              </a:rPr>
              <a:t>Fiziksel Kırılganlık – FRIED İndeksi</a:t>
            </a:r>
            <a:endParaRPr/>
          </a:p>
        </p:txBody>
      </p:sp>
      <p:sp>
        <p:nvSpPr>
          <p:cNvPr id="166" name="Google Shape;166;p9"/>
          <p:cNvSpPr txBox="1"/>
          <p:nvPr/>
        </p:nvSpPr>
        <p:spPr>
          <a:xfrm>
            <a:off x="838200" y="2802311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0800" lvl="0" marL="228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" name="Google Shape;167;p9"/>
          <p:cNvSpPr txBox="1"/>
          <p:nvPr/>
        </p:nvSpPr>
        <p:spPr>
          <a:xfrm>
            <a:off x="838200" y="30448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0800" lvl="0" marL="228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9"/>
          <p:cNvSpPr txBox="1"/>
          <p:nvPr/>
        </p:nvSpPr>
        <p:spPr>
          <a:xfrm>
            <a:off x="487913" y="3497028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lang="tr-TR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Son 1 yılda istemsiz kilo kaybı</a:t>
            </a:r>
            <a:endParaRPr/>
          </a:p>
          <a:p>
            <a:pPr indent="-2286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lang="tr-TR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Tükenmişlik </a:t>
            </a:r>
            <a:endParaRPr/>
          </a:p>
          <a:p>
            <a:pPr indent="-2286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lang="tr-TR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Düşük aktivite</a:t>
            </a:r>
            <a:endParaRPr/>
          </a:p>
          <a:p>
            <a:pPr indent="-2286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lang="tr-TR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Yürüme hızında yavaşlık  </a:t>
            </a:r>
            <a:endParaRPr/>
          </a:p>
          <a:p>
            <a:pPr indent="-2286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lang="tr-TR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 sıkma gücüne göre güçsüzlük</a:t>
            </a:r>
            <a:endParaRPr/>
          </a:p>
          <a:p>
            <a:pPr indent="-228600" lvl="1" marL="685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b="0" i="0" lang="tr-TR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 veya daha fazla parametrenin pozitif olması kırılganlık olarak tanımlanır</a:t>
            </a:r>
            <a:endParaRPr/>
          </a:p>
        </p:txBody>
      </p:sp>
      <p:sp>
        <p:nvSpPr>
          <p:cNvPr id="169" name="Google Shape;169;p9"/>
          <p:cNvSpPr txBox="1"/>
          <p:nvPr/>
        </p:nvSpPr>
        <p:spPr>
          <a:xfrm>
            <a:off x="403937" y="125064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tr-TR" sz="4400">
                <a:solidFill>
                  <a:schemeClr val="accent1"/>
                </a:solidFill>
              </a:rPr>
              <a:t>MATERYAL VE METOD</a:t>
            </a:r>
            <a:endParaRPr sz="4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t/>
            </a:r>
            <a:endParaRPr/>
          </a:p>
        </p:txBody>
      </p:sp>
      <p:pic>
        <p:nvPicPr>
          <p:cNvPr descr="metin, ekran görüntüsü içeren bir resim&#10;&#10;Yapay zeka tarafından oluşturulmuş içerik yanlış olabilir." id="175" name="Google Shape;175;p11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6" name="Google Shape;176;p11"/>
          <p:cNvSpPr txBox="1"/>
          <p:nvPr/>
        </p:nvSpPr>
        <p:spPr>
          <a:xfrm>
            <a:off x="918882" y="1181099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Play"/>
              <a:buNone/>
            </a:pPr>
            <a:r>
              <a:rPr lang="tr-TR" sz="4400">
                <a:solidFill>
                  <a:schemeClr val="accent1"/>
                </a:solidFill>
              </a:rPr>
              <a:t>İSTATİSTİK</a:t>
            </a:r>
            <a:endParaRPr sz="4400">
              <a:solidFill>
                <a:schemeClr val="accent1"/>
              </a:solidFill>
            </a:endParaRPr>
          </a:p>
        </p:txBody>
      </p:sp>
      <p:sp>
        <p:nvSpPr>
          <p:cNvPr id="177" name="Google Shape;177;p11"/>
          <p:cNvSpPr txBox="1"/>
          <p:nvPr/>
        </p:nvSpPr>
        <p:spPr>
          <a:xfrm>
            <a:off x="838200" y="2506662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38125" lvl="0" marL="228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tr-TR" sz="2000">
                <a:solidFill>
                  <a:schemeClr val="dk1"/>
                </a:solidFill>
              </a:rPr>
              <a:t>SPSS v.25</a:t>
            </a:r>
            <a:endParaRPr/>
          </a:p>
          <a:p>
            <a:pPr indent="-238125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tr-TR" sz="2000">
                <a:solidFill>
                  <a:schemeClr val="dk1"/>
                </a:solidFill>
              </a:rPr>
              <a:t>Sayısal dağılım → histogram, plots ve Kolmogorov Smirnov </a:t>
            </a:r>
            <a:endParaRPr/>
          </a:p>
          <a:p>
            <a:pPr indent="-238125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tr-TR" sz="2000">
                <a:solidFill>
                  <a:schemeClr val="dk1"/>
                </a:solidFill>
              </a:rPr>
              <a:t>İki farklı grup arasındaki ortalamalar→Mann-Whitney U ve Student t testi </a:t>
            </a:r>
            <a:endParaRPr sz="2000">
              <a:solidFill>
                <a:schemeClr val="dk1"/>
              </a:solidFill>
            </a:endParaRPr>
          </a:p>
          <a:p>
            <a:pPr indent="-238125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tr-TR" sz="2000">
                <a:solidFill>
                  <a:schemeClr val="dk1"/>
                </a:solidFill>
              </a:rPr>
              <a:t>Gruplar arasındaki kategorik değişkenler→ Ki-kare testi veya Fisher exact </a:t>
            </a:r>
            <a:endParaRPr sz="2000">
              <a:solidFill>
                <a:schemeClr val="dk1"/>
              </a:solidFill>
            </a:endParaRPr>
          </a:p>
          <a:p>
            <a:pPr indent="-238125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1" lang="tr-TR" sz="2000">
                <a:solidFill>
                  <a:schemeClr val="dk1"/>
                </a:solidFill>
              </a:rPr>
              <a:t>İstatistiksel anlamlılık→ p değeri eşiği &lt;0,05'e ayarlandı</a:t>
            </a:r>
            <a:r>
              <a:rPr lang="tr-TR" sz="2000">
                <a:solidFill>
                  <a:schemeClr val="dk1"/>
                </a:solidFill>
              </a:rPr>
              <a:t>. </a:t>
            </a:r>
            <a:endParaRPr/>
          </a:p>
          <a:p>
            <a:pPr indent="-238125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tr-TR" sz="2000">
                <a:solidFill>
                  <a:schemeClr val="dk1"/>
                </a:solidFill>
              </a:rPr>
              <a:t>WWI- kırılganlık arasındaki ilişki→ lojistik regresyon analizi</a:t>
            </a:r>
            <a:endParaRPr sz="2000">
              <a:solidFill>
                <a:schemeClr val="dk1"/>
              </a:solidFill>
            </a:endParaRPr>
          </a:p>
          <a:p>
            <a:pPr indent="-238125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tr-TR" sz="2000">
                <a:solidFill>
                  <a:schemeClr val="dk1"/>
                </a:solidFill>
              </a:rPr>
              <a:t>WWI- kırılganlık →ayırt edicilik→ ROC analizi</a:t>
            </a:r>
            <a:endParaRPr sz="20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metin, ekran görüntüsü içeren bir resim&#10;&#10;Yapay zeka tarafından oluşturulmuş içerik yanlış olabilir." id="182" name="Google Shape;182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3" name="Google Shape;183;p12"/>
          <p:cNvSpPr txBox="1"/>
          <p:nvPr>
            <p:ph type="title"/>
          </p:nvPr>
        </p:nvSpPr>
        <p:spPr>
          <a:xfrm>
            <a:off x="838200" y="123513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tr-TR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BULGULAR</a:t>
            </a:r>
            <a:endParaRPr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" name="Google Shape;184;p12"/>
          <p:cNvSpPr txBox="1"/>
          <p:nvPr>
            <p:ph idx="1" type="body"/>
          </p:nvPr>
        </p:nvSpPr>
        <p:spPr>
          <a:xfrm>
            <a:off x="838200" y="2854864"/>
            <a:ext cx="10515600" cy="37089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tr-TR" sz="2400"/>
              <a:t>Toplam 574 diyabetik yaşlı birey değerlendirildi: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tr-TR" sz="2400"/>
              <a:t>Ortalama yaş 75,5 ± 6,1 </a:t>
            </a:r>
            <a:endParaRPr sz="2400"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tr-TR" sz="2400"/>
              <a:t>Kadın 384: %65 </a:t>
            </a:r>
            <a:endParaRPr sz="2400"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tr-TR" sz="2400"/>
              <a:t>Kırılganlık 113: %19,6 </a:t>
            </a:r>
            <a:endParaRPr sz="24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t/>
            </a:r>
            <a:endParaRPr/>
          </a:p>
        </p:txBody>
      </p:sp>
      <p:pic>
        <p:nvPicPr>
          <p:cNvPr descr="metin, ekran görüntüsü içeren bir resim&#10;&#10;Yapay zeka tarafından oluşturulmuş içerik yanlış olabilir." id="190" name="Google Shape;190;p13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-24030"/>
            <a:ext cx="12192000" cy="6882031"/>
          </a:xfrm>
          <a:prstGeom prst="rect">
            <a:avLst/>
          </a:prstGeom>
          <a:noFill/>
          <a:ln>
            <a:noFill/>
          </a:ln>
        </p:spPr>
      </p:pic>
      <p:sp>
        <p:nvSpPr>
          <p:cNvPr id="191" name="Google Shape;191;p13"/>
          <p:cNvSpPr txBox="1"/>
          <p:nvPr/>
        </p:nvSpPr>
        <p:spPr>
          <a:xfrm>
            <a:off x="387775" y="1305932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tr-TR" sz="4400">
                <a:solidFill>
                  <a:schemeClr val="accent1"/>
                </a:solidFill>
              </a:rPr>
              <a:t>BULGULAR</a:t>
            </a:r>
            <a:endParaRPr sz="4400">
              <a:solidFill>
                <a:schemeClr val="accent1"/>
              </a:solidFill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Play"/>
              <a:buNone/>
            </a:pPr>
            <a:r>
              <a:t/>
            </a:r>
            <a:endParaRPr b="1" sz="4400">
              <a:solidFill>
                <a:schemeClr val="accent1"/>
              </a:solidFill>
              <a:latin typeface="Play"/>
              <a:ea typeface="Play"/>
              <a:cs typeface="Play"/>
              <a:sym typeface="Play"/>
            </a:endParaRPr>
          </a:p>
        </p:txBody>
      </p:sp>
      <p:graphicFrame>
        <p:nvGraphicFramePr>
          <p:cNvPr id="192" name="Google Shape;192;p13"/>
          <p:cNvGraphicFramePr/>
          <p:nvPr/>
        </p:nvGraphicFramePr>
        <p:xfrm>
          <a:off x="2538979" y="2001732"/>
          <a:ext cx="3000000" cy="3000000"/>
        </p:xfrm>
        <a:graphic>
          <a:graphicData uri="http://schemas.openxmlformats.org/drawingml/2006/table">
            <a:tbl>
              <a:tblPr bandRow="1" firstCol="1" firstRow="1">
                <a:noFill/>
                <a:tableStyleId>{A46773AA-6B17-4692-A4FE-6B1C8C6C87BC}</a:tableStyleId>
              </a:tblPr>
              <a:tblGrid>
                <a:gridCol w="3699600"/>
                <a:gridCol w="1696475"/>
                <a:gridCol w="1350675"/>
                <a:gridCol w="1755500"/>
                <a:gridCol w="944900"/>
              </a:tblGrid>
              <a:tr h="465300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 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Total </a:t>
                      </a:r>
                      <a:endParaRPr sz="1100" u="none" cap="none" strike="noStrike"/>
                    </a:p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N=574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Frail </a:t>
                      </a:r>
                      <a:endParaRPr sz="1100" u="none" cap="none" strike="noStrike"/>
                    </a:p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N=113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Non- frail </a:t>
                      </a:r>
                      <a:endParaRPr sz="1100" u="none" cap="none" strike="noStrike"/>
                    </a:p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N=461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P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33100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/>
                        <a:t>**</a:t>
                      </a:r>
                      <a:r>
                        <a:rPr lang="tr-TR" sz="1200" u="none" cap="none" strike="noStrike"/>
                        <a:t>Age, (years), mean (SD)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75.5(6.1)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78.8(6.6)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74.8(5.8)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&lt;0,001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229675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/>
                        <a:t>**</a:t>
                      </a:r>
                      <a:r>
                        <a:rPr lang="tr-TR" sz="1200" u="none" cap="none" strike="noStrike"/>
                        <a:t>Gender, female, n (%)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384 (65)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84 (74)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300 (83)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0,061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229675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Hypertension, n (%)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485 (84)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101(89)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384(83)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0,109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229675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COPD, n (%)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36(6.3)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8(7.1)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28(6.1)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0,693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98300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Coronary Artery Disease, n (%)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187(32)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39(34)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148(32)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0,624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229675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Dementia, n(%)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29(5)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15(13)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14(3)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0,000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98300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/>
                        <a:t>**</a:t>
                      </a:r>
                      <a:r>
                        <a:rPr lang="tr-TR" sz="1200" u="none" cap="none" strike="noStrike"/>
                        <a:t>Height, (cm), median(IQR)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155 (13.9)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152.5(12.4)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155.5(14)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&lt;0,001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229675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Weight, (kg), mean(SD)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73.3(13.9)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70(13)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74(13.6)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0,013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33100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BMI, (kg/m</a:t>
                      </a:r>
                      <a:r>
                        <a:rPr baseline="30000" lang="tr-TR" sz="1200" u="none" cap="none" strike="noStrike"/>
                        <a:t>2</a:t>
                      </a:r>
                      <a:r>
                        <a:rPr lang="tr-TR" sz="1200" u="none" cap="none" strike="noStrike"/>
                        <a:t>), mean (SD)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30.0 (5.7)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29.0(5.5)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30.0 (5.2)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0,692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98300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Arm Circumference, cm, mean (SD)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28.8 (4)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28.7 (4.3)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28.8(3.9)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0,583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98300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Calf Circumference, cm, mean (SD)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35.6(4.1)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35.3(4.1)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35.7(4)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0,103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98300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Waist Circumference, cm, mean(SD)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102.7 (11.8)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103(10.9)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102.6(11.6)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0,954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98300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Hip Circumference, cm, mean(SD)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109.5(10.8)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110.9(11.9)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109.3(10.4)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0,172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</a:tbl>
          </a:graphicData>
        </a:graphic>
      </p:graphicFrame>
      <p:sp>
        <p:nvSpPr>
          <p:cNvPr id="193" name="Google Shape;193;p13"/>
          <p:cNvSpPr/>
          <p:nvPr/>
        </p:nvSpPr>
        <p:spPr>
          <a:xfrm>
            <a:off x="193275" y="2270475"/>
            <a:ext cx="2224200" cy="401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Tablo 1. Hastaların Fried İndeksine Göre Temel Karakteristik Özellikleri</a:t>
            </a:r>
            <a:endParaRPr sz="160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t/>
            </a:r>
            <a:endParaRPr/>
          </a:p>
        </p:txBody>
      </p:sp>
      <p:pic>
        <p:nvPicPr>
          <p:cNvPr descr="metin, ekran görüntüsü içeren bir resim&#10;&#10;Yapay zeka tarafından oluşturulmuş içerik yanlış olabilir." id="199" name="Google Shape;199;p14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-24030"/>
            <a:ext cx="12192000" cy="6882031"/>
          </a:xfrm>
          <a:prstGeom prst="rect">
            <a:avLst/>
          </a:prstGeom>
          <a:noFill/>
          <a:ln>
            <a:noFill/>
          </a:ln>
        </p:spPr>
      </p:pic>
      <p:sp>
        <p:nvSpPr>
          <p:cNvPr id="200" name="Google Shape;200;p14"/>
          <p:cNvSpPr txBox="1"/>
          <p:nvPr/>
        </p:nvSpPr>
        <p:spPr>
          <a:xfrm>
            <a:off x="327050" y="1360082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tr-TR" sz="4400">
                <a:solidFill>
                  <a:schemeClr val="accent1"/>
                </a:solidFill>
              </a:rPr>
              <a:t>BULGULAR</a:t>
            </a:r>
            <a:endParaRPr sz="4400">
              <a:solidFill>
                <a:schemeClr val="accent1"/>
              </a:solidFill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Play"/>
              <a:buNone/>
            </a:pPr>
            <a:r>
              <a:t/>
            </a:r>
            <a:endParaRPr b="1" sz="4400">
              <a:solidFill>
                <a:schemeClr val="accent1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201" name="Google Shape;201;p14"/>
          <p:cNvSpPr/>
          <p:nvPr/>
        </p:nvSpPr>
        <p:spPr>
          <a:xfrm>
            <a:off x="327050" y="3184800"/>
            <a:ext cx="1641600" cy="153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Tablo 1. devamı…</a:t>
            </a:r>
            <a:endParaRPr sz="160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202" name="Google Shape;202;p14"/>
          <p:cNvGraphicFramePr/>
          <p:nvPr/>
        </p:nvGraphicFramePr>
        <p:xfrm>
          <a:off x="2130585" y="1993851"/>
          <a:ext cx="3000000" cy="3000000"/>
        </p:xfrm>
        <a:graphic>
          <a:graphicData uri="http://schemas.openxmlformats.org/drawingml/2006/table">
            <a:tbl>
              <a:tblPr bandRow="1" firstCol="1" firstRow="1">
                <a:noFill/>
                <a:tableStyleId>{A46773AA-6B17-4692-A4FE-6B1C8C6C87BC}</a:tableStyleId>
              </a:tblPr>
              <a:tblGrid>
                <a:gridCol w="3652725"/>
                <a:gridCol w="1674950"/>
                <a:gridCol w="1333550"/>
                <a:gridCol w="1733250"/>
                <a:gridCol w="932925"/>
              </a:tblGrid>
              <a:tr h="392850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Number of medications, median(IQR)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6 (4)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6(4)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5(4)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0,034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518100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Handgrip Strength, (kg), median(IQR)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18.3 (9.9)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14.2(5.8)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19.3 (9.3)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&lt;0,001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518100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Gait Speed, (m/s), median(IQR)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0.9(0.42)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0.55 (0.36)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0.99(0.35)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&lt;0,001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518100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ADL, median(IQR)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6(1)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5(1)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6(1)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&lt;0,001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518100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IADL, median(IQR)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8(2)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6(5)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8(1)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&lt;0,001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518100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MNA, median(IQR)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12(3)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10(4)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13(3)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&lt;0,001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518100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MMSE, median(IQR)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28(5)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23.5(9.7)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28(3)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&lt;0,001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518100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GDS, median(IQR)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2(5)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5(6)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2(4)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&lt;0,001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518100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Weight adjusted waist index, mean, (SD)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12.06 (0.89)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12.33(1.03)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11.99(0.84)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u="none" cap="none" strike="noStrike"/>
                        <a:t>&lt;0,001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t/>
            </a:r>
            <a:endParaRPr/>
          </a:p>
        </p:txBody>
      </p:sp>
      <p:pic>
        <p:nvPicPr>
          <p:cNvPr descr="metin, ekran görüntüsü içeren bir resim&#10;&#10;Yapay zeka tarafından oluşturulmuş içerik yanlış olabilir." id="209" name="Google Shape;209;p15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10" name="Google Shape;210;p15"/>
          <p:cNvSpPr/>
          <p:nvPr/>
        </p:nvSpPr>
        <p:spPr>
          <a:xfrm>
            <a:off x="232300" y="1224850"/>
            <a:ext cx="11026200" cy="1067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tr-TR" sz="2000">
                <a:solidFill>
                  <a:srgbClr val="0E2841"/>
                </a:solidFill>
              </a:rPr>
              <a:t>Tablo 2: Tek ve Çok Değişkenli Lojistik Regresyon Analizleri</a:t>
            </a:r>
            <a:endParaRPr b="1" i="1" sz="2000">
              <a:solidFill>
                <a:srgbClr val="0E2841"/>
              </a:solidFill>
            </a:endParaRPr>
          </a:p>
        </p:txBody>
      </p:sp>
      <p:graphicFrame>
        <p:nvGraphicFramePr>
          <p:cNvPr id="211" name="Google Shape;211;p15"/>
          <p:cNvGraphicFramePr/>
          <p:nvPr/>
        </p:nvGraphicFramePr>
        <p:xfrm>
          <a:off x="1010788" y="1690700"/>
          <a:ext cx="3000000" cy="3000000"/>
        </p:xfrm>
        <a:graphic>
          <a:graphicData uri="http://schemas.openxmlformats.org/drawingml/2006/table">
            <a:tbl>
              <a:tblPr bandRow="1">
                <a:noFill/>
                <a:tableStyleId>{25F6D95F-FA2D-4758-BA2C-62710169DF17}</a:tableStyleId>
              </a:tblPr>
              <a:tblGrid>
                <a:gridCol w="3032200"/>
                <a:gridCol w="1600775"/>
                <a:gridCol w="2324200"/>
                <a:gridCol w="2324200"/>
              </a:tblGrid>
              <a:tr h="317775">
                <a:tc gridSpan="4">
                  <a:txBody>
                    <a:bodyPr/>
                    <a:lstStyle/>
                    <a:p>
                      <a:pPr indent="0" lvl="0" marL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b="1" lang="tr-TR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Model</a:t>
                      </a:r>
                      <a:endParaRPr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 hMerge="1"/>
                <a:tc hMerge="1"/>
                <a:tc hMerge="1"/>
              </a:tr>
              <a:tr h="3177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t/>
                      </a:r>
                      <a:endParaRPr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b="1" lang="tr-TR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OR</a:t>
                      </a:r>
                      <a:endParaRPr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b="1" lang="tr-TR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%95 CI</a:t>
                      </a:r>
                      <a:endParaRPr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b="1" lang="tr-TR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</a:t>
                      </a:r>
                      <a:endParaRPr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43045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tr-TR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Weight adjusted waist index</a:t>
                      </a:r>
                      <a:endParaRPr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tr-TR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1.540</a:t>
                      </a:r>
                      <a:endParaRPr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tr-TR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1.216-1.949</a:t>
                      </a:r>
                      <a:endParaRPr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b="1" lang="tr-TR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&lt;0.001</a:t>
                      </a:r>
                      <a:endParaRPr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17775">
                <a:tc gridSpan="4">
                  <a:txBody>
                    <a:bodyPr/>
                    <a:lstStyle/>
                    <a:p>
                      <a:pPr indent="0" lvl="0" marL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b="1" lang="tr-TR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Model 1.</a:t>
                      </a:r>
                      <a:endParaRPr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 hMerge="1"/>
                <a:tc hMerge="1"/>
                <a:tc hMerge="1"/>
              </a:tr>
              <a:tr h="3177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tr-TR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Yaş</a:t>
                      </a:r>
                      <a:endParaRPr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tr-TR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1.104</a:t>
                      </a:r>
                      <a:endParaRPr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tr-TR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1.065-1.144</a:t>
                      </a:r>
                      <a:endParaRPr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b="1" lang="tr-TR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&lt;0.001</a:t>
                      </a:r>
                      <a:endParaRPr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43045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tr-TR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Weight adjusted waist index</a:t>
                      </a:r>
                      <a:endParaRPr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tr-TR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1.316</a:t>
                      </a:r>
                      <a:endParaRPr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tr-TR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1.024-1.691</a:t>
                      </a:r>
                      <a:endParaRPr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b="1" lang="tr-TR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0.032</a:t>
                      </a:r>
                      <a:endParaRPr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177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tr-TR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Cinsiyet</a:t>
                      </a:r>
                      <a:endParaRPr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tr-TR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0.750</a:t>
                      </a:r>
                      <a:endParaRPr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tr-TR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0.456-1.235</a:t>
                      </a:r>
                      <a:endParaRPr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tr-TR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0.259</a:t>
                      </a:r>
                      <a:endParaRPr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17775">
                <a:tc gridSpan="4">
                  <a:txBody>
                    <a:bodyPr/>
                    <a:lstStyle/>
                    <a:p>
                      <a:pPr indent="0" lvl="0" marL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b="1" lang="tr-TR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Model 2.</a:t>
                      </a:r>
                      <a:endParaRPr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 hMerge="1"/>
                <a:tc hMerge="1"/>
                <a:tc hMerge="1"/>
              </a:tr>
              <a:tr h="3177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tr-TR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Yaş</a:t>
                      </a:r>
                      <a:endParaRPr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tr-TR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1.059</a:t>
                      </a:r>
                      <a:endParaRPr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tr-TR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1.014-1.105</a:t>
                      </a:r>
                      <a:endParaRPr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b="1" lang="tr-TR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0.009</a:t>
                      </a:r>
                      <a:endParaRPr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43045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tr-TR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Weight adjusted waist index</a:t>
                      </a:r>
                      <a:endParaRPr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tr-TR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1.341</a:t>
                      </a:r>
                      <a:endParaRPr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tr-TR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1.010-1.782</a:t>
                      </a:r>
                      <a:endParaRPr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tr-TR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0.042</a:t>
                      </a:r>
                      <a:endParaRPr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177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tr-TR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İlaç sayısı</a:t>
                      </a:r>
                      <a:r>
                        <a:rPr lang="tr-TR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tr-TR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0.995</a:t>
                      </a:r>
                      <a:endParaRPr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tr-TR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0.913-1.084</a:t>
                      </a:r>
                      <a:endParaRPr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tr-TR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0.903</a:t>
                      </a:r>
                      <a:endParaRPr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177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tr-TR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MMSE</a:t>
                      </a:r>
                      <a:endParaRPr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tr-TR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0.924</a:t>
                      </a:r>
                      <a:endParaRPr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tr-TR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0.877-0.974</a:t>
                      </a:r>
                      <a:endParaRPr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tr-TR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0.003</a:t>
                      </a:r>
                      <a:endParaRPr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177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tr-TR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MNA-SF</a:t>
                      </a:r>
                      <a:endParaRPr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tr-TR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0.658</a:t>
                      </a:r>
                      <a:endParaRPr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tr-TR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0.586-0738</a:t>
                      </a:r>
                      <a:endParaRPr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b="1" lang="tr-TR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&lt;0.001</a:t>
                      </a:r>
                      <a:endParaRPr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177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tr-TR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ADL (GYTA) </a:t>
                      </a:r>
                      <a:endParaRPr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tr-TR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0.621</a:t>
                      </a:r>
                      <a:endParaRPr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tr-TR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0.458-0.843</a:t>
                      </a:r>
                      <a:endParaRPr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b="1" lang="tr-TR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0.002</a:t>
                      </a:r>
                      <a:endParaRPr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t/>
            </a:r>
            <a:endParaRPr/>
          </a:p>
        </p:txBody>
      </p:sp>
      <p:pic>
        <p:nvPicPr>
          <p:cNvPr descr="metin, ekran görüntüsü içeren bir resim&#10;&#10;Yapay zeka tarafından oluşturulmuş içerik yanlış olabilir." id="218" name="Google Shape;218;p16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19" name="Google Shape;219;p16"/>
          <p:cNvSpPr txBox="1"/>
          <p:nvPr/>
        </p:nvSpPr>
        <p:spPr>
          <a:xfrm>
            <a:off x="838200" y="125309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tr-TR" sz="4400">
                <a:solidFill>
                  <a:schemeClr val="accent1"/>
                </a:solidFill>
              </a:rPr>
              <a:t>BULGULAR</a:t>
            </a:r>
            <a:endParaRPr sz="4400">
              <a:solidFill>
                <a:schemeClr val="accent1"/>
              </a:solidFill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Play"/>
              <a:buNone/>
            </a:pPr>
            <a:r>
              <a:t/>
            </a:r>
            <a:endParaRPr b="1" sz="4400">
              <a:solidFill>
                <a:schemeClr val="accent1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220" name="Google Shape;220;p16"/>
          <p:cNvSpPr txBox="1"/>
          <p:nvPr/>
        </p:nvSpPr>
        <p:spPr>
          <a:xfrm>
            <a:off x="562799" y="2287075"/>
            <a:ext cx="108702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540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lang="tr-TR" sz="2200">
                <a:solidFill>
                  <a:schemeClr val="dk1"/>
                </a:solidFill>
                <a:highlight>
                  <a:srgbClr val="FFFFFF"/>
                </a:highlight>
              </a:rPr>
              <a:t>Lojistik regresyon analizi, WWI’nin kırılganlıkla anlamlı ve bağımsız biçimde ilişkili olduğunu göstermiştir. Tek değişkenli analizde WWI’deki her bir birim artış, kırılgan olma olasılığını yaklaşık </a:t>
            </a:r>
            <a:r>
              <a:rPr b="1" lang="tr-TR" sz="2200">
                <a:solidFill>
                  <a:schemeClr val="dk1"/>
                </a:solidFill>
                <a:highlight>
                  <a:srgbClr val="FFFFFF"/>
                </a:highlight>
              </a:rPr>
              <a:t>1.75 kat artırmaktadır</a:t>
            </a:r>
            <a:r>
              <a:rPr lang="tr-TR" sz="2200">
                <a:solidFill>
                  <a:schemeClr val="dk1"/>
                </a:solidFill>
                <a:highlight>
                  <a:srgbClr val="FFFFFF"/>
                </a:highlight>
              </a:rPr>
              <a:t> (OR: 1.747; %95 GA: 1.348–2.263; p&lt;0.001).</a:t>
            </a:r>
            <a:endParaRPr sz="220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indent="-2540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•"/>
            </a:pPr>
            <a:r>
              <a:rPr lang="tr-TR" sz="2200">
                <a:solidFill>
                  <a:schemeClr val="dk1"/>
                </a:solidFill>
                <a:highlight>
                  <a:srgbClr val="FFFFFF"/>
                </a:highlight>
              </a:rPr>
              <a:t>Çok değişkenli analizde yaş, cinsiyet ve komorbiditeler gibi potansiyel karıştırıcı faktörler kontrol edildiğinde bile bu ilişki </a:t>
            </a:r>
            <a:r>
              <a:rPr b="1" lang="tr-TR" sz="2200">
                <a:solidFill>
                  <a:schemeClr val="dk1"/>
                </a:solidFill>
                <a:highlight>
                  <a:srgbClr val="FFFFFF"/>
                </a:highlight>
              </a:rPr>
              <a:t>istatistiksel olarak anlamlılığını korumuştur</a:t>
            </a:r>
            <a:r>
              <a:rPr lang="tr-TR" sz="2200">
                <a:solidFill>
                  <a:schemeClr val="dk1"/>
                </a:solidFill>
                <a:highlight>
                  <a:srgbClr val="FFFFFF"/>
                </a:highlight>
              </a:rPr>
              <a:t> (OR: 1.553; %95 GA: 1.177–2.048; p=0.002)</a:t>
            </a:r>
            <a:endParaRPr sz="220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200"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21" name="Google Shape;221;p16"/>
          <p:cNvGraphicFramePr/>
          <p:nvPr/>
        </p:nvGraphicFramePr>
        <p:xfrm>
          <a:off x="562800" y="4684875"/>
          <a:ext cx="3000000" cy="3000000"/>
        </p:xfrm>
        <a:graphic>
          <a:graphicData uri="http://schemas.openxmlformats.org/drawingml/2006/table">
            <a:tbl>
              <a:tblPr bandRow="1">
                <a:noFill/>
                <a:tableStyleId>{25F6D95F-FA2D-4758-BA2C-62710169DF17}</a:tableStyleId>
              </a:tblPr>
              <a:tblGrid>
                <a:gridCol w="1175375"/>
                <a:gridCol w="1094100"/>
                <a:gridCol w="803475"/>
                <a:gridCol w="914050"/>
                <a:gridCol w="994350"/>
                <a:gridCol w="1441025"/>
                <a:gridCol w="1537575"/>
                <a:gridCol w="1533200"/>
                <a:gridCol w="768800"/>
                <a:gridCol w="921625"/>
              </a:tblGrid>
              <a:tr h="860825">
                <a:tc>
                  <a:txBody>
                    <a:bodyPr/>
                    <a:lstStyle/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B cap="flat" cmpd="sng" w="63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tr-TR" sz="1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Cut-off</a:t>
                      </a:r>
                      <a:endParaRPr b="1"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B cap="flat" cmpd="sng" w="63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tr-TR" sz="1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AUC</a:t>
                      </a:r>
                      <a:endParaRPr b="1"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B cap="flat" cmpd="sng" w="63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tr-TR" sz="1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SE</a:t>
                      </a:r>
                      <a:endParaRPr b="1"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B cap="flat" cmpd="sng" w="63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tr-TR" sz="1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  p</a:t>
                      </a:r>
                      <a:endParaRPr b="1"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B cap="flat" cmpd="sng" w="63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tr-TR" sz="1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   95% CI</a:t>
                      </a:r>
                      <a:endParaRPr b="1"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B cap="flat" cmpd="sng" w="63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tr-TR" sz="1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Sensitivity</a:t>
                      </a:r>
                      <a:endParaRPr b="1" sz="18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B cap="flat" cmpd="sng" w="63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tr-TR" sz="1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Specificity</a:t>
                      </a:r>
                      <a:endParaRPr b="1"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B cap="flat" cmpd="sng" w="63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tr-TR" sz="1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+PV            </a:t>
                      </a:r>
                      <a:endParaRPr b="1"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B cap="flat" cmpd="sng" w="63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tr-TR" sz="1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-PV</a:t>
                      </a:r>
                      <a:endParaRPr b="1"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B cap="flat" cmpd="sng" w="63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84125">
                <a:tc>
                  <a:txBody>
                    <a:bodyPr/>
                    <a:lstStyle/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WWI</a:t>
                      </a:r>
                      <a:endParaRPr b="1"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63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800">
                          <a:solidFill>
                            <a:srgbClr val="000066"/>
                          </a:solidFill>
                        </a:rPr>
                        <a:t>&gt;12.29</a:t>
                      </a:r>
                      <a:endParaRPr b="1"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63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800">
                          <a:solidFill>
                            <a:srgbClr val="000066"/>
                          </a:solidFill>
                        </a:rPr>
                        <a:t>0.597</a:t>
                      </a:r>
                      <a:endParaRPr b="1"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63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800">
                          <a:solidFill>
                            <a:srgbClr val="000080"/>
                          </a:solidFill>
                        </a:rPr>
                        <a:t>0,0323</a:t>
                      </a:r>
                      <a:endParaRPr b="1"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63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800">
                          <a:solidFill>
                            <a:srgbClr val="000080"/>
                          </a:solidFill>
                        </a:rPr>
                        <a:t>0,003</a:t>
                      </a:r>
                      <a:endParaRPr b="1"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63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800">
                          <a:solidFill>
                            <a:srgbClr val="000066"/>
                          </a:solidFill>
                        </a:rPr>
                        <a:t>0.558- 0.640</a:t>
                      </a:r>
                      <a:endParaRPr b="1"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63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800">
                          <a:solidFill>
                            <a:srgbClr val="000080"/>
                          </a:solidFill>
                        </a:rPr>
                        <a:t>53,98</a:t>
                      </a:r>
                      <a:endParaRPr b="1"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63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800">
                          <a:solidFill>
                            <a:srgbClr val="000080"/>
                          </a:solidFill>
                        </a:rPr>
                        <a:t>67,25</a:t>
                      </a:r>
                      <a:endParaRPr b="1"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63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28,8</a:t>
                      </a:r>
                      <a:endParaRPr b="1"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63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800">
                          <a:solidFill>
                            <a:srgbClr val="000066"/>
                          </a:solidFill>
                        </a:rPr>
                        <a:t>85,6</a:t>
                      </a:r>
                      <a:endParaRPr b="1"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63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g38d525da6f1_0_3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t/>
            </a:r>
            <a:endParaRPr/>
          </a:p>
        </p:txBody>
      </p:sp>
      <p:pic>
        <p:nvPicPr>
          <p:cNvPr descr="metin, ekran görüntüsü içeren bir resim&#10;&#10;Yapay zeka tarafından oluşturulmuş içerik yanlış olabilir." id="228" name="Google Shape;228;g38d525da6f1_0_3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29" name="Google Shape;229;g38d525da6f1_0_3"/>
          <p:cNvSpPr txBox="1"/>
          <p:nvPr/>
        </p:nvSpPr>
        <p:spPr>
          <a:xfrm>
            <a:off x="547150" y="3247375"/>
            <a:ext cx="5720400" cy="508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921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tr-TR" sz="280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tr-TR" sz="2800">
                <a:solidFill>
                  <a:schemeClr val="dk1"/>
                </a:solidFill>
                <a:highlight>
                  <a:srgbClr val="FFFFFF"/>
                </a:highlight>
              </a:rPr>
              <a:t>ROC analizi, WWI’nin kırılganlık için </a:t>
            </a:r>
            <a:r>
              <a:rPr b="1" lang="tr-TR" sz="2800">
                <a:solidFill>
                  <a:schemeClr val="dk1"/>
                </a:solidFill>
                <a:highlight>
                  <a:srgbClr val="FFFFFF"/>
                </a:highlight>
              </a:rPr>
              <a:t>sınırlı ancak istatistiksel olarak anlamlı bir ayırt edici güce</a:t>
            </a:r>
            <a:r>
              <a:rPr lang="tr-TR" sz="2800">
                <a:solidFill>
                  <a:schemeClr val="dk1"/>
                </a:solidFill>
                <a:highlight>
                  <a:srgbClr val="FFFFFF"/>
                </a:highlight>
              </a:rPr>
              <a:t> sahip olduğunu göstermiştir (AUC: 0,597; %95 GA: 0,558–0,640; p&lt;0,003).</a:t>
            </a:r>
            <a:endParaRPr sz="280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800"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30" name="Google Shape;230;g38d525da6f1_0_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395750" y="1344725"/>
            <a:ext cx="5720524" cy="4814951"/>
          </a:xfrm>
          <a:prstGeom prst="rect">
            <a:avLst/>
          </a:prstGeom>
          <a:noFill/>
          <a:ln>
            <a:noFill/>
          </a:ln>
        </p:spPr>
      </p:pic>
      <p:sp>
        <p:nvSpPr>
          <p:cNvPr id="231" name="Google Shape;231;g38d525da6f1_0_3"/>
          <p:cNvSpPr txBox="1"/>
          <p:nvPr/>
        </p:nvSpPr>
        <p:spPr>
          <a:xfrm>
            <a:off x="547150" y="1409672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tr-TR" sz="4400">
                <a:solidFill>
                  <a:schemeClr val="accent1"/>
                </a:solidFill>
              </a:rPr>
              <a:t>BULGULAR</a:t>
            </a:r>
            <a:endParaRPr sz="4400">
              <a:solidFill>
                <a:schemeClr val="accent1"/>
              </a:solidFill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Play"/>
              <a:buNone/>
            </a:pPr>
            <a:r>
              <a:t/>
            </a:r>
            <a:endParaRPr b="1" sz="4400">
              <a:solidFill>
                <a:schemeClr val="accent1"/>
              </a:solidFill>
              <a:latin typeface="Play"/>
              <a:ea typeface="Play"/>
              <a:cs typeface="Play"/>
              <a:sym typeface="Play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t/>
            </a:r>
            <a:endParaRPr/>
          </a:p>
        </p:txBody>
      </p:sp>
      <p:pic>
        <p:nvPicPr>
          <p:cNvPr descr="metin, ekran görüntüsü içeren bir resim&#10;&#10;Yapay zeka tarafından oluşturulmuş içerik yanlış olabilir." id="237" name="Google Shape;237;p17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38" name="Google Shape;238;p17"/>
          <p:cNvSpPr txBox="1"/>
          <p:nvPr/>
        </p:nvSpPr>
        <p:spPr>
          <a:xfrm>
            <a:off x="838200" y="1027906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Play"/>
              <a:buNone/>
            </a:pPr>
            <a:r>
              <a:rPr lang="tr-TR" sz="4400">
                <a:solidFill>
                  <a:schemeClr val="accent1"/>
                </a:solidFill>
              </a:rPr>
              <a:t>SONUÇ</a:t>
            </a:r>
            <a:endParaRPr/>
          </a:p>
        </p:txBody>
      </p:sp>
      <p:sp>
        <p:nvSpPr>
          <p:cNvPr id="239" name="Google Shape;239;p17"/>
          <p:cNvSpPr txBox="1"/>
          <p:nvPr/>
        </p:nvSpPr>
        <p:spPr>
          <a:xfrm>
            <a:off x="838200" y="2307034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tr-TR" sz="2800">
                <a:solidFill>
                  <a:schemeClr val="dk1"/>
                </a:solidFill>
              </a:rPr>
              <a:t>Bu çalışma yaşlı </a:t>
            </a:r>
            <a:r>
              <a:rPr b="1" lang="tr-TR" sz="2800">
                <a:solidFill>
                  <a:schemeClr val="dk1"/>
                </a:solidFill>
              </a:rPr>
              <a:t>diyabetik popülasyonda</a:t>
            </a:r>
            <a:r>
              <a:rPr lang="tr-TR" sz="2800">
                <a:solidFill>
                  <a:schemeClr val="dk1"/>
                </a:solidFill>
              </a:rPr>
              <a:t> WWI’nın kırılganlıkla ilişkisini inceleyen ilk çalışmadır.</a:t>
            </a:r>
            <a:endParaRPr sz="2800">
              <a:solidFill>
                <a:schemeClr val="dk1"/>
              </a:solidFill>
            </a:endParaRPr>
          </a:p>
          <a:p>
            <a:pPr indent="0" lvl="0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</a:endParaRPr>
          </a:p>
          <a:p>
            <a:pPr indent="-228600" lvl="0" marL="228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tr-TR" sz="2800">
                <a:solidFill>
                  <a:schemeClr val="dk1"/>
                </a:solidFill>
                <a:highlight>
                  <a:srgbClr val="FFFFFF"/>
                </a:highlight>
              </a:rPr>
              <a:t>Bu çalışma, diyabetli yaşlı bireylerde </a:t>
            </a:r>
            <a:r>
              <a:rPr b="1" lang="tr-TR" sz="2800">
                <a:solidFill>
                  <a:schemeClr val="dk1"/>
                </a:solidFill>
                <a:highlight>
                  <a:srgbClr val="FFFFFF"/>
                </a:highlight>
              </a:rPr>
              <a:t>WWI’nin kırılganlıkla anlamlı ve bağımsız biçimde ilişkili olduğunu</a:t>
            </a:r>
            <a:r>
              <a:rPr lang="tr-TR" sz="2800">
                <a:solidFill>
                  <a:schemeClr val="dk1"/>
                </a:solidFill>
                <a:highlight>
                  <a:srgbClr val="FFFFFF"/>
                </a:highlight>
              </a:rPr>
              <a:t> ortaya koymuştur. Ayrıca </a:t>
            </a:r>
            <a:r>
              <a:rPr b="1" lang="tr-TR" sz="2800">
                <a:solidFill>
                  <a:schemeClr val="dk1"/>
                </a:solidFill>
                <a:highlight>
                  <a:srgbClr val="FFFFFF"/>
                </a:highlight>
              </a:rPr>
              <a:t>ROC analizinde WWI’nin kırılganlık için sınırlı ancak istatistiksel olarak anlamlı bir ayırt edici güce sahip olması</a:t>
            </a:r>
            <a:r>
              <a:rPr lang="tr-TR" sz="2800">
                <a:solidFill>
                  <a:schemeClr val="dk1"/>
                </a:solidFill>
                <a:highlight>
                  <a:srgbClr val="FFFFFF"/>
                </a:highlight>
              </a:rPr>
              <a:t>, bu indeksin kırılganlığın erken taranmasında </a:t>
            </a:r>
            <a:r>
              <a:rPr b="1" lang="tr-TR" sz="2800">
                <a:solidFill>
                  <a:schemeClr val="dk1"/>
                </a:solidFill>
                <a:highlight>
                  <a:srgbClr val="FFFFFF"/>
                </a:highlight>
              </a:rPr>
              <a:t>basit, pratik ve erişilebilir bir antropometrik  bir tarama göstergesi olarak kullanılma potansiyeline</a:t>
            </a:r>
            <a:r>
              <a:rPr lang="tr-TR" sz="2800">
                <a:solidFill>
                  <a:schemeClr val="dk1"/>
                </a:solidFill>
                <a:highlight>
                  <a:srgbClr val="FFFFFF"/>
                </a:highlight>
              </a:rPr>
              <a:t> sahip olabileceğini düşündürmektedir.</a:t>
            </a:r>
            <a:endParaRPr sz="2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t/>
            </a:r>
            <a:endParaRPr/>
          </a:p>
        </p:txBody>
      </p:sp>
      <p:pic>
        <p:nvPicPr>
          <p:cNvPr descr="metin, ekran görüntüsü içeren bir resim&#10;&#10;Yapay zeka tarafından oluşturulmuş içerik yanlış olabilir." id="245" name="Google Shape;245;p19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46" name="Google Shape;246;p19"/>
          <p:cNvSpPr txBox="1"/>
          <p:nvPr/>
        </p:nvSpPr>
        <p:spPr>
          <a:xfrm>
            <a:off x="7987552" y="4589928"/>
            <a:ext cx="3366247" cy="2192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</a:pPr>
            <a:r>
              <a:rPr lang="tr-TR" sz="28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Teşekkürler..</a:t>
            </a:r>
            <a:endParaRPr sz="280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t/>
            </a:r>
            <a:endParaRPr/>
          </a:p>
        </p:txBody>
      </p:sp>
      <p:pic>
        <p:nvPicPr>
          <p:cNvPr descr="metin, ekran görüntüsü içeren bir resim&#10;&#10;Yapay zeka tarafından oluşturulmuş içerik yanlış olabilir." id="99" name="Google Shape;99;p2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8869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2"/>
          <p:cNvSpPr txBox="1"/>
          <p:nvPr/>
        </p:nvSpPr>
        <p:spPr>
          <a:xfrm>
            <a:off x="1130206" y="1252814"/>
            <a:ext cx="100413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Play"/>
              <a:buNone/>
            </a:pPr>
            <a:r>
              <a:rPr i="0" lang="tr-TR" sz="4400" u="none" cap="none" strike="noStrike">
                <a:solidFill>
                  <a:schemeClr val="accent1"/>
                </a:solidFill>
              </a:rPr>
              <a:t>GİRİŞ</a:t>
            </a:r>
            <a:endParaRPr/>
          </a:p>
        </p:txBody>
      </p:sp>
      <p:sp>
        <p:nvSpPr>
          <p:cNvPr id="101" name="Google Shape;101;p2"/>
          <p:cNvSpPr txBox="1"/>
          <p:nvPr/>
        </p:nvSpPr>
        <p:spPr>
          <a:xfrm>
            <a:off x="893050" y="2420550"/>
            <a:ext cx="10515600" cy="415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41934" lvl="0" marL="228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i="0" lang="tr-TR" sz="2800" u="none" cap="none" strike="noStrike">
                <a:solidFill>
                  <a:schemeClr val="dk1"/>
                </a:solidFill>
              </a:rPr>
              <a:t>Fiziksel kırılganlık</a:t>
            </a:r>
            <a:r>
              <a:rPr lang="tr-TR" sz="2800">
                <a:solidFill>
                  <a:schemeClr val="dk1"/>
                </a:solidFill>
              </a:rPr>
              <a:t>;</a:t>
            </a:r>
            <a:r>
              <a:rPr i="0" lang="tr-TR" sz="2800" u="none" cap="none" strike="noStrike">
                <a:solidFill>
                  <a:schemeClr val="dk1"/>
                </a:solidFill>
              </a:rPr>
              <a:t> yaşlı bireylerde </a:t>
            </a:r>
            <a:r>
              <a:rPr b="1" i="0" lang="tr-TR" sz="2800" u="none" cap="none" strike="noStrike">
                <a:solidFill>
                  <a:schemeClr val="dk1"/>
                </a:solidFill>
              </a:rPr>
              <a:t>fizyolojik rezervlerin azalması</a:t>
            </a:r>
            <a:r>
              <a:rPr lang="tr-TR" sz="2800">
                <a:solidFill>
                  <a:schemeClr val="dk1"/>
                </a:solidFill>
              </a:rPr>
              <a:t> ve</a:t>
            </a:r>
            <a:r>
              <a:rPr i="0" lang="tr-TR" sz="2800" u="none" cap="none" strike="noStrike">
                <a:solidFill>
                  <a:schemeClr val="dk1"/>
                </a:solidFill>
              </a:rPr>
              <a:t> </a:t>
            </a:r>
            <a:r>
              <a:rPr b="1" i="0" lang="tr-TR" sz="2800" u="none" cap="none" strike="noStrike">
                <a:solidFill>
                  <a:schemeClr val="dk1"/>
                </a:solidFill>
              </a:rPr>
              <a:t>çoklu sistemlerin işlev kaybı</a:t>
            </a:r>
            <a:r>
              <a:rPr i="0" lang="tr-TR" sz="2800" u="none" cap="none" strike="noStrike">
                <a:solidFill>
                  <a:schemeClr val="dk1"/>
                </a:solidFill>
              </a:rPr>
              <a:t>  ile karakterize bir </a:t>
            </a:r>
            <a:r>
              <a:rPr b="1" i="0" lang="tr-TR" sz="2800" u="none" cap="none" strike="noStrike">
                <a:solidFill>
                  <a:schemeClr val="dk1"/>
                </a:solidFill>
              </a:rPr>
              <a:t>geriatrik sendromdur</a:t>
            </a:r>
            <a:r>
              <a:rPr i="0" lang="tr-TR" sz="2800" u="none" cap="none" strike="noStrike">
                <a:solidFill>
                  <a:schemeClr val="dk1"/>
                </a:solidFill>
              </a:rPr>
              <a:t>. </a:t>
            </a:r>
            <a:endParaRPr i="0" sz="2800" u="none" cap="none" strike="noStrike">
              <a:solidFill>
                <a:schemeClr val="dk1"/>
              </a:solidFill>
            </a:endParaRPr>
          </a:p>
          <a:p>
            <a:pPr indent="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241934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i="0" lang="tr-TR" sz="2800" u="none" cap="none" strike="noStrike">
                <a:solidFill>
                  <a:schemeClr val="dk1"/>
                </a:solidFill>
              </a:rPr>
              <a:t>Klinik pratikte fiziksel kırılganlık tanısı Fried kırılganlık indeksi ile konmaktadır. </a:t>
            </a:r>
            <a:endParaRPr sz="2800">
              <a:solidFill>
                <a:schemeClr val="dk1"/>
              </a:solidFill>
            </a:endParaRPr>
          </a:p>
          <a:p>
            <a:pPr indent="-241934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tr-TR" sz="2750">
                <a:solidFill>
                  <a:schemeClr val="dk1"/>
                </a:solidFill>
              </a:rPr>
              <a:t>Diyabetik yaşlılarda kırılganlık, sık görülen bir geriatrik sendrom olmakla birlikte sarkopeni ve santral obeziteyle yakından ilişkilidir.</a:t>
            </a:r>
            <a:endParaRPr sz="275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t/>
            </a:r>
            <a:endParaRPr/>
          </a:p>
        </p:txBody>
      </p:sp>
      <p:pic>
        <p:nvPicPr>
          <p:cNvPr descr="metin, ekran görüntüsü içeren bir resim&#10;&#10;Yapay zeka tarafından oluşturulmuş içerik yanlış olabilir." id="107" name="Google Shape;107;p3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3"/>
          <p:cNvSpPr txBox="1"/>
          <p:nvPr/>
        </p:nvSpPr>
        <p:spPr>
          <a:xfrm>
            <a:off x="838200" y="2802311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0800" lvl="0" marL="228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3"/>
          <p:cNvSpPr txBox="1"/>
          <p:nvPr/>
        </p:nvSpPr>
        <p:spPr>
          <a:xfrm>
            <a:off x="838200" y="30448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0800" lvl="0" marL="228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3"/>
          <p:cNvSpPr txBox="1"/>
          <p:nvPr/>
        </p:nvSpPr>
        <p:spPr>
          <a:xfrm>
            <a:off x="707571" y="165657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0800" lvl="0" marL="228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3"/>
          <p:cNvSpPr/>
          <p:nvPr/>
        </p:nvSpPr>
        <p:spPr>
          <a:xfrm>
            <a:off x="951000" y="2390600"/>
            <a:ext cx="10290000" cy="429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500">
                <a:solidFill>
                  <a:schemeClr val="dk1"/>
                </a:solidFill>
              </a:rPr>
              <a:t>   </a:t>
            </a:r>
            <a:endParaRPr sz="2500">
              <a:solidFill>
                <a:schemeClr val="dk1"/>
              </a:solidFill>
            </a:endParaRPr>
          </a:p>
          <a:p>
            <a:pPr indent="-38735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•"/>
            </a:pPr>
            <a:r>
              <a:rPr b="1" lang="tr-TR" sz="2800">
                <a:solidFill>
                  <a:schemeClr val="dk1"/>
                </a:solidFill>
              </a:rPr>
              <a:t>Ağırlığa Göre Düzeltilmiş Bel İndeksi (WWI)</a:t>
            </a:r>
            <a:r>
              <a:rPr lang="tr-TR" sz="2800">
                <a:solidFill>
                  <a:schemeClr val="dk1"/>
                </a:solidFill>
              </a:rPr>
              <a:t>, vücut kütlesine göre santral yağlanmayı nicel olarak değerlendiren bir ölçüm olup, daha doğru ve pratik bir alternatif sağlayabilir. 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tr-TR" sz="2800">
                <a:solidFill>
                  <a:schemeClr val="dk1"/>
                </a:solidFill>
              </a:rPr>
              <a:t>Baldır çevresi esas olarak periferik kas kütlesini yansıtırken, WWI visseral yağ birikimini daha iyi temsil eder.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tr-TR" sz="2800">
                <a:solidFill>
                  <a:schemeClr val="dk1"/>
                </a:solidFill>
              </a:rPr>
              <a:t>Diyabetik yaşlılarda WWI ile kırılganlık arasındaki ilişki yeterince çalışılmamıştır. </a:t>
            </a:r>
            <a:endParaRPr sz="2800">
              <a:solidFill>
                <a:schemeClr val="dk1"/>
              </a:solidFill>
            </a:endParaRPr>
          </a:p>
        </p:txBody>
      </p:sp>
      <p:sp>
        <p:nvSpPr>
          <p:cNvPr id="112" name="Google Shape;112;p3"/>
          <p:cNvSpPr txBox="1"/>
          <p:nvPr/>
        </p:nvSpPr>
        <p:spPr>
          <a:xfrm>
            <a:off x="838200" y="1189700"/>
            <a:ext cx="10785000" cy="120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85000"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Play"/>
              <a:buNone/>
            </a:pPr>
            <a:r>
              <a:rPr b="1" lang="tr-TR" sz="4400" u="none">
                <a:solidFill>
                  <a:schemeClr val="accent1"/>
                </a:solidFill>
              </a:rPr>
              <a:t>Ağırlığa Göre Düzeltilmiş Bel Çevresi İndeksi</a:t>
            </a:r>
            <a:endParaRPr b="1" sz="4400" u="none">
              <a:solidFill>
                <a:schemeClr val="accent1"/>
              </a:solidFill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None/>
            </a:pPr>
            <a:r>
              <a:rPr b="1" lang="tr-TR" sz="2800" u="none">
                <a:solidFill>
                  <a:schemeClr val="accent1"/>
                </a:solidFill>
              </a:rPr>
              <a:t>(Weight Adjusted Waist İndex– WWİ)</a:t>
            </a:r>
            <a:endParaRPr b="1" sz="2800" u="none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t/>
            </a:r>
            <a:endParaRPr/>
          </a:p>
        </p:txBody>
      </p:sp>
      <p:pic>
        <p:nvPicPr>
          <p:cNvPr descr="metin, ekran görüntüsü içeren bir resim&#10;&#10;Yapay zeka tarafından oluşturulmuş içerik yanlış olabilir." id="118" name="Google Shape;118;p5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5"/>
          <p:cNvSpPr txBox="1"/>
          <p:nvPr/>
        </p:nvSpPr>
        <p:spPr>
          <a:xfrm>
            <a:off x="838200" y="1457051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Play"/>
              <a:buNone/>
            </a:pPr>
            <a:r>
              <a:rPr b="1" lang="tr-TR" sz="4400">
                <a:solidFill>
                  <a:schemeClr val="accent1"/>
                </a:solidFill>
              </a:rPr>
              <a:t>Amaç</a:t>
            </a:r>
            <a:endParaRPr b="1" sz="4400">
              <a:solidFill>
                <a:schemeClr val="accent1"/>
              </a:solidFill>
            </a:endParaRPr>
          </a:p>
        </p:txBody>
      </p:sp>
      <p:sp>
        <p:nvSpPr>
          <p:cNvPr id="120" name="Google Shape;120;p5"/>
          <p:cNvSpPr txBox="1"/>
          <p:nvPr/>
        </p:nvSpPr>
        <p:spPr>
          <a:xfrm>
            <a:off x="838200" y="2990430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406400" lvl="0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●"/>
            </a:pPr>
            <a:r>
              <a:rPr lang="tr-TR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Diyabetik yaşlılarda </a:t>
            </a:r>
            <a:r>
              <a:rPr b="1" lang="tr-TR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WWI</a:t>
            </a:r>
            <a:r>
              <a:rPr lang="tr-TR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ile </a:t>
            </a:r>
            <a:r>
              <a:rPr b="1" lang="tr-TR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kırılganlık</a:t>
            </a:r>
            <a:r>
              <a:rPr lang="tr-TR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arasındaki ilişkiyi incelemek ve WWI’nın kırılganlık riskini öngörmede kullanılabilirliğini değerlendirmektir. 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sz="2800">
              <a:solidFill>
                <a:schemeClr val="dk1"/>
              </a:solidFill>
            </a:endParaRPr>
          </a:p>
          <a:p>
            <a:pPr indent="-406400" lvl="0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●"/>
            </a:pPr>
            <a:r>
              <a:rPr lang="tr-TR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Ayrıca, geleneksel antropometrik ölçümler ile karşılaştırıldığında WWI’nın kırılganlığı belirlemedeki </a:t>
            </a:r>
            <a:r>
              <a:rPr b="1" lang="tr-TR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ayırıcı gücünü ve klinik uygulanabilirliğini</a:t>
            </a:r>
            <a:r>
              <a:rPr lang="tr-TR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ortaya koymak hedeflenmiştir.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38d525da6f1_0_21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t/>
            </a:r>
            <a:endParaRPr/>
          </a:p>
        </p:txBody>
      </p:sp>
      <p:pic>
        <p:nvPicPr>
          <p:cNvPr descr="metin, ekran görüntüsü içeren bir resim&#10;&#10;Yapay zeka tarafından oluşturulmuş içerik yanlış olabilir." id="126" name="Google Shape;126;g38d525da6f1_0_21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g38d525da6f1_0_21"/>
          <p:cNvSpPr txBox="1"/>
          <p:nvPr/>
        </p:nvSpPr>
        <p:spPr>
          <a:xfrm>
            <a:off x="838200" y="1405031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Play"/>
              <a:buNone/>
            </a:pPr>
            <a:r>
              <a:rPr b="1" i="0" lang="tr-TR" sz="4400" u="none" cap="none" strike="noStrike">
                <a:solidFill>
                  <a:schemeClr val="accent1"/>
                </a:solidFill>
              </a:rPr>
              <a:t>Etik Onam</a:t>
            </a:r>
            <a:endParaRPr b="1" i="0" sz="4400" u="none" cap="none" strike="noStrike">
              <a:solidFill>
                <a:schemeClr val="accent1"/>
              </a:solidFill>
            </a:endParaRPr>
          </a:p>
        </p:txBody>
      </p:sp>
      <p:sp>
        <p:nvSpPr>
          <p:cNvPr id="128" name="Google Shape;128;g38d525da6f1_0_21"/>
          <p:cNvSpPr txBox="1"/>
          <p:nvPr/>
        </p:nvSpPr>
        <p:spPr>
          <a:xfrm>
            <a:off x="838200" y="3286872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tr-TR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Çalışmaya başlamadan önce Gazi Üniversitesi Klinik Araştırmalar Etik Kurulu tarafından onam alınmıştır.</a:t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metin, ekran görüntüsü içeren bir resim&#10;&#10;Yapay zeka tarafından oluşturulmuş içerik yanlış olabilir." id="134" name="Google Shape;13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p6"/>
          <p:cNvSpPr txBox="1"/>
          <p:nvPr>
            <p:ph type="title"/>
          </p:nvPr>
        </p:nvSpPr>
        <p:spPr>
          <a:xfrm>
            <a:off x="775550" y="1172512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tr-TR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MATERYAL VE METOD</a:t>
            </a:r>
            <a:endParaRPr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6"/>
          <p:cNvSpPr txBox="1"/>
          <p:nvPr>
            <p:ph type="title"/>
          </p:nvPr>
        </p:nvSpPr>
        <p:spPr>
          <a:xfrm>
            <a:off x="838200" y="1438649"/>
            <a:ext cx="10515600" cy="420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Font typeface="Arial"/>
              <a:buChar char="●"/>
            </a:pPr>
            <a:r>
              <a:rPr lang="tr-TR" sz="2300">
                <a:latin typeface="Arial"/>
                <a:ea typeface="Arial"/>
                <a:cs typeface="Arial"/>
                <a:sym typeface="Arial"/>
              </a:rPr>
              <a:t>Retrospektif, Kesitsel, Tek merkezli</a:t>
            </a: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tr-TR" sz="1400">
                <a:latin typeface="Arial"/>
                <a:ea typeface="Arial"/>
                <a:cs typeface="Arial"/>
                <a:sym typeface="Arial"/>
              </a:rPr>
              <a:t>  </a:t>
            </a: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Font typeface="Arial"/>
              <a:buChar char="●"/>
            </a:pPr>
            <a:r>
              <a:rPr lang="tr-TR" sz="2300">
                <a:latin typeface="Arial"/>
                <a:ea typeface="Arial"/>
                <a:cs typeface="Arial"/>
                <a:sym typeface="Arial"/>
              </a:rPr>
              <a:t>Kasım 2024-Haziran 2025 tarihleri arası</a:t>
            </a:r>
            <a:endParaRPr sz="2300"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latin typeface="Arial"/>
              <a:ea typeface="Arial"/>
              <a:cs typeface="Arial"/>
              <a:sym typeface="Arial"/>
            </a:endParaRPr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Font typeface="Arial"/>
              <a:buChar char="●"/>
            </a:pPr>
            <a:r>
              <a:rPr lang="tr-TR" sz="2300">
                <a:latin typeface="Arial"/>
                <a:ea typeface="Arial"/>
                <a:cs typeface="Arial"/>
                <a:sym typeface="Arial"/>
              </a:rPr>
              <a:t>Geriatri polikliniğine ayaktan başvuran</a:t>
            </a:r>
            <a:endParaRPr sz="2300"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latin typeface="Arial"/>
              <a:ea typeface="Arial"/>
              <a:cs typeface="Arial"/>
              <a:sym typeface="Arial"/>
            </a:endParaRPr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Font typeface="Arial"/>
              <a:buChar char="●"/>
            </a:pPr>
            <a:r>
              <a:rPr lang="tr-TR" sz="2300">
                <a:latin typeface="Arial"/>
                <a:ea typeface="Arial"/>
                <a:cs typeface="Arial"/>
                <a:sym typeface="Arial"/>
              </a:rPr>
              <a:t>65 yaş üstü diyabetik bireyler</a:t>
            </a:r>
            <a:endParaRPr sz="23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t/>
            </a:r>
            <a:endParaRPr/>
          </a:p>
        </p:txBody>
      </p:sp>
      <p:pic>
        <p:nvPicPr>
          <p:cNvPr descr="metin, ekran görüntüsü içeren bir resim&#10;&#10;Yapay zeka tarafından oluşturulmuş içerik yanlış olabilir." id="142" name="Google Shape;142;p10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3" name="Google Shape;143;p10"/>
          <p:cNvSpPr txBox="1"/>
          <p:nvPr/>
        </p:nvSpPr>
        <p:spPr>
          <a:xfrm>
            <a:off x="838200" y="1324862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tr-TR" sz="4400">
                <a:solidFill>
                  <a:schemeClr val="accent1"/>
                </a:solidFill>
              </a:rPr>
              <a:t>MATERYAL VE METOD</a:t>
            </a:r>
            <a:endParaRPr b="1" sz="4400">
              <a:solidFill>
                <a:schemeClr val="accent1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44" name="Google Shape;144;p10"/>
          <p:cNvSpPr txBox="1"/>
          <p:nvPr/>
        </p:nvSpPr>
        <p:spPr>
          <a:xfrm>
            <a:off x="775550" y="2650550"/>
            <a:ext cx="10515600" cy="420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7500" lnSpcReduction="20000"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8595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tr-TR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Dışlama kriterleri 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</a:endParaRPr>
          </a:p>
          <a:p>
            <a:pPr indent="-213994" lvl="1" marL="685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tr-TR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Yoğun bakım ihtiyacı olmak</a:t>
            </a:r>
            <a:endParaRPr sz="2800"/>
          </a:p>
          <a:p>
            <a:pPr indent="-213994" lvl="1" marL="685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tr-TR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Ölçüm yapılmasına engel olacak düzeyde bilişsel fonksiyon bozukluğu olmak</a:t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13994" lvl="1" marL="685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tr-TR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İleri evre kalp,karaciğer ve böbrek yetmezliği olmak</a:t>
            </a:r>
            <a:endParaRPr sz="2800"/>
          </a:p>
          <a:p>
            <a:pPr indent="-213994" lvl="1" marL="685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tr-TR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65 yaş altı olmak</a:t>
            </a:r>
            <a:endParaRPr sz="2800"/>
          </a:p>
          <a:p>
            <a:pPr indent="-213994" lvl="1" marL="685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tr-TR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Akut enfeksiyon ve hastalık atağı sürecinde olmak</a:t>
            </a:r>
            <a:endParaRPr sz="2800"/>
          </a:p>
          <a:p>
            <a:pPr indent="-76200" lvl="1" marL="685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85714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76200" lvl="1" marL="685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76200" lvl="1" marL="685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08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metin, ekran görüntüsü içeren bir resim&#10;&#10;Yapay zeka tarafından oluşturulmuş içerik yanlış olabilir." id="149" name="Google Shape;149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0" name="Google Shape;150;p7"/>
          <p:cNvSpPr txBox="1"/>
          <p:nvPr>
            <p:ph type="title"/>
          </p:nvPr>
        </p:nvSpPr>
        <p:spPr>
          <a:xfrm>
            <a:off x="838200" y="123513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tr-TR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MATERYAL VE METOD</a:t>
            </a:r>
            <a:endParaRPr/>
          </a:p>
        </p:txBody>
      </p:sp>
      <p:sp>
        <p:nvSpPr>
          <p:cNvPr id="151" name="Google Shape;151;p7"/>
          <p:cNvSpPr txBox="1"/>
          <p:nvPr>
            <p:ph idx="1" type="body"/>
          </p:nvPr>
        </p:nvSpPr>
        <p:spPr>
          <a:xfrm>
            <a:off x="838200" y="2471650"/>
            <a:ext cx="6988800" cy="370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tr-TR" sz="2400">
                <a:latin typeface="Calibri"/>
                <a:ea typeface="Calibri"/>
                <a:cs typeface="Calibri"/>
                <a:sym typeface="Calibri"/>
              </a:rPr>
              <a:t>Tüm hastalara kapsamlı geriatrik değerlendirme yapıldı. Eksik verisi olan hastalar çalışmadan dışlandı.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tr-TR" sz="2400">
                <a:latin typeface="Calibri"/>
                <a:ea typeface="Calibri"/>
                <a:cs typeface="Calibri"/>
                <a:sym typeface="Calibri"/>
              </a:rPr>
              <a:t>Demografik ve klinik özellikler kaydedildi.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tr-TR" sz="2400">
                <a:latin typeface="Calibri"/>
                <a:ea typeface="Calibri"/>
                <a:cs typeface="Calibri"/>
                <a:sym typeface="Calibri"/>
              </a:rPr>
              <a:t>Antropometrik ölçümler (boy, kilo, vücut kitle indeksi(VKİ), kol çevresi, baldır çevresi)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tr-TR" sz="2400">
                <a:latin typeface="Calibri"/>
                <a:ea typeface="Calibri"/>
                <a:cs typeface="Calibri"/>
                <a:sym typeface="Calibri"/>
              </a:rPr>
              <a:t>El kavrama gücü ve 6-m yürüme hızı ölçüldü.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tr-TR" sz="2400">
                <a:latin typeface="Calibri"/>
                <a:ea typeface="Calibri"/>
                <a:cs typeface="Calibri"/>
                <a:sym typeface="Calibri"/>
              </a:rPr>
              <a:t>WWI = Bel çevresi (cm) / Vücut ağırlığının karekökü (√kg)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-762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-762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-762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metin, ekran görüntüsü içeren bir resim&#10;&#10;Yapay zeka tarafından oluşturulmuş içerik yanlış olabilir." id="156" name="Google Shape;156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7" name="Google Shape;157;p8"/>
          <p:cNvSpPr txBox="1"/>
          <p:nvPr>
            <p:ph type="title"/>
          </p:nvPr>
        </p:nvSpPr>
        <p:spPr>
          <a:xfrm>
            <a:off x="838200" y="123513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tr-TR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MATERYAL VE METOD</a:t>
            </a:r>
            <a:endParaRPr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8"/>
          <p:cNvSpPr txBox="1"/>
          <p:nvPr>
            <p:ph idx="1" type="body"/>
          </p:nvPr>
        </p:nvSpPr>
        <p:spPr>
          <a:xfrm>
            <a:off x="838200" y="2839480"/>
            <a:ext cx="8093927" cy="31264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tr-TR" sz="2400">
                <a:latin typeface="Calibri"/>
                <a:ea typeface="Calibri"/>
                <a:cs typeface="Calibri"/>
                <a:sym typeface="Calibri"/>
              </a:rPr>
              <a:t>Mini Nutrisyonel Değerlendirme (MNA)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tr-TR" sz="2400">
                <a:latin typeface="Calibri"/>
                <a:ea typeface="Calibri"/>
                <a:cs typeface="Calibri"/>
                <a:sym typeface="Calibri"/>
              </a:rPr>
              <a:t>Katz Günlük Temel Yaşam Aktiviteleri İndeksi (ADL)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tr-TR" sz="2400">
                <a:latin typeface="Calibri"/>
                <a:ea typeface="Calibri"/>
                <a:cs typeface="Calibri"/>
                <a:sym typeface="Calibri"/>
              </a:rPr>
              <a:t>Lawton Entrümental Günlük Yaşam Aktiviteleri İndeksi (IADL) 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tr-TR" sz="2400">
                <a:latin typeface="Calibri"/>
                <a:ea typeface="Calibri"/>
                <a:cs typeface="Calibri"/>
                <a:sym typeface="Calibri"/>
              </a:rPr>
              <a:t>Mini-Mental Test (MMSE) 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tr-TR" sz="2400">
                <a:latin typeface="Calibri"/>
                <a:ea typeface="Calibri"/>
                <a:cs typeface="Calibri"/>
                <a:sym typeface="Calibri"/>
              </a:rPr>
              <a:t>Yesavage Geriatrik Depresyon Skalası (GDS) değerlendirildi.</a:t>
            </a:r>
            <a:endParaRPr/>
          </a:p>
          <a:p>
            <a:pPr indent="-762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eması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eması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Belge" ma:contentTypeID="0x0101008EB410E7384FD544926ED72B5900EAF6" ma:contentTypeVersion="14" ma:contentTypeDescription="Yeni belge oluşturun." ma:contentTypeScope="" ma:versionID="ee3b467df7de9d1b498d84e13587d71a">
  <xsd:schema xmlns:xsd="http://www.w3.org/2001/XMLSchema" xmlns:xs="http://www.w3.org/2001/XMLSchema" xmlns:p="http://schemas.microsoft.com/office/2006/metadata/properties" xmlns:ns2="b636c289-89ec-4aac-a5a7-fae3efcce21f" xmlns:ns3="12078768-e010-496c-be91-13abd3bf1d00" targetNamespace="http://schemas.microsoft.com/office/2006/metadata/properties" ma:root="true" ma:fieldsID="1445dff4ae24a478bb1b27fd6f0ffa69" ns2:_="" ns3:_="">
    <xsd:import namespace="b636c289-89ec-4aac-a5a7-fae3efcce21f"/>
    <xsd:import namespace="12078768-e010-496c-be91-13abd3bf1d0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36c289-89ec-4aac-a5a7-fae3efcce21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Resim Etiketleri" ma:readOnly="false" ma:fieldId="{5cf76f15-5ced-4ddc-b409-7134ff3c332f}" ma:taxonomyMulti="true" ma:sspId="f08ca68a-84f9-4e39-b925-9c0f4131acb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078768-e010-496c-be91-13abd3bf1d0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da2bcbba-ecaf-438c-8d17-d96268f593a6}" ma:internalName="TaxCatchAll" ma:showField="CatchAllData" ma:web="12078768-e010-496c-be91-13abd3bf1d0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İçerik Türü"/>
        <xsd:element ref="dc:title" minOccurs="0" maxOccurs="1" ma:index="4" ma:displayName="Başlı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636c289-89ec-4aac-a5a7-fae3efcce21f">
      <Terms xmlns="http://schemas.microsoft.com/office/infopath/2007/PartnerControls"/>
    </lcf76f155ced4ddcb4097134ff3c332f>
    <TaxCatchAll xmlns="12078768-e010-496c-be91-13abd3bf1d00" xsi:nil="true"/>
  </documentManagement>
</p:properties>
</file>

<file path=customXml/itemProps1.xml><?xml version="1.0" encoding="utf-8"?>
<ds:datastoreItem xmlns:ds="http://schemas.openxmlformats.org/officeDocument/2006/customXml" ds:itemID="{C48D92D6-8547-4F22-9133-2E365D9F9CB5}"/>
</file>

<file path=customXml/itemProps2.xml><?xml version="1.0" encoding="utf-8"?>
<ds:datastoreItem xmlns:ds="http://schemas.openxmlformats.org/officeDocument/2006/customXml" ds:itemID="{710A0DEC-2480-4243-9062-BEC7BF2E412A}"/>
</file>

<file path=customXml/itemProps3.xml><?xml version="1.0" encoding="utf-8"?>
<ds:datastoreItem xmlns:ds="http://schemas.openxmlformats.org/officeDocument/2006/customXml" ds:itemID="{1581674B-6842-4BDF-8132-CD0C3576F580}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Buse Çalışan</dc:creator>
  <dcterms:created xsi:type="dcterms:W3CDTF">2025-09-25T07:19:01Z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0x0101008EB410E7384FD544926ED72B5900EAF6</vt:lpwstr>
  </property>
</Properties>
</file>