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3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3.xml" ContentType="application/vnd.openxmlformats-officedocument.drawingml.diagram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3" r:id="rId4"/>
    <p:sldId id="288" r:id="rId5"/>
    <p:sldId id="265" r:id="rId6"/>
    <p:sldId id="264" r:id="rId7"/>
    <p:sldId id="282" r:id="rId8"/>
    <p:sldId id="262" r:id="rId9"/>
    <p:sldId id="283" r:id="rId10"/>
    <p:sldId id="281" r:id="rId11"/>
    <p:sldId id="258" r:id="rId12"/>
    <p:sldId id="286" r:id="rId13"/>
    <p:sldId id="259" r:id="rId14"/>
    <p:sldId id="289" r:id="rId15"/>
    <p:sldId id="290" r:id="rId16"/>
    <p:sldId id="285" r:id="rId17"/>
    <p:sldId id="287" r:id="rId18"/>
    <p:sldId id="260" r:id="rId19"/>
    <p:sldId id="284" r:id="rId20"/>
    <p:sldId id="292" r:id="rId21"/>
    <p:sldId id="293" r:id="rId22"/>
    <p:sldId id="291" r:id="rId23"/>
    <p:sldId id="278" r:id="rId24"/>
    <p:sldId id="298" r:id="rId25"/>
    <p:sldId id="299" r:id="rId26"/>
    <p:sldId id="275" r:id="rId27"/>
    <p:sldId id="270" r:id="rId28"/>
    <p:sldId id="301" r:id="rId29"/>
    <p:sldId id="302" r:id="rId30"/>
    <p:sldId id="294" r:id="rId31"/>
    <p:sldId id="296" r:id="rId32"/>
    <p:sldId id="297" r:id="rId33"/>
    <p:sldId id="295" r:id="rId34"/>
    <p:sldId id="274" r:id="rId35"/>
    <p:sldId id="300" r:id="rId36"/>
    <p:sldId id="27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BFD14-DC28-4254-A943-077119DDD115}" type="doc">
      <dgm:prSet loTypeId="urn:microsoft.com/office/officeart/2008/layout/VerticalCurvedList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84FBE917-766E-4C42-B9E4-2CF1660B2FAB}">
      <dgm:prSet phldrT="[Metin]"/>
      <dgm:spPr/>
      <dgm:t>
        <a:bodyPr/>
        <a:lstStyle/>
        <a:p>
          <a:r>
            <a:rPr lang="en-US" dirty="0"/>
            <a:t>1990 - </a:t>
          </a:r>
          <a:r>
            <a:rPr lang="tr-TR" dirty="0"/>
            <a:t>Ulusal </a:t>
          </a:r>
          <a:r>
            <a:rPr lang="tr-TR" dirty="0" err="1"/>
            <a:t>Hospis</a:t>
          </a:r>
          <a:r>
            <a:rPr lang="tr-TR" dirty="0"/>
            <a:t> ve Palyatif Bakım Örgütü (NHPCO)</a:t>
          </a:r>
          <a:r>
            <a:rPr lang="en-US" dirty="0"/>
            <a:t> </a:t>
          </a:r>
          <a:r>
            <a:rPr lang="en-US" dirty="0" err="1"/>
            <a:t>kurulmuş</a:t>
          </a:r>
          <a:endParaRPr lang="tr-TR" dirty="0"/>
        </a:p>
      </dgm:t>
    </dgm:pt>
    <dgm:pt modelId="{9EA34200-C6EE-4318-B793-90883752D761}" type="parTrans" cxnId="{31EF7CC1-DE10-41FA-A16A-7D9F1332E64B}">
      <dgm:prSet/>
      <dgm:spPr/>
      <dgm:t>
        <a:bodyPr/>
        <a:lstStyle/>
        <a:p>
          <a:endParaRPr lang="tr-TR"/>
        </a:p>
      </dgm:t>
    </dgm:pt>
    <dgm:pt modelId="{8F4B8EFB-6ABD-4026-ABE8-1B2F811EEE6A}" type="sibTrans" cxnId="{31EF7CC1-DE10-41FA-A16A-7D9F1332E64B}">
      <dgm:prSet/>
      <dgm:spPr/>
      <dgm:t>
        <a:bodyPr/>
        <a:lstStyle/>
        <a:p>
          <a:endParaRPr lang="tr-TR"/>
        </a:p>
      </dgm:t>
    </dgm:pt>
    <dgm:pt modelId="{8D896588-7076-4BA8-B505-2944924C4438}">
      <dgm:prSet phldrT="[Metin]"/>
      <dgm:spPr/>
      <dgm:t>
        <a:bodyPr/>
        <a:lstStyle/>
        <a:p>
          <a:r>
            <a:rPr lang="en-US" dirty="0"/>
            <a:t>2002 – İlk </a:t>
          </a:r>
          <a:r>
            <a:rPr lang="en-US" dirty="0" err="1"/>
            <a:t>küresel</a:t>
          </a:r>
          <a:r>
            <a:rPr lang="en-US" dirty="0"/>
            <a:t> </a:t>
          </a:r>
          <a:r>
            <a:rPr lang="en-US" dirty="0" err="1"/>
            <a:t>palyatif</a:t>
          </a:r>
          <a:r>
            <a:rPr lang="en-US" dirty="0"/>
            <a:t> </a:t>
          </a:r>
          <a:r>
            <a:rPr lang="en-US" dirty="0" err="1"/>
            <a:t>bakım</a:t>
          </a:r>
          <a:r>
            <a:rPr lang="en-US" dirty="0"/>
            <a:t> </a:t>
          </a:r>
          <a:r>
            <a:rPr lang="en-US" dirty="0" err="1"/>
            <a:t>raporu</a:t>
          </a:r>
          <a:r>
            <a:rPr lang="en-US" dirty="0"/>
            <a:t>, ilk </a:t>
          </a:r>
          <a:r>
            <a:rPr lang="en-US" dirty="0" err="1"/>
            <a:t>kez</a:t>
          </a:r>
          <a:r>
            <a:rPr lang="en-US" dirty="0"/>
            <a:t> </a:t>
          </a:r>
          <a:r>
            <a:rPr lang="en-US" dirty="0" err="1"/>
            <a:t>palyatif</a:t>
          </a:r>
          <a:r>
            <a:rPr lang="en-US" dirty="0"/>
            <a:t> </a:t>
          </a:r>
          <a:r>
            <a:rPr lang="en-US" dirty="0" err="1"/>
            <a:t>bakım</a:t>
          </a:r>
          <a:r>
            <a:rPr lang="en-US" dirty="0"/>
            <a:t> </a:t>
          </a:r>
          <a:r>
            <a:rPr lang="en-US" dirty="0" err="1"/>
            <a:t>tanımlaması</a:t>
          </a:r>
          <a:endParaRPr lang="tr-TR" dirty="0"/>
        </a:p>
      </dgm:t>
    </dgm:pt>
    <dgm:pt modelId="{F23A0D7E-A362-410C-A298-307CDF436701}" type="parTrans" cxnId="{7E1572EB-B1C8-4D88-8B9E-90CFB2B85B83}">
      <dgm:prSet/>
      <dgm:spPr/>
      <dgm:t>
        <a:bodyPr/>
        <a:lstStyle/>
        <a:p>
          <a:endParaRPr lang="tr-TR"/>
        </a:p>
      </dgm:t>
    </dgm:pt>
    <dgm:pt modelId="{8EC66BE3-5CA7-45ED-A1E3-017595617850}" type="sibTrans" cxnId="{7E1572EB-B1C8-4D88-8B9E-90CFB2B85B83}">
      <dgm:prSet/>
      <dgm:spPr/>
      <dgm:t>
        <a:bodyPr/>
        <a:lstStyle/>
        <a:p>
          <a:endParaRPr lang="tr-TR"/>
        </a:p>
      </dgm:t>
    </dgm:pt>
    <dgm:pt modelId="{C15623DB-03EF-49F2-9665-A87CEF008A86}">
      <dgm:prSet/>
      <dgm:spPr/>
      <dgm:t>
        <a:bodyPr/>
        <a:lstStyle/>
        <a:p>
          <a:r>
            <a:rPr lang="en-US" dirty="0"/>
            <a:t>1986 – </a:t>
          </a:r>
          <a:r>
            <a:rPr lang="en-US" dirty="0" err="1"/>
            <a:t>Palyatif</a:t>
          </a:r>
          <a:r>
            <a:rPr lang="en-US" dirty="0"/>
            <a:t> </a:t>
          </a:r>
          <a:r>
            <a:rPr lang="en-US" dirty="0" err="1"/>
            <a:t>bakım</a:t>
          </a:r>
          <a:r>
            <a:rPr lang="en-US" dirty="0"/>
            <a:t> </a:t>
          </a:r>
          <a:r>
            <a:rPr lang="en-US" dirty="0" err="1"/>
            <a:t>kavramı</a:t>
          </a:r>
          <a:r>
            <a:rPr lang="en-US" dirty="0"/>
            <a:t> </a:t>
          </a:r>
          <a:r>
            <a:rPr lang="en-US" dirty="0" err="1"/>
            <a:t>ortaya</a:t>
          </a:r>
          <a:r>
            <a:rPr lang="en-US" dirty="0"/>
            <a:t> </a:t>
          </a:r>
          <a:r>
            <a:rPr lang="en-US" dirty="0" err="1"/>
            <a:t>atılmış</a:t>
          </a:r>
          <a:r>
            <a:rPr lang="en-US" dirty="0"/>
            <a:t> (DSÖ)</a:t>
          </a:r>
          <a:endParaRPr lang="tr-TR" dirty="0"/>
        </a:p>
      </dgm:t>
    </dgm:pt>
    <dgm:pt modelId="{A46E5298-1B53-4231-A169-DFF97E27040F}" type="parTrans" cxnId="{82900282-28FE-4496-8F72-5971D350BD1F}">
      <dgm:prSet/>
      <dgm:spPr/>
      <dgm:t>
        <a:bodyPr/>
        <a:lstStyle/>
        <a:p>
          <a:endParaRPr lang="tr-TR"/>
        </a:p>
      </dgm:t>
    </dgm:pt>
    <dgm:pt modelId="{3AB56110-6181-4017-ADFF-3DC465220818}" type="sibTrans" cxnId="{82900282-28FE-4496-8F72-5971D350BD1F}">
      <dgm:prSet/>
      <dgm:spPr/>
      <dgm:t>
        <a:bodyPr/>
        <a:lstStyle/>
        <a:p>
          <a:endParaRPr lang="tr-TR"/>
        </a:p>
      </dgm:t>
    </dgm:pt>
    <dgm:pt modelId="{AE8EFAD2-2022-40D2-9566-8F8EC1FD0840}">
      <dgm:prSet/>
      <dgm:spPr/>
      <dgm:t>
        <a:bodyPr/>
        <a:lstStyle/>
        <a:p>
          <a:r>
            <a:rPr lang="en-US" dirty="0"/>
            <a:t>1967 – İlk </a:t>
          </a:r>
          <a:r>
            <a:rPr lang="en-US" dirty="0" err="1"/>
            <a:t>kez</a:t>
          </a:r>
          <a:r>
            <a:rPr lang="en-US" dirty="0"/>
            <a:t> </a:t>
          </a:r>
          <a:r>
            <a:rPr lang="en-US" dirty="0" err="1"/>
            <a:t>Londra’da</a:t>
          </a:r>
          <a:r>
            <a:rPr lang="en-US" dirty="0"/>
            <a:t> </a:t>
          </a:r>
          <a:r>
            <a:rPr lang="en-US" dirty="0" err="1"/>
            <a:t>hospis</a:t>
          </a:r>
          <a:r>
            <a:rPr lang="en-US" dirty="0"/>
            <a:t> </a:t>
          </a:r>
          <a:r>
            <a:rPr lang="en-US" dirty="0" err="1"/>
            <a:t>açılmış</a:t>
          </a:r>
          <a:r>
            <a:rPr lang="en-US" dirty="0"/>
            <a:t> (</a:t>
          </a:r>
          <a:r>
            <a:rPr lang="tr-TR" dirty="0" err="1"/>
            <a:t>Cicely</a:t>
          </a:r>
          <a:r>
            <a:rPr lang="tr-TR" dirty="0"/>
            <a:t> </a:t>
          </a:r>
          <a:r>
            <a:rPr lang="tr-TR" dirty="0" err="1"/>
            <a:t>Saunders</a:t>
          </a:r>
          <a:r>
            <a:rPr lang="en-US" dirty="0"/>
            <a:t>)</a:t>
          </a:r>
          <a:endParaRPr lang="tr-TR" dirty="0"/>
        </a:p>
      </dgm:t>
    </dgm:pt>
    <dgm:pt modelId="{1A6A77E1-BC41-4DE2-BC08-B3257B8F58A4}" type="parTrans" cxnId="{B6B6D8D8-A235-4C44-98F0-E40EA4A40CAA}">
      <dgm:prSet/>
      <dgm:spPr/>
      <dgm:t>
        <a:bodyPr/>
        <a:lstStyle/>
        <a:p>
          <a:endParaRPr lang="tr-TR"/>
        </a:p>
      </dgm:t>
    </dgm:pt>
    <dgm:pt modelId="{D0FFA242-271C-43A6-A233-79AAD2192C8F}" type="sibTrans" cxnId="{B6B6D8D8-A235-4C44-98F0-E40EA4A40CAA}">
      <dgm:prSet/>
      <dgm:spPr/>
      <dgm:t>
        <a:bodyPr/>
        <a:lstStyle/>
        <a:p>
          <a:endParaRPr lang="tr-TR"/>
        </a:p>
      </dgm:t>
    </dgm:pt>
    <dgm:pt modelId="{BC3249CB-7EEA-42C1-9E5A-EF62EDCFE7AB}" type="pres">
      <dgm:prSet presAssocID="{34CBFD14-DC28-4254-A943-077119DDD115}" presName="Name0" presStyleCnt="0">
        <dgm:presLayoutVars>
          <dgm:chMax val="7"/>
          <dgm:chPref val="7"/>
          <dgm:dir/>
        </dgm:presLayoutVars>
      </dgm:prSet>
      <dgm:spPr/>
    </dgm:pt>
    <dgm:pt modelId="{423A593B-F802-4892-B180-102C9C1B6ABD}" type="pres">
      <dgm:prSet presAssocID="{34CBFD14-DC28-4254-A943-077119DDD115}" presName="Name1" presStyleCnt="0"/>
      <dgm:spPr/>
    </dgm:pt>
    <dgm:pt modelId="{C9B93918-F7C6-484C-9608-A9EF4B5E1D89}" type="pres">
      <dgm:prSet presAssocID="{34CBFD14-DC28-4254-A943-077119DDD115}" presName="cycle" presStyleCnt="0"/>
      <dgm:spPr/>
    </dgm:pt>
    <dgm:pt modelId="{040A34ED-5EBD-4167-B189-ACFAE8D51CA4}" type="pres">
      <dgm:prSet presAssocID="{34CBFD14-DC28-4254-A943-077119DDD115}" presName="srcNode" presStyleLbl="node1" presStyleIdx="0" presStyleCnt="4"/>
      <dgm:spPr/>
    </dgm:pt>
    <dgm:pt modelId="{CA112166-C623-47A6-A01B-12574389D790}" type="pres">
      <dgm:prSet presAssocID="{34CBFD14-DC28-4254-A943-077119DDD115}" presName="conn" presStyleLbl="parChTrans1D2" presStyleIdx="0" presStyleCnt="1"/>
      <dgm:spPr/>
    </dgm:pt>
    <dgm:pt modelId="{97890232-2C53-443D-8CE2-BCB5D44D1E47}" type="pres">
      <dgm:prSet presAssocID="{34CBFD14-DC28-4254-A943-077119DDD115}" presName="extraNode" presStyleLbl="node1" presStyleIdx="0" presStyleCnt="4"/>
      <dgm:spPr/>
    </dgm:pt>
    <dgm:pt modelId="{F79FE99B-CC2A-49A5-B005-503F95C03353}" type="pres">
      <dgm:prSet presAssocID="{34CBFD14-DC28-4254-A943-077119DDD115}" presName="dstNode" presStyleLbl="node1" presStyleIdx="0" presStyleCnt="4"/>
      <dgm:spPr/>
    </dgm:pt>
    <dgm:pt modelId="{0953C813-54C4-4F61-86FB-97C706A26D0C}" type="pres">
      <dgm:prSet presAssocID="{AE8EFAD2-2022-40D2-9566-8F8EC1FD0840}" presName="text_1" presStyleLbl="node1" presStyleIdx="0" presStyleCnt="4">
        <dgm:presLayoutVars>
          <dgm:bulletEnabled val="1"/>
        </dgm:presLayoutVars>
      </dgm:prSet>
      <dgm:spPr/>
    </dgm:pt>
    <dgm:pt modelId="{197016FA-7A9D-4DFF-9C3B-ACFAD439BBD8}" type="pres">
      <dgm:prSet presAssocID="{AE8EFAD2-2022-40D2-9566-8F8EC1FD0840}" presName="accent_1" presStyleCnt="0"/>
      <dgm:spPr/>
    </dgm:pt>
    <dgm:pt modelId="{7DEA9261-3B6D-4461-B220-6E59B195E7BF}" type="pres">
      <dgm:prSet presAssocID="{AE8EFAD2-2022-40D2-9566-8F8EC1FD0840}" presName="accentRepeatNode" presStyleLbl="solidFgAcc1" presStyleIdx="0" presStyleCnt="4"/>
      <dgm:spPr/>
    </dgm:pt>
    <dgm:pt modelId="{458C31E6-170D-4F7C-BF8A-B48D96B61429}" type="pres">
      <dgm:prSet presAssocID="{C15623DB-03EF-49F2-9665-A87CEF008A86}" presName="text_2" presStyleLbl="node1" presStyleIdx="1" presStyleCnt="4">
        <dgm:presLayoutVars>
          <dgm:bulletEnabled val="1"/>
        </dgm:presLayoutVars>
      </dgm:prSet>
      <dgm:spPr/>
    </dgm:pt>
    <dgm:pt modelId="{F4DBB349-9A03-4AFC-AA50-114262A1C70C}" type="pres">
      <dgm:prSet presAssocID="{C15623DB-03EF-49F2-9665-A87CEF008A86}" presName="accent_2" presStyleCnt="0"/>
      <dgm:spPr/>
    </dgm:pt>
    <dgm:pt modelId="{5E02E374-8A30-45C0-BA44-59B7EC611DCD}" type="pres">
      <dgm:prSet presAssocID="{C15623DB-03EF-49F2-9665-A87CEF008A86}" presName="accentRepeatNode" presStyleLbl="solidFgAcc1" presStyleIdx="1" presStyleCnt="4"/>
      <dgm:spPr/>
    </dgm:pt>
    <dgm:pt modelId="{A3D31C6E-69DE-4202-8AF8-E454109D885D}" type="pres">
      <dgm:prSet presAssocID="{84FBE917-766E-4C42-B9E4-2CF1660B2FAB}" presName="text_3" presStyleLbl="node1" presStyleIdx="2" presStyleCnt="4">
        <dgm:presLayoutVars>
          <dgm:bulletEnabled val="1"/>
        </dgm:presLayoutVars>
      </dgm:prSet>
      <dgm:spPr/>
    </dgm:pt>
    <dgm:pt modelId="{4B3666BE-91C4-4F23-B4E6-FCD097061CFC}" type="pres">
      <dgm:prSet presAssocID="{84FBE917-766E-4C42-B9E4-2CF1660B2FAB}" presName="accent_3" presStyleCnt="0"/>
      <dgm:spPr/>
    </dgm:pt>
    <dgm:pt modelId="{07F4B48E-5A90-4478-B087-2A007CCF4260}" type="pres">
      <dgm:prSet presAssocID="{84FBE917-766E-4C42-B9E4-2CF1660B2FAB}" presName="accentRepeatNode" presStyleLbl="solidFgAcc1" presStyleIdx="2" presStyleCnt="4"/>
      <dgm:spPr/>
    </dgm:pt>
    <dgm:pt modelId="{32931BD5-E14B-4B8F-B4D7-00EE2C91CCDB}" type="pres">
      <dgm:prSet presAssocID="{8D896588-7076-4BA8-B505-2944924C4438}" presName="text_4" presStyleLbl="node1" presStyleIdx="3" presStyleCnt="4">
        <dgm:presLayoutVars>
          <dgm:bulletEnabled val="1"/>
        </dgm:presLayoutVars>
      </dgm:prSet>
      <dgm:spPr/>
    </dgm:pt>
    <dgm:pt modelId="{BF4D3DD0-6ED1-403D-92DB-1E992A618862}" type="pres">
      <dgm:prSet presAssocID="{8D896588-7076-4BA8-B505-2944924C4438}" presName="accent_4" presStyleCnt="0"/>
      <dgm:spPr/>
    </dgm:pt>
    <dgm:pt modelId="{C00EFEEF-BD20-4B0C-9399-2702B16DEDCE}" type="pres">
      <dgm:prSet presAssocID="{8D896588-7076-4BA8-B505-2944924C4438}" presName="accentRepeatNode" presStyleLbl="solidFgAcc1" presStyleIdx="3" presStyleCnt="4"/>
      <dgm:spPr/>
    </dgm:pt>
  </dgm:ptLst>
  <dgm:cxnLst>
    <dgm:cxn modelId="{ABFD4709-76B9-4D3F-9F85-A101D1F1F574}" type="presOf" srcId="{AE8EFAD2-2022-40D2-9566-8F8EC1FD0840}" destId="{0953C813-54C4-4F61-86FB-97C706A26D0C}" srcOrd="0" destOrd="0" presId="urn:microsoft.com/office/officeart/2008/layout/VerticalCurvedList"/>
    <dgm:cxn modelId="{1B150611-4844-40A8-96C9-E75E00D71C3F}" type="presOf" srcId="{8D896588-7076-4BA8-B505-2944924C4438}" destId="{32931BD5-E14B-4B8F-B4D7-00EE2C91CCDB}" srcOrd="0" destOrd="0" presId="urn:microsoft.com/office/officeart/2008/layout/VerticalCurvedList"/>
    <dgm:cxn modelId="{B4EBF516-E684-4422-962C-05A38980FFAF}" type="presOf" srcId="{84FBE917-766E-4C42-B9E4-2CF1660B2FAB}" destId="{A3D31C6E-69DE-4202-8AF8-E454109D885D}" srcOrd="0" destOrd="0" presId="urn:microsoft.com/office/officeart/2008/layout/VerticalCurvedList"/>
    <dgm:cxn modelId="{929C4C3F-B766-4B7A-969B-E11B465B8964}" type="presOf" srcId="{D0FFA242-271C-43A6-A233-79AAD2192C8F}" destId="{CA112166-C623-47A6-A01B-12574389D790}" srcOrd="0" destOrd="0" presId="urn:microsoft.com/office/officeart/2008/layout/VerticalCurvedList"/>
    <dgm:cxn modelId="{82900282-28FE-4496-8F72-5971D350BD1F}" srcId="{34CBFD14-DC28-4254-A943-077119DDD115}" destId="{C15623DB-03EF-49F2-9665-A87CEF008A86}" srcOrd="1" destOrd="0" parTransId="{A46E5298-1B53-4231-A169-DFF97E27040F}" sibTransId="{3AB56110-6181-4017-ADFF-3DC465220818}"/>
    <dgm:cxn modelId="{31EF7CC1-DE10-41FA-A16A-7D9F1332E64B}" srcId="{34CBFD14-DC28-4254-A943-077119DDD115}" destId="{84FBE917-766E-4C42-B9E4-2CF1660B2FAB}" srcOrd="2" destOrd="0" parTransId="{9EA34200-C6EE-4318-B793-90883752D761}" sibTransId="{8F4B8EFB-6ABD-4026-ABE8-1B2F811EEE6A}"/>
    <dgm:cxn modelId="{B6B6D8D8-A235-4C44-98F0-E40EA4A40CAA}" srcId="{34CBFD14-DC28-4254-A943-077119DDD115}" destId="{AE8EFAD2-2022-40D2-9566-8F8EC1FD0840}" srcOrd="0" destOrd="0" parTransId="{1A6A77E1-BC41-4DE2-BC08-B3257B8F58A4}" sibTransId="{D0FFA242-271C-43A6-A233-79AAD2192C8F}"/>
    <dgm:cxn modelId="{8D6215E2-C765-4E53-B48F-54FF779300CF}" type="presOf" srcId="{34CBFD14-DC28-4254-A943-077119DDD115}" destId="{BC3249CB-7EEA-42C1-9E5A-EF62EDCFE7AB}" srcOrd="0" destOrd="0" presId="urn:microsoft.com/office/officeart/2008/layout/VerticalCurvedList"/>
    <dgm:cxn modelId="{7E1572EB-B1C8-4D88-8B9E-90CFB2B85B83}" srcId="{34CBFD14-DC28-4254-A943-077119DDD115}" destId="{8D896588-7076-4BA8-B505-2944924C4438}" srcOrd="3" destOrd="0" parTransId="{F23A0D7E-A362-410C-A298-307CDF436701}" sibTransId="{8EC66BE3-5CA7-45ED-A1E3-017595617850}"/>
    <dgm:cxn modelId="{30940EEC-EC2D-40CA-AFEA-305B777ED032}" type="presOf" srcId="{C15623DB-03EF-49F2-9665-A87CEF008A86}" destId="{458C31E6-170D-4F7C-BF8A-B48D96B61429}" srcOrd="0" destOrd="0" presId="urn:microsoft.com/office/officeart/2008/layout/VerticalCurvedList"/>
    <dgm:cxn modelId="{2BD05769-56D0-4351-AA36-4CF72E15A37C}" type="presParOf" srcId="{BC3249CB-7EEA-42C1-9E5A-EF62EDCFE7AB}" destId="{423A593B-F802-4892-B180-102C9C1B6ABD}" srcOrd="0" destOrd="0" presId="urn:microsoft.com/office/officeart/2008/layout/VerticalCurvedList"/>
    <dgm:cxn modelId="{EF5B0168-3AEA-4BA5-B483-3AAE80DA900D}" type="presParOf" srcId="{423A593B-F802-4892-B180-102C9C1B6ABD}" destId="{C9B93918-F7C6-484C-9608-A9EF4B5E1D89}" srcOrd="0" destOrd="0" presId="urn:microsoft.com/office/officeart/2008/layout/VerticalCurvedList"/>
    <dgm:cxn modelId="{CE3856DF-FE06-4219-A715-4FC97547322B}" type="presParOf" srcId="{C9B93918-F7C6-484C-9608-A9EF4B5E1D89}" destId="{040A34ED-5EBD-4167-B189-ACFAE8D51CA4}" srcOrd="0" destOrd="0" presId="urn:microsoft.com/office/officeart/2008/layout/VerticalCurvedList"/>
    <dgm:cxn modelId="{E0E0E5E9-074B-442F-A290-235432B23397}" type="presParOf" srcId="{C9B93918-F7C6-484C-9608-A9EF4B5E1D89}" destId="{CA112166-C623-47A6-A01B-12574389D790}" srcOrd="1" destOrd="0" presId="urn:microsoft.com/office/officeart/2008/layout/VerticalCurvedList"/>
    <dgm:cxn modelId="{D6BB5EFA-EC7A-4BCA-9B91-9DE0D768B2D3}" type="presParOf" srcId="{C9B93918-F7C6-484C-9608-A9EF4B5E1D89}" destId="{97890232-2C53-443D-8CE2-BCB5D44D1E47}" srcOrd="2" destOrd="0" presId="urn:microsoft.com/office/officeart/2008/layout/VerticalCurvedList"/>
    <dgm:cxn modelId="{5E9756A2-5719-4D67-B2B3-46755C202A44}" type="presParOf" srcId="{C9B93918-F7C6-484C-9608-A9EF4B5E1D89}" destId="{F79FE99B-CC2A-49A5-B005-503F95C03353}" srcOrd="3" destOrd="0" presId="urn:microsoft.com/office/officeart/2008/layout/VerticalCurvedList"/>
    <dgm:cxn modelId="{0987F187-5A7E-4750-99A6-09730EF637FC}" type="presParOf" srcId="{423A593B-F802-4892-B180-102C9C1B6ABD}" destId="{0953C813-54C4-4F61-86FB-97C706A26D0C}" srcOrd="1" destOrd="0" presId="urn:microsoft.com/office/officeart/2008/layout/VerticalCurvedList"/>
    <dgm:cxn modelId="{A7A48249-7299-44F8-B34F-76376A36EAD3}" type="presParOf" srcId="{423A593B-F802-4892-B180-102C9C1B6ABD}" destId="{197016FA-7A9D-4DFF-9C3B-ACFAD439BBD8}" srcOrd="2" destOrd="0" presId="urn:microsoft.com/office/officeart/2008/layout/VerticalCurvedList"/>
    <dgm:cxn modelId="{00A011EE-D71A-4933-9537-D9C5296D74AE}" type="presParOf" srcId="{197016FA-7A9D-4DFF-9C3B-ACFAD439BBD8}" destId="{7DEA9261-3B6D-4461-B220-6E59B195E7BF}" srcOrd="0" destOrd="0" presId="urn:microsoft.com/office/officeart/2008/layout/VerticalCurvedList"/>
    <dgm:cxn modelId="{96F59232-04BA-46C0-8B22-0D8819FACF2D}" type="presParOf" srcId="{423A593B-F802-4892-B180-102C9C1B6ABD}" destId="{458C31E6-170D-4F7C-BF8A-B48D96B61429}" srcOrd="3" destOrd="0" presId="urn:microsoft.com/office/officeart/2008/layout/VerticalCurvedList"/>
    <dgm:cxn modelId="{50E122E1-E755-48EC-A5FB-46E7AAD2E5D0}" type="presParOf" srcId="{423A593B-F802-4892-B180-102C9C1B6ABD}" destId="{F4DBB349-9A03-4AFC-AA50-114262A1C70C}" srcOrd="4" destOrd="0" presId="urn:microsoft.com/office/officeart/2008/layout/VerticalCurvedList"/>
    <dgm:cxn modelId="{2784510E-2708-401D-B533-BF33F089924F}" type="presParOf" srcId="{F4DBB349-9A03-4AFC-AA50-114262A1C70C}" destId="{5E02E374-8A30-45C0-BA44-59B7EC611DCD}" srcOrd="0" destOrd="0" presId="urn:microsoft.com/office/officeart/2008/layout/VerticalCurvedList"/>
    <dgm:cxn modelId="{4C5CE2C8-CE50-4E48-81BF-C685FE0854F3}" type="presParOf" srcId="{423A593B-F802-4892-B180-102C9C1B6ABD}" destId="{A3D31C6E-69DE-4202-8AF8-E454109D885D}" srcOrd="5" destOrd="0" presId="urn:microsoft.com/office/officeart/2008/layout/VerticalCurvedList"/>
    <dgm:cxn modelId="{7BE0CF62-AFD9-4C1B-A3F4-5A8DA7614C44}" type="presParOf" srcId="{423A593B-F802-4892-B180-102C9C1B6ABD}" destId="{4B3666BE-91C4-4F23-B4E6-FCD097061CFC}" srcOrd="6" destOrd="0" presId="urn:microsoft.com/office/officeart/2008/layout/VerticalCurvedList"/>
    <dgm:cxn modelId="{3497B512-0657-4EB0-A7F7-8B5B1A87672F}" type="presParOf" srcId="{4B3666BE-91C4-4F23-B4E6-FCD097061CFC}" destId="{07F4B48E-5A90-4478-B087-2A007CCF4260}" srcOrd="0" destOrd="0" presId="urn:microsoft.com/office/officeart/2008/layout/VerticalCurvedList"/>
    <dgm:cxn modelId="{2F567D9C-124B-43CE-9603-0E191AEBD471}" type="presParOf" srcId="{423A593B-F802-4892-B180-102C9C1B6ABD}" destId="{32931BD5-E14B-4B8F-B4D7-00EE2C91CCDB}" srcOrd="7" destOrd="0" presId="urn:microsoft.com/office/officeart/2008/layout/VerticalCurvedList"/>
    <dgm:cxn modelId="{0F67E975-D284-47A5-AEC7-3382FB9F7C0D}" type="presParOf" srcId="{423A593B-F802-4892-B180-102C9C1B6ABD}" destId="{BF4D3DD0-6ED1-403D-92DB-1E992A618862}" srcOrd="8" destOrd="0" presId="urn:microsoft.com/office/officeart/2008/layout/VerticalCurvedList"/>
    <dgm:cxn modelId="{D3C9CD12-BA40-453B-9E27-72BDC6DF4A14}" type="presParOf" srcId="{BF4D3DD0-6ED1-403D-92DB-1E992A618862}" destId="{C00EFEEF-BD20-4B0C-9399-2702B16DEDC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1AC42E-5A5C-4204-9180-0432E54D28CA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639AD68E-1258-4CF1-98B6-B957A574FFDF}">
      <dgm:prSet phldrT="[Metin]"/>
      <dgm:spPr/>
      <dgm:t>
        <a:bodyPr/>
        <a:lstStyle/>
        <a:p>
          <a:r>
            <a:rPr lang="tr-TR" b="1" dirty="0"/>
            <a:t>Grup 1: </a:t>
          </a:r>
          <a:r>
            <a:rPr lang="tr-TR" dirty="0"/>
            <a:t>Palyatif bakım bulunmayan ülkeler </a:t>
          </a:r>
        </a:p>
      </dgm:t>
    </dgm:pt>
    <dgm:pt modelId="{E28467C0-5925-453C-93AE-752402674804}" type="parTrans" cxnId="{B3C51537-D913-4E1B-8719-E616C8E22DFF}">
      <dgm:prSet/>
      <dgm:spPr/>
      <dgm:t>
        <a:bodyPr/>
        <a:lstStyle/>
        <a:p>
          <a:endParaRPr lang="tr-TR"/>
        </a:p>
      </dgm:t>
    </dgm:pt>
    <dgm:pt modelId="{F44BF316-270F-48D3-B9F0-C6DB636BE8D4}" type="sibTrans" cxnId="{B3C51537-D913-4E1B-8719-E616C8E22DFF}">
      <dgm:prSet/>
      <dgm:spPr/>
      <dgm:t>
        <a:bodyPr/>
        <a:lstStyle/>
        <a:p>
          <a:endParaRPr lang="tr-TR"/>
        </a:p>
      </dgm:t>
    </dgm:pt>
    <dgm:pt modelId="{82A7D9C9-FD4B-4692-BC4B-1BD3F96521AD}">
      <dgm:prSet phldrT="[Metin]"/>
      <dgm:spPr/>
      <dgm:t>
        <a:bodyPr/>
        <a:lstStyle/>
        <a:p>
          <a:r>
            <a:rPr lang="tr-TR" b="1" dirty="0"/>
            <a:t>Grup 4:</a:t>
          </a:r>
          <a:r>
            <a:rPr lang="tr-TR" dirty="0"/>
            <a:t> Palyatif bakım hizmetlerinin sağlık hizmetlerine entegre bir şekilde sunulduğu ülkeler</a:t>
          </a:r>
        </a:p>
      </dgm:t>
    </dgm:pt>
    <dgm:pt modelId="{6DFD8DD3-D5A8-402D-B9FF-DBB9D1DD7AE1}" type="parTrans" cxnId="{6F18F018-7E97-4792-9462-5CEA55952753}">
      <dgm:prSet/>
      <dgm:spPr/>
      <dgm:t>
        <a:bodyPr/>
        <a:lstStyle/>
        <a:p>
          <a:endParaRPr lang="tr-TR"/>
        </a:p>
      </dgm:t>
    </dgm:pt>
    <dgm:pt modelId="{6A994FCE-39AE-4315-B2F7-3C16D7086EB1}" type="sibTrans" cxnId="{6F18F018-7E97-4792-9462-5CEA55952753}">
      <dgm:prSet/>
      <dgm:spPr/>
      <dgm:t>
        <a:bodyPr/>
        <a:lstStyle/>
        <a:p>
          <a:endParaRPr lang="tr-TR"/>
        </a:p>
      </dgm:t>
    </dgm:pt>
    <dgm:pt modelId="{6108889A-4D54-4A5C-BDD9-3BC98785E4C3}">
      <dgm:prSet/>
      <dgm:spPr/>
      <dgm:t>
        <a:bodyPr/>
        <a:lstStyle/>
        <a:p>
          <a:pPr algn="ctr"/>
          <a:r>
            <a:rPr lang="tr-TR" b="1" dirty="0"/>
            <a:t>Grup 3: </a:t>
          </a:r>
          <a:r>
            <a:rPr lang="tr-TR" dirty="0"/>
            <a:t>Palyatif bakımın yerel servislerle sağlandığı</a:t>
          </a:r>
          <a:r>
            <a:rPr lang="en-US" dirty="0"/>
            <a:t> </a:t>
          </a:r>
          <a:r>
            <a:rPr lang="tr-TR" dirty="0"/>
            <a:t>ülkeler</a:t>
          </a:r>
          <a:endParaRPr lang="en-US" dirty="0"/>
        </a:p>
        <a:p>
          <a:pPr algn="ctr"/>
          <a:r>
            <a:rPr lang="tr-TR" b="1" dirty="0"/>
            <a:t>3a:</a:t>
          </a:r>
          <a:r>
            <a:rPr lang="tr-TR" dirty="0"/>
            <a:t> Palyatif bakım olan ancak bu aktivitenin desteklenmediği ülkeler</a:t>
          </a:r>
          <a:endParaRPr lang="en-US" dirty="0"/>
        </a:p>
        <a:p>
          <a:pPr algn="l"/>
          <a:r>
            <a:rPr lang="tr-TR" b="1" dirty="0"/>
            <a:t>3b:</a:t>
          </a:r>
          <a:r>
            <a:rPr lang="tr-TR" dirty="0"/>
            <a:t> Palyatif bakım yerel/bölgesel olarak desteklendiği ülkeler</a:t>
          </a:r>
        </a:p>
      </dgm:t>
    </dgm:pt>
    <dgm:pt modelId="{F82BC76D-F7BC-45C3-80FC-83B54B59E03D}" type="parTrans" cxnId="{556318BB-83FD-470B-8727-94C60E523575}">
      <dgm:prSet/>
      <dgm:spPr/>
      <dgm:t>
        <a:bodyPr/>
        <a:lstStyle/>
        <a:p>
          <a:endParaRPr lang="tr-TR"/>
        </a:p>
      </dgm:t>
    </dgm:pt>
    <dgm:pt modelId="{8D8859F4-DD9E-404B-9067-A1DD84C247BD}" type="sibTrans" cxnId="{556318BB-83FD-470B-8727-94C60E523575}">
      <dgm:prSet/>
      <dgm:spPr/>
      <dgm:t>
        <a:bodyPr/>
        <a:lstStyle/>
        <a:p>
          <a:endParaRPr lang="tr-TR"/>
        </a:p>
      </dgm:t>
    </dgm:pt>
    <dgm:pt modelId="{174802A1-D22A-4FF9-9522-2EC8EBA23543}">
      <dgm:prSet/>
      <dgm:spPr/>
      <dgm:t>
        <a:bodyPr/>
        <a:lstStyle/>
        <a:p>
          <a:r>
            <a:rPr lang="tr-TR" b="1" dirty="0"/>
            <a:t>Grup 2:</a:t>
          </a:r>
          <a:r>
            <a:rPr lang="tr-TR" dirty="0"/>
            <a:t> Palyatif bakım yapılanmamış ve yeterli olmayan ülkeler</a:t>
          </a:r>
        </a:p>
      </dgm:t>
    </dgm:pt>
    <dgm:pt modelId="{528E8FAD-6743-4C3A-ADF9-0DF52736DAB9}" type="parTrans" cxnId="{9FA8611B-833E-4E10-A9B6-7EA92F45D058}">
      <dgm:prSet/>
      <dgm:spPr/>
      <dgm:t>
        <a:bodyPr/>
        <a:lstStyle/>
        <a:p>
          <a:endParaRPr lang="tr-TR"/>
        </a:p>
      </dgm:t>
    </dgm:pt>
    <dgm:pt modelId="{46E03643-C22D-4076-88B8-CAC458D809EE}" type="sibTrans" cxnId="{9FA8611B-833E-4E10-A9B6-7EA92F45D058}">
      <dgm:prSet/>
      <dgm:spPr/>
      <dgm:t>
        <a:bodyPr/>
        <a:lstStyle/>
        <a:p>
          <a:endParaRPr lang="tr-TR"/>
        </a:p>
      </dgm:t>
    </dgm:pt>
    <dgm:pt modelId="{B2AB28D1-6B38-4187-9276-B746A7678DBB}" type="pres">
      <dgm:prSet presAssocID="{701AC42E-5A5C-4204-9180-0432E54D28CA}" presName="Name0" presStyleCnt="0">
        <dgm:presLayoutVars>
          <dgm:dir/>
          <dgm:resizeHandles val="exact"/>
        </dgm:presLayoutVars>
      </dgm:prSet>
      <dgm:spPr/>
    </dgm:pt>
    <dgm:pt modelId="{189561BC-ECDA-47F8-AADD-5B71C0586E16}" type="pres">
      <dgm:prSet presAssocID="{639AD68E-1258-4CF1-98B6-B957A574FFDF}" presName="node" presStyleLbl="node1" presStyleIdx="0" presStyleCnt="4">
        <dgm:presLayoutVars>
          <dgm:bulletEnabled val="1"/>
        </dgm:presLayoutVars>
      </dgm:prSet>
      <dgm:spPr/>
    </dgm:pt>
    <dgm:pt modelId="{11C1B0DE-C269-437B-A718-5B66FF304CA8}" type="pres">
      <dgm:prSet presAssocID="{F44BF316-270F-48D3-B9F0-C6DB636BE8D4}" presName="sibTrans" presStyleCnt="0"/>
      <dgm:spPr/>
    </dgm:pt>
    <dgm:pt modelId="{3B343508-4C63-47A0-A3D6-DFE2C9310693}" type="pres">
      <dgm:prSet presAssocID="{174802A1-D22A-4FF9-9522-2EC8EBA23543}" presName="node" presStyleLbl="node1" presStyleIdx="1" presStyleCnt="4">
        <dgm:presLayoutVars>
          <dgm:bulletEnabled val="1"/>
        </dgm:presLayoutVars>
      </dgm:prSet>
      <dgm:spPr/>
    </dgm:pt>
    <dgm:pt modelId="{900072DC-1A14-40D2-8241-82AC9D0C6FA9}" type="pres">
      <dgm:prSet presAssocID="{46E03643-C22D-4076-88B8-CAC458D809EE}" presName="sibTrans" presStyleCnt="0"/>
      <dgm:spPr/>
    </dgm:pt>
    <dgm:pt modelId="{FFA017D3-ADFA-4693-AABE-B7D5C3DF5467}" type="pres">
      <dgm:prSet presAssocID="{6108889A-4D54-4A5C-BDD9-3BC98785E4C3}" presName="node" presStyleLbl="node1" presStyleIdx="2" presStyleCnt="4">
        <dgm:presLayoutVars>
          <dgm:bulletEnabled val="1"/>
        </dgm:presLayoutVars>
      </dgm:prSet>
      <dgm:spPr/>
    </dgm:pt>
    <dgm:pt modelId="{6E53B78A-828D-4446-8D0E-091F5B204D0A}" type="pres">
      <dgm:prSet presAssocID="{8D8859F4-DD9E-404B-9067-A1DD84C247BD}" presName="sibTrans" presStyleCnt="0"/>
      <dgm:spPr/>
    </dgm:pt>
    <dgm:pt modelId="{E2BB070D-A384-4530-B62F-175195AC6C57}" type="pres">
      <dgm:prSet presAssocID="{82A7D9C9-FD4B-4692-BC4B-1BD3F96521AD}" presName="node" presStyleLbl="node1" presStyleIdx="3" presStyleCnt="4">
        <dgm:presLayoutVars>
          <dgm:bulletEnabled val="1"/>
        </dgm:presLayoutVars>
      </dgm:prSet>
      <dgm:spPr/>
    </dgm:pt>
  </dgm:ptLst>
  <dgm:cxnLst>
    <dgm:cxn modelId="{85C26618-F26A-45F6-8C22-BAFD50A8C3B9}" type="presOf" srcId="{639AD68E-1258-4CF1-98B6-B957A574FFDF}" destId="{189561BC-ECDA-47F8-AADD-5B71C0586E16}" srcOrd="0" destOrd="0" presId="urn:microsoft.com/office/officeart/2005/8/layout/hList6"/>
    <dgm:cxn modelId="{6F18F018-7E97-4792-9462-5CEA55952753}" srcId="{701AC42E-5A5C-4204-9180-0432E54D28CA}" destId="{82A7D9C9-FD4B-4692-BC4B-1BD3F96521AD}" srcOrd="3" destOrd="0" parTransId="{6DFD8DD3-D5A8-402D-B9FF-DBB9D1DD7AE1}" sibTransId="{6A994FCE-39AE-4315-B2F7-3C16D7086EB1}"/>
    <dgm:cxn modelId="{9FA8611B-833E-4E10-A9B6-7EA92F45D058}" srcId="{701AC42E-5A5C-4204-9180-0432E54D28CA}" destId="{174802A1-D22A-4FF9-9522-2EC8EBA23543}" srcOrd="1" destOrd="0" parTransId="{528E8FAD-6743-4C3A-ADF9-0DF52736DAB9}" sibTransId="{46E03643-C22D-4076-88B8-CAC458D809EE}"/>
    <dgm:cxn modelId="{B3C51537-D913-4E1B-8719-E616C8E22DFF}" srcId="{701AC42E-5A5C-4204-9180-0432E54D28CA}" destId="{639AD68E-1258-4CF1-98B6-B957A574FFDF}" srcOrd="0" destOrd="0" parTransId="{E28467C0-5925-453C-93AE-752402674804}" sibTransId="{F44BF316-270F-48D3-B9F0-C6DB636BE8D4}"/>
    <dgm:cxn modelId="{2A55463E-5A44-40F0-B95A-F5F961BDC429}" type="presOf" srcId="{701AC42E-5A5C-4204-9180-0432E54D28CA}" destId="{B2AB28D1-6B38-4187-9276-B746A7678DBB}" srcOrd="0" destOrd="0" presId="urn:microsoft.com/office/officeart/2005/8/layout/hList6"/>
    <dgm:cxn modelId="{97AF7B58-7290-48F3-B0BB-21D5C9EEAAAF}" type="presOf" srcId="{82A7D9C9-FD4B-4692-BC4B-1BD3F96521AD}" destId="{E2BB070D-A384-4530-B62F-175195AC6C57}" srcOrd="0" destOrd="0" presId="urn:microsoft.com/office/officeart/2005/8/layout/hList6"/>
    <dgm:cxn modelId="{B350867F-42C2-4094-90E9-1FBC8EC021AC}" type="presOf" srcId="{174802A1-D22A-4FF9-9522-2EC8EBA23543}" destId="{3B343508-4C63-47A0-A3D6-DFE2C9310693}" srcOrd="0" destOrd="0" presId="urn:microsoft.com/office/officeart/2005/8/layout/hList6"/>
    <dgm:cxn modelId="{556318BB-83FD-470B-8727-94C60E523575}" srcId="{701AC42E-5A5C-4204-9180-0432E54D28CA}" destId="{6108889A-4D54-4A5C-BDD9-3BC98785E4C3}" srcOrd="2" destOrd="0" parTransId="{F82BC76D-F7BC-45C3-80FC-83B54B59E03D}" sibTransId="{8D8859F4-DD9E-404B-9067-A1DD84C247BD}"/>
    <dgm:cxn modelId="{89D601CA-EB24-472F-A066-CAAAC926F247}" type="presOf" srcId="{6108889A-4D54-4A5C-BDD9-3BC98785E4C3}" destId="{FFA017D3-ADFA-4693-AABE-B7D5C3DF5467}" srcOrd="0" destOrd="0" presId="urn:microsoft.com/office/officeart/2005/8/layout/hList6"/>
    <dgm:cxn modelId="{EFAA0E47-08A1-42CA-9B09-271E0B3D5129}" type="presParOf" srcId="{B2AB28D1-6B38-4187-9276-B746A7678DBB}" destId="{189561BC-ECDA-47F8-AADD-5B71C0586E16}" srcOrd="0" destOrd="0" presId="urn:microsoft.com/office/officeart/2005/8/layout/hList6"/>
    <dgm:cxn modelId="{3E008A7A-7B3C-438C-9518-FC61B583BA4E}" type="presParOf" srcId="{B2AB28D1-6B38-4187-9276-B746A7678DBB}" destId="{11C1B0DE-C269-437B-A718-5B66FF304CA8}" srcOrd="1" destOrd="0" presId="urn:microsoft.com/office/officeart/2005/8/layout/hList6"/>
    <dgm:cxn modelId="{F352535E-B7AD-43EA-98F0-7688B18BC2DA}" type="presParOf" srcId="{B2AB28D1-6B38-4187-9276-B746A7678DBB}" destId="{3B343508-4C63-47A0-A3D6-DFE2C9310693}" srcOrd="2" destOrd="0" presId="urn:microsoft.com/office/officeart/2005/8/layout/hList6"/>
    <dgm:cxn modelId="{D7590FA3-C68D-4DB8-9681-6A6E73401DEC}" type="presParOf" srcId="{B2AB28D1-6B38-4187-9276-B746A7678DBB}" destId="{900072DC-1A14-40D2-8241-82AC9D0C6FA9}" srcOrd="3" destOrd="0" presId="urn:microsoft.com/office/officeart/2005/8/layout/hList6"/>
    <dgm:cxn modelId="{612C5E41-508F-4DF6-B3E8-13577F5BE4D8}" type="presParOf" srcId="{B2AB28D1-6B38-4187-9276-B746A7678DBB}" destId="{FFA017D3-ADFA-4693-AABE-B7D5C3DF5467}" srcOrd="4" destOrd="0" presId="urn:microsoft.com/office/officeart/2005/8/layout/hList6"/>
    <dgm:cxn modelId="{4970F4CE-C1A5-46C6-B6D2-F01D4FEA45E3}" type="presParOf" srcId="{B2AB28D1-6B38-4187-9276-B746A7678DBB}" destId="{6E53B78A-828D-4446-8D0E-091F5B204D0A}" srcOrd="5" destOrd="0" presId="urn:microsoft.com/office/officeart/2005/8/layout/hList6"/>
    <dgm:cxn modelId="{1E92B17E-0422-4AB3-9162-140C3E1AC4E4}" type="presParOf" srcId="{B2AB28D1-6B38-4187-9276-B746A7678DBB}" destId="{E2BB070D-A384-4530-B62F-175195AC6C57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AE9777-8F30-4DB8-A0C6-A8F426C7F365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6976E987-CEAD-4892-AC2D-6A668D6BF5BC}">
      <dgm:prSet phldrT="[Metin]"/>
      <dgm:spPr/>
      <dgm:t>
        <a:bodyPr/>
        <a:lstStyle/>
        <a:p>
          <a:r>
            <a:rPr lang="en-US" dirty="0"/>
            <a:t>- </a:t>
          </a:r>
          <a:r>
            <a:rPr lang="tr-TR" dirty="0"/>
            <a:t>Bu hizmetlerin aile hekimleri, evde bakım hizmetleri, belediyeler ve sivil toplum kuruluşları ile işbirliği halinde</a:t>
          </a:r>
          <a:r>
            <a:rPr lang="en-US" dirty="0"/>
            <a:t> </a:t>
          </a:r>
          <a:r>
            <a:rPr lang="tr-TR" dirty="0"/>
            <a:t>yürütüldüğü aşama</a:t>
          </a:r>
          <a:endParaRPr lang="en-US" dirty="0"/>
        </a:p>
        <a:p>
          <a:r>
            <a:rPr lang="en-US" dirty="0"/>
            <a:t>- </a:t>
          </a:r>
          <a:r>
            <a:rPr lang="tr-TR" dirty="0"/>
            <a:t>Ağrı, </a:t>
          </a:r>
          <a:r>
            <a:rPr lang="tr-TR" dirty="0" err="1"/>
            <a:t>konstipasyon</a:t>
          </a:r>
          <a:r>
            <a:rPr lang="tr-TR" dirty="0"/>
            <a:t> gibi akut</a:t>
          </a:r>
          <a:r>
            <a:rPr lang="en-US" dirty="0"/>
            <a:t> </a:t>
          </a:r>
          <a:r>
            <a:rPr lang="tr-TR" dirty="0"/>
            <a:t>semptomların yönetimi, yara bakımı ve </a:t>
          </a:r>
          <a:r>
            <a:rPr lang="tr-TR" dirty="0" err="1"/>
            <a:t>parentaral</a:t>
          </a:r>
          <a:r>
            <a:rPr lang="tr-TR" dirty="0"/>
            <a:t> ilaç</a:t>
          </a:r>
          <a:r>
            <a:rPr lang="en-US" dirty="0"/>
            <a:t> </a:t>
          </a:r>
          <a:r>
            <a:rPr lang="tr-TR" dirty="0"/>
            <a:t>uygulaması hizmeti verilmekte</a:t>
          </a:r>
        </a:p>
      </dgm:t>
    </dgm:pt>
    <dgm:pt modelId="{93C2D44B-8B52-45C2-AEA1-FF733DE4CA5B}" type="parTrans" cxnId="{8D6741CE-47C1-4EE6-99B4-842C686B2F62}">
      <dgm:prSet/>
      <dgm:spPr/>
      <dgm:t>
        <a:bodyPr/>
        <a:lstStyle/>
        <a:p>
          <a:endParaRPr lang="tr-TR"/>
        </a:p>
      </dgm:t>
    </dgm:pt>
    <dgm:pt modelId="{6713836B-AB46-4A4D-88AE-D0393CE4792D}" type="sibTrans" cxnId="{8D6741CE-47C1-4EE6-99B4-842C686B2F62}">
      <dgm:prSet/>
      <dgm:spPr/>
      <dgm:t>
        <a:bodyPr/>
        <a:lstStyle/>
        <a:p>
          <a:endParaRPr lang="tr-TR"/>
        </a:p>
      </dgm:t>
    </dgm:pt>
    <dgm:pt modelId="{1DF9968E-4915-4D1A-9BF6-2A275C321EE0}">
      <dgm:prSet phldrT="[Metin]"/>
      <dgm:spPr/>
      <dgm:t>
        <a:bodyPr/>
        <a:lstStyle/>
        <a:p>
          <a:r>
            <a:rPr lang="en-US" dirty="0"/>
            <a:t>- İ</a:t>
          </a:r>
          <a:r>
            <a:rPr lang="tr-TR" dirty="0"/>
            <a:t>kinci Basamak Hastanelerde yer alan Onkoloji Tanı Tedavi Merkezlerinde verilen palyatif bakım hizmetlerini</a:t>
          </a:r>
          <a:r>
            <a:rPr lang="en-US" dirty="0"/>
            <a:t> </a:t>
          </a:r>
          <a:r>
            <a:rPr lang="tr-TR" dirty="0"/>
            <a:t>kapsamakta</a:t>
          </a:r>
          <a:endParaRPr lang="en-US" dirty="0"/>
        </a:p>
        <a:p>
          <a:r>
            <a:rPr lang="en-US" dirty="0"/>
            <a:t>- </a:t>
          </a:r>
          <a:r>
            <a:rPr lang="tr-TR" dirty="0"/>
            <a:t>Akut semptomları kontrol altına alınamayan hastalar bu merkezlerde </a:t>
          </a:r>
          <a:r>
            <a:rPr lang="tr-TR" dirty="0" err="1"/>
            <a:t>disiplinlerarası</a:t>
          </a:r>
          <a:r>
            <a:rPr lang="tr-TR" dirty="0"/>
            <a:t> ekip tarafından</a:t>
          </a:r>
          <a:r>
            <a:rPr lang="en-US" dirty="0"/>
            <a:t> </a:t>
          </a:r>
          <a:r>
            <a:rPr lang="tr-TR" dirty="0"/>
            <a:t>değerlendirilmesi planlanmış</a:t>
          </a:r>
        </a:p>
      </dgm:t>
    </dgm:pt>
    <dgm:pt modelId="{9EDD037C-45C7-4062-B439-B25A22D9C8CB}" type="parTrans" cxnId="{271B8838-8149-44B6-88EB-60E89C7FAF89}">
      <dgm:prSet/>
      <dgm:spPr/>
      <dgm:t>
        <a:bodyPr/>
        <a:lstStyle/>
        <a:p>
          <a:endParaRPr lang="tr-TR"/>
        </a:p>
      </dgm:t>
    </dgm:pt>
    <dgm:pt modelId="{7297228E-BBC1-449B-A65E-9C9C4310B9D3}" type="sibTrans" cxnId="{271B8838-8149-44B6-88EB-60E89C7FAF89}">
      <dgm:prSet/>
      <dgm:spPr/>
      <dgm:t>
        <a:bodyPr/>
        <a:lstStyle/>
        <a:p>
          <a:endParaRPr lang="tr-TR"/>
        </a:p>
      </dgm:t>
    </dgm:pt>
    <dgm:pt modelId="{E69ACD30-ECD0-4194-87F1-E732437BF1EB}">
      <dgm:prSet phldrT="[Metin]"/>
      <dgm:spPr/>
      <dgm:t>
        <a:bodyPr/>
        <a:lstStyle/>
        <a:p>
          <a:r>
            <a:rPr lang="en-US" dirty="0"/>
            <a:t>- </a:t>
          </a:r>
          <a:r>
            <a:rPr lang="tr-TR" dirty="0"/>
            <a:t>Üçüncü Basamak Hastane Merkezleri’nde yer alan Kapsamlı Palyatif Bakım Merkezleridir.</a:t>
          </a:r>
          <a:endParaRPr lang="en-US" dirty="0"/>
        </a:p>
        <a:p>
          <a:r>
            <a:rPr lang="en-US" dirty="0"/>
            <a:t>- </a:t>
          </a:r>
          <a:r>
            <a:rPr lang="tr-TR" dirty="0"/>
            <a:t>Birinci ve ikinci basamak palyatif bakım hizmetleri ile kontrol altına</a:t>
          </a:r>
          <a:r>
            <a:rPr lang="en-US" dirty="0"/>
            <a:t> </a:t>
          </a:r>
          <a:r>
            <a:rPr lang="nn-NO" dirty="0"/>
            <a:t>alınamayan kompleks hastalara hizmet vermektedir. </a:t>
          </a:r>
        </a:p>
        <a:p>
          <a:r>
            <a:rPr lang="nn-NO" dirty="0"/>
            <a:t>- Di</a:t>
          </a:r>
          <a:r>
            <a:rPr lang="tr-TR" dirty="0" err="1"/>
            <a:t>siplinlerarası</a:t>
          </a:r>
          <a:r>
            <a:rPr lang="tr-TR" dirty="0"/>
            <a:t> ekip yaklaşımı ile </a:t>
          </a:r>
          <a:r>
            <a:rPr lang="en-US" dirty="0" err="1"/>
            <a:t>çalışır</a:t>
          </a:r>
          <a:r>
            <a:rPr lang="tr-TR" dirty="0"/>
            <a:t> </a:t>
          </a:r>
        </a:p>
      </dgm:t>
    </dgm:pt>
    <dgm:pt modelId="{F3F2AC68-A462-4B8D-8D32-AB2FF31DCC3D}" type="parTrans" cxnId="{26B01BD3-744A-4550-862C-DF0C77F7294E}">
      <dgm:prSet/>
      <dgm:spPr/>
      <dgm:t>
        <a:bodyPr/>
        <a:lstStyle/>
        <a:p>
          <a:endParaRPr lang="tr-TR"/>
        </a:p>
      </dgm:t>
    </dgm:pt>
    <dgm:pt modelId="{AF414154-3053-4419-83C8-DDD4BF67F6DB}" type="sibTrans" cxnId="{26B01BD3-744A-4550-862C-DF0C77F7294E}">
      <dgm:prSet/>
      <dgm:spPr/>
      <dgm:t>
        <a:bodyPr/>
        <a:lstStyle/>
        <a:p>
          <a:endParaRPr lang="tr-TR"/>
        </a:p>
      </dgm:t>
    </dgm:pt>
    <dgm:pt modelId="{D5381D3E-ED22-4FA3-A8C1-A47EF2E7FC26}" type="pres">
      <dgm:prSet presAssocID="{06AE9777-8F30-4DB8-A0C6-A8F426C7F365}" presName="rootnode" presStyleCnt="0">
        <dgm:presLayoutVars>
          <dgm:chMax/>
          <dgm:chPref/>
          <dgm:dir/>
          <dgm:animLvl val="lvl"/>
        </dgm:presLayoutVars>
      </dgm:prSet>
      <dgm:spPr/>
    </dgm:pt>
    <dgm:pt modelId="{2C3810AC-94E0-407F-80D9-48722FE47F36}" type="pres">
      <dgm:prSet presAssocID="{6976E987-CEAD-4892-AC2D-6A668D6BF5BC}" presName="composite" presStyleCnt="0"/>
      <dgm:spPr/>
    </dgm:pt>
    <dgm:pt modelId="{A2A5902A-C3A1-4BC5-ABD5-8E7D4D7D1C8D}" type="pres">
      <dgm:prSet presAssocID="{6976E987-CEAD-4892-AC2D-6A668D6BF5BC}" presName="LShape" presStyleLbl="alignNode1" presStyleIdx="0" presStyleCnt="5"/>
      <dgm:spPr/>
    </dgm:pt>
    <dgm:pt modelId="{82244BAC-0E43-448E-98FC-B5B348FBADC1}" type="pres">
      <dgm:prSet presAssocID="{6976E987-CEAD-4892-AC2D-6A668D6BF5BC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9267CB1-4C63-4CD3-AA18-DFB5B84C44BE}" type="pres">
      <dgm:prSet presAssocID="{6976E987-CEAD-4892-AC2D-6A668D6BF5BC}" presName="Triangle" presStyleLbl="alignNode1" presStyleIdx="1" presStyleCnt="5"/>
      <dgm:spPr/>
    </dgm:pt>
    <dgm:pt modelId="{80610EE0-C8F9-4DF6-98DE-F9C59F4082BB}" type="pres">
      <dgm:prSet presAssocID="{6713836B-AB46-4A4D-88AE-D0393CE4792D}" presName="sibTrans" presStyleCnt="0"/>
      <dgm:spPr/>
    </dgm:pt>
    <dgm:pt modelId="{FBBBBD13-204A-4DA6-91FB-D3950EB7DC6B}" type="pres">
      <dgm:prSet presAssocID="{6713836B-AB46-4A4D-88AE-D0393CE4792D}" presName="space" presStyleCnt="0"/>
      <dgm:spPr/>
    </dgm:pt>
    <dgm:pt modelId="{7E29C0FB-2F21-47D9-8EA4-74A4F11CC6DC}" type="pres">
      <dgm:prSet presAssocID="{1DF9968E-4915-4D1A-9BF6-2A275C321EE0}" presName="composite" presStyleCnt="0"/>
      <dgm:spPr/>
    </dgm:pt>
    <dgm:pt modelId="{8A84F61D-A182-4A89-8CF6-8DD4CCB94B96}" type="pres">
      <dgm:prSet presAssocID="{1DF9968E-4915-4D1A-9BF6-2A275C321EE0}" presName="LShape" presStyleLbl="alignNode1" presStyleIdx="2" presStyleCnt="5"/>
      <dgm:spPr/>
    </dgm:pt>
    <dgm:pt modelId="{5E10C4FA-32E5-4199-8951-C44AED65F887}" type="pres">
      <dgm:prSet presAssocID="{1DF9968E-4915-4D1A-9BF6-2A275C321EE0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ACD53B6-F1C7-4BE1-AF63-FFABE5F71043}" type="pres">
      <dgm:prSet presAssocID="{1DF9968E-4915-4D1A-9BF6-2A275C321EE0}" presName="Triangle" presStyleLbl="alignNode1" presStyleIdx="3" presStyleCnt="5"/>
      <dgm:spPr/>
    </dgm:pt>
    <dgm:pt modelId="{402FE7ED-770C-4053-8F7E-CECEB5543F28}" type="pres">
      <dgm:prSet presAssocID="{7297228E-BBC1-449B-A65E-9C9C4310B9D3}" presName="sibTrans" presStyleCnt="0"/>
      <dgm:spPr/>
    </dgm:pt>
    <dgm:pt modelId="{5A5515FB-2E51-4E63-9FBA-CF8D523DFE21}" type="pres">
      <dgm:prSet presAssocID="{7297228E-BBC1-449B-A65E-9C9C4310B9D3}" presName="space" presStyleCnt="0"/>
      <dgm:spPr/>
    </dgm:pt>
    <dgm:pt modelId="{20449679-94B5-49C2-AE25-80A8C5054758}" type="pres">
      <dgm:prSet presAssocID="{E69ACD30-ECD0-4194-87F1-E732437BF1EB}" presName="composite" presStyleCnt="0"/>
      <dgm:spPr/>
    </dgm:pt>
    <dgm:pt modelId="{48A7083D-7B3B-486A-86DF-7DEB3B9763CB}" type="pres">
      <dgm:prSet presAssocID="{E69ACD30-ECD0-4194-87F1-E732437BF1EB}" presName="LShape" presStyleLbl="alignNode1" presStyleIdx="4" presStyleCnt="5"/>
      <dgm:spPr/>
    </dgm:pt>
    <dgm:pt modelId="{4130D2DA-19E2-4B95-A089-0529C5B1D916}" type="pres">
      <dgm:prSet presAssocID="{E69ACD30-ECD0-4194-87F1-E732437BF1EB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71B8838-8149-44B6-88EB-60E89C7FAF89}" srcId="{06AE9777-8F30-4DB8-A0C6-A8F426C7F365}" destId="{1DF9968E-4915-4D1A-9BF6-2A275C321EE0}" srcOrd="1" destOrd="0" parTransId="{9EDD037C-45C7-4062-B439-B25A22D9C8CB}" sibTransId="{7297228E-BBC1-449B-A65E-9C9C4310B9D3}"/>
    <dgm:cxn modelId="{5974343B-939E-4510-9F28-A7E81438140E}" type="presOf" srcId="{E69ACD30-ECD0-4194-87F1-E732437BF1EB}" destId="{4130D2DA-19E2-4B95-A089-0529C5B1D916}" srcOrd="0" destOrd="0" presId="urn:microsoft.com/office/officeart/2009/3/layout/StepUpProcess"/>
    <dgm:cxn modelId="{08E41DAA-498C-4C00-A518-92857012CF3F}" type="presOf" srcId="{1DF9968E-4915-4D1A-9BF6-2A275C321EE0}" destId="{5E10C4FA-32E5-4199-8951-C44AED65F887}" srcOrd="0" destOrd="0" presId="urn:microsoft.com/office/officeart/2009/3/layout/StepUpProcess"/>
    <dgm:cxn modelId="{3AAB2BB3-6121-4BCE-B60C-A89DFD458810}" type="presOf" srcId="{6976E987-CEAD-4892-AC2D-6A668D6BF5BC}" destId="{82244BAC-0E43-448E-98FC-B5B348FBADC1}" srcOrd="0" destOrd="0" presId="urn:microsoft.com/office/officeart/2009/3/layout/StepUpProcess"/>
    <dgm:cxn modelId="{43EBDBC3-5454-4CD2-B44D-9DBBC6E88897}" type="presOf" srcId="{06AE9777-8F30-4DB8-A0C6-A8F426C7F365}" destId="{D5381D3E-ED22-4FA3-A8C1-A47EF2E7FC26}" srcOrd="0" destOrd="0" presId="urn:microsoft.com/office/officeart/2009/3/layout/StepUpProcess"/>
    <dgm:cxn modelId="{8D6741CE-47C1-4EE6-99B4-842C686B2F62}" srcId="{06AE9777-8F30-4DB8-A0C6-A8F426C7F365}" destId="{6976E987-CEAD-4892-AC2D-6A668D6BF5BC}" srcOrd="0" destOrd="0" parTransId="{93C2D44B-8B52-45C2-AEA1-FF733DE4CA5B}" sibTransId="{6713836B-AB46-4A4D-88AE-D0393CE4792D}"/>
    <dgm:cxn modelId="{26B01BD3-744A-4550-862C-DF0C77F7294E}" srcId="{06AE9777-8F30-4DB8-A0C6-A8F426C7F365}" destId="{E69ACD30-ECD0-4194-87F1-E732437BF1EB}" srcOrd="2" destOrd="0" parTransId="{F3F2AC68-A462-4B8D-8D32-AB2FF31DCC3D}" sibTransId="{AF414154-3053-4419-83C8-DDD4BF67F6DB}"/>
    <dgm:cxn modelId="{CBA9CB85-8189-4B20-8548-15CE64336661}" type="presParOf" srcId="{D5381D3E-ED22-4FA3-A8C1-A47EF2E7FC26}" destId="{2C3810AC-94E0-407F-80D9-48722FE47F36}" srcOrd="0" destOrd="0" presId="urn:microsoft.com/office/officeart/2009/3/layout/StepUpProcess"/>
    <dgm:cxn modelId="{521728EA-F0E2-44EB-B2C3-B50092A3CFCD}" type="presParOf" srcId="{2C3810AC-94E0-407F-80D9-48722FE47F36}" destId="{A2A5902A-C3A1-4BC5-ABD5-8E7D4D7D1C8D}" srcOrd="0" destOrd="0" presId="urn:microsoft.com/office/officeart/2009/3/layout/StepUpProcess"/>
    <dgm:cxn modelId="{606B7FFA-2A9B-4389-9D14-78D5B0617C69}" type="presParOf" srcId="{2C3810AC-94E0-407F-80D9-48722FE47F36}" destId="{82244BAC-0E43-448E-98FC-B5B348FBADC1}" srcOrd="1" destOrd="0" presId="urn:microsoft.com/office/officeart/2009/3/layout/StepUpProcess"/>
    <dgm:cxn modelId="{6E79B194-5CF1-4CBB-8FA3-C99043FB213F}" type="presParOf" srcId="{2C3810AC-94E0-407F-80D9-48722FE47F36}" destId="{39267CB1-4C63-4CD3-AA18-DFB5B84C44BE}" srcOrd="2" destOrd="0" presId="urn:microsoft.com/office/officeart/2009/3/layout/StepUpProcess"/>
    <dgm:cxn modelId="{B3682BD6-E9DE-4F8C-B2E8-6B6B6D916D65}" type="presParOf" srcId="{D5381D3E-ED22-4FA3-A8C1-A47EF2E7FC26}" destId="{80610EE0-C8F9-4DF6-98DE-F9C59F4082BB}" srcOrd="1" destOrd="0" presId="urn:microsoft.com/office/officeart/2009/3/layout/StepUpProcess"/>
    <dgm:cxn modelId="{95CFF576-2605-4900-8C38-DD27FE11EDBB}" type="presParOf" srcId="{80610EE0-C8F9-4DF6-98DE-F9C59F4082BB}" destId="{FBBBBD13-204A-4DA6-91FB-D3950EB7DC6B}" srcOrd="0" destOrd="0" presId="urn:microsoft.com/office/officeart/2009/3/layout/StepUpProcess"/>
    <dgm:cxn modelId="{DF110620-0C14-49E5-A722-65AA83922886}" type="presParOf" srcId="{D5381D3E-ED22-4FA3-A8C1-A47EF2E7FC26}" destId="{7E29C0FB-2F21-47D9-8EA4-74A4F11CC6DC}" srcOrd="2" destOrd="0" presId="urn:microsoft.com/office/officeart/2009/3/layout/StepUpProcess"/>
    <dgm:cxn modelId="{0F95D02C-8A6E-4D07-A002-8E8EFDD7B074}" type="presParOf" srcId="{7E29C0FB-2F21-47D9-8EA4-74A4F11CC6DC}" destId="{8A84F61D-A182-4A89-8CF6-8DD4CCB94B96}" srcOrd="0" destOrd="0" presId="urn:microsoft.com/office/officeart/2009/3/layout/StepUpProcess"/>
    <dgm:cxn modelId="{08C53503-C958-4312-AF8D-065A6A1778F3}" type="presParOf" srcId="{7E29C0FB-2F21-47D9-8EA4-74A4F11CC6DC}" destId="{5E10C4FA-32E5-4199-8951-C44AED65F887}" srcOrd="1" destOrd="0" presId="urn:microsoft.com/office/officeart/2009/3/layout/StepUpProcess"/>
    <dgm:cxn modelId="{AF882110-31C7-489E-A78A-43E6647540BF}" type="presParOf" srcId="{7E29C0FB-2F21-47D9-8EA4-74A4F11CC6DC}" destId="{9ACD53B6-F1C7-4BE1-AF63-FFABE5F71043}" srcOrd="2" destOrd="0" presId="urn:microsoft.com/office/officeart/2009/3/layout/StepUpProcess"/>
    <dgm:cxn modelId="{AC2ADD55-0687-4951-A54F-0F8A3E77BFAB}" type="presParOf" srcId="{D5381D3E-ED22-4FA3-A8C1-A47EF2E7FC26}" destId="{402FE7ED-770C-4053-8F7E-CECEB5543F28}" srcOrd="3" destOrd="0" presId="urn:microsoft.com/office/officeart/2009/3/layout/StepUpProcess"/>
    <dgm:cxn modelId="{2E8C82ED-1C77-4973-B648-AFE00A3ED8C8}" type="presParOf" srcId="{402FE7ED-770C-4053-8F7E-CECEB5543F28}" destId="{5A5515FB-2E51-4E63-9FBA-CF8D523DFE21}" srcOrd="0" destOrd="0" presId="urn:microsoft.com/office/officeart/2009/3/layout/StepUpProcess"/>
    <dgm:cxn modelId="{01F2851B-929B-4EF1-BC03-07CBEB182344}" type="presParOf" srcId="{D5381D3E-ED22-4FA3-A8C1-A47EF2E7FC26}" destId="{20449679-94B5-49C2-AE25-80A8C5054758}" srcOrd="4" destOrd="0" presId="urn:microsoft.com/office/officeart/2009/3/layout/StepUpProcess"/>
    <dgm:cxn modelId="{980EB939-FE25-4C1E-AC4E-73384E9EB115}" type="presParOf" srcId="{20449679-94B5-49C2-AE25-80A8C5054758}" destId="{48A7083D-7B3B-486A-86DF-7DEB3B9763CB}" srcOrd="0" destOrd="0" presId="urn:microsoft.com/office/officeart/2009/3/layout/StepUpProcess"/>
    <dgm:cxn modelId="{40AA0C3E-C276-417B-825F-C6421455A093}" type="presParOf" srcId="{20449679-94B5-49C2-AE25-80A8C5054758}" destId="{4130D2DA-19E2-4B95-A089-0529C5B1D91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12166-C623-47A6-A01B-12574389D790}">
      <dsp:nvSpPr>
        <dsp:cNvPr id="0" name=""/>
        <dsp:cNvSpPr/>
      </dsp:nvSpPr>
      <dsp:spPr>
        <a:xfrm>
          <a:off x="-6558988" y="-1003087"/>
          <a:ext cx="7806681" cy="7806681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3C813-54C4-4F61-86FB-97C706A26D0C}">
      <dsp:nvSpPr>
        <dsp:cNvPr id="0" name=""/>
        <dsp:cNvSpPr/>
      </dsp:nvSpPr>
      <dsp:spPr>
        <a:xfrm>
          <a:off x="652891" y="445942"/>
          <a:ext cx="10564781" cy="8923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8303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1967 – İlk </a:t>
          </a:r>
          <a:r>
            <a:rPr lang="en-US" sz="2700" kern="1200" dirty="0" err="1"/>
            <a:t>kez</a:t>
          </a:r>
          <a:r>
            <a:rPr lang="en-US" sz="2700" kern="1200" dirty="0"/>
            <a:t> </a:t>
          </a:r>
          <a:r>
            <a:rPr lang="en-US" sz="2700" kern="1200" dirty="0" err="1"/>
            <a:t>Londra’da</a:t>
          </a:r>
          <a:r>
            <a:rPr lang="en-US" sz="2700" kern="1200" dirty="0"/>
            <a:t> </a:t>
          </a:r>
          <a:r>
            <a:rPr lang="en-US" sz="2700" kern="1200" dirty="0" err="1"/>
            <a:t>hospis</a:t>
          </a:r>
          <a:r>
            <a:rPr lang="en-US" sz="2700" kern="1200" dirty="0"/>
            <a:t> </a:t>
          </a:r>
          <a:r>
            <a:rPr lang="en-US" sz="2700" kern="1200" dirty="0" err="1"/>
            <a:t>açılmış</a:t>
          </a:r>
          <a:r>
            <a:rPr lang="en-US" sz="2700" kern="1200" dirty="0"/>
            <a:t> (</a:t>
          </a:r>
          <a:r>
            <a:rPr lang="tr-TR" sz="2700" kern="1200" dirty="0" err="1"/>
            <a:t>Cicely</a:t>
          </a:r>
          <a:r>
            <a:rPr lang="tr-TR" sz="2700" kern="1200" dirty="0"/>
            <a:t> </a:t>
          </a:r>
          <a:r>
            <a:rPr lang="tr-TR" sz="2700" kern="1200" dirty="0" err="1"/>
            <a:t>Saunders</a:t>
          </a:r>
          <a:r>
            <a:rPr lang="en-US" sz="2700" kern="1200" dirty="0"/>
            <a:t>)</a:t>
          </a:r>
          <a:endParaRPr lang="tr-TR" sz="2700" kern="1200" dirty="0"/>
        </a:p>
      </dsp:txBody>
      <dsp:txXfrm>
        <a:off x="652891" y="445942"/>
        <a:ext cx="10564781" cy="892349"/>
      </dsp:txXfrm>
    </dsp:sp>
    <dsp:sp modelId="{7DEA9261-3B6D-4461-B220-6E59B195E7BF}">
      <dsp:nvSpPr>
        <dsp:cNvPr id="0" name=""/>
        <dsp:cNvSpPr/>
      </dsp:nvSpPr>
      <dsp:spPr>
        <a:xfrm>
          <a:off x="95172" y="334399"/>
          <a:ext cx="1115437" cy="1115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8C31E6-170D-4F7C-BF8A-B48D96B61429}">
      <dsp:nvSpPr>
        <dsp:cNvPr id="0" name=""/>
        <dsp:cNvSpPr/>
      </dsp:nvSpPr>
      <dsp:spPr>
        <a:xfrm>
          <a:off x="1164496" y="1784699"/>
          <a:ext cx="10053176" cy="892349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8303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1986 – </a:t>
          </a:r>
          <a:r>
            <a:rPr lang="en-US" sz="2700" kern="1200" dirty="0" err="1"/>
            <a:t>Palyatif</a:t>
          </a:r>
          <a:r>
            <a:rPr lang="en-US" sz="2700" kern="1200" dirty="0"/>
            <a:t> </a:t>
          </a:r>
          <a:r>
            <a:rPr lang="en-US" sz="2700" kern="1200" dirty="0" err="1"/>
            <a:t>bakım</a:t>
          </a:r>
          <a:r>
            <a:rPr lang="en-US" sz="2700" kern="1200" dirty="0"/>
            <a:t> </a:t>
          </a:r>
          <a:r>
            <a:rPr lang="en-US" sz="2700" kern="1200" dirty="0" err="1"/>
            <a:t>kavramı</a:t>
          </a:r>
          <a:r>
            <a:rPr lang="en-US" sz="2700" kern="1200" dirty="0"/>
            <a:t> </a:t>
          </a:r>
          <a:r>
            <a:rPr lang="en-US" sz="2700" kern="1200" dirty="0" err="1"/>
            <a:t>ortaya</a:t>
          </a:r>
          <a:r>
            <a:rPr lang="en-US" sz="2700" kern="1200" dirty="0"/>
            <a:t> </a:t>
          </a:r>
          <a:r>
            <a:rPr lang="en-US" sz="2700" kern="1200" dirty="0" err="1"/>
            <a:t>atılmış</a:t>
          </a:r>
          <a:r>
            <a:rPr lang="en-US" sz="2700" kern="1200" dirty="0"/>
            <a:t> (DSÖ)</a:t>
          </a:r>
          <a:endParaRPr lang="tr-TR" sz="2700" kern="1200" dirty="0"/>
        </a:p>
      </dsp:txBody>
      <dsp:txXfrm>
        <a:off x="1164496" y="1784699"/>
        <a:ext cx="10053176" cy="892349"/>
      </dsp:txXfrm>
    </dsp:sp>
    <dsp:sp modelId="{5E02E374-8A30-45C0-BA44-59B7EC611DCD}">
      <dsp:nvSpPr>
        <dsp:cNvPr id="0" name=""/>
        <dsp:cNvSpPr/>
      </dsp:nvSpPr>
      <dsp:spPr>
        <a:xfrm>
          <a:off x="606777" y="1673156"/>
          <a:ext cx="1115437" cy="1115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D31C6E-69DE-4202-8AF8-E454109D885D}">
      <dsp:nvSpPr>
        <dsp:cNvPr id="0" name=""/>
        <dsp:cNvSpPr/>
      </dsp:nvSpPr>
      <dsp:spPr>
        <a:xfrm>
          <a:off x="1164496" y="3123457"/>
          <a:ext cx="10053176" cy="892349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8303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1990 - </a:t>
          </a:r>
          <a:r>
            <a:rPr lang="tr-TR" sz="2700" kern="1200" dirty="0"/>
            <a:t>Ulusal </a:t>
          </a:r>
          <a:r>
            <a:rPr lang="tr-TR" sz="2700" kern="1200" dirty="0" err="1"/>
            <a:t>Hospis</a:t>
          </a:r>
          <a:r>
            <a:rPr lang="tr-TR" sz="2700" kern="1200" dirty="0"/>
            <a:t> ve Palyatif Bakım Örgütü (NHPCO)</a:t>
          </a:r>
          <a:r>
            <a:rPr lang="en-US" sz="2700" kern="1200" dirty="0"/>
            <a:t> </a:t>
          </a:r>
          <a:r>
            <a:rPr lang="en-US" sz="2700" kern="1200" dirty="0" err="1"/>
            <a:t>kurulmuş</a:t>
          </a:r>
          <a:endParaRPr lang="tr-TR" sz="2700" kern="1200" dirty="0"/>
        </a:p>
      </dsp:txBody>
      <dsp:txXfrm>
        <a:off x="1164496" y="3123457"/>
        <a:ext cx="10053176" cy="892349"/>
      </dsp:txXfrm>
    </dsp:sp>
    <dsp:sp modelId="{07F4B48E-5A90-4478-B087-2A007CCF4260}">
      <dsp:nvSpPr>
        <dsp:cNvPr id="0" name=""/>
        <dsp:cNvSpPr/>
      </dsp:nvSpPr>
      <dsp:spPr>
        <a:xfrm>
          <a:off x="606777" y="3011913"/>
          <a:ext cx="1115437" cy="1115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931BD5-E14B-4B8F-B4D7-00EE2C91CCDB}">
      <dsp:nvSpPr>
        <dsp:cNvPr id="0" name=""/>
        <dsp:cNvSpPr/>
      </dsp:nvSpPr>
      <dsp:spPr>
        <a:xfrm>
          <a:off x="652891" y="4462214"/>
          <a:ext cx="10564781" cy="892349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8303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2002 – İlk </a:t>
          </a:r>
          <a:r>
            <a:rPr lang="en-US" sz="2700" kern="1200" dirty="0" err="1"/>
            <a:t>küresel</a:t>
          </a:r>
          <a:r>
            <a:rPr lang="en-US" sz="2700" kern="1200" dirty="0"/>
            <a:t> </a:t>
          </a:r>
          <a:r>
            <a:rPr lang="en-US" sz="2700" kern="1200" dirty="0" err="1"/>
            <a:t>palyatif</a:t>
          </a:r>
          <a:r>
            <a:rPr lang="en-US" sz="2700" kern="1200" dirty="0"/>
            <a:t> </a:t>
          </a:r>
          <a:r>
            <a:rPr lang="en-US" sz="2700" kern="1200" dirty="0" err="1"/>
            <a:t>bakım</a:t>
          </a:r>
          <a:r>
            <a:rPr lang="en-US" sz="2700" kern="1200" dirty="0"/>
            <a:t> </a:t>
          </a:r>
          <a:r>
            <a:rPr lang="en-US" sz="2700" kern="1200" dirty="0" err="1"/>
            <a:t>raporu</a:t>
          </a:r>
          <a:r>
            <a:rPr lang="en-US" sz="2700" kern="1200" dirty="0"/>
            <a:t>, ilk </a:t>
          </a:r>
          <a:r>
            <a:rPr lang="en-US" sz="2700" kern="1200" dirty="0" err="1"/>
            <a:t>kez</a:t>
          </a:r>
          <a:r>
            <a:rPr lang="en-US" sz="2700" kern="1200" dirty="0"/>
            <a:t> </a:t>
          </a:r>
          <a:r>
            <a:rPr lang="en-US" sz="2700" kern="1200" dirty="0" err="1"/>
            <a:t>palyatif</a:t>
          </a:r>
          <a:r>
            <a:rPr lang="en-US" sz="2700" kern="1200" dirty="0"/>
            <a:t> </a:t>
          </a:r>
          <a:r>
            <a:rPr lang="en-US" sz="2700" kern="1200" dirty="0" err="1"/>
            <a:t>bakım</a:t>
          </a:r>
          <a:r>
            <a:rPr lang="en-US" sz="2700" kern="1200" dirty="0"/>
            <a:t> </a:t>
          </a:r>
          <a:r>
            <a:rPr lang="en-US" sz="2700" kern="1200" dirty="0" err="1"/>
            <a:t>tanımlaması</a:t>
          </a:r>
          <a:endParaRPr lang="tr-TR" sz="2700" kern="1200" dirty="0"/>
        </a:p>
      </dsp:txBody>
      <dsp:txXfrm>
        <a:off x="652891" y="4462214"/>
        <a:ext cx="10564781" cy="892349"/>
      </dsp:txXfrm>
    </dsp:sp>
    <dsp:sp modelId="{C00EFEEF-BD20-4B0C-9399-2702B16DEDCE}">
      <dsp:nvSpPr>
        <dsp:cNvPr id="0" name=""/>
        <dsp:cNvSpPr/>
      </dsp:nvSpPr>
      <dsp:spPr>
        <a:xfrm>
          <a:off x="95172" y="4350670"/>
          <a:ext cx="1115437" cy="1115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561BC-ECDA-47F8-AADD-5B71C0586E16}">
      <dsp:nvSpPr>
        <dsp:cNvPr id="0" name=""/>
        <dsp:cNvSpPr/>
      </dsp:nvSpPr>
      <dsp:spPr>
        <a:xfrm rot="16200000">
          <a:off x="-929284" y="931819"/>
          <a:ext cx="4351338" cy="2487699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03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Grup 1: </a:t>
          </a:r>
          <a:r>
            <a:rPr lang="tr-TR" sz="1800" kern="1200" dirty="0"/>
            <a:t>Palyatif bakım bulunmayan ülkeler </a:t>
          </a:r>
        </a:p>
      </dsp:txBody>
      <dsp:txXfrm rot="5400000">
        <a:off x="2535" y="870268"/>
        <a:ext cx="2487699" cy="2610802"/>
      </dsp:txXfrm>
    </dsp:sp>
    <dsp:sp modelId="{3B343508-4C63-47A0-A3D6-DFE2C9310693}">
      <dsp:nvSpPr>
        <dsp:cNvPr id="0" name=""/>
        <dsp:cNvSpPr/>
      </dsp:nvSpPr>
      <dsp:spPr>
        <a:xfrm rot="16200000">
          <a:off x="1744992" y="931819"/>
          <a:ext cx="4351338" cy="2487699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03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Grup 2:</a:t>
          </a:r>
          <a:r>
            <a:rPr lang="tr-TR" sz="1800" kern="1200" dirty="0"/>
            <a:t> Palyatif bakım yapılanmamış ve yeterli olmayan ülkeler</a:t>
          </a:r>
        </a:p>
      </dsp:txBody>
      <dsp:txXfrm rot="5400000">
        <a:off x="2676811" y="870268"/>
        <a:ext cx="2487699" cy="2610802"/>
      </dsp:txXfrm>
    </dsp:sp>
    <dsp:sp modelId="{FFA017D3-ADFA-4693-AABE-B7D5C3DF5467}">
      <dsp:nvSpPr>
        <dsp:cNvPr id="0" name=""/>
        <dsp:cNvSpPr/>
      </dsp:nvSpPr>
      <dsp:spPr>
        <a:xfrm rot="16200000">
          <a:off x="4419269" y="931819"/>
          <a:ext cx="4351338" cy="2487699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03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Grup 3: </a:t>
          </a:r>
          <a:r>
            <a:rPr lang="tr-TR" sz="1800" kern="1200" dirty="0"/>
            <a:t>Palyatif bakımın yerel servislerle sağlandığı</a:t>
          </a:r>
          <a:r>
            <a:rPr lang="en-US" sz="1800" kern="1200" dirty="0"/>
            <a:t> </a:t>
          </a:r>
          <a:r>
            <a:rPr lang="tr-TR" sz="1800" kern="1200" dirty="0"/>
            <a:t>ülkeler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3a:</a:t>
          </a:r>
          <a:r>
            <a:rPr lang="tr-TR" sz="1800" kern="1200" dirty="0"/>
            <a:t> Palyatif bakım olan ancak bu aktivitenin desteklenmediği ülkeler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3b:</a:t>
          </a:r>
          <a:r>
            <a:rPr lang="tr-TR" sz="1800" kern="1200" dirty="0"/>
            <a:t> Palyatif bakım yerel/bölgesel olarak desteklendiği ülkeler</a:t>
          </a:r>
        </a:p>
      </dsp:txBody>
      <dsp:txXfrm rot="5400000">
        <a:off x="5351088" y="870268"/>
        <a:ext cx="2487699" cy="2610802"/>
      </dsp:txXfrm>
    </dsp:sp>
    <dsp:sp modelId="{E2BB070D-A384-4530-B62F-175195AC6C57}">
      <dsp:nvSpPr>
        <dsp:cNvPr id="0" name=""/>
        <dsp:cNvSpPr/>
      </dsp:nvSpPr>
      <dsp:spPr>
        <a:xfrm rot="16200000">
          <a:off x="7093546" y="931819"/>
          <a:ext cx="4351338" cy="2487699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03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Grup 4:</a:t>
          </a:r>
          <a:r>
            <a:rPr lang="tr-TR" sz="1800" kern="1200" dirty="0"/>
            <a:t> Palyatif bakım hizmetlerinin sağlık hizmetlerine entegre bir şekilde sunulduğu ülkeler</a:t>
          </a:r>
        </a:p>
      </dsp:txBody>
      <dsp:txXfrm rot="5400000">
        <a:off x="8025365" y="870268"/>
        <a:ext cx="2487699" cy="26108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5902A-C3A1-4BC5-ABD5-8E7D4D7D1C8D}">
      <dsp:nvSpPr>
        <dsp:cNvPr id="0" name=""/>
        <dsp:cNvSpPr/>
      </dsp:nvSpPr>
      <dsp:spPr>
        <a:xfrm rot="5400000">
          <a:off x="1004876" y="1052965"/>
          <a:ext cx="1816935" cy="302333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44BAC-0E43-448E-98FC-B5B348FBADC1}">
      <dsp:nvSpPr>
        <dsp:cNvPr id="0" name=""/>
        <dsp:cNvSpPr/>
      </dsp:nvSpPr>
      <dsp:spPr>
        <a:xfrm>
          <a:off x="701585" y="1956292"/>
          <a:ext cx="2729487" cy="2392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</a:t>
          </a:r>
          <a:r>
            <a:rPr lang="tr-TR" sz="1500" kern="1200" dirty="0"/>
            <a:t>Bu hizmetlerin aile hekimleri, evde bakım hizmetleri, belediyeler ve sivil toplum kuruluşları ile işbirliği halinde</a:t>
          </a:r>
          <a:r>
            <a:rPr lang="en-US" sz="1500" kern="1200" dirty="0"/>
            <a:t> </a:t>
          </a:r>
          <a:r>
            <a:rPr lang="tr-TR" sz="1500" kern="1200" dirty="0"/>
            <a:t>yürütüldüğü aşama</a:t>
          </a: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</a:t>
          </a:r>
          <a:r>
            <a:rPr lang="tr-TR" sz="1500" kern="1200" dirty="0"/>
            <a:t>Ağrı, </a:t>
          </a:r>
          <a:r>
            <a:rPr lang="tr-TR" sz="1500" kern="1200" dirty="0" err="1"/>
            <a:t>konstipasyon</a:t>
          </a:r>
          <a:r>
            <a:rPr lang="tr-TR" sz="1500" kern="1200" dirty="0"/>
            <a:t> gibi akut</a:t>
          </a:r>
          <a:r>
            <a:rPr lang="en-US" sz="1500" kern="1200" dirty="0"/>
            <a:t> </a:t>
          </a:r>
          <a:r>
            <a:rPr lang="tr-TR" sz="1500" kern="1200" dirty="0"/>
            <a:t>semptomların yönetimi, yara bakımı ve </a:t>
          </a:r>
          <a:r>
            <a:rPr lang="tr-TR" sz="1500" kern="1200" dirty="0" err="1"/>
            <a:t>parentaral</a:t>
          </a:r>
          <a:r>
            <a:rPr lang="tr-TR" sz="1500" kern="1200" dirty="0"/>
            <a:t> ilaç</a:t>
          </a:r>
          <a:r>
            <a:rPr lang="en-US" sz="1500" kern="1200" dirty="0"/>
            <a:t> </a:t>
          </a:r>
          <a:r>
            <a:rPr lang="tr-TR" sz="1500" kern="1200" dirty="0"/>
            <a:t>uygulaması hizmeti verilmekte</a:t>
          </a:r>
        </a:p>
      </dsp:txBody>
      <dsp:txXfrm>
        <a:off x="701585" y="1956292"/>
        <a:ext cx="2729487" cy="2392556"/>
      </dsp:txXfrm>
    </dsp:sp>
    <dsp:sp modelId="{39267CB1-4C63-4CD3-AA18-DFB5B84C44BE}">
      <dsp:nvSpPr>
        <dsp:cNvPr id="0" name=""/>
        <dsp:cNvSpPr/>
      </dsp:nvSpPr>
      <dsp:spPr>
        <a:xfrm>
          <a:off x="2916075" y="830384"/>
          <a:ext cx="514997" cy="514997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4F61D-A182-4A89-8CF6-8DD4CCB94B96}">
      <dsp:nvSpPr>
        <dsp:cNvPr id="0" name=""/>
        <dsp:cNvSpPr/>
      </dsp:nvSpPr>
      <dsp:spPr>
        <a:xfrm rot="5400000">
          <a:off x="4346303" y="226126"/>
          <a:ext cx="1816935" cy="302333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0C4FA-32E5-4199-8951-C44AED65F887}">
      <dsp:nvSpPr>
        <dsp:cNvPr id="0" name=""/>
        <dsp:cNvSpPr/>
      </dsp:nvSpPr>
      <dsp:spPr>
        <a:xfrm>
          <a:off x="4043011" y="1129453"/>
          <a:ext cx="2729487" cy="2392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İ</a:t>
          </a:r>
          <a:r>
            <a:rPr lang="tr-TR" sz="1500" kern="1200" dirty="0"/>
            <a:t>kinci Basamak Hastanelerde yer alan Onkoloji Tanı Tedavi Merkezlerinde verilen palyatif bakım hizmetlerini</a:t>
          </a:r>
          <a:r>
            <a:rPr lang="en-US" sz="1500" kern="1200" dirty="0"/>
            <a:t> </a:t>
          </a:r>
          <a:r>
            <a:rPr lang="tr-TR" sz="1500" kern="1200" dirty="0"/>
            <a:t>kapsamakta</a:t>
          </a: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</a:t>
          </a:r>
          <a:r>
            <a:rPr lang="tr-TR" sz="1500" kern="1200" dirty="0"/>
            <a:t>Akut semptomları kontrol altına alınamayan hastalar bu merkezlerde </a:t>
          </a:r>
          <a:r>
            <a:rPr lang="tr-TR" sz="1500" kern="1200" dirty="0" err="1"/>
            <a:t>disiplinlerarası</a:t>
          </a:r>
          <a:r>
            <a:rPr lang="tr-TR" sz="1500" kern="1200" dirty="0"/>
            <a:t> ekip tarafından</a:t>
          </a:r>
          <a:r>
            <a:rPr lang="en-US" sz="1500" kern="1200" dirty="0"/>
            <a:t> </a:t>
          </a:r>
          <a:r>
            <a:rPr lang="tr-TR" sz="1500" kern="1200" dirty="0"/>
            <a:t>değerlendirilmesi planlanmış</a:t>
          </a:r>
        </a:p>
      </dsp:txBody>
      <dsp:txXfrm>
        <a:off x="4043011" y="1129453"/>
        <a:ext cx="2729487" cy="2392556"/>
      </dsp:txXfrm>
    </dsp:sp>
    <dsp:sp modelId="{9ACD53B6-F1C7-4BE1-AF63-FFABE5F71043}">
      <dsp:nvSpPr>
        <dsp:cNvPr id="0" name=""/>
        <dsp:cNvSpPr/>
      </dsp:nvSpPr>
      <dsp:spPr>
        <a:xfrm>
          <a:off x="6257501" y="3544"/>
          <a:ext cx="514997" cy="514997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7083D-7B3B-486A-86DF-7DEB3B9763CB}">
      <dsp:nvSpPr>
        <dsp:cNvPr id="0" name=""/>
        <dsp:cNvSpPr/>
      </dsp:nvSpPr>
      <dsp:spPr>
        <a:xfrm rot="5400000">
          <a:off x="7687729" y="-600712"/>
          <a:ext cx="1816935" cy="302333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0D2DA-19E2-4B95-A089-0529C5B1D916}">
      <dsp:nvSpPr>
        <dsp:cNvPr id="0" name=""/>
        <dsp:cNvSpPr/>
      </dsp:nvSpPr>
      <dsp:spPr>
        <a:xfrm>
          <a:off x="7384437" y="302614"/>
          <a:ext cx="2729487" cy="2392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</a:t>
          </a:r>
          <a:r>
            <a:rPr lang="tr-TR" sz="1500" kern="1200" dirty="0"/>
            <a:t>Üçüncü Basamak Hastane Merkezleri’nde yer alan Kapsamlı Palyatif Bakım Merkezleridir.</a:t>
          </a: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</a:t>
          </a:r>
          <a:r>
            <a:rPr lang="tr-TR" sz="1500" kern="1200" dirty="0"/>
            <a:t>Birinci ve ikinci basamak palyatif bakım hizmetleri ile kontrol altına</a:t>
          </a:r>
          <a:r>
            <a:rPr lang="en-US" sz="1500" kern="1200" dirty="0"/>
            <a:t> </a:t>
          </a:r>
          <a:r>
            <a:rPr lang="nn-NO" sz="1500" kern="1200" dirty="0"/>
            <a:t>alınamayan kompleks hastalara hizmet vermektedir.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 dirty="0"/>
            <a:t>- Di</a:t>
          </a:r>
          <a:r>
            <a:rPr lang="tr-TR" sz="1500" kern="1200" dirty="0" err="1"/>
            <a:t>siplinlerarası</a:t>
          </a:r>
          <a:r>
            <a:rPr lang="tr-TR" sz="1500" kern="1200" dirty="0"/>
            <a:t> ekip yaklaşımı ile </a:t>
          </a:r>
          <a:r>
            <a:rPr lang="en-US" sz="1500" kern="1200" dirty="0" err="1"/>
            <a:t>çalışır</a:t>
          </a:r>
          <a:r>
            <a:rPr lang="tr-TR" sz="1500" kern="1200" dirty="0"/>
            <a:t> </a:t>
          </a:r>
        </a:p>
      </dsp:txBody>
      <dsp:txXfrm>
        <a:off x="7384437" y="302614"/>
        <a:ext cx="2729487" cy="2392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F72F-7F57-441A-9531-BB71D78EECE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9AF39-273B-49F3-9763-02A036575E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9406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7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8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8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1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2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5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9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6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4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D6CDE-9DDF-4302-AEDA-523C3760275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7BA0E-E411-4FDE-9699-637E6CE2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Yuvarlatılmış Dikdörtgen 4"/>
          <p:cNvSpPr/>
          <p:nvPr/>
        </p:nvSpPr>
        <p:spPr>
          <a:xfrm>
            <a:off x="47413" y="69108"/>
            <a:ext cx="8279909" cy="14210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Türkiye'de</a:t>
            </a:r>
            <a:r>
              <a:rPr lang="en-US" sz="4800" dirty="0"/>
              <a:t> </a:t>
            </a:r>
            <a:r>
              <a:rPr lang="en-US" sz="4800" dirty="0" err="1"/>
              <a:t>Palyatif</a:t>
            </a:r>
            <a:r>
              <a:rPr lang="en-US" sz="4800" dirty="0"/>
              <a:t> </a:t>
            </a:r>
            <a:r>
              <a:rPr lang="en-US" sz="4800" dirty="0" err="1"/>
              <a:t>Bakım</a:t>
            </a:r>
            <a:r>
              <a:rPr lang="en-US" sz="4800" dirty="0"/>
              <a:t> </a:t>
            </a:r>
            <a:r>
              <a:rPr lang="en-US" sz="4800" dirty="0" err="1"/>
              <a:t>Uygulamaları</a:t>
            </a:r>
            <a:r>
              <a:rPr lang="en-US" sz="4800" dirty="0"/>
              <a:t> </a:t>
            </a:r>
            <a:r>
              <a:rPr lang="en-US" sz="4800" dirty="0" err="1"/>
              <a:t>ve</a:t>
            </a:r>
            <a:r>
              <a:rPr lang="en-US" sz="4800" dirty="0"/>
              <a:t> </a:t>
            </a:r>
            <a:r>
              <a:rPr lang="en-US" sz="4800" dirty="0" err="1"/>
              <a:t>Mevzuat</a:t>
            </a:r>
            <a:endParaRPr lang="en-US" sz="4800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392853" y="5777654"/>
            <a:ext cx="7139093" cy="101261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Doç</a:t>
            </a:r>
            <a:r>
              <a:rPr lang="en-US" dirty="0"/>
              <a:t>. Dr. Olgun Deniz</a:t>
            </a:r>
          </a:p>
          <a:p>
            <a:pPr algn="ctr"/>
            <a:r>
              <a:rPr lang="en-US" dirty="0"/>
              <a:t>Bursa </a:t>
            </a:r>
            <a:r>
              <a:rPr lang="en-US" dirty="0" err="1"/>
              <a:t>Şehir</a:t>
            </a:r>
            <a:r>
              <a:rPr lang="en-US" dirty="0"/>
              <a:t> </a:t>
            </a:r>
            <a:r>
              <a:rPr lang="en-US" dirty="0" err="1"/>
              <a:t>Hastanesi</a:t>
            </a:r>
            <a:r>
              <a:rPr lang="en-US" dirty="0"/>
              <a:t>, </a:t>
            </a:r>
            <a:r>
              <a:rPr lang="en-US" dirty="0" err="1"/>
              <a:t>Geriatri</a:t>
            </a:r>
            <a:r>
              <a:rPr lang="en-US" dirty="0"/>
              <a:t> </a:t>
            </a:r>
            <a:r>
              <a:rPr lang="en-US" dirty="0" err="1"/>
              <a:t>Kliniği</a:t>
            </a:r>
            <a:r>
              <a:rPr lang="en-US" dirty="0"/>
              <a:t>,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Ünitesi</a:t>
            </a:r>
            <a:endParaRPr lang="en-US" dirty="0"/>
          </a:p>
          <a:p>
            <a:pPr algn="ctr"/>
            <a:r>
              <a:rPr lang="en-US" dirty="0"/>
              <a:t>16/10/2025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331" y="69108"/>
            <a:ext cx="3378394" cy="14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77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1" y="130911"/>
            <a:ext cx="8572941" cy="246392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544" y="2385277"/>
            <a:ext cx="1873346" cy="20956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1" y="2417029"/>
            <a:ext cx="3067208" cy="17780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138" y="2755689"/>
            <a:ext cx="9588861" cy="410231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71974">
            <a:off x="357598" y="3851052"/>
            <a:ext cx="4750044" cy="48584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 rot="19924969">
            <a:off x="337983" y="3849813"/>
            <a:ext cx="4792373" cy="475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Aşağı Ok 9"/>
          <p:cNvSpPr/>
          <p:nvPr/>
        </p:nvSpPr>
        <p:spPr>
          <a:xfrm rot="2265888">
            <a:off x="8473399" y="3266710"/>
            <a:ext cx="355988" cy="9493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19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neden</a:t>
            </a:r>
            <a:r>
              <a:rPr lang="en-US" dirty="0"/>
              <a:t> </a:t>
            </a:r>
            <a:r>
              <a:rPr lang="en-US" dirty="0" err="1"/>
              <a:t>gerekli</a:t>
            </a:r>
            <a:r>
              <a:rPr lang="en-US" dirty="0"/>
              <a:t>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87" y="1690688"/>
            <a:ext cx="6150986" cy="412496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187" y="2685986"/>
            <a:ext cx="5277226" cy="2502029"/>
          </a:xfrm>
          <a:prstGeom prst="rect">
            <a:avLst/>
          </a:prstGeom>
        </p:spPr>
      </p:pic>
      <p:sp>
        <p:nvSpPr>
          <p:cNvPr id="6" name="Unvan 4"/>
          <p:cNvSpPr txBox="1">
            <a:spLocks/>
          </p:cNvSpPr>
          <p:nvPr/>
        </p:nvSpPr>
        <p:spPr>
          <a:xfrm>
            <a:off x="340360" y="365124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Neden</a:t>
            </a:r>
            <a:r>
              <a:rPr lang="en-US" dirty="0"/>
              <a:t> </a:t>
            </a:r>
            <a:r>
              <a:rPr lang="en-US" dirty="0" err="1"/>
              <a:t>Gerekli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5544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Ülkemizde</a:t>
            </a:r>
            <a:r>
              <a:rPr lang="en-US" dirty="0"/>
              <a:t>;</a:t>
            </a:r>
          </a:p>
          <a:p>
            <a:r>
              <a:rPr lang="en-US" dirty="0"/>
              <a:t>P</a:t>
            </a:r>
            <a:r>
              <a:rPr lang="tr-TR" dirty="0" err="1"/>
              <a:t>alyatif</a:t>
            </a:r>
            <a:r>
              <a:rPr lang="en-US" dirty="0"/>
              <a:t> </a:t>
            </a:r>
            <a:r>
              <a:rPr lang="tr-TR" dirty="0"/>
              <a:t>bakım hizmetlerine eğitimli sağlık personelinin az olması</a:t>
            </a:r>
            <a:endParaRPr lang="en-US" dirty="0"/>
          </a:p>
          <a:p>
            <a:r>
              <a:rPr lang="en-US" dirty="0"/>
              <a:t>P</a:t>
            </a:r>
            <a:r>
              <a:rPr lang="tr-TR" dirty="0" err="1"/>
              <a:t>alyatif</a:t>
            </a:r>
            <a:r>
              <a:rPr lang="tr-TR" dirty="0"/>
              <a:t> bakımda ağrı kontrolünde</a:t>
            </a:r>
            <a:r>
              <a:rPr lang="en-US" dirty="0"/>
              <a:t> </a:t>
            </a:r>
            <a:r>
              <a:rPr lang="tr-TR" dirty="0"/>
              <a:t>önemli bir yeri olan morfine ulaşmanın zor olması</a:t>
            </a:r>
            <a:endParaRPr lang="en-US" dirty="0"/>
          </a:p>
          <a:p>
            <a:r>
              <a:rPr lang="en-US" dirty="0"/>
              <a:t>M</a:t>
            </a:r>
            <a:r>
              <a:rPr lang="tr-TR" dirty="0" err="1"/>
              <a:t>orfin</a:t>
            </a:r>
            <a:r>
              <a:rPr lang="tr-TR" dirty="0"/>
              <a:t> çeşitliliğinin eksikliğinden dolayı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</a:t>
            </a:r>
            <a:r>
              <a:rPr lang="tr-TR" dirty="0"/>
              <a:t>uzun yıllar önem verilmemiş</a:t>
            </a:r>
          </a:p>
        </p:txBody>
      </p:sp>
      <p:sp>
        <p:nvSpPr>
          <p:cNvPr id="4" name="Unvan 4"/>
          <p:cNvSpPr txBox="1">
            <a:spLocks/>
          </p:cNvSpPr>
          <p:nvPr/>
        </p:nvSpPr>
        <p:spPr>
          <a:xfrm>
            <a:off x="340360" y="365124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Türkiye’de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 rot="10800000" flipV="1">
            <a:off x="4694705" y="6010650"/>
            <a:ext cx="6892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Kavşur</a:t>
            </a:r>
            <a:r>
              <a:rPr lang="tr-TR" sz="1200" dirty="0"/>
              <a:t>, Z., &amp; Sevimli, E. (2020). Türkiye’deki Palyatif Bakim Hizmetlerinin </a:t>
            </a:r>
            <a:r>
              <a:rPr lang="tr-TR" sz="1200" dirty="0" err="1"/>
              <a:t>Bazi</a:t>
            </a:r>
            <a:r>
              <a:rPr lang="tr-TR" sz="1200" dirty="0"/>
              <a:t> Gelişmiş Ülkeler İle </a:t>
            </a:r>
            <a:r>
              <a:rPr lang="tr-TR" sz="1200" dirty="0" err="1"/>
              <a:t>Karşilaştirilmasi</a:t>
            </a:r>
            <a:r>
              <a:rPr lang="tr-TR" sz="1200" dirty="0"/>
              <a:t>. </a:t>
            </a:r>
            <a:r>
              <a:rPr lang="tr-TR" sz="1200" i="1" dirty="0"/>
              <a:t>Uluslararası Sosyal Bilimler Akademi Dergisi</a:t>
            </a:r>
            <a:r>
              <a:rPr lang="tr-TR" sz="1200" dirty="0"/>
              <a:t>, (4), 715-730.</a:t>
            </a:r>
          </a:p>
        </p:txBody>
      </p:sp>
    </p:spTree>
    <p:extLst>
      <p:ext uri="{BB962C8B-B14F-4D97-AF65-F5344CB8AC3E}">
        <p14:creationId xmlns:p14="http://schemas.microsoft.com/office/powerpoint/2010/main" val="408047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PALLİA-TURK </a:t>
            </a:r>
            <a:r>
              <a:rPr lang="en-US" dirty="0" err="1"/>
              <a:t>projesi</a:t>
            </a:r>
            <a:r>
              <a:rPr lang="en-US" dirty="0"/>
              <a:t> (2009-2015)</a:t>
            </a:r>
          </a:p>
          <a:p>
            <a:pPr lvl="1"/>
            <a:r>
              <a:rPr lang="en-US" dirty="0"/>
              <a:t>2011 </a:t>
            </a:r>
            <a:r>
              <a:rPr lang="en-US" dirty="0" err="1"/>
              <a:t>yılında</a:t>
            </a:r>
            <a:r>
              <a:rPr lang="en-US" dirty="0"/>
              <a:t> 3 </a:t>
            </a:r>
            <a:r>
              <a:rPr lang="en-US" dirty="0" err="1"/>
              <a:t>hastanede</a:t>
            </a:r>
            <a:r>
              <a:rPr lang="en-US" dirty="0"/>
              <a:t> pilot </a:t>
            </a:r>
            <a:r>
              <a:rPr lang="en-US" dirty="0" err="1"/>
              <a:t>proje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başlayıp</a:t>
            </a:r>
            <a:r>
              <a:rPr lang="en-US" dirty="0"/>
              <a:t> 2015 </a:t>
            </a:r>
            <a:r>
              <a:rPr lang="en-US" dirty="0" err="1"/>
              <a:t>yılında</a:t>
            </a:r>
            <a:r>
              <a:rPr lang="en-US" dirty="0"/>
              <a:t> 57’si </a:t>
            </a:r>
            <a:r>
              <a:rPr lang="en-US" dirty="0" err="1"/>
              <a:t>hastane</a:t>
            </a:r>
            <a:r>
              <a:rPr lang="en-US" dirty="0"/>
              <a:t> 140’ı </a:t>
            </a:r>
            <a:r>
              <a:rPr lang="en-US" dirty="0" err="1"/>
              <a:t>birinci</a:t>
            </a:r>
            <a:r>
              <a:rPr lang="en-US" dirty="0"/>
              <a:t> </a:t>
            </a:r>
            <a:r>
              <a:rPr lang="en-US" dirty="0" err="1"/>
              <a:t>basamakta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üzere</a:t>
            </a:r>
            <a:r>
              <a:rPr lang="en-US" dirty="0"/>
              <a:t> 197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merkezi</a:t>
            </a:r>
            <a:r>
              <a:rPr lang="en-US" dirty="0"/>
              <a:t> </a:t>
            </a:r>
            <a:r>
              <a:rPr lang="en-US" dirty="0" err="1"/>
              <a:t>kurulması</a:t>
            </a:r>
            <a:r>
              <a:rPr lang="en-US" dirty="0"/>
              <a:t> </a:t>
            </a:r>
            <a:r>
              <a:rPr lang="en-US" dirty="0" err="1"/>
              <a:t>hedeflenmiş</a:t>
            </a:r>
            <a:r>
              <a:rPr lang="en-US" dirty="0"/>
              <a:t> </a:t>
            </a:r>
          </a:p>
          <a:p>
            <a:pPr lvl="1"/>
            <a:r>
              <a:rPr lang="en-US" dirty="0"/>
              <a:t>PALLİA-TURK </a:t>
            </a:r>
            <a:r>
              <a:rPr lang="en-US" dirty="0" err="1"/>
              <a:t>projesi</a:t>
            </a:r>
            <a:r>
              <a:rPr lang="en-US" dirty="0"/>
              <a:t> </a:t>
            </a:r>
            <a:r>
              <a:rPr lang="en-US" dirty="0" err="1"/>
              <a:t>esas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hemşire</a:t>
            </a:r>
            <a:r>
              <a:rPr lang="en-US" dirty="0"/>
              <a:t> </a:t>
            </a:r>
            <a:r>
              <a:rPr lang="en-US" dirty="0" err="1"/>
              <a:t>bakımı</a:t>
            </a:r>
            <a:r>
              <a:rPr lang="en-US" dirty="0"/>
              <a:t> </a:t>
            </a:r>
            <a:r>
              <a:rPr lang="en-US" dirty="0" err="1"/>
              <a:t>üzerine</a:t>
            </a:r>
            <a:r>
              <a:rPr lang="en-US" dirty="0"/>
              <a:t> </a:t>
            </a:r>
            <a:r>
              <a:rPr lang="en-US" dirty="0" err="1"/>
              <a:t>oturtulmuş</a:t>
            </a:r>
            <a:r>
              <a:rPr lang="en-US" dirty="0"/>
              <a:t> </a:t>
            </a:r>
            <a:r>
              <a:rPr lang="en-US" dirty="0" err="1"/>
              <a:t>aile</a:t>
            </a:r>
            <a:r>
              <a:rPr lang="en-US" dirty="0"/>
              <a:t> </a:t>
            </a:r>
            <a:r>
              <a:rPr lang="en-US" dirty="0" err="1"/>
              <a:t>hekimliği</a:t>
            </a:r>
            <a:r>
              <a:rPr lang="en-US" dirty="0"/>
              <a:t>, </a:t>
            </a:r>
            <a:r>
              <a:rPr lang="en-US" dirty="0" err="1"/>
              <a:t>KETEM’ler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sivil</a:t>
            </a:r>
            <a:r>
              <a:rPr lang="en-US" dirty="0"/>
              <a:t> </a:t>
            </a:r>
            <a:r>
              <a:rPr lang="en-US" dirty="0" err="1"/>
              <a:t>toplum</a:t>
            </a:r>
            <a:r>
              <a:rPr lang="en-US" dirty="0"/>
              <a:t> </a:t>
            </a:r>
            <a:r>
              <a:rPr lang="en-US" dirty="0" err="1"/>
              <a:t>örgütleri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desteklenen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ülkemiz</a:t>
            </a:r>
            <a:r>
              <a:rPr lang="en-US" dirty="0"/>
              <a:t> </a:t>
            </a:r>
            <a:r>
              <a:rPr lang="en-US" dirty="0" err="1"/>
              <a:t>sosyo-kültürel</a:t>
            </a:r>
            <a:r>
              <a:rPr lang="en-US" dirty="0"/>
              <a:t> </a:t>
            </a:r>
            <a:r>
              <a:rPr lang="en-US" dirty="0" err="1"/>
              <a:t>yapısına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uygun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lanse</a:t>
            </a:r>
            <a:r>
              <a:rPr lang="en-US" dirty="0"/>
              <a:t> </a:t>
            </a:r>
            <a:r>
              <a:rPr lang="en-US" dirty="0" err="1"/>
              <a:t>edilmiş</a:t>
            </a:r>
            <a:r>
              <a:rPr lang="en-US" dirty="0"/>
              <a:t> </a:t>
            </a:r>
            <a:r>
              <a:rPr lang="en-US" dirty="0" err="1"/>
              <a:t>dünyadaki</a:t>
            </a:r>
            <a:r>
              <a:rPr lang="en-US" dirty="0"/>
              <a:t> ilk </a:t>
            </a:r>
            <a:r>
              <a:rPr lang="en-US" dirty="0" err="1"/>
              <a:t>toplum</a:t>
            </a:r>
            <a:r>
              <a:rPr lang="en-US" dirty="0"/>
              <a:t> </a:t>
            </a:r>
            <a:r>
              <a:rPr lang="en-US" dirty="0" err="1"/>
              <a:t>tabanlı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projesi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Unvan 4"/>
          <p:cNvSpPr txBox="1">
            <a:spLocks/>
          </p:cNvSpPr>
          <p:nvPr/>
        </p:nvSpPr>
        <p:spPr>
          <a:xfrm>
            <a:off x="838200" y="651310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Türkiye’de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8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ülkemizde</a:t>
            </a:r>
            <a:r>
              <a:rPr lang="en-US" dirty="0"/>
              <a:t> ilk </a:t>
            </a:r>
            <a:r>
              <a:rPr lang="en-US" dirty="0" err="1"/>
              <a:t>olarak</a:t>
            </a:r>
            <a:r>
              <a:rPr lang="en-US" dirty="0"/>
              <a:t> Pallia-</a:t>
            </a:r>
            <a:r>
              <a:rPr lang="en-US" dirty="0" err="1"/>
              <a:t>Türk</a:t>
            </a:r>
            <a:r>
              <a:rPr lang="en-US" dirty="0"/>
              <a:t> </a:t>
            </a:r>
            <a:r>
              <a:rPr lang="en-US" dirty="0" err="1"/>
              <a:t>Projesi</a:t>
            </a:r>
            <a:r>
              <a:rPr lang="en-US" dirty="0"/>
              <a:t> </a:t>
            </a:r>
            <a:r>
              <a:rPr lang="en-US" dirty="0" err="1"/>
              <a:t>kapsamında</a:t>
            </a:r>
            <a:r>
              <a:rPr lang="en-US" dirty="0"/>
              <a:t> pilot </a:t>
            </a:r>
            <a:r>
              <a:rPr lang="en-US" dirty="0" err="1"/>
              <a:t>hastane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belirlenen</a:t>
            </a:r>
            <a:r>
              <a:rPr lang="en-US" dirty="0"/>
              <a:t> Ankara Ulus </a:t>
            </a:r>
            <a:r>
              <a:rPr lang="en-US" dirty="0" err="1"/>
              <a:t>Devlet</a:t>
            </a:r>
            <a:r>
              <a:rPr lang="en-US" dirty="0"/>
              <a:t> </a:t>
            </a:r>
            <a:r>
              <a:rPr lang="en-US" dirty="0" err="1"/>
              <a:t>Hastanesi’nde</a:t>
            </a:r>
            <a:r>
              <a:rPr lang="en-US" dirty="0"/>
              <a:t> 2011 </a:t>
            </a:r>
            <a:r>
              <a:rPr lang="en-US" dirty="0" err="1"/>
              <a:t>yılında</a:t>
            </a:r>
            <a:endParaRPr lang="en-US" dirty="0"/>
          </a:p>
          <a:p>
            <a:r>
              <a:rPr lang="en-US" dirty="0"/>
              <a:t>25 Nisan 2013’te </a:t>
            </a:r>
            <a:r>
              <a:rPr lang="en-US" dirty="0" err="1"/>
              <a:t>İzmir’de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Çalıştayı</a:t>
            </a:r>
            <a:r>
              <a:rPr lang="en-US" dirty="0"/>
              <a:t> </a:t>
            </a:r>
          </a:p>
        </p:txBody>
      </p:sp>
      <p:sp>
        <p:nvSpPr>
          <p:cNvPr id="6" name="Unvan 4"/>
          <p:cNvSpPr txBox="1">
            <a:spLocks/>
          </p:cNvSpPr>
          <p:nvPr/>
        </p:nvSpPr>
        <p:spPr>
          <a:xfrm>
            <a:off x="838200" y="651310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Türkiye’de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2015 </a:t>
            </a:r>
            <a:r>
              <a:rPr lang="en-US" dirty="0" err="1"/>
              <a:t>yılında</a:t>
            </a:r>
            <a:r>
              <a:rPr lang="en-US" dirty="0"/>
              <a:t> </a:t>
            </a: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Hizmetlerinin</a:t>
            </a:r>
            <a:r>
              <a:rPr lang="en-US" dirty="0"/>
              <a:t> </a:t>
            </a:r>
            <a:r>
              <a:rPr lang="en-US" dirty="0" err="1"/>
              <a:t>Uygulama</a:t>
            </a:r>
            <a:r>
              <a:rPr lang="en-US" dirty="0"/>
              <a:t> </a:t>
            </a:r>
            <a:r>
              <a:rPr lang="en-US" dirty="0" err="1"/>
              <a:t>Usul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Esasları</a:t>
            </a:r>
            <a:r>
              <a:rPr lang="en-US" dirty="0"/>
              <a:t> </a:t>
            </a:r>
            <a:r>
              <a:rPr lang="en-US" dirty="0" err="1"/>
              <a:t>Hakkında</a:t>
            </a:r>
            <a:r>
              <a:rPr lang="en-US" dirty="0"/>
              <a:t> </a:t>
            </a:r>
            <a:r>
              <a:rPr lang="en-US" dirty="0" err="1"/>
              <a:t>Yönerge</a:t>
            </a:r>
            <a:r>
              <a:rPr lang="en-US" dirty="0"/>
              <a:t>  (2014 </a:t>
            </a:r>
            <a:r>
              <a:rPr lang="en-US" dirty="0" err="1"/>
              <a:t>yılında</a:t>
            </a:r>
            <a:r>
              <a:rPr lang="en-US" dirty="0"/>
              <a:t> </a:t>
            </a:r>
            <a:r>
              <a:rPr lang="en-US" dirty="0" err="1"/>
              <a:t>mevzuat</a:t>
            </a:r>
            <a:r>
              <a:rPr lang="en-US" dirty="0"/>
              <a:t>)</a:t>
            </a:r>
          </a:p>
          <a:p>
            <a:pPr lvl="1"/>
            <a:r>
              <a:rPr lang="tr-TR" dirty="0"/>
              <a:t>Bu mevzuat ile</a:t>
            </a:r>
            <a:r>
              <a:rPr lang="en-US" dirty="0"/>
              <a:t> </a:t>
            </a:r>
            <a:r>
              <a:rPr lang="tr-TR" dirty="0"/>
              <a:t>palyatif bakım merkezlerinin kurulum ve</a:t>
            </a:r>
            <a:r>
              <a:rPr lang="en-US" dirty="0"/>
              <a:t> </a:t>
            </a:r>
            <a:r>
              <a:rPr lang="tr-TR" dirty="0"/>
              <a:t>işleyişi bakımından sahip olması gereken </a:t>
            </a:r>
            <a:r>
              <a:rPr lang="tr-TR" b="1" dirty="0"/>
              <a:t>fiziki</a:t>
            </a:r>
            <a:r>
              <a:rPr lang="en-US" b="1" dirty="0"/>
              <a:t> </a:t>
            </a:r>
            <a:r>
              <a:rPr lang="tr-TR" b="1" dirty="0"/>
              <a:t>şartlar</a:t>
            </a:r>
            <a:r>
              <a:rPr lang="tr-TR" dirty="0"/>
              <a:t>, merkezde bulundurulması gereken </a:t>
            </a:r>
            <a:r>
              <a:rPr lang="tr-TR" b="1" dirty="0"/>
              <a:t>araç, gereç</a:t>
            </a:r>
            <a:r>
              <a:rPr lang="tr-TR" dirty="0"/>
              <a:t> ve </a:t>
            </a:r>
            <a:r>
              <a:rPr lang="tr-TR" b="1" dirty="0"/>
              <a:t>personelin asgari standardı</a:t>
            </a:r>
            <a:r>
              <a:rPr lang="tr-TR" dirty="0"/>
              <a:t>, hizmette</a:t>
            </a:r>
            <a:r>
              <a:rPr lang="en-US" dirty="0"/>
              <a:t> </a:t>
            </a:r>
            <a:r>
              <a:rPr lang="tr-TR" dirty="0"/>
              <a:t>görev alacak </a:t>
            </a:r>
            <a:r>
              <a:rPr lang="tr-TR" b="1" dirty="0"/>
              <a:t>personelin</a:t>
            </a:r>
            <a:r>
              <a:rPr lang="tr-TR" dirty="0"/>
              <a:t> görev </a:t>
            </a:r>
            <a:r>
              <a:rPr lang="tr-TR" b="1" dirty="0"/>
              <a:t>yetki ve</a:t>
            </a:r>
            <a:r>
              <a:rPr lang="en-US" b="1" dirty="0"/>
              <a:t> </a:t>
            </a:r>
            <a:r>
              <a:rPr lang="tr-TR" b="1" dirty="0"/>
              <a:t>sorumlulukları </a:t>
            </a:r>
            <a:r>
              <a:rPr lang="tr-TR" dirty="0"/>
              <a:t>ile uygulamanın süreçlerine ait</a:t>
            </a:r>
            <a:r>
              <a:rPr lang="en-US" dirty="0"/>
              <a:t> </a:t>
            </a:r>
            <a:r>
              <a:rPr lang="tr-TR" b="1" dirty="0"/>
              <a:t>denetime </a:t>
            </a:r>
            <a:r>
              <a:rPr lang="tr-TR" dirty="0"/>
              <a:t>ilişkin usul ve esaslar belirlenmiştir.</a:t>
            </a:r>
          </a:p>
        </p:txBody>
      </p:sp>
      <p:sp>
        <p:nvSpPr>
          <p:cNvPr id="4" name="Unvan 4"/>
          <p:cNvSpPr txBox="1">
            <a:spLocks/>
          </p:cNvSpPr>
          <p:nvPr/>
        </p:nvSpPr>
        <p:spPr>
          <a:xfrm>
            <a:off x="838200" y="651310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Türkiye’de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7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440646"/>
              </p:ext>
            </p:extLst>
          </p:nvPr>
        </p:nvGraphicFramePr>
        <p:xfrm>
          <a:off x="1292772" y="2916622"/>
          <a:ext cx="9869214" cy="274330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274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9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1578">
                  <a:extLst>
                    <a:ext uri="{9D8B030D-6E8A-4147-A177-3AD203B41FA5}">
                      <a16:colId xmlns:a16="http://schemas.microsoft.com/office/drawing/2014/main" val="2051955032"/>
                    </a:ext>
                  </a:extLst>
                </a:gridCol>
              </a:tblGrid>
              <a:tr h="6621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2016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2017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2018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2020 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(81 ilde)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2023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1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Palyatif bakım merkez sayısı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177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237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437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1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Yatak sayısı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2024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2745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5091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6397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5081551" y="6275157"/>
            <a:ext cx="601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/>
              <a:t>https://www.saglik.gov.tr/TR-100111/dunya-palyatif-bakim-gunu.html</a:t>
            </a:r>
          </a:p>
        </p:txBody>
      </p:sp>
      <p:sp>
        <p:nvSpPr>
          <p:cNvPr id="7" name="Unvan 4"/>
          <p:cNvSpPr txBox="1">
            <a:spLocks/>
          </p:cNvSpPr>
          <p:nvPr/>
        </p:nvSpPr>
        <p:spPr>
          <a:xfrm>
            <a:off x="838200" y="651310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Türkiye’de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5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r-TR" dirty="0"/>
              <a:t>Ülkemizde palyatif bakım hizmetlerinde gelişmeler olmakla birlikte “destek evi” olarak mevzuatımızda</a:t>
            </a:r>
            <a:r>
              <a:rPr lang="en-US" dirty="0"/>
              <a:t> </a:t>
            </a:r>
            <a:r>
              <a:rPr lang="tr-TR" dirty="0"/>
              <a:t>isimlendirilen </a:t>
            </a:r>
            <a:r>
              <a:rPr lang="tr-TR" dirty="0" err="1"/>
              <a:t>hospis</a:t>
            </a:r>
            <a:r>
              <a:rPr lang="tr-TR" dirty="0"/>
              <a:t> merkezleri ile yapılandırma net değildir ve ülkemizde </a:t>
            </a:r>
            <a:r>
              <a:rPr lang="tr-TR" dirty="0" err="1"/>
              <a:t>hospis</a:t>
            </a:r>
            <a:r>
              <a:rPr lang="tr-TR" dirty="0"/>
              <a:t> merkezi henüz bulunmamaktadır.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tr-TR" dirty="0"/>
              <a:t>Türkiye’de </a:t>
            </a:r>
            <a:r>
              <a:rPr lang="tr-TR" dirty="0" err="1"/>
              <a:t>hospis</a:t>
            </a:r>
            <a:r>
              <a:rPr lang="tr-TR" dirty="0"/>
              <a:t> bakımı kavramına yakın</a:t>
            </a:r>
            <a:r>
              <a:rPr lang="en-US" dirty="0"/>
              <a:t> </a:t>
            </a:r>
            <a:r>
              <a:rPr lang="tr-TR" dirty="0"/>
              <a:t>içerikte ilk kurum Türk Onkoloji Vakfının, “Kanser Bakımevi” (İstanbul Yeşilköy’de, 1993-1997 yılları arasında) olmuştur. Sosyal güvenlik sistemlerimizce burada</a:t>
            </a:r>
            <a:r>
              <a:rPr lang="en-US" dirty="0"/>
              <a:t> </a:t>
            </a:r>
            <a:r>
              <a:rPr lang="tr-TR" dirty="0"/>
              <a:t>yatan hastaların geri ödeme sistemine dahil olmaması,</a:t>
            </a:r>
            <a:r>
              <a:rPr lang="en-US" dirty="0"/>
              <a:t> </a:t>
            </a:r>
            <a:r>
              <a:rPr lang="tr-TR" dirty="0"/>
              <a:t>bağış yetersizliği nedeniyle kapanmıştır.</a:t>
            </a:r>
          </a:p>
        </p:txBody>
      </p:sp>
      <p:sp>
        <p:nvSpPr>
          <p:cNvPr id="4" name="Unvan 4"/>
          <p:cNvSpPr txBox="1">
            <a:spLocks/>
          </p:cNvSpPr>
          <p:nvPr/>
        </p:nvSpPr>
        <p:spPr>
          <a:xfrm>
            <a:off x="838200" y="651310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Türkiye’de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5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94" y="365125"/>
            <a:ext cx="10941612" cy="495960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273387" y="677333"/>
            <a:ext cx="9733280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kdörtgen 5"/>
          <p:cNvSpPr/>
          <p:nvPr/>
        </p:nvSpPr>
        <p:spPr>
          <a:xfrm>
            <a:off x="2255520" y="2302933"/>
            <a:ext cx="2451947" cy="3725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kdörtgen 6"/>
          <p:cNvSpPr/>
          <p:nvPr/>
        </p:nvSpPr>
        <p:spPr>
          <a:xfrm>
            <a:off x="7714827" y="2302933"/>
            <a:ext cx="2377440" cy="352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/>
          <p:cNvSpPr txBox="1"/>
          <p:nvPr/>
        </p:nvSpPr>
        <p:spPr>
          <a:xfrm>
            <a:off x="2255520" y="2248207"/>
            <a:ext cx="1940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Palyatif</a:t>
            </a:r>
            <a:r>
              <a:rPr lang="en-US" sz="2400" dirty="0"/>
              <a:t> </a:t>
            </a:r>
            <a:r>
              <a:rPr lang="en-US" sz="2400" dirty="0" err="1"/>
              <a:t>Bakım</a:t>
            </a:r>
            <a:endParaRPr lang="en-US" sz="24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7609840" y="2248206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Hospis</a:t>
            </a:r>
            <a:r>
              <a:rPr lang="en-US" sz="2400" dirty="0"/>
              <a:t> </a:t>
            </a:r>
            <a:r>
              <a:rPr lang="en-US" sz="2400" dirty="0" err="1"/>
              <a:t>Bakım</a:t>
            </a:r>
            <a:endParaRPr lang="en-US" sz="2400" dirty="0"/>
          </a:p>
        </p:txBody>
      </p:sp>
      <p:sp>
        <p:nvSpPr>
          <p:cNvPr id="10" name="Dikdörtgen 9"/>
          <p:cNvSpPr/>
          <p:nvPr/>
        </p:nvSpPr>
        <p:spPr>
          <a:xfrm>
            <a:off x="921173" y="2844927"/>
            <a:ext cx="3786294" cy="2875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ikdörtgen 10"/>
          <p:cNvSpPr/>
          <p:nvPr/>
        </p:nvSpPr>
        <p:spPr>
          <a:xfrm>
            <a:off x="921173" y="3729174"/>
            <a:ext cx="3786294" cy="2875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kdörtgen 11"/>
          <p:cNvSpPr/>
          <p:nvPr/>
        </p:nvSpPr>
        <p:spPr>
          <a:xfrm>
            <a:off x="921173" y="4616596"/>
            <a:ext cx="4781974" cy="2875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kdörtgen 12"/>
          <p:cNvSpPr/>
          <p:nvPr/>
        </p:nvSpPr>
        <p:spPr>
          <a:xfrm>
            <a:off x="921173" y="3301915"/>
            <a:ext cx="2790614" cy="28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kdörtgen 13"/>
          <p:cNvSpPr/>
          <p:nvPr/>
        </p:nvSpPr>
        <p:spPr>
          <a:xfrm>
            <a:off x="838200" y="4191518"/>
            <a:ext cx="2790614" cy="28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etin kutusu 14"/>
          <p:cNvSpPr txBox="1"/>
          <p:nvPr/>
        </p:nvSpPr>
        <p:spPr>
          <a:xfrm>
            <a:off x="932465" y="2856417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Fiziksel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psikososyal</a:t>
            </a:r>
            <a:r>
              <a:rPr lang="en-US" dirty="0"/>
              <a:t> </a:t>
            </a:r>
            <a:r>
              <a:rPr lang="en-US" dirty="0" err="1"/>
              <a:t>rahatlama</a:t>
            </a:r>
            <a:r>
              <a:rPr lang="en-US" dirty="0"/>
              <a:t> 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932465" y="3279916"/>
            <a:ext cx="264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Yaşam</a:t>
            </a:r>
            <a:r>
              <a:rPr lang="en-US" dirty="0"/>
              <a:t> </a:t>
            </a:r>
            <a:r>
              <a:rPr lang="en-US" dirty="0" err="1"/>
              <a:t>kalitesine</a:t>
            </a:r>
            <a:r>
              <a:rPr lang="en-US" dirty="0"/>
              <a:t> </a:t>
            </a:r>
            <a:r>
              <a:rPr lang="en-US" dirty="0" err="1"/>
              <a:t>odaklanır</a:t>
            </a:r>
            <a:endParaRPr lang="en-US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919480" y="3687112"/>
            <a:ext cx="410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Multidisipliner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ekip</a:t>
            </a:r>
            <a:r>
              <a:rPr lang="en-US" dirty="0"/>
              <a:t> </a:t>
            </a:r>
            <a:r>
              <a:rPr lang="en-US" dirty="0" err="1"/>
              <a:t>tarafından</a:t>
            </a:r>
            <a:r>
              <a:rPr lang="en-US" dirty="0"/>
              <a:t> </a:t>
            </a:r>
            <a:r>
              <a:rPr lang="en-US" dirty="0" err="1"/>
              <a:t>sağlanır</a:t>
            </a:r>
            <a:endParaRPr lang="en-US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919480" y="4098506"/>
            <a:ext cx="326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Hastalığın</a:t>
            </a:r>
            <a:r>
              <a:rPr lang="en-US" dirty="0"/>
              <a:t> </a:t>
            </a:r>
            <a:r>
              <a:rPr lang="en-US" dirty="0" err="1"/>
              <a:t>herhangi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evresinde</a:t>
            </a:r>
            <a:endParaRPr lang="en-US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904284" y="4509900"/>
            <a:ext cx="367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Küratif</a:t>
            </a:r>
            <a:r>
              <a:rPr lang="en-US" dirty="0"/>
              <a:t> </a:t>
            </a:r>
            <a:r>
              <a:rPr lang="en-US" dirty="0" err="1"/>
              <a:t>tedavi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eşzamanlı</a:t>
            </a:r>
            <a:r>
              <a:rPr lang="en-US" dirty="0"/>
              <a:t> </a:t>
            </a:r>
            <a:r>
              <a:rPr lang="en-US" dirty="0" err="1"/>
              <a:t>verilebilir</a:t>
            </a:r>
            <a:r>
              <a:rPr lang="en-US" dirty="0"/>
              <a:t> 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6207759" y="2877674"/>
            <a:ext cx="3786294" cy="2875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ikdörtgen 21"/>
          <p:cNvSpPr/>
          <p:nvPr/>
        </p:nvSpPr>
        <p:spPr>
          <a:xfrm>
            <a:off x="6207759" y="3743729"/>
            <a:ext cx="3786294" cy="2875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ikdörtgen 22"/>
          <p:cNvSpPr/>
          <p:nvPr/>
        </p:nvSpPr>
        <p:spPr>
          <a:xfrm>
            <a:off x="6207759" y="4643667"/>
            <a:ext cx="3786294" cy="2875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Metin kutusu 23"/>
          <p:cNvSpPr txBox="1"/>
          <p:nvPr/>
        </p:nvSpPr>
        <p:spPr>
          <a:xfrm>
            <a:off x="6372872" y="2783089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Fiziksel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Psikososyal</a:t>
            </a:r>
            <a:r>
              <a:rPr lang="en-US" dirty="0"/>
              <a:t> </a:t>
            </a:r>
            <a:r>
              <a:rPr lang="en-US" dirty="0" err="1"/>
              <a:t>Rahatlama</a:t>
            </a:r>
            <a:r>
              <a:rPr lang="en-US" dirty="0"/>
              <a:t> 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6281563" y="3285735"/>
            <a:ext cx="2699877" cy="275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kdörtgen 25"/>
          <p:cNvSpPr/>
          <p:nvPr/>
        </p:nvSpPr>
        <p:spPr>
          <a:xfrm>
            <a:off x="6281562" y="4214115"/>
            <a:ext cx="3178464" cy="275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etin kutusu 26"/>
          <p:cNvSpPr txBox="1"/>
          <p:nvPr/>
        </p:nvSpPr>
        <p:spPr>
          <a:xfrm>
            <a:off x="6372872" y="3242796"/>
            <a:ext cx="269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Yaşam</a:t>
            </a:r>
            <a:r>
              <a:rPr lang="en-US" dirty="0"/>
              <a:t> </a:t>
            </a:r>
            <a:r>
              <a:rPr lang="en-US" dirty="0" err="1"/>
              <a:t>Kalitesine</a:t>
            </a:r>
            <a:r>
              <a:rPr lang="en-US" dirty="0"/>
              <a:t> </a:t>
            </a:r>
            <a:r>
              <a:rPr lang="en-US" dirty="0" err="1"/>
              <a:t>Odaklanır</a:t>
            </a:r>
            <a:endParaRPr lang="en-US" dirty="0"/>
          </a:p>
        </p:txBody>
      </p:sp>
      <p:sp>
        <p:nvSpPr>
          <p:cNvPr id="28" name="Metin kutusu 27"/>
          <p:cNvSpPr txBox="1"/>
          <p:nvPr/>
        </p:nvSpPr>
        <p:spPr>
          <a:xfrm>
            <a:off x="6372872" y="3709662"/>
            <a:ext cx="410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Multidisipliner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ekip</a:t>
            </a:r>
            <a:r>
              <a:rPr lang="en-US" dirty="0"/>
              <a:t> </a:t>
            </a:r>
            <a:r>
              <a:rPr lang="en-US" dirty="0" err="1"/>
              <a:t>tarafından</a:t>
            </a:r>
            <a:r>
              <a:rPr lang="en-US" dirty="0"/>
              <a:t> </a:t>
            </a:r>
            <a:r>
              <a:rPr lang="en-US" dirty="0" err="1"/>
              <a:t>sağlanır</a:t>
            </a:r>
            <a:endParaRPr lang="en-US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6389171" y="4156224"/>
            <a:ext cx="352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Yaşam</a:t>
            </a:r>
            <a:r>
              <a:rPr lang="en-US" dirty="0"/>
              <a:t> </a:t>
            </a:r>
            <a:r>
              <a:rPr lang="en-US" dirty="0" err="1"/>
              <a:t>ömrü</a:t>
            </a:r>
            <a:r>
              <a:rPr lang="en-US" dirty="0"/>
              <a:t> 6 ay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altında</a:t>
            </a:r>
            <a:r>
              <a:rPr lang="en-US" dirty="0"/>
              <a:t> 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6412139" y="4561862"/>
            <a:ext cx="258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Küratif</a:t>
            </a:r>
            <a:r>
              <a:rPr lang="en-US" dirty="0"/>
              <a:t> </a:t>
            </a:r>
            <a:r>
              <a:rPr lang="en-US" dirty="0" err="1"/>
              <a:t>tedaviler</a:t>
            </a:r>
            <a:r>
              <a:rPr lang="en-US" dirty="0"/>
              <a:t> </a:t>
            </a:r>
            <a:r>
              <a:rPr lang="en-US"/>
              <a:t>verilmez </a:t>
            </a:r>
            <a:endParaRPr lang="en-US" dirty="0"/>
          </a:p>
        </p:txBody>
      </p:sp>
      <p:sp>
        <p:nvSpPr>
          <p:cNvPr id="20" name="Artı 19"/>
          <p:cNvSpPr/>
          <p:nvPr/>
        </p:nvSpPr>
        <p:spPr>
          <a:xfrm>
            <a:off x="148849" y="2834879"/>
            <a:ext cx="914400" cy="13145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Çarpma 30"/>
          <p:cNvSpPr/>
          <p:nvPr/>
        </p:nvSpPr>
        <p:spPr>
          <a:xfrm>
            <a:off x="70531" y="3964867"/>
            <a:ext cx="988907" cy="104876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2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Hastane</a:t>
            </a:r>
            <a:r>
              <a:rPr lang="en-US" dirty="0"/>
              <a:t> </a:t>
            </a:r>
            <a:r>
              <a:rPr lang="en-US" dirty="0" err="1"/>
              <a:t>temelli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  <a:p>
            <a:r>
              <a:rPr lang="en-US" dirty="0" err="1"/>
              <a:t>Ev</a:t>
            </a:r>
            <a:r>
              <a:rPr lang="en-US" dirty="0"/>
              <a:t> </a:t>
            </a:r>
            <a:r>
              <a:rPr lang="en-US" dirty="0" err="1"/>
              <a:t>temelli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  <a:p>
            <a:r>
              <a:rPr lang="en-US" dirty="0" err="1"/>
              <a:t>Toplum</a:t>
            </a:r>
            <a:r>
              <a:rPr lang="en-US" dirty="0"/>
              <a:t> </a:t>
            </a:r>
            <a:r>
              <a:rPr lang="en-US" dirty="0" err="1"/>
              <a:t>temelli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tr-TR" dirty="0"/>
          </a:p>
        </p:txBody>
      </p:sp>
      <p:sp>
        <p:nvSpPr>
          <p:cNvPr id="5" name="Unvan 4"/>
          <p:cNvSpPr txBox="1">
            <a:spLocks/>
          </p:cNvSpPr>
          <p:nvPr/>
        </p:nvSpPr>
        <p:spPr>
          <a:xfrm>
            <a:off x="909320" y="273686"/>
            <a:ext cx="10515600" cy="992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Modelleri</a:t>
            </a:r>
            <a:endParaRPr lang="en-US" dirty="0"/>
          </a:p>
        </p:txBody>
      </p:sp>
      <p:cxnSp>
        <p:nvCxnSpPr>
          <p:cNvPr id="4" name="Düz Ok Bağlayıcısı 3"/>
          <p:cNvCxnSpPr/>
          <p:nvPr/>
        </p:nvCxnSpPr>
        <p:spPr>
          <a:xfrm flipH="1">
            <a:off x="3352800" y="3314700"/>
            <a:ext cx="787400" cy="915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Yuvarlatılmış Dikdörtgen 7"/>
          <p:cNvSpPr/>
          <p:nvPr/>
        </p:nvSpPr>
        <p:spPr>
          <a:xfrm>
            <a:off x="8667750" y="1450764"/>
            <a:ext cx="2686050" cy="18034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Genel</a:t>
            </a:r>
            <a:r>
              <a:rPr lang="en-US" sz="1200" dirty="0">
                <a:solidFill>
                  <a:schemeClr val="tx1"/>
                </a:solidFill>
              </a:rPr>
              <a:t> hasta </a:t>
            </a:r>
            <a:r>
              <a:rPr lang="en-US" sz="1200" dirty="0" err="1">
                <a:solidFill>
                  <a:schemeClr val="tx1"/>
                </a:solidFill>
              </a:rPr>
              <a:t>servislerinde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ağrı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diğer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semptomları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olan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temel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gereksinimlerinin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karşılanmasında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 err="1">
                <a:solidFill>
                  <a:schemeClr val="tx1"/>
                </a:solidFill>
              </a:rPr>
              <a:t>yetersiz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kalınan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yüksek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riskli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kompleks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hastaların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bakım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 err="1">
                <a:solidFill>
                  <a:schemeClr val="tx1"/>
                </a:solidFill>
              </a:rPr>
              <a:t>kalitesinin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artmasının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bakım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maliyetinin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azalmasının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 err="1">
                <a:solidFill>
                  <a:schemeClr val="tx1"/>
                </a:solidFill>
              </a:rPr>
              <a:t>amaçlandığı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palyatif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bakım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modelidir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endParaRPr lang="tr-TR" sz="1200" dirty="0">
              <a:solidFill>
                <a:schemeClr val="tx1"/>
              </a:solidFill>
            </a:endParaRPr>
          </a:p>
        </p:txBody>
      </p:sp>
      <p:cxnSp>
        <p:nvCxnSpPr>
          <p:cNvPr id="9" name="Düz Ok Bağlayıcısı 8"/>
          <p:cNvCxnSpPr/>
          <p:nvPr/>
        </p:nvCxnSpPr>
        <p:spPr>
          <a:xfrm>
            <a:off x="5676900" y="2063750"/>
            <a:ext cx="2838450" cy="1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Yuvarlatılmış Dikdörtgen 10"/>
          <p:cNvSpPr/>
          <p:nvPr/>
        </p:nvSpPr>
        <p:spPr>
          <a:xfrm>
            <a:off x="7651750" y="4070350"/>
            <a:ext cx="2711450" cy="18788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Hastanede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verilebilecek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palyatif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bakımın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hastanın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kendi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ev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 err="1">
                <a:solidFill>
                  <a:schemeClr val="tx1"/>
                </a:solidFill>
              </a:rPr>
              <a:t>ortamında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verildiği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aileye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bakım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eğitimi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verilen</a:t>
            </a:r>
            <a:r>
              <a:rPr lang="en-US" sz="1200" dirty="0">
                <a:solidFill>
                  <a:schemeClr val="tx1"/>
                </a:solidFill>
              </a:rPr>
              <a:t>, 7/24</a:t>
            </a:r>
          </a:p>
          <a:p>
            <a:pPr algn="ctr"/>
            <a:r>
              <a:rPr lang="en-US" sz="1200" dirty="0" err="1">
                <a:solidFill>
                  <a:schemeClr val="tx1"/>
                </a:solidFill>
              </a:rPr>
              <a:t>saat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palyatif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bakım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ekibine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ulaşma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imkanı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olan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semptom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kontrolü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temelli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palyatif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bakım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üniteleri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ile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koordinasyonu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olan</a:t>
            </a:r>
            <a:endParaRPr lang="tr-TR" sz="1200" dirty="0">
              <a:solidFill>
                <a:schemeClr val="tx1"/>
              </a:solidFill>
            </a:endParaRPr>
          </a:p>
        </p:txBody>
      </p:sp>
      <p:cxnSp>
        <p:nvCxnSpPr>
          <p:cNvPr id="13" name="Dirsek Bağlayıcısı 12"/>
          <p:cNvCxnSpPr/>
          <p:nvPr/>
        </p:nvCxnSpPr>
        <p:spPr>
          <a:xfrm>
            <a:off x="5029200" y="2532857"/>
            <a:ext cx="2336800" cy="2305843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Yuvarlatılmış Dikdörtgen 14"/>
          <p:cNvSpPr/>
          <p:nvPr/>
        </p:nvSpPr>
        <p:spPr>
          <a:xfrm>
            <a:off x="2032000" y="4382294"/>
            <a:ext cx="2139950" cy="14716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</a:t>
            </a:r>
            <a:r>
              <a:rPr lang="tr-TR" sz="1200" dirty="0">
                <a:solidFill>
                  <a:schemeClr val="tx1"/>
                </a:solidFill>
              </a:rPr>
              <a:t>yaktan tedavi edilebilecek hastalar için</a:t>
            </a:r>
          </a:p>
          <a:p>
            <a:pPr algn="ctr"/>
            <a:r>
              <a:rPr lang="tr-TR" sz="1200" dirty="0">
                <a:solidFill>
                  <a:schemeClr val="tx1"/>
                </a:solidFill>
              </a:rPr>
              <a:t>oluşturulmuş kliniklerde semptom kontrolü, beslenme,</a:t>
            </a:r>
          </a:p>
          <a:p>
            <a:pPr algn="ctr"/>
            <a:r>
              <a:rPr lang="tr-TR" sz="1200" dirty="0" err="1">
                <a:solidFill>
                  <a:schemeClr val="tx1"/>
                </a:solidFill>
              </a:rPr>
              <a:t>psikososyal</a:t>
            </a:r>
            <a:r>
              <a:rPr lang="tr-TR" sz="1200" dirty="0">
                <a:solidFill>
                  <a:schemeClr val="tx1"/>
                </a:solidFill>
              </a:rPr>
              <a:t> ve manevi destek hizmeti</a:t>
            </a:r>
          </a:p>
        </p:txBody>
      </p:sp>
    </p:spTree>
    <p:extLst>
      <p:ext uri="{BB962C8B-B14F-4D97-AF65-F5344CB8AC3E}">
        <p14:creationId xmlns:p14="http://schemas.microsoft.com/office/powerpoint/2010/main" val="156526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Tanımı</a:t>
            </a:r>
            <a:endParaRPr lang="en-US" dirty="0"/>
          </a:p>
          <a:p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Kapsamı</a:t>
            </a:r>
            <a:endParaRPr lang="en-US" dirty="0"/>
          </a:p>
          <a:p>
            <a:r>
              <a:rPr lang="en-US" dirty="0" err="1"/>
              <a:t>Türkiye’de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Mevzuatı</a:t>
            </a:r>
            <a:endParaRPr lang="en-US" dirty="0"/>
          </a:p>
          <a:p>
            <a:r>
              <a:rPr lang="en-US" dirty="0" err="1"/>
              <a:t>Türkiye’de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Uygulamaları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7" name="Yuvarlatılmış Dikdörtgen 16"/>
          <p:cNvSpPr/>
          <p:nvPr/>
        </p:nvSpPr>
        <p:spPr>
          <a:xfrm>
            <a:off x="838200" y="657013"/>
            <a:ext cx="10515600" cy="1033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Türkiye'de</a:t>
            </a:r>
            <a:r>
              <a:rPr lang="en-US" sz="3200" dirty="0"/>
              <a:t> </a:t>
            </a:r>
            <a:r>
              <a:rPr lang="en-US" sz="3200" dirty="0" err="1"/>
              <a:t>Palyatif</a:t>
            </a:r>
            <a:r>
              <a:rPr lang="en-US" sz="3200" dirty="0"/>
              <a:t> </a:t>
            </a:r>
            <a:r>
              <a:rPr lang="en-US" sz="3200" dirty="0" err="1"/>
              <a:t>Bakım</a:t>
            </a:r>
            <a:r>
              <a:rPr lang="en-US" sz="3200" dirty="0"/>
              <a:t> </a:t>
            </a:r>
            <a:r>
              <a:rPr lang="en-US" sz="3200" dirty="0" err="1"/>
              <a:t>Uygulamaları</a:t>
            </a:r>
            <a:r>
              <a:rPr lang="en-US" sz="3200" dirty="0"/>
              <a:t>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Mevzuat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4903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Unvan 4"/>
          <p:cNvSpPr txBox="1">
            <a:spLocks/>
          </p:cNvSpPr>
          <p:nvPr/>
        </p:nvSpPr>
        <p:spPr>
          <a:xfrm>
            <a:off x="909320" y="273686"/>
            <a:ext cx="10515600" cy="992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Hastane</a:t>
            </a:r>
            <a:r>
              <a:rPr lang="en-US" dirty="0"/>
              <a:t> </a:t>
            </a:r>
            <a:r>
              <a:rPr lang="en-US" dirty="0" err="1"/>
              <a:t>temelli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059" y="1825625"/>
            <a:ext cx="7429882" cy="36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80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838200" y="2023522"/>
            <a:ext cx="10515600" cy="4272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tr-TR" sz="2400" dirty="0"/>
              <a:t>Terminal dönem kanser hastaları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tr-TR" sz="2400" dirty="0"/>
              <a:t>Terminal dönem olmasa dahi kronik ağrısı olan kanser hastaları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tr-TR" sz="2400" dirty="0"/>
              <a:t>Beslenme yetersizliği olan hastalar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tr-TR" sz="2400" dirty="0"/>
              <a:t>Evinde ya da hastanede NIV kullanan ,akut problemi olmayan KOAH hastaları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tr-TR" sz="2400" dirty="0"/>
              <a:t>Nörolojik hastalıklar ( </a:t>
            </a:r>
            <a:r>
              <a:rPr lang="tr-TR" sz="2400" dirty="0" err="1"/>
              <a:t>demans</a:t>
            </a:r>
            <a:r>
              <a:rPr lang="tr-TR" sz="2400" dirty="0"/>
              <a:t>, post </a:t>
            </a:r>
            <a:r>
              <a:rPr lang="tr-TR" sz="2400" dirty="0" err="1"/>
              <a:t>resustasyon</a:t>
            </a:r>
            <a:r>
              <a:rPr lang="tr-TR" sz="2400" dirty="0"/>
              <a:t> ve CVO ya bağlı kronik bakım hastaları)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tr-TR" sz="2400" dirty="0"/>
              <a:t>ALS, MS, </a:t>
            </a:r>
            <a:r>
              <a:rPr lang="tr-TR" sz="2400" dirty="0" err="1"/>
              <a:t>parkinson</a:t>
            </a:r>
            <a:r>
              <a:rPr lang="tr-TR" sz="2400" dirty="0"/>
              <a:t> </a:t>
            </a:r>
            <a:r>
              <a:rPr lang="tr-TR" sz="2400" dirty="0" err="1"/>
              <a:t>vd</a:t>
            </a:r>
            <a:r>
              <a:rPr lang="tr-TR" sz="2400" dirty="0"/>
              <a:t> </a:t>
            </a:r>
            <a:r>
              <a:rPr lang="tr-TR" sz="2400" dirty="0" err="1"/>
              <a:t>nöromuskuler</a:t>
            </a:r>
            <a:r>
              <a:rPr lang="tr-TR" sz="2400" dirty="0"/>
              <a:t> hastalığı olan bakım hastaları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tr-TR" sz="2400" dirty="0"/>
              <a:t>Bilinci açık </a:t>
            </a:r>
            <a:r>
              <a:rPr lang="tr-TR" sz="2400" dirty="0" err="1"/>
              <a:t>quadriplejik</a:t>
            </a:r>
            <a:r>
              <a:rPr lang="tr-TR" sz="2400" dirty="0"/>
              <a:t> </a:t>
            </a:r>
            <a:r>
              <a:rPr lang="tr-TR" sz="2400" dirty="0" err="1"/>
              <a:t>trakeostomili</a:t>
            </a:r>
            <a:r>
              <a:rPr lang="tr-TR" sz="2400" dirty="0"/>
              <a:t> ya da değil bakım hastaları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tr-TR" sz="2400" dirty="0"/>
              <a:t>Protein enerji alımı çeşitli nedenlerle </a:t>
            </a:r>
            <a:r>
              <a:rPr lang="tr-TR" sz="2400" dirty="0" err="1"/>
              <a:t>malnutrisyonda</a:t>
            </a:r>
            <a:r>
              <a:rPr lang="tr-TR" sz="2400" dirty="0"/>
              <a:t> olan hastalar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tr-TR" sz="2400" dirty="0" err="1"/>
              <a:t>Trakeostomisi</a:t>
            </a:r>
            <a:r>
              <a:rPr lang="tr-TR" sz="2400" dirty="0"/>
              <a:t> ya da PEG i değişecek ya da kapatılacak hastalar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tr-TR" sz="2400" dirty="0"/>
              <a:t>Basınç yarası açılmış hastalar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endParaRPr lang="tr-TR" sz="2400" dirty="0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Unvan 4"/>
          <p:cNvSpPr txBox="1">
            <a:spLocks/>
          </p:cNvSpPr>
          <p:nvPr/>
        </p:nvSpPr>
        <p:spPr>
          <a:xfrm>
            <a:off x="909320" y="273686"/>
            <a:ext cx="10515600" cy="992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Hastane</a:t>
            </a:r>
            <a:r>
              <a:rPr lang="en-US" dirty="0"/>
              <a:t> </a:t>
            </a:r>
            <a:r>
              <a:rPr lang="en-US" dirty="0" err="1"/>
              <a:t>temelli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362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51310"/>
            <a:ext cx="10515600" cy="1325563"/>
          </a:xfrm>
        </p:spPr>
        <p:txBody>
          <a:bodyPr/>
          <a:lstStyle/>
          <a:p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3224991"/>
              </p:ext>
            </p:extLst>
          </p:nvPr>
        </p:nvGraphicFramePr>
        <p:xfrm>
          <a:off x="789339" y="253379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Unvan 4"/>
          <p:cNvSpPr txBox="1">
            <a:spLocks/>
          </p:cNvSpPr>
          <p:nvPr/>
        </p:nvSpPr>
        <p:spPr>
          <a:xfrm>
            <a:off x="838200" y="651310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Türkiye’de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Bakımın</a:t>
            </a:r>
            <a:r>
              <a:rPr lang="en-US" dirty="0"/>
              <a:t> </a:t>
            </a:r>
            <a:r>
              <a:rPr lang="en-US" dirty="0" err="1"/>
              <a:t>Basamaklandırılması</a:t>
            </a:r>
            <a:endParaRPr lang="en-US" dirty="0"/>
          </a:p>
        </p:txBody>
      </p:sp>
      <p:sp>
        <p:nvSpPr>
          <p:cNvPr id="6" name="Metin kutusu 5"/>
          <p:cNvSpPr txBox="1"/>
          <p:nvPr/>
        </p:nvSpPr>
        <p:spPr>
          <a:xfrm>
            <a:off x="1396029" y="3189929"/>
            <a:ext cx="2448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Birinci</a:t>
            </a:r>
            <a:r>
              <a:rPr lang="en-US" dirty="0"/>
              <a:t> </a:t>
            </a:r>
            <a:r>
              <a:rPr lang="en-US" dirty="0" err="1"/>
              <a:t>Basamak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</a:p>
          <a:p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Hizmetleri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872426" y="2402664"/>
            <a:ext cx="2352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İkinci</a:t>
            </a:r>
            <a:r>
              <a:rPr lang="en-US" dirty="0"/>
              <a:t> </a:t>
            </a:r>
            <a:r>
              <a:rPr lang="en-US" dirty="0" err="1"/>
              <a:t>Basamak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</a:p>
          <a:p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Hizmetleri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8040592" y="1784838"/>
            <a:ext cx="2573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Üçüncü</a:t>
            </a:r>
            <a:r>
              <a:rPr lang="en-US" dirty="0"/>
              <a:t> </a:t>
            </a:r>
            <a:r>
              <a:rPr lang="en-US" dirty="0" err="1"/>
              <a:t>Basamak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</a:p>
          <a:p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Hizmetleri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6598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911" y="1140973"/>
            <a:ext cx="7017111" cy="2686188"/>
          </a:xfrm>
          <a:prstGeom prst="rect">
            <a:avLst/>
          </a:prstGeom>
        </p:spPr>
      </p:pic>
      <p:sp>
        <p:nvSpPr>
          <p:cNvPr id="5" name="Unvan 4"/>
          <p:cNvSpPr txBox="1">
            <a:spLocks/>
          </p:cNvSpPr>
          <p:nvPr/>
        </p:nvSpPr>
        <p:spPr>
          <a:xfrm>
            <a:off x="838200" y="365125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Hizmetlerinin</a:t>
            </a:r>
            <a:r>
              <a:rPr lang="en-US" dirty="0"/>
              <a:t> </a:t>
            </a:r>
            <a:r>
              <a:rPr lang="en-US" dirty="0" err="1"/>
              <a:t>Uygulama</a:t>
            </a:r>
            <a:r>
              <a:rPr lang="en-US" dirty="0"/>
              <a:t> </a:t>
            </a:r>
            <a:r>
              <a:rPr lang="en-US" dirty="0" err="1"/>
              <a:t>Usul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Esasları</a:t>
            </a:r>
            <a:r>
              <a:rPr lang="en-US" dirty="0"/>
              <a:t> </a:t>
            </a:r>
            <a:r>
              <a:rPr lang="en-US" dirty="0" err="1"/>
              <a:t>Hakkında</a:t>
            </a:r>
            <a:r>
              <a:rPr lang="en-US" dirty="0"/>
              <a:t> </a:t>
            </a:r>
            <a:r>
              <a:rPr lang="en-US" dirty="0" err="1"/>
              <a:t>Yönerge</a:t>
            </a: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174" y="4037823"/>
            <a:ext cx="7086964" cy="273064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13332">
            <a:off x="6814040" y="2455089"/>
            <a:ext cx="5644264" cy="767850"/>
          </a:xfrm>
          <a:prstGeom prst="rect">
            <a:avLst/>
          </a:prstGeom>
        </p:spPr>
      </p:pic>
      <p:cxnSp>
        <p:nvCxnSpPr>
          <p:cNvPr id="7" name="Düz Ok Bağlayıcısı 6"/>
          <p:cNvCxnSpPr/>
          <p:nvPr/>
        </p:nvCxnSpPr>
        <p:spPr>
          <a:xfrm flipV="1">
            <a:off x="7315201" y="3922846"/>
            <a:ext cx="872518" cy="4122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7351"/>
            <a:ext cx="5962956" cy="2476627"/>
          </a:xfrm>
          <a:prstGeom prst="rect">
            <a:avLst/>
          </a:prstGeom>
        </p:spPr>
      </p:pic>
      <p:sp>
        <p:nvSpPr>
          <p:cNvPr id="5" name="Unvan 4"/>
          <p:cNvSpPr txBox="1">
            <a:spLocks/>
          </p:cNvSpPr>
          <p:nvPr/>
        </p:nvSpPr>
        <p:spPr>
          <a:xfrm>
            <a:off x="838200" y="365125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Hizmetlerinin</a:t>
            </a:r>
            <a:r>
              <a:rPr lang="en-US" dirty="0"/>
              <a:t> </a:t>
            </a:r>
            <a:r>
              <a:rPr lang="en-US" dirty="0" err="1"/>
              <a:t>Uygulama</a:t>
            </a:r>
            <a:r>
              <a:rPr lang="en-US" dirty="0"/>
              <a:t> </a:t>
            </a:r>
            <a:r>
              <a:rPr lang="en-US" dirty="0" err="1"/>
              <a:t>Usul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Esasları</a:t>
            </a:r>
            <a:r>
              <a:rPr lang="en-US" dirty="0"/>
              <a:t> </a:t>
            </a:r>
            <a:r>
              <a:rPr lang="en-US" dirty="0" err="1"/>
              <a:t>Hakkında</a:t>
            </a:r>
            <a:r>
              <a:rPr lang="en-US" dirty="0"/>
              <a:t> </a:t>
            </a:r>
            <a:r>
              <a:rPr lang="en-US" dirty="0" err="1"/>
              <a:t>Yönerge</a:t>
            </a:r>
            <a:endParaRPr lang="en-US" dirty="0"/>
          </a:p>
        </p:txBody>
      </p:sp>
      <p:cxnSp>
        <p:nvCxnSpPr>
          <p:cNvPr id="7" name="Düz Ok Bağlayıcısı 6"/>
          <p:cNvCxnSpPr/>
          <p:nvPr/>
        </p:nvCxnSpPr>
        <p:spPr>
          <a:xfrm>
            <a:off x="2736220" y="4001294"/>
            <a:ext cx="2980525" cy="13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936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4706" y="505775"/>
            <a:ext cx="4464279" cy="193049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10" y="164756"/>
            <a:ext cx="4502381" cy="6693244"/>
          </a:xfrm>
          <a:prstGeom prst="rect">
            <a:avLst/>
          </a:prstGeom>
        </p:spPr>
      </p:pic>
      <p:cxnSp>
        <p:nvCxnSpPr>
          <p:cNvPr id="6" name="Düz Ok Bağlayıcısı 5"/>
          <p:cNvCxnSpPr/>
          <p:nvPr/>
        </p:nvCxnSpPr>
        <p:spPr>
          <a:xfrm>
            <a:off x="1570534" y="1772959"/>
            <a:ext cx="984202" cy="69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Ok Bağlayıcısı 8"/>
          <p:cNvCxnSpPr/>
          <p:nvPr/>
        </p:nvCxnSpPr>
        <p:spPr>
          <a:xfrm>
            <a:off x="1525163" y="2099863"/>
            <a:ext cx="984202" cy="69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Ok Bağlayıcısı 9"/>
          <p:cNvCxnSpPr/>
          <p:nvPr/>
        </p:nvCxnSpPr>
        <p:spPr>
          <a:xfrm>
            <a:off x="927197" y="3796040"/>
            <a:ext cx="643337" cy="151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>
            <a:off x="927197" y="4855188"/>
            <a:ext cx="1627539" cy="169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>
            <a:off x="2204565" y="5778403"/>
            <a:ext cx="503735" cy="81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/>
          <p:cNvCxnSpPr/>
          <p:nvPr/>
        </p:nvCxnSpPr>
        <p:spPr>
          <a:xfrm>
            <a:off x="927197" y="5493380"/>
            <a:ext cx="984202" cy="69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 flipV="1">
            <a:off x="1366947" y="6559508"/>
            <a:ext cx="1187789" cy="98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/>
          <p:cNvCxnSpPr/>
          <p:nvPr/>
        </p:nvCxnSpPr>
        <p:spPr>
          <a:xfrm>
            <a:off x="6399636" y="766653"/>
            <a:ext cx="984202" cy="69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/>
          <p:cNvCxnSpPr/>
          <p:nvPr/>
        </p:nvCxnSpPr>
        <p:spPr>
          <a:xfrm>
            <a:off x="6322855" y="2288326"/>
            <a:ext cx="984202" cy="69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071" y="3415020"/>
            <a:ext cx="6864703" cy="76203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686" y="4855188"/>
            <a:ext cx="6782149" cy="42547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5055071" y="3294632"/>
            <a:ext cx="6936831" cy="94232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5055070" y="4624150"/>
            <a:ext cx="6936831" cy="94232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358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kdörtgen 4"/>
          <p:cNvSpPr/>
          <p:nvPr/>
        </p:nvSpPr>
        <p:spPr>
          <a:xfrm>
            <a:off x="838200" y="1825625"/>
            <a:ext cx="7283027" cy="237384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nvan 4"/>
          <p:cNvSpPr txBox="1">
            <a:spLocks/>
          </p:cNvSpPr>
          <p:nvPr/>
        </p:nvSpPr>
        <p:spPr>
          <a:xfrm>
            <a:off x="838200" y="365125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Hizmetlerinin</a:t>
            </a:r>
            <a:r>
              <a:rPr lang="en-US" dirty="0"/>
              <a:t> </a:t>
            </a:r>
            <a:r>
              <a:rPr lang="en-US" dirty="0" err="1"/>
              <a:t>Uygulama</a:t>
            </a:r>
            <a:r>
              <a:rPr lang="en-US" dirty="0"/>
              <a:t> </a:t>
            </a:r>
            <a:r>
              <a:rPr lang="en-US" dirty="0" err="1"/>
              <a:t>Usul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Esasları</a:t>
            </a:r>
            <a:r>
              <a:rPr lang="en-US" dirty="0"/>
              <a:t> </a:t>
            </a:r>
            <a:r>
              <a:rPr lang="en-US" dirty="0" err="1"/>
              <a:t>Hakkında</a:t>
            </a:r>
            <a:r>
              <a:rPr lang="en-US" dirty="0"/>
              <a:t> </a:t>
            </a:r>
            <a:r>
              <a:rPr lang="en-US" dirty="0" err="1"/>
              <a:t>Yönerge</a:t>
            </a:r>
            <a:endParaRPr lang="en-US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07" y="1885363"/>
            <a:ext cx="7233920" cy="2254366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838200" y="48650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877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673" y="1862720"/>
            <a:ext cx="7588640" cy="427714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7" y="104656"/>
            <a:ext cx="4222539" cy="256403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153687" y="108373"/>
            <a:ext cx="4235433" cy="254677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4462566" y="1825625"/>
            <a:ext cx="7343353" cy="43513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979" y="1862719"/>
            <a:ext cx="7228208" cy="427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80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Terminal </a:t>
            </a:r>
            <a:r>
              <a:rPr lang="en-US" dirty="0" err="1"/>
              <a:t>dönem</a:t>
            </a:r>
            <a:r>
              <a:rPr lang="en-US" dirty="0"/>
              <a:t> </a:t>
            </a:r>
            <a:r>
              <a:rPr lang="en-US" dirty="0" err="1"/>
              <a:t>hastalarda</a:t>
            </a:r>
            <a:r>
              <a:rPr lang="en-US" dirty="0"/>
              <a:t> ‘do not resuscitate (DNR)’ </a:t>
            </a:r>
            <a:r>
              <a:rPr lang="en-US" dirty="0" err="1"/>
              <a:t>ve</a:t>
            </a:r>
            <a:r>
              <a:rPr lang="en-US" dirty="0"/>
              <a:t> ‘do not escalate (DNE)’ </a:t>
            </a:r>
            <a:r>
              <a:rPr lang="en-US" dirty="0" err="1"/>
              <a:t>kavramı</a:t>
            </a:r>
            <a:r>
              <a:rPr lang="en-US" dirty="0"/>
              <a:t> </a:t>
            </a:r>
            <a:r>
              <a:rPr lang="en-US" dirty="0" err="1"/>
              <a:t>kargaşası</a:t>
            </a:r>
            <a:r>
              <a:rPr lang="en-US" dirty="0"/>
              <a:t>*</a:t>
            </a:r>
          </a:p>
          <a:p>
            <a:r>
              <a:rPr lang="en-US" dirty="0" err="1"/>
              <a:t>Ötenazı</a:t>
            </a:r>
            <a:r>
              <a:rPr lang="en-US" dirty="0"/>
              <a:t> </a:t>
            </a:r>
            <a:r>
              <a:rPr lang="en-US" dirty="0" err="1"/>
              <a:t>kavramının</a:t>
            </a:r>
            <a:r>
              <a:rPr lang="en-US" dirty="0"/>
              <a:t> legal </a:t>
            </a:r>
            <a:r>
              <a:rPr lang="en-US" dirty="0" err="1"/>
              <a:t>olmaması</a:t>
            </a:r>
            <a:endParaRPr lang="en-US" dirty="0"/>
          </a:p>
        </p:txBody>
      </p:sp>
      <p:sp>
        <p:nvSpPr>
          <p:cNvPr id="4" name="Unvan 4"/>
          <p:cNvSpPr txBox="1">
            <a:spLocks/>
          </p:cNvSpPr>
          <p:nvPr/>
        </p:nvSpPr>
        <p:spPr>
          <a:xfrm>
            <a:off x="838200" y="365125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Bakımda</a:t>
            </a:r>
            <a:r>
              <a:rPr lang="en-US" dirty="0"/>
              <a:t> </a:t>
            </a:r>
            <a:r>
              <a:rPr lang="en-US" dirty="0" err="1"/>
              <a:t>Etik</a:t>
            </a:r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3210560" y="5764107"/>
            <a:ext cx="7473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*Bullock K. The influence of culture on end-of-life decision making.: J </a:t>
            </a:r>
            <a:r>
              <a:rPr lang="en-US" sz="1200" dirty="0" err="1"/>
              <a:t>Soc</a:t>
            </a:r>
            <a:r>
              <a:rPr lang="en-US" sz="1200" dirty="0"/>
              <a:t> Work End Life </a:t>
            </a:r>
            <a:r>
              <a:rPr lang="en-US" sz="1200" dirty="0" err="1"/>
              <a:t>Palliat</a:t>
            </a:r>
            <a:r>
              <a:rPr lang="en-US" sz="1200" dirty="0"/>
              <a:t> Care 2011; 7(1):83-98.</a:t>
            </a:r>
          </a:p>
          <a:p>
            <a:r>
              <a:rPr lang="en-US" sz="1200" dirty="0" err="1"/>
              <a:t>DNE:Tedaviyi</a:t>
            </a:r>
            <a:r>
              <a:rPr lang="en-US" sz="1200" dirty="0"/>
              <a:t> </a:t>
            </a:r>
            <a:r>
              <a:rPr lang="en-US" sz="1200" dirty="0" err="1"/>
              <a:t>gereksiz</a:t>
            </a:r>
            <a:r>
              <a:rPr lang="en-US" sz="1200" dirty="0"/>
              <a:t> </a:t>
            </a:r>
            <a:r>
              <a:rPr lang="en-US" sz="1200" dirty="0" err="1"/>
              <a:t>arttırmama</a:t>
            </a:r>
            <a:r>
              <a:rPr lang="en-US" sz="1200" dirty="0"/>
              <a:t>, </a:t>
            </a:r>
            <a:r>
              <a:rPr lang="en-US" sz="1200" dirty="0" err="1"/>
              <a:t>solunum</a:t>
            </a:r>
            <a:r>
              <a:rPr lang="en-US" sz="1200" dirty="0"/>
              <a:t> </a:t>
            </a:r>
            <a:r>
              <a:rPr lang="en-US" sz="1200" dirty="0" err="1"/>
              <a:t>cihazına</a:t>
            </a:r>
            <a:r>
              <a:rPr lang="en-US" sz="1200" dirty="0"/>
              <a:t> </a:t>
            </a:r>
            <a:r>
              <a:rPr lang="en-US" sz="1200" dirty="0" err="1"/>
              <a:t>bağlama</a:t>
            </a:r>
            <a:r>
              <a:rPr lang="en-US" sz="1200" dirty="0"/>
              <a:t>, inotrope </a:t>
            </a:r>
            <a:r>
              <a:rPr lang="en-US" sz="1200" dirty="0" err="1"/>
              <a:t>devam</a:t>
            </a:r>
            <a:r>
              <a:rPr lang="en-US" sz="1200" dirty="0"/>
              <a:t> </a:t>
            </a:r>
            <a:r>
              <a:rPr lang="en-US" sz="1200" dirty="0" err="1"/>
              <a:t>ettirme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3699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7" y="110009"/>
            <a:ext cx="5702593" cy="22353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05" y="2238948"/>
            <a:ext cx="5454930" cy="4826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864" y="3305011"/>
            <a:ext cx="5835950" cy="318786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8014">
            <a:off x="5638578" y="1744426"/>
            <a:ext cx="5778797" cy="236867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 rot="20149561">
            <a:off x="5643620" y="1779050"/>
            <a:ext cx="5726719" cy="236025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5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en-US" dirty="0"/>
              <a:t>Amacı hastanın ve ailesinin </a:t>
            </a:r>
            <a:r>
              <a:rPr lang="tr-TR" altLang="en-US" dirty="0">
                <a:solidFill>
                  <a:srgbClr val="0070C0"/>
                </a:solidFill>
              </a:rPr>
              <a:t>yaşam kalitesi</a:t>
            </a:r>
            <a:r>
              <a:rPr lang="tr-TR" altLang="en-US" dirty="0"/>
              <a:t>ni artırmaktır.</a:t>
            </a:r>
          </a:p>
          <a:p>
            <a:endParaRPr lang="tr-TR" altLang="en-US" dirty="0"/>
          </a:p>
          <a:p>
            <a:r>
              <a:rPr lang="tr-TR" altLang="en-US" dirty="0"/>
              <a:t>Ana hedefi hastanın semptomlarını rahatlatmaktır.</a:t>
            </a:r>
            <a:endParaRPr lang="en-US" altLang="en-US" dirty="0"/>
          </a:p>
          <a:p>
            <a:endParaRPr lang="en-US" altLang="en-US" dirty="0"/>
          </a:p>
          <a:p>
            <a:r>
              <a:rPr lang="en-US" altLang="en-US" dirty="0" err="1"/>
              <a:t>Yaşamı</a:t>
            </a:r>
            <a:r>
              <a:rPr lang="en-US" altLang="en-US" dirty="0"/>
              <a:t> </a:t>
            </a:r>
            <a:r>
              <a:rPr lang="en-US" altLang="en-US" dirty="0" err="1"/>
              <a:t>desteklemekle</a:t>
            </a:r>
            <a:r>
              <a:rPr lang="en-US" altLang="en-US" dirty="0"/>
              <a:t> </a:t>
            </a:r>
            <a:r>
              <a:rPr lang="en-US" altLang="en-US" dirty="0" err="1"/>
              <a:t>birlikte</a:t>
            </a:r>
            <a:r>
              <a:rPr lang="en-US" altLang="en-US" dirty="0"/>
              <a:t> </a:t>
            </a:r>
            <a:r>
              <a:rPr lang="en-US" altLang="en-US" dirty="0" err="1"/>
              <a:t>ölümü</a:t>
            </a:r>
            <a:r>
              <a:rPr lang="en-US" altLang="en-US" dirty="0"/>
              <a:t> de </a:t>
            </a:r>
            <a:r>
              <a:rPr lang="en-US" altLang="en-US" dirty="0" err="1"/>
              <a:t>doğal</a:t>
            </a:r>
            <a:r>
              <a:rPr lang="en-US" altLang="en-US" dirty="0"/>
              <a:t> </a:t>
            </a:r>
            <a:r>
              <a:rPr lang="en-US" altLang="en-US" dirty="0" err="1"/>
              <a:t>bir</a:t>
            </a:r>
            <a:r>
              <a:rPr lang="en-US" altLang="en-US" dirty="0"/>
              <a:t> </a:t>
            </a:r>
            <a:r>
              <a:rPr lang="en-US" altLang="en-US" dirty="0" err="1"/>
              <a:t>süreç</a:t>
            </a:r>
            <a:r>
              <a:rPr lang="en-US" altLang="en-US" dirty="0"/>
              <a:t> </a:t>
            </a:r>
            <a:r>
              <a:rPr lang="en-US" altLang="en-US" dirty="0" err="1"/>
              <a:t>olarak</a:t>
            </a:r>
            <a:r>
              <a:rPr lang="en-US" altLang="en-US" dirty="0"/>
              <a:t> </a:t>
            </a:r>
            <a:r>
              <a:rPr lang="en-US" altLang="en-US" dirty="0" err="1"/>
              <a:t>algılamak</a:t>
            </a:r>
            <a:r>
              <a:rPr lang="en-US" altLang="en-US" dirty="0"/>
              <a:t> </a:t>
            </a:r>
          </a:p>
          <a:p>
            <a:endParaRPr lang="en-US" altLang="en-US" dirty="0"/>
          </a:p>
          <a:p>
            <a:r>
              <a:rPr lang="en-US" altLang="en-US" dirty="0" err="1"/>
              <a:t>Kişinin</a:t>
            </a:r>
            <a:r>
              <a:rPr lang="en-US" altLang="en-US" dirty="0"/>
              <a:t> </a:t>
            </a:r>
            <a:r>
              <a:rPr lang="en-US" altLang="en-US" dirty="0" err="1"/>
              <a:t>hayatına</a:t>
            </a:r>
            <a:r>
              <a:rPr lang="en-US" altLang="en-US" dirty="0"/>
              <a:t> </a:t>
            </a:r>
            <a:r>
              <a:rPr lang="en-US" altLang="en-US" dirty="0" err="1"/>
              <a:t>yıllar</a:t>
            </a:r>
            <a:r>
              <a:rPr lang="en-US" altLang="en-US" dirty="0"/>
              <a:t> </a:t>
            </a:r>
            <a:r>
              <a:rPr lang="en-US" altLang="en-US" dirty="0" err="1"/>
              <a:t>değil</a:t>
            </a:r>
            <a:r>
              <a:rPr lang="en-US" altLang="en-US" dirty="0"/>
              <a:t>,</a:t>
            </a:r>
            <a:r>
              <a:rPr lang="tr-TR" altLang="en-US" dirty="0"/>
              <a:t> </a:t>
            </a:r>
            <a:r>
              <a:rPr lang="en-US" altLang="en-US" dirty="0" err="1"/>
              <a:t>yıllarına</a:t>
            </a:r>
            <a:r>
              <a:rPr lang="en-US" altLang="en-US" dirty="0"/>
              <a:t> </a:t>
            </a:r>
            <a:r>
              <a:rPr lang="en-US" altLang="en-US" dirty="0" err="1"/>
              <a:t>hayat</a:t>
            </a:r>
            <a:r>
              <a:rPr lang="en-US" altLang="en-US" dirty="0"/>
              <a:t> </a:t>
            </a:r>
            <a:r>
              <a:rPr lang="tr-TR" altLang="en-US" dirty="0"/>
              <a:t>katmak</a:t>
            </a:r>
            <a:r>
              <a:rPr lang="en-US" altLang="en-US" dirty="0"/>
              <a:t> </a:t>
            </a:r>
            <a:endParaRPr lang="tr-TR" altLang="en-US" dirty="0"/>
          </a:p>
          <a:p>
            <a:pPr eaLnBrk="1" hangingPunct="1"/>
            <a:endParaRPr lang="tr-TR" altLang="en-US" dirty="0"/>
          </a:p>
          <a:p>
            <a:pPr eaLnBrk="1" hangingPunct="1"/>
            <a:endParaRPr lang="tr-TR" altLang="en-US" dirty="0"/>
          </a:p>
          <a:p>
            <a:pPr eaLnBrk="1" hangingPunct="1"/>
            <a:endParaRPr lang="tr-TR" altLang="en-US" dirty="0"/>
          </a:p>
          <a:p>
            <a:pPr eaLnBrk="1" hangingPunct="1"/>
            <a:endParaRPr lang="tr-TR" altLang="en-US" dirty="0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2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47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19" y="53949"/>
            <a:ext cx="6877403" cy="345457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264" y="4001294"/>
            <a:ext cx="5283472" cy="86364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527" y="5303284"/>
            <a:ext cx="7855354" cy="10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73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0" y="119627"/>
            <a:ext cx="7664844" cy="209560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159" y="2460733"/>
            <a:ext cx="7817252" cy="4292821"/>
          </a:xfrm>
          <a:prstGeom prst="rect">
            <a:avLst/>
          </a:prstGeom>
        </p:spPr>
      </p:pic>
      <p:cxnSp>
        <p:nvCxnSpPr>
          <p:cNvPr id="6" name="Düz Ok Bağlayıcısı 5"/>
          <p:cNvCxnSpPr/>
          <p:nvPr/>
        </p:nvCxnSpPr>
        <p:spPr>
          <a:xfrm>
            <a:off x="6375923" y="4258204"/>
            <a:ext cx="4376582" cy="139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>
            <a:off x="3541741" y="4478683"/>
            <a:ext cx="4672869" cy="333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Ok Bağlayıcısı 9"/>
          <p:cNvCxnSpPr/>
          <p:nvPr/>
        </p:nvCxnSpPr>
        <p:spPr>
          <a:xfrm>
            <a:off x="6592239" y="5221090"/>
            <a:ext cx="153243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>
            <a:off x="5512947" y="5617936"/>
            <a:ext cx="3051267" cy="408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341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272" y="1111131"/>
            <a:ext cx="7893456" cy="4635738"/>
          </a:xfrm>
          <a:prstGeom prst="rect">
            <a:avLst/>
          </a:prstGeom>
        </p:spPr>
      </p:pic>
      <p:cxnSp>
        <p:nvCxnSpPr>
          <p:cNvPr id="5" name="Düz Ok Bağlayıcısı 4"/>
          <p:cNvCxnSpPr/>
          <p:nvPr/>
        </p:nvCxnSpPr>
        <p:spPr>
          <a:xfrm flipV="1">
            <a:off x="5744666" y="3908885"/>
            <a:ext cx="4181111" cy="1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/>
          <p:cNvCxnSpPr/>
          <p:nvPr/>
        </p:nvCxnSpPr>
        <p:spPr>
          <a:xfrm>
            <a:off x="2931665" y="5076237"/>
            <a:ext cx="4718582" cy="53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Ok Bağlayıcısı 8"/>
          <p:cNvCxnSpPr/>
          <p:nvPr/>
        </p:nvCxnSpPr>
        <p:spPr>
          <a:xfrm>
            <a:off x="5674864" y="2743200"/>
            <a:ext cx="228251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/>
          <p:cNvCxnSpPr/>
          <p:nvPr/>
        </p:nvCxnSpPr>
        <p:spPr>
          <a:xfrm flipV="1">
            <a:off x="2310431" y="3443951"/>
            <a:ext cx="3071267" cy="31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767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4"/>
          <p:cNvPicPr/>
          <p:nvPr/>
        </p:nvPicPr>
        <p:blipFill>
          <a:blip r:embed="rId2"/>
          <a:stretch/>
        </p:blipFill>
        <p:spPr>
          <a:xfrm>
            <a:off x="838200" y="900440"/>
            <a:ext cx="10515600" cy="487214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05611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ülkemiz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önemli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türü</a:t>
            </a:r>
            <a:endParaRPr lang="en-US" dirty="0"/>
          </a:p>
          <a:p>
            <a:r>
              <a:rPr lang="en-US" dirty="0" err="1"/>
              <a:t>Mevzuatta</a:t>
            </a:r>
            <a:r>
              <a:rPr lang="en-US" dirty="0"/>
              <a:t> </a:t>
            </a:r>
            <a:r>
              <a:rPr lang="en-US" dirty="0" err="1"/>
              <a:t>bazı</a:t>
            </a:r>
            <a:r>
              <a:rPr lang="en-US" dirty="0"/>
              <a:t> net </a:t>
            </a:r>
            <a:r>
              <a:rPr lang="en-US" dirty="0" err="1"/>
              <a:t>olmayan</a:t>
            </a:r>
            <a:r>
              <a:rPr lang="en-US" dirty="0"/>
              <a:t> </a:t>
            </a:r>
            <a:r>
              <a:rPr lang="en-US" dirty="0" err="1"/>
              <a:t>durumlar</a:t>
            </a:r>
            <a:r>
              <a:rPr lang="en-US" dirty="0"/>
              <a:t> </a:t>
            </a:r>
            <a:r>
              <a:rPr lang="en-US" dirty="0" err="1"/>
              <a:t>mevcut</a:t>
            </a:r>
            <a:r>
              <a:rPr lang="en-US" dirty="0"/>
              <a:t> (hasta </a:t>
            </a:r>
            <a:r>
              <a:rPr lang="en-US" dirty="0" err="1"/>
              <a:t>yatış</a:t>
            </a:r>
            <a:r>
              <a:rPr lang="en-US" dirty="0"/>
              <a:t>/</a:t>
            </a:r>
            <a:r>
              <a:rPr lang="en-US" dirty="0" err="1"/>
              <a:t>taburculuk</a:t>
            </a:r>
            <a:r>
              <a:rPr lang="en-US" dirty="0"/>
              <a:t> </a:t>
            </a:r>
            <a:r>
              <a:rPr lang="en-US" dirty="0" err="1"/>
              <a:t>kriterleri</a:t>
            </a:r>
            <a:r>
              <a:rPr lang="en-US" dirty="0"/>
              <a:t>, </a:t>
            </a:r>
            <a:r>
              <a:rPr lang="en-US" dirty="0" err="1"/>
              <a:t>sorumlu</a:t>
            </a:r>
            <a:r>
              <a:rPr lang="en-US" dirty="0"/>
              <a:t> </a:t>
            </a:r>
            <a:r>
              <a:rPr lang="en-US" dirty="0" err="1"/>
              <a:t>hekim</a:t>
            </a:r>
            <a:r>
              <a:rPr lang="en-US" dirty="0"/>
              <a:t>, </a:t>
            </a:r>
            <a:r>
              <a:rPr lang="en-US" dirty="0" err="1"/>
              <a:t>çalışanların</a:t>
            </a:r>
            <a:r>
              <a:rPr lang="en-US" dirty="0"/>
              <a:t> </a:t>
            </a:r>
            <a:r>
              <a:rPr lang="en-US" dirty="0" err="1"/>
              <a:t>özlük</a:t>
            </a:r>
            <a:r>
              <a:rPr lang="en-US" dirty="0"/>
              <a:t> </a:t>
            </a:r>
            <a:r>
              <a:rPr lang="en-US" dirty="0" err="1"/>
              <a:t>hakları</a:t>
            </a:r>
            <a:r>
              <a:rPr lang="en-US" dirty="0"/>
              <a:t>… </a:t>
            </a:r>
            <a:r>
              <a:rPr lang="en-US" dirty="0" err="1"/>
              <a:t>vb</a:t>
            </a:r>
            <a:r>
              <a:rPr lang="en-US" dirty="0"/>
              <a:t>)</a:t>
            </a:r>
          </a:p>
          <a:p>
            <a:r>
              <a:rPr lang="en-US" dirty="0"/>
              <a:t>Kalite </a:t>
            </a:r>
            <a:r>
              <a:rPr lang="en-US" dirty="0" err="1"/>
              <a:t>kriterleri</a:t>
            </a:r>
            <a:r>
              <a:rPr lang="en-US" dirty="0"/>
              <a:t> </a:t>
            </a:r>
            <a:r>
              <a:rPr lang="en-US" dirty="0" err="1"/>
              <a:t>geliştirilmeli</a:t>
            </a:r>
            <a:endParaRPr lang="en-US" dirty="0"/>
          </a:p>
          <a:p>
            <a:r>
              <a:rPr lang="en-US" dirty="0" err="1"/>
              <a:t>Eğitim</a:t>
            </a:r>
            <a:r>
              <a:rPr lang="en-US" dirty="0"/>
              <a:t> </a:t>
            </a:r>
            <a:r>
              <a:rPr lang="en-US" dirty="0" err="1"/>
              <a:t>lisans</a:t>
            </a:r>
            <a:r>
              <a:rPr lang="en-US" dirty="0"/>
              <a:t>, </a:t>
            </a:r>
            <a:r>
              <a:rPr lang="en-US" dirty="0" err="1"/>
              <a:t>lisansüstü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uzmanlık</a:t>
            </a:r>
            <a:r>
              <a:rPr lang="en-US" dirty="0"/>
              <a:t> </a:t>
            </a:r>
            <a:r>
              <a:rPr lang="en-US" dirty="0" err="1"/>
              <a:t>bazlı</a:t>
            </a:r>
            <a:r>
              <a:rPr lang="en-US" dirty="0"/>
              <a:t> </a:t>
            </a:r>
            <a:r>
              <a:rPr lang="en-US" dirty="0" err="1"/>
              <a:t>yapılandırılmalı</a:t>
            </a:r>
            <a:r>
              <a:rPr lang="en-US" dirty="0"/>
              <a:t>,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eğitimi</a:t>
            </a:r>
            <a:r>
              <a:rPr lang="en-US" dirty="0"/>
              <a:t> her </a:t>
            </a:r>
            <a:r>
              <a:rPr lang="en-US" dirty="0" err="1"/>
              <a:t>düzeyde</a:t>
            </a:r>
            <a:r>
              <a:rPr lang="en-US" dirty="0"/>
              <a:t> </a:t>
            </a:r>
            <a:r>
              <a:rPr lang="en-US" dirty="0" err="1"/>
              <a:t>verilmeli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Unvan 4"/>
          <p:cNvSpPr txBox="1">
            <a:spLocks/>
          </p:cNvSpPr>
          <p:nvPr/>
        </p:nvSpPr>
        <p:spPr>
          <a:xfrm>
            <a:off x="838200" y="365125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Sonuç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58919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İlginiz</a:t>
            </a:r>
            <a:r>
              <a:rPr lang="en-US" b="1" dirty="0"/>
              <a:t> </a:t>
            </a:r>
            <a:r>
              <a:rPr lang="en-US" b="1" dirty="0" err="1"/>
              <a:t>için</a:t>
            </a:r>
            <a:r>
              <a:rPr lang="en-US" b="1" dirty="0"/>
              <a:t> </a:t>
            </a:r>
            <a:r>
              <a:rPr lang="en-US" b="1" dirty="0" err="1"/>
              <a:t>teşekkürler</a:t>
            </a:r>
            <a:r>
              <a:rPr lang="en-US" b="1" dirty="0"/>
              <a:t>…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6030"/>
            <a:ext cx="10515600" cy="536075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544079" y="2087065"/>
            <a:ext cx="2196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Bursa </a:t>
            </a:r>
            <a:r>
              <a:rPr lang="en-US" dirty="0" err="1"/>
              <a:t>Şehir</a:t>
            </a:r>
            <a:r>
              <a:rPr lang="en-US" dirty="0"/>
              <a:t> </a:t>
            </a:r>
            <a:r>
              <a:rPr lang="en-US" dirty="0" err="1"/>
              <a:t>Hastanesi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44908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Terminal </a:t>
            </a:r>
            <a:r>
              <a:rPr lang="en-US" dirty="0" err="1"/>
              <a:t>dönem</a:t>
            </a:r>
            <a:r>
              <a:rPr lang="en-US" dirty="0"/>
              <a:t> </a:t>
            </a:r>
            <a:r>
              <a:rPr lang="en-US" dirty="0" err="1"/>
              <a:t>hastalarda</a:t>
            </a:r>
            <a:r>
              <a:rPr lang="en-US" dirty="0"/>
              <a:t> ‘Do not resuscitate (DNR)’ </a:t>
            </a:r>
            <a:r>
              <a:rPr lang="en-US" dirty="0" err="1"/>
              <a:t>kavramı</a:t>
            </a:r>
            <a:r>
              <a:rPr lang="en-US" dirty="0"/>
              <a:t> </a:t>
            </a:r>
            <a:r>
              <a:rPr lang="en-US" dirty="0" err="1"/>
              <a:t>kargaşası</a:t>
            </a:r>
            <a:r>
              <a:rPr lang="en-US" dirty="0"/>
              <a:t> </a:t>
            </a:r>
          </a:p>
        </p:txBody>
      </p:sp>
      <p:sp>
        <p:nvSpPr>
          <p:cNvPr id="4" name="Unvan 4"/>
          <p:cNvSpPr txBox="1">
            <a:spLocks/>
          </p:cNvSpPr>
          <p:nvPr/>
        </p:nvSpPr>
        <p:spPr>
          <a:xfrm>
            <a:off x="838200" y="365125"/>
            <a:ext cx="10515600" cy="964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bakımda</a:t>
            </a:r>
            <a:r>
              <a:rPr lang="en-US" dirty="0"/>
              <a:t> </a:t>
            </a:r>
            <a:r>
              <a:rPr lang="en-US" dirty="0" err="1"/>
              <a:t>etik</a:t>
            </a:r>
            <a:r>
              <a:rPr lang="en-US" dirty="0"/>
              <a:t> </a:t>
            </a:r>
            <a:r>
              <a:rPr lang="en-US" dirty="0" err="1"/>
              <a:t>sorunlar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94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Dünya</a:t>
            </a:r>
            <a:r>
              <a:rPr lang="en-US" dirty="0"/>
              <a:t> </a:t>
            </a:r>
            <a:r>
              <a:rPr lang="en-US" dirty="0" err="1"/>
              <a:t>çapında</a:t>
            </a:r>
            <a:r>
              <a:rPr lang="en-US" dirty="0"/>
              <a:t> </a:t>
            </a:r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ihtiyacı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hastaların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% 14’ü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tedaviye</a:t>
            </a:r>
            <a:r>
              <a:rPr lang="en-US" dirty="0"/>
              <a:t> </a:t>
            </a:r>
            <a:r>
              <a:rPr lang="en-US" dirty="0" err="1"/>
              <a:t>ulaşabilmekte</a:t>
            </a:r>
            <a:endParaRPr lang="tr-TR" dirty="0"/>
          </a:p>
        </p:txBody>
      </p:sp>
      <p:sp>
        <p:nvSpPr>
          <p:cNvPr id="4" name="Unvan 4"/>
          <p:cNvSpPr txBox="1">
            <a:spLocks/>
          </p:cNvSpPr>
          <p:nvPr/>
        </p:nvSpPr>
        <p:spPr>
          <a:xfrm>
            <a:off x="838200" y="365126"/>
            <a:ext cx="10515600" cy="982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Palyatif Bakım</a:t>
            </a:r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6924312" y="6311900"/>
            <a:ext cx="4357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/>
              <a:t>https://www.who.int/news-room/fact-sheets/detail/palliative-care</a:t>
            </a:r>
          </a:p>
        </p:txBody>
      </p:sp>
    </p:spTree>
    <p:extLst>
      <p:ext uri="{BB962C8B-B14F-4D97-AF65-F5344CB8AC3E}">
        <p14:creationId xmlns:p14="http://schemas.microsoft.com/office/powerpoint/2010/main" val="36408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73" y="762000"/>
            <a:ext cx="895942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00800"/>
            <a:ext cx="3176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ağ Ok 1"/>
          <p:cNvSpPr/>
          <p:nvPr/>
        </p:nvSpPr>
        <p:spPr>
          <a:xfrm rot="18309707">
            <a:off x="779144" y="2803410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ikdörtgen 2"/>
          <p:cNvSpPr/>
          <p:nvPr/>
        </p:nvSpPr>
        <p:spPr>
          <a:xfrm>
            <a:off x="6387253" y="1339620"/>
            <a:ext cx="2135241" cy="1295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575040" y="1295400"/>
            <a:ext cx="1711960" cy="2057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5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7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457201"/>
            <a:ext cx="7162800" cy="5668963"/>
          </a:xfrm>
        </p:spPr>
      </p:pic>
      <p:sp>
        <p:nvSpPr>
          <p:cNvPr id="6148" name="Metin kutusu 4"/>
          <p:cNvSpPr txBox="1">
            <a:spLocks noChangeArrowheads="1"/>
          </p:cNvSpPr>
          <p:nvPr/>
        </p:nvSpPr>
        <p:spPr bwMode="auto">
          <a:xfrm>
            <a:off x="2438400" y="6173789"/>
            <a:ext cx="165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/>
              <a:t>Fiziksel Sağlık</a:t>
            </a:r>
            <a:endParaRPr lang="en-US" altLang="en-US"/>
          </a:p>
        </p:txBody>
      </p:sp>
      <p:sp>
        <p:nvSpPr>
          <p:cNvPr id="6149" name="Metin kutusu 5"/>
          <p:cNvSpPr txBox="1">
            <a:spLocks noChangeArrowheads="1"/>
          </p:cNvSpPr>
          <p:nvPr/>
        </p:nvSpPr>
        <p:spPr bwMode="auto">
          <a:xfrm>
            <a:off x="4330701" y="6248400"/>
            <a:ext cx="1147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/>
              <a:t>Psikolojik</a:t>
            </a:r>
            <a:endParaRPr lang="en-US" altLang="en-US"/>
          </a:p>
        </p:txBody>
      </p:sp>
      <p:sp>
        <p:nvSpPr>
          <p:cNvPr id="6150" name="Metin kutusu 6"/>
          <p:cNvSpPr txBox="1">
            <a:spLocks noChangeArrowheads="1"/>
          </p:cNvSpPr>
          <p:nvPr/>
        </p:nvSpPr>
        <p:spPr bwMode="auto">
          <a:xfrm>
            <a:off x="6858000" y="6248400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/>
              <a:t>Sosyal</a:t>
            </a:r>
            <a:endParaRPr lang="en-US" altLang="en-US"/>
          </a:p>
        </p:txBody>
      </p:sp>
      <p:sp>
        <p:nvSpPr>
          <p:cNvPr id="6151" name="Metin kutusu 7"/>
          <p:cNvSpPr txBox="1">
            <a:spLocks noChangeArrowheads="1"/>
          </p:cNvSpPr>
          <p:nvPr/>
        </p:nvSpPr>
        <p:spPr bwMode="auto">
          <a:xfrm>
            <a:off x="8458201" y="6248400"/>
            <a:ext cx="187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/>
              <a:t>Manevi(spiritüel)</a:t>
            </a:r>
            <a:endParaRPr lang="en-US" altLang="en-US"/>
          </a:p>
        </p:txBody>
      </p:sp>
      <p:sp>
        <p:nvSpPr>
          <p:cNvPr id="6152" name="Dikdörtgen 8"/>
          <p:cNvSpPr>
            <a:spLocks noChangeArrowheads="1"/>
          </p:cNvSpPr>
          <p:nvPr/>
        </p:nvSpPr>
        <p:spPr bwMode="auto">
          <a:xfrm>
            <a:off x="3086100" y="3051176"/>
            <a:ext cx="914400" cy="3651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/>
              <a:t>Doktor</a:t>
            </a:r>
            <a:endParaRPr lang="en-US" altLang="en-US"/>
          </a:p>
        </p:txBody>
      </p:sp>
      <p:sp>
        <p:nvSpPr>
          <p:cNvPr id="6153" name="Dikdörtgen 9"/>
          <p:cNvSpPr>
            <a:spLocks noChangeArrowheads="1"/>
          </p:cNvSpPr>
          <p:nvPr/>
        </p:nvSpPr>
        <p:spPr bwMode="auto">
          <a:xfrm>
            <a:off x="4572000" y="217488"/>
            <a:ext cx="10668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 dirty="0"/>
              <a:t>Hemşire</a:t>
            </a:r>
            <a:endParaRPr lang="en-US" altLang="en-US" dirty="0"/>
          </a:p>
        </p:txBody>
      </p:sp>
      <p:sp>
        <p:nvSpPr>
          <p:cNvPr id="6154" name="Dikdörtgen 10"/>
          <p:cNvSpPr>
            <a:spLocks noChangeArrowheads="1"/>
          </p:cNvSpPr>
          <p:nvPr/>
        </p:nvSpPr>
        <p:spPr bwMode="auto">
          <a:xfrm>
            <a:off x="3154363" y="727075"/>
            <a:ext cx="11430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/>
              <a:t>Psikolog</a:t>
            </a:r>
            <a:endParaRPr lang="en-US" altLang="en-US"/>
          </a:p>
        </p:txBody>
      </p:sp>
      <p:sp>
        <p:nvSpPr>
          <p:cNvPr id="6155" name="Dikdörtgen 11"/>
          <p:cNvSpPr>
            <a:spLocks noChangeArrowheads="1"/>
          </p:cNvSpPr>
          <p:nvPr/>
        </p:nvSpPr>
        <p:spPr bwMode="auto">
          <a:xfrm>
            <a:off x="2187575" y="2201863"/>
            <a:ext cx="15240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/>
              <a:t>Fizyoterapist</a:t>
            </a:r>
            <a:endParaRPr lang="en-US" altLang="en-US"/>
          </a:p>
        </p:txBody>
      </p:sp>
      <p:sp>
        <p:nvSpPr>
          <p:cNvPr id="6156" name="Dikdörtgen 12"/>
          <p:cNvSpPr>
            <a:spLocks noChangeArrowheads="1"/>
          </p:cNvSpPr>
          <p:nvPr/>
        </p:nvSpPr>
        <p:spPr bwMode="auto">
          <a:xfrm>
            <a:off x="6370638" y="407988"/>
            <a:ext cx="1143000" cy="609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/>
              <a:t>Yardımcı Personel</a:t>
            </a:r>
            <a:endParaRPr lang="en-US" altLang="en-US"/>
          </a:p>
        </p:txBody>
      </p:sp>
      <p:sp>
        <p:nvSpPr>
          <p:cNvPr id="6157" name="Dikdörtgen 13"/>
          <p:cNvSpPr>
            <a:spLocks noChangeArrowheads="1"/>
          </p:cNvSpPr>
          <p:nvPr/>
        </p:nvSpPr>
        <p:spPr bwMode="auto">
          <a:xfrm>
            <a:off x="7697789" y="1166813"/>
            <a:ext cx="1749425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/>
              <a:t>Tıbbi Sekreter</a:t>
            </a:r>
            <a:endParaRPr lang="en-US" altLang="en-US"/>
          </a:p>
        </p:txBody>
      </p:sp>
      <p:sp>
        <p:nvSpPr>
          <p:cNvPr id="6158" name="Dikdörtgen 14"/>
          <p:cNvSpPr>
            <a:spLocks noChangeArrowheads="1"/>
          </p:cNvSpPr>
          <p:nvPr/>
        </p:nvSpPr>
        <p:spPr bwMode="auto">
          <a:xfrm>
            <a:off x="8382000" y="1827213"/>
            <a:ext cx="14478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/>
              <a:t>Din görevlisi</a:t>
            </a:r>
            <a:endParaRPr lang="en-US" altLang="en-US"/>
          </a:p>
        </p:txBody>
      </p:sp>
      <p:sp>
        <p:nvSpPr>
          <p:cNvPr id="6159" name="Dikdörtgen 15"/>
          <p:cNvSpPr>
            <a:spLocks noChangeArrowheads="1"/>
          </p:cNvSpPr>
          <p:nvPr/>
        </p:nvSpPr>
        <p:spPr bwMode="auto">
          <a:xfrm>
            <a:off x="8475663" y="3554413"/>
            <a:ext cx="7620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/>
              <a:t>Diğer</a:t>
            </a:r>
            <a:endParaRPr lang="en-US" altLang="en-US"/>
          </a:p>
        </p:txBody>
      </p:sp>
      <p:sp>
        <p:nvSpPr>
          <p:cNvPr id="18" name="Dikdörtgen 17"/>
          <p:cNvSpPr/>
          <p:nvPr/>
        </p:nvSpPr>
        <p:spPr>
          <a:xfrm>
            <a:off x="1600201" y="165864"/>
            <a:ext cx="204633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2000" dirty="0">
                <a:ln w="0"/>
                <a:solidFill>
                  <a:srgbClr val="0099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Palyatif bakım</a:t>
            </a:r>
            <a:endParaRPr lang="en-US" sz="2000" dirty="0">
              <a:ln w="0"/>
              <a:solidFill>
                <a:srgbClr val="0099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161" name="Dikdörtgen 2"/>
          <p:cNvSpPr>
            <a:spLocks noChangeArrowheads="1"/>
          </p:cNvSpPr>
          <p:nvPr/>
        </p:nvSpPr>
        <p:spPr bwMode="auto">
          <a:xfrm>
            <a:off x="8686800" y="2640014"/>
            <a:ext cx="1676400" cy="5937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Sosyal H</a:t>
            </a:r>
            <a:r>
              <a:rPr lang="tr-TR" altLang="en-US"/>
              <a:t>izmet Uzmanı</a:t>
            </a:r>
            <a:endParaRPr lang="en-US" altLang="en-US"/>
          </a:p>
        </p:txBody>
      </p:sp>
      <p:sp>
        <p:nvSpPr>
          <p:cNvPr id="6162" name="Dikdörtgen 1"/>
          <p:cNvSpPr>
            <a:spLocks noChangeArrowheads="1"/>
          </p:cNvSpPr>
          <p:nvPr/>
        </p:nvSpPr>
        <p:spPr bwMode="auto">
          <a:xfrm>
            <a:off x="2362200" y="1498600"/>
            <a:ext cx="1284288" cy="406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D</a:t>
            </a:r>
            <a:r>
              <a:rPr lang="tr-TR" altLang="en-US"/>
              <a:t>iyetisyen</a:t>
            </a:r>
            <a:endParaRPr lang="en-US" altLang="en-US"/>
          </a:p>
        </p:txBody>
      </p:sp>
      <p:sp>
        <p:nvSpPr>
          <p:cNvPr id="19" name="Dikdörtgen 8"/>
          <p:cNvSpPr>
            <a:spLocks noChangeArrowheads="1"/>
          </p:cNvSpPr>
          <p:nvPr/>
        </p:nvSpPr>
        <p:spPr bwMode="auto">
          <a:xfrm>
            <a:off x="3880274" y="3702051"/>
            <a:ext cx="914400" cy="3651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 err="1"/>
              <a:t>Eczacı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6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/>
      <p:bldP spid="6153" grpId="0" animBg="1"/>
      <p:bldP spid="6154" grpId="0" animBg="1"/>
      <p:bldP spid="6155" grpId="0" animBg="1"/>
      <p:bldP spid="6156" grpId="0" animBg="1"/>
      <p:bldP spid="6157" grpId="0" animBg="1"/>
      <p:bldP spid="6158" grpId="0" animBg="1"/>
      <p:bldP spid="6159" grpId="0" animBg="1"/>
      <p:bldP spid="6161" grpId="0" animBg="1"/>
      <p:bldP spid="6162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86065"/>
            <a:ext cx="10515600" cy="1325563"/>
          </a:xfrm>
        </p:spPr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0490714"/>
              </p:ext>
            </p:extLst>
          </p:nvPr>
        </p:nvGraphicFramePr>
        <p:xfrm>
          <a:off x="782358" y="265246"/>
          <a:ext cx="11300286" cy="5800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552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Palyatif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Tanım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214880"/>
            <a:ext cx="10515600" cy="396208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DSÖ 2002: ‘</a:t>
            </a:r>
            <a:r>
              <a:rPr lang="en-US" i="1" dirty="0" err="1"/>
              <a:t>Hayatı</a:t>
            </a:r>
            <a:r>
              <a:rPr lang="en-US" i="1" dirty="0"/>
              <a:t> </a:t>
            </a:r>
            <a:r>
              <a:rPr lang="en-US" i="1" dirty="0" err="1"/>
              <a:t>tehdit</a:t>
            </a:r>
            <a:r>
              <a:rPr lang="en-US" i="1" dirty="0"/>
              <a:t> </a:t>
            </a:r>
            <a:r>
              <a:rPr lang="en-US" i="1" dirty="0" err="1"/>
              <a:t>eden</a:t>
            </a:r>
            <a:r>
              <a:rPr lang="en-US" i="1" dirty="0"/>
              <a:t> </a:t>
            </a:r>
            <a:r>
              <a:rPr lang="en-US" i="1" dirty="0" err="1"/>
              <a:t>bir</a:t>
            </a:r>
            <a:r>
              <a:rPr lang="en-US" i="1" dirty="0"/>
              <a:t> </a:t>
            </a:r>
            <a:r>
              <a:rPr lang="en-US" i="1" dirty="0" err="1"/>
              <a:t>hastalıkla</a:t>
            </a:r>
            <a:r>
              <a:rPr lang="en-US" i="1" dirty="0"/>
              <a:t> </a:t>
            </a:r>
            <a:r>
              <a:rPr lang="en-US" i="1" dirty="0" err="1"/>
              <a:t>ilişkili</a:t>
            </a:r>
            <a:r>
              <a:rPr lang="en-US" i="1" dirty="0"/>
              <a:t> </a:t>
            </a:r>
            <a:r>
              <a:rPr lang="en-US" i="1" dirty="0" err="1"/>
              <a:t>sorunlarla</a:t>
            </a:r>
            <a:r>
              <a:rPr lang="en-US" i="1" dirty="0"/>
              <a:t> </a:t>
            </a:r>
            <a:r>
              <a:rPr lang="en-US" i="1" dirty="0" err="1"/>
              <a:t>karşı</a:t>
            </a:r>
            <a:r>
              <a:rPr lang="en-US" i="1" dirty="0"/>
              <a:t> </a:t>
            </a:r>
            <a:r>
              <a:rPr lang="en-US" i="1" dirty="0" err="1"/>
              <a:t>karşıya</a:t>
            </a:r>
            <a:r>
              <a:rPr lang="en-US" i="1" dirty="0"/>
              <a:t> </a:t>
            </a:r>
            <a:r>
              <a:rPr lang="en-US" i="1" dirty="0" err="1"/>
              <a:t>kalan</a:t>
            </a:r>
            <a:r>
              <a:rPr lang="en-US" i="1" dirty="0"/>
              <a:t> </a:t>
            </a:r>
            <a:r>
              <a:rPr lang="en-US" i="1" dirty="0" err="1"/>
              <a:t>hastaların</a:t>
            </a:r>
            <a:r>
              <a:rPr lang="en-US" i="1" dirty="0"/>
              <a:t> </a:t>
            </a:r>
            <a:r>
              <a:rPr lang="en-US" i="1" dirty="0" err="1"/>
              <a:t>ve</a:t>
            </a:r>
            <a:r>
              <a:rPr lang="en-US" i="1" dirty="0"/>
              <a:t> </a:t>
            </a:r>
            <a:r>
              <a:rPr lang="en-US" i="1" dirty="0" err="1"/>
              <a:t>ailelerinin</a:t>
            </a:r>
            <a:r>
              <a:rPr lang="en-US" i="1" dirty="0"/>
              <a:t>, </a:t>
            </a:r>
            <a:r>
              <a:rPr lang="en-US" i="1" dirty="0" err="1"/>
              <a:t>erken</a:t>
            </a:r>
            <a:r>
              <a:rPr lang="en-US" i="1" dirty="0"/>
              <a:t> </a:t>
            </a:r>
            <a:r>
              <a:rPr lang="en-US" i="1" dirty="0" err="1"/>
              <a:t>teşhis</a:t>
            </a:r>
            <a:r>
              <a:rPr lang="en-US" i="1" dirty="0"/>
              <a:t> </a:t>
            </a:r>
            <a:r>
              <a:rPr lang="en-US" i="1" dirty="0" err="1"/>
              <a:t>ve</a:t>
            </a:r>
            <a:r>
              <a:rPr lang="en-US" i="1" dirty="0"/>
              <a:t> </a:t>
            </a:r>
            <a:r>
              <a:rPr lang="en-US" i="1" dirty="0" err="1"/>
              <a:t>kusursuz</a:t>
            </a:r>
            <a:r>
              <a:rPr lang="en-US" i="1" dirty="0"/>
              <a:t> </a:t>
            </a:r>
            <a:r>
              <a:rPr lang="en-US" i="1" dirty="0" err="1"/>
              <a:t>değerlendirme</a:t>
            </a:r>
            <a:r>
              <a:rPr lang="en-US" i="1" dirty="0"/>
              <a:t> </a:t>
            </a:r>
            <a:r>
              <a:rPr lang="en-US" i="1" dirty="0" err="1"/>
              <a:t>yoluyla</a:t>
            </a:r>
            <a:r>
              <a:rPr lang="en-US" i="1" dirty="0"/>
              <a:t> </a:t>
            </a:r>
            <a:r>
              <a:rPr lang="en-US" i="1" dirty="0" err="1"/>
              <a:t>acıların</a:t>
            </a:r>
            <a:r>
              <a:rPr lang="en-US" i="1" dirty="0"/>
              <a:t> </a:t>
            </a:r>
            <a:r>
              <a:rPr lang="en-US" i="1" dirty="0" err="1"/>
              <a:t>ve</a:t>
            </a:r>
            <a:r>
              <a:rPr lang="en-US" i="1" dirty="0"/>
              <a:t> </a:t>
            </a:r>
            <a:r>
              <a:rPr lang="en-US" i="1" dirty="0" err="1"/>
              <a:t>ağrıların</a:t>
            </a:r>
            <a:r>
              <a:rPr lang="en-US" i="1" dirty="0"/>
              <a:t> </a:t>
            </a:r>
            <a:r>
              <a:rPr lang="en-US" i="1" dirty="0" err="1"/>
              <a:t>önlenmesi</a:t>
            </a:r>
            <a:r>
              <a:rPr lang="en-US" i="1" dirty="0"/>
              <a:t> </a:t>
            </a:r>
            <a:r>
              <a:rPr lang="en-US" i="1" dirty="0" err="1"/>
              <a:t>ve</a:t>
            </a:r>
            <a:r>
              <a:rPr lang="en-US" i="1" dirty="0"/>
              <a:t> </a:t>
            </a:r>
            <a:r>
              <a:rPr lang="en-US" i="1" dirty="0" err="1"/>
              <a:t>diğer</a:t>
            </a:r>
            <a:r>
              <a:rPr lang="en-US" i="1" dirty="0"/>
              <a:t> </a:t>
            </a:r>
            <a:r>
              <a:rPr lang="en-US" i="1" dirty="0" err="1"/>
              <a:t>semptomların</a:t>
            </a:r>
            <a:r>
              <a:rPr lang="en-US" i="1" dirty="0"/>
              <a:t> </a:t>
            </a:r>
            <a:r>
              <a:rPr lang="en-US" i="1" dirty="0" err="1"/>
              <a:t>hafifletilmesi</a:t>
            </a:r>
            <a:r>
              <a:rPr lang="en-US" i="1" dirty="0"/>
              <a:t> </a:t>
            </a:r>
            <a:r>
              <a:rPr lang="en-US" i="1" dirty="0" err="1"/>
              <a:t>yoluyla</a:t>
            </a:r>
            <a:r>
              <a:rPr lang="en-US" i="1" dirty="0"/>
              <a:t> </a:t>
            </a:r>
            <a:r>
              <a:rPr lang="en-US" i="1" dirty="0" err="1"/>
              <a:t>yaşam</a:t>
            </a:r>
            <a:r>
              <a:rPr lang="en-US" i="1" dirty="0"/>
              <a:t> </a:t>
            </a:r>
            <a:r>
              <a:rPr lang="en-US" i="1" dirty="0" err="1"/>
              <a:t>kalitesini</a:t>
            </a:r>
            <a:r>
              <a:rPr lang="en-US" i="1" dirty="0"/>
              <a:t> </a:t>
            </a:r>
            <a:r>
              <a:rPr lang="en-US" i="1" dirty="0" err="1"/>
              <a:t>iyileştiren</a:t>
            </a:r>
            <a:r>
              <a:rPr lang="en-US" i="1" dirty="0"/>
              <a:t> </a:t>
            </a:r>
            <a:r>
              <a:rPr lang="en-US" i="1" dirty="0" err="1"/>
              <a:t>bir</a:t>
            </a:r>
            <a:r>
              <a:rPr lang="en-US" i="1" dirty="0"/>
              <a:t> </a:t>
            </a:r>
            <a:r>
              <a:rPr lang="en-US" i="1" dirty="0" err="1"/>
              <a:t>yaklaşım</a:t>
            </a:r>
            <a:r>
              <a:rPr lang="en-US" dirty="0"/>
              <a:t>’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2014’te DSÖ ‘</a:t>
            </a:r>
            <a:r>
              <a:rPr lang="en-US" i="1" dirty="0" err="1"/>
              <a:t>Palyatif</a:t>
            </a:r>
            <a:r>
              <a:rPr lang="en-US" i="1" dirty="0"/>
              <a:t> </a:t>
            </a:r>
            <a:r>
              <a:rPr lang="en-US" i="1" dirty="0" err="1"/>
              <a:t>bakım</a:t>
            </a:r>
            <a:r>
              <a:rPr lang="en-US" i="1" dirty="0"/>
              <a:t> </a:t>
            </a:r>
            <a:r>
              <a:rPr lang="en-US" i="1" dirty="0" err="1"/>
              <a:t>tüm</a:t>
            </a:r>
            <a:r>
              <a:rPr lang="en-US" i="1" dirty="0"/>
              <a:t> </a:t>
            </a:r>
            <a:r>
              <a:rPr lang="en-US" i="1" dirty="0" err="1"/>
              <a:t>hekimlerin</a:t>
            </a:r>
            <a:r>
              <a:rPr lang="en-US" i="1" dirty="0"/>
              <a:t> </a:t>
            </a:r>
            <a:r>
              <a:rPr lang="en-US" i="1" dirty="0" err="1"/>
              <a:t>vicdani</a:t>
            </a:r>
            <a:r>
              <a:rPr lang="en-US" i="1" dirty="0"/>
              <a:t> </a:t>
            </a:r>
            <a:r>
              <a:rPr lang="en-US" i="1" dirty="0" err="1"/>
              <a:t>sorumluluğudur</a:t>
            </a:r>
            <a:r>
              <a:rPr lang="en-US" dirty="0"/>
              <a:t>’ </a:t>
            </a:r>
          </a:p>
        </p:txBody>
      </p:sp>
      <p:sp>
        <p:nvSpPr>
          <p:cNvPr id="4" name="Unvan 4"/>
          <p:cNvSpPr txBox="1">
            <a:spLocks/>
          </p:cNvSpPr>
          <p:nvPr/>
        </p:nvSpPr>
        <p:spPr>
          <a:xfrm>
            <a:off x="909320" y="273686"/>
            <a:ext cx="10515600" cy="992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Palyatif Bakım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34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5146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Yuvarlatılmış Dikdörtgen 3"/>
          <p:cNvSpPr/>
          <p:nvPr/>
        </p:nvSpPr>
        <p:spPr>
          <a:xfrm>
            <a:off x="838200" y="657013"/>
            <a:ext cx="10515600" cy="1033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Dünyada</a:t>
            </a:r>
            <a:r>
              <a:rPr lang="en-US" sz="3200" dirty="0"/>
              <a:t> </a:t>
            </a:r>
            <a:r>
              <a:rPr lang="en-US" sz="3200" dirty="0" err="1"/>
              <a:t>Palyatif</a:t>
            </a:r>
            <a:r>
              <a:rPr lang="en-US" sz="3200" dirty="0"/>
              <a:t> </a:t>
            </a:r>
            <a:r>
              <a:rPr lang="en-US" sz="3200" dirty="0" err="1"/>
              <a:t>Bakım</a:t>
            </a:r>
            <a:endParaRPr lang="en-US" sz="3200" dirty="0"/>
          </a:p>
        </p:txBody>
      </p:sp>
      <p:sp>
        <p:nvSpPr>
          <p:cNvPr id="8" name="Oval 7"/>
          <p:cNvSpPr/>
          <p:nvPr/>
        </p:nvSpPr>
        <p:spPr>
          <a:xfrm>
            <a:off x="663115" y="133215"/>
            <a:ext cx="2631517" cy="250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Senegal, Afganistan. Nijer, Gine</a:t>
            </a:r>
            <a:r>
              <a:rPr lang="en-US" dirty="0"/>
              <a:t>,</a:t>
            </a:r>
            <a:r>
              <a:rPr lang="tr-TR" dirty="0"/>
              <a:t> Kore, Türkmenistan, Yemen Özbekistan</a:t>
            </a:r>
          </a:p>
        </p:txBody>
      </p:sp>
      <p:sp>
        <p:nvSpPr>
          <p:cNvPr id="9" name="Oval 8"/>
          <p:cNvSpPr/>
          <p:nvPr/>
        </p:nvSpPr>
        <p:spPr>
          <a:xfrm>
            <a:off x="3469717" y="125356"/>
            <a:ext cx="2631517" cy="250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Azerbaycan, Dominika, Bolivya, Haiti, Vatikan, Filistin</a:t>
            </a:r>
          </a:p>
        </p:txBody>
      </p:sp>
      <p:sp>
        <p:nvSpPr>
          <p:cNvPr id="10" name="Oval 9"/>
          <p:cNvSpPr/>
          <p:nvPr/>
        </p:nvSpPr>
        <p:spPr>
          <a:xfrm>
            <a:off x="6276319" y="131458"/>
            <a:ext cx="2631517" cy="250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3a: </a:t>
            </a:r>
            <a:r>
              <a:rPr lang="tr-TR" sz="1200" dirty="0"/>
              <a:t>Bulgaristan, Brezilya, Mısır, Yunanistan, İran, Irak, Vietnam, Venezuela, Birleşik Arap Emirlikleri, Tayland, Tunus, Moldova, Meksika, Rusya</a:t>
            </a:r>
            <a:endParaRPr lang="en-US" sz="1200" dirty="0"/>
          </a:p>
          <a:p>
            <a:pPr algn="ctr"/>
            <a:r>
              <a:rPr lang="en-US" sz="1200" dirty="0"/>
              <a:t>3b: </a:t>
            </a:r>
            <a:r>
              <a:rPr lang="tr-TR" b="1" dirty="0">
                <a:solidFill>
                  <a:srgbClr val="FF0000"/>
                </a:solidFill>
              </a:rPr>
              <a:t>TÜRKİYE</a:t>
            </a:r>
            <a:r>
              <a:rPr lang="tr-TR" sz="1200" dirty="0"/>
              <a:t>, Portekiz, Kıbrıs, Arjantin. Malta, Hindistan, Nepal, Litvanya, Hırvatistan Bosna Hersek</a:t>
            </a:r>
            <a:endParaRPr lang="en-US" sz="1200" dirty="0"/>
          </a:p>
          <a:p>
            <a:pPr algn="ctr"/>
            <a:endParaRPr lang="tr-TR" sz="1000" dirty="0"/>
          </a:p>
        </p:txBody>
      </p:sp>
      <p:sp>
        <p:nvSpPr>
          <p:cNvPr id="11" name="Oval 10"/>
          <p:cNvSpPr/>
          <p:nvPr/>
        </p:nvSpPr>
        <p:spPr>
          <a:xfrm>
            <a:off x="9040750" y="133215"/>
            <a:ext cx="2631517" cy="250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/>
              <a:t>Kosta Rika, Kenya, Çin, Danimarka, İsrail, Finlandiya, Macaristan, Yeni Zelanda, Malezya, Moğolistan, Hollanda, İspanya</a:t>
            </a:r>
            <a:endParaRPr lang="en-US" sz="1100" dirty="0"/>
          </a:p>
          <a:p>
            <a:pPr algn="ctr"/>
            <a:r>
              <a:rPr lang="tr-TR" sz="1100" dirty="0"/>
              <a:t>Romanya, Singapur, İsveç, İsviçre, Uganda, İngiltere, ABD. Avustralya, İzlanda, Avusturya, Belçika, Kanada, Fransa, Almanya, Hong Kong, Polonya İrlanda, İtalya, Japonya, Norveç</a:t>
            </a:r>
          </a:p>
        </p:txBody>
      </p:sp>
      <p:sp>
        <p:nvSpPr>
          <p:cNvPr id="13" name="Oval 12"/>
          <p:cNvSpPr/>
          <p:nvPr/>
        </p:nvSpPr>
        <p:spPr>
          <a:xfrm>
            <a:off x="7039408" y="2223173"/>
            <a:ext cx="1105337" cy="321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2011’de</a:t>
            </a:r>
            <a:endParaRPr lang="tr-TR" sz="1200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1158706" y="6574511"/>
            <a:ext cx="10679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WHO-WPCA (2014). (The World Health Organization-Worldwide Palliative Care Alliance). Global Atlas Of Palliative Care At The End Of Life. World Health Organization</a:t>
            </a:r>
            <a:endParaRPr lang="tr-TR" sz="1200" dirty="0"/>
          </a:p>
        </p:txBody>
      </p:sp>
      <p:sp>
        <p:nvSpPr>
          <p:cNvPr id="15" name="Dikdörtgen 14"/>
          <p:cNvSpPr/>
          <p:nvPr/>
        </p:nvSpPr>
        <p:spPr>
          <a:xfrm>
            <a:off x="60495" y="-420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Ülkeler arasında palyatif bakım hizmetleri dört grup altında toplanmıştır;</a:t>
            </a:r>
          </a:p>
        </p:txBody>
      </p:sp>
    </p:spTree>
    <p:extLst>
      <p:ext uri="{BB962C8B-B14F-4D97-AF65-F5344CB8AC3E}">
        <p14:creationId xmlns:p14="http://schemas.microsoft.com/office/powerpoint/2010/main" val="44913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E5AB72CE-742E-41F4-A51F-E53DEC61A979}"/>
</file>

<file path=customXml/itemProps2.xml><?xml version="1.0" encoding="utf-8"?>
<ds:datastoreItem xmlns:ds="http://schemas.openxmlformats.org/officeDocument/2006/customXml" ds:itemID="{6E4ED148-CB5E-48B9-B1EC-2885E3CB4807}"/>
</file>

<file path=customXml/itemProps3.xml><?xml version="1.0" encoding="utf-8"?>
<ds:datastoreItem xmlns:ds="http://schemas.openxmlformats.org/officeDocument/2006/customXml" ds:itemID="{A3A482B6-7C5B-496D-A422-A5B8E92C50A5}"/>
</file>

<file path=docProps/app.xml><?xml version="1.0" encoding="utf-8"?>
<Properties xmlns="http://schemas.openxmlformats.org/officeDocument/2006/extended-properties" xmlns:vt="http://schemas.openxmlformats.org/officeDocument/2006/docPropsVTypes">
  <TotalTime>2398</TotalTime>
  <Words>1368</Words>
  <Application>Microsoft Office PowerPoint</Application>
  <PresentationFormat>Geniş ekran</PresentationFormat>
  <Paragraphs>177</Paragraphs>
  <Slides>36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Wingdings</vt:lpstr>
      <vt:lpstr>Office Teması</vt:lpstr>
      <vt:lpstr>PowerPoint Sunusu</vt:lpstr>
      <vt:lpstr>PowerPoint Sunusu</vt:lpstr>
      <vt:lpstr>Palyatif Bakım</vt:lpstr>
      <vt:lpstr>PowerPoint Sunusu</vt:lpstr>
      <vt:lpstr>PowerPoint Sunusu</vt:lpstr>
      <vt:lpstr>PowerPoint Sunusu</vt:lpstr>
      <vt:lpstr>PowerPoint Sunusu</vt:lpstr>
      <vt:lpstr>Palyatif Bakım Tanım</vt:lpstr>
      <vt:lpstr>PowerPoint Sunusu</vt:lpstr>
      <vt:lpstr>PowerPoint Sunusu</vt:lpstr>
      <vt:lpstr>Palyatif Bakım neden gerekli?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İlginiz için teşekkürler…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Olgun Deniz</dc:creator>
  <cp:lastModifiedBy>loq4</cp:lastModifiedBy>
  <cp:revision>174</cp:revision>
  <dcterms:created xsi:type="dcterms:W3CDTF">2024-10-07T20:13:38Z</dcterms:created>
  <dcterms:modified xsi:type="dcterms:W3CDTF">2025-10-16T06:12:28Z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