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273" r:id="rId4"/>
    <p:sldId id="258" r:id="rId5"/>
    <p:sldId id="277" r:id="rId6"/>
    <p:sldId id="274" r:id="rId7"/>
    <p:sldId id="261" r:id="rId8"/>
    <p:sldId id="278" r:id="rId9"/>
    <p:sldId id="280" r:id="rId10"/>
    <p:sldId id="279" r:id="rId11"/>
    <p:sldId id="262" r:id="rId12"/>
    <p:sldId id="263" r:id="rId13"/>
    <p:sldId id="293" r:id="rId14"/>
    <p:sldId id="292" r:id="rId15"/>
    <p:sldId id="289" r:id="rId16"/>
    <p:sldId id="290" r:id="rId17"/>
    <p:sldId id="291" r:id="rId18"/>
    <p:sldId id="264" r:id="rId19"/>
    <p:sldId id="265" r:id="rId20"/>
    <p:sldId id="266" r:id="rId21"/>
    <p:sldId id="267" r:id="rId22"/>
    <p:sldId id="269" r:id="rId23"/>
    <p:sldId id="268" r:id="rId24"/>
    <p:sldId id="270" r:id="rId25"/>
    <p:sldId id="271" r:id="rId26"/>
    <p:sldId id="272" r:id="rId27"/>
  </p:sldIdLst>
  <p:sldSz cx="14630400" cy="8229600"/>
  <p:notesSz cx="8229600" cy="14630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ora Light" panose="020B0604020202020204" charset="0"/>
      <p:regular r:id="rId33"/>
    </p:embeddedFont>
    <p:embeddedFont>
      <p:font typeface="Sora Semi Bold" panose="020B0604020202020204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083"/>
    <a:srgbClr val="99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488" autoAdjust="0"/>
  </p:normalViewPr>
  <p:slideViewPr>
    <p:cSldViewPr snapToGrid="0" snapToObjects="1">
      <p:cViewPr varScale="1">
        <p:scale>
          <a:sx n="57" d="100"/>
          <a:sy n="57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0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3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8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Diyelim ki 78 yaşında, kadın, CFS 6 olan, MNA-SF düşük bir hastamız var.”</a:t>
            </a:r>
          </a:p>
          <a:p>
            <a:pPr>
              <a:buFont typeface="+mj-lt"/>
              <a:buAutoNum type="arabicPeriod"/>
            </a:pPr>
            <a:r>
              <a:rPr lang="tr-TR" b="1" dirty="0"/>
              <a:t>Değişkenleri tek tek çizelgede bul</a:t>
            </a:r>
            <a:endParaRPr lang="tr-TR" dirty="0"/>
          </a:p>
          <a:p>
            <a:pPr marL="742950" lvl="1" indent="-285750">
              <a:buFont typeface="+mj-lt"/>
              <a:buAutoNum type="arabicPeriod"/>
            </a:pPr>
            <a:r>
              <a:rPr lang="tr-TR" dirty="0"/>
              <a:t>Yaş: 78 → puan çizgisinden yukarıdan aşağı çizgi çek → puan tablosuna ekle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dirty="0"/>
              <a:t>CFS: 6 → puanını ekle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dirty="0"/>
              <a:t>Baldır çevresi: düşük → puanını ekle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dirty="0"/>
              <a:t>vs.</a:t>
            </a:r>
          </a:p>
          <a:p>
            <a:pPr>
              <a:buFont typeface="+mj-lt"/>
              <a:buAutoNum type="arabicPeriod"/>
            </a:pPr>
            <a:r>
              <a:rPr lang="tr-TR" b="1" dirty="0"/>
              <a:t>Toplam puanı göster</a:t>
            </a:r>
            <a:endParaRPr lang="tr-TR" dirty="0"/>
          </a:p>
          <a:p>
            <a:pPr marL="742950" lvl="1" indent="-285750">
              <a:buFont typeface="+mj-lt"/>
              <a:buAutoNum type="arabicPeriod"/>
            </a:pPr>
            <a:r>
              <a:rPr lang="tr-TR" dirty="0"/>
              <a:t>“Bu puanlar toplanıyor, toplam puan çizgisinden aşağıya iniyoruz…”</a:t>
            </a:r>
          </a:p>
          <a:p>
            <a:pPr>
              <a:buFont typeface="+mj-lt"/>
              <a:buAutoNum type="arabicPeriod"/>
            </a:pPr>
            <a:r>
              <a:rPr lang="tr-TR" b="1" dirty="0"/>
              <a:t>Risk tahminini göster</a:t>
            </a:r>
            <a:endParaRPr lang="tr-TR" dirty="0"/>
          </a:p>
          <a:p>
            <a:pPr marL="742950" lvl="1" indent="-285750">
              <a:buFont typeface="+mj-lt"/>
              <a:buAutoNum type="arabicPeriod"/>
            </a:pPr>
            <a:r>
              <a:rPr lang="tr-TR" dirty="0"/>
              <a:t>“...ve buradan bu hastanın ‘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tr-TR" dirty="0" err="1"/>
              <a:t>sarcopenia</a:t>
            </a:r>
            <a:r>
              <a:rPr lang="tr-TR" dirty="0"/>
              <a:t>’ olma olasılığını yaklaşık %X olarak görebiliyoruz.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nomogram</a:t>
            </a:r>
            <a:r>
              <a:rPr lang="tr-TR" dirty="0"/>
              <a:t>, karmaşık regresyon modelini cebimize sığacak kadar pratik bir risk hesaplayıcısına dönüştürüyor.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araç, özellikle karmaşık hesaplama gerektiren modelleri, hekimin bir hasta başında ya da poliklinikte hızlıca kullanabileceği hale getiriyor.”</a:t>
            </a:r>
            <a:br>
              <a:rPr lang="tr-TR" dirty="0"/>
            </a:br>
            <a:r>
              <a:rPr lang="tr-TR" dirty="0"/>
              <a:t>“Bizim modelimizdeki değişkenlerle oluşturduğumuz </a:t>
            </a:r>
            <a:r>
              <a:rPr lang="tr-TR" dirty="0" err="1"/>
              <a:t>nomogram</a:t>
            </a:r>
            <a:r>
              <a:rPr lang="tr-TR" dirty="0"/>
              <a:t>, basit bir hesaplamayla her hasta için kişiselleştirilmiş risk tahmini yapma imkânı veriyor.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1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BF5CE-772B-A980-FEBB-FE36E8E04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A80D12-0228-0EE0-04DA-5B8BF668F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42C1E-2271-9967-0388-360E2F7DD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09AD9-7022-B6B3-D165-81F3A1696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9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9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Bu görsel, referans çalışmada tanımlanan mezura örneğidir. Mezuranın her iki yüzü erkek ve kadınlar için ayrı olarak hazırlanmıştır. Her 5 yıllık yaş grubuna karşılık gelen bir çizgi bulunur ve ölçülen baldır çevresinin denk geldiği renk skalası, bireyin bulunduğu </a:t>
            </a:r>
            <a:r>
              <a:rPr lang="tr-TR" dirty="0" err="1"/>
              <a:t>persentil</a:t>
            </a:r>
            <a:r>
              <a:rPr lang="tr-TR" dirty="0"/>
              <a:t> aralığını göstermektedir</a:t>
            </a:r>
          </a:p>
        </p:txBody>
      </p:sp>
    </p:spTree>
    <p:extLst>
      <p:ext uri="{BB962C8B-B14F-4D97-AF65-F5344CB8AC3E}">
        <p14:creationId xmlns:p14="http://schemas.microsoft.com/office/powerpoint/2010/main" val="409696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012394"/>
            <a:ext cx="7627382" cy="2494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Yaş ve Cinsiyete Özgü Baldır Çevresi Persentillerinin Geriatrik Hastalarda Olası Sarkopeni ile İlişkisi</a:t>
            </a:r>
            <a:endParaRPr lang="en-US" sz="39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309" y="4790837"/>
            <a:ext cx="76273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u="sng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Okan Turhan</a:t>
            </a: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, Ceyda Kayabaşı, Arzu Okyar Baş, Murat Pehlivan, Özge Özgün, Deniz Cengiz, İskender Arda Nacar, Mert Eşme, Burcu Balam Doğu, Meltem Gülhan Halil, Mustafa Cankurtaran, Cafer Balcı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309" y="5906722"/>
            <a:ext cx="762738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b="1" i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Hacettepe Üniversitesi Tıp Fakültesi Hastanesi, Geriatri Bilim Dalı</a:t>
            </a:r>
            <a:endParaRPr lang="en-US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F7C1D20-5727-57FC-831A-7BBF50BE4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252" y="6416102"/>
            <a:ext cx="1105496" cy="16284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76C74-560C-DE84-0FC5-3C320644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54E7228-8AD9-58BD-1AF1-3C579A199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0"/>
            <a:ext cx="12039600" cy="82296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51A0595-C276-8D75-447C-F5A5F98383F7}"/>
              </a:ext>
            </a:extLst>
          </p:cNvPr>
          <p:cNvSpPr txBox="1"/>
          <p:nvPr/>
        </p:nvSpPr>
        <p:spPr>
          <a:xfrm>
            <a:off x="-292100" y="4145409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Toplam</a:t>
            </a:r>
          </a:p>
          <a:p>
            <a:pPr algn="ctr"/>
            <a:r>
              <a:rPr lang="tr-TR" sz="3200" b="1" dirty="0"/>
              <a:t>(n= 1572)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0376F8-7820-CA21-7BF4-71AC3D31D296}"/>
              </a:ext>
            </a:extLst>
          </p:cNvPr>
          <p:cNvSpPr txBox="1"/>
          <p:nvPr/>
        </p:nvSpPr>
        <p:spPr>
          <a:xfrm>
            <a:off x="5105400" y="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&lt;5 p</a:t>
            </a:r>
          </a:p>
          <a:p>
            <a:pPr algn="ctr"/>
            <a:r>
              <a:rPr lang="tr-TR" sz="3200" b="1" dirty="0"/>
              <a:t>(n= 158)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B204105-FFB5-332E-67F2-5DB272F025F9}"/>
              </a:ext>
            </a:extLst>
          </p:cNvPr>
          <p:cNvSpPr txBox="1"/>
          <p:nvPr/>
        </p:nvSpPr>
        <p:spPr>
          <a:xfrm>
            <a:off x="5105400" y="1875423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5 - 25 p</a:t>
            </a:r>
          </a:p>
          <a:p>
            <a:pPr algn="ctr"/>
            <a:r>
              <a:rPr lang="tr-TR" sz="3200" b="1" dirty="0"/>
              <a:t>(n= 295)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8BE42EF-ACDB-4BCE-1502-5FA991A52F4A}"/>
              </a:ext>
            </a:extLst>
          </p:cNvPr>
          <p:cNvSpPr txBox="1"/>
          <p:nvPr/>
        </p:nvSpPr>
        <p:spPr>
          <a:xfrm>
            <a:off x="5130800" y="3926775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25 - 50 p</a:t>
            </a:r>
          </a:p>
          <a:p>
            <a:pPr algn="ctr"/>
            <a:r>
              <a:rPr lang="tr-TR" sz="3200" b="1" dirty="0"/>
              <a:t>(n= 322)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774E724-C863-4C74-B011-5C6E18DDBF8F}"/>
              </a:ext>
            </a:extLst>
          </p:cNvPr>
          <p:cNvSpPr txBox="1"/>
          <p:nvPr/>
        </p:nvSpPr>
        <p:spPr>
          <a:xfrm>
            <a:off x="5105400" y="6340807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&gt;50 p</a:t>
            </a:r>
          </a:p>
          <a:p>
            <a:pPr algn="ctr"/>
            <a:r>
              <a:rPr lang="tr-TR" sz="3200" b="1" dirty="0"/>
              <a:t>(n= 797)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8B4A50F-84C9-7CBC-4838-80851120169B}"/>
              </a:ext>
            </a:extLst>
          </p:cNvPr>
          <p:cNvSpPr txBox="1"/>
          <p:nvPr/>
        </p:nvSpPr>
        <p:spPr>
          <a:xfrm>
            <a:off x="12674600" y="1398369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Olası Sarkopeni</a:t>
            </a:r>
          </a:p>
          <a:p>
            <a:pPr algn="ctr"/>
            <a:r>
              <a:rPr lang="tr-TR" sz="2800" b="1" dirty="0"/>
              <a:t>(n=505)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D9002CB-E8A6-0FF1-5E76-DC80AEE68457}"/>
              </a:ext>
            </a:extLst>
          </p:cNvPr>
          <p:cNvSpPr txBox="1"/>
          <p:nvPr/>
        </p:nvSpPr>
        <p:spPr>
          <a:xfrm>
            <a:off x="12788900" y="5446237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Normal</a:t>
            </a:r>
          </a:p>
          <a:p>
            <a:pPr algn="ctr"/>
            <a:r>
              <a:rPr lang="tr-TR" sz="2800" b="1" dirty="0"/>
              <a:t>(n=1067)</a:t>
            </a:r>
          </a:p>
        </p:txBody>
      </p:sp>
    </p:spTree>
    <p:extLst>
      <p:ext uri="{BB962C8B-B14F-4D97-AF65-F5344CB8AC3E}">
        <p14:creationId xmlns:p14="http://schemas.microsoft.com/office/powerpoint/2010/main" val="264321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77" y="2006152"/>
            <a:ext cx="7988448" cy="5988418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63667" y="1495802"/>
            <a:ext cx="13118068" cy="1243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Olası Sarkopeni Sıklığının Persentil Gruplarına Göre Dağılımı</a:t>
            </a:r>
            <a:endParaRPr lang="en-US" sz="3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40" y="1449786"/>
            <a:ext cx="11121732" cy="570917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58309" y="2365078"/>
            <a:ext cx="2755600" cy="2494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tr-TR" sz="39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Trend lojistik regresyon analizi</a:t>
            </a:r>
            <a:endParaRPr lang="en-US" sz="3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40" y="1449786"/>
            <a:ext cx="11121732" cy="570917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AB57CD7B-7139-4527-AF03-B2747425AF94}"/>
              </a:ext>
            </a:extLst>
          </p:cNvPr>
          <p:cNvSpPr/>
          <p:nvPr/>
        </p:nvSpPr>
        <p:spPr>
          <a:xfrm>
            <a:off x="3401122" y="2040673"/>
            <a:ext cx="3345366" cy="48730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CF40B528-09F7-41F1-B7DD-62791ACEB8FF}"/>
              </a:ext>
            </a:extLst>
          </p:cNvPr>
          <p:cNvSpPr/>
          <p:nvPr/>
        </p:nvSpPr>
        <p:spPr>
          <a:xfrm>
            <a:off x="758309" y="2365078"/>
            <a:ext cx="2755600" cy="2494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tr-TR" sz="39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Trend lojistik regresyon analizi</a:t>
            </a:r>
            <a:endParaRPr lang="en-US" sz="3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6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40" y="1449786"/>
            <a:ext cx="11121732" cy="570917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4FED49B5-1F51-431B-8D4F-FAE361546268}"/>
              </a:ext>
            </a:extLst>
          </p:cNvPr>
          <p:cNvSpPr/>
          <p:nvPr/>
        </p:nvSpPr>
        <p:spPr>
          <a:xfrm>
            <a:off x="758309" y="2365078"/>
            <a:ext cx="2755600" cy="2494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tr-TR" sz="39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Trend lojistik regresyon analizi</a:t>
            </a:r>
            <a:endParaRPr lang="en-US" sz="3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A0D5F5E-F253-47B9-BE31-25FF4F21A59D}"/>
              </a:ext>
            </a:extLst>
          </p:cNvPr>
          <p:cNvSpPr/>
          <p:nvPr/>
        </p:nvSpPr>
        <p:spPr>
          <a:xfrm>
            <a:off x="3270340" y="2007220"/>
            <a:ext cx="11025523" cy="6021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8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71EBF09-2424-4191-1AF3-8D5923C07E24}"/>
              </a:ext>
            </a:extLst>
          </p:cNvPr>
          <p:cNvSpPr/>
          <p:nvPr/>
        </p:nvSpPr>
        <p:spPr>
          <a:xfrm>
            <a:off x="825190" y="1605776"/>
            <a:ext cx="3769112" cy="702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&lt;5 p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68A8743-0796-AF5D-7851-EED076662BB0}"/>
              </a:ext>
            </a:extLst>
          </p:cNvPr>
          <p:cNvSpPr/>
          <p:nvPr/>
        </p:nvSpPr>
        <p:spPr>
          <a:xfrm>
            <a:off x="825190" y="3486615"/>
            <a:ext cx="3769112" cy="7025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5 - 25 p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D8C8DB0-DE3E-9D21-E64F-2E46208A94E8}"/>
              </a:ext>
            </a:extLst>
          </p:cNvPr>
          <p:cNvSpPr/>
          <p:nvPr/>
        </p:nvSpPr>
        <p:spPr>
          <a:xfrm>
            <a:off x="825190" y="5367454"/>
            <a:ext cx="3769112" cy="702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25 - 50 p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25E7780-392D-9AF9-8C5B-BF5AF8122534}"/>
              </a:ext>
            </a:extLst>
          </p:cNvPr>
          <p:cNvSpPr/>
          <p:nvPr/>
        </p:nvSpPr>
        <p:spPr>
          <a:xfrm>
            <a:off x="825190" y="7237142"/>
            <a:ext cx="3769112" cy="7025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&gt;50 p</a:t>
            </a:r>
          </a:p>
        </p:txBody>
      </p:sp>
      <p:sp>
        <p:nvSpPr>
          <p:cNvPr id="6" name="Ok: Yukarı Bükülü 5">
            <a:extLst>
              <a:ext uri="{FF2B5EF4-FFF2-40B4-BE49-F238E27FC236}">
                <a16:creationId xmlns:a16="http://schemas.microsoft.com/office/drawing/2014/main" id="{94DD97B9-F855-B30C-A463-28FE3B6F2168}"/>
              </a:ext>
            </a:extLst>
          </p:cNvPr>
          <p:cNvSpPr/>
          <p:nvPr/>
        </p:nvSpPr>
        <p:spPr>
          <a:xfrm rot="17283188">
            <a:off x="4825193" y="6164274"/>
            <a:ext cx="1773266" cy="142363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787BFC8-1DB1-F7C6-7F00-F9E582B3F56A}"/>
              </a:ext>
            </a:extLst>
          </p:cNvPr>
          <p:cNvSpPr txBox="1"/>
          <p:nvPr/>
        </p:nvSpPr>
        <p:spPr>
          <a:xfrm>
            <a:off x="6556916" y="6791093"/>
            <a:ext cx="32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</a:rPr>
              <a:t>% 21 risk artışı</a:t>
            </a:r>
          </a:p>
        </p:txBody>
      </p:sp>
    </p:spTree>
    <p:extLst>
      <p:ext uri="{BB962C8B-B14F-4D97-AF65-F5344CB8AC3E}">
        <p14:creationId xmlns:p14="http://schemas.microsoft.com/office/powerpoint/2010/main" val="422748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46D91D-F70E-F8B1-B545-C5EA8579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3045D0-5370-3F9F-8317-2AD5B856D390}"/>
              </a:ext>
            </a:extLst>
          </p:cNvPr>
          <p:cNvSpPr/>
          <p:nvPr/>
        </p:nvSpPr>
        <p:spPr>
          <a:xfrm>
            <a:off x="825190" y="1605776"/>
            <a:ext cx="3769112" cy="702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&lt;5 p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6AB4BD1-B1D1-D42D-C03B-16A0A4E3DFB0}"/>
              </a:ext>
            </a:extLst>
          </p:cNvPr>
          <p:cNvSpPr/>
          <p:nvPr/>
        </p:nvSpPr>
        <p:spPr>
          <a:xfrm>
            <a:off x="825190" y="3486615"/>
            <a:ext cx="3769112" cy="7025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5 - 25 p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67BADD7-6C9E-4C36-2926-5338DE3DEB65}"/>
              </a:ext>
            </a:extLst>
          </p:cNvPr>
          <p:cNvSpPr/>
          <p:nvPr/>
        </p:nvSpPr>
        <p:spPr>
          <a:xfrm>
            <a:off x="825190" y="5367454"/>
            <a:ext cx="3769112" cy="702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25 - 50 p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16B4EA6-352D-ED9C-157F-863703E48E8B}"/>
              </a:ext>
            </a:extLst>
          </p:cNvPr>
          <p:cNvSpPr/>
          <p:nvPr/>
        </p:nvSpPr>
        <p:spPr>
          <a:xfrm>
            <a:off x="825190" y="7237142"/>
            <a:ext cx="3769112" cy="7025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&gt;50 p</a:t>
            </a:r>
          </a:p>
        </p:txBody>
      </p:sp>
      <p:sp>
        <p:nvSpPr>
          <p:cNvPr id="6" name="Ok: Yukarı Bükülü 5">
            <a:extLst>
              <a:ext uri="{FF2B5EF4-FFF2-40B4-BE49-F238E27FC236}">
                <a16:creationId xmlns:a16="http://schemas.microsoft.com/office/drawing/2014/main" id="{C66E779D-AF00-1801-341D-2278FF017B3C}"/>
              </a:ext>
            </a:extLst>
          </p:cNvPr>
          <p:cNvSpPr/>
          <p:nvPr/>
        </p:nvSpPr>
        <p:spPr>
          <a:xfrm rot="17283188">
            <a:off x="4825194" y="4189634"/>
            <a:ext cx="1773266" cy="142363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A394171-A755-6DC9-7ADB-96169939C1CC}"/>
              </a:ext>
            </a:extLst>
          </p:cNvPr>
          <p:cNvSpPr txBox="1"/>
          <p:nvPr/>
        </p:nvSpPr>
        <p:spPr>
          <a:xfrm>
            <a:off x="6663370" y="4721123"/>
            <a:ext cx="32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</a:rPr>
              <a:t>% 21 risk artışı</a:t>
            </a:r>
          </a:p>
        </p:txBody>
      </p:sp>
    </p:spTree>
    <p:extLst>
      <p:ext uri="{BB962C8B-B14F-4D97-AF65-F5344CB8AC3E}">
        <p14:creationId xmlns:p14="http://schemas.microsoft.com/office/powerpoint/2010/main" val="159120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840990-6519-0511-C34F-6560D134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AD8D779-FB24-6458-9DE2-9526BD255EFC}"/>
              </a:ext>
            </a:extLst>
          </p:cNvPr>
          <p:cNvSpPr/>
          <p:nvPr/>
        </p:nvSpPr>
        <p:spPr>
          <a:xfrm>
            <a:off x="825190" y="1605776"/>
            <a:ext cx="3769112" cy="702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&lt;5 p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59CD99C-2928-0503-8E91-2B03494902D0}"/>
              </a:ext>
            </a:extLst>
          </p:cNvPr>
          <p:cNvSpPr/>
          <p:nvPr/>
        </p:nvSpPr>
        <p:spPr>
          <a:xfrm>
            <a:off x="825190" y="3486615"/>
            <a:ext cx="3769112" cy="7025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5 - 25 p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292B0E9-3638-0590-5F6A-846C7A184E70}"/>
              </a:ext>
            </a:extLst>
          </p:cNvPr>
          <p:cNvSpPr/>
          <p:nvPr/>
        </p:nvSpPr>
        <p:spPr>
          <a:xfrm>
            <a:off x="825190" y="5367454"/>
            <a:ext cx="3769112" cy="702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25 - 50 p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7147FD7-C9C1-0C12-B30F-0C6AC6DE5490}"/>
              </a:ext>
            </a:extLst>
          </p:cNvPr>
          <p:cNvSpPr/>
          <p:nvPr/>
        </p:nvSpPr>
        <p:spPr>
          <a:xfrm>
            <a:off x="825190" y="7237142"/>
            <a:ext cx="3769112" cy="7025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&gt;50 p</a:t>
            </a:r>
          </a:p>
        </p:txBody>
      </p:sp>
      <p:sp>
        <p:nvSpPr>
          <p:cNvPr id="6" name="Ok: Yukarı Bükülü 5">
            <a:extLst>
              <a:ext uri="{FF2B5EF4-FFF2-40B4-BE49-F238E27FC236}">
                <a16:creationId xmlns:a16="http://schemas.microsoft.com/office/drawing/2014/main" id="{949EF39F-1CED-8265-974D-04CCF111E420}"/>
              </a:ext>
            </a:extLst>
          </p:cNvPr>
          <p:cNvSpPr/>
          <p:nvPr/>
        </p:nvSpPr>
        <p:spPr>
          <a:xfrm rot="17283188">
            <a:off x="4825195" y="2308796"/>
            <a:ext cx="1773266" cy="142363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DF95D87-D48C-A6FF-3DD1-D7EB86834BF1}"/>
              </a:ext>
            </a:extLst>
          </p:cNvPr>
          <p:cNvSpPr txBox="1"/>
          <p:nvPr/>
        </p:nvSpPr>
        <p:spPr>
          <a:xfrm>
            <a:off x="6663371" y="2697449"/>
            <a:ext cx="32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</a:rPr>
              <a:t>% 21 risk artışı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E3569EE-E30D-45E5-B96E-29996FAF5866}"/>
              </a:ext>
            </a:extLst>
          </p:cNvPr>
          <p:cNvSpPr txBox="1"/>
          <p:nvPr/>
        </p:nvSpPr>
        <p:spPr>
          <a:xfrm>
            <a:off x="5960846" y="4315655"/>
            <a:ext cx="7850458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atin typeface="Verdana" panose="020B0604030504040204" pitchFamily="34" charset="0"/>
                <a:ea typeface="Verdana" panose="020B0604030504040204" pitchFamily="34" charset="0"/>
              </a:rPr>
              <a:t>Bu ilişki </a:t>
            </a:r>
          </a:p>
          <a:p>
            <a:pPr algn="ctr"/>
            <a:r>
              <a:rPr lang="tr-TR" sz="3600" dirty="0">
                <a:latin typeface="Verdana" panose="020B0604030504040204" pitchFamily="34" charset="0"/>
                <a:ea typeface="Verdana" panose="020B0604030504040204" pitchFamily="34" charset="0"/>
              </a:rPr>
              <a:t>Yaş, Cinsiyet, VKİ, </a:t>
            </a:r>
          </a:p>
          <a:p>
            <a:pPr algn="ctr"/>
            <a:r>
              <a:rPr lang="tr-TR" sz="3600" dirty="0">
                <a:latin typeface="Verdana" panose="020B0604030504040204" pitchFamily="34" charset="0"/>
                <a:ea typeface="Verdana" panose="020B0604030504040204" pitchFamily="34" charset="0"/>
              </a:rPr>
              <a:t>MNA-SF skoru ve </a:t>
            </a:r>
            <a:r>
              <a:rPr lang="tr-TR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CFS’den</a:t>
            </a:r>
            <a:r>
              <a:rPr lang="tr-TR" sz="3600" dirty="0">
                <a:latin typeface="Verdana" panose="020B0604030504040204" pitchFamily="34" charset="0"/>
                <a:ea typeface="Verdana" panose="020B0604030504040204" pitchFamily="34" charset="0"/>
              </a:rPr>
              <a:t> bağımsız!! </a:t>
            </a:r>
          </a:p>
        </p:txBody>
      </p:sp>
    </p:spTree>
    <p:extLst>
      <p:ext uri="{BB962C8B-B14F-4D97-AF65-F5344CB8AC3E}">
        <p14:creationId xmlns:p14="http://schemas.microsoft.com/office/powerpoint/2010/main" val="11464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449705"/>
            <a:ext cx="10558343" cy="592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Nomogram</a:t>
            </a:r>
            <a:endParaRPr lang="en-US" sz="3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132171"/>
            <a:ext cx="7436525" cy="58535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2"/>
          <p:cNvSpPr/>
          <p:nvPr/>
        </p:nvSpPr>
        <p:spPr>
          <a:xfrm>
            <a:off x="8893492" y="2248138"/>
            <a:ext cx="4846320" cy="3733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2000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BÇ persentili, yaş, cinsiyet, VKİ, kırılganlık ve beslenme durumu gibi klinik faktörleri birleştirerek </a:t>
            </a:r>
            <a:r>
              <a:rPr lang="en-US" sz="2400" dirty="0">
                <a:solidFill>
                  <a:srgbClr val="3B3535"/>
                </a:solidFill>
                <a:highlight>
                  <a:srgbClr val="F9D2D6"/>
                </a:highlight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bireyselleştirilmiş sarkopeni riski</a:t>
            </a:r>
            <a:r>
              <a:rPr lang="en-US" sz="2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tahmini</a:t>
            </a:r>
            <a:r>
              <a:rPr lang="en-US" sz="2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tr-TR" sz="2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için </a:t>
            </a:r>
            <a:r>
              <a:rPr lang="tr-TR" sz="24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nomogram</a:t>
            </a:r>
            <a:r>
              <a:rPr lang="tr-TR" sz="2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geliştirildi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58309" y="1496616"/>
            <a:ext cx="2244923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ROC Eğrisi Analizi</a:t>
            </a:r>
            <a:endParaRPr lang="en-US" sz="17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1937147"/>
            <a:ext cx="4776073" cy="358199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8309" y="5750123"/>
            <a:ext cx="6383536" cy="469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36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0.778</a:t>
            </a:r>
            <a:endParaRPr lang="en-US" sz="3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014663" y="6396871"/>
            <a:ext cx="1870829" cy="233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AUC </a:t>
            </a:r>
            <a:r>
              <a:rPr lang="en-US" sz="145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Değeri</a:t>
            </a:r>
            <a:r>
              <a:rPr lang="tr-TR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, p&lt;0.001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8492" y="6955632"/>
            <a:ext cx="6383536" cy="6469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endParaRPr lang="tr-TR" sz="3200" dirty="0">
              <a:solidFill>
                <a:srgbClr val="3B3535"/>
              </a:solidFill>
              <a:latin typeface="Verdana" panose="020B0604030504040204" pitchFamily="34" charset="0"/>
              <a:ea typeface="Verdana" panose="020B0604030504040204" pitchFamily="34" charset="0"/>
              <a:cs typeface="Sora Light" pitchFamily="34" charset="-120"/>
            </a:endParaRPr>
          </a:p>
          <a:p>
            <a:pPr marL="0" indent="0" algn="ctr">
              <a:lnSpc>
                <a:spcPts val="1750"/>
              </a:lnSpc>
              <a:buNone/>
            </a:pPr>
            <a:r>
              <a:rPr lang="en-US" sz="32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İyi</a:t>
            </a:r>
            <a:r>
              <a:rPr lang="en-US" sz="32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ayırt edicilik gücü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96175" y="1496616"/>
            <a:ext cx="2244923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Kalibrasyon Eğrisi</a:t>
            </a:r>
            <a:endParaRPr lang="en-US" sz="17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1937147"/>
            <a:ext cx="4787622" cy="35906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496175" y="5758815"/>
            <a:ext cx="6383536" cy="469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36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0.01</a:t>
            </a:r>
            <a:endParaRPr lang="en-US" sz="3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645848" y="6405563"/>
            <a:ext cx="2084189" cy="233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Ortalama Mutlak Hata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241534" y="6955632"/>
            <a:ext cx="6800374" cy="64695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endParaRPr lang="tr-TR" sz="3200" dirty="0">
              <a:solidFill>
                <a:srgbClr val="3B3535"/>
              </a:solidFill>
              <a:latin typeface="Verdana" panose="020B0604030504040204" pitchFamily="34" charset="0"/>
              <a:ea typeface="Verdana" panose="020B0604030504040204" pitchFamily="34" charset="0"/>
              <a:cs typeface="Sora Light" pitchFamily="34" charset="-120"/>
            </a:endParaRPr>
          </a:p>
          <a:p>
            <a:pPr marL="0" indent="0" algn="ctr">
              <a:lnSpc>
                <a:spcPts val="1750"/>
              </a:lnSpc>
              <a:buNone/>
            </a:pPr>
            <a:r>
              <a:rPr lang="en-US" sz="32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Mükemmel</a:t>
            </a:r>
            <a:r>
              <a:rPr lang="en-US" sz="32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kalibrasyon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20781" y="1652213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Giriş</a:t>
            </a:r>
          </a:p>
        </p:txBody>
      </p:sp>
      <p:sp>
        <p:nvSpPr>
          <p:cNvPr id="4" name="Text 2"/>
          <p:cNvSpPr/>
          <p:nvPr/>
        </p:nvSpPr>
        <p:spPr>
          <a:xfrm>
            <a:off x="1131153" y="2521948"/>
            <a:ext cx="12528113" cy="899601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Sarkopeni ileri yaşlı bireylerde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düşme, kırılganlık,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fonksiyonellik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kaybı ve mortalite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riskini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tırır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11480" y="3687042"/>
            <a:ext cx="13807440" cy="899602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Kas kütlesi ölçümünde kullanılan DXA veya BİA gibi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yöntemlere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pratikte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ulaşmak her zaman mümkün değil</a:t>
            </a:r>
          </a:p>
        </p:txBody>
      </p:sp>
      <p:sp>
        <p:nvSpPr>
          <p:cNvPr id="9" name="Text 6"/>
          <p:cNvSpPr/>
          <p:nvPr/>
        </p:nvSpPr>
        <p:spPr>
          <a:xfrm>
            <a:off x="11463411" y="7664514"/>
            <a:ext cx="6925032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Age and ageing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48.1 (2019): 16-31.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0E0F0839-D684-2728-431D-06B336EA0B9F}"/>
              </a:ext>
            </a:extLst>
          </p:cNvPr>
          <p:cNvSpPr/>
          <p:nvPr/>
        </p:nvSpPr>
        <p:spPr>
          <a:xfrm>
            <a:off x="1637347" y="4852137"/>
            <a:ext cx="11355706" cy="8996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Baldır çevresi bu noktada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basit ve kolay uygulanabilir bir alternatif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olarak öne çıkmaktadır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E1DF01FA-B3AB-E32F-413A-D21F4A7C95D2}"/>
              </a:ext>
            </a:extLst>
          </p:cNvPr>
          <p:cNvSpPr/>
          <p:nvPr/>
        </p:nvSpPr>
        <p:spPr>
          <a:xfrm>
            <a:off x="1637347" y="6117318"/>
            <a:ext cx="11355706" cy="1106442"/>
          </a:xfrm>
          <a:prstGeom prst="rect">
            <a:avLst/>
          </a:prstGeom>
          <a:ln>
            <a:solidFill>
              <a:srgbClr val="CCCC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Baldır çevresi, iskelet kas kütlesinin ve kas kuvvetinin doğrudan ve dolaylı ölçümleriyle yüksek derecede korelasyon gösteren bir 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antropometrik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ölçümdür</a:t>
            </a:r>
          </a:p>
        </p:txBody>
      </p:sp>
    </p:spTree>
    <p:extLst>
      <p:ext uri="{BB962C8B-B14F-4D97-AF65-F5344CB8AC3E}">
        <p14:creationId xmlns:p14="http://schemas.microsoft.com/office/powerpoint/2010/main" val="409117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44" y="2860477"/>
            <a:ext cx="7857616" cy="280094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58309" y="1537692"/>
            <a:ext cx="5798582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BMI Düzeltme Faktörü Analizi</a:t>
            </a:r>
            <a:endParaRPr lang="en-US" sz="3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758309" y="2860477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Analiz Sonucu</a:t>
            </a:r>
            <a:endParaRPr lang="en-US" sz="23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58309" y="3518892"/>
            <a:ext cx="57985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BMI'a göre düzeltme faktörü uygulaması sonrası </a:t>
            </a:r>
            <a:r>
              <a:rPr lang="en-US" sz="145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istatistiksel anlamlılık gösterilemedi</a:t>
            </a: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.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58309" y="4338638"/>
            <a:ext cx="57985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Bu bulgu, yaş ve cinsiyete özgü persentil yaklaşımının, BMI düzeltmesi gerektirmeden yeterli klinik değer sağladığını göstermektedir.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758309" y="5461635"/>
            <a:ext cx="5798582" cy="1230273"/>
          </a:xfrm>
          <a:prstGeom prst="roundRect">
            <a:avLst>
              <a:gd name="adj" fmla="val 6472"/>
            </a:avLst>
          </a:prstGeom>
          <a:solidFill>
            <a:srgbClr val="F7BBC1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57" y="5733574"/>
            <a:ext cx="189548" cy="15156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26952" y="5698569"/>
            <a:ext cx="5040392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Gonzalez, Maria Cristina, et al. "Calf circumference: cutoff values from the NHANES 1999–2006." The American journal of clinical nutrition 113.6 (2021): 1679-1687.</a:t>
            </a:r>
            <a:endParaRPr lang="en-US" sz="1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5">
            <a:extLst>
              <a:ext uri="{FF2B5EF4-FFF2-40B4-BE49-F238E27FC236}">
                <a16:creationId xmlns:a16="http://schemas.microsoft.com/office/drawing/2014/main" id="{4225C564-F0C3-474B-A835-7254845EEE74}"/>
              </a:ext>
            </a:extLst>
          </p:cNvPr>
          <p:cNvSpPr/>
          <p:nvPr/>
        </p:nvSpPr>
        <p:spPr>
          <a:xfrm>
            <a:off x="10296669" y="3068748"/>
            <a:ext cx="3861503" cy="2726650"/>
          </a:xfrm>
          <a:prstGeom prst="roundRect">
            <a:avLst>
              <a:gd name="adj" fmla="val 4309"/>
            </a:avLst>
          </a:prstGeom>
          <a:solidFill>
            <a:srgbClr val="F38083"/>
          </a:solidFill>
          <a:ln w="22860">
            <a:solidFill>
              <a:srgbClr val="790C1C"/>
            </a:solidFill>
            <a:prstDash val="solid"/>
          </a:ln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17214" y="1609980"/>
            <a:ext cx="2602129" cy="592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 err="1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Tartışma</a:t>
            </a:r>
            <a:r>
              <a:rPr lang="en-US" sz="37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 </a:t>
            </a:r>
            <a:endParaRPr lang="en-US" sz="3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44709" y="1625203"/>
            <a:ext cx="3723680" cy="2546628"/>
          </a:xfrm>
          <a:prstGeom prst="roundRect">
            <a:avLst>
              <a:gd name="adj" fmla="val 4309"/>
            </a:avLst>
          </a:prstGeom>
          <a:solidFill>
            <a:srgbClr val="FFFFFF"/>
          </a:solidFill>
          <a:ln w="22860">
            <a:solidFill>
              <a:srgbClr val="DA1B2E"/>
            </a:solidFill>
            <a:prstDash val="solid"/>
          </a:ln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21849" y="1625203"/>
            <a:ext cx="91440" cy="2546628"/>
          </a:xfrm>
          <a:prstGeom prst="roundRect">
            <a:avLst>
              <a:gd name="adj" fmla="val 82723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16172" y="1828086"/>
            <a:ext cx="2369701" cy="296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Temel Bulgu</a:t>
            </a:r>
            <a:endParaRPr lang="en-US" sz="18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516172" y="2232184"/>
            <a:ext cx="3249335" cy="1440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Düşük BÇ persentillerinin olası sarkopeni ile </a:t>
            </a:r>
            <a:r>
              <a:rPr lang="en-US" sz="140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güçlü</a:t>
            </a: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, </a:t>
            </a:r>
            <a:r>
              <a:rPr lang="en-US" sz="140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kademeli</a:t>
            </a: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ve </a:t>
            </a:r>
            <a:r>
              <a:rPr lang="en-US" sz="140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bağımsız</a:t>
            </a: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bir ilişkisi vardır. Her bir persentil düşüşü riski %21 artırmaktadır.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44709" y="4351853"/>
            <a:ext cx="3723680" cy="3279033"/>
          </a:xfrm>
          <a:prstGeom prst="roundRect">
            <a:avLst>
              <a:gd name="adj" fmla="val 3523"/>
            </a:avLst>
          </a:prstGeom>
          <a:solidFill>
            <a:srgbClr val="FFFFFF"/>
          </a:solidFill>
          <a:ln w="22860">
            <a:solidFill>
              <a:srgbClr val="DA1B2E"/>
            </a:solidFill>
            <a:prstDash val="solid"/>
          </a:ln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21849" y="4351853"/>
            <a:ext cx="110780" cy="3279033"/>
          </a:xfrm>
          <a:prstGeom prst="roundRect">
            <a:avLst>
              <a:gd name="adj" fmla="val 82723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516172" y="4554736"/>
            <a:ext cx="2369701" cy="296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Yenilikçi Yaklaşım</a:t>
            </a:r>
            <a:endParaRPr lang="en-US" sz="18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516172" y="4958834"/>
            <a:ext cx="3249335" cy="2305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Çalışmamız, Lookup 7+ projesinin normatif verilerini kullanarak </a:t>
            </a:r>
            <a:r>
              <a:rPr lang="en-US" sz="1400" dirty="0">
                <a:solidFill>
                  <a:srgbClr val="3B3535"/>
                </a:solidFill>
                <a:highlight>
                  <a:srgbClr val="F9D2D6"/>
                </a:highlight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yaşa ve cinsiyete göre standardize edilmiş persentil yaklaşımını</a:t>
            </a: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benimsemiştir. Bu, her hastanın benzer grubuna göre değerlendirilmesini sağlayarak ölçümün klinik duyarlılığını ve özgüllüğünü artırır.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4C67F627-E326-4674-A532-9E316AEB5BA1}"/>
              </a:ext>
            </a:extLst>
          </p:cNvPr>
          <p:cNvSpPr/>
          <p:nvPr/>
        </p:nvSpPr>
        <p:spPr>
          <a:xfrm>
            <a:off x="10518290" y="3267285"/>
            <a:ext cx="3487502" cy="2120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</a:pPr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</a:rPr>
              <a:t>Bu sonuçlar, yaş ve cinsiyete özgü baldır çevresi </a:t>
            </a:r>
            <a:r>
              <a:rPr lang="tr-T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persentillerine</a:t>
            </a:r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</a:rPr>
              <a:t> dayalı yaklaşımın, </a:t>
            </a: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</a:rPr>
              <a:t>olası</a:t>
            </a:r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sarkopeni</a:t>
            </a: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tanısında ve klinik takipte kullanılabilecek pratik ve güvenilir bir araç </a:t>
            </a:r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</a:rPr>
              <a:t>olabileceğini göstermektedir</a:t>
            </a:r>
          </a:p>
        </p:txBody>
      </p:sp>
      <p:sp>
        <p:nvSpPr>
          <p:cNvPr id="18" name="Shape 6">
            <a:extLst>
              <a:ext uri="{FF2B5EF4-FFF2-40B4-BE49-F238E27FC236}">
                <a16:creationId xmlns:a16="http://schemas.microsoft.com/office/drawing/2014/main" id="{B56EA4B7-31F0-4C09-99BC-AEC7236E9136}"/>
              </a:ext>
            </a:extLst>
          </p:cNvPr>
          <p:cNvSpPr/>
          <p:nvPr/>
        </p:nvSpPr>
        <p:spPr>
          <a:xfrm>
            <a:off x="10296669" y="3068748"/>
            <a:ext cx="91440" cy="2726650"/>
          </a:xfrm>
          <a:prstGeom prst="roundRect">
            <a:avLst>
              <a:gd name="adj" fmla="val 82723"/>
            </a:avLst>
          </a:prstGeom>
          <a:solidFill>
            <a:srgbClr val="790C1C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827622"/>
            <a:ext cx="4371261" cy="7583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47857" y="3775479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Pratik Kullanım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47857" y="4200889"/>
            <a:ext cx="3992166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BÇ persentilleri, sağlık personelleri, hemşireler veya birinci basamak hekimleri tarafından kolayca yorumlanabilir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0" y="2827622"/>
            <a:ext cx="4371261" cy="7583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19117" y="3775479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Erişilebilirlik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319117" y="4200889"/>
            <a:ext cx="3992166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DXA/BİA gibi ileri tetkiklere erişimin kısıtlı olduğu yerlerde kritik öneme sahiptir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30" y="2827622"/>
            <a:ext cx="4371261" cy="75830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690378" y="3775479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Objektif Üstünlük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9690378" y="4200889"/>
            <a:ext cx="3992166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tr-TR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SARC-</a:t>
            </a:r>
            <a:r>
              <a:rPr lang="tr-TR" sz="145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F’e</a:t>
            </a:r>
            <a:r>
              <a:rPr lang="tr-TR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göre daha objektif yaklaşım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758309" y="6974263"/>
            <a:ext cx="13113782" cy="987623"/>
          </a:xfrm>
          <a:prstGeom prst="roundRect">
            <a:avLst>
              <a:gd name="adj" fmla="val 8062"/>
            </a:avLst>
          </a:prstGeom>
          <a:solidFill>
            <a:srgbClr val="F7BBC1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57" y="7246202"/>
            <a:ext cx="189548" cy="15156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326952" y="7211198"/>
            <a:ext cx="12355592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Yan, Huamei, et al. "Evaluation of sarcopenia diagnosis strategies in Chinese community-dwelling older adults based on the 2019 Asian Working Group guidelines: a cross-sectional study." BMC geriatrics 25.1 (2025): 378.</a:t>
            </a:r>
            <a:endParaRPr lang="en-US" sz="1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1855946"/>
            <a:ext cx="568643" cy="5686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661523"/>
            <a:ext cx="335530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Fiziksel Performans İlişkisi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309" y="3086933"/>
            <a:ext cx="6438424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Landi ve arkadaşlarının çalışması, BÇ'nin kırılganlık ve fiziksel performans ile pozitif korelasyon gösterdiğini ortaya koymuştur.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667" y="1855946"/>
            <a:ext cx="568643" cy="5686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433667" y="2661523"/>
            <a:ext cx="305812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Toplum Tabanlı Bulgular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433667" y="3086933"/>
            <a:ext cx="6438424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Wang ve arkadaşları, toplumda yaşayan orta yaşlı ve yaşlı kadınlarda BÇ'nin fiziksel performansla pozitif korelasyon gösterdiğini bulmuştur.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58309" y="4209931"/>
            <a:ext cx="13113782" cy="758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Bizim çalışmamız, bu ilişkiyi geniş bir geriatrik poliklinik popülasyonunda ve daha hassas olan persentil tabanlı bir yaklaşımla doğrulamaktadır.</a:t>
            </a:r>
            <a:endParaRPr lang="en-US" sz="18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58308" y="6753463"/>
            <a:ext cx="13501977" cy="1192292"/>
          </a:xfrm>
          <a:prstGeom prst="roundRect">
            <a:avLst>
              <a:gd name="adj" fmla="val 6678"/>
            </a:avLst>
          </a:prstGeom>
          <a:solidFill>
            <a:srgbClr val="F7BBC1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57" y="7025402"/>
            <a:ext cx="189548" cy="15156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326952" y="6990397"/>
            <a:ext cx="12355592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Landi, Francesco, et al. "Calf circumference, frailty and physical performance among older adults living in the community." </a:t>
            </a:r>
            <a:r>
              <a:rPr lang="en-US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Clinical nutrition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33.3 (2014): 539-544.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326952" y="7299364"/>
            <a:ext cx="12355592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Wang, Po-Chun, et al. "Calf circumference has a positive correlation with physical performance among community-dwelling middle-aged, older women." </a:t>
            </a:r>
            <a:r>
              <a:rPr lang="en-US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Frontiers in Public Health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10 (2022): 1038491.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32BDABCA-50B4-50B7-E4A7-51C809540201}"/>
              </a:ext>
            </a:extLst>
          </p:cNvPr>
          <p:cNvSpPr/>
          <p:nvPr/>
        </p:nvSpPr>
        <p:spPr>
          <a:xfrm>
            <a:off x="616795" y="4114800"/>
            <a:ext cx="22860" cy="1032986"/>
          </a:xfrm>
          <a:prstGeom prst="rect">
            <a:avLst/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14751" y="1794867"/>
            <a:ext cx="2169948" cy="561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 err="1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Kısıtlılıklar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44709" y="1666875"/>
            <a:ext cx="3728323" cy="2640211"/>
          </a:xfrm>
          <a:prstGeom prst="roundRect">
            <a:avLst>
              <a:gd name="adj" fmla="val 415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44709" y="1644015"/>
            <a:ext cx="3728323" cy="91440"/>
          </a:xfrm>
          <a:prstGeom prst="roundRect">
            <a:avLst>
              <a:gd name="adj" fmla="val 78369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852946" y="1411010"/>
            <a:ext cx="511850" cy="511850"/>
          </a:xfrm>
          <a:prstGeom prst="roundRect">
            <a:avLst>
              <a:gd name="adj" fmla="val 178646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006536" y="1539002"/>
            <a:ext cx="204668" cy="255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1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438186" y="2093357"/>
            <a:ext cx="2244923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Kesitsel Tasarım</a:t>
            </a:r>
            <a:endParaRPr lang="en-US" sz="17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438186" y="2476262"/>
            <a:ext cx="3341370" cy="1637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Çalışmanın kesitsel tasarımı neden-sonuç ilişkisi kurmamızı engellemektedir. </a:t>
            </a:r>
            <a:r>
              <a:rPr lang="tr-TR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Longitudinal</a:t>
            </a:r>
            <a:r>
              <a:rPr lang="tr-TR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çalışmalar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, BÇ değişimlerinin sarkopeni gelişimi üzerindeki etkisini daha iyi aydınlatabilir.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0143649" y="1666875"/>
            <a:ext cx="3728442" cy="2640211"/>
          </a:xfrm>
          <a:prstGeom prst="roundRect">
            <a:avLst>
              <a:gd name="adj" fmla="val 415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0143649" y="1644015"/>
            <a:ext cx="3728442" cy="91440"/>
          </a:xfrm>
          <a:prstGeom prst="roundRect">
            <a:avLst>
              <a:gd name="adj" fmla="val 78369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1751885" y="1411010"/>
            <a:ext cx="511850" cy="511850"/>
          </a:xfrm>
          <a:prstGeom prst="roundRect">
            <a:avLst>
              <a:gd name="adj" fmla="val 178646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1905476" y="1539002"/>
            <a:ext cx="204668" cy="255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2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37125" y="2093357"/>
            <a:ext cx="2244923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Tek Merkez</a:t>
            </a:r>
            <a:endParaRPr lang="en-US" sz="17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37125" y="2476262"/>
            <a:ext cx="3341489" cy="1364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Tek merkezli bir çalışmaya dayanmaktadır ve genellenebilirliği sınırlıdır. Çok merkezli çalışmalar, bulguların farklı popülasyonlarda doğrulanmasını sağlayabilir.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244709" y="4733568"/>
            <a:ext cx="7627382" cy="1821537"/>
          </a:xfrm>
          <a:prstGeom prst="roundRect">
            <a:avLst>
              <a:gd name="adj" fmla="val 602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244709" y="4710708"/>
            <a:ext cx="7627382" cy="91440"/>
          </a:xfrm>
          <a:prstGeom prst="roundRect">
            <a:avLst>
              <a:gd name="adj" fmla="val 78369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9802475" y="4477703"/>
            <a:ext cx="511850" cy="511850"/>
          </a:xfrm>
          <a:prstGeom prst="roundRect">
            <a:avLst>
              <a:gd name="adj" fmla="val 178646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956066" y="4605695"/>
            <a:ext cx="204668" cy="255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3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438186" y="5160050"/>
            <a:ext cx="2244923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tr-TR" sz="17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Kas Kütlesi</a:t>
            </a:r>
            <a:endParaRPr lang="en-US" sz="17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438186" y="5542955"/>
            <a:ext cx="7240429" cy="818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Çalışmada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baldır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çevresi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persentilleri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ile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doğrudan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kas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kütlesi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(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ör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. DXA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veya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BIA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ölçümleri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)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arasındaki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ilişki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değerlendirilmemiştir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;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bu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nedenle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kas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kütlesi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doğrulaması</a:t>
            </a:r>
            <a:r>
              <a:rPr lang="en-US" sz="13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en-US" sz="13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yapılamamıştır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8961" y="1620858"/>
            <a:ext cx="6113740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Sonuç ve Klinik Öneriler</a:t>
            </a:r>
            <a:endParaRPr lang="en-US" sz="3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522701" y="2738862"/>
            <a:ext cx="3746778" cy="2108597"/>
          </a:xfrm>
          <a:prstGeom prst="roundRect">
            <a:avLst>
              <a:gd name="adj" fmla="val 3776"/>
            </a:avLst>
          </a:prstGeom>
          <a:solidFill>
            <a:srgbClr val="DA1B2E"/>
          </a:solidFill>
          <a:ln w="7620">
            <a:solidFill>
              <a:srgbClr val="F33447"/>
            </a:solidFill>
            <a:prstDash val="solid"/>
          </a:ln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19868" y="2936030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Ana Sonuç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719868" y="3437283"/>
            <a:ext cx="3352443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Yaş ve cinsiyete özgü BÇ persentilleri, geriatrik hastalarda olası sarkopeni için güçlü, bağımsız ve kademeli bir risk göstergesidir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459026" y="2738862"/>
            <a:ext cx="3746897" cy="2108597"/>
          </a:xfrm>
          <a:prstGeom prst="roundRect">
            <a:avLst>
              <a:gd name="adj" fmla="val 3776"/>
            </a:avLst>
          </a:prstGeom>
          <a:solidFill>
            <a:srgbClr val="790C1C"/>
          </a:solidFill>
          <a:ln w="7620">
            <a:solidFill>
              <a:srgbClr val="922535"/>
            </a:solidFill>
            <a:prstDash val="solid"/>
          </a:ln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56194" y="2936030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Klinik Uygulama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656194" y="3437283"/>
            <a:ext cx="3352562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Geliştirilen nomogram, bireyselleştirilmiş risk değerlendirmesi için pratik bir araç sunmaktadır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522701" y="5037007"/>
            <a:ext cx="7683222" cy="1502092"/>
          </a:xfrm>
          <a:prstGeom prst="roundRect">
            <a:avLst>
              <a:gd name="adj" fmla="val 5301"/>
            </a:avLst>
          </a:prstGeom>
          <a:solidFill>
            <a:srgbClr val="DA1B2E"/>
          </a:solidFill>
          <a:ln w="7620">
            <a:solidFill>
              <a:srgbClr val="F33447"/>
            </a:solidFill>
            <a:prstDash val="solid"/>
          </a:ln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719868" y="5234174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Gelecek Perspektif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719868" y="5735427"/>
            <a:ext cx="7288887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Persentil tabanlı yaklaşım, sarkopeni taramasında geleneksel sabit kesim değerlerine üstün bir alternatif olabilir</a:t>
            </a:r>
            <a:endParaRPr lang="en-US" sz="1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4D0B237-E2D7-4183-A72D-79A3D0A9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04" y="1935557"/>
            <a:ext cx="6396597" cy="63965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30BF0D2-F5AC-9D1C-D119-A365E5E2BDE9}"/>
              </a:ext>
            </a:extLst>
          </p:cNvPr>
          <p:cNvSpPr txBox="1"/>
          <p:nvPr/>
        </p:nvSpPr>
        <p:spPr>
          <a:xfrm>
            <a:off x="1003121" y="1927493"/>
            <a:ext cx="10367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6918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90B537-EE85-BC19-2103-0951E8F69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3">
            <a:extLst>
              <a:ext uri="{FF2B5EF4-FFF2-40B4-BE49-F238E27FC236}">
                <a16:creationId xmlns:a16="http://schemas.microsoft.com/office/drawing/2014/main" id="{60877FFA-AD8E-4EF8-B4F9-D133DCB1E8BC}"/>
              </a:ext>
            </a:extLst>
          </p:cNvPr>
          <p:cNvSpPr/>
          <p:nvPr/>
        </p:nvSpPr>
        <p:spPr>
          <a:xfrm>
            <a:off x="1161597" y="2238824"/>
            <a:ext cx="12488090" cy="1106442"/>
          </a:xfrm>
          <a:prstGeom prst="rect">
            <a:avLst/>
          </a:prstGeom>
          <a:ln>
            <a:solidFill>
              <a:srgbClr val="CCCC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87B5C292-9C89-D701-799D-568A0A690EEF}"/>
              </a:ext>
            </a:extLst>
          </p:cNvPr>
          <p:cNvSpPr/>
          <p:nvPr/>
        </p:nvSpPr>
        <p:spPr>
          <a:xfrm>
            <a:off x="4820781" y="1456406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Giriş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F2A6B4BB-F0F6-15EF-7E3A-1E2B9CBE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670" y="3494842"/>
            <a:ext cx="255865" cy="31980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EE47F43D-D1A3-CFEC-21AE-B5E8AC5BE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97" y="3494842"/>
            <a:ext cx="12108353" cy="43384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D9BA7E9-C8FA-C6B8-BA86-890634FE74E2}"/>
              </a:ext>
            </a:extLst>
          </p:cNvPr>
          <p:cNvSpPr txBox="1"/>
          <p:nvPr/>
        </p:nvSpPr>
        <p:spPr>
          <a:xfrm>
            <a:off x="9512300" y="7755651"/>
            <a:ext cx="505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Journal of Cachexia, Sarcopenia and Muscle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(4), 880-890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AB8736-13F9-10D0-EFC1-1FC6504D091B}"/>
              </a:ext>
            </a:extLst>
          </p:cNvPr>
          <p:cNvSpPr txBox="1"/>
          <p:nvPr/>
        </p:nvSpPr>
        <p:spPr>
          <a:xfrm>
            <a:off x="1161597" y="3494842"/>
            <a:ext cx="616403" cy="4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DAAAB40-ED79-482D-84C1-3F4353286EFB}"/>
              </a:ext>
            </a:extLst>
          </p:cNvPr>
          <p:cNvSpPr txBox="1"/>
          <p:nvPr/>
        </p:nvSpPr>
        <p:spPr>
          <a:xfrm>
            <a:off x="1397726" y="2450558"/>
            <a:ext cx="1248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</a:rPr>
              <a:t>Ancak mevcut yaklaşımlarda genellikle tek bir mutlak kesme değeri kullanılmakta; yaş ve cinsiyet farklılıkları göz ardı edilmektedir.</a:t>
            </a:r>
          </a:p>
        </p:txBody>
      </p:sp>
    </p:spTree>
    <p:extLst>
      <p:ext uri="{BB962C8B-B14F-4D97-AF65-F5344CB8AC3E}">
        <p14:creationId xmlns:p14="http://schemas.microsoft.com/office/powerpoint/2010/main" val="39742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44709" y="2265402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Çalışmanın Amacı</a:t>
            </a:r>
            <a:endParaRPr lang="en-US" sz="3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44709" y="3173254"/>
            <a:ext cx="3718917" cy="2790944"/>
          </a:xfrm>
          <a:prstGeom prst="roundRect">
            <a:avLst>
              <a:gd name="adj" fmla="val 2853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  <p:txBody>
          <a:bodyPr/>
          <a:lstStyle/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441877" y="3370421"/>
            <a:ext cx="568643" cy="568643"/>
          </a:xfrm>
          <a:prstGeom prst="roundRect">
            <a:avLst>
              <a:gd name="adj" fmla="val 16078780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206" y="3494842"/>
            <a:ext cx="255865" cy="3198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308236" y="3503890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Birincil Amaç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557010" y="4206895"/>
            <a:ext cx="3324582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Yaş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cinsiyete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özgü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baldır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çevresi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(BÇ)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persentillerinin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geriatrik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hastalarda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olası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sarkopeni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ile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ilişkisini</a:t>
            </a: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araştırmak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10153174" y="3173254"/>
            <a:ext cx="3718917" cy="2790944"/>
          </a:xfrm>
          <a:prstGeom prst="roundRect">
            <a:avLst>
              <a:gd name="adj" fmla="val 2853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10350341" y="3370421"/>
            <a:ext cx="568643" cy="568643"/>
          </a:xfrm>
          <a:prstGeom prst="roundRect">
            <a:avLst>
              <a:gd name="adj" fmla="val 16078780"/>
            </a:avLst>
          </a:prstGeom>
          <a:solidFill>
            <a:srgbClr val="DA1B2E"/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670" y="3494842"/>
            <a:ext cx="255865" cy="31980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180564" y="3494842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Klinik Uygulama</a:t>
            </a:r>
            <a:endParaRPr lang="en-US" sz="195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0350341" y="4223386"/>
            <a:ext cx="33245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Bireyselleştirilmiş sarkopeni risk tahmini için pratik bir nomogram geliştirmek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" descr="preencoded.png">
            <a:extLst>
              <a:ext uri="{FF2B5EF4-FFF2-40B4-BE49-F238E27FC236}">
                <a16:creationId xmlns:a16="http://schemas.microsoft.com/office/drawing/2014/main" id="{C61D84E0-53EA-41D1-A8B4-825F1302E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304" y="719198"/>
            <a:ext cx="6439732" cy="64397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9503" y="1641718"/>
            <a:ext cx="3991094" cy="498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1E1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Materyal ve Metod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2297668"/>
            <a:ext cx="4270177" cy="1622345"/>
          </a:xfrm>
          <a:prstGeom prst="roundRect">
            <a:avLst>
              <a:gd name="adj" fmla="val 2694"/>
            </a:avLst>
          </a:prstGeom>
          <a:solidFill>
            <a:schemeClr val="bg1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895594" y="2396847"/>
            <a:ext cx="1995487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Çalışma Tasarımı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917496" y="2737247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Kesitsel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çalışma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917496" y="3032879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Hacettepe Üniversitesi Geriatri Polikliniği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917496" y="3328511"/>
            <a:ext cx="3951803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1 Mayıs 2022 - 31 Ocak 2025 arası başvuran hastalar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180052" y="1555432"/>
            <a:ext cx="4270177" cy="2364581"/>
          </a:xfrm>
          <a:prstGeom prst="roundRect">
            <a:avLst>
              <a:gd name="adj" fmla="val 2694"/>
            </a:avLst>
          </a:prstGeom>
          <a:solidFill>
            <a:schemeClr val="bg1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143387" y="1714619"/>
            <a:ext cx="2343507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Olası Sarkopeni Tanımı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39239" y="2055019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EWGSOP2 kriterlerine göre düşük el kavrama gücü: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39239" y="2388632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Erkek: &lt;27 kg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339239" y="2684264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Kadın: &lt;16 kg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01795" y="1555432"/>
            <a:ext cx="4270177" cy="2364581"/>
          </a:xfrm>
          <a:prstGeom prst="roundRect">
            <a:avLst>
              <a:gd name="adj" fmla="val 2694"/>
            </a:avLst>
          </a:prstGeom>
          <a:solidFill>
            <a:srgbClr val="790C1C"/>
          </a:solidFill>
          <a:ln w="7620">
            <a:solidFill>
              <a:srgbClr val="92253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739080" y="1714619"/>
            <a:ext cx="1995487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Persentil Grupları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60982" y="2055019"/>
            <a:ext cx="3951803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BÇ, Lookup 7+ projesinin normatif verileri kullanılarak yaşa ve cinsiyete göre 4 gruba ayrıldı: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60982" y="2631281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&lt;5. persentil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760982" y="2926913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2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5-25. persentil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760982" y="3222546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25-50. persentil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760982" y="3518178"/>
            <a:ext cx="3951803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4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&gt;50. persentil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758309" y="4071580"/>
            <a:ext cx="6481048" cy="2030968"/>
          </a:xfrm>
          <a:prstGeom prst="roundRect">
            <a:avLst>
              <a:gd name="adj" fmla="val 3136"/>
            </a:avLst>
          </a:prstGeom>
          <a:solidFill>
            <a:schemeClr val="bg1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001089" y="4230767"/>
            <a:ext cx="1995487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İstatistiksel Analiz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17496" y="4571167"/>
            <a:ext cx="6162675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Tek Değişkenli Analiz: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Student's t-test, Mann-Whitney-U, Ki-Kare testleri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17496" y="4866799"/>
            <a:ext cx="6162675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Trend Analizi: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Lineer-by-lineer asosiasyon testi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917496" y="5162431"/>
            <a:ext cx="6162675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Çok Değişkenli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Analiz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:</a:t>
            </a: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kumimoji="0" lang="tr-TR" sz="120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Trend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lang="tr-TR" sz="12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l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ojistik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regresyon analizi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917496" y="5458063"/>
            <a:ext cx="6162675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Model Geliştirme: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Nomogram oluşturuldu ve kalibrasyon/ROC analizi ile incelendi.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7390924" y="4071580"/>
            <a:ext cx="6481048" cy="2030968"/>
          </a:xfrm>
          <a:prstGeom prst="roundRect">
            <a:avLst>
              <a:gd name="adj" fmla="val 3136"/>
            </a:avLst>
          </a:prstGeom>
          <a:solidFill>
            <a:schemeClr val="bg1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633704" y="4230767"/>
            <a:ext cx="1995487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Dışlama Kriterleri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550110" y="4571167"/>
            <a:ext cx="6162675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Alt ekstremitede ödem, şişlik veya akut travma/kırık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550110" y="4866799"/>
            <a:ext cx="6162675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Son 6 ay içinde alt ekstremite cerrahi öyküsü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7550110" y="5162431"/>
            <a:ext cx="6162675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Hareket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bozukluğu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/ortopedik bozukluk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tanısı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7550110" y="5458063"/>
            <a:ext cx="6162675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Aktif malignite veya devam eden kemoterapi/radyoterapi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58309" y="6273165"/>
            <a:ext cx="13113782" cy="789742"/>
          </a:xfrm>
          <a:prstGeom prst="roundRect">
            <a:avLst>
              <a:gd name="adj" fmla="val 8066"/>
            </a:avLst>
          </a:prstGeom>
          <a:solidFill>
            <a:srgbClr val="F7BBC1"/>
          </a:solidFill>
          <a:ln/>
        </p:spPr>
      </p:sp>
      <p:pic>
        <p:nvPicPr>
          <p:cNvPr id="3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76" y="6485930"/>
            <a:ext cx="151567" cy="121325"/>
          </a:xfrm>
          <a:prstGeom prst="rect">
            <a:avLst/>
          </a:prstGeom>
        </p:spPr>
      </p:pic>
      <p:sp>
        <p:nvSpPr>
          <p:cNvPr id="34" name="Text 31"/>
          <p:cNvSpPr/>
          <p:nvPr/>
        </p:nvSpPr>
        <p:spPr>
          <a:xfrm>
            <a:off x="1213009" y="6462593"/>
            <a:ext cx="12507516" cy="38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Martone, Anna Maria, et al. "A simple medical device development according to normative values of calf circumference across ages: results from the Italian Longevity Check‐up 7+(Lookup 7+) project." </a:t>
            </a:r>
            <a:r>
              <a:rPr kumimoji="0" lang="en-US" sz="8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Journal of Cachexia, Sarcopenia and Muscle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 15.1 (2024): 36-44.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758309" y="7233523"/>
            <a:ext cx="13113782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Çalışma için etik kurul onayı alınmıştır.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6" name="Resim 35">
            <a:extLst>
              <a:ext uri="{FF2B5EF4-FFF2-40B4-BE49-F238E27FC236}">
                <a16:creationId xmlns:a16="http://schemas.microsoft.com/office/drawing/2014/main" id="{50AEAD4D-0347-4CCC-8A38-DF407E292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335" y="4099047"/>
            <a:ext cx="609187" cy="4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5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E3297A4-C9CD-AD64-4298-889E0D9FA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98976" y="-2877775"/>
            <a:ext cx="1803847" cy="1017642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F9D44F0-9B7B-4C3A-63D9-5CF2CD437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23405" y="-641848"/>
            <a:ext cx="1754991" cy="1017642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5A4D715-D207-10FD-87FD-D660E9657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098975" y="1675098"/>
            <a:ext cx="1803848" cy="1017642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CD82D01-E02C-F742-91E3-56C4E7F5F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8291" y="-582463"/>
            <a:ext cx="2349500" cy="330608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37668DB-9F68-4F28-9BC9-D30F6ABD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98976" y="-2900924"/>
            <a:ext cx="1803847" cy="1017642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22DB4BC-B00C-4258-A64F-A8FA0B598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8291" y="-605612"/>
            <a:ext cx="2349500" cy="330608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782D7EE-EB47-4769-BF5D-327689E0E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23406" y="-641848"/>
            <a:ext cx="1754991" cy="1017642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E4B53FF-0143-496C-B209-356159483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098976" y="1675098"/>
            <a:ext cx="1803848" cy="1017642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A57C5CC-6786-426D-A7EC-95DC8ECA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98977" y="-2900924"/>
            <a:ext cx="1803847" cy="1017642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9A85DAE-2073-4A84-8F83-46B9B360A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8292" y="-605612"/>
            <a:ext cx="2349500" cy="33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3929" y="1484027"/>
            <a:ext cx="8293179" cy="592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1F1E1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Semi Bold" pitchFamily="34" charset="-120"/>
              </a:rPr>
              <a:t>Hastaların Karakteristik Özellikleri</a:t>
            </a:r>
            <a:endParaRPr lang="en-US" sz="3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65929" y="2376367"/>
            <a:ext cx="13113782" cy="5208746"/>
          </a:xfrm>
          <a:prstGeom prst="roundRect">
            <a:avLst>
              <a:gd name="adj" fmla="val 14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73549" y="2383987"/>
            <a:ext cx="13098542" cy="51935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53929" y="2499596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Parametre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01346" y="2499596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Total (n=1572)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720959" y="2499596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Normal (n=1067)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340572" y="2499596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Olası Sarkopeni (n=505)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960185" y="2499596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p-değeri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73549" y="2903337"/>
            <a:ext cx="13098542" cy="5193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53929" y="3018947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Cinsiyet (kadın)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101346" y="3018947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1013 (64.4%)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720959" y="3018947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731 (68.5%)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340572" y="3018947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282 (55.8%)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960185" y="3018947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DA1B2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&lt;0.001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73549" y="3422688"/>
            <a:ext cx="13098542" cy="51935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53929" y="3538297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Yaş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101346" y="3538297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73 (65–97)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720959" y="3538297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72 (65-97)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340572" y="3538297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76 (65-94)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1960185" y="3538297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DA1B2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&lt;0.001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773549" y="3942038"/>
            <a:ext cx="13098542" cy="5193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53929" y="4057648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BMI (kg/m²)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101346" y="4057648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28.90 ± 4.81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720959" y="4057648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29.25 ± 4.76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9340572" y="4057648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28.16 ± 4.83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1960185" y="4057648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DA1B2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&lt;0.001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773549" y="4461389"/>
            <a:ext cx="13098542" cy="51935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953929" y="4576999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CFS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101346" y="4576999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4 (1–9)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720959" y="4576999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3 (1-7)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9340572" y="4576999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4 (2-9)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11960185" y="4576999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DA1B2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&lt;0.001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773549" y="4980740"/>
            <a:ext cx="13098542" cy="5193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953929" y="5096349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SARC-F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4101346" y="5096349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2 (0–10)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6720959" y="5096349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1 (0-10)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9340572" y="5096349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3 (0-10)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11960185" y="5096349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DA1B2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&lt;0.001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773549" y="5500090"/>
            <a:ext cx="13098542" cy="51935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953929" y="5615700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MNA-SF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4101346" y="5615700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12 (1–14)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6720959" y="5615700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13 (3-14)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9340572" y="5615700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11 (1-14)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11960185" y="5615700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DA1B2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&lt;0.001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Shape 44"/>
          <p:cNvSpPr/>
          <p:nvPr/>
        </p:nvSpPr>
        <p:spPr>
          <a:xfrm>
            <a:off x="773549" y="6019441"/>
            <a:ext cx="13098542" cy="5193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953929" y="6135051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El kavrama gücü (kg)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4101346" y="6135051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21.98 ± 7.08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6720959" y="6135051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24.42 ± 6.43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9340572" y="6135051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16.84 ± 5.48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Text 49"/>
          <p:cNvSpPr/>
          <p:nvPr/>
        </p:nvSpPr>
        <p:spPr>
          <a:xfrm>
            <a:off x="11960185" y="6135051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DA1B2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&lt;0.001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Shape 56"/>
          <p:cNvSpPr/>
          <p:nvPr/>
        </p:nvSpPr>
        <p:spPr>
          <a:xfrm>
            <a:off x="781169" y="6542601"/>
            <a:ext cx="13098542" cy="5193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Text 57"/>
          <p:cNvSpPr/>
          <p:nvPr/>
        </p:nvSpPr>
        <p:spPr>
          <a:xfrm>
            <a:off x="961549" y="6658211"/>
            <a:ext cx="277975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Baldır çevresi (cm)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Text 58"/>
          <p:cNvSpPr/>
          <p:nvPr/>
        </p:nvSpPr>
        <p:spPr>
          <a:xfrm>
            <a:off x="4108966" y="6658211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35.02 ± 4.08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Text 59"/>
          <p:cNvSpPr/>
          <p:nvPr/>
        </p:nvSpPr>
        <p:spPr>
          <a:xfrm>
            <a:off x="6728579" y="6658211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35.47 ± 3.99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Text 60"/>
          <p:cNvSpPr/>
          <p:nvPr/>
        </p:nvSpPr>
        <p:spPr>
          <a:xfrm>
            <a:off x="9348192" y="6658211"/>
            <a:ext cx="225194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34.07 ± 4.10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Text 61"/>
          <p:cNvSpPr/>
          <p:nvPr/>
        </p:nvSpPr>
        <p:spPr>
          <a:xfrm>
            <a:off x="11967805" y="6658211"/>
            <a:ext cx="173188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DA1B2E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&lt;0.001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765929" y="7412354"/>
            <a:ext cx="13113782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Verdana" panose="020B0604030504040204" pitchFamily="34" charset="0"/>
                <a:ea typeface="Verdana" panose="020B0604030504040204" pitchFamily="34" charset="0"/>
                <a:cs typeface="Sora Light" pitchFamily="34" charset="-120"/>
              </a:rPr>
              <a:t>BMI = Vücut Kitle İndeksi; CFS = Klinik Kırılganlık Skalası; SARC-F = Güç, Yürüme Yardımı, Sandalyeden Kalkma, Merdiven Çıkma, Düşmeler; MNA-SF = Mini Beslenme Değerlendirmesi – Kısa Form; 5xSTS = Beş Kez Otur-Kalk Testi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8E73E47-900D-CAF3-F26D-2776FF65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0"/>
            <a:ext cx="12039600" cy="82296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6F97768-7E6A-2883-8CF6-143894B78888}"/>
              </a:ext>
            </a:extLst>
          </p:cNvPr>
          <p:cNvSpPr txBox="1"/>
          <p:nvPr/>
        </p:nvSpPr>
        <p:spPr>
          <a:xfrm>
            <a:off x="7505700" y="101600"/>
            <a:ext cx="6438900" cy="798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D215D5A-46B3-9AC3-FB6C-24AD7E9C5378}"/>
              </a:ext>
            </a:extLst>
          </p:cNvPr>
          <p:cNvSpPr txBox="1"/>
          <p:nvPr/>
        </p:nvSpPr>
        <p:spPr>
          <a:xfrm>
            <a:off x="-292100" y="4145409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Toplam</a:t>
            </a:r>
          </a:p>
          <a:p>
            <a:pPr algn="ctr"/>
            <a:r>
              <a:rPr lang="tr-TR" sz="3200" b="1" dirty="0"/>
              <a:t>(n= 1572)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F159223-50FF-B878-9C65-32FFFF4AD7A0}"/>
              </a:ext>
            </a:extLst>
          </p:cNvPr>
          <p:cNvSpPr txBox="1"/>
          <p:nvPr/>
        </p:nvSpPr>
        <p:spPr>
          <a:xfrm>
            <a:off x="5105400" y="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&lt;5 p</a:t>
            </a:r>
          </a:p>
          <a:p>
            <a:pPr algn="ctr"/>
            <a:r>
              <a:rPr lang="tr-TR" sz="3200" b="1" dirty="0"/>
              <a:t>(n= 158)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1094520-E4CD-D40C-B0C5-987AA68F31AC}"/>
              </a:ext>
            </a:extLst>
          </p:cNvPr>
          <p:cNvSpPr txBox="1"/>
          <p:nvPr/>
        </p:nvSpPr>
        <p:spPr>
          <a:xfrm>
            <a:off x="5105400" y="1875423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5 - 25 p</a:t>
            </a:r>
          </a:p>
          <a:p>
            <a:pPr algn="ctr"/>
            <a:r>
              <a:rPr lang="tr-TR" sz="3200" b="1" dirty="0"/>
              <a:t>(n= 295)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706D75-2728-DF4F-19D4-765AF7A6D66B}"/>
              </a:ext>
            </a:extLst>
          </p:cNvPr>
          <p:cNvSpPr txBox="1"/>
          <p:nvPr/>
        </p:nvSpPr>
        <p:spPr>
          <a:xfrm>
            <a:off x="5130800" y="3926775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25 - 50 p</a:t>
            </a:r>
          </a:p>
          <a:p>
            <a:pPr algn="ctr"/>
            <a:r>
              <a:rPr lang="tr-TR" sz="3200" b="1" dirty="0"/>
              <a:t>(n= 322)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AC95570-7244-B3CB-DEBD-5DE86C53FD2A}"/>
              </a:ext>
            </a:extLst>
          </p:cNvPr>
          <p:cNvSpPr txBox="1"/>
          <p:nvPr/>
        </p:nvSpPr>
        <p:spPr>
          <a:xfrm>
            <a:off x="5105400" y="6340807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&gt;50 p</a:t>
            </a:r>
          </a:p>
          <a:p>
            <a:pPr algn="ctr"/>
            <a:r>
              <a:rPr lang="tr-TR" sz="3200" b="1" dirty="0"/>
              <a:t>(n= 797)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3F82493-9EE7-57AA-BB16-722929E4AC3E}"/>
              </a:ext>
            </a:extLst>
          </p:cNvPr>
          <p:cNvSpPr txBox="1"/>
          <p:nvPr/>
        </p:nvSpPr>
        <p:spPr>
          <a:xfrm>
            <a:off x="1816100" y="101600"/>
            <a:ext cx="6248400" cy="8026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503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7FB10-7E0E-D7A2-5EF1-659F0CEF1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D6E20D8-FEF1-960A-3C04-91BE01BE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0"/>
            <a:ext cx="12039600" cy="82296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FC94580-6FF2-3D13-CDF7-9B8F8889F70C}"/>
              </a:ext>
            </a:extLst>
          </p:cNvPr>
          <p:cNvSpPr txBox="1"/>
          <p:nvPr/>
        </p:nvSpPr>
        <p:spPr>
          <a:xfrm>
            <a:off x="7505700" y="101600"/>
            <a:ext cx="6438900" cy="798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B15D826-7B0B-948D-1CFC-AFB9AB8A4FBC}"/>
              </a:ext>
            </a:extLst>
          </p:cNvPr>
          <p:cNvSpPr txBox="1"/>
          <p:nvPr/>
        </p:nvSpPr>
        <p:spPr>
          <a:xfrm>
            <a:off x="-292100" y="4145409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Toplam</a:t>
            </a:r>
          </a:p>
          <a:p>
            <a:pPr algn="ctr"/>
            <a:r>
              <a:rPr lang="tr-TR" sz="3200" b="1" dirty="0"/>
              <a:t>(n= 1572)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985F141-5E1D-7091-1D9D-EFC7F4F0E767}"/>
              </a:ext>
            </a:extLst>
          </p:cNvPr>
          <p:cNvSpPr txBox="1"/>
          <p:nvPr/>
        </p:nvSpPr>
        <p:spPr>
          <a:xfrm>
            <a:off x="5105400" y="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&lt;5 p</a:t>
            </a:r>
          </a:p>
          <a:p>
            <a:pPr algn="ctr"/>
            <a:r>
              <a:rPr lang="tr-TR" sz="3200" b="1" dirty="0"/>
              <a:t>(n= 158)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876D0C9-02EC-13EF-766A-BE28602FF537}"/>
              </a:ext>
            </a:extLst>
          </p:cNvPr>
          <p:cNvSpPr txBox="1"/>
          <p:nvPr/>
        </p:nvSpPr>
        <p:spPr>
          <a:xfrm>
            <a:off x="5105400" y="1875423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5 - 25 p</a:t>
            </a:r>
          </a:p>
          <a:p>
            <a:pPr algn="ctr"/>
            <a:r>
              <a:rPr lang="tr-TR" sz="3200" b="1" dirty="0"/>
              <a:t>(n= 295)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F12A1D6-76A1-31DF-E48B-8C95D7BDF20A}"/>
              </a:ext>
            </a:extLst>
          </p:cNvPr>
          <p:cNvSpPr txBox="1"/>
          <p:nvPr/>
        </p:nvSpPr>
        <p:spPr>
          <a:xfrm>
            <a:off x="5130800" y="3926775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25 - 50 p</a:t>
            </a:r>
          </a:p>
          <a:p>
            <a:pPr algn="ctr"/>
            <a:r>
              <a:rPr lang="tr-TR" sz="3200" b="1" dirty="0"/>
              <a:t>(n= 322)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9FD72D2-2C51-BFE5-29C8-BC9E1915B3E4}"/>
              </a:ext>
            </a:extLst>
          </p:cNvPr>
          <p:cNvSpPr txBox="1"/>
          <p:nvPr/>
        </p:nvSpPr>
        <p:spPr>
          <a:xfrm>
            <a:off x="5105400" y="6340807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&gt;50 p</a:t>
            </a:r>
          </a:p>
          <a:p>
            <a:pPr algn="ctr"/>
            <a:r>
              <a:rPr lang="tr-TR" sz="3200" b="1" dirty="0"/>
              <a:t>(n= 797) </a:t>
            </a:r>
          </a:p>
        </p:txBody>
      </p:sp>
    </p:spTree>
    <p:extLst>
      <p:ext uri="{BB962C8B-B14F-4D97-AF65-F5344CB8AC3E}">
        <p14:creationId xmlns:p14="http://schemas.microsoft.com/office/powerpoint/2010/main" val="1675195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EC7E1004-B6EB-449C-9760-FBDF1F50C836}"/>
</file>

<file path=customXml/itemProps2.xml><?xml version="1.0" encoding="utf-8"?>
<ds:datastoreItem xmlns:ds="http://schemas.openxmlformats.org/officeDocument/2006/customXml" ds:itemID="{90C631D8-9B6A-4936-AF7D-45EBBA8DCD5B}"/>
</file>

<file path=customXml/itemProps3.xml><?xml version="1.0" encoding="utf-8"?>
<ds:datastoreItem xmlns:ds="http://schemas.openxmlformats.org/officeDocument/2006/customXml" ds:itemID="{193A0AFA-25B8-4430-9F25-CC9757D285D7}"/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1565</Words>
  <Application>Microsoft Office PowerPoint</Application>
  <PresentationFormat>Özel</PresentationFormat>
  <Paragraphs>233</Paragraphs>
  <Slides>26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Sora Semi Bold</vt:lpstr>
      <vt:lpstr>Arial</vt:lpstr>
      <vt:lpstr>Calibri</vt:lpstr>
      <vt:lpstr>Aptos</vt:lpstr>
      <vt:lpstr>Verdana</vt:lpstr>
      <vt:lpstr>Times New Roman</vt:lpstr>
      <vt:lpstr>Sora Light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Okan Turhan</dc:creator>
  <cp:lastModifiedBy>Okan Turhan</cp:lastModifiedBy>
  <cp:revision>28</cp:revision>
  <dcterms:created xsi:type="dcterms:W3CDTF">2025-10-10T22:25:41Z</dcterms:created>
  <dcterms:modified xsi:type="dcterms:W3CDTF">2025-10-16T13:03:02Z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