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97" r:id="rId4"/>
    <p:sldId id="264" r:id="rId5"/>
    <p:sldId id="258" r:id="rId6"/>
    <p:sldId id="260" r:id="rId7"/>
    <p:sldId id="261" r:id="rId8"/>
    <p:sldId id="262" r:id="rId9"/>
    <p:sldId id="266" r:id="rId10"/>
    <p:sldId id="288" r:id="rId11"/>
    <p:sldId id="296" r:id="rId12"/>
    <p:sldId id="274" r:id="rId13"/>
    <p:sldId id="265" r:id="rId14"/>
    <p:sldId id="268" r:id="rId15"/>
    <p:sldId id="269" r:id="rId16"/>
    <p:sldId id="270" r:id="rId17"/>
    <p:sldId id="275" r:id="rId18"/>
    <p:sldId id="277" r:id="rId19"/>
    <p:sldId id="279" r:id="rId20"/>
    <p:sldId id="271" r:id="rId21"/>
    <p:sldId id="313" r:id="rId22"/>
    <p:sldId id="299" r:id="rId23"/>
    <p:sldId id="272" r:id="rId24"/>
    <p:sldId id="289" r:id="rId25"/>
    <p:sldId id="293" r:id="rId26"/>
    <p:sldId id="315" r:id="rId27"/>
    <p:sldId id="314" r:id="rId28"/>
    <p:sldId id="307" r:id="rId29"/>
    <p:sldId id="310" r:id="rId30"/>
    <p:sldId id="312" r:id="rId31"/>
    <p:sldId id="311" r:id="rId32"/>
    <p:sldId id="309" r:id="rId33"/>
    <p:sldId id="285" r:id="rId34"/>
    <p:sldId id="295" r:id="rId35"/>
    <p:sldId id="303" r:id="rId36"/>
    <p:sldId id="284" r:id="rId37"/>
    <p:sldId id="294" r:id="rId38"/>
    <p:sldId id="290" r:id="rId39"/>
    <p:sldId id="302" r:id="rId40"/>
    <p:sldId id="305" r:id="rId41"/>
    <p:sldId id="306" r:id="rId42"/>
    <p:sldId id="286" r:id="rId43"/>
    <p:sldId id="282" r:id="rId44"/>
    <p:sldId id="283" r:id="rId4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1139" autoAdjust="0"/>
  </p:normalViewPr>
  <p:slideViewPr>
    <p:cSldViewPr snapToGrid="0">
      <p:cViewPr varScale="1">
        <p:scale>
          <a:sx n="100" d="100"/>
          <a:sy n="100" d="100"/>
        </p:scale>
        <p:origin x="4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8992A-403A-491E-9D7E-E6CA7C2EECA3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149A2-7498-4ABD-BE06-984E5C1CF9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690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7295568/#R22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149A2-7498-4ABD-BE06-984E5C1CF92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087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149A2-7498-4ABD-BE06-984E5C1CF92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6615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149A2-7498-4ABD-BE06-984E5C1CF92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601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149A2-7498-4ABD-BE06-984E5C1CF92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4818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149A2-7498-4ABD-BE06-984E5C1CF92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2568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149A2-7498-4ABD-BE06-984E5C1CF92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435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149A2-7498-4ABD-BE06-984E5C1CF92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910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149A2-7498-4ABD-BE06-984E5C1CF92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5235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149A2-7498-4ABD-BE06-984E5C1CF92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6450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3DD91-DFA8-46B7-BAD2-47C94B748FD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8151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Sorunun bir kısmı küçük ila orta düzeyde etkilere sahip çok sayıda genetik varyantın uzun ömürlülük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fenotipine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katkıda bulunmasıdır </a:t>
            </a:r>
            <a:r>
              <a:rPr lang="tr-TR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.</a:t>
            </a:r>
            <a:r>
              <a:rPr lang="tr-TR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Diğer kısmı ise</a:t>
            </a:r>
            <a:r>
              <a:rPr lang="tr-TR" sz="1200" b="0" i="0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etik problemler nedeniyle gen çalışmalarının birleştirilememesidir. </a:t>
            </a:r>
          </a:p>
          <a:p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Şu anda,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GenAge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veritabanı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300'den fazla insan yaşlanmasıyla ilgili geni listeliyor,</a:t>
            </a:r>
            <a:r>
              <a:rPr lang="tr-T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1260 gen </a:t>
            </a:r>
            <a:r>
              <a:rPr lang="tr-TR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expresyon</a:t>
            </a:r>
            <a:r>
              <a:rPr lang="tr-T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değişimi 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LongevityMap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insan genetik ilişki çalışmaları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veritabanı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500'den fazla girdi içeriyor 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3DD91-DFA8-46B7-BAD2-47C94B748FD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5878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3DD91-DFA8-46B7-BAD2-47C94B748FD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35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3DD91-DFA8-46B7-BAD2-47C94B748FD1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9185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3DD91-DFA8-46B7-BAD2-47C94B748FD1}" type="slidenum">
              <a:rPr lang="tr-TR" smtClean="0">
                <a:solidFill>
                  <a:prstClr val="black"/>
                </a:solidFill>
              </a:rPr>
              <a:pPr/>
              <a:t>17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44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Uyku bozuklukları (örneğin uykuya dalamama / </a:t>
            </a:r>
            <a:r>
              <a:rPr lang="tr-TR" dirty="0" err="1"/>
              <a:t>insomnia</a:t>
            </a:r>
            <a:r>
              <a:rPr lang="tr-TR" dirty="0"/>
              <a:t>, uyku verimliliği vb.) yaşlılarda yaygındır ve </a:t>
            </a:r>
            <a:r>
              <a:rPr lang="tr-TR" dirty="0" err="1"/>
              <a:t>metabolik</a:t>
            </a:r>
            <a:r>
              <a:rPr lang="tr-TR" dirty="0"/>
              <a:t> hastalık, </a:t>
            </a:r>
            <a:r>
              <a:rPr lang="tr-TR" dirty="0" err="1"/>
              <a:t>kardiyovasküler</a:t>
            </a:r>
            <a:r>
              <a:rPr lang="tr-TR" dirty="0"/>
              <a:t> risk gibi birçok olgu ile ilişkilidir.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149A2-7498-4ABD-BE06-984E5C1CF92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309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383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842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442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094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6838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680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598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553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30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7282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488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82B6B-BCC4-4D5D-975C-F48811F7B031}" type="datetimeFigureOut">
              <a:rPr lang="tr-TR" smtClean="0"/>
              <a:t>15.10.2025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454EE-BEF2-424B-B541-E5C64E977C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085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dirty="0"/>
              <a:t>Genetik ve </a:t>
            </a:r>
            <a:r>
              <a:rPr lang="tr-TR" dirty="0" err="1"/>
              <a:t>Epigenetik</a:t>
            </a:r>
            <a:r>
              <a:rPr lang="tr-TR" dirty="0"/>
              <a:t>:</a:t>
            </a:r>
            <a:br>
              <a:rPr lang="tr-TR" dirty="0"/>
            </a:br>
            <a:r>
              <a:rPr lang="tr-TR" dirty="0"/>
              <a:t>Yaşlanmayı Yönetmek Mümkün mü?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/>
              <a:t>Neziha</a:t>
            </a:r>
            <a:r>
              <a:rPr lang="tr-TR" dirty="0"/>
              <a:t> Erken, Doç. Dr.</a:t>
            </a:r>
          </a:p>
          <a:p>
            <a:r>
              <a:rPr lang="tr-TR" dirty="0"/>
              <a:t>Kahramanmaraş Sütçü İmam Üniversitesi Tıp Fakültesi SUAH</a:t>
            </a:r>
          </a:p>
          <a:p>
            <a:r>
              <a:rPr lang="tr-TR" dirty="0"/>
              <a:t> İç Hastalıkları ABD</a:t>
            </a:r>
          </a:p>
          <a:p>
            <a:r>
              <a:rPr lang="tr-TR" dirty="0"/>
              <a:t> Geriatri BD </a:t>
            </a:r>
          </a:p>
        </p:txBody>
      </p:sp>
    </p:spTree>
    <p:extLst>
      <p:ext uri="{BB962C8B-B14F-4D97-AF65-F5344CB8AC3E}">
        <p14:creationId xmlns:p14="http://schemas.microsoft.com/office/powerpoint/2010/main" val="4205519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7596" y="756245"/>
            <a:ext cx="7232616" cy="4319633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672507" y="5101751"/>
            <a:ext cx="2885089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Gen ekspresyonu ve hücresel </a:t>
            </a:r>
            <a:r>
              <a:rPr lang="tr-TR" dirty="0" err="1"/>
              <a:t>senesens</a:t>
            </a:r>
            <a:r>
              <a:rPr lang="tr-TR" dirty="0"/>
              <a:t> (</a:t>
            </a:r>
            <a:r>
              <a:rPr lang="en-US" dirty="0"/>
              <a:t>p16&lt;sup&gt;INK4a&lt;/sup&gt;, SIRT1, IL6, </a:t>
            </a:r>
            <a:r>
              <a:rPr lang="en-US" dirty="0" err="1"/>
              <a:t>mTOR</a:t>
            </a:r>
            <a:r>
              <a:rPr lang="tr-TR" dirty="0"/>
              <a:t>)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280158" y="5403800"/>
            <a:ext cx="2893746" cy="1200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/>
              <a:t>İnflamasyon</a:t>
            </a:r>
            <a:r>
              <a:rPr lang="tr-TR" dirty="0"/>
              <a:t>, </a:t>
            </a:r>
            <a:r>
              <a:rPr lang="tr-TR" dirty="0" err="1"/>
              <a:t>endotel</a:t>
            </a:r>
            <a:r>
              <a:rPr lang="tr-TR" dirty="0"/>
              <a:t> </a:t>
            </a:r>
            <a:r>
              <a:rPr lang="tr-TR" dirty="0" err="1"/>
              <a:t>disfonksiyonu</a:t>
            </a:r>
            <a:r>
              <a:rPr lang="tr-TR" dirty="0"/>
              <a:t>, doku yeniden yapılanması (IL-6, VCAM-1, IGFBP-3, MMP-9, </a:t>
            </a:r>
            <a:r>
              <a:rPr lang="tr-TR" dirty="0" err="1"/>
              <a:t>NfL</a:t>
            </a:r>
            <a:r>
              <a:rPr lang="tr-TR" dirty="0"/>
              <a:t>) 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7623420" y="5437217"/>
            <a:ext cx="366656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Enerji metabolizması, </a:t>
            </a:r>
            <a:r>
              <a:rPr lang="tr-TR" dirty="0" err="1"/>
              <a:t>mitokondriyal</a:t>
            </a:r>
            <a:r>
              <a:rPr lang="tr-TR" dirty="0"/>
              <a:t> yaşlanma, </a:t>
            </a:r>
            <a:r>
              <a:rPr lang="tr-TR" dirty="0" err="1"/>
              <a:t>oksidatif</a:t>
            </a:r>
            <a:r>
              <a:rPr lang="tr-TR" dirty="0"/>
              <a:t> stres (</a:t>
            </a:r>
            <a:r>
              <a:rPr lang="tr-TR" dirty="0" err="1"/>
              <a:t>Seramid</a:t>
            </a:r>
            <a:r>
              <a:rPr lang="tr-TR" dirty="0"/>
              <a:t>, BCAA, </a:t>
            </a:r>
            <a:r>
              <a:rPr lang="tr-TR" dirty="0" err="1"/>
              <a:t>laktat</a:t>
            </a:r>
            <a:r>
              <a:rPr lang="tr-TR" dirty="0"/>
              <a:t>, NAD⁺, </a:t>
            </a:r>
            <a:r>
              <a:rPr lang="tr-TR" dirty="0" err="1"/>
              <a:t>glutatyon</a:t>
            </a:r>
            <a:r>
              <a:rPr lang="tr-TR" dirty="0"/>
              <a:t>) 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278146" y="3284080"/>
            <a:ext cx="2885089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Gen susturulması, kromatin düzeni(</a:t>
            </a:r>
            <a:r>
              <a:rPr lang="tr-TR" dirty="0" err="1"/>
              <a:t>Horvath</a:t>
            </a:r>
            <a:r>
              <a:rPr lang="tr-TR" dirty="0"/>
              <a:t>, </a:t>
            </a:r>
            <a:r>
              <a:rPr lang="tr-TR" dirty="0" err="1"/>
              <a:t>PhenoAge</a:t>
            </a:r>
            <a:r>
              <a:rPr lang="tr-TR" dirty="0"/>
              <a:t>, </a:t>
            </a:r>
            <a:r>
              <a:rPr lang="tr-TR" dirty="0" err="1"/>
              <a:t>DunedinPACE</a:t>
            </a:r>
            <a:r>
              <a:rPr lang="tr-TR" dirty="0"/>
              <a:t>, </a:t>
            </a:r>
            <a:r>
              <a:rPr lang="tr-TR" dirty="0" err="1"/>
              <a:t>histon</a:t>
            </a:r>
            <a:r>
              <a:rPr lang="tr-TR" dirty="0"/>
              <a:t> işaretleri)</a:t>
            </a:r>
          </a:p>
        </p:txBody>
      </p:sp>
      <p:cxnSp>
        <p:nvCxnSpPr>
          <p:cNvPr id="12" name="Düz Ok Bağlayıcısı 11"/>
          <p:cNvCxnSpPr/>
          <p:nvPr/>
        </p:nvCxnSpPr>
        <p:spPr>
          <a:xfrm flipH="1">
            <a:off x="3334871" y="3962400"/>
            <a:ext cx="358588" cy="896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Ok Bağlayıcısı 14"/>
          <p:cNvCxnSpPr/>
          <p:nvPr/>
        </p:nvCxnSpPr>
        <p:spPr>
          <a:xfrm flipH="1">
            <a:off x="3729318" y="4563035"/>
            <a:ext cx="1353670" cy="51284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 flipH="1">
            <a:off x="5970494" y="4563035"/>
            <a:ext cx="546847" cy="708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/>
          <p:cNvCxnSpPr/>
          <p:nvPr/>
        </p:nvCxnSpPr>
        <p:spPr>
          <a:xfrm>
            <a:off x="8337176" y="4484409"/>
            <a:ext cx="331695" cy="7868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911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90787"/>
              </p:ext>
            </p:extLst>
          </p:nvPr>
        </p:nvGraphicFramePr>
        <p:xfrm>
          <a:off x="268010" y="746143"/>
          <a:ext cx="8024645" cy="5135550"/>
        </p:xfrm>
        <a:graphic>
          <a:graphicData uri="http://schemas.openxmlformats.org/drawingml/2006/table">
            <a:tbl>
              <a:tblPr/>
              <a:tblGrid>
                <a:gridCol w="1604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1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6903">
                <a:tc>
                  <a:txBody>
                    <a:bodyPr/>
                    <a:lstStyle/>
                    <a:p>
                      <a:r>
                        <a:rPr lang="tr-TR" sz="1200" b="1" dirty="0"/>
                        <a:t>Düzey</a:t>
                      </a:r>
                      <a:endParaRPr lang="tr-TR" sz="1200" dirty="0"/>
                    </a:p>
                  </a:txBody>
                  <a:tcPr marL="39558" marR="39558" marT="19779" marB="19779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1"/>
                        <a:t>Örnek Biyobelirteç(ler)</a:t>
                      </a:r>
                      <a:endParaRPr lang="tr-TR" sz="1200"/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1"/>
                        <a:t>Temel Mekanizma</a:t>
                      </a:r>
                      <a:endParaRPr lang="tr-TR" sz="1200"/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1"/>
                        <a:t>Klinik Anlam</a:t>
                      </a:r>
                      <a:endParaRPr lang="tr-TR" sz="1200"/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1" dirty="0" err="1"/>
                        <a:t>Longevity</a:t>
                      </a:r>
                      <a:r>
                        <a:rPr lang="tr-TR" sz="1200" b="1" dirty="0"/>
                        <a:t> ve Araştırma Kullanımı</a:t>
                      </a:r>
                      <a:endParaRPr lang="tr-TR" sz="1200" dirty="0"/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613">
                <a:tc>
                  <a:txBody>
                    <a:bodyPr/>
                    <a:lstStyle/>
                    <a:p>
                      <a:r>
                        <a:rPr lang="tr-TR" sz="1200" b="1"/>
                        <a:t>Epigenomik</a:t>
                      </a:r>
                      <a:endParaRPr lang="tr-TR" sz="1200"/>
                    </a:p>
                  </a:txBody>
                  <a:tcPr marL="39558" marR="39558" marT="19779" marB="19779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1"/>
                        <a:t>DNA metilasyonu saatleri:</a:t>
                      </a:r>
                      <a:r>
                        <a:rPr lang="tr-TR" sz="1200"/>
                        <a:t> Horvath, Hannum, PhenoAge, GrimAge, DunedinPACE</a:t>
                      </a:r>
                      <a:r>
                        <a:rPr lang="tr-TR" sz="1200" b="1"/>
                        <a:t>CpG bölgeleri:</a:t>
                      </a:r>
                      <a:r>
                        <a:rPr lang="tr-TR" sz="1200"/>
                        <a:t> </a:t>
                      </a:r>
                      <a:r>
                        <a:rPr lang="tr-TR" sz="1200" i="1"/>
                        <a:t>ELOVL2, FHL2, KLF14</a:t>
                      </a:r>
                      <a:endParaRPr lang="tr-TR" sz="1200"/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Yaşla birlikte </a:t>
                      </a:r>
                      <a:r>
                        <a:rPr lang="tr-TR" sz="1200" dirty="0" err="1"/>
                        <a:t>CpG</a:t>
                      </a:r>
                      <a:r>
                        <a:rPr lang="tr-TR" sz="1200" dirty="0"/>
                        <a:t> </a:t>
                      </a:r>
                      <a:r>
                        <a:rPr lang="tr-TR" sz="1200" dirty="0" err="1"/>
                        <a:t>metilasyon</a:t>
                      </a:r>
                      <a:r>
                        <a:rPr lang="tr-TR" sz="1200" dirty="0"/>
                        <a:t> </a:t>
                      </a:r>
                      <a:r>
                        <a:rPr lang="tr-TR" sz="1200" dirty="0" err="1"/>
                        <a:t>paternlerinin</a:t>
                      </a:r>
                      <a:r>
                        <a:rPr lang="tr-TR" sz="1200" dirty="0"/>
                        <a:t> değişmesi (global </a:t>
                      </a:r>
                      <a:r>
                        <a:rPr lang="tr-TR" sz="1200" dirty="0" err="1"/>
                        <a:t>hipometilasyon</a:t>
                      </a:r>
                      <a:r>
                        <a:rPr lang="tr-TR" sz="1200" dirty="0"/>
                        <a:t> + </a:t>
                      </a:r>
                      <a:r>
                        <a:rPr lang="tr-TR" sz="1200" dirty="0" err="1"/>
                        <a:t>promotör</a:t>
                      </a:r>
                      <a:r>
                        <a:rPr lang="tr-TR" sz="1200" dirty="0"/>
                        <a:t> </a:t>
                      </a:r>
                      <a:r>
                        <a:rPr lang="tr-TR" sz="1200" dirty="0" err="1"/>
                        <a:t>hipermetilasyonu</a:t>
                      </a:r>
                      <a:r>
                        <a:rPr lang="tr-TR" sz="1200" dirty="0"/>
                        <a:t>)</a:t>
                      </a:r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/>
                        <a:t>Biyolojik yaşın tahmini, yaşlanma hızı (age acceleration)</a:t>
                      </a:r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/>
                        <a:t>Yaşam tarzı, diyet, egzersiz, ilaç (metformin, rapamisin, resveratrol) müdahalelerinin biyolojik yaş üzerindeki etkilerini değerlendirme</a:t>
                      </a:r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7613">
                <a:tc>
                  <a:txBody>
                    <a:bodyPr/>
                    <a:lstStyle/>
                    <a:p>
                      <a:r>
                        <a:rPr lang="tr-TR" sz="1200" b="1"/>
                        <a:t>Transkriptomik</a:t>
                      </a:r>
                      <a:endParaRPr lang="tr-TR" sz="1200"/>
                    </a:p>
                  </a:txBody>
                  <a:tcPr marL="39558" marR="39558" marT="19779" marB="19779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/>
                        <a:t>CDKN2A (p16^INK4a^), SIRT1/3/6, FOXO3A, IL6, MTOR, PGC1A</a:t>
                      </a:r>
                      <a:endParaRPr lang="en-US" sz="1200"/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Gen ekspresyon düzeninde bozulma; hücresel </a:t>
                      </a:r>
                      <a:r>
                        <a:rPr lang="tr-TR" sz="1200" dirty="0" err="1"/>
                        <a:t>senesens</a:t>
                      </a:r>
                      <a:r>
                        <a:rPr lang="tr-TR" sz="1200" dirty="0"/>
                        <a:t>, </a:t>
                      </a:r>
                      <a:r>
                        <a:rPr lang="tr-TR" sz="1200" dirty="0" err="1"/>
                        <a:t>inflamasyon</a:t>
                      </a:r>
                      <a:r>
                        <a:rPr lang="tr-TR" sz="1200" dirty="0"/>
                        <a:t>, </a:t>
                      </a:r>
                      <a:r>
                        <a:rPr lang="tr-TR" sz="1200" dirty="0" err="1"/>
                        <a:t>mitokondriyal</a:t>
                      </a:r>
                      <a:r>
                        <a:rPr lang="tr-TR" sz="1200" dirty="0"/>
                        <a:t> </a:t>
                      </a:r>
                      <a:r>
                        <a:rPr lang="tr-TR" sz="1200" dirty="0" err="1"/>
                        <a:t>disfonksiyon</a:t>
                      </a:r>
                      <a:endParaRPr lang="tr-TR" sz="1200" dirty="0"/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Doku yaşlanmasının moleküler imzası; </a:t>
                      </a:r>
                      <a:r>
                        <a:rPr lang="tr-TR" sz="1200" dirty="0" err="1"/>
                        <a:t>senesens</a:t>
                      </a:r>
                      <a:r>
                        <a:rPr lang="tr-TR" sz="1200" dirty="0"/>
                        <a:t> hücrelerin tespiti</a:t>
                      </a:r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/>
                        <a:t>Anti-aging ilaç hedefleri (SIRT aktivatörleri, mTOR inhibitörleri, senolitikler); yaşa bağlı gen ekspresyon panelleriyle RNA “yaş” hesaplama</a:t>
                      </a:r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940">
                <a:tc>
                  <a:txBody>
                    <a:bodyPr/>
                    <a:lstStyle/>
                    <a:p>
                      <a:r>
                        <a:rPr lang="tr-TR" sz="1200" b="1"/>
                        <a:t>Proteomik</a:t>
                      </a:r>
                      <a:endParaRPr lang="tr-TR" sz="1200"/>
                    </a:p>
                  </a:txBody>
                  <a:tcPr marL="39558" marR="39558" marT="19779" marB="19779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i="1"/>
                        <a:t>IL-6, CRP, VCAM-1, IGFBP-3, MMP-9, Neurofilament light chain (NfL)</a:t>
                      </a:r>
                      <a:endParaRPr lang="tr-TR" sz="1200"/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/>
                        <a:t>İnflammaging, ECM bozulması, endotel disfonksiyonu, nörodejeneratif süreçler</a:t>
                      </a:r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/>
                        <a:t>Sistemik inflamasyonun, kas/organ fonksiyonunun ve nörodejenerasyonun göstergesi</a:t>
                      </a:r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Plazma </a:t>
                      </a:r>
                      <a:r>
                        <a:rPr lang="tr-TR" sz="1200" dirty="0" err="1"/>
                        <a:t>proteomik</a:t>
                      </a:r>
                      <a:r>
                        <a:rPr lang="tr-TR" sz="1200" dirty="0"/>
                        <a:t> yaşlanma saatleri (</a:t>
                      </a:r>
                      <a:r>
                        <a:rPr lang="tr-TR" sz="1200" dirty="0" err="1"/>
                        <a:t>Lehallier</a:t>
                      </a:r>
                      <a:r>
                        <a:rPr lang="tr-TR" sz="1200" dirty="0"/>
                        <a:t> et al., </a:t>
                      </a:r>
                      <a:r>
                        <a:rPr lang="tr-TR" sz="1200" i="1" dirty="0" err="1"/>
                        <a:t>Nat</a:t>
                      </a:r>
                      <a:r>
                        <a:rPr lang="tr-TR" sz="1200" i="1" dirty="0"/>
                        <a:t> </a:t>
                      </a:r>
                      <a:r>
                        <a:rPr lang="tr-TR" sz="1200" i="1" dirty="0" err="1"/>
                        <a:t>Med</a:t>
                      </a:r>
                      <a:r>
                        <a:rPr lang="tr-TR" sz="1200" dirty="0"/>
                        <a:t> 2019); klinik yaşlanma panel testleri (ör. </a:t>
                      </a:r>
                      <a:r>
                        <a:rPr lang="tr-TR" sz="1200" dirty="0" err="1"/>
                        <a:t>SomaLogic</a:t>
                      </a:r>
                      <a:r>
                        <a:rPr lang="tr-TR" sz="1200" dirty="0"/>
                        <a:t> </a:t>
                      </a:r>
                      <a:r>
                        <a:rPr lang="tr-TR" sz="1200" dirty="0" err="1"/>
                        <a:t>proteomic</a:t>
                      </a:r>
                      <a:r>
                        <a:rPr lang="tr-TR" sz="1200" dirty="0"/>
                        <a:t> </a:t>
                      </a:r>
                      <a:r>
                        <a:rPr lang="tr-TR" sz="1200" dirty="0" err="1"/>
                        <a:t>age</a:t>
                      </a:r>
                      <a:r>
                        <a:rPr lang="tr-TR" sz="1200" dirty="0"/>
                        <a:t>)</a:t>
                      </a:r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r>
                        <a:rPr lang="tr-TR" sz="1200" b="1"/>
                        <a:t>Metabolomik</a:t>
                      </a:r>
                      <a:endParaRPr lang="tr-TR" sz="1200"/>
                    </a:p>
                  </a:txBody>
                  <a:tcPr marL="39558" marR="39558" marT="19779" marB="19779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i="1"/>
                        <a:t>Seramidler, BCAA’lar (lösin, izolösin, valin), glutatyon, NAD⁺, TMAO, laktat</a:t>
                      </a:r>
                      <a:endParaRPr lang="tr-TR" sz="1200"/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/>
                        <a:t>Enerji üretimi, oksidatif stres, mitokondriyal işlev, mikrobiyota etkisi</a:t>
                      </a:r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/>
                        <a:t>Metabolik yaşın göstergesi; diyabet, obezite, kardiyovasküler yaşlanma riskini öngörür</a:t>
                      </a:r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NAD⁺ artırıcılar (NMN, NR), </a:t>
                      </a:r>
                      <a:r>
                        <a:rPr lang="tr-TR" sz="1200" dirty="0" err="1"/>
                        <a:t>metformin</a:t>
                      </a:r>
                      <a:r>
                        <a:rPr lang="tr-TR" sz="1200" dirty="0"/>
                        <a:t>, diyet müdahaleleri ve aralıklı orucun </a:t>
                      </a:r>
                      <a:r>
                        <a:rPr lang="tr-TR" sz="1200" dirty="0" err="1"/>
                        <a:t>metabolik</a:t>
                      </a:r>
                      <a:r>
                        <a:rPr lang="tr-TR" sz="1200" dirty="0"/>
                        <a:t> etkilerini takip</a:t>
                      </a:r>
                    </a:p>
                  </a:txBody>
                  <a:tcPr marL="39558" marR="39558" marT="19779" marB="19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8655269" y="947146"/>
            <a:ext cx="353673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/>
              <a:t>Epigenetik</a:t>
            </a:r>
            <a:r>
              <a:rPr lang="tr-TR" dirty="0"/>
              <a:t> saatler biyolojik yaş ölçümünde en güvenilir ve klinik </a:t>
            </a:r>
            <a:r>
              <a:rPr lang="tr-TR" dirty="0" err="1">
                <a:solidFill>
                  <a:srgbClr val="FF0000"/>
                </a:solidFill>
              </a:rPr>
              <a:t>validasyonu</a:t>
            </a:r>
            <a:r>
              <a:rPr lang="tr-TR" dirty="0">
                <a:solidFill>
                  <a:srgbClr val="FF0000"/>
                </a:solidFill>
              </a:rPr>
              <a:t> en yüksek </a:t>
            </a:r>
            <a:r>
              <a:rPr lang="tr-TR" dirty="0"/>
              <a:t>yöntemdir.</a:t>
            </a:r>
          </a:p>
          <a:p>
            <a:endParaRPr lang="tr-TR" dirty="0"/>
          </a:p>
          <a:p>
            <a:r>
              <a:rPr lang="tr-TR" dirty="0" err="1"/>
              <a:t>Transkriptomik</a:t>
            </a:r>
            <a:r>
              <a:rPr lang="tr-TR" dirty="0"/>
              <a:t> profiller, özellikle </a:t>
            </a:r>
            <a:r>
              <a:rPr lang="tr-TR" dirty="0" err="1"/>
              <a:t>senesens</a:t>
            </a:r>
            <a:r>
              <a:rPr lang="tr-TR" dirty="0"/>
              <a:t> ve </a:t>
            </a:r>
            <a:r>
              <a:rPr lang="tr-TR" dirty="0" err="1"/>
              <a:t>inflamatuvar</a:t>
            </a:r>
            <a:r>
              <a:rPr lang="tr-TR" dirty="0"/>
              <a:t> süreçlerin erken tanısında önemlidir.</a:t>
            </a:r>
          </a:p>
          <a:p>
            <a:endParaRPr lang="tr-TR" dirty="0"/>
          </a:p>
          <a:p>
            <a:r>
              <a:rPr lang="tr-TR" dirty="0" err="1"/>
              <a:t>Proteomik</a:t>
            </a:r>
            <a:r>
              <a:rPr lang="tr-TR" dirty="0"/>
              <a:t> paneller, sistemik yaşlanmayı (damar, sinir, kas) bütüncül biçimde gösterir.</a:t>
            </a:r>
          </a:p>
          <a:p>
            <a:endParaRPr lang="tr-TR" dirty="0"/>
          </a:p>
          <a:p>
            <a:r>
              <a:rPr lang="tr-TR" dirty="0"/>
              <a:t> </a:t>
            </a:r>
            <a:r>
              <a:rPr lang="tr-TR" dirty="0" err="1"/>
              <a:t>Metabolomik</a:t>
            </a:r>
            <a:r>
              <a:rPr lang="tr-TR" dirty="0"/>
              <a:t> göstergeler, </a:t>
            </a:r>
            <a:r>
              <a:rPr lang="tr-TR" dirty="0" err="1"/>
              <a:t>mitokondriyal</a:t>
            </a:r>
            <a:r>
              <a:rPr lang="tr-TR" dirty="0"/>
              <a:t> fonksiyon ve enerji </a:t>
            </a:r>
            <a:r>
              <a:rPr lang="tr-TR" dirty="0" err="1"/>
              <a:t>homeostazının</a:t>
            </a:r>
            <a:r>
              <a:rPr lang="tr-TR" dirty="0"/>
              <a:t> değerlendirilmesinde kullanılmaktadır.</a:t>
            </a:r>
          </a:p>
        </p:txBody>
      </p:sp>
    </p:spTree>
    <p:extLst>
      <p:ext uri="{BB962C8B-B14F-4D97-AF65-F5344CB8AC3E}">
        <p14:creationId xmlns:p14="http://schemas.microsoft.com/office/powerpoint/2010/main" val="88662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95850"/>
            <a:ext cx="11032524" cy="4381114"/>
          </a:xfrm>
        </p:spPr>
        <p:txBody>
          <a:bodyPr/>
          <a:lstStyle/>
          <a:p>
            <a:r>
              <a:rPr lang="tr-TR" sz="2000" dirty="0"/>
              <a:t>Toplam örneklem: 13.089 kişi, 2.734 ölüm</a:t>
            </a:r>
          </a:p>
          <a:p>
            <a:pPr lvl="1"/>
            <a:r>
              <a:rPr lang="tr-TR" sz="1600" b="1" dirty="0"/>
              <a:t>13</a:t>
            </a:r>
            <a:r>
              <a:rPr lang="tr-TR" sz="1600" dirty="0"/>
              <a:t> nüfus temelli </a:t>
            </a:r>
            <a:r>
              <a:rPr lang="tr-TR" sz="1600" dirty="0" err="1"/>
              <a:t>kohort</a:t>
            </a:r>
            <a:r>
              <a:rPr lang="tr-TR" sz="1600" dirty="0"/>
              <a:t>: WHI (beyaz/siyah/</a:t>
            </a:r>
            <a:r>
              <a:rPr lang="tr-TR" sz="1600" dirty="0" err="1"/>
              <a:t>Hispanik</a:t>
            </a:r>
            <a:r>
              <a:rPr lang="tr-TR" sz="1600" dirty="0"/>
              <a:t>), LBC1921, LBC1936, NAS, ARIC (siyah), FHS, KORA, </a:t>
            </a:r>
            <a:r>
              <a:rPr lang="tr-TR" sz="1600" dirty="0" err="1"/>
              <a:t>InCHIANTI</a:t>
            </a:r>
            <a:r>
              <a:rPr lang="tr-TR" sz="1600" dirty="0"/>
              <a:t>, Rotterdam, </a:t>
            </a:r>
            <a:r>
              <a:rPr lang="tr-TR" sz="1600" dirty="0" err="1"/>
              <a:t>TwinsUK</a:t>
            </a:r>
            <a:r>
              <a:rPr lang="tr-TR" sz="1600" dirty="0"/>
              <a:t>, BLSA (beyaz)</a:t>
            </a:r>
          </a:p>
          <a:p>
            <a:r>
              <a:rPr lang="tr-TR" sz="2000" dirty="0"/>
              <a:t>Hipotez: Kan DNA </a:t>
            </a:r>
            <a:r>
              <a:rPr lang="tr-TR" sz="2000" dirty="0" err="1"/>
              <a:t>metilasyonundan</a:t>
            </a:r>
            <a:r>
              <a:rPr lang="tr-TR" sz="2000" dirty="0"/>
              <a:t> türetilen “</a:t>
            </a:r>
            <a:r>
              <a:rPr lang="tr-TR" sz="2000" dirty="0" err="1"/>
              <a:t>epigenetik</a:t>
            </a:r>
            <a:r>
              <a:rPr lang="tr-TR" sz="2000" dirty="0"/>
              <a:t> yaş” göstergelerinin (yaş hızlanması ölçütleri) </a:t>
            </a:r>
            <a:r>
              <a:rPr lang="tr-TR" sz="2000" b="1" dirty="0"/>
              <a:t>tüm nedenlere bağlı </a:t>
            </a:r>
            <a:r>
              <a:rPr lang="tr-TR" sz="2000" b="1" dirty="0" err="1"/>
              <a:t>mortaliteyi</a:t>
            </a:r>
            <a:r>
              <a:rPr lang="tr-TR" sz="2000" dirty="0"/>
              <a:t> kronolojik yaştan ve klasik risk faktörlerinden </a:t>
            </a:r>
            <a:r>
              <a:rPr lang="tr-TR" sz="2000" b="1" dirty="0"/>
              <a:t>bağımsız</a:t>
            </a:r>
            <a:r>
              <a:rPr lang="tr-TR" sz="2000" dirty="0"/>
              <a:t> olarak öngörüp öngörmediği </a:t>
            </a:r>
          </a:p>
          <a:p>
            <a:pPr lvl="1"/>
            <a:r>
              <a:rPr lang="tr-TR" sz="1600" dirty="0"/>
              <a:t>Hücre-içsel ölçümler (</a:t>
            </a:r>
            <a:r>
              <a:rPr lang="tr-TR" sz="1600" dirty="0" err="1"/>
              <a:t>Intrinsic</a:t>
            </a:r>
            <a:r>
              <a:rPr lang="tr-TR" sz="1600" dirty="0"/>
              <a:t>  / IEAA) </a:t>
            </a:r>
          </a:p>
          <a:p>
            <a:pPr lvl="1"/>
            <a:r>
              <a:rPr lang="tr-TR" sz="1600" dirty="0"/>
              <a:t>Hücre-dışsal ölçümler (</a:t>
            </a:r>
            <a:r>
              <a:rPr lang="tr-TR" sz="1600" dirty="0" err="1"/>
              <a:t>Extrinsic</a:t>
            </a:r>
            <a:r>
              <a:rPr lang="tr-TR" sz="1600" dirty="0"/>
              <a:t> / EEAA)</a:t>
            </a:r>
          </a:p>
          <a:p>
            <a:pPr lvl="1"/>
            <a:endParaRPr lang="tr-TR" sz="1600" dirty="0"/>
          </a:p>
          <a:p>
            <a:pPr lvl="1"/>
            <a:endParaRPr lang="tr-TR" sz="1600" dirty="0"/>
          </a:p>
          <a:p>
            <a:pPr lvl="2"/>
            <a:r>
              <a:rPr lang="tr-TR" sz="1600" b="1" dirty="0" err="1">
                <a:solidFill>
                  <a:srgbClr val="FF0000"/>
                </a:solidFill>
              </a:rPr>
              <a:t>Epigenetik</a:t>
            </a:r>
            <a:r>
              <a:rPr lang="tr-TR" sz="1600" b="1" dirty="0">
                <a:solidFill>
                  <a:srgbClr val="FF0000"/>
                </a:solidFill>
              </a:rPr>
              <a:t> yaşlanma hızlandıkça ölüm riski artıyor</a:t>
            </a:r>
          </a:p>
          <a:p>
            <a:pPr lvl="2"/>
            <a:r>
              <a:rPr lang="tr-TR" sz="1600" i="1" dirty="0">
                <a:solidFill>
                  <a:srgbClr val="FF0000"/>
                </a:solidFill>
              </a:rPr>
              <a:t>«Hücresel yaşlanmayı + bağışıklık sistemi» (EEAA)</a:t>
            </a:r>
            <a:r>
              <a:rPr lang="tr-TR" sz="1600" b="1" dirty="0">
                <a:solidFill>
                  <a:srgbClr val="FF0000"/>
                </a:solidFill>
              </a:rPr>
              <a:t>  kırılganlığın en güçlü öngörücü</a:t>
            </a:r>
            <a:endParaRPr lang="tr-TR" sz="1600" dirty="0">
              <a:solidFill>
                <a:srgbClr val="FF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03" y="321276"/>
            <a:ext cx="7153275" cy="1371600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6466702" y="3389518"/>
            <a:ext cx="52063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600" u="sng" dirty="0" err="1"/>
              <a:t>Intrinsic</a:t>
            </a:r>
            <a:r>
              <a:rPr lang="tr-TR" sz="1600" u="sng" dirty="0"/>
              <a:t> </a:t>
            </a:r>
            <a:r>
              <a:rPr lang="tr-TR" sz="1600" u="sng" dirty="0" err="1"/>
              <a:t>Epigenetic</a:t>
            </a:r>
            <a:r>
              <a:rPr lang="tr-TR" sz="1600" u="sng" dirty="0"/>
              <a:t> Age Acceleration</a:t>
            </a:r>
            <a:r>
              <a:rPr lang="tr-TR" sz="1600" i="1" u="sng" dirty="0"/>
              <a:t> (IEAA): </a:t>
            </a:r>
            <a:r>
              <a:rPr lang="tr-TR" sz="1600" i="1" dirty="0"/>
              <a:t>Hücrelerin kendi </a:t>
            </a:r>
            <a:r>
              <a:rPr lang="tr-TR" sz="1600" i="1" dirty="0" err="1"/>
              <a:t>epigenetik</a:t>
            </a:r>
            <a:r>
              <a:rPr lang="tr-TR" sz="1600" i="1" dirty="0"/>
              <a:t> yaşını ölçer</a:t>
            </a:r>
          </a:p>
          <a:p>
            <a:pPr algn="just"/>
            <a:endParaRPr lang="tr-TR" sz="1600" i="1" dirty="0"/>
          </a:p>
          <a:p>
            <a:pPr algn="just"/>
            <a:r>
              <a:rPr lang="tr-TR" sz="1600" u="sng" dirty="0" err="1"/>
              <a:t>Extrinsic</a:t>
            </a:r>
            <a:r>
              <a:rPr lang="tr-TR" sz="1600" u="sng" dirty="0"/>
              <a:t> </a:t>
            </a:r>
            <a:r>
              <a:rPr lang="tr-TR" sz="1600" u="sng" dirty="0" err="1"/>
              <a:t>Epigenetic</a:t>
            </a:r>
            <a:r>
              <a:rPr lang="tr-TR" sz="1600" u="sng" dirty="0"/>
              <a:t> Age Acceleration </a:t>
            </a:r>
            <a:r>
              <a:rPr lang="tr-TR" sz="1600" i="1" u="sng" dirty="0"/>
              <a:t>(EEAA): </a:t>
            </a:r>
            <a:r>
              <a:rPr lang="tr-TR" sz="1600" i="1" dirty="0"/>
              <a:t>Hücresel yaşlanmayı + bağışıklık sistemi yaşlanmasını birlikte ölçer</a:t>
            </a:r>
          </a:p>
        </p:txBody>
      </p:sp>
      <p:sp>
        <p:nvSpPr>
          <p:cNvPr id="11" name="Sol Ok Açıklama Balonu 10"/>
          <p:cNvSpPr/>
          <p:nvPr/>
        </p:nvSpPr>
        <p:spPr>
          <a:xfrm>
            <a:off x="5684108" y="3377513"/>
            <a:ext cx="6087762" cy="136622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5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1072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Yaşlanma seyrindeki önemi</a:t>
            </a:r>
          </a:p>
        </p:txBody>
      </p:sp>
      <p:pic>
        <p:nvPicPr>
          <p:cNvPr id="2050" name="Picture 2" descr="Mechanisms of muscle atrophy and hypertrophy: implications in health and  disease | Nature Communic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682" y="1690688"/>
            <a:ext cx="4921469" cy="33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655" y="1690688"/>
            <a:ext cx="4264572" cy="4616399"/>
          </a:xfrm>
          <a:prstGeom prst="rect">
            <a:avLst/>
          </a:prstGeom>
        </p:spPr>
      </p:pic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7FE8CE4-34F2-50A2-297C-CCF758E3F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5110" y="1690688"/>
            <a:ext cx="7501828" cy="406945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8874669" y="6026752"/>
            <a:ext cx="2836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/>
              <a:t>Zhang</a:t>
            </a:r>
            <a:r>
              <a:rPr lang="tr-TR" sz="1200" dirty="0"/>
              <a:t> j., </a:t>
            </a:r>
            <a:r>
              <a:rPr lang="tr-TR" sz="1200" dirty="0" err="1"/>
              <a:t>Sig</a:t>
            </a:r>
            <a:r>
              <a:rPr lang="tr-TR" sz="1200" dirty="0"/>
              <a:t>. </a:t>
            </a:r>
            <a:r>
              <a:rPr lang="tr-TR" sz="1200" dirty="0" err="1"/>
              <a:t>Transduct</a:t>
            </a:r>
            <a:r>
              <a:rPr lang="tr-TR" sz="1200" dirty="0"/>
              <a:t>. </a:t>
            </a:r>
            <a:r>
              <a:rPr lang="tr-TR" sz="1200" dirty="0" err="1"/>
              <a:t>Target</a:t>
            </a:r>
            <a:r>
              <a:rPr lang="tr-TR" sz="1200" dirty="0"/>
              <a:t>. </a:t>
            </a:r>
            <a:r>
              <a:rPr lang="tr-TR" sz="1200" dirty="0" err="1"/>
              <a:t>Ther</a:t>
            </a:r>
            <a:r>
              <a:rPr lang="tr-TR" sz="1200" dirty="0"/>
              <a:t>., 2024</a:t>
            </a:r>
          </a:p>
          <a:p>
            <a:r>
              <a:rPr lang="tr-TR" sz="1200" dirty="0" err="1"/>
              <a:t>Sartori</a:t>
            </a:r>
            <a:r>
              <a:rPr lang="tr-TR" sz="1200" dirty="0"/>
              <a:t> R.,</a:t>
            </a:r>
            <a:r>
              <a:rPr lang="tr-TR" sz="1200" dirty="0" err="1"/>
              <a:t>Nat</a:t>
            </a:r>
            <a:r>
              <a:rPr lang="tr-TR" sz="1200" dirty="0"/>
              <a:t>. </a:t>
            </a:r>
            <a:r>
              <a:rPr lang="tr-TR" sz="1200" dirty="0" err="1"/>
              <a:t>Commun</a:t>
            </a:r>
            <a:r>
              <a:rPr lang="tr-TR" sz="1200" dirty="0"/>
              <a:t>., 2021</a:t>
            </a:r>
          </a:p>
          <a:p>
            <a:r>
              <a:rPr lang="tr-TR" sz="1200" dirty="0"/>
              <a:t>Park &amp; </a:t>
            </a:r>
            <a:r>
              <a:rPr lang="tr-TR" sz="1200" dirty="0" err="1"/>
              <a:t>Ko</a:t>
            </a:r>
            <a:r>
              <a:rPr lang="tr-TR" sz="1200" dirty="0"/>
              <a:t>, </a:t>
            </a:r>
            <a:r>
              <a:rPr lang="tr-TR" sz="1200" dirty="0" err="1"/>
              <a:t>Clin</a:t>
            </a:r>
            <a:r>
              <a:rPr lang="tr-TR" sz="1200" dirty="0"/>
              <a:t> </a:t>
            </a:r>
            <a:r>
              <a:rPr lang="tr-TR" sz="1200" dirty="0" err="1"/>
              <a:t>Geriatr</a:t>
            </a:r>
            <a:r>
              <a:rPr lang="tr-TR" sz="1200" dirty="0"/>
              <a:t> </a:t>
            </a:r>
            <a:r>
              <a:rPr lang="tr-TR" sz="1200" dirty="0" err="1"/>
              <a:t>Med</a:t>
            </a:r>
            <a:r>
              <a:rPr lang="tr-TR" sz="12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95598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Yönlendirilebilir Faktörler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tr-TR" dirty="0"/>
              <a:t>Yaşam Tarzı Değişiklikleri</a:t>
            </a:r>
          </a:p>
          <a:p>
            <a:pPr marL="685800" lvl="2">
              <a:spcBef>
                <a:spcPts val="1000"/>
              </a:spcBef>
            </a:pPr>
            <a:r>
              <a:rPr lang="tr-TR" dirty="0"/>
              <a:t>Ve </a:t>
            </a:r>
            <a:r>
              <a:rPr lang="tr-TR" dirty="0" err="1"/>
              <a:t>Supplement</a:t>
            </a:r>
            <a:endParaRPr lang="tr-TR" dirty="0"/>
          </a:p>
          <a:p>
            <a:endParaRPr lang="tr-TR" dirty="0"/>
          </a:p>
          <a:p>
            <a:r>
              <a:rPr lang="tr-TR" dirty="0"/>
              <a:t>İlaçlar</a:t>
            </a:r>
          </a:p>
          <a:p>
            <a:pPr lvl="1"/>
            <a:r>
              <a:rPr lang="tr-TR" dirty="0"/>
              <a:t>Hedefe yönelik tedaviler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835" y="1690688"/>
            <a:ext cx="3805518" cy="403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83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1690547"/>
              </p:ext>
            </p:extLst>
          </p:nvPr>
        </p:nvGraphicFramePr>
        <p:xfrm>
          <a:off x="115613" y="493988"/>
          <a:ext cx="7508754" cy="5755287"/>
        </p:xfrm>
        <a:graphic>
          <a:graphicData uri="http://schemas.openxmlformats.org/drawingml/2006/table">
            <a:tbl>
              <a:tblPr/>
              <a:tblGrid>
                <a:gridCol w="1702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2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294">
                <a:tc>
                  <a:txBody>
                    <a:bodyPr/>
                    <a:lstStyle/>
                    <a:p>
                      <a:r>
                        <a:rPr lang="tr-TR" sz="1200" dirty="0"/>
                        <a:t>Özellik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1"/>
                        <a:t>CALERIE Faz-1 (2006–2009)</a:t>
                      </a:r>
                      <a:endParaRPr lang="tr-TR" sz="120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1"/>
                        <a:t>CALERIE Faz-2 (2012–2018)</a:t>
                      </a:r>
                      <a:endParaRPr lang="tr-TR" sz="120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856">
                <a:tc>
                  <a:txBody>
                    <a:bodyPr/>
                    <a:lstStyle/>
                    <a:p>
                      <a:r>
                        <a:rPr lang="tr-TR" sz="1200" b="1"/>
                        <a:t>Örneklem</a:t>
                      </a:r>
                      <a:endParaRPr lang="tr-TR" sz="120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Fazla kilolu / obez sınırında yetişkinler (BMI 25–30)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/>
                        <a:t>Obez olmayan sağlıklı yetişkinler (BMI ~22–27), n≈218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294">
                <a:tc>
                  <a:txBody>
                    <a:bodyPr/>
                    <a:lstStyle/>
                    <a:p>
                      <a:r>
                        <a:rPr lang="tr-TR" sz="1200" b="1"/>
                        <a:t>Süre</a:t>
                      </a:r>
                      <a:endParaRPr lang="tr-TR" sz="120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B050"/>
                          </a:solidFill>
                        </a:rPr>
                        <a:t>6–12 ay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B050"/>
                          </a:solidFill>
                        </a:rPr>
                        <a:t>24 ay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17">
                <a:tc>
                  <a:txBody>
                    <a:bodyPr/>
                    <a:lstStyle/>
                    <a:p>
                      <a:r>
                        <a:rPr lang="tr-TR" sz="1200" b="1"/>
                        <a:t>Merkezler</a:t>
                      </a:r>
                      <a:endParaRPr lang="tr-TR" sz="120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/>
                        <a:t>Tek merkezli küçük RCT’ler (St. Louis, Boston, Baton Rouge)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3 merkezli büyük RCT (Pennington, Tufts, Washington Univ.)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339">
                <a:tc>
                  <a:txBody>
                    <a:bodyPr/>
                    <a:lstStyle/>
                    <a:p>
                      <a:r>
                        <a:rPr lang="tr-TR" sz="1200" b="1"/>
                        <a:t>Müdahale</a:t>
                      </a:r>
                      <a:endParaRPr lang="tr-TR" sz="120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%25 CR; %12.5 CR + %12.5 egzersiz; çok düşük kalorili diyet (VLCD, 890 </a:t>
                      </a:r>
                      <a:r>
                        <a:rPr lang="tr-TR" sz="1200" dirty="0" err="1"/>
                        <a:t>kcal</a:t>
                      </a:r>
                      <a:r>
                        <a:rPr lang="tr-TR" sz="1200" dirty="0"/>
                        <a:t>/gün); kontrol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Hedef %25 CR, fiilen ortalama ~%12 CR; kontrol grubu ad </a:t>
                      </a:r>
                      <a:r>
                        <a:rPr lang="tr-TR" sz="1200" dirty="0" err="1"/>
                        <a:t>libitum</a:t>
                      </a:r>
                      <a:endParaRPr lang="tr-TR" sz="1200" dirty="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8907">
                <a:tc>
                  <a:txBody>
                    <a:bodyPr/>
                    <a:lstStyle/>
                    <a:p>
                      <a:r>
                        <a:rPr lang="tr-TR" sz="1200" b="1"/>
                        <a:t>Fizyolojik Sonuçlar</a:t>
                      </a:r>
                      <a:endParaRPr lang="tr-TR" sz="120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%10–14 kilo kaybı, </a:t>
                      </a:r>
                      <a:r>
                        <a:rPr lang="tr-TR" sz="1200" dirty="0" err="1"/>
                        <a:t>visseral</a:t>
                      </a:r>
                      <a:r>
                        <a:rPr lang="tr-TR" sz="1200" dirty="0"/>
                        <a:t> yağ azalması, </a:t>
                      </a:r>
                      <a:r>
                        <a:rPr lang="tr-TR" sz="1200" dirty="0" err="1"/>
                        <a:t>metabolik</a:t>
                      </a:r>
                      <a:r>
                        <a:rPr lang="tr-TR" sz="1200" dirty="0"/>
                        <a:t> hızda beklenenden fazla düşüş (</a:t>
                      </a:r>
                      <a:r>
                        <a:rPr lang="tr-TR" sz="1200" dirty="0" err="1"/>
                        <a:t>adaptif</a:t>
                      </a:r>
                      <a:r>
                        <a:rPr lang="tr-TR" sz="1200" dirty="0"/>
                        <a:t> </a:t>
                      </a:r>
                      <a:r>
                        <a:rPr lang="tr-TR" sz="1200" dirty="0" err="1"/>
                        <a:t>termojenez</a:t>
                      </a:r>
                      <a:r>
                        <a:rPr lang="tr-TR" sz="1200" dirty="0"/>
                        <a:t>), çekirdek ısı düşüşü, insülin azalması, </a:t>
                      </a:r>
                      <a:r>
                        <a:rPr lang="tr-TR" sz="1200" dirty="0" err="1"/>
                        <a:t>oksidatif</a:t>
                      </a:r>
                      <a:r>
                        <a:rPr lang="tr-TR" sz="1200" dirty="0"/>
                        <a:t> stres azalması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</a:rPr>
                        <a:t>~%10 kilo kaybı, </a:t>
                      </a:r>
                      <a:r>
                        <a:rPr lang="tr-TR" sz="1200" dirty="0" err="1">
                          <a:solidFill>
                            <a:srgbClr val="FF0000"/>
                          </a:solidFill>
                        </a:rPr>
                        <a:t>lipid</a:t>
                      </a:r>
                      <a:r>
                        <a:rPr lang="tr-TR" sz="1200" dirty="0">
                          <a:solidFill>
                            <a:srgbClr val="FF0000"/>
                          </a:solidFill>
                        </a:rPr>
                        <a:t> profilinde düzelme, kan basıncı düşüşü, insülin duyarlılığı artışı, </a:t>
                      </a:r>
                      <a:r>
                        <a:rPr lang="tr-TR" sz="1200" b="1" dirty="0" err="1">
                          <a:solidFill>
                            <a:srgbClr val="FF0000"/>
                          </a:solidFill>
                        </a:rPr>
                        <a:t>inflamasyon</a:t>
                      </a:r>
                      <a:r>
                        <a:rPr lang="tr-TR" sz="1200" b="1" dirty="0">
                          <a:solidFill>
                            <a:srgbClr val="FF0000"/>
                          </a:solidFill>
                        </a:rPr>
                        <a:t> ve </a:t>
                      </a:r>
                      <a:r>
                        <a:rPr lang="tr-TR" sz="1200" b="1" dirty="0" err="1">
                          <a:solidFill>
                            <a:srgbClr val="FF0000"/>
                          </a:solidFill>
                        </a:rPr>
                        <a:t>oksidatif</a:t>
                      </a:r>
                      <a:r>
                        <a:rPr lang="tr-TR" sz="1200" b="1" dirty="0">
                          <a:solidFill>
                            <a:srgbClr val="FF0000"/>
                          </a:solidFill>
                        </a:rPr>
                        <a:t> stres azalması, biyolojik yaş artışında yavaşlama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339">
                <a:tc>
                  <a:txBody>
                    <a:bodyPr/>
                    <a:lstStyle/>
                    <a:p>
                      <a:r>
                        <a:rPr lang="tr-TR" sz="1200" b="1"/>
                        <a:t>Psikolojik / Davranışsal</a:t>
                      </a:r>
                      <a:endParaRPr lang="tr-TR" sz="120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/>
                        <a:t>Veri sınırlı; kısa süreli çalışmalarda majör olumsuz etki yok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Depresyon skorlarında iyileşme, yaşam kalitesi artışı, bilişsel fonksiyon korunmuş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7339">
                <a:tc>
                  <a:txBody>
                    <a:bodyPr/>
                    <a:lstStyle/>
                    <a:p>
                      <a:r>
                        <a:rPr lang="tr-TR" sz="1200" b="1"/>
                        <a:t>Biyolojik Yaş (klinik kompozitler)</a:t>
                      </a:r>
                      <a:endParaRPr lang="tr-TR" sz="120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yok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KDM ve </a:t>
                      </a:r>
                      <a:r>
                        <a:rPr lang="tr-TR" sz="1200" dirty="0" err="1"/>
                        <a:t>Homeostatic</a:t>
                      </a:r>
                      <a:r>
                        <a:rPr lang="tr-TR" sz="1200" dirty="0"/>
                        <a:t> </a:t>
                      </a:r>
                      <a:r>
                        <a:rPr lang="tr-TR" sz="1200" dirty="0" err="1"/>
                        <a:t>Dysregulation</a:t>
                      </a:r>
                      <a:r>
                        <a:rPr lang="tr-TR" sz="1200" dirty="0"/>
                        <a:t> algoritmaları → biyolojik yaş artışı yavaşladı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7339">
                <a:tc>
                  <a:txBody>
                    <a:bodyPr/>
                    <a:lstStyle/>
                    <a:p>
                      <a:r>
                        <a:rPr lang="tr-TR" sz="1200" b="1"/>
                        <a:t>Epigenetik Saatler</a:t>
                      </a:r>
                      <a:endParaRPr lang="tr-TR" sz="120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yok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b="1" dirty="0" err="1">
                          <a:solidFill>
                            <a:srgbClr val="FF0000"/>
                          </a:solidFill>
                        </a:rPr>
                        <a:t>DunedinPACE</a:t>
                      </a:r>
                      <a:r>
                        <a:rPr lang="tr-TR" sz="1200" dirty="0">
                          <a:solidFill>
                            <a:srgbClr val="FF0000"/>
                          </a:solidFill>
                        </a:rPr>
                        <a:t>: yaşlanma hızı %2–3 yavaşladı. </a:t>
                      </a:r>
                      <a:r>
                        <a:rPr lang="tr-TR" sz="1200" b="1" dirty="0" err="1">
                          <a:solidFill>
                            <a:srgbClr val="FF0000"/>
                          </a:solidFill>
                        </a:rPr>
                        <a:t>PhenoAge</a:t>
                      </a:r>
                      <a:r>
                        <a:rPr lang="tr-TR" sz="1200" b="1" dirty="0">
                          <a:solidFill>
                            <a:srgbClr val="FF0000"/>
                          </a:solidFill>
                        </a:rPr>
                        <a:t> / </a:t>
                      </a:r>
                      <a:r>
                        <a:rPr lang="tr-TR" sz="1200" b="1" dirty="0" err="1">
                          <a:solidFill>
                            <a:srgbClr val="FF0000"/>
                          </a:solidFill>
                        </a:rPr>
                        <a:t>GrimAge</a:t>
                      </a:r>
                      <a:r>
                        <a:rPr lang="tr-TR" sz="1200" dirty="0">
                          <a:solidFill>
                            <a:srgbClr val="FF0000"/>
                          </a:solidFill>
                        </a:rPr>
                        <a:t>: anlamlı değişim yok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78907">
                <a:tc>
                  <a:txBody>
                    <a:bodyPr/>
                    <a:lstStyle/>
                    <a:p>
                      <a:r>
                        <a:rPr lang="tr-TR" sz="1200" b="1" dirty="0" err="1"/>
                        <a:t>Epigenetik</a:t>
                      </a:r>
                      <a:r>
                        <a:rPr lang="tr-TR" sz="1200" b="1" dirty="0"/>
                        <a:t> Saat</a:t>
                      </a:r>
                      <a:endParaRPr lang="tr-TR" sz="1200" dirty="0"/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yok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/>
                        <a:t>Orta düzey (~%12) CR uzun vadede uygulanabilir, güvenli, biyolojik yaşlanmayı yavaşlatıyor. (</a:t>
                      </a:r>
                      <a:r>
                        <a:rPr lang="tr-TR" sz="1200" dirty="0" err="1"/>
                        <a:t>DunedinPACE</a:t>
                      </a:r>
                      <a:r>
                        <a:rPr lang="tr-TR" sz="1200" dirty="0"/>
                        <a:t>)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511" y="1254298"/>
            <a:ext cx="3823721" cy="3738116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4456386" y="157655"/>
            <a:ext cx="3310759" cy="63587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8550957" y="6059888"/>
            <a:ext cx="30565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/>
              <a:t>CALERIE </a:t>
            </a:r>
            <a:r>
              <a:rPr lang="tr-TR" sz="1200" dirty="0" err="1"/>
              <a:t>phase</a:t>
            </a:r>
            <a:r>
              <a:rPr lang="tr-TR" sz="1200" dirty="0"/>
              <a:t> 2. </a:t>
            </a:r>
            <a:r>
              <a:rPr lang="tr-TR" sz="1200" i="1" dirty="0" err="1"/>
              <a:t>Nutr</a:t>
            </a:r>
            <a:r>
              <a:rPr lang="tr-TR" sz="1200" i="1" dirty="0"/>
              <a:t> </a:t>
            </a:r>
            <a:r>
              <a:rPr lang="tr-TR" sz="1200" i="1" dirty="0" err="1"/>
              <a:t>Rev</a:t>
            </a:r>
            <a:r>
              <a:rPr lang="tr-TR" sz="1200" i="1" dirty="0"/>
              <a:t>.</a:t>
            </a:r>
            <a:r>
              <a:rPr lang="tr-TR" sz="1200" dirty="0"/>
              <a:t> 2021;79(1):98-113</a:t>
            </a:r>
          </a:p>
        </p:txBody>
      </p:sp>
    </p:spTree>
    <p:extLst>
      <p:ext uri="{BB962C8B-B14F-4D97-AF65-F5344CB8AC3E}">
        <p14:creationId xmlns:p14="http://schemas.microsoft.com/office/powerpoint/2010/main" val="367333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6304" y="293468"/>
            <a:ext cx="5097517" cy="5653351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5896304" y="6217623"/>
            <a:ext cx="5950292" cy="365125"/>
          </a:xfrm>
        </p:spPr>
        <p:txBody>
          <a:bodyPr/>
          <a:lstStyle/>
          <a:p>
            <a:r>
              <a:rPr lang="tr-TR" b="1" dirty="0"/>
              <a:t>de </a:t>
            </a:r>
            <a:r>
              <a:rPr lang="tr-TR" b="1" dirty="0" err="1"/>
              <a:t>Magalhães</a:t>
            </a:r>
            <a:r>
              <a:rPr lang="tr-TR" b="1" dirty="0"/>
              <a:t> JP, W et al.</a:t>
            </a:r>
            <a:r>
              <a:rPr lang="tr-TR" dirty="0"/>
              <a:t> </a:t>
            </a:r>
            <a:r>
              <a:rPr lang="tr-TR" dirty="0" err="1"/>
              <a:t>Genome</a:t>
            </a:r>
            <a:r>
              <a:rPr lang="tr-TR" dirty="0"/>
              <a:t>–</a:t>
            </a:r>
            <a:r>
              <a:rPr lang="tr-TR" dirty="0" err="1"/>
              <a:t>environment</a:t>
            </a:r>
            <a:r>
              <a:rPr lang="tr-TR" dirty="0"/>
              <a:t> </a:t>
            </a:r>
            <a:r>
              <a:rPr lang="tr-TR" dirty="0" err="1"/>
              <a:t>interactions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modulate</a:t>
            </a:r>
            <a:r>
              <a:rPr lang="tr-TR" dirty="0"/>
              <a:t> </a:t>
            </a:r>
            <a:r>
              <a:rPr lang="tr-TR" dirty="0" err="1"/>
              <a:t>aging</a:t>
            </a:r>
            <a:r>
              <a:rPr lang="tr-TR" dirty="0"/>
              <a:t>: </a:t>
            </a:r>
            <a:r>
              <a:rPr lang="tr-TR" dirty="0" err="1"/>
              <a:t>targets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drug</a:t>
            </a:r>
            <a:r>
              <a:rPr lang="tr-TR" dirty="0"/>
              <a:t> </a:t>
            </a:r>
            <a:r>
              <a:rPr lang="tr-TR" dirty="0" err="1"/>
              <a:t>discovery</a:t>
            </a:r>
            <a:r>
              <a:rPr lang="tr-TR" dirty="0"/>
              <a:t>. </a:t>
            </a:r>
            <a:r>
              <a:rPr lang="tr-TR" i="1" dirty="0" err="1"/>
              <a:t>Pharmacol</a:t>
            </a:r>
            <a:r>
              <a:rPr lang="tr-TR" i="1" dirty="0"/>
              <a:t> </a:t>
            </a:r>
            <a:r>
              <a:rPr lang="tr-TR" i="1" dirty="0" err="1"/>
              <a:t>Rev</a:t>
            </a:r>
            <a:r>
              <a:rPr lang="tr-TR" i="1" dirty="0"/>
              <a:t>.</a:t>
            </a:r>
            <a:r>
              <a:rPr lang="tr-TR" dirty="0"/>
              <a:t> 2012;64(1):88-101</a:t>
            </a:r>
          </a:p>
        </p:txBody>
      </p:sp>
      <p:sp>
        <p:nvSpPr>
          <p:cNvPr id="3" name="Dikdörtgen 2"/>
          <p:cNvSpPr/>
          <p:nvPr/>
        </p:nvSpPr>
        <p:spPr>
          <a:xfrm>
            <a:off x="504496" y="576356"/>
            <a:ext cx="45247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IGF-1 ↓</a:t>
            </a:r>
            <a:r>
              <a:rPr lang="tr-TR" dirty="0"/>
              <a:t> → büyüme azalır, stres direnci artar.</a:t>
            </a:r>
          </a:p>
          <a:p>
            <a:r>
              <a:rPr lang="tr-TR" b="1" dirty="0" err="1"/>
              <a:t>mTOR</a:t>
            </a:r>
            <a:r>
              <a:rPr lang="tr-TR" b="1" dirty="0"/>
              <a:t> ↓</a:t>
            </a:r>
            <a:r>
              <a:rPr lang="tr-TR" dirty="0"/>
              <a:t> → protein sentezi azalır, </a:t>
            </a:r>
            <a:r>
              <a:rPr lang="tr-TR" dirty="0" err="1"/>
              <a:t>otofaji</a:t>
            </a:r>
            <a:r>
              <a:rPr lang="tr-TR" dirty="0"/>
              <a:t> artar.</a:t>
            </a:r>
          </a:p>
          <a:p>
            <a:r>
              <a:rPr lang="tr-TR" b="1" dirty="0"/>
              <a:t>AMPK ↑</a:t>
            </a:r>
            <a:r>
              <a:rPr lang="tr-TR" dirty="0"/>
              <a:t> → enerji dengesi, yağ </a:t>
            </a:r>
            <a:r>
              <a:rPr lang="tr-TR" dirty="0" err="1"/>
              <a:t>oksidasyonu</a:t>
            </a:r>
            <a:r>
              <a:rPr lang="tr-TR" dirty="0"/>
              <a:t>, </a:t>
            </a:r>
            <a:r>
              <a:rPr lang="tr-TR" dirty="0" err="1"/>
              <a:t>glukoz</a:t>
            </a:r>
            <a:r>
              <a:rPr lang="tr-TR" dirty="0"/>
              <a:t> alımı artar.</a:t>
            </a:r>
          </a:p>
          <a:p>
            <a:r>
              <a:rPr lang="tr-TR" b="1" dirty="0" err="1"/>
              <a:t>Sirtuinler</a:t>
            </a:r>
            <a:r>
              <a:rPr lang="tr-TR" b="1" dirty="0"/>
              <a:t> ↑</a:t>
            </a:r>
            <a:r>
              <a:rPr lang="tr-TR" dirty="0"/>
              <a:t> → DNA tamiri, mitokondri fonksiyonu, </a:t>
            </a:r>
            <a:r>
              <a:rPr lang="tr-TR" dirty="0" err="1"/>
              <a:t>epigenetik</a:t>
            </a:r>
            <a:r>
              <a:rPr lang="tr-TR" dirty="0"/>
              <a:t> düzenleme.</a:t>
            </a:r>
          </a:p>
          <a:p>
            <a:r>
              <a:rPr lang="tr-TR" b="1" dirty="0" err="1"/>
              <a:t>Oksidatif</a:t>
            </a:r>
            <a:r>
              <a:rPr lang="tr-TR" b="1" dirty="0"/>
              <a:t> stres ↓</a:t>
            </a:r>
            <a:r>
              <a:rPr lang="tr-TR" dirty="0"/>
              <a:t> → hasar birikimi azalır.</a:t>
            </a:r>
          </a:p>
          <a:p>
            <a:r>
              <a:rPr lang="tr-TR" b="1" dirty="0"/>
              <a:t>FOXO/</a:t>
            </a:r>
            <a:r>
              <a:rPr lang="tr-TR" b="1" dirty="0" err="1"/>
              <a:t>epigenetik</a:t>
            </a:r>
            <a:r>
              <a:rPr lang="tr-TR" b="1" dirty="0"/>
              <a:t> yeniden programlama ↑</a:t>
            </a:r>
            <a:r>
              <a:rPr lang="tr-TR" dirty="0"/>
              <a:t> → hücre koruma mekanizmaları aktive olur.</a:t>
            </a:r>
          </a:p>
        </p:txBody>
      </p:sp>
      <p:sp>
        <p:nvSpPr>
          <p:cNvPr id="2" name="Aşağı Ok 1"/>
          <p:cNvSpPr/>
          <p:nvPr/>
        </p:nvSpPr>
        <p:spPr>
          <a:xfrm>
            <a:off x="2125362" y="3295135"/>
            <a:ext cx="641485" cy="1194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1187312" y="4728520"/>
            <a:ext cx="2850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Longevity</a:t>
            </a:r>
            <a:r>
              <a:rPr lang="tr-TR" b="1" dirty="0"/>
              <a:t> tedavi hedefleri 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57241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94" y="385112"/>
            <a:ext cx="5749159" cy="2254688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6159" y="2858246"/>
            <a:ext cx="10515600" cy="3223556"/>
          </a:xfrm>
        </p:spPr>
        <p:txBody>
          <a:bodyPr>
            <a:normAutofit/>
          </a:bodyPr>
          <a:lstStyle/>
          <a:p>
            <a:r>
              <a:rPr lang="tr-TR" sz="2000" dirty="0"/>
              <a:t>60 İtalyan + 60 Polonyalı ( 65-79 yaş) </a:t>
            </a:r>
          </a:p>
          <a:p>
            <a:r>
              <a:rPr lang="tr-TR" sz="2000" dirty="0"/>
              <a:t>1 sene takip</a:t>
            </a:r>
          </a:p>
          <a:p>
            <a:r>
              <a:rPr lang="tr-TR" sz="2000" dirty="0"/>
              <a:t>Akdeniz </a:t>
            </a:r>
            <a:r>
              <a:rPr lang="tr-TR" sz="2000" dirty="0" err="1"/>
              <a:t>dieti</a:t>
            </a:r>
            <a:r>
              <a:rPr lang="tr-TR" sz="2000" dirty="0"/>
              <a:t> </a:t>
            </a:r>
          </a:p>
          <a:p>
            <a:r>
              <a:rPr lang="tr-TR" sz="2000" dirty="0" err="1"/>
              <a:t>Hovart</a:t>
            </a:r>
            <a:r>
              <a:rPr lang="tr-TR" sz="2000" dirty="0"/>
              <a:t> </a:t>
            </a:r>
            <a:r>
              <a:rPr lang="tr-TR" sz="2000" dirty="0" err="1"/>
              <a:t>epigenetik</a:t>
            </a:r>
            <a:r>
              <a:rPr lang="tr-TR" sz="2000" dirty="0"/>
              <a:t> saat &amp; GWAS </a:t>
            </a:r>
          </a:p>
          <a:p>
            <a:pPr lvl="1"/>
            <a:r>
              <a:rPr lang="tr-TR" sz="1800" dirty="0"/>
              <a:t>Polonya ve </a:t>
            </a:r>
            <a:r>
              <a:rPr lang="tr-TR" sz="1800" dirty="0" err="1"/>
              <a:t>epigenetik</a:t>
            </a:r>
            <a:r>
              <a:rPr lang="tr-TR" sz="1800" dirty="0"/>
              <a:t> yaşı kronolojik yaştan ≥3 yaş olanlarda </a:t>
            </a:r>
            <a:r>
              <a:rPr lang="tr-TR" sz="1800" dirty="0" err="1"/>
              <a:t>epigenetik</a:t>
            </a:r>
            <a:r>
              <a:rPr lang="tr-TR" sz="1800" dirty="0"/>
              <a:t> yaş farkı anlamlı (p&lt;0,05)</a:t>
            </a:r>
          </a:p>
          <a:p>
            <a:pPr lvl="1"/>
            <a:r>
              <a:rPr lang="tr-TR" sz="1800" dirty="0"/>
              <a:t>Enerji metabolizması, hücre döngüsü, bağışıklık fonksiyonları SNP gen analizi hipotez düzeyinde anlamlı (p &lt; 10⁻⁴)</a:t>
            </a:r>
          </a:p>
          <a:p>
            <a:pPr lvl="1"/>
            <a:endParaRPr lang="tr-TR" dirty="0"/>
          </a:p>
          <a:p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6981497" y="5966591"/>
            <a:ext cx="4114800" cy="365125"/>
          </a:xfrm>
        </p:spPr>
        <p:txBody>
          <a:bodyPr/>
          <a:lstStyle/>
          <a:p>
            <a:r>
              <a:rPr lang="tr-TR" dirty="0">
                <a:solidFill>
                  <a:prstClr val="black"/>
                </a:solidFill>
              </a:rPr>
              <a:t>GWAS anlamlılık düzeyi = p &lt; 5 × 10⁻⁸</a:t>
            </a:r>
          </a:p>
        </p:txBody>
      </p:sp>
      <p:sp>
        <p:nvSpPr>
          <p:cNvPr id="7" name="Dikdörtgen 6"/>
          <p:cNvSpPr/>
          <p:nvPr/>
        </p:nvSpPr>
        <p:spPr>
          <a:xfrm>
            <a:off x="454573" y="6016569"/>
            <a:ext cx="3275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prstClr val="black"/>
                </a:solidFill>
                <a:latin typeface="Bell MT" panose="02020503060305020303" pitchFamily="18" charset="0"/>
              </a:rPr>
              <a:t>GWAS: </a:t>
            </a:r>
            <a:r>
              <a:rPr lang="tr-TR" sz="1400" dirty="0" err="1">
                <a:solidFill>
                  <a:prstClr val="black"/>
                </a:solidFill>
                <a:latin typeface="Bell MT" panose="02020503060305020303" pitchFamily="18" charset="0"/>
              </a:rPr>
              <a:t>Genome-Wide</a:t>
            </a:r>
            <a:r>
              <a:rPr lang="tr-TR" sz="1400" dirty="0">
                <a:solidFill>
                  <a:prstClr val="black"/>
                </a:solidFill>
                <a:latin typeface="Bell MT" panose="02020503060305020303" pitchFamily="18" charset="0"/>
              </a:rPr>
              <a:t> </a:t>
            </a:r>
            <a:r>
              <a:rPr lang="tr-TR" sz="1400" dirty="0" err="1">
                <a:solidFill>
                  <a:prstClr val="black"/>
                </a:solidFill>
                <a:latin typeface="Bell MT" panose="02020503060305020303" pitchFamily="18" charset="0"/>
              </a:rPr>
              <a:t>Association</a:t>
            </a:r>
            <a:r>
              <a:rPr lang="tr-TR" sz="1400" dirty="0">
                <a:solidFill>
                  <a:prstClr val="black"/>
                </a:solidFill>
                <a:latin typeface="Bell MT" panose="02020503060305020303" pitchFamily="18" charset="0"/>
              </a:rPr>
              <a:t> </a:t>
            </a:r>
            <a:r>
              <a:rPr lang="tr-TR" sz="1400" dirty="0" err="1">
                <a:solidFill>
                  <a:prstClr val="black"/>
                </a:solidFill>
                <a:latin typeface="Bell MT" panose="02020503060305020303" pitchFamily="18" charset="0"/>
              </a:rPr>
              <a:t>Study</a:t>
            </a:r>
            <a:r>
              <a:rPr lang="tr-TR" sz="1400" dirty="0">
                <a:solidFill>
                  <a:prstClr val="black"/>
                </a:solidFill>
                <a:latin typeface="Bell MT" panose="02020503060305020303" pitchFamily="18" charset="0"/>
              </a:rPr>
              <a:t> </a:t>
            </a:r>
          </a:p>
          <a:p>
            <a:r>
              <a:rPr lang="tr-TR" sz="1400" dirty="0">
                <a:solidFill>
                  <a:prstClr val="black"/>
                </a:solidFill>
                <a:latin typeface="Bell MT" panose="02020503060305020303" pitchFamily="18" charset="0"/>
              </a:rPr>
              <a:t>SNP: </a:t>
            </a:r>
            <a:r>
              <a:rPr lang="tr-TR" sz="1400" dirty="0" err="1">
                <a:solidFill>
                  <a:prstClr val="black"/>
                </a:solidFill>
                <a:latin typeface="Bell MT" panose="02020503060305020303" pitchFamily="18" charset="0"/>
              </a:rPr>
              <a:t>Single</a:t>
            </a:r>
            <a:r>
              <a:rPr lang="tr-TR" sz="1400" dirty="0">
                <a:solidFill>
                  <a:prstClr val="black"/>
                </a:solidFill>
                <a:latin typeface="Bell MT" panose="02020503060305020303" pitchFamily="18" charset="0"/>
              </a:rPr>
              <a:t> </a:t>
            </a:r>
            <a:r>
              <a:rPr lang="tr-TR" sz="1400" dirty="0" err="1">
                <a:solidFill>
                  <a:prstClr val="black"/>
                </a:solidFill>
                <a:latin typeface="Bell MT" panose="02020503060305020303" pitchFamily="18" charset="0"/>
              </a:rPr>
              <a:t>Nucleotide</a:t>
            </a:r>
            <a:r>
              <a:rPr lang="tr-TR" sz="1400" dirty="0">
                <a:solidFill>
                  <a:prstClr val="black"/>
                </a:solidFill>
                <a:latin typeface="Bell MT" panose="02020503060305020303" pitchFamily="18" charset="0"/>
              </a:rPr>
              <a:t> </a:t>
            </a:r>
            <a:r>
              <a:rPr lang="tr-TR" sz="1400" dirty="0" err="1">
                <a:solidFill>
                  <a:prstClr val="black"/>
                </a:solidFill>
                <a:latin typeface="Bell MT" panose="02020503060305020303" pitchFamily="18" charset="0"/>
              </a:rPr>
              <a:t>Polymorphism</a:t>
            </a:r>
            <a:endParaRPr lang="tr-TR" sz="1400" dirty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70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60405" y="1927655"/>
            <a:ext cx="4936525" cy="4249308"/>
          </a:xfrm>
        </p:spPr>
        <p:txBody>
          <a:bodyPr>
            <a:noAutofit/>
          </a:bodyPr>
          <a:lstStyle/>
          <a:p>
            <a:r>
              <a:rPr lang="tr-TR" sz="1600" dirty="0"/>
              <a:t>N = 2157, yaş ≥70, 3 yıl izlem</a:t>
            </a:r>
          </a:p>
          <a:p>
            <a:pPr lvl="1"/>
            <a:r>
              <a:rPr lang="tr-TR" sz="1050" dirty="0"/>
              <a:t>70 yaş ve üstü, topluluk temelli </a:t>
            </a:r>
          </a:p>
          <a:p>
            <a:pPr lvl="1"/>
            <a:r>
              <a:rPr lang="tr-TR" sz="1050" dirty="0"/>
              <a:t>Son 5 yıl içinde ciddi sağlık olayı geçirmemiş</a:t>
            </a:r>
          </a:p>
          <a:p>
            <a:pPr lvl="1"/>
            <a:r>
              <a:rPr lang="tr-TR" sz="1050" dirty="0"/>
              <a:t>Yeterli hareket kabiliyeti ve bilişsel statü (MMSE ≥ 24) </a:t>
            </a:r>
          </a:p>
          <a:p>
            <a:pPr lvl="1"/>
            <a:r>
              <a:rPr lang="tr-TR" sz="1050" dirty="0"/>
              <a:t>3 farklı </a:t>
            </a:r>
            <a:r>
              <a:rPr lang="tr-TR" sz="1050" dirty="0" err="1"/>
              <a:t>müdahele</a:t>
            </a:r>
            <a:r>
              <a:rPr lang="tr-TR" sz="1050" dirty="0"/>
              <a:t> </a:t>
            </a:r>
            <a:r>
              <a:rPr lang="tr-TR" sz="1050" dirty="0" err="1"/>
              <a:t>faktöriel</a:t>
            </a:r>
            <a:r>
              <a:rPr lang="tr-TR" sz="1050" dirty="0"/>
              <a:t> olarak 8 gruba ayrılmış (2li 3lü kombinasyon vs. </a:t>
            </a:r>
            <a:r>
              <a:rPr lang="tr-TR" sz="1050" dirty="0" err="1"/>
              <a:t>placebo</a:t>
            </a:r>
            <a:r>
              <a:rPr lang="tr-TR" sz="1050" dirty="0"/>
              <a:t>)</a:t>
            </a:r>
          </a:p>
          <a:p>
            <a:r>
              <a:rPr lang="tr-TR" sz="1600" dirty="0"/>
              <a:t>Müdahaleler: </a:t>
            </a:r>
            <a:r>
              <a:rPr lang="tr-TR" sz="1600" dirty="0" err="1"/>
              <a:t>Vit</a:t>
            </a:r>
            <a:r>
              <a:rPr lang="tr-TR" sz="1600" dirty="0"/>
              <a:t> D (2000 IU/gün), Omega-3 (1 g/gün), ev egzersizi programı (haftada 3 kez, 30 </a:t>
            </a:r>
            <a:r>
              <a:rPr lang="tr-TR" sz="1600" dirty="0" err="1"/>
              <a:t>dk</a:t>
            </a:r>
            <a:r>
              <a:rPr lang="tr-TR" sz="1600" dirty="0"/>
              <a:t>).</a:t>
            </a:r>
          </a:p>
          <a:p>
            <a:r>
              <a:rPr lang="tr-TR" sz="1600" dirty="0"/>
              <a:t>Odak: 6 </a:t>
            </a:r>
            <a:r>
              <a:rPr lang="tr-TR" sz="1600" dirty="0" err="1"/>
              <a:t>primer</a:t>
            </a:r>
            <a:r>
              <a:rPr lang="tr-TR" sz="1600" dirty="0"/>
              <a:t> klinik uç nokta (kan basıncı, SPPB, bellek, </a:t>
            </a:r>
            <a:r>
              <a:rPr lang="tr-TR" sz="1600" dirty="0" err="1"/>
              <a:t>non-vertebral</a:t>
            </a:r>
            <a:r>
              <a:rPr lang="tr-TR" sz="1600" dirty="0"/>
              <a:t> kırık, enfeksiyon, </a:t>
            </a:r>
            <a:r>
              <a:rPr lang="tr-TR" sz="1600" dirty="0" err="1"/>
              <a:t>mortalite</a:t>
            </a:r>
            <a:r>
              <a:rPr lang="tr-TR" sz="1600" dirty="0"/>
              <a:t>).</a:t>
            </a:r>
          </a:p>
          <a:p>
            <a:r>
              <a:rPr lang="tr-TR" sz="1600" dirty="0"/>
              <a:t>Ana bulgu: </a:t>
            </a:r>
          </a:p>
          <a:p>
            <a:pPr marL="0" indent="0">
              <a:buNone/>
            </a:pPr>
            <a:r>
              <a:rPr lang="tr-TR" sz="1600" dirty="0"/>
              <a:t>*Hiçbir müdahale tek başına veya birlikte önceden tanımlı klinik sonlar da anlamlı fayda göstermedi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294" y="273458"/>
            <a:ext cx="5290621" cy="143840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05" y="273458"/>
            <a:ext cx="4936525" cy="1438402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6002294" y="1927655"/>
            <a:ext cx="52906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Aynı </a:t>
            </a:r>
            <a:r>
              <a:rPr lang="tr-TR" dirty="0" err="1"/>
              <a:t>RCT’nin</a:t>
            </a:r>
            <a:r>
              <a:rPr lang="tr-TR" dirty="0"/>
              <a:t> alt çalışma analizi (yaklaşık 777 katılımcı).</a:t>
            </a:r>
          </a:p>
          <a:p>
            <a:r>
              <a:rPr lang="tr-TR" dirty="0"/>
              <a:t>Müdahaleler: Aynı (</a:t>
            </a:r>
            <a:r>
              <a:rPr lang="tr-TR" dirty="0" err="1"/>
              <a:t>Vit</a:t>
            </a:r>
            <a:r>
              <a:rPr lang="tr-TR" dirty="0"/>
              <a:t> D, Omega-3, egzersiz).</a:t>
            </a:r>
          </a:p>
          <a:p>
            <a:endParaRPr lang="tr-TR" dirty="0"/>
          </a:p>
          <a:p>
            <a:r>
              <a:rPr lang="tr-TR" dirty="0"/>
              <a:t>Odak: </a:t>
            </a:r>
            <a:r>
              <a:rPr lang="tr-TR" dirty="0" err="1"/>
              <a:t>Epigenetik</a:t>
            </a:r>
            <a:r>
              <a:rPr lang="tr-TR" dirty="0"/>
              <a:t> yaş ölçütleri </a:t>
            </a:r>
          </a:p>
          <a:p>
            <a:r>
              <a:rPr lang="tr-TR" dirty="0"/>
              <a:t>(</a:t>
            </a:r>
            <a:r>
              <a:rPr lang="tr-TR" dirty="0" err="1"/>
              <a:t>PhenoAge</a:t>
            </a:r>
            <a:r>
              <a:rPr lang="tr-TR" dirty="0"/>
              <a:t>, </a:t>
            </a:r>
            <a:r>
              <a:rPr lang="tr-TR" dirty="0" err="1"/>
              <a:t>GrimAge</a:t>
            </a:r>
            <a:r>
              <a:rPr lang="tr-TR" dirty="0"/>
              <a:t>, </a:t>
            </a:r>
            <a:r>
              <a:rPr lang="tr-TR" dirty="0" err="1"/>
              <a:t>DunedinPACE</a:t>
            </a:r>
            <a:r>
              <a:rPr lang="tr-TR" dirty="0"/>
              <a:t>).</a:t>
            </a:r>
          </a:p>
          <a:p>
            <a:endParaRPr lang="tr-TR" dirty="0"/>
          </a:p>
          <a:p>
            <a:r>
              <a:rPr lang="tr-TR" dirty="0"/>
              <a:t>Ana bulgu:</a:t>
            </a:r>
          </a:p>
          <a:p>
            <a:r>
              <a:rPr lang="tr-TR" dirty="0"/>
              <a:t>* Omega-3 tek başına </a:t>
            </a:r>
            <a:r>
              <a:rPr lang="tr-TR" dirty="0" err="1"/>
              <a:t>PhenoAge</a:t>
            </a:r>
            <a:r>
              <a:rPr lang="tr-TR" dirty="0"/>
              <a:t>, </a:t>
            </a:r>
            <a:r>
              <a:rPr lang="tr-TR" dirty="0" err="1"/>
              <a:t>GrimAge</a:t>
            </a:r>
            <a:r>
              <a:rPr lang="tr-TR" dirty="0"/>
              <a:t>, </a:t>
            </a:r>
            <a:r>
              <a:rPr lang="tr-TR" dirty="0" err="1"/>
              <a:t>DunedinPACE</a:t>
            </a:r>
            <a:r>
              <a:rPr lang="tr-TR" dirty="0"/>
              <a:t> </a:t>
            </a:r>
            <a:r>
              <a:rPr lang="tr-TR" dirty="0" err="1"/>
              <a:t>epigenetik</a:t>
            </a:r>
            <a:r>
              <a:rPr lang="tr-TR" dirty="0"/>
              <a:t> saatlerinde yaşlanmayı yavaşlatıcı etki gösterdi</a:t>
            </a:r>
          </a:p>
          <a:p>
            <a:r>
              <a:rPr lang="tr-TR" dirty="0"/>
              <a:t>*Vitamin D + Omega-3 + egzersiz kombinasyonu en güçlü faydayı verdi (özellikle </a:t>
            </a:r>
            <a:r>
              <a:rPr lang="tr-TR" dirty="0" err="1"/>
              <a:t>PhenoAge’de</a:t>
            </a:r>
            <a:r>
              <a:rPr lang="tr-TR" dirty="0"/>
              <a:t> </a:t>
            </a:r>
            <a:r>
              <a:rPr lang="es-ES" dirty="0"/>
              <a:t>2,9 ila 3,8 aylık</a:t>
            </a:r>
            <a:r>
              <a:rPr lang="tr-TR" dirty="0"/>
              <a:t>)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654" y="992659"/>
            <a:ext cx="1761611" cy="390525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32265" y="6208092"/>
            <a:ext cx="31144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/>
              <a:t>SPPB testi: </a:t>
            </a:r>
            <a:r>
              <a:rPr lang="tr-TR" sz="1200" dirty="0" err="1"/>
              <a:t>Short</a:t>
            </a:r>
            <a:r>
              <a:rPr lang="tr-TR" sz="1200" dirty="0"/>
              <a:t> </a:t>
            </a:r>
            <a:r>
              <a:rPr lang="tr-TR" sz="1200" dirty="0" err="1"/>
              <a:t>Physical</a:t>
            </a:r>
            <a:r>
              <a:rPr lang="tr-TR" sz="1200" dirty="0"/>
              <a:t> </a:t>
            </a:r>
            <a:r>
              <a:rPr lang="tr-TR" sz="1200" dirty="0" err="1"/>
              <a:t>Performance</a:t>
            </a:r>
            <a:r>
              <a:rPr lang="tr-TR" sz="1200" dirty="0"/>
              <a:t> </a:t>
            </a:r>
            <a:r>
              <a:rPr lang="tr-TR" sz="1200" dirty="0" err="1"/>
              <a:t>Battery</a:t>
            </a:r>
            <a:r>
              <a:rPr lang="tr-T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480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9114" y="2025607"/>
            <a:ext cx="10414686" cy="4151355"/>
          </a:xfrm>
        </p:spPr>
        <p:txBody>
          <a:bodyPr>
            <a:normAutofit fontScale="92500" lnSpcReduction="10000"/>
          </a:bodyPr>
          <a:lstStyle/>
          <a:p>
            <a:r>
              <a:rPr lang="tr-TR" sz="2000" dirty="0"/>
              <a:t>Amacı: Uyku özelliklerinin </a:t>
            </a:r>
            <a:r>
              <a:rPr lang="tr-TR" sz="2000" b="1" dirty="0"/>
              <a:t>nedensellik</a:t>
            </a:r>
            <a:r>
              <a:rPr lang="tr-TR" sz="2000" dirty="0"/>
              <a:t> </a:t>
            </a:r>
            <a:r>
              <a:rPr lang="tr-TR" sz="2000" b="1" dirty="0"/>
              <a:t>etkisini</a:t>
            </a:r>
            <a:r>
              <a:rPr lang="tr-TR" sz="2000" dirty="0"/>
              <a:t> </a:t>
            </a:r>
            <a:r>
              <a:rPr lang="tr-TR" sz="2000" dirty="0" err="1"/>
              <a:t>epigenetik</a:t>
            </a:r>
            <a:r>
              <a:rPr lang="tr-TR" sz="2000" dirty="0"/>
              <a:t> yaşlanma üzerinde 2-yönlü değerlendirme</a:t>
            </a:r>
          </a:p>
          <a:p>
            <a:pPr marL="457200" lvl="1" indent="0">
              <a:buNone/>
            </a:pPr>
            <a:r>
              <a:rPr lang="tr-TR" sz="1600" dirty="0"/>
              <a:t> - Uyku → </a:t>
            </a:r>
            <a:r>
              <a:rPr lang="tr-TR" sz="1600" dirty="0" err="1"/>
              <a:t>Epigenetik</a:t>
            </a:r>
            <a:r>
              <a:rPr lang="tr-TR" sz="1600" dirty="0"/>
              <a:t> yaşlanma</a:t>
            </a:r>
            <a:br>
              <a:rPr lang="tr-TR" sz="1600" dirty="0"/>
            </a:br>
            <a:r>
              <a:rPr lang="tr-TR" sz="1600" dirty="0"/>
              <a:t> - </a:t>
            </a:r>
            <a:r>
              <a:rPr lang="tr-TR" sz="1600" dirty="0" err="1"/>
              <a:t>Epigenetik</a:t>
            </a:r>
            <a:r>
              <a:rPr lang="tr-TR" sz="1600" dirty="0"/>
              <a:t> yaşlanma → Uyku</a:t>
            </a:r>
          </a:p>
          <a:p>
            <a:r>
              <a:rPr lang="tr-TR" sz="2000" dirty="0"/>
              <a:t>Veri Kaynağı:  GWAS istatistikleri (</a:t>
            </a:r>
            <a:r>
              <a:rPr lang="tr-TR" sz="2000" dirty="0" err="1"/>
              <a:t>genome-wide</a:t>
            </a:r>
            <a:r>
              <a:rPr lang="tr-TR" sz="2000" dirty="0"/>
              <a:t> </a:t>
            </a:r>
            <a:r>
              <a:rPr lang="tr-TR" sz="2000" dirty="0" err="1"/>
              <a:t>association</a:t>
            </a:r>
            <a:r>
              <a:rPr lang="tr-TR" sz="2000" dirty="0"/>
              <a:t> </a:t>
            </a:r>
            <a:r>
              <a:rPr lang="tr-TR" sz="2000" dirty="0" err="1"/>
              <a:t>study</a:t>
            </a:r>
            <a:r>
              <a:rPr lang="tr-TR" sz="2000" dirty="0"/>
              <a:t>)</a:t>
            </a:r>
          </a:p>
          <a:p>
            <a:r>
              <a:rPr lang="tr-TR" sz="2000" dirty="0"/>
              <a:t>Kendiliğinden bildirilen </a:t>
            </a:r>
            <a:r>
              <a:rPr lang="tr-TR" sz="2000" dirty="0" err="1"/>
              <a:t>insomnia</a:t>
            </a:r>
            <a:r>
              <a:rPr lang="tr-TR" sz="2000" dirty="0"/>
              <a:t>, </a:t>
            </a:r>
            <a:r>
              <a:rPr lang="tr-TR" sz="2000" dirty="0" err="1"/>
              <a:t>GrimAge</a:t>
            </a:r>
            <a:r>
              <a:rPr lang="tr-TR" sz="2000" dirty="0"/>
              <a:t> saatinde </a:t>
            </a:r>
            <a:r>
              <a:rPr lang="tr-TR" sz="2000" dirty="0" err="1"/>
              <a:t>epigenetik</a:t>
            </a:r>
            <a:r>
              <a:rPr lang="tr-TR" sz="2000" dirty="0"/>
              <a:t> yaşlanmayı hızlandırıcı </a:t>
            </a:r>
            <a:r>
              <a:rPr lang="tr-TR" sz="2000" dirty="0" err="1"/>
              <a:t>nedensel</a:t>
            </a:r>
            <a:r>
              <a:rPr lang="tr-TR" sz="2000" dirty="0"/>
              <a:t> etki ile ilişkilidir.</a:t>
            </a:r>
          </a:p>
          <a:p>
            <a:r>
              <a:rPr lang="tr-TR" sz="2000" dirty="0">
                <a:solidFill>
                  <a:srgbClr val="FF0000"/>
                </a:solidFill>
              </a:rPr>
              <a:t>Uyku verimliliği, uykuda bölünmeler </a:t>
            </a:r>
            <a:r>
              <a:rPr lang="tr-TR" sz="2000" dirty="0" err="1"/>
              <a:t>HannumAge</a:t>
            </a:r>
            <a:r>
              <a:rPr lang="tr-TR" sz="2000" dirty="0"/>
              <a:t> ve hücresel saat ile ilişkilidir (en güçlü etki)</a:t>
            </a:r>
          </a:p>
          <a:p>
            <a:r>
              <a:rPr lang="tr-TR" sz="2000" dirty="0" err="1"/>
              <a:t>GrimAge</a:t>
            </a:r>
            <a:r>
              <a:rPr lang="tr-TR" sz="2000" dirty="0"/>
              <a:t> hızlanması </a:t>
            </a:r>
            <a:r>
              <a:rPr lang="tr-TR" sz="2000" dirty="0" err="1"/>
              <a:t>insomnia</a:t>
            </a:r>
            <a:r>
              <a:rPr lang="tr-TR" sz="2000" dirty="0"/>
              <a:t> riskini bir miktar azaltıcı ters etkiye de sahip görünebilir (zayıf).</a:t>
            </a:r>
          </a:p>
          <a:p>
            <a:r>
              <a:rPr lang="tr-TR" sz="2000" dirty="0"/>
              <a:t>Uyku bozuklukları </a:t>
            </a:r>
            <a:r>
              <a:rPr lang="tr-TR" sz="2000" dirty="0" err="1"/>
              <a:t>epigenetik</a:t>
            </a:r>
            <a:r>
              <a:rPr lang="tr-TR" sz="2000" dirty="0"/>
              <a:t> yaşlanmayı etkileyebileceğinden, erken uyku müdahaleleri, yaşlanma ve yaşa bağlı hastalıklara karşı potansiyel strateji olabilir.</a:t>
            </a:r>
          </a:p>
          <a:p>
            <a:endParaRPr lang="tr-TR" sz="2000" dirty="0"/>
          </a:p>
          <a:p>
            <a:pPr marL="0" indent="0">
              <a:buNone/>
            </a:pPr>
            <a:r>
              <a:rPr lang="tr-TR" sz="2000" dirty="0"/>
              <a:t>** Bu çalışma </a:t>
            </a:r>
            <a:r>
              <a:rPr lang="tr-TR" sz="2000" dirty="0" err="1"/>
              <a:t>çiftyönlü</a:t>
            </a:r>
            <a:r>
              <a:rPr lang="tr-TR" sz="2000" dirty="0"/>
              <a:t> tasarımıyla nedenselliğe yaklaşım sağlıyor, fakat biyolojik mekanizmalar ve klinik etkiler hâlâ belirsiz.**</a:t>
            </a:r>
          </a:p>
          <a:p>
            <a:pPr marL="457200" lvl="1" indent="0">
              <a:buNone/>
            </a:pPr>
            <a:endParaRPr lang="tr-TR" sz="1600" dirty="0"/>
          </a:p>
          <a:p>
            <a:endParaRPr lang="tr-TR" sz="2000" dirty="0"/>
          </a:p>
          <a:p>
            <a:endParaRPr lang="tr-TR" sz="2000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95" y="301583"/>
            <a:ext cx="74676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99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 Planı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Temel Kavramlar </a:t>
            </a:r>
          </a:p>
          <a:p>
            <a:r>
              <a:rPr lang="tr-TR" dirty="0"/>
              <a:t>Yaşlanma seyrindeki önemi</a:t>
            </a:r>
          </a:p>
          <a:p>
            <a:pPr lvl="1"/>
            <a:r>
              <a:rPr lang="tr-TR" dirty="0"/>
              <a:t>Biyolojik saatler</a:t>
            </a:r>
          </a:p>
          <a:p>
            <a:r>
              <a:rPr lang="tr-TR" dirty="0"/>
              <a:t>Yönlendirilebilir Faktörler </a:t>
            </a:r>
          </a:p>
          <a:p>
            <a:pPr lvl="1"/>
            <a:r>
              <a:rPr lang="tr-TR" dirty="0"/>
              <a:t>Literatür bilgileri  </a:t>
            </a:r>
          </a:p>
          <a:p>
            <a:pPr lvl="1"/>
            <a:r>
              <a:rPr lang="tr-TR" dirty="0"/>
              <a:t>Güncel tedavi denemeleri </a:t>
            </a:r>
          </a:p>
          <a:p>
            <a:r>
              <a:rPr lang="tr-TR" dirty="0"/>
              <a:t>Sınırlılıklar</a:t>
            </a:r>
          </a:p>
        </p:txBody>
      </p:sp>
    </p:spTree>
    <p:extLst>
      <p:ext uri="{BB962C8B-B14F-4D97-AF65-F5344CB8AC3E}">
        <p14:creationId xmlns:p14="http://schemas.microsoft.com/office/powerpoint/2010/main" val="2449160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İlaç stratejileri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819" y="712973"/>
            <a:ext cx="6486525" cy="562927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570259" y="6472517"/>
            <a:ext cx="2429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Li</a:t>
            </a:r>
            <a:r>
              <a:rPr lang="tr-TR" sz="1200" dirty="0"/>
              <a:t> </a:t>
            </a:r>
            <a:r>
              <a:rPr lang="tr-TR" sz="1200" dirty="0" err="1"/>
              <a:t>Zhe</a:t>
            </a:r>
            <a:r>
              <a:rPr lang="tr-TR" sz="1200" dirty="0"/>
              <a:t>, </a:t>
            </a:r>
            <a:r>
              <a:rPr lang="tr-TR" sz="1200" dirty="0" err="1"/>
              <a:t>Biogerontology</a:t>
            </a:r>
            <a:r>
              <a:rPr lang="tr-TR" sz="1200" dirty="0"/>
              <a:t>, 2021  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200" b="0" i="0" u="none" strike="noStrike" cap="none" normalizeH="0" baseline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.</a:t>
            </a:r>
            <a:r>
              <a:rPr kumimoji="0" lang="tr-T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67559" y="2459421"/>
            <a:ext cx="4042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Senolitik</a:t>
            </a:r>
            <a:endParaRPr lang="tr-TR" dirty="0"/>
          </a:p>
          <a:p>
            <a:r>
              <a:rPr lang="tr-TR" dirty="0"/>
              <a:t>Genom Koruyucular (</a:t>
            </a:r>
            <a:r>
              <a:rPr lang="tr-TR" dirty="0" err="1"/>
              <a:t>Genoprotector</a:t>
            </a:r>
            <a:r>
              <a:rPr lang="tr-TR" dirty="0"/>
              <a:t>)</a:t>
            </a:r>
          </a:p>
          <a:p>
            <a:r>
              <a:rPr lang="tr-TR" dirty="0"/>
              <a:t>Anti-</a:t>
            </a:r>
            <a:r>
              <a:rPr lang="tr-TR" dirty="0" err="1"/>
              <a:t>Ageing</a:t>
            </a:r>
            <a:r>
              <a:rPr lang="tr-TR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644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49" y="726982"/>
            <a:ext cx="5891061" cy="5132927"/>
          </a:xfrm>
          <a:prstGeom prst="rect">
            <a:avLst/>
          </a:prstGeom>
        </p:spPr>
      </p:pic>
      <p:pic>
        <p:nvPicPr>
          <p:cNvPr id="6" name="İçerik Yer Tutucusu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5409" y="726982"/>
            <a:ext cx="4628261" cy="5132927"/>
          </a:xfrm>
          <a:prstGeom prst="rect">
            <a:avLst/>
          </a:prstGeom>
        </p:spPr>
      </p:pic>
      <p:sp>
        <p:nvSpPr>
          <p:cNvPr id="7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849175" y="6262447"/>
            <a:ext cx="3982801" cy="365125"/>
          </a:xfrm>
        </p:spPr>
        <p:txBody>
          <a:bodyPr/>
          <a:lstStyle/>
          <a:p>
            <a:r>
              <a:rPr lang="tr-TR" dirty="0"/>
              <a:t>de </a:t>
            </a:r>
            <a:r>
              <a:rPr lang="tr-TR" dirty="0" err="1"/>
              <a:t>Magalhães</a:t>
            </a:r>
            <a:r>
              <a:rPr lang="tr-TR" dirty="0"/>
              <a:t> JP, W et al., </a:t>
            </a:r>
            <a:r>
              <a:rPr lang="tr-TR" i="1" dirty="0" err="1"/>
              <a:t>Pharmacol</a:t>
            </a:r>
            <a:r>
              <a:rPr lang="tr-TR" i="1" dirty="0"/>
              <a:t> </a:t>
            </a:r>
            <a:r>
              <a:rPr lang="tr-TR" i="1" dirty="0" err="1"/>
              <a:t>Rev</a:t>
            </a:r>
            <a:r>
              <a:rPr lang="tr-TR" i="1" dirty="0"/>
              <a:t>.</a:t>
            </a:r>
            <a:r>
              <a:rPr lang="tr-TR" dirty="0"/>
              <a:t> 2012</a:t>
            </a: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701778" y="6262447"/>
            <a:ext cx="398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Gabande-Rodriguez</a:t>
            </a:r>
            <a:r>
              <a:rPr lang="tr-TR" dirty="0"/>
              <a:t> E et al., </a:t>
            </a:r>
            <a:r>
              <a:rPr lang="tr-TR" i="1" dirty="0" err="1"/>
              <a:t>Cells</a:t>
            </a:r>
            <a:r>
              <a:rPr lang="tr-TR" i="1" dirty="0"/>
              <a:t>.</a:t>
            </a:r>
            <a:r>
              <a:rPr lang="tr-TR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269727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Metformin</a:t>
            </a:r>
            <a:r>
              <a:rPr lang="tr-TR" dirty="0"/>
              <a:t> </a:t>
            </a:r>
            <a:r>
              <a:rPr lang="tr-TR" sz="2800" dirty="0"/>
              <a:t>(AMPK aktivasyonu ve mitokondri regülasyonu)</a:t>
            </a:r>
          </a:p>
        </p:txBody>
      </p:sp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775447" y="1666799"/>
            <a:ext cx="10515600" cy="3311618"/>
          </a:xfrm>
        </p:spPr>
        <p:txBody>
          <a:bodyPr>
            <a:normAutofit lnSpcReduction="10000"/>
          </a:bodyPr>
          <a:lstStyle/>
          <a:p>
            <a:r>
              <a:rPr lang="tr-TR" sz="2000" dirty="0"/>
              <a:t>T2D FDA onaylı </a:t>
            </a:r>
          </a:p>
          <a:p>
            <a:r>
              <a:rPr lang="tr-TR" sz="2000" dirty="0" err="1"/>
              <a:t>Mortalite</a:t>
            </a:r>
            <a:r>
              <a:rPr lang="tr-TR" sz="2000" dirty="0"/>
              <a:t>, </a:t>
            </a:r>
            <a:r>
              <a:rPr lang="tr-TR" sz="2000" dirty="0" err="1"/>
              <a:t>kardiyovasküler</a:t>
            </a:r>
            <a:r>
              <a:rPr lang="tr-TR" sz="2000" dirty="0"/>
              <a:t> olay, kanser, </a:t>
            </a:r>
            <a:r>
              <a:rPr lang="tr-TR" sz="2000" dirty="0" err="1"/>
              <a:t>frailty</a:t>
            </a:r>
            <a:r>
              <a:rPr lang="tr-TR" sz="2000" dirty="0"/>
              <a:t> ve </a:t>
            </a:r>
            <a:r>
              <a:rPr lang="tr-TR" sz="2000" dirty="0" err="1"/>
              <a:t>inflamasyon</a:t>
            </a:r>
            <a:r>
              <a:rPr lang="tr-TR" sz="2000" dirty="0"/>
              <a:t> riskini azaltabilir </a:t>
            </a:r>
            <a:r>
              <a:rPr lang="it-IT" sz="2000" dirty="0"/>
              <a:t>(Col </a:t>
            </a:r>
            <a:r>
              <a:rPr lang="tr-TR" sz="2000" dirty="0"/>
              <a:t>et al,2012)(</a:t>
            </a:r>
            <a:r>
              <a:rPr lang="tr-TR" sz="2000" dirty="0" err="1"/>
              <a:t>Decensi</a:t>
            </a:r>
            <a:r>
              <a:rPr lang="tr-TR" sz="2000" dirty="0"/>
              <a:t> et al, 2010)(</a:t>
            </a:r>
            <a:r>
              <a:rPr lang="it-IT" sz="2000" dirty="0"/>
              <a:t>Tseng </a:t>
            </a:r>
            <a:r>
              <a:rPr lang="tr-TR" sz="2000" dirty="0"/>
              <a:t> et al 2016)</a:t>
            </a:r>
          </a:p>
          <a:p>
            <a:endParaRPr lang="tr-TR" sz="2000" dirty="0"/>
          </a:p>
          <a:p>
            <a:r>
              <a:rPr lang="tr-TR" sz="2200" u="sng" dirty="0"/>
              <a:t>Mekanizma: </a:t>
            </a:r>
          </a:p>
          <a:p>
            <a:pPr lvl="1"/>
            <a:r>
              <a:rPr lang="tr-TR" sz="1800" dirty="0"/>
              <a:t>Mitokondri kompleks </a:t>
            </a:r>
            <a:r>
              <a:rPr lang="tr-TR" sz="1800" dirty="0" err="1"/>
              <a:t>I’i</a:t>
            </a:r>
            <a:r>
              <a:rPr lang="tr-TR" sz="1800" dirty="0"/>
              <a:t> zayıf </a:t>
            </a:r>
            <a:r>
              <a:rPr lang="tr-TR" sz="1800" dirty="0" err="1"/>
              <a:t>inhibe</a:t>
            </a:r>
            <a:r>
              <a:rPr lang="tr-TR" sz="1800" dirty="0"/>
              <a:t> eder → ATP düşüşü → AMPK aktivasyonu → </a:t>
            </a:r>
            <a:r>
              <a:rPr lang="tr-TR" sz="1800" dirty="0" err="1"/>
              <a:t>glukoneogenez</a:t>
            </a:r>
            <a:r>
              <a:rPr lang="tr-TR" sz="1800" dirty="0"/>
              <a:t> baskılanır, </a:t>
            </a:r>
            <a:r>
              <a:rPr lang="tr-TR" sz="1800" dirty="0" err="1"/>
              <a:t>otofaji</a:t>
            </a:r>
            <a:r>
              <a:rPr lang="tr-TR" sz="1800" dirty="0"/>
              <a:t> artar.</a:t>
            </a:r>
          </a:p>
          <a:p>
            <a:pPr lvl="2"/>
            <a:r>
              <a:rPr lang="tr-TR" dirty="0"/>
              <a:t>İnsülin / IGF-1 ↓, AMPK ↑, mTOR2↓, ROS↓ </a:t>
            </a:r>
          </a:p>
          <a:p>
            <a:pPr lvl="1"/>
            <a:r>
              <a:rPr lang="tr-TR" sz="1800" dirty="0"/>
              <a:t>SASP (</a:t>
            </a:r>
            <a:r>
              <a:rPr lang="tr-TR" sz="1800" dirty="0" err="1"/>
              <a:t>inflamatuvar</a:t>
            </a:r>
            <a:r>
              <a:rPr lang="tr-TR" sz="1800" dirty="0"/>
              <a:t> </a:t>
            </a:r>
            <a:r>
              <a:rPr lang="tr-TR" sz="1800" dirty="0" err="1"/>
              <a:t>sekresyon</a:t>
            </a:r>
            <a:r>
              <a:rPr lang="tr-TR" sz="1800" dirty="0"/>
              <a:t>) aktivitesini azaltır, </a:t>
            </a:r>
            <a:r>
              <a:rPr lang="tr-TR" sz="1800" dirty="0" err="1"/>
              <a:t>mikrobiyotayı</a:t>
            </a:r>
            <a:r>
              <a:rPr lang="tr-TR" sz="1800" dirty="0"/>
              <a:t> </a:t>
            </a:r>
            <a:r>
              <a:rPr lang="tr-TR" sz="1800" dirty="0" err="1"/>
              <a:t>butirat</a:t>
            </a:r>
            <a:r>
              <a:rPr lang="tr-TR" sz="1800" dirty="0"/>
              <a:t> üreten bakterilere yönlendirir.</a:t>
            </a:r>
          </a:p>
          <a:p>
            <a:pPr lvl="2"/>
            <a:r>
              <a:rPr lang="tr-TR" sz="2100" dirty="0" err="1"/>
              <a:t>Butiratlar</a:t>
            </a:r>
            <a:r>
              <a:rPr lang="tr-TR" sz="2100" dirty="0"/>
              <a:t> </a:t>
            </a:r>
            <a:r>
              <a:rPr lang="tr-TR" sz="2100" dirty="0" err="1"/>
              <a:t>histon</a:t>
            </a:r>
            <a:r>
              <a:rPr lang="tr-TR" sz="2100" dirty="0"/>
              <a:t> </a:t>
            </a:r>
            <a:r>
              <a:rPr lang="tr-TR" sz="2100" dirty="0" err="1"/>
              <a:t>deasetilaz</a:t>
            </a:r>
            <a:r>
              <a:rPr lang="tr-TR" sz="2100" dirty="0"/>
              <a:t> (HDAC) inhibitörü olarak çalışır</a:t>
            </a:r>
          </a:p>
          <a:p>
            <a:pPr lvl="1"/>
            <a:endParaRPr lang="tr-TR" sz="1600" dirty="0"/>
          </a:p>
          <a:p>
            <a:pPr lvl="1"/>
            <a:endParaRPr lang="tr-TR" sz="1600" dirty="0"/>
          </a:p>
          <a:p>
            <a:pPr marL="457200" lvl="1" indent="0">
              <a:buNone/>
            </a:pP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89925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88550"/>
            <a:ext cx="10515600" cy="1325563"/>
          </a:xfrm>
        </p:spPr>
        <p:txBody>
          <a:bodyPr/>
          <a:lstStyle/>
          <a:p>
            <a:r>
              <a:rPr lang="tr-TR" dirty="0" err="1"/>
              <a:t>Metformin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7798" y="1380566"/>
            <a:ext cx="5974976" cy="2707340"/>
          </a:xfrm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endParaRPr lang="tr-TR" sz="1400" dirty="0"/>
          </a:p>
          <a:p>
            <a:r>
              <a:rPr lang="tr-TR" sz="1400" dirty="0" err="1"/>
              <a:t>Mikrobiyal</a:t>
            </a:r>
            <a:r>
              <a:rPr lang="tr-TR" sz="1400" dirty="0"/>
              <a:t> </a:t>
            </a:r>
            <a:r>
              <a:rPr lang="tr-TR" sz="1400" dirty="0" err="1"/>
              <a:t>folat</a:t>
            </a:r>
            <a:r>
              <a:rPr lang="tr-TR" sz="1400" dirty="0"/>
              <a:t> ve </a:t>
            </a:r>
            <a:r>
              <a:rPr lang="tr-TR" sz="1400" dirty="0" err="1"/>
              <a:t>metiyonin</a:t>
            </a:r>
            <a:r>
              <a:rPr lang="tr-TR" sz="1400" dirty="0"/>
              <a:t> metabolizmasını değiştirerek </a:t>
            </a:r>
            <a:r>
              <a:rPr lang="tr-TR" sz="1400" dirty="0" err="1"/>
              <a:t>Caenorhabditis</a:t>
            </a:r>
            <a:r>
              <a:rPr lang="tr-TR" sz="1400" dirty="0"/>
              <a:t> </a:t>
            </a:r>
            <a:r>
              <a:rPr lang="tr-TR" sz="1400" dirty="0" err="1"/>
              <a:t>elegans'ın</a:t>
            </a:r>
            <a:r>
              <a:rPr lang="tr-TR" sz="1400" dirty="0"/>
              <a:t> ömrünü uzattığını buldu (</a:t>
            </a:r>
            <a:r>
              <a:rPr lang="tr-TR" sz="1400" dirty="0" err="1"/>
              <a:t>Cabreiro</a:t>
            </a:r>
            <a:r>
              <a:rPr lang="tr-TR" sz="1400" dirty="0"/>
              <a:t> F, </a:t>
            </a:r>
            <a:r>
              <a:rPr lang="tr-TR" sz="1400" i="1" dirty="0"/>
              <a:t>Cell</a:t>
            </a:r>
            <a:r>
              <a:rPr lang="tr-TR" sz="1400" dirty="0"/>
              <a:t>., 2013)</a:t>
            </a:r>
          </a:p>
          <a:p>
            <a:r>
              <a:rPr lang="tr-TR" sz="1400" dirty="0" err="1"/>
              <a:t>Rektal</a:t>
            </a:r>
            <a:r>
              <a:rPr lang="tr-TR" sz="1400" dirty="0"/>
              <a:t> kanser ve p53 </a:t>
            </a:r>
            <a:r>
              <a:rPr lang="tr-TR" sz="1400" dirty="0" err="1"/>
              <a:t>mutant</a:t>
            </a:r>
            <a:r>
              <a:rPr lang="tr-TR" sz="1400" dirty="0"/>
              <a:t> kolon kanseri gibi bazı kanser hücreleri üzerinde in </a:t>
            </a:r>
            <a:r>
              <a:rPr lang="tr-TR" sz="1400" dirty="0" err="1"/>
              <a:t>vivo</a:t>
            </a:r>
            <a:r>
              <a:rPr lang="tr-TR" sz="1400" dirty="0"/>
              <a:t> ve in </a:t>
            </a:r>
            <a:r>
              <a:rPr lang="tr-TR" sz="1400" dirty="0" err="1"/>
              <a:t>vitro</a:t>
            </a:r>
            <a:r>
              <a:rPr lang="tr-TR" sz="1400" dirty="0"/>
              <a:t> inhibitör bir etkiye sahip olduğunu göstermiş  (</a:t>
            </a:r>
            <a:r>
              <a:rPr lang="tr-TR" sz="1400" dirty="0" err="1"/>
              <a:t>Algire</a:t>
            </a:r>
            <a:r>
              <a:rPr lang="tr-TR" sz="1400" dirty="0"/>
              <a:t> vd. 2010)(</a:t>
            </a:r>
            <a:r>
              <a:rPr lang="tr-TR" sz="1400" dirty="0" err="1"/>
              <a:t>Buzzai</a:t>
            </a:r>
            <a:r>
              <a:rPr lang="tr-TR" sz="1400" dirty="0"/>
              <a:t> vd. 2007)(</a:t>
            </a:r>
            <a:r>
              <a:rPr lang="tr-TR" sz="1400" dirty="0" err="1"/>
              <a:t>Gwinn</a:t>
            </a:r>
            <a:r>
              <a:rPr lang="tr-TR" sz="1400" dirty="0"/>
              <a:t> vd. 2008)(</a:t>
            </a:r>
            <a:r>
              <a:rPr lang="tr-TR" sz="1400" dirty="0" err="1"/>
              <a:t>Hosono</a:t>
            </a:r>
            <a:r>
              <a:rPr lang="tr-TR" sz="1400" dirty="0"/>
              <a:t> vd. 2010)</a:t>
            </a:r>
          </a:p>
          <a:p>
            <a:r>
              <a:rPr lang="tr-TR" sz="1400" dirty="0" err="1"/>
              <a:t>Metformin</a:t>
            </a:r>
            <a:r>
              <a:rPr lang="tr-TR" sz="1400" dirty="0"/>
              <a:t> ve diğer ilaçlarla tedavi edilen diyabetik hastalarda yapılan bir meta-analiz, </a:t>
            </a:r>
            <a:r>
              <a:rPr lang="tr-TR" sz="1400" dirty="0" err="1"/>
              <a:t>metformin</a:t>
            </a:r>
            <a:r>
              <a:rPr lang="tr-TR" sz="1400" dirty="0"/>
              <a:t> verilen hastalarda meme kanseri, mide kanseri ve prostat kanseri gibi kanserlerin görülme sıklığının %30 daha düşük olduğunu göstermiştir </a:t>
            </a:r>
            <a:r>
              <a:rPr lang="it-IT" sz="1400" dirty="0"/>
              <a:t>(Col </a:t>
            </a:r>
            <a:r>
              <a:rPr lang="tr-TR" sz="1400" dirty="0"/>
              <a:t>et al,2012)(</a:t>
            </a:r>
            <a:r>
              <a:rPr lang="tr-TR" sz="1400" dirty="0" err="1"/>
              <a:t>Decensi</a:t>
            </a:r>
            <a:r>
              <a:rPr lang="tr-TR" sz="1400" dirty="0"/>
              <a:t> et al, 2010)(</a:t>
            </a:r>
            <a:r>
              <a:rPr lang="it-IT" sz="1400" dirty="0"/>
              <a:t>Tseng </a:t>
            </a:r>
            <a:r>
              <a:rPr lang="tr-TR" sz="1400" dirty="0"/>
              <a:t> et al 2016)</a:t>
            </a:r>
          </a:p>
          <a:p>
            <a:endParaRPr lang="tr-TR" sz="1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446" y="1317812"/>
            <a:ext cx="4182035" cy="4555236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27798" y="4572001"/>
            <a:ext cx="5974976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Uzun süreli kullanımının B12 ↓ ve laktik asit 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GIS semptomlar 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Metformin tedavisiyle düzenlenen yaklaşık 745 adet proteinin yararlı veya potansiyel olarak zararlı hedef dışı etkiler gösterip göstermediği konusunda hala belirsizlik 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Hedef molekül demek için RCT şart!!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8570259" y="6472517"/>
            <a:ext cx="2429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Li</a:t>
            </a:r>
            <a:r>
              <a:rPr lang="tr-TR" sz="1200" dirty="0"/>
              <a:t> </a:t>
            </a:r>
            <a:r>
              <a:rPr lang="tr-TR" sz="1200" dirty="0" err="1"/>
              <a:t>Zhe</a:t>
            </a:r>
            <a:r>
              <a:rPr lang="tr-TR" sz="1200" dirty="0"/>
              <a:t>, </a:t>
            </a:r>
            <a:r>
              <a:rPr lang="tr-TR" sz="1200" dirty="0" err="1"/>
              <a:t>Biogerontology</a:t>
            </a:r>
            <a:r>
              <a:rPr lang="tr-TR" sz="1200" dirty="0"/>
              <a:t>, 2021   </a:t>
            </a:r>
          </a:p>
        </p:txBody>
      </p:sp>
    </p:spTree>
    <p:extLst>
      <p:ext uri="{BB962C8B-B14F-4D97-AF65-F5344CB8AC3E}">
        <p14:creationId xmlns:p14="http://schemas.microsoft.com/office/powerpoint/2010/main" val="143584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SGLT 2 inhibitörleri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5447" y="1592542"/>
            <a:ext cx="10515600" cy="4351338"/>
          </a:xfrm>
        </p:spPr>
        <p:txBody>
          <a:bodyPr/>
          <a:lstStyle/>
          <a:p>
            <a:r>
              <a:rPr lang="tr-TR" dirty="0"/>
              <a:t>T2DM tedavisi için FDA onaylı</a:t>
            </a:r>
          </a:p>
          <a:p>
            <a:r>
              <a:rPr lang="tr-TR" dirty="0"/>
              <a:t>Böbreklerden glikoz atılımının artmasına bağlı olarak kan glikoz konsantrasyonunu düşürmeyi hedefliyor</a:t>
            </a:r>
          </a:p>
          <a:p>
            <a:pPr lvl="1"/>
            <a:r>
              <a:rPr lang="tr-TR" dirty="0" err="1"/>
              <a:t>Glukozüri</a:t>
            </a:r>
            <a:endParaRPr lang="tr-TR" dirty="0"/>
          </a:p>
          <a:p>
            <a:pPr lvl="1"/>
            <a:r>
              <a:rPr lang="tr-TR" dirty="0"/>
              <a:t>Yağ asidi </a:t>
            </a:r>
            <a:r>
              <a:rPr lang="tr-TR" dirty="0" err="1"/>
              <a:t>oksidasyonunu</a:t>
            </a:r>
            <a:r>
              <a:rPr lang="tr-TR" dirty="0"/>
              <a:t>/</a:t>
            </a:r>
            <a:r>
              <a:rPr lang="tr-TR" dirty="0" err="1"/>
              <a:t>ketogenezi</a:t>
            </a:r>
            <a:r>
              <a:rPr lang="tr-TR" dirty="0"/>
              <a:t> ↑</a:t>
            </a:r>
          </a:p>
          <a:p>
            <a:pPr lvl="1"/>
            <a:r>
              <a:rPr lang="tr-TR" dirty="0"/>
              <a:t>İnsülin seviyelerini↓</a:t>
            </a:r>
          </a:p>
          <a:p>
            <a:pPr lvl="2"/>
            <a:r>
              <a:rPr lang="tr-TR" dirty="0"/>
              <a:t>Vücut ağırlığı, kan basıncı ve kalp fonksiyonunu üzerine olumlu</a:t>
            </a:r>
          </a:p>
          <a:p>
            <a:pPr lvl="1"/>
            <a:endParaRPr lang="tr-TR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tr-TR" dirty="0">
                <a:solidFill>
                  <a:srgbClr val="FF0000"/>
                </a:solidFill>
              </a:rPr>
              <a:t>Kalori kısıtlaması taklit özellikleri ile </a:t>
            </a:r>
          </a:p>
          <a:p>
            <a:pPr lvl="2"/>
            <a:r>
              <a:rPr lang="tr-TR" dirty="0"/>
              <a:t>DNA ve proteinlere </a:t>
            </a:r>
            <a:r>
              <a:rPr lang="tr-TR" dirty="0" err="1"/>
              <a:t>oksidatif</a:t>
            </a:r>
            <a:r>
              <a:rPr lang="tr-TR" dirty="0"/>
              <a:t> hasarın azaltılması, ileri </a:t>
            </a:r>
            <a:r>
              <a:rPr lang="tr-TR" dirty="0" err="1"/>
              <a:t>glikasyon</a:t>
            </a:r>
            <a:r>
              <a:rPr lang="tr-TR" dirty="0"/>
              <a:t> son ürünleri (AGE) ve AGE reseptörü (RAGE), hücresel yaşlanma ve </a:t>
            </a:r>
            <a:r>
              <a:rPr lang="tr-TR" dirty="0" err="1"/>
              <a:t>mitokondriyal</a:t>
            </a:r>
            <a:r>
              <a:rPr lang="tr-TR" dirty="0"/>
              <a:t> fonksiyon üzerine etkili _ hipotez</a:t>
            </a:r>
            <a:endParaRPr lang="tr-TR" dirty="0">
              <a:solidFill>
                <a:srgbClr val="FF0000"/>
              </a:solidFill>
            </a:endParaRP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1781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06" y="600636"/>
            <a:ext cx="6759388" cy="2075718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65544" y="2829486"/>
            <a:ext cx="6750423" cy="358371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tr-TR" dirty="0"/>
              <a:t>Toplam örneklem: 20 kişi</a:t>
            </a:r>
          </a:p>
          <a:p>
            <a:pPr marL="0" indent="0">
              <a:buNone/>
            </a:pPr>
            <a:r>
              <a:rPr lang="tr-TR" dirty="0"/>
              <a:t>	Yaş=70±1,5, VKİ=33,7±0,6, A1c=5,9±0,03</a:t>
            </a:r>
          </a:p>
          <a:p>
            <a:pPr marL="0" indent="0">
              <a:buNone/>
            </a:pPr>
            <a:r>
              <a:rPr lang="tr-TR" dirty="0"/>
              <a:t>12w &gt; 1:1 10 mg/gün </a:t>
            </a:r>
            <a:r>
              <a:rPr lang="tr-TR" dirty="0" err="1"/>
              <a:t>dapagliflozin</a:t>
            </a:r>
            <a:r>
              <a:rPr lang="tr-TR" dirty="0"/>
              <a:t> (SGLT2i) </a:t>
            </a:r>
            <a:r>
              <a:rPr lang="tr-TR" dirty="0" err="1"/>
              <a:t>versus</a:t>
            </a:r>
            <a:r>
              <a:rPr lang="tr-TR" dirty="0"/>
              <a:t> Beslenme danışmanlığı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SGLT2i grubunda; 	</a:t>
            </a:r>
          </a:p>
          <a:p>
            <a:r>
              <a:rPr lang="tr-TR" dirty="0"/>
              <a:t>Kilo kaybı: –5.4 ± 1.7 kg (p = 0.01)%  </a:t>
            </a:r>
            <a:r>
              <a:rPr lang="tr-TR" dirty="0" err="1"/>
              <a:t>vs</a:t>
            </a:r>
            <a:r>
              <a:rPr lang="tr-TR" dirty="0"/>
              <a:t> – 0.5 %, p = 0.1</a:t>
            </a:r>
          </a:p>
          <a:p>
            <a:r>
              <a:rPr lang="tr-TR" dirty="0"/>
              <a:t>Yağ azalması: –1 % (p = 0.05) </a:t>
            </a:r>
            <a:r>
              <a:rPr lang="tr-TR" dirty="0" err="1"/>
              <a:t>vs</a:t>
            </a:r>
            <a:r>
              <a:rPr lang="tr-TR" dirty="0"/>
              <a:t> -%0,5 (p=0,1)</a:t>
            </a:r>
          </a:p>
          <a:p>
            <a:r>
              <a:rPr lang="tr-TR" dirty="0"/>
              <a:t>HbA1c: Düşüş eğilimi (–0.02 ± 0.06 </a:t>
            </a:r>
            <a:r>
              <a:rPr lang="tr-TR" dirty="0" err="1"/>
              <a:t>vs</a:t>
            </a:r>
            <a:r>
              <a:rPr lang="tr-TR" dirty="0"/>
              <a:t> +0.06 ± 0.04)</a:t>
            </a:r>
          </a:p>
          <a:p>
            <a:r>
              <a:rPr lang="tr-TR" dirty="0" err="1"/>
              <a:t>snRNA-seq</a:t>
            </a:r>
            <a:r>
              <a:rPr lang="tr-TR" dirty="0"/>
              <a:t> (n = 10): Deri altı yağ biyopsi sonucunda; yağ dokusunda olgun yağ, bağışıklık ve </a:t>
            </a:r>
            <a:r>
              <a:rPr lang="tr-TR" dirty="0" err="1"/>
              <a:t>progenitör</a:t>
            </a:r>
            <a:r>
              <a:rPr lang="tr-TR" dirty="0"/>
              <a:t> hücrelerde </a:t>
            </a:r>
            <a:r>
              <a:rPr lang="tr-TR" dirty="0" err="1"/>
              <a:t>senesens</a:t>
            </a:r>
            <a:r>
              <a:rPr lang="tr-TR" dirty="0"/>
              <a:t> skorunda anlamlı azalma (p ≤ 0.05)</a:t>
            </a:r>
          </a:p>
          <a:p>
            <a:endParaRPr lang="tr-TR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tr-TR" dirty="0"/>
              <a:t>*IL-8 ve TNF-</a:t>
            </a:r>
            <a:r>
              <a:rPr lang="el-GR" dirty="0"/>
              <a:t>α </a:t>
            </a:r>
            <a:r>
              <a:rPr lang="tr-TR" dirty="0"/>
              <a:t>düzeylerinde SGLT2i ile azalma  (</a:t>
            </a:r>
            <a:r>
              <a:rPr lang="tr-TR" dirty="0" err="1"/>
              <a:t>Rykova</a:t>
            </a:r>
            <a:r>
              <a:rPr lang="tr-TR" dirty="0"/>
              <a:t> et al., 2025)</a:t>
            </a:r>
          </a:p>
        </p:txBody>
      </p:sp>
    </p:spTree>
    <p:extLst>
      <p:ext uri="{BB962C8B-B14F-4D97-AF65-F5344CB8AC3E}">
        <p14:creationId xmlns:p14="http://schemas.microsoft.com/office/powerpoint/2010/main" val="2820747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66" y="227441"/>
            <a:ext cx="5408656" cy="200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151" y="298107"/>
            <a:ext cx="2105154" cy="22478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37" y="2525891"/>
            <a:ext cx="3509808" cy="3537158"/>
          </a:xfrm>
          <a:prstGeom prst="rect">
            <a:avLst/>
          </a:prstGeom>
        </p:spPr>
      </p:pic>
      <p:sp>
        <p:nvSpPr>
          <p:cNvPr id="8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833241" y="298107"/>
            <a:ext cx="6358759" cy="597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tr-TR" sz="1800" b="1" dirty="0"/>
              <a:t>Örneklem: </a:t>
            </a:r>
            <a:r>
              <a:rPr kumimoji="0" 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150 tip 2 diyabetli hasta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tr-TR" sz="1800" u="sng" dirty="0"/>
              <a:t>HbA1c 6.5–9.0 aralığında</a:t>
            </a:r>
            <a:r>
              <a:rPr lang="tr-TR" sz="1800" dirty="0"/>
              <a:t>, oral ajanlarla stabil diyabet kontrolü olan hastalar .</a:t>
            </a:r>
            <a:r>
              <a:rPr lang="tr-TR" sz="1800" dirty="0" err="1"/>
              <a:t>Randomizasyon</a:t>
            </a:r>
            <a:r>
              <a:rPr lang="tr-TR" sz="1800" dirty="0"/>
              <a:t> öncesi </a:t>
            </a:r>
            <a:r>
              <a:rPr lang="tr-TR" sz="1800" u="sng" dirty="0"/>
              <a:t>en az 8 hafta boyunca </a:t>
            </a:r>
            <a:r>
              <a:rPr lang="tr-TR" sz="1800" u="sng" dirty="0" err="1"/>
              <a:t>antihiperglisemik</a:t>
            </a:r>
            <a:r>
              <a:rPr lang="tr-TR" sz="1800" u="sng" dirty="0"/>
              <a:t> tedavisi sabit </a:t>
            </a:r>
            <a:r>
              <a:rPr lang="tr-TR" sz="1800" dirty="0"/>
              <a:t>(çoğu </a:t>
            </a:r>
            <a:r>
              <a:rPr lang="tr-TR" sz="1800" dirty="0" err="1"/>
              <a:t>metformin</a:t>
            </a:r>
            <a:r>
              <a:rPr lang="tr-TR" sz="1800" dirty="0"/>
              <a:t> veya diyetle kontrol). **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sz="1800" b="1" dirty="0" err="1"/>
              <a:t>Müdahele</a:t>
            </a:r>
            <a:r>
              <a:rPr lang="tr-TR" sz="1800" b="1" dirty="0"/>
              <a:t>:</a:t>
            </a:r>
            <a:r>
              <a:rPr lang="tr-TR" sz="1800" dirty="0"/>
              <a:t> 26 hafta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tr-T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Henagliflozin</a:t>
            </a:r>
            <a:r>
              <a:rPr kumimoji="0" 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10 mg/gün (n=69) </a:t>
            </a:r>
            <a:r>
              <a:rPr kumimoji="0" lang="tr-T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vs</a:t>
            </a:r>
            <a:r>
              <a:rPr kumimoji="0" lang="tr-TR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tr-TR" sz="1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</a:rPr>
              <a:t>Placebo</a:t>
            </a:r>
            <a:r>
              <a:rPr kumimoji="0" lang="tr-TR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(n=93)</a:t>
            </a:r>
            <a:endParaRPr kumimoji="0" 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tr-TR" sz="18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sz="1800" dirty="0" err="1"/>
              <a:t>Primer</a:t>
            </a:r>
            <a:r>
              <a:rPr lang="tr-TR" sz="1800" dirty="0"/>
              <a:t> sonlanım noktası: </a:t>
            </a:r>
            <a:r>
              <a:rPr lang="tr-TR" sz="1800" b="1" dirty="0" err="1"/>
              <a:t>Telomer</a:t>
            </a:r>
            <a:r>
              <a:rPr lang="tr-TR" sz="1800" b="1" dirty="0"/>
              <a:t> uzunluğu (</a:t>
            </a:r>
            <a:r>
              <a:rPr lang="tr-TR" sz="1800" b="1" dirty="0" err="1"/>
              <a:t>primer</a:t>
            </a:r>
            <a:r>
              <a:rPr lang="tr-TR" sz="1800" b="1" dirty="0"/>
              <a:t> sonlanım noktası)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/>
              <a:t>(ortalama fark = 0.06; %95 CI: 0.02–0.11; </a:t>
            </a:r>
            <a:r>
              <a:rPr lang="it-IT" sz="1800" b="1" dirty="0"/>
              <a:t>p = 0.011</a:t>
            </a:r>
            <a:r>
              <a:rPr lang="it-IT" sz="1800" dirty="0"/>
              <a:t>)</a:t>
            </a:r>
            <a:endParaRPr lang="tr-TR" sz="1800" b="1" dirty="0"/>
          </a:p>
          <a:p>
            <a:pPr lvl="1"/>
            <a:r>
              <a:rPr lang="tr-TR" sz="1800" dirty="0" err="1"/>
              <a:t>Henagliflozin</a:t>
            </a:r>
            <a:r>
              <a:rPr lang="tr-TR" sz="1800" dirty="0"/>
              <a:t> grubunda %90.5</a:t>
            </a:r>
          </a:p>
          <a:p>
            <a:pPr lvl="1"/>
            <a:r>
              <a:rPr lang="tr-TR" sz="1800" dirty="0" err="1"/>
              <a:t>Plasebo</a:t>
            </a:r>
            <a:r>
              <a:rPr lang="tr-TR" sz="1800" dirty="0"/>
              <a:t> grubunda %65.6 </a:t>
            </a:r>
            <a:r>
              <a:rPr lang="tr-TR" sz="1800" dirty="0" err="1"/>
              <a:t>telomer</a:t>
            </a:r>
            <a:r>
              <a:rPr lang="tr-TR" sz="1800" dirty="0"/>
              <a:t> uzunluk artışı</a:t>
            </a:r>
          </a:p>
          <a:p>
            <a:r>
              <a:rPr lang="tr-TR" sz="1800" dirty="0"/>
              <a:t>IGF-</a:t>
            </a:r>
            <a:r>
              <a:rPr lang="tr-TR" sz="1800" dirty="0" err="1"/>
              <a:t>binding</a:t>
            </a:r>
            <a:r>
              <a:rPr lang="tr-TR" sz="1800" dirty="0"/>
              <a:t> protein-3 (IGFBP-3) ↑ (p=0.013)</a:t>
            </a:r>
          </a:p>
          <a:p>
            <a:pPr lvl="1"/>
            <a:r>
              <a:rPr lang="tr-TR" sz="1800" dirty="0"/>
              <a:t>GF-1 düzeyi ve IGF-1/IGFBP-3 oranı  ↓</a:t>
            </a:r>
          </a:p>
          <a:p>
            <a:pPr lvl="1"/>
            <a:r>
              <a:rPr lang="tr-TR" sz="1800" dirty="0">
                <a:solidFill>
                  <a:srgbClr val="FF0000"/>
                </a:solidFill>
              </a:rPr>
              <a:t>Kalori kısıtlaması benzeri mekanizma</a:t>
            </a:r>
          </a:p>
          <a:p>
            <a:r>
              <a:rPr lang="tr-TR" sz="1800" dirty="0" err="1"/>
              <a:t>Sitotoksik</a:t>
            </a:r>
            <a:r>
              <a:rPr lang="tr-TR" sz="1800" dirty="0"/>
              <a:t> T lenfositlerde (CTL)  fonksiyon ↑</a:t>
            </a:r>
            <a:endParaRPr lang="tr-TR" sz="1800" dirty="0">
              <a:solidFill>
                <a:srgbClr val="FF0000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Ha1c, açlık</a:t>
            </a:r>
            <a:r>
              <a:rPr kumimoji="0" lang="tr-TR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tr-TR" sz="1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</a:rPr>
              <a:t>glukozu</a:t>
            </a:r>
            <a:r>
              <a:rPr kumimoji="0" lang="tr-TR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, BMI, ÜA azalmış. </a:t>
            </a:r>
            <a:r>
              <a:rPr lang="el-GR" sz="1800" b="1" dirty="0"/>
              <a:t>β-</a:t>
            </a:r>
            <a:r>
              <a:rPr lang="tr-TR" sz="1800" b="1" dirty="0" err="1"/>
              <a:t>hidroksibütirat</a:t>
            </a:r>
            <a:r>
              <a:rPr lang="tr-TR" sz="1800" b="1" dirty="0"/>
              <a:t>:</a:t>
            </a:r>
            <a:r>
              <a:rPr lang="tr-TR" sz="1800" dirty="0"/>
              <a:t> anlamlı artış</a:t>
            </a:r>
            <a:endParaRPr kumimoji="0" 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6506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12" y="345597"/>
            <a:ext cx="4649230" cy="144982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3525794" y="1688395"/>
            <a:ext cx="81636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SGLT2 inhibitörleri;</a:t>
            </a:r>
          </a:p>
          <a:p>
            <a:endParaRPr lang="tr-TR" dirty="0"/>
          </a:p>
          <a:p>
            <a:r>
              <a:rPr lang="tr-TR" dirty="0"/>
              <a:t>AMPK↑ ve </a:t>
            </a:r>
            <a:r>
              <a:rPr lang="tr-TR" dirty="0" err="1"/>
              <a:t>mTOR</a:t>
            </a:r>
            <a:r>
              <a:rPr lang="tr-TR" dirty="0"/>
              <a:t> ↓ , SIRT1 ↑</a:t>
            </a:r>
          </a:p>
          <a:p>
            <a:r>
              <a:rPr lang="tr-TR" dirty="0"/>
              <a:t>         Hücresel </a:t>
            </a:r>
            <a:r>
              <a:rPr lang="tr-TR" dirty="0" err="1"/>
              <a:t>homeostazı</a:t>
            </a:r>
            <a:r>
              <a:rPr lang="tr-TR" dirty="0"/>
              <a:t> düzenler ve </a:t>
            </a:r>
            <a:r>
              <a:rPr lang="tr-TR" dirty="0" err="1"/>
              <a:t>senesans</a:t>
            </a:r>
            <a:r>
              <a:rPr lang="tr-TR" dirty="0"/>
              <a:t> baskısına katkı sağlar. </a:t>
            </a:r>
          </a:p>
          <a:p>
            <a:r>
              <a:rPr lang="tr-TR" dirty="0" err="1"/>
              <a:t>Senomorfik</a:t>
            </a:r>
            <a:r>
              <a:rPr lang="tr-TR" dirty="0"/>
              <a:t> etki </a:t>
            </a:r>
          </a:p>
          <a:p>
            <a:r>
              <a:rPr lang="tr-TR" dirty="0"/>
              <a:t>         SASP (</a:t>
            </a:r>
            <a:r>
              <a:rPr lang="tr-TR" dirty="0" err="1"/>
              <a:t>Senescence-Associated</a:t>
            </a:r>
            <a:r>
              <a:rPr lang="tr-TR" dirty="0"/>
              <a:t> </a:t>
            </a:r>
            <a:r>
              <a:rPr lang="tr-TR" dirty="0" err="1"/>
              <a:t>Secretory</a:t>
            </a:r>
            <a:r>
              <a:rPr lang="tr-TR" dirty="0"/>
              <a:t> </a:t>
            </a:r>
            <a:r>
              <a:rPr lang="tr-TR" dirty="0" err="1"/>
              <a:t>Phenotype</a:t>
            </a:r>
            <a:r>
              <a:rPr lang="tr-TR" dirty="0"/>
              <a:t>) ↓</a:t>
            </a:r>
          </a:p>
          <a:p>
            <a:r>
              <a:rPr lang="tr-TR" dirty="0"/>
              <a:t>Anti </a:t>
            </a:r>
            <a:r>
              <a:rPr lang="tr-TR" dirty="0" err="1"/>
              <a:t>oxidan</a:t>
            </a:r>
            <a:endParaRPr lang="tr-TR" dirty="0"/>
          </a:p>
          <a:p>
            <a:r>
              <a:rPr lang="tr-TR" dirty="0"/>
              <a:t>        NF-</a:t>
            </a:r>
            <a:r>
              <a:rPr lang="el-GR" dirty="0"/>
              <a:t>κ</a:t>
            </a:r>
            <a:r>
              <a:rPr lang="tr-TR" dirty="0"/>
              <a:t>B, IL-6, TNF-</a:t>
            </a:r>
            <a:r>
              <a:rPr lang="el-GR" dirty="0"/>
              <a:t>α </a:t>
            </a:r>
            <a:r>
              <a:rPr lang="tr-TR" dirty="0"/>
              <a:t>gibi </a:t>
            </a:r>
            <a:r>
              <a:rPr lang="tr-TR" dirty="0" err="1"/>
              <a:t>inflamasyon</a:t>
            </a:r>
            <a:r>
              <a:rPr lang="tr-TR" dirty="0"/>
              <a:t> belirteçlerini↓</a:t>
            </a:r>
          </a:p>
          <a:p>
            <a:r>
              <a:rPr lang="tr-TR" dirty="0"/>
              <a:t>Enerji verimliliğini </a:t>
            </a:r>
          </a:p>
          <a:p>
            <a:r>
              <a:rPr lang="tr-TR" dirty="0"/>
              <a:t>        Alternatif enerji kaynaklarına (yağ asidi </a:t>
            </a:r>
            <a:r>
              <a:rPr lang="tr-TR" dirty="0" err="1"/>
              <a:t>oksidasyonu</a:t>
            </a:r>
            <a:r>
              <a:rPr lang="tr-TR" dirty="0"/>
              <a:t>, keton cisimleri) yönlendiriliyor. </a:t>
            </a:r>
            <a:r>
              <a:rPr lang="tr-TR" dirty="0" err="1"/>
              <a:t>Metabolik</a:t>
            </a:r>
            <a:r>
              <a:rPr lang="tr-TR" dirty="0"/>
              <a:t> stres kaynaklı </a:t>
            </a:r>
            <a:r>
              <a:rPr lang="tr-TR" dirty="0" err="1"/>
              <a:t>senesans</a:t>
            </a:r>
            <a:r>
              <a:rPr lang="tr-TR" dirty="0"/>
              <a:t> indüksiyonu↓</a:t>
            </a:r>
          </a:p>
          <a:p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	</a:t>
            </a:r>
          </a:p>
        </p:txBody>
      </p:sp>
      <p:sp>
        <p:nvSpPr>
          <p:cNvPr id="9" name="Dikdörtgen 8"/>
          <p:cNvSpPr/>
          <p:nvPr/>
        </p:nvSpPr>
        <p:spPr>
          <a:xfrm>
            <a:off x="787197" y="5220171"/>
            <a:ext cx="96089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r-TR" dirty="0" err="1"/>
              <a:t>Preklinik</a:t>
            </a:r>
            <a:r>
              <a:rPr lang="tr-TR" dirty="0"/>
              <a:t> / in </a:t>
            </a:r>
            <a:r>
              <a:rPr lang="tr-TR" dirty="0" err="1"/>
              <a:t>vitro</a:t>
            </a:r>
            <a:r>
              <a:rPr lang="tr-TR" dirty="0"/>
              <a:t> / hayvan modeli çalışmalarıdır; insan verileri sınırlıdır. 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/>
              <a:t>Farklı doku tiplerinde </a:t>
            </a:r>
            <a:r>
              <a:rPr lang="tr-TR" dirty="0" err="1"/>
              <a:t>senesens</a:t>
            </a:r>
            <a:r>
              <a:rPr lang="tr-TR" dirty="0"/>
              <a:t> hücrelerinin özellikleri değişkendir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/>
              <a:t>İlaçların yan etkileri (örneğin idrar yolu enfeksiyonu, volüm kaybı)yaşlı popülasyonda kritik olabilir. 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 err="1"/>
              <a:t>Dozlama</a:t>
            </a:r>
            <a:r>
              <a:rPr lang="tr-TR" dirty="0"/>
              <a:t>, zamanlama ve </a:t>
            </a:r>
            <a:r>
              <a:rPr lang="tr-TR" dirty="0" err="1"/>
              <a:t>dokusal</a:t>
            </a:r>
            <a:r>
              <a:rPr lang="tr-TR" dirty="0"/>
              <a:t> hedeflemeler henüz net değildir; klinik faz çalışmaları gereklidir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5453448" y="4582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/>
              <a:t>SGLT2i’nin </a:t>
            </a:r>
            <a:r>
              <a:rPr lang="tr-TR" dirty="0" err="1"/>
              <a:t>senesans</a:t>
            </a:r>
            <a:r>
              <a:rPr lang="tr-TR" dirty="0"/>
              <a:t> hücreleri baskılama, </a:t>
            </a:r>
            <a:r>
              <a:rPr lang="tr-TR" dirty="0" err="1"/>
              <a:t>SASP’yi</a:t>
            </a:r>
            <a:r>
              <a:rPr lang="tr-TR" dirty="0"/>
              <a:t> azaltma ve yaşlanmayla ilişkili hastalıkları geciktirme potansiyelini inceliyor</a:t>
            </a:r>
          </a:p>
        </p:txBody>
      </p:sp>
      <p:sp>
        <p:nvSpPr>
          <p:cNvPr id="3" name="Sağ Ok 2"/>
          <p:cNvSpPr/>
          <p:nvPr/>
        </p:nvSpPr>
        <p:spPr>
          <a:xfrm>
            <a:off x="5049795" y="458289"/>
            <a:ext cx="337751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" name="Dirsek Bağlayıcısı 4"/>
          <p:cNvCxnSpPr/>
          <p:nvPr/>
        </p:nvCxnSpPr>
        <p:spPr>
          <a:xfrm>
            <a:off x="3641611" y="2617573"/>
            <a:ext cx="370703" cy="12356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irsek Bağlayıcısı 10"/>
          <p:cNvCxnSpPr/>
          <p:nvPr/>
        </p:nvCxnSpPr>
        <p:spPr>
          <a:xfrm>
            <a:off x="3641610" y="3180557"/>
            <a:ext cx="370703" cy="12356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irsek Bağlayıcısı 11"/>
          <p:cNvCxnSpPr/>
          <p:nvPr/>
        </p:nvCxnSpPr>
        <p:spPr>
          <a:xfrm>
            <a:off x="3641610" y="3718830"/>
            <a:ext cx="370703" cy="12356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irsek Bağlayıcısı 12"/>
          <p:cNvCxnSpPr/>
          <p:nvPr/>
        </p:nvCxnSpPr>
        <p:spPr>
          <a:xfrm>
            <a:off x="3641609" y="4288204"/>
            <a:ext cx="370703" cy="12356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894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48999" cy="1325563"/>
          </a:xfrm>
        </p:spPr>
        <p:txBody>
          <a:bodyPr/>
          <a:lstStyle/>
          <a:p>
            <a:r>
              <a:rPr lang="tr-TR" dirty="0"/>
              <a:t>NAD </a:t>
            </a:r>
            <a:r>
              <a:rPr lang="tr-TR" baseline="30000" dirty="0"/>
              <a:t>+</a:t>
            </a:r>
            <a:r>
              <a:rPr lang="tr-TR" dirty="0"/>
              <a:t> güçlendiriciler </a:t>
            </a:r>
            <a:r>
              <a:rPr lang="tr-TR" sz="3600" dirty="0"/>
              <a:t>(NR, NMN) </a:t>
            </a:r>
            <a:r>
              <a:rPr lang="tr-TR" dirty="0"/>
              <a:t>/</a:t>
            </a:r>
            <a:r>
              <a:rPr lang="tr-TR" dirty="0" err="1"/>
              <a:t>Sirtuin</a:t>
            </a:r>
            <a:r>
              <a:rPr lang="tr-TR" dirty="0"/>
              <a:t> </a:t>
            </a:r>
            <a:r>
              <a:rPr lang="tr-TR" sz="3600" dirty="0"/>
              <a:t>(SIRT1-7) 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aseline="30000" dirty="0"/>
              <a:t> </a:t>
            </a:r>
            <a:r>
              <a:rPr lang="tr-TR" dirty="0" err="1"/>
              <a:t>Sitrüinler</a:t>
            </a:r>
            <a:r>
              <a:rPr lang="tr-TR" dirty="0"/>
              <a:t> NAD</a:t>
            </a:r>
            <a:r>
              <a:rPr lang="tr-TR" baseline="30000" dirty="0"/>
              <a:t> +</a:t>
            </a:r>
            <a:r>
              <a:rPr lang="tr-TR" dirty="0"/>
              <a:t>-bağımlı </a:t>
            </a:r>
            <a:r>
              <a:rPr lang="tr-TR" dirty="0" err="1"/>
              <a:t>histon</a:t>
            </a:r>
            <a:r>
              <a:rPr lang="tr-TR" dirty="0"/>
              <a:t> </a:t>
            </a:r>
            <a:r>
              <a:rPr lang="tr-TR" dirty="0" err="1"/>
              <a:t>deasetilazlardır</a:t>
            </a:r>
            <a:endParaRPr lang="tr-TR" dirty="0"/>
          </a:p>
          <a:p>
            <a:r>
              <a:rPr lang="nn-NO" dirty="0"/>
              <a:t>NAD </a:t>
            </a:r>
            <a:r>
              <a:rPr lang="nn-NO" baseline="30000" dirty="0"/>
              <a:t>+</a:t>
            </a:r>
            <a:r>
              <a:rPr lang="nn-NO" dirty="0"/>
              <a:t> seviyeleri normal yaşlanmayla birlikte azalır</a:t>
            </a:r>
            <a:endParaRPr lang="tr-TR" dirty="0"/>
          </a:p>
          <a:p>
            <a:pPr lvl="1"/>
            <a:r>
              <a:rPr lang="tr-TR" dirty="0"/>
              <a:t>NAD </a:t>
            </a:r>
            <a:r>
              <a:rPr lang="tr-TR" baseline="30000" dirty="0"/>
              <a:t>+</a:t>
            </a:r>
            <a:r>
              <a:rPr lang="tr-TR" dirty="0"/>
              <a:t> seviyelerinin artırılması </a:t>
            </a:r>
          </a:p>
          <a:p>
            <a:pPr lvl="2"/>
            <a:r>
              <a:rPr lang="tr-TR" dirty="0"/>
              <a:t>SIRT 3 ↑ (mitokondri </a:t>
            </a:r>
            <a:r>
              <a:rPr lang="tr-TR" dirty="0" err="1"/>
              <a:t>fonk</a:t>
            </a:r>
            <a:r>
              <a:rPr lang="tr-TR" dirty="0"/>
              <a:t> ve yağ </a:t>
            </a:r>
            <a:r>
              <a:rPr lang="tr-TR" dirty="0" err="1"/>
              <a:t>asiti</a:t>
            </a:r>
            <a:r>
              <a:rPr lang="tr-TR" dirty="0"/>
              <a:t> metabolizması)</a:t>
            </a:r>
          </a:p>
          <a:p>
            <a:pPr lvl="2"/>
            <a:r>
              <a:rPr lang="tr-TR" dirty="0"/>
              <a:t>SIRT 1 ↑ (DNA onarım ve </a:t>
            </a:r>
            <a:r>
              <a:rPr lang="tr-TR" dirty="0" err="1"/>
              <a:t>epigenetik</a:t>
            </a:r>
            <a:r>
              <a:rPr lang="tr-TR" dirty="0"/>
              <a:t>)</a:t>
            </a:r>
          </a:p>
          <a:p>
            <a:pPr lvl="2"/>
            <a:r>
              <a:rPr lang="tr-TR" dirty="0"/>
              <a:t>SIRT 6 ↑ (DNA onarım ve </a:t>
            </a:r>
            <a:r>
              <a:rPr lang="tr-TR" dirty="0" err="1"/>
              <a:t>epigenetik</a:t>
            </a:r>
            <a:r>
              <a:rPr lang="tr-TR" dirty="0"/>
              <a:t>)</a:t>
            </a:r>
          </a:p>
          <a:p>
            <a:pPr lvl="2"/>
            <a:endParaRPr lang="tr-TR" dirty="0"/>
          </a:p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8171792" y="5853797"/>
            <a:ext cx="3715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NR: </a:t>
            </a:r>
            <a:r>
              <a:rPr lang="tr-TR" dirty="0" err="1"/>
              <a:t>nikotinamid</a:t>
            </a:r>
            <a:r>
              <a:rPr lang="tr-TR" dirty="0"/>
              <a:t> </a:t>
            </a:r>
            <a:r>
              <a:rPr lang="tr-TR" dirty="0" err="1"/>
              <a:t>ribozidi</a:t>
            </a:r>
            <a:endParaRPr lang="tr-TR" dirty="0"/>
          </a:p>
          <a:p>
            <a:r>
              <a:rPr lang="tr-TR" dirty="0"/>
              <a:t>NMN: </a:t>
            </a:r>
            <a:r>
              <a:rPr lang="tr-TR" dirty="0" err="1"/>
              <a:t>nikotinamid</a:t>
            </a:r>
            <a:r>
              <a:rPr lang="tr-TR" dirty="0"/>
              <a:t> </a:t>
            </a:r>
            <a:r>
              <a:rPr lang="tr-TR" dirty="0" err="1"/>
              <a:t>mononükleotidi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475129" y="4958548"/>
            <a:ext cx="49485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/>
              <a:t>Glutatyon</a:t>
            </a:r>
            <a:r>
              <a:rPr lang="tr-TR" dirty="0"/>
              <a:t> (GSH) doğrudan bir NAD⁺ güçlendiricisi (</a:t>
            </a:r>
            <a:r>
              <a:rPr lang="tr-TR" dirty="0" err="1"/>
              <a:t>booster</a:t>
            </a:r>
            <a:r>
              <a:rPr lang="tr-TR" dirty="0"/>
              <a:t>) değildir, ama dolaylı olarak NAD⁺ döngüsünü destekleyen bir antioksidan sistem elemanıdır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707" y="242915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21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/>
              <a:t>NR ve NMN</a:t>
            </a:r>
            <a:r>
              <a:rPr lang="tr-TR" sz="2400" dirty="0"/>
              <a:t> oral takviyesi, </a:t>
            </a:r>
            <a:r>
              <a:rPr lang="tr-TR" sz="2400" b="1" dirty="0"/>
              <a:t>10 gün gibi kısa sürede NAD⁺ düzeylerini anlamlı biçimde yükseltiyor</a:t>
            </a:r>
            <a:r>
              <a:rPr lang="tr-TR" sz="2400" dirty="0"/>
              <a:t> (</a:t>
            </a:r>
            <a:r>
              <a:rPr lang="tr-TR" sz="2400" dirty="0" err="1"/>
              <a:t>Airhart</a:t>
            </a:r>
            <a:r>
              <a:rPr lang="tr-TR" sz="2400" dirty="0"/>
              <a:t> et al.,2023)</a:t>
            </a:r>
          </a:p>
          <a:p>
            <a:r>
              <a:rPr lang="tr-TR" sz="2400" dirty="0" err="1"/>
              <a:t>Prediyabetik</a:t>
            </a:r>
            <a:r>
              <a:rPr lang="tr-TR" sz="2400" dirty="0"/>
              <a:t> kadınlarda yapılan çalışmada </a:t>
            </a:r>
            <a:r>
              <a:rPr lang="tr-TR" sz="2400" b="1" dirty="0"/>
              <a:t>kas insülin duyarlılığı artışı</a:t>
            </a:r>
            <a:r>
              <a:rPr lang="tr-TR" sz="2400" dirty="0"/>
              <a:t> gösterildi.</a:t>
            </a:r>
          </a:p>
          <a:p>
            <a:r>
              <a:rPr lang="tr-TR" sz="2400" dirty="0"/>
              <a:t>Orta yaşlı yetişkinlerde, doza bağlı olarak </a:t>
            </a:r>
            <a:r>
              <a:rPr lang="tr-TR" sz="2400" b="1" dirty="0"/>
              <a:t>fiziksel performans artışı ve biyolojik yaşta azalma</a:t>
            </a:r>
            <a:r>
              <a:rPr lang="tr-TR" sz="2400" dirty="0"/>
              <a:t> buldu (</a:t>
            </a:r>
            <a:r>
              <a:rPr lang="tr-TR" sz="2400" dirty="0" err="1"/>
              <a:t>Martens</a:t>
            </a:r>
            <a:r>
              <a:rPr lang="tr-TR" sz="2400" dirty="0"/>
              <a:t> et al, 2018)</a:t>
            </a:r>
            <a:endParaRPr lang="tr-TR" sz="2400" b="1" dirty="0"/>
          </a:p>
          <a:p>
            <a:r>
              <a:rPr lang="tr-TR" sz="2400" dirty="0"/>
              <a:t>NR + </a:t>
            </a:r>
            <a:r>
              <a:rPr lang="tr-TR" sz="2400" dirty="0" err="1"/>
              <a:t>pterostilben</a:t>
            </a:r>
            <a:r>
              <a:rPr lang="tr-TR" sz="2400" dirty="0"/>
              <a:t> (SIRT1 </a:t>
            </a:r>
            <a:r>
              <a:rPr lang="tr-TR" sz="2400" dirty="0" err="1"/>
              <a:t>aktivatörü</a:t>
            </a:r>
            <a:r>
              <a:rPr lang="tr-TR" sz="2400" dirty="0"/>
              <a:t>) kombinasyonu </a:t>
            </a:r>
            <a:r>
              <a:rPr lang="tr-TR" sz="2400" b="1" dirty="0"/>
              <a:t>karaciğer enzimlerini (ALT, AST)</a:t>
            </a:r>
            <a:r>
              <a:rPr lang="tr-TR" sz="2400" dirty="0"/>
              <a:t> düşürdü ve </a:t>
            </a:r>
            <a:r>
              <a:rPr lang="tr-TR" sz="2400" b="1" dirty="0"/>
              <a:t>yağlı karaciğer göstergelerini</a:t>
            </a:r>
            <a:r>
              <a:rPr lang="tr-TR" sz="2400" dirty="0"/>
              <a:t> iyileştirdi. </a:t>
            </a:r>
          </a:p>
          <a:p>
            <a:endParaRPr lang="tr-TR" sz="2400" dirty="0"/>
          </a:p>
          <a:p>
            <a:endParaRPr lang="tr-TR" sz="2400" dirty="0"/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NAD </a:t>
            </a:r>
            <a:r>
              <a:rPr lang="tr-TR" baseline="30000" dirty="0"/>
              <a:t>+</a:t>
            </a:r>
            <a:r>
              <a:rPr lang="tr-TR" dirty="0"/>
              <a:t> güçlendiriciler </a:t>
            </a:r>
            <a:r>
              <a:rPr lang="tr-TR" sz="3200" dirty="0"/>
              <a:t>(NR, NMN) </a:t>
            </a:r>
            <a:r>
              <a:rPr lang="tr-TR" dirty="0"/>
              <a:t>/</a:t>
            </a:r>
            <a:r>
              <a:rPr lang="tr-TR" dirty="0" err="1"/>
              <a:t>Sirtuin</a:t>
            </a:r>
            <a:r>
              <a:rPr lang="tr-TR" dirty="0"/>
              <a:t> </a:t>
            </a:r>
            <a:r>
              <a:rPr lang="tr-TR" sz="3200" dirty="0"/>
              <a:t>(SIRT1-7) 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8171792" y="5853797"/>
            <a:ext cx="3715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NR: </a:t>
            </a:r>
            <a:r>
              <a:rPr lang="tr-TR" dirty="0" err="1"/>
              <a:t>nikotinamid</a:t>
            </a:r>
            <a:r>
              <a:rPr lang="tr-TR" dirty="0"/>
              <a:t> </a:t>
            </a:r>
            <a:r>
              <a:rPr lang="tr-TR" dirty="0" err="1"/>
              <a:t>ribozidi</a:t>
            </a:r>
            <a:endParaRPr lang="tr-TR" dirty="0"/>
          </a:p>
          <a:p>
            <a:r>
              <a:rPr lang="tr-TR" dirty="0"/>
              <a:t>NMN: </a:t>
            </a:r>
            <a:r>
              <a:rPr lang="tr-TR" dirty="0" err="1"/>
              <a:t>nikotinamid</a:t>
            </a:r>
            <a:r>
              <a:rPr lang="tr-TR" dirty="0"/>
              <a:t> </a:t>
            </a:r>
            <a:r>
              <a:rPr lang="tr-TR" dirty="0" err="1"/>
              <a:t>mononükleotidi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93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58" y="1219200"/>
            <a:ext cx="5359457" cy="431202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370" y="607079"/>
            <a:ext cx="4543425" cy="1914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740" y="3448610"/>
            <a:ext cx="3948113" cy="2870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Dikdörtgen 10"/>
          <p:cNvSpPr/>
          <p:nvPr/>
        </p:nvSpPr>
        <p:spPr>
          <a:xfrm>
            <a:off x="508028" y="621749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Basic genetics concepts, including DNA regulation and gene expression, have been further elucidated through recent advances in molecular biology and epigenetics (</a:t>
            </a:r>
            <a:r>
              <a:rPr lang="en-US" sz="1100" dirty="0" err="1"/>
              <a:t>Uptodate</a:t>
            </a:r>
            <a:r>
              <a:rPr lang="en-US" sz="1100" dirty="0"/>
              <a:t>, 2024)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1838951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b="1" dirty="0"/>
              <a:t>Kan Basıncı - Kolesterol</a:t>
            </a:r>
          </a:p>
          <a:p>
            <a:pPr lvl="1"/>
            <a:r>
              <a:rPr lang="tr-TR" sz="1800" dirty="0"/>
              <a:t>MIB-626 (NMN </a:t>
            </a:r>
            <a:r>
              <a:rPr lang="tr-TR" sz="1800" dirty="0" err="1"/>
              <a:t>polimorfu</a:t>
            </a:r>
            <a:r>
              <a:rPr lang="tr-TR" sz="1800" dirty="0"/>
              <a:t>) günde 2 g verildiğinde NAD⁺ düzeylerini güvenli biçimde artırdı ve:</a:t>
            </a:r>
          </a:p>
          <a:p>
            <a:pPr lvl="1"/>
            <a:r>
              <a:rPr lang="tr-TR" sz="1800" dirty="0"/>
              <a:t>LDL ve </a:t>
            </a:r>
            <a:r>
              <a:rPr lang="tr-TR" sz="1800" dirty="0" err="1"/>
              <a:t>trigliseritleri</a:t>
            </a:r>
            <a:r>
              <a:rPr lang="tr-TR" sz="1800" dirty="0"/>
              <a:t> azalttı,</a:t>
            </a:r>
          </a:p>
          <a:p>
            <a:pPr lvl="1"/>
            <a:r>
              <a:rPr lang="tr-TR" sz="1800" dirty="0"/>
              <a:t>Vücut ağırlığı ve </a:t>
            </a:r>
            <a:r>
              <a:rPr lang="tr-TR" sz="1800" dirty="0" err="1"/>
              <a:t>diyastolik</a:t>
            </a:r>
            <a:r>
              <a:rPr lang="tr-TR" sz="1800" dirty="0"/>
              <a:t> kan basıncını düşürdüğü görüldü</a:t>
            </a:r>
          </a:p>
          <a:p>
            <a:r>
              <a:rPr lang="tr-TR" sz="2000" b="1" dirty="0" err="1"/>
              <a:t>Nörodejeneratif</a:t>
            </a:r>
            <a:r>
              <a:rPr lang="tr-TR" sz="2000" b="1" dirty="0"/>
              <a:t> Hastalıklar</a:t>
            </a:r>
          </a:p>
          <a:p>
            <a:pPr lvl="1"/>
            <a:r>
              <a:rPr lang="tr-TR" sz="1800" dirty="0"/>
              <a:t>Parkinson, Alzheimer, ALS, </a:t>
            </a:r>
            <a:r>
              <a:rPr lang="tr-TR" sz="1800" dirty="0" err="1"/>
              <a:t>Ataksi</a:t>
            </a:r>
            <a:r>
              <a:rPr lang="tr-TR" sz="1800" dirty="0"/>
              <a:t>- </a:t>
            </a:r>
            <a:r>
              <a:rPr lang="tr-TR" sz="1800" dirty="0" err="1"/>
              <a:t>Telenjektazi</a:t>
            </a:r>
            <a:endParaRPr lang="tr-TR" sz="1800" dirty="0"/>
          </a:p>
          <a:p>
            <a:pPr lvl="2"/>
            <a:r>
              <a:rPr lang="tr-TR" sz="1600" dirty="0" err="1"/>
              <a:t>Inflamatuvar</a:t>
            </a:r>
            <a:r>
              <a:rPr lang="tr-TR" sz="1600" dirty="0"/>
              <a:t> belirteçlerde azalma (Faz1 çalışma)</a:t>
            </a:r>
            <a:endParaRPr lang="tr-TR" sz="1600" b="1" dirty="0"/>
          </a:p>
          <a:p>
            <a:pPr lvl="2"/>
            <a:r>
              <a:rPr lang="tr-TR" sz="1600" dirty="0" err="1"/>
              <a:t>Nöronal</a:t>
            </a:r>
            <a:r>
              <a:rPr lang="tr-TR" sz="1600" dirty="0"/>
              <a:t> veziküllerde </a:t>
            </a:r>
            <a:r>
              <a:rPr lang="tr-TR" sz="1600" b="1" dirty="0"/>
              <a:t>NAD⁺ artışı</a:t>
            </a:r>
            <a:r>
              <a:rPr lang="tr-TR" sz="1600" dirty="0"/>
              <a:t> ve </a:t>
            </a:r>
            <a:r>
              <a:rPr lang="tr-TR" sz="1600" b="1" dirty="0"/>
              <a:t>A</a:t>
            </a:r>
            <a:r>
              <a:rPr lang="el-GR" sz="1600" b="1" dirty="0"/>
              <a:t>β42 </a:t>
            </a:r>
            <a:r>
              <a:rPr lang="tr-TR" sz="1600" b="1" dirty="0"/>
              <a:t>azalması</a:t>
            </a:r>
            <a:endParaRPr lang="tr-TR" sz="1600" dirty="0"/>
          </a:p>
          <a:p>
            <a:r>
              <a:rPr lang="tr-TR" sz="2000" b="1" dirty="0"/>
              <a:t>Diğer</a:t>
            </a:r>
          </a:p>
          <a:p>
            <a:pPr lvl="1"/>
            <a:r>
              <a:rPr lang="tr-TR" sz="1800" dirty="0"/>
              <a:t>Kronik/akut böbrek hastalığı, </a:t>
            </a:r>
            <a:r>
              <a:rPr lang="tr-TR" sz="1800" dirty="0" err="1"/>
              <a:t>kardiyovasküler</a:t>
            </a:r>
            <a:r>
              <a:rPr lang="tr-TR" sz="1800" dirty="0"/>
              <a:t> hastalık, kas </a:t>
            </a:r>
            <a:r>
              <a:rPr lang="tr-TR" sz="1800" dirty="0" err="1"/>
              <a:t>distrofisi</a:t>
            </a:r>
            <a:r>
              <a:rPr lang="tr-TR" sz="1800" dirty="0"/>
              <a:t>, </a:t>
            </a:r>
            <a:r>
              <a:rPr lang="tr-TR" sz="1800" dirty="0" err="1"/>
              <a:t>infertilite</a:t>
            </a:r>
            <a:r>
              <a:rPr lang="tr-TR" sz="1800" dirty="0"/>
              <a:t> ve işitme kaybı gibi yaşlanma ilişkili durumlarda da NAD⁺/</a:t>
            </a:r>
            <a:r>
              <a:rPr lang="tr-TR" sz="1800" dirty="0" err="1"/>
              <a:t>sirtuin</a:t>
            </a:r>
            <a:r>
              <a:rPr lang="tr-TR" sz="1800" dirty="0"/>
              <a:t> aktivasyonunun koruyucu olabileceğini göstermektedir.</a:t>
            </a:r>
          </a:p>
          <a:p>
            <a:pPr lvl="1"/>
            <a:endParaRPr lang="tr-TR" b="1" dirty="0"/>
          </a:p>
        </p:txBody>
      </p:sp>
      <p:sp>
        <p:nvSpPr>
          <p:cNvPr id="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NAD </a:t>
            </a:r>
            <a:r>
              <a:rPr lang="tr-TR" baseline="30000" dirty="0"/>
              <a:t>+</a:t>
            </a:r>
            <a:r>
              <a:rPr lang="tr-TR" dirty="0"/>
              <a:t> güçlendiriciler </a:t>
            </a:r>
            <a:r>
              <a:rPr lang="tr-TR" sz="3200" dirty="0"/>
              <a:t>(NR, NMN) </a:t>
            </a:r>
            <a:r>
              <a:rPr lang="tr-TR" dirty="0"/>
              <a:t>/</a:t>
            </a:r>
            <a:r>
              <a:rPr lang="tr-TR" dirty="0" err="1"/>
              <a:t>Sirtuin</a:t>
            </a:r>
            <a:r>
              <a:rPr lang="tr-TR" dirty="0"/>
              <a:t> </a:t>
            </a:r>
            <a:r>
              <a:rPr lang="tr-TR" sz="3200" dirty="0"/>
              <a:t>(SIRT1-7) 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8171792" y="5853797"/>
            <a:ext cx="3715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NR: </a:t>
            </a:r>
            <a:r>
              <a:rPr lang="tr-TR" dirty="0" err="1"/>
              <a:t>nikotinamid</a:t>
            </a:r>
            <a:r>
              <a:rPr lang="tr-TR" dirty="0"/>
              <a:t> </a:t>
            </a:r>
            <a:r>
              <a:rPr lang="tr-TR" dirty="0" err="1"/>
              <a:t>ribozidi</a:t>
            </a:r>
            <a:endParaRPr lang="tr-TR" dirty="0"/>
          </a:p>
          <a:p>
            <a:r>
              <a:rPr lang="tr-TR" dirty="0"/>
              <a:t>NMN: </a:t>
            </a:r>
            <a:r>
              <a:rPr lang="tr-TR" dirty="0" err="1"/>
              <a:t>nikotinamid</a:t>
            </a:r>
            <a:r>
              <a:rPr lang="tr-TR" dirty="0"/>
              <a:t> </a:t>
            </a:r>
            <a:r>
              <a:rPr lang="tr-TR" dirty="0" err="1"/>
              <a:t>mononükleotidi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38603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8476593" y="5616970"/>
            <a:ext cx="3715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NR: </a:t>
            </a:r>
            <a:r>
              <a:rPr lang="tr-TR" dirty="0" err="1"/>
              <a:t>nikotinamid</a:t>
            </a:r>
            <a:r>
              <a:rPr lang="tr-TR" dirty="0"/>
              <a:t> </a:t>
            </a:r>
            <a:r>
              <a:rPr lang="tr-TR" dirty="0" err="1"/>
              <a:t>ribozidi</a:t>
            </a:r>
            <a:endParaRPr lang="tr-TR" dirty="0"/>
          </a:p>
          <a:p>
            <a:r>
              <a:rPr lang="tr-TR" dirty="0"/>
              <a:t>NMN: </a:t>
            </a:r>
            <a:r>
              <a:rPr lang="tr-TR" dirty="0" err="1"/>
              <a:t>nikotinamid</a:t>
            </a:r>
            <a:r>
              <a:rPr lang="tr-TR" dirty="0"/>
              <a:t> </a:t>
            </a:r>
            <a:r>
              <a:rPr lang="tr-TR" dirty="0" err="1"/>
              <a:t>mononükleotidi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7839865" y="2438400"/>
            <a:ext cx="3500718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/>
              <a:t>Epigenetik</a:t>
            </a:r>
            <a:r>
              <a:rPr lang="tr-TR" dirty="0"/>
              <a:t> etki süresi?</a:t>
            </a:r>
          </a:p>
          <a:p>
            <a:r>
              <a:rPr lang="tr-TR" dirty="0" err="1"/>
              <a:t>Epigenetik</a:t>
            </a:r>
            <a:r>
              <a:rPr lang="tr-TR" dirty="0"/>
              <a:t> etki dozu?</a:t>
            </a:r>
          </a:p>
          <a:p>
            <a:r>
              <a:rPr lang="tr-TR" dirty="0"/>
              <a:t>Devamlılık? </a:t>
            </a:r>
          </a:p>
          <a:p>
            <a:r>
              <a:rPr lang="tr-TR" dirty="0"/>
              <a:t>Tekrar?</a:t>
            </a:r>
          </a:p>
          <a:p>
            <a:r>
              <a:rPr lang="tr-TR" dirty="0"/>
              <a:t>Yükleme /idame?? ..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79" y="0"/>
            <a:ext cx="5757113" cy="6746575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10300677" y="6438798"/>
            <a:ext cx="16440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 err="1"/>
              <a:t>Freeberg</a:t>
            </a:r>
            <a:r>
              <a:rPr lang="tr-TR" sz="1400" dirty="0"/>
              <a:t> et al, 2023</a:t>
            </a:r>
          </a:p>
        </p:txBody>
      </p:sp>
    </p:spTree>
    <p:extLst>
      <p:ext uri="{BB962C8B-B14F-4D97-AF65-F5344CB8AC3E}">
        <p14:creationId xmlns:p14="http://schemas.microsoft.com/office/powerpoint/2010/main" val="3230620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Sirtuin</a:t>
            </a:r>
            <a:r>
              <a:rPr lang="tr-TR" dirty="0"/>
              <a:t> Aktive Edici Bileşikler (STAC)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7020697" cy="4351338"/>
          </a:xfrm>
        </p:spPr>
        <p:txBody>
          <a:bodyPr/>
          <a:lstStyle/>
          <a:p>
            <a:r>
              <a:rPr lang="tr-TR" sz="2400" dirty="0"/>
              <a:t> </a:t>
            </a:r>
            <a:r>
              <a:rPr lang="tr-TR" sz="2400" dirty="0" err="1"/>
              <a:t>Resveratrol</a:t>
            </a:r>
            <a:r>
              <a:rPr lang="tr-TR" sz="2400" dirty="0"/>
              <a:t>, </a:t>
            </a:r>
            <a:r>
              <a:rPr lang="tr-TR" sz="2400" dirty="0" err="1"/>
              <a:t>kuersetin</a:t>
            </a:r>
            <a:r>
              <a:rPr lang="tr-TR" sz="2400" dirty="0"/>
              <a:t> ve </a:t>
            </a:r>
            <a:r>
              <a:rPr lang="tr-TR" sz="2400" dirty="0" err="1"/>
              <a:t>fisetin</a:t>
            </a:r>
            <a:r>
              <a:rPr lang="tr-TR" sz="2400" dirty="0"/>
              <a:t> (doğal </a:t>
            </a:r>
            <a:r>
              <a:rPr lang="tr-TR" sz="2400" dirty="0" err="1"/>
              <a:t>flavonol</a:t>
            </a:r>
            <a:r>
              <a:rPr lang="tr-TR" sz="2400" dirty="0"/>
              <a:t>) </a:t>
            </a:r>
          </a:p>
          <a:p>
            <a:pPr lvl="1"/>
            <a:r>
              <a:rPr lang="tr-TR" sz="2000" dirty="0"/>
              <a:t>Memeli </a:t>
            </a:r>
            <a:r>
              <a:rPr lang="tr-TR" sz="2000" dirty="0" err="1"/>
              <a:t>sirtuini</a:t>
            </a:r>
            <a:r>
              <a:rPr lang="tr-TR" sz="2000" dirty="0"/>
              <a:t> SIRT1'i doğrudan aktive eden bileşikler</a:t>
            </a:r>
          </a:p>
          <a:p>
            <a:r>
              <a:rPr lang="tr-TR" sz="2400" dirty="0" err="1"/>
              <a:t>Mitokondriyal</a:t>
            </a:r>
            <a:r>
              <a:rPr lang="tr-TR" sz="2400" dirty="0"/>
              <a:t> </a:t>
            </a:r>
            <a:r>
              <a:rPr lang="tr-TR" sz="2400" dirty="0" err="1"/>
              <a:t>biyogenezi</a:t>
            </a:r>
            <a:r>
              <a:rPr lang="tr-TR" sz="2400" dirty="0"/>
              <a:t> ↑ , </a:t>
            </a:r>
            <a:r>
              <a:rPr lang="tr-TR" sz="2400" dirty="0" err="1"/>
              <a:t>oksidatif</a:t>
            </a:r>
            <a:r>
              <a:rPr lang="tr-TR" sz="2400" dirty="0"/>
              <a:t> stresi ↓ ve DNA onarımını destekler.</a:t>
            </a:r>
          </a:p>
          <a:p>
            <a:r>
              <a:rPr lang="tr-TR" sz="2400" dirty="0" err="1"/>
              <a:t>Senolitik</a:t>
            </a:r>
            <a:r>
              <a:rPr lang="tr-TR" sz="2400" dirty="0"/>
              <a:t> ajanlarla birlikte kullanımları, hücresel yaşlanmanın epigenetik düzenlenmesi ve inflamasyonun azaltılmasında sinerjik etki gösterebilir.</a:t>
            </a:r>
          </a:p>
          <a:p>
            <a:r>
              <a:rPr lang="tr-TR" sz="2400" dirty="0"/>
              <a:t>Klinik çalışmalar, </a:t>
            </a:r>
            <a:r>
              <a:rPr lang="tr-TR" sz="2400" dirty="0" err="1"/>
              <a:t>STAC’ların</a:t>
            </a:r>
            <a:r>
              <a:rPr lang="tr-TR" sz="2400" dirty="0"/>
              <a:t> sağlık süresini (</a:t>
            </a:r>
            <a:r>
              <a:rPr lang="tr-TR" sz="2400" dirty="0" err="1"/>
              <a:t>health</a:t>
            </a:r>
            <a:r>
              <a:rPr lang="tr-TR" sz="2400" dirty="0"/>
              <a:t> </a:t>
            </a:r>
            <a:r>
              <a:rPr lang="tr-TR" sz="2400" dirty="0" err="1"/>
              <a:t>span</a:t>
            </a:r>
            <a:r>
              <a:rPr lang="tr-TR" sz="2400" dirty="0"/>
              <a:t>) uzatabileceğini göstermektedir.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246" y="2268576"/>
            <a:ext cx="3618598" cy="2797694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9258537" y="6261996"/>
            <a:ext cx="2431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>
                <a:solidFill>
                  <a:srgbClr val="282828"/>
                </a:solidFill>
                <a:latin typeface="ThinSpaceFallback"/>
              </a:rPr>
              <a:t>Watroba</a:t>
            </a:r>
            <a:r>
              <a:rPr lang="tr-TR" sz="1200" dirty="0">
                <a:solidFill>
                  <a:srgbClr val="282828"/>
                </a:solidFill>
                <a:latin typeface="ThinSpaceFallback"/>
              </a:rPr>
              <a:t> et al. </a:t>
            </a:r>
            <a:r>
              <a:rPr lang="tr-TR" sz="1200" i="1" dirty="0"/>
              <a:t>Front. </a:t>
            </a:r>
            <a:r>
              <a:rPr lang="tr-TR" sz="1200" i="1" dirty="0" err="1"/>
              <a:t>Physiol</a:t>
            </a:r>
            <a:r>
              <a:rPr lang="tr-TR" sz="1200" dirty="0"/>
              <a:t>. 2021</a:t>
            </a:r>
            <a:r>
              <a:rPr lang="tr-TR" sz="1200" baseline="30000" dirty="0">
                <a:solidFill>
                  <a:srgbClr val="282828"/>
                </a:solidFill>
                <a:latin typeface="ThinSpaceFallback"/>
              </a:rPr>
              <a:t> 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155743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Resveratrol</a:t>
            </a:r>
            <a:r>
              <a:rPr lang="tr-TR" dirty="0"/>
              <a:t> (3,5,4′-trihidroksistilben)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90688"/>
            <a:ext cx="5759824" cy="3123359"/>
          </a:xfrm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marL="57150"/>
            <a:r>
              <a:rPr lang="tr-TR" sz="1400" dirty="0"/>
              <a:t>Üzüm, yer fıstığı ve çilek gibi birçok bitki türünde bulunan ve mekanik hasara, mantar enfeksiyonuna ve UV radyasyonuna yanıt verebilen bir </a:t>
            </a:r>
            <a:r>
              <a:rPr lang="tr-TR" sz="1400" dirty="0" err="1"/>
              <a:t>fitoaleksindir</a:t>
            </a:r>
            <a:r>
              <a:rPr lang="tr-TR" sz="1400" dirty="0"/>
              <a:t>.</a:t>
            </a:r>
          </a:p>
          <a:p>
            <a:pPr marL="514350" lvl="1"/>
            <a:r>
              <a:rPr lang="tr-TR" sz="1200" dirty="0">
                <a:solidFill>
                  <a:srgbClr val="FF0000"/>
                </a:solidFill>
              </a:rPr>
              <a:t>SIRT1 ekspresyonunu ↑</a:t>
            </a:r>
            <a:r>
              <a:rPr lang="tr-TR" sz="1200" dirty="0"/>
              <a:t>, p53 ↓, p16 ↓</a:t>
            </a:r>
          </a:p>
          <a:p>
            <a:pPr marL="57150"/>
            <a:r>
              <a:rPr lang="tr-TR" sz="1400" dirty="0"/>
              <a:t>Kan-beyin bariyerini geçebilir ve </a:t>
            </a:r>
            <a:r>
              <a:rPr lang="tr-TR" sz="1400" dirty="0" err="1"/>
              <a:t>AD'li</a:t>
            </a:r>
            <a:r>
              <a:rPr lang="tr-TR" sz="1400" dirty="0"/>
              <a:t> yaşlı hastaların beyninde etki edebilir, </a:t>
            </a:r>
            <a:r>
              <a:rPr lang="tr-TR" sz="1400" dirty="0" err="1"/>
              <a:t>amiloid</a:t>
            </a:r>
            <a:r>
              <a:rPr lang="tr-TR" sz="1400" dirty="0"/>
              <a:t> birikimini önleyebilir ve plak oluşumunu azaltabilir (</a:t>
            </a:r>
            <a:r>
              <a:rPr lang="tr-TR" sz="1400" dirty="0" err="1"/>
              <a:t>Sawda</a:t>
            </a:r>
            <a:r>
              <a:rPr lang="tr-TR" sz="1400" dirty="0"/>
              <a:t> et al 2017). Ancak klinik bulgular göreceli.. </a:t>
            </a:r>
          </a:p>
          <a:p>
            <a:pPr marL="57150"/>
            <a:r>
              <a:rPr lang="tr-TR" sz="1400" dirty="0" err="1"/>
              <a:t>Sirtuin</a:t>
            </a:r>
            <a:r>
              <a:rPr lang="tr-TR" sz="1400" dirty="0"/>
              <a:t> ailesini aktive ederek maya ve C. </a:t>
            </a:r>
            <a:r>
              <a:rPr lang="tr-TR" sz="1400" dirty="0" err="1"/>
              <a:t>elegans'ta</a:t>
            </a:r>
            <a:r>
              <a:rPr lang="tr-TR" sz="1400" dirty="0"/>
              <a:t> sağlığı ve yaşam süresini destekler (</a:t>
            </a:r>
            <a:r>
              <a:rPr lang="tr-TR" sz="1400" dirty="0" err="1"/>
              <a:t>Cao</a:t>
            </a:r>
            <a:r>
              <a:rPr lang="tr-TR" sz="1400" dirty="0"/>
              <a:t> et al 2018)(</a:t>
            </a:r>
            <a:r>
              <a:rPr lang="tr-TR" sz="1400" dirty="0" err="1"/>
              <a:t>Howitz</a:t>
            </a:r>
            <a:r>
              <a:rPr lang="tr-TR" sz="1400" dirty="0"/>
              <a:t> et al 2003)(</a:t>
            </a:r>
            <a:r>
              <a:rPr lang="tr-TR" sz="1400" dirty="0" err="1"/>
              <a:t>Price</a:t>
            </a:r>
            <a:r>
              <a:rPr lang="tr-TR" sz="1400" dirty="0"/>
              <a:t> et al 2003) </a:t>
            </a:r>
          </a:p>
          <a:p>
            <a:pPr marL="57150"/>
            <a:r>
              <a:rPr lang="tr-TR" sz="1400" dirty="0" err="1"/>
              <a:t>Resveratrolün</a:t>
            </a:r>
            <a:r>
              <a:rPr lang="tr-TR" sz="1400" dirty="0"/>
              <a:t> AD sıçanlarında </a:t>
            </a:r>
            <a:r>
              <a:rPr lang="tr-TR" sz="1400" dirty="0" err="1"/>
              <a:t>inflamatuar</a:t>
            </a:r>
            <a:r>
              <a:rPr lang="tr-TR" sz="1400" dirty="0"/>
              <a:t> </a:t>
            </a:r>
            <a:r>
              <a:rPr lang="tr-TR" sz="1400" dirty="0" err="1"/>
              <a:t>sitokinlerin</a:t>
            </a:r>
            <a:r>
              <a:rPr lang="tr-TR" sz="1400" dirty="0"/>
              <a:t> üretimini </a:t>
            </a:r>
            <a:r>
              <a:rPr lang="tr-TR" sz="1400" dirty="0" err="1"/>
              <a:t>inhibe</a:t>
            </a:r>
            <a:r>
              <a:rPr lang="tr-TR" sz="1400" dirty="0"/>
              <a:t> ederek bilişsel eksikliği önlemede etkili olduğunu öne sürmüşlerdir (</a:t>
            </a:r>
            <a:r>
              <a:rPr lang="tr-TR" sz="1400" dirty="0" err="1"/>
              <a:t>Gocmez</a:t>
            </a:r>
            <a:r>
              <a:rPr lang="tr-TR" sz="1400" dirty="0"/>
              <a:t> et al 2016)</a:t>
            </a:r>
          </a:p>
          <a:p>
            <a:pPr marL="0" indent="0">
              <a:buNone/>
            </a:pPr>
            <a:endParaRPr lang="tr-TR" sz="1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214" y="1460408"/>
            <a:ext cx="4031586" cy="4465263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8201" y="5118847"/>
            <a:ext cx="5759824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rgbClr val="1B1B1B"/>
                </a:solidFill>
                <a:latin typeface="Cambria" panose="02040503050406030204" pitchFamily="18" charset="0"/>
              </a:rPr>
              <a:t>Resveratrol</a:t>
            </a:r>
            <a:r>
              <a:rPr lang="tr-TR" dirty="0">
                <a:solidFill>
                  <a:srgbClr val="1B1B1B"/>
                </a:solidFill>
                <a:latin typeface="Cambria" panose="02040503050406030204" pitchFamily="18" charset="0"/>
              </a:rPr>
              <a:t> hayvan deneylerinde </a:t>
            </a:r>
            <a:r>
              <a:rPr lang="tr-TR" dirty="0" err="1">
                <a:solidFill>
                  <a:srgbClr val="1B1B1B"/>
                </a:solidFill>
                <a:latin typeface="Cambria" panose="02040503050406030204" pitchFamily="18" charset="0"/>
              </a:rPr>
              <a:t>tolere</a:t>
            </a:r>
            <a:r>
              <a:rPr lang="tr-TR" dirty="0">
                <a:solidFill>
                  <a:srgbClr val="1B1B1B"/>
                </a:solidFill>
                <a:latin typeface="Cambria" panose="02040503050406030204" pitchFamily="18" charset="0"/>
              </a:rPr>
              <a:t> edilmiş</a:t>
            </a:r>
          </a:p>
          <a:p>
            <a:pPr lvl="1"/>
            <a:r>
              <a:rPr lang="tr-TR" dirty="0">
                <a:solidFill>
                  <a:srgbClr val="1B1B1B"/>
                </a:solidFill>
                <a:latin typeface="Cambria" panose="02040503050406030204" pitchFamily="18" charset="0"/>
              </a:rPr>
              <a:t>Ancak yüksek dozlarda uygulandığında ishal ve lokal alerjiler gibi ciddi yan etkilere neden olabilir (</a:t>
            </a:r>
            <a:r>
              <a:rPr lang="tr-TR" dirty="0" err="1">
                <a:solidFill>
                  <a:srgbClr val="1B1B1B"/>
                </a:solidFill>
                <a:latin typeface="Cambria" panose="02040503050406030204" pitchFamily="18" charset="0"/>
              </a:rPr>
              <a:t>absorb</a:t>
            </a:r>
            <a:r>
              <a:rPr lang="tr-TR" dirty="0">
                <a:solidFill>
                  <a:srgbClr val="1B1B1B"/>
                </a:solidFill>
                <a:latin typeface="Cambria" panose="02040503050406030204" pitchFamily="18" charset="0"/>
              </a:rPr>
              <a:t> %1) ..</a:t>
            </a:r>
          </a:p>
          <a:p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8570259" y="6472517"/>
            <a:ext cx="2429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Li</a:t>
            </a:r>
            <a:r>
              <a:rPr lang="tr-TR" sz="1200" dirty="0"/>
              <a:t> </a:t>
            </a:r>
            <a:r>
              <a:rPr lang="tr-TR" sz="1200" dirty="0" err="1"/>
              <a:t>Zhe</a:t>
            </a:r>
            <a:r>
              <a:rPr lang="tr-TR" sz="1200" dirty="0"/>
              <a:t>, </a:t>
            </a:r>
            <a:r>
              <a:rPr lang="tr-TR" sz="1200" dirty="0" err="1"/>
              <a:t>Biogerontology</a:t>
            </a:r>
            <a:r>
              <a:rPr lang="tr-TR" sz="1200" dirty="0"/>
              <a:t>, 2021   </a:t>
            </a:r>
          </a:p>
        </p:txBody>
      </p:sp>
    </p:spTree>
    <p:extLst>
      <p:ext uri="{BB962C8B-B14F-4D97-AF65-F5344CB8AC3E}">
        <p14:creationId xmlns:p14="http://schemas.microsoft.com/office/powerpoint/2010/main" val="1599140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Dasatinip</a:t>
            </a:r>
            <a:r>
              <a:rPr lang="tr-TR" dirty="0"/>
              <a:t> (D), </a:t>
            </a:r>
            <a:r>
              <a:rPr lang="tr-TR" dirty="0" err="1"/>
              <a:t>Quercetin</a:t>
            </a:r>
            <a:r>
              <a:rPr lang="tr-TR" dirty="0"/>
              <a:t> (Q),  </a:t>
            </a:r>
            <a:r>
              <a:rPr lang="tr-TR" dirty="0" err="1"/>
              <a:t>Fisetin</a:t>
            </a:r>
            <a:r>
              <a:rPr lang="tr-TR" dirty="0"/>
              <a:t> (F)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16" y="3261406"/>
            <a:ext cx="4813767" cy="277268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319" y="1690688"/>
            <a:ext cx="4647359" cy="1033451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52400" y="1690688"/>
            <a:ext cx="35367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Stduy1. </a:t>
            </a:r>
          </a:p>
          <a:p>
            <a:r>
              <a:rPr lang="tr-TR" dirty="0"/>
              <a:t>59,6 yaş (43-86,6)</a:t>
            </a:r>
          </a:p>
          <a:p>
            <a:r>
              <a:rPr lang="tr-TR" dirty="0"/>
              <a:t>6 ay 50mg D+500mgQ</a:t>
            </a:r>
          </a:p>
          <a:p>
            <a:pPr marL="285750" indent="-285750">
              <a:buFontTx/>
              <a:buChar char="-"/>
            </a:pPr>
            <a:r>
              <a:rPr lang="tr-TR" dirty="0"/>
              <a:t>3 ve 6. ayda </a:t>
            </a:r>
            <a:r>
              <a:rPr lang="tr-TR" dirty="0" err="1">
                <a:solidFill>
                  <a:srgbClr val="0070C0"/>
                </a:solidFill>
              </a:rPr>
              <a:t>Horvath</a:t>
            </a:r>
            <a:r>
              <a:rPr lang="tr-TR" dirty="0">
                <a:solidFill>
                  <a:srgbClr val="0070C0"/>
                </a:solidFill>
              </a:rPr>
              <a:t> ve </a:t>
            </a:r>
            <a:r>
              <a:rPr lang="tr-TR" dirty="0" err="1">
                <a:solidFill>
                  <a:srgbClr val="0070C0"/>
                </a:solidFill>
              </a:rPr>
              <a:t>Hannum</a:t>
            </a:r>
            <a:r>
              <a:rPr lang="tr-TR" dirty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epigenetik</a:t>
            </a:r>
            <a:r>
              <a:rPr lang="tr-TR" dirty="0">
                <a:solidFill>
                  <a:srgbClr val="0070C0"/>
                </a:solidFill>
              </a:rPr>
              <a:t> saatlerinde ~1,5 yıl gerileme </a:t>
            </a:r>
            <a:r>
              <a:rPr lang="tr-TR" dirty="0"/>
              <a:t>(p&lt;0,05)</a:t>
            </a:r>
          </a:p>
          <a:p>
            <a:pPr marL="285750" indent="-285750">
              <a:buFontTx/>
              <a:buChar char="-"/>
            </a:pPr>
            <a:r>
              <a:rPr lang="tr-TR" dirty="0" err="1"/>
              <a:t>DNAm</a:t>
            </a:r>
            <a:r>
              <a:rPr lang="tr-TR" dirty="0"/>
              <a:t> </a:t>
            </a:r>
            <a:r>
              <a:rPr lang="tr-TR" dirty="0" err="1"/>
              <a:t>PhenoAge</a:t>
            </a:r>
            <a:r>
              <a:rPr lang="tr-TR" dirty="0"/>
              <a:t> ve </a:t>
            </a:r>
            <a:r>
              <a:rPr lang="tr-TR" dirty="0" err="1"/>
              <a:t>GrimAge</a:t>
            </a:r>
            <a:r>
              <a:rPr lang="tr-TR" dirty="0"/>
              <a:t> (p&gt;0,05)</a:t>
            </a:r>
          </a:p>
          <a:p>
            <a:pPr marL="285750" indent="-285750">
              <a:buFontTx/>
              <a:buChar char="-"/>
            </a:pPr>
            <a:r>
              <a:rPr lang="tr-TR" dirty="0" err="1"/>
              <a:t>İnflamatuvar</a:t>
            </a:r>
            <a:r>
              <a:rPr lang="tr-TR" dirty="0"/>
              <a:t> </a:t>
            </a:r>
            <a:r>
              <a:rPr lang="tr-TR" dirty="0" err="1"/>
              <a:t>metilasyon</a:t>
            </a:r>
            <a:r>
              <a:rPr lang="tr-TR" dirty="0"/>
              <a:t> belirteçlerinde (IL-6, TNF</a:t>
            </a:r>
            <a:r>
              <a:rPr lang="el-GR" dirty="0"/>
              <a:t>α </a:t>
            </a:r>
            <a:r>
              <a:rPr lang="tr-TR" dirty="0" err="1"/>
              <a:t>CpG</a:t>
            </a:r>
            <a:r>
              <a:rPr lang="tr-TR" dirty="0"/>
              <a:t> bölgeleri) baskılanma var ancak p&gt;0,05</a:t>
            </a:r>
          </a:p>
          <a:p>
            <a:pPr marL="285750" indent="-285750">
              <a:buFontTx/>
              <a:buChar char="-"/>
            </a:pPr>
            <a:r>
              <a:rPr lang="tr-TR" dirty="0"/>
              <a:t>Klinik parametrelerde (kan şekeri, </a:t>
            </a:r>
            <a:r>
              <a:rPr lang="tr-TR" dirty="0" err="1"/>
              <a:t>lipidler</a:t>
            </a:r>
            <a:r>
              <a:rPr lang="tr-TR" dirty="0"/>
              <a:t>, CRP) belirgin değişiklik yok.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8812925" y="1653619"/>
            <a:ext cx="32266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Stduy2</a:t>
            </a:r>
            <a:r>
              <a:rPr lang="tr-TR" dirty="0"/>
              <a:t>. </a:t>
            </a:r>
          </a:p>
          <a:p>
            <a:r>
              <a:rPr lang="tr-TR" dirty="0"/>
              <a:t>60,9 yaş (44,5-88)</a:t>
            </a:r>
          </a:p>
          <a:p>
            <a:r>
              <a:rPr lang="tr-TR" dirty="0"/>
              <a:t>6 ay 50 mgD+500mg Q+500mgF</a:t>
            </a:r>
          </a:p>
          <a:p>
            <a:pPr marL="285750" indent="-285750">
              <a:buFontTx/>
              <a:buChar char="-"/>
            </a:pPr>
            <a:r>
              <a:rPr lang="tr-TR" dirty="0" err="1">
                <a:solidFill>
                  <a:schemeClr val="accent2">
                    <a:lumMod val="75000"/>
                  </a:schemeClr>
                </a:solidFill>
              </a:rPr>
              <a:t>GrimAge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 ve </a:t>
            </a:r>
            <a:r>
              <a:rPr lang="tr-TR" dirty="0" err="1">
                <a:solidFill>
                  <a:schemeClr val="accent2">
                    <a:lumMod val="75000"/>
                  </a:schemeClr>
                </a:solidFill>
              </a:rPr>
              <a:t>PhenoAge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 ~ 2–3 yıl biyolojik yaş gerilemesi </a:t>
            </a:r>
            <a:r>
              <a:rPr lang="tr-TR" dirty="0"/>
              <a:t>(p&lt;0,05)</a:t>
            </a:r>
          </a:p>
          <a:p>
            <a:pPr marL="285750" indent="-285750">
              <a:buFontTx/>
              <a:buChar char="-"/>
            </a:pPr>
            <a:r>
              <a:rPr lang="tr-TR" dirty="0" err="1">
                <a:solidFill>
                  <a:schemeClr val="accent2">
                    <a:lumMod val="75000"/>
                  </a:schemeClr>
                </a:solidFill>
              </a:rPr>
              <a:t>Mitokondriyal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2">
                    <a:lumMod val="75000"/>
                  </a:schemeClr>
                </a:solidFill>
              </a:rPr>
              <a:t>metilasyon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 bölgelerinde (ND1, COX1 genleri) iyileşme</a:t>
            </a:r>
          </a:p>
          <a:p>
            <a:pPr marL="285750" indent="-285750">
              <a:buFontTx/>
              <a:buChar char="-"/>
            </a:pPr>
            <a:r>
              <a:rPr lang="tr-TR" dirty="0" err="1">
                <a:solidFill>
                  <a:schemeClr val="accent2">
                    <a:lumMod val="75000"/>
                  </a:schemeClr>
                </a:solidFill>
              </a:rPr>
              <a:t>İnflamatuvar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2">
                    <a:lumMod val="75000"/>
                  </a:schemeClr>
                </a:solidFill>
              </a:rPr>
              <a:t>CpG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 imzalarında (IL-1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β, 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NF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κ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B hedefleri) baskılanma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Kan biyokimyasındaki (CRP, </a:t>
            </a:r>
            <a:r>
              <a:rPr lang="tr-TR" dirty="0" err="1">
                <a:solidFill>
                  <a:schemeClr val="accent2">
                    <a:lumMod val="75000"/>
                  </a:schemeClr>
                </a:solidFill>
              </a:rPr>
              <a:t>ferritin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) azalma</a:t>
            </a:r>
          </a:p>
        </p:txBody>
      </p:sp>
    </p:spTree>
    <p:extLst>
      <p:ext uri="{BB962C8B-B14F-4D97-AF65-F5344CB8AC3E}">
        <p14:creationId xmlns:p14="http://schemas.microsoft.com/office/powerpoint/2010/main" val="2201946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Spermidin</a:t>
            </a:r>
            <a:r>
              <a:rPr lang="tr-TR" dirty="0"/>
              <a:t> </a:t>
            </a:r>
            <a:r>
              <a:rPr lang="tr-TR" sz="3600" dirty="0"/>
              <a:t>(</a:t>
            </a:r>
            <a:r>
              <a:rPr lang="tr-TR" sz="3600" dirty="0" err="1"/>
              <a:t>Otofaji</a:t>
            </a:r>
            <a:r>
              <a:rPr lang="tr-TR" sz="3600" dirty="0"/>
              <a:t> Aktivasyonu)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949" y="4491038"/>
            <a:ext cx="2705100" cy="16859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592" y="333347"/>
            <a:ext cx="4142408" cy="3939108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8646" y="1825625"/>
            <a:ext cx="7810500" cy="4351338"/>
          </a:xfrm>
        </p:spPr>
        <p:txBody>
          <a:bodyPr>
            <a:normAutofit fontScale="85000" lnSpcReduction="20000"/>
          </a:bodyPr>
          <a:lstStyle/>
          <a:p>
            <a:r>
              <a:rPr lang="tr-TR" dirty="0" err="1"/>
              <a:t>Spermidin</a:t>
            </a:r>
            <a:r>
              <a:rPr lang="tr-TR" dirty="0"/>
              <a:t>, </a:t>
            </a:r>
            <a:r>
              <a:rPr lang="tr-TR" dirty="0" err="1"/>
              <a:t>dietle</a:t>
            </a:r>
            <a:r>
              <a:rPr lang="tr-TR" dirty="0"/>
              <a:t> alınan doğal bir </a:t>
            </a:r>
            <a:r>
              <a:rPr lang="tr-TR" dirty="0" err="1"/>
              <a:t>poliamin</a:t>
            </a:r>
            <a:endParaRPr lang="tr-TR" dirty="0"/>
          </a:p>
          <a:p>
            <a:pPr lvl="1"/>
            <a:r>
              <a:rPr lang="tr-TR" dirty="0"/>
              <a:t>Buğday tohumu, soya, mantar, yaş peynir</a:t>
            </a:r>
          </a:p>
          <a:p>
            <a:endParaRPr lang="tr-TR" dirty="0"/>
          </a:p>
          <a:p>
            <a:r>
              <a:rPr lang="tr-TR" dirty="0" err="1"/>
              <a:t>Otofajiyi</a:t>
            </a:r>
            <a:r>
              <a:rPr lang="tr-TR" dirty="0"/>
              <a:t> indükler</a:t>
            </a:r>
          </a:p>
          <a:p>
            <a:r>
              <a:rPr lang="tr-TR" dirty="0" err="1"/>
              <a:t>Mitofajiyi</a:t>
            </a:r>
            <a:r>
              <a:rPr lang="tr-TR" dirty="0"/>
              <a:t> indükler (hasarlı mitokondrilerin </a:t>
            </a:r>
            <a:r>
              <a:rPr lang="tr-TR" dirty="0" err="1"/>
              <a:t>otofajisi</a:t>
            </a:r>
            <a:r>
              <a:rPr lang="tr-TR" dirty="0"/>
              <a:t>) </a:t>
            </a:r>
          </a:p>
          <a:p>
            <a:pPr lvl="1"/>
            <a:r>
              <a:rPr lang="tr-TR" dirty="0"/>
              <a:t>NF-</a:t>
            </a:r>
            <a:r>
              <a:rPr lang="el-GR" dirty="0"/>
              <a:t>κ</a:t>
            </a:r>
            <a:r>
              <a:rPr lang="tr-TR" dirty="0"/>
              <a:t>B ve mTORC1’den bağımsız olarak </a:t>
            </a:r>
            <a:r>
              <a:rPr lang="tr-TR" dirty="0" err="1"/>
              <a:t>inflamatuar</a:t>
            </a:r>
            <a:r>
              <a:rPr lang="tr-TR" dirty="0"/>
              <a:t> sinyalleri baskılar.</a:t>
            </a:r>
          </a:p>
          <a:p>
            <a:r>
              <a:rPr lang="tr-TR" dirty="0"/>
              <a:t>T hücresi fonksiyonunu, </a:t>
            </a:r>
            <a:r>
              <a:rPr lang="tr-TR" dirty="0" err="1"/>
              <a:t>makrofaj</a:t>
            </a:r>
            <a:r>
              <a:rPr lang="tr-TR" dirty="0"/>
              <a:t> polarizasyonunu ve bağırsak bariyer bütünlüğünü destekler.</a:t>
            </a:r>
          </a:p>
          <a:p>
            <a:r>
              <a:rPr lang="tr-TR" dirty="0" err="1"/>
              <a:t>Epigenetik</a:t>
            </a:r>
            <a:r>
              <a:rPr lang="tr-TR" dirty="0"/>
              <a:t> olarak LFA-1/</a:t>
            </a:r>
            <a:r>
              <a:rPr lang="tr-TR" dirty="0" err="1"/>
              <a:t>Itgal</a:t>
            </a:r>
            <a:r>
              <a:rPr lang="tr-TR" dirty="0"/>
              <a:t> geninde </a:t>
            </a:r>
            <a:r>
              <a:rPr lang="tr-TR" dirty="0" err="1"/>
              <a:t>metilasyon</a:t>
            </a:r>
            <a:r>
              <a:rPr lang="tr-TR" dirty="0"/>
              <a:t> oluşturarak lökosit göçünü sınırlar.</a:t>
            </a:r>
          </a:p>
          <a:p>
            <a:r>
              <a:rPr lang="tr-TR" dirty="0" err="1"/>
              <a:t>Kardiyovasküler</a:t>
            </a:r>
            <a:r>
              <a:rPr lang="tr-TR" dirty="0"/>
              <a:t>, nörolojik ve </a:t>
            </a:r>
            <a:r>
              <a:rPr lang="tr-TR" dirty="0" err="1"/>
              <a:t>immün</a:t>
            </a:r>
            <a:r>
              <a:rPr lang="tr-TR" dirty="0"/>
              <a:t> yaşlanmaya karşı koruyucu potansiyeli vardır.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30109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84442"/>
            <a:ext cx="10515600" cy="1325563"/>
          </a:xfrm>
        </p:spPr>
        <p:txBody>
          <a:bodyPr/>
          <a:lstStyle/>
          <a:p>
            <a:r>
              <a:rPr lang="tr-TR" dirty="0" err="1"/>
              <a:t>Rapamisin</a:t>
            </a:r>
            <a:r>
              <a:rPr lang="tr-TR" dirty="0"/>
              <a:t>, </a:t>
            </a:r>
            <a:r>
              <a:rPr lang="tr-TR" dirty="0" err="1"/>
              <a:t>mTOR</a:t>
            </a:r>
            <a:r>
              <a:rPr lang="tr-TR" dirty="0"/>
              <a:t> İnhibitörleri </a:t>
            </a:r>
            <a:r>
              <a:rPr lang="tr-TR" sz="3200" dirty="0"/>
              <a:t>(</a:t>
            </a:r>
            <a:r>
              <a:rPr lang="tr-TR" sz="3200" dirty="0" err="1"/>
              <a:t>Everolimus</a:t>
            </a:r>
            <a:r>
              <a:rPr lang="tr-TR" sz="3200" dirty="0"/>
              <a:t> vb.)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40143"/>
            <a:ext cx="5840506" cy="2513293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tr-TR" sz="1400" dirty="0" err="1"/>
              <a:t>Streptomyces</a:t>
            </a:r>
            <a:r>
              <a:rPr lang="tr-TR" sz="1400" dirty="0"/>
              <a:t> </a:t>
            </a:r>
            <a:r>
              <a:rPr lang="tr-TR" sz="1400" dirty="0" err="1"/>
              <a:t>hygroscopicus</a:t>
            </a:r>
            <a:r>
              <a:rPr lang="tr-TR" sz="1400" dirty="0"/>
              <a:t> tarafından üretilen bir </a:t>
            </a:r>
            <a:r>
              <a:rPr lang="tr-TR" sz="1400" dirty="0" err="1"/>
              <a:t>makrolid</a:t>
            </a:r>
            <a:endParaRPr lang="tr-TR" sz="1400" dirty="0"/>
          </a:p>
          <a:p>
            <a:pPr lvl="1"/>
            <a:r>
              <a:rPr lang="tr-TR" sz="1100" dirty="0" err="1"/>
              <a:t>mTOR</a:t>
            </a:r>
            <a:r>
              <a:rPr lang="tr-TR" sz="1100" dirty="0"/>
              <a:t> protein </a:t>
            </a:r>
            <a:r>
              <a:rPr lang="tr-TR" sz="1100" dirty="0" err="1"/>
              <a:t>kinazını</a:t>
            </a:r>
            <a:r>
              <a:rPr lang="tr-TR" sz="1100" dirty="0"/>
              <a:t> </a:t>
            </a:r>
            <a:r>
              <a:rPr lang="tr-TR" sz="1100" dirty="0" err="1"/>
              <a:t>inhibe</a:t>
            </a:r>
            <a:r>
              <a:rPr lang="tr-TR" sz="1100" dirty="0"/>
              <a:t> ediyor</a:t>
            </a:r>
          </a:p>
          <a:p>
            <a:r>
              <a:rPr lang="tr-TR" sz="1400" dirty="0"/>
              <a:t>Maya, C. </a:t>
            </a:r>
            <a:r>
              <a:rPr lang="tr-TR" sz="1400" dirty="0" err="1"/>
              <a:t>elegans</a:t>
            </a:r>
            <a:r>
              <a:rPr lang="tr-TR" sz="1400" dirty="0"/>
              <a:t> ve meyve sineklerinin ortalama ömrünü uzatabileceğini bulmuştur, ancak memeliler?? (Johnson at al2013)</a:t>
            </a:r>
          </a:p>
          <a:p>
            <a:r>
              <a:rPr lang="tr-TR" sz="1400" dirty="0"/>
              <a:t>p53 </a:t>
            </a:r>
            <a:r>
              <a:rPr lang="tr-TR" sz="1400" dirty="0" err="1"/>
              <a:t>mutant</a:t>
            </a:r>
            <a:r>
              <a:rPr lang="tr-TR" sz="1400" dirty="0"/>
              <a:t> fareler, </a:t>
            </a:r>
            <a:r>
              <a:rPr lang="tr-TR" sz="1400" dirty="0" err="1"/>
              <a:t>Apc</a:t>
            </a:r>
            <a:r>
              <a:rPr lang="tr-TR" sz="1400" dirty="0"/>
              <a:t> </a:t>
            </a:r>
            <a:r>
              <a:rPr lang="tr-TR" sz="1400" dirty="0" err="1"/>
              <a:t>mutant</a:t>
            </a:r>
            <a:r>
              <a:rPr lang="tr-TR" sz="1400" dirty="0"/>
              <a:t> hayvanlar, Rb </a:t>
            </a:r>
            <a:r>
              <a:rPr lang="tr-TR" sz="1400" dirty="0" err="1"/>
              <a:t>mutant</a:t>
            </a:r>
            <a:r>
              <a:rPr lang="tr-TR" sz="1400" dirty="0"/>
              <a:t> fareler ve HER-2/</a:t>
            </a:r>
            <a:r>
              <a:rPr lang="tr-TR" sz="1400" dirty="0" err="1"/>
              <a:t>neu</a:t>
            </a:r>
            <a:r>
              <a:rPr lang="tr-TR" sz="1400" dirty="0"/>
              <a:t> </a:t>
            </a:r>
            <a:r>
              <a:rPr lang="tr-TR" sz="1400" dirty="0" err="1"/>
              <a:t>transgenik</a:t>
            </a:r>
            <a:r>
              <a:rPr lang="tr-TR" sz="1400" dirty="0"/>
              <a:t> fareler gibi birçok genetik erken başlangıçlı modelin ömrünü uzattığı ve tümör oluşumunu engellediği bulunmuştur (</a:t>
            </a:r>
            <a:r>
              <a:rPr lang="tr-TR" sz="1400" dirty="0" err="1"/>
              <a:t>Anisimov</a:t>
            </a:r>
            <a:r>
              <a:rPr lang="tr-TR" sz="1400" dirty="0"/>
              <a:t> et al2010) (</a:t>
            </a:r>
            <a:r>
              <a:rPr lang="tr-TR" sz="1400" dirty="0" err="1"/>
              <a:t>Comas</a:t>
            </a:r>
            <a:r>
              <a:rPr lang="tr-TR" sz="1400" dirty="0"/>
              <a:t> et al2012) </a:t>
            </a:r>
          </a:p>
          <a:p>
            <a:r>
              <a:rPr lang="tr-TR" sz="1400" dirty="0"/>
              <a:t>İyi huylu tümörler ve </a:t>
            </a:r>
            <a:r>
              <a:rPr lang="tr-TR" sz="1400" dirty="0" err="1"/>
              <a:t>tüberoz</a:t>
            </a:r>
            <a:r>
              <a:rPr lang="tr-TR" sz="1400" dirty="0"/>
              <a:t> skleroz üzerinde olumlu bir etkiye sahip olduğunu göstermiştir (</a:t>
            </a:r>
            <a:r>
              <a:rPr lang="tr-TR" sz="1400" dirty="0" err="1"/>
              <a:t>Sasongko</a:t>
            </a:r>
            <a:r>
              <a:rPr lang="tr-TR" sz="1400" dirty="0"/>
              <a:t> et al2016)</a:t>
            </a:r>
          </a:p>
          <a:p>
            <a:endParaRPr lang="tr-TR" sz="1800" dirty="0"/>
          </a:p>
        </p:txBody>
      </p:sp>
      <p:sp>
        <p:nvSpPr>
          <p:cNvPr id="5" name="Dikdörtgen 4"/>
          <p:cNvSpPr/>
          <p:nvPr/>
        </p:nvSpPr>
        <p:spPr>
          <a:xfrm>
            <a:off x="797858" y="4231974"/>
            <a:ext cx="5880848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tr-TR" dirty="0"/>
              <a:t>Aralıklı mTORC1 </a:t>
            </a:r>
            <a:r>
              <a:rPr lang="tr-TR" dirty="0" err="1"/>
              <a:t>inhibisyonu</a:t>
            </a:r>
            <a:r>
              <a:rPr lang="tr-TR" dirty="0"/>
              <a:t> aracılı &gt;&gt;&gt; yaşlanma ve yaşa bağlı hastalıklar üzerindeki yararlı olabilir</a:t>
            </a:r>
          </a:p>
          <a:p>
            <a:r>
              <a:rPr lang="tr-TR" dirty="0"/>
              <a:t>Kronik mTORC2 ile ilişkili &gt;&gt; </a:t>
            </a:r>
            <a:r>
              <a:rPr lang="tr-TR" dirty="0" err="1"/>
              <a:t>metabolik</a:t>
            </a:r>
            <a:r>
              <a:rPr lang="tr-TR" dirty="0"/>
              <a:t> işlev bozukluğuna ve yaşam süresinde azalmaya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283" y="1520171"/>
            <a:ext cx="3956517" cy="4099142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570259" y="6472517"/>
            <a:ext cx="2429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Li</a:t>
            </a:r>
            <a:r>
              <a:rPr lang="tr-TR" sz="1200" dirty="0"/>
              <a:t> </a:t>
            </a:r>
            <a:r>
              <a:rPr lang="tr-TR" sz="1200" dirty="0" err="1"/>
              <a:t>Zhe</a:t>
            </a:r>
            <a:r>
              <a:rPr lang="tr-TR" sz="1200" dirty="0"/>
              <a:t>, </a:t>
            </a:r>
            <a:r>
              <a:rPr lang="tr-TR" sz="1200" dirty="0" err="1"/>
              <a:t>Biogerontology</a:t>
            </a:r>
            <a:r>
              <a:rPr lang="tr-TR" sz="1200" dirty="0"/>
              <a:t>, 2021   </a:t>
            </a:r>
          </a:p>
        </p:txBody>
      </p:sp>
    </p:spTree>
    <p:extLst>
      <p:ext uri="{BB962C8B-B14F-4D97-AF65-F5344CB8AC3E}">
        <p14:creationId xmlns:p14="http://schemas.microsoft.com/office/powerpoint/2010/main" val="37341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4" y="295835"/>
            <a:ext cx="5692589" cy="2259105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6492" y="2886635"/>
            <a:ext cx="9381564" cy="3469622"/>
          </a:xfrm>
        </p:spPr>
        <p:txBody>
          <a:bodyPr>
            <a:normAutofit/>
          </a:bodyPr>
          <a:lstStyle/>
          <a:p>
            <a:r>
              <a:rPr lang="tr-TR" sz="1800" dirty="0" err="1"/>
              <a:t>Prospektif</a:t>
            </a:r>
            <a:r>
              <a:rPr lang="tr-TR" sz="1800" dirty="0"/>
              <a:t>, </a:t>
            </a:r>
            <a:r>
              <a:rPr lang="tr-TR" sz="1800" dirty="0" err="1"/>
              <a:t>randomize</a:t>
            </a:r>
            <a:r>
              <a:rPr lang="tr-TR" sz="1800" dirty="0"/>
              <a:t>, </a:t>
            </a:r>
            <a:r>
              <a:rPr lang="tr-TR" sz="1800" dirty="0" err="1"/>
              <a:t>plasebo</a:t>
            </a:r>
            <a:r>
              <a:rPr lang="tr-TR" sz="1800" dirty="0"/>
              <a:t> kontrollü, dermatoloji kliniği</a:t>
            </a:r>
          </a:p>
          <a:p>
            <a:r>
              <a:rPr lang="tr-TR" sz="1800" dirty="0"/>
              <a:t>≥ 40 yaşlı, foto yaşlanma ve </a:t>
            </a:r>
            <a:r>
              <a:rPr lang="tr-TR" sz="1800" dirty="0" err="1"/>
              <a:t>dermal</a:t>
            </a:r>
            <a:r>
              <a:rPr lang="tr-TR" sz="1800" dirty="0"/>
              <a:t> hacim kaybı belirtileri olan, ciddi hastalık olmayan bireyler. Toplam 36 kişi </a:t>
            </a:r>
          </a:p>
          <a:p>
            <a:r>
              <a:rPr lang="tr-TR" sz="1800" dirty="0"/>
              <a:t>Süre: 6–8 ay </a:t>
            </a:r>
          </a:p>
          <a:p>
            <a:pPr lvl="1"/>
            <a:r>
              <a:rPr lang="tr-TR" sz="1600" dirty="0" err="1"/>
              <a:t>Topikal</a:t>
            </a:r>
            <a:r>
              <a:rPr lang="tr-TR" sz="1600" dirty="0"/>
              <a:t> </a:t>
            </a:r>
            <a:r>
              <a:rPr lang="tr-TR" sz="1600" dirty="0" err="1"/>
              <a:t>rapamisin</a:t>
            </a:r>
            <a:r>
              <a:rPr lang="tr-TR" sz="1600" dirty="0"/>
              <a:t> 0,001 % (10 µM) içeren krem ya da </a:t>
            </a:r>
            <a:r>
              <a:rPr lang="tr-TR" sz="1600" dirty="0" err="1"/>
              <a:t>placebo</a:t>
            </a:r>
            <a:r>
              <a:rPr lang="tr-TR" sz="1600" dirty="0"/>
              <a:t> krem</a:t>
            </a:r>
          </a:p>
          <a:p>
            <a:r>
              <a:rPr lang="tr-TR" sz="1800" dirty="0"/>
              <a:t>Sonuç: </a:t>
            </a:r>
          </a:p>
          <a:p>
            <a:pPr marL="0" indent="0">
              <a:buNone/>
            </a:pPr>
            <a:r>
              <a:rPr lang="tr-TR" sz="1800" b="1" dirty="0"/>
              <a:t>Hücresel </a:t>
            </a:r>
            <a:r>
              <a:rPr lang="tr-TR" sz="1800" b="1" dirty="0" err="1"/>
              <a:t>senesans</a:t>
            </a:r>
            <a:r>
              <a:rPr lang="tr-TR" sz="1800" b="1" dirty="0"/>
              <a:t> belirteci (</a:t>
            </a:r>
            <a:r>
              <a:rPr lang="tr-TR" sz="1800" dirty="0"/>
              <a:t>p16</a:t>
            </a:r>
            <a:r>
              <a:rPr lang="tr-TR" sz="1800" baseline="30000" dirty="0"/>
              <a:t>INK4A</a:t>
            </a:r>
            <a:r>
              <a:rPr lang="tr-TR" sz="1800" b="1" dirty="0"/>
              <a:t>) azalmış </a:t>
            </a:r>
            <a:r>
              <a:rPr lang="tr-TR" sz="1800" dirty="0"/>
              <a:t>(p = 0.008)</a:t>
            </a:r>
          </a:p>
          <a:p>
            <a:pPr marL="0" indent="0">
              <a:buNone/>
            </a:pPr>
            <a:r>
              <a:rPr lang="tr-TR" sz="1800" b="1" dirty="0" err="1"/>
              <a:t>Kollajen</a:t>
            </a:r>
            <a:r>
              <a:rPr lang="tr-TR" sz="1800" b="1" dirty="0"/>
              <a:t> VII düzeylerinde artış</a:t>
            </a:r>
            <a:r>
              <a:rPr lang="tr-TR" sz="1800" dirty="0"/>
              <a:t> saptanmış (p = 0.0077)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444" y="295835"/>
            <a:ext cx="4966829" cy="27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50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6925236" y="6337157"/>
            <a:ext cx="4840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/>
              <a:t>https://clinicaltrials.gov/study/NCT04608448?tab=results#participant-flow</a:t>
            </a:r>
          </a:p>
        </p:txBody>
      </p:sp>
      <p:sp>
        <p:nvSpPr>
          <p:cNvPr id="6" name="Dikdörtgen 5"/>
          <p:cNvSpPr/>
          <p:nvPr/>
        </p:nvSpPr>
        <p:spPr>
          <a:xfrm>
            <a:off x="5816834" y="151503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/>
              <a:t>Amaç: Yaşlı bireylerde </a:t>
            </a:r>
            <a:r>
              <a:rPr lang="tr-TR" dirty="0" err="1"/>
              <a:t>topikal</a:t>
            </a:r>
            <a:r>
              <a:rPr lang="tr-TR" dirty="0"/>
              <a:t> </a:t>
            </a:r>
            <a:r>
              <a:rPr lang="tr-TR" dirty="0" err="1"/>
              <a:t>rapamisinin</a:t>
            </a:r>
            <a:r>
              <a:rPr lang="tr-TR" dirty="0"/>
              <a:t> (RAPA) </a:t>
            </a:r>
            <a:r>
              <a:rPr lang="tr-TR" dirty="0" err="1"/>
              <a:t>inflamasyon</a:t>
            </a:r>
            <a:r>
              <a:rPr lang="tr-TR" dirty="0"/>
              <a:t> belirteçleri ve </a:t>
            </a:r>
            <a:r>
              <a:rPr lang="tr-TR" dirty="0" err="1"/>
              <a:t>epigenetik</a:t>
            </a:r>
            <a:r>
              <a:rPr lang="tr-TR" dirty="0"/>
              <a:t> yaş üzerindeki etkisini değerlendirmek.</a:t>
            </a:r>
          </a:p>
          <a:p>
            <a:endParaRPr lang="tr-TR" dirty="0"/>
          </a:p>
          <a:p>
            <a:r>
              <a:rPr lang="tr-TR" dirty="0"/>
              <a:t>Tasarım: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Pilot, çift kör, </a:t>
            </a:r>
            <a:r>
              <a:rPr lang="tr-TR" dirty="0" err="1"/>
              <a:t>plasebo</a:t>
            </a:r>
            <a:r>
              <a:rPr lang="tr-TR" dirty="0"/>
              <a:t> kontrollü, kendi-içinde-kontrollü.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Katılımcılar:</a:t>
            </a:r>
            <a:r>
              <a:rPr lang="tr-TR" u="sng" dirty="0"/>
              <a:t> 65–95 yaş arası sağlıklı 35 kişi.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Müdahale: %8 </a:t>
            </a:r>
            <a:r>
              <a:rPr lang="tr-TR" dirty="0" err="1"/>
              <a:t>topikal</a:t>
            </a:r>
            <a:r>
              <a:rPr lang="tr-TR" dirty="0"/>
              <a:t> RAPA merhemi bir önkola, </a:t>
            </a:r>
            <a:r>
              <a:rPr lang="tr-TR" dirty="0" err="1"/>
              <a:t>plasebo</a:t>
            </a:r>
            <a:r>
              <a:rPr lang="tr-TR" dirty="0"/>
              <a:t> diğer önkola, 6 ay süreyle.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Takip ve Ölçümler:8 ziyaret: başlangıç, ara kontroller, son değerlendirme.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Örneklem: Kan + cilt (</a:t>
            </a:r>
            <a:r>
              <a:rPr lang="tr-TR" dirty="0" err="1"/>
              <a:t>suction</a:t>
            </a:r>
            <a:r>
              <a:rPr lang="tr-TR" dirty="0"/>
              <a:t> </a:t>
            </a:r>
            <a:r>
              <a:rPr lang="tr-TR" dirty="0" err="1"/>
              <a:t>blister</a:t>
            </a:r>
            <a:r>
              <a:rPr lang="tr-TR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Değerlendirmeler: </a:t>
            </a:r>
            <a:r>
              <a:rPr lang="tr-TR" dirty="0" err="1"/>
              <a:t>Epigenetik</a:t>
            </a:r>
            <a:r>
              <a:rPr lang="tr-TR" dirty="0"/>
              <a:t> yaş belirteçleri (</a:t>
            </a:r>
            <a:r>
              <a:rPr lang="tr-TR" dirty="0" err="1"/>
              <a:t>DNAmAge</a:t>
            </a:r>
            <a:r>
              <a:rPr lang="tr-TR" dirty="0"/>
              <a:t>)</a:t>
            </a:r>
            <a:r>
              <a:rPr lang="tr-TR" dirty="0" err="1"/>
              <a:t>İnflamasyon</a:t>
            </a:r>
            <a:r>
              <a:rPr lang="tr-TR" dirty="0"/>
              <a:t> </a:t>
            </a:r>
            <a:r>
              <a:rPr lang="tr-TR" dirty="0" err="1"/>
              <a:t>biyobelirteçleri</a:t>
            </a:r>
            <a:r>
              <a:rPr lang="tr-TR" dirty="0"/>
              <a:t> (IL-6, TNF-</a:t>
            </a:r>
            <a:r>
              <a:rPr lang="el-GR" dirty="0"/>
              <a:t>α, </a:t>
            </a:r>
            <a:r>
              <a:rPr lang="tr-TR" dirty="0"/>
              <a:t>p16INK4a)Cilt histolojisi ve lokal tolerans</a:t>
            </a:r>
          </a:p>
          <a:p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528918" y="3293826"/>
            <a:ext cx="40161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Sonuç : </a:t>
            </a:r>
          </a:p>
          <a:p>
            <a:r>
              <a:rPr lang="tr-TR" dirty="0" err="1"/>
              <a:t>Epigenetik</a:t>
            </a:r>
            <a:r>
              <a:rPr lang="tr-TR" dirty="0"/>
              <a:t> yaşta ve </a:t>
            </a:r>
            <a:r>
              <a:rPr lang="tr-TR" dirty="0" err="1"/>
              <a:t>inflamasyon</a:t>
            </a:r>
            <a:r>
              <a:rPr lang="tr-TR" dirty="0"/>
              <a:t> belirteçlerinde anlamlı değişim gözlenmedi.</a:t>
            </a:r>
          </a:p>
          <a:p>
            <a:endParaRPr lang="tr-TR" dirty="0"/>
          </a:p>
          <a:p>
            <a:r>
              <a:rPr lang="tr-TR" u="sng" dirty="0"/>
              <a:t>Çalışma raporu mevcut değil. </a:t>
            </a:r>
          </a:p>
          <a:p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53" y="517430"/>
            <a:ext cx="5449281" cy="21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30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GLP-1 Reseptör </a:t>
            </a:r>
            <a:r>
              <a:rPr lang="tr-TR" dirty="0" err="1"/>
              <a:t>Agonistleri</a:t>
            </a:r>
            <a:r>
              <a:rPr lang="tr-TR" dirty="0"/>
              <a:t> </a:t>
            </a:r>
            <a:r>
              <a:rPr lang="tr-TR" sz="2000" dirty="0"/>
              <a:t>(</a:t>
            </a:r>
            <a:r>
              <a:rPr lang="tr-TR" sz="2000" dirty="0" err="1"/>
              <a:t>Semaglutid</a:t>
            </a:r>
            <a:r>
              <a:rPr lang="tr-TR" sz="2000" dirty="0"/>
              <a:t>, </a:t>
            </a:r>
            <a:r>
              <a:rPr lang="tr-TR" sz="2000" dirty="0" err="1"/>
              <a:t>Liraglutid</a:t>
            </a:r>
            <a:r>
              <a:rPr lang="tr-TR" sz="2000" dirty="0"/>
              <a:t>, </a:t>
            </a:r>
            <a:r>
              <a:rPr lang="tr-TR" sz="2000" dirty="0" err="1"/>
              <a:t>Tirzepatid</a:t>
            </a:r>
            <a:r>
              <a:rPr lang="tr-TR" sz="2000" dirty="0"/>
              <a:t>)</a:t>
            </a:r>
          </a:p>
        </p:txBody>
      </p:sp>
      <p:sp>
        <p:nvSpPr>
          <p:cNvPr id="4" name="Dikdörtgen 3"/>
          <p:cNvSpPr/>
          <p:nvPr/>
        </p:nvSpPr>
        <p:spPr>
          <a:xfrm>
            <a:off x="945291" y="1690688"/>
            <a:ext cx="99752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GLP-1 ilk olarak insülin salgılatıcı, beyinde tokluk hissini düzenlediği ve iştahı azalttığı gösterilmiştir.</a:t>
            </a:r>
          </a:p>
          <a:p>
            <a:endParaRPr lang="tr-TR" sz="1600" dirty="0"/>
          </a:p>
          <a:p>
            <a:endParaRPr lang="tr-T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/>
              <a:t>Kilo Kaybı / </a:t>
            </a:r>
            <a:r>
              <a:rPr lang="tr-TR" sz="1600" b="1" dirty="0" err="1"/>
              <a:t>Obezite</a:t>
            </a:r>
            <a:r>
              <a:rPr lang="tr-TR" sz="1600" b="1" dirty="0"/>
              <a:t> </a:t>
            </a:r>
          </a:p>
          <a:p>
            <a:r>
              <a:rPr lang="tr-TR" sz="1600" dirty="0"/>
              <a:t>2018 SUSTAIN denemesinde </a:t>
            </a:r>
            <a:r>
              <a:rPr lang="tr-TR" sz="1600" dirty="0" err="1"/>
              <a:t>semaglutid</a:t>
            </a:r>
            <a:r>
              <a:rPr lang="tr-TR" sz="1600" dirty="0"/>
              <a:t>, tip 2 diyabetli hastalarda anlamlı kilo kaybı sağlamıştır (</a:t>
            </a:r>
            <a:r>
              <a:rPr lang="tr-TR" sz="1600" dirty="0" err="1"/>
              <a:t>Ahrén</a:t>
            </a:r>
            <a:r>
              <a:rPr lang="tr-TR" sz="1600" dirty="0"/>
              <a:t>, B et al, </a:t>
            </a:r>
            <a:r>
              <a:rPr lang="tr-TR" sz="1600" i="1" dirty="0" err="1"/>
              <a:t>Diabetes</a:t>
            </a:r>
            <a:r>
              <a:rPr lang="tr-TR" sz="1600" i="1" dirty="0"/>
              <a:t> </a:t>
            </a:r>
            <a:r>
              <a:rPr lang="tr-TR" sz="1600" i="1" dirty="0" err="1"/>
              <a:t>Obes</a:t>
            </a:r>
            <a:r>
              <a:rPr lang="tr-TR" sz="1600" i="1" dirty="0"/>
              <a:t>. </a:t>
            </a:r>
            <a:r>
              <a:rPr lang="tr-TR" sz="1600" i="1" dirty="0" err="1"/>
              <a:t>Metab</a:t>
            </a:r>
            <a:r>
              <a:rPr lang="tr-TR" sz="1600" i="1" dirty="0"/>
              <a:t>.</a:t>
            </a:r>
            <a:r>
              <a:rPr lang="tr-TR" sz="1600" dirty="0"/>
              <a:t> 2018). Diyabet olmayan </a:t>
            </a:r>
            <a:r>
              <a:rPr lang="tr-TR" sz="1600" dirty="0" err="1"/>
              <a:t>obez</a:t>
            </a:r>
            <a:r>
              <a:rPr lang="tr-TR" sz="1600" dirty="0"/>
              <a:t> bireylerde de kilo kaybı etkisi olduğunu göstermiştir (</a:t>
            </a:r>
            <a:r>
              <a:rPr lang="tr-TR" sz="1600" dirty="0" err="1"/>
              <a:t>O'Neil</a:t>
            </a:r>
            <a:r>
              <a:rPr lang="tr-TR" sz="1600" dirty="0"/>
              <a:t>, P.M et al, </a:t>
            </a:r>
            <a:r>
              <a:rPr lang="tr-TR" sz="1600" dirty="0" err="1"/>
              <a:t>Lancet</a:t>
            </a:r>
            <a:r>
              <a:rPr lang="tr-TR" sz="1600" dirty="0"/>
              <a:t>, 2018). </a:t>
            </a:r>
          </a:p>
          <a:p>
            <a:r>
              <a:rPr lang="tr-TR" sz="1600" dirty="0"/>
              <a:t>	T2D olan hastalarda </a:t>
            </a:r>
            <a:r>
              <a:rPr lang="tr-TR" sz="1600" dirty="0" err="1"/>
              <a:t>liraglutid</a:t>
            </a:r>
            <a:r>
              <a:rPr lang="tr-TR" sz="1600" dirty="0"/>
              <a:t> ve </a:t>
            </a:r>
            <a:r>
              <a:rPr lang="tr-TR" sz="1600" dirty="0" err="1"/>
              <a:t>semaglutid</a:t>
            </a:r>
            <a:r>
              <a:rPr lang="tr-TR" sz="1600" dirty="0"/>
              <a:t> in KVH </a:t>
            </a:r>
            <a:r>
              <a:rPr lang="tr-TR" sz="1600" dirty="0" err="1"/>
              <a:t>mortalitesini</a:t>
            </a:r>
            <a:r>
              <a:rPr lang="tr-TR" sz="1600" dirty="0"/>
              <a:t> ↓</a:t>
            </a:r>
          </a:p>
          <a:p>
            <a:endParaRPr lang="tr-TR" sz="1600" dirty="0"/>
          </a:p>
          <a:p>
            <a:endParaRPr lang="tr-T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/>
              <a:t>Parkinson, Alzheimer hastalığında</a:t>
            </a:r>
          </a:p>
          <a:p>
            <a:r>
              <a:rPr lang="tr-TR" sz="1600" dirty="0" err="1"/>
              <a:t>Nöroprotektif</a:t>
            </a:r>
            <a:r>
              <a:rPr lang="tr-TR" sz="1600" dirty="0"/>
              <a:t>, anti-</a:t>
            </a:r>
            <a:r>
              <a:rPr lang="tr-TR" sz="1600" dirty="0" err="1"/>
              <a:t>inflamatuvar</a:t>
            </a:r>
            <a:r>
              <a:rPr lang="tr-TR" sz="1600" dirty="0"/>
              <a:t> ve </a:t>
            </a:r>
            <a:r>
              <a:rPr lang="tr-TR" sz="1600" dirty="0" err="1"/>
              <a:t>metabolik</a:t>
            </a:r>
            <a:r>
              <a:rPr lang="tr-TR" sz="1600" dirty="0"/>
              <a:t> dengeleyici etkileri </a:t>
            </a:r>
            <a:r>
              <a:rPr lang="tr-TR" sz="1600" b="1" dirty="0"/>
              <a:t>(</a:t>
            </a:r>
            <a:r>
              <a:rPr lang="tr-TR" sz="1600" dirty="0" err="1"/>
              <a:t>Dulaglutide</a:t>
            </a:r>
            <a:r>
              <a:rPr lang="tr-TR" sz="1600" dirty="0"/>
              <a:t>, </a:t>
            </a:r>
            <a:r>
              <a:rPr lang="tr-TR" sz="1600" dirty="0" err="1"/>
              <a:t>liraglutide</a:t>
            </a:r>
            <a:r>
              <a:rPr lang="tr-TR" sz="1600" dirty="0"/>
              <a:t>, </a:t>
            </a:r>
            <a:r>
              <a:rPr lang="tr-TR" sz="1600" dirty="0" err="1"/>
              <a:t>exenatide</a:t>
            </a:r>
            <a:r>
              <a:rPr lang="tr-TR" sz="1600" dirty="0"/>
              <a:t>, </a:t>
            </a:r>
            <a:r>
              <a:rPr lang="tr-TR" sz="1600" dirty="0" err="1"/>
              <a:t>lixisenatide</a:t>
            </a:r>
            <a:r>
              <a:rPr lang="tr-TR" sz="1600" dirty="0"/>
              <a:t>) </a:t>
            </a:r>
          </a:p>
          <a:p>
            <a:r>
              <a:rPr lang="tr-TR" sz="1600" dirty="0"/>
              <a:t>gösterilmiş (</a:t>
            </a:r>
            <a:r>
              <a:rPr lang="tr-TR" sz="1600" dirty="0" err="1"/>
              <a:t>Glotfelty</a:t>
            </a:r>
            <a:r>
              <a:rPr lang="tr-TR" sz="1600" dirty="0"/>
              <a:t> EJ et al, </a:t>
            </a:r>
            <a:r>
              <a:rPr lang="tr-TR" sz="1600" dirty="0" err="1"/>
              <a:t>Expert</a:t>
            </a:r>
            <a:r>
              <a:rPr lang="tr-TR" sz="1600" dirty="0"/>
              <a:t> </a:t>
            </a:r>
            <a:r>
              <a:rPr lang="tr-TR" sz="1600" dirty="0" err="1"/>
              <a:t>Opin</a:t>
            </a:r>
            <a:r>
              <a:rPr lang="tr-TR" sz="1600" dirty="0"/>
              <a:t> </a:t>
            </a:r>
            <a:r>
              <a:rPr lang="tr-TR" sz="1600" dirty="0" err="1"/>
              <a:t>Investig</a:t>
            </a:r>
            <a:r>
              <a:rPr lang="tr-TR" sz="1600" dirty="0"/>
              <a:t> </a:t>
            </a:r>
            <a:r>
              <a:rPr lang="tr-TR" sz="1600" dirty="0" err="1"/>
              <a:t>Drugs</a:t>
            </a:r>
            <a:r>
              <a:rPr lang="tr-TR" sz="1600" dirty="0"/>
              <a:t>, 2017) (</a:t>
            </a:r>
            <a:r>
              <a:rPr lang="tr-TR" sz="1600" dirty="0" err="1"/>
              <a:t>Athauda</a:t>
            </a:r>
            <a:r>
              <a:rPr lang="tr-TR" sz="1600" dirty="0"/>
              <a:t> D et al, </a:t>
            </a:r>
            <a:r>
              <a:rPr lang="tr-TR" sz="1600" i="1" dirty="0" err="1"/>
              <a:t>Lancet</a:t>
            </a:r>
            <a:r>
              <a:rPr lang="tr-TR" sz="1600" i="1" dirty="0"/>
              <a:t>.</a:t>
            </a:r>
            <a:r>
              <a:rPr lang="tr-TR" sz="1600" dirty="0"/>
              <a:t> 2017) (</a:t>
            </a:r>
            <a:r>
              <a:rPr lang="tr-TR" sz="1600" dirty="0" err="1"/>
              <a:t>Cukierman-Yaffe</a:t>
            </a:r>
            <a:r>
              <a:rPr lang="tr-TR" sz="1600" dirty="0"/>
              <a:t> T et al </a:t>
            </a:r>
            <a:r>
              <a:rPr lang="tr-TR" sz="1600" i="1" dirty="0" err="1"/>
              <a:t>Lancet</a:t>
            </a:r>
            <a:r>
              <a:rPr lang="tr-TR" sz="1600" i="1" dirty="0"/>
              <a:t> </a:t>
            </a:r>
            <a:r>
              <a:rPr lang="tr-TR" sz="1600" i="1" dirty="0" err="1"/>
              <a:t>Neurol</a:t>
            </a:r>
            <a:r>
              <a:rPr lang="tr-TR" sz="1600" i="1" dirty="0"/>
              <a:t>.</a:t>
            </a:r>
            <a:r>
              <a:rPr lang="tr-TR" sz="1600" dirty="0"/>
              <a:t> 2020)(</a:t>
            </a:r>
            <a:r>
              <a:rPr lang="tr-TR" sz="1600" dirty="0" err="1"/>
              <a:t>Gejl</a:t>
            </a:r>
            <a:r>
              <a:rPr lang="tr-TR" sz="1600" dirty="0"/>
              <a:t> M et al </a:t>
            </a:r>
            <a:r>
              <a:rPr lang="tr-TR" sz="1600" i="1" dirty="0"/>
              <a:t>Front </a:t>
            </a:r>
            <a:r>
              <a:rPr lang="tr-TR" sz="1600" i="1" dirty="0" err="1"/>
              <a:t>Aging</a:t>
            </a:r>
            <a:r>
              <a:rPr lang="tr-TR" sz="1600" i="1" dirty="0"/>
              <a:t> </a:t>
            </a:r>
            <a:r>
              <a:rPr lang="tr-TR" sz="1600" i="1" dirty="0" err="1"/>
              <a:t>Neurosci</a:t>
            </a:r>
            <a:r>
              <a:rPr lang="tr-TR" sz="1600" i="1" dirty="0"/>
              <a:t>.</a:t>
            </a:r>
            <a:r>
              <a:rPr lang="tr-TR" sz="1600" dirty="0"/>
              <a:t> 2016)</a:t>
            </a:r>
          </a:p>
          <a:p>
            <a:endParaRPr lang="tr-TR" sz="1600" dirty="0"/>
          </a:p>
          <a:p>
            <a:r>
              <a:rPr lang="tr-TR" sz="1600" dirty="0"/>
              <a:t>Diyabet tedavisi dışında bilişsel koruma ve </a:t>
            </a:r>
            <a:r>
              <a:rPr lang="tr-TR" sz="1600" dirty="0" err="1"/>
              <a:t>nörodejenerasyonun</a:t>
            </a:r>
            <a:r>
              <a:rPr lang="tr-TR" sz="1600" dirty="0"/>
              <a:t> yavaşlatılması yönünde direk </a:t>
            </a:r>
            <a:r>
              <a:rPr lang="tr-TR" sz="1600" dirty="0" err="1"/>
              <a:t>senolitik</a:t>
            </a:r>
            <a:r>
              <a:rPr lang="tr-TR" sz="1600" dirty="0"/>
              <a:t> etkisi gösterilemese bile </a:t>
            </a:r>
            <a:r>
              <a:rPr lang="tr-TR" sz="1600" dirty="0" err="1"/>
              <a:t>komorbid</a:t>
            </a:r>
            <a:r>
              <a:rPr lang="tr-TR" sz="1600" dirty="0"/>
              <a:t> kontrolü yeni klinik denemelere zemin hazırlamıştır</a:t>
            </a:r>
          </a:p>
          <a:p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322175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Yer Tutucusu 4"/>
          <p:cNvSpPr>
            <a:spLocks noGrp="1"/>
          </p:cNvSpPr>
          <p:nvPr>
            <p:ph type="body" idx="1"/>
          </p:nvPr>
        </p:nvSpPr>
        <p:spPr>
          <a:xfrm>
            <a:off x="40300" y="4636699"/>
            <a:ext cx="5157787" cy="823912"/>
          </a:xfrm>
        </p:spPr>
        <p:txBody>
          <a:bodyPr>
            <a:normAutofit fontScale="77500" lnSpcReduction="20000"/>
          </a:bodyPr>
          <a:lstStyle/>
          <a:p>
            <a:r>
              <a:rPr lang="tr-TR" dirty="0"/>
              <a:t>                           Genetik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>
          <a:xfrm>
            <a:off x="876912" y="1753588"/>
            <a:ext cx="5157787" cy="2453679"/>
          </a:xfrm>
        </p:spPr>
        <p:txBody>
          <a:bodyPr>
            <a:normAutofit lnSpcReduction="10000"/>
          </a:bodyPr>
          <a:lstStyle/>
          <a:p>
            <a:r>
              <a:rPr lang="tr-TR" sz="1800" dirty="0"/>
              <a:t>DNA </a:t>
            </a:r>
            <a:r>
              <a:rPr lang="tr-TR" sz="1800" dirty="0" err="1"/>
              <a:t>nın</a:t>
            </a:r>
            <a:r>
              <a:rPr lang="tr-TR" sz="1800" dirty="0"/>
              <a:t> kendisi</a:t>
            </a:r>
          </a:p>
          <a:p>
            <a:r>
              <a:rPr lang="tr-TR" sz="1800" dirty="0"/>
              <a:t>Tüm hücrelerde aynı</a:t>
            </a:r>
          </a:p>
          <a:p>
            <a:r>
              <a:rPr lang="tr-TR" sz="1800" dirty="0"/>
              <a:t>Yaşam boyu değişmez</a:t>
            </a:r>
          </a:p>
          <a:p>
            <a:r>
              <a:rPr lang="tr-TR" sz="1800" dirty="0"/>
              <a:t>Nesilden </a:t>
            </a:r>
            <a:r>
              <a:rPr lang="tr-TR" sz="1800" dirty="0" err="1"/>
              <a:t>nesile</a:t>
            </a:r>
            <a:r>
              <a:rPr lang="tr-TR" sz="1800" dirty="0"/>
              <a:t> aktarılır</a:t>
            </a:r>
          </a:p>
          <a:p>
            <a:r>
              <a:rPr lang="tr-TR" sz="1800" dirty="0"/>
              <a:t>Patoloji: Kalıcı genetik hasar </a:t>
            </a:r>
          </a:p>
          <a:p>
            <a:pPr lvl="1"/>
            <a:r>
              <a:rPr lang="tr-TR" sz="1600" dirty="0"/>
              <a:t>Kanser, </a:t>
            </a:r>
            <a:r>
              <a:rPr lang="tr-TR" sz="1600" dirty="0" err="1"/>
              <a:t>progeria</a:t>
            </a:r>
            <a:r>
              <a:rPr lang="tr-TR" sz="1600" dirty="0"/>
              <a:t> sendromları</a:t>
            </a:r>
          </a:p>
          <a:p>
            <a:r>
              <a:rPr lang="tr-TR" sz="1800" dirty="0"/>
              <a:t>İlaçlarla </a:t>
            </a:r>
            <a:r>
              <a:rPr lang="tr-TR" sz="1400" dirty="0"/>
              <a:t>(şuan için) </a:t>
            </a:r>
            <a:r>
              <a:rPr lang="tr-TR" sz="1800" dirty="0"/>
              <a:t>değiştirilemez </a:t>
            </a:r>
          </a:p>
        </p:txBody>
      </p:sp>
      <p:sp>
        <p:nvSpPr>
          <p:cNvPr id="7" name="Metin Yer Tutucusu 6"/>
          <p:cNvSpPr>
            <a:spLocks noGrp="1"/>
          </p:cNvSpPr>
          <p:nvPr>
            <p:ph type="body" sz="quarter" idx="3"/>
          </p:nvPr>
        </p:nvSpPr>
        <p:spPr>
          <a:xfrm>
            <a:off x="6034699" y="5635685"/>
            <a:ext cx="5183188" cy="646981"/>
          </a:xfrm>
        </p:spPr>
        <p:txBody>
          <a:bodyPr>
            <a:normAutofit fontScale="77500" lnSpcReduction="20000"/>
          </a:bodyPr>
          <a:lstStyle/>
          <a:p>
            <a:r>
              <a:rPr lang="tr-TR" dirty="0"/>
              <a:t>                   </a:t>
            </a:r>
            <a:r>
              <a:rPr lang="tr-TR" dirty="0" err="1"/>
              <a:t>Epigenetik</a:t>
            </a:r>
            <a:r>
              <a:rPr lang="tr-TR" dirty="0"/>
              <a:t> </a:t>
            </a:r>
          </a:p>
          <a:p>
            <a:r>
              <a:rPr lang="tr-TR" b="0" i="1" dirty="0"/>
              <a:t>«</a:t>
            </a:r>
            <a:r>
              <a:rPr lang="tr-TR" b="0" i="1" dirty="0" err="1"/>
              <a:t>Epi</a:t>
            </a:r>
            <a:r>
              <a:rPr lang="tr-TR" b="0" i="1" dirty="0"/>
              <a:t> - : üstünde, üzerinde, ek olarak, yanında»</a:t>
            </a:r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4"/>
          </p:nvPr>
        </p:nvSpPr>
        <p:spPr>
          <a:xfrm>
            <a:off x="5499340" y="767752"/>
            <a:ext cx="5183188" cy="41234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sz="1800" dirty="0"/>
          </a:p>
          <a:p>
            <a:r>
              <a:rPr lang="tr-TR" sz="1800" dirty="0"/>
              <a:t>DNA </a:t>
            </a:r>
            <a:r>
              <a:rPr lang="tr-TR" sz="1800" dirty="0" err="1"/>
              <a:t>nın</a:t>
            </a:r>
            <a:r>
              <a:rPr lang="tr-TR" sz="1800" dirty="0"/>
              <a:t> ifadesini değiştiren</a:t>
            </a:r>
            <a:r>
              <a:rPr lang="tr-TR" sz="1800" dirty="0">
                <a:solidFill>
                  <a:srgbClr val="00B050"/>
                </a:solidFill>
              </a:rPr>
              <a:t> işaretçiler </a:t>
            </a:r>
          </a:p>
          <a:p>
            <a:pPr lvl="1"/>
            <a:r>
              <a:rPr lang="tr-TR" sz="1800" dirty="0"/>
              <a:t>DNA </a:t>
            </a:r>
            <a:r>
              <a:rPr lang="tr-TR" sz="1800" dirty="0" err="1"/>
              <a:t>Metilasyonu</a:t>
            </a:r>
            <a:r>
              <a:rPr lang="tr-TR" sz="1800" dirty="0"/>
              <a:t>: DNA </a:t>
            </a:r>
            <a:r>
              <a:rPr lang="tr-TR" sz="1800" dirty="0" err="1"/>
              <a:t>yı</a:t>
            </a:r>
            <a:r>
              <a:rPr lang="tr-TR" sz="1800" dirty="0"/>
              <a:t> doğrudan değiştiren</a:t>
            </a:r>
          </a:p>
          <a:p>
            <a:pPr lvl="1"/>
            <a:r>
              <a:rPr lang="tr-TR" sz="1800" dirty="0" err="1"/>
              <a:t>Histon</a:t>
            </a:r>
            <a:r>
              <a:rPr lang="tr-TR" sz="1800" dirty="0"/>
              <a:t> Modifikasyonları: DNA bağlayıcı proteinler </a:t>
            </a:r>
          </a:p>
          <a:p>
            <a:r>
              <a:rPr lang="tr-TR" sz="1800" dirty="0"/>
              <a:t>Hücre tipine göre farklı</a:t>
            </a:r>
          </a:p>
          <a:p>
            <a:r>
              <a:rPr lang="tr-TR" sz="1800" dirty="0"/>
              <a:t>Yeniden programlanabilir, yaşlanma ve çevresel faktörlerle değişebilir</a:t>
            </a:r>
          </a:p>
          <a:p>
            <a:r>
              <a:rPr lang="tr-TR" sz="1800" dirty="0"/>
              <a:t>Nesilden </a:t>
            </a:r>
            <a:r>
              <a:rPr lang="tr-TR" sz="1800" dirty="0" err="1"/>
              <a:t>nesile</a:t>
            </a:r>
            <a:r>
              <a:rPr lang="tr-TR" sz="1800" dirty="0"/>
              <a:t> aktarılabilir hem de kısmen çevresel faktörlerle şekillenebilir </a:t>
            </a:r>
          </a:p>
          <a:p>
            <a:r>
              <a:rPr lang="tr-TR" sz="1800" dirty="0"/>
              <a:t>Patoloji: Kanser, </a:t>
            </a:r>
            <a:r>
              <a:rPr lang="tr-TR" sz="1800" dirty="0" err="1"/>
              <a:t>Diabetes</a:t>
            </a:r>
            <a:r>
              <a:rPr lang="tr-TR" sz="1800" dirty="0"/>
              <a:t> </a:t>
            </a:r>
            <a:r>
              <a:rPr lang="tr-TR" sz="1800" dirty="0" err="1"/>
              <a:t>Mellitus</a:t>
            </a:r>
            <a:r>
              <a:rPr lang="tr-TR" sz="1800" dirty="0"/>
              <a:t>, Osteoporoz, Alzheimer </a:t>
            </a:r>
            <a:r>
              <a:rPr lang="tr-TR" sz="1800" dirty="0" err="1"/>
              <a:t>Demansı</a:t>
            </a:r>
            <a:r>
              <a:rPr lang="tr-TR" sz="1800" dirty="0"/>
              <a:t>, Parkinson Hastalığı gibi </a:t>
            </a:r>
          </a:p>
          <a:p>
            <a:r>
              <a:rPr lang="tr-TR" sz="1800" dirty="0"/>
              <a:t>Kısmen </a:t>
            </a:r>
            <a:r>
              <a:rPr lang="tr-TR" sz="1800" dirty="0" err="1"/>
              <a:t>modilifiye</a:t>
            </a:r>
            <a:r>
              <a:rPr lang="tr-TR" sz="1800" dirty="0"/>
              <a:t> edilebilir </a:t>
            </a:r>
          </a:p>
          <a:p>
            <a:endParaRPr lang="tr-TR" sz="1100" dirty="0"/>
          </a:p>
          <a:p>
            <a:endParaRPr lang="tr-TR" sz="1100" dirty="0"/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endParaRPr lang="tr-TR" sz="1100" dirty="0"/>
          </a:p>
          <a:p>
            <a:endParaRPr lang="tr-TR" sz="11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244" y="1"/>
            <a:ext cx="2314755" cy="151042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0" y="0"/>
            <a:ext cx="2102838" cy="1595886"/>
          </a:xfrm>
          <a:prstGeom prst="rect">
            <a:avLst/>
          </a:prstGeom>
        </p:spPr>
      </p:pic>
      <p:sp>
        <p:nvSpPr>
          <p:cNvPr id="13" name="Aşağı Ok 12"/>
          <p:cNvSpPr/>
          <p:nvPr/>
        </p:nvSpPr>
        <p:spPr>
          <a:xfrm>
            <a:off x="2173857" y="4325046"/>
            <a:ext cx="603849" cy="66964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390" y="0"/>
            <a:ext cx="1730609" cy="1595886"/>
          </a:xfrm>
          <a:prstGeom prst="rect">
            <a:avLst/>
          </a:prstGeom>
        </p:spPr>
      </p:pic>
      <p:sp>
        <p:nvSpPr>
          <p:cNvPr id="16" name="Aşağı Ok 15"/>
          <p:cNvSpPr/>
          <p:nvPr/>
        </p:nvSpPr>
        <p:spPr>
          <a:xfrm>
            <a:off x="7487756" y="4966038"/>
            <a:ext cx="603849" cy="66964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823" y="91312"/>
            <a:ext cx="1714651" cy="984766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3192" y="1753588"/>
            <a:ext cx="1929389" cy="108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54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Probiyotikler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118" y="765610"/>
            <a:ext cx="3388445" cy="220006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70" y="3435735"/>
            <a:ext cx="4939244" cy="2575205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431542" y="1552268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err="1"/>
              <a:t>Disbiyozis</a:t>
            </a:r>
            <a:r>
              <a:rPr lang="tr-TR" sz="1400" dirty="0"/>
              <a:t>: Yaşlanmayla birlikte </a:t>
            </a:r>
            <a:r>
              <a:rPr lang="tr-TR" sz="1400" dirty="0" err="1"/>
              <a:t>mikrobiyota</a:t>
            </a:r>
            <a:r>
              <a:rPr lang="tr-TR" sz="1400" dirty="0"/>
              <a:t> çeşitliliği azalır, özellikle </a:t>
            </a:r>
            <a:r>
              <a:rPr lang="tr-TR" sz="1400" dirty="0" err="1"/>
              <a:t>bütirat</a:t>
            </a:r>
            <a:r>
              <a:rPr lang="tr-TR" sz="1400" dirty="0"/>
              <a:t> (</a:t>
            </a:r>
            <a:r>
              <a:rPr lang="tr-TR" sz="1400" dirty="0" err="1"/>
              <a:t>butyrate</a:t>
            </a:r>
            <a:r>
              <a:rPr lang="tr-TR" sz="1400" dirty="0"/>
              <a:t>) üreten bakteriler kaybolur.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400" dirty="0"/>
              <a:t>Sistemik </a:t>
            </a:r>
            <a:r>
              <a:rPr lang="tr-TR" sz="1400" dirty="0" err="1"/>
              <a:t>inflamasyon</a:t>
            </a:r>
            <a:r>
              <a:rPr lang="tr-TR" sz="1400" dirty="0"/>
              <a:t> (</a:t>
            </a:r>
            <a:r>
              <a:rPr lang="tr-TR" sz="1400" dirty="0" err="1"/>
              <a:t>inflammaging</a:t>
            </a:r>
            <a:r>
              <a:rPr lang="tr-TR" sz="1400" dirty="0"/>
              <a:t>), </a:t>
            </a:r>
            <a:r>
              <a:rPr lang="tr-TR" sz="1400" dirty="0" err="1"/>
              <a:t>mitokondriyal</a:t>
            </a:r>
            <a:r>
              <a:rPr lang="tr-TR" sz="1400" dirty="0"/>
              <a:t> </a:t>
            </a:r>
            <a:r>
              <a:rPr lang="tr-TR" sz="1400" dirty="0" err="1"/>
              <a:t>disfonksiyon</a:t>
            </a:r>
            <a:r>
              <a:rPr lang="tr-TR" sz="1400" dirty="0"/>
              <a:t> ve DNA </a:t>
            </a:r>
            <a:r>
              <a:rPr lang="tr-TR" sz="1400" dirty="0" err="1"/>
              <a:t>metilasyon</a:t>
            </a:r>
            <a:r>
              <a:rPr lang="tr-TR" sz="1400" dirty="0"/>
              <a:t> dengesizliği ile ilişkili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400" dirty="0" err="1"/>
              <a:t>Epigenetik</a:t>
            </a:r>
            <a:r>
              <a:rPr lang="tr-TR" sz="1400" dirty="0"/>
              <a:t> yaşlanma 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err="1"/>
              <a:t>Lactobacillus</a:t>
            </a:r>
            <a:r>
              <a:rPr lang="tr-TR" sz="1400" dirty="0"/>
              <a:t> ve </a:t>
            </a:r>
            <a:r>
              <a:rPr lang="tr-TR" sz="1400" dirty="0" err="1"/>
              <a:t>Bifidobacterium</a:t>
            </a:r>
            <a:r>
              <a:rPr lang="tr-TR" sz="1400" dirty="0"/>
              <a:t> türlerinin, </a:t>
            </a:r>
            <a:r>
              <a:rPr lang="tr-TR" sz="1400" dirty="0" err="1"/>
              <a:t>epigenetik</a:t>
            </a:r>
            <a:r>
              <a:rPr lang="tr-TR" sz="1400" dirty="0"/>
              <a:t> yaşlar üzerinde </a:t>
            </a:r>
            <a:r>
              <a:rPr lang="tr-TR" sz="1400" dirty="0" err="1"/>
              <a:t>üzerinde</a:t>
            </a:r>
            <a:r>
              <a:rPr lang="tr-TR" sz="1400" dirty="0"/>
              <a:t> etkisi olabilir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400" dirty="0"/>
              <a:t>Bazı </a:t>
            </a:r>
            <a:r>
              <a:rPr lang="tr-TR" sz="1400" dirty="0" err="1"/>
              <a:t>probiyotik</a:t>
            </a:r>
            <a:r>
              <a:rPr lang="tr-TR" sz="1400" dirty="0"/>
              <a:t> </a:t>
            </a:r>
            <a:r>
              <a:rPr lang="tr-TR" sz="1400" dirty="0" err="1"/>
              <a:t>suşlar</a:t>
            </a:r>
            <a:r>
              <a:rPr lang="tr-TR" sz="1400" dirty="0"/>
              <a:t>, özellikle L. </a:t>
            </a:r>
            <a:r>
              <a:rPr lang="tr-TR" sz="1400" dirty="0" err="1"/>
              <a:t>plantarum</a:t>
            </a:r>
            <a:r>
              <a:rPr lang="tr-TR" sz="1400" dirty="0"/>
              <a:t> + ek </a:t>
            </a:r>
            <a:r>
              <a:rPr lang="tr-TR" sz="1400" dirty="0" err="1"/>
              <a:t>prebiyotik</a:t>
            </a:r>
            <a:r>
              <a:rPr lang="tr-TR" sz="1400" dirty="0"/>
              <a:t> bileşenlerle yapılan hayvan model çalışmalarında, AMPK / SIRT1 sinyal yolunun aktive olması gözlemlenmiştir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5239870" y="6401408"/>
            <a:ext cx="7346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/>
              <a:t>Yun </a:t>
            </a:r>
            <a:r>
              <a:rPr lang="tr-TR" sz="1100" dirty="0" err="1"/>
              <a:t>Soo-Won</a:t>
            </a:r>
            <a:r>
              <a:rPr lang="tr-TR" sz="1100" b="1" dirty="0"/>
              <a:t> </a:t>
            </a:r>
            <a:r>
              <a:rPr lang="tr-TR" sz="1100" dirty="0"/>
              <a:t>et al, </a:t>
            </a:r>
            <a:r>
              <a:rPr lang="tr-TR" sz="1100" i="1" dirty="0"/>
              <a:t>Nutrients</a:t>
            </a:r>
            <a:r>
              <a:rPr lang="tr-TR" sz="1100" dirty="0"/>
              <a:t>.2024; </a:t>
            </a:r>
            <a:r>
              <a:rPr lang="tr-TR" sz="1100" dirty="0" err="1"/>
              <a:t>Wan</a:t>
            </a:r>
            <a:r>
              <a:rPr lang="tr-TR" sz="1100" dirty="0"/>
              <a:t> </a:t>
            </a:r>
            <a:r>
              <a:rPr lang="tr-TR" sz="1100" dirty="0" err="1"/>
              <a:t>Wang</a:t>
            </a:r>
            <a:r>
              <a:rPr lang="tr-TR" sz="1100" dirty="0"/>
              <a:t> et al, </a:t>
            </a:r>
            <a:r>
              <a:rPr lang="tr-TR" sz="1100" i="1" dirty="0"/>
              <a:t>J </a:t>
            </a:r>
            <a:r>
              <a:rPr lang="tr-TR" sz="1100" i="1" dirty="0" err="1"/>
              <a:t>Agric</a:t>
            </a:r>
            <a:r>
              <a:rPr lang="tr-TR" sz="1100" i="1" dirty="0"/>
              <a:t> </a:t>
            </a:r>
            <a:r>
              <a:rPr lang="tr-TR" sz="1100" i="1" dirty="0" err="1"/>
              <a:t>Food</a:t>
            </a:r>
            <a:r>
              <a:rPr lang="tr-TR" sz="1100" i="1" dirty="0"/>
              <a:t> </a:t>
            </a:r>
            <a:r>
              <a:rPr lang="tr-TR" sz="1100" i="1" dirty="0" err="1"/>
              <a:t>Chem</a:t>
            </a:r>
            <a:r>
              <a:rPr lang="tr-TR" sz="1100" i="1" dirty="0"/>
              <a:t> </a:t>
            </a:r>
            <a:r>
              <a:rPr lang="tr-TR" sz="1100" dirty="0"/>
              <a:t>.2021; Singh </a:t>
            </a:r>
            <a:r>
              <a:rPr lang="tr-TR" sz="1100" dirty="0" err="1"/>
              <a:t>Ishıka</a:t>
            </a:r>
            <a:r>
              <a:rPr lang="tr-TR" sz="1100" dirty="0"/>
              <a:t> et al, </a:t>
            </a:r>
            <a:r>
              <a:rPr lang="tr-TR" sz="1100" i="1" dirty="0" err="1"/>
              <a:t>Biogerontology</a:t>
            </a:r>
            <a:r>
              <a:rPr lang="tr-TR" sz="1100" dirty="0"/>
              <a:t>. 2024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200" b="0" i="0" u="none" strike="noStrike" cap="none" normalizeH="0" baseline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200" b="0" i="0" u="none" strike="noStrike" cap="none" normalizeH="0" baseline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</a:rPr>
              <a:t>.</a:t>
            </a:r>
            <a:r>
              <a:rPr kumimoji="0" lang="tr-T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Oval Belirtme Çizgisi 4"/>
          <p:cNvSpPr/>
          <p:nvPr/>
        </p:nvSpPr>
        <p:spPr>
          <a:xfrm>
            <a:off x="2081048" y="4509573"/>
            <a:ext cx="4243552" cy="1592317"/>
          </a:xfrm>
          <a:prstGeom prst="wedgeEllipseCallout">
            <a:avLst>
              <a:gd name="adj1" fmla="val 22"/>
              <a:gd name="adj2" fmla="val -879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2648388" y="4710721"/>
            <a:ext cx="3831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Prebiyotik</a:t>
            </a:r>
            <a:r>
              <a:rPr lang="tr-TR" dirty="0"/>
              <a:t> lifler,  fermente gıdalar, </a:t>
            </a:r>
            <a:r>
              <a:rPr lang="tr-TR" dirty="0" err="1"/>
              <a:t>polifenoller</a:t>
            </a:r>
            <a:r>
              <a:rPr lang="tr-TR" dirty="0"/>
              <a:t>, hayvansal yağ ve basit şekerin azaltılması, </a:t>
            </a:r>
            <a:r>
              <a:rPr lang="tr-TR" dirty="0" err="1"/>
              <a:t>probiyotik</a:t>
            </a:r>
            <a:r>
              <a:rPr lang="tr-TR" dirty="0"/>
              <a:t> konsantrasyonlar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91659" y="6061841"/>
            <a:ext cx="608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Prebiyotik</a:t>
            </a:r>
            <a:r>
              <a:rPr lang="tr-TR" sz="1200" dirty="0"/>
              <a:t> lifler : </a:t>
            </a:r>
            <a:r>
              <a:rPr lang="tr-TR" sz="1200" dirty="0" err="1"/>
              <a:t>inülin</a:t>
            </a:r>
            <a:r>
              <a:rPr lang="tr-TR" sz="1200" dirty="0"/>
              <a:t>, dirençli nişasta, </a:t>
            </a:r>
            <a:r>
              <a:rPr lang="tr-TR" sz="1200" dirty="0" err="1"/>
              <a:t>arabinoksilan</a:t>
            </a:r>
            <a:endParaRPr lang="tr-TR" sz="1200" dirty="0"/>
          </a:p>
          <a:p>
            <a:r>
              <a:rPr lang="tr-TR" sz="1200" dirty="0"/>
              <a:t>Fermente gıdalar: yoğurt, kefir, </a:t>
            </a:r>
            <a:r>
              <a:rPr lang="tr-TR" sz="1200" dirty="0" err="1"/>
              <a:t>kombu</a:t>
            </a:r>
            <a:r>
              <a:rPr lang="tr-TR" sz="1200" dirty="0"/>
              <a:t> çayı</a:t>
            </a:r>
          </a:p>
          <a:p>
            <a:r>
              <a:rPr lang="tr-TR" sz="1200" dirty="0" err="1"/>
              <a:t>Polifenoller</a:t>
            </a:r>
            <a:r>
              <a:rPr lang="tr-TR" sz="1200" dirty="0"/>
              <a:t>: yeşil çay, zeytinyağı, kakao, nar</a:t>
            </a:r>
          </a:p>
        </p:txBody>
      </p:sp>
    </p:spTree>
    <p:extLst>
      <p:ext uri="{BB962C8B-B14F-4D97-AF65-F5344CB8AC3E}">
        <p14:creationId xmlns:p14="http://schemas.microsoft.com/office/powerpoint/2010/main" val="2500709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Anti-</a:t>
            </a:r>
            <a:r>
              <a:rPr lang="tr-TR" dirty="0" err="1"/>
              <a:t>inflamatuvarlar</a:t>
            </a:r>
            <a:r>
              <a:rPr lang="tr-TR" dirty="0"/>
              <a:t> 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90289"/>
          </a:xfrm>
        </p:spPr>
        <p:txBody>
          <a:bodyPr>
            <a:normAutofit/>
          </a:bodyPr>
          <a:lstStyle/>
          <a:p>
            <a:r>
              <a:rPr lang="tr-TR" sz="2400" dirty="0"/>
              <a:t>Anti-</a:t>
            </a:r>
            <a:r>
              <a:rPr lang="tr-TR" sz="2400" dirty="0" err="1"/>
              <a:t>inflamatuar</a:t>
            </a:r>
            <a:r>
              <a:rPr lang="tr-TR" sz="2400" dirty="0"/>
              <a:t> ajanlar: </a:t>
            </a:r>
            <a:r>
              <a:rPr lang="tr-TR" sz="2400" dirty="0" err="1"/>
              <a:t>Kortikosteroidler</a:t>
            </a:r>
            <a:r>
              <a:rPr lang="tr-TR" sz="2400" dirty="0"/>
              <a:t>, aspirin, </a:t>
            </a:r>
            <a:r>
              <a:rPr lang="tr-TR" sz="2400" dirty="0" err="1"/>
              <a:t>ibuprofen</a:t>
            </a:r>
            <a:r>
              <a:rPr lang="tr-TR" sz="2400" dirty="0"/>
              <a:t> gibi klasik analjezikler yanında, </a:t>
            </a:r>
            <a:r>
              <a:rPr lang="tr-TR" sz="2400" dirty="0" err="1"/>
              <a:t>pro-inflamatuar</a:t>
            </a:r>
            <a:r>
              <a:rPr lang="tr-TR" sz="2400" dirty="0"/>
              <a:t> </a:t>
            </a:r>
            <a:r>
              <a:rPr lang="tr-TR" sz="2400" dirty="0" err="1"/>
              <a:t>sitokinlere</a:t>
            </a:r>
            <a:r>
              <a:rPr lang="tr-TR" sz="2400" dirty="0"/>
              <a:t> veya reseptörlerine karşı </a:t>
            </a:r>
            <a:r>
              <a:rPr lang="tr-TR" sz="2400" dirty="0" err="1"/>
              <a:t>monoklonal</a:t>
            </a:r>
            <a:r>
              <a:rPr lang="tr-TR" sz="2400" dirty="0"/>
              <a:t> antikorlar ve </a:t>
            </a:r>
            <a:r>
              <a:rPr lang="tr-TR" sz="2400" dirty="0" err="1"/>
              <a:t>sitokin</a:t>
            </a:r>
            <a:r>
              <a:rPr lang="tr-TR" sz="2400" dirty="0"/>
              <a:t> </a:t>
            </a:r>
            <a:r>
              <a:rPr lang="tr-TR" sz="2400" dirty="0" err="1"/>
              <a:t>sinyallemesini</a:t>
            </a:r>
            <a:r>
              <a:rPr lang="tr-TR" sz="2400" dirty="0"/>
              <a:t> bloke eden yeni biyolojik ajanlar kullanılmaktadır. </a:t>
            </a:r>
          </a:p>
          <a:p>
            <a:pPr lvl="1"/>
            <a:r>
              <a:rPr lang="tr-TR" sz="2000" dirty="0" err="1"/>
              <a:t>Inflammaging’in</a:t>
            </a:r>
            <a:r>
              <a:rPr lang="tr-TR" sz="2000" dirty="0"/>
              <a:t> azaltılması, biyolojik yaşlanma hızını ölçen DNA </a:t>
            </a:r>
            <a:r>
              <a:rPr lang="tr-TR" sz="2000" dirty="0" err="1"/>
              <a:t>metilasyon</a:t>
            </a:r>
            <a:r>
              <a:rPr lang="tr-TR" sz="2000" dirty="0"/>
              <a:t> saatleri üzerinde de belirleyici </a:t>
            </a:r>
            <a:r>
              <a:rPr lang="tr-TR" sz="2000" dirty="0" err="1"/>
              <a:t>olabilir_hipotez</a:t>
            </a:r>
            <a:endParaRPr lang="tr-T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802554" y="6297141"/>
            <a:ext cx="3128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/>
              <a:t>Leonard</a:t>
            </a:r>
            <a:r>
              <a:rPr lang="tr-TR" sz="1200" dirty="0"/>
              <a:t> </a:t>
            </a:r>
            <a:r>
              <a:rPr lang="tr-TR" sz="1200" dirty="0" err="1"/>
              <a:t>Guarente</a:t>
            </a:r>
            <a:r>
              <a:rPr lang="tr-TR" sz="1200" dirty="0"/>
              <a:t> et al, </a:t>
            </a:r>
            <a:r>
              <a:rPr lang="tr-TR" sz="1200" i="1" dirty="0"/>
              <a:t>Cell </a:t>
            </a:r>
            <a:r>
              <a:rPr lang="tr-TR" sz="1200" i="1" dirty="0" err="1"/>
              <a:t>Metabolism</a:t>
            </a:r>
            <a:r>
              <a:rPr lang="tr-TR" sz="1200" i="1" dirty="0"/>
              <a:t>. </a:t>
            </a:r>
            <a:r>
              <a:rPr lang="tr-TR" sz="12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063363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Sınırlıklar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Tüm yaşlanma hedefli tedavi planlamaları </a:t>
            </a:r>
          </a:p>
          <a:p>
            <a:pPr lvl="1"/>
            <a:r>
              <a:rPr lang="tr-TR" dirty="0"/>
              <a:t>Heterojen bir grup olan yaşlı bireyleri tedavi etmek için potansiyel bir müdahale olarak kullanılmamalıdır</a:t>
            </a:r>
          </a:p>
          <a:p>
            <a:pPr lvl="1"/>
            <a:endParaRPr lang="tr-TR" dirty="0"/>
          </a:p>
          <a:p>
            <a:pPr marL="0" indent="0">
              <a:buNone/>
            </a:pPr>
            <a:r>
              <a:rPr lang="tr-TR" dirty="0"/>
              <a:t>Kalori kısıtlamasında dikkat!! </a:t>
            </a:r>
          </a:p>
          <a:p>
            <a:pPr lvl="1"/>
            <a:r>
              <a:rPr lang="tr-TR" dirty="0"/>
              <a:t> Hastanın fiziksel durumu, zihinsel durumu ve </a:t>
            </a:r>
            <a:r>
              <a:rPr lang="tr-TR" dirty="0" err="1"/>
              <a:t>VKİ'si</a:t>
            </a:r>
            <a:r>
              <a:rPr lang="tr-TR" dirty="0"/>
              <a:t> gibi birçok faktör göz önünde bulundurulmalıdır</a:t>
            </a:r>
          </a:p>
          <a:p>
            <a:pPr lvl="2"/>
            <a:r>
              <a:rPr lang="tr-TR" dirty="0"/>
              <a:t>VKİ 21 kg/m2↓</a:t>
            </a:r>
          </a:p>
          <a:p>
            <a:pPr lvl="2"/>
            <a:r>
              <a:rPr lang="tr-TR" dirty="0"/>
              <a:t>OP -  kırık riski ↑</a:t>
            </a:r>
          </a:p>
          <a:p>
            <a:pPr lvl="2"/>
            <a:r>
              <a:rPr lang="tr-TR" dirty="0" err="1"/>
              <a:t>Malnutrisyon</a:t>
            </a:r>
            <a:r>
              <a:rPr lang="tr-TR" dirty="0"/>
              <a:t> / </a:t>
            </a:r>
            <a:r>
              <a:rPr lang="tr-TR" dirty="0" err="1"/>
              <a:t>malnutrisyon</a:t>
            </a:r>
            <a:r>
              <a:rPr lang="tr-TR" dirty="0"/>
              <a:t> riski</a:t>
            </a:r>
          </a:p>
        </p:txBody>
      </p:sp>
    </p:spTree>
    <p:extLst>
      <p:ext uri="{BB962C8B-B14F-4D97-AF65-F5344CB8AC3E}">
        <p14:creationId xmlns:p14="http://schemas.microsoft.com/office/powerpoint/2010/main" val="2462582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1758293" y="1805921"/>
            <a:ext cx="8165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dirty="0"/>
          </a:p>
          <a:p>
            <a:pPr algn="just"/>
            <a:r>
              <a:rPr lang="tr-TR" sz="2000" dirty="0"/>
              <a:t>Yaşlanma, </a:t>
            </a:r>
          </a:p>
          <a:p>
            <a:pPr algn="just"/>
            <a:r>
              <a:rPr lang="tr-TR" sz="2000" dirty="0"/>
              <a:t>	genetik zeminde başlayan; </a:t>
            </a:r>
          </a:p>
          <a:p>
            <a:pPr algn="just"/>
            <a:r>
              <a:rPr lang="tr-TR" sz="2000" dirty="0"/>
              <a:t>	</a:t>
            </a:r>
            <a:r>
              <a:rPr lang="tr-TR" sz="2000" dirty="0" err="1"/>
              <a:t>epigenetik</a:t>
            </a:r>
            <a:r>
              <a:rPr lang="tr-TR" sz="2000" dirty="0"/>
              <a:t> düzenlemelerle yönetilen ve </a:t>
            </a:r>
          </a:p>
          <a:p>
            <a:pPr algn="just"/>
            <a:r>
              <a:rPr lang="tr-TR" sz="2000" dirty="0"/>
              <a:t>	genç yaşlardan itibaren alınan kararların </a:t>
            </a:r>
          </a:p>
          <a:p>
            <a:pPr algn="just"/>
            <a:r>
              <a:rPr lang="tr-TR" sz="2000" dirty="0"/>
              <a:t>kelebek etkisiyle nesillere yansıdığı bir biyolojik yolculuktur.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944" y="1715901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95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lu Önder Mustafa Kemal Atatürk'ün spora ve sporcuya verdiği ön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13" y="777016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7249298" y="5618206"/>
            <a:ext cx="40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Blackadder ITC" panose="04020505051007020D02" pitchFamily="82" charset="0"/>
              </a:rPr>
              <a:t>Dikkatiniz için </a:t>
            </a:r>
            <a:r>
              <a:rPr lang="tr-TR" sz="2400" dirty="0" err="1">
                <a:latin typeface="Blackadder ITC" panose="04020505051007020D02" pitchFamily="82" charset="0"/>
              </a:rPr>
              <a:t>tesekkür</a:t>
            </a:r>
            <a:r>
              <a:rPr lang="tr-TR" sz="2400" dirty="0">
                <a:latin typeface="Blackadder ITC" panose="04020505051007020D02" pitchFamily="82" charset="0"/>
              </a:rPr>
              <a:t> ederim .. </a:t>
            </a:r>
          </a:p>
        </p:txBody>
      </p:sp>
    </p:spTree>
    <p:extLst>
      <p:ext uri="{BB962C8B-B14F-4D97-AF65-F5344CB8AC3E}">
        <p14:creationId xmlns:p14="http://schemas.microsoft.com/office/powerpoint/2010/main" val="83449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17430" y="373753"/>
            <a:ext cx="10515600" cy="885704"/>
          </a:xfrm>
        </p:spPr>
        <p:txBody>
          <a:bodyPr/>
          <a:lstStyle/>
          <a:p>
            <a:r>
              <a:rPr lang="tr-TR" dirty="0"/>
              <a:t>Yaşlılık Genetiği</a:t>
            </a:r>
            <a:endParaRPr lang="tr-TR" i="1" dirty="0"/>
          </a:p>
        </p:txBody>
      </p:sp>
      <p:cxnSp>
        <p:nvCxnSpPr>
          <p:cNvPr id="6" name="Düz Bağlayıcı 5"/>
          <p:cNvCxnSpPr>
            <a:stCxn id="2" idx="2"/>
          </p:cNvCxnSpPr>
          <p:nvPr/>
        </p:nvCxnSpPr>
        <p:spPr>
          <a:xfrm>
            <a:off x="5975230" y="1259457"/>
            <a:ext cx="89140" cy="532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/>
          <p:cNvCxnSpPr/>
          <p:nvPr/>
        </p:nvCxnSpPr>
        <p:spPr>
          <a:xfrm>
            <a:off x="207034" y="3804249"/>
            <a:ext cx="11662913" cy="34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/>
          <p:cNvSpPr txBox="1"/>
          <p:nvPr/>
        </p:nvSpPr>
        <p:spPr>
          <a:xfrm>
            <a:off x="569341" y="1259457"/>
            <a:ext cx="526283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Uzun Ömür Genleri </a:t>
            </a:r>
            <a:r>
              <a:rPr lang="tr-TR" sz="1000" dirty="0"/>
              <a:t>(</a:t>
            </a:r>
            <a:r>
              <a:rPr lang="tr-TR" sz="1000" dirty="0">
                <a:solidFill>
                  <a:schemeClr val="tx1"/>
                </a:solidFill>
              </a:rPr>
              <a:t>GWAS anlamlılık düzeyi olan p &lt; 5 × 10⁻⁸ )</a:t>
            </a:r>
          </a:p>
          <a:p>
            <a:endParaRPr lang="tr-TR" sz="10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tr-TR" sz="1600" dirty="0"/>
              <a:t>TOMM40/APOE/APOC1 kümesi</a:t>
            </a:r>
          </a:p>
          <a:p>
            <a:pPr marL="742950" lvl="1" indent="-285750">
              <a:buFontTx/>
              <a:buChar char="-"/>
            </a:pPr>
            <a:r>
              <a:rPr lang="tr-TR" sz="1200" dirty="0"/>
              <a:t>e2, e3, e4 </a:t>
            </a:r>
            <a:r>
              <a:rPr lang="tr-TR" sz="1200" dirty="0" err="1"/>
              <a:t>alelleri</a:t>
            </a:r>
            <a:r>
              <a:rPr lang="tr-TR" sz="1200" dirty="0"/>
              <a:t>. </a:t>
            </a:r>
          </a:p>
          <a:p>
            <a:pPr marL="742950" lvl="1" indent="-285750">
              <a:buFontTx/>
              <a:buChar char="-"/>
            </a:pPr>
            <a:r>
              <a:rPr lang="tr-TR" sz="1200" dirty="0"/>
              <a:t>APOE e2 koruyucu, e4 risk artırıcı (etnik değişim)</a:t>
            </a:r>
          </a:p>
          <a:p>
            <a:pPr marL="742950" lvl="1" indent="-285750">
              <a:buFontTx/>
              <a:buChar char="-"/>
            </a:pPr>
            <a:r>
              <a:rPr lang="tr-TR" sz="1200" dirty="0"/>
              <a:t>APOE e4 → Alzheimer, </a:t>
            </a:r>
            <a:r>
              <a:rPr lang="tr-TR" sz="1200" dirty="0" err="1"/>
              <a:t>hipokampal</a:t>
            </a:r>
            <a:r>
              <a:rPr lang="tr-TR" sz="1200" dirty="0"/>
              <a:t> </a:t>
            </a:r>
            <a:r>
              <a:rPr lang="tr-TR" sz="1200" dirty="0" err="1"/>
              <a:t>atrofi</a:t>
            </a:r>
            <a:r>
              <a:rPr lang="tr-TR" sz="1200" dirty="0"/>
              <a:t> ve bilişsel gerileme, </a:t>
            </a:r>
            <a:r>
              <a:rPr lang="tr-TR" sz="1200" dirty="0" err="1"/>
              <a:t>kardiyovasküler</a:t>
            </a:r>
            <a:r>
              <a:rPr lang="tr-TR" sz="1200" dirty="0"/>
              <a:t> risk</a:t>
            </a:r>
          </a:p>
          <a:p>
            <a:pPr marL="285750" indent="-285750">
              <a:buFontTx/>
              <a:buChar char="-"/>
            </a:pPr>
            <a:r>
              <a:rPr lang="tr-TR" sz="1600" dirty="0"/>
              <a:t>FOXO </a:t>
            </a:r>
          </a:p>
          <a:p>
            <a:pPr marL="742950" lvl="1" indent="-285750">
              <a:buFontTx/>
              <a:buChar char="-"/>
            </a:pPr>
            <a:r>
              <a:rPr lang="tr-TR" sz="1200" dirty="0"/>
              <a:t>Transkripsiyon faktörleri, insülin/IGF-1 sinyal yolunun merkezinde.</a:t>
            </a:r>
          </a:p>
          <a:p>
            <a:pPr marL="742950" lvl="1" indent="-285750">
              <a:buFontTx/>
              <a:buChar char="-"/>
            </a:pPr>
            <a:r>
              <a:rPr lang="tr-TR" sz="1200" dirty="0"/>
              <a:t>AMPK ile bağlantılı, metabolizma ve yaşlanma üzerinde etkili</a:t>
            </a:r>
          </a:p>
          <a:p>
            <a:pPr marL="742950" lvl="1" indent="-285750">
              <a:buFontTx/>
              <a:buChar char="-"/>
            </a:pPr>
            <a:r>
              <a:rPr lang="tr-TR" sz="1200" dirty="0"/>
              <a:t>FOXO3 uzun ömür genleriyle bağlantılı, bazı </a:t>
            </a:r>
            <a:r>
              <a:rPr lang="tr-TR" sz="1200" dirty="0" err="1"/>
              <a:t>SNP’ler</a:t>
            </a:r>
            <a:r>
              <a:rPr lang="tr-TR" sz="1200" dirty="0"/>
              <a:t> uzun yaşamla ilişkili. (Daf-2 mut) 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569341" y="3920706"/>
            <a:ext cx="526283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Mitokondrial</a:t>
            </a:r>
            <a:r>
              <a:rPr lang="tr-TR" b="1" dirty="0"/>
              <a:t> Genetik</a:t>
            </a:r>
          </a:p>
          <a:p>
            <a:endParaRPr lang="tr-TR" b="1" dirty="0"/>
          </a:p>
          <a:p>
            <a:pPr marL="285750" indent="-285750">
              <a:buFontTx/>
              <a:buChar char="-"/>
            </a:pPr>
            <a:r>
              <a:rPr lang="tr-TR" sz="1400" dirty="0"/>
              <a:t>Yaşlanma ile ATP üretim kapasitesi azalır + ROS↑ </a:t>
            </a:r>
          </a:p>
          <a:p>
            <a:pPr marL="285750" lvl="1" indent="-285750">
              <a:buFontTx/>
              <a:buChar char="-"/>
            </a:pPr>
            <a:r>
              <a:rPr lang="tr-TR" sz="1400" dirty="0" err="1"/>
              <a:t>mtDNA</a:t>
            </a:r>
            <a:r>
              <a:rPr lang="tr-TR" sz="1400" dirty="0"/>
              <a:t>, yüksek mutasyon oranına sahiptir; çünkü </a:t>
            </a:r>
            <a:r>
              <a:rPr lang="tr-TR" sz="1400" dirty="0" err="1"/>
              <a:t>histonlarla</a:t>
            </a:r>
            <a:r>
              <a:rPr lang="tr-TR" sz="1400" dirty="0"/>
              <a:t> korunmaz ve DNA tamir mekanizmaları sınırlı</a:t>
            </a:r>
          </a:p>
          <a:p>
            <a:pPr marL="285750" lvl="2" indent="-285750">
              <a:buFontTx/>
              <a:buChar char="-"/>
            </a:pPr>
            <a:r>
              <a:rPr lang="tr-TR" dirty="0"/>
              <a:t>  </a:t>
            </a:r>
            <a:r>
              <a:rPr lang="tr-TR" sz="2000" u="sng" dirty="0"/>
              <a:t>POLG mutasyonları </a:t>
            </a:r>
            <a:r>
              <a:rPr lang="tr-TR" dirty="0"/>
              <a:t>→ </a:t>
            </a:r>
            <a:r>
              <a:rPr lang="tr-TR" dirty="0" err="1"/>
              <a:t>mtDNA</a:t>
            </a:r>
            <a:r>
              <a:rPr lang="tr-TR" dirty="0"/>
              <a:t> kopyalanma hataları → ciddi </a:t>
            </a:r>
            <a:r>
              <a:rPr lang="tr-TR" dirty="0" err="1"/>
              <a:t>mitokondriyal</a:t>
            </a:r>
            <a:r>
              <a:rPr lang="tr-TR" dirty="0"/>
              <a:t> </a:t>
            </a:r>
            <a:r>
              <a:rPr lang="tr-TR" dirty="0" err="1"/>
              <a:t>disfonksiyon</a:t>
            </a:r>
            <a:endParaRPr lang="tr-TR" dirty="0"/>
          </a:p>
          <a:p>
            <a:pPr marL="285750" lvl="2" indent="-285750">
              <a:buFontTx/>
              <a:buChar char="-"/>
            </a:pPr>
            <a:r>
              <a:rPr lang="tr-TR" dirty="0" err="1"/>
              <a:t>Sarkopeni</a:t>
            </a:r>
            <a:r>
              <a:rPr lang="tr-TR" dirty="0"/>
              <a:t>, </a:t>
            </a:r>
            <a:r>
              <a:rPr lang="tr-TR" dirty="0" err="1"/>
              <a:t>nörodejenratif</a:t>
            </a:r>
            <a:r>
              <a:rPr lang="tr-TR" dirty="0"/>
              <a:t> hastalıklar, kırılganlık </a:t>
            </a:r>
          </a:p>
          <a:p>
            <a:pPr marL="285750" indent="-285750">
              <a:buFontTx/>
              <a:buChar char="-"/>
            </a:pPr>
            <a:endParaRPr lang="tr-TR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6078750" y="3920706"/>
            <a:ext cx="579119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Telomer</a:t>
            </a:r>
            <a:r>
              <a:rPr lang="tr-TR" b="1" dirty="0"/>
              <a:t> ve </a:t>
            </a:r>
            <a:r>
              <a:rPr lang="tr-TR" b="1" dirty="0" err="1"/>
              <a:t>Telomeraz</a:t>
            </a:r>
            <a:r>
              <a:rPr lang="tr-TR" b="1" dirty="0"/>
              <a:t> Genleri  </a:t>
            </a:r>
          </a:p>
          <a:p>
            <a:pPr marL="285750" indent="-285750">
              <a:buFontTx/>
              <a:buChar char="-"/>
            </a:pPr>
            <a:r>
              <a:rPr lang="tr-TR" sz="1400" dirty="0"/>
              <a:t>TTAGGG tekrarları</a:t>
            </a:r>
          </a:p>
          <a:p>
            <a:pPr marL="285750" indent="-285750">
              <a:buFontTx/>
              <a:buChar char="-"/>
            </a:pPr>
            <a:r>
              <a:rPr lang="tr-TR" sz="1400" dirty="0"/>
              <a:t>Hücre bölünmesinde </a:t>
            </a:r>
            <a:r>
              <a:rPr lang="tr-TR" sz="1400" dirty="0" err="1"/>
              <a:t>telomer</a:t>
            </a:r>
            <a:r>
              <a:rPr lang="tr-TR" sz="1400" dirty="0"/>
              <a:t> kısalır. Bu kısalma </a:t>
            </a:r>
            <a:r>
              <a:rPr lang="tr-TR" sz="1400" dirty="0" err="1"/>
              <a:t>Hayflick</a:t>
            </a:r>
            <a:r>
              <a:rPr lang="tr-TR" sz="1400" dirty="0"/>
              <a:t> limiti olarak bilinen bölünme </a:t>
            </a:r>
            <a:r>
              <a:rPr lang="tr-TR" sz="1400" dirty="0" err="1"/>
              <a:t>kapasitesibi</a:t>
            </a:r>
            <a:r>
              <a:rPr lang="tr-TR" sz="1400" dirty="0"/>
              <a:t> belirler</a:t>
            </a:r>
          </a:p>
          <a:p>
            <a:pPr marL="742950" lvl="1" indent="-285750">
              <a:buFontTx/>
              <a:buChar char="-"/>
            </a:pPr>
            <a:r>
              <a:rPr lang="tr-TR" sz="1400" dirty="0"/>
              <a:t>Hücresel yaş saati </a:t>
            </a:r>
          </a:p>
          <a:p>
            <a:pPr marL="742950" lvl="3" indent="-285750">
              <a:buFontTx/>
              <a:buChar char="-"/>
            </a:pPr>
            <a:r>
              <a:rPr lang="tr-TR" sz="1600" dirty="0"/>
              <a:t> </a:t>
            </a:r>
            <a:r>
              <a:rPr lang="tr-TR" sz="1600" dirty="0">
                <a:solidFill>
                  <a:srgbClr val="FF0000"/>
                </a:solidFill>
              </a:rPr>
              <a:t>TERT </a:t>
            </a:r>
            <a:r>
              <a:rPr lang="tr-TR" sz="1600" dirty="0"/>
              <a:t>(</a:t>
            </a:r>
            <a:r>
              <a:rPr lang="tr-TR" sz="1600" dirty="0" err="1"/>
              <a:t>Telomerase</a:t>
            </a:r>
            <a:r>
              <a:rPr lang="tr-TR" sz="1600" dirty="0"/>
              <a:t> </a:t>
            </a:r>
            <a:r>
              <a:rPr lang="tr-TR" sz="1600" dirty="0" err="1"/>
              <a:t>Reverse</a:t>
            </a:r>
            <a:r>
              <a:rPr lang="tr-TR" sz="1600" dirty="0"/>
              <a:t> </a:t>
            </a:r>
            <a:r>
              <a:rPr lang="tr-TR" sz="1600" dirty="0" err="1"/>
              <a:t>Transcriptase</a:t>
            </a:r>
            <a:r>
              <a:rPr lang="tr-TR" sz="1600" dirty="0"/>
              <a:t>) , </a:t>
            </a:r>
            <a:r>
              <a:rPr lang="tr-TR" sz="1600" dirty="0">
                <a:solidFill>
                  <a:srgbClr val="FF0000"/>
                </a:solidFill>
              </a:rPr>
              <a:t>TERC</a:t>
            </a:r>
            <a:r>
              <a:rPr lang="tr-TR" sz="1600" dirty="0"/>
              <a:t> (</a:t>
            </a:r>
            <a:r>
              <a:rPr lang="tr-TR" sz="1600" dirty="0" err="1"/>
              <a:t>Telomerase</a:t>
            </a:r>
            <a:r>
              <a:rPr lang="tr-TR" sz="1600" dirty="0"/>
              <a:t> RNA Component)</a:t>
            </a:r>
          </a:p>
          <a:p>
            <a:pPr marL="742950" lvl="3" indent="-285750">
              <a:buFontTx/>
              <a:buChar char="-"/>
            </a:pPr>
            <a:r>
              <a:rPr lang="nn-NO" sz="1600" dirty="0"/>
              <a:t>TRF1, TRF2, TIN2, RAP1, TPP1 ve </a:t>
            </a:r>
            <a:r>
              <a:rPr lang="nn-NO" sz="1600" dirty="0">
                <a:solidFill>
                  <a:srgbClr val="FF0000"/>
                </a:solidFill>
              </a:rPr>
              <a:t>POT1</a:t>
            </a:r>
            <a:r>
              <a:rPr lang="nn-NO" sz="1600" dirty="0"/>
              <a:t> proteinleri</a:t>
            </a:r>
            <a:endParaRPr lang="tr-TR" sz="1600" dirty="0"/>
          </a:p>
          <a:p>
            <a:pPr marL="285750" lvl="1" indent="-285750">
              <a:buFontTx/>
              <a:buChar char="-"/>
            </a:pPr>
            <a:r>
              <a:rPr lang="tr-TR" sz="1400" dirty="0" err="1"/>
              <a:t>Telomer</a:t>
            </a:r>
            <a:r>
              <a:rPr lang="tr-TR" sz="1400" dirty="0"/>
              <a:t> dengesi, hem yaşlanma hem de kanser biyolojisi</a:t>
            </a:r>
          </a:p>
          <a:p>
            <a:pPr marL="285750" indent="-285750">
              <a:buFontTx/>
              <a:buChar char="-"/>
            </a:pPr>
            <a:endParaRPr lang="tr-TR" b="1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6038490" y="1259457"/>
            <a:ext cx="58314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 DNA Hasarı ve Onarım</a:t>
            </a:r>
            <a:r>
              <a:rPr lang="tr-TR" dirty="0"/>
              <a:t> </a:t>
            </a:r>
            <a:r>
              <a:rPr lang="tr-TR" b="1" dirty="0"/>
              <a:t>Genleri</a:t>
            </a:r>
          </a:p>
          <a:p>
            <a:pPr marL="285750" indent="-285750">
              <a:buFontTx/>
              <a:buChar char="-"/>
            </a:pPr>
            <a:r>
              <a:rPr lang="tr-TR" sz="1400" dirty="0" err="1"/>
              <a:t>Endojen</a:t>
            </a:r>
            <a:r>
              <a:rPr lang="tr-TR" sz="1400" dirty="0"/>
              <a:t> (reaktif oksijen türleri, </a:t>
            </a:r>
            <a:r>
              <a:rPr lang="tr-TR" sz="1400" dirty="0" err="1"/>
              <a:t>replikasyon</a:t>
            </a:r>
            <a:r>
              <a:rPr lang="tr-TR" sz="1400" dirty="0"/>
              <a:t> hataları) ve </a:t>
            </a:r>
            <a:r>
              <a:rPr lang="tr-TR" sz="1400" dirty="0" err="1"/>
              <a:t>eksojen</a:t>
            </a:r>
            <a:r>
              <a:rPr lang="tr-TR" sz="1400" dirty="0"/>
              <a:t> (UV, toksinler) stres faktörlerine karşı onarımın yetersiz. Somatik mutasyonlar, </a:t>
            </a:r>
            <a:r>
              <a:rPr lang="tr-TR" sz="1400" dirty="0" err="1"/>
              <a:t>kromozomal</a:t>
            </a:r>
            <a:r>
              <a:rPr lang="tr-TR" sz="1400" dirty="0"/>
              <a:t> </a:t>
            </a:r>
            <a:r>
              <a:rPr lang="tr-TR" sz="1400" dirty="0" err="1"/>
              <a:t>aneuploidi</a:t>
            </a:r>
            <a:r>
              <a:rPr lang="tr-TR" sz="1400" dirty="0"/>
              <a:t> ve kopya mutasyonları ile;</a:t>
            </a:r>
          </a:p>
          <a:p>
            <a:pPr marL="285750" indent="-285750">
              <a:buFontTx/>
              <a:buChar char="-"/>
            </a:pPr>
            <a:endParaRPr lang="tr-TR" sz="1000" dirty="0"/>
          </a:p>
          <a:p>
            <a:pPr marL="742950" lvl="3" indent="-285750">
              <a:buFontTx/>
              <a:buChar char="-"/>
            </a:pPr>
            <a:r>
              <a:rPr lang="tr-TR" sz="1600" dirty="0" err="1"/>
              <a:t>Werner</a:t>
            </a:r>
            <a:r>
              <a:rPr lang="tr-TR" sz="1600" dirty="0"/>
              <a:t> Sendrom Geni &gt; </a:t>
            </a:r>
            <a:r>
              <a:rPr lang="tr-TR" sz="1600" dirty="0" err="1"/>
              <a:t>Werner</a:t>
            </a:r>
            <a:r>
              <a:rPr lang="tr-TR" sz="1600" dirty="0"/>
              <a:t> Sendromu</a:t>
            </a:r>
          </a:p>
          <a:p>
            <a:pPr marL="742950" lvl="3" indent="-285750">
              <a:buFontTx/>
              <a:buChar char="-"/>
            </a:pPr>
            <a:r>
              <a:rPr lang="tr-TR" sz="1600" dirty="0" err="1"/>
              <a:t>Lamin</a:t>
            </a:r>
            <a:r>
              <a:rPr lang="tr-TR" sz="1600" dirty="0"/>
              <a:t> A/C &gt; </a:t>
            </a:r>
            <a:r>
              <a:rPr lang="tr-TR" sz="1600" dirty="0" err="1"/>
              <a:t>Hutchinson</a:t>
            </a:r>
            <a:r>
              <a:rPr lang="tr-TR" sz="1600" dirty="0"/>
              <a:t>–</a:t>
            </a:r>
            <a:r>
              <a:rPr lang="tr-TR" sz="1600" dirty="0" err="1"/>
              <a:t>Gilford</a:t>
            </a:r>
            <a:r>
              <a:rPr lang="tr-TR" sz="1600" dirty="0"/>
              <a:t> </a:t>
            </a:r>
            <a:r>
              <a:rPr lang="tr-TR" sz="1600" dirty="0" err="1"/>
              <a:t>Progeria</a:t>
            </a:r>
            <a:r>
              <a:rPr lang="tr-TR" sz="1600" dirty="0"/>
              <a:t> Sendromu</a:t>
            </a:r>
          </a:p>
          <a:p>
            <a:pPr marL="742950" lvl="3" indent="-285750">
              <a:buFontTx/>
              <a:buChar char="-"/>
            </a:pPr>
            <a:r>
              <a:rPr lang="tr-TR" sz="1600" dirty="0" err="1"/>
              <a:t>ERCCgen</a:t>
            </a:r>
            <a:r>
              <a:rPr lang="tr-TR" sz="1600" dirty="0"/>
              <a:t> ailesi &gt; </a:t>
            </a:r>
            <a:r>
              <a:rPr lang="tr-TR" sz="1600" dirty="0" err="1"/>
              <a:t>Cockayne</a:t>
            </a:r>
            <a:r>
              <a:rPr lang="tr-TR" sz="1600" dirty="0"/>
              <a:t> sendromu, </a:t>
            </a:r>
            <a:r>
              <a:rPr lang="tr-TR" sz="1600" dirty="0" err="1"/>
              <a:t>Trichothiodystrophy</a:t>
            </a:r>
            <a:endParaRPr lang="tr-TR" sz="1600" dirty="0"/>
          </a:p>
          <a:p>
            <a:pPr marL="742950" lvl="3" indent="-285750">
              <a:buFontTx/>
              <a:buChar char="-"/>
            </a:pPr>
            <a:r>
              <a:rPr lang="tr-TR" sz="1600" dirty="0"/>
              <a:t>TP53 (p53) &gt; aşırı aktivasyon:  Erken </a:t>
            </a:r>
            <a:r>
              <a:rPr lang="tr-TR" sz="1600" dirty="0" err="1"/>
              <a:t>senesence</a:t>
            </a:r>
            <a:r>
              <a:rPr lang="tr-TR" sz="1600" dirty="0"/>
              <a:t>; yetersizlik : Tümör dokusu oluşumu</a:t>
            </a:r>
          </a:p>
        </p:txBody>
      </p:sp>
      <p:pic>
        <p:nvPicPr>
          <p:cNvPr id="16" name="Picture 2" descr="The Curious Case of Benjamin Button - montasefilm">
            <a:extLst>
              <a:ext uri="{FF2B5EF4-FFF2-40B4-BE49-F238E27FC236}">
                <a16:creationId xmlns:a16="http://schemas.microsoft.com/office/drawing/2014/main" id="{6AA08549-F655-ED8C-65A5-BE8A55DDF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81" y="1585156"/>
            <a:ext cx="3570134" cy="200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214" y="1636998"/>
            <a:ext cx="3830131" cy="2010818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085" y="4233573"/>
            <a:ext cx="3938095" cy="2200519"/>
          </a:xfrm>
          <a:prstGeom prst="rect">
            <a:avLst/>
          </a:prstGeom>
        </p:spPr>
      </p:pic>
      <p:pic>
        <p:nvPicPr>
          <p:cNvPr id="1026" name="Picture 2" descr="Telomer Nedir? – Telomer | Telomera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225" y="4271554"/>
            <a:ext cx="4721733" cy="189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1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</p:nvPr>
        </p:nvGraphicFramePr>
        <p:xfrm>
          <a:off x="320040" y="554606"/>
          <a:ext cx="5354304" cy="5609575"/>
        </p:xfrm>
        <a:graphic>
          <a:graphicData uri="http://schemas.openxmlformats.org/drawingml/2006/table">
            <a:tbl>
              <a:tblPr/>
              <a:tblGrid>
                <a:gridCol w="841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3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466">
                <a:tc>
                  <a:txBody>
                    <a:bodyPr/>
                    <a:lstStyle/>
                    <a:p>
                      <a:r>
                        <a:rPr lang="tr-TR" sz="900" b="1" dirty="0"/>
                        <a:t>ANKRD20A9P</a:t>
                      </a:r>
                      <a:endParaRPr lang="tr-TR" sz="900" dirty="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Psödogen; bilinen bir işlevi yok.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517">
                <a:tc>
                  <a:txBody>
                    <a:bodyPr/>
                    <a:lstStyle/>
                    <a:p>
                      <a:r>
                        <a:rPr lang="tr-TR" sz="900" b="1"/>
                        <a:t>AP5Z1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Adaptörle ilişkili protein kompleksinin 5. alt birimi; seçili transmembran kargo proteinlerinin vezikül aracılı hücre içi sınıflandırılmasını ve taşınmasını kolaylaştırır.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ATXN2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Otoimmün hastalıklar ve kan özellikleri ile ilişkili.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517">
                <a:tc>
                  <a:txBody>
                    <a:bodyPr/>
                    <a:lstStyle/>
                    <a:p>
                      <a:r>
                        <a:rPr lang="tr-TR" sz="900" b="1"/>
                        <a:t>B3GALTL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l-GR" sz="900"/>
                        <a:t>β-1,3-</a:t>
                      </a:r>
                      <a:r>
                        <a:rPr lang="tr-TR" sz="900"/>
                        <a:t>Gluktransferaz; glikozu proteinlerin trombospondin tip-1 tekrarlarındaki O-bağlı fukozilglikanlara aktarır.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517">
                <a:tc>
                  <a:txBody>
                    <a:bodyPr/>
                    <a:lstStyle/>
                    <a:p>
                      <a:r>
                        <a:rPr lang="tr-TR" sz="900" b="1"/>
                        <a:t>BEND3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Gen ekspresyonunu ve heterokromatin organizasyonunu düzenlemek için kromatin yeniden şekillendirme kompleksleriyle ilişkilidir.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BMP4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TGF-</a:t>
                      </a:r>
                      <a:r>
                        <a:rPr lang="el-GR" sz="900"/>
                        <a:t>β </a:t>
                      </a:r>
                      <a:r>
                        <a:rPr lang="tr-TR" sz="900"/>
                        <a:t>süper ailesinin üyesi; embriyonik gelişimde rol oynar.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BMP5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TGF-</a:t>
                      </a:r>
                      <a:r>
                        <a:rPr lang="el-GR" sz="900"/>
                        <a:t>β </a:t>
                      </a:r>
                      <a:r>
                        <a:rPr lang="tr-TR" sz="900"/>
                        <a:t>süper ailesi üyesi; embriyonik ve hastalık gelişimi ile yaralanma tepkisinde rol oynar.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C9orf62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Bilinmeyen işlevli bir proteini kodlar.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C20orf187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 dirty="0"/>
                        <a:t>Bilinmeyen işlevli bir proteini kodlar.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CAPN9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Sindirim sistemi fonksiyonları; mide kanseri ile ilişkilidir.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C1ORF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Bilinmeyen işlevli bir proteini kodlar.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517">
                <a:tc>
                  <a:txBody>
                    <a:bodyPr/>
                    <a:lstStyle/>
                    <a:p>
                      <a:r>
                        <a:rPr lang="tr-TR" sz="900" b="1"/>
                        <a:t>CDKN2B-AS1 (ANRIL)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Koroner arter hastalığı, tip 2 diyabet ve kanserle ilişkili LncRNA; komşu tümör baskılayıcı genleri (CDKN2A, CDKN2B) düzenler.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517">
                <a:tc>
                  <a:txBody>
                    <a:bodyPr/>
                    <a:lstStyle/>
                    <a:p>
                      <a:r>
                        <a:rPr lang="tr-TR" sz="900" b="1"/>
                        <a:t>CHRNA3/5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l-GR" sz="900"/>
                        <a:t>α-3/5 </a:t>
                      </a:r>
                      <a:r>
                        <a:rPr lang="tr-TR" sz="900"/>
                        <a:t>nöronal nikotinik asetilkolin reseptör alt birimi; ligand kapılı iyon kanalı; kırılganlık geni; KOAH ile ilişkili.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CHRNA4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l-GR" sz="900"/>
                        <a:t>α-4 </a:t>
                      </a:r>
                      <a:r>
                        <a:rPr lang="tr-TR" sz="900"/>
                        <a:t>nöronal nikotinik asetilkolin reseptör alt birimini kodlar.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CYP2A6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Sitokrom P450 ailesi; ksenobiyotik metabolizması, nikotin ve kotinin oksidasyonu.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DBC1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SIRT1 ve hücresel stres yanıtının negatif düzenleyicisi.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4517">
                <a:tc>
                  <a:txBody>
                    <a:bodyPr/>
                    <a:lstStyle/>
                    <a:p>
                      <a:r>
                        <a:rPr lang="tr-TR" sz="900" b="1" dirty="0">
                          <a:solidFill>
                            <a:schemeClr val="tx1"/>
                          </a:solidFill>
                        </a:rPr>
                        <a:t>EBF1</a:t>
                      </a:r>
                      <a:endParaRPr lang="tr-TR" sz="900" dirty="0">
                        <a:solidFill>
                          <a:schemeClr val="tx1"/>
                        </a:solidFill>
                      </a:endParaRP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chemeClr val="tx1"/>
                          </a:solidFill>
                        </a:rPr>
                        <a:t>B hücresi farklılaşması, sinyal iletimi ve fonksiyonu için gerekli proteinlerin ekspresyonunu kontrol eder.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4517">
                <a:tc>
                  <a:txBody>
                    <a:bodyPr/>
                    <a:lstStyle/>
                    <a:p>
                      <a:r>
                        <a:rPr lang="tr-TR" sz="900" b="1"/>
                        <a:t>EGLN2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Kalp ve iskelet kasında mitokondriyal fonksiyon, hipoksi toleransı ve apoptoz kontrolünde rol oynar; meme kanseri ile ilişkili.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ELOVL6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Uzun zincirli yağ asidi uzaması; enerji metabolizması ve insülin duyarlılığında önemli rol.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EPHX2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Lipid metabolizmasında görevli hidrolaz; polimorfizmleri koroner kalsifikasyon ile ilişkili.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4517">
                <a:tc>
                  <a:txBody>
                    <a:bodyPr/>
                    <a:lstStyle/>
                    <a:p>
                      <a:r>
                        <a:rPr lang="tr-TR" sz="900" b="1"/>
                        <a:t>EXOC3L2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EXOC4 ekzokist kompleksi bileşeni ile etkileşir; vezikülleri hücre zarına hedefler; VEGF-A tarafından uyarılır.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FOXO3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 dirty="0"/>
                        <a:t>Stres direncini, DNA onarımını ve hücresel yaşam süresini düzenleyen transkripsiyon faktörü.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FPGT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Fukoz-1-fosfat guanililtransferaz; L-fukozun yeniden kullanımında rol oynar.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14517">
                <a:tc>
                  <a:txBody>
                    <a:bodyPr/>
                    <a:lstStyle/>
                    <a:p>
                      <a:r>
                        <a:rPr lang="tr-TR" sz="900" b="1"/>
                        <a:t>FURIN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Yaygın eksprese edilen membrana bağlı proteaz; T hücresi fonksiyonu, ateroskleroz ve kan basıncı ile ilişkili.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HLA-DRB1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Hücre dışı proteinlerden türetilen peptitleri sunarak bağışıklık sisteminde merkezi rol oynar.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3466">
                <a:tc>
                  <a:txBody>
                    <a:bodyPr/>
                    <a:lstStyle/>
                    <a:p>
                      <a:r>
                        <a:rPr lang="tr-TR" sz="900" b="1"/>
                        <a:t>HLA-DQA1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 dirty="0"/>
                        <a:t>Hücre dışı proteinlerden türetilen </a:t>
                      </a:r>
                      <a:r>
                        <a:rPr lang="tr-TR" sz="900" dirty="0" err="1"/>
                        <a:t>peptitleri</a:t>
                      </a:r>
                      <a:r>
                        <a:rPr lang="tr-TR" sz="900" dirty="0"/>
                        <a:t> sunarak bağışıklık sisteminde merkezi rol oynar.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graphicFrame>
        <p:nvGraphicFramePr>
          <p:cNvPr id="7" name="Tablo 6"/>
          <p:cNvGraphicFramePr>
            <a:graphicFrameLocks noGrp="1"/>
          </p:cNvGraphicFramePr>
          <p:nvPr/>
        </p:nvGraphicFramePr>
        <p:xfrm>
          <a:off x="6114288" y="591185"/>
          <a:ext cx="5544312" cy="5617586"/>
        </p:xfrm>
        <a:graphic>
          <a:graphicData uri="http://schemas.openxmlformats.org/drawingml/2006/table">
            <a:tbl>
              <a:tblPr/>
              <a:tblGrid>
                <a:gridCol w="871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3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089">
                <a:tc>
                  <a:txBody>
                    <a:bodyPr/>
                    <a:lstStyle/>
                    <a:p>
                      <a:r>
                        <a:rPr lang="tr-TR" sz="900" b="1" dirty="0"/>
                        <a:t>IL6</a:t>
                      </a:r>
                      <a:endParaRPr lang="tr-TR" sz="900" dirty="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Proinflamatuar sitokin ve antiinflamatuar miyokin; doğuştan gelen bağışıklıkta rol oynar.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90">
                <a:tc>
                  <a:txBody>
                    <a:bodyPr/>
                    <a:lstStyle/>
                    <a:p>
                      <a:r>
                        <a:rPr lang="tr-TR" sz="900" b="1"/>
                        <a:t>KLF6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 dirty="0"/>
                        <a:t>NF</a:t>
                      </a:r>
                      <a:r>
                        <a:rPr lang="el-GR" sz="900" dirty="0"/>
                        <a:t>κ</a:t>
                      </a:r>
                      <a:r>
                        <a:rPr lang="tr-TR" sz="900" dirty="0"/>
                        <a:t>B ve PPAR-</a:t>
                      </a:r>
                      <a:r>
                        <a:rPr lang="el-GR" sz="900" dirty="0"/>
                        <a:t>γ </a:t>
                      </a:r>
                      <a:r>
                        <a:rPr lang="tr-TR" sz="900" dirty="0"/>
                        <a:t>fonksiyonlarını düzenleyerek </a:t>
                      </a:r>
                      <a:r>
                        <a:rPr lang="tr-TR" sz="900" dirty="0" err="1"/>
                        <a:t>makrofaj</a:t>
                      </a:r>
                      <a:r>
                        <a:rPr lang="tr-TR" sz="900" dirty="0"/>
                        <a:t> </a:t>
                      </a:r>
                      <a:r>
                        <a:rPr lang="tr-TR" sz="900" dirty="0" err="1"/>
                        <a:t>inflamatuar</a:t>
                      </a:r>
                      <a:r>
                        <a:rPr lang="tr-TR" sz="900" dirty="0"/>
                        <a:t> gen ekspresyonunu kontrol eder.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LPA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Lipoprotein(a); fosfolipid türevi; pıhtılaşmayı artırır, koroner arter hastalığı için risk faktörüdür.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LYST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Sekresyon lizozomlarından hücre içi protein trafiğini düzenler.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MAP3K4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Hücre farklılaşması, apoptozis, immün yanıt ve oksidatif stres yanıtında rol oynar.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490">
                <a:tc>
                  <a:txBody>
                    <a:bodyPr/>
                    <a:lstStyle/>
                    <a:p>
                      <a:r>
                        <a:rPr lang="tr-TR" sz="900" b="1"/>
                        <a:t>MARK4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 dirty="0" err="1"/>
                        <a:t>Mikrotübül</a:t>
                      </a:r>
                      <a:r>
                        <a:rPr lang="tr-TR" sz="900" dirty="0"/>
                        <a:t> dinamiklerini düzenler; </a:t>
                      </a:r>
                      <a:r>
                        <a:rPr lang="tr-TR" sz="900" dirty="0" err="1"/>
                        <a:t>Wnt</a:t>
                      </a:r>
                      <a:r>
                        <a:rPr lang="tr-TR" sz="900" dirty="0"/>
                        <a:t> sinyal yolunda rol alır; </a:t>
                      </a:r>
                      <a:r>
                        <a:rPr lang="tr-TR" sz="900" dirty="0" err="1"/>
                        <a:t>oksidatif</a:t>
                      </a:r>
                      <a:r>
                        <a:rPr lang="tr-TR" sz="900" dirty="0"/>
                        <a:t> stres ve </a:t>
                      </a:r>
                      <a:r>
                        <a:rPr lang="tr-TR" sz="900" dirty="0" err="1"/>
                        <a:t>inflamasyonla</a:t>
                      </a:r>
                      <a:r>
                        <a:rPr lang="tr-TR" sz="900" dirty="0"/>
                        <a:t> ilişkilidir.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490">
                <a:tc>
                  <a:txBody>
                    <a:bodyPr/>
                    <a:lstStyle/>
                    <a:p>
                      <a:r>
                        <a:rPr lang="tr-TR" sz="900" b="1"/>
                        <a:t>MC2R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ACTH reseptörü; kortizol aracılı stres tepkisi; kusurlar endokrin ve bağışıklık sistemi bozukluklarıyla ilişkili.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490">
                <a:tc>
                  <a:txBody>
                    <a:bodyPr/>
                    <a:lstStyle/>
                    <a:p>
                      <a:r>
                        <a:rPr lang="tr-TR" sz="900" b="1"/>
                        <a:t>MDN1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Ribozomal alt birimlerin olgunlaşması için gerekli nükleer şaperon; yaşlanan beyinde onarım süreçlerinde rol oynar.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MICA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MHC sınıf I ilişkili gen; antikor oluşumu ve stres yanıtı.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MICB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NKG2D reseptörüne bağlanan glikoprotein; NK hücrelerinin sitotoksik yanıtını aktive eder.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NBPF5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Nöroblastom kırılma noktası ailesi üyesi; gelişimsel ve nörogenetik bozukluklarda rol.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NBPF6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Nöroblastom kırılma noktası ailesi üyesi; gelişimsel ve nörogenetik bozukluklarda rol.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PARK2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Parkin; ubiquitin ligaz kompleksinin bileşeni; protein yıkımında görevli.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PLG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Plazminojen; plazmin öncüsü; fibrin pıhtılarının parçalanmasında rol oynar.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PROX2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Transkripsiyon faktörü; kalp kası ve nöron farklılaşmasında rol oynar.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PSORS1C3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Sedef hastalığına yatkınlık geni; protein kodlamayan bir lncRNA.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RBMXL1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RNA bağlayıcı protein; yaşlanma ve nörodejenerasyonda rol oynayabilir.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SEMA6D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Semaforin 6D; nöronlar için yönlendirme/durdurma sinyali.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SH2B3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Lenfosit adaptör proteini LNK; vasküler/renal inflamasyon ve hipertansiyonla ilişkili.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SMAD7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TGF</a:t>
                      </a:r>
                      <a:r>
                        <a:rPr lang="el-GR" sz="900"/>
                        <a:t>β </a:t>
                      </a:r>
                      <a:r>
                        <a:rPr lang="tr-TR" sz="900"/>
                        <a:t>süper ailesi üyesi; TGF</a:t>
                      </a:r>
                      <a:r>
                        <a:rPr lang="el-GR" sz="900"/>
                        <a:t>β </a:t>
                      </a:r>
                      <a:r>
                        <a:rPr lang="tr-TR" sz="900"/>
                        <a:t>sinyal inhibitörü; kanser hücre büyümesini destekleyebilir.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TMTC2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Kalsiyum homeostazında rol oynar; SERCA2B ve kalneksin ile etkileşir.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TNNI3K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MAP kinaz kinaz kinaz ailesi üyesi; kardiyak yeniden şekillenmede rol oynar.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21490">
                <a:tc>
                  <a:txBody>
                    <a:bodyPr/>
                    <a:lstStyle/>
                    <a:p>
                      <a:r>
                        <a:rPr lang="tr-TR" sz="900" b="1"/>
                        <a:t>TOMM40/APOE/APOC1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Bilişsel işlevler, mitokondriyal yapı, HDL/VLDL metabolizması.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TOP2B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DNA topoizomeraz II </a:t>
                      </a:r>
                      <a:r>
                        <a:rPr lang="el-GR" sz="900"/>
                        <a:t>β; </a:t>
                      </a:r>
                      <a:r>
                        <a:rPr lang="tr-TR" sz="900"/>
                        <a:t>DNA kırılması ve yeniden birleşmesinde görevli.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TOX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DNA bağlanması; T hücresi gelişiminde rol.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TLR4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Toll-like reseptör ailesi üyesi; NF-</a:t>
                      </a:r>
                      <a:r>
                        <a:rPr lang="el-GR" sz="900"/>
                        <a:t>κ</a:t>
                      </a:r>
                      <a:r>
                        <a:rPr lang="tr-TR" sz="900"/>
                        <a:t>B aracılı inflamatuar yanıt.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USP2-AS1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USP antisens RNA 1; MYC tarafından aktive edilir.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USP42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/>
                        <a:t>Ubiquitin-spesifik peptidaz 42; protein yıkımı.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7089">
                <a:tc>
                  <a:txBody>
                    <a:bodyPr/>
                    <a:lstStyle/>
                    <a:p>
                      <a:r>
                        <a:rPr lang="tr-TR" sz="900" b="1"/>
                        <a:t>ZW10</a:t>
                      </a:r>
                      <a:endParaRPr lang="tr-TR" sz="900"/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900" dirty="0" err="1"/>
                        <a:t>Sentromer</a:t>
                      </a:r>
                      <a:r>
                        <a:rPr lang="tr-TR" sz="900" dirty="0"/>
                        <a:t>/</a:t>
                      </a:r>
                      <a:r>
                        <a:rPr lang="tr-TR" sz="900" dirty="0" err="1"/>
                        <a:t>kinetokor</a:t>
                      </a:r>
                      <a:r>
                        <a:rPr lang="tr-TR" sz="900" dirty="0"/>
                        <a:t> proteini; </a:t>
                      </a:r>
                      <a:r>
                        <a:rPr lang="tr-TR" sz="900" dirty="0" err="1"/>
                        <a:t>kromozomal</a:t>
                      </a:r>
                      <a:r>
                        <a:rPr lang="tr-TR" sz="900" dirty="0"/>
                        <a:t> ayrışmada görev alır.</a:t>
                      </a:r>
                    </a:p>
                  </a:txBody>
                  <a:tcPr marL="11273" marR="11273" marT="5636" marB="56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932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64" y="3763438"/>
            <a:ext cx="4895581" cy="295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64" y="310296"/>
            <a:ext cx="6764968" cy="311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Dikdörtgen 6"/>
          <p:cNvSpPr/>
          <p:nvPr/>
        </p:nvSpPr>
        <p:spPr>
          <a:xfrm>
            <a:off x="8135997" y="629729"/>
            <a:ext cx="3666376" cy="929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problem can stand the assault of sustained thinking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Voltaire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718" y="5571316"/>
            <a:ext cx="2190750" cy="9429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5814" y="2293710"/>
            <a:ext cx="3712593" cy="2598815"/>
          </a:xfrm>
          <a:prstGeom prst="rect">
            <a:avLst/>
          </a:prstGeom>
        </p:spPr>
      </p:pic>
      <p:sp>
        <p:nvSpPr>
          <p:cNvPr id="9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7773837" y="6165071"/>
            <a:ext cx="4114800" cy="365125"/>
          </a:xfrm>
        </p:spPr>
        <p:txBody>
          <a:bodyPr/>
          <a:lstStyle/>
          <a:p>
            <a:r>
              <a:rPr lang="tr-TR" dirty="0"/>
              <a:t>de </a:t>
            </a:r>
            <a:r>
              <a:rPr lang="tr-TR" dirty="0" err="1"/>
              <a:t>Magalhães</a:t>
            </a:r>
            <a:r>
              <a:rPr lang="tr-TR" dirty="0"/>
              <a:t> JP, </a:t>
            </a:r>
            <a:r>
              <a:rPr lang="tr-TR" dirty="0" err="1"/>
              <a:t>Wuttke</a:t>
            </a:r>
            <a:r>
              <a:rPr lang="tr-TR" dirty="0"/>
              <a:t> D, </a:t>
            </a:r>
            <a:r>
              <a:rPr lang="tr-TR" dirty="0" err="1"/>
              <a:t>Wood</a:t>
            </a:r>
            <a:r>
              <a:rPr lang="tr-TR" dirty="0"/>
              <a:t> SH, </a:t>
            </a:r>
            <a:r>
              <a:rPr lang="tr-TR" dirty="0" err="1"/>
              <a:t>Plank</a:t>
            </a:r>
            <a:r>
              <a:rPr lang="tr-TR" dirty="0"/>
              <a:t> M, </a:t>
            </a:r>
            <a:r>
              <a:rPr lang="tr-TR" dirty="0" err="1"/>
              <a:t>Vora</a:t>
            </a:r>
            <a:r>
              <a:rPr lang="tr-TR" dirty="0"/>
              <a:t> C. </a:t>
            </a:r>
            <a:r>
              <a:rPr lang="tr-TR" dirty="0" err="1"/>
              <a:t>Genome-environment</a:t>
            </a:r>
            <a:r>
              <a:rPr lang="tr-TR" dirty="0"/>
              <a:t> </a:t>
            </a:r>
            <a:r>
              <a:rPr lang="tr-TR" dirty="0" err="1"/>
              <a:t>interactions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modulate</a:t>
            </a:r>
            <a:r>
              <a:rPr lang="tr-TR" dirty="0"/>
              <a:t> </a:t>
            </a:r>
            <a:r>
              <a:rPr lang="tr-TR" dirty="0" err="1"/>
              <a:t>aging</a:t>
            </a:r>
            <a:r>
              <a:rPr lang="tr-TR" dirty="0"/>
              <a:t>: </a:t>
            </a:r>
            <a:r>
              <a:rPr lang="tr-TR" dirty="0" err="1"/>
              <a:t>powerful</a:t>
            </a:r>
            <a:r>
              <a:rPr lang="tr-TR" dirty="0"/>
              <a:t> </a:t>
            </a:r>
            <a:r>
              <a:rPr lang="tr-TR" dirty="0" err="1"/>
              <a:t>targets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drug</a:t>
            </a:r>
            <a:r>
              <a:rPr lang="tr-TR" dirty="0"/>
              <a:t> </a:t>
            </a:r>
            <a:r>
              <a:rPr lang="tr-TR" dirty="0" err="1"/>
              <a:t>discovery</a:t>
            </a:r>
            <a:r>
              <a:rPr lang="tr-TR" dirty="0"/>
              <a:t>. </a:t>
            </a:r>
            <a:r>
              <a:rPr lang="tr-TR" dirty="0" err="1"/>
              <a:t>Pharmacol</a:t>
            </a:r>
            <a:r>
              <a:rPr lang="tr-TR" dirty="0"/>
              <a:t> </a:t>
            </a:r>
            <a:r>
              <a:rPr lang="tr-TR" dirty="0" err="1"/>
              <a:t>Rev</a:t>
            </a:r>
            <a:r>
              <a:rPr lang="tr-TR" dirty="0"/>
              <a:t>. 2012;64(1):88-101. doi:10.1124/pr.110.004499</a:t>
            </a:r>
          </a:p>
        </p:txBody>
      </p:sp>
    </p:spTree>
    <p:extLst>
      <p:ext uri="{BB962C8B-B14F-4D97-AF65-F5344CB8AC3E}">
        <p14:creationId xmlns:p14="http://schemas.microsoft.com/office/powerpoint/2010/main" val="428100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Epigenetik</a:t>
            </a:r>
            <a:r>
              <a:rPr lang="tr-TR" dirty="0"/>
              <a:t> ve </a:t>
            </a:r>
            <a:r>
              <a:rPr lang="tr-TR" dirty="0" err="1"/>
              <a:t>Epigenetik</a:t>
            </a:r>
            <a:r>
              <a:rPr lang="tr-TR" dirty="0"/>
              <a:t> Saat </a:t>
            </a:r>
          </a:p>
        </p:txBody>
      </p:sp>
      <p:pic>
        <p:nvPicPr>
          <p:cNvPr id="4" name="Picture 4" descr="Alzheimer ile ilgili epigenetik belirteçler keşfedildi | DonanımHa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670" y="851312"/>
            <a:ext cx="3542549" cy="22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091" y="3586135"/>
            <a:ext cx="4277709" cy="311869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48" y="2163654"/>
            <a:ext cx="7426243" cy="264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89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0545" y="501760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/>
              <a:t>«</a:t>
            </a:r>
            <a:r>
              <a:rPr lang="fr-FR" sz="3600" i="1" dirty="0"/>
              <a:t>Les sauces sont la gloire de la cuisine française</a:t>
            </a:r>
            <a:r>
              <a:rPr lang="tr-TR" sz="3600" dirty="0"/>
              <a:t>»</a:t>
            </a:r>
            <a:br>
              <a:rPr lang="tr-TR" sz="3600" dirty="0"/>
            </a:br>
            <a:r>
              <a:rPr lang="tr-TR" sz="3600" dirty="0"/>
              <a:t>«</a:t>
            </a:r>
            <a:r>
              <a:rPr lang="en-US" sz="3600" i="1" dirty="0"/>
              <a:t>Sauces are the glory of French cuisine</a:t>
            </a:r>
            <a:r>
              <a:rPr lang="tr-TR" sz="3600" dirty="0"/>
              <a:t>»</a:t>
            </a: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383130"/>
              </p:ext>
            </p:extLst>
          </p:nvPr>
        </p:nvGraphicFramePr>
        <p:xfrm>
          <a:off x="451945" y="2002376"/>
          <a:ext cx="7788165" cy="4296208"/>
        </p:xfrm>
        <a:graphic>
          <a:graphicData uri="http://schemas.openxmlformats.org/drawingml/2006/table">
            <a:tbl>
              <a:tblPr/>
              <a:tblGrid>
                <a:gridCol w="1618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3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5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934">
                <a:tc>
                  <a:txBody>
                    <a:bodyPr/>
                    <a:lstStyle/>
                    <a:p>
                      <a:r>
                        <a:rPr lang="tr-TR" sz="15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Modifikasyon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Nereye Olur?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Etkisi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735">
                <a:tc>
                  <a:txBody>
                    <a:bodyPr/>
                    <a:lstStyle/>
                    <a:p>
                      <a:r>
                        <a:rPr lang="tr-TR" sz="1500" b="1" dirty="0" err="1">
                          <a:solidFill>
                            <a:srgbClr val="FF0000"/>
                          </a:solidFill>
                        </a:rPr>
                        <a:t>Asetilasyon</a:t>
                      </a:r>
                      <a:endParaRPr lang="tr-TR" sz="1500" dirty="0">
                        <a:solidFill>
                          <a:srgbClr val="FF0000"/>
                        </a:solidFill>
                      </a:endParaRP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500"/>
                        <a:t>Histon kuyruklarındaki lizin kalıntıları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DNA–</a:t>
                      </a:r>
                      <a:r>
                        <a:rPr lang="tr-TR" sz="1500" dirty="0" err="1"/>
                        <a:t>histon</a:t>
                      </a:r>
                      <a:r>
                        <a:rPr lang="tr-TR" sz="1500" dirty="0"/>
                        <a:t> etkileşimini gevşetir → kromatin açılır → transkripsiyon </a:t>
                      </a:r>
                      <a:r>
                        <a:rPr lang="tr-TR" sz="1500" b="0" dirty="0"/>
                        <a:t>artırılır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735">
                <a:tc>
                  <a:txBody>
                    <a:bodyPr/>
                    <a:lstStyle/>
                    <a:p>
                      <a:r>
                        <a:rPr lang="tr-TR" sz="1500" b="1">
                          <a:solidFill>
                            <a:srgbClr val="FF0000"/>
                          </a:solidFill>
                        </a:rPr>
                        <a:t>Metilasyon</a:t>
                      </a:r>
                      <a:endParaRPr lang="tr-TR" sz="1500">
                        <a:solidFill>
                          <a:srgbClr val="FF0000"/>
                        </a:solidFill>
                      </a:endParaRP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500"/>
                        <a:t>Lizin ve arjinin kalıntıları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Hem aktivasyon hem baskılama (konuma bağlı)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0735">
                <a:tc>
                  <a:txBody>
                    <a:bodyPr/>
                    <a:lstStyle/>
                    <a:p>
                      <a:r>
                        <a:rPr lang="tr-TR" sz="1500" b="1">
                          <a:solidFill>
                            <a:srgbClr val="FF0000"/>
                          </a:solidFill>
                        </a:rPr>
                        <a:t>Fosforilasyon</a:t>
                      </a:r>
                      <a:endParaRPr lang="tr-TR" sz="1500">
                        <a:solidFill>
                          <a:srgbClr val="FF0000"/>
                        </a:solidFill>
                      </a:endParaRP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Serin, </a:t>
                      </a:r>
                      <a:r>
                        <a:rPr lang="tr-TR" sz="1500" dirty="0" err="1"/>
                        <a:t>treonin</a:t>
                      </a:r>
                      <a:r>
                        <a:rPr lang="tr-TR" sz="1500" dirty="0"/>
                        <a:t>, </a:t>
                      </a:r>
                      <a:r>
                        <a:rPr lang="tr-TR" sz="1500" dirty="0" err="1"/>
                        <a:t>tirozin</a:t>
                      </a:r>
                      <a:r>
                        <a:rPr lang="tr-TR" sz="1500" dirty="0"/>
                        <a:t> kalıntıları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Kromatin yapısını değişir, DNA onarımını ve transkripsiyonu düzenler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dirty="0"/>
                        <a:t>(konuma bağlı – çoğunlukla aktivasyon)</a:t>
                      </a:r>
                    </a:p>
                    <a:p>
                      <a:endParaRPr lang="tr-TR" sz="1500" dirty="0"/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953">
                <a:tc>
                  <a:txBody>
                    <a:bodyPr/>
                    <a:lstStyle/>
                    <a:p>
                      <a:r>
                        <a:rPr lang="tr-TR" sz="1500" b="1" dirty="0" err="1">
                          <a:solidFill>
                            <a:srgbClr val="FF0000"/>
                          </a:solidFill>
                        </a:rPr>
                        <a:t>Ubikuitinasyon</a:t>
                      </a:r>
                      <a:endParaRPr lang="tr-TR" sz="1500" dirty="0">
                        <a:solidFill>
                          <a:srgbClr val="FF0000"/>
                        </a:solidFill>
                      </a:endParaRP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Histon proteinine küçük ubikuitin proteini eklenir</a:t>
                      </a:r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dirty="0" err="1"/>
                        <a:t>Histonların</a:t>
                      </a:r>
                      <a:r>
                        <a:rPr lang="tr-TR" sz="1500" dirty="0"/>
                        <a:t> yıkımı, DNA tamiri ve transkripsiyon regülasyonunda rol oynar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dirty="0"/>
                        <a:t>(konuma bağlı)</a:t>
                      </a:r>
                    </a:p>
                    <a:p>
                      <a:endParaRPr lang="tr-TR" sz="1500" dirty="0"/>
                    </a:p>
                  </a:txBody>
                  <a:tcPr marL="77702" marR="77702" marT="38851" marB="38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632" y="2460315"/>
            <a:ext cx="2292569" cy="2687280"/>
          </a:xfrm>
          <a:prstGeom prst="rect">
            <a:avLst/>
          </a:prstGeom>
        </p:spPr>
      </p:pic>
      <p:cxnSp>
        <p:nvCxnSpPr>
          <p:cNvPr id="8" name="Eğri Bağlayıcı 7"/>
          <p:cNvCxnSpPr/>
          <p:nvPr/>
        </p:nvCxnSpPr>
        <p:spPr>
          <a:xfrm rot="5400000" flipH="1" flipV="1">
            <a:off x="10085251" y="2108218"/>
            <a:ext cx="915877" cy="70419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/>
          <p:cNvSpPr txBox="1"/>
          <p:nvPr/>
        </p:nvSpPr>
        <p:spPr>
          <a:xfrm>
            <a:off x="10608879" y="1677348"/>
            <a:ext cx="74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>
                <a:solidFill>
                  <a:srgbClr val="FF0000"/>
                </a:solidFill>
                <a:latin typeface="Comic Sans MS" panose="030F0702030302020204" pitchFamily="66" charset="0"/>
              </a:rPr>
              <a:t>DNA</a:t>
            </a:r>
          </a:p>
        </p:txBody>
      </p:sp>
      <p:cxnSp>
        <p:nvCxnSpPr>
          <p:cNvPr id="15" name="Düz Ok Bağlayıcısı 14"/>
          <p:cNvCxnSpPr/>
          <p:nvPr/>
        </p:nvCxnSpPr>
        <p:spPr>
          <a:xfrm>
            <a:off x="10608879" y="3551245"/>
            <a:ext cx="43749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/>
          <p:cNvSpPr txBox="1"/>
          <p:nvPr/>
        </p:nvSpPr>
        <p:spPr>
          <a:xfrm>
            <a:off x="11046372" y="3366579"/>
            <a:ext cx="95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Histon</a:t>
            </a:r>
            <a:endParaRPr lang="tr-TR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29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D5122F64-2214-468D-9242-2E2EE1566E41}"/>
</file>

<file path=customXml/itemProps2.xml><?xml version="1.0" encoding="utf-8"?>
<ds:datastoreItem xmlns:ds="http://schemas.openxmlformats.org/officeDocument/2006/customXml" ds:itemID="{2CAB5B1A-759C-4908-B069-004AEE9A7012}"/>
</file>

<file path=customXml/itemProps3.xml><?xml version="1.0" encoding="utf-8"?>
<ds:datastoreItem xmlns:ds="http://schemas.openxmlformats.org/officeDocument/2006/customXml" ds:itemID="{4A3E92FE-2536-42A9-B6FC-142F7FCB3608}"/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5110</Words>
  <Application>Microsoft Office PowerPoint</Application>
  <PresentationFormat>Geniş ekran</PresentationFormat>
  <Paragraphs>592</Paragraphs>
  <Slides>44</Slides>
  <Notes>15</Notes>
  <HiddenSlides>5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56" baseType="lpstr">
      <vt:lpstr>Arial</vt:lpstr>
      <vt:lpstr>Bell MT</vt:lpstr>
      <vt:lpstr>Blackadder ITC</vt:lpstr>
      <vt:lpstr>BlinkMacSystemFont</vt:lpstr>
      <vt:lpstr>Calibri</vt:lpstr>
      <vt:lpstr>Calibri Light</vt:lpstr>
      <vt:lpstr>Cambria</vt:lpstr>
      <vt:lpstr>Comic Sans MS</vt:lpstr>
      <vt:lpstr>Source Sans Pro Web</vt:lpstr>
      <vt:lpstr>ThinSpaceFallback</vt:lpstr>
      <vt:lpstr>Wingdings</vt:lpstr>
      <vt:lpstr>Office Teması</vt:lpstr>
      <vt:lpstr> Genetik ve Epigenetik: Yaşlanmayı Yönetmek Mümkün mü?</vt:lpstr>
      <vt:lpstr>Sunum Planı </vt:lpstr>
      <vt:lpstr>PowerPoint Sunusu</vt:lpstr>
      <vt:lpstr>PowerPoint Sunusu</vt:lpstr>
      <vt:lpstr>Yaşlılık Genetiği</vt:lpstr>
      <vt:lpstr>PowerPoint Sunusu</vt:lpstr>
      <vt:lpstr>PowerPoint Sunusu</vt:lpstr>
      <vt:lpstr>Epigenetik ve Epigenetik Saat </vt:lpstr>
      <vt:lpstr>«Les sauces sont la gloire de la cuisine française» «Sauces are the glory of French cuisine»</vt:lpstr>
      <vt:lpstr>PowerPoint Sunusu</vt:lpstr>
      <vt:lpstr>PowerPoint Sunusu</vt:lpstr>
      <vt:lpstr>PowerPoint Sunusu</vt:lpstr>
      <vt:lpstr>Yaşlanma seyrindeki önemi</vt:lpstr>
      <vt:lpstr>Yönlendirilebilir Faktörler </vt:lpstr>
      <vt:lpstr>PowerPoint Sunusu</vt:lpstr>
      <vt:lpstr>PowerPoint Sunusu</vt:lpstr>
      <vt:lpstr>PowerPoint Sunusu</vt:lpstr>
      <vt:lpstr>PowerPoint Sunusu</vt:lpstr>
      <vt:lpstr>PowerPoint Sunusu</vt:lpstr>
      <vt:lpstr>İlaç stratejileri</vt:lpstr>
      <vt:lpstr>PowerPoint Sunusu</vt:lpstr>
      <vt:lpstr>Metformin (AMPK aktivasyonu ve mitokondri regülasyonu)</vt:lpstr>
      <vt:lpstr>Metformin</vt:lpstr>
      <vt:lpstr>SGLT 2 inhibitörleri</vt:lpstr>
      <vt:lpstr>PowerPoint Sunusu</vt:lpstr>
      <vt:lpstr>PowerPoint Sunusu</vt:lpstr>
      <vt:lpstr>PowerPoint Sunusu</vt:lpstr>
      <vt:lpstr>NAD + güçlendiriciler (NR, NMN) /Sirtuin (SIRT1-7) </vt:lpstr>
      <vt:lpstr>NAD + güçlendiriciler (NR, NMN) /Sirtuin (SIRT1-7) </vt:lpstr>
      <vt:lpstr>NAD + güçlendiriciler (NR, NMN) /Sirtuin (SIRT1-7) </vt:lpstr>
      <vt:lpstr>PowerPoint Sunusu</vt:lpstr>
      <vt:lpstr>Sirtuin Aktive Edici Bileşikler (STAC)</vt:lpstr>
      <vt:lpstr>Resveratrol (3,5,4′-trihidroksistilben)</vt:lpstr>
      <vt:lpstr>Dasatinip (D), Quercetin (Q),  Fisetin (F)</vt:lpstr>
      <vt:lpstr>Spermidin (Otofaji Aktivasyonu)</vt:lpstr>
      <vt:lpstr>Rapamisin, mTOR İnhibitörleri (Everolimus vb.)</vt:lpstr>
      <vt:lpstr>PowerPoint Sunusu</vt:lpstr>
      <vt:lpstr>PowerPoint Sunusu</vt:lpstr>
      <vt:lpstr>GLP-1 Reseptör Agonistleri (Semaglutid, Liraglutid, Tirzepatid)</vt:lpstr>
      <vt:lpstr>Probiyotikler</vt:lpstr>
      <vt:lpstr>Anti-inflamatuvarlar </vt:lpstr>
      <vt:lpstr>Sınırlıklar </vt:lpstr>
      <vt:lpstr>PowerPoint Sunusu</vt:lpstr>
      <vt:lpstr>PowerPoint Sunusu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Genetgik ve Epigenetik Yaşlanmayı yönetmek Mümkün mü?</dc:title>
  <dc:creator>ksu</dc:creator>
  <cp:lastModifiedBy>Admin</cp:lastModifiedBy>
  <cp:revision>129</cp:revision>
  <dcterms:created xsi:type="dcterms:W3CDTF">2025-10-02T07:25:50Z</dcterms:created>
  <dcterms:modified xsi:type="dcterms:W3CDTF">2025-10-15T08:34:41Z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