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3" r:id="rId6"/>
    <p:sldId id="268" r:id="rId7"/>
    <p:sldId id="262" r:id="rId8"/>
    <p:sldId id="267" r:id="rId9"/>
    <p:sldId id="266" r:id="rId10"/>
    <p:sldId id="265" r:id="rId11"/>
    <p:sldId id="275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5274" autoAdjust="0"/>
  </p:normalViewPr>
  <p:slideViewPr>
    <p:cSldViewPr snapToGrid="0">
      <p:cViewPr varScale="1">
        <p:scale>
          <a:sx n="82" d="100"/>
          <a:sy n="82" d="100"/>
        </p:scale>
        <p:origin x="62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F22CEB-3B76-2265-AA5B-AF7544893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C6564EB-94C6-E653-02F8-9B61857AD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10A9421-9343-6144-7239-DE3E9F111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72F860-4AFB-9129-3A36-FA96EB43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3E139E-1979-65EF-3448-F50E8EA9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0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7BFB2F-7060-C551-0A14-3DBECEC1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11D14C-509A-A224-AA73-11D8019CA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21C186-CD09-33B2-4D8B-E2FF17B0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8B3C33-9E0E-378F-76FE-51BFF723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47CB78-C975-0DC7-4E47-A49001EA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70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B39EC90-8F20-1A38-A4A7-8E670B72D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FE628E8-CD4A-B25F-B85C-C429FC778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FE0356-622C-52C1-6A3A-04104AC8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2BAAA2-EF01-F880-7607-335B9E40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95ACA9-0BE3-60DA-4E79-DC6E3396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22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505303-C2AA-C030-0351-4AC61A78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D27E34-C243-5AEA-DB77-F156C4D60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420A6E-93F1-A239-F6DF-3007476E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01C469-F898-0AAF-EB21-9406A07C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233052-3BE2-89FF-8C83-E63F74DFD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2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1CA930-805E-B092-9B3E-C0684AAA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E7EBC1B-432A-0937-9DDA-B6C4963BF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6AF6AE-ECD5-011B-1218-7DBA9CB1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4D4311-15FC-0A2B-98E5-20345B3A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0A999F-958A-B833-DD53-EE8DD035B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3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8C4092-D922-C0A0-92DE-7C7B82745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EB244C-57AA-9D5D-E782-DC2453E85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1941D0D-8067-0E78-634F-6D8B0E1BA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1F4C93-3EAC-F0BA-20E5-A33692B2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BCCD32-8751-BC60-7F6C-9A810A14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8F86D0-7270-9965-121B-B942DBA0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29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12F327-34E8-E100-EA4F-27AE2B49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CE9BC1-AC0D-3C98-38F2-3205F2E55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BCED8F5-AC86-727D-147B-115700C54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709E01D-AE4A-6E0D-C739-348F19C85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CE4E12E-BEC9-5467-89A0-FD95B1FD3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F7B2810-9E7D-59A4-E839-342D2519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E82C533-E0EF-074E-257B-4DE1BB72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E5F1625-B837-496E-B3B9-F2AC1D50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79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FEA32B-287D-9FC8-DEDA-A86C45B2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6B21449-467D-89BD-6733-DCF4D319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6AD3315-C9C0-03A7-9159-ED42457C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3FC7531-8E40-3D6A-CE6C-6122F479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29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CEB6C99-72D7-4A35-1DFE-9D850B7F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380F60-AA22-003D-CE1A-626FAD3E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36F86DD-4E57-9E5E-0B53-ADCC2033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98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E93451-C544-95D0-F500-92D6FA94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6A60A7-6F64-103A-0749-4028055DE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57ECF7-22CB-0D8B-2AAE-ACFBA05D9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DCE356-DCED-AD44-AE48-41CD3441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63256C-B7B4-691E-BBE5-72CF4DE6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0F5142-7DB2-2BC6-CC1B-F182893F6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13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4E9F68-9853-2C6B-5B3A-0CB423F5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8983DC2-3688-A319-4317-B55B8F3DC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9F0E675-F20C-AF94-D892-6AF7DE04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BF0D5A-D7FF-3619-D992-961CFEA4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2F90F2-87F8-1766-76B3-D1C9BE7A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44DD289-26E5-E852-D2D6-AFBB4BB6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15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37A067-993D-1EBD-0ABA-9B08F40A3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1BE733-F6D3-9BA3-5DD2-79A800B2C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ED8A98-9173-43EF-722C-68C4A8545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E5EF13-DB74-FB46-8BDD-6B7CD72601CC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8D562F-40FB-EFCE-38B8-AA13C2504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63FA39-D86C-F574-4C74-820A4D665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13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28C955-C004-F3EC-80C8-2FD9DED37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DCAA578-D3D4-3725-ADA6-634DCD13D9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Dikdörtgen 2"/>
          <p:cNvSpPr/>
          <p:nvPr/>
        </p:nvSpPr>
        <p:spPr>
          <a:xfrm>
            <a:off x="1182029" y="2690335"/>
            <a:ext cx="10171771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Araç Doğruyu Söylüyor? </a:t>
            </a:r>
            <a:r>
              <a:rPr lang="tr-TR" sz="3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GLIM'i</a:t>
            </a:r>
            <a:r>
              <a:rPr lang="tr-T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Altın Standart Olarak Kullanarak Hastanede Yatan Yaşlı Yetişkinlerde </a:t>
            </a:r>
            <a:r>
              <a:rPr lang="tr-TR" sz="3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Malnütrisyon</a:t>
            </a:r>
            <a:r>
              <a:rPr lang="tr-T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Taramasının Tanısal Doğruluğu Üzerine Bir Çalışma</a:t>
            </a:r>
          </a:p>
          <a:p>
            <a:r>
              <a:rPr lang="tr-TR" sz="2800" dirty="0"/>
              <a:t>      </a:t>
            </a:r>
            <a:r>
              <a:rPr lang="tr-TR" sz="2800" dirty="0" smtClean="0"/>
              <a:t>            </a:t>
            </a:r>
            <a:r>
              <a:rPr lang="tr-TR" sz="2800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Erciyes </a:t>
            </a:r>
            <a:r>
              <a:rPr lang="tr-TR" sz="28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Üniversitesi Geriatri Bilim Dalı</a:t>
            </a:r>
          </a:p>
        </p:txBody>
      </p:sp>
    </p:spTree>
    <p:extLst>
      <p:ext uri="{BB962C8B-B14F-4D97-AF65-F5344CB8AC3E}">
        <p14:creationId xmlns:p14="http://schemas.microsoft.com/office/powerpoint/2010/main" val="1037471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BULGULAR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Klinik Özellikler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Frailty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malnütrisyonlularda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%86.6 (p=0.02)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Kognitif bozukluk: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malnütrisyonlularda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%26.9 (p&lt;0.01)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Depresyon farkı anlamlı değil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4596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070199"/>
              </p:ext>
            </p:extLst>
          </p:nvPr>
        </p:nvGraphicFramePr>
        <p:xfrm>
          <a:off x="838200" y="1296957"/>
          <a:ext cx="10515600" cy="5290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1247">
                  <a:extLst>
                    <a:ext uri="{9D8B030D-6E8A-4147-A177-3AD203B41FA5}">
                      <a16:colId xmlns:a16="http://schemas.microsoft.com/office/drawing/2014/main" val="2167620011"/>
                    </a:ext>
                  </a:extLst>
                </a:gridCol>
                <a:gridCol w="2469063">
                  <a:extLst>
                    <a:ext uri="{9D8B030D-6E8A-4147-A177-3AD203B41FA5}">
                      <a16:colId xmlns:a16="http://schemas.microsoft.com/office/drawing/2014/main" val="1471145084"/>
                    </a:ext>
                  </a:extLst>
                </a:gridCol>
                <a:gridCol w="2363907">
                  <a:extLst>
                    <a:ext uri="{9D8B030D-6E8A-4147-A177-3AD203B41FA5}">
                      <a16:colId xmlns:a16="http://schemas.microsoft.com/office/drawing/2014/main" val="1420213628"/>
                    </a:ext>
                  </a:extLst>
                </a:gridCol>
                <a:gridCol w="1741383">
                  <a:extLst>
                    <a:ext uri="{9D8B030D-6E8A-4147-A177-3AD203B41FA5}">
                      <a16:colId xmlns:a16="http://schemas.microsoft.com/office/drawing/2014/main" val="1410722277"/>
                    </a:ext>
                  </a:extLst>
                </a:gridCol>
              </a:tblGrid>
              <a:tr h="2382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Variables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00">
                          <a:effectLst/>
                        </a:rPr>
                        <a:t>Well nourished (n=135)</a:t>
                      </a:r>
                      <a:endParaRPr lang="tr-TR" sz="11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00">
                          <a:effectLst/>
                        </a:rPr>
                        <a:t>Malnourished (n=67)</a:t>
                      </a:r>
                      <a:endParaRPr lang="tr-TR" sz="11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00">
                          <a:effectLst/>
                        </a:rPr>
                        <a:t>p</a:t>
                      </a:r>
                      <a:endParaRPr lang="tr-TR" sz="11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4497444"/>
                  </a:ext>
                </a:extLst>
              </a:tr>
              <a:tr h="2382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Age, years (IQR)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69±7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72.8±7.1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&lt;0.01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597496"/>
                  </a:ext>
                </a:extLst>
              </a:tr>
              <a:tr h="2382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Female, n(%)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81 (60.0)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 (62.0)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7877161"/>
                  </a:ext>
                </a:extLst>
              </a:tr>
              <a:tr h="2382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Body mass index, kg/m</a:t>
                      </a:r>
                      <a:r>
                        <a:rPr lang="tr-TR" sz="1400" b="1" kern="100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r>
                        <a:rPr lang="tr-TR" sz="14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(IQR)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 (26-34)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24.8 (21-29)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&lt;0.01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6177193"/>
                  </a:ext>
                </a:extLst>
              </a:tr>
              <a:tr h="16915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Blood test parameters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Albumin (g/dL) (IQR)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Total Cholesterol (mg/dL)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LDL (IQR)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CRP (mg/L) (IQR)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Hemoglobin (g/dl)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Lymphocyte count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(3.5-4.3)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174 (134-205)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93 (70-121)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7.5 (2.2-33)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12.3±2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1.75 (1.2-2.3)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3.8 (3.5-4)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159 (131-188)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82.5 (66.7-115)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8.2 (2-24)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11.6±1.95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1.55(1-2)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0.013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0.09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0.09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0.93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0.02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0.23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0627939"/>
                  </a:ext>
                </a:extLst>
              </a:tr>
              <a:tr h="2382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Length of Hospital Stay,days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 (6-13)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 (6-15)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0.38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1595982"/>
                  </a:ext>
                </a:extLst>
              </a:tr>
              <a:tr h="16847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Number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medical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diagnoses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n(%)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Hypertension</a:t>
                      </a:r>
                      <a:endParaRPr lang="tr-TR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Diabetes</a:t>
                      </a:r>
                      <a:endParaRPr lang="tr-TR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Cardiovascular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  <a:endParaRPr lang="tr-TR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Respiratory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  <a:endParaRPr lang="tr-TR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Chronic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kidney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  <a:endParaRPr lang="tr-TR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 (74.1)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87 (64.4)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33 (24.4)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 (9.6)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 (21.5)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48 (71.6)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38 (56.7)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(22.4)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(6)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 (23.9)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0.73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0.35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0.86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0.43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300704"/>
                  </a:ext>
                </a:extLst>
              </a:tr>
              <a:tr h="7227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Cognitif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impairment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n(%)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Depressive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mood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n(%)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Frailty</a:t>
                      </a: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n(%)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 (10)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(7.4)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97 (71)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 (26.9)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(15)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58 (86.6)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&lt;0.01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0.13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0.02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3744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588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BULGULAR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Testlerin Tanısal Performansı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MNA-SF &amp; MUST: en yüksek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sensitivite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(%94)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ESPEN: en yüksek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spesifite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(%100), fakat düşük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sensitivite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(%25.4)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güçlü uyum: MNA-SF &amp; GLIM (</a:t>
            </a:r>
            <a:r>
              <a:rPr lang="el-G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 = 0.700)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3358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graphicFrame>
        <p:nvGraphicFramePr>
          <p:cNvPr id="6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5982338"/>
              </p:ext>
            </p:extLst>
          </p:nvPr>
        </p:nvGraphicFramePr>
        <p:xfrm>
          <a:off x="838201" y="1287415"/>
          <a:ext cx="10311881" cy="52346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6411">
                  <a:extLst>
                    <a:ext uri="{9D8B030D-6E8A-4147-A177-3AD203B41FA5}">
                      <a16:colId xmlns:a16="http://schemas.microsoft.com/office/drawing/2014/main" val="1596009927"/>
                    </a:ext>
                  </a:extLst>
                </a:gridCol>
                <a:gridCol w="2122184">
                  <a:extLst>
                    <a:ext uri="{9D8B030D-6E8A-4147-A177-3AD203B41FA5}">
                      <a16:colId xmlns:a16="http://schemas.microsoft.com/office/drawing/2014/main" val="1890700296"/>
                    </a:ext>
                  </a:extLst>
                </a:gridCol>
                <a:gridCol w="1829327">
                  <a:extLst>
                    <a:ext uri="{9D8B030D-6E8A-4147-A177-3AD203B41FA5}">
                      <a16:colId xmlns:a16="http://schemas.microsoft.com/office/drawing/2014/main" val="2138335561"/>
                    </a:ext>
                  </a:extLst>
                </a:gridCol>
                <a:gridCol w="2002568">
                  <a:extLst>
                    <a:ext uri="{9D8B030D-6E8A-4147-A177-3AD203B41FA5}">
                      <a16:colId xmlns:a16="http://schemas.microsoft.com/office/drawing/2014/main" val="1416479290"/>
                    </a:ext>
                  </a:extLst>
                </a:gridCol>
                <a:gridCol w="1831391">
                  <a:extLst>
                    <a:ext uri="{9D8B030D-6E8A-4147-A177-3AD203B41FA5}">
                      <a16:colId xmlns:a16="http://schemas.microsoft.com/office/drawing/2014/main" val="2342408552"/>
                    </a:ext>
                  </a:extLst>
                </a:gridCol>
              </a:tblGrid>
              <a:tr h="370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NRS- 2002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MUST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ESPEN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MNA-SF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6772502"/>
                  </a:ext>
                </a:extLst>
              </a:tr>
              <a:tr h="370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Sensitivity</a:t>
                      </a: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77.6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25.4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4984384"/>
                  </a:ext>
                </a:extLst>
              </a:tr>
              <a:tr h="370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Specificity</a:t>
                      </a: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91.9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81.5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8540247"/>
                  </a:ext>
                </a:extLst>
              </a:tr>
              <a:tr h="8453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predictive</a:t>
                      </a: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20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value</a:t>
                      </a: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82.5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71.6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3444674"/>
                  </a:ext>
                </a:extLst>
              </a:tr>
              <a:tr h="8453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Negative predictive value(%)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89.2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96.5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1198678"/>
                  </a:ext>
                </a:extLst>
              </a:tr>
              <a:tr h="8453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Positive Likelihood ratio(LR+)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9.7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9361139"/>
                  </a:ext>
                </a:extLst>
              </a:tr>
              <a:tr h="8453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Negative likelihood ratio(LR -)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0.07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3954325"/>
                  </a:ext>
                </a:extLst>
              </a:tr>
              <a:tr h="370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Κ value (p)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0.172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0.134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0.058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633634"/>
                  </a:ext>
                </a:extLst>
              </a:tr>
              <a:tr h="370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0.948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0,973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0,627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0,908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2209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870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836341" y="1795346"/>
            <a:ext cx="10517459" cy="4381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TARTIŞMA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GLIM → güvenilir tanı aracı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MNA-SF → pratik, zaman açısından uygun, yüksek uyum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ESPEN → yüksek özgüllük, ama birçok vakayı kaçırıyor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Klinik uygulamada tarama + GLIM kombinasyonu önerilmeli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Daha geniş ve çok merkezli çalışmalar gerekli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4355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836341" y="1795346"/>
            <a:ext cx="10517459" cy="4381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4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TEŞEKKÜRLER</a:t>
            </a:r>
            <a:endParaRPr lang="tr-TR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509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1184988" y="1690688"/>
            <a:ext cx="10168812" cy="921883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1"/>
            <a:ext cx="12191999" cy="6857999"/>
          </a:xfrm>
        </p:spPr>
      </p:pic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903248" y="2658450"/>
            <a:ext cx="1079459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dirty="0" smtClean="0">
                <a:latin typeface="Arial" panose="020B0604020202020204" pitchFamily="34" charset="0"/>
              </a:rPr>
              <a:t>GİRİŞ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tr-TR" altLang="tr-TR" dirty="0" smtClean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tr-TR" altLang="tr-TR" dirty="0" err="1" smtClean="0">
                <a:latin typeface="Arial" panose="020B0604020202020204" pitchFamily="34" charset="0"/>
              </a:rPr>
              <a:t>Malnütrisyon</a:t>
            </a:r>
            <a:r>
              <a:rPr lang="tr-TR" altLang="tr-TR" dirty="0" smtClean="0">
                <a:latin typeface="Arial" panose="020B0604020202020204" pitchFamily="34" charset="0"/>
              </a:rPr>
              <a:t>: hastanede yatan hastalarda %20–50 oranında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tr-TR" altLang="tr-TR" dirty="0" smtClean="0">
                <a:latin typeface="Arial" panose="020B0604020202020204" pitchFamily="34" charset="0"/>
              </a:rPr>
              <a:t>Yaşlılarda </a:t>
            </a:r>
            <a:r>
              <a:rPr lang="tr-TR" altLang="tr-TR" dirty="0" err="1" smtClean="0">
                <a:latin typeface="Arial" panose="020B0604020202020204" pitchFamily="34" charset="0"/>
              </a:rPr>
              <a:t>mortalite</a:t>
            </a:r>
            <a:r>
              <a:rPr lang="tr-TR" altLang="tr-TR" dirty="0" smtClean="0">
                <a:latin typeface="Arial" panose="020B0604020202020204" pitchFamily="34" charset="0"/>
              </a:rPr>
              <a:t>, </a:t>
            </a:r>
            <a:r>
              <a:rPr lang="tr-TR" altLang="tr-TR" dirty="0" err="1" smtClean="0">
                <a:latin typeface="Arial" panose="020B0604020202020204" pitchFamily="34" charset="0"/>
              </a:rPr>
              <a:t>morbidite</a:t>
            </a:r>
            <a:r>
              <a:rPr lang="tr-TR" altLang="tr-TR" dirty="0" smtClean="0">
                <a:latin typeface="Arial" panose="020B0604020202020204" pitchFamily="34" charset="0"/>
              </a:rPr>
              <a:t> ve yaşam kalitesi üzerinde ciddi etki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tr-TR" altLang="tr-TR" dirty="0" smtClean="0">
                <a:latin typeface="Arial" panose="020B0604020202020204" pitchFamily="34" charset="0"/>
              </a:rPr>
              <a:t>Erken tanı ve müdahale → komplikasyonların azaltılması</a:t>
            </a:r>
          </a:p>
        </p:txBody>
      </p:sp>
    </p:spTree>
    <p:extLst>
      <p:ext uri="{BB962C8B-B14F-4D97-AF65-F5344CB8AC3E}">
        <p14:creationId xmlns:p14="http://schemas.microsoft.com/office/powerpoint/2010/main" val="329090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1150435" y="2489847"/>
            <a:ext cx="950131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sz="3200" dirty="0" smtClean="0">
                <a:latin typeface="Arial" panose="020B0604020202020204" pitchFamily="34" charset="0"/>
              </a:rPr>
              <a:t>GİRİŞ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tr-TR" altLang="tr-TR" sz="3200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tr-TR" altLang="tr-TR" sz="3200" dirty="0" smtClean="0">
                <a:latin typeface="Arial" panose="020B0604020202020204" pitchFamily="34" charset="0"/>
              </a:rPr>
              <a:t>Hastane </a:t>
            </a:r>
            <a:r>
              <a:rPr lang="tr-TR" altLang="tr-TR" sz="3200" dirty="0" err="1" smtClean="0">
                <a:latin typeface="Arial" panose="020B0604020202020204" pitchFamily="34" charset="0"/>
              </a:rPr>
              <a:t>malnütrisyonu</a:t>
            </a:r>
            <a:r>
              <a:rPr lang="tr-TR" altLang="tr-TR" sz="3200" dirty="0" smtClean="0">
                <a:latin typeface="Arial" panose="020B0604020202020204" pitchFamily="34" charset="0"/>
              </a:rPr>
              <a:t> çoğu zaman fark edilmiyor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tr-TR" altLang="tr-TR" sz="3200" dirty="0" smtClean="0">
                <a:latin typeface="Arial" panose="020B0604020202020204" pitchFamily="34" charset="0"/>
              </a:rPr>
              <a:t>Tarama oranı %10–20 ile sınırlı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tr-TR" altLang="tr-TR" sz="3200" dirty="0" smtClean="0">
                <a:latin typeface="Arial" panose="020B0604020202020204" pitchFamily="34" charset="0"/>
              </a:rPr>
              <a:t>Standardize edilmiş “altın standart” yok</a:t>
            </a:r>
          </a:p>
        </p:txBody>
      </p:sp>
    </p:spTree>
    <p:extLst>
      <p:ext uri="{BB962C8B-B14F-4D97-AF65-F5344CB8AC3E}">
        <p14:creationId xmlns:p14="http://schemas.microsoft.com/office/powerpoint/2010/main" val="1659050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Dikdörtgen 2"/>
          <p:cNvSpPr/>
          <p:nvPr/>
        </p:nvSpPr>
        <p:spPr>
          <a:xfrm>
            <a:off x="959005" y="2025539"/>
            <a:ext cx="10504449" cy="319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endParaRPr lang="tr-TR" sz="2800" dirty="0" smtClean="0">
              <a:solidFill>
                <a:prstClr val="black"/>
              </a:solidFill>
              <a:latin typeface="Calibri" panose="020F0502020204030204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tr-TR" sz="2800" dirty="0" smtClean="0">
                <a:solidFill>
                  <a:prstClr val="black"/>
                </a:solidFill>
                <a:latin typeface="Calibri" panose="020F0502020204030204"/>
              </a:rPr>
              <a:t>AMAÇ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tr-TR" sz="2800" dirty="0">
              <a:solidFill>
                <a:prstClr val="black"/>
              </a:solidFill>
              <a:latin typeface="Calibri" panose="020F0502020204030204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tr-TR" sz="2800" dirty="0" smtClean="0">
                <a:solidFill>
                  <a:prstClr val="black"/>
                </a:solidFill>
                <a:latin typeface="Calibri" panose="020F0502020204030204"/>
              </a:rPr>
              <a:t>Hastanede </a:t>
            </a:r>
            <a:r>
              <a:rPr lang="tr-TR" sz="2800" dirty="0">
                <a:solidFill>
                  <a:prstClr val="black"/>
                </a:solidFill>
                <a:latin typeface="Calibri" panose="020F0502020204030204"/>
              </a:rPr>
              <a:t>yatan  yaşlı hastalarda </a:t>
            </a:r>
            <a:r>
              <a:rPr lang="tr-TR" sz="2800" dirty="0" err="1">
                <a:solidFill>
                  <a:prstClr val="black"/>
                </a:solidFill>
                <a:latin typeface="Calibri" panose="020F0502020204030204"/>
              </a:rPr>
              <a:t>malnutrisyon</a:t>
            </a:r>
            <a:r>
              <a:rPr lang="tr-TR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tr-TR" sz="2800" dirty="0" err="1">
                <a:solidFill>
                  <a:prstClr val="black"/>
                </a:solidFill>
                <a:latin typeface="Calibri" panose="020F0502020204030204"/>
              </a:rPr>
              <a:t>prevalansını</a:t>
            </a:r>
            <a:r>
              <a:rPr lang="tr-TR" sz="2800" dirty="0">
                <a:solidFill>
                  <a:prstClr val="black"/>
                </a:solidFill>
                <a:latin typeface="Calibri" panose="020F0502020204030204"/>
              </a:rPr>
              <a:t> analiz etmek ve </a:t>
            </a:r>
            <a:r>
              <a:rPr lang="tr-TR" sz="2800" dirty="0" err="1">
                <a:solidFill>
                  <a:prstClr val="black"/>
                </a:solidFill>
                <a:latin typeface="Calibri" panose="020F0502020204030204"/>
              </a:rPr>
              <a:t>malnutrisyon</a:t>
            </a:r>
            <a:r>
              <a:rPr lang="tr-TR" sz="2800" dirty="0">
                <a:solidFill>
                  <a:prstClr val="black"/>
                </a:solidFill>
                <a:latin typeface="Calibri" panose="020F0502020204030204"/>
              </a:rPr>
              <a:t> riski taşıyan bireyleri tanımlamada en sık kullanılan beslenme tarama araçlarının performansını değerlendirmek için bu çalışmayı planladık</a:t>
            </a:r>
          </a:p>
        </p:txBody>
      </p:sp>
    </p:spTree>
    <p:extLst>
      <p:ext uri="{BB962C8B-B14F-4D97-AF65-F5344CB8AC3E}">
        <p14:creationId xmlns:p14="http://schemas.microsoft.com/office/powerpoint/2010/main" val="2352980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838200" y="2877910"/>
            <a:ext cx="9036513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tr-TR" alt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MATERYAL ve METOD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altLang="tr-T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Prospektif</a:t>
            </a:r>
            <a:r>
              <a:rPr lang="tr-TR" alt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alt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kesitsel</a:t>
            </a:r>
            <a:r>
              <a:rPr lang="tr-TR" alt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çalışma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Yer: Erciyes Üniversitesi Tıp Fakültesi İç Hastalıkları servisleri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Katılımcılar: &gt;60 yaş, 202 hasta</a:t>
            </a:r>
          </a:p>
        </p:txBody>
      </p:sp>
    </p:spTree>
    <p:extLst>
      <p:ext uri="{BB962C8B-B14F-4D97-AF65-F5344CB8AC3E}">
        <p14:creationId xmlns:p14="http://schemas.microsoft.com/office/powerpoint/2010/main" val="1880906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MATERYAL ve METOD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Değerlendirilen Testler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Tarama araçları:</a:t>
            </a:r>
          </a:p>
          <a:p>
            <a:pPr marL="742950" lvl="1" indent="-285750"/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NRS-2002</a:t>
            </a:r>
          </a:p>
          <a:p>
            <a:pPr marL="742950" lvl="1" indent="-285750"/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MNA-SF</a:t>
            </a:r>
          </a:p>
          <a:p>
            <a:pPr marL="742950" lvl="1" indent="-285750"/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</a:t>
            </a:r>
          </a:p>
          <a:p>
            <a:pPr marL="742950" lvl="1" indent="-285750"/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ESPEN kriterleri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Referans standart: GLIM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709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1318386" y="1975605"/>
            <a:ext cx="8810938" cy="412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MATERYAL ve METOD</a:t>
            </a:r>
          </a:p>
          <a:p>
            <a:endParaRPr lang="tr-T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GLIM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Kriterleri;altın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standart </a:t>
            </a:r>
          </a:p>
          <a:p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2019’da tanımlandı → uluslararası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konsensus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Fenotipik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kriterler: kilo kaybı, düşük BMI, kas kaybı</a:t>
            </a:r>
          </a:p>
          <a:p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Etiyolojik kriterler: yetersiz alım/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absorbsiyon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inflamasyon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3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tr-TR" altLang="tr-TR" sz="32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866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MATERYAL VE METOD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Ölçümler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Sosyodemografik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veriler,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komorbiditeler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Antropometri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kilo, boy, 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VKİ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Biyokimya: albümin,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Hb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CRP</a:t>
            </a: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Kognitif durum (MMSE), depresyon (GDS),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frailty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(FRAIL ölçeği)</a:t>
            </a:r>
          </a:p>
          <a:p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79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İçerik Yer Tutucus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BULGULAR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Temel Bulgular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Ortalama yaş: 70.6 yıl, %60.9 kadın</a:t>
            </a:r>
          </a:p>
          <a:p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GLIM’e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göre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malnütrisyon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prevalansı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%33.2 (n=67)</a:t>
            </a:r>
          </a:p>
          <a:p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Malnütrisyonlular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→ daha yaşlı, daha düşük BMI, daha düşük albümin/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Hb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Tarama araçlarıyla tespit edilen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malnütrisyon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riskinin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prevalansı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şöyledir: MUST (%41,6), MNA-SF (%38,4), NRS-2002 (%25,7) ve ESPEN (%25,4).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33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31BA0D5D-E6F5-4C87-8952-ED6EBB7569E9}"/>
</file>

<file path=customXml/itemProps2.xml><?xml version="1.0" encoding="utf-8"?>
<ds:datastoreItem xmlns:ds="http://schemas.openxmlformats.org/officeDocument/2006/customXml" ds:itemID="{9716DC3A-4651-42A9-9768-3A92A2344397}"/>
</file>

<file path=customXml/itemProps3.xml><?xml version="1.0" encoding="utf-8"?>
<ds:datastoreItem xmlns:ds="http://schemas.openxmlformats.org/officeDocument/2006/customXml" ds:itemID="{B6232A6A-E4C3-45E6-90D2-E837248D1B33}"/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598</Words>
  <Application>Microsoft Office PowerPoint</Application>
  <PresentationFormat>Geniş ekran</PresentationFormat>
  <Paragraphs>203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Buse Çalışan</dc:creator>
  <cp:lastModifiedBy>neziha özlem günbulut</cp:lastModifiedBy>
  <cp:revision>15</cp:revision>
  <dcterms:created xsi:type="dcterms:W3CDTF">2025-09-25T07:19:01Z</dcterms:created>
  <dcterms:modified xsi:type="dcterms:W3CDTF">2025-10-14T07:49:03Z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