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webp" ContentType="image/png"/>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5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59.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67"/>
  </p:notesMasterIdLst>
  <p:sldIdLst>
    <p:sldId id="256" r:id="rId2"/>
    <p:sldId id="258" r:id="rId3"/>
    <p:sldId id="275" r:id="rId4"/>
    <p:sldId id="278" r:id="rId5"/>
    <p:sldId id="268" r:id="rId6"/>
    <p:sldId id="399" r:id="rId7"/>
    <p:sldId id="276" r:id="rId8"/>
    <p:sldId id="317" r:id="rId9"/>
    <p:sldId id="283" r:id="rId10"/>
    <p:sldId id="285" r:id="rId11"/>
    <p:sldId id="366" r:id="rId12"/>
    <p:sldId id="277" r:id="rId13"/>
    <p:sldId id="331" r:id="rId14"/>
    <p:sldId id="346" r:id="rId15"/>
    <p:sldId id="340" r:id="rId16"/>
    <p:sldId id="341" r:id="rId17"/>
    <p:sldId id="342" r:id="rId18"/>
    <p:sldId id="345" r:id="rId19"/>
    <p:sldId id="336" r:id="rId20"/>
    <p:sldId id="343" r:id="rId21"/>
    <p:sldId id="280" r:id="rId22"/>
    <p:sldId id="282" r:id="rId23"/>
    <p:sldId id="348" r:id="rId24"/>
    <p:sldId id="416" r:id="rId25"/>
    <p:sldId id="294" r:id="rId26"/>
    <p:sldId id="288" r:id="rId27"/>
    <p:sldId id="289" r:id="rId28"/>
    <p:sldId id="380" r:id="rId29"/>
    <p:sldId id="290" r:id="rId30"/>
    <p:sldId id="295" r:id="rId31"/>
    <p:sldId id="292" r:id="rId32"/>
    <p:sldId id="404" r:id="rId33"/>
    <p:sldId id="291" r:id="rId34"/>
    <p:sldId id="354" r:id="rId35"/>
    <p:sldId id="353" r:id="rId36"/>
    <p:sldId id="352" r:id="rId37"/>
    <p:sldId id="355" r:id="rId38"/>
    <p:sldId id="421" r:id="rId39"/>
    <p:sldId id="356" r:id="rId40"/>
    <p:sldId id="357" r:id="rId41"/>
    <p:sldId id="303" r:id="rId42"/>
    <p:sldId id="302" r:id="rId43"/>
    <p:sldId id="376" r:id="rId44"/>
    <p:sldId id="363" r:id="rId45"/>
    <p:sldId id="364" r:id="rId46"/>
    <p:sldId id="375" r:id="rId47"/>
    <p:sldId id="384" r:id="rId48"/>
    <p:sldId id="383" r:id="rId49"/>
    <p:sldId id="423" r:id="rId50"/>
    <p:sldId id="422" r:id="rId51"/>
    <p:sldId id="405" r:id="rId52"/>
    <p:sldId id="407" r:id="rId53"/>
    <p:sldId id="406" r:id="rId54"/>
    <p:sldId id="408" r:id="rId55"/>
    <p:sldId id="409" r:id="rId56"/>
    <p:sldId id="314" r:id="rId57"/>
    <p:sldId id="410" r:id="rId58"/>
    <p:sldId id="412" r:id="rId59"/>
    <p:sldId id="413" r:id="rId60"/>
    <p:sldId id="315" r:id="rId61"/>
    <p:sldId id="386" r:id="rId62"/>
    <p:sldId id="387" r:id="rId63"/>
    <p:sldId id="388" r:id="rId64"/>
    <p:sldId id="390" r:id="rId65"/>
    <p:sldId id="305" r:id="rId66"/>
  </p:sldIdLst>
  <p:sldSz cx="18288000" cy="10287000"/>
  <p:notesSz cx="6858000" cy="9144000"/>
  <p:embeddedFontLst>
    <p:embeddedFont>
      <p:font typeface="Cambria" panose="02040503050406030204" pitchFamily="18" charset="0"/>
      <p:regular r:id="rId68"/>
      <p:bold r:id="rId69"/>
      <p:italic r:id="rId70"/>
      <p:boldItalic r:id="rId71"/>
    </p:embeddedFont>
    <p:embeddedFont>
      <p:font typeface="Inria Serif" panose="020B0604020202020204" charset="-94"/>
      <p:regular r:id="rId72"/>
      <p:bold r:id="rId73"/>
      <p:italic r:id="rId74"/>
      <p:boldItalic r:id="rId75"/>
    </p:embeddedFont>
    <p:embeddedFont>
      <p:font typeface="Open Sans" panose="020B0606030504020204" pitchFamily="34" charset="0"/>
      <p:regular r:id="rId76"/>
      <p:bold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F8D2"/>
    <a:srgbClr val="D1EF9F"/>
    <a:srgbClr val="FFDEBD"/>
    <a:srgbClr val="FFBE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56" autoAdjust="0"/>
    <p:restoredTop sz="75228" autoAdjust="0"/>
  </p:normalViewPr>
  <p:slideViewPr>
    <p:cSldViewPr snapToGrid="0">
      <p:cViewPr varScale="1">
        <p:scale>
          <a:sx n="41" d="100"/>
          <a:sy n="41" d="100"/>
        </p:scale>
        <p:origin x="1459" y="91"/>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84" Type="http://schemas.openxmlformats.org/officeDocument/2006/relationships/customXml" Target="../customXml/item3.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7.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ustomXml" Target="../customXml/item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DE111F-CAB5-4EAE-B6A6-634A169BDFA8}" type="doc">
      <dgm:prSet loTypeId="urn:microsoft.com/office/officeart/2005/8/layout/arrow4" loCatId="process" qsTypeId="urn:microsoft.com/office/officeart/2005/8/quickstyle/simple2" qsCatId="simple" csTypeId="urn:microsoft.com/office/officeart/2005/8/colors/accent2_3" csCatId="accent2"/>
      <dgm:spPr/>
      <dgm:t>
        <a:bodyPr/>
        <a:lstStyle/>
        <a:p>
          <a:endParaRPr lang="tr-TR"/>
        </a:p>
      </dgm:t>
    </dgm:pt>
    <dgm:pt modelId="{9495F5AF-8FFE-41D1-9600-5089F6090BFA}">
      <dgm:prSet/>
      <dgm:spPr/>
      <dgm:t>
        <a:bodyPr/>
        <a:lstStyle/>
        <a:p>
          <a:pPr rtl="0"/>
          <a:r>
            <a:rPr lang="tr-TR" b="1" i="0"/>
            <a:t>AT(N)</a:t>
          </a:r>
          <a:endParaRPr lang="tr-TR"/>
        </a:p>
      </dgm:t>
    </dgm:pt>
    <dgm:pt modelId="{45645EC7-4364-4B25-AB7B-1BDA8D53D98C}" type="parTrans" cxnId="{05FA0D87-7E00-4ECA-B87C-B7BFFEF8C8B1}">
      <dgm:prSet/>
      <dgm:spPr/>
      <dgm:t>
        <a:bodyPr/>
        <a:lstStyle/>
        <a:p>
          <a:endParaRPr lang="tr-TR"/>
        </a:p>
      </dgm:t>
    </dgm:pt>
    <dgm:pt modelId="{1972B372-249B-4D33-A4B5-061275068327}" type="sibTrans" cxnId="{05FA0D87-7E00-4ECA-B87C-B7BFFEF8C8B1}">
      <dgm:prSet/>
      <dgm:spPr/>
      <dgm:t>
        <a:bodyPr/>
        <a:lstStyle/>
        <a:p>
          <a:endParaRPr lang="tr-TR"/>
        </a:p>
      </dgm:t>
    </dgm:pt>
    <dgm:pt modelId="{A1105FE4-7CBC-40EC-AC31-F593B6849C64}">
      <dgm:prSet/>
      <dgm:spPr/>
      <dgm:t>
        <a:bodyPr/>
        <a:lstStyle/>
        <a:p>
          <a:pPr rtl="0"/>
          <a:r>
            <a:rPr lang="tr-TR" b="1" i="0" dirty="0"/>
            <a:t>ATX(N)</a:t>
          </a:r>
          <a:endParaRPr lang="tr-TR" dirty="0"/>
        </a:p>
      </dgm:t>
    </dgm:pt>
    <dgm:pt modelId="{9D3768EE-FCE7-4998-AD15-20AA567CCF43}" type="parTrans" cxnId="{858E5B45-CDE3-47E1-8DAD-D4539B36107A}">
      <dgm:prSet/>
      <dgm:spPr/>
      <dgm:t>
        <a:bodyPr/>
        <a:lstStyle/>
        <a:p>
          <a:endParaRPr lang="tr-TR"/>
        </a:p>
      </dgm:t>
    </dgm:pt>
    <dgm:pt modelId="{60618C6B-5FB3-43C5-8FC7-A86731A68518}" type="sibTrans" cxnId="{858E5B45-CDE3-47E1-8DAD-D4539B36107A}">
      <dgm:prSet/>
      <dgm:spPr/>
      <dgm:t>
        <a:bodyPr/>
        <a:lstStyle/>
        <a:p>
          <a:endParaRPr lang="tr-TR"/>
        </a:p>
      </dgm:t>
    </dgm:pt>
    <dgm:pt modelId="{2AA246EB-AFCE-4548-AD6F-AF6BBB94DCF3}" type="pres">
      <dgm:prSet presAssocID="{D8DE111F-CAB5-4EAE-B6A6-634A169BDFA8}" presName="compositeShape" presStyleCnt="0">
        <dgm:presLayoutVars>
          <dgm:chMax val="2"/>
          <dgm:dir/>
          <dgm:resizeHandles val="exact"/>
        </dgm:presLayoutVars>
      </dgm:prSet>
      <dgm:spPr/>
    </dgm:pt>
    <dgm:pt modelId="{2B209C9C-6A05-40CD-A979-943ED893B09C}" type="pres">
      <dgm:prSet presAssocID="{9495F5AF-8FFE-41D1-9600-5089F6090BFA}" presName="upArrow" presStyleLbl="node1" presStyleIdx="0" presStyleCnt="2"/>
      <dgm:spPr/>
    </dgm:pt>
    <dgm:pt modelId="{EB3154E7-357A-4E87-B412-EDDE0060E525}" type="pres">
      <dgm:prSet presAssocID="{9495F5AF-8FFE-41D1-9600-5089F6090BFA}" presName="upArrowText" presStyleLbl="revTx" presStyleIdx="0" presStyleCnt="2">
        <dgm:presLayoutVars>
          <dgm:chMax val="0"/>
          <dgm:bulletEnabled val="1"/>
        </dgm:presLayoutVars>
      </dgm:prSet>
      <dgm:spPr/>
    </dgm:pt>
    <dgm:pt modelId="{84C81D2A-0AD9-45D6-8AF5-E470E7EDF556}" type="pres">
      <dgm:prSet presAssocID="{A1105FE4-7CBC-40EC-AC31-F593B6849C64}" presName="downArrow" presStyleLbl="node1" presStyleIdx="1" presStyleCnt="2"/>
      <dgm:spPr/>
    </dgm:pt>
    <dgm:pt modelId="{F9C53A46-656F-4466-9B5C-73E7BBE9C78E}" type="pres">
      <dgm:prSet presAssocID="{A1105FE4-7CBC-40EC-AC31-F593B6849C64}" presName="downArrowText" presStyleLbl="revTx" presStyleIdx="1" presStyleCnt="2">
        <dgm:presLayoutVars>
          <dgm:chMax val="0"/>
          <dgm:bulletEnabled val="1"/>
        </dgm:presLayoutVars>
      </dgm:prSet>
      <dgm:spPr/>
    </dgm:pt>
  </dgm:ptLst>
  <dgm:cxnLst>
    <dgm:cxn modelId="{1DF42E20-10EF-405E-855F-0A6657AAA193}" type="presOf" srcId="{D8DE111F-CAB5-4EAE-B6A6-634A169BDFA8}" destId="{2AA246EB-AFCE-4548-AD6F-AF6BBB94DCF3}" srcOrd="0" destOrd="0" presId="urn:microsoft.com/office/officeart/2005/8/layout/arrow4"/>
    <dgm:cxn modelId="{B9F92865-86B4-4A8B-B95F-A068F799B19A}" type="presOf" srcId="{9495F5AF-8FFE-41D1-9600-5089F6090BFA}" destId="{EB3154E7-357A-4E87-B412-EDDE0060E525}" srcOrd="0" destOrd="0" presId="urn:microsoft.com/office/officeart/2005/8/layout/arrow4"/>
    <dgm:cxn modelId="{858E5B45-CDE3-47E1-8DAD-D4539B36107A}" srcId="{D8DE111F-CAB5-4EAE-B6A6-634A169BDFA8}" destId="{A1105FE4-7CBC-40EC-AC31-F593B6849C64}" srcOrd="1" destOrd="0" parTransId="{9D3768EE-FCE7-4998-AD15-20AA567CCF43}" sibTransId="{60618C6B-5FB3-43C5-8FC7-A86731A68518}"/>
    <dgm:cxn modelId="{05FA0D87-7E00-4ECA-B87C-B7BFFEF8C8B1}" srcId="{D8DE111F-CAB5-4EAE-B6A6-634A169BDFA8}" destId="{9495F5AF-8FFE-41D1-9600-5089F6090BFA}" srcOrd="0" destOrd="0" parTransId="{45645EC7-4364-4B25-AB7B-1BDA8D53D98C}" sibTransId="{1972B372-249B-4D33-A4B5-061275068327}"/>
    <dgm:cxn modelId="{764249D3-1CFC-4D87-8555-5ED7C5F4EB64}" type="presOf" srcId="{A1105FE4-7CBC-40EC-AC31-F593B6849C64}" destId="{F9C53A46-656F-4466-9B5C-73E7BBE9C78E}" srcOrd="0" destOrd="0" presId="urn:microsoft.com/office/officeart/2005/8/layout/arrow4"/>
    <dgm:cxn modelId="{41554050-93F6-4497-9410-F31CD33B3438}" type="presParOf" srcId="{2AA246EB-AFCE-4548-AD6F-AF6BBB94DCF3}" destId="{2B209C9C-6A05-40CD-A979-943ED893B09C}" srcOrd="0" destOrd="0" presId="urn:microsoft.com/office/officeart/2005/8/layout/arrow4"/>
    <dgm:cxn modelId="{B9ACA44A-9F0B-456E-A4A9-4E257CC481DA}" type="presParOf" srcId="{2AA246EB-AFCE-4548-AD6F-AF6BBB94DCF3}" destId="{EB3154E7-357A-4E87-B412-EDDE0060E525}" srcOrd="1" destOrd="0" presId="urn:microsoft.com/office/officeart/2005/8/layout/arrow4"/>
    <dgm:cxn modelId="{A0FB75C3-32E5-4C30-A7C0-7CCE03477E89}" type="presParOf" srcId="{2AA246EB-AFCE-4548-AD6F-AF6BBB94DCF3}" destId="{84C81D2A-0AD9-45D6-8AF5-E470E7EDF556}" srcOrd="2" destOrd="0" presId="urn:microsoft.com/office/officeart/2005/8/layout/arrow4"/>
    <dgm:cxn modelId="{BFB4B987-077D-40AC-9E8D-E6D62F49A3E8}" type="presParOf" srcId="{2AA246EB-AFCE-4548-AD6F-AF6BBB94DCF3}" destId="{F9C53A46-656F-4466-9B5C-73E7BBE9C78E}" srcOrd="3" destOrd="0" presId="urn:microsoft.com/office/officeart/2005/8/layout/arrow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209C9C-6A05-40CD-A979-943ED893B09C}">
      <dsp:nvSpPr>
        <dsp:cNvPr id="0" name=""/>
        <dsp:cNvSpPr/>
      </dsp:nvSpPr>
      <dsp:spPr>
        <a:xfrm>
          <a:off x="1885" y="0"/>
          <a:ext cx="1131080" cy="1712252"/>
        </a:xfrm>
        <a:prstGeom prst="upArrow">
          <a:avLst/>
        </a:prstGeom>
        <a:solidFill>
          <a:schemeClr val="accent2">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EB3154E7-357A-4E87-B412-EDDE0060E525}">
      <dsp:nvSpPr>
        <dsp:cNvPr id="0" name=""/>
        <dsp:cNvSpPr/>
      </dsp:nvSpPr>
      <dsp:spPr>
        <a:xfrm>
          <a:off x="1166898" y="0"/>
          <a:ext cx="1919410" cy="1712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0" rIns="241808" bIns="241808" numCol="1" spcCol="1270" anchor="ctr" anchorCtr="0">
          <a:noAutofit/>
        </a:bodyPr>
        <a:lstStyle/>
        <a:p>
          <a:pPr marL="0" lvl="0" indent="0" algn="l" defTabSz="1511300" rtl="0">
            <a:lnSpc>
              <a:spcPct val="90000"/>
            </a:lnSpc>
            <a:spcBef>
              <a:spcPct val="0"/>
            </a:spcBef>
            <a:spcAft>
              <a:spcPct val="35000"/>
            </a:spcAft>
            <a:buNone/>
          </a:pPr>
          <a:r>
            <a:rPr lang="tr-TR" sz="3400" b="1" i="0" kern="1200"/>
            <a:t>AT(N)</a:t>
          </a:r>
          <a:endParaRPr lang="tr-TR" sz="3400" kern="1200"/>
        </a:p>
      </dsp:txBody>
      <dsp:txXfrm>
        <a:off x="1166898" y="0"/>
        <a:ext cx="1919410" cy="1712252"/>
      </dsp:txXfrm>
    </dsp:sp>
    <dsp:sp modelId="{84C81D2A-0AD9-45D6-8AF5-E470E7EDF556}">
      <dsp:nvSpPr>
        <dsp:cNvPr id="0" name=""/>
        <dsp:cNvSpPr/>
      </dsp:nvSpPr>
      <dsp:spPr>
        <a:xfrm>
          <a:off x="341209" y="1854939"/>
          <a:ext cx="1131080" cy="1712252"/>
        </a:xfrm>
        <a:prstGeom prst="downArrow">
          <a:avLst/>
        </a:prstGeom>
        <a:solidFill>
          <a:schemeClr val="accent2">
            <a:shade val="80000"/>
            <a:hueOff val="260660"/>
            <a:satOff val="-25996"/>
            <a:lumOff val="3085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9C53A46-656F-4466-9B5C-73E7BBE9C78E}">
      <dsp:nvSpPr>
        <dsp:cNvPr id="0" name=""/>
        <dsp:cNvSpPr/>
      </dsp:nvSpPr>
      <dsp:spPr>
        <a:xfrm>
          <a:off x="1506222" y="1854939"/>
          <a:ext cx="1919410" cy="1712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0" rIns="241808" bIns="241808" numCol="1" spcCol="1270" anchor="ctr" anchorCtr="0">
          <a:noAutofit/>
        </a:bodyPr>
        <a:lstStyle/>
        <a:p>
          <a:pPr marL="0" lvl="0" indent="0" algn="l" defTabSz="1511300" rtl="0">
            <a:lnSpc>
              <a:spcPct val="90000"/>
            </a:lnSpc>
            <a:spcBef>
              <a:spcPct val="0"/>
            </a:spcBef>
            <a:spcAft>
              <a:spcPct val="35000"/>
            </a:spcAft>
            <a:buNone/>
          </a:pPr>
          <a:r>
            <a:rPr lang="tr-TR" sz="3400" b="1" i="0" kern="1200" dirty="0"/>
            <a:t>ATX(N)</a:t>
          </a:r>
          <a:endParaRPr lang="tr-TR" sz="3400" kern="1200" dirty="0"/>
        </a:p>
      </dsp:txBody>
      <dsp:txXfrm>
        <a:off x="1506222" y="1854939"/>
        <a:ext cx="1919410" cy="1712252"/>
      </dsp:txXfrm>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8638721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aaic.alz.org/overview.asp"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clinicaltrials.gov/show/NCT05026866"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clinicaltrials.gov/show/NCT05108922"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mc.ncbi.nlm.nih.gov/articles/PMC11630478/#R13"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02" name="Google Shape;20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6873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tr-TR" dirty="0"/>
          </a:p>
        </p:txBody>
      </p:sp>
    </p:spTree>
    <p:extLst>
      <p:ext uri="{BB962C8B-B14F-4D97-AF65-F5344CB8AC3E}">
        <p14:creationId xmlns:p14="http://schemas.microsoft.com/office/powerpoint/2010/main" val="2563064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536144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43265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pPr>
              <a:lnSpc>
                <a:spcPct val="150000"/>
              </a:lnSpc>
            </a:pPr>
            <a:r>
              <a:rPr lang="tr-TR" sz="1100" b="1" i="0" u="sng" strike="noStrike" cap="none" dirty="0">
                <a:solidFill>
                  <a:srgbClr val="000000"/>
                </a:solidFill>
                <a:effectLst/>
                <a:latin typeface="Arial"/>
                <a:ea typeface="Arial"/>
                <a:cs typeface="Arial"/>
                <a:sym typeface="Arial"/>
                <a:hlinkClick r:id="rId3"/>
              </a:rPr>
              <a:t>AAIC:</a:t>
            </a:r>
            <a:r>
              <a:rPr lang="tr-TR" sz="1100" b="1" i="0" u="sng" strike="noStrike" cap="none" baseline="0" dirty="0">
                <a:solidFill>
                  <a:srgbClr val="000000"/>
                </a:solidFill>
                <a:effectLst/>
                <a:latin typeface="Arial"/>
                <a:ea typeface="Arial"/>
                <a:cs typeface="Arial"/>
                <a:sym typeface="Arial"/>
                <a:hlinkClick r:id="rId3"/>
              </a:rPr>
              <a:t> </a:t>
            </a:r>
            <a:r>
              <a:rPr lang="tr-TR" sz="1100" b="1" i="0" u="sng" strike="noStrike" cap="none" dirty="0">
                <a:solidFill>
                  <a:srgbClr val="000000"/>
                </a:solidFill>
                <a:effectLst/>
                <a:latin typeface="Arial"/>
                <a:ea typeface="Arial"/>
                <a:cs typeface="Arial"/>
                <a:sym typeface="Arial"/>
                <a:hlinkClick r:id="rId3"/>
              </a:rPr>
              <a:t>Alzheimer Derneği Uluslararası Konferansı</a:t>
            </a:r>
            <a:r>
              <a:rPr lang="tr-TR" sz="1100" b="1" i="0" u="sng" strike="noStrike" cap="none" dirty="0">
                <a:solidFill>
                  <a:srgbClr val="000000"/>
                </a:solidFill>
                <a:effectLst/>
                <a:latin typeface="Arial"/>
                <a:ea typeface="Arial"/>
                <a:cs typeface="Arial"/>
                <a:sym typeface="Arial"/>
              </a:rPr>
              <a:t> Toronto</a:t>
            </a:r>
            <a:r>
              <a:rPr lang="tr-TR" sz="1100" b="1" i="0" u="sng" strike="noStrike" cap="none" baseline="0" dirty="0">
                <a:solidFill>
                  <a:srgbClr val="000000"/>
                </a:solidFill>
                <a:effectLst/>
                <a:latin typeface="Arial"/>
                <a:ea typeface="Arial"/>
                <a:cs typeface="Arial"/>
                <a:sym typeface="Arial"/>
              </a:rPr>
              <a:t> 2025</a:t>
            </a:r>
          </a:p>
          <a:p>
            <a:pPr>
              <a:lnSpc>
                <a:spcPct val="150000"/>
              </a:lnSpc>
            </a:pPr>
            <a:endParaRPr lang="tr-TR"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988275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pPr rtl="0" fontAlgn="t"/>
            <a:endParaRPr lang="tr-TR"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812028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597941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436496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r>
              <a:rPr lang="tr-TR" sz="1100" b="0" i="0" u="none" strike="noStrike" cap="none" dirty="0">
                <a:solidFill>
                  <a:srgbClr val="000000"/>
                </a:solidFill>
                <a:effectLst/>
                <a:latin typeface="Arial"/>
                <a:ea typeface="Arial"/>
                <a:cs typeface="Arial"/>
                <a:sym typeface="Arial"/>
              </a:rPr>
              <a:t>Bu </a:t>
            </a:r>
            <a:r>
              <a:rPr lang="tr-TR" sz="1100" b="0" i="0" u="none" strike="noStrike" cap="none" dirty="0" err="1">
                <a:solidFill>
                  <a:srgbClr val="000000"/>
                </a:solidFill>
                <a:effectLst/>
                <a:latin typeface="Arial"/>
                <a:ea typeface="Arial"/>
                <a:cs typeface="Arial"/>
                <a:sym typeface="Arial"/>
              </a:rPr>
              <a:t>CPG'deki</a:t>
            </a:r>
            <a:r>
              <a:rPr lang="tr-TR" sz="1100" b="0" i="0" u="none" strike="noStrike" cap="none" dirty="0">
                <a:solidFill>
                  <a:srgbClr val="000000"/>
                </a:solidFill>
                <a:effectLst/>
                <a:latin typeface="Arial"/>
                <a:ea typeface="Arial"/>
                <a:cs typeface="Arial"/>
                <a:sym typeface="Arial"/>
              </a:rPr>
              <a:t> temel öneriler, uzmanlaşmış bakım ortamlarına başvuran objektif bilişsel bozukluğu olan hastalarda </a:t>
            </a:r>
            <a:r>
              <a:rPr lang="tr-TR" sz="1100" b="0" i="0" u="none" strike="noStrike" cap="none" dirty="0" err="1">
                <a:solidFill>
                  <a:srgbClr val="000000"/>
                </a:solidFill>
                <a:effectLst/>
                <a:latin typeface="Arial"/>
                <a:ea typeface="Arial"/>
                <a:cs typeface="Arial"/>
                <a:sym typeface="Arial"/>
              </a:rPr>
              <a:t>amiloid</a:t>
            </a:r>
            <a:r>
              <a:rPr lang="tr-TR" sz="1100" b="0" i="0" u="none" strike="noStrike" cap="none" dirty="0">
                <a:solidFill>
                  <a:srgbClr val="000000"/>
                </a:solidFill>
                <a:effectLst/>
                <a:latin typeface="Arial"/>
                <a:ea typeface="Arial"/>
                <a:cs typeface="Arial"/>
                <a:sym typeface="Arial"/>
              </a:rPr>
              <a:t> patolojisinin tespiti için: (1) %90'dan fazla duyarlılık ve %75'ten fazla özgüllüğe sahip BBM testleri, </a:t>
            </a:r>
            <a:r>
              <a:rPr lang="tr-TR" sz="1100" b="0" i="0" u="none" strike="noStrike" cap="none" dirty="0" err="1">
                <a:solidFill>
                  <a:srgbClr val="000000"/>
                </a:solidFill>
                <a:effectLst/>
                <a:latin typeface="Arial"/>
                <a:ea typeface="Arial"/>
                <a:cs typeface="Arial"/>
                <a:sym typeface="Arial"/>
              </a:rPr>
              <a:t>triyaj</a:t>
            </a:r>
            <a:r>
              <a:rPr lang="tr-TR" sz="1100" b="0" i="0" u="none" strike="noStrike" cap="none" dirty="0">
                <a:solidFill>
                  <a:srgbClr val="000000"/>
                </a:solidFill>
                <a:effectLst/>
                <a:latin typeface="Arial"/>
                <a:ea typeface="Arial"/>
                <a:cs typeface="Arial"/>
                <a:sym typeface="Arial"/>
              </a:rPr>
              <a:t> testi olarak kullanılabilir ve (2) %90'dan fazla duyarlılık ve özgüllüğe sahip BBM testleri, </a:t>
            </a:r>
            <a:r>
              <a:rPr lang="tr-TR" sz="1100" b="0" i="0" u="none" strike="noStrike" cap="none" dirty="0" err="1">
                <a:solidFill>
                  <a:srgbClr val="000000"/>
                </a:solidFill>
                <a:effectLst/>
                <a:latin typeface="Arial"/>
                <a:ea typeface="Arial"/>
                <a:cs typeface="Arial"/>
                <a:sym typeface="Arial"/>
              </a:rPr>
              <a:t>amiloid</a:t>
            </a:r>
            <a:r>
              <a:rPr lang="tr-TR" sz="1100" b="0" i="0" u="none" strike="noStrike" cap="none" dirty="0">
                <a:solidFill>
                  <a:srgbClr val="000000"/>
                </a:solidFill>
                <a:effectLst/>
                <a:latin typeface="Arial"/>
                <a:ea typeface="Arial"/>
                <a:cs typeface="Arial"/>
                <a:sym typeface="Arial"/>
              </a:rPr>
              <a:t> PET görüntüleme veya BOS AD </a:t>
            </a:r>
            <a:r>
              <a:rPr lang="tr-TR" sz="1100" b="0" i="0" u="none" strike="noStrike" cap="none" dirty="0" err="1">
                <a:solidFill>
                  <a:srgbClr val="000000"/>
                </a:solidFill>
                <a:effectLst/>
                <a:latin typeface="Arial"/>
                <a:ea typeface="Arial"/>
                <a:cs typeface="Arial"/>
                <a:sym typeface="Arial"/>
              </a:rPr>
              <a:t>biyobelirteç</a:t>
            </a:r>
            <a:r>
              <a:rPr lang="tr-TR" sz="1100" b="0" i="0" u="none" strike="noStrike" cap="none" dirty="0">
                <a:solidFill>
                  <a:srgbClr val="000000"/>
                </a:solidFill>
                <a:effectLst/>
                <a:latin typeface="Arial"/>
                <a:ea typeface="Arial"/>
                <a:cs typeface="Arial"/>
                <a:sym typeface="Arial"/>
              </a:rPr>
              <a:t> testinin yerine kullanılabilir.</a:t>
            </a:r>
          </a:p>
          <a:p>
            <a:r>
              <a:rPr lang="tr-TR" sz="1100" b="0" i="0" u="none" strike="noStrike" cap="none" dirty="0">
                <a:solidFill>
                  <a:srgbClr val="000000"/>
                </a:solidFill>
                <a:effectLst/>
                <a:latin typeface="Arial"/>
                <a:ea typeface="Arial"/>
                <a:cs typeface="Arial"/>
                <a:sym typeface="Arial"/>
              </a:rPr>
              <a:t>Panel, bu kılavuzun kullanıcılarını, tanı testi doğruluğunda önemli değişkenlik olduğu ve piyasada bulunan birçok BBM testinin, özellikle tek bir eşik değeri kullanıldığında, bu eşikleri karşılamadığı konusunda uyarmaktadır. Ayrıca, bu testler bir sağlık uzmanı tarafından yapılan kapsamlı klinik değerlendirmenin yerine geçmez ve yalnızca özel bakım ortamlarına başvuran bilişsel bozukluğu olan hastaların kapsamlı bir tanı çalışmasının parçası olarak ve test öncesi AD patolojisi olasılığı dikkatlice değerlendirilerek kullanılmalıdır.</a:t>
            </a:r>
          </a:p>
          <a:p>
            <a:endParaRPr lang="tr-TR" dirty="0"/>
          </a:p>
        </p:txBody>
      </p:sp>
    </p:spTree>
    <p:extLst>
      <p:ext uri="{BB962C8B-B14F-4D97-AF65-F5344CB8AC3E}">
        <p14:creationId xmlns:p14="http://schemas.microsoft.com/office/powerpoint/2010/main" val="2857770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801505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18106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93" name="Google Shape;2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2568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4142106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ü"/>
              <a:tabLst/>
              <a:defRPr/>
            </a:pPr>
            <a:r>
              <a:rPr lang="tr-TR" sz="1100" strike="noStrike" dirty="0"/>
              <a:t>Klinik Rehber Değerlendirme stratejilerini optimize ediyor</a:t>
            </a:r>
          </a:p>
          <a:p>
            <a:pPr marL="457200" marR="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ü"/>
              <a:tabLst/>
              <a:defRPr/>
            </a:pPr>
            <a:r>
              <a:rPr lang="tr-TR" dirty="0"/>
              <a:t>Eski ABD kılavuzları uzmanlara yönelikti; </a:t>
            </a:r>
            <a:endParaRPr lang="tr-TR" sz="1100" strike="noStrike" dirty="0"/>
          </a:p>
          <a:p>
            <a:pPr marL="457200" marR="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ü"/>
              <a:tabLst/>
              <a:defRPr/>
            </a:pPr>
            <a:r>
              <a:rPr lang="tr-TR" dirty="0"/>
              <a:t>Bu kılavuz, birincil basamak dâhil her ortamda, </a:t>
            </a:r>
            <a:r>
              <a:rPr lang="tr-TR" b="1" dirty="0"/>
              <a:t>yapılandırılmış 3 adımlı tanı</a:t>
            </a:r>
            <a:r>
              <a:rPr lang="tr-TR" dirty="0"/>
              <a:t> ve </a:t>
            </a:r>
            <a:r>
              <a:rPr lang="tr-TR" b="1" dirty="0"/>
              <a:t>kademeli test</a:t>
            </a:r>
            <a:r>
              <a:rPr lang="tr-TR" dirty="0"/>
              <a:t> yaklaşımıyla </a:t>
            </a:r>
            <a:r>
              <a:rPr lang="tr-TR" b="1" dirty="0"/>
              <a:t>doğru tanı + doğru açıklama + uygulanabilir bakım planı</a:t>
            </a:r>
            <a:r>
              <a:rPr lang="tr-TR" dirty="0"/>
              <a:t> üretmeyi ve </a:t>
            </a:r>
            <a:r>
              <a:rPr lang="tr-TR" dirty="0" err="1"/>
              <a:t>biyobelirteçleri</a:t>
            </a:r>
            <a:r>
              <a:rPr lang="tr-TR" dirty="0"/>
              <a:t> doğru bağlama yerleştirmeyi amaçlıyor.”</a:t>
            </a:r>
          </a:p>
          <a:p>
            <a:r>
              <a:rPr lang="tr-TR" sz="1100" b="1" dirty="0">
                <a:solidFill>
                  <a:srgbClr val="1B1B1B"/>
                </a:solidFill>
                <a:latin typeface="Cambria" panose="02040503050406030204" pitchFamily="18" charset="0"/>
              </a:rPr>
              <a:t>«Bu kılavuzun amacı</a:t>
            </a:r>
            <a:r>
              <a:rPr lang="tr-TR" sz="1100" dirty="0">
                <a:solidFill>
                  <a:srgbClr val="1B1B1B"/>
                </a:solidFill>
                <a:latin typeface="Cambria" panose="02040503050406030204" pitchFamily="18" charset="0"/>
              </a:rPr>
              <a:t>, </a:t>
            </a:r>
          </a:p>
          <a:p>
            <a:r>
              <a:rPr lang="tr-TR" sz="1100" dirty="0">
                <a:solidFill>
                  <a:srgbClr val="1B1B1B"/>
                </a:solidFill>
                <a:latin typeface="Cambria" panose="02040503050406030204" pitchFamily="18" charset="0"/>
              </a:rPr>
              <a:t>Uzmanlık alanı veya uygulama ortamı ne olursa olsun </a:t>
            </a:r>
            <a:r>
              <a:rPr lang="tr-TR" sz="1100" u="sng" dirty="0">
                <a:solidFill>
                  <a:srgbClr val="1B1B1B"/>
                </a:solidFill>
                <a:latin typeface="Cambria" panose="02040503050406030204" pitchFamily="18" charset="0"/>
              </a:rPr>
              <a:t>tüm </a:t>
            </a:r>
            <a:r>
              <a:rPr lang="tr-TR" sz="1100" u="sng" dirty="0" err="1">
                <a:solidFill>
                  <a:srgbClr val="1B1B1B"/>
                </a:solidFill>
                <a:latin typeface="Cambria" panose="02040503050406030204" pitchFamily="18" charset="0"/>
              </a:rPr>
              <a:t>klinisyenlerin</a:t>
            </a:r>
            <a:r>
              <a:rPr lang="tr-TR" sz="1100" dirty="0">
                <a:solidFill>
                  <a:srgbClr val="1B1B1B"/>
                </a:solidFill>
                <a:latin typeface="Cambria" panose="02040503050406030204" pitchFamily="18" charset="0"/>
              </a:rPr>
              <a:t>, </a:t>
            </a:r>
          </a:p>
          <a:p>
            <a:r>
              <a:rPr lang="tr-TR" sz="1100" dirty="0">
                <a:solidFill>
                  <a:srgbClr val="1B1B1B"/>
                </a:solidFill>
                <a:latin typeface="Cambria" panose="02040503050406030204" pitchFamily="18" charset="0"/>
              </a:rPr>
              <a:t>Hastalar ve bakım ortaklarıyla yakın işbirliği içinde çalışarak, </a:t>
            </a:r>
          </a:p>
          <a:p>
            <a:r>
              <a:rPr lang="tr-TR" sz="1100" u="sng" dirty="0">
                <a:solidFill>
                  <a:srgbClr val="1B1B1B"/>
                </a:solidFill>
                <a:latin typeface="Cambria" panose="02040503050406030204" pitchFamily="18" charset="0"/>
              </a:rPr>
              <a:t>AD veya </a:t>
            </a:r>
            <a:r>
              <a:rPr lang="tr-TR" sz="1100" u="sng" dirty="0" err="1">
                <a:solidFill>
                  <a:srgbClr val="1B1B1B"/>
                </a:solidFill>
                <a:latin typeface="Cambria" panose="02040503050406030204" pitchFamily="18" charset="0"/>
              </a:rPr>
              <a:t>ADRD'yi</a:t>
            </a:r>
            <a:r>
              <a:rPr lang="tr-TR" sz="1100" u="sng" dirty="0">
                <a:solidFill>
                  <a:srgbClr val="1B1B1B"/>
                </a:solidFill>
                <a:latin typeface="Cambria" panose="02040503050406030204" pitchFamily="18" charset="0"/>
              </a:rPr>
              <a:t> düşündüren bilişsel veya davranışsal semptomların zamanında değerlendirilmesine yönelik</a:t>
            </a:r>
          </a:p>
          <a:p>
            <a:r>
              <a:rPr lang="tr-TR" sz="1100" dirty="0">
                <a:solidFill>
                  <a:srgbClr val="1B1B1B"/>
                </a:solidFill>
                <a:latin typeface="Cambria" panose="02040503050406030204" pitchFamily="18" charset="0"/>
              </a:rPr>
              <a:t>Sistematik, </a:t>
            </a:r>
          </a:p>
          <a:p>
            <a:r>
              <a:rPr lang="tr-TR" sz="1100" dirty="0">
                <a:solidFill>
                  <a:srgbClr val="1B1B1B"/>
                </a:solidFill>
                <a:latin typeface="Cambria" panose="02040503050406030204" pitchFamily="18" charset="0"/>
              </a:rPr>
              <a:t>Hasta merkezli bir yaklaşım benimsemelerini sağlamaktır.»</a:t>
            </a:r>
            <a:endParaRPr lang="tr-TR" sz="1100" dirty="0"/>
          </a:p>
          <a:p>
            <a:pPr marL="457200" marR="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ü"/>
              <a:tabLst/>
              <a:defRPr/>
            </a:pPr>
            <a:endParaRPr lang="tr-TR" sz="1100" strike="noStrike" dirty="0"/>
          </a:p>
        </p:txBody>
      </p:sp>
      <p:sp>
        <p:nvSpPr>
          <p:cNvPr id="704" name="Google Shape;70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4159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r>
              <a:rPr lang="tr-TR" b="1" dirty="0"/>
              <a:t>Üç figür de aynı tanısal omurgayı paylaşır; fark, uygulama düzeyi ve test derinliğidir.</a:t>
            </a:r>
          </a:p>
          <a:p>
            <a:r>
              <a:rPr lang="tr-TR" b="1" dirty="0"/>
              <a:t>Kimin</a:t>
            </a:r>
            <a:r>
              <a:rPr lang="tr-TR" b="1" baseline="0" dirty="0"/>
              <a:t> uyguladığı değişiyor</a:t>
            </a:r>
          </a:p>
          <a:p>
            <a:endParaRPr lang="tr-TR" b="1" baseline="0" dirty="0"/>
          </a:p>
          <a:p>
            <a:r>
              <a:rPr lang="tr-TR" dirty="0"/>
              <a:t>“</a:t>
            </a:r>
            <a:r>
              <a:rPr lang="tr-TR" b="1" dirty="0"/>
              <a:t>Ne kadar etkilenmiş?</a:t>
            </a:r>
            <a:r>
              <a:rPr lang="tr-TR" dirty="0"/>
              <a:t> → </a:t>
            </a:r>
            <a:r>
              <a:rPr lang="tr-TR" b="1" dirty="0"/>
              <a:t>Nasıl bir bilişsel/ davranışsal pencere görüyorum?</a:t>
            </a:r>
            <a:r>
              <a:rPr lang="tr-TR" dirty="0"/>
              <a:t> → </a:t>
            </a:r>
            <a:r>
              <a:rPr lang="tr-TR" b="1" dirty="0"/>
              <a:t>Bunu hangi hastalık(</a:t>
            </a:r>
            <a:r>
              <a:rPr lang="tr-TR" b="1" dirty="0" err="1"/>
              <a:t>lar</a:t>
            </a:r>
            <a:r>
              <a:rPr lang="tr-TR" b="1" dirty="0"/>
              <a:t>) açıklıyor?</a:t>
            </a:r>
            <a:r>
              <a:rPr lang="tr-TR" dirty="0"/>
              <a:t>”</a:t>
            </a:r>
          </a:p>
        </p:txBody>
      </p:sp>
    </p:spTree>
    <p:extLst>
      <p:ext uri="{BB962C8B-B14F-4D97-AF65-F5344CB8AC3E}">
        <p14:creationId xmlns:p14="http://schemas.microsoft.com/office/powerpoint/2010/main" val="2299013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4098258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pPr>
              <a:buFont typeface="+mj-lt"/>
              <a:buAutoNum type="arabicPeriod"/>
            </a:pPr>
            <a:r>
              <a:rPr lang="tr-TR" sz="2800" b="1" dirty="0"/>
              <a:t>Sonra: Kognitif-davranışsal sendrom (hangi profil?)</a:t>
            </a:r>
            <a:br>
              <a:rPr lang="tr-TR" sz="2800" dirty="0"/>
            </a:br>
            <a:r>
              <a:rPr lang="tr-TR" sz="2800" dirty="0"/>
              <a:t>“En çok hangi alan etkilenmiş?”</a:t>
            </a:r>
          </a:p>
          <a:p>
            <a:pPr marL="742950" lvl="1" indent="-285750">
              <a:buFont typeface="+mj-lt"/>
              <a:buAutoNum type="arabicPeriod"/>
            </a:pPr>
            <a:r>
              <a:rPr lang="tr-TR" sz="2800" dirty="0"/>
              <a:t>Bellek ağırlıklı mı?</a:t>
            </a:r>
          </a:p>
          <a:p>
            <a:pPr marL="742950" lvl="1" indent="-285750">
              <a:buFont typeface="+mj-lt"/>
              <a:buAutoNum type="arabicPeriod"/>
            </a:pPr>
            <a:r>
              <a:rPr lang="tr-TR" sz="2800" dirty="0"/>
              <a:t>Yürütücü/işlem hızı mı?</a:t>
            </a:r>
          </a:p>
          <a:p>
            <a:pPr marL="742950" lvl="1" indent="-285750">
              <a:buFont typeface="+mj-lt"/>
              <a:buAutoNum type="arabicPeriod"/>
            </a:pPr>
            <a:r>
              <a:rPr lang="tr-TR" sz="2800" dirty="0"/>
              <a:t>Dil, görsel-uzamsal, davranış/kişilik değişimi mi?</a:t>
            </a:r>
            <a:br>
              <a:rPr lang="tr-TR" sz="2800" dirty="0"/>
            </a:br>
            <a:r>
              <a:rPr lang="tr-TR" sz="2800" dirty="0"/>
              <a:t>(ör. </a:t>
            </a:r>
            <a:r>
              <a:rPr lang="tr-TR" sz="2800" dirty="0" err="1"/>
              <a:t>amnestik</a:t>
            </a:r>
            <a:r>
              <a:rPr lang="tr-TR" sz="2800" dirty="0"/>
              <a:t>, yürütücü baskın vb.).</a:t>
            </a:r>
          </a:p>
          <a:p>
            <a:pPr>
              <a:buFont typeface="+mj-lt"/>
              <a:buAutoNum type="arabicPeriod"/>
            </a:pPr>
            <a:r>
              <a:rPr lang="tr-TR" sz="2800" b="1" dirty="0"/>
              <a:t>En sonda: Olası etiyoloji(</a:t>
            </a:r>
            <a:r>
              <a:rPr lang="tr-TR" sz="2800" b="1" dirty="0" err="1"/>
              <a:t>ler</a:t>
            </a:r>
            <a:r>
              <a:rPr lang="tr-TR" sz="2800" b="1" dirty="0"/>
              <a:t>) (neden?)</a:t>
            </a:r>
            <a:br>
              <a:rPr lang="tr-TR" sz="2800" dirty="0"/>
            </a:br>
            <a:r>
              <a:rPr lang="tr-TR" sz="2800" dirty="0"/>
              <a:t>Bulguları laboratuvar, görüntüleme ve gerekirse </a:t>
            </a:r>
            <a:r>
              <a:rPr lang="tr-TR" sz="2800" dirty="0" err="1"/>
              <a:t>biyobelirteçlerle</a:t>
            </a:r>
            <a:r>
              <a:rPr lang="tr-TR" sz="2800" dirty="0"/>
              <a:t> birleştirip </a:t>
            </a:r>
            <a:r>
              <a:rPr lang="tr-TR" sz="2800" b="1" dirty="0"/>
              <a:t>nedeni</a:t>
            </a:r>
            <a:r>
              <a:rPr lang="tr-TR" sz="2800" dirty="0"/>
              <a:t> söylersin:</a:t>
            </a:r>
          </a:p>
          <a:p>
            <a:pPr marL="742950" lvl="1" indent="-285750">
              <a:buFont typeface="+mj-lt"/>
              <a:buAutoNum type="arabicPeriod"/>
            </a:pPr>
            <a:r>
              <a:rPr lang="tr-TR" sz="2800" dirty="0"/>
              <a:t>Alzheimer biyolojisi mi?</a:t>
            </a:r>
          </a:p>
          <a:p>
            <a:pPr marL="742950" lvl="1" indent="-285750">
              <a:buFont typeface="+mj-lt"/>
              <a:buAutoNum type="arabicPeriod"/>
            </a:pPr>
            <a:r>
              <a:rPr lang="tr-TR" sz="2800" dirty="0" err="1"/>
              <a:t>Vasküler</a:t>
            </a:r>
            <a:r>
              <a:rPr lang="tr-TR" sz="2800" dirty="0"/>
              <a:t> katkı mı?</a:t>
            </a:r>
          </a:p>
          <a:p>
            <a:pPr marL="742950" lvl="1" indent="-285750">
              <a:buFont typeface="+mj-lt"/>
              <a:buAutoNum type="arabicPeriod"/>
            </a:pPr>
            <a:r>
              <a:rPr lang="tr-TR" sz="2800" dirty="0" err="1"/>
              <a:t>Lewy</a:t>
            </a:r>
            <a:r>
              <a:rPr lang="tr-TR" sz="2800" dirty="0"/>
              <a:t> cisimcikleri, </a:t>
            </a:r>
            <a:r>
              <a:rPr lang="tr-TR" sz="2800" dirty="0" err="1"/>
              <a:t>frontotemporal</a:t>
            </a:r>
            <a:r>
              <a:rPr lang="tr-TR" sz="2800" dirty="0"/>
              <a:t> dejenerasyon, karışık etiyoloji vb.?</a:t>
            </a:r>
          </a:p>
          <a:p>
            <a:endParaRPr lang="tr-TR" dirty="0"/>
          </a:p>
          <a:p>
            <a:endParaRPr lang="tr-TR" b="1" dirty="0"/>
          </a:p>
          <a:p>
            <a:endParaRPr lang="tr-TR" b="1" dirty="0"/>
          </a:p>
          <a:p>
            <a:endParaRPr lang="tr-TR" b="1" dirty="0"/>
          </a:p>
          <a:p>
            <a:r>
              <a:rPr lang="tr-TR" b="1" dirty="0"/>
              <a:t>“İlk kademe” testler ve görüntüleme netleşti.</a:t>
            </a:r>
            <a:r>
              <a:rPr lang="tr-TR" dirty="0"/>
              <a:t> Hemen her hastada </a:t>
            </a:r>
            <a:r>
              <a:rPr lang="tr-TR" b="1" dirty="0"/>
              <a:t>yapısal beyin görüntüleme (tercihen MRI, olmazsa BT)</a:t>
            </a:r>
            <a:r>
              <a:rPr lang="tr-TR" dirty="0"/>
              <a:t> önerisi standart hale getirildi; bu, AD dışı nedenleri elemeye ve VCID katkısını saptamaya hizmet ediyor. (Laboratuvar ve görüntüleme adımları Figür 2’de iş akışına yerleştirilmiş.)</a:t>
            </a:r>
          </a:p>
          <a:p>
            <a:r>
              <a:rPr lang="tr-TR" b="1" dirty="0" err="1"/>
              <a:t>Biyobelirteçlerin</a:t>
            </a:r>
            <a:r>
              <a:rPr lang="tr-TR" b="1" dirty="0"/>
              <a:t> yeri pratikleştirildi (ne zaman/kime).</a:t>
            </a:r>
            <a:r>
              <a:rPr lang="tr-TR" dirty="0"/>
              <a:t> Tanı belirsizliğinde uzman düzeyinde </a:t>
            </a:r>
            <a:r>
              <a:rPr lang="tr-TR" b="1" dirty="0"/>
              <a:t>FDG-PET</a:t>
            </a:r>
            <a:r>
              <a:rPr lang="tr-TR" dirty="0"/>
              <a:t>, </a:t>
            </a:r>
            <a:r>
              <a:rPr lang="tr-TR" b="1" dirty="0"/>
              <a:t>CSF A</a:t>
            </a:r>
            <a:r>
              <a:rPr lang="el-GR" b="1" dirty="0"/>
              <a:t>β </a:t>
            </a:r>
            <a:r>
              <a:rPr lang="tr-TR" b="1" dirty="0"/>
              <a:t>ve p-</a:t>
            </a:r>
            <a:r>
              <a:rPr lang="tr-TR" b="1" dirty="0" err="1"/>
              <a:t>tau</a:t>
            </a:r>
            <a:r>
              <a:rPr lang="tr-TR" b="1" dirty="0"/>
              <a:t> profilleri</a:t>
            </a:r>
            <a:r>
              <a:rPr lang="tr-TR" dirty="0"/>
              <a:t>, gerekirse </a:t>
            </a:r>
            <a:r>
              <a:rPr lang="tr-TR" b="1" dirty="0" err="1"/>
              <a:t>amiloid</a:t>
            </a:r>
            <a:r>
              <a:rPr lang="tr-TR" b="1" dirty="0"/>
              <a:t> PET</a:t>
            </a:r>
            <a:r>
              <a:rPr lang="tr-TR" dirty="0"/>
              <a:t> için uygun kullanım ölçütleri vurgulanıyor; </a:t>
            </a:r>
            <a:r>
              <a:rPr lang="tr-TR" b="1" dirty="0"/>
              <a:t>kan </a:t>
            </a:r>
            <a:r>
              <a:rPr lang="tr-TR" b="1" dirty="0" err="1"/>
              <a:t>biyobelirteçleri</a:t>
            </a:r>
            <a:r>
              <a:rPr lang="tr-TR" dirty="0"/>
              <a:t> umut verici ama </a:t>
            </a:r>
            <a:r>
              <a:rPr lang="tr-TR" b="1" dirty="0"/>
              <a:t>tek başına klinikte önerilmiyor</a:t>
            </a:r>
            <a:r>
              <a:rPr lang="tr-TR" dirty="0"/>
              <a:t> (şimdilik doğrulama gerekir). </a:t>
            </a:r>
            <a:r>
              <a:rPr lang="tr-TR" b="1" dirty="0" err="1"/>
              <a:t>Asemptomatik</a:t>
            </a:r>
            <a:r>
              <a:rPr lang="tr-TR" b="1" dirty="0"/>
              <a:t> tarama kapsam dışı.</a:t>
            </a:r>
            <a:endParaRPr lang="tr-TR" dirty="0"/>
          </a:p>
          <a:p>
            <a:r>
              <a:rPr lang="tr-TR" b="1" dirty="0"/>
              <a:t>Tedavi çağına hazırlık ve açıklama/planlama kültürü.</a:t>
            </a:r>
            <a:r>
              <a:rPr lang="tr-TR" dirty="0"/>
              <a:t> Anti-</a:t>
            </a:r>
            <a:r>
              <a:rPr lang="tr-TR" dirty="0" err="1"/>
              <a:t>amiloid</a:t>
            </a:r>
            <a:r>
              <a:rPr lang="tr-TR" dirty="0"/>
              <a:t> </a:t>
            </a:r>
            <a:r>
              <a:rPr lang="tr-TR" b="1" dirty="0" err="1"/>
              <a:t>mAb</a:t>
            </a:r>
            <a:r>
              <a:rPr lang="tr-TR" dirty="0" err="1"/>
              <a:t>’lerin</a:t>
            </a:r>
            <a:r>
              <a:rPr lang="tr-TR" dirty="0"/>
              <a:t> (</a:t>
            </a:r>
            <a:r>
              <a:rPr lang="tr-TR" dirty="0" err="1"/>
              <a:t>lecanemab</a:t>
            </a:r>
            <a:r>
              <a:rPr lang="tr-TR" dirty="0"/>
              <a:t>/</a:t>
            </a:r>
            <a:r>
              <a:rPr lang="tr-TR" dirty="0" err="1"/>
              <a:t>donanemab</a:t>
            </a:r>
            <a:r>
              <a:rPr lang="tr-TR" dirty="0"/>
              <a:t>) yaygınlaşmasıyla </a:t>
            </a:r>
            <a:r>
              <a:rPr lang="tr-TR" b="1" dirty="0"/>
              <a:t>zamanında tanı, kaynak planlaması, </a:t>
            </a:r>
            <a:r>
              <a:rPr lang="tr-TR" b="1" dirty="0" err="1"/>
              <a:t>hub-and-spoke</a:t>
            </a:r>
            <a:r>
              <a:rPr lang="tr-TR" b="1" dirty="0"/>
              <a:t> işbirlikleri, ARIA için MRI/ </a:t>
            </a:r>
            <a:r>
              <a:rPr lang="tr-TR" b="1" dirty="0" err="1"/>
              <a:t>APOE’nin</a:t>
            </a:r>
            <a:r>
              <a:rPr lang="tr-TR" b="1" dirty="0"/>
              <a:t> rolü</a:t>
            </a:r>
            <a:r>
              <a:rPr lang="tr-TR" dirty="0"/>
              <a:t> gibi sistem gereklilikleri anlatılıyor; ayrıca </a:t>
            </a:r>
            <a:r>
              <a:rPr lang="tr-TR" b="1" dirty="0"/>
              <a:t>yapılandırılmış tanı açıklaması ve bakım planı</a:t>
            </a:r>
            <a:r>
              <a:rPr lang="tr-TR" dirty="0"/>
              <a:t> kılavuzun temel çıktısı.</a:t>
            </a:r>
          </a:p>
          <a:p>
            <a:r>
              <a:rPr lang="tr-TR" dirty="0"/>
              <a:t>Tek cümlelik açılış: “Bu kılavuz, birincil basamak dâhil her ortamda, </a:t>
            </a:r>
            <a:r>
              <a:rPr lang="tr-TR" b="1" dirty="0"/>
              <a:t>yapılandırılmış 3 adımlı tanı</a:t>
            </a:r>
            <a:r>
              <a:rPr lang="tr-TR" dirty="0"/>
              <a:t> ve </a:t>
            </a:r>
            <a:r>
              <a:rPr lang="tr-TR" b="1" dirty="0"/>
              <a:t>kademeli test</a:t>
            </a:r>
            <a:r>
              <a:rPr lang="tr-TR" dirty="0"/>
              <a:t> yaklaşımıyla </a:t>
            </a:r>
            <a:r>
              <a:rPr lang="tr-TR" b="1" dirty="0"/>
              <a:t>doğru tanı + doğru açıklama + uygulanabilir bakım planı</a:t>
            </a:r>
            <a:r>
              <a:rPr lang="tr-TR" dirty="0"/>
              <a:t> üretmeyi ve </a:t>
            </a:r>
            <a:r>
              <a:rPr lang="tr-TR" dirty="0" err="1"/>
              <a:t>biyobelirteçleri</a:t>
            </a:r>
            <a:r>
              <a:rPr lang="tr-TR" dirty="0"/>
              <a:t> doğru bağlama yerleştirmeyi amaçlıyor.”</a:t>
            </a:r>
          </a:p>
          <a:p>
            <a:endParaRPr lang="tr-TR" dirty="0"/>
          </a:p>
          <a:p>
            <a:r>
              <a:rPr lang="tr-TR" sz="1100" b="1" dirty="0"/>
              <a:t>Ne kadar etkilenmiş?</a:t>
            </a:r>
            <a:r>
              <a:rPr lang="tr-TR" sz="1100" dirty="0"/>
              <a:t> → </a:t>
            </a:r>
            <a:r>
              <a:rPr lang="tr-TR" sz="1100" b="1" dirty="0"/>
              <a:t>Nasıl bir bilişsel/ davranışsal pencere görüyorum?</a:t>
            </a:r>
            <a:r>
              <a:rPr lang="tr-TR" sz="1100" dirty="0"/>
              <a:t> → </a:t>
            </a:r>
            <a:r>
              <a:rPr lang="tr-TR" sz="1100" b="1" dirty="0"/>
              <a:t>Bunu hangi hastalık(</a:t>
            </a:r>
            <a:r>
              <a:rPr lang="tr-TR" sz="1100" b="1" dirty="0" err="1"/>
              <a:t>lar</a:t>
            </a:r>
            <a:r>
              <a:rPr lang="tr-TR" sz="1100" b="1" dirty="0"/>
              <a:t>) açıklıyor?</a:t>
            </a:r>
            <a:endParaRPr lang="tr-TR" sz="1100" dirty="0"/>
          </a:p>
          <a:p>
            <a:endParaRPr lang="tr-TR" sz="1100" b="1" dirty="0"/>
          </a:p>
          <a:p>
            <a:r>
              <a:rPr lang="tr-TR" sz="1100" b="1" dirty="0"/>
              <a:t>Mini örnek:</a:t>
            </a:r>
            <a:endParaRPr lang="tr-TR" sz="1100" dirty="0"/>
          </a:p>
          <a:p>
            <a:pPr>
              <a:buFont typeface="Arial" panose="020B0604020202020204" pitchFamily="34" charset="0"/>
              <a:buChar char="•"/>
            </a:pPr>
            <a:r>
              <a:rPr lang="tr-TR" sz="1100" dirty="0" err="1"/>
              <a:t>Kongis</a:t>
            </a:r>
            <a:r>
              <a:rPr lang="tr-TR" sz="1100" dirty="0"/>
              <a:t>→ </a:t>
            </a:r>
            <a:r>
              <a:rPr lang="tr-TR" sz="1100" b="1" dirty="0"/>
              <a:t>MCI</a:t>
            </a:r>
            <a:endParaRPr lang="tr-TR" sz="1100" dirty="0"/>
          </a:p>
          <a:p>
            <a:pPr>
              <a:buFont typeface="Arial" panose="020B0604020202020204" pitchFamily="34" charset="0"/>
              <a:buChar char="•"/>
            </a:pPr>
            <a:r>
              <a:rPr lang="tr-TR" sz="1100" dirty="0"/>
              <a:t>Profil: </a:t>
            </a:r>
            <a:r>
              <a:rPr lang="tr-TR" sz="1100" b="1" dirty="0" err="1"/>
              <a:t>Amnestik</a:t>
            </a:r>
            <a:r>
              <a:rPr lang="tr-TR" sz="1100" dirty="0"/>
              <a:t> (bellek baskın).</a:t>
            </a:r>
          </a:p>
          <a:p>
            <a:pPr>
              <a:buFont typeface="Arial" panose="020B0604020202020204" pitchFamily="34" charset="0"/>
              <a:buChar char="•"/>
            </a:pPr>
            <a:r>
              <a:rPr lang="tr-TR" sz="1100" dirty="0" err="1"/>
              <a:t>Biyobelirteç</a:t>
            </a:r>
            <a:r>
              <a:rPr lang="tr-TR" sz="1100" dirty="0"/>
              <a:t>/görüntüleme: Alzheimer lehine → </a:t>
            </a:r>
            <a:r>
              <a:rPr lang="tr-TR" sz="1100" b="1" dirty="0"/>
              <a:t>Etiyoloji: olası Alzheimer hastalığı</a:t>
            </a:r>
            <a:r>
              <a:rPr lang="tr-TR" sz="1100" dirty="0"/>
              <a:t> (gerekirse eşlik eden </a:t>
            </a:r>
            <a:r>
              <a:rPr lang="tr-TR" sz="1100" b="1" dirty="0" err="1"/>
              <a:t>vasküler</a:t>
            </a:r>
            <a:r>
              <a:rPr lang="tr-TR" sz="1100" b="1" dirty="0"/>
              <a:t> yük</a:t>
            </a:r>
            <a:r>
              <a:rPr lang="tr-TR" sz="1100" dirty="0"/>
              <a:t> not edilir).</a:t>
            </a:r>
          </a:p>
          <a:p>
            <a:endParaRPr lang="tr-TR" dirty="0"/>
          </a:p>
          <a:p>
            <a:endParaRPr lang="tr-TR" dirty="0"/>
          </a:p>
        </p:txBody>
      </p:sp>
    </p:spTree>
    <p:extLst>
      <p:ext uri="{BB962C8B-B14F-4D97-AF65-F5344CB8AC3E}">
        <p14:creationId xmlns:p14="http://schemas.microsoft.com/office/powerpoint/2010/main" val="4265842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r>
              <a:rPr lang="tr-TR" sz="1100" b="0" i="0" u="none" strike="noStrike" cap="none" dirty="0" err="1">
                <a:solidFill>
                  <a:srgbClr val="000000"/>
                </a:solidFill>
                <a:effectLst/>
                <a:latin typeface="Arial"/>
                <a:ea typeface="Arial"/>
                <a:cs typeface="Arial"/>
                <a:sym typeface="Arial"/>
              </a:rPr>
              <a:t>Wu</a:t>
            </a:r>
            <a:r>
              <a:rPr lang="tr-TR" sz="1100" b="0" i="0" u="none" strike="noStrike" cap="none" dirty="0">
                <a:solidFill>
                  <a:srgbClr val="000000"/>
                </a:solidFill>
                <a:effectLst/>
                <a:latin typeface="Arial"/>
                <a:ea typeface="Arial"/>
                <a:cs typeface="Arial"/>
                <a:sym typeface="Arial"/>
              </a:rPr>
              <a:t> CK, </a:t>
            </a:r>
            <a:r>
              <a:rPr lang="tr-TR" sz="1100" b="0" i="0" u="none" strike="noStrike" cap="none" dirty="0" err="1">
                <a:solidFill>
                  <a:srgbClr val="000000"/>
                </a:solidFill>
                <a:effectLst/>
                <a:latin typeface="Arial"/>
                <a:ea typeface="Arial"/>
                <a:cs typeface="Arial"/>
                <a:sym typeface="Arial"/>
              </a:rPr>
              <a:t>Fuh</a:t>
            </a:r>
            <a:r>
              <a:rPr lang="tr-TR" sz="1100" b="0" i="0" u="none" strike="noStrike" cap="none" dirty="0">
                <a:solidFill>
                  <a:srgbClr val="000000"/>
                </a:solidFill>
                <a:effectLst/>
                <a:latin typeface="Arial"/>
                <a:ea typeface="Arial"/>
                <a:cs typeface="Arial"/>
                <a:sym typeface="Arial"/>
              </a:rPr>
              <a:t> JL. A 2025 </a:t>
            </a:r>
            <a:r>
              <a:rPr lang="tr-TR" sz="1100" b="0" i="0" u="none" strike="noStrike" cap="none" dirty="0" err="1">
                <a:solidFill>
                  <a:srgbClr val="000000"/>
                </a:solidFill>
                <a:effectLst/>
                <a:latin typeface="Arial"/>
                <a:ea typeface="Arial"/>
                <a:cs typeface="Arial"/>
                <a:sym typeface="Arial"/>
              </a:rPr>
              <a:t>update</a:t>
            </a:r>
            <a:r>
              <a:rPr lang="tr-TR" sz="1100" b="0" i="0" u="none" strike="noStrike" cap="none" dirty="0">
                <a:solidFill>
                  <a:srgbClr val="000000"/>
                </a:solidFill>
                <a:effectLst/>
                <a:latin typeface="Arial"/>
                <a:ea typeface="Arial"/>
                <a:cs typeface="Arial"/>
                <a:sym typeface="Arial"/>
              </a:rPr>
              <a:t> on </a:t>
            </a:r>
            <a:r>
              <a:rPr lang="tr-TR" sz="1100" b="0" i="0" u="none" strike="noStrike" cap="none" dirty="0" err="1">
                <a:solidFill>
                  <a:srgbClr val="000000"/>
                </a:solidFill>
                <a:effectLst/>
                <a:latin typeface="Arial"/>
                <a:ea typeface="Arial"/>
                <a:cs typeface="Arial"/>
                <a:sym typeface="Arial"/>
              </a:rPr>
              <a:t>treatment</a:t>
            </a:r>
            <a:r>
              <a:rPr lang="tr-TR" sz="1100" b="0" i="0" u="none" strike="noStrike" cap="none" dirty="0">
                <a:solidFill>
                  <a:srgbClr val="000000"/>
                </a:solidFill>
                <a:effectLst/>
                <a:latin typeface="Arial"/>
                <a:ea typeface="Arial"/>
                <a:cs typeface="Arial"/>
                <a:sym typeface="Arial"/>
              </a:rPr>
              <a:t> </a:t>
            </a:r>
            <a:r>
              <a:rPr lang="tr-TR" sz="1100" b="0" i="0" u="none" strike="noStrike" cap="none" dirty="0" err="1">
                <a:solidFill>
                  <a:srgbClr val="000000"/>
                </a:solidFill>
                <a:effectLst/>
                <a:latin typeface="Arial"/>
                <a:ea typeface="Arial"/>
                <a:cs typeface="Arial"/>
                <a:sym typeface="Arial"/>
              </a:rPr>
              <a:t>strategies</a:t>
            </a:r>
            <a:r>
              <a:rPr lang="tr-TR" sz="1100" b="0" i="0" u="none" strike="noStrike" cap="none" dirty="0">
                <a:solidFill>
                  <a:srgbClr val="000000"/>
                </a:solidFill>
                <a:effectLst/>
                <a:latin typeface="Arial"/>
                <a:ea typeface="Arial"/>
                <a:cs typeface="Arial"/>
                <a:sym typeface="Arial"/>
              </a:rPr>
              <a:t> </a:t>
            </a:r>
            <a:r>
              <a:rPr lang="tr-TR" sz="1100" b="0" i="0" u="none" strike="noStrike" cap="none" dirty="0" err="1">
                <a:solidFill>
                  <a:srgbClr val="000000"/>
                </a:solidFill>
                <a:effectLst/>
                <a:latin typeface="Arial"/>
                <a:ea typeface="Arial"/>
                <a:cs typeface="Arial"/>
                <a:sym typeface="Arial"/>
              </a:rPr>
              <a:t>for</a:t>
            </a:r>
            <a:r>
              <a:rPr lang="tr-TR" sz="1100" b="0" i="0" u="none" strike="noStrike" cap="none" dirty="0">
                <a:solidFill>
                  <a:srgbClr val="000000"/>
                </a:solidFill>
                <a:effectLst/>
                <a:latin typeface="Arial"/>
                <a:ea typeface="Arial"/>
                <a:cs typeface="Arial"/>
                <a:sym typeface="Arial"/>
              </a:rPr>
              <a:t> </a:t>
            </a:r>
            <a:r>
              <a:rPr lang="tr-TR" sz="1100" b="0" i="0" u="none" strike="noStrike" cap="none" dirty="0" err="1">
                <a:solidFill>
                  <a:srgbClr val="000000"/>
                </a:solidFill>
                <a:effectLst/>
                <a:latin typeface="Arial"/>
                <a:ea typeface="Arial"/>
                <a:cs typeface="Arial"/>
                <a:sym typeface="Arial"/>
              </a:rPr>
              <a:t>the</a:t>
            </a:r>
            <a:r>
              <a:rPr lang="tr-TR" sz="1100" b="0" i="0" u="none" strike="noStrike" cap="none" dirty="0">
                <a:solidFill>
                  <a:srgbClr val="000000"/>
                </a:solidFill>
                <a:effectLst/>
                <a:latin typeface="Arial"/>
                <a:ea typeface="Arial"/>
                <a:cs typeface="Arial"/>
                <a:sym typeface="Arial"/>
              </a:rPr>
              <a:t> </a:t>
            </a:r>
            <a:r>
              <a:rPr lang="tr-TR" sz="1100" b="0" i="0" u="none" strike="noStrike" cap="none" dirty="0" err="1">
                <a:solidFill>
                  <a:srgbClr val="000000"/>
                </a:solidFill>
                <a:effectLst/>
                <a:latin typeface="Arial"/>
                <a:ea typeface="Arial"/>
                <a:cs typeface="Arial"/>
                <a:sym typeface="Arial"/>
              </a:rPr>
              <a:t>Alzheimer's</a:t>
            </a:r>
            <a:r>
              <a:rPr lang="tr-TR" sz="1100" b="0" i="0" u="none" strike="noStrike" cap="none" dirty="0">
                <a:solidFill>
                  <a:srgbClr val="000000"/>
                </a:solidFill>
                <a:effectLst/>
                <a:latin typeface="Arial"/>
                <a:ea typeface="Arial"/>
                <a:cs typeface="Arial"/>
                <a:sym typeface="Arial"/>
              </a:rPr>
              <a:t> </a:t>
            </a:r>
            <a:r>
              <a:rPr lang="tr-TR" sz="1100" b="0" i="0" u="none" strike="noStrike" cap="none" dirty="0" err="1">
                <a:solidFill>
                  <a:srgbClr val="000000"/>
                </a:solidFill>
                <a:effectLst/>
                <a:latin typeface="Arial"/>
                <a:ea typeface="Arial"/>
                <a:cs typeface="Arial"/>
                <a:sym typeface="Arial"/>
              </a:rPr>
              <a:t>disease</a:t>
            </a:r>
            <a:r>
              <a:rPr lang="tr-TR" sz="1100" b="0" i="0" u="none" strike="noStrike" cap="none" dirty="0">
                <a:solidFill>
                  <a:srgbClr val="000000"/>
                </a:solidFill>
                <a:effectLst/>
                <a:latin typeface="Arial"/>
                <a:ea typeface="Arial"/>
                <a:cs typeface="Arial"/>
                <a:sym typeface="Arial"/>
              </a:rPr>
              <a:t> </a:t>
            </a:r>
            <a:r>
              <a:rPr lang="tr-TR" sz="1100" b="0" i="0" u="none" strike="noStrike" cap="none" dirty="0" err="1">
                <a:solidFill>
                  <a:srgbClr val="000000"/>
                </a:solidFill>
                <a:effectLst/>
                <a:latin typeface="Arial"/>
                <a:ea typeface="Arial"/>
                <a:cs typeface="Arial"/>
                <a:sym typeface="Arial"/>
              </a:rPr>
              <a:t>spectrum</a:t>
            </a:r>
            <a:r>
              <a:rPr lang="tr-TR" sz="1100" b="0" i="0" u="none" strike="noStrike" cap="none" dirty="0">
                <a:solidFill>
                  <a:srgbClr val="000000"/>
                </a:solidFill>
                <a:effectLst/>
                <a:latin typeface="Arial"/>
                <a:ea typeface="Arial"/>
                <a:cs typeface="Arial"/>
                <a:sym typeface="Arial"/>
              </a:rPr>
              <a:t>. J </a:t>
            </a:r>
            <a:r>
              <a:rPr lang="tr-TR" sz="1100" b="0" i="0" u="none" strike="noStrike" cap="none" dirty="0" err="1">
                <a:solidFill>
                  <a:srgbClr val="000000"/>
                </a:solidFill>
                <a:effectLst/>
                <a:latin typeface="Arial"/>
                <a:ea typeface="Arial"/>
                <a:cs typeface="Arial"/>
                <a:sym typeface="Arial"/>
              </a:rPr>
              <a:t>Chin</a:t>
            </a:r>
            <a:r>
              <a:rPr lang="tr-TR" sz="1100" b="0" i="0" u="none" strike="noStrike" cap="none" dirty="0">
                <a:solidFill>
                  <a:srgbClr val="000000"/>
                </a:solidFill>
                <a:effectLst/>
                <a:latin typeface="Arial"/>
                <a:ea typeface="Arial"/>
                <a:cs typeface="Arial"/>
                <a:sym typeface="Arial"/>
              </a:rPr>
              <a:t> </a:t>
            </a:r>
            <a:r>
              <a:rPr lang="tr-TR" sz="1100" b="0" i="0" u="none" strike="noStrike" cap="none" dirty="0" err="1">
                <a:solidFill>
                  <a:srgbClr val="000000"/>
                </a:solidFill>
                <a:effectLst/>
                <a:latin typeface="Arial"/>
                <a:ea typeface="Arial"/>
                <a:cs typeface="Arial"/>
                <a:sym typeface="Arial"/>
              </a:rPr>
              <a:t>Med</a:t>
            </a:r>
            <a:r>
              <a:rPr lang="tr-TR" sz="1100" b="0" i="0" u="none" strike="noStrike" cap="none" dirty="0">
                <a:solidFill>
                  <a:srgbClr val="000000"/>
                </a:solidFill>
                <a:effectLst/>
                <a:latin typeface="Arial"/>
                <a:ea typeface="Arial"/>
                <a:cs typeface="Arial"/>
                <a:sym typeface="Arial"/>
              </a:rPr>
              <a:t> </a:t>
            </a:r>
            <a:r>
              <a:rPr lang="tr-TR" sz="1100" b="0" i="0" u="none" strike="noStrike" cap="none" dirty="0" err="1">
                <a:solidFill>
                  <a:srgbClr val="000000"/>
                </a:solidFill>
                <a:effectLst/>
                <a:latin typeface="Arial"/>
                <a:ea typeface="Arial"/>
                <a:cs typeface="Arial"/>
                <a:sym typeface="Arial"/>
              </a:rPr>
              <a:t>Assoc</a:t>
            </a:r>
            <a:r>
              <a:rPr lang="tr-TR" sz="1100" b="0" i="0" u="none" strike="noStrike" cap="none" dirty="0">
                <a:solidFill>
                  <a:srgbClr val="000000"/>
                </a:solidFill>
                <a:effectLst/>
                <a:latin typeface="Arial"/>
                <a:ea typeface="Arial"/>
                <a:cs typeface="Arial"/>
                <a:sym typeface="Arial"/>
              </a:rPr>
              <a:t>. 2025 Jul 1;88(7):495-502. </a:t>
            </a:r>
            <a:endParaRPr lang="tr-TR" dirty="0"/>
          </a:p>
        </p:txBody>
      </p:sp>
    </p:spTree>
    <p:extLst>
      <p:ext uri="{BB962C8B-B14F-4D97-AF65-F5344CB8AC3E}">
        <p14:creationId xmlns:p14="http://schemas.microsoft.com/office/powerpoint/2010/main" val="1013033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761423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7023097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943297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504552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52" name="Google Shape;4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07125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618864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5221001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2351241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9731163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3990333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sz="1100" b="1"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1399464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r>
              <a:rPr lang="tr-TR" sz="1100" b="1" i="0" u="none" strike="noStrike" cap="none" dirty="0">
                <a:solidFill>
                  <a:srgbClr val="000000"/>
                </a:solidFill>
                <a:effectLst/>
                <a:latin typeface="Arial"/>
                <a:ea typeface="Arial"/>
                <a:cs typeface="Arial"/>
                <a:sym typeface="Arial"/>
              </a:rPr>
              <a:t>Alz3: </a:t>
            </a:r>
          </a:p>
          <a:p>
            <a:r>
              <a:rPr lang="tr-TR" sz="1100" b="1" i="0" u="none" strike="noStrike" cap="none" dirty="0">
                <a:solidFill>
                  <a:srgbClr val="000000"/>
                </a:solidFill>
                <a:effectLst/>
                <a:latin typeface="Arial"/>
                <a:ea typeface="Arial"/>
                <a:cs typeface="Arial"/>
                <a:sym typeface="Arial"/>
              </a:rPr>
              <a:t>Giriş: </a:t>
            </a:r>
            <a:r>
              <a:rPr lang="tr-TR" sz="1100" b="0" i="0" u="none" strike="noStrike" cap="none" dirty="0">
                <a:solidFill>
                  <a:srgbClr val="000000"/>
                </a:solidFill>
                <a:effectLst/>
                <a:latin typeface="Arial"/>
                <a:ea typeface="Arial"/>
                <a:cs typeface="Arial"/>
                <a:sym typeface="Arial"/>
              </a:rPr>
              <a:t>TRAILBLAZER-ALZ 3, </a:t>
            </a:r>
            <a:r>
              <a:rPr lang="tr-TR" sz="1100" b="0" i="0" u="none" strike="noStrike" cap="none" dirty="0" err="1">
                <a:solidFill>
                  <a:srgbClr val="000000"/>
                </a:solidFill>
                <a:effectLst/>
                <a:latin typeface="Arial"/>
                <a:ea typeface="Arial"/>
                <a:cs typeface="Arial"/>
                <a:sym typeface="Arial"/>
              </a:rPr>
              <a:t>donanemab'ı</a:t>
            </a:r>
            <a:r>
              <a:rPr lang="tr-TR" sz="1100" b="0" i="0" u="none" strike="noStrike" cap="none" dirty="0">
                <a:solidFill>
                  <a:srgbClr val="000000"/>
                </a:solidFill>
                <a:effectLst/>
                <a:latin typeface="Arial"/>
                <a:ea typeface="Arial"/>
                <a:cs typeface="Arial"/>
                <a:sym typeface="Arial"/>
              </a:rPr>
              <a:t> klinik öncesi Alzheimer hastalığında (AD) araştırmaktadır.</a:t>
            </a:r>
          </a:p>
          <a:p>
            <a:r>
              <a:rPr lang="tr-TR" sz="1100" b="1" i="0" u="none" strike="noStrike" cap="none" dirty="0">
                <a:solidFill>
                  <a:srgbClr val="000000"/>
                </a:solidFill>
                <a:effectLst/>
                <a:latin typeface="Arial"/>
                <a:ea typeface="Arial"/>
                <a:cs typeface="Arial"/>
                <a:sym typeface="Arial"/>
              </a:rPr>
              <a:t>Yöntemler: </a:t>
            </a:r>
            <a:r>
              <a:rPr lang="tr-TR" sz="1100" b="0" i="0" u="none" strike="noStrike" cap="none" dirty="0">
                <a:solidFill>
                  <a:srgbClr val="000000"/>
                </a:solidFill>
                <a:effectLst/>
                <a:latin typeface="Arial"/>
                <a:ea typeface="Arial"/>
                <a:cs typeface="Arial"/>
                <a:sym typeface="Arial"/>
              </a:rPr>
              <a:t>Bu çift kör, </a:t>
            </a:r>
            <a:r>
              <a:rPr lang="tr-TR" sz="1100" b="0" i="0" u="none" strike="noStrike" cap="none" dirty="0" err="1">
                <a:solidFill>
                  <a:srgbClr val="000000"/>
                </a:solidFill>
                <a:effectLst/>
                <a:latin typeface="Arial"/>
                <a:ea typeface="Arial"/>
                <a:cs typeface="Arial"/>
                <a:sym typeface="Arial"/>
              </a:rPr>
              <a:t>plasebo</a:t>
            </a:r>
            <a:r>
              <a:rPr lang="tr-TR" sz="1100" b="0" i="0" u="none" strike="noStrike" cap="none" dirty="0">
                <a:solidFill>
                  <a:srgbClr val="000000"/>
                </a:solidFill>
                <a:effectLst/>
                <a:latin typeface="Arial"/>
                <a:ea typeface="Arial"/>
                <a:cs typeface="Arial"/>
                <a:sym typeface="Arial"/>
              </a:rPr>
              <a:t> kontrollü çalışmada, uygunluk için AD patolojisini tespit etmek amacıyla plazma </a:t>
            </a:r>
            <a:r>
              <a:rPr lang="tr-TR" sz="1100" b="0" i="0" u="none" strike="noStrike" cap="none" dirty="0" err="1">
                <a:solidFill>
                  <a:srgbClr val="000000"/>
                </a:solidFill>
                <a:effectLst/>
                <a:latin typeface="Arial"/>
                <a:ea typeface="Arial"/>
                <a:cs typeface="Arial"/>
                <a:sym typeface="Arial"/>
              </a:rPr>
              <a:t>fosforile</a:t>
            </a:r>
            <a:r>
              <a:rPr lang="tr-TR" sz="1100" b="0" i="0" u="none" strike="noStrike" cap="none" dirty="0">
                <a:solidFill>
                  <a:srgbClr val="000000"/>
                </a:solidFill>
                <a:effectLst/>
                <a:latin typeface="Arial"/>
                <a:ea typeface="Arial"/>
                <a:cs typeface="Arial"/>
                <a:sym typeface="Arial"/>
              </a:rPr>
              <a:t> tau-217 (p-tau217) testi ve tarama ve katılımı artırmak için merkezi olmayan bir tasarım kullanılmıştır. Dokuz aylık </a:t>
            </a:r>
            <a:r>
              <a:rPr lang="tr-TR" sz="1100" b="0" i="0" u="none" strike="noStrike" cap="none" dirty="0" err="1">
                <a:solidFill>
                  <a:srgbClr val="000000"/>
                </a:solidFill>
                <a:effectLst/>
                <a:latin typeface="Arial"/>
                <a:ea typeface="Arial"/>
                <a:cs typeface="Arial"/>
                <a:sym typeface="Arial"/>
              </a:rPr>
              <a:t>infüzyondan</a:t>
            </a:r>
            <a:r>
              <a:rPr lang="tr-TR" sz="1100" b="0" i="0" u="none" strike="noStrike" cap="none" dirty="0">
                <a:solidFill>
                  <a:srgbClr val="000000"/>
                </a:solidFill>
                <a:effectLst/>
                <a:latin typeface="Arial"/>
                <a:ea typeface="Arial"/>
                <a:cs typeface="Arial"/>
                <a:sym typeface="Arial"/>
              </a:rPr>
              <a:t> sonra, klinik değerlendirmeler, olaya kadar geçen süreye göre birincil sonuçla her 6 ayda bir devam edecektir. Bir alt çalışma, </a:t>
            </a:r>
            <a:r>
              <a:rPr lang="tr-TR" sz="1100" b="0" i="0" u="none" strike="noStrike" cap="none" dirty="0" err="1">
                <a:solidFill>
                  <a:srgbClr val="000000"/>
                </a:solidFill>
                <a:effectLst/>
                <a:latin typeface="Arial"/>
                <a:ea typeface="Arial"/>
                <a:cs typeface="Arial"/>
                <a:sym typeface="Arial"/>
              </a:rPr>
              <a:t>amiloid</a:t>
            </a:r>
            <a:r>
              <a:rPr lang="tr-TR" sz="1100" b="0" i="0" u="none" strike="noStrike" cap="none" dirty="0">
                <a:solidFill>
                  <a:srgbClr val="000000"/>
                </a:solidFill>
                <a:effectLst/>
                <a:latin typeface="Arial"/>
                <a:ea typeface="Arial"/>
                <a:cs typeface="Arial"/>
                <a:sym typeface="Arial"/>
              </a:rPr>
              <a:t> ve </a:t>
            </a:r>
            <a:r>
              <a:rPr lang="tr-TR" sz="1100" b="0" i="0" u="none" strike="noStrike" cap="none" dirty="0" err="1">
                <a:solidFill>
                  <a:srgbClr val="000000"/>
                </a:solidFill>
                <a:effectLst/>
                <a:latin typeface="Arial"/>
                <a:ea typeface="Arial"/>
                <a:cs typeface="Arial"/>
                <a:sym typeface="Arial"/>
              </a:rPr>
              <a:t>tau</a:t>
            </a:r>
            <a:r>
              <a:rPr lang="tr-TR" sz="1100" b="0" i="0" u="none" strike="noStrike" cap="none" dirty="0">
                <a:solidFill>
                  <a:srgbClr val="000000"/>
                </a:solidFill>
                <a:effectLst/>
                <a:latin typeface="Arial"/>
                <a:ea typeface="Arial"/>
                <a:cs typeface="Arial"/>
                <a:sym typeface="Arial"/>
              </a:rPr>
              <a:t> pozitron emisyon tomografisindeki (PET) uzunlamasına değişiklikleri değerlendirecektir.</a:t>
            </a:r>
          </a:p>
          <a:p>
            <a:r>
              <a:rPr lang="tr-TR" sz="1100" b="1" i="0" u="none" strike="noStrike" cap="none" dirty="0">
                <a:solidFill>
                  <a:srgbClr val="000000"/>
                </a:solidFill>
                <a:effectLst/>
                <a:latin typeface="Arial"/>
                <a:ea typeface="Arial"/>
                <a:cs typeface="Arial"/>
                <a:sym typeface="Arial"/>
              </a:rPr>
              <a:t>Sonuçlar: </a:t>
            </a:r>
            <a:r>
              <a:rPr lang="tr-TR" sz="1100" b="0" i="0" u="none" strike="noStrike" cap="none" dirty="0">
                <a:solidFill>
                  <a:srgbClr val="000000"/>
                </a:solidFill>
                <a:effectLst/>
                <a:latin typeface="Arial"/>
                <a:ea typeface="Arial"/>
                <a:cs typeface="Arial"/>
                <a:sym typeface="Arial"/>
              </a:rPr>
              <a:t>55-80 yaş arası katılımcılar tarandı (N = 63.124). Plazma p-tau217'ye uygun katılımcılar kaydedildi (N = 2196), Klinik </a:t>
            </a:r>
            <a:r>
              <a:rPr lang="tr-TR" sz="1100" b="0" i="0" u="none" strike="noStrike" cap="none" dirty="0" err="1">
                <a:solidFill>
                  <a:srgbClr val="000000"/>
                </a:solidFill>
                <a:effectLst/>
                <a:latin typeface="Arial"/>
                <a:ea typeface="Arial"/>
                <a:cs typeface="Arial"/>
                <a:sym typeface="Arial"/>
              </a:rPr>
              <a:t>Demans</a:t>
            </a:r>
            <a:r>
              <a:rPr lang="tr-TR" sz="1100" b="0" i="0" u="none" strike="noStrike" cap="none" dirty="0">
                <a:solidFill>
                  <a:srgbClr val="000000"/>
                </a:solidFill>
                <a:effectLst/>
                <a:latin typeface="Arial"/>
                <a:ea typeface="Arial"/>
                <a:cs typeface="Arial"/>
                <a:sym typeface="Arial"/>
              </a:rPr>
              <a:t> Derecelendirme (CDR) ölçeği-Küresel skor (CDR-GS) 0 (n = 1202) ve 0,5 (n = 664) idi. Plazma p-tau217 uygunluğu yaşla birlikte arttı ve ırklar ve etnik kökenler arasında farklılık gösterdi. Ortalama başlangıç ​​</a:t>
            </a:r>
            <a:r>
              <a:rPr lang="tr-TR" sz="1100" b="0" i="0" u="none" strike="noStrike" cap="none" dirty="0" err="1">
                <a:solidFill>
                  <a:srgbClr val="000000"/>
                </a:solidFill>
                <a:effectLst/>
                <a:latin typeface="Arial"/>
                <a:ea typeface="Arial"/>
                <a:cs typeface="Arial"/>
                <a:sym typeface="Arial"/>
              </a:rPr>
              <a:t>amiloid</a:t>
            </a:r>
            <a:r>
              <a:rPr lang="tr-TR" sz="1100" b="0" i="0" u="none" strike="noStrike" cap="none" dirty="0">
                <a:solidFill>
                  <a:srgbClr val="000000"/>
                </a:solidFill>
                <a:effectLst/>
                <a:latin typeface="Arial"/>
                <a:ea typeface="Arial"/>
                <a:cs typeface="Arial"/>
                <a:sym typeface="Arial"/>
              </a:rPr>
              <a:t> seviyeleri 63,2 (CDR-GS: 0) ve 70,7 </a:t>
            </a:r>
            <a:r>
              <a:rPr lang="tr-TR" sz="1100" b="0" i="0" u="none" strike="noStrike" cap="none" dirty="0" err="1">
                <a:solidFill>
                  <a:srgbClr val="000000"/>
                </a:solidFill>
                <a:effectLst/>
                <a:latin typeface="Arial"/>
                <a:ea typeface="Arial"/>
                <a:cs typeface="Arial"/>
                <a:sym typeface="Arial"/>
              </a:rPr>
              <a:t>Sentiloid</a:t>
            </a:r>
            <a:r>
              <a:rPr lang="tr-TR" sz="1100" b="0" i="0" u="none" strike="noStrike" cap="none" dirty="0">
                <a:solidFill>
                  <a:srgbClr val="000000"/>
                </a:solidFill>
                <a:effectLst/>
                <a:latin typeface="Arial"/>
                <a:ea typeface="Arial"/>
                <a:cs typeface="Arial"/>
                <a:sym typeface="Arial"/>
              </a:rPr>
              <a:t> (CDR-GS: 0,5) idi. Yükselmiş küresel </a:t>
            </a:r>
            <a:r>
              <a:rPr lang="tr-TR" sz="1100" b="0" i="0" u="none" strike="noStrike" cap="none" dirty="0" err="1">
                <a:solidFill>
                  <a:srgbClr val="000000"/>
                </a:solidFill>
                <a:effectLst/>
                <a:latin typeface="Arial"/>
                <a:ea typeface="Arial"/>
                <a:cs typeface="Arial"/>
                <a:sym typeface="Arial"/>
              </a:rPr>
              <a:t>tau</a:t>
            </a:r>
            <a:r>
              <a:rPr lang="tr-TR" sz="1100" b="0" i="0" u="none" strike="noStrike" cap="none" dirty="0">
                <a:solidFill>
                  <a:srgbClr val="000000"/>
                </a:solidFill>
                <a:effectLst/>
                <a:latin typeface="Arial"/>
                <a:ea typeface="Arial"/>
                <a:cs typeface="Arial"/>
                <a:sym typeface="Arial"/>
              </a:rPr>
              <a:t> sinyali (standardize tutulum değeri oranı ≥1,10), CDR-GS 0 ve 0,5 alt gruplarının sırasıyla %15,1'inde ve %26,3'ünde gözlendi.</a:t>
            </a:r>
          </a:p>
          <a:p>
            <a:r>
              <a:rPr lang="tr-TR" sz="1100" b="1" i="0" u="none" strike="noStrike" cap="none" dirty="0">
                <a:solidFill>
                  <a:srgbClr val="000000"/>
                </a:solidFill>
                <a:effectLst/>
                <a:latin typeface="Arial"/>
                <a:ea typeface="Arial"/>
                <a:cs typeface="Arial"/>
                <a:sym typeface="Arial"/>
              </a:rPr>
              <a:t>Tartışma: </a:t>
            </a:r>
            <a:r>
              <a:rPr lang="tr-TR" sz="1100" b="0" i="0" u="none" strike="noStrike" cap="none" dirty="0">
                <a:solidFill>
                  <a:srgbClr val="000000"/>
                </a:solidFill>
                <a:effectLst/>
                <a:latin typeface="Arial"/>
                <a:ea typeface="Arial"/>
                <a:cs typeface="Arial"/>
                <a:sym typeface="Arial"/>
              </a:rPr>
              <a:t>Benzersiz bir merkezi olmayan tasarım kullanılarak yapılan çalışmada, klinik öncesi AD ile tutarlı temel veriler elde edildi.</a:t>
            </a:r>
          </a:p>
          <a:p>
            <a:r>
              <a:rPr lang="tr-TR" sz="1100" b="1" i="0" u="none" strike="noStrike" cap="none" dirty="0">
                <a:solidFill>
                  <a:srgbClr val="000000"/>
                </a:solidFill>
                <a:effectLst/>
                <a:latin typeface="Arial"/>
                <a:ea typeface="Arial"/>
                <a:cs typeface="Arial"/>
                <a:sym typeface="Arial"/>
              </a:rPr>
              <a:t>Deneme kaydı: </a:t>
            </a:r>
            <a:r>
              <a:rPr lang="tr-TR" sz="1100" b="0" i="0" u="none" strike="noStrike" cap="none" dirty="0">
                <a:solidFill>
                  <a:srgbClr val="000000"/>
                </a:solidFill>
                <a:effectLst/>
                <a:latin typeface="Arial"/>
                <a:ea typeface="Arial"/>
                <a:cs typeface="Arial"/>
                <a:sym typeface="Arial"/>
              </a:rPr>
              <a:t>ClinicalTrials.gov tanımlayıcı: </a:t>
            </a:r>
            <a:r>
              <a:rPr lang="tr-TR" sz="1100" b="0" i="0" u="none" strike="noStrike" cap="none" dirty="0">
                <a:solidFill>
                  <a:srgbClr val="000000"/>
                </a:solidFill>
                <a:effectLst/>
                <a:latin typeface="Arial"/>
                <a:ea typeface="Arial"/>
                <a:cs typeface="Arial"/>
                <a:sym typeface="Arial"/>
                <a:hlinkClick r:id="rId3" tooltip="ClinicalTrials.gov'da görün"/>
              </a:rPr>
              <a:t>NCT05026866</a:t>
            </a:r>
            <a:r>
              <a:rPr lang="tr-TR" sz="1100" b="0" i="0" u="none" strike="noStrike" cap="none" dirty="0">
                <a:solidFill>
                  <a:srgbClr val="000000"/>
                </a:solidFill>
                <a:effectLst/>
                <a:latin typeface="Arial"/>
                <a:ea typeface="Arial"/>
                <a:cs typeface="Arial"/>
                <a:sym typeface="Arial"/>
              </a:rPr>
              <a:t> , TRAILBLAZER-ALZ 3 ÖNE ÇIKANLAR: TRAILBLAZER-ALZ 3, Amerika Birleşik Devletleri ve Japonya'da 63.124 katılımcıyı taradı. Uygunluk için Alzheimer hastalığı patolojisini belirlemek amacıyla plazma </a:t>
            </a:r>
            <a:r>
              <a:rPr lang="tr-TR" sz="1100" b="0" i="0" u="none" strike="noStrike" cap="none" dirty="0" err="1">
                <a:solidFill>
                  <a:srgbClr val="000000"/>
                </a:solidFill>
                <a:effectLst/>
                <a:latin typeface="Arial"/>
                <a:ea typeface="Arial"/>
                <a:cs typeface="Arial"/>
                <a:sym typeface="Arial"/>
              </a:rPr>
              <a:t>fosforile</a:t>
            </a:r>
            <a:r>
              <a:rPr lang="tr-TR" sz="1100" b="0" i="0" u="none" strike="noStrike" cap="none" dirty="0">
                <a:solidFill>
                  <a:srgbClr val="000000"/>
                </a:solidFill>
                <a:effectLst/>
                <a:latin typeface="Arial"/>
                <a:ea typeface="Arial"/>
                <a:cs typeface="Arial"/>
                <a:sym typeface="Arial"/>
              </a:rPr>
              <a:t> tau-217 (p-tau217) kullanıldı. Klinik testler için uzaktan değerlendiriciler içeren merkezi olmayan bir model kullanıldı. Rastgele seçilen katılımcıların Klinik </a:t>
            </a:r>
            <a:r>
              <a:rPr lang="tr-TR" sz="1100" b="0" i="0" u="none" strike="noStrike" cap="none" dirty="0" err="1">
                <a:solidFill>
                  <a:srgbClr val="000000"/>
                </a:solidFill>
                <a:effectLst/>
                <a:latin typeface="Arial"/>
                <a:ea typeface="Arial"/>
                <a:cs typeface="Arial"/>
                <a:sym typeface="Arial"/>
              </a:rPr>
              <a:t>Demans</a:t>
            </a:r>
            <a:r>
              <a:rPr lang="tr-TR" sz="1100" b="0" i="0" u="none" strike="noStrike" cap="none" dirty="0">
                <a:solidFill>
                  <a:srgbClr val="000000"/>
                </a:solidFill>
                <a:effectLst/>
                <a:latin typeface="Arial"/>
                <a:ea typeface="Arial"/>
                <a:cs typeface="Arial"/>
                <a:sym typeface="Arial"/>
              </a:rPr>
              <a:t> Derecelendirme Ölçeği-Küresel puanları 0 ve 0,5 idi.</a:t>
            </a:r>
          </a:p>
          <a:p>
            <a:endParaRPr lang="tr-TR" dirty="0"/>
          </a:p>
          <a:p>
            <a:endParaRPr lang="tr-TR" dirty="0"/>
          </a:p>
          <a:p>
            <a:endParaRPr lang="tr-TR" dirty="0"/>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tr-TR" dirty="0"/>
              <a:t>TRAILBLAZER-ALZ 3 (TB3; NCT05026866), </a:t>
            </a:r>
            <a:r>
              <a:rPr lang="tr-TR" dirty="0" err="1"/>
              <a:t>mikroglial</a:t>
            </a:r>
            <a:r>
              <a:rPr lang="tr-TR" dirty="0"/>
              <a:t> aracılı temizleme yoluyla </a:t>
            </a:r>
            <a:r>
              <a:rPr lang="tr-TR" dirty="0" err="1"/>
              <a:t>amiloid</a:t>
            </a:r>
            <a:r>
              <a:rPr lang="tr-TR" dirty="0"/>
              <a:t> plaklarını temizleyen bir </a:t>
            </a:r>
            <a:r>
              <a:rPr lang="tr-TR" dirty="0" err="1"/>
              <a:t>monoklonal</a:t>
            </a:r>
            <a:r>
              <a:rPr lang="tr-TR" dirty="0"/>
              <a:t> antikor olan </a:t>
            </a:r>
            <a:r>
              <a:rPr lang="tr-TR" dirty="0" err="1"/>
              <a:t>donanemab'ın</a:t>
            </a:r>
            <a:r>
              <a:rPr lang="tr-TR" dirty="0"/>
              <a:t> klinik öncesi </a:t>
            </a:r>
            <a:r>
              <a:rPr lang="tr-TR" dirty="0" err="1"/>
              <a:t>AH'de</a:t>
            </a:r>
            <a:r>
              <a:rPr lang="tr-TR" dirty="0"/>
              <a:t> klinik ilerleme üzerindeki etkisini </a:t>
            </a:r>
            <a:r>
              <a:rPr lang="tr-TR" dirty="0" err="1"/>
              <a:t>plasebo</a:t>
            </a:r>
            <a:r>
              <a:rPr lang="tr-TR" dirty="0"/>
              <a:t> ile karşılaştıran devam eden bir Faz 3 merkezi olmayan klinik çalışmadır. Klinik sonuçlar, merkezi değerlendiriciler, </a:t>
            </a:r>
            <a:r>
              <a:rPr lang="tr-TR" dirty="0" err="1"/>
              <a:t>psikometrik</a:t>
            </a:r>
            <a:r>
              <a:rPr lang="tr-TR" dirty="0"/>
              <a:t> muayeneler ve kendi kendine uygulanan testler kullanılarak sanal olarak değerlendirilir. İlgi duyulan birincil sonlanım noktası, Klinik </a:t>
            </a:r>
            <a:r>
              <a:rPr lang="tr-TR" dirty="0" err="1"/>
              <a:t>Demans</a:t>
            </a:r>
            <a:r>
              <a:rPr lang="tr-TR" dirty="0"/>
              <a:t> Derecelendirme Ölçeği küresel puanı (CDR-GS) ile ölçülen klinik ilerlemeye kadar geçen süredir.</a:t>
            </a:r>
          </a:p>
          <a:p>
            <a:endParaRPr lang="tr-TR" dirty="0"/>
          </a:p>
          <a:p>
            <a:endParaRPr lang="tr-TR" dirty="0"/>
          </a:p>
          <a:p>
            <a:r>
              <a:rPr lang="tr-TR" dirty="0"/>
              <a:t>………………………………………….</a:t>
            </a:r>
          </a:p>
          <a:p>
            <a:endParaRPr lang="tr-TR" dirty="0"/>
          </a:p>
          <a:p>
            <a:r>
              <a:rPr lang="tr-TR" sz="1100" b="1" i="0" u="none" strike="noStrike" cap="none" dirty="0">
                <a:solidFill>
                  <a:srgbClr val="000000"/>
                </a:solidFill>
                <a:effectLst/>
                <a:latin typeface="Arial"/>
                <a:ea typeface="Arial"/>
                <a:cs typeface="Arial"/>
                <a:sym typeface="Arial"/>
              </a:rPr>
              <a:t>Giriş: </a:t>
            </a:r>
            <a:r>
              <a:rPr lang="tr-TR" sz="1100" b="0" i="0" u="none" strike="noStrike" cap="none" dirty="0">
                <a:solidFill>
                  <a:srgbClr val="000000"/>
                </a:solidFill>
                <a:effectLst/>
                <a:latin typeface="Arial"/>
                <a:ea typeface="Arial"/>
                <a:cs typeface="Arial"/>
                <a:sym typeface="Arial"/>
              </a:rPr>
              <a:t>Faz 3, açık etiketli TRAILBLAZER-ALZ 4 çalışmasında, erken </a:t>
            </a:r>
            <a:r>
              <a:rPr lang="tr-TR" sz="1100" b="0" i="0" u="none" strike="noStrike" cap="none" dirty="0" err="1">
                <a:solidFill>
                  <a:srgbClr val="000000"/>
                </a:solidFill>
                <a:effectLst/>
                <a:latin typeface="Arial"/>
                <a:ea typeface="Arial"/>
                <a:cs typeface="Arial"/>
                <a:sym typeface="Arial"/>
              </a:rPr>
              <a:t>semptomatik</a:t>
            </a:r>
            <a:r>
              <a:rPr lang="tr-TR" sz="1100" b="0" i="0" u="none" strike="noStrike" cap="none" dirty="0">
                <a:solidFill>
                  <a:srgbClr val="000000"/>
                </a:solidFill>
                <a:effectLst/>
                <a:latin typeface="Arial"/>
                <a:ea typeface="Arial"/>
                <a:cs typeface="Arial"/>
                <a:sym typeface="Arial"/>
              </a:rPr>
              <a:t> Alzheimer hastalığı olan katılımcılarda </a:t>
            </a:r>
            <a:r>
              <a:rPr lang="tr-TR" sz="1100" b="0" i="0" u="none" strike="noStrike" cap="none" dirty="0" err="1">
                <a:solidFill>
                  <a:srgbClr val="000000"/>
                </a:solidFill>
                <a:effectLst/>
                <a:latin typeface="Arial"/>
                <a:ea typeface="Arial"/>
                <a:cs typeface="Arial"/>
                <a:sym typeface="Arial"/>
              </a:rPr>
              <a:t>donanemab</a:t>
            </a:r>
            <a:r>
              <a:rPr lang="tr-TR" sz="1100" b="0" i="0" u="none" strike="noStrike" cap="none" dirty="0">
                <a:solidFill>
                  <a:srgbClr val="000000"/>
                </a:solidFill>
                <a:effectLst/>
                <a:latin typeface="Arial"/>
                <a:ea typeface="Arial"/>
                <a:cs typeface="Arial"/>
                <a:sym typeface="Arial"/>
              </a:rPr>
              <a:t> ile </a:t>
            </a:r>
            <a:r>
              <a:rPr lang="tr-TR" sz="1100" b="0" i="0" u="none" strike="noStrike" cap="none" dirty="0" err="1">
                <a:solidFill>
                  <a:srgbClr val="000000"/>
                </a:solidFill>
                <a:effectLst/>
                <a:latin typeface="Arial"/>
                <a:ea typeface="Arial"/>
                <a:cs typeface="Arial"/>
                <a:sym typeface="Arial"/>
              </a:rPr>
              <a:t>aducanumabın</a:t>
            </a:r>
            <a:r>
              <a:rPr lang="tr-TR" sz="1100" b="0" i="0" u="none" strike="noStrike" cap="none" dirty="0">
                <a:solidFill>
                  <a:srgbClr val="000000"/>
                </a:solidFill>
                <a:effectLst/>
                <a:latin typeface="Arial"/>
                <a:ea typeface="Arial"/>
                <a:cs typeface="Arial"/>
                <a:sym typeface="Arial"/>
              </a:rPr>
              <a:t> </a:t>
            </a:r>
            <a:r>
              <a:rPr lang="tr-TR" sz="1100" b="0" i="0" u="none" strike="noStrike" cap="none" dirty="0" err="1">
                <a:solidFill>
                  <a:srgbClr val="000000"/>
                </a:solidFill>
                <a:effectLst/>
                <a:latin typeface="Arial"/>
                <a:ea typeface="Arial"/>
                <a:cs typeface="Arial"/>
                <a:sym typeface="Arial"/>
              </a:rPr>
              <a:t>amiloid</a:t>
            </a:r>
            <a:r>
              <a:rPr lang="tr-TR" sz="1100" b="0" i="0" u="none" strike="noStrike" cap="none" dirty="0">
                <a:solidFill>
                  <a:srgbClr val="000000"/>
                </a:solidFill>
                <a:effectLst/>
                <a:latin typeface="Arial"/>
                <a:ea typeface="Arial"/>
                <a:cs typeface="Arial"/>
                <a:sym typeface="Arial"/>
              </a:rPr>
              <a:t> plak (AP) temizliği üzerindeki etkisi karşılaştırıldı.</a:t>
            </a:r>
          </a:p>
          <a:p>
            <a:r>
              <a:rPr lang="tr-TR" sz="1100" b="1" i="0" u="none" strike="noStrike" cap="none" dirty="0">
                <a:solidFill>
                  <a:srgbClr val="000000"/>
                </a:solidFill>
                <a:effectLst/>
                <a:latin typeface="Arial"/>
                <a:ea typeface="Arial"/>
                <a:cs typeface="Arial"/>
                <a:sym typeface="Arial"/>
              </a:rPr>
              <a:t>Yöntemler: </a:t>
            </a:r>
            <a:r>
              <a:rPr lang="tr-TR" sz="1100" b="0" i="0" u="none" strike="noStrike" cap="none" dirty="0">
                <a:solidFill>
                  <a:srgbClr val="000000"/>
                </a:solidFill>
                <a:effectLst/>
                <a:latin typeface="Arial"/>
                <a:ea typeface="Arial"/>
                <a:cs typeface="Arial"/>
                <a:sym typeface="Arial"/>
              </a:rPr>
              <a:t>Katılımcılar (n = 148), </a:t>
            </a:r>
            <a:r>
              <a:rPr lang="tr-TR" sz="1100" b="0" i="0" u="none" strike="noStrike" cap="none" dirty="0" err="1">
                <a:solidFill>
                  <a:srgbClr val="000000"/>
                </a:solidFill>
                <a:effectLst/>
                <a:latin typeface="Arial"/>
                <a:ea typeface="Arial"/>
                <a:cs typeface="Arial"/>
                <a:sym typeface="Arial"/>
              </a:rPr>
              <a:t>intravenöz</a:t>
            </a:r>
            <a:r>
              <a:rPr lang="tr-TR" sz="1100" b="0" i="0" u="none" strike="noStrike" cap="none" dirty="0">
                <a:solidFill>
                  <a:srgbClr val="000000"/>
                </a:solidFill>
                <a:effectLst/>
                <a:latin typeface="Arial"/>
                <a:ea typeface="Arial"/>
                <a:cs typeface="Arial"/>
                <a:sym typeface="Arial"/>
              </a:rPr>
              <a:t> </a:t>
            </a:r>
            <a:r>
              <a:rPr lang="tr-TR" sz="1100" b="0" i="0" u="none" strike="noStrike" cap="none" dirty="0" err="1">
                <a:solidFill>
                  <a:srgbClr val="000000"/>
                </a:solidFill>
                <a:effectLst/>
                <a:latin typeface="Arial"/>
                <a:ea typeface="Arial"/>
                <a:cs typeface="Arial"/>
                <a:sym typeface="Arial"/>
              </a:rPr>
              <a:t>donanemab</a:t>
            </a:r>
            <a:r>
              <a:rPr lang="tr-TR" sz="1100" b="0" i="0" u="none" strike="noStrike" cap="none" dirty="0">
                <a:solidFill>
                  <a:srgbClr val="000000"/>
                </a:solidFill>
                <a:effectLst/>
                <a:latin typeface="Arial"/>
                <a:ea typeface="Arial"/>
                <a:cs typeface="Arial"/>
                <a:sym typeface="Arial"/>
              </a:rPr>
              <a:t> (üç doz için her 4 haftada bir 700 mg, ardından her 4 haftada bir 1400 mg) veya </a:t>
            </a:r>
            <a:r>
              <a:rPr lang="tr-TR" sz="1100" b="0" i="0" u="none" strike="noStrike" cap="none" dirty="0" err="1">
                <a:solidFill>
                  <a:srgbClr val="000000"/>
                </a:solidFill>
                <a:effectLst/>
                <a:latin typeface="Arial"/>
                <a:ea typeface="Arial"/>
                <a:cs typeface="Arial"/>
                <a:sym typeface="Arial"/>
              </a:rPr>
              <a:t>aducanumab</a:t>
            </a:r>
            <a:r>
              <a:rPr lang="tr-TR" sz="1100" b="0" i="0" u="none" strike="noStrike" cap="none" dirty="0">
                <a:solidFill>
                  <a:srgbClr val="000000"/>
                </a:solidFill>
                <a:effectLst/>
                <a:latin typeface="Arial"/>
                <a:ea typeface="Arial"/>
                <a:cs typeface="Arial"/>
                <a:sym typeface="Arial"/>
              </a:rPr>
              <a:t> (etiket başına) almak üzere 1:1 oranında </a:t>
            </a:r>
            <a:r>
              <a:rPr lang="tr-TR" sz="1100" b="0" i="0" u="none" strike="noStrike" cap="none" dirty="0" err="1">
                <a:solidFill>
                  <a:srgbClr val="000000"/>
                </a:solidFill>
                <a:effectLst/>
                <a:latin typeface="Arial"/>
                <a:ea typeface="Arial"/>
                <a:cs typeface="Arial"/>
                <a:sym typeface="Arial"/>
              </a:rPr>
              <a:t>randomize</a:t>
            </a:r>
            <a:r>
              <a:rPr lang="tr-TR" sz="1100" b="0" i="0" u="none" strike="noStrike" cap="none" dirty="0">
                <a:solidFill>
                  <a:srgbClr val="000000"/>
                </a:solidFill>
                <a:effectLst/>
                <a:latin typeface="Arial"/>
                <a:ea typeface="Arial"/>
                <a:cs typeface="Arial"/>
                <a:sym typeface="Arial"/>
              </a:rPr>
              <a:t> edildi. AP, </a:t>
            </a:r>
            <a:r>
              <a:rPr lang="tr-TR" sz="1100" b="0" i="0" u="none" strike="noStrike" cap="none" dirty="0" err="1">
                <a:solidFill>
                  <a:srgbClr val="000000"/>
                </a:solidFill>
                <a:effectLst/>
                <a:latin typeface="Arial"/>
                <a:ea typeface="Arial"/>
                <a:cs typeface="Arial"/>
                <a:sym typeface="Arial"/>
              </a:rPr>
              <a:t>florbetapir</a:t>
            </a:r>
            <a:r>
              <a:rPr lang="tr-TR" sz="1100" b="0" i="0" u="none" strike="noStrike" cap="none" dirty="0">
                <a:solidFill>
                  <a:srgbClr val="000000"/>
                </a:solidFill>
                <a:effectLst/>
                <a:latin typeface="Arial"/>
                <a:ea typeface="Arial"/>
                <a:cs typeface="Arial"/>
                <a:sym typeface="Arial"/>
              </a:rPr>
              <a:t> F 18 pozitron emisyon tomografisi ile ölçüldü. AP </a:t>
            </a:r>
            <a:r>
              <a:rPr lang="tr-TR" sz="1100" b="0" i="0" u="none" strike="noStrike" cap="none" dirty="0" err="1">
                <a:solidFill>
                  <a:srgbClr val="000000"/>
                </a:solidFill>
                <a:effectLst/>
                <a:latin typeface="Arial"/>
                <a:ea typeface="Arial"/>
                <a:cs typeface="Arial"/>
                <a:sym typeface="Arial"/>
              </a:rPr>
              <a:t>klirensi</a:t>
            </a:r>
            <a:r>
              <a:rPr lang="tr-TR" sz="1100" b="0" i="0" u="none" strike="noStrike" cap="none" dirty="0">
                <a:solidFill>
                  <a:srgbClr val="000000"/>
                </a:solidFill>
                <a:effectLst/>
                <a:latin typeface="Arial"/>
                <a:ea typeface="Arial"/>
                <a:cs typeface="Arial"/>
                <a:sym typeface="Arial"/>
              </a:rPr>
              <a:t> &lt; 24,1 </a:t>
            </a:r>
            <a:r>
              <a:rPr lang="tr-TR" sz="1100" b="0" i="0" u="none" strike="noStrike" cap="none" dirty="0" err="1">
                <a:solidFill>
                  <a:srgbClr val="000000"/>
                </a:solidFill>
                <a:effectLst/>
                <a:latin typeface="Arial"/>
                <a:ea typeface="Arial"/>
                <a:cs typeface="Arial"/>
                <a:sym typeface="Arial"/>
              </a:rPr>
              <a:t>sentiloid</a:t>
            </a:r>
            <a:r>
              <a:rPr lang="tr-TR" sz="1100" b="0" i="0" u="none" strike="noStrike" cap="none" dirty="0">
                <a:solidFill>
                  <a:srgbClr val="000000"/>
                </a:solidFill>
                <a:effectLst/>
                <a:latin typeface="Arial"/>
                <a:ea typeface="Arial"/>
                <a:cs typeface="Arial"/>
                <a:sym typeface="Arial"/>
              </a:rPr>
              <a:t> olarak tanımlandı.</a:t>
            </a:r>
          </a:p>
          <a:p>
            <a:r>
              <a:rPr lang="tr-TR" sz="1100" b="1" i="0" u="none" strike="noStrike" cap="none" dirty="0">
                <a:solidFill>
                  <a:srgbClr val="000000"/>
                </a:solidFill>
                <a:effectLst/>
                <a:latin typeface="Arial"/>
                <a:ea typeface="Arial"/>
                <a:cs typeface="Arial"/>
                <a:sym typeface="Arial"/>
              </a:rPr>
              <a:t>Sonuçlar: </a:t>
            </a:r>
            <a:r>
              <a:rPr lang="tr-TR" sz="1100" b="0" i="0" u="none" strike="noStrike" cap="none" dirty="0">
                <a:solidFill>
                  <a:srgbClr val="000000"/>
                </a:solidFill>
                <a:effectLst/>
                <a:latin typeface="Arial"/>
                <a:ea typeface="Arial"/>
                <a:cs typeface="Arial"/>
                <a:sym typeface="Arial"/>
              </a:rPr>
              <a:t>6, 12 ve 18. aylarda, </a:t>
            </a:r>
            <a:r>
              <a:rPr lang="tr-TR" sz="1100" b="0" i="0" u="none" strike="noStrike" cap="none" dirty="0" err="1">
                <a:solidFill>
                  <a:srgbClr val="000000"/>
                </a:solidFill>
                <a:effectLst/>
                <a:latin typeface="Arial"/>
                <a:ea typeface="Arial"/>
                <a:cs typeface="Arial"/>
                <a:sym typeface="Arial"/>
              </a:rPr>
              <a:t>donanemab</a:t>
            </a:r>
            <a:r>
              <a:rPr lang="tr-TR" sz="1100" b="0" i="0" u="none" strike="noStrike" cap="none" dirty="0">
                <a:solidFill>
                  <a:srgbClr val="000000"/>
                </a:solidFill>
                <a:effectLst/>
                <a:latin typeface="Arial"/>
                <a:ea typeface="Arial"/>
                <a:cs typeface="Arial"/>
                <a:sym typeface="Arial"/>
              </a:rPr>
              <a:t> ile tedavi edilen katılımcıların sırasıyla %37,9'unda, %70,0'ında ve %76,8'inde AP </a:t>
            </a:r>
            <a:r>
              <a:rPr lang="tr-TR" sz="1100" b="0" i="0" u="none" strike="noStrike" cap="none" dirty="0" err="1">
                <a:solidFill>
                  <a:srgbClr val="000000"/>
                </a:solidFill>
                <a:effectLst/>
                <a:latin typeface="Arial"/>
                <a:ea typeface="Arial"/>
                <a:cs typeface="Arial"/>
                <a:sym typeface="Arial"/>
              </a:rPr>
              <a:t>klerensi</a:t>
            </a:r>
            <a:r>
              <a:rPr lang="tr-TR" sz="1100" b="0" i="0" u="none" strike="noStrike" cap="none" dirty="0">
                <a:solidFill>
                  <a:srgbClr val="000000"/>
                </a:solidFill>
                <a:effectLst/>
                <a:latin typeface="Arial"/>
                <a:ea typeface="Arial"/>
                <a:cs typeface="Arial"/>
                <a:sym typeface="Arial"/>
              </a:rPr>
              <a:t> elde edilirken, </a:t>
            </a:r>
            <a:r>
              <a:rPr lang="tr-TR" sz="1100" b="0" i="0" u="none" strike="noStrike" cap="none" dirty="0" err="1">
                <a:solidFill>
                  <a:srgbClr val="000000"/>
                </a:solidFill>
                <a:effectLst/>
                <a:latin typeface="Arial"/>
                <a:ea typeface="Arial"/>
                <a:cs typeface="Arial"/>
                <a:sym typeface="Arial"/>
              </a:rPr>
              <a:t>aducanumab</a:t>
            </a:r>
            <a:r>
              <a:rPr lang="tr-TR" sz="1100" b="0" i="0" u="none" strike="noStrike" cap="none" dirty="0">
                <a:solidFill>
                  <a:srgbClr val="000000"/>
                </a:solidFill>
                <a:effectLst/>
                <a:latin typeface="Arial"/>
                <a:ea typeface="Arial"/>
                <a:cs typeface="Arial"/>
                <a:sym typeface="Arial"/>
              </a:rPr>
              <a:t> ile tedavi edilen katılımcıların sırasıyla %1,6'sında, %24,6'sında ve %43,1'inde AP </a:t>
            </a:r>
            <a:r>
              <a:rPr lang="tr-TR" sz="1100" b="0" i="0" u="none" strike="noStrike" cap="none" dirty="0" err="1">
                <a:solidFill>
                  <a:srgbClr val="000000"/>
                </a:solidFill>
                <a:effectLst/>
                <a:latin typeface="Arial"/>
                <a:ea typeface="Arial"/>
                <a:cs typeface="Arial"/>
                <a:sym typeface="Arial"/>
              </a:rPr>
              <a:t>klerensi</a:t>
            </a:r>
            <a:r>
              <a:rPr lang="tr-TR" sz="1100" b="0" i="0" u="none" strike="noStrike" cap="none" dirty="0">
                <a:solidFill>
                  <a:srgbClr val="000000"/>
                </a:solidFill>
                <a:effectLst/>
                <a:latin typeface="Arial"/>
                <a:ea typeface="Arial"/>
                <a:cs typeface="Arial"/>
                <a:sym typeface="Arial"/>
              </a:rPr>
              <a:t> sağlandı (P &lt; 0,001). </a:t>
            </a:r>
            <a:r>
              <a:rPr lang="tr-TR" sz="1100" b="0" i="0" u="none" strike="noStrike" cap="none" dirty="0" err="1">
                <a:solidFill>
                  <a:srgbClr val="000000"/>
                </a:solidFill>
                <a:effectLst/>
                <a:latin typeface="Arial"/>
                <a:ea typeface="Arial"/>
                <a:cs typeface="Arial"/>
                <a:sym typeface="Arial"/>
              </a:rPr>
              <a:t>Klerense</a:t>
            </a:r>
            <a:r>
              <a:rPr lang="tr-TR" sz="1100" b="0" i="0" u="none" strike="noStrike" cap="none" dirty="0">
                <a:solidFill>
                  <a:srgbClr val="000000"/>
                </a:solidFill>
                <a:effectLst/>
                <a:latin typeface="Arial"/>
                <a:ea typeface="Arial"/>
                <a:cs typeface="Arial"/>
                <a:sym typeface="Arial"/>
              </a:rPr>
              <a:t> kadar geçen medyan süre, </a:t>
            </a:r>
            <a:r>
              <a:rPr lang="tr-TR" sz="1100" b="0" i="0" u="none" strike="noStrike" cap="none" dirty="0" err="1">
                <a:solidFill>
                  <a:srgbClr val="000000"/>
                </a:solidFill>
                <a:effectLst/>
                <a:latin typeface="Arial"/>
                <a:ea typeface="Arial"/>
                <a:cs typeface="Arial"/>
                <a:sym typeface="Arial"/>
              </a:rPr>
              <a:t>donanemab</a:t>
            </a:r>
            <a:r>
              <a:rPr lang="tr-TR" sz="1100" b="0" i="0" u="none" strike="noStrike" cap="none" dirty="0">
                <a:solidFill>
                  <a:srgbClr val="000000"/>
                </a:solidFill>
                <a:effectLst/>
                <a:latin typeface="Arial"/>
                <a:ea typeface="Arial"/>
                <a:cs typeface="Arial"/>
                <a:sym typeface="Arial"/>
              </a:rPr>
              <a:t> ile tedavi edilen katılımcılar için 359 güne karşılık </a:t>
            </a:r>
            <a:r>
              <a:rPr lang="tr-TR" sz="1100" b="0" i="0" u="none" strike="noStrike" cap="none" dirty="0" err="1">
                <a:solidFill>
                  <a:srgbClr val="000000"/>
                </a:solidFill>
                <a:effectLst/>
                <a:latin typeface="Arial"/>
                <a:ea typeface="Arial"/>
                <a:cs typeface="Arial"/>
                <a:sym typeface="Arial"/>
              </a:rPr>
              <a:t>aducanumab</a:t>
            </a:r>
            <a:r>
              <a:rPr lang="tr-TR" sz="1100" b="0" i="0" u="none" strike="noStrike" cap="none" dirty="0">
                <a:solidFill>
                  <a:srgbClr val="000000"/>
                </a:solidFill>
                <a:effectLst/>
                <a:latin typeface="Arial"/>
                <a:ea typeface="Arial"/>
                <a:cs typeface="Arial"/>
                <a:sym typeface="Arial"/>
              </a:rPr>
              <a:t> ile tedavi edilen katılımcılar için 568 gündü (P &lt; 0,001). </a:t>
            </a:r>
            <a:r>
              <a:rPr lang="tr-TR" sz="1100" b="0" i="0" u="none" strike="noStrike" cap="none" dirty="0" err="1">
                <a:solidFill>
                  <a:srgbClr val="000000"/>
                </a:solidFill>
                <a:effectLst/>
                <a:latin typeface="Arial"/>
                <a:ea typeface="Arial"/>
                <a:cs typeface="Arial"/>
                <a:sym typeface="Arial"/>
              </a:rPr>
              <a:t>Amiloid</a:t>
            </a:r>
            <a:r>
              <a:rPr lang="tr-TR" sz="1100" b="0" i="0" u="none" strike="noStrike" cap="none" dirty="0">
                <a:solidFill>
                  <a:srgbClr val="000000"/>
                </a:solidFill>
                <a:effectLst/>
                <a:latin typeface="Arial"/>
                <a:ea typeface="Arial"/>
                <a:cs typeface="Arial"/>
                <a:sym typeface="Arial"/>
              </a:rPr>
              <a:t> ile ilişkili görüntüleme anormalliği (ARIA) - ödem/</a:t>
            </a:r>
            <a:r>
              <a:rPr lang="tr-TR" sz="1100" b="0" i="0" u="none" strike="noStrike" cap="none" dirty="0" err="1">
                <a:solidFill>
                  <a:srgbClr val="000000"/>
                </a:solidFill>
                <a:effectLst/>
                <a:latin typeface="Arial"/>
                <a:ea typeface="Arial"/>
                <a:cs typeface="Arial"/>
                <a:sym typeface="Arial"/>
              </a:rPr>
              <a:t>efüzyon</a:t>
            </a:r>
            <a:r>
              <a:rPr lang="tr-TR" sz="1100" b="0" i="0" u="none" strike="noStrike" cap="none" dirty="0">
                <a:solidFill>
                  <a:srgbClr val="000000"/>
                </a:solidFill>
                <a:effectLst/>
                <a:latin typeface="Arial"/>
                <a:ea typeface="Arial"/>
                <a:cs typeface="Arial"/>
                <a:sym typeface="Arial"/>
              </a:rPr>
              <a:t>, </a:t>
            </a:r>
            <a:r>
              <a:rPr lang="tr-TR" sz="1100" b="0" i="0" u="none" strike="noStrike" cap="none" dirty="0" err="1">
                <a:solidFill>
                  <a:srgbClr val="000000"/>
                </a:solidFill>
                <a:effectLst/>
                <a:latin typeface="Arial"/>
                <a:ea typeface="Arial"/>
                <a:cs typeface="Arial"/>
                <a:sym typeface="Arial"/>
              </a:rPr>
              <a:t>donanemab</a:t>
            </a:r>
            <a:r>
              <a:rPr lang="tr-TR" sz="1100" b="0" i="0" u="none" strike="noStrike" cap="none" dirty="0">
                <a:solidFill>
                  <a:srgbClr val="000000"/>
                </a:solidFill>
                <a:effectLst/>
                <a:latin typeface="Arial"/>
                <a:ea typeface="Arial"/>
                <a:cs typeface="Arial"/>
                <a:sym typeface="Arial"/>
              </a:rPr>
              <a:t> ile tedavi edilen katılımcıların sırasıyla %23,9'unda ve </a:t>
            </a:r>
            <a:r>
              <a:rPr lang="tr-TR" sz="1100" b="0" i="0" u="none" strike="noStrike" cap="none" dirty="0" err="1">
                <a:solidFill>
                  <a:srgbClr val="000000"/>
                </a:solidFill>
                <a:effectLst/>
                <a:latin typeface="Arial"/>
                <a:ea typeface="Arial"/>
                <a:cs typeface="Arial"/>
                <a:sym typeface="Arial"/>
              </a:rPr>
              <a:t>aducanumab</a:t>
            </a:r>
            <a:r>
              <a:rPr lang="tr-TR" sz="1100" b="0" i="0" u="none" strike="noStrike" cap="none" dirty="0">
                <a:solidFill>
                  <a:srgbClr val="000000"/>
                </a:solidFill>
                <a:effectLst/>
                <a:latin typeface="Arial"/>
                <a:ea typeface="Arial"/>
                <a:cs typeface="Arial"/>
                <a:sym typeface="Arial"/>
              </a:rPr>
              <a:t> ile tedavi edilen katılımcıların %34,8'inde meydana geldi.</a:t>
            </a:r>
          </a:p>
          <a:p>
            <a:r>
              <a:rPr lang="tr-TR" sz="1100" b="1" i="0" u="none" strike="noStrike" cap="none" dirty="0">
                <a:solidFill>
                  <a:srgbClr val="000000"/>
                </a:solidFill>
                <a:effectLst/>
                <a:latin typeface="Arial"/>
                <a:ea typeface="Arial"/>
                <a:cs typeface="Arial"/>
                <a:sym typeface="Arial"/>
              </a:rPr>
              <a:t>Tartışma: </a:t>
            </a:r>
            <a:r>
              <a:rPr lang="tr-TR" sz="1100" b="0" i="0" u="none" strike="noStrike" cap="none" dirty="0" err="1">
                <a:solidFill>
                  <a:srgbClr val="000000"/>
                </a:solidFill>
                <a:effectLst/>
                <a:latin typeface="Arial"/>
                <a:ea typeface="Arial"/>
                <a:cs typeface="Arial"/>
                <a:sym typeface="Arial"/>
              </a:rPr>
              <a:t>Donanemab</a:t>
            </a:r>
            <a:r>
              <a:rPr lang="tr-TR" sz="1100" b="0" i="0" u="none" strike="noStrike" cap="none" dirty="0">
                <a:solidFill>
                  <a:srgbClr val="000000"/>
                </a:solidFill>
                <a:effectLst/>
                <a:latin typeface="Arial"/>
                <a:ea typeface="Arial"/>
                <a:cs typeface="Arial"/>
                <a:sym typeface="Arial"/>
              </a:rPr>
              <a:t> tedavisi, </a:t>
            </a:r>
            <a:r>
              <a:rPr lang="tr-TR" sz="1100" b="0" i="0" u="none" strike="noStrike" cap="none" dirty="0" err="1">
                <a:solidFill>
                  <a:srgbClr val="000000"/>
                </a:solidFill>
                <a:effectLst/>
                <a:latin typeface="Arial"/>
                <a:ea typeface="Arial"/>
                <a:cs typeface="Arial"/>
                <a:sym typeface="Arial"/>
              </a:rPr>
              <a:t>aducanumab</a:t>
            </a:r>
            <a:r>
              <a:rPr lang="tr-TR" sz="1100" b="0" i="0" u="none" strike="noStrike" cap="none" dirty="0">
                <a:solidFill>
                  <a:srgbClr val="000000"/>
                </a:solidFill>
                <a:effectLst/>
                <a:latin typeface="Arial"/>
                <a:ea typeface="Arial"/>
                <a:cs typeface="Arial"/>
                <a:sym typeface="Arial"/>
              </a:rPr>
              <a:t> tedavisine kıyasla daha erken ve daha fazla AP </a:t>
            </a:r>
            <a:r>
              <a:rPr lang="tr-TR" sz="1100" b="0" i="0" u="none" strike="noStrike" cap="none" dirty="0" err="1">
                <a:solidFill>
                  <a:srgbClr val="000000"/>
                </a:solidFill>
                <a:effectLst/>
                <a:latin typeface="Arial"/>
                <a:ea typeface="Arial"/>
                <a:cs typeface="Arial"/>
                <a:sym typeface="Arial"/>
              </a:rPr>
              <a:t>klerensi</a:t>
            </a:r>
            <a:r>
              <a:rPr lang="tr-TR" sz="1100" b="0" i="0" u="none" strike="noStrike" cap="none" dirty="0">
                <a:solidFill>
                  <a:srgbClr val="000000"/>
                </a:solidFill>
                <a:effectLst/>
                <a:latin typeface="Arial"/>
                <a:ea typeface="Arial"/>
                <a:cs typeface="Arial"/>
                <a:sym typeface="Arial"/>
              </a:rPr>
              <a:t> ile sonuçlandı. ARIA sıklıkları önceki çalışmalarla uyumluydu.</a:t>
            </a:r>
          </a:p>
          <a:p>
            <a:r>
              <a:rPr lang="tr-TR" sz="1100" b="1" i="0" u="none" strike="noStrike" cap="none" dirty="0">
                <a:solidFill>
                  <a:srgbClr val="000000"/>
                </a:solidFill>
                <a:effectLst/>
                <a:latin typeface="Arial"/>
                <a:ea typeface="Arial"/>
                <a:cs typeface="Arial"/>
                <a:sym typeface="Arial"/>
              </a:rPr>
              <a:t>Klinik çalışma kaydı: </a:t>
            </a:r>
            <a:r>
              <a:rPr lang="tr-TR" sz="1100" b="0" i="0" u="none" strike="noStrike" cap="none" dirty="0">
                <a:solidFill>
                  <a:srgbClr val="000000"/>
                </a:solidFill>
                <a:effectLst/>
                <a:latin typeface="Arial"/>
                <a:ea typeface="Arial"/>
                <a:cs typeface="Arial"/>
                <a:sym typeface="Arial"/>
              </a:rPr>
              <a:t>No: </a:t>
            </a:r>
            <a:r>
              <a:rPr lang="tr-TR" sz="1100" b="0" i="0" u="none" strike="noStrike" cap="none" dirty="0">
                <a:solidFill>
                  <a:srgbClr val="000000"/>
                </a:solidFill>
                <a:effectLst/>
                <a:latin typeface="Arial"/>
                <a:ea typeface="Arial"/>
                <a:cs typeface="Arial"/>
                <a:sym typeface="Arial"/>
                <a:hlinkClick r:id="rId4" tooltip="ClinicalTrials.gov'da görün"/>
              </a:rPr>
              <a:t>NCT05108922</a:t>
            </a:r>
            <a:r>
              <a:rPr lang="tr-TR" sz="1100" b="0" i="0" u="none" strike="noStrike" cap="none" dirty="0">
                <a:solidFill>
                  <a:srgbClr val="000000"/>
                </a:solidFill>
                <a:effectLst/>
                <a:latin typeface="Arial"/>
                <a:ea typeface="Arial"/>
                <a:cs typeface="Arial"/>
                <a:sym typeface="Arial"/>
              </a:rPr>
              <a:t> , TRAILBLAZER-ALZ 4 ÖNEMLİ NOKTALAR: Burada, iki </a:t>
            </a:r>
            <a:r>
              <a:rPr lang="tr-TR" sz="1100" b="0" i="0" u="none" strike="noStrike" cap="none" dirty="0" err="1">
                <a:solidFill>
                  <a:srgbClr val="000000"/>
                </a:solidFill>
                <a:effectLst/>
                <a:latin typeface="Arial"/>
                <a:ea typeface="Arial"/>
                <a:cs typeface="Arial"/>
                <a:sym typeface="Arial"/>
              </a:rPr>
              <a:t>amiloid</a:t>
            </a:r>
            <a:r>
              <a:rPr lang="tr-TR" sz="1100" b="0" i="0" u="none" strike="noStrike" cap="none" dirty="0">
                <a:solidFill>
                  <a:srgbClr val="000000"/>
                </a:solidFill>
                <a:effectLst/>
                <a:latin typeface="Arial"/>
                <a:ea typeface="Arial"/>
                <a:cs typeface="Arial"/>
                <a:sym typeface="Arial"/>
              </a:rPr>
              <a:t> hedefli tedavinin ilk doğrudan karşılaştırmalı çalışmasını bildiriyoruz. Bu, </a:t>
            </a:r>
            <a:r>
              <a:rPr lang="tr-TR" sz="1100" b="0" i="0" u="none" strike="noStrike" cap="none" dirty="0" err="1">
                <a:solidFill>
                  <a:srgbClr val="000000"/>
                </a:solidFill>
                <a:effectLst/>
                <a:latin typeface="Arial"/>
                <a:ea typeface="Arial"/>
                <a:cs typeface="Arial"/>
                <a:sym typeface="Arial"/>
              </a:rPr>
              <a:t>donanemab'ın</a:t>
            </a:r>
            <a:r>
              <a:rPr lang="tr-TR" sz="1100" b="0" i="0" u="none" strike="noStrike" cap="none" dirty="0">
                <a:solidFill>
                  <a:srgbClr val="000000"/>
                </a:solidFill>
                <a:effectLst/>
                <a:latin typeface="Arial"/>
                <a:ea typeface="Arial"/>
                <a:cs typeface="Arial"/>
                <a:sym typeface="Arial"/>
              </a:rPr>
              <a:t> </a:t>
            </a:r>
            <a:r>
              <a:rPr lang="tr-TR" sz="1100" b="0" i="0" u="none" strike="noStrike" cap="none" dirty="0" err="1">
                <a:solidFill>
                  <a:srgbClr val="000000"/>
                </a:solidFill>
                <a:effectLst/>
                <a:latin typeface="Arial"/>
                <a:ea typeface="Arial"/>
                <a:cs typeface="Arial"/>
                <a:sym typeface="Arial"/>
              </a:rPr>
              <a:t>tau</a:t>
            </a:r>
            <a:r>
              <a:rPr lang="tr-TR" sz="1100" b="0" i="0" u="none" strike="noStrike" cap="none" dirty="0">
                <a:solidFill>
                  <a:srgbClr val="000000"/>
                </a:solidFill>
                <a:effectLst/>
                <a:latin typeface="Arial"/>
                <a:ea typeface="Arial"/>
                <a:cs typeface="Arial"/>
                <a:sym typeface="Arial"/>
              </a:rPr>
              <a:t> seviyelerinden bağımsız olarak </a:t>
            </a:r>
            <a:r>
              <a:rPr lang="tr-TR" sz="1100" b="0" i="0" u="none" strike="noStrike" cap="none" dirty="0" err="1">
                <a:solidFill>
                  <a:srgbClr val="000000"/>
                </a:solidFill>
                <a:effectLst/>
                <a:latin typeface="Arial"/>
                <a:ea typeface="Arial"/>
                <a:cs typeface="Arial"/>
                <a:sym typeface="Arial"/>
              </a:rPr>
              <a:t>biyobelirteç</a:t>
            </a:r>
            <a:r>
              <a:rPr lang="tr-TR" sz="1100" b="0" i="0" u="none" strike="noStrike" cap="none" dirty="0">
                <a:solidFill>
                  <a:srgbClr val="000000"/>
                </a:solidFill>
                <a:effectLst/>
                <a:latin typeface="Arial"/>
                <a:ea typeface="Arial"/>
                <a:cs typeface="Arial"/>
                <a:sym typeface="Arial"/>
              </a:rPr>
              <a:t> etkinliği üzerine yapılan ilk araştırmaydı. </a:t>
            </a:r>
            <a:r>
              <a:rPr lang="tr-TR" sz="1100" b="0" i="0" u="none" strike="noStrike" cap="none" dirty="0" err="1">
                <a:solidFill>
                  <a:srgbClr val="000000"/>
                </a:solidFill>
                <a:effectLst/>
                <a:latin typeface="Arial"/>
                <a:ea typeface="Arial"/>
                <a:cs typeface="Arial"/>
                <a:sym typeface="Arial"/>
              </a:rPr>
              <a:t>Donanemab</a:t>
            </a:r>
            <a:r>
              <a:rPr lang="tr-TR" sz="1100" b="0" i="0" u="none" strike="noStrike" cap="none" dirty="0">
                <a:solidFill>
                  <a:srgbClr val="000000"/>
                </a:solidFill>
                <a:effectLst/>
                <a:latin typeface="Arial"/>
                <a:ea typeface="Arial"/>
                <a:cs typeface="Arial"/>
                <a:sym typeface="Arial"/>
              </a:rPr>
              <a:t>, </a:t>
            </a:r>
            <a:r>
              <a:rPr lang="tr-TR" sz="1100" b="0" i="0" u="none" strike="noStrike" cap="none" dirty="0" err="1">
                <a:solidFill>
                  <a:srgbClr val="000000"/>
                </a:solidFill>
                <a:effectLst/>
                <a:latin typeface="Arial"/>
                <a:ea typeface="Arial"/>
                <a:cs typeface="Arial"/>
                <a:sym typeface="Arial"/>
              </a:rPr>
              <a:t>amiloid</a:t>
            </a:r>
            <a:r>
              <a:rPr lang="tr-TR" sz="1100" b="0" i="0" u="none" strike="noStrike" cap="none" dirty="0">
                <a:solidFill>
                  <a:srgbClr val="000000"/>
                </a:solidFill>
                <a:effectLst/>
                <a:latin typeface="Arial"/>
                <a:ea typeface="Arial"/>
                <a:cs typeface="Arial"/>
                <a:sym typeface="Arial"/>
              </a:rPr>
              <a:t> plak (AP) temizliğinde </a:t>
            </a:r>
            <a:r>
              <a:rPr lang="tr-TR" sz="1100" b="0" i="0" u="none" strike="noStrike" cap="none" dirty="0" err="1">
                <a:solidFill>
                  <a:srgbClr val="000000"/>
                </a:solidFill>
                <a:effectLst/>
                <a:latin typeface="Arial"/>
                <a:ea typeface="Arial"/>
                <a:cs typeface="Arial"/>
                <a:sym typeface="Arial"/>
              </a:rPr>
              <a:t>aducanumab'a</a:t>
            </a:r>
            <a:r>
              <a:rPr lang="tr-TR" sz="1100" b="0" i="0" u="none" strike="noStrike" cap="none" dirty="0">
                <a:solidFill>
                  <a:srgbClr val="000000"/>
                </a:solidFill>
                <a:effectLst/>
                <a:latin typeface="Arial"/>
                <a:ea typeface="Arial"/>
                <a:cs typeface="Arial"/>
                <a:sym typeface="Arial"/>
              </a:rPr>
              <a:t> göre üstünlük göstermiştir. AP'nin çıkarılma derinliği ve hızı, </a:t>
            </a:r>
            <a:r>
              <a:rPr lang="tr-TR" sz="1100" b="0" i="0" u="none" strike="noStrike" cap="none" dirty="0" err="1">
                <a:solidFill>
                  <a:srgbClr val="000000"/>
                </a:solidFill>
                <a:effectLst/>
                <a:latin typeface="Arial"/>
                <a:ea typeface="Arial"/>
                <a:cs typeface="Arial"/>
                <a:sym typeface="Arial"/>
              </a:rPr>
              <a:t>amiloidle</a:t>
            </a:r>
            <a:r>
              <a:rPr lang="tr-TR" sz="1100" b="0" i="0" u="none" strike="noStrike" cap="none" dirty="0">
                <a:solidFill>
                  <a:srgbClr val="000000"/>
                </a:solidFill>
                <a:effectLst/>
                <a:latin typeface="Arial"/>
                <a:ea typeface="Arial"/>
                <a:cs typeface="Arial"/>
                <a:sym typeface="Arial"/>
              </a:rPr>
              <a:t> ilişkili görüntüleme anormalliği riskini veya sıklığını etkilememiştir.</a:t>
            </a:r>
          </a:p>
          <a:p>
            <a:r>
              <a:rPr lang="tr-TR" sz="1100" b="1" i="0" u="none" strike="noStrike" cap="none" dirty="0">
                <a:solidFill>
                  <a:srgbClr val="000000"/>
                </a:solidFill>
                <a:effectLst/>
                <a:latin typeface="Arial"/>
                <a:ea typeface="Arial"/>
                <a:cs typeface="Arial"/>
                <a:sym typeface="Arial"/>
              </a:rPr>
              <a:t>Anahtar kelimeler: </a:t>
            </a:r>
            <a:r>
              <a:rPr lang="tr-TR" sz="1100" b="0" i="0" u="none" strike="noStrike" cap="none" dirty="0" err="1">
                <a:solidFill>
                  <a:srgbClr val="000000"/>
                </a:solidFill>
                <a:effectLst/>
                <a:latin typeface="Arial"/>
                <a:ea typeface="Arial"/>
                <a:cs typeface="Arial"/>
                <a:sym typeface="Arial"/>
              </a:rPr>
              <a:t>aducanumab</a:t>
            </a:r>
            <a:r>
              <a:rPr lang="tr-TR" sz="1100" b="0" i="0" u="none" strike="noStrike" cap="none" dirty="0">
                <a:solidFill>
                  <a:srgbClr val="000000"/>
                </a:solidFill>
                <a:effectLst/>
                <a:latin typeface="Arial"/>
                <a:ea typeface="Arial"/>
                <a:cs typeface="Arial"/>
                <a:sym typeface="Arial"/>
              </a:rPr>
              <a:t>; </a:t>
            </a:r>
            <a:r>
              <a:rPr lang="tr-TR" sz="1100" b="0" i="0" u="none" strike="noStrike" cap="none" dirty="0" err="1">
                <a:solidFill>
                  <a:srgbClr val="000000"/>
                </a:solidFill>
                <a:effectLst/>
                <a:latin typeface="Arial"/>
                <a:ea typeface="Arial"/>
                <a:cs typeface="Arial"/>
                <a:sym typeface="Arial"/>
              </a:rPr>
              <a:t>amiloid</a:t>
            </a:r>
            <a:r>
              <a:rPr lang="tr-TR" sz="1100" b="0" i="0" u="none" strike="noStrike" cap="none" dirty="0">
                <a:solidFill>
                  <a:srgbClr val="000000"/>
                </a:solidFill>
                <a:effectLst/>
                <a:latin typeface="Arial"/>
                <a:ea typeface="Arial"/>
                <a:cs typeface="Arial"/>
                <a:sym typeface="Arial"/>
              </a:rPr>
              <a:t> </a:t>
            </a:r>
            <a:r>
              <a:rPr lang="tr-TR" sz="1100" b="0" i="0" u="none" strike="noStrike" cap="none" dirty="0" err="1">
                <a:solidFill>
                  <a:srgbClr val="000000"/>
                </a:solidFill>
                <a:effectLst/>
                <a:latin typeface="Arial"/>
                <a:ea typeface="Arial"/>
                <a:cs typeface="Arial"/>
                <a:sym typeface="Arial"/>
              </a:rPr>
              <a:t>klirensi</a:t>
            </a:r>
            <a:r>
              <a:rPr lang="tr-TR" sz="1100" b="0" i="0" u="none" strike="noStrike" cap="none" dirty="0">
                <a:solidFill>
                  <a:srgbClr val="000000"/>
                </a:solidFill>
                <a:effectLst/>
                <a:latin typeface="Arial"/>
                <a:ea typeface="Arial"/>
                <a:cs typeface="Arial"/>
                <a:sym typeface="Arial"/>
              </a:rPr>
              <a:t>; </a:t>
            </a:r>
            <a:r>
              <a:rPr lang="tr-TR" sz="1100" b="0" i="0" u="none" strike="noStrike" cap="none" dirty="0" err="1">
                <a:solidFill>
                  <a:srgbClr val="000000"/>
                </a:solidFill>
                <a:effectLst/>
                <a:latin typeface="Arial"/>
                <a:ea typeface="Arial"/>
                <a:cs typeface="Arial"/>
                <a:sym typeface="Arial"/>
              </a:rPr>
              <a:t>amiloidle</a:t>
            </a:r>
            <a:r>
              <a:rPr lang="tr-TR" sz="1100" b="0" i="0" u="none" strike="noStrike" cap="none" dirty="0">
                <a:solidFill>
                  <a:srgbClr val="000000"/>
                </a:solidFill>
                <a:effectLst/>
                <a:latin typeface="Arial"/>
                <a:ea typeface="Arial"/>
                <a:cs typeface="Arial"/>
                <a:sym typeface="Arial"/>
              </a:rPr>
              <a:t> ilişkili görüntüleme</a:t>
            </a:r>
          </a:p>
          <a:p>
            <a:endParaRPr lang="tr-TR" dirty="0"/>
          </a:p>
        </p:txBody>
      </p:sp>
    </p:spTree>
    <p:extLst>
      <p:ext uri="{BB962C8B-B14F-4D97-AF65-F5344CB8AC3E}">
        <p14:creationId xmlns:p14="http://schemas.microsoft.com/office/powerpoint/2010/main" val="20486570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9388544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pPr marL="457200" indent="-298450">
              <a:buFont typeface="Wingdings" panose="05000000000000000000" pitchFamily="2" charset="2"/>
              <a:buChar char="ü"/>
            </a:pPr>
            <a:endParaRPr lang="tr-TR" dirty="0"/>
          </a:p>
        </p:txBody>
      </p:sp>
    </p:spTree>
    <p:extLst>
      <p:ext uri="{BB962C8B-B14F-4D97-AF65-F5344CB8AC3E}">
        <p14:creationId xmlns:p14="http://schemas.microsoft.com/office/powerpoint/2010/main" val="22518739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tr-TR" b="1" dirty="0"/>
              <a:t>DM/Q (NUEDEXTA)</a:t>
            </a:r>
            <a:r>
              <a:rPr lang="tr-TR" dirty="0"/>
              <a:t> = </a:t>
            </a:r>
            <a:r>
              <a:rPr lang="tr-TR" b="1" dirty="0"/>
              <a:t>PBA için onaylı</a:t>
            </a:r>
            <a:r>
              <a:rPr lang="tr-TR" dirty="0"/>
              <a:t> (ABD 2010); </a:t>
            </a:r>
            <a:r>
              <a:rPr lang="tr-TR" b="1" dirty="0" err="1"/>
              <a:t>Demans</a:t>
            </a:r>
            <a:r>
              <a:rPr lang="tr-TR" b="1" dirty="0"/>
              <a:t> ajitasyonu</a:t>
            </a:r>
            <a:r>
              <a:rPr lang="tr-TR" dirty="0"/>
              <a:t> için </a:t>
            </a:r>
            <a:r>
              <a:rPr lang="tr-TR" b="1" dirty="0"/>
              <a:t>onay yok</a:t>
            </a:r>
            <a:endParaRPr lang="tr-TR" dirty="0"/>
          </a:p>
          <a:p>
            <a:endParaRPr lang="tr-TR" dirty="0"/>
          </a:p>
        </p:txBody>
      </p:sp>
    </p:spTree>
    <p:extLst>
      <p:ext uri="{BB962C8B-B14F-4D97-AF65-F5344CB8AC3E}">
        <p14:creationId xmlns:p14="http://schemas.microsoft.com/office/powerpoint/2010/main" val="3779010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8813245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ü"/>
              <a:tabLst/>
              <a:defRPr/>
            </a:pPr>
            <a:endParaRPr lang="tr-TR" dirty="0"/>
          </a:p>
        </p:txBody>
      </p:sp>
    </p:spTree>
    <p:extLst>
      <p:ext uri="{BB962C8B-B14F-4D97-AF65-F5344CB8AC3E}">
        <p14:creationId xmlns:p14="http://schemas.microsoft.com/office/powerpoint/2010/main" val="35365626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443991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3986172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7938176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4341663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40055967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40558841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tr-TR" b="1" dirty="0" err="1"/>
              <a:t>Brexpiprazolün</a:t>
            </a:r>
            <a:r>
              <a:rPr lang="tr-TR" b="1" dirty="0"/>
              <a:t> onaylanması, </a:t>
            </a:r>
            <a:r>
              <a:rPr lang="tr-TR" b="1" dirty="0" err="1"/>
              <a:t>esitalopram</a:t>
            </a:r>
            <a:r>
              <a:rPr lang="tr-TR" b="1" dirty="0"/>
              <a:t> ve </a:t>
            </a:r>
            <a:r>
              <a:rPr lang="tr-TR" b="1" dirty="0" err="1"/>
              <a:t>dekstrometorfan-bupropion</a:t>
            </a:r>
            <a:r>
              <a:rPr lang="tr-TR" b="1" dirty="0"/>
              <a:t> da dahil olmak üzere bu </a:t>
            </a:r>
            <a:r>
              <a:rPr lang="tr-TR" b="1" dirty="0" err="1"/>
              <a:t>endikasyon</a:t>
            </a:r>
            <a:r>
              <a:rPr lang="tr-TR" b="1" dirty="0"/>
              <a:t> için yeni ilaçlar için olumlu sinyaller vermektedir. Hem </a:t>
            </a:r>
            <a:r>
              <a:rPr lang="tr-TR" b="1" i="1" dirty="0" err="1"/>
              <a:t>esitalopram</a:t>
            </a:r>
            <a:r>
              <a:rPr lang="tr-TR" b="1" i="1" dirty="0"/>
              <a:t> hem de </a:t>
            </a:r>
            <a:r>
              <a:rPr lang="tr-TR" b="1" i="1" dirty="0" err="1"/>
              <a:t>dekstrometorfan-bupropion</a:t>
            </a:r>
            <a:r>
              <a:rPr lang="tr-TR" b="1" dirty="0"/>
              <a:t> şu anda klinik deneyler sürecindedir.</a:t>
            </a:r>
          </a:p>
          <a:p>
            <a:endParaRPr lang="tr-TR" dirty="0"/>
          </a:p>
        </p:txBody>
      </p:sp>
    </p:spTree>
    <p:extLst>
      <p:ext uri="{BB962C8B-B14F-4D97-AF65-F5344CB8AC3E}">
        <p14:creationId xmlns:p14="http://schemas.microsoft.com/office/powerpoint/2010/main" val="22066535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8060970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tr-TR" sz="1100" dirty="0"/>
              <a:t>Erken aşamalarda </a:t>
            </a:r>
            <a:r>
              <a:rPr lang="tr-TR" sz="1100" b="1" dirty="0" err="1"/>
              <a:t>biyobelirteç</a:t>
            </a:r>
            <a:r>
              <a:rPr lang="tr-TR" sz="1100" b="1" dirty="0"/>
              <a:t> temelli</a:t>
            </a:r>
            <a:r>
              <a:rPr lang="tr-TR" sz="1100" dirty="0"/>
              <a:t> hasta dahiline ve </a:t>
            </a:r>
            <a:r>
              <a:rPr lang="tr-TR" sz="1100" b="1" dirty="0"/>
              <a:t>aşama-uygun </a:t>
            </a:r>
            <a:r>
              <a:rPr lang="tr-TR" sz="1100" b="1" dirty="0" err="1"/>
              <a:t>sonlanımlara</a:t>
            </a:r>
            <a:r>
              <a:rPr lang="tr-TR" sz="1100" dirty="0"/>
              <a:t> zemin hazırlıyor.</a:t>
            </a:r>
          </a:p>
          <a:p>
            <a:endParaRPr lang="tr-TR" dirty="0"/>
          </a:p>
        </p:txBody>
      </p:sp>
    </p:spTree>
    <p:extLst>
      <p:ext uri="{BB962C8B-B14F-4D97-AF65-F5344CB8AC3E}">
        <p14:creationId xmlns:p14="http://schemas.microsoft.com/office/powerpoint/2010/main" val="4213395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04" name="Google Shape;70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02101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8120276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9547299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sz="11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588893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r>
              <a:rPr lang="tr-TR" b="1" dirty="0" err="1"/>
              <a:t>wSO</a:t>
            </a:r>
            <a:r>
              <a:rPr lang="tr-TR" b="1" dirty="0"/>
              <a:t> = World </a:t>
            </a:r>
            <a:r>
              <a:rPr lang="tr-TR" b="1" dirty="0" err="1"/>
              <a:t>Stroke</a:t>
            </a:r>
            <a:r>
              <a:rPr lang="tr-TR" b="1" dirty="0"/>
              <a:t> </a:t>
            </a:r>
            <a:r>
              <a:rPr lang="tr-TR" b="1" dirty="0" err="1"/>
              <a:t>Organization</a:t>
            </a:r>
            <a:r>
              <a:rPr lang="tr-TR" b="1" dirty="0"/>
              <a:t> (Dünya İnme Örgütü).</a:t>
            </a:r>
            <a:br>
              <a:rPr lang="tr-TR" dirty="0"/>
            </a:br>
            <a:endParaRPr lang="tr-TR" dirty="0"/>
          </a:p>
        </p:txBody>
      </p:sp>
    </p:spTree>
    <p:extLst>
      <p:ext uri="{BB962C8B-B14F-4D97-AF65-F5344CB8AC3E}">
        <p14:creationId xmlns:p14="http://schemas.microsoft.com/office/powerpoint/2010/main" val="3598675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3756934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tr-TR" sz="1100" b="1" dirty="0" err="1"/>
              <a:t>Vasküler</a:t>
            </a:r>
            <a:r>
              <a:rPr lang="tr-TR" sz="1100" b="1" dirty="0"/>
              <a:t> </a:t>
            </a:r>
            <a:r>
              <a:rPr lang="tr-TR" sz="1100" b="1" dirty="0" err="1"/>
              <a:t>etyoloji</a:t>
            </a:r>
            <a:r>
              <a:rPr lang="tr-TR" sz="1100" b="1" dirty="0"/>
              <a:t> için A (klinik) + B (görüntüleme) birlikte şart; C bölümü ise karışık/alternatif </a:t>
            </a:r>
            <a:r>
              <a:rPr lang="tr-TR" sz="1100" b="1" dirty="0" err="1"/>
              <a:t>etyolojiye</a:t>
            </a:r>
            <a:r>
              <a:rPr lang="tr-TR" sz="1100" b="1" dirty="0"/>
              <a:t> işaret eden bulguları listeler.</a:t>
            </a:r>
          </a:p>
          <a:p>
            <a:endParaRPr lang="tr-TR" b="1" dirty="0"/>
          </a:p>
        </p:txBody>
      </p:sp>
    </p:spTree>
    <p:extLst>
      <p:ext uri="{BB962C8B-B14F-4D97-AF65-F5344CB8AC3E}">
        <p14:creationId xmlns:p14="http://schemas.microsoft.com/office/powerpoint/2010/main" val="15282557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6212383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pPr marL="158750" indent="0">
              <a:buNone/>
            </a:pPr>
            <a:endParaRPr lang="tr-TR" dirty="0"/>
          </a:p>
        </p:txBody>
      </p:sp>
    </p:spTree>
    <p:extLst>
      <p:ext uri="{BB962C8B-B14F-4D97-AF65-F5344CB8AC3E}">
        <p14:creationId xmlns:p14="http://schemas.microsoft.com/office/powerpoint/2010/main" val="38167142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sz="1100" dirty="0"/>
          </a:p>
        </p:txBody>
      </p:sp>
    </p:spTree>
    <p:extLst>
      <p:ext uri="{BB962C8B-B14F-4D97-AF65-F5344CB8AC3E}">
        <p14:creationId xmlns:p14="http://schemas.microsoft.com/office/powerpoint/2010/main" val="8312538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967226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ü"/>
              <a:tabLst/>
              <a:defRPr/>
            </a:pPr>
            <a:r>
              <a:rPr lang="tr-TR" sz="1100" u="sng" dirty="0"/>
              <a:t>2018de 3 marker vardı</a:t>
            </a:r>
          </a:p>
          <a:p>
            <a:pPr marL="171450" marR="0" indent="-171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ü"/>
              <a:tabLst/>
              <a:defRPr/>
            </a:pPr>
            <a:r>
              <a:rPr lang="tr-TR" b="1" dirty="0"/>
              <a:t>AH</a:t>
            </a:r>
            <a:r>
              <a:rPr lang="tr-TR" b="1" baseline="0" dirty="0"/>
              <a:t> </a:t>
            </a:r>
            <a:r>
              <a:rPr lang="tr-TR" b="1" baseline="0" dirty="0" err="1"/>
              <a:t>biyobelirteçleri</a:t>
            </a:r>
            <a:r>
              <a:rPr lang="tr-TR" b="1" baseline="0" dirty="0"/>
              <a:t> 3 geniş kategoriye ayrılmakta</a:t>
            </a:r>
          </a:p>
          <a:p>
            <a:pPr marL="171450" marR="0" indent="-171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ü"/>
              <a:tabLst/>
              <a:defRPr/>
            </a:pPr>
            <a:r>
              <a:rPr lang="tr-TR" b="1" dirty="0" err="1"/>
              <a:t>Biyobelirteç</a:t>
            </a:r>
            <a:r>
              <a:rPr lang="tr-TR" b="1" dirty="0"/>
              <a:t> sınıflandırması güncellendi ve kan temelli </a:t>
            </a:r>
            <a:r>
              <a:rPr lang="tr-TR" b="1" dirty="0" err="1"/>
              <a:t>biyobelirteçler</a:t>
            </a:r>
            <a:r>
              <a:rPr lang="tr-TR" b="1" dirty="0"/>
              <a:t> (özellikle p-tau217) “</a:t>
            </a:r>
            <a:r>
              <a:rPr lang="tr-TR" b="1" dirty="0" err="1"/>
              <a:t>Core</a:t>
            </a:r>
            <a:r>
              <a:rPr lang="tr-TR" b="1" dirty="0"/>
              <a:t> 1” içine alındı.</a:t>
            </a:r>
            <a:r>
              <a:rPr lang="tr-TR" dirty="0"/>
              <a:t> Ayrıca aynı kategoride sıvı ve görüntüleme testlerinin her durumda birbirinin yerine geçmediği (</a:t>
            </a:r>
            <a:r>
              <a:rPr lang="tr-TR" dirty="0" err="1"/>
              <a:t>non-equivalence</a:t>
            </a:r>
            <a:r>
              <a:rPr lang="tr-TR" dirty="0"/>
              <a:t>) vurgulandı. </a:t>
            </a:r>
          </a:p>
          <a:p>
            <a:r>
              <a:rPr lang="tr-TR" sz="1100" dirty="0"/>
              <a:t>Bunun nedeni, </a:t>
            </a:r>
            <a:r>
              <a:rPr lang="tr-TR" sz="1100" b="1" dirty="0" err="1"/>
              <a:t>AD'nin</a:t>
            </a:r>
            <a:r>
              <a:rPr lang="tr-TR" sz="1100" b="1" dirty="0"/>
              <a:t> yaşlı bireylerde bilişsel gerileme ve </a:t>
            </a:r>
            <a:r>
              <a:rPr lang="tr-TR" sz="1100" b="1" dirty="0" err="1"/>
              <a:t>demansın</a:t>
            </a:r>
            <a:r>
              <a:rPr lang="tr-TR" sz="1100" b="1" dirty="0"/>
              <a:t> altında yatan birkaç yaygın patolojiden yalnızca biri olmasıdır; </a:t>
            </a:r>
          </a:p>
          <a:p>
            <a:pPr>
              <a:buFont typeface="Arial" panose="020B0604020202020204" pitchFamily="34" charset="0"/>
              <a:buChar char="•"/>
            </a:pPr>
            <a:r>
              <a:rPr lang="tr-TR" sz="1100" dirty="0"/>
              <a:t>en yaygın diğer 3 patoloji ise </a:t>
            </a:r>
            <a:r>
              <a:rPr lang="tr-TR" sz="1100" dirty="0" err="1"/>
              <a:t>serebrovasküler</a:t>
            </a:r>
            <a:r>
              <a:rPr lang="tr-TR" sz="1100" dirty="0"/>
              <a:t> hastalık, </a:t>
            </a:r>
          </a:p>
          <a:p>
            <a:pPr>
              <a:buFont typeface="Arial" panose="020B0604020202020204" pitchFamily="34" charset="0"/>
              <a:buChar char="•"/>
            </a:pPr>
            <a:r>
              <a:rPr lang="tr-TR" sz="1100" dirty="0" err="1"/>
              <a:t>nöronal</a:t>
            </a:r>
            <a:r>
              <a:rPr lang="tr-TR" sz="1100" dirty="0"/>
              <a:t> </a:t>
            </a:r>
            <a:r>
              <a:rPr lang="el-GR" sz="1100" dirty="0"/>
              <a:t>α-</a:t>
            </a:r>
            <a:r>
              <a:rPr lang="tr-TR" sz="1100" dirty="0" err="1"/>
              <a:t>sinüklein</a:t>
            </a:r>
            <a:r>
              <a:rPr lang="tr-TR" sz="1100" dirty="0"/>
              <a:t> hastalığı ve </a:t>
            </a:r>
          </a:p>
          <a:p>
            <a:pPr>
              <a:buFont typeface="Arial" panose="020B0604020202020204" pitchFamily="34" charset="0"/>
              <a:buChar char="•"/>
            </a:pPr>
            <a:r>
              <a:rPr lang="tr-TR" sz="1100" dirty="0" err="1"/>
              <a:t>limbik</a:t>
            </a:r>
            <a:r>
              <a:rPr lang="tr-TR" sz="1100" dirty="0"/>
              <a:t>-baskın yaşa bağlı TDP-43 </a:t>
            </a:r>
            <a:r>
              <a:rPr lang="tr-TR" sz="1100" dirty="0" err="1"/>
              <a:t>ensefalopatisidir</a:t>
            </a:r>
            <a:r>
              <a:rPr lang="tr-TR" sz="1100" dirty="0"/>
              <a:t> (LATE) </a:t>
            </a:r>
            <a:r>
              <a:rPr lang="tr-TR" sz="1100" u="sng" baseline="30000" dirty="0">
                <a:hlinkClick r:id="rId3"/>
              </a:rPr>
              <a:t>13.</a:t>
            </a:r>
            <a:r>
              <a:rPr lang="tr-TR" sz="1100" dirty="0"/>
              <a:t> </a:t>
            </a:r>
          </a:p>
          <a:p>
            <a:endParaRPr lang="tr-TR" sz="1100" dirty="0"/>
          </a:p>
          <a:p>
            <a:r>
              <a:rPr lang="tr-TR" sz="1100" dirty="0"/>
              <a:t>Bu patolojilerden bir veya daha fazlasına sahip bireylerin, biyolojik AD evreleri için beklenenden daha kötü klinik evreye sahip olma olasılığı yüksektir. </a:t>
            </a:r>
          </a:p>
          <a:p>
            <a:r>
              <a:rPr lang="tr-TR" sz="1100" dirty="0"/>
              <a:t>Tersine, olağanüstü dayanıklılık veya bilişsel rezerve sahip bireyler, biyolojik AD evreleri için beklenenden daha iyi klinik evreye sahip olabilir.</a:t>
            </a:r>
          </a:p>
          <a:p>
            <a:endParaRPr lang="tr-TR" dirty="0"/>
          </a:p>
          <a:p>
            <a:endParaRPr lang="tr-TR" dirty="0"/>
          </a:p>
          <a:p>
            <a:pPr marL="171450" marR="0" indent="-171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ü"/>
              <a:tabLst/>
              <a:defRPr/>
            </a:pPr>
            <a:endParaRPr lang="tr-TR" dirty="0"/>
          </a:p>
        </p:txBody>
      </p:sp>
    </p:spTree>
    <p:extLst>
      <p:ext uri="{BB962C8B-B14F-4D97-AF65-F5344CB8AC3E}">
        <p14:creationId xmlns:p14="http://schemas.microsoft.com/office/powerpoint/2010/main" val="27034363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6325378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446335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04" name="Google Shape;70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8034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tr-TR" sz="1100" b="1" dirty="0">
                <a:solidFill>
                  <a:srgbClr val="FF0000"/>
                </a:solidFill>
              </a:rPr>
              <a:t>«</a:t>
            </a:r>
            <a:r>
              <a:rPr lang="tr-TR" sz="1100" b="1" dirty="0" err="1">
                <a:solidFill>
                  <a:srgbClr val="FF0000"/>
                </a:solidFill>
              </a:rPr>
              <a:t>Core</a:t>
            </a:r>
            <a:r>
              <a:rPr lang="tr-TR" sz="1100" b="1" dirty="0">
                <a:solidFill>
                  <a:srgbClr val="FF0000"/>
                </a:solidFill>
              </a:rPr>
              <a:t> 2 </a:t>
            </a:r>
            <a:r>
              <a:rPr lang="tr-TR" sz="1100" b="1" dirty="0" err="1">
                <a:solidFill>
                  <a:srgbClr val="FF0000"/>
                </a:solidFill>
              </a:rPr>
              <a:t>biyomarkerleri</a:t>
            </a:r>
            <a:r>
              <a:rPr lang="tr-TR" sz="1100" b="1" dirty="0">
                <a:solidFill>
                  <a:srgbClr val="FF0000"/>
                </a:solidFill>
              </a:rPr>
              <a:t>, </a:t>
            </a:r>
            <a:r>
              <a:rPr lang="tr-TR" sz="1100" b="1" dirty="0" err="1">
                <a:solidFill>
                  <a:srgbClr val="FF0000"/>
                </a:solidFill>
              </a:rPr>
              <a:t>Core</a:t>
            </a:r>
            <a:r>
              <a:rPr lang="tr-TR" sz="1100" b="1" dirty="0">
                <a:solidFill>
                  <a:srgbClr val="FF0000"/>
                </a:solidFill>
              </a:rPr>
              <a:t> 1 ile birleştirildiğinde biyolojik hastalık şiddetini derecelendirmek için kullanılabilir ve </a:t>
            </a:r>
            <a:r>
              <a:rPr lang="tr-TR" sz="1100" b="1" dirty="0" err="1">
                <a:solidFill>
                  <a:srgbClr val="FF0000"/>
                </a:solidFill>
              </a:rPr>
              <a:t>AH'nin</a:t>
            </a:r>
            <a:r>
              <a:rPr lang="tr-TR" sz="1100" b="1" dirty="0">
                <a:solidFill>
                  <a:srgbClr val="FF0000"/>
                </a:solidFill>
              </a:rPr>
              <a:t> hastanın belirtilerine katkıda bulunduğuna dair güveni artırır</a:t>
            </a:r>
            <a:r>
              <a:rPr lang="tr-TR" sz="1100" dirty="0">
                <a:solidFill>
                  <a:srgbClr val="FF0000"/>
                </a:solidFill>
              </a:rPr>
              <a:t>».</a:t>
            </a:r>
          </a:p>
          <a:p>
            <a:endParaRPr lang="tr-TR"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416286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sz="1100" dirty="0"/>
          </a:p>
        </p:txBody>
      </p:sp>
    </p:spTree>
    <p:extLst>
      <p:ext uri="{BB962C8B-B14F-4D97-AF65-F5344CB8AC3E}">
        <p14:creationId xmlns:p14="http://schemas.microsoft.com/office/powerpoint/2010/main" val="2134741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3"/>
          <p:cNvSpPr txBox="1">
            <a:spLocks noGrp="1"/>
          </p:cNvSpPr>
          <p:nvPr>
            <p:ph type="subTitle" idx="1"/>
          </p:nvPr>
        </p:nvSpPr>
        <p:spPr>
          <a:xfrm>
            <a:off x="4986300" y="4812225"/>
            <a:ext cx="8315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a:endParaRPr/>
          </a:p>
        </p:txBody>
      </p:sp>
      <p:grpSp>
        <p:nvGrpSpPr>
          <p:cNvPr id="11" name="Google Shape;11;p3"/>
          <p:cNvGrpSpPr/>
          <p:nvPr/>
        </p:nvGrpSpPr>
        <p:grpSpPr>
          <a:xfrm>
            <a:off x="604549" y="1223825"/>
            <a:ext cx="1814102" cy="1923552"/>
            <a:chOff x="0" y="-47625"/>
            <a:chExt cx="787200" cy="834694"/>
          </a:xfrm>
        </p:grpSpPr>
        <p:sp>
          <p:nvSpPr>
            <p:cNvPr id="12" name="Google Shape;12;p3"/>
            <p:cNvSpPr/>
            <p:nvPr/>
          </p:nvSpPr>
          <p:spPr>
            <a:xfrm>
              <a:off x="0" y="0"/>
              <a:ext cx="787069" cy="787069"/>
            </a:xfrm>
            <a:custGeom>
              <a:avLst/>
              <a:gdLst/>
              <a:ahLst/>
              <a:cxnLst/>
              <a:rect l="l" t="t" r="r" b="b"/>
              <a:pathLst>
                <a:path w="787069" h="787069" extrusionOk="0">
                  <a:moveTo>
                    <a:pt x="0" y="0"/>
                  </a:moveTo>
                  <a:lnTo>
                    <a:pt x="787069" y="0"/>
                  </a:lnTo>
                  <a:lnTo>
                    <a:pt x="787069" y="787069"/>
                  </a:lnTo>
                  <a:lnTo>
                    <a:pt x="0" y="787069"/>
                  </a:lnTo>
                  <a:close/>
                </a:path>
              </a:pathLst>
            </a:custGeom>
            <a:solidFill>
              <a:srgbClr val="2E99B0"/>
            </a:solidFill>
            <a:ln>
              <a:noFill/>
            </a:ln>
          </p:spPr>
        </p:sp>
        <p:sp>
          <p:nvSpPr>
            <p:cNvPr id="13" name="Google Shape;13;p3"/>
            <p:cNvSpPr txBox="1"/>
            <p:nvPr/>
          </p:nvSpPr>
          <p:spPr>
            <a:xfrm>
              <a:off x="0" y="-47625"/>
              <a:ext cx="787200" cy="8346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 name="Google Shape;14;p3"/>
          <p:cNvGrpSpPr/>
          <p:nvPr/>
        </p:nvGrpSpPr>
        <p:grpSpPr>
          <a:xfrm>
            <a:off x="1652956" y="646224"/>
            <a:ext cx="1186357" cy="1295883"/>
            <a:chOff x="0" y="-47625"/>
            <a:chExt cx="514800" cy="562327"/>
          </a:xfrm>
        </p:grpSpPr>
        <p:sp>
          <p:nvSpPr>
            <p:cNvPr id="15" name="Google Shape;15;p3"/>
            <p:cNvSpPr/>
            <p:nvPr/>
          </p:nvSpPr>
          <p:spPr>
            <a:xfrm>
              <a:off x="0" y="0"/>
              <a:ext cx="514702" cy="514702"/>
            </a:xfrm>
            <a:custGeom>
              <a:avLst/>
              <a:gdLst/>
              <a:ahLst/>
              <a:cxnLst/>
              <a:rect l="l" t="t" r="r" b="b"/>
              <a:pathLst>
                <a:path w="514702" h="514702" extrusionOk="0">
                  <a:moveTo>
                    <a:pt x="0" y="0"/>
                  </a:moveTo>
                  <a:lnTo>
                    <a:pt x="514702" y="0"/>
                  </a:lnTo>
                  <a:lnTo>
                    <a:pt x="514702" y="514702"/>
                  </a:lnTo>
                  <a:lnTo>
                    <a:pt x="0" y="514702"/>
                  </a:lnTo>
                  <a:close/>
                </a:path>
              </a:pathLst>
            </a:custGeom>
            <a:solidFill>
              <a:srgbClr val="DBAFE7">
                <a:alpha val="49800"/>
              </a:srgbClr>
            </a:solidFill>
            <a:ln>
              <a:noFill/>
            </a:ln>
          </p:spPr>
        </p:sp>
        <p:sp>
          <p:nvSpPr>
            <p:cNvPr id="16" name="Google Shape;16;p3"/>
            <p:cNvSpPr txBox="1"/>
            <p:nvPr/>
          </p:nvSpPr>
          <p:spPr>
            <a:xfrm>
              <a:off x="0" y="-47625"/>
              <a:ext cx="514800" cy="5622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17" name="Google Shape;17;p3"/>
          <p:cNvCxnSpPr/>
          <p:nvPr/>
        </p:nvCxnSpPr>
        <p:spPr>
          <a:xfrm rot="10800000" flipH="1">
            <a:off x="-1148339" y="1961367"/>
            <a:ext cx="2832300" cy="4799100"/>
          </a:xfrm>
          <a:prstGeom prst="straightConnector1">
            <a:avLst/>
          </a:prstGeom>
          <a:noFill/>
          <a:ln w="38100" cap="flat" cmpd="sng">
            <a:solidFill>
              <a:srgbClr val="350A30"/>
            </a:solidFill>
            <a:prstDash val="solid"/>
            <a:round/>
            <a:headEnd type="none" w="sm" len="sm"/>
            <a:tailEnd type="none" w="sm" len="sm"/>
          </a:ln>
        </p:spPr>
      </p:cxnSp>
      <p:cxnSp>
        <p:nvCxnSpPr>
          <p:cNvPr id="18" name="Google Shape;18;p3"/>
          <p:cNvCxnSpPr/>
          <p:nvPr/>
        </p:nvCxnSpPr>
        <p:spPr>
          <a:xfrm rot="10800000" flipH="1">
            <a:off x="-1164745" y="2800758"/>
            <a:ext cx="2832300" cy="4799100"/>
          </a:xfrm>
          <a:prstGeom prst="straightConnector1">
            <a:avLst/>
          </a:prstGeom>
          <a:noFill/>
          <a:ln w="38100" cap="flat" cmpd="sng">
            <a:solidFill>
              <a:srgbClr val="350A30"/>
            </a:solidFill>
            <a:prstDash val="solid"/>
            <a:round/>
            <a:headEnd type="none" w="sm" len="sm"/>
            <a:tailEnd type="none" w="sm" len="sm"/>
          </a:ln>
        </p:spPr>
      </p:cxnSp>
      <p:sp>
        <p:nvSpPr>
          <p:cNvPr id="19" name="Google Shape;19;p3"/>
          <p:cNvSpPr/>
          <p:nvPr/>
        </p:nvSpPr>
        <p:spPr>
          <a:xfrm>
            <a:off x="1809258" y="2432630"/>
            <a:ext cx="1081894" cy="1023742"/>
          </a:xfrm>
          <a:custGeom>
            <a:avLst/>
            <a:gdLst/>
            <a:ahLst/>
            <a:cxnLst/>
            <a:rect l="l" t="t" r="r" b="b"/>
            <a:pathLst>
              <a:path w="1081894" h="1023742" extrusionOk="0">
                <a:moveTo>
                  <a:pt x="0" y="0"/>
                </a:moveTo>
                <a:lnTo>
                  <a:pt x="1081894" y="0"/>
                </a:lnTo>
                <a:lnTo>
                  <a:pt x="1081894" y="1023742"/>
                </a:lnTo>
                <a:lnTo>
                  <a:pt x="0" y="1023742"/>
                </a:lnTo>
                <a:lnTo>
                  <a:pt x="0" y="0"/>
                </a:lnTo>
                <a:close/>
              </a:path>
            </a:pathLst>
          </a:custGeom>
          <a:blipFill rotWithShape="1">
            <a:blip r:embed="rId2">
              <a:alphaModFix/>
            </a:blip>
            <a:stretch>
              <a:fillRect/>
            </a:stretch>
          </a:blipFill>
          <a:ln>
            <a:noFill/>
          </a:ln>
        </p:spPr>
      </p:sp>
      <p:grpSp>
        <p:nvGrpSpPr>
          <p:cNvPr id="20" name="Google Shape;20;p3"/>
          <p:cNvGrpSpPr/>
          <p:nvPr/>
        </p:nvGrpSpPr>
        <p:grpSpPr>
          <a:xfrm rot="-2700000">
            <a:off x="16752981" y="1642782"/>
            <a:ext cx="2947938" cy="3120669"/>
            <a:chOff x="0" y="-47625"/>
            <a:chExt cx="812800" cy="860425"/>
          </a:xfrm>
        </p:grpSpPr>
        <p:sp>
          <p:nvSpPr>
            <p:cNvPr id="21" name="Google Shape;21;p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22" name="Google Shape;22;p3"/>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3" name="Google Shape;23;p3"/>
          <p:cNvGrpSpPr/>
          <p:nvPr/>
        </p:nvGrpSpPr>
        <p:grpSpPr>
          <a:xfrm rot="-2700000">
            <a:off x="17034375" y="4096800"/>
            <a:ext cx="915065" cy="1088068"/>
            <a:chOff x="0" y="-47625"/>
            <a:chExt cx="252300" cy="300000"/>
          </a:xfrm>
        </p:grpSpPr>
        <p:sp>
          <p:nvSpPr>
            <p:cNvPr id="24" name="Google Shape;24;p3"/>
            <p:cNvSpPr/>
            <p:nvPr/>
          </p:nvSpPr>
          <p:spPr>
            <a:xfrm>
              <a:off x="0" y="0"/>
              <a:ext cx="252231" cy="252231"/>
            </a:xfrm>
            <a:custGeom>
              <a:avLst/>
              <a:gdLst/>
              <a:ahLst/>
              <a:cxnLst/>
              <a:rect l="l" t="t" r="r" b="b"/>
              <a:pathLst>
                <a:path w="252231" h="252231" extrusionOk="0">
                  <a:moveTo>
                    <a:pt x="0" y="0"/>
                  </a:moveTo>
                  <a:lnTo>
                    <a:pt x="252231" y="0"/>
                  </a:lnTo>
                  <a:lnTo>
                    <a:pt x="252231" y="252231"/>
                  </a:lnTo>
                  <a:lnTo>
                    <a:pt x="0" y="252231"/>
                  </a:lnTo>
                  <a:close/>
                </a:path>
              </a:pathLst>
            </a:custGeom>
            <a:solidFill>
              <a:srgbClr val="D5D5D5"/>
            </a:solidFill>
            <a:ln>
              <a:noFill/>
            </a:ln>
          </p:spPr>
        </p:sp>
        <p:sp>
          <p:nvSpPr>
            <p:cNvPr id="25" name="Google Shape;25;p3"/>
            <p:cNvSpPr txBox="1"/>
            <p:nvPr/>
          </p:nvSpPr>
          <p:spPr>
            <a:xfrm>
              <a:off x="0" y="-47625"/>
              <a:ext cx="252300" cy="3000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6" name="Google Shape;26;p3"/>
          <p:cNvGrpSpPr/>
          <p:nvPr/>
        </p:nvGrpSpPr>
        <p:grpSpPr>
          <a:xfrm>
            <a:off x="17281737" y="9148548"/>
            <a:ext cx="542018" cy="651943"/>
            <a:chOff x="0" y="-47625"/>
            <a:chExt cx="235200" cy="282900"/>
          </a:xfrm>
        </p:grpSpPr>
        <p:sp>
          <p:nvSpPr>
            <p:cNvPr id="27" name="Google Shape;27;p3"/>
            <p:cNvSpPr/>
            <p:nvPr/>
          </p:nvSpPr>
          <p:spPr>
            <a:xfrm>
              <a:off x="0" y="0"/>
              <a:ext cx="235156" cy="235156"/>
            </a:xfrm>
            <a:custGeom>
              <a:avLst/>
              <a:gdLst/>
              <a:ahLst/>
              <a:cxnLst/>
              <a:rect l="l" t="t" r="r" b="b"/>
              <a:pathLst>
                <a:path w="235156" h="235156" extrusionOk="0">
                  <a:moveTo>
                    <a:pt x="0" y="0"/>
                  </a:moveTo>
                  <a:lnTo>
                    <a:pt x="235156" y="0"/>
                  </a:lnTo>
                  <a:lnTo>
                    <a:pt x="235156" y="235156"/>
                  </a:lnTo>
                  <a:lnTo>
                    <a:pt x="0" y="235156"/>
                  </a:lnTo>
                  <a:close/>
                </a:path>
              </a:pathLst>
            </a:custGeom>
            <a:solidFill>
              <a:srgbClr val="2E99B0"/>
            </a:solidFill>
            <a:ln>
              <a:noFill/>
            </a:ln>
          </p:spPr>
        </p:sp>
        <p:sp>
          <p:nvSpPr>
            <p:cNvPr id="28" name="Google Shape;28;p3"/>
            <p:cNvSpPr txBox="1"/>
            <p:nvPr/>
          </p:nvSpPr>
          <p:spPr>
            <a:xfrm>
              <a:off x="0" y="-47625"/>
              <a:ext cx="235200" cy="2829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9" name="Google Shape;29;p3"/>
          <p:cNvSpPr/>
          <p:nvPr/>
        </p:nvSpPr>
        <p:spPr>
          <a:xfrm>
            <a:off x="16177406" y="2338455"/>
            <a:ext cx="1081894" cy="1023742"/>
          </a:xfrm>
          <a:custGeom>
            <a:avLst/>
            <a:gdLst/>
            <a:ahLst/>
            <a:cxnLst/>
            <a:rect l="l" t="t" r="r" b="b"/>
            <a:pathLst>
              <a:path w="1081894" h="1023742" extrusionOk="0">
                <a:moveTo>
                  <a:pt x="0" y="0"/>
                </a:moveTo>
                <a:lnTo>
                  <a:pt x="1081894" y="0"/>
                </a:lnTo>
                <a:lnTo>
                  <a:pt x="1081894" y="1023742"/>
                </a:lnTo>
                <a:lnTo>
                  <a:pt x="0" y="1023742"/>
                </a:lnTo>
                <a:lnTo>
                  <a:pt x="0" y="0"/>
                </a:lnTo>
                <a:close/>
              </a:path>
            </a:pathLst>
          </a:custGeom>
          <a:blipFill rotWithShape="1">
            <a:blip r:embed="rId3">
              <a:alphaModFix/>
            </a:blip>
            <a:stretch>
              <a:fillRect/>
            </a:stretch>
          </a:blipFill>
          <a:ln>
            <a:noFill/>
          </a:ln>
        </p:spPr>
      </p:sp>
      <p:grpSp>
        <p:nvGrpSpPr>
          <p:cNvPr id="30" name="Google Shape;30;p3"/>
          <p:cNvGrpSpPr/>
          <p:nvPr/>
        </p:nvGrpSpPr>
        <p:grpSpPr>
          <a:xfrm>
            <a:off x="16988338" y="8479270"/>
            <a:ext cx="542018" cy="651943"/>
            <a:chOff x="0" y="-47625"/>
            <a:chExt cx="235200" cy="282900"/>
          </a:xfrm>
        </p:grpSpPr>
        <p:sp>
          <p:nvSpPr>
            <p:cNvPr id="31" name="Google Shape;31;p3"/>
            <p:cNvSpPr/>
            <p:nvPr/>
          </p:nvSpPr>
          <p:spPr>
            <a:xfrm>
              <a:off x="0" y="0"/>
              <a:ext cx="235156" cy="235156"/>
            </a:xfrm>
            <a:custGeom>
              <a:avLst/>
              <a:gdLst/>
              <a:ahLst/>
              <a:cxnLst/>
              <a:rect l="l" t="t" r="r" b="b"/>
              <a:pathLst>
                <a:path w="235156" h="235156" extrusionOk="0">
                  <a:moveTo>
                    <a:pt x="0" y="0"/>
                  </a:moveTo>
                  <a:lnTo>
                    <a:pt x="235156" y="0"/>
                  </a:lnTo>
                  <a:lnTo>
                    <a:pt x="235156" y="235156"/>
                  </a:lnTo>
                  <a:lnTo>
                    <a:pt x="0" y="235156"/>
                  </a:lnTo>
                  <a:close/>
                </a:path>
              </a:pathLst>
            </a:custGeom>
            <a:solidFill>
              <a:srgbClr val="D5D5D5"/>
            </a:solidFill>
            <a:ln>
              <a:noFill/>
            </a:ln>
          </p:spPr>
        </p:sp>
        <p:sp>
          <p:nvSpPr>
            <p:cNvPr id="32" name="Google Shape;32;p3"/>
            <p:cNvSpPr txBox="1"/>
            <p:nvPr/>
          </p:nvSpPr>
          <p:spPr>
            <a:xfrm>
              <a:off x="0" y="-47625"/>
              <a:ext cx="235200" cy="2829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3" name="Google Shape;33;p3"/>
          <p:cNvSpPr txBox="1">
            <a:spLocks noGrp="1"/>
          </p:cNvSpPr>
          <p:nvPr>
            <p:ph type="title"/>
          </p:nvPr>
        </p:nvSpPr>
        <p:spPr>
          <a:xfrm>
            <a:off x="3160200" y="1363225"/>
            <a:ext cx="11967600" cy="1143000"/>
          </a:xfrm>
          <a:prstGeom prst="rect">
            <a:avLst/>
          </a:prstGeom>
          <a:noFill/>
          <a:ln>
            <a:noFill/>
          </a:ln>
        </p:spPr>
        <p:txBody>
          <a:bodyPr spcFirstLastPara="1" wrap="square" lIns="91425" tIns="45700" rIns="91425" bIns="45700" anchor="ctr" anchorCtr="0">
            <a:normAutofit/>
          </a:bodyPr>
          <a:lstStyle>
            <a:lvl1pPr marR="0" lvl="0" algn="ctr">
              <a:spcBef>
                <a:spcPts val="0"/>
              </a:spcBef>
              <a:spcAft>
                <a:spcPts val="0"/>
              </a:spcAft>
              <a:buClr>
                <a:schemeClr val="dk2"/>
              </a:buClr>
              <a:buSzPts val="8000"/>
              <a:buFont typeface="Inria Serif"/>
              <a:buNone/>
              <a:defRPr sz="8000" i="0" u="none" strike="noStrike" cap="none">
                <a:solidFill>
                  <a:schemeClr val="dk2"/>
                </a:solidFill>
                <a:latin typeface="Inria Serif"/>
                <a:ea typeface="Inria Serif"/>
                <a:cs typeface="Inria Serif"/>
                <a:sym typeface="Inria Serif"/>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5"/>
          <p:cNvSpPr txBox="1">
            <a:spLocks noGrp="1"/>
          </p:cNvSpPr>
          <p:nvPr>
            <p:ph type="body" idx="1"/>
          </p:nvPr>
        </p:nvSpPr>
        <p:spPr>
          <a:xfrm>
            <a:off x="5257788" y="6691363"/>
            <a:ext cx="7772400" cy="1500300"/>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SzPts val="2400"/>
              <a:buNone/>
              <a:defRPr/>
            </a:lvl1pPr>
            <a:lvl2pPr marL="914400" lvl="1" indent="-228600" algn="l">
              <a:spcBef>
                <a:spcPts val="360"/>
              </a:spcBef>
              <a:spcAft>
                <a:spcPts val="0"/>
              </a:spcAft>
              <a:buSzPts val="2400"/>
              <a:buNone/>
              <a:defRPr/>
            </a:lvl2pPr>
            <a:lvl3pPr marL="1371600" lvl="2" indent="-228600" algn="l">
              <a:spcBef>
                <a:spcPts val="320"/>
              </a:spcBef>
              <a:spcAft>
                <a:spcPts val="0"/>
              </a:spcAft>
              <a:buSzPts val="2400"/>
              <a:buNone/>
              <a:defRPr/>
            </a:lvl3pPr>
            <a:lvl4pPr marL="1828800" lvl="3" indent="-228600" algn="l">
              <a:spcBef>
                <a:spcPts val="280"/>
              </a:spcBef>
              <a:spcAft>
                <a:spcPts val="0"/>
              </a:spcAft>
              <a:buSzPts val="2400"/>
              <a:buNone/>
              <a:defRPr/>
            </a:lvl4pPr>
            <a:lvl5pPr marL="2286000" lvl="4" indent="-228600" algn="l">
              <a:spcBef>
                <a:spcPts val="280"/>
              </a:spcBef>
              <a:spcAft>
                <a:spcPts val="0"/>
              </a:spcAft>
              <a:buSzPts val="2400"/>
              <a:buNone/>
              <a:defRPr/>
            </a:lvl5pPr>
            <a:lvl6pPr marL="2743200" lvl="5" indent="-228600" algn="l">
              <a:spcBef>
                <a:spcPts val="280"/>
              </a:spcBef>
              <a:spcAft>
                <a:spcPts val="0"/>
              </a:spcAft>
              <a:buSzPts val="2400"/>
              <a:buNone/>
              <a:defRPr/>
            </a:lvl6pPr>
            <a:lvl7pPr marL="3200400" lvl="6" indent="-228600" algn="l">
              <a:spcBef>
                <a:spcPts val="280"/>
              </a:spcBef>
              <a:spcAft>
                <a:spcPts val="0"/>
              </a:spcAft>
              <a:buSzPts val="2400"/>
              <a:buNone/>
              <a:defRPr/>
            </a:lvl7pPr>
            <a:lvl8pPr marL="3657600" lvl="7" indent="-228600" algn="l">
              <a:spcBef>
                <a:spcPts val="280"/>
              </a:spcBef>
              <a:spcAft>
                <a:spcPts val="0"/>
              </a:spcAft>
              <a:buSzPts val="2400"/>
              <a:buNone/>
              <a:defRPr/>
            </a:lvl8pPr>
            <a:lvl9pPr marL="4114800" lvl="8" indent="-228600" algn="l">
              <a:spcBef>
                <a:spcPts val="280"/>
              </a:spcBef>
              <a:spcAft>
                <a:spcPts val="0"/>
              </a:spcAft>
              <a:buSzPts val="2400"/>
              <a:buNone/>
              <a:defRPr/>
            </a:lvl9pPr>
          </a:lstStyle>
          <a:p>
            <a:endParaRPr/>
          </a:p>
        </p:txBody>
      </p:sp>
      <p:sp>
        <p:nvSpPr>
          <p:cNvPr id="60" name="Google Shape;60;p5"/>
          <p:cNvSpPr txBox="1">
            <a:spLocks noGrp="1"/>
          </p:cNvSpPr>
          <p:nvPr>
            <p:ph type="title"/>
          </p:nvPr>
        </p:nvSpPr>
        <p:spPr>
          <a:xfrm>
            <a:off x="3160200" y="1363225"/>
            <a:ext cx="11967600" cy="1143000"/>
          </a:xfrm>
          <a:prstGeom prst="rect">
            <a:avLst/>
          </a:prstGeom>
          <a:noFill/>
          <a:ln>
            <a:noFill/>
          </a:ln>
        </p:spPr>
        <p:txBody>
          <a:bodyPr spcFirstLastPara="1" wrap="square" lIns="91425" tIns="45700" rIns="91425" bIns="45700" anchor="ctr" anchorCtr="0">
            <a:normAutofit/>
          </a:bodyPr>
          <a:lstStyle>
            <a:lvl1pPr marR="0" lvl="0" algn="ctr">
              <a:spcBef>
                <a:spcPts val="0"/>
              </a:spcBef>
              <a:spcAft>
                <a:spcPts val="0"/>
              </a:spcAft>
              <a:buClr>
                <a:schemeClr val="dk2"/>
              </a:buClr>
              <a:buSzPts val="8000"/>
              <a:buFont typeface="Inria Serif"/>
              <a:buNone/>
              <a:defRPr sz="8000" i="0" u="none" strike="noStrike" cap="none">
                <a:solidFill>
                  <a:schemeClr val="dk2"/>
                </a:solidFill>
                <a:latin typeface="Inria Serif"/>
                <a:ea typeface="Inria Serif"/>
                <a:cs typeface="Inria Serif"/>
                <a:sym typeface="Inria Serif"/>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pSp>
        <p:nvGrpSpPr>
          <p:cNvPr id="61" name="Google Shape;61;p5"/>
          <p:cNvGrpSpPr/>
          <p:nvPr/>
        </p:nvGrpSpPr>
        <p:grpSpPr>
          <a:xfrm rot="-2700000">
            <a:off x="16752981" y="7457837"/>
            <a:ext cx="2947938" cy="3120669"/>
            <a:chOff x="0" y="-47625"/>
            <a:chExt cx="812800" cy="860425"/>
          </a:xfrm>
        </p:grpSpPr>
        <p:sp>
          <p:nvSpPr>
            <p:cNvPr id="62" name="Google Shape;62;p5"/>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5D5D5"/>
            </a:solidFill>
            <a:ln>
              <a:noFill/>
            </a:ln>
          </p:spPr>
        </p:sp>
        <p:sp>
          <p:nvSpPr>
            <p:cNvPr id="63" name="Google Shape;63;p5"/>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64" name="Google Shape;64;p5"/>
          <p:cNvCxnSpPr/>
          <p:nvPr/>
        </p:nvCxnSpPr>
        <p:spPr>
          <a:xfrm rot="10800000">
            <a:off x="17807253" y="6489631"/>
            <a:ext cx="0" cy="2849400"/>
          </a:xfrm>
          <a:prstGeom prst="straightConnector1">
            <a:avLst/>
          </a:prstGeom>
          <a:noFill/>
          <a:ln w="38100" cap="flat" cmpd="sng">
            <a:solidFill>
              <a:srgbClr val="350A30"/>
            </a:solidFill>
            <a:prstDash val="solid"/>
            <a:round/>
            <a:headEnd type="none" w="sm" len="sm"/>
            <a:tailEnd type="none" w="sm" len="sm"/>
          </a:ln>
        </p:spPr>
      </p:cxnSp>
      <p:cxnSp>
        <p:nvCxnSpPr>
          <p:cNvPr id="65" name="Google Shape;65;p5"/>
          <p:cNvCxnSpPr/>
          <p:nvPr/>
        </p:nvCxnSpPr>
        <p:spPr>
          <a:xfrm rot="10800000">
            <a:off x="14874342" y="9801452"/>
            <a:ext cx="2849400" cy="0"/>
          </a:xfrm>
          <a:prstGeom prst="straightConnector1">
            <a:avLst/>
          </a:prstGeom>
          <a:noFill/>
          <a:ln w="38100" cap="flat" cmpd="sng">
            <a:solidFill>
              <a:srgbClr val="350A30"/>
            </a:solidFill>
            <a:prstDash val="solid"/>
            <a:round/>
            <a:headEnd type="none" w="sm" len="sm"/>
            <a:tailEnd type="none" w="sm" len="sm"/>
          </a:ln>
        </p:spPr>
      </p:cxnSp>
      <p:grpSp>
        <p:nvGrpSpPr>
          <p:cNvPr id="66" name="Google Shape;66;p5"/>
          <p:cNvGrpSpPr/>
          <p:nvPr/>
        </p:nvGrpSpPr>
        <p:grpSpPr>
          <a:xfrm>
            <a:off x="656600" y="1272188"/>
            <a:ext cx="986426" cy="1118894"/>
            <a:chOff x="0" y="-47625"/>
            <a:chExt cx="355200" cy="402900"/>
          </a:xfrm>
        </p:grpSpPr>
        <p:sp>
          <p:nvSpPr>
            <p:cNvPr id="67" name="Google Shape;67;p5"/>
            <p:cNvSpPr/>
            <p:nvPr/>
          </p:nvSpPr>
          <p:spPr>
            <a:xfrm>
              <a:off x="0" y="0"/>
              <a:ext cx="355169" cy="355169"/>
            </a:xfrm>
            <a:custGeom>
              <a:avLst/>
              <a:gdLst/>
              <a:ahLst/>
              <a:cxnLst/>
              <a:rect l="l" t="t" r="r" b="b"/>
              <a:pathLst>
                <a:path w="355169" h="355169" extrusionOk="0">
                  <a:moveTo>
                    <a:pt x="0" y="0"/>
                  </a:moveTo>
                  <a:lnTo>
                    <a:pt x="355169" y="0"/>
                  </a:lnTo>
                  <a:lnTo>
                    <a:pt x="355169" y="355169"/>
                  </a:lnTo>
                  <a:lnTo>
                    <a:pt x="0" y="355169"/>
                  </a:lnTo>
                  <a:close/>
                </a:path>
              </a:pathLst>
            </a:custGeom>
            <a:solidFill>
              <a:srgbClr val="2E99B0">
                <a:alpha val="49800"/>
              </a:srgbClr>
            </a:solidFill>
            <a:ln>
              <a:noFill/>
            </a:ln>
          </p:spPr>
        </p:sp>
        <p:sp>
          <p:nvSpPr>
            <p:cNvPr id="68" name="Google Shape;68;p5"/>
            <p:cNvSpPr txBox="1"/>
            <p:nvPr/>
          </p:nvSpPr>
          <p:spPr>
            <a:xfrm>
              <a:off x="0" y="-47625"/>
              <a:ext cx="355200" cy="4029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9" name="Google Shape;69;p5"/>
          <p:cNvGrpSpPr/>
          <p:nvPr/>
        </p:nvGrpSpPr>
        <p:grpSpPr>
          <a:xfrm rot="-2700000">
            <a:off x="-1535019" y="-592704"/>
            <a:ext cx="2947938" cy="3120669"/>
            <a:chOff x="0" y="-47625"/>
            <a:chExt cx="812800" cy="860425"/>
          </a:xfrm>
        </p:grpSpPr>
        <p:sp>
          <p:nvSpPr>
            <p:cNvPr id="70" name="Google Shape;70;p5"/>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71" name="Google Shape;71;p5"/>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2" name="Google Shape;72;p5"/>
          <p:cNvGrpSpPr/>
          <p:nvPr/>
        </p:nvGrpSpPr>
        <p:grpSpPr>
          <a:xfrm>
            <a:off x="16501833" y="8356116"/>
            <a:ext cx="543201" cy="675668"/>
            <a:chOff x="0" y="-47625"/>
            <a:chExt cx="195600" cy="243300"/>
          </a:xfrm>
        </p:grpSpPr>
        <p:sp>
          <p:nvSpPr>
            <p:cNvPr id="73" name="Google Shape;73;p5"/>
            <p:cNvSpPr/>
            <p:nvPr/>
          </p:nvSpPr>
          <p:spPr>
            <a:xfrm>
              <a:off x="0" y="0"/>
              <a:ext cx="195585" cy="195585"/>
            </a:xfrm>
            <a:custGeom>
              <a:avLst/>
              <a:gdLst/>
              <a:ahLst/>
              <a:cxnLst/>
              <a:rect l="l" t="t" r="r" b="b"/>
              <a:pathLst>
                <a:path w="195585" h="195585" extrusionOk="0">
                  <a:moveTo>
                    <a:pt x="0" y="0"/>
                  </a:moveTo>
                  <a:lnTo>
                    <a:pt x="195585" y="0"/>
                  </a:lnTo>
                  <a:lnTo>
                    <a:pt x="195585" y="195585"/>
                  </a:lnTo>
                  <a:lnTo>
                    <a:pt x="0" y="195585"/>
                  </a:lnTo>
                  <a:close/>
                </a:path>
              </a:pathLst>
            </a:custGeom>
            <a:solidFill>
              <a:srgbClr val="2E99B0"/>
            </a:solidFill>
            <a:ln>
              <a:noFill/>
            </a:ln>
          </p:spPr>
        </p:sp>
        <p:sp>
          <p:nvSpPr>
            <p:cNvPr id="74" name="Google Shape;74;p5"/>
            <p:cNvSpPr txBox="1"/>
            <p:nvPr/>
          </p:nvSpPr>
          <p:spPr>
            <a:xfrm>
              <a:off x="0" y="-47625"/>
              <a:ext cx="195600" cy="2433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5" name="Google Shape;75;p5"/>
          <p:cNvGrpSpPr/>
          <p:nvPr/>
        </p:nvGrpSpPr>
        <p:grpSpPr>
          <a:xfrm>
            <a:off x="16687644" y="7418776"/>
            <a:ext cx="714826" cy="847293"/>
            <a:chOff x="0" y="-47625"/>
            <a:chExt cx="257400" cy="305100"/>
          </a:xfrm>
        </p:grpSpPr>
        <p:sp>
          <p:nvSpPr>
            <p:cNvPr id="76" name="Google Shape;76;p5"/>
            <p:cNvSpPr/>
            <p:nvPr/>
          </p:nvSpPr>
          <p:spPr>
            <a:xfrm>
              <a:off x="0" y="0"/>
              <a:ext cx="257351" cy="257351"/>
            </a:xfrm>
            <a:custGeom>
              <a:avLst/>
              <a:gdLst/>
              <a:ahLst/>
              <a:cxnLst/>
              <a:rect l="l" t="t" r="r" b="b"/>
              <a:pathLst>
                <a:path w="257351" h="257351" extrusionOk="0">
                  <a:moveTo>
                    <a:pt x="0" y="0"/>
                  </a:moveTo>
                  <a:lnTo>
                    <a:pt x="257351" y="0"/>
                  </a:lnTo>
                  <a:lnTo>
                    <a:pt x="257351" y="257351"/>
                  </a:lnTo>
                  <a:lnTo>
                    <a:pt x="0" y="257351"/>
                  </a:lnTo>
                  <a:close/>
                </a:path>
              </a:pathLst>
            </a:custGeom>
            <a:solidFill>
              <a:srgbClr val="DBAFE7">
                <a:alpha val="49800"/>
              </a:srgbClr>
            </a:solidFill>
            <a:ln>
              <a:noFill/>
            </a:ln>
          </p:spPr>
        </p:sp>
        <p:sp>
          <p:nvSpPr>
            <p:cNvPr id="77" name="Google Shape;77;p5"/>
            <p:cNvSpPr txBox="1"/>
            <p:nvPr/>
          </p:nvSpPr>
          <p:spPr>
            <a:xfrm>
              <a:off x="0" y="-47625"/>
              <a:ext cx="257400" cy="3051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8" name="Google Shape;78;p5"/>
          <p:cNvGrpSpPr/>
          <p:nvPr/>
        </p:nvGrpSpPr>
        <p:grpSpPr>
          <a:xfrm rot="-2700000">
            <a:off x="387013" y="1952690"/>
            <a:ext cx="581300" cy="754031"/>
            <a:chOff x="0" y="-47625"/>
            <a:chExt cx="160275" cy="207900"/>
          </a:xfrm>
        </p:grpSpPr>
        <p:sp>
          <p:nvSpPr>
            <p:cNvPr id="79" name="Google Shape;79;p5"/>
            <p:cNvSpPr/>
            <p:nvPr/>
          </p:nvSpPr>
          <p:spPr>
            <a:xfrm>
              <a:off x="0" y="0"/>
              <a:ext cx="160275" cy="160275"/>
            </a:xfrm>
            <a:custGeom>
              <a:avLst/>
              <a:gdLst/>
              <a:ahLst/>
              <a:cxnLst/>
              <a:rect l="l" t="t" r="r" b="b"/>
              <a:pathLst>
                <a:path w="160275" h="160275" extrusionOk="0">
                  <a:moveTo>
                    <a:pt x="0" y="0"/>
                  </a:moveTo>
                  <a:lnTo>
                    <a:pt x="160275" y="0"/>
                  </a:lnTo>
                  <a:lnTo>
                    <a:pt x="160275" y="160275"/>
                  </a:lnTo>
                  <a:lnTo>
                    <a:pt x="0" y="160275"/>
                  </a:lnTo>
                  <a:close/>
                </a:path>
              </a:pathLst>
            </a:custGeom>
            <a:solidFill>
              <a:srgbClr val="D5D5D5"/>
            </a:solidFill>
            <a:ln>
              <a:noFill/>
            </a:ln>
          </p:spPr>
        </p:sp>
        <p:sp>
          <p:nvSpPr>
            <p:cNvPr id="80" name="Google Shape;80;p5"/>
            <p:cNvSpPr txBox="1"/>
            <p:nvPr/>
          </p:nvSpPr>
          <p:spPr>
            <a:xfrm>
              <a:off x="0" y="-47625"/>
              <a:ext cx="160200" cy="2079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1"/>
        <p:cNvGrpSpPr/>
        <p:nvPr/>
      </p:nvGrpSpPr>
      <p:grpSpPr>
        <a:xfrm>
          <a:off x="0" y="0"/>
          <a:ext cx="0" cy="0"/>
          <a:chOff x="0" y="0"/>
          <a:chExt cx="0" cy="0"/>
        </a:xfrm>
      </p:grpSpPr>
      <p:sp>
        <p:nvSpPr>
          <p:cNvPr id="82" name="Google Shape;82;p6"/>
          <p:cNvSpPr txBox="1">
            <a:spLocks noGrp="1"/>
          </p:cNvSpPr>
          <p:nvPr>
            <p:ph type="title"/>
          </p:nvPr>
        </p:nvSpPr>
        <p:spPr>
          <a:xfrm>
            <a:off x="3160200" y="1363225"/>
            <a:ext cx="11967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6"/>
          <p:cNvSpPr txBox="1">
            <a:spLocks noGrp="1"/>
          </p:cNvSpPr>
          <p:nvPr>
            <p:ph type="body" idx="1"/>
          </p:nvPr>
        </p:nvSpPr>
        <p:spPr>
          <a:xfrm>
            <a:off x="3764075" y="4720525"/>
            <a:ext cx="5280300" cy="4526100"/>
          </a:xfrm>
          <a:prstGeom prst="rect">
            <a:avLst/>
          </a:prstGeom>
          <a:noFill/>
          <a:ln>
            <a:noFill/>
          </a:ln>
        </p:spPr>
        <p:txBody>
          <a:bodyPr spcFirstLastPara="1" wrap="square" lIns="91425" tIns="45700" rIns="91425" bIns="45700" anchor="t" anchorCtr="0">
            <a:normAutofit/>
          </a:bodyPr>
          <a:lstStyle>
            <a:lvl1pPr marL="457200" lvl="0" indent="-381000" algn="l">
              <a:spcBef>
                <a:spcPts val="560"/>
              </a:spcBef>
              <a:spcAft>
                <a:spcPts val="0"/>
              </a:spcAft>
              <a:buClr>
                <a:schemeClr val="dk1"/>
              </a:buClr>
              <a:buSzPts val="2400"/>
              <a:buChar char="•"/>
              <a:defRPr/>
            </a:lvl1pPr>
            <a:lvl2pPr marL="914400" lvl="1" indent="-381000" algn="l">
              <a:spcBef>
                <a:spcPts val="480"/>
              </a:spcBef>
              <a:spcAft>
                <a:spcPts val="0"/>
              </a:spcAft>
              <a:buClr>
                <a:schemeClr val="dk1"/>
              </a:buClr>
              <a:buSzPts val="2400"/>
              <a:buChar char="–"/>
              <a:defRPr/>
            </a:lvl2pPr>
            <a:lvl3pPr marL="1371600" lvl="2" indent="-381000" algn="l">
              <a:spcBef>
                <a:spcPts val="400"/>
              </a:spcBef>
              <a:spcAft>
                <a:spcPts val="0"/>
              </a:spcAft>
              <a:buClr>
                <a:schemeClr val="dk1"/>
              </a:buClr>
              <a:buSzPts val="2400"/>
              <a:buChar char="•"/>
              <a:defRPr/>
            </a:lvl3pPr>
            <a:lvl4pPr marL="1828800" lvl="3" indent="-381000" algn="l">
              <a:spcBef>
                <a:spcPts val="360"/>
              </a:spcBef>
              <a:spcAft>
                <a:spcPts val="0"/>
              </a:spcAft>
              <a:buClr>
                <a:schemeClr val="dk1"/>
              </a:buClr>
              <a:buSzPts val="2400"/>
              <a:buChar char="–"/>
              <a:defRPr/>
            </a:lvl4pPr>
            <a:lvl5pPr marL="2286000" lvl="4" indent="-381000" algn="l">
              <a:spcBef>
                <a:spcPts val="360"/>
              </a:spcBef>
              <a:spcAft>
                <a:spcPts val="0"/>
              </a:spcAft>
              <a:buClr>
                <a:schemeClr val="dk1"/>
              </a:buClr>
              <a:buSzPts val="2400"/>
              <a:buChar char="»"/>
              <a:defRPr/>
            </a:lvl5pPr>
            <a:lvl6pPr marL="2743200" lvl="5" indent="-381000" algn="l">
              <a:spcBef>
                <a:spcPts val="360"/>
              </a:spcBef>
              <a:spcAft>
                <a:spcPts val="0"/>
              </a:spcAft>
              <a:buClr>
                <a:schemeClr val="dk1"/>
              </a:buClr>
              <a:buSzPts val="2400"/>
              <a:buChar char="•"/>
              <a:defRPr/>
            </a:lvl6pPr>
            <a:lvl7pPr marL="3200400" lvl="6" indent="-381000" algn="l">
              <a:spcBef>
                <a:spcPts val="360"/>
              </a:spcBef>
              <a:spcAft>
                <a:spcPts val="0"/>
              </a:spcAft>
              <a:buClr>
                <a:schemeClr val="dk1"/>
              </a:buClr>
              <a:buSzPts val="2400"/>
              <a:buChar char="•"/>
              <a:defRPr/>
            </a:lvl7pPr>
            <a:lvl8pPr marL="3657600" lvl="7" indent="-381000" algn="l">
              <a:spcBef>
                <a:spcPts val="360"/>
              </a:spcBef>
              <a:spcAft>
                <a:spcPts val="0"/>
              </a:spcAft>
              <a:buClr>
                <a:schemeClr val="dk1"/>
              </a:buClr>
              <a:buSzPts val="2400"/>
              <a:buChar char="•"/>
              <a:defRPr/>
            </a:lvl8pPr>
            <a:lvl9pPr marL="4114800" lvl="8" indent="-381000" algn="l">
              <a:spcBef>
                <a:spcPts val="360"/>
              </a:spcBef>
              <a:spcAft>
                <a:spcPts val="0"/>
              </a:spcAft>
              <a:buClr>
                <a:schemeClr val="dk1"/>
              </a:buClr>
              <a:buSzPts val="2400"/>
              <a:buChar char="•"/>
              <a:defRPr/>
            </a:lvl9pPr>
          </a:lstStyle>
          <a:p>
            <a:endParaRPr/>
          </a:p>
        </p:txBody>
      </p:sp>
      <p:sp>
        <p:nvSpPr>
          <p:cNvPr id="84" name="Google Shape;84;p6"/>
          <p:cNvSpPr txBox="1">
            <a:spLocks noGrp="1"/>
          </p:cNvSpPr>
          <p:nvPr>
            <p:ph type="body" idx="2"/>
          </p:nvPr>
        </p:nvSpPr>
        <p:spPr>
          <a:xfrm>
            <a:off x="9243628" y="4720525"/>
            <a:ext cx="5280300" cy="4526100"/>
          </a:xfrm>
          <a:prstGeom prst="rect">
            <a:avLst/>
          </a:prstGeom>
          <a:noFill/>
          <a:ln>
            <a:noFill/>
          </a:ln>
        </p:spPr>
        <p:txBody>
          <a:bodyPr spcFirstLastPara="1" wrap="square" lIns="91425" tIns="45700" rIns="91425" bIns="45700" anchor="t" anchorCtr="0">
            <a:normAutofit/>
          </a:bodyPr>
          <a:lstStyle>
            <a:lvl1pPr marL="457200" lvl="0" indent="-381000" algn="l">
              <a:spcBef>
                <a:spcPts val="560"/>
              </a:spcBef>
              <a:spcAft>
                <a:spcPts val="0"/>
              </a:spcAft>
              <a:buClr>
                <a:schemeClr val="dk1"/>
              </a:buClr>
              <a:buSzPts val="2400"/>
              <a:buChar char="•"/>
              <a:defRPr/>
            </a:lvl1pPr>
            <a:lvl2pPr marL="914400" lvl="1" indent="-381000" algn="l">
              <a:spcBef>
                <a:spcPts val="480"/>
              </a:spcBef>
              <a:spcAft>
                <a:spcPts val="0"/>
              </a:spcAft>
              <a:buClr>
                <a:schemeClr val="dk1"/>
              </a:buClr>
              <a:buSzPts val="2400"/>
              <a:buChar char="–"/>
              <a:defRPr/>
            </a:lvl2pPr>
            <a:lvl3pPr marL="1371600" lvl="2" indent="-381000" algn="l">
              <a:spcBef>
                <a:spcPts val="400"/>
              </a:spcBef>
              <a:spcAft>
                <a:spcPts val="0"/>
              </a:spcAft>
              <a:buClr>
                <a:schemeClr val="dk1"/>
              </a:buClr>
              <a:buSzPts val="2400"/>
              <a:buChar char="•"/>
              <a:defRPr/>
            </a:lvl3pPr>
            <a:lvl4pPr marL="1828800" lvl="3" indent="-381000" algn="l">
              <a:spcBef>
                <a:spcPts val="360"/>
              </a:spcBef>
              <a:spcAft>
                <a:spcPts val="0"/>
              </a:spcAft>
              <a:buClr>
                <a:schemeClr val="dk1"/>
              </a:buClr>
              <a:buSzPts val="2400"/>
              <a:buChar char="–"/>
              <a:defRPr/>
            </a:lvl4pPr>
            <a:lvl5pPr marL="2286000" lvl="4" indent="-381000" algn="l">
              <a:spcBef>
                <a:spcPts val="360"/>
              </a:spcBef>
              <a:spcAft>
                <a:spcPts val="0"/>
              </a:spcAft>
              <a:buClr>
                <a:schemeClr val="dk1"/>
              </a:buClr>
              <a:buSzPts val="2400"/>
              <a:buChar char="»"/>
              <a:defRPr/>
            </a:lvl5pPr>
            <a:lvl6pPr marL="2743200" lvl="5" indent="-381000" algn="l">
              <a:spcBef>
                <a:spcPts val="360"/>
              </a:spcBef>
              <a:spcAft>
                <a:spcPts val="0"/>
              </a:spcAft>
              <a:buClr>
                <a:schemeClr val="dk1"/>
              </a:buClr>
              <a:buSzPts val="2400"/>
              <a:buChar char="•"/>
              <a:defRPr/>
            </a:lvl6pPr>
            <a:lvl7pPr marL="3200400" lvl="6" indent="-381000" algn="l">
              <a:spcBef>
                <a:spcPts val="360"/>
              </a:spcBef>
              <a:spcAft>
                <a:spcPts val="0"/>
              </a:spcAft>
              <a:buClr>
                <a:schemeClr val="dk1"/>
              </a:buClr>
              <a:buSzPts val="2400"/>
              <a:buChar char="•"/>
              <a:defRPr/>
            </a:lvl7pPr>
            <a:lvl8pPr marL="3657600" lvl="7" indent="-381000" algn="l">
              <a:spcBef>
                <a:spcPts val="360"/>
              </a:spcBef>
              <a:spcAft>
                <a:spcPts val="0"/>
              </a:spcAft>
              <a:buClr>
                <a:schemeClr val="dk1"/>
              </a:buClr>
              <a:buSzPts val="2400"/>
              <a:buChar char="•"/>
              <a:defRPr/>
            </a:lvl8pPr>
            <a:lvl9pPr marL="4114800" lvl="8" indent="-381000" algn="l">
              <a:spcBef>
                <a:spcPts val="360"/>
              </a:spcBef>
              <a:spcAft>
                <a:spcPts val="0"/>
              </a:spcAft>
              <a:buClr>
                <a:schemeClr val="dk1"/>
              </a:buClr>
              <a:buSzPts val="2400"/>
              <a:buChar char="•"/>
              <a:defRPr/>
            </a:lvl9pPr>
          </a:lstStyle>
          <a:p>
            <a:endParaRPr/>
          </a:p>
        </p:txBody>
      </p:sp>
      <p:cxnSp>
        <p:nvCxnSpPr>
          <p:cNvPr id="85" name="Google Shape;85;p6"/>
          <p:cNvCxnSpPr/>
          <p:nvPr/>
        </p:nvCxnSpPr>
        <p:spPr>
          <a:xfrm rot="10800000" flipH="1">
            <a:off x="7736046" y="6969537"/>
            <a:ext cx="2832300" cy="4799100"/>
          </a:xfrm>
          <a:prstGeom prst="straightConnector1">
            <a:avLst/>
          </a:prstGeom>
          <a:noFill/>
          <a:ln w="38100" cap="flat" cmpd="sng">
            <a:solidFill>
              <a:srgbClr val="350A30"/>
            </a:solidFill>
            <a:prstDash val="solid"/>
            <a:round/>
            <a:headEnd type="none" w="sm" len="sm"/>
            <a:tailEnd type="none" w="sm" len="sm"/>
          </a:ln>
        </p:spPr>
      </p:cxnSp>
      <p:cxnSp>
        <p:nvCxnSpPr>
          <p:cNvPr id="86" name="Google Shape;86;p6"/>
          <p:cNvCxnSpPr/>
          <p:nvPr/>
        </p:nvCxnSpPr>
        <p:spPr>
          <a:xfrm rot="10800000" flipH="1">
            <a:off x="7719640" y="7808929"/>
            <a:ext cx="2832300" cy="4799100"/>
          </a:xfrm>
          <a:prstGeom prst="straightConnector1">
            <a:avLst/>
          </a:prstGeom>
          <a:noFill/>
          <a:ln w="38100" cap="flat" cmpd="sng">
            <a:solidFill>
              <a:srgbClr val="350A30"/>
            </a:solidFill>
            <a:prstDash val="solid"/>
            <a:round/>
            <a:headEnd type="none" w="sm" len="sm"/>
            <a:tailEnd type="none" w="sm" len="sm"/>
          </a:ln>
        </p:spPr>
      </p:cxnSp>
      <p:grpSp>
        <p:nvGrpSpPr>
          <p:cNvPr id="87" name="Google Shape;87;p6"/>
          <p:cNvGrpSpPr/>
          <p:nvPr/>
        </p:nvGrpSpPr>
        <p:grpSpPr>
          <a:xfrm>
            <a:off x="15763814" y="1175170"/>
            <a:ext cx="2186133" cy="2318029"/>
            <a:chOff x="0" y="-47625"/>
            <a:chExt cx="787200" cy="834694"/>
          </a:xfrm>
        </p:grpSpPr>
        <p:sp>
          <p:nvSpPr>
            <p:cNvPr id="88" name="Google Shape;88;p6"/>
            <p:cNvSpPr/>
            <p:nvPr/>
          </p:nvSpPr>
          <p:spPr>
            <a:xfrm>
              <a:off x="0" y="0"/>
              <a:ext cx="787069" cy="787069"/>
            </a:xfrm>
            <a:custGeom>
              <a:avLst/>
              <a:gdLst/>
              <a:ahLst/>
              <a:cxnLst/>
              <a:rect l="l" t="t" r="r" b="b"/>
              <a:pathLst>
                <a:path w="787069" h="787069" extrusionOk="0">
                  <a:moveTo>
                    <a:pt x="0" y="0"/>
                  </a:moveTo>
                  <a:lnTo>
                    <a:pt x="787069" y="0"/>
                  </a:lnTo>
                  <a:lnTo>
                    <a:pt x="787069" y="787069"/>
                  </a:lnTo>
                  <a:lnTo>
                    <a:pt x="0" y="787069"/>
                  </a:lnTo>
                  <a:close/>
                </a:path>
              </a:pathLst>
            </a:custGeom>
            <a:solidFill>
              <a:srgbClr val="DBAFE7"/>
            </a:solidFill>
            <a:ln>
              <a:noFill/>
            </a:ln>
          </p:spPr>
        </p:sp>
        <p:sp>
          <p:nvSpPr>
            <p:cNvPr id="89" name="Google Shape;89;p6"/>
            <p:cNvSpPr txBox="1"/>
            <p:nvPr/>
          </p:nvSpPr>
          <p:spPr>
            <a:xfrm>
              <a:off x="0" y="-47625"/>
              <a:ext cx="787200" cy="8346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0" name="Google Shape;90;p6"/>
          <p:cNvGrpSpPr/>
          <p:nvPr/>
        </p:nvGrpSpPr>
        <p:grpSpPr>
          <a:xfrm>
            <a:off x="15084504" y="-82382"/>
            <a:ext cx="2848705" cy="5638417"/>
            <a:chOff x="21875" y="13002"/>
            <a:chExt cx="3798274" cy="7517889"/>
          </a:xfrm>
        </p:grpSpPr>
        <p:cxnSp>
          <p:nvCxnSpPr>
            <p:cNvPr id="91" name="Google Shape;91;p6"/>
            <p:cNvCxnSpPr/>
            <p:nvPr/>
          </p:nvCxnSpPr>
          <p:spPr>
            <a:xfrm rot="10800000" flipH="1">
              <a:off x="43749" y="13002"/>
              <a:ext cx="3776400" cy="6398700"/>
            </a:xfrm>
            <a:prstGeom prst="straightConnector1">
              <a:avLst/>
            </a:prstGeom>
            <a:noFill/>
            <a:ln w="50800" cap="flat" cmpd="sng">
              <a:solidFill>
                <a:srgbClr val="350A30"/>
              </a:solidFill>
              <a:prstDash val="solid"/>
              <a:round/>
              <a:headEnd type="none" w="sm" len="sm"/>
              <a:tailEnd type="none" w="sm" len="sm"/>
            </a:ln>
          </p:spPr>
        </p:cxnSp>
        <p:cxnSp>
          <p:nvCxnSpPr>
            <p:cNvPr id="92" name="Google Shape;92;p6"/>
            <p:cNvCxnSpPr/>
            <p:nvPr/>
          </p:nvCxnSpPr>
          <p:spPr>
            <a:xfrm rot="10800000" flipH="1">
              <a:off x="21875" y="1132191"/>
              <a:ext cx="3776400" cy="6398700"/>
            </a:xfrm>
            <a:prstGeom prst="straightConnector1">
              <a:avLst/>
            </a:prstGeom>
            <a:noFill/>
            <a:ln w="50800" cap="flat" cmpd="sng">
              <a:solidFill>
                <a:srgbClr val="350A30"/>
              </a:solidFill>
              <a:prstDash val="solid"/>
              <a:round/>
              <a:headEnd type="none" w="sm" len="sm"/>
              <a:tailEnd type="none" w="sm" len="sm"/>
            </a:ln>
          </p:spPr>
        </p:cxnSp>
      </p:grpSp>
      <p:grpSp>
        <p:nvGrpSpPr>
          <p:cNvPr id="93" name="Google Shape;93;p6"/>
          <p:cNvGrpSpPr/>
          <p:nvPr/>
        </p:nvGrpSpPr>
        <p:grpSpPr>
          <a:xfrm>
            <a:off x="16039160" y="2509396"/>
            <a:ext cx="817534" cy="983927"/>
            <a:chOff x="0" y="-47625"/>
            <a:chExt cx="294384" cy="354300"/>
          </a:xfrm>
        </p:grpSpPr>
        <p:sp>
          <p:nvSpPr>
            <p:cNvPr id="94" name="Google Shape;94;p6"/>
            <p:cNvSpPr/>
            <p:nvPr/>
          </p:nvSpPr>
          <p:spPr>
            <a:xfrm>
              <a:off x="0" y="0"/>
              <a:ext cx="294384" cy="306624"/>
            </a:xfrm>
            <a:custGeom>
              <a:avLst/>
              <a:gdLst/>
              <a:ahLst/>
              <a:cxnLst/>
              <a:rect l="l" t="t" r="r" b="b"/>
              <a:pathLst>
                <a:path w="294384" h="306624" extrusionOk="0">
                  <a:moveTo>
                    <a:pt x="0" y="0"/>
                  </a:moveTo>
                  <a:lnTo>
                    <a:pt x="294384" y="0"/>
                  </a:lnTo>
                  <a:lnTo>
                    <a:pt x="294384" y="306624"/>
                  </a:lnTo>
                  <a:lnTo>
                    <a:pt x="0" y="306624"/>
                  </a:lnTo>
                  <a:close/>
                </a:path>
              </a:pathLst>
            </a:custGeom>
            <a:solidFill>
              <a:srgbClr val="2E99B0">
                <a:alpha val="49800"/>
              </a:srgbClr>
            </a:solidFill>
            <a:ln>
              <a:noFill/>
            </a:ln>
          </p:spPr>
        </p:sp>
        <p:sp>
          <p:nvSpPr>
            <p:cNvPr id="95" name="Google Shape;95;p6"/>
            <p:cNvSpPr txBox="1"/>
            <p:nvPr/>
          </p:nvSpPr>
          <p:spPr>
            <a:xfrm>
              <a:off x="0" y="-47625"/>
              <a:ext cx="294300" cy="3543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6" name="Google Shape;96;p6"/>
          <p:cNvGrpSpPr/>
          <p:nvPr/>
        </p:nvGrpSpPr>
        <p:grpSpPr>
          <a:xfrm>
            <a:off x="531275" y="4163347"/>
            <a:ext cx="735785" cy="847414"/>
            <a:chOff x="0" y="-47625"/>
            <a:chExt cx="313915" cy="361540"/>
          </a:xfrm>
        </p:grpSpPr>
        <p:sp>
          <p:nvSpPr>
            <p:cNvPr id="97" name="Google Shape;97;p6"/>
            <p:cNvSpPr/>
            <p:nvPr/>
          </p:nvSpPr>
          <p:spPr>
            <a:xfrm>
              <a:off x="0" y="0"/>
              <a:ext cx="313915" cy="313915"/>
            </a:xfrm>
            <a:custGeom>
              <a:avLst/>
              <a:gdLst/>
              <a:ahLst/>
              <a:cxnLst/>
              <a:rect l="l" t="t" r="r" b="b"/>
              <a:pathLst>
                <a:path w="313915" h="313915" extrusionOk="0">
                  <a:moveTo>
                    <a:pt x="0" y="0"/>
                  </a:moveTo>
                  <a:lnTo>
                    <a:pt x="313915" y="0"/>
                  </a:lnTo>
                  <a:lnTo>
                    <a:pt x="313915" y="313915"/>
                  </a:lnTo>
                  <a:lnTo>
                    <a:pt x="0" y="313915"/>
                  </a:lnTo>
                  <a:close/>
                </a:path>
              </a:pathLst>
            </a:custGeom>
            <a:solidFill>
              <a:srgbClr val="D5D5D5"/>
            </a:solidFill>
            <a:ln>
              <a:noFill/>
            </a:ln>
          </p:spPr>
        </p:sp>
        <p:sp>
          <p:nvSpPr>
            <p:cNvPr id="98" name="Google Shape;98;p6"/>
            <p:cNvSpPr txBox="1"/>
            <p:nvPr/>
          </p:nvSpPr>
          <p:spPr>
            <a:xfrm>
              <a:off x="0" y="-47625"/>
              <a:ext cx="313800" cy="3615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9" name="Google Shape;99;p6"/>
          <p:cNvGrpSpPr/>
          <p:nvPr/>
        </p:nvGrpSpPr>
        <p:grpSpPr>
          <a:xfrm>
            <a:off x="856952" y="4550214"/>
            <a:ext cx="669638" cy="882209"/>
            <a:chOff x="0" y="-47625"/>
            <a:chExt cx="149700" cy="197221"/>
          </a:xfrm>
        </p:grpSpPr>
        <p:sp>
          <p:nvSpPr>
            <p:cNvPr id="100" name="Google Shape;100;p6"/>
            <p:cNvSpPr/>
            <p:nvPr/>
          </p:nvSpPr>
          <p:spPr>
            <a:xfrm>
              <a:off x="0" y="0"/>
              <a:ext cx="149596" cy="149596"/>
            </a:xfrm>
            <a:custGeom>
              <a:avLst/>
              <a:gdLst/>
              <a:ahLst/>
              <a:cxnLst/>
              <a:rect l="l" t="t" r="r" b="b"/>
              <a:pathLst>
                <a:path w="149596" h="149596" extrusionOk="0">
                  <a:moveTo>
                    <a:pt x="0" y="0"/>
                  </a:moveTo>
                  <a:lnTo>
                    <a:pt x="149596" y="0"/>
                  </a:lnTo>
                  <a:lnTo>
                    <a:pt x="149596" y="149596"/>
                  </a:lnTo>
                  <a:lnTo>
                    <a:pt x="0" y="149596"/>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01" name="Google Shape;101;p6"/>
            <p:cNvSpPr txBox="1"/>
            <p:nvPr/>
          </p:nvSpPr>
          <p:spPr>
            <a:xfrm>
              <a:off x="0" y="-47625"/>
              <a:ext cx="149700" cy="1971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2" name="Google Shape;102;p6"/>
          <p:cNvSpPr/>
          <p:nvPr/>
        </p:nvSpPr>
        <p:spPr>
          <a:xfrm>
            <a:off x="15084500" y="635472"/>
            <a:ext cx="1081894" cy="1023742"/>
          </a:xfrm>
          <a:custGeom>
            <a:avLst/>
            <a:gdLst/>
            <a:ahLst/>
            <a:cxnLst/>
            <a:rect l="l" t="t" r="r" b="b"/>
            <a:pathLst>
              <a:path w="1081894" h="1023742" extrusionOk="0">
                <a:moveTo>
                  <a:pt x="0" y="0"/>
                </a:moveTo>
                <a:lnTo>
                  <a:pt x="1081894" y="0"/>
                </a:lnTo>
                <a:lnTo>
                  <a:pt x="1081894" y="1023742"/>
                </a:lnTo>
                <a:lnTo>
                  <a:pt x="0" y="1023742"/>
                </a:lnTo>
                <a:lnTo>
                  <a:pt x="0" y="0"/>
                </a:lnTo>
                <a:close/>
              </a:path>
            </a:pathLst>
          </a:custGeom>
          <a:blipFill rotWithShape="1">
            <a:blip r:embed="rId2">
              <a:alphaModFix/>
            </a:blip>
            <a:stretch>
              <a:fillRect/>
            </a:stretch>
          </a:blipFill>
          <a:ln>
            <a:noFill/>
          </a:ln>
        </p:spPr>
      </p:sp>
      <p:sp>
        <p:nvSpPr>
          <p:cNvPr id="103" name="Google Shape;103;p6"/>
          <p:cNvSpPr/>
          <p:nvPr/>
        </p:nvSpPr>
        <p:spPr>
          <a:xfrm>
            <a:off x="567873" y="4755263"/>
            <a:ext cx="699174" cy="661594"/>
          </a:xfrm>
          <a:custGeom>
            <a:avLst/>
            <a:gdLst/>
            <a:ahLst/>
            <a:cxnLst/>
            <a:rect l="l" t="t" r="r" b="b"/>
            <a:pathLst>
              <a:path w="699174" h="661594" extrusionOk="0">
                <a:moveTo>
                  <a:pt x="0" y="0"/>
                </a:moveTo>
                <a:lnTo>
                  <a:pt x="699174" y="0"/>
                </a:lnTo>
                <a:lnTo>
                  <a:pt x="699174" y="661593"/>
                </a:lnTo>
                <a:lnTo>
                  <a:pt x="0" y="661593"/>
                </a:lnTo>
                <a:lnTo>
                  <a:pt x="0" y="0"/>
                </a:lnTo>
                <a:close/>
              </a:path>
            </a:pathLst>
          </a:custGeom>
          <a:blipFill rotWithShape="1">
            <a:blip r:embed="rId3">
              <a:alphaModFix/>
            </a:blip>
            <a:stretch>
              <a:fillRect/>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4"/>
        <p:cNvGrpSpPr/>
        <p:nvPr/>
      </p:nvGrpSpPr>
      <p:grpSpPr>
        <a:xfrm>
          <a:off x="0" y="0"/>
          <a:ext cx="0" cy="0"/>
          <a:chOff x="0" y="0"/>
          <a:chExt cx="0" cy="0"/>
        </a:xfrm>
      </p:grpSpPr>
      <p:sp>
        <p:nvSpPr>
          <p:cNvPr id="105" name="Google Shape;105;p7"/>
          <p:cNvSpPr txBox="1">
            <a:spLocks noGrp="1"/>
          </p:cNvSpPr>
          <p:nvPr>
            <p:ph type="title"/>
          </p:nvPr>
        </p:nvSpPr>
        <p:spPr>
          <a:xfrm>
            <a:off x="3160200" y="1363225"/>
            <a:ext cx="11967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7"/>
          <p:cNvSpPr txBox="1">
            <a:spLocks noGrp="1"/>
          </p:cNvSpPr>
          <p:nvPr>
            <p:ph type="body" idx="1"/>
          </p:nvPr>
        </p:nvSpPr>
        <p:spPr>
          <a:xfrm>
            <a:off x="3119850" y="4852300"/>
            <a:ext cx="5915100" cy="3951300"/>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a:lvl1pPr>
            <a:lvl2pPr marL="914400" lvl="1" indent="-381000" algn="l">
              <a:spcBef>
                <a:spcPts val="400"/>
              </a:spcBef>
              <a:spcAft>
                <a:spcPts val="0"/>
              </a:spcAft>
              <a:buClr>
                <a:schemeClr val="dk1"/>
              </a:buClr>
              <a:buSzPts val="2400"/>
              <a:buChar char="–"/>
              <a:defRPr/>
            </a:lvl2pPr>
            <a:lvl3pPr marL="1371600" lvl="2" indent="-381000" algn="l">
              <a:spcBef>
                <a:spcPts val="360"/>
              </a:spcBef>
              <a:spcAft>
                <a:spcPts val="0"/>
              </a:spcAft>
              <a:buClr>
                <a:schemeClr val="dk1"/>
              </a:buClr>
              <a:buSzPts val="2400"/>
              <a:buChar char="•"/>
              <a:defRPr/>
            </a:lvl3pPr>
            <a:lvl4pPr marL="1828800" lvl="3" indent="-381000" algn="l">
              <a:spcBef>
                <a:spcPts val="320"/>
              </a:spcBef>
              <a:spcAft>
                <a:spcPts val="0"/>
              </a:spcAft>
              <a:buClr>
                <a:schemeClr val="dk1"/>
              </a:buClr>
              <a:buSzPts val="2400"/>
              <a:buChar char="–"/>
              <a:defRPr/>
            </a:lvl4pPr>
            <a:lvl5pPr marL="2286000" lvl="4" indent="-381000" algn="l">
              <a:spcBef>
                <a:spcPts val="320"/>
              </a:spcBef>
              <a:spcAft>
                <a:spcPts val="0"/>
              </a:spcAft>
              <a:buClr>
                <a:schemeClr val="dk1"/>
              </a:buClr>
              <a:buSzPts val="2400"/>
              <a:buChar char="»"/>
              <a:defRPr/>
            </a:lvl5pPr>
            <a:lvl6pPr marL="2743200" lvl="5" indent="-381000" algn="l">
              <a:spcBef>
                <a:spcPts val="320"/>
              </a:spcBef>
              <a:spcAft>
                <a:spcPts val="0"/>
              </a:spcAft>
              <a:buClr>
                <a:schemeClr val="dk1"/>
              </a:buClr>
              <a:buSzPts val="2400"/>
              <a:buChar char="•"/>
              <a:defRPr/>
            </a:lvl6pPr>
            <a:lvl7pPr marL="3200400" lvl="6" indent="-381000" algn="l">
              <a:spcBef>
                <a:spcPts val="320"/>
              </a:spcBef>
              <a:spcAft>
                <a:spcPts val="0"/>
              </a:spcAft>
              <a:buClr>
                <a:schemeClr val="dk1"/>
              </a:buClr>
              <a:buSzPts val="2400"/>
              <a:buChar char="•"/>
              <a:defRPr/>
            </a:lvl7pPr>
            <a:lvl8pPr marL="3657600" lvl="7" indent="-381000" algn="l">
              <a:spcBef>
                <a:spcPts val="320"/>
              </a:spcBef>
              <a:spcAft>
                <a:spcPts val="0"/>
              </a:spcAft>
              <a:buClr>
                <a:schemeClr val="dk1"/>
              </a:buClr>
              <a:buSzPts val="2400"/>
              <a:buChar char="•"/>
              <a:defRPr/>
            </a:lvl8pPr>
            <a:lvl9pPr marL="4114800" lvl="8" indent="-381000" algn="l">
              <a:spcBef>
                <a:spcPts val="320"/>
              </a:spcBef>
              <a:spcAft>
                <a:spcPts val="0"/>
              </a:spcAft>
              <a:buClr>
                <a:schemeClr val="dk1"/>
              </a:buClr>
              <a:buSzPts val="2400"/>
              <a:buChar char="•"/>
              <a:defRPr/>
            </a:lvl9pPr>
          </a:lstStyle>
          <a:p>
            <a:endParaRPr/>
          </a:p>
        </p:txBody>
      </p:sp>
      <p:sp>
        <p:nvSpPr>
          <p:cNvPr id="107" name="Google Shape;107;p7"/>
          <p:cNvSpPr txBox="1">
            <a:spLocks noGrp="1"/>
          </p:cNvSpPr>
          <p:nvPr>
            <p:ph type="body" idx="2"/>
          </p:nvPr>
        </p:nvSpPr>
        <p:spPr>
          <a:xfrm>
            <a:off x="9250956" y="4852300"/>
            <a:ext cx="5917200" cy="3951300"/>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a:lvl1pPr>
            <a:lvl2pPr marL="914400" lvl="1" indent="-381000" algn="l">
              <a:spcBef>
                <a:spcPts val="400"/>
              </a:spcBef>
              <a:spcAft>
                <a:spcPts val="0"/>
              </a:spcAft>
              <a:buClr>
                <a:schemeClr val="dk1"/>
              </a:buClr>
              <a:buSzPts val="2400"/>
              <a:buChar char="–"/>
              <a:defRPr/>
            </a:lvl2pPr>
            <a:lvl3pPr marL="1371600" lvl="2" indent="-381000" algn="l">
              <a:spcBef>
                <a:spcPts val="360"/>
              </a:spcBef>
              <a:spcAft>
                <a:spcPts val="0"/>
              </a:spcAft>
              <a:buClr>
                <a:schemeClr val="dk1"/>
              </a:buClr>
              <a:buSzPts val="2400"/>
              <a:buChar char="•"/>
              <a:defRPr/>
            </a:lvl3pPr>
            <a:lvl4pPr marL="1828800" lvl="3" indent="-381000" algn="l">
              <a:spcBef>
                <a:spcPts val="320"/>
              </a:spcBef>
              <a:spcAft>
                <a:spcPts val="0"/>
              </a:spcAft>
              <a:buClr>
                <a:schemeClr val="dk1"/>
              </a:buClr>
              <a:buSzPts val="2400"/>
              <a:buChar char="–"/>
              <a:defRPr/>
            </a:lvl4pPr>
            <a:lvl5pPr marL="2286000" lvl="4" indent="-381000" algn="l">
              <a:spcBef>
                <a:spcPts val="320"/>
              </a:spcBef>
              <a:spcAft>
                <a:spcPts val="0"/>
              </a:spcAft>
              <a:buClr>
                <a:schemeClr val="dk1"/>
              </a:buClr>
              <a:buSzPts val="2400"/>
              <a:buChar char="»"/>
              <a:defRPr/>
            </a:lvl5pPr>
            <a:lvl6pPr marL="2743200" lvl="5" indent="-381000" algn="l">
              <a:spcBef>
                <a:spcPts val="320"/>
              </a:spcBef>
              <a:spcAft>
                <a:spcPts val="0"/>
              </a:spcAft>
              <a:buClr>
                <a:schemeClr val="dk1"/>
              </a:buClr>
              <a:buSzPts val="2400"/>
              <a:buChar char="•"/>
              <a:defRPr/>
            </a:lvl6pPr>
            <a:lvl7pPr marL="3200400" lvl="6" indent="-381000" algn="l">
              <a:spcBef>
                <a:spcPts val="320"/>
              </a:spcBef>
              <a:spcAft>
                <a:spcPts val="0"/>
              </a:spcAft>
              <a:buClr>
                <a:schemeClr val="dk1"/>
              </a:buClr>
              <a:buSzPts val="2400"/>
              <a:buChar char="•"/>
              <a:defRPr/>
            </a:lvl7pPr>
            <a:lvl8pPr marL="3657600" lvl="7" indent="-381000" algn="l">
              <a:spcBef>
                <a:spcPts val="320"/>
              </a:spcBef>
              <a:spcAft>
                <a:spcPts val="0"/>
              </a:spcAft>
              <a:buClr>
                <a:schemeClr val="dk1"/>
              </a:buClr>
              <a:buSzPts val="2400"/>
              <a:buChar char="•"/>
              <a:defRPr/>
            </a:lvl8pPr>
            <a:lvl9pPr marL="4114800" lvl="8" indent="-381000" algn="l">
              <a:spcBef>
                <a:spcPts val="320"/>
              </a:spcBef>
              <a:spcAft>
                <a:spcPts val="0"/>
              </a:spcAft>
              <a:buClr>
                <a:schemeClr val="dk1"/>
              </a:buClr>
              <a:buSzPts val="2400"/>
              <a:buChar char="•"/>
              <a:defRPr/>
            </a:lvl9pPr>
          </a:lstStyle>
          <a:p>
            <a:endParaRPr/>
          </a:p>
        </p:txBody>
      </p:sp>
      <p:grpSp>
        <p:nvGrpSpPr>
          <p:cNvPr id="108" name="Google Shape;108;p7"/>
          <p:cNvGrpSpPr/>
          <p:nvPr/>
        </p:nvGrpSpPr>
        <p:grpSpPr>
          <a:xfrm rot="-1988306">
            <a:off x="16766840" y="99267"/>
            <a:ext cx="2947952" cy="3120683"/>
            <a:chOff x="0" y="-47625"/>
            <a:chExt cx="812800" cy="860425"/>
          </a:xfrm>
        </p:grpSpPr>
        <p:sp>
          <p:nvSpPr>
            <p:cNvPr id="109" name="Google Shape;109;p7"/>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5D5D5"/>
            </a:solidFill>
            <a:ln>
              <a:noFill/>
            </a:ln>
          </p:spPr>
        </p:sp>
        <p:sp>
          <p:nvSpPr>
            <p:cNvPr id="110" name="Google Shape;110;p7"/>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1" name="Google Shape;111;p7"/>
          <p:cNvGrpSpPr/>
          <p:nvPr/>
        </p:nvGrpSpPr>
        <p:grpSpPr>
          <a:xfrm>
            <a:off x="16938817" y="2653313"/>
            <a:ext cx="986426" cy="1118894"/>
            <a:chOff x="0" y="-47625"/>
            <a:chExt cx="355200" cy="402900"/>
          </a:xfrm>
        </p:grpSpPr>
        <p:sp>
          <p:nvSpPr>
            <p:cNvPr id="112" name="Google Shape;112;p7"/>
            <p:cNvSpPr/>
            <p:nvPr/>
          </p:nvSpPr>
          <p:spPr>
            <a:xfrm>
              <a:off x="0" y="0"/>
              <a:ext cx="355169" cy="355169"/>
            </a:xfrm>
            <a:custGeom>
              <a:avLst/>
              <a:gdLst/>
              <a:ahLst/>
              <a:cxnLst/>
              <a:rect l="l" t="t" r="r" b="b"/>
              <a:pathLst>
                <a:path w="355169" h="355169" extrusionOk="0">
                  <a:moveTo>
                    <a:pt x="0" y="0"/>
                  </a:moveTo>
                  <a:lnTo>
                    <a:pt x="355169" y="0"/>
                  </a:lnTo>
                  <a:lnTo>
                    <a:pt x="355169" y="355169"/>
                  </a:lnTo>
                  <a:lnTo>
                    <a:pt x="0" y="355169"/>
                  </a:lnTo>
                  <a:close/>
                </a:path>
              </a:pathLst>
            </a:custGeom>
            <a:solidFill>
              <a:srgbClr val="2E99B0">
                <a:alpha val="49800"/>
              </a:srgbClr>
            </a:solidFill>
            <a:ln>
              <a:noFill/>
            </a:ln>
          </p:spPr>
        </p:sp>
        <p:sp>
          <p:nvSpPr>
            <p:cNvPr id="113" name="Google Shape;113;p7"/>
            <p:cNvSpPr txBox="1"/>
            <p:nvPr/>
          </p:nvSpPr>
          <p:spPr>
            <a:xfrm>
              <a:off x="0" y="-47625"/>
              <a:ext cx="355200" cy="4029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4" name="Google Shape;114;p7"/>
          <p:cNvGrpSpPr/>
          <p:nvPr/>
        </p:nvGrpSpPr>
        <p:grpSpPr>
          <a:xfrm>
            <a:off x="15962683" y="105655"/>
            <a:ext cx="2593598" cy="2923768"/>
            <a:chOff x="0" y="-47625"/>
            <a:chExt cx="374700" cy="422400"/>
          </a:xfrm>
        </p:grpSpPr>
        <p:sp>
          <p:nvSpPr>
            <p:cNvPr id="115" name="Google Shape;115;p7"/>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16" name="Google Shape;116;p7"/>
            <p:cNvSpPr txBox="1"/>
            <p:nvPr/>
          </p:nvSpPr>
          <p:spPr>
            <a:xfrm>
              <a:off x="0" y="-47625"/>
              <a:ext cx="374700" cy="422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7" name="Google Shape;117;p7"/>
          <p:cNvGrpSpPr/>
          <p:nvPr/>
        </p:nvGrpSpPr>
        <p:grpSpPr>
          <a:xfrm>
            <a:off x="488222" y="3124712"/>
            <a:ext cx="1138538" cy="1311269"/>
            <a:chOff x="0" y="-47625"/>
            <a:chExt cx="313915" cy="361540"/>
          </a:xfrm>
        </p:grpSpPr>
        <p:sp>
          <p:nvSpPr>
            <p:cNvPr id="118" name="Google Shape;118;p7"/>
            <p:cNvSpPr/>
            <p:nvPr/>
          </p:nvSpPr>
          <p:spPr>
            <a:xfrm>
              <a:off x="0" y="0"/>
              <a:ext cx="313915" cy="313915"/>
            </a:xfrm>
            <a:custGeom>
              <a:avLst/>
              <a:gdLst/>
              <a:ahLst/>
              <a:cxnLst/>
              <a:rect l="l" t="t" r="r" b="b"/>
              <a:pathLst>
                <a:path w="313915" h="313915" extrusionOk="0">
                  <a:moveTo>
                    <a:pt x="0" y="0"/>
                  </a:moveTo>
                  <a:lnTo>
                    <a:pt x="313915" y="0"/>
                  </a:lnTo>
                  <a:lnTo>
                    <a:pt x="313915" y="313915"/>
                  </a:lnTo>
                  <a:lnTo>
                    <a:pt x="0" y="313915"/>
                  </a:lnTo>
                  <a:close/>
                </a:path>
              </a:pathLst>
            </a:custGeom>
            <a:solidFill>
              <a:srgbClr val="2E99B0"/>
            </a:solidFill>
            <a:ln>
              <a:noFill/>
            </a:ln>
          </p:spPr>
        </p:sp>
        <p:sp>
          <p:nvSpPr>
            <p:cNvPr id="119" name="Google Shape;119;p7"/>
            <p:cNvSpPr txBox="1"/>
            <p:nvPr/>
          </p:nvSpPr>
          <p:spPr>
            <a:xfrm>
              <a:off x="0" y="-47625"/>
              <a:ext cx="313800" cy="3615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20" name="Google Shape;120;p7"/>
          <p:cNvGrpSpPr/>
          <p:nvPr/>
        </p:nvGrpSpPr>
        <p:grpSpPr>
          <a:xfrm>
            <a:off x="992172" y="3723344"/>
            <a:ext cx="1036193" cy="1365124"/>
            <a:chOff x="0" y="-47625"/>
            <a:chExt cx="149700" cy="197221"/>
          </a:xfrm>
        </p:grpSpPr>
        <p:sp>
          <p:nvSpPr>
            <p:cNvPr id="121" name="Google Shape;121;p7"/>
            <p:cNvSpPr/>
            <p:nvPr/>
          </p:nvSpPr>
          <p:spPr>
            <a:xfrm>
              <a:off x="0" y="0"/>
              <a:ext cx="149596" cy="149596"/>
            </a:xfrm>
            <a:custGeom>
              <a:avLst/>
              <a:gdLst/>
              <a:ahLst/>
              <a:cxnLst/>
              <a:rect l="l" t="t" r="r" b="b"/>
              <a:pathLst>
                <a:path w="149596" h="149596" extrusionOk="0">
                  <a:moveTo>
                    <a:pt x="0" y="0"/>
                  </a:moveTo>
                  <a:lnTo>
                    <a:pt x="149596" y="0"/>
                  </a:lnTo>
                  <a:lnTo>
                    <a:pt x="149596" y="149596"/>
                  </a:lnTo>
                  <a:lnTo>
                    <a:pt x="0" y="149596"/>
                  </a:lnTo>
                  <a:close/>
                </a:path>
              </a:pathLst>
            </a:custGeom>
            <a:solidFill>
              <a:srgbClr val="000000">
                <a:alpha val="0"/>
              </a:srgbClr>
            </a:solidFill>
            <a:ln w="38100" cap="sq" cmpd="sng">
              <a:solidFill>
                <a:srgbClr val="DBAFE7"/>
              </a:solidFill>
              <a:prstDash val="solid"/>
              <a:miter lim="8000"/>
              <a:headEnd type="none" w="sm" len="sm"/>
              <a:tailEnd type="none" w="sm" len="sm"/>
            </a:ln>
          </p:spPr>
        </p:sp>
        <p:sp>
          <p:nvSpPr>
            <p:cNvPr id="122" name="Google Shape;122;p7"/>
            <p:cNvSpPr txBox="1"/>
            <p:nvPr/>
          </p:nvSpPr>
          <p:spPr>
            <a:xfrm>
              <a:off x="0" y="-47625"/>
              <a:ext cx="149700" cy="1971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3" name="Google Shape;123;p7"/>
          <p:cNvSpPr/>
          <p:nvPr/>
        </p:nvSpPr>
        <p:spPr>
          <a:xfrm>
            <a:off x="945749" y="2785572"/>
            <a:ext cx="1081894" cy="1023742"/>
          </a:xfrm>
          <a:custGeom>
            <a:avLst/>
            <a:gdLst/>
            <a:ahLst/>
            <a:cxnLst/>
            <a:rect l="l" t="t" r="r" b="b"/>
            <a:pathLst>
              <a:path w="1081894" h="1023742" extrusionOk="0">
                <a:moveTo>
                  <a:pt x="0" y="0"/>
                </a:moveTo>
                <a:lnTo>
                  <a:pt x="1081894" y="0"/>
                </a:lnTo>
                <a:lnTo>
                  <a:pt x="1081894" y="1023742"/>
                </a:lnTo>
                <a:lnTo>
                  <a:pt x="0" y="1023742"/>
                </a:lnTo>
                <a:lnTo>
                  <a:pt x="0" y="0"/>
                </a:lnTo>
                <a:close/>
              </a:path>
            </a:pathLst>
          </a:custGeom>
          <a:blipFill rotWithShape="1">
            <a:blip r:embed="rId2">
              <a:alphaModFix/>
            </a:blip>
            <a:stretch>
              <a:fillRect/>
            </a:stretch>
          </a:blipFill>
          <a:ln>
            <a:noFill/>
          </a:ln>
        </p:spPr>
      </p:sp>
      <p:grpSp>
        <p:nvGrpSpPr>
          <p:cNvPr id="124" name="Google Shape;124;p7"/>
          <p:cNvGrpSpPr/>
          <p:nvPr/>
        </p:nvGrpSpPr>
        <p:grpSpPr>
          <a:xfrm>
            <a:off x="16656865" y="2229640"/>
            <a:ext cx="738155" cy="1067805"/>
            <a:chOff x="0" y="-47625"/>
            <a:chExt cx="106642" cy="154267"/>
          </a:xfrm>
        </p:grpSpPr>
        <p:sp>
          <p:nvSpPr>
            <p:cNvPr id="125" name="Google Shape;125;p7"/>
            <p:cNvSpPr/>
            <p:nvPr/>
          </p:nvSpPr>
          <p:spPr>
            <a:xfrm>
              <a:off x="0" y="0"/>
              <a:ext cx="106642" cy="106642"/>
            </a:xfrm>
            <a:custGeom>
              <a:avLst/>
              <a:gdLst/>
              <a:ahLst/>
              <a:cxnLst/>
              <a:rect l="l" t="t" r="r" b="b"/>
              <a:pathLst>
                <a:path w="106642" h="106642" extrusionOk="0">
                  <a:moveTo>
                    <a:pt x="0" y="0"/>
                  </a:moveTo>
                  <a:lnTo>
                    <a:pt x="106642" y="0"/>
                  </a:lnTo>
                  <a:lnTo>
                    <a:pt x="106642" y="106642"/>
                  </a:lnTo>
                  <a:lnTo>
                    <a:pt x="0" y="106642"/>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26" name="Google Shape;126;p7"/>
            <p:cNvSpPr txBox="1"/>
            <p:nvPr/>
          </p:nvSpPr>
          <p:spPr>
            <a:xfrm>
              <a:off x="0" y="-47625"/>
              <a:ext cx="106500" cy="1542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7"/>
        <p:cNvGrpSpPr/>
        <p:nvPr/>
      </p:nvGrpSpPr>
      <p:grpSpPr>
        <a:xfrm>
          <a:off x="0" y="0"/>
          <a:ext cx="0" cy="0"/>
          <a:chOff x="0" y="0"/>
          <a:chExt cx="0" cy="0"/>
        </a:xfrm>
      </p:grpSpPr>
      <p:sp>
        <p:nvSpPr>
          <p:cNvPr id="128" name="Google Shape;128;p8"/>
          <p:cNvSpPr txBox="1">
            <a:spLocks noGrp="1"/>
          </p:cNvSpPr>
          <p:nvPr>
            <p:ph type="title"/>
          </p:nvPr>
        </p:nvSpPr>
        <p:spPr>
          <a:xfrm>
            <a:off x="3160200" y="1363225"/>
            <a:ext cx="11967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29" name="Google Shape;129;p8"/>
          <p:cNvCxnSpPr/>
          <p:nvPr/>
        </p:nvCxnSpPr>
        <p:spPr>
          <a:xfrm rot="10800000" flipH="1">
            <a:off x="15851383" y="552357"/>
            <a:ext cx="2832300" cy="4799100"/>
          </a:xfrm>
          <a:prstGeom prst="straightConnector1">
            <a:avLst/>
          </a:prstGeom>
          <a:noFill/>
          <a:ln w="38100" cap="flat" cmpd="sng">
            <a:solidFill>
              <a:srgbClr val="350A30"/>
            </a:solidFill>
            <a:prstDash val="solid"/>
            <a:round/>
            <a:headEnd type="none" w="sm" len="sm"/>
            <a:tailEnd type="none" w="sm" len="sm"/>
          </a:ln>
        </p:spPr>
      </p:cxnSp>
      <p:cxnSp>
        <p:nvCxnSpPr>
          <p:cNvPr id="130" name="Google Shape;130;p8"/>
          <p:cNvCxnSpPr/>
          <p:nvPr/>
        </p:nvCxnSpPr>
        <p:spPr>
          <a:xfrm rot="10800000" flipH="1">
            <a:off x="15834977" y="1391749"/>
            <a:ext cx="2832300" cy="4799100"/>
          </a:xfrm>
          <a:prstGeom prst="straightConnector1">
            <a:avLst/>
          </a:prstGeom>
          <a:noFill/>
          <a:ln w="38100" cap="flat" cmpd="sng">
            <a:solidFill>
              <a:srgbClr val="350A30"/>
            </a:solidFill>
            <a:prstDash val="solid"/>
            <a:round/>
            <a:headEnd type="none" w="sm" len="sm"/>
            <a:tailEnd type="none" w="sm" len="sm"/>
          </a:ln>
        </p:spPr>
      </p:cxnSp>
      <p:grpSp>
        <p:nvGrpSpPr>
          <p:cNvPr id="131" name="Google Shape;131;p8"/>
          <p:cNvGrpSpPr/>
          <p:nvPr/>
        </p:nvGrpSpPr>
        <p:grpSpPr>
          <a:xfrm>
            <a:off x="11106862" y="8715633"/>
            <a:ext cx="1352567" cy="1434171"/>
            <a:chOff x="0" y="-47625"/>
            <a:chExt cx="787200" cy="834694"/>
          </a:xfrm>
        </p:grpSpPr>
        <p:sp>
          <p:nvSpPr>
            <p:cNvPr id="132" name="Google Shape;132;p8"/>
            <p:cNvSpPr/>
            <p:nvPr/>
          </p:nvSpPr>
          <p:spPr>
            <a:xfrm>
              <a:off x="0" y="0"/>
              <a:ext cx="787069" cy="787069"/>
            </a:xfrm>
            <a:custGeom>
              <a:avLst/>
              <a:gdLst/>
              <a:ahLst/>
              <a:cxnLst/>
              <a:rect l="l" t="t" r="r" b="b"/>
              <a:pathLst>
                <a:path w="787069" h="787069" extrusionOk="0">
                  <a:moveTo>
                    <a:pt x="0" y="0"/>
                  </a:moveTo>
                  <a:lnTo>
                    <a:pt x="787069" y="0"/>
                  </a:lnTo>
                  <a:lnTo>
                    <a:pt x="787069" y="787069"/>
                  </a:lnTo>
                  <a:lnTo>
                    <a:pt x="0" y="787069"/>
                  </a:lnTo>
                  <a:close/>
                </a:path>
              </a:pathLst>
            </a:custGeom>
            <a:solidFill>
              <a:srgbClr val="2E99B0"/>
            </a:solidFill>
            <a:ln>
              <a:noFill/>
            </a:ln>
          </p:spPr>
        </p:sp>
        <p:sp>
          <p:nvSpPr>
            <p:cNvPr id="133" name="Google Shape;133;p8"/>
            <p:cNvSpPr txBox="1"/>
            <p:nvPr/>
          </p:nvSpPr>
          <p:spPr>
            <a:xfrm>
              <a:off x="0" y="-47625"/>
              <a:ext cx="787200" cy="8346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34" name="Google Shape;134;p8"/>
          <p:cNvGrpSpPr/>
          <p:nvPr/>
        </p:nvGrpSpPr>
        <p:grpSpPr>
          <a:xfrm>
            <a:off x="11888507" y="8285000"/>
            <a:ext cx="884529" cy="966190"/>
            <a:chOff x="0" y="-47625"/>
            <a:chExt cx="514800" cy="562327"/>
          </a:xfrm>
        </p:grpSpPr>
        <p:sp>
          <p:nvSpPr>
            <p:cNvPr id="135" name="Google Shape;135;p8"/>
            <p:cNvSpPr/>
            <p:nvPr/>
          </p:nvSpPr>
          <p:spPr>
            <a:xfrm>
              <a:off x="0" y="0"/>
              <a:ext cx="514702" cy="514702"/>
            </a:xfrm>
            <a:custGeom>
              <a:avLst/>
              <a:gdLst/>
              <a:ahLst/>
              <a:cxnLst/>
              <a:rect l="l" t="t" r="r" b="b"/>
              <a:pathLst>
                <a:path w="514702" h="514702" extrusionOk="0">
                  <a:moveTo>
                    <a:pt x="0" y="0"/>
                  </a:moveTo>
                  <a:lnTo>
                    <a:pt x="514702" y="0"/>
                  </a:lnTo>
                  <a:lnTo>
                    <a:pt x="514702" y="514702"/>
                  </a:lnTo>
                  <a:lnTo>
                    <a:pt x="0" y="514702"/>
                  </a:lnTo>
                  <a:close/>
                </a:path>
              </a:pathLst>
            </a:custGeom>
            <a:solidFill>
              <a:srgbClr val="DBAFE7">
                <a:alpha val="49800"/>
              </a:srgbClr>
            </a:solidFill>
            <a:ln>
              <a:noFill/>
            </a:ln>
          </p:spPr>
        </p:sp>
        <p:sp>
          <p:nvSpPr>
            <p:cNvPr id="136" name="Google Shape;136;p8"/>
            <p:cNvSpPr txBox="1"/>
            <p:nvPr/>
          </p:nvSpPr>
          <p:spPr>
            <a:xfrm>
              <a:off x="0" y="-47625"/>
              <a:ext cx="514800" cy="5622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37" name="Google Shape;137;p8"/>
          <p:cNvGrpSpPr/>
          <p:nvPr/>
        </p:nvGrpSpPr>
        <p:grpSpPr>
          <a:xfrm rot="-1988306">
            <a:off x="-1521160" y="8352843"/>
            <a:ext cx="2947952" cy="3120683"/>
            <a:chOff x="0" y="-47625"/>
            <a:chExt cx="812800" cy="860425"/>
          </a:xfrm>
        </p:grpSpPr>
        <p:sp>
          <p:nvSpPr>
            <p:cNvPr id="138" name="Google Shape;138;p8"/>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5D5D5"/>
            </a:solidFill>
            <a:ln>
              <a:noFill/>
            </a:ln>
          </p:spPr>
        </p:sp>
        <p:sp>
          <p:nvSpPr>
            <p:cNvPr id="139" name="Google Shape;139;p8"/>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0" name="Google Shape;140;p8"/>
          <p:cNvGrpSpPr/>
          <p:nvPr/>
        </p:nvGrpSpPr>
        <p:grpSpPr>
          <a:xfrm>
            <a:off x="535536" y="8234570"/>
            <a:ext cx="849107" cy="981427"/>
            <a:chOff x="0" y="-47625"/>
            <a:chExt cx="305753" cy="353400"/>
          </a:xfrm>
        </p:grpSpPr>
        <p:sp>
          <p:nvSpPr>
            <p:cNvPr id="141" name="Google Shape;141;p8"/>
            <p:cNvSpPr/>
            <p:nvPr/>
          </p:nvSpPr>
          <p:spPr>
            <a:xfrm>
              <a:off x="0" y="0"/>
              <a:ext cx="305753" cy="305753"/>
            </a:xfrm>
            <a:custGeom>
              <a:avLst/>
              <a:gdLst/>
              <a:ahLst/>
              <a:cxnLst/>
              <a:rect l="l" t="t" r="r" b="b"/>
              <a:pathLst>
                <a:path w="305753" h="305753" extrusionOk="0">
                  <a:moveTo>
                    <a:pt x="0" y="0"/>
                  </a:moveTo>
                  <a:lnTo>
                    <a:pt x="305753" y="0"/>
                  </a:lnTo>
                  <a:lnTo>
                    <a:pt x="305753" y="305753"/>
                  </a:lnTo>
                  <a:lnTo>
                    <a:pt x="0" y="305753"/>
                  </a:lnTo>
                  <a:close/>
                </a:path>
              </a:pathLst>
            </a:custGeom>
            <a:solidFill>
              <a:srgbClr val="2E99B0">
                <a:alpha val="49800"/>
              </a:srgbClr>
            </a:solidFill>
            <a:ln>
              <a:noFill/>
            </a:ln>
          </p:spPr>
        </p:sp>
        <p:sp>
          <p:nvSpPr>
            <p:cNvPr id="142" name="Google Shape;142;p8"/>
            <p:cNvSpPr txBox="1"/>
            <p:nvPr/>
          </p:nvSpPr>
          <p:spPr>
            <a:xfrm>
              <a:off x="0" y="-47625"/>
              <a:ext cx="305700" cy="353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3" name="Google Shape;143;p8"/>
          <p:cNvGrpSpPr/>
          <p:nvPr/>
        </p:nvGrpSpPr>
        <p:grpSpPr>
          <a:xfrm>
            <a:off x="13129336" y="2242752"/>
            <a:ext cx="2388021" cy="2716876"/>
            <a:chOff x="0" y="-47625"/>
            <a:chExt cx="345000" cy="392510"/>
          </a:xfrm>
        </p:grpSpPr>
        <p:sp>
          <p:nvSpPr>
            <p:cNvPr id="144" name="Google Shape;144;p8"/>
            <p:cNvSpPr/>
            <p:nvPr/>
          </p:nvSpPr>
          <p:spPr>
            <a:xfrm>
              <a:off x="0" y="0"/>
              <a:ext cx="344885" cy="344885"/>
            </a:xfrm>
            <a:custGeom>
              <a:avLst/>
              <a:gdLst/>
              <a:ahLst/>
              <a:cxnLst/>
              <a:rect l="l" t="t" r="r" b="b"/>
              <a:pathLst>
                <a:path w="344885" h="344885" extrusionOk="0">
                  <a:moveTo>
                    <a:pt x="0" y="0"/>
                  </a:moveTo>
                  <a:lnTo>
                    <a:pt x="344885" y="0"/>
                  </a:lnTo>
                  <a:lnTo>
                    <a:pt x="344885" y="344885"/>
                  </a:lnTo>
                  <a:lnTo>
                    <a:pt x="0" y="344885"/>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45" name="Google Shape;145;p8"/>
            <p:cNvSpPr txBox="1"/>
            <p:nvPr/>
          </p:nvSpPr>
          <p:spPr>
            <a:xfrm>
              <a:off x="0" y="-47625"/>
              <a:ext cx="345000" cy="392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6" name="Google Shape;146;p8"/>
          <p:cNvSpPr/>
          <p:nvPr/>
        </p:nvSpPr>
        <p:spPr>
          <a:xfrm>
            <a:off x="14040868" y="3597734"/>
            <a:ext cx="1081894" cy="1023742"/>
          </a:xfrm>
          <a:custGeom>
            <a:avLst/>
            <a:gdLst/>
            <a:ahLst/>
            <a:cxnLst/>
            <a:rect l="l" t="t" r="r" b="b"/>
            <a:pathLst>
              <a:path w="1081894" h="1023742" extrusionOk="0">
                <a:moveTo>
                  <a:pt x="0" y="0"/>
                </a:moveTo>
                <a:lnTo>
                  <a:pt x="1081894" y="0"/>
                </a:lnTo>
                <a:lnTo>
                  <a:pt x="1081894" y="1023742"/>
                </a:lnTo>
                <a:lnTo>
                  <a:pt x="0" y="1023742"/>
                </a:lnTo>
                <a:lnTo>
                  <a:pt x="0" y="0"/>
                </a:lnTo>
                <a:close/>
              </a:path>
            </a:pathLst>
          </a:custGeom>
          <a:blipFill rotWithShape="1">
            <a:blip r:embed="rId2">
              <a:alphaModFix/>
            </a:blip>
            <a:stretch>
              <a:fillRect/>
            </a:stretch>
          </a:blipFill>
          <a:ln>
            <a:noFill/>
          </a:ln>
        </p:spPr>
      </p:sp>
      <p:cxnSp>
        <p:nvCxnSpPr>
          <p:cNvPr id="147" name="Google Shape;147;p8"/>
          <p:cNvCxnSpPr/>
          <p:nvPr/>
        </p:nvCxnSpPr>
        <p:spPr>
          <a:xfrm>
            <a:off x="345221" y="929543"/>
            <a:ext cx="0" cy="2849400"/>
          </a:xfrm>
          <a:prstGeom prst="straightConnector1">
            <a:avLst/>
          </a:prstGeom>
          <a:noFill/>
          <a:ln w="38100" cap="flat" cmpd="sng">
            <a:solidFill>
              <a:srgbClr val="350A30"/>
            </a:solidFill>
            <a:prstDash val="solid"/>
            <a:round/>
            <a:headEnd type="none" w="sm" len="sm"/>
            <a:tailEnd type="none" w="sm" len="sm"/>
          </a:ln>
        </p:spPr>
      </p:cxnSp>
      <p:cxnSp>
        <p:nvCxnSpPr>
          <p:cNvPr id="148" name="Google Shape;148;p8"/>
          <p:cNvCxnSpPr/>
          <p:nvPr/>
        </p:nvCxnSpPr>
        <p:spPr>
          <a:xfrm>
            <a:off x="428731" y="467123"/>
            <a:ext cx="2849400" cy="0"/>
          </a:xfrm>
          <a:prstGeom prst="straightConnector1">
            <a:avLst/>
          </a:prstGeom>
          <a:noFill/>
          <a:ln w="38100" cap="flat" cmpd="sng">
            <a:solidFill>
              <a:srgbClr val="350A30"/>
            </a:solidFill>
            <a:prstDash val="solid"/>
            <a:round/>
            <a:headEnd type="none" w="sm" len="sm"/>
            <a:tailEnd type="none" w="sm" len="sm"/>
          </a:ln>
        </p:spPr>
      </p:cxnSp>
      <p:sp>
        <p:nvSpPr>
          <p:cNvPr id="149" name="Google Shape;149;p8"/>
          <p:cNvSpPr/>
          <p:nvPr/>
        </p:nvSpPr>
        <p:spPr>
          <a:xfrm>
            <a:off x="843685" y="8808999"/>
            <a:ext cx="1081894" cy="1023742"/>
          </a:xfrm>
          <a:custGeom>
            <a:avLst/>
            <a:gdLst/>
            <a:ahLst/>
            <a:cxnLst/>
            <a:rect l="l" t="t" r="r" b="b"/>
            <a:pathLst>
              <a:path w="1081894" h="1023742" extrusionOk="0">
                <a:moveTo>
                  <a:pt x="0" y="0"/>
                </a:moveTo>
                <a:lnTo>
                  <a:pt x="1081894" y="0"/>
                </a:lnTo>
                <a:lnTo>
                  <a:pt x="1081894" y="1023742"/>
                </a:lnTo>
                <a:lnTo>
                  <a:pt x="0" y="1023742"/>
                </a:lnTo>
                <a:lnTo>
                  <a:pt x="0" y="0"/>
                </a:lnTo>
                <a:close/>
              </a:path>
            </a:pathLst>
          </a:custGeom>
          <a:blipFill rotWithShape="1">
            <a:blip r:embed="rId2">
              <a:alphaModFix/>
            </a:blip>
            <a:stretch>
              <a:fillRect/>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0"/>
        <p:cNvGrpSpPr/>
        <p:nvPr/>
      </p:nvGrpSpPr>
      <p:grpSpPr>
        <a:xfrm>
          <a:off x="0" y="0"/>
          <a:ext cx="0" cy="0"/>
          <a:chOff x="0" y="0"/>
          <a:chExt cx="0" cy="0"/>
        </a:xfrm>
      </p:grpSpPr>
      <p:sp>
        <p:nvSpPr>
          <p:cNvPr id="151" name="Google Shape;151;p9"/>
          <p:cNvSpPr txBox="1">
            <a:spLocks noGrp="1"/>
          </p:cNvSpPr>
          <p:nvPr>
            <p:ph type="body" idx="1"/>
          </p:nvPr>
        </p:nvSpPr>
        <p:spPr>
          <a:xfrm>
            <a:off x="8812475" y="4238825"/>
            <a:ext cx="5111700" cy="4188000"/>
          </a:xfrm>
          <a:prstGeom prst="rect">
            <a:avLst/>
          </a:prstGeom>
          <a:noFill/>
          <a:ln>
            <a:noFill/>
          </a:ln>
        </p:spPr>
        <p:txBody>
          <a:bodyPr spcFirstLastPara="1" wrap="square" lIns="91425" tIns="45700" rIns="91425" bIns="45700" anchor="t" anchorCtr="0">
            <a:normAutofit/>
          </a:bodyPr>
          <a:lstStyle>
            <a:lvl1pPr marL="457200" lvl="0" indent="-381000" algn="l">
              <a:spcBef>
                <a:spcPts val="640"/>
              </a:spcBef>
              <a:spcAft>
                <a:spcPts val="0"/>
              </a:spcAft>
              <a:buClr>
                <a:schemeClr val="dk1"/>
              </a:buClr>
              <a:buSzPts val="2400"/>
              <a:buChar char="•"/>
              <a:defRPr/>
            </a:lvl1pPr>
            <a:lvl2pPr marL="914400" lvl="1" indent="-381000" algn="l">
              <a:spcBef>
                <a:spcPts val="560"/>
              </a:spcBef>
              <a:spcAft>
                <a:spcPts val="0"/>
              </a:spcAft>
              <a:buClr>
                <a:schemeClr val="dk1"/>
              </a:buClr>
              <a:buSzPts val="2400"/>
              <a:buChar char="–"/>
              <a:defRPr/>
            </a:lvl2pPr>
            <a:lvl3pPr marL="1371600" lvl="2" indent="-381000" algn="l">
              <a:spcBef>
                <a:spcPts val="480"/>
              </a:spcBef>
              <a:spcAft>
                <a:spcPts val="0"/>
              </a:spcAft>
              <a:buClr>
                <a:schemeClr val="dk1"/>
              </a:buClr>
              <a:buSzPts val="2400"/>
              <a:buChar char="•"/>
              <a:defRPr/>
            </a:lvl3pPr>
            <a:lvl4pPr marL="1828800" lvl="3" indent="-381000" algn="l">
              <a:spcBef>
                <a:spcPts val="400"/>
              </a:spcBef>
              <a:spcAft>
                <a:spcPts val="0"/>
              </a:spcAft>
              <a:buClr>
                <a:schemeClr val="dk1"/>
              </a:buClr>
              <a:buSzPts val="2400"/>
              <a:buChar char="–"/>
              <a:defRPr/>
            </a:lvl4pPr>
            <a:lvl5pPr marL="2286000" lvl="4" indent="-381000" algn="l">
              <a:spcBef>
                <a:spcPts val="400"/>
              </a:spcBef>
              <a:spcAft>
                <a:spcPts val="0"/>
              </a:spcAft>
              <a:buClr>
                <a:schemeClr val="dk1"/>
              </a:buClr>
              <a:buSzPts val="2400"/>
              <a:buChar char="»"/>
              <a:defRPr/>
            </a:lvl5pPr>
            <a:lvl6pPr marL="2743200" lvl="5" indent="-381000" algn="l">
              <a:spcBef>
                <a:spcPts val="400"/>
              </a:spcBef>
              <a:spcAft>
                <a:spcPts val="0"/>
              </a:spcAft>
              <a:buClr>
                <a:schemeClr val="dk1"/>
              </a:buClr>
              <a:buSzPts val="2400"/>
              <a:buChar char="•"/>
              <a:defRPr/>
            </a:lvl6pPr>
            <a:lvl7pPr marL="3200400" lvl="6" indent="-381000" algn="l">
              <a:spcBef>
                <a:spcPts val="400"/>
              </a:spcBef>
              <a:spcAft>
                <a:spcPts val="0"/>
              </a:spcAft>
              <a:buClr>
                <a:schemeClr val="dk1"/>
              </a:buClr>
              <a:buSzPts val="2400"/>
              <a:buChar char="•"/>
              <a:defRPr/>
            </a:lvl7pPr>
            <a:lvl8pPr marL="3657600" lvl="7" indent="-381000" algn="l">
              <a:spcBef>
                <a:spcPts val="400"/>
              </a:spcBef>
              <a:spcAft>
                <a:spcPts val="0"/>
              </a:spcAft>
              <a:buClr>
                <a:schemeClr val="dk1"/>
              </a:buClr>
              <a:buSzPts val="2400"/>
              <a:buChar char="•"/>
              <a:defRPr/>
            </a:lvl8pPr>
            <a:lvl9pPr marL="4114800" lvl="8" indent="-381000" algn="l">
              <a:spcBef>
                <a:spcPts val="400"/>
              </a:spcBef>
              <a:spcAft>
                <a:spcPts val="0"/>
              </a:spcAft>
              <a:buClr>
                <a:schemeClr val="dk1"/>
              </a:buClr>
              <a:buSzPts val="2400"/>
              <a:buChar char="•"/>
              <a:defRPr/>
            </a:lvl9pPr>
          </a:lstStyle>
          <a:p>
            <a:endParaRPr/>
          </a:p>
        </p:txBody>
      </p:sp>
      <p:sp>
        <p:nvSpPr>
          <p:cNvPr id="152" name="Google Shape;152;p9"/>
          <p:cNvSpPr txBox="1">
            <a:spLocks noGrp="1"/>
          </p:cNvSpPr>
          <p:nvPr>
            <p:ph type="body" idx="2"/>
          </p:nvPr>
        </p:nvSpPr>
        <p:spPr>
          <a:xfrm>
            <a:off x="3510800" y="4238825"/>
            <a:ext cx="5111700" cy="4691100"/>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2400"/>
              <a:buNone/>
              <a:defRPr/>
            </a:lvl1pPr>
            <a:lvl2pPr marL="914400" lvl="1" indent="-228600" algn="l">
              <a:spcBef>
                <a:spcPts val="240"/>
              </a:spcBef>
              <a:spcAft>
                <a:spcPts val="0"/>
              </a:spcAft>
              <a:buClr>
                <a:schemeClr val="dk1"/>
              </a:buClr>
              <a:buSzPts val="2400"/>
              <a:buNone/>
              <a:defRPr/>
            </a:lvl2pPr>
            <a:lvl3pPr marL="1371600" lvl="2" indent="-228600" algn="l">
              <a:spcBef>
                <a:spcPts val="200"/>
              </a:spcBef>
              <a:spcAft>
                <a:spcPts val="0"/>
              </a:spcAft>
              <a:buClr>
                <a:schemeClr val="dk1"/>
              </a:buClr>
              <a:buSzPts val="2400"/>
              <a:buNone/>
              <a:defRPr/>
            </a:lvl3pPr>
            <a:lvl4pPr marL="1828800" lvl="3" indent="-228600" algn="l">
              <a:spcBef>
                <a:spcPts val="180"/>
              </a:spcBef>
              <a:spcAft>
                <a:spcPts val="0"/>
              </a:spcAft>
              <a:buClr>
                <a:schemeClr val="dk1"/>
              </a:buClr>
              <a:buSzPts val="2400"/>
              <a:buNone/>
              <a:defRPr/>
            </a:lvl4pPr>
            <a:lvl5pPr marL="2286000" lvl="4" indent="-228600" algn="l">
              <a:spcBef>
                <a:spcPts val="180"/>
              </a:spcBef>
              <a:spcAft>
                <a:spcPts val="0"/>
              </a:spcAft>
              <a:buClr>
                <a:schemeClr val="dk1"/>
              </a:buClr>
              <a:buSzPts val="2400"/>
              <a:buNone/>
              <a:defRPr/>
            </a:lvl5pPr>
            <a:lvl6pPr marL="2743200" lvl="5" indent="-228600" algn="l">
              <a:spcBef>
                <a:spcPts val="180"/>
              </a:spcBef>
              <a:spcAft>
                <a:spcPts val="0"/>
              </a:spcAft>
              <a:buClr>
                <a:schemeClr val="dk1"/>
              </a:buClr>
              <a:buSzPts val="2400"/>
              <a:buNone/>
              <a:defRPr/>
            </a:lvl6pPr>
            <a:lvl7pPr marL="3200400" lvl="6" indent="-228600" algn="l">
              <a:spcBef>
                <a:spcPts val="180"/>
              </a:spcBef>
              <a:spcAft>
                <a:spcPts val="0"/>
              </a:spcAft>
              <a:buClr>
                <a:schemeClr val="dk1"/>
              </a:buClr>
              <a:buSzPts val="2400"/>
              <a:buNone/>
              <a:defRPr/>
            </a:lvl7pPr>
            <a:lvl8pPr marL="3657600" lvl="7" indent="-228600" algn="l">
              <a:spcBef>
                <a:spcPts val="180"/>
              </a:spcBef>
              <a:spcAft>
                <a:spcPts val="0"/>
              </a:spcAft>
              <a:buClr>
                <a:schemeClr val="dk1"/>
              </a:buClr>
              <a:buSzPts val="2400"/>
              <a:buNone/>
              <a:defRPr/>
            </a:lvl8pPr>
            <a:lvl9pPr marL="4114800" lvl="8" indent="-228600" algn="l">
              <a:spcBef>
                <a:spcPts val="180"/>
              </a:spcBef>
              <a:spcAft>
                <a:spcPts val="0"/>
              </a:spcAft>
              <a:buClr>
                <a:schemeClr val="dk1"/>
              </a:buClr>
              <a:buSzPts val="2400"/>
              <a:buNone/>
              <a:defRPr/>
            </a:lvl9pPr>
          </a:lstStyle>
          <a:p>
            <a:endParaRPr/>
          </a:p>
        </p:txBody>
      </p:sp>
      <p:sp>
        <p:nvSpPr>
          <p:cNvPr id="153" name="Google Shape;153;p9"/>
          <p:cNvSpPr txBox="1">
            <a:spLocks noGrp="1"/>
          </p:cNvSpPr>
          <p:nvPr>
            <p:ph type="title"/>
          </p:nvPr>
        </p:nvSpPr>
        <p:spPr>
          <a:xfrm>
            <a:off x="3160200" y="1363225"/>
            <a:ext cx="11967600" cy="1143000"/>
          </a:xfrm>
          <a:prstGeom prst="rect">
            <a:avLst/>
          </a:prstGeom>
          <a:noFill/>
          <a:ln>
            <a:noFill/>
          </a:ln>
        </p:spPr>
        <p:txBody>
          <a:bodyPr spcFirstLastPara="1" wrap="square" lIns="91425" tIns="45700" rIns="91425" bIns="45700" anchor="ctr" anchorCtr="0">
            <a:normAutofit/>
          </a:bodyPr>
          <a:lstStyle>
            <a:lvl1pPr marR="0" lvl="0" algn="ctr">
              <a:spcBef>
                <a:spcPts val="0"/>
              </a:spcBef>
              <a:spcAft>
                <a:spcPts val="0"/>
              </a:spcAft>
              <a:buClr>
                <a:schemeClr val="dk2"/>
              </a:buClr>
              <a:buSzPts val="8000"/>
              <a:buFont typeface="Inria Serif"/>
              <a:buNone/>
              <a:defRPr sz="8000" i="0" u="none" strike="noStrike" cap="none">
                <a:solidFill>
                  <a:schemeClr val="dk2"/>
                </a:solidFill>
                <a:latin typeface="Inria Serif"/>
                <a:ea typeface="Inria Serif"/>
                <a:cs typeface="Inria Serif"/>
                <a:sym typeface="Inria Serif"/>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pSp>
        <p:nvGrpSpPr>
          <p:cNvPr id="154" name="Google Shape;154;p9"/>
          <p:cNvGrpSpPr/>
          <p:nvPr/>
        </p:nvGrpSpPr>
        <p:grpSpPr>
          <a:xfrm rot="-2700000">
            <a:off x="12443818" y="8376514"/>
            <a:ext cx="2947938" cy="3120669"/>
            <a:chOff x="0" y="-47625"/>
            <a:chExt cx="812800" cy="860425"/>
          </a:xfrm>
        </p:grpSpPr>
        <p:sp>
          <p:nvSpPr>
            <p:cNvPr id="155" name="Google Shape;155;p9"/>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5D5D5"/>
            </a:solidFill>
            <a:ln>
              <a:noFill/>
            </a:ln>
          </p:spPr>
        </p:sp>
        <p:sp>
          <p:nvSpPr>
            <p:cNvPr id="156" name="Google Shape;156;p9"/>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7" name="Google Shape;157;p9"/>
          <p:cNvGrpSpPr/>
          <p:nvPr/>
        </p:nvGrpSpPr>
        <p:grpSpPr>
          <a:xfrm>
            <a:off x="15239948" y="7679918"/>
            <a:ext cx="2186133" cy="2318029"/>
            <a:chOff x="0" y="-47625"/>
            <a:chExt cx="787200" cy="834694"/>
          </a:xfrm>
        </p:grpSpPr>
        <p:sp>
          <p:nvSpPr>
            <p:cNvPr id="158" name="Google Shape;158;p9"/>
            <p:cNvSpPr/>
            <p:nvPr/>
          </p:nvSpPr>
          <p:spPr>
            <a:xfrm>
              <a:off x="0" y="0"/>
              <a:ext cx="787069" cy="787069"/>
            </a:xfrm>
            <a:custGeom>
              <a:avLst/>
              <a:gdLst/>
              <a:ahLst/>
              <a:cxnLst/>
              <a:rect l="l" t="t" r="r" b="b"/>
              <a:pathLst>
                <a:path w="787069" h="787069" extrusionOk="0">
                  <a:moveTo>
                    <a:pt x="0" y="0"/>
                  </a:moveTo>
                  <a:lnTo>
                    <a:pt x="787069" y="0"/>
                  </a:lnTo>
                  <a:lnTo>
                    <a:pt x="787069" y="787069"/>
                  </a:lnTo>
                  <a:lnTo>
                    <a:pt x="0" y="787069"/>
                  </a:lnTo>
                  <a:close/>
                </a:path>
              </a:pathLst>
            </a:custGeom>
            <a:solidFill>
              <a:srgbClr val="2E99B0"/>
            </a:solidFill>
            <a:ln>
              <a:noFill/>
            </a:ln>
          </p:spPr>
        </p:sp>
        <p:sp>
          <p:nvSpPr>
            <p:cNvPr id="159" name="Google Shape;159;p9"/>
            <p:cNvSpPr txBox="1"/>
            <p:nvPr/>
          </p:nvSpPr>
          <p:spPr>
            <a:xfrm>
              <a:off x="0" y="-47625"/>
              <a:ext cx="787200" cy="8346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0" name="Google Shape;160;p9"/>
          <p:cNvGrpSpPr/>
          <p:nvPr/>
        </p:nvGrpSpPr>
        <p:grpSpPr>
          <a:xfrm>
            <a:off x="14525268" y="7128094"/>
            <a:ext cx="1429651" cy="1561638"/>
            <a:chOff x="0" y="-47625"/>
            <a:chExt cx="514800" cy="562327"/>
          </a:xfrm>
        </p:grpSpPr>
        <p:sp>
          <p:nvSpPr>
            <p:cNvPr id="161" name="Google Shape;161;p9"/>
            <p:cNvSpPr/>
            <p:nvPr/>
          </p:nvSpPr>
          <p:spPr>
            <a:xfrm>
              <a:off x="0" y="0"/>
              <a:ext cx="514702" cy="514702"/>
            </a:xfrm>
            <a:custGeom>
              <a:avLst/>
              <a:gdLst/>
              <a:ahLst/>
              <a:cxnLst/>
              <a:rect l="l" t="t" r="r" b="b"/>
              <a:pathLst>
                <a:path w="514702" h="514702" extrusionOk="0">
                  <a:moveTo>
                    <a:pt x="0" y="0"/>
                  </a:moveTo>
                  <a:lnTo>
                    <a:pt x="514702" y="0"/>
                  </a:lnTo>
                  <a:lnTo>
                    <a:pt x="514702" y="514702"/>
                  </a:lnTo>
                  <a:lnTo>
                    <a:pt x="0" y="514702"/>
                  </a:lnTo>
                  <a:close/>
                </a:path>
              </a:pathLst>
            </a:custGeom>
            <a:solidFill>
              <a:srgbClr val="DBAFE7">
                <a:alpha val="49800"/>
              </a:srgbClr>
            </a:solidFill>
            <a:ln>
              <a:noFill/>
            </a:ln>
          </p:spPr>
        </p:sp>
        <p:sp>
          <p:nvSpPr>
            <p:cNvPr id="162" name="Google Shape;162;p9"/>
            <p:cNvSpPr txBox="1"/>
            <p:nvPr/>
          </p:nvSpPr>
          <p:spPr>
            <a:xfrm>
              <a:off x="0" y="-47625"/>
              <a:ext cx="514800" cy="5622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3" name="Google Shape;163;p9"/>
          <p:cNvGrpSpPr/>
          <p:nvPr/>
        </p:nvGrpSpPr>
        <p:grpSpPr>
          <a:xfrm>
            <a:off x="16556030" y="4238827"/>
            <a:ext cx="2848705" cy="5638417"/>
            <a:chOff x="21875" y="13002"/>
            <a:chExt cx="3798274" cy="7517889"/>
          </a:xfrm>
        </p:grpSpPr>
        <p:cxnSp>
          <p:nvCxnSpPr>
            <p:cNvPr id="164" name="Google Shape;164;p9"/>
            <p:cNvCxnSpPr/>
            <p:nvPr/>
          </p:nvCxnSpPr>
          <p:spPr>
            <a:xfrm rot="10800000" flipH="1">
              <a:off x="43749" y="13002"/>
              <a:ext cx="3776400" cy="6398700"/>
            </a:xfrm>
            <a:prstGeom prst="straightConnector1">
              <a:avLst/>
            </a:prstGeom>
            <a:noFill/>
            <a:ln w="50800" cap="flat" cmpd="sng">
              <a:solidFill>
                <a:srgbClr val="350A30"/>
              </a:solidFill>
              <a:prstDash val="solid"/>
              <a:round/>
              <a:headEnd type="none" w="sm" len="sm"/>
              <a:tailEnd type="none" w="sm" len="sm"/>
            </a:ln>
          </p:spPr>
        </p:cxnSp>
        <p:cxnSp>
          <p:nvCxnSpPr>
            <p:cNvPr id="165" name="Google Shape;165;p9"/>
            <p:cNvCxnSpPr/>
            <p:nvPr/>
          </p:nvCxnSpPr>
          <p:spPr>
            <a:xfrm rot="10800000" flipH="1">
              <a:off x="21875" y="1132191"/>
              <a:ext cx="3776400" cy="6398700"/>
            </a:xfrm>
            <a:prstGeom prst="straightConnector1">
              <a:avLst/>
            </a:prstGeom>
            <a:noFill/>
            <a:ln w="50800" cap="flat" cmpd="sng">
              <a:solidFill>
                <a:srgbClr val="350A30"/>
              </a:solidFill>
              <a:prstDash val="solid"/>
              <a:round/>
              <a:headEnd type="none" w="sm" len="sm"/>
              <a:tailEnd type="none" w="sm" len="sm"/>
            </a:ln>
          </p:spPr>
        </p:cxnSp>
      </p:grpSp>
      <p:sp>
        <p:nvSpPr>
          <p:cNvPr id="166" name="Google Shape;166;p9"/>
          <p:cNvSpPr/>
          <p:nvPr/>
        </p:nvSpPr>
        <p:spPr>
          <a:xfrm>
            <a:off x="10303345" y="9258300"/>
            <a:ext cx="1081894" cy="1023742"/>
          </a:xfrm>
          <a:custGeom>
            <a:avLst/>
            <a:gdLst/>
            <a:ahLst/>
            <a:cxnLst/>
            <a:rect l="l" t="t" r="r" b="b"/>
            <a:pathLst>
              <a:path w="1081894" h="1023742" extrusionOk="0">
                <a:moveTo>
                  <a:pt x="0" y="0"/>
                </a:moveTo>
                <a:lnTo>
                  <a:pt x="1081894" y="0"/>
                </a:lnTo>
                <a:lnTo>
                  <a:pt x="1081894" y="1023742"/>
                </a:lnTo>
                <a:lnTo>
                  <a:pt x="0" y="1023742"/>
                </a:lnTo>
                <a:lnTo>
                  <a:pt x="0" y="0"/>
                </a:lnTo>
                <a:close/>
              </a:path>
            </a:pathLst>
          </a:custGeom>
          <a:blipFill rotWithShape="1">
            <a:blip r:embed="rId2">
              <a:alphaModFix/>
            </a:blip>
            <a:stretch>
              <a:fillRect/>
            </a:stretch>
          </a:blipFill>
          <a:ln>
            <a:noFill/>
          </a:ln>
        </p:spPr>
      </p:sp>
      <p:grpSp>
        <p:nvGrpSpPr>
          <p:cNvPr id="167" name="Google Shape;167;p9"/>
          <p:cNvGrpSpPr/>
          <p:nvPr/>
        </p:nvGrpSpPr>
        <p:grpSpPr>
          <a:xfrm>
            <a:off x="16550183" y="6259871"/>
            <a:ext cx="709127" cy="841461"/>
            <a:chOff x="0" y="-47625"/>
            <a:chExt cx="255348" cy="303000"/>
          </a:xfrm>
        </p:grpSpPr>
        <p:sp>
          <p:nvSpPr>
            <p:cNvPr id="168" name="Google Shape;168;p9"/>
            <p:cNvSpPr/>
            <p:nvPr/>
          </p:nvSpPr>
          <p:spPr>
            <a:xfrm>
              <a:off x="0" y="0"/>
              <a:ext cx="255348" cy="255348"/>
            </a:xfrm>
            <a:custGeom>
              <a:avLst/>
              <a:gdLst/>
              <a:ahLst/>
              <a:cxnLst/>
              <a:rect l="l" t="t" r="r" b="b"/>
              <a:pathLst>
                <a:path w="255348" h="255348" extrusionOk="0">
                  <a:moveTo>
                    <a:pt x="0" y="0"/>
                  </a:moveTo>
                  <a:lnTo>
                    <a:pt x="255348" y="0"/>
                  </a:lnTo>
                  <a:lnTo>
                    <a:pt x="255348" y="255348"/>
                  </a:lnTo>
                  <a:lnTo>
                    <a:pt x="0" y="255348"/>
                  </a:lnTo>
                  <a:close/>
                </a:path>
              </a:pathLst>
            </a:custGeom>
            <a:solidFill>
              <a:srgbClr val="2E99B0"/>
            </a:solidFill>
            <a:ln>
              <a:noFill/>
            </a:ln>
          </p:spPr>
        </p:sp>
        <p:sp>
          <p:nvSpPr>
            <p:cNvPr id="169" name="Google Shape;169;p9"/>
            <p:cNvSpPr txBox="1"/>
            <p:nvPr/>
          </p:nvSpPr>
          <p:spPr>
            <a:xfrm>
              <a:off x="0" y="-47625"/>
              <a:ext cx="255300" cy="3030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70" name="Google Shape;170;p9"/>
          <p:cNvGrpSpPr/>
          <p:nvPr/>
        </p:nvGrpSpPr>
        <p:grpSpPr>
          <a:xfrm rot="-5400000">
            <a:off x="14856855" y="143071"/>
            <a:ext cx="2932910" cy="3311819"/>
            <a:chOff x="41" y="41"/>
            <a:chExt cx="3910546" cy="4415759"/>
          </a:xfrm>
        </p:grpSpPr>
        <p:cxnSp>
          <p:nvCxnSpPr>
            <p:cNvPr id="171" name="Google Shape;171;p9"/>
            <p:cNvCxnSpPr/>
            <p:nvPr/>
          </p:nvCxnSpPr>
          <p:spPr>
            <a:xfrm rot="10800000">
              <a:off x="3910587" y="41"/>
              <a:ext cx="0" cy="3799200"/>
            </a:xfrm>
            <a:prstGeom prst="straightConnector1">
              <a:avLst/>
            </a:prstGeom>
            <a:noFill/>
            <a:ln w="50800" cap="flat" cmpd="sng">
              <a:solidFill>
                <a:srgbClr val="350A30"/>
              </a:solidFill>
              <a:prstDash val="solid"/>
              <a:round/>
              <a:headEnd type="none" w="sm" len="sm"/>
              <a:tailEnd type="none" w="sm" len="sm"/>
            </a:ln>
          </p:spPr>
        </p:cxnSp>
        <p:cxnSp>
          <p:nvCxnSpPr>
            <p:cNvPr id="172" name="Google Shape;172;p9"/>
            <p:cNvCxnSpPr/>
            <p:nvPr/>
          </p:nvCxnSpPr>
          <p:spPr>
            <a:xfrm rot="10800000">
              <a:off x="41" y="4415800"/>
              <a:ext cx="3799200" cy="0"/>
            </a:xfrm>
            <a:prstGeom prst="straightConnector1">
              <a:avLst/>
            </a:prstGeom>
            <a:noFill/>
            <a:ln w="50800" cap="flat" cmpd="sng">
              <a:solidFill>
                <a:srgbClr val="350A30"/>
              </a:solidFill>
              <a:prstDash val="solid"/>
              <a:round/>
              <a:headEnd type="none" w="sm" len="sm"/>
              <a:tailEnd type="none" w="sm" len="sm"/>
            </a:ln>
          </p:spPr>
        </p:cxn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3"/>
        <p:cNvGrpSpPr/>
        <p:nvPr/>
      </p:nvGrpSpPr>
      <p:grpSpPr>
        <a:xfrm>
          <a:off x="0" y="0"/>
          <a:ext cx="0" cy="0"/>
          <a:chOff x="0" y="0"/>
          <a:chExt cx="0" cy="0"/>
        </a:xfrm>
      </p:grpSpPr>
      <p:sp>
        <p:nvSpPr>
          <p:cNvPr id="174" name="Google Shape;174;p10"/>
          <p:cNvSpPr>
            <a:spLocks noGrp="1"/>
          </p:cNvSpPr>
          <p:nvPr>
            <p:ph type="pic" idx="2"/>
          </p:nvPr>
        </p:nvSpPr>
        <p:spPr>
          <a:xfrm>
            <a:off x="10419624" y="4018150"/>
            <a:ext cx="5098800" cy="3824100"/>
          </a:xfrm>
          <a:prstGeom prst="rect">
            <a:avLst/>
          </a:prstGeom>
          <a:noFill/>
          <a:ln>
            <a:noFill/>
          </a:ln>
        </p:spPr>
      </p:sp>
      <p:sp>
        <p:nvSpPr>
          <p:cNvPr id="175" name="Google Shape;175;p10"/>
          <p:cNvSpPr txBox="1">
            <a:spLocks noGrp="1"/>
          </p:cNvSpPr>
          <p:nvPr>
            <p:ph type="body" idx="1"/>
          </p:nvPr>
        </p:nvSpPr>
        <p:spPr>
          <a:xfrm>
            <a:off x="2818963" y="4521838"/>
            <a:ext cx="5486400" cy="804900"/>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2400"/>
              <a:buNone/>
              <a:defRPr/>
            </a:lvl1pPr>
            <a:lvl2pPr marL="914400" lvl="1" indent="-228600" algn="l">
              <a:spcBef>
                <a:spcPts val="240"/>
              </a:spcBef>
              <a:spcAft>
                <a:spcPts val="0"/>
              </a:spcAft>
              <a:buClr>
                <a:schemeClr val="dk1"/>
              </a:buClr>
              <a:buSzPts val="2400"/>
              <a:buNone/>
              <a:defRPr/>
            </a:lvl2pPr>
            <a:lvl3pPr marL="1371600" lvl="2" indent="-228600" algn="l">
              <a:spcBef>
                <a:spcPts val="200"/>
              </a:spcBef>
              <a:spcAft>
                <a:spcPts val="0"/>
              </a:spcAft>
              <a:buClr>
                <a:schemeClr val="dk1"/>
              </a:buClr>
              <a:buSzPts val="2400"/>
              <a:buNone/>
              <a:defRPr/>
            </a:lvl3pPr>
            <a:lvl4pPr marL="1828800" lvl="3" indent="-228600" algn="l">
              <a:spcBef>
                <a:spcPts val="180"/>
              </a:spcBef>
              <a:spcAft>
                <a:spcPts val="0"/>
              </a:spcAft>
              <a:buClr>
                <a:schemeClr val="dk1"/>
              </a:buClr>
              <a:buSzPts val="2400"/>
              <a:buNone/>
              <a:defRPr/>
            </a:lvl4pPr>
            <a:lvl5pPr marL="2286000" lvl="4" indent="-228600" algn="l">
              <a:spcBef>
                <a:spcPts val="180"/>
              </a:spcBef>
              <a:spcAft>
                <a:spcPts val="0"/>
              </a:spcAft>
              <a:buClr>
                <a:schemeClr val="dk1"/>
              </a:buClr>
              <a:buSzPts val="2400"/>
              <a:buNone/>
              <a:defRPr/>
            </a:lvl5pPr>
            <a:lvl6pPr marL="2743200" lvl="5" indent="-228600" algn="l">
              <a:spcBef>
                <a:spcPts val="180"/>
              </a:spcBef>
              <a:spcAft>
                <a:spcPts val="0"/>
              </a:spcAft>
              <a:buClr>
                <a:schemeClr val="dk1"/>
              </a:buClr>
              <a:buSzPts val="2400"/>
              <a:buNone/>
              <a:defRPr/>
            </a:lvl6pPr>
            <a:lvl7pPr marL="3200400" lvl="6" indent="-228600" algn="l">
              <a:spcBef>
                <a:spcPts val="180"/>
              </a:spcBef>
              <a:spcAft>
                <a:spcPts val="0"/>
              </a:spcAft>
              <a:buClr>
                <a:schemeClr val="dk1"/>
              </a:buClr>
              <a:buSzPts val="2400"/>
              <a:buNone/>
              <a:defRPr/>
            </a:lvl7pPr>
            <a:lvl8pPr marL="3657600" lvl="7" indent="-228600" algn="l">
              <a:spcBef>
                <a:spcPts val="180"/>
              </a:spcBef>
              <a:spcAft>
                <a:spcPts val="0"/>
              </a:spcAft>
              <a:buClr>
                <a:schemeClr val="dk1"/>
              </a:buClr>
              <a:buSzPts val="2400"/>
              <a:buNone/>
              <a:defRPr/>
            </a:lvl8pPr>
            <a:lvl9pPr marL="4114800" lvl="8" indent="-228600" algn="l">
              <a:spcBef>
                <a:spcPts val="180"/>
              </a:spcBef>
              <a:spcAft>
                <a:spcPts val="0"/>
              </a:spcAft>
              <a:buClr>
                <a:schemeClr val="dk1"/>
              </a:buClr>
              <a:buSzPts val="2400"/>
              <a:buNone/>
              <a:defRPr/>
            </a:lvl9pPr>
          </a:lstStyle>
          <a:p>
            <a:endParaRPr/>
          </a:p>
        </p:txBody>
      </p:sp>
      <p:grpSp>
        <p:nvGrpSpPr>
          <p:cNvPr id="176" name="Google Shape;176;p10"/>
          <p:cNvGrpSpPr/>
          <p:nvPr/>
        </p:nvGrpSpPr>
        <p:grpSpPr>
          <a:xfrm rot="10800000">
            <a:off x="16390460" y="810748"/>
            <a:ext cx="1501820" cy="1592429"/>
            <a:chOff x="0" y="-47625"/>
            <a:chExt cx="787200" cy="834694"/>
          </a:xfrm>
        </p:grpSpPr>
        <p:sp>
          <p:nvSpPr>
            <p:cNvPr id="177" name="Google Shape;177;p10"/>
            <p:cNvSpPr/>
            <p:nvPr/>
          </p:nvSpPr>
          <p:spPr>
            <a:xfrm>
              <a:off x="0" y="0"/>
              <a:ext cx="787069" cy="787069"/>
            </a:xfrm>
            <a:custGeom>
              <a:avLst/>
              <a:gdLst/>
              <a:ahLst/>
              <a:cxnLst/>
              <a:rect l="l" t="t" r="r" b="b"/>
              <a:pathLst>
                <a:path w="787069" h="787069" extrusionOk="0">
                  <a:moveTo>
                    <a:pt x="0" y="0"/>
                  </a:moveTo>
                  <a:lnTo>
                    <a:pt x="787069" y="0"/>
                  </a:lnTo>
                  <a:lnTo>
                    <a:pt x="787069" y="787069"/>
                  </a:lnTo>
                  <a:lnTo>
                    <a:pt x="0" y="787069"/>
                  </a:lnTo>
                  <a:close/>
                </a:path>
              </a:pathLst>
            </a:custGeom>
            <a:solidFill>
              <a:srgbClr val="2E99B0"/>
            </a:solidFill>
            <a:ln>
              <a:noFill/>
            </a:ln>
          </p:spPr>
        </p:sp>
        <p:sp>
          <p:nvSpPr>
            <p:cNvPr id="178" name="Google Shape;178;p10"/>
            <p:cNvSpPr txBox="1"/>
            <p:nvPr/>
          </p:nvSpPr>
          <p:spPr>
            <a:xfrm>
              <a:off x="0" y="-47625"/>
              <a:ext cx="787200" cy="8346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79" name="Google Shape;179;p10"/>
          <p:cNvGrpSpPr/>
          <p:nvPr/>
        </p:nvGrpSpPr>
        <p:grpSpPr>
          <a:xfrm rot="10800000">
            <a:off x="16042237" y="1808530"/>
            <a:ext cx="982135" cy="1072807"/>
            <a:chOff x="0" y="-47625"/>
            <a:chExt cx="514800" cy="562327"/>
          </a:xfrm>
        </p:grpSpPr>
        <p:sp>
          <p:nvSpPr>
            <p:cNvPr id="180" name="Google Shape;180;p10"/>
            <p:cNvSpPr/>
            <p:nvPr/>
          </p:nvSpPr>
          <p:spPr>
            <a:xfrm>
              <a:off x="0" y="0"/>
              <a:ext cx="514702" cy="514702"/>
            </a:xfrm>
            <a:custGeom>
              <a:avLst/>
              <a:gdLst/>
              <a:ahLst/>
              <a:cxnLst/>
              <a:rect l="l" t="t" r="r" b="b"/>
              <a:pathLst>
                <a:path w="514702" h="514702" extrusionOk="0">
                  <a:moveTo>
                    <a:pt x="0" y="0"/>
                  </a:moveTo>
                  <a:lnTo>
                    <a:pt x="514702" y="0"/>
                  </a:lnTo>
                  <a:lnTo>
                    <a:pt x="514702" y="514702"/>
                  </a:lnTo>
                  <a:lnTo>
                    <a:pt x="0" y="514702"/>
                  </a:lnTo>
                  <a:close/>
                </a:path>
              </a:pathLst>
            </a:custGeom>
            <a:solidFill>
              <a:srgbClr val="DBAFE7">
                <a:alpha val="49800"/>
              </a:srgbClr>
            </a:solidFill>
            <a:ln>
              <a:noFill/>
            </a:ln>
          </p:spPr>
        </p:sp>
        <p:sp>
          <p:nvSpPr>
            <p:cNvPr id="181" name="Google Shape;181;p10"/>
            <p:cNvSpPr txBox="1"/>
            <p:nvPr/>
          </p:nvSpPr>
          <p:spPr>
            <a:xfrm>
              <a:off x="0" y="-47625"/>
              <a:ext cx="514800" cy="5622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82" name="Google Shape;182;p10"/>
          <p:cNvGrpSpPr/>
          <p:nvPr/>
        </p:nvGrpSpPr>
        <p:grpSpPr>
          <a:xfrm>
            <a:off x="10018288" y="7465559"/>
            <a:ext cx="2848705" cy="5638417"/>
            <a:chOff x="21875" y="13002"/>
            <a:chExt cx="3798274" cy="7517889"/>
          </a:xfrm>
        </p:grpSpPr>
        <p:cxnSp>
          <p:nvCxnSpPr>
            <p:cNvPr id="183" name="Google Shape;183;p10"/>
            <p:cNvCxnSpPr/>
            <p:nvPr/>
          </p:nvCxnSpPr>
          <p:spPr>
            <a:xfrm rot="10800000" flipH="1">
              <a:off x="43749" y="13002"/>
              <a:ext cx="3776400" cy="6398700"/>
            </a:xfrm>
            <a:prstGeom prst="straightConnector1">
              <a:avLst/>
            </a:prstGeom>
            <a:noFill/>
            <a:ln w="50800" cap="flat" cmpd="sng">
              <a:solidFill>
                <a:srgbClr val="350A30"/>
              </a:solidFill>
              <a:prstDash val="solid"/>
              <a:round/>
              <a:headEnd type="none" w="sm" len="sm"/>
              <a:tailEnd type="none" w="sm" len="sm"/>
            </a:ln>
          </p:spPr>
        </p:cxnSp>
        <p:cxnSp>
          <p:nvCxnSpPr>
            <p:cNvPr id="184" name="Google Shape;184;p10"/>
            <p:cNvCxnSpPr/>
            <p:nvPr/>
          </p:nvCxnSpPr>
          <p:spPr>
            <a:xfrm rot="10800000" flipH="1">
              <a:off x="21875" y="1132191"/>
              <a:ext cx="3776400" cy="6398700"/>
            </a:xfrm>
            <a:prstGeom prst="straightConnector1">
              <a:avLst/>
            </a:prstGeom>
            <a:noFill/>
            <a:ln w="50800" cap="flat" cmpd="sng">
              <a:solidFill>
                <a:srgbClr val="350A30"/>
              </a:solidFill>
              <a:prstDash val="solid"/>
              <a:round/>
              <a:headEnd type="none" w="sm" len="sm"/>
              <a:tailEnd type="none" w="sm" len="sm"/>
            </a:ln>
          </p:spPr>
        </p:cxnSp>
      </p:grpSp>
      <p:sp>
        <p:nvSpPr>
          <p:cNvPr id="185" name="Google Shape;185;p10"/>
          <p:cNvSpPr/>
          <p:nvPr/>
        </p:nvSpPr>
        <p:spPr>
          <a:xfrm rot="10800000">
            <a:off x="15999347" y="554991"/>
            <a:ext cx="895631" cy="847491"/>
          </a:xfrm>
          <a:custGeom>
            <a:avLst/>
            <a:gdLst/>
            <a:ahLst/>
            <a:cxnLst/>
            <a:rect l="l" t="t" r="r" b="b"/>
            <a:pathLst>
              <a:path w="895631" h="847491" extrusionOk="0">
                <a:moveTo>
                  <a:pt x="0" y="0"/>
                </a:moveTo>
                <a:lnTo>
                  <a:pt x="895632" y="0"/>
                </a:lnTo>
                <a:lnTo>
                  <a:pt x="895632" y="847491"/>
                </a:lnTo>
                <a:lnTo>
                  <a:pt x="0" y="847491"/>
                </a:lnTo>
                <a:lnTo>
                  <a:pt x="0" y="0"/>
                </a:lnTo>
                <a:close/>
              </a:path>
            </a:pathLst>
          </a:custGeom>
          <a:blipFill rotWithShape="1">
            <a:blip r:embed="rId2">
              <a:alphaModFix/>
            </a:blip>
            <a:stretch>
              <a:fillRect/>
            </a:stretch>
          </a:blipFill>
          <a:ln>
            <a:noFill/>
          </a:ln>
        </p:spPr>
      </p:sp>
      <p:grpSp>
        <p:nvGrpSpPr>
          <p:cNvPr id="186" name="Google Shape;186;p10"/>
          <p:cNvGrpSpPr/>
          <p:nvPr/>
        </p:nvGrpSpPr>
        <p:grpSpPr>
          <a:xfrm rot="-2700000">
            <a:off x="-1768209" y="7636896"/>
            <a:ext cx="2947938" cy="3120669"/>
            <a:chOff x="0" y="-47625"/>
            <a:chExt cx="812800" cy="860425"/>
          </a:xfrm>
        </p:grpSpPr>
        <p:sp>
          <p:nvSpPr>
            <p:cNvPr id="187" name="Google Shape;187;p10"/>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88" name="Google Shape;188;p10"/>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89" name="Google Shape;189;p10"/>
          <p:cNvGrpSpPr/>
          <p:nvPr/>
        </p:nvGrpSpPr>
        <p:grpSpPr>
          <a:xfrm rot="-2700000">
            <a:off x="510376" y="8006426"/>
            <a:ext cx="915065" cy="1088068"/>
            <a:chOff x="0" y="-47625"/>
            <a:chExt cx="252300" cy="300000"/>
          </a:xfrm>
        </p:grpSpPr>
        <p:sp>
          <p:nvSpPr>
            <p:cNvPr id="190" name="Google Shape;190;p10"/>
            <p:cNvSpPr/>
            <p:nvPr/>
          </p:nvSpPr>
          <p:spPr>
            <a:xfrm>
              <a:off x="0" y="0"/>
              <a:ext cx="252231" cy="252231"/>
            </a:xfrm>
            <a:custGeom>
              <a:avLst/>
              <a:gdLst/>
              <a:ahLst/>
              <a:cxnLst/>
              <a:rect l="l" t="t" r="r" b="b"/>
              <a:pathLst>
                <a:path w="252231" h="252231" extrusionOk="0">
                  <a:moveTo>
                    <a:pt x="0" y="0"/>
                  </a:moveTo>
                  <a:lnTo>
                    <a:pt x="252231" y="0"/>
                  </a:lnTo>
                  <a:lnTo>
                    <a:pt x="252231" y="252231"/>
                  </a:lnTo>
                  <a:lnTo>
                    <a:pt x="0" y="252231"/>
                  </a:lnTo>
                  <a:close/>
                </a:path>
              </a:pathLst>
            </a:custGeom>
            <a:solidFill>
              <a:srgbClr val="D5D5D5"/>
            </a:solidFill>
            <a:ln>
              <a:noFill/>
            </a:ln>
          </p:spPr>
        </p:sp>
        <p:sp>
          <p:nvSpPr>
            <p:cNvPr id="191" name="Google Shape;191;p10"/>
            <p:cNvSpPr txBox="1"/>
            <p:nvPr/>
          </p:nvSpPr>
          <p:spPr>
            <a:xfrm>
              <a:off x="0" y="-47625"/>
              <a:ext cx="252300" cy="3000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92" name="Google Shape;192;p10"/>
          <p:cNvGrpSpPr/>
          <p:nvPr/>
        </p:nvGrpSpPr>
        <p:grpSpPr>
          <a:xfrm>
            <a:off x="9877619" y="8606624"/>
            <a:ext cx="542018" cy="651943"/>
            <a:chOff x="0" y="-47625"/>
            <a:chExt cx="235200" cy="282900"/>
          </a:xfrm>
        </p:grpSpPr>
        <p:sp>
          <p:nvSpPr>
            <p:cNvPr id="193" name="Google Shape;193;p10"/>
            <p:cNvSpPr/>
            <p:nvPr/>
          </p:nvSpPr>
          <p:spPr>
            <a:xfrm>
              <a:off x="0" y="0"/>
              <a:ext cx="235156" cy="235156"/>
            </a:xfrm>
            <a:custGeom>
              <a:avLst/>
              <a:gdLst/>
              <a:ahLst/>
              <a:cxnLst/>
              <a:rect l="l" t="t" r="r" b="b"/>
              <a:pathLst>
                <a:path w="235156" h="235156" extrusionOk="0">
                  <a:moveTo>
                    <a:pt x="0" y="0"/>
                  </a:moveTo>
                  <a:lnTo>
                    <a:pt x="235156" y="0"/>
                  </a:lnTo>
                  <a:lnTo>
                    <a:pt x="235156" y="235156"/>
                  </a:lnTo>
                  <a:lnTo>
                    <a:pt x="0" y="235156"/>
                  </a:lnTo>
                  <a:close/>
                </a:path>
              </a:pathLst>
            </a:custGeom>
            <a:solidFill>
              <a:srgbClr val="2E99B0"/>
            </a:solidFill>
            <a:ln>
              <a:noFill/>
            </a:ln>
          </p:spPr>
        </p:sp>
        <p:sp>
          <p:nvSpPr>
            <p:cNvPr id="194" name="Google Shape;194;p10"/>
            <p:cNvSpPr txBox="1"/>
            <p:nvPr/>
          </p:nvSpPr>
          <p:spPr>
            <a:xfrm>
              <a:off x="0" y="-47625"/>
              <a:ext cx="235200" cy="2829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5" name="Google Shape;195;p10"/>
          <p:cNvSpPr/>
          <p:nvPr/>
        </p:nvSpPr>
        <p:spPr>
          <a:xfrm>
            <a:off x="769403" y="8589022"/>
            <a:ext cx="1081894" cy="1023742"/>
          </a:xfrm>
          <a:custGeom>
            <a:avLst/>
            <a:gdLst/>
            <a:ahLst/>
            <a:cxnLst/>
            <a:rect l="l" t="t" r="r" b="b"/>
            <a:pathLst>
              <a:path w="1081894" h="1023742" extrusionOk="0">
                <a:moveTo>
                  <a:pt x="0" y="0"/>
                </a:moveTo>
                <a:lnTo>
                  <a:pt x="1081894" y="0"/>
                </a:lnTo>
                <a:lnTo>
                  <a:pt x="1081894" y="1023742"/>
                </a:lnTo>
                <a:lnTo>
                  <a:pt x="0" y="1023742"/>
                </a:lnTo>
                <a:lnTo>
                  <a:pt x="0" y="0"/>
                </a:lnTo>
                <a:close/>
              </a:path>
            </a:pathLst>
          </a:custGeom>
          <a:blipFill rotWithShape="1">
            <a:blip r:embed="rId2">
              <a:alphaModFix/>
            </a:blip>
            <a:stretch>
              <a:fillRect/>
            </a:stretch>
          </a:blipFill>
          <a:ln>
            <a:noFill/>
          </a:ln>
        </p:spPr>
      </p:sp>
      <p:grpSp>
        <p:nvGrpSpPr>
          <p:cNvPr id="196" name="Google Shape;196;p10"/>
          <p:cNvGrpSpPr/>
          <p:nvPr/>
        </p:nvGrpSpPr>
        <p:grpSpPr>
          <a:xfrm>
            <a:off x="9584221" y="7937346"/>
            <a:ext cx="542018" cy="651943"/>
            <a:chOff x="0" y="-47625"/>
            <a:chExt cx="235200" cy="282900"/>
          </a:xfrm>
        </p:grpSpPr>
        <p:sp>
          <p:nvSpPr>
            <p:cNvPr id="197" name="Google Shape;197;p10"/>
            <p:cNvSpPr/>
            <p:nvPr/>
          </p:nvSpPr>
          <p:spPr>
            <a:xfrm>
              <a:off x="0" y="0"/>
              <a:ext cx="235156" cy="235156"/>
            </a:xfrm>
            <a:custGeom>
              <a:avLst/>
              <a:gdLst/>
              <a:ahLst/>
              <a:cxnLst/>
              <a:rect l="l" t="t" r="r" b="b"/>
              <a:pathLst>
                <a:path w="235156" h="235156" extrusionOk="0">
                  <a:moveTo>
                    <a:pt x="0" y="0"/>
                  </a:moveTo>
                  <a:lnTo>
                    <a:pt x="235156" y="0"/>
                  </a:lnTo>
                  <a:lnTo>
                    <a:pt x="235156" y="235156"/>
                  </a:lnTo>
                  <a:lnTo>
                    <a:pt x="0" y="235156"/>
                  </a:lnTo>
                  <a:close/>
                </a:path>
              </a:pathLst>
            </a:custGeom>
            <a:solidFill>
              <a:srgbClr val="D5D5D5"/>
            </a:solidFill>
            <a:ln>
              <a:noFill/>
            </a:ln>
          </p:spPr>
        </p:sp>
        <p:sp>
          <p:nvSpPr>
            <p:cNvPr id="198" name="Google Shape;198;p10"/>
            <p:cNvSpPr txBox="1"/>
            <p:nvPr/>
          </p:nvSpPr>
          <p:spPr>
            <a:xfrm>
              <a:off x="0" y="-47625"/>
              <a:ext cx="235200" cy="2829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9" name="Google Shape;199;p10"/>
          <p:cNvSpPr txBox="1">
            <a:spLocks noGrp="1"/>
          </p:cNvSpPr>
          <p:nvPr>
            <p:ph type="title"/>
          </p:nvPr>
        </p:nvSpPr>
        <p:spPr>
          <a:xfrm>
            <a:off x="3160200" y="1363225"/>
            <a:ext cx="11967600" cy="1143000"/>
          </a:xfrm>
          <a:prstGeom prst="rect">
            <a:avLst/>
          </a:prstGeom>
          <a:noFill/>
          <a:ln>
            <a:noFill/>
          </a:ln>
        </p:spPr>
        <p:txBody>
          <a:bodyPr spcFirstLastPara="1" wrap="square" lIns="91425" tIns="45700" rIns="91425" bIns="45700" anchor="ctr" anchorCtr="0">
            <a:normAutofit/>
          </a:bodyPr>
          <a:lstStyle>
            <a:lvl1pPr marR="0" lvl="0" algn="ctr">
              <a:spcBef>
                <a:spcPts val="0"/>
              </a:spcBef>
              <a:spcAft>
                <a:spcPts val="0"/>
              </a:spcAft>
              <a:buClr>
                <a:schemeClr val="dk2"/>
              </a:buClr>
              <a:buSzPts val="8000"/>
              <a:buFont typeface="Inria Serif"/>
              <a:buNone/>
              <a:defRPr sz="8000" i="0" u="none" strike="noStrike" cap="none">
                <a:solidFill>
                  <a:schemeClr val="dk2"/>
                </a:solidFill>
                <a:latin typeface="Inria Serif"/>
                <a:ea typeface="Inria Serif"/>
                <a:cs typeface="Inria Serif"/>
                <a:sym typeface="Inria Serif"/>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60200" y="1363225"/>
            <a:ext cx="11967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2"/>
              </a:buClr>
              <a:buSzPts val="8000"/>
              <a:buFont typeface="Inria Serif"/>
              <a:buNone/>
              <a:defRPr sz="8000" i="0" u="none" strike="noStrike" cap="none">
                <a:solidFill>
                  <a:schemeClr val="dk2"/>
                </a:solidFill>
                <a:latin typeface="Inria Serif"/>
                <a:ea typeface="Inria Serif"/>
                <a:cs typeface="Inria Serif"/>
                <a:sym typeface="Inria Serif"/>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684750" y="4458825"/>
            <a:ext cx="8229600" cy="4526100"/>
          </a:xfrm>
          <a:prstGeom prst="rect">
            <a:avLst/>
          </a:prstGeom>
          <a:noFill/>
          <a:ln>
            <a:noFill/>
          </a:ln>
        </p:spPr>
        <p:txBody>
          <a:bodyPr spcFirstLastPara="1" wrap="square" lIns="91425" tIns="45700" rIns="91425" bIns="45700" anchor="t" anchorCtr="0">
            <a:normAutofit/>
          </a:bodyPr>
          <a:lstStyle>
            <a:lvl1pPr marL="457200" marR="0" lvl="0" indent="-381000" algn="l" rtl="0">
              <a:spcBef>
                <a:spcPts val="640"/>
              </a:spcBef>
              <a:spcAft>
                <a:spcPts val="0"/>
              </a:spcAft>
              <a:buClr>
                <a:schemeClr val="dk1"/>
              </a:buClr>
              <a:buSzPts val="2400"/>
              <a:buFont typeface="Inria Serif"/>
              <a:buChar char="•"/>
              <a:defRPr sz="2400" i="0" u="none" strike="noStrike" cap="none">
                <a:solidFill>
                  <a:schemeClr val="dk1"/>
                </a:solidFill>
                <a:latin typeface="Inria Serif"/>
                <a:ea typeface="Inria Serif"/>
                <a:cs typeface="Inria Serif"/>
                <a:sym typeface="Inria Serif"/>
              </a:defRPr>
            </a:lvl1pPr>
            <a:lvl2pPr marL="914400" marR="0" lvl="1" indent="-381000" algn="l" rtl="0">
              <a:spcBef>
                <a:spcPts val="560"/>
              </a:spcBef>
              <a:spcAft>
                <a:spcPts val="0"/>
              </a:spcAft>
              <a:buClr>
                <a:schemeClr val="dk1"/>
              </a:buClr>
              <a:buSzPts val="2400"/>
              <a:buFont typeface="Inria Serif"/>
              <a:buChar char="–"/>
              <a:defRPr sz="2400" i="0" u="none" strike="noStrike" cap="none">
                <a:solidFill>
                  <a:schemeClr val="dk1"/>
                </a:solidFill>
                <a:latin typeface="Inria Serif"/>
                <a:ea typeface="Inria Serif"/>
                <a:cs typeface="Inria Serif"/>
                <a:sym typeface="Inria Serif"/>
              </a:defRPr>
            </a:lvl2pPr>
            <a:lvl3pPr marL="1371600" marR="0" lvl="2" indent="-381000" algn="l" rtl="0">
              <a:spcBef>
                <a:spcPts val="480"/>
              </a:spcBef>
              <a:spcAft>
                <a:spcPts val="0"/>
              </a:spcAft>
              <a:buClr>
                <a:schemeClr val="dk1"/>
              </a:buClr>
              <a:buSzPts val="2400"/>
              <a:buFont typeface="Inria Serif"/>
              <a:buChar char="•"/>
              <a:defRPr sz="2400" i="0" u="none" strike="noStrike" cap="none">
                <a:solidFill>
                  <a:schemeClr val="dk1"/>
                </a:solidFill>
                <a:latin typeface="Inria Serif"/>
                <a:ea typeface="Inria Serif"/>
                <a:cs typeface="Inria Serif"/>
                <a:sym typeface="Inria Serif"/>
              </a:defRPr>
            </a:lvl3pPr>
            <a:lvl4pPr marL="1828800" marR="0" lvl="3" indent="-381000" algn="l" rtl="0">
              <a:spcBef>
                <a:spcPts val="400"/>
              </a:spcBef>
              <a:spcAft>
                <a:spcPts val="0"/>
              </a:spcAft>
              <a:buClr>
                <a:schemeClr val="dk1"/>
              </a:buClr>
              <a:buSzPts val="2400"/>
              <a:buFont typeface="Inria Serif"/>
              <a:buChar char="–"/>
              <a:defRPr sz="2400" i="0" u="none" strike="noStrike" cap="none">
                <a:solidFill>
                  <a:schemeClr val="dk1"/>
                </a:solidFill>
                <a:latin typeface="Inria Serif"/>
                <a:ea typeface="Inria Serif"/>
                <a:cs typeface="Inria Serif"/>
                <a:sym typeface="Inria Serif"/>
              </a:defRPr>
            </a:lvl4pPr>
            <a:lvl5pPr marL="2286000" marR="0" lvl="4" indent="-381000" algn="l" rtl="0">
              <a:spcBef>
                <a:spcPts val="400"/>
              </a:spcBef>
              <a:spcAft>
                <a:spcPts val="0"/>
              </a:spcAft>
              <a:buClr>
                <a:schemeClr val="dk1"/>
              </a:buClr>
              <a:buSzPts val="2400"/>
              <a:buFont typeface="Inria Serif"/>
              <a:buChar char="»"/>
              <a:defRPr sz="2400" i="0" u="none" strike="noStrike" cap="none">
                <a:solidFill>
                  <a:schemeClr val="dk1"/>
                </a:solidFill>
                <a:latin typeface="Inria Serif"/>
                <a:ea typeface="Inria Serif"/>
                <a:cs typeface="Inria Serif"/>
                <a:sym typeface="Inria Serif"/>
              </a:defRPr>
            </a:lvl5pPr>
            <a:lvl6pPr marL="2743200" marR="0" lvl="5" indent="-381000" algn="l" rtl="0">
              <a:spcBef>
                <a:spcPts val="400"/>
              </a:spcBef>
              <a:spcAft>
                <a:spcPts val="0"/>
              </a:spcAft>
              <a:buClr>
                <a:schemeClr val="dk1"/>
              </a:buClr>
              <a:buSzPts val="2400"/>
              <a:buFont typeface="Inria Serif"/>
              <a:buChar char="•"/>
              <a:defRPr sz="2400" i="0" u="none" strike="noStrike" cap="none">
                <a:solidFill>
                  <a:schemeClr val="dk1"/>
                </a:solidFill>
                <a:latin typeface="Inria Serif"/>
                <a:ea typeface="Inria Serif"/>
                <a:cs typeface="Inria Serif"/>
                <a:sym typeface="Inria Serif"/>
              </a:defRPr>
            </a:lvl6pPr>
            <a:lvl7pPr marL="3200400" marR="0" lvl="6" indent="-381000" algn="l" rtl="0">
              <a:spcBef>
                <a:spcPts val="400"/>
              </a:spcBef>
              <a:spcAft>
                <a:spcPts val="0"/>
              </a:spcAft>
              <a:buClr>
                <a:schemeClr val="dk1"/>
              </a:buClr>
              <a:buSzPts val="2400"/>
              <a:buFont typeface="Inria Serif"/>
              <a:buChar char="•"/>
              <a:defRPr sz="2400" i="0" u="none" strike="noStrike" cap="none">
                <a:solidFill>
                  <a:schemeClr val="dk1"/>
                </a:solidFill>
                <a:latin typeface="Inria Serif"/>
                <a:ea typeface="Inria Serif"/>
                <a:cs typeface="Inria Serif"/>
                <a:sym typeface="Inria Serif"/>
              </a:defRPr>
            </a:lvl7pPr>
            <a:lvl8pPr marL="3657600" marR="0" lvl="7" indent="-381000" algn="l" rtl="0">
              <a:spcBef>
                <a:spcPts val="400"/>
              </a:spcBef>
              <a:spcAft>
                <a:spcPts val="0"/>
              </a:spcAft>
              <a:buClr>
                <a:schemeClr val="dk1"/>
              </a:buClr>
              <a:buSzPts val="2400"/>
              <a:buFont typeface="Inria Serif"/>
              <a:buChar char="•"/>
              <a:defRPr sz="2400" i="0" u="none" strike="noStrike" cap="none">
                <a:solidFill>
                  <a:schemeClr val="dk1"/>
                </a:solidFill>
                <a:latin typeface="Inria Serif"/>
                <a:ea typeface="Inria Serif"/>
                <a:cs typeface="Inria Serif"/>
                <a:sym typeface="Inria Serif"/>
              </a:defRPr>
            </a:lvl8pPr>
            <a:lvl9pPr marL="4114800" marR="0" lvl="8" indent="-381000" algn="l" rtl="0">
              <a:spcBef>
                <a:spcPts val="400"/>
              </a:spcBef>
              <a:spcAft>
                <a:spcPts val="0"/>
              </a:spcAft>
              <a:buClr>
                <a:schemeClr val="dk1"/>
              </a:buClr>
              <a:buSzPts val="2400"/>
              <a:buFont typeface="Inria Serif"/>
              <a:buChar char="•"/>
              <a:defRPr sz="2400" i="0" u="none" strike="noStrike" cap="none">
                <a:solidFill>
                  <a:schemeClr val="dk1"/>
                </a:solidFill>
                <a:latin typeface="Inria Serif"/>
                <a:ea typeface="Inria Serif"/>
                <a:cs typeface="Inria Serif"/>
                <a:sym typeface="Inria Serif"/>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webp"/><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png"/><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82.png"/><Relationship Id="rId4" Type="http://schemas.microsoft.com/office/2007/relationships/hdphoto" Target="../media/hdphoto4.wdp"/></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0.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88.png"/></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91.png"/></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0.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BAFE7">
            <a:alpha val="18000"/>
          </a:srgbClr>
        </a:solidFill>
        <a:effectLst/>
      </p:bgPr>
    </p:bg>
    <p:spTree>
      <p:nvGrpSpPr>
        <p:cNvPr id="1" name="Shape 203"/>
        <p:cNvGrpSpPr/>
        <p:nvPr/>
      </p:nvGrpSpPr>
      <p:grpSpPr>
        <a:xfrm>
          <a:off x="0" y="0"/>
          <a:ext cx="0" cy="0"/>
          <a:chOff x="0" y="0"/>
          <a:chExt cx="0" cy="0"/>
        </a:xfrm>
      </p:grpSpPr>
      <p:grpSp>
        <p:nvGrpSpPr>
          <p:cNvPr id="204" name="Google Shape;204;p11"/>
          <p:cNvGrpSpPr/>
          <p:nvPr/>
        </p:nvGrpSpPr>
        <p:grpSpPr>
          <a:xfrm>
            <a:off x="165523" y="-1058093"/>
            <a:ext cx="17749084" cy="9898139"/>
            <a:chOff x="0" y="-47625"/>
            <a:chExt cx="4674656" cy="2606917"/>
          </a:xfrm>
        </p:grpSpPr>
        <p:sp>
          <p:nvSpPr>
            <p:cNvPr id="205" name="Google Shape;205;p11"/>
            <p:cNvSpPr/>
            <p:nvPr/>
          </p:nvSpPr>
          <p:spPr>
            <a:xfrm>
              <a:off x="0" y="0"/>
              <a:ext cx="4674656" cy="2559292"/>
            </a:xfrm>
            <a:custGeom>
              <a:avLst/>
              <a:gdLst/>
              <a:ahLst/>
              <a:cxnLst/>
              <a:rect l="l" t="t" r="r" b="b"/>
              <a:pathLst>
                <a:path w="4674656" h="2559292" extrusionOk="0">
                  <a:moveTo>
                    <a:pt x="0" y="0"/>
                  </a:moveTo>
                  <a:lnTo>
                    <a:pt x="4674656" y="0"/>
                  </a:lnTo>
                  <a:lnTo>
                    <a:pt x="4674656" y="2559292"/>
                  </a:lnTo>
                  <a:lnTo>
                    <a:pt x="0" y="2559292"/>
                  </a:lnTo>
                  <a:close/>
                </a:path>
              </a:pathLst>
            </a:custGeom>
            <a:solidFill>
              <a:srgbClr val="000000">
                <a:alpha val="0"/>
              </a:srgbClr>
            </a:solidFill>
            <a:ln w="38100" cap="sq" cmpd="sng">
              <a:solidFill>
                <a:srgbClr val="FFFFFF"/>
              </a:solidFill>
              <a:prstDash val="solid"/>
              <a:miter lim="8000"/>
              <a:headEnd type="none" w="sm" len="sm"/>
              <a:tailEnd type="none" w="sm" len="sm"/>
            </a:ln>
          </p:spPr>
        </p:sp>
        <p:sp>
          <p:nvSpPr>
            <p:cNvPr id="206" name="Google Shape;206;p11"/>
            <p:cNvSpPr txBox="1"/>
            <p:nvPr/>
          </p:nvSpPr>
          <p:spPr>
            <a:xfrm>
              <a:off x="0" y="-47625"/>
              <a:ext cx="4674656" cy="2606917"/>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grpSp>
        <p:nvGrpSpPr>
          <p:cNvPr id="208" name="Google Shape;208;p11"/>
          <p:cNvGrpSpPr/>
          <p:nvPr/>
        </p:nvGrpSpPr>
        <p:grpSpPr>
          <a:xfrm>
            <a:off x="17009036" y="9682"/>
            <a:ext cx="2848645" cy="5638486"/>
            <a:chOff x="21875" y="12910"/>
            <a:chExt cx="3798193" cy="7517981"/>
          </a:xfrm>
        </p:grpSpPr>
        <p:cxnSp>
          <p:nvCxnSpPr>
            <p:cNvPr id="209" name="Google Shape;209;p11"/>
            <p:cNvCxnSpPr/>
            <p:nvPr/>
          </p:nvCxnSpPr>
          <p:spPr>
            <a:xfrm rot="10800000" flipH="1">
              <a:off x="43749" y="12910"/>
              <a:ext cx="3776319" cy="6398792"/>
            </a:xfrm>
            <a:prstGeom prst="straightConnector1">
              <a:avLst/>
            </a:prstGeom>
            <a:noFill/>
            <a:ln w="50800" cap="flat" cmpd="sng">
              <a:solidFill>
                <a:srgbClr val="350A30"/>
              </a:solidFill>
              <a:prstDash val="solid"/>
              <a:round/>
              <a:headEnd type="none" w="sm" len="sm"/>
              <a:tailEnd type="none" w="sm" len="sm"/>
            </a:ln>
          </p:spPr>
        </p:cxnSp>
        <p:cxnSp>
          <p:nvCxnSpPr>
            <p:cNvPr id="210" name="Google Shape;210;p11"/>
            <p:cNvCxnSpPr/>
            <p:nvPr/>
          </p:nvCxnSpPr>
          <p:spPr>
            <a:xfrm rot="10800000" flipH="1">
              <a:off x="21875" y="1132099"/>
              <a:ext cx="3776319" cy="6398792"/>
            </a:xfrm>
            <a:prstGeom prst="straightConnector1">
              <a:avLst/>
            </a:prstGeom>
            <a:noFill/>
            <a:ln w="50800" cap="flat" cmpd="sng">
              <a:solidFill>
                <a:srgbClr val="350A30"/>
              </a:solidFill>
              <a:prstDash val="solid"/>
              <a:round/>
              <a:headEnd type="none" w="sm" len="sm"/>
              <a:tailEnd type="none" w="sm" len="sm"/>
            </a:ln>
          </p:spPr>
        </p:cxnSp>
      </p:grpSp>
      <p:sp>
        <p:nvSpPr>
          <p:cNvPr id="211" name="Google Shape;211;p11"/>
          <p:cNvSpPr txBox="1"/>
          <p:nvPr/>
        </p:nvSpPr>
        <p:spPr>
          <a:xfrm>
            <a:off x="7399556" y="2075073"/>
            <a:ext cx="9625500" cy="406265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tr-TR" sz="8800" b="1"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Inria Serif"/>
              </a:rPr>
              <a:t>Geriatri Pratiğinde Son Bir Yıldaki Gelişmeler</a:t>
            </a:r>
            <a:endParaRPr sz="11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12" name="Google Shape;212;p11"/>
          <p:cNvGrpSpPr/>
          <p:nvPr/>
        </p:nvGrpSpPr>
        <p:grpSpPr>
          <a:xfrm>
            <a:off x="-983368" y="1123432"/>
            <a:ext cx="2848645" cy="5638486"/>
            <a:chOff x="21875" y="12910"/>
            <a:chExt cx="3798193" cy="7517981"/>
          </a:xfrm>
        </p:grpSpPr>
        <p:cxnSp>
          <p:nvCxnSpPr>
            <p:cNvPr id="213" name="Google Shape;213;p11"/>
            <p:cNvCxnSpPr/>
            <p:nvPr/>
          </p:nvCxnSpPr>
          <p:spPr>
            <a:xfrm rot="10800000" flipH="1">
              <a:off x="43749" y="12910"/>
              <a:ext cx="3776319" cy="6398792"/>
            </a:xfrm>
            <a:prstGeom prst="straightConnector1">
              <a:avLst/>
            </a:prstGeom>
            <a:noFill/>
            <a:ln w="50800" cap="flat" cmpd="sng">
              <a:solidFill>
                <a:srgbClr val="350A30"/>
              </a:solidFill>
              <a:prstDash val="solid"/>
              <a:round/>
              <a:headEnd type="none" w="sm" len="sm"/>
              <a:tailEnd type="none" w="sm" len="sm"/>
            </a:ln>
          </p:spPr>
        </p:cxnSp>
        <p:cxnSp>
          <p:nvCxnSpPr>
            <p:cNvPr id="214" name="Google Shape;214;p11"/>
            <p:cNvCxnSpPr/>
            <p:nvPr/>
          </p:nvCxnSpPr>
          <p:spPr>
            <a:xfrm rot="10800000" flipH="1">
              <a:off x="21875" y="1132099"/>
              <a:ext cx="3776319" cy="6398792"/>
            </a:xfrm>
            <a:prstGeom prst="straightConnector1">
              <a:avLst/>
            </a:prstGeom>
            <a:noFill/>
            <a:ln w="50800" cap="flat" cmpd="sng">
              <a:solidFill>
                <a:srgbClr val="350A30"/>
              </a:solidFill>
              <a:prstDash val="solid"/>
              <a:round/>
              <a:headEnd type="none" w="sm" len="sm"/>
              <a:tailEnd type="none" w="sm" len="sm"/>
            </a:ln>
          </p:spPr>
        </p:cxnSp>
      </p:grpSp>
      <p:grpSp>
        <p:nvGrpSpPr>
          <p:cNvPr id="215" name="Google Shape;215;p11"/>
          <p:cNvGrpSpPr/>
          <p:nvPr/>
        </p:nvGrpSpPr>
        <p:grpSpPr>
          <a:xfrm>
            <a:off x="-223049" y="9652463"/>
            <a:ext cx="1321596" cy="1401565"/>
            <a:chOff x="0" y="-47625"/>
            <a:chExt cx="787069" cy="834694"/>
          </a:xfrm>
        </p:grpSpPr>
        <p:sp>
          <p:nvSpPr>
            <p:cNvPr id="216" name="Google Shape;216;p11"/>
            <p:cNvSpPr/>
            <p:nvPr/>
          </p:nvSpPr>
          <p:spPr>
            <a:xfrm>
              <a:off x="0" y="0"/>
              <a:ext cx="787069" cy="787069"/>
            </a:xfrm>
            <a:custGeom>
              <a:avLst/>
              <a:gdLst/>
              <a:ahLst/>
              <a:cxnLst/>
              <a:rect l="l" t="t" r="r" b="b"/>
              <a:pathLst>
                <a:path w="787069" h="787069" extrusionOk="0">
                  <a:moveTo>
                    <a:pt x="0" y="0"/>
                  </a:moveTo>
                  <a:lnTo>
                    <a:pt x="787069" y="0"/>
                  </a:lnTo>
                  <a:lnTo>
                    <a:pt x="787069" y="787069"/>
                  </a:lnTo>
                  <a:lnTo>
                    <a:pt x="0" y="787069"/>
                  </a:lnTo>
                  <a:close/>
                </a:path>
              </a:pathLst>
            </a:custGeom>
            <a:solidFill>
              <a:srgbClr val="2E99B0"/>
            </a:solidFill>
            <a:ln>
              <a:noFill/>
            </a:ln>
          </p:spPr>
        </p:sp>
        <p:sp>
          <p:nvSpPr>
            <p:cNvPr id="217" name="Google Shape;217;p11"/>
            <p:cNvSpPr txBox="1"/>
            <p:nvPr/>
          </p:nvSpPr>
          <p:spPr>
            <a:xfrm>
              <a:off x="0" y="-47625"/>
              <a:ext cx="787069" cy="834694"/>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grpSp>
        <p:nvGrpSpPr>
          <p:cNvPr id="218" name="Google Shape;218;p11"/>
          <p:cNvGrpSpPr/>
          <p:nvPr/>
        </p:nvGrpSpPr>
        <p:grpSpPr>
          <a:xfrm>
            <a:off x="1432336" y="7897445"/>
            <a:ext cx="864256" cy="944225"/>
            <a:chOff x="0" y="-47625"/>
            <a:chExt cx="514702" cy="562327"/>
          </a:xfrm>
        </p:grpSpPr>
        <p:sp>
          <p:nvSpPr>
            <p:cNvPr id="219" name="Google Shape;219;p11"/>
            <p:cNvSpPr/>
            <p:nvPr/>
          </p:nvSpPr>
          <p:spPr>
            <a:xfrm>
              <a:off x="0" y="0"/>
              <a:ext cx="514702" cy="514702"/>
            </a:xfrm>
            <a:custGeom>
              <a:avLst/>
              <a:gdLst/>
              <a:ahLst/>
              <a:cxnLst/>
              <a:rect l="l" t="t" r="r" b="b"/>
              <a:pathLst>
                <a:path w="514702" h="514702" extrusionOk="0">
                  <a:moveTo>
                    <a:pt x="0" y="0"/>
                  </a:moveTo>
                  <a:lnTo>
                    <a:pt x="514702" y="0"/>
                  </a:lnTo>
                  <a:lnTo>
                    <a:pt x="514702" y="514702"/>
                  </a:lnTo>
                  <a:lnTo>
                    <a:pt x="0" y="514702"/>
                  </a:lnTo>
                  <a:close/>
                </a:path>
              </a:pathLst>
            </a:custGeom>
            <a:solidFill>
              <a:srgbClr val="D5D5D5">
                <a:alpha val="49803"/>
              </a:srgbClr>
            </a:solidFill>
            <a:ln>
              <a:noFill/>
            </a:ln>
          </p:spPr>
        </p:sp>
        <p:sp>
          <p:nvSpPr>
            <p:cNvPr id="220" name="Google Shape;220;p11"/>
            <p:cNvSpPr txBox="1"/>
            <p:nvPr/>
          </p:nvSpPr>
          <p:spPr>
            <a:xfrm>
              <a:off x="0" y="-47625"/>
              <a:ext cx="514702" cy="562327"/>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221" name="Google Shape;221;p11"/>
          <p:cNvSpPr/>
          <p:nvPr/>
        </p:nvSpPr>
        <p:spPr>
          <a:xfrm>
            <a:off x="962591" y="7033083"/>
            <a:ext cx="721637" cy="682849"/>
          </a:xfrm>
          <a:custGeom>
            <a:avLst/>
            <a:gdLst/>
            <a:ahLst/>
            <a:cxnLst/>
            <a:rect l="l" t="t" r="r" b="b"/>
            <a:pathLst>
              <a:path w="721637" h="682849" extrusionOk="0">
                <a:moveTo>
                  <a:pt x="0" y="0"/>
                </a:moveTo>
                <a:lnTo>
                  <a:pt x="721637" y="0"/>
                </a:lnTo>
                <a:lnTo>
                  <a:pt x="721637" y="682849"/>
                </a:lnTo>
                <a:lnTo>
                  <a:pt x="0" y="682849"/>
                </a:lnTo>
                <a:lnTo>
                  <a:pt x="0" y="0"/>
                </a:lnTo>
                <a:close/>
              </a:path>
            </a:pathLst>
          </a:custGeom>
          <a:blipFill rotWithShape="1">
            <a:blip r:embed="rId3">
              <a:alphaModFix/>
            </a:blip>
            <a:stretch>
              <a:fillRect/>
            </a:stretch>
          </a:blipFill>
          <a:ln>
            <a:noFill/>
          </a:ln>
        </p:spPr>
      </p:sp>
      <p:grpSp>
        <p:nvGrpSpPr>
          <p:cNvPr id="229" name="Google Shape;229;p11"/>
          <p:cNvGrpSpPr/>
          <p:nvPr/>
        </p:nvGrpSpPr>
        <p:grpSpPr>
          <a:xfrm>
            <a:off x="10716460" y="8132717"/>
            <a:ext cx="7673326" cy="1739499"/>
            <a:chOff x="104737" y="1380503"/>
            <a:chExt cx="8795017" cy="1323744"/>
          </a:xfrm>
        </p:grpSpPr>
        <p:sp>
          <p:nvSpPr>
            <p:cNvPr id="232" name="Google Shape;232;p11"/>
            <p:cNvSpPr txBox="1"/>
            <p:nvPr/>
          </p:nvSpPr>
          <p:spPr>
            <a:xfrm>
              <a:off x="104737" y="1380503"/>
              <a:ext cx="8117112" cy="915641"/>
            </a:xfrm>
            <a:prstGeom prst="rect">
              <a:avLst/>
            </a:prstGeom>
            <a:ln/>
          </p:spPr>
          <p:style>
            <a:lnRef idx="1">
              <a:schemeClr val="accent5"/>
            </a:lnRef>
            <a:fillRef idx="3">
              <a:schemeClr val="accent5"/>
            </a:fillRef>
            <a:effectRef idx="2">
              <a:schemeClr val="accent5"/>
            </a:effectRef>
            <a:fontRef idx="minor">
              <a:schemeClr val="lt1"/>
            </a:fontRef>
          </p:style>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236" name="Google Shape;236;p11"/>
            <p:cNvSpPr txBox="1"/>
            <p:nvPr/>
          </p:nvSpPr>
          <p:spPr>
            <a:xfrm>
              <a:off x="375715" y="1432494"/>
              <a:ext cx="8524039" cy="1271753"/>
            </a:xfrm>
            <a:prstGeom prst="rect">
              <a:avLst/>
            </a:prstGeom>
            <a:noFill/>
            <a:ln>
              <a:noFill/>
            </a:ln>
          </p:spPr>
          <p:txBody>
            <a:bodyPr spcFirstLastPara="1" wrap="square" lIns="0" tIns="0" rIns="0" bIns="0" anchor="t" anchorCtr="0">
              <a:spAutoFit/>
            </a:bodyPr>
            <a:lstStyle/>
            <a:p>
              <a:pPr marL="0" marR="0" lvl="0" indent="0" algn="l" rtl="0">
                <a:lnSpc>
                  <a:spcPct val="140038"/>
                </a:lnSpc>
                <a:spcBef>
                  <a:spcPts val="0"/>
                </a:spcBef>
                <a:spcAft>
                  <a:spcPts val="0"/>
                </a:spcAft>
                <a:buNone/>
              </a:pPr>
              <a:r>
                <a:rPr lang="tr-TR" sz="3200" b="1" dirty="0">
                  <a:solidFill>
                    <a:schemeClr val="tx1"/>
                  </a:solidFill>
                  <a:latin typeface="Calibri" panose="020F0502020204030204" pitchFamily="34" charset="0"/>
                  <a:ea typeface="Calibri" panose="020F0502020204030204" pitchFamily="34" charset="0"/>
                  <a:cs typeface="Calibri" panose="020F0502020204030204" pitchFamily="34" charset="0"/>
                  <a:sym typeface="Inria Serif"/>
                </a:rPr>
                <a:t>Doç. Dr. Neslihan KAYAHAN SATIŞ</a:t>
              </a:r>
            </a:p>
            <a:p>
              <a:pPr>
                <a:lnSpc>
                  <a:spcPct val="140038"/>
                </a:lnSpc>
              </a:pPr>
              <a:r>
                <a:rPr lang="tr-TR" sz="2000" b="1" dirty="0">
                  <a:solidFill>
                    <a:schemeClr val="tx1"/>
                  </a:solidFill>
                  <a:latin typeface="Calibri" panose="020F0502020204030204" pitchFamily="34" charset="0"/>
                  <a:ea typeface="Calibri" panose="020F0502020204030204" pitchFamily="34" charset="0"/>
                  <a:cs typeface="Calibri" panose="020F0502020204030204" pitchFamily="34" charset="0"/>
                  <a:sym typeface="Playfair Display"/>
                </a:rPr>
                <a:t>SBÜ Dr. Abdurrahman </a:t>
              </a:r>
              <a:r>
                <a:rPr lang="tr-TR" sz="2000" b="1" dirty="0" err="1">
                  <a:solidFill>
                    <a:schemeClr val="tx1"/>
                  </a:solidFill>
                  <a:latin typeface="Calibri" panose="020F0502020204030204" pitchFamily="34" charset="0"/>
                  <a:ea typeface="Calibri" panose="020F0502020204030204" pitchFamily="34" charset="0"/>
                  <a:cs typeface="Calibri" panose="020F0502020204030204" pitchFamily="34" charset="0"/>
                  <a:sym typeface="Playfair Display"/>
                </a:rPr>
                <a:t>Yurtaslan</a:t>
              </a:r>
              <a:r>
                <a:rPr lang="tr-TR" sz="2000" b="1" dirty="0">
                  <a:solidFill>
                    <a:schemeClr val="tx1"/>
                  </a:solidFill>
                  <a:latin typeface="Calibri" panose="020F0502020204030204" pitchFamily="34" charset="0"/>
                  <a:ea typeface="Calibri" panose="020F0502020204030204" pitchFamily="34" charset="0"/>
                  <a:cs typeface="Calibri" panose="020F0502020204030204" pitchFamily="34" charset="0"/>
                  <a:sym typeface="Playfair Display"/>
                </a:rPr>
                <a:t> Ankara Onkoloji EAH, Geriatri</a:t>
              </a:r>
              <a:endParaRPr lang="tr-TR"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40038"/>
                </a:lnSpc>
                <a:spcBef>
                  <a:spcPts val="0"/>
                </a:spcBef>
                <a:spcAft>
                  <a:spcPts val="0"/>
                </a:spcAft>
                <a:buNone/>
              </a:pPr>
              <a:endParaRPr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35" name="Google Shape;150;p27"/>
          <p:cNvSpPr/>
          <p:nvPr/>
        </p:nvSpPr>
        <p:spPr>
          <a:xfrm flipH="1">
            <a:off x="1848872" y="-22860"/>
            <a:ext cx="4916236" cy="10309861"/>
          </a:xfrm>
          <a:prstGeom prst="parallelogram">
            <a:avLst>
              <a:gd name="adj" fmla="val 15697"/>
            </a:avLst>
          </a:prstGeom>
          <a:gradFill flip="none" rotWithShape="1">
            <a:gsLst>
              <a:gs pos="14000">
                <a:schemeClr val="accent6">
                  <a:tint val="66000"/>
                  <a:satMod val="160000"/>
                  <a:lumMod val="22000"/>
                </a:schemeClr>
              </a:gs>
              <a:gs pos="73000">
                <a:schemeClr val="accent6">
                  <a:lumMod val="10000"/>
                  <a:tint val="44500"/>
                  <a:satMod val="160000"/>
                </a:schemeClr>
              </a:gs>
              <a:gs pos="94000">
                <a:schemeClr val="accent6">
                  <a:lumMod val="10000"/>
                  <a:tint val="23500"/>
                  <a:satMod val="160000"/>
                </a:schemeClr>
              </a:gs>
            </a:gsLst>
            <a:lin ang="27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pic>
        <p:nvPicPr>
          <p:cNvPr id="2" name="Resim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860997" y="4034072"/>
            <a:ext cx="7601605" cy="420730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a:stretch>
            <a:fillRect/>
          </a:stretch>
        </p:blipFill>
        <p:spPr>
          <a:xfrm>
            <a:off x="986328" y="1837979"/>
            <a:ext cx="9857353" cy="3814318"/>
          </a:xfrm>
          <a:prstGeom prst="rect">
            <a:avLst/>
          </a:prstGeom>
        </p:spPr>
      </p:pic>
      <p:pic>
        <p:nvPicPr>
          <p:cNvPr id="10" name="Resim 9"/>
          <p:cNvPicPr>
            <a:picLocks noChangeAspect="1"/>
          </p:cNvPicPr>
          <p:nvPr/>
        </p:nvPicPr>
        <p:blipFill>
          <a:blip r:embed="rId4"/>
          <a:stretch>
            <a:fillRect/>
          </a:stretch>
        </p:blipFill>
        <p:spPr>
          <a:xfrm>
            <a:off x="2060350" y="5928510"/>
            <a:ext cx="7709308" cy="4358490"/>
          </a:xfrm>
          <a:prstGeom prst="rect">
            <a:avLst/>
          </a:prstGeom>
        </p:spPr>
      </p:pic>
      <p:grpSp>
        <p:nvGrpSpPr>
          <p:cNvPr id="17" name="Google Shape;710;p23"/>
          <p:cNvGrpSpPr/>
          <p:nvPr/>
        </p:nvGrpSpPr>
        <p:grpSpPr>
          <a:xfrm rot="-2700000">
            <a:off x="-2036180" y="-592689"/>
            <a:ext cx="2947910" cy="3120639"/>
            <a:chOff x="0" y="-47625"/>
            <a:chExt cx="812800" cy="860425"/>
          </a:xfrm>
        </p:grpSpPr>
        <p:sp>
          <p:nvSpPr>
            <p:cNvPr id="18"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5D5D5"/>
            </a:solidFill>
            <a:ln>
              <a:noFill/>
            </a:ln>
          </p:spPr>
        </p:sp>
        <p:sp>
          <p:nvSpPr>
            <p:cNvPr id="19" name="Google Shape;712;p2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0" name="Google Shape;723;p23"/>
          <p:cNvGrpSpPr/>
          <p:nvPr/>
        </p:nvGrpSpPr>
        <p:grpSpPr>
          <a:xfrm>
            <a:off x="-1606906" y="-1894184"/>
            <a:ext cx="2593234" cy="2922884"/>
            <a:chOff x="0" y="-47625"/>
            <a:chExt cx="374648" cy="422273"/>
          </a:xfrm>
        </p:grpSpPr>
        <p:sp>
          <p:nvSpPr>
            <p:cNvPr id="21"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22"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 name="Dikdörtgen 2"/>
          <p:cNvSpPr/>
          <p:nvPr/>
        </p:nvSpPr>
        <p:spPr>
          <a:xfrm>
            <a:off x="1965066" y="361437"/>
            <a:ext cx="5367175" cy="1200329"/>
          </a:xfrm>
          <a:prstGeom prst="rect">
            <a:avLst/>
          </a:prstGeom>
          <a:solidFill>
            <a:schemeClr val="accent2">
              <a:lumMod val="40000"/>
              <a:lumOff val="60000"/>
            </a:schemeClr>
          </a:solidFill>
        </p:spPr>
        <p:txBody>
          <a:bodyPr wrap="none">
            <a:spAutoFit/>
          </a:bodyPr>
          <a:lstStyle/>
          <a:p>
            <a:pPr>
              <a:lnSpc>
                <a:spcPct val="150000"/>
              </a:lnSpc>
            </a:pPr>
            <a:r>
              <a:rPr lang="tr-TR" sz="2400" b="1" u="sng" dirty="0">
                <a:solidFill>
                  <a:schemeClr val="tx1"/>
                </a:solidFill>
              </a:rPr>
              <a:t>Biyolojik </a:t>
            </a:r>
            <a:r>
              <a:rPr lang="tr-TR" sz="2400" b="1" u="sng" dirty="0" err="1">
                <a:solidFill>
                  <a:schemeClr val="tx1"/>
                </a:solidFill>
              </a:rPr>
              <a:t>evreleme</a:t>
            </a:r>
            <a:r>
              <a:rPr lang="tr-TR" sz="2400" b="1" u="sng" dirty="0">
                <a:solidFill>
                  <a:schemeClr val="tx1"/>
                </a:solidFill>
              </a:rPr>
              <a:t> (A - </a:t>
            </a:r>
            <a:r>
              <a:rPr lang="tr-TR" sz="2400" b="1" u="sng" dirty="0">
                <a:solidFill>
                  <a:schemeClr val="tx1"/>
                </a:solidFill>
                <a:sym typeface="Wingdings" panose="05000000000000000000" pitchFamily="2" charset="2"/>
              </a:rPr>
              <a:t>D</a:t>
            </a:r>
            <a:r>
              <a:rPr lang="tr-TR" sz="2400" b="1" u="sng" dirty="0">
                <a:solidFill>
                  <a:schemeClr val="tx1"/>
                </a:solidFill>
              </a:rPr>
              <a:t>)</a:t>
            </a:r>
          </a:p>
          <a:p>
            <a:pPr>
              <a:lnSpc>
                <a:spcPct val="150000"/>
              </a:lnSpc>
            </a:pPr>
            <a:r>
              <a:rPr lang="tr-TR" sz="2400" b="1" u="sng" dirty="0">
                <a:solidFill>
                  <a:schemeClr val="tx1"/>
                </a:solidFill>
              </a:rPr>
              <a:t>Klinik </a:t>
            </a:r>
            <a:r>
              <a:rPr lang="tr-TR" sz="2400" b="1" u="sng" dirty="0" err="1">
                <a:solidFill>
                  <a:schemeClr val="tx1"/>
                </a:solidFill>
              </a:rPr>
              <a:t>evreleme</a:t>
            </a:r>
            <a:r>
              <a:rPr lang="tr-TR" sz="2400" b="1" u="sng" dirty="0">
                <a:solidFill>
                  <a:schemeClr val="tx1"/>
                </a:solidFill>
              </a:rPr>
              <a:t> (0-6 şiddet skalası) </a:t>
            </a:r>
          </a:p>
        </p:txBody>
      </p:sp>
      <p:sp>
        <p:nvSpPr>
          <p:cNvPr id="13" name="Dikdörtgen 12"/>
          <p:cNvSpPr/>
          <p:nvPr/>
        </p:nvSpPr>
        <p:spPr>
          <a:xfrm>
            <a:off x="16722760" y="9548336"/>
            <a:ext cx="1565240" cy="738664"/>
          </a:xfrm>
          <a:prstGeom prst="rect">
            <a:avLst/>
          </a:prstGeom>
        </p:spPr>
        <p:txBody>
          <a:bodyPr wrap="square">
            <a:spAutoFit/>
          </a:bodyPr>
          <a:lstStyle/>
          <a:p>
            <a:r>
              <a:rPr lang="tr-TR" i="1" dirty="0"/>
              <a:t>Nature </a:t>
            </a:r>
            <a:r>
              <a:rPr lang="tr-TR" i="1" dirty="0" err="1"/>
              <a:t>medicine</a:t>
            </a:r>
            <a:r>
              <a:rPr lang="tr-TR" dirty="0"/>
              <a:t>, 2024, </a:t>
            </a:r>
            <a:r>
              <a:rPr lang="tr-TR" i="1" dirty="0"/>
              <a:t>30</a:t>
            </a:r>
            <a:r>
              <a:rPr lang="tr-TR" dirty="0"/>
              <a:t>(8), 2121–2124</a:t>
            </a:r>
          </a:p>
        </p:txBody>
      </p:sp>
      <p:pic>
        <p:nvPicPr>
          <p:cNvPr id="15" name="İçerik Yer Tutucusu 3"/>
          <p:cNvPicPr>
            <a:picLocks noChangeAspect="1"/>
          </p:cNvPicPr>
          <p:nvPr/>
        </p:nvPicPr>
        <p:blipFill>
          <a:blip r:embed="rId5"/>
          <a:stretch>
            <a:fillRect/>
          </a:stretch>
        </p:blipFill>
        <p:spPr>
          <a:xfrm>
            <a:off x="11343724" y="0"/>
            <a:ext cx="5272875" cy="10645727"/>
          </a:xfrm>
          <a:prstGeom prst="rect">
            <a:avLst/>
          </a:prstGeom>
          <a:noFill/>
          <a:ln>
            <a:noFill/>
          </a:ln>
        </p:spPr>
      </p:pic>
    </p:spTree>
    <p:extLst>
      <p:ext uri="{BB962C8B-B14F-4D97-AF65-F5344CB8AC3E}">
        <p14:creationId xmlns:p14="http://schemas.microsoft.com/office/powerpoint/2010/main" val="746839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710;p23"/>
          <p:cNvGrpSpPr/>
          <p:nvPr/>
        </p:nvGrpSpPr>
        <p:grpSpPr>
          <a:xfrm rot="-2700000">
            <a:off x="-2036180" y="-592689"/>
            <a:ext cx="2947910" cy="3120639"/>
            <a:chOff x="0" y="-47625"/>
            <a:chExt cx="812800" cy="860425"/>
          </a:xfrm>
        </p:grpSpPr>
        <p:sp>
          <p:nvSpPr>
            <p:cNvPr id="5"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5D5D5"/>
            </a:solidFill>
            <a:ln>
              <a:noFill/>
            </a:ln>
          </p:spPr>
        </p:sp>
        <p:sp>
          <p:nvSpPr>
            <p:cNvPr id="6" name="Google Shape;712;p2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 name="Google Shape;723;p23"/>
          <p:cNvGrpSpPr/>
          <p:nvPr/>
        </p:nvGrpSpPr>
        <p:grpSpPr>
          <a:xfrm>
            <a:off x="-1606906" y="-1894184"/>
            <a:ext cx="2593234" cy="2922884"/>
            <a:chOff x="0" y="-47625"/>
            <a:chExt cx="374648" cy="422273"/>
          </a:xfrm>
        </p:grpSpPr>
        <p:sp>
          <p:nvSpPr>
            <p:cNvPr id="8"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9"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0" name="Resim 9"/>
          <p:cNvPicPr>
            <a:picLocks noChangeAspect="1"/>
          </p:cNvPicPr>
          <p:nvPr/>
        </p:nvPicPr>
        <p:blipFill rotWithShape="1">
          <a:blip r:embed="rId3"/>
          <a:srcRect t="3661"/>
          <a:stretch/>
        </p:blipFill>
        <p:spPr>
          <a:xfrm>
            <a:off x="1583331" y="2789337"/>
            <a:ext cx="14409266" cy="4454768"/>
          </a:xfrm>
          <a:prstGeom prst="rect">
            <a:avLst/>
          </a:prstGeom>
        </p:spPr>
      </p:pic>
      <p:sp>
        <p:nvSpPr>
          <p:cNvPr id="3" name="Dikdörtgen 2"/>
          <p:cNvSpPr/>
          <p:nvPr/>
        </p:nvSpPr>
        <p:spPr>
          <a:xfrm>
            <a:off x="14793133" y="9979223"/>
            <a:ext cx="3544560" cy="307777"/>
          </a:xfrm>
          <a:prstGeom prst="rect">
            <a:avLst/>
          </a:prstGeom>
        </p:spPr>
        <p:txBody>
          <a:bodyPr wrap="none">
            <a:spAutoFit/>
          </a:bodyPr>
          <a:lstStyle/>
          <a:p>
            <a:r>
              <a:rPr lang="tr-TR" i="1" dirty="0"/>
              <a:t>Nature </a:t>
            </a:r>
            <a:r>
              <a:rPr lang="tr-TR" i="1" dirty="0" err="1"/>
              <a:t>medicine</a:t>
            </a:r>
            <a:r>
              <a:rPr lang="tr-TR" dirty="0"/>
              <a:t>, 2024,  </a:t>
            </a:r>
            <a:r>
              <a:rPr lang="tr-TR" i="1" dirty="0"/>
              <a:t>30</a:t>
            </a:r>
            <a:r>
              <a:rPr lang="tr-TR" dirty="0"/>
              <a:t>(8), 2121–2124</a:t>
            </a:r>
          </a:p>
        </p:txBody>
      </p:sp>
      <p:sp>
        <p:nvSpPr>
          <p:cNvPr id="12" name="Unvan 2"/>
          <p:cNvSpPr txBox="1">
            <a:spLocks/>
          </p:cNvSpPr>
          <p:nvPr/>
        </p:nvSpPr>
        <p:spPr>
          <a:xfrm>
            <a:off x="2526370" y="1632144"/>
            <a:ext cx="12523189" cy="550818"/>
          </a:xfrm>
          <a:prstGeom prst="rect">
            <a:avLst/>
          </a:prstGeom>
          <a:solidFill>
            <a:schemeClr val="accent2">
              <a:lumMod val="40000"/>
              <a:lumOff val="60000"/>
            </a:schemeClr>
          </a:solidFill>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tr-TR" sz="2400" b="1" dirty="0">
                <a:solidFill>
                  <a:schemeClr val="tx1"/>
                </a:solidFill>
                <a:latin typeface="+mn-lt"/>
              </a:rPr>
              <a:t>«Biyolojik ve klinik </a:t>
            </a:r>
            <a:r>
              <a:rPr lang="tr-TR" sz="2400" b="1" dirty="0" err="1">
                <a:solidFill>
                  <a:schemeClr val="tx1"/>
                </a:solidFill>
                <a:latin typeface="+mn-lt"/>
              </a:rPr>
              <a:t>evreleme</a:t>
            </a:r>
            <a:r>
              <a:rPr lang="tr-TR" sz="2400" b="1" dirty="0">
                <a:solidFill>
                  <a:schemeClr val="tx1"/>
                </a:solidFill>
                <a:latin typeface="+mn-lt"/>
              </a:rPr>
              <a:t> ayrıştırıldı ve birlikte raporlanacak şekilde kurgulandı»</a:t>
            </a:r>
            <a:endParaRPr lang="tr-TR" sz="2400" dirty="0">
              <a:solidFill>
                <a:schemeClr val="tx1"/>
              </a:solidFill>
              <a:latin typeface="+mn-lt"/>
            </a:endParaRPr>
          </a:p>
        </p:txBody>
      </p:sp>
    </p:spTree>
    <p:extLst>
      <p:ext uri="{BB962C8B-B14F-4D97-AF65-F5344CB8AC3E}">
        <p14:creationId xmlns:p14="http://schemas.microsoft.com/office/powerpoint/2010/main" val="2600981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oogle Shape;328;p14"/>
          <p:cNvGrpSpPr/>
          <p:nvPr/>
        </p:nvGrpSpPr>
        <p:grpSpPr>
          <a:xfrm>
            <a:off x="1483130" y="8644230"/>
            <a:ext cx="15630348" cy="1447277"/>
            <a:chOff x="0" y="-52088"/>
            <a:chExt cx="1728711" cy="588072"/>
          </a:xfrm>
          <a:scene3d>
            <a:camera prst="orthographicFront">
              <a:rot lat="0" lon="0" rev="0"/>
            </a:camera>
            <a:lightRig rig="contrasting" dir="t">
              <a:rot lat="0" lon="0" rev="1500000"/>
            </a:lightRig>
          </a:scene3d>
        </p:grpSpPr>
        <p:sp>
          <p:nvSpPr>
            <p:cNvPr id="22" name="Google Shape;329;p14"/>
            <p:cNvSpPr/>
            <p:nvPr/>
          </p:nvSpPr>
          <p:spPr>
            <a:xfrm>
              <a:off x="0" y="-52088"/>
              <a:ext cx="1728711" cy="479940"/>
            </a:xfrm>
            <a:custGeom>
              <a:avLst/>
              <a:gdLst/>
              <a:ahLst/>
              <a:cxnLst/>
              <a:rect l="l" t="t" r="r" b="b"/>
              <a:pathLst>
                <a:path w="1728711" h="669478" extrusionOk="0">
                  <a:moveTo>
                    <a:pt x="0" y="0"/>
                  </a:moveTo>
                  <a:lnTo>
                    <a:pt x="1728711" y="0"/>
                  </a:lnTo>
                  <a:lnTo>
                    <a:pt x="1728711" y="669478"/>
                  </a:lnTo>
                  <a:lnTo>
                    <a:pt x="0" y="669478"/>
                  </a:lnTo>
                  <a:close/>
                </a:path>
              </a:pathLst>
            </a:custGeom>
            <a:solidFill>
              <a:srgbClr val="2E99B0"/>
            </a:solidFill>
            <a:ln>
              <a:noFill/>
            </a:ln>
            <a:effectLst>
              <a:outerShdw blurRad="149987" dist="250190" dir="8460000" algn="ctr">
                <a:srgbClr val="000000">
                  <a:alpha val="28000"/>
                </a:srgbClr>
              </a:outerShdw>
            </a:effectLst>
            <a:sp3d prstMaterial="metal"/>
          </p:spPr>
        </p:sp>
        <p:sp>
          <p:nvSpPr>
            <p:cNvPr id="23" name="Google Shape;330;p14"/>
            <p:cNvSpPr txBox="1"/>
            <p:nvPr/>
          </p:nvSpPr>
          <p:spPr>
            <a:xfrm>
              <a:off x="0" y="-47625"/>
              <a:ext cx="1728711" cy="583609"/>
            </a:xfrm>
            <a:prstGeom prst="rect">
              <a:avLst/>
            </a:prstGeom>
            <a:noFill/>
            <a:ln>
              <a:noFill/>
            </a:ln>
            <a:effectLst>
              <a:outerShdw blurRad="149987" dist="250190" dir="8460000" algn="ctr">
                <a:srgbClr val="000000">
                  <a:alpha val="28000"/>
                </a:srgbClr>
              </a:outerShdw>
            </a:effectLst>
            <a:sp3d prstMaterial="metal">
              <a:bevelT w="88900" h="88900" prst="relaxedInset"/>
            </a:sp3d>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2400" b="0" i="0" u="none" strike="noStrike" cap="none">
                <a:solidFill>
                  <a:schemeClr val="tx1"/>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ctr" rtl="0">
                <a:lnSpc>
                  <a:spcPct val="186611"/>
                </a:lnSpc>
                <a:spcBef>
                  <a:spcPts val="0"/>
                </a:spcBef>
                <a:spcAft>
                  <a:spcPts val="0"/>
                </a:spcAft>
                <a:buNone/>
              </a:pPr>
              <a:endParaRPr sz="2400" b="0" i="0" u="none" strike="noStrike" cap="none">
                <a:solidFill>
                  <a:schemeClr val="tx1"/>
                </a:solidFill>
                <a:latin typeface="Calibri" panose="020F0502020204030204" pitchFamily="34" charset="0"/>
                <a:ea typeface="Calibri" panose="020F0502020204030204" pitchFamily="34" charset="0"/>
                <a:cs typeface="Calibri" panose="020F0502020204030204" pitchFamily="34" charset="0"/>
                <a:sym typeface="Calibri"/>
              </a:endParaRPr>
            </a:p>
          </p:txBody>
        </p:sp>
      </p:grpSp>
      <p:grpSp>
        <p:nvGrpSpPr>
          <p:cNvPr id="4" name="Google Shape;328;p14"/>
          <p:cNvGrpSpPr/>
          <p:nvPr/>
        </p:nvGrpSpPr>
        <p:grpSpPr>
          <a:xfrm>
            <a:off x="3990761" y="1028700"/>
            <a:ext cx="9829800" cy="2123580"/>
            <a:chOff x="0" y="-47625"/>
            <a:chExt cx="1728711" cy="717103"/>
          </a:xfrm>
          <a:scene3d>
            <a:camera prst="orthographicFront">
              <a:rot lat="0" lon="0" rev="0"/>
            </a:camera>
            <a:lightRig rig="contrasting" dir="t">
              <a:rot lat="0" lon="0" rev="1500000"/>
            </a:lightRig>
          </a:scene3d>
        </p:grpSpPr>
        <p:sp>
          <p:nvSpPr>
            <p:cNvPr id="5" name="Google Shape;329;p14"/>
            <p:cNvSpPr/>
            <p:nvPr/>
          </p:nvSpPr>
          <p:spPr>
            <a:xfrm>
              <a:off x="0" y="0"/>
              <a:ext cx="1728711" cy="669478"/>
            </a:xfrm>
            <a:custGeom>
              <a:avLst/>
              <a:gdLst/>
              <a:ahLst/>
              <a:cxnLst/>
              <a:rect l="l" t="t" r="r" b="b"/>
              <a:pathLst>
                <a:path w="1728711" h="669478" extrusionOk="0">
                  <a:moveTo>
                    <a:pt x="0" y="0"/>
                  </a:moveTo>
                  <a:lnTo>
                    <a:pt x="1728711" y="0"/>
                  </a:lnTo>
                  <a:lnTo>
                    <a:pt x="1728711" y="669478"/>
                  </a:lnTo>
                  <a:lnTo>
                    <a:pt x="0" y="669478"/>
                  </a:lnTo>
                  <a:close/>
                </a:path>
              </a:pathLst>
            </a:custGeom>
            <a:solidFill>
              <a:srgbClr val="2E99B0"/>
            </a:solidFill>
            <a:ln>
              <a:noFill/>
            </a:ln>
            <a:effectLst>
              <a:outerShdw blurRad="149987" dist="250190" dir="8460000" algn="ctr">
                <a:srgbClr val="000000">
                  <a:alpha val="28000"/>
                </a:srgbClr>
              </a:outerShdw>
            </a:effectLst>
            <a:sp3d prstMaterial="metal"/>
          </p:spPr>
        </p:sp>
        <p:sp>
          <p:nvSpPr>
            <p:cNvPr id="6" name="Google Shape;330;p14"/>
            <p:cNvSpPr txBox="1"/>
            <p:nvPr/>
          </p:nvSpPr>
          <p:spPr>
            <a:xfrm>
              <a:off x="0" y="-47625"/>
              <a:ext cx="1728711" cy="583609"/>
            </a:xfrm>
            <a:prstGeom prst="rect">
              <a:avLst/>
            </a:prstGeom>
            <a:noFill/>
            <a:ln>
              <a:noFill/>
            </a:ln>
            <a:effectLst>
              <a:outerShdw blurRad="149987" dist="250190" dir="8460000" algn="ctr">
                <a:srgbClr val="000000">
                  <a:alpha val="28000"/>
                </a:srgbClr>
              </a:outerShdw>
            </a:effectLst>
            <a:sp3d prstMaterial="metal">
              <a:bevelT w="88900" h="88900" prst="relaxedInset"/>
            </a:sp3d>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2400" b="0" i="0" u="none" strike="noStrike" cap="none">
                <a:solidFill>
                  <a:schemeClr val="tx1"/>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ctr" rtl="0">
                <a:lnSpc>
                  <a:spcPct val="186611"/>
                </a:lnSpc>
                <a:spcBef>
                  <a:spcPts val="0"/>
                </a:spcBef>
                <a:spcAft>
                  <a:spcPts val="0"/>
                </a:spcAft>
                <a:buNone/>
              </a:pPr>
              <a:endParaRPr sz="2400" b="0" i="0" u="none" strike="noStrike" cap="none">
                <a:solidFill>
                  <a:schemeClr val="tx1"/>
                </a:solidFill>
                <a:latin typeface="Calibri" panose="020F0502020204030204" pitchFamily="34" charset="0"/>
                <a:ea typeface="Calibri" panose="020F0502020204030204" pitchFamily="34" charset="0"/>
                <a:cs typeface="Calibri" panose="020F0502020204030204" pitchFamily="34" charset="0"/>
                <a:sym typeface="Calibri"/>
              </a:endParaRPr>
            </a:p>
          </p:txBody>
        </p:sp>
      </p:grpSp>
      <p:sp>
        <p:nvSpPr>
          <p:cNvPr id="2" name="Alt Başlık 1"/>
          <p:cNvSpPr>
            <a:spLocks noGrp="1"/>
          </p:cNvSpPr>
          <p:nvPr>
            <p:ph type="subTitle" idx="4294967295"/>
          </p:nvPr>
        </p:nvSpPr>
        <p:spPr>
          <a:xfrm>
            <a:off x="4242681" y="1449238"/>
            <a:ext cx="9166225" cy="1443038"/>
          </a:xfrm>
        </p:spPr>
        <p:txBody>
          <a:bodyPr>
            <a:noAutofit/>
          </a:bodyPr>
          <a:lstStyle/>
          <a:p>
            <a:pPr marL="76200" indent="0">
              <a:buNone/>
            </a:pPr>
            <a:r>
              <a:rPr lang="tr-TR" b="1" dirty="0">
                <a:solidFill>
                  <a:schemeClr val="tx1"/>
                </a:solidFill>
                <a:latin typeface="Calibri" panose="020F0502020204030204" pitchFamily="34" charset="0"/>
                <a:ea typeface="Calibri" panose="020F0502020204030204" pitchFamily="34" charset="0"/>
                <a:cs typeface="Calibri" panose="020F0502020204030204" pitchFamily="34" charset="0"/>
              </a:rPr>
              <a:t>«Yönergede </a:t>
            </a:r>
            <a:r>
              <a:rPr lang="tr-TR" b="1" dirty="0" err="1">
                <a:solidFill>
                  <a:schemeClr val="tx1"/>
                </a:solidFill>
                <a:latin typeface="Calibri" panose="020F0502020204030204" pitchFamily="34" charset="0"/>
                <a:ea typeface="Calibri" panose="020F0502020204030204" pitchFamily="34" charset="0"/>
                <a:cs typeface="Calibri" panose="020F0502020204030204" pitchFamily="34" charset="0"/>
              </a:rPr>
              <a:t>AH'nin</a:t>
            </a:r>
            <a:r>
              <a:rPr lang="tr-TR" b="1" dirty="0">
                <a:solidFill>
                  <a:schemeClr val="tx1"/>
                </a:solidFill>
                <a:latin typeface="Calibri" panose="020F0502020204030204" pitchFamily="34" charset="0"/>
                <a:ea typeface="Calibri" panose="020F0502020204030204" pitchFamily="34" charset="0"/>
                <a:cs typeface="Calibri" panose="020F0502020204030204" pitchFamily="34" charset="0"/>
              </a:rPr>
              <a:t> biyolojik temelli tanısının, </a:t>
            </a:r>
            <a:r>
              <a:rPr lang="tr-TR" b="1" dirty="0">
                <a:solidFill>
                  <a:schemeClr val="bg1"/>
                </a:solidFill>
                <a:latin typeface="Calibri" panose="020F0502020204030204" pitchFamily="34" charset="0"/>
                <a:ea typeface="Calibri" panose="020F0502020204030204" pitchFamily="34" charset="0"/>
                <a:cs typeface="Calibri" panose="020F0502020204030204" pitchFamily="34" charset="0"/>
              </a:rPr>
              <a:t>bilişsel bozukluğu olan bireylerin klinik değerlendirmesinin yerini almak yerine, ona yardımcı olmak amacıyla</a:t>
            </a:r>
            <a:r>
              <a:rPr lang="tr-TR" b="1" dirty="0">
                <a:solidFill>
                  <a:schemeClr val="tx1"/>
                </a:solidFill>
                <a:latin typeface="Calibri" panose="020F0502020204030204" pitchFamily="34" charset="0"/>
                <a:ea typeface="Calibri" panose="020F0502020204030204" pitchFamily="34" charset="0"/>
                <a:cs typeface="Calibri" panose="020F0502020204030204" pitchFamily="34" charset="0"/>
              </a:rPr>
              <a:t> tasarlandığı özellikle vurgulanmaktadır.»</a:t>
            </a:r>
          </a:p>
        </p:txBody>
      </p:sp>
      <p:sp>
        <p:nvSpPr>
          <p:cNvPr id="16" name="Unvan 2"/>
          <p:cNvSpPr>
            <a:spLocks noGrp="1"/>
          </p:cNvSpPr>
          <p:nvPr>
            <p:ph type="title" idx="4294967295"/>
          </p:nvPr>
        </p:nvSpPr>
        <p:spPr>
          <a:xfrm>
            <a:off x="2684208" y="185917"/>
            <a:ext cx="11968163" cy="1143000"/>
          </a:xfrm>
        </p:spPr>
        <p:txBody>
          <a:bodyPr>
            <a:normAutofit/>
          </a:bodyPr>
          <a:lstStyle/>
          <a:p>
            <a:r>
              <a:rPr lang="tr-TR" sz="3600" b="1" u="sng" dirty="0">
                <a:latin typeface="Calibri" panose="020F0502020204030204" pitchFamily="34" charset="0"/>
                <a:ea typeface="Calibri" panose="020F0502020204030204" pitchFamily="34" charset="0"/>
                <a:cs typeface="Calibri" panose="020F0502020204030204" pitchFamily="34" charset="0"/>
              </a:rPr>
              <a:t>Klinik için Çıkarımlar</a:t>
            </a:r>
          </a:p>
        </p:txBody>
      </p:sp>
      <p:grpSp>
        <p:nvGrpSpPr>
          <p:cNvPr id="8" name="Google Shape;328;p14"/>
          <p:cNvGrpSpPr/>
          <p:nvPr/>
        </p:nvGrpSpPr>
        <p:grpSpPr>
          <a:xfrm>
            <a:off x="1420169" y="3284181"/>
            <a:ext cx="7058600" cy="2417016"/>
            <a:chOff x="0" y="-47625"/>
            <a:chExt cx="1728711" cy="717103"/>
          </a:xfrm>
          <a:scene3d>
            <a:camera prst="orthographicFront">
              <a:rot lat="0" lon="0" rev="0"/>
            </a:camera>
            <a:lightRig rig="contrasting" dir="t">
              <a:rot lat="0" lon="0" rev="1500000"/>
            </a:lightRig>
          </a:scene3d>
        </p:grpSpPr>
        <p:sp>
          <p:nvSpPr>
            <p:cNvPr id="9" name="Google Shape;329;p14"/>
            <p:cNvSpPr/>
            <p:nvPr/>
          </p:nvSpPr>
          <p:spPr>
            <a:xfrm>
              <a:off x="0" y="0"/>
              <a:ext cx="1728711" cy="669478"/>
            </a:xfrm>
            <a:custGeom>
              <a:avLst/>
              <a:gdLst/>
              <a:ahLst/>
              <a:cxnLst/>
              <a:rect l="l" t="t" r="r" b="b"/>
              <a:pathLst>
                <a:path w="1728711" h="669478" extrusionOk="0">
                  <a:moveTo>
                    <a:pt x="0" y="0"/>
                  </a:moveTo>
                  <a:lnTo>
                    <a:pt x="1728711" y="0"/>
                  </a:lnTo>
                  <a:lnTo>
                    <a:pt x="1728711" y="669478"/>
                  </a:lnTo>
                  <a:lnTo>
                    <a:pt x="0" y="669478"/>
                  </a:lnTo>
                  <a:close/>
                </a:path>
              </a:pathLst>
            </a:custGeom>
            <a:solidFill>
              <a:srgbClr val="2E99B0"/>
            </a:solidFill>
            <a:ln>
              <a:noFill/>
            </a:ln>
            <a:effectLst>
              <a:outerShdw blurRad="149987" dist="250190" dir="8460000" algn="ctr">
                <a:srgbClr val="000000">
                  <a:alpha val="28000"/>
                </a:srgbClr>
              </a:outerShdw>
            </a:effectLst>
            <a:sp3d prstMaterial="metal"/>
          </p:spPr>
        </p:sp>
        <p:sp>
          <p:nvSpPr>
            <p:cNvPr id="10" name="Google Shape;330;p14"/>
            <p:cNvSpPr txBox="1"/>
            <p:nvPr/>
          </p:nvSpPr>
          <p:spPr>
            <a:xfrm>
              <a:off x="0" y="-47625"/>
              <a:ext cx="1728711" cy="717103"/>
            </a:xfrm>
            <a:prstGeom prst="rect">
              <a:avLst/>
            </a:prstGeom>
            <a:noFill/>
            <a:ln>
              <a:noFill/>
            </a:ln>
            <a:effectLst>
              <a:outerShdw blurRad="149987" dist="250190" dir="8460000" algn="ctr">
                <a:srgbClr val="000000">
                  <a:alpha val="28000"/>
                </a:srgbClr>
              </a:outerShdw>
            </a:effectLst>
            <a:sp3d prstMaterial="metal">
              <a:bevelT w="88900" h="88900" prst="relaxedInset"/>
            </a:sp3d>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2400" b="0" i="0" u="none" strike="noStrike" cap="none">
                <a:solidFill>
                  <a:schemeClr val="tx1"/>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ctr" rtl="0">
                <a:lnSpc>
                  <a:spcPct val="186611"/>
                </a:lnSpc>
                <a:spcBef>
                  <a:spcPts val="0"/>
                </a:spcBef>
                <a:spcAft>
                  <a:spcPts val="0"/>
                </a:spcAft>
                <a:buNone/>
              </a:pPr>
              <a:endParaRPr sz="2400" b="0" i="0" u="none" strike="noStrike" cap="none">
                <a:solidFill>
                  <a:schemeClr val="tx1"/>
                </a:solidFill>
                <a:latin typeface="Calibri" panose="020F0502020204030204" pitchFamily="34" charset="0"/>
                <a:ea typeface="Calibri" panose="020F0502020204030204" pitchFamily="34" charset="0"/>
                <a:cs typeface="Calibri" panose="020F0502020204030204" pitchFamily="34" charset="0"/>
                <a:sym typeface="Calibri"/>
              </a:endParaRPr>
            </a:p>
          </p:txBody>
        </p:sp>
      </p:grpSp>
      <p:sp>
        <p:nvSpPr>
          <p:cNvPr id="11" name="Google Shape;329;p14"/>
          <p:cNvSpPr/>
          <p:nvPr/>
        </p:nvSpPr>
        <p:spPr>
          <a:xfrm>
            <a:off x="9986340" y="3444703"/>
            <a:ext cx="7058600" cy="2256494"/>
          </a:xfrm>
          <a:custGeom>
            <a:avLst/>
            <a:gdLst/>
            <a:ahLst/>
            <a:cxnLst/>
            <a:rect l="l" t="t" r="r" b="b"/>
            <a:pathLst>
              <a:path w="1728711" h="669478" extrusionOk="0">
                <a:moveTo>
                  <a:pt x="0" y="0"/>
                </a:moveTo>
                <a:lnTo>
                  <a:pt x="1728711" y="0"/>
                </a:lnTo>
                <a:lnTo>
                  <a:pt x="1728711" y="669478"/>
                </a:lnTo>
                <a:lnTo>
                  <a:pt x="0" y="669478"/>
                </a:lnTo>
                <a:close/>
              </a:path>
            </a:pathLst>
          </a:custGeom>
          <a:solidFill>
            <a:srgbClr val="2E99B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sp>
      <p:sp>
        <p:nvSpPr>
          <p:cNvPr id="12" name="Google Shape;329;p14"/>
          <p:cNvSpPr/>
          <p:nvPr/>
        </p:nvSpPr>
        <p:spPr>
          <a:xfrm>
            <a:off x="1420169" y="6123578"/>
            <a:ext cx="7058600" cy="2256495"/>
          </a:xfrm>
          <a:custGeom>
            <a:avLst/>
            <a:gdLst/>
            <a:ahLst/>
            <a:cxnLst/>
            <a:rect l="l" t="t" r="r" b="b"/>
            <a:pathLst>
              <a:path w="1728711" h="669478" extrusionOk="0">
                <a:moveTo>
                  <a:pt x="0" y="0"/>
                </a:moveTo>
                <a:lnTo>
                  <a:pt x="1728711" y="0"/>
                </a:lnTo>
                <a:lnTo>
                  <a:pt x="1728711" y="669478"/>
                </a:lnTo>
                <a:lnTo>
                  <a:pt x="0" y="669478"/>
                </a:lnTo>
                <a:close/>
              </a:path>
            </a:pathLst>
          </a:custGeom>
          <a:solidFill>
            <a:srgbClr val="2E99B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sp>
      <p:sp>
        <p:nvSpPr>
          <p:cNvPr id="13" name="Google Shape;329;p14"/>
          <p:cNvSpPr/>
          <p:nvPr/>
        </p:nvSpPr>
        <p:spPr>
          <a:xfrm>
            <a:off x="10054878" y="6133239"/>
            <a:ext cx="7058600" cy="2256495"/>
          </a:xfrm>
          <a:custGeom>
            <a:avLst/>
            <a:gdLst/>
            <a:ahLst/>
            <a:cxnLst/>
            <a:rect l="l" t="t" r="r" b="b"/>
            <a:pathLst>
              <a:path w="1728711" h="669478" extrusionOk="0">
                <a:moveTo>
                  <a:pt x="0" y="0"/>
                </a:moveTo>
                <a:lnTo>
                  <a:pt x="1728711" y="0"/>
                </a:lnTo>
                <a:lnTo>
                  <a:pt x="1728711" y="669478"/>
                </a:lnTo>
                <a:lnTo>
                  <a:pt x="0" y="669478"/>
                </a:lnTo>
                <a:close/>
              </a:path>
            </a:pathLst>
          </a:custGeom>
          <a:solidFill>
            <a:srgbClr val="2E99B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sp>
      <p:sp>
        <p:nvSpPr>
          <p:cNvPr id="14" name="Dikdörtgen 13"/>
          <p:cNvSpPr/>
          <p:nvPr/>
        </p:nvSpPr>
        <p:spPr>
          <a:xfrm>
            <a:off x="10116967" y="3930933"/>
            <a:ext cx="6797346" cy="1200329"/>
          </a:xfrm>
          <a:prstGeom prst="rect">
            <a:avLst/>
          </a:prstGeom>
        </p:spPr>
        <p:txBody>
          <a:bodyPr wrap="square">
            <a:spAutoFit/>
          </a:bodyPr>
          <a:lstStyle/>
          <a:p>
            <a:r>
              <a:rPr lang="tr-TR" sz="2400" b="1" dirty="0">
                <a:solidFill>
                  <a:schemeClr val="tx1"/>
                </a:solidFill>
                <a:latin typeface="Calibri" panose="020F0502020204030204" pitchFamily="34" charset="0"/>
                <a:ea typeface="Calibri" panose="020F0502020204030204" pitchFamily="34" charset="0"/>
                <a:cs typeface="Calibri" panose="020F0502020204030204" pitchFamily="34" charset="0"/>
              </a:rPr>
              <a:t>«AD </a:t>
            </a:r>
            <a:r>
              <a:rPr lang="tr-TR" sz="2400" b="1" dirty="0" err="1">
                <a:solidFill>
                  <a:schemeClr val="bg1"/>
                </a:solidFill>
                <a:latin typeface="Calibri" panose="020F0502020204030204" pitchFamily="34" charset="0"/>
                <a:ea typeface="Calibri" panose="020F0502020204030204" pitchFamily="34" charset="0"/>
                <a:cs typeface="Calibri" panose="020F0502020204030204" pitchFamily="34" charset="0"/>
              </a:rPr>
              <a:t>asemptomatik</a:t>
            </a:r>
            <a:r>
              <a:rPr lang="tr-TR" sz="2400" b="1" dirty="0">
                <a:solidFill>
                  <a:schemeClr val="bg1"/>
                </a:solidFill>
                <a:latin typeface="Calibri" panose="020F0502020204030204" pitchFamily="34" charset="0"/>
                <a:ea typeface="Calibri" panose="020F0502020204030204" pitchFamily="34" charset="0"/>
                <a:cs typeface="Calibri" panose="020F0502020204030204" pitchFamily="34" charset="0"/>
              </a:rPr>
              <a:t> bireylerde de teşhis </a:t>
            </a:r>
            <a:r>
              <a:rPr lang="tr-TR" sz="2400" b="1" i="1" dirty="0">
                <a:solidFill>
                  <a:schemeClr val="bg1"/>
                </a:solidFill>
                <a:latin typeface="Calibri" panose="020F0502020204030204" pitchFamily="34" charset="0"/>
                <a:ea typeface="Calibri" panose="020F0502020204030204" pitchFamily="34" charset="0"/>
                <a:cs typeface="Calibri" panose="020F0502020204030204" pitchFamily="34" charset="0"/>
              </a:rPr>
              <a:t>edilebilir</a:t>
            </a:r>
            <a:r>
              <a:rPr lang="tr-TR"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ancak şu anda bunun klinik amaçlar için </a:t>
            </a:r>
            <a:r>
              <a:rPr lang="tr-TR" sz="2400" b="1" dirty="0">
                <a:solidFill>
                  <a:schemeClr val="bg1"/>
                </a:solidFill>
                <a:latin typeface="Calibri" panose="020F0502020204030204" pitchFamily="34" charset="0"/>
                <a:ea typeface="Calibri" panose="020F0502020204030204" pitchFamily="34" charset="0"/>
                <a:cs typeface="Calibri" panose="020F0502020204030204" pitchFamily="34" charset="0"/>
              </a:rPr>
              <a:t>yapılması gerekmiyor</a:t>
            </a:r>
            <a:r>
              <a:rPr lang="tr-TR" sz="24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sp>
        <p:nvSpPr>
          <p:cNvPr id="15" name="Dikdörtgen 14"/>
          <p:cNvSpPr/>
          <p:nvPr/>
        </p:nvSpPr>
        <p:spPr>
          <a:xfrm>
            <a:off x="1420169" y="3855834"/>
            <a:ext cx="7156574" cy="1200329"/>
          </a:xfrm>
          <a:prstGeom prst="rect">
            <a:avLst/>
          </a:prstGeom>
        </p:spPr>
        <p:txBody>
          <a:bodyPr wrap="square">
            <a:spAutoFit/>
          </a:bodyPr>
          <a:lstStyle/>
          <a:p>
            <a:r>
              <a:rPr lang="tr-TR" sz="2400" b="1" dirty="0">
                <a:solidFill>
                  <a:schemeClr val="tx1"/>
                </a:solidFill>
                <a:latin typeface="Calibri" panose="020F0502020204030204" pitchFamily="34" charset="0"/>
                <a:ea typeface="Calibri" panose="020F0502020204030204" pitchFamily="34" charset="0"/>
                <a:cs typeface="Calibri" panose="020F0502020204030204" pitchFamily="34" charset="0"/>
              </a:rPr>
              <a:t>«AD </a:t>
            </a:r>
            <a:r>
              <a:rPr lang="tr-TR"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biyobelirteçlerinin</a:t>
            </a:r>
            <a:r>
              <a:rPr lang="tr-TR" sz="2400" b="1" dirty="0">
                <a:solidFill>
                  <a:schemeClr val="tx1"/>
                </a:solidFill>
                <a:latin typeface="Calibri" panose="020F0502020204030204" pitchFamily="34" charset="0"/>
                <a:ea typeface="Calibri" panose="020F0502020204030204" pitchFamily="34" charset="0"/>
                <a:cs typeface="Calibri" panose="020F0502020204030204" pitchFamily="34" charset="0"/>
              </a:rPr>
              <a:t> klinik kullanımı şu anda </a:t>
            </a:r>
            <a:r>
              <a:rPr lang="tr-TR" sz="2400" b="1" dirty="0">
                <a:solidFill>
                  <a:schemeClr val="bg1"/>
                </a:solidFill>
                <a:latin typeface="Calibri" panose="020F0502020204030204" pitchFamily="34" charset="0"/>
                <a:ea typeface="Calibri" panose="020F0502020204030204" pitchFamily="34" charset="0"/>
                <a:cs typeface="Calibri" panose="020F0502020204030204" pitchFamily="34" charset="0"/>
              </a:rPr>
              <a:t>bilişsel olarak bozulmamış bireyler için değil, </a:t>
            </a:r>
            <a:r>
              <a:rPr lang="tr-TR" sz="2400" b="1" dirty="0" err="1">
                <a:solidFill>
                  <a:schemeClr val="bg1"/>
                </a:solidFill>
                <a:latin typeface="Calibri" panose="020F0502020204030204" pitchFamily="34" charset="0"/>
                <a:ea typeface="Calibri" panose="020F0502020204030204" pitchFamily="34" charset="0"/>
                <a:cs typeface="Calibri" panose="020F0502020204030204" pitchFamily="34" charset="0"/>
              </a:rPr>
              <a:t>semptomatik</a:t>
            </a:r>
            <a:r>
              <a:rPr lang="tr-TR" sz="2400" b="1" dirty="0">
                <a:solidFill>
                  <a:schemeClr val="bg1"/>
                </a:solidFill>
                <a:latin typeface="Calibri" panose="020F0502020204030204" pitchFamily="34" charset="0"/>
                <a:ea typeface="Calibri" panose="020F0502020204030204" pitchFamily="34" charset="0"/>
                <a:cs typeface="Calibri" panose="020F0502020204030204" pitchFamily="34" charset="0"/>
              </a:rPr>
              <a:t> bireylerin değerlendirilmesi için </a:t>
            </a:r>
            <a:r>
              <a:rPr lang="tr-TR" sz="2400" b="1" dirty="0">
                <a:solidFill>
                  <a:schemeClr val="tx1"/>
                </a:solidFill>
                <a:latin typeface="Calibri" panose="020F0502020204030204" pitchFamily="34" charset="0"/>
                <a:ea typeface="Calibri" panose="020F0502020204030204" pitchFamily="34" charset="0"/>
                <a:cs typeface="Calibri" panose="020F0502020204030204" pitchFamily="34" charset="0"/>
              </a:rPr>
              <a:t>tasarlanmıştır</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p:txBody>
      </p:sp>
      <p:sp>
        <p:nvSpPr>
          <p:cNvPr id="18" name="Dikdörtgen 17"/>
          <p:cNvSpPr/>
          <p:nvPr/>
        </p:nvSpPr>
        <p:spPr>
          <a:xfrm>
            <a:off x="1420169" y="6378074"/>
            <a:ext cx="6629403" cy="1569660"/>
          </a:xfrm>
          <a:prstGeom prst="rect">
            <a:avLst/>
          </a:prstGeom>
        </p:spPr>
        <p:txBody>
          <a:bodyPr wrap="square">
            <a:spAutoFit/>
          </a:bodyPr>
          <a:lstStyle/>
          <a:p>
            <a:r>
              <a:rPr lang="tr-TR" sz="24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tr-TR" sz="2400" b="1" dirty="0" err="1">
                <a:solidFill>
                  <a:schemeClr val="bg1"/>
                </a:solidFill>
                <a:latin typeface="Calibri" panose="020F0502020204030204" pitchFamily="34" charset="0"/>
                <a:ea typeface="Calibri" panose="020F0502020204030204" pitchFamily="34" charset="0"/>
                <a:cs typeface="Calibri" panose="020F0502020204030204" pitchFamily="34" charset="0"/>
              </a:rPr>
              <a:t>Tau</a:t>
            </a:r>
            <a:r>
              <a:rPr lang="tr-TR" sz="2400" b="1" dirty="0">
                <a:solidFill>
                  <a:schemeClr val="bg1"/>
                </a:solidFill>
                <a:latin typeface="Calibri" panose="020F0502020204030204" pitchFamily="34" charset="0"/>
                <a:ea typeface="Calibri" panose="020F0502020204030204" pitchFamily="34" charset="0"/>
                <a:cs typeface="Calibri" panose="020F0502020204030204" pitchFamily="34" charset="0"/>
              </a:rPr>
              <a:t> patolojisini yansıtan daha yüksek biyolojik evreler</a:t>
            </a:r>
            <a:r>
              <a:rPr lang="tr-TR" sz="2400" b="1" dirty="0">
                <a:solidFill>
                  <a:schemeClr val="tx1"/>
                </a:solidFill>
                <a:latin typeface="Calibri" panose="020F0502020204030204" pitchFamily="34" charset="0"/>
                <a:ea typeface="Calibri" panose="020F0502020204030204" pitchFamily="34" charset="0"/>
                <a:cs typeface="Calibri" panose="020F0502020204030204" pitchFamily="34" charset="0"/>
              </a:rPr>
              <a:t>, bireyin bilişsel semptomlarının AD patolojisinden kaynaklanma olasılığını artırır ve </a:t>
            </a:r>
            <a:r>
              <a:rPr lang="tr-TR" sz="2400" b="1" dirty="0" err="1">
                <a:solidFill>
                  <a:schemeClr val="bg1"/>
                </a:solidFill>
                <a:latin typeface="Calibri" panose="020F0502020204030204" pitchFamily="34" charset="0"/>
                <a:ea typeface="Calibri" panose="020F0502020204030204" pitchFamily="34" charset="0"/>
                <a:cs typeface="Calibri" panose="020F0502020204030204" pitchFamily="34" charset="0"/>
              </a:rPr>
              <a:t>prognoz</a:t>
            </a:r>
            <a:r>
              <a:rPr lang="tr-TR" sz="2400" b="1" dirty="0">
                <a:solidFill>
                  <a:schemeClr val="bg1"/>
                </a:solidFill>
                <a:latin typeface="Calibri" panose="020F0502020204030204" pitchFamily="34" charset="0"/>
                <a:ea typeface="Calibri" panose="020F0502020204030204" pitchFamily="34" charset="0"/>
                <a:cs typeface="Calibri" panose="020F0502020204030204" pitchFamily="34" charset="0"/>
              </a:rPr>
              <a:t> hakkında daha fazla bilgi verir</a:t>
            </a:r>
            <a:r>
              <a:rPr lang="tr-TR"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p>
        </p:txBody>
      </p:sp>
      <p:sp>
        <p:nvSpPr>
          <p:cNvPr id="19" name="Dikdörtgen 18"/>
          <p:cNvSpPr/>
          <p:nvPr/>
        </p:nvSpPr>
        <p:spPr>
          <a:xfrm>
            <a:off x="10129703" y="6268555"/>
            <a:ext cx="7015056" cy="2308324"/>
          </a:xfrm>
          <a:prstGeom prst="rect">
            <a:avLst/>
          </a:prstGeom>
        </p:spPr>
        <p:txBody>
          <a:bodyPr wrap="square">
            <a:spAutoFit/>
          </a:bodyPr>
          <a:lstStyle/>
          <a:p>
            <a:r>
              <a:rPr lang="tr-TR" sz="24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tr-TR" sz="2400" b="1" dirty="0">
                <a:solidFill>
                  <a:schemeClr val="bg1"/>
                </a:solidFill>
                <a:latin typeface="Calibri" panose="020F0502020204030204" pitchFamily="34" charset="0"/>
                <a:ea typeface="Calibri" panose="020F0502020204030204" pitchFamily="34" charset="0"/>
                <a:cs typeface="Calibri" panose="020F0502020204030204" pitchFamily="34" charset="0"/>
              </a:rPr>
              <a:t>Anormal Çekirdek 1 </a:t>
            </a:r>
            <a:r>
              <a:rPr lang="tr-TR" sz="2400" b="1" dirty="0" err="1">
                <a:solidFill>
                  <a:schemeClr val="bg1"/>
                </a:solidFill>
                <a:latin typeface="Calibri" panose="020F0502020204030204" pitchFamily="34" charset="0"/>
                <a:ea typeface="Calibri" panose="020F0502020204030204" pitchFamily="34" charset="0"/>
                <a:cs typeface="Calibri" panose="020F0502020204030204" pitchFamily="34" charset="0"/>
              </a:rPr>
              <a:t>biyobelirteçlerinin</a:t>
            </a:r>
            <a:r>
              <a:rPr lang="tr-TR" sz="2400" b="1" dirty="0">
                <a:solidFill>
                  <a:schemeClr val="bg1"/>
                </a:solidFill>
                <a:latin typeface="Calibri" panose="020F0502020204030204" pitchFamily="34" charset="0"/>
                <a:ea typeface="Calibri" panose="020F0502020204030204" pitchFamily="34" charset="0"/>
                <a:cs typeface="Calibri" panose="020F0502020204030204" pitchFamily="34" charset="0"/>
              </a:rPr>
              <a:t> varlığı </a:t>
            </a:r>
            <a:r>
              <a:rPr lang="tr-TR"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semptomatik</a:t>
            </a:r>
            <a:r>
              <a:rPr lang="tr-TR" sz="2400" b="1" dirty="0">
                <a:solidFill>
                  <a:schemeClr val="tx1"/>
                </a:solidFill>
                <a:latin typeface="Calibri" panose="020F0502020204030204" pitchFamily="34" charset="0"/>
                <a:ea typeface="Calibri" panose="020F0502020204030204" pitchFamily="34" charset="0"/>
                <a:cs typeface="Calibri" panose="020F0502020204030204" pitchFamily="34" charset="0"/>
              </a:rPr>
              <a:t> bir bireyde AD patolojisini doğrulamak için yeterli olsa da, klinik semptomlara katkıda bulunan diğer faktörlerin, özellikle </a:t>
            </a:r>
            <a:r>
              <a:rPr lang="tr-TR" sz="2400" b="1" dirty="0">
                <a:solidFill>
                  <a:schemeClr val="bg1"/>
                </a:solidFill>
                <a:latin typeface="Calibri" panose="020F0502020204030204" pitchFamily="34" charset="0"/>
                <a:ea typeface="Calibri" panose="020F0502020204030204" pitchFamily="34" charset="0"/>
                <a:cs typeface="Calibri" panose="020F0502020204030204" pitchFamily="34" charset="0"/>
              </a:rPr>
              <a:t>de diğer yaygın patolojilerin araştırılmasını engellemez</a:t>
            </a:r>
            <a:r>
              <a:rPr lang="tr-TR" sz="2400"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endPar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Dikdörtgen 23"/>
          <p:cNvSpPr/>
          <p:nvPr/>
        </p:nvSpPr>
        <p:spPr>
          <a:xfrm>
            <a:off x="1583332" y="8803004"/>
            <a:ext cx="15461062" cy="830997"/>
          </a:xfrm>
          <a:prstGeom prst="rect">
            <a:avLst/>
          </a:prstGeom>
        </p:spPr>
        <p:txBody>
          <a:bodyPr wrap="square">
            <a:spAutoFit/>
          </a:bodyPr>
          <a:lstStyle/>
          <a:p>
            <a:r>
              <a:rPr lang="tr-TR" sz="2400" b="1" dirty="0">
                <a:solidFill>
                  <a:schemeClr val="tx1"/>
                </a:solidFill>
                <a:latin typeface="Calibri" panose="020F0502020204030204" pitchFamily="34" charset="0"/>
                <a:ea typeface="Calibri" panose="020F0502020204030204" pitchFamily="34" charset="0"/>
                <a:cs typeface="Calibri" panose="020F0502020204030204" pitchFamily="34" charset="0"/>
              </a:rPr>
              <a:t>«Revize edilmiş kriterler, </a:t>
            </a:r>
            <a:r>
              <a:rPr lang="tr-TR" sz="2400" b="1" dirty="0">
                <a:solidFill>
                  <a:schemeClr val="bg1"/>
                </a:solidFill>
                <a:latin typeface="Calibri" panose="020F0502020204030204" pitchFamily="34" charset="0"/>
                <a:ea typeface="Calibri" panose="020F0502020204030204" pitchFamily="34" charset="0"/>
                <a:cs typeface="Calibri" panose="020F0502020204030204" pitchFamily="34" charset="0"/>
              </a:rPr>
              <a:t>kan ve sıvı bazlı </a:t>
            </a:r>
            <a:r>
              <a:rPr lang="tr-TR" sz="2400" b="1" dirty="0" err="1">
                <a:solidFill>
                  <a:schemeClr val="bg1"/>
                </a:solidFill>
                <a:latin typeface="Calibri" panose="020F0502020204030204" pitchFamily="34" charset="0"/>
                <a:ea typeface="Calibri" panose="020F0502020204030204" pitchFamily="34" charset="0"/>
                <a:cs typeface="Calibri" panose="020F0502020204030204" pitchFamily="34" charset="0"/>
              </a:rPr>
              <a:t>biyobelirteçlerdeki</a:t>
            </a:r>
            <a:r>
              <a:rPr lang="tr-TR" sz="2400" b="1" dirty="0">
                <a:solidFill>
                  <a:schemeClr val="bg1"/>
                </a:solidFill>
                <a:latin typeface="Calibri" panose="020F0502020204030204" pitchFamily="34" charset="0"/>
                <a:ea typeface="Calibri" panose="020F0502020204030204" pitchFamily="34" charset="0"/>
                <a:cs typeface="Calibri" panose="020F0502020204030204" pitchFamily="34" charset="0"/>
              </a:rPr>
              <a:t> hızlı gelişmelere </a:t>
            </a:r>
            <a:r>
              <a:rPr lang="tr-TR" sz="2400" b="1" dirty="0">
                <a:solidFill>
                  <a:schemeClr val="tx1"/>
                </a:solidFill>
                <a:latin typeface="Calibri" panose="020F0502020204030204" pitchFamily="34" charset="0"/>
                <a:ea typeface="Calibri" panose="020F0502020204030204" pitchFamily="34" charset="0"/>
                <a:cs typeface="Calibri" panose="020F0502020204030204" pitchFamily="34" charset="0"/>
              </a:rPr>
              <a:t>ve erken </a:t>
            </a:r>
            <a:r>
              <a:rPr lang="tr-TR"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semptomatik</a:t>
            </a:r>
            <a:r>
              <a:rPr lang="tr-TR"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tr-TR"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AH'li</a:t>
            </a:r>
            <a:r>
              <a:rPr lang="tr-TR" sz="2400" b="1" dirty="0">
                <a:solidFill>
                  <a:schemeClr val="tx1"/>
                </a:solidFill>
                <a:latin typeface="Calibri" panose="020F0502020204030204" pitchFamily="34" charset="0"/>
                <a:ea typeface="Calibri" panose="020F0502020204030204" pitchFamily="34" charset="0"/>
                <a:cs typeface="Calibri" panose="020F0502020204030204" pitchFamily="34" charset="0"/>
              </a:rPr>
              <a:t> bireylerde (özellikle HKB ve hafif </a:t>
            </a:r>
            <a:r>
              <a:rPr lang="tr-TR"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demans</a:t>
            </a:r>
            <a:r>
              <a:rPr lang="tr-TR"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tr-TR"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amiloid</a:t>
            </a:r>
            <a:r>
              <a:rPr lang="tr-TR" sz="2400" b="1" dirty="0">
                <a:solidFill>
                  <a:schemeClr val="tx1"/>
                </a:solidFill>
                <a:latin typeface="Calibri" panose="020F0502020204030204" pitchFamily="34" charset="0"/>
                <a:ea typeface="Calibri" panose="020F0502020204030204" pitchFamily="34" charset="0"/>
                <a:cs typeface="Calibri" panose="020F0502020204030204" pitchFamily="34" charset="0"/>
              </a:rPr>
              <a:t> beta </a:t>
            </a:r>
            <a:r>
              <a:rPr lang="tr-TR" sz="2400" b="1" dirty="0">
                <a:solidFill>
                  <a:schemeClr val="bg1"/>
                </a:solidFill>
                <a:latin typeface="Calibri" panose="020F0502020204030204" pitchFamily="34" charset="0"/>
                <a:ea typeface="Calibri" panose="020F0502020204030204" pitchFamily="34" charset="0"/>
                <a:cs typeface="Calibri" panose="020F0502020204030204" pitchFamily="34" charset="0"/>
              </a:rPr>
              <a:t>(A</a:t>
            </a:r>
            <a:r>
              <a:rPr lang="el-GR" sz="2400" b="1" dirty="0">
                <a:solidFill>
                  <a:schemeClr val="bg1"/>
                </a:solidFill>
                <a:latin typeface="Calibri" panose="020F0502020204030204" pitchFamily="34" charset="0"/>
                <a:ea typeface="Calibri" panose="020F0502020204030204" pitchFamily="34" charset="0"/>
                <a:cs typeface="Calibri" panose="020F0502020204030204" pitchFamily="34" charset="0"/>
              </a:rPr>
              <a:t>β) </a:t>
            </a:r>
            <a:r>
              <a:rPr lang="tr-TR" sz="2400" b="1" dirty="0">
                <a:solidFill>
                  <a:schemeClr val="bg1"/>
                </a:solidFill>
                <a:latin typeface="Calibri" panose="020F0502020204030204" pitchFamily="34" charset="0"/>
                <a:ea typeface="Calibri" panose="020F0502020204030204" pitchFamily="34" charset="0"/>
                <a:cs typeface="Calibri" panose="020F0502020204030204" pitchFamily="34" charset="0"/>
              </a:rPr>
              <a:t>patolojisini hedef alan ilaçların onaylanmasına bir yanıt </a:t>
            </a:r>
            <a:r>
              <a:rPr lang="tr-TR" sz="2400" b="1" dirty="0">
                <a:solidFill>
                  <a:schemeClr val="tx1"/>
                </a:solidFill>
                <a:latin typeface="Calibri" panose="020F0502020204030204" pitchFamily="34" charset="0"/>
                <a:ea typeface="Calibri" panose="020F0502020204030204" pitchFamily="34" charset="0"/>
                <a:cs typeface="Calibri" panose="020F0502020204030204" pitchFamily="34" charset="0"/>
              </a:rPr>
              <a:t>niteliğindedir.»</a:t>
            </a:r>
          </a:p>
        </p:txBody>
      </p:sp>
      <p:grpSp>
        <p:nvGrpSpPr>
          <p:cNvPr id="25" name="Google Shape;710;p23"/>
          <p:cNvGrpSpPr/>
          <p:nvPr/>
        </p:nvGrpSpPr>
        <p:grpSpPr>
          <a:xfrm rot="-2700000">
            <a:off x="-2036180" y="-592689"/>
            <a:ext cx="2947910" cy="3120639"/>
            <a:chOff x="0" y="-47625"/>
            <a:chExt cx="812800" cy="860425"/>
          </a:xfrm>
        </p:grpSpPr>
        <p:sp>
          <p:nvSpPr>
            <p:cNvPr id="26"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5D5D5"/>
            </a:solidFill>
            <a:ln>
              <a:noFill/>
            </a:ln>
          </p:spPr>
        </p:sp>
        <p:sp>
          <p:nvSpPr>
            <p:cNvPr id="27" name="Google Shape;712;p2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28" name="Google Shape;723;p23"/>
          <p:cNvGrpSpPr/>
          <p:nvPr/>
        </p:nvGrpSpPr>
        <p:grpSpPr>
          <a:xfrm>
            <a:off x="-1606906" y="-1894184"/>
            <a:ext cx="2593234" cy="2922884"/>
            <a:chOff x="0" y="-47625"/>
            <a:chExt cx="374648" cy="422273"/>
          </a:xfrm>
        </p:grpSpPr>
        <p:sp>
          <p:nvSpPr>
            <p:cNvPr id="29"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30"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3801427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710;p23"/>
          <p:cNvGrpSpPr/>
          <p:nvPr/>
        </p:nvGrpSpPr>
        <p:grpSpPr>
          <a:xfrm rot="-2700000">
            <a:off x="-2036180" y="-592689"/>
            <a:ext cx="2947910" cy="3120639"/>
            <a:chOff x="0" y="-47625"/>
            <a:chExt cx="812800" cy="860425"/>
          </a:xfrm>
          <a:solidFill>
            <a:schemeClr val="accent2"/>
          </a:solidFill>
        </p:grpSpPr>
        <p:sp>
          <p:nvSpPr>
            <p:cNvPr id="10"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grpFill/>
            <a:ln>
              <a:noFill/>
            </a:ln>
          </p:spPr>
        </p:sp>
        <p:sp>
          <p:nvSpPr>
            <p:cNvPr id="13" name="Google Shape;712;p23"/>
            <p:cNvSpPr txBox="1"/>
            <p:nvPr/>
          </p:nvSpPr>
          <p:spPr>
            <a:xfrm>
              <a:off x="0" y="-47625"/>
              <a:ext cx="812800" cy="860425"/>
            </a:xfrm>
            <a:prstGeom prst="rect">
              <a:avLst/>
            </a:prstGeom>
            <a:grp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 name="Google Shape;723;p23"/>
          <p:cNvGrpSpPr/>
          <p:nvPr/>
        </p:nvGrpSpPr>
        <p:grpSpPr>
          <a:xfrm>
            <a:off x="-1606906" y="-1894184"/>
            <a:ext cx="2593234" cy="2922884"/>
            <a:chOff x="0" y="-47625"/>
            <a:chExt cx="374648" cy="422273"/>
          </a:xfrm>
        </p:grpSpPr>
        <p:sp>
          <p:nvSpPr>
            <p:cNvPr id="15"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6"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 name="Dikdörtgen 3"/>
          <p:cNvSpPr/>
          <p:nvPr/>
        </p:nvSpPr>
        <p:spPr>
          <a:xfrm>
            <a:off x="1166974" y="3554409"/>
            <a:ext cx="10563306" cy="5509200"/>
          </a:xfrm>
          <a:prstGeom prst="rect">
            <a:avLst/>
          </a:prstGeom>
        </p:spPr>
        <p:txBody>
          <a:bodyPr wrap="square">
            <a:spAutoFit/>
          </a:bodyPr>
          <a:lstStyle/>
          <a:p>
            <a:pPr>
              <a:lnSpc>
                <a:spcPct val="200000"/>
              </a:lnSpc>
            </a:pPr>
            <a:endParaRPr lang="tr-TR" sz="2200" dirty="0">
              <a:latin typeface="Arial "/>
            </a:endParaRPr>
          </a:p>
          <a:p>
            <a:pPr marL="342900" indent="-342900">
              <a:lnSpc>
                <a:spcPct val="200000"/>
              </a:lnSpc>
              <a:buFont typeface="Arial" panose="020B0604020202020204" pitchFamily="34" charset="0"/>
              <a:buChar char="•"/>
            </a:pPr>
            <a:r>
              <a:rPr lang="tr-TR" sz="2200" dirty="0">
                <a:latin typeface="Arial "/>
              </a:rPr>
              <a:t>AAIC 2025</a:t>
            </a:r>
          </a:p>
          <a:p>
            <a:pPr marL="342900" indent="-342900">
              <a:lnSpc>
                <a:spcPct val="200000"/>
              </a:lnSpc>
              <a:buFont typeface="Arial" panose="020B0604020202020204" pitchFamily="34" charset="0"/>
              <a:buChar char="•"/>
            </a:pPr>
            <a:r>
              <a:rPr lang="tr-TR" sz="2200" b="1" u="sng" dirty="0">
                <a:latin typeface="Arial "/>
                <a:ea typeface="Calibri" panose="020F0502020204030204" pitchFamily="34" charset="0"/>
                <a:cs typeface="Calibri" panose="020F0502020204030204" pitchFamily="34" charset="0"/>
              </a:rPr>
              <a:t>Bir dizi klinik uygulama kılavuzunun (CPG) ilki!</a:t>
            </a:r>
          </a:p>
          <a:p>
            <a:pPr marL="342900" indent="-342900">
              <a:lnSpc>
                <a:spcPct val="200000"/>
              </a:lnSpc>
              <a:buFont typeface="Arial" panose="020B0604020202020204" pitchFamily="34" charset="0"/>
              <a:buChar char="•"/>
            </a:pPr>
            <a:r>
              <a:rPr lang="tr-TR" sz="2200" dirty="0">
                <a:latin typeface="Arial "/>
              </a:rPr>
              <a:t>AH teşhisini dönüştürmeye yönelik çığır açıcı bir adım</a:t>
            </a:r>
          </a:p>
          <a:p>
            <a:pPr marL="342900" indent="-342900">
              <a:lnSpc>
                <a:spcPct val="200000"/>
              </a:lnSpc>
              <a:buFont typeface="Arial" panose="020B0604020202020204" pitchFamily="34" charset="0"/>
              <a:buChar char="•"/>
            </a:pPr>
            <a:r>
              <a:rPr lang="tr-TR" sz="2200" dirty="0">
                <a:latin typeface="Arial "/>
              </a:rPr>
              <a:t>AH tanısı, tedavisi ve bakımı için</a:t>
            </a:r>
          </a:p>
          <a:p>
            <a:pPr marL="342900" indent="-342900">
              <a:lnSpc>
                <a:spcPct val="200000"/>
              </a:lnSpc>
              <a:buFont typeface="Arial" panose="020B0604020202020204" pitchFamily="34" charset="0"/>
              <a:buChar char="•"/>
            </a:pPr>
            <a:r>
              <a:rPr lang="tr-TR" sz="2200" b="1" dirty="0">
                <a:latin typeface="Arial "/>
              </a:rPr>
              <a:t>Bilişsel bozukluğu olan kişilerde </a:t>
            </a:r>
            <a:r>
              <a:rPr lang="tr-TR" sz="2200" dirty="0">
                <a:latin typeface="Arial "/>
              </a:rPr>
              <a:t>AH patolojisini değerlendirmek amacıyla</a:t>
            </a:r>
          </a:p>
          <a:p>
            <a:pPr marL="342900" indent="-342900">
              <a:lnSpc>
                <a:spcPct val="200000"/>
              </a:lnSpc>
              <a:buFont typeface="Arial" panose="020B0604020202020204" pitchFamily="34" charset="0"/>
              <a:buChar char="•"/>
            </a:pPr>
            <a:r>
              <a:rPr lang="tr-TR" sz="2200" dirty="0" err="1">
                <a:latin typeface="Arial "/>
              </a:rPr>
              <a:t>Triyaj</a:t>
            </a:r>
            <a:r>
              <a:rPr lang="tr-TR" sz="2200" dirty="0">
                <a:latin typeface="Arial "/>
              </a:rPr>
              <a:t>/ doğrulama testi</a:t>
            </a:r>
          </a:p>
          <a:p>
            <a:pPr marL="342900" indent="-342900">
              <a:lnSpc>
                <a:spcPct val="200000"/>
              </a:lnSpc>
              <a:buFont typeface="Arial" panose="020B0604020202020204" pitchFamily="34" charset="0"/>
              <a:buChar char="•"/>
            </a:pPr>
            <a:r>
              <a:rPr lang="tr-TR" sz="2200" b="1" dirty="0">
                <a:latin typeface="Arial "/>
                <a:ea typeface="Calibri" panose="020F0502020204030204" pitchFamily="34" charset="0"/>
                <a:cs typeface="Calibri" panose="020F0502020204030204" pitchFamily="34" charset="0"/>
              </a:rPr>
              <a:t>Kan temelli </a:t>
            </a:r>
            <a:r>
              <a:rPr lang="tr-TR" sz="2200" b="1" dirty="0" err="1">
                <a:latin typeface="Arial "/>
                <a:ea typeface="Calibri" panose="020F0502020204030204" pitchFamily="34" charset="0"/>
                <a:cs typeface="Calibri" panose="020F0502020204030204" pitchFamily="34" charset="0"/>
              </a:rPr>
              <a:t>biyobelirteçlerin</a:t>
            </a:r>
            <a:r>
              <a:rPr lang="tr-TR" sz="2200" b="1" dirty="0">
                <a:latin typeface="Arial "/>
                <a:ea typeface="Calibri" panose="020F0502020204030204" pitchFamily="34" charset="0"/>
                <a:cs typeface="Calibri" panose="020F0502020204030204" pitchFamily="34" charset="0"/>
              </a:rPr>
              <a:t> (BBM) </a:t>
            </a:r>
            <a:r>
              <a:rPr lang="tr-TR" sz="2200" b="1" u="sng" dirty="0">
                <a:latin typeface="Arial "/>
                <a:ea typeface="Calibri" panose="020F0502020204030204" pitchFamily="34" charset="0"/>
                <a:cs typeface="Calibri" panose="020F0502020204030204" pitchFamily="34" charset="0"/>
              </a:rPr>
              <a:t>uzman bakım ortamlarında</a:t>
            </a:r>
            <a:r>
              <a:rPr lang="tr-TR" sz="2200" u="sng" dirty="0">
                <a:latin typeface="Arial "/>
                <a:ea typeface="Calibri" panose="020F0502020204030204" pitchFamily="34" charset="0"/>
                <a:cs typeface="Calibri" panose="020F0502020204030204" pitchFamily="34" charset="0"/>
              </a:rPr>
              <a:t> </a:t>
            </a:r>
            <a:r>
              <a:rPr lang="tr-TR" sz="2200" dirty="0">
                <a:latin typeface="Arial "/>
                <a:ea typeface="Calibri" panose="020F0502020204030204" pitchFamily="34" charset="0"/>
                <a:cs typeface="Calibri" panose="020F0502020204030204" pitchFamily="34" charset="0"/>
              </a:rPr>
              <a:t>kullanımını</a:t>
            </a:r>
            <a:endParaRPr lang="tr-TR" sz="2200" dirty="0">
              <a:latin typeface="Arial "/>
            </a:endParaRPr>
          </a:p>
        </p:txBody>
      </p:sp>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5987" y="5606789"/>
            <a:ext cx="5713376" cy="32108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Resim 10"/>
          <p:cNvPicPr>
            <a:picLocks noChangeAspect="1"/>
          </p:cNvPicPr>
          <p:nvPr/>
        </p:nvPicPr>
        <p:blipFill>
          <a:blip r:embed="rId4"/>
          <a:stretch>
            <a:fillRect/>
          </a:stretch>
        </p:blipFill>
        <p:spPr>
          <a:xfrm>
            <a:off x="1166974" y="523375"/>
            <a:ext cx="6211167" cy="2715004"/>
          </a:xfrm>
          <a:prstGeom prst="rect">
            <a:avLst/>
          </a:prstGeom>
        </p:spPr>
      </p:pic>
      <p:pic>
        <p:nvPicPr>
          <p:cNvPr id="12" name="Resim 11"/>
          <p:cNvPicPr>
            <a:picLocks noChangeAspect="1"/>
          </p:cNvPicPr>
          <p:nvPr/>
        </p:nvPicPr>
        <p:blipFill>
          <a:blip r:embed="rId5"/>
          <a:stretch>
            <a:fillRect/>
          </a:stretch>
        </p:blipFill>
        <p:spPr>
          <a:xfrm>
            <a:off x="11975987" y="1470475"/>
            <a:ext cx="5045928" cy="820804"/>
          </a:xfrm>
          <a:prstGeom prst="rect">
            <a:avLst/>
          </a:prstGeom>
        </p:spPr>
      </p:pic>
    </p:spTree>
    <p:extLst>
      <p:ext uri="{BB962C8B-B14F-4D97-AF65-F5344CB8AC3E}">
        <p14:creationId xmlns:p14="http://schemas.microsoft.com/office/powerpoint/2010/main" val="852149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aşlık 1"/>
          <p:cNvSpPr>
            <a:spLocks noGrp="1"/>
          </p:cNvSpPr>
          <p:nvPr>
            <p:ph type="subTitle" idx="1"/>
          </p:nvPr>
        </p:nvSpPr>
        <p:spPr>
          <a:xfrm>
            <a:off x="4641744" y="2563142"/>
            <a:ext cx="8315400" cy="1752600"/>
          </a:xfrm>
          <a:solidFill>
            <a:schemeClr val="accent2"/>
          </a:solidFill>
        </p:spPr>
        <p:txBody>
          <a:bodyPr/>
          <a:lstStyle/>
          <a:p>
            <a:endParaRPr lang="tr-TR" dirty="0">
              <a:latin typeface="Open Sans"/>
            </a:endParaRPr>
          </a:p>
          <a:p>
            <a:r>
              <a:rPr lang="tr-TR" dirty="0">
                <a:latin typeface="Open Sans"/>
              </a:rPr>
              <a:t>«Panel, kılavuzun bu ilk</a:t>
            </a:r>
            <a:r>
              <a:rPr lang="tr-TR" b="1" dirty="0">
                <a:latin typeface="Open Sans"/>
              </a:rPr>
              <a:t> yinelemesinde tavsiyeyi gerektiren iki temel klinik soruyu ele alıyor»</a:t>
            </a:r>
            <a:endParaRPr lang="tr-TR" dirty="0"/>
          </a:p>
        </p:txBody>
      </p:sp>
      <p:pic>
        <p:nvPicPr>
          <p:cNvPr id="13314" name="Picture 2" descr="Alzheimer ve parkinson için umut veren buluş"/>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9428" y="5333999"/>
            <a:ext cx="6439323" cy="36060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70599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710;p23"/>
          <p:cNvGrpSpPr/>
          <p:nvPr/>
        </p:nvGrpSpPr>
        <p:grpSpPr>
          <a:xfrm rot="-2700000">
            <a:off x="-2036180" y="-592689"/>
            <a:ext cx="2947910" cy="3120639"/>
            <a:chOff x="0" y="-47625"/>
            <a:chExt cx="812800" cy="860425"/>
          </a:xfrm>
        </p:grpSpPr>
        <p:sp>
          <p:nvSpPr>
            <p:cNvPr id="8"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5D5D5"/>
            </a:solidFill>
            <a:ln>
              <a:noFill/>
            </a:ln>
          </p:spPr>
        </p:sp>
        <p:sp>
          <p:nvSpPr>
            <p:cNvPr id="9" name="Google Shape;712;p2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 name="Google Shape;723;p23"/>
          <p:cNvGrpSpPr/>
          <p:nvPr/>
        </p:nvGrpSpPr>
        <p:grpSpPr>
          <a:xfrm>
            <a:off x="-1606906" y="-1894184"/>
            <a:ext cx="2593234" cy="2922884"/>
            <a:chOff x="0" y="-47625"/>
            <a:chExt cx="374648" cy="422273"/>
          </a:xfrm>
        </p:grpSpPr>
        <p:sp>
          <p:nvSpPr>
            <p:cNvPr id="12"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3"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 name="Dikdörtgen 4"/>
          <p:cNvSpPr/>
          <p:nvPr/>
        </p:nvSpPr>
        <p:spPr>
          <a:xfrm>
            <a:off x="1206394" y="2106235"/>
            <a:ext cx="15842974" cy="1569660"/>
          </a:xfrm>
          <a:prstGeom prst="rect">
            <a:avLst/>
          </a:prstGeom>
          <a:solidFill>
            <a:schemeClr val="accent3"/>
          </a:solidFill>
          <a:ln w="38100">
            <a:solidFill>
              <a:schemeClr val="tx1"/>
            </a:solidFill>
          </a:ln>
          <a:effectLst>
            <a:outerShdw blurRad="152400" dist="317500" dir="5400000" sx="90000" sy="-19000" rotWithShape="0">
              <a:prstClr val="black">
                <a:alpha val="15000"/>
              </a:prstClr>
            </a:outerShdw>
          </a:effectLst>
          <a:scene3d>
            <a:camera prst="orthographicFront"/>
            <a:lightRig rig="threePt" dir="t"/>
          </a:scene3d>
          <a:sp3d>
            <a:bevelT prst="angle"/>
          </a:sp3d>
        </p:spPr>
        <p:txBody>
          <a:bodyPr wrap="square">
            <a:spAutoFit/>
          </a:bodyPr>
          <a:lstStyle/>
          <a:p>
            <a:r>
              <a:rPr lang="tr-TR" sz="2400" b="1" dirty="0">
                <a:latin typeface="+mj-lt"/>
              </a:rPr>
              <a:t>SORU</a:t>
            </a:r>
          </a:p>
          <a:p>
            <a:r>
              <a:rPr lang="tr-TR" sz="2400" b="1" dirty="0">
                <a:latin typeface="+mj-lt"/>
              </a:rPr>
              <a:t>«</a:t>
            </a:r>
            <a:r>
              <a:rPr lang="tr-TR" sz="2400" dirty="0">
                <a:solidFill>
                  <a:srgbClr val="1B1B1B"/>
                </a:solidFill>
                <a:latin typeface="+mj-lt"/>
              </a:rPr>
              <a:t>Bilişsel bozukluğu (MCI veya </a:t>
            </a:r>
            <a:r>
              <a:rPr lang="tr-TR" sz="2400" dirty="0" err="1">
                <a:solidFill>
                  <a:srgbClr val="1B1B1B"/>
                </a:solidFill>
                <a:latin typeface="+mj-lt"/>
              </a:rPr>
              <a:t>demans</a:t>
            </a:r>
            <a:r>
              <a:rPr lang="tr-TR" sz="2400" dirty="0">
                <a:solidFill>
                  <a:srgbClr val="1B1B1B"/>
                </a:solidFill>
                <a:latin typeface="+mj-lt"/>
              </a:rPr>
              <a:t>) olan ve hafıza bozuklukları için özel bakıma başvuran hastaların </a:t>
            </a:r>
            <a:r>
              <a:rPr lang="tr-TR" sz="2400" dirty="0">
                <a:latin typeface="+mj-lt"/>
              </a:rPr>
              <a:t>tanısal değerlendirmelerinde </a:t>
            </a:r>
            <a:r>
              <a:rPr lang="tr-TR" sz="2400" b="1" dirty="0">
                <a:latin typeface="+mj-lt"/>
              </a:rPr>
              <a:t>AD patolojisinin varlığını veya yokluğunu belirlemek için bir </a:t>
            </a:r>
            <a:r>
              <a:rPr lang="tr-TR" sz="2400" b="1" u="sng" dirty="0" err="1">
                <a:latin typeface="+mj-lt"/>
              </a:rPr>
              <a:t>triyaj</a:t>
            </a:r>
            <a:r>
              <a:rPr lang="tr-TR" sz="2400" b="1" u="sng" dirty="0">
                <a:latin typeface="+mj-lt"/>
              </a:rPr>
              <a:t> testi olarak </a:t>
            </a:r>
            <a:r>
              <a:rPr lang="tr-TR" sz="2400" b="1" dirty="0">
                <a:latin typeface="+mj-lt"/>
              </a:rPr>
              <a:t>BBM testi dahil edilmeli midir?»</a:t>
            </a:r>
          </a:p>
        </p:txBody>
      </p:sp>
      <p:sp>
        <p:nvSpPr>
          <p:cNvPr id="6" name="Dikdörtgen 5"/>
          <p:cNvSpPr/>
          <p:nvPr/>
        </p:nvSpPr>
        <p:spPr>
          <a:xfrm>
            <a:off x="1206394" y="4578901"/>
            <a:ext cx="15842974" cy="3636893"/>
          </a:xfrm>
          <a:prstGeom prst="rect">
            <a:avLst/>
          </a:prstGeom>
          <a:ln w="38100">
            <a:solidFill>
              <a:schemeClr val="tx1"/>
            </a:solidFill>
          </a:ln>
        </p:spPr>
        <p:txBody>
          <a:bodyPr wrap="square">
            <a:spAutoFit/>
          </a:bodyPr>
          <a:lstStyle/>
          <a:p>
            <a:r>
              <a:rPr lang="tr-TR" sz="2400" b="1" dirty="0">
                <a:solidFill>
                  <a:srgbClr val="1B1B1B"/>
                </a:solidFill>
                <a:latin typeface="Arial "/>
              </a:rPr>
              <a:t>ÖNERİ</a:t>
            </a:r>
          </a:p>
          <a:p>
            <a:endParaRPr lang="tr-TR" sz="2400" dirty="0">
              <a:solidFill>
                <a:srgbClr val="1B1B1B"/>
              </a:solidFill>
              <a:latin typeface="Arial "/>
            </a:endParaRPr>
          </a:p>
          <a:p>
            <a:r>
              <a:rPr lang="tr-TR" sz="2400" dirty="0">
                <a:solidFill>
                  <a:srgbClr val="1B1B1B"/>
                </a:solidFill>
                <a:latin typeface="Arial "/>
              </a:rPr>
              <a:t>Objektif bilişsel bozukluğu olan ve özel bilişsel bakım için başvuran hastalarda, panel, </a:t>
            </a:r>
            <a:r>
              <a:rPr lang="tr-TR" sz="2400" b="1" u="sng" dirty="0" err="1">
                <a:solidFill>
                  <a:srgbClr val="1B1B1B"/>
                </a:solidFill>
                <a:latin typeface="Arial "/>
              </a:rPr>
              <a:t>AD'nin</a:t>
            </a:r>
            <a:r>
              <a:rPr lang="tr-TR" sz="2400" b="1" u="sng" dirty="0">
                <a:solidFill>
                  <a:srgbClr val="1B1B1B"/>
                </a:solidFill>
                <a:latin typeface="Arial "/>
              </a:rPr>
              <a:t> tanısal çalışmasında </a:t>
            </a:r>
            <a:r>
              <a:rPr lang="tr-TR" sz="2400" b="1" u="sng" dirty="0" err="1">
                <a:solidFill>
                  <a:srgbClr val="1B1B1B"/>
                </a:solidFill>
                <a:latin typeface="Arial "/>
              </a:rPr>
              <a:t>triyaj</a:t>
            </a:r>
            <a:r>
              <a:rPr lang="tr-TR" sz="2400" b="1" u="sng" dirty="0">
                <a:solidFill>
                  <a:srgbClr val="1B1B1B"/>
                </a:solidFill>
                <a:latin typeface="Arial "/>
              </a:rPr>
              <a:t> testi olarak yüksek hassasiyetli bir BBM testi kullanılmasını önermektedir</a:t>
            </a:r>
            <a:r>
              <a:rPr lang="tr-TR" sz="2400" b="1" u="sng" dirty="0">
                <a:solidFill>
                  <a:schemeClr val="tx1"/>
                </a:solidFill>
                <a:latin typeface="Arial "/>
              </a:rPr>
              <a:t> </a:t>
            </a:r>
            <a:r>
              <a:rPr lang="tr-TR" sz="2400" baseline="30000" dirty="0">
                <a:solidFill>
                  <a:schemeClr val="tx1"/>
                </a:solidFill>
                <a:latin typeface="Arial "/>
              </a:rPr>
              <a:t> b,</a:t>
            </a:r>
            <a:r>
              <a:rPr lang="tr-TR" sz="2400" dirty="0">
                <a:solidFill>
                  <a:schemeClr val="tx1"/>
                </a:solidFill>
                <a:latin typeface="Arial "/>
              </a:rPr>
              <a:t> </a:t>
            </a:r>
            <a:r>
              <a:rPr lang="tr-TR" sz="2400" baseline="30000" dirty="0">
                <a:solidFill>
                  <a:schemeClr val="tx1"/>
                </a:solidFill>
                <a:latin typeface="Arial "/>
              </a:rPr>
              <a:t> c</a:t>
            </a:r>
            <a:r>
              <a:rPr lang="tr-TR" sz="2400" dirty="0">
                <a:solidFill>
                  <a:schemeClr val="tx1"/>
                </a:solidFill>
                <a:latin typeface="Arial "/>
              </a:rPr>
              <a:t>.</a:t>
            </a:r>
          </a:p>
          <a:p>
            <a:pPr>
              <a:spcBef>
                <a:spcPts val="2250"/>
              </a:spcBef>
            </a:pPr>
            <a:r>
              <a:rPr lang="tr-TR" sz="2400" baseline="30000" dirty="0">
                <a:solidFill>
                  <a:srgbClr val="1B1B1B"/>
                </a:solidFill>
                <a:latin typeface="Arial "/>
              </a:rPr>
              <a:t>b </a:t>
            </a:r>
            <a:r>
              <a:rPr lang="tr-TR" sz="2400" i="1" dirty="0">
                <a:solidFill>
                  <a:srgbClr val="1B1B1B"/>
                </a:solidFill>
                <a:latin typeface="Arial "/>
              </a:rPr>
              <a:t>Panel</a:t>
            </a:r>
            <a:r>
              <a:rPr lang="tr-TR" sz="2400" b="1" i="1" dirty="0">
                <a:solidFill>
                  <a:srgbClr val="1B1B1B"/>
                </a:solidFill>
                <a:latin typeface="Arial "/>
              </a:rPr>
              <a:t>, </a:t>
            </a:r>
            <a:r>
              <a:rPr lang="tr-TR" sz="2400" b="1" i="1" dirty="0" err="1">
                <a:solidFill>
                  <a:srgbClr val="FF0000"/>
                </a:solidFill>
                <a:latin typeface="Arial "/>
              </a:rPr>
              <a:t>triyaj</a:t>
            </a:r>
            <a:r>
              <a:rPr lang="tr-TR" sz="2400" b="1" i="1" dirty="0">
                <a:solidFill>
                  <a:srgbClr val="FF0000"/>
                </a:solidFill>
                <a:latin typeface="Arial "/>
              </a:rPr>
              <a:t> için kabul edilebilir tanı testi doğruluğunu</a:t>
            </a:r>
            <a:r>
              <a:rPr lang="tr-TR" sz="2400" i="1" dirty="0">
                <a:solidFill>
                  <a:srgbClr val="1B1B1B"/>
                </a:solidFill>
                <a:latin typeface="Arial "/>
              </a:rPr>
              <a:t>, bir referans test (CSF AD </a:t>
            </a:r>
            <a:r>
              <a:rPr lang="tr-TR" sz="2400" i="1" dirty="0" err="1">
                <a:solidFill>
                  <a:srgbClr val="1B1B1B"/>
                </a:solidFill>
                <a:latin typeface="Arial "/>
              </a:rPr>
              <a:t>biyobelirteçleri</a:t>
            </a:r>
            <a:r>
              <a:rPr lang="tr-TR" sz="2400" i="1" dirty="0">
                <a:solidFill>
                  <a:srgbClr val="1B1B1B"/>
                </a:solidFill>
                <a:latin typeface="Arial "/>
              </a:rPr>
              <a:t>, </a:t>
            </a:r>
            <a:r>
              <a:rPr lang="tr-TR" sz="2400" i="1" dirty="0" err="1">
                <a:solidFill>
                  <a:srgbClr val="1B1B1B"/>
                </a:solidFill>
                <a:latin typeface="Arial "/>
              </a:rPr>
              <a:t>amiloid</a:t>
            </a:r>
            <a:r>
              <a:rPr lang="tr-TR" sz="2400" i="1" dirty="0">
                <a:solidFill>
                  <a:srgbClr val="1B1B1B"/>
                </a:solidFill>
                <a:latin typeface="Arial "/>
              </a:rPr>
              <a:t> PET veya AD </a:t>
            </a:r>
            <a:r>
              <a:rPr lang="tr-TR" sz="2400" i="1" dirty="0" err="1">
                <a:solidFill>
                  <a:srgbClr val="1B1B1B"/>
                </a:solidFill>
                <a:latin typeface="Arial "/>
              </a:rPr>
              <a:t>nöropatolojisi</a:t>
            </a:r>
            <a:r>
              <a:rPr lang="tr-TR" sz="2400" i="1" dirty="0">
                <a:solidFill>
                  <a:srgbClr val="1B1B1B"/>
                </a:solidFill>
                <a:latin typeface="Arial "/>
              </a:rPr>
              <a:t>) için </a:t>
            </a:r>
            <a:r>
              <a:rPr lang="tr-TR" sz="2400" b="1" i="1" u="sng" dirty="0">
                <a:solidFill>
                  <a:srgbClr val="FF0000"/>
                </a:solidFill>
                <a:latin typeface="Arial "/>
              </a:rPr>
              <a:t>en az %90 duyarlılık ve %75 özgüllük </a:t>
            </a:r>
            <a:r>
              <a:rPr lang="tr-TR" sz="2400" b="1" i="1" u="sng" dirty="0">
                <a:solidFill>
                  <a:srgbClr val="1B1B1B"/>
                </a:solidFill>
                <a:latin typeface="Arial "/>
              </a:rPr>
              <a:t>olarak tanımlamıştır</a:t>
            </a:r>
            <a:r>
              <a:rPr lang="tr-TR" sz="2400" i="1" u="sng" dirty="0">
                <a:solidFill>
                  <a:srgbClr val="1B1B1B"/>
                </a:solidFill>
                <a:latin typeface="Arial "/>
              </a:rPr>
              <a:t>.</a:t>
            </a:r>
          </a:p>
          <a:p>
            <a:pPr>
              <a:spcBef>
                <a:spcPts val="2250"/>
              </a:spcBef>
            </a:pPr>
            <a:endParaRPr lang="tr-TR" sz="2400" i="1" dirty="0">
              <a:solidFill>
                <a:srgbClr val="1B1B1B"/>
              </a:solidFill>
              <a:latin typeface="Arial "/>
            </a:endParaRPr>
          </a:p>
          <a:p>
            <a:r>
              <a:rPr lang="tr-TR" sz="2400" i="1" dirty="0">
                <a:solidFill>
                  <a:srgbClr val="1B1B1B"/>
                </a:solidFill>
                <a:latin typeface="Arial "/>
              </a:rPr>
              <a:t> </a:t>
            </a:r>
            <a:r>
              <a:rPr lang="tr-TR" sz="2400" baseline="30000" dirty="0">
                <a:latin typeface="Arial "/>
              </a:rPr>
              <a:t>c </a:t>
            </a:r>
            <a:r>
              <a:rPr lang="tr-TR" sz="2400" u="sng" dirty="0">
                <a:latin typeface="Arial "/>
              </a:rPr>
              <a:t>Kanıtların kesinliği, testlerin kabul edilebilir tanı testi doğruluğunu sağlamasına dayanır</a:t>
            </a:r>
            <a:r>
              <a:rPr lang="tr-TR" sz="2400" dirty="0">
                <a:latin typeface="Arial "/>
              </a:rPr>
              <a:t>.</a:t>
            </a:r>
            <a:endParaRPr lang="tr-TR" sz="2400" dirty="0">
              <a:solidFill>
                <a:srgbClr val="1B1B1B"/>
              </a:solidFill>
              <a:latin typeface="Arial "/>
            </a:endParaRPr>
          </a:p>
        </p:txBody>
      </p:sp>
      <p:sp>
        <p:nvSpPr>
          <p:cNvPr id="10" name="Dikdörtgen 9"/>
          <p:cNvSpPr/>
          <p:nvPr/>
        </p:nvSpPr>
        <p:spPr>
          <a:xfrm>
            <a:off x="271829" y="9659815"/>
            <a:ext cx="17712104" cy="461665"/>
          </a:xfrm>
          <a:prstGeom prst="rect">
            <a:avLst/>
          </a:prstGeom>
        </p:spPr>
        <p:txBody>
          <a:bodyPr wrap="square">
            <a:spAutoFit/>
          </a:bodyPr>
          <a:lstStyle/>
          <a:p>
            <a:r>
              <a:rPr lang="tr-TR" sz="1200" dirty="0" err="1">
                <a:solidFill>
                  <a:srgbClr val="1B1B1B"/>
                </a:solidFill>
                <a:latin typeface="Roboto Mono Web"/>
              </a:rPr>
              <a:t>Palmqvist</a:t>
            </a:r>
            <a:r>
              <a:rPr lang="tr-TR" sz="1200" dirty="0">
                <a:solidFill>
                  <a:srgbClr val="1B1B1B"/>
                </a:solidFill>
                <a:latin typeface="Roboto Mono Web"/>
              </a:rPr>
              <a:t>, S., et al. (2025). </a:t>
            </a:r>
            <a:r>
              <a:rPr lang="tr-TR" sz="1200" dirty="0" err="1">
                <a:solidFill>
                  <a:srgbClr val="1B1B1B"/>
                </a:solidFill>
                <a:latin typeface="Roboto Mono Web"/>
              </a:rPr>
              <a:t>Alzheimer's</a:t>
            </a:r>
            <a:r>
              <a:rPr lang="tr-TR" sz="1200" dirty="0">
                <a:solidFill>
                  <a:srgbClr val="1B1B1B"/>
                </a:solidFill>
                <a:latin typeface="Roboto Mono Web"/>
              </a:rPr>
              <a:t> </a:t>
            </a:r>
            <a:r>
              <a:rPr lang="tr-TR" sz="1200" dirty="0" err="1">
                <a:solidFill>
                  <a:srgbClr val="1B1B1B"/>
                </a:solidFill>
                <a:latin typeface="Roboto Mono Web"/>
              </a:rPr>
              <a:t>Association</a:t>
            </a:r>
            <a:r>
              <a:rPr lang="tr-TR" sz="1200" dirty="0">
                <a:solidFill>
                  <a:srgbClr val="1B1B1B"/>
                </a:solidFill>
                <a:latin typeface="Roboto Mono Web"/>
              </a:rPr>
              <a:t> </a:t>
            </a:r>
            <a:r>
              <a:rPr lang="tr-TR" sz="1200" dirty="0" err="1">
                <a:solidFill>
                  <a:srgbClr val="1B1B1B"/>
                </a:solidFill>
                <a:latin typeface="Roboto Mono Web"/>
              </a:rPr>
              <a:t>Clinical</a:t>
            </a:r>
            <a:r>
              <a:rPr lang="tr-TR" sz="1200" dirty="0">
                <a:solidFill>
                  <a:srgbClr val="1B1B1B"/>
                </a:solidFill>
                <a:latin typeface="Roboto Mono Web"/>
              </a:rPr>
              <a:t> </a:t>
            </a:r>
            <a:r>
              <a:rPr lang="tr-TR" sz="1200" dirty="0" err="1">
                <a:solidFill>
                  <a:srgbClr val="1B1B1B"/>
                </a:solidFill>
                <a:latin typeface="Roboto Mono Web"/>
              </a:rPr>
              <a:t>Practice</a:t>
            </a:r>
            <a:r>
              <a:rPr lang="tr-TR" sz="1200" dirty="0">
                <a:solidFill>
                  <a:srgbClr val="1B1B1B"/>
                </a:solidFill>
                <a:latin typeface="Roboto Mono Web"/>
              </a:rPr>
              <a:t> </a:t>
            </a:r>
            <a:r>
              <a:rPr lang="tr-TR" sz="1200" dirty="0" err="1">
                <a:solidFill>
                  <a:srgbClr val="1B1B1B"/>
                </a:solidFill>
                <a:latin typeface="Roboto Mono Web"/>
              </a:rPr>
              <a:t>Guideline</a:t>
            </a:r>
            <a:r>
              <a:rPr lang="tr-TR" sz="1200" dirty="0">
                <a:solidFill>
                  <a:srgbClr val="1B1B1B"/>
                </a:solidFill>
                <a:latin typeface="Roboto Mono Web"/>
              </a:rPr>
              <a:t> on </a:t>
            </a:r>
            <a:r>
              <a:rPr lang="tr-TR" sz="1200" dirty="0" err="1">
                <a:solidFill>
                  <a:srgbClr val="1B1B1B"/>
                </a:solidFill>
                <a:latin typeface="Roboto Mono Web"/>
              </a:rPr>
              <a:t>the</a:t>
            </a:r>
            <a:r>
              <a:rPr lang="tr-TR" sz="1200" dirty="0">
                <a:solidFill>
                  <a:srgbClr val="1B1B1B"/>
                </a:solidFill>
                <a:latin typeface="Roboto Mono Web"/>
              </a:rPr>
              <a:t> </a:t>
            </a:r>
            <a:r>
              <a:rPr lang="tr-TR" sz="1200" dirty="0" err="1">
                <a:solidFill>
                  <a:srgbClr val="1B1B1B"/>
                </a:solidFill>
                <a:latin typeface="Roboto Mono Web"/>
              </a:rPr>
              <a:t>use</a:t>
            </a:r>
            <a:r>
              <a:rPr lang="tr-TR" sz="1200" dirty="0">
                <a:solidFill>
                  <a:srgbClr val="1B1B1B"/>
                </a:solidFill>
                <a:latin typeface="Roboto Mono Web"/>
              </a:rPr>
              <a:t> of </a:t>
            </a:r>
            <a:r>
              <a:rPr lang="tr-TR" sz="1200" dirty="0" err="1">
                <a:solidFill>
                  <a:srgbClr val="1B1B1B"/>
                </a:solidFill>
                <a:latin typeface="Roboto Mono Web"/>
              </a:rPr>
              <a:t>blood-based</a:t>
            </a:r>
            <a:r>
              <a:rPr lang="tr-TR" sz="1200" dirty="0">
                <a:solidFill>
                  <a:srgbClr val="1B1B1B"/>
                </a:solidFill>
                <a:latin typeface="Roboto Mono Web"/>
              </a:rPr>
              <a:t> </a:t>
            </a:r>
            <a:r>
              <a:rPr lang="tr-TR" sz="1200" dirty="0" err="1">
                <a:solidFill>
                  <a:srgbClr val="1B1B1B"/>
                </a:solidFill>
                <a:latin typeface="Roboto Mono Web"/>
              </a:rPr>
              <a:t>biomarkers</a:t>
            </a:r>
            <a:r>
              <a:rPr lang="tr-TR" sz="1200" dirty="0">
                <a:solidFill>
                  <a:srgbClr val="1B1B1B"/>
                </a:solidFill>
                <a:latin typeface="Roboto Mono Web"/>
              </a:rPr>
              <a:t> in </a:t>
            </a:r>
            <a:r>
              <a:rPr lang="tr-TR" sz="1200" dirty="0" err="1">
                <a:solidFill>
                  <a:srgbClr val="1B1B1B"/>
                </a:solidFill>
                <a:latin typeface="Roboto Mono Web"/>
              </a:rPr>
              <a:t>the</a:t>
            </a:r>
            <a:r>
              <a:rPr lang="tr-TR" sz="1200" dirty="0">
                <a:solidFill>
                  <a:srgbClr val="1B1B1B"/>
                </a:solidFill>
                <a:latin typeface="Roboto Mono Web"/>
              </a:rPr>
              <a:t> </a:t>
            </a:r>
            <a:r>
              <a:rPr lang="tr-TR" sz="1200" dirty="0" err="1">
                <a:solidFill>
                  <a:srgbClr val="1B1B1B"/>
                </a:solidFill>
                <a:latin typeface="Roboto Mono Web"/>
              </a:rPr>
              <a:t>diagnostic</a:t>
            </a:r>
            <a:r>
              <a:rPr lang="tr-TR" sz="1200" dirty="0">
                <a:solidFill>
                  <a:srgbClr val="1B1B1B"/>
                </a:solidFill>
                <a:latin typeface="Roboto Mono Web"/>
              </a:rPr>
              <a:t> </a:t>
            </a:r>
            <a:r>
              <a:rPr lang="tr-TR" sz="1200" dirty="0" err="1">
                <a:solidFill>
                  <a:srgbClr val="1B1B1B"/>
                </a:solidFill>
                <a:latin typeface="Roboto Mono Web"/>
              </a:rPr>
              <a:t>workup</a:t>
            </a:r>
            <a:r>
              <a:rPr lang="tr-TR" sz="1200" dirty="0">
                <a:solidFill>
                  <a:srgbClr val="1B1B1B"/>
                </a:solidFill>
                <a:latin typeface="Roboto Mono Web"/>
              </a:rPr>
              <a:t> of </a:t>
            </a:r>
            <a:r>
              <a:rPr lang="tr-TR" sz="1200" dirty="0" err="1">
                <a:solidFill>
                  <a:srgbClr val="1B1B1B"/>
                </a:solidFill>
                <a:latin typeface="Roboto Mono Web"/>
              </a:rPr>
              <a:t>suspected</a:t>
            </a:r>
            <a:r>
              <a:rPr lang="tr-TR" sz="1200" dirty="0">
                <a:solidFill>
                  <a:srgbClr val="1B1B1B"/>
                </a:solidFill>
                <a:latin typeface="Roboto Mono Web"/>
              </a:rPr>
              <a:t> </a:t>
            </a:r>
            <a:r>
              <a:rPr lang="tr-TR" sz="1200" dirty="0" err="1">
                <a:solidFill>
                  <a:srgbClr val="1B1B1B"/>
                </a:solidFill>
                <a:latin typeface="Roboto Mono Web"/>
              </a:rPr>
              <a:t>Alzheimer's</a:t>
            </a:r>
            <a:r>
              <a:rPr lang="tr-TR" sz="1200" dirty="0">
                <a:solidFill>
                  <a:srgbClr val="1B1B1B"/>
                </a:solidFill>
                <a:latin typeface="Roboto Mono Web"/>
              </a:rPr>
              <a:t> </a:t>
            </a:r>
            <a:r>
              <a:rPr lang="tr-TR" sz="1200" dirty="0" err="1">
                <a:solidFill>
                  <a:srgbClr val="1B1B1B"/>
                </a:solidFill>
                <a:latin typeface="Roboto Mono Web"/>
              </a:rPr>
              <a:t>disease</a:t>
            </a:r>
            <a:r>
              <a:rPr lang="tr-TR" sz="1200" dirty="0">
                <a:solidFill>
                  <a:srgbClr val="1B1B1B"/>
                </a:solidFill>
                <a:latin typeface="Roboto Mono Web"/>
              </a:rPr>
              <a:t> </a:t>
            </a:r>
            <a:r>
              <a:rPr lang="tr-TR" sz="1200" dirty="0" err="1">
                <a:solidFill>
                  <a:srgbClr val="1B1B1B"/>
                </a:solidFill>
                <a:latin typeface="Roboto Mono Web"/>
              </a:rPr>
              <a:t>within</a:t>
            </a:r>
            <a:r>
              <a:rPr lang="tr-TR" sz="1200" dirty="0">
                <a:solidFill>
                  <a:srgbClr val="1B1B1B"/>
                </a:solidFill>
                <a:latin typeface="Roboto Mono Web"/>
              </a:rPr>
              <a:t> </a:t>
            </a:r>
            <a:r>
              <a:rPr lang="tr-TR" sz="1200" dirty="0" err="1">
                <a:solidFill>
                  <a:srgbClr val="1B1B1B"/>
                </a:solidFill>
                <a:latin typeface="Roboto Mono Web"/>
              </a:rPr>
              <a:t>specialized</a:t>
            </a:r>
            <a:r>
              <a:rPr lang="tr-TR" sz="1200" dirty="0">
                <a:solidFill>
                  <a:srgbClr val="1B1B1B"/>
                </a:solidFill>
                <a:latin typeface="Roboto Mono Web"/>
              </a:rPr>
              <a:t> </a:t>
            </a:r>
            <a:r>
              <a:rPr lang="tr-TR" sz="1200" dirty="0" err="1">
                <a:solidFill>
                  <a:srgbClr val="1B1B1B"/>
                </a:solidFill>
                <a:latin typeface="Roboto Mono Web"/>
              </a:rPr>
              <a:t>care</a:t>
            </a:r>
            <a:r>
              <a:rPr lang="tr-TR" sz="1200" dirty="0">
                <a:solidFill>
                  <a:srgbClr val="1B1B1B"/>
                </a:solidFill>
                <a:latin typeface="Roboto Mono Web"/>
              </a:rPr>
              <a:t> </a:t>
            </a:r>
            <a:r>
              <a:rPr lang="tr-TR" sz="1200" dirty="0" err="1">
                <a:solidFill>
                  <a:srgbClr val="1B1B1B"/>
                </a:solidFill>
                <a:latin typeface="Roboto Mono Web"/>
              </a:rPr>
              <a:t>settings</a:t>
            </a:r>
            <a:r>
              <a:rPr lang="tr-TR" sz="1200" dirty="0">
                <a:solidFill>
                  <a:srgbClr val="1B1B1B"/>
                </a:solidFill>
                <a:latin typeface="Roboto Mono Web"/>
              </a:rPr>
              <a:t>. </a:t>
            </a:r>
            <a:r>
              <a:rPr lang="tr-TR" sz="1200" i="1" dirty="0" err="1">
                <a:solidFill>
                  <a:srgbClr val="1B1B1B"/>
                </a:solidFill>
                <a:latin typeface="Roboto Mono Web"/>
              </a:rPr>
              <a:t>Alzheimer's</a:t>
            </a:r>
            <a:r>
              <a:rPr lang="tr-TR" sz="1200" i="1" dirty="0">
                <a:solidFill>
                  <a:srgbClr val="1B1B1B"/>
                </a:solidFill>
                <a:latin typeface="Roboto Mono Web"/>
              </a:rPr>
              <a:t> &amp; </a:t>
            </a:r>
            <a:r>
              <a:rPr lang="tr-TR" sz="1200" i="1" dirty="0" err="1">
                <a:solidFill>
                  <a:srgbClr val="1B1B1B"/>
                </a:solidFill>
                <a:latin typeface="Roboto Mono Web"/>
              </a:rPr>
              <a:t>dementia</a:t>
            </a:r>
            <a:r>
              <a:rPr lang="tr-TR" sz="1200" i="1" dirty="0">
                <a:solidFill>
                  <a:srgbClr val="1B1B1B"/>
                </a:solidFill>
                <a:latin typeface="Roboto Mono Web"/>
              </a:rPr>
              <a:t> : </a:t>
            </a:r>
            <a:r>
              <a:rPr lang="tr-TR" sz="1200" i="1" dirty="0" err="1">
                <a:solidFill>
                  <a:srgbClr val="1B1B1B"/>
                </a:solidFill>
                <a:latin typeface="Roboto Mono Web"/>
              </a:rPr>
              <a:t>the</a:t>
            </a:r>
            <a:r>
              <a:rPr lang="tr-TR" sz="1200" i="1" dirty="0">
                <a:solidFill>
                  <a:srgbClr val="1B1B1B"/>
                </a:solidFill>
                <a:latin typeface="Roboto Mono Web"/>
              </a:rPr>
              <a:t> </a:t>
            </a:r>
            <a:r>
              <a:rPr lang="tr-TR" sz="1200" i="1" dirty="0" err="1">
                <a:solidFill>
                  <a:srgbClr val="1B1B1B"/>
                </a:solidFill>
                <a:latin typeface="Roboto Mono Web"/>
              </a:rPr>
              <a:t>journal</a:t>
            </a:r>
            <a:r>
              <a:rPr lang="tr-TR" sz="1200" i="1" dirty="0">
                <a:solidFill>
                  <a:srgbClr val="1B1B1B"/>
                </a:solidFill>
                <a:latin typeface="Roboto Mono Web"/>
              </a:rPr>
              <a:t> of </a:t>
            </a:r>
            <a:r>
              <a:rPr lang="tr-TR" sz="1200" i="1" dirty="0" err="1">
                <a:solidFill>
                  <a:srgbClr val="1B1B1B"/>
                </a:solidFill>
                <a:latin typeface="Roboto Mono Web"/>
              </a:rPr>
              <a:t>the</a:t>
            </a:r>
            <a:r>
              <a:rPr lang="tr-TR" sz="1200" i="1" dirty="0">
                <a:solidFill>
                  <a:srgbClr val="1B1B1B"/>
                </a:solidFill>
                <a:latin typeface="Roboto Mono Web"/>
              </a:rPr>
              <a:t> </a:t>
            </a:r>
            <a:r>
              <a:rPr lang="tr-TR" sz="1200" i="1" dirty="0" err="1">
                <a:solidFill>
                  <a:srgbClr val="1B1B1B"/>
                </a:solidFill>
                <a:latin typeface="Roboto Mono Web"/>
              </a:rPr>
              <a:t>Alzheimer's</a:t>
            </a:r>
            <a:r>
              <a:rPr lang="tr-TR" sz="1200" i="1" dirty="0">
                <a:solidFill>
                  <a:srgbClr val="1B1B1B"/>
                </a:solidFill>
                <a:latin typeface="Roboto Mono Web"/>
              </a:rPr>
              <a:t> </a:t>
            </a:r>
            <a:r>
              <a:rPr lang="tr-TR" sz="1200" i="1" dirty="0" err="1">
                <a:solidFill>
                  <a:srgbClr val="1B1B1B"/>
                </a:solidFill>
                <a:latin typeface="Roboto Mono Web"/>
              </a:rPr>
              <a:t>Association</a:t>
            </a:r>
            <a:r>
              <a:rPr lang="tr-TR" sz="1200" dirty="0">
                <a:solidFill>
                  <a:srgbClr val="1B1B1B"/>
                </a:solidFill>
                <a:latin typeface="Roboto Mono Web"/>
              </a:rPr>
              <a:t>, </a:t>
            </a:r>
            <a:r>
              <a:rPr lang="tr-TR" sz="1200" i="1" dirty="0">
                <a:solidFill>
                  <a:srgbClr val="1B1B1B"/>
                </a:solidFill>
                <a:latin typeface="Roboto Mono Web"/>
              </a:rPr>
              <a:t>21</a:t>
            </a:r>
            <a:r>
              <a:rPr lang="tr-TR" sz="1200" dirty="0">
                <a:solidFill>
                  <a:srgbClr val="1B1B1B"/>
                </a:solidFill>
                <a:latin typeface="Roboto Mono Web"/>
              </a:rPr>
              <a:t>(7), e70535</a:t>
            </a:r>
            <a:endParaRPr lang="tr-TR" sz="1200" dirty="0"/>
          </a:p>
        </p:txBody>
      </p:sp>
    </p:spTree>
    <p:extLst>
      <p:ext uri="{BB962C8B-B14F-4D97-AF65-F5344CB8AC3E}">
        <p14:creationId xmlns:p14="http://schemas.microsoft.com/office/powerpoint/2010/main" val="2465970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710;p23"/>
          <p:cNvGrpSpPr/>
          <p:nvPr/>
        </p:nvGrpSpPr>
        <p:grpSpPr>
          <a:xfrm rot="-2700000">
            <a:off x="-2036180" y="-592689"/>
            <a:ext cx="2947910" cy="3120639"/>
            <a:chOff x="0" y="-47625"/>
            <a:chExt cx="812800" cy="860425"/>
          </a:xfrm>
        </p:grpSpPr>
        <p:sp>
          <p:nvSpPr>
            <p:cNvPr id="7"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5D5D5"/>
            </a:solidFill>
            <a:ln>
              <a:noFill/>
            </a:ln>
          </p:spPr>
        </p:sp>
        <p:sp>
          <p:nvSpPr>
            <p:cNvPr id="8" name="Google Shape;712;p2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 name="Google Shape;723;p23"/>
          <p:cNvGrpSpPr/>
          <p:nvPr/>
        </p:nvGrpSpPr>
        <p:grpSpPr>
          <a:xfrm>
            <a:off x="-1606906" y="-1894184"/>
            <a:ext cx="2593234" cy="2922884"/>
            <a:chOff x="0" y="-47625"/>
            <a:chExt cx="374648" cy="422273"/>
          </a:xfrm>
        </p:grpSpPr>
        <p:sp>
          <p:nvSpPr>
            <p:cNvPr id="10"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1"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 name="Dikdörtgen 3"/>
          <p:cNvSpPr/>
          <p:nvPr/>
        </p:nvSpPr>
        <p:spPr>
          <a:xfrm>
            <a:off x="1174835" y="2177316"/>
            <a:ext cx="16031915" cy="1569660"/>
          </a:xfrm>
          <a:prstGeom prst="rect">
            <a:avLst/>
          </a:prstGeom>
          <a:solidFill>
            <a:schemeClr val="accent3"/>
          </a:solidFill>
          <a:ln w="38100">
            <a:solidFill>
              <a:schemeClr val="tx1"/>
            </a:solidFill>
          </a:ln>
          <a:effectLst>
            <a:outerShdw blurRad="152400" dist="317500" dir="5400000" sx="90000" sy="-19000" rotWithShape="0">
              <a:prstClr val="black">
                <a:alpha val="15000"/>
              </a:prstClr>
            </a:outerShdw>
          </a:effectLst>
          <a:scene3d>
            <a:camera prst="orthographicFront"/>
            <a:lightRig rig="threePt" dir="t"/>
          </a:scene3d>
          <a:sp3d>
            <a:bevelT prst="angle"/>
          </a:sp3d>
        </p:spPr>
        <p:txBody>
          <a:bodyPr wrap="square">
            <a:spAutoFit/>
          </a:bodyPr>
          <a:lstStyle/>
          <a:p>
            <a:r>
              <a:rPr lang="tr-TR" sz="2400" b="1" dirty="0">
                <a:solidFill>
                  <a:srgbClr val="1B1B1B"/>
                </a:solidFill>
                <a:latin typeface="Arial "/>
              </a:rPr>
              <a:t>SORU</a:t>
            </a:r>
          </a:p>
          <a:p>
            <a:r>
              <a:rPr lang="tr-TR" sz="2400" dirty="0">
                <a:solidFill>
                  <a:srgbClr val="1B1B1B"/>
                </a:solidFill>
                <a:latin typeface="Arial "/>
              </a:rPr>
              <a:t>Bilişsel bozukluğu (MCI veya </a:t>
            </a:r>
            <a:r>
              <a:rPr lang="tr-TR" sz="2400" dirty="0" err="1">
                <a:solidFill>
                  <a:srgbClr val="1B1B1B"/>
                </a:solidFill>
                <a:latin typeface="Arial "/>
              </a:rPr>
              <a:t>demans</a:t>
            </a:r>
            <a:r>
              <a:rPr lang="tr-TR" sz="2400" dirty="0">
                <a:solidFill>
                  <a:srgbClr val="1B1B1B"/>
                </a:solidFill>
                <a:latin typeface="Arial "/>
              </a:rPr>
              <a:t>) olan ve hafıza bozuklukları için özel bakıma başvuran hastaların tanısal değerlendirmesinde AD patolojisinin </a:t>
            </a:r>
            <a:r>
              <a:rPr lang="tr-TR" sz="2400" b="1" dirty="0">
                <a:solidFill>
                  <a:srgbClr val="1B1B1B"/>
                </a:solidFill>
                <a:latin typeface="Arial "/>
              </a:rPr>
              <a:t>varlığını veya yokluğunu belirlemek için BBM testi, </a:t>
            </a:r>
            <a:r>
              <a:rPr lang="tr-TR" sz="2400" dirty="0">
                <a:solidFill>
                  <a:srgbClr val="1B1B1B"/>
                </a:solidFill>
                <a:latin typeface="Arial "/>
              </a:rPr>
              <a:t>BOS analizi veya </a:t>
            </a:r>
            <a:r>
              <a:rPr lang="tr-TR" sz="2400" dirty="0" err="1">
                <a:solidFill>
                  <a:srgbClr val="1B1B1B"/>
                </a:solidFill>
                <a:latin typeface="Arial "/>
              </a:rPr>
              <a:t>amiloid</a:t>
            </a:r>
            <a:r>
              <a:rPr lang="tr-TR" sz="2400" dirty="0">
                <a:solidFill>
                  <a:srgbClr val="1B1B1B"/>
                </a:solidFill>
                <a:latin typeface="Arial "/>
              </a:rPr>
              <a:t> </a:t>
            </a:r>
            <a:r>
              <a:rPr lang="tr-TR" sz="2400" dirty="0" err="1">
                <a:solidFill>
                  <a:srgbClr val="1B1B1B"/>
                </a:solidFill>
                <a:latin typeface="Arial "/>
              </a:rPr>
              <a:t>PETyerine</a:t>
            </a:r>
            <a:r>
              <a:rPr lang="tr-TR" sz="2400" dirty="0">
                <a:solidFill>
                  <a:srgbClr val="1B1B1B"/>
                </a:solidFill>
                <a:latin typeface="Arial "/>
              </a:rPr>
              <a:t> </a:t>
            </a:r>
            <a:r>
              <a:rPr lang="tr-TR" sz="2400" b="1" i="1" u="sng" dirty="0">
                <a:solidFill>
                  <a:srgbClr val="1B1B1B"/>
                </a:solidFill>
                <a:latin typeface="Arial "/>
              </a:rPr>
              <a:t>doğrulayıcı</a:t>
            </a:r>
            <a:r>
              <a:rPr lang="tr-TR" sz="2400" b="1" u="sng" dirty="0">
                <a:solidFill>
                  <a:srgbClr val="1B1B1B"/>
                </a:solidFill>
                <a:latin typeface="Arial "/>
              </a:rPr>
              <a:t> test olarak </a:t>
            </a:r>
            <a:r>
              <a:rPr lang="tr-TR" sz="2400" b="1" dirty="0">
                <a:solidFill>
                  <a:srgbClr val="1B1B1B"/>
                </a:solidFill>
                <a:latin typeface="Arial "/>
              </a:rPr>
              <a:t>kullanılması gerekir mi?</a:t>
            </a:r>
          </a:p>
        </p:txBody>
      </p:sp>
      <p:sp>
        <p:nvSpPr>
          <p:cNvPr id="5" name="Dikdörtgen 4"/>
          <p:cNvSpPr/>
          <p:nvPr/>
        </p:nvSpPr>
        <p:spPr>
          <a:xfrm>
            <a:off x="1174835" y="4687172"/>
            <a:ext cx="16031915" cy="3931846"/>
          </a:xfrm>
          <a:prstGeom prst="rect">
            <a:avLst/>
          </a:prstGeom>
          <a:ln w="38100">
            <a:solidFill>
              <a:schemeClr val="tx1"/>
            </a:solidFill>
          </a:ln>
        </p:spPr>
        <p:txBody>
          <a:bodyPr wrap="square">
            <a:spAutoFit/>
          </a:bodyPr>
          <a:lstStyle/>
          <a:p>
            <a:pPr>
              <a:spcBef>
                <a:spcPts val="2250"/>
              </a:spcBef>
            </a:pPr>
            <a:r>
              <a:rPr lang="tr-TR" sz="2400" b="1" dirty="0">
                <a:solidFill>
                  <a:srgbClr val="1B1B1B"/>
                </a:solidFill>
                <a:latin typeface="Arial "/>
              </a:rPr>
              <a:t>ÖNERİ</a:t>
            </a:r>
          </a:p>
          <a:p>
            <a:pPr>
              <a:spcBef>
                <a:spcPts val="2250"/>
              </a:spcBef>
            </a:pPr>
            <a:r>
              <a:rPr lang="tr-TR" sz="2400" dirty="0">
                <a:latin typeface="+mn-lt"/>
              </a:rPr>
              <a:t>Objektif bilişsel bozukluğu olan ve özel bilişsel bakım için başvuran hastalarda, panel, </a:t>
            </a:r>
            <a:r>
              <a:rPr lang="tr-TR" sz="2400" dirty="0" err="1">
                <a:latin typeface="+mn-lt"/>
              </a:rPr>
              <a:t>AD'nin</a:t>
            </a:r>
            <a:r>
              <a:rPr lang="tr-TR" sz="2400" dirty="0">
                <a:latin typeface="+mn-lt"/>
              </a:rPr>
              <a:t> tanısal çalışmasında doğrulayıcı test olarak </a:t>
            </a:r>
            <a:r>
              <a:rPr lang="tr-TR" sz="2400" b="1" i="1" dirty="0">
                <a:latin typeface="+mn-lt"/>
              </a:rPr>
              <a:t>yüksek duyarlılık ve yüksek özgüllüğe sahip bir </a:t>
            </a:r>
            <a:r>
              <a:rPr lang="tr-TR" sz="2400" i="1" dirty="0" err="1">
                <a:latin typeface="+mn-lt"/>
              </a:rPr>
              <a:t>eBBM</a:t>
            </a:r>
            <a:r>
              <a:rPr lang="tr-TR" sz="2400" i="1" dirty="0">
                <a:latin typeface="+mn-lt"/>
              </a:rPr>
              <a:t> testinin kullanılmasını önermektedir</a:t>
            </a:r>
            <a:r>
              <a:rPr lang="tr-TR" sz="2400" baseline="30000" dirty="0">
                <a:latin typeface="+mn-lt"/>
              </a:rPr>
              <a:t>  e, f</a:t>
            </a:r>
            <a:r>
              <a:rPr lang="tr-TR" sz="2400" dirty="0">
                <a:latin typeface="+mn-lt"/>
              </a:rPr>
              <a:t>.</a:t>
            </a:r>
            <a:endParaRPr lang="tr-TR" sz="2400" dirty="0">
              <a:solidFill>
                <a:srgbClr val="1B1B1B"/>
              </a:solidFill>
              <a:latin typeface="+mn-lt"/>
            </a:endParaRPr>
          </a:p>
          <a:p>
            <a:pPr>
              <a:spcBef>
                <a:spcPts val="2250"/>
              </a:spcBef>
            </a:pPr>
            <a:r>
              <a:rPr lang="tr-TR" sz="2400" baseline="30000" dirty="0">
                <a:solidFill>
                  <a:srgbClr val="1B1B1B"/>
                </a:solidFill>
              </a:rPr>
              <a:t>e  </a:t>
            </a:r>
            <a:r>
              <a:rPr lang="tr-TR" sz="2400" b="1" dirty="0">
                <a:solidFill>
                  <a:srgbClr val="1B1B1B"/>
                </a:solidFill>
                <a:latin typeface="+mn-lt"/>
              </a:rPr>
              <a:t>Panel </a:t>
            </a:r>
            <a:r>
              <a:rPr lang="tr-TR" sz="2400" b="1" dirty="0">
                <a:solidFill>
                  <a:srgbClr val="FF0000"/>
                </a:solidFill>
                <a:latin typeface="+mn-lt"/>
              </a:rPr>
              <a:t>doğrulayıcı testler için</a:t>
            </a:r>
            <a:r>
              <a:rPr lang="tr-TR" sz="2400" b="1" dirty="0">
                <a:solidFill>
                  <a:srgbClr val="1B1B1B"/>
                </a:solidFill>
                <a:latin typeface="+mn-lt"/>
              </a:rPr>
              <a:t> kabul edilebilir </a:t>
            </a:r>
            <a:r>
              <a:rPr lang="tr-TR" sz="2400" b="1" dirty="0">
                <a:solidFill>
                  <a:srgbClr val="FF0000"/>
                </a:solidFill>
                <a:latin typeface="+mn-lt"/>
              </a:rPr>
              <a:t>tanı testi doğruluğunu</a:t>
            </a:r>
            <a:r>
              <a:rPr lang="tr-TR" sz="2400" b="1" dirty="0">
                <a:solidFill>
                  <a:srgbClr val="1B1B1B"/>
                </a:solidFill>
                <a:latin typeface="+mn-lt"/>
              </a:rPr>
              <a:t>, bir referans test (CSF AD </a:t>
            </a:r>
            <a:r>
              <a:rPr lang="tr-TR" sz="2400" b="1" dirty="0" err="1">
                <a:solidFill>
                  <a:srgbClr val="1B1B1B"/>
                </a:solidFill>
                <a:latin typeface="+mn-lt"/>
              </a:rPr>
              <a:t>biyobelirteçleri</a:t>
            </a:r>
            <a:r>
              <a:rPr lang="tr-TR" sz="2400" b="1" dirty="0">
                <a:solidFill>
                  <a:srgbClr val="1B1B1B"/>
                </a:solidFill>
                <a:latin typeface="+mn-lt"/>
              </a:rPr>
              <a:t>, </a:t>
            </a:r>
            <a:r>
              <a:rPr lang="tr-TR" sz="2400" b="1" dirty="0" err="1">
                <a:solidFill>
                  <a:srgbClr val="1B1B1B"/>
                </a:solidFill>
                <a:latin typeface="+mn-lt"/>
              </a:rPr>
              <a:t>amiloid</a:t>
            </a:r>
            <a:r>
              <a:rPr lang="tr-TR" sz="2400" b="1" dirty="0">
                <a:solidFill>
                  <a:srgbClr val="1B1B1B"/>
                </a:solidFill>
                <a:latin typeface="+mn-lt"/>
              </a:rPr>
              <a:t> PET veya AD </a:t>
            </a:r>
            <a:r>
              <a:rPr lang="tr-TR" sz="2400" b="1" dirty="0" err="1">
                <a:solidFill>
                  <a:srgbClr val="1B1B1B"/>
                </a:solidFill>
                <a:latin typeface="+mn-lt"/>
              </a:rPr>
              <a:t>nöropatolojisi</a:t>
            </a:r>
            <a:r>
              <a:rPr lang="tr-TR" sz="2400" b="1" dirty="0">
                <a:solidFill>
                  <a:srgbClr val="1B1B1B"/>
                </a:solidFill>
                <a:latin typeface="+mn-lt"/>
              </a:rPr>
              <a:t>) için </a:t>
            </a:r>
            <a:r>
              <a:rPr lang="tr-TR" sz="2400" b="1" dirty="0">
                <a:solidFill>
                  <a:srgbClr val="FF0000"/>
                </a:solidFill>
                <a:latin typeface="+mn-lt"/>
              </a:rPr>
              <a:t>en az </a:t>
            </a:r>
            <a:r>
              <a:rPr lang="tr-TR" sz="2400" b="1" u="sng" dirty="0">
                <a:solidFill>
                  <a:srgbClr val="FF0000"/>
                </a:solidFill>
                <a:latin typeface="+mn-lt"/>
              </a:rPr>
              <a:t>%90 duyarlılık ve %90 özgüllük </a:t>
            </a:r>
            <a:r>
              <a:rPr lang="tr-TR" sz="2400" b="1" u="sng" dirty="0">
                <a:solidFill>
                  <a:srgbClr val="1B1B1B"/>
                </a:solidFill>
                <a:latin typeface="+mn-lt"/>
              </a:rPr>
              <a:t>olarak </a:t>
            </a:r>
            <a:r>
              <a:rPr lang="tr-TR" sz="2400" b="1" dirty="0">
                <a:solidFill>
                  <a:srgbClr val="1B1B1B"/>
                </a:solidFill>
                <a:latin typeface="+mn-lt"/>
              </a:rPr>
              <a:t>tanımlamıştır. </a:t>
            </a:r>
          </a:p>
          <a:p>
            <a:pPr>
              <a:spcBef>
                <a:spcPts val="2250"/>
              </a:spcBef>
            </a:pPr>
            <a:r>
              <a:rPr lang="tr-TR" sz="2400" baseline="30000" dirty="0">
                <a:solidFill>
                  <a:srgbClr val="1B1B1B"/>
                </a:solidFill>
                <a:latin typeface="+mn-lt"/>
              </a:rPr>
              <a:t>f </a:t>
            </a:r>
            <a:r>
              <a:rPr lang="tr-TR" sz="2400" i="1" dirty="0">
                <a:solidFill>
                  <a:srgbClr val="1B1B1B"/>
                </a:solidFill>
                <a:latin typeface="+mn-lt"/>
              </a:rPr>
              <a:t>Kanıtların kesinliği, testlerin kabul edilebilir tanı testi doğruluğunu sağlamasına dayanır</a:t>
            </a:r>
            <a:r>
              <a:rPr lang="tr-TR" sz="2400" dirty="0">
                <a:solidFill>
                  <a:srgbClr val="1B1B1B"/>
                </a:solidFill>
                <a:latin typeface="+mn-lt"/>
              </a:rPr>
              <a:t> </a:t>
            </a:r>
          </a:p>
        </p:txBody>
      </p:sp>
      <p:sp>
        <p:nvSpPr>
          <p:cNvPr id="13" name="Dikdörtgen 12"/>
          <p:cNvSpPr/>
          <p:nvPr/>
        </p:nvSpPr>
        <p:spPr>
          <a:xfrm>
            <a:off x="0" y="9753600"/>
            <a:ext cx="18358340" cy="261610"/>
          </a:xfrm>
          <a:prstGeom prst="rect">
            <a:avLst/>
          </a:prstGeom>
        </p:spPr>
        <p:txBody>
          <a:bodyPr wrap="square">
            <a:spAutoFit/>
          </a:bodyPr>
          <a:lstStyle/>
          <a:p>
            <a:r>
              <a:rPr lang="tr-TR" sz="1100" dirty="0" err="1">
                <a:solidFill>
                  <a:srgbClr val="1B1B1B"/>
                </a:solidFill>
                <a:latin typeface="Roboto Mono Web"/>
              </a:rPr>
              <a:t>Palmqvist</a:t>
            </a:r>
            <a:r>
              <a:rPr lang="tr-TR" sz="1100" dirty="0">
                <a:solidFill>
                  <a:srgbClr val="1B1B1B"/>
                </a:solidFill>
                <a:latin typeface="Roboto Mono Web"/>
              </a:rPr>
              <a:t>, S., et al. (2025). </a:t>
            </a:r>
            <a:r>
              <a:rPr lang="tr-TR" sz="1100" dirty="0" err="1">
                <a:solidFill>
                  <a:srgbClr val="1B1B1B"/>
                </a:solidFill>
                <a:latin typeface="Roboto Mono Web"/>
              </a:rPr>
              <a:t>Alzheimer's</a:t>
            </a:r>
            <a:r>
              <a:rPr lang="tr-TR" sz="1100" dirty="0">
                <a:solidFill>
                  <a:srgbClr val="1B1B1B"/>
                </a:solidFill>
                <a:latin typeface="Roboto Mono Web"/>
              </a:rPr>
              <a:t> </a:t>
            </a:r>
            <a:r>
              <a:rPr lang="tr-TR" sz="1100" dirty="0" err="1">
                <a:solidFill>
                  <a:srgbClr val="1B1B1B"/>
                </a:solidFill>
                <a:latin typeface="Roboto Mono Web"/>
              </a:rPr>
              <a:t>Association</a:t>
            </a:r>
            <a:r>
              <a:rPr lang="tr-TR" sz="1100" dirty="0">
                <a:solidFill>
                  <a:srgbClr val="1B1B1B"/>
                </a:solidFill>
                <a:latin typeface="Roboto Mono Web"/>
              </a:rPr>
              <a:t> </a:t>
            </a:r>
            <a:r>
              <a:rPr lang="tr-TR" sz="1100" dirty="0" err="1">
                <a:solidFill>
                  <a:srgbClr val="1B1B1B"/>
                </a:solidFill>
                <a:latin typeface="Roboto Mono Web"/>
              </a:rPr>
              <a:t>Clinical</a:t>
            </a:r>
            <a:r>
              <a:rPr lang="tr-TR" sz="1100" dirty="0">
                <a:solidFill>
                  <a:srgbClr val="1B1B1B"/>
                </a:solidFill>
                <a:latin typeface="Roboto Mono Web"/>
              </a:rPr>
              <a:t> </a:t>
            </a:r>
            <a:r>
              <a:rPr lang="tr-TR" sz="1100" dirty="0" err="1">
                <a:solidFill>
                  <a:srgbClr val="1B1B1B"/>
                </a:solidFill>
                <a:latin typeface="Roboto Mono Web"/>
              </a:rPr>
              <a:t>Practice</a:t>
            </a:r>
            <a:r>
              <a:rPr lang="tr-TR" sz="1100" dirty="0">
                <a:solidFill>
                  <a:srgbClr val="1B1B1B"/>
                </a:solidFill>
                <a:latin typeface="Roboto Mono Web"/>
              </a:rPr>
              <a:t> </a:t>
            </a:r>
            <a:r>
              <a:rPr lang="tr-TR" sz="1100" dirty="0" err="1">
                <a:solidFill>
                  <a:srgbClr val="1B1B1B"/>
                </a:solidFill>
                <a:latin typeface="Roboto Mono Web"/>
              </a:rPr>
              <a:t>Guideline</a:t>
            </a:r>
            <a:r>
              <a:rPr lang="tr-TR" sz="1100" dirty="0">
                <a:solidFill>
                  <a:srgbClr val="1B1B1B"/>
                </a:solidFill>
                <a:latin typeface="Roboto Mono Web"/>
              </a:rPr>
              <a:t> on </a:t>
            </a:r>
            <a:r>
              <a:rPr lang="tr-TR" sz="1100" dirty="0" err="1">
                <a:solidFill>
                  <a:srgbClr val="1B1B1B"/>
                </a:solidFill>
                <a:latin typeface="Roboto Mono Web"/>
              </a:rPr>
              <a:t>the</a:t>
            </a:r>
            <a:r>
              <a:rPr lang="tr-TR" sz="1100" dirty="0">
                <a:solidFill>
                  <a:srgbClr val="1B1B1B"/>
                </a:solidFill>
                <a:latin typeface="Roboto Mono Web"/>
              </a:rPr>
              <a:t> </a:t>
            </a:r>
            <a:r>
              <a:rPr lang="tr-TR" sz="1100" dirty="0" err="1">
                <a:solidFill>
                  <a:srgbClr val="1B1B1B"/>
                </a:solidFill>
                <a:latin typeface="Roboto Mono Web"/>
              </a:rPr>
              <a:t>use</a:t>
            </a:r>
            <a:r>
              <a:rPr lang="tr-TR" sz="1100" dirty="0">
                <a:solidFill>
                  <a:srgbClr val="1B1B1B"/>
                </a:solidFill>
                <a:latin typeface="Roboto Mono Web"/>
              </a:rPr>
              <a:t> of </a:t>
            </a:r>
            <a:r>
              <a:rPr lang="tr-TR" sz="1100" dirty="0" err="1">
                <a:solidFill>
                  <a:srgbClr val="1B1B1B"/>
                </a:solidFill>
                <a:latin typeface="Roboto Mono Web"/>
              </a:rPr>
              <a:t>blood-based</a:t>
            </a:r>
            <a:r>
              <a:rPr lang="tr-TR" sz="1100" dirty="0">
                <a:solidFill>
                  <a:srgbClr val="1B1B1B"/>
                </a:solidFill>
                <a:latin typeface="Roboto Mono Web"/>
              </a:rPr>
              <a:t> </a:t>
            </a:r>
            <a:r>
              <a:rPr lang="tr-TR" sz="1100" dirty="0" err="1">
                <a:solidFill>
                  <a:srgbClr val="1B1B1B"/>
                </a:solidFill>
                <a:latin typeface="Roboto Mono Web"/>
              </a:rPr>
              <a:t>biomarkers</a:t>
            </a:r>
            <a:r>
              <a:rPr lang="tr-TR" sz="1100" dirty="0">
                <a:solidFill>
                  <a:srgbClr val="1B1B1B"/>
                </a:solidFill>
                <a:latin typeface="Roboto Mono Web"/>
              </a:rPr>
              <a:t> in </a:t>
            </a:r>
            <a:r>
              <a:rPr lang="tr-TR" sz="1100" dirty="0" err="1">
                <a:solidFill>
                  <a:srgbClr val="1B1B1B"/>
                </a:solidFill>
                <a:latin typeface="Roboto Mono Web"/>
              </a:rPr>
              <a:t>the</a:t>
            </a:r>
            <a:r>
              <a:rPr lang="tr-TR" sz="1100" dirty="0">
                <a:solidFill>
                  <a:srgbClr val="1B1B1B"/>
                </a:solidFill>
                <a:latin typeface="Roboto Mono Web"/>
              </a:rPr>
              <a:t> </a:t>
            </a:r>
            <a:r>
              <a:rPr lang="tr-TR" sz="1100" dirty="0" err="1">
                <a:solidFill>
                  <a:srgbClr val="1B1B1B"/>
                </a:solidFill>
                <a:latin typeface="Roboto Mono Web"/>
              </a:rPr>
              <a:t>diagnostic</a:t>
            </a:r>
            <a:r>
              <a:rPr lang="tr-TR" sz="1100" dirty="0">
                <a:solidFill>
                  <a:srgbClr val="1B1B1B"/>
                </a:solidFill>
                <a:latin typeface="Roboto Mono Web"/>
              </a:rPr>
              <a:t> </a:t>
            </a:r>
            <a:r>
              <a:rPr lang="tr-TR" sz="1100" dirty="0" err="1">
                <a:solidFill>
                  <a:srgbClr val="1B1B1B"/>
                </a:solidFill>
                <a:latin typeface="Roboto Mono Web"/>
              </a:rPr>
              <a:t>workup</a:t>
            </a:r>
            <a:r>
              <a:rPr lang="tr-TR" sz="1100" dirty="0">
                <a:solidFill>
                  <a:srgbClr val="1B1B1B"/>
                </a:solidFill>
                <a:latin typeface="Roboto Mono Web"/>
              </a:rPr>
              <a:t> of </a:t>
            </a:r>
            <a:r>
              <a:rPr lang="tr-TR" sz="1100" dirty="0" err="1">
                <a:solidFill>
                  <a:srgbClr val="1B1B1B"/>
                </a:solidFill>
                <a:latin typeface="Roboto Mono Web"/>
              </a:rPr>
              <a:t>suspected</a:t>
            </a:r>
            <a:r>
              <a:rPr lang="tr-TR" sz="1100" dirty="0">
                <a:solidFill>
                  <a:srgbClr val="1B1B1B"/>
                </a:solidFill>
                <a:latin typeface="Roboto Mono Web"/>
              </a:rPr>
              <a:t> </a:t>
            </a:r>
            <a:r>
              <a:rPr lang="tr-TR" sz="1100" dirty="0" err="1">
                <a:solidFill>
                  <a:srgbClr val="1B1B1B"/>
                </a:solidFill>
                <a:latin typeface="Roboto Mono Web"/>
              </a:rPr>
              <a:t>Alzheimer's</a:t>
            </a:r>
            <a:r>
              <a:rPr lang="tr-TR" sz="1100" dirty="0">
                <a:solidFill>
                  <a:srgbClr val="1B1B1B"/>
                </a:solidFill>
                <a:latin typeface="Roboto Mono Web"/>
              </a:rPr>
              <a:t> </a:t>
            </a:r>
            <a:r>
              <a:rPr lang="tr-TR" sz="1100" dirty="0" err="1">
                <a:solidFill>
                  <a:srgbClr val="1B1B1B"/>
                </a:solidFill>
                <a:latin typeface="Roboto Mono Web"/>
              </a:rPr>
              <a:t>disease</a:t>
            </a:r>
            <a:r>
              <a:rPr lang="tr-TR" sz="1100" dirty="0">
                <a:solidFill>
                  <a:srgbClr val="1B1B1B"/>
                </a:solidFill>
                <a:latin typeface="Roboto Mono Web"/>
              </a:rPr>
              <a:t> </a:t>
            </a:r>
            <a:r>
              <a:rPr lang="tr-TR" sz="1100" dirty="0" err="1">
                <a:solidFill>
                  <a:srgbClr val="1B1B1B"/>
                </a:solidFill>
                <a:latin typeface="Roboto Mono Web"/>
              </a:rPr>
              <a:t>within</a:t>
            </a:r>
            <a:r>
              <a:rPr lang="tr-TR" sz="1100" dirty="0">
                <a:solidFill>
                  <a:srgbClr val="1B1B1B"/>
                </a:solidFill>
                <a:latin typeface="Roboto Mono Web"/>
              </a:rPr>
              <a:t> </a:t>
            </a:r>
            <a:r>
              <a:rPr lang="tr-TR" sz="1100" dirty="0" err="1">
                <a:solidFill>
                  <a:srgbClr val="1B1B1B"/>
                </a:solidFill>
                <a:latin typeface="Roboto Mono Web"/>
              </a:rPr>
              <a:t>specialized</a:t>
            </a:r>
            <a:r>
              <a:rPr lang="tr-TR" sz="1100" dirty="0">
                <a:solidFill>
                  <a:srgbClr val="1B1B1B"/>
                </a:solidFill>
                <a:latin typeface="Roboto Mono Web"/>
              </a:rPr>
              <a:t> </a:t>
            </a:r>
            <a:r>
              <a:rPr lang="tr-TR" sz="1100" dirty="0" err="1">
                <a:solidFill>
                  <a:srgbClr val="1B1B1B"/>
                </a:solidFill>
                <a:latin typeface="Roboto Mono Web"/>
              </a:rPr>
              <a:t>care</a:t>
            </a:r>
            <a:r>
              <a:rPr lang="tr-TR" sz="1100" dirty="0">
                <a:solidFill>
                  <a:srgbClr val="1B1B1B"/>
                </a:solidFill>
                <a:latin typeface="Roboto Mono Web"/>
              </a:rPr>
              <a:t> </a:t>
            </a:r>
            <a:r>
              <a:rPr lang="tr-TR" sz="1100" dirty="0" err="1">
                <a:solidFill>
                  <a:srgbClr val="1B1B1B"/>
                </a:solidFill>
                <a:latin typeface="Roboto Mono Web"/>
              </a:rPr>
              <a:t>settings</a:t>
            </a:r>
            <a:r>
              <a:rPr lang="tr-TR" sz="1100" dirty="0">
                <a:solidFill>
                  <a:srgbClr val="1B1B1B"/>
                </a:solidFill>
                <a:latin typeface="Roboto Mono Web"/>
              </a:rPr>
              <a:t>. </a:t>
            </a:r>
            <a:r>
              <a:rPr lang="tr-TR" sz="1100" i="1" dirty="0" err="1">
                <a:solidFill>
                  <a:srgbClr val="1B1B1B"/>
                </a:solidFill>
                <a:latin typeface="Roboto Mono Web"/>
              </a:rPr>
              <a:t>Alzheimer's</a:t>
            </a:r>
            <a:r>
              <a:rPr lang="tr-TR" sz="1100" i="1" dirty="0">
                <a:solidFill>
                  <a:srgbClr val="1B1B1B"/>
                </a:solidFill>
                <a:latin typeface="Roboto Mono Web"/>
              </a:rPr>
              <a:t> &amp; </a:t>
            </a:r>
            <a:r>
              <a:rPr lang="tr-TR" sz="1100" i="1" dirty="0" err="1">
                <a:solidFill>
                  <a:srgbClr val="1B1B1B"/>
                </a:solidFill>
                <a:latin typeface="Roboto Mono Web"/>
              </a:rPr>
              <a:t>dementia</a:t>
            </a:r>
            <a:r>
              <a:rPr lang="tr-TR" sz="1100" i="1" dirty="0">
                <a:solidFill>
                  <a:srgbClr val="1B1B1B"/>
                </a:solidFill>
                <a:latin typeface="Roboto Mono Web"/>
              </a:rPr>
              <a:t> : </a:t>
            </a:r>
            <a:r>
              <a:rPr lang="tr-TR" sz="1100" i="1" dirty="0" err="1">
                <a:solidFill>
                  <a:srgbClr val="1B1B1B"/>
                </a:solidFill>
                <a:latin typeface="Roboto Mono Web"/>
              </a:rPr>
              <a:t>the</a:t>
            </a:r>
            <a:r>
              <a:rPr lang="tr-TR" sz="1100" i="1" dirty="0">
                <a:solidFill>
                  <a:srgbClr val="1B1B1B"/>
                </a:solidFill>
                <a:latin typeface="Roboto Mono Web"/>
              </a:rPr>
              <a:t> </a:t>
            </a:r>
            <a:r>
              <a:rPr lang="tr-TR" sz="1100" i="1" dirty="0" err="1">
                <a:solidFill>
                  <a:srgbClr val="1B1B1B"/>
                </a:solidFill>
                <a:latin typeface="Roboto Mono Web"/>
              </a:rPr>
              <a:t>journal</a:t>
            </a:r>
            <a:r>
              <a:rPr lang="tr-TR" sz="1100" i="1" dirty="0">
                <a:solidFill>
                  <a:srgbClr val="1B1B1B"/>
                </a:solidFill>
                <a:latin typeface="Roboto Mono Web"/>
              </a:rPr>
              <a:t> of </a:t>
            </a:r>
            <a:r>
              <a:rPr lang="tr-TR" sz="1100" i="1" dirty="0" err="1">
                <a:solidFill>
                  <a:srgbClr val="1B1B1B"/>
                </a:solidFill>
                <a:latin typeface="Roboto Mono Web"/>
              </a:rPr>
              <a:t>the</a:t>
            </a:r>
            <a:r>
              <a:rPr lang="tr-TR" sz="1100" i="1" dirty="0">
                <a:solidFill>
                  <a:srgbClr val="1B1B1B"/>
                </a:solidFill>
                <a:latin typeface="Roboto Mono Web"/>
              </a:rPr>
              <a:t> </a:t>
            </a:r>
            <a:r>
              <a:rPr lang="tr-TR" sz="1100" i="1" dirty="0" err="1">
                <a:solidFill>
                  <a:srgbClr val="1B1B1B"/>
                </a:solidFill>
                <a:latin typeface="Roboto Mono Web"/>
              </a:rPr>
              <a:t>Alzheimer's</a:t>
            </a:r>
            <a:r>
              <a:rPr lang="tr-TR" sz="1100" i="1" dirty="0">
                <a:solidFill>
                  <a:srgbClr val="1B1B1B"/>
                </a:solidFill>
                <a:latin typeface="Roboto Mono Web"/>
              </a:rPr>
              <a:t> </a:t>
            </a:r>
            <a:r>
              <a:rPr lang="tr-TR" sz="1100" i="1" dirty="0" err="1">
                <a:solidFill>
                  <a:srgbClr val="1B1B1B"/>
                </a:solidFill>
                <a:latin typeface="Roboto Mono Web"/>
              </a:rPr>
              <a:t>Association</a:t>
            </a:r>
            <a:r>
              <a:rPr lang="tr-TR" sz="1100" dirty="0">
                <a:solidFill>
                  <a:srgbClr val="1B1B1B"/>
                </a:solidFill>
                <a:latin typeface="Roboto Mono Web"/>
              </a:rPr>
              <a:t>, </a:t>
            </a:r>
            <a:r>
              <a:rPr lang="tr-TR" sz="1100" i="1" dirty="0">
                <a:solidFill>
                  <a:srgbClr val="1B1B1B"/>
                </a:solidFill>
                <a:latin typeface="Roboto Mono Web"/>
              </a:rPr>
              <a:t>21</a:t>
            </a:r>
            <a:r>
              <a:rPr lang="tr-TR" sz="1100" dirty="0">
                <a:solidFill>
                  <a:srgbClr val="1B1B1B"/>
                </a:solidFill>
                <a:latin typeface="Roboto Mono Web"/>
              </a:rPr>
              <a:t>(7), e70535</a:t>
            </a:r>
            <a:endParaRPr lang="tr-TR" sz="1100" dirty="0"/>
          </a:p>
        </p:txBody>
      </p:sp>
    </p:spTree>
    <p:extLst>
      <p:ext uri="{BB962C8B-B14F-4D97-AF65-F5344CB8AC3E}">
        <p14:creationId xmlns:p14="http://schemas.microsoft.com/office/powerpoint/2010/main" val="732721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idx="4294967295"/>
          </p:nvPr>
        </p:nvSpPr>
        <p:spPr>
          <a:xfrm>
            <a:off x="2934586" y="1272415"/>
            <a:ext cx="11966575" cy="1143000"/>
          </a:xfrm>
        </p:spPr>
        <p:txBody>
          <a:bodyPr>
            <a:noAutofit/>
          </a:bodyPr>
          <a:lstStyle/>
          <a:p>
            <a:r>
              <a:rPr lang="tr-TR" sz="2800" b="1" u="sng" dirty="0">
                <a:solidFill>
                  <a:srgbClr val="1B1B1B"/>
                </a:solidFill>
                <a:latin typeface="Cambria" panose="02040503050406030204" pitchFamily="18" charset="0"/>
              </a:rPr>
              <a:t>Hangi klinik senaryolarda BBM testi uygun değil / dikkatli yorumlanmalı?  </a:t>
            </a:r>
            <a:endParaRPr lang="tr-TR" sz="2800" u="sng" dirty="0"/>
          </a:p>
        </p:txBody>
      </p:sp>
      <p:sp>
        <p:nvSpPr>
          <p:cNvPr id="5" name="Dikdörtgen 4"/>
          <p:cNvSpPr/>
          <p:nvPr/>
        </p:nvSpPr>
        <p:spPr>
          <a:xfrm>
            <a:off x="1743740" y="3135695"/>
            <a:ext cx="14524213" cy="5334794"/>
          </a:xfrm>
          <a:prstGeom prst="rect">
            <a:avLst/>
          </a:prstGeom>
          <a:solidFill>
            <a:schemeClr val="accent2">
              <a:lumMod val="20000"/>
              <a:lumOff val="80000"/>
            </a:schemeClr>
          </a:solidFill>
          <a:ln w="38100">
            <a:solidFill>
              <a:schemeClr val="tx1"/>
            </a:solidFill>
          </a:ln>
        </p:spPr>
        <p:txBody>
          <a:bodyPr wrap="square">
            <a:spAutoFit/>
          </a:bodyPr>
          <a:lstStyle/>
          <a:p>
            <a:pPr>
              <a:spcBef>
                <a:spcPts val="2250"/>
              </a:spcBef>
              <a:buFont typeface="+mj-lt"/>
              <a:buAutoNum type="arabicPeriod"/>
            </a:pPr>
            <a:r>
              <a:rPr lang="tr-TR" sz="2400" dirty="0">
                <a:solidFill>
                  <a:srgbClr val="1B1B1B"/>
                </a:solidFill>
                <a:latin typeface="Cambria" panose="02040503050406030204" pitchFamily="18" charset="0"/>
              </a:rPr>
              <a:t> Hastanın bilişsel bozukluğuna neden olma olasılığı bulunan</a:t>
            </a:r>
            <a:r>
              <a:rPr lang="tr-TR" sz="2400" b="1" dirty="0">
                <a:solidFill>
                  <a:srgbClr val="1B1B1B"/>
                </a:solidFill>
                <a:latin typeface="Cambria" panose="02040503050406030204" pitchFamily="18" charset="0"/>
              </a:rPr>
              <a:t>, belirgin değiştirilebilir veya geçici hastalıkları olan hastalar</a:t>
            </a:r>
            <a:r>
              <a:rPr lang="tr-TR" sz="2400" dirty="0">
                <a:solidFill>
                  <a:srgbClr val="1B1B1B"/>
                </a:solidFill>
                <a:latin typeface="Cambria" panose="02040503050406030204" pitchFamily="18" charset="0"/>
              </a:rPr>
              <a:t>.</a:t>
            </a:r>
          </a:p>
          <a:p>
            <a:pPr>
              <a:spcBef>
                <a:spcPts val="2250"/>
              </a:spcBef>
              <a:buFont typeface="+mj-lt"/>
              <a:buAutoNum type="arabicPeriod"/>
            </a:pPr>
            <a:r>
              <a:rPr lang="tr-TR" sz="2400" dirty="0">
                <a:solidFill>
                  <a:srgbClr val="1B1B1B"/>
                </a:solidFill>
                <a:latin typeface="Cambria" panose="02040503050406030204" pitchFamily="18" charset="0"/>
              </a:rPr>
              <a:t> Bu popülasyonda AD patolojisinin klinik önemi ve </a:t>
            </a:r>
            <a:r>
              <a:rPr lang="tr-TR" sz="2400" dirty="0" err="1">
                <a:solidFill>
                  <a:srgbClr val="1B1B1B"/>
                </a:solidFill>
                <a:latin typeface="Cambria" panose="02040503050406030204" pitchFamily="18" charset="0"/>
              </a:rPr>
              <a:t>prognozu</a:t>
            </a:r>
            <a:r>
              <a:rPr lang="tr-TR" sz="2400" dirty="0">
                <a:solidFill>
                  <a:srgbClr val="1B1B1B"/>
                </a:solidFill>
                <a:latin typeface="Cambria" panose="02040503050406030204" pitchFamily="18" charset="0"/>
              </a:rPr>
              <a:t> iyi tanımlanmadığından, </a:t>
            </a:r>
            <a:r>
              <a:rPr lang="tr-TR" sz="2400" b="1" dirty="0">
                <a:solidFill>
                  <a:srgbClr val="1B1B1B"/>
                </a:solidFill>
                <a:latin typeface="Cambria" panose="02040503050406030204" pitchFamily="18" charset="0"/>
              </a:rPr>
              <a:t>sınırlı yaşam beklentisi olan hastalar.</a:t>
            </a:r>
          </a:p>
          <a:p>
            <a:pPr>
              <a:spcBef>
                <a:spcPts val="2250"/>
              </a:spcBef>
              <a:buFont typeface="+mj-lt"/>
              <a:buAutoNum type="arabicPeriod"/>
            </a:pPr>
            <a:r>
              <a:rPr lang="tr-TR" sz="2400" dirty="0">
                <a:solidFill>
                  <a:srgbClr val="1B1B1B"/>
                </a:solidFill>
                <a:latin typeface="Cambria" panose="02040503050406030204" pitchFamily="18" charset="0"/>
              </a:rPr>
              <a:t> </a:t>
            </a:r>
            <a:r>
              <a:rPr lang="tr-TR" sz="2400" b="1" dirty="0">
                <a:solidFill>
                  <a:srgbClr val="1B1B1B"/>
                </a:solidFill>
                <a:latin typeface="Cambria" panose="02040503050406030204" pitchFamily="18" charset="0"/>
              </a:rPr>
              <a:t>Beyni etkileyebilecek</a:t>
            </a:r>
            <a:r>
              <a:rPr lang="tr-TR" sz="2400" dirty="0">
                <a:solidFill>
                  <a:srgbClr val="1B1B1B"/>
                </a:solidFill>
                <a:latin typeface="Cambria" panose="02040503050406030204" pitchFamily="18" charset="0"/>
              </a:rPr>
              <a:t> ve belirli bir BBM seviyelerini iyi çalışılmamış şekillerde etkileyebilecek </a:t>
            </a:r>
            <a:r>
              <a:rPr lang="tr-TR" sz="2400" b="1" dirty="0">
                <a:solidFill>
                  <a:srgbClr val="1B1B1B"/>
                </a:solidFill>
                <a:latin typeface="Cambria" panose="02040503050406030204" pitchFamily="18" charset="0"/>
              </a:rPr>
              <a:t>hastalık geçmişi olan hastalar </a:t>
            </a:r>
            <a:r>
              <a:rPr lang="tr-TR" sz="2400" dirty="0">
                <a:solidFill>
                  <a:srgbClr val="1B1B1B"/>
                </a:solidFill>
                <a:latin typeface="Cambria" panose="02040503050406030204" pitchFamily="18" charset="0"/>
              </a:rPr>
              <a:t>(örneğin, </a:t>
            </a:r>
            <a:r>
              <a:rPr lang="tr-TR" sz="2400" dirty="0" err="1">
                <a:solidFill>
                  <a:srgbClr val="1B1B1B"/>
                </a:solidFill>
                <a:latin typeface="Cambria" panose="02040503050406030204" pitchFamily="18" charset="0"/>
              </a:rPr>
              <a:t>nörosistiserkoz</a:t>
            </a:r>
            <a:r>
              <a:rPr lang="tr-TR" sz="2400" dirty="0">
                <a:solidFill>
                  <a:srgbClr val="1B1B1B"/>
                </a:solidFill>
                <a:latin typeface="Cambria" panose="02040503050406030204" pitchFamily="18" charset="0"/>
              </a:rPr>
              <a:t>, HIV, kemoterapi veya radyasyon geçmişi, kronik </a:t>
            </a:r>
            <a:r>
              <a:rPr lang="tr-TR" sz="2400" dirty="0" err="1">
                <a:solidFill>
                  <a:srgbClr val="1B1B1B"/>
                </a:solidFill>
                <a:latin typeface="Cambria" panose="02040503050406030204" pitchFamily="18" charset="0"/>
              </a:rPr>
              <a:t>travmatik</a:t>
            </a:r>
            <a:r>
              <a:rPr lang="tr-TR" sz="2400" dirty="0">
                <a:solidFill>
                  <a:srgbClr val="1B1B1B"/>
                </a:solidFill>
                <a:latin typeface="Cambria" panose="02040503050406030204" pitchFamily="18" charset="0"/>
              </a:rPr>
              <a:t> </a:t>
            </a:r>
            <a:r>
              <a:rPr lang="tr-TR" sz="2400" dirty="0" err="1">
                <a:solidFill>
                  <a:srgbClr val="1B1B1B"/>
                </a:solidFill>
                <a:latin typeface="Cambria" panose="02040503050406030204" pitchFamily="18" charset="0"/>
              </a:rPr>
              <a:t>ensefalopati</a:t>
            </a:r>
            <a:r>
              <a:rPr lang="tr-TR" sz="2400" dirty="0">
                <a:solidFill>
                  <a:srgbClr val="1B1B1B"/>
                </a:solidFill>
                <a:latin typeface="Cambria" panose="02040503050406030204" pitchFamily="18" charset="0"/>
              </a:rPr>
              <a:t>).</a:t>
            </a:r>
          </a:p>
          <a:p>
            <a:pPr>
              <a:spcBef>
                <a:spcPts val="2250"/>
              </a:spcBef>
              <a:buFont typeface="+mj-lt"/>
              <a:buAutoNum type="arabicPeriod"/>
            </a:pPr>
            <a:r>
              <a:rPr lang="tr-TR" sz="2400" dirty="0">
                <a:solidFill>
                  <a:srgbClr val="1B1B1B"/>
                </a:solidFill>
                <a:latin typeface="Cambria" panose="02040503050406030204" pitchFamily="18" charset="0"/>
              </a:rPr>
              <a:t> </a:t>
            </a:r>
            <a:r>
              <a:rPr lang="tr-TR" sz="2400" b="1" dirty="0">
                <a:solidFill>
                  <a:srgbClr val="1B1B1B"/>
                </a:solidFill>
                <a:latin typeface="Cambria" panose="02040503050406030204" pitchFamily="18" charset="0"/>
              </a:rPr>
              <a:t>Belirli bir BBM seviyesini etkileyebilecek tıbbi rahatsızlıkları olan </a:t>
            </a:r>
            <a:r>
              <a:rPr lang="tr-TR" sz="2400" dirty="0">
                <a:solidFill>
                  <a:srgbClr val="1B1B1B"/>
                </a:solidFill>
                <a:latin typeface="Cambria" panose="02040503050406030204" pitchFamily="18" charset="0"/>
              </a:rPr>
              <a:t>hastalar (örneğin, akut beyin hasarı, ciddi kronik böbrek hastalığı, ALS).</a:t>
            </a:r>
          </a:p>
          <a:p>
            <a:pPr>
              <a:spcBef>
                <a:spcPts val="2250"/>
              </a:spcBef>
              <a:buFont typeface="+mj-lt"/>
              <a:buAutoNum type="arabicPeriod"/>
            </a:pPr>
            <a:r>
              <a:rPr lang="tr-TR" sz="2400" dirty="0">
                <a:solidFill>
                  <a:srgbClr val="1B1B1B"/>
                </a:solidFill>
                <a:latin typeface="Cambria" panose="02040503050406030204" pitchFamily="18" charset="0"/>
              </a:rPr>
              <a:t> Belirli bir BBM seviyesini etkileyebilecek </a:t>
            </a:r>
            <a:r>
              <a:rPr lang="tr-TR" sz="2400" b="1" dirty="0">
                <a:solidFill>
                  <a:srgbClr val="1B1B1B"/>
                </a:solidFill>
                <a:latin typeface="Cambria" panose="02040503050406030204" pitchFamily="18" charset="0"/>
              </a:rPr>
              <a:t>belirli ilaçlar kullanan </a:t>
            </a:r>
            <a:r>
              <a:rPr lang="tr-TR" sz="2400" dirty="0">
                <a:solidFill>
                  <a:srgbClr val="1B1B1B"/>
                </a:solidFill>
                <a:latin typeface="Cambria" panose="02040503050406030204" pitchFamily="18" charset="0"/>
              </a:rPr>
              <a:t>hastalar (örneğin, </a:t>
            </a:r>
            <a:r>
              <a:rPr lang="tr-TR" sz="2400" dirty="0" err="1">
                <a:solidFill>
                  <a:srgbClr val="1B1B1B"/>
                </a:solidFill>
                <a:latin typeface="Cambria" panose="02040503050406030204" pitchFamily="18" charset="0"/>
              </a:rPr>
              <a:t>neprilisin</a:t>
            </a:r>
            <a:r>
              <a:rPr lang="tr-TR" sz="2400" dirty="0">
                <a:solidFill>
                  <a:srgbClr val="1B1B1B"/>
                </a:solidFill>
                <a:latin typeface="Cambria" panose="02040503050406030204" pitchFamily="18" charset="0"/>
              </a:rPr>
              <a:t> inhibitörleri, kan-beyin bariyerini bozan ilaçlar).</a:t>
            </a:r>
          </a:p>
        </p:txBody>
      </p:sp>
      <p:sp>
        <p:nvSpPr>
          <p:cNvPr id="6" name="Dikdörtgen 5"/>
          <p:cNvSpPr/>
          <p:nvPr/>
        </p:nvSpPr>
        <p:spPr>
          <a:xfrm>
            <a:off x="444857" y="9763780"/>
            <a:ext cx="15823096" cy="523220"/>
          </a:xfrm>
          <a:prstGeom prst="rect">
            <a:avLst/>
          </a:prstGeom>
        </p:spPr>
        <p:txBody>
          <a:bodyPr wrap="square">
            <a:spAutoFit/>
          </a:bodyPr>
          <a:lstStyle/>
          <a:p>
            <a:r>
              <a:rPr lang="tr-TR" dirty="0" err="1">
                <a:solidFill>
                  <a:srgbClr val="1B1B1B"/>
                </a:solidFill>
                <a:latin typeface="Roboto Mono Web"/>
              </a:rPr>
              <a:t>Palmqvist</a:t>
            </a:r>
            <a:r>
              <a:rPr lang="tr-TR" dirty="0">
                <a:solidFill>
                  <a:srgbClr val="1B1B1B"/>
                </a:solidFill>
                <a:latin typeface="Roboto Mono Web"/>
              </a:rPr>
              <a:t>, S., et al. (2025). </a:t>
            </a:r>
            <a:r>
              <a:rPr lang="tr-TR" dirty="0" err="1">
                <a:solidFill>
                  <a:srgbClr val="1B1B1B"/>
                </a:solidFill>
                <a:latin typeface="Roboto Mono Web"/>
              </a:rPr>
              <a:t>Alzheimer's</a:t>
            </a:r>
            <a:r>
              <a:rPr lang="tr-TR" dirty="0">
                <a:solidFill>
                  <a:srgbClr val="1B1B1B"/>
                </a:solidFill>
                <a:latin typeface="Roboto Mono Web"/>
              </a:rPr>
              <a:t> </a:t>
            </a:r>
            <a:r>
              <a:rPr lang="tr-TR" dirty="0" err="1">
                <a:solidFill>
                  <a:srgbClr val="1B1B1B"/>
                </a:solidFill>
                <a:latin typeface="Roboto Mono Web"/>
              </a:rPr>
              <a:t>Association</a:t>
            </a:r>
            <a:r>
              <a:rPr lang="tr-TR" dirty="0">
                <a:solidFill>
                  <a:srgbClr val="1B1B1B"/>
                </a:solidFill>
                <a:latin typeface="Roboto Mono Web"/>
              </a:rPr>
              <a:t> </a:t>
            </a:r>
            <a:r>
              <a:rPr lang="tr-TR" dirty="0" err="1">
                <a:solidFill>
                  <a:srgbClr val="1B1B1B"/>
                </a:solidFill>
                <a:latin typeface="Roboto Mono Web"/>
              </a:rPr>
              <a:t>Clinical</a:t>
            </a:r>
            <a:r>
              <a:rPr lang="tr-TR" dirty="0">
                <a:solidFill>
                  <a:srgbClr val="1B1B1B"/>
                </a:solidFill>
                <a:latin typeface="Roboto Mono Web"/>
              </a:rPr>
              <a:t> </a:t>
            </a:r>
            <a:r>
              <a:rPr lang="tr-TR" dirty="0" err="1">
                <a:solidFill>
                  <a:srgbClr val="1B1B1B"/>
                </a:solidFill>
                <a:latin typeface="Roboto Mono Web"/>
              </a:rPr>
              <a:t>Practice</a:t>
            </a:r>
            <a:r>
              <a:rPr lang="tr-TR" dirty="0">
                <a:solidFill>
                  <a:srgbClr val="1B1B1B"/>
                </a:solidFill>
                <a:latin typeface="Roboto Mono Web"/>
              </a:rPr>
              <a:t> </a:t>
            </a:r>
            <a:r>
              <a:rPr lang="tr-TR" dirty="0" err="1">
                <a:solidFill>
                  <a:srgbClr val="1B1B1B"/>
                </a:solidFill>
                <a:latin typeface="Roboto Mono Web"/>
              </a:rPr>
              <a:t>Guideline</a:t>
            </a:r>
            <a:r>
              <a:rPr lang="tr-TR" dirty="0">
                <a:solidFill>
                  <a:srgbClr val="1B1B1B"/>
                </a:solidFill>
                <a:latin typeface="Roboto Mono Web"/>
              </a:rPr>
              <a:t> on </a:t>
            </a:r>
            <a:r>
              <a:rPr lang="tr-TR" dirty="0" err="1">
                <a:solidFill>
                  <a:srgbClr val="1B1B1B"/>
                </a:solidFill>
                <a:latin typeface="Roboto Mono Web"/>
              </a:rPr>
              <a:t>the</a:t>
            </a:r>
            <a:r>
              <a:rPr lang="tr-TR" dirty="0">
                <a:solidFill>
                  <a:srgbClr val="1B1B1B"/>
                </a:solidFill>
                <a:latin typeface="Roboto Mono Web"/>
              </a:rPr>
              <a:t> </a:t>
            </a:r>
            <a:r>
              <a:rPr lang="tr-TR" dirty="0" err="1">
                <a:solidFill>
                  <a:srgbClr val="1B1B1B"/>
                </a:solidFill>
                <a:latin typeface="Roboto Mono Web"/>
              </a:rPr>
              <a:t>use</a:t>
            </a:r>
            <a:r>
              <a:rPr lang="tr-TR" dirty="0">
                <a:solidFill>
                  <a:srgbClr val="1B1B1B"/>
                </a:solidFill>
                <a:latin typeface="Roboto Mono Web"/>
              </a:rPr>
              <a:t> of </a:t>
            </a:r>
            <a:r>
              <a:rPr lang="tr-TR" dirty="0" err="1">
                <a:solidFill>
                  <a:srgbClr val="1B1B1B"/>
                </a:solidFill>
                <a:latin typeface="Roboto Mono Web"/>
              </a:rPr>
              <a:t>blood-based</a:t>
            </a:r>
            <a:r>
              <a:rPr lang="tr-TR" dirty="0">
                <a:solidFill>
                  <a:srgbClr val="1B1B1B"/>
                </a:solidFill>
                <a:latin typeface="Roboto Mono Web"/>
              </a:rPr>
              <a:t> </a:t>
            </a:r>
            <a:r>
              <a:rPr lang="tr-TR" dirty="0" err="1">
                <a:solidFill>
                  <a:srgbClr val="1B1B1B"/>
                </a:solidFill>
                <a:latin typeface="Roboto Mono Web"/>
              </a:rPr>
              <a:t>biomarkers</a:t>
            </a:r>
            <a:r>
              <a:rPr lang="tr-TR" dirty="0">
                <a:solidFill>
                  <a:srgbClr val="1B1B1B"/>
                </a:solidFill>
                <a:latin typeface="Roboto Mono Web"/>
              </a:rPr>
              <a:t> in </a:t>
            </a:r>
            <a:r>
              <a:rPr lang="tr-TR" dirty="0" err="1">
                <a:solidFill>
                  <a:srgbClr val="1B1B1B"/>
                </a:solidFill>
                <a:latin typeface="Roboto Mono Web"/>
              </a:rPr>
              <a:t>the</a:t>
            </a:r>
            <a:r>
              <a:rPr lang="tr-TR" dirty="0">
                <a:solidFill>
                  <a:srgbClr val="1B1B1B"/>
                </a:solidFill>
                <a:latin typeface="Roboto Mono Web"/>
              </a:rPr>
              <a:t> </a:t>
            </a:r>
            <a:r>
              <a:rPr lang="tr-TR" dirty="0" err="1">
                <a:solidFill>
                  <a:srgbClr val="1B1B1B"/>
                </a:solidFill>
                <a:latin typeface="Roboto Mono Web"/>
              </a:rPr>
              <a:t>diagnostic</a:t>
            </a:r>
            <a:r>
              <a:rPr lang="tr-TR" dirty="0">
                <a:solidFill>
                  <a:srgbClr val="1B1B1B"/>
                </a:solidFill>
                <a:latin typeface="Roboto Mono Web"/>
              </a:rPr>
              <a:t> </a:t>
            </a:r>
            <a:r>
              <a:rPr lang="tr-TR" dirty="0" err="1">
                <a:solidFill>
                  <a:srgbClr val="1B1B1B"/>
                </a:solidFill>
                <a:latin typeface="Roboto Mono Web"/>
              </a:rPr>
              <a:t>workup</a:t>
            </a:r>
            <a:r>
              <a:rPr lang="tr-TR" dirty="0">
                <a:solidFill>
                  <a:srgbClr val="1B1B1B"/>
                </a:solidFill>
                <a:latin typeface="Roboto Mono Web"/>
              </a:rPr>
              <a:t> of </a:t>
            </a:r>
            <a:r>
              <a:rPr lang="tr-TR" dirty="0" err="1">
                <a:solidFill>
                  <a:srgbClr val="1B1B1B"/>
                </a:solidFill>
                <a:latin typeface="Roboto Mono Web"/>
              </a:rPr>
              <a:t>suspected</a:t>
            </a:r>
            <a:r>
              <a:rPr lang="tr-TR" dirty="0">
                <a:solidFill>
                  <a:srgbClr val="1B1B1B"/>
                </a:solidFill>
                <a:latin typeface="Roboto Mono Web"/>
              </a:rPr>
              <a:t> </a:t>
            </a:r>
            <a:r>
              <a:rPr lang="tr-TR" dirty="0" err="1">
                <a:solidFill>
                  <a:srgbClr val="1B1B1B"/>
                </a:solidFill>
                <a:latin typeface="Roboto Mono Web"/>
              </a:rPr>
              <a:t>Alzheimer's</a:t>
            </a:r>
            <a:r>
              <a:rPr lang="tr-TR" dirty="0">
                <a:solidFill>
                  <a:srgbClr val="1B1B1B"/>
                </a:solidFill>
                <a:latin typeface="Roboto Mono Web"/>
              </a:rPr>
              <a:t> </a:t>
            </a:r>
            <a:r>
              <a:rPr lang="tr-TR" dirty="0" err="1">
                <a:solidFill>
                  <a:srgbClr val="1B1B1B"/>
                </a:solidFill>
                <a:latin typeface="Roboto Mono Web"/>
              </a:rPr>
              <a:t>disease</a:t>
            </a:r>
            <a:r>
              <a:rPr lang="tr-TR" dirty="0">
                <a:solidFill>
                  <a:srgbClr val="1B1B1B"/>
                </a:solidFill>
                <a:latin typeface="Roboto Mono Web"/>
              </a:rPr>
              <a:t> </a:t>
            </a:r>
            <a:r>
              <a:rPr lang="tr-TR" dirty="0" err="1">
                <a:solidFill>
                  <a:srgbClr val="1B1B1B"/>
                </a:solidFill>
                <a:latin typeface="Roboto Mono Web"/>
              </a:rPr>
              <a:t>within</a:t>
            </a:r>
            <a:r>
              <a:rPr lang="tr-TR" dirty="0">
                <a:solidFill>
                  <a:srgbClr val="1B1B1B"/>
                </a:solidFill>
                <a:latin typeface="Roboto Mono Web"/>
              </a:rPr>
              <a:t> </a:t>
            </a:r>
            <a:r>
              <a:rPr lang="tr-TR" dirty="0" err="1">
                <a:solidFill>
                  <a:srgbClr val="1B1B1B"/>
                </a:solidFill>
                <a:latin typeface="Roboto Mono Web"/>
              </a:rPr>
              <a:t>specialized</a:t>
            </a:r>
            <a:r>
              <a:rPr lang="tr-TR" dirty="0">
                <a:solidFill>
                  <a:srgbClr val="1B1B1B"/>
                </a:solidFill>
                <a:latin typeface="Roboto Mono Web"/>
              </a:rPr>
              <a:t> </a:t>
            </a:r>
            <a:r>
              <a:rPr lang="tr-TR" dirty="0" err="1">
                <a:solidFill>
                  <a:srgbClr val="1B1B1B"/>
                </a:solidFill>
                <a:latin typeface="Roboto Mono Web"/>
              </a:rPr>
              <a:t>care</a:t>
            </a:r>
            <a:r>
              <a:rPr lang="tr-TR" dirty="0">
                <a:solidFill>
                  <a:srgbClr val="1B1B1B"/>
                </a:solidFill>
                <a:latin typeface="Roboto Mono Web"/>
              </a:rPr>
              <a:t> </a:t>
            </a:r>
            <a:r>
              <a:rPr lang="tr-TR" dirty="0" err="1">
                <a:solidFill>
                  <a:srgbClr val="1B1B1B"/>
                </a:solidFill>
                <a:latin typeface="Roboto Mono Web"/>
              </a:rPr>
              <a:t>settings</a:t>
            </a:r>
            <a:r>
              <a:rPr lang="tr-TR" dirty="0">
                <a:solidFill>
                  <a:srgbClr val="1B1B1B"/>
                </a:solidFill>
                <a:latin typeface="Roboto Mono Web"/>
              </a:rPr>
              <a:t>. </a:t>
            </a:r>
            <a:r>
              <a:rPr lang="tr-TR" i="1" dirty="0" err="1">
                <a:solidFill>
                  <a:srgbClr val="1B1B1B"/>
                </a:solidFill>
                <a:latin typeface="Roboto Mono Web"/>
              </a:rPr>
              <a:t>Alzheimer's</a:t>
            </a:r>
            <a:r>
              <a:rPr lang="tr-TR" i="1" dirty="0">
                <a:solidFill>
                  <a:srgbClr val="1B1B1B"/>
                </a:solidFill>
                <a:latin typeface="Roboto Mono Web"/>
              </a:rPr>
              <a:t> &amp; </a:t>
            </a:r>
            <a:r>
              <a:rPr lang="tr-TR" i="1" dirty="0" err="1">
                <a:solidFill>
                  <a:srgbClr val="1B1B1B"/>
                </a:solidFill>
                <a:latin typeface="Roboto Mono Web"/>
              </a:rPr>
              <a:t>dementia</a:t>
            </a:r>
            <a:r>
              <a:rPr lang="tr-TR" i="1" dirty="0">
                <a:solidFill>
                  <a:srgbClr val="1B1B1B"/>
                </a:solidFill>
                <a:latin typeface="Roboto Mono Web"/>
              </a:rPr>
              <a:t> : </a:t>
            </a:r>
            <a:r>
              <a:rPr lang="tr-TR" i="1" dirty="0" err="1">
                <a:solidFill>
                  <a:srgbClr val="1B1B1B"/>
                </a:solidFill>
                <a:latin typeface="Roboto Mono Web"/>
              </a:rPr>
              <a:t>the</a:t>
            </a:r>
            <a:r>
              <a:rPr lang="tr-TR" i="1" dirty="0">
                <a:solidFill>
                  <a:srgbClr val="1B1B1B"/>
                </a:solidFill>
                <a:latin typeface="Roboto Mono Web"/>
              </a:rPr>
              <a:t> </a:t>
            </a:r>
            <a:r>
              <a:rPr lang="tr-TR" i="1" dirty="0" err="1">
                <a:solidFill>
                  <a:srgbClr val="1B1B1B"/>
                </a:solidFill>
                <a:latin typeface="Roboto Mono Web"/>
              </a:rPr>
              <a:t>journal</a:t>
            </a:r>
            <a:r>
              <a:rPr lang="tr-TR" i="1" dirty="0">
                <a:solidFill>
                  <a:srgbClr val="1B1B1B"/>
                </a:solidFill>
                <a:latin typeface="Roboto Mono Web"/>
              </a:rPr>
              <a:t> of </a:t>
            </a:r>
            <a:r>
              <a:rPr lang="tr-TR" i="1" dirty="0" err="1">
                <a:solidFill>
                  <a:srgbClr val="1B1B1B"/>
                </a:solidFill>
                <a:latin typeface="Roboto Mono Web"/>
              </a:rPr>
              <a:t>the</a:t>
            </a:r>
            <a:r>
              <a:rPr lang="tr-TR" i="1" dirty="0">
                <a:solidFill>
                  <a:srgbClr val="1B1B1B"/>
                </a:solidFill>
                <a:latin typeface="Roboto Mono Web"/>
              </a:rPr>
              <a:t> </a:t>
            </a:r>
            <a:r>
              <a:rPr lang="tr-TR" i="1" dirty="0" err="1">
                <a:solidFill>
                  <a:srgbClr val="1B1B1B"/>
                </a:solidFill>
                <a:latin typeface="Roboto Mono Web"/>
              </a:rPr>
              <a:t>Alzheimer's</a:t>
            </a:r>
            <a:r>
              <a:rPr lang="tr-TR" i="1" dirty="0">
                <a:solidFill>
                  <a:srgbClr val="1B1B1B"/>
                </a:solidFill>
                <a:latin typeface="Roboto Mono Web"/>
              </a:rPr>
              <a:t> </a:t>
            </a:r>
            <a:r>
              <a:rPr lang="tr-TR" i="1" dirty="0" err="1">
                <a:solidFill>
                  <a:srgbClr val="1B1B1B"/>
                </a:solidFill>
                <a:latin typeface="Roboto Mono Web"/>
              </a:rPr>
              <a:t>Association</a:t>
            </a:r>
            <a:r>
              <a:rPr lang="tr-TR" dirty="0">
                <a:solidFill>
                  <a:srgbClr val="1B1B1B"/>
                </a:solidFill>
                <a:latin typeface="Roboto Mono Web"/>
              </a:rPr>
              <a:t>, </a:t>
            </a:r>
            <a:r>
              <a:rPr lang="tr-TR" i="1" dirty="0">
                <a:solidFill>
                  <a:srgbClr val="1B1B1B"/>
                </a:solidFill>
                <a:latin typeface="Roboto Mono Web"/>
              </a:rPr>
              <a:t>21</a:t>
            </a:r>
            <a:r>
              <a:rPr lang="tr-TR" dirty="0">
                <a:solidFill>
                  <a:srgbClr val="1B1B1B"/>
                </a:solidFill>
                <a:latin typeface="Roboto Mono Web"/>
              </a:rPr>
              <a:t>(7), e70535</a:t>
            </a:r>
            <a:endParaRPr lang="tr-TR" dirty="0"/>
          </a:p>
        </p:txBody>
      </p:sp>
      <p:grpSp>
        <p:nvGrpSpPr>
          <p:cNvPr id="7" name="Google Shape;710;p23"/>
          <p:cNvGrpSpPr/>
          <p:nvPr/>
        </p:nvGrpSpPr>
        <p:grpSpPr>
          <a:xfrm rot="-2700000">
            <a:off x="-2036180" y="-592689"/>
            <a:ext cx="2947910" cy="3120639"/>
            <a:chOff x="0" y="-47625"/>
            <a:chExt cx="812800" cy="860425"/>
          </a:xfrm>
        </p:grpSpPr>
        <p:sp>
          <p:nvSpPr>
            <p:cNvPr id="8"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5D5D5"/>
            </a:solidFill>
            <a:ln>
              <a:noFill/>
            </a:ln>
          </p:spPr>
        </p:sp>
        <p:sp>
          <p:nvSpPr>
            <p:cNvPr id="9" name="Google Shape;712;p2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 name="Google Shape;723;p23"/>
          <p:cNvGrpSpPr/>
          <p:nvPr/>
        </p:nvGrpSpPr>
        <p:grpSpPr>
          <a:xfrm>
            <a:off x="-1606906" y="-1894184"/>
            <a:ext cx="2593234" cy="2922884"/>
            <a:chOff x="0" y="-47625"/>
            <a:chExt cx="374648" cy="422273"/>
          </a:xfrm>
        </p:grpSpPr>
        <p:sp>
          <p:nvSpPr>
            <p:cNvPr id="11"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2"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716083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176954" y="6306322"/>
            <a:ext cx="11934092" cy="1200329"/>
          </a:xfrm>
          <a:prstGeom prst="rect">
            <a:avLst/>
          </a:prstGeom>
          <a:solidFill>
            <a:schemeClr val="accent3"/>
          </a:solidFill>
          <a:ln w="38100">
            <a:solidFill>
              <a:schemeClr val="tx1"/>
            </a:solidFill>
          </a:ln>
        </p:spPr>
        <p:txBody>
          <a:bodyPr wrap="square">
            <a:spAutoFit/>
          </a:bodyPr>
          <a:lstStyle/>
          <a:p>
            <a:pPr marL="158750">
              <a:lnSpc>
                <a:spcPct val="150000"/>
              </a:lnSpc>
              <a:buSzPts val="1100"/>
              <a:defRPr/>
            </a:pPr>
            <a:r>
              <a:rPr lang="tr-TR" sz="2400" dirty="0"/>
              <a:t>«BBM testleri </a:t>
            </a:r>
            <a:r>
              <a:rPr lang="tr-TR" sz="2400" b="1" dirty="0"/>
              <a:t>kapsamlı bir klinik değerlendirmenin yerini tutmaz.»</a:t>
            </a:r>
          </a:p>
          <a:p>
            <a:pPr marL="158750">
              <a:lnSpc>
                <a:spcPct val="150000"/>
              </a:lnSpc>
              <a:buSzPts val="1100"/>
              <a:defRPr/>
            </a:pPr>
            <a:r>
              <a:rPr lang="tr-TR" sz="2400" dirty="0"/>
              <a:t>«Klinik bakım bağlamında bir </a:t>
            </a:r>
            <a:r>
              <a:rPr lang="tr-TR" sz="2400" b="1" dirty="0"/>
              <a:t>uzman tarafından istenip yorumlanması gerekir»</a:t>
            </a:r>
          </a:p>
        </p:txBody>
      </p:sp>
      <p:sp>
        <p:nvSpPr>
          <p:cNvPr id="5" name="Dikdörtgen 4"/>
          <p:cNvSpPr/>
          <p:nvPr/>
        </p:nvSpPr>
        <p:spPr>
          <a:xfrm>
            <a:off x="4611755" y="2086968"/>
            <a:ext cx="8706680" cy="1569660"/>
          </a:xfrm>
          <a:prstGeom prst="rect">
            <a:avLst/>
          </a:prstGeom>
          <a:ln w="38100">
            <a:solidFill>
              <a:schemeClr val="tx1"/>
            </a:solidFill>
          </a:ln>
        </p:spPr>
        <p:txBody>
          <a:bodyPr wrap="square">
            <a:spAutoFit/>
          </a:bodyPr>
          <a:lstStyle/>
          <a:p>
            <a:r>
              <a:rPr lang="tr-TR" sz="2400" dirty="0"/>
              <a:t>BBM, PET görüntüleme ve BOS testleriyle karşılaştırıldığında: </a:t>
            </a:r>
          </a:p>
          <a:p>
            <a:pPr marL="457200" indent="-457200" algn="ctr">
              <a:buFont typeface="Wingdings" panose="05000000000000000000" pitchFamily="2" charset="2"/>
              <a:buChar char="ü"/>
            </a:pPr>
            <a:r>
              <a:rPr lang="tr-TR" sz="2400" dirty="0"/>
              <a:t>Daha düşük maliyetli</a:t>
            </a:r>
          </a:p>
          <a:p>
            <a:pPr marL="457200" indent="-457200" algn="ctr">
              <a:buFont typeface="Wingdings" panose="05000000000000000000" pitchFamily="2" charset="2"/>
              <a:buChar char="ü"/>
            </a:pPr>
            <a:r>
              <a:rPr lang="tr-TR" sz="2400" dirty="0"/>
              <a:t>Daha erişilebilir</a:t>
            </a:r>
          </a:p>
          <a:p>
            <a:pPr marL="457200" indent="-457200" algn="ctr">
              <a:buFont typeface="Wingdings" panose="05000000000000000000" pitchFamily="2" charset="2"/>
              <a:buChar char="ü"/>
            </a:pPr>
            <a:r>
              <a:rPr lang="tr-TR" sz="2400" dirty="0"/>
              <a:t>Hastalar için daha kabul edilebilir</a:t>
            </a:r>
          </a:p>
        </p:txBody>
      </p:sp>
      <p:sp>
        <p:nvSpPr>
          <p:cNvPr id="6" name="L-Şekli 5"/>
          <p:cNvSpPr/>
          <p:nvPr/>
        </p:nvSpPr>
        <p:spPr>
          <a:xfrm rot="18860401">
            <a:off x="8324687" y="4151768"/>
            <a:ext cx="1280816" cy="1310891"/>
          </a:xfrm>
          <a:prstGeom prst="corner">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428498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Yer Tutucusu 10"/>
          <p:cNvSpPr>
            <a:spLocks noGrp="1"/>
          </p:cNvSpPr>
          <p:nvPr>
            <p:ph type="body" idx="1"/>
          </p:nvPr>
        </p:nvSpPr>
        <p:spPr/>
        <p:txBody>
          <a:bodyPr/>
          <a:lstStyle/>
          <a:p>
            <a:endParaRPr lang="tr-TR"/>
          </a:p>
        </p:txBody>
      </p:sp>
      <p:sp>
        <p:nvSpPr>
          <p:cNvPr id="3" name="Unvan 2"/>
          <p:cNvSpPr>
            <a:spLocks noGrp="1"/>
          </p:cNvSpPr>
          <p:nvPr>
            <p:ph type="title"/>
          </p:nvPr>
        </p:nvSpPr>
        <p:spPr>
          <a:xfrm>
            <a:off x="3160188" y="522285"/>
            <a:ext cx="11967600" cy="1143000"/>
          </a:xfrm>
        </p:spPr>
        <p:txBody>
          <a:bodyPr>
            <a:normAutofit/>
          </a:bodyPr>
          <a:lstStyle/>
          <a:p>
            <a:r>
              <a:rPr lang="tr-TR" sz="6000" dirty="0">
                <a:latin typeface="+mj-lt"/>
              </a:rPr>
              <a:t>Sonuç</a:t>
            </a:r>
          </a:p>
        </p:txBody>
      </p:sp>
      <p:sp>
        <p:nvSpPr>
          <p:cNvPr id="6" name="Dikdörtgen 5"/>
          <p:cNvSpPr/>
          <p:nvPr/>
        </p:nvSpPr>
        <p:spPr>
          <a:xfrm>
            <a:off x="2575815" y="2037302"/>
            <a:ext cx="13541072" cy="6247864"/>
          </a:xfrm>
          <a:prstGeom prst="rect">
            <a:avLst/>
          </a:prstGeom>
          <a:solidFill>
            <a:schemeClr val="accent2">
              <a:lumMod val="20000"/>
              <a:lumOff val="80000"/>
            </a:schemeClr>
          </a:solidFill>
        </p:spPr>
        <p:txBody>
          <a:bodyPr wrap="square">
            <a:spAutoFit/>
          </a:bodyPr>
          <a:lstStyle/>
          <a:p>
            <a:pPr marL="285750" indent="-285750">
              <a:lnSpc>
                <a:spcPct val="200000"/>
              </a:lnSpc>
              <a:buFont typeface="Arial" panose="020B0604020202020204" pitchFamily="34" charset="0"/>
              <a:buChar char="•"/>
            </a:pPr>
            <a:r>
              <a:rPr lang="tr-TR" sz="2000" dirty="0" err="1">
                <a:latin typeface="+mj-lt"/>
              </a:rPr>
              <a:t>CPG’deki</a:t>
            </a:r>
            <a:r>
              <a:rPr lang="tr-TR" sz="2000" dirty="0">
                <a:latin typeface="+mj-lt"/>
              </a:rPr>
              <a:t> iki öneri de yalnızca </a:t>
            </a:r>
            <a:r>
              <a:rPr lang="tr-TR" sz="2000" b="1" u="sng" dirty="0">
                <a:latin typeface="+mj-lt"/>
              </a:rPr>
              <a:t>özel bakımda görülen bilişsel bozukluğu olan hastalar için geçerli</a:t>
            </a:r>
          </a:p>
          <a:p>
            <a:pPr marL="285750" indent="-285750">
              <a:lnSpc>
                <a:spcPct val="200000"/>
              </a:lnSpc>
              <a:buFont typeface="Arial" panose="020B0604020202020204" pitchFamily="34" charset="0"/>
              <a:buChar char="•"/>
            </a:pPr>
            <a:r>
              <a:rPr lang="tr-TR" sz="2000" b="1" dirty="0">
                <a:latin typeface="+mj-lt"/>
              </a:rPr>
              <a:t>Duyarlılığı %90 ve üzeri ve özgüllüğü %75 olan BBM testleri</a:t>
            </a:r>
            <a:r>
              <a:rPr lang="tr-TR" sz="2000" dirty="0">
                <a:latin typeface="+mj-lt"/>
              </a:rPr>
              <a:t>, negatif bir sonucun Alzheimer patolojisini yüksek olasılıkla dışladığı </a:t>
            </a:r>
            <a:r>
              <a:rPr lang="tr-TR" sz="2000" b="1" u="sng" dirty="0">
                <a:latin typeface="+mj-lt"/>
              </a:rPr>
              <a:t>bir </a:t>
            </a:r>
            <a:r>
              <a:rPr lang="tr-TR" sz="2000" b="1" u="sng" dirty="0" err="1">
                <a:latin typeface="+mj-lt"/>
              </a:rPr>
              <a:t>triyaj</a:t>
            </a:r>
            <a:r>
              <a:rPr lang="tr-TR" sz="2000" b="1" u="sng" dirty="0">
                <a:latin typeface="+mj-lt"/>
              </a:rPr>
              <a:t> testi olarak kullanılabilir</a:t>
            </a:r>
            <a:r>
              <a:rPr lang="tr-TR" sz="2000" dirty="0">
                <a:latin typeface="+mj-lt"/>
              </a:rPr>
              <a:t>.</a:t>
            </a:r>
          </a:p>
          <a:p>
            <a:pPr marL="285750" indent="-285750">
              <a:lnSpc>
                <a:spcPct val="200000"/>
              </a:lnSpc>
              <a:buFont typeface="Arial" panose="020B0604020202020204" pitchFamily="34" charset="0"/>
              <a:buChar char="•"/>
            </a:pPr>
            <a:r>
              <a:rPr lang="tr-TR" sz="2000" dirty="0">
                <a:latin typeface="+mj-lt"/>
              </a:rPr>
              <a:t>Pozitif bir sonuç ayrıca beyin omurilik sıvısı (BOS) veya </a:t>
            </a:r>
            <a:r>
              <a:rPr lang="tr-TR" sz="2000" dirty="0" err="1">
                <a:latin typeface="+mj-lt"/>
              </a:rPr>
              <a:t>amiloid</a:t>
            </a:r>
            <a:r>
              <a:rPr lang="tr-TR" sz="2000" dirty="0">
                <a:latin typeface="+mj-lt"/>
              </a:rPr>
              <a:t> pozitron emisyon tomografisi (PET) testi gibi </a:t>
            </a:r>
            <a:r>
              <a:rPr lang="tr-TR" sz="2000" b="1" dirty="0">
                <a:latin typeface="+mj-lt"/>
              </a:rPr>
              <a:t>başka bir yöntemle de doğrulanmalıdır</a:t>
            </a:r>
            <a:r>
              <a:rPr lang="tr-TR" sz="2000" dirty="0">
                <a:latin typeface="+mj-lt"/>
              </a:rPr>
              <a:t>.</a:t>
            </a:r>
          </a:p>
          <a:p>
            <a:pPr marL="285750" indent="-285750">
              <a:lnSpc>
                <a:spcPct val="200000"/>
              </a:lnSpc>
              <a:buFont typeface="Arial" panose="020B0604020202020204" pitchFamily="34" charset="0"/>
              <a:buChar char="•"/>
            </a:pPr>
            <a:r>
              <a:rPr lang="tr-TR" sz="2000" b="1" dirty="0">
                <a:latin typeface="+mj-lt"/>
              </a:rPr>
              <a:t>Hem duyarlılık hem de özgüllük açısından %90 ve üzeri BBM testleri</a:t>
            </a:r>
            <a:r>
              <a:rPr lang="tr-TR" sz="2000" dirty="0">
                <a:latin typeface="+mj-lt"/>
              </a:rPr>
              <a:t>, PET </a:t>
            </a:r>
            <a:r>
              <a:rPr lang="tr-TR" sz="2000" dirty="0" err="1">
                <a:latin typeface="+mj-lt"/>
              </a:rPr>
              <a:t>amiloid</a:t>
            </a:r>
            <a:r>
              <a:rPr lang="tr-TR" sz="2000" dirty="0">
                <a:latin typeface="+mj-lt"/>
              </a:rPr>
              <a:t> görüntüleme veya BOS </a:t>
            </a:r>
            <a:r>
              <a:rPr lang="tr-TR" sz="2000" b="1" u="sng" dirty="0">
                <a:latin typeface="+mj-lt"/>
              </a:rPr>
              <a:t>Alzheimer </a:t>
            </a:r>
            <a:r>
              <a:rPr lang="tr-TR" sz="2000" b="1" u="sng" dirty="0" err="1">
                <a:latin typeface="+mj-lt"/>
              </a:rPr>
              <a:t>biyobelirteç</a:t>
            </a:r>
            <a:r>
              <a:rPr lang="tr-TR" sz="2000" b="1" u="sng" dirty="0">
                <a:latin typeface="+mj-lt"/>
              </a:rPr>
              <a:t> testinin yerine kullanılabilir</a:t>
            </a:r>
            <a:r>
              <a:rPr lang="tr-TR" sz="2000" dirty="0">
                <a:latin typeface="+mj-lt"/>
              </a:rPr>
              <a:t>.</a:t>
            </a:r>
          </a:p>
          <a:p>
            <a:pPr marL="285750" indent="-285750">
              <a:lnSpc>
                <a:spcPct val="200000"/>
              </a:lnSpc>
              <a:buFont typeface="Arial" panose="020B0604020202020204" pitchFamily="34" charset="0"/>
              <a:buChar char="•"/>
            </a:pPr>
            <a:r>
              <a:rPr lang="tr-TR" sz="2000" dirty="0">
                <a:latin typeface="+mj-lt"/>
                <a:ea typeface="Calibri" panose="020F0502020204030204" pitchFamily="34" charset="0"/>
                <a:cs typeface="Calibri" panose="020F0502020204030204" pitchFamily="34" charset="0"/>
              </a:rPr>
              <a:t>BBM sonuçları </a:t>
            </a:r>
            <a:r>
              <a:rPr lang="tr-TR" sz="2000" b="1" dirty="0">
                <a:latin typeface="+mj-lt"/>
                <a:ea typeface="Calibri" panose="020F0502020204030204" pitchFamily="34" charset="0"/>
                <a:cs typeface="Calibri" panose="020F0502020204030204" pitchFamily="34" charset="0"/>
              </a:rPr>
              <a:t>klinik öykü, muayene, bilişsel testler ve uygun görüntüleme</a:t>
            </a:r>
            <a:r>
              <a:rPr lang="tr-TR" sz="2000" dirty="0">
                <a:latin typeface="+mj-lt"/>
                <a:ea typeface="Calibri" panose="020F0502020204030204" pitchFamily="34" charset="0"/>
                <a:cs typeface="Calibri" panose="020F0502020204030204" pitchFamily="34" charset="0"/>
              </a:rPr>
              <a:t> ile birlikte yorumlanmalıdır</a:t>
            </a:r>
          </a:p>
          <a:p>
            <a:pPr marL="285750" indent="-285750">
              <a:lnSpc>
                <a:spcPct val="200000"/>
              </a:lnSpc>
              <a:buFont typeface="Arial" panose="020B0604020202020204" pitchFamily="34" charset="0"/>
              <a:buChar char="•"/>
            </a:pPr>
            <a:r>
              <a:rPr lang="tr-TR" sz="2000" dirty="0">
                <a:latin typeface="+mj-lt"/>
                <a:ea typeface="Calibri" panose="020F0502020204030204" pitchFamily="34" charset="0"/>
                <a:cs typeface="Calibri" panose="020F0502020204030204" pitchFamily="34" charset="0"/>
              </a:rPr>
              <a:t>Platformlar ve kesim noktaları arasında farklılıklar nedeniyle </a:t>
            </a:r>
            <a:r>
              <a:rPr lang="tr-TR" sz="2000" b="1" dirty="0">
                <a:latin typeface="+mj-lt"/>
                <a:ea typeface="Calibri" panose="020F0502020204030204" pitchFamily="34" charset="0"/>
                <a:cs typeface="Calibri" panose="020F0502020204030204" pitchFamily="34" charset="0"/>
              </a:rPr>
              <a:t>yerel doğrulama ve kalite güvencesi</a:t>
            </a:r>
            <a:r>
              <a:rPr lang="tr-TR" sz="2000" dirty="0">
                <a:latin typeface="+mj-lt"/>
                <a:ea typeface="Calibri" panose="020F0502020204030204" pitchFamily="34" charset="0"/>
                <a:cs typeface="Calibri" panose="020F0502020204030204" pitchFamily="34" charset="0"/>
              </a:rPr>
              <a:t> vurgusu</a:t>
            </a:r>
            <a:endParaRPr lang="tr-TR" sz="2000" dirty="0">
              <a:latin typeface="+mj-lt"/>
            </a:endParaRPr>
          </a:p>
          <a:p>
            <a:pPr marL="285750" indent="-285750">
              <a:lnSpc>
                <a:spcPct val="200000"/>
              </a:lnSpc>
              <a:buFont typeface="Arial" panose="020B0604020202020204" pitchFamily="34" charset="0"/>
              <a:buChar char="•"/>
            </a:pPr>
            <a:r>
              <a:rPr lang="tr-TR" sz="2000" dirty="0">
                <a:latin typeface="+mj-lt"/>
              </a:rPr>
              <a:t>Tanısal test doğruluğunda önemli değişkenlik var ve piyasada bulunan birçok BBM testinin bu eşikleri karşılamıyor.</a:t>
            </a:r>
          </a:p>
        </p:txBody>
      </p:sp>
    </p:spTree>
    <p:extLst>
      <p:ext uri="{BB962C8B-B14F-4D97-AF65-F5344CB8AC3E}">
        <p14:creationId xmlns:p14="http://schemas.microsoft.com/office/powerpoint/2010/main" val="367465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4F1"/>
        </a:solidFill>
        <a:effectLst/>
      </p:bgPr>
    </p:bg>
    <p:spTree>
      <p:nvGrpSpPr>
        <p:cNvPr id="1" name="Shape 294"/>
        <p:cNvGrpSpPr/>
        <p:nvPr/>
      </p:nvGrpSpPr>
      <p:grpSpPr>
        <a:xfrm>
          <a:off x="0" y="0"/>
          <a:ext cx="0" cy="0"/>
          <a:chOff x="0" y="0"/>
          <a:chExt cx="0" cy="0"/>
        </a:xfrm>
      </p:grpSpPr>
      <p:grpSp>
        <p:nvGrpSpPr>
          <p:cNvPr id="295" name="Google Shape;295;p13"/>
          <p:cNvGrpSpPr/>
          <p:nvPr/>
        </p:nvGrpSpPr>
        <p:grpSpPr>
          <a:xfrm>
            <a:off x="12728333" y="21339"/>
            <a:ext cx="5101779" cy="9439126"/>
            <a:chOff x="0" y="-47625"/>
            <a:chExt cx="1368368" cy="2486025"/>
          </a:xfrm>
        </p:grpSpPr>
        <p:sp>
          <p:nvSpPr>
            <p:cNvPr id="296" name="Google Shape;296;p13"/>
            <p:cNvSpPr/>
            <p:nvPr/>
          </p:nvSpPr>
          <p:spPr>
            <a:xfrm>
              <a:off x="0" y="0"/>
              <a:ext cx="1368368" cy="2438400"/>
            </a:xfrm>
            <a:custGeom>
              <a:avLst/>
              <a:gdLst/>
              <a:ahLst/>
              <a:cxnLst/>
              <a:rect l="l" t="t" r="r" b="b"/>
              <a:pathLst>
                <a:path w="1368368" h="2438400" extrusionOk="0">
                  <a:moveTo>
                    <a:pt x="0" y="0"/>
                  </a:moveTo>
                  <a:lnTo>
                    <a:pt x="1368368" y="0"/>
                  </a:lnTo>
                  <a:lnTo>
                    <a:pt x="1368368" y="2438400"/>
                  </a:lnTo>
                  <a:lnTo>
                    <a:pt x="0" y="2438400"/>
                  </a:lnTo>
                  <a:close/>
                </a:path>
              </a:pathLst>
            </a:custGeom>
            <a:solidFill>
              <a:srgbClr val="DBAFE7"/>
            </a:solidFill>
            <a:ln>
              <a:noFill/>
            </a:ln>
          </p:spPr>
        </p:sp>
        <p:sp>
          <p:nvSpPr>
            <p:cNvPr id="297" name="Google Shape;297;p13"/>
            <p:cNvSpPr txBox="1"/>
            <p:nvPr/>
          </p:nvSpPr>
          <p:spPr>
            <a:xfrm>
              <a:off x="0" y="-47625"/>
              <a:ext cx="1368368" cy="248602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3" name="Resim 2"/>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12154513" y="734303"/>
            <a:ext cx="4610553" cy="8906988"/>
          </a:xfrm>
          <a:prstGeom prst="rect">
            <a:avLst/>
          </a:prstGeom>
        </p:spPr>
      </p:pic>
      <p:grpSp>
        <p:nvGrpSpPr>
          <p:cNvPr id="299" name="Google Shape;299;p13"/>
          <p:cNvGrpSpPr/>
          <p:nvPr/>
        </p:nvGrpSpPr>
        <p:grpSpPr>
          <a:xfrm>
            <a:off x="15658518" y="6641222"/>
            <a:ext cx="2848645" cy="5638486"/>
            <a:chOff x="21875" y="12910"/>
            <a:chExt cx="3798193" cy="7517981"/>
          </a:xfrm>
        </p:grpSpPr>
        <p:cxnSp>
          <p:nvCxnSpPr>
            <p:cNvPr id="301" name="Google Shape;301;p13"/>
            <p:cNvCxnSpPr/>
            <p:nvPr/>
          </p:nvCxnSpPr>
          <p:spPr>
            <a:xfrm rot="10800000" flipH="1">
              <a:off x="21875" y="1132099"/>
              <a:ext cx="3776319" cy="6398792"/>
            </a:xfrm>
            <a:prstGeom prst="straightConnector1">
              <a:avLst/>
            </a:prstGeom>
            <a:noFill/>
            <a:ln w="50800" cap="flat" cmpd="sng">
              <a:solidFill>
                <a:srgbClr val="350A30"/>
              </a:solidFill>
              <a:prstDash val="solid"/>
              <a:round/>
              <a:headEnd type="none" w="sm" len="sm"/>
              <a:tailEnd type="none" w="sm" len="sm"/>
            </a:ln>
          </p:spPr>
        </p:cxnSp>
        <p:cxnSp>
          <p:nvCxnSpPr>
            <p:cNvPr id="300" name="Google Shape;300;p13"/>
            <p:cNvCxnSpPr/>
            <p:nvPr/>
          </p:nvCxnSpPr>
          <p:spPr>
            <a:xfrm rot="10800000" flipH="1">
              <a:off x="43749" y="12910"/>
              <a:ext cx="3776319" cy="6398792"/>
            </a:xfrm>
            <a:prstGeom prst="straightConnector1">
              <a:avLst/>
            </a:prstGeom>
            <a:noFill/>
            <a:ln w="50800" cap="flat" cmpd="sng">
              <a:solidFill>
                <a:srgbClr val="350A30"/>
              </a:solidFill>
              <a:prstDash val="solid"/>
              <a:round/>
              <a:headEnd type="none" w="sm" len="sm"/>
              <a:tailEnd type="none" w="sm" len="sm"/>
            </a:ln>
          </p:spPr>
        </p:cxnSp>
      </p:grpSp>
      <p:cxnSp>
        <p:nvCxnSpPr>
          <p:cNvPr id="322" name="Google Shape;322;p13"/>
          <p:cNvCxnSpPr/>
          <p:nvPr/>
        </p:nvCxnSpPr>
        <p:spPr>
          <a:xfrm>
            <a:off x="952025" y="21339"/>
            <a:ext cx="0" cy="2849430"/>
          </a:xfrm>
          <a:prstGeom prst="straightConnector1">
            <a:avLst/>
          </a:prstGeom>
          <a:noFill/>
          <a:ln w="38100" cap="flat" cmpd="sng">
            <a:solidFill>
              <a:srgbClr val="350A30"/>
            </a:solidFill>
            <a:prstDash val="solid"/>
            <a:round/>
            <a:headEnd type="none" w="sm" len="sm"/>
            <a:tailEnd type="none" w="sm" len="sm"/>
          </a:ln>
        </p:spPr>
      </p:cxnSp>
      <p:cxnSp>
        <p:nvCxnSpPr>
          <p:cNvPr id="323" name="Google Shape;323;p13"/>
          <p:cNvCxnSpPr/>
          <p:nvPr/>
        </p:nvCxnSpPr>
        <p:spPr>
          <a:xfrm>
            <a:off x="526528" y="1524310"/>
            <a:ext cx="2849430" cy="0"/>
          </a:xfrm>
          <a:prstGeom prst="straightConnector1">
            <a:avLst/>
          </a:prstGeom>
          <a:noFill/>
          <a:ln w="38100" cap="flat" cmpd="sng">
            <a:solidFill>
              <a:srgbClr val="350A30"/>
            </a:solidFill>
            <a:prstDash val="solid"/>
            <a:round/>
            <a:headEnd type="none" w="sm" len="sm"/>
            <a:tailEnd type="none" w="sm" len="sm"/>
          </a:ln>
        </p:spPr>
      </p:cxnSp>
      <p:sp>
        <p:nvSpPr>
          <p:cNvPr id="319" name="Google Shape;319;p13"/>
          <p:cNvSpPr txBox="1"/>
          <p:nvPr/>
        </p:nvSpPr>
        <p:spPr>
          <a:xfrm>
            <a:off x="1951243" y="116459"/>
            <a:ext cx="9376809" cy="132959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tr-TR" sz="7200" b="0" i="0" strike="noStrike" cap="none" dirty="0">
                <a:solidFill>
                  <a:srgbClr val="350A30"/>
                </a:solidFill>
                <a:latin typeface="Inria Serif"/>
                <a:ea typeface="Inria Serif"/>
                <a:cs typeface="Inria Serif"/>
                <a:sym typeface="Inria Serif"/>
              </a:rPr>
              <a:t>Sunum Planı</a:t>
            </a:r>
            <a:endParaRPr sz="1050" dirty="0"/>
          </a:p>
        </p:txBody>
      </p:sp>
      <p:sp>
        <p:nvSpPr>
          <p:cNvPr id="4" name="Metin kutusu 3"/>
          <p:cNvSpPr txBox="1"/>
          <p:nvPr/>
        </p:nvSpPr>
        <p:spPr>
          <a:xfrm>
            <a:off x="1179381" y="2478744"/>
            <a:ext cx="11455503" cy="6001643"/>
          </a:xfrm>
          <a:prstGeom prst="rect">
            <a:avLst/>
          </a:prstGeom>
          <a:noFill/>
        </p:spPr>
        <p:txBody>
          <a:bodyPr wrap="square" rtlCol="0">
            <a:spAutoFit/>
          </a:bodyPr>
          <a:lstStyle/>
          <a:p>
            <a:pPr marL="457200" indent="-457200">
              <a:lnSpc>
                <a:spcPct val="200000"/>
              </a:lnSpc>
              <a:buFont typeface="Wingdings" panose="05000000000000000000" pitchFamily="2" charset="2"/>
              <a:buChar char="q"/>
            </a:pPr>
            <a:r>
              <a:rPr lang="tr-TR" sz="2400" b="1" dirty="0">
                <a:latin typeface="+mn-lt"/>
                <a:ea typeface="Calibri" panose="020F0502020204030204" pitchFamily="34" charset="0"/>
                <a:cs typeface="Calibri" panose="020F0502020204030204" pitchFamily="34" charset="0"/>
              </a:rPr>
              <a:t>2024 </a:t>
            </a:r>
            <a:r>
              <a:rPr lang="tr-TR" sz="2400" b="1" dirty="0">
                <a:latin typeface="+mn-lt"/>
              </a:rPr>
              <a:t>NIA-AA</a:t>
            </a:r>
            <a:r>
              <a:rPr lang="tr-TR" sz="2400" b="1" dirty="0">
                <a:latin typeface="+mn-lt"/>
                <a:ea typeface="Calibri" panose="020F0502020204030204" pitchFamily="34" charset="0"/>
                <a:cs typeface="Calibri" panose="020F0502020204030204" pitchFamily="34" charset="0"/>
              </a:rPr>
              <a:t> </a:t>
            </a:r>
            <a:r>
              <a:rPr lang="tr-TR" sz="2400" b="1" dirty="0">
                <a:latin typeface="+mn-lt"/>
              </a:rPr>
              <a:t>Revize Tanı ve </a:t>
            </a:r>
            <a:r>
              <a:rPr lang="tr-TR" sz="2400" b="1" dirty="0" err="1">
                <a:latin typeface="+mn-lt"/>
              </a:rPr>
              <a:t>Evreleme</a:t>
            </a:r>
            <a:r>
              <a:rPr lang="tr-TR" sz="2400" b="1" dirty="0">
                <a:latin typeface="+mn-lt"/>
              </a:rPr>
              <a:t> Kriterleri</a:t>
            </a:r>
          </a:p>
          <a:p>
            <a:pPr marL="457200" indent="-457200">
              <a:lnSpc>
                <a:spcPct val="200000"/>
              </a:lnSpc>
              <a:buFont typeface="Wingdings" panose="05000000000000000000" pitchFamily="2" charset="2"/>
              <a:buChar char="q"/>
            </a:pPr>
            <a:r>
              <a:rPr lang="tr-TR" sz="2400" b="1" dirty="0">
                <a:latin typeface="+mn-lt"/>
                <a:ea typeface="Calibri" panose="020F0502020204030204" pitchFamily="34" charset="0"/>
                <a:cs typeface="Calibri" panose="020F0502020204030204" pitchFamily="34" charset="0"/>
              </a:rPr>
              <a:t>2025 AA BBM Klinik Uygulama Kılavuzu </a:t>
            </a:r>
          </a:p>
          <a:p>
            <a:pPr marL="457200" indent="-457200">
              <a:lnSpc>
                <a:spcPct val="200000"/>
              </a:lnSpc>
              <a:buFont typeface="Wingdings" panose="05000000000000000000" pitchFamily="2" charset="2"/>
              <a:buChar char="q"/>
            </a:pPr>
            <a:r>
              <a:rPr lang="tr-TR" sz="2400" b="1" dirty="0">
                <a:latin typeface="+mn-lt"/>
                <a:ea typeface="Calibri" panose="020F0502020204030204" pitchFamily="34" charset="0"/>
                <a:cs typeface="Calibri" panose="020F0502020204030204" pitchFamily="34" charset="0"/>
              </a:rPr>
              <a:t>2025 </a:t>
            </a:r>
            <a:r>
              <a:rPr lang="tr-TR" sz="2400" b="1" dirty="0" err="1">
                <a:latin typeface="+mn-lt"/>
                <a:ea typeface="Calibri" panose="020F0502020204030204" pitchFamily="34" charset="0"/>
                <a:cs typeface="Calibri" panose="020F0502020204030204" pitchFamily="34" charset="0"/>
              </a:rPr>
              <a:t>DETeCD</a:t>
            </a:r>
            <a:r>
              <a:rPr lang="tr-TR" sz="2400" b="1" dirty="0">
                <a:latin typeface="+mn-lt"/>
                <a:ea typeface="Calibri" panose="020F0502020204030204" pitchFamily="34" charset="0"/>
                <a:cs typeface="Calibri" panose="020F0502020204030204" pitchFamily="34" charset="0"/>
              </a:rPr>
              <a:t>-ADRD</a:t>
            </a:r>
            <a:r>
              <a:rPr lang="tr-TR" sz="2400" b="1" dirty="0"/>
              <a:t> </a:t>
            </a:r>
          </a:p>
          <a:p>
            <a:pPr marL="457200" indent="-457200">
              <a:lnSpc>
                <a:spcPct val="200000"/>
              </a:lnSpc>
              <a:buFont typeface="Wingdings" panose="05000000000000000000" pitchFamily="2" charset="2"/>
              <a:buChar char="q"/>
            </a:pPr>
            <a:r>
              <a:rPr lang="tr-TR" sz="2400" b="1" dirty="0">
                <a:latin typeface="+mn-lt"/>
                <a:ea typeface="Calibri" panose="020F0502020204030204" pitchFamily="34" charset="0"/>
                <a:cs typeface="Calibri" panose="020F0502020204030204" pitchFamily="34" charset="0"/>
              </a:rPr>
              <a:t>Yeni Tedaviler / Faz Çalışmaları </a:t>
            </a:r>
          </a:p>
          <a:p>
            <a:pPr marL="457200" indent="-457200">
              <a:lnSpc>
                <a:spcPct val="200000"/>
              </a:lnSpc>
              <a:buFont typeface="Wingdings" panose="05000000000000000000" pitchFamily="2" charset="2"/>
              <a:buChar char="q"/>
            </a:pPr>
            <a:r>
              <a:rPr lang="tr-TR" sz="2400" b="1" dirty="0">
                <a:latin typeface="+mn-lt"/>
                <a:ea typeface="Calibri" panose="020F0502020204030204" pitchFamily="34" charset="0"/>
                <a:cs typeface="Calibri" panose="020F0502020204030204" pitchFamily="34" charset="0"/>
              </a:rPr>
              <a:t>2024 NSD Biyolojik Tanımlama Güncellemesi </a:t>
            </a:r>
          </a:p>
          <a:p>
            <a:pPr marL="457200" indent="-457200">
              <a:lnSpc>
                <a:spcPct val="200000"/>
              </a:lnSpc>
              <a:buFont typeface="Wingdings" panose="05000000000000000000" pitchFamily="2" charset="2"/>
              <a:buChar char="q"/>
            </a:pPr>
            <a:r>
              <a:rPr lang="tr-TR" sz="2400" b="1" dirty="0"/>
              <a:t>2025 VasCog-2–WSO Revizyonunu </a:t>
            </a:r>
          </a:p>
          <a:p>
            <a:pPr marL="457200" indent="-457200">
              <a:lnSpc>
                <a:spcPct val="200000"/>
              </a:lnSpc>
              <a:buFont typeface="Wingdings" panose="05000000000000000000" pitchFamily="2" charset="2"/>
              <a:buChar char="q"/>
            </a:pPr>
            <a:r>
              <a:rPr lang="tr-TR" sz="2400" b="1" dirty="0"/>
              <a:t>2025 APA </a:t>
            </a:r>
            <a:r>
              <a:rPr lang="tr-TR" sz="2400" b="1" dirty="0" err="1"/>
              <a:t>Deliryum</a:t>
            </a:r>
            <a:r>
              <a:rPr lang="tr-TR" sz="2400" b="1" dirty="0"/>
              <a:t> Kılavuzu</a:t>
            </a:r>
          </a:p>
          <a:p>
            <a:pPr marL="457200" indent="-457200">
              <a:lnSpc>
                <a:spcPct val="200000"/>
              </a:lnSpc>
              <a:buFont typeface="Wingdings" panose="05000000000000000000" pitchFamily="2" charset="2"/>
              <a:buChar char="q"/>
            </a:pPr>
            <a:r>
              <a:rPr lang="tr-TR" sz="2400" b="1" dirty="0" err="1">
                <a:latin typeface="+mn-lt"/>
                <a:ea typeface="Calibri" panose="020F0502020204030204" pitchFamily="34" charset="0"/>
                <a:cs typeface="Calibri" panose="020F0502020204030204" pitchFamily="34" charset="0"/>
              </a:rPr>
              <a:t>Herpes</a:t>
            </a:r>
            <a:r>
              <a:rPr lang="tr-TR" sz="2400" b="1" dirty="0">
                <a:latin typeface="+mn-lt"/>
                <a:ea typeface="Calibri" panose="020F0502020204030204" pitchFamily="34" charset="0"/>
                <a:cs typeface="Calibri" panose="020F0502020204030204" pitchFamily="34" charset="0"/>
              </a:rPr>
              <a:t> </a:t>
            </a:r>
            <a:r>
              <a:rPr lang="tr-TR" sz="2400" b="1" dirty="0" err="1">
                <a:latin typeface="+mn-lt"/>
                <a:ea typeface="Calibri" panose="020F0502020204030204" pitchFamily="34" charset="0"/>
                <a:cs typeface="Calibri" panose="020F0502020204030204" pitchFamily="34" charset="0"/>
              </a:rPr>
              <a:t>Zoster</a:t>
            </a:r>
            <a:r>
              <a:rPr lang="tr-TR" sz="2400" b="1" dirty="0">
                <a:latin typeface="+mn-lt"/>
                <a:ea typeface="Calibri" panose="020F0502020204030204" pitchFamily="34" charset="0"/>
                <a:cs typeface="Calibri" panose="020F0502020204030204" pitchFamily="34" charset="0"/>
              </a:rPr>
              <a:t> Aşılama - Kognitif Etki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710;p23"/>
          <p:cNvGrpSpPr/>
          <p:nvPr/>
        </p:nvGrpSpPr>
        <p:grpSpPr>
          <a:xfrm rot="-2700000">
            <a:off x="-2036180" y="-592689"/>
            <a:ext cx="2947910" cy="3120639"/>
            <a:chOff x="0" y="-47625"/>
            <a:chExt cx="812800" cy="860425"/>
          </a:xfrm>
        </p:grpSpPr>
        <p:sp>
          <p:nvSpPr>
            <p:cNvPr id="8"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5D5D5"/>
            </a:solidFill>
            <a:ln>
              <a:noFill/>
            </a:ln>
          </p:spPr>
        </p:sp>
        <p:sp>
          <p:nvSpPr>
            <p:cNvPr id="9" name="Google Shape;712;p2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 name="Google Shape;723;p23"/>
          <p:cNvGrpSpPr/>
          <p:nvPr/>
        </p:nvGrpSpPr>
        <p:grpSpPr>
          <a:xfrm>
            <a:off x="-1606906" y="-1894184"/>
            <a:ext cx="2593234" cy="2922884"/>
            <a:chOff x="0" y="-47625"/>
            <a:chExt cx="374648" cy="422273"/>
          </a:xfrm>
        </p:grpSpPr>
        <p:sp>
          <p:nvSpPr>
            <p:cNvPr id="12"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3"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 name="Dikdörtgen 6"/>
          <p:cNvSpPr/>
          <p:nvPr/>
        </p:nvSpPr>
        <p:spPr>
          <a:xfrm>
            <a:off x="0" y="9636369"/>
            <a:ext cx="11251095" cy="415498"/>
          </a:xfrm>
          <a:prstGeom prst="rect">
            <a:avLst/>
          </a:prstGeom>
        </p:spPr>
        <p:txBody>
          <a:bodyPr wrap="square">
            <a:spAutoFit/>
          </a:bodyPr>
          <a:lstStyle/>
          <a:p>
            <a:r>
              <a:rPr lang="tr-TR" sz="1050" dirty="0" err="1">
                <a:solidFill>
                  <a:srgbClr val="1B1B1B"/>
                </a:solidFill>
                <a:latin typeface="Roboto Mono Web"/>
              </a:rPr>
              <a:t>Palmqvist</a:t>
            </a:r>
            <a:r>
              <a:rPr lang="tr-TR" sz="1050" dirty="0">
                <a:solidFill>
                  <a:srgbClr val="1B1B1B"/>
                </a:solidFill>
                <a:latin typeface="Roboto Mono Web"/>
              </a:rPr>
              <a:t>, S., et al. (2025). </a:t>
            </a:r>
            <a:r>
              <a:rPr lang="tr-TR" sz="1050" dirty="0" err="1">
                <a:solidFill>
                  <a:srgbClr val="1B1B1B"/>
                </a:solidFill>
                <a:latin typeface="Roboto Mono Web"/>
              </a:rPr>
              <a:t>Alzheimer's</a:t>
            </a:r>
            <a:r>
              <a:rPr lang="tr-TR" sz="1050" dirty="0">
                <a:solidFill>
                  <a:srgbClr val="1B1B1B"/>
                </a:solidFill>
                <a:latin typeface="Roboto Mono Web"/>
              </a:rPr>
              <a:t> </a:t>
            </a:r>
            <a:r>
              <a:rPr lang="tr-TR" sz="1050" dirty="0" err="1">
                <a:solidFill>
                  <a:srgbClr val="1B1B1B"/>
                </a:solidFill>
                <a:latin typeface="Roboto Mono Web"/>
              </a:rPr>
              <a:t>Association</a:t>
            </a:r>
            <a:r>
              <a:rPr lang="tr-TR" sz="1050" dirty="0">
                <a:solidFill>
                  <a:srgbClr val="1B1B1B"/>
                </a:solidFill>
                <a:latin typeface="Roboto Mono Web"/>
              </a:rPr>
              <a:t> </a:t>
            </a:r>
            <a:r>
              <a:rPr lang="tr-TR" sz="1050" dirty="0" err="1">
                <a:solidFill>
                  <a:srgbClr val="1B1B1B"/>
                </a:solidFill>
                <a:latin typeface="Roboto Mono Web"/>
              </a:rPr>
              <a:t>Clinical</a:t>
            </a:r>
            <a:r>
              <a:rPr lang="tr-TR" sz="1050" dirty="0">
                <a:solidFill>
                  <a:srgbClr val="1B1B1B"/>
                </a:solidFill>
                <a:latin typeface="Roboto Mono Web"/>
              </a:rPr>
              <a:t> </a:t>
            </a:r>
            <a:r>
              <a:rPr lang="tr-TR" sz="1050" dirty="0" err="1">
                <a:solidFill>
                  <a:srgbClr val="1B1B1B"/>
                </a:solidFill>
                <a:latin typeface="Roboto Mono Web"/>
              </a:rPr>
              <a:t>Practice</a:t>
            </a:r>
            <a:r>
              <a:rPr lang="tr-TR" sz="1050" dirty="0">
                <a:solidFill>
                  <a:srgbClr val="1B1B1B"/>
                </a:solidFill>
                <a:latin typeface="Roboto Mono Web"/>
              </a:rPr>
              <a:t> </a:t>
            </a:r>
            <a:r>
              <a:rPr lang="tr-TR" sz="1050" dirty="0" err="1">
                <a:solidFill>
                  <a:srgbClr val="1B1B1B"/>
                </a:solidFill>
                <a:latin typeface="Roboto Mono Web"/>
              </a:rPr>
              <a:t>Guideline</a:t>
            </a:r>
            <a:r>
              <a:rPr lang="tr-TR" sz="1050" dirty="0">
                <a:solidFill>
                  <a:srgbClr val="1B1B1B"/>
                </a:solidFill>
                <a:latin typeface="Roboto Mono Web"/>
              </a:rPr>
              <a:t> on </a:t>
            </a:r>
            <a:r>
              <a:rPr lang="tr-TR" sz="1050" dirty="0" err="1">
                <a:solidFill>
                  <a:srgbClr val="1B1B1B"/>
                </a:solidFill>
                <a:latin typeface="Roboto Mono Web"/>
              </a:rPr>
              <a:t>the</a:t>
            </a:r>
            <a:r>
              <a:rPr lang="tr-TR" sz="1050" dirty="0">
                <a:solidFill>
                  <a:srgbClr val="1B1B1B"/>
                </a:solidFill>
                <a:latin typeface="Roboto Mono Web"/>
              </a:rPr>
              <a:t> </a:t>
            </a:r>
            <a:r>
              <a:rPr lang="tr-TR" sz="1050" dirty="0" err="1">
                <a:solidFill>
                  <a:srgbClr val="1B1B1B"/>
                </a:solidFill>
                <a:latin typeface="Roboto Mono Web"/>
              </a:rPr>
              <a:t>use</a:t>
            </a:r>
            <a:r>
              <a:rPr lang="tr-TR" sz="1050" dirty="0">
                <a:solidFill>
                  <a:srgbClr val="1B1B1B"/>
                </a:solidFill>
                <a:latin typeface="Roboto Mono Web"/>
              </a:rPr>
              <a:t> of </a:t>
            </a:r>
            <a:r>
              <a:rPr lang="tr-TR" sz="1050" dirty="0" err="1">
                <a:solidFill>
                  <a:srgbClr val="1B1B1B"/>
                </a:solidFill>
                <a:latin typeface="Roboto Mono Web"/>
              </a:rPr>
              <a:t>blood-based</a:t>
            </a:r>
            <a:r>
              <a:rPr lang="tr-TR" sz="1050" dirty="0">
                <a:solidFill>
                  <a:srgbClr val="1B1B1B"/>
                </a:solidFill>
                <a:latin typeface="Roboto Mono Web"/>
              </a:rPr>
              <a:t> </a:t>
            </a:r>
            <a:r>
              <a:rPr lang="tr-TR" sz="1050" dirty="0" err="1">
                <a:solidFill>
                  <a:srgbClr val="1B1B1B"/>
                </a:solidFill>
                <a:latin typeface="Roboto Mono Web"/>
              </a:rPr>
              <a:t>biomarkers</a:t>
            </a:r>
            <a:r>
              <a:rPr lang="tr-TR" sz="1050" dirty="0">
                <a:solidFill>
                  <a:srgbClr val="1B1B1B"/>
                </a:solidFill>
                <a:latin typeface="Roboto Mono Web"/>
              </a:rPr>
              <a:t> in </a:t>
            </a:r>
            <a:r>
              <a:rPr lang="tr-TR" sz="1050" dirty="0" err="1">
                <a:solidFill>
                  <a:srgbClr val="1B1B1B"/>
                </a:solidFill>
                <a:latin typeface="Roboto Mono Web"/>
              </a:rPr>
              <a:t>the</a:t>
            </a:r>
            <a:r>
              <a:rPr lang="tr-TR" sz="1050" dirty="0">
                <a:solidFill>
                  <a:srgbClr val="1B1B1B"/>
                </a:solidFill>
                <a:latin typeface="Roboto Mono Web"/>
              </a:rPr>
              <a:t> </a:t>
            </a:r>
            <a:r>
              <a:rPr lang="tr-TR" sz="1050" dirty="0" err="1">
                <a:solidFill>
                  <a:srgbClr val="1B1B1B"/>
                </a:solidFill>
                <a:latin typeface="Roboto Mono Web"/>
              </a:rPr>
              <a:t>diagnostic</a:t>
            </a:r>
            <a:r>
              <a:rPr lang="tr-TR" sz="1050" dirty="0">
                <a:solidFill>
                  <a:srgbClr val="1B1B1B"/>
                </a:solidFill>
                <a:latin typeface="Roboto Mono Web"/>
              </a:rPr>
              <a:t> </a:t>
            </a:r>
            <a:r>
              <a:rPr lang="tr-TR" sz="1050" dirty="0" err="1">
                <a:solidFill>
                  <a:srgbClr val="1B1B1B"/>
                </a:solidFill>
                <a:latin typeface="Roboto Mono Web"/>
              </a:rPr>
              <a:t>workup</a:t>
            </a:r>
            <a:r>
              <a:rPr lang="tr-TR" sz="1050" dirty="0">
                <a:solidFill>
                  <a:srgbClr val="1B1B1B"/>
                </a:solidFill>
                <a:latin typeface="Roboto Mono Web"/>
              </a:rPr>
              <a:t> of </a:t>
            </a:r>
            <a:r>
              <a:rPr lang="tr-TR" sz="1050" dirty="0" err="1">
                <a:solidFill>
                  <a:srgbClr val="1B1B1B"/>
                </a:solidFill>
                <a:latin typeface="Roboto Mono Web"/>
              </a:rPr>
              <a:t>suspected</a:t>
            </a:r>
            <a:r>
              <a:rPr lang="tr-TR" sz="1050" dirty="0">
                <a:solidFill>
                  <a:srgbClr val="1B1B1B"/>
                </a:solidFill>
                <a:latin typeface="Roboto Mono Web"/>
              </a:rPr>
              <a:t> </a:t>
            </a:r>
            <a:r>
              <a:rPr lang="tr-TR" sz="1050" dirty="0" err="1">
                <a:solidFill>
                  <a:srgbClr val="1B1B1B"/>
                </a:solidFill>
                <a:latin typeface="Roboto Mono Web"/>
              </a:rPr>
              <a:t>Alzheimer's</a:t>
            </a:r>
            <a:r>
              <a:rPr lang="tr-TR" sz="1050" dirty="0">
                <a:solidFill>
                  <a:srgbClr val="1B1B1B"/>
                </a:solidFill>
                <a:latin typeface="Roboto Mono Web"/>
              </a:rPr>
              <a:t> </a:t>
            </a:r>
            <a:r>
              <a:rPr lang="tr-TR" sz="1050" dirty="0" err="1">
                <a:solidFill>
                  <a:srgbClr val="1B1B1B"/>
                </a:solidFill>
                <a:latin typeface="Roboto Mono Web"/>
              </a:rPr>
              <a:t>disease</a:t>
            </a:r>
            <a:r>
              <a:rPr lang="tr-TR" sz="1050" dirty="0">
                <a:solidFill>
                  <a:srgbClr val="1B1B1B"/>
                </a:solidFill>
                <a:latin typeface="Roboto Mono Web"/>
              </a:rPr>
              <a:t> </a:t>
            </a:r>
            <a:r>
              <a:rPr lang="tr-TR" sz="1050" dirty="0" err="1">
                <a:solidFill>
                  <a:srgbClr val="1B1B1B"/>
                </a:solidFill>
                <a:latin typeface="Roboto Mono Web"/>
              </a:rPr>
              <a:t>within</a:t>
            </a:r>
            <a:r>
              <a:rPr lang="tr-TR" sz="1050" dirty="0">
                <a:solidFill>
                  <a:srgbClr val="1B1B1B"/>
                </a:solidFill>
                <a:latin typeface="Roboto Mono Web"/>
              </a:rPr>
              <a:t> </a:t>
            </a:r>
            <a:r>
              <a:rPr lang="tr-TR" sz="1050" dirty="0" err="1">
                <a:solidFill>
                  <a:srgbClr val="1B1B1B"/>
                </a:solidFill>
                <a:latin typeface="Roboto Mono Web"/>
              </a:rPr>
              <a:t>specialized</a:t>
            </a:r>
            <a:r>
              <a:rPr lang="tr-TR" sz="1050" dirty="0">
                <a:solidFill>
                  <a:srgbClr val="1B1B1B"/>
                </a:solidFill>
                <a:latin typeface="Roboto Mono Web"/>
              </a:rPr>
              <a:t> </a:t>
            </a:r>
            <a:r>
              <a:rPr lang="tr-TR" sz="1050" dirty="0" err="1">
                <a:solidFill>
                  <a:srgbClr val="1B1B1B"/>
                </a:solidFill>
                <a:latin typeface="Roboto Mono Web"/>
              </a:rPr>
              <a:t>care</a:t>
            </a:r>
            <a:r>
              <a:rPr lang="tr-TR" sz="1050" dirty="0">
                <a:solidFill>
                  <a:srgbClr val="1B1B1B"/>
                </a:solidFill>
                <a:latin typeface="Roboto Mono Web"/>
              </a:rPr>
              <a:t> </a:t>
            </a:r>
            <a:r>
              <a:rPr lang="tr-TR" sz="1050" dirty="0" err="1">
                <a:solidFill>
                  <a:srgbClr val="1B1B1B"/>
                </a:solidFill>
                <a:latin typeface="Roboto Mono Web"/>
              </a:rPr>
              <a:t>settings</a:t>
            </a:r>
            <a:r>
              <a:rPr lang="tr-TR" sz="1050" dirty="0">
                <a:solidFill>
                  <a:srgbClr val="1B1B1B"/>
                </a:solidFill>
                <a:latin typeface="Roboto Mono Web"/>
              </a:rPr>
              <a:t>. </a:t>
            </a:r>
            <a:r>
              <a:rPr lang="tr-TR" sz="1050" i="1" dirty="0" err="1">
                <a:solidFill>
                  <a:srgbClr val="1B1B1B"/>
                </a:solidFill>
                <a:latin typeface="Roboto Mono Web"/>
              </a:rPr>
              <a:t>Alzheimer's</a:t>
            </a:r>
            <a:r>
              <a:rPr lang="tr-TR" sz="1050" i="1" dirty="0">
                <a:solidFill>
                  <a:srgbClr val="1B1B1B"/>
                </a:solidFill>
                <a:latin typeface="Roboto Mono Web"/>
              </a:rPr>
              <a:t> &amp; </a:t>
            </a:r>
            <a:r>
              <a:rPr lang="tr-TR" sz="1050" i="1" dirty="0" err="1">
                <a:solidFill>
                  <a:srgbClr val="1B1B1B"/>
                </a:solidFill>
                <a:latin typeface="Roboto Mono Web"/>
              </a:rPr>
              <a:t>dementia</a:t>
            </a:r>
            <a:r>
              <a:rPr lang="tr-TR" sz="1050" i="1" dirty="0">
                <a:solidFill>
                  <a:srgbClr val="1B1B1B"/>
                </a:solidFill>
                <a:latin typeface="Roboto Mono Web"/>
              </a:rPr>
              <a:t> : </a:t>
            </a:r>
            <a:r>
              <a:rPr lang="tr-TR" sz="1050" i="1" dirty="0" err="1">
                <a:solidFill>
                  <a:srgbClr val="1B1B1B"/>
                </a:solidFill>
                <a:latin typeface="Roboto Mono Web"/>
              </a:rPr>
              <a:t>the</a:t>
            </a:r>
            <a:r>
              <a:rPr lang="tr-TR" sz="1050" i="1" dirty="0">
                <a:solidFill>
                  <a:srgbClr val="1B1B1B"/>
                </a:solidFill>
                <a:latin typeface="Roboto Mono Web"/>
              </a:rPr>
              <a:t> </a:t>
            </a:r>
            <a:r>
              <a:rPr lang="tr-TR" sz="1050" i="1" dirty="0" err="1">
                <a:solidFill>
                  <a:srgbClr val="1B1B1B"/>
                </a:solidFill>
                <a:latin typeface="Roboto Mono Web"/>
              </a:rPr>
              <a:t>journal</a:t>
            </a:r>
            <a:r>
              <a:rPr lang="tr-TR" sz="1050" i="1" dirty="0">
                <a:solidFill>
                  <a:srgbClr val="1B1B1B"/>
                </a:solidFill>
                <a:latin typeface="Roboto Mono Web"/>
              </a:rPr>
              <a:t> of </a:t>
            </a:r>
            <a:r>
              <a:rPr lang="tr-TR" sz="1050" i="1" dirty="0" err="1">
                <a:solidFill>
                  <a:srgbClr val="1B1B1B"/>
                </a:solidFill>
                <a:latin typeface="Roboto Mono Web"/>
              </a:rPr>
              <a:t>the</a:t>
            </a:r>
            <a:r>
              <a:rPr lang="tr-TR" sz="1050" i="1" dirty="0">
                <a:solidFill>
                  <a:srgbClr val="1B1B1B"/>
                </a:solidFill>
                <a:latin typeface="Roboto Mono Web"/>
              </a:rPr>
              <a:t> </a:t>
            </a:r>
            <a:r>
              <a:rPr lang="tr-TR" sz="1050" i="1" dirty="0" err="1">
                <a:solidFill>
                  <a:srgbClr val="1B1B1B"/>
                </a:solidFill>
                <a:latin typeface="Roboto Mono Web"/>
              </a:rPr>
              <a:t>Alzheimer's</a:t>
            </a:r>
            <a:r>
              <a:rPr lang="tr-TR" sz="1050" i="1" dirty="0">
                <a:solidFill>
                  <a:srgbClr val="1B1B1B"/>
                </a:solidFill>
                <a:latin typeface="Roboto Mono Web"/>
              </a:rPr>
              <a:t> </a:t>
            </a:r>
            <a:r>
              <a:rPr lang="tr-TR" sz="1050" i="1" dirty="0" err="1">
                <a:solidFill>
                  <a:srgbClr val="1B1B1B"/>
                </a:solidFill>
                <a:latin typeface="Roboto Mono Web"/>
              </a:rPr>
              <a:t>Association</a:t>
            </a:r>
            <a:r>
              <a:rPr lang="tr-TR" sz="1050" dirty="0">
                <a:solidFill>
                  <a:srgbClr val="1B1B1B"/>
                </a:solidFill>
                <a:latin typeface="Roboto Mono Web"/>
              </a:rPr>
              <a:t>, </a:t>
            </a:r>
            <a:r>
              <a:rPr lang="tr-TR" sz="1050" i="1" dirty="0">
                <a:solidFill>
                  <a:srgbClr val="1B1B1B"/>
                </a:solidFill>
                <a:latin typeface="Roboto Mono Web"/>
              </a:rPr>
              <a:t>21</a:t>
            </a:r>
            <a:r>
              <a:rPr lang="tr-TR" sz="1050" dirty="0">
                <a:solidFill>
                  <a:srgbClr val="1B1B1B"/>
                </a:solidFill>
                <a:latin typeface="Roboto Mono Web"/>
              </a:rPr>
              <a:t>(7), e70535</a:t>
            </a:r>
            <a:endParaRPr lang="tr-TR" sz="1050" dirty="0"/>
          </a:p>
        </p:txBody>
      </p:sp>
      <p:pic>
        <p:nvPicPr>
          <p:cNvPr id="10" name="Resim 9"/>
          <p:cNvPicPr>
            <a:picLocks noChangeAspect="1"/>
          </p:cNvPicPr>
          <p:nvPr/>
        </p:nvPicPr>
        <p:blipFill>
          <a:blip r:embed="rId3"/>
          <a:stretch>
            <a:fillRect/>
          </a:stretch>
        </p:blipFill>
        <p:spPr>
          <a:xfrm>
            <a:off x="986328" y="609600"/>
            <a:ext cx="16899537" cy="8515017"/>
          </a:xfrm>
          <a:prstGeom prst="rect">
            <a:avLst/>
          </a:prstGeom>
        </p:spPr>
      </p:pic>
    </p:spTree>
    <p:extLst>
      <p:ext uri="{BB962C8B-B14F-4D97-AF65-F5344CB8AC3E}">
        <p14:creationId xmlns:p14="http://schemas.microsoft.com/office/powerpoint/2010/main" val="1461870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F4F1"/>
        </a:solidFill>
        <a:effectLst/>
      </p:bgPr>
    </p:bg>
    <p:spTree>
      <p:nvGrpSpPr>
        <p:cNvPr id="1" name="Shape 705"/>
        <p:cNvGrpSpPr/>
        <p:nvPr/>
      </p:nvGrpSpPr>
      <p:grpSpPr>
        <a:xfrm>
          <a:off x="0" y="0"/>
          <a:ext cx="0" cy="0"/>
          <a:chOff x="0" y="0"/>
          <a:chExt cx="0" cy="0"/>
        </a:xfrm>
      </p:grpSpPr>
      <p:pic>
        <p:nvPicPr>
          <p:cNvPr id="15" name="İçerik Yer Tutucusu 3"/>
          <p:cNvPicPr>
            <a:picLocks noChangeAspect="1"/>
          </p:cNvPicPr>
          <p:nvPr/>
        </p:nvPicPr>
        <p:blipFill>
          <a:blip r:embed="rId3"/>
          <a:stretch>
            <a:fillRect/>
          </a:stretch>
        </p:blipFill>
        <p:spPr>
          <a:xfrm>
            <a:off x="9237785" y="774562"/>
            <a:ext cx="8215303" cy="9139525"/>
          </a:xfrm>
          <a:prstGeom prst="rect">
            <a:avLst/>
          </a:prstGeom>
          <a:ln w="88900" cap="sq" cmpd="thickThin">
            <a:solidFill>
              <a:srgbClr val="000000"/>
            </a:solidFill>
            <a:prstDash val="solid"/>
            <a:miter lim="800000"/>
          </a:ln>
          <a:effectLst>
            <a:innerShdw blurRad="76200">
              <a:srgbClr val="000000"/>
            </a:innerShdw>
          </a:effectLst>
        </p:spPr>
      </p:pic>
      <p:pic>
        <p:nvPicPr>
          <p:cNvPr id="2" name="Resim 1"/>
          <p:cNvPicPr>
            <a:picLocks noChangeAspect="1"/>
          </p:cNvPicPr>
          <p:nvPr/>
        </p:nvPicPr>
        <p:blipFill>
          <a:blip r:embed="rId4"/>
          <a:stretch>
            <a:fillRect/>
          </a:stretch>
        </p:blipFill>
        <p:spPr>
          <a:xfrm>
            <a:off x="1642339" y="383069"/>
            <a:ext cx="5482472" cy="2763117"/>
          </a:xfrm>
          <a:prstGeom prst="rect">
            <a:avLst/>
          </a:prstGeom>
        </p:spPr>
      </p:pic>
      <p:sp>
        <p:nvSpPr>
          <p:cNvPr id="5" name="Dikdörtgen 4"/>
          <p:cNvSpPr/>
          <p:nvPr/>
        </p:nvSpPr>
        <p:spPr>
          <a:xfrm>
            <a:off x="964486" y="3993330"/>
            <a:ext cx="7151302" cy="4524315"/>
          </a:xfrm>
          <a:prstGeom prst="rect">
            <a:avLst/>
          </a:prstGeom>
          <a:solidFill>
            <a:schemeClr val="accent2">
              <a:lumMod val="20000"/>
              <a:lumOff val="80000"/>
            </a:schemeClr>
          </a:solidFill>
          <a:ln w="57150">
            <a:solidFill>
              <a:schemeClr val="tx1"/>
            </a:solidFill>
          </a:ln>
        </p:spPr>
        <p:txBody>
          <a:bodyPr wrap="square">
            <a:spAutoFit/>
          </a:bodyPr>
          <a:lstStyle/>
          <a:p>
            <a:pPr marL="342900" indent="-342900">
              <a:lnSpc>
                <a:spcPct val="150000"/>
              </a:lnSpc>
              <a:buFont typeface="Arial" panose="020B0604020202020204" pitchFamily="34" charset="0"/>
              <a:buChar char="•"/>
            </a:pPr>
            <a:r>
              <a:rPr lang="tr-TR" sz="2400" b="1" dirty="0">
                <a:solidFill>
                  <a:srgbClr val="1B1B1B"/>
                </a:solidFill>
                <a:latin typeface="Cambria" panose="02040503050406030204" pitchFamily="18" charset="0"/>
              </a:rPr>
              <a:t>Tüm </a:t>
            </a:r>
            <a:r>
              <a:rPr lang="tr-TR" sz="2400" b="1" dirty="0" err="1">
                <a:solidFill>
                  <a:srgbClr val="1B1B1B"/>
                </a:solidFill>
                <a:latin typeface="Cambria" panose="02040503050406030204" pitchFamily="18" charset="0"/>
              </a:rPr>
              <a:t>klinisyenlere</a:t>
            </a:r>
            <a:r>
              <a:rPr lang="tr-TR" sz="2400" b="1" dirty="0">
                <a:solidFill>
                  <a:srgbClr val="1B1B1B"/>
                </a:solidFill>
                <a:latin typeface="Cambria" panose="02040503050406030204" pitchFamily="18" charset="0"/>
              </a:rPr>
              <a:t> yönelik</a:t>
            </a:r>
          </a:p>
          <a:p>
            <a:pPr marL="342900" indent="-342900">
              <a:lnSpc>
                <a:spcPct val="150000"/>
              </a:lnSpc>
              <a:buFont typeface="Arial" panose="020B0604020202020204" pitchFamily="34" charset="0"/>
              <a:buChar char="•"/>
            </a:pPr>
            <a:r>
              <a:rPr lang="tr-TR" sz="2400" dirty="0">
                <a:solidFill>
                  <a:srgbClr val="1B1B1B"/>
                </a:solidFill>
                <a:latin typeface="Cambria" panose="02040503050406030204" pitchFamily="18" charset="0"/>
              </a:rPr>
              <a:t>Sistematik</a:t>
            </a:r>
          </a:p>
          <a:p>
            <a:pPr marL="342900" indent="-342900">
              <a:lnSpc>
                <a:spcPct val="150000"/>
              </a:lnSpc>
              <a:buFont typeface="Arial" panose="020B0604020202020204" pitchFamily="34" charset="0"/>
              <a:buChar char="•"/>
            </a:pPr>
            <a:r>
              <a:rPr lang="tr-TR" sz="2400" dirty="0">
                <a:solidFill>
                  <a:srgbClr val="1B1B1B"/>
                </a:solidFill>
                <a:latin typeface="Cambria" panose="02040503050406030204" pitchFamily="18" charset="0"/>
              </a:rPr>
              <a:t>Hasta merkezli</a:t>
            </a:r>
          </a:p>
          <a:p>
            <a:pPr marL="342900" indent="-342900">
              <a:lnSpc>
                <a:spcPct val="150000"/>
              </a:lnSpc>
              <a:buFont typeface="Arial" panose="020B0604020202020204" pitchFamily="34" charset="0"/>
              <a:buChar char="•"/>
            </a:pPr>
            <a:r>
              <a:rPr lang="tr-TR" sz="2400" dirty="0">
                <a:solidFill>
                  <a:srgbClr val="1B1B1B"/>
                </a:solidFill>
                <a:latin typeface="Cambria" panose="02040503050406030204" pitchFamily="18" charset="0"/>
              </a:rPr>
              <a:t>Hastalar ve </a:t>
            </a:r>
            <a:r>
              <a:rPr lang="tr-TR" sz="2400" dirty="0" err="1">
                <a:solidFill>
                  <a:srgbClr val="1B1B1B"/>
                </a:solidFill>
                <a:latin typeface="Cambria" panose="02040503050406030204" pitchFamily="18" charset="0"/>
              </a:rPr>
              <a:t>bakımveren</a:t>
            </a:r>
            <a:r>
              <a:rPr lang="tr-TR" sz="2400" dirty="0">
                <a:solidFill>
                  <a:srgbClr val="1B1B1B"/>
                </a:solidFill>
                <a:latin typeface="Cambria" panose="02040503050406030204" pitchFamily="18" charset="0"/>
              </a:rPr>
              <a:t> işbirliği </a:t>
            </a:r>
            <a:endParaRPr lang="tr-TR" sz="2400" u="sng" dirty="0">
              <a:solidFill>
                <a:srgbClr val="1B1B1B"/>
              </a:solidFill>
              <a:latin typeface="Cambria" panose="02040503050406030204" pitchFamily="18" charset="0"/>
            </a:endParaRPr>
          </a:p>
          <a:p>
            <a:pPr marL="342900" indent="-342900">
              <a:lnSpc>
                <a:spcPct val="150000"/>
              </a:lnSpc>
              <a:buFont typeface="Arial" panose="020B0604020202020204" pitchFamily="34" charset="0"/>
              <a:buChar char="•"/>
            </a:pPr>
            <a:r>
              <a:rPr lang="tr-TR" sz="2400" b="1" dirty="0">
                <a:solidFill>
                  <a:srgbClr val="1B1B1B"/>
                </a:solidFill>
                <a:latin typeface="Cambria" panose="02040503050406030204" pitchFamily="18" charset="0"/>
              </a:rPr>
              <a:t>AD veya </a:t>
            </a:r>
            <a:r>
              <a:rPr lang="tr-TR" sz="2400" b="1" dirty="0" err="1">
                <a:solidFill>
                  <a:srgbClr val="1B1B1B"/>
                </a:solidFill>
                <a:latin typeface="Cambria" panose="02040503050406030204" pitchFamily="18" charset="0"/>
              </a:rPr>
              <a:t>ADRD'yi</a:t>
            </a:r>
            <a:r>
              <a:rPr lang="tr-TR" sz="2400" b="1" dirty="0">
                <a:solidFill>
                  <a:srgbClr val="1B1B1B"/>
                </a:solidFill>
                <a:latin typeface="Cambria" panose="02040503050406030204" pitchFamily="18" charset="0"/>
              </a:rPr>
              <a:t> düşündüren bilişsel veya davranışsal semptomların zamanında değerlendirilmesine yönelik</a:t>
            </a:r>
          </a:p>
          <a:p>
            <a:pPr marL="342900" indent="-342900">
              <a:lnSpc>
                <a:spcPct val="150000"/>
              </a:lnSpc>
              <a:buFont typeface="Arial" panose="020B0604020202020204" pitchFamily="34" charset="0"/>
              <a:buChar char="•"/>
            </a:pPr>
            <a:r>
              <a:rPr lang="tr-TR" sz="2400" b="1" dirty="0">
                <a:solidFill>
                  <a:srgbClr val="1B1B1B"/>
                </a:solidFill>
                <a:latin typeface="Cambria" panose="02040503050406030204" pitchFamily="18" charset="0"/>
              </a:rPr>
              <a:t>Strateji optimizasyonu</a:t>
            </a:r>
          </a:p>
        </p:txBody>
      </p:sp>
      <p:grpSp>
        <p:nvGrpSpPr>
          <p:cNvPr id="8" name="Google Shape;710;p23"/>
          <p:cNvGrpSpPr/>
          <p:nvPr/>
        </p:nvGrpSpPr>
        <p:grpSpPr>
          <a:xfrm rot="-2700000">
            <a:off x="-2036180" y="-592689"/>
            <a:ext cx="2947910" cy="3120639"/>
            <a:chOff x="0" y="-47625"/>
            <a:chExt cx="812800" cy="860425"/>
          </a:xfrm>
          <a:solidFill>
            <a:schemeClr val="accent2"/>
          </a:solidFill>
        </p:grpSpPr>
        <p:sp>
          <p:nvSpPr>
            <p:cNvPr id="9"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grpFill/>
            <a:ln>
              <a:noFill/>
            </a:ln>
          </p:spPr>
        </p:sp>
        <p:sp>
          <p:nvSpPr>
            <p:cNvPr id="10" name="Google Shape;712;p23"/>
            <p:cNvSpPr txBox="1"/>
            <p:nvPr/>
          </p:nvSpPr>
          <p:spPr>
            <a:xfrm>
              <a:off x="0" y="-47625"/>
              <a:ext cx="812800" cy="860425"/>
            </a:xfrm>
            <a:prstGeom prst="rect">
              <a:avLst/>
            </a:prstGeom>
            <a:grp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 name="Google Shape;723;p23"/>
          <p:cNvGrpSpPr/>
          <p:nvPr/>
        </p:nvGrpSpPr>
        <p:grpSpPr>
          <a:xfrm>
            <a:off x="-1606906" y="-1894184"/>
            <a:ext cx="2593234" cy="2922884"/>
            <a:chOff x="0" y="-47625"/>
            <a:chExt cx="374648" cy="422273"/>
          </a:xfrm>
        </p:grpSpPr>
        <p:sp>
          <p:nvSpPr>
            <p:cNvPr id="12"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3"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069091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710;p23"/>
          <p:cNvGrpSpPr/>
          <p:nvPr/>
        </p:nvGrpSpPr>
        <p:grpSpPr>
          <a:xfrm rot="-2700000">
            <a:off x="-2036180" y="-592689"/>
            <a:ext cx="2947910" cy="3120639"/>
            <a:chOff x="0" y="-47625"/>
            <a:chExt cx="812800" cy="860425"/>
          </a:xfrm>
        </p:grpSpPr>
        <p:sp>
          <p:nvSpPr>
            <p:cNvPr id="6"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5D5D5"/>
            </a:solidFill>
            <a:ln>
              <a:noFill/>
            </a:ln>
          </p:spPr>
        </p:sp>
        <p:sp>
          <p:nvSpPr>
            <p:cNvPr id="7" name="Google Shape;712;p2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 name="Google Shape;723;p23"/>
          <p:cNvGrpSpPr/>
          <p:nvPr/>
        </p:nvGrpSpPr>
        <p:grpSpPr>
          <a:xfrm>
            <a:off x="-1606906" y="-1894184"/>
            <a:ext cx="2593234" cy="2922884"/>
            <a:chOff x="0" y="-47625"/>
            <a:chExt cx="374648" cy="422273"/>
          </a:xfrm>
        </p:grpSpPr>
        <p:sp>
          <p:nvSpPr>
            <p:cNvPr id="9"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0"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4" name="Resim 3"/>
          <p:cNvPicPr>
            <a:picLocks noChangeAspect="1"/>
          </p:cNvPicPr>
          <p:nvPr/>
        </p:nvPicPr>
        <p:blipFill>
          <a:blip r:embed="rId3"/>
          <a:stretch>
            <a:fillRect/>
          </a:stretch>
        </p:blipFill>
        <p:spPr>
          <a:xfrm>
            <a:off x="156053" y="447541"/>
            <a:ext cx="6760096" cy="9130335"/>
          </a:xfrm>
          <a:prstGeom prst="rect">
            <a:avLst/>
          </a:prstGeom>
        </p:spPr>
      </p:pic>
      <p:pic>
        <p:nvPicPr>
          <p:cNvPr id="11" name="Picture 2" descr="FIG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4106" y="468806"/>
            <a:ext cx="6937958" cy="93561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IG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1176" y="772270"/>
            <a:ext cx="5336824" cy="6985523"/>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178618" y="772270"/>
            <a:ext cx="2087204" cy="39072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v</a:t>
            </a:r>
          </a:p>
        </p:txBody>
      </p:sp>
      <p:sp>
        <p:nvSpPr>
          <p:cNvPr id="13" name="Dikdörtgen 12"/>
          <p:cNvSpPr/>
          <p:nvPr/>
        </p:nvSpPr>
        <p:spPr>
          <a:xfrm>
            <a:off x="6352075" y="673320"/>
            <a:ext cx="4027960" cy="55074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v</a:t>
            </a:r>
          </a:p>
        </p:txBody>
      </p:sp>
      <p:sp>
        <p:nvSpPr>
          <p:cNvPr id="14" name="Dikdörtgen 13"/>
          <p:cNvSpPr/>
          <p:nvPr/>
        </p:nvSpPr>
        <p:spPr>
          <a:xfrm>
            <a:off x="12908646" y="673320"/>
            <a:ext cx="2459732" cy="55074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v</a:t>
            </a:r>
          </a:p>
        </p:txBody>
      </p:sp>
    </p:spTree>
    <p:extLst>
      <p:ext uri="{BB962C8B-B14F-4D97-AF65-F5344CB8AC3E}">
        <p14:creationId xmlns:p14="http://schemas.microsoft.com/office/powerpoint/2010/main" val="3914540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710;p23"/>
          <p:cNvGrpSpPr/>
          <p:nvPr/>
        </p:nvGrpSpPr>
        <p:grpSpPr>
          <a:xfrm rot="-2700000">
            <a:off x="-2036180" y="-592689"/>
            <a:ext cx="2947910" cy="3120639"/>
            <a:chOff x="0" y="-47625"/>
            <a:chExt cx="812800" cy="860425"/>
          </a:xfrm>
        </p:grpSpPr>
        <p:sp>
          <p:nvSpPr>
            <p:cNvPr id="8"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5D5D5"/>
            </a:solidFill>
            <a:ln>
              <a:noFill/>
            </a:ln>
          </p:spPr>
        </p:sp>
        <p:sp>
          <p:nvSpPr>
            <p:cNvPr id="9" name="Google Shape;712;p2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 name="Google Shape;723;p23"/>
          <p:cNvGrpSpPr/>
          <p:nvPr/>
        </p:nvGrpSpPr>
        <p:grpSpPr>
          <a:xfrm>
            <a:off x="-1606906" y="-1894184"/>
            <a:ext cx="2593234" cy="2922884"/>
            <a:chOff x="0" y="-47625"/>
            <a:chExt cx="374648" cy="422273"/>
          </a:xfrm>
        </p:grpSpPr>
        <p:sp>
          <p:nvSpPr>
            <p:cNvPr id="11"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2"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 name="Dikdörtgen 3"/>
          <p:cNvSpPr/>
          <p:nvPr/>
        </p:nvSpPr>
        <p:spPr>
          <a:xfrm>
            <a:off x="1705470" y="205185"/>
            <a:ext cx="16521509" cy="10248960"/>
          </a:xfrm>
          <a:prstGeom prst="rect">
            <a:avLst/>
          </a:prstGeom>
        </p:spPr>
        <p:txBody>
          <a:bodyPr wrap="square">
            <a:spAutoFit/>
          </a:bodyPr>
          <a:lstStyle/>
          <a:p>
            <a:r>
              <a:rPr lang="tr-TR" sz="2000" b="1" dirty="0"/>
              <a:t>Öneri 1</a:t>
            </a:r>
            <a:r>
              <a:rPr lang="tr-TR" sz="2000" dirty="0"/>
              <a:t>: Hasta kendisi ya da bakım vereni / klinik tarafından bilişsel, davranışsal ya da işlevsel değişiklikler bildirilmişse, </a:t>
            </a:r>
            <a:r>
              <a:rPr lang="tr-TR" sz="2000" dirty="0" err="1"/>
              <a:t>klinisyen</a:t>
            </a:r>
            <a:r>
              <a:rPr lang="tr-TR" sz="2000" dirty="0"/>
              <a:t> çok katmanlı bir değerlendirme başlatmalıdır.</a:t>
            </a:r>
          </a:p>
          <a:p>
            <a:r>
              <a:rPr lang="tr-TR" sz="2000" dirty="0"/>
              <a:t> </a:t>
            </a:r>
            <a:r>
              <a:rPr lang="tr-TR" sz="2000" b="1" dirty="0"/>
              <a:t>Öneri 2</a:t>
            </a:r>
            <a:r>
              <a:rPr lang="tr-TR" sz="2000" dirty="0"/>
              <a:t>: Hasta ile bakım veren arasında “paylaşılan hedef belirleme” yapılmalı; değerlendirme sürecine katılım ve kapasite (anlayış ve takdir) değerlendirilmelidir. </a:t>
            </a:r>
          </a:p>
          <a:p>
            <a:r>
              <a:rPr lang="tr-TR" sz="2000" b="1" dirty="0"/>
              <a:t>Öneri 3</a:t>
            </a:r>
            <a:r>
              <a:rPr lang="tr-TR" sz="2000" dirty="0"/>
              <a:t>: Değerlendirme süreci, hastanın klinik sunumu, risk profili ve özelliklerine göre katmanlı testler / değerlendirmeler kullanmalıdır; tanı </a:t>
            </a:r>
            <a:r>
              <a:rPr lang="tr-TR" sz="2000" dirty="0" err="1"/>
              <a:t>formülasyonu</a:t>
            </a:r>
            <a:r>
              <a:rPr lang="tr-TR" sz="2000" dirty="0"/>
              <a:t> üç bileşene (i) kognitif-fonksiyonel durum, (ii) bilişsel-davranışsal sendrom, (iii) muhtemel nedenler / katkı faktörleri şeklinde olmalıdır. </a:t>
            </a:r>
          </a:p>
          <a:p>
            <a:r>
              <a:rPr lang="tr-TR" sz="2000" b="1" dirty="0"/>
              <a:t>Öneri 4</a:t>
            </a:r>
            <a:r>
              <a:rPr lang="tr-TR" sz="2000" dirty="0"/>
              <a:t>: </a:t>
            </a:r>
            <a:r>
              <a:rPr lang="tr-TR" sz="2000" dirty="0" err="1"/>
              <a:t>Anamnez</a:t>
            </a:r>
            <a:r>
              <a:rPr lang="tr-TR" sz="2000" dirty="0"/>
              <a:t> sırasında, güvenilir </a:t>
            </a:r>
            <a:r>
              <a:rPr lang="tr-TR" sz="2000" dirty="0" err="1"/>
              <a:t>informant</a:t>
            </a:r>
            <a:r>
              <a:rPr lang="tr-TR" sz="2000" dirty="0"/>
              <a:t> ile bilişsel değişiklik, günlük yaşam aktiviteleri, </a:t>
            </a:r>
            <a:r>
              <a:rPr lang="tr-TR" sz="2000" dirty="0" err="1"/>
              <a:t>nöropsikiyatrik</a:t>
            </a:r>
            <a:r>
              <a:rPr lang="tr-TR" sz="2000" dirty="0"/>
              <a:t> semptomlar, duyusal / motor değişiklikler gibi alanlara ilişkin yapılandırılmış bilgi toplanmalıdır. </a:t>
            </a:r>
          </a:p>
          <a:p>
            <a:r>
              <a:rPr lang="tr-TR" sz="2000" b="1" dirty="0"/>
              <a:t>Öneri 5</a:t>
            </a:r>
            <a:r>
              <a:rPr lang="tr-TR" sz="2000" dirty="0"/>
              <a:t>: </a:t>
            </a:r>
            <a:r>
              <a:rPr lang="tr-TR" sz="2000" dirty="0" err="1"/>
              <a:t>Anamnezde</a:t>
            </a:r>
            <a:r>
              <a:rPr lang="tr-TR" sz="2000" dirty="0"/>
              <a:t> ayrıca bireysel risk faktörleri (örneğin </a:t>
            </a:r>
            <a:r>
              <a:rPr lang="tr-TR" sz="2000" dirty="0" err="1"/>
              <a:t>vasküler</a:t>
            </a:r>
            <a:r>
              <a:rPr lang="tr-TR" sz="2000" dirty="0"/>
              <a:t> riskler, genetik risk, yaşam tarzı) de sorgulanmalıdır. </a:t>
            </a:r>
          </a:p>
          <a:p>
            <a:r>
              <a:rPr lang="tr-TR" sz="2000" b="1" dirty="0"/>
              <a:t>Öneri 6</a:t>
            </a:r>
            <a:r>
              <a:rPr lang="tr-TR" sz="2000" dirty="0"/>
              <a:t>: Fizik / nörolojik muayene ile birlikte bilişsel, duygu-durum ve davranış muayenesi yapılmalıdır; nörolojik inceleme </a:t>
            </a:r>
            <a:r>
              <a:rPr lang="tr-TR" sz="2000" dirty="0" err="1"/>
              <a:t>demans</a:t>
            </a:r>
            <a:r>
              <a:rPr lang="tr-TR" sz="2000" dirty="0"/>
              <a:t> odaklı bir muayene içermelidir. </a:t>
            </a:r>
          </a:p>
          <a:p>
            <a:r>
              <a:rPr lang="tr-TR" sz="2000" b="1" dirty="0"/>
              <a:t>Öneri 7</a:t>
            </a:r>
            <a:r>
              <a:rPr lang="tr-TR" sz="2000" dirty="0"/>
              <a:t>: Valide test araçları kullanılmalıdır; yani kullanılan bilişsel testlerin normları, geçerliliği ve güvenilirliği garanti olmalıdır. </a:t>
            </a:r>
          </a:p>
          <a:p>
            <a:r>
              <a:rPr lang="tr-TR" sz="2000" b="1" dirty="0"/>
              <a:t>Öneri 8</a:t>
            </a:r>
            <a:r>
              <a:rPr lang="tr-TR" sz="2000" dirty="0"/>
              <a:t>: Laboratuvar testleri çok katmanlı olmalıdır; her hastada “</a:t>
            </a:r>
            <a:r>
              <a:rPr lang="tr-TR" sz="2000" dirty="0" err="1"/>
              <a:t>Tier</a:t>
            </a:r>
            <a:r>
              <a:rPr lang="tr-TR" sz="2000" dirty="0"/>
              <a:t> 1” temel laboratuvar testleri önerilir; ileri testler bireysel risk / sunuma göre seçilir. </a:t>
            </a:r>
          </a:p>
          <a:p>
            <a:r>
              <a:rPr lang="tr-TR" sz="2000" b="1" dirty="0"/>
              <a:t>Öneri 9</a:t>
            </a:r>
            <a:r>
              <a:rPr lang="tr-TR" sz="2000" dirty="0"/>
              <a:t>: Yapılandırılmış beyin görüntülemesi (MRI ya da BT) alınmalıdır; MR mümkün değilse BT önerilir. </a:t>
            </a:r>
          </a:p>
          <a:p>
            <a:r>
              <a:rPr lang="tr-TR" sz="2000" b="1" dirty="0"/>
              <a:t>Öneri 10</a:t>
            </a:r>
            <a:r>
              <a:rPr lang="tr-TR" sz="2000" dirty="0"/>
              <a:t>: Değerlendirme sürecinde, hasta ve bakım verenle “anlama ve takdir etme” becerileri üzerine diyalog kurulmalıdır; bunların semptomun farkındalığına ve tanı sürecine etkisi göz önüne alınmalıdır. </a:t>
            </a:r>
          </a:p>
          <a:p>
            <a:r>
              <a:rPr lang="tr-TR" sz="2000" b="1" dirty="0"/>
              <a:t>Öneri 11</a:t>
            </a:r>
            <a:r>
              <a:rPr lang="tr-TR" sz="2000" dirty="0"/>
              <a:t>: Tanı açıklaması sırasında hasta ve bakım verene, yapısal bir süreçle; sendromun adı, şiddeti, olası nedenler, hastalığın ileri seyri, tedavi seçenekleri, güvenlik riskleri ve destek hizmetleri açıkça aktarılmalıdır. </a:t>
            </a:r>
          </a:p>
          <a:p>
            <a:r>
              <a:rPr lang="tr-TR" sz="2000" b="1" dirty="0"/>
              <a:t>Öneri 12</a:t>
            </a:r>
            <a:r>
              <a:rPr lang="tr-TR" sz="2000" dirty="0"/>
              <a:t>: Eğer değerlendirme sırasında olağandışı bulgular, belirsizlik ya da erken başlangıç / hızlı ilerleme şüphesi varsa, hasta süratle uzmana yönlendirilmelidir. </a:t>
            </a:r>
          </a:p>
          <a:p>
            <a:r>
              <a:rPr lang="tr-TR" sz="2000" b="1" dirty="0"/>
              <a:t>Öneri 13</a:t>
            </a:r>
            <a:r>
              <a:rPr lang="tr-TR" sz="2000" dirty="0"/>
              <a:t>: Uzman (</a:t>
            </a:r>
            <a:r>
              <a:rPr lang="tr-TR" sz="2000" dirty="0" err="1"/>
              <a:t>specialist</a:t>
            </a:r>
            <a:r>
              <a:rPr lang="tr-TR" sz="2000" dirty="0"/>
              <a:t>) ortamda değerlendirme yapılırken daha kapsamlı </a:t>
            </a:r>
            <a:r>
              <a:rPr lang="tr-TR" sz="2000" dirty="0" err="1"/>
              <a:t>anamnez</a:t>
            </a:r>
            <a:r>
              <a:rPr lang="tr-TR" sz="2000" dirty="0"/>
              <a:t>, muayene ve test süreci uygulanmalıdır. </a:t>
            </a:r>
          </a:p>
          <a:p>
            <a:r>
              <a:rPr lang="tr-TR" sz="2000" b="1" dirty="0"/>
              <a:t>Öneri 14</a:t>
            </a:r>
            <a:r>
              <a:rPr lang="tr-TR" sz="2000" dirty="0"/>
              <a:t>: Ofis bazlı bilişsel değerlendirme yeterli bilgi vermiyorsa </a:t>
            </a:r>
            <a:r>
              <a:rPr lang="tr-TR" sz="2000" dirty="0" err="1"/>
              <a:t>nöropsikolojik</a:t>
            </a:r>
            <a:r>
              <a:rPr lang="tr-TR" sz="2000" dirty="0"/>
              <a:t> test uygulanmalıdır. Özellikle karma klinik profiller, anormal bulgular ya da belirsizlik varsa bu önerilir. </a:t>
            </a:r>
          </a:p>
          <a:p>
            <a:r>
              <a:rPr lang="tr-TR" sz="2000" b="1" dirty="0"/>
              <a:t>Öneri 15</a:t>
            </a:r>
            <a:r>
              <a:rPr lang="tr-TR" sz="2000" dirty="0"/>
              <a:t>: Tanı doğruluğu hâlâ belirsizse, hastanın profilini göz önüne alarak </a:t>
            </a:r>
            <a:r>
              <a:rPr lang="tr-TR" sz="2000" dirty="0" err="1"/>
              <a:t>Tier</a:t>
            </a:r>
            <a:r>
              <a:rPr lang="tr-TR" sz="2000" dirty="0"/>
              <a:t> 2–4 laboratuvar testleri (daha ileri biyokimyasal testler) yapılabilir. </a:t>
            </a:r>
          </a:p>
          <a:p>
            <a:r>
              <a:rPr lang="tr-TR" sz="2000" b="1" dirty="0"/>
              <a:t>Öneri 16</a:t>
            </a:r>
            <a:r>
              <a:rPr lang="tr-TR" sz="2000" dirty="0"/>
              <a:t>: Hasta tanı sendromuna sahip ve neden belirsiz kaldığında, daha ileri testler (örneğin bazı protein / antikor panelleri, </a:t>
            </a:r>
            <a:r>
              <a:rPr lang="tr-TR" sz="2000" dirty="0" err="1"/>
              <a:t>paraneoplastik</a:t>
            </a:r>
            <a:r>
              <a:rPr lang="tr-TR" sz="2000" dirty="0"/>
              <a:t> testler, </a:t>
            </a:r>
            <a:r>
              <a:rPr lang="tr-TR" sz="2000" dirty="0" err="1"/>
              <a:t>infeksiyon</a:t>
            </a:r>
            <a:r>
              <a:rPr lang="tr-TR" sz="2000" dirty="0"/>
              <a:t> panelleri, </a:t>
            </a:r>
            <a:r>
              <a:rPr lang="tr-TR" sz="2000" dirty="0" err="1"/>
              <a:t>otoimmün</a:t>
            </a:r>
            <a:r>
              <a:rPr lang="tr-TR" sz="2000" dirty="0"/>
              <a:t> paneller) düşünülebilir. </a:t>
            </a:r>
          </a:p>
          <a:p>
            <a:r>
              <a:rPr lang="tr-TR" sz="2000" b="1" dirty="0"/>
              <a:t>Öneri 17</a:t>
            </a:r>
            <a:r>
              <a:rPr lang="tr-TR" sz="2000" dirty="0"/>
              <a:t>: Genetik testler (örneğin ailesel </a:t>
            </a:r>
            <a:r>
              <a:rPr lang="tr-TR" sz="2000" dirty="0" err="1"/>
              <a:t>demans</a:t>
            </a:r>
            <a:r>
              <a:rPr lang="tr-TR" sz="2000" dirty="0"/>
              <a:t> mutasyonları) uygun vakalarda düşünülmelidir. </a:t>
            </a:r>
          </a:p>
          <a:p>
            <a:r>
              <a:rPr lang="tr-TR" sz="2000" b="1" dirty="0"/>
              <a:t>Öneri 18</a:t>
            </a:r>
            <a:r>
              <a:rPr lang="tr-TR" sz="2000" dirty="0"/>
              <a:t>: AD düşünülen durumlarda, </a:t>
            </a:r>
            <a:r>
              <a:rPr lang="tr-TR" sz="2000" dirty="0" err="1"/>
              <a:t>amiloid</a:t>
            </a:r>
            <a:r>
              <a:rPr lang="tr-TR" sz="2000" dirty="0"/>
              <a:t> PET ya da CSF </a:t>
            </a:r>
            <a:r>
              <a:rPr lang="tr-TR" sz="2000" dirty="0" err="1"/>
              <a:t>biyobelirteçler</a:t>
            </a:r>
            <a:r>
              <a:rPr lang="tr-TR" sz="2000" dirty="0"/>
              <a:t> düşünülebilir (uygun koşullarda). </a:t>
            </a:r>
          </a:p>
          <a:p>
            <a:r>
              <a:rPr lang="tr-TR" sz="2000" b="1" dirty="0"/>
              <a:t>Öneri 19</a:t>
            </a:r>
            <a:r>
              <a:rPr lang="tr-TR" sz="2000" dirty="0"/>
              <a:t>: Klinik olarak henüz tam standart hale gelmemiş, gelişmekte olan </a:t>
            </a:r>
            <a:r>
              <a:rPr lang="tr-TR" sz="2000" dirty="0" err="1"/>
              <a:t>biyobelirteç</a:t>
            </a:r>
            <a:r>
              <a:rPr lang="tr-TR" sz="2000" dirty="0"/>
              <a:t> testleri (örneğin kan bazlı A</a:t>
            </a:r>
            <a:r>
              <a:rPr lang="el-GR" sz="2000" dirty="0"/>
              <a:t>β, </a:t>
            </a:r>
            <a:r>
              <a:rPr lang="tr-TR" sz="2000" dirty="0"/>
              <a:t>p-</a:t>
            </a:r>
            <a:r>
              <a:rPr lang="tr-TR" sz="2000" dirty="0" err="1"/>
              <a:t>tau</a:t>
            </a:r>
            <a:r>
              <a:rPr lang="tr-TR" sz="2000" dirty="0"/>
              <a:t>, </a:t>
            </a:r>
            <a:r>
              <a:rPr lang="tr-TR" sz="2000" dirty="0" err="1"/>
              <a:t>nörofibriler</a:t>
            </a:r>
            <a:r>
              <a:rPr lang="tr-TR" sz="2000" dirty="0"/>
              <a:t> lifi göstergeleri gibi) uygun bağlamda göz önünde bulundurulabilir. </a:t>
            </a:r>
          </a:p>
        </p:txBody>
      </p:sp>
      <p:pic>
        <p:nvPicPr>
          <p:cNvPr id="6" name="Resim 5"/>
          <p:cNvPicPr>
            <a:picLocks noChangeAspect="1"/>
          </p:cNvPicPr>
          <p:nvPr/>
        </p:nvPicPr>
        <p:blipFill>
          <a:blip r:embed="rId3"/>
          <a:stretch>
            <a:fillRect/>
          </a:stretch>
        </p:blipFill>
        <p:spPr>
          <a:xfrm>
            <a:off x="8078808" y="2888088"/>
            <a:ext cx="3774831" cy="4369497"/>
          </a:xfrm>
          <a:prstGeom prst="rect">
            <a:avLst/>
          </a:prstGeom>
        </p:spPr>
      </p:pic>
    </p:spTree>
    <p:extLst>
      <p:ext uri="{BB962C8B-B14F-4D97-AF65-F5344CB8AC3E}">
        <p14:creationId xmlns:p14="http://schemas.microsoft.com/office/powerpoint/2010/main" val="2647568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157046" y="1809828"/>
            <a:ext cx="16130954" cy="7417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tr-TR" sz="2800" b="1" i="0" u="none" strike="noStrike" cap="none" normalizeH="0" baseline="0" dirty="0">
                <a:ln>
                  <a:noFill/>
                </a:ln>
                <a:solidFill>
                  <a:schemeClr val="tx1"/>
                </a:solidFill>
                <a:effectLst/>
                <a:latin typeface="Arial" panose="020B0604020202020204" pitchFamily="34" charset="0"/>
              </a:rPr>
              <a:t>Birincil basamak odaklı, yapılandırılmış yaklaşım algoritması</a:t>
            </a:r>
            <a:endParaRPr kumimoji="0" lang="tr-TR" sz="2800" b="0" i="0" u="none" strike="noStrike" cap="none" normalizeH="0" baseline="0" dirty="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tr-TR" sz="2800" b="0" i="0" u="none" strike="noStrike" cap="none" normalizeH="0" baseline="0" dirty="0">
                <a:ln>
                  <a:noFill/>
                </a:ln>
                <a:solidFill>
                  <a:schemeClr val="tx1"/>
                </a:solidFill>
                <a:effectLst/>
                <a:latin typeface="Arial" panose="020B0604020202020204" pitchFamily="34" charset="0"/>
              </a:rPr>
              <a:t>7 </a:t>
            </a:r>
            <a:r>
              <a:rPr kumimoji="0" lang="tr-TR" sz="2800" b="0" i="0" u="none" strike="noStrike" cap="none" normalizeH="0" baseline="0" dirty="0" err="1">
                <a:ln>
                  <a:noFill/>
                </a:ln>
                <a:solidFill>
                  <a:schemeClr val="tx1"/>
                </a:solidFill>
                <a:effectLst/>
                <a:latin typeface="Arial" panose="020B0604020202020204" pitchFamily="34" charset="0"/>
              </a:rPr>
              <a:t>core</a:t>
            </a:r>
            <a:r>
              <a:rPr kumimoji="0" lang="tr-TR" sz="2800" b="0" i="0" u="none" strike="noStrike" cap="none" normalizeH="0" baseline="0" dirty="0">
                <a:ln>
                  <a:noFill/>
                </a:ln>
                <a:solidFill>
                  <a:schemeClr val="tx1"/>
                </a:solidFill>
                <a:effectLst/>
                <a:latin typeface="Arial" panose="020B0604020202020204" pitchFamily="34" charset="0"/>
              </a:rPr>
              <a:t> değerlendirme </a:t>
            </a:r>
            <a:r>
              <a:rPr kumimoji="0" lang="tr-TR" sz="2800" b="0" i="0" u="none" strike="noStrike" cap="none" normalizeH="0" baseline="0" dirty="0">
                <a:ln>
                  <a:noFill/>
                </a:ln>
                <a:solidFill>
                  <a:schemeClr val="tx1"/>
                </a:solidFill>
                <a:effectLst/>
                <a:latin typeface="Arial" panose="020B0604020202020204" pitchFamily="34" charset="0"/>
                <a:sym typeface="Wingdings" panose="05000000000000000000" pitchFamily="2" charset="2"/>
              </a:rPr>
              <a:t> 3 adımlı tanı</a:t>
            </a:r>
          </a:p>
          <a:p>
            <a:pPr lvl="1" eaLnBrk="0" fontAlgn="base" hangingPunct="0">
              <a:spcBef>
                <a:spcPct val="0"/>
              </a:spcBef>
              <a:spcAft>
                <a:spcPct val="0"/>
              </a:spcAft>
              <a:buClrTx/>
            </a:pPr>
            <a:r>
              <a:rPr kumimoji="0" lang="tr-TR" sz="2800" b="0" i="0" u="none" strike="noStrike" cap="none" normalizeH="0" baseline="0" dirty="0">
                <a:ln>
                  <a:noFill/>
                </a:ln>
                <a:solidFill>
                  <a:schemeClr val="tx1"/>
                </a:solidFill>
                <a:effectLst/>
                <a:latin typeface="Arial" panose="020B0604020202020204" pitchFamily="34" charset="0"/>
              </a:rPr>
              <a:t>İşlevsel durum → Kognitif/davranışsal sendrom (hangi profil?) → Olası etiyoloji/</a:t>
            </a:r>
            <a:r>
              <a:rPr kumimoji="0" lang="tr-TR" sz="2800" b="0" i="0" u="none" strike="noStrike" cap="none" normalizeH="0" baseline="0" dirty="0" err="1">
                <a:ln>
                  <a:noFill/>
                </a:ln>
                <a:solidFill>
                  <a:schemeClr val="tx1"/>
                </a:solidFill>
                <a:effectLst/>
                <a:latin typeface="Arial" panose="020B0604020202020204" pitchFamily="34" charset="0"/>
              </a:rPr>
              <a:t>ler</a:t>
            </a:r>
            <a:endParaRPr lang="tr-TR" sz="2800"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tr-TR" sz="2800" b="0" i="0" u="none" strike="noStrike" cap="none" normalizeH="0" baseline="0" dirty="0">
                <a:ln>
                  <a:noFill/>
                </a:ln>
                <a:solidFill>
                  <a:schemeClr val="tx1"/>
                </a:solidFill>
                <a:effectLst/>
                <a:latin typeface="Arial" panose="020B0604020202020204" pitchFamily="34" charset="0"/>
              </a:rPr>
              <a:t>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tr-TR" sz="2800" b="1" i="0" u="none" strike="noStrike" cap="none" normalizeH="0" baseline="0" dirty="0">
                <a:ln>
                  <a:noFill/>
                </a:ln>
                <a:solidFill>
                  <a:schemeClr val="tx1"/>
                </a:solidFill>
                <a:effectLst/>
                <a:latin typeface="Arial" panose="020B0604020202020204" pitchFamily="34" charset="0"/>
              </a:rPr>
              <a:t>“İlk kademe” tetkikler netleştirildi.</a:t>
            </a:r>
            <a:r>
              <a:rPr kumimoji="0" lang="tr-TR" sz="2800" b="0" i="0" u="none" strike="noStrike" cap="none" normalizeH="0" baseline="0" dirty="0">
                <a:ln>
                  <a:noFill/>
                </a:ln>
                <a:solidFill>
                  <a:schemeClr val="tx1"/>
                </a:solidFill>
                <a:effectLst/>
                <a:latin typeface="Arial" panose="020B0604020202020204" pitchFamily="34" charset="0"/>
              </a:rPr>
              <a:t>  </a:t>
            </a: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tr-TR" sz="2800" b="0" i="0" u="none" strike="noStrike" cap="none" normalizeH="0" baseline="0" dirty="0">
                <a:ln>
                  <a:noFill/>
                </a:ln>
                <a:solidFill>
                  <a:schemeClr val="tx1"/>
                </a:solidFill>
                <a:effectLst/>
                <a:latin typeface="Arial" panose="020B0604020202020204" pitchFamily="34" charset="0"/>
              </a:rPr>
              <a:t>Yapısal beyin görüntüleme (tercihen MRI</a:t>
            </a:r>
            <a:r>
              <a:rPr lang="tr-TR" sz="2800" dirty="0">
                <a:solidFill>
                  <a:schemeClr val="tx1"/>
                </a:solidFill>
                <a:latin typeface="Arial" panose="020B0604020202020204" pitchFamily="34" charset="0"/>
                <a:sym typeface="Wingdings" panose="05000000000000000000" pitchFamily="2" charset="2"/>
              </a:rPr>
              <a:t>, </a:t>
            </a:r>
            <a:r>
              <a:rPr kumimoji="0" lang="tr-TR" sz="2800" b="0" i="0" u="none" strike="noStrike" cap="none" normalizeH="0" baseline="0" dirty="0">
                <a:ln>
                  <a:noFill/>
                </a:ln>
                <a:solidFill>
                  <a:schemeClr val="tx1"/>
                </a:solidFill>
                <a:effectLst/>
                <a:latin typeface="Arial" panose="020B0604020202020204" pitchFamily="34" charset="0"/>
              </a:rPr>
              <a:t>BT) + temel laboratuvarlar</a:t>
            </a:r>
          </a:p>
          <a:p>
            <a:pPr marR="0" lvl="0" algn="l" defTabSz="914400" rtl="0" eaLnBrk="0" fontAlgn="base" latinLnBrk="0" hangingPunct="0">
              <a:lnSpc>
                <a:spcPct val="100000"/>
              </a:lnSpc>
              <a:spcBef>
                <a:spcPct val="0"/>
              </a:spcBef>
              <a:spcAft>
                <a:spcPct val="0"/>
              </a:spcAft>
              <a:buClrTx/>
              <a:buSzTx/>
              <a:tabLst/>
            </a:pPr>
            <a:endParaRPr kumimoji="0" lang="tr-TR" sz="2800" b="0" i="0" u="none" strike="noStrike" cap="none" normalizeH="0" baseline="0" dirty="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tr-TR" sz="2800" b="1" i="0" u="none" strike="noStrike" cap="none" normalizeH="0" baseline="0" dirty="0" err="1">
                <a:ln>
                  <a:noFill/>
                </a:ln>
                <a:solidFill>
                  <a:schemeClr val="tx1"/>
                </a:solidFill>
                <a:effectLst/>
                <a:latin typeface="Arial" panose="020B0604020202020204" pitchFamily="34" charset="0"/>
              </a:rPr>
              <a:t>Biyobelirteçlerin</a:t>
            </a:r>
            <a:r>
              <a:rPr kumimoji="0" lang="tr-TR" sz="2800" b="1" i="0" u="none" strike="noStrike" cap="none" normalizeH="0" baseline="0" dirty="0">
                <a:ln>
                  <a:noFill/>
                </a:ln>
                <a:solidFill>
                  <a:schemeClr val="tx1"/>
                </a:solidFill>
                <a:effectLst/>
                <a:latin typeface="Arial" panose="020B0604020202020204" pitchFamily="34" charset="0"/>
              </a:rPr>
              <a:t> pratik konumlandırılması</a:t>
            </a:r>
            <a:r>
              <a:rPr kumimoji="0" lang="tr-TR" sz="2800" b="0" i="0" u="none" strike="noStrike" cap="none" normalizeH="0" baseline="0" dirty="0">
                <a:ln>
                  <a:noFill/>
                </a:ln>
                <a:solidFill>
                  <a:schemeClr val="tx1"/>
                </a:solidFill>
                <a:effectLst/>
                <a:latin typeface="Arial" panose="020B0604020202020204" pitchFamily="34" charset="0"/>
              </a:rPr>
              <a:t> </a:t>
            </a: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tr-TR" sz="2800" b="0" i="0" u="none" strike="noStrike" cap="none" normalizeH="0" baseline="0" dirty="0">
                <a:ln>
                  <a:noFill/>
                </a:ln>
                <a:solidFill>
                  <a:schemeClr val="tx1"/>
                </a:solidFill>
                <a:effectLst/>
                <a:latin typeface="Arial" panose="020B0604020202020204" pitchFamily="34" charset="0"/>
              </a:rPr>
              <a:t>Belirsizlikte FDG-PET/CSF Aβ &amp; p-</a:t>
            </a:r>
            <a:r>
              <a:rPr kumimoji="0" lang="tr-TR" sz="2800" b="0" i="0" u="none" strike="noStrike" cap="none" normalizeH="0" baseline="0" dirty="0" err="1">
                <a:ln>
                  <a:noFill/>
                </a:ln>
                <a:solidFill>
                  <a:schemeClr val="tx1"/>
                </a:solidFill>
                <a:effectLst/>
                <a:latin typeface="Arial" panose="020B0604020202020204" pitchFamily="34" charset="0"/>
              </a:rPr>
              <a:t>tau</a:t>
            </a:r>
            <a:r>
              <a:rPr kumimoji="0" lang="tr-TR" sz="2800" b="0" i="0" u="none" strike="noStrike" cap="none" normalizeH="0" baseline="0" dirty="0">
                <a:ln>
                  <a:noFill/>
                </a:ln>
                <a:solidFill>
                  <a:schemeClr val="tx1"/>
                </a:solidFill>
                <a:effectLst/>
                <a:latin typeface="Arial" panose="020B0604020202020204" pitchFamily="34" charset="0"/>
              </a:rPr>
              <a:t>/gerekirse </a:t>
            </a:r>
            <a:r>
              <a:rPr kumimoji="0" lang="tr-TR" sz="2800" b="0" i="0" u="none" strike="noStrike" cap="none" normalizeH="0" baseline="0" dirty="0" err="1">
                <a:ln>
                  <a:noFill/>
                </a:ln>
                <a:solidFill>
                  <a:schemeClr val="tx1"/>
                </a:solidFill>
                <a:effectLst/>
                <a:latin typeface="Arial" panose="020B0604020202020204" pitchFamily="34" charset="0"/>
              </a:rPr>
              <a:t>amiloid</a:t>
            </a:r>
            <a:r>
              <a:rPr kumimoji="0" lang="tr-TR" sz="2800" b="0" i="0" u="none" strike="noStrike" cap="none" normalizeH="0" baseline="0" dirty="0">
                <a:ln>
                  <a:noFill/>
                </a:ln>
                <a:solidFill>
                  <a:schemeClr val="tx1"/>
                </a:solidFill>
                <a:effectLst/>
                <a:latin typeface="Arial" panose="020B0604020202020204" pitchFamily="34" charset="0"/>
              </a:rPr>
              <a:t> PET. </a:t>
            </a: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lang="tr-TR" sz="2800" b="1" dirty="0">
                <a:solidFill>
                  <a:schemeClr val="tx1"/>
                </a:solidFill>
                <a:latin typeface="Arial" panose="020B0604020202020204" pitchFamily="34" charset="0"/>
              </a:rPr>
              <a:t>K</a:t>
            </a:r>
            <a:r>
              <a:rPr kumimoji="0" lang="tr-TR" sz="2800" b="1" i="0" u="none" strike="noStrike" cap="none" normalizeH="0" baseline="0" dirty="0">
                <a:ln>
                  <a:noFill/>
                </a:ln>
                <a:solidFill>
                  <a:schemeClr val="tx1"/>
                </a:solidFill>
                <a:effectLst/>
                <a:latin typeface="Arial" panose="020B0604020202020204" pitchFamily="34" charset="0"/>
              </a:rPr>
              <a:t>an </a:t>
            </a:r>
            <a:r>
              <a:rPr kumimoji="0" lang="tr-TR" sz="2800" b="1" i="0" u="none" strike="noStrike" cap="none" normalizeH="0" baseline="0" dirty="0" err="1">
                <a:ln>
                  <a:noFill/>
                </a:ln>
                <a:solidFill>
                  <a:schemeClr val="tx1"/>
                </a:solidFill>
                <a:effectLst/>
                <a:latin typeface="Arial" panose="020B0604020202020204" pitchFamily="34" charset="0"/>
              </a:rPr>
              <a:t>biyobelirteçleri</a:t>
            </a:r>
            <a:r>
              <a:rPr kumimoji="0" lang="tr-TR" sz="2800" b="0" i="0" u="none" strike="noStrike" cap="none" normalizeH="0" baseline="0" dirty="0">
                <a:ln>
                  <a:noFill/>
                </a:ln>
                <a:solidFill>
                  <a:schemeClr val="tx1"/>
                </a:solidFill>
                <a:effectLst/>
                <a:latin typeface="Arial" panose="020B0604020202020204" pitchFamily="34" charset="0"/>
              </a:rPr>
              <a:t> umut verici ama </a:t>
            </a:r>
            <a:r>
              <a:rPr kumimoji="0" lang="tr-TR" sz="2800" b="1" i="0" u="none" strike="noStrike" cap="none" normalizeH="0" baseline="0" dirty="0">
                <a:ln>
                  <a:noFill/>
                </a:ln>
                <a:solidFill>
                  <a:schemeClr val="tx1"/>
                </a:solidFill>
                <a:effectLst/>
                <a:latin typeface="Arial" panose="020B0604020202020204" pitchFamily="34" charset="0"/>
              </a:rPr>
              <a:t>henüz tek başına</a:t>
            </a:r>
            <a:r>
              <a:rPr kumimoji="0" lang="tr-TR" sz="2800" b="0" i="0" u="none" strike="noStrike" cap="none" normalizeH="0" baseline="0" dirty="0">
                <a:ln>
                  <a:noFill/>
                </a:ln>
                <a:solidFill>
                  <a:schemeClr val="tx1"/>
                </a:solidFill>
                <a:effectLst/>
                <a:latin typeface="Arial" panose="020B0604020202020204" pitchFamily="34" charset="0"/>
              </a:rPr>
              <a:t> önerilmiyor.</a:t>
            </a: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lang="tr-TR" sz="2800" b="1" dirty="0" err="1">
                <a:solidFill>
                  <a:schemeClr val="tx1"/>
                </a:solidFill>
                <a:latin typeface="Arial" panose="020B0604020202020204" pitchFamily="34" charset="0"/>
              </a:rPr>
              <a:t>A</a:t>
            </a:r>
            <a:r>
              <a:rPr kumimoji="0" lang="tr-TR" sz="2800" b="1" i="0" u="none" strike="noStrike" cap="none" normalizeH="0" baseline="0" dirty="0" err="1">
                <a:ln>
                  <a:noFill/>
                </a:ln>
                <a:solidFill>
                  <a:schemeClr val="tx1"/>
                </a:solidFill>
                <a:effectLst/>
                <a:latin typeface="Arial" panose="020B0604020202020204" pitchFamily="34" charset="0"/>
              </a:rPr>
              <a:t>semptomatik</a:t>
            </a:r>
            <a:r>
              <a:rPr kumimoji="0" lang="tr-TR" sz="2800" b="1" i="0" u="none" strike="noStrike" cap="none" normalizeH="0" baseline="0" dirty="0">
                <a:ln>
                  <a:noFill/>
                </a:ln>
                <a:solidFill>
                  <a:schemeClr val="tx1"/>
                </a:solidFill>
                <a:effectLst/>
                <a:latin typeface="Arial" panose="020B0604020202020204" pitchFamily="34" charset="0"/>
              </a:rPr>
              <a:t> tarama yok</a:t>
            </a:r>
            <a:r>
              <a:rPr kumimoji="0" lang="tr-TR" sz="2800" b="0" i="0" u="none" strike="noStrike" cap="none" normalizeH="0" baseline="0" dirty="0">
                <a:ln>
                  <a:noFill/>
                </a:ln>
                <a:solidFill>
                  <a:schemeClr val="tx1"/>
                </a:solidFill>
                <a:effectLst/>
                <a:latin typeface="Arial" panose="020B0604020202020204" pitchFamily="34" charset="0"/>
              </a:rPr>
              <a:t>.</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tr-TR" sz="2800" b="0" i="0" u="none" strike="noStrike" cap="none" normalizeH="0" baseline="0" dirty="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tr-TR" sz="2800" b="1" i="0" u="none" strike="noStrike" cap="none" normalizeH="0" baseline="0" dirty="0">
                <a:ln>
                  <a:noFill/>
                </a:ln>
                <a:solidFill>
                  <a:schemeClr val="tx1"/>
                </a:solidFill>
                <a:effectLst/>
                <a:latin typeface="Arial" panose="020B0604020202020204" pitchFamily="34" charset="0"/>
              </a:rPr>
              <a:t>Tedavi çağına hazırlık ve planlama</a:t>
            </a:r>
            <a:r>
              <a:rPr kumimoji="0" lang="tr-TR" sz="2800" b="0" i="0" u="none" strike="noStrike" cap="none" normalizeH="0" baseline="0" dirty="0">
                <a:ln>
                  <a:noFill/>
                </a:ln>
                <a:solidFill>
                  <a:schemeClr val="tx1"/>
                </a:solidFill>
                <a:effectLst/>
                <a:latin typeface="Arial" panose="020B0604020202020204" pitchFamily="34" charset="0"/>
              </a:rPr>
              <a:t> </a:t>
            </a: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tr-TR" sz="2800" b="0" i="0" u="none" strike="noStrike" cap="none" normalizeH="0" baseline="0" dirty="0">
                <a:ln>
                  <a:noFill/>
                </a:ln>
                <a:solidFill>
                  <a:schemeClr val="tx1"/>
                </a:solidFill>
                <a:effectLst/>
                <a:latin typeface="Arial" panose="020B0604020202020204" pitchFamily="34" charset="0"/>
              </a:rPr>
              <a:t> Anti-</a:t>
            </a:r>
            <a:r>
              <a:rPr kumimoji="0" lang="tr-TR" sz="2800" b="0" i="0" u="none" strike="noStrike" cap="none" normalizeH="0" baseline="0" dirty="0" err="1">
                <a:ln>
                  <a:noFill/>
                </a:ln>
                <a:solidFill>
                  <a:schemeClr val="tx1"/>
                </a:solidFill>
                <a:effectLst/>
                <a:latin typeface="Arial" panose="020B0604020202020204" pitchFamily="34" charset="0"/>
              </a:rPr>
              <a:t>amiloid</a:t>
            </a:r>
            <a:r>
              <a:rPr kumimoji="0" lang="tr-TR" sz="2800" b="0" i="0" u="none" strike="noStrike" cap="none" normalizeH="0" baseline="0" dirty="0">
                <a:ln>
                  <a:noFill/>
                </a:ln>
                <a:solidFill>
                  <a:schemeClr val="tx1"/>
                </a:solidFill>
                <a:effectLst/>
                <a:latin typeface="Arial" panose="020B0604020202020204" pitchFamily="34" charset="0"/>
              </a:rPr>
              <a:t> </a:t>
            </a:r>
            <a:r>
              <a:rPr kumimoji="0" lang="tr-TR" sz="2800" b="0" i="0" u="none" strike="noStrike" cap="none" normalizeH="0" baseline="0" dirty="0" err="1">
                <a:ln>
                  <a:noFill/>
                </a:ln>
                <a:solidFill>
                  <a:schemeClr val="tx1"/>
                </a:solidFill>
                <a:effectLst/>
                <a:latin typeface="Arial" panose="020B0604020202020204" pitchFamily="34" charset="0"/>
              </a:rPr>
              <a:t>mAb’ler</a:t>
            </a:r>
            <a:r>
              <a:rPr kumimoji="0" lang="tr-TR" sz="2800" b="0" i="0" u="none" strike="noStrike" cap="none" normalizeH="0" baseline="0" dirty="0">
                <a:ln>
                  <a:noFill/>
                </a:ln>
                <a:solidFill>
                  <a:schemeClr val="tx1"/>
                </a:solidFill>
                <a:effectLst/>
                <a:latin typeface="Arial" panose="020B0604020202020204" pitchFamily="34" charset="0"/>
              </a:rPr>
              <a:t> bağlamında zamanında tanı </a:t>
            </a: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tr-TR" sz="2800" b="0" i="0" u="none" strike="noStrike" cap="none" normalizeH="0" baseline="0" dirty="0">
                <a:ln>
                  <a:noFill/>
                </a:ln>
                <a:solidFill>
                  <a:schemeClr val="tx1"/>
                </a:solidFill>
                <a:effectLst/>
                <a:latin typeface="Arial" panose="020B0604020202020204" pitchFamily="34" charset="0"/>
              </a:rPr>
              <a:t> ARIA izlemi &amp; </a:t>
            </a:r>
            <a:r>
              <a:rPr kumimoji="0" lang="tr-TR" sz="2800" b="0" i="0" u="none" strike="noStrike" cap="none" normalizeH="0" baseline="0" dirty="0" err="1">
                <a:ln>
                  <a:noFill/>
                </a:ln>
                <a:solidFill>
                  <a:schemeClr val="tx1"/>
                </a:solidFill>
                <a:effectLst/>
                <a:latin typeface="Arial" panose="020B0604020202020204" pitchFamily="34" charset="0"/>
              </a:rPr>
              <a:t>APOE’nin</a:t>
            </a:r>
            <a:r>
              <a:rPr kumimoji="0" lang="tr-TR" sz="2800" b="0" i="0" u="none" strike="noStrike" cap="none" normalizeH="0" baseline="0" dirty="0">
                <a:ln>
                  <a:noFill/>
                </a:ln>
                <a:solidFill>
                  <a:schemeClr val="tx1"/>
                </a:solidFill>
                <a:effectLst/>
                <a:latin typeface="Arial" panose="020B0604020202020204" pitchFamily="34" charset="0"/>
              </a:rPr>
              <a:t> rolü</a:t>
            </a: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endParaRPr kumimoji="0" lang="tr-TR" sz="2800" b="1" i="0" u="none" strike="noStrike" cap="none" normalizeH="0" baseline="0" dirty="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tr-TR" sz="2800" b="1" dirty="0">
                <a:solidFill>
                  <a:schemeClr val="tx1"/>
                </a:solidFill>
                <a:latin typeface="Arial" panose="020B0604020202020204" pitchFamily="34" charset="0"/>
              </a:rPr>
              <a:t>B</a:t>
            </a:r>
            <a:r>
              <a:rPr kumimoji="0" lang="tr-TR" sz="2800" b="1" i="0" u="none" strike="noStrike" cap="none" normalizeH="0" baseline="0" dirty="0">
                <a:ln>
                  <a:noFill/>
                </a:ln>
                <a:solidFill>
                  <a:schemeClr val="tx1"/>
                </a:solidFill>
                <a:effectLst/>
                <a:latin typeface="Arial" panose="020B0604020202020204" pitchFamily="34" charset="0"/>
              </a:rPr>
              <a:t>akım planı</a:t>
            </a:r>
            <a:r>
              <a:rPr kumimoji="0" lang="tr-TR" sz="2800" b="0" i="0" u="none" strike="noStrike" cap="none" normalizeH="0" baseline="0" dirty="0">
                <a:ln>
                  <a:noFill/>
                </a:ln>
                <a:solidFill>
                  <a:schemeClr val="tx1"/>
                </a:solidFill>
                <a:effectLst/>
                <a:latin typeface="Arial" panose="020B0604020202020204" pitchFamily="34" charset="0"/>
              </a:rPr>
              <a:t> vurgusu</a:t>
            </a:r>
          </a:p>
        </p:txBody>
      </p:sp>
      <p:grpSp>
        <p:nvGrpSpPr>
          <p:cNvPr id="5" name="Google Shape;710;p23"/>
          <p:cNvGrpSpPr/>
          <p:nvPr/>
        </p:nvGrpSpPr>
        <p:grpSpPr>
          <a:xfrm rot="-2700000">
            <a:off x="-2036180" y="-592689"/>
            <a:ext cx="2947910" cy="3120639"/>
            <a:chOff x="0" y="-47625"/>
            <a:chExt cx="812800" cy="860425"/>
          </a:xfrm>
        </p:grpSpPr>
        <p:sp>
          <p:nvSpPr>
            <p:cNvPr id="6"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5D5D5"/>
            </a:solidFill>
            <a:ln>
              <a:noFill/>
            </a:ln>
          </p:spPr>
        </p:sp>
        <p:sp>
          <p:nvSpPr>
            <p:cNvPr id="7" name="Google Shape;712;p2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 name="Google Shape;723;p23"/>
          <p:cNvGrpSpPr/>
          <p:nvPr/>
        </p:nvGrpSpPr>
        <p:grpSpPr>
          <a:xfrm>
            <a:off x="-1606906" y="-1894184"/>
            <a:ext cx="2593234" cy="2922884"/>
            <a:chOff x="0" y="-47625"/>
            <a:chExt cx="374648" cy="422273"/>
          </a:xfrm>
        </p:grpSpPr>
        <p:sp>
          <p:nvSpPr>
            <p:cNvPr id="9"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0"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3743022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aşlık 1"/>
          <p:cNvSpPr>
            <a:spLocks noGrp="1"/>
          </p:cNvSpPr>
          <p:nvPr>
            <p:ph type="subTitle" idx="1"/>
          </p:nvPr>
        </p:nvSpPr>
        <p:spPr/>
        <p:txBody>
          <a:bodyPr/>
          <a:lstStyle/>
          <a:p>
            <a:endParaRPr lang="tr-TR"/>
          </a:p>
        </p:txBody>
      </p:sp>
      <p:pic>
        <p:nvPicPr>
          <p:cNvPr id="4" name="Picture 2" descr="Abstra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7047" y="1542487"/>
            <a:ext cx="14741463" cy="8292075"/>
          </a:xfrm>
          <a:prstGeom prst="rect">
            <a:avLst/>
          </a:prstGeom>
          <a:noFill/>
          <a:extLst>
            <a:ext uri="{909E8E84-426E-40DD-AFC4-6F175D3DCCD1}">
              <a14:hiddenFill xmlns:a14="http://schemas.microsoft.com/office/drawing/2010/main">
                <a:solidFill>
                  <a:srgbClr val="FFFFFF"/>
                </a:solidFill>
              </a14:hiddenFill>
            </a:ext>
          </a:extLst>
        </p:spPr>
      </p:pic>
      <p:sp>
        <p:nvSpPr>
          <p:cNvPr id="5" name="Unvan 1"/>
          <p:cNvSpPr txBox="1">
            <a:spLocks/>
          </p:cNvSpPr>
          <p:nvPr/>
        </p:nvSpPr>
        <p:spPr>
          <a:xfrm>
            <a:off x="3118576" y="498326"/>
            <a:ext cx="9723862" cy="781562"/>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tr-TR" sz="4400" b="1" u="sng" dirty="0">
                <a:latin typeface="Calibri" panose="020F0502020204030204" pitchFamily="34" charset="0"/>
                <a:ea typeface="Calibri" panose="020F0502020204030204" pitchFamily="34" charset="0"/>
                <a:cs typeface="Calibri" panose="020F0502020204030204" pitchFamily="34" charset="0"/>
              </a:rPr>
              <a:t>Tedavi Sürecinde Hangi Aşamadayız?</a:t>
            </a:r>
          </a:p>
        </p:txBody>
      </p:sp>
      <p:sp>
        <p:nvSpPr>
          <p:cNvPr id="3" name="Dikdörtgen 2"/>
          <p:cNvSpPr/>
          <p:nvPr/>
        </p:nvSpPr>
        <p:spPr>
          <a:xfrm>
            <a:off x="414300" y="9834562"/>
            <a:ext cx="12234900" cy="307777"/>
          </a:xfrm>
          <a:prstGeom prst="rect">
            <a:avLst/>
          </a:prstGeom>
        </p:spPr>
        <p:txBody>
          <a:bodyPr wrap="square">
            <a:spAutoFit/>
          </a:bodyPr>
          <a:lstStyle/>
          <a:p>
            <a:r>
              <a:rPr lang="tr-TR" dirty="0" err="1">
                <a:solidFill>
                  <a:srgbClr val="212121"/>
                </a:solidFill>
                <a:latin typeface="BlinkMacSystemFont"/>
              </a:rPr>
              <a:t>Wu</a:t>
            </a:r>
            <a:r>
              <a:rPr lang="tr-TR" dirty="0">
                <a:solidFill>
                  <a:srgbClr val="212121"/>
                </a:solidFill>
                <a:latin typeface="BlinkMacSystemFont"/>
              </a:rPr>
              <a:t> CK, </a:t>
            </a:r>
            <a:r>
              <a:rPr lang="tr-TR" dirty="0" err="1">
                <a:solidFill>
                  <a:srgbClr val="212121"/>
                </a:solidFill>
                <a:latin typeface="BlinkMacSystemFont"/>
              </a:rPr>
              <a:t>Fuh</a:t>
            </a:r>
            <a:r>
              <a:rPr lang="tr-TR" dirty="0">
                <a:solidFill>
                  <a:srgbClr val="212121"/>
                </a:solidFill>
                <a:latin typeface="BlinkMacSystemFont"/>
              </a:rPr>
              <a:t> JL. A 2025 </a:t>
            </a:r>
            <a:r>
              <a:rPr lang="tr-TR" dirty="0" err="1">
                <a:solidFill>
                  <a:srgbClr val="212121"/>
                </a:solidFill>
                <a:latin typeface="BlinkMacSystemFont"/>
              </a:rPr>
              <a:t>update</a:t>
            </a:r>
            <a:r>
              <a:rPr lang="tr-TR" dirty="0">
                <a:solidFill>
                  <a:srgbClr val="212121"/>
                </a:solidFill>
                <a:latin typeface="BlinkMacSystemFont"/>
              </a:rPr>
              <a:t> on </a:t>
            </a:r>
            <a:r>
              <a:rPr lang="tr-TR" dirty="0" err="1">
                <a:solidFill>
                  <a:srgbClr val="212121"/>
                </a:solidFill>
                <a:latin typeface="BlinkMacSystemFont"/>
              </a:rPr>
              <a:t>treatment</a:t>
            </a:r>
            <a:r>
              <a:rPr lang="tr-TR" dirty="0">
                <a:solidFill>
                  <a:srgbClr val="212121"/>
                </a:solidFill>
                <a:latin typeface="BlinkMacSystemFont"/>
              </a:rPr>
              <a:t> </a:t>
            </a:r>
            <a:r>
              <a:rPr lang="tr-TR" dirty="0" err="1">
                <a:solidFill>
                  <a:srgbClr val="212121"/>
                </a:solidFill>
                <a:latin typeface="BlinkMacSystemFont"/>
              </a:rPr>
              <a:t>strategies</a:t>
            </a:r>
            <a:r>
              <a:rPr lang="tr-TR" dirty="0">
                <a:solidFill>
                  <a:srgbClr val="212121"/>
                </a:solidFill>
                <a:latin typeface="BlinkMacSystemFont"/>
              </a:rPr>
              <a:t> </a:t>
            </a:r>
            <a:r>
              <a:rPr lang="tr-TR" dirty="0" err="1">
                <a:solidFill>
                  <a:srgbClr val="212121"/>
                </a:solidFill>
                <a:latin typeface="BlinkMacSystemFont"/>
              </a:rPr>
              <a:t>for</a:t>
            </a:r>
            <a:r>
              <a:rPr lang="tr-TR" dirty="0">
                <a:solidFill>
                  <a:srgbClr val="212121"/>
                </a:solidFill>
                <a:latin typeface="BlinkMacSystemFont"/>
              </a:rPr>
              <a:t> </a:t>
            </a:r>
            <a:r>
              <a:rPr lang="tr-TR" dirty="0" err="1">
                <a:solidFill>
                  <a:srgbClr val="212121"/>
                </a:solidFill>
                <a:latin typeface="BlinkMacSystemFont"/>
              </a:rPr>
              <a:t>the</a:t>
            </a:r>
            <a:r>
              <a:rPr lang="tr-TR" dirty="0">
                <a:solidFill>
                  <a:srgbClr val="212121"/>
                </a:solidFill>
                <a:latin typeface="BlinkMacSystemFont"/>
              </a:rPr>
              <a:t> </a:t>
            </a:r>
            <a:r>
              <a:rPr lang="tr-TR" dirty="0" err="1">
                <a:solidFill>
                  <a:srgbClr val="212121"/>
                </a:solidFill>
                <a:latin typeface="BlinkMacSystemFont"/>
              </a:rPr>
              <a:t>Alzheimer's</a:t>
            </a:r>
            <a:r>
              <a:rPr lang="tr-TR" dirty="0">
                <a:solidFill>
                  <a:srgbClr val="212121"/>
                </a:solidFill>
                <a:latin typeface="BlinkMacSystemFont"/>
              </a:rPr>
              <a:t> </a:t>
            </a:r>
            <a:r>
              <a:rPr lang="tr-TR" dirty="0" err="1">
                <a:solidFill>
                  <a:srgbClr val="212121"/>
                </a:solidFill>
                <a:latin typeface="BlinkMacSystemFont"/>
              </a:rPr>
              <a:t>disease</a:t>
            </a:r>
            <a:r>
              <a:rPr lang="tr-TR" dirty="0">
                <a:solidFill>
                  <a:srgbClr val="212121"/>
                </a:solidFill>
                <a:latin typeface="BlinkMacSystemFont"/>
              </a:rPr>
              <a:t> </a:t>
            </a:r>
            <a:r>
              <a:rPr lang="tr-TR" dirty="0" err="1">
                <a:solidFill>
                  <a:srgbClr val="212121"/>
                </a:solidFill>
                <a:latin typeface="BlinkMacSystemFont"/>
              </a:rPr>
              <a:t>spectrum</a:t>
            </a:r>
            <a:r>
              <a:rPr lang="tr-TR" dirty="0">
                <a:solidFill>
                  <a:srgbClr val="212121"/>
                </a:solidFill>
                <a:latin typeface="BlinkMacSystemFont"/>
              </a:rPr>
              <a:t>. J </a:t>
            </a:r>
            <a:r>
              <a:rPr lang="tr-TR" dirty="0" err="1">
                <a:solidFill>
                  <a:srgbClr val="212121"/>
                </a:solidFill>
                <a:latin typeface="BlinkMacSystemFont"/>
              </a:rPr>
              <a:t>Chin</a:t>
            </a:r>
            <a:r>
              <a:rPr lang="tr-TR" dirty="0">
                <a:solidFill>
                  <a:srgbClr val="212121"/>
                </a:solidFill>
                <a:latin typeface="BlinkMacSystemFont"/>
              </a:rPr>
              <a:t> </a:t>
            </a:r>
            <a:r>
              <a:rPr lang="tr-TR" dirty="0" err="1">
                <a:solidFill>
                  <a:srgbClr val="212121"/>
                </a:solidFill>
                <a:latin typeface="BlinkMacSystemFont"/>
              </a:rPr>
              <a:t>Med</a:t>
            </a:r>
            <a:r>
              <a:rPr lang="tr-TR" dirty="0">
                <a:solidFill>
                  <a:srgbClr val="212121"/>
                </a:solidFill>
                <a:latin typeface="BlinkMacSystemFont"/>
              </a:rPr>
              <a:t> </a:t>
            </a:r>
            <a:r>
              <a:rPr lang="tr-TR" dirty="0" err="1">
                <a:solidFill>
                  <a:srgbClr val="212121"/>
                </a:solidFill>
                <a:latin typeface="BlinkMacSystemFont"/>
              </a:rPr>
              <a:t>Assoc</a:t>
            </a:r>
            <a:r>
              <a:rPr lang="tr-TR" dirty="0">
                <a:solidFill>
                  <a:srgbClr val="212121"/>
                </a:solidFill>
                <a:latin typeface="BlinkMacSystemFont"/>
              </a:rPr>
              <a:t>. 2025 Jul 1;88(7):495-502. </a:t>
            </a:r>
            <a:endParaRPr lang="tr-TR" dirty="0"/>
          </a:p>
        </p:txBody>
      </p:sp>
    </p:spTree>
    <p:extLst>
      <p:ext uri="{BB962C8B-B14F-4D97-AF65-F5344CB8AC3E}">
        <p14:creationId xmlns:p14="http://schemas.microsoft.com/office/powerpoint/2010/main" val="1915634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710;p23"/>
          <p:cNvGrpSpPr/>
          <p:nvPr/>
        </p:nvGrpSpPr>
        <p:grpSpPr>
          <a:xfrm rot="-2700000">
            <a:off x="-2036180" y="-592689"/>
            <a:ext cx="2947910" cy="3120639"/>
            <a:chOff x="0" y="-47625"/>
            <a:chExt cx="812800" cy="860425"/>
          </a:xfrm>
          <a:solidFill>
            <a:schemeClr val="accent2"/>
          </a:solidFill>
        </p:grpSpPr>
        <p:sp>
          <p:nvSpPr>
            <p:cNvPr id="8"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grpFill/>
            <a:ln>
              <a:noFill/>
            </a:ln>
          </p:spPr>
        </p:sp>
        <p:sp>
          <p:nvSpPr>
            <p:cNvPr id="10" name="Google Shape;712;p23"/>
            <p:cNvSpPr txBox="1"/>
            <p:nvPr/>
          </p:nvSpPr>
          <p:spPr>
            <a:xfrm>
              <a:off x="0" y="-47625"/>
              <a:ext cx="812800" cy="860425"/>
            </a:xfrm>
            <a:prstGeom prst="rect">
              <a:avLst/>
            </a:prstGeom>
            <a:grp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 name="Google Shape;723;p23"/>
          <p:cNvGrpSpPr/>
          <p:nvPr/>
        </p:nvGrpSpPr>
        <p:grpSpPr>
          <a:xfrm>
            <a:off x="-1606906" y="-1894184"/>
            <a:ext cx="2593234" cy="2922884"/>
            <a:chOff x="0" y="-47625"/>
            <a:chExt cx="374648" cy="422273"/>
          </a:xfrm>
        </p:grpSpPr>
        <p:sp>
          <p:nvSpPr>
            <p:cNvPr id="12"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3"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 name="Metin Yer Tutucusu 2"/>
          <p:cNvSpPr>
            <a:spLocks noGrp="1"/>
          </p:cNvSpPr>
          <p:nvPr>
            <p:ph type="body" idx="4294967295"/>
          </p:nvPr>
        </p:nvSpPr>
        <p:spPr>
          <a:xfrm>
            <a:off x="86085" y="3499795"/>
            <a:ext cx="8572500" cy="7839075"/>
          </a:xfrm>
        </p:spPr>
        <p:txBody>
          <a:bodyPr>
            <a:noAutofit/>
          </a:bodyPr>
          <a:lstStyle/>
          <a:p>
            <a:pPr marL="685800" indent="-457200">
              <a:lnSpc>
                <a:spcPct val="150000"/>
              </a:lnSpc>
              <a:buFont typeface="Arial" panose="020B0604020202020204" pitchFamily="34" charset="0"/>
              <a:buChar char="•"/>
            </a:pPr>
            <a:r>
              <a:rPr lang="tr-TR" b="1" dirty="0">
                <a:latin typeface="+mj-lt"/>
                <a:ea typeface="Calibri" panose="020F0502020204030204" pitchFamily="34" charset="0"/>
                <a:cs typeface="Calibri" panose="020F0502020204030204" pitchFamily="34" charset="0"/>
              </a:rPr>
              <a:t>Clinicaltrials.gov</a:t>
            </a:r>
            <a:r>
              <a:rPr lang="tr-TR" dirty="0">
                <a:latin typeface="+mj-lt"/>
                <a:ea typeface="Calibri" panose="020F0502020204030204" pitchFamily="34" charset="0"/>
                <a:cs typeface="Calibri" panose="020F0502020204030204" pitchFamily="34" charset="0"/>
              </a:rPr>
              <a:t> </a:t>
            </a:r>
          </a:p>
          <a:p>
            <a:pPr>
              <a:lnSpc>
                <a:spcPct val="150000"/>
              </a:lnSpc>
            </a:pPr>
            <a:endParaRPr lang="tr-TR" b="1" dirty="0">
              <a:latin typeface="+mj-lt"/>
              <a:ea typeface="Calibri" panose="020F0502020204030204" pitchFamily="34" charset="0"/>
              <a:cs typeface="Calibri" panose="020F0502020204030204" pitchFamily="34" charset="0"/>
            </a:endParaRPr>
          </a:p>
          <a:p>
            <a:pPr marL="571500" indent="-342900">
              <a:lnSpc>
                <a:spcPct val="150000"/>
              </a:lnSpc>
              <a:buFont typeface="Arial" panose="020B0604020202020204" pitchFamily="34" charset="0"/>
              <a:buChar char="•"/>
            </a:pPr>
            <a:r>
              <a:rPr lang="tr-TR" b="1" dirty="0">
                <a:latin typeface="+mj-lt"/>
                <a:ea typeface="Calibri" panose="020F0502020204030204" pitchFamily="34" charset="0"/>
                <a:cs typeface="Calibri" panose="020F0502020204030204" pitchFamily="34" charset="0"/>
              </a:rPr>
              <a:t>AD </a:t>
            </a:r>
            <a:r>
              <a:rPr lang="tr-TR" b="1" dirty="0">
                <a:latin typeface="+mj-lt"/>
                <a:ea typeface="Calibri" panose="020F0502020204030204" pitchFamily="34" charset="0"/>
                <a:cs typeface="Calibri" panose="020F0502020204030204" pitchFamily="34" charset="0"/>
                <a:sym typeface="Wingdings" panose="05000000000000000000" pitchFamily="2" charset="2"/>
              </a:rPr>
              <a:t> </a:t>
            </a:r>
            <a:r>
              <a:rPr lang="tr-TR" b="1" dirty="0">
                <a:latin typeface="+mj-lt"/>
                <a:ea typeface="Calibri" panose="020F0502020204030204" pitchFamily="34" charset="0"/>
                <a:cs typeface="Calibri" panose="020F0502020204030204" pitchFamily="34" charset="0"/>
              </a:rPr>
              <a:t>182 klinik araştırmada değerlendirilen 138 ilaç</a:t>
            </a:r>
          </a:p>
          <a:p>
            <a:pPr marL="571500" indent="-342900">
              <a:lnSpc>
                <a:spcPct val="150000"/>
              </a:lnSpc>
              <a:buFont typeface="Arial" panose="020B0604020202020204" pitchFamily="34" charset="0"/>
              <a:buChar char="•"/>
            </a:pPr>
            <a:endParaRPr lang="tr-TR" dirty="0">
              <a:latin typeface="+mj-lt"/>
              <a:ea typeface="Calibri" panose="020F0502020204030204" pitchFamily="34" charset="0"/>
              <a:cs typeface="Calibri" panose="020F0502020204030204" pitchFamily="34" charset="0"/>
            </a:endParaRPr>
          </a:p>
          <a:p>
            <a:pPr marL="1028700" lvl="1" indent="-342900">
              <a:lnSpc>
                <a:spcPct val="150000"/>
              </a:lnSpc>
              <a:buFont typeface="Wingdings" panose="05000000000000000000" pitchFamily="2" charset="2"/>
              <a:buChar char="Ø"/>
            </a:pPr>
            <a:r>
              <a:rPr lang="tr-TR" dirty="0">
                <a:latin typeface="+mj-lt"/>
                <a:ea typeface="Calibri" panose="020F0502020204030204" pitchFamily="34" charset="0"/>
                <a:cs typeface="Calibri" panose="020F0502020204030204" pitchFamily="34" charset="0"/>
              </a:rPr>
              <a:t>Hastalık hedefli tedaviler (DTT) </a:t>
            </a:r>
            <a:r>
              <a:rPr lang="tr-TR" dirty="0">
                <a:latin typeface="+mj-lt"/>
                <a:ea typeface="Calibri" panose="020F0502020204030204" pitchFamily="34" charset="0"/>
                <a:cs typeface="Calibri" panose="020F0502020204030204" pitchFamily="34" charset="0"/>
                <a:sym typeface="Wingdings" panose="05000000000000000000" pitchFamily="2" charset="2"/>
              </a:rPr>
              <a:t></a:t>
            </a:r>
            <a:r>
              <a:rPr lang="tr-TR" dirty="0">
                <a:latin typeface="+mj-lt"/>
                <a:ea typeface="Calibri" panose="020F0502020204030204" pitchFamily="34" charset="0"/>
                <a:cs typeface="Calibri" panose="020F0502020204030204" pitchFamily="34" charset="0"/>
              </a:rPr>
              <a:t> %30</a:t>
            </a:r>
          </a:p>
          <a:p>
            <a:pPr marL="1028700" lvl="1" indent="-342900">
              <a:lnSpc>
                <a:spcPct val="150000"/>
              </a:lnSpc>
              <a:buFont typeface="Wingdings" panose="05000000000000000000" pitchFamily="2" charset="2"/>
              <a:buChar char="Ø"/>
            </a:pPr>
            <a:r>
              <a:rPr lang="tr-TR" dirty="0">
                <a:latin typeface="+mj-lt"/>
                <a:ea typeface="Calibri" panose="020F0502020204030204" pitchFamily="34" charset="0"/>
                <a:cs typeface="Calibri" panose="020F0502020204030204" pitchFamily="34" charset="0"/>
              </a:rPr>
              <a:t>Küçük molekül DTT </a:t>
            </a:r>
            <a:r>
              <a:rPr lang="tr-TR" dirty="0">
                <a:latin typeface="+mj-lt"/>
                <a:ea typeface="Calibri" panose="020F0502020204030204" pitchFamily="34" charset="0"/>
                <a:cs typeface="Calibri" panose="020F0502020204030204" pitchFamily="34" charset="0"/>
                <a:sym typeface="Wingdings" panose="05000000000000000000" pitchFamily="2" charset="2"/>
              </a:rPr>
              <a:t></a:t>
            </a:r>
            <a:r>
              <a:rPr lang="tr-TR" dirty="0">
                <a:latin typeface="+mj-lt"/>
                <a:ea typeface="Calibri" panose="020F0502020204030204" pitchFamily="34" charset="0"/>
                <a:cs typeface="Calibri" panose="020F0502020204030204" pitchFamily="34" charset="0"/>
              </a:rPr>
              <a:t> %43</a:t>
            </a:r>
          </a:p>
          <a:p>
            <a:pPr marL="1028700" lvl="1" indent="-342900">
              <a:lnSpc>
                <a:spcPct val="150000"/>
              </a:lnSpc>
              <a:buFont typeface="Wingdings" panose="05000000000000000000" pitchFamily="2" charset="2"/>
              <a:buChar char="Ø"/>
            </a:pPr>
            <a:r>
              <a:rPr lang="tr-TR" dirty="0">
                <a:latin typeface="+mj-lt"/>
                <a:ea typeface="Calibri" panose="020F0502020204030204" pitchFamily="34" charset="0"/>
                <a:cs typeface="Calibri" panose="020F0502020204030204" pitchFamily="34" charset="0"/>
              </a:rPr>
              <a:t>Bilişsel gelişimi hedefleyen ilaçlar </a:t>
            </a:r>
            <a:r>
              <a:rPr lang="tr-TR" dirty="0">
                <a:latin typeface="+mj-lt"/>
                <a:ea typeface="Calibri" panose="020F0502020204030204" pitchFamily="34" charset="0"/>
                <a:cs typeface="Calibri" panose="020F0502020204030204" pitchFamily="34" charset="0"/>
                <a:sym typeface="Wingdings" panose="05000000000000000000" pitchFamily="2" charset="2"/>
              </a:rPr>
              <a:t> </a:t>
            </a:r>
            <a:r>
              <a:rPr lang="tr-TR" dirty="0">
                <a:latin typeface="+mj-lt"/>
                <a:ea typeface="Calibri" panose="020F0502020204030204" pitchFamily="34" charset="0"/>
                <a:cs typeface="Calibri" panose="020F0502020204030204" pitchFamily="34" charset="0"/>
              </a:rPr>
              <a:t>%14 </a:t>
            </a:r>
          </a:p>
          <a:p>
            <a:pPr marL="1028700" lvl="1" indent="-342900">
              <a:lnSpc>
                <a:spcPct val="150000"/>
              </a:lnSpc>
              <a:buFont typeface="Wingdings" panose="05000000000000000000" pitchFamily="2" charset="2"/>
              <a:buChar char="Ø"/>
            </a:pPr>
            <a:r>
              <a:rPr lang="tr-TR" dirty="0" err="1">
                <a:latin typeface="+mj-lt"/>
                <a:ea typeface="Calibri" panose="020F0502020204030204" pitchFamily="34" charset="0"/>
                <a:cs typeface="Calibri" panose="020F0502020204030204" pitchFamily="34" charset="0"/>
              </a:rPr>
              <a:t>Nöropsikiyatrik</a:t>
            </a:r>
            <a:r>
              <a:rPr lang="tr-TR" dirty="0">
                <a:latin typeface="+mj-lt"/>
                <a:ea typeface="Calibri" panose="020F0502020204030204" pitchFamily="34" charset="0"/>
                <a:cs typeface="Calibri" panose="020F0502020204030204" pitchFamily="34" charset="0"/>
              </a:rPr>
              <a:t> semptomları iyileştirmeyi amaçlayan ilaçlar hattın %11</a:t>
            </a:r>
          </a:p>
        </p:txBody>
      </p:sp>
      <p:pic>
        <p:nvPicPr>
          <p:cNvPr id="4" name="İçerik Yer Tutucusu 9"/>
          <p:cNvPicPr>
            <a:picLocks noChangeAspect="1"/>
          </p:cNvPicPr>
          <p:nvPr/>
        </p:nvPicPr>
        <p:blipFill>
          <a:blip r:embed="rId3"/>
          <a:stretch>
            <a:fillRect/>
          </a:stretch>
        </p:blipFill>
        <p:spPr>
          <a:xfrm>
            <a:off x="8494462" y="1651174"/>
            <a:ext cx="9441846" cy="7272840"/>
          </a:xfrm>
          <a:prstGeom prst="rect">
            <a:avLst/>
          </a:prstGeom>
          <a:noFill/>
          <a:ln>
            <a:noFill/>
          </a:ln>
        </p:spPr>
      </p:pic>
      <p:pic>
        <p:nvPicPr>
          <p:cNvPr id="6" name="Resim 5"/>
          <p:cNvPicPr>
            <a:picLocks noChangeAspect="1"/>
          </p:cNvPicPr>
          <p:nvPr/>
        </p:nvPicPr>
        <p:blipFill>
          <a:blip r:embed="rId4"/>
          <a:stretch>
            <a:fillRect/>
          </a:stretch>
        </p:blipFill>
        <p:spPr>
          <a:xfrm>
            <a:off x="986328" y="526235"/>
            <a:ext cx="6772014" cy="2437445"/>
          </a:xfrm>
          <a:prstGeom prst="rect">
            <a:avLst/>
          </a:prstGeom>
        </p:spPr>
      </p:pic>
    </p:spTree>
    <p:extLst>
      <p:ext uri="{BB962C8B-B14F-4D97-AF65-F5344CB8AC3E}">
        <p14:creationId xmlns:p14="http://schemas.microsoft.com/office/powerpoint/2010/main" val="776890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3"/>
          <p:cNvPicPr>
            <a:picLocks noChangeAspect="1"/>
          </p:cNvPicPr>
          <p:nvPr/>
        </p:nvPicPr>
        <p:blipFill>
          <a:blip r:embed="rId2"/>
          <a:stretch>
            <a:fillRect/>
          </a:stretch>
        </p:blipFill>
        <p:spPr>
          <a:xfrm>
            <a:off x="4466098" y="1070441"/>
            <a:ext cx="8119192" cy="3809346"/>
          </a:xfrm>
          <a:prstGeom prst="rect">
            <a:avLst/>
          </a:prstGeom>
        </p:spPr>
      </p:pic>
      <p:pic>
        <p:nvPicPr>
          <p:cNvPr id="4" name="Resim 3"/>
          <p:cNvPicPr>
            <a:picLocks noChangeAspect="1"/>
          </p:cNvPicPr>
          <p:nvPr/>
        </p:nvPicPr>
        <p:blipFill>
          <a:blip r:embed="rId3"/>
          <a:stretch>
            <a:fillRect/>
          </a:stretch>
        </p:blipFill>
        <p:spPr>
          <a:xfrm>
            <a:off x="615867" y="4986707"/>
            <a:ext cx="9240176" cy="3396331"/>
          </a:xfrm>
          <a:prstGeom prst="rect">
            <a:avLst/>
          </a:prstGeom>
        </p:spPr>
      </p:pic>
      <p:pic>
        <p:nvPicPr>
          <p:cNvPr id="5" name="İçerik Yer Tutucusu 3"/>
          <p:cNvPicPr>
            <a:picLocks noChangeAspect="1"/>
          </p:cNvPicPr>
          <p:nvPr/>
        </p:nvPicPr>
        <p:blipFill>
          <a:blip r:embed="rId4"/>
          <a:stretch>
            <a:fillRect/>
          </a:stretch>
        </p:blipFill>
        <p:spPr>
          <a:xfrm>
            <a:off x="9398532" y="4939825"/>
            <a:ext cx="8116433" cy="3448531"/>
          </a:xfrm>
          <a:prstGeom prst="rect">
            <a:avLst/>
          </a:prstGeom>
        </p:spPr>
      </p:pic>
      <p:sp>
        <p:nvSpPr>
          <p:cNvPr id="2" name="Dikdörtgen 1"/>
          <p:cNvSpPr/>
          <p:nvPr/>
        </p:nvSpPr>
        <p:spPr>
          <a:xfrm>
            <a:off x="4550718" y="279038"/>
            <a:ext cx="8034572" cy="523220"/>
          </a:xfrm>
          <a:prstGeom prst="rect">
            <a:avLst/>
          </a:prstGeom>
          <a:solidFill>
            <a:schemeClr val="accent3">
              <a:lumMod val="20000"/>
              <a:lumOff val="80000"/>
            </a:schemeClr>
          </a:solidFill>
          <a:ln w="38100">
            <a:solidFill>
              <a:schemeClr val="tx1"/>
            </a:solidFill>
          </a:ln>
        </p:spPr>
        <p:txBody>
          <a:bodyPr wrap="none">
            <a:spAutoFit/>
          </a:bodyPr>
          <a:lstStyle/>
          <a:p>
            <a:pPr marL="228600"/>
            <a:r>
              <a:rPr lang="tr-TR" sz="2800" dirty="0">
                <a:ea typeface="Calibri" panose="020F0502020204030204" pitchFamily="34" charset="0"/>
                <a:cs typeface="Calibri" panose="020F0502020204030204" pitchFamily="34" charset="0"/>
              </a:rPr>
              <a:t>«Ajanlar 15 temel hastalık sürecini ele almakta»</a:t>
            </a:r>
          </a:p>
        </p:txBody>
      </p:sp>
      <p:sp>
        <p:nvSpPr>
          <p:cNvPr id="3" name="Dikdörtgen 2"/>
          <p:cNvSpPr/>
          <p:nvPr/>
        </p:nvSpPr>
        <p:spPr>
          <a:xfrm>
            <a:off x="3390917" y="9016310"/>
            <a:ext cx="10269555" cy="461665"/>
          </a:xfrm>
          <a:prstGeom prst="rect">
            <a:avLst/>
          </a:prstGeom>
          <a:solidFill>
            <a:schemeClr val="accent3">
              <a:lumMod val="20000"/>
              <a:lumOff val="80000"/>
            </a:schemeClr>
          </a:solidFill>
          <a:ln w="38100">
            <a:solidFill>
              <a:schemeClr val="tx1"/>
            </a:solidFill>
          </a:ln>
        </p:spPr>
        <p:txBody>
          <a:bodyPr wrap="square">
            <a:spAutoFit/>
          </a:bodyPr>
          <a:lstStyle/>
          <a:p>
            <a:pPr marL="228600"/>
            <a:r>
              <a:rPr lang="tr-TR" sz="2400" dirty="0">
                <a:ea typeface="Calibri" panose="020F0502020204030204" pitchFamily="34" charset="0"/>
                <a:cs typeface="Calibri" panose="020F0502020204030204" pitchFamily="34" charset="0"/>
              </a:rPr>
              <a:t>«</a:t>
            </a:r>
            <a:r>
              <a:rPr lang="tr-TR" sz="2400" dirty="0" err="1">
                <a:ea typeface="Calibri" panose="020F0502020204030204" pitchFamily="34" charset="0"/>
                <a:cs typeface="Calibri" panose="020F0502020204030204" pitchFamily="34" charset="0"/>
              </a:rPr>
              <a:t>Biyobelirteçler</a:t>
            </a:r>
            <a:r>
              <a:rPr lang="tr-TR" sz="2400" dirty="0">
                <a:ea typeface="Calibri" panose="020F0502020204030204" pitchFamily="34" charset="0"/>
                <a:cs typeface="Calibri" panose="020F0502020204030204" pitchFamily="34" charset="0"/>
              </a:rPr>
              <a:t>, aktif araştırmaların %27'sinin birincil çıktıları arasında»</a:t>
            </a:r>
          </a:p>
        </p:txBody>
      </p:sp>
      <p:grpSp>
        <p:nvGrpSpPr>
          <p:cNvPr id="7" name="Google Shape;710;p23"/>
          <p:cNvGrpSpPr/>
          <p:nvPr/>
        </p:nvGrpSpPr>
        <p:grpSpPr>
          <a:xfrm rot="-2700000">
            <a:off x="-2036180" y="-592689"/>
            <a:ext cx="2947910" cy="3120639"/>
            <a:chOff x="0" y="-47625"/>
            <a:chExt cx="812800" cy="860425"/>
          </a:xfrm>
        </p:grpSpPr>
        <p:sp>
          <p:nvSpPr>
            <p:cNvPr id="8"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5D5D5"/>
            </a:solidFill>
            <a:ln>
              <a:noFill/>
            </a:ln>
          </p:spPr>
        </p:sp>
        <p:sp>
          <p:nvSpPr>
            <p:cNvPr id="9" name="Google Shape;712;p2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 name="Google Shape;723;p23"/>
          <p:cNvGrpSpPr/>
          <p:nvPr/>
        </p:nvGrpSpPr>
        <p:grpSpPr>
          <a:xfrm>
            <a:off x="-1606906" y="-1894184"/>
            <a:ext cx="2593234" cy="2922884"/>
            <a:chOff x="0" y="-47625"/>
            <a:chExt cx="374648" cy="422273"/>
          </a:xfrm>
        </p:grpSpPr>
        <p:sp>
          <p:nvSpPr>
            <p:cNvPr id="11"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2"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897269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fontScale="90000"/>
          </a:bodyPr>
          <a:lstStyle/>
          <a:p>
            <a:endParaRPr lang="tr-TR"/>
          </a:p>
        </p:txBody>
      </p:sp>
      <p:sp>
        <p:nvSpPr>
          <p:cNvPr id="5" name="Metin Yer Tutucusu 4"/>
          <p:cNvSpPr>
            <a:spLocks noGrp="1"/>
          </p:cNvSpPr>
          <p:nvPr>
            <p:ph type="body" idx="1"/>
          </p:nvPr>
        </p:nvSpPr>
        <p:spPr/>
        <p:txBody>
          <a:bodyPr/>
          <a:lstStyle/>
          <a:p>
            <a:endParaRPr lang="tr-TR"/>
          </a:p>
        </p:txBody>
      </p:sp>
      <p:sp>
        <p:nvSpPr>
          <p:cNvPr id="6" name="Metin Yer Tutucusu 5"/>
          <p:cNvSpPr>
            <a:spLocks noGrp="1"/>
          </p:cNvSpPr>
          <p:nvPr>
            <p:ph type="body" idx="2"/>
          </p:nvPr>
        </p:nvSpPr>
        <p:spPr/>
        <p:txBody>
          <a:bodyPr/>
          <a:lstStyle/>
          <a:p>
            <a:endParaRPr lang="tr-TR"/>
          </a:p>
        </p:txBody>
      </p:sp>
      <p:pic>
        <p:nvPicPr>
          <p:cNvPr id="7" name="İçerik Yer Tutucusu 9"/>
          <p:cNvPicPr>
            <a:picLocks noChangeAspect="1"/>
          </p:cNvPicPr>
          <p:nvPr/>
        </p:nvPicPr>
        <p:blipFill>
          <a:blip r:embed="rId3"/>
          <a:stretch>
            <a:fillRect/>
          </a:stretch>
        </p:blipFill>
        <p:spPr>
          <a:xfrm>
            <a:off x="822063" y="-388037"/>
            <a:ext cx="16857785" cy="10789337"/>
          </a:xfrm>
          <a:prstGeom prst="rect">
            <a:avLst/>
          </a:prstGeom>
          <a:noFill/>
          <a:ln>
            <a:noFill/>
          </a:ln>
        </p:spPr>
      </p:pic>
    </p:spTree>
    <p:extLst>
      <p:ext uri="{BB962C8B-B14F-4D97-AF65-F5344CB8AC3E}">
        <p14:creationId xmlns:p14="http://schemas.microsoft.com/office/powerpoint/2010/main" val="2390726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ChangeAspect="1"/>
          </p:cNvPicPr>
          <p:nvPr/>
        </p:nvPicPr>
        <p:blipFill>
          <a:blip r:embed="rId3"/>
          <a:stretch>
            <a:fillRect/>
          </a:stretch>
        </p:blipFill>
        <p:spPr>
          <a:xfrm>
            <a:off x="4653982" y="1338247"/>
            <a:ext cx="10151603" cy="8233191"/>
          </a:xfrm>
          <a:prstGeom prst="rect">
            <a:avLst/>
          </a:prstGeom>
          <a:ln w="88900" cap="sq" cmpd="thickThin">
            <a:solidFill>
              <a:srgbClr val="000000"/>
            </a:solidFill>
            <a:prstDash val="solid"/>
            <a:miter lim="800000"/>
          </a:ln>
          <a:effectLst>
            <a:innerShdw blurRad="76200">
              <a:srgbClr val="000000"/>
            </a:innerShdw>
          </a:effectLst>
        </p:spPr>
      </p:pic>
      <p:sp>
        <p:nvSpPr>
          <p:cNvPr id="12" name="Dikdörtgen 11"/>
          <p:cNvSpPr/>
          <p:nvPr/>
        </p:nvSpPr>
        <p:spPr>
          <a:xfrm>
            <a:off x="579863" y="9895811"/>
            <a:ext cx="7291928" cy="230832"/>
          </a:xfrm>
          <a:prstGeom prst="rect">
            <a:avLst/>
          </a:prstGeom>
        </p:spPr>
        <p:txBody>
          <a:bodyPr wrap="square">
            <a:spAutoFit/>
          </a:bodyPr>
          <a:lstStyle/>
          <a:p>
            <a:r>
              <a:rPr lang="en-US" sz="900" dirty="0">
                <a:solidFill>
                  <a:srgbClr val="212121"/>
                </a:solidFill>
                <a:latin typeface="Arial" panose="020B0604020202020204" pitchFamily="34" charset="0"/>
                <a:cs typeface="Arial" panose="020B0604020202020204" pitchFamily="34" charset="0"/>
              </a:rPr>
              <a:t>Wu CK, </a:t>
            </a:r>
            <a:r>
              <a:rPr lang="en-US" sz="900" dirty="0" err="1">
                <a:solidFill>
                  <a:srgbClr val="212121"/>
                </a:solidFill>
                <a:latin typeface="Arial" panose="020B0604020202020204" pitchFamily="34" charset="0"/>
                <a:cs typeface="Arial" panose="020B0604020202020204" pitchFamily="34" charset="0"/>
              </a:rPr>
              <a:t>Fuh</a:t>
            </a:r>
            <a:r>
              <a:rPr lang="en-US" sz="900" dirty="0">
                <a:solidFill>
                  <a:srgbClr val="212121"/>
                </a:solidFill>
                <a:latin typeface="Arial" panose="020B0604020202020204" pitchFamily="34" charset="0"/>
                <a:cs typeface="Arial" panose="020B0604020202020204" pitchFamily="34" charset="0"/>
              </a:rPr>
              <a:t> JL. A 2025 update on treatment strategies for the Alzheimer's disease spectrum. </a:t>
            </a:r>
            <a:r>
              <a:rPr lang="en-US" sz="900" i="1" dirty="0">
                <a:solidFill>
                  <a:srgbClr val="212121"/>
                </a:solidFill>
                <a:latin typeface="Arial" panose="020B0604020202020204" pitchFamily="34" charset="0"/>
                <a:cs typeface="Arial" panose="020B0604020202020204" pitchFamily="34" charset="0"/>
              </a:rPr>
              <a:t>J Chin Med Assoc</a:t>
            </a:r>
            <a:r>
              <a:rPr lang="en-US" sz="900" dirty="0">
                <a:solidFill>
                  <a:srgbClr val="212121"/>
                </a:solidFill>
                <a:latin typeface="Arial" panose="020B0604020202020204" pitchFamily="34" charset="0"/>
                <a:cs typeface="Arial" panose="020B0604020202020204" pitchFamily="34" charset="0"/>
              </a:rPr>
              <a:t>. 2025;88(7):495-502.</a:t>
            </a:r>
            <a:endParaRPr lang="tr-TR" sz="900" dirty="0">
              <a:latin typeface="Arial" panose="020B0604020202020204" pitchFamily="34" charset="0"/>
              <a:cs typeface="Arial" panose="020B0604020202020204" pitchFamily="34" charset="0"/>
            </a:endParaRPr>
          </a:p>
        </p:txBody>
      </p:sp>
      <p:sp>
        <p:nvSpPr>
          <p:cNvPr id="13" name="Metin kutusu 12"/>
          <p:cNvSpPr txBox="1"/>
          <p:nvPr/>
        </p:nvSpPr>
        <p:spPr>
          <a:xfrm>
            <a:off x="2684208" y="490654"/>
            <a:ext cx="3702204" cy="523220"/>
          </a:xfrm>
          <a:prstGeom prst="rect">
            <a:avLst/>
          </a:prstGeom>
          <a:solidFill>
            <a:schemeClr val="accent3">
              <a:lumMod val="20000"/>
              <a:lumOff val="80000"/>
            </a:schemeClr>
          </a:solidFill>
          <a:ln w="38100">
            <a:noFill/>
          </a:ln>
        </p:spPr>
        <p:txBody>
          <a:bodyPr wrap="square" rtlCol="0">
            <a:spAutoFit/>
          </a:bodyPr>
          <a:lstStyle/>
          <a:p>
            <a:r>
              <a:rPr lang="tr-TR" sz="2800" b="1" dirty="0"/>
              <a:t>Elimizde Neler Var?</a:t>
            </a:r>
          </a:p>
        </p:txBody>
      </p:sp>
      <p:grpSp>
        <p:nvGrpSpPr>
          <p:cNvPr id="5" name="Google Shape;710;p23"/>
          <p:cNvGrpSpPr/>
          <p:nvPr/>
        </p:nvGrpSpPr>
        <p:grpSpPr>
          <a:xfrm rot="-2700000">
            <a:off x="-2036180" y="-592689"/>
            <a:ext cx="2947910" cy="3120639"/>
            <a:chOff x="0" y="-47625"/>
            <a:chExt cx="812800" cy="860425"/>
          </a:xfrm>
        </p:grpSpPr>
        <p:sp>
          <p:nvSpPr>
            <p:cNvPr id="6"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5D5D5"/>
            </a:solidFill>
            <a:ln>
              <a:noFill/>
            </a:ln>
          </p:spPr>
        </p:sp>
        <p:sp>
          <p:nvSpPr>
            <p:cNvPr id="7" name="Google Shape;712;p2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 name="Google Shape;723;p23"/>
          <p:cNvGrpSpPr/>
          <p:nvPr/>
        </p:nvGrpSpPr>
        <p:grpSpPr>
          <a:xfrm>
            <a:off x="-1606906" y="-1894184"/>
            <a:ext cx="2593234" cy="2922884"/>
            <a:chOff x="0" y="-47625"/>
            <a:chExt cx="374648" cy="422273"/>
          </a:xfrm>
        </p:grpSpPr>
        <p:sp>
          <p:nvSpPr>
            <p:cNvPr id="9"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0"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3807138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5" name="Google Shape;455;p17"/>
          <p:cNvSpPr/>
          <p:nvPr/>
        </p:nvSpPr>
        <p:spPr>
          <a:xfrm>
            <a:off x="828964" y="289618"/>
            <a:ext cx="5195524" cy="9258300"/>
          </a:xfrm>
          <a:custGeom>
            <a:avLst/>
            <a:gdLst/>
            <a:ahLst/>
            <a:cxnLst/>
            <a:rect l="l" t="t" r="r" b="b"/>
            <a:pathLst>
              <a:path w="1368368" h="2438400" extrusionOk="0">
                <a:moveTo>
                  <a:pt x="0" y="0"/>
                </a:moveTo>
                <a:lnTo>
                  <a:pt x="1368368" y="0"/>
                </a:lnTo>
                <a:lnTo>
                  <a:pt x="1368368" y="2438400"/>
                </a:lnTo>
                <a:lnTo>
                  <a:pt x="0" y="2438400"/>
                </a:lnTo>
                <a:close/>
              </a:path>
            </a:pathLst>
          </a:custGeom>
          <a:solidFill>
            <a:srgbClr val="2E99B0"/>
          </a:solidFill>
          <a:ln>
            <a:noFill/>
          </a:ln>
        </p:spPr>
      </p:sp>
      <p:grpSp>
        <p:nvGrpSpPr>
          <p:cNvPr id="470" name="Google Shape;470;p17"/>
          <p:cNvGrpSpPr/>
          <p:nvPr/>
        </p:nvGrpSpPr>
        <p:grpSpPr>
          <a:xfrm>
            <a:off x="17415293" y="-329142"/>
            <a:ext cx="1138526" cy="1311255"/>
            <a:chOff x="0" y="-47625"/>
            <a:chExt cx="313915" cy="361540"/>
          </a:xfrm>
        </p:grpSpPr>
        <p:sp>
          <p:nvSpPr>
            <p:cNvPr id="471" name="Google Shape;471;p17"/>
            <p:cNvSpPr/>
            <p:nvPr/>
          </p:nvSpPr>
          <p:spPr>
            <a:xfrm>
              <a:off x="0" y="0"/>
              <a:ext cx="313915" cy="313915"/>
            </a:xfrm>
            <a:custGeom>
              <a:avLst/>
              <a:gdLst/>
              <a:ahLst/>
              <a:cxnLst/>
              <a:rect l="l" t="t" r="r" b="b"/>
              <a:pathLst>
                <a:path w="313915" h="313915" extrusionOk="0">
                  <a:moveTo>
                    <a:pt x="0" y="0"/>
                  </a:moveTo>
                  <a:lnTo>
                    <a:pt x="313915" y="0"/>
                  </a:lnTo>
                  <a:lnTo>
                    <a:pt x="313915" y="313915"/>
                  </a:lnTo>
                  <a:lnTo>
                    <a:pt x="0" y="313915"/>
                  </a:lnTo>
                  <a:close/>
                </a:path>
              </a:pathLst>
            </a:custGeom>
            <a:solidFill>
              <a:srgbClr val="D5D5D5"/>
            </a:solidFill>
            <a:ln>
              <a:noFill/>
            </a:ln>
          </p:spPr>
        </p:sp>
        <p:sp>
          <p:nvSpPr>
            <p:cNvPr id="472" name="Google Shape;472;p17"/>
            <p:cNvSpPr txBox="1"/>
            <p:nvPr/>
          </p:nvSpPr>
          <p:spPr>
            <a:xfrm>
              <a:off x="0" y="-47625"/>
              <a:ext cx="313915" cy="36154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76" name="Google Shape;476;p17"/>
          <p:cNvSpPr/>
          <p:nvPr/>
        </p:nvSpPr>
        <p:spPr>
          <a:xfrm>
            <a:off x="6283106" y="8735260"/>
            <a:ext cx="1081894" cy="1023742"/>
          </a:xfrm>
          <a:custGeom>
            <a:avLst/>
            <a:gdLst/>
            <a:ahLst/>
            <a:cxnLst/>
            <a:rect l="l" t="t" r="r" b="b"/>
            <a:pathLst>
              <a:path w="1081894" h="1023742" extrusionOk="0">
                <a:moveTo>
                  <a:pt x="0" y="0"/>
                </a:moveTo>
                <a:lnTo>
                  <a:pt x="1081894" y="0"/>
                </a:lnTo>
                <a:lnTo>
                  <a:pt x="1081894" y="1023742"/>
                </a:lnTo>
                <a:lnTo>
                  <a:pt x="0" y="1023742"/>
                </a:lnTo>
                <a:lnTo>
                  <a:pt x="0" y="0"/>
                </a:lnTo>
                <a:close/>
              </a:path>
            </a:pathLst>
          </a:custGeom>
          <a:blipFill rotWithShape="1">
            <a:blip r:embed="rId3">
              <a:alphaModFix/>
            </a:blip>
            <a:stretch>
              <a:fillRect/>
            </a:stretch>
          </a:blipFill>
          <a:ln>
            <a:noFill/>
          </a:ln>
        </p:spPr>
      </p:sp>
      <p:grpSp>
        <p:nvGrpSpPr>
          <p:cNvPr id="480" name="Google Shape;480;p17"/>
          <p:cNvGrpSpPr/>
          <p:nvPr/>
        </p:nvGrpSpPr>
        <p:grpSpPr>
          <a:xfrm>
            <a:off x="15708923" y="7713785"/>
            <a:ext cx="2098330" cy="2087666"/>
            <a:chOff x="0" y="0"/>
            <a:chExt cx="3910587" cy="4415800"/>
          </a:xfrm>
        </p:grpSpPr>
        <p:cxnSp>
          <p:nvCxnSpPr>
            <p:cNvPr id="481" name="Google Shape;481;p17"/>
            <p:cNvCxnSpPr/>
            <p:nvPr/>
          </p:nvCxnSpPr>
          <p:spPr>
            <a:xfrm rot="10800000">
              <a:off x="3910587" y="0"/>
              <a:ext cx="0" cy="3799241"/>
            </a:xfrm>
            <a:prstGeom prst="straightConnector1">
              <a:avLst/>
            </a:prstGeom>
            <a:noFill/>
            <a:ln w="50800" cap="flat" cmpd="sng">
              <a:solidFill>
                <a:srgbClr val="350A30"/>
              </a:solidFill>
              <a:prstDash val="solid"/>
              <a:round/>
              <a:headEnd type="none" w="sm" len="sm"/>
              <a:tailEnd type="none" w="sm" len="sm"/>
            </a:ln>
          </p:spPr>
        </p:cxnSp>
        <p:cxnSp>
          <p:nvCxnSpPr>
            <p:cNvPr id="482" name="Google Shape;482;p17"/>
            <p:cNvCxnSpPr/>
            <p:nvPr/>
          </p:nvCxnSpPr>
          <p:spPr>
            <a:xfrm rot="10800000">
              <a:off x="0" y="4415800"/>
              <a:ext cx="3799241" cy="0"/>
            </a:xfrm>
            <a:prstGeom prst="straightConnector1">
              <a:avLst/>
            </a:prstGeom>
            <a:noFill/>
            <a:ln w="50800" cap="flat" cmpd="sng">
              <a:solidFill>
                <a:srgbClr val="350A30"/>
              </a:solidFill>
              <a:prstDash val="solid"/>
              <a:round/>
              <a:headEnd type="none" w="sm" len="sm"/>
              <a:tailEnd type="none" w="sm" len="sm"/>
            </a:ln>
          </p:spPr>
        </p:cxnSp>
      </p:grpSp>
      <p:pic>
        <p:nvPicPr>
          <p:cNvPr id="31" name="İçerik Yer Tutucusu 4"/>
          <p:cNvPicPr>
            <a:picLocks noChangeAspect="1"/>
          </p:cNvPicPr>
          <p:nvPr/>
        </p:nvPicPr>
        <p:blipFill>
          <a:blip r:embed="rId4"/>
          <a:stretch>
            <a:fillRect/>
          </a:stretch>
        </p:blipFill>
        <p:spPr>
          <a:xfrm>
            <a:off x="1167555" y="563015"/>
            <a:ext cx="10356356" cy="8954265"/>
          </a:xfrm>
          <a:prstGeom prst="rect">
            <a:avLst/>
          </a:prstGeom>
        </p:spPr>
      </p:pic>
      <p:sp>
        <p:nvSpPr>
          <p:cNvPr id="32" name="Dikdörtgen 31"/>
          <p:cNvSpPr/>
          <p:nvPr/>
        </p:nvSpPr>
        <p:spPr>
          <a:xfrm>
            <a:off x="195572" y="9915346"/>
            <a:ext cx="12175067" cy="246221"/>
          </a:xfrm>
          <a:prstGeom prst="rect">
            <a:avLst/>
          </a:prstGeom>
        </p:spPr>
        <p:txBody>
          <a:bodyPr wrap="square">
            <a:spAutoFit/>
          </a:bodyPr>
          <a:lstStyle/>
          <a:p>
            <a:r>
              <a:rPr lang="tr-TR" sz="1000" dirty="0" err="1">
                <a:solidFill>
                  <a:srgbClr val="222222"/>
                </a:solidFill>
                <a:latin typeface="Arial" panose="020B0604020202020204" pitchFamily="34" charset="0"/>
              </a:rPr>
              <a:t>Agnello</a:t>
            </a:r>
            <a:r>
              <a:rPr lang="tr-TR" sz="1000" dirty="0">
                <a:solidFill>
                  <a:srgbClr val="222222"/>
                </a:solidFill>
                <a:latin typeface="Arial" panose="020B0604020202020204" pitchFamily="34" charset="0"/>
              </a:rPr>
              <a:t>, </a:t>
            </a:r>
            <a:r>
              <a:rPr lang="tr-TR" sz="1000" dirty="0" err="1">
                <a:solidFill>
                  <a:srgbClr val="222222"/>
                </a:solidFill>
                <a:latin typeface="Arial" panose="020B0604020202020204" pitchFamily="34" charset="0"/>
              </a:rPr>
              <a:t>Luisa</a:t>
            </a:r>
            <a:r>
              <a:rPr lang="tr-TR" sz="1000" dirty="0">
                <a:solidFill>
                  <a:srgbClr val="222222"/>
                </a:solidFill>
                <a:latin typeface="Arial" panose="020B0604020202020204" pitchFamily="34" charset="0"/>
              </a:rPr>
              <a:t>, et al. "</a:t>
            </a:r>
            <a:r>
              <a:rPr lang="tr-TR" sz="1000" dirty="0" err="1">
                <a:solidFill>
                  <a:srgbClr val="222222"/>
                </a:solidFill>
                <a:latin typeface="Arial" panose="020B0604020202020204" pitchFamily="34" charset="0"/>
              </a:rPr>
              <a:t>From</a:t>
            </a:r>
            <a:r>
              <a:rPr lang="tr-TR" sz="1000" dirty="0">
                <a:solidFill>
                  <a:srgbClr val="222222"/>
                </a:solidFill>
                <a:latin typeface="Arial" panose="020B0604020202020204" pitchFamily="34" charset="0"/>
              </a:rPr>
              <a:t> </a:t>
            </a:r>
            <a:r>
              <a:rPr lang="tr-TR" sz="1000" dirty="0" err="1">
                <a:solidFill>
                  <a:srgbClr val="222222"/>
                </a:solidFill>
                <a:latin typeface="Arial" panose="020B0604020202020204" pitchFamily="34" charset="0"/>
              </a:rPr>
              <a:t>Amyloid</a:t>
            </a:r>
            <a:r>
              <a:rPr lang="tr-TR" sz="1000" dirty="0">
                <a:solidFill>
                  <a:srgbClr val="222222"/>
                </a:solidFill>
                <a:latin typeface="Arial" panose="020B0604020202020204" pitchFamily="34" charset="0"/>
              </a:rPr>
              <a:t> </a:t>
            </a:r>
            <a:r>
              <a:rPr lang="tr-TR" sz="1000" dirty="0" err="1">
                <a:solidFill>
                  <a:srgbClr val="222222"/>
                </a:solidFill>
                <a:latin typeface="Arial" panose="020B0604020202020204" pitchFamily="34" charset="0"/>
              </a:rPr>
              <a:t>to</a:t>
            </a:r>
            <a:r>
              <a:rPr lang="tr-TR" sz="1000" dirty="0">
                <a:solidFill>
                  <a:srgbClr val="222222"/>
                </a:solidFill>
                <a:latin typeface="Arial" panose="020B0604020202020204" pitchFamily="34" charset="0"/>
              </a:rPr>
              <a:t> </a:t>
            </a:r>
            <a:r>
              <a:rPr lang="tr-TR" sz="1000" dirty="0" err="1">
                <a:solidFill>
                  <a:srgbClr val="222222"/>
                </a:solidFill>
                <a:latin typeface="Arial" panose="020B0604020202020204" pitchFamily="34" charset="0"/>
              </a:rPr>
              <a:t>Synaptic</a:t>
            </a:r>
            <a:r>
              <a:rPr lang="tr-TR" sz="1000" dirty="0">
                <a:solidFill>
                  <a:srgbClr val="222222"/>
                </a:solidFill>
                <a:latin typeface="Arial" panose="020B0604020202020204" pitchFamily="34" charset="0"/>
              </a:rPr>
              <a:t> </a:t>
            </a:r>
            <a:r>
              <a:rPr lang="tr-TR" sz="1000" dirty="0" err="1">
                <a:solidFill>
                  <a:srgbClr val="222222"/>
                </a:solidFill>
                <a:latin typeface="Arial" panose="020B0604020202020204" pitchFamily="34" charset="0"/>
              </a:rPr>
              <a:t>Dysfunction</a:t>
            </a:r>
            <a:r>
              <a:rPr lang="tr-TR" sz="1000" dirty="0">
                <a:solidFill>
                  <a:srgbClr val="222222"/>
                </a:solidFill>
                <a:latin typeface="Arial" panose="020B0604020202020204" pitchFamily="34" charset="0"/>
              </a:rPr>
              <a:t>: </a:t>
            </a:r>
            <a:r>
              <a:rPr lang="tr-TR" sz="1000" dirty="0" err="1">
                <a:solidFill>
                  <a:srgbClr val="222222"/>
                </a:solidFill>
                <a:latin typeface="Arial" panose="020B0604020202020204" pitchFamily="34" charset="0"/>
              </a:rPr>
              <a:t>Biomarker-Driven</a:t>
            </a:r>
            <a:r>
              <a:rPr lang="tr-TR" sz="1000" dirty="0">
                <a:solidFill>
                  <a:srgbClr val="222222"/>
                </a:solidFill>
                <a:latin typeface="Arial" panose="020B0604020202020204" pitchFamily="34" charset="0"/>
              </a:rPr>
              <a:t> </a:t>
            </a:r>
            <a:r>
              <a:rPr lang="tr-TR" sz="1000" dirty="0" err="1">
                <a:solidFill>
                  <a:srgbClr val="222222"/>
                </a:solidFill>
                <a:latin typeface="Arial" panose="020B0604020202020204" pitchFamily="34" charset="0"/>
              </a:rPr>
              <a:t>Insights</a:t>
            </a:r>
            <a:r>
              <a:rPr lang="tr-TR" sz="1000" dirty="0">
                <a:solidFill>
                  <a:srgbClr val="222222"/>
                </a:solidFill>
                <a:latin typeface="Arial" panose="020B0604020202020204" pitchFamily="34" charset="0"/>
              </a:rPr>
              <a:t> </a:t>
            </a:r>
            <a:r>
              <a:rPr lang="tr-TR" sz="1000" dirty="0" err="1">
                <a:solidFill>
                  <a:srgbClr val="222222"/>
                </a:solidFill>
                <a:latin typeface="Arial" panose="020B0604020202020204" pitchFamily="34" charset="0"/>
              </a:rPr>
              <a:t>into</a:t>
            </a:r>
            <a:r>
              <a:rPr lang="tr-TR" sz="1000" dirty="0">
                <a:solidFill>
                  <a:srgbClr val="222222"/>
                </a:solidFill>
                <a:latin typeface="Arial" panose="020B0604020202020204" pitchFamily="34" charset="0"/>
              </a:rPr>
              <a:t> </a:t>
            </a:r>
            <a:r>
              <a:rPr lang="tr-TR" sz="1000" dirty="0" err="1">
                <a:solidFill>
                  <a:srgbClr val="222222"/>
                </a:solidFill>
                <a:latin typeface="Arial" panose="020B0604020202020204" pitchFamily="34" charset="0"/>
              </a:rPr>
              <a:t>Alzheimer’s</a:t>
            </a:r>
            <a:r>
              <a:rPr lang="tr-TR" sz="1000" dirty="0">
                <a:solidFill>
                  <a:srgbClr val="222222"/>
                </a:solidFill>
                <a:latin typeface="Arial" panose="020B0604020202020204" pitchFamily="34" charset="0"/>
              </a:rPr>
              <a:t> </a:t>
            </a:r>
            <a:r>
              <a:rPr lang="tr-TR" sz="1000" dirty="0" err="1">
                <a:solidFill>
                  <a:srgbClr val="222222"/>
                </a:solidFill>
                <a:latin typeface="Arial" panose="020B0604020202020204" pitchFamily="34" charset="0"/>
              </a:rPr>
              <a:t>Disease</a:t>
            </a:r>
            <a:r>
              <a:rPr lang="tr-TR" sz="1000" dirty="0">
                <a:solidFill>
                  <a:srgbClr val="222222"/>
                </a:solidFill>
                <a:latin typeface="Arial" panose="020B0604020202020204" pitchFamily="34" charset="0"/>
              </a:rPr>
              <a:t>." </a:t>
            </a:r>
            <a:r>
              <a:rPr lang="tr-TR" sz="1000" i="1" dirty="0" err="1">
                <a:solidFill>
                  <a:srgbClr val="222222"/>
                </a:solidFill>
                <a:latin typeface="Arial" panose="020B0604020202020204" pitchFamily="34" charset="0"/>
              </a:rPr>
              <a:t>Current</a:t>
            </a:r>
            <a:r>
              <a:rPr lang="tr-TR" sz="1000" i="1" dirty="0">
                <a:solidFill>
                  <a:srgbClr val="222222"/>
                </a:solidFill>
                <a:latin typeface="Arial" panose="020B0604020202020204" pitchFamily="34" charset="0"/>
              </a:rPr>
              <a:t> </a:t>
            </a:r>
            <a:r>
              <a:rPr lang="tr-TR" sz="1000" i="1" dirty="0" err="1">
                <a:solidFill>
                  <a:srgbClr val="222222"/>
                </a:solidFill>
                <a:latin typeface="Arial" panose="020B0604020202020204" pitchFamily="34" charset="0"/>
              </a:rPr>
              <a:t>Issues</a:t>
            </a:r>
            <a:r>
              <a:rPr lang="tr-TR" sz="1000" i="1" dirty="0">
                <a:solidFill>
                  <a:srgbClr val="222222"/>
                </a:solidFill>
                <a:latin typeface="Arial" panose="020B0604020202020204" pitchFamily="34" charset="0"/>
              </a:rPr>
              <a:t> in </a:t>
            </a:r>
            <a:r>
              <a:rPr lang="tr-TR" sz="1000" i="1" dirty="0" err="1">
                <a:solidFill>
                  <a:srgbClr val="222222"/>
                </a:solidFill>
                <a:latin typeface="Arial" panose="020B0604020202020204" pitchFamily="34" charset="0"/>
              </a:rPr>
              <a:t>Molecular</a:t>
            </a:r>
            <a:r>
              <a:rPr lang="tr-TR" sz="1000" i="1" dirty="0">
                <a:solidFill>
                  <a:srgbClr val="222222"/>
                </a:solidFill>
                <a:latin typeface="Arial" panose="020B0604020202020204" pitchFamily="34" charset="0"/>
              </a:rPr>
              <a:t> </a:t>
            </a:r>
            <a:r>
              <a:rPr lang="tr-TR" sz="1000" i="1" dirty="0" err="1">
                <a:solidFill>
                  <a:srgbClr val="222222"/>
                </a:solidFill>
                <a:latin typeface="Arial" panose="020B0604020202020204" pitchFamily="34" charset="0"/>
              </a:rPr>
              <a:t>Biology</a:t>
            </a:r>
            <a:r>
              <a:rPr lang="tr-TR" sz="1000" dirty="0">
                <a:solidFill>
                  <a:srgbClr val="222222"/>
                </a:solidFill>
                <a:latin typeface="Arial" panose="020B0604020202020204" pitchFamily="34" charset="0"/>
              </a:rPr>
              <a:t> 47.8 (2025): 580.</a:t>
            </a:r>
            <a:endParaRPr lang="tr-TR" sz="1000" dirty="0"/>
          </a:p>
        </p:txBody>
      </p:sp>
      <p:graphicFrame>
        <p:nvGraphicFramePr>
          <p:cNvPr id="3" name="Diyagram 2"/>
          <p:cNvGraphicFramePr/>
          <p:nvPr>
            <p:extLst>
              <p:ext uri="{D42A27DB-BD31-4B8C-83A1-F6EECF244321}">
                <p14:modId xmlns:p14="http://schemas.microsoft.com/office/powerpoint/2010/main" val="1406455227"/>
              </p:ext>
            </p:extLst>
          </p:nvPr>
        </p:nvGraphicFramePr>
        <p:xfrm>
          <a:off x="13160553" y="5980726"/>
          <a:ext cx="3427518" cy="35671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Dikdörtgen 4"/>
          <p:cNvSpPr/>
          <p:nvPr/>
        </p:nvSpPr>
        <p:spPr>
          <a:xfrm>
            <a:off x="12091188" y="2102275"/>
            <a:ext cx="5324105" cy="1015663"/>
          </a:xfrm>
          <a:prstGeom prst="rect">
            <a:avLst/>
          </a:prstGeom>
          <a:solidFill>
            <a:schemeClr val="accent3">
              <a:lumMod val="20000"/>
              <a:lumOff val="80000"/>
            </a:schemeClr>
          </a:solidFill>
        </p:spPr>
        <p:txBody>
          <a:bodyPr wrap="square">
            <a:spAutoFit/>
          </a:bodyPr>
          <a:lstStyle/>
          <a:p>
            <a:pPr algn="ctr"/>
            <a:r>
              <a:rPr lang="tr-TR" sz="2000" kern="1200" dirty="0">
                <a:solidFill>
                  <a:schemeClr val="tx1"/>
                </a:solidFill>
              </a:rPr>
              <a:t>«</a:t>
            </a:r>
            <a:r>
              <a:rPr lang="tr-TR" sz="2000" b="1" kern="1200" dirty="0">
                <a:solidFill>
                  <a:schemeClr val="tx1"/>
                </a:solidFill>
              </a:rPr>
              <a:t>AD tanımı tamamen klinik bir yapıdan biyolojik olarak yönlendirilen bir modele dönüşüyor»</a:t>
            </a:r>
            <a:endParaRPr lang="tr-TR" sz="2000" dirty="0"/>
          </a:p>
        </p:txBody>
      </p:sp>
    </p:spTree>
    <p:extLst>
      <p:ext uri="{BB962C8B-B14F-4D97-AF65-F5344CB8AC3E}">
        <p14:creationId xmlns:p14="http://schemas.microsoft.com/office/powerpoint/2010/main" val="13907772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aşlık 1"/>
          <p:cNvSpPr>
            <a:spLocks noGrp="1"/>
          </p:cNvSpPr>
          <p:nvPr>
            <p:ph type="subTitle" idx="1"/>
          </p:nvPr>
        </p:nvSpPr>
        <p:spPr>
          <a:xfrm>
            <a:off x="1812007" y="4800600"/>
            <a:ext cx="12943892" cy="3451860"/>
          </a:xfrm>
          <a:solidFill>
            <a:schemeClr val="accent3">
              <a:lumMod val="20000"/>
              <a:lumOff val="80000"/>
            </a:schemeClr>
          </a:solidFill>
        </p:spPr>
        <p:txBody>
          <a:bodyPr>
            <a:noAutofit/>
          </a:bodyPr>
          <a:lstStyle/>
          <a:p>
            <a:endParaRPr lang="tr-TR" sz="2000" b="1" dirty="0">
              <a:solidFill>
                <a:srgbClr val="000000"/>
              </a:solidFill>
              <a:latin typeface="Arial"/>
              <a:ea typeface="Arial"/>
              <a:cs typeface="Arial"/>
              <a:sym typeface="Arial"/>
            </a:endParaRPr>
          </a:p>
          <a:p>
            <a:endParaRPr lang="tr-TR" sz="2000" b="1" dirty="0">
              <a:solidFill>
                <a:srgbClr val="000000"/>
              </a:solidFill>
              <a:latin typeface="Arial"/>
              <a:ea typeface="Arial"/>
              <a:cs typeface="Arial"/>
              <a:sym typeface="Arial"/>
            </a:endParaRPr>
          </a:p>
          <a:p>
            <a:r>
              <a:rPr lang="tr-TR" sz="2000" b="1" dirty="0">
                <a:solidFill>
                  <a:srgbClr val="000000"/>
                </a:solidFill>
                <a:latin typeface="Arial"/>
                <a:ea typeface="Arial"/>
                <a:cs typeface="Arial"/>
                <a:sym typeface="Arial"/>
              </a:rPr>
              <a:t>2021 yılında </a:t>
            </a:r>
            <a:r>
              <a:rPr lang="tr-TR" sz="2000" b="1" dirty="0" err="1">
                <a:solidFill>
                  <a:srgbClr val="000000"/>
                </a:solidFill>
                <a:latin typeface="Arial"/>
                <a:ea typeface="Arial"/>
                <a:cs typeface="Arial"/>
                <a:sym typeface="Arial"/>
              </a:rPr>
              <a:t>FDA’den</a:t>
            </a:r>
            <a:r>
              <a:rPr lang="tr-TR" sz="2000" b="1" dirty="0">
                <a:solidFill>
                  <a:srgbClr val="000000"/>
                </a:solidFill>
                <a:latin typeface="Arial"/>
                <a:ea typeface="Arial"/>
                <a:cs typeface="Arial"/>
                <a:sym typeface="Arial"/>
              </a:rPr>
              <a:t> Alzheimer hastalığının tedavisi için hızlandırılmış onay alan </a:t>
            </a:r>
            <a:r>
              <a:rPr lang="tr-TR" sz="2000" b="1" dirty="0" err="1">
                <a:solidFill>
                  <a:srgbClr val="000000"/>
                </a:solidFill>
                <a:latin typeface="Arial"/>
                <a:ea typeface="Arial"/>
                <a:cs typeface="Arial"/>
                <a:sym typeface="Arial"/>
              </a:rPr>
              <a:t>Aducanumab'ın</a:t>
            </a:r>
            <a:r>
              <a:rPr lang="tr-TR" sz="2000" b="1" dirty="0">
                <a:solidFill>
                  <a:srgbClr val="000000"/>
                </a:solidFill>
                <a:latin typeface="Arial"/>
                <a:ea typeface="Arial"/>
                <a:cs typeface="Arial"/>
                <a:sym typeface="Arial"/>
              </a:rPr>
              <a:t> (</a:t>
            </a:r>
            <a:r>
              <a:rPr lang="tr-TR" sz="2000" b="1" dirty="0" err="1">
                <a:solidFill>
                  <a:srgbClr val="000000"/>
                </a:solidFill>
                <a:latin typeface="Arial"/>
                <a:ea typeface="Arial"/>
                <a:cs typeface="Arial"/>
                <a:sym typeface="Arial"/>
              </a:rPr>
              <a:t>Aduhelm</a:t>
            </a:r>
            <a:r>
              <a:rPr lang="tr-TR" sz="2000" b="1" dirty="0">
                <a:solidFill>
                  <a:srgbClr val="000000"/>
                </a:solidFill>
                <a:latin typeface="Arial"/>
                <a:ea typeface="Arial"/>
                <a:cs typeface="Arial"/>
                <a:sym typeface="Arial"/>
              </a:rPr>
              <a:t>®) üreticisi (</a:t>
            </a:r>
            <a:r>
              <a:rPr lang="tr-TR" sz="2000" b="1" dirty="0" err="1">
                <a:solidFill>
                  <a:srgbClr val="000000"/>
                </a:solidFill>
                <a:latin typeface="Arial"/>
                <a:ea typeface="Arial"/>
                <a:cs typeface="Arial"/>
                <a:sym typeface="Arial"/>
              </a:rPr>
              <a:t>Biogen</a:t>
            </a:r>
            <a:r>
              <a:rPr lang="tr-TR" sz="2000" b="1" dirty="0">
                <a:solidFill>
                  <a:srgbClr val="000000"/>
                </a:solidFill>
                <a:latin typeface="Arial"/>
                <a:ea typeface="Arial"/>
                <a:cs typeface="Arial"/>
                <a:sym typeface="Arial"/>
              </a:rPr>
              <a:t>) üretimi durduruldu.</a:t>
            </a:r>
          </a:p>
          <a:p>
            <a:endParaRPr lang="tr-TR" sz="2000" b="1" dirty="0">
              <a:solidFill>
                <a:srgbClr val="000000"/>
              </a:solidFill>
              <a:latin typeface="Arial"/>
              <a:cs typeface="Arial"/>
              <a:sym typeface="Arial"/>
            </a:endParaRPr>
          </a:p>
          <a:p>
            <a:r>
              <a:rPr lang="tr-TR" sz="2000" b="1" dirty="0">
                <a:solidFill>
                  <a:srgbClr val="000000"/>
                </a:solidFill>
                <a:latin typeface="Arial"/>
                <a:ea typeface="Arial"/>
                <a:cs typeface="Arial"/>
                <a:sym typeface="Arial"/>
              </a:rPr>
              <a:t>Ocak 2024'te </a:t>
            </a:r>
            <a:r>
              <a:rPr lang="tr-TR" sz="2000" b="1" dirty="0" err="1">
                <a:solidFill>
                  <a:srgbClr val="000000"/>
                </a:solidFill>
                <a:latin typeface="Arial"/>
                <a:ea typeface="Arial"/>
                <a:cs typeface="Arial"/>
                <a:sym typeface="Arial"/>
              </a:rPr>
              <a:t>Aduhelm'in</a:t>
            </a:r>
            <a:r>
              <a:rPr lang="tr-TR" sz="2000" b="1" dirty="0">
                <a:solidFill>
                  <a:srgbClr val="000000"/>
                </a:solidFill>
                <a:latin typeface="Arial"/>
                <a:ea typeface="Arial"/>
                <a:cs typeface="Arial"/>
                <a:sym typeface="Arial"/>
              </a:rPr>
              <a:t> Kasım 2024'te kullanımdan kaldırılacağını ve klinik araştırma katılımcılarına 1 Mayıs 2024'e, reçeteyle alanlara ise 1 Kasım 2024'e kadar erişim sağlanacağını duyurdu.</a:t>
            </a:r>
            <a:endParaRPr lang="tr-TR" sz="2000" b="1" dirty="0"/>
          </a:p>
        </p:txBody>
      </p:sp>
      <p:pic>
        <p:nvPicPr>
          <p:cNvPr id="4" name="Resim 3"/>
          <p:cNvPicPr>
            <a:picLocks noChangeAspect="1"/>
          </p:cNvPicPr>
          <p:nvPr/>
        </p:nvPicPr>
        <p:blipFill>
          <a:blip r:embed="rId3"/>
          <a:stretch>
            <a:fillRect/>
          </a:stretch>
        </p:blipFill>
        <p:spPr>
          <a:xfrm>
            <a:off x="1812007" y="1085804"/>
            <a:ext cx="9502287" cy="2604053"/>
          </a:xfrm>
          <a:prstGeom prst="rect">
            <a:avLst/>
          </a:prstGeom>
        </p:spPr>
      </p:pic>
      <p:pic>
        <p:nvPicPr>
          <p:cNvPr id="7" name="Resim 6"/>
          <p:cNvPicPr>
            <a:picLocks noChangeAspect="1"/>
          </p:cNvPicPr>
          <p:nvPr/>
        </p:nvPicPr>
        <p:blipFill>
          <a:blip r:embed="rId4"/>
          <a:stretch>
            <a:fillRect/>
          </a:stretch>
        </p:blipFill>
        <p:spPr>
          <a:xfrm>
            <a:off x="13716765" y="7534451"/>
            <a:ext cx="1039134" cy="869094"/>
          </a:xfrm>
          <a:prstGeom prst="rect">
            <a:avLst/>
          </a:prstGeom>
        </p:spPr>
      </p:pic>
      <p:pic>
        <p:nvPicPr>
          <p:cNvPr id="8" name="Resim 7"/>
          <p:cNvPicPr>
            <a:picLocks noChangeAspect="1"/>
          </p:cNvPicPr>
          <p:nvPr/>
        </p:nvPicPr>
        <p:blipFill>
          <a:blip r:embed="rId4"/>
          <a:stretch>
            <a:fillRect/>
          </a:stretch>
        </p:blipFill>
        <p:spPr>
          <a:xfrm flipH="1">
            <a:off x="1812007" y="4564934"/>
            <a:ext cx="1080331" cy="903549"/>
          </a:xfrm>
          <a:prstGeom prst="rect">
            <a:avLst/>
          </a:prstGeom>
        </p:spPr>
      </p:pic>
    </p:spTree>
    <p:extLst>
      <p:ext uri="{BB962C8B-B14F-4D97-AF65-F5344CB8AC3E}">
        <p14:creationId xmlns:p14="http://schemas.microsoft.com/office/powerpoint/2010/main" val="1958677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710;p23"/>
          <p:cNvGrpSpPr/>
          <p:nvPr/>
        </p:nvGrpSpPr>
        <p:grpSpPr>
          <a:xfrm rot="-2700000">
            <a:off x="-2036180" y="-592689"/>
            <a:ext cx="2947910" cy="3120639"/>
            <a:chOff x="0" y="-47625"/>
            <a:chExt cx="812800" cy="860425"/>
          </a:xfrm>
        </p:grpSpPr>
        <p:sp>
          <p:nvSpPr>
            <p:cNvPr id="9"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5D5D5"/>
            </a:solidFill>
            <a:ln>
              <a:noFill/>
            </a:ln>
          </p:spPr>
        </p:sp>
        <p:sp>
          <p:nvSpPr>
            <p:cNvPr id="10" name="Google Shape;712;p2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 name="Google Shape;723;p23"/>
          <p:cNvGrpSpPr/>
          <p:nvPr/>
        </p:nvGrpSpPr>
        <p:grpSpPr>
          <a:xfrm>
            <a:off x="-1606906" y="-1894184"/>
            <a:ext cx="2593234" cy="2922884"/>
            <a:chOff x="0" y="-47625"/>
            <a:chExt cx="374648" cy="422273"/>
          </a:xfrm>
        </p:grpSpPr>
        <p:sp>
          <p:nvSpPr>
            <p:cNvPr id="12"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3"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 name="Dikdörtgen 4"/>
          <p:cNvSpPr/>
          <p:nvPr/>
        </p:nvSpPr>
        <p:spPr>
          <a:xfrm>
            <a:off x="436418" y="9800106"/>
            <a:ext cx="11907982" cy="307777"/>
          </a:xfrm>
          <a:prstGeom prst="rect">
            <a:avLst/>
          </a:prstGeom>
        </p:spPr>
        <p:txBody>
          <a:bodyPr wrap="square">
            <a:spAutoFit/>
          </a:bodyPr>
          <a:lstStyle/>
          <a:p>
            <a:r>
              <a:rPr lang="en-US" dirty="0">
                <a:solidFill>
                  <a:srgbClr val="212121"/>
                </a:solidFill>
                <a:latin typeface="Arial" panose="020B0604020202020204" pitchFamily="34" charset="0"/>
                <a:cs typeface="Arial" panose="020B0604020202020204" pitchFamily="34" charset="0"/>
              </a:rPr>
              <a:t>Wu CK, </a:t>
            </a:r>
            <a:r>
              <a:rPr lang="en-US" dirty="0" err="1">
                <a:solidFill>
                  <a:srgbClr val="212121"/>
                </a:solidFill>
                <a:latin typeface="Arial" panose="020B0604020202020204" pitchFamily="34" charset="0"/>
                <a:cs typeface="Arial" panose="020B0604020202020204" pitchFamily="34" charset="0"/>
              </a:rPr>
              <a:t>Fuh</a:t>
            </a:r>
            <a:r>
              <a:rPr lang="en-US" dirty="0">
                <a:solidFill>
                  <a:srgbClr val="212121"/>
                </a:solidFill>
                <a:latin typeface="Arial" panose="020B0604020202020204" pitchFamily="34" charset="0"/>
                <a:cs typeface="Arial" panose="020B0604020202020204" pitchFamily="34" charset="0"/>
              </a:rPr>
              <a:t> JL. A 2025 update on treatment strategies for the Alzheimer's disease spectrum. </a:t>
            </a:r>
            <a:r>
              <a:rPr lang="en-US" i="1" dirty="0">
                <a:solidFill>
                  <a:srgbClr val="212121"/>
                </a:solidFill>
                <a:latin typeface="Arial" panose="020B0604020202020204" pitchFamily="34" charset="0"/>
                <a:cs typeface="Arial" panose="020B0604020202020204" pitchFamily="34" charset="0"/>
              </a:rPr>
              <a:t>J Chin Med Assoc</a:t>
            </a:r>
            <a:r>
              <a:rPr lang="en-US" dirty="0">
                <a:solidFill>
                  <a:srgbClr val="212121"/>
                </a:solidFill>
                <a:latin typeface="Arial" panose="020B0604020202020204" pitchFamily="34" charset="0"/>
                <a:cs typeface="Arial" panose="020B0604020202020204" pitchFamily="34" charset="0"/>
              </a:rPr>
              <a:t>. 2025;88(7):495-502.</a:t>
            </a:r>
            <a:endParaRPr lang="tr-TR" dirty="0">
              <a:latin typeface="Arial" panose="020B0604020202020204" pitchFamily="34" charset="0"/>
              <a:cs typeface="Arial" panose="020B0604020202020204" pitchFamily="34" charset="0"/>
            </a:endParaRPr>
          </a:p>
        </p:txBody>
      </p:sp>
      <p:pic>
        <p:nvPicPr>
          <p:cNvPr id="7" name="Resim 6"/>
          <p:cNvPicPr>
            <a:picLocks noChangeAspect="1"/>
          </p:cNvPicPr>
          <p:nvPr/>
        </p:nvPicPr>
        <p:blipFill>
          <a:blip r:embed="rId3"/>
          <a:stretch>
            <a:fillRect/>
          </a:stretch>
        </p:blipFill>
        <p:spPr>
          <a:xfrm>
            <a:off x="602451" y="1744958"/>
            <a:ext cx="18442974" cy="7344800"/>
          </a:xfrm>
          <a:prstGeom prst="rect">
            <a:avLst/>
          </a:prstGeom>
        </p:spPr>
      </p:pic>
    </p:spTree>
    <p:extLst>
      <p:ext uri="{BB962C8B-B14F-4D97-AF65-F5344CB8AC3E}">
        <p14:creationId xmlns:p14="http://schemas.microsoft.com/office/powerpoint/2010/main" val="1696552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a:stretch>
            <a:fillRect/>
          </a:stretch>
        </p:blipFill>
        <p:spPr>
          <a:xfrm>
            <a:off x="3907593" y="1222548"/>
            <a:ext cx="8304977" cy="5214754"/>
          </a:xfrm>
          <a:prstGeom prst="rect">
            <a:avLst/>
          </a:prstGeom>
        </p:spPr>
      </p:pic>
      <p:pic>
        <p:nvPicPr>
          <p:cNvPr id="7" name="Resim 6"/>
          <p:cNvPicPr>
            <a:picLocks noChangeAspect="1"/>
          </p:cNvPicPr>
          <p:nvPr/>
        </p:nvPicPr>
        <p:blipFill>
          <a:blip r:embed="rId4"/>
          <a:stretch>
            <a:fillRect/>
          </a:stretch>
        </p:blipFill>
        <p:spPr>
          <a:xfrm>
            <a:off x="6222417" y="6889356"/>
            <a:ext cx="6759006" cy="3339744"/>
          </a:xfrm>
          <a:prstGeom prst="rect">
            <a:avLst/>
          </a:prstGeom>
        </p:spPr>
      </p:pic>
      <p:pic>
        <p:nvPicPr>
          <p:cNvPr id="8" name="Resim 7"/>
          <p:cNvPicPr>
            <a:picLocks noChangeAspect="1"/>
          </p:cNvPicPr>
          <p:nvPr/>
        </p:nvPicPr>
        <p:blipFill>
          <a:blip r:embed="rId5"/>
          <a:stretch>
            <a:fillRect/>
          </a:stretch>
        </p:blipFill>
        <p:spPr>
          <a:xfrm>
            <a:off x="6222417" y="272520"/>
            <a:ext cx="1771897" cy="724001"/>
          </a:xfrm>
          <a:prstGeom prst="rect">
            <a:avLst/>
          </a:prstGeom>
        </p:spPr>
      </p:pic>
      <p:sp>
        <p:nvSpPr>
          <p:cNvPr id="9" name="Dikdörtgen 8"/>
          <p:cNvSpPr/>
          <p:nvPr/>
        </p:nvSpPr>
        <p:spPr>
          <a:xfrm>
            <a:off x="3175491" y="380269"/>
            <a:ext cx="2669320" cy="584775"/>
          </a:xfrm>
          <a:prstGeom prst="rect">
            <a:avLst/>
          </a:prstGeom>
          <a:solidFill>
            <a:schemeClr val="accent3">
              <a:lumMod val="60000"/>
              <a:lumOff val="40000"/>
            </a:schemeClr>
          </a:solidFill>
        </p:spPr>
        <p:txBody>
          <a:bodyPr wrap="none">
            <a:spAutoFit/>
          </a:bodyPr>
          <a:lstStyle/>
          <a:p>
            <a:r>
              <a:rPr lang="tr-TR" sz="3200" b="1" dirty="0"/>
              <a:t>CLARITY AD</a:t>
            </a:r>
          </a:p>
        </p:txBody>
      </p:sp>
      <p:sp>
        <p:nvSpPr>
          <p:cNvPr id="10" name="Dikdörtgen 9"/>
          <p:cNvSpPr/>
          <p:nvPr/>
        </p:nvSpPr>
        <p:spPr>
          <a:xfrm>
            <a:off x="6271258" y="4989612"/>
            <a:ext cx="870751" cy="307777"/>
          </a:xfrm>
          <a:prstGeom prst="rect">
            <a:avLst/>
          </a:prstGeom>
        </p:spPr>
        <p:txBody>
          <a:bodyPr wrap="none">
            <a:spAutoFit/>
          </a:bodyPr>
          <a:lstStyle/>
          <a:p>
            <a:r>
              <a:rPr lang="tr-TR" dirty="0" err="1"/>
              <a:t>E</a:t>
            </a:r>
            <a:r>
              <a:rPr lang="tr-TR" b="1" dirty="0" err="1"/>
              <a:t>tedavi</a:t>
            </a:r>
            <a:r>
              <a:rPr lang="tr-TR" dirty="0"/>
              <a:t> </a:t>
            </a:r>
          </a:p>
        </p:txBody>
      </p:sp>
      <p:sp>
        <p:nvSpPr>
          <p:cNvPr id="11" name="Dikdörtgen 10"/>
          <p:cNvSpPr/>
          <p:nvPr/>
        </p:nvSpPr>
        <p:spPr>
          <a:xfrm>
            <a:off x="8395476" y="501750"/>
            <a:ext cx="7694735" cy="461665"/>
          </a:xfrm>
          <a:prstGeom prst="rect">
            <a:avLst/>
          </a:prstGeom>
        </p:spPr>
        <p:txBody>
          <a:bodyPr wrap="none">
            <a:spAutoFit/>
          </a:bodyPr>
          <a:lstStyle/>
          <a:p>
            <a:r>
              <a:rPr lang="tr-TR" sz="2400" b="1" u="sng" dirty="0"/>
              <a:t>Erken evre (MCI veya hafif AD </a:t>
            </a:r>
            <a:r>
              <a:rPr lang="tr-TR" sz="2400" b="1" u="sng" dirty="0" err="1"/>
              <a:t>demansı</a:t>
            </a:r>
            <a:r>
              <a:rPr lang="tr-TR" sz="2400" b="1" u="sng" dirty="0"/>
              <a:t>) hastalarda </a:t>
            </a:r>
          </a:p>
        </p:txBody>
      </p:sp>
    </p:spTree>
    <p:extLst>
      <p:ext uri="{BB962C8B-B14F-4D97-AF65-F5344CB8AC3E}">
        <p14:creationId xmlns:p14="http://schemas.microsoft.com/office/powerpoint/2010/main" val="2419761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a:stretch>
            <a:fillRect/>
          </a:stretch>
        </p:blipFill>
        <p:spPr>
          <a:xfrm>
            <a:off x="11859302" y="695569"/>
            <a:ext cx="4540681" cy="1956758"/>
          </a:xfrm>
          <a:prstGeom prst="rect">
            <a:avLst/>
          </a:prstGeom>
        </p:spPr>
      </p:pic>
      <p:sp>
        <p:nvSpPr>
          <p:cNvPr id="5" name="Dikdörtgen 4"/>
          <p:cNvSpPr/>
          <p:nvPr/>
        </p:nvSpPr>
        <p:spPr>
          <a:xfrm>
            <a:off x="4453595" y="3046127"/>
            <a:ext cx="12726307" cy="6617196"/>
          </a:xfrm>
          <a:prstGeom prst="rect">
            <a:avLst/>
          </a:prstGeom>
        </p:spPr>
        <p:txBody>
          <a:bodyPr wrap="square">
            <a:spAutoFit/>
          </a:bodyPr>
          <a:lstStyle/>
          <a:p>
            <a:pPr fontAlgn="base"/>
            <a:r>
              <a:rPr lang="tr-TR" sz="2800" b="1" u="sng" dirty="0">
                <a:latin typeface="+mn-lt"/>
              </a:rPr>
              <a:t>AHEAD 3-45</a:t>
            </a:r>
          </a:p>
          <a:p>
            <a:pPr fontAlgn="base"/>
            <a:endParaRPr lang="tr-TR" sz="2400" dirty="0">
              <a:latin typeface="+mn-lt"/>
            </a:endParaRPr>
          </a:p>
          <a:p>
            <a:pPr marL="342900" indent="-342900" fontAlgn="base">
              <a:lnSpc>
                <a:spcPct val="250000"/>
              </a:lnSpc>
              <a:buFont typeface="Arial" panose="020B0604020202020204" pitchFamily="34" charset="0"/>
              <a:buChar char="•"/>
            </a:pPr>
            <a:r>
              <a:rPr lang="tr-TR" sz="2400" b="1" dirty="0" err="1">
                <a:solidFill>
                  <a:schemeClr val="tx1"/>
                </a:solidFill>
                <a:latin typeface="+mn-lt"/>
              </a:rPr>
              <a:t>Preklinik</a:t>
            </a:r>
            <a:r>
              <a:rPr lang="tr-TR" sz="2400" b="1" dirty="0">
                <a:solidFill>
                  <a:schemeClr val="tx1"/>
                </a:solidFill>
                <a:latin typeface="+mn-lt"/>
              </a:rPr>
              <a:t> </a:t>
            </a:r>
            <a:r>
              <a:rPr lang="tr-TR" sz="2400" b="1" dirty="0">
                <a:latin typeface="+mn-lt"/>
              </a:rPr>
              <a:t>AH</a:t>
            </a:r>
            <a:r>
              <a:rPr lang="tr-TR" sz="2400" dirty="0">
                <a:latin typeface="+mn-lt"/>
              </a:rPr>
              <a:t> mevcut katılımcılarda </a:t>
            </a:r>
            <a:r>
              <a:rPr lang="tr-TR" sz="2400" b="1" dirty="0" err="1">
                <a:latin typeface="+mn-lt"/>
              </a:rPr>
              <a:t>Lecanemab</a:t>
            </a:r>
            <a:r>
              <a:rPr lang="tr-TR" sz="2400" b="1" dirty="0">
                <a:latin typeface="+mn-lt"/>
              </a:rPr>
              <a:t> </a:t>
            </a:r>
            <a:r>
              <a:rPr lang="tr-TR" sz="2400" dirty="0">
                <a:latin typeface="+mn-lt"/>
              </a:rPr>
              <a:t>etkinlik ve güvenliği </a:t>
            </a:r>
          </a:p>
          <a:p>
            <a:pPr marL="342900" indent="-342900" fontAlgn="base">
              <a:lnSpc>
                <a:spcPct val="250000"/>
              </a:lnSpc>
              <a:buFont typeface="Arial" panose="020B0604020202020204" pitchFamily="34" charset="0"/>
              <a:buChar char="•"/>
            </a:pPr>
            <a:r>
              <a:rPr lang="tr-TR" sz="2400" dirty="0">
                <a:latin typeface="+mn-lt"/>
              </a:rPr>
              <a:t>Küresel, çok merkezli</a:t>
            </a:r>
          </a:p>
          <a:p>
            <a:pPr marL="342900" indent="-342900" fontAlgn="base">
              <a:lnSpc>
                <a:spcPct val="250000"/>
              </a:lnSpc>
              <a:buFont typeface="Arial" panose="020B0604020202020204" pitchFamily="34" charset="0"/>
              <a:buChar char="•"/>
            </a:pPr>
            <a:r>
              <a:rPr lang="tr-TR" sz="2400" dirty="0">
                <a:latin typeface="+mn-lt"/>
              </a:rPr>
              <a:t>Çift kör, paralel tedavi kolu, </a:t>
            </a:r>
            <a:r>
              <a:rPr lang="tr-TR" sz="2400" dirty="0" err="1">
                <a:latin typeface="+mn-lt"/>
              </a:rPr>
              <a:t>randomize</a:t>
            </a:r>
            <a:r>
              <a:rPr lang="tr-TR" sz="2400" dirty="0">
                <a:latin typeface="+mn-lt"/>
              </a:rPr>
              <a:t> </a:t>
            </a:r>
          </a:p>
          <a:p>
            <a:pPr marL="342900" indent="-342900" fontAlgn="base">
              <a:lnSpc>
                <a:spcPct val="250000"/>
              </a:lnSpc>
              <a:buFont typeface="Arial" panose="020B0604020202020204" pitchFamily="34" charset="0"/>
              <a:buChar char="•"/>
            </a:pPr>
            <a:r>
              <a:rPr lang="tr-TR" sz="2400" dirty="0" err="1">
                <a:latin typeface="+mn-lt"/>
              </a:rPr>
              <a:t>Lecanemab</a:t>
            </a:r>
            <a:r>
              <a:rPr lang="tr-TR" sz="2400" dirty="0">
                <a:latin typeface="+mn-lt"/>
              </a:rPr>
              <a:t> </a:t>
            </a:r>
            <a:r>
              <a:rPr lang="tr-TR" sz="2400" dirty="0" err="1">
                <a:latin typeface="+mn-lt"/>
              </a:rPr>
              <a:t>vs</a:t>
            </a:r>
            <a:r>
              <a:rPr lang="tr-TR" sz="2400" dirty="0">
                <a:latin typeface="+mn-lt"/>
              </a:rPr>
              <a:t> </a:t>
            </a:r>
            <a:r>
              <a:rPr lang="tr-TR" sz="2400" dirty="0" err="1">
                <a:latin typeface="+mn-lt"/>
              </a:rPr>
              <a:t>plasebo</a:t>
            </a:r>
            <a:r>
              <a:rPr lang="tr-TR" sz="2400" dirty="0">
                <a:latin typeface="+mn-lt"/>
              </a:rPr>
              <a:t> </a:t>
            </a:r>
          </a:p>
          <a:p>
            <a:pPr marL="342900" indent="-342900" fontAlgn="base">
              <a:lnSpc>
                <a:spcPct val="250000"/>
              </a:lnSpc>
              <a:buFont typeface="Arial" panose="020B0604020202020204" pitchFamily="34" charset="0"/>
              <a:buChar char="•"/>
            </a:pPr>
            <a:r>
              <a:rPr lang="tr-TR" sz="2400" b="1" dirty="0" err="1">
                <a:latin typeface="+mn-lt"/>
              </a:rPr>
              <a:t>Semptomatik</a:t>
            </a:r>
            <a:r>
              <a:rPr lang="tr-TR" sz="2400" b="1" dirty="0">
                <a:latin typeface="+mn-lt"/>
              </a:rPr>
              <a:t> olmayan bireyler</a:t>
            </a:r>
          </a:p>
          <a:p>
            <a:pPr>
              <a:lnSpc>
                <a:spcPct val="200000"/>
              </a:lnSpc>
            </a:pPr>
            <a:r>
              <a:rPr lang="tr-TR" sz="2400" dirty="0">
                <a:latin typeface="+mn-lt"/>
              </a:rPr>
              <a:t> </a:t>
            </a:r>
          </a:p>
          <a:p>
            <a:pPr marL="285750" indent="-285750" fontAlgn="base">
              <a:buFont typeface="Arial" panose="020B0604020202020204" pitchFamily="34" charset="0"/>
              <a:buChar char="•"/>
            </a:pPr>
            <a:endParaRPr lang="tr-TR" sz="2400" dirty="0">
              <a:latin typeface="+mn-lt"/>
            </a:endParaRPr>
          </a:p>
        </p:txBody>
      </p:sp>
      <p:pic>
        <p:nvPicPr>
          <p:cNvPr id="11" name="Resim 10"/>
          <p:cNvPicPr>
            <a:picLocks noChangeAspect="1"/>
          </p:cNvPicPr>
          <p:nvPr/>
        </p:nvPicPr>
        <p:blipFill>
          <a:blip r:embed="rId4"/>
          <a:stretch>
            <a:fillRect/>
          </a:stretch>
        </p:blipFill>
        <p:spPr>
          <a:xfrm>
            <a:off x="0" y="6622154"/>
            <a:ext cx="3954831" cy="3297098"/>
          </a:xfrm>
          <a:prstGeom prst="rect">
            <a:avLst/>
          </a:prstGeom>
        </p:spPr>
      </p:pic>
    </p:spTree>
    <p:extLst>
      <p:ext uri="{BB962C8B-B14F-4D97-AF65-F5344CB8AC3E}">
        <p14:creationId xmlns:p14="http://schemas.microsoft.com/office/powerpoint/2010/main" val="4133669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4080376" y="684380"/>
            <a:ext cx="9125736" cy="4593166"/>
          </a:xfrm>
          <a:prstGeom prst="rect">
            <a:avLst/>
          </a:prstGeom>
        </p:spPr>
      </p:pic>
      <p:sp>
        <p:nvSpPr>
          <p:cNvPr id="5" name="Dikdörtgen 4"/>
          <p:cNvSpPr/>
          <p:nvPr/>
        </p:nvSpPr>
        <p:spPr>
          <a:xfrm>
            <a:off x="2836891" y="5277546"/>
            <a:ext cx="12010270" cy="4524315"/>
          </a:xfrm>
          <a:prstGeom prst="rect">
            <a:avLst/>
          </a:prstGeom>
          <a:ln w="38100">
            <a:solidFill>
              <a:schemeClr val="tx1"/>
            </a:solidFill>
          </a:ln>
        </p:spPr>
        <p:txBody>
          <a:bodyPr wrap="square">
            <a:spAutoFit/>
          </a:bodyPr>
          <a:lstStyle/>
          <a:p>
            <a:pPr marL="342900" indent="-342900">
              <a:buFont typeface="Wingdings" panose="05000000000000000000" pitchFamily="2" charset="2"/>
              <a:buChar char="ü"/>
            </a:pPr>
            <a:r>
              <a:rPr lang="tr-TR" sz="2400" dirty="0"/>
              <a:t>55-80 yaş</a:t>
            </a:r>
          </a:p>
          <a:p>
            <a:pPr marL="342900" lvl="3" indent="-342900">
              <a:buFont typeface="Arial" panose="020B0604020202020204" pitchFamily="34" charset="0"/>
              <a:buChar char="•"/>
            </a:pPr>
            <a:r>
              <a:rPr lang="tr-TR" sz="2400" dirty="0"/>
              <a:t>Orta-yüksek beyin </a:t>
            </a:r>
            <a:r>
              <a:rPr lang="tr-TR" sz="2400" dirty="0" err="1"/>
              <a:t>amiloid</a:t>
            </a:r>
            <a:r>
              <a:rPr lang="tr-TR" sz="2400" dirty="0"/>
              <a:t> düzeyi (plazma </a:t>
            </a:r>
            <a:r>
              <a:rPr lang="tr-TR" sz="2400" dirty="0" err="1"/>
              <a:t>biyobelirteci</a:t>
            </a:r>
            <a:r>
              <a:rPr lang="tr-TR" sz="2400" dirty="0"/>
              <a:t>- PET-BOS) </a:t>
            </a:r>
          </a:p>
          <a:p>
            <a:endParaRPr lang="tr-TR" sz="2400" dirty="0"/>
          </a:p>
          <a:p>
            <a:pPr marL="342900" indent="-342900">
              <a:buFont typeface="Wingdings" panose="05000000000000000000" pitchFamily="2" charset="2"/>
              <a:buChar char="ü"/>
            </a:pPr>
            <a:r>
              <a:rPr lang="tr-TR" sz="2400" dirty="0"/>
              <a:t>55-64 yaş ek risk faktörleri olan RF +</a:t>
            </a:r>
          </a:p>
          <a:p>
            <a:pPr marL="342900" lvl="1" indent="-342900">
              <a:buFont typeface="Arial" panose="020B0604020202020204" pitchFamily="34" charset="0"/>
              <a:buChar char="•"/>
            </a:pPr>
            <a:r>
              <a:rPr lang="tr-TR" sz="2400" dirty="0"/>
              <a:t>Birinci derece akrabada 75 yaşından önce </a:t>
            </a:r>
            <a:r>
              <a:rPr lang="tr-TR" sz="2400" dirty="0" err="1"/>
              <a:t>demans</a:t>
            </a:r>
            <a:r>
              <a:rPr lang="tr-TR" sz="2400" dirty="0"/>
              <a:t> başlangıcı teşhisi konmuşsa </a:t>
            </a:r>
          </a:p>
          <a:p>
            <a:pPr marL="342900" lvl="1" indent="-342900">
              <a:buFont typeface="Arial" panose="020B0604020202020204" pitchFamily="34" charset="0"/>
              <a:buChar char="•"/>
            </a:pPr>
            <a:r>
              <a:rPr lang="tr-TR" sz="2400" dirty="0"/>
              <a:t>En az 1 </a:t>
            </a:r>
            <a:r>
              <a:rPr lang="tr-TR" sz="2400" dirty="0" err="1"/>
              <a:t>apolipoprotein</a:t>
            </a:r>
            <a:r>
              <a:rPr lang="tr-TR" sz="2400" dirty="0"/>
              <a:t> E4 varyantı (APOE4) </a:t>
            </a:r>
            <a:r>
              <a:rPr lang="tr-TR" sz="2400" dirty="0" err="1"/>
              <a:t>aleline</a:t>
            </a:r>
            <a:r>
              <a:rPr lang="tr-TR" sz="2400" dirty="0"/>
              <a:t> sahip olduğu bilinen </a:t>
            </a:r>
          </a:p>
          <a:p>
            <a:pPr marL="342900" lvl="1" indent="-342900">
              <a:buFont typeface="Arial" panose="020B0604020202020204" pitchFamily="34" charset="0"/>
              <a:buChar char="•"/>
            </a:pPr>
            <a:r>
              <a:rPr lang="tr-TR" sz="2400" dirty="0"/>
              <a:t>Tarama öncesinde, önceki plazma </a:t>
            </a:r>
            <a:r>
              <a:rPr lang="tr-TR" sz="2400" dirty="0" err="1"/>
              <a:t>biyobelirteç</a:t>
            </a:r>
            <a:r>
              <a:rPr lang="tr-TR" sz="2400" dirty="0"/>
              <a:t> sonuçlarına, PET görüntüleme veya BOS testine göre beyin </a:t>
            </a:r>
            <a:r>
              <a:rPr lang="tr-TR" sz="2400" dirty="0" err="1"/>
              <a:t>amiloidinin</a:t>
            </a:r>
            <a:r>
              <a:rPr lang="tr-TR" sz="2400" dirty="0"/>
              <a:t> yüksek olduğu biliniyor</a:t>
            </a:r>
          </a:p>
          <a:p>
            <a:pPr marL="342900" lvl="1" indent="-342900">
              <a:buFont typeface="Arial" panose="020B0604020202020204" pitchFamily="34" charset="0"/>
              <a:buChar char="•"/>
            </a:pPr>
            <a:endParaRPr lang="tr-TR" sz="2400" dirty="0"/>
          </a:p>
          <a:p>
            <a:pPr marL="342900" lvl="1" indent="-342900">
              <a:buFont typeface="Wingdings" panose="05000000000000000000" pitchFamily="2" charset="2"/>
              <a:buChar char="ü"/>
            </a:pPr>
            <a:r>
              <a:rPr lang="tr-TR" sz="2400" b="1" dirty="0"/>
              <a:t>CDR=0</a:t>
            </a:r>
          </a:p>
          <a:p>
            <a:pPr marL="342900" lvl="1" indent="-342900">
              <a:buFont typeface="Wingdings" panose="05000000000000000000" pitchFamily="2" charset="2"/>
              <a:buChar char="ü"/>
            </a:pPr>
            <a:r>
              <a:rPr lang="tr-TR" sz="2400" b="1" dirty="0"/>
              <a:t>MMSE≥ 27 </a:t>
            </a:r>
          </a:p>
          <a:p>
            <a:pPr marL="342900" lvl="1" indent="-342900">
              <a:buFont typeface="Wingdings" panose="05000000000000000000" pitchFamily="2" charset="2"/>
              <a:buChar char="ü"/>
            </a:pPr>
            <a:r>
              <a:rPr lang="tr-TR" sz="2400" dirty="0" err="1"/>
              <a:t>Wechsler</a:t>
            </a:r>
            <a:r>
              <a:rPr lang="tr-TR" sz="2400" dirty="0"/>
              <a:t> Bellek Ölçeği-Revize Mantıksal Bellek alt ölçeği II (WMS-R LM II) &gt;=6</a:t>
            </a:r>
          </a:p>
        </p:txBody>
      </p:sp>
      <p:grpSp>
        <p:nvGrpSpPr>
          <p:cNvPr id="6" name="Google Shape;710;p23"/>
          <p:cNvGrpSpPr/>
          <p:nvPr/>
        </p:nvGrpSpPr>
        <p:grpSpPr>
          <a:xfrm rot="-2700000">
            <a:off x="-2036180" y="-592689"/>
            <a:ext cx="2947910" cy="3120639"/>
            <a:chOff x="0" y="-47625"/>
            <a:chExt cx="812800" cy="860425"/>
          </a:xfrm>
        </p:grpSpPr>
        <p:sp>
          <p:nvSpPr>
            <p:cNvPr id="7"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5D5D5"/>
            </a:solidFill>
            <a:ln>
              <a:noFill/>
            </a:ln>
          </p:spPr>
        </p:sp>
        <p:sp>
          <p:nvSpPr>
            <p:cNvPr id="8" name="Google Shape;712;p2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 name="Google Shape;723;p23"/>
          <p:cNvGrpSpPr/>
          <p:nvPr/>
        </p:nvGrpSpPr>
        <p:grpSpPr>
          <a:xfrm>
            <a:off x="-1606906" y="-1894184"/>
            <a:ext cx="2593234" cy="2922884"/>
            <a:chOff x="0" y="-47625"/>
            <a:chExt cx="374648" cy="422273"/>
          </a:xfrm>
        </p:grpSpPr>
        <p:sp>
          <p:nvSpPr>
            <p:cNvPr id="10"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1"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3278701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3203891" y="1080616"/>
            <a:ext cx="11880217" cy="8051447"/>
          </a:xfrm>
          <a:prstGeom prst="rect">
            <a:avLst/>
          </a:prstGeom>
        </p:spPr>
      </p:pic>
      <p:grpSp>
        <p:nvGrpSpPr>
          <p:cNvPr id="5" name="Google Shape;710;p23"/>
          <p:cNvGrpSpPr/>
          <p:nvPr/>
        </p:nvGrpSpPr>
        <p:grpSpPr>
          <a:xfrm rot="-2700000">
            <a:off x="-2036180" y="-592689"/>
            <a:ext cx="2947910" cy="3120639"/>
            <a:chOff x="0" y="-47625"/>
            <a:chExt cx="812800" cy="860425"/>
          </a:xfrm>
        </p:grpSpPr>
        <p:sp>
          <p:nvSpPr>
            <p:cNvPr id="6"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5D5D5"/>
            </a:solidFill>
            <a:ln>
              <a:noFill/>
            </a:ln>
          </p:spPr>
        </p:sp>
        <p:sp>
          <p:nvSpPr>
            <p:cNvPr id="7" name="Google Shape;712;p2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 name="Google Shape;723;p23"/>
          <p:cNvGrpSpPr/>
          <p:nvPr/>
        </p:nvGrpSpPr>
        <p:grpSpPr>
          <a:xfrm>
            <a:off x="-1606906" y="-1894184"/>
            <a:ext cx="2593234" cy="2922884"/>
            <a:chOff x="0" y="-47625"/>
            <a:chExt cx="374648" cy="422273"/>
          </a:xfrm>
        </p:grpSpPr>
        <p:sp>
          <p:nvSpPr>
            <p:cNvPr id="9"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0"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4053919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48;p12"/>
          <p:cNvGrpSpPr/>
          <p:nvPr/>
        </p:nvGrpSpPr>
        <p:grpSpPr>
          <a:xfrm>
            <a:off x="3146541" y="602949"/>
            <a:ext cx="5787270" cy="4789193"/>
            <a:chOff x="0" y="-47625"/>
            <a:chExt cx="1078933" cy="1049619"/>
          </a:xfrm>
          <a:solidFill>
            <a:schemeClr val="accent3"/>
          </a:solidFill>
        </p:grpSpPr>
        <p:sp>
          <p:nvSpPr>
            <p:cNvPr id="5" name="Google Shape;249;p12"/>
            <p:cNvSpPr/>
            <p:nvPr/>
          </p:nvSpPr>
          <p:spPr>
            <a:xfrm>
              <a:off x="0" y="0"/>
              <a:ext cx="1078933" cy="1001994"/>
            </a:xfrm>
            <a:custGeom>
              <a:avLst/>
              <a:gdLst/>
              <a:ahLst/>
              <a:cxnLst/>
              <a:rect l="l" t="t" r="r" b="b"/>
              <a:pathLst>
                <a:path w="1078933" h="1001994" extrusionOk="0">
                  <a:moveTo>
                    <a:pt x="0" y="0"/>
                  </a:moveTo>
                  <a:lnTo>
                    <a:pt x="1078933" y="0"/>
                  </a:lnTo>
                  <a:lnTo>
                    <a:pt x="1078933" y="1001994"/>
                  </a:lnTo>
                  <a:lnTo>
                    <a:pt x="0" y="1001994"/>
                  </a:lnTo>
                  <a:close/>
                </a:path>
              </a:pathLst>
            </a:custGeom>
            <a:grpFill/>
            <a:ln>
              <a:noFill/>
            </a:ln>
          </p:spPr>
        </p:sp>
        <p:sp>
          <p:nvSpPr>
            <p:cNvPr id="6" name="Google Shape;250;p12"/>
            <p:cNvSpPr txBox="1"/>
            <p:nvPr/>
          </p:nvSpPr>
          <p:spPr>
            <a:xfrm>
              <a:off x="0" y="-47625"/>
              <a:ext cx="1078933" cy="1049619"/>
            </a:xfrm>
            <a:prstGeom prst="rect">
              <a:avLst/>
            </a:prstGeom>
            <a:grp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bg1"/>
                </a:solidFill>
                <a:latin typeface="Calibri"/>
                <a:ea typeface="Calibri"/>
                <a:cs typeface="Calibri"/>
                <a:sym typeface="Calibri"/>
              </a:endParaRPr>
            </a:p>
          </p:txBody>
        </p:sp>
      </p:grpSp>
      <p:grpSp>
        <p:nvGrpSpPr>
          <p:cNvPr id="7" name="Google Shape;251;p12"/>
          <p:cNvGrpSpPr/>
          <p:nvPr/>
        </p:nvGrpSpPr>
        <p:grpSpPr>
          <a:xfrm>
            <a:off x="5920024" y="386750"/>
            <a:ext cx="3026388" cy="1561245"/>
            <a:chOff x="0" y="-47625"/>
            <a:chExt cx="564216" cy="398663"/>
          </a:xfrm>
        </p:grpSpPr>
        <p:sp>
          <p:nvSpPr>
            <p:cNvPr id="8" name="Google Shape;252;p12"/>
            <p:cNvSpPr/>
            <p:nvPr/>
          </p:nvSpPr>
          <p:spPr>
            <a:xfrm>
              <a:off x="0" y="0"/>
              <a:ext cx="564216" cy="351038"/>
            </a:xfrm>
            <a:custGeom>
              <a:avLst/>
              <a:gdLst/>
              <a:ahLst/>
              <a:cxnLst/>
              <a:rect l="l" t="t" r="r" b="b"/>
              <a:pathLst>
                <a:path w="564216" h="351038" extrusionOk="0">
                  <a:moveTo>
                    <a:pt x="0" y="0"/>
                  </a:moveTo>
                  <a:lnTo>
                    <a:pt x="564216" y="0"/>
                  </a:lnTo>
                  <a:lnTo>
                    <a:pt x="564216" y="351038"/>
                  </a:lnTo>
                  <a:lnTo>
                    <a:pt x="0" y="351038"/>
                  </a:lnTo>
                  <a:close/>
                </a:path>
              </a:pathLst>
            </a:custGeom>
            <a:solidFill>
              <a:srgbClr val="F3F4F1"/>
            </a:solidFill>
            <a:ln>
              <a:noFill/>
            </a:ln>
          </p:spPr>
        </p:sp>
        <p:sp>
          <p:nvSpPr>
            <p:cNvPr id="9" name="Google Shape;253;p12"/>
            <p:cNvSpPr txBox="1"/>
            <p:nvPr/>
          </p:nvSpPr>
          <p:spPr>
            <a:xfrm>
              <a:off x="0" y="-47625"/>
              <a:ext cx="564216" cy="398663"/>
            </a:xfrm>
            <a:prstGeom prst="rect">
              <a:avLst/>
            </a:prstGeom>
            <a:noFill/>
            <a:ln>
              <a:noFill/>
            </a:ln>
          </p:spPr>
          <p:txBody>
            <a:bodyPr spcFirstLastPara="1" wrap="square" lIns="50800" tIns="50800" rIns="50800" bIns="50800" anchor="ctr" anchorCtr="0">
              <a:noAutofit/>
            </a:bodyPr>
            <a:lstStyle/>
            <a:p>
              <a:pPr lvl="0" algn="ctr">
                <a:lnSpc>
                  <a:spcPct val="186611"/>
                </a:lnSpc>
              </a:pPr>
              <a:r>
                <a:rPr lang="tr-TR" sz="2800" b="1" dirty="0"/>
                <a:t>AHEAD A3</a:t>
              </a:r>
              <a:endParaRPr sz="2800" b="0" i="0" u="none" strike="noStrike" cap="none" dirty="0">
                <a:solidFill>
                  <a:schemeClr val="dk1"/>
                </a:solidFill>
                <a:latin typeface="Calibri"/>
                <a:ea typeface="Calibri"/>
                <a:cs typeface="Calibri"/>
                <a:sym typeface="Calibri"/>
              </a:endParaRPr>
            </a:p>
          </p:txBody>
        </p:sp>
      </p:grpSp>
      <p:grpSp>
        <p:nvGrpSpPr>
          <p:cNvPr id="10" name="Google Shape;255;p12"/>
          <p:cNvGrpSpPr/>
          <p:nvPr/>
        </p:nvGrpSpPr>
        <p:grpSpPr>
          <a:xfrm>
            <a:off x="9988012" y="593544"/>
            <a:ext cx="5787270" cy="4789193"/>
            <a:chOff x="0" y="-47625"/>
            <a:chExt cx="1078933" cy="1049619"/>
          </a:xfrm>
          <a:solidFill>
            <a:schemeClr val="accent3"/>
          </a:solidFill>
        </p:grpSpPr>
        <p:sp>
          <p:nvSpPr>
            <p:cNvPr id="11" name="Google Shape;256;p12"/>
            <p:cNvSpPr/>
            <p:nvPr/>
          </p:nvSpPr>
          <p:spPr>
            <a:xfrm>
              <a:off x="0" y="0"/>
              <a:ext cx="1078933" cy="1001994"/>
            </a:xfrm>
            <a:custGeom>
              <a:avLst/>
              <a:gdLst/>
              <a:ahLst/>
              <a:cxnLst/>
              <a:rect l="l" t="t" r="r" b="b"/>
              <a:pathLst>
                <a:path w="1078933" h="1001994" extrusionOk="0">
                  <a:moveTo>
                    <a:pt x="0" y="0"/>
                  </a:moveTo>
                  <a:lnTo>
                    <a:pt x="1078933" y="0"/>
                  </a:lnTo>
                  <a:lnTo>
                    <a:pt x="1078933" y="1001994"/>
                  </a:lnTo>
                  <a:lnTo>
                    <a:pt x="0" y="1001994"/>
                  </a:lnTo>
                  <a:close/>
                </a:path>
              </a:pathLst>
            </a:custGeom>
            <a:grpFill/>
            <a:ln>
              <a:noFill/>
            </a:ln>
          </p:spPr>
        </p:sp>
        <p:sp>
          <p:nvSpPr>
            <p:cNvPr id="12" name="Google Shape;257;p12"/>
            <p:cNvSpPr txBox="1"/>
            <p:nvPr/>
          </p:nvSpPr>
          <p:spPr>
            <a:xfrm>
              <a:off x="0" y="-47625"/>
              <a:ext cx="1078933" cy="1049619"/>
            </a:xfrm>
            <a:prstGeom prst="rect">
              <a:avLst/>
            </a:prstGeom>
            <a:grp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3" name="Google Shape;258;p12"/>
          <p:cNvGrpSpPr/>
          <p:nvPr/>
        </p:nvGrpSpPr>
        <p:grpSpPr>
          <a:xfrm>
            <a:off x="12881647" y="386750"/>
            <a:ext cx="3026388" cy="1561245"/>
            <a:chOff x="0" y="-47625"/>
            <a:chExt cx="564216" cy="398663"/>
          </a:xfrm>
        </p:grpSpPr>
        <p:sp>
          <p:nvSpPr>
            <p:cNvPr id="14" name="Google Shape;259;p12"/>
            <p:cNvSpPr/>
            <p:nvPr/>
          </p:nvSpPr>
          <p:spPr>
            <a:xfrm>
              <a:off x="0" y="0"/>
              <a:ext cx="564216" cy="351038"/>
            </a:xfrm>
            <a:custGeom>
              <a:avLst/>
              <a:gdLst/>
              <a:ahLst/>
              <a:cxnLst/>
              <a:rect l="l" t="t" r="r" b="b"/>
              <a:pathLst>
                <a:path w="564216" h="351038" extrusionOk="0">
                  <a:moveTo>
                    <a:pt x="0" y="0"/>
                  </a:moveTo>
                  <a:lnTo>
                    <a:pt x="564216" y="0"/>
                  </a:lnTo>
                  <a:lnTo>
                    <a:pt x="564216" y="351038"/>
                  </a:lnTo>
                  <a:lnTo>
                    <a:pt x="0" y="351038"/>
                  </a:lnTo>
                  <a:close/>
                </a:path>
              </a:pathLst>
            </a:custGeom>
            <a:solidFill>
              <a:srgbClr val="F3F4F1"/>
            </a:solidFill>
            <a:ln>
              <a:noFill/>
            </a:ln>
          </p:spPr>
        </p:sp>
        <p:sp>
          <p:nvSpPr>
            <p:cNvPr id="15" name="Google Shape;260;p12"/>
            <p:cNvSpPr txBox="1"/>
            <p:nvPr/>
          </p:nvSpPr>
          <p:spPr>
            <a:xfrm>
              <a:off x="0" y="-47625"/>
              <a:ext cx="564216" cy="398663"/>
            </a:xfrm>
            <a:prstGeom prst="rect">
              <a:avLst/>
            </a:prstGeom>
            <a:noFill/>
            <a:ln>
              <a:noFill/>
            </a:ln>
          </p:spPr>
          <p:txBody>
            <a:bodyPr spcFirstLastPara="1" wrap="square" lIns="50800" tIns="50800" rIns="50800" bIns="50800" anchor="ctr" anchorCtr="0">
              <a:noAutofit/>
            </a:bodyPr>
            <a:lstStyle/>
            <a:p>
              <a:pPr lvl="0" algn="ctr">
                <a:lnSpc>
                  <a:spcPct val="186611"/>
                </a:lnSpc>
              </a:pPr>
              <a:r>
                <a:rPr lang="tr-TR" sz="2800" b="1" dirty="0"/>
                <a:t>AHEAD A45</a:t>
              </a:r>
              <a:endParaRPr sz="2800" b="0" i="0" u="none" strike="noStrike" cap="none" dirty="0">
                <a:solidFill>
                  <a:schemeClr val="dk1"/>
                </a:solidFill>
                <a:latin typeface="Calibri"/>
                <a:ea typeface="Calibri"/>
                <a:cs typeface="Calibri"/>
                <a:sym typeface="Calibri"/>
              </a:endParaRPr>
            </a:p>
          </p:txBody>
        </p:sp>
      </p:grpSp>
      <p:sp>
        <p:nvSpPr>
          <p:cNvPr id="17" name="Google Shape;272;p12"/>
          <p:cNvSpPr txBox="1"/>
          <p:nvPr/>
        </p:nvSpPr>
        <p:spPr>
          <a:xfrm>
            <a:off x="3518452" y="2044850"/>
            <a:ext cx="5068957" cy="3323987"/>
          </a:xfrm>
          <a:prstGeom prst="rect">
            <a:avLst/>
          </a:prstGeom>
          <a:noFill/>
          <a:ln>
            <a:noFill/>
          </a:ln>
        </p:spPr>
        <p:txBody>
          <a:bodyPr spcFirstLastPara="1" wrap="square" lIns="0" tIns="0" rIns="0" bIns="0" anchor="t" anchorCtr="0">
            <a:spAutoFit/>
          </a:bodyPr>
          <a:lstStyle/>
          <a:p>
            <a:pPr fontAlgn="base"/>
            <a:r>
              <a:rPr lang="tr-TR" sz="2400" dirty="0"/>
              <a:t>Orta düzeyde </a:t>
            </a:r>
            <a:r>
              <a:rPr lang="tr-TR" sz="2400" dirty="0" err="1"/>
              <a:t>amiloid</a:t>
            </a:r>
            <a:r>
              <a:rPr lang="tr-TR" sz="2400" dirty="0"/>
              <a:t> (≈20–40 </a:t>
            </a:r>
            <a:r>
              <a:rPr lang="tr-TR" sz="2400" dirty="0" err="1"/>
              <a:t>centiloid</a:t>
            </a:r>
            <a:r>
              <a:rPr lang="tr-TR" sz="2400" dirty="0"/>
              <a:t>) seviyelerine sahip katılımcılar (n=400)</a:t>
            </a:r>
          </a:p>
          <a:p>
            <a:pPr fontAlgn="base"/>
            <a:r>
              <a:rPr lang="tr-TR" sz="2400" dirty="0"/>
              <a:t> </a:t>
            </a:r>
          </a:p>
          <a:p>
            <a:pPr fontAlgn="base"/>
            <a:r>
              <a:rPr lang="tr-TR" sz="2400" dirty="0"/>
              <a:t>-Alzheimer hastalığının </a:t>
            </a:r>
            <a:r>
              <a:rPr lang="tr-TR" sz="2400" b="1" dirty="0"/>
              <a:t>en erken belirtilerini </a:t>
            </a:r>
            <a:r>
              <a:rPr lang="tr-TR" sz="2400" dirty="0"/>
              <a:t>durdurmayı amaçlayan ilk çalışma </a:t>
            </a:r>
          </a:p>
          <a:p>
            <a:pPr fontAlgn="base"/>
            <a:r>
              <a:rPr lang="tr-TR" sz="2400" dirty="0"/>
              <a:t>-4 yıl boyunca her dört haftada bir </a:t>
            </a:r>
            <a:r>
              <a:rPr lang="tr-TR" sz="2400" dirty="0" err="1"/>
              <a:t>lecanemab</a:t>
            </a:r>
            <a:endParaRPr lang="tr-TR" sz="2400" dirty="0"/>
          </a:p>
        </p:txBody>
      </p:sp>
      <p:sp>
        <p:nvSpPr>
          <p:cNvPr id="19" name="Google Shape;274;p12"/>
          <p:cNvSpPr txBox="1"/>
          <p:nvPr/>
        </p:nvSpPr>
        <p:spPr>
          <a:xfrm>
            <a:off x="10473958" y="2154789"/>
            <a:ext cx="4963639" cy="2215991"/>
          </a:xfrm>
          <a:prstGeom prst="rect">
            <a:avLst/>
          </a:prstGeom>
          <a:noFill/>
          <a:ln>
            <a:noFill/>
          </a:ln>
        </p:spPr>
        <p:txBody>
          <a:bodyPr spcFirstLastPara="1" wrap="square" lIns="0" tIns="0" rIns="0" bIns="0" anchor="t" anchorCtr="0">
            <a:spAutoFit/>
          </a:bodyPr>
          <a:lstStyle/>
          <a:p>
            <a:pPr fontAlgn="base"/>
            <a:r>
              <a:rPr lang="tr-TR" sz="2400" dirty="0" err="1"/>
              <a:t>Amiloid</a:t>
            </a:r>
            <a:r>
              <a:rPr lang="tr-TR" sz="2400" dirty="0"/>
              <a:t> seviyeleri yüksek (&gt; ≈40 </a:t>
            </a:r>
            <a:r>
              <a:rPr lang="tr-TR" sz="2400" dirty="0" err="1"/>
              <a:t>centiloid</a:t>
            </a:r>
            <a:r>
              <a:rPr lang="tr-TR" sz="2400" dirty="0"/>
              <a:t>) olan katılımcılar (n=1000)</a:t>
            </a:r>
          </a:p>
          <a:p>
            <a:pPr fontAlgn="base"/>
            <a:endParaRPr lang="tr-TR" sz="2400" dirty="0"/>
          </a:p>
          <a:p>
            <a:pPr fontAlgn="base"/>
            <a:r>
              <a:rPr lang="tr-TR" sz="2400" dirty="0"/>
              <a:t>-2 yıl boyunca iki haftada bir, ardından çalışmanın geri kalanında dört haftada bir </a:t>
            </a:r>
            <a:r>
              <a:rPr lang="tr-TR" sz="2400" dirty="0" err="1"/>
              <a:t>lecanemab</a:t>
            </a:r>
            <a:r>
              <a:rPr lang="tr-TR" sz="2400" dirty="0"/>
              <a:t> alacaktır</a:t>
            </a:r>
            <a:endParaRPr dirty="0"/>
          </a:p>
        </p:txBody>
      </p:sp>
      <p:grpSp>
        <p:nvGrpSpPr>
          <p:cNvPr id="24" name="Google Shape;376;p15"/>
          <p:cNvGrpSpPr/>
          <p:nvPr/>
        </p:nvGrpSpPr>
        <p:grpSpPr>
          <a:xfrm>
            <a:off x="3518452" y="5557592"/>
            <a:ext cx="5068957" cy="1612354"/>
            <a:chOff x="-21271" y="-47625"/>
            <a:chExt cx="2149317" cy="641823"/>
          </a:xfrm>
        </p:grpSpPr>
        <p:sp>
          <p:nvSpPr>
            <p:cNvPr id="25" name="Google Shape;377;p15"/>
            <p:cNvSpPr/>
            <p:nvPr/>
          </p:nvSpPr>
          <p:spPr>
            <a:xfrm>
              <a:off x="0" y="0"/>
              <a:ext cx="2128046" cy="594198"/>
            </a:xfrm>
            <a:custGeom>
              <a:avLst/>
              <a:gdLst/>
              <a:ahLst/>
              <a:cxnLst/>
              <a:rect l="l" t="t" r="r" b="b"/>
              <a:pathLst>
                <a:path w="2128046" h="594198" extrusionOk="0">
                  <a:moveTo>
                    <a:pt x="0" y="0"/>
                  </a:moveTo>
                  <a:lnTo>
                    <a:pt x="2128046" y="0"/>
                  </a:lnTo>
                  <a:lnTo>
                    <a:pt x="2128046" y="594198"/>
                  </a:lnTo>
                  <a:lnTo>
                    <a:pt x="0" y="594198"/>
                  </a:lnTo>
                  <a:close/>
                </a:path>
              </a:pathLst>
            </a:custGeom>
            <a:solidFill>
              <a:srgbClr val="DBAFE7"/>
            </a:solidFill>
            <a:ln>
              <a:noFill/>
            </a:ln>
          </p:spPr>
        </p:sp>
        <p:sp>
          <p:nvSpPr>
            <p:cNvPr id="26" name="Google Shape;378;p15"/>
            <p:cNvSpPr txBox="1"/>
            <p:nvPr/>
          </p:nvSpPr>
          <p:spPr>
            <a:xfrm>
              <a:off x="-21271" y="-47625"/>
              <a:ext cx="2128046" cy="641823"/>
            </a:xfrm>
            <a:prstGeom prst="rect">
              <a:avLst/>
            </a:prstGeom>
            <a:solidFill>
              <a:schemeClr val="accent6">
                <a:lumMod val="10000"/>
              </a:schemeClr>
            </a:solid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r>
                <a:rPr lang="tr-TR" sz="2800" b="0" i="0" u="none" strike="noStrike" cap="none" dirty="0">
                  <a:solidFill>
                    <a:schemeClr val="bg1"/>
                  </a:solidFill>
                  <a:latin typeface="Calibri"/>
                  <a:ea typeface="Calibri"/>
                  <a:cs typeface="Calibri"/>
                  <a:sym typeface="Calibri"/>
                </a:rPr>
                <a:t>1</a:t>
              </a:r>
              <a:r>
                <a:rPr lang="el-GR" sz="2400" b="0" i="0" u="none" strike="noStrike" cap="none" dirty="0">
                  <a:solidFill>
                    <a:schemeClr val="bg1"/>
                  </a:solidFill>
                  <a:latin typeface="Calibri"/>
                  <a:ea typeface="Calibri"/>
                  <a:cs typeface="Calibri"/>
                  <a:sym typeface="Calibri"/>
                </a:rPr>
                <a:t>°</a:t>
              </a:r>
              <a:r>
                <a:rPr lang="tr-TR" sz="2400" b="0" i="0" u="none" strike="noStrike" cap="none" dirty="0">
                  <a:solidFill>
                    <a:schemeClr val="bg1"/>
                  </a:solidFill>
                  <a:latin typeface="Calibri"/>
                  <a:ea typeface="Calibri"/>
                  <a:cs typeface="Calibri"/>
                  <a:sym typeface="Calibri"/>
                </a:rPr>
                <a:t> </a:t>
              </a:r>
              <a:r>
                <a:rPr lang="tr-TR" sz="2400" dirty="0" err="1">
                  <a:solidFill>
                    <a:schemeClr val="bg1"/>
                  </a:solidFill>
                  <a:latin typeface="Calibri"/>
                  <a:ea typeface="Calibri"/>
                  <a:cs typeface="Calibri"/>
                  <a:sym typeface="Calibri"/>
                </a:rPr>
                <a:t>a</a:t>
              </a:r>
              <a:r>
                <a:rPr lang="tr-TR" sz="2400" b="0" i="0" u="none" strike="noStrike" cap="none" dirty="0" err="1">
                  <a:solidFill>
                    <a:schemeClr val="bg1"/>
                  </a:solidFill>
                  <a:latin typeface="Calibri"/>
                  <a:ea typeface="Calibri"/>
                  <a:cs typeface="Calibri"/>
                  <a:sym typeface="Calibri"/>
                </a:rPr>
                <a:t>miloid</a:t>
              </a:r>
              <a:r>
                <a:rPr lang="tr-TR" sz="2400" b="0" i="0" u="none" strike="noStrike" cap="none" dirty="0">
                  <a:solidFill>
                    <a:schemeClr val="bg1"/>
                  </a:solidFill>
                  <a:latin typeface="Calibri"/>
                  <a:ea typeface="Calibri"/>
                  <a:cs typeface="Calibri"/>
                  <a:sym typeface="Calibri"/>
                </a:rPr>
                <a:t> PET</a:t>
              </a:r>
            </a:p>
            <a:p>
              <a:pPr lvl="0" algn="ctr">
                <a:lnSpc>
                  <a:spcPct val="186611"/>
                </a:lnSpc>
              </a:pPr>
              <a:r>
                <a:rPr lang="tr-TR" sz="2400" dirty="0">
                  <a:solidFill>
                    <a:schemeClr val="bg1"/>
                  </a:solidFill>
                  <a:latin typeface="Calibri"/>
                  <a:ea typeface="Calibri"/>
                  <a:cs typeface="Calibri"/>
                  <a:sym typeface="Calibri"/>
                </a:rPr>
                <a:t>2</a:t>
              </a:r>
              <a:r>
                <a:rPr lang="el-GR" sz="2400" dirty="0">
                  <a:solidFill>
                    <a:schemeClr val="bg1"/>
                  </a:solidFill>
                  <a:latin typeface="Calibri"/>
                  <a:ea typeface="Calibri"/>
                  <a:cs typeface="Calibri"/>
                  <a:sym typeface="Calibri"/>
                </a:rPr>
                <a:t> °</a:t>
              </a:r>
              <a:r>
                <a:rPr lang="tr-TR" sz="2400" dirty="0">
                  <a:solidFill>
                    <a:schemeClr val="bg1"/>
                  </a:solidFill>
                  <a:latin typeface="Calibri"/>
                  <a:ea typeface="Calibri"/>
                  <a:cs typeface="Calibri"/>
                  <a:sym typeface="Calibri"/>
                </a:rPr>
                <a:t> </a:t>
              </a:r>
              <a:r>
                <a:rPr lang="tr-TR" sz="2400" dirty="0" err="1">
                  <a:solidFill>
                    <a:schemeClr val="bg1"/>
                  </a:solidFill>
                  <a:latin typeface="Calibri"/>
                  <a:ea typeface="Calibri"/>
                  <a:cs typeface="Calibri"/>
                  <a:sym typeface="Calibri"/>
                </a:rPr>
                <a:t>tau</a:t>
              </a:r>
              <a:r>
                <a:rPr lang="tr-TR" sz="2400" dirty="0">
                  <a:solidFill>
                    <a:schemeClr val="bg1"/>
                  </a:solidFill>
                  <a:latin typeface="Calibri"/>
                  <a:ea typeface="Calibri"/>
                  <a:cs typeface="Calibri"/>
                  <a:sym typeface="Calibri"/>
                </a:rPr>
                <a:t> PET</a:t>
              </a:r>
              <a:endParaRPr sz="2400" b="0" i="0" u="none" strike="noStrike" cap="none" dirty="0">
                <a:solidFill>
                  <a:schemeClr val="bg1"/>
                </a:solidFill>
                <a:latin typeface="Calibri"/>
                <a:ea typeface="Calibri"/>
                <a:cs typeface="Calibri"/>
                <a:sym typeface="Calibri"/>
              </a:endParaRPr>
            </a:p>
          </p:txBody>
        </p:sp>
      </p:grpSp>
      <p:grpSp>
        <p:nvGrpSpPr>
          <p:cNvPr id="27" name="Google Shape;376;p15"/>
          <p:cNvGrpSpPr/>
          <p:nvPr/>
        </p:nvGrpSpPr>
        <p:grpSpPr>
          <a:xfrm>
            <a:off x="10678668" y="5540519"/>
            <a:ext cx="4806497" cy="1629427"/>
            <a:chOff x="-21271" y="-47625"/>
            <a:chExt cx="2149317" cy="641823"/>
          </a:xfrm>
        </p:grpSpPr>
        <p:sp>
          <p:nvSpPr>
            <p:cNvPr id="28" name="Google Shape;377;p15"/>
            <p:cNvSpPr/>
            <p:nvPr/>
          </p:nvSpPr>
          <p:spPr>
            <a:xfrm>
              <a:off x="0" y="0"/>
              <a:ext cx="2128046" cy="594198"/>
            </a:xfrm>
            <a:custGeom>
              <a:avLst/>
              <a:gdLst/>
              <a:ahLst/>
              <a:cxnLst/>
              <a:rect l="l" t="t" r="r" b="b"/>
              <a:pathLst>
                <a:path w="2128046" h="594198" extrusionOk="0">
                  <a:moveTo>
                    <a:pt x="0" y="0"/>
                  </a:moveTo>
                  <a:lnTo>
                    <a:pt x="2128046" y="0"/>
                  </a:lnTo>
                  <a:lnTo>
                    <a:pt x="2128046" y="594198"/>
                  </a:lnTo>
                  <a:lnTo>
                    <a:pt x="0" y="594198"/>
                  </a:lnTo>
                  <a:close/>
                </a:path>
              </a:pathLst>
            </a:custGeom>
            <a:solidFill>
              <a:srgbClr val="DBAFE7"/>
            </a:solidFill>
            <a:ln>
              <a:noFill/>
            </a:ln>
          </p:spPr>
        </p:sp>
        <p:sp>
          <p:nvSpPr>
            <p:cNvPr id="29" name="Google Shape;378;p15"/>
            <p:cNvSpPr txBox="1"/>
            <p:nvPr/>
          </p:nvSpPr>
          <p:spPr>
            <a:xfrm>
              <a:off x="-21271" y="-47625"/>
              <a:ext cx="2128046" cy="641823"/>
            </a:xfrm>
            <a:prstGeom prst="rect">
              <a:avLst/>
            </a:prstGeom>
            <a:solidFill>
              <a:schemeClr val="accent6">
                <a:lumMod val="10000"/>
              </a:schemeClr>
            </a:solid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3200" b="0" i="0" u="none" strike="noStrike" cap="none" dirty="0">
                <a:solidFill>
                  <a:schemeClr val="bg1"/>
                </a:solidFill>
                <a:latin typeface="+mn-lt"/>
                <a:ea typeface="Calibri"/>
                <a:cs typeface="Calibri"/>
                <a:sym typeface="Calibri"/>
              </a:endParaRPr>
            </a:p>
          </p:txBody>
        </p:sp>
      </p:grpSp>
      <p:sp>
        <p:nvSpPr>
          <p:cNvPr id="30" name="Dikdörtgen 29"/>
          <p:cNvSpPr/>
          <p:nvPr/>
        </p:nvSpPr>
        <p:spPr>
          <a:xfrm>
            <a:off x="12109283" y="6163714"/>
            <a:ext cx="4953910" cy="400110"/>
          </a:xfrm>
          <a:prstGeom prst="rect">
            <a:avLst/>
          </a:prstGeom>
        </p:spPr>
        <p:txBody>
          <a:bodyPr wrap="square">
            <a:spAutoFit/>
          </a:bodyPr>
          <a:lstStyle/>
          <a:p>
            <a:r>
              <a:rPr lang="tr-TR" sz="2000" b="1" dirty="0">
                <a:solidFill>
                  <a:schemeClr val="bg1"/>
                </a:solidFill>
                <a:latin typeface="Arial "/>
                <a:ea typeface="Calibri"/>
                <a:cs typeface="Calibri"/>
                <a:sym typeface="Calibri"/>
              </a:rPr>
              <a:t>1</a:t>
            </a:r>
            <a:r>
              <a:rPr lang="el-GR" sz="2000" b="1" dirty="0">
                <a:solidFill>
                  <a:schemeClr val="bg1"/>
                </a:solidFill>
                <a:latin typeface="Arial "/>
                <a:ea typeface="Calibri"/>
                <a:cs typeface="Calibri"/>
                <a:sym typeface="Calibri"/>
              </a:rPr>
              <a:t>°</a:t>
            </a:r>
            <a:r>
              <a:rPr lang="tr-TR" sz="2000" b="1" dirty="0">
                <a:solidFill>
                  <a:schemeClr val="bg1"/>
                </a:solidFill>
                <a:latin typeface="Arial "/>
              </a:rPr>
              <a:t> PACC5*</a:t>
            </a:r>
          </a:p>
        </p:txBody>
      </p:sp>
      <p:grpSp>
        <p:nvGrpSpPr>
          <p:cNvPr id="32" name="Google Shape;376;p15"/>
          <p:cNvGrpSpPr/>
          <p:nvPr/>
        </p:nvGrpSpPr>
        <p:grpSpPr>
          <a:xfrm>
            <a:off x="2286000" y="7656536"/>
            <a:ext cx="14988209" cy="1686246"/>
            <a:chOff x="0" y="0"/>
            <a:chExt cx="2128046" cy="594198"/>
          </a:xfrm>
        </p:grpSpPr>
        <p:sp>
          <p:nvSpPr>
            <p:cNvPr id="33" name="Google Shape;377;p15"/>
            <p:cNvSpPr/>
            <p:nvPr/>
          </p:nvSpPr>
          <p:spPr>
            <a:xfrm>
              <a:off x="0" y="0"/>
              <a:ext cx="2128046" cy="594198"/>
            </a:xfrm>
            <a:custGeom>
              <a:avLst/>
              <a:gdLst/>
              <a:ahLst/>
              <a:cxnLst/>
              <a:rect l="l" t="t" r="r" b="b"/>
              <a:pathLst>
                <a:path w="2128046" h="594198" extrusionOk="0">
                  <a:moveTo>
                    <a:pt x="0" y="0"/>
                  </a:moveTo>
                  <a:lnTo>
                    <a:pt x="2128046" y="0"/>
                  </a:lnTo>
                  <a:lnTo>
                    <a:pt x="2128046" y="594198"/>
                  </a:lnTo>
                  <a:lnTo>
                    <a:pt x="0" y="594198"/>
                  </a:lnTo>
                  <a:close/>
                </a:path>
              </a:pathLst>
            </a:custGeom>
            <a:solidFill>
              <a:srgbClr val="DBAFE7"/>
            </a:solidFill>
            <a:ln w="38100">
              <a:solidFill>
                <a:schemeClr val="tx1"/>
              </a:solidFill>
            </a:ln>
          </p:spPr>
        </p:sp>
        <p:sp>
          <p:nvSpPr>
            <p:cNvPr id="34" name="Google Shape;378;p15"/>
            <p:cNvSpPr txBox="1"/>
            <p:nvPr/>
          </p:nvSpPr>
          <p:spPr>
            <a:xfrm>
              <a:off x="0" y="50643"/>
              <a:ext cx="2128046" cy="473980"/>
            </a:xfrm>
            <a:prstGeom prst="rect">
              <a:avLst/>
            </a:prstGeom>
            <a:solidFill>
              <a:schemeClr val="accent4"/>
            </a:solidFill>
            <a:ln w="38100">
              <a:solidFill>
                <a:schemeClr val="tx1"/>
              </a:solidFill>
            </a:ln>
          </p:spPr>
          <p:txBody>
            <a:bodyPr spcFirstLastPara="1" wrap="square" lIns="50800" tIns="50800" rIns="50800" bIns="50800" anchor="ctr" anchorCtr="0">
              <a:noAutofit/>
            </a:bodyPr>
            <a:lstStyle/>
            <a:p>
              <a:r>
                <a:rPr lang="tr-TR" sz="2000" dirty="0" err="1">
                  <a:solidFill>
                    <a:schemeClr val="tx1"/>
                  </a:solidFill>
                </a:rPr>
                <a:t>Keşifsel</a:t>
              </a:r>
              <a:r>
                <a:rPr lang="tr-TR" sz="2000" dirty="0">
                  <a:solidFill>
                    <a:schemeClr val="tx1"/>
                  </a:solidFill>
                </a:rPr>
                <a:t> </a:t>
              </a:r>
              <a:r>
                <a:rPr lang="tr-TR" sz="2000" dirty="0" err="1">
                  <a:solidFill>
                    <a:schemeClr val="tx1"/>
                  </a:solidFill>
                </a:rPr>
                <a:t>biyobelirteçler</a:t>
              </a:r>
              <a:r>
                <a:rPr lang="tr-TR" sz="2000" dirty="0">
                  <a:solidFill>
                    <a:schemeClr val="tx1"/>
                  </a:solidFill>
                </a:rPr>
                <a:t>: </a:t>
              </a:r>
              <a:r>
                <a:rPr lang="tr-TR" sz="2000" dirty="0" err="1">
                  <a:solidFill>
                    <a:schemeClr val="tx1"/>
                  </a:solidFill>
                </a:rPr>
                <a:t>amiloid</a:t>
              </a:r>
              <a:r>
                <a:rPr lang="tr-TR" sz="2000" dirty="0">
                  <a:solidFill>
                    <a:schemeClr val="tx1"/>
                  </a:solidFill>
                </a:rPr>
                <a:t> ölçümleri (plazma A </a:t>
              </a:r>
              <a:r>
                <a:rPr lang="el-GR" sz="2000" i="1" dirty="0">
                  <a:solidFill>
                    <a:schemeClr val="tx1"/>
                  </a:solidFill>
                </a:rPr>
                <a:t>β</a:t>
              </a:r>
              <a:r>
                <a:rPr lang="el-GR" sz="2000" dirty="0">
                  <a:solidFill>
                    <a:schemeClr val="tx1"/>
                  </a:solidFill>
                </a:rPr>
                <a:t> 42, </a:t>
              </a:r>
              <a:r>
                <a:rPr lang="tr-TR" sz="2000" dirty="0">
                  <a:solidFill>
                    <a:schemeClr val="tx1"/>
                  </a:solidFill>
                </a:rPr>
                <a:t>A </a:t>
              </a:r>
              <a:r>
                <a:rPr lang="el-GR" sz="2000" i="1" dirty="0">
                  <a:solidFill>
                    <a:schemeClr val="tx1"/>
                  </a:solidFill>
                </a:rPr>
                <a:t>β</a:t>
              </a:r>
              <a:r>
                <a:rPr lang="el-GR" sz="2000" dirty="0">
                  <a:solidFill>
                    <a:schemeClr val="tx1"/>
                  </a:solidFill>
                </a:rPr>
                <a:t> 40, </a:t>
              </a:r>
              <a:r>
                <a:rPr lang="tr-TR" sz="2000" dirty="0">
                  <a:solidFill>
                    <a:schemeClr val="tx1"/>
                  </a:solidFill>
                </a:rPr>
                <a:t>A </a:t>
              </a:r>
              <a:r>
                <a:rPr lang="el-GR" sz="2000" i="1" dirty="0">
                  <a:solidFill>
                    <a:schemeClr val="tx1"/>
                  </a:solidFill>
                </a:rPr>
                <a:t>β</a:t>
              </a:r>
              <a:r>
                <a:rPr lang="el-GR" sz="2000" dirty="0">
                  <a:solidFill>
                    <a:schemeClr val="tx1"/>
                  </a:solidFill>
                </a:rPr>
                <a:t> 42/</a:t>
              </a:r>
              <a:r>
                <a:rPr lang="tr-TR" sz="2000" dirty="0">
                  <a:solidFill>
                    <a:schemeClr val="tx1"/>
                  </a:solidFill>
                </a:rPr>
                <a:t>A </a:t>
              </a:r>
              <a:r>
                <a:rPr lang="el-GR" sz="2000" i="1" dirty="0">
                  <a:solidFill>
                    <a:schemeClr val="tx1"/>
                  </a:solidFill>
                </a:rPr>
                <a:t>β</a:t>
              </a:r>
              <a:r>
                <a:rPr lang="el-GR" sz="2000" dirty="0">
                  <a:solidFill>
                    <a:schemeClr val="tx1"/>
                  </a:solidFill>
                </a:rPr>
                <a:t> 40 </a:t>
              </a:r>
              <a:r>
                <a:rPr lang="tr-TR" sz="2000" dirty="0">
                  <a:solidFill>
                    <a:schemeClr val="tx1"/>
                  </a:solidFill>
                </a:rPr>
                <a:t>oranı ve BOS A </a:t>
              </a:r>
              <a:r>
                <a:rPr lang="el-GR" sz="2000" i="1" dirty="0">
                  <a:solidFill>
                    <a:schemeClr val="tx1"/>
                  </a:solidFill>
                </a:rPr>
                <a:t>β</a:t>
              </a:r>
              <a:r>
                <a:rPr lang="el-GR" sz="2000" dirty="0">
                  <a:solidFill>
                    <a:schemeClr val="tx1"/>
                  </a:solidFill>
                </a:rPr>
                <a:t> 42, </a:t>
              </a:r>
              <a:r>
                <a:rPr lang="tr-TR" sz="2000" dirty="0">
                  <a:solidFill>
                    <a:schemeClr val="tx1"/>
                  </a:solidFill>
                </a:rPr>
                <a:t>A </a:t>
              </a:r>
              <a:r>
                <a:rPr lang="el-GR" sz="2000" i="1" dirty="0">
                  <a:solidFill>
                    <a:schemeClr val="tx1"/>
                  </a:solidFill>
                </a:rPr>
                <a:t>β</a:t>
              </a:r>
              <a:r>
                <a:rPr lang="el-GR" sz="2000" dirty="0">
                  <a:solidFill>
                    <a:schemeClr val="tx1"/>
                  </a:solidFill>
                </a:rPr>
                <a:t> 0, </a:t>
              </a:r>
              <a:r>
                <a:rPr lang="tr-TR" sz="2000" dirty="0">
                  <a:solidFill>
                    <a:schemeClr val="tx1"/>
                  </a:solidFill>
                </a:rPr>
                <a:t>A </a:t>
              </a:r>
              <a:r>
                <a:rPr lang="el-GR" sz="2000" i="1" dirty="0">
                  <a:solidFill>
                    <a:schemeClr val="tx1"/>
                  </a:solidFill>
                </a:rPr>
                <a:t>β</a:t>
              </a:r>
              <a:r>
                <a:rPr lang="el-GR" sz="2000" dirty="0">
                  <a:solidFill>
                    <a:schemeClr val="tx1"/>
                  </a:solidFill>
                </a:rPr>
                <a:t> 42/</a:t>
              </a:r>
              <a:r>
                <a:rPr lang="tr-TR" sz="2000" dirty="0">
                  <a:solidFill>
                    <a:schemeClr val="tx1"/>
                  </a:solidFill>
                </a:rPr>
                <a:t>A </a:t>
              </a:r>
              <a:r>
                <a:rPr lang="el-GR" sz="2000" i="1" dirty="0">
                  <a:solidFill>
                    <a:schemeClr val="tx1"/>
                  </a:solidFill>
                </a:rPr>
                <a:t>β</a:t>
              </a:r>
              <a:r>
                <a:rPr lang="el-GR" sz="2000" dirty="0">
                  <a:solidFill>
                    <a:schemeClr val="tx1"/>
                  </a:solidFill>
                </a:rPr>
                <a:t> 40 </a:t>
              </a:r>
              <a:r>
                <a:rPr lang="tr-TR" sz="2000" dirty="0">
                  <a:solidFill>
                    <a:schemeClr val="tx1"/>
                  </a:solidFill>
                </a:rPr>
                <a:t>oranı), </a:t>
              </a:r>
              <a:r>
                <a:rPr lang="tr-TR" sz="2000" dirty="0" err="1">
                  <a:solidFill>
                    <a:schemeClr val="tx1"/>
                  </a:solidFill>
                </a:rPr>
                <a:t>tau</a:t>
              </a:r>
              <a:r>
                <a:rPr lang="tr-TR" sz="2000" dirty="0">
                  <a:solidFill>
                    <a:schemeClr val="tx1"/>
                  </a:solidFill>
                </a:rPr>
                <a:t> ölçümleri (</a:t>
              </a:r>
              <a:r>
                <a:rPr lang="tr-TR" sz="2000" dirty="0" err="1">
                  <a:solidFill>
                    <a:schemeClr val="tx1"/>
                  </a:solidFill>
                </a:rPr>
                <a:t>tau</a:t>
              </a:r>
              <a:r>
                <a:rPr lang="tr-TR" sz="2000" dirty="0">
                  <a:solidFill>
                    <a:schemeClr val="tx1"/>
                  </a:solidFill>
                </a:rPr>
                <a:t> PET, BOS p-tau-217, p-tau-181 ve toplam </a:t>
              </a:r>
              <a:r>
                <a:rPr lang="tr-TR" sz="2000" dirty="0" err="1">
                  <a:solidFill>
                    <a:schemeClr val="tx1"/>
                  </a:solidFill>
                </a:rPr>
                <a:t>tau</a:t>
              </a:r>
              <a:r>
                <a:rPr lang="tr-TR" sz="2000" dirty="0">
                  <a:solidFill>
                    <a:schemeClr val="tx1"/>
                  </a:solidFill>
                </a:rPr>
                <a:t>) ve </a:t>
              </a:r>
              <a:r>
                <a:rPr lang="tr-TR" sz="2000" dirty="0" err="1">
                  <a:solidFill>
                    <a:schemeClr val="tx1"/>
                  </a:solidFill>
                </a:rPr>
                <a:t>nörodejenerasyon</a:t>
              </a:r>
              <a:r>
                <a:rPr lang="tr-TR" sz="2000" dirty="0">
                  <a:solidFill>
                    <a:schemeClr val="tx1"/>
                  </a:solidFill>
                </a:rPr>
                <a:t> ölçümleri (BOS NFL, </a:t>
              </a:r>
              <a:r>
                <a:rPr lang="tr-TR" sz="2000" dirty="0" err="1">
                  <a:solidFill>
                    <a:schemeClr val="tx1"/>
                  </a:solidFill>
                </a:rPr>
                <a:t>nörogranin</a:t>
              </a:r>
              <a:r>
                <a:rPr lang="tr-TR" sz="2000" dirty="0">
                  <a:solidFill>
                    <a:schemeClr val="tx1"/>
                  </a:solidFill>
                </a:rPr>
                <a:t>)</a:t>
              </a:r>
            </a:p>
          </p:txBody>
        </p:sp>
      </p:grpSp>
      <p:grpSp>
        <p:nvGrpSpPr>
          <p:cNvPr id="31" name="Google Shape;710;p23"/>
          <p:cNvGrpSpPr/>
          <p:nvPr/>
        </p:nvGrpSpPr>
        <p:grpSpPr>
          <a:xfrm rot="-2700000">
            <a:off x="-2036180" y="-592689"/>
            <a:ext cx="2947910" cy="3120639"/>
            <a:chOff x="0" y="-47625"/>
            <a:chExt cx="812800" cy="860425"/>
          </a:xfrm>
        </p:grpSpPr>
        <p:sp>
          <p:nvSpPr>
            <p:cNvPr id="35"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5D5D5"/>
            </a:solidFill>
            <a:ln>
              <a:noFill/>
            </a:ln>
          </p:spPr>
        </p:sp>
        <p:sp>
          <p:nvSpPr>
            <p:cNvPr id="36" name="Google Shape;712;p2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7" name="Google Shape;723;p23"/>
          <p:cNvGrpSpPr/>
          <p:nvPr/>
        </p:nvGrpSpPr>
        <p:grpSpPr>
          <a:xfrm>
            <a:off x="-1606906" y="-1894184"/>
            <a:ext cx="2593234" cy="2922884"/>
            <a:chOff x="0" y="-47625"/>
            <a:chExt cx="374648" cy="422273"/>
          </a:xfrm>
        </p:grpSpPr>
        <p:sp>
          <p:nvSpPr>
            <p:cNvPr id="38"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39"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 name="Dikdörtgen 1"/>
          <p:cNvSpPr/>
          <p:nvPr/>
        </p:nvSpPr>
        <p:spPr>
          <a:xfrm>
            <a:off x="10726236" y="9486499"/>
            <a:ext cx="6905271" cy="523220"/>
          </a:xfrm>
          <a:prstGeom prst="rect">
            <a:avLst/>
          </a:prstGeom>
        </p:spPr>
        <p:txBody>
          <a:bodyPr wrap="square">
            <a:spAutoFit/>
          </a:bodyPr>
          <a:lstStyle/>
          <a:p>
            <a:r>
              <a:rPr lang="tr-TR" b="1" dirty="0">
                <a:solidFill>
                  <a:schemeClr val="tx1"/>
                </a:solidFill>
                <a:latin typeface="Arial "/>
              </a:rPr>
              <a:t>*</a:t>
            </a:r>
            <a:r>
              <a:rPr lang="tr-TR" b="1" dirty="0" err="1">
                <a:solidFill>
                  <a:schemeClr val="tx1"/>
                </a:solidFill>
                <a:latin typeface="Arial "/>
              </a:rPr>
              <a:t>Epizodik</a:t>
            </a:r>
            <a:r>
              <a:rPr lang="tr-TR" b="1" dirty="0">
                <a:solidFill>
                  <a:schemeClr val="tx1"/>
                </a:solidFill>
                <a:latin typeface="Arial "/>
              </a:rPr>
              <a:t> bellek, zamanlanmış yönetici işlev, anlamsal bellek ve genel bir ölçünün değerlendirmelerini içeren bilişsel sonuç ölçüsü</a:t>
            </a:r>
          </a:p>
        </p:txBody>
      </p:sp>
    </p:spTree>
    <p:extLst>
      <p:ext uri="{BB962C8B-B14F-4D97-AF65-F5344CB8AC3E}">
        <p14:creationId xmlns:p14="http://schemas.microsoft.com/office/powerpoint/2010/main" val="17580799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622307" y="4462596"/>
            <a:ext cx="8146555" cy="3477875"/>
          </a:xfrm>
          <a:prstGeom prst="rect">
            <a:avLst/>
          </a:prstGeom>
          <a:solidFill>
            <a:schemeClr val="accent3">
              <a:lumMod val="40000"/>
              <a:lumOff val="60000"/>
            </a:schemeClr>
          </a:solidFill>
        </p:spPr>
        <p:txBody>
          <a:bodyPr wrap="square">
            <a:spAutoFit/>
          </a:bodyPr>
          <a:lstStyle/>
          <a:p>
            <a:r>
              <a:rPr lang="tr-TR" sz="2000" b="1" dirty="0">
                <a:latin typeface="Arial "/>
              </a:rPr>
              <a:t>TRAILBLAZER-ALZ (Faz 2)</a:t>
            </a:r>
            <a:r>
              <a:rPr lang="tr-TR" sz="2000" dirty="0">
                <a:latin typeface="Arial "/>
              </a:rPr>
              <a:t>  </a:t>
            </a:r>
            <a:r>
              <a:rPr lang="tr-TR" sz="2000" b="1" dirty="0">
                <a:latin typeface="Arial "/>
              </a:rPr>
              <a:t>2021</a:t>
            </a:r>
          </a:p>
          <a:p>
            <a:r>
              <a:rPr lang="tr-TR" sz="2000" dirty="0">
                <a:latin typeface="Arial "/>
              </a:rPr>
              <a:t>Erken </a:t>
            </a:r>
            <a:r>
              <a:rPr lang="tr-TR" sz="2000" dirty="0" err="1">
                <a:latin typeface="Arial "/>
              </a:rPr>
              <a:t>semptomatik</a:t>
            </a:r>
            <a:r>
              <a:rPr lang="tr-TR" sz="2000" dirty="0">
                <a:latin typeface="Arial "/>
              </a:rPr>
              <a:t> AD (MCI veya hafif </a:t>
            </a:r>
            <a:r>
              <a:rPr lang="tr-TR" sz="2000" dirty="0" err="1">
                <a:latin typeface="Arial "/>
              </a:rPr>
              <a:t>demans</a:t>
            </a:r>
            <a:r>
              <a:rPr lang="tr-TR" sz="2000" dirty="0">
                <a:latin typeface="Arial "/>
              </a:rPr>
              <a:t>), </a:t>
            </a:r>
            <a:r>
              <a:rPr lang="tr-TR" sz="2000" dirty="0" err="1">
                <a:latin typeface="Arial "/>
              </a:rPr>
              <a:t>amiloid</a:t>
            </a:r>
            <a:r>
              <a:rPr lang="tr-TR" sz="2000" dirty="0">
                <a:latin typeface="Arial "/>
              </a:rPr>
              <a:t> pozitif ve </a:t>
            </a:r>
            <a:r>
              <a:rPr lang="tr-TR" sz="2000" dirty="0" err="1">
                <a:latin typeface="Arial "/>
              </a:rPr>
              <a:t>tau</a:t>
            </a:r>
            <a:r>
              <a:rPr lang="tr-TR" sz="2000" dirty="0">
                <a:latin typeface="Arial "/>
              </a:rPr>
              <a:t> orta-yüksek düzeyde </a:t>
            </a:r>
          </a:p>
          <a:p>
            <a:endParaRPr lang="tr-TR" sz="2000" dirty="0">
              <a:latin typeface="Arial "/>
            </a:endParaRPr>
          </a:p>
          <a:p>
            <a:r>
              <a:rPr lang="tr-TR" sz="2000" dirty="0" err="1">
                <a:latin typeface="Arial "/>
              </a:rPr>
              <a:t>Donanemab’ın</a:t>
            </a:r>
            <a:r>
              <a:rPr lang="tr-TR" sz="2000" dirty="0">
                <a:latin typeface="Arial "/>
              </a:rPr>
              <a:t> klinik faydası + </a:t>
            </a:r>
            <a:r>
              <a:rPr lang="tr-TR" sz="2000" dirty="0" err="1">
                <a:latin typeface="Arial "/>
              </a:rPr>
              <a:t>amiloid</a:t>
            </a:r>
            <a:r>
              <a:rPr lang="tr-TR" sz="2000" dirty="0">
                <a:latin typeface="Arial "/>
              </a:rPr>
              <a:t> </a:t>
            </a:r>
            <a:r>
              <a:rPr lang="tr-TR" sz="2000" dirty="0" err="1">
                <a:latin typeface="Arial "/>
              </a:rPr>
              <a:t>PET’te</a:t>
            </a:r>
            <a:r>
              <a:rPr lang="tr-TR" sz="2000" dirty="0">
                <a:latin typeface="Arial "/>
              </a:rPr>
              <a:t> temizlenme</a:t>
            </a:r>
          </a:p>
          <a:p>
            <a:endParaRPr lang="tr-TR" sz="2000" dirty="0">
              <a:latin typeface="Arial "/>
            </a:endParaRPr>
          </a:p>
          <a:p>
            <a:r>
              <a:rPr lang="tr-TR" sz="2000" dirty="0">
                <a:latin typeface="Arial "/>
              </a:rPr>
              <a:t>Bilişsel gerilemede </a:t>
            </a:r>
            <a:r>
              <a:rPr lang="tr-TR" sz="2000" b="1" dirty="0">
                <a:latin typeface="Arial "/>
              </a:rPr>
              <a:t>istatistiksel olarak sınırda yavaşlama</a:t>
            </a:r>
            <a:endParaRPr lang="tr-TR" sz="2000" dirty="0">
              <a:latin typeface="Arial "/>
            </a:endParaRPr>
          </a:p>
          <a:p>
            <a:r>
              <a:rPr lang="tr-TR" sz="2000" dirty="0" err="1">
                <a:latin typeface="Arial "/>
              </a:rPr>
              <a:t>Amiloid</a:t>
            </a:r>
            <a:r>
              <a:rPr lang="tr-TR" sz="2000" dirty="0">
                <a:latin typeface="Arial "/>
              </a:rPr>
              <a:t> temizliği belirgin.</a:t>
            </a:r>
          </a:p>
          <a:p>
            <a:endParaRPr lang="tr-TR" sz="2000" dirty="0">
              <a:latin typeface="Arial "/>
            </a:endParaRPr>
          </a:p>
          <a:p>
            <a:r>
              <a:rPr lang="tr-TR" sz="2000" dirty="0" err="1">
                <a:latin typeface="Arial "/>
              </a:rPr>
              <a:t>Donanemab’ın</a:t>
            </a:r>
            <a:r>
              <a:rPr lang="tr-TR" sz="2000" dirty="0">
                <a:latin typeface="Arial "/>
              </a:rPr>
              <a:t> ilk klinik sinyalini Faz 2 </a:t>
            </a:r>
            <a:r>
              <a:rPr lang="tr-TR" sz="2000" dirty="0">
                <a:latin typeface="Arial "/>
                <a:sym typeface="Wingdings" panose="05000000000000000000" pitchFamily="2" charset="2"/>
              </a:rPr>
              <a:t> Faz 3</a:t>
            </a:r>
            <a:endParaRPr lang="tr-TR" sz="2000" dirty="0">
              <a:latin typeface="Arial "/>
            </a:endParaRPr>
          </a:p>
          <a:p>
            <a:endParaRPr lang="tr-TR" sz="2000" dirty="0">
              <a:latin typeface="Arial "/>
              <a:ea typeface="Calibri" panose="020F0502020204030204" pitchFamily="34" charset="0"/>
              <a:cs typeface="Calibri" panose="020F0502020204030204" pitchFamily="34" charset="0"/>
            </a:endParaRPr>
          </a:p>
        </p:txBody>
      </p:sp>
      <p:sp>
        <p:nvSpPr>
          <p:cNvPr id="12" name="Dikdörtgen 11"/>
          <p:cNvSpPr/>
          <p:nvPr/>
        </p:nvSpPr>
        <p:spPr>
          <a:xfrm>
            <a:off x="9021595" y="4689800"/>
            <a:ext cx="7718959" cy="2554545"/>
          </a:xfrm>
          <a:prstGeom prst="rect">
            <a:avLst/>
          </a:prstGeom>
          <a:solidFill>
            <a:srgbClr val="FFDEBD"/>
          </a:solidFill>
        </p:spPr>
        <p:txBody>
          <a:bodyPr wrap="square">
            <a:spAutoFit/>
          </a:bodyPr>
          <a:lstStyle/>
          <a:p>
            <a:r>
              <a:rPr lang="tr-TR" sz="2000" b="1" dirty="0">
                <a:latin typeface="Arial "/>
              </a:rPr>
              <a:t>TRAILBLAZER-ALZ (Faz 3)  2023</a:t>
            </a:r>
          </a:p>
          <a:p>
            <a:endParaRPr lang="tr-TR" sz="2000" b="1" dirty="0">
              <a:latin typeface="Arial "/>
              <a:ea typeface="Calibri" panose="020F0502020204030204" pitchFamily="34" charset="0"/>
              <a:cs typeface="Calibri" panose="020F0502020204030204" pitchFamily="34" charset="0"/>
            </a:endParaRPr>
          </a:p>
          <a:p>
            <a:r>
              <a:rPr lang="tr-TR" sz="2000" dirty="0" err="1">
                <a:latin typeface="Arial "/>
                <a:ea typeface="Calibri" panose="020F0502020204030204" pitchFamily="34" charset="0"/>
                <a:cs typeface="Calibri" panose="020F0502020204030204" pitchFamily="34" charset="0"/>
              </a:rPr>
              <a:t>Donanemab</a:t>
            </a:r>
            <a:r>
              <a:rPr lang="tr-TR" sz="2000" dirty="0">
                <a:latin typeface="Arial "/>
                <a:ea typeface="Calibri" panose="020F0502020204030204" pitchFamily="34" charset="0"/>
                <a:cs typeface="Calibri" panose="020F0502020204030204" pitchFamily="34" charset="0"/>
              </a:rPr>
              <a:t> bilişsel ve fonksiyonel gerilemeyi yavaşlatma etkisi?</a:t>
            </a:r>
          </a:p>
          <a:p>
            <a:endParaRPr lang="tr-TR" sz="2000" dirty="0">
              <a:latin typeface="Arial "/>
              <a:ea typeface="Calibri" panose="020F0502020204030204" pitchFamily="34" charset="0"/>
              <a:cs typeface="Calibri" panose="020F0502020204030204" pitchFamily="34" charset="0"/>
            </a:endParaRPr>
          </a:p>
          <a:p>
            <a:pPr lvl="1"/>
            <a:r>
              <a:rPr lang="tr-TR" sz="2000" dirty="0">
                <a:latin typeface="Arial "/>
                <a:ea typeface="Calibri" panose="020F0502020204030204" pitchFamily="34" charset="0"/>
                <a:cs typeface="Calibri" panose="020F0502020204030204" pitchFamily="34" charset="0"/>
              </a:rPr>
              <a:t>En fazla fayda </a:t>
            </a:r>
            <a:r>
              <a:rPr lang="tr-TR" sz="2000" b="1" dirty="0">
                <a:latin typeface="Arial "/>
                <a:ea typeface="Calibri" panose="020F0502020204030204" pitchFamily="34" charset="0"/>
                <a:cs typeface="Calibri" panose="020F0502020204030204" pitchFamily="34" charset="0"/>
              </a:rPr>
              <a:t>orta </a:t>
            </a:r>
            <a:r>
              <a:rPr lang="tr-TR" sz="2000" b="1" dirty="0" err="1">
                <a:latin typeface="Arial "/>
                <a:ea typeface="Calibri" panose="020F0502020204030204" pitchFamily="34" charset="0"/>
                <a:cs typeface="Calibri" panose="020F0502020204030204" pitchFamily="34" charset="0"/>
              </a:rPr>
              <a:t>tau</a:t>
            </a:r>
            <a:r>
              <a:rPr lang="tr-TR" sz="2000" b="1" dirty="0">
                <a:latin typeface="Arial "/>
                <a:ea typeface="Calibri" panose="020F0502020204030204" pitchFamily="34" charset="0"/>
                <a:cs typeface="Calibri" panose="020F0502020204030204" pitchFamily="34" charset="0"/>
              </a:rPr>
              <a:t> yükü olanlarda</a:t>
            </a:r>
          </a:p>
          <a:p>
            <a:pPr lvl="1"/>
            <a:r>
              <a:rPr lang="tr-TR" sz="2000" dirty="0">
                <a:latin typeface="Arial "/>
                <a:ea typeface="Calibri" panose="020F0502020204030204" pitchFamily="34" charset="0"/>
                <a:cs typeface="Calibri" panose="020F0502020204030204" pitchFamily="34" charset="0"/>
              </a:rPr>
              <a:t>(yüksek </a:t>
            </a:r>
            <a:r>
              <a:rPr lang="tr-TR" sz="2000" dirty="0" err="1">
                <a:latin typeface="Arial "/>
                <a:ea typeface="Calibri" panose="020F0502020204030204" pitchFamily="34" charset="0"/>
                <a:cs typeface="Calibri" panose="020F0502020204030204" pitchFamily="34" charset="0"/>
              </a:rPr>
              <a:t>tau</a:t>
            </a:r>
            <a:r>
              <a:rPr lang="tr-TR" sz="2000" dirty="0">
                <a:latin typeface="Arial "/>
                <a:ea typeface="Calibri" panose="020F0502020204030204" pitchFamily="34" charset="0"/>
                <a:cs typeface="Calibri" panose="020F0502020204030204" pitchFamily="34" charset="0"/>
              </a:rPr>
              <a:t> olanlarda fayda daha sınırlı).</a:t>
            </a:r>
          </a:p>
          <a:p>
            <a:endParaRPr lang="tr-TR" sz="2000" dirty="0">
              <a:latin typeface="Arial "/>
              <a:ea typeface="Calibri" panose="020F0502020204030204" pitchFamily="34" charset="0"/>
              <a:cs typeface="Calibri" panose="020F0502020204030204" pitchFamily="34" charset="0"/>
            </a:endParaRPr>
          </a:p>
          <a:p>
            <a:r>
              <a:rPr lang="tr-TR" sz="2000" b="1" dirty="0" err="1">
                <a:latin typeface="Arial "/>
                <a:ea typeface="Calibri" panose="020F0502020204030204" pitchFamily="34" charset="0"/>
                <a:cs typeface="Calibri" panose="020F0502020204030204" pitchFamily="34" charset="0"/>
              </a:rPr>
              <a:t>Donanemab’ı</a:t>
            </a:r>
            <a:r>
              <a:rPr lang="tr-TR" sz="2000" b="1" dirty="0">
                <a:latin typeface="Arial "/>
                <a:ea typeface="Calibri" panose="020F0502020204030204" pitchFamily="34" charset="0"/>
                <a:cs typeface="Calibri" panose="020F0502020204030204" pitchFamily="34" charset="0"/>
              </a:rPr>
              <a:t> klinik pratiğe sokan asıl kanıt.</a:t>
            </a:r>
          </a:p>
        </p:txBody>
      </p:sp>
      <p:grpSp>
        <p:nvGrpSpPr>
          <p:cNvPr id="6" name="Google Shape;710;p23"/>
          <p:cNvGrpSpPr/>
          <p:nvPr/>
        </p:nvGrpSpPr>
        <p:grpSpPr>
          <a:xfrm rot="-2700000">
            <a:off x="-2036180" y="-592689"/>
            <a:ext cx="2947910" cy="3120639"/>
            <a:chOff x="0" y="-47625"/>
            <a:chExt cx="812800" cy="860425"/>
          </a:xfrm>
          <a:solidFill>
            <a:schemeClr val="accent2"/>
          </a:solidFill>
        </p:grpSpPr>
        <p:sp>
          <p:nvSpPr>
            <p:cNvPr id="7"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grpFill/>
            <a:ln>
              <a:noFill/>
            </a:ln>
          </p:spPr>
        </p:sp>
        <p:sp>
          <p:nvSpPr>
            <p:cNvPr id="9" name="Google Shape;712;p23"/>
            <p:cNvSpPr txBox="1"/>
            <p:nvPr/>
          </p:nvSpPr>
          <p:spPr>
            <a:xfrm>
              <a:off x="0" y="-47625"/>
              <a:ext cx="812800" cy="860425"/>
            </a:xfrm>
            <a:prstGeom prst="rect">
              <a:avLst/>
            </a:prstGeom>
            <a:grp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3" name="Google Shape;723;p23"/>
          <p:cNvGrpSpPr/>
          <p:nvPr/>
        </p:nvGrpSpPr>
        <p:grpSpPr>
          <a:xfrm>
            <a:off x="-1606906" y="-1894184"/>
            <a:ext cx="2593234" cy="2922884"/>
            <a:chOff x="0" y="-47625"/>
            <a:chExt cx="374648" cy="422273"/>
          </a:xfrm>
        </p:grpSpPr>
        <p:sp>
          <p:nvSpPr>
            <p:cNvPr id="14"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5"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0" name="Resim 9"/>
          <p:cNvPicPr>
            <a:picLocks noChangeAspect="1"/>
          </p:cNvPicPr>
          <p:nvPr/>
        </p:nvPicPr>
        <p:blipFill>
          <a:blip r:embed="rId3"/>
          <a:stretch>
            <a:fillRect/>
          </a:stretch>
        </p:blipFill>
        <p:spPr>
          <a:xfrm>
            <a:off x="986328" y="642139"/>
            <a:ext cx="6439744" cy="2593186"/>
          </a:xfrm>
          <a:prstGeom prst="rect">
            <a:avLst/>
          </a:prstGeom>
        </p:spPr>
      </p:pic>
    </p:spTree>
    <p:extLst>
      <p:ext uri="{BB962C8B-B14F-4D97-AF65-F5344CB8AC3E}">
        <p14:creationId xmlns:p14="http://schemas.microsoft.com/office/powerpoint/2010/main" val="42017157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aşlık 1"/>
          <p:cNvSpPr>
            <a:spLocks noGrp="1"/>
          </p:cNvSpPr>
          <p:nvPr>
            <p:ph type="subTitle" idx="1"/>
          </p:nvPr>
        </p:nvSpPr>
        <p:spPr/>
        <p:txBody>
          <a:bodyPr/>
          <a:lstStyle/>
          <a:p>
            <a:endParaRPr lang="tr-TR"/>
          </a:p>
        </p:txBody>
      </p:sp>
      <p:pic>
        <p:nvPicPr>
          <p:cNvPr id="4" name="Picture 2" descr="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3219" y="1359876"/>
            <a:ext cx="11427686" cy="7807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981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a:stretch>
            <a:fillRect/>
          </a:stretch>
        </p:blipFill>
        <p:spPr>
          <a:xfrm>
            <a:off x="1583332" y="967630"/>
            <a:ext cx="6467958" cy="2820454"/>
          </a:xfrm>
          <a:prstGeom prst="rect">
            <a:avLst/>
          </a:prstGeom>
          <a:ln>
            <a:noFill/>
          </a:ln>
          <a:effectLst>
            <a:outerShdw blurRad="190500" algn="tl" rotWithShape="0">
              <a:srgbClr val="000000">
                <a:alpha val="70000"/>
              </a:srgbClr>
            </a:outerShdw>
          </a:effectLst>
        </p:spPr>
      </p:pic>
      <p:pic>
        <p:nvPicPr>
          <p:cNvPr id="6" name="Resim 5"/>
          <p:cNvPicPr>
            <a:picLocks noChangeAspect="1"/>
          </p:cNvPicPr>
          <p:nvPr/>
        </p:nvPicPr>
        <p:blipFill>
          <a:blip r:embed="rId4"/>
          <a:stretch>
            <a:fillRect/>
          </a:stretch>
        </p:blipFill>
        <p:spPr>
          <a:xfrm>
            <a:off x="10015729" y="1028700"/>
            <a:ext cx="6789466" cy="2482050"/>
          </a:xfrm>
          <a:prstGeom prst="rect">
            <a:avLst/>
          </a:prstGeom>
          <a:ln>
            <a:noFill/>
          </a:ln>
          <a:effectLst>
            <a:outerShdw blurRad="190500" algn="tl" rotWithShape="0">
              <a:srgbClr val="000000">
                <a:alpha val="70000"/>
              </a:srgbClr>
            </a:outerShdw>
          </a:effectLst>
        </p:spPr>
      </p:pic>
      <p:sp>
        <p:nvSpPr>
          <p:cNvPr id="7" name="Dikdörtgen 6"/>
          <p:cNvSpPr/>
          <p:nvPr/>
        </p:nvSpPr>
        <p:spPr>
          <a:xfrm>
            <a:off x="1290034" y="4377690"/>
            <a:ext cx="7818628" cy="6186309"/>
          </a:xfrm>
          <a:prstGeom prst="rect">
            <a:avLst/>
          </a:prstGeom>
          <a:solidFill>
            <a:schemeClr val="accent2">
              <a:lumMod val="20000"/>
              <a:lumOff val="80000"/>
            </a:schemeClr>
          </a:solidFill>
        </p:spPr>
        <p:txBody>
          <a:bodyPr wrap="square">
            <a:spAutoFit/>
          </a:bodyPr>
          <a:lstStyle/>
          <a:p>
            <a:endParaRPr lang="tr-TR" sz="1800" dirty="0"/>
          </a:p>
          <a:p>
            <a:r>
              <a:rPr lang="tr-TR" sz="1800" b="1" dirty="0"/>
              <a:t>TRAILBLAZER-ALZ 3</a:t>
            </a:r>
          </a:p>
          <a:p>
            <a:endParaRPr lang="tr-TR" sz="1800" b="1" dirty="0">
              <a:sym typeface="Wingdings" panose="05000000000000000000" pitchFamily="2" charset="2"/>
            </a:endParaRPr>
          </a:p>
          <a:p>
            <a:pPr marL="285750" indent="-285750">
              <a:buFont typeface="Arial" panose="020B0604020202020204" pitchFamily="34" charset="0"/>
              <a:buChar char="•"/>
            </a:pPr>
            <a:r>
              <a:rPr lang="tr-TR" sz="1800" b="1" dirty="0" err="1">
                <a:sym typeface="Wingdings" panose="05000000000000000000" pitchFamily="2" charset="2"/>
              </a:rPr>
              <a:t>Preklinik</a:t>
            </a:r>
            <a:r>
              <a:rPr lang="tr-TR" sz="1800" b="1" dirty="0">
                <a:sym typeface="Wingdings" panose="05000000000000000000" pitchFamily="2" charset="2"/>
              </a:rPr>
              <a:t> </a:t>
            </a:r>
            <a:r>
              <a:rPr lang="tr-TR" sz="1800" b="1" dirty="0" err="1">
                <a:sym typeface="Wingdings" panose="05000000000000000000" pitchFamily="2" charset="2"/>
              </a:rPr>
              <a:t>AH’de</a:t>
            </a:r>
            <a:r>
              <a:rPr lang="tr-TR" sz="1800" b="1" dirty="0">
                <a:sym typeface="Wingdings" panose="05000000000000000000" pitchFamily="2" charset="2"/>
              </a:rPr>
              <a:t> </a:t>
            </a:r>
            <a:r>
              <a:rPr lang="tr-TR" sz="1800" b="1" dirty="0" err="1">
                <a:sym typeface="Wingdings" panose="05000000000000000000" pitchFamily="2" charset="2"/>
              </a:rPr>
              <a:t>donanemab</a:t>
            </a:r>
            <a:r>
              <a:rPr lang="tr-TR" sz="1800" b="1" dirty="0">
                <a:sym typeface="Wingdings" panose="05000000000000000000" pitchFamily="2" charset="2"/>
              </a:rPr>
              <a:t> klinik </a:t>
            </a:r>
            <a:r>
              <a:rPr lang="tr-TR" sz="1800" b="1" dirty="0" err="1">
                <a:sym typeface="Wingdings" panose="05000000000000000000" pitchFamily="2" charset="2"/>
              </a:rPr>
              <a:t>progresyonu</a:t>
            </a:r>
            <a:r>
              <a:rPr lang="tr-TR" sz="1800" b="1" dirty="0">
                <a:sym typeface="Wingdings" panose="05000000000000000000" pitchFamily="2" charset="2"/>
              </a:rPr>
              <a:t> yavaşlatıyor mu?</a:t>
            </a:r>
          </a:p>
          <a:p>
            <a:pPr marL="285750" indent="-285750">
              <a:buFont typeface="Arial" panose="020B0604020202020204" pitchFamily="34" charset="0"/>
              <a:buChar char="•"/>
            </a:pPr>
            <a:endParaRPr lang="tr-TR" sz="1800" b="1" dirty="0" err="1">
              <a:sym typeface="Wingdings" panose="05000000000000000000" pitchFamily="2" charset="2"/>
            </a:endParaRPr>
          </a:p>
          <a:p>
            <a:pPr marL="285750" indent="-285750">
              <a:buFont typeface="Arial" panose="020B0604020202020204" pitchFamily="34" charset="0"/>
              <a:buChar char="•"/>
            </a:pPr>
            <a:r>
              <a:rPr lang="tr-TR" sz="1800" b="1" dirty="0" err="1">
                <a:sym typeface="Wingdings" panose="05000000000000000000" pitchFamily="2" charset="2"/>
              </a:rPr>
              <a:t>Donanemab</a:t>
            </a:r>
            <a:r>
              <a:rPr lang="tr-TR" sz="1800" b="1" dirty="0">
                <a:sym typeface="Wingdings" panose="05000000000000000000" pitchFamily="2" charset="2"/>
              </a:rPr>
              <a:t> vs. </a:t>
            </a:r>
            <a:r>
              <a:rPr lang="tr-TR" sz="1800" b="1" dirty="0" err="1">
                <a:sym typeface="Wingdings" panose="05000000000000000000" pitchFamily="2" charset="2"/>
              </a:rPr>
              <a:t>placebo</a:t>
            </a:r>
            <a:endParaRPr lang="tr-TR" sz="1800" b="1" dirty="0">
              <a:sym typeface="Wingdings" panose="05000000000000000000" pitchFamily="2" charset="2"/>
            </a:endParaRPr>
          </a:p>
          <a:p>
            <a:pPr marL="285750" indent="-285750">
              <a:buFont typeface="Arial" panose="020B0604020202020204" pitchFamily="34" charset="0"/>
              <a:buChar char="•"/>
            </a:pPr>
            <a:endParaRPr lang="tr-TR" sz="1800" b="1" dirty="0">
              <a:sym typeface="Wingdings" panose="05000000000000000000" pitchFamily="2" charset="2"/>
            </a:endParaRPr>
          </a:p>
          <a:p>
            <a:pPr marL="285750" indent="-285750">
              <a:buFont typeface="Arial" panose="020B0604020202020204" pitchFamily="34" charset="0"/>
              <a:buChar char="•"/>
            </a:pPr>
            <a:r>
              <a:rPr lang="tr-TR" sz="1800" dirty="0"/>
              <a:t>Bilişsel semptom olmayan, ancak </a:t>
            </a:r>
            <a:r>
              <a:rPr lang="tr-TR" sz="1800" dirty="0" err="1"/>
              <a:t>amiloid</a:t>
            </a:r>
            <a:r>
              <a:rPr lang="tr-TR" sz="1800" dirty="0"/>
              <a:t> / </a:t>
            </a:r>
            <a:r>
              <a:rPr lang="tr-TR" sz="1800" dirty="0" err="1"/>
              <a:t>tau</a:t>
            </a:r>
            <a:r>
              <a:rPr lang="tr-TR" sz="1800" dirty="0"/>
              <a:t> </a:t>
            </a:r>
            <a:r>
              <a:rPr lang="tr-TR" sz="1800" dirty="0" err="1"/>
              <a:t>biyobelirteç</a:t>
            </a:r>
            <a:r>
              <a:rPr lang="tr-TR" sz="1800" dirty="0"/>
              <a:t> pozitif kişiler </a:t>
            </a:r>
          </a:p>
          <a:p>
            <a:pPr marL="285750" indent="-285750">
              <a:buFont typeface="Arial" panose="020B0604020202020204" pitchFamily="34" charset="0"/>
              <a:buChar char="•"/>
            </a:pPr>
            <a:endParaRPr lang="tr-TR" sz="1800" dirty="0"/>
          </a:p>
          <a:p>
            <a:pPr marL="285750" indent="-285750">
              <a:buFont typeface="Arial" panose="020B0604020202020204" pitchFamily="34" charset="0"/>
              <a:buChar char="•"/>
            </a:pPr>
            <a:r>
              <a:rPr lang="tr-TR" sz="1800" b="1" dirty="0">
                <a:sym typeface="Wingdings" panose="05000000000000000000" pitchFamily="2" charset="2"/>
              </a:rPr>
              <a:t>AD tanısı p </a:t>
            </a:r>
            <a:r>
              <a:rPr lang="tr-TR" sz="1800" b="1" dirty="0" err="1">
                <a:sym typeface="Wingdings" panose="05000000000000000000" pitchFamily="2" charset="2"/>
              </a:rPr>
              <a:t>tau</a:t>
            </a:r>
            <a:r>
              <a:rPr lang="tr-TR" sz="1800" b="1" dirty="0">
                <a:sym typeface="Wingdings" panose="05000000000000000000" pitchFamily="2" charset="2"/>
              </a:rPr>
              <a:t> 217 ile</a:t>
            </a:r>
          </a:p>
          <a:p>
            <a:pPr marL="285750" indent="-285750">
              <a:buFont typeface="Arial" panose="020B0604020202020204" pitchFamily="34" charset="0"/>
              <a:buChar char="•"/>
            </a:pPr>
            <a:endParaRPr lang="tr-TR" sz="1800" b="1" dirty="0">
              <a:sym typeface="Wingdings" panose="05000000000000000000" pitchFamily="2" charset="2"/>
            </a:endParaRPr>
          </a:p>
          <a:p>
            <a:pPr marL="285750" indent="-285750">
              <a:buFont typeface="Arial" panose="020B0604020202020204" pitchFamily="34" charset="0"/>
              <a:buChar char="•"/>
            </a:pPr>
            <a:r>
              <a:rPr lang="tr-TR" sz="1800" dirty="0"/>
              <a:t>Faz 3, </a:t>
            </a:r>
            <a:r>
              <a:rPr lang="tr-TR" sz="1800" dirty="0" err="1"/>
              <a:t>randomize</a:t>
            </a:r>
            <a:r>
              <a:rPr lang="tr-TR" sz="1800" dirty="0"/>
              <a:t>, çift-kör, </a:t>
            </a:r>
            <a:r>
              <a:rPr lang="tr-TR" sz="1800" dirty="0" err="1"/>
              <a:t>plasebo</a:t>
            </a:r>
            <a:r>
              <a:rPr lang="tr-TR" sz="1800" dirty="0"/>
              <a:t> kontrollü, </a:t>
            </a:r>
            <a:r>
              <a:rPr lang="tr-TR" sz="1800" dirty="0" err="1"/>
              <a:t>event-based</a:t>
            </a:r>
            <a:endParaRPr lang="tr-TR" sz="1800" dirty="0"/>
          </a:p>
          <a:p>
            <a:pPr marL="285750" indent="-285750">
              <a:buFont typeface="Arial" panose="020B0604020202020204" pitchFamily="34" charset="0"/>
              <a:buChar char="•"/>
            </a:pPr>
            <a:endParaRPr lang="tr-TR" sz="1800" dirty="0"/>
          </a:p>
          <a:p>
            <a:pPr marL="285750" indent="-285750">
              <a:buFont typeface="Arial" panose="020B0604020202020204" pitchFamily="34" charset="0"/>
              <a:buChar char="•"/>
            </a:pPr>
            <a:r>
              <a:rPr lang="tr-TR" sz="1800" b="1" dirty="0"/>
              <a:t>Birincil sonlanım: Klinik </a:t>
            </a:r>
            <a:r>
              <a:rPr lang="tr-TR" sz="1800" b="1" dirty="0" err="1"/>
              <a:t>progresyon</a:t>
            </a:r>
            <a:r>
              <a:rPr lang="tr-TR" sz="1800" b="1" dirty="0"/>
              <a:t> zamanı (CDR global değişim</a:t>
            </a:r>
            <a:r>
              <a:rPr lang="tr-TR" sz="1800" dirty="0"/>
              <a:t>)</a:t>
            </a:r>
          </a:p>
          <a:p>
            <a:pPr marL="285750" indent="-285750">
              <a:buFont typeface="Arial" panose="020B0604020202020204" pitchFamily="34" charset="0"/>
              <a:buChar char="•"/>
            </a:pPr>
            <a:endParaRPr lang="tr-TR" sz="1800" b="1" dirty="0">
              <a:sym typeface="Wingdings" panose="05000000000000000000" pitchFamily="2" charset="2"/>
            </a:endParaRPr>
          </a:p>
          <a:p>
            <a:pPr marL="285750" indent="-285750">
              <a:buFont typeface="Arial" panose="020B0604020202020204" pitchFamily="34" charset="0"/>
              <a:buChar char="•"/>
            </a:pPr>
            <a:r>
              <a:rPr lang="tr-TR" sz="1800" dirty="0"/>
              <a:t>Kayıt hedefi: ~2,996 kişi </a:t>
            </a:r>
          </a:p>
          <a:p>
            <a:pPr marL="285750" indent="-285750">
              <a:buFont typeface="Arial" panose="020B0604020202020204" pitchFamily="34" charset="0"/>
              <a:buChar char="•"/>
            </a:pPr>
            <a:endParaRPr lang="tr-TR" sz="1800" b="1" dirty="0">
              <a:sym typeface="Wingdings" panose="05000000000000000000" pitchFamily="2" charset="2"/>
            </a:endParaRPr>
          </a:p>
          <a:p>
            <a:pPr marL="285750" indent="-285750">
              <a:buFont typeface="Arial" panose="020B0604020202020204" pitchFamily="34" charset="0"/>
              <a:buChar char="•"/>
            </a:pPr>
            <a:r>
              <a:rPr lang="tr-TR" sz="1800" b="1" dirty="0">
                <a:sym typeface="Wingdings" panose="05000000000000000000" pitchFamily="2" charset="2"/>
              </a:rPr>
              <a:t>2021-2027</a:t>
            </a:r>
          </a:p>
          <a:p>
            <a:endParaRPr lang="tr-TR" sz="1800" b="1" dirty="0">
              <a:sym typeface="Wingdings" panose="05000000000000000000" pitchFamily="2" charset="2"/>
            </a:endParaRPr>
          </a:p>
          <a:p>
            <a:endParaRPr lang="tr-TR" sz="1800" b="1" dirty="0">
              <a:sym typeface="Wingdings" panose="05000000000000000000" pitchFamily="2" charset="2"/>
            </a:endParaRPr>
          </a:p>
          <a:p>
            <a:endParaRPr lang="tr-TR" sz="1800" b="1" dirty="0"/>
          </a:p>
          <a:p>
            <a:endParaRPr lang="tr-TR" sz="1800" b="1" dirty="0"/>
          </a:p>
        </p:txBody>
      </p:sp>
      <p:sp>
        <p:nvSpPr>
          <p:cNvPr id="8" name="Dikdörtgen 7"/>
          <p:cNvSpPr/>
          <p:nvPr/>
        </p:nvSpPr>
        <p:spPr>
          <a:xfrm>
            <a:off x="9851606" y="4588706"/>
            <a:ext cx="7818628" cy="5078313"/>
          </a:xfrm>
          <a:prstGeom prst="rect">
            <a:avLst/>
          </a:prstGeom>
          <a:solidFill>
            <a:schemeClr val="accent2">
              <a:lumMod val="20000"/>
              <a:lumOff val="80000"/>
            </a:schemeClr>
          </a:solidFill>
        </p:spPr>
        <p:txBody>
          <a:bodyPr wrap="square">
            <a:spAutoFit/>
          </a:bodyPr>
          <a:lstStyle/>
          <a:p>
            <a:pPr>
              <a:lnSpc>
                <a:spcPct val="150000"/>
              </a:lnSpc>
            </a:pPr>
            <a:r>
              <a:rPr lang="tr-TR" sz="1800" b="1" dirty="0"/>
              <a:t>TRAILBLAZER-ALZ 4 </a:t>
            </a:r>
          </a:p>
          <a:p>
            <a:pPr>
              <a:lnSpc>
                <a:spcPct val="150000"/>
              </a:lnSpc>
            </a:pPr>
            <a:r>
              <a:rPr lang="tr-TR" sz="1800" dirty="0" err="1"/>
              <a:t>Donanemab</a:t>
            </a:r>
            <a:r>
              <a:rPr lang="tr-TR" sz="1800" dirty="0"/>
              <a:t> vs. </a:t>
            </a:r>
            <a:r>
              <a:rPr lang="tr-TR" sz="1800" dirty="0" err="1"/>
              <a:t>Aducanumab</a:t>
            </a:r>
            <a:endParaRPr lang="tr-TR" sz="1800" dirty="0"/>
          </a:p>
          <a:p>
            <a:pPr>
              <a:lnSpc>
                <a:spcPct val="150000"/>
              </a:lnSpc>
            </a:pPr>
            <a:r>
              <a:rPr lang="tr-TR" sz="1800" dirty="0"/>
              <a:t>Faz 3, n =148</a:t>
            </a:r>
          </a:p>
          <a:p>
            <a:pPr>
              <a:lnSpc>
                <a:spcPct val="150000"/>
              </a:lnSpc>
            </a:pPr>
            <a:endParaRPr lang="tr-TR" sz="1800" dirty="0"/>
          </a:p>
          <a:p>
            <a:pPr>
              <a:lnSpc>
                <a:spcPct val="150000"/>
              </a:lnSpc>
            </a:pPr>
            <a:r>
              <a:rPr lang="tr-TR" sz="1800" b="1" dirty="0"/>
              <a:t>6, 12 ve 18. aylarda  AP </a:t>
            </a:r>
            <a:r>
              <a:rPr lang="tr-TR" sz="1800" b="1" dirty="0" err="1"/>
              <a:t>klerensi</a:t>
            </a:r>
            <a:endParaRPr lang="tr-TR" sz="1800" b="1" dirty="0"/>
          </a:p>
          <a:p>
            <a:pPr>
              <a:lnSpc>
                <a:spcPct val="150000"/>
              </a:lnSpc>
            </a:pPr>
            <a:r>
              <a:rPr lang="tr-TR" sz="1800" dirty="0"/>
              <a:t>D: %37,9 </a:t>
            </a:r>
            <a:r>
              <a:rPr lang="tr-TR" sz="1800" dirty="0">
                <a:sym typeface="Wingdings" panose="05000000000000000000" pitchFamily="2" charset="2"/>
              </a:rPr>
              <a:t> </a:t>
            </a:r>
            <a:r>
              <a:rPr lang="tr-TR" sz="1800" dirty="0"/>
              <a:t>%70,0</a:t>
            </a:r>
            <a:r>
              <a:rPr lang="tr-TR" sz="1800" dirty="0">
                <a:sym typeface="Wingdings" panose="05000000000000000000" pitchFamily="2" charset="2"/>
              </a:rPr>
              <a:t> </a:t>
            </a:r>
            <a:r>
              <a:rPr lang="tr-TR" sz="1800" dirty="0"/>
              <a:t> %76,8</a:t>
            </a:r>
          </a:p>
          <a:p>
            <a:pPr>
              <a:lnSpc>
                <a:spcPct val="150000"/>
              </a:lnSpc>
            </a:pPr>
            <a:r>
              <a:rPr lang="tr-TR" sz="1800" dirty="0"/>
              <a:t>A: %1,6</a:t>
            </a:r>
            <a:r>
              <a:rPr lang="tr-TR" sz="1800" dirty="0">
                <a:sym typeface="Wingdings" panose="05000000000000000000" pitchFamily="2" charset="2"/>
              </a:rPr>
              <a:t></a:t>
            </a:r>
            <a:r>
              <a:rPr lang="tr-TR" sz="1800" dirty="0"/>
              <a:t> %24,6</a:t>
            </a:r>
            <a:r>
              <a:rPr lang="tr-TR" sz="1800" dirty="0">
                <a:sym typeface="Wingdings" panose="05000000000000000000" pitchFamily="2" charset="2"/>
              </a:rPr>
              <a:t></a:t>
            </a:r>
            <a:r>
              <a:rPr lang="tr-TR" sz="1800" dirty="0"/>
              <a:t> %43,1</a:t>
            </a:r>
          </a:p>
          <a:p>
            <a:pPr>
              <a:lnSpc>
                <a:spcPct val="150000"/>
              </a:lnSpc>
            </a:pPr>
            <a:r>
              <a:rPr lang="tr-TR" sz="1800" dirty="0"/>
              <a:t>(p &lt; 0,001)</a:t>
            </a:r>
          </a:p>
          <a:p>
            <a:pPr>
              <a:lnSpc>
                <a:spcPct val="150000"/>
              </a:lnSpc>
            </a:pPr>
            <a:endParaRPr lang="tr-TR" sz="1800" dirty="0"/>
          </a:p>
          <a:p>
            <a:pPr>
              <a:lnSpc>
                <a:spcPct val="150000"/>
              </a:lnSpc>
            </a:pPr>
            <a:r>
              <a:rPr lang="tr-TR" sz="1800" b="1" dirty="0"/>
              <a:t>ARIA - ödem/</a:t>
            </a:r>
            <a:r>
              <a:rPr lang="tr-TR" sz="1800" b="1" dirty="0" err="1"/>
              <a:t>efüzyon</a:t>
            </a:r>
            <a:endParaRPr lang="tr-TR" sz="1800" b="1" dirty="0"/>
          </a:p>
          <a:p>
            <a:pPr>
              <a:lnSpc>
                <a:spcPct val="150000"/>
              </a:lnSpc>
            </a:pPr>
            <a:r>
              <a:rPr lang="tr-TR" sz="1800" dirty="0"/>
              <a:t>D: %23,9 </a:t>
            </a:r>
          </a:p>
          <a:p>
            <a:pPr>
              <a:lnSpc>
                <a:spcPct val="150000"/>
              </a:lnSpc>
            </a:pPr>
            <a:r>
              <a:rPr lang="tr-TR" sz="1800" dirty="0"/>
              <a:t>A: %34,8</a:t>
            </a:r>
          </a:p>
        </p:txBody>
      </p:sp>
      <p:grpSp>
        <p:nvGrpSpPr>
          <p:cNvPr id="9" name="Google Shape;710;p23"/>
          <p:cNvGrpSpPr/>
          <p:nvPr/>
        </p:nvGrpSpPr>
        <p:grpSpPr>
          <a:xfrm rot="-2700000">
            <a:off x="-2036180" y="-592689"/>
            <a:ext cx="2947910" cy="3120639"/>
            <a:chOff x="0" y="-47625"/>
            <a:chExt cx="812800" cy="860425"/>
          </a:xfrm>
          <a:solidFill>
            <a:schemeClr val="accent2"/>
          </a:solidFill>
        </p:grpSpPr>
        <p:sp>
          <p:nvSpPr>
            <p:cNvPr id="10"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grpFill/>
            <a:ln>
              <a:noFill/>
            </a:ln>
          </p:spPr>
        </p:sp>
        <p:sp>
          <p:nvSpPr>
            <p:cNvPr id="11" name="Google Shape;712;p23"/>
            <p:cNvSpPr txBox="1"/>
            <p:nvPr/>
          </p:nvSpPr>
          <p:spPr>
            <a:xfrm>
              <a:off x="0" y="-47625"/>
              <a:ext cx="812800" cy="860425"/>
            </a:xfrm>
            <a:prstGeom prst="rect">
              <a:avLst/>
            </a:prstGeom>
            <a:grp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2" name="Google Shape;723;p23"/>
          <p:cNvGrpSpPr/>
          <p:nvPr/>
        </p:nvGrpSpPr>
        <p:grpSpPr>
          <a:xfrm>
            <a:off x="-1606906" y="-1894184"/>
            <a:ext cx="2593234" cy="2922884"/>
            <a:chOff x="0" y="-47625"/>
            <a:chExt cx="374648" cy="422273"/>
          </a:xfrm>
        </p:grpSpPr>
        <p:sp>
          <p:nvSpPr>
            <p:cNvPr id="13"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4"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52130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oogle Shape;709;p23"/>
          <p:cNvPicPr preferRelativeResize="0"/>
          <p:nvPr/>
        </p:nvPicPr>
        <p:blipFill rotWithShape="1">
          <a:blip r:embed="rId3">
            <a:alphaModFix/>
          </a:blip>
          <a:srcRect r="61242" b="64877"/>
          <a:stretch/>
        </p:blipFill>
        <p:spPr>
          <a:xfrm>
            <a:off x="8275653" y="2006056"/>
            <a:ext cx="9250348" cy="73474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Google Shape;718;p23"/>
          <p:cNvSpPr/>
          <p:nvPr/>
        </p:nvSpPr>
        <p:spPr>
          <a:xfrm rot="16200000">
            <a:off x="1113711" y="2803518"/>
            <a:ext cx="7009743" cy="5259327"/>
          </a:xfrm>
          <a:custGeom>
            <a:avLst/>
            <a:gdLst/>
            <a:ahLst/>
            <a:cxnLst/>
            <a:rect l="l" t="t" r="r" b="b"/>
            <a:pathLst>
              <a:path w="787069" h="787069" extrusionOk="0">
                <a:moveTo>
                  <a:pt x="0" y="0"/>
                </a:moveTo>
                <a:lnTo>
                  <a:pt x="787069" y="0"/>
                </a:lnTo>
                <a:lnTo>
                  <a:pt x="787069" y="787069"/>
                </a:lnTo>
                <a:lnTo>
                  <a:pt x="0" y="787069"/>
                </a:lnTo>
                <a:close/>
              </a:path>
            </a:pathLst>
          </a:custGeom>
          <a:solidFill>
            <a:srgbClr val="2E99B0"/>
          </a:solidFill>
          <a:ln>
            <a:noFill/>
          </a:ln>
        </p:spPr>
      </p:sp>
      <p:sp>
        <p:nvSpPr>
          <p:cNvPr id="2" name="Alt Başlık 1"/>
          <p:cNvSpPr>
            <a:spLocks noGrp="1"/>
          </p:cNvSpPr>
          <p:nvPr>
            <p:ph type="body" idx="4294967295"/>
          </p:nvPr>
        </p:nvSpPr>
        <p:spPr>
          <a:xfrm>
            <a:off x="8275653" y="2850915"/>
            <a:ext cx="9361926" cy="6502635"/>
          </a:xfrm>
        </p:spPr>
        <p:txBody>
          <a:bodyPr>
            <a:noAutofit/>
          </a:bodyPr>
          <a:lstStyle/>
          <a:p>
            <a:pPr marL="76200" indent="0">
              <a:buNone/>
            </a:pPr>
            <a:r>
              <a:rPr lang="tr-TR" sz="2000" kern="1200" dirty="0">
                <a:solidFill>
                  <a:schemeClr val="tx1"/>
                </a:solidFill>
              </a:rPr>
              <a:t>AT(X)N çerçevesi  üç ana </a:t>
            </a:r>
            <a:r>
              <a:rPr lang="tr-TR" sz="2000" kern="1200" dirty="0" err="1">
                <a:solidFill>
                  <a:schemeClr val="tx1"/>
                </a:solidFill>
              </a:rPr>
              <a:t>biyobelirteç</a:t>
            </a:r>
            <a:r>
              <a:rPr lang="tr-TR" sz="2000" kern="1200" dirty="0">
                <a:solidFill>
                  <a:schemeClr val="tx1"/>
                </a:solidFill>
              </a:rPr>
              <a:t> kategorisini içerir:</a:t>
            </a:r>
          </a:p>
          <a:p>
            <a:pPr marL="76200" indent="0">
              <a:buNone/>
            </a:pPr>
            <a:endParaRPr lang="tr-TR" sz="2000" kern="1200" dirty="0">
              <a:solidFill>
                <a:schemeClr val="tx1"/>
              </a:solidFill>
            </a:endParaRPr>
          </a:p>
          <a:p>
            <a:pPr>
              <a:buFont typeface="Wingdings" panose="05000000000000000000" pitchFamily="2" charset="2"/>
              <a:buChar char="q"/>
            </a:pPr>
            <a:r>
              <a:rPr lang="tr-TR" sz="2000" b="1" kern="1200" dirty="0">
                <a:solidFill>
                  <a:schemeClr val="tx1"/>
                </a:solidFill>
              </a:rPr>
              <a:t>A (</a:t>
            </a:r>
            <a:r>
              <a:rPr lang="tr-TR" sz="2000" b="1" kern="1200" dirty="0" err="1">
                <a:solidFill>
                  <a:schemeClr val="tx1"/>
                </a:solidFill>
              </a:rPr>
              <a:t>amiloid</a:t>
            </a:r>
            <a:r>
              <a:rPr lang="tr-TR" sz="2000" b="1" kern="1200" dirty="0">
                <a:solidFill>
                  <a:schemeClr val="tx1"/>
                </a:solidFill>
              </a:rPr>
              <a:t>) </a:t>
            </a:r>
            <a:r>
              <a:rPr lang="tr-TR" sz="2000" kern="1200" dirty="0">
                <a:solidFill>
                  <a:schemeClr val="tx1"/>
                </a:solidFill>
                <a:sym typeface="Wingdings" panose="05000000000000000000" pitchFamily="2" charset="2"/>
              </a:rPr>
              <a:t></a:t>
            </a:r>
            <a:r>
              <a:rPr lang="tr-TR" sz="2000" kern="1200" dirty="0">
                <a:solidFill>
                  <a:schemeClr val="tx1"/>
                </a:solidFill>
              </a:rPr>
              <a:t>  </a:t>
            </a:r>
            <a:r>
              <a:rPr lang="el-GR" sz="2000" b="1" kern="1200" dirty="0">
                <a:solidFill>
                  <a:schemeClr val="tx1"/>
                </a:solidFill>
              </a:rPr>
              <a:t>β-</a:t>
            </a:r>
            <a:r>
              <a:rPr lang="tr-TR" sz="2000" b="1" kern="1200" dirty="0" err="1">
                <a:solidFill>
                  <a:schemeClr val="tx1"/>
                </a:solidFill>
              </a:rPr>
              <a:t>amiloid</a:t>
            </a:r>
            <a:r>
              <a:rPr lang="tr-TR" sz="2000" b="1" kern="1200" dirty="0">
                <a:solidFill>
                  <a:schemeClr val="tx1"/>
                </a:solidFill>
              </a:rPr>
              <a:t> birikimi için</a:t>
            </a:r>
            <a:r>
              <a:rPr lang="tr-TR" sz="2000" kern="1200" dirty="0">
                <a:solidFill>
                  <a:schemeClr val="tx1"/>
                </a:solidFill>
              </a:rPr>
              <a:t>: A</a:t>
            </a:r>
            <a:r>
              <a:rPr lang="el-GR" sz="2000" kern="1200" dirty="0">
                <a:solidFill>
                  <a:schemeClr val="tx1"/>
                </a:solidFill>
              </a:rPr>
              <a:t>β42, </a:t>
            </a:r>
            <a:r>
              <a:rPr lang="tr-TR" sz="2000" kern="1200" dirty="0">
                <a:solidFill>
                  <a:schemeClr val="tx1"/>
                </a:solidFill>
              </a:rPr>
              <a:t>A</a:t>
            </a:r>
            <a:r>
              <a:rPr lang="el-GR" sz="2000" kern="1200" dirty="0">
                <a:solidFill>
                  <a:schemeClr val="tx1"/>
                </a:solidFill>
              </a:rPr>
              <a:t>β42/</a:t>
            </a:r>
            <a:r>
              <a:rPr lang="tr-TR" sz="2000" kern="1200" dirty="0">
                <a:solidFill>
                  <a:schemeClr val="tx1"/>
                </a:solidFill>
              </a:rPr>
              <a:t>A</a:t>
            </a:r>
            <a:r>
              <a:rPr lang="el-GR" sz="2000" kern="1200" dirty="0">
                <a:solidFill>
                  <a:schemeClr val="tx1"/>
                </a:solidFill>
              </a:rPr>
              <a:t>β40 </a:t>
            </a:r>
            <a:r>
              <a:rPr lang="tr-TR" sz="2000" kern="1200" dirty="0">
                <a:solidFill>
                  <a:schemeClr val="tx1"/>
                </a:solidFill>
              </a:rPr>
              <a:t>oranı, </a:t>
            </a:r>
            <a:r>
              <a:rPr lang="tr-TR" sz="2000" kern="1200" dirty="0" err="1">
                <a:solidFill>
                  <a:schemeClr val="tx1"/>
                </a:solidFill>
              </a:rPr>
              <a:t>amiloid</a:t>
            </a:r>
            <a:r>
              <a:rPr lang="tr-TR" sz="2000" kern="1200" dirty="0">
                <a:solidFill>
                  <a:schemeClr val="tx1"/>
                </a:solidFill>
              </a:rPr>
              <a:t> PET</a:t>
            </a:r>
          </a:p>
          <a:p>
            <a:pPr>
              <a:buFont typeface="Wingdings" panose="05000000000000000000" pitchFamily="2" charset="2"/>
              <a:buChar char="q"/>
            </a:pPr>
            <a:endParaRPr lang="tr-TR" sz="2000" kern="1200" dirty="0">
              <a:solidFill>
                <a:schemeClr val="tx1"/>
              </a:solidFill>
            </a:endParaRPr>
          </a:p>
          <a:p>
            <a:pPr>
              <a:buFont typeface="Wingdings" panose="05000000000000000000" pitchFamily="2" charset="2"/>
              <a:buChar char="q"/>
            </a:pPr>
            <a:r>
              <a:rPr lang="tr-TR" sz="2000" b="1" kern="1200" dirty="0">
                <a:solidFill>
                  <a:schemeClr val="tx1"/>
                </a:solidFill>
              </a:rPr>
              <a:t>T (</a:t>
            </a:r>
            <a:r>
              <a:rPr lang="tr-TR" sz="2000" b="1" kern="1200" dirty="0" err="1">
                <a:solidFill>
                  <a:schemeClr val="tx1"/>
                </a:solidFill>
              </a:rPr>
              <a:t>tau</a:t>
            </a:r>
            <a:r>
              <a:rPr lang="tr-TR" sz="2000" b="1" kern="1200" dirty="0">
                <a:solidFill>
                  <a:schemeClr val="tx1"/>
                </a:solidFill>
              </a:rPr>
              <a:t>) </a:t>
            </a:r>
            <a:r>
              <a:rPr lang="tr-TR" sz="2000" b="1" kern="1200" dirty="0">
                <a:solidFill>
                  <a:schemeClr val="tx1"/>
                </a:solidFill>
                <a:sym typeface="Wingdings" panose="05000000000000000000" pitchFamily="2" charset="2"/>
              </a:rPr>
              <a:t></a:t>
            </a:r>
            <a:r>
              <a:rPr lang="tr-TR" sz="2000" b="1" kern="1200" dirty="0">
                <a:solidFill>
                  <a:schemeClr val="tx1"/>
                </a:solidFill>
              </a:rPr>
              <a:t> </a:t>
            </a:r>
            <a:r>
              <a:rPr lang="tr-TR" sz="2000" b="1" kern="1200" dirty="0" err="1">
                <a:solidFill>
                  <a:schemeClr val="tx1"/>
                </a:solidFill>
              </a:rPr>
              <a:t>Tau</a:t>
            </a:r>
            <a:r>
              <a:rPr lang="tr-TR" sz="2000" b="1" kern="1200" dirty="0">
                <a:solidFill>
                  <a:schemeClr val="tx1"/>
                </a:solidFill>
              </a:rPr>
              <a:t> patolojisi için: </a:t>
            </a:r>
            <a:r>
              <a:rPr lang="tr-TR" sz="2000" kern="1200" dirty="0">
                <a:solidFill>
                  <a:schemeClr val="tx1"/>
                </a:solidFill>
              </a:rPr>
              <a:t>(p-tau181, p-tau217, p-tau231, </a:t>
            </a:r>
            <a:r>
              <a:rPr lang="tr-TR" sz="2000" kern="1200" dirty="0" err="1">
                <a:solidFill>
                  <a:schemeClr val="tx1"/>
                </a:solidFill>
              </a:rPr>
              <a:t>tau</a:t>
            </a:r>
            <a:r>
              <a:rPr lang="tr-TR" sz="2000" kern="1200" dirty="0">
                <a:solidFill>
                  <a:schemeClr val="tx1"/>
                </a:solidFill>
              </a:rPr>
              <a:t> PET)</a:t>
            </a:r>
          </a:p>
          <a:p>
            <a:pPr marL="76200" indent="0">
              <a:buNone/>
            </a:pPr>
            <a:r>
              <a:rPr lang="tr-TR" sz="2000" kern="1200" dirty="0">
                <a:solidFill>
                  <a:schemeClr val="tx1"/>
                </a:solidFill>
              </a:rPr>
              <a:t>  </a:t>
            </a:r>
          </a:p>
          <a:p>
            <a:pPr>
              <a:buFont typeface="Wingdings" panose="05000000000000000000" pitchFamily="2" charset="2"/>
              <a:buChar char="q"/>
            </a:pPr>
            <a:r>
              <a:rPr lang="tr-TR" sz="2000" b="1" kern="1200" dirty="0">
                <a:solidFill>
                  <a:schemeClr val="tx1"/>
                </a:solidFill>
              </a:rPr>
              <a:t>N (</a:t>
            </a:r>
            <a:r>
              <a:rPr lang="tr-TR" sz="2000" b="1" kern="1200" dirty="0" err="1">
                <a:solidFill>
                  <a:schemeClr val="tx1"/>
                </a:solidFill>
              </a:rPr>
              <a:t>nörodejenerasyon</a:t>
            </a:r>
            <a:r>
              <a:rPr lang="tr-TR" sz="2000" b="1" kern="1200" dirty="0">
                <a:solidFill>
                  <a:schemeClr val="tx1"/>
                </a:solidFill>
              </a:rPr>
              <a:t>) </a:t>
            </a:r>
            <a:r>
              <a:rPr lang="tr-TR" sz="2000" b="1" kern="1200" dirty="0">
                <a:solidFill>
                  <a:schemeClr val="tx1"/>
                </a:solidFill>
                <a:sym typeface="Wingdings" panose="05000000000000000000" pitchFamily="2" charset="2"/>
              </a:rPr>
              <a:t> </a:t>
            </a:r>
            <a:r>
              <a:rPr lang="tr-TR" sz="2000" b="1" kern="1200" dirty="0" err="1">
                <a:solidFill>
                  <a:schemeClr val="tx1"/>
                </a:solidFill>
              </a:rPr>
              <a:t>Nöronal</a:t>
            </a:r>
            <a:r>
              <a:rPr lang="tr-TR" sz="2000" b="1" kern="1200" dirty="0">
                <a:solidFill>
                  <a:schemeClr val="tx1"/>
                </a:solidFill>
              </a:rPr>
              <a:t> hasar için</a:t>
            </a:r>
            <a:r>
              <a:rPr lang="tr-TR" sz="2000" kern="1200" dirty="0">
                <a:solidFill>
                  <a:schemeClr val="tx1"/>
                </a:solidFill>
              </a:rPr>
              <a:t>: (t-</a:t>
            </a:r>
            <a:r>
              <a:rPr lang="tr-TR" sz="2000" kern="1200" dirty="0" err="1">
                <a:solidFill>
                  <a:schemeClr val="tx1"/>
                </a:solidFill>
              </a:rPr>
              <a:t>tau</a:t>
            </a:r>
            <a:r>
              <a:rPr lang="tr-TR" sz="2000" kern="1200" dirty="0">
                <a:solidFill>
                  <a:schemeClr val="tx1"/>
                </a:solidFill>
              </a:rPr>
              <a:t>, MTBR-tau243, </a:t>
            </a:r>
            <a:r>
              <a:rPr lang="tr-TR" sz="2000" kern="1200" dirty="0" err="1">
                <a:solidFill>
                  <a:schemeClr val="tx1"/>
                </a:solidFill>
              </a:rPr>
              <a:t>NfL</a:t>
            </a:r>
            <a:r>
              <a:rPr lang="tr-TR" sz="2000" kern="1200" dirty="0">
                <a:solidFill>
                  <a:schemeClr val="tx1"/>
                </a:solidFill>
              </a:rPr>
              <a:t>, </a:t>
            </a:r>
            <a:r>
              <a:rPr lang="tr-TR" sz="2000" kern="1200" dirty="0" err="1">
                <a:solidFill>
                  <a:schemeClr val="tx1"/>
                </a:solidFill>
              </a:rPr>
              <a:t>MRI'da</a:t>
            </a:r>
            <a:r>
              <a:rPr lang="tr-TR" sz="2000" kern="1200" dirty="0">
                <a:solidFill>
                  <a:schemeClr val="tx1"/>
                </a:solidFill>
              </a:rPr>
              <a:t> beyin </a:t>
            </a:r>
            <a:r>
              <a:rPr lang="tr-TR" sz="2000" kern="1200" dirty="0" err="1">
                <a:solidFill>
                  <a:schemeClr val="tx1"/>
                </a:solidFill>
              </a:rPr>
              <a:t>atrofisi</a:t>
            </a:r>
            <a:r>
              <a:rPr lang="tr-TR" sz="2000" kern="1200" dirty="0">
                <a:solidFill>
                  <a:schemeClr val="tx1"/>
                </a:solidFill>
              </a:rPr>
              <a:t>, FDG-PET)</a:t>
            </a:r>
          </a:p>
          <a:p>
            <a:pPr>
              <a:buFont typeface="Wingdings" panose="05000000000000000000" pitchFamily="2" charset="2"/>
              <a:buChar char="q"/>
            </a:pPr>
            <a:endParaRPr lang="tr-TR" sz="2000" b="1" kern="1200" dirty="0">
              <a:solidFill>
                <a:schemeClr val="tx1"/>
              </a:solidFill>
            </a:endParaRPr>
          </a:p>
          <a:p>
            <a:pPr>
              <a:buFont typeface="Wingdings" panose="05000000000000000000" pitchFamily="2" charset="2"/>
              <a:buChar char="q"/>
            </a:pPr>
            <a:r>
              <a:rPr lang="tr-TR" sz="2000" b="1" kern="1200" dirty="0">
                <a:solidFill>
                  <a:schemeClr val="tx1"/>
                </a:solidFill>
              </a:rPr>
              <a:t>X kategorisi?</a:t>
            </a:r>
          </a:p>
          <a:p>
            <a:pPr marL="76200" indent="0">
              <a:buNone/>
            </a:pPr>
            <a:r>
              <a:rPr lang="tr-TR" sz="2000" b="1" kern="1200" dirty="0">
                <a:solidFill>
                  <a:schemeClr val="tx1"/>
                </a:solidFill>
              </a:rPr>
              <a:t>Geleneksel </a:t>
            </a:r>
            <a:r>
              <a:rPr lang="tr-TR" sz="2000" b="1" u="sng" kern="1200" dirty="0">
                <a:solidFill>
                  <a:schemeClr val="tx1"/>
                </a:solidFill>
              </a:rPr>
              <a:t>ATN modeli tarafından yakalanmayan diğer hastalık mekanizmalarını yansıtan yeni ortaya çıkan </a:t>
            </a:r>
            <a:r>
              <a:rPr lang="tr-TR" sz="2000" b="1" u="sng" kern="1200" dirty="0" err="1">
                <a:solidFill>
                  <a:schemeClr val="tx1"/>
                </a:solidFill>
              </a:rPr>
              <a:t>biyobelirteçler</a:t>
            </a:r>
            <a:r>
              <a:rPr lang="tr-TR" sz="2000" b="1" kern="1200" dirty="0" err="1">
                <a:solidFill>
                  <a:schemeClr val="tx1"/>
                </a:solidFill>
              </a:rPr>
              <a:t>i</a:t>
            </a:r>
            <a:r>
              <a:rPr lang="tr-TR" sz="2000" b="1" kern="1200" dirty="0">
                <a:solidFill>
                  <a:schemeClr val="tx1"/>
                </a:solidFill>
              </a:rPr>
              <a:t> içerir</a:t>
            </a:r>
            <a:r>
              <a:rPr lang="tr-TR" sz="2000" kern="1200" dirty="0">
                <a:solidFill>
                  <a:schemeClr val="tx1"/>
                </a:solidFill>
              </a:rPr>
              <a:t>. </a:t>
            </a:r>
            <a:endParaRPr lang="tr-TR" sz="2000" b="1" kern="1200" dirty="0">
              <a:solidFill>
                <a:schemeClr val="tx1"/>
              </a:solidFill>
            </a:endParaRPr>
          </a:p>
          <a:p>
            <a:pPr>
              <a:buFont typeface="Wingdings" panose="05000000000000000000" pitchFamily="2" charset="2"/>
              <a:buChar char="ü"/>
            </a:pPr>
            <a:r>
              <a:rPr lang="tr-TR" sz="2000" b="1" kern="1200" dirty="0" err="1">
                <a:solidFill>
                  <a:schemeClr val="tx1"/>
                </a:solidFill>
              </a:rPr>
              <a:t>Nöroinflamasyon</a:t>
            </a:r>
            <a:r>
              <a:rPr lang="tr-TR" sz="2000" b="1" kern="1200" dirty="0">
                <a:solidFill>
                  <a:schemeClr val="tx1"/>
                </a:solidFill>
              </a:rPr>
              <a:t> (GFAP, sTREM2, YKL-40),</a:t>
            </a:r>
          </a:p>
          <a:p>
            <a:pPr>
              <a:buFont typeface="Wingdings" panose="05000000000000000000" pitchFamily="2" charset="2"/>
              <a:buChar char="ü"/>
            </a:pPr>
            <a:r>
              <a:rPr lang="tr-TR" sz="2000" b="1" kern="1200" dirty="0" err="1">
                <a:solidFill>
                  <a:schemeClr val="tx1"/>
                </a:solidFill>
              </a:rPr>
              <a:t>Sinaptik</a:t>
            </a:r>
            <a:r>
              <a:rPr lang="tr-TR" sz="2000" b="1" kern="1200" dirty="0">
                <a:solidFill>
                  <a:schemeClr val="tx1"/>
                </a:solidFill>
              </a:rPr>
              <a:t> </a:t>
            </a:r>
            <a:r>
              <a:rPr lang="tr-TR" sz="2000" b="1" kern="1200" dirty="0" err="1">
                <a:solidFill>
                  <a:schemeClr val="tx1"/>
                </a:solidFill>
              </a:rPr>
              <a:t>disfonksiyon</a:t>
            </a:r>
            <a:r>
              <a:rPr lang="tr-TR" sz="2000" b="1" kern="1200" dirty="0">
                <a:solidFill>
                  <a:schemeClr val="tx1"/>
                </a:solidFill>
              </a:rPr>
              <a:t>,  </a:t>
            </a:r>
          </a:p>
          <a:p>
            <a:pPr>
              <a:buFont typeface="Wingdings" panose="05000000000000000000" pitchFamily="2" charset="2"/>
              <a:buChar char="ü"/>
            </a:pPr>
            <a:r>
              <a:rPr lang="tr-TR" sz="2000" b="1" kern="1200" dirty="0">
                <a:solidFill>
                  <a:schemeClr val="tx1"/>
                </a:solidFill>
              </a:rPr>
              <a:t>Kan-beyin bariyeri hasarı (</a:t>
            </a:r>
            <a:r>
              <a:rPr lang="tr-TR" sz="2000" b="1" kern="1200" dirty="0" err="1">
                <a:solidFill>
                  <a:schemeClr val="tx1"/>
                </a:solidFill>
              </a:rPr>
              <a:t>örn</a:t>
            </a:r>
            <a:r>
              <a:rPr lang="tr-TR" sz="2000" b="1" kern="1200" dirty="0">
                <a:solidFill>
                  <a:schemeClr val="tx1"/>
                </a:solidFill>
              </a:rPr>
              <a:t>. </a:t>
            </a:r>
            <a:r>
              <a:rPr lang="tr-TR" sz="2000" b="1" kern="1200" dirty="0" err="1">
                <a:solidFill>
                  <a:schemeClr val="tx1"/>
                </a:solidFill>
              </a:rPr>
              <a:t>sPDGFR</a:t>
            </a:r>
            <a:r>
              <a:rPr lang="el-GR" sz="2000" b="1" kern="1200" dirty="0">
                <a:solidFill>
                  <a:schemeClr val="tx1"/>
                </a:solidFill>
              </a:rPr>
              <a:t>β) </a:t>
            </a:r>
            <a:r>
              <a:rPr lang="tr-TR" sz="2000" b="1" kern="1200" dirty="0">
                <a:solidFill>
                  <a:schemeClr val="tx1"/>
                </a:solidFill>
              </a:rPr>
              <a:t>vb.</a:t>
            </a:r>
          </a:p>
          <a:p>
            <a:pPr marL="76200" indent="0">
              <a:buNone/>
            </a:pPr>
            <a:endParaRPr lang="tr-TR" sz="2000" b="1" kern="1200" dirty="0">
              <a:solidFill>
                <a:schemeClr val="tx1"/>
              </a:solidFill>
            </a:endParaRPr>
          </a:p>
          <a:p>
            <a:pPr marL="76200" indent="0">
              <a:buNone/>
            </a:pPr>
            <a:endParaRPr lang="tr-TR" sz="2000" dirty="0"/>
          </a:p>
          <a:p>
            <a:pPr marL="76200" indent="0"/>
            <a:endParaRPr lang="tr-TR" sz="2000" dirty="0"/>
          </a:p>
        </p:txBody>
      </p:sp>
      <p:pic>
        <p:nvPicPr>
          <p:cNvPr id="4" name="İçerik Yer Tutucusu 3"/>
          <p:cNvPicPr>
            <a:picLocks noChangeAspect="1"/>
          </p:cNvPicPr>
          <p:nvPr/>
        </p:nvPicPr>
        <p:blipFill>
          <a:blip r:embed="rId4"/>
          <a:stretch>
            <a:fillRect/>
          </a:stretch>
        </p:blipFill>
        <p:spPr>
          <a:xfrm>
            <a:off x="1276808" y="2140467"/>
            <a:ext cx="6485142" cy="6585428"/>
          </a:xfrm>
          <a:prstGeom prst="rect">
            <a:avLst/>
          </a:prstGeom>
          <a:noFill/>
          <a:ln>
            <a:noFill/>
          </a:ln>
        </p:spPr>
      </p:pic>
      <p:grpSp>
        <p:nvGrpSpPr>
          <p:cNvPr id="7" name="Google Shape;710;p23"/>
          <p:cNvGrpSpPr/>
          <p:nvPr/>
        </p:nvGrpSpPr>
        <p:grpSpPr>
          <a:xfrm rot="-2700000">
            <a:off x="-2036180" y="-592689"/>
            <a:ext cx="2947910" cy="3120639"/>
            <a:chOff x="0" y="-47625"/>
            <a:chExt cx="812800" cy="860425"/>
          </a:xfrm>
        </p:grpSpPr>
        <p:sp>
          <p:nvSpPr>
            <p:cNvPr id="8"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5D5D5"/>
            </a:solidFill>
            <a:ln>
              <a:noFill/>
            </a:ln>
          </p:spPr>
        </p:sp>
        <p:sp>
          <p:nvSpPr>
            <p:cNvPr id="9" name="Google Shape;712;p2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 name="Google Shape;723;p23"/>
          <p:cNvGrpSpPr/>
          <p:nvPr/>
        </p:nvGrpSpPr>
        <p:grpSpPr>
          <a:xfrm>
            <a:off x="-1606906" y="-1894184"/>
            <a:ext cx="2593234" cy="2922884"/>
            <a:chOff x="0" y="-47625"/>
            <a:chExt cx="374648" cy="422273"/>
          </a:xfrm>
        </p:grpSpPr>
        <p:sp>
          <p:nvSpPr>
            <p:cNvPr id="11"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2"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30377342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619079" y="5731224"/>
            <a:ext cx="8532810" cy="3416320"/>
          </a:xfrm>
          <a:prstGeom prst="rect">
            <a:avLst/>
          </a:prstGeom>
          <a:solidFill>
            <a:schemeClr val="accent2">
              <a:lumMod val="20000"/>
              <a:lumOff val="80000"/>
            </a:schemeClr>
          </a:solidFill>
        </p:spPr>
        <p:txBody>
          <a:bodyPr wrap="square">
            <a:spAutoFit/>
          </a:bodyPr>
          <a:lstStyle/>
          <a:p>
            <a:r>
              <a:rPr lang="tr-TR" sz="2400" b="1" dirty="0"/>
              <a:t>TRAILBLAZER-ALZ 6 </a:t>
            </a:r>
          </a:p>
          <a:p>
            <a:r>
              <a:rPr lang="tr-TR" sz="2400" dirty="0" err="1"/>
              <a:t>Donanemab</a:t>
            </a:r>
            <a:r>
              <a:rPr lang="tr-TR" sz="2400" dirty="0"/>
              <a:t>  doz rejimlerinin ARIA-E üzerindeki etkisi</a:t>
            </a:r>
          </a:p>
          <a:p>
            <a:endParaRPr lang="tr-TR" sz="2400" dirty="0"/>
          </a:p>
          <a:p>
            <a:r>
              <a:rPr lang="tr-TR" sz="2400" dirty="0"/>
              <a:t>Değiştirilmiş </a:t>
            </a:r>
            <a:r>
              <a:rPr lang="tr-TR" sz="2400" dirty="0" err="1"/>
              <a:t>titrasyon</a:t>
            </a:r>
            <a:r>
              <a:rPr lang="tr-TR" sz="2400" dirty="0"/>
              <a:t> kolu birincil sonucu karşıladı </a:t>
            </a:r>
          </a:p>
          <a:p>
            <a:endParaRPr lang="tr-TR" sz="2400" dirty="0"/>
          </a:p>
          <a:p>
            <a:r>
              <a:rPr lang="tr-TR" sz="2400" dirty="0"/>
              <a:t>«</a:t>
            </a:r>
            <a:r>
              <a:rPr lang="tr-TR" sz="2400" b="1" dirty="0"/>
              <a:t>24. haftada </a:t>
            </a:r>
            <a:r>
              <a:rPr lang="tr-TR" sz="2400" b="1" dirty="0" err="1"/>
              <a:t>amiloid</a:t>
            </a:r>
            <a:r>
              <a:rPr lang="tr-TR" sz="2400" b="1" dirty="0"/>
              <a:t> azalmasında benzer farmakodinamik etkiyi korurken standart doza kıyasla ARIA-E sıklığını önemli ölçüde azalttı</a:t>
            </a:r>
            <a:r>
              <a:rPr lang="tr-TR" sz="2400" dirty="0"/>
              <a:t>.» </a:t>
            </a:r>
          </a:p>
          <a:p>
            <a:endParaRPr lang="tr-TR" sz="2400" dirty="0"/>
          </a:p>
        </p:txBody>
      </p:sp>
      <p:grpSp>
        <p:nvGrpSpPr>
          <p:cNvPr id="8" name="Google Shape;710;p23"/>
          <p:cNvGrpSpPr/>
          <p:nvPr/>
        </p:nvGrpSpPr>
        <p:grpSpPr>
          <a:xfrm rot="-2700000">
            <a:off x="-2036180" y="-592689"/>
            <a:ext cx="2947910" cy="3120639"/>
            <a:chOff x="0" y="-47625"/>
            <a:chExt cx="812800" cy="860425"/>
          </a:xfrm>
          <a:solidFill>
            <a:schemeClr val="accent2"/>
          </a:solidFill>
        </p:grpSpPr>
        <p:sp>
          <p:nvSpPr>
            <p:cNvPr id="9"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grpFill/>
            <a:ln>
              <a:noFill/>
            </a:ln>
          </p:spPr>
        </p:sp>
        <p:sp>
          <p:nvSpPr>
            <p:cNvPr id="10" name="Google Shape;712;p23"/>
            <p:cNvSpPr txBox="1"/>
            <p:nvPr/>
          </p:nvSpPr>
          <p:spPr>
            <a:xfrm>
              <a:off x="0" y="-47625"/>
              <a:ext cx="812800" cy="860425"/>
            </a:xfrm>
            <a:prstGeom prst="rect">
              <a:avLst/>
            </a:prstGeom>
            <a:grp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 name="Google Shape;723;p23"/>
          <p:cNvGrpSpPr/>
          <p:nvPr/>
        </p:nvGrpSpPr>
        <p:grpSpPr>
          <a:xfrm>
            <a:off x="-1606906" y="-1894184"/>
            <a:ext cx="2593234" cy="2922884"/>
            <a:chOff x="0" y="-47625"/>
            <a:chExt cx="374648" cy="422273"/>
          </a:xfrm>
        </p:grpSpPr>
        <p:sp>
          <p:nvSpPr>
            <p:cNvPr id="12"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3"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 name="Resim 1"/>
          <p:cNvPicPr>
            <a:picLocks noChangeAspect="1"/>
          </p:cNvPicPr>
          <p:nvPr/>
        </p:nvPicPr>
        <p:blipFill>
          <a:blip r:embed="rId3"/>
          <a:stretch>
            <a:fillRect/>
          </a:stretch>
        </p:blipFill>
        <p:spPr>
          <a:xfrm>
            <a:off x="9339458" y="245688"/>
            <a:ext cx="7940588" cy="3738765"/>
          </a:xfrm>
          <a:prstGeom prst="rect">
            <a:avLst/>
          </a:prstGeom>
        </p:spPr>
      </p:pic>
      <p:pic>
        <p:nvPicPr>
          <p:cNvPr id="4" name="Resim 3"/>
          <p:cNvPicPr>
            <a:picLocks noChangeAspect="1"/>
          </p:cNvPicPr>
          <p:nvPr/>
        </p:nvPicPr>
        <p:blipFill>
          <a:blip r:embed="rId4"/>
          <a:stretch>
            <a:fillRect/>
          </a:stretch>
        </p:blipFill>
        <p:spPr>
          <a:xfrm>
            <a:off x="1306886" y="1028700"/>
            <a:ext cx="5734850" cy="2495898"/>
          </a:xfrm>
          <a:prstGeom prst="rect">
            <a:avLst/>
          </a:prstGeom>
          <a:ln>
            <a:noFill/>
          </a:ln>
          <a:effectLst>
            <a:outerShdw blurRad="190500" algn="tl" rotWithShape="0">
              <a:srgbClr val="000000">
                <a:alpha val="70000"/>
              </a:srgbClr>
            </a:outerShdw>
          </a:effectLst>
        </p:spPr>
      </p:pic>
      <p:pic>
        <p:nvPicPr>
          <p:cNvPr id="3" name="Resim 2"/>
          <p:cNvPicPr>
            <a:picLocks noChangeAspect="1"/>
          </p:cNvPicPr>
          <p:nvPr/>
        </p:nvPicPr>
        <p:blipFill>
          <a:blip r:embed="rId5"/>
          <a:stretch>
            <a:fillRect/>
          </a:stretch>
        </p:blipFill>
        <p:spPr>
          <a:xfrm>
            <a:off x="9537851" y="4253433"/>
            <a:ext cx="8497944" cy="5570504"/>
          </a:xfrm>
          <a:prstGeom prst="rect">
            <a:avLst/>
          </a:prstGeom>
        </p:spPr>
      </p:pic>
    </p:spTree>
    <p:extLst>
      <p:ext uri="{BB962C8B-B14F-4D97-AF65-F5344CB8AC3E}">
        <p14:creationId xmlns:p14="http://schemas.microsoft.com/office/powerpoint/2010/main" val="11323404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3"/>
          <a:stretch>
            <a:fillRect/>
          </a:stretch>
        </p:blipFill>
        <p:spPr>
          <a:xfrm>
            <a:off x="12660774" y="5615128"/>
            <a:ext cx="4454180" cy="2371508"/>
          </a:xfrm>
          <a:prstGeom prst="rect">
            <a:avLst/>
          </a:prstGeom>
          <a:ln>
            <a:noFill/>
          </a:ln>
          <a:effectLst>
            <a:outerShdw blurRad="190500" algn="tl" rotWithShape="0">
              <a:srgbClr val="000000">
                <a:alpha val="70000"/>
              </a:srgbClr>
            </a:outerShdw>
          </a:effectLst>
        </p:spPr>
      </p:pic>
      <p:sp>
        <p:nvSpPr>
          <p:cNvPr id="8" name="Dikdörtgen 7"/>
          <p:cNvSpPr/>
          <p:nvPr/>
        </p:nvSpPr>
        <p:spPr>
          <a:xfrm>
            <a:off x="2638444" y="4057243"/>
            <a:ext cx="8111279" cy="5909310"/>
          </a:xfrm>
          <a:prstGeom prst="rect">
            <a:avLst/>
          </a:prstGeom>
          <a:solidFill>
            <a:schemeClr val="bg1"/>
          </a:solidFill>
          <a:ln w="38100">
            <a:solidFill>
              <a:schemeClr val="tx1"/>
            </a:solidFill>
          </a:ln>
        </p:spPr>
        <p:txBody>
          <a:bodyPr wrap="square">
            <a:spAutoFit/>
          </a:bodyPr>
          <a:lstStyle/>
          <a:p>
            <a:r>
              <a:rPr lang="tr-TR" sz="1800" b="1" dirty="0" err="1"/>
              <a:t>Semaglutid’in</a:t>
            </a:r>
            <a:r>
              <a:rPr lang="tr-TR" sz="1800" b="1" dirty="0"/>
              <a:t> </a:t>
            </a:r>
            <a:r>
              <a:rPr lang="tr-TR" sz="1800" b="1" u="sng" dirty="0"/>
              <a:t>Erken Evre AD Üzerindeki Potansiyel </a:t>
            </a:r>
            <a:r>
              <a:rPr lang="tr-TR" sz="1800" b="1" dirty="0"/>
              <a:t>Etkisi</a:t>
            </a:r>
          </a:p>
          <a:p>
            <a:pPr marL="285750" indent="-285750">
              <a:buFont typeface="Wingdings" panose="05000000000000000000" pitchFamily="2" charset="2"/>
              <a:buChar char="ü"/>
            </a:pPr>
            <a:endParaRPr lang="tr-TR" sz="1800" dirty="0"/>
          </a:p>
          <a:p>
            <a:pPr marL="285750" indent="-285750">
              <a:buFont typeface="Wingdings" panose="05000000000000000000" pitchFamily="2" charset="2"/>
              <a:buChar char="ü"/>
            </a:pPr>
            <a:r>
              <a:rPr lang="tr-TR" sz="1800" dirty="0"/>
              <a:t>GLP1  </a:t>
            </a:r>
            <a:r>
              <a:rPr lang="tr-TR" sz="1800" dirty="0" err="1"/>
              <a:t>rsp</a:t>
            </a:r>
            <a:r>
              <a:rPr lang="tr-TR" sz="1800" dirty="0"/>
              <a:t> </a:t>
            </a:r>
            <a:r>
              <a:rPr lang="tr-TR" sz="1800" dirty="0" err="1"/>
              <a:t>agonisti</a:t>
            </a:r>
            <a:endParaRPr lang="tr-TR" sz="1800" dirty="0"/>
          </a:p>
          <a:p>
            <a:pPr marL="285750" indent="-285750">
              <a:buFont typeface="Wingdings" panose="05000000000000000000" pitchFamily="2" charset="2"/>
              <a:buChar char="ü"/>
            </a:pPr>
            <a:endParaRPr lang="tr-TR" sz="1800" dirty="0"/>
          </a:p>
          <a:p>
            <a:pPr marL="285750" indent="-285750">
              <a:buFont typeface="Wingdings" panose="05000000000000000000" pitchFamily="2" charset="2"/>
              <a:buChar char="ü"/>
            </a:pPr>
            <a:r>
              <a:rPr lang="tr-TR" sz="1800" dirty="0"/>
              <a:t>55–85 yaş </a:t>
            </a:r>
          </a:p>
          <a:p>
            <a:pPr marL="285750" indent="-285750">
              <a:buFont typeface="Wingdings" panose="05000000000000000000" pitchFamily="2" charset="2"/>
              <a:buChar char="ü"/>
            </a:pPr>
            <a:endParaRPr lang="tr-TR" sz="1800" dirty="0"/>
          </a:p>
          <a:p>
            <a:pPr marL="285750" indent="-285750">
              <a:buFont typeface="Wingdings" panose="05000000000000000000" pitchFamily="2" charset="2"/>
              <a:buChar char="ü"/>
            </a:pPr>
            <a:r>
              <a:rPr lang="tr-TR" sz="1800" b="1" dirty="0" err="1"/>
              <a:t>Amiloid</a:t>
            </a:r>
            <a:r>
              <a:rPr lang="tr-TR" sz="1800" b="1" dirty="0"/>
              <a:t>-pozitif MCI veya hafif AD tanılı bireylerde</a:t>
            </a:r>
          </a:p>
          <a:p>
            <a:pPr marL="285750" indent="-285750">
              <a:buFont typeface="Wingdings" panose="05000000000000000000" pitchFamily="2" charset="2"/>
              <a:buChar char="ü"/>
            </a:pPr>
            <a:endParaRPr lang="tr-TR" sz="1800" dirty="0"/>
          </a:p>
          <a:p>
            <a:pPr marL="285750" indent="-285750">
              <a:buFont typeface="Wingdings" panose="05000000000000000000" pitchFamily="2" charset="2"/>
              <a:buChar char="ü"/>
            </a:pPr>
            <a:r>
              <a:rPr lang="tr-TR" sz="1800" dirty="0"/>
              <a:t>1 ° : Oral </a:t>
            </a:r>
            <a:r>
              <a:rPr lang="tr-TR" sz="1800" dirty="0" err="1"/>
              <a:t>semaglutid’in</a:t>
            </a:r>
            <a:r>
              <a:rPr lang="tr-TR" sz="1800" dirty="0"/>
              <a:t> </a:t>
            </a:r>
            <a:r>
              <a:rPr lang="tr-TR" sz="1800" b="1" dirty="0"/>
              <a:t>CDR-SB skorundaki değişim </a:t>
            </a:r>
            <a:r>
              <a:rPr lang="tr-TR" sz="1800" dirty="0"/>
              <a:t>açısından </a:t>
            </a:r>
            <a:r>
              <a:rPr lang="tr-TR" sz="1800" dirty="0" err="1"/>
              <a:t>plasebo</a:t>
            </a:r>
            <a:r>
              <a:rPr lang="tr-TR" sz="1800" dirty="0"/>
              <a:t> ile farkı</a:t>
            </a:r>
          </a:p>
          <a:p>
            <a:pPr marL="285750" indent="-285750">
              <a:buFont typeface="Wingdings" panose="05000000000000000000" pitchFamily="2" charset="2"/>
              <a:buChar char="ü"/>
            </a:pPr>
            <a:endParaRPr lang="tr-TR" sz="1800" dirty="0"/>
          </a:p>
          <a:p>
            <a:pPr marL="285750" indent="-285750">
              <a:buFont typeface="Wingdings" panose="05000000000000000000" pitchFamily="2" charset="2"/>
              <a:buChar char="ü"/>
            </a:pPr>
            <a:r>
              <a:rPr lang="tr-TR" sz="1800" dirty="0"/>
              <a:t> 104 hafta süresince değerlendirmeyi amaçlayan </a:t>
            </a:r>
          </a:p>
          <a:p>
            <a:pPr marL="285750" indent="-285750">
              <a:buFont typeface="Wingdings" panose="05000000000000000000" pitchFamily="2" charset="2"/>
              <a:buChar char="ü"/>
            </a:pPr>
            <a:endParaRPr lang="tr-TR" sz="1800" dirty="0"/>
          </a:p>
          <a:p>
            <a:pPr marL="285750" indent="-285750">
              <a:buFont typeface="Wingdings" panose="05000000000000000000" pitchFamily="2" charset="2"/>
              <a:buChar char="ü"/>
            </a:pPr>
            <a:r>
              <a:rPr lang="tr-TR" sz="1800" dirty="0"/>
              <a:t>Çift-kör, </a:t>
            </a:r>
            <a:r>
              <a:rPr lang="tr-TR" sz="1800" dirty="0" err="1"/>
              <a:t>plasebo</a:t>
            </a:r>
            <a:r>
              <a:rPr lang="tr-TR" sz="1800" dirty="0"/>
              <a:t> kontrollü, faz 3 </a:t>
            </a:r>
          </a:p>
          <a:p>
            <a:pPr marL="285750" indent="-285750">
              <a:buFont typeface="Wingdings" panose="05000000000000000000" pitchFamily="2" charset="2"/>
              <a:buChar char="ü"/>
            </a:pPr>
            <a:endParaRPr lang="tr-TR" sz="1800" dirty="0"/>
          </a:p>
          <a:p>
            <a:pPr marL="285750" indent="-285750">
              <a:buFont typeface="Wingdings" panose="05000000000000000000" pitchFamily="2" charset="2"/>
              <a:buChar char="ü"/>
            </a:pPr>
            <a:r>
              <a:rPr lang="tr-TR" sz="1800" dirty="0"/>
              <a:t>Katılımcılar 3 → 7 → 14 mg doz rejimi ile doz artırımı yapılacak.</a:t>
            </a:r>
          </a:p>
          <a:p>
            <a:pPr marL="285750" indent="-285750">
              <a:buFont typeface="Wingdings" panose="05000000000000000000" pitchFamily="2" charset="2"/>
              <a:buChar char="ü"/>
            </a:pPr>
            <a:endParaRPr lang="tr-TR" sz="1800" dirty="0"/>
          </a:p>
          <a:p>
            <a:pPr marL="285750" indent="-285750">
              <a:buFont typeface="Wingdings" panose="05000000000000000000" pitchFamily="2" charset="2"/>
              <a:buChar char="ü"/>
            </a:pPr>
            <a:r>
              <a:rPr lang="tr-TR" sz="1800" dirty="0" err="1"/>
              <a:t>Biyobelirteç</a:t>
            </a:r>
            <a:r>
              <a:rPr lang="tr-TR" sz="1800" dirty="0"/>
              <a:t> (plazma, CSF) analizleri eşzamanlı yürütülecektir.</a:t>
            </a:r>
          </a:p>
          <a:p>
            <a:pPr marL="285750" indent="-285750">
              <a:buFont typeface="Wingdings" panose="05000000000000000000" pitchFamily="2" charset="2"/>
              <a:buChar char="ü"/>
            </a:pPr>
            <a:endParaRPr lang="tr-TR" sz="1800" dirty="0"/>
          </a:p>
          <a:p>
            <a:pPr marL="285750" indent="-285750">
              <a:buFont typeface="Wingdings" panose="05000000000000000000" pitchFamily="2" charset="2"/>
              <a:buChar char="ü"/>
            </a:pPr>
            <a:r>
              <a:rPr lang="tr-TR" sz="1800" dirty="0"/>
              <a:t>Eylül 2025 ana aşama sonlanacak- Ekim 2026 sonuçlar</a:t>
            </a:r>
          </a:p>
          <a:p>
            <a:pPr marL="285750" indent="-285750">
              <a:buFont typeface="Wingdings" panose="05000000000000000000" pitchFamily="2" charset="2"/>
              <a:buChar char="ü"/>
            </a:pPr>
            <a:endParaRPr lang="tr-TR" sz="1800" dirty="0"/>
          </a:p>
        </p:txBody>
      </p:sp>
      <p:sp>
        <p:nvSpPr>
          <p:cNvPr id="9" name="Dikdörtgen 8"/>
          <p:cNvSpPr/>
          <p:nvPr/>
        </p:nvSpPr>
        <p:spPr>
          <a:xfrm>
            <a:off x="771637" y="3062502"/>
            <a:ext cx="11469756" cy="646331"/>
          </a:xfrm>
          <a:prstGeom prst="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wrap="square">
            <a:spAutoFit/>
          </a:bodyPr>
          <a:lstStyle/>
          <a:p>
            <a:r>
              <a:rPr lang="tr-TR" sz="1800" b="1" dirty="0">
                <a:solidFill>
                  <a:srgbClr val="212121"/>
                </a:solidFill>
                <a:latin typeface="+mj-lt"/>
              </a:rPr>
              <a:t> »</a:t>
            </a:r>
            <a:r>
              <a:rPr lang="tr-TR" sz="1800" b="1" dirty="0" err="1">
                <a:solidFill>
                  <a:srgbClr val="212121"/>
                </a:solidFill>
                <a:latin typeface="+mj-lt"/>
              </a:rPr>
              <a:t>Semaglutid</a:t>
            </a:r>
            <a:r>
              <a:rPr lang="tr-TR" sz="1800" b="1" dirty="0">
                <a:solidFill>
                  <a:srgbClr val="212121"/>
                </a:solidFill>
                <a:latin typeface="+mj-lt"/>
              </a:rPr>
              <a:t>, </a:t>
            </a:r>
            <a:r>
              <a:rPr lang="tr-TR" sz="1800" b="1" dirty="0" err="1">
                <a:solidFill>
                  <a:srgbClr val="212121"/>
                </a:solidFill>
                <a:latin typeface="+mj-lt"/>
              </a:rPr>
              <a:t>nöroinflamatuvar</a:t>
            </a:r>
            <a:r>
              <a:rPr lang="tr-TR" sz="1800" b="1" dirty="0">
                <a:solidFill>
                  <a:srgbClr val="212121"/>
                </a:solidFill>
                <a:latin typeface="+mj-lt"/>
              </a:rPr>
              <a:t>, </a:t>
            </a:r>
            <a:r>
              <a:rPr lang="tr-TR" sz="1800" b="1" dirty="0" err="1">
                <a:solidFill>
                  <a:srgbClr val="212121"/>
                </a:solidFill>
                <a:latin typeface="+mj-lt"/>
              </a:rPr>
              <a:t>vasküler</a:t>
            </a:r>
            <a:r>
              <a:rPr lang="tr-TR" sz="1800" b="1" dirty="0">
                <a:solidFill>
                  <a:srgbClr val="212121"/>
                </a:solidFill>
                <a:latin typeface="+mj-lt"/>
              </a:rPr>
              <a:t> ve AD ile ilişkili diğer süreçler dahil olmak üzere </a:t>
            </a:r>
            <a:r>
              <a:rPr lang="tr-TR" sz="1800" b="1" dirty="0" err="1">
                <a:solidFill>
                  <a:srgbClr val="212121"/>
                </a:solidFill>
                <a:latin typeface="+mj-lt"/>
              </a:rPr>
              <a:t>multimodal</a:t>
            </a:r>
            <a:r>
              <a:rPr lang="tr-TR" sz="1800" b="1" dirty="0">
                <a:solidFill>
                  <a:srgbClr val="212121"/>
                </a:solidFill>
                <a:latin typeface="+mj-lt"/>
              </a:rPr>
              <a:t> mekanizmalar aracılığıyla </a:t>
            </a:r>
            <a:r>
              <a:rPr lang="tr-TR" sz="1800" b="1" dirty="0" err="1">
                <a:solidFill>
                  <a:srgbClr val="212121"/>
                </a:solidFill>
                <a:latin typeface="+mj-lt"/>
              </a:rPr>
              <a:t>AD'de</a:t>
            </a:r>
            <a:r>
              <a:rPr lang="tr-TR" sz="1800" b="1" dirty="0">
                <a:solidFill>
                  <a:srgbClr val="212121"/>
                </a:solidFill>
                <a:latin typeface="+mj-lt"/>
              </a:rPr>
              <a:t> hastalığı </a:t>
            </a:r>
            <a:r>
              <a:rPr lang="tr-TR" sz="1800" b="1" dirty="0" err="1">
                <a:solidFill>
                  <a:srgbClr val="212121"/>
                </a:solidFill>
                <a:latin typeface="+mj-lt"/>
              </a:rPr>
              <a:t>modifiye</a:t>
            </a:r>
            <a:r>
              <a:rPr lang="tr-TR" sz="1800" b="1" dirty="0">
                <a:solidFill>
                  <a:srgbClr val="212121"/>
                </a:solidFill>
                <a:latin typeface="+mj-lt"/>
              </a:rPr>
              <a:t> edici, </a:t>
            </a:r>
            <a:r>
              <a:rPr lang="tr-TR" sz="1800" b="1" dirty="0" err="1">
                <a:solidFill>
                  <a:srgbClr val="212121"/>
                </a:solidFill>
                <a:latin typeface="+mj-lt"/>
              </a:rPr>
              <a:t>nöroprotektif</a:t>
            </a:r>
            <a:r>
              <a:rPr lang="tr-TR" sz="1800" b="1" dirty="0">
                <a:solidFill>
                  <a:srgbClr val="212121"/>
                </a:solidFill>
                <a:latin typeface="+mj-lt"/>
              </a:rPr>
              <a:t> bir etkiye sahip olabilir mi?»</a:t>
            </a:r>
            <a:endParaRPr lang="tr-TR" sz="1800" b="1" dirty="0">
              <a:latin typeface="+mj-lt"/>
            </a:endParaRPr>
          </a:p>
        </p:txBody>
      </p:sp>
      <p:grpSp>
        <p:nvGrpSpPr>
          <p:cNvPr id="10" name="Google Shape;710;p23"/>
          <p:cNvGrpSpPr/>
          <p:nvPr/>
        </p:nvGrpSpPr>
        <p:grpSpPr>
          <a:xfrm rot="-2700000">
            <a:off x="-2036180" y="-592689"/>
            <a:ext cx="2947910" cy="3120639"/>
            <a:chOff x="0" y="-47625"/>
            <a:chExt cx="812800" cy="860425"/>
          </a:xfrm>
          <a:solidFill>
            <a:schemeClr val="accent2"/>
          </a:solidFill>
        </p:grpSpPr>
        <p:sp>
          <p:nvSpPr>
            <p:cNvPr id="11"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grpFill/>
            <a:ln>
              <a:noFill/>
            </a:ln>
          </p:spPr>
        </p:sp>
        <p:sp>
          <p:nvSpPr>
            <p:cNvPr id="12" name="Google Shape;712;p23"/>
            <p:cNvSpPr txBox="1"/>
            <p:nvPr/>
          </p:nvSpPr>
          <p:spPr>
            <a:xfrm>
              <a:off x="0" y="-47625"/>
              <a:ext cx="812800" cy="860425"/>
            </a:xfrm>
            <a:prstGeom prst="rect">
              <a:avLst/>
            </a:prstGeom>
            <a:grp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3" name="Google Shape;723;p23"/>
          <p:cNvGrpSpPr/>
          <p:nvPr/>
        </p:nvGrpSpPr>
        <p:grpSpPr>
          <a:xfrm>
            <a:off x="-1606906" y="-1894184"/>
            <a:ext cx="2593234" cy="2922884"/>
            <a:chOff x="0" y="-47625"/>
            <a:chExt cx="374648" cy="422273"/>
          </a:xfrm>
        </p:grpSpPr>
        <p:sp>
          <p:nvSpPr>
            <p:cNvPr id="14"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5"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6" name="Resim 5"/>
          <p:cNvPicPr>
            <a:picLocks noChangeAspect="1"/>
          </p:cNvPicPr>
          <p:nvPr/>
        </p:nvPicPr>
        <p:blipFill>
          <a:blip r:embed="rId4"/>
          <a:stretch>
            <a:fillRect/>
          </a:stretch>
        </p:blipFill>
        <p:spPr>
          <a:xfrm>
            <a:off x="986328" y="382088"/>
            <a:ext cx="5959106" cy="2237279"/>
          </a:xfrm>
          <a:prstGeom prst="rect">
            <a:avLst/>
          </a:prstGeom>
        </p:spPr>
      </p:pic>
    </p:spTree>
    <p:extLst>
      <p:ext uri="{BB962C8B-B14F-4D97-AF65-F5344CB8AC3E}">
        <p14:creationId xmlns:p14="http://schemas.microsoft.com/office/powerpoint/2010/main" val="31965574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 Başlık 4"/>
          <p:cNvSpPr>
            <a:spLocks noGrp="1"/>
          </p:cNvSpPr>
          <p:nvPr>
            <p:ph type="subTitle" idx="1"/>
          </p:nvPr>
        </p:nvSpPr>
        <p:spPr/>
        <p:txBody>
          <a:bodyPr/>
          <a:lstStyle/>
          <a:p>
            <a:endParaRPr lang="tr-TR"/>
          </a:p>
        </p:txBody>
      </p:sp>
      <p:sp>
        <p:nvSpPr>
          <p:cNvPr id="3" name="Unvan 2"/>
          <p:cNvSpPr>
            <a:spLocks noGrp="1"/>
          </p:cNvSpPr>
          <p:nvPr>
            <p:ph type="title"/>
          </p:nvPr>
        </p:nvSpPr>
        <p:spPr>
          <a:xfrm>
            <a:off x="-1527123" y="1075867"/>
            <a:ext cx="11967600" cy="1143000"/>
          </a:xfrm>
        </p:spPr>
        <p:txBody>
          <a:bodyPr>
            <a:normAutofit/>
          </a:bodyPr>
          <a:lstStyle/>
          <a:p>
            <a:r>
              <a:rPr lang="tr-TR" sz="4800" b="1" u="sng" dirty="0"/>
              <a:t>AD BPSD </a:t>
            </a:r>
          </a:p>
        </p:txBody>
      </p:sp>
      <p:sp>
        <p:nvSpPr>
          <p:cNvPr id="6" name="Dikdörtgen 5"/>
          <p:cNvSpPr/>
          <p:nvPr/>
        </p:nvSpPr>
        <p:spPr>
          <a:xfrm>
            <a:off x="218661" y="9739303"/>
            <a:ext cx="8627683" cy="307777"/>
          </a:xfrm>
          <a:prstGeom prst="rect">
            <a:avLst/>
          </a:prstGeom>
        </p:spPr>
        <p:txBody>
          <a:bodyPr wrap="none">
            <a:spAutoFit/>
          </a:bodyPr>
          <a:lstStyle/>
          <a:p>
            <a:r>
              <a:rPr lang="tr-TR" dirty="0"/>
              <a:t>https://journals.lww.com/jcma/fulltext/2025/07000/a_2025_update_on_treatment_strategies_for_the.2.aspx</a:t>
            </a:r>
          </a:p>
        </p:txBody>
      </p:sp>
      <p:pic>
        <p:nvPicPr>
          <p:cNvPr id="8" name="Resim 7"/>
          <p:cNvPicPr>
            <a:picLocks noChangeAspect="1"/>
          </p:cNvPicPr>
          <p:nvPr/>
        </p:nvPicPr>
        <p:blipFill rotWithShape="1">
          <a:blip r:embed="rId3"/>
          <a:srcRect t="11119"/>
          <a:stretch/>
        </p:blipFill>
        <p:spPr>
          <a:xfrm>
            <a:off x="2416489" y="2218867"/>
            <a:ext cx="11052410" cy="7433749"/>
          </a:xfrm>
          <a:prstGeom prst="rect">
            <a:avLst/>
          </a:prstGeom>
        </p:spPr>
      </p:pic>
    </p:spTree>
    <p:extLst>
      <p:ext uri="{BB962C8B-B14F-4D97-AF65-F5344CB8AC3E}">
        <p14:creationId xmlns:p14="http://schemas.microsoft.com/office/powerpoint/2010/main" val="23549912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583332" y="4094659"/>
            <a:ext cx="10721380" cy="5632311"/>
          </a:xfrm>
          <a:prstGeom prst="rect">
            <a:avLst/>
          </a:prstGeom>
          <a:solidFill>
            <a:schemeClr val="accent2">
              <a:lumMod val="20000"/>
              <a:lumOff val="80000"/>
            </a:schemeClr>
          </a:solidFill>
        </p:spPr>
        <p:txBody>
          <a:bodyPr wrap="square">
            <a:spAutoFit/>
          </a:bodyPr>
          <a:lstStyle/>
          <a:p>
            <a:pPr marL="285750" indent="-285750">
              <a:buFont typeface="Arial" panose="020B0604020202020204" pitchFamily="34" charset="0"/>
              <a:buChar char="•"/>
            </a:pPr>
            <a:r>
              <a:rPr lang="tr-TR" sz="2000" dirty="0"/>
              <a:t>Oral </a:t>
            </a:r>
            <a:r>
              <a:rPr lang="tr-TR" sz="2000" dirty="0" err="1"/>
              <a:t>atipik</a:t>
            </a:r>
            <a:r>
              <a:rPr lang="tr-TR" sz="2000" dirty="0"/>
              <a:t> </a:t>
            </a:r>
            <a:r>
              <a:rPr lang="tr-TR" sz="2000" dirty="0" err="1"/>
              <a:t>antipsikotik</a:t>
            </a:r>
            <a:endParaRPr lang="tr-TR" sz="2000" dirty="0"/>
          </a:p>
          <a:p>
            <a:pPr marL="285750" indent="-285750">
              <a:buFont typeface="Arial" panose="020B0604020202020204" pitchFamily="34" charset="0"/>
              <a:buChar char="•"/>
            </a:pPr>
            <a:endParaRPr lang="tr-TR" sz="2000" dirty="0"/>
          </a:p>
          <a:p>
            <a:pPr marL="285750" indent="-285750">
              <a:buFont typeface="Arial" panose="020B0604020202020204" pitchFamily="34" charset="0"/>
              <a:buChar char="•"/>
            </a:pPr>
            <a:r>
              <a:rPr lang="tr-TR" sz="2000" dirty="0"/>
              <a:t>2015 -  Majör depresif bozukluk ve şizofreni tedavisi için ilk onay</a:t>
            </a:r>
          </a:p>
          <a:p>
            <a:pPr marL="285750" indent="-285750">
              <a:buFont typeface="Arial" panose="020B0604020202020204" pitchFamily="34" charset="0"/>
              <a:buChar char="•"/>
            </a:pPr>
            <a:endParaRPr lang="tr-TR" sz="2000" dirty="0"/>
          </a:p>
          <a:p>
            <a:pPr marL="285750" indent="-285750">
              <a:buFont typeface="Arial" panose="020B0604020202020204" pitchFamily="34" charset="0"/>
              <a:buChar char="•"/>
            </a:pPr>
            <a:r>
              <a:rPr lang="tr-TR" sz="2000" b="1" dirty="0"/>
              <a:t>Mayıs 2023 - </a:t>
            </a:r>
            <a:r>
              <a:rPr lang="tr-TR" sz="2000" b="1" dirty="0" err="1"/>
              <a:t>AD'ye</a:t>
            </a:r>
            <a:r>
              <a:rPr lang="tr-TR" sz="2000" b="1" dirty="0"/>
              <a:t> bağlı </a:t>
            </a:r>
            <a:r>
              <a:rPr lang="tr-TR" sz="2000" b="1" dirty="0" err="1"/>
              <a:t>demansla</a:t>
            </a:r>
            <a:r>
              <a:rPr lang="tr-TR" sz="2000" b="1" dirty="0"/>
              <a:t> ilişkili ajitasyonun tedavisi onaylı ilk ajan</a:t>
            </a:r>
          </a:p>
          <a:p>
            <a:pPr marL="285750" indent="-285750">
              <a:buFont typeface="Arial" panose="020B0604020202020204" pitchFamily="34" charset="0"/>
              <a:buChar char="•"/>
            </a:pPr>
            <a:endParaRPr lang="tr-TR" sz="2000" dirty="0"/>
          </a:p>
          <a:p>
            <a:pPr marL="285750" indent="-285750">
              <a:buFont typeface="Arial" panose="020B0604020202020204" pitchFamily="34" charset="0"/>
              <a:buChar char="•"/>
            </a:pPr>
            <a:r>
              <a:rPr lang="tr-TR" sz="2000" dirty="0"/>
              <a:t>Kısmi </a:t>
            </a:r>
            <a:r>
              <a:rPr lang="tr-TR" sz="2000" dirty="0" err="1"/>
              <a:t>serotonin</a:t>
            </a:r>
            <a:r>
              <a:rPr lang="tr-TR" sz="2000" dirty="0"/>
              <a:t> 5-HT </a:t>
            </a:r>
            <a:r>
              <a:rPr lang="tr-TR" sz="2000" baseline="-25000" dirty="0"/>
              <a:t>1A</a:t>
            </a:r>
            <a:r>
              <a:rPr lang="tr-TR" sz="2000" dirty="0"/>
              <a:t> ve </a:t>
            </a:r>
            <a:r>
              <a:rPr lang="tr-TR" sz="2000" dirty="0" err="1"/>
              <a:t>dopamin</a:t>
            </a:r>
            <a:r>
              <a:rPr lang="tr-TR" sz="2000" dirty="0"/>
              <a:t> D2 </a:t>
            </a:r>
            <a:r>
              <a:rPr lang="tr-TR" sz="2000" baseline="-25000" dirty="0"/>
              <a:t>reseptör</a:t>
            </a:r>
            <a:r>
              <a:rPr lang="tr-TR" sz="2000" dirty="0"/>
              <a:t> </a:t>
            </a:r>
            <a:r>
              <a:rPr lang="tr-TR" sz="2000" dirty="0" err="1"/>
              <a:t>agonist</a:t>
            </a:r>
            <a:r>
              <a:rPr lang="tr-TR" sz="2000" dirty="0"/>
              <a:t> aktivitesi</a:t>
            </a:r>
          </a:p>
          <a:p>
            <a:r>
              <a:rPr lang="tr-TR" sz="2000" dirty="0"/>
              <a:t>    </a:t>
            </a:r>
            <a:r>
              <a:rPr lang="tr-TR" sz="2000" dirty="0" err="1"/>
              <a:t>Serotonin</a:t>
            </a:r>
            <a:r>
              <a:rPr lang="tr-TR" sz="2000" dirty="0"/>
              <a:t> 5-HT </a:t>
            </a:r>
            <a:r>
              <a:rPr lang="tr-TR" sz="2000" baseline="-25000" dirty="0"/>
              <a:t>2A</a:t>
            </a:r>
            <a:r>
              <a:rPr lang="tr-TR" sz="2000" dirty="0"/>
              <a:t> reseptör antagonizması</a:t>
            </a:r>
          </a:p>
          <a:p>
            <a:pPr marL="285750" indent="-285750">
              <a:buFont typeface="Arial" panose="020B0604020202020204" pitchFamily="34" charset="0"/>
              <a:buChar char="•"/>
            </a:pPr>
            <a:endParaRPr lang="tr-TR" sz="2000" dirty="0"/>
          </a:p>
          <a:p>
            <a:pPr marL="285750" indent="-285750">
              <a:buFont typeface="Arial" panose="020B0604020202020204" pitchFamily="34" charset="0"/>
              <a:buChar char="•"/>
            </a:pPr>
            <a:r>
              <a:rPr lang="tr-TR" sz="2000" b="1" dirty="0"/>
              <a:t>İdame tedavi ajanı</a:t>
            </a:r>
          </a:p>
          <a:p>
            <a:pPr lvl="1"/>
            <a:r>
              <a:rPr lang="tr-TR" sz="2000" dirty="0"/>
              <a:t>	</a:t>
            </a:r>
            <a:r>
              <a:rPr lang="tr-TR" sz="2000" dirty="0">
                <a:sym typeface="Wingdings" panose="05000000000000000000" pitchFamily="2" charset="2"/>
              </a:rPr>
              <a:t> </a:t>
            </a:r>
            <a:r>
              <a:rPr lang="tr-TR" sz="2000" dirty="0"/>
              <a:t>Akut tedavide «lüzum halinde» veya "PRN" tedavisi olarak kullanılmamalı </a:t>
            </a:r>
          </a:p>
          <a:p>
            <a:pPr marL="285750" indent="-285750">
              <a:buFont typeface="Arial" panose="020B0604020202020204" pitchFamily="34" charset="0"/>
              <a:buChar char="•"/>
            </a:pPr>
            <a:endParaRPr lang="tr-TR" sz="2000" dirty="0"/>
          </a:p>
          <a:p>
            <a:pPr marL="285750" indent="-285750">
              <a:buFont typeface="Arial" panose="020B0604020202020204" pitchFamily="34" charset="0"/>
              <a:buChar char="•"/>
            </a:pPr>
            <a:r>
              <a:rPr lang="tr-TR" sz="2000" dirty="0"/>
              <a:t>CYP2D6 ve CYP3A4'ün majör bir </a:t>
            </a:r>
            <a:r>
              <a:rPr lang="tr-TR" sz="2000" dirty="0" err="1"/>
              <a:t>substratı</a:t>
            </a:r>
            <a:endParaRPr lang="tr-TR" sz="2000" dirty="0"/>
          </a:p>
          <a:p>
            <a:r>
              <a:rPr lang="tr-TR" sz="2000" dirty="0"/>
              <a:t>İlaç etkileşimleri veya BY/KCY doz ayarlaması ! </a:t>
            </a:r>
          </a:p>
          <a:p>
            <a:endParaRPr lang="tr-TR" sz="2000" dirty="0"/>
          </a:p>
          <a:p>
            <a:pPr marL="342900" indent="-342900">
              <a:buFont typeface="Arial" panose="020B0604020202020204" pitchFamily="34" charset="0"/>
              <a:buChar char="•"/>
            </a:pPr>
            <a:r>
              <a:rPr lang="tr-TR" sz="2000" dirty="0"/>
              <a:t>Genellikle iyi </a:t>
            </a:r>
            <a:r>
              <a:rPr lang="tr-TR" sz="2000" dirty="0" err="1"/>
              <a:t>tolere</a:t>
            </a:r>
            <a:r>
              <a:rPr lang="tr-TR" sz="2000" dirty="0"/>
              <a:t> edilir </a:t>
            </a:r>
          </a:p>
          <a:p>
            <a:r>
              <a:rPr lang="tr-TR" sz="2000" dirty="0"/>
              <a:t>Baş dönmesi, baş ağrısı, uykusuzluk, </a:t>
            </a:r>
            <a:r>
              <a:rPr lang="tr-TR" sz="2000" dirty="0" err="1"/>
              <a:t>nazofarenjit</a:t>
            </a:r>
            <a:r>
              <a:rPr lang="tr-TR" sz="2000" dirty="0"/>
              <a:t>, </a:t>
            </a:r>
            <a:r>
              <a:rPr lang="tr-TR" sz="2000" dirty="0" err="1"/>
              <a:t>somnolans</a:t>
            </a:r>
            <a:r>
              <a:rPr lang="tr-TR" sz="2000" dirty="0"/>
              <a:t> ve İYE</a:t>
            </a:r>
          </a:p>
          <a:p>
            <a:pPr marL="285750" indent="-285750">
              <a:buFont typeface="Arial" panose="020B0604020202020204" pitchFamily="34" charset="0"/>
              <a:buChar char="•"/>
            </a:pPr>
            <a:endParaRPr lang="tr-TR" sz="2000" dirty="0"/>
          </a:p>
        </p:txBody>
      </p:sp>
      <p:sp>
        <p:nvSpPr>
          <p:cNvPr id="8" name="Unvan 1"/>
          <p:cNvSpPr>
            <a:spLocks noGrp="1"/>
          </p:cNvSpPr>
          <p:nvPr>
            <p:ph type="title" idx="4294967295"/>
          </p:nvPr>
        </p:nvSpPr>
        <p:spPr>
          <a:xfrm>
            <a:off x="8921108" y="622574"/>
            <a:ext cx="11966575" cy="1143000"/>
          </a:xfrm>
        </p:spPr>
        <p:txBody>
          <a:bodyPr>
            <a:normAutofit/>
          </a:bodyPr>
          <a:lstStyle/>
          <a:p>
            <a:r>
              <a:rPr lang="tr-TR" sz="3600" b="1" u="sng" dirty="0" err="1">
                <a:latin typeface="+mn-lt"/>
              </a:rPr>
              <a:t>Brexpiprazol</a:t>
            </a:r>
            <a:endParaRPr lang="tr-TR" sz="4000" b="1" u="sng" dirty="0">
              <a:latin typeface="+mn-lt"/>
            </a:endParaRPr>
          </a:p>
        </p:txBody>
      </p:sp>
      <p:grpSp>
        <p:nvGrpSpPr>
          <p:cNvPr id="6" name="Google Shape;710;p23"/>
          <p:cNvGrpSpPr/>
          <p:nvPr/>
        </p:nvGrpSpPr>
        <p:grpSpPr>
          <a:xfrm rot="-2700000">
            <a:off x="-2036180" y="-592689"/>
            <a:ext cx="2947910" cy="3120639"/>
            <a:chOff x="0" y="-47625"/>
            <a:chExt cx="812800" cy="860425"/>
          </a:xfrm>
          <a:solidFill>
            <a:schemeClr val="accent2"/>
          </a:solidFill>
        </p:grpSpPr>
        <p:sp>
          <p:nvSpPr>
            <p:cNvPr id="9"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grpFill/>
            <a:ln>
              <a:noFill/>
            </a:ln>
          </p:spPr>
        </p:sp>
        <p:sp>
          <p:nvSpPr>
            <p:cNvPr id="10" name="Google Shape;712;p23"/>
            <p:cNvSpPr txBox="1"/>
            <p:nvPr/>
          </p:nvSpPr>
          <p:spPr>
            <a:xfrm>
              <a:off x="0" y="-47625"/>
              <a:ext cx="812800" cy="860425"/>
            </a:xfrm>
            <a:prstGeom prst="rect">
              <a:avLst/>
            </a:prstGeom>
            <a:grp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 name="Google Shape;723;p23"/>
          <p:cNvGrpSpPr/>
          <p:nvPr/>
        </p:nvGrpSpPr>
        <p:grpSpPr>
          <a:xfrm>
            <a:off x="-1606906" y="-1894184"/>
            <a:ext cx="2593234" cy="2922884"/>
            <a:chOff x="0" y="-47625"/>
            <a:chExt cx="374648" cy="422273"/>
          </a:xfrm>
        </p:grpSpPr>
        <p:sp>
          <p:nvSpPr>
            <p:cNvPr id="13"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4"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7" name="Resim 6"/>
          <p:cNvPicPr>
            <a:picLocks noChangeAspect="1"/>
          </p:cNvPicPr>
          <p:nvPr/>
        </p:nvPicPr>
        <p:blipFill>
          <a:blip r:embed="rId3"/>
          <a:stretch>
            <a:fillRect/>
          </a:stretch>
        </p:blipFill>
        <p:spPr>
          <a:xfrm>
            <a:off x="986328" y="427652"/>
            <a:ext cx="6401693" cy="3286584"/>
          </a:xfrm>
          <a:prstGeom prst="rect">
            <a:avLst/>
          </a:prstGeom>
        </p:spPr>
      </p:pic>
      <p:pic>
        <p:nvPicPr>
          <p:cNvPr id="2" name="Resim 1"/>
          <p:cNvPicPr>
            <a:picLocks noChangeAspect="1"/>
          </p:cNvPicPr>
          <p:nvPr/>
        </p:nvPicPr>
        <p:blipFill>
          <a:blip r:embed="rId4"/>
          <a:stretch>
            <a:fillRect/>
          </a:stretch>
        </p:blipFill>
        <p:spPr>
          <a:xfrm>
            <a:off x="12957766" y="1765574"/>
            <a:ext cx="4690425" cy="2615399"/>
          </a:xfrm>
          <a:prstGeom prst="rect">
            <a:avLst/>
          </a:prstGeom>
        </p:spPr>
      </p:pic>
      <p:pic>
        <p:nvPicPr>
          <p:cNvPr id="15" name="Resim 14"/>
          <p:cNvPicPr>
            <a:picLocks noChangeAspect="1"/>
          </p:cNvPicPr>
          <p:nvPr/>
        </p:nvPicPr>
        <p:blipFill rotWithShape="1">
          <a:blip r:embed="rId5"/>
          <a:srcRect r="44689"/>
          <a:stretch/>
        </p:blipFill>
        <p:spPr>
          <a:xfrm>
            <a:off x="13195801" y="4546474"/>
            <a:ext cx="4749017" cy="2313956"/>
          </a:xfrm>
          <a:prstGeom prst="rect">
            <a:avLst/>
          </a:prstGeom>
        </p:spPr>
      </p:pic>
    </p:spTree>
    <p:extLst>
      <p:ext uri="{BB962C8B-B14F-4D97-AF65-F5344CB8AC3E}">
        <p14:creationId xmlns:p14="http://schemas.microsoft.com/office/powerpoint/2010/main" val="8929290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583332" y="2768669"/>
            <a:ext cx="15107478" cy="2862322"/>
          </a:xfrm>
          <a:prstGeom prst="rect">
            <a:avLst/>
          </a:prstGeom>
        </p:spPr>
        <p:txBody>
          <a:bodyPr wrap="square">
            <a:spAutoFit/>
          </a:bodyPr>
          <a:lstStyle/>
          <a:p>
            <a:endParaRPr lang="tr-TR" sz="2000" dirty="0"/>
          </a:p>
          <a:p>
            <a:pPr>
              <a:buFont typeface="Arial" panose="020B0604020202020204" pitchFamily="34" charset="0"/>
              <a:buChar char="•"/>
            </a:pPr>
            <a:r>
              <a:rPr lang="tr-TR" sz="2000" b="1" dirty="0"/>
              <a:t>1 mg/gün</a:t>
            </a:r>
            <a:r>
              <a:rPr lang="tr-TR" sz="2000" dirty="0"/>
              <a:t> - </a:t>
            </a:r>
            <a:r>
              <a:rPr lang="tr-TR" sz="2000" b="1" dirty="0"/>
              <a:t>2 mg/gün</a:t>
            </a:r>
            <a:r>
              <a:rPr lang="tr-TR" sz="2000" dirty="0"/>
              <a:t> dozlarla</a:t>
            </a:r>
          </a:p>
          <a:p>
            <a:pPr>
              <a:buFont typeface="Arial" panose="020B0604020202020204" pitchFamily="34" charset="0"/>
              <a:buChar char="•"/>
            </a:pPr>
            <a:endParaRPr lang="tr-TR" sz="2000" dirty="0"/>
          </a:p>
          <a:p>
            <a:pPr>
              <a:buFont typeface="Arial" panose="020B0604020202020204" pitchFamily="34" charset="0"/>
              <a:buChar char="•"/>
            </a:pPr>
            <a:r>
              <a:rPr lang="tr-TR" sz="2000" dirty="0"/>
              <a:t>10 haftalık </a:t>
            </a:r>
            <a:r>
              <a:rPr lang="tr-TR" sz="2000" dirty="0" err="1"/>
              <a:t>plasebo</a:t>
            </a:r>
            <a:r>
              <a:rPr lang="tr-TR" sz="2000" dirty="0"/>
              <a:t> kontrollü çalışma </a:t>
            </a:r>
          </a:p>
          <a:p>
            <a:pPr>
              <a:buFont typeface="Arial" panose="020B0604020202020204" pitchFamily="34" charset="0"/>
              <a:buChar char="•"/>
            </a:pPr>
            <a:endParaRPr lang="tr-TR" sz="2000" dirty="0"/>
          </a:p>
          <a:p>
            <a:pPr>
              <a:buFont typeface="Arial" panose="020B0604020202020204" pitchFamily="34" charset="0"/>
              <a:buChar char="•"/>
            </a:pPr>
            <a:r>
              <a:rPr lang="tr-TR" sz="2000" dirty="0"/>
              <a:t> Her iki doz grubu da </a:t>
            </a:r>
            <a:r>
              <a:rPr lang="tr-TR" sz="2000" b="1" dirty="0"/>
              <a:t>CMAI total skor değişiminde </a:t>
            </a:r>
            <a:r>
              <a:rPr lang="tr-TR" sz="2000" b="1" dirty="0" err="1"/>
              <a:t>plaseboya</a:t>
            </a:r>
            <a:r>
              <a:rPr lang="tr-TR" sz="2000" b="1" dirty="0"/>
              <a:t> göre anlamlı düzeyde iyileşme</a:t>
            </a:r>
          </a:p>
          <a:p>
            <a:endParaRPr lang="tr-TR" sz="2000" dirty="0"/>
          </a:p>
          <a:p>
            <a:r>
              <a:rPr lang="tr-TR" sz="2000" dirty="0"/>
              <a:t>(2 mg’da LS fark –7,2, p &lt; 0,0001; 1 mg’da –3,7, p = 0,0175)</a:t>
            </a:r>
          </a:p>
          <a:p>
            <a:pPr>
              <a:buFont typeface="Arial" panose="020B0604020202020204" pitchFamily="34" charset="0"/>
              <a:buChar char="•"/>
            </a:pPr>
            <a:endParaRPr lang="tr-TR" sz="2000" dirty="0"/>
          </a:p>
        </p:txBody>
      </p:sp>
      <p:pic>
        <p:nvPicPr>
          <p:cNvPr id="7" name="Resim 6"/>
          <p:cNvPicPr>
            <a:picLocks noChangeAspect="1"/>
          </p:cNvPicPr>
          <p:nvPr/>
        </p:nvPicPr>
        <p:blipFill>
          <a:blip r:embed="rId3"/>
          <a:stretch>
            <a:fillRect/>
          </a:stretch>
        </p:blipFill>
        <p:spPr>
          <a:xfrm>
            <a:off x="1873314" y="5784879"/>
            <a:ext cx="8058592" cy="3916076"/>
          </a:xfrm>
          <a:prstGeom prst="rect">
            <a:avLst/>
          </a:prstGeom>
        </p:spPr>
      </p:pic>
      <p:pic>
        <p:nvPicPr>
          <p:cNvPr id="8" name="Resim 7"/>
          <p:cNvPicPr>
            <a:picLocks noChangeAspect="1"/>
          </p:cNvPicPr>
          <p:nvPr/>
        </p:nvPicPr>
        <p:blipFill>
          <a:blip r:embed="rId4"/>
          <a:stretch>
            <a:fillRect/>
          </a:stretch>
        </p:blipFill>
        <p:spPr>
          <a:xfrm>
            <a:off x="10836098" y="5958610"/>
            <a:ext cx="6092026" cy="3568614"/>
          </a:xfrm>
          <a:prstGeom prst="rect">
            <a:avLst/>
          </a:prstGeom>
        </p:spPr>
      </p:pic>
      <p:grpSp>
        <p:nvGrpSpPr>
          <p:cNvPr id="9" name="Google Shape;710;p23"/>
          <p:cNvGrpSpPr/>
          <p:nvPr/>
        </p:nvGrpSpPr>
        <p:grpSpPr>
          <a:xfrm rot="-2700000">
            <a:off x="-2036180" y="-592689"/>
            <a:ext cx="2947910" cy="3120639"/>
            <a:chOff x="0" y="-47625"/>
            <a:chExt cx="812800" cy="860425"/>
          </a:xfrm>
          <a:solidFill>
            <a:schemeClr val="accent2"/>
          </a:solidFill>
        </p:grpSpPr>
        <p:sp>
          <p:nvSpPr>
            <p:cNvPr id="11"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grpFill/>
            <a:ln>
              <a:noFill/>
            </a:ln>
          </p:spPr>
        </p:sp>
        <p:sp>
          <p:nvSpPr>
            <p:cNvPr id="12" name="Google Shape;712;p23"/>
            <p:cNvSpPr txBox="1"/>
            <p:nvPr/>
          </p:nvSpPr>
          <p:spPr>
            <a:xfrm>
              <a:off x="0" y="-47625"/>
              <a:ext cx="812800" cy="860425"/>
            </a:xfrm>
            <a:prstGeom prst="rect">
              <a:avLst/>
            </a:prstGeom>
            <a:grp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3" name="Google Shape;723;p23"/>
          <p:cNvGrpSpPr/>
          <p:nvPr/>
        </p:nvGrpSpPr>
        <p:grpSpPr>
          <a:xfrm>
            <a:off x="-1606906" y="-1894184"/>
            <a:ext cx="2593234" cy="2922884"/>
            <a:chOff x="0" y="-47625"/>
            <a:chExt cx="374648" cy="422273"/>
          </a:xfrm>
        </p:grpSpPr>
        <p:sp>
          <p:nvSpPr>
            <p:cNvPr id="14"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5"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4" name="Resim 3"/>
          <p:cNvPicPr>
            <a:picLocks noChangeAspect="1"/>
          </p:cNvPicPr>
          <p:nvPr/>
        </p:nvPicPr>
        <p:blipFill>
          <a:blip r:embed="rId5"/>
          <a:stretch>
            <a:fillRect/>
          </a:stretch>
        </p:blipFill>
        <p:spPr>
          <a:xfrm>
            <a:off x="986328" y="445139"/>
            <a:ext cx="6901285" cy="2131626"/>
          </a:xfrm>
          <a:prstGeom prst="rect">
            <a:avLst/>
          </a:prstGeom>
        </p:spPr>
      </p:pic>
    </p:spTree>
    <p:extLst>
      <p:ext uri="{BB962C8B-B14F-4D97-AF65-F5344CB8AC3E}">
        <p14:creationId xmlns:p14="http://schemas.microsoft.com/office/powerpoint/2010/main" val="14245460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a:stretch>
            <a:fillRect/>
          </a:stretch>
        </p:blipFill>
        <p:spPr>
          <a:xfrm>
            <a:off x="8513884" y="1829214"/>
            <a:ext cx="9211408" cy="8253695"/>
          </a:xfrm>
          <a:prstGeom prst="rect">
            <a:avLst/>
          </a:prstGeom>
        </p:spPr>
      </p:pic>
      <p:sp>
        <p:nvSpPr>
          <p:cNvPr id="6" name="Dikdörtgen 5"/>
          <p:cNvSpPr/>
          <p:nvPr/>
        </p:nvSpPr>
        <p:spPr>
          <a:xfrm>
            <a:off x="4944387" y="315475"/>
            <a:ext cx="9680713" cy="1200329"/>
          </a:xfrm>
          <a:prstGeom prst="rect">
            <a:avLst/>
          </a:prstGeom>
          <a:solidFill>
            <a:schemeClr val="accent3">
              <a:lumMod val="20000"/>
              <a:lumOff val="80000"/>
            </a:schemeClr>
          </a:solidFill>
        </p:spPr>
        <p:txBody>
          <a:bodyPr wrap="square">
            <a:spAutoFit/>
          </a:bodyPr>
          <a:lstStyle/>
          <a:p>
            <a:pPr algn="ctr"/>
            <a:r>
              <a:rPr lang="tr-TR" sz="2400" b="1" dirty="0" err="1"/>
              <a:t>Brexpiprazol</a:t>
            </a:r>
            <a:r>
              <a:rPr lang="tr-TR" sz="2400" b="1" dirty="0"/>
              <a:t> tedaviyle ortaya çıkan </a:t>
            </a:r>
            <a:r>
              <a:rPr lang="tr-TR" sz="2400" b="1" dirty="0" err="1"/>
              <a:t>advers</a:t>
            </a:r>
            <a:r>
              <a:rPr lang="tr-TR" sz="2400" b="1" dirty="0"/>
              <a:t> olayların </a:t>
            </a:r>
            <a:r>
              <a:rPr lang="tr-TR" sz="2400" b="1" dirty="0" err="1"/>
              <a:t>insidansları</a:t>
            </a:r>
            <a:r>
              <a:rPr lang="tr-TR" sz="2400" b="1" dirty="0"/>
              <a:t>: </a:t>
            </a:r>
          </a:p>
          <a:p>
            <a:pPr algn="ctr"/>
            <a:r>
              <a:rPr lang="tr-TR" sz="2400" b="1" dirty="0"/>
              <a:t>1 mg - 2 mg - </a:t>
            </a:r>
            <a:r>
              <a:rPr lang="tr-TR" sz="2400" b="1" dirty="0" err="1"/>
              <a:t>plasebo</a:t>
            </a:r>
            <a:endParaRPr lang="tr-TR" sz="2400" b="1" dirty="0"/>
          </a:p>
          <a:p>
            <a:pPr algn="ctr"/>
            <a:r>
              <a:rPr lang="tr-TR" sz="2400" b="1" dirty="0"/>
              <a:t>%76,8 - %84,6 - %73,8 </a:t>
            </a:r>
          </a:p>
        </p:txBody>
      </p:sp>
      <p:sp>
        <p:nvSpPr>
          <p:cNvPr id="7" name="Dikdörtgen 6"/>
          <p:cNvSpPr/>
          <p:nvPr/>
        </p:nvSpPr>
        <p:spPr>
          <a:xfrm>
            <a:off x="810715" y="4307672"/>
            <a:ext cx="7256227" cy="1310615"/>
          </a:xfrm>
          <a:prstGeom prst="rect">
            <a:avLst/>
          </a:prstGeom>
        </p:spPr>
        <p:txBody>
          <a:bodyPr wrap="square">
            <a:spAutoFit/>
          </a:bodyPr>
          <a:lstStyle/>
          <a:p>
            <a:pPr marL="285750" indent="-285750">
              <a:spcBef>
                <a:spcPts val="2250"/>
              </a:spcBef>
              <a:buFont typeface="Arial" panose="020B0604020202020204" pitchFamily="34" charset="0"/>
              <a:buChar char="•"/>
            </a:pPr>
            <a:r>
              <a:rPr lang="tr-TR" sz="2000" dirty="0" err="1"/>
              <a:t>Advers</a:t>
            </a:r>
            <a:r>
              <a:rPr lang="tr-TR" sz="2000" dirty="0"/>
              <a:t> olay sıklığı önceki çalışmalara göre daha yüksek</a:t>
            </a:r>
          </a:p>
          <a:p>
            <a:pPr marL="285750" indent="-285750">
              <a:spcBef>
                <a:spcPts val="2250"/>
              </a:spcBef>
              <a:buFont typeface="Arial" panose="020B0604020202020204" pitchFamily="34" charset="0"/>
              <a:buChar char="•"/>
            </a:pPr>
            <a:r>
              <a:rPr lang="tr-TR" sz="2000" dirty="0"/>
              <a:t>«Hem 1 mg/günlük </a:t>
            </a:r>
            <a:r>
              <a:rPr lang="tr-TR" sz="2000" dirty="0" err="1"/>
              <a:t>brexpiprazol</a:t>
            </a:r>
            <a:r>
              <a:rPr lang="tr-TR" sz="2000" dirty="0"/>
              <a:t> hem de 2 mg/günlük </a:t>
            </a:r>
            <a:r>
              <a:rPr lang="tr-TR" sz="2000" dirty="0" err="1"/>
              <a:t>brexpiprazol</a:t>
            </a:r>
            <a:r>
              <a:rPr lang="tr-TR" sz="2000" dirty="0"/>
              <a:t> </a:t>
            </a:r>
            <a:r>
              <a:rPr lang="tr-TR" sz="2000" b="1" dirty="0"/>
              <a:t>genellikle iyi </a:t>
            </a:r>
            <a:r>
              <a:rPr lang="tr-TR" sz="2000" b="1" dirty="0" err="1"/>
              <a:t>tolere</a:t>
            </a:r>
            <a:r>
              <a:rPr lang="tr-TR" sz="2000" b="1" dirty="0"/>
              <a:t> edilmekte</a:t>
            </a:r>
            <a:r>
              <a:rPr lang="tr-TR" sz="2000" dirty="0"/>
              <a:t>»</a:t>
            </a:r>
            <a:endParaRPr lang="tr-TR" sz="2000" dirty="0">
              <a:effectLst/>
            </a:endParaRPr>
          </a:p>
        </p:txBody>
      </p:sp>
      <p:grpSp>
        <p:nvGrpSpPr>
          <p:cNvPr id="8" name="Google Shape;710;p23"/>
          <p:cNvGrpSpPr/>
          <p:nvPr/>
        </p:nvGrpSpPr>
        <p:grpSpPr>
          <a:xfrm rot="-2700000">
            <a:off x="-2036180" y="-592689"/>
            <a:ext cx="2947910" cy="3120639"/>
            <a:chOff x="0" y="-47625"/>
            <a:chExt cx="812800" cy="860425"/>
          </a:xfrm>
        </p:grpSpPr>
        <p:sp>
          <p:nvSpPr>
            <p:cNvPr id="9"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5D5D5"/>
            </a:solidFill>
            <a:ln>
              <a:noFill/>
            </a:ln>
          </p:spPr>
        </p:sp>
        <p:sp>
          <p:nvSpPr>
            <p:cNvPr id="10" name="Google Shape;712;p2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 name="Google Shape;723;p23"/>
          <p:cNvGrpSpPr/>
          <p:nvPr/>
        </p:nvGrpSpPr>
        <p:grpSpPr>
          <a:xfrm>
            <a:off x="-1606906" y="-1894184"/>
            <a:ext cx="2593234" cy="2922884"/>
            <a:chOff x="0" y="-47625"/>
            <a:chExt cx="374648" cy="422273"/>
          </a:xfrm>
        </p:grpSpPr>
        <p:sp>
          <p:nvSpPr>
            <p:cNvPr id="12"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3"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131156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p:cNvSpPr/>
          <p:nvPr/>
        </p:nvSpPr>
        <p:spPr>
          <a:xfrm>
            <a:off x="460375" y="3377074"/>
            <a:ext cx="8847748" cy="6863417"/>
          </a:xfrm>
          <a:prstGeom prst="rect">
            <a:avLst/>
          </a:prstGeom>
        </p:spPr>
        <p:txBody>
          <a:bodyPr wrap="square">
            <a:spAutoFit/>
          </a:bodyPr>
          <a:lstStyle/>
          <a:p>
            <a:pPr marL="342900" indent="-342900">
              <a:buFont typeface="Arial" panose="020B0604020202020204" pitchFamily="34" charset="0"/>
              <a:buChar char="•"/>
            </a:pPr>
            <a:r>
              <a:rPr lang="tr-TR" sz="2000" b="1" dirty="0"/>
              <a:t>Alzheimer hastalığına bağlı </a:t>
            </a:r>
            <a:r>
              <a:rPr lang="tr-TR" sz="2000" b="1" dirty="0" err="1"/>
              <a:t>demansla</a:t>
            </a:r>
            <a:r>
              <a:rPr lang="tr-TR" sz="2000" b="1" dirty="0"/>
              <a:t> ilişkili ajitasyonun tedavisinde</a:t>
            </a:r>
          </a:p>
          <a:p>
            <a:pPr marL="342900" indent="-342900">
              <a:buFont typeface="Arial" panose="020B0604020202020204" pitchFamily="34" charset="0"/>
              <a:buChar char="•"/>
            </a:pPr>
            <a:r>
              <a:rPr lang="tr-TR" sz="2000" dirty="0" err="1"/>
              <a:t>Brexpiprazol</a:t>
            </a:r>
            <a:r>
              <a:rPr lang="tr-TR" sz="2000" dirty="0"/>
              <a:t>, aktif tedavi</a:t>
            </a:r>
          </a:p>
          <a:p>
            <a:pPr marL="342900" indent="-342900">
              <a:buFont typeface="Arial" panose="020B0604020202020204" pitchFamily="34" charset="0"/>
              <a:buChar char="•"/>
            </a:pPr>
            <a:r>
              <a:rPr lang="tr-TR" sz="2000" b="1" dirty="0"/>
              <a:t>12 haftalık, uzatma çalışması</a:t>
            </a:r>
          </a:p>
          <a:p>
            <a:pPr marL="342900" indent="-342900">
              <a:buFont typeface="Arial" panose="020B0604020202020204" pitchFamily="34" charset="0"/>
              <a:buChar char="•"/>
            </a:pPr>
            <a:endParaRPr lang="tr-TR" sz="2000" dirty="0"/>
          </a:p>
          <a:p>
            <a:pPr marL="342900" indent="-342900">
              <a:buFont typeface="Arial" panose="020B0604020202020204" pitchFamily="34" charset="0"/>
              <a:buChar char="•"/>
            </a:pPr>
            <a:r>
              <a:rPr lang="tr-TR" sz="2000" b="1" dirty="0"/>
              <a:t>Güvenilirlik ve </a:t>
            </a:r>
            <a:r>
              <a:rPr lang="tr-TR" sz="2000" b="1" dirty="0" err="1"/>
              <a:t>tolerabilit</a:t>
            </a:r>
            <a:r>
              <a:rPr lang="tr-TR" sz="2000" dirty="0" err="1"/>
              <a:t>e</a:t>
            </a:r>
            <a:r>
              <a:rPr lang="tr-TR" sz="2000" dirty="0"/>
              <a:t> değerlendirme</a:t>
            </a:r>
          </a:p>
          <a:p>
            <a:pPr marL="342900" indent="-342900">
              <a:buFont typeface="Arial" panose="020B0604020202020204" pitchFamily="34" charset="0"/>
              <a:buChar char="•"/>
            </a:pPr>
            <a:endParaRPr lang="tr-TR" sz="2000" dirty="0"/>
          </a:p>
          <a:p>
            <a:pPr marL="342900" indent="-342900">
              <a:buFont typeface="Arial" panose="020B0604020202020204" pitchFamily="34" charset="0"/>
              <a:buChar char="•"/>
            </a:pPr>
            <a:r>
              <a:rPr lang="tr-TR" sz="2000" dirty="0"/>
              <a:t>Oral </a:t>
            </a:r>
            <a:r>
              <a:rPr lang="tr-TR" sz="2000" dirty="0" err="1"/>
              <a:t>brexpiprazol</a:t>
            </a:r>
            <a:r>
              <a:rPr lang="tr-TR" sz="2000" dirty="0"/>
              <a:t> 2 -3 mg/gün</a:t>
            </a:r>
          </a:p>
          <a:p>
            <a:pPr marL="342900" indent="-342900">
              <a:buFont typeface="Arial" panose="020B0604020202020204" pitchFamily="34" charset="0"/>
              <a:buChar char="•"/>
            </a:pPr>
            <a:endParaRPr lang="tr-TR" sz="2000" dirty="0"/>
          </a:p>
          <a:p>
            <a:pPr marL="342900" indent="-342900">
              <a:buFont typeface="Arial" panose="020B0604020202020204" pitchFamily="34" charset="0"/>
              <a:buChar char="•"/>
            </a:pPr>
            <a:r>
              <a:rPr lang="tr-TR" sz="2000" dirty="0"/>
              <a:t>n=259</a:t>
            </a:r>
          </a:p>
          <a:p>
            <a:pPr marL="342900" indent="-342900">
              <a:buFont typeface="Arial" panose="020B0604020202020204" pitchFamily="34" charset="0"/>
              <a:buChar char="•"/>
            </a:pPr>
            <a:r>
              <a:rPr lang="tr-TR" sz="2000" dirty="0" err="1"/>
              <a:t>Ort</a:t>
            </a:r>
            <a:r>
              <a:rPr lang="tr-TR" sz="2000" dirty="0"/>
              <a:t> yaş 74,3 (7,6)</a:t>
            </a:r>
          </a:p>
          <a:p>
            <a:pPr marL="342900" indent="-342900">
              <a:buFont typeface="Arial" panose="020B0604020202020204" pitchFamily="34" charset="0"/>
              <a:buChar char="•"/>
            </a:pPr>
            <a:r>
              <a:rPr lang="tr-TR" sz="2000" dirty="0" err="1"/>
              <a:t>Cohen-Mansfield</a:t>
            </a:r>
            <a:r>
              <a:rPr lang="tr-TR" sz="2000" dirty="0"/>
              <a:t> Ajitasyon Envanteri </a:t>
            </a:r>
            <a:r>
              <a:rPr lang="tr-TR" sz="2000" b="1" dirty="0"/>
              <a:t>(CMAI) toplam puanındaki değişiklik</a:t>
            </a:r>
          </a:p>
          <a:p>
            <a:pPr marL="342900" indent="-342900">
              <a:buFont typeface="Arial" panose="020B0604020202020204" pitchFamily="34" charset="0"/>
              <a:buChar char="•"/>
            </a:pPr>
            <a:endParaRPr lang="tr-TR" sz="2000" b="1" dirty="0"/>
          </a:p>
          <a:p>
            <a:pPr marL="342900" indent="-342900">
              <a:buFont typeface="Arial" panose="020B0604020202020204" pitchFamily="34" charset="0"/>
              <a:buChar char="•"/>
            </a:pPr>
            <a:r>
              <a:rPr lang="tr-TR" sz="2000" b="1" dirty="0"/>
              <a:t>TEAE</a:t>
            </a:r>
          </a:p>
          <a:p>
            <a:pPr marL="342900" lvl="2" indent="-342900">
              <a:buFont typeface="Wingdings" panose="05000000000000000000" pitchFamily="2" charset="2"/>
              <a:buChar char="ü"/>
            </a:pPr>
            <a:r>
              <a:rPr lang="tr-TR" sz="2000" dirty="0"/>
              <a:t>67 hasta (%25,9)</a:t>
            </a:r>
          </a:p>
          <a:p>
            <a:pPr marL="342900" lvl="2" indent="-342900">
              <a:buFont typeface="Wingdings" panose="05000000000000000000" pitchFamily="2" charset="2"/>
              <a:buChar char="ü"/>
            </a:pPr>
            <a:r>
              <a:rPr lang="tr-TR" sz="2000" dirty="0"/>
              <a:t>En sık baş ağrısı (%3,5) ve düşme (%2,3). </a:t>
            </a:r>
          </a:p>
          <a:p>
            <a:pPr marL="342900" lvl="2" indent="-342900">
              <a:buFont typeface="Wingdings" panose="05000000000000000000" pitchFamily="2" charset="2"/>
              <a:buChar char="ü"/>
            </a:pPr>
            <a:r>
              <a:rPr lang="tr-TR" sz="2000" dirty="0"/>
              <a:t>Çoğu TEAE hafif veya orta şiddet</a:t>
            </a:r>
          </a:p>
          <a:p>
            <a:pPr marL="342900" lvl="2" indent="-342900">
              <a:buFont typeface="Wingdings" panose="05000000000000000000" pitchFamily="2" charset="2"/>
              <a:buChar char="ü"/>
            </a:pPr>
            <a:r>
              <a:rPr lang="tr-TR" sz="2000" b="1" dirty="0"/>
              <a:t>5 hasta (%1,9) şiddetli TEAE </a:t>
            </a:r>
          </a:p>
          <a:p>
            <a:pPr marL="342900" indent="-342900">
              <a:buFont typeface="Arial" panose="020B0604020202020204" pitchFamily="34" charset="0"/>
              <a:buChar char="•"/>
            </a:pPr>
            <a:endParaRPr lang="tr-TR" sz="2000" dirty="0">
              <a:solidFill>
                <a:srgbClr val="FF0000"/>
              </a:solidFill>
            </a:endParaRPr>
          </a:p>
          <a:p>
            <a:pPr marL="342900" indent="-342900">
              <a:buFont typeface="Arial" panose="020B0604020202020204" pitchFamily="34" charset="0"/>
              <a:buChar char="•"/>
            </a:pPr>
            <a:r>
              <a:rPr lang="tr-TR" sz="2000" dirty="0">
                <a:solidFill>
                  <a:srgbClr val="FF0000"/>
                </a:solidFill>
              </a:rPr>
              <a:t>12. Hafta CMAI puanında </a:t>
            </a:r>
            <a:r>
              <a:rPr lang="tr-TR" sz="2000" dirty="0" err="1">
                <a:solidFill>
                  <a:srgbClr val="FF0000"/>
                </a:solidFill>
              </a:rPr>
              <a:t>plaseboya</a:t>
            </a:r>
            <a:r>
              <a:rPr lang="tr-TR" sz="2000" dirty="0">
                <a:solidFill>
                  <a:srgbClr val="FF0000"/>
                </a:solidFill>
              </a:rPr>
              <a:t> kıyasla başlangıç ​​seviyesine göre </a:t>
            </a:r>
            <a:r>
              <a:rPr lang="tr-TR" sz="2000" b="1" dirty="0">
                <a:solidFill>
                  <a:srgbClr val="FF0000"/>
                </a:solidFill>
              </a:rPr>
              <a:t>yaklaşık 5 puan daha fazla azalma</a:t>
            </a:r>
          </a:p>
          <a:p>
            <a:pPr marL="342900" indent="-342900">
              <a:buFont typeface="Arial" panose="020B0604020202020204" pitchFamily="34" charset="0"/>
              <a:buChar char="•"/>
            </a:pPr>
            <a:endParaRPr lang="tr-TR" sz="2000" dirty="0"/>
          </a:p>
        </p:txBody>
      </p:sp>
      <p:grpSp>
        <p:nvGrpSpPr>
          <p:cNvPr id="4" name="Google Shape;710;p23"/>
          <p:cNvGrpSpPr/>
          <p:nvPr/>
        </p:nvGrpSpPr>
        <p:grpSpPr>
          <a:xfrm rot="-2700000">
            <a:off x="-2036180" y="-592689"/>
            <a:ext cx="2947910" cy="3120639"/>
            <a:chOff x="0" y="-47625"/>
            <a:chExt cx="812800" cy="860425"/>
          </a:xfrm>
          <a:solidFill>
            <a:schemeClr val="accent2"/>
          </a:solidFill>
        </p:grpSpPr>
        <p:sp>
          <p:nvSpPr>
            <p:cNvPr id="5"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grpFill/>
            <a:ln>
              <a:noFill/>
            </a:ln>
          </p:spPr>
        </p:sp>
        <p:sp>
          <p:nvSpPr>
            <p:cNvPr id="6" name="Google Shape;712;p23"/>
            <p:cNvSpPr txBox="1"/>
            <p:nvPr/>
          </p:nvSpPr>
          <p:spPr>
            <a:xfrm>
              <a:off x="0" y="-47625"/>
              <a:ext cx="812800" cy="860425"/>
            </a:xfrm>
            <a:prstGeom prst="rect">
              <a:avLst/>
            </a:prstGeom>
            <a:grp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 name="Google Shape;723;p23"/>
          <p:cNvGrpSpPr/>
          <p:nvPr/>
        </p:nvGrpSpPr>
        <p:grpSpPr>
          <a:xfrm>
            <a:off x="-1606906" y="-1894184"/>
            <a:ext cx="2593234" cy="2922884"/>
            <a:chOff x="0" y="-47625"/>
            <a:chExt cx="374648" cy="422273"/>
          </a:xfrm>
        </p:grpSpPr>
        <p:sp>
          <p:nvSpPr>
            <p:cNvPr id="10"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1"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8" name="Resim 7"/>
          <p:cNvPicPr>
            <a:picLocks noChangeAspect="1"/>
          </p:cNvPicPr>
          <p:nvPr/>
        </p:nvPicPr>
        <p:blipFill>
          <a:blip r:embed="rId3"/>
          <a:stretch>
            <a:fillRect/>
          </a:stretch>
        </p:blipFill>
        <p:spPr>
          <a:xfrm>
            <a:off x="986328" y="370370"/>
            <a:ext cx="6495069" cy="2440071"/>
          </a:xfrm>
          <a:prstGeom prst="rect">
            <a:avLst/>
          </a:prstGeom>
        </p:spPr>
      </p:pic>
      <p:pic>
        <p:nvPicPr>
          <p:cNvPr id="12" name="Resim 11"/>
          <p:cNvPicPr>
            <a:picLocks noChangeAspect="1"/>
          </p:cNvPicPr>
          <p:nvPr/>
        </p:nvPicPr>
        <p:blipFill rotWithShape="1">
          <a:blip r:embed="rId4"/>
          <a:srcRect b="69188"/>
          <a:stretch/>
        </p:blipFill>
        <p:spPr>
          <a:xfrm>
            <a:off x="10074631" y="262716"/>
            <a:ext cx="6020793" cy="2924885"/>
          </a:xfrm>
          <a:prstGeom prst="rect">
            <a:avLst/>
          </a:prstGeom>
        </p:spPr>
      </p:pic>
      <p:sp>
        <p:nvSpPr>
          <p:cNvPr id="13" name="AutoShape 2" descr="Brexpiprazole for the treatment of agitation associated with dementia due  to Alzheimer's disease: A 12-week, active-treatment, extension trial -  Saloni Behl, Mary Slomkowski, Dalei Chen, Denise Chang, Nanco Hefting,  Daniel Lee, Alpes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4" name="Resim 13"/>
          <p:cNvPicPr>
            <a:picLocks noChangeAspect="1"/>
          </p:cNvPicPr>
          <p:nvPr/>
        </p:nvPicPr>
        <p:blipFill>
          <a:blip r:embed="rId5"/>
          <a:stretch>
            <a:fillRect/>
          </a:stretch>
        </p:blipFill>
        <p:spPr>
          <a:xfrm>
            <a:off x="9308123" y="4118851"/>
            <a:ext cx="8651180" cy="5072088"/>
          </a:xfrm>
          <a:prstGeom prst="rect">
            <a:avLst/>
          </a:prstGeom>
        </p:spPr>
      </p:pic>
    </p:spTree>
    <p:extLst>
      <p:ext uri="{BB962C8B-B14F-4D97-AF65-F5344CB8AC3E}">
        <p14:creationId xmlns:p14="http://schemas.microsoft.com/office/powerpoint/2010/main" val="19961285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9144000" y="6057900"/>
            <a:ext cx="7524670" cy="2824328"/>
          </a:xfrm>
          <a:prstGeom prst="rect">
            <a:avLst/>
          </a:prstGeom>
        </p:spPr>
      </p:pic>
      <p:pic>
        <p:nvPicPr>
          <p:cNvPr id="5" name="Resim 4"/>
          <p:cNvPicPr>
            <a:picLocks noChangeAspect="1"/>
          </p:cNvPicPr>
          <p:nvPr/>
        </p:nvPicPr>
        <p:blipFill>
          <a:blip r:embed="rId4"/>
          <a:stretch>
            <a:fillRect/>
          </a:stretch>
        </p:blipFill>
        <p:spPr>
          <a:xfrm>
            <a:off x="1263757" y="6315594"/>
            <a:ext cx="7493747" cy="2566634"/>
          </a:xfrm>
          <a:prstGeom prst="rect">
            <a:avLst/>
          </a:prstGeom>
        </p:spPr>
      </p:pic>
      <p:pic>
        <p:nvPicPr>
          <p:cNvPr id="6" name="Resim 5"/>
          <p:cNvPicPr>
            <a:picLocks noChangeAspect="1"/>
          </p:cNvPicPr>
          <p:nvPr/>
        </p:nvPicPr>
        <p:blipFill>
          <a:blip r:embed="rId5"/>
          <a:stretch>
            <a:fillRect/>
          </a:stretch>
        </p:blipFill>
        <p:spPr>
          <a:xfrm>
            <a:off x="4801431" y="726831"/>
            <a:ext cx="7722837" cy="4869419"/>
          </a:xfrm>
          <a:prstGeom prst="rect">
            <a:avLst/>
          </a:prstGeom>
        </p:spPr>
      </p:pic>
    </p:spTree>
    <p:extLst>
      <p:ext uri="{BB962C8B-B14F-4D97-AF65-F5344CB8AC3E}">
        <p14:creationId xmlns:p14="http://schemas.microsoft.com/office/powerpoint/2010/main" val="14951185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8665552" y="1020505"/>
            <a:ext cx="7840539" cy="8373695"/>
          </a:xfrm>
          <a:prstGeom prst="rect">
            <a:avLst/>
          </a:prstGeom>
        </p:spPr>
      </p:pic>
      <p:sp>
        <p:nvSpPr>
          <p:cNvPr id="16" name="Dikdörtgen 15"/>
          <p:cNvSpPr/>
          <p:nvPr/>
        </p:nvSpPr>
        <p:spPr>
          <a:xfrm>
            <a:off x="1654988" y="4379333"/>
            <a:ext cx="6729212" cy="3970318"/>
          </a:xfrm>
          <a:prstGeom prst="rect">
            <a:avLst/>
          </a:prstGeom>
        </p:spPr>
        <p:txBody>
          <a:bodyPr wrap="square">
            <a:spAutoFit/>
          </a:bodyPr>
          <a:lstStyle/>
          <a:p>
            <a:pPr marL="457200" indent="-457200">
              <a:buFont typeface="Arial" panose="020B0604020202020204" pitchFamily="34" charset="0"/>
              <a:buChar char="•"/>
            </a:pPr>
            <a:r>
              <a:rPr lang="tr-TR" sz="2800" dirty="0" err="1">
                <a:solidFill>
                  <a:srgbClr val="1B1B1B"/>
                </a:solidFill>
                <a:latin typeface="Cambria" panose="02040503050406030204" pitchFamily="18" charset="0"/>
              </a:rPr>
              <a:t>Demans</a:t>
            </a:r>
            <a:r>
              <a:rPr lang="tr-TR" sz="2800" dirty="0">
                <a:solidFill>
                  <a:srgbClr val="1B1B1B"/>
                </a:solidFill>
                <a:latin typeface="Cambria" panose="02040503050406030204" pitchFamily="18" charset="0"/>
              </a:rPr>
              <a:t> tanılı  41.871 kişi</a:t>
            </a:r>
          </a:p>
          <a:p>
            <a:pPr marL="457200" indent="-457200">
              <a:buFont typeface="Arial" panose="020B0604020202020204" pitchFamily="34" charset="0"/>
              <a:buChar char="•"/>
            </a:pPr>
            <a:endParaRPr lang="tr-TR" sz="2800" dirty="0">
              <a:solidFill>
                <a:srgbClr val="1B1B1B"/>
              </a:solidFill>
              <a:latin typeface="Cambria" panose="02040503050406030204" pitchFamily="18" charset="0"/>
            </a:endParaRPr>
          </a:p>
          <a:p>
            <a:pPr marL="457200" indent="-457200">
              <a:buFont typeface="Arial" panose="020B0604020202020204" pitchFamily="34" charset="0"/>
              <a:buChar char="•"/>
            </a:pPr>
            <a:r>
              <a:rPr lang="tr-TR" sz="2800" dirty="0" err="1">
                <a:solidFill>
                  <a:srgbClr val="1B1B1B"/>
                </a:solidFill>
                <a:latin typeface="Cambria" panose="02040503050406030204" pitchFamily="18" charset="0"/>
              </a:rPr>
              <a:t>Brexpiprazol</a:t>
            </a:r>
            <a:r>
              <a:rPr lang="tr-TR" sz="2800" dirty="0">
                <a:solidFill>
                  <a:srgbClr val="1B1B1B"/>
                </a:solidFill>
                <a:latin typeface="Cambria" panose="02040503050406030204" pitchFamily="18" charset="0"/>
              </a:rPr>
              <a:t> vs. </a:t>
            </a:r>
            <a:r>
              <a:rPr lang="tr-TR" sz="2800" dirty="0" err="1">
                <a:solidFill>
                  <a:srgbClr val="1B1B1B"/>
                </a:solidFill>
                <a:latin typeface="Cambria" panose="02040503050406030204" pitchFamily="18" charset="0"/>
              </a:rPr>
              <a:t>Aripiprazol</a:t>
            </a:r>
            <a:r>
              <a:rPr lang="tr-TR" sz="2800" dirty="0">
                <a:solidFill>
                  <a:srgbClr val="1B1B1B"/>
                </a:solidFill>
                <a:latin typeface="Cambria" panose="02040503050406030204" pitchFamily="18" charset="0"/>
              </a:rPr>
              <a:t> </a:t>
            </a:r>
          </a:p>
          <a:p>
            <a:pPr marL="457200" indent="-457200">
              <a:buFont typeface="Arial" panose="020B0604020202020204" pitchFamily="34" charset="0"/>
              <a:buChar char="•"/>
            </a:pPr>
            <a:r>
              <a:rPr lang="tr-TR" sz="2800" dirty="0" err="1">
                <a:solidFill>
                  <a:srgbClr val="1B1B1B"/>
                </a:solidFill>
                <a:latin typeface="Cambria" panose="02040503050406030204" pitchFamily="18" charset="0"/>
              </a:rPr>
              <a:t>Ort</a:t>
            </a:r>
            <a:r>
              <a:rPr lang="tr-TR" sz="2800" dirty="0">
                <a:solidFill>
                  <a:srgbClr val="1B1B1B"/>
                </a:solidFill>
                <a:latin typeface="Cambria" panose="02040503050406030204" pitchFamily="18" charset="0"/>
              </a:rPr>
              <a:t> yaş 75,7 vs. 78,0</a:t>
            </a:r>
          </a:p>
          <a:p>
            <a:pPr marL="457200" indent="-457200">
              <a:buFont typeface="Arial" panose="020B0604020202020204" pitchFamily="34" charset="0"/>
              <a:buChar char="•"/>
            </a:pPr>
            <a:endParaRPr lang="tr-TR" sz="2800" dirty="0">
              <a:solidFill>
                <a:srgbClr val="1B1B1B"/>
              </a:solidFill>
              <a:latin typeface="Cambria" panose="02040503050406030204" pitchFamily="18" charset="0"/>
            </a:endParaRPr>
          </a:p>
          <a:p>
            <a:pPr marL="457200" indent="-457200">
              <a:buFont typeface="Arial" panose="020B0604020202020204" pitchFamily="34" charset="0"/>
              <a:buChar char="•"/>
            </a:pPr>
            <a:r>
              <a:rPr lang="tr-TR" sz="2800" dirty="0">
                <a:solidFill>
                  <a:srgbClr val="1B1B1B"/>
                </a:solidFill>
                <a:latin typeface="Cambria" panose="02040503050406030204" pitchFamily="18" charset="0"/>
              </a:rPr>
              <a:t>6 aylık </a:t>
            </a:r>
            <a:r>
              <a:rPr lang="tr-TR" sz="2800" dirty="0" err="1">
                <a:solidFill>
                  <a:srgbClr val="1B1B1B"/>
                </a:solidFill>
                <a:latin typeface="Cambria" panose="02040503050406030204" pitchFamily="18" charset="0"/>
              </a:rPr>
              <a:t>mortalite</a:t>
            </a:r>
            <a:r>
              <a:rPr lang="tr-TR" sz="2800" dirty="0">
                <a:solidFill>
                  <a:srgbClr val="1B1B1B"/>
                </a:solidFill>
                <a:latin typeface="Cambria" panose="02040503050406030204" pitchFamily="18" charset="0"/>
              </a:rPr>
              <a:t>, acil servis ziyaretleri veya hastaneye yatış </a:t>
            </a:r>
          </a:p>
          <a:p>
            <a:pPr marL="457200" indent="-457200">
              <a:buFont typeface="Arial" panose="020B0604020202020204" pitchFamily="34" charset="0"/>
              <a:buChar char="•"/>
            </a:pPr>
            <a:endParaRPr lang="tr-TR" sz="2800" dirty="0">
              <a:solidFill>
                <a:srgbClr val="1B1B1B"/>
              </a:solidFill>
              <a:latin typeface="Cambria" panose="02040503050406030204" pitchFamily="18" charset="0"/>
            </a:endParaRPr>
          </a:p>
          <a:p>
            <a:endParaRPr lang="tr-TR" sz="2800" dirty="0"/>
          </a:p>
        </p:txBody>
      </p:sp>
      <p:grpSp>
        <p:nvGrpSpPr>
          <p:cNvPr id="5" name="Google Shape;710;p23"/>
          <p:cNvGrpSpPr/>
          <p:nvPr/>
        </p:nvGrpSpPr>
        <p:grpSpPr>
          <a:xfrm rot="-2700000">
            <a:off x="-2036180" y="-592689"/>
            <a:ext cx="2947910" cy="3120639"/>
            <a:chOff x="0" y="-47625"/>
            <a:chExt cx="812800" cy="860425"/>
          </a:xfrm>
          <a:solidFill>
            <a:schemeClr val="accent2"/>
          </a:solidFill>
        </p:grpSpPr>
        <p:sp>
          <p:nvSpPr>
            <p:cNvPr id="6"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grpFill/>
            <a:ln>
              <a:noFill/>
            </a:ln>
          </p:spPr>
        </p:sp>
        <p:sp>
          <p:nvSpPr>
            <p:cNvPr id="7" name="Google Shape;712;p23"/>
            <p:cNvSpPr txBox="1"/>
            <p:nvPr/>
          </p:nvSpPr>
          <p:spPr>
            <a:xfrm>
              <a:off x="0" y="-47625"/>
              <a:ext cx="812800" cy="860425"/>
            </a:xfrm>
            <a:prstGeom prst="rect">
              <a:avLst/>
            </a:prstGeom>
            <a:grp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 name="Google Shape;723;p23"/>
          <p:cNvGrpSpPr/>
          <p:nvPr/>
        </p:nvGrpSpPr>
        <p:grpSpPr>
          <a:xfrm>
            <a:off x="-1606906" y="-1894184"/>
            <a:ext cx="2593234" cy="2922884"/>
            <a:chOff x="0" y="-47625"/>
            <a:chExt cx="374648" cy="422273"/>
          </a:xfrm>
        </p:grpSpPr>
        <p:sp>
          <p:nvSpPr>
            <p:cNvPr id="10"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1"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9" name="Resim 8"/>
          <p:cNvPicPr>
            <a:picLocks noChangeAspect="1"/>
          </p:cNvPicPr>
          <p:nvPr/>
        </p:nvPicPr>
        <p:blipFill>
          <a:blip r:embed="rId4"/>
          <a:stretch>
            <a:fillRect/>
          </a:stretch>
        </p:blipFill>
        <p:spPr>
          <a:xfrm>
            <a:off x="986328" y="485508"/>
            <a:ext cx="7364490" cy="2468099"/>
          </a:xfrm>
          <a:prstGeom prst="rect">
            <a:avLst/>
          </a:prstGeom>
        </p:spPr>
      </p:pic>
    </p:spTree>
    <p:extLst>
      <p:ext uri="{BB962C8B-B14F-4D97-AF65-F5344CB8AC3E}">
        <p14:creationId xmlns:p14="http://schemas.microsoft.com/office/powerpoint/2010/main" val="5176699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oogle Shape;710;p23"/>
          <p:cNvGrpSpPr/>
          <p:nvPr/>
        </p:nvGrpSpPr>
        <p:grpSpPr>
          <a:xfrm rot="-2700000">
            <a:off x="-2036180" y="-592689"/>
            <a:ext cx="2947910" cy="3120639"/>
            <a:chOff x="0" y="-47625"/>
            <a:chExt cx="812800" cy="860425"/>
          </a:xfrm>
        </p:grpSpPr>
        <p:sp>
          <p:nvSpPr>
            <p:cNvPr id="11"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5D5D5"/>
            </a:solidFill>
            <a:ln>
              <a:noFill/>
            </a:ln>
          </p:spPr>
        </p:sp>
        <p:sp>
          <p:nvSpPr>
            <p:cNvPr id="12" name="Google Shape;712;p2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3" name="Google Shape;723;p23"/>
          <p:cNvGrpSpPr/>
          <p:nvPr/>
        </p:nvGrpSpPr>
        <p:grpSpPr>
          <a:xfrm>
            <a:off x="-1606906" y="-1894184"/>
            <a:ext cx="2593234" cy="2922884"/>
            <a:chOff x="0" y="-47625"/>
            <a:chExt cx="374648" cy="422273"/>
          </a:xfrm>
        </p:grpSpPr>
        <p:sp>
          <p:nvSpPr>
            <p:cNvPr id="14"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5"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4" name="Resim 3"/>
          <p:cNvPicPr>
            <a:picLocks noChangeAspect="1"/>
          </p:cNvPicPr>
          <p:nvPr/>
        </p:nvPicPr>
        <p:blipFill>
          <a:blip r:embed="rId3"/>
          <a:stretch>
            <a:fillRect/>
          </a:stretch>
        </p:blipFill>
        <p:spPr>
          <a:xfrm>
            <a:off x="9768374" y="1445098"/>
            <a:ext cx="8014764" cy="2757768"/>
          </a:xfrm>
          <a:prstGeom prst="rect">
            <a:avLst/>
          </a:prstGeom>
        </p:spPr>
      </p:pic>
      <p:pic>
        <p:nvPicPr>
          <p:cNvPr id="5" name="Resim 4"/>
          <p:cNvPicPr>
            <a:picLocks noChangeAspect="1"/>
          </p:cNvPicPr>
          <p:nvPr/>
        </p:nvPicPr>
        <p:blipFill>
          <a:blip r:embed="rId4"/>
          <a:stretch>
            <a:fillRect/>
          </a:stretch>
        </p:blipFill>
        <p:spPr>
          <a:xfrm>
            <a:off x="1230041" y="965720"/>
            <a:ext cx="8144034" cy="3716524"/>
          </a:xfrm>
          <a:prstGeom prst="rect">
            <a:avLst/>
          </a:prstGeom>
        </p:spPr>
      </p:pic>
      <p:pic>
        <p:nvPicPr>
          <p:cNvPr id="6" name="Resim 5"/>
          <p:cNvPicPr>
            <a:picLocks noChangeAspect="1"/>
          </p:cNvPicPr>
          <p:nvPr/>
        </p:nvPicPr>
        <p:blipFill>
          <a:blip r:embed="rId5"/>
          <a:stretch>
            <a:fillRect/>
          </a:stretch>
        </p:blipFill>
        <p:spPr>
          <a:xfrm>
            <a:off x="1230040" y="5068775"/>
            <a:ext cx="8176353" cy="3802704"/>
          </a:xfrm>
          <a:prstGeom prst="rect">
            <a:avLst/>
          </a:prstGeom>
        </p:spPr>
      </p:pic>
      <p:pic>
        <p:nvPicPr>
          <p:cNvPr id="7" name="Resim 6"/>
          <p:cNvPicPr>
            <a:picLocks noChangeAspect="1"/>
          </p:cNvPicPr>
          <p:nvPr/>
        </p:nvPicPr>
        <p:blipFill>
          <a:blip r:embed="rId6"/>
          <a:stretch>
            <a:fillRect/>
          </a:stretch>
        </p:blipFill>
        <p:spPr>
          <a:xfrm>
            <a:off x="11766679" y="5518336"/>
            <a:ext cx="4018155" cy="3479528"/>
          </a:xfrm>
          <a:prstGeom prst="rect">
            <a:avLst/>
          </a:prstGeom>
        </p:spPr>
      </p:pic>
      <p:sp>
        <p:nvSpPr>
          <p:cNvPr id="8" name="Dikdörtgen 7"/>
          <p:cNvSpPr/>
          <p:nvPr/>
        </p:nvSpPr>
        <p:spPr>
          <a:xfrm>
            <a:off x="10222523" y="9596590"/>
            <a:ext cx="8065477" cy="400110"/>
          </a:xfrm>
          <a:prstGeom prst="rect">
            <a:avLst/>
          </a:prstGeom>
          <a:solidFill>
            <a:schemeClr val="accent2">
              <a:lumMod val="20000"/>
              <a:lumOff val="80000"/>
            </a:schemeClr>
          </a:solidFill>
        </p:spPr>
        <p:txBody>
          <a:bodyPr wrap="square">
            <a:spAutoFit/>
          </a:bodyPr>
          <a:lstStyle/>
          <a:p>
            <a:r>
              <a:rPr lang="tr-TR" sz="2000" b="1" dirty="0">
                <a:solidFill>
                  <a:srgbClr val="1B1B1B"/>
                </a:solidFill>
                <a:latin typeface="Cambria" panose="02040503050406030204" pitchFamily="18" charset="0"/>
              </a:rPr>
              <a:t>«6 ay içinde acil servis ziyaretleri veya hastaneye yatış fark yok» </a:t>
            </a:r>
            <a:endParaRPr lang="tr-TR" sz="2000" b="1" dirty="0"/>
          </a:p>
        </p:txBody>
      </p:sp>
      <p:sp>
        <p:nvSpPr>
          <p:cNvPr id="9" name="Dikdörtgen 8"/>
          <p:cNvSpPr/>
          <p:nvPr/>
        </p:nvSpPr>
        <p:spPr>
          <a:xfrm>
            <a:off x="1980161" y="9522695"/>
            <a:ext cx="6463629" cy="400110"/>
          </a:xfrm>
          <a:prstGeom prst="rect">
            <a:avLst/>
          </a:prstGeom>
          <a:solidFill>
            <a:schemeClr val="accent2">
              <a:lumMod val="20000"/>
              <a:lumOff val="80000"/>
            </a:schemeClr>
          </a:solidFill>
        </p:spPr>
        <p:txBody>
          <a:bodyPr wrap="none">
            <a:spAutoFit/>
          </a:bodyPr>
          <a:lstStyle/>
          <a:p>
            <a:r>
              <a:rPr lang="tr-TR" sz="2000" b="1" dirty="0">
                <a:solidFill>
                  <a:srgbClr val="1B1B1B"/>
                </a:solidFill>
                <a:latin typeface="Cambria" panose="02040503050406030204" pitchFamily="18" charset="0"/>
              </a:rPr>
              <a:t>«6 aylık </a:t>
            </a:r>
            <a:r>
              <a:rPr lang="tr-TR" sz="2000" b="1" dirty="0" err="1">
                <a:solidFill>
                  <a:srgbClr val="1B1B1B"/>
                </a:solidFill>
                <a:latin typeface="Cambria" panose="02040503050406030204" pitchFamily="18" charset="0"/>
              </a:rPr>
              <a:t>mortalite</a:t>
            </a:r>
            <a:r>
              <a:rPr lang="tr-TR" sz="2000" b="1" dirty="0">
                <a:solidFill>
                  <a:srgbClr val="1B1B1B"/>
                </a:solidFill>
                <a:latin typeface="Cambria" panose="02040503050406030204" pitchFamily="18" charset="0"/>
              </a:rPr>
              <a:t> </a:t>
            </a:r>
            <a:r>
              <a:rPr lang="tr-TR" sz="2000" b="1" dirty="0" err="1">
                <a:solidFill>
                  <a:srgbClr val="1B1B1B"/>
                </a:solidFill>
                <a:latin typeface="Cambria" panose="02040503050406030204" pitchFamily="18" charset="0"/>
              </a:rPr>
              <a:t>brexpiprazol</a:t>
            </a:r>
            <a:r>
              <a:rPr lang="tr-TR" sz="2000" b="1" dirty="0">
                <a:solidFill>
                  <a:srgbClr val="1B1B1B"/>
                </a:solidFill>
                <a:latin typeface="Cambria" panose="02040503050406030204" pitchFamily="18" charset="0"/>
              </a:rPr>
              <a:t> kolunda daha düşük»</a:t>
            </a:r>
            <a:endParaRPr lang="tr-TR" sz="2000" b="1" dirty="0"/>
          </a:p>
        </p:txBody>
      </p:sp>
    </p:spTree>
    <p:extLst>
      <p:ext uri="{BB962C8B-B14F-4D97-AF65-F5344CB8AC3E}">
        <p14:creationId xmlns:p14="http://schemas.microsoft.com/office/powerpoint/2010/main" val="2241301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4F1"/>
        </a:solidFill>
        <a:effectLst/>
      </p:bgPr>
    </p:bg>
    <p:spTree>
      <p:nvGrpSpPr>
        <p:cNvPr id="1" name="Shape 705"/>
        <p:cNvGrpSpPr/>
        <p:nvPr/>
      </p:nvGrpSpPr>
      <p:grpSpPr>
        <a:xfrm>
          <a:off x="0" y="0"/>
          <a:ext cx="0" cy="0"/>
          <a:chOff x="0" y="0"/>
          <a:chExt cx="0" cy="0"/>
        </a:xfrm>
      </p:grpSpPr>
      <p:grpSp>
        <p:nvGrpSpPr>
          <p:cNvPr id="9" name="Google Shape;710;p23"/>
          <p:cNvGrpSpPr/>
          <p:nvPr/>
        </p:nvGrpSpPr>
        <p:grpSpPr>
          <a:xfrm rot="-2700000">
            <a:off x="-2036180" y="-592689"/>
            <a:ext cx="2947910" cy="3120639"/>
            <a:chOff x="0" y="-47625"/>
            <a:chExt cx="812800" cy="860425"/>
          </a:xfrm>
          <a:solidFill>
            <a:schemeClr val="accent2"/>
          </a:solidFill>
        </p:grpSpPr>
        <p:sp>
          <p:nvSpPr>
            <p:cNvPr id="10"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grpFill/>
            <a:ln>
              <a:noFill/>
            </a:ln>
          </p:spPr>
        </p:sp>
        <p:sp>
          <p:nvSpPr>
            <p:cNvPr id="11" name="Google Shape;712;p23"/>
            <p:cNvSpPr txBox="1"/>
            <p:nvPr/>
          </p:nvSpPr>
          <p:spPr>
            <a:xfrm>
              <a:off x="0" y="-47625"/>
              <a:ext cx="812800" cy="860425"/>
            </a:xfrm>
            <a:prstGeom prst="rect">
              <a:avLst/>
            </a:prstGeom>
            <a:grp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2" name="Google Shape;723;p23"/>
          <p:cNvGrpSpPr/>
          <p:nvPr/>
        </p:nvGrpSpPr>
        <p:grpSpPr>
          <a:xfrm>
            <a:off x="-1606906" y="-1894184"/>
            <a:ext cx="2593234" cy="2922884"/>
            <a:chOff x="0" y="-47625"/>
            <a:chExt cx="374648" cy="422273"/>
          </a:xfrm>
        </p:grpSpPr>
        <p:sp>
          <p:nvSpPr>
            <p:cNvPr id="13"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4"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8" name="Resim 27"/>
          <p:cNvPicPr>
            <a:picLocks noChangeAspect="1"/>
          </p:cNvPicPr>
          <p:nvPr/>
        </p:nvPicPr>
        <p:blipFill>
          <a:blip r:embed="rId3"/>
          <a:stretch>
            <a:fillRect/>
          </a:stretch>
        </p:blipFill>
        <p:spPr>
          <a:xfrm>
            <a:off x="979929" y="457113"/>
            <a:ext cx="6583797" cy="2565115"/>
          </a:xfrm>
          <a:prstGeom prst="rect">
            <a:avLst/>
          </a:prstGeom>
        </p:spPr>
      </p:pic>
      <p:sp>
        <p:nvSpPr>
          <p:cNvPr id="4" name="Dikdörtgen 3"/>
          <p:cNvSpPr/>
          <p:nvPr/>
        </p:nvSpPr>
        <p:spPr>
          <a:xfrm>
            <a:off x="1583332" y="5051413"/>
            <a:ext cx="7302760" cy="3108543"/>
          </a:xfrm>
          <a:prstGeom prst="rect">
            <a:avLst/>
          </a:prstGeom>
        </p:spPr>
        <p:txBody>
          <a:bodyPr wrap="square">
            <a:spAutoFit/>
          </a:bodyPr>
          <a:lstStyle/>
          <a:p>
            <a:pPr marL="285750" indent="-285750">
              <a:buFont typeface="Wingdings" panose="05000000000000000000" pitchFamily="2" charset="2"/>
              <a:buChar char="ü"/>
            </a:pPr>
            <a:r>
              <a:rPr lang="tr-TR" sz="2800" dirty="0"/>
              <a:t>Biyolojik süreç</a:t>
            </a:r>
            <a:r>
              <a:rPr lang="tr-TR" sz="2800" dirty="0">
                <a:sym typeface="Wingdings" panose="05000000000000000000" pitchFamily="2" charset="2"/>
              </a:rPr>
              <a:t> </a:t>
            </a:r>
            <a:r>
              <a:rPr lang="tr-TR" sz="2800" dirty="0" err="1">
                <a:sym typeface="Wingdings" panose="05000000000000000000" pitchFamily="2" charset="2"/>
              </a:rPr>
              <a:t>Semptomatik</a:t>
            </a:r>
            <a:r>
              <a:rPr lang="tr-TR" sz="2800" dirty="0">
                <a:sym typeface="Wingdings" panose="05000000000000000000" pitchFamily="2" charset="2"/>
              </a:rPr>
              <a:t>/klinik süreç</a:t>
            </a:r>
          </a:p>
          <a:p>
            <a:endParaRPr lang="tr-TR" sz="2800" dirty="0">
              <a:sym typeface="Wingdings" panose="05000000000000000000" pitchFamily="2" charset="2"/>
            </a:endParaRPr>
          </a:p>
          <a:p>
            <a:pPr marL="285750" indent="-285750">
              <a:buFont typeface="Wingdings" panose="05000000000000000000" pitchFamily="2" charset="2"/>
              <a:buChar char="ü"/>
            </a:pPr>
            <a:r>
              <a:rPr lang="tr-TR" sz="2800" dirty="0">
                <a:sym typeface="Wingdings" panose="05000000000000000000" pitchFamily="2" charset="2"/>
              </a:rPr>
              <a:t>«</a:t>
            </a:r>
            <a:r>
              <a:rPr lang="tr-TR" sz="2800" dirty="0" err="1">
                <a:sym typeface="Wingdings" panose="05000000000000000000" pitchFamily="2" charset="2"/>
              </a:rPr>
              <a:t>Disease</a:t>
            </a:r>
            <a:r>
              <a:rPr lang="tr-TR" sz="2800" dirty="0">
                <a:sym typeface="Wingdings" panose="05000000000000000000" pitchFamily="2" charset="2"/>
              </a:rPr>
              <a:t>»  «</a:t>
            </a:r>
            <a:r>
              <a:rPr lang="tr-TR" sz="2800" dirty="0" err="1">
                <a:sym typeface="Wingdings" panose="05000000000000000000" pitchFamily="2" charset="2"/>
              </a:rPr>
              <a:t>illness</a:t>
            </a:r>
            <a:r>
              <a:rPr lang="tr-TR" sz="2800" dirty="0">
                <a:sym typeface="Wingdings" panose="05000000000000000000" pitchFamily="2" charset="2"/>
              </a:rPr>
              <a:t>»</a:t>
            </a:r>
          </a:p>
          <a:p>
            <a:pPr marL="285750" indent="-285750">
              <a:buFont typeface="Wingdings" panose="05000000000000000000" pitchFamily="2" charset="2"/>
              <a:buChar char="ü"/>
            </a:pPr>
            <a:endParaRPr lang="tr-TR" sz="2800" dirty="0">
              <a:sym typeface="Wingdings" panose="05000000000000000000" pitchFamily="2" charset="2"/>
            </a:endParaRPr>
          </a:p>
          <a:p>
            <a:pPr marL="285750" indent="-285750">
              <a:buFont typeface="Wingdings" panose="05000000000000000000" pitchFamily="2" charset="2"/>
              <a:buChar char="ü"/>
            </a:pPr>
            <a:r>
              <a:rPr lang="tr-TR" sz="2800" dirty="0"/>
              <a:t>Detaylı tanı ve </a:t>
            </a:r>
            <a:r>
              <a:rPr lang="tr-TR" sz="2800" dirty="0" err="1"/>
              <a:t>evreleme</a:t>
            </a:r>
            <a:r>
              <a:rPr lang="tr-TR" sz="2800" dirty="0"/>
              <a:t> ilkeleri</a:t>
            </a:r>
          </a:p>
          <a:p>
            <a:pPr marL="285750" indent="-285750">
              <a:buFont typeface="Wingdings" panose="05000000000000000000" pitchFamily="2" charset="2"/>
              <a:buChar char="ü"/>
            </a:pPr>
            <a:endParaRPr lang="tr-TR" sz="2800" dirty="0"/>
          </a:p>
          <a:p>
            <a:pPr marL="285750" indent="-285750">
              <a:buFont typeface="Wingdings" panose="05000000000000000000" pitchFamily="2" charset="2"/>
              <a:buChar char="ü"/>
            </a:pPr>
            <a:r>
              <a:rPr lang="tr-TR" sz="2800" dirty="0"/>
              <a:t>«Klinik uygulama rehberi değil» </a:t>
            </a:r>
          </a:p>
        </p:txBody>
      </p:sp>
      <p:sp>
        <p:nvSpPr>
          <p:cNvPr id="5" name="Dikdörtgen 4"/>
          <p:cNvSpPr/>
          <p:nvPr/>
        </p:nvSpPr>
        <p:spPr>
          <a:xfrm>
            <a:off x="8017073" y="1437875"/>
            <a:ext cx="9881832" cy="1200329"/>
          </a:xfrm>
          <a:prstGeom prst="rect">
            <a:avLst/>
          </a:prstGeom>
          <a:solidFill>
            <a:schemeClr val="accent2">
              <a:lumMod val="20000"/>
              <a:lumOff val="80000"/>
            </a:schemeClr>
          </a:solidFill>
        </p:spPr>
        <p:txBody>
          <a:bodyPr wrap="square">
            <a:spAutoFit/>
          </a:bodyPr>
          <a:lstStyle/>
          <a:p>
            <a:pPr algn="ctr"/>
            <a:r>
              <a:rPr lang="tr-TR" sz="2400" b="1" dirty="0"/>
              <a:t>«Henüz AH ile ilişkili belirtilerin gözlenmediği bir aşamada AH </a:t>
            </a:r>
            <a:r>
              <a:rPr lang="tr-TR" sz="2400" b="1" dirty="0" err="1"/>
              <a:t>nöropatolojik</a:t>
            </a:r>
            <a:r>
              <a:rPr lang="tr-TR" sz="2400" b="1" dirty="0"/>
              <a:t> değişikliğinin ortaya çıkmasıyla başlayan bir biyolojik bir süreç tanımlanmakta»</a:t>
            </a:r>
          </a:p>
        </p:txBody>
      </p:sp>
      <p:sp>
        <p:nvSpPr>
          <p:cNvPr id="7" name="Dikdörtgen 6"/>
          <p:cNvSpPr/>
          <p:nvPr/>
        </p:nvSpPr>
        <p:spPr>
          <a:xfrm>
            <a:off x="8614602" y="797867"/>
            <a:ext cx="7779694" cy="461665"/>
          </a:xfrm>
          <a:prstGeom prst="rect">
            <a:avLst/>
          </a:prstGeom>
        </p:spPr>
        <p:txBody>
          <a:bodyPr wrap="none">
            <a:spAutoFit/>
          </a:bodyPr>
          <a:lstStyle/>
          <a:p>
            <a:r>
              <a:rPr lang="tr-TR" sz="2400" b="1" u="sng" dirty="0">
                <a:solidFill>
                  <a:schemeClr val="tx1"/>
                </a:solidFill>
              </a:rPr>
              <a:t>2024 </a:t>
            </a:r>
            <a:r>
              <a:rPr lang="tr-TR" sz="2400" b="1" u="sng" dirty="0"/>
              <a:t>AH için Yeni/Revize Tanı ve </a:t>
            </a:r>
            <a:r>
              <a:rPr lang="tr-TR" sz="2400" b="1" u="sng" dirty="0" err="1"/>
              <a:t>Evreleme</a:t>
            </a:r>
            <a:r>
              <a:rPr lang="tr-TR" sz="2400" b="1" u="sng" dirty="0"/>
              <a:t> Kriterleri</a:t>
            </a:r>
          </a:p>
        </p:txBody>
      </p:sp>
      <p:sp>
        <p:nvSpPr>
          <p:cNvPr id="18" name="Beşgen 17"/>
          <p:cNvSpPr/>
          <p:nvPr/>
        </p:nvSpPr>
        <p:spPr>
          <a:xfrm rot="10800000">
            <a:off x="8017073" y="812485"/>
            <a:ext cx="597529" cy="464269"/>
          </a:xfrm>
          <a:prstGeom prst="homePlat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4"/>
          <a:stretch>
            <a:fillRect/>
          </a:stretch>
        </p:blipFill>
        <p:spPr>
          <a:xfrm>
            <a:off x="11129299" y="3022228"/>
            <a:ext cx="4727416" cy="69849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710;p23"/>
          <p:cNvGrpSpPr/>
          <p:nvPr/>
        </p:nvGrpSpPr>
        <p:grpSpPr>
          <a:xfrm rot="-2700000">
            <a:off x="-2036180" y="-592689"/>
            <a:ext cx="2947910" cy="3120639"/>
            <a:chOff x="0" y="-47625"/>
            <a:chExt cx="812800" cy="860425"/>
          </a:xfrm>
        </p:grpSpPr>
        <p:sp>
          <p:nvSpPr>
            <p:cNvPr id="8"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5D5D5"/>
            </a:solidFill>
            <a:ln>
              <a:noFill/>
            </a:ln>
          </p:spPr>
        </p:sp>
        <p:sp>
          <p:nvSpPr>
            <p:cNvPr id="9" name="Google Shape;712;p2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 name="Google Shape;723;p23"/>
          <p:cNvGrpSpPr/>
          <p:nvPr/>
        </p:nvGrpSpPr>
        <p:grpSpPr>
          <a:xfrm>
            <a:off x="-1606906" y="-1894184"/>
            <a:ext cx="2593234" cy="2922884"/>
            <a:chOff x="0" y="-47625"/>
            <a:chExt cx="374648" cy="422273"/>
          </a:xfrm>
        </p:grpSpPr>
        <p:sp>
          <p:nvSpPr>
            <p:cNvPr id="11"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2"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4" name="İçerik Yer Tutucusu 9"/>
          <p:cNvPicPr>
            <a:picLocks noChangeAspect="1"/>
          </p:cNvPicPr>
          <p:nvPr/>
        </p:nvPicPr>
        <p:blipFill rotWithShape="1">
          <a:blip r:embed="rId3"/>
          <a:srcRect l="7291"/>
          <a:stretch/>
        </p:blipFill>
        <p:spPr>
          <a:xfrm>
            <a:off x="1758462" y="914400"/>
            <a:ext cx="12328364" cy="8510953"/>
          </a:xfrm>
          <a:prstGeom prst="rect">
            <a:avLst/>
          </a:prstGeom>
          <a:noFill/>
          <a:ln>
            <a:noFill/>
          </a:ln>
        </p:spPr>
      </p:pic>
      <p:sp>
        <p:nvSpPr>
          <p:cNvPr id="6" name="Dikdörtgen 5"/>
          <p:cNvSpPr/>
          <p:nvPr/>
        </p:nvSpPr>
        <p:spPr>
          <a:xfrm>
            <a:off x="14086826" y="4895828"/>
            <a:ext cx="3591048" cy="1938992"/>
          </a:xfrm>
          <a:prstGeom prst="rect">
            <a:avLst/>
          </a:prstGeom>
        </p:spPr>
        <p:txBody>
          <a:bodyPr wrap="none">
            <a:spAutoFit/>
          </a:bodyPr>
          <a:lstStyle/>
          <a:p>
            <a:pPr>
              <a:lnSpc>
                <a:spcPct val="200000"/>
              </a:lnSpc>
            </a:pPr>
            <a:r>
              <a:rPr lang="tr-TR" sz="2000" b="1" dirty="0" err="1"/>
              <a:t>Escitalopram</a:t>
            </a:r>
            <a:r>
              <a:rPr lang="tr-TR" sz="2000" b="1" dirty="0"/>
              <a:t> </a:t>
            </a:r>
          </a:p>
          <a:p>
            <a:pPr>
              <a:lnSpc>
                <a:spcPct val="200000"/>
              </a:lnSpc>
            </a:pPr>
            <a:r>
              <a:rPr lang="tr-TR" sz="2000" b="1" dirty="0" err="1"/>
              <a:t>Dekstrometorfan-bupropion</a:t>
            </a:r>
            <a:endParaRPr lang="tr-TR" sz="2000" b="1" dirty="0"/>
          </a:p>
          <a:p>
            <a:pPr>
              <a:lnSpc>
                <a:spcPct val="200000"/>
              </a:lnSpc>
            </a:pPr>
            <a:r>
              <a:rPr lang="tr-TR" sz="2000" b="1" dirty="0"/>
              <a:t>…</a:t>
            </a:r>
          </a:p>
        </p:txBody>
      </p:sp>
    </p:spTree>
    <p:extLst>
      <p:ext uri="{BB962C8B-B14F-4D97-AF65-F5344CB8AC3E}">
        <p14:creationId xmlns:p14="http://schemas.microsoft.com/office/powerpoint/2010/main" val="32318501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4069292" y="4316469"/>
            <a:ext cx="13840690" cy="523220"/>
          </a:xfrm>
          <a:prstGeom prst="rect">
            <a:avLst/>
          </a:prstGeom>
        </p:spPr>
        <p:txBody>
          <a:bodyPr wrap="square">
            <a:spAutoFit/>
          </a:bodyPr>
          <a:lstStyle/>
          <a:p>
            <a:endParaRPr lang="tr-TR" sz="2800" dirty="0"/>
          </a:p>
        </p:txBody>
      </p:sp>
      <p:sp>
        <p:nvSpPr>
          <p:cNvPr id="11" name="Dikdörtgen 10"/>
          <p:cNvSpPr/>
          <p:nvPr/>
        </p:nvSpPr>
        <p:spPr>
          <a:xfrm>
            <a:off x="1291128" y="5888917"/>
            <a:ext cx="8181118" cy="1754326"/>
          </a:xfrm>
          <a:prstGeom prst="rect">
            <a:avLst/>
          </a:prstGeom>
          <a:solidFill>
            <a:schemeClr val="accent2">
              <a:lumMod val="20000"/>
              <a:lumOff val="80000"/>
            </a:schemeClr>
          </a:solidFill>
        </p:spPr>
        <p:txBody>
          <a:bodyPr wrap="square">
            <a:spAutoFit/>
          </a:bodyPr>
          <a:lstStyle/>
          <a:p>
            <a:pPr>
              <a:lnSpc>
                <a:spcPct val="150000"/>
              </a:lnSpc>
            </a:pPr>
            <a:r>
              <a:rPr lang="tr-TR" sz="2400" b="1" dirty="0"/>
              <a:t>S</a:t>
            </a:r>
            <a:r>
              <a:rPr lang="tr-TR" sz="2400" dirty="0"/>
              <a:t> (n-</a:t>
            </a:r>
            <a:r>
              <a:rPr lang="el-GR" sz="2400" dirty="0"/>
              <a:t>α</a:t>
            </a:r>
            <a:r>
              <a:rPr lang="tr-TR" sz="2400" dirty="0" err="1"/>
              <a:t>syn</a:t>
            </a:r>
            <a:r>
              <a:rPr lang="tr-TR" sz="2400" dirty="0"/>
              <a:t>) </a:t>
            </a:r>
          </a:p>
          <a:p>
            <a:pPr>
              <a:lnSpc>
                <a:spcPct val="150000"/>
              </a:lnSpc>
            </a:pPr>
            <a:r>
              <a:rPr lang="tr-TR" sz="2400" b="1" dirty="0"/>
              <a:t>D</a:t>
            </a:r>
            <a:r>
              <a:rPr lang="tr-TR" sz="2400" dirty="0"/>
              <a:t> (</a:t>
            </a:r>
            <a:r>
              <a:rPr lang="tr-TR" sz="2400" dirty="0" err="1"/>
              <a:t>dopaminerjik</a:t>
            </a:r>
            <a:r>
              <a:rPr lang="tr-TR" sz="2400" dirty="0"/>
              <a:t> </a:t>
            </a:r>
            <a:r>
              <a:rPr lang="tr-TR" sz="2400" dirty="0" err="1"/>
              <a:t>disfonksiyon</a:t>
            </a:r>
            <a:r>
              <a:rPr lang="tr-TR" sz="2400" dirty="0"/>
              <a:t>)</a:t>
            </a:r>
          </a:p>
          <a:p>
            <a:pPr>
              <a:lnSpc>
                <a:spcPct val="150000"/>
              </a:lnSpc>
            </a:pPr>
            <a:r>
              <a:rPr lang="tr-TR" sz="2400" b="1" dirty="0"/>
              <a:t>G</a:t>
            </a:r>
            <a:r>
              <a:rPr lang="tr-TR" sz="2400" dirty="0"/>
              <a:t> (SNCA </a:t>
            </a:r>
            <a:r>
              <a:rPr lang="tr-TR" sz="2400" dirty="0" err="1"/>
              <a:t>genininde</a:t>
            </a:r>
            <a:r>
              <a:rPr lang="tr-TR" sz="2400" dirty="0"/>
              <a:t> </a:t>
            </a:r>
            <a:r>
              <a:rPr lang="tr-TR" sz="2400" dirty="0" err="1"/>
              <a:t>penetran</a:t>
            </a:r>
            <a:r>
              <a:rPr lang="tr-TR" sz="2400" dirty="0"/>
              <a:t> </a:t>
            </a:r>
            <a:r>
              <a:rPr lang="tr-TR" sz="2400" dirty="0" err="1"/>
              <a:t>patojenik</a:t>
            </a:r>
            <a:r>
              <a:rPr lang="tr-TR" sz="2400" dirty="0"/>
              <a:t> varyantların varlığı)</a:t>
            </a:r>
          </a:p>
        </p:txBody>
      </p:sp>
      <p:grpSp>
        <p:nvGrpSpPr>
          <p:cNvPr id="13" name="Google Shape;710;p23"/>
          <p:cNvGrpSpPr/>
          <p:nvPr/>
        </p:nvGrpSpPr>
        <p:grpSpPr>
          <a:xfrm rot="-2700000">
            <a:off x="-2036180" y="-592689"/>
            <a:ext cx="2947910" cy="3120639"/>
            <a:chOff x="0" y="-47625"/>
            <a:chExt cx="812800" cy="860425"/>
          </a:xfrm>
          <a:solidFill>
            <a:schemeClr val="accent2"/>
          </a:solidFill>
        </p:grpSpPr>
        <p:sp>
          <p:nvSpPr>
            <p:cNvPr id="14"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grpFill/>
            <a:ln>
              <a:noFill/>
            </a:ln>
          </p:spPr>
        </p:sp>
        <p:sp>
          <p:nvSpPr>
            <p:cNvPr id="15" name="Google Shape;712;p23"/>
            <p:cNvSpPr txBox="1"/>
            <p:nvPr/>
          </p:nvSpPr>
          <p:spPr>
            <a:xfrm>
              <a:off x="0" y="-47625"/>
              <a:ext cx="812800" cy="860425"/>
            </a:xfrm>
            <a:prstGeom prst="rect">
              <a:avLst/>
            </a:prstGeom>
            <a:grp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 name="Google Shape;723;p23"/>
          <p:cNvGrpSpPr/>
          <p:nvPr/>
        </p:nvGrpSpPr>
        <p:grpSpPr>
          <a:xfrm>
            <a:off x="-1606906" y="-1894184"/>
            <a:ext cx="2593234" cy="2922884"/>
            <a:chOff x="0" y="-47625"/>
            <a:chExt cx="374648" cy="422273"/>
          </a:xfrm>
        </p:grpSpPr>
        <p:sp>
          <p:nvSpPr>
            <p:cNvPr id="17"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8"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4" name="Resim 3"/>
          <p:cNvPicPr>
            <a:picLocks noChangeAspect="1"/>
          </p:cNvPicPr>
          <p:nvPr/>
        </p:nvPicPr>
        <p:blipFill>
          <a:blip r:embed="rId3"/>
          <a:stretch>
            <a:fillRect/>
          </a:stretch>
        </p:blipFill>
        <p:spPr>
          <a:xfrm>
            <a:off x="1017816" y="377426"/>
            <a:ext cx="5344271" cy="2857899"/>
          </a:xfrm>
          <a:prstGeom prst="rect">
            <a:avLst/>
          </a:prstGeom>
        </p:spPr>
      </p:pic>
      <p:pic>
        <p:nvPicPr>
          <p:cNvPr id="7" name="Resim 6"/>
          <p:cNvPicPr>
            <a:picLocks noChangeAspect="1"/>
          </p:cNvPicPr>
          <p:nvPr/>
        </p:nvPicPr>
        <p:blipFill>
          <a:blip r:embed="rId4"/>
          <a:stretch>
            <a:fillRect/>
          </a:stretch>
        </p:blipFill>
        <p:spPr>
          <a:xfrm>
            <a:off x="11141442" y="377426"/>
            <a:ext cx="5855700" cy="9580175"/>
          </a:xfrm>
          <a:prstGeom prst="rect">
            <a:avLst/>
          </a:prstGeom>
          <a:ln>
            <a:noFill/>
          </a:ln>
          <a:effectLst>
            <a:softEdge rad="112500"/>
          </a:effectLst>
        </p:spPr>
      </p:pic>
      <p:sp>
        <p:nvSpPr>
          <p:cNvPr id="19" name="Dikdörtgen 18"/>
          <p:cNvSpPr/>
          <p:nvPr/>
        </p:nvSpPr>
        <p:spPr>
          <a:xfrm>
            <a:off x="1111909" y="4082791"/>
            <a:ext cx="7999306" cy="958660"/>
          </a:xfrm>
          <a:prstGeom prst="rect">
            <a:avLst/>
          </a:prstGeom>
        </p:spPr>
        <p:txBody>
          <a:bodyPr wrap="none">
            <a:spAutoFit/>
          </a:bodyPr>
          <a:lstStyle/>
          <a:p>
            <a:pPr>
              <a:lnSpc>
                <a:spcPct val="150000"/>
              </a:lnSpc>
            </a:pPr>
            <a:r>
              <a:rPr lang="tr-TR" sz="2000" b="1" dirty="0"/>
              <a:t>«Klinik sendromdan</a:t>
            </a:r>
            <a:r>
              <a:rPr lang="tr-TR" sz="2000" dirty="0"/>
              <a:t> ziyade </a:t>
            </a:r>
            <a:r>
              <a:rPr lang="tr-TR" sz="2000" b="1" dirty="0"/>
              <a:t>biyoloji temelli klinik değerlendirme»</a:t>
            </a:r>
            <a:endParaRPr lang="tr-TR" sz="2000" dirty="0"/>
          </a:p>
          <a:p>
            <a:pPr>
              <a:lnSpc>
                <a:spcPct val="150000"/>
              </a:lnSpc>
            </a:pPr>
            <a:r>
              <a:rPr lang="tr-TR" sz="2000" dirty="0" err="1"/>
              <a:t>Biyobelirteçler</a:t>
            </a:r>
            <a:r>
              <a:rPr lang="tr-TR" sz="2000" dirty="0"/>
              <a:t>/ daha erken müdahale </a:t>
            </a:r>
          </a:p>
        </p:txBody>
      </p:sp>
    </p:spTree>
    <p:extLst>
      <p:ext uri="{BB962C8B-B14F-4D97-AF65-F5344CB8AC3E}">
        <p14:creationId xmlns:p14="http://schemas.microsoft.com/office/powerpoint/2010/main" val="14138920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1408052" y="3478617"/>
            <a:ext cx="7182853" cy="3785652"/>
          </a:xfrm>
          <a:prstGeom prst="rect">
            <a:avLst/>
          </a:prstGeom>
        </p:spPr>
        <p:txBody>
          <a:bodyPr wrap="square">
            <a:spAutoFit/>
          </a:bodyPr>
          <a:lstStyle/>
          <a:p>
            <a:r>
              <a:rPr lang="tr-TR" sz="2400" b="1" u="sng" dirty="0"/>
              <a:t>NSD-ISS:</a:t>
            </a:r>
            <a:r>
              <a:rPr lang="tr-TR" sz="2400" u="sng" dirty="0"/>
              <a:t> </a:t>
            </a:r>
            <a:r>
              <a:rPr lang="tr-TR" sz="2400" b="1" u="sng" dirty="0"/>
              <a:t>0 → 6</a:t>
            </a:r>
            <a:r>
              <a:rPr lang="tr-TR" sz="2400" u="sng" dirty="0"/>
              <a:t> arasında </a:t>
            </a:r>
            <a:r>
              <a:rPr lang="tr-TR" sz="2400" u="sng" dirty="0" err="1"/>
              <a:t>evreleme</a:t>
            </a:r>
            <a:endParaRPr lang="tr-TR" sz="2400" u="sng" dirty="0"/>
          </a:p>
          <a:p>
            <a:endParaRPr lang="tr-TR" sz="2400" b="1" dirty="0"/>
          </a:p>
          <a:p>
            <a:r>
              <a:rPr lang="tr-TR" sz="2400" b="1" dirty="0"/>
              <a:t>1A:</a:t>
            </a:r>
            <a:r>
              <a:rPr lang="tr-TR" sz="2400" dirty="0"/>
              <a:t> S+ D– (</a:t>
            </a:r>
            <a:r>
              <a:rPr lang="tr-TR" sz="2400" dirty="0" err="1"/>
              <a:t>asemptomatik</a:t>
            </a:r>
            <a:r>
              <a:rPr lang="tr-TR" sz="2400" dirty="0"/>
              <a:t>)</a:t>
            </a:r>
          </a:p>
          <a:p>
            <a:endParaRPr lang="tr-TR" sz="2400" dirty="0"/>
          </a:p>
          <a:p>
            <a:r>
              <a:rPr lang="tr-TR" sz="2400" b="1" dirty="0"/>
              <a:t>1B:</a:t>
            </a:r>
            <a:r>
              <a:rPr lang="tr-TR" sz="2400" dirty="0"/>
              <a:t> S+ D+ (</a:t>
            </a:r>
            <a:r>
              <a:rPr lang="tr-TR" sz="2400" dirty="0" err="1"/>
              <a:t>asemptomatik</a:t>
            </a:r>
            <a:r>
              <a:rPr lang="tr-TR" sz="2400" dirty="0"/>
              <a:t>)</a:t>
            </a:r>
          </a:p>
          <a:p>
            <a:endParaRPr lang="tr-TR" sz="2400" dirty="0"/>
          </a:p>
          <a:p>
            <a:r>
              <a:rPr lang="tr-TR" sz="2400" b="1" dirty="0"/>
              <a:t>2A/2B:</a:t>
            </a:r>
            <a:r>
              <a:rPr lang="tr-TR" sz="2400" dirty="0"/>
              <a:t> S+ (±D+), </a:t>
            </a:r>
            <a:r>
              <a:rPr lang="tr-TR" sz="2400" b="1" dirty="0"/>
              <a:t>belirti var ama işlev kaybı yok</a:t>
            </a:r>
          </a:p>
          <a:p>
            <a:endParaRPr lang="tr-TR" sz="2400" dirty="0"/>
          </a:p>
          <a:p>
            <a:r>
              <a:rPr lang="tr-TR" sz="2400" b="1" dirty="0"/>
              <a:t>3-6:</a:t>
            </a:r>
            <a:r>
              <a:rPr lang="tr-TR" sz="2400" dirty="0"/>
              <a:t> S+ D+ ve </a:t>
            </a:r>
            <a:r>
              <a:rPr lang="tr-TR" sz="2400" b="1" dirty="0"/>
              <a:t>işlevsel </a:t>
            </a:r>
            <a:r>
              <a:rPr lang="tr-TR" sz="2400" b="1" dirty="0" err="1"/>
              <a:t>etkilenim</a:t>
            </a:r>
            <a:r>
              <a:rPr lang="tr-TR" sz="2400" dirty="0"/>
              <a:t> (hafif</a:t>
            </a:r>
            <a:r>
              <a:rPr lang="tr-TR" sz="2400" dirty="0">
                <a:sym typeface="Wingdings" panose="05000000000000000000" pitchFamily="2" charset="2"/>
              </a:rPr>
              <a:t></a:t>
            </a:r>
            <a:r>
              <a:rPr lang="tr-TR" sz="2400" dirty="0"/>
              <a:t> şiddetli)</a:t>
            </a:r>
            <a:br>
              <a:rPr lang="tr-TR" sz="2400" dirty="0"/>
            </a:br>
            <a:endParaRPr lang="tr-TR" sz="2400" dirty="0"/>
          </a:p>
        </p:txBody>
      </p:sp>
      <p:grpSp>
        <p:nvGrpSpPr>
          <p:cNvPr id="6" name="Google Shape;710;p23"/>
          <p:cNvGrpSpPr/>
          <p:nvPr/>
        </p:nvGrpSpPr>
        <p:grpSpPr>
          <a:xfrm rot="-2700000">
            <a:off x="-2036180" y="-592689"/>
            <a:ext cx="2947910" cy="3120639"/>
            <a:chOff x="0" y="-47625"/>
            <a:chExt cx="812800" cy="860425"/>
          </a:xfrm>
        </p:grpSpPr>
        <p:sp>
          <p:nvSpPr>
            <p:cNvPr id="7"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5D5D5"/>
            </a:solidFill>
            <a:ln>
              <a:noFill/>
            </a:ln>
          </p:spPr>
        </p:sp>
        <p:sp>
          <p:nvSpPr>
            <p:cNvPr id="8" name="Google Shape;712;p2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 name="Google Shape;723;p23"/>
          <p:cNvGrpSpPr/>
          <p:nvPr/>
        </p:nvGrpSpPr>
        <p:grpSpPr>
          <a:xfrm>
            <a:off x="-1606906" y="-1894184"/>
            <a:ext cx="2593234" cy="2922884"/>
            <a:chOff x="0" y="-47625"/>
            <a:chExt cx="374648" cy="422273"/>
          </a:xfrm>
        </p:grpSpPr>
        <p:sp>
          <p:nvSpPr>
            <p:cNvPr id="10"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1"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4" name="Resim 3"/>
          <p:cNvPicPr>
            <a:picLocks noChangeAspect="1"/>
          </p:cNvPicPr>
          <p:nvPr/>
        </p:nvPicPr>
        <p:blipFill rotWithShape="1">
          <a:blip r:embed="rId3"/>
          <a:srcRect r="1466"/>
          <a:stretch/>
        </p:blipFill>
        <p:spPr>
          <a:xfrm>
            <a:off x="1308688" y="1328954"/>
            <a:ext cx="9796459" cy="8084979"/>
          </a:xfrm>
          <a:prstGeom prst="rect">
            <a:avLst/>
          </a:prstGeom>
        </p:spPr>
      </p:pic>
    </p:spTree>
    <p:extLst>
      <p:ext uri="{BB962C8B-B14F-4D97-AF65-F5344CB8AC3E}">
        <p14:creationId xmlns:p14="http://schemas.microsoft.com/office/powerpoint/2010/main" val="24229688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2087204" y="892140"/>
            <a:ext cx="14453724" cy="8835500"/>
          </a:xfrm>
          <a:prstGeom prst="rect">
            <a:avLst/>
          </a:prstGeom>
        </p:spPr>
      </p:pic>
      <p:grpSp>
        <p:nvGrpSpPr>
          <p:cNvPr id="6" name="Google Shape;710;p23"/>
          <p:cNvGrpSpPr/>
          <p:nvPr/>
        </p:nvGrpSpPr>
        <p:grpSpPr>
          <a:xfrm rot="-2700000">
            <a:off x="-2036180" y="-592689"/>
            <a:ext cx="2947910" cy="3120639"/>
            <a:chOff x="0" y="-47625"/>
            <a:chExt cx="812800" cy="860425"/>
          </a:xfrm>
        </p:grpSpPr>
        <p:sp>
          <p:nvSpPr>
            <p:cNvPr id="7"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5D5D5"/>
            </a:solidFill>
            <a:ln>
              <a:noFill/>
            </a:ln>
          </p:spPr>
        </p:sp>
        <p:sp>
          <p:nvSpPr>
            <p:cNvPr id="8" name="Google Shape;712;p2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 name="Google Shape;723;p23"/>
          <p:cNvGrpSpPr/>
          <p:nvPr/>
        </p:nvGrpSpPr>
        <p:grpSpPr>
          <a:xfrm>
            <a:off x="-1606906" y="-1894184"/>
            <a:ext cx="2593234" cy="2922884"/>
            <a:chOff x="0" y="-47625"/>
            <a:chExt cx="374648" cy="422273"/>
          </a:xfrm>
        </p:grpSpPr>
        <p:sp>
          <p:nvSpPr>
            <p:cNvPr id="10"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1"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 name="Dikdörtgen 11"/>
          <p:cNvSpPr/>
          <p:nvPr/>
        </p:nvSpPr>
        <p:spPr>
          <a:xfrm>
            <a:off x="4570512" y="189012"/>
            <a:ext cx="7824578" cy="400110"/>
          </a:xfrm>
          <a:prstGeom prst="rect">
            <a:avLst/>
          </a:prstGeom>
          <a:solidFill>
            <a:schemeClr val="accent3">
              <a:lumMod val="20000"/>
              <a:lumOff val="80000"/>
            </a:schemeClr>
          </a:solidFill>
        </p:spPr>
        <p:txBody>
          <a:bodyPr wrap="none">
            <a:spAutoFit/>
          </a:bodyPr>
          <a:lstStyle/>
          <a:p>
            <a:r>
              <a:rPr lang="tr-TR" sz="2000" b="1" dirty="0"/>
              <a:t>G (SNCA tam </a:t>
            </a:r>
            <a:r>
              <a:rPr lang="tr-TR" sz="2000" b="1" dirty="0" err="1"/>
              <a:t>penetran</a:t>
            </a:r>
            <a:r>
              <a:rPr lang="tr-TR" sz="2000" b="1" dirty="0"/>
              <a:t>) → S/D biyolojisi → belirti → işlev kaybı</a:t>
            </a:r>
          </a:p>
        </p:txBody>
      </p:sp>
    </p:spTree>
    <p:extLst>
      <p:ext uri="{BB962C8B-B14F-4D97-AF65-F5344CB8AC3E}">
        <p14:creationId xmlns:p14="http://schemas.microsoft.com/office/powerpoint/2010/main" val="7351297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1705470" y="1236517"/>
            <a:ext cx="15627397" cy="7813697"/>
          </a:xfrm>
          <a:prstGeom prst="rect">
            <a:avLst/>
          </a:prstGeom>
        </p:spPr>
      </p:pic>
      <p:grpSp>
        <p:nvGrpSpPr>
          <p:cNvPr id="5" name="Google Shape;710;p23"/>
          <p:cNvGrpSpPr/>
          <p:nvPr/>
        </p:nvGrpSpPr>
        <p:grpSpPr>
          <a:xfrm rot="-2700000">
            <a:off x="-2036180" y="-592689"/>
            <a:ext cx="2947910" cy="3120639"/>
            <a:chOff x="0" y="-47625"/>
            <a:chExt cx="812800" cy="860425"/>
          </a:xfrm>
        </p:grpSpPr>
        <p:sp>
          <p:nvSpPr>
            <p:cNvPr id="6"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5D5D5"/>
            </a:solidFill>
            <a:ln>
              <a:noFill/>
            </a:ln>
          </p:spPr>
        </p:sp>
        <p:sp>
          <p:nvSpPr>
            <p:cNvPr id="7" name="Google Shape;712;p2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 name="Google Shape;723;p23"/>
          <p:cNvGrpSpPr/>
          <p:nvPr/>
        </p:nvGrpSpPr>
        <p:grpSpPr>
          <a:xfrm>
            <a:off x="-1606906" y="-1894184"/>
            <a:ext cx="2593234" cy="2922884"/>
            <a:chOff x="0" y="-47625"/>
            <a:chExt cx="374648" cy="422273"/>
          </a:xfrm>
        </p:grpSpPr>
        <p:sp>
          <p:nvSpPr>
            <p:cNvPr id="9"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0"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6276982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745215" y="2558825"/>
            <a:ext cx="8577850" cy="6047291"/>
          </a:xfrm>
          <a:prstGeom prst="rect">
            <a:avLst/>
          </a:prstGeom>
        </p:spPr>
      </p:pic>
      <p:pic>
        <p:nvPicPr>
          <p:cNvPr id="5" name="Resim 4"/>
          <p:cNvPicPr>
            <a:picLocks noChangeAspect="1"/>
          </p:cNvPicPr>
          <p:nvPr/>
        </p:nvPicPr>
        <p:blipFill>
          <a:blip r:embed="rId4"/>
          <a:stretch>
            <a:fillRect/>
          </a:stretch>
        </p:blipFill>
        <p:spPr>
          <a:xfrm>
            <a:off x="9871500" y="307583"/>
            <a:ext cx="6245600" cy="9719379"/>
          </a:xfrm>
          <a:prstGeom prst="rect">
            <a:avLst/>
          </a:prstGeom>
        </p:spPr>
      </p:pic>
      <p:grpSp>
        <p:nvGrpSpPr>
          <p:cNvPr id="7" name="Google Shape;710;p23"/>
          <p:cNvGrpSpPr/>
          <p:nvPr/>
        </p:nvGrpSpPr>
        <p:grpSpPr>
          <a:xfrm rot="-2700000">
            <a:off x="-2036180" y="-592689"/>
            <a:ext cx="2947910" cy="3120639"/>
            <a:chOff x="0" y="-47625"/>
            <a:chExt cx="812800" cy="860425"/>
          </a:xfrm>
        </p:grpSpPr>
        <p:sp>
          <p:nvSpPr>
            <p:cNvPr id="8"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5D5D5"/>
            </a:solidFill>
            <a:ln>
              <a:noFill/>
            </a:ln>
          </p:spPr>
        </p:sp>
        <p:sp>
          <p:nvSpPr>
            <p:cNvPr id="9" name="Google Shape;712;p2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 name="Google Shape;723;p23"/>
          <p:cNvGrpSpPr/>
          <p:nvPr/>
        </p:nvGrpSpPr>
        <p:grpSpPr>
          <a:xfrm>
            <a:off x="-1606906" y="-1894184"/>
            <a:ext cx="2593234" cy="2922884"/>
            <a:chOff x="0" y="-47625"/>
            <a:chExt cx="374648" cy="422273"/>
          </a:xfrm>
        </p:grpSpPr>
        <p:sp>
          <p:nvSpPr>
            <p:cNvPr id="11"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2"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3" name="Rectangle 2"/>
          <p:cNvSpPr>
            <a:spLocks noChangeArrowheads="1"/>
          </p:cNvSpPr>
          <p:nvPr/>
        </p:nvSpPr>
        <p:spPr bwMode="auto">
          <a:xfrm>
            <a:off x="1205848" y="1562930"/>
            <a:ext cx="38282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2400" b="1" i="0" u="sng"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NSD olmayan kategoriler</a:t>
            </a:r>
            <a:endParaRPr kumimoji="0" lang="tr-TR" sz="4000" b="0" i="0" u="sng"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016868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4294967295"/>
          </p:nvPr>
        </p:nvSpPr>
        <p:spPr>
          <a:xfrm>
            <a:off x="1346292" y="4655168"/>
            <a:ext cx="8229600" cy="3614531"/>
          </a:xfrm>
        </p:spPr>
        <p:txBody>
          <a:bodyPr>
            <a:noAutofit/>
          </a:bodyPr>
          <a:lstStyle/>
          <a:p>
            <a:r>
              <a:rPr lang="tr-TR" sz="2000" b="1" dirty="0">
                <a:latin typeface="+mn-lt"/>
              </a:rPr>
              <a:t>WSO </a:t>
            </a:r>
            <a:r>
              <a:rPr lang="tr-TR" sz="2000" dirty="0">
                <a:latin typeface="+mn-lt"/>
              </a:rPr>
              <a:t>onaylı uluslararası </a:t>
            </a:r>
            <a:r>
              <a:rPr lang="tr-TR" sz="2000" b="1" dirty="0" err="1">
                <a:latin typeface="+mn-lt"/>
              </a:rPr>
              <a:t>Delphi</a:t>
            </a:r>
            <a:r>
              <a:rPr lang="tr-TR" sz="2000" b="1" dirty="0">
                <a:latin typeface="+mn-lt"/>
              </a:rPr>
              <a:t> uzlaşısı</a:t>
            </a:r>
          </a:p>
          <a:p>
            <a:endParaRPr lang="tr-TR" sz="2000" b="1" dirty="0">
              <a:latin typeface="+mn-lt"/>
            </a:endParaRPr>
          </a:p>
          <a:p>
            <a:r>
              <a:rPr lang="tr-TR" sz="2000" dirty="0">
                <a:latin typeface="+mn-lt"/>
              </a:rPr>
              <a:t>Klinik/araştırma kullanımına yönelik ölçütler</a:t>
            </a:r>
          </a:p>
          <a:p>
            <a:pPr marL="76200" indent="0">
              <a:buNone/>
            </a:pPr>
            <a:endParaRPr lang="tr-TR" sz="2000" b="1" dirty="0">
              <a:latin typeface="+mn-lt"/>
            </a:endParaRPr>
          </a:p>
          <a:p>
            <a:r>
              <a:rPr lang="tr-TR" sz="2000" dirty="0">
                <a:latin typeface="+mn-lt"/>
              </a:rPr>
              <a:t>Terminoloji standardizasyonu </a:t>
            </a:r>
          </a:p>
          <a:p>
            <a:endParaRPr lang="tr-TR" sz="2000" dirty="0">
              <a:latin typeface="+mn-lt"/>
            </a:endParaRPr>
          </a:p>
          <a:p>
            <a:r>
              <a:rPr lang="tr-TR" sz="2000" dirty="0">
                <a:latin typeface="+mn-lt"/>
              </a:rPr>
              <a:t>Tanı akışı </a:t>
            </a:r>
            <a:r>
              <a:rPr lang="tr-TR" sz="2000" b="1" dirty="0" err="1">
                <a:latin typeface="+mn-lt"/>
              </a:rPr>
              <a:t>operasyonelleştirilmiş</a:t>
            </a:r>
            <a:r>
              <a:rPr lang="tr-TR" sz="2000" dirty="0">
                <a:latin typeface="+mn-lt"/>
              </a:rPr>
              <a:t> </a:t>
            </a:r>
          </a:p>
          <a:p>
            <a:endParaRPr lang="tr-TR" sz="2000" dirty="0">
              <a:latin typeface="+mn-lt"/>
            </a:endParaRPr>
          </a:p>
          <a:p>
            <a:endParaRPr lang="tr-TR" sz="2000" dirty="0">
              <a:latin typeface="+mn-lt"/>
            </a:endParaRPr>
          </a:p>
          <a:p>
            <a:endParaRPr lang="tr-TR" sz="2000" dirty="0">
              <a:latin typeface="+mn-lt"/>
            </a:endParaRPr>
          </a:p>
        </p:txBody>
      </p:sp>
      <p:grpSp>
        <p:nvGrpSpPr>
          <p:cNvPr id="5" name="Google Shape;710;p23"/>
          <p:cNvGrpSpPr/>
          <p:nvPr/>
        </p:nvGrpSpPr>
        <p:grpSpPr>
          <a:xfrm rot="-2700000">
            <a:off x="-2036180" y="-592689"/>
            <a:ext cx="2947910" cy="3120639"/>
            <a:chOff x="0" y="-47625"/>
            <a:chExt cx="812800" cy="860425"/>
          </a:xfrm>
          <a:solidFill>
            <a:schemeClr val="accent2"/>
          </a:solidFill>
        </p:grpSpPr>
        <p:sp>
          <p:nvSpPr>
            <p:cNvPr id="6"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grpFill/>
            <a:ln>
              <a:noFill/>
            </a:ln>
          </p:spPr>
        </p:sp>
        <p:sp>
          <p:nvSpPr>
            <p:cNvPr id="7" name="Google Shape;712;p23"/>
            <p:cNvSpPr txBox="1"/>
            <p:nvPr/>
          </p:nvSpPr>
          <p:spPr>
            <a:xfrm>
              <a:off x="0" y="-47625"/>
              <a:ext cx="812800" cy="860425"/>
            </a:xfrm>
            <a:prstGeom prst="rect">
              <a:avLst/>
            </a:prstGeom>
            <a:grp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 name="Google Shape;723;p23"/>
          <p:cNvGrpSpPr/>
          <p:nvPr/>
        </p:nvGrpSpPr>
        <p:grpSpPr>
          <a:xfrm>
            <a:off x="-1606906" y="-1894184"/>
            <a:ext cx="2593234" cy="2922884"/>
            <a:chOff x="0" y="-47625"/>
            <a:chExt cx="374648" cy="422273"/>
          </a:xfrm>
        </p:grpSpPr>
        <p:sp>
          <p:nvSpPr>
            <p:cNvPr id="9"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0"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4" name="Resim 3"/>
          <p:cNvPicPr>
            <a:picLocks noChangeAspect="1"/>
          </p:cNvPicPr>
          <p:nvPr/>
        </p:nvPicPr>
        <p:blipFill rotWithShape="1">
          <a:blip r:embed="rId3"/>
          <a:srcRect b="67099"/>
          <a:stretch/>
        </p:blipFill>
        <p:spPr>
          <a:xfrm>
            <a:off x="986327" y="667321"/>
            <a:ext cx="9069825" cy="2445865"/>
          </a:xfrm>
          <a:prstGeom prst="rect">
            <a:avLst/>
          </a:prstGeom>
        </p:spPr>
      </p:pic>
      <p:sp>
        <p:nvSpPr>
          <p:cNvPr id="15" name="Rectangle 2"/>
          <p:cNvSpPr>
            <a:spLocks noChangeArrowheads="1"/>
          </p:cNvSpPr>
          <p:nvPr/>
        </p:nvSpPr>
        <p:spPr bwMode="auto">
          <a:xfrm>
            <a:off x="6784340" y="794364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tr-TR" sz="1800" b="0" i="0" u="none" strike="noStrike" cap="none" normalizeH="0" baseline="0" dirty="0">
              <a:ln>
                <a:noFill/>
              </a:ln>
              <a:solidFill>
                <a:schemeClr val="tx1"/>
              </a:solidFill>
              <a:effectLst/>
              <a:latin typeface="Arial" panose="020B0604020202020204" pitchFamily="34" charset="0"/>
            </a:endParaRPr>
          </a:p>
        </p:txBody>
      </p:sp>
      <p:sp>
        <p:nvSpPr>
          <p:cNvPr id="2" name="Dikdörtgen 1"/>
          <p:cNvSpPr/>
          <p:nvPr/>
        </p:nvSpPr>
        <p:spPr>
          <a:xfrm>
            <a:off x="10388600" y="4655168"/>
            <a:ext cx="6070600" cy="2677656"/>
          </a:xfrm>
          <a:prstGeom prst="rect">
            <a:avLst/>
          </a:prstGeom>
          <a:solidFill>
            <a:schemeClr val="accent3">
              <a:lumMod val="20000"/>
              <a:lumOff val="80000"/>
            </a:schemeClr>
          </a:solidFill>
        </p:spPr>
        <p:txBody>
          <a:bodyPr wrap="square">
            <a:spAutoFit/>
          </a:bodyPr>
          <a:lstStyle/>
          <a:p>
            <a:pPr>
              <a:buFont typeface="Wingdings" panose="05000000000000000000" pitchFamily="2" charset="2"/>
              <a:buChar char="Ø"/>
            </a:pPr>
            <a:r>
              <a:rPr lang="tr-TR" sz="2400" b="1" dirty="0">
                <a:solidFill>
                  <a:schemeClr val="tx1"/>
                </a:solidFill>
              </a:rPr>
              <a:t>Şemsiye terim VCID</a:t>
            </a:r>
          </a:p>
          <a:p>
            <a:endParaRPr lang="tr-TR" sz="2400" b="1" dirty="0">
              <a:solidFill>
                <a:schemeClr val="tx1"/>
              </a:solidFill>
            </a:endParaRPr>
          </a:p>
          <a:p>
            <a:r>
              <a:rPr lang="tr-TR" sz="2400" b="1" dirty="0" err="1">
                <a:solidFill>
                  <a:schemeClr val="tx1"/>
                </a:solidFill>
              </a:rPr>
              <a:t>vaMCI</a:t>
            </a:r>
            <a:r>
              <a:rPr lang="tr-TR" sz="2400" b="1" dirty="0">
                <a:solidFill>
                  <a:schemeClr val="tx1"/>
                </a:solidFill>
              </a:rPr>
              <a:t> (</a:t>
            </a:r>
            <a:r>
              <a:rPr lang="tr-TR" sz="2400" b="1" dirty="0" err="1">
                <a:solidFill>
                  <a:schemeClr val="tx1"/>
                </a:solidFill>
              </a:rPr>
              <a:t>mild</a:t>
            </a:r>
            <a:r>
              <a:rPr lang="tr-TR" sz="2400" b="1" dirty="0">
                <a:solidFill>
                  <a:schemeClr val="tx1"/>
                </a:solidFill>
              </a:rPr>
              <a:t>) </a:t>
            </a:r>
          </a:p>
          <a:p>
            <a:r>
              <a:rPr lang="tr-TR" sz="2400" b="1" dirty="0" err="1">
                <a:solidFill>
                  <a:schemeClr val="tx1"/>
                </a:solidFill>
              </a:rPr>
              <a:t>VaD</a:t>
            </a:r>
            <a:r>
              <a:rPr lang="tr-TR" sz="2400" b="1" dirty="0">
                <a:solidFill>
                  <a:schemeClr val="tx1"/>
                </a:solidFill>
              </a:rPr>
              <a:t> (</a:t>
            </a:r>
            <a:r>
              <a:rPr lang="tr-TR" sz="2400" b="1" dirty="0" err="1">
                <a:solidFill>
                  <a:schemeClr val="tx1"/>
                </a:solidFill>
              </a:rPr>
              <a:t>major</a:t>
            </a:r>
            <a:r>
              <a:rPr lang="tr-TR" sz="2400" b="1" dirty="0">
                <a:solidFill>
                  <a:schemeClr val="tx1"/>
                </a:solidFill>
              </a:rPr>
              <a:t>/</a:t>
            </a:r>
            <a:r>
              <a:rPr lang="tr-TR" sz="2400" b="1" dirty="0" err="1">
                <a:solidFill>
                  <a:schemeClr val="tx1"/>
                </a:solidFill>
              </a:rPr>
              <a:t>demans</a:t>
            </a:r>
            <a:r>
              <a:rPr lang="tr-TR" sz="2400" b="1" dirty="0">
                <a:solidFill>
                  <a:schemeClr val="tx1"/>
                </a:solidFill>
              </a:rPr>
              <a:t>) </a:t>
            </a:r>
          </a:p>
          <a:p>
            <a:endParaRPr lang="tr-TR" sz="2400" dirty="0">
              <a:solidFill>
                <a:schemeClr val="tx1"/>
              </a:solidFill>
            </a:endParaRPr>
          </a:p>
          <a:p>
            <a:endParaRPr lang="tr-TR" sz="2400" dirty="0">
              <a:solidFill>
                <a:schemeClr val="tx1"/>
              </a:solidFill>
            </a:endParaRPr>
          </a:p>
          <a:p>
            <a:r>
              <a:rPr lang="tr-TR" sz="2400" dirty="0">
                <a:solidFill>
                  <a:schemeClr val="tx1"/>
                </a:solidFill>
              </a:rPr>
              <a:t>MCI/</a:t>
            </a:r>
            <a:r>
              <a:rPr lang="tr-TR" sz="2400" dirty="0" err="1">
                <a:solidFill>
                  <a:schemeClr val="tx1"/>
                </a:solidFill>
              </a:rPr>
              <a:t>demans</a:t>
            </a:r>
            <a:r>
              <a:rPr lang="tr-TR" sz="2400" dirty="0">
                <a:solidFill>
                  <a:schemeClr val="tx1"/>
                </a:solidFill>
                <a:sym typeface="Wingdings" panose="05000000000000000000" pitchFamily="2" charset="2"/>
              </a:rPr>
              <a:t> </a:t>
            </a:r>
            <a:r>
              <a:rPr lang="tr-TR" sz="2400" dirty="0" err="1">
                <a:solidFill>
                  <a:schemeClr val="tx1"/>
                </a:solidFill>
                <a:sym typeface="Wingdings" panose="05000000000000000000" pitchFamily="2" charset="2"/>
              </a:rPr>
              <a:t>Vasküler</a:t>
            </a:r>
            <a:r>
              <a:rPr lang="tr-TR" sz="2400" dirty="0">
                <a:solidFill>
                  <a:schemeClr val="tx1"/>
                </a:solidFill>
                <a:sym typeface="Wingdings" panose="05000000000000000000" pitchFamily="2" charset="2"/>
              </a:rPr>
              <a:t> </a:t>
            </a:r>
            <a:r>
              <a:rPr lang="tr-TR" sz="2400" dirty="0" err="1">
                <a:solidFill>
                  <a:schemeClr val="tx1"/>
                </a:solidFill>
                <a:sym typeface="Wingdings" panose="05000000000000000000" pitchFamily="2" charset="2"/>
              </a:rPr>
              <a:t>etyoloji</a:t>
            </a:r>
            <a:endParaRPr lang="tr-TR" sz="2400" dirty="0">
              <a:solidFill>
                <a:schemeClr val="tx1"/>
              </a:solidFill>
            </a:endParaRPr>
          </a:p>
        </p:txBody>
      </p:sp>
    </p:spTree>
    <p:extLst>
      <p:ext uri="{BB962C8B-B14F-4D97-AF65-F5344CB8AC3E}">
        <p14:creationId xmlns:p14="http://schemas.microsoft.com/office/powerpoint/2010/main" val="22834243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oogle Shape;710;p23"/>
          <p:cNvGrpSpPr/>
          <p:nvPr/>
        </p:nvGrpSpPr>
        <p:grpSpPr>
          <a:xfrm rot="-2700000">
            <a:off x="-2036180" y="-592689"/>
            <a:ext cx="2947910" cy="3120639"/>
            <a:chOff x="0" y="-47625"/>
            <a:chExt cx="812800" cy="860425"/>
          </a:xfrm>
        </p:grpSpPr>
        <p:sp>
          <p:nvSpPr>
            <p:cNvPr id="11"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5D5D5"/>
            </a:solidFill>
            <a:ln>
              <a:noFill/>
            </a:ln>
          </p:spPr>
        </p:sp>
        <p:sp>
          <p:nvSpPr>
            <p:cNvPr id="12" name="Google Shape;712;p2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3" name="Google Shape;723;p23"/>
          <p:cNvGrpSpPr/>
          <p:nvPr/>
        </p:nvGrpSpPr>
        <p:grpSpPr>
          <a:xfrm>
            <a:off x="-1606906" y="-1894184"/>
            <a:ext cx="2593234" cy="2922884"/>
            <a:chOff x="0" y="-47625"/>
            <a:chExt cx="374648" cy="422273"/>
          </a:xfrm>
        </p:grpSpPr>
        <p:sp>
          <p:nvSpPr>
            <p:cNvPr id="14"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5"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5" name="Resim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706385" y="897195"/>
            <a:ext cx="5699988" cy="7824530"/>
          </a:xfrm>
          <a:prstGeom prst="rect">
            <a:avLst/>
          </a:prstGeom>
        </p:spPr>
      </p:pic>
      <p:sp>
        <p:nvSpPr>
          <p:cNvPr id="7" name="Dikdörtgen 6"/>
          <p:cNvSpPr/>
          <p:nvPr/>
        </p:nvSpPr>
        <p:spPr>
          <a:xfrm>
            <a:off x="4585429" y="9075668"/>
            <a:ext cx="9898380" cy="830997"/>
          </a:xfrm>
          <a:prstGeom prst="rect">
            <a:avLst/>
          </a:prstGeom>
          <a:solidFill>
            <a:schemeClr val="accent3"/>
          </a:solidFill>
        </p:spPr>
        <p:txBody>
          <a:bodyPr wrap="square">
            <a:spAutoFit/>
          </a:bodyPr>
          <a:lstStyle/>
          <a:p>
            <a:r>
              <a:rPr lang="tr-TR" sz="2400" dirty="0" err="1"/>
              <a:t>vaMCI</a:t>
            </a:r>
            <a:r>
              <a:rPr lang="tr-TR" sz="2400" dirty="0"/>
              <a:t>: yakınma + testte </a:t>
            </a:r>
            <a:r>
              <a:rPr lang="tr-TR" sz="2400" b="1" dirty="0"/>
              <a:t>−1 ila −2 SD </a:t>
            </a:r>
            <a:r>
              <a:rPr lang="tr-TR" sz="2400" dirty="0"/>
              <a:t>düşüş, </a:t>
            </a:r>
            <a:r>
              <a:rPr lang="tr-TR" sz="2400" b="1" dirty="0"/>
              <a:t>bağımsızlık korunmuş</a:t>
            </a:r>
            <a:endParaRPr lang="tr-TR" sz="2400" dirty="0"/>
          </a:p>
          <a:p>
            <a:r>
              <a:rPr lang="tr-TR" sz="2400" dirty="0" err="1"/>
              <a:t>VaD</a:t>
            </a:r>
            <a:r>
              <a:rPr lang="tr-TR" sz="2400" dirty="0"/>
              <a:t>: belirgin düşüş + </a:t>
            </a:r>
            <a:r>
              <a:rPr lang="tr-TR" sz="2400" b="1" dirty="0"/>
              <a:t>≤−2 SD</a:t>
            </a:r>
            <a:r>
              <a:rPr lang="tr-TR" sz="2400" dirty="0"/>
              <a:t>, </a:t>
            </a:r>
            <a:r>
              <a:rPr lang="tr-TR" sz="2400" b="1" dirty="0"/>
              <a:t>bağımsızlık bozuk</a:t>
            </a:r>
            <a:endParaRPr lang="tr-TR" sz="2400" dirty="0"/>
          </a:p>
        </p:txBody>
      </p:sp>
      <p:pic>
        <p:nvPicPr>
          <p:cNvPr id="8" name="Resim 7"/>
          <p:cNvPicPr>
            <a:picLocks noChangeAspect="1"/>
          </p:cNvPicPr>
          <p:nvPr/>
        </p:nvPicPr>
        <p:blipFill>
          <a:blip r:embed="rId5"/>
          <a:stretch>
            <a:fillRect/>
          </a:stretch>
        </p:blipFill>
        <p:spPr>
          <a:xfrm>
            <a:off x="9534619" y="897195"/>
            <a:ext cx="5805840" cy="7906110"/>
          </a:xfrm>
          <a:prstGeom prst="rect">
            <a:avLst/>
          </a:prstGeom>
        </p:spPr>
      </p:pic>
      <p:sp>
        <p:nvSpPr>
          <p:cNvPr id="9" name="Dikdörtgen 8"/>
          <p:cNvSpPr/>
          <p:nvPr/>
        </p:nvSpPr>
        <p:spPr>
          <a:xfrm>
            <a:off x="4598297" y="163167"/>
            <a:ext cx="6385081" cy="461665"/>
          </a:xfrm>
          <a:prstGeom prst="rect">
            <a:avLst/>
          </a:prstGeom>
          <a:solidFill>
            <a:schemeClr val="accent3">
              <a:lumMod val="20000"/>
              <a:lumOff val="80000"/>
            </a:schemeClr>
          </a:solidFill>
        </p:spPr>
        <p:txBody>
          <a:bodyPr wrap="none">
            <a:spAutoFit/>
          </a:bodyPr>
          <a:lstStyle/>
          <a:p>
            <a:r>
              <a:rPr lang="tr-TR" sz="2400" b="1" dirty="0"/>
              <a:t>1. </a:t>
            </a:r>
            <a:r>
              <a:rPr lang="tr-TR" sz="2400" b="1" dirty="0">
                <a:solidFill>
                  <a:srgbClr val="FF0000"/>
                </a:solidFill>
              </a:rPr>
              <a:t>Klinik şiddeti belirle</a:t>
            </a:r>
            <a:r>
              <a:rPr lang="tr-TR" sz="2400" b="1" dirty="0"/>
              <a:t>:</a:t>
            </a:r>
            <a:r>
              <a:rPr lang="tr-TR" sz="2400" dirty="0"/>
              <a:t> </a:t>
            </a:r>
            <a:r>
              <a:rPr lang="tr-TR" sz="2400" dirty="0" err="1"/>
              <a:t>vaMCI</a:t>
            </a:r>
            <a:r>
              <a:rPr lang="tr-TR" sz="2400" dirty="0"/>
              <a:t> mı, </a:t>
            </a:r>
            <a:r>
              <a:rPr lang="tr-TR" sz="2400" dirty="0" err="1"/>
              <a:t>VaD</a:t>
            </a:r>
            <a:r>
              <a:rPr lang="tr-TR" sz="2400" dirty="0"/>
              <a:t> mı? </a:t>
            </a:r>
          </a:p>
        </p:txBody>
      </p:sp>
    </p:spTree>
    <p:extLst>
      <p:ext uri="{BB962C8B-B14F-4D97-AF65-F5344CB8AC3E}">
        <p14:creationId xmlns:p14="http://schemas.microsoft.com/office/powerpoint/2010/main" val="30265929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710;p23"/>
          <p:cNvGrpSpPr/>
          <p:nvPr/>
        </p:nvGrpSpPr>
        <p:grpSpPr>
          <a:xfrm rot="-2700000">
            <a:off x="-2036180" y="-592689"/>
            <a:ext cx="2947910" cy="3120639"/>
            <a:chOff x="0" y="-47625"/>
            <a:chExt cx="812800" cy="860425"/>
          </a:xfrm>
        </p:grpSpPr>
        <p:sp>
          <p:nvSpPr>
            <p:cNvPr id="9"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5D5D5"/>
            </a:solidFill>
            <a:ln>
              <a:noFill/>
            </a:ln>
          </p:spPr>
        </p:sp>
        <p:sp>
          <p:nvSpPr>
            <p:cNvPr id="10" name="Google Shape;712;p2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 name="Google Shape;723;p23"/>
          <p:cNvGrpSpPr/>
          <p:nvPr/>
        </p:nvGrpSpPr>
        <p:grpSpPr>
          <a:xfrm>
            <a:off x="-1606906" y="-1894184"/>
            <a:ext cx="2593234" cy="2922884"/>
            <a:chOff x="0" y="-47625"/>
            <a:chExt cx="374648" cy="422273"/>
          </a:xfrm>
        </p:grpSpPr>
        <p:sp>
          <p:nvSpPr>
            <p:cNvPr id="12"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3"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4" name="Resim 3"/>
          <p:cNvPicPr>
            <a:picLocks noChangeAspect="1"/>
          </p:cNvPicPr>
          <p:nvPr/>
        </p:nvPicPr>
        <p:blipFill>
          <a:blip r:embed="rId3"/>
          <a:stretch>
            <a:fillRect/>
          </a:stretch>
        </p:blipFill>
        <p:spPr>
          <a:xfrm>
            <a:off x="888046" y="0"/>
            <a:ext cx="7775581" cy="10378086"/>
          </a:xfrm>
          <a:prstGeom prst="rect">
            <a:avLst/>
          </a:prstGeom>
        </p:spPr>
      </p:pic>
      <p:sp>
        <p:nvSpPr>
          <p:cNvPr id="7" name="Dikdörtgen 6"/>
          <p:cNvSpPr/>
          <p:nvPr/>
        </p:nvSpPr>
        <p:spPr>
          <a:xfrm>
            <a:off x="8963519" y="1929129"/>
            <a:ext cx="9324481" cy="4801314"/>
          </a:xfrm>
          <a:prstGeom prst="rect">
            <a:avLst/>
          </a:prstGeom>
          <a:solidFill>
            <a:schemeClr val="accent3">
              <a:lumMod val="20000"/>
              <a:lumOff val="80000"/>
            </a:schemeClr>
          </a:solidFill>
        </p:spPr>
        <p:txBody>
          <a:bodyPr wrap="square">
            <a:spAutoFit/>
          </a:bodyPr>
          <a:lstStyle/>
          <a:p>
            <a:pPr>
              <a:lnSpc>
                <a:spcPct val="200000"/>
              </a:lnSpc>
            </a:pPr>
            <a:r>
              <a:rPr lang="tr-TR" sz="1700" b="1" u="sng" dirty="0"/>
              <a:t>2. A’yı </a:t>
            </a:r>
            <a:r>
              <a:rPr lang="tr-TR" sz="1700" b="1" u="sng" dirty="0">
                <a:solidFill>
                  <a:schemeClr val="tx1"/>
                </a:solidFill>
              </a:rPr>
              <a:t>kontrol et</a:t>
            </a:r>
            <a:r>
              <a:rPr lang="tr-TR" sz="1700" b="1" dirty="0">
                <a:solidFill>
                  <a:schemeClr val="tx1"/>
                </a:solidFill>
              </a:rPr>
              <a:t>:</a:t>
            </a:r>
            <a:r>
              <a:rPr lang="tr-TR" sz="1700" dirty="0">
                <a:solidFill>
                  <a:schemeClr val="tx1"/>
                </a:solidFill>
              </a:rPr>
              <a:t> </a:t>
            </a:r>
            <a:r>
              <a:rPr lang="tr-TR" sz="1700" dirty="0">
                <a:solidFill>
                  <a:srgbClr val="FF0000"/>
                </a:solidFill>
              </a:rPr>
              <a:t>Klinik </a:t>
            </a:r>
            <a:r>
              <a:rPr lang="tr-TR" sz="1700" dirty="0" err="1">
                <a:solidFill>
                  <a:srgbClr val="FF0000"/>
                </a:solidFill>
              </a:rPr>
              <a:t>patern</a:t>
            </a:r>
            <a:r>
              <a:rPr lang="tr-TR" sz="1700" dirty="0">
                <a:solidFill>
                  <a:srgbClr val="FF0000"/>
                </a:solidFill>
              </a:rPr>
              <a:t> </a:t>
            </a:r>
            <a:r>
              <a:rPr lang="tr-TR" sz="1700" dirty="0" err="1">
                <a:solidFill>
                  <a:srgbClr val="FF0000"/>
                </a:solidFill>
              </a:rPr>
              <a:t>vasküler</a:t>
            </a:r>
            <a:r>
              <a:rPr lang="tr-TR" sz="1700" dirty="0">
                <a:solidFill>
                  <a:srgbClr val="FF0000"/>
                </a:solidFill>
              </a:rPr>
              <a:t> mi? </a:t>
            </a:r>
          </a:p>
          <a:p>
            <a:pPr>
              <a:lnSpc>
                <a:spcPct val="200000"/>
              </a:lnSpc>
            </a:pPr>
            <a:endParaRPr lang="tr-TR" sz="1700" dirty="0"/>
          </a:p>
          <a:p>
            <a:pPr>
              <a:lnSpc>
                <a:spcPct val="200000"/>
              </a:lnSpc>
            </a:pPr>
            <a:r>
              <a:rPr lang="tr-TR" sz="1700" b="1" u="sng" dirty="0"/>
              <a:t>3. B’yi doğrula: </a:t>
            </a:r>
            <a:r>
              <a:rPr lang="tr-TR" sz="1700" b="1" dirty="0">
                <a:solidFill>
                  <a:srgbClr val="FF0000"/>
                </a:solidFill>
              </a:rPr>
              <a:t>GÖRÜNTÜLEME</a:t>
            </a:r>
            <a:r>
              <a:rPr lang="tr-TR" sz="1700" b="1" dirty="0">
                <a:solidFill>
                  <a:srgbClr val="FF0000"/>
                </a:solidFill>
                <a:sym typeface="Wingdings" panose="05000000000000000000" pitchFamily="2" charset="2"/>
              </a:rPr>
              <a:t> </a:t>
            </a:r>
            <a:r>
              <a:rPr lang="tr-TR" sz="1700" dirty="0">
                <a:solidFill>
                  <a:srgbClr val="FF0000"/>
                </a:solidFill>
              </a:rPr>
              <a:t> </a:t>
            </a:r>
            <a:r>
              <a:rPr lang="tr-TR" sz="1700" dirty="0"/>
              <a:t>BT/</a:t>
            </a:r>
            <a:r>
              <a:rPr lang="tr-TR" sz="1700" dirty="0" err="1"/>
              <a:t>MRG’de</a:t>
            </a:r>
            <a:r>
              <a:rPr lang="tr-TR" sz="1700" dirty="0"/>
              <a:t> yukarıdaki </a:t>
            </a:r>
            <a:r>
              <a:rPr lang="tr-TR" sz="1700" b="1" dirty="0"/>
              <a:t>eşiklerden en az biri</a:t>
            </a:r>
            <a:r>
              <a:rPr lang="tr-TR" sz="1700" dirty="0"/>
              <a:t> var mı?</a:t>
            </a:r>
          </a:p>
          <a:p>
            <a:pPr>
              <a:lnSpc>
                <a:spcPct val="200000"/>
              </a:lnSpc>
            </a:pPr>
            <a:r>
              <a:rPr lang="tr-TR" sz="1700" dirty="0"/>
              <a:t> (✔ → </a:t>
            </a:r>
            <a:r>
              <a:rPr lang="tr-TR" sz="1700" b="1" dirty="0"/>
              <a:t>VCID olası</a:t>
            </a:r>
            <a:r>
              <a:rPr lang="tr-TR" sz="1700" dirty="0"/>
              <a:t>).</a:t>
            </a:r>
          </a:p>
          <a:p>
            <a:pPr>
              <a:lnSpc>
                <a:spcPct val="200000"/>
              </a:lnSpc>
            </a:pPr>
            <a:r>
              <a:rPr lang="tr-TR" sz="1700" b="1" dirty="0">
                <a:solidFill>
                  <a:schemeClr val="tx1"/>
                </a:solidFill>
                <a:latin typeface="Arial" panose="020B0604020202020204" pitchFamily="34" charset="0"/>
              </a:rPr>
              <a:t>≥2</a:t>
            </a:r>
            <a:r>
              <a:rPr lang="tr-TR" sz="1700" b="1" dirty="0"/>
              <a:t> </a:t>
            </a:r>
            <a:r>
              <a:rPr lang="tr-TR" sz="1700" b="1" dirty="0" err="1"/>
              <a:t>laküner</a:t>
            </a:r>
            <a:r>
              <a:rPr lang="tr-TR" sz="1700" dirty="0"/>
              <a:t> (beyin sapı dışı) veya stratejik tek </a:t>
            </a:r>
            <a:r>
              <a:rPr lang="tr-TR" sz="1700" dirty="0" err="1"/>
              <a:t>lakün</a:t>
            </a:r>
            <a:r>
              <a:rPr lang="tr-TR" sz="1700" dirty="0"/>
              <a:t> + yaygın </a:t>
            </a:r>
            <a:r>
              <a:rPr lang="tr-TR" sz="1700" b="1" dirty="0"/>
              <a:t>WMH</a:t>
            </a:r>
            <a:r>
              <a:rPr lang="tr-TR" sz="1700" dirty="0"/>
              <a:t>; </a:t>
            </a:r>
            <a:r>
              <a:rPr lang="tr-TR" sz="1700" b="1" dirty="0"/>
              <a:t>WMH </a:t>
            </a:r>
            <a:r>
              <a:rPr lang="tr-TR" sz="1700" b="1" dirty="0" err="1"/>
              <a:t>Fazekas</a:t>
            </a:r>
            <a:r>
              <a:rPr lang="tr-TR" sz="1700" b="1" dirty="0"/>
              <a:t> 2–3, vb.</a:t>
            </a:r>
            <a:endParaRPr lang="tr-TR" sz="1700" dirty="0"/>
          </a:p>
          <a:p>
            <a:pPr>
              <a:lnSpc>
                <a:spcPct val="200000"/>
              </a:lnSpc>
            </a:pPr>
            <a:r>
              <a:rPr lang="tr-TR" sz="1700" b="1" dirty="0">
                <a:solidFill>
                  <a:schemeClr val="tx1"/>
                </a:solidFill>
                <a:latin typeface="Arial" panose="020B0604020202020204" pitchFamily="34" charset="0"/>
              </a:rPr>
              <a:t>STRIVE-2</a:t>
            </a:r>
            <a:r>
              <a:rPr lang="tr-TR" sz="1700" dirty="0">
                <a:solidFill>
                  <a:schemeClr val="tx1"/>
                </a:solidFill>
                <a:latin typeface="Arial" panose="020B0604020202020204" pitchFamily="34" charset="0"/>
              </a:rPr>
              <a:t> </a:t>
            </a:r>
          </a:p>
          <a:p>
            <a:pPr>
              <a:lnSpc>
                <a:spcPct val="200000"/>
              </a:lnSpc>
            </a:pPr>
            <a:endParaRPr lang="tr-TR" sz="1700" dirty="0"/>
          </a:p>
          <a:p>
            <a:pPr>
              <a:lnSpc>
                <a:spcPct val="200000"/>
              </a:lnSpc>
            </a:pPr>
            <a:r>
              <a:rPr lang="tr-TR" sz="1700" b="1" u="sng" dirty="0"/>
              <a:t>4 C’yi tara:</a:t>
            </a:r>
            <a:r>
              <a:rPr lang="tr-TR" sz="1700" u="sng" dirty="0"/>
              <a:t> </a:t>
            </a:r>
            <a:r>
              <a:rPr lang="tr-TR" sz="1700" dirty="0" err="1">
                <a:solidFill>
                  <a:srgbClr val="FF0000"/>
                </a:solidFill>
              </a:rPr>
              <a:t>Mix</a:t>
            </a:r>
            <a:r>
              <a:rPr lang="tr-TR" sz="1700" dirty="0">
                <a:solidFill>
                  <a:srgbClr val="FF0000"/>
                </a:solidFill>
              </a:rPr>
              <a:t> </a:t>
            </a:r>
            <a:r>
              <a:rPr lang="tr-TR" sz="1700" dirty="0" err="1">
                <a:solidFill>
                  <a:srgbClr val="FF0000"/>
                </a:solidFill>
              </a:rPr>
              <a:t>etyoloji</a:t>
            </a:r>
            <a:r>
              <a:rPr lang="tr-TR" sz="1700" dirty="0">
                <a:solidFill>
                  <a:srgbClr val="FF0000"/>
                </a:solidFill>
              </a:rPr>
              <a:t> göstergesi ? </a:t>
            </a:r>
          </a:p>
          <a:p>
            <a:pPr>
              <a:lnSpc>
                <a:spcPct val="200000"/>
              </a:lnSpc>
            </a:pPr>
            <a:r>
              <a:rPr lang="tr-TR" sz="1700" dirty="0">
                <a:sym typeface="Wingdings" panose="05000000000000000000" pitchFamily="2" charset="2"/>
              </a:rPr>
              <a:t> </a:t>
            </a:r>
            <a:r>
              <a:rPr lang="tr-TR" sz="1700" dirty="0"/>
              <a:t>AD/DLB </a:t>
            </a:r>
            <a:r>
              <a:rPr lang="tr-TR" sz="1700" dirty="0" err="1"/>
              <a:t>biyobelirteci</a:t>
            </a:r>
            <a:r>
              <a:rPr lang="tr-TR" sz="1700" dirty="0"/>
              <a:t> pozitifse </a:t>
            </a:r>
            <a:r>
              <a:rPr lang="tr-TR" sz="1700" b="1" dirty="0"/>
              <a:t>mix </a:t>
            </a:r>
            <a:r>
              <a:rPr lang="tr-TR" sz="1700" b="1" dirty="0" err="1"/>
              <a:t>etyoloji</a:t>
            </a:r>
            <a:r>
              <a:rPr lang="tr-TR" sz="1700" dirty="0"/>
              <a:t> notunu ekle.</a:t>
            </a:r>
          </a:p>
        </p:txBody>
      </p:sp>
    </p:spTree>
    <p:extLst>
      <p:ext uri="{BB962C8B-B14F-4D97-AF65-F5344CB8AC3E}">
        <p14:creationId xmlns:p14="http://schemas.microsoft.com/office/powerpoint/2010/main" val="37192265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3"/>
          <a:srcRect t="71141"/>
          <a:stretch/>
        </p:blipFill>
        <p:spPr>
          <a:xfrm>
            <a:off x="12434623" y="3113187"/>
            <a:ext cx="5765305" cy="3991968"/>
          </a:xfrm>
          <a:prstGeom prst="rect">
            <a:avLst/>
          </a:prstGeom>
        </p:spPr>
      </p:pic>
      <p:sp>
        <p:nvSpPr>
          <p:cNvPr id="5" name="Dikdörtgen 4"/>
          <p:cNvSpPr/>
          <p:nvPr/>
        </p:nvSpPr>
        <p:spPr>
          <a:xfrm>
            <a:off x="5261264" y="905383"/>
            <a:ext cx="6907239" cy="1015663"/>
          </a:xfrm>
          <a:prstGeom prst="rect">
            <a:avLst/>
          </a:prstGeom>
          <a:solidFill>
            <a:schemeClr val="accent3">
              <a:lumMod val="20000"/>
              <a:lumOff val="80000"/>
            </a:schemeClr>
          </a:solidFill>
        </p:spPr>
        <p:txBody>
          <a:bodyPr wrap="square">
            <a:spAutoFit/>
          </a:bodyPr>
          <a:lstStyle/>
          <a:p>
            <a:pPr marL="342900" indent="-342900">
              <a:buFont typeface="Wingdings" panose="05000000000000000000" pitchFamily="2" charset="2"/>
              <a:buChar char="ü"/>
            </a:pPr>
            <a:r>
              <a:rPr lang="tr-TR" sz="2000" b="1" dirty="0"/>
              <a:t>Tanının olasılık düzeyi</a:t>
            </a:r>
            <a:r>
              <a:rPr lang="tr-TR" sz="2000" dirty="0"/>
              <a:t> (</a:t>
            </a:r>
            <a:r>
              <a:rPr lang="tr-TR" sz="2000" dirty="0" err="1"/>
              <a:t>probable</a:t>
            </a:r>
            <a:r>
              <a:rPr lang="tr-TR" sz="2000" dirty="0"/>
              <a:t> vs. </a:t>
            </a:r>
            <a:r>
              <a:rPr lang="tr-TR" sz="2000" dirty="0" err="1"/>
              <a:t>possible</a:t>
            </a:r>
            <a:r>
              <a:rPr lang="tr-TR" sz="2000" dirty="0"/>
              <a:t>)</a:t>
            </a:r>
          </a:p>
          <a:p>
            <a:pPr marL="342900" indent="-342900">
              <a:buFont typeface="Wingdings" panose="05000000000000000000" pitchFamily="2" charset="2"/>
              <a:buChar char="ü"/>
            </a:pPr>
            <a:r>
              <a:rPr lang="tr-TR" sz="2000" b="1" dirty="0"/>
              <a:t>Alt tipler </a:t>
            </a:r>
            <a:r>
              <a:rPr lang="tr-TR" sz="2000" dirty="0"/>
              <a:t>(</a:t>
            </a:r>
            <a:r>
              <a:rPr lang="tr-TR" sz="2000" dirty="0" err="1"/>
              <a:t>iskemik</a:t>
            </a:r>
            <a:r>
              <a:rPr lang="tr-TR" sz="2000" dirty="0"/>
              <a:t>/</a:t>
            </a:r>
            <a:r>
              <a:rPr lang="tr-TR" sz="2000" dirty="0" err="1"/>
              <a:t>hemorajik</a:t>
            </a:r>
            <a:r>
              <a:rPr lang="tr-TR" sz="2000" dirty="0"/>
              <a:t>/</a:t>
            </a:r>
            <a:r>
              <a:rPr lang="tr-TR" sz="2000" dirty="0" err="1"/>
              <a:t>mixed</a:t>
            </a:r>
            <a:r>
              <a:rPr lang="tr-TR" sz="2000" dirty="0"/>
              <a:t>) </a:t>
            </a:r>
          </a:p>
          <a:p>
            <a:pPr marL="342900" indent="-342900">
              <a:buFont typeface="Wingdings" panose="05000000000000000000" pitchFamily="2" charset="2"/>
              <a:buChar char="ü"/>
            </a:pPr>
            <a:r>
              <a:rPr lang="tr-TR" sz="2000" b="1" dirty="0" err="1"/>
              <a:t>Preklinik</a:t>
            </a:r>
            <a:r>
              <a:rPr lang="tr-TR" sz="2000" b="1" dirty="0"/>
              <a:t>/At-risk VCID</a:t>
            </a:r>
            <a:r>
              <a:rPr lang="tr-TR" sz="2000" dirty="0"/>
              <a:t> kategorisini nasıl sınıflanacağı</a:t>
            </a:r>
          </a:p>
        </p:txBody>
      </p:sp>
      <p:pic>
        <p:nvPicPr>
          <p:cNvPr id="7" name="Resim 6"/>
          <p:cNvPicPr>
            <a:picLocks noChangeAspect="1"/>
          </p:cNvPicPr>
          <p:nvPr/>
        </p:nvPicPr>
        <p:blipFill rotWithShape="1">
          <a:blip r:embed="rId3"/>
          <a:srcRect t="35914" b="28542"/>
          <a:stretch/>
        </p:blipFill>
        <p:spPr>
          <a:xfrm>
            <a:off x="6274244" y="2781983"/>
            <a:ext cx="5765305" cy="4916668"/>
          </a:xfrm>
          <a:prstGeom prst="rect">
            <a:avLst/>
          </a:prstGeom>
        </p:spPr>
      </p:pic>
      <p:pic>
        <p:nvPicPr>
          <p:cNvPr id="8" name="Resim 7"/>
          <p:cNvPicPr>
            <a:picLocks noChangeAspect="1"/>
          </p:cNvPicPr>
          <p:nvPr/>
        </p:nvPicPr>
        <p:blipFill rotWithShape="1">
          <a:blip r:embed="rId3"/>
          <a:srcRect b="62392"/>
          <a:stretch/>
        </p:blipFill>
        <p:spPr>
          <a:xfrm>
            <a:off x="398584" y="2781983"/>
            <a:ext cx="5448885" cy="4916668"/>
          </a:xfrm>
          <a:prstGeom prst="rect">
            <a:avLst/>
          </a:prstGeom>
        </p:spPr>
      </p:pic>
      <p:sp>
        <p:nvSpPr>
          <p:cNvPr id="9" name="Dikdörtgen 8"/>
          <p:cNvSpPr/>
          <p:nvPr/>
        </p:nvSpPr>
        <p:spPr>
          <a:xfrm>
            <a:off x="4322644" y="8936755"/>
            <a:ext cx="8784477" cy="369332"/>
          </a:xfrm>
          <a:prstGeom prst="rect">
            <a:avLst/>
          </a:prstGeom>
          <a:solidFill>
            <a:schemeClr val="accent2">
              <a:lumMod val="60000"/>
              <a:lumOff val="40000"/>
            </a:schemeClr>
          </a:solidFill>
        </p:spPr>
        <p:txBody>
          <a:bodyPr wrap="square">
            <a:spAutoFit/>
          </a:bodyPr>
          <a:lstStyle/>
          <a:p>
            <a:r>
              <a:rPr lang="tr-TR" sz="1800" b="1" dirty="0" err="1"/>
              <a:t>Probable</a:t>
            </a:r>
            <a:r>
              <a:rPr lang="tr-TR" sz="1800" b="1" dirty="0"/>
              <a:t> için </a:t>
            </a:r>
            <a:r>
              <a:rPr lang="tr-TR" sz="1800" dirty="0"/>
              <a:t>klinik ölçütlere ek olarak </a:t>
            </a:r>
            <a:r>
              <a:rPr lang="tr-TR" sz="1800" b="1" dirty="0"/>
              <a:t>görüntüleme veya </a:t>
            </a:r>
            <a:r>
              <a:rPr lang="tr-TR" sz="1800" b="1" dirty="0" err="1"/>
              <a:t>monojenik</a:t>
            </a:r>
            <a:r>
              <a:rPr lang="tr-TR" sz="1800" dirty="0"/>
              <a:t> kanıt gerekir.</a:t>
            </a:r>
          </a:p>
        </p:txBody>
      </p:sp>
      <p:grpSp>
        <p:nvGrpSpPr>
          <p:cNvPr id="10" name="Google Shape;710;p23"/>
          <p:cNvGrpSpPr/>
          <p:nvPr/>
        </p:nvGrpSpPr>
        <p:grpSpPr>
          <a:xfrm rot="-2700000">
            <a:off x="-2036180" y="-592689"/>
            <a:ext cx="2947910" cy="3120639"/>
            <a:chOff x="0" y="-47625"/>
            <a:chExt cx="812800" cy="860425"/>
          </a:xfrm>
        </p:grpSpPr>
        <p:sp>
          <p:nvSpPr>
            <p:cNvPr id="11"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5D5D5"/>
            </a:solidFill>
            <a:ln>
              <a:noFill/>
            </a:ln>
          </p:spPr>
        </p:sp>
        <p:sp>
          <p:nvSpPr>
            <p:cNvPr id="12" name="Google Shape;712;p2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3" name="Google Shape;723;p23"/>
          <p:cNvGrpSpPr/>
          <p:nvPr/>
        </p:nvGrpSpPr>
        <p:grpSpPr>
          <a:xfrm>
            <a:off x="-1606906" y="-1894184"/>
            <a:ext cx="2593234" cy="2922884"/>
            <a:chOff x="0" y="-47625"/>
            <a:chExt cx="374648" cy="422273"/>
          </a:xfrm>
        </p:grpSpPr>
        <p:sp>
          <p:nvSpPr>
            <p:cNvPr id="14"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5"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702145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710;p23"/>
          <p:cNvGrpSpPr/>
          <p:nvPr/>
        </p:nvGrpSpPr>
        <p:grpSpPr>
          <a:xfrm rot="-2700000">
            <a:off x="-2036180" y="-592689"/>
            <a:ext cx="2947910" cy="3120639"/>
            <a:chOff x="0" y="-47625"/>
            <a:chExt cx="812800" cy="860425"/>
          </a:xfrm>
          <a:solidFill>
            <a:schemeClr val="accent2"/>
          </a:solidFill>
        </p:grpSpPr>
        <p:sp>
          <p:nvSpPr>
            <p:cNvPr id="5"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grpFill/>
            <a:ln>
              <a:noFill/>
            </a:ln>
          </p:spPr>
        </p:sp>
        <p:sp>
          <p:nvSpPr>
            <p:cNvPr id="6" name="Google Shape;712;p23"/>
            <p:cNvSpPr txBox="1"/>
            <p:nvPr/>
          </p:nvSpPr>
          <p:spPr>
            <a:xfrm>
              <a:off x="0" y="-47625"/>
              <a:ext cx="812800" cy="860425"/>
            </a:xfrm>
            <a:prstGeom prst="rect">
              <a:avLst/>
            </a:prstGeom>
            <a:grp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 name="Google Shape;723;p23"/>
          <p:cNvGrpSpPr/>
          <p:nvPr/>
        </p:nvGrpSpPr>
        <p:grpSpPr>
          <a:xfrm>
            <a:off x="-1606906" y="-1894184"/>
            <a:ext cx="2593234" cy="2922884"/>
            <a:chOff x="0" y="-47625"/>
            <a:chExt cx="374648" cy="422273"/>
          </a:xfrm>
        </p:grpSpPr>
        <p:sp>
          <p:nvSpPr>
            <p:cNvPr id="8"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9"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3" name="Google Shape;709;p23"/>
          <p:cNvPicPr preferRelativeResize="0"/>
          <p:nvPr/>
        </p:nvPicPr>
        <p:blipFill rotWithShape="1">
          <a:blip r:embed="rId3">
            <a:alphaModFix/>
          </a:blip>
          <a:srcRect t="685" r="61449" b="64877"/>
          <a:stretch/>
        </p:blipFill>
        <p:spPr>
          <a:xfrm>
            <a:off x="7693221" y="3770452"/>
            <a:ext cx="10080430" cy="3482824"/>
          </a:xfrm>
          <a:prstGeom prst="rect">
            <a:avLst/>
          </a:prstGeom>
          <a:solidFill>
            <a:schemeClr val="accent2">
              <a:lumMod val="20000"/>
              <a:lumOff val="80000"/>
            </a:schemeClr>
          </a:solidFill>
          <a:ln w="88900" cap="sq">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4" name="Google Shape;730;p23"/>
          <p:cNvSpPr txBox="1"/>
          <p:nvPr/>
        </p:nvSpPr>
        <p:spPr>
          <a:xfrm>
            <a:off x="8252288" y="4126869"/>
            <a:ext cx="9377869" cy="2769989"/>
          </a:xfrm>
          <a:prstGeom prst="rect">
            <a:avLst/>
          </a:prstGeom>
          <a:noFill/>
          <a:ln>
            <a:noFill/>
          </a:ln>
        </p:spPr>
        <p:txBody>
          <a:bodyPr spcFirstLastPara="1" wrap="square" lIns="0" tIns="0" rIns="0" bIns="0" anchor="t" anchorCtr="0">
            <a:spAutoFit/>
          </a:bodyPr>
          <a:lstStyle/>
          <a:p>
            <a:pPr marL="342900" indent="-342900">
              <a:buFont typeface="Arial" panose="020B0604020202020204" pitchFamily="34" charset="0"/>
              <a:buChar char="•"/>
            </a:pPr>
            <a:endParaRPr lang="tr-TR" sz="2000" dirty="0"/>
          </a:p>
          <a:p>
            <a:r>
              <a:rPr lang="tr-TR" sz="2000" b="1" dirty="0"/>
              <a:t>AH </a:t>
            </a:r>
            <a:r>
              <a:rPr lang="tr-TR" sz="2000" b="1" dirty="0" err="1"/>
              <a:t>biyobelirteçleri</a:t>
            </a:r>
            <a:r>
              <a:rPr lang="tr-TR" sz="2000" b="1" dirty="0"/>
              <a:t>:</a:t>
            </a:r>
          </a:p>
          <a:p>
            <a:endParaRPr lang="tr-TR" sz="2000" dirty="0"/>
          </a:p>
          <a:p>
            <a:pPr lvl="4"/>
            <a:r>
              <a:rPr lang="tr-TR" sz="2000" dirty="0"/>
              <a:t>1. AH </a:t>
            </a:r>
            <a:r>
              <a:rPr lang="tr-TR" sz="2000" dirty="0" err="1"/>
              <a:t>nöropatolojik</a:t>
            </a:r>
            <a:r>
              <a:rPr lang="tr-TR" sz="2000" dirty="0"/>
              <a:t> değişikliğinin </a:t>
            </a:r>
            <a:r>
              <a:rPr lang="tr-TR" sz="2000" u="sng" dirty="0"/>
              <a:t>«</a:t>
            </a:r>
            <a:r>
              <a:rPr lang="tr-TR" sz="2000" u="sng" dirty="0" err="1"/>
              <a:t>core</a:t>
            </a:r>
            <a:r>
              <a:rPr lang="tr-TR" sz="2000" u="sng" dirty="0"/>
              <a:t>» </a:t>
            </a:r>
            <a:r>
              <a:rPr lang="tr-TR" sz="2000" u="sng" dirty="0" err="1"/>
              <a:t>biyobelirteçleri</a:t>
            </a:r>
            <a:endParaRPr lang="tr-TR" sz="2000" dirty="0"/>
          </a:p>
          <a:p>
            <a:pPr marL="342900" lvl="1" indent="-342900">
              <a:buFont typeface="Arial" panose="020B0604020202020204" pitchFamily="34" charset="0"/>
              <a:buChar char="•"/>
            </a:pPr>
            <a:endParaRPr lang="tr-TR" sz="2000" dirty="0"/>
          </a:p>
          <a:p>
            <a:pPr lvl="2"/>
            <a:r>
              <a:rPr lang="tr-TR" sz="2000" dirty="0"/>
              <a:t>2. </a:t>
            </a:r>
            <a:r>
              <a:rPr lang="tr-TR" sz="2000" dirty="0" err="1"/>
              <a:t>AH'de</a:t>
            </a:r>
            <a:r>
              <a:rPr lang="tr-TR" sz="2000" dirty="0"/>
              <a:t> önemli olan ancak diğer beyin hastalıklarına da dahil olan </a:t>
            </a:r>
            <a:r>
              <a:rPr lang="tr-TR" sz="2000" u="sng" dirty="0"/>
              <a:t>özgül olmayan </a:t>
            </a:r>
            <a:r>
              <a:rPr lang="tr-TR" sz="2000" u="sng" dirty="0" err="1"/>
              <a:t>biyobelirteçle</a:t>
            </a:r>
            <a:r>
              <a:rPr lang="tr-TR" sz="2000" dirty="0" err="1"/>
              <a:t>r</a:t>
            </a:r>
            <a:endParaRPr lang="tr-TR" sz="2000" dirty="0"/>
          </a:p>
          <a:p>
            <a:pPr lvl="2"/>
            <a:endParaRPr lang="tr-TR" sz="2000" dirty="0"/>
          </a:p>
          <a:p>
            <a:pPr lvl="1"/>
            <a:r>
              <a:rPr lang="tr-TR" sz="2000" dirty="0"/>
              <a:t>3.AH ile yaygın olarak </a:t>
            </a:r>
            <a:r>
              <a:rPr lang="tr-TR" sz="2000" u="sng" dirty="0"/>
              <a:t>birlikte bulunan hastalık veya durumların </a:t>
            </a:r>
            <a:r>
              <a:rPr lang="tr-TR" sz="2000" u="sng" dirty="0" err="1"/>
              <a:t>biyobelirteçleri</a:t>
            </a:r>
            <a:endParaRPr lang="tr-TR" sz="2000" dirty="0"/>
          </a:p>
        </p:txBody>
      </p:sp>
      <p:pic>
        <p:nvPicPr>
          <p:cNvPr id="15" name="Resim 14"/>
          <p:cNvPicPr>
            <a:picLocks noChangeAspect="1"/>
          </p:cNvPicPr>
          <p:nvPr/>
        </p:nvPicPr>
        <p:blipFill>
          <a:blip r:embed="rId4"/>
          <a:stretch>
            <a:fillRect/>
          </a:stretch>
        </p:blipFill>
        <p:spPr>
          <a:xfrm>
            <a:off x="1109423" y="462400"/>
            <a:ext cx="6583797" cy="2565115"/>
          </a:xfrm>
          <a:prstGeom prst="rect">
            <a:avLst/>
          </a:prstGeom>
        </p:spPr>
      </p:pic>
      <p:pic>
        <p:nvPicPr>
          <p:cNvPr id="12" name="İçerik Yer Tutucusu 3"/>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829350" y="2382387"/>
            <a:ext cx="6116456" cy="74756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376679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idx="4294967295"/>
          </p:nvPr>
        </p:nvSpPr>
        <p:spPr>
          <a:xfrm>
            <a:off x="7948246" y="26743"/>
            <a:ext cx="8651631" cy="2003914"/>
          </a:xfrm>
        </p:spPr>
        <p:txBody>
          <a:bodyPr>
            <a:noAutofit/>
          </a:bodyPr>
          <a:lstStyle/>
          <a:p>
            <a:r>
              <a:rPr lang="tr-TR" sz="2400" b="1" dirty="0">
                <a:solidFill>
                  <a:srgbClr val="000000"/>
                </a:solidFill>
                <a:latin typeface="Arial"/>
                <a:ea typeface="Arial"/>
                <a:cs typeface="Arial"/>
                <a:sym typeface="Arial"/>
              </a:rPr>
              <a:t>Amerikan Psikiyatri Birliği (APA)  </a:t>
            </a:r>
            <a:r>
              <a:rPr lang="tr-TR" sz="2400" b="1" dirty="0" err="1">
                <a:solidFill>
                  <a:srgbClr val="000000"/>
                </a:solidFill>
                <a:latin typeface="Arial"/>
                <a:ea typeface="Arial"/>
                <a:cs typeface="Arial"/>
                <a:sym typeface="Arial"/>
              </a:rPr>
              <a:t>Deliryumun</a:t>
            </a:r>
            <a:r>
              <a:rPr lang="tr-TR" sz="2400" b="1" dirty="0">
                <a:solidFill>
                  <a:srgbClr val="000000"/>
                </a:solidFill>
                <a:latin typeface="Arial"/>
                <a:ea typeface="Arial"/>
                <a:cs typeface="Arial"/>
                <a:sym typeface="Arial"/>
              </a:rPr>
              <a:t> Önlenmesi ve Tedavisi için Güncellenmiş Kapsamlı Kılavuz</a:t>
            </a:r>
            <a:br>
              <a:rPr lang="tr-TR" sz="2400" b="1" dirty="0">
                <a:solidFill>
                  <a:srgbClr val="000000"/>
                </a:solidFill>
                <a:latin typeface="Arial"/>
                <a:ea typeface="Arial"/>
                <a:cs typeface="Arial"/>
                <a:sym typeface="Arial"/>
              </a:rPr>
            </a:br>
            <a:endParaRPr lang="tr-TR" sz="2400" b="1" dirty="0"/>
          </a:p>
        </p:txBody>
      </p:sp>
      <p:pic>
        <p:nvPicPr>
          <p:cNvPr id="5" name="Resim 4"/>
          <p:cNvPicPr>
            <a:picLocks noChangeAspect="1"/>
          </p:cNvPicPr>
          <p:nvPr/>
        </p:nvPicPr>
        <p:blipFill>
          <a:blip r:embed="rId3"/>
          <a:stretch>
            <a:fillRect/>
          </a:stretch>
        </p:blipFill>
        <p:spPr>
          <a:xfrm>
            <a:off x="7948246" y="1325324"/>
            <a:ext cx="9469194" cy="8961676"/>
          </a:xfrm>
          <a:prstGeom prst="rect">
            <a:avLst/>
          </a:prstGeom>
        </p:spPr>
      </p:pic>
      <p:grpSp>
        <p:nvGrpSpPr>
          <p:cNvPr id="6" name="Google Shape;710;p23"/>
          <p:cNvGrpSpPr/>
          <p:nvPr/>
        </p:nvGrpSpPr>
        <p:grpSpPr>
          <a:xfrm rot="-2700000">
            <a:off x="-2036180" y="-592689"/>
            <a:ext cx="2947910" cy="3120639"/>
            <a:chOff x="0" y="-47625"/>
            <a:chExt cx="812800" cy="860425"/>
          </a:xfrm>
          <a:solidFill>
            <a:schemeClr val="accent2"/>
          </a:solidFill>
        </p:grpSpPr>
        <p:sp>
          <p:nvSpPr>
            <p:cNvPr id="7"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grpFill/>
            <a:ln>
              <a:noFill/>
            </a:ln>
          </p:spPr>
        </p:sp>
        <p:sp>
          <p:nvSpPr>
            <p:cNvPr id="8" name="Google Shape;712;p23"/>
            <p:cNvSpPr txBox="1"/>
            <p:nvPr/>
          </p:nvSpPr>
          <p:spPr>
            <a:xfrm>
              <a:off x="0" y="-47625"/>
              <a:ext cx="812800" cy="860425"/>
            </a:xfrm>
            <a:prstGeom prst="rect">
              <a:avLst/>
            </a:prstGeom>
            <a:grp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 name="Google Shape;723;p23"/>
          <p:cNvGrpSpPr/>
          <p:nvPr/>
        </p:nvGrpSpPr>
        <p:grpSpPr>
          <a:xfrm>
            <a:off x="-1606906" y="-1894184"/>
            <a:ext cx="2593234" cy="2922884"/>
            <a:chOff x="0" y="-47625"/>
            <a:chExt cx="374648" cy="422273"/>
          </a:xfrm>
        </p:grpSpPr>
        <p:sp>
          <p:nvSpPr>
            <p:cNvPr id="10"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1"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4" name="Resim 3"/>
          <p:cNvPicPr>
            <a:picLocks noChangeAspect="1"/>
          </p:cNvPicPr>
          <p:nvPr/>
        </p:nvPicPr>
        <p:blipFill>
          <a:blip r:embed="rId4"/>
          <a:stretch>
            <a:fillRect/>
          </a:stretch>
        </p:blipFill>
        <p:spPr>
          <a:xfrm>
            <a:off x="986328" y="521384"/>
            <a:ext cx="6585987" cy="2713941"/>
          </a:xfrm>
          <a:prstGeom prst="rect">
            <a:avLst/>
          </a:prstGeom>
        </p:spPr>
      </p:pic>
      <p:sp>
        <p:nvSpPr>
          <p:cNvPr id="12" name="Dikdörtgen 11"/>
          <p:cNvSpPr/>
          <p:nvPr/>
        </p:nvSpPr>
        <p:spPr>
          <a:xfrm>
            <a:off x="561915" y="4690359"/>
            <a:ext cx="7010400" cy="4093428"/>
          </a:xfrm>
          <a:prstGeom prst="rect">
            <a:avLst/>
          </a:prstGeom>
        </p:spPr>
        <p:txBody>
          <a:bodyPr wrap="square">
            <a:spAutoFit/>
          </a:bodyPr>
          <a:lstStyle/>
          <a:p>
            <a:pPr marL="342900" indent="-342900">
              <a:buFont typeface="Arial" panose="020B0604020202020204" pitchFamily="34" charset="0"/>
              <a:buChar char="•"/>
            </a:pPr>
            <a:r>
              <a:rPr lang="tr-TR" sz="2000" dirty="0"/>
              <a:t>Riskli/hastalarda doğrulanmış ölçeklerle </a:t>
            </a:r>
            <a:r>
              <a:rPr lang="tr-TR" sz="2000" b="1" dirty="0"/>
              <a:t>düzenli ve yapılandırılmış tarama</a:t>
            </a:r>
          </a:p>
          <a:p>
            <a:pPr marL="342900" indent="-342900">
              <a:buFont typeface="Arial" panose="020B0604020202020204" pitchFamily="34" charset="0"/>
              <a:buChar char="•"/>
            </a:pPr>
            <a:endParaRPr lang="tr-TR" sz="2000" dirty="0"/>
          </a:p>
          <a:p>
            <a:pPr marL="342900" indent="-342900">
              <a:buFont typeface="Arial" panose="020B0604020202020204" pitchFamily="34" charset="0"/>
              <a:buChar char="•"/>
            </a:pPr>
            <a:r>
              <a:rPr lang="tr-TR" sz="2000" dirty="0"/>
              <a:t>Altta yatan nedenlerin hızla düzeltilmesi</a:t>
            </a:r>
          </a:p>
          <a:p>
            <a:pPr marL="342900" indent="-342900">
              <a:buFont typeface="Arial" panose="020B0604020202020204" pitchFamily="34" charset="0"/>
              <a:buChar char="•"/>
            </a:pPr>
            <a:endParaRPr lang="tr-TR" sz="2000" dirty="0"/>
          </a:p>
          <a:p>
            <a:pPr marL="342900" indent="-342900">
              <a:buFont typeface="Arial" panose="020B0604020202020204" pitchFamily="34" charset="0"/>
              <a:buChar char="•"/>
            </a:pPr>
            <a:r>
              <a:rPr lang="tr-TR" sz="2000" b="1" dirty="0"/>
              <a:t>Çok bileşenli ilaç-dışı önleme</a:t>
            </a:r>
          </a:p>
          <a:p>
            <a:pPr marL="342900" indent="-342900">
              <a:buFont typeface="Arial" panose="020B0604020202020204" pitchFamily="34" charset="0"/>
              <a:buChar char="•"/>
            </a:pPr>
            <a:endParaRPr lang="tr-TR" sz="2000" dirty="0"/>
          </a:p>
          <a:p>
            <a:pPr marL="342900" indent="-342900">
              <a:buFont typeface="Arial" panose="020B0604020202020204" pitchFamily="34" charset="0"/>
              <a:buChar char="•"/>
            </a:pPr>
            <a:r>
              <a:rPr lang="tr-TR" sz="2000" dirty="0"/>
              <a:t>Ancak </a:t>
            </a:r>
            <a:r>
              <a:rPr lang="tr-TR" sz="2000" b="1" dirty="0"/>
              <a:t>gerekli durumlarda </a:t>
            </a:r>
            <a:r>
              <a:rPr lang="tr-TR" sz="2000" dirty="0"/>
              <a:t>kısa süreli </a:t>
            </a:r>
            <a:r>
              <a:rPr lang="tr-TR" sz="2000" dirty="0" err="1"/>
              <a:t>farmakoterapi</a:t>
            </a:r>
            <a:endParaRPr lang="tr-TR" sz="2000" dirty="0"/>
          </a:p>
          <a:p>
            <a:pPr marL="342900" indent="-342900">
              <a:buFont typeface="Arial" panose="020B0604020202020204" pitchFamily="34" charset="0"/>
              <a:buChar char="•"/>
            </a:pPr>
            <a:endParaRPr lang="tr-TR" sz="2000" dirty="0"/>
          </a:p>
          <a:p>
            <a:r>
              <a:rPr lang="tr-TR" sz="2000" dirty="0"/>
              <a:t>«Yalnızca ağır ajitasyon/psikoz ve zarar riski varsa, altta yatan nedenler düzeltilip de-eskalasyon denendikten sonra kısa süreli kullanım»</a:t>
            </a:r>
          </a:p>
          <a:p>
            <a:pPr marL="342900" indent="-342900">
              <a:buFont typeface="Arial" panose="020B0604020202020204" pitchFamily="34" charset="0"/>
              <a:buChar char="•"/>
            </a:pPr>
            <a:endParaRPr lang="tr-TR" sz="2000" dirty="0"/>
          </a:p>
        </p:txBody>
      </p:sp>
    </p:spTree>
    <p:extLst>
      <p:ext uri="{BB962C8B-B14F-4D97-AF65-F5344CB8AC3E}">
        <p14:creationId xmlns:p14="http://schemas.microsoft.com/office/powerpoint/2010/main" val="14852365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3"/>
          <a:stretch>
            <a:fillRect/>
          </a:stretch>
        </p:blipFill>
        <p:spPr>
          <a:xfrm>
            <a:off x="1121597" y="4080057"/>
            <a:ext cx="6916115" cy="5048955"/>
          </a:xfrm>
          <a:prstGeom prst="rect">
            <a:avLst/>
          </a:prstGeom>
        </p:spPr>
      </p:pic>
      <p:pic>
        <p:nvPicPr>
          <p:cNvPr id="8" name="Resim 7"/>
          <p:cNvPicPr>
            <a:picLocks noChangeAspect="1"/>
          </p:cNvPicPr>
          <p:nvPr/>
        </p:nvPicPr>
        <p:blipFill>
          <a:blip r:embed="rId4"/>
          <a:stretch>
            <a:fillRect/>
          </a:stretch>
        </p:blipFill>
        <p:spPr>
          <a:xfrm>
            <a:off x="8561450" y="4100117"/>
            <a:ext cx="7562871" cy="5048955"/>
          </a:xfrm>
          <a:prstGeom prst="rect">
            <a:avLst/>
          </a:prstGeom>
        </p:spPr>
      </p:pic>
      <p:sp>
        <p:nvSpPr>
          <p:cNvPr id="9" name="Dikdörtgen 8"/>
          <p:cNvSpPr/>
          <p:nvPr/>
        </p:nvSpPr>
        <p:spPr>
          <a:xfrm>
            <a:off x="2036744" y="9499027"/>
            <a:ext cx="14368667" cy="461665"/>
          </a:xfrm>
          <a:prstGeom prst="rect">
            <a:avLst/>
          </a:prstGeom>
          <a:solidFill>
            <a:schemeClr val="accent2">
              <a:lumMod val="40000"/>
              <a:lumOff val="60000"/>
            </a:schemeClr>
          </a:solidFill>
        </p:spPr>
        <p:txBody>
          <a:bodyPr wrap="square">
            <a:spAutoFit/>
          </a:bodyPr>
          <a:lstStyle/>
          <a:p>
            <a:r>
              <a:rPr lang="tr-TR" sz="2400" b="1" dirty="0"/>
              <a:t>Amaç: Canlı </a:t>
            </a:r>
            <a:r>
              <a:rPr lang="tr-TR" sz="2400" b="1" dirty="0" err="1"/>
              <a:t>attenüe</a:t>
            </a:r>
            <a:r>
              <a:rPr lang="tr-TR" sz="2400" b="1" dirty="0"/>
              <a:t> </a:t>
            </a:r>
            <a:r>
              <a:rPr lang="tr-TR" sz="2400" b="1" dirty="0" err="1"/>
              <a:t>zoster</a:t>
            </a:r>
            <a:r>
              <a:rPr lang="tr-TR" sz="2400" b="1" dirty="0"/>
              <a:t> aşısının </a:t>
            </a:r>
            <a:r>
              <a:rPr lang="tr-TR" sz="2400" b="1" dirty="0" err="1"/>
              <a:t>demans</a:t>
            </a:r>
            <a:r>
              <a:rPr lang="tr-TR" sz="2400" b="1" dirty="0"/>
              <a:t> teşhislerinin oluşumu üzerindeki etkisini belirlemek</a:t>
            </a:r>
          </a:p>
        </p:txBody>
      </p:sp>
      <p:sp>
        <p:nvSpPr>
          <p:cNvPr id="10" name="Dikdörtgen 9"/>
          <p:cNvSpPr/>
          <p:nvPr/>
        </p:nvSpPr>
        <p:spPr>
          <a:xfrm>
            <a:off x="3443166" y="248202"/>
            <a:ext cx="10588155" cy="523220"/>
          </a:xfrm>
          <a:prstGeom prst="rect">
            <a:avLst/>
          </a:prstGeom>
          <a:solidFill>
            <a:schemeClr val="accent2">
              <a:lumMod val="20000"/>
              <a:lumOff val="80000"/>
            </a:schemeClr>
          </a:solidFill>
        </p:spPr>
        <p:txBody>
          <a:bodyPr wrap="none">
            <a:spAutoFit/>
          </a:bodyPr>
          <a:lstStyle/>
          <a:p>
            <a:r>
              <a:rPr lang="tr-TR" sz="2800" dirty="0">
                <a:solidFill>
                  <a:srgbClr val="212121"/>
                </a:solidFill>
                <a:latin typeface="+mj-lt"/>
              </a:rPr>
              <a:t>«</a:t>
            </a:r>
            <a:r>
              <a:rPr lang="tr-TR" sz="2800" dirty="0" err="1">
                <a:solidFill>
                  <a:srgbClr val="212121"/>
                </a:solidFill>
                <a:latin typeface="+mj-lt"/>
              </a:rPr>
              <a:t>Nörotropik</a:t>
            </a:r>
            <a:r>
              <a:rPr lang="tr-TR" sz="2800" dirty="0">
                <a:solidFill>
                  <a:srgbClr val="212121"/>
                </a:solidFill>
                <a:latin typeface="+mj-lt"/>
              </a:rPr>
              <a:t> </a:t>
            </a:r>
            <a:r>
              <a:rPr lang="tr-TR" sz="2800" dirty="0" err="1">
                <a:solidFill>
                  <a:srgbClr val="212121"/>
                </a:solidFill>
                <a:latin typeface="+mj-lt"/>
              </a:rPr>
              <a:t>herpes</a:t>
            </a:r>
            <a:r>
              <a:rPr lang="tr-TR" sz="2800" dirty="0">
                <a:solidFill>
                  <a:srgbClr val="212121"/>
                </a:solidFill>
                <a:latin typeface="+mj-lt"/>
              </a:rPr>
              <a:t> virüsleri </a:t>
            </a:r>
            <a:r>
              <a:rPr lang="tr-TR" sz="2800" dirty="0" err="1">
                <a:solidFill>
                  <a:srgbClr val="212121"/>
                </a:solidFill>
                <a:latin typeface="+mj-lt"/>
              </a:rPr>
              <a:t>demans</a:t>
            </a:r>
            <a:r>
              <a:rPr lang="tr-TR" sz="2800" dirty="0">
                <a:solidFill>
                  <a:srgbClr val="212121"/>
                </a:solidFill>
                <a:latin typeface="+mj-lt"/>
              </a:rPr>
              <a:t> gelişiminde rol oynayabilir.» </a:t>
            </a:r>
            <a:endParaRPr lang="tr-TR" sz="2800" dirty="0">
              <a:latin typeface="+mj-lt"/>
            </a:endParaRPr>
          </a:p>
        </p:txBody>
      </p:sp>
      <p:sp>
        <p:nvSpPr>
          <p:cNvPr id="11" name="Dikdörtgen 10"/>
          <p:cNvSpPr/>
          <p:nvPr/>
        </p:nvSpPr>
        <p:spPr>
          <a:xfrm>
            <a:off x="6935337" y="1129649"/>
            <a:ext cx="9023624" cy="523220"/>
          </a:xfrm>
          <a:prstGeom prst="rect">
            <a:avLst/>
          </a:prstGeom>
          <a:solidFill>
            <a:schemeClr val="accent2">
              <a:lumMod val="60000"/>
              <a:lumOff val="40000"/>
            </a:schemeClr>
          </a:solidFill>
        </p:spPr>
        <p:txBody>
          <a:bodyPr wrap="none">
            <a:spAutoFit/>
          </a:bodyPr>
          <a:lstStyle/>
          <a:p>
            <a:r>
              <a:rPr lang="tr-TR" sz="2800" dirty="0">
                <a:solidFill>
                  <a:srgbClr val="212121"/>
                </a:solidFill>
                <a:latin typeface="+mj-lt"/>
              </a:rPr>
              <a:t>«Aşıların önemli hedef dışı immünolojik etkileri olabilir.»</a:t>
            </a:r>
            <a:endParaRPr lang="tr-TR" sz="2800" dirty="0">
              <a:latin typeface="+mj-lt"/>
            </a:endParaRPr>
          </a:p>
        </p:txBody>
      </p:sp>
      <p:grpSp>
        <p:nvGrpSpPr>
          <p:cNvPr id="12" name="Google Shape;710;p23"/>
          <p:cNvGrpSpPr/>
          <p:nvPr/>
        </p:nvGrpSpPr>
        <p:grpSpPr>
          <a:xfrm rot="-2700000">
            <a:off x="-2036180" y="-592689"/>
            <a:ext cx="2947910" cy="3120639"/>
            <a:chOff x="0" y="-47625"/>
            <a:chExt cx="812800" cy="860425"/>
          </a:xfrm>
          <a:solidFill>
            <a:schemeClr val="accent2"/>
          </a:solidFill>
        </p:grpSpPr>
        <p:sp>
          <p:nvSpPr>
            <p:cNvPr id="13"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grpFill/>
            <a:ln>
              <a:noFill/>
            </a:ln>
          </p:spPr>
        </p:sp>
        <p:sp>
          <p:nvSpPr>
            <p:cNvPr id="14" name="Google Shape;712;p23"/>
            <p:cNvSpPr txBox="1"/>
            <p:nvPr/>
          </p:nvSpPr>
          <p:spPr>
            <a:xfrm>
              <a:off x="0" y="-47625"/>
              <a:ext cx="812800" cy="860425"/>
            </a:xfrm>
            <a:prstGeom prst="rect">
              <a:avLst/>
            </a:prstGeom>
            <a:grp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 name="Google Shape;723;p23"/>
          <p:cNvGrpSpPr/>
          <p:nvPr/>
        </p:nvGrpSpPr>
        <p:grpSpPr>
          <a:xfrm>
            <a:off x="-1606906" y="-1894184"/>
            <a:ext cx="2593234" cy="2922884"/>
            <a:chOff x="0" y="-47625"/>
            <a:chExt cx="374648" cy="422273"/>
          </a:xfrm>
        </p:grpSpPr>
        <p:sp>
          <p:nvSpPr>
            <p:cNvPr id="16"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7"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4" name="Resim 3"/>
          <p:cNvPicPr>
            <a:picLocks noChangeAspect="1"/>
          </p:cNvPicPr>
          <p:nvPr/>
        </p:nvPicPr>
        <p:blipFill>
          <a:blip r:embed="rId5"/>
          <a:stretch>
            <a:fillRect/>
          </a:stretch>
        </p:blipFill>
        <p:spPr>
          <a:xfrm>
            <a:off x="848386" y="1748175"/>
            <a:ext cx="7561951" cy="2081270"/>
          </a:xfrm>
          <a:prstGeom prst="rect">
            <a:avLst/>
          </a:prstGeom>
        </p:spPr>
      </p:pic>
      <p:sp>
        <p:nvSpPr>
          <p:cNvPr id="2" name="Metin kutusu 1"/>
          <p:cNvSpPr txBox="1"/>
          <p:nvPr/>
        </p:nvSpPr>
        <p:spPr>
          <a:xfrm>
            <a:off x="10097422" y="2013563"/>
            <a:ext cx="6307990" cy="1815882"/>
          </a:xfrm>
          <a:prstGeom prst="rect">
            <a:avLst/>
          </a:prstGeom>
          <a:noFill/>
        </p:spPr>
        <p:txBody>
          <a:bodyPr wrap="square" rtlCol="0">
            <a:spAutoFit/>
          </a:bodyPr>
          <a:lstStyle/>
          <a:p>
            <a:pPr marL="285750" indent="-285750">
              <a:buFont typeface="Arial" panose="020B0604020202020204" pitchFamily="34" charset="0"/>
              <a:buChar char="•"/>
            </a:pPr>
            <a:r>
              <a:rPr lang="tr-TR" sz="1600" b="1" dirty="0"/>
              <a:t>Galler, 1 Eylül 2013 HZ aşısı 80 yaş altı uygulama</a:t>
            </a:r>
          </a:p>
          <a:p>
            <a:pPr marL="285750" indent="-285750">
              <a:buFont typeface="Arial" panose="020B0604020202020204" pitchFamily="34" charset="0"/>
              <a:buChar char="•"/>
            </a:pPr>
            <a:r>
              <a:rPr lang="tr-TR" sz="1600" b="1" dirty="0"/>
              <a:t>Doğum tarihi 1933 ve sonrasında doğanlar aşı + </a:t>
            </a:r>
          </a:p>
          <a:p>
            <a:pPr marL="285750" indent="-285750">
              <a:buFont typeface="Arial" panose="020B0604020202020204" pitchFamily="34" charset="0"/>
              <a:buChar char="•"/>
            </a:pPr>
            <a:endParaRPr lang="tr-TR" sz="1600" b="1" dirty="0"/>
          </a:p>
          <a:p>
            <a:pPr marL="285750" indent="-285750">
              <a:buFont typeface="Arial" panose="020B0604020202020204" pitchFamily="34" charset="0"/>
              <a:buChar char="•"/>
            </a:pPr>
            <a:r>
              <a:rPr lang="tr-TR" sz="1600" b="1" dirty="0" err="1"/>
              <a:t>Sosyo</a:t>
            </a:r>
            <a:r>
              <a:rPr lang="tr-TR" sz="1600" b="1" dirty="0"/>
              <a:t>-demografik özellikler benzer</a:t>
            </a:r>
          </a:p>
          <a:p>
            <a:pPr marL="285750" indent="-285750">
              <a:buFont typeface="Arial" panose="020B0604020202020204" pitchFamily="34" charset="0"/>
              <a:buChar char="•"/>
            </a:pPr>
            <a:endParaRPr lang="tr-TR" sz="1600" b="1" dirty="0"/>
          </a:p>
          <a:p>
            <a:pPr marL="285750" indent="-285750">
              <a:buFont typeface="Arial" panose="020B0604020202020204" pitchFamily="34" charset="0"/>
              <a:buChar char="•"/>
            </a:pPr>
            <a:r>
              <a:rPr lang="tr-TR" sz="1600" b="1" dirty="0"/>
              <a:t>Pr sonlanım: Zona gelişme riski</a:t>
            </a:r>
          </a:p>
          <a:p>
            <a:pPr marL="285750" indent="-285750">
              <a:buFont typeface="Arial" panose="020B0604020202020204" pitchFamily="34" charset="0"/>
              <a:buChar char="•"/>
            </a:pPr>
            <a:r>
              <a:rPr lang="tr-TR" sz="1600" b="1" dirty="0" err="1">
                <a:solidFill>
                  <a:srgbClr val="FF0000"/>
                </a:solidFill>
              </a:rPr>
              <a:t>Sec</a:t>
            </a:r>
            <a:r>
              <a:rPr lang="tr-TR" sz="1600" b="1" dirty="0">
                <a:solidFill>
                  <a:srgbClr val="FF0000"/>
                </a:solidFill>
              </a:rPr>
              <a:t> sonlanım: Yeni </a:t>
            </a:r>
            <a:r>
              <a:rPr lang="tr-TR" sz="1600" b="1" dirty="0" err="1">
                <a:solidFill>
                  <a:srgbClr val="FF0000"/>
                </a:solidFill>
              </a:rPr>
              <a:t>demans</a:t>
            </a:r>
            <a:r>
              <a:rPr lang="tr-TR" sz="1600" b="1" dirty="0">
                <a:solidFill>
                  <a:srgbClr val="FF0000"/>
                </a:solidFill>
              </a:rPr>
              <a:t> gelimi (ICD/ ilaç reçeteleri) </a:t>
            </a:r>
          </a:p>
        </p:txBody>
      </p:sp>
    </p:spTree>
    <p:extLst>
      <p:ext uri="{BB962C8B-B14F-4D97-AF65-F5344CB8AC3E}">
        <p14:creationId xmlns:p14="http://schemas.microsoft.com/office/powerpoint/2010/main" val="39097900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stretch>
            <a:fillRect/>
          </a:stretch>
        </p:blipFill>
        <p:spPr>
          <a:xfrm>
            <a:off x="212147" y="3691189"/>
            <a:ext cx="9792363" cy="6219293"/>
          </a:xfrm>
          <a:prstGeom prst="rect">
            <a:avLst/>
          </a:prstGeom>
        </p:spPr>
      </p:pic>
      <p:pic>
        <p:nvPicPr>
          <p:cNvPr id="3" name="Resim 2"/>
          <p:cNvPicPr>
            <a:picLocks noChangeAspect="1"/>
          </p:cNvPicPr>
          <p:nvPr/>
        </p:nvPicPr>
        <p:blipFill>
          <a:blip r:embed="rId4"/>
          <a:stretch>
            <a:fillRect/>
          </a:stretch>
        </p:blipFill>
        <p:spPr>
          <a:xfrm>
            <a:off x="10309967" y="5225201"/>
            <a:ext cx="7978033" cy="3151268"/>
          </a:xfrm>
          <a:prstGeom prst="rect">
            <a:avLst/>
          </a:prstGeom>
        </p:spPr>
      </p:pic>
      <p:sp>
        <p:nvSpPr>
          <p:cNvPr id="5" name="Dikdörtgen 4"/>
          <p:cNvSpPr/>
          <p:nvPr/>
        </p:nvSpPr>
        <p:spPr>
          <a:xfrm>
            <a:off x="10309967" y="967630"/>
            <a:ext cx="7790793" cy="2554545"/>
          </a:xfrm>
          <a:prstGeom prst="rect">
            <a:avLst/>
          </a:prstGeom>
          <a:solidFill>
            <a:schemeClr val="accent3"/>
          </a:solidFill>
        </p:spPr>
        <p:txBody>
          <a:bodyPr wrap="square">
            <a:spAutoFit/>
          </a:bodyPr>
          <a:lstStyle/>
          <a:p>
            <a:r>
              <a:rPr lang="tr-TR" sz="2000" dirty="0"/>
              <a:t>«</a:t>
            </a:r>
            <a:r>
              <a:rPr lang="tr-TR" sz="2000" dirty="0" err="1"/>
              <a:t>Zoster</a:t>
            </a:r>
            <a:r>
              <a:rPr lang="tr-TR" sz="2000" dirty="0"/>
              <a:t> aşısı olmak</a:t>
            </a:r>
          </a:p>
          <a:p>
            <a:endParaRPr lang="tr-TR" sz="2000" dirty="0"/>
          </a:p>
          <a:p>
            <a:r>
              <a:rPr lang="tr-TR" sz="2000" dirty="0"/>
              <a:t>7 yıllık bir takip süresinde</a:t>
            </a:r>
          </a:p>
          <a:p>
            <a:r>
              <a:rPr lang="tr-TR" sz="2000" dirty="0"/>
              <a:t> </a:t>
            </a:r>
          </a:p>
          <a:p>
            <a:r>
              <a:rPr lang="tr-TR" sz="2000" dirty="0"/>
              <a:t>Yeni bir </a:t>
            </a:r>
            <a:r>
              <a:rPr lang="tr-TR" sz="2000" dirty="0" err="1"/>
              <a:t>demans</a:t>
            </a:r>
            <a:r>
              <a:rPr lang="tr-TR" sz="2000" dirty="0"/>
              <a:t> tanısı alma </a:t>
            </a:r>
            <a:r>
              <a:rPr lang="tr-TR" sz="2000" b="1" dirty="0"/>
              <a:t>olasılığını 3,5 puan (95% CI = 0,6-7,1, P = 0,019) oranında azaltıyor.</a:t>
            </a:r>
          </a:p>
          <a:p>
            <a:endParaRPr lang="tr-TR" sz="2000" b="1" dirty="0"/>
          </a:p>
          <a:p>
            <a:r>
              <a:rPr lang="tr-TR" sz="2000" b="1" dirty="0">
                <a:sym typeface="Wingdings" panose="05000000000000000000" pitchFamily="2" charset="2"/>
              </a:rPr>
              <a:t> </a:t>
            </a:r>
            <a:r>
              <a:rPr lang="tr-TR" sz="2000" b="1" dirty="0"/>
              <a:t>%20,0 (95% CI= 6,5-33,4) göreceli azalma</a:t>
            </a:r>
            <a:r>
              <a:rPr lang="tr-TR" sz="2000" dirty="0"/>
              <a:t>»</a:t>
            </a:r>
          </a:p>
        </p:txBody>
      </p:sp>
      <p:grpSp>
        <p:nvGrpSpPr>
          <p:cNvPr id="6" name="Google Shape;710;p23"/>
          <p:cNvGrpSpPr/>
          <p:nvPr/>
        </p:nvGrpSpPr>
        <p:grpSpPr>
          <a:xfrm rot="-2700000">
            <a:off x="-2036180" y="-592689"/>
            <a:ext cx="2947910" cy="3120639"/>
            <a:chOff x="0" y="-47625"/>
            <a:chExt cx="812800" cy="860425"/>
          </a:xfrm>
          <a:solidFill>
            <a:schemeClr val="accent2"/>
          </a:solidFill>
        </p:grpSpPr>
        <p:sp>
          <p:nvSpPr>
            <p:cNvPr id="7"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grpFill/>
            <a:ln>
              <a:noFill/>
            </a:ln>
          </p:spPr>
        </p:sp>
        <p:sp>
          <p:nvSpPr>
            <p:cNvPr id="8" name="Google Shape;712;p23"/>
            <p:cNvSpPr txBox="1"/>
            <p:nvPr/>
          </p:nvSpPr>
          <p:spPr>
            <a:xfrm>
              <a:off x="0" y="-47625"/>
              <a:ext cx="812800" cy="860425"/>
            </a:xfrm>
            <a:prstGeom prst="rect">
              <a:avLst/>
            </a:prstGeom>
            <a:grp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 name="Google Shape;723;p23"/>
          <p:cNvGrpSpPr/>
          <p:nvPr/>
        </p:nvGrpSpPr>
        <p:grpSpPr>
          <a:xfrm>
            <a:off x="-1606906" y="-1894184"/>
            <a:ext cx="2593234" cy="2922884"/>
            <a:chOff x="0" y="-47625"/>
            <a:chExt cx="374648" cy="422273"/>
          </a:xfrm>
        </p:grpSpPr>
        <p:sp>
          <p:nvSpPr>
            <p:cNvPr id="10"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1"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4" name="Resim 3"/>
          <p:cNvPicPr>
            <a:picLocks noChangeAspect="1"/>
          </p:cNvPicPr>
          <p:nvPr/>
        </p:nvPicPr>
        <p:blipFill>
          <a:blip r:embed="rId5"/>
          <a:stretch>
            <a:fillRect/>
          </a:stretch>
        </p:blipFill>
        <p:spPr>
          <a:xfrm>
            <a:off x="924763" y="455261"/>
            <a:ext cx="8367130" cy="2302879"/>
          </a:xfrm>
          <a:prstGeom prst="rect">
            <a:avLst/>
          </a:prstGeom>
        </p:spPr>
      </p:pic>
    </p:spTree>
    <p:extLst>
      <p:ext uri="{BB962C8B-B14F-4D97-AF65-F5344CB8AC3E}">
        <p14:creationId xmlns:p14="http://schemas.microsoft.com/office/powerpoint/2010/main" val="34590946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a:stretch>
            <a:fillRect/>
          </a:stretch>
        </p:blipFill>
        <p:spPr>
          <a:xfrm>
            <a:off x="9591719" y="455261"/>
            <a:ext cx="7880296" cy="9045924"/>
          </a:xfrm>
          <a:prstGeom prst="rect">
            <a:avLst/>
          </a:prstGeom>
        </p:spPr>
      </p:pic>
      <p:sp>
        <p:nvSpPr>
          <p:cNvPr id="6" name="Dikdörtgen 5"/>
          <p:cNvSpPr/>
          <p:nvPr/>
        </p:nvSpPr>
        <p:spPr>
          <a:xfrm>
            <a:off x="2161874" y="3975828"/>
            <a:ext cx="5278931" cy="830997"/>
          </a:xfrm>
          <a:prstGeom prst="rect">
            <a:avLst/>
          </a:prstGeom>
          <a:solidFill>
            <a:schemeClr val="accent3"/>
          </a:solidFill>
        </p:spPr>
        <p:txBody>
          <a:bodyPr wrap="square">
            <a:spAutoFit/>
          </a:bodyPr>
          <a:lstStyle/>
          <a:p>
            <a:r>
              <a:rPr lang="tr-TR" sz="2400" b="1" dirty="0"/>
              <a:t>«Bu koruyucu etki kadınlarda erkeklerden daha güçlü»</a:t>
            </a:r>
          </a:p>
        </p:txBody>
      </p:sp>
      <p:grpSp>
        <p:nvGrpSpPr>
          <p:cNvPr id="7" name="Google Shape;710;p23"/>
          <p:cNvGrpSpPr/>
          <p:nvPr/>
        </p:nvGrpSpPr>
        <p:grpSpPr>
          <a:xfrm rot="-2700000">
            <a:off x="-2036180" y="-592689"/>
            <a:ext cx="2947910" cy="3120639"/>
            <a:chOff x="0" y="-47625"/>
            <a:chExt cx="812800" cy="860425"/>
          </a:xfrm>
          <a:solidFill>
            <a:schemeClr val="accent2"/>
          </a:solidFill>
        </p:grpSpPr>
        <p:sp>
          <p:nvSpPr>
            <p:cNvPr id="8"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grpFill/>
            <a:ln>
              <a:noFill/>
            </a:ln>
          </p:spPr>
        </p:sp>
        <p:sp>
          <p:nvSpPr>
            <p:cNvPr id="9" name="Google Shape;712;p23"/>
            <p:cNvSpPr txBox="1"/>
            <p:nvPr/>
          </p:nvSpPr>
          <p:spPr>
            <a:xfrm>
              <a:off x="0" y="-47625"/>
              <a:ext cx="812800" cy="860425"/>
            </a:xfrm>
            <a:prstGeom prst="rect">
              <a:avLst/>
            </a:prstGeom>
            <a:grp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 name="Google Shape;723;p23"/>
          <p:cNvGrpSpPr/>
          <p:nvPr/>
        </p:nvGrpSpPr>
        <p:grpSpPr>
          <a:xfrm>
            <a:off x="-1606906" y="-1894184"/>
            <a:ext cx="2593234" cy="2922884"/>
            <a:chOff x="0" y="-47625"/>
            <a:chExt cx="374648" cy="422273"/>
          </a:xfrm>
        </p:grpSpPr>
        <p:sp>
          <p:nvSpPr>
            <p:cNvPr id="11"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2"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3" name="Resim 12"/>
          <p:cNvPicPr>
            <a:picLocks noChangeAspect="1"/>
          </p:cNvPicPr>
          <p:nvPr/>
        </p:nvPicPr>
        <p:blipFill>
          <a:blip r:embed="rId4"/>
          <a:stretch>
            <a:fillRect/>
          </a:stretch>
        </p:blipFill>
        <p:spPr>
          <a:xfrm>
            <a:off x="924763" y="455261"/>
            <a:ext cx="8367130" cy="2302879"/>
          </a:xfrm>
          <a:prstGeom prst="rect">
            <a:avLst/>
          </a:prstGeom>
        </p:spPr>
      </p:pic>
    </p:spTree>
    <p:extLst>
      <p:ext uri="{BB962C8B-B14F-4D97-AF65-F5344CB8AC3E}">
        <p14:creationId xmlns:p14="http://schemas.microsoft.com/office/powerpoint/2010/main" val="5784835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7018802" y="3463238"/>
            <a:ext cx="9144000" cy="523220"/>
          </a:xfrm>
          <a:prstGeom prst="rect">
            <a:avLst/>
          </a:prstGeom>
        </p:spPr>
        <p:txBody>
          <a:bodyPr>
            <a:spAutoFit/>
          </a:bodyPr>
          <a:lstStyle/>
          <a:p>
            <a:r>
              <a:rPr lang="tr-TR" sz="2800" dirty="0">
                <a:solidFill>
                  <a:srgbClr val="212121"/>
                </a:solidFill>
                <a:latin typeface="BlinkMacSystemFont"/>
              </a:rPr>
              <a:t>.</a:t>
            </a:r>
          </a:p>
        </p:txBody>
      </p:sp>
      <p:sp>
        <p:nvSpPr>
          <p:cNvPr id="11" name="Dikdörtgen 10"/>
          <p:cNvSpPr/>
          <p:nvPr/>
        </p:nvSpPr>
        <p:spPr>
          <a:xfrm>
            <a:off x="12657915" y="874708"/>
            <a:ext cx="4018299" cy="1569660"/>
          </a:xfrm>
          <a:prstGeom prst="rect">
            <a:avLst/>
          </a:prstGeom>
          <a:solidFill>
            <a:schemeClr val="accent3"/>
          </a:solidFill>
        </p:spPr>
        <p:txBody>
          <a:bodyPr wrap="square">
            <a:spAutoFit/>
          </a:bodyPr>
          <a:lstStyle/>
          <a:p>
            <a:r>
              <a:rPr lang="tr-TR" sz="2400" dirty="0"/>
              <a:t>Avustralya</a:t>
            </a:r>
          </a:p>
          <a:p>
            <a:r>
              <a:rPr lang="tr-TR" sz="2400" dirty="0"/>
              <a:t>101.219 hasta</a:t>
            </a:r>
          </a:p>
          <a:p>
            <a:r>
              <a:rPr lang="tr-TR" sz="2400" dirty="0"/>
              <a:t>%52,7 kadın</a:t>
            </a:r>
          </a:p>
          <a:p>
            <a:r>
              <a:rPr lang="tr-TR" sz="2400" dirty="0"/>
              <a:t>Ortalama yaş: 62,6 (9,3)</a:t>
            </a:r>
          </a:p>
        </p:txBody>
      </p:sp>
      <p:grpSp>
        <p:nvGrpSpPr>
          <p:cNvPr id="7" name="Google Shape;710;p23"/>
          <p:cNvGrpSpPr/>
          <p:nvPr/>
        </p:nvGrpSpPr>
        <p:grpSpPr>
          <a:xfrm rot="-2700000">
            <a:off x="-2036180" y="-592689"/>
            <a:ext cx="2947910" cy="3120639"/>
            <a:chOff x="0" y="-47625"/>
            <a:chExt cx="812800" cy="860425"/>
          </a:xfrm>
          <a:solidFill>
            <a:schemeClr val="accent2"/>
          </a:solidFill>
        </p:grpSpPr>
        <p:sp>
          <p:nvSpPr>
            <p:cNvPr id="9"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grpFill/>
            <a:ln>
              <a:noFill/>
            </a:ln>
          </p:spPr>
        </p:sp>
        <p:sp>
          <p:nvSpPr>
            <p:cNvPr id="10" name="Google Shape;712;p23"/>
            <p:cNvSpPr txBox="1"/>
            <p:nvPr/>
          </p:nvSpPr>
          <p:spPr>
            <a:xfrm>
              <a:off x="0" y="-47625"/>
              <a:ext cx="812800" cy="860425"/>
            </a:xfrm>
            <a:prstGeom prst="rect">
              <a:avLst/>
            </a:prstGeom>
            <a:grp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2" name="Google Shape;723;p23"/>
          <p:cNvGrpSpPr/>
          <p:nvPr/>
        </p:nvGrpSpPr>
        <p:grpSpPr>
          <a:xfrm>
            <a:off x="-1606906" y="-1894184"/>
            <a:ext cx="2593234" cy="2922884"/>
            <a:chOff x="0" y="-47625"/>
            <a:chExt cx="374648" cy="422273"/>
          </a:xfrm>
        </p:grpSpPr>
        <p:sp>
          <p:nvSpPr>
            <p:cNvPr id="14"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5"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5" name="Resim 4"/>
          <p:cNvPicPr>
            <a:picLocks noChangeAspect="1"/>
          </p:cNvPicPr>
          <p:nvPr/>
        </p:nvPicPr>
        <p:blipFill>
          <a:blip r:embed="rId3"/>
          <a:stretch>
            <a:fillRect/>
          </a:stretch>
        </p:blipFill>
        <p:spPr>
          <a:xfrm>
            <a:off x="986328" y="372248"/>
            <a:ext cx="9352538" cy="2103910"/>
          </a:xfrm>
          <a:prstGeom prst="rect">
            <a:avLst/>
          </a:prstGeom>
        </p:spPr>
      </p:pic>
      <p:sp>
        <p:nvSpPr>
          <p:cNvPr id="16" name="Dikdörtgen 15"/>
          <p:cNvSpPr/>
          <p:nvPr/>
        </p:nvSpPr>
        <p:spPr>
          <a:xfrm>
            <a:off x="7018802" y="3463238"/>
            <a:ext cx="9144000" cy="523220"/>
          </a:xfrm>
          <a:prstGeom prst="rect">
            <a:avLst/>
          </a:prstGeom>
        </p:spPr>
        <p:txBody>
          <a:bodyPr>
            <a:spAutoFit/>
          </a:bodyPr>
          <a:lstStyle/>
          <a:p>
            <a:r>
              <a:rPr lang="tr-TR" sz="2800" dirty="0">
                <a:solidFill>
                  <a:srgbClr val="212121"/>
                </a:solidFill>
                <a:latin typeface="BlinkMacSystemFont"/>
              </a:rPr>
              <a:t>.</a:t>
            </a:r>
          </a:p>
        </p:txBody>
      </p:sp>
      <p:sp>
        <p:nvSpPr>
          <p:cNvPr id="17" name="Dikdörtgen 16"/>
          <p:cNvSpPr/>
          <p:nvPr/>
        </p:nvSpPr>
        <p:spPr>
          <a:xfrm>
            <a:off x="1864794" y="9034709"/>
            <a:ext cx="13247994" cy="923330"/>
          </a:xfrm>
          <a:prstGeom prst="rect">
            <a:avLst/>
          </a:prstGeom>
          <a:solidFill>
            <a:schemeClr val="accent2">
              <a:lumMod val="40000"/>
              <a:lumOff val="60000"/>
            </a:schemeClr>
          </a:solidFill>
          <a:ln w="28575">
            <a:noFill/>
          </a:ln>
        </p:spPr>
        <p:txBody>
          <a:bodyPr wrap="square">
            <a:spAutoFit/>
          </a:bodyPr>
          <a:lstStyle/>
          <a:p>
            <a:r>
              <a:rPr lang="tr-TR" sz="1800" dirty="0"/>
              <a:t>HZ aşısı için uygun olmak (yani 2 Kasım 1936'dan hemen sonra doğmuş olmak)</a:t>
            </a:r>
            <a:endParaRPr lang="tr-TR" sz="1800" b="1" dirty="0"/>
          </a:p>
          <a:p>
            <a:r>
              <a:rPr lang="tr-TR" sz="1800" b="1" dirty="0"/>
              <a:t> 7,4 yıl içinde </a:t>
            </a:r>
          </a:p>
          <a:p>
            <a:r>
              <a:rPr lang="tr-TR" sz="1800" b="1" dirty="0"/>
              <a:t>Yeni bir </a:t>
            </a:r>
            <a:r>
              <a:rPr lang="tr-TR" sz="1800" b="1" dirty="0" err="1"/>
              <a:t>demans</a:t>
            </a:r>
            <a:r>
              <a:rPr lang="tr-TR" sz="1800" b="1" dirty="0"/>
              <a:t> tanısı alma olasılığını 1,8 puan  azaltıyor (95% CI, 0,4-3,3 puan; P = .01) </a:t>
            </a:r>
          </a:p>
        </p:txBody>
      </p:sp>
      <p:pic>
        <p:nvPicPr>
          <p:cNvPr id="18" name="Resim 17"/>
          <p:cNvPicPr>
            <a:picLocks noChangeAspect="1"/>
          </p:cNvPicPr>
          <p:nvPr/>
        </p:nvPicPr>
        <p:blipFill>
          <a:blip r:embed="rId4"/>
          <a:stretch>
            <a:fillRect/>
          </a:stretch>
        </p:blipFill>
        <p:spPr>
          <a:xfrm>
            <a:off x="1864794" y="3113187"/>
            <a:ext cx="6221044" cy="5145077"/>
          </a:xfrm>
          <a:prstGeom prst="rect">
            <a:avLst/>
          </a:prstGeom>
        </p:spPr>
      </p:pic>
      <p:pic>
        <p:nvPicPr>
          <p:cNvPr id="19" name="Resim 18"/>
          <p:cNvPicPr>
            <a:picLocks noChangeAspect="1"/>
          </p:cNvPicPr>
          <p:nvPr/>
        </p:nvPicPr>
        <p:blipFill>
          <a:blip r:embed="rId5"/>
          <a:stretch>
            <a:fillRect/>
          </a:stretch>
        </p:blipFill>
        <p:spPr>
          <a:xfrm>
            <a:off x="9466166" y="3224801"/>
            <a:ext cx="6383497" cy="5145077"/>
          </a:xfrm>
          <a:prstGeom prst="rect">
            <a:avLst/>
          </a:prstGeom>
        </p:spPr>
      </p:pic>
    </p:spTree>
    <p:extLst>
      <p:ext uri="{BB962C8B-B14F-4D97-AF65-F5344CB8AC3E}">
        <p14:creationId xmlns:p14="http://schemas.microsoft.com/office/powerpoint/2010/main" val="39912718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798;p25"/>
          <p:cNvSpPr txBox="1"/>
          <p:nvPr/>
        </p:nvSpPr>
        <p:spPr>
          <a:xfrm>
            <a:off x="0" y="8357814"/>
            <a:ext cx="18288000" cy="1848950"/>
          </a:xfrm>
          <a:prstGeom prst="rect">
            <a:avLst/>
          </a:prstGeom>
          <a:solidFill>
            <a:schemeClr val="accent3">
              <a:lumMod val="50000"/>
            </a:schemeClr>
          </a:solid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5" name="Metin kutusu 4"/>
          <p:cNvSpPr txBox="1"/>
          <p:nvPr/>
        </p:nvSpPr>
        <p:spPr>
          <a:xfrm>
            <a:off x="13010221" y="8820624"/>
            <a:ext cx="5277779" cy="923330"/>
          </a:xfrm>
          <a:prstGeom prst="rect">
            <a:avLst/>
          </a:prstGeom>
          <a:noFill/>
        </p:spPr>
        <p:txBody>
          <a:bodyPr wrap="square" rtlCol="0">
            <a:spAutoFit/>
          </a:bodyPr>
          <a:lstStyle/>
          <a:p>
            <a:r>
              <a:rPr lang="tr-TR" sz="5400" dirty="0"/>
              <a:t>Teşekkürler…</a:t>
            </a:r>
          </a:p>
        </p:txBody>
      </p:sp>
    </p:spTree>
    <p:extLst>
      <p:ext uri="{BB962C8B-B14F-4D97-AF65-F5344CB8AC3E}">
        <p14:creationId xmlns:p14="http://schemas.microsoft.com/office/powerpoint/2010/main" val="935108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4F1"/>
        </a:solidFill>
        <a:effectLst/>
      </p:bgPr>
    </p:bg>
    <p:spTree>
      <p:nvGrpSpPr>
        <p:cNvPr id="1" name="Shape 705"/>
        <p:cNvGrpSpPr/>
        <p:nvPr/>
      </p:nvGrpSpPr>
      <p:grpSpPr>
        <a:xfrm>
          <a:off x="0" y="0"/>
          <a:ext cx="0" cy="0"/>
          <a:chOff x="0" y="0"/>
          <a:chExt cx="0" cy="0"/>
        </a:xfrm>
      </p:grpSpPr>
      <p:grpSp>
        <p:nvGrpSpPr>
          <p:cNvPr id="8" name="Google Shape;710;p23"/>
          <p:cNvGrpSpPr/>
          <p:nvPr/>
        </p:nvGrpSpPr>
        <p:grpSpPr>
          <a:xfrm rot="-2700000">
            <a:off x="-2036180" y="-592689"/>
            <a:ext cx="2947910" cy="3120639"/>
            <a:chOff x="0" y="-47625"/>
            <a:chExt cx="812800" cy="860425"/>
          </a:xfrm>
          <a:solidFill>
            <a:schemeClr val="accent2"/>
          </a:solidFill>
        </p:grpSpPr>
        <p:sp>
          <p:nvSpPr>
            <p:cNvPr id="9"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grpFill/>
            <a:ln>
              <a:noFill/>
            </a:ln>
          </p:spPr>
        </p:sp>
        <p:sp>
          <p:nvSpPr>
            <p:cNvPr id="10" name="Google Shape;712;p23"/>
            <p:cNvSpPr txBox="1"/>
            <p:nvPr/>
          </p:nvSpPr>
          <p:spPr>
            <a:xfrm>
              <a:off x="0" y="-47625"/>
              <a:ext cx="812800" cy="860425"/>
            </a:xfrm>
            <a:prstGeom prst="rect">
              <a:avLst/>
            </a:prstGeom>
            <a:grp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 name="Google Shape;723;p23"/>
          <p:cNvGrpSpPr/>
          <p:nvPr/>
        </p:nvGrpSpPr>
        <p:grpSpPr>
          <a:xfrm>
            <a:off x="-1606906" y="-1894184"/>
            <a:ext cx="2593234" cy="2922884"/>
            <a:chOff x="0" y="-47625"/>
            <a:chExt cx="374648" cy="422273"/>
          </a:xfrm>
        </p:grpSpPr>
        <p:sp>
          <p:nvSpPr>
            <p:cNvPr id="12"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5"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4" name="Google Shape;709;p23"/>
          <p:cNvPicPr preferRelativeResize="0"/>
          <p:nvPr/>
        </p:nvPicPr>
        <p:blipFill rotWithShape="1">
          <a:blip r:embed="rId3">
            <a:alphaModFix/>
          </a:blip>
          <a:srcRect r="61242" b="64877"/>
          <a:stretch/>
        </p:blipFill>
        <p:spPr>
          <a:xfrm>
            <a:off x="9261232" y="3881697"/>
            <a:ext cx="6980956" cy="4754051"/>
          </a:xfrm>
          <a:prstGeom prst="rect">
            <a:avLst/>
          </a:prstGeom>
          <a:solidFill>
            <a:schemeClr val="accent2">
              <a:lumMod val="20000"/>
              <a:lumOff val="80000"/>
            </a:schemeClr>
          </a:solidFill>
          <a:ln w="88900" cap="sq">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Dikdörtgen 1"/>
          <p:cNvSpPr/>
          <p:nvPr/>
        </p:nvSpPr>
        <p:spPr>
          <a:xfrm>
            <a:off x="9627433" y="4135063"/>
            <a:ext cx="8660567" cy="3970318"/>
          </a:xfrm>
          <a:prstGeom prst="rect">
            <a:avLst/>
          </a:prstGeom>
        </p:spPr>
        <p:txBody>
          <a:bodyPr wrap="square">
            <a:spAutoFit/>
          </a:bodyPr>
          <a:lstStyle/>
          <a:p>
            <a:endParaRPr lang="tr-TR" sz="1800" b="1" dirty="0"/>
          </a:p>
          <a:p>
            <a:r>
              <a:rPr lang="tr-TR" sz="1800" b="1" u="sng" dirty="0" err="1"/>
              <a:t>Core</a:t>
            </a:r>
            <a:r>
              <a:rPr lang="tr-TR" sz="1800" b="1" u="sng" dirty="0"/>
              <a:t> 1 </a:t>
            </a:r>
            <a:r>
              <a:rPr lang="tr-TR" sz="1800" b="1" u="sng" dirty="0" err="1"/>
              <a:t>biyobelirteçleri</a:t>
            </a:r>
            <a:r>
              <a:rPr lang="tr-TR" sz="1800" b="1" u="sng" dirty="0"/>
              <a:t>:  </a:t>
            </a:r>
          </a:p>
          <a:p>
            <a:pPr marL="285750" indent="-285750">
              <a:buFont typeface="Arial" panose="020B0604020202020204" pitchFamily="34" charset="0"/>
              <a:buChar char="•"/>
            </a:pPr>
            <a:endParaRPr lang="tr-TR" sz="1800" b="1" u="sng" dirty="0"/>
          </a:p>
          <a:p>
            <a:pPr marL="285750" indent="-285750">
              <a:buFont typeface="Wingdings" panose="05000000000000000000" pitchFamily="2" charset="2"/>
              <a:buChar char="ü"/>
            </a:pPr>
            <a:r>
              <a:rPr lang="tr-TR" sz="1800" dirty="0"/>
              <a:t>Sürecin </a:t>
            </a:r>
            <a:r>
              <a:rPr lang="tr-TR" sz="1800" u="sng" dirty="0"/>
              <a:t>erken </a:t>
            </a:r>
            <a:r>
              <a:rPr lang="tr-TR" sz="1800" u="sng" dirty="0" err="1"/>
              <a:t>döneminlerinde</a:t>
            </a:r>
            <a:r>
              <a:rPr lang="tr-TR" sz="1800" u="sng" dirty="0"/>
              <a:t> anormal </a:t>
            </a:r>
            <a:r>
              <a:rPr lang="tr-TR" sz="1800" dirty="0"/>
              <a:t>hale gelir.</a:t>
            </a:r>
          </a:p>
          <a:p>
            <a:pPr marL="285750" indent="-285750">
              <a:buFont typeface="Wingdings" panose="05000000000000000000" pitchFamily="2" charset="2"/>
              <a:buChar char="ü"/>
            </a:pPr>
            <a:endParaRPr lang="tr-TR" sz="1800" dirty="0"/>
          </a:p>
          <a:p>
            <a:pPr marL="285750" indent="-285750">
              <a:buFont typeface="Wingdings" panose="05000000000000000000" pitchFamily="2" charset="2"/>
              <a:buChar char="ü"/>
            </a:pPr>
            <a:r>
              <a:rPr lang="tr-TR" sz="1800" dirty="0"/>
              <a:t>Doğrudan </a:t>
            </a:r>
            <a:r>
              <a:rPr lang="tr-TR" sz="1800" dirty="0" err="1"/>
              <a:t>amiloid</a:t>
            </a:r>
            <a:r>
              <a:rPr lang="tr-TR" sz="1800" dirty="0"/>
              <a:t> plakları veya p-</a:t>
            </a:r>
            <a:r>
              <a:rPr lang="tr-TR" sz="1800" dirty="0" err="1"/>
              <a:t>tau’yu</a:t>
            </a:r>
            <a:r>
              <a:rPr lang="tr-TR" sz="1800" dirty="0"/>
              <a:t> ölçer.</a:t>
            </a:r>
          </a:p>
          <a:p>
            <a:endParaRPr lang="tr-TR" sz="1800" dirty="0">
              <a:solidFill>
                <a:srgbClr val="FF0000"/>
              </a:solidFill>
            </a:endParaRPr>
          </a:p>
          <a:p>
            <a:endParaRPr lang="tr-TR" sz="1800" dirty="0"/>
          </a:p>
          <a:p>
            <a:r>
              <a:rPr lang="tr-TR" sz="1800" b="1" u="sng" dirty="0" err="1"/>
              <a:t>Core</a:t>
            </a:r>
            <a:r>
              <a:rPr lang="tr-TR" sz="1800" b="1" u="sng" dirty="0"/>
              <a:t> 2 </a:t>
            </a:r>
            <a:r>
              <a:rPr lang="tr-TR" sz="1800" b="1" u="sng" dirty="0" err="1"/>
              <a:t>biyobelirteçleri</a:t>
            </a:r>
            <a:endParaRPr lang="tr-TR" sz="1800" b="1" u="sng" dirty="0"/>
          </a:p>
          <a:p>
            <a:endParaRPr lang="tr-TR" sz="1800" b="1" u="sng" dirty="0"/>
          </a:p>
          <a:p>
            <a:pPr marL="285750" indent="-285750">
              <a:buFont typeface="Wingdings" panose="05000000000000000000" pitchFamily="2" charset="2"/>
              <a:buChar char="ü"/>
            </a:pPr>
            <a:r>
              <a:rPr lang="tr-TR" sz="1800" dirty="0"/>
              <a:t>Sürecin</a:t>
            </a:r>
            <a:r>
              <a:rPr lang="tr-TR" sz="1800" u="sng" dirty="0"/>
              <a:t> ilerleyen aşamalarında anormal </a:t>
            </a:r>
            <a:r>
              <a:rPr lang="tr-TR" sz="1800" dirty="0"/>
              <a:t>hale gelir.</a:t>
            </a:r>
          </a:p>
          <a:p>
            <a:pPr marL="285750" indent="-285750">
              <a:buFont typeface="Wingdings" panose="05000000000000000000" pitchFamily="2" charset="2"/>
              <a:buChar char="ü"/>
            </a:pPr>
            <a:endParaRPr lang="tr-TR" sz="1800" dirty="0"/>
          </a:p>
          <a:p>
            <a:pPr marL="285750" indent="-285750">
              <a:buFont typeface="Wingdings" panose="05000000000000000000" pitchFamily="2" charset="2"/>
              <a:buChar char="ü"/>
            </a:pPr>
            <a:r>
              <a:rPr lang="tr-TR" sz="1800" u="sng" dirty="0"/>
              <a:t>Semptomların başlangıcı</a:t>
            </a:r>
            <a:r>
              <a:rPr lang="tr-TR" sz="1800" dirty="0"/>
              <a:t>yla daha yakından ilişkilidir. </a:t>
            </a:r>
          </a:p>
          <a:p>
            <a:pPr marL="285750" indent="-285750">
              <a:buFont typeface="Wingdings" panose="05000000000000000000" pitchFamily="2" charset="2"/>
              <a:buChar char="ü"/>
            </a:pPr>
            <a:endParaRPr lang="tr-TR" sz="1800" dirty="0"/>
          </a:p>
        </p:txBody>
      </p:sp>
      <p:pic>
        <p:nvPicPr>
          <p:cNvPr id="18" name="Resim 17"/>
          <p:cNvPicPr>
            <a:picLocks noChangeAspect="1"/>
          </p:cNvPicPr>
          <p:nvPr/>
        </p:nvPicPr>
        <p:blipFill>
          <a:blip r:embed="rId4"/>
          <a:stretch>
            <a:fillRect/>
          </a:stretch>
        </p:blipFill>
        <p:spPr>
          <a:xfrm>
            <a:off x="1109423" y="462400"/>
            <a:ext cx="6583797" cy="2565115"/>
          </a:xfrm>
          <a:prstGeom prst="rect">
            <a:avLst/>
          </a:prstGeom>
        </p:spPr>
      </p:pic>
      <p:pic>
        <p:nvPicPr>
          <p:cNvPr id="19" name="İçerik Yer Tutucusu 3"/>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829350" y="2382387"/>
            <a:ext cx="6116456" cy="74756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23229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ext uri="{D42A27DB-BD31-4B8C-83A1-F6EECF244321}">
                <p14:modId xmlns:p14="http://schemas.microsoft.com/office/powerpoint/2010/main" val="1603466905"/>
              </p:ext>
            </p:extLst>
          </p:nvPr>
        </p:nvGraphicFramePr>
        <p:xfrm>
          <a:off x="1583332" y="558530"/>
          <a:ext cx="8049204" cy="2946712"/>
        </p:xfrm>
        <a:graphic>
          <a:graphicData uri="http://schemas.openxmlformats.org/drawingml/2006/table">
            <a:tbl>
              <a:tblPr firstRow="1" bandRow="1">
                <a:tableStyleId>{21E4AEA4-8DFA-4A89-87EB-49C32662AFE0}</a:tableStyleId>
              </a:tblPr>
              <a:tblGrid>
                <a:gridCol w="1372358">
                  <a:extLst>
                    <a:ext uri="{9D8B030D-6E8A-4147-A177-3AD203B41FA5}">
                      <a16:colId xmlns:a16="http://schemas.microsoft.com/office/drawing/2014/main" val="20000"/>
                    </a:ext>
                  </a:extLst>
                </a:gridCol>
                <a:gridCol w="6676846">
                  <a:extLst>
                    <a:ext uri="{9D8B030D-6E8A-4147-A177-3AD203B41FA5}">
                      <a16:colId xmlns:a16="http://schemas.microsoft.com/office/drawing/2014/main" val="20001"/>
                    </a:ext>
                  </a:extLst>
                </a:gridCol>
              </a:tblGrid>
              <a:tr h="753691">
                <a:tc>
                  <a:txBody>
                    <a:bodyPr/>
                    <a:lstStyle/>
                    <a:p>
                      <a:pPr>
                        <a:lnSpc>
                          <a:spcPct val="200000"/>
                        </a:lnSpc>
                      </a:pPr>
                      <a:r>
                        <a:rPr lang="tr-TR" sz="1800" b="1" dirty="0"/>
                        <a:t>Kategori</a:t>
                      </a:r>
                      <a:endParaRPr lang="tr-TR" sz="1800" b="1" dirty="0">
                        <a:solidFill>
                          <a:schemeClr val="tx1"/>
                        </a:solidFill>
                        <a:latin typeface="+mn-lt"/>
                      </a:endParaRPr>
                    </a:p>
                  </a:txBody>
                  <a:tcPr anchor="ctr"/>
                </a:tc>
                <a:tc>
                  <a:txBody>
                    <a:bodyPr/>
                    <a:lstStyle/>
                    <a:p>
                      <a:pPr>
                        <a:lnSpc>
                          <a:spcPct val="200000"/>
                        </a:lnSpc>
                      </a:pPr>
                      <a:r>
                        <a:rPr lang="tr-TR" sz="1800" b="1" dirty="0" err="1"/>
                        <a:t>Modaliteler</a:t>
                      </a:r>
                      <a:endParaRPr lang="tr-TR" sz="1800" b="1" dirty="0">
                        <a:solidFill>
                          <a:schemeClr val="tx1"/>
                        </a:solidFill>
                      </a:endParaRPr>
                    </a:p>
                  </a:txBody>
                  <a:tcPr anchor="ctr"/>
                </a:tc>
                <a:extLst>
                  <a:ext uri="{0D108BD9-81ED-4DB2-BD59-A6C34878D82A}">
                    <a16:rowId xmlns:a16="http://schemas.microsoft.com/office/drawing/2014/main" val="10000"/>
                  </a:ext>
                </a:extLst>
              </a:tr>
              <a:tr h="731007">
                <a:tc rowSpan="2">
                  <a:txBody>
                    <a:bodyPr/>
                    <a:lstStyle/>
                    <a:p>
                      <a:pPr>
                        <a:lnSpc>
                          <a:spcPct val="200000"/>
                        </a:lnSpc>
                      </a:pPr>
                      <a:r>
                        <a:rPr lang="tr-TR" sz="1800" b="1" dirty="0" err="1"/>
                        <a:t>Core</a:t>
                      </a:r>
                      <a:r>
                        <a:rPr lang="tr-TR" sz="1800" b="1" dirty="0"/>
                        <a:t> 1</a:t>
                      </a:r>
                      <a:endParaRPr lang="tr-TR" sz="1800" b="1" dirty="0">
                        <a:solidFill>
                          <a:schemeClr val="tx1"/>
                        </a:solidFill>
                      </a:endParaRPr>
                    </a:p>
                  </a:txBody>
                  <a:tcPr/>
                </a:tc>
                <a:tc>
                  <a:txBody>
                    <a:bodyPr/>
                    <a:lstStyle/>
                    <a:p>
                      <a:pPr>
                        <a:lnSpc>
                          <a:spcPct val="200000"/>
                        </a:lnSpc>
                      </a:pPr>
                      <a:r>
                        <a:rPr lang="tr-TR" sz="1800" b="1" dirty="0" err="1"/>
                        <a:t>Amiloid</a:t>
                      </a:r>
                      <a:r>
                        <a:rPr lang="tr-TR" sz="1800" b="1" dirty="0"/>
                        <a:t> PET</a:t>
                      </a:r>
                      <a:r>
                        <a:rPr lang="tr-TR" sz="1800" b="1" baseline="0" dirty="0"/>
                        <a:t> ve A</a:t>
                      </a:r>
                      <a:r>
                        <a:rPr lang="el-GR" sz="1800" b="1" baseline="0" dirty="0"/>
                        <a:t>β</a:t>
                      </a:r>
                      <a:r>
                        <a:rPr lang="tr-TR" sz="1800" b="1" baseline="0" dirty="0"/>
                        <a:t> </a:t>
                      </a:r>
                      <a:r>
                        <a:rPr lang="tr-TR" sz="1800" b="1" baseline="0" dirty="0" err="1"/>
                        <a:t>proteinopatisinin</a:t>
                      </a:r>
                      <a:r>
                        <a:rPr lang="tr-TR" sz="1800" b="1" baseline="0" dirty="0"/>
                        <a:t> </a:t>
                      </a:r>
                      <a:r>
                        <a:rPr lang="tr-TR" sz="1800" b="1" baseline="0" dirty="0" err="1"/>
                        <a:t>biyosıvı</a:t>
                      </a:r>
                      <a:r>
                        <a:rPr lang="tr-TR" sz="1800" b="1" baseline="0" dirty="0"/>
                        <a:t> ölçümleri (A)</a:t>
                      </a:r>
                      <a:endParaRPr lang="tr-TR" sz="1800" b="1" dirty="0">
                        <a:solidFill>
                          <a:schemeClr val="tx1"/>
                        </a:solidFill>
                      </a:endParaRPr>
                    </a:p>
                  </a:txBody>
                  <a:tcPr/>
                </a:tc>
                <a:extLst>
                  <a:ext uri="{0D108BD9-81ED-4DB2-BD59-A6C34878D82A}">
                    <a16:rowId xmlns:a16="http://schemas.microsoft.com/office/drawing/2014/main" val="10001"/>
                  </a:ext>
                </a:extLst>
              </a:tr>
              <a:tr h="731007">
                <a:tc vMerge="1">
                  <a:txBody>
                    <a:bodyPr/>
                    <a:lstStyle/>
                    <a:p>
                      <a:endParaRPr lang="tr-TR"/>
                    </a:p>
                  </a:txBody>
                  <a:tcPr/>
                </a:tc>
                <a:tc>
                  <a:txBody>
                    <a:bodyPr/>
                    <a:lstStyle/>
                    <a:p>
                      <a:pPr>
                        <a:lnSpc>
                          <a:spcPct val="200000"/>
                        </a:lnSpc>
                      </a:pPr>
                      <a:r>
                        <a:rPr lang="tr-TR" sz="1800" b="1" dirty="0" err="1"/>
                        <a:t>Fosforile</a:t>
                      </a:r>
                      <a:r>
                        <a:rPr lang="tr-TR" sz="1800" b="1" dirty="0"/>
                        <a:t> ve salgılanmış AD </a:t>
                      </a:r>
                      <a:r>
                        <a:rPr lang="tr-TR" sz="1800" b="1" dirty="0" err="1"/>
                        <a:t>Tau</a:t>
                      </a:r>
                      <a:r>
                        <a:rPr lang="tr-TR" sz="1800" b="1" dirty="0"/>
                        <a:t> </a:t>
                      </a:r>
                      <a:r>
                        <a:rPr lang="tr-TR" sz="1800" b="1" dirty="0" err="1"/>
                        <a:t>biyosıvı</a:t>
                      </a:r>
                      <a:r>
                        <a:rPr lang="tr-TR" sz="1800" b="1" dirty="0"/>
                        <a:t> ölçümleri (T1)</a:t>
                      </a:r>
                      <a:endParaRPr lang="tr-TR" sz="1800" b="1" dirty="0">
                        <a:solidFill>
                          <a:schemeClr val="tx1"/>
                        </a:solidFill>
                      </a:endParaRPr>
                    </a:p>
                  </a:txBody>
                  <a:tcPr/>
                </a:tc>
                <a:extLst>
                  <a:ext uri="{0D108BD9-81ED-4DB2-BD59-A6C34878D82A}">
                    <a16:rowId xmlns:a16="http://schemas.microsoft.com/office/drawing/2014/main" val="10002"/>
                  </a:ext>
                </a:extLst>
              </a:tr>
              <a:tr h="731007">
                <a:tc>
                  <a:txBody>
                    <a:bodyPr/>
                    <a:lstStyle/>
                    <a:p>
                      <a:pPr>
                        <a:lnSpc>
                          <a:spcPct val="200000"/>
                        </a:lnSpc>
                      </a:pPr>
                      <a:r>
                        <a:rPr lang="tr-TR" sz="1800" b="1" dirty="0" err="1"/>
                        <a:t>Core</a:t>
                      </a:r>
                      <a:r>
                        <a:rPr lang="tr-TR" sz="1800" b="1" dirty="0"/>
                        <a:t> 2</a:t>
                      </a:r>
                      <a:endParaRPr lang="tr-TR" sz="1800" b="1" dirty="0">
                        <a:solidFill>
                          <a:schemeClr val="tx1"/>
                        </a:solidFill>
                      </a:endParaRPr>
                    </a:p>
                  </a:txBody>
                  <a:tcPr/>
                </a:tc>
                <a:tc>
                  <a:txBody>
                    <a:bodyPr/>
                    <a:lstStyle/>
                    <a:p>
                      <a:pPr>
                        <a:lnSpc>
                          <a:spcPct val="200000"/>
                        </a:lnSpc>
                      </a:pPr>
                      <a:r>
                        <a:rPr lang="tr-TR" sz="1800" b="1" dirty="0" err="1"/>
                        <a:t>Tau</a:t>
                      </a:r>
                      <a:r>
                        <a:rPr lang="tr-TR" sz="1800" b="1" dirty="0"/>
                        <a:t> PET VE AD </a:t>
                      </a:r>
                      <a:r>
                        <a:rPr lang="tr-TR" sz="1800" b="1" dirty="0" err="1"/>
                        <a:t>tau</a:t>
                      </a:r>
                      <a:r>
                        <a:rPr lang="tr-TR" sz="1800" b="1" baseline="0" dirty="0"/>
                        <a:t> </a:t>
                      </a:r>
                      <a:r>
                        <a:rPr lang="tr-TR" sz="1800" b="1" baseline="0" dirty="0" err="1"/>
                        <a:t>proteinopatisinin</a:t>
                      </a:r>
                      <a:r>
                        <a:rPr lang="tr-TR" sz="1800" b="1" baseline="0" dirty="0"/>
                        <a:t> </a:t>
                      </a:r>
                      <a:r>
                        <a:rPr lang="tr-TR" sz="1800" b="1" baseline="0" dirty="0" err="1"/>
                        <a:t>biyosıvı</a:t>
                      </a:r>
                      <a:r>
                        <a:rPr lang="tr-TR" sz="1800" b="1" baseline="0" dirty="0"/>
                        <a:t> ölçümleri (T2)</a:t>
                      </a:r>
                      <a:endParaRPr lang="tr-TR" sz="1800" b="1" dirty="0">
                        <a:solidFill>
                          <a:schemeClr val="tx1"/>
                        </a:solidFill>
                      </a:endParaRPr>
                    </a:p>
                  </a:txBody>
                  <a:tcPr/>
                </a:tc>
                <a:extLst>
                  <a:ext uri="{0D108BD9-81ED-4DB2-BD59-A6C34878D82A}">
                    <a16:rowId xmlns:a16="http://schemas.microsoft.com/office/drawing/2014/main" val="10003"/>
                  </a:ext>
                </a:extLst>
              </a:tr>
            </a:tbl>
          </a:graphicData>
        </a:graphic>
      </p:graphicFrame>
      <p:graphicFrame>
        <p:nvGraphicFramePr>
          <p:cNvPr id="3" name="Tablo 2"/>
          <p:cNvGraphicFramePr>
            <a:graphicFrameLocks noGrp="1"/>
          </p:cNvGraphicFramePr>
          <p:nvPr>
            <p:extLst>
              <p:ext uri="{D42A27DB-BD31-4B8C-83A1-F6EECF244321}">
                <p14:modId xmlns:p14="http://schemas.microsoft.com/office/powerpoint/2010/main" val="1654400246"/>
              </p:ext>
            </p:extLst>
          </p:nvPr>
        </p:nvGraphicFramePr>
        <p:xfrm>
          <a:off x="4818585" y="4066975"/>
          <a:ext cx="13336065" cy="3200400"/>
        </p:xfrm>
        <a:graphic>
          <a:graphicData uri="http://schemas.openxmlformats.org/drawingml/2006/table">
            <a:tbl>
              <a:tblPr firstRow="1" bandRow="1">
                <a:tableStyleId>{21E4AEA4-8DFA-4A89-87EB-49C32662AFE0}</a:tableStyleId>
              </a:tblPr>
              <a:tblGrid>
                <a:gridCol w="1648136">
                  <a:extLst>
                    <a:ext uri="{9D8B030D-6E8A-4147-A177-3AD203B41FA5}">
                      <a16:colId xmlns:a16="http://schemas.microsoft.com/office/drawing/2014/main" val="20000"/>
                    </a:ext>
                  </a:extLst>
                </a:gridCol>
                <a:gridCol w="2658229">
                  <a:extLst>
                    <a:ext uri="{9D8B030D-6E8A-4147-A177-3AD203B41FA5}">
                      <a16:colId xmlns:a16="http://schemas.microsoft.com/office/drawing/2014/main" val="20001"/>
                    </a:ext>
                  </a:extLst>
                </a:gridCol>
                <a:gridCol w="9029700">
                  <a:extLst>
                    <a:ext uri="{9D8B030D-6E8A-4147-A177-3AD203B41FA5}">
                      <a16:colId xmlns:a16="http://schemas.microsoft.com/office/drawing/2014/main" val="20002"/>
                    </a:ext>
                  </a:extLst>
                </a:gridCol>
              </a:tblGrid>
              <a:tr h="584278">
                <a:tc>
                  <a:txBody>
                    <a:bodyPr/>
                    <a:lstStyle/>
                    <a:p>
                      <a:pPr>
                        <a:lnSpc>
                          <a:spcPct val="200000"/>
                        </a:lnSpc>
                      </a:pPr>
                      <a:r>
                        <a:rPr lang="tr-TR" sz="1800" b="1" dirty="0"/>
                        <a:t>Kategori</a:t>
                      </a:r>
                    </a:p>
                  </a:txBody>
                  <a:tcPr/>
                </a:tc>
                <a:tc>
                  <a:txBody>
                    <a:bodyPr/>
                    <a:lstStyle/>
                    <a:p>
                      <a:pPr>
                        <a:lnSpc>
                          <a:spcPct val="200000"/>
                        </a:lnSpc>
                      </a:pPr>
                      <a:r>
                        <a:rPr lang="tr-TR" sz="1800" b="1" dirty="0"/>
                        <a:t>Amaçlanan Kullanım</a:t>
                      </a:r>
                    </a:p>
                  </a:txBody>
                  <a:tcPr/>
                </a:tc>
                <a:tc>
                  <a:txBody>
                    <a:bodyPr/>
                    <a:lstStyle/>
                    <a:p>
                      <a:pPr>
                        <a:lnSpc>
                          <a:spcPct val="200000"/>
                        </a:lnSpc>
                      </a:pPr>
                      <a:r>
                        <a:rPr lang="tr-TR" sz="1800" b="1" dirty="0"/>
                        <a:t>Detaylar</a:t>
                      </a:r>
                    </a:p>
                  </a:txBody>
                  <a:tcPr/>
                </a:tc>
                <a:extLst>
                  <a:ext uri="{0D108BD9-81ED-4DB2-BD59-A6C34878D82A}">
                    <a16:rowId xmlns:a16="http://schemas.microsoft.com/office/drawing/2014/main" val="10000"/>
                  </a:ext>
                </a:extLst>
              </a:tr>
              <a:tr h="584278">
                <a:tc rowSpan="2">
                  <a:txBody>
                    <a:bodyPr/>
                    <a:lstStyle/>
                    <a:p>
                      <a:pPr>
                        <a:lnSpc>
                          <a:spcPct val="200000"/>
                        </a:lnSpc>
                      </a:pPr>
                      <a:r>
                        <a:rPr lang="tr-TR" sz="1800" b="1" dirty="0" err="1"/>
                        <a:t>Core</a:t>
                      </a:r>
                      <a:r>
                        <a:rPr lang="tr-TR" sz="1800" b="1" baseline="0" dirty="0"/>
                        <a:t> 1</a:t>
                      </a:r>
                      <a:endParaRPr lang="tr-TR" sz="1800" b="1" dirty="0"/>
                    </a:p>
                  </a:txBody>
                  <a:tcPr/>
                </a:tc>
                <a:tc rowSpan="2">
                  <a:txBody>
                    <a:bodyPr/>
                    <a:lstStyle/>
                    <a:p>
                      <a:pPr>
                        <a:lnSpc>
                          <a:spcPct val="200000"/>
                        </a:lnSpc>
                      </a:pPr>
                      <a:r>
                        <a:rPr lang="tr-TR" sz="1800" b="1" dirty="0"/>
                        <a:t>Tanı</a:t>
                      </a:r>
                    </a:p>
                  </a:txBody>
                  <a:tcPr/>
                </a:tc>
                <a:tc>
                  <a:txBody>
                    <a:bodyPr/>
                    <a:lstStyle/>
                    <a:p>
                      <a:pPr>
                        <a:lnSpc>
                          <a:spcPct val="200000"/>
                        </a:lnSpc>
                      </a:pPr>
                      <a:r>
                        <a:rPr lang="tr-TR" sz="1800" b="1" dirty="0" err="1"/>
                        <a:t>Asemptomatik</a:t>
                      </a:r>
                      <a:r>
                        <a:rPr lang="tr-TR" sz="1800" b="1" baseline="0" dirty="0"/>
                        <a:t> bireylerde </a:t>
                      </a:r>
                      <a:r>
                        <a:rPr lang="tr-TR" sz="1800" b="1" baseline="0" dirty="0" err="1"/>
                        <a:t>AD’nin</a:t>
                      </a:r>
                      <a:r>
                        <a:rPr lang="tr-TR" sz="1800" b="1" baseline="0" dirty="0"/>
                        <a:t> erken tespiti</a:t>
                      </a:r>
                      <a:endParaRPr lang="tr-TR" sz="1800" b="1" dirty="0"/>
                    </a:p>
                  </a:txBody>
                  <a:tcPr/>
                </a:tc>
                <a:extLst>
                  <a:ext uri="{0D108BD9-81ED-4DB2-BD59-A6C34878D82A}">
                    <a16:rowId xmlns:a16="http://schemas.microsoft.com/office/drawing/2014/main" val="10001"/>
                  </a:ext>
                </a:extLst>
              </a:tr>
              <a:tr h="596465">
                <a:tc vMerge="1">
                  <a:txBody>
                    <a:bodyPr/>
                    <a:lstStyle/>
                    <a:p>
                      <a:endParaRPr lang="tr-TR"/>
                    </a:p>
                  </a:txBody>
                  <a:tcPr/>
                </a:tc>
                <a:tc vMerge="1">
                  <a:txBody>
                    <a:bodyPr/>
                    <a:lstStyle/>
                    <a:p>
                      <a:endParaRPr lang="tr-TR"/>
                    </a:p>
                  </a:txBody>
                  <a:tcPr/>
                </a:tc>
                <a:tc>
                  <a:txBody>
                    <a:bodyPr/>
                    <a:lstStyle/>
                    <a:p>
                      <a:pPr>
                        <a:lnSpc>
                          <a:spcPct val="200000"/>
                        </a:lnSpc>
                      </a:pPr>
                      <a:r>
                        <a:rPr lang="tr-TR" sz="1800" b="1" dirty="0" err="1"/>
                        <a:t>AD’nin</a:t>
                      </a:r>
                      <a:r>
                        <a:rPr lang="tr-TR" sz="1800" b="1" dirty="0"/>
                        <a:t> </a:t>
                      </a:r>
                      <a:r>
                        <a:rPr lang="tr-TR" sz="1800" b="1" dirty="0" err="1"/>
                        <a:t>semptomatik</a:t>
                      </a:r>
                      <a:r>
                        <a:rPr lang="tr-TR" sz="1800" b="1" dirty="0"/>
                        <a:t> bireylerde altta yatan bir patoloji olduğunun doğrulanması</a:t>
                      </a:r>
                    </a:p>
                  </a:txBody>
                  <a:tcPr/>
                </a:tc>
                <a:extLst>
                  <a:ext uri="{0D108BD9-81ED-4DB2-BD59-A6C34878D82A}">
                    <a16:rowId xmlns:a16="http://schemas.microsoft.com/office/drawing/2014/main" val="10002"/>
                  </a:ext>
                </a:extLst>
              </a:tr>
              <a:tr h="584278">
                <a:tc rowSpan="2">
                  <a:txBody>
                    <a:bodyPr/>
                    <a:lstStyle/>
                    <a:p>
                      <a:pPr>
                        <a:lnSpc>
                          <a:spcPct val="200000"/>
                        </a:lnSpc>
                      </a:pPr>
                      <a:r>
                        <a:rPr lang="tr-TR" sz="1800" b="1" dirty="0" err="1"/>
                        <a:t>Core</a:t>
                      </a:r>
                      <a:r>
                        <a:rPr lang="tr-TR" sz="1800" b="1" dirty="0"/>
                        <a:t> 2 </a:t>
                      </a:r>
                    </a:p>
                  </a:txBody>
                  <a:tcPr/>
                </a:tc>
                <a:tc rowSpan="2">
                  <a:txBody>
                    <a:bodyPr/>
                    <a:lstStyle/>
                    <a:p>
                      <a:pPr>
                        <a:lnSpc>
                          <a:spcPct val="200000"/>
                        </a:lnSpc>
                      </a:pPr>
                      <a:r>
                        <a:rPr lang="tr-TR" sz="1800" b="1" dirty="0" err="1"/>
                        <a:t>Evreleme</a:t>
                      </a:r>
                      <a:r>
                        <a:rPr lang="tr-TR" sz="1800" b="1" dirty="0"/>
                        <a:t> ve </a:t>
                      </a:r>
                      <a:r>
                        <a:rPr lang="tr-TR" sz="1800" b="1" dirty="0" err="1"/>
                        <a:t>prognoz</a:t>
                      </a:r>
                      <a:endParaRPr lang="tr-TR" sz="1800" b="1" dirty="0"/>
                    </a:p>
                  </a:txBody>
                  <a:tcPr/>
                </a:tc>
                <a:tc>
                  <a:txBody>
                    <a:bodyPr/>
                    <a:lstStyle/>
                    <a:p>
                      <a:pPr>
                        <a:lnSpc>
                          <a:spcPct val="200000"/>
                        </a:lnSpc>
                      </a:pPr>
                      <a:r>
                        <a:rPr lang="tr-TR" sz="1800" b="1" dirty="0"/>
                        <a:t>Belirtilerin</a:t>
                      </a:r>
                      <a:r>
                        <a:rPr lang="tr-TR" sz="1800" b="1" baseline="0" dirty="0"/>
                        <a:t> AD ile ilişkili olma olasılığı hakkında bilgi sağlama</a:t>
                      </a:r>
                      <a:endParaRPr lang="tr-TR" sz="1800" b="1" dirty="0"/>
                    </a:p>
                  </a:txBody>
                  <a:tcPr/>
                </a:tc>
                <a:extLst>
                  <a:ext uri="{0D108BD9-81ED-4DB2-BD59-A6C34878D82A}">
                    <a16:rowId xmlns:a16="http://schemas.microsoft.com/office/drawing/2014/main" val="10003"/>
                  </a:ext>
                </a:extLst>
              </a:tr>
              <a:tr h="584278">
                <a:tc vMerge="1">
                  <a:txBody>
                    <a:bodyPr/>
                    <a:lstStyle/>
                    <a:p>
                      <a:endParaRPr lang="tr-TR"/>
                    </a:p>
                  </a:txBody>
                  <a:tcPr/>
                </a:tc>
                <a:tc vMerge="1">
                  <a:txBody>
                    <a:bodyPr/>
                    <a:lstStyle/>
                    <a:p>
                      <a:endParaRPr lang="tr-TR"/>
                    </a:p>
                  </a:txBody>
                  <a:tcPr/>
                </a:tc>
                <a:tc>
                  <a:txBody>
                    <a:bodyPr/>
                    <a:lstStyle/>
                    <a:p>
                      <a:pPr>
                        <a:lnSpc>
                          <a:spcPct val="200000"/>
                        </a:lnSpc>
                      </a:pPr>
                      <a:r>
                        <a:rPr lang="tr-TR" sz="1800" b="1" dirty="0"/>
                        <a:t>İlerleme riski ve ilerleme hızı hakkında bilgi verme</a:t>
                      </a:r>
                    </a:p>
                  </a:txBody>
                  <a:tcPr/>
                </a:tc>
                <a:extLst>
                  <a:ext uri="{0D108BD9-81ED-4DB2-BD59-A6C34878D82A}">
                    <a16:rowId xmlns:a16="http://schemas.microsoft.com/office/drawing/2014/main" val="10004"/>
                  </a:ext>
                </a:extLst>
              </a:tr>
            </a:tbl>
          </a:graphicData>
        </a:graphic>
      </p:graphicFrame>
      <p:sp>
        <p:nvSpPr>
          <p:cNvPr id="7" name="Dikdörtgen 6"/>
          <p:cNvSpPr/>
          <p:nvPr/>
        </p:nvSpPr>
        <p:spPr>
          <a:xfrm>
            <a:off x="13133589" y="9826823"/>
            <a:ext cx="5154411" cy="307777"/>
          </a:xfrm>
          <a:prstGeom prst="rect">
            <a:avLst/>
          </a:prstGeom>
        </p:spPr>
        <p:txBody>
          <a:bodyPr wrap="square">
            <a:spAutoFit/>
          </a:bodyPr>
          <a:lstStyle/>
          <a:p>
            <a:r>
              <a:rPr lang="tr-TR" dirty="0" err="1"/>
              <a:t>Jack</a:t>
            </a:r>
            <a:r>
              <a:rPr lang="tr-TR" dirty="0"/>
              <a:t>, C. R., et al. (2024). </a:t>
            </a:r>
            <a:r>
              <a:rPr lang="tr-TR" i="1" dirty="0"/>
              <a:t>Nature </a:t>
            </a:r>
            <a:r>
              <a:rPr lang="tr-TR" i="1" dirty="0" err="1"/>
              <a:t>medicine</a:t>
            </a:r>
            <a:r>
              <a:rPr lang="tr-TR" dirty="0"/>
              <a:t>, </a:t>
            </a:r>
            <a:r>
              <a:rPr lang="tr-TR" i="1" dirty="0"/>
              <a:t>30</a:t>
            </a:r>
            <a:r>
              <a:rPr lang="tr-TR" dirty="0"/>
              <a:t>(8), 2121–2124 </a:t>
            </a:r>
          </a:p>
        </p:txBody>
      </p:sp>
      <p:grpSp>
        <p:nvGrpSpPr>
          <p:cNvPr id="10" name="Google Shape;710;p23"/>
          <p:cNvGrpSpPr/>
          <p:nvPr/>
        </p:nvGrpSpPr>
        <p:grpSpPr>
          <a:xfrm rot="-2700000">
            <a:off x="-2036180" y="-592689"/>
            <a:ext cx="2947910" cy="3120639"/>
            <a:chOff x="0" y="-47625"/>
            <a:chExt cx="812800" cy="860425"/>
          </a:xfrm>
        </p:grpSpPr>
        <p:sp>
          <p:nvSpPr>
            <p:cNvPr id="11"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5D5D5"/>
            </a:solidFill>
            <a:ln>
              <a:noFill/>
            </a:ln>
          </p:spPr>
        </p:sp>
        <p:sp>
          <p:nvSpPr>
            <p:cNvPr id="12" name="Google Shape;712;p2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3" name="Google Shape;723;p23"/>
          <p:cNvGrpSpPr/>
          <p:nvPr/>
        </p:nvGrpSpPr>
        <p:grpSpPr>
          <a:xfrm>
            <a:off x="-1606906" y="-1894184"/>
            <a:ext cx="2593234" cy="2922884"/>
            <a:chOff x="0" y="-47625"/>
            <a:chExt cx="374648" cy="422273"/>
          </a:xfrm>
        </p:grpSpPr>
        <p:sp>
          <p:nvSpPr>
            <p:cNvPr id="14"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5"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6" name="Dikdörtgen 15"/>
          <p:cNvSpPr/>
          <p:nvPr/>
        </p:nvSpPr>
        <p:spPr>
          <a:xfrm>
            <a:off x="3177078" y="8006515"/>
            <a:ext cx="10996122" cy="1200329"/>
          </a:xfrm>
          <a:prstGeom prst="rect">
            <a:avLst/>
          </a:prstGeom>
          <a:solidFill>
            <a:schemeClr val="accent3">
              <a:lumMod val="40000"/>
              <a:lumOff val="60000"/>
            </a:schemeClr>
          </a:solidFill>
        </p:spPr>
        <p:txBody>
          <a:bodyPr wrap="square">
            <a:spAutoFit/>
          </a:bodyPr>
          <a:lstStyle/>
          <a:p>
            <a:r>
              <a:rPr lang="tr-TR" sz="1800" b="1" dirty="0"/>
              <a:t>2018: A + T + </a:t>
            </a:r>
          </a:p>
          <a:p>
            <a:endParaRPr lang="tr-TR" sz="1800" b="1" dirty="0"/>
          </a:p>
          <a:p>
            <a:r>
              <a:rPr lang="tr-TR" sz="1800" b="1" dirty="0">
                <a:solidFill>
                  <a:srgbClr val="FF0000"/>
                </a:solidFill>
              </a:rPr>
              <a:t>2024: «Tek bir “</a:t>
            </a:r>
            <a:r>
              <a:rPr lang="tr-TR" sz="1800" b="1" dirty="0" err="1">
                <a:solidFill>
                  <a:srgbClr val="FF0000"/>
                </a:solidFill>
              </a:rPr>
              <a:t>Core</a:t>
            </a:r>
            <a:r>
              <a:rPr lang="tr-TR" sz="1800" b="1" dirty="0">
                <a:solidFill>
                  <a:srgbClr val="FF0000"/>
                </a:solidFill>
              </a:rPr>
              <a:t> 1” </a:t>
            </a:r>
            <a:r>
              <a:rPr lang="tr-TR" sz="1800" b="1" dirty="0" err="1">
                <a:solidFill>
                  <a:srgbClr val="FF0000"/>
                </a:solidFill>
              </a:rPr>
              <a:t>biyobelirteç</a:t>
            </a:r>
            <a:r>
              <a:rPr lang="tr-TR" sz="1800" b="1" dirty="0">
                <a:solidFill>
                  <a:srgbClr val="FF0000"/>
                </a:solidFill>
              </a:rPr>
              <a:t> anormalliği AD tanısı/ klinik karar için yeterli kabul ediliyor.»</a:t>
            </a:r>
          </a:p>
          <a:p>
            <a:endParaRPr lang="tr-TR" sz="1800" b="1" dirty="0"/>
          </a:p>
        </p:txBody>
      </p:sp>
    </p:spTree>
    <p:extLst>
      <p:ext uri="{BB962C8B-B14F-4D97-AF65-F5344CB8AC3E}">
        <p14:creationId xmlns:p14="http://schemas.microsoft.com/office/powerpoint/2010/main" val="2256110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710;p23"/>
          <p:cNvGrpSpPr/>
          <p:nvPr/>
        </p:nvGrpSpPr>
        <p:grpSpPr>
          <a:xfrm rot="-2700000">
            <a:off x="-2036180" y="-592689"/>
            <a:ext cx="2947910" cy="3120639"/>
            <a:chOff x="0" y="-47625"/>
            <a:chExt cx="812800" cy="860425"/>
          </a:xfrm>
        </p:grpSpPr>
        <p:sp>
          <p:nvSpPr>
            <p:cNvPr id="6" name="Google Shape;711;p2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5D5D5"/>
            </a:solidFill>
            <a:ln>
              <a:noFill/>
            </a:ln>
          </p:spPr>
        </p:sp>
        <p:sp>
          <p:nvSpPr>
            <p:cNvPr id="7" name="Google Shape;712;p2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 name="Google Shape;723;p23"/>
          <p:cNvGrpSpPr/>
          <p:nvPr/>
        </p:nvGrpSpPr>
        <p:grpSpPr>
          <a:xfrm>
            <a:off x="-1606906" y="-1894184"/>
            <a:ext cx="2593234" cy="2922884"/>
            <a:chOff x="0" y="-47625"/>
            <a:chExt cx="374648" cy="422273"/>
          </a:xfrm>
        </p:grpSpPr>
        <p:sp>
          <p:nvSpPr>
            <p:cNvPr id="9" name="Google Shape;724;p23"/>
            <p:cNvSpPr/>
            <p:nvPr/>
          </p:nvSpPr>
          <p:spPr>
            <a:xfrm>
              <a:off x="0" y="0"/>
              <a:ext cx="374648" cy="374648"/>
            </a:xfrm>
            <a:custGeom>
              <a:avLst/>
              <a:gdLst/>
              <a:ahLst/>
              <a:cxnLst/>
              <a:rect l="l" t="t" r="r" b="b"/>
              <a:pathLst>
                <a:path w="374648" h="374648" extrusionOk="0">
                  <a:moveTo>
                    <a:pt x="0" y="0"/>
                  </a:moveTo>
                  <a:lnTo>
                    <a:pt x="374648" y="0"/>
                  </a:lnTo>
                  <a:lnTo>
                    <a:pt x="374648" y="374648"/>
                  </a:lnTo>
                  <a:lnTo>
                    <a:pt x="0" y="374648"/>
                  </a:lnTo>
                  <a:close/>
                </a:path>
              </a:pathLst>
            </a:custGeom>
            <a:solidFill>
              <a:srgbClr val="000000">
                <a:alpha val="0"/>
              </a:srgbClr>
            </a:solidFill>
            <a:ln w="38100" cap="sq" cmpd="sng">
              <a:solidFill>
                <a:srgbClr val="2E99B0"/>
              </a:solidFill>
              <a:prstDash val="solid"/>
              <a:miter lim="8000"/>
              <a:headEnd type="none" w="sm" len="sm"/>
              <a:tailEnd type="none" w="sm" len="sm"/>
            </a:ln>
          </p:spPr>
        </p:sp>
        <p:sp>
          <p:nvSpPr>
            <p:cNvPr id="10" name="Google Shape;725;p23"/>
            <p:cNvSpPr txBox="1"/>
            <p:nvPr/>
          </p:nvSpPr>
          <p:spPr>
            <a:xfrm>
              <a:off x="0" y="-47625"/>
              <a:ext cx="374648" cy="42227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1" name="Resim 10"/>
          <p:cNvPicPr>
            <a:picLocks noChangeAspect="1"/>
          </p:cNvPicPr>
          <p:nvPr/>
        </p:nvPicPr>
        <p:blipFill rotWithShape="1">
          <a:blip r:embed="rId3"/>
          <a:srcRect r="-1313" b="67312"/>
          <a:stretch/>
        </p:blipFill>
        <p:spPr>
          <a:xfrm>
            <a:off x="4378362" y="741335"/>
            <a:ext cx="7789066" cy="4276279"/>
          </a:xfrm>
          <a:prstGeom prst="rect">
            <a:avLst/>
          </a:prstGeom>
        </p:spPr>
      </p:pic>
      <p:pic>
        <p:nvPicPr>
          <p:cNvPr id="16" name="Resim 15"/>
          <p:cNvPicPr>
            <a:picLocks noChangeAspect="1"/>
          </p:cNvPicPr>
          <p:nvPr/>
        </p:nvPicPr>
        <p:blipFill rotWithShape="1">
          <a:blip r:embed="rId3"/>
          <a:srcRect t="68169"/>
          <a:stretch/>
        </p:blipFill>
        <p:spPr>
          <a:xfrm>
            <a:off x="9274908" y="5181601"/>
            <a:ext cx="8008494" cy="4337538"/>
          </a:xfrm>
          <a:prstGeom prst="rect">
            <a:avLst/>
          </a:prstGeom>
        </p:spPr>
      </p:pic>
      <p:pic>
        <p:nvPicPr>
          <p:cNvPr id="17" name="Resim 16"/>
          <p:cNvPicPr>
            <a:picLocks noChangeAspect="1"/>
          </p:cNvPicPr>
          <p:nvPr/>
        </p:nvPicPr>
        <p:blipFill rotWithShape="1">
          <a:blip r:embed="rId3"/>
          <a:srcRect t="32680" b="32533"/>
          <a:stretch/>
        </p:blipFill>
        <p:spPr>
          <a:xfrm>
            <a:off x="936692" y="5176653"/>
            <a:ext cx="7336203" cy="4342486"/>
          </a:xfrm>
          <a:prstGeom prst="rect">
            <a:avLst/>
          </a:prstGeom>
        </p:spPr>
      </p:pic>
      <p:sp>
        <p:nvSpPr>
          <p:cNvPr id="2" name="Dikdörtgen 1"/>
          <p:cNvSpPr/>
          <p:nvPr/>
        </p:nvSpPr>
        <p:spPr>
          <a:xfrm>
            <a:off x="1727242" y="9519139"/>
            <a:ext cx="5755102" cy="461665"/>
          </a:xfrm>
          <a:prstGeom prst="rect">
            <a:avLst/>
          </a:prstGeom>
        </p:spPr>
        <p:txBody>
          <a:bodyPr wrap="none">
            <a:spAutoFit/>
          </a:bodyPr>
          <a:lstStyle/>
          <a:p>
            <a:r>
              <a:rPr lang="tr-TR" sz="2400" b="1" dirty="0"/>
              <a:t>«</a:t>
            </a:r>
            <a:r>
              <a:rPr lang="tr-TR" sz="2400" b="1" dirty="0" err="1"/>
              <a:t>Nörodejeneratif</a:t>
            </a:r>
            <a:r>
              <a:rPr lang="tr-TR" sz="2400" b="1" dirty="0"/>
              <a:t> </a:t>
            </a:r>
            <a:r>
              <a:rPr lang="tr-TR" sz="2400" b="1" dirty="0" err="1"/>
              <a:t>kopatolojinin</a:t>
            </a:r>
            <a:r>
              <a:rPr lang="tr-TR" sz="2400" b="1" dirty="0"/>
              <a:t> etkisi» </a:t>
            </a:r>
          </a:p>
        </p:txBody>
      </p:sp>
      <p:sp>
        <p:nvSpPr>
          <p:cNvPr id="3" name="Dikdörtgen 2"/>
          <p:cNvSpPr/>
          <p:nvPr/>
        </p:nvSpPr>
        <p:spPr>
          <a:xfrm>
            <a:off x="11929266" y="9673027"/>
            <a:ext cx="3743332" cy="461665"/>
          </a:xfrm>
          <a:prstGeom prst="rect">
            <a:avLst/>
          </a:prstGeom>
        </p:spPr>
        <p:txBody>
          <a:bodyPr wrap="none">
            <a:spAutoFit/>
          </a:bodyPr>
          <a:lstStyle/>
          <a:p>
            <a:r>
              <a:rPr lang="tr-TR" sz="2400" b="1" dirty="0"/>
              <a:t>«Bilişsel rezervin etkisi»</a:t>
            </a:r>
            <a:endParaRPr lang="tr-TR" sz="2400" dirty="0"/>
          </a:p>
        </p:txBody>
      </p:sp>
      <p:sp>
        <p:nvSpPr>
          <p:cNvPr id="4" name="Dikdörtgen 3"/>
          <p:cNvSpPr/>
          <p:nvPr/>
        </p:nvSpPr>
        <p:spPr>
          <a:xfrm>
            <a:off x="6139651" y="228927"/>
            <a:ext cx="4681090" cy="461665"/>
          </a:xfrm>
          <a:prstGeom prst="rect">
            <a:avLst/>
          </a:prstGeom>
        </p:spPr>
        <p:txBody>
          <a:bodyPr wrap="none">
            <a:spAutoFit/>
          </a:bodyPr>
          <a:lstStyle/>
          <a:p>
            <a:r>
              <a:rPr lang="tr-TR" sz="2400" b="1" u="sng" dirty="0"/>
              <a:t>AH </a:t>
            </a:r>
            <a:r>
              <a:rPr lang="tr-TR" sz="2400" b="1" u="sng" dirty="0" err="1"/>
              <a:t>Prototipik</a:t>
            </a:r>
            <a:r>
              <a:rPr lang="tr-TR" sz="2400" b="1" u="sng" dirty="0"/>
              <a:t> Zamansal Evrimi</a:t>
            </a:r>
          </a:p>
        </p:txBody>
      </p:sp>
    </p:spTree>
    <p:extLst>
      <p:ext uri="{BB962C8B-B14F-4D97-AF65-F5344CB8AC3E}">
        <p14:creationId xmlns:p14="http://schemas.microsoft.com/office/powerpoint/2010/main" val="1169280703"/>
      </p:ext>
    </p:extLst>
  </p:cSld>
  <p:clrMapOvr>
    <a:masterClrMapping/>
  </p:clrMapOvr>
</p:sld>
</file>

<file path=ppt/theme/theme1.xml><?xml version="1.0" encoding="utf-8"?>
<a:theme xmlns:a="http://schemas.openxmlformats.org/drawingml/2006/main" name="Public Relations Proposal Slides">
  <a:themeElements>
    <a:clrScheme name="Office">
      <a:dk1>
        <a:srgbClr val="000000"/>
      </a:dk1>
      <a:lt1>
        <a:srgbClr val="FFFFFF"/>
      </a:lt1>
      <a:dk2>
        <a:srgbClr val="350A30"/>
      </a:dk2>
      <a:lt2>
        <a:srgbClr val="DBAFE7"/>
      </a:lt2>
      <a:accent1>
        <a:srgbClr val="EDD7F3"/>
      </a:accent1>
      <a:accent2>
        <a:srgbClr val="2E99B0"/>
      </a:accent2>
      <a:accent3>
        <a:srgbClr val="97CCD8"/>
      </a:accent3>
      <a:accent4>
        <a:srgbClr val="F3F4F1"/>
      </a:accent4>
      <a:accent5>
        <a:srgbClr val="D5D5D5"/>
      </a:accent5>
      <a:accent6>
        <a:srgbClr val="EAEAEA"/>
      </a:accent6>
      <a:hlink>
        <a:srgbClr val="88888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8EB410E7384FD544926ED72B5900EAF6" ma:contentTypeVersion="14" ma:contentTypeDescription="Yeni belge oluşturun." ma:contentTypeScope="" ma:versionID="ee3b467df7de9d1b498d84e13587d71a">
  <xsd:schema xmlns:xsd="http://www.w3.org/2001/XMLSchema" xmlns:xs="http://www.w3.org/2001/XMLSchema" xmlns:p="http://schemas.microsoft.com/office/2006/metadata/properties" xmlns:ns2="b636c289-89ec-4aac-a5a7-fae3efcce21f" xmlns:ns3="12078768-e010-496c-be91-13abd3bf1d00" targetNamespace="http://schemas.microsoft.com/office/2006/metadata/properties" ma:root="true" ma:fieldsID="1445dff4ae24a478bb1b27fd6f0ffa69" ns2:_="" ns3:_="">
    <xsd:import namespace="b636c289-89ec-4aac-a5a7-fae3efcce21f"/>
    <xsd:import namespace="12078768-e010-496c-be91-13abd3bf1d0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36c289-89ec-4aac-a5a7-fae3efcce2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Resim Etiketleri" ma:readOnly="false" ma:fieldId="{5cf76f15-5ced-4ddc-b409-7134ff3c332f}" ma:taxonomyMulti="true" ma:sspId="f08ca68a-84f9-4e39-b925-9c0f4131acb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078768-e010-496c-be91-13abd3bf1d0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a2bcbba-ecaf-438c-8d17-d96268f593a6}" ma:internalName="TaxCatchAll" ma:showField="CatchAllData" ma:web="12078768-e010-496c-be91-13abd3bf1d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636c289-89ec-4aac-a5a7-fae3efcce21f">
      <Terms xmlns="http://schemas.microsoft.com/office/infopath/2007/PartnerControls"/>
    </lcf76f155ced4ddcb4097134ff3c332f>
    <TaxCatchAll xmlns="12078768-e010-496c-be91-13abd3bf1d00" xsi:nil="true"/>
  </documentManagement>
</p:properties>
</file>

<file path=customXml/itemProps1.xml><?xml version="1.0" encoding="utf-8"?>
<ds:datastoreItem xmlns:ds="http://schemas.openxmlformats.org/officeDocument/2006/customXml" ds:itemID="{C1713806-9B95-4C6A-A708-F13850532038}"/>
</file>

<file path=customXml/itemProps2.xml><?xml version="1.0" encoding="utf-8"?>
<ds:datastoreItem xmlns:ds="http://schemas.openxmlformats.org/officeDocument/2006/customXml" ds:itemID="{DD8B2780-259D-46B2-9FAB-9D76F22FEBC4}"/>
</file>

<file path=customXml/itemProps3.xml><?xml version="1.0" encoding="utf-8"?>
<ds:datastoreItem xmlns:ds="http://schemas.openxmlformats.org/officeDocument/2006/customXml" ds:itemID="{483FA9A1-C679-45C4-9854-E846E708697E}"/>
</file>

<file path=docProps/app.xml><?xml version="1.0" encoding="utf-8"?>
<Properties xmlns="http://schemas.openxmlformats.org/officeDocument/2006/extended-properties" xmlns:vt="http://schemas.openxmlformats.org/officeDocument/2006/docPropsVTypes">
  <TotalTime>13317</TotalTime>
  <Words>5471</Words>
  <Application>Microsoft Office PowerPoint</Application>
  <PresentationFormat>Özel</PresentationFormat>
  <Paragraphs>546</Paragraphs>
  <Slides>65</Slides>
  <Notes>61</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65</vt:i4>
      </vt:variant>
    </vt:vector>
  </HeadingPairs>
  <TitlesOfParts>
    <vt:vector size="75" baseType="lpstr">
      <vt:lpstr>Cambria</vt:lpstr>
      <vt:lpstr>Open Sans</vt:lpstr>
      <vt:lpstr>Inria Serif</vt:lpstr>
      <vt:lpstr>Arial </vt:lpstr>
      <vt:lpstr>Wingdings</vt:lpstr>
      <vt:lpstr>Arial</vt:lpstr>
      <vt:lpstr>Calibri</vt:lpstr>
      <vt:lpstr>BlinkMacSystemFont</vt:lpstr>
      <vt:lpstr>Roboto Mono Web</vt:lpstr>
      <vt:lpstr>Public Relations Proposal Slides</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Klinik için Çıkarımlar</vt:lpstr>
      <vt:lpstr>PowerPoint Sunusu</vt:lpstr>
      <vt:lpstr>PowerPoint Sunusu</vt:lpstr>
      <vt:lpstr>PowerPoint Sunusu</vt:lpstr>
      <vt:lpstr>PowerPoint Sunusu</vt:lpstr>
      <vt:lpstr>Hangi klinik senaryolarda BBM testi uygun değil / dikkatli yorumlanmalı?  </vt:lpstr>
      <vt:lpstr>PowerPoint Sunusu</vt:lpstr>
      <vt:lpstr>Sonuç</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AD BPSD </vt:lpstr>
      <vt:lpstr>Brexpiprazol</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Amerikan Psikiyatri Birliği (APA)  Deliryumun Önlenmesi ve Tedavisi için Güncellenmiş Kapsamlı Kılavuz </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N_K</dc:creator>
  <cp:lastModifiedBy>loq5</cp:lastModifiedBy>
  <cp:revision>237</cp:revision>
  <dcterms:modified xsi:type="dcterms:W3CDTF">2025-10-18T14:17:33Z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0x0101008EB410E7384FD544926ED72B5900EAF6</vt:lpwstr>
  </property>
</Properties>
</file>