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9" r:id="rId4"/>
    <p:sldId id="262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9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-70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652" y="-5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3EEE-B78A-4E16-9C89-B1DCC9B5608A}" type="datetimeFigureOut">
              <a:rPr lang="en-US" smtClean="0"/>
              <a:pPr/>
              <a:t>10/13/2025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86B8-BE48-440F-90DA-9C7D2000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086B8-BE48-440F-90DA-9C7D2000BFC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FE61-06A3-4D70-B894-6894E50F843C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2870-A1ED-4BB9-9CAB-E8BE493DB98F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1E08-8A18-4698-A509-8AF1F0C14043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F371-F9E2-4B63-A6E4-5391580C38FC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433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40830" cy="10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E1C8-F87E-4784-A96D-1C4418087B67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14A-8236-432E-8F46-0B81C16AE368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FB63-B265-4801-B001-F1BB9DD00A38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FDDF-A37C-483B-B391-AC215A1361C2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283B-F5E8-4EBA-AFB3-0D228EA6A576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E998-3B25-4C56-9EEA-A518D6E56D2B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131-3732-4163-BCD6-19C863FEBC14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C8439-67A7-4B8D-8C66-DAB8EF9A7048}" type="datetime1">
              <a:rPr lang="tr-TR" smtClean="0"/>
              <a:pPr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=""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3 Metin kutusu"/>
          <p:cNvSpPr txBox="1"/>
          <p:nvPr/>
        </p:nvSpPr>
        <p:spPr>
          <a:xfrm>
            <a:off x="1756064" y="2400297"/>
            <a:ext cx="888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MNA VE GNRI’</a:t>
            </a:r>
            <a:r>
              <a:rPr lang="tr-TR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GB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NIN EL </a:t>
            </a:r>
            <a:r>
              <a:rPr lang="tr-TR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KAVRA</a:t>
            </a:r>
            <a:r>
              <a:rPr lang="en-GB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MA KUVVETİ İLE İLİŞKİSİ</a:t>
            </a:r>
            <a:endParaRPr lang="en-GB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/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343400" y="3896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91697" y="4551258"/>
            <a:ext cx="5991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Uzm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 Dr.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Nazire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Gökçe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Somak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İstanbul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Üniversitesi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Cerrahpaşa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Tıp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Fakültesi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Geriatri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B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agla\OneDrive\Masaüstü\çalışmalar\kongre çalışması\TABLO-6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10384"/>
            <a:ext cx="7138555" cy="536315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450283" y="1506683"/>
            <a:ext cx="4239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hastalıklar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sayısı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incelendiği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analiz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komorbidite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sayısı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yönde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olduğu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belirlenmiştir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görülen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dört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(HT, DM, HL, KAH)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ilişkiye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bakıldığında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hiç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anlamlı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saptanmamıştır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691245" y="1995055"/>
            <a:ext cx="665019" cy="24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Oval"/>
          <p:cNvSpPr/>
          <p:nvPr/>
        </p:nvSpPr>
        <p:spPr>
          <a:xfrm>
            <a:off x="3699164" y="2005445"/>
            <a:ext cx="623454" cy="218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Oval"/>
          <p:cNvSpPr/>
          <p:nvPr/>
        </p:nvSpPr>
        <p:spPr>
          <a:xfrm>
            <a:off x="1752590" y="2625441"/>
            <a:ext cx="665019" cy="24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Oval"/>
          <p:cNvSpPr/>
          <p:nvPr/>
        </p:nvSpPr>
        <p:spPr>
          <a:xfrm>
            <a:off x="1752590" y="3280074"/>
            <a:ext cx="665019" cy="24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agla\OneDrive\Masaüstü\çalışmalar\kongre çalışması\TABLO-5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46" y="1640321"/>
            <a:ext cx="6991350" cy="42672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408716" y="1433946"/>
            <a:ext cx="428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MNA, GNRI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BMI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ölçümleri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incelendiği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analiz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MNA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GNRI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testleri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doğrusal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yönde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olduğu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belirlenmiştir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MNA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korelasyon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katsayısı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0,267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iken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GNRI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0,469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çıkmış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istatistiki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olduğu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görülmüştür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BMI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saptanmamıştır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93819" y="3210791"/>
            <a:ext cx="77931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Oval"/>
          <p:cNvSpPr/>
          <p:nvPr/>
        </p:nvSpPr>
        <p:spPr>
          <a:xfrm>
            <a:off x="2511136" y="4028215"/>
            <a:ext cx="77931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 Oval"/>
          <p:cNvSpPr/>
          <p:nvPr/>
        </p:nvSpPr>
        <p:spPr>
          <a:xfrm>
            <a:off x="3643755" y="2376046"/>
            <a:ext cx="77931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Oval"/>
          <p:cNvSpPr/>
          <p:nvPr/>
        </p:nvSpPr>
        <p:spPr>
          <a:xfrm>
            <a:off x="4817938" y="2376046"/>
            <a:ext cx="77931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386739"/>
            <a:ext cx="10515600" cy="1883930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oranlarına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bakıldığında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el kavrama kuvvetine göre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openi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oranı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%59,5 (22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kişi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saptanırken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‘normal’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%58,4 (45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kişi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bulunmuştur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(p=1,000).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061314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TARTIŞMA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7418" y="2223656"/>
            <a:ext cx="10515600" cy="3688772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çalışmada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MNA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nutrisyonun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değerlendirilemediği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durumlarda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kısa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metrik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GNRI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openi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tespit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etmeye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çalıştık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Her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ilişkiyi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istatistiksel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anlamlı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saptadık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GNRI’nin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MNA’ya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kıyasla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yüksek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korelasyon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katsayısına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sahip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olması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(r=0,469 vs. r=0,267),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pratik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objektif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yönlerini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desteklemektedir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Komorbidite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polifarmasi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artan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yükünün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fiziksel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kapasiteyi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olumsuz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etkilediğini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göstermektedir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Çalışmamızda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istatistiksel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anlamlı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saptanmaması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düşmeye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neden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olabilecek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risk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faktörlerine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sahip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olabilecek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bireylerin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dışı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bırakılmaması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örneklem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büyüklüğünün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sınırlı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olmasıyla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açıklanabilir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092487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SONUÇ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441864"/>
            <a:ext cx="10515600" cy="1662545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MNA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testinin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uygulanamadığı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durumlarda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kısa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objektif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yöntem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GNRI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kullanılarak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hastaların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beslenme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durumları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hem de ‘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olası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sarkopeni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riskleri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değerlendirilebilir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957412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KAYNAKLAR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58137"/>
            <a:ext cx="10515600" cy="4554390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Cruz-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Jentoft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AJ,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Bahat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G, Bauer J,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Boirie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Bruyère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Cederholm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T, Cooper C,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Landi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F, Rolland Y,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Sayer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AA, Schneider SM,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Sieber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CC,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Topinkova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Vandewoude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Visser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Zamboni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M; Writing Group for the European Working Group on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Sarcopenia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Older People 2 (EWGSOP2), and the Extended Group for EWGSOP2.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Sarcopenia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revised European consensus on definition and diagnosis. Age Ageing. 2019 Jan 1; 48(1):16-31.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10.1093/ageing/afy169. Erratum in: Age Ageing. 2019 Jul 1; 48(4):601.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10.1093/ageing/afz046. PMID: 30312372; PMCID: PMC6322506.</a:t>
            </a:r>
          </a:p>
          <a:p>
            <a:pPr lvl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Vellas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Guigoz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Y, Garry PJ,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Nourhashemi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Bennahum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Lauque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Albarede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JL. The Mini Nutritional Assessment (MNA) and its use in grading the nutritional state of elderly patients. Nutrition. 1999 Feb; 15(2):116-22.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10.1016/s0899-9007(98)00171-3. PMID: 9990575.</a:t>
            </a:r>
          </a:p>
          <a:p>
            <a:pPr lvl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Vellas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B, Villars H,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Abellan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G, Soto ME, Rolland Y,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Guigoz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Y, Morley JE,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Chumlea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Salva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A, Rubenstein LZ, Garry P. Overview of the MNA--Its history and challenges. J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Nutr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Health Aging. 2006 Nov-Dec; 10(6):456-63; discussion 463-5. PMID: 17183418.</a:t>
            </a:r>
          </a:p>
          <a:p>
            <a:pPr lvl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Bouillanne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Morineau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G,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Dupont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Coulombel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I, Vincent JP,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Nicolis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Benazeth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Cynober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Aussel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C. Geriatric Nutritional Risk Index: a new index for evaluating at-risk elderly medical patients. Am J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Nutr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2005 Oct; 82(4):777-83.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10.1093/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ajcn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/82.4.777. PMID: 16210706.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Dent E, Morley JE, Cruz-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Jentoft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AJ, Arai H,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Kritchevsky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SB,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Guralnik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J, Bauer JM,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Pahor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Clark BC,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Cesari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Ruiz J,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Sieber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CC,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Aubertin-Leheudre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Waters DL,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Visvanathan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Landi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Villareal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DT, Fielding R, Won CW,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Theou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O, Martin FC, Dong B, Woo J, Flicker 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Ferrucci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L, Merchant RA, Cao 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Cederholm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Ribeiro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SML,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Rodríguez-Mañas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L, Anker SD, Lundy J,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Gutiérrez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Robledo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Bautmans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Aprahamian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Schols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JMGA,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Izquierdo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Vellas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B. International Clinical Practice Guidelines for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Sarcopenia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(ICFSR): Screening, Diagnosis and Management. J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Nutr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Health Aging. 2018; 22(10):1148-1161.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10.1007/s12603-018-1139-9. PMID: 30498820.</a:t>
            </a:r>
          </a:p>
          <a:p>
            <a:pPr algn="just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555059" y="4110345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TEŞEKKÜRLER…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071713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GİRİŞ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272438"/>
            <a:ext cx="10515600" cy="3743899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Sarkopeni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iskelet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kütlesi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fonksiyonlarında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azalma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karakterize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olup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fiziksel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kapasitede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düşüşe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yaşam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kalitesinde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azalmaya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mortalitede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artışa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yol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açabilmektedir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Yaşlı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bireylerde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nutrisyonel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durumun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değerlendirilmesi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sarkopeni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riskini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belirlemede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önemli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adım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olup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amaçla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çeşitli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tarama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testleri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kullanılmaktadır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Mini Nutritional Assessment (MNA),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yaşlı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bireylerde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beslenme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durumunu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değerlendirmek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için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yaygın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kapsamlı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doğruluğu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yüksek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testtir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alıcı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olması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uygulayıcıya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bağımlılığı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bilişsel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işlevlerin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düşük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olduğu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bireylerde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uygulanmasının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zorlaşması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gibi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dezavantajları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bulunmaktadır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Geriatric Nutritional Risk Index (GNRI)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serum albumin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düzeyi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mevcut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ideal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vücut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ağırlığının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oranı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üzerinden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hesaplanan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kısa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objektif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metrik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olup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pratikliği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öne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çıkmaktadır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107170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AMAÇ</a:t>
            </a:r>
            <a:endParaRPr lang="tr-TR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713509" y="2293216"/>
            <a:ext cx="10515600" cy="2767157"/>
          </a:xfrm>
        </p:spPr>
        <p:txBody>
          <a:bodyPr/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Çalışmamızda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yaşlı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bireylerde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nutrisyonel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durumun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sarkopeni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riski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üzerindeki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etkisini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değerlendirmek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amacıyla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Mini Nutritional Assessment (MNA)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Geriatric Nutritional Risk Index (GNRI)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testlerinin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el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ilişkisi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araştırılmış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olası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sarkopeniyi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öngörmede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yöntemlerin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tahmin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güçleri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incelenmiştir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9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809" y="1684776"/>
            <a:ext cx="10515600" cy="611617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GEREÇ VE YÖNTEMLER</a:t>
            </a:r>
            <a:r>
              <a:rPr lang="en-GB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en-GB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7028" y="2098966"/>
            <a:ext cx="10515600" cy="4634346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Çalışmaya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; 1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Mayıs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- 1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Haziran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2025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tarihleri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İstanbul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Üniversitesi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Cerrahpaşa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Tıp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Fakültesi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Geriatri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Poliklinikleri’ne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başvuran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65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yaş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üstü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hastalar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dahil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enfeksiyöz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hastalığı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malignitesi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halen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kemoterapi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radyoterapi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hastalar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çalışmaya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alınmadı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Katılımcıların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demografik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özellikleri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antropometrik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ölçümleri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poliklinik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görüşmesinde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sorgulandı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MNA-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kısa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form, MNA-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uzun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form, SARC-F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Jamar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dinamometresi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uygulandı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latin typeface="Arial" pitchFamily="34" charset="0"/>
                <a:cs typeface="Arial" pitchFamily="34" charset="0"/>
              </a:rPr>
              <a:t>MNA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toplam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skoru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30-24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puan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arası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malnutrisyon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riski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yok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’;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23.5-17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puan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arası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malnutrisyon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riski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altında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’;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&lt;17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puan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ise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malnutre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sınıflandırıldı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latin typeface="Arial" pitchFamily="34" charset="0"/>
                <a:cs typeface="Arial" pitchFamily="34" charset="0"/>
              </a:rPr>
              <a:t>SARC-F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≥4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pozitif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kabul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kadında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&lt;16,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erkekte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&lt;27 kg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olası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openi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üst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değerler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‘normal’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kabul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latin typeface="Arial" pitchFamily="34" charset="0"/>
                <a:cs typeface="Arial" pitchFamily="34" charset="0"/>
              </a:rPr>
              <a:t>GNRI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cinsiyete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göre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denklem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(GNRI=1,489 × serum albumin (g/l) + 41,7 × (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mevcut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ağırlık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/ideal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vücut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ağırlığı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hesaplandı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 &lt;82, 82-91, 92-98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&gt;98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puan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şeklinde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kategoriye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ayrıldı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 &gt;98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malnutrisyon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riski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yok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(Normal)’, ≤98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malnutrisyon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riski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altında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değerlendirildi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4" descr="Tick Mark Vector Art, Icons, and Graphic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6" name="AutoShape 6" descr="C:\Users\cagla\OneDrive\Masaüstü\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09249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İSTATİSTİK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7891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kapsamında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toplanan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verileri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IBM Statistical Package for the Social Sciences (SPSS) for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Macos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30.0 (IBM Corp., Armonk, NY)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paket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programı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analiz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Kategorik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veriler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için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sıklık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yüzde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sürekli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veriler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için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medyan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minimum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tanımlayıcı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verildi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Kategorik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değişkenlerin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karşılaştırılmasında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Ki-Kare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Fisher’s Exact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korelasyon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testleri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için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“Spearman’s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Korelasyon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Analizi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kullanıldı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Sonuçlar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p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değerinin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0.05’ten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küçük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olduğu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durumlarda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istatistiksel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anlamlı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kabul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84163" y="1101438"/>
            <a:ext cx="4841928" cy="5756562"/>
          </a:xfrm>
        </p:spPr>
      </p:pic>
      <p:sp>
        <p:nvSpPr>
          <p:cNvPr id="8" name="7 Metin kutusu"/>
          <p:cNvSpPr txBox="1"/>
          <p:nvPr/>
        </p:nvSpPr>
        <p:spPr>
          <a:xfrm>
            <a:off x="831273" y="1517074"/>
            <a:ext cx="3011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 pitchFamily="34" charset="0"/>
              </a:rPr>
              <a:t>BULGULAR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00099" y="2431474"/>
            <a:ext cx="50915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Çalışmaya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%23,7’si (27)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erkek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%76,3’ü (87)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kadın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olmak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üzere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114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dahil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edildi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yaşları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65-96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değişirken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yaş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77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İlaç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oranı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%94,7 (108),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ortalama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sayısı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%60,5’inde (69) 5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üzerinde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ilaç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kullanımı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Polifarmasi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vardı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Tüm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%58,8’inin (67) en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az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kez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düştüğü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saptandı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:\Users\cagla\OneDrive\Masaüstü\çalışmalar\kongre çalışması\HASTALIK GRAFİĞİ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0239" y="1347643"/>
            <a:ext cx="791152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579423" y="5808518"/>
            <a:ext cx="953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sık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görülen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hastalıklar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%67,5 (77)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esansiyel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hipertansiyon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%38,6 (44)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diabetes mellitus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%21,9 (25)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hiperlipidemi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koroner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arter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hastalığıydı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gla\OneDrive\Masaüstü\çalışmalar\kongre çalışması\TABLO-3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6" y="1588370"/>
            <a:ext cx="10706100" cy="28956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1280" y="4686340"/>
            <a:ext cx="104532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Hastaların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GNRI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MNA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göre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nutrisyon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durumları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kavrama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kuvveti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arasındaki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ilişkiye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bakıldığında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test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sonuçları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kavrama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kuvveti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arasında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istatistiksel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açıdan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anlamlı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bir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ilişki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görül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dü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(p&lt;0,05).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agla\OneDrive\Masaüstü\çalışmalar\kongre çalışması\TABLO-4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060" y="1610591"/>
            <a:ext cx="10991351" cy="284739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24791" y="4746171"/>
            <a:ext cx="1035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SARC-F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testi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pozitif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hastaların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nutrisyon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durumları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ilişkiye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bakıldığında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tüm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sonuçları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kavrama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kuvveti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arasında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istatistiksel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açıdan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anlamlı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ilişki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görülmüştür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(p&lt;0,05).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FB5F5FD0-94C3-4480-891E-F679CC9B6509}"/>
</file>

<file path=customXml/itemProps2.xml><?xml version="1.0" encoding="utf-8"?>
<ds:datastoreItem xmlns:ds="http://schemas.openxmlformats.org/officeDocument/2006/customXml" ds:itemID="{70950559-7059-4482-BCEC-ECB645711B2B}"/>
</file>

<file path=customXml/itemProps3.xml><?xml version="1.0" encoding="utf-8"?>
<ds:datastoreItem xmlns:ds="http://schemas.openxmlformats.org/officeDocument/2006/customXml" ds:itemID="{C6C9B9FD-6AE1-48D4-8A65-E466A0CA33AF}"/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1444</Words>
  <Application>Microsoft Macintosh PowerPoint</Application>
  <PresentationFormat>Özel</PresentationFormat>
  <Paragraphs>70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Slayt 1</vt:lpstr>
      <vt:lpstr>GİRİŞ</vt:lpstr>
      <vt:lpstr>AMAÇ</vt:lpstr>
      <vt:lpstr>GEREÇ VE YÖNTEMLER </vt:lpstr>
      <vt:lpstr>İSTATİSTİK</vt:lpstr>
      <vt:lpstr>Slayt 6</vt:lpstr>
      <vt:lpstr>Slayt 7</vt:lpstr>
      <vt:lpstr>Slayt 8</vt:lpstr>
      <vt:lpstr>Slayt 9</vt:lpstr>
      <vt:lpstr>Slayt 10</vt:lpstr>
      <vt:lpstr>Slayt 11</vt:lpstr>
      <vt:lpstr>Slayt 12</vt:lpstr>
      <vt:lpstr>TARTIŞMA</vt:lpstr>
      <vt:lpstr>SONUÇ</vt:lpstr>
      <vt:lpstr>KAYNAKLAR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Buse Çalışan</dc:creator>
  <cp:lastModifiedBy>ÇAĞLAR SOMAK</cp:lastModifiedBy>
  <cp:revision>46</cp:revision>
  <dcterms:created xsi:type="dcterms:W3CDTF">2025-09-25T07:19:01Z</dcterms:created>
  <dcterms:modified xsi:type="dcterms:W3CDTF">2025-10-15T21:07:19Z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