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7.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13.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2.xml" ContentType="application/vnd.openxmlformats-officedocument.presentationml.slide+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6.xml" ContentType="application/vnd.openxmlformats-officedocument.presentationml.slideLayout+xml"/>
  <Override PartName="/ppt/slideLayouts/slideLayout2.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73" r:id="rId2"/>
    <p:sldId id="275" r:id="rId3"/>
    <p:sldId id="284" r:id="rId4"/>
    <p:sldId id="258" r:id="rId5"/>
    <p:sldId id="272" r:id="rId6"/>
    <p:sldId id="262" r:id="rId7"/>
    <p:sldId id="264" r:id="rId8"/>
    <p:sldId id="265" r:id="rId9"/>
    <p:sldId id="266" r:id="rId10"/>
    <p:sldId id="267" r:id="rId11"/>
    <p:sldId id="285" r:id="rId12"/>
    <p:sldId id="288" r:id="rId13"/>
    <p:sldId id="269" r:id="rId14"/>
    <p:sldId id="280" r:id="rId15"/>
    <p:sldId id="278" r:id="rId16"/>
    <p:sldId id="279" r:id="rId17"/>
    <p:sldId id="282" r:id="rId18"/>
    <p:sldId id="277" r:id="rId19"/>
    <p:sldId id="271" r:id="rId20"/>
    <p:sldId id="283" r:id="rId2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0" d="100"/>
          <a:sy n="60" d="100"/>
        </p:scale>
        <p:origin x="88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2D4F0F8-3361-47E0-8A1C-4F8B0861DACC}" type="datetimeFigureOut">
              <a:rPr lang="tr-TR" smtClean="0"/>
              <a:t>16.10.2025</a:t>
            </a:fld>
            <a:endParaRPr lang="tr-T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DF8B36-8610-407A-9220-D8E8B243C508}" type="slidenum">
              <a:rPr lang="tr-TR" smtClean="0"/>
              <a:t>‹#›</a:t>
            </a:fld>
            <a:endParaRPr lang="tr-TR"/>
          </a:p>
        </p:txBody>
      </p:sp>
    </p:spTree>
    <p:extLst>
      <p:ext uri="{BB962C8B-B14F-4D97-AF65-F5344CB8AC3E}">
        <p14:creationId xmlns:p14="http://schemas.microsoft.com/office/powerpoint/2010/main" val="11127927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txBody>
          <a:bodyPr/>
          <a:lstStyle/>
          <a:p>
            <a:endParaRPr lang="tr-TR"/>
          </a:p>
        </p:txBody>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64DD2CDE-2341-41B9-9D9F-390D89A37E25}" type="slidenum">
              <a:rPr lang="tr-TR" smtClean="0"/>
              <a:t>8</a:t>
            </a:fld>
            <a:endParaRPr lang="tr-TR"/>
          </a:p>
        </p:txBody>
      </p:sp>
    </p:spTree>
    <p:extLst>
      <p:ext uri="{BB962C8B-B14F-4D97-AF65-F5344CB8AC3E}">
        <p14:creationId xmlns:p14="http://schemas.microsoft.com/office/powerpoint/2010/main" val="25331207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txBody>
          <a:bodyPr/>
          <a:lstStyle/>
          <a:p>
            <a:endParaRPr lang="tr-TR"/>
          </a:p>
        </p:txBody>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64DD2CDE-2341-41B9-9D9F-390D89A37E25}" type="slidenum">
              <a:rPr lang="tr-TR" smtClean="0"/>
              <a:t>10</a:t>
            </a:fld>
            <a:endParaRPr lang="tr-TR"/>
          </a:p>
        </p:txBody>
      </p:sp>
    </p:spTree>
    <p:extLst>
      <p:ext uri="{BB962C8B-B14F-4D97-AF65-F5344CB8AC3E}">
        <p14:creationId xmlns:p14="http://schemas.microsoft.com/office/powerpoint/2010/main" val="14450731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tr-TR"/>
          </a:p>
        </p:txBody>
      </p:sp>
      <p:sp>
        <p:nvSpPr>
          <p:cNvPr id="4" name="Date Placeholder 3"/>
          <p:cNvSpPr>
            <a:spLocks noGrp="1"/>
          </p:cNvSpPr>
          <p:nvPr>
            <p:ph type="dt" sz="half" idx="10"/>
          </p:nvPr>
        </p:nvSpPr>
        <p:spPr/>
        <p:txBody>
          <a:bodyPr/>
          <a:lstStyle/>
          <a:p>
            <a:fld id="{5F1C6698-4810-4459-A7A2-F9EA83846477}" type="datetimeFigureOut">
              <a:rPr lang="tr-TR" smtClean="0"/>
              <a:t>16.10.2025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D4FAAE-45B4-442A-A1CD-671603F0431E}" type="slidenum">
              <a:rPr lang="tr-TR" smtClean="0"/>
              <a:t>‹#›</a:t>
            </a:fld>
            <a:endParaRPr lang="tr-TR"/>
          </a:p>
        </p:txBody>
      </p:sp>
    </p:spTree>
    <p:extLst>
      <p:ext uri="{BB962C8B-B14F-4D97-AF65-F5344CB8AC3E}">
        <p14:creationId xmlns:p14="http://schemas.microsoft.com/office/powerpoint/2010/main" val="30581493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p:cNvSpPr>
            <a:spLocks noGrp="1"/>
          </p:cNvSpPr>
          <p:nvPr>
            <p:ph type="dt" sz="half" idx="10"/>
          </p:nvPr>
        </p:nvSpPr>
        <p:spPr/>
        <p:txBody>
          <a:bodyPr/>
          <a:lstStyle/>
          <a:p>
            <a:fld id="{5F1C6698-4810-4459-A7A2-F9EA83846477}" type="datetimeFigureOut">
              <a:rPr lang="tr-TR" smtClean="0"/>
              <a:t>16.10.2025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D4FAAE-45B4-442A-A1CD-671603F0431E}" type="slidenum">
              <a:rPr lang="tr-TR" smtClean="0"/>
              <a:t>‹#›</a:t>
            </a:fld>
            <a:endParaRPr lang="tr-TR"/>
          </a:p>
        </p:txBody>
      </p:sp>
    </p:spTree>
    <p:extLst>
      <p:ext uri="{BB962C8B-B14F-4D97-AF65-F5344CB8AC3E}">
        <p14:creationId xmlns:p14="http://schemas.microsoft.com/office/powerpoint/2010/main" val="5680243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p:cNvSpPr>
            <a:spLocks noGrp="1"/>
          </p:cNvSpPr>
          <p:nvPr>
            <p:ph type="dt" sz="half" idx="10"/>
          </p:nvPr>
        </p:nvSpPr>
        <p:spPr/>
        <p:txBody>
          <a:bodyPr/>
          <a:lstStyle/>
          <a:p>
            <a:fld id="{5F1C6698-4810-4459-A7A2-F9EA83846477}" type="datetimeFigureOut">
              <a:rPr lang="tr-TR" smtClean="0"/>
              <a:t>16.10.2025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D4FAAE-45B4-442A-A1CD-671603F0431E}" type="slidenum">
              <a:rPr lang="tr-TR" smtClean="0"/>
              <a:t>‹#›</a:t>
            </a:fld>
            <a:endParaRPr lang="tr-TR"/>
          </a:p>
        </p:txBody>
      </p:sp>
    </p:spTree>
    <p:extLst>
      <p:ext uri="{BB962C8B-B14F-4D97-AF65-F5344CB8AC3E}">
        <p14:creationId xmlns:p14="http://schemas.microsoft.com/office/powerpoint/2010/main" val="39001782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p:cNvSpPr>
            <a:spLocks noGrp="1"/>
          </p:cNvSpPr>
          <p:nvPr>
            <p:ph type="dt" sz="half" idx="10"/>
          </p:nvPr>
        </p:nvSpPr>
        <p:spPr/>
        <p:txBody>
          <a:bodyPr/>
          <a:lstStyle/>
          <a:p>
            <a:fld id="{5F1C6698-4810-4459-A7A2-F9EA83846477}" type="datetimeFigureOut">
              <a:rPr lang="tr-TR" smtClean="0"/>
              <a:t>16.10.2025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D4FAAE-45B4-442A-A1CD-671603F0431E}" type="slidenum">
              <a:rPr lang="tr-TR" smtClean="0"/>
              <a:t>‹#›</a:t>
            </a:fld>
            <a:endParaRPr lang="tr-TR"/>
          </a:p>
        </p:txBody>
      </p:sp>
    </p:spTree>
    <p:extLst>
      <p:ext uri="{BB962C8B-B14F-4D97-AF65-F5344CB8AC3E}">
        <p14:creationId xmlns:p14="http://schemas.microsoft.com/office/powerpoint/2010/main" val="33516275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F1C6698-4810-4459-A7A2-F9EA83846477}" type="datetimeFigureOut">
              <a:rPr lang="tr-TR" smtClean="0"/>
              <a:t>16.10.2025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D4FAAE-45B4-442A-A1CD-671603F0431E}" type="slidenum">
              <a:rPr lang="tr-TR" smtClean="0"/>
              <a:t>‹#›</a:t>
            </a:fld>
            <a:endParaRPr lang="tr-TR"/>
          </a:p>
        </p:txBody>
      </p:sp>
    </p:spTree>
    <p:extLst>
      <p:ext uri="{BB962C8B-B14F-4D97-AF65-F5344CB8AC3E}">
        <p14:creationId xmlns:p14="http://schemas.microsoft.com/office/powerpoint/2010/main" val="28704435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Date Placeholder 4"/>
          <p:cNvSpPr>
            <a:spLocks noGrp="1"/>
          </p:cNvSpPr>
          <p:nvPr>
            <p:ph type="dt" sz="half" idx="10"/>
          </p:nvPr>
        </p:nvSpPr>
        <p:spPr/>
        <p:txBody>
          <a:bodyPr/>
          <a:lstStyle/>
          <a:p>
            <a:fld id="{5F1C6698-4810-4459-A7A2-F9EA83846477}" type="datetimeFigureOut">
              <a:rPr lang="tr-TR" smtClean="0"/>
              <a:t>16.10.2025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6D4FAAE-45B4-442A-A1CD-671603F0431E}" type="slidenum">
              <a:rPr lang="tr-TR" smtClean="0"/>
              <a:t>‹#›</a:t>
            </a:fld>
            <a:endParaRPr lang="tr-TR"/>
          </a:p>
        </p:txBody>
      </p:sp>
    </p:spTree>
    <p:extLst>
      <p:ext uri="{BB962C8B-B14F-4D97-AF65-F5344CB8AC3E}">
        <p14:creationId xmlns:p14="http://schemas.microsoft.com/office/powerpoint/2010/main" val="14865275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7" name="Date Placeholder 6"/>
          <p:cNvSpPr>
            <a:spLocks noGrp="1"/>
          </p:cNvSpPr>
          <p:nvPr>
            <p:ph type="dt" sz="half" idx="10"/>
          </p:nvPr>
        </p:nvSpPr>
        <p:spPr/>
        <p:txBody>
          <a:bodyPr/>
          <a:lstStyle/>
          <a:p>
            <a:fld id="{5F1C6698-4810-4459-A7A2-F9EA83846477}" type="datetimeFigureOut">
              <a:rPr lang="tr-TR" smtClean="0"/>
              <a:t>16.10.2025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6D4FAAE-45B4-442A-A1CD-671603F0431E}" type="slidenum">
              <a:rPr lang="tr-TR" smtClean="0"/>
              <a:t>‹#›</a:t>
            </a:fld>
            <a:endParaRPr lang="tr-TR"/>
          </a:p>
        </p:txBody>
      </p:sp>
    </p:spTree>
    <p:extLst>
      <p:ext uri="{BB962C8B-B14F-4D97-AF65-F5344CB8AC3E}">
        <p14:creationId xmlns:p14="http://schemas.microsoft.com/office/powerpoint/2010/main" val="16738324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Date Placeholder 2"/>
          <p:cNvSpPr>
            <a:spLocks noGrp="1"/>
          </p:cNvSpPr>
          <p:nvPr>
            <p:ph type="dt" sz="half" idx="10"/>
          </p:nvPr>
        </p:nvSpPr>
        <p:spPr/>
        <p:txBody>
          <a:bodyPr/>
          <a:lstStyle/>
          <a:p>
            <a:fld id="{5F1C6698-4810-4459-A7A2-F9EA83846477}" type="datetimeFigureOut">
              <a:rPr lang="tr-TR" smtClean="0"/>
              <a:t>16.10.2025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6D4FAAE-45B4-442A-A1CD-671603F0431E}" type="slidenum">
              <a:rPr lang="tr-TR" smtClean="0"/>
              <a:t>‹#›</a:t>
            </a:fld>
            <a:endParaRPr lang="tr-TR"/>
          </a:p>
        </p:txBody>
      </p:sp>
    </p:spTree>
    <p:extLst>
      <p:ext uri="{BB962C8B-B14F-4D97-AF65-F5344CB8AC3E}">
        <p14:creationId xmlns:p14="http://schemas.microsoft.com/office/powerpoint/2010/main" val="32725318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1C6698-4810-4459-A7A2-F9EA83846477}" type="datetimeFigureOut">
              <a:rPr lang="tr-TR" smtClean="0"/>
              <a:t>16.10.2025</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D6D4FAAE-45B4-442A-A1CD-671603F0431E}" type="slidenum">
              <a:rPr lang="tr-TR" smtClean="0"/>
              <a:t>‹#›</a:t>
            </a:fld>
            <a:endParaRPr lang="tr-TR"/>
          </a:p>
        </p:txBody>
      </p:sp>
    </p:spTree>
    <p:extLst>
      <p:ext uri="{BB962C8B-B14F-4D97-AF65-F5344CB8AC3E}">
        <p14:creationId xmlns:p14="http://schemas.microsoft.com/office/powerpoint/2010/main" val="4219746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F1C6698-4810-4459-A7A2-F9EA83846477}" type="datetimeFigureOut">
              <a:rPr lang="tr-TR" smtClean="0"/>
              <a:t>16.10.2025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6D4FAAE-45B4-442A-A1CD-671603F0431E}" type="slidenum">
              <a:rPr lang="tr-TR" smtClean="0"/>
              <a:t>‹#›</a:t>
            </a:fld>
            <a:endParaRPr lang="tr-TR"/>
          </a:p>
        </p:txBody>
      </p:sp>
    </p:spTree>
    <p:extLst>
      <p:ext uri="{BB962C8B-B14F-4D97-AF65-F5344CB8AC3E}">
        <p14:creationId xmlns:p14="http://schemas.microsoft.com/office/powerpoint/2010/main" val="25960758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F1C6698-4810-4459-A7A2-F9EA83846477}" type="datetimeFigureOut">
              <a:rPr lang="tr-TR" smtClean="0"/>
              <a:t>16.10.2025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6D4FAAE-45B4-442A-A1CD-671603F0431E}" type="slidenum">
              <a:rPr lang="tr-TR" smtClean="0"/>
              <a:t>‹#›</a:t>
            </a:fld>
            <a:endParaRPr lang="tr-TR"/>
          </a:p>
        </p:txBody>
      </p:sp>
    </p:spTree>
    <p:extLst>
      <p:ext uri="{BB962C8B-B14F-4D97-AF65-F5344CB8AC3E}">
        <p14:creationId xmlns:p14="http://schemas.microsoft.com/office/powerpoint/2010/main" val="16769108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1C6698-4810-4459-A7A2-F9EA83846477}" type="datetimeFigureOut">
              <a:rPr lang="tr-TR" smtClean="0"/>
              <a:t>16.10.2025</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D4FAAE-45B4-442A-A1CD-671603F0431E}" type="slidenum">
              <a:rPr lang="tr-TR" smtClean="0"/>
              <a:t>‹#›</a:t>
            </a:fld>
            <a:endParaRPr lang="tr-TR"/>
          </a:p>
        </p:txBody>
      </p:sp>
    </p:spTree>
    <p:extLst>
      <p:ext uri="{BB962C8B-B14F-4D97-AF65-F5344CB8AC3E}">
        <p14:creationId xmlns:p14="http://schemas.microsoft.com/office/powerpoint/2010/main" val="23223026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C28C955-C004-F3EC-80C8-2FD9DED37E71}"/>
              </a:ext>
            </a:extLst>
          </p:cNvPr>
          <p:cNvSpPr>
            <a:spLocks noGrp="1"/>
          </p:cNvSpPr>
          <p:nvPr>
            <p:ph type="title"/>
          </p:nvPr>
        </p:nvSpPr>
        <p:spPr/>
        <p:txBody>
          <a:bodyPr/>
          <a:lstStyle/>
          <a:p>
            <a:endParaRPr lang="tr-TR"/>
          </a:p>
        </p:txBody>
      </p:sp>
      <p:pic>
        <p:nvPicPr>
          <p:cNvPr id="5" name="İçerik Yer Tutucusu 4" descr="metin, ekran görüntüsü içeren bir resim&#10;&#10;Yapay zeka tarafından oluşturulmuş içerik yanlış olabilir.">
            <a:extLst>
              <a:ext uri="{FF2B5EF4-FFF2-40B4-BE49-F238E27FC236}">
                <a16:creationId xmlns:a16="http://schemas.microsoft.com/office/drawing/2014/main" id="{DDCAA578-D3D4-3725-ADA6-634DCD13D929}"/>
              </a:ext>
            </a:extLst>
          </p:cNvPr>
          <p:cNvPicPr>
            <a:picLocks noGrp="1" noChangeAspect="1"/>
          </p:cNvPicPr>
          <p:nvPr>
            <p:ph idx="1"/>
          </p:nvPr>
        </p:nvPicPr>
        <p:blipFill>
          <a:blip r:embed="rId2"/>
          <a:stretch>
            <a:fillRect/>
          </a:stretch>
        </p:blipFill>
        <p:spPr>
          <a:xfrm>
            <a:off x="0" y="0"/>
            <a:ext cx="12192000" cy="6858000"/>
          </a:xfrm>
        </p:spPr>
      </p:pic>
      <p:sp>
        <p:nvSpPr>
          <p:cNvPr id="3" name="Rectangle 2"/>
          <p:cNvSpPr/>
          <p:nvPr/>
        </p:nvSpPr>
        <p:spPr>
          <a:xfrm>
            <a:off x="446568" y="2147777"/>
            <a:ext cx="11536326" cy="3046988"/>
          </a:xfrm>
          <a:prstGeom prst="rect">
            <a:avLst/>
          </a:prstGeom>
        </p:spPr>
        <p:txBody>
          <a:bodyPr wrap="square">
            <a:spAutoFit/>
          </a:bodyPr>
          <a:lstStyle/>
          <a:p>
            <a:r>
              <a:rPr lang="en-US" sz="3200" b="1" dirty="0">
                <a:solidFill>
                  <a:srgbClr val="C00000"/>
                </a:solidFill>
                <a:latin typeface="Comic Sans MS" panose="030F0702030302020204" pitchFamily="66" charset="0"/>
              </a:rPr>
              <a:t>The Relationship Between Modified Frailty Index Score </a:t>
            </a:r>
            <a:r>
              <a:rPr lang="en-US" sz="3200" b="1" dirty="0" smtClean="0">
                <a:solidFill>
                  <a:srgbClr val="C00000"/>
                </a:solidFill>
                <a:latin typeface="Comic Sans MS" panose="030F0702030302020204" pitchFamily="66" charset="0"/>
              </a:rPr>
              <a:t>(</a:t>
            </a:r>
            <a:r>
              <a:rPr lang="tr-TR" sz="3200" b="1" dirty="0" smtClean="0">
                <a:solidFill>
                  <a:srgbClr val="C00000"/>
                </a:solidFill>
                <a:latin typeface="Comic Sans MS" panose="030F0702030302020204" pitchFamily="66" charset="0"/>
              </a:rPr>
              <a:t>m</a:t>
            </a:r>
            <a:r>
              <a:rPr lang="en-US" sz="3200" b="1" dirty="0" smtClean="0">
                <a:solidFill>
                  <a:srgbClr val="C00000"/>
                </a:solidFill>
                <a:latin typeface="Comic Sans MS" panose="030F0702030302020204" pitchFamily="66" charset="0"/>
              </a:rPr>
              <a:t>FI-11</a:t>
            </a:r>
            <a:r>
              <a:rPr lang="en-US" sz="3200" b="1" dirty="0">
                <a:solidFill>
                  <a:srgbClr val="C00000"/>
                </a:solidFill>
                <a:latin typeface="Comic Sans MS" panose="030F0702030302020204" pitchFamily="66" charset="0"/>
              </a:rPr>
              <a:t>) And Malnutrition </a:t>
            </a:r>
            <a:r>
              <a:rPr lang="tr-TR" sz="3200" b="1" dirty="0">
                <a:solidFill>
                  <a:srgbClr val="C00000"/>
                </a:solidFill>
                <a:latin typeface="Comic Sans MS" panose="030F0702030302020204" pitchFamily="66" charset="0"/>
              </a:rPr>
              <a:t>i</a:t>
            </a:r>
            <a:r>
              <a:rPr lang="en-US" sz="3200" b="1" dirty="0">
                <a:solidFill>
                  <a:srgbClr val="C00000"/>
                </a:solidFill>
                <a:latin typeface="Comic Sans MS" panose="030F0702030302020204" pitchFamily="66" charset="0"/>
              </a:rPr>
              <a:t>n Octogenarian Patients</a:t>
            </a:r>
            <a:endParaRPr lang="tr-TR" sz="3200" b="1" dirty="0">
              <a:solidFill>
                <a:srgbClr val="C00000"/>
              </a:solidFill>
              <a:latin typeface="Comic Sans MS" panose="030F0702030302020204" pitchFamily="66" charset="0"/>
            </a:endParaRPr>
          </a:p>
          <a:p>
            <a:endParaRPr lang="tr-TR" sz="2800" b="1" dirty="0">
              <a:latin typeface="Comic Sans MS" panose="030F0702030302020204" pitchFamily="66" charset="0"/>
            </a:endParaRPr>
          </a:p>
          <a:p>
            <a:endParaRPr lang="tr-TR" sz="2800" b="1" dirty="0">
              <a:latin typeface="Comic Sans MS" panose="030F0702030302020204" pitchFamily="66" charset="0"/>
            </a:endParaRPr>
          </a:p>
          <a:p>
            <a:r>
              <a:rPr lang="tr-TR" sz="2400" dirty="0">
                <a:latin typeface="Calibri" panose="020F0502020204030204" pitchFamily="34" charset="0"/>
                <a:cs typeface="Calibri" panose="020F0502020204030204" pitchFamily="34" charset="0"/>
              </a:rPr>
              <a:t>                                     </a:t>
            </a:r>
            <a:r>
              <a:rPr lang="tr-TR" sz="2400" u="sng" dirty="0">
                <a:latin typeface="Calibri" panose="020F0502020204030204" pitchFamily="34" charset="0"/>
                <a:cs typeface="Calibri" panose="020F0502020204030204" pitchFamily="34" charset="0"/>
              </a:rPr>
              <a:t>Nagihan SÖZEN GENCER</a:t>
            </a:r>
            <a:r>
              <a:rPr lang="tr-TR" sz="2400" dirty="0">
                <a:latin typeface="Calibri" panose="020F0502020204030204" pitchFamily="34" charset="0"/>
                <a:cs typeface="Calibri" panose="020F0502020204030204" pitchFamily="34" charset="0"/>
              </a:rPr>
              <a:t>*, Fatma Özge KAYHAN KOÇAK, Sibel ÇAVDAR</a:t>
            </a:r>
          </a:p>
          <a:p>
            <a:endParaRPr lang="tr-TR" sz="2800" dirty="0">
              <a:latin typeface="Calibri" panose="020F0502020204030204" pitchFamily="34" charset="0"/>
              <a:cs typeface="Calibri" panose="020F0502020204030204" pitchFamily="34" charset="0"/>
            </a:endParaRPr>
          </a:p>
          <a:p>
            <a:r>
              <a:rPr lang="tr-TR" sz="2000" dirty="0">
                <a:latin typeface="Calibri" panose="020F0502020204030204" pitchFamily="34" charset="0"/>
                <a:cs typeface="Calibri" panose="020F0502020204030204" pitchFamily="34" charset="0"/>
              </a:rPr>
              <a:t>                                           *Balıkesir Atatürk Şehir Hastanesi, İç Hastalıkları Anabilim Dalı, Geriatri Kliniği</a:t>
            </a:r>
          </a:p>
        </p:txBody>
      </p:sp>
    </p:spTree>
    <p:extLst>
      <p:ext uri="{BB962C8B-B14F-4D97-AF65-F5344CB8AC3E}">
        <p14:creationId xmlns:p14="http://schemas.microsoft.com/office/powerpoint/2010/main" val="24811160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solidFill>
            <a:srgbClr val="FF66FF"/>
          </a:solidFill>
        </p:spPr>
        <p:txBody>
          <a:bodyPr/>
          <a:lstStyle/>
          <a:p>
            <a:r>
              <a:rPr lang="tr-TR" dirty="0"/>
              <a:t>Bulgular</a:t>
            </a:r>
          </a:p>
        </p:txBody>
      </p:sp>
      <p:pic>
        <p:nvPicPr>
          <p:cNvPr id="11" name="Content Placeholder 10"/>
          <p:cNvPicPr>
            <a:picLocks noGrp="1" noChangeAspect="1"/>
          </p:cNvPicPr>
          <p:nvPr>
            <p:ph idx="1"/>
          </p:nvPr>
        </p:nvPicPr>
        <p:blipFill>
          <a:blip r:embed="rId3"/>
          <a:stretch>
            <a:fillRect/>
          </a:stretch>
        </p:blipFill>
        <p:spPr>
          <a:xfrm>
            <a:off x="838200" y="2118872"/>
            <a:ext cx="10515600" cy="3764844"/>
          </a:xfrm>
          <a:prstGeom prst="rect">
            <a:avLst/>
          </a:prstGeom>
        </p:spPr>
      </p:pic>
    </p:spTree>
    <p:extLst>
      <p:ext uri="{BB962C8B-B14F-4D97-AF65-F5344CB8AC3E}">
        <p14:creationId xmlns:p14="http://schemas.microsoft.com/office/powerpoint/2010/main" val="4353296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1">
            <a:extLst>
              <a:ext uri="{FF2B5EF4-FFF2-40B4-BE49-F238E27FC236}">
                <a16:creationId xmlns:a16="http://schemas.microsoft.com/office/drawing/2014/main" id="{9CCE150B-1111-E2C5-FF96-9C188C961EF1}"/>
              </a:ext>
            </a:extLst>
          </p:cNvPr>
          <p:cNvSpPr>
            <a:spLocks noGrp="1"/>
          </p:cNvSpPr>
          <p:nvPr>
            <p:ph type="title"/>
          </p:nvPr>
        </p:nvSpPr>
        <p:spPr>
          <a:xfrm>
            <a:off x="838200" y="365126"/>
            <a:ext cx="10515600" cy="1102168"/>
          </a:xfrm>
          <a:solidFill>
            <a:srgbClr val="FF66FF"/>
          </a:solidFill>
        </p:spPr>
        <p:txBody>
          <a:bodyPr/>
          <a:lstStyle/>
          <a:p>
            <a:r>
              <a:rPr lang="tr-TR" dirty="0"/>
              <a:t>Bulgular</a:t>
            </a:r>
          </a:p>
        </p:txBody>
      </p:sp>
      <p:graphicFrame>
        <p:nvGraphicFramePr>
          <p:cNvPr id="5" name="Table 4"/>
          <p:cNvGraphicFramePr>
            <a:graphicFrameLocks noGrp="1"/>
          </p:cNvGraphicFramePr>
          <p:nvPr>
            <p:extLst>
              <p:ext uri="{D42A27DB-BD31-4B8C-83A1-F6EECF244321}">
                <p14:modId xmlns:p14="http://schemas.microsoft.com/office/powerpoint/2010/main" val="2418901495"/>
              </p:ext>
            </p:extLst>
          </p:nvPr>
        </p:nvGraphicFramePr>
        <p:xfrm>
          <a:off x="838200" y="1467294"/>
          <a:ext cx="10515600" cy="5217954"/>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3345041430"/>
                    </a:ext>
                  </a:extLst>
                </a:gridCol>
                <a:gridCol w="5257800">
                  <a:extLst>
                    <a:ext uri="{9D8B030D-6E8A-4147-A177-3AD203B41FA5}">
                      <a16:colId xmlns:a16="http://schemas.microsoft.com/office/drawing/2014/main" val="1302146409"/>
                    </a:ext>
                  </a:extLst>
                </a:gridCol>
              </a:tblGrid>
              <a:tr h="170120">
                <a:tc>
                  <a:txBody>
                    <a:bodyPr/>
                    <a:lstStyle/>
                    <a:p>
                      <a:endParaRPr lang="tr-TR" dirty="0"/>
                    </a:p>
                  </a:txBody>
                  <a:tcPr/>
                </a:tc>
                <a:tc>
                  <a:txBody>
                    <a:bodyPr/>
                    <a:lstStyle/>
                    <a:p>
                      <a:r>
                        <a:rPr lang="tr-TR" dirty="0" smtClean="0"/>
                        <a:t>n (%)</a:t>
                      </a:r>
                      <a:endParaRPr lang="tr-TR" dirty="0"/>
                    </a:p>
                  </a:txBody>
                  <a:tcPr/>
                </a:tc>
                <a:extLst>
                  <a:ext uri="{0D108BD9-81ED-4DB2-BD59-A6C34878D82A}">
                    <a16:rowId xmlns:a16="http://schemas.microsoft.com/office/drawing/2014/main" val="2405525758"/>
                  </a:ext>
                </a:extLst>
              </a:tr>
              <a:tr h="43727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1" dirty="0" smtClean="0"/>
                        <a:t>Kadın Cinsiyet</a:t>
                      </a:r>
                      <a:endParaRPr lang="tr-TR" sz="1800"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dirty="0" smtClean="0"/>
                        <a:t>71 </a:t>
                      </a:r>
                      <a:r>
                        <a:rPr lang="tr-TR" sz="1800" b="1" dirty="0" smtClean="0"/>
                        <a:t>(67,6)</a:t>
                      </a:r>
                      <a:endParaRPr lang="tr-TR" sz="1800" b="1" dirty="0"/>
                    </a:p>
                  </a:txBody>
                  <a:tcPr/>
                </a:tc>
                <a:extLst>
                  <a:ext uri="{0D108BD9-81ED-4DB2-BD59-A6C34878D82A}">
                    <a16:rowId xmlns:a16="http://schemas.microsoft.com/office/drawing/2014/main" val="138215657"/>
                  </a:ext>
                </a:extLst>
              </a:tr>
              <a:tr h="43727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1" dirty="0" smtClean="0"/>
                        <a:t>Hipertansiyon</a:t>
                      </a:r>
                      <a:endParaRPr lang="tr-TR" sz="1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dirty="0" smtClean="0"/>
                        <a:t>84 (</a:t>
                      </a:r>
                      <a:r>
                        <a:rPr lang="tr-TR" sz="1800" b="1" dirty="0" smtClean="0"/>
                        <a:t>80)</a:t>
                      </a:r>
                      <a:endParaRPr lang="tr-TR" sz="1800" b="1" dirty="0"/>
                    </a:p>
                  </a:txBody>
                  <a:tcPr/>
                </a:tc>
                <a:extLst>
                  <a:ext uri="{0D108BD9-81ED-4DB2-BD59-A6C34878D82A}">
                    <a16:rowId xmlns:a16="http://schemas.microsoft.com/office/drawing/2014/main" val="2348374473"/>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1" dirty="0" smtClean="0"/>
                        <a:t>Diyabetes </a:t>
                      </a:r>
                      <a:r>
                        <a:rPr lang="tr-TR" sz="1800" b="1" dirty="0"/>
                        <a:t>mellitus</a:t>
                      </a:r>
                      <a:endParaRPr lang="tr-TR" sz="1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dirty="0" smtClean="0"/>
                        <a:t>25</a:t>
                      </a:r>
                      <a:r>
                        <a:rPr lang="tr-TR" sz="1800" baseline="0" dirty="0" smtClean="0"/>
                        <a:t> (23,8)</a:t>
                      </a:r>
                      <a:endParaRPr lang="tr-TR" sz="1800" dirty="0"/>
                    </a:p>
                  </a:txBody>
                  <a:tcPr/>
                </a:tc>
                <a:extLst>
                  <a:ext uri="{0D108BD9-81ED-4DB2-BD59-A6C34878D82A}">
                    <a16:rowId xmlns:a16="http://schemas.microsoft.com/office/drawing/2014/main" val="2608893660"/>
                  </a:ext>
                </a:extLst>
              </a:tr>
              <a:tr h="370840">
                <a:tc>
                  <a:txBody>
                    <a:bodyPr/>
                    <a:lstStyle/>
                    <a:p>
                      <a:r>
                        <a:rPr lang="tr-TR" sz="1800" b="1" dirty="0" smtClean="0"/>
                        <a:t>Koroner </a:t>
                      </a:r>
                      <a:r>
                        <a:rPr lang="tr-TR" sz="1800" b="1" dirty="0"/>
                        <a:t>arter hastalığı </a:t>
                      </a:r>
                      <a:endParaRPr lang="tr-TR" dirty="0"/>
                    </a:p>
                  </a:txBody>
                  <a:tcPr/>
                </a:tc>
                <a:tc>
                  <a:txBody>
                    <a:bodyPr/>
                    <a:lstStyle/>
                    <a:p>
                      <a:r>
                        <a:rPr lang="tr-TR" dirty="0" smtClean="0"/>
                        <a:t>26</a:t>
                      </a:r>
                      <a:r>
                        <a:rPr lang="tr-TR" baseline="0" dirty="0" smtClean="0"/>
                        <a:t> (24,8)</a:t>
                      </a:r>
                      <a:endParaRPr lang="tr-TR" dirty="0"/>
                    </a:p>
                  </a:txBody>
                  <a:tcPr/>
                </a:tc>
                <a:extLst>
                  <a:ext uri="{0D108BD9-81ED-4DB2-BD59-A6C34878D82A}">
                    <a16:rowId xmlns:a16="http://schemas.microsoft.com/office/drawing/2014/main" val="3300847383"/>
                  </a:ext>
                </a:extLst>
              </a:tr>
              <a:tr h="370840">
                <a:tc>
                  <a:txBody>
                    <a:bodyPr/>
                    <a:lstStyle/>
                    <a:p>
                      <a:r>
                        <a:rPr lang="tr-TR" sz="1800" b="1" dirty="0" smtClean="0"/>
                        <a:t>Miyokard </a:t>
                      </a:r>
                      <a:r>
                        <a:rPr lang="tr-TR" sz="1800" b="1" dirty="0"/>
                        <a:t>infarktüsü </a:t>
                      </a:r>
                      <a:endParaRPr lang="tr-T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dirty="0" smtClean="0"/>
                        <a:t>21 (20)</a:t>
                      </a:r>
                      <a:endParaRPr lang="tr-TR" sz="1800" dirty="0"/>
                    </a:p>
                  </a:txBody>
                  <a:tcPr/>
                </a:tc>
                <a:extLst>
                  <a:ext uri="{0D108BD9-81ED-4DB2-BD59-A6C34878D82A}">
                    <a16:rowId xmlns:a16="http://schemas.microsoft.com/office/drawing/2014/main" val="1392164589"/>
                  </a:ext>
                </a:extLst>
              </a:tr>
              <a:tr h="370840">
                <a:tc>
                  <a:txBody>
                    <a:bodyPr/>
                    <a:lstStyle/>
                    <a:p>
                      <a:r>
                        <a:rPr lang="tr-TR" sz="1800" b="1" dirty="0" smtClean="0"/>
                        <a:t>Konjestif </a:t>
                      </a:r>
                      <a:r>
                        <a:rPr lang="tr-TR" sz="1800" b="1" dirty="0"/>
                        <a:t>kalp yetmezliği </a:t>
                      </a:r>
                      <a:endParaRPr lang="tr-T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dirty="0" smtClean="0"/>
                        <a:t>7 (6,7)</a:t>
                      </a:r>
                      <a:endParaRPr lang="tr-TR" sz="1800" dirty="0"/>
                    </a:p>
                  </a:txBody>
                  <a:tcPr/>
                </a:tc>
                <a:extLst>
                  <a:ext uri="{0D108BD9-81ED-4DB2-BD59-A6C34878D82A}">
                    <a16:rowId xmlns:a16="http://schemas.microsoft.com/office/drawing/2014/main" val="2942428755"/>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1" dirty="0" smtClean="0"/>
                        <a:t>Periferik </a:t>
                      </a:r>
                      <a:r>
                        <a:rPr lang="tr-TR" sz="1800" b="1" dirty="0"/>
                        <a:t>arter hastalığı </a:t>
                      </a:r>
                      <a:endParaRPr lang="tr-TR" sz="1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dirty="0" smtClean="0"/>
                        <a:t>10</a:t>
                      </a:r>
                      <a:r>
                        <a:rPr lang="tr-TR" sz="1800" baseline="0" dirty="0" smtClean="0"/>
                        <a:t> (9,5)</a:t>
                      </a:r>
                      <a:endParaRPr lang="tr-TR" sz="1800" dirty="0"/>
                    </a:p>
                  </a:txBody>
                  <a:tcPr/>
                </a:tc>
                <a:extLst>
                  <a:ext uri="{0D108BD9-81ED-4DB2-BD59-A6C34878D82A}">
                    <a16:rowId xmlns:a16="http://schemas.microsoft.com/office/drawing/2014/main" val="2607685162"/>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1" dirty="0" smtClean="0"/>
                        <a:t>Geçici </a:t>
                      </a:r>
                      <a:r>
                        <a:rPr lang="tr-TR" sz="1800" b="1" dirty="0"/>
                        <a:t>iskemik atak </a:t>
                      </a:r>
                      <a:endParaRPr lang="tr-TR" sz="1800" dirty="0"/>
                    </a:p>
                  </a:txBody>
                  <a:tcPr/>
                </a:tc>
                <a:tc>
                  <a:txBody>
                    <a:bodyPr/>
                    <a:lstStyle/>
                    <a:p>
                      <a:r>
                        <a:rPr lang="tr-TR" sz="1800" dirty="0" smtClean="0"/>
                        <a:t>4 (3,8)</a:t>
                      </a:r>
                      <a:endParaRPr lang="tr-TR" dirty="0"/>
                    </a:p>
                  </a:txBody>
                  <a:tcPr/>
                </a:tc>
                <a:extLst>
                  <a:ext uri="{0D108BD9-81ED-4DB2-BD59-A6C34878D82A}">
                    <a16:rowId xmlns:a16="http://schemas.microsoft.com/office/drawing/2014/main" val="1101728228"/>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1" dirty="0" smtClean="0"/>
                        <a:t>İnme </a:t>
                      </a:r>
                      <a:r>
                        <a:rPr lang="tr-TR" sz="1800" b="1" dirty="0"/>
                        <a:t>(serebrovasküler hastalık)</a:t>
                      </a:r>
                      <a:endParaRPr lang="tr-TR" sz="1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dirty="0" smtClean="0"/>
                        <a:t>3 (2,9)</a:t>
                      </a:r>
                      <a:endParaRPr lang="tr-TR" sz="1800" dirty="0"/>
                    </a:p>
                  </a:txBody>
                  <a:tcPr/>
                </a:tc>
                <a:extLst>
                  <a:ext uri="{0D108BD9-81ED-4DB2-BD59-A6C34878D82A}">
                    <a16:rowId xmlns:a16="http://schemas.microsoft.com/office/drawing/2014/main" val="1383653080"/>
                  </a:ext>
                </a:extLst>
              </a:tr>
              <a:tr h="370840">
                <a:tc>
                  <a:txBody>
                    <a:bodyPr/>
                    <a:lstStyle/>
                    <a:p>
                      <a:r>
                        <a:rPr lang="tr-TR" sz="1800" b="1" dirty="0" smtClean="0"/>
                        <a:t>Kronik </a:t>
                      </a:r>
                      <a:r>
                        <a:rPr lang="tr-TR" sz="1800" b="1" dirty="0"/>
                        <a:t>obstrüktif akciğer hastalığı (KOAH)</a:t>
                      </a:r>
                      <a:endParaRPr lang="tr-T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dirty="0" smtClean="0"/>
                        <a:t>17</a:t>
                      </a:r>
                      <a:r>
                        <a:rPr lang="tr-TR" sz="1800" baseline="0" dirty="0" smtClean="0"/>
                        <a:t> (16,2)</a:t>
                      </a:r>
                      <a:endParaRPr lang="tr-TR" sz="1800" dirty="0"/>
                    </a:p>
                  </a:txBody>
                  <a:tcPr/>
                </a:tc>
                <a:extLst>
                  <a:ext uri="{0D108BD9-81ED-4DB2-BD59-A6C34878D82A}">
                    <a16:rowId xmlns:a16="http://schemas.microsoft.com/office/drawing/2014/main" val="173770186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1" dirty="0" smtClean="0"/>
                        <a:t>Fonksiyonel </a:t>
                      </a:r>
                      <a:r>
                        <a:rPr lang="tr-TR" sz="1800" b="1" dirty="0"/>
                        <a:t>bağımlılık</a:t>
                      </a:r>
                      <a:endParaRPr lang="tr-TR" sz="1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dirty="0" smtClean="0"/>
                        <a:t>21 (20)</a:t>
                      </a:r>
                      <a:endParaRPr lang="tr-TR" sz="1800" dirty="0"/>
                    </a:p>
                  </a:txBody>
                  <a:tcPr/>
                </a:tc>
                <a:extLst>
                  <a:ext uri="{0D108BD9-81ED-4DB2-BD59-A6C34878D82A}">
                    <a16:rowId xmlns:a16="http://schemas.microsoft.com/office/drawing/2014/main" val="4083543977"/>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1" dirty="0" smtClean="0"/>
                        <a:t>Kognitif</a:t>
                      </a:r>
                      <a:r>
                        <a:rPr lang="tr-TR" sz="1800" b="1" baseline="0" dirty="0" smtClean="0"/>
                        <a:t> </a:t>
                      </a:r>
                      <a:r>
                        <a:rPr lang="tr-TR" sz="1800" b="1" baseline="0" dirty="0"/>
                        <a:t>bozukluk, Akut bilişsel bozukluk(Impaired sensorium</a:t>
                      </a:r>
                      <a:r>
                        <a:rPr lang="tr-TR" sz="1800" b="1" baseline="0" dirty="0" smtClean="0"/>
                        <a:t>)</a:t>
                      </a:r>
                      <a:endParaRPr lang="tr-TR" sz="1800"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dirty="0" smtClean="0"/>
                        <a:t>55</a:t>
                      </a:r>
                      <a:r>
                        <a:rPr lang="tr-TR" sz="1800" baseline="0" dirty="0" smtClean="0"/>
                        <a:t> (</a:t>
                      </a:r>
                      <a:r>
                        <a:rPr lang="tr-TR" sz="1800" b="1" baseline="0" dirty="0" smtClean="0"/>
                        <a:t>52,4)</a:t>
                      </a:r>
                      <a:endParaRPr lang="tr-TR" sz="1800" b="1" dirty="0"/>
                    </a:p>
                  </a:txBody>
                  <a:tcPr/>
                </a:tc>
                <a:extLst>
                  <a:ext uri="{0D108BD9-81ED-4DB2-BD59-A6C34878D82A}">
                    <a16:rowId xmlns:a16="http://schemas.microsoft.com/office/drawing/2014/main" val="2334001769"/>
                  </a:ext>
                </a:extLst>
              </a:tr>
            </a:tbl>
          </a:graphicData>
        </a:graphic>
      </p:graphicFrame>
    </p:spTree>
    <p:extLst>
      <p:ext uri="{BB962C8B-B14F-4D97-AF65-F5344CB8AC3E}">
        <p14:creationId xmlns:p14="http://schemas.microsoft.com/office/powerpoint/2010/main" val="15020141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839787" y="857251"/>
            <a:ext cx="5157787" cy="823912"/>
          </a:xfrm>
        </p:spPr>
        <p:txBody>
          <a:bodyPr>
            <a:normAutofit/>
          </a:bodyPr>
          <a:lstStyle/>
          <a:p>
            <a:r>
              <a:rPr lang="tr-TR" sz="3600" dirty="0">
                <a:solidFill>
                  <a:srgbClr val="FF0000"/>
                </a:solidFill>
              </a:rPr>
              <a:t>Kırılganlık Durumu </a:t>
            </a:r>
            <a:endParaRPr lang="tr-TR" sz="3600" dirty="0"/>
          </a:p>
        </p:txBody>
      </p:sp>
      <p:sp>
        <p:nvSpPr>
          <p:cNvPr id="6" name="Content Placeholder 5"/>
          <p:cNvSpPr>
            <a:spLocks noGrp="1"/>
          </p:cNvSpPr>
          <p:nvPr>
            <p:ph sz="half" idx="2"/>
          </p:nvPr>
        </p:nvSpPr>
        <p:spPr>
          <a:xfrm>
            <a:off x="839787" y="1698219"/>
            <a:ext cx="5157787" cy="3684588"/>
          </a:xfrm>
        </p:spPr>
        <p:txBody>
          <a:bodyPr/>
          <a:lstStyle/>
          <a:p>
            <a:pPr marL="0" indent="0">
              <a:buNone/>
            </a:pPr>
            <a:r>
              <a:rPr lang="tr-TR" b="1" u="sng" dirty="0">
                <a:solidFill>
                  <a:srgbClr val="00B0F0"/>
                </a:solidFill>
              </a:rPr>
              <a:t>mFI-11 </a:t>
            </a:r>
            <a:r>
              <a:rPr lang="tr-TR" b="1" u="sng" dirty="0" smtClean="0">
                <a:solidFill>
                  <a:srgbClr val="00B0F0"/>
                </a:solidFill>
              </a:rPr>
              <a:t>Skorları</a:t>
            </a:r>
            <a:endParaRPr lang="tr-TR" b="1" u="sng" dirty="0">
              <a:solidFill>
                <a:srgbClr val="00B0F0"/>
              </a:solidFill>
            </a:endParaRPr>
          </a:p>
          <a:p>
            <a:pPr>
              <a:buFont typeface="Wingdings" panose="05000000000000000000" pitchFamily="2" charset="2"/>
              <a:buChar char="Ø"/>
            </a:pPr>
            <a:r>
              <a:rPr lang="tr-TR" b="1" dirty="0"/>
              <a:t>Medyan mFI </a:t>
            </a:r>
            <a:r>
              <a:rPr lang="tr-TR" b="1" dirty="0" smtClean="0"/>
              <a:t>skoru: </a:t>
            </a:r>
            <a:r>
              <a:rPr lang="tr-TR" b="1" dirty="0"/>
              <a:t>2 </a:t>
            </a:r>
            <a:r>
              <a:rPr lang="tr-TR" dirty="0"/>
              <a:t>(0-6)</a:t>
            </a:r>
          </a:p>
          <a:p>
            <a:pPr>
              <a:buFont typeface="Wingdings" panose="05000000000000000000" pitchFamily="2" charset="2"/>
              <a:buChar char="Ø"/>
            </a:pPr>
            <a:r>
              <a:rPr lang="tr-TR" b="1" dirty="0"/>
              <a:t>% </a:t>
            </a:r>
            <a:r>
              <a:rPr lang="tr-TR" b="1" dirty="0" smtClean="0"/>
              <a:t>50,5 non-frail</a:t>
            </a:r>
          </a:p>
          <a:p>
            <a:pPr>
              <a:buFont typeface="Wingdings" panose="05000000000000000000" pitchFamily="2" charset="2"/>
              <a:buChar char="Ø"/>
            </a:pPr>
            <a:r>
              <a:rPr lang="tr-TR" b="1" dirty="0" smtClean="0"/>
              <a:t>%49,5 </a:t>
            </a:r>
            <a:r>
              <a:rPr lang="tr-TR" b="1" dirty="0" smtClean="0"/>
              <a:t>frail </a:t>
            </a:r>
            <a:r>
              <a:rPr lang="tr-TR" dirty="0" smtClean="0"/>
              <a:t>(</a:t>
            </a:r>
            <a:r>
              <a:rPr lang="tr-TR" dirty="0" smtClean="0"/>
              <a:t>≥3/11)</a:t>
            </a:r>
            <a:endParaRPr lang="tr-TR" b="1" dirty="0"/>
          </a:p>
          <a:p>
            <a:pPr marL="0" indent="0">
              <a:buNone/>
            </a:pPr>
            <a:endParaRPr lang="tr-TR" dirty="0"/>
          </a:p>
        </p:txBody>
      </p:sp>
      <p:sp>
        <p:nvSpPr>
          <p:cNvPr id="7" name="Text Placeholder 6"/>
          <p:cNvSpPr>
            <a:spLocks noGrp="1"/>
          </p:cNvSpPr>
          <p:nvPr>
            <p:ph type="body" sz="quarter" idx="3"/>
          </p:nvPr>
        </p:nvSpPr>
        <p:spPr>
          <a:xfrm>
            <a:off x="5997574" y="865779"/>
            <a:ext cx="5183188" cy="823912"/>
          </a:xfrm>
        </p:spPr>
        <p:txBody>
          <a:bodyPr>
            <a:normAutofit/>
          </a:bodyPr>
          <a:lstStyle/>
          <a:p>
            <a:r>
              <a:rPr lang="en-US" sz="3600" dirty="0" err="1">
                <a:solidFill>
                  <a:srgbClr val="FF0000"/>
                </a:solidFill>
                <a:ea typeface="Petrona Bold" pitchFamily="34" charset="-122"/>
                <a:cs typeface="Petrona Bold" pitchFamily="34" charset="-120"/>
              </a:rPr>
              <a:t>Beslenme</a:t>
            </a:r>
            <a:r>
              <a:rPr lang="en-US" sz="3600" dirty="0">
                <a:solidFill>
                  <a:srgbClr val="FF0000"/>
                </a:solidFill>
                <a:ea typeface="Petrona Bold" pitchFamily="34" charset="-122"/>
                <a:cs typeface="Petrona Bold" pitchFamily="34" charset="-120"/>
              </a:rPr>
              <a:t> </a:t>
            </a:r>
            <a:r>
              <a:rPr lang="en-US" sz="3600" dirty="0" err="1">
                <a:solidFill>
                  <a:srgbClr val="FF0000"/>
                </a:solidFill>
                <a:ea typeface="Petrona Bold" pitchFamily="34" charset="-122"/>
                <a:cs typeface="Petrona Bold" pitchFamily="34" charset="-120"/>
              </a:rPr>
              <a:t>Durumu</a:t>
            </a:r>
            <a:endParaRPr lang="tr-TR" sz="3600" dirty="0"/>
          </a:p>
        </p:txBody>
      </p:sp>
      <p:sp>
        <p:nvSpPr>
          <p:cNvPr id="8" name="Content Placeholder 7"/>
          <p:cNvSpPr>
            <a:spLocks noGrp="1"/>
          </p:cNvSpPr>
          <p:nvPr>
            <p:ph sz="quarter" idx="4"/>
          </p:nvPr>
        </p:nvSpPr>
        <p:spPr>
          <a:xfrm>
            <a:off x="5997574" y="1690910"/>
            <a:ext cx="5784112" cy="3684588"/>
          </a:xfrm>
        </p:spPr>
        <p:txBody>
          <a:bodyPr/>
          <a:lstStyle/>
          <a:p>
            <a:pPr marL="0" indent="0">
              <a:buNone/>
            </a:pPr>
            <a:r>
              <a:rPr lang="en-US" b="1" u="sng" dirty="0">
                <a:solidFill>
                  <a:schemeClr val="accent1"/>
                </a:solidFill>
                <a:ea typeface="Petrona Bold" pitchFamily="34" charset="-122"/>
                <a:cs typeface="Petrona Bold" pitchFamily="34" charset="-120"/>
              </a:rPr>
              <a:t>MNA-SF </a:t>
            </a:r>
            <a:r>
              <a:rPr lang="en-US" b="1" u="sng" dirty="0" err="1">
                <a:solidFill>
                  <a:schemeClr val="accent1"/>
                </a:solidFill>
                <a:ea typeface="Petrona Bold" pitchFamily="34" charset="-122"/>
                <a:cs typeface="Petrona Bold" pitchFamily="34" charset="-120"/>
              </a:rPr>
              <a:t>Skorları</a:t>
            </a:r>
            <a:endParaRPr lang="tr-TR" b="1" u="sng" dirty="0">
              <a:solidFill>
                <a:schemeClr val="accent1"/>
              </a:solidFill>
              <a:ea typeface="Petrona Bold" pitchFamily="34" charset="-122"/>
              <a:cs typeface="Petrona Bold" pitchFamily="34" charset="-120"/>
            </a:endParaRPr>
          </a:p>
          <a:p>
            <a:pPr>
              <a:buFont typeface="Wingdings" panose="05000000000000000000" pitchFamily="2" charset="2"/>
              <a:buChar char="Ø"/>
            </a:pPr>
            <a:r>
              <a:rPr lang="en-US" b="1" dirty="0" err="1">
                <a:solidFill>
                  <a:srgbClr val="272525"/>
                </a:solidFill>
                <a:ea typeface="Inter" pitchFamily="34" charset="-122"/>
                <a:cs typeface="Inter" pitchFamily="34" charset="-120"/>
              </a:rPr>
              <a:t>Medyan</a:t>
            </a:r>
            <a:r>
              <a:rPr lang="en-US" b="1" dirty="0">
                <a:solidFill>
                  <a:srgbClr val="272525"/>
                </a:solidFill>
                <a:ea typeface="Inter" pitchFamily="34" charset="-122"/>
                <a:cs typeface="Inter" pitchFamily="34" charset="-120"/>
              </a:rPr>
              <a:t> MNA-SF </a:t>
            </a:r>
            <a:r>
              <a:rPr lang="en-US" b="1" dirty="0" err="1">
                <a:solidFill>
                  <a:srgbClr val="272525"/>
                </a:solidFill>
                <a:ea typeface="Inter" pitchFamily="34" charset="-122"/>
                <a:cs typeface="Inter" pitchFamily="34" charset="-120"/>
              </a:rPr>
              <a:t>skoru</a:t>
            </a:r>
            <a:r>
              <a:rPr lang="tr-TR" b="1" dirty="0">
                <a:solidFill>
                  <a:srgbClr val="272525"/>
                </a:solidFill>
                <a:ea typeface="Inter" pitchFamily="34" charset="-122"/>
                <a:cs typeface="Inter" pitchFamily="34" charset="-120"/>
              </a:rPr>
              <a:t>:</a:t>
            </a:r>
            <a:r>
              <a:rPr lang="en-US" b="1" dirty="0">
                <a:solidFill>
                  <a:srgbClr val="272525"/>
                </a:solidFill>
                <a:ea typeface="Inter" pitchFamily="34" charset="-122"/>
                <a:cs typeface="Inter" pitchFamily="34" charset="-120"/>
              </a:rPr>
              <a:t> 13</a:t>
            </a:r>
            <a:r>
              <a:rPr lang="tr-TR" b="1" dirty="0">
                <a:solidFill>
                  <a:srgbClr val="272525"/>
                </a:solidFill>
                <a:ea typeface="Inter" pitchFamily="34" charset="-122"/>
                <a:cs typeface="Inter" pitchFamily="34" charset="-120"/>
              </a:rPr>
              <a:t> </a:t>
            </a:r>
            <a:r>
              <a:rPr lang="tr-TR" dirty="0" smtClean="0">
                <a:solidFill>
                  <a:srgbClr val="272525"/>
                </a:solidFill>
                <a:ea typeface="Inter" pitchFamily="34" charset="-122"/>
                <a:cs typeface="Inter" pitchFamily="34" charset="-120"/>
              </a:rPr>
              <a:t>(6-14</a:t>
            </a:r>
            <a:r>
              <a:rPr lang="tr-TR" dirty="0">
                <a:solidFill>
                  <a:srgbClr val="272525"/>
                </a:solidFill>
                <a:ea typeface="Inter" pitchFamily="34" charset="-122"/>
                <a:cs typeface="Inter" pitchFamily="34" charset="-120"/>
              </a:rPr>
              <a:t>)</a:t>
            </a:r>
          </a:p>
          <a:p>
            <a:pPr>
              <a:buFont typeface="Wingdings" panose="05000000000000000000" pitchFamily="2" charset="2"/>
              <a:buChar char="Ø"/>
            </a:pPr>
            <a:r>
              <a:rPr lang="en-US" b="1" dirty="0">
                <a:solidFill>
                  <a:srgbClr val="272525"/>
                </a:solidFill>
                <a:ea typeface="Inter" pitchFamily="34" charset="-122"/>
                <a:cs typeface="Inter" pitchFamily="34" charset="-120"/>
              </a:rPr>
              <a:t>%76.2'si normal </a:t>
            </a:r>
            <a:r>
              <a:rPr lang="en-US" b="1" dirty="0" err="1">
                <a:solidFill>
                  <a:srgbClr val="272525"/>
                </a:solidFill>
                <a:ea typeface="Inter" pitchFamily="34" charset="-122"/>
                <a:cs typeface="Inter" pitchFamily="34" charset="-120"/>
              </a:rPr>
              <a:t>beslenme</a:t>
            </a:r>
            <a:r>
              <a:rPr lang="en-US" b="1" dirty="0">
                <a:solidFill>
                  <a:srgbClr val="272525"/>
                </a:solidFill>
                <a:ea typeface="Inter" pitchFamily="34" charset="-122"/>
                <a:cs typeface="Inter" pitchFamily="34" charset="-120"/>
              </a:rPr>
              <a:t> </a:t>
            </a:r>
            <a:r>
              <a:rPr lang="en-US" b="1" dirty="0" err="1">
                <a:solidFill>
                  <a:srgbClr val="272525"/>
                </a:solidFill>
                <a:ea typeface="Inter" pitchFamily="34" charset="-122"/>
                <a:cs typeface="Inter" pitchFamily="34" charset="-120"/>
              </a:rPr>
              <a:t>durumu</a:t>
            </a:r>
            <a:endParaRPr lang="tr-TR" b="1" dirty="0">
              <a:solidFill>
                <a:srgbClr val="272525"/>
              </a:solidFill>
              <a:ea typeface="Inter" pitchFamily="34" charset="-122"/>
              <a:cs typeface="Inter" pitchFamily="34" charset="-120"/>
            </a:endParaRPr>
          </a:p>
          <a:p>
            <a:pPr>
              <a:buFont typeface="Wingdings" panose="05000000000000000000" pitchFamily="2" charset="2"/>
              <a:buChar char="Ø"/>
            </a:pPr>
            <a:r>
              <a:rPr lang="en-US" b="1" dirty="0">
                <a:solidFill>
                  <a:srgbClr val="272525"/>
                </a:solidFill>
                <a:ea typeface="Inter" pitchFamily="34" charset="-122"/>
                <a:cs typeface="Inter" pitchFamily="34" charset="-120"/>
              </a:rPr>
              <a:t>%21'i </a:t>
            </a:r>
            <a:r>
              <a:rPr lang="en-US" b="1" dirty="0" err="1">
                <a:solidFill>
                  <a:srgbClr val="272525"/>
                </a:solidFill>
                <a:ea typeface="Inter" pitchFamily="34" charset="-122"/>
                <a:cs typeface="Inter" pitchFamily="34" charset="-120"/>
              </a:rPr>
              <a:t>malnütrisyon</a:t>
            </a:r>
            <a:r>
              <a:rPr lang="en-US" b="1" dirty="0">
                <a:solidFill>
                  <a:srgbClr val="272525"/>
                </a:solidFill>
                <a:ea typeface="Inter" pitchFamily="34" charset="-122"/>
                <a:cs typeface="Inter" pitchFamily="34" charset="-120"/>
              </a:rPr>
              <a:t> </a:t>
            </a:r>
            <a:r>
              <a:rPr lang="en-US" b="1" dirty="0" err="1">
                <a:solidFill>
                  <a:srgbClr val="272525"/>
                </a:solidFill>
                <a:ea typeface="Inter" pitchFamily="34" charset="-122"/>
                <a:cs typeface="Inter" pitchFamily="34" charset="-120"/>
              </a:rPr>
              <a:t>riski</a:t>
            </a:r>
            <a:r>
              <a:rPr lang="en-US" b="1" dirty="0">
                <a:solidFill>
                  <a:srgbClr val="272525"/>
                </a:solidFill>
                <a:ea typeface="Inter" pitchFamily="34" charset="-122"/>
                <a:cs typeface="Inter" pitchFamily="34" charset="-120"/>
              </a:rPr>
              <a:t> </a:t>
            </a:r>
            <a:r>
              <a:rPr lang="en-US" b="1" dirty="0" err="1">
                <a:solidFill>
                  <a:srgbClr val="272525"/>
                </a:solidFill>
                <a:ea typeface="Inter" pitchFamily="34" charset="-122"/>
                <a:cs typeface="Inter" pitchFamily="34" charset="-120"/>
              </a:rPr>
              <a:t>altında</a:t>
            </a:r>
            <a:endParaRPr lang="tr-TR" b="1" dirty="0"/>
          </a:p>
          <a:p>
            <a:pPr>
              <a:buFont typeface="Wingdings" panose="05000000000000000000" pitchFamily="2" charset="2"/>
              <a:buChar char="Ø"/>
            </a:pPr>
            <a:r>
              <a:rPr lang="en-US" b="1" dirty="0">
                <a:solidFill>
                  <a:srgbClr val="272525"/>
                </a:solidFill>
                <a:ea typeface="Inter" pitchFamily="34" charset="-122"/>
                <a:cs typeface="Inter" pitchFamily="34" charset="-120"/>
              </a:rPr>
              <a:t>%2.9'u </a:t>
            </a:r>
            <a:r>
              <a:rPr lang="en-US" b="1" dirty="0" err="1" smtClean="0">
                <a:solidFill>
                  <a:srgbClr val="272525"/>
                </a:solidFill>
                <a:ea typeface="Inter" pitchFamily="34" charset="-122"/>
                <a:cs typeface="Inter" pitchFamily="34" charset="-120"/>
              </a:rPr>
              <a:t>malnütrisyon</a:t>
            </a:r>
            <a:r>
              <a:rPr lang="tr-TR" b="1" dirty="0" smtClean="0">
                <a:solidFill>
                  <a:srgbClr val="272525"/>
                </a:solidFill>
                <a:ea typeface="Inter" pitchFamily="34" charset="-122"/>
                <a:cs typeface="Inter" pitchFamily="34" charset="-120"/>
              </a:rPr>
              <a:t>lu</a:t>
            </a:r>
            <a:endParaRPr lang="en-US" b="1" dirty="0"/>
          </a:p>
        </p:txBody>
      </p:sp>
    </p:spTree>
    <p:extLst>
      <p:ext uri="{BB962C8B-B14F-4D97-AF65-F5344CB8AC3E}">
        <p14:creationId xmlns:p14="http://schemas.microsoft.com/office/powerpoint/2010/main" val="151859480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a:solidFill>
                  <a:srgbClr val="000000"/>
                </a:solidFill>
                <a:latin typeface="Petrona Bold" pitchFamily="34" charset="0"/>
                <a:ea typeface="Petrona Bold" pitchFamily="34" charset="-122"/>
                <a:cs typeface="Petrona Bold" pitchFamily="34" charset="-120"/>
              </a:rPr>
              <a:t/>
            </a:r>
            <a:br>
              <a:rPr lang="tr-TR" b="1" dirty="0">
                <a:solidFill>
                  <a:srgbClr val="000000"/>
                </a:solidFill>
                <a:latin typeface="Petrona Bold" pitchFamily="34" charset="0"/>
                <a:ea typeface="Petrona Bold" pitchFamily="34" charset="-122"/>
                <a:cs typeface="Petrona Bold" pitchFamily="34" charset="-120"/>
              </a:rPr>
            </a:br>
            <a:r>
              <a:rPr lang="en-US" b="1" dirty="0">
                <a:solidFill>
                  <a:srgbClr val="FF0000"/>
                </a:solidFill>
                <a:latin typeface="+mn-lt"/>
                <a:ea typeface="Petrona Bold" pitchFamily="34" charset="-122"/>
                <a:cs typeface="Petrona Bold" pitchFamily="34" charset="-120"/>
              </a:rPr>
              <a:t>Ana </a:t>
            </a:r>
            <a:r>
              <a:rPr lang="en-US" b="1" dirty="0" err="1">
                <a:solidFill>
                  <a:srgbClr val="FF0000"/>
                </a:solidFill>
                <a:latin typeface="+mn-lt"/>
                <a:ea typeface="Petrona Bold" pitchFamily="34" charset="-122"/>
                <a:cs typeface="Petrona Bold" pitchFamily="34" charset="-120"/>
              </a:rPr>
              <a:t>Bulgular</a:t>
            </a:r>
            <a:r>
              <a:rPr lang="en-US" dirty="0"/>
              <a:t/>
            </a:r>
            <a:br>
              <a:rPr lang="en-US" dirty="0"/>
            </a:br>
            <a:endParaRPr lang="tr-TR" dirty="0"/>
          </a:p>
        </p:txBody>
      </p:sp>
      <p:sp>
        <p:nvSpPr>
          <p:cNvPr id="6" name="Shape 1"/>
          <p:cNvSpPr>
            <a:spLocks noGrp="1"/>
          </p:cNvSpPr>
          <p:nvPr>
            <p:ph idx="1"/>
          </p:nvPr>
        </p:nvSpPr>
        <p:spPr>
          <a:xfrm>
            <a:off x="838200" y="1871330"/>
            <a:ext cx="10515600" cy="1541721"/>
          </a:xfrm>
          <a:prstGeom prst="roundRect">
            <a:avLst>
              <a:gd name="adj" fmla="val 8367"/>
            </a:avLst>
          </a:prstGeom>
          <a:solidFill>
            <a:srgbClr val="FFFFFF">
              <a:alpha val="95000"/>
            </a:srgbClr>
          </a:solidFill>
          <a:ln w="30480">
            <a:solidFill>
              <a:srgbClr val="B2D4E5"/>
            </a:solidFill>
            <a:prstDash val="solid"/>
          </a:ln>
        </p:spPr>
        <p:txBody>
          <a:bodyPr>
            <a:normAutofit/>
          </a:bodyPr>
          <a:lstStyle/>
          <a:p>
            <a:pPr marL="0" indent="0">
              <a:buNone/>
            </a:pPr>
            <a:r>
              <a:rPr lang="en-US" b="1" dirty="0" err="1">
                <a:solidFill>
                  <a:schemeClr val="tx2"/>
                </a:solidFill>
                <a:ea typeface="Petrona Bold" pitchFamily="34" charset="-122"/>
                <a:cs typeface="Petrona Bold" pitchFamily="34" charset="-120"/>
              </a:rPr>
              <a:t>Negatif</a:t>
            </a:r>
            <a:r>
              <a:rPr lang="en-US" b="1" dirty="0">
                <a:solidFill>
                  <a:schemeClr val="tx2"/>
                </a:solidFill>
                <a:ea typeface="Petrona Bold" pitchFamily="34" charset="-122"/>
                <a:cs typeface="Petrona Bold" pitchFamily="34" charset="-120"/>
              </a:rPr>
              <a:t> </a:t>
            </a:r>
            <a:r>
              <a:rPr lang="en-US" b="1" dirty="0" err="1">
                <a:solidFill>
                  <a:schemeClr val="tx2"/>
                </a:solidFill>
                <a:ea typeface="Petrona Bold" pitchFamily="34" charset="-122"/>
                <a:cs typeface="Petrona Bold" pitchFamily="34" charset="-120"/>
              </a:rPr>
              <a:t>Korelasyon</a:t>
            </a:r>
            <a:endParaRPr lang="tr-TR" b="1" dirty="0">
              <a:solidFill>
                <a:srgbClr val="272525"/>
              </a:solidFill>
              <a:ea typeface="Inter" pitchFamily="34" charset="-122"/>
              <a:cs typeface="Inter" pitchFamily="34" charset="-120"/>
            </a:endParaRPr>
          </a:p>
          <a:p>
            <a:pPr marL="0" indent="0">
              <a:buNone/>
            </a:pPr>
            <a:r>
              <a:rPr lang="en-US" dirty="0">
                <a:solidFill>
                  <a:srgbClr val="272525"/>
                </a:solidFill>
                <a:ea typeface="Inter" pitchFamily="34" charset="-122"/>
                <a:cs typeface="Inter" pitchFamily="34" charset="-120"/>
              </a:rPr>
              <a:t>MNA-SF </a:t>
            </a:r>
            <a:r>
              <a:rPr lang="en-US" dirty="0" err="1">
                <a:solidFill>
                  <a:srgbClr val="272525"/>
                </a:solidFill>
                <a:ea typeface="Inter" pitchFamily="34" charset="-122"/>
                <a:cs typeface="Inter" pitchFamily="34" charset="-120"/>
              </a:rPr>
              <a:t>skoru</a:t>
            </a:r>
            <a:r>
              <a:rPr lang="en-US" dirty="0">
                <a:solidFill>
                  <a:srgbClr val="272525"/>
                </a:solidFill>
                <a:ea typeface="Inter" pitchFamily="34" charset="-122"/>
                <a:cs typeface="Inter" pitchFamily="34" charset="-120"/>
              </a:rPr>
              <a:t> </a:t>
            </a:r>
            <a:r>
              <a:rPr lang="en-US" dirty="0" err="1">
                <a:solidFill>
                  <a:srgbClr val="272525"/>
                </a:solidFill>
                <a:ea typeface="Inter" pitchFamily="34" charset="-122"/>
                <a:cs typeface="Inter" pitchFamily="34" charset="-120"/>
              </a:rPr>
              <a:t>ile</a:t>
            </a:r>
            <a:r>
              <a:rPr lang="en-US" dirty="0">
                <a:solidFill>
                  <a:srgbClr val="272525"/>
                </a:solidFill>
                <a:ea typeface="Inter" pitchFamily="34" charset="-122"/>
                <a:cs typeface="Inter" pitchFamily="34" charset="-120"/>
              </a:rPr>
              <a:t> </a:t>
            </a:r>
            <a:r>
              <a:rPr lang="tr-TR" dirty="0" smtClean="0">
                <a:solidFill>
                  <a:srgbClr val="272525"/>
                </a:solidFill>
                <a:ea typeface="Inter" pitchFamily="34" charset="-122"/>
                <a:cs typeface="Inter" pitchFamily="34" charset="-120"/>
              </a:rPr>
              <a:t>m</a:t>
            </a:r>
            <a:r>
              <a:rPr lang="en-US" dirty="0" smtClean="0">
                <a:solidFill>
                  <a:srgbClr val="272525"/>
                </a:solidFill>
                <a:ea typeface="Inter" pitchFamily="34" charset="-122"/>
                <a:cs typeface="Inter" pitchFamily="34" charset="-120"/>
              </a:rPr>
              <a:t>FI-11 </a:t>
            </a:r>
            <a:r>
              <a:rPr lang="en-US" dirty="0" err="1">
                <a:solidFill>
                  <a:srgbClr val="272525"/>
                </a:solidFill>
                <a:ea typeface="Inter" pitchFamily="34" charset="-122"/>
                <a:cs typeface="Inter" pitchFamily="34" charset="-120"/>
              </a:rPr>
              <a:t>skoru</a:t>
            </a:r>
            <a:r>
              <a:rPr lang="en-US" dirty="0">
                <a:solidFill>
                  <a:srgbClr val="272525"/>
                </a:solidFill>
                <a:ea typeface="Inter" pitchFamily="34" charset="-122"/>
                <a:cs typeface="Inter" pitchFamily="34" charset="-120"/>
              </a:rPr>
              <a:t> </a:t>
            </a:r>
            <a:r>
              <a:rPr lang="en-US" dirty="0" err="1">
                <a:solidFill>
                  <a:srgbClr val="272525"/>
                </a:solidFill>
                <a:ea typeface="Inter" pitchFamily="34" charset="-122"/>
                <a:cs typeface="Inter" pitchFamily="34" charset="-120"/>
              </a:rPr>
              <a:t>arasında</a:t>
            </a:r>
            <a:r>
              <a:rPr lang="en-US" dirty="0">
                <a:solidFill>
                  <a:srgbClr val="272525"/>
                </a:solidFill>
                <a:ea typeface="Inter" pitchFamily="34" charset="-122"/>
                <a:cs typeface="Inter" pitchFamily="34" charset="-120"/>
              </a:rPr>
              <a:t> </a:t>
            </a:r>
            <a:r>
              <a:rPr lang="en-US" dirty="0" err="1">
                <a:solidFill>
                  <a:srgbClr val="272525"/>
                </a:solidFill>
                <a:ea typeface="Inter" pitchFamily="34" charset="-122"/>
                <a:cs typeface="Inter" pitchFamily="34" charset="-120"/>
              </a:rPr>
              <a:t>istatistiksel</a:t>
            </a:r>
            <a:r>
              <a:rPr lang="en-US" dirty="0">
                <a:solidFill>
                  <a:srgbClr val="272525"/>
                </a:solidFill>
                <a:ea typeface="Inter" pitchFamily="34" charset="-122"/>
                <a:cs typeface="Inter" pitchFamily="34" charset="-120"/>
              </a:rPr>
              <a:t> </a:t>
            </a:r>
            <a:r>
              <a:rPr lang="en-US" dirty="0" err="1">
                <a:solidFill>
                  <a:srgbClr val="272525"/>
                </a:solidFill>
                <a:ea typeface="Inter" pitchFamily="34" charset="-122"/>
                <a:cs typeface="Inter" pitchFamily="34" charset="-120"/>
              </a:rPr>
              <a:t>olarak</a:t>
            </a:r>
            <a:r>
              <a:rPr lang="en-US" dirty="0">
                <a:solidFill>
                  <a:srgbClr val="272525"/>
                </a:solidFill>
                <a:ea typeface="Inter" pitchFamily="34" charset="-122"/>
                <a:cs typeface="Inter" pitchFamily="34" charset="-120"/>
              </a:rPr>
              <a:t> </a:t>
            </a:r>
            <a:r>
              <a:rPr lang="en-US" dirty="0" err="1">
                <a:solidFill>
                  <a:srgbClr val="272525"/>
                </a:solidFill>
                <a:ea typeface="Inter" pitchFamily="34" charset="-122"/>
                <a:cs typeface="Inter" pitchFamily="34" charset="-120"/>
              </a:rPr>
              <a:t>anlamlı</a:t>
            </a:r>
            <a:r>
              <a:rPr lang="en-US" dirty="0">
                <a:solidFill>
                  <a:srgbClr val="272525"/>
                </a:solidFill>
                <a:ea typeface="Inter" pitchFamily="34" charset="-122"/>
                <a:cs typeface="Inter" pitchFamily="34" charset="-120"/>
              </a:rPr>
              <a:t> </a:t>
            </a:r>
            <a:r>
              <a:rPr lang="en-US" dirty="0" err="1">
                <a:solidFill>
                  <a:srgbClr val="272525"/>
                </a:solidFill>
                <a:ea typeface="Inter" pitchFamily="34" charset="-122"/>
                <a:cs typeface="Inter" pitchFamily="34" charset="-120"/>
              </a:rPr>
              <a:t>negatif</a:t>
            </a:r>
            <a:r>
              <a:rPr lang="en-US" dirty="0">
                <a:solidFill>
                  <a:srgbClr val="272525"/>
                </a:solidFill>
                <a:ea typeface="Inter" pitchFamily="34" charset="-122"/>
                <a:cs typeface="Inter" pitchFamily="34" charset="-120"/>
              </a:rPr>
              <a:t> </a:t>
            </a:r>
            <a:r>
              <a:rPr lang="en-US" dirty="0" err="1">
                <a:solidFill>
                  <a:srgbClr val="272525"/>
                </a:solidFill>
                <a:ea typeface="Inter" pitchFamily="34" charset="-122"/>
                <a:cs typeface="Inter" pitchFamily="34" charset="-120"/>
              </a:rPr>
              <a:t>korelasyon</a:t>
            </a:r>
            <a:r>
              <a:rPr lang="en-US" dirty="0">
                <a:solidFill>
                  <a:srgbClr val="272525"/>
                </a:solidFill>
                <a:ea typeface="Inter" pitchFamily="34" charset="-122"/>
                <a:cs typeface="Inter" pitchFamily="34" charset="-120"/>
              </a:rPr>
              <a:t> </a:t>
            </a:r>
            <a:r>
              <a:rPr lang="en-US" dirty="0" err="1">
                <a:solidFill>
                  <a:srgbClr val="272525"/>
                </a:solidFill>
                <a:ea typeface="Inter" pitchFamily="34" charset="-122"/>
                <a:cs typeface="Inter" pitchFamily="34" charset="-120"/>
              </a:rPr>
              <a:t>bulundu</a:t>
            </a:r>
            <a:r>
              <a:rPr lang="en-US" dirty="0">
                <a:solidFill>
                  <a:srgbClr val="272525"/>
                </a:solidFill>
                <a:ea typeface="Inter" pitchFamily="34" charset="-122"/>
                <a:cs typeface="Inter" pitchFamily="34" charset="-120"/>
              </a:rPr>
              <a:t> </a:t>
            </a:r>
            <a:r>
              <a:rPr lang="en-US" b="1" dirty="0">
                <a:solidFill>
                  <a:srgbClr val="272525"/>
                </a:solidFill>
                <a:ea typeface="Inter" pitchFamily="34" charset="-122"/>
                <a:cs typeface="Inter" pitchFamily="34" charset="-120"/>
              </a:rPr>
              <a:t>(r: -0.342, p&lt;0.001)</a:t>
            </a:r>
            <a:r>
              <a:rPr lang="en-US" dirty="0">
                <a:solidFill>
                  <a:srgbClr val="272525"/>
                </a:solidFill>
                <a:ea typeface="Inter" pitchFamily="34" charset="-122"/>
                <a:cs typeface="Inter" pitchFamily="34" charset="-120"/>
              </a:rPr>
              <a:t>.</a:t>
            </a:r>
            <a:endParaRPr lang="en-US" dirty="0"/>
          </a:p>
        </p:txBody>
      </p:sp>
      <p:sp>
        <p:nvSpPr>
          <p:cNvPr id="10" name="Shape 5"/>
          <p:cNvSpPr/>
          <p:nvPr/>
        </p:nvSpPr>
        <p:spPr>
          <a:xfrm>
            <a:off x="838200" y="4217465"/>
            <a:ext cx="10515600" cy="1748552"/>
          </a:xfrm>
          <a:prstGeom prst="roundRect">
            <a:avLst>
              <a:gd name="adj" fmla="val 8367"/>
            </a:avLst>
          </a:prstGeom>
          <a:solidFill>
            <a:srgbClr val="FFFFFF">
              <a:alpha val="95000"/>
            </a:srgbClr>
          </a:solidFill>
          <a:ln w="30480">
            <a:solidFill>
              <a:srgbClr val="B2D4E5"/>
            </a:solidFill>
            <a:prstDash val="solid"/>
          </a:ln>
        </p:spPr>
        <p:txBody>
          <a:bodyPr/>
          <a:lstStyle/>
          <a:p>
            <a:r>
              <a:rPr lang="en-US" sz="2800" b="1" dirty="0" err="1">
                <a:solidFill>
                  <a:srgbClr val="272525"/>
                </a:solidFill>
                <a:ea typeface="Petrona Bold" pitchFamily="34" charset="-122"/>
                <a:cs typeface="Petrona Bold" pitchFamily="34" charset="-120"/>
              </a:rPr>
              <a:t>Beslenme</a:t>
            </a:r>
            <a:r>
              <a:rPr lang="en-US" sz="2800" b="1" dirty="0">
                <a:solidFill>
                  <a:srgbClr val="272525"/>
                </a:solidFill>
                <a:ea typeface="Petrona Bold" pitchFamily="34" charset="-122"/>
                <a:cs typeface="Petrona Bold" pitchFamily="34" charset="-120"/>
              </a:rPr>
              <a:t> </a:t>
            </a:r>
            <a:r>
              <a:rPr lang="en-US" sz="2800" b="1" dirty="0" err="1">
                <a:solidFill>
                  <a:srgbClr val="272525"/>
                </a:solidFill>
                <a:ea typeface="Petrona Bold" pitchFamily="34" charset="-122"/>
                <a:cs typeface="Petrona Bold" pitchFamily="34" charset="-120"/>
              </a:rPr>
              <a:t>ve</a:t>
            </a:r>
            <a:r>
              <a:rPr lang="en-US" sz="2800" b="1" dirty="0">
                <a:solidFill>
                  <a:srgbClr val="272525"/>
                </a:solidFill>
                <a:ea typeface="Petrona Bold" pitchFamily="34" charset="-122"/>
                <a:cs typeface="Petrona Bold" pitchFamily="34" charset="-120"/>
              </a:rPr>
              <a:t> </a:t>
            </a:r>
            <a:r>
              <a:rPr lang="en-US" sz="2800" b="1" dirty="0" err="1">
                <a:solidFill>
                  <a:srgbClr val="272525"/>
                </a:solidFill>
                <a:ea typeface="Petrona Bold" pitchFamily="34" charset="-122"/>
                <a:cs typeface="Petrona Bold" pitchFamily="34" charset="-120"/>
              </a:rPr>
              <a:t>Kırılganlık</a:t>
            </a:r>
            <a:endParaRPr lang="en-US" sz="2800" dirty="0"/>
          </a:p>
          <a:p>
            <a:r>
              <a:rPr lang="tr-TR" sz="2800" dirty="0"/>
              <a:t>Normal beslenme durumuna sahip </a:t>
            </a:r>
            <a:r>
              <a:rPr lang="en-US" sz="2800" dirty="0" err="1">
                <a:solidFill>
                  <a:srgbClr val="272525"/>
                </a:solidFill>
                <a:ea typeface="Inter" pitchFamily="34" charset="-122"/>
                <a:cs typeface="Inter" pitchFamily="34" charset="-120"/>
              </a:rPr>
              <a:t>hastalarda</a:t>
            </a:r>
            <a:r>
              <a:rPr lang="en-US" sz="2800" dirty="0">
                <a:solidFill>
                  <a:srgbClr val="272525"/>
                </a:solidFill>
                <a:ea typeface="Inter" pitchFamily="34" charset="-122"/>
                <a:cs typeface="Inter" pitchFamily="34" charset="-120"/>
              </a:rPr>
              <a:t>, </a:t>
            </a:r>
            <a:r>
              <a:rPr lang="en-US" sz="2800" dirty="0" err="1">
                <a:solidFill>
                  <a:srgbClr val="272525"/>
                </a:solidFill>
                <a:ea typeface="Inter" pitchFamily="34" charset="-122"/>
                <a:cs typeface="Inter" pitchFamily="34" charset="-120"/>
              </a:rPr>
              <a:t>olmayanlara</a:t>
            </a:r>
            <a:r>
              <a:rPr lang="en-US" sz="2800" dirty="0">
                <a:solidFill>
                  <a:srgbClr val="272525"/>
                </a:solidFill>
                <a:ea typeface="Inter" pitchFamily="34" charset="-122"/>
                <a:cs typeface="Inter" pitchFamily="34" charset="-120"/>
              </a:rPr>
              <a:t> </a:t>
            </a:r>
            <a:r>
              <a:rPr lang="en-US" sz="2800" dirty="0" err="1">
                <a:solidFill>
                  <a:srgbClr val="272525"/>
                </a:solidFill>
                <a:ea typeface="Inter" pitchFamily="34" charset="-122"/>
                <a:cs typeface="Inter" pitchFamily="34" charset="-120"/>
              </a:rPr>
              <a:t>göre</a:t>
            </a:r>
            <a:r>
              <a:rPr lang="en-US" sz="2800" dirty="0">
                <a:solidFill>
                  <a:srgbClr val="272525"/>
                </a:solidFill>
                <a:ea typeface="Inter" pitchFamily="34" charset="-122"/>
                <a:cs typeface="Inter" pitchFamily="34" charset="-120"/>
              </a:rPr>
              <a:t> </a:t>
            </a:r>
            <a:r>
              <a:rPr lang="en-US" sz="2800" dirty="0" err="1">
                <a:solidFill>
                  <a:srgbClr val="272525"/>
                </a:solidFill>
                <a:ea typeface="Inter" pitchFamily="34" charset="-122"/>
                <a:cs typeface="Inter" pitchFamily="34" charset="-120"/>
              </a:rPr>
              <a:t>daha</a:t>
            </a:r>
            <a:r>
              <a:rPr lang="en-US" sz="2800" dirty="0">
                <a:solidFill>
                  <a:srgbClr val="272525"/>
                </a:solidFill>
                <a:ea typeface="Inter" pitchFamily="34" charset="-122"/>
                <a:cs typeface="Inter" pitchFamily="34" charset="-120"/>
              </a:rPr>
              <a:t> </a:t>
            </a:r>
            <a:r>
              <a:rPr lang="en-US" sz="2800" dirty="0" err="1">
                <a:solidFill>
                  <a:srgbClr val="272525"/>
                </a:solidFill>
                <a:ea typeface="Inter" pitchFamily="34" charset="-122"/>
                <a:cs typeface="Inter" pitchFamily="34" charset="-120"/>
              </a:rPr>
              <a:t>düşük</a:t>
            </a:r>
            <a:r>
              <a:rPr lang="en-US" sz="2800" dirty="0">
                <a:solidFill>
                  <a:srgbClr val="272525"/>
                </a:solidFill>
                <a:ea typeface="Inter" pitchFamily="34" charset="-122"/>
                <a:cs typeface="Inter" pitchFamily="34" charset="-120"/>
              </a:rPr>
              <a:t> </a:t>
            </a:r>
            <a:r>
              <a:rPr lang="tr-TR" sz="2800" dirty="0">
                <a:solidFill>
                  <a:srgbClr val="272525"/>
                </a:solidFill>
                <a:ea typeface="Inter" pitchFamily="34" charset="-122"/>
                <a:cs typeface="Inter" pitchFamily="34" charset="-120"/>
              </a:rPr>
              <a:t>mFI-11</a:t>
            </a:r>
            <a:r>
              <a:rPr lang="en-US" sz="2800" dirty="0">
                <a:solidFill>
                  <a:srgbClr val="272525"/>
                </a:solidFill>
                <a:ea typeface="Inter" pitchFamily="34" charset="-122"/>
                <a:cs typeface="Inter" pitchFamily="34" charset="-120"/>
              </a:rPr>
              <a:t> </a:t>
            </a:r>
            <a:r>
              <a:rPr lang="en-US" sz="2800" dirty="0" err="1">
                <a:solidFill>
                  <a:srgbClr val="272525"/>
                </a:solidFill>
                <a:ea typeface="Inter" pitchFamily="34" charset="-122"/>
                <a:cs typeface="Inter" pitchFamily="34" charset="-120"/>
              </a:rPr>
              <a:t>skoru</a:t>
            </a:r>
            <a:r>
              <a:rPr lang="en-US" sz="2800" dirty="0">
                <a:solidFill>
                  <a:srgbClr val="272525"/>
                </a:solidFill>
                <a:ea typeface="Inter" pitchFamily="34" charset="-122"/>
                <a:cs typeface="Inter" pitchFamily="34" charset="-120"/>
              </a:rPr>
              <a:t> </a:t>
            </a:r>
            <a:r>
              <a:rPr lang="en-US" sz="2800" dirty="0" err="1">
                <a:solidFill>
                  <a:srgbClr val="272525"/>
                </a:solidFill>
                <a:ea typeface="Inter" pitchFamily="34" charset="-122"/>
                <a:cs typeface="Inter" pitchFamily="34" charset="-120"/>
              </a:rPr>
              <a:t>saptandı</a:t>
            </a:r>
            <a:r>
              <a:rPr lang="en-US" sz="2800" dirty="0">
                <a:solidFill>
                  <a:srgbClr val="272525"/>
                </a:solidFill>
                <a:ea typeface="Inter" pitchFamily="34" charset="-122"/>
                <a:cs typeface="Inter" pitchFamily="34" charset="-120"/>
              </a:rPr>
              <a:t> </a:t>
            </a:r>
            <a:r>
              <a:rPr lang="en-US" sz="2800" b="1" dirty="0">
                <a:solidFill>
                  <a:srgbClr val="272525"/>
                </a:solidFill>
                <a:ea typeface="Inter" pitchFamily="34" charset="-122"/>
                <a:cs typeface="Inter" pitchFamily="34" charset="-120"/>
              </a:rPr>
              <a:t>(p=0.002)</a:t>
            </a:r>
            <a:r>
              <a:rPr lang="en-US" sz="2800" dirty="0">
                <a:solidFill>
                  <a:srgbClr val="272525"/>
                </a:solidFill>
                <a:ea typeface="Inter" pitchFamily="34" charset="-122"/>
                <a:cs typeface="Inter" pitchFamily="34" charset="-120"/>
              </a:rPr>
              <a:t>.</a:t>
            </a:r>
            <a:endParaRPr lang="en-US" sz="2800" dirty="0"/>
          </a:p>
          <a:p>
            <a:endParaRPr lang="tr-TR" dirty="0"/>
          </a:p>
        </p:txBody>
      </p:sp>
    </p:spTree>
    <p:extLst>
      <p:ext uri="{BB962C8B-B14F-4D97-AF65-F5344CB8AC3E}">
        <p14:creationId xmlns:p14="http://schemas.microsoft.com/office/powerpoint/2010/main" val="7745925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z="4000" b="1" dirty="0">
                <a:solidFill>
                  <a:srgbClr val="FF0000"/>
                </a:solidFill>
                <a:latin typeface="Calibri" panose="020F0502020204030204"/>
              </a:rPr>
              <a:t>TARTIŞMA</a:t>
            </a:r>
            <a:endParaRPr lang="tr-TR" dirty="0"/>
          </a:p>
        </p:txBody>
      </p:sp>
      <p:pic>
        <p:nvPicPr>
          <p:cNvPr id="4" name="Content Placeholder 3"/>
          <p:cNvPicPr>
            <a:picLocks noGrp="1" noChangeAspect="1"/>
          </p:cNvPicPr>
          <p:nvPr>
            <p:ph idx="1"/>
          </p:nvPr>
        </p:nvPicPr>
        <p:blipFill>
          <a:blip r:embed="rId2"/>
          <a:stretch>
            <a:fillRect/>
          </a:stretch>
        </p:blipFill>
        <p:spPr>
          <a:xfrm>
            <a:off x="4336311" y="595535"/>
            <a:ext cx="7017489" cy="1754260"/>
          </a:xfrm>
          <a:prstGeom prst="rect">
            <a:avLst/>
          </a:prstGeom>
        </p:spPr>
      </p:pic>
      <p:sp>
        <p:nvSpPr>
          <p:cNvPr id="5" name="Rectangle 4"/>
          <p:cNvSpPr/>
          <p:nvPr/>
        </p:nvSpPr>
        <p:spPr>
          <a:xfrm>
            <a:off x="691872" y="2349795"/>
            <a:ext cx="5146158" cy="1998921"/>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tr-TR" dirty="0"/>
              <a:t>&gt;65 YAŞ  , 515 ÖZOFAGUS CA HASTASI</a:t>
            </a:r>
          </a:p>
          <a:p>
            <a:pPr algn="ctr"/>
            <a:r>
              <a:rPr lang="tr-TR" b="1" dirty="0"/>
              <a:t>Prognostic Nutritional Index (PNI)</a:t>
            </a:r>
            <a:r>
              <a:rPr lang="tr-TR" dirty="0"/>
              <a:t>,</a:t>
            </a:r>
            <a:br>
              <a:rPr lang="tr-TR" dirty="0"/>
            </a:br>
            <a:r>
              <a:rPr lang="tr-TR" b="1" dirty="0"/>
              <a:t>Modified Frailty Index-11 (mFI-11)</a:t>
            </a:r>
            <a:r>
              <a:rPr lang="tr-TR" dirty="0"/>
              <a:t> ve</a:t>
            </a:r>
            <a:br>
              <a:rPr lang="tr-TR" dirty="0"/>
            </a:br>
            <a:r>
              <a:rPr lang="tr-TR" b="1" dirty="0"/>
              <a:t>TNM evrelemesi</a:t>
            </a:r>
            <a:r>
              <a:rPr lang="tr-TR" dirty="0"/>
              <a:t/>
            </a:r>
            <a:br>
              <a:rPr lang="tr-TR" dirty="0"/>
            </a:br>
            <a:r>
              <a:rPr lang="tr-TR" dirty="0"/>
              <a:t>parametrelerinin </a:t>
            </a:r>
            <a:r>
              <a:rPr lang="tr-TR" b="1" dirty="0"/>
              <a:t>postoperatif komplikasyonları öngörme gücüne bakılmış.</a:t>
            </a:r>
            <a:endParaRPr lang="tr-TR" dirty="0"/>
          </a:p>
        </p:txBody>
      </p:sp>
      <p:sp>
        <p:nvSpPr>
          <p:cNvPr id="7" name="Rectangle 6"/>
          <p:cNvSpPr/>
          <p:nvPr/>
        </p:nvSpPr>
        <p:spPr>
          <a:xfrm>
            <a:off x="6996223" y="2349794"/>
            <a:ext cx="3955311" cy="3551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 typeface="Wingdings" panose="05000000000000000000" pitchFamily="2" charset="2"/>
              <a:buChar char="Ø"/>
            </a:pPr>
            <a:r>
              <a:rPr lang="tr-TR" b="1" dirty="0">
                <a:solidFill>
                  <a:schemeClr val="tx1"/>
                </a:solidFill>
              </a:rPr>
              <a:t>mFI-11, </a:t>
            </a:r>
            <a:r>
              <a:rPr lang="tr-TR" dirty="0">
                <a:solidFill>
                  <a:schemeClr val="tx1"/>
                </a:solidFill>
              </a:rPr>
              <a:t>PNI ve TNM evrelemesine göre postoperatif komplikasyonları öngörmede </a:t>
            </a:r>
            <a:r>
              <a:rPr lang="tr-TR" b="1" dirty="0">
                <a:solidFill>
                  <a:schemeClr val="tx1"/>
                </a:solidFill>
              </a:rPr>
              <a:t>daha kapsamlı </a:t>
            </a:r>
            <a:r>
              <a:rPr lang="tr-TR" b="1" dirty="0" smtClean="0">
                <a:solidFill>
                  <a:schemeClr val="tx1"/>
                </a:solidFill>
              </a:rPr>
              <a:t>bir gösterge </a:t>
            </a:r>
            <a:r>
              <a:rPr lang="tr-TR" b="1" dirty="0">
                <a:solidFill>
                  <a:schemeClr val="tx1"/>
                </a:solidFill>
              </a:rPr>
              <a:t>bulunmuş.</a:t>
            </a:r>
            <a:r>
              <a:rPr lang="tr-TR" dirty="0">
                <a:solidFill>
                  <a:schemeClr val="tx1"/>
                </a:solidFill>
              </a:rPr>
              <a:t/>
            </a:r>
            <a:br>
              <a:rPr lang="tr-TR" dirty="0">
                <a:solidFill>
                  <a:schemeClr val="tx1"/>
                </a:solidFill>
              </a:rPr>
            </a:br>
            <a:endParaRPr lang="tr-TR" dirty="0">
              <a:solidFill>
                <a:schemeClr val="tx1"/>
              </a:solidFill>
            </a:endParaRPr>
          </a:p>
          <a:p>
            <a:pPr marL="285750" indent="-285750" algn="ctr">
              <a:buFont typeface="Wingdings" panose="05000000000000000000" pitchFamily="2" charset="2"/>
              <a:buChar char="Ø"/>
            </a:pPr>
            <a:r>
              <a:rPr lang="tr-TR" dirty="0">
                <a:solidFill>
                  <a:schemeClr val="tx1"/>
                </a:solidFill>
              </a:rPr>
              <a:t>Ancak mFI-11’in beslenme ve metabolik rezervi doğrudan yansıtmadığı için </a:t>
            </a:r>
            <a:r>
              <a:rPr lang="tr-TR" b="1" dirty="0">
                <a:solidFill>
                  <a:schemeClr val="tx1"/>
                </a:solidFill>
              </a:rPr>
              <a:t>PNI ile birlikte değerlendirilmesi önerilmiş.</a:t>
            </a:r>
            <a:endParaRPr lang="tr-TR" dirty="0">
              <a:solidFill>
                <a:schemeClr val="tx1"/>
              </a:solidFill>
            </a:endParaRPr>
          </a:p>
        </p:txBody>
      </p:sp>
      <p:pic>
        <p:nvPicPr>
          <p:cNvPr id="8" name="Picture 7"/>
          <p:cNvPicPr>
            <a:picLocks noChangeAspect="1"/>
          </p:cNvPicPr>
          <p:nvPr/>
        </p:nvPicPr>
        <p:blipFill>
          <a:blip r:embed="rId3"/>
          <a:stretch>
            <a:fillRect/>
          </a:stretch>
        </p:blipFill>
        <p:spPr>
          <a:xfrm>
            <a:off x="580230" y="4432976"/>
            <a:ext cx="5515770" cy="2425024"/>
          </a:xfrm>
          <a:prstGeom prst="rect">
            <a:avLst/>
          </a:prstGeom>
        </p:spPr>
      </p:pic>
    </p:spTree>
    <p:extLst>
      <p:ext uri="{BB962C8B-B14F-4D97-AF65-F5344CB8AC3E}">
        <p14:creationId xmlns:p14="http://schemas.microsoft.com/office/powerpoint/2010/main" val="14180803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4000" b="1" dirty="0">
                <a:solidFill>
                  <a:srgbClr val="FF0000"/>
                </a:solidFill>
                <a:latin typeface="+mn-lt"/>
              </a:rPr>
              <a:t>TARTIŞMA</a:t>
            </a:r>
            <a:endParaRPr lang="tr-TR" sz="4000" dirty="0">
              <a:latin typeface="+mn-lt"/>
            </a:endParaRPr>
          </a:p>
        </p:txBody>
      </p:sp>
      <p:pic>
        <p:nvPicPr>
          <p:cNvPr id="4" name="Content Placeholder 3"/>
          <p:cNvPicPr>
            <a:picLocks noGrp="1" noChangeAspect="1"/>
          </p:cNvPicPr>
          <p:nvPr>
            <p:ph idx="1"/>
          </p:nvPr>
        </p:nvPicPr>
        <p:blipFill>
          <a:blip r:embed="rId2"/>
          <a:stretch>
            <a:fillRect/>
          </a:stretch>
        </p:blipFill>
        <p:spPr>
          <a:xfrm>
            <a:off x="4772247" y="365125"/>
            <a:ext cx="6402572" cy="2538628"/>
          </a:xfrm>
          <a:prstGeom prst="rect">
            <a:avLst/>
          </a:prstGeom>
        </p:spPr>
      </p:pic>
      <p:sp>
        <p:nvSpPr>
          <p:cNvPr id="5" name="Rectangle 4"/>
          <p:cNvSpPr/>
          <p:nvPr/>
        </p:nvSpPr>
        <p:spPr>
          <a:xfrm>
            <a:off x="1467293" y="3540642"/>
            <a:ext cx="9441712" cy="278573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tr-TR" b="1" dirty="0"/>
              <a:t>Derin beyin stimülasyonu (DBS) uygulanan 3.472 Parkinson hastası</a:t>
            </a:r>
            <a:r>
              <a:rPr lang="tr-TR" dirty="0"/>
              <a:t> incelenmiştir.</a:t>
            </a:r>
            <a:br>
              <a:rPr lang="tr-TR" dirty="0"/>
            </a:br>
            <a:r>
              <a:rPr lang="tr-TR" b="1" dirty="0"/>
              <a:t>Hastalar mFI-11 skoruna göre frail ve non-frail olarak sınıflandırılmıştır</a:t>
            </a:r>
            <a:r>
              <a:rPr lang="tr-TR" dirty="0"/>
              <a:t>. </a:t>
            </a:r>
          </a:p>
          <a:p>
            <a:pPr algn="ctr"/>
            <a:endParaRPr lang="tr-TR" dirty="0"/>
          </a:p>
          <a:p>
            <a:pPr algn="ctr"/>
            <a:r>
              <a:rPr lang="tr-TR" dirty="0"/>
              <a:t>Frail hastalarda komplikasyon ve mortalite oranları anlamlı derecede yüksekti.</a:t>
            </a:r>
          </a:p>
          <a:p>
            <a:pPr algn="ctr"/>
            <a:r>
              <a:rPr lang="tr-TR" b="1" dirty="0"/>
              <a:t>mFI-11’deki her bir birim artış, mortalite riskinde yaklaşık %20 artışla ilişkili bulundu.</a:t>
            </a:r>
          </a:p>
          <a:p>
            <a:pPr algn="ctr"/>
            <a:r>
              <a:rPr lang="tr-TR" dirty="0"/>
              <a:t>Ayrıca frail bireylerde ortalama hastanede kalış süresi uzundu.</a:t>
            </a:r>
          </a:p>
        </p:txBody>
      </p:sp>
    </p:spTree>
    <p:extLst>
      <p:ext uri="{BB962C8B-B14F-4D97-AF65-F5344CB8AC3E}">
        <p14:creationId xmlns:p14="http://schemas.microsoft.com/office/powerpoint/2010/main" val="9280026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z="4000" b="1" dirty="0">
                <a:solidFill>
                  <a:srgbClr val="FF0000"/>
                </a:solidFill>
                <a:latin typeface="Calibri" panose="020F0502020204030204"/>
              </a:rPr>
              <a:t>TARTIŞMA</a:t>
            </a:r>
            <a:endParaRPr lang="tr-TR" dirty="0"/>
          </a:p>
        </p:txBody>
      </p:sp>
      <p:pic>
        <p:nvPicPr>
          <p:cNvPr id="5" name="Content Placeholder 4"/>
          <p:cNvPicPr>
            <a:picLocks noGrp="1" noChangeAspect="1"/>
          </p:cNvPicPr>
          <p:nvPr>
            <p:ph idx="1"/>
          </p:nvPr>
        </p:nvPicPr>
        <p:blipFill>
          <a:blip r:embed="rId2"/>
          <a:stretch>
            <a:fillRect/>
          </a:stretch>
        </p:blipFill>
        <p:spPr>
          <a:xfrm>
            <a:off x="5061098" y="365126"/>
            <a:ext cx="6292701" cy="2707683"/>
          </a:xfrm>
          <a:prstGeom prst="rect">
            <a:avLst/>
          </a:prstGeom>
        </p:spPr>
      </p:pic>
      <p:sp>
        <p:nvSpPr>
          <p:cNvPr id="6" name="Rectangle 5"/>
          <p:cNvSpPr/>
          <p:nvPr/>
        </p:nvSpPr>
        <p:spPr>
          <a:xfrm>
            <a:off x="1956390" y="3636334"/>
            <a:ext cx="9397409" cy="2636875"/>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tr-TR" dirty="0"/>
              <a:t>&gt;65 YAŞ </a:t>
            </a:r>
          </a:p>
          <a:p>
            <a:pPr algn="ctr"/>
            <a:r>
              <a:rPr lang="tr-TR" dirty="0"/>
              <a:t>124 HD HASTASI </a:t>
            </a:r>
          </a:p>
          <a:p>
            <a:pPr algn="ctr"/>
            <a:r>
              <a:rPr lang="tr-TR" dirty="0"/>
              <a:t>2 YIL TAKİP </a:t>
            </a:r>
          </a:p>
          <a:p>
            <a:pPr algn="ctr"/>
            <a:r>
              <a:rPr lang="tr-TR" dirty="0"/>
              <a:t>Frailty, </a:t>
            </a:r>
            <a:r>
              <a:rPr lang="tr-TR" b="1" dirty="0"/>
              <a:t>bağımsız olarak</a:t>
            </a:r>
            <a:r>
              <a:rPr lang="tr-TR" dirty="0"/>
              <a:t>(yaş, eğitim düzeyi veya diyaliz süresi)mortalite riskini </a:t>
            </a:r>
            <a:r>
              <a:rPr lang="tr-TR" b="1" dirty="0"/>
              <a:t>2,39 kat arttırmış.</a:t>
            </a:r>
            <a:endParaRPr lang="tr-TR" dirty="0"/>
          </a:p>
        </p:txBody>
      </p:sp>
    </p:spTree>
    <p:extLst>
      <p:ext uri="{BB962C8B-B14F-4D97-AF65-F5344CB8AC3E}">
        <p14:creationId xmlns:p14="http://schemas.microsoft.com/office/powerpoint/2010/main" val="126832275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a:solidFill>
                  <a:srgbClr val="FF0000"/>
                </a:solidFill>
                <a:latin typeface="Calibri" panose="020F0502020204030204"/>
              </a:rPr>
              <a:t>TARTIŞMA</a:t>
            </a:r>
            <a:endParaRPr lang="tr-TR" dirty="0"/>
          </a:p>
        </p:txBody>
      </p:sp>
      <p:sp>
        <p:nvSpPr>
          <p:cNvPr id="3" name="Content Placeholder 2"/>
          <p:cNvSpPr>
            <a:spLocks noGrp="1"/>
          </p:cNvSpPr>
          <p:nvPr>
            <p:ph idx="1"/>
          </p:nvPr>
        </p:nvSpPr>
        <p:spPr>
          <a:xfrm>
            <a:off x="838200" y="1307805"/>
            <a:ext cx="10515600" cy="4582632"/>
          </a:xfrm>
        </p:spPr>
        <p:txBody>
          <a:bodyPr>
            <a:normAutofit/>
          </a:bodyPr>
          <a:lstStyle/>
          <a:p>
            <a:endParaRPr lang="tr-TR" dirty="0" smtClean="0"/>
          </a:p>
          <a:p>
            <a:r>
              <a:rPr lang="tr-TR" dirty="0" smtClean="0"/>
              <a:t>mFI-11</a:t>
            </a:r>
            <a:r>
              <a:rPr lang="tr-TR" dirty="0"/>
              <a:t>, başlangıçta cerrahi hasta popülasyonlarında kısa süreli sonuçları öngörmek amacıyla geliştirilmiş olup (Farhat et al., 2012), farklı klinik alanlarda da prognostik değeri araştırılmıştır. </a:t>
            </a:r>
            <a:endParaRPr lang="tr-TR" dirty="0" smtClean="0"/>
          </a:p>
          <a:p>
            <a:pPr marL="0" indent="0">
              <a:buNone/>
            </a:pPr>
            <a:endParaRPr lang="tr-TR" sz="2400" dirty="0" smtClean="0"/>
          </a:p>
          <a:p>
            <a:pPr marL="0" indent="0">
              <a:buNone/>
            </a:pPr>
            <a:endParaRPr lang="tr-TR" sz="2400" dirty="0" smtClean="0"/>
          </a:p>
          <a:p>
            <a:r>
              <a:rPr lang="tr-TR" dirty="0" smtClean="0"/>
              <a:t>Bu bulgular mFI-11’in </a:t>
            </a:r>
            <a:r>
              <a:rPr lang="tr-TR" dirty="0"/>
              <a:t>klinik uygulanabilirliğinin farklı hasta gruplarına genişletilebileceğini düşündürmektedir</a:t>
            </a:r>
            <a:r>
              <a:rPr lang="tr-TR" dirty="0" smtClean="0"/>
              <a:t>.</a:t>
            </a:r>
          </a:p>
        </p:txBody>
      </p:sp>
    </p:spTree>
    <p:extLst>
      <p:ext uri="{BB962C8B-B14F-4D97-AF65-F5344CB8AC3E}">
        <p14:creationId xmlns:p14="http://schemas.microsoft.com/office/powerpoint/2010/main" val="287394925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4000" b="1" dirty="0">
                <a:solidFill>
                  <a:srgbClr val="FF0000"/>
                </a:solidFill>
                <a:latin typeface="+mn-lt"/>
              </a:rPr>
              <a:t>SONUÇ</a:t>
            </a:r>
          </a:p>
        </p:txBody>
      </p:sp>
      <p:sp>
        <p:nvSpPr>
          <p:cNvPr id="3" name="Content Placeholder 2"/>
          <p:cNvSpPr>
            <a:spLocks noGrp="1"/>
          </p:cNvSpPr>
          <p:nvPr>
            <p:ph idx="1"/>
          </p:nvPr>
        </p:nvSpPr>
        <p:spPr>
          <a:xfrm>
            <a:off x="838200" y="1850009"/>
            <a:ext cx="10515600" cy="4351338"/>
          </a:xfrm>
        </p:spPr>
        <p:txBody>
          <a:bodyPr>
            <a:normAutofit/>
          </a:bodyPr>
          <a:lstStyle/>
          <a:p>
            <a:pPr marL="0" indent="0">
              <a:buNone/>
            </a:pPr>
            <a:endParaRPr lang="tr-TR" dirty="0"/>
          </a:p>
          <a:p>
            <a:r>
              <a:rPr lang="tr-TR" dirty="0"/>
              <a:t>m</a:t>
            </a:r>
            <a:r>
              <a:rPr lang="tr-TR" dirty="0" smtClean="0"/>
              <a:t>FI-11 </a:t>
            </a:r>
            <a:r>
              <a:rPr lang="tr-TR" dirty="0"/>
              <a:t>esas olarak komorbidite ve fonksiyonel durum değişkenlerine dayandığından, 80 yaş üzeri hastalarda uygulanabilecek pratik bir alternatif kırılganlık değerlendirmesi olabilir.</a:t>
            </a:r>
          </a:p>
          <a:p>
            <a:pPr marL="0" indent="0">
              <a:buNone/>
            </a:pPr>
            <a:endParaRPr lang="tr-TR" dirty="0"/>
          </a:p>
          <a:p>
            <a:pPr lvl="0"/>
            <a:r>
              <a:rPr lang="tr-TR" dirty="0"/>
              <a:t>Gelecekte </a:t>
            </a:r>
            <a:r>
              <a:rPr lang="tr-TR" dirty="0" smtClean="0"/>
              <a:t>yapılacak </a:t>
            </a:r>
            <a:r>
              <a:rPr lang="tr-TR" dirty="0"/>
              <a:t>çalışmalarda </a:t>
            </a:r>
            <a:r>
              <a:rPr lang="tr-TR" dirty="0" smtClean="0"/>
              <a:t>mFI-11 </a:t>
            </a:r>
            <a:r>
              <a:rPr lang="tr-TR" dirty="0"/>
              <a:t>ile diğer geriatrik sendromlar arasındaki ilişkilerin incelenmesi, </a:t>
            </a:r>
            <a:r>
              <a:rPr lang="tr-TR" dirty="0" smtClean="0"/>
              <a:t>skorun </a:t>
            </a:r>
            <a:r>
              <a:rPr lang="tr-TR" dirty="0"/>
              <a:t>geriatrik araştırmalardaki konumunun ve klinik öneminin belirlenmesine katkı sağlayacaktır.</a:t>
            </a:r>
          </a:p>
        </p:txBody>
      </p:sp>
    </p:spTree>
    <p:extLst>
      <p:ext uri="{BB962C8B-B14F-4D97-AF65-F5344CB8AC3E}">
        <p14:creationId xmlns:p14="http://schemas.microsoft.com/office/powerpoint/2010/main" val="339436916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4000" b="1" dirty="0">
                <a:solidFill>
                  <a:srgbClr val="FF0000"/>
                </a:solidFill>
                <a:latin typeface="+mn-lt"/>
              </a:rPr>
              <a:t>Kısıtlılıklar</a:t>
            </a:r>
          </a:p>
        </p:txBody>
      </p:sp>
      <p:sp>
        <p:nvSpPr>
          <p:cNvPr id="3" name="Content Placeholder 2"/>
          <p:cNvSpPr>
            <a:spLocks noGrp="1"/>
          </p:cNvSpPr>
          <p:nvPr>
            <p:ph idx="1"/>
          </p:nvPr>
        </p:nvSpPr>
        <p:spPr/>
        <p:txBody>
          <a:bodyPr/>
          <a:lstStyle/>
          <a:p>
            <a:pPr>
              <a:buFont typeface="Wingdings" panose="05000000000000000000" pitchFamily="2" charset="2"/>
              <a:buChar char="Ø"/>
            </a:pPr>
            <a:r>
              <a:rPr lang="tr-TR" dirty="0"/>
              <a:t>Retrospektif tasarımı</a:t>
            </a:r>
          </a:p>
          <a:p>
            <a:pPr>
              <a:buFont typeface="Wingdings" panose="05000000000000000000" pitchFamily="2" charset="2"/>
              <a:buChar char="Ø"/>
            </a:pPr>
            <a:r>
              <a:rPr lang="tr-TR" dirty="0"/>
              <a:t>Tek merkezde yürütülmüş olması</a:t>
            </a:r>
          </a:p>
          <a:p>
            <a:pPr>
              <a:buFont typeface="Wingdings" panose="05000000000000000000" pitchFamily="2" charset="2"/>
              <a:buChar char="Ø"/>
            </a:pPr>
            <a:r>
              <a:rPr lang="tr-TR" dirty="0"/>
              <a:t>Vücut kompozisyonu ölçümleri ve inflamatuvar biyobelirteçler gibi frailty-malnütrisyon etkileşimini daha ayrıntılı açıklayabilecek parametreler çalışmaya dâhil edilememiştir.</a:t>
            </a:r>
          </a:p>
        </p:txBody>
      </p:sp>
    </p:spTree>
    <p:extLst>
      <p:ext uri="{BB962C8B-B14F-4D97-AF65-F5344CB8AC3E}">
        <p14:creationId xmlns:p14="http://schemas.microsoft.com/office/powerpoint/2010/main" val="42447304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a:solidFill>
                  <a:srgbClr val="FF0000"/>
                </a:solidFill>
                <a:latin typeface="+mn-lt"/>
                <a:ea typeface="Petrona Bold" pitchFamily="34" charset="-122"/>
              </a:rPr>
              <a:t>Giriş</a:t>
            </a:r>
            <a:r>
              <a:rPr lang="en-US" dirty="0">
                <a:solidFill>
                  <a:srgbClr val="FF0000"/>
                </a:solidFill>
                <a:latin typeface="+mn-lt"/>
              </a:rPr>
              <a:t/>
            </a:r>
            <a:br>
              <a:rPr lang="en-US" dirty="0">
                <a:solidFill>
                  <a:srgbClr val="FF0000"/>
                </a:solidFill>
                <a:latin typeface="+mn-lt"/>
              </a:rPr>
            </a:br>
            <a:endParaRPr lang="tr-TR" dirty="0">
              <a:solidFill>
                <a:srgbClr val="FF0000"/>
              </a:solidFill>
              <a:latin typeface="+mn-lt"/>
            </a:endParaRPr>
          </a:p>
        </p:txBody>
      </p:sp>
      <p:sp>
        <p:nvSpPr>
          <p:cNvPr id="3" name="Content Placeholder 2"/>
          <p:cNvSpPr>
            <a:spLocks noGrp="1"/>
          </p:cNvSpPr>
          <p:nvPr>
            <p:ph idx="1"/>
          </p:nvPr>
        </p:nvSpPr>
        <p:spPr/>
        <p:txBody>
          <a:bodyPr/>
          <a:lstStyle/>
          <a:p>
            <a:endParaRPr lang="tr-TR" dirty="0"/>
          </a:p>
        </p:txBody>
      </p:sp>
      <p:sp>
        <p:nvSpPr>
          <p:cNvPr id="4" name="Shape 1"/>
          <p:cNvSpPr/>
          <p:nvPr/>
        </p:nvSpPr>
        <p:spPr>
          <a:xfrm>
            <a:off x="793759" y="1345901"/>
            <a:ext cx="9567028" cy="2477493"/>
          </a:xfrm>
          <a:prstGeom prst="roundRect">
            <a:avLst>
              <a:gd name="adj" fmla="val 3204"/>
            </a:avLst>
          </a:prstGeom>
          <a:solidFill>
            <a:srgbClr val="CCEEFF"/>
          </a:solidFill>
          <a:ln w="7620">
            <a:solidFill>
              <a:srgbClr val="B2D4E5"/>
            </a:solidFill>
            <a:prstDash val="solid"/>
          </a:ln>
        </p:spPr>
        <p:txBody>
          <a:bodyPr/>
          <a:lstStyle/>
          <a:p>
            <a:endParaRPr lang="tr-TR"/>
          </a:p>
        </p:txBody>
      </p:sp>
      <p:sp>
        <p:nvSpPr>
          <p:cNvPr id="5" name="Shape 2"/>
          <p:cNvSpPr/>
          <p:nvPr/>
        </p:nvSpPr>
        <p:spPr>
          <a:xfrm>
            <a:off x="1163128" y="1573147"/>
            <a:ext cx="567035" cy="567035"/>
          </a:xfrm>
          <a:prstGeom prst="roundRect">
            <a:avLst>
              <a:gd name="adj" fmla="val 13436980"/>
            </a:avLst>
          </a:prstGeom>
          <a:solidFill>
            <a:srgbClr val="007EBD"/>
          </a:solidFill>
          <a:ln/>
        </p:spPr>
        <p:txBody>
          <a:bodyPr/>
          <a:lstStyle/>
          <a:p>
            <a:endParaRPr lang="tr-TR"/>
          </a:p>
        </p:txBody>
      </p:sp>
      <p:pic>
        <p:nvPicPr>
          <p:cNvPr id="6" name="Image 1" descr="preencoded.png"/>
          <p:cNvPicPr>
            <a:picLocks noChangeAspect="1"/>
          </p:cNvPicPr>
          <p:nvPr/>
        </p:nvPicPr>
        <p:blipFill>
          <a:blip r:embed="rId2"/>
          <a:stretch>
            <a:fillRect/>
          </a:stretch>
        </p:blipFill>
        <p:spPr>
          <a:xfrm>
            <a:off x="1319099" y="1706036"/>
            <a:ext cx="255092" cy="318889"/>
          </a:xfrm>
          <a:prstGeom prst="rect">
            <a:avLst/>
          </a:prstGeom>
        </p:spPr>
      </p:pic>
      <p:sp>
        <p:nvSpPr>
          <p:cNvPr id="7" name="Text 4"/>
          <p:cNvSpPr/>
          <p:nvPr/>
        </p:nvSpPr>
        <p:spPr>
          <a:xfrm>
            <a:off x="1864583" y="1581671"/>
            <a:ext cx="8300143" cy="2204666"/>
          </a:xfrm>
          <a:prstGeom prst="rect">
            <a:avLst/>
          </a:prstGeom>
          <a:noFill/>
          <a:ln/>
        </p:spPr>
        <p:txBody>
          <a:bodyPr wrap="square" lIns="0" tIns="0" rIns="0" bIns="0" rtlCol="0" anchor="t"/>
          <a:lstStyle/>
          <a:p>
            <a:pPr>
              <a:lnSpc>
                <a:spcPts val="2375"/>
              </a:lnSpc>
            </a:pPr>
            <a:r>
              <a:rPr lang="tr-TR" sz="2400" dirty="0">
                <a:solidFill>
                  <a:srgbClr val="272525"/>
                </a:solidFill>
                <a:ea typeface="Inter" pitchFamily="34" charset="-122"/>
                <a:cs typeface="Inter" pitchFamily="34" charset="-120"/>
              </a:rPr>
              <a:t> Kırılganlık</a:t>
            </a:r>
            <a:r>
              <a:rPr lang="en-US" sz="2400" dirty="0">
                <a:solidFill>
                  <a:srgbClr val="272525"/>
                </a:solidFill>
                <a:ea typeface="Inter" pitchFamily="34" charset="-122"/>
                <a:cs typeface="Inter" pitchFamily="34" charset="-120"/>
              </a:rPr>
              <a:t> </a:t>
            </a:r>
            <a:r>
              <a:rPr lang="en-US" sz="2400" dirty="0" err="1">
                <a:solidFill>
                  <a:srgbClr val="272525"/>
                </a:solidFill>
                <a:ea typeface="Inter" pitchFamily="34" charset="-122"/>
                <a:cs typeface="Inter" pitchFamily="34" charset="-120"/>
              </a:rPr>
              <a:t>ve</a:t>
            </a:r>
            <a:r>
              <a:rPr lang="en-US" sz="2400" dirty="0">
                <a:solidFill>
                  <a:srgbClr val="272525"/>
                </a:solidFill>
                <a:ea typeface="Inter" pitchFamily="34" charset="-122"/>
                <a:cs typeface="Inter" pitchFamily="34" charset="-120"/>
              </a:rPr>
              <a:t> </a:t>
            </a:r>
            <a:r>
              <a:rPr lang="en-US" sz="2400" dirty="0" err="1">
                <a:solidFill>
                  <a:srgbClr val="272525"/>
                </a:solidFill>
                <a:ea typeface="Inter" pitchFamily="34" charset="-122"/>
                <a:cs typeface="Inter" pitchFamily="34" charset="-120"/>
              </a:rPr>
              <a:t>malnütrisyon</a:t>
            </a:r>
            <a:r>
              <a:rPr lang="en-US" sz="2400" dirty="0">
                <a:solidFill>
                  <a:srgbClr val="272525"/>
                </a:solidFill>
                <a:ea typeface="Inter" pitchFamily="34" charset="-122"/>
                <a:cs typeface="Inter" pitchFamily="34" charset="-120"/>
              </a:rPr>
              <a:t>, </a:t>
            </a:r>
            <a:r>
              <a:rPr lang="en-US" sz="2400" dirty="0" err="1">
                <a:solidFill>
                  <a:srgbClr val="272525"/>
                </a:solidFill>
                <a:ea typeface="Inter" pitchFamily="34" charset="-122"/>
                <a:cs typeface="Inter" pitchFamily="34" charset="-120"/>
              </a:rPr>
              <a:t>yaşlı</a:t>
            </a:r>
            <a:r>
              <a:rPr lang="en-US" sz="2400" dirty="0">
                <a:solidFill>
                  <a:srgbClr val="272525"/>
                </a:solidFill>
                <a:ea typeface="Inter" pitchFamily="34" charset="-122"/>
                <a:cs typeface="Inter" pitchFamily="34" charset="-120"/>
              </a:rPr>
              <a:t> </a:t>
            </a:r>
            <a:r>
              <a:rPr lang="en-US" sz="2400" dirty="0" err="1">
                <a:solidFill>
                  <a:srgbClr val="272525"/>
                </a:solidFill>
                <a:ea typeface="Inter" pitchFamily="34" charset="-122"/>
                <a:cs typeface="Inter" pitchFamily="34" charset="-120"/>
              </a:rPr>
              <a:t>bireylerde</a:t>
            </a:r>
            <a:r>
              <a:rPr lang="en-US" sz="2400" dirty="0">
                <a:solidFill>
                  <a:srgbClr val="272525"/>
                </a:solidFill>
                <a:ea typeface="Inter" pitchFamily="34" charset="-122"/>
                <a:cs typeface="Inter" pitchFamily="34" charset="-120"/>
              </a:rPr>
              <a:t> </a:t>
            </a:r>
            <a:r>
              <a:rPr lang="en-US" sz="2400" dirty="0" err="1">
                <a:solidFill>
                  <a:srgbClr val="272525"/>
                </a:solidFill>
                <a:ea typeface="Inter" pitchFamily="34" charset="-122"/>
                <a:cs typeface="Inter" pitchFamily="34" charset="-120"/>
              </a:rPr>
              <a:t>sıklıkla</a:t>
            </a:r>
            <a:r>
              <a:rPr lang="en-US" sz="2400" dirty="0">
                <a:solidFill>
                  <a:srgbClr val="272525"/>
                </a:solidFill>
                <a:ea typeface="Inter" pitchFamily="34" charset="-122"/>
                <a:cs typeface="Inter" pitchFamily="34" charset="-120"/>
              </a:rPr>
              <a:t> </a:t>
            </a:r>
            <a:r>
              <a:rPr lang="en-US" sz="2400" dirty="0" err="1">
                <a:solidFill>
                  <a:srgbClr val="272525"/>
                </a:solidFill>
                <a:ea typeface="Inter" pitchFamily="34" charset="-122"/>
                <a:cs typeface="Inter" pitchFamily="34" charset="-120"/>
              </a:rPr>
              <a:t>birlikte</a:t>
            </a:r>
            <a:r>
              <a:rPr lang="en-US" sz="2400" dirty="0">
                <a:solidFill>
                  <a:srgbClr val="272525"/>
                </a:solidFill>
                <a:ea typeface="Inter" pitchFamily="34" charset="-122"/>
                <a:cs typeface="Inter" pitchFamily="34" charset="-120"/>
              </a:rPr>
              <a:t> </a:t>
            </a:r>
            <a:r>
              <a:rPr lang="en-US" sz="2400" dirty="0" err="1">
                <a:solidFill>
                  <a:srgbClr val="272525"/>
                </a:solidFill>
                <a:ea typeface="Inter" pitchFamily="34" charset="-122"/>
                <a:cs typeface="Inter" pitchFamily="34" charset="-120"/>
              </a:rPr>
              <a:t>görülen</a:t>
            </a:r>
            <a:r>
              <a:rPr lang="en-US" sz="2400" dirty="0">
                <a:solidFill>
                  <a:srgbClr val="272525"/>
                </a:solidFill>
                <a:ea typeface="Inter" pitchFamily="34" charset="-122"/>
                <a:cs typeface="Inter" pitchFamily="34" charset="-120"/>
              </a:rPr>
              <a:t> </a:t>
            </a:r>
            <a:r>
              <a:rPr lang="en-US" sz="2400" dirty="0" err="1">
                <a:solidFill>
                  <a:srgbClr val="272525"/>
                </a:solidFill>
                <a:ea typeface="Inter" pitchFamily="34" charset="-122"/>
                <a:cs typeface="Inter" pitchFamily="34" charset="-120"/>
              </a:rPr>
              <a:t>iki</a:t>
            </a:r>
            <a:r>
              <a:rPr lang="en-US" sz="2400" dirty="0">
                <a:solidFill>
                  <a:srgbClr val="272525"/>
                </a:solidFill>
                <a:ea typeface="Inter" pitchFamily="34" charset="-122"/>
                <a:cs typeface="Inter" pitchFamily="34" charset="-120"/>
              </a:rPr>
              <a:t> </a:t>
            </a:r>
            <a:r>
              <a:rPr lang="tr-TR" sz="2400" dirty="0">
                <a:solidFill>
                  <a:srgbClr val="272525"/>
                </a:solidFill>
                <a:ea typeface="Inter" pitchFamily="34" charset="-122"/>
                <a:cs typeface="Inter" pitchFamily="34" charset="-120"/>
              </a:rPr>
              <a:t>geriatrik sendromdur</a:t>
            </a:r>
            <a:r>
              <a:rPr lang="en-US" sz="2400" dirty="0">
                <a:solidFill>
                  <a:srgbClr val="272525"/>
                </a:solidFill>
                <a:ea typeface="Inter" pitchFamily="34" charset="-122"/>
                <a:cs typeface="Inter" pitchFamily="34" charset="-120"/>
              </a:rPr>
              <a:t>.</a:t>
            </a:r>
            <a:endParaRPr lang="tr-TR" sz="2400" dirty="0">
              <a:solidFill>
                <a:srgbClr val="272525"/>
              </a:solidFill>
              <a:ea typeface="Inter" pitchFamily="34" charset="-122"/>
              <a:cs typeface="Inter" pitchFamily="34" charset="-120"/>
            </a:endParaRPr>
          </a:p>
          <a:p>
            <a:pPr>
              <a:lnSpc>
                <a:spcPts val="2375"/>
              </a:lnSpc>
            </a:pPr>
            <a:endParaRPr lang="tr-TR" sz="2400" dirty="0">
              <a:solidFill>
                <a:srgbClr val="272525"/>
              </a:solidFill>
              <a:ea typeface="Inter" pitchFamily="34" charset="-122"/>
              <a:cs typeface="Inter" pitchFamily="34" charset="-120"/>
            </a:endParaRPr>
          </a:p>
          <a:p>
            <a:pPr>
              <a:lnSpc>
                <a:spcPts val="2375"/>
              </a:lnSpc>
            </a:pPr>
            <a:r>
              <a:rPr lang="tr-TR" sz="2400" dirty="0"/>
              <a:t> Her iki sendrom da sistemik rezerv azalması ile </a:t>
            </a:r>
            <a:r>
              <a:rPr lang="tr-TR" sz="2400" dirty="0" smtClean="0"/>
              <a:t>karakterizedir </a:t>
            </a:r>
            <a:r>
              <a:rPr lang="tr-TR" sz="2400" dirty="0"/>
              <a:t>ve iyi kontrol altında olmayan kronik hastalıklarla kötüleşir.*</a:t>
            </a:r>
          </a:p>
          <a:p>
            <a:pPr>
              <a:lnSpc>
                <a:spcPts val="2375"/>
              </a:lnSpc>
            </a:pPr>
            <a:endParaRPr lang="en-US" sz="2400" dirty="0">
              <a:solidFill>
                <a:srgbClr val="272525"/>
              </a:solidFill>
              <a:ea typeface="Inter" pitchFamily="34" charset="-122"/>
              <a:cs typeface="Inter" pitchFamily="34" charset="-120"/>
            </a:endParaRPr>
          </a:p>
        </p:txBody>
      </p:sp>
      <p:sp>
        <p:nvSpPr>
          <p:cNvPr id="8" name="Shape 5"/>
          <p:cNvSpPr/>
          <p:nvPr/>
        </p:nvSpPr>
        <p:spPr>
          <a:xfrm>
            <a:off x="888528" y="3610945"/>
            <a:ext cx="4373664" cy="2477493"/>
          </a:xfrm>
          <a:prstGeom prst="roundRect">
            <a:avLst>
              <a:gd name="adj" fmla="val 3204"/>
            </a:avLst>
          </a:prstGeom>
          <a:solidFill>
            <a:srgbClr val="CCEEFF"/>
          </a:solidFill>
          <a:ln w="7620">
            <a:solidFill>
              <a:srgbClr val="B2D4E5"/>
            </a:solidFill>
            <a:prstDash val="solid"/>
          </a:ln>
        </p:spPr>
        <p:txBody>
          <a:bodyPr/>
          <a:lstStyle/>
          <a:p>
            <a:endParaRPr lang="tr-TR"/>
          </a:p>
        </p:txBody>
      </p:sp>
      <p:sp>
        <p:nvSpPr>
          <p:cNvPr id="9" name="Shape 6"/>
          <p:cNvSpPr/>
          <p:nvPr/>
        </p:nvSpPr>
        <p:spPr>
          <a:xfrm>
            <a:off x="879611" y="4197365"/>
            <a:ext cx="567035" cy="567035"/>
          </a:xfrm>
          <a:prstGeom prst="roundRect">
            <a:avLst>
              <a:gd name="adj" fmla="val 13436980"/>
            </a:avLst>
          </a:prstGeom>
          <a:solidFill>
            <a:srgbClr val="007EBD"/>
          </a:solidFill>
          <a:ln/>
        </p:spPr>
        <p:txBody>
          <a:bodyPr/>
          <a:lstStyle/>
          <a:p>
            <a:endParaRPr lang="tr-TR"/>
          </a:p>
        </p:txBody>
      </p:sp>
      <p:pic>
        <p:nvPicPr>
          <p:cNvPr id="10" name="Image 2" descr="preencoded.png"/>
          <p:cNvPicPr>
            <a:picLocks noChangeAspect="1"/>
          </p:cNvPicPr>
          <p:nvPr/>
        </p:nvPicPr>
        <p:blipFill>
          <a:blip r:embed="rId3"/>
          <a:stretch>
            <a:fillRect/>
          </a:stretch>
        </p:blipFill>
        <p:spPr>
          <a:xfrm>
            <a:off x="1007946" y="4293394"/>
            <a:ext cx="255092" cy="318889"/>
          </a:xfrm>
          <a:prstGeom prst="rect">
            <a:avLst/>
          </a:prstGeom>
        </p:spPr>
      </p:pic>
      <p:sp>
        <p:nvSpPr>
          <p:cNvPr id="11" name="Text 7"/>
          <p:cNvSpPr/>
          <p:nvPr/>
        </p:nvSpPr>
        <p:spPr>
          <a:xfrm>
            <a:off x="1864583" y="4334010"/>
            <a:ext cx="1920608" cy="278273"/>
          </a:xfrm>
          <a:prstGeom prst="rect">
            <a:avLst/>
          </a:prstGeom>
          <a:noFill/>
          <a:ln/>
        </p:spPr>
        <p:txBody>
          <a:bodyPr wrap="none" lIns="0" tIns="0" rIns="0" bIns="0" rtlCol="0" anchor="t"/>
          <a:lstStyle/>
          <a:p>
            <a:pPr>
              <a:lnSpc>
                <a:spcPts val="2417"/>
              </a:lnSpc>
            </a:pPr>
            <a:r>
              <a:rPr lang="en-US" sz="2400" b="1" dirty="0">
                <a:solidFill>
                  <a:srgbClr val="272525"/>
                </a:solidFill>
                <a:latin typeface="Petrona Bold" pitchFamily="34" charset="0"/>
                <a:ea typeface="Petrona Bold" pitchFamily="34" charset="-122"/>
                <a:cs typeface="Petrona Bold" pitchFamily="34" charset="-120"/>
              </a:rPr>
              <a:t>Klinik Riskler</a:t>
            </a:r>
            <a:endParaRPr lang="en-US" sz="2400" dirty="0"/>
          </a:p>
        </p:txBody>
      </p:sp>
      <p:sp>
        <p:nvSpPr>
          <p:cNvPr id="12" name="Text 8"/>
          <p:cNvSpPr/>
          <p:nvPr/>
        </p:nvSpPr>
        <p:spPr>
          <a:xfrm>
            <a:off x="856853" y="4968727"/>
            <a:ext cx="4310569" cy="907257"/>
          </a:xfrm>
          <a:prstGeom prst="rect">
            <a:avLst/>
          </a:prstGeom>
          <a:noFill/>
          <a:ln/>
        </p:spPr>
        <p:txBody>
          <a:bodyPr wrap="square" lIns="0" tIns="0" rIns="0" bIns="0" rtlCol="0" anchor="t"/>
          <a:lstStyle/>
          <a:p>
            <a:pPr>
              <a:lnSpc>
                <a:spcPts val="2375"/>
              </a:lnSpc>
            </a:pPr>
            <a:r>
              <a:rPr lang="tr-TR" sz="2400" dirty="0">
                <a:solidFill>
                  <a:srgbClr val="272525"/>
                </a:solidFill>
                <a:latin typeface="Calibri" panose="020F0502020204030204" pitchFamily="34" charset="0"/>
                <a:ea typeface="Inter" pitchFamily="34" charset="-122"/>
                <a:cs typeface="Calibri" panose="020F0502020204030204" pitchFamily="34" charset="0"/>
              </a:rPr>
              <a:t> </a:t>
            </a:r>
            <a:r>
              <a:rPr lang="en-US" sz="2400" dirty="0">
                <a:solidFill>
                  <a:srgbClr val="272525"/>
                </a:solidFill>
                <a:latin typeface="Calibri" panose="020F0502020204030204" pitchFamily="34" charset="0"/>
                <a:ea typeface="Inter" pitchFamily="34" charset="-122"/>
                <a:cs typeface="Calibri" panose="020F0502020204030204" pitchFamily="34" charset="0"/>
              </a:rPr>
              <a:t>Bu durumlar olumsuz </a:t>
            </a:r>
            <a:r>
              <a:rPr lang="en-US" sz="2400" dirty="0" err="1">
                <a:solidFill>
                  <a:srgbClr val="272525"/>
                </a:solidFill>
                <a:latin typeface="Calibri" panose="020F0502020204030204" pitchFamily="34" charset="0"/>
                <a:ea typeface="Inter" pitchFamily="34" charset="-122"/>
                <a:cs typeface="Calibri" panose="020F0502020204030204" pitchFamily="34" charset="0"/>
              </a:rPr>
              <a:t>klinik</a:t>
            </a:r>
            <a:r>
              <a:rPr lang="en-US" sz="2400" dirty="0">
                <a:solidFill>
                  <a:srgbClr val="272525"/>
                </a:solidFill>
                <a:latin typeface="Calibri" panose="020F0502020204030204" pitchFamily="34" charset="0"/>
                <a:ea typeface="Inter" pitchFamily="34" charset="-122"/>
                <a:cs typeface="Calibri" panose="020F0502020204030204" pitchFamily="34" charset="0"/>
              </a:rPr>
              <a:t> </a:t>
            </a:r>
            <a:r>
              <a:rPr lang="en-US" sz="2400" dirty="0" err="1">
                <a:solidFill>
                  <a:srgbClr val="272525"/>
                </a:solidFill>
                <a:latin typeface="Calibri" panose="020F0502020204030204" pitchFamily="34" charset="0"/>
                <a:ea typeface="Inter" pitchFamily="34" charset="-122"/>
                <a:cs typeface="Calibri" panose="020F0502020204030204" pitchFamily="34" charset="0"/>
              </a:rPr>
              <a:t>sonuçlar</a:t>
            </a:r>
            <a:r>
              <a:rPr lang="tr-TR" sz="2400" dirty="0">
                <a:solidFill>
                  <a:srgbClr val="272525"/>
                </a:solidFill>
                <a:latin typeface="Calibri" panose="020F0502020204030204" pitchFamily="34" charset="0"/>
                <a:ea typeface="Inter" pitchFamily="34" charset="-122"/>
                <a:cs typeface="Calibri" panose="020F0502020204030204" pitchFamily="34" charset="0"/>
              </a:rPr>
              <a:t>la ilişkilidir</a:t>
            </a:r>
            <a:r>
              <a:rPr lang="en-US" sz="2400" dirty="0">
                <a:solidFill>
                  <a:srgbClr val="272525"/>
                </a:solidFill>
                <a:latin typeface="Calibri" panose="020F0502020204030204" pitchFamily="34" charset="0"/>
                <a:ea typeface="Inter" pitchFamily="34" charset="-122"/>
                <a:cs typeface="Calibri" panose="020F0502020204030204" pitchFamily="34" charset="0"/>
              </a:rPr>
              <a:t> ve </a:t>
            </a:r>
            <a:r>
              <a:rPr lang="en-US" sz="2400" dirty="0" err="1">
                <a:solidFill>
                  <a:srgbClr val="272525"/>
                </a:solidFill>
                <a:latin typeface="Calibri" panose="020F0502020204030204" pitchFamily="34" charset="0"/>
                <a:ea typeface="Inter" pitchFamily="34" charset="-122"/>
                <a:cs typeface="Calibri" panose="020F0502020204030204" pitchFamily="34" charset="0"/>
              </a:rPr>
              <a:t>fonksiyonel</a:t>
            </a:r>
            <a:r>
              <a:rPr lang="en-US" sz="2400" dirty="0">
                <a:solidFill>
                  <a:srgbClr val="272525"/>
                </a:solidFill>
                <a:latin typeface="Calibri" panose="020F0502020204030204" pitchFamily="34" charset="0"/>
                <a:ea typeface="Inter" pitchFamily="34" charset="-122"/>
                <a:cs typeface="Calibri" panose="020F0502020204030204" pitchFamily="34" charset="0"/>
              </a:rPr>
              <a:t> </a:t>
            </a:r>
            <a:r>
              <a:rPr lang="en-US" sz="2400" dirty="0" err="1">
                <a:solidFill>
                  <a:srgbClr val="272525"/>
                </a:solidFill>
                <a:latin typeface="Calibri" panose="020F0502020204030204" pitchFamily="34" charset="0"/>
                <a:ea typeface="Inter" pitchFamily="34" charset="-122"/>
                <a:cs typeface="Calibri" panose="020F0502020204030204" pitchFamily="34" charset="0"/>
              </a:rPr>
              <a:t>bağım</a:t>
            </a:r>
            <a:r>
              <a:rPr lang="tr-TR" sz="2400" dirty="0" err="1">
                <a:solidFill>
                  <a:srgbClr val="272525"/>
                </a:solidFill>
                <a:latin typeface="Calibri" panose="020F0502020204030204" pitchFamily="34" charset="0"/>
                <a:ea typeface="Inter" pitchFamily="34" charset="-122"/>
                <a:cs typeface="Calibri" panose="020F0502020204030204" pitchFamily="34" charset="0"/>
              </a:rPr>
              <a:t>lılık</a:t>
            </a:r>
            <a:r>
              <a:rPr lang="tr-TR" sz="2400" dirty="0">
                <a:solidFill>
                  <a:srgbClr val="272525"/>
                </a:solidFill>
                <a:latin typeface="Calibri" panose="020F0502020204030204" pitchFamily="34" charset="0"/>
                <a:ea typeface="Inter" pitchFamily="34" charset="-122"/>
                <a:cs typeface="Calibri" panose="020F0502020204030204" pitchFamily="34" charset="0"/>
              </a:rPr>
              <a:t> </a:t>
            </a:r>
            <a:r>
              <a:rPr lang="en-US" sz="2400" dirty="0" err="1">
                <a:solidFill>
                  <a:srgbClr val="272525"/>
                </a:solidFill>
                <a:latin typeface="Calibri" panose="020F0502020204030204" pitchFamily="34" charset="0"/>
                <a:ea typeface="Inter" pitchFamily="34" charset="-122"/>
                <a:cs typeface="Calibri" panose="020F0502020204030204" pitchFamily="34" charset="0"/>
              </a:rPr>
              <a:t>riskini</a:t>
            </a:r>
            <a:r>
              <a:rPr lang="en-US" sz="2400" dirty="0">
                <a:solidFill>
                  <a:srgbClr val="272525"/>
                </a:solidFill>
                <a:latin typeface="Calibri" panose="020F0502020204030204" pitchFamily="34" charset="0"/>
                <a:ea typeface="Inter" pitchFamily="34" charset="-122"/>
                <a:cs typeface="Calibri" panose="020F0502020204030204" pitchFamily="34" charset="0"/>
              </a:rPr>
              <a:t> artırır.</a:t>
            </a:r>
            <a:endParaRPr lang="en-US" sz="2400" dirty="0">
              <a:latin typeface="Calibri" panose="020F0502020204030204" pitchFamily="34" charset="0"/>
              <a:cs typeface="Calibri" panose="020F0502020204030204" pitchFamily="34" charset="0"/>
            </a:endParaRPr>
          </a:p>
        </p:txBody>
      </p:sp>
      <p:sp>
        <p:nvSpPr>
          <p:cNvPr id="13" name="Shape 9"/>
          <p:cNvSpPr/>
          <p:nvPr/>
        </p:nvSpPr>
        <p:spPr>
          <a:xfrm>
            <a:off x="6096000" y="3593332"/>
            <a:ext cx="4225801" cy="2477493"/>
          </a:xfrm>
          <a:prstGeom prst="roundRect">
            <a:avLst>
              <a:gd name="adj" fmla="val 3204"/>
            </a:avLst>
          </a:prstGeom>
          <a:solidFill>
            <a:srgbClr val="CCEEFF"/>
          </a:solidFill>
          <a:ln w="7620">
            <a:solidFill>
              <a:srgbClr val="B2D4E5"/>
            </a:solidFill>
            <a:prstDash val="solid"/>
          </a:ln>
        </p:spPr>
        <p:txBody>
          <a:bodyPr/>
          <a:lstStyle/>
          <a:p>
            <a:endParaRPr lang="tr-TR"/>
          </a:p>
        </p:txBody>
      </p:sp>
      <p:sp>
        <p:nvSpPr>
          <p:cNvPr id="14" name="Shape 10"/>
          <p:cNvSpPr/>
          <p:nvPr/>
        </p:nvSpPr>
        <p:spPr>
          <a:xfrm>
            <a:off x="6159347" y="4169320"/>
            <a:ext cx="567035" cy="567035"/>
          </a:xfrm>
          <a:prstGeom prst="roundRect">
            <a:avLst>
              <a:gd name="adj" fmla="val 13436980"/>
            </a:avLst>
          </a:prstGeom>
          <a:solidFill>
            <a:srgbClr val="007EBD"/>
          </a:solidFill>
          <a:ln/>
        </p:spPr>
        <p:txBody>
          <a:bodyPr/>
          <a:lstStyle/>
          <a:p>
            <a:endParaRPr lang="tr-TR"/>
          </a:p>
        </p:txBody>
      </p:sp>
      <p:pic>
        <p:nvPicPr>
          <p:cNvPr id="15" name="Image 3" descr="preencoded.png"/>
          <p:cNvPicPr>
            <a:picLocks noChangeAspect="1"/>
          </p:cNvPicPr>
          <p:nvPr/>
        </p:nvPicPr>
        <p:blipFill>
          <a:blip r:embed="rId4"/>
          <a:stretch>
            <a:fillRect/>
          </a:stretch>
        </p:blipFill>
        <p:spPr>
          <a:xfrm>
            <a:off x="6315319" y="4283906"/>
            <a:ext cx="255092" cy="318889"/>
          </a:xfrm>
          <a:prstGeom prst="rect">
            <a:avLst/>
          </a:prstGeom>
        </p:spPr>
      </p:pic>
      <p:sp>
        <p:nvSpPr>
          <p:cNvPr id="16" name="Text 11"/>
          <p:cNvSpPr/>
          <p:nvPr/>
        </p:nvSpPr>
        <p:spPr>
          <a:xfrm>
            <a:off x="7176977" y="4283905"/>
            <a:ext cx="2689973" cy="442963"/>
          </a:xfrm>
          <a:prstGeom prst="rect">
            <a:avLst/>
          </a:prstGeom>
          <a:noFill/>
          <a:ln/>
        </p:spPr>
        <p:txBody>
          <a:bodyPr wrap="none" lIns="0" tIns="0" rIns="0" bIns="0" rtlCol="0" anchor="t"/>
          <a:lstStyle/>
          <a:p>
            <a:pPr>
              <a:lnSpc>
                <a:spcPts val="2417"/>
              </a:lnSpc>
            </a:pPr>
            <a:r>
              <a:rPr lang="en-US" sz="2400" b="1" dirty="0">
                <a:solidFill>
                  <a:srgbClr val="272525"/>
                </a:solidFill>
                <a:latin typeface="Petrona Bold" pitchFamily="34" charset="0"/>
                <a:ea typeface="Petrona Bold" pitchFamily="34" charset="-122"/>
                <a:cs typeface="Petrona Bold" pitchFamily="34" charset="-120"/>
              </a:rPr>
              <a:t>İlişkinin Önemi</a:t>
            </a:r>
            <a:endParaRPr lang="en-US" sz="2400" dirty="0"/>
          </a:p>
        </p:txBody>
      </p:sp>
      <p:sp>
        <p:nvSpPr>
          <p:cNvPr id="17" name="Text 12"/>
          <p:cNvSpPr/>
          <p:nvPr/>
        </p:nvSpPr>
        <p:spPr>
          <a:xfrm>
            <a:off x="6163897" y="4937288"/>
            <a:ext cx="4207082" cy="1324469"/>
          </a:xfrm>
          <a:prstGeom prst="rect">
            <a:avLst/>
          </a:prstGeom>
          <a:noFill/>
          <a:ln/>
        </p:spPr>
        <p:txBody>
          <a:bodyPr wrap="square" lIns="0" tIns="0" rIns="0" bIns="0" rtlCol="0" anchor="t"/>
          <a:lstStyle/>
          <a:p>
            <a:pPr>
              <a:lnSpc>
                <a:spcPts val="2375"/>
              </a:lnSpc>
            </a:pPr>
            <a:r>
              <a:rPr lang="tr-TR" sz="2400" dirty="0">
                <a:solidFill>
                  <a:srgbClr val="272525"/>
                </a:solidFill>
                <a:latin typeface="Calibri" panose="020F0502020204030204" pitchFamily="34" charset="0"/>
                <a:ea typeface="Inter" pitchFamily="34" charset="-122"/>
                <a:cs typeface="Calibri" panose="020F0502020204030204" pitchFamily="34" charset="0"/>
              </a:rPr>
              <a:t> </a:t>
            </a:r>
            <a:r>
              <a:rPr lang="en-US" sz="2400" dirty="0" err="1">
                <a:solidFill>
                  <a:srgbClr val="272525"/>
                </a:solidFill>
                <a:latin typeface="Calibri" panose="020F0502020204030204" pitchFamily="34" charset="0"/>
                <a:ea typeface="Inter" pitchFamily="34" charset="-122"/>
                <a:cs typeface="Calibri" panose="020F0502020204030204" pitchFamily="34" charset="0"/>
              </a:rPr>
              <a:t>İki</a:t>
            </a:r>
            <a:r>
              <a:rPr lang="en-US" sz="2400" dirty="0">
                <a:solidFill>
                  <a:srgbClr val="272525"/>
                </a:solidFill>
                <a:latin typeface="Calibri" panose="020F0502020204030204" pitchFamily="34" charset="0"/>
                <a:ea typeface="Inter" pitchFamily="34" charset="-122"/>
                <a:cs typeface="Calibri" panose="020F0502020204030204" pitchFamily="34" charset="0"/>
              </a:rPr>
              <a:t> sendrom arasındaki ilişkiyi anlamak, </a:t>
            </a:r>
            <a:r>
              <a:rPr lang="en-US" sz="2400" dirty="0" err="1">
                <a:solidFill>
                  <a:srgbClr val="272525"/>
                </a:solidFill>
                <a:latin typeface="Calibri" panose="020F0502020204030204" pitchFamily="34" charset="0"/>
                <a:ea typeface="Inter" pitchFamily="34" charset="-122"/>
                <a:cs typeface="Calibri" panose="020F0502020204030204" pitchFamily="34" charset="0"/>
              </a:rPr>
              <a:t>yaşlı</a:t>
            </a:r>
            <a:r>
              <a:rPr lang="en-US" sz="2400" dirty="0">
                <a:solidFill>
                  <a:srgbClr val="272525"/>
                </a:solidFill>
                <a:latin typeface="Calibri" panose="020F0502020204030204" pitchFamily="34" charset="0"/>
                <a:ea typeface="Inter" pitchFamily="34" charset="-122"/>
                <a:cs typeface="Calibri" panose="020F0502020204030204" pitchFamily="34" charset="0"/>
              </a:rPr>
              <a:t> </a:t>
            </a:r>
            <a:r>
              <a:rPr lang="en-US" sz="2400" dirty="0" err="1">
                <a:solidFill>
                  <a:srgbClr val="272525"/>
                </a:solidFill>
                <a:latin typeface="Calibri" panose="020F0502020204030204" pitchFamily="34" charset="0"/>
                <a:ea typeface="Inter" pitchFamily="34" charset="-122"/>
                <a:cs typeface="Calibri" panose="020F0502020204030204" pitchFamily="34" charset="0"/>
              </a:rPr>
              <a:t>bireylerin</a:t>
            </a:r>
            <a:r>
              <a:rPr lang="en-US" sz="2400" dirty="0">
                <a:solidFill>
                  <a:srgbClr val="272525"/>
                </a:solidFill>
                <a:latin typeface="Calibri" panose="020F0502020204030204" pitchFamily="34" charset="0"/>
                <a:ea typeface="Inter" pitchFamily="34" charset="-122"/>
                <a:cs typeface="Calibri" panose="020F0502020204030204" pitchFamily="34" charset="0"/>
              </a:rPr>
              <a:t> </a:t>
            </a:r>
            <a:r>
              <a:rPr lang="en-US" sz="2400" dirty="0" err="1">
                <a:solidFill>
                  <a:srgbClr val="272525"/>
                </a:solidFill>
                <a:latin typeface="Calibri" panose="020F0502020204030204" pitchFamily="34" charset="0"/>
                <a:ea typeface="Inter" pitchFamily="34" charset="-122"/>
                <a:cs typeface="Calibri" panose="020F0502020204030204" pitchFamily="34" charset="0"/>
              </a:rPr>
              <a:t>bütüncül</a:t>
            </a:r>
            <a:r>
              <a:rPr lang="en-US" sz="2400" dirty="0">
                <a:solidFill>
                  <a:srgbClr val="272525"/>
                </a:solidFill>
                <a:latin typeface="Calibri" panose="020F0502020204030204" pitchFamily="34" charset="0"/>
                <a:ea typeface="Inter" pitchFamily="34" charset="-122"/>
                <a:cs typeface="Calibri" panose="020F0502020204030204" pitchFamily="34" charset="0"/>
              </a:rPr>
              <a:t> </a:t>
            </a:r>
            <a:r>
              <a:rPr lang="en-US" sz="2400" dirty="0" err="1">
                <a:solidFill>
                  <a:srgbClr val="272525"/>
                </a:solidFill>
                <a:latin typeface="Calibri" panose="020F0502020204030204" pitchFamily="34" charset="0"/>
                <a:ea typeface="Inter" pitchFamily="34" charset="-122"/>
                <a:cs typeface="Calibri" panose="020F0502020204030204" pitchFamily="34" charset="0"/>
              </a:rPr>
              <a:t>bakımında</a:t>
            </a:r>
            <a:r>
              <a:rPr lang="en-US" sz="2400" dirty="0">
                <a:solidFill>
                  <a:srgbClr val="272525"/>
                </a:solidFill>
                <a:latin typeface="Calibri" panose="020F0502020204030204" pitchFamily="34" charset="0"/>
                <a:ea typeface="Inter" pitchFamily="34" charset="-122"/>
                <a:cs typeface="Calibri" panose="020F0502020204030204" pitchFamily="34" charset="0"/>
              </a:rPr>
              <a:t> </a:t>
            </a:r>
            <a:r>
              <a:rPr lang="en-US" sz="2400" dirty="0" err="1">
                <a:solidFill>
                  <a:srgbClr val="272525"/>
                </a:solidFill>
                <a:latin typeface="Calibri" panose="020F0502020204030204" pitchFamily="34" charset="0"/>
                <a:ea typeface="Inter" pitchFamily="34" charset="-122"/>
                <a:cs typeface="Calibri" panose="020F0502020204030204" pitchFamily="34" charset="0"/>
              </a:rPr>
              <a:t>önemlidir</a:t>
            </a:r>
            <a:r>
              <a:rPr lang="en-US" sz="2400" dirty="0">
                <a:solidFill>
                  <a:srgbClr val="272525"/>
                </a:solidFill>
                <a:latin typeface="Calibri" panose="020F0502020204030204" pitchFamily="34" charset="0"/>
                <a:ea typeface="Inter" pitchFamily="34" charset="-122"/>
                <a:cs typeface="Calibri" panose="020F0502020204030204" pitchFamily="34" charset="0"/>
              </a:rPr>
              <a:t>.</a:t>
            </a:r>
            <a:endParaRPr lang="en-US" sz="2400" dirty="0">
              <a:latin typeface="Calibri" panose="020F0502020204030204" pitchFamily="34" charset="0"/>
              <a:cs typeface="Calibri" panose="020F0502020204030204" pitchFamily="34" charset="0"/>
            </a:endParaRPr>
          </a:p>
        </p:txBody>
      </p:sp>
      <p:sp>
        <p:nvSpPr>
          <p:cNvPr id="19" name="Metin kutusu 18">
            <a:extLst>
              <a:ext uri="{FF2B5EF4-FFF2-40B4-BE49-F238E27FC236}">
                <a16:creationId xmlns:a16="http://schemas.microsoft.com/office/drawing/2014/main" id="{97B0FABD-4208-6B96-B658-C75BC4CD5FB8}"/>
              </a:ext>
            </a:extLst>
          </p:cNvPr>
          <p:cNvSpPr txBox="1"/>
          <p:nvPr/>
        </p:nvSpPr>
        <p:spPr>
          <a:xfrm>
            <a:off x="793758" y="6293413"/>
            <a:ext cx="10983713" cy="215444"/>
          </a:xfrm>
          <a:prstGeom prst="rect">
            <a:avLst/>
          </a:prstGeom>
          <a:noFill/>
        </p:spPr>
        <p:txBody>
          <a:bodyPr wrap="square">
            <a:spAutoFit/>
          </a:bodyPr>
          <a:lstStyle/>
          <a:p>
            <a:r>
              <a:rPr lang="tr-TR" sz="800" dirty="0" err="1">
                <a:effectLst/>
                <a:latin typeface="Aptos" panose="020B0004020202020204" pitchFamily="34" charset="0"/>
                <a:ea typeface="Aptos" panose="020B0004020202020204" pitchFamily="34" charset="0"/>
                <a:cs typeface="Times New Roman" panose="02020603050405020304" pitchFamily="18" charset="0"/>
              </a:rPr>
              <a:t>Luo</a:t>
            </a:r>
            <a:r>
              <a:rPr lang="tr-TR" sz="800" dirty="0">
                <a:effectLst/>
                <a:latin typeface="Aptos" panose="020B0004020202020204" pitchFamily="34" charset="0"/>
                <a:ea typeface="Aptos" panose="020B0004020202020204" pitchFamily="34" charset="0"/>
                <a:cs typeface="Times New Roman" panose="02020603050405020304" pitchFamily="18" charset="0"/>
              </a:rPr>
              <a:t> Y, Chen Y, Wang K, De </a:t>
            </a:r>
            <a:r>
              <a:rPr lang="tr-TR" sz="800" dirty="0" err="1">
                <a:effectLst/>
                <a:latin typeface="Aptos" panose="020B0004020202020204" pitchFamily="34" charset="0"/>
                <a:ea typeface="Aptos" panose="020B0004020202020204" pitchFamily="34" charset="0"/>
                <a:cs typeface="Times New Roman" panose="02020603050405020304" pitchFamily="18" charset="0"/>
              </a:rPr>
              <a:t>Fries</a:t>
            </a:r>
            <a:r>
              <a:rPr lang="tr-TR" sz="800" dirty="0">
                <a:effectLst/>
                <a:latin typeface="Aptos" panose="020B0004020202020204" pitchFamily="34" charset="0"/>
                <a:ea typeface="Aptos" panose="020B0004020202020204" pitchFamily="34" charset="0"/>
                <a:cs typeface="Times New Roman" panose="02020603050405020304" pitchFamily="18" charset="0"/>
              </a:rPr>
              <a:t> CM, Huang Z, Xu H, et al. Associations </a:t>
            </a:r>
            <a:r>
              <a:rPr lang="tr-TR" sz="800" dirty="0" err="1">
                <a:effectLst/>
                <a:latin typeface="Aptos" panose="020B0004020202020204" pitchFamily="34" charset="0"/>
                <a:ea typeface="Aptos" panose="020B0004020202020204" pitchFamily="34" charset="0"/>
                <a:cs typeface="Times New Roman" panose="02020603050405020304" pitchFamily="18" charset="0"/>
              </a:rPr>
              <a:t>between</a:t>
            </a:r>
            <a:r>
              <a:rPr lang="tr-TR" sz="800" dirty="0">
                <a:effectLst/>
                <a:latin typeface="Aptos" panose="020B0004020202020204" pitchFamily="34" charset="0"/>
                <a:ea typeface="Aptos" panose="020B0004020202020204" pitchFamily="34" charset="0"/>
                <a:cs typeface="Times New Roman" panose="02020603050405020304" pitchFamily="18" charset="0"/>
              </a:rPr>
              <a:t> </a:t>
            </a:r>
            <a:r>
              <a:rPr lang="tr-TR" sz="800" dirty="0" err="1">
                <a:effectLst/>
                <a:latin typeface="Aptos" panose="020B0004020202020204" pitchFamily="34" charset="0"/>
                <a:ea typeface="Aptos" panose="020B0004020202020204" pitchFamily="34" charset="0"/>
                <a:cs typeface="Times New Roman" panose="02020603050405020304" pitchFamily="18" charset="0"/>
              </a:rPr>
              <a:t>multimorbidity</a:t>
            </a:r>
            <a:r>
              <a:rPr lang="tr-TR" sz="800" dirty="0">
                <a:effectLst/>
                <a:latin typeface="Aptos" panose="020B0004020202020204" pitchFamily="34" charset="0"/>
                <a:ea typeface="Aptos" panose="020B0004020202020204" pitchFamily="34" charset="0"/>
                <a:cs typeface="Times New Roman" panose="02020603050405020304" pitchFamily="18" charset="0"/>
              </a:rPr>
              <a:t> and </a:t>
            </a:r>
            <a:r>
              <a:rPr lang="tr-TR" sz="800" dirty="0" err="1">
                <a:effectLst/>
                <a:latin typeface="Aptos" panose="020B0004020202020204" pitchFamily="34" charset="0"/>
                <a:ea typeface="Aptos" panose="020B0004020202020204" pitchFamily="34" charset="0"/>
                <a:cs typeface="Times New Roman" panose="02020603050405020304" pitchFamily="18" charset="0"/>
              </a:rPr>
              <a:t>frailty</a:t>
            </a:r>
            <a:r>
              <a:rPr lang="tr-TR" sz="800" dirty="0">
                <a:effectLst/>
                <a:latin typeface="Aptos" panose="020B0004020202020204" pitchFamily="34" charset="0"/>
                <a:ea typeface="Aptos" panose="020B0004020202020204" pitchFamily="34" charset="0"/>
                <a:cs typeface="Times New Roman" panose="02020603050405020304" pitchFamily="18" charset="0"/>
              </a:rPr>
              <a:t> </a:t>
            </a:r>
            <a:r>
              <a:rPr lang="tr-TR" sz="800" dirty="0" err="1">
                <a:effectLst/>
                <a:latin typeface="Aptos" panose="020B0004020202020204" pitchFamily="34" charset="0"/>
                <a:ea typeface="Aptos" panose="020B0004020202020204" pitchFamily="34" charset="0"/>
                <a:cs typeface="Times New Roman" panose="02020603050405020304" pitchFamily="18" charset="0"/>
              </a:rPr>
              <a:t>transitions</a:t>
            </a:r>
            <a:r>
              <a:rPr lang="tr-TR" sz="800" dirty="0">
                <a:effectLst/>
                <a:latin typeface="Aptos" panose="020B0004020202020204" pitchFamily="34" charset="0"/>
                <a:ea typeface="Aptos" panose="020B0004020202020204" pitchFamily="34" charset="0"/>
                <a:cs typeface="Times New Roman" panose="02020603050405020304" pitchFamily="18" charset="0"/>
              </a:rPr>
              <a:t> </a:t>
            </a:r>
            <a:r>
              <a:rPr lang="tr-TR" sz="800" dirty="0" err="1">
                <a:effectLst/>
                <a:latin typeface="Aptos" panose="020B0004020202020204" pitchFamily="34" charset="0"/>
                <a:ea typeface="Aptos" panose="020B0004020202020204" pitchFamily="34" charset="0"/>
                <a:cs typeface="Times New Roman" panose="02020603050405020304" pitchFamily="18" charset="0"/>
              </a:rPr>
              <a:t>among</a:t>
            </a:r>
            <a:r>
              <a:rPr lang="tr-TR" sz="800" dirty="0">
                <a:effectLst/>
                <a:latin typeface="Aptos" panose="020B0004020202020204" pitchFamily="34" charset="0"/>
                <a:ea typeface="Aptos" panose="020B0004020202020204" pitchFamily="34" charset="0"/>
                <a:cs typeface="Times New Roman" panose="02020603050405020304" pitchFamily="18" charset="0"/>
              </a:rPr>
              <a:t> </a:t>
            </a:r>
            <a:r>
              <a:rPr lang="tr-TR" sz="800" dirty="0" err="1">
                <a:effectLst/>
                <a:latin typeface="Aptos" panose="020B0004020202020204" pitchFamily="34" charset="0"/>
                <a:ea typeface="Aptos" panose="020B0004020202020204" pitchFamily="34" charset="0"/>
                <a:cs typeface="Times New Roman" panose="02020603050405020304" pitchFamily="18" charset="0"/>
              </a:rPr>
              <a:t>older</a:t>
            </a:r>
            <a:r>
              <a:rPr lang="tr-TR" sz="800" dirty="0">
                <a:effectLst/>
                <a:latin typeface="Aptos" panose="020B0004020202020204" pitchFamily="34" charset="0"/>
                <a:ea typeface="Aptos" panose="020B0004020202020204" pitchFamily="34" charset="0"/>
                <a:cs typeface="Times New Roman" panose="02020603050405020304" pitchFamily="18" charset="0"/>
              </a:rPr>
              <a:t> </a:t>
            </a:r>
            <a:r>
              <a:rPr lang="tr-TR" sz="800" dirty="0" err="1">
                <a:effectLst/>
                <a:latin typeface="Aptos" panose="020B0004020202020204" pitchFamily="34" charset="0"/>
                <a:ea typeface="Aptos" panose="020B0004020202020204" pitchFamily="34" charset="0"/>
                <a:cs typeface="Times New Roman" panose="02020603050405020304" pitchFamily="18" charset="0"/>
              </a:rPr>
              <a:t>Americans</a:t>
            </a:r>
            <a:r>
              <a:rPr lang="tr-TR" sz="800" dirty="0">
                <a:effectLst/>
                <a:latin typeface="Aptos" panose="020B0004020202020204" pitchFamily="34" charset="0"/>
                <a:ea typeface="Aptos" panose="020B0004020202020204" pitchFamily="34" charset="0"/>
                <a:cs typeface="Times New Roman" panose="02020603050405020304" pitchFamily="18" charset="0"/>
              </a:rPr>
              <a:t>. </a:t>
            </a:r>
            <a:r>
              <a:rPr lang="tr-TR" sz="800" dirty="0" err="1">
                <a:effectLst/>
                <a:latin typeface="Aptos" panose="020B0004020202020204" pitchFamily="34" charset="0"/>
                <a:ea typeface="Aptos" panose="020B0004020202020204" pitchFamily="34" charset="0"/>
                <a:cs typeface="Times New Roman" panose="02020603050405020304" pitchFamily="18" charset="0"/>
              </a:rPr>
              <a:t>Journal</a:t>
            </a:r>
            <a:r>
              <a:rPr lang="tr-TR" sz="800" dirty="0">
                <a:effectLst/>
                <a:latin typeface="Aptos" panose="020B0004020202020204" pitchFamily="34" charset="0"/>
                <a:ea typeface="Aptos" panose="020B0004020202020204" pitchFamily="34" charset="0"/>
                <a:cs typeface="Times New Roman" panose="02020603050405020304" pitchFamily="18" charset="0"/>
              </a:rPr>
              <a:t> of </a:t>
            </a:r>
            <a:r>
              <a:rPr lang="tr-TR" sz="800" dirty="0" err="1">
                <a:effectLst/>
                <a:latin typeface="Aptos" panose="020B0004020202020204" pitchFamily="34" charset="0"/>
                <a:ea typeface="Aptos" panose="020B0004020202020204" pitchFamily="34" charset="0"/>
                <a:cs typeface="Times New Roman" panose="02020603050405020304" pitchFamily="18" charset="0"/>
              </a:rPr>
              <a:t>cachexia</a:t>
            </a:r>
            <a:r>
              <a:rPr lang="tr-TR" sz="800" dirty="0">
                <a:effectLst/>
                <a:latin typeface="Aptos" panose="020B0004020202020204" pitchFamily="34" charset="0"/>
                <a:ea typeface="Aptos" panose="020B0004020202020204" pitchFamily="34" charset="0"/>
                <a:cs typeface="Times New Roman" panose="02020603050405020304" pitchFamily="18" charset="0"/>
              </a:rPr>
              <a:t>, </a:t>
            </a:r>
            <a:r>
              <a:rPr lang="tr-TR" sz="800" dirty="0" err="1">
                <a:effectLst/>
                <a:latin typeface="Aptos" panose="020B0004020202020204" pitchFamily="34" charset="0"/>
                <a:ea typeface="Aptos" panose="020B0004020202020204" pitchFamily="34" charset="0"/>
                <a:cs typeface="Times New Roman" panose="02020603050405020304" pitchFamily="18" charset="0"/>
              </a:rPr>
              <a:t>sarcopenia</a:t>
            </a:r>
            <a:r>
              <a:rPr lang="tr-TR" sz="800" dirty="0">
                <a:effectLst/>
                <a:latin typeface="Aptos" panose="020B0004020202020204" pitchFamily="34" charset="0"/>
                <a:ea typeface="Aptos" panose="020B0004020202020204" pitchFamily="34" charset="0"/>
                <a:cs typeface="Times New Roman" panose="02020603050405020304" pitchFamily="18" charset="0"/>
              </a:rPr>
              <a:t> and </a:t>
            </a:r>
            <a:r>
              <a:rPr lang="tr-TR" sz="800" dirty="0" err="1">
                <a:effectLst/>
                <a:latin typeface="Aptos" panose="020B0004020202020204" pitchFamily="34" charset="0"/>
                <a:ea typeface="Aptos" panose="020B0004020202020204" pitchFamily="34" charset="0"/>
                <a:cs typeface="Times New Roman" panose="02020603050405020304" pitchFamily="18" charset="0"/>
              </a:rPr>
              <a:t>muscle</a:t>
            </a:r>
            <a:r>
              <a:rPr lang="tr-TR" sz="800" dirty="0">
                <a:effectLst/>
                <a:latin typeface="Aptos" panose="020B0004020202020204" pitchFamily="34" charset="0"/>
                <a:ea typeface="Aptos" panose="020B0004020202020204" pitchFamily="34" charset="0"/>
                <a:cs typeface="Times New Roman" panose="02020603050405020304" pitchFamily="18" charset="0"/>
              </a:rPr>
              <a:t>. 2023;14(2):1075-82.</a:t>
            </a:r>
            <a:endParaRPr lang="tr-TR" sz="800" dirty="0"/>
          </a:p>
        </p:txBody>
      </p:sp>
      <p:sp>
        <p:nvSpPr>
          <p:cNvPr id="21" name="Metin kutusu 20">
            <a:extLst>
              <a:ext uri="{FF2B5EF4-FFF2-40B4-BE49-F238E27FC236}">
                <a16:creationId xmlns:a16="http://schemas.microsoft.com/office/drawing/2014/main" id="{6B1D67E0-60DE-2CDB-B55C-2F62EDC133C7}"/>
              </a:ext>
            </a:extLst>
          </p:cNvPr>
          <p:cNvSpPr txBox="1"/>
          <p:nvPr/>
        </p:nvSpPr>
        <p:spPr>
          <a:xfrm>
            <a:off x="729996" y="6498388"/>
            <a:ext cx="10732008" cy="215444"/>
          </a:xfrm>
          <a:prstGeom prst="rect">
            <a:avLst/>
          </a:prstGeom>
          <a:noFill/>
        </p:spPr>
        <p:txBody>
          <a:bodyPr wrap="square">
            <a:spAutoFit/>
          </a:bodyPr>
          <a:lstStyle/>
          <a:p>
            <a:r>
              <a:rPr lang="tr-TR" sz="800" dirty="0" err="1">
                <a:effectLst/>
                <a:latin typeface="Aptos" panose="020B0004020202020204" pitchFamily="34" charset="0"/>
                <a:ea typeface="Aptos" panose="020B0004020202020204" pitchFamily="34" charset="0"/>
                <a:cs typeface="Times New Roman" panose="02020603050405020304" pitchFamily="18" charset="0"/>
              </a:rPr>
              <a:t>Kiss</a:t>
            </a:r>
            <a:r>
              <a:rPr lang="tr-TR" sz="800" dirty="0">
                <a:effectLst/>
                <a:latin typeface="Aptos" panose="020B0004020202020204" pitchFamily="34" charset="0"/>
                <a:ea typeface="Aptos" panose="020B0004020202020204" pitchFamily="34" charset="0"/>
                <a:cs typeface="Times New Roman" panose="02020603050405020304" pitchFamily="18" charset="0"/>
              </a:rPr>
              <a:t> N, Abbott G, </a:t>
            </a:r>
            <a:r>
              <a:rPr lang="tr-TR" sz="800" dirty="0" err="1">
                <a:effectLst/>
                <a:latin typeface="Aptos" panose="020B0004020202020204" pitchFamily="34" charset="0"/>
                <a:ea typeface="Aptos" panose="020B0004020202020204" pitchFamily="34" charset="0"/>
                <a:cs typeface="Times New Roman" panose="02020603050405020304" pitchFamily="18" charset="0"/>
              </a:rPr>
              <a:t>Daly</a:t>
            </a:r>
            <a:r>
              <a:rPr lang="tr-TR" sz="800" dirty="0">
                <a:effectLst/>
                <a:latin typeface="Aptos" panose="020B0004020202020204" pitchFamily="34" charset="0"/>
                <a:ea typeface="Aptos" panose="020B0004020202020204" pitchFamily="34" charset="0"/>
                <a:cs typeface="Times New Roman" panose="02020603050405020304" pitchFamily="18" charset="0"/>
              </a:rPr>
              <a:t> RM, </a:t>
            </a:r>
            <a:r>
              <a:rPr lang="tr-TR" sz="800" dirty="0" err="1">
                <a:effectLst/>
                <a:latin typeface="Aptos" panose="020B0004020202020204" pitchFamily="34" charset="0"/>
                <a:ea typeface="Aptos" panose="020B0004020202020204" pitchFamily="34" charset="0"/>
                <a:cs typeface="Times New Roman" panose="02020603050405020304" pitchFamily="18" charset="0"/>
              </a:rPr>
              <a:t>Denehy</a:t>
            </a:r>
            <a:r>
              <a:rPr lang="tr-TR" sz="800" dirty="0">
                <a:effectLst/>
                <a:latin typeface="Aptos" panose="020B0004020202020204" pitchFamily="34" charset="0"/>
                <a:ea typeface="Aptos" panose="020B0004020202020204" pitchFamily="34" charset="0"/>
                <a:cs typeface="Times New Roman" panose="02020603050405020304" pitchFamily="18" charset="0"/>
              </a:rPr>
              <a:t> L, </a:t>
            </a:r>
            <a:r>
              <a:rPr lang="tr-TR" sz="800" dirty="0" err="1">
                <a:effectLst/>
                <a:latin typeface="Aptos" panose="020B0004020202020204" pitchFamily="34" charset="0"/>
                <a:ea typeface="Aptos" panose="020B0004020202020204" pitchFamily="34" charset="0"/>
                <a:cs typeface="Times New Roman" panose="02020603050405020304" pitchFamily="18" charset="0"/>
              </a:rPr>
              <a:t>Edbrooke</a:t>
            </a:r>
            <a:r>
              <a:rPr lang="tr-TR" sz="800" dirty="0">
                <a:effectLst/>
                <a:latin typeface="Aptos" panose="020B0004020202020204" pitchFamily="34" charset="0"/>
                <a:ea typeface="Aptos" panose="020B0004020202020204" pitchFamily="34" charset="0"/>
                <a:cs typeface="Times New Roman" panose="02020603050405020304" pitchFamily="18" charset="0"/>
              </a:rPr>
              <a:t> L, </a:t>
            </a:r>
            <a:r>
              <a:rPr lang="tr-TR" sz="800" dirty="0" err="1">
                <a:effectLst/>
                <a:latin typeface="Aptos" panose="020B0004020202020204" pitchFamily="34" charset="0"/>
                <a:ea typeface="Aptos" panose="020B0004020202020204" pitchFamily="34" charset="0"/>
                <a:cs typeface="Times New Roman" panose="02020603050405020304" pitchFamily="18" charset="0"/>
              </a:rPr>
              <a:t>Baguley</a:t>
            </a:r>
            <a:r>
              <a:rPr lang="tr-TR" sz="800" dirty="0">
                <a:effectLst/>
                <a:latin typeface="Aptos" panose="020B0004020202020204" pitchFamily="34" charset="0"/>
                <a:ea typeface="Aptos" panose="020B0004020202020204" pitchFamily="34" charset="0"/>
                <a:cs typeface="Times New Roman" panose="02020603050405020304" pitchFamily="18" charset="0"/>
              </a:rPr>
              <a:t> BJ, et al. Multimorbidity and the risk of </a:t>
            </a:r>
            <a:r>
              <a:rPr lang="tr-TR" sz="800" dirty="0" err="1">
                <a:effectLst/>
                <a:latin typeface="Aptos" panose="020B0004020202020204" pitchFamily="34" charset="0"/>
                <a:ea typeface="Aptos" panose="020B0004020202020204" pitchFamily="34" charset="0"/>
                <a:cs typeface="Times New Roman" panose="02020603050405020304" pitchFamily="18" charset="0"/>
              </a:rPr>
              <a:t>malnutrition</a:t>
            </a:r>
            <a:r>
              <a:rPr lang="tr-TR" sz="800" dirty="0">
                <a:effectLst/>
                <a:latin typeface="Aptos" panose="020B0004020202020204" pitchFamily="34" charset="0"/>
                <a:ea typeface="Aptos" panose="020B0004020202020204" pitchFamily="34" charset="0"/>
                <a:cs typeface="Times New Roman" panose="02020603050405020304" pitchFamily="18" charset="0"/>
              </a:rPr>
              <a:t>, </a:t>
            </a:r>
            <a:r>
              <a:rPr lang="tr-TR" sz="800" dirty="0" err="1">
                <a:effectLst/>
                <a:latin typeface="Aptos" panose="020B0004020202020204" pitchFamily="34" charset="0"/>
                <a:ea typeface="Aptos" panose="020B0004020202020204" pitchFamily="34" charset="0"/>
                <a:cs typeface="Times New Roman" panose="02020603050405020304" pitchFamily="18" charset="0"/>
              </a:rPr>
              <a:t>frailty</a:t>
            </a:r>
            <a:r>
              <a:rPr lang="tr-TR" sz="800" dirty="0">
                <a:effectLst/>
                <a:latin typeface="Aptos" panose="020B0004020202020204" pitchFamily="34" charset="0"/>
                <a:ea typeface="Aptos" panose="020B0004020202020204" pitchFamily="34" charset="0"/>
                <a:cs typeface="Times New Roman" panose="02020603050405020304" pitchFamily="18" charset="0"/>
              </a:rPr>
              <a:t> and </a:t>
            </a:r>
            <a:r>
              <a:rPr lang="tr-TR" sz="800" dirty="0" err="1">
                <a:effectLst/>
                <a:latin typeface="Aptos" panose="020B0004020202020204" pitchFamily="34" charset="0"/>
                <a:ea typeface="Aptos" panose="020B0004020202020204" pitchFamily="34" charset="0"/>
                <a:cs typeface="Times New Roman" panose="02020603050405020304" pitchFamily="18" charset="0"/>
              </a:rPr>
              <a:t>sarcopenia</a:t>
            </a:r>
            <a:r>
              <a:rPr lang="tr-TR" sz="800" dirty="0">
                <a:effectLst/>
                <a:latin typeface="Aptos" panose="020B0004020202020204" pitchFamily="34" charset="0"/>
                <a:ea typeface="Aptos" panose="020B0004020202020204" pitchFamily="34" charset="0"/>
                <a:cs typeface="Times New Roman" panose="02020603050405020304" pitchFamily="18" charset="0"/>
              </a:rPr>
              <a:t> in </a:t>
            </a:r>
            <a:r>
              <a:rPr lang="tr-TR" sz="800" dirty="0" err="1">
                <a:effectLst/>
                <a:latin typeface="Aptos" panose="020B0004020202020204" pitchFamily="34" charset="0"/>
                <a:ea typeface="Aptos" panose="020B0004020202020204" pitchFamily="34" charset="0"/>
                <a:cs typeface="Times New Roman" panose="02020603050405020304" pitchFamily="18" charset="0"/>
              </a:rPr>
              <a:t>adults</a:t>
            </a:r>
            <a:r>
              <a:rPr lang="tr-TR" sz="800" dirty="0">
                <a:effectLst/>
                <a:latin typeface="Aptos" panose="020B0004020202020204" pitchFamily="34" charset="0"/>
                <a:ea typeface="Aptos" panose="020B0004020202020204" pitchFamily="34" charset="0"/>
                <a:cs typeface="Times New Roman" panose="02020603050405020304" pitchFamily="18" charset="0"/>
              </a:rPr>
              <a:t> with </a:t>
            </a:r>
            <a:r>
              <a:rPr lang="tr-TR" sz="800" dirty="0" err="1">
                <a:effectLst/>
                <a:latin typeface="Aptos" panose="020B0004020202020204" pitchFamily="34" charset="0"/>
                <a:ea typeface="Aptos" panose="020B0004020202020204" pitchFamily="34" charset="0"/>
                <a:cs typeface="Times New Roman" panose="02020603050405020304" pitchFamily="18" charset="0"/>
              </a:rPr>
              <a:t>cancer</a:t>
            </a:r>
            <a:r>
              <a:rPr lang="tr-TR" sz="800" dirty="0">
                <a:effectLst/>
                <a:latin typeface="Aptos" panose="020B0004020202020204" pitchFamily="34" charset="0"/>
                <a:ea typeface="Aptos" panose="020B0004020202020204" pitchFamily="34" charset="0"/>
                <a:cs typeface="Times New Roman" panose="02020603050405020304" pitchFamily="18" charset="0"/>
              </a:rPr>
              <a:t> in the UK </a:t>
            </a:r>
            <a:r>
              <a:rPr lang="tr-TR" sz="800" dirty="0" err="1">
                <a:effectLst/>
                <a:latin typeface="Aptos" panose="020B0004020202020204" pitchFamily="34" charset="0"/>
                <a:ea typeface="Aptos" panose="020B0004020202020204" pitchFamily="34" charset="0"/>
                <a:cs typeface="Times New Roman" panose="02020603050405020304" pitchFamily="18" charset="0"/>
              </a:rPr>
              <a:t>Biobank</a:t>
            </a:r>
            <a:r>
              <a:rPr lang="tr-TR" sz="800" dirty="0">
                <a:effectLst/>
                <a:latin typeface="Aptos" panose="020B0004020202020204" pitchFamily="34" charset="0"/>
                <a:ea typeface="Aptos" panose="020B0004020202020204" pitchFamily="34" charset="0"/>
                <a:cs typeface="Times New Roman" panose="02020603050405020304" pitchFamily="18" charset="0"/>
              </a:rPr>
              <a:t>. </a:t>
            </a:r>
            <a:r>
              <a:rPr lang="tr-TR" sz="800" dirty="0" err="1">
                <a:effectLst/>
                <a:latin typeface="Aptos" panose="020B0004020202020204" pitchFamily="34" charset="0"/>
                <a:ea typeface="Aptos" panose="020B0004020202020204" pitchFamily="34" charset="0"/>
                <a:cs typeface="Times New Roman" panose="02020603050405020304" pitchFamily="18" charset="0"/>
              </a:rPr>
              <a:t>Journal</a:t>
            </a:r>
            <a:r>
              <a:rPr lang="tr-TR" sz="800" dirty="0">
                <a:effectLst/>
                <a:latin typeface="Aptos" panose="020B0004020202020204" pitchFamily="34" charset="0"/>
                <a:ea typeface="Aptos" panose="020B0004020202020204" pitchFamily="34" charset="0"/>
                <a:cs typeface="Times New Roman" panose="02020603050405020304" pitchFamily="18" charset="0"/>
              </a:rPr>
              <a:t> of </a:t>
            </a:r>
            <a:r>
              <a:rPr lang="tr-TR" sz="800" dirty="0" err="1">
                <a:effectLst/>
                <a:latin typeface="Aptos" panose="020B0004020202020204" pitchFamily="34" charset="0"/>
                <a:ea typeface="Aptos" panose="020B0004020202020204" pitchFamily="34" charset="0"/>
                <a:cs typeface="Times New Roman" panose="02020603050405020304" pitchFamily="18" charset="0"/>
              </a:rPr>
              <a:t>cachexia</a:t>
            </a:r>
            <a:r>
              <a:rPr lang="tr-TR" sz="800" dirty="0">
                <a:effectLst/>
                <a:latin typeface="Aptos" panose="020B0004020202020204" pitchFamily="34" charset="0"/>
                <a:ea typeface="Aptos" panose="020B0004020202020204" pitchFamily="34" charset="0"/>
                <a:cs typeface="Times New Roman" panose="02020603050405020304" pitchFamily="18" charset="0"/>
              </a:rPr>
              <a:t>, </a:t>
            </a:r>
            <a:r>
              <a:rPr lang="tr-TR" sz="800" dirty="0" err="1">
                <a:effectLst/>
                <a:latin typeface="Aptos" panose="020B0004020202020204" pitchFamily="34" charset="0"/>
                <a:ea typeface="Aptos" panose="020B0004020202020204" pitchFamily="34" charset="0"/>
                <a:cs typeface="Times New Roman" panose="02020603050405020304" pitchFamily="18" charset="0"/>
              </a:rPr>
              <a:t>sarcopenia</a:t>
            </a:r>
            <a:r>
              <a:rPr lang="tr-TR" sz="800" dirty="0">
                <a:effectLst/>
                <a:latin typeface="Aptos" panose="020B0004020202020204" pitchFamily="34" charset="0"/>
                <a:ea typeface="Aptos" panose="020B0004020202020204" pitchFamily="34" charset="0"/>
                <a:cs typeface="Times New Roman" panose="02020603050405020304" pitchFamily="18" charset="0"/>
              </a:rPr>
              <a:t> and </a:t>
            </a:r>
            <a:r>
              <a:rPr lang="tr-TR" sz="800" dirty="0" err="1">
                <a:effectLst/>
                <a:latin typeface="Aptos" panose="020B0004020202020204" pitchFamily="34" charset="0"/>
                <a:ea typeface="Aptos" panose="020B0004020202020204" pitchFamily="34" charset="0"/>
                <a:cs typeface="Times New Roman" panose="02020603050405020304" pitchFamily="18" charset="0"/>
              </a:rPr>
              <a:t>muscle</a:t>
            </a:r>
            <a:r>
              <a:rPr lang="tr-TR" sz="800" dirty="0">
                <a:effectLst/>
                <a:latin typeface="Aptos" panose="020B0004020202020204" pitchFamily="34" charset="0"/>
                <a:ea typeface="Aptos" panose="020B0004020202020204" pitchFamily="34" charset="0"/>
                <a:cs typeface="Times New Roman" panose="02020603050405020304" pitchFamily="18" charset="0"/>
              </a:rPr>
              <a:t>. 2024;15(5):1696-707.</a:t>
            </a:r>
            <a:endParaRPr lang="tr-TR" sz="800" dirty="0"/>
          </a:p>
        </p:txBody>
      </p:sp>
    </p:spTree>
    <p:extLst>
      <p:ext uri="{BB962C8B-B14F-4D97-AF65-F5344CB8AC3E}">
        <p14:creationId xmlns:p14="http://schemas.microsoft.com/office/powerpoint/2010/main" val="1165944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3"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96633" y="1262099"/>
            <a:ext cx="7325832" cy="4351338"/>
          </a:xfrm>
        </p:spPr>
      </p:pic>
      <p:sp>
        <p:nvSpPr>
          <p:cNvPr id="3" name="Rectangle 2"/>
          <p:cNvSpPr/>
          <p:nvPr/>
        </p:nvSpPr>
        <p:spPr>
          <a:xfrm>
            <a:off x="1828800" y="5932967"/>
            <a:ext cx="7793665" cy="52099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tr-TR" sz="2000" b="1" dirty="0" smtClean="0"/>
              <a:t>Sevgiyle anıyoruz… </a:t>
            </a:r>
            <a:endParaRPr lang="tr-TR" sz="2000" b="1" dirty="0"/>
          </a:p>
        </p:txBody>
      </p:sp>
    </p:spTree>
    <p:extLst>
      <p:ext uri="{BB962C8B-B14F-4D97-AF65-F5344CB8AC3E}">
        <p14:creationId xmlns:p14="http://schemas.microsoft.com/office/powerpoint/2010/main" val="39069800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1566F3-C882-A984-8725-7A62E7144E31}"/>
              </a:ext>
            </a:extLst>
          </p:cNvPr>
          <p:cNvSpPr>
            <a:spLocks noGrp="1"/>
          </p:cNvSpPr>
          <p:nvPr>
            <p:ph type="title"/>
          </p:nvPr>
        </p:nvSpPr>
        <p:spPr/>
        <p:txBody>
          <a:bodyPr/>
          <a:lstStyle/>
          <a:p>
            <a:r>
              <a:rPr lang="tr-TR" b="1" dirty="0">
                <a:solidFill>
                  <a:srgbClr val="FF0000"/>
                </a:solidFill>
                <a:latin typeface="+mn-lt"/>
              </a:rPr>
              <a:t>Giriş</a:t>
            </a:r>
          </a:p>
        </p:txBody>
      </p:sp>
      <p:sp>
        <p:nvSpPr>
          <p:cNvPr id="3" name="İçerik Yer Tutucusu 2">
            <a:extLst>
              <a:ext uri="{FF2B5EF4-FFF2-40B4-BE49-F238E27FC236}">
                <a16:creationId xmlns:a16="http://schemas.microsoft.com/office/drawing/2014/main" id="{C65195F0-4A56-3E1A-799B-5D11B0699033}"/>
              </a:ext>
            </a:extLst>
          </p:cNvPr>
          <p:cNvSpPr>
            <a:spLocks noGrp="1"/>
          </p:cNvSpPr>
          <p:nvPr>
            <p:ph idx="1"/>
          </p:nvPr>
        </p:nvSpPr>
        <p:spPr/>
        <p:txBody>
          <a:bodyPr/>
          <a:lstStyle/>
          <a:p>
            <a:r>
              <a:rPr lang="tr-TR" dirty="0"/>
              <a:t>Beslenme, kırılganlık için değiştirilebilir bir risk faktörüdür.*</a:t>
            </a:r>
          </a:p>
          <a:p>
            <a:r>
              <a:rPr lang="tr-TR" dirty="0"/>
              <a:t>Beslenme ve kırılganlık arası ilişkiyi değerlendiren çalışmalar olmasına rağmen, </a:t>
            </a:r>
          </a:p>
          <a:p>
            <a:pPr marL="0" indent="0">
              <a:buNone/>
            </a:pPr>
            <a:endParaRPr lang="tr-TR" dirty="0"/>
          </a:p>
          <a:p>
            <a:pPr marL="0" indent="0">
              <a:buNone/>
            </a:pPr>
            <a:r>
              <a:rPr lang="tr-TR" dirty="0"/>
              <a:t>Yaşlı hastalarda </a:t>
            </a:r>
            <a:r>
              <a:rPr kumimoji="0" lang="tr-TR" b="1" i="0" u="none" strike="noStrike" kern="1200" cap="none" spc="0" normalizeH="0" baseline="0" noProof="0" dirty="0" err="1">
                <a:ln>
                  <a:noFill/>
                </a:ln>
                <a:solidFill>
                  <a:srgbClr val="FF0000"/>
                </a:solidFill>
                <a:effectLst/>
                <a:uLnTx/>
                <a:uFillTx/>
                <a:ea typeface="+mj-ea"/>
                <a:cs typeface="+mj-cs"/>
              </a:rPr>
              <a:t>Modified</a:t>
            </a:r>
            <a:r>
              <a:rPr kumimoji="0" lang="tr-TR" b="1" i="0" u="none" strike="noStrike" kern="1200" cap="none" spc="0" normalizeH="0" baseline="0" noProof="0" dirty="0">
                <a:ln>
                  <a:noFill/>
                </a:ln>
                <a:solidFill>
                  <a:srgbClr val="FF0000"/>
                </a:solidFill>
                <a:effectLst/>
                <a:uLnTx/>
                <a:uFillTx/>
                <a:ea typeface="+mj-ea"/>
                <a:cs typeface="+mj-cs"/>
              </a:rPr>
              <a:t> </a:t>
            </a:r>
            <a:r>
              <a:rPr kumimoji="0" lang="tr-TR" b="1" i="0" u="none" strike="noStrike" kern="1200" cap="none" spc="0" normalizeH="0" baseline="0" noProof="0" dirty="0" err="1">
                <a:ln>
                  <a:noFill/>
                </a:ln>
                <a:solidFill>
                  <a:srgbClr val="FF0000"/>
                </a:solidFill>
                <a:effectLst/>
                <a:uLnTx/>
                <a:uFillTx/>
                <a:ea typeface="+mj-ea"/>
                <a:cs typeface="+mj-cs"/>
              </a:rPr>
              <a:t>Frailty</a:t>
            </a:r>
            <a:r>
              <a:rPr kumimoji="0" lang="tr-TR" b="1" i="0" u="none" strike="noStrike" kern="1200" cap="none" spc="0" normalizeH="0" baseline="0" noProof="0" dirty="0">
                <a:ln>
                  <a:noFill/>
                </a:ln>
                <a:solidFill>
                  <a:srgbClr val="FF0000"/>
                </a:solidFill>
                <a:effectLst/>
                <a:uLnTx/>
                <a:uFillTx/>
                <a:ea typeface="+mj-ea"/>
                <a:cs typeface="+mj-cs"/>
              </a:rPr>
              <a:t> Index (mFI-11) ile </a:t>
            </a:r>
            <a:r>
              <a:rPr kumimoji="0" lang="tr-TR" i="0" u="none" strike="noStrike" kern="1200" cap="none" spc="0" normalizeH="0" baseline="0" noProof="0" dirty="0">
                <a:ln>
                  <a:noFill/>
                </a:ln>
                <a:effectLst/>
                <a:uLnTx/>
                <a:uFillTx/>
                <a:ea typeface="+mj-ea"/>
                <a:cs typeface="+mj-cs"/>
              </a:rPr>
              <a:t>malnutrisyon arası ilişkiyi değerlendiren çalışma ( görebildiğimiz kadarı ile) literatürde yoktur.</a:t>
            </a:r>
            <a:endParaRPr lang="tr-TR" dirty="0"/>
          </a:p>
          <a:p>
            <a:pPr marL="0" indent="0">
              <a:buNone/>
            </a:pPr>
            <a:r>
              <a:rPr lang="tr-TR" dirty="0"/>
              <a:t>  </a:t>
            </a:r>
          </a:p>
        </p:txBody>
      </p:sp>
      <p:sp>
        <p:nvSpPr>
          <p:cNvPr id="5" name="Metin kutusu 4">
            <a:extLst>
              <a:ext uri="{FF2B5EF4-FFF2-40B4-BE49-F238E27FC236}">
                <a16:creationId xmlns:a16="http://schemas.microsoft.com/office/drawing/2014/main" id="{93201435-3994-B6DA-F506-A0AA9C8854BC}"/>
              </a:ext>
            </a:extLst>
          </p:cNvPr>
          <p:cNvSpPr txBox="1"/>
          <p:nvPr/>
        </p:nvSpPr>
        <p:spPr>
          <a:xfrm>
            <a:off x="1231392" y="6311900"/>
            <a:ext cx="7583424" cy="215444"/>
          </a:xfrm>
          <a:prstGeom prst="rect">
            <a:avLst/>
          </a:prstGeom>
          <a:noFill/>
        </p:spPr>
        <p:txBody>
          <a:bodyPr wrap="square">
            <a:spAutoFit/>
          </a:bodyPr>
          <a:lstStyle/>
          <a:p>
            <a:r>
              <a:rPr lang="tr-TR" sz="800" dirty="0" err="1">
                <a:effectLst/>
                <a:latin typeface="Aptos" panose="020B0004020202020204" pitchFamily="34" charset="0"/>
                <a:ea typeface="Aptos" panose="020B0004020202020204" pitchFamily="34" charset="0"/>
                <a:cs typeface="Times New Roman" panose="02020603050405020304" pitchFamily="18" charset="0"/>
              </a:rPr>
              <a:t>Ni</a:t>
            </a:r>
            <a:r>
              <a:rPr lang="tr-TR" sz="800" dirty="0">
                <a:effectLst/>
                <a:latin typeface="Aptos" panose="020B0004020202020204" pitchFamily="34" charset="0"/>
                <a:ea typeface="Aptos" panose="020B0004020202020204" pitchFamily="34" charset="0"/>
                <a:cs typeface="Times New Roman" panose="02020603050405020304" pitchFamily="18" charset="0"/>
              </a:rPr>
              <a:t> </a:t>
            </a:r>
            <a:r>
              <a:rPr lang="tr-TR" sz="800" dirty="0" err="1">
                <a:effectLst/>
                <a:latin typeface="Aptos" panose="020B0004020202020204" pitchFamily="34" charset="0"/>
                <a:ea typeface="Aptos" panose="020B0004020202020204" pitchFamily="34" charset="0"/>
                <a:cs typeface="Times New Roman" panose="02020603050405020304" pitchFamily="18" charset="0"/>
              </a:rPr>
              <a:t>Lochlainn</a:t>
            </a:r>
            <a:r>
              <a:rPr lang="tr-TR" sz="800" dirty="0">
                <a:effectLst/>
                <a:latin typeface="Aptos" panose="020B0004020202020204" pitchFamily="34" charset="0"/>
                <a:ea typeface="Aptos" panose="020B0004020202020204" pitchFamily="34" charset="0"/>
                <a:cs typeface="Times New Roman" panose="02020603050405020304" pitchFamily="18" charset="0"/>
              </a:rPr>
              <a:t> M, </a:t>
            </a:r>
            <a:r>
              <a:rPr lang="tr-TR" sz="800" dirty="0" err="1">
                <a:effectLst/>
                <a:latin typeface="Aptos" panose="020B0004020202020204" pitchFamily="34" charset="0"/>
                <a:ea typeface="Aptos" panose="020B0004020202020204" pitchFamily="34" charset="0"/>
                <a:cs typeface="Times New Roman" panose="02020603050405020304" pitchFamily="18" charset="0"/>
              </a:rPr>
              <a:t>Cox</a:t>
            </a:r>
            <a:r>
              <a:rPr lang="tr-TR" sz="800" dirty="0">
                <a:effectLst/>
                <a:latin typeface="Aptos" panose="020B0004020202020204" pitchFamily="34" charset="0"/>
                <a:ea typeface="Aptos" panose="020B0004020202020204" pitchFamily="34" charset="0"/>
                <a:cs typeface="Times New Roman" panose="02020603050405020304" pitchFamily="18" charset="0"/>
              </a:rPr>
              <a:t> NJ, Wilson T, </a:t>
            </a:r>
            <a:r>
              <a:rPr lang="tr-TR" sz="800" dirty="0" err="1">
                <a:effectLst/>
                <a:latin typeface="Aptos" panose="020B0004020202020204" pitchFamily="34" charset="0"/>
                <a:ea typeface="Aptos" panose="020B0004020202020204" pitchFamily="34" charset="0"/>
                <a:cs typeface="Times New Roman" panose="02020603050405020304" pitchFamily="18" charset="0"/>
              </a:rPr>
              <a:t>Hayhoe</a:t>
            </a:r>
            <a:r>
              <a:rPr lang="tr-TR" sz="800" dirty="0">
                <a:effectLst/>
                <a:latin typeface="Aptos" panose="020B0004020202020204" pitchFamily="34" charset="0"/>
                <a:ea typeface="Aptos" panose="020B0004020202020204" pitchFamily="34" charset="0"/>
                <a:cs typeface="Times New Roman" panose="02020603050405020304" pitchFamily="18" charset="0"/>
              </a:rPr>
              <a:t> RPG, </a:t>
            </a:r>
            <a:r>
              <a:rPr lang="tr-TR" sz="800" dirty="0" err="1">
                <a:effectLst/>
                <a:latin typeface="Aptos" panose="020B0004020202020204" pitchFamily="34" charset="0"/>
                <a:ea typeface="Aptos" panose="020B0004020202020204" pitchFamily="34" charset="0"/>
                <a:cs typeface="Times New Roman" panose="02020603050405020304" pitchFamily="18" charset="0"/>
              </a:rPr>
              <a:t>Ramsay</a:t>
            </a:r>
            <a:r>
              <a:rPr lang="tr-TR" sz="800" dirty="0">
                <a:effectLst/>
                <a:latin typeface="Aptos" panose="020B0004020202020204" pitchFamily="34" charset="0"/>
                <a:ea typeface="Aptos" panose="020B0004020202020204" pitchFamily="34" charset="0"/>
                <a:cs typeface="Times New Roman" panose="02020603050405020304" pitchFamily="18" charset="0"/>
              </a:rPr>
              <a:t> SE, </a:t>
            </a:r>
            <a:r>
              <a:rPr lang="tr-TR" sz="800" dirty="0" err="1">
                <a:effectLst/>
                <a:latin typeface="Aptos" panose="020B0004020202020204" pitchFamily="34" charset="0"/>
                <a:ea typeface="Aptos" panose="020B0004020202020204" pitchFamily="34" charset="0"/>
                <a:cs typeface="Times New Roman" panose="02020603050405020304" pitchFamily="18" charset="0"/>
              </a:rPr>
              <a:t>Granic</a:t>
            </a:r>
            <a:r>
              <a:rPr lang="tr-TR" sz="800" dirty="0">
                <a:effectLst/>
                <a:latin typeface="Aptos" panose="020B0004020202020204" pitchFamily="34" charset="0"/>
                <a:ea typeface="Aptos" panose="020B0004020202020204" pitchFamily="34" charset="0"/>
                <a:cs typeface="Times New Roman" panose="02020603050405020304" pitchFamily="18" charset="0"/>
              </a:rPr>
              <a:t> A, et al. </a:t>
            </a:r>
            <a:r>
              <a:rPr lang="tr-TR" sz="800" dirty="0" err="1">
                <a:effectLst/>
                <a:latin typeface="Aptos" panose="020B0004020202020204" pitchFamily="34" charset="0"/>
                <a:ea typeface="Aptos" panose="020B0004020202020204" pitchFamily="34" charset="0"/>
                <a:cs typeface="Times New Roman" panose="02020603050405020304" pitchFamily="18" charset="0"/>
              </a:rPr>
              <a:t>Nutrition</a:t>
            </a:r>
            <a:r>
              <a:rPr lang="tr-TR" sz="800" dirty="0">
                <a:effectLst/>
                <a:latin typeface="Aptos" panose="020B0004020202020204" pitchFamily="34" charset="0"/>
                <a:ea typeface="Aptos" panose="020B0004020202020204" pitchFamily="34" charset="0"/>
                <a:cs typeface="Times New Roman" panose="02020603050405020304" pitchFamily="18" charset="0"/>
              </a:rPr>
              <a:t> and </a:t>
            </a:r>
            <a:r>
              <a:rPr lang="tr-TR" sz="800" dirty="0" err="1">
                <a:effectLst/>
                <a:latin typeface="Aptos" panose="020B0004020202020204" pitchFamily="34" charset="0"/>
                <a:ea typeface="Aptos" panose="020B0004020202020204" pitchFamily="34" charset="0"/>
                <a:cs typeface="Times New Roman" panose="02020603050405020304" pitchFamily="18" charset="0"/>
              </a:rPr>
              <a:t>Frailty</a:t>
            </a:r>
            <a:r>
              <a:rPr lang="tr-TR" sz="800" dirty="0">
                <a:effectLst/>
                <a:latin typeface="Aptos" panose="020B0004020202020204" pitchFamily="34" charset="0"/>
                <a:ea typeface="Aptos" panose="020B0004020202020204" pitchFamily="34" charset="0"/>
                <a:cs typeface="Times New Roman" panose="02020603050405020304" pitchFamily="18" charset="0"/>
              </a:rPr>
              <a:t>: </a:t>
            </a:r>
            <a:r>
              <a:rPr lang="tr-TR" sz="800" dirty="0" err="1">
                <a:effectLst/>
                <a:latin typeface="Aptos" panose="020B0004020202020204" pitchFamily="34" charset="0"/>
                <a:ea typeface="Aptos" panose="020B0004020202020204" pitchFamily="34" charset="0"/>
                <a:cs typeface="Times New Roman" panose="02020603050405020304" pitchFamily="18" charset="0"/>
              </a:rPr>
              <a:t>Opportunities</a:t>
            </a:r>
            <a:r>
              <a:rPr lang="tr-TR" sz="800" dirty="0">
                <a:effectLst/>
                <a:latin typeface="Aptos" panose="020B0004020202020204" pitchFamily="34" charset="0"/>
                <a:ea typeface="Aptos" panose="020B0004020202020204" pitchFamily="34" charset="0"/>
                <a:cs typeface="Times New Roman" panose="02020603050405020304" pitchFamily="18" charset="0"/>
              </a:rPr>
              <a:t> for Prevention and Treatment. </a:t>
            </a:r>
            <a:r>
              <a:rPr lang="tr-TR" sz="800" dirty="0" err="1">
                <a:effectLst/>
                <a:latin typeface="Aptos" panose="020B0004020202020204" pitchFamily="34" charset="0"/>
                <a:ea typeface="Aptos" panose="020B0004020202020204" pitchFamily="34" charset="0"/>
                <a:cs typeface="Times New Roman" panose="02020603050405020304" pitchFamily="18" charset="0"/>
              </a:rPr>
              <a:t>Nutrients</a:t>
            </a:r>
            <a:r>
              <a:rPr lang="tr-TR" sz="800" dirty="0">
                <a:effectLst/>
                <a:latin typeface="Aptos" panose="020B0004020202020204" pitchFamily="34" charset="0"/>
                <a:ea typeface="Aptos" panose="020B0004020202020204" pitchFamily="34" charset="0"/>
                <a:cs typeface="Times New Roman" panose="02020603050405020304" pitchFamily="18" charset="0"/>
              </a:rPr>
              <a:t>. 2021;13(7).</a:t>
            </a:r>
            <a:endParaRPr lang="tr-TR" sz="800" dirty="0"/>
          </a:p>
        </p:txBody>
      </p:sp>
    </p:spTree>
    <p:extLst>
      <p:ext uri="{BB962C8B-B14F-4D97-AF65-F5344CB8AC3E}">
        <p14:creationId xmlns:p14="http://schemas.microsoft.com/office/powerpoint/2010/main" val="1154665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nodeType="clickEffect">
                                  <p:stCondLst>
                                    <p:cond delay="0"/>
                                  </p:stCondLst>
                                  <p:childTnLst>
                                    <p:animEffect transition="out" filter="fade">
                                      <p:cBhvr>
                                        <p:cTn id="6" dur="500" tmFilter="0, 0; .2, .5; .8, .5; 1, 0"/>
                                        <p:tgtEl>
                                          <p:spTgt spid="3">
                                            <p:txEl>
                                              <p:pRg st="3" end="3"/>
                                            </p:txEl>
                                          </p:spTgt>
                                        </p:tgtEl>
                                      </p:cBhvr>
                                    </p:animEffect>
                                    <p:animScale>
                                      <p:cBhvr>
                                        <p:cTn id="7" dur="250" autoRev="1" fill="hold"/>
                                        <p:tgtEl>
                                          <p:spTgt spid="3">
                                            <p:txEl>
                                              <p:pRg st="3" end="3"/>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91535"/>
          </a:xfrm>
        </p:spPr>
        <p:txBody>
          <a:bodyPr/>
          <a:lstStyle/>
          <a:p>
            <a:r>
              <a:rPr lang="tr-TR" b="1" dirty="0">
                <a:solidFill>
                  <a:srgbClr val="FF0000"/>
                </a:solidFill>
              </a:rPr>
              <a:t>Modified Frailty Index (mFI-11)</a:t>
            </a:r>
            <a:endParaRPr lang="tr-TR" dirty="0"/>
          </a:p>
        </p:txBody>
      </p:sp>
      <p:sp>
        <p:nvSpPr>
          <p:cNvPr id="6" name="Content Placeholder 5"/>
          <p:cNvSpPr>
            <a:spLocks noGrp="1"/>
          </p:cNvSpPr>
          <p:nvPr>
            <p:ph idx="1"/>
          </p:nvPr>
        </p:nvSpPr>
        <p:spPr>
          <a:xfrm>
            <a:off x="595423" y="1456661"/>
            <a:ext cx="10758377" cy="4720302"/>
          </a:xfrm>
        </p:spPr>
        <p:txBody>
          <a:bodyPr>
            <a:normAutofit/>
          </a:bodyPr>
          <a:lstStyle/>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a:p>
            <a:endParaRPr lang="tr-TR" sz="1200" dirty="0"/>
          </a:p>
        </p:txBody>
      </p:sp>
      <p:pic>
        <p:nvPicPr>
          <p:cNvPr id="9" name="Picture 8"/>
          <p:cNvPicPr>
            <a:picLocks noChangeAspect="1"/>
          </p:cNvPicPr>
          <p:nvPr/>
        </p:nvPicPr>
        <p:blipFill>
          <a:blip r:embed="rId2"/>
          <a:stretch>
            <a:fillRect/>
          </a:stretch>
        </p:blipFill>
        <p:spPr>
          <a:xfrm>
            <a:off x="701121" y="1722474"/>
            <a:ext cx="9577646" cy="3094075"/>
          </a:xfrm>
          <a:prstGeom prst="rect">
            <a:avLst/>
          </a:prstGeom>
        </p:spPr>
      </p:pic>
      <p:sp>
        <p:nvSpPr>
          <p:cNvPr id="10" name="Rectangle 9"/>
          <p:cNvSpPr/>
          <p:nvPr/>
        </p:nvSpPr>
        <p:spPr>
          <a:xfrm>
            <a:off x="701121" y="1823349"/>
            <a:ext cx="9577646" cy="3416320"/>
          </a:xfrm>
          <a:prstGeom prst="rect">
            <a:avLst/>
          </a:prstGeom>
        </p:spPr>
        <p:txBody>
          <a:bodyPr wrap="square">
            <a:spAutoFit/>
          </a:bodyPr>
          <a:lstStyle/>
          <a:p>
            <a:pPr marL="342900" indent="-342900" algn="ctr">
              <a:buFont typeface="Wingdings" panose="05000000000000000000" pitchFamily="2" charset="2"/>
              <a:buChar char="Ø"/>
            </a:pPr>
            <a:r>
              <a:rPr lang="tr-TR" sz="2400" b="1" dirty="0">
                <a:solidFill>
                  <a:schemeClr val="tx1"/>
                </a:solidFill>
              </a:rPr>
              <a:t>Farhat ve arkadaşları tarafından geliştirilen </a:t>
            </a:r>
            <a:r>
              <a:rPr lang="tr-TR" sz="2400" b="1" i="1" dirty="0">
                <a:solidFill>
                  <a:schemeClr val="tx1"/>
                </a:solidFill>
              </a:rPr>
              <a:t>Modified Frailty Index (mFI-11)</a:t>
            </a:r>
            <a:r>
              <a:rPr lang="tr-TR" sz="2400" b="1" dirty="0">
                <a:solidFill>
                  <a:schemeClr val="tx1"/>
                </a:solidFill>
              </a:rPr>
              <a:t>, 70 maddelik orijinal </a:t>
            </a:r>
            <a:r>
              <a:rPr lang="tr-TR" sz="2400" i="1" dirty="0">
                <a:solidFill>
                  <a:schemeClr val="tx1"/>
                </a:solidFill>
              </a:rPr>
              <a:t>Canadian Study of Health and Aging Frailty </a:t>
            </a:r>
            <a:r>
              <a:rPr lang="tr-TR" sz="2400" b="1" i="1" dirty="0">
                <a:solidFill>
                  <a:schemeClr val="tx1"/>
                </a:solidFill>
              </a:rPr>
              <a:t>Index</a:t>
            </a:r>
            <a:r>
              <a:rPr lang="tr-TR" sz="2400" b="1" dirty="0">
                <a:solidFill>
                  <a:schemeClr val="tx1"/>
                </a:solidFill>
              </a:rPr>
              <a:t>’in cerrahi ve klinik pratiğe uyarlanmış kısaltılmış halidir.*</a:t>
            </a:r>
          </a:p>
          <a:p>
            <a:pPr algn="ctr"/>
            <a:endParaRPr lang="tr-TR" sz="2400" dirty="0"/>
          </a:p>
          <a:p>
            <a:pPr marL="342900" indent="-342900" algn="ctr">
              <a:buFont typeface="Wingdings" panose="05000000000000000000" pitchFamily="2" charset="2"/>
              <a:buChar char="Ø"/>
            </a:pPr>
            <a:r>
              <a:rPr lang="tr-TR" sz="2400" dirty="0" smtClean="0"/>
              <a:t>Kırılganlık değerlendirmesinde </a:t>
            </a:r>
            <a:r>
              <a:rPr lang="tr-TR" sz="2400" b="1" dirty="0" smtClean="0"/>
              <a:t>K</a:t>
            </a:r>
            <a:r>
              <a:rPr lang="tr-TR" sz="2400" b="1" dirty="0" smtClean="0">
                <a:solidFill>
                  <a:schemeClr val="tx1"/>
                </a:solidFill>
              </a:rPr>
              <a:t>omorbidite </a:t>
            </a:r>
            <a:r>
              <a:rPr lang="tr-TR" sz="2400" b="1" dirty="0">
                <a:solidFill>
                  <a:schemeClr val="tx1"/>
                </a:solidFill>
              </a:rPr>
              <a:t>ve fonksiyonel kapasiteyi yansıtan pratik bir </a:t>
            </a:r>
            <a:r>
              <a:rPr lang="tr-TR" sz="2400" b="1" dirty="0" smtClean="0">
                <a:solidFill>
                  <a:schemeClr val="tx1"/>
                </a:solidFill>
              </a:rPr>
              <a:t>göstergedir.</a:t>
            </a:r>
          </a:p>
          <a:p>
            <a:pPr marL="342900" indent="-342900" algn="ctr">
              <a:buFont typeface="Wingdings" panose="05000000000000000000" pitchFamily="2" charset="2"/>
              <a:buChar char="Ø"/>
            </a:pPr>
            <a:r>
              <a:rPr lang="tr-TR" sz="2400" dirty="0"/>
              <a:t>A</a:t>
            </a:r>
            <a:r>
              <a:rPr lang="tr-TR" sz="2400" dirty="0" smtClean="0">
                <a:solidFill>
                  <a:schemeClr val="tx1"/>
                </a:solidFill>
              </a:rPr>
              <a:t>cil </a:t>
            </a:r>
            <a:r>
              <a:rPr lang="tr-TR" sz="2400" dirty="0">
                <a:solidFill>
                  <a:schemeClr val="tx1"/>
                </a:solidFill>
              </a:rPr>
              <a:t>veya yoğun bakım koşullarında uygulanabilirliği nedeniyle tercih edilmektedir.**</a:t>
            </a:r>
          </a:p>
          <a:p>
            <a:pPr algn="ctr"/>
            <a:endParaRPr lang="tr-TR" sz="2400" dirty="0">
              <a:solidFill>
                <a:schemeClr val="tx1"/>
              </a:solidFill>
            </a:endParaRPr>
          </a:p>
        </p:txBody>
      </p:sp>
      <p:sp>
        <p:nvSpPr>
          <p:cNvPr id="4" name="Metin kutusu 3">
            <a:extLst>
              <a:ext uri="{FF2B5EF4-FFF2-40B4-BE49-F238E27FC236}">
                <a16:creationId xmlns:a16="http://schemas.microsoft.com/office/drawing/2014/main" id="{919A0494-5DC9-ED51-A975-2F4801C0751B}"/>
              </a:ext>
            </a:extLst>
          </p:cNvPr>
          <p:cNvSpPr txBox="1"/>
          <p:nvPr/>
        </p:nvSpPr>
        <p:spPr>
          <a:xfrm>
            <a:off x="987552" y="6176963"/>
            <a:ext cx="10758376" cy="584775"/>
          </a:xfrm>
          <a:prstGeom prst="rect">
            <a:avLst/>
          </a:prstGeom>
          <a:noFill/>
        </p:spPr>
        <p:txBody>
          <a:bodyPr wrap="square">
            <a:spAutoFit/>
          </a:bodyPr>
          <a:lstStyle/>
          <a:p>
            <a:pPr marL="0" indent="0">
              <a:buNone/>
            </a:pPr>
            <a:r>
              <a:rPr lang="tr-TR" sz="800" dirty="0"/>
              <a:t>*</a:t>
            </a:r>
            <a:r>
              <a:rPr lang="tr-TR" sz="800" dirty="0" err="1"/>
              <a:t>Farhat</a:t>
            </a:r>
            <a:r>
              <a:rPr lang="tr-TR" sz="800" dirty="0"/>
              <a:t> JS, </a:t>
            </a:r>
            <a:r>
              <a:rPr lang="tr-TR" sz="800" dirty="0" err="1"/>
              <a:t>Velanovich</a:t>
            </a:r>
            <a:r>
              <a:rPr lang="tr-TR" sz="800" dirty="0"/>
              <a:t> V, </a:t>
            </a:r>
            <a:r>
              <a:rPr lang="tr-TR" sz="800" dirty="0" err="1"/>
              <a:t>Falvo</a:t>
            </a:r>
            <a:r>
              <a:rPr lang="tr-TR" sz="800" dirty="0"/>
              <a:t> AJ, Horst HM, </a:t>
            </a:r>
            <a:r>
              <a:rPr lang="tr-TR" sz="800" dirty="0" err="1"/>
              <a:t>Swartz</a:t>
            </a:r>
            <a:r>
              <a:rPr lang="tr-TR" sz="800" dirty="0"/>
              <a:t> A, </a:t>
            </a:r>
            <a:r>
              <a:rPr lang="tr-TR" sz="800" dirty="0" err="1"/>
              <a:t>Patton</a:t>
            </a:r>
            <a:r>
              <a:rPr lang="tr-TR" sz="800" dirty="0"/>
              <a:t> JH </a:t>
            </a:r>
            <a:r>
              <a:rPr lang="tr-TR" sz="800" dirty="0" err="1"/>
              <a:t>Jr</a:t>
            </a:r>
            <a:r>
              <a:rPr lang="tr-TR" sz="800" dirty="0"/>
              <a:t>, </a:t>
            </a:r>
            <a:r>
              <a:rPr lang="tr-TR" sz="800" dirty="0" err="1"/>
              <a:t>Rubinfeld</a:t>
            </a:r>
            <a:r>
              <a:rPr lang="tr-TR" sz="800" dirty="0"/>
              <a:t> IS. Are the </a:t>
            </a:r>
            <a:r>
              <a:rPr lang="tr-TR" sz="800" dirty="0" err="1"/>
              <a:t>frail</a:t>
            </a:r>
            <a:r>
              <a:rPr lang="tr-TR" sz="800" dirty="0"/>
              <a:t> </a:t>
            </a:r>
            <a:r>
              <a:rPr lang="tr-TR" sz="800" dirty="0" err="1"/>
              <a:t>destined</a:t>
            </a:r>
            <a:r>
              <a:rPr lang="tr-TR" sz="800" dirty="0"/>
              <a:t> to fail? </a:t>
            </a:r>
            <a:r>
              <a:rPr lang="tr-TR" sz="800" dirty="0" err="1"/>
              <a:t>Frailty</a:t>
            </a:r>
            <a:r>
              <a:rPr lang="tr-TR" sz="800" dirty="0"/>
              <a:t> </a:t>
            </a:r>
            <a:r>
              <a:rPr lang="tr-TR" sz="800" dirty="0" err="1"/>
              <a:t>index</a:t>
            </a:r>
            <a:r>
              <a:rPr lang="tr-TR" sz="800" dirty="0"/>
              <a:t> as </a:t>
            </a:r>
            <a:r>
              <a:rPr lang="tr-TR" sz="800" dirty="0" err="1"/>
              <a:t>predictor</a:t>
            </a:r>
            <a:r>
              <a:rPr lang="tr-TR" sz="800" dirty="0"/>
              <a:t> of </a:t>
            </a:r>
            <a:r>
              <a:rPr lang="tr-TR" sz="800" dirty="0" err="1"/>
              <a:t>surgical</a:t>
            </a:r>
            <a:r>
              <a:rPr lang="tr-TR" sz="800" dirty="0"/>
              <a:t> </a:t>
            </a:r>
            <a:r>
              <a:rPr lang="tr-TR" sz="800" dirty="0" err="1"/>
              <a:t>morbidity</a:t>
            </a:r>
            <a:r>
              <a:rPr lang="tr-TR" sz="800" dirty="0"/>
              <a:t> and </a:t>
            </a:r>
            <a:r>
              <a:rPr lang="tr-TR" sz="800" dirty="0" err="1"/>
              <a:t>mortality</a:t>
            </a:r>
            <a:r>
              <a:rPr lang="tr-TR" sz="800" dirty="0"/>
              <a:t> in the </a:t>
            </a:r>
            <a:r>
              <a:rPr lang="tr-TR" sz="800" dirty="0" err="1"/>
              <a:t>elderly</a:t>
            </a:r>
            <a:r>
              <a:rPr lang="tr-TR" sz="800" dirty="0"/>
              <a:t>. J </a:t>
            </a:r>
            <a:r>
              <a:rPr lang="tr-TR" sz="800" dirty="0" err="1"/>
              <a:t>Trauma</a:t>
            </a:r>
            <a:r>
              <a:rPr lang="tr-TR" sz="800" dirty="0"/>
              <a:t> Acute Care </a:t>
            </a:r>
            <a:r>
              <a:rPr lang="tr-TR" sz="800" dirty="0" err="1"/>
              <a:t>Surg</a:t>
            </a:r>
            <a:r>
              <a:rPr lang="tr-TR" sz="800" dirty="0"/>
              <a:t>. 2012 Jun;72(6):1526-30; </a:t>
            </a:r>
            <a:r>
              <a:rPr lang="tr-TR" sz="800" dirty="0" err="1"/>
              <a:t>discussion</a:t>
            </a:r>
            <a:r>
              <a:rPr lang="tr-TR" sz="800" dirty="0"/>
              <a:t> 1530-1. </a:t>
            </a:r>
            <a:r>
              <a:rPr lang="tr-TR" sz="800" dirty="0" err="1"/>
              <a:t>doi</a:t>
            </a:r>
            <a:r>
              <a:rPr lang="tr-TR" sz="800" dirty="0"/>
              <a:t>: 10.1097/TA.0b013e3182542fab. PMID: 22695416.</a:t>
            </a:r>
          </a:p>
          <a:p>
            <a:pPr marL="0" indent="0">
              <a:buNone/>
            </a:pPr>
            <a:r>
              <a:rPr lang="tr-TR" sz="800" dirty="0"/>
              <a:t>**</a:t>
            </a:r>
            <a:r>
              <a:rPr lang="tr-TR" sz="800" dirty="0" err="1"/>
              <a:t>Castel</a:t>
            </a:r>
            <a:r>
              <a:rPr lang="tr-TR" sz="800" dirty="0"/>
              <a:t> X, </a:t>
            </a:r>
            <a:r>
              <a:rPr lang="tr-TR" sz="800" dirty="0" err="1"/>
              <a:t>Pelletier</a:t>
            </a:r>
            <a:r>
              <a:rPr lang="tr-TR" sz="800" dirty="0"/>
              <a:t> JB, </a:t>
            </a:r>
            <a:r>
              <a:rPr lang="tr-TR" sz="800" dirty="0" err="1"/>
              <a:t>Sulpis</a:t>
            </a:r>
            <a:r>
              <a:rPr lang="tr-TR" sz="800" dirty="0"/>
              <a:t> B, </a:t>
            </a:r>
            <a:r>
              <a:rPr lang="tr-TR" sz="800" dirty="0" err="1"/>
              <a:t>Charier</a:t>
            </a:r>
            <a:r>
              <a:rPr lang="tr-TR" sz="800" dirty="0"/>
              <a:t> D, </a:t>
            </a:r>
            <a:r>
              <a:rPr lang="tr-TR" sz="800" dirty="0" err="1"/>
              <a:t>Buhot</a:t>
            </a:r>
            <a:r>
              <a:rPr lang="tr-TR" sz="800" dirty="0"/>
              <a:t> B, Mihail G, </a:t>
            </a:r>
            <a:r>
              <a:rPr lang="tr-TR" sz="800" dirty="0" err="1"/>
              <a:t>Carlioz</a:t>
            </a:r>
            <a:r>
              <a:rPr lang="tr-TR" sz="800" dirty="0"/>
              <a:t> V, </a:t>
            </a:r>
            <a:r>
              <a:rPr lang="tr-TR" sz="800" dirty="0" err="1"/>
              <a:t>Barral-Clavel</a:t>
            </a:r>
            <a:r>
              <a:rPr lang="tr-TR" sz="800" dirty="0"/>
              <a:t> F, </a:t>
            </a:r>
            <a:r>
              <a:rPr lang="tr-TR" sz="800" dirty="0" err="1"/>
              <a:t>Sylvain</a:t>
            </a:r>
            <a:r>
              <a:rPr lang="tr-TR" sz="800" dirty="0"/>
              <a:t> G, </a:t>
            </a:r>
            <a:r>
              <a:rPr lang="tr-TR" sz="800" dirty="0" err="1"/>
              <a:t>Tetard</a:t>
            </a:r>
            <a:r>
              <a:rPr lang="tr-TR" sz="800" dirty="0"/>
              <a:t> MC, </a:t>
            </a:r>
            <a:r>
              <a:rPr lang="tr-TR" sz="800" dirty="0" err="1"/>
              <a:t>Vassal</a:t>
            </a:r>
            <a:r>
              <a:rPr lang="tr-TR" sz="800" dirty="0"/>
              <a:t> F. MFI-11 </a:t>
            </a:r>
            <a:r>
              <a:rPr lang="tr-TR" sz="800" dirty="0" err="1"/>
              <a:t>Predicts</a:t>
            </a:r>
            <a:r>
              <a:rPr lang="tr-TR" sz="800" dirty="0"/>
              <a:t> Post-</a:t>
            </a:r>
            <a:r>
              <a:rPr lang="tr-TR" sz="800" dirty="0" err="1"/>
              <a:t>Operative</a:t>
            </a:r>
            <a:r>
              <a:rPr lang="tr-TR" sz="800" dirty="0"/>
              <a:t> </a:t>
            </a:r>
            <a:r>
              <a:rPr lang="tr-TR" sz="800" dirty="0" err="1"/>
              <a:t>Serious</a:t>
            </a:r>
            <a:r>
              <a:rPr lang="tr-TR" sz="800" dirty="0"/>
              <a:t> </a:t>
            </a:r>
            <a:r>
              <a:rPr lang="tr-TR" sz="800" dirty="0" err="1"/>
              <a:t>Complications</a:t>
            </a:r>
            <a:r>
              <a:rPr lang="tr-TR" sz="800" dirty="0"/>
              <a:t> in Patients </a:t>
            </a:r>
            <a:r>
              <a:rPr lang="tr-TR" sz="800" dirty="0" err="1"/>
              <a:t>Undergoing</a:t>
            </a:r>
            <a:r>
              <a:rPr lang="tr-TR" sz="800" dirty="0"/>
              <a:t> </a:t>
            </a:r>
            <a:r>
              <a:rPr lang="tr-TR" sz="800" dirty="0" err="1"/>
              <a:t>Surgery</a:t>
            </a:r>
            <a:r>
              <a:rPr lang="tr-TR" sz="800" dirty="0"/>
              <a:t> for </a:t>
            </a:r>
            <a:r>
              <a:rPr lang="tr-TR" sz="800" dirty="0" err="1"/>
              <a:t>Odontoid</a:t>
            </a:r>
            <a:r>
              <a:rPr lang="tr-TR" sz="800" dirty="0"/>
              <a:t> </a:t>
            </a:r>
            <a:r>
              <a:rPr lang="tr-TR" sz="800" dirty="0" err="1"/>
              <a:t>Fractures</a:t>
            </a:r>
            <a:r>
              <a:rPr lang="tr-TR" sz="800" dirty="0"/>
              <a:t>. Global Spine J. 2025 Mar;15(2):702-709. </a:t>
            </a:r>
            <a:r>
              <a:rPr lang="tr-TR" sz="800" dirty="0" err="1"/>
              <a:t>doi</a:t>
            </a:r>
            <a:r>
              <a:rPr lang="tr-TR" sz="800" dirty="0"/>
              <a:t>: 10.1177/21925682231205103. </a:t>
            </a:r>
            <a:r>
              <a:rPr lang="tr-TR" sz="800" dirty="0" err="1"/>
              <a:t>Epub</a:t>
            </a:r>
            <a:r>
              <a:rPr lang="tr-TR" sz="800" dirty="0"/>
              <a:t> 2023 </a:t>
            </a:r>
            <a:r>
              <a:rPr lang="tr-TR" sz="800" dirty="0" err="1"/>
              <a:t>Sep</a:t>
            </a:r>
            <a:r>
              <a:rPr lang="tr-TR" sz="800" dirty="0"/>
              <a:t> 30. PMID: 37776203; PMCID: PMC11877535.</a:t>
            </a:r>
          </a:p>
        </p:txBody>
      </p:sp>
    </p:spTree>
    <p:extLst>
      <p:ext uri="{BB962C8B-B14F-4D97-AF65-F5344CB8AC3E}">
        <p14:creationId xmlns:p14="http://schemas.microsoft.com/office/powerpoint/2010/main" val="38113949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2381" y="138222"/>
            <a:ext cx="10515600" cy="878773"/>
          </a:xfrm>
        </p:spPr>
        <p:txBody>
          <a:bodyPr/>
          <a:lstStyle/>
          <a:p>
            <a:r>
              <a:rPr lang="tr-TR" b="1" dirty="0">
                <a:solidFill>
                  <a:srgbClr val="FF0000"/>
                </a:solidFill>
              </a:rPr>
              <a:t>mFI-11</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088914880"/>
              </p:ext>
            </p:extLst>
          </p:nvPr>
        </p:nvGraphicFramePr>
        <p:xfrm>
          <a:off x="712381" y="813112"/>
          <a:ext cx="10515600" cy="5319157"/>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976868474"/>
                    </a:ext>
                  </a:extLst>
                </a:gridCol>
                <a:gridCol w="5257800">
                  <a:extLst>
                    <a:ext uri="{9D8B030D-6E8A-4147-A177-3AD203B41FA5}">
                      <a16:colId xmlns:a16="http://schemas.microsoft.com/office/drawing/2014/main" val="783879512"/>
                    </a:ext>
                  </a:extLst>
                </a:gridCol>
              </a:tblGrid>
              <a:tr h="170120">
                <a:tc>
                  <a:txBody>
                    <a:bodyPr/>
                    <a:lstStyle/>
                    <a:p>
                      <a:endParaRPr lang="tr-TR" dirty="0"/>
                    </a:p>
                  </a:txBody>
                  <a:tcPr/>
                </a:tc>
                <a:tc>
                  <a:txBody>
                    <a:bodyPr/>
                    <a:lstStyle/>
                    <a:p>
                      <a:endParaRPr lang="tr-TR" dirty="0"/>
                    </a:p>
                  </a:txBody>
                  <a:tcPr/>
                </a:tc>
                <a:extLst>
                  <a:ext uri="{0D108BD9-81ED-4DB2-BD59-A6C34878D82A}">
                    <a16:rowId xmlns:a16="http://schemas.microsoft.com/office/drawing/2014/main" val="281995407"/>
                  </a:ext>
                </a:extLst>
              </a:tr>
              <a:tr h="43727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1" dirty="0"/>
                        <a:t>1. Hipertansiyon</a:t>
                      </a:r>
                      <a:endParaRPr lang="tr-TR" sz="1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dirty="0"/>
                        <a:t>Tanı konmuş ve/veya antihipertansif ilaç kullanan birey</a:t>
                      </a:r>
                    </a:p>
                  </a:txBody>
                  <a:tcPr/>
                </a:tc>
                <a:extLst>
                  <a:ext uri="{0D108BD9-81ED-4DB2-BD59-A6C34878D82A}">
                    <a16:rowId xmlns:a16="http://schemas.microsoft.com/office/drawing/2014/main" val="3297900489"/>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1" dirty="0"/>
                        <a:t>2.</a:t>
                      </a:r>
                      <a:r>
                        <a:rPr lang="tr-TR" sz="1800" b="1" baseline="0" dirty="0"/>
                        <a:t> </a:t>
                      </a:r>
                      <a:r>
                        <a:rPr lang="tr-TR" sz="1800" b="1" dirty="0"/>
                        <a:t>Diyabetes mellitus</a:t>
                      </a:r>
                      <a:endParaRPr lang="tr-TR" sz="1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dirty="0"/>
                        <a:t>Oral antidiabetik veya insülin tedavisi alan birey</a:t>
                      </a:r>
                    </a:p>
                  </a:txBody>
                  <a:tcPr/>
                </a:tc>
                <a:extLst>
                  <a:ext uri="{0D108BD9-81ED-4DB2-BD59-A6C34878D82A}">
                    <a16:rowId xmlns:a16="http://schemas.microsoft.com/office/drawing/2014/main" val="999573945"/>
                  </a:ext>
                </a:extLst>
              </a:tr>
              <a:tr h="370840">
                <a:tc>
                  <a:txBody>
                    <a:bodyPr/>
                    <a:lstStyle/>
                    <a:p>
                      <a:r>
                        <a:rPr lang="tr-TR" sz="1800" b="1" dirty="0"/>
                        <a:t>3. Koroner arter hastalığı </a:t>
                      </a:r>
                      <a:endParaRPr lang="tr-TR" dirty="0"/>
                    </a:p>
                  </a:txBody>
                  <a:tcPr/>
                </a:tc>
                <a:tc>
                  <a:txBody>
                    <a:bodyPr/>
                    <a:lstStyle/>
                    <a:p>
                      <a:r>
                        <a:rPr lang="tr-TR" sz="1800" dirty="0"/>
                        <a:t>Stabil/unstabil anjina veya koroner girişim (PCI/CABG) öyküsü</a:t>
                      </a:r>
                      <a:endParaRPr lang="tr-TR" dirty="0"/>
                    </a:p>
                  </a:txBody>
                  <a:tcPr/>
                </a:tc>
                <a:extLst>
                  <a:ext uri="{0D108BD9-81ED-4DB2-BD59-A6C34878D82A}">
                    <a16:rowId xmlns:a16="http://schemas.microsoft.com/office/drawing/2014/main" val="4238327584"/>
                  </a:ext>
                </a:extLst>
              </a:tr>
              <a:tr h="370840">
                <a:tc>
                  <a:txBody>
                    <a:bodyPr/>
                    <a:lstStyle/>
                    <a:p>
                      <a:r>
                        <a:rPr lang="tr-TR" sz="1800" b="1" dirty="0"/>
                        <a:t>4. Miyokard infarktüsü </a:t>
                      </a:r>
                      <a:endParaRPr lang="tr-T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dirty="0"/>
                        <a:t>Daha önce geçirilmiş akut MI öyküsü</a:t>
                      </a:r>
                    </a:p>
                  </a:txBody>
                  <a:tcPr/>
                </a:tc>
                <a:extLst>
                  <a:ext uri="{0D108BD9-81ED-4DB2-BD59-A6C34878D82A}">
                    <a16:rowId xmlns:a16="http://schemas.microsoft.com/office/drawing/2014/main" val="1138055100"/>
                  </a:ext>
                </a:extLst>
              </a:tr>
              <a:tr h="370840">
                <a:tc>
                  <a:txBody>
                    <a:bodyPr/>
                    <a:lstStyle/>
                    <a:p>
                      <a:r>
                        <a:rPr lang="tr-TR" sz="1800" b="1" dirty="0"/>
                        <a:t>5. Konjestif kalp yetmezliği </a:t>
                      </a:r>
                      <a:endParaRPr lang="tr-T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dirty="0"/>
                        <a:t>Klinik olarak belgelenmiş kalp yetmezliği</a:t>
                      </a:r>
                    </a:p>
                  </a:txBody>
                  <a:tcPr/>
                </a:tc>
                <a:extLst>
                  <a:ext uri="{0D108BD9-81ED-4DB2-BD59-A6C34878D82A}">
                    <a16:rowId xmlns:a16="http://schemas.microsoft.com/office/drawing/2014/main" val="2390478075"/>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1" dirty="0"/>
                        <a:t>6. Periferik arter hastalığı </a:t>
                      </a:r>
                      <a:endParaRPr lang="tr-TR" sz="1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dirty="0"/>
                        <a:t>İstirahat ağrısı, klaudikasyon veya periferik revaskülarizasyon öyküsü</a:t>
                      </a:r>
                    </a:p>
                  </a:txBody>
                  <a:tcPr/>
                </a:tc>
                <a:extLst>
                  <a:ext uri="{0D108BD9-81ED-4DB2-BD59-A6C34878D82A}">
                    <a16:rowId xmlns:a16="http://schemas.microsoft.com/office/drawing/2014/main" val="2774456833"/>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1" dirty="0"/>
                        <a:t>7. Geçici iskemik atak </a:t>
                      </a:r>
                      <a:endParaRPr lang="tr-TR" sz="1800" dirty="0"/>
                    </a:p>
                  </a:txBody>
                  <a:tcPr/>
                </a:tc>
                <a:tc>
                  <a:txBody>
                    <a:bodyPr/>
                    <a:lstStyle/>
                    <a:p>
                      <a:r>
                        <a:rPr lang="tr-TR" sz="1800" dirty="0"/>
                        <a:t>Kalıcı defisit bırakmayan geçici nörolojik olay</a:t>
                      </a:r>
                      <a:endParaRPr lang="tr-TR" dirty="0"/>
                    </a:p>
                  </a:txBody>
                  <a:tcPr/>
                </a:tc>
                <a:extLst>
                  <a:ext uri="{0D108BD9-81ED-4DB2-BD59-A6C34878D82A}">
                    <a16:rowId xmlns:a16="http://schemas.microsoft.com/office/drawing/2014/main" val="1583785902"/>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1" dirty="0"/>
                        <a:t>8. İnme (serebrovasküler hastalık)</a:t>
                      </a:r>
                      <a:endParaRPr lang="tr-TR" sz="1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dirty="0"/>
                        <a:t>Kalıcı nörolojik defisitli inme öyküsü</a:t>
                      </a:r>
                    </a:p>
                  </a:txBody>
                  <a:tcPr/>
                </a:tc>
                <a:extLst>
                  <a:ext uri="{0D108BD9-81ED-4DB2-BD59-A6C34878D82A}">
                    <a16:rowId xmlns:a16="http://schemas.microsoft.com/office/drawing/2014/main" val="1706195890"/>
                  </a:ext>
                </a:extLst>
              </a:tr>
              <a:tr h="370840">
                <a:tc>
                  <a:txBody>
                    <a:bodyPr/>
                    <a:lstStyle/>
                    <a:p>
                      <a:r>
                        <a:rPr lang="tr-TR" sz="1800" b="1" dirty="0"/>
                        <a:t>9. Kronik obstrüktif akciğer hastalığı (KOAH)</a:t>
                      </a:r>
                      <a:endParaRPr lang="tr-T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dirty="0"/>
                        <a:t>Tanı konmuş KOAH veya bronşit öyküsü</a:t>
                      </a:r>
                    </a:p>
                  </a:txBody>
                  <a:tcPr/>
                </a:tc>
                <a:extLst>
                  <a:ext uri="{0D108BD9-81ED-4DB2-BD59-A6C34878D82A}">
                    <a16:rowId xmlns:a16="http://schemas.microsoft.com/office/drawing/2014/main" val="2339743945"/>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1" dirty="0"/>
                        <a:t>10. Fonksiyonel bağımlılık</a:t>
                      </a:r>
                      <a:endParaRPr lang="tr-TR" sz="1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dirty="0"/>
                        <a:t>KATZ ≥2 bağımlılık</a:t>
                      </a:r>
                    </a:p>
                  </a:txBody>
                  <a:tcPr/>
                </a:tc>
                <a:extLst>
                  <a:ext uri="{0D108BD9-81ED-4DB2-BD59-A6C34878D82A}">
                    <a16:rowId xmlns:a16="http://schemas.microsoft.com/office/drawing/2014/main" val="992038094"/>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1" dirty="0"/>
                        <a:t>11. Kognitif</a:t>
                      </a:r>
                      <a:r>
                        <a:rPr lang="tr-TR" sz="1800" b="1" baseline="0" dirty="0"/>
                        <a:t> bozukluk, Akut bilişsel bozukluk(Impaired sensorium)*</a:t>
                      </a:r>
                      <a:endParaRPr lang="tr-TR" sz="1800"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a:t>Konfüzyon, delirium veya bilinç bulanıklığı öyküsü*</a:t>
                      </a:r>
                    </a:p>
                    <a:p>
                      <a:pPr marL="0" marR="0" indent="0" algn="l" defTabSz="914400" rtl="0" eaLnBrk="1" fontAlgn="auto" latinLnBrk="0" hangingPunct="1">
                        <a:lnSpc>
                          <a:spcPct val="100000"/>
                        </a:lnSpc>
                        <a:spcBef>
                          <a:spcPts val="0"/>
                        </a:spcBef>
                        <a:spcAft>
                          <a:spcPts val="0"/>
                        </a:spcAft>
                        <a:buClrTx/>
                        <a:buSzTx/>
                        <a:buFontTx/>
                        <a:buNone/>
                        <a:tabLst/>
                        <a:defRPr/>
                      </a:pPr>
                      <a:r>
                        <a:rPr lang="tr-TR" dirty="0"/>
                        <a:t>MMSE&lt;24 veya</a:t>
                      </a:r>
                      <a:r>
                        <a:rPr lang="tr-TR" baseline="0" dirty="0"/>
                        <a:t> demans tanısı (+)**</a:t>
                      </a:r>
                      <a:endParaRPr lang="tr-TR" sz="1800" dirty="0"/>
                    </a:p>
                  </a:txBody>
                  <a:tcPr/>
                </a:tc>
                <a:extLst>
                  <a:ext uri="{0D108BD9-81ED-4DB2-BD59-A6C34878D82A}">
                    <a16:rowId xmlns:a16="http://schemas.microsoft.com/office/drawing/2014/main" val="1858003967"/>
                  </a:ext>
                </a:extLst>
              </a:tr>
            </a:tbl>
          </a:graphicData>
        </a:graphic>
      </p:graphicFrame>
      <p:sp>
        <p:nvSpPr>
          <p:cNvPr id="7" name="Rectangle 6"/>
          <p:cNvSpPr/>
          <p:nvPr/>
        </p:nvSpPr>
        <p:spPr>
          <a:xfrm>
            <a:off x="0" y="6135222"/>
            <a:ext cx="11940363" cy="769441"/>
          </a:xfrm>
          <a:prstGeom prst="rect">
            <a:avLst/>
          </a:prstGeom>
        </p:spPr>
        <p:txBody>
          <a:bodyPr wrap="square">
            <a:spAutoFit/>
          </a:bodyPr>
          <a:lstStyle/>
          <a:p>
            <a:r>
              <a:rPr lang="tr-TR" sz="1100" dirty="0"/>
              <a:t>*Farhat JS, Velanovich V, Falvo AJ, Horst HM, Swartz A, Patton JH Jr, Rubinfeld IS. Are the frail destined to fail? Frailty index as predictor of surgical morbidity and mortality in the elderly. J Trauma Acute Care Surg. 2012 Jun;72(6):1526-30; discussion 1530-1. doi: 10.1097/TA.0b013e3182542fab. PMID: 22695416.</a:t>
            </a:r>
            <a:endParaRPr lang="tr-TR" sz="1100" b="0" i="0" dirty="0">
              <a:solidFill>
                <a:srgbClr val="222222"/>
              </a:solidFill>
              <a:effectLst/>
              <a:latin typeface="Arial" panose="020B0604020202020204" pitchFamily="34" charset="0"/>
            </a:endParaRPr>
          </a:p>
          <a:p>
            <a:r>
              <a:rPr lang="tr-TR" sz="1100" b="0" i="0" dirty="0">
                <a:solidFill>
                  <a:srgbClr val="222222"/>
                </a:solidFill>
                <a:effectLst/>
                <a:latin typeface="Arial" panose="020B0604020202020204" pitchFamily="34" charset="0"/>
              </a:rPr>
              <a:t>**Viana, Fernanda Siqueira, et al. "The 11-item modified frailty index (mFI-11) as a tool to predict mortality in older patients on chronic hemodialysis." </a:t>
            </a:r>
            <a:r>
              <a:rPr lang="tr-TR" sz="1100" b="0" i="1" dirty="0">
                <a:solidFill>
                  <a:srgbClr val="222222"/>
                </a:solidFill>
                <a:effectLst/>
                <a:latin typeface="Arial" panose="020B0604020202020204" pitchFamily="34" charset="0"/>
              </a:rPr>
              <a:t>Revista Brasileira de Geriatria e Gerontologia</a:t>
            </a:r>
            <a:r>
              <a:rPr lang="tr-TR" sz="1100" b="0" i="0" dirty="0">
                <a:solidFill>
                  <a:srgbClr val="222222"/>
                </a:solidFill>
                <a:effectLst/>
                <a:latin typeface="Arial" panose="020B0604020202020204" pitchFamily="34" charset="0"/>
              </a:rPr>
              <a:t> 27 (2024): e230284.</a:t>
            </a:r>
            <a:endParaRPr lang="tr-TR" sz="1100" dirty="0"/>
          </a:p>
        </p:txBody>
      </p:sp>
    </p:spTree>
    <p:extLst>
      <p:ext uri="{BB962C8B-B14F-4D97-AF65-F5344CB8AC3E}">
        <p14:creationId xmlns:p14="http://schemas.microsoft.com/office/powerpoint/2010/main" val="5394521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lnSpc>
                <a:spcPts val="5850"/>
              </a:lnSpc>
              <a:spcBef>
                <a:spcPts val="0"/>
              </a:spcBef>
            </a:pPr>
            <a:r>
              <a:rPr lang="tr-TR" sz="4650" b="1" dirty="0">
                <a:solidFill>
                  <a:srgbClr val="000000"/>
                </a:solidFill>
                <a:latin typeface="Petrona Bold" pitchFamily="34" charset="0"/>
                <a:ea typeface="Petrona Bold" pitchFamily="34" charset="-122"/>
                <a:cs typeface="Petrona Bold" pitchFamily="34" charset="-120"/>
              </a:rPr>
              <a:t/>
            </a:r>
            <a:br>
              <a:rPr lang="tr-TR" sz="4650" b="1" dirty="0">
                <a:solidFill>
                  <a:srgbClr val="000000"/>
                </a:solidFill>
                <a:latin typeface="Petrona Bold" pitchFamily="34" charset="0"/>
                <a:ea typeface="Petrona Bold" pitchFamily="34" charset="-122"/>
                <a:cs typeface="Petrona Bold" pitchFamily="34" charset="-120"/>
              </a:rPr>
            </a:br>
            <a:r>
              <a:rPr lang="en-US" sz="4650" dirty="0">
                <a:solidFill>
                  <a:prstClr val="black"/>
                </a:solidFill>
                <a:latin typeface="Calibri" panose="020F0502020204030204"/>
                <a:ea typeface="+mn-ea"/>
                <a:cs typeface="+mn-cs"/>
              </a:rPr>
              <a:t/>
            </a:r>
            <a:br>
              <a:rPr lang="en-US" sz="4650" dirty="0">
                <a:solidFill>
                  <a:prstClr val="black"/>
                </a:solidFill>
                <a:latin typeface="Calibri" panose="020F0502020204030204"/>
                <a:ea typeface="+mn-ea"/>
                <a:cs typeface="+mn-cs"/>
              </a:rPr>
            </a:br>
            <a:endParaRPr lang="tr-TR" dirty="0"/>
          </a:p>
        </p:txBody>
      </p:sp>
      <p:sp>
        <p:nvSpPr>
          <p:cNvPr id="3" name="Content Placeholder 2"/>
          <p:cNvSpPr>
            <a:spLocks noGrp="1"/>
          </p:cNvSpPr>
          <p:nvPr>
            <p:ph idx="1"/>
          </p:nvPr>
        </p:nvSpPr>
        <p:spPr/>
        <p:txBody>
          <a:bodyPr/>
          <a:lstStyle/>
          <a:p>
            <a:endParaRPr lang="tr-TR" dirty="0"/>
          </a:p>
          <a:p>
            <a:r>
              <a:rPr lang="tr-TR" dirty="0"/>
              <a:t>Bu çalışma, 80 yaş ve üzeri bireylerin </a:t>
            </a:r>
          </a:p>
          <a:p>
            <a:endParaRPr lang="tr-TR" dirty="0"/>
          </a:p>
          <a:p>
            <a:r>
              <a:rPr lang="en-US" b="1" dirty="0" err="1">
                <a:solidFill>
                  <a:srgbClr val="272525"/>
                </a:solidFill>
                <a:ea typeface="Inter" pitchFamily="34" charset="-122"/>
                <a:cs typeface="Inter" pitchFamily="34" charset="-120"/>
              </a:rPr>
              <a:t>kırılganlık</a:t>
            </a:r>
            <a:r>
              <a:rPr lang="en-US" b="1" dirty="0">
                <a:solidFill>
                  <a:srgbClr val="272525"/>
                </a:solidFill>
                <a:ea typeface="Inter" pitchFamily="34" charset="-122"/>
                <a:cs typeface="Inter" pitchFamily="34" charset="-120"/>
              </a:rPr>
              <a:t> </a:t>
            </a:r>
            <a:r>
              <a:rPr lang="en-US" b="1" dirty="0" err="1">
                <a:solidFill>
                  <a:srgbClr val="272525"/>
                </a:solidFill>
                <a:ea typeface="Inter" pitchFamily="34" charset="-122"/>
                <a:cs typeface="Inter" pitchFamily="34" charset="-120"/>
              </a:rPr>
              <a:t>seviyeleri</a:t>
            </a:r>
            <a:r>
              <a:rPr lang="tr-TR" b="1" dirty="0">
                <a:solidFill>
                  <a:srgbClr val="272525"/>
                </a:solidFill>
                <a:ea typeface="Inter" pitchFamily="34" charset="-122"/>
                <a:cs typeface="Inter" pitchFamily="34" charset="-120"/>
              </a:rPr>
              <a:t> </a:t>
            </a:r>
            <a:r>
              <a:rPr lang="tr-TR" dirty="0">
                <a:solidFill>
                  <a:srgbClr val="272525"/>
                </a:solidFill>
                <a:ea typeface="Inter" pitchFamily="34" charset="-122"/>
                <a:cs typeface="Inter" pitchFamily="34" charset="-120"/>
              </a:rPr>
              <a:t>(</a:t>
            </a:r>
            <a:r>
              <a:rPr lang="tr-TR" dirty="0" smtClean="0">
                <a:solidFill>
                  <a:srgbClr val="272525"/>
                </a:solidFill>
                <a:ea typeface="Inter" pitchFamily="34" charset="-122"/>
                <a:cs typeface="Inter" pitchFamily="34" charset="-120"/>
              </a:rPr>
              <a:t>mFI-11</a:t>
            </a:r>
            <a:r>
              <a:rPr lang="tr-TR" dirty="0">
                <a:solidFill>
                  <a:srgbClr val="272525"/>
                </a:solidFill>
                <a:ea typeface="Inter" pitchFamily="34" charset="-122"/>
                <a:cs typeface="Inter" pitchFamily="34" charset="-120"/>
              </a:rPr>
              <a:t>)</a:t>
            </a:r>
            <a:r>
              <a:rPr lang="en-US" dirty="0">
                <a:solidFill>
                  <a:srgbClr val="272525"/>
                </a:solidFill>
                <a:ea typeface="Inter" pitchFamily="34" charset="-122"/>
                <a:cs typeface="Inter" pitchFamily="34" charset="-120"/>
              </a:rPr>
              <a:t> </a:t>
            </a:r>
            <a:r>
              <a:rPr lang="en-US" dirty="0" err="1">
                <a:solidFill>
                  <a:srgbClr val="272525"/>
                </a:solidFill>
                <a:ea typeface="Inter" pitchFamily="34" charset="-122"/>
                <a:cs typeface="Inter" pitchFamily="34" charset="-120"/>
              </a:rPr>
              <a:t>ile</a:t>
            </a:r>
            <a:r>
              <a:rPr lang="tr-TR" dirty="0">
                <a:solidFill>
                  <a:srgbClr val="272525"/>
                </a:solidFill>
                <a:ea typeface="Inter" pitchFamily="34" charset="-122"/>
                <a:cs typeface="Inter" pitchFamily="34" charset="-120"/>
              </a:rPr>
              <a:t> </a:t>
            </a:r>
            <a:r>
              <a:rPr lang="en-US" b="1" dirty="0" err="1">
                <a:solidFill>
                  <a:srgbClr val="272525"/>
                </a:solidFill>
                <a:ea typeface="Inter" pitchFamily="34" charset="-122"/>
                <a:cs typeface="Inter" pitchFamily="34" charset="-120"/>
              </a:rPr>
              <a:t>beslenme</a:t>
            </a:r>
            <a:r>
              <a:rPr lang="en-US" b="1" dirty="0">
                <a:solidFill>
                  <a:srgbClr val="272525"/>
                </a:solidFill>
                <a:ea typeface="Inter" pitchFamily="34" charset="-122"/>
                <a:cs typeface="Inter" pitchFamily="34" charset="-120"/>
              </a:rPr>
              <a:t> </a:t>
            </a:r>
            <a:r>
              <a:rPr lang="en-US" b="1" dirty="0" err="1">
                <a:solidFill>
                  <a:srgbClr val="272525"/>
                </a:solidFill>
                <a:ea typeface="Inter" pitchFamily="34" charset="-122"/>
                <a:cs typeface="Inter" pitchFamily="34" charset="-120"/>
              </a:rPr>
              <a:t>durumu</a:t>
            </a:r>
            <a:r>
              <a:rPr lang="tr-TR" b="1" dirty="0">
                <a:solidFill>
                  <a:srgbClr val="272525"/>
                </a:solidFill>
                <a:ea typeface="Inter" pitchFamily="34" charset="-122"/>
                <a:cs typeface="Inter" pitchFamily="34" charset="-120"/>
              </a:rPr>
              <a:t> </a:t>
            </a:r>
            <a:r>
              <a:rPr lang="en-US" dirty="0">
                <a:solidFill>
                  <a:srgbClr val="272525"/>
                </a:solidFill>
                <a:ea typeface="Inter" pitchFamily="34" charset="-122"/>
                <a:cs typeface="Inter" pitchFamily="34" charset="-120"/>
              </a:rPr>
              <a:t>(MNA-SF) </a:t>
            </a:r>
            <a:r>
              <a:rPr lang="en-US" dirty="0" err="1">
                <a:solidFill>
                  <a:srgbClr val="272525"/>
                </a:solidFill>
                <a:ea typeface="Inter" pitchFamily="34" charset="-122"/>
                <a:cs typeface="Inter" pitchFamily="34" charset="-120"/>
              </a:rPr>
              <a:t>arasındaki</a:t>
            </a:r>
            <a:r>
              <a:rPr lang="en-US" dirty="0">
                <a:solidFill>
                  <a:srgbClr val="272525"/>
                </a:solidFill>
                <a:ea typeface="Inter" pitchFamily="34" charset="-122"/>
                <a:cs typeface="Inter" pitchFamily="34" charset="-120"/>
              </a:rPr>
              <a:t> </a:t>
            </a:r>
            <a:r>
              <a:rPr lang="en-US" dirty="0" err="1">
                <a:solidFill>
                  <a:srgbClr val="272525"/>
                </a:solidFill>
                <a:ea typeface="Inter" pitchFamily="34" charset="-122"/>
                <a:cs typeface="Inter" pitchFamily="34" charset="-120"/>
              </a:rPr>
              <a:t>ilişkiyi</a:t>
            </a:r>
            <a:r>
              <a:rPr lang="en-US" dirty="0">
                <a:solidFill>
                  <a:srgbClr val="272525"/>
                </a:solidFill>
                <a:ea typeface="Inter" pitchFamily="34" charset="-122"/>
                <a:cs typeface="Inter" pitchFamily="34" charset="-120"/>
              </a:rPr>
              <a:t> </a:t>
            </a:r>
            <a:r>
              <a:rPr lang="en-US" dirty="0" err="1">
                <a:solidFill>
                  <a:srgbClr val="272525"/>
                </a:solidFill>
                <a:ea typeface="Inter" pitchFamily="34" charset="-122"/>
                <a:cs typeface="Inter" pitchFamily="34" charset="-120"/>
              </a:rPr>
              <a:t>araştırmayı</a:t>
            </a:r>
            <a:r>
              <a:rPr lang="en-US" dirty="0">
                <a:solidFill>
                  <a:srgbClr val="272525"/>
                </a:solidFill>
                <a:ea typeface="Inter" pitchFamily="34" charset="-122"/>
                <a:cs typeface="Inter" pitchFamily="34" charset="-120"/>
              </a:rPr>
              <a:t> </a:t>
            </a:r>
            <a:r>
              <a:rPr lang="en-US" dirty="0" err="1">
                <a:solidFill>
                  <a:srgbClr val="272525"/>
                </a:solidFill>
                <a:ea typeface="Inter" pitchFamily="34" charset="-122"/>
                <a:cs typeface="Inter" pitchFamily="34" charset="-120"/>
              </a:rPr>
              <a:t>amaçlamaktadır</a:t>
            </a:r>
            <a:r>
              <a:rPr lang="en-US" dirty="0">
                <a:solidFill>
                  <a:srgbClr val="272525"/>
                </a:solidFill>
                <a:ea typeface="Inter" pitchFamily="34" charset="-122"/>
                <a:cs typeface="Inter" pitchFamily="34" charset="-120"/>
              </a:rPr>
              <a:t>.</a:t>
            </a:r>
            <a:endParaRPr lang="en-US" dirty="0"/>
          </a:p>
          <a:p>
            <a:endParaRPr lang="tr-TR" dirty="0"/>
          </a:p>
        </p:txBody>
      </p:sp>
      <p:sp>
        <p:nvSpPr>
          <p:cNvPr id="4" name="Unvan 1"/>
          <p:cNvSpPr txBox="1">
            <a:spLocks/>
          </p:cNvSpPr>
          <p:nvPr/>
        </p:nvSpPr>
        <p:spPr>
          <a:xfrm>
            <a:off x="838200" y="432593"/>
            <a:ext cx="10515600" cy="1325563"/>
          </a:xfrm>
          <a:prstGeom prst="rect">
            <a:avLst/>
          </a:prstGeom>
          <a:solidFill>
            <a:schemeClr val="accent2">
              <a:lumMod val="60000"/>
              <a:lumOff val="40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a:t>Amaç</a:t>
            </a:r>
            <a:endParaRPr lang="tr-TR" dirty="0"/>
          </a:p>
        </p:txBody>
      </p:sp>
    </p:spTree>
    <p:extLst>
      <p:ext uri="{BB962C8B-B14F-4D97-AF65-F5344CB8AC3E}">
        <p14:creationId xmlns:p14="http://schemas.microsoft.com/office/powerpoint/2010/main" val="15879008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69155" y="377295"/>
            <a:ext cx="10515600" cy="1325563"/>
          </a:xfrm>
          <a:solidFill>
            <a:srgbClr val="92D050"/>
          </a:solidFill>
        </p:spPr>
        <p:txBody>
          <a:bodyPr/>
          <a:lstStyle/>
          <a:p>
            <a:r>
              <a:rPr lang="tr-TR" dirty="0" err="1"/>
              <a:t>Metod</a:t>
            </a:r>
            <a:endParaRPr lang="tr-TR" dirty="0"/>
          </a:p>
        </p:txBody>
      </p:sp>
      <p:sp>
        <p:nvSpPr>
          <p:cNvPr id="3" name="İçerik Yer Tutucusu 2"/>
          <p:cNvSpPr>
            <a:spLocks noGrp="1"/>
          </p:cNvSpPr>
          <p:nvPr>
            <p:ph idx="1"/>
          </p:nvPr>
        </p:nvSpPr>
        <p:spPr>
          <a:xfrm>
            <a:off x="838200" y="1690688"/>
            <a:ext cx="10515600" cy="4486275"/>
          </a:xfrm>
        </p:spPr>
        <p:txBody>
          <a:bodyPr>
            <a:normAutofit/>
          </a:bodyPr>
          <a:lstStyle/>
          <a:p>
            <a:pPr marL="0" indent="0">
              <a:buNone/>
            </a:pPr>
            <a:endParaRPr lang="tr-TR" dirty="0"/>
          </a:p>
          <a:p>
            <a:r>
              <a:rPr lang="tr-TR" dirty="0"/>
              <a:t>Ocak 2024-Aralık 2024 arasında</a:t>
            </a:r>
          </a:p>
          <a:p>
            <a:pPr lvl="0"/>
            <a:r>
              <a:rPr lang="tr-TR" i="1" dirty="0"/>
              <a:t>Balıkesir Atatürk Şehir Hastanesi YAŞAM biriminde takip edilen hastalar retrospektif olarak hasta dosyalarından tarandı.</a:t>
            </a:r>
          </a:p>
          <a:p>
            <a:pPr marL="0" lvl="0" indent="0">
              <a:buNone/>
            </a:pPr>
            <a:endParaRPr lang="tr-TR" i="1" dirty="0"/>
          </a:p>
          <a:p>
            <a:r>
              <a:rPr lang="tr-TR" b="1" dirty="0"/>
              <a:t>≥80</a:t>
            </a:r>
            <a:r>
              <a:rPr lang="tr-TR" dirty="0"/>
              <a:t> yaş</a:t>
            </a:r>
          </a:p>
          <a:p>
            <a:r>
              <a:rPr lang="tr-TR" dirty="0"/>
              <a:t>Verileri tam olan hastalar</a:t>
            </a:r>
          </a:p>
        </p:txBody>
      </p:sp>
      <p:pic>
        <p:nvPicPr>
          <p:cNvPr id="4" name="Resim 3"/>
          <p:cNvPicPr>
            <a:picLocks noChangeAspect="1"/>
          </p:cNvPicPr>
          <p:nvPr/>
        </p:nvPicPr>
        <p:blipFill>
          <a:blip r:embed="rId2"/>
          <a:stretch>
            <a:fillRect/>
          </a:stretch>
        </p:blipFill>
        <p:spPr>
          <a:xfrm>
            <a:off x="699199" y="1690688"/>
            <a:ext cx="10516511" cy="627942"/>
          </a:xfrm>
          <a:prstGeom prst="rect">
            <a:avLst/>
          </a:prstGeom>
        </p:spPr>
      </p:pic>
      <p:pic>
        <p:nvPicPr>
          <p:cNvPr id="6" name="Resim 5"/>
          <p:cNvPicPr>
            <a:picLocks noChangeAspect="1"/>
          </p:cNvPicPr>
          <p:nvPr/>
        </p:nvPicPr>
        <p:blipFill>
          <a:blip r:embed="rId3"/>
          <a:stretch>
            <a:fillRect/>
          </a:stretch>
        </p:blipFill>
        <p:spPr>
          <a:xfrm>
            <a:off x="837744" y="3619854"/>
            <a:ext cx="10516511" cy="627942"/>
          </a:xfrm>
          <a:prstGeom prst="rect">
            <a:avLst/>
          </a:prstGeom>
        </p:spPr>
      </p:pic>
    </p:spTree>
    <p:extLst>
      <p:ext uri="{BB962C8B-B14F-4D97-AF65-F5344CB8AC3E}">
        <p14:creationId xmlns:p14="http://schemas.microsoft.com/office/powerpoint/2010/main" val="39547845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solidFill>
            <a:srgbClr val="92D050"/>
          </a:solidFill>
        </p:spPr>
        <p:txBody>
          <a:bodyPr/>
          <a:lstStyle/>
          <a:p>
            <a:r>
              <a:rPr lang="tr-TR" dirty="0" err="1"/>
              <a:t>Metod</a:t>
            </a:r>
            <a:endParaRPr lang="tr-TR" dirty="0"/>
          </a:p>
        </p:txBody>
      </p:sp>
      <p:sp>
        <p:nvSpPr>
          <p:cNvPr id="3" name="İçerik Yer Tutucusu 2"/>
          <p:cNvSpPr>
            <a:spLocks noGrp="1"/>
          </p:cNvSpPr>
          <p:nvPr>
            <p:ph idx="1"/>
          </p:nvPr>
        </p:nvSpPr>
        <p:spPr>
          <a:xfrm>
            <a:off x="838200" y="1825625"/>
            <a:ext cx="10515600" cy="3813175"/>
          </a:xfrm>
          <a:ln>
            <a:solidFill>
              <a:schemeClr val="accent6"/>
            </a:solidFill>
          </a:ln>
        </p:spPr>
        <p:txBody>
          <a:bodyPr>
            <a:normAutofit/>
          </a:bodyPr>
          <a:lstStyle/>
          <a:p>
            <a:endParaRPr lang="tr-TR" dirty="0"/>
          </a:p>
          <a:p>
            <a:pPr marL="0" indent="0">
              <a:buNone/>
            </a:pPr>
            <a:r>
              <a:rPr lang="en-US" b="1" dirty="0" smtClean="0">
                <a:solidFill>
                  <a:srgbClr val="272525"/>
                </a:solidFill>
                <a:latin typeface="Inter" pitchFamily="34" charset="0"/>
                <a:ea typeface="Inter" pitchFamily="34" charset="-122"/>
                <a:cs typeface="Inter" pitchFamily="34" charset="-120"/>
              </a:rPr>
              <a:t>MNA-S</a:t>
            </a:r>
            <a:r>
              <a:rPr lang="tr-TR" b="1" dirty="0">
                <a:solidFill>
                  <a:srgbClr val="272525"/>
                </a:solidFill>
                <a:latin typeface="Inter" pitchFamily="34" charset="0"/>
                <a:ea typeface="Inter" pitchFamily="34" charset="-122"/>
                <a:cs typeface="Inter" pitchFamily="34" charset="-120"/>
              </a:rPr>
              <a:t>F</a:t>
            </a:r>
            <a:r>
              <a:rPr lang="en-US" b="1" dirty="0" smtClean="0">
                <a:solidFill>
                  <a:srgbClr val="272525"/>
                </a:solidFill>
                <a:latin typeface="Inter" pitchFamily="34" charset="0"/>
                <a:ea typeface="Inter" pitchFamily="34" charset="-122"/>
                <a:cs typeface="Inter" pitchFamily="34" charset="-120"/>
              </a:rPr>
              <a:t> </a:t>
            </a:r>
            <a:r>
              <a:rPr lang="en-US" b="1" dirty="0" err="1">
                <a:solidFill>
                  <a:srgbClr val="272525"/>
                </a:solidFill>
                <a:latin typeface="Inter" pitchFamily="34" charset="0"/>
                <a:ea typeface="Inter" pitchFamily="34" charset="-122"/>
                <a:cs typeface="Inter" pitchFamily="34" charset="-120"/>
              </a:rPr>
              <a:t>kullanılarak</a:t>
            </a:r>
            <a:r>
              <a:rPr lang="en-US" b="1" dirty="0">
                <a:solidFill>
                  <a:srgbClr val="272525"/>
                </a:solidFill>
                <a:latin typeface="Inter" pitchFamily="34" charset="0"/>
                <a:ea typeface="Inter" pitchFamily="34" charset="-122"/>
                <a:cs typeface="Inter" pitchFamily="34" charset="-120"/>
              </a:rPr>
              <a:t> </a:t>
            </a:r>
            <a:r>
              <a:rPr lang="en-US" b="1" dirty="0" err="1">
                <a:solidFill>
                  <a:srgbClr val="272525"/>
                </a:solidFill>
                <a:latin typeface="Inter" pitchFamily="34" charset="0"/>
                <a:ea typeface="Inter" pitchFamily="34" charset="-122"/>
                <a:cs typeface="Inter" pitchFamily="34" charset="-120"/>
              </a:rPr>
              <a:t>beslenme</a:t>
            </a:r>
            <a:r>
              <a:rPr lang="en-US" b="1" dirty="0">
                <a:solidFill>
                  <a:srgbClr val="272525"/>
                </a:solidFill>
                <a:latin typeface="Inter" pitchFamily="34" charset="0"/>
                <a:ea typeface="Inter" pitchFamily="34" charset="-122"/>
                <a:cs typeface="Inter" pitchFamily="34" charset="-120"/>
              </a:rPr>
              <a:t> </a:t>
            </a:r>
            <a:r>
              <a:rPr lang="en-US" b="1" dirty="0" err="1">
                <a:solidFill>
                  <a:srgbClr val="272525"/>
                </a:solidFill>
                <a:latin typeface="Inter" pitchFamily="34" charset="0"/>
                <a:ea typeface="Inter" pitchFamily="34" charset="-122"/>
                <a:cs typeface="Inter" pitchFamily="34" charset="-120"/>
              </a:rPr>
              <a:t>durumu</a:t>
            </a:r>
            <a:r>
              <a:rPr lang="en-US" b="1" dirty="0">
                <a:solidFill>
                  <a:srgbClr val="272525"/>
                </a:solidFill>
                <a:latin typeface="Inter" pitchFamily="34" charset="0"/>
                <a:ea typeface="Inter" pitchFamily="34" charset="-122"/>
                <a:cs typeface="Inter" pitchFamily="34" charset="-120"/>
              </a:rPr>
              <a:t> </a:t>
            </a:r>
            <a:r>
              <a:rPr lang="en-US" b="1" dirty="0" err="1">
                <a:solidFill>
                  <a:srgbClr val="272525"/>
                </a:solidFill>
                <a:latin typeface="Inter" pitchFamily="34" charset="0"/>
                <a:ea typeface="Inter" pitchFamily="34" charset="-122"/>
                <a:cs typeface="Inter" pitchFamily="34" charset="-120"/>
              </a:rPr>
              <a:t>değerlendirildi</a:t>
            </a:r>
            <a:r>
              <a:rPr lang="en-US" b="1" dirty="0">
                <a:solidFill>
                  <a:srgbClr val="272525"/>
                </a:solidFill>
                <a:latin typeface="Inter" pitchFamily="34" charset="0"/>
                <a:ea typeface="Inter" pitchFamily="34" charset="-122"/>
                <a:cs typeface="Inter" pitchFamily="34" charset="-120"/>
              </a:rPr>
              <a:t>.</a:t>
            </a:r>
            <a:endParaRPr lang="en-US" b="1" dirty="0"/>
          </a:p>
          <a:p>
            <a:pPr marL="0" indent="0">
              <a:buNone/>
            </a:pPr>
            <a:endParaRPr lang="tr-TR" dirty="0"/>
          </a:p>
        </p:txBody>
      </p:sp>
      <p:sp>
        <p:nvSpPr>
          <p:cNvPr id="6" name="Yuvarlatılmış Dikdörtgen 5"/>
          <p:cNvSpPr/>
          <p:nvPr/>
        </p:nvSpPr>
        <p:spPr>
          <a:xfrm>
            <a:off x="889699" y="1690688"/>
            <a:ext cx="10464102" cy="609167"/>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4400" dirty="0"/>
              <a:t>Beslenme Durumu</a:t>
            </a:r>
            <a:endParaRPr lang="tr-TR" sz="3200" dirty="0"/>
          </a:p>
        </p:txBody>
      </p:sp>
      <p:sp>
        <p:nvSpPr>
          <p:cNvPr id="5" name="Yuvarlatılmış Dikdörtgen 5">
            <a:extLst>
              <a:ext uri="{FF2B5EF4-FFF2-40B4-BE49-F238E27FC236}">
                <a16:creationId xmlns:a16="http://schemas.microsoft.com/office/drawing/2014/main" id="{1ADCF3C0-255B-4E56-6B95-D6C4F3DF65B7}"/>
              </a:ext>
            </a:extLst>
          </p:cNvPr>
          <p:cNvSpPr/>
          <p:nvPr/>
        </p:nvSpPr>
        <p:spPr>
          <a:xfrm>
            <a:off x="838200" y="3002965"/>
            <a:ext cx="10411691" cy="609167"/>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4400" dirty="0"/>
              <a:t>Kırılganlık Değerlendirmesi</a:t>
            </a:r>
            <a:endParaRPr lang="tr-TR" sz="3200" dirty="0"/>
          </a:p>
        </p:txBody>
      </p:sp>
      <p:sp>
        <p:nvSpPr>
          <p:cNvPr id="8" name="Rectangle 7"/>
          <p:cNvSpPr/>
          <p:nvPr/>
        </p:nvSpPr>
        <p:spPr>
          <a:xfrm>
            <a:off x="838199" y="3983653"/>
            <a:ext cx="10168269" cy="523220"/>
          </a:xfrm>
          <a:prstGeom prst="rect">
            <a:avLst/>
          </a:prstGeom>
        </p:spPr>
        <p:txBody>
          <a:bodyPr wrap="square">
            <a:spAutoFit/>
          </a:bodyPr>
          <a:lstStyle/>
          <a:p>
            <a:r>
              <a:rPr lang="tr-TR" sz="2800" b="1" dirty="0">
                <a:latin typeface="Inter" panose="020B0604020202020204" charset="0"/>
                <a:ea typeface="Inter" panose="020B0604020202020204" charset="0"/>
              </a:rPr>
              <a:t>mFI-11 kullanılarak </a:t>
            </a:r>
            <a:r>
              <a:rPr lang="tr-TR" sz="2800" b="1" dirty="0" smtClean="0">
                <a:latin typeface="Inter" panose="020B0604020202020204" charset="0"/>
                <a:ea typeface="Inter" panose="020B0604020202020204" charset="0"/>
              </a:rPr>
              <a:t>kırılganlık </a:t>
            </a:r>
            <a:r>
              <a:rPr lang="tr-TR" sz="2800" b="1" dirty="0">
                <a:latin typeface="Inter" panose="020B0604020202020204" charset="0"/>
                <a:ea typeface="Inter" panose="020B0604020202020204" charset="0"/>
              </a:rPr>
              <a:t>değerlendirmesi yapıldı.</a:t>
            </a:r>
          </a:p>
        </p:txBody>
      </p:sp>
    </p:spTree>
    <p:extLst>
      <p:ext uri="{BB962C8B-B14F-4D97-AF65-F5344CB8AC3E}">
        <p14:creationId xmlns:p14="http://schemas.microsoft.com/office/powerpoint/2010/main" val="16267625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ln>
            <a:solidFill>
              <a:schemeClr val="accent6"/>
            </a:solidFill>
          </a:ln>
        </p:spPr>
        <p:txBody>
          <a:bodyPr/>
          <a:lstStyle/>
          <a:p>
            <a:pPr marL="0" indent="0">
              <a:buNone/>
            </a:pPr>
            <a:endParaRPr lang="tr-TR" sz="4000" dirty="0"/>
          </a:p>
          <a:p>
            <a:pPr marL="0" indent="0">
              <a:buNone/>
            </a:pPr>
            <a:endParaRPr lang="tr-TR" dirty="0"/>
          </a:p>
        </p:txBody>
      </p:sp>
      <p:sp>
        <p:nvSpPr>
          <p:cNvPr id="4" name="Unvan 1"/>
          <p:cNvSpPr>
            <a:spLocks noGrp="1"/>
          </p:cNvSpPr>
          <p:nvPr>
            <p:ph type="title"/>
          </p:nvPr>
        </p:nvSpPr>
        <p:spPr>
          <a:solidFill>
            <a:srgbClr val="92D050"/>
          </a:solidFill>
        </p:spPr>
        <p:txBody>
          <a:bodyPr/>
          <a:lstStyle/>
          <a:p>
            <a:r>
              <a:rPr lang="tr-TR" dirty="0" err="1"/>
              <a:t>Metod</a:t>
            </a:r>
            <a:r>
              <a:rPr lang="tr-TR" dirty="0"/>
              <a:t>-İstatistik</a:t>
            </a:r>
          </a:p>
        </p:txBody>
      </p:sp>
      <p:sp>
        <p:nvSpPr>
          <p:cNvPr id="5" name="Metin kutusu 4">
            <a:extLst>
              <a:ext uri="{FF2B5EF4-FFF2-40B4-BE49-F238E27FC236}">
                <a16:creationId xmlns:a16="http://schemas.microsoft.com/office/drawing/2014/main" id="{635541CD-BA9F-CA59-2EE4-C8D4EF23E3E4}"/>
              </a:ext>
            </a:extLst>
          </p:cNvPr>
          <p:cNvSpPr txBox="1"/>
          <p:nvPr/>
        </p:nvSpPr>
        <p:spPr>
          <a:xfrm>
            <a:off x="1085850" y="2413338"/>
            <a:ext cx="9620250" cy="3416320"/>
          </a:xfrm>
          <a:prstGeom prst="rect">
            <a:avLst/>
          </a:prstGeom>
          <a:noFill/>
        </p:spPr>
        <p:txBody>
          <a:bodyPr wrap="square">
            <a:spAutoFit/>
          </a:bodyPr>
          <a:lstStyle/>
          <a:p>
            <a:pPr marL="285750" indent="-285750">
              <a:buFont typeface="Wingdings" panose="05000000000000000000" pitchFamily="2" charset="2"/>
              <a:buChar char="Ø"/>
            </a:pPr>
            <a:r>
              <a:rPr lang="tr-TR" sz="2400" dirty="0"/>
              <a:t>Normal dağılım gösteren nicel değişkenler ortalama ± standart sapma ile ifade edildi ve normal dağılım göstermeyenler medyan ve minimum-maksimum değerler ile ifade edildi. </a:t>
            </a:r>
          </a:p>
          <a:p>
            <a:endParaRPr lang="tr-TR" sz="2400" dirty="0"/>
          </a:p>
          <a:p>
            <a:pPr marL="285750" indent="-285750">
              <a:buFont typeface="Wingdings" panose="05000000000000000000" pitchFamily="2" charset="2"/>
              <a:buChar char="Ø"/>
            </a:pPr>
            <a:r>
              <a:rPr lang="tr-TR" sz="2400" dirty="0"/>
              <a:t>Beslenme durumuna göre gruplar arasındaki farklar </a:t>
            </a:r>
            <a:r>
              <a:rPr lang="tr-TR" sz="2400" b="1" dirty="0"/>
              <a:t>Mann–Whitney U testi</a:t>
            </a:r>
            <a:r>
              <a:rPr lang="tr-TR" sz="2400" dirty="0"/>
              <a:t> kullanılarak karşılaştırıldı.</a:t>
            </a:r>
          </a:p>
          <a:p>
            <a:pPr marL="285750" indent="-285750">
              <a:buFont typeface="Wingdings" panose="05000000000000000000" pitchFamily="2" charset="2"/>
              <a:buChar char="Ø"/>
            </a:pPr>
            <a:endParaRPr lang="tr-TR" sz="2400" dirty="0"/>
          </a:p>
          <a:p>
            <a:pPr marL="285750" indent="-285750">
              <a:buFont typeface="Wingdings" panose="05000000000000000000" pitchFamily="2" charset="2"/>
              <a:buChar char="Ø"/>
            </a:pPr>
            <a:r>
              <a:rPr lang="tr-TR" sz="2400" dirty="0"/>
              <a:t>m</a:t>
            </a:r>
            <a:r>
              <a:rPr lang="tr-TR" sz="2400" dirty="0" smtClean="0"/>
              <a:t>FI-11 </a:t>
            </a:r>
            <a:r>
              <a:rPr lang="tr-TR" sz="2400" dirty="0"/>
              <a:t>ile MNA-SF skorları arasındaki ilişki </a:t>
            </a:r>
            <a:r>
              <a:rPr lang="tr-TR" sz="2400" b="1" dirty="0"/>
              <a:t>Spearman korelasyon testi</a:t>
            </a:r>
            <a:r>
              <a:rPr lang="tr-TR" sz="2400" dirty="0"/>
              <a:t> ile değerlendirildi.</a:t>
            </a:r>
          </a:p>
        </p:txBody>
      </p:sp>
    </p:spTree>
    <p:extLst>
      <p:ext uri="{BB962C8B-B14F-4D97-AF65-F5344CB8AC3E}">
        <p14:creationId xmlns:p14="http://schemas.microsoft.com/office/powerpoint/2010/main" val="364292122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Belge" ma:contentTypeID="0x0101008EB410E7384FD544926ED72B5900EAF6" ma:contentTypeVersion="14" ma:contentTypeDescription="Yeni belge oluşturun." ma:contentTypeScope="" ma:versionID="ee3b467df7de9d1b498d84e13587d71a">
  <xsd:schema xmlns:xsd="http://www.w3.org/2001/XMLSchema" xmlns:xs="http://www.w3.org/2001/XMLSchema" xmlns:p="http://schemas.microsoft.com/office/2006/metadata/properties" xmlns:ns2="b636c289-89ec-4aac-a5a7-fae3efcce21f" xmlns:ns3="12078768-e010-496c-be91-13abd3bf1d00" targetNamespace="http://schemas.microsoft.com/office/2006/metadata/properties" ma:root="true" ma:fieldsID="1445dff4ae24a478bb1b27fd6f0ffa69" ns2:_="" ns3:_="">
    <xsd:import namespace="b636c289-89ec-4aac-a5a7-fae3efcce21f"/>
    <xsd:import namespace="12078768-e010-496c-be91-13abd3bf1d0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636c289-89ec-4aac-a5a7-fae3efcce21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Resim Etiketleri" ma:readOnly="false" ma:fieldId="{5cf76f15-5ced-4ddc-b409-7134ff3c332f}" ma:taxonomyMulti="true" ma:sspId="f08ca68a-84f9-4e39-b925-9c0f4131acbf"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2078768-e010-496c-be91-13abd3bf1d0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da2bcbba-ecaf-438c-8d17-d96268f593a6}" ma:internalName="TaxCatchAll" ma:showField="CatchAllData" ma:web="12078768-e010-496c-be91-13abd3bf1d0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çerik Türü"/>
        <xsd:element ref="dc:title" minOccurs="0" maxOccurs="1" ma:index="4" ma:displayName="Başlı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636c289-89ec-4aac-a5a7-fae3efcce21f">
      <Terms xmlns="http://schemas.microsoft.com/office/infopath/2007/PartnerControls"/>
    </lcf76f155ced4ddcb4097134ff3c332f>
    <TaxCatchAll xmlns="12078768-e010-496c-be91-13abd3bf1d00" xsi:nil="true"/>
  </documentManagement>
</p:properties>
</file>

<file path=customXml/itemProps1.xml><?xml version="1.0" encoding="utf-8"?>
<ds:datastoreItem xmlns:ds="http://schemas.openxmlformats.org/officeDocument/2006/customXml" ds:itemID="{0017A6A7-4298-4912-8168-8BD2779EE23F}"/>
</file>

<file path=customXml/itemProps2.xml><?xml version="1.0" encoding="utf-8"?>
<ds:datastoreItem xmlns:ds="http://schemas.openxmlformats.org/officeDocument/2006/customXml" ds:itemID="{34B455EA-D7AE-4E58-8132-1A86CD93185B}"/>
</file>

<file path=customXml/itemProps3.xml><?xml version="1.0" encoding="utf-8"?>
<ds:datastoreItem xmlns:ds="http://schemas.openxmlformats.org/officeDocument/2006/customXml" ds:itemID="{A2A07D08-A0E3-4A79-B0B2-2711D5B16D0D}"/>
</file>

<file path=docProps/app.xml><?xml version="1.0" encoding="utf-8"?>
<Properties xmlns="http://schemas.openxmlformats.org/officeDocument/2006/extended-properties" xmlns:vt="http://schemas.openxmlformats.org/officeDocument/2006/docPropsVTypes">
  <TotalTime>726</TotalTime>
  <Words>1199</Words>
  <Application>Microsoft Office PowerPoint</Application>
  <PresentationFormat>Widescreen</PresentationFormat>
  <Paragraphs>171</Paragraphs>
  <Slides>20</Slides>
  <Notes>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20</vt:i4>
      </vt:variant>
    </vt:vector>
  </HeadingPairs>
  <TitlesOfParts>
    <vt:vector size="30" baseType="lpstr">
      <vt:lpstr>Aptos</vt:lpstr>
      <vt:lpstr>Arial</vt:lpstr>
      <vt:lpstr>Calibri</vt:lpstr>
      <vt:lpstr>Calibri Light</vt:lpstr>
      <vt:lpstr>Comic Sans MS</vt:lpstr>
      <vt:lpstr>Inter</vt:lpstr>
      <vt:lpstr>Petrona Bold</vt:lpstr>
      <vt:lpstr>Times New Roman</vt:lpstr>
      <vt:lpstr>Wingdings</vt:lpstr>
      <vt:lpstr>Office Theme</vt:lpstr>
      <vt:lpstr>PowerPoint Presentation</vt:lpstr>
      <vt:lpstr>Giriş </vt:lpstr>
      <vt:lpstr>Giriş</vt:lpstr>
      <vt:lpstr>Modified Frailty Index (mFI-11)</vt:lpstr>
      <vt:lpstr>mFI-11</vt:lpstr>
      <vt:lpstr>  </vt:lpstr>
      <vt:lpstr>Metod</vt:lpstr>
      <vt:lpstr>Metod</vt:lpstr>
      <vt:lpstr>Metod-İstatistik</vt:lpstr>
      <vt:lpstr>Bulgular</vt:lpstr>
      <vt:lpstr>Bulgular</vt:lpstr>
      <vt:lpstr>PowerPoint Presentation</vt:lpstr>
      <vt:lpstr> Ana Bulgular </vt:lpstr>
      <vt:lpstr>TARTIŞMA</vt:lpstr>
      <vt:lpstr>TARTIŞMA</vt:lpstr>
      <vt:lpstr>TARTIŞMA</vt:lpstr>
      <vt:lpstr>TARTIŞMA</vt:lpstr>
      <vt:lpstr>SONUÇ</vt:lpstr>
      <vt:lpstr>Kısıtlılıklar</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burhan gencer</dc:creator>
  <cp:lastModifiedBy>burhan gencer</cp:lastModifiedBy>
  <cp:revision>135</cp:revision>
  <dcterms:created xsi:type="dcterms:W3CDTF">2025-10-11T10:00:55Z</dcterms:created>
  <dcterms:modified xsi:type="dcterms:W3CDTF">2025-10-16T04:37:17Z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0x0101008EB410E7384FD544926ED72B5900EAF6</vt:lpwstr>
  </property>
</Properties>
</file>