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26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9" r:id="rId3"/>
    <p:sldId id="260" r:id="rId4"/>
    <p:sldId id="261" r:id="rId5"/>
    <p:sldId id="281" r:id="rId6"/>
    <p:sldId id="262" r:id="rId7"/>
    <p:sldId id="278" r:id="rId8"/>
    <p:sldId id="275" r:id="rId9"/>
    <p:sldId id="276" r:id="rId10"/>
    <p:sldId id="277" r:id="rId11"/>
    <p:sldId id="280" r:id="rId12"/>
    <p:sldId id="279" r:id="rId13"/>
    <p:sldId id="290" r:id="rId14"/>
    <p:sldId id="263" r:id="rId15"/>
    <p:sldId id="265" r:id="rId16"/>
    <p:sldId id="264" r:id="rId17"/>
    <p:sldId id="267" r:id="rId18"/>
    <p:sldId id="266" r:id="rId19"/>
    <p:sldId id="269" r:id="rId20"/>
    <p:sldId id="271" r:id="rId21"/>
    <p:sldId id="270" r:id="rId22"/>
    <p:sldId id="282" r:id="rId23"/>
    <p:sldId id="272" r:id="rId24"/>
    <p:sldId id="273" r:id="rId25"/>
    <p:sldId id="283" r:id="rId26"/>
    <p:sldId id="284" r:id="rId27"/>
    <p:sldId id="285" r:id="rId28"/>
    <p:sldId id="286" r:id="rId29"/>
    <p:sldId id="287" r:id="rId30"/>
    <p:sldId id="288" r:id="rId31"/>
    <p:sldId id="289" r:id="rId3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8"/>
    <p:restoredTop sz="94669"/>
  </p:normalViewPr>
  <p:slideViewPr>
    <p:cSldViewPr snapToGrid="0">
      <p:cViewPr varScale="1">
        <p:scale>
          <a:sx n="63" d="100"/>
          <a:sy n="63" d="100"/>
        </p:scale>
        <p:origin x="72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customXml" Target="../customXml/item3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38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7F22CEB-3B76-2265-AA5B-AF75448935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C6564EB-94C6-E653-02F8-9B61857AD9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10A9421-9343-6144-7239-DE3E9F111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472F860-4AFB-9129-3A36-FA96EB430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A3E139E-1979-65EF-3448-F50E8EA9D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1708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7BFB2F-7060-C551-0A14-3DBECEC19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011D14C-509A-A224-AA73-11D8019CAC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321C186-CD09-33B2-4D8B-E2FF17B0B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78B3C33-9E0E-378F-76FE-51BFF723F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847CB78-C975-0DC7-4E47-A49001EA8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0706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BB39EC90-8F20-1A38-A4A7-8E670B72DD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FE628E8-CD4A-B25F-B85C-C429FC7781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3FE0356-622C-52C1-6A3A-04104AC88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62BAAA2-EF01-F880-7607-335B9E408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795ACA9-0BE3-60DA-4E79-DC6E3396F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4229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6505303-C2AA-C030-0351-4AC61A7816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ED27E34-C243-5AEA-DB77-F156C4D607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E420A6E-93F1-A239-F6DF-3007476E4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D01C469-F898-0AAF-EB21-9406A07C8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6233052-3BE2-89FF-8C83-E63F74DFD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227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61CA930-805E-B092-9B3E-C0684AAAE7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CE7EBC1B-432A-0937-9DDA-B6C4963BF5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A6AF6AE-ECD5-011B-1218-7DBA9CB19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D4D4311-15FC-0A2B-98E5-20345B3AE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30A999F-958A-B833-DD53-EE8DD035B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0439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08C4092-D922-C0A0-92DE-7C7B82745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1EB244C-57AA-9D5D-E782-DC2453E85F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1941D0D-8067-0E78-634F-6D8B0E1BAB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E1F4C93-3EAC-F0BA-20E5-A33692B2E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4BCCD32-8751-BC60-7F6C-9A810A141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78F86D0-7270-9965-121B-B942DBA0F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1294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212F327-34E8-E100-EA4F-27AE2B49C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CCE9BC1-AC0D-3C98-38F2-3205F2E551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BCED8F5-AC86-727D-147B-115700C545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7709E01D-AE4A-6E0D-C739-348F19C85D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ACE4E12E-BEC9-5467-89A0-FD95B1FD30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BF7B2810-9E7D-59A4-E839-342D25192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DE82C533-E0EF-074E-257B-4DE1BB724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FE5F1625-B837-496E-B3B9-F2AC1D508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5796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DFEA32B-287D-9FC8-DEDA-A86C45B25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76B21449-467D-89BD-6733-DCF4D3196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16AD3315-C9C0-03A7-9159-ED42457CF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C3FC7531-8E40-3D6A-CE6C-6122F479C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5291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6CEB6C99-72D7-4A35-1DFE-9D850B7F5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02380F60-AA22-003D-CE1A-626FAD3ED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F36F86DD-4E57-9E5E-0B53-ADCC20334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2982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0E93451-C544-95D0-F500-92D6FA948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86A60A7-6F64-103A-0749-4028055DE4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157ECF7-22CB-0D8B-2AAE-ACFBA05D90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0DCE356-DCED-AD44-AE48-41CD34416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563256C-B7B4-691E-BBE5-72CF4DE6B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0F5142-7DB2-2BC6-CC1B-F182893F6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8131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4E9F68-9853-2C6B-5B3A-0CB423F56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A8983DC2-3688-A319-4317-B55B8F3DCB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9F0E675-F20C-AF94-D892-6AF7DE0493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1BF0D5A-D7FF-3619-D992-961CFEA41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B2F90F2-87F8-1766-76B3-D1C9BE7A5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44DD289-26E5-E852-D2D6-AFBB4BB67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9159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037A067-993D-1EBD-0ABA-9B08F40A3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61BE733-F6D3-9BA3-5DD2-79A800B2C6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9ED8A98-9173-43EF-722C-68C4A85453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E5EF13-DB74-FB46-8BDD-6B7CD72601CC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C8D562F-40FB-EFCE-38B8-AA13C25047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B63FA39-D86C-F574-4C74-820A4D6654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7134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C28C955-C004-F3EC-80C8-2FD9DED37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DDCAA578-D3D4-3725-ADA6-634DCD13D92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Dikdörtgen 2"/>
          <p:cNvSpPr/>
          <p:nvPr/>
        </p:nvSpPr>
        <p:spPr>
          <a:xfrm>
            <a:off x="695960" y="2276455"/>
            <a:ext cx="10515600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8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İleri Yaş Hastalarda Kronik İshalin Nadir Nedenleri: </a:t>
            </a:r>
            <a:endParaRPr lang="tr-TR" sz="2800" b="1" dirty="0" smtClean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tr-TR" sz="2800" b="1" dirty="0" err="1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Silostazol</a:t>
            </a:r>
            <a:r>
              <a:rPr lang="tr-TR" sz="28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8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 </a:t>
            </a:r>
            <a:r>
              <a:rPr lang="tr-TR" sz="2800" b="1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Olmesartan</a:t>
            </a:r>
            <a:r>
              <a:rPr lang="tr-TR" sz="28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İlişkili İki </a:t>
            </a:r>
            <a:r>
              <a:rPr lang="tr-TR" sz="28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Olgu</a:t>
            </a:r>
          </a:p>
          <a:p>
            <a:endParaRPr lang="tr-TR" sz="2800" b="1" dirty="0" smtClean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ctr"/>
            <a:r>
              <a:rPr lang="tr-TR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Dr. Mustafa  Yıldırım</a:t>
            </a:r>
            <a:r>
              <a:rPr lang="tr-TR" sz="1600" baseline="30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tr-TR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Dr. Burcu Sarı</a:t>
            </a:r>
            <a:r>
              <a:rPr lang="tr-TR" sz="1600" baseline="30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tr-TR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Dr</a:t>
            </a:r>
            <a:r>
              <a:rPr lang="tr-TR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Banu Uçmaklıoğlu</a:t>
            </a:r>
            <a:r>
              <a:rPr lang="tr-TR" sz="1600" baseline="30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Dr. </a:t>
            </a:r>
            <a:r>
              <a:rPr lang="tr-TR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Meltem Akıncı</a:t>
            </a:r>
            <a:r>
              <a:rPr lang="tr-TR" sz="1600" baseline="30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,Dr</a:t>
            </a:r>
            <a:r>
              <a:rPr lang="tr-TR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Aslı Kılavuz</a:t>
            </a:r>
            <a:r>
              <a:rPr lang="tr-TR" sz="1600" baseline="30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tr-TR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Dr. </a:t>
            </a:r>
            <a:r>
              <a:rPr lang="tr-TR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N. Gülşen Ünal</a:t>
            </a:r>
            <a:r>
              <a:rPr lang="tr-TR" sz="1600" baseline="30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Dr. </a:t>
            </a:r>
            <a:r>
              <a:rPr lang="tr-TR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Sevnaz</a:t>
            </a:r>
            <a:r>
              <a:rPr lang="tr-TR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Şahin</a:t>
            </a:r>
            <a:r>
              <a:rPr lang="tr-TR" sz="1600" baseline="30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tr-TR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Dr. Sumru Savaş</a:t>
            </a:r>
            <a:r>
              <a:rPr lang="tr-TR" sz="1600" baseline="30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tr-TR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tr-TR" sz="1600" baseline="30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tr-TR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4"/>
            <a:r>
              <a:rPr lang="tr-TR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tr-TR" sz="1400" baseline="30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Ege Üniversitesi Tıp Fakültesi İç Hastalıkları Anabilim Dalı Geriatri Bilim Dalı İzmir, Türkiye</a:t>
            </a:r>
          </a:p>
          <a:p>
            <a:pPr lvl="4"/>
            <a:r>
              <a:rPr lang="tr-TR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 Ege Üniversitesi Tıp Fakültesi İç Hastalıkları Anabilim Dalı </a:t>
            </a:r>
            <a:r>
              <a:rPr lang="tr-TR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İzmir</a:t>
            </a:r>
            <a:r>
              <a:rPr lang="tr-TR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Türkiye</a:t>
            </a:r>
          </a:p>
          <a:p>
            <a:pPr lvl="4"/>
            <a:r>
              <a:rPr lang="tr-TR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Ege </a:t>
            </a:r>
            <a:r>
              <a:rPr lang="tr-TR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Üniversitesi Tıp Fakültesi İç Hastalıkları Anabilim Dalı Geriatri Bilim Dalı İzmir, Türkiye</a:t>
            </a:r>
          </a:p>
          <a:p>
            <a:pPr lvl="0" algn="ctr"/>
            <a:endParaRPr lang="tr-TR" sz="28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7471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7E728-ADEC-C8D1-8635-FA0BE3455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F954A6-540C-8CD0-31C1-86EB6B2BE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8EC7C5EA-F67D-1674-F461-95074F720C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Yuvarlatılmış Dikdörtgen 2"/>
          <p:cNvSpPr/>
          <p:nvPr/>
        </p:nvSpPr>
        <p:spPr>
          <a:xfrm>
            <a:off x="4236720" y="1690688"/>
            <a:ext cx="4180840" cy="73755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err="1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Silastazol</a:t>
            </a:r>
            <a:endParaRPr lang="tr-TR" sz="28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838200" y="2913856"/>
            <a:ext cx="105156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Silostazol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trombositlerde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vasküler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düz kas hücrelerinde bulunan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osfodiesteraz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enzimlerinin seçici inhibitördür.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Silostazol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 hücrelerdeki siklik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adenozin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monofosfat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cAMP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seviyesini arttırır.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Trombosit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agregasyonunu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inhibe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eder ve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vazodilatasyon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yapar.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1999 yılında ABD Gıda ve İlaç Dairesi(FDA) tarafından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İntermittan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Klaudikasyo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için onay almıştır.</a:t>
            </a: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Pratt, C M. 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American </a:t>
            </a:r>
            <a:r>
              <a:rPr lang="tr-T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ournal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tr-T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ardiology</a:t>
            </a:r>
            <a:r>
              <a:rPr lang="tr-T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2001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724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7E728-ADEC-C8D1-8635-FA0BE3455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F954A6-540C-8CD0-31C1-86EB6B2BE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8EC7C5EA-F67D-1674-F461-95074F720C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Yuvarlatılmış Dikdörtgen 2"/>
          <p:cNvSpPr/>
          <p:nvPr/>
        </p:nvSpPr>
        <p:spPr>
          <a:xfrm>
            <a:off x="4236720" y="1690688"/>
            <a:ext cx="4180840" cy="73755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err="1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Silostazol</a:t>
            </a:r>
            <a:endParaRPr lang="tr-TR" sz="28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838200" y="2924016"/>
            <a:ext cx="10515600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Silostazol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kullanan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hastalarda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gastrointestinal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advers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reaksiyonlar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nispeten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yaygındır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ancak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bunlar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genellikle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hafif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geçicidir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Silostazol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gastrik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mukoza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üzerinde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uyarıcı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etkiye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sahip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olabilir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gastrik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rahatsızlık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mide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bulantısı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kusma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gibi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semptomlara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açabilir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silostazolün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kimyasal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özellikleri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gastrik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mukoza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doğrudan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teması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veya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gastrik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salgılanması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üzerindeki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etkisi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ilişkili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olabilir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.*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Silostazol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gastrik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salgılanmasını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inhibe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ederek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gastrik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asitteki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azalma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gastrointestinal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sistemde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bakteriyel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aşırı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çoğalmaya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neden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olarak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gastrointestinal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rahatsızlık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şişkinlik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ishal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semptomlarına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açabilir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**</a:t>
            </a:r>
          </a:p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Takeuchi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Koji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al.-Life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sciences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-2014</a:t>
            </a:r>
            <a:endParaRPr lang="tr-T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**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Choi,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Don et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al.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Surgical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endoscopy 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2008</a:t>
            </a:r>
            <a:endParaRPr lang="tr-TR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9176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7E728-ADEC-C8D1-8635-FA0BE3455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F954A6-540C-8CD0-31C1-86EB6B2BE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8EC7C5EA-F67D-1674-F461-95074F720C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Yuvarlatılmış Dikdörtgen 2"/>
          <p:cNvSpPr/>
          <p:nvPr/>
        </p:nvSpPr>
        <p:spPr>
          <a:xfrm>
            <a:off x="4236720" y="1690688"/>
            <a:ext cx="4180840" cy="73755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err="1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Silostazol</a:t>
            </a:r>
            <a:endParaRPr lang="tr-TR" sz="28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838200" y="2852896"/>
            <a:ext cx="10515600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onalkolik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yağlı karaciğer hastalığı(NAFLD)olan farelerden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silostazol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alan grupla kontrol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grubu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karşılaştırıldığında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Verrucomicrobiota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Bacteroidota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Campylobacterota'nın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göreceli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bolluğu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Silostazol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müdahalesinden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sonra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artt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mış.*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Silostazol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NAFLD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farelerinde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endotoksin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seviyelerini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önemli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ölçüde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azalt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mış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Kolon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dokusunun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patolojik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kesitleri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ilostazol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uygulamasının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NAFLD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farelerinin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kolon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dokusunda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önemli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ölçüde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inflamatuar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hücre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birikimine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goblet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hücrelerinde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azalmaya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neden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olduğunu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göster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miş.*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Tianqi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al.-International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journal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molecular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sciences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-2024</a:t>
            </a:r>
          </a:p>
        </p:txBody>
      </p:sp>
    </p:spTree>
    <p:extLst>
      <p:ext uri="{BB962C8B-B14F-4D97-AF65-F5344CB8AC3E}">
        <p14:creationId xmlns:p14="http://schemas.microsoft.com/office/powerpoint/2010/main" val="456203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7E728-ADEC-C8D1-8635-FA0BE3455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F954A6-540C-8CD0-31C1-86EB6B2BE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8EC7C5EA-F67D-1674-F461-95074F720C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Yuvarlatılmış Dikdörtgen 2"/>
          <p:cNvSpPr/>
          <p:nvPr/>
        </p:nvSpPr>
        <p:spPr>
          <a:xfrm>
            <a:off x="4236720" y="1690688"/>
            <a:ext cx="4180840" cy="73755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err="1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Silostazol</a:t>
            </a:r>
            <a:endParaRPr lang="tr-TR" sz="28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838200" y="2852896"/>
            <a:ext cx="105156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PDE3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inhibisyonu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cAMP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birikimi      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intestinal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Cl kanallarında açılma       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sekretuvar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ishal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tr-T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Penmatsa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Himabindu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 al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.- </a:t>
            </a:r>
            <a:r>
              <a:rPr lang="tr-TR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Molecular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biology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cell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-2010</a:t>
            </a:r>
          </a:p>
        </p:txBody>
      </p:sp>
      <p:sp>
        <p:nvSpPr>
          <p:cNvPr id="7" name="Sağ Ok 6"/>
          <p:cNvSpPr/>
          <p:nvPr/>
        </p:nvSpPr>
        <p:spPr>
          <a:xfrm>
            <a:off x="3169920" y="3919739"/>
            <a:ext cx="284480" cy="193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8" name="Resim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90715" y="3862821"/>
            <a:ext cx="310923" cy="249958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83458" y="3891280"/>
            <a:ext cx="310923" cy="249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8571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7E728-ADEC-C8D1-8635-FA0BE3455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F954A6-540C-8CD0-31C1-86EB6B2BE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8EC7C5EA-F67D-1674-F461-95074F720C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Yuvarlatılmış Dikdörtgen 2"/>
          <p:cNvSpPr/>
          <p:nvPr/>
        </p:nvSpPr>
        <p:spPr>
          <a:xfrm>
            <a:off x="4246880" y="1690688"/>
            <a:ext cx="3556000" cy="73755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Olgu 2</a:t>
            </a:r>
            <a:endParaRPr lang="tr-TR" sz="28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838200" y="2690336"/>
            <a:ext cx="105156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/>
            <a:r>
              <a:rPr lang="tr-T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 Şikayet: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İshal</a:t>
            </a:r>
          </a:p>
          <a:p>
            <a:pPr lvl="1" algn="just"/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tr-T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Öykü: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69 yaş kadın hastanın kliniğimize </a:t>
            </a:r>
            <a:r>
              <a:rPr lang="tr-TR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aydır aralıklı olarak devam eden </a:t>
            </a:r>
            <a:r>
              <a:rPr lang="tr-TR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ishal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şikayeti ile başvurdu. İshal </a:t>
            </a:r>
            <a:r>
              <a:rPr lang="tr-TR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günde 6-8 </a:t>
            </a:r>
            <a:r>
              <a:rPr lang="tr-TR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defa, son 3 haftadır her gün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olup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kan ve mukus içermiyor.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ay önce başvurduğu gastroenteroloji kliniğinde hasta kronik ishal nedeniyle tetkik edilmiş. Gaita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mikroskopisi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parazitoloji,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viral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seroloji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ve kültür sonuçları ile hastanın ishal kliniği açıklanamamış.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astaya Üst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Gastrointestinal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Sistem(GİS) Endoskopi ve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kolonoskopi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yapılmış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703840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7E728-ADEC-C8D1-8635-FA0BE3455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F954A6-540C-8CD0-31C1-86EB6B2BE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8EC7C5EA-F67D-1674-F461-95074F720C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Yuvarlatılmış Dikdörtgen 2"/>
          <p:cNvSpPr/>
          <p:nvPr/>
        </p:nvSpPr>
        <p:spPr>
          <a:xfrm>
            <a:off x="4246880" y="1690688"/>
            <a:ext cx="3556000" cy="73755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Olgu 2</a:t>
            </a:r>
            <a:endParaRPr lang="tr-TR" sz="28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838200" y="2690336"/>
            <a:ext cx="105156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/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Üst GİS Endoskopi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trofik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korpus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gastrit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eritamatöz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antral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gastrit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1"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tr-TR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Duedonum</a:t>
            </a:r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Biyopsi: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Mukozanın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tamamen düzleştiği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villusların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kaybolduğu) ve mukozada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intraepitalyal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CD3 T lenfosit hücre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infiltrasyonu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varlığı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izlenmiş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olup histolojik bulgular</a:t>
            </a:r>
            <a:r>
              <a:rPr lang="tr-T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çölyak</a:t>
            </a:r>
            <a:r>
              <a:rPr lang="tr-T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tanısını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desteklemiştir.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Çölyak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hastalığı açısından </a:t>
            </a:r>
            <a:r>
              <a:rPr lang="tr-TR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serolojik</a:t>
            </a:r>
            <a:r>
              <a:rPr lang="tr-T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korelasyon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önerilir.</a:t>
            </a:r>
          </a:p>
          <a:p>
            <a:pPr lvl="1"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tr-TR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Kolonoskopi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ekumda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divertiküller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mikroskopik</a:t>
            </a:r>
            <a:r>
              <a:rPr lang="tr-T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kolit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değerlendirilmiş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Kolon Biyopsi: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üm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örneklerde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mukozal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 korunmuş olup, terminal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ileumda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mukoza ile ilişkili </a:t>
            </a:r>
            <a:r>
              <a:rPr lang="tr-TR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lenfoid</a:t>
            </a:r>
            <a:r>
              <a:rPr lang="tr-T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topluluklar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izlenmiştir.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567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7E728-ADEC-C8D1-8635-FA0BE3455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F954A6-540C-8CD0-31C1-86EB6B2BE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8EC7C5EA-F67D-1674-F461-95074F720C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Yuvarlatılmış Dikdörtgen 2"/>
          <p:cNvSpPr/>
          <p:nvPr/>
        </p:nvSpPr>
        <p:spPr>
          <a:xfrm>
            <a:off x="4246880" y="1690688"/>
            <a:ext cx="3556000" cy="73755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Olgu </a:t>
            </a:r>
            <a:r>
              <a:rPr lang="tr-TR" sz="28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4" name="Dikdörtgen 3"/>
          <p:cNvSpPr/>
          <p:nvPr/>
        </p:nvSpPr>
        <p:spPr>
          <a:xfrm>
            <a:off x="838200" y="3105349"/>
            <a:ext cx="1051560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Anti GAD ve Doku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Transglutaminaz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(TTG)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IgA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Eliza) kan testleri negatif saptanmış.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Hastaya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Çölyak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Hastalığı diyeti başlanmış.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Mikroskobik kolit tanısıyla hastaya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Budesonid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başlanmış.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Şikayetleri gerileyince (günde 3-4 defa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defakasyon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hasta taburcu edilmiş.  </a:t>
            </a:r>
          </a:p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8220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7E728-ADEC-C8D1-8635-FA0BE3455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F954A6-540C-8CD0-31C1-86EB6B2BE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8EC7C5EA-F67D-1674-F461-95074F720C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Yuvarlatılmış Dikdörtgen 2"/>
          <p:cNvSpPr/>
          <p:nvPr/>
        </p:nvSpPr>
        <p:spPr>
          <a:xfrm>
            <a:off x="4246880" y="1690688"/>
            <a:ext cx="3556000" cy="73755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Olgu </a:t>
            </a:r>
            <a:r>
              <a:rPr lang="tr-TR" sz="28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4" name="Dikdörtgen 3"/>
          <p:cNvSpPr/>
          <p:nvPr/>
        </p:nvSpPr>
        <p:spPr>
          <a:xfrm>
            <a:off x="838200" y="2690336"/>
            <a:ext cx="105156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Çölyak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diyeti ve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budesonid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tedavisi ile izlemde şikayetinde tekrar artış olan hasta Gastroenteroloji Kliniğine başvurmuş. Yapılan tetkiklerde akut böbrek hasarı(ABH) ve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hipokalemi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saptanan hasta kliniğe tetkik ve tedavi amaçlı yatırılmış.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Hipotansiyonu ve ABH kliniği olan hastanın kullanmakta olduğu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lmesartan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stoplanmış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Hastanın gaita tetkikleri tekrarlanmış. Kontrol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 GİS endoskopisi yapılmış.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Üst GİS </a:t>
            </a:r>
            <a:r>
              <a:rPr lang="tr-TR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Endoskopi Patoloji: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Bulbus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Duodenumdan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alınan örneklerde </a:t>
            </a:r>
            <a:r>
              <a:rPr lang="tr-TR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villuslarda</a:t>
            </a:r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küntleşme</a:t>
            </a:r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izlenmiş olup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lamina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propriada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büyük büyütme alanında </a:t>
            </a:r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yoğunluğu 50'yi geçen </a:t>
            </a:r>
            <a:r>
              <a:rPr lang="tr-TR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eozinofil</a:t>
            </a:r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infiltrasyonu</a:t>
            </a:r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mast</a:t>
            </a:r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hücre artışı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izlenmiştir. B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alanda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granülom</a:t>
            </a:r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yapısı oluşturmayan </a:t>
            </a:r>
            <a:r>
              <a:rPr lang="tr-TR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histiyosit</a:t>
            </a:r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toplulukları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izlenmiştir. Olgunun klinik bulguları eşliğinde değerlendirilmesi uygun olur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6482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7E728-ADEC-C8D1-8635-FA0BE3455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F954A6-540C-8CD0-31C1-86EB6B2BE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8EC7C5EA-F67D-1674-F461-95074F720C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Yuvarlatılmış Dikdörtgen 2"/>
          <p:cNvSpPr/>
          <p:nvPr/>
        </p:nvSpPr>
        <p:spPr>
          <a:xfrm>
            <a:off x="4246880" y="1690688"/>
            <a:ext cx="3556000" cy="73755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Olgu </a:t>
            </a:r>
            <a:r>
              <a:rPr lang="tr-TR" sz="28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4" name="Dikdörtgen 3"/>
          <p:cNvSpPr/>
          <p:nvPr/>
        </p:nvSpPr>
        <p:spPr>
          <a:xfrm>
            <a:off x="838200" y="2690336"/>
            <a:ext cx="105156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Klinik izleminde ABH kliniği gerileyen, elektrolit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imbalansı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düzelen hastanın ishal yakınması geçmiş. 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Hasta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çölyak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diyetine devam etmesi önerilerek taburcu edilmiş.</a:t>
            </a:r>
          </a:p>
          <a:p>
            <a:pPr algn="just"/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Hastamız polikliniğimize bu taburculuktan 2 ay sonra, ishal şikayetinin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nüks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etmesi ve 1 haftadır cildinde kaşıntılı lezyonlar olması üzerine başvuruyor.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8828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7E728-ADEC-C8D1-8635-FA0BE3455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F954A6-540C-8CD0-31C1-86EB6B2BE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8EC7C5EA-F67D-1674-F461-95074F720C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Yuvarlatılmış Dikdörtgen 2"/>
          <p:cNvSpPr/>
          <p:nvPr/>
        </p:nvSpPr>
        <p:spPr>
          <a:xfrm>
            <a:off x="4246880" y="1690688"/>
            <a:ext cx="3556000" cy="73755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Olgu 2</a:t>
            </a:r>
            <a:endParaRPr lang="tr-TR" sz="28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838200" y="2690336"/>
            <a:ext cx="10515600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Kronik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Hastalıklar: </a:t>
            </a:r>
            <a:endParaRPr lang="tr-TR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Hipotiroidi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Hashimato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T.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 y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Hipertansiyon (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y),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Hiperlipidemi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(10 yıl), </a:t>
            </a:r>
          </a:p>
          <a:p>
            <a:pPr algn="just"/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Sjögren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Sendromu (8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yıl)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Kolleganöz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Kolit (5 ay),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Çölyak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Hastalığı ( 5 ay), </a:t>
            </a:r>
          </a:p>
          <a:p>
            <a:pPr algn="just"/>
            <a:endParaRPr lang="tr-T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Kullandığı İlaçlar: </a:t>
            </a:r>
          </a:p>
          <a:p>
            <a:pPr algn="just"/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Levotiroksin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150mcg 1x1,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Budesonid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3mg 3x1,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Olmesartan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 mg 1x1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6652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7E728-ADEC-C8D1-8635-FA0BE3455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F954A6-540C-8CD0-31C1-86EB6B2BE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8EC7C5EA-F67D-1674-F461-95074F720C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Yuvarlatılmış Dikdörtgen 2"/>
          <p:cNvSpPr/>
          <p:nvPr/>
        </p:nvSpPr>
        <p:spPr>
          <a:xfrm>
            <a:off x="4246880" y="1690688"/>
            <a:ext cx="3556000" cy="73755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GİRİŞ</a:t>
            </a:r>
            <a:endParaRPr lang="tr-TR" sz="28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838200" y="2690336"/>
            <a:ext cx="10515600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Kronik ishal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saat içinde üç veya daha fazla kez ortaya çıkan ve 4 hafta veya daha uzun süren gevşek/sulu dışkılama olarak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tanımlanır.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Yaşlı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bireylerde sık karşılaşılan bir semptomdur ve nedenleri arasında enfeksiyonlar,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inflamatuvar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hastalıklar,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maligniteler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ilaçlar yer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alır.*</a:t>
            </a: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Ferris, Allison et al. </a:t>
            </a:r>
            <a:r>
              <a:rPr lang="tr-T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tr-TR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Primary</a:t>
            </a:r>
            <a:r>
              <a:rPr lang="tr-T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Care</a:t>
            </a:r>
            <a:r>
              <a:rPr lang="tr-T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2023</a:t>
            </a:r>
            <a:endParaRPr lang="tr-T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090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7E728-ADEC-C8D1-8635-FA0BE3455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F954A6-540C-8CD0-31C1-86EB6B2BE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8EC7C5EA-F67D-1674-F461-95074F720C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Yuvarlatılmış Dikdörtgen 2"/>
          <p:cNvSpPr/>
          <p:nvPr/>
        </p:nvSpPr>
        <p:spPr>
          <a:xfrm>
            <a:off x="4246880" y="1690688"/>
            <a:ext cx="3556000" cy="73755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Olgu 2</a:t>
            </a:r>
            <a:endParaRPr lang="tr-TR" sz="28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838200" y="2690336"/>
            <a:ext cx="10515600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Fizik Muayene: </a:t>
            </a:r>
          </a:p>
          <a:p>
            <a:pPr algn="just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T.A.: 110/60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mmHg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 NB: 75/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dk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  Ateş: 37 C,   S.S.: 12/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dk</a:t>
            </a:r>
            <a:endParaRPr lang="tr-T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Kollar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bacaklarda bulunan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büllöz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lezyonlar dışında anlamlı patolojik bulgu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saptanmadı.</a:t>
            </a:r>
          </a:p>
          <a:p>
            <a:pPr algn="just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(Resim 1) 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139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7E728-ADEC-C8D1-8635-FA0BE3455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F954A6-540C-8CD0-31C1-86EB6B2BE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8EC7C5EA-F67D-1674-F461-95074F720C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Yuvarlatılmış Dikdörtgen 2"/>
          <p:cNvSpPr/>
          <p:nvPr/>
        </p:nvSpPr>
        <p:spPr>
          <a:xfrm>
            <a:off x="4246880" y="1690688"/>
            <a:ext cx="3556000" cy="73755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Olgu 2</a:t>
            </a:r>
            <a:endParaRPr lang="tr-TR" sz="28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838200" y="2690336"/>
            <a:ext cx="10515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6280" y="2537936"/>
            <a:ext cx="5679440" cy="3588544"/>
          </a:xfrm>
          <a:prstGeom prst="rect">
            <a:avLst/>
          </a:prstGeom>
        </p:spPr>
      </p:pic>
      <p:sp>
        <p:nvSpPr>
          <p:cNvPr id="7" name="Sol Ok 6"/>
          <p:cNvSpPr/>
          <p:nvPr/>
        </p:nvSpPr>
        <p:spPr>
          <a:xfrm>
            <a:off x="5933440" y="4266168"/>
            <a:ext cx="1300480" cy="13208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Sol Ok 7"/>
          <p:cNvSpPr/>
          <p:nvPr/>
        </p:nvSpPr>
        <p:spPr>
          <a:xfrm>
            <a:off x="5781040" y="3621723"/>
            <a:ext cx="1300480" cy="13208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Dikdörtgen 10"/>
          <p:cNvSpPr/>
          <p:nvPr/>
        </p:nvSpPr>
        <p:spPr>
          <a:xfrm>
            <a:off x="5374640" y="6146452"/>
            <a:ext cx="17068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tr-TR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Resim 1 </a:t>
            </a:r>
            <a:endParaRPr lang="tr-TR" sz="2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6761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7E728-ADEC-C8D1-8635-FA0BE3455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F954A6-540C-8CD0-31C1-86EB6B2BE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8EC7C5EA-F67D-1674-F461-95074F720C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Yuvarlatılmış Dikdörtgen 2"/>
          <p:cNvSpPr/>
          <p:nvPr/>
        </p:nvSpPr>
        <p:spPr>
          <a:xfrm>
            <a:off x="4246880" y="1690688"/>
            <a:ext cx="3556000" cy="73755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Olgu 2</a:t>
            </a:r>
            <a:endParaRPr lang="tr-TR" sz="28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838200" y="2690336"/>
            <a:ext cx="10515600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Laboratuvar Sonuçları:</a:t>
            </a:r>
          </a:p>
          <a:p>
            <a:pPr algn="just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Wbc:9350 mm³  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Neu:6420 mm³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Hgb</a:t>
            </a:r>
            <a:r>
              <a:rPr lang="tr-TR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11,3 g/</a:t>
            </a:r>
            <a:r>
              <a:rPr lang="tr-TR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</a:t>
            </a:r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PLT:341.000 mm³</a:t>
            </a:r>
          </a:p>
          <a:p>
            <a:pPr algn="just"/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Üre: 18mg/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dL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reatinin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0,91 mg/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dL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K:3,7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mEq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/L    </a:t>
            </a:r>
            <a:r>
              <a:rPr lang="tr-TR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Mg:1,49 mg/</a:t>
            </a:r>
            <a:r>
              <a:rPr lang="tr-TR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</a:t>
            </a:r>
            <a:r>
              <a:rPr lang="tr-TR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CRP:3,5 mg/L</a:t>
            </a:r>
          </a:p>
          <a:p>
            <a:pPr algn="just"/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T. Protein: </a:t>
            </a:r>
            <a:r>
              <a:rPr lang="tr-TR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56,1 g/L                </a:t>
            </a:r>
            <a:r>
              <a:rPr lang="tr-TR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Albümin:32,9 g/L              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Globülin:23,2 g/L</a:t>
            </a:r>
          </a:p>
          <a:p>
            <a:pPr algn="just"/>
            <a:endParaRPr lang="tr-TR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Gaita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mikroskopisi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Lökosit, eritrosit görülmedi.</a:t>
            </a:r>
          </a:p>
          <a:p>
            <a:pPr algn="just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Gaita  kültür: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Enteropatojen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bakteri üremedi.</a:t>
            </a:r>
          </a:p>
          <a:p>
            <a:pPr algn="just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Gaita Viroloji: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irüs saptanmadı.</a:t>
            </a:r>
          </a:p>
          <a:p>
            <a:pPr algn="just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Gaita parazitoloji: Parazit saptanmadı.</a:t>
            </a:r>
          </a:p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045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7E728-ADEC-C8D1-8635-FA0BE3455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F954A6-540C-8CD0-31C1-86EB6B2BE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8EC7C5EA-F67D-1674-F461-95074F720C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Yuvarlatılmış Dikdörtgen 2"/>
          <p:cNvSpPr/>
          <p:nvPr/>
        </p:nvSpPr>
        <p:spPr>
          <a:xfrm>
            <a:off x="4246880" y="1690688"/>
            <a:ext cx="3556000" cy="73755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Olgu 2</a:t>
            </a:r>
            <a:endParaRPr lang="tr-TR" sz="28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838200" y="2690336"/>
            <a:ext cx="10515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838200" y="2721600"/>
            <a:ext cx="105156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Hasta sorgulandığında ishalinin kesildiği dönemde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normotansif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seyrettiği için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olmesartanı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kestiği , ancak sonrasında tansiyonlarının yükselmesi nedeni ile tekrar kendi isteği ile başladığı öğrenildi. </a:t>
            </a:r>
            <a:endParaRPr lang="tr-T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Hastanın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ishal durumunun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olmesartan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ilişkili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enteropati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olabileceği düşünülerek kesildi. </a:t>
            </a:r>
            <a:endParaRPr lang="tr-T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Takiplerde 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ishal sayısı azaldı. Katı kıvamlı günde 1 kez dışkılamaya geriledi. </a:t>
            </a:r>
            <a:endParaRPr lang="tr-T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Büllöz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lezyonlar tamamen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regrese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oldu. </a:t>
            </a:r>
          </a:p>
        </p:txBody>
      </p:sp>
    </p:spTree>
    <p:extLst>
      <p:ext uri="{BB962C8B-B14F-4D97-AF65-F5344CB8AC3E}">
        <p14:creationId xmlns:p14="http://schemas.microsoft.com/office/powerpoint/2010/main" val="2215773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7E728-ADEC-C8D1-8635-FA0BE3455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F954A6-540C-8CD0-31C1-86EB6B2BE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8EC7C5EA-F67D-1674-F461-95074F720C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Yuvarlatılmış Dikdörtgen 2"/>
          <p:cNvSpPr/>
          <p:nvPr/>
        </p:nvSpPr>
        <p:spPr>
          <a:xfrm>
            <a:off x="4246880" y="1690688"/>
            <a:ext cx="3556000" cy="73755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Olgu 2</a:t>
            </a:r>
            <a:endParaRPr lang="tr-TR" sz="28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838200" y="2690336"/>
            <a:ext cx="10515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838200" y="2721600"/>
            <a:ext cx="10515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eri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punch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biyopsi patoloji raporu: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üllöz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Pemfigoid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2462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7E728-ADEC-C8D1-8635-FA0BE3455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F954A6-540C-8CD0-31C1-86EB6B2BE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8EC7C5EA-F67D-1674-F461-95074F720C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Yuvarlatılmış Dikdörtgen 2"/>
          <p:cNvSpPr/>
          <p:nvPr/>
        </p:nvSpPr>
        <p:spPr>
          <a:xfrm>
            <a:off x="4246880" y="1690688"/>
            <a:ext cx="3556000" cy="73755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err="1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Olmesartan</a:t>
            </a:r>
            <a:r>
              <a:rPr lang="tr-TR" sz="28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tr-TR" sz="28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838200" y="2690336"/>
            <a:ext cx="10515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838200" y="2721600"/>
            <a:ext cx="10515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838200" y="2967335"/>
            <a:ext cx="105156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Olmesartan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2002'de FDA tarafından hipertansiyon tedavisinde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kullanım için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onaylanan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anjiyotensin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 reseptör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blokeri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(ARB) ilaç ailesine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aittir.*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Olmesartan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tip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anjiyotensin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 reseptörlerini (AT1) bloke ederek etki gösterir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FDA Temmuz 2013'te,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olmesartan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etiketine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yan etki (YE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olarak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sprue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benzeri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enteropatiyle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ilgili bir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gastrointestinal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uyarı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ekledi.**</a:t>
            </a:r>
          </a:p>
          <a:p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Chobanian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Aram V et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al.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Hypertension 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2003</a:t>
            </a:r>
            <a:endParaRPr lang="tr-TR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** https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://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www.fda.gov/drugs/drug-safety-and-availability/fda-drug-safety-communication-fda-approves-label-changes-include-intestinal-problems-sprue</a:t>
            </a:r>
          </a:p>
        </p:txBody>
      </p:sp>
    </p:spTree>
    <p:extLst>
      <p:ext uri="{BB962C8B-B14F-4D97-AF65-F5344CB8AC3E}">
        <p14:creationId xmlns:p14="http://schemas.microsoft.com/office/powerpoint/2010/main" val="4121242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7E728-ADEC-C8D1-8635-FA0BE3455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F954A6-540C-8CD0-31C1-86EB6B2BE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8EC7C5EA-F67D-1674-F461-95074F720C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Yuvarlatılmış Dikdörtgen 2"/>
          <p:cNvSpPr/>
          <p:nvPr/>
        </p:nvSpPr>
        <p:spPr>
          <a:xfrm>
            <a:off x="4246880" y="1690688"/>
            <a:ext cx="3556000" cy="73755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err="1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Olmesartan</a:t>
            </a:r>
            <a:endParaRPr lang="tr-TR" sz="28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838200" y="2690336"/>
            <a:ext cx="10515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838200" y="2721600"/>
            <a:ext cx="10515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Olmesartan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ilişkili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enteropati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OİE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olmesartan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kullanımına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bağlı olarak gelişen ve ilacın kesilmesiyle düzelen bir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enteropatidir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İshal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bulantı, kusma, karın ağrısı ve kilo kaybı ile karakterizedir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.*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Olmesartana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bağlı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gastrointestinal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komplikasyonların görülme sıklığı tam olarak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belirlenmemiştir. Bir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gözlemsel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kohort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çalışmasında 1000 kişide 0,12'lik bir görülme sıklığı oranı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bildirilmiştir.** Başka bir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çalışmada ise yıllık görülme sıklığı 1000 kişide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1,3'tür.*** 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  </a:t>
            </a:r>
            <a:r>
              <a:rPr lang="tr-TR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Rubio-Tapia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A. et 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al. 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-Mayo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Clin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Proc.-2012</a:t>
            </a:r>
          </a:p>
          <a:p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** </a:t>
            </a:r>
            <a:r>
              <a:rPr lang="tr-TR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Malfertheiner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Peter et 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al.-</a:t>
            </a:r>
            <a:r>
              <a:rPr lang="tr-TR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Pharmacoepidemiology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drug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safety-2018</a:t>
            </a:r>
            <a:endParaRPr lang="tr-T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***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Esteve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Maria et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al.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Digestive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liver disease 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2016</a:t>
            </a:r>
            <a:endParaRPr lang="tr-TR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5660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7E728-ADEC-C8D1-8635-FA0BE3455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F954A6-540C-8CD0-31C1-86EB6B2BE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8EC7C5EA-F67D-1674-F461-95074F720C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Yuvarlatılmış Dikdörtgen 2"/>
          <p:cNvSpPr/>
          <p:nvPr/>
        </p:nvSpPr>
        <p:spPr>
          <a:xfrm>
            <a:off x="4246880" y="1690688"/>
            <a:ext cx="3556000" cy="73755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err="1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Olmesartan</a:t>
            </a:r>
            <a:endParaRPr lang="tr-TR" sz="28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838200" y="2690336"/>
            <a:ext cx="10515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838200" y="2721600"/>
            <a:ext cx="10515600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Olmesratan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enteropatiye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yol açan en sık (%89,6) ARB olarak saptanmış. İkinci en sık (%3,6) vaka ise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valsartan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ile görülmüş. Ardından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telmisartan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(%2,2), 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irbesartan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(%1,6),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losartan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(%1,6),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kandesartan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(%1,1)  ve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eprosartan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(%0,5) bulunmuş.*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Enteropati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ARB dozundan bağımsız olarak meydana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gelmiş.*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Semptom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gelişme süresi 6 aydan 7 yıla kadar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değişmekteymiş.**</a:t>
            </a:r>
          </a:p>
          <a:p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Schiepatti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Annalisa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al.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Alimentary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pharmacology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therapeutics-2024</a:t>
            </a:r>
            <a:endParaRPr lang="tr-T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**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Briongos-Figuero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LS,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Cuevas-González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J.-</a:t>
            </a:r>
            <a:r>
              <a:rPr lang="tr-TR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Lancet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2023</a:t>
            </a:r>
          </a:p>
        </p:txBody>
      </p:sp>
    </p:spTree>
    <p:extLst>
      <p:ext uri="{BB962C8B-B14F-4D97-AF65-F5344CB8AC3E}">
        <p14:creationId xmlns:p14="http://schemas.microsoft.com/office/powerpoint/2010/main" val="3352938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7E728-ADEC-C8D1-8635-FA0BE3455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F954A6-540C-8CD0-31C1-86EB6B2BE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8EC7C5EA-F67D-1674-F461-95074F720C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Yuvarlatılmış Dikdörtgen 2"/>
          <p:cNvSpPr/>
          <p:nvPr/>
        </p:nvSpPr>
        <p:spPr>
          <a:xfrm>
            <a:off x="4246880" y="1690688"/>
            <a:ext cx="3556000" cy="73755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err="1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Olmesartan</a:t>
            </a:r>
            <a:endParaRPr lang="tr-TR" sz="28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838200" y="2690336"/>
            <a:ext cx="10515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909320" y="2548880"/>
            <a:ext cx="10515600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OİE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patofizyolojisi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halen tam bilinmemektedir.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Genellikle uzun süreli kullanım sonrasında oluşması hücre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aracılı bağışıklık hasarını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düşündürmektedir.*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Olmesratan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GİS AT1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reseptör blokajı, anti-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inflamatuar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sitokin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olan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TGF-β’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yı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baskılayarak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enteropatiye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neden olur.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Anjiyotensin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II, esas olarak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duodenum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jejunumda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eksprese edilen AT2 reseptörlerine de bağlanabilir ve bu da ince bağırsakta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proapoptotik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moleküllerin ekspresyonuna yol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açar.*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OİE’de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duodenal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biyopsilerde CD8+T lenfositlerinde artış saptanmış.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Epitelyal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hücrelerde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inflamatuar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mediyatörler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(özelikle IL-15) üretiminde artış saptanmış.**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Wanrooij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Roy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 J et 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al. -</a:t>
            </a:r>
            <a:r>
              <a:rPr lang="tr-TR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Journal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autoimmunity-2021</a:t>
            </a:r>
            <a:endParaRPr lang="tr-T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**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Marietta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 V et 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al.-</a:t>
            </a:r>
            <a:r>
              <a:rPr lang="tr-TR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Alimentary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pharmacology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therapeutics-2015</a:t>
            </a:r>
          </a:p>
        </p:txBody>
      </p:sp>
    </p:spTree>
    <p:extLst>
      <p:ext uri="{BB962C8B-B14F-4D97-AF65-F5344CB8AC3E}">
        <p14:creationId xmlns:p14="http://schemas.microsoft.com/office/powerpoint/2010/main" val="1460668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7E728-ADEC-C8D1-8635-FA0BE3455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F954A6-540C-8CD0-31C1-86EB6B2BE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8EC7C5EA-F67D-1674-F461-95074F720C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Yuvarlatılmış Dikdörtgen 2"/>
          <p:cNvSpPr/>
          <p:nvPr/>
        </p:nvSpPr>
        <p:spPr>
          <a:xfrm>
            <a:off x="4246880" y="1690688"/>
            <a:ext cx="3556000" cy="73755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err="1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Olmesartan</a:t>
            </a:r>
            <a:endParaRPr lang="tr-TR" sz="28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838200" y="2690336"/>
            <a:ext cx="10515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838200" y="2963387"/>
            <a:ext cx="10515600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Schiepatti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Annalisa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 al.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Alimentary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pharmacology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therapeutics-2024</a:t>
            </a:r>
            <a:endParaRPr lang="tr-T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5040" y="3152001"/>
            <a:ext cx="8249920" cy="2029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6673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7E728-ADEC-C8D1-8635-FA0BE3455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F954A6-540C-8CD0-31C1-86EB6B2BE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8EC7C5EA-F67D-1674-F461-95074F720C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Yuvarlatılmış Dikdörtgen 2"/>
          <p:cNvSpPr/>
          <p:nvPr/>
        </p:nvSpPr>
        <p:spPr>
          <a:xfrm>
            <a:off x="4246880" y="1690688"/>
            <a:ext cx="3556000" cy="73755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Olgu 1</a:t>
            </a:r>
            <a:endParaRPr lang="tr-TR" sz="28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838200" y="2690336"/>
            <a:ext cx="105156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 Şikayet: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İshal</a:t>
            </a:r>
          </a:p>
          <a:p>
            <a:pPr lvl="1"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Öykü: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76 yaş kadın hastanın kliniğimize başvurusundan 45 gün önce turistik gezi (Kapadokya) sırasında kanlı ishal yakınması başlamış. Enfeksiyon Hastalıkları kliniğine başvuran hastanın </a:t>
            </a:r>
            <a:r>
              <a:rPr lang="tr-T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Gaita </a:t>
            </a:r>
            <a:r>
              <a:rPr lang="tr-T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PCR incelemesinde  </a:t>
            </a:r>
            <a:r>
              <a:rPr lang="tr-TR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E.coli</a:t>
            </a:r>
            <a:r>
              <a:rPr lang="tr-T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O157+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gelmesi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üzerine, hastaya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enfeksiyon hastalıkları tarafından </a:t>
            </a:r>
            <a:r>
              <a:rPr lang="tr-TR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iprofloksasin</a:t>
            </a:r>
            <a:r>
              <a:rPr lang="tr-T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başlanmış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r-TR" dirty="0" smtClean="0"/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Şikayetleri devam eden hasta gastroenteroloji kliniğine başvurmuş. 4 yıldır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Kollejenöz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kolit tanısı olan hastaya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rektosigmoidoskopi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(RSS)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yapılmış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RSS’de</a:t>
            </a:r>
            <a:r>
              <a:rPr lang="tr-T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nonspesifik</a:t>
            </a:r>
            <a:r>
              <a:rPr lang="tr-T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kolit, </a:t>
            </a:r>
            <a:r>
              <a:rPr lang="tr-TR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enfeksiyöz</a:t>
            </a:r>
            <a:r>
              <a:rPr lang="tr-T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kolit,  </a:t>
            </a:r>
            <a:r>
              <a:rPr lang="tr-TR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inflamutuar</a:t>
            </a:r>
            <a:r>
              <a:rPr lang="tr-T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kolit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ön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tanıları düşünülmüş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Oral </a:t>
            </a:r>
            <a:r>
              <a:rPr lang="tr-TR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udesonid</a:t>
            </a:r>
            <a:r>
              <a:rPr lang="tr-T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tedavisi kesilmiş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Bu işlem ve tedavilere rağmen  İshal şikayeti devam eden, kan tahlillerinde akut böbrek hasarı ve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hipokalemi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tablosu olan hasta Geriatri servisine yatırıldı.</a:t>
            </a:r>
          </a:p>
          <a:p>
            <a:pPr lvl="1"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9947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7E728-ADEC-C8D1-8635-FA0BE3455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F954A6-540C-8CD0-31C1-86EB6B2BE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8EC7C5EA-F67D-1674-F461-95074F720C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Yuvarlatılmış Dikdörtgen 2"/>
          <p:cNvSpPr/>
          <p:nvPr/>
        </p:nvSpPr>
        <p:spPr>
          <a:xfrm>
            <a:off x="4246880" y="1690688"/>
            <a:ext cx="3556000" cy="73755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err="1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Olmesartan</a:t>
            </a:r>
            <a:endParaRPr lang="tr-TR" sz="28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838200" y="2690336"/>
            <a:ext cx="10515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838200" y="2935931"/>
            <a:ext cx="10515600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OİE’de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ilacın bırakılmasından 48-96 saat sonra hastanın klinik bulguları düzeliyor.*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İlacın tekrar başlanması hızlı bir klinik kötüleşmeye sebep oluyor.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Schiepatti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Annalisa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 al.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Alimentary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pharmacology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&amp; therapeutics-2024</a:t>
            </a:r>
          </a:p>
          <a:p>
            <a:endParaRPr lang="tr-TR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7652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7E728-ADEC-C8D1-8635-FA0BE3455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F954A6-540C-8CD0-31C1-86EB6B2BE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8EC7C5EA-F67D-1674-F461-95074F720C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4" name="Dikdörtgen 3"/>
          <p:cNvSpPr/>
          <p:nvPr/>
        </p:nvSpPr>
        <p:spPr>
          <a:xfrm>
            <a:off x="838200" y="2690336"/>
            <a:ext cx="10515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4521200" y="4851112"/>
            <a:ext cx="62484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4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İlginiz için teşekkürler.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45844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7E728-ADEC-C8D1-8635-FA0BE3455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F954A6-540C-8CD0-31C1-86EB6B2BE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8EC7C5EA-F67D-1674-F461-95074F720C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Yuvarlatılmış Dikdörtgen 2"/>
          <p:cNvSpPr/>
          <p:nvPr/>
        </p:nvSpPr>
        <p:spPr>
          <a:xfrm>
            <a:off x="4246880" y="1690688"/>
            <a:ext cx="3556000" cy="73755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Olgu 1</a:t>
            </a:r>
            <a:endParaRPr lang="tr-TR" sz="28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838200" y="2690336"/>
            <a:ext cx="105156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Kronik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Hastalıklar: </a:t>
            </a: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Hipotiroidi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Hashimato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T. 20 y), Hipertansiyon (15 y),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Kolleganöz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Kolit(4 y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Periferik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arter hastalığı (4 ay)</a:t>
            </a:r>
          </a:p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Kullandığı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İlaçlar: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Levotiroksin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50mcg 1x1,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Benidipin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8mg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1x1,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Nebivolol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10mg1x1,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Trimetazidin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dihidroklorid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35 mg 1x1,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Paroksetin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30mg 1x1,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Budesonid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3mg 1x1,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Silostazol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100mg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2x1,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ciprofloksasin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500 mg 2x1</a:t>
            </a: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8564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7E728-ADEC-C8D1-8635-FA0BE3455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F954A6-540C-8CD0-31C1-86EB6B2BE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8EC7C5EA-F67D-1674-F461-95074F720C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Yuvarlatılmış Dikdörtgen 2"/>
          <p:cNvSpPr/>
          <p:nvPr/>
        </p:nvSpPr>
        <p:spPr>
          <a:xfrm>
            <a:off x="4246880" y="1690688"/>
            <a:ext cx="3556000" cy="73755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Olgu 1</a:t>
            </a:r>
            <a:endParaRPr lang="tr-TR" sz="28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838200" y="2690336"/>
            <a:ext cx="1051560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Fizik Muayene: </a:t>
            </a:r>
          </a:p>
          <a:p>
            <a:pPr algn="just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T.A.: 115/60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mmHg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NB: 80/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dk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Ateş: 37 C, S.S.: 12/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dk</a:t>
            </a:r>
            <a:endParaRPr lang="tr-T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Sistem muayeneleri olağan</a:t>
            </a:r>
          </a:p>
          <a:p>
            <a:pPr algn="just"/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0848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7E728-ADEC-C8D1-8635-FA0BE3455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F954A6-540C-8CD0-31C1-86EB6B2BE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8EC7C5EA-F67D-1674-F461-95074F720C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Yuvarlatılmış Dikdörtgen 2"/>
          <p:cNvSpPr/>
          <p:nvPr/>
        </p:nvSpPr>
        <p:spPr>
          <a:xfrm>
            <a:off x="4246880" y="1690688"/>
            <a:ext cx="3556000" cy="73755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Olgu 1</a:t>
            </a:r>
            <a:endParaRPr lang="tr-TR" sz="28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838200" y="2690336"/>
            <a:ext cx="10515600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Laboratuvar Sonuçları:</a:t>
            </a:r>
          </a:p>
          <a:p>
            <a:pPr algn="just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Wbc:9790 mm³  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Neu:7580 mm³</a:t>
            </a:r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Hgb</a:t>
            </a:r>
            <a:r>
              <a:rPr lang="tr-TR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9,2 g/</a:t>
            </a:r>
            <a:r>
              <a:rPr lang="tr-TR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</a:t>
            </a:r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PLT:302.000 mm³</a:t>
            </a:r>
          </a:p>
          <a:p>
            <a:pPr algn="just"/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Üre: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4mg/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dL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tr-TR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reatinin</a:t>
            </a:r>
            <a:r>
              <a:rPr lang="tr-TR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1,24 </a:t>
            </a:r>
            <a:r>
              <a:rPr lang="tr-TR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mg/</a:t>
            </a:r>
            <a:r>
              <a:rPr lang="tr-TR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</a:t>
            </a:r>
            <a:r>
              <a:rPr lang="tr-TR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K:2,9 </a:t>
            </a:r>
            <a:r>
              <a:rPr lang="tr-TR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mEq</a:t>
            </a:r>
            <a:r>
              <a:rPr lang="tr-TR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/L     CRP:36,64 mg/L</a:t>
            </a:r>
          </a:p>
          <a:p>
            <a:pPr algn="just"/>
            <a:endParaRPr lang="tr-TR" sz="2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Gaita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mikroskopisi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Lökosit, eritrosit görülmedi.</a:t>
            </a:r>
          </a:p>
          <a:p>
            <a:pPr algn="just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Gaita  kültür: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Enteropatojen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bakteri üremedi.</a:t>
            </a:r>
          </a:p>
          <a:p>
            <a:pPr algn="just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Gaita Mikrobiyoloji/Viroloji: Toksin veya virüs saptanmadı.</a:t>
            </a:r>
          </a:p>
          <a:p>
            <a:pPr algn="just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Gaita parazitoloji: Parazit saptanmadı.</a:t>
            </a: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44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7E728-ADEC-C8D1-8635-FA0BE3455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F954A6-540C-8CD0-31C1-86EB6B2BE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8EC7C5EA-F67D-1674-F461-95074F720C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Yuvarlatılmış Dikdörtgen 2"/>
          <p:cNvSpPr/>
          <p:nvPr/>
        </p:nvSpPr>
        <p:spPr>
          <a:xfrm>
            <a:off x="4246880" y="1690688"/>
            <a:ext cx="3556000" cy="73755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Olgu 1</a:t>
            </a:r>
            <a:endParaRPr lang="tr-TR" sz="28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838200" y="2690336"/>
            <a:ext cx="10515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838200" y="3244333"/>
            <a:ext cx="10515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Resim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4887" y="2690336"/>
            <a:ext cx="10182225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9152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7E728-ADEC-C8D1-8635-FA0BE3455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F954A6-540C-8CD0-31C1-86EB6B2BE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8EC7C5EA-F67D-1674-F461-95074F720C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Yuvarlatılmış Dikdörtgen 2"/>
          <p:cNvSpPr/>
          <p:nvPr/>
        </p:nvSpPr>
        <p:spPr>
          <a:xfrm>
            <a:off x="4246880" y="1690688"/>
            <a:ext cx="3556000" cy="73755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Olgu 1</a:t>
            </a:r>
            <a:endParaRPr lang="tr-TR" sz="28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838200" y="2690336"/>
            <a:ext cx="10515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Resim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4900" y="2690336"/>
            <a:ext cx="9982200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2083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7E728-ADEC-C8D1-8635-FA0BE3455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F954A6-540C-8CD0-31C1-86EB6B2BE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8EC7C5EA-F67D-1674-F461-95074F720C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Yuvarlatılmış Dikdörtgen 2"/>
          <p:cNvSpPr/>
          <p:nvPr/>
        </p:nvSpPr>
        <p:spPr>
          <a:xfrm>
            <a:off x="4246880" y="1690688"/>
            <a:ext cx="3556000" cy="73755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Olgu 1</a:t>
            </a:r>
            <a:endParaRPr lang="tr-TR" sz="28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767080" y="3582402"/>
            <a:ext cx="10515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Silostazol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stoplandı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Sonrasında ishal sayısı azaldı, katı kıvamlı günde 1 kez dışkılamaya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dönmesi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 hasta taburcu edildi.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213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Belge" ma:contentTypeID="0x0101008EB410E7384FD544926ED72B5900EAF6" ma:contentTypeVersion="14" ma:contentTypeDescription="Yeni belge oluşturun." ma:contentTypeScope="" ma:versionID="ee3b467df7de9d1b498d84e13587d71a">
  <xsd:schema xmlns:xsd="http://www.w3.org/2001/XMLSchema" xmlns:xs="http://www.w3.org/2001/XMLSchema" xmlns:p="http://schemas.microsoft.com/office/2006/metadata/properties" xmlns:ns2="b636c289-89ec-4aac-a5a7-fae3efcce21f" xmlns:ns3="12078768-e010-496c-be91-13abd3bf1d00" targetNamespace="http://schemas.microsoft.com/office/2006/metadata/properties" ma:root="true" ma:fieldsID="1445dff4ae24a478bb1b27fd6f0ffa69" ns2:_="" ns3:_="">
    <xsd:import namespace="b636c289-89ec-4aac-a5a7-fae3efcce21f"/>
    <xsd:import namespace="12078768-e010-496c-be91-13abd3bf1d0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36c289-89ec-4aac-a5a7-fae3efcce21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Resim Etiketleri" ma:readOnly="false" ma:fieldId="{5cf76f15-5ced-4ddc-b409-7134ff3c332f}" ma:taxonomyMulti="true" ma:sspId="f08ca68a-84f9-4e39-b925-9c0f4131acb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078768-e010-496c-be91-13abd3bf1d0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da2bcbba-ecaf-438c-8d17-d96268f593a6}" ma:internalName="TaxCatchAll" ma:showField="CatchAllData" ma:web="12078768-e010-496c-be91-13abd3bf1d0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İçerik Türü"/>
        <xsd:element ref="dc:title" minOccurs="0" maxOccurs="1" ma:index="4" ma:displayName="Başlı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636c289-89ec-4aac-a5a7-fae3efcce21f">
      <Terms xmlns="http://schemas.microsoft.com/office/infopath/2007/PartnerControls"/>
    </lcf76f155ced4ddcb4097134ff3c332f>
    <TaxCatchAll xmlns="12078768-e010-496c-be91-13abd3bf1d00" xsi:nil="true"/>
  </documentManagement>
</p:properties>
</file>

<file path=customXml/itemProps1.xml><?xml version="1.0" encoding="utf-8"?>
<ds:datastoreItem xmlns:ds="http://schemas.openxmlformats.org/officeDocument/2006/customXml" ds:itemID="{87B0EDDD-44E1-4F54-9AAC-7D4B93637A98}"/>
</file>

<file path=customXml/itemProps2.xml><?xml version="1.0" encoding="utf-8"?>
<ds:datastoreItem xmlns:ds="http://schemas.openxmlformats.org/officeDocument/2006/customXml" ds:itemID="{EF4DAACD-869C-4FB8-907C-FF93362C47AE}"/>
</file>

<file path=customXml/itemProps3.xml><?xml version="1.0" encoding="utf-8"?>
<ds:datastoreItem xmlns:ds="http://schemas.openxmlformats.org/officeDocument/2006/customXml" ds:itemID="{D86114FB-AF7F-450A-A14D-7BB532AFC09F}"/>
</file>

<file path=docProps/app.xml><?xml version="1.0" encoding="utf-8"?>
<Properties xmlns="http://schemas.openxmlformats.org/officeDocument/2006/extended-properties" xmlns:vt="http://schemas.openxmlformats.org/officeDocument/2006/docPropsVTypes">
  <TotalTime>1160</TotalTime>
  <Words>1731</Words>
  <Application>Microsoft Office PowerPoint</Application>
  <PresentationFormat>Geniş ekran</PresentationFormat>
  <Paragraphs>248</Paragraphs>
  <Slides>31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31</vt:i4>
      </vt:variant>
    </vt:vector>
  </HeadingPairs>
  <TitlesOfParts>
    <vt:vector size="38" baseType="lpstr">
      <vt:lpstr>Aptos</vt:lpstr>
      <vt:lpstr>Aptos Display</vt:lpstr>
      <vt:lpstr>Arial</vt:lpstr>
      <vt:lpstr>Calibri</vt:lpstr>
      <vt:lpstr>Times New Roman</vt:lpstr>
      <vt:lpstr>Wingdings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Buse Çalışan</dc:creator>
  <cp:lastModifiedBy>DuRu</cp:lastModifiedBy>
  <cp:revision>87</cp:revision>
  <dcterms:created xsi:type="dcterms:W3CDTF">2025-09-25T07:19:01Z</dcterms:created>
  <dcterms:modified xsi:type="dcterms:W3CDTF">2025-10-16T17:14:00Z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0x0101008EB410E7384FD544926ED72B5900EAF6</vt:lpwstr>
  </property>
</Properties>
</file>