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4.xml" ContentType="application/vnd.openxmlformats-officedocument.drawingml.chart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theme/themeOverride3.xml" ContentType="application/vnd.openxmlformats-officedocument.themeOverride+xml"/>
  <Override PartName="/ppt/charts/style4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olors20.xml" ContentType="application/vnd.ms-office.chartcolorstyle+xml"/>
  <Override PartName="/ppt/charts/style20.xml" ContentType="application/vnd.ms-office.chartstyle+xml"/>
  <Override PartName="/ppt/theme/themeOverride4.xml" ContentType="application/vnd.openxmlformats-officedocument.themeOverride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1.xml" ContentType="application/vnd.openxmlformats-officedocument.theme+xml"/>
  <Override PartName="/ppt/theme/themeOverride20.xml" ContentType="application/vnd.openxmlformats-officedocument.themeOverride+xml"/>
  <Override PartName="/ppt/charts/colors22.xml" ContentType="application/vnd.ms-office.chartcolorstyle+xml"/>
  <Override PartName="/ppt/charts/style22.xml" ContentType="application/vnd.ms-office.chartstyl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charts/colors19.xml" ContentType="application/vnd.ms-office.chartcolorstyle+xml"/>
  <Override PartName="/ppt/theme/themeOverride9.xml" ContentType="application/vnd.openxmlformats-officedocument.themeOverride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olors8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style8.xml" ContentType="application/vnd.ms-office.chartstyl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style19.xml" ContentType="application/vnd.ms-office.chartstyl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olors18.xml" ContentType="application/vnd.ms-office.chartcolorstyle+xml"/>
  <Override PartName="/ppt/charts/style16.xml" ContentType="application/vnd.ms-office.chartstyle+xml"/>
  <Override PartName="/ppt/theme/themeOverride17.xml" ContentType="application/vnd.openxmlformats-officedocument.themeOverride+xml"/>
  <Override PartName="/ppt/theme/themeOverride11.xml" ContentType="application/vnd.openxmlformats-officedocument.themeOverrid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style14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76" r:id="rId9"/>
    <p:sldId id="275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8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69"/>
  </p:normalViewPr>
  <p:slideViewPr>
    <p:cSldViewPr snapToGrid="0">
      <p:cViewPr varScale="1">
        <p:scale>
          <a:sx n="63" d="100"/>
          <a:sy n="63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_al__ma_Sayfas_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_al__ma_Sayfas_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_al__ma_Sayfas_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al__ma_Sayfas_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_al__ma_Sayfas_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_al__ma_Sayfas_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_al__ma_Sayfas_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_al__ma_Sayfas_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_al__ma_Sayfas_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_al__ma_Sayfas_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_al__ma_Sayfas_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_al__ma_Sayfas_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al__ma_Sayfas_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_al__ma_Sayfas_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_al__ma_Sayfas_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Cevaplar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44-46A2-AD8B-04FF02E842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44-46A2-AD8B-04FF02E842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44-46A2-AD8B-04FF02E842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3"/>
                <c:pt idx="0">
                  <c:v>a) Tıbben geçerli/doğrulanmış ölçek veya ölçekler kullanıyorum</c:v>
                </c:pt>
                <c:pt idx="1">
                  <c:v>b) Kendime özgü bir yöntem kullanıyorum</c:v>
                </c:pt>
                <c:pt idx="2">
                  <c:v>c) Kullanmıyorum</c:v>
                </c:pt>
              </c:strCache>
            </c:strRef>
          </c:cat>
          <c:val>
            <c:numRef>
              <c:f>Sayfa1!$B$2:$B$5</c:f>
              <c:numCache>
                <c:formatCode>0.00%</c:formatCode>
                <c:ptCount val="3"/>
                <c:pt idx="0">
                  <c:v>0.54400000000000004</c:v>
                </c:pt>
                <c:pt idx="1">
                  <c:v>0.14699999999999999</c:v>
                </c:pt>
                <c:pt idx="2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44-46A2-AD8B-04FF02E842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96481732070369E-2"/>
          <c:y val="0.75880991168653"/>
          <c:w val="0.94313261163734763"/>
          <c:h val="0.22676739084885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latin typeface="Times New Roman" panose="02020603050405020304" pitchFamily="18" charset="0"/>
        </a:defRPr>
      </a:pPr>
      <a:endParaRPr lang="tr-T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3135670227007731"/>
          <c:y val="0.13134920634920635"/>
          <c:w val="0.78410815835520542"/>
          <c:h val="0.74583520809898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GYA Bağımlılığı</c:v>
                </c:pt>
                <c:pt idx="1">
                  <c:v>Kırılgan Hasta</c:v>
                </c:pt>
                <c:pt idx="2">
                  <c:v>Komorbidite</c:v>
                </c:pt>
                <c:pt idx="3">
                  <c:v>Malnutrisyon</c:v>
                </c:pt>
                <c:pt idx="4">
                  <c:v>Depresyon</c:v>
                </c:pt>
              </c:strCache>
            </c:strRef>
          </c:cat>
          <c:val>
            <c:numRef>
              <c:f>Sayfa1!$B$2:$B$6</c:f>
              <c:numCache>
                <c:formatCode>0.00%</c:formatCode>
                <c:ptCount val="5"/>
                <c:pt idx="0">
                  <c:v>0.86799999999999999</c:v>
                </c:pt>
                <c:pt idx="1">
                  <c:v>0.77900000000000003</c:v>
                </c:pt>
                <c:pt idx="2">
                  <c:v>0.73499999999999999</c:v>
                </c:pt>
                <c:pt idx="3">
                  <c:v>9.2999999999999999E-2</c:v>
                </c:pt>
                <c:pt idx="4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C-44E4-B4A0-8A1F37E3FD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6375183"/>
        <c:axId val="736375599"/>
      </c:barChart>
      <c:catAx>
        <c:axId val="736375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36375599"/>
        <c:crosses val="autoZero"/>
        <c:auto val="1"/>
        <c:lblAlgn val="l"/>
        <c:lblOffset val="100"/>
        <c:noMultiLvlLbl val="0"/>
      </c:catAx>
      <c:valAx>
        <c:axId val="73637559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3637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A2-4C5E-A27F-290551D801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A2-4C5E-A27F-290551D801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A2-4C5E-A27F-290551D801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A2-4C5E-A27F-290551D801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A2-4C5E-A27F-290551D801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Sayfa1!$A$2:$A$7</c:f>
              <c:strCache>
                <c:ptCount val="5"/>
                <c:pt idx="0">
                  <c:v>a) Yeterli bilgim var</c:v>
                </c:pt>
                <c:pt idx="1">
                  <c:v>b) Kısmen yeterli bilgim var</c:v>
                </c:pt>
                <c:pt idx="2">
                  <c:v>c) Az bilgim var</c:v>
                </c:pt>
                <c:pt idx="3">
                  <c:v>d) Çok az bilgim var</c:v>
                </c:pt>
                <c:pt idx="4">
                  <c:v>e) Hiç bilgim yok</c:v>
                </c:pt>
              </c:strCache>
            </c:strRef>
          </c:cat>
          <c:val>
            <c:numRef>
              <c:f>Sayfa1!$B$2:$B$7</c:f>
              <c:numCache>
                <c:formatCode>0.00%</c:formatCode>
                <c:ptCount val="5"/>
                <c:pt idx="0">
                  <c:v>9.2999999999999999E-2</c:v>
                </c:pt>
                <c:pt idx="1">
                  <c:v>0.46700000000000003</c:v>
                </c:pt>
                <c:pt idx="2">
                  <c:v>0.307</c:v>
                </c:pt>
                <c:pt idx="3" formatCode="0%">
                  <c:v>0.12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A2-4C5E-A27F-290551D8015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2858850664053264E-2"/>
          <c:y val="0.81145703826495374"/>
          <c:w val="0.97696459649893552"/>
          <c:h val="0.1666131371736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latin typeface="Times New Roman" panose="02020603050405020304" pitchFamily="18" charset="0"/>
        </a:defRPr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Cevaplar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9-425B-9561-FF9F0C1BDA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9-425B-9561-FF9F0C1BDA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B9-425B-9561-FF9F0C1BDA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B9-425B-9561-FF9F0C1BDA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a) Sıklıkla</c:v>
                </c:pt>
                <c:pt idx="1">
                  <c:v>b) Nadiren</c:v>
                </c:pt>
                <c:pt idx="2">
                  <c:v>c) Hiç (Geriatri uzmanı yok)</c:v>
                </c:pt>
                <c:pt idx="3">
                  <c:v>d) Hiç (Gerekli görmediğim için)</c:v>
                </c:pt>
              </c:strCache>
            </c:strRef>
          </c:cat>
          <c:val>
            <c:numRef>
              <c:f>Sayfa1!$B$2:$B$5</c:f>
              <c:numCache>
                <c:formatCode>0.00%</c:formatCode>
                <c:ptCount val="4"/>
                <c:pt idx="0">
                  <c:v>0.10299999999999999</c:v>
                </c:pt>
                <c:pt idx="1">
                  <c:v>0.27900000000000003</c:v>
                </c:pt>
                <c:pt idx="2" formatCode="0%">
                  <c:v>0.25</c:v>
                </c:pt>
                <c:pt idx="3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B9-425B-9561-FF9F0C1BD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93827330971476"/>
          <c:w val="1"/>
          <c:h val="8.3574625793768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latin typeface="Times New Roman" panose="02020603050405020304" pitchFamily="18" charset="0"/>
        </a:defRPr>
      </a:pPr>
      <a:endParaRPr lang="tr-T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Cevaplar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Cevaplar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2792887868183145"/>
          <c:y val="0.14325396825396824"/>
          <c:w val="0.78410815835520542"/>
          <c:h val="0.74583520809898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GYA</c:v>
                </c:pt>
                <c:pt idx="1">
                  <c:v>Kırılganlık</c:v>
                </c:pt>
                <c:pt idx="2">
                  <c:v>Komorbidite</c:v>
                </c:pt>
                <c:pt idx="3">
                  <c:v>CARG/CARSH</c:v>
                </c:pt>
              </c:strCache>
            </c:strRef>
          </c:cat>
          <c:val>
            <c:numRef>
              <c:f>Sayfa1!$B$2:$B$5</c:f>
              <c:numCache>
                <c:formatCode>0.00%</c:formatCode>
                <c:ptCount val="4"/>
                <c:pt idx="0">
                  <c:v>0.69099999999999995</c:v>
                </c:pt>
                <c:pt idx="1">
                  <c:v>0.89700000000000002</c:v>
                </c:pt>
                <c:pt idx="2">
                  <c:v>0.73499999999999999</c:v>
                </c:pt>
                <c:pt idx="3">
                  <c:v>0.57399999999999995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C-4BA0-A321-E23DBC284C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6375183"/>
        <c:axId val="736375599"/>
      </c:barChart>
      <c:catAx>
        <c:axId val="736375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36375599"/>
        <c:crosses val="autoZero"/>
        <c:auto val="1"/>
        <c:lblAlgn val="ctr"/>
        <c:lblOffset val="100"/>
        <c:noMultiLvlLbl val="0"/>
      </c:catAx>
      <c:valAx>
        <c:axId val="73637559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3637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3521333"/>
          <a:ext cx="5283200" cy="297090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229975" cy="111537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E408-94BE-4C6B-80C5-750267D0470A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9D96E-F773-4625-AC25-E3E2E249F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15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9D96E-F773-4625-AC25-E3E2E249FA7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93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762000" y="2249488"/>
            <a:ext cx="103022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Hematolojik </a:t>
            </a:r>
            <a:r>
              <a:rPr lang="tr-T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Maligniteli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Yaşlı Hastalarda Kapsamlı </a:t>
            </a:r>
            <a:r>
              <a:rPr lang="tr-T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Değerlendirme ve Hematolojik-Onkolojik Ölçeklere İlişkin Türk Hematologların Bakış Açısı ve Uygulamalarının Değerlendirilmesi - Pilot </a:t>
            </a:r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</a:t>
            </a:r>
          </a:p>
          <a:p>
            <a:pPr algn="ctr"/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Mustafa  Yıldırım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Denis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Bozer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 M. Emin Arayıcı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 Güray Saydam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Sevnaz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Şahin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 Sumru Savaş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Ege Üniversitesi Tıp Fakültesi İç Hastalıkları Anabilim Dalı Geriatri Bilim Dalı İzmir, Türkiye</a:t>
            </a:r>
          </a:p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Ege Üniversitesi Tıp Fakültesi İç Hastalıkları Anabilim Dalı Hematoloji Bilim Dalı İzmir, Türkiye</a:t>
            </a:r>
          </a:p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Dokuz Eylül Üniversitesi Tıp Fakültesi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Biyoistatistik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Tıbbi Bilişim Ana Bilim Dalı    İzmir, Türkiye</a:t>
            </a:r>
          </a:p>
          <a:p>
            <a:pPr algn="ctr"/>
            <a:endParaRPr lang="tr-TR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991198423"/>
              </p:ext>
            </p:extLst>
          </p:nvPr>
        </p:nvGraphicFramePr>
        <p:xfrm>
          <a:off x="1158240" y="3379263"/>
          <a:ext cx="9692640" cy="336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490172"/>
            <a:ext cx="10472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yaş üzeri hematolojik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hastalarının tedavi planını oluştururken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ECOG(</a:t>
            </a:r>
            <a:r>
              <a:rPr lang="tr-T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Karnofsky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performans değerlendirmesi hariç 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ölçek kullanıyor musunuz? </a:t>
            </a:r>
          </a:p>
        </p:txBody>
      </p:sp>
    </p:spTree>
    <p:extLst>
      <p:ext uri="{BB962C8B-B14F-4D97-AF65-F5344CB8AC3E}">
        <p14:creationId xmlns:p14="http://schemas.microsoft.com/office/powerpoint/2010/main" val="14154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690336"/>
            <a:ext cx="10472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 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Kapsamlı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Değerlendirmenin içeriği hakkındaki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durumunuzu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nasıl tanımlarsınız?</a:t>
            </a: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555035202"/>
              </p:ext>
            </p:extLst>
          </p:nvPr>
        </p:nvGraphicFramePr>
        <p:xfrm>
          <a:off x="1076960" y="2987040"/>
          <a:ext cx="94691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77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690336"/>
            <a:ext cx="1047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 ve üzeri hematolojik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hastalarınızın tedavi planlamasında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 konsültasyonunu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sıklıkta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istiyorsunuz?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267317920"/>
              </p:ext>
            </p:extLst>
          </p:nvPr>
        </p:nvGraphicFramePr>
        <p:xfrm>
          <a:off x="1973766" y="3308866"/>
          <a:ext cx="8118088" cy="287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486148717"/>
              </p:ext>
            </p:extLst>
          </p:nvPr>
        </p:nvGraphicFramePr>
        <p:xfrm>
          <a:off x="775010" y="3009454"/>
          <a:ext cx="10515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39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690336"/>
            <a:ext cx="1047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Sizce 65 yaş üzeri Hematolojik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hastalarının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planlamasında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Kapsamlı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Değerlendirme içinde yer alan aşağıdaki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parametrelerin hangilerinin sürece katkısı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fazladır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4095827359"/>
              </p:ext>
            </p:extLst>
          </p:nvPr>
        </p:nvGraphicFramePr>
        <p:xfrm>
          <a:off x="1973766" y="4114800"/>
          <a:ext cx="8118088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1714542221"/>
              </p:ext>
            </p:extLst>
          </p:nvPr>
        </p:nvGraphicFramePr>
        <p:xfrm>
          <a:off x="975360" y="3335774"/>
          <a:ext cx="101701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25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690336"/>
            <a:ext cx="1047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yaş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 hematolojik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hastalarının tedavi planlamasında, aşağıdaki durumlardan hangilerinin varlığı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 tedavinizde değişikliğe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olabilir?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4095827359"/>
              </p:ext>
            </p:extLst>
          </p:nvPr>
        </p:nvGraphicFramePr>
        <p:xfrm>
          <a:off x="1973766" y="4114800"/>
          <a:ext cx="8118088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1014878473"/>
              </p:ext>
            </p:extLst>
          </p:nvPr>
        </p:nvGraphicFramePr>
        <p:xfrm>
          <a:off x="751840" y="3359587"/>
          <a:ext cx="11115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28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690336"/>
            <a:ext cx="1047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yaş üzeri hematolojik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maligniteli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tedavisi planlanırken size fikir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verecek yeni ölçek ve uygulamalara ihtiyaç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 mı?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616136234"/>
              </p:ext>
            </p:extLst>
          </p:nvPr>
        </p:nvGraphicFramePr>
        <p:xfrm>
          <a:off x="3413760" y="3521333"/>
          <a:ext cx="5872480" cy="297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0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TARTIŞMA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690336"/>
            <a:ext cx="10472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 ettiğimiz sınırlı verilerimizin ışığında ülkemizde: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 yeterli GD’ye ulaşamıyor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Hekimlerin GD konusunda bilgi ve tecrübeleri yeterli değil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Mevcut ölçekler yeterli/pratik değil.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4095827359"/>
              </p:ext>
            </p:extLst>
          </p:nvPr>
        </p:nvGraphicFramePr>
        <p:xfrm>
          <a:off x="1973766" y="4114800"/>
          <a:ext cx="8118088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08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KISITLILIKLAR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881380" y="2798763"/>
            <a:ext cx="10472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Çalışmamız halen devam etmekte olup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sayıda katılım olmuştur.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3062784597"/>
              </p:ext>
            </p:extLst>
          </p:nvPr>
        </p:nvGraphicFramePr>
        <p:xfrm>
          <a:off x="2875280" y="3335775"/>
          <a:ext cx="5567680" cy="314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796600" y="5096888"/>
            <a:ext cx="104724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İlginiz için teşekkürler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4095827359"/>
              </p:ext>
            </p:extLst>
          </p:nvPr>
        </p:nvGraphicFramePr>
        <p:xfrm>
          <a:off x="1973766" y="4114800"/>
          <a:ext cx="8118088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7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10957024"/>
              </p:ext>
            </p:extLst>
          </p:nvPr>
        </p:nvGraphicFramePr>
        <p:xfrm>
          <a:off x="2346960" y="3335775"/>
          <a:ext cx="7508240" cy="352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146768157"/>
              </p:ext>
            </p:extLst>
          </p:nvPr>
        </p:nvGraphicFramePr>
        <p:xfrm>
          <a:off x="838200" y="5618968"/>
          <a:ext cx="10430820" cy="9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554" y="1701680"/>
            <a:ext cx="8266892" cy="44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95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GİRİŞ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4200" y="2610683"/>
            <a:ext cx="11023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Clinical Oncology (ASCO), İnternational Society of Geriatric Oncology (SIOG)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 &amp; Aging Research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(CARG);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yılında ‘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Management of Vulnerabilities in Older Patients Receiving Systemic Cancer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kılavuzunu yayınladı.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ılavuz 2023 yılında güncellendi.*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kılavuz; onkolojik tedavilerde geleneksel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skorlamalar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(ECOG) ve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Karnofsky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performans skorlarının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değerlendirilmesinde yetersiz olduğunu belirtti ve alternatif değerlendirmeler önerdi.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değerlendirmelerin odak ve hedef noktasını Kapsamlı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Değerlendirme (KGD) oluşturdu.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-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- 2023</a:t>
            </a: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200" y="2843183"/>
            <a:ext cx="1051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değerlendirmelerde KGD ile öne çıkan başlıca sorunlar olduğu saptanmış.*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 bir kapsamı olmaması(standart bir ölçek ve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skorlama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olmaması)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 Geriatri uzmanı olmaması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 süre olmaması vb.</a:t>
            </a:r>
          </a:p>
          <a:p>
            <a:pPr lvl="1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-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200" y="2268974"/>
            <a:ext cx="10429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yılında yayınlanan kılavuzun güncelleme makalesinde 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kanser hastalarına tedavi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uygulayan onkoloji hekimlerinin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sağlık profesyonellerinin 2018 yılında ilk defa yayınlanan ‘’ASCO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Geriatric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‘’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klavuzu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hakkında bilgi düzeyleri, kullanım durumları ve sıklığı üzerine iki adet araştırmaya yer verilmiştir.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Dale et al. - Journal of Clinical Oncology - 2023</a:t>
            </a:r>
          </a:p>
          <a:p>
            <a:pPr algn="just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Driessen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Elisabeth JM, et al.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2018</a:t>
            </a: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200" y="3335774"/>
            <a:ext cx="104292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Hematologların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hematolojik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aligniteli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(HM)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tedavi planlamasında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KGD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hematolojik-onkolojik değerlendirme ölçeklerinin kullanımı ile ilgili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bakış açılarını ve ayrıca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engellerini-ihtiyaçlarını değerlendirmektir.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Hematologların KGD hakkında farkındalığının arttırılmasıdır.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200" y="3335774"/>
            <a:ext cx="104292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 çapında çevrim içi doldurulabilen 17 soruluk bir anket oluşturuldu.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1.-5. sorular ile ankete katılanların demografik verileri sorgulandı.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6.-13. sorular hematoloji hekimlerinin güncel tedavi yaklaşımlarını, KGD ve parametreleri ile yeni onkolojik değerlendirme ölçekleri (G8, CARG-TT, GAH Skalası vb.) hakkında bilgi düzeyleri değerlendirildi.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14.-17. sorular ile KGD veya yeni onkolojik değerlendirme kullanımı üzerine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kıstlılıklar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beklentiler değerlendirildi.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18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200" y="3090446"/>
            <a:ext cx="104292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Ankete katılan 67 kişiden </a:t>
            </a: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kişi (%37,3) kadın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kişi (%62,7) erkek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60" y="3674328"/>
            <a:ext cx="588264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200" y="3335774"/>
            <a:ext cx="10429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20" y="3108960"/>
            <a:ext cx="6228080" cy="340360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112268" y="2805668"/>
            <a:ext cx="5710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Kaç yıldır bu alanda çalışıyorsunuz?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81380" y="2889349"/>
            <a:ext cx="104292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Ankete katılan </a:t>
            </a: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hematologlar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genç bireyler ile yaşlı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HM’li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tedavi planlamasının ayrı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 gerektiğini belirtti.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413760" y="1473200"/>
            <a:ext cx="5374640" cy="924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SONUÇLAR 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160" y="3539687"/>
            <a:ext cx="4064000" cy="30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imes New Roman-Arial">
    <a:maj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1EE09128-535E-4114-8164-BF889EFD748C}"/>
</file>

<file path=customXml/itemProps2.xml><?xml version="1.0" encoding="utf-8"?>
<ds:datastoreItem xmlns:ds="http://schemas.openxmlformats.org/officeDocument/2006/customXml" ds:itemID="{57C8868D-600F-4272-BB9A-65044F7FCD4B}"/>
</file>

<file path=customXml/itemProps3.xml><?xml version="1.0" encoding="utf-8"?>
<ds:datastoreItem xmlns:ds="http://schemas.openxmlformats.org/officeDocument/2006/customXml" ds:itemID="{1F64789C-878F-4420-9C71-B55320743C2B}"/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656</Words>
  <Application>Microsoft Office PowerPoint</Application>
  <PresentationFormat>Geniş ekran</PresentationFormat>
  <Paragraphs>95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DuRu</cp:lastModifiedBy>
  <cp:revision>54</cp:revision>
  <dcterms:created xsi:type="dcterms:W3CDTF">2025-09-25T07:19:01Z</dcterms:created>
  <dcterms:modified xsi:type="dcterms:W3CDTF">2025-10-16T12:17:24Z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