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83" r:id="rId5"/>
    <p:sldId id="273" r:id="rId6"/>
    <p:sldId id="285" r:id="rId7"/>
    <p:sldId id="281" r:id="rId8"/>
    <p:sldId id="287" r:id="rId9"/>
    <p:sldId id="290" r:id="rId10"/>
    <p:sldId id="288" r:id="rId11"/>
    <p:sldId id="291" r:id="rId12"/>
    <p:sldId id="286" r:id="rId13"/>
  </p:sldIdLst>
  <p:sldSz cx="18288000" cy="10287000"/>
  <p:notesSz cx="6858000" cy="9144000"/>
  <p:embeddedFontLst>
    <p:embeddedFont>
      <p:font typeface="Abadi" panose="020B0604020104020204" pitchFamily="34" charset="-94"/>
      <p:regular r:id="rId14"/>
      <p:bold r:id="rId15"/>
      <p:italic r:id="rId16"/>
      <p:boldItalic r:id="rId17"/>
    </p:embeddedFont>
    <p:embeddedFont>
      <p:font typeface="Gabriola" panose="04040605051002020D02" pitchFamily="82" charset="0"/>
      <p:regular r:id="rId18"/>
    </p:embeddedFont>
    <p:embeddedFont>
      <p:font typeface="Roca Two" panose="020B0604020202020204" charset="-9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4D8"/>
    <a:srgbClr val="C0E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42" autoAdjust="0"/>
    <p:restoredTop sz="94524" autoAdjust="0"/>
  </p:normalViewPr>
  <p:slideViewPr>
    <p:cSldViewPr>
      <p:cViewPr varScale="1">
        <p:scale>
          <a:sx n="52" d="100"/>
          <a:sy n="52" d="100"/>
        </p:scale>
        <p:origin x="12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2354580"/>
          </a:xfrm>
          <a:custGeom>
            <a:avLst/>
            <a:gdLst/>
            <a:ahLst/>
            <a:cxnLst/>
            <a:rect l="l" t="t" r="r" b="b"/>
            <a:pathLst>
              <a:path w="18288000" h="2354580">
                <a:moveTo>
                  <a:pt x="0" y="0"/>
                </a:moveTo>
                <a:lnTo>
                  <a:pt x="18288000" y="0"/>
                </a:lnTo>
                <a:lnTo>
                  <a:pt x="18288000" y="2354580"/>
                </a:lnTo>
                <a:lnTo>
                  <a:pt x="0" y="2354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3" name="Freeform 3"/>
          <p:cNvSpPr/>
          <p:nvPr/>
        </p:nvSpPr>
        <p:spPr>
          <a:xfrm>
            <a:off x="0" y="8813426"/>
            <a:ext cx="18288000" cy="1473574"/>
          </a:xfrm>
          <a:custGeom>
            <a:avLst/>
            <a:gdLst/>
            <a:ahLst/>
            <a:cxnLst/>
            <a:rect l="l" t="t" r="r" b="b"/>
            <a:pathLst>
              <a:path w="18288000" h="1473574">
                <a:moveTo>
                  <a:pt x="0" y="0"/>
                </a:moveTo>
                <a:lnTo>
                  <a:pt x="18288000" y="0"/>
                </a:lnTo>
                <a:lnTo>
                  <a:pt x="18288000" y="1473574"/>
                </a:lnTo>
                <a:lnTo>
                  <a:pt x="0" y="14735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8000"/>
            </a:blip>
            <a:stretch>
              <a:fillRect t="-191343" b="-157469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7" name="TextBox 7"/>
          <p:cNvSpPr txBox="1"/>
          <p:nvPr/>
        </p:nvSpPr>
        <p:spPr>
          <a:xfrm>
            <a:off x="0" y="4073836"/>
            <a:ext cx="1828800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tr-TR" sz="4400" dirty="0"/>
              <a:t>"Toplumda yaşayan yaşlı yetişkinlerde Geriatrik Nütrisyon Risk İndeksinin Mortalite ile ilişkisi"</a:t>
            </a:r>
            <a:endParaRPr lang="en-TR" sz="4400" b="1" dirty="0"/>
          </a:p>
        </p:txBody>
      </p:sp>
      <p:sp>
        <p:nvSpPr>
          <p:cNvPr id="8" name="TextBox 8"/>
          <p:cNvSpPr txBox="1"/>
          <p:nvPr/>
        </p:nvSpPr>
        <p:spPr>
          <a:xfrm>
            <a:off x="-152400" y="6637341"/>
            <a:ext cx="18288000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tr-TR" sz="5400" dirty="0"/>
              <a:t>Mustafa </a:t>
            </a:r>
            <a:r>
              <a:rPr lang="tr-TR" sz="5400" dirty="0" err="1"/>
              <a:t>LEVENT,Sibel</a:t>
            </a:r>
            <a:r>
              <a:rPr lang="tr-TR" sz="5400" dirty="0"/>
              <a:t> AKIN</a:t>
            </a:r>
            <a:endParaRPr lang="en-TR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6C0E6-A0C5-D2D9-0FA8-D3FB6E42D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B69C51-D03D-EBA4-62C8-37EEBF9BAB9F}"/>
              </a:ext>
            </a:extLst>
          </p:cNvPr>
          <p:cNvSpPr/>
          <p:nvPr/>
        </p:nvSpPr>
        <p:spPr>
          <a:xfrm>
            <a:off x="15195793" y="8671052"/>
            <a:ext cx="3092207" cy="1615948"/>
          </a:xfrm>
          <a:custGeom>
            <a:avLst/>
            <a:gdLst/>
            <a:ahLst/>
            <a:cxnLst/>
            <a:rect l="l" t="t" r="r" b="b"/>
            <a:pathLst>
              <a:path w="3092207" h="1615948">
                <a:moveTo>
                  <a:pt x="0" y="0"/>
                </a:moveTo>
                <a:lnTo>
                  <a:pt x="3092207" y="0"/>
                </a:lnTo>
                <a:lnTo>
                  <a:pt x="3092207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745" b="-338887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C10AAD9-E2EA-C1C4-E7AB-88C42100A0DF}"/>
              </a:ext>
            </a:extLst>
          </p:cNvPr>
          <p:cNvSpPr/>
          <p:nvPr/>
        </p:nvSpPr>
        <p:spPr>
          <a:xfrm>
            <a:off x="0" y="0"/>
            <a:ext cx="18288000" cy="1914509"/>
          </a:xfrm>
          <a:custGeom>
            <a:avLst/>
            <a:gdLst/>
            <a:ahLst/>
            <a:cxnLst/>
            <a:rect l="l" t="t" r="r" b="b"/>
            <a:pathLst>
              <a:path w="18288000" h="1914509">
                <a:moveTo>
                  <a:pt x="0" y="0"/>
                </a:moveTo>
                <a:lnTo>
                  <a:pt x="18288000" y="0"/>
                </a:lnTo>
                <a:lnTo>
                  <a:pt x="18288000" y="1914509"/>
                </a:lnTo>
                <a:lnTo>
                  <a:pt x="0" y="1914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6737" b="-634715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003D418-5945-D5C1-AFC1-5D7029625136}"/>
              </a:ext>
            </a:extLst>
          </p:cNvPr>
          <p:cNvSpPr/>
          <p:nvPr/>
        </p:nvSpPr>
        <p:spPr>
          <a:xfrm>
            <a:off x="0" y="8671052"/>
            <a:ext cx="1974186" cy="1615948"/>
          </a:xfrm>
          <a:custGeom>
            <a:avLst/>
            <a:gdLst/>
            <a:ahLst/>
            <a:cxnLst/>
            <a:rect l="l" t="t" r="r" b="b"/>
            <a:pathLst>
              <a:path w="1974186" h="1615948">
                <a:moveTo>
                  <a:pt x="0" y="0"/>
                </a:moveTo>
                <a:lnTo>
                  <a:pt x="1974186" y="0"/>
                </a:lnTo>
                <a:lnTo>
                  <a:pt x="1974186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6000"/>
            </a:blip>
            <a:stretch>
              <a:fillRect t="-16356" r="-82321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ACD4FB6-E169-9553-33AA-DB5E60794BFF}"/>
              </a:ext>
            </a:extLst>
          </p:cNvPr>
          <p:cNvSpPr txBox="1"/>
          <p:nvPr/>
        </p:nvSpPr>
        <p:spPr>
          <a:xfrm>
            <a:off x="0" y="159703"/>
            <a:ext cx="1828800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tr-TR" sz="9200" dirty="0">
                <a:solidFill>
                  <a:srgbClr val="000000"/>
                </a:solidFill>
                <a:latin typeface="Roca Two"/>
                <a:ea typeface="Roca Two"/>
                <a:cs typeface="Roca Two"/>
                <a:sym typeface="Roca Two"/>
              </a:rPr>
              <a:t>TARTIŞMA</a:t>
            </a:r>
            <a:endParaRPr lang="en-US" sz="9200" dirty="0">
              <a:solidFill>
                <a:srgbClr val="000000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ABBAB-7E2A-C239-1930-F2AF48F247F1}"/>
              </a:ext>
            </a:extLst>
          </p:cNvPr>
          <p:cNvSpPr txBox="1"/>
          <p:nvPr/>
        </p:nvSpPr>
        <p:spPr>
          <a:xfrm>
            <a:off x="1974186" y="2074212"/>
            <a:ext cx="13221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MNA-SF genel önleyici müdahalelere yönlendirme aracı olarak kullanılabilirken, GNRI ≤98 değerinin “kırmızı alarm” olarak değerlendirilmesi gerekir.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Bu bireyler inflamasyonla ilişkili hastalık veya ileri malnütrisyon açısından acilen değerlendirilmelidir.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52354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B1F0A-E705-D5D7-E88E-A8CC29874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4503A1F-1D35-AD41-B07B-6A3102A5F416}"/>
              </a:ext>
            </a:extLst>
          </p:cNvPr>
          <p:cNvSpPr/>
          <p:nvPr/>
        </p:nvSpPr>
        <p:spPr>
          <a:xfrm>
            <a:off x="15195793" y="8671052"/>
            <a:ext cx="3092207" cy="1615948"/>
          </a:xfrm>
          <a:custGeom>
            <a:avLst/>
            <a:gdLst/>
            <a:ahLst/>
            <a:cxnLst/>
            <a:rect l="l" t="t" r="r" b="b"/>
            <a:pathLst>
              <a:path w="3092207" h="1615948">
                <a:moveTo>
                  <a:pt x="0" y="0"/>
                </a:moveTo>
                <a:lnTo>
                  <a:pt x="3092207" y="0"/>
                </a:lnTo>
                <a:lnTo>
                  <a:pt x="3092207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745" b="-338887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88D3114-4FB8-A1BA-D33C-E66C7C657697}"/>
              </a:ext>
            </a:extLst>
          </p:cNvPr>
          <p:cNvSpPr/>
          <p:nvPr/>
        </p:nvSpPr>
        <p:spPr>
          <a:xfrm>
            <a:off x="0" y="0"/>
            <a:ext cx="18288000" cy="1914509"/>
          </a:xfrm>
          <a:custGeom>
            <a:avLst/>
            <a:gdLst/>
            <a:ahLst/>
            <a:cxnLst/>
            <a:rect l="l" t="t" r="r" b="b"/>
            <a:pathLst>
              <a:path w="18288000" h="1914509">
                <a:moveTo>
                  <a:pt x="0" y="0"/>
                </a:moveTo>
                <a:lnTo>
                  <a:pt x="18288000" y="0"/>
                </a:lnTo>
                <a:lnTo>
                  <a:pt x="18288000" y="1914509"/>
                </a:lnTo>
                <a:lnTo>
                  <a:pt x="0" y="1914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6737" b="-634715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ED0993E-4518-482C-00E9-021D1A92A472}"/>
              </a:ext>
            </a:extLst>
          </p:cNvPr>
          <p:cNvSpPr/>
          <p:nvPr/>
        </p:nvSpPr>
        <p:spPr>
          <a:xfrm>
            <a:off x="0" y="8671052"/>
            <a:ext cx="1974186" cy="1615948"/>
          </a:xfrm>
          <a:custGeom>
            <a:avLst/>
            <a:gdLst/>
            <a:ahLst/>
            <a:cxnLst/>
            <a:rect l="l" t="t" r="r" b="b"/>
            <a:pathLst>
              <a:path w="1974186" h="1615948">
                <a:moveTo>
                  <a:pt x="0" y="0"/>
                </a:moveTo>
                <a:lnTo>
                  <a:pt x="1974186" y="0"/>
                </a:lnTo>
                <a:lnTo>
                  <a:pt x="1974186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6000"/>
            </a:blip>
            <a:stretch>
              <a:fillRect t="-16356" r="-82321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E8CFBDE-612F-B480-DFCF-E55CFABEF513}"/>
              </a:ext>
            </a:extLst>
          </p:cNvPr>
          <p:cNvSpPr txBox="1"/>
          <p:nvPr/>
        </p:nvSpPr>
        <p:spPr>
          <a:xfrm>
            <a:off x="0" y="159703"/>
            <a:ext cx="1828800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tr-TR" sz="9200" dirty="0">
                <a:solidFill>
                  <a:srgbClr val="000000"/>
                </a:solidFill>
                <a:latin typeface="Roca Two"/>
                <a:ea typeface="Roca Two"/>
                <a:cs typeface="Roca Two"/>
                <a:sym typeface="Roca Two"/>
              </a:rPr>
              <a:t>TARTIŞMA</a:t>
            </a:r>
            <a:endParaRPr lang="en-US" sz="9200" dirty="0">
              <a:solidFill>
                <a:srgbClr val="000000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B9D8D-E340-F009-79DB-4550A5172D88}"/>
              </a:ext>
            </a:extLst>
          </p:cNvPr>
          <p:cNvSpPr txBox="1"/>
          <p:nvPr/>
        </p:nvSpPr>
        <p:spPr>
          <a:xfrm>
            <a:off x="1974186" y="2074212"/>
            <a:ext cx="1322160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Bu çalışmanın güçlü yönleri; geniş örneklem, gerçek yaşam verileri ve birden fazla geriatrik aracın karşılaştırılmasıdır.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Kısıtlılıkları ise retrospektif, tek merkezli olması ve genellenebilirliğin sınırlı olabileceğidir.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Kullanılan ≤98 kesim noktası yüksek özgüllük sağlamış olsa da, çalışmada daha duyarlı olabilecek ≤105 eşiği de saptanmıştır; bu değer ileriye dönük çok merkezli çalışmalarda doğrulanmalıdır.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 err="1"/>
              <a:t>GNRI’nin</a:t>
            </a:r>
            <a:r>
              <a:rPr lang="tr-TR" sz="3600" dirty="0"/>
              <a:t> ayaktan ve travma kohortlarında da benzer prognostik güce sahip olduğu dikkate alındığında, bundan sonraki adım GNRI temelli standartlaştırılmış </a:t>
            </a:r>
            <a:r>
              <a:rPr lang="tr-TR" sz="3600" dirty="0" err="1"/>
              <a:t>nütrisyonel</a:t>
            </a:r>
            <a:r>
              <a:rPr lang="tr-TR" sz="3600" dirty="0"/>
              <a:t> risk yönetimi protokollerinin oluşturulması olmalıdır.</a:t>
            </a:r>
            <a:endParaRPr lang="en-TR" sz="3600" dirty="0"/>
          </a:p>
        </p:txBody>
      </p:sp>
    </p:spTree>
    <p:extLst>
      <p:ext uri="{BB962C8B-B14F-4D97-AF65-F5344CB8AC3E}">
        <p14:creationId xmlns:p14="http://schemas.microsoft.com/office/powerpoint/2010/main" val="228519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849B7-6BFA-AE71-D561-A047BFE1C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2193FD-4E41-68E6-D492-2999C4715570}"/>
              </a:ext>
            </a:extLst>
          </p:cNvPr>
          <p:cNvSpPr/>
          <p:nvPr/>
        </p:nvSpPr>
        <p:spPr>
          <a:xfrm>
            <a:off x="15195793" y="8671052"/>
            <a:ext cx="3092207" cy="1615948"/>
          </a:xfrm>
          <a:custGeom>
            <a:avLst/>
            <a:gdLst/>
            <a:ahLst/>
            <a:cxnLst/>
            <a:rect l="l" t="t" r="r" b="b"/>
            <a:pathLst>
              <a:path w="3092207" h="1615948">
                <a:moveTo>
                  <a:pt x="0" y="0"/>
                </a:moveTo>
                <a:lnTo>
                  <a:pt x="3092207" y="0"/>
                </a:lnTo>
                <a:lnTo>
                  <a:pt x="3092207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745" b="-338887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43C2784-37A4-2168-2F58-D4494F93927D}"/>
              </a:ext>
            </a:extLst>
          </p:cNvPr>
          <p:cNvSpPr/>
          <p:nvPr/>
        </p:nvSpPr>
        <p:spPr>
          <a:xfrm>
            <a:off x="0" y="0"/>
            <a:ext cx="18288000" cy="1914509"/>
          </a:xfrm>
          <a:custGeom>
            <a:avLst/>
            <a:gdLst/>
            <a:ahLst/>
            <a:cxnLst/>
            <a:rect l="l" t="t" r="r" b="b"/>
            <a:pathLst>
              <a:path w="18288000" h="1914509">
                <a:moveTo>
                  <a:pt x="0" y="0"/>
                </a:moveTo>
                <a:lnTo>
                  <a:pt x="18288000" y="0"/>
                </a:lnTo>
                <a:lnTo>
                  <a:pt x="18288000" y="1914509"/>
                </a:lnTo>
                <a:lnTo>
                  <a:pt x="0" y="1914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6737" b="-634715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2F4B5CB-D733-52A9-5EAD-B6991997F5AD}"/>
              </a:ext>
            </a:extLst>
          </p:cNvPr>
          <p:cNvSpPr/>
          <p:nvPr/>
        </p:nvSpPr>
        <p:spPr>
          <a:xfrm>
            <a:off x="0" y="8671052"/>
            <a:ext cx="1974186" cy="1615948"/>
          </a:xfrm>
          <a:custGeom>
            <a:avLst/>
            <a:gdLst/>
            <a:ahLst/>
            <a:cxnLst/>
            <a:rect l="l" t="t" r="r" b="b"/>
            <a:pathLst>
              <a:path w="1974186" h="1615948">
                <a:moveTo>
                  <a:pt x="0" y="0"/>
                </a:moveTo>
                <a:lnTo>
                  <a:pt x="1974186" y="0"/>
                </a:lnTo>
                <a:lnTo>
                  <a:pt x="1974186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6000"/>
            </a:blip>
            <a:stretch>
              <a:fillRect t="-16356" r="-82321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3444E38-C4F6-32F8-B0DB-EB23B2FF9424}"/>
              </a:ext>
            </a:extLst>
          </p:cNvPr>
          <p:cNvSpPr txBox="1"/>
          <p:nvPr/>
        </p:nvSpPr>
        <p:spPr>
          <a:xfrm>
            <a:off x="0" y="159703"/>
            <a:ext cx="1828800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tr-TR" sz="9200" dirty="0">
                <a:solidFill>
                  <a:srgbClr val="000000"/>
                </a:solidFill>
                <a:latin typeface="Roca Two"/>
                <a:ea typeface="Roca Two"/>
                <a:cs typeface="Roca Two"/>
                <a:sym typeface="Roca Two"/>
              </a:rPr>
              <a:t>ÖZET</a:t>
            </a:r>
            <a:endParaRPr lang="en-US" sz="9200" dirty="0">
              <a:solidFill>
                <a:srgbClr val="000000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344A6-E6D7-177C-5754-6501570C1FA8}"/>
              </a:ext>
            </a:extLst>
          </p:cNvPr>
          <p:cNvSpPr txBox="1"/>
          <p:nvPr/>
        </p:nvSpPr>
        <p:spPr>
          <a:xfrm>
            <a:off x="1974186" y="2074212"/>
            <a:ext cx="142564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GNRI, tüm nedenlere bağlı mortalitenin güçlü ve bağımsız bir öngörücüsü olarak bulundu.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Bu sonuç, </a:t>
            </a:r>
            <a:r>
              <a:rPr lang="tr-TR" sz="3600" dirty="0" err="1"/>
              <a:t>GNRI’nin</a:t>
            </a:r>
            <a:r>
              <a:rPr lang="tr-TR" sz="3600" dirty="0"/>
              <a:t> yüksek riskli geriatrik popülasyonlarda güçlü prognostik değere sahip olduğunu bildiren meta-analizlerle uyumludur.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Bu çalışma, </a:t>
            </a:r>
            <a:r>
              <a:rPr lang="tr-TR" sz="3600" dirty="0" err="1"/>
              <a:t>GNRI’nin</a:t>
            </a:r>
            <a:r>
              <a:rPr lang="tr-TR" sz="3600" dirty="0"/>
              <a:t> hastanede yatan hastalardan ziyade toplumda yaşayan yaşlılarda da geçerli olduğunu göstermesi bakımından önemlidir.</a:t>
            </a:r>
            <a:endParaRPr lang="en-TR" sz="3600" dirty="0"/>
          </a:p>
        </p:txBody>
      </p:sp>
    </p:spTree>
    <p:extLst>
      <p:ext uri="{BB962C8B-B14F-4D97-AF65-F5344CB8AC3E}">
        <p14:creationId xmlns:p14="http://schemas.microsoft.com/office/powerpoint/2010/main" val="366129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8589" y="-13291"/>
            <a:ext cx="18273588" cy="2408988"/>
          </a:xfrm>
          <a:custGeom>
            <a:avLst/>
            <a:gdLst/>
            <a:ahLst/>
            <a:cxnLst/>
            <a:rect l="l" t="t" r="r" b="b"/>
            <a:pathLst>
              <a:path w="18273588" h="2408988">
                <a:moveTo>
                  <a:pt x="0" y="0"/>
                </a:moveTo>
                <a:lnTo>
                  <a:pt x="18273588" y="0"/>
                </a:lnTo>
                <a:lnTo>
                  <a:pt x="18273588" y="2408988"/>
                </a:lnTo>
                <a:lnTo>
                  <a:pt x="0" y="2408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r="-78" b="-327025"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4" name="Group 4"/>
          <p:cNvGrpSpPr/>
          <p:nvPr/>
        </p:nvGrpSpPr>
        <p:grpSpPr>
          <a:xfrm>
            <a:off x="13801099" y="220299"/>
            <a:ext cx="4486901" cy="2149170"/>
            <a:chOff x="0" y="0"/>
            <a:chExt cx="5982535" cy="28655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82535" cy="1308679"/>
            </a:xfrm>
            <a:custGeom>
              <a:avLst/>
              <a:gdLst/>
              <a:ahLst/>
              <a:cxnLst/>
              <a:rect l="l" t="t" r="r" b="b"/>
              <a:pathLst>
                <a:path w="5982535" h="1308679">
                  <a:moveTo>
                    <a:pt x="0" y="0"/>
                  </a:moveTo>
                  <a:lnTo>
                    <a:pt x="5982535" y="0"/>
                  </a:lnTo>
                  <a:lnTo>
                    <a:pt x="5982535" y="1308679"/>
                  </a:lnTo>
                  <a:lnTo>
                    <a:pt x="0" y="1308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6" name="Freeform 6"/>
            <p:cNvSpPr/>
            <p:nvPr/>
          </p:nvSpPr>
          <p:spPr>
            <a:xfrm>
              <a:off x="374661" y="1308679"/>
              <a:ext cx="5233213" cy="1556881"/>
            </a:xfrm>
            <a:custGeom>
              <a:avLst/>
              <a:gdLst/>
              <a:ahLst/>
              <a:cxnLst/>
              <a:rect l="l" t="t" r="r" b="b"/>
              <a:pathLst>
                <a:path w="5233213" h="1556881">
                  <a:moveTo>
                    <a:pt x="0" y="0"/>
                  </a:moveTo>
                  <a:lnTo>
                    <a:pt x="5233213" y="0"/>
                  </a:lnTo>
                  <a:lnTo>
                    <a:pt x="5233213" y="1556881"/>
                  </a:lnTo>
                  <a:lnTo>
                    <a:pt x="0" y="1556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8794" y="159703"/>
            <a:ext cx="13065722" cy="1483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r>
              <a:rPr lang="tr-TR" sz="7200" b="1" dirty="0">
                <a:solidFill>
                  <a:srgbClr val="000000"/>
                </a:solidFill>
                <a:latin typeface="Abadi" panose="020B0604020104020204" pitchFamily="34" charset="0"/>
                <a:ea typeface="Canva Sans Bold"/>
                <a:cs typeface="Canva Sans Bold"/>
                <a:sym typeface="Canva Sans Bold"/>
              </a:rPr>
              <a:t>Malnütrisyon</a:t>
            </a:r>
            <a:endParaRPr lang="en-US" sz="7200" b="1" dirty="0">
              <a:solidFill>
                <a:srgbClr val="000000"/>
              </a:solidFill>
              <a:latin typeface="Abadi" panose="020B0604020104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896620"/>
            <a:ext cx="142113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tr-TR" sz="3600" dirty="0"/>
              <a:t>Malnütrisyon, yaşlı popülasyonda morbidite, mortalite ve sağlık harcamalarını artıran temel geriatrik sendromlardan biridir.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tr-TR" sz="3600" dirty="0"/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tr-TR" sz="3600" dirty="0"/>
              <a:t>Etiyolojisi karmaşık olup, kırılganlık ve </a:t>
            </a:r>
            <a:r>
              <a:rPr lang="tr-TR" sz="3600" dirty="0" err="1"/>
              <a:t>sarkopeni</a:t>
            </a:r>
            <a:r>
              <a:rPr lang="tr-TR" sz="3600" dirty="0"/>
              <a:t> gibi diğer geriatrik sendromlarla yakından ilişkilidir.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tr-TR" sz="3600" dirty="0"/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tr-TR" sz="3600" dirty="0"/>
              <a:t>Bu nedenle geriatrik tıpta etkili ve uygulanabilir </a:t>
            </a:r>
            <a:r>
              <a:rPr lang="tr-TR" sz="3600" dirty="0" err="1"/>
              <a:t>nütrisyonel</a:t>
            </a:r>
            <a:r>
              <a:rPr lang="tr-TR" sz="3600" dirty="0"/>
              <a:t> değerlendirme araçlarına duyulan ihtiyaç giderek artmaktadır.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2408988"/>
          </a:xfrm>
          <a:custGeom>
            <a:avLst/>
            <a:gdLst/>
            <a:ahLst/>
            <a:cxnLst/>
            <a:rect l="l" t="t" r="r" b="b"/>
            <a:pathLst>
              <a:path w="18288000" h="2408988">
                <a:moveTo>
                  <a:pt x="0" y="0"/>
                </a:moveTo>
                <a:lnTo>
                  <a:pt x="18288000" y="0"/>
                </a:lnTo>
                <a:lnTo>
                  <a:pt x="18288000" y="2408988"/>
                </a:lnTo>
                <a:lnTo>
                  <a:pt x="0" y="2408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b="-327025"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4" name="Group 4"/>
          <p:cNvGrpSpPr/>
          <p:nvPr/>
        </p:nvGrpSpPr>
        <p:grpSpPr>
          <a:xfrm>
            <a:off x="13801099" y="220299"/>
            <a:ext cx="4486901" cy="2149170"/>
            <a:chOff x="0" y="0"/>
            <a:chExt cx="5982535" cy="28655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82535" cy="1308679"/>
            </a:xfrm>
            <a:custGeom>
              <a:avLst/>
              <a:gdLst/>
              <a:ahLst/>
              <a:cxnLst/>
              <a:rect l="l" t="t" r="r" b="b"/>
              <a:pathLst>
                <a:path w="5982535" h="1308679">
                  <a:moveTo>
                    <a:pt x="0" y="0"/>
                  </a:moveTo>
                  <a:lnTo>
                    <a:pt x="5982535" y="0"/>
                  </a:lnTo>
                  <a:lnTo>
                    <a:pt x="5982535" y="1308679"/>
                  </a:lnTo>
                  <a:lnTo>
                    <a:pt x="0" y="1308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6" name="Freeform 6"/>
            <p:cNvSpPr/>
            <p:nvPr/>
          </p:nvSpPr>
          <p:spPr>
            <a:xfrm>
              <a:off x="374661" y="1308679"/>
              <a:ext cx="5233213" cy="1556881"/>
            </a:xfrm>
            <a:custGeom>
              <a:avLst/>
              <a:gdLst/>
              <a:ahLst/>
              <a:cxnLst/>
              <a:rect l="l" t="t" r="r" b="b"/>
              <a:pathLst>
                <a:path w="5233213" h="1556881">
                  <a:moveTo>
                    <a:pt x="0" y="0"/>
                  </a:moveTo>
                  <a:lnTo>
                    <a:pt x="5233213" y="0"/>
                  </a:lnTo>
                  <a:lnTo>
                    <a:pt x="5233213" y="1556881"/>
                  </a:lnTo>
                  <a:lnTo>
                    <a:pt x="0" y="1556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47091" y="2758221"/>
            <a:ext cx="16812209" cy="720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600" dirty="0"/>
              <a:t>Mini </a:t>
            </a:r>
            <a:r>
              <a:rPr lang="tr-TR" sz="3600" dirty="0" err="1"/>
              <a:t>Nütrisyonel</a:t>
            </a:r>
            <a:r>
              <a:rPr lang="tr-TR" sz="3600" dirty="0"/>
              <a:t> Değerlendirme (MNA) gibi kapsamlı araçlar yaygın olarak kullanılmakla birlikte, öznel hasta yanıtlarına dayanması özellikle bilişsel veya iletişim kısıtlılığı olan bireylerde uygulamada zorluk yaratabilir.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600" dirty="0"/>
              <a:t>Bu nedenle, basit, objektif ve güçlü prognostik değere sahip indeksler büyük önem taşımaktadır.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600" dirty="0"/>
              <a:t>Bu araçlar arasında, Geriatrik </a:t>
            </a:r>
            <a:r>
              <a:rPr lang="tr-TR" sz="3600" dirty="0" err="1"/>
              <a:t>Nütrisyonel</a:t>
            </a:r>
            <a:r>
              <a:rPr lang="tr-TR" sz="3600" dirty="0"/>
              <a:t> Risk İndeksi (GNRI) yaşlı bireyler için özel olarak geliştirilmiş, güvenilir ve umut verici bir ölçüt olarak öne çıkmaktadır.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600" dirty="0"/>
              <a:t>Serum albümini ve gerçek vücut ağırlığının ideal ağırlığa oranını temel alarak hesaplanan GNRI, hem kronik </a:t>
            </a:r>
            <a:r>
              <a:rPr lang="tr-TR" sz="3600" dirty="0" err="1"/>
              <a:t>nütrisyonel</a:t>
            </a:r>
            <a:r>
              <a:rPr lang="tr-TR" sz="3600" dirty="0"/>
              <a:t> durumu hem de akut faz yanıtını yansıtan objektif bir göstergedir.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A3E13-09C7-6C20-373E-BCDF30618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F48936B-A3F7-535D-3972-A9DA42C87116}"/>
              </a:ext>
            </a:extLst>
          </p:cNvPr>
          <p:cNvSpPr/>
          <p:nvPr/>
        </p:nvSpPr>
        <p:spPr>
          <a:xfrm>
            <a:off x="0" y="0"/>
            <a:ext cx="18288000" cy="2408988"/>
          </a:xfrm>
          <a:custGeom>
            <a:avLst/>
            <a:gdLst/>
            <a:ahLst/>
            <a:cxnLst/>
            <a:rect l="l" t="t" r="r" b="b"/>
            <a:pathLst>
              <a:path w="18288000" h="2408988">
                <a:moveTo>
                  <a:pt x="0" y="0"/>
                </a:moveTo>
                <a:lnTo>
                  <a:pt x="18288000" y="0"/>
                </a:lnTo>
                <a:lnTo>
                  <a:pt x="18288000" y="2408988"/>
                </a:lnTo>
                <a:lnTo>
                  <a:pt x="0" y="2408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b="-327025"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CF001D8-99BF-C04E-1F40-47E8498D3E12}"/>
              </a:ext>
            </a:extLst>
          </p:cNvPr>
          <p:cNvGrpSpPr/>
          <p:nvPr/>
        </p:nvGrpSpPr>
        <p:grpSpPr>
          <a:xfrm>
            <a:off x="13801099" y="220299"/>
            <a:ext cx="4486901" cy="2149170"/>
            <a:chOff x="0" y="0"/>
            <a:chExt cx="5982535" cy="28655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32E688A-48AA-6FA2-6201-0E7A385AFCB3}"/>
                </a:ext>
              </a:extLst>
            </p:cNvPr>
            <p:cNvSpPr/>
            <p:nvPr/>
          </p:nvSpPr>
          <p:spPr>
            <a:xfrm>
              <a:off x="0" y="0"/>
              <a:ext cx="5982535" cy="1308679"/>
            </a:xfrm>
            <a:custGeom>
              <a:avLst/>
              <a:gdLst/>
              <a:ahLst/>
              <a:cxnLst/>
              <a:rect l="l" t="t" r="r" b="b"/>
              <a:pathLst>
                <a:path w="5982535" h="1308679">
                  <a:moveTo>
                    <a:pt x="0" y="0"/>
                  </a:moveTo>
                  <a:lnTo>
                    <a:pt x="5982535" y="0"/>
                  </a:lnTo>
                  <a:lnTo>
                    <a:pt x="5982535" y="1308679"/>
                  </a:lnTo>
                  <a:lnTo>
                    <a:pt x="0" y="1308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00D2DD1-8B28-D4A3-528F-BC53F957435E}"/>
                </a:ext>
              </a:extLst>
            </p:cNvPr>
            <p:cNvSpPr/>
            <p:nvPr/>
          </p:nvSpPr>
          <p:spPr>
            <a:xfrm>
              <a:off x="374661" y="1308679"/>
              <a:ext cx="5233213" cy="1556881"/>
            </a:xfrm>
            <a:custGeom>
              <a:avLst/>
              <a:gdLst/>
              <a:ahLst/>
              <a:cxnLst/>
              <a:rect l="l" t="t" r="r" b="b"/>
              <a:pathLst>
                <a:path w="5233213" h="1556881">
                  <a:moveTo>
                    <a:pt x="0" y="0"/>
                  </a:moveTo>
                  <a:lnTo>
                    <a:pt x="5233213" y="0"/>
                  </a:lnTo>
                  <a:lnTo>
                    <a:pt x="5233213" y="1556881"/>
                  </a:lnTo>
                  <a:lnTo>
                    <a:pt x="0" y="1556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58B7935E-091B-CB99-465F-DF17F88FBEA7}"/>
              </a:ext>
            </a:extLst>
          </p:cNvPr>
          <p:cNvSpPr txBox="1"/>
          <p:nvPr/>
        </p:nvSpPr>
        <p:spPr>
          <a:xfrm>
            <a:off x="447091" y="2758221"/>
            <a:ext cx="1681220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tr-TR" sz="3600" dirty="0"/>
              <a:t>Bu çalışmada, </a:t>
            </a:r>
            <a:r>
              <a:rPr lang="tr-TR" sz="3600" dirty="0" err="1"/>
              <a:t>GNRI’nin</a:t>
            </a:r>
            <a:r>
              <a:rPr lang="tr-TR" sz="3600" dirty="0"/>
              <a:t> prognostik değerini değerlendirmeyi ve performansını diğer geriatrik değerlendirme araçlarıyla karşılaştırmayı amaçladık.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C081BD91-515D-EF7D-BAEC-466CB9AC08C2}"/>
              </a:ext>
            </a:extLst>
          </p:cNvPr>
          <p:cNvSpPr txBox="1"/>
          <p:nvPr/>
        </p:nvSpPr>
        <p:spPr>
          <a:xfrm>
            <a:off x="468794" y="159703"/>
            <a:ext cx="13065722" cy="1483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r>
              <a:rPr lang="tr-TR" sz="7200" b="1" dirty="0">
                <a:solidFill>
                  <a:srgbClr val="000000"/>
                </a:solidFill>
                <a:latin typeface="Abadi" panose="020B0604020104020204" pitchFamily="34" charset="0"/>
                <a:ea typeface="Canva Sans Bold"/>
                <a:cs typeface="Canva Sans Bold"/>
                <a:sym typeface="Canva Sans Bold"/>
              </a:rPr>
              <a:t>Amaç</a:t>
            </a:r>
            <a:endParaRPr lang="en-US" sz="7200" b="1" dirty="0">
              <a:solidFill>
                <a:srgbClr val="000000"/>
              </a:solidFill>
              <a:latin typeface="Abadi" panose="020B0604020104020204" pitchFamily="34" charset="0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74671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77308-8CF1-B730-F242-ED57D4BEF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DFED3F8-91A7-16CD-C561-B2F90C8D8396}"/>
              </a:ext>
            </a:extLst>
          </p:cNvPr>
          <p:cNvSpPr/>
          <p:nvPr/>
        </p:nvSpPr>
        <p:spPr>
          <a:xfrm>
            <a:off x="0" y="0"/>
            <a:ext cx="18288000" cy="2408988"/>
          </a:xfrm>
          <a:custGeom>
            <a:avLst/>
            <a:gdLst/>
            <a:ahLst/>
            <a:cxnLst/>
            <a:rect l="l" t="t" r="r" b="b"/>
            <a:pathLst>
              <a:path w="18288000" h="2408988">
                <a:moveTo>
                  <a:pt x="0" y="0"/>
                </a:moveTo>
                <a:lnTo>
                  <a:pt x="18288000" y="0"/>
                </a:lnTo>
                <a:lnTo>
                  <a:pt x="18288000" y="2408988"/>
                </a:lnTo>
                <a:lnTo>
                  <a:pt x="0" y="2408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b="-327025"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F403F2B-337C-2D22-D768-8EA80F5A3F84}"/>
              </a:ext>
            </a:extLst>
          </p:cNvPr>
          <p:cNvGrpSpPr/>
          <p:nvPr/>
        </p:nvGrpSpPr>
        <p:grpSpPr>
          <a:xfrm>
            <a:off x="13801099" y="220299"/>
            <a:ext cx="4486901" cy="2149170"/>
            <a:chOff x="0" y="0"/>
            <a:chExt cx="5982535" cy="28655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7AAD0B9-70C7-F8B2-93B2-CD2C98FE0919}"/>
                </a:ext>
              </a:extLst>
            </p:cNvPr>
            <p:cNvSpPr/>
            <p:nvPr/>
          </p:nvSpPr>
          <p:spPr>
            <a:xfrm>
              <a:off x="0" y="0"/>
              <a:ext cx="5982535" cy="1308679"/>
            </a:xfrm>
            <a:custGeom>
              <a:avLst/>
              <a:gdLst/>
              <a:ahLst/>
              <a:cxnLst/>
              <a:rect l="l" t="t" r="r" b="b"/>
              <a:pathLst>
                <a:path w="5982535" h="1308679">
                  <a:moveTo>
                    <a:pt x="0" y="0"/>
                  </a:moveTo>
                  <a:lnTo>
                    <a:pt x="5982535" y="0"/>
                  </a:lnTo>
                  <a:lnTo>
                    <a:pt x="5982535" y="1308679"/>
                  </a:lnTo>
                  <a:lnTo>
                    <a:pt x="0" y="1308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1A02D5A-2FBF-393D-2B0C-7F06976134E2}"/>
                </a:ext>
              </a:extLst>
            </p:cNvPr>
            <p:cNvSpPr/>
            <p:nvPr/>
          </p:nvSpPr>
          <p:spPr>
            <a:xfrm>
              <a:off x="374661" y="1308679"/>
              <a:ext cx="5233213" cy="1556881"/>
            </a:xfrm>
            <a:custGeom>
              <a:avLst/>
              <a:gdLst/>
              <a:ahLst/>
              <a:cxnLst/>
              <a:rect l="l" t="t" r="r" b="b"/>
              <a:pathLst>
                <a:path w="5233213" h="1556881">
                  <a:moveTo>
                    <a:pt x="0" y="0"/>
                  </a:moveTo>
                  <a:lnTo>
                    <a:pt x="5233213" y="0"/>
                  </a:lnTo>
                  <a:lnTo>
                    <a:pt x="5233213" y="1556881"/>
                  </a:lnTo>
                  <a:lnTo>
                    <a:pt x="0" y="1556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FEF5A012-3EB4-CE1C-FD4E-5D738BACF530}"/>
              </a:ext>
            </a:extLst>
          </p:cNvPr>
          <p:cNvSpPr txBox="1"/>
          <p:nvPr/>
        </p:nvSpPr>
        <p:spPr>
          <a:xfrm>
            <a:off x="21771" y="624391"/>
            <a:ext cx="1377932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7200" b="1" dirty="0">
                <a:solidFill>
                  <a:srgbClr val="000000"/>
                </a:solidFill>
                <a:latin typeface="Abadi" panose="020B0604020104020204" pitchFamily="34" charset="0"/>
                <a:ea typeface="Canva Sans Bold"/>
                <a:cs typeface="Canva Sans Bold"/>
                <a:sym typeface="Canva Sans Bold"/>
              </a:rPr>
              <a:t>Yöntem</a:t>
            </a:r>
            <a:endParaRPr lang="en-US" sz="4000" b="1" dirty="0">
              <a:solidFill>
                <a:srgbClr val="000000"/>
              </a:solidFill>
              <a:latin typeface="Abadi" panose="020B0604020104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B240D02-22D0-D3E9-8DED-14955A36EC68}"/>
              </a:ext>
            </a:extLst>
          </p:cNvPr>
          <p:cNvSpPr txBox="1"/>
          <p:nvPr/>
        </p:nvSpPr>
        <p:spPr>
          <a:xfrm>
            <a:off x="447091" y="2758221"/>
            <a:ext cx="17078909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600" dirty="0"/>
              <a:t>Bu çalışma, bir üniversite hastanesinin geriatrik polikliniğinde yürütülen tek merkezli retrospektif kohort çalışmasıdır.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600" dirty="0"/>
              <a:t>İlk poliklinik ziyaretinde kapsamlı geriatrik değerlendirmeden geçen 65 yaş ve üzeri tüm ardışık hastalar dahil edilmiştir.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600" dirty="0"/>
              <a:t>Tüm nedenlere bağlı mortalite veya takip süresi hakkında bilgi bulunmayan hastalar dışlanmıştır.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600" dirty="0"/>
              <a:t>Katılımcılar ilk değerlendirme tarihinden ölüm veya son muayene tarihine kadar izlenmiştir. Ölüm durumu ve tarihi, ulusal ölüm kayıt sistemiyle bağlantılı elektronik tıbbi kayıtlar aracılığıyla belirlenmiştir.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4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D4B42-49AA-48F9-0FFC-44E5B51D2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BC43281-A796-83B7-AA1D-C0D42A046A72}"/>
              </a:ext>
            </a:extLst>
          </p:cNvPr>
          <p:cNvSpPr/>
          <p:nvPr/>
        </p:nvSpPr>
        <p:spPr>
          <a:xfrm>
            <a:off x="0" y="0"/>
            <a:ext cx="18288000" cy="2408988"/>
          </a:xfrm>
          <a:custGeom>
            <a:avLst/>
            <a:gdLst/>
            <a:ahLst/>
            <a:cxnLst/>
            <a:rect l="l" t="t" r="r" b="b"/>
            <a:pathLst>
              <a:path w="18288000" h="2408988">
                <a:moveTo>
                  <a:pt x="0" y="0"/>
                </a:moveTo>
                <a:lnTo>
                  <a:pt x="18288000" y="0"/>
                </a:lnTo>
                <a:lnTo>
                  <a:pt x="18288000" y="2408988"/>
                </a:lnTo>
                <a:lnTo>
                  <a:pt x="0" y="2408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 b="-327025"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7ACC74B-240A-8147-D9B0-16AB11EDB779}"/>
              </a:ext>
            </a:extLst>
          </p:cNvPr>
          <p:cNvGrpSpPr/>
          <p:nvPr/>
        </p:nvGrpSpPr>
        <p:grpSpPr>
          <a:xfrm>
            <a:off x="13801099" y="220299"/>
            <a:ext cx="4486901" cy="2149170"/>
            <a:chOff x="0" y="0"/>
            <a:chExt cx="5982535" cy="28655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E8FA1F0-99CC-5F5D-0A7D-CCF3E739080B}"/>
                </a:ext>
              </a:extLst>
            </p:cNvPr>
            <p:cNvSpPr/>
            <p:nvPr/>
          </p:nvSpPr>
          <p:spPr>
            <a:xfrm>
              <a:off x="0" y="0"/>
              <a:ext cx="5982535" cy="1308679"/>
            </a:xfrm>
            <a:custGeom>
              <a:avLst/>
              <a:gdLst/>
              <a:ahLst/>
              <a:cxnLst/>
              <a:rect l="l" t="t" r="r" b="b"/>
              <a:pathLst>
                <a:path w="5982535" h="1308679">
                  <a:moveTo>
                    <a:pt x="0" y="0"/>
                  </a:moveTo>
                  <a:lnTo>
                    <a:pt x="5982535" y="0"/>
                  </a:lnTo>
                  <a:lnTo>
                    <a:pt x="5982535" y="1308679"/>
                  </a:lnTo>
                  <a:lnTo>
                    <a:pt x="0" y="1308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8B42EF5-3313-92E8-E2BC-6827511FB8D7}"/>
                </a:ext>
              </a:extLst>
            </p:cNvPr>
            <p:cNvSpPr/>
            <p:nvPr/>
          </p:nvSpPr>
          <p:spPr>
            <a:xfrm>
              <a:off x="374661" y="1308679"/>
              <a:ext cx="5233213" cy="1556881"/>
            </a:xfrm>
            <a:custGeom>
              <a:avLst/>
              <a:gdLst/>
              <a:ahLst/>
              <a:cxnLst/>
              <a:rect l="l" t="t" r="r" b="b"/>
              <a:pathLst>
                <a:path w="5233213" h="1556881">
                  <a:moveTo>
                    <a:pt x="0" y="0"/>
                  </a:moveTo>
                  <a:lnTo>
                    <a:pt x="5233213" y="0"/>
                  </a:lnTo>
                  <a:lnTo>
                    <a:pt x="5233213" y="1556881"/>
                  </a:lnTo>
                  <a:lnTo>
                    <a:pt x="0" y="1556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4257B1B-BF15-181E-F21E-F73BAB354E19}"/>
              </a:ext>
            </a:extLst>
          </p:cNvPr>
          <p:cNvSpPr txBox="1"/>
          <p:nvPr/>
        </p:nvSpPr>
        <p:spPr>
          <a:xfrm>
            <a:off x="21771" y="624391"/>
            <a:ext cx="1377932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7200" b="1" dirty="0">
                <a:solidFill>
                  <a:srgbClr val="000000"/>
                </a:solidFill>
                <a:latin typeface="Abadi" panose="020B0604020104020204" pitchFamily="34" charset="0"/>
                <a:ea typeface="Canva Sans Bold"/>
                <a:cs typeface="Canva Sans Bold"/>
                <a:sym typeface="Canva Sans Bold"/>
              </a:rPr>
              <a:t>Bulgular</a:t>
            </a:r>
            <a:endParaRPr lang="en-US" sz="4000" b="1" dirty="0">
              <a:solidFill>
                <a:srgbClr val="000000"/>
              </a:solidFill>
              <a:latin typeface="Abadi" panose="020B0604020104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0ACB4AE-D91F-E1D1-D380-8426FB52BDF8}"/>
              </a:ext>
            </a:extLst>
          </p:cNvPr>
          <p:cNvSpPr txBox="1"/>
          <p:nvPr/>
        </p:nvSpPr>
        <p:spPr>
          <a:xfrm>
            <a:off x="447091" y="2758221"/>
            <a:ext cx="11269885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1.325 </a:t>
            </a:r>
            <a:r>
              <a:rPr lang="en-US" sz="3600" dirty="0" err="1"/>
              <a:t>birey</a:t>
            </a:r>
            <a:r>
              <a:rPr lang="en-US" sz="3600" dirty="0"/>
              <a:t> </a:t>
            </a:r>
            <a:r>
              <a:rPr lang="en-US" sz="3600" dirty="0" err="1"/>
              <a:t>analize</a:t>
            </a:r>
            <a:r>
              <a:rPr lang="en-US" sz="3600" dirty="0"/>
              <a:t> </a:t>
            </a:r>
            <a:r>
              <a:rPr lang="en-US" sz="3600" dirty="0" err="1"/>
              <a:t>dahil</a:t>
            </a:r>
            <a:r>
              <a:rPr lang="en-US" sz="3600" dirty="0"/>
              <a:t> </a:t>
            </a:r>
            <a:r>
              <a:rPr lang="en-US" sz="3600" dirty="0" err="1"/>
              <a:t>edilmiştir</a:t>
            </a:r>
            <a:r>
              <a:rPr lang="en-US" sz="3600" dirty="0"/>
              <a:t>. </a:t>
            </a: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/>
              <a:t>Medyan</a:t>
            </a:r>
            <a:r>
              <a:rPr lang="en-US" sz="3600" dirty="0"/>
              <a:t> </a:t>
            </a:r>
            <a:r>
              <a:rPr lang="en-US" sz="3600" dirty="0" err="1"/>
              <a:t>yaş</a:t>
            </a:r>
            <a:r>
              <a:rPr lang="en-US" sz="3600" dirty="0"/>
              <a:t> 70 (IQR 66–75), %67,4’ü </a:t>
            </a:r>
            <a:r>
              <a:rPr lang="en-US" sz="3600" dirty="0" err="1"/>
              <a:t>kadın</a:t>
            </a:r>
            <a:r>
              <a:rPr lang="tr-TR" sz="3600" dirty="0" err="1"/>
              <a:t>dı</a:t>
            </a:r>
            <a:r>
              <a:rPr lang="tr-TR" sz="3600" dirty="0"/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En </a:t>
            </a:r>
            <a:r>
              <a:rPr lang="en-US" sz="3600" dirty="0" err="1"/>
              <a:t>yaygın</a:t>
            </a:r>
            <a:r>
              <a:rPr lang="en-US" sz="3600" dirty="0"/>
              <a:t> </a:t>
            </a:r>
            <a:r>
              <a:rPr lang="en-US" sz="3600" dirty="0" err="1"/>
              <a:t>komorbiditeler</a:t>
            </a:r>
            <a:r>
              <a:rPr lang="en-US" sz="3600" dirty="0"/>
              <a:t> </a:t>
            </a:r>
            <a:r>
              <a:rPr lang="en-US" sz="3600" dirty="0" err="1"/>
              <a:t>hipertansiyon</a:t>
            </a:r>
            <a:r>
              <a:rPr lang="en-US" sz="3600" dirty="0"/>
              <a:t> (%63,6)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diyabet</a:t>
            </a:r>
            <a:r>
              <a:rPr lang="en-US" sz="3600" dirty="0"/>
              <a:t> (%49,5) </a:t>
            </a:r>
            <a:r>
              <a:rPr lang="en-US" sz="3600" dirty="0" err="1"/>
              <a:t>idi</a:t>
            </a:r>
            <a:r>
              <a:rPr lang="en-US" sz="3600" dirty="0"/>
              <a:t>.</a:t>
            </a: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eGFR&lt;60 </a:t>
            </a:r>
            <a:r>
              <a:rPr lang="en-US" sz="3600" dirty="0" err="1"/>
              <a:t>olan</a:t>
            </a:r>
            <a:r>
              <a:rPr lang="en-US" sz="3600" dirty="0"/>
              <a:t> KBH </a:t>
            </a:r>
            <a:r>
              <a:rPr lang="en-US" sz="3600" dirty="0" err="1"/>
              <a:t>oranı</a:t>
            </a:r>
            <a:r>
              <a:rPr lang="en-US" sz="3600" dirty="0"/>
              <a:t> %23,2 </a:t>
            </a:r>
            <a:r>
              <a:rPr lang="en-US" sz="3600" dirty="0" err="1"/>
              <a:t>idi</a:t>
            </a:r>
            <a:r>
              <a:rPr lang="en-US" sz="3600" dirty="0"/>
              <a:t>. </a:t>
            </a: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/>
              <a:t>Obezite</a:t>
            </a:r>
            <a:r>
              <a:rPr lang="en-US" sz="3600" dirty="0"/>
              <a:t> (BMI≥30) %53,7 </a:t>
            </a:r>
            <a:r>
              <a:rPr lang="en-US" sz="3600" dirty="0" err="1"/>
              <a:t>oranında</a:t>
            </a:r>
            <a:r>
              <a:rPr lang="en-US" sz="3600" dirty="0"/>
              <a:t> </a:t>
            </a:r>
            <a:r>
              <a:rPr lang="en-US" sz="3600" dirty="0" err="1"/>
              <a:t>görüldü</a:t>
            </a:r>
            <a:r>
              <a:rPr lang="en-US" sz="3600" dirty="0"/>
              <a:t>.</a:t>
            </a: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/>
              <a:t>Geriatrik</a:t>
            </a:r>
            <a:r>
              <a:rPr lang="en-US" sz="3600" dirty="0"/>
              <a:t> </a:t>
            </a:r>
            <a:r>
              <a:rPr lang="en-US" sz="3600" dirty="0" err="1"/>
              <a:t>sendromlar</a:t>
            </a:r>
            <a:r>
              <a:rPr lang="en-US" sz="3600" dirty="0"/>
              <a:t> </a:t>
            </a:r>
            <a:r>
              <a:rPr lang="en-US" sz="3600" dirty="0" err="1"/>
              <a:t>sıktı</a:t>
            </a:r>
            <a:r>
              <a:rPr lang="en-US" sz="3600" dirty="0"/>
              <a:t>: %30 kilo </a:t>
            </a:r>
            <a:r>
              <a:rPr lang="en-US" sz="3600" dirty="0" err="1"/>
              <a:t>kaybı</a:t>
            </a:r>
            <a:r>
              <a:rPr lang="en-US" sz="3600" dirty="0"/>
              <a:t>, %46,3 </a:t>
            </a:r>
            <a:r>
              <a:rPr lang="en-US" sz="3600" dirty="0" err="1"/>
              <a:t>düşme</a:t>
            </a:r>
            <a:r>
              <a:rPr lang="en-US" sz="3600" dirty="0"/>
              <a:t>, %31,2 </a:t>
            </a:r>
            <a:r>
              <a:rPr lang="en-US" sz="3600" dirty="0" err="1"/>
              <a:t>inkontinans</a:t>
            </a:r>
            <a:r>
              <a:rPr lang="en-US" sz="3600" dirty="0"/>
              <a:t> </a:t>
            </a:r>
            <a:r>
              <a:rPr lang="en-US" sz="3600" dirty="0" err="1"/>
              <a:t>bildirdi</a:t>
            </a:r>
            <a:r>
              <a:rPr lang="en-US" sz="3600" dirty="0"/>
              <a:t>. </a:t>
            </a: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FRAIL </a:t>
            </a:r>
            <a:r>
              <a:rPr lang="en-US" sz="3600" dirty="0" err="1"/>
              <a:t>ölçeğine</a:t>
            </a:r>
            <a:r>
              <a:rPr lang="en-US" sz="3600" dirty="0"/>
              <a:t> </a:t>
            </a:r>
            <a:r>
              <a:rPr lang="en-US" sz="3600" dirty="0" err="1"/>
              <a:t>göre</a:t>
            </a:r>
            <a:r>
              <a:rPr lang="en-US" sz="3600" dirty="0"/>
              <a:t> %28,6 </a:t>
            </a:r>
            <a:r>
              <a:rPr lang="en-US" sz="3600" dirty="0" err="1"/>
              <a:t>kırılgan</a:t>
            </a:r>
            <a:r>
              <a:rPr lang="en-US" sz="3600" dirty="0"/>
              <a:t>, %52,8 </a:t>
            </a:r>
            <a:r>
              <a:rPr lang="en-US" sz="3600" dirty="0" err="1"/>
              <a:t>prekırılgandı</a:t>
            </a:r>
            <a:r>
              <a:rPr lang="en-US" sz="3600" dirty="0"/>
              <a:t>.</a:t>
            </a: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SARC-F ≥4 </a:t>
            </a:r>
            <a:r>
              <a:rPr lang="en-US" sz="3600" dirty="0" err="1"/>
              <a:t>olanlar</a:t>
            </a:r>
            <a:r>
              <a:rPr lang="en-US" sz="3600" dirty="0"/>
              <a:t> %38 </a:t>
            </a:r>
            <a:r>
              <a:rPr lang="en-US" sz="3600" dirty="0" err="1"/>
              <a:t>idi</a:t>
            </a:r>
            <a:r>
              <a:rPr lang="en-US" sz="3600" dirty="0"/>
              <a:t>. </a:t>
            </a: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MNA-</a:t>
            </a:r>
            <a:r>
              <a:rPr lang="en-US" sz="3600" dirty="0" err="1"/>
              <a:t>SF’ye</a:t>
            </a:r>
            <a:r>
              <a:rPr lang="en-US" sz="3600" dirty="0"/>
              <a:t> </a:t>
            </a:r>
            <a:r>
              <a:rPr lang="en-US" sz="3600" dirty="0" err="1"/>
              <a:t>göre</a:t>
            </a:r>
            <a:r>
              <a:rPr lang="en-US" sz="3600" dirty="0"/>
              <a:t> %9 </a:t>
            </a:r>
            <a:r>
              <a:rPr lang="en-US" sz="3600" dirty="0" err="1"/>
              <a:t>malnütrisyon</a:t>
            </a:r>
            <a:r>
              <a:rPr lang="en-US" sz="3600" dirty="0"/>
              <a:t>, %39,5 risk </a:t>
            </a:r>
            <a:r>
              <a:rPr lang="en-US" sz="3600" dirty="0" err="1"/>
              <a:t>altında</a:t>
            </a:r>
            <a:r>
              <a:rPr lang="en-US" sz="3600" dirty="0"/>
              <a:t>; </a:t>
            </a:r>
            <a:r>
              <a:rPr lang="en-US" sz="3600" dirty="0" err="1"/>
              <a:t>GNRI’ye</a:t>
            </a:r>
            <a:r>
              <a:rPr lang="en-US" sz="3600" dirty="0"/>
              <a:t> </a:t>
            </a:r>
            <a:r>
              <a:rPr lang="en-US" sz="3600" dirty="0" err="1"/>
              <a:t>göre</a:t>
            </a:r>
            <a:r>
              <a:rPr lang="en-US" sz="3600" dirty="0"/>
              <a:t> </a:t>
            </a:r>
            <a:r>
              <a:rPr lang="en-US" sz="3600" dirty="0" err="1"/>
              <a:t>sadece</a:t>
            </a:r>
            <a:r>
              <a:rPr lang="en-US" sz="3600" dirty="0"/>
              <a:t> %3,9 </a:t>
            </a:r>
            <a:r>
              <a:rPr lang="en-US" sz="3600" dirty="0" err="1"/>
              <a:t>riskliydi</a:t>
            </a:r>
            <a:r>
              <a:rPr lang="en-US" sz="3600" dirty="0"/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941F7B6-879F-5D1B-DF59-D2D77BD1E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6976" y="2136479"/>
            <a:ext cx="6571024" cy="78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9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0605B-273D-1231-31E5-39F82698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94AF9A-E412-4A14-025C-EC49A0B04820}"/>
              </a:ext>
            </a:extLst>
          </p:cNvPr>
          <p:cNvSpPr/>
          <p:nvPr/>
        </p:nvSpPr>
        <p:spPr>
          <a:xfrm>
            <a:off x="15195793" y="8671052"/>
            <a:ext cx="3092207" cy="1615948"/>
          </a:xfrm>
          <a:custGeom>
            <a:avLst/>
            <a:gdLst/>
            <a:ahLst/>
            <a:cxnLst/>
            <a:rect l="l" t="t" r="r" b="b"/>
            <a:pathLst>
              <a:path w="3092207" h="1615948">
                <a:moveTo>
                  <a:pt x="0" y="0"/>
                </a:moveTo>
                <a:lnTo>
                  <a:pt x="3092207" y="0"/>
                </a:lnTo>
                <a:lnTo>
                  <a:pt x="3092207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745" b="-338887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4412388-5BA5-1F42-55E5-F60A7B9FB402}"/>
              </a:ext>
            </a:extLst>
          </p:cNvPr>
          <p:cNvSpPr/>
          <p:nvPr/>
        </p:nvSpPr>
        <p:spPr>
          <a:xfrm>
            <a:off x="0" y="0"/>
            <a:ext cx="18288000" cy="1914509"/>
          </a:xfrm>
          <a:custGeom>
            <a:avLst/>
            <a:gdLst/>
            <a:ahLst/>
            <a:cxnLst/>
            <a:rect l="l" t="t" r="r" b="b"/>
            <a:pathLst>
              <a:path w="18288000" h="1914509">
                <a:moveTo>
                  <a:pt x="0" y="0"/>
                </a:moveTo>
                <a:lnTo>
                  <a:pt x="18288000" y="0"/>
                </a:lnTo>
                <a:lnTo>
                  <a:pt x="18288000" y="1914509"/>
                </a:lnTo>
                <a:lnTo>
                  <a:pt x="0" y="1914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6737" b="-634715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9D28651-FE84-08CA-0546-1E7CCA6F1660}"/>
              </a:ext>
            </a:extLst>
          </p:cNvPr>
          <p:cNvSpPr/>
          <p:nvPr/>
        </p:nvSpPr>
        <p:spPr>
          <a:xfrm>
            <a:off x="0" y="8671052"/>
            <a:ext cx="1974186" cy="1615948"/>
          </a:xfrm>
          <a:custGeom>
            <a:avLst/>
            <a:gdLst/>
            <a:ahLst/>
            <a:cxnLst/>
            <a:rect l="l" t="t" r="r" b="b"/>
            <a:pathLst>
              <a:path w="1974186" h="1615948">
                <a:moveTo>
                  <a:pt x="0" y="0"/>
                </a:moveTo>
                <a:lnTo>
                  <a:pt x="1974186" y="0"/>
                </a:lnTo>
                <a:lnTo>
                  <a:pt x="1974186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6000"/>
            </a:blip>
            <a:stretch>
              <a:fillRect t="-16356" r="-82321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7C6B194-B05F-A328-4335-19BBF514C86F}"/>
              </a:ext>
            </a:extLst>
          </p:cNvPr>
          <p:cNvSpPr txBox="1"/>
          <p:nvPr/>
        </p:nvSpPr>
        <p:spPr>
          <a:xfrm>
            <a:off x="0" y="159703"/>
            <a:ext cx="1828800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tr-TR" sz="9200" dirty="0">
                <a:solidFill>
                  <a:srgbClr val="000000"/>
                </a:solidFill>
                <a:latin typeface="Roca Two"/>
                <a:ea typeface="Roca Two"/>
                <a:cs typeface="Roca Two"/>
                <a:sym typeface="Roca Two"/>
              </a:rPr>
              <a:t>SONUÇLAR</a:t>
            </a:r>
            <a:endParaRPr lang="en-US" sz="9200" dirty="0">
              <a:solidFill>
                <a:srgbClr val="000000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B3250-5D92-8876-CDC0-2F94A7AEDD48}"/>
              </a:ext>
            </a:extLst>
          </p:cNvPr>
          <p:cNvSpPr txBox="1"/>
          <p:nvPr/>
        </p:nvSpPr>
        <p:spPr>
          <a:xfrm>
            <a:off x="1974186" y="1914509"/>
            <a:ext cx="13221607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Takipte 137 kişi (%10,4) öldü.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Ölüm oranı erkeklerde daha yüksekti (%58,4 </a:t>
            </a:r>
            <a:r>
              <a:rPr lang="tr-TR" sz="3600" dirty="0" err="1"/>
              <a:t>vs</a:t>
            </a:r>
            <a:r>
              <a:rPr lang="tr-TR" sz="3600" dirty="0"/>
              <a:t> %29,6; p&lt;0,001), yaş ortalaması daha yüksekti (73 </a:t>
            </a:r>
            <a:r>
              <a:rPr lang="tr-TR" sz="3600" dirty="0" err="1"/>
              <a:t>vs</a:t>
            </a:r>
            <a:r>
              <a:rPr lang="tr-TR" sz="3600" dirty="0"/>
              <a:t> 70; p&lt;0,001).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Kırılganlık, </a:t>
            </a:r>
            <a:r>
              <a:rPr lang="tr-TR" sz="3600" dirty="0" err="1"/>
              <a:t>sarkopeni</a:t>
            </a:r>
            <a:r>
              <a:rPr lang="tr-TR" sz="3600" dirty="0"/>
              <a:t> riski, malnütrisyon (MNA-SF) ve düşük GNRI mortaliteyle anlamlı ilişkiliydi (tümü p&lt;0,001).</a:t>
            </a:r>
            <a:r>
              <a:rPr lang="tr-TR" sz="3600" dirty="0" err="1"/>
              <a:t>Non-survivor</a:t>
            </a:r>
            <a:r>
              <a:rPr lang="tr-TR" sz="3600" dirty="0"/>
              <a:t> grubunda anemi (%29,2 </a:t>
            </a:r>
            <a:r>
              <a:rPr lang="tr-TR" sz="3600" dirty="0" err="1"/>
              <a:t>vs</a:t>
            </a:r>
            <a:r>
              <a:rPr lang="tr-TR" sz="3600" dirty="0"/>
              <a:t> %10,2) ve </a:t>
            </a:r>
            <a:r>
              <a:rPr lang="tr-TR" sz="3600" dirty="0" err="1"/>
              <a:t>hipoalbüminemi</a:t>
            </a:r>
            <a:r>
              <a:rPr lang="tr-TR" sz="3600" dirty="0"/>
              <a:t> (%8,0 </a:t>
            </a:r>
            <a:r>
              <a:rPr lang="tr-TR" sz="3600" dirty="0" err="1"/>
              <a:t>vs</a:t>
            </a:r>
            <a:r>
              <a:rPr lang="tr-TR" sz="3600" dirty="0"/>
              <a:t> %0,7) daha sık görüldü.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Erkek cinsiyet, düşük BMI, FRAIL≥3, SARC-F≥4, MNA-SF risk grubu ve GNRI≤98 gruplarında mortalite anlamlı derecede yüksekti (tüm log-</a:t>
            </a:r>
            <a:r>
              <a:rPr lang="tr-TR" sz="3600" dirty="0" err="1"/>
              <a:t>rank</a:t>
            </a:r>
            <a:r>
              <a:rPr lang="tr-TR" sz="3600" dirty="0"/>
              <a:t> p&lt;0,001).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GNRI ≤98 veya alternatif olarak ≤105 eşiği, klinik uygulama için anlamlı duyarlılıkla riskli bireyleri belirledi.</a:t>
            </a:r>
          </a:p>
        </p:txBody>
      </p:sp>
    </p:spTree>
    <p:extLst>
      <p:ext uri="{BB962C8B-B14F-4D97-AF65-F5344CB8AC3E}">
        <p14:creationId xmlns:p14="http://schemas.microsoft.com/office/powerpoint/2010/main" val="11794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7335D-DC11-E22B-5D3C-9FB1EA1F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857A3D-8AD4-BA42-736E-9C347D157670}"/>
              </a:ext>
            </a:extLst>
          </p:cNvPr>
          <p:cNvSpPr/>
          <p:nvPr/>
        </p:nvSpPr>
        <p:spPr>
          <a:xfrm>
            <a:off x="15195793" y="8671052"/>
            <a:ext cx="3092207" cy="1615948"/>
          </a:xfrm>
          <a:custGeom>
            <a:avLst/>
            <a:gdLst/>
            <a:ahLst/>
            <a:cxnLst/>
            <a:rect l="l" t="t" r="r" b="b"/>
            <a:pathLst>
              <a:path w="3092207" h="1615948">
                <a:moveTo>
                  <a:pt x="0" y="0"/>
                </a:moveTo>
                <a:lnTo>
                  <a:pt x="3092207" y="0"/>
                </a:lnTo>
                <a:lnTo>
                  <a:pt x="3092207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745" b="-338887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5E3BBF2-CF2D-BBB5-95F1-17F7D9FECF50}"/>
              </a:ext>
            </a:extLst>
          </p:cNvPr>
          <p:cNvSpPr/>
          <p:nvPr/>
        </p:nvSpPr>
        <p:spPr>
          <a:xfrm>
            <a:off x="0" y="0"/>
            <a:ext cx="18288000" cy="1914509"/>
          </a:xfrm>
          <a:custGeom>
            <a:avLst/>
            <a:gdLst/>
            <a:ahLst/>
            <a:cxnLst/>
            <a:rect l="l" t="t" r="r" b="b"/>
            <a:pathLst>
              <a:path w="18288000" h="1914509">
                <a:moveTo>
                  <a:pt x="0" y="0"/>
                </a:moveTo>
                <a:lnTo>
                  <a:pt x="18288000" y="0"/>
                </a:lnTo>
                <a:lnTo>
                  <a:pt x="18288000" y="1914509"/>
                </a:lnTo>
                <a:lnTo>
                  <a:pt x="0" y="1914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6737" b="-634715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3F9BF27-81B7-2653-35CE-931EC2A9F000}"/>
              </a:ext>
            </a:extLst>
          </p:cNvPr>
          <p:cNvSpPr/>
          <p:nvPr/>
        </p:nvSpPr>
        <p:spPr>
          <a:xfrm>
            <a:off x="0" y="8671052"/>
            <a:ext cx="1974186" cy="1615948"/>
          </a:xfrm>
          <a:custGeom>
            <a:avLst/>
            <a:gdLst/>
            <a:ahLst/>
            <a:cxnLst/>
            <a:rect l="l" t="t" r="r" b="b"/>
            <a:pathLst>
              <a:path w="1974186" h="1615948">
                <a:moveTo>
                  <a:pt x="0" y="0"/>
                </a:moveTo>
                <a:lnTo>
                  <a:pt x="1974186" y="0"/>
                </a:lnTo>
                <a:lnTo>
                  <a:pt x="1974186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6000"/>
            </a:blip>
            <a:stretch>
              <a:fillRect t="-16356" r="-82321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BE5B965-DE72-3310-52EC-240E081FC7B7}"/>
              </a:ext>
            </a:extLst>
          </p:cNvPr>
          <p:cNvSpPr txBox="1"/>
          <p:nvPr/>
        </p:nvSpPr>
        <p:spPr>
          <a:xfrm>
            <a:off x="0" y="159703"/>
            <a:ext cx="1828800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tr-TR" sz="9200" dirty="0">
                <a:solidFill>
                  <a:srgbClr val="000000"/>
                </a:solidFill>
                <a:latin typeface="Roca Two"/>
                <a:ea typeface="Roca Two"/>
                <a:cs typeface="Roca Two"/>
                <a:sym typeface="Roca Two"/>
              </a:rPr>
              <a:t>TARTIŞMA</a:t>
            </a:r>
            <a:endParaRPr lang="en-US" sz="9200" dirty="0">
              <a:solidFill>
                <a:srgbClr val="000000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525D4-7432-F41F-B0A7-D4C3D0463034}"/>
              </a:ext>
            </a:extLst>
          </p:cNvPr>
          <p:cNvSpPr txBox="1"/>
          <p:nvPr/>
        </p:nvSpPr>
        <p:spPr>
          <a:xfrm>
            <a:off x="1974186" y="2074212"/>
            <a:ext cx="132216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Bu büyük ölçekli retrospektif çalışmada GNRI, tüm nedenlere bağlı mortalitenin güçlü ve bağımsız bir öngörücüsü olarak doğrulandı.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GNRI yalnızca mortalite riskini öngörmekle kalmadı, aynı zamanda diğer </a:t>
            </a:r>
            <a:r>
              <a:rPr lang="tr-TR" sz="3600" dirty="0" err="1"/>
              <a:t>nütrisyonel</a:t>
            </a:r>
            <a:r>
              <a:rPr lang="tr-TR" sz="3600" dirty="0"/>
              <a:t> ve geriatrik araçlara kıyasla daha yüksek prognostik performans sergiledi.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78857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25A9-BB7A-D867-8F6E-262DAC17E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2040328-2FE6-60F9-3291-1E8B198E5B73}"/>
              </a:ext>
            </a:extLst>
          </p:cNvPr>
          <p:cNvSpPr/>
          <p:nvPr/>
        </p:nvSpPr>
        <p:spPr>
          <a:xfrm>
            <a:off x="15195793" y="8671052"/>
            <a:ext cx="3092207" cy="1615948"/>
          </a:xfrm>
          <a:custGeom>
            <a:avLst/>
            <a:gdLst/>
            <a:ahLst/>
            <a:cxnLst/>
            <a:rect l="l" t="t" r="r" b="b"/>
            <a:pathLst>
              <a:path w="3092207" h="1615948">
                <a:moveTo>
                  <a:pt x="0" y="0"/>
                </a:moveTo>
                <a:lnTo>
                  <a:pt x="3092207" y="0"/>
                </a:lnTo>
                <a:lnTo>
                  <a:pt x="3092207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745" b="-338887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909E66C-2507-E1A6-1A2A-0612F3AC7C8F}"/>
              </a:ext>
            </a:extLst>
          </p:cNvPr>
          <p:cNvSpPr/>
          <p:nvPr/>
        </p:nvSpPr>
        <p:spPr>
          <a:xfrm>
            <a:off x="0" y="0"/>
            <a:ext cx="18288000" cy="1914509"/>
          </a:xfrm>
          <a:custGeom>
            <a:avLst/>
            <a:gdLst/>
            <a:ahLst/>
            <a:cxnLst/>
            <a:rect l="l" t="t" r="r" b="b"/>
            <a:pathLst>
              <a:path w="18288000" h="1914509">
                <a:moveTo>
                  <a:pt x="0" y="0"/>
                </a:moveTo>
                <a:lnTo>
                  <a:pt x="18288000" y="0"/>
                </a:lnTo>
                <a:lnTo>
                  <a:pt x="18288000" y="1914509"/>
                </a:lnTo>
                <a:lnTo>
                  <a:pt x="0" y="1914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6737" b="-634715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A215239-A6CC-0E00-DE8E-75775DBD9F36}"/>
              </a:ext>
            </a:extLst>
          </p:cNvPr>
          <p:cNvSpPr/>
          <p:nvPr/>
        </p:nvSpPr>
        <p:spPr>
          <a:xfrm>
            <a:off x="0" y="8671052"/>
            <a:ext cx="1974186" cy="1615948"/>
          </a:xfrm>
          <a:custGeom>
            <a:avLst/>
            <a:gdLst/>
            <a:ahLst/>
            <a:cxnLst/>
            <a:rect l="l" t="t" r="r" b="b"/>
            <a:pathLst>
              <a:path w="1974186" h="1615948">
                <a:moveTo>
                  <a:pt x="0" y="0"/>
                </a:moveTo>
                <a:lnTo>
                  <a:pt x="1974186" y="0"/>
                </a:lnTo>
                <a:lnTo>
                  <a:pt x="1974186" y="1615948"/>
                </a:lnTo>
                <a:lnTo>
                  <a:pt x="0" y="1615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6000"/>
            </a:blip>
            <a:stretch>
              <a:fillRect t="-16356" r="-82321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FDC3F6D-B674-C200-EC73-900B51319CD3}"/>
              </a:ext>
            </a:extLst>
          </p:cNvPr>
          <p:cNvSpPr txBox="1"/>
          <p:nvPr/>
        </p:nvSpPr>
        <p:spPr>
          <a:xfrm>
            <a:off x="0" y="159703"/>
            <a:ext cx="1828800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tr-TR" sz="9200" dirty="0">
                <a:solidFill>
                  <a:srgbClr val="000000"/>
                </a:solidFill>
                <a:latin typeface="Roca Two"/>
                <a:ea typeface="Roca Two"/>
                <a:cs typeface="Roca Two"/>
                <a:sym typeface="Roca Two"/>
              </a:rPr>
              <a:t>TARTIŞMA</a:t>
            </a:r>
            <a:endParaRPr lang="en-US" sz="9200" dirty="0">
              <a:solidFill>
                <a:srgbClr val="000000"/>
              </a:solidFill>
              <a:latin typeface="Roca Two"/>
              <a:ea typeface="Roca Two"/>
              <a:cs typeface="Roca Two"/>
              <a:sym typeface="Roca Tw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84263-6F98-6542-A375-F500D41361DB}"/>
              </a:ext>
            </a:extLst>
          </p:cNvPr>
          <p:cNvSpPr txBox="1"/>
          <p:nvPr/>
        </p:nvSpPr>
        <p:spPr>
          <a:xfrm>
            <a:off x="1974186" y="2074212"/>
            <a:ext cx="1322160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 err="1"/>
              <a:t>GNRI’nin</a:t>
            </a:r>
            <a:r>
              <a:rPr lang="tr-TR" sz="3600" dirty="0"/>
              <a:t> objektifliği, bu güçlü performansın temel nedenidir.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Serum albümin tek başına bir beslenme göstergesi olarak sınırlı olsa da, inflamasyonla olan ilişkisi nedeniyle mortalite için değerli bir </a:t>
            </a:r>
            <a:r>
              <a:rPr lang="tr-TR" sz="3600" dirty="0" err="1"/>
              <a:t>biyobelirteçtir</a:t>
            </a:r>
            <a:r>
              <a:rPr lang="tr-TR" sz="3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Çok değişkenli analizde GNRI ve SARC-F’nin bağımsız öngörücü olmaya devam etmesi, malnütrisyon ve </a:t>
            </a:r>
            <a:r>
              <a:rPr lang="tr-TR" sz="3600" dirty="0" err="1"/>
              <a:t>sarkopeninin</a:t>
            </a:r>
            <a:r>
              <a:rPr lang="tr-TR" sz="3600" dirty="0"/>
              <a:t> birbirinden bağımsız fakat tamamlayıcı risk boyutlarını temsil ettiğini göstermektedir.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Meta-analitik veriler de malnütrisyonun </a:t>
            </a:r>
            <a:r>
              <a:rPr lang="tr-TR" sz="3600" dirty="0" err="1"/>
              <a:t>sarkopeni</a:t>
            </a:r>
            <a:r>
              <a:rPr lang="tr-TR" sz="3600" dirty="0"/>
              <a:t> riskini yaklaşık üç kat artırdığını ve her ikisinin birlikte bulunmasının mortalite riskini dramatik biçimde yükselttiğini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8162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BD9459B3-C2EE-4294-A0BD-D5ECC41B8D6C}"/>
</file>

<file path=customXml/itemProps2.xml><?xml version="1.0" encoding="utf-8"?>
<ds:datastoreItem xmlns:ds="http://schemas.openxmlformats.org/officeDocument/2006/customXml" ds:itemID="{93792A44-86C8-42D9-8040-347230C25AF8}"/>
</file>

<file path=customXml/itemProps3.xml><?xml version="1.0" encoding="utf-8"?>
<ds:datastoreItem xmlns:ds="http://schemas.openxmlformats.org/officeDocument/2006/customXml" ds:itemID="{48CC8C19-3A09-43B7-A166-A24BC71308EF}"/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788</Words>
  <Application>Microsoft Office PowerPoint</Application>
  <PresentationFormat>Özel</PresentationFormat>
  <Paragraphs>79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Gabriola</vt:lpstr>
      <vt:lpstr>Abadi</vt:lpstr>
      <vt:lpstr>Roca Two</vt:lpstr>
      <vt:lpstr>Wingdings</vt:lpstr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Hazırlayan: Uzm. Dr. Engin Çeşmeci Hacettepe Üniversitesi Tıp Fakültesi İç Hastalıkları ABD Geriatri BD İletişim: dr.engin.cesmeci @gmail.com</dc:title>
  <cp:lastModifiedBy>loq4</cp:lastModifiedBy>
  <cp:revision>34</cp:revision>
  <dcterms:created xsi:type="dcterms:W3CDTF">2006-08-16T00:00:00Z</dcterms:created>
  <dcterms:modified xsi:type="dcterms:W3CDTF">2025-10-17T05:00:37Z</dcterms:modified>
  <dc:identifier>DAGx9fp6Yl8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