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70" r:id="rId4"/>
    <p:sldId id="271" r:id="rId5"/>
    <p:sldId id="272" r:id="rId6"/>
    <p:sldId id="274" r:id="rId7"/>
    <p:sldId id="275" r:id="rId8"/>
    <p:sldId id="280" r:id="rId9"/>
    <p:sldId id="261" r:id="rId10"/>
    <p:sldId id="262" r:id="rId11"/>
    <p:sldId id="263" r:id="rId12"/>
    <p:sldId id="264" r:id="rId13"/>
    <p:sldId id="276" r:id="rId14"/>
    <p:sldId id="279" r:id="rId15"/>
    <p:sldId id="266" r:id="rId16"/>
    <p:sldId id="26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1F3"/>
    <a:srgbClr val="FF5050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69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78804-FF18-47FB-B385-4C493747C646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3D7B-80F6-454F-935A-6A9E63E3F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60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ESPEN tanımı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3D7B-80F6-454F-935A-6A9E63E3FB4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80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parametreler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bireylerde,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riski taşıyan bireylere göre;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riski taşıyan bireylerde ise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bireylere göre anlamlı düzeyde düşük bulunmuştur (p&lt;0,05)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3D7B-80F6-454F-935A-6A9E63E3FB4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07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parametreler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olan bireylerde,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riski taşıyan ve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olmayan bireylere kıyasla anlamlı olarak daha düşük tespit edilmiştir (p&lt;0,05).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3D7B-80F6-454F-935A-6A9E63E3FB4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71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Yaşlı erişkinlerde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malnutrisyonun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yaygınlığı, ülkelerin sosyoekonomik düzeyine göre değişkenlik göstermektedir. Yüksek gelirli ülkelerde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prevalans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daha düşükken, düşük ve orta gelirli ülkelerde bu oranlar belirgin şekilde artmaktadır.  Şekilde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 yılında 70 yaş üstü bireylerde yetersiz beslenmenin yaygınlığı gösteriliyor.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3D7B-80F6-454F-935A-6A9E63E3FB4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12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Çalışmamızda da kadınlarda </a:t>
            </a:r>
            <a:r>
              <a:rPr lang="tr-TR" dirty="0" err="1" smtClean="0"/>
              <a:t>malnutrisyon</a:t>
            </a:r>
            <a:r>
              <a:rPr lang="tr-TR" dirty="0" smtClean="0"/>
              <a:t> oranının daha yüksek olduğu gösterilmiştir.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3D7B-80F6-454F-935A-6A9E63E3FB4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92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Malnütrisyon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açısından istatistiksel anlamlı bulunan değişkenler ile oluşturulan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regresyon modeli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3D7B-80F6-454F-935A-6A9E63E3FB4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6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457198" y="1909417"/>
            <a:ext cx="10929780" cy="205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Polikliniğe Başvuran Yaşlı Hastalarda </a:t>
            </a:r>
            <a:r>
              <a:rPr lang="tr-T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Malnütrisyon</a:t>
            </a:r>
            <a:r>
              <a:rPr 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İlişkili </a:t>
            </a:r>
            <a:r>
              <a:rPr lang="tr-TR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Sendromların Retrospektif Olarak İncelenmesi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319280" y="4187311"/>
            <a:ext cx="9553439" cy="16890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3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13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Büşra AKPINAR¹, </a:t>
            </a:r>
            <a:r>
              <a:rPr lang="tr-TR" sz="12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Mürsel KARADAVUT</a:t>
            </a:r>
            <a:r>
              <a:rPr lang="tr-TR" sz="1200" b="1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Cemil İnci</a:t>
            </a:r>
            <a:r>
              <a:rPr lang="tr-T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Özlem AVCI</a:t>
            </a:r>
            <a:r>
              <a:rPr lang="tr-T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Merve Erat ŞAŞMAZ¹, Mustafa UTLU</a:t>
            </a:r>
            <a:r>
              <a:rPr lang="tr-TR" sz="1200" b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Ömer KARAŞAHİN</a:t>
            </a:r>
            <a:r>
              <a:rPr lang="tr-TR" sz="1200" b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Pınar TOSUN TAŞAR¹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1.Atatürk Üniversitesi Tıp Fakültesi, İç Hastalıklar ABD, Geriatri Bilim Dalı, Erzurum, Türkiye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Erzurum Bölge Eğitim Araştırma Hastanesi Geriatri Kliniği, Erzurum, Türkiye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Erzurum Bölge Eğitim Araştırma Hastanesi Enfeksiyon Hastalıkları Kliniği, Erzurum, Türkiye</a:t>
            </a:r>
            <a:endParaRPr lang="tr-TR" sz="12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4807527" y="1576750"/>
            <a:ext cx="25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Tartışma</a:t>
            </a:r>
            <a:r>
              <a:rPr lang="tr-TR" sz="3200" b="1" dirty="0" smtClean="0">
                <a:solidFill>
                  <a:srgbClr val="FF5050"/>
                </a:solidFill>
              </a:rPr>
              <a:t> </a:t>
            </a:r>
            <a:endParaRPr lang="tr-TR" sz="3200" b="1" dirty="0">
              <a:solidFill>
                <a:srgbClr val="FF505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20437" y="2161525"/>
            <a:ext cx="4419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oranları*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Avrupa %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Asya %4,8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İran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12,2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Hindistan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16,3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Nepal %24,0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Etiyopya %26,6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39459" t="12784" r="39458" b="62594"/>
          <a:stretch/>
        </p:blipFill>
        <p:spPr>
          <a:xfrm>
            <a:off x="5846618" y="2347178"/>
            <a:ext cx="5183308" cy="32223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491345" y="5886440"/>
            <a:ext cx="8603673" cy="777596"/>
          </a:xfrm>
        </p:spPr>
        <p:txBody>
          <a:bodyPr/>
          <a:lstStyle/>
          <a:p>
            <a:pPr algn="l"/>
            <a:r>
              <a:rPr lang="tr-TR" dirty="0"/>
              <a:t>*</a:t>
            </a:r>
            <a:r>
              <a:rPr lang="tr-T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Dent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E., et al.,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Malnutrition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2023. 401(10380): p. </a:t>
            </a:r>
            <a:r>
              <a:rPr lang="tr-T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951-966.Abate</a:t>
            </a:r>
            <a:r>
              <a:rPr lang="tr-TR" sz="1000" dirty="0">
                <a:latin typeface="Calibri" panose="020F0502020204030204" pitchFamily="34" charset="0"/>
                <a:cs typeface="Calibri" panose="020F0502020204030204" pitchFamily="34" charset="0"/>
              </a:rPr>
              <a:t>, T., et al., </a:t>
            </a:r>
            <a:endParaRPr lang="tr-T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Görsel: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Li L, Liu X, Fang Y,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Guo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K, Li L,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S, Hu C, Hu B. Global patterns of change in the burden of malnutrition in older adults from 1990 to 2021 and the forecast for the next 25 years. Front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2025 Mar 20;12:1562536. 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0437" y="4475018"/>
            <a:ext cx="4419600" cy="1015663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Türkiye'de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oranları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%6,6 ile %19,0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riskinin ise %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29,1–31,6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4807527" y="1409482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Tartışma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12838" t="34375" r="37008" b="29262"/>
          <a:stretch/>
        </p:blipFill>
        <p:spPr>
          <a:xfrm>
            <a:off x="1177636" y="4149689"/>
            <a:ext cx="4121181" cy="167997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451217" y="4504984"/>
            <a:ext cx="6283583" cy="1323439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tr-TR" sz="1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KAH’de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inflamasyon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sırasında salınan </a:t>
            </a:r>
            <a:r>
              <a:rPr lang="tr-TR" sz="1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proinflamatuvar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sitokinlerin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malnutrisyonu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  </a:t>
            </a:r>
          </a:p>
          <a:p>
            <a:endParaRPr lang="tr-TR" sz="16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tr-TR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Literatürde 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KAH olan bireylerde </a:t>
            </a:r>
            <a:r>
              <a:rPr lang="tr-TR" sz="1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malnutrisyonun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ancak </a:t>
            </a:r>
            <a:r>
              <a:rPr lang="tr-T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altta yatan mekanizmaların tam olarak açıklanamadığı belirtilmiştir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/>
          <a:srcRect l="12731" t="43845" r="35093" b="19981"/>
          <a:stretch/>
        </p:blipFill>
        <p:spPr>
          <a:xfrm>
            <a:off x="6096000" y="2205528"/>
            <a:ext cx="4987636" cy="194416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25237" y="2355273"/>
            <a:ext cx="4425980" cy="1631216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Kadın ömrü &gt; erkek ömrü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Eş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kaybı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yaşamaları depresyon 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ronik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hastalık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yükleri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bağlı kas kütlesi kaybı  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Fonksiyon bozuklukları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</a:t>
            </a:r>
          </a:p>
        </p:txBody>
      </p:sp>
    </p:spTree>
    <p:extLst>
      <p:ext uri="{BB962C8B-B14F-4D97-AF65-F5344CB8AC3E}">
        <p14:creationId xmlns:p14="http://schemas.microsoft.com/office/powerpoint/2010/main" val="180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4807527" y="1576750"/>
            <a:ext cx="25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Tartışma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85800" y="2440648"/>
            <a:ext cx="5202382" cy="341632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sekonder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osteoporozun da önemli nedenlerinden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biridir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D vitamini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 ve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alkol tüketimi gibi etkenler de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 risk faktörleri olarak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bilinmektedir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Çalışmalarda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kaliteli protein alımının 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inflamasyonu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kırık riskini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Çalışmamızda OP  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riskini 2,723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3052" t="56913" r="34879" b="12026"/>
          <a:stretch/>
        </p:blipFill>
        <p:spPr>
          <a:xfrm>
            <a:off x="6428509" y="2076005"/>
            <a:ext cx="4565418" cy="15311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12306" t="57481" r="37328" b="12405"/>
          <a:stretch/>
        </p:blipFill>
        <p:spPr>
          <a:xfrm>
            <a:off x="7263418" y="3247433"/>
            <a:ext cx="4765964" cy="16020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l="11986" t="52179" r="35412" b="7670"/>
          <a:stretch/>
        </p:blipFill>
        <p:spPr>
          <a:xfrm>
            <a:off x="5888182" y="4424259"/>
            <a:ext cx="4745706" cy="20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4807527" y="1576750"/>
            <a:ext cx="25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Tartışma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234903" y="2161488"/>
            <a:ext cx="4897582" cy="375487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Literatürde depresyon ile 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arasında pozitif korelasyon olduğu birçok çalışmada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bildirilmiştir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alışmamızda GDS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puanında 1 birimlik ↑ 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riskini 1,259 kat 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Düşük serum 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lipid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düzeyleri, kronik hastalıklar ve 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malnutrisyonla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ilişkili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bulunmuştur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otal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kolesterolde 1 mg/</a:t>
            </a: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dL’lik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riskini 0,991 kat ↓</a:t>
            </a:r>
          </a:p>
          <a:p>
            <a:endParaRPr lang="tr-T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12731" t="52558" r="35519" b="14488"/>
          <a:stretch/>
        </p:blipFill>
        <p:spPr>
          <a:xfrm>
            <a:off x="447346" y="2161488"/>
            <a:ext cx="5011345" cy="179418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l="12731" t="39868" r="45847" b="48769"/>
          <a:stretch/>
        </p:blipFill>
        <p:spPr>
          <a:xfrm>
            <a:off x="457379" y="4323013"/>
            <a:ext cx="5389418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839787" y="1424782"/>
            <a:ext cx="5157787" cy="823912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Güçlü Yönleri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839787" y="2322368"/>
            <a:ext cx="5157787" cy="3684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 hastalara kapsamlı </a:t>
            </a:r>
            <a:r>
              <a:rPr lang="tr-TR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değerlendirme yapıldı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 uzun formu kullanıldı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Örneklem büyüklüğü yeterliydi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Bölgemizde sınırlı sayıda yapılan çalışmalardan biri </a:t>
            </a:r>
          </a:p>
          <a:p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6172200" y="1528763"/>
            <a:ext cx="5183188" cy="82391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Kısıtlılıkları</a:t>
            </a:r>
            <a:endParaRPr 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6172200" y="2322368"/>
            <a:ext cx="5183188" cy="3684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Retrospektif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 merkezli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10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/>
          <p:cNvSpPr txBox="1"/>
          <p:nvPr/>
        </p:nvSpPr>
        <p:spPr>
          <a:xfrm>
            <a:off x="4980975" y="1367522"/>
            <a:ext cx="178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24533" y="2051301"/>
            <a:ext cx="5126181" cy="30469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Depresyon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ilişsel bozulma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onksiyonel bağımlılık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Sarkopeni</a:t>
            </a:r>
            <a:endParaRPr lang="tr-TR" sz="24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Kırılganlık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tr-TR" sz="2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olifarmasi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 </a:t>
            </a:r>
            <a:r>
              <a:rPr lang="tr-TR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sendromlarla anlamlı 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ilişkili</a:t>
            </a:r>
            <a:endParaRPr lang="tr-TR" sz="24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54976"/>
              </p:ext>
            </p:extLst>
          </p:nvPr>
        </p:nvGraphicFramePr>
        <p:xfrm>
          <a:off x="6276109" y="2295344"/>
          <a:ext cx="4946072" cy="1023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920">
                  <a:extLst>
                    <a:ext uri="{9D8B030D-6E8A-4147-A177-3AD203B41FA5}">
                      <a16:colId xmlns:a16="http://schemas.microsoft.com/office/drawing/2014/main" val="4084042471"/>
                    </a:ext>
                  </a:extLst>
                </a:gridCol>
                <a:gridCol w="824069">
                  <a:extLst>
                    <a:ext uri="{9D8B030D-6E8A-4147-A177-3AD203B41FA5}">
                      <a16:colId xmlns:a16="http://schemas.microsoft.com/office/drawing/2014/main" val="1234523597"/>
                    </a:ext>
                  </a:extLst>
                </a:gridCol>
                <a:gridCol w="947014">
                  <a:extLst>
                    <a:ext uri="{9D8B030D-6E8A-4147-A177-3AD203B41FA5}">
                      <a16:colId xmlns:a16="http://schemas.microsoft.com/office/drawing/2014/main" val="1653817807"/>
                    </a:ext>
                  </a:extLst>
                </a:gridCol>
                <a:gridCol w="824069">
                  <a:extLst>
                    <a:ext uri="{9D8B030D-6E8A-4147-A177-3AD203B41FA5}">
                      <a16:colId xmlns:a16="http://schemas.microsoft.com/office/drawing/2014/main" val="306988850"/>
                    </a:ext>
                  </a:extLst>
                </a:gridCol>
              </a:tblGrid>
              <a:tr h="23340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Değişkenler</a:t>
                      </a: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%95 </a:t>
                      </a:r>
                      <a:r>
                        <a:rPr lang="en-US" sz="1200" b="1" kern="1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Güven</a:t>
                      </a: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kern="1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Aralığı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97820"/>
                  </a:ext>
                </a:extLst>
              </a:tr>
              <a:tr h="19610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1,434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5,171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53411"/>
                  </a:ext>
                </a:extLst>
              </a:tr>
              <a:tr h="18910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IADL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0,797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,987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0,028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05974"/>
                  </a:ext>
                </a:extLst>
              </a:tr>
              <a:tr h="3834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GDS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1,193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1,328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3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7381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459" y="3318580"/>
            <a:ext cx="6503397" cy="30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59903" t="40436" r="8259" b="32292"/>
          <a:stretch/>
        </p:blipFill>
        <p:spPr>
          <a:xfrm>
            <a:off x="125085" y="1149927"/>
            <a:ext cx="11928370" cy="570807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73383" y="6096000"/>
            <a:ext cx="5153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Calibri" panose="020F0502020204030204" pitchFamily="34" charset="0"/>
              </a:rPr>
              <a:t>TEŞEKKÜRLER</a:t>
            </a:r>
            <a:endParaRPr lang="tr-TR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81892" y="2148897"/>
            <a:ext cx="11083636" cy="3545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vücut kompozisyonunda ve hücre kütlesinde değişikliklere yol açan (azalmış yağsız kitle), azalmış işlev ve bozulmuş klinik sonuçlara neden olan besin alımı veya emilimi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eksikliği’’ </a:t>
            </a:r>
          </a:p>
          <a:p>
            <a:pPr marL="0" indent="0">
              <a:buNone/>
            </a:pP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Morbidite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Mortalite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ağlık harcamaları ↑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astanede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kalış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 ↑</a:t>
            </a:r>
          </a:p>
          <a:p>
            <a:pPr marL="0" indent="0">
              <a:buNone/>
            </a:pPr>
            <a:endParaRPr 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32218" y="1496292"/>
            <a:ext cx="169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5417127" y="5694218"/>
            <a:ext cx="6622474" cy="1027257"/>
          </a:xfrm>
        </p:spPr>
        <p:txBody>
          <a:bodyPr/>
          <a:lstStyle/>
          <a:p>
            <a:pPr algn="l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Sullivan, D.H., et al., The GAIN (Geriatric Anorexia Nutrition) registry: the impact of appetite and weight on mortality in a long-term care population. J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Health Aging, 2002. 6(4): p. 275-81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Pirlich</a:t>
            </a:r>
            <a:r>
              <a:rPr lang="tr-TR" sz="900" dirty="0">
                <a:latin typeface="Calibri" panose="020F0502020204030204" pitchFamily="34" charset="0"/>
                <a:cs typeface="Calibri" panose="020F0502020204030204" pitchFamily="34" charset="0"/>
              </a:rPr>
              <a:t>, M., et al., </a:t>
            </a:r>
            <a:r>
              <a:rPr lang="tr-TR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German</a:t>
            </a:r>
            <a:r>
              <a:rPr lang="tr-TR" sz="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  <a:r>
              <a:rPr lang="tr-TR" sz="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malnutrition</a:t>
            </a:r>
            <a:r>
              <a:rPr lang="tr-TR" sz="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tr-TR" sz="9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tr-TR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tr-TR" sz="900" dirty="0">
                <a:latin typeface="Calibri" panose="020F0502020204030204" pitchFamily="34" charset="0"/>
                <a:cs typeface="Calibri" panose="020F0502020204030204" pitchFamily="34" charset="0"/>
              </a:rPr>
              <a:t>, 2006. </a:t>
            </a:r>
            <a:r>
              <a:rPr lang="tr-TR" sz="900" b="1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tr-TR" sz="900" dirty="0">
                <a:latin typeface="Calibri" panose="020F0502020204030204" pitchFamily="34" charset="0"/>
                <a:cs typeface="Calibri" panose="020F0502020204030204" pitchFamily="34" charset="0"/>
              </a:rPr>
              <a:t>(4): p. </a:t>
            </a:r>
            <a:r>
              <a:rPr lang="tr-T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563-72</a:t>
            </a:r>
          </a:p>
          <a:p>
            <a:pPr algn="l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Chima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, C.S., et al., Relationship of nutritional status to length of stay, hospital costs, and discharge status of patients hospitalized in the medicine service. J Am Diet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Assoc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, 1997. 97(9): p. 975-8; quiz 979-80.</a:t>
            </a:r>
            <a:endParaRPr lang="tr-T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096000" y="2148897"/>
            <a:ext cx="4765964" cy="3881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Yaşlılarda </a:t>
            </a:r>
            <a:r>
              <a:rPr lang="tr-TR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tr-TR" sz="24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fonksiyonlarında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bozulma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kas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kütlesinde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↓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onksiyonel kapasitesinin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emik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kütlesinin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Yara iyileşmesinde </a:t>
            </a:r>
            <a:r>
              <a:rPr lang="tr-TR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mmun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sistemde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bozulma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ognitif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fonksiyonlarda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bozulma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nfeksiyonlara yatkınlık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73782" y="1506022"/>
            <a:ext cx="164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39091" y="2164194"/>
            <a:ext cx="4267200" cy="38660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popülasyonda*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ştah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tomurcukları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nerji ihtiyacı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epresyon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psikiyatrik hastalıklar ↑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utma güçlüğü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ronik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hastalıklar  ↑ </a:t>
            </a:r>
          </a:p>
          <a:p>
            <a:r>
              <a:rPr lang="tr-T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sıklığı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yüksektir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192983" y="6279875"/>
            <a:ext cx="5597236" cy="365125"/>
          </a:xfrm>
        </p:spPr>
        <p:txBody>
          <a:bodyPr/>
          <a:lstStyle/>
          <a:p>
            <a:pPr algn="l"/>
            <a:r>
              <a:rPr lang="tr-T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Hays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N.P. and S.B. Roberts, The anorexia of aging in humans.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Behav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2006. 88(3): p. 257-66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Chapman, I.M., Nutritional disorders in the elderly. Med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North Am, 2006. 90(5): p. 887-907.</a:t>
            </a:r>
            <a:endParaRPr 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095999" y="2148897"/>
            <a:ext cx="5555673" cy="42508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tr-TR" sz="2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Dışlama kriterleri </a:t>
            </a:r>
            <a:endParaRPr lang="tr-TR" sz="26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65 yaş, görme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işitme problemi nedeni ile iletişim kurulamayan hastalar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Yürümede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engel teşkil eden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hastalığı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olan hastalar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 SVH,GİS kanama, 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sepsis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 ve ASY gibi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 sağlık durumunu bozabilecek ciddi hastalık öyküsü ile başvuran hastalar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Alkol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madde bağımlılığı olan hastalar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dönem 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malignitesi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olan hastalar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Ciddi 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demans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nedeniyle iletişim kurulamayan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04510" y="1506022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38200" y="2164194"/>
            <a:ext cx="4738255" cy="42355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Çalışmamız retrospektif </a:t>
            </a:r>
            <a:r>
              <a:rPr lang="tr-TR" sz="2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kesitsel</a:t>
            </a:r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 çalışmadır </a:t>
            </a:r>
          </a:p>
          <a:p>
            <a:r>
              <a:rPr lang="tr-TR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Dahil edilme kriterleri: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65 yaş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Ocak 2024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arasında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hastanemiz geriatri polikliniğine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başvuran </a:t>
            </a:r>
            <a:endParaRPr lang="tr-TR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apsamlı 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değerlendirme ile değerlendirilmiş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 </a:t>
            </a:r>
          </a:p>
          <a:p>
            <a:pPr marL="457200" lvl="1" indent="0">
              <a:buNone/>
            </a:pP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096000" y="2148897"/>
            <a:ext cx="5112327" cy="42508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Kapsamlı </a:t>
            </a:r>
            <a:r>
              <a:rPr lang="tr-TR" sz="2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Değerlendirme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mCCI</a:t>
            </a:r>
            <a:endParaRPr lang="tr-TR" sz="22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IADL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SARC-F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FRAİL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713018" y="1502566"/>
            <a:ext cx="476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Materyal ve </a:t>
            </a:r>
            <a:r>
              <a:rPr lang="tr-TR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39091" y="2164194"/>
            <a:ext cx="4627418" cy="42355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Hastaların demografik özellikleri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hastalıkları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Kullandıkları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ilaçlar ve ilaç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MNA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Laboratuvar değerleri  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5029198" y="1272196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  <a:endParaRPr lang="tr-T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38200" y="1846380"/>
            <a:ext cx="10515600" cy="4524315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723 hasta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Yaş ortancası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 (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9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55,9’u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  <a:p>
            <a:endParaRPr lang="tr-TR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Malnütrisyon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prevalansı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%14,5  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tr-TR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Malnütrisyon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riski </a:t>
            </a:r>
            <a:r>
              <a:rPr lang="tr-T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23,9</a:t>
            </a:r>
          </a:p>
          <a:p>
            <a:endParaRPr lang="tr-TR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 ↑  </a:t>
            </a:r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Kadın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 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KKY 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 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KOAH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Depresyon  ↑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 ↑ </a:t>
            </a:r>
          </a:p>
          <a:p>
            <a:pPr lvl="1"/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5091541" y="2981122"/>
            <a:ext cx="484909" cy="3602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ağ Ok 6"/>
          <p:cNvSpPr/>
          <p:nvPr/>
        </p:nvSpPr>
        <p:spPr>
          <a:xfrm>
            <a:off x="962889" y="3011226"/>
            <a:ext cx="408711" cy="2168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49181"/>
              </p:ext>
            </p:extLst>
          </p:nvPr>
        </p:nvGraphicFramePr>
        <p:xfrm>
          <a:off x="3505201" y="4108537"/>
          <a:ext cx="7377544" cy="176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386">
                  <a:extLst>
                    <a:ext uri="{9D8B030D-6E8A-4147-A177-3AD203B41FA5}">
                      <a16:colId xmlns:a16="http://schemas.microsoft.com/office/drawing/2014/main" val="3284466786"/>
                    </a:ext>
                  </a:extLst>
                </a:gridCol>
                <a:gridCol w="1665687">
                  <a:extLst>
                    <a:ext uri="{9D8B030D-6E8A-4147-A177-3AD203B41FA5}">
                      <a16:colId xmlns:a16="http://schemas.microsoft.com/office/drawing/2014/main" val="2708911999"/>
                    </a:ext>
                  </a:extLst>
                </a:gridCol>
                <a:gridCol w="1665687">
                  <a:extLst>
                    <a:ext uri="{9D8B030D-6E8A-4147-A177-3AD203B41FA5}">
                      <a16:colId xmlns:a16="http://schemas.microsoft.com/office/drawing/2014/main" val="3821594743"/>
                    </a:ext>
                  </a:extLst>
                </a:gridCol>
                <a:gridCol w="1666501">
                  <a:extLst>
                    <a:ext uri="{9D8B030D-6E8A-4147-A177-3AD203B41FA5}">
                      <a16:colId xmlns:a16="http://schemas.microsoft.com/office/drawing/2014/main" val="1763243482"/>
                    </a:ext>
                  </a:extLst>
                </a:gridCol>
                <a:gridCol w="708283">
                  <a:extLst>
                    <a:ext uri="{9D8B030D-6E8A-4147-A177-3AD203B41FA5}">
                      <a16:colId xmlns:a16="http://schemas.microsoft.com/office/drawing/2014/main" val="1071946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Malnütrisyon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385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 (n=105)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Var (n=173)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 (n=445)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40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Yaş, 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ortanca (IQR)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 (68 – 77)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(67 – 74)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(67 – 74)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  <a:endParaRPr lang="tr-TR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797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Cinsiyet, Kadın, n (%)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 (69,5)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 (61,8)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 (50,3)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79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KKY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(8,6)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(7,5)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(2,2)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81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KAH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(27,6)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 (25,4)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 (15,1)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419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KOAH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(16,2)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(11,6)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(8,1)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0,035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460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Depresyon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(6,79)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(5,2)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(1,1)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374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(26,7)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(13,9)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 (11,7)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21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7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5146963" y="1302220"/>
            <a:ext cx="239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38200" y="2052638"/>
            <a:ext cx="3373582" cy="4216539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riski olanlarda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Hgb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↓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Hct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HDL ↓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otal protein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fT4 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Ferritin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endParaRPr lang="tr-TR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80104"/>
              </p:ext>
            </p:extLst>
          </p:nvPr>
        </p:nvGraphicFramePr>
        <p:xfrm>
          <a:off x="4530436" y="2627783"/>
          <a:ext cx="7051965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947">
                  <a:extLst>
                    <a:ext uri="{9D8B030D-6E8A-4147-A177-3AD203B41FA5}">
                      <a16:colId xmlns:a16="http://schemas.microsoft.com/office/drawing/2014/main" val="1744455767"/>
                    </a:ext>
                  </a:extLst>
                </a:gridCol>
                <a:gridCol w="1432126">
                  <a:extLst>
                    <a:ext uri="{9D8B030D-6E8A-4147-A177-3AD203B41FA5}">
                      <a16:colId xmlns:a16="http://schemas.microsoft.com/office/drawing/2014/main" val="2829058667"/>
                    </a:ext>
                  </a:extLst>
                </a:gridCol>
                <a:gridCol w="1388487">
                  <a:extLst>
                    <a:ext uri="{9D8B030D-6E8A-4147-A177-3AD203B41FA5}">
                      <a16:colId xmlns:a16="http://schemas.microsoft.com/office/drawing/2014/main" val="909208065"/>
                    </a:ext>
                  </a:extLst>
                </a:gridCol>
                <a:gridCol w="1564465">
                  <a:extLst>
                    <a:ext uri="{9D8B030D-6E8A-4147-A177-3AD203B41FA5}">
                      <a16:colId xmlns:a16="http://schemas.microsoft.com/office/drawing/2014/main" val="1604043696"/>
                    </a:ext>
                  </a:extLst>
                </a:gridCol>
                <a:gridCol w="676940">
                  <a:extLst>
                    <a:ext uri="{9D8B030D-6E8A-4147-A177-3AD203B41FA5}">
                      <a16:colId xmlns:a16="http://schemas.microsoft.com/office/drawing/2014/main" val="1724364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Malnütrisyon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34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Laboratuvar bulguları, ortanca (IQR)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(n=105)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</a:t>
                      </a:r>
                      <a:r>
                        <a:rPr lang="en-US" sz="1200" b="1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(n=173)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 (n=445)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464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Hgb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(g/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13,5 (12,45 – 14,6)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14,2(13,2 – 15,0)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14,7(13,7 – 15,6)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65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Hct (%)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40,3 (37,5 – 44,0)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42,6(39,8 – 45,1)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43,7(41,3 – 46,5)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3466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 (ng/mL)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68,1 (58,1 – 73,4)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66,6(52,4 – 81,0)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73,2(58,5 – 93,4)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848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HDL 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Kolesterol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(mg/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 (45 – 50)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48(42 – 55)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52(44 – 58)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4751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Protein (g/</a:t>
                      </a: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 (6,6 – 7,0)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6,9(6,7 – 7,3)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7,1(6,8 – 7,4)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81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fT4 (ng/dl)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1,07 (0,99 – 1,25)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0,97(0,83 – 1,07)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0,90(0,80 – 1,08)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20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Ferritin (ng/mL)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92,4 (40,1 – 124,5)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58,0(31,0 – 104,5)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49,7(27,9 – 100,3)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90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5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5146963" y="1302220"/>
            <a:ext cx="239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035635" y="1943611"/>
            <a:ext cx="3311237" cy="4093428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Malnutrisyonu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olanlarda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Folat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otal kolesterol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INR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TSH ↓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 ↓</a:t>
            </a:r>
            <a:endParaRPr lang="tr-TR" sz="20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 ↓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15767"/>
              </p:ext>
            </p:extLst>
          </p:nvPr>
        </p:nvGraphicFramePr>
        <p:xfrm>
          <a:off x="491835" y="2282395"/>
          <a:ext cx="7051965" cy="2152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947">
                  <a:extLst>
                    <a:ext uri="{9D8B030D-6E8A-4147-A177-3AD203B41FA5}">
                      <a16:colId xmlns:a16="http://schemas.microsoft.com/office/drawing/2014/main" val="1249440481"/>
                    </a:ext>
                  </a:extLst>
                </a:gridCol>
                <a:gridCol w="1432126">
                  <a:extLst>
                    <a:ext uri="{9D8B030D-6E8A-4147-A177-3AD203B41FA5}">
                      <a16:colId xmlns:a16="http://schemas.microsoft.com/office/drawing/2014/main" val="560498700"/>
                    </a:ext>
                  </a:extLst>
                </a:gridCol>
                <a:gridCol w="1388487">
                  <a:extLst>
                    <a:ext uri="{9D8B030D-6E8A-4147-A177-3AD203B41FA5}">
                      <a16:colId xmlns:a16="http://schemas.microsoft.com/office/drawing/2014/main" val="2811440995"/>
                    </a:ext>
                  </a:extLst>
                </a:gridCol>
                <a:gridCol w="1564465">
                  <a:extLst>
                    <a:ext uri="{9D8B030D-6E8A-4147-A177-3AD203B41FA5}">
                      <a16:colId xmlns:a16="http://schemas.microsoft.com/office/drawing/2014/main" val="1135085318"/>
                    </a:ext>
                  </a:extLst>
                </a:gridCol>
                <a:gridCol w="676940">
                  <a:extLst>
                    <a:ext uri="{9D8B030D-6E8A-4147-A177-3AD203B41FA5}">
                      <a16:colId xmlns:a16="http://schemas.microsoft.com/office/drawing/2014/main" val="1291773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Malnütrisyon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476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Laboratuvar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bulguları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ortanca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(IQR)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(n=105)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</a:t>
                      </a:r>
                      <a:r>
                        <a:rPr lang="en-US" sz="1200" b="1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(n=173)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 (n=445)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tr-TR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778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 (mg/</a:t>
                      </a: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9,28 (8,98 – 9,57)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9,41(9,14 – 9,81)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9,45(9,11 – 9,77)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0940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Folat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(mcg)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7,35 (7,26 – 7,45)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8,90(7,14 – 10,66)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8,60(7,00 – 10,78)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02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tr-TR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rigliserid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(mg/dl)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 (88 – 158)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121(88 – 158)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128(98 – 171)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0,003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594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Kolesterol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(mg/dl)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176 (169 – 183)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193(166 – 218)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195(169 – 225)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240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INR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1,13 (1,13 – 1,13)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1,07(1,02 – 1,11)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1,07(1,02 – 1,12)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1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TSH (</a:t>
                      </a:r>
                      <a:r>
                        <a:rPr lang="en-US" sz="1200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mIU</a:t>
                      </a: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1,22 (0,86 – 1,56)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1,37(0,94 – 2,30)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1,61(1,04 – 2,46)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522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 (U/L)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(13 – 18)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18(15 – 22)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18(15 – 22)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8178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 (U/L)</a:t>
                      </a:r>
                      <a:endParaRPr lang="tr-TR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(9 – 17)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16(12 – 19)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15(12 – 20)</a:t>
                      </a: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779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63583"/>
              </p:ext>
            </p:extLst>
          </p:nvPr>
        </p:nvGraphicFramePr>
        <p:xfrm>
          <a:off x="1939635" y="2388844"/>
          <a:ext cx="7883238" cy="362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293">
                  <a:extLst>
                    <a:ext uri="{9D8B030D-6E8A-4147-A177-3AD203B41FA5}">
                      <a16:colId xmlns:a16="http://schemas.microsoft.com/office/drawing/2014/main" val="30923364"/>
                    </a:ext>
                  </a:extLst>
                </a:gridCol>
                <a:gridCol w="1422286">
                  <a:extLst>
                    <a:ext uri="{9D8B030D-6E8A-4147-A177-3AD203B41FA5}">
                      <a16:colId xmlns:a16="http://schemas.microsoft.com/office/drawing/2014/main" val="2891765670"/>
                    </a:ext>
                  </a:extLst>
                </a:gridCol>
                <a:gridCol w="1681380">
                  <a:extLst>
                    <a:ext uri="{9D8B030D-6E8A-4147-A177-3AD203B41FA5}">
                      <a16:colId xmlns:a16="http://schemas.microsoft.com/office/drawing/2014/main" val="130573345"/>
                    </a:ext>
                  </a:extLst>
                </a:gridCol>
                <a:gridCol w="1659485">
                  <a:extLst>
                    <a:ext uri="{9D8B030D-6E8A-4147-A177-3AD203B41FA5}">
                      <a16:colId xmlns:a16="http://schemas.microsoft.com/office/drawing/2014/main" val="3106124925"/>
                    </a:ext>
                  </a:extLst>
                </a:gridCol>
                <a:gridCol w="792794">
                  <a:extLst>
                    <a:ext uri="{9D8B030D-6E8A-4147-A177-3AD203B41FA5}">
                      <a16:colId xmlns:a16="http://schemas.microsoft.com/office/drawing/2014/main" val="3483936079"/>
                    </a:ext>
                  </a:extLst>
                </a:gridCol>
              </a:tblGrid>
              <a:tr h="364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00" dirty="0">
                          <a:effectLst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Malnütrisyon</a:t>
                      </a:r>
                      <a:endParaRPr lang="tr-T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627066"/>
                  </a:ext>
                </a:extLst>
              </a:tr>
              <a:tr h="224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(n=105)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</a:t>
                      </a:r>
                      <a:r>
                        <a:rPr lang="en-US" sz="1200" b="1" kern="1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</a:t>
                      </a: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(n=173)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 (n=445)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tr-TR" sz="11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4026"/>
                  </a:ext>
                </a:extLst>
              </a:tr>
              <a:tr h="292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Skor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sistemleri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ortalama±SD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727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CCI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4,09±1,46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3,69±1,35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3,37±1,10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13106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</a:t>
                      </a:r>
                      <a:endParaRPr lang="tr-T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85,76±22,64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91,36±15,31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97,30±6,92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64105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IADL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6,03±2,61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6,68±2,20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7,56±1,57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12486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MMSE</a:t>
                      </a:r>
                      <a:endParaRPr lang="tr-T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22,75±5,29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24,63±4,88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26,22±4,31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79034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GDS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10,15±7,87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5,58±3,77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2,96±3,29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82880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SARC-F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3,50±2,73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2,67±2,61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1,44±1,75</a:t>
                      </a: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159089"/>
                  </a:ext>
                </a:extLst>
              </a:tr>
              <a:tr h="24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FRAİL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2,07±1,45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1,92±1,16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1,20±1,15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760624"/>
                  </a:ext>
                </a:extLst>
              </a:tr>
              <a:tr h="43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Hastalık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sayısı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3,0±2,0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2,8±1,8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2,3±1,5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50103"/>
                  </a:ext>
                </a:extLst>
              </a:tr>
              <a:tr h="449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İlaç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sayısı</a:t>
                      </a:r>
                      <a:endParaRPr lang="tr-TR" sz="1600" kern="1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4,8±3,5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4,4±3,2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3,1±2,6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tr-TR" sz="11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3557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029199" y="1451479"/>
            <a:ext cx="23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  <a:endParaRPr lang="tr-TR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B1217028-C72C-45BF-8AFB-BBE75CA8FBD2}"/>
</file>

<file path=customXml/itemProps2.xml><?xml version="1.0" encoding="utf-8"?>
<ds:datastoreItem xmlns:ds="http://schemas.openxmlformats.org/officeDocument/2006/customXml" ds:itemID="{E0A83A1E-AD46-47D8-9F33-F05A2EEE8582}"/>
</file>

<file path=customXml/itemProps3.xml><?xml version="1.0" encoding="utf-8"?>
<ds:datastoreItem xmlns:ds="http://schemas.openxmlformats.org/officeDocument/2006/customXml" ds:itemID="{6BAD5F4A-4288-43E1-B1AE-B257C22538E6}"/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1533</Words>
  <Application>Microsoft Office PowerPoint</Application>
  <PresentationFormat>Geniş ekran</PresentationFormat>
  <Paragraphs>379</Paragraphs>
  <Slides>16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Windows Kullanıcısı</cp:lastModifiedBy>
  <cp:revision>73</cp:revision>
  <dcterms:created xsi:type="dcterms:W3CDTF">2025-09-25T07:19:01Z</dcterms:created>
  <dcterms:modified xsi:type="dcterms:W3CDTF">2025-10-15T21:53:33Z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