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338" r:id="rId4"/>
    <p:sldId id="340" r:id="rId5"/>
    <p:sldId id="341" r:id="rId6"/>
    <p:sldId id="345" r:id="rId7"/>
    <p:sldId id="337" r:id="rId8"/>
    <p:sldId id="344" r:id="rId9"/>
    <p:sldId id="346" r:id="rId10"/>
    <p:sldId id="347" r:id="rId11"/>
    <p:sldId id="357" r:id="rId12"/>
    <p:sldId id="349" r:id="rId13"/>
    <p:sldId id="355" r:id="rId14"/>
    <p:sldId id="348" r:id="rId15"/>
    <p:sldId id="359" r:id="rId16"/>
    <p:sldId id="361" r:id="rId17"/>
    <p:sldId id="367" r:id="rId18"/>
    <p:sldId id="351" r:id="rId19"/>
    <p:sldId id="356" r:id="rId20"/>
    <p:sldId id="350" r:id="rId21"/>
    <p:sldId id="354" r:id="rId22"/>
    <p:sldId id="352" r:id="rId23"/>
    <p:sldId id="353" r:id="rId24"/>
    <p:sldId id="366" r:id="rId25"/>
    <p:sldId id="362" r:id="rId26"/>
    <p:sldId id="365" r:id="rId27"/>
    <p:sldId id="364" r:id="rId28"/>
    <p:sldId id="265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9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22DB-5765-4837-B258-FD9F37A500A5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182DC-7233-4CEC-825F-22EB1EE27B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78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⚠️ GÜVENLİK PROFİLİ DEĞERLENDİRMESİ: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Unutkanlık ve Depresyon: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Gruplar arasında anlamlı fark yok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inhibitörlerin kognitif yan etkisi görülmedi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Depresyon </a:t>
            </a:r>
            <a:r>
              <a:rPr lang="tr-TR" dirty="0" err="1"/>
              <a:t>prevalansı</a:t>
            </a:r>
            <a:r>
              <a:rPr lang="tr-TR" dirty="0"/>
              <a:t>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Düşme ve Kırık: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Düşme oranları gruplar arasında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Kırık </a:t>
            </a:r>
            <a:r>
              <a:rPr lang="tr-TR" dirty="0" err="1"/>
              <a:t>prevalansları</a:t>
            </a:r>
            <a:r>
              <a:rPr lang="tr-TR" dirty="0"/>
              <a:t> eşit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 düşme riskini artırmıyor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Noktüri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numerik olarak daha yüksek (%61.8)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anlamlılık sınırda (p=0.0947)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İlaç mekanizması ile uyumlu bulgu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İnkontinans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daha düşük (%39.6)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Beklenmedik koruyucu etki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35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⚠️ GÜVENLİK PROFİLİ DEĞERLENDİRMESİ: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Unutkanlık ve Depresyon: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Gruplar arasında anlamlı fark yok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inhibitörlerin kognitif yan etkisi görülmedi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Depresyon </a:t>
            </a:r>
            <a:r>
              <a:rPr lang="tr-TR" dirty="0" err="1"/>
              <a:t>prevalansı</a:t>
            </a:r>
            <a:r>
              <a:rPr lang="tr-TR" dirty="0"/>
              <a:t>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Düşme ve Kırık: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Düşme oranları gruplar arasında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Kırık </a:t>
            </a:r>
            <a:r>
              <a:rPr lang="tr-TR" dirty="0" err="1"/>
              <a:t>prevalansları</a:t>
            </a:r>
            <a:r>
              <a:rPr lang="tr-TR" dirty="0"/>
              <a:t> eşit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 düşme riskini artırmıyor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Noktüri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numerik olarak daha yüksek (%61.8)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anlamlılık sınırda (p=0.0947)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İlaç mekanizması ile uyumlu bulgu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İnkontinans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daha düşük (%39.6)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Beklenmedik koruyucu etki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474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🧠 KOGNİTİF PERFORMANS: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MMSE Total Skoru: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Tüm gruplarda benzer (≈26 puan)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Hafif kognitif bozukluk sınırında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 kognitif fonksiyona zarar vermiyor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MMSE - Lisan Alt Skoru: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en yüksek (2.76±0.45)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fark (p=0.0059)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Lisan fonksiyonlarında pozitif etki?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Diğer Alt Skorlar: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Oryantasyon, kayıt, dikkat, hatırlama, motor fonksiyon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inhibitörlerin kognitif güvenlik profili iyi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SGLT-2 inhibitörler </a:t>
            </a:r>
            <a:r>
              <a:rPr lang="tr-TR" dirty="0" err="1"/>
              <a:t>geriatrik</a:t>
            </a:r>
            <a:r>
              <a:rPr lang="tr-TR" dirty="0"/>
              <a:t> hastalarda kognitif açıdan güvenli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Lisan fonksiyonlarında hafif iyileşme olabilir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945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🧠 KOGNİTİF PERFORMANS: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MMSE Total Skoru: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Tüm gruplarda benzer (≈26 puan)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Hafif kognitif bozukluk sınırında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 kognitif fonksiyona zarar vermiyor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MMSE - Lisan Alt Skoru: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en yüksek (2.76±0.45)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fark (p=0.0059)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Lisan fonksiyonlarında pozitif etki?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Diğer Alt Skorlar: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Oryantasyon, kayıt, dikkat, hatırlama, motor fonksiyon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inhibitörlerin kognitif güvenlik profili iyi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SGLT-2 inhibitörler </a:t>
            </a:r>
            <a:r>
              <a:rPr lang="tr-TR" dirty="0" err="1"/>
              <a:t>geriatrik</a:t>
            </a:r>
            <a:r>
              <a:rPr lang="tr-TR" dirty="0"/>
              <a:t> hastalarda kognitif açıdan güvenli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Lisan fonksiyonlarında hafif iyileşme olabilir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82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❤️ KARDİYOVASKÜLER ETKİLER: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Kan Basıncı: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✅ SGLT-2+ grupta DAHA DÜŞÜK kan basıncı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Sistolik</a:t>
            </a:r>
            <a:r>
              <a:rPr lang="tr-TR" dirty="0"/>
              <a:t>: 138.99 </a:t>
            </a:r>
            <a:r>
              <a:rPr lang="tr-TR" dirty="0" err="1"/>
              <a:t>vs</a:t>
            </a:r>
            <a:r>
              <a:rPr lang="tr-TR" dirty="0"/>
              <a:t> 141.92 </a:t>
            </a:r>
            <a:r>
              <a:rPr lang="tr-TR" dirty="0" err="1"/>
              <a:t>mmHg</a:t>
            </a:r>
            <a:r>
              <a:rPr lang="tr-TR" dirty="0"/>
              <a:t> (p=0.0431)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Diastolik</a:t>
            </a:r>
            <a:r>
              <a:rPr lang="tr-TR" dirty="0"/>
              <a:t>: 80.26 </a:t>
            </a:r>
            <a:r>
              <a:rPr lang="tr-TR" dirty="0" err="1"/>
              <a:t>vs</a:t>
            </a:r>
            <a:r>
              <a:rPr lang="tr-TR" dirty="0"/>
              <a:t> 82.83 </a:t>
            </a:r>
            <a:r>
              <a:rPr lang="tr-TR" dirty="0" err="1"/>
              <a:t>mmHg</a:t>
            </a:r>
            <a:r>
              <a:rPr lang="tr-TR" dirty="0"/>
              <a:t> (p=0.0317)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Antihipertansif</a:t>
            </a:r>
            <a:r>
              <a:rPr lang="tr-TR" dirty="0"/>
              <a:t> etki gösteriyor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BNP (Kalp Yetersizliği Markeri):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numerik olarak daha yüksek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Ancak istatistiksel anlamlılık yok (p=0.054)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Daha ileri KY hastalarında kullanılmış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Kardiyovasküler</a:t>
            </a:r>
            <a:r>
              <a:rPr lang="tr-TR" dirty="0"/>
              <a:t> </a:t>
            </a:r>
            <a:r>
              <a:rPr lang="tr-TR" dirty="0" err="1"/>
              <a:t>Komorbidite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KAH: %48.5 </a:t>
            </a:r>
            <a:r>
              <a:rPr lang="tr-TR" dirty="0" err="1"/>
              <a:t>vs</a:t>
            </a:r>
            <a:r>
              <a:rPr lang="tr-TR" dirty="0"/>
              <a:t> %33.9 (OR=1.83)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KY: %13.4 </a:t>
            </a:r>
            <a:r>
              <a:rPr lang="tr-TR" dirty="0" err="1"/>
              <a:t>vs</a:t>
            </a:r>
            <a:r>
              <a:rPr lang="tr-TR" dirty="0"/>
              <a:t> %6.0 (OR=2.44)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Yüksek </a:t>
            </a:r>
            <a:r>
              <a:rPr lang="tr-TR" dirty="0" err="1"/>
              <a:t>kardiyovasküler</a:t>
            </a:r>
            <a:r>
              <a:rPr lang="tr-TR" dirty="0"/>
              <a:t> risk grubunda tercih edilmiş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339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❤️ KARDİYOVASKÜLER ETKİLER: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Kan Basıncı: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✅ SGLT-2+ grupta DAHA DÜŞÜK kan basıncı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Sistolik</a:t>
            </a:r>
            <a:r>
              <a:rPr lang="tr-TR" dirty="0"/>
              <a:t>: 138.99 </a:t>
            </a:r>
            <a:r>
              <a:rPr lang="tr-TR" dirty="0" err="1"/>
              <a:t>vs</a:t>
            </a:r>
            <a:r>
              <a:rPr lang="tr-TR" dirty="0"/>
              <a:t> 141.92 </a:t>
            </a:r>
            <a:r>
              <a:rPr lang="tr-TR" dirty="0" err="1"/>
              <a:t>mmHg</a:t>
            </a:r>
            <a:r>
              <a:rPr lang="tr-TR" dirty="0"/>
              <a:t> (p=0.0431)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Diastolik</a:t>
            </a:r>
            <a:r>
              <a:rPr lang="tr-TR" dirty="0"/>
              <a:t>: 80.26 </a:t>
            </a:r>
            <a:r>
              <a:rPr lang="tr-TR" dirty="0" err="1"/>
              <a:t>vs</a:t>
            </a:r>
            <a:r>
              <a:rPr lang="tr-TR" dirty="0"/>
              <a:t> 82.83 </a:t>
            </a:r>
            <a:r>
              <a:rPr lang="tr-TR" dirty="0" err="1"/>
              <a:t>mmHg</a:t>
            </a:r>
            <a:r>
              <a:rPr lang="tr-TR" dirty="0"/>
              <a:t> (p=0.0317)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Antihipertansif</a:t>
            </a:r>
            <a:r>
              <a:rPr lang="tr-TR" dirty="0"/>
              <a:t> etki gösteriyor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BNP (Kalp Yetersizliği Markeri):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numerik olarak daha yüksek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Ancak istatistiksel anlamlılık yok (p=0.054)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Daha ileri KY hastalarında kullanılmış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Kardiyovasküler</a:t>
            </a:r>
            <a:r>
              <a:rPr lang="tr-TR" dirty="0"/>
              <a:t> </a:t>
            </a:r>
            <a:r>
              <a:rPr lang="tr-TR" dirty="0" err="1"/>
              <a:t>Komorbidite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KAH: %48.5 </a:t>
            </a:r>
            <a:r>
              <a:rPr lang="tr-TR" dirty="0" err="1"/>
              <a:t>vs</a:t>
            </a:r>
            <a:r>
              <a:rPr lang="tr-TR" dirty="0"/>
              <a:t> %33.9 (OR=1.83)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KY: %13.4 </a:t>
            </a:r>
            <a:r>
              <a:rPr lang="tr-TR" dirty="0" err="1"/>
              <a:t>vs</a:t>
            </a:r>
            <a:r>
              <a:rPr lang="tr-TR" dirty="0"/>
              <a:t> %6.0 (OR=2.44)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Yüksek </a:t>
            </a:r>
            <a:r>
              <a:rPr lang="tr-TR" dirty="0" err="1"/>
              <a:t>kardiyovasküler</a:t>
            </a:r>
            <a:r>
              <a:rPr lang="tr-TR" dirty="0"/>
              <a:t> risk grubunda tercih edilmiş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209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🧠 KOGNİTİF PERFORMANS: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MMSE Total Skoru: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Tüm gruplarda benzer (≈26 puan)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Hafif kognitif bozukluk sınırında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 kognitif fonksiyona zarar vermiyor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MMSE - Lisan Alt Skoru: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en yüksek (2.76±0.45)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fark (p=0.0059)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Lisan fonksiyonlarında pozitif etki?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Diğer Alt Skorlar: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Oryantasyon, kayıt, dikkat, hatırlama, motor fonksiyon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inhibitörlerin kognitif güvenlik profili iyi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SGLT-2 inhibitörler </a:t>
            </a:r>
            <a:r>
              <a:rPr lang="tr-TR" dirty="0" err="1"/>
              <a:t>geriatrik</a:t>
            </a:r>
            <a:r>
              <a:rPr lang="tr-TR" dirty="0"/>
              <a:t> hastalarda kognitif açıdan güvenli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Lisan fonksiyonlarında hafif iyileşme olabilir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5451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📈 KRİTİK BULGULAR: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HbA1c: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(7.62% </a:t>
            </a:r>
            <a:r>
              <a:rPr lang="tr-TR" dirty="0" err="1"/>
              <a:t>vs</a:t>
            </a:r>
            <a:r>
              <a:rPr lang="tr-TR" dirty="0"/>
              <a:t> 7.49%)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(p&lt;0.001)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Ancak </a:t>
            </a:r>
            <a:r>
              <a:rPr lang="tr-TR" dirty="0" err="1"/>
              <a:t>effect</a:t>
            </a:r>
            <a:r>
              <a:rPr lang="tr-TR" dirty="0"/>
              <a:t> size çok küçük (0.031)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Klinik olarak minimal fark (0.13%)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Açlık </a:t>
            </a:r>
            <a:r>
              <a:rPr lang="tr-TR" dirty="0" err="1"/>
              <a:t>Glukozu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(148.58 </a:t>
            </a:r>
            <a:r>
              <a:rPr lang="tr-TR" dirty="0" err="1"/>
              <a:t>vs</a:t>
            </a:r>
            <a:r>
              <a:rPr lang="tr-TR" dirty="0"/>
              <a:t> 136.77 mg/</a:t>
            </a:r>
            <a:r>
              <a:rPr lang="tr-TR" dirty="0" err="1"/>
              <a:t>dL</a:t>
            </a:r>
            <a:r>
              <a:rPr lang="tr-TR" dirty="0"/>
              <a:t>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(p=0.0040)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Orta büyüklükte </a:t>
            </a:r>
            <a:r>
              <a:rPr lang="tr-TR" dirty="0" err="1"/>
              <a:t>effect</a:t>
            </a:r>
            <a:r>
              <a:rPr lang="tr-TR" dirty="0"/>
              <a:t> size (0.179)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hastalar başlangıçta daha kötü </a:t>
            </a:r>
            <a:r>
              <a:rPr lang="tr-TR" dirty="0" err="1"/>
              <a:t>glisemik</a:t>
            </a:r>
            <a:r>
              <a:rPr lang="tr-TR" dirty="0"/>
              <a:t> kontrole sahip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Bu hastalar daha agresif tedavi gerektiren grup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Tedavi kararında hastalık şiddeti önemli rol oynuyor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Glisemik</a:t>
            </a:r>
            <a:r>
              <a:rPr lang="tr-TR" dirty="0"/>
              <a:t> kontrol hala hedef değerlerin üstünde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260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📈 KRİTİK BULGULAR: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HbA1c: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(7.62% </a:t>
            </a:r>
            <a:r>
              <a:rPr lang="tr-TR" dirty="0" err="1"/>
              <a:t>vs</a:t>
            </a:r>
            <a:r>
              <a:rPr lang="tr-TR" dirty="0"/>
              <a:t> 7.49%)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(p&lt;0.001)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Ancak </a:t>
            </a:r>
            <a:r>
              <a:rPr lang="tr-TR" dirty="0" err="1"/>
              <a:t>effect</a:t>
            </a:r>
            <a:r>
              <a:rPr lang="tr-TR" dirty="0"/>
              <a:t> size çok küçük (0.031)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Klinik olarak minimal fark (0.13%)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Açlık </a:t>
            </a:r>
            <a:r>
              <a:rPr lang="tr-TR" dirty="0" err="1"/>
              <a:t>Glukozu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(148.58 </a:t>
            </a:r>
            <a:r>
              <a:rPr lang="tr-TR" dirty="0" err="1"/>
              <a:t>vs</a:t>
            </a:r>
            <a:r>
              <a:rPr lang="tr-TR" dirty="0"/>
              <a:t> 136.77 mg/</a:t>
            </a:r>
            <a:r>
              <a:rPr lang="tr-TR" dirty="0" err="1"/>
              <a:t>dL</a:t>
            </a:r>
            <a:r>
              <a:rPr lang="tr-TR" dirty="0"/>
              <a:t>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(p=0.0040)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Orta büyüklükte </a:t>
            </a:r>
            <a:r>
              <a:rPr lang="tr-TR" dirty="0" err="1"/>
              <a:t>effect</a:t>
            </a:r>
            <a:r>
              <a:rPr lang="tr-TR" dirty="0"/>
              <a:t> size (0.179)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hastalar başlangıçta daha kötü </a:t>
            </a:r>
            <a:r>
              <a:rPr lang="tr-TR" dirty="0" err="1"/>
              <a:t>glisemik</a:t>
            </a:r>
            <a:r>
              <a:rPr lang="tr-TR" dirty="0"/>
              <a:t> kontrole sahip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Bu hastalar daha agresif tedavi gerektiren grup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Tedavi kararında hastalık şiddeti önemli rol oynuyor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Glisemik</a:t>
            </a:r>
            <a:r>
              <a:rPr lang="tr-TR" dirty="0"/>
              <a:t> kontrol hala hedef değerlerin üstünde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415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📈 KRİTİK BULGULAR: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HbA1c: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(7.62% </a:t>
            </a:r>
            <a:r>
              <a:rPr lang="tr-TR" dirty="0" err="1"/>
              <a:t>vs</a:t>
            </a:r>
            <a:r>
              <a:rPr lang="tr-TR" dirty="0"/>
              <a:t> 7.49%)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(p&lt;0.001)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Ancak </a:t>
            </a:r>
            <a:r>
              <a:rPr lang="tr-TR" dirty="0" err="1"/>
              <a:t>effect</a:t>
            </a:r>
            <a:r>
              <a:rPr lang="tr-TR" dirty="0"/>
              <a:t> size çok küçük (0.031)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Klinik olarak minimal fark (0.13%)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Açlık </a:t>
            </a:r>
            <a:r>
              <a:rPr lang="tr-TR" dirty="0" err="1"/>
              <a:t>Glukozu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(148.58 </a:t>
            </a:r>
            <a:r>
              <a:rPr lang="tr-TR" dirty="0" err="1"/>
              <a:t>vs</a:t>
            </a:r>
            <a:r>
              <a:rPr lang="tr-TR" dirty="0"/>
              <a:t> 136.77 mg/</a:t>
            </a:r>
            <a:r>
              <a:rPr lang="tr-TR" dirty="0" err="1"/>
              <a:t>dL</a:t>
            </a:r>
            <a:r>
              <a:rPr lang="tr-TR" dirty="0"/>
              <a:t>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(p=0.0040)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Orta büyüklükte </a:t>
            </a:r>
            <a:r>
              <a:rPr lang="tr-TR" dirty="0" err="1"/>
              <a:t>effect</a:t>
            </a:r>
            <a:r>
              <a:rPr lang="tr-TR" dirty="0"/>
              <a:t> size (0.179)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hastalar başlangıçta daha kötü </a:t>
            </a:r>
            <a:r>
              <a:rPr lang="tr-TR" dirty="0" err="1"/>
              <a:t>glisemik</a:t>
            </a:r>
            <a:r>
              <a:rPr lang="tr-TR" dirty="0"/>
              <a:t> kontrole sahip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Bu hastalar daha agresif tedavi gerektiren grup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Tedavi kararında hastalık şiddeti önemli rol oynuyor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Glisemik</a:t>
            </a:r>
            <a:r>
              <a:rPr lang="tr-TR" dirty="0"/>
              <a:t> kontrol hala hedef değerlerin üstünde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32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📍 ÖNEMLİ BULGULAR: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Yaş Dağılımı: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hastalar en genç grup (73.29±5.30 yıl)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Non</a:t>
            </a:r>
            <a:r>
              <a:rPr lang="tr-TR" dirty="0"/>
              <a:t>-DM hastalar en yaşlı grup (74.77±6.83 yıl)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fark (p&lt;0.001)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BMI: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Diyabetik gruplar daha yüksek BMI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SGLT-2- grup en yüksek (30.26±5.70 kg/m²)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Non</a:t>
            </a:r>
            <a:r>
              <a:rPr lang="tr-TR" dirty="0"/>
              <a:t>-DM grup en düşük (28.45±6.21 kg/m²)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Cinsiyet: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daha az kadın (%56.7)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SGLT-2- grupta en fazla kadın (%66.5)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Erkeklerde SGLT-2 kullanımı daha yaygın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55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📈 KRİTİK BULGULAR: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HbA1c: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(7.62% </a:t>
            </a:r>
            <a:r>
              <a:rPr lang="tr-TR" dirty="0" err="1"/>
              <a:t>vs</a:t>
            </a:r>
            <a:r>
              <a:rPr lang="tr-TR" dirty="0"/>
              <a:t> 7.49%)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(p&lt;0.001)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Ancak </a:t>
            </a:r>
            <a:r>
              <a:rPr lang="tr-TR" dirty="0" err="1"/>
              <a:t>effect</a:t>
            </a:r>
            <a:r>
              <a:rPr lang="tr-TR" dirty="0"/>
              <a:t> size çok küçük (0.031)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Klinik olarak minimal fark (0.13%)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Açlık </a:t>
            </a:r>
            <a:r>
              <a:rPr lang="tr-TR" dirty="0" err="1"/>
              <a:t>Glukozu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(148.58 </a:t>
            </a:r>
            <a:r>
              <a:rPr lang="tr-TR" dirty="0" err="1"/>
              <a:t>vs</a:t>
            </a:r>
            <a:r>
              <a:rPr lang="tr-TR" dirty="0"/>
              <a:t> 136.77 mg/</a:t>
            </a:r>
            <a:r>
              <a:rPr lang="tr-TR" dirty="0" err="1"/>
              <a:t>dL</a:t>
            </a:r>
            <a:r>
              <a:rPr lang="tr-TR" dirty="0"/>
              <a:t>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(p=0.0040)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Orta büyüklükte </a:t>
            </a:r>
            <a:r>
              <a:rPr lang="tr-TR" dirty="0" err="1"/>
              <a:t>effect</a:t>
            </a:r>
            <a:r>
              <a:rPr lang="tr-TR" dirty="0"/>
              <a:t> size (0.179)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hastalar başlangıçta daha kötü </a:t>
            </a:r>
            <a:r>
              <a:rPr lang="tr-TR" dirty="0" err="1"/>
              <a:t>glisemik</a:t>
            </a:r>
            <a:r>
              <a:rPr lang="tr-TR" dirty="0"/>
              <a:t> kontrole sahip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Bu hastalar daha agresif tedavi gerektiren grup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Tedavi kararında hastalık şiddeti önemli rol oynuyor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Glisemik</a:t>
            </a:r>
            <a:r>
              <a:rPr lang="tr-TR" dirty="0"/>
              <a:t> kontrol hala hedef değerlerin üstünde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334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📈 KRİTİK BULGULAR: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HbA1c: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(7.62% </a:t>
            </a:r>
            <a:r>
              <a:rPr lang="tr-TR" dirty="0" err="1"/>
              <a:t>vs</a:t>
            </a:r>
            <a:r>
              <a:rPr lang="tr-TR" dirty="0"/>
              <a:t> 7.49%)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(p&lt;0.001)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Ancak </a:t>
            </a:r>
            <a:r>
              <a:rPr lang="tr-TR" dirty="0" err="1"/>
              <a:t>effect</a:t>
            </a:r>
            <a:r>
              <a:rPr lang="tr-TR" dirty="0"/>
              <a:t> size çok küçük (0.031)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Klinik olarak minimal fark (0.13%)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Açlık </a:t>
            </a:r>
            <a:r>
              <a:rPr lang="tr-TR" dirty="0" err="1"/>
              <a:t>Glukozu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❌ SGLT-2+ grupta DAHA YÜKSEK (148.58 </a:t>
            </a:r>
            <a:r>
              <a:rPr lang="tr-TR" dirty="0" err="1"/>
              <a:t>vs</a:t>
            </a:r>
            <a:r>
              <a:rPr lang="tr-TR" dirty="0"/>
              <a:t> 136.77 mg/</a:t>
            </a:r>
            <a:r>
              <a:rPr lang="tr-TR" dirty="0" err="1"/>
              <a:t>dL</a:t>
            </a:r>
            <a:r>
              <a:rPr lang="tr-TR" dirty="0"/>
              <a:t>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(p=0.0040)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Orta büyüklükte </a:t>
            </a:r>
            <a:r>
              <a:rPr lang="tr-TR" dirty="0" err="1"/>
              <a:t>effect</a:t>
            </a:r>
            <a:r>
              <a:rPr lang="tr-TR" dirty="0"/>
              <a:t> size (0.179)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hastalar başlangıçta daha kötü </a:t>
            </a:r>
            <a:r>
              <a:rPr lang="tr-TR" dirty="0" err="1"/>
              <a:t>glisemik</a:t>
            </a:r>
            <a:r>
              <a:rPr lang="tr-TR" dirty="0"/>
              <a:t> kontrole sahip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Bu hastalar daha agresif tedavi gerektiren grup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Tedavi kararında hastalık şiddeti önemli rol oynuyor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Glisemik</a:t>
            </a:r>
            <a:r>
              <a:rPr lang="tr-TR" dirty="0"/>
              <a:t> kontrol hala hedef değerlerin üstünde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239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📍 ÖNEMLİ BULGULAR: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Yaş Dağılımı: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hastalar en genç grup (73.29±5.30 yıl)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Non</a:t>
            </a:r>
            <a:r>
              <a:rPr lang="tr-TR" dirty="0"/>
              <a:t>-DM hastalar en yaşlı grup (74.77±6.83 yıl)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fark (p&lt;0.001)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BMI: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Diyabetik gruplar daha yüksek BMI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SGLT-2- grup en yüksek (30.26±5.70 kg/m²)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Non</a:t>
            </a:r>
            <a:r>
              <a:rPr lang="tr-TR" dirty="0"/>
              <a:t>-DM grup en düşük (28.45±6.21 kg/m²)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Cinsiyet: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daha az kadın (%56.7)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SGLT-2- grupta en fazla kadın (%66.5)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Erkeklerde SGLT-2 kullanımı daha yaygın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36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❤️ KRİTİK BULGULAR: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Hipertansiyon: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en yüksek </a:t>
            </a:r>
            <a:r>
              <a:rPr lang="tr-TR" dirty="0" err="1"/>
              <a:t>prevalans</a:t>
            </a:r>
            <a:r>
              <a:rPr lang="tr-TR" dirty="0"/>
              <a:t> (%90.2)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Diyabetik gruplarda belirgin yüksek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</a:t>
            </a:r>
            <a:r>
              <a:rPr lang="tr-TR" dirty="0" err="1"/>
              <a:t>endikasyonunda</a:t>
            </a:r>
            <a:r>
              <a:rPr lang="tr-TR" dirty="0"/>
              <a:t> HT önemli faktör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Koroner Arter Hastalığı: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yaklaşık 2 kat daha fazla (%48.5)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Kardiyovasküler</a:t>
            </a:r>
            <a:r>
              <a:rPr lang="tr-TR" dirty="0"/>
              <a:t> yüksek risk grubunda tercih edilmiş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Kalp Yetersizliği: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2 kat daha fazla (%13.4 </a:t>
            </a:r>
            <a:r>
              <a:rPr lang="tr-TR" dirty="0" err="1"/>
              <a:t>vs</a:t>
            </a:r>
            <a:r>
              <a:rPr lang="tr-TR" dirty="0"/>
              <a:t> %6.0)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inhibitörlerin KY </a:t>
            </a:r>
            <a:r>
              <a:rPr lang="tr-TR" dirty="0" err="1"/>
              <a:t>endikasyonu</a:t>
            </a:r>
            <a:r>
              <a:rPr lang="tr-TR" dirty="0"/>
              <a:t> ile uyumlu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SGLT-2+ hastalar daha yüksek </a:t>
            </a:r>
            <a:r>
              <a:rPr lang="tr-TR" dirty="0" err="1"/>
              <a:t>kardiyovasküler</a:t>
            </a:r>
            <a:r>
              <a:rPr lang="tr-TR" dirty="0"/>
              <a:t> risk profiline sahip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Bu durum hedefli tedavi yaklaşımını yansıtıyor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02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✅ GÜVENLİK PROFİLİ - İYİ TOLERE EDİLEN İLAÇ: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Noktüri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numerik olarak daha fazla (%61.8 </a:t>
            </a:r>
            <a:r>
              <a:rPr lang="tr-TR" dirty="0" err="1"/>
              <a:t>vs</a:t>
            </a:r>
            <a:r>
              <a:rPr lang="tr-TR" dirty="0"/>
              <a:t> %54.6)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anlamlılık yok (p=0.15)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İlaç mekanizması ile beklenen yan etki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Geriatrik</a:t>
            </a:r>
            <a:r>
              <a:rPr lang="tr-TR" dirty="0"/>
              <a:t> hastalarda kabul edilebilir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Elektrolit Dengesi: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Potasyum seviyeleri normal ve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Hiperkalemi</a:t>
            </a:r>
            <a:r>
              <a:rPr lang="tr-TR" dirty="0"/>
              <a:t> riski artmamış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Güvenlik açısından önemli bulgu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Kalsiyum: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istatistiksel olarak düşük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Ancak </a:t>
            </a:r>
            <a:r>
              <a:rPr lang="tr-TR" dirty="0" err="1"/>
              <a:t>effect</a:t>
            </a:r>
            <a:r>
              <a:rPr lang="tr-TR" dirty="0"/>
              <a:t> size çok küçük (-0.043)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Klinik olarak anlamlı olmayabilir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GENEL: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</a:t>
            </a:r>
            <a:r>
              <a:rPr lang="tr-TR" dirty="0" err="1"/>
              <a:t>Geriatrik</a:t>
            </a:r>
            <a:r>
              <a:rPr lang="tr-TR" dirty="0"/>
              <a:t> </a:t>
            </a:r>
            <a:r>
              <a:rPr lang="tr-TR" dirty="0" err="1"/>
              <a:t>populasyonda</a:t>
            </a:r>
            <a:r>
              <a:rPr lang="tr-TR" dirty="0"/>
              <a:t> SGLT-2 inhibitörler güvenli profil gösteriyor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99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🏃 FONKSİYONEL PERFORMANS: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KATZ ADL Skoru: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en yüksek (5.51±1.11)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Günlük yaşam aktivitelerinde daha iyi performans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Fonksiyonel bağımsızlık korunmuş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4 Metre Yürüme Hızı: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en hızlı (5.03±2.21 </a:t>
            </a:r>
            <a:r>
              <a:rPr lang="tr-TR" dirty="0" err="1"/>
              <a:t>sn</a:t>
            </a:r>
            <a:r>
              <a:rPr lang="tr-TR" dirty="0"/>
              <a:t>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Daha iyi </a:t>
            </a:r>
            <a:r>
              <a:rPr lang="tr-TR" dirty="0" err="1"/>
              <a:t>mobilite</a:t>
            </a:r>
            <a:r>
              <a:rPr lang="tr-TR" dirty="0"/>
              <a:t> ve fiziksel performans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Sarkopeni</a:t>
            </a:r>
            <a:r>
              <a:rPr lang="tr-TR" dirty="0"/>
              <a:t> ve kırılganlık için pozitif gösterge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TUG ve Sandalye Testi: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Gruplar arasında benzer performans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Düşme riski açısından eşit profil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💡 YORUM: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SGLT-2 kullanan hastalar fonksiyonel olarak daha iyi durumda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Bu tedaviye uygun hastaların seçildiğini gösteriyor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26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📍 ÖNEMLİ BULGULAR: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Yaş Dağılımı: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hastalar en genç grup (73.29±5.30 yıl)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Non</a:t>
            </a:r>
            <a:r>
              <a:rPr lang="tr-TR" dirty="0"/>
              <a:t>-DM hastalar en yaşlı grup (74.77±6.83 yıl)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olarak anlamlı fark (p&lt;0.001)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BMI: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Diyabetik gruplar daha yüksek BMI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SGLT-2- grup en yüksek (30.26±5.70 kg/m²)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</a:t>
            </a:r>
            <a:r>
              <a:rPr lang="tr-TR" dirty="0" err="1"/>
              <a:t>Non</a:t>
            </a:r>
            <a:r>
              <a:rPr lang="tr-TR" dirty="0"/>
              <a:t>-DM grup en düşük (28.45±6.21 kg/m²)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Cinsiyet: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daha az kadın (%56.7)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SGLT-2- grupta en fazla kadın (%66.5)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Erkeklerde SGLT-2 kullanımı daha yaygın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70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⚠️ GÜVENLİK PROFİLİ DEĞERLENDİRMESİ: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Unutkanlık ve Depresyon: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Gruplar arasında anlamlı fark yok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inhibitörlerin kognitif yan etkisi görülmedi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Depresyon </a:t>
            </a:r>
            <a:r>
              <a:rPr lang="tr-TR" dirty="0" err="1"/>
              <a:t>prevalansı</a:t>
            </a:r>
            <a:r>
              <a:rPr lang="tr-TR" dirty="0"/>
              <a:t>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Düşme ve Kırık: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Düşme oranları gruplar arasında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Kırık </a:t>
            </a:r>
            <a:r>
              <a:rPr lang="tr-TR" dirty="0" err="1"/>
              <a:t>prevalansları</a:t>
            </a:r>
            <a:r>
              <a:rPr lang="tr-TR" dirty="0"/>
              <a:t> eşit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 düşme riskini artırmıyor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Noktüri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numerik olarak daha yüksek (%61.8)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anlamlılık sınırda (p=0.0947)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İlaç mekanizması ile uyumlu bulgu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İnkontinans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daha düşük (%39.6)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Beklenmedik koruyucu etki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61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⚠️ GÜVENLİK PROFİLİ DEĞERLENDİRMESİ: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Unutkanlık ve Depresyon: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Gruplar arasında anlamlı fark yok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inhibitörlerin kognitif yan etkisi görülmedi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Depresyon </a:t>
            </a:r>
            <a:r>
              <a:rPr lang="tr-TR" dirty="0" err="1"/>
              <a:t>prevalansı</a:t>
            </a:r>
            <a:r>
              <a:rPr lang="tr-TR" dirty="0"/>
              <a:t>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Düşme ve Kırık: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Düşme oranları gruplar arasında benzer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Kırık </a:t>
            </a:r>
            <a:r>
              <a:rPr lang="tr-TR" dirty="0" err="1"/>
              <a:t>prevalansları</a:t>
            </a:r>
            <a:r>
              <a:rPr lang="tr-TR" dirty="0"/>
              <a:t> eşit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 inhibitörler düşme riskini artırmıyor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Noktüri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numerik olarak daha yüksek (%61.8)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İstatistiksel anlamlılık sınırda (p=0.0947)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İlaç mekanizması ile uyumlu bulgu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dirty="0"/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 err="1"/>
              <a:t>Üriner</a:t>
            </a:r>
            <a:r>
              <a:rPr lang="tr-TR" dirty="0"/>
              <a:t> </a:t>
            </a:r>
            <a:r>
              <a:rPr lang="tr-TR" dirty="0" err="1"/>
              <a:t>İnkontinans</a:t>
            </a:r>
            <a:r>
              <a:rPr lang="tr-TR" dirty="0"/>
              <a:t>: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SGLT-2+ grupta daha düşük (%39.6)</a:t>
            </a:r>
          </a:p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lang="tr-TR" dirty="0"/>
              <a:t>  • Beklenmedik koruyucu etki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82DC-7233-4CEC-825F-22EB1EE27B9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13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3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87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81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28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01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07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03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10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388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</p:sp>
    </p:spTree>
    <p:extLst>
      <p:ext uri="{BB962C8B-B14F-4D97-AF65-F5344CB8AC3E}">
        <p14:creationId xmlns:p14="http://schemas.microsoft.com/office/powerpoint/2010/main" val="417635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55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24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7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36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51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59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53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16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E5EF13-DB74-FB46-8BDD-6B7CD72601CC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206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2108200" y="2084324"/>
            <a:ext cx="904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SAFETY PROFILE OF SGLT-2 INHIBITORS IN GERIATRIC PATIENTS: REAL-WORLD EVIDENCE FROM A TERTIARY CARE CENTER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08200" y="4948477"/>
            <a:ext cx="9684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u="sng" dirty="0">
                <a:solidFill>
                  <a:srgbClr val="222222"/>
                </a:solidFill>
                <a:latin typeface="Arial" panose="020B0604020202020204" pitchFamily="34" charset="0"/>
              </a:rPr>
              <a:t>Uzm. Dr. Murat Pehlivan</a:t>
            </a:r>
            <a:r>
              <a:rPr lang="tr-TR" sz="1600" b="1" dirty="0">
                <a:solidFill>
                  <a:srgbClr val="222222"/>
                </a:solidFill>
                <a:latin typeface="Arial" panose="020B0604020202020204" pitchFamily="34" charset="0"/>
              </a:rPr>
              <a:t>, Doç. Dr. Mert Eşme, Doç. Dr. Cafer Balcı, Prof. Dr. Burcu Balam Doğu, Prof. Dr. Meltem Gülhan Halil, Prof. Dr. Mustafa Cankurtaran </a:t>
            </a:r>
            <a:endParaRPr lang="tr-TR" sz="1600" dirty="0"/>
          </a:p>
        </p:txBody>
      </p:sp>
      <p:pic>
        <p:nvPicPr>
          <p:cNvPr id="7" name="Picture 6" descr="Dosya:Hacettepe Üniversitesi Logosu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20311"/>
            <a:ext cx="15525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2108199" y="6317044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b="1" dirty="0">
                <a:solidFill>
                  <a:srgbClr val="222222"/>
                </a:solidFill>
                <a:latin typeface="Arial" panose="020B0604020202020204" pitchFamily="34" charset="0"/>
              </a:rPr>
              <a:t>Hacettepe Üniversitesi Tıp Fakültesi , Geriatri Bilim Dalı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104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7948"/>
              </p:ext>
            </p:extLst>
          </p:nvPr>
        </p:nvGraphicFramePr>
        <p:xfrm>
          <a:off x="1537853" y="2100125"/>
          <a:ext cx="8613648" cy="316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123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Komorbidite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SGLT-2+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SGLT-2-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değeri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59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Hipertansiyon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(90.2%)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1196 (85.1%)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1349 (66.2%)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9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Koroner Arter Hast.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 (48.5%)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477 (33.9%)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492 (24.2%)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59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CABG Öyküsü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(16.4%)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 (11.8%)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 (8.4%)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59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Kalp Yetersizliği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(13.4%)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 (6.0%)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 (5.2%)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9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Atriyal Fibrilasyon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(18.8%)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 (8.9%)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184 (9.0%)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79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Serebrovasküler Olay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(9.0%)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 (8.2%)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 (8.4%)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0.94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angle 1"/>
          <p:cNvSpPr/>
          <p:nvPr/>
        </p:nvSpPr>
        <p:spPr>
          <a:xfrm>
            <a:off x="1537852" y="1300955"/>
            <a:ext cx="8613649" cy="65603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 lang="tr-TR" dirty="0" err="1"/>
              <a:t>Komorbidite</a:t>
            </a:r>
            <a:r>
              <a:rPr lang="tr-TR" dirty="0"/>
              <a:t> Dağılımı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34637"/>
              </p:ext>
            </p:extLst>
          </p:nvPr>
        </p:nvGraphicFramePr>
        <p:xfrm>
          <a:off x="1537853" y="5268006"/>
          <a:ext cx="86136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571139708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369389252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2053817650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1308541073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4091288885"/>
                    </a:ext>
                  </a:extLst>
                </a:gridCol>
              </a:tblGrid>
              <a:tr h="29586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Kronik</a:t>
                      </a: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Böbrek</a:t>
                      </a: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Hast.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(14.9%)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 (7.6%)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 (6.0%)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82532"/>
                  </a:ext>
                </a:extLst>
              </a:tr>
              <a:tr h="29586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Hemodiyaliz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(0.7%)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 (3.8%)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(2.5%)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07201"/>
                  </a:ext>
                </a:extLst>
              </a:tr>
              <a:tr h="29586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(6.9%)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 (8.4%)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 (11.4%)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42354"/>
                  </a:ext>
                </a:extLst>
              </a:tr>
              <a:tr h="29586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Parkinson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Hastalığı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(4.5%)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(2.0%)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(2.6%)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19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62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30777" y="101600"/>
            <a:ext cx="12560877" cy="67564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pic>
        <p:nvPicPr>
          <p:cNvPr id="13" name="Picture 2" descr="viz_17_stacked_bar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42" y="1398543"/>
            <a:ext cx="10655299" cy="52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3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8900" y="0"/>
            <a:ext cx="12280900" cy="69596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26755"/>
              </p:ext>
            </p:extLst>
          </p:nvPr>
        </p:nvGraphicFramePr>
        <p:xfrm>
          <a:off x="1328639" y="2270759"/>
          <a:ext cx="8613648" cy="3078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374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/>
                        <a:t>Fonksiyonel</a:t>
                      </a:r>
                      <a:r>
                        <a:rPr dirty="0"/>
                        <a:t> Test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SGLT-2+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SGLT-2-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Non-DM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p değeri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7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KATZ ADL </a:t>
                      </a:r>
                      <a:r>
                        <a:rPr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Skoru</a:t>
                      </a:r>
                      <a:endParaRPr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5.48 ± 1.15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5.42 ± 1.21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5.45 ± 1.22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0.78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7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Lawton IADL Skoru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6.69 ± 2.08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6.61 ± 2.36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6.63 ± 2.41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0.52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57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4m Yürüme Hızı (sn)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tr-TR" dirty="0"/>
                        <a:t>5.62 ± 2.18</a:t>
                      </a:r>
                      <a:endParaRPr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tr-TR" dirty="0"/>
                        <a:t>5.71 ± 6.34</a:t>
                      </a:r>
                      <a:endParaRPr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5.59 ± </a:t>
                      </a:r>
                      <a:r>
                        <a:rPr lang="tr-T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.97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tr-TR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052</a:t>
                      </a:r>
                      <a:endParaRPr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57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TUG Testi (sn)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12.57 ± 9.82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11.98 ± 6.51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12.25 ± 21.10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</a:t>
                      </a:r>
                      <a:r>
                        <a:rPr lang="tr-TR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57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Sandalye Testi (sn)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14.78 ± 5.43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14.69 ± 6.05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14.44 ± 5.47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"/>
          <p:cNvSpPr/>
          <p:nvPr/>
        </p:nvSpPr>
        <p:spPr>
          <a:xfrm>
            <a:off x="1328639" y="1313318"/>
            <a:ext cx="8659415" cy="91433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/>
              <a:t>Fonksiyonel Test Sonuçları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528435"/>
              </p:ext>
            </p:extLst>
          </p:nvPr>
        </p:nvGraphicFramePr>
        <p:xfrm>
          <a:off x="1328639" y="5365977"/>
          <a:ext cx="86136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489143189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2229852770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1817856963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1394009441"/>
                    </a:ext>
                  </a:extLst>
                </a:gridCol>
                <a:gridCol w="1581912">
                  <a:extLst>
                    <a:ext uri="{9D8B030D-6E8A-4147-A177-3AD203B41FA5}">
                      <a16:colId xmlns:a16="http://schemas.microsoft.com/office/drawing/2014/main" val="3548020762"/>
                    </a:ext>
                  </a:extLst>
                </a:gridCol>
              </a:tblGrid>
              <a:tr h="34929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SARC-F </a:t>
                      </a:r>
                      <a:r>
                        <a:rPr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Skoru</a:t>
                      </a:r>
                      <a:endParaRPr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1.90 ± 2.14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2.23 ± 2.54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2.05 ± 2.53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  <a:r>
                        <a:rPr lang="tr-TR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04167"/>
                  </a:ext>
                </a:extLst>
              </a:tr>
              <a:tr h="34929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Kavrama</a:t>
                      </a: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Sağ</a:t>
                      </a: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(kg)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22.06 ± 7.51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21.39 ± 14.51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21.84 ± 15.87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0.32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19929"/>
                  </a:ext>
                </a:extLst>
              </a:tr>
              <a:tr h="349293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Kavrama - Sol (kg)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20.86 ± 7.35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20.57 ± 13.25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21.48 ± 18.72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0.38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91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sp>
        <p:nvSpPr>
          <p:cNvPr id="14" name="Rectangle 1"/>
          <p:cNvSpPr/>
          <p:nvPr/>
        </p:nvSpPr>
        <p:spPr>
          <a:xfrm>
            <a:off x="821171" y="1517998"/>
            <a:ext cx="9144000" cy="69780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/>
              <a:t>Grup Karakteristikleri</a:t>
            </a:r>
          </a:p>
        </p:txBody>
      </p:sp>
      <p:pic>
        <p:nvPicPr>
          <p:cNvPr id="15" name="Image 0" descr="/tmp/rasterized-svg-1f1b2ff8.png"/>
          <p:cNvPicPr>
            <a:picLocks noChangeAspect="1"/>
          </p:cNvPicPr>
          <p:nvPr/>
        </p:nvPicPr>
        <p:blipFill rotWithShape="1">
          <a:blip r:embed="rId4"/>
          <a:srcRect b="18551"/>
          <a:stretch/>
        </p:blipFill>
        <p:spPr>
          <a:xfrm>
            <a:off x="304800" y="1517999"/>
            <a:ext cx="11595100" cy="53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graphicFrame>
        <p:nvGraphicFramePr>
          <p:cNvPr id="1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53902"/>
              </p:ext>
            </p:extLst>
          </p:nvPr>
        </p:nvGraphicFramePr>
        <p:xfrm>
          <a:off x="1304183" y="2277543"/>
          <a:ext cx="9134846" cy="387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0134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/>
                        <a:t>Geriatrik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Sendrom</a:t>
                      </a:r>
                      <a:endParaRPr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SGLT-2+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SGLT-2-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Non-DM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p değeri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Depresyon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(21.6%)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396 (28.3%)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595 (29.4%)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0.14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Düşme Öyküsü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(39.1%)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495 (35.6%)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701 (34.8%)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Düşme Sayısı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 ± 1.82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1.07 ± 1.48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 ± 2.83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0.89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Kırık Öyküsü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(12.1%)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 (12.7%)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264 (13.3%)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Noktüri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 (61.8%)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719 (54.6%)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 (52.5%)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0.09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Üriner</a:t>
                      </a: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İnkontinans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 (40.9%)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568 (41.4%)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831 (42.1%)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tr-TR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Rectangle 1"/>
          <p:cNvSpPr/>
          <p:nvPr/>
        </p:nvSpPr>
        <p:spPr>
          <a:xfrm>
            <a:off x="1295029" y="1328759"/>
            <a:ext cx="9144000" cy="90720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 err="1"/>
              <a:t>Geriatrik</a:t>
            </a:r>
            <a:r>
              <a:rPr lang="tr-TR" dirty="0"/>
              <a:t> Sendromlar</a:t>
            </a:r>
          </a:p>
        </p:txBody>
      </p:sp>
      <p:graphicFrame>
        <p:nvGraphicFramePr>
          <p:cNvPr id="1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43270"/>
              </p:ext>
            </p:extLst>
          </p:nvPr>
        </p:nvGraphicFramePr>
        <p:xfrm>
          <a:off x="1295029" y="6187660"/>
          <a:ext cx="9134846" cy="41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79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Frailty Scale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3.89 ± 1.04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3.97 ± 1.25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3.89 ± 1.23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0.12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70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graphicFrame>
        <p:nvGraphicFramePr>
          <p:cNvPr id="1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53902"/>
              </p:ext>
            </p:extLst>
          </p:nvPr>
        </p:nvGraphicFramePr>
        <p:xfrm>
          <a:off x="1304183" y="2277543"/>
          <a:ext cx="9134846" cy="387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0134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/>
                        <a:t>Geriatrik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Sendrom</a:t>
                      </a:r>
                      <a:endParaRPr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SGLT-2+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SGLT-2-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Non-DM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p değeri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Depresyon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 (21.6%)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396 (28.3%)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595 (29.4%)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0.14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Düşme Öyküsü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(39.1%)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495 (35.6%)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701 (34.8%)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Düşme Sayısı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 ± 1.82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1.07 ± 1.48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1.15 ± 2.83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0.89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Kırık Öyküsü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(12.1%)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 (12.7%)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264 (13.3%)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Noktüri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 (61.8%)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719 (54.6%)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 (52.5%)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0.09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58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Üriner</a:t>
                      </a: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İnkontinans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 (40.9%)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568 (41.4%)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831 (42.1%)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tr-TR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Rectangle 1"/>
          <p:cNvSpPr/>
          <p:nvPr/>
        </p:nvSpPr>
        <p:spPr>
          <a:xfrm>
            <a:off x="1295029" y="1328759"/>
            <a:ext cx="9144000" cy="90720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 err="1"/>
              <a:t>Geriatrik</a:t>
            </a:r>
            <a:r>
              <a:rPr lang="tr-TR" dirty="0"/>
              <a:t> Sendromlar</a:t>
            </a:r>
          </a:p>
        </p:txBody>
      </p:sp>
      <p:graphicFrame>
        <p:nvGraphicFramePr>
          <p:cNvPr id="1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43270"/>
              </p:ext>
            </p:extLst>
          </p:nvPr>
        </p:nvGraphicFramePr>
        <p:xfrm>
          <a:off x="1295029" y="6187660"/>
          <a:ext cx="9134846" cy="41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79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Frailty Scale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3.89 ± 1.04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3.97 ± 1.25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3.89 ± 1.23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0.12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21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sp>
        <p:nvSpPr>
          <p:cNvPr id="17" name="Rectangle 1"/>
          <p:cNvSpPr/>
          <p:nvPr/>
        </p:nvSpPr>
        <p:spPr>
          <a:xfrm>
            <a:off x="1295029" y="1328759"/>
            <a:ext cx="9144000" cy="90720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 err="1"/>
              <a:t>Polifarmasi</a:t>
            </a:r>
            <a:endParaRPr lang="tr-TR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48017"/>
              </p:ext>
            </p:extLst>
          </p:nvPr>
        </p:nvGraphicFramePr>
        <p:xfrm>
          <a:off x="1398440" y="2529459"/>
          <a:ext cx="9006035" cy="3048000"/>
        </p:xfrm>
        <a:graphic>
          <a:graphicData uri="http://schemas.openxmlformats.org/drawingml/2006/table">
            <a:tbl>
              <a:tblPr/>
              <a:tblGrid>
                <a:gridCol w="180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İlaç Sayısı</a:t>
                      </a:r>
                      <a:endParaRPr lang="en-US" sz="1400" dirty="0"/>
                    </a:p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Kategorisi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SGLT-2+ DM</a:t>
                      </a:r>
                      <a:endParaRPr lang="en-US" sz="1400" dirty="0"/>
                    </a:p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(n=134)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SGLT-2- DM</a:t>
                      </a:r>
                      <a:endParaRPr lang="en-US" sz="1400" dirty="0"/>
                    </a:p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(n=1,408)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Non-DM</a:t>
                      </a:r>
                      <a:endParaRPr lang="en-US" sz="1400" dirty="0"/>
                    </a:p>
                    <a:p>
                      <a:pPr marL="0" indent="0" algn="ctr">
                        <a:buNone/>
                      </a:pPr>
                      <a:endParaRPr lang="en-US" sz="1400" dirty="0"/>
                    </a:p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(n=2,041)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</a:rPr>
                        <a:t>p değeri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0-4 ilaç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1600" dirty="0"/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(11.2%)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320</a:t>
                      </a:r>
                      <a:endParaRPr lang="en-US" sz="1600" dirty="0"/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(22.7%)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1,220</a:t>
                      </a:r>
                      <a:endParaRPr lang="en-US" sz="1600" dirty="0"/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(59.8%)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6B6B"/>
                          </a:solidFill>
                        </a:rPr>
                        <a:t>&lt;0.001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5-9 ilaç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75</a:t>
                      </a:r>
                      <a:endParaRPr lang="en-US" sz="1600" dirty="0"/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(56.0%)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780</a:t>
                      </a:r>
                      <a:endParaRPr lang="en-US" sz="1600" dirty="0"/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(55.4%)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680</a:t>
                      </a:r>
                      <a:endParaRPr lang="en-US" sz="1600" dirty="0"/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(33.3%)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6B6B"/>
                          </a:solidFill>
                        </a:rPr>
                        <a:t>&lt;0.001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10+ ilaç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44</a:t>
                      </a:r>
                      <a:endParaRPr lang="en-US" sz="1600" dirty="0"/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(32.8%)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308</a:t>
                      </a:r>
                      <a:endParaRPr lang="en-US" sz="1600" dirty="0"/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(21.9%)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141</a:t>
                      </a:r>
                      <a:endParaRPr lang="en-US" sz="1600" dirty="0"/>
                    </a:p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(6.9%)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6B6B"/>
                          </a:solidFill>
                        </a:rPr>
                        <a:t>&lt;0.001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Ortalama İlaç Sayısı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~8.2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~7.1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~4.3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6B6B"/>
                          </a:solidFill>
                        </a:rPr>
                        <a:t>&lt;0.001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14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sp>
        <p:nvSpPr>
          <p:cNvPr id="17" name="Rectangle 1"/>
          <p:cNvSpPr/>
          <p:nvPr/>
        </p:nvSpPr>
        <p:spPr>
          <a:xfrm>
            <a:off x="1061316" y="1328759"/>
            <a:ext cx="10212244" cy="90720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/>
              <a:t>Düşme İçin Risk Faktörleri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22459" t="25483" r="21337" b="42796"/>
          <a:stretch/>
        </p:blipFill>
        <p:spPr>
          <a:xfrm>
            <a:off x="850900" y="2342155"/>
            <a:ext cx="10422660" cy="40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29272"/>
              </p:ext>
            </p:extLst>
          </p:nvPr>
        </p:nvGraphicFramePr>
        <p:xfrm>
          <a:off x="1351523" y="2021633"/>
          <a:ext cx="9170136" cy="467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1776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MMSE Alt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Skoru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SGLT-2+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SGLT-2-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değeri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15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MMSE Total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25.88 ± 4.27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25.88 ± 4.85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25.78 ± 5.12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15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Oryantasyon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8.64 ± 2.23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8.62 ± 2.33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8.65 ± 2.29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0.37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5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Kayıt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2.79 ± 0.66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2.83 ± 0.97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2.83 ± 0.63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15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Dikkat-Hesaplama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4.17 ± 1.48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4.11 ± 1.53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4.06 ± 1.57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15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Hatırlama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1.89 ± 1.04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1.92 ± 1.07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1.84 ± 1.13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tr-T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5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Lisan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2.76 ± 0.45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2.58 ± 0.62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2.62 ± 0.61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0.005**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15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 Fonksiyon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5.60 ± 0.80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5.62 ± 0.99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5.62 ± 1.00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"/>
          <p:cNvSpPr/>
          <p:nvPr/>
        </p:nvSpPr>
        <p:spPr>
          <a:xfrm>
            <a:off x="1377661" y="1195237"/>
            <a:ext cx="9144000" cy="64173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 lang="tr-TR" dirty="0"/>
              <a:t>MMSE Karşılaştırması</a:t>
            </a:r>
          </a:p>
        </p:txBody>
      </p:sp>
    </p:spTree>
    <p:extLst>
      <p:ext uri="{BB962C8B-B14F-4D97-AF65-F5344CB8AC3E}">
        <p14:creationId xmlns:p14="http://schemas.microsoft.com/office/powerpoint/2010/main" val="256601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97657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sp>
        <p:nvSpPr>
          <p:cNvPr id="15" name="Rectangle 1"/>
          <p:cNvSpPr/>
          <p:nvPr/>
        </p:nvSpPr>
        <p:spPr>
          <a:xfrm>
            <a:off x="1377661" y="1195237"/>
            <a:ext cx="9144000" cy="641730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rPr lang="tr-TR" dirty="0"/>
              <a:t>MMSE Karşılaştırması</a:t>
            </a:r>
          </a:p>
        </p:txBody>
      </p:sp>
      <p:pic>
        <p:nvPicPr>
          <p:cNvPr id="11" name="Image 0" descr="/tmp/rasterized-svg-65c6e2aa.png"/>
          <p:cNvPicPr>
            <a:picLocks noChangeAspect="1"/>
          </p:cNvPicPr>
          <p:nvPr/>
        </p:nvPicPr>
        <p:blipFill rotWithShape="1">
          <a:blip r:embed="rId4"/>
          <a:srcRect t="13320" b="24179"/>
          <a:stretch/>
        </p:blipFill>
        <p:spPr>
          <a:xfrm>
            <a:off x="591127" y="2095500"/>
            <a:ext cx="11582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1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Dikdörtgen 3"/>
          <p:cNvSpPr/>
          <p:nvPr/>
        </p:nvSpPr>
        <p:spPr>
          <a:xfrm>
            <a:off x="1002144" y="2749819"/>
            <a:ext cx="8903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solidFill>
                  <a:srgbClr val="222222"/>
                </a:solidFill>
                <a:latin typeface="Arial" panose="020B0604020202020204" pitchFamily="34" charset="0"/>
              </a:rPr>
              <a:t>Bu çalışmada herhangi bir çıkar çatışması yoktur</a:t>
            </a:r>
            <a:endParaRPr lang="tr-TR" sz="1600" dirty="0"/>
          </a:p>
        </p:txBody>
      </p:sp>
      <p:sp>
        <p:nvSpPr>
          <p:cNvPr id="6" name="Dikdörtgen 5"/>
          <p:cNvSpPr/>
          <p:nvPr/>
        </p:nvSpPr>
        <p:spPr>
          <a:xfrm>
            <a:off x="1270000" y="1433497"/>
            <a:ext cx="890385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Çıkar Çatışması Beyanı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8828" y="1713573"/>
            <a:ext cx="3823855" cy="44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9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985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graphicFrame>
        <p:nvGraphicFramePr>
          <p:cNvPr id="14" name="Table 3"/>
          <p:cNvGraphicFramePr>
            <a:graphicFrameLocks noGrp="1"/>
          </p:cNvGraphicFramePr>
          <p:nvPr/>
        </p:nvGraphicFramePr>
        <p:xfrm>
          <a:off x="647296" y="2177701"/>
          <a:ext cx="914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/>
                        <a:t>Parametre</a:t>
                      </a:r>
                      <a:endParaRPr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SGLT-2+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SGLT-2-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p değeri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t>Sistolik KB (mmHg)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138.99 ± 25.16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141.92 ± 39.01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/>
                        <a:t>0.04*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t>Diastolik KB (mmHg)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80.26 ± 12.34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82.83 ± 16.77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/>
                        <a:t>0.03*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t>BNP (pg/mL)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127.99 ± 158.84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110.57 ± 353.41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0.054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t>KAH, n (%)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65 (48.5%)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477 (33.9%)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/>
                        <a:t>0.001**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 err="1"/>
                        <a:t>Kalp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Yetmezliği</a:t>
                      </a:r>
                      <a:r>
                        <a:rPr dirty="0"/>
                        <a:t>, n (%)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18 (13.4%)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84 (6.0%)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/>
                        <a:t>0.001**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"/>
          <p:cNvSpPr/>
          <p:nvPr/>
        </p:nvSpPr>
        <p:spPr>
          <a:xfrm>
            <a:off x="647296" y="1232812"/>
            <a:ext cx="9144000" cy="76022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 err="1"/>
              <a:t>Kardiovasküler</a:t>
            </a:r>
            <a:r>
              <a:rPr lang="tr-TR" dirty="0"/>
              <a:t> Parametreler</a:t>
            </a:r>
          </a:p>
        </p:txBody>
      </p:sp>
    </p:spTree>
    <p:extLst>
      <p:ext uri="{BB962C8B-B14F-4D97-AF65-F5344CB8AC3E}">
        <p14:creationId xmlns:p14="http://schemas.microsoft.com/office/powerpoint/2010/main" val="377580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192000" cy="6985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sp>
        <p:nvSpPr>
          <p:cNvPr id="15" name="Rectangle 1"/>
          <p:cNvSpPr/>
          <p:nvPr/>
        </p:nvSpPr>
        <p:spPr>
          <a:xfrm>
            <a:off x="647296" y="1232812"/>
            <a:ext cx="9144000" cy="760223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 err="1"/>
              <a:t>Ortostatik</a:t>
            </a:r>
            <a:r>
              <a:rPr lang="tr-TR" dirty="0"/>
              <a:t> Hipotansiyon</a:t>
            </a: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407510"/>
              </p:ext>
            </p:extLst>
          </p:nvPr>
        </p:nvGraphicFramePr>
        <p:xfrm>
          <a:off x="647296" y="2227638"/>
          <a:ext cx="914400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6357"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t>Parametre</a:t>
                      </a:r>
                    </a:p>
                  </a:txBody>
                  <a:tcP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t>SGLT-2+</a:t>
                      </a:r>
                    </a:p>
                  </a:txBody>
                  <a:tcP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t>SGLT-2-</a:t>
                      </a:r>
                    </a:p>
                  </a:txBody>
                  <a:tcPr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FFFFFF"/>
                          </a:solidFill>
                        </a:defRPr>
                      </a:pPr>
                      <a:r>
                        <a:t>p değeri</a:t>
                      </a:r>
                    </a:p>
                  </a:txBody>
                  <a:tcPr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122">
                <a:tc>
                  <a:txBody>
                    <a:bodyPr/>
                    <a:lstStyle/>
                    <a:p>
                      <a:pPr algn="l">
                        <a:defRPr sz="2000" b="1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OH 1.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dakika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tr-TR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122">
                <a:tc>
                  <a:txBody>
                    <a:bodyPr/>
                    <a:lstStyle/>
                    <a:p>
                      <a:pPr algn="l">
                        <a:defRPr sz="2000" b="1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OH 3.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dakika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tr-TR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122">
                <a:tc>
                  <a:txBody>
                    <a:bodyPr/>
                    <a:lstStyle/>
                    <a:p>
                      <a:pPr algn="l">
                        <a:defRPr sz="2000" b="1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OH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Semptomları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C00000"/>
                          </a:solidFill>
                        </a:defRPr>
                      </a:pPr>
                      <a:r>
                        <a:rPr lang="tr-TR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0.99</a:t>
                      </a:r>
                      <a:endParaRPr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357">
                <a:tc gridSpan="4"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006100"/>
                          </a:solidFill>
                        </a:defRPr>
                      </a:pPr>
                      <a:r>
                        <a:rPr dirty="0"/>
                        <a:t>✓ HİÇBİR </a:t>
                      </a:r>
                      <a:r>
                        <a:rPr dirty="0" err="1"/>
                        <a:t>parametrede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anlamlı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fark</a:t>
                      </a:r>
                      <a:r>
                        <a:rPr dirty="0"/>
                        <a:t> YOK (p&gt;0.05)</a:t>
                      </a:r>
                    </a:p>
                  </a:txBody>
                  <a:tcPr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54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30395"/>
            <a:ext cx="12369800" cy="6827605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34889"/>
              </p:ext>
            </p:extLst>
          </p:nvPr>
        </p:nvGraphicFramePr>
        <p:xfrm>
          <a:off x="1004455" y="2551836"/>
          <a:ext cx="9144000" cy="325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4872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/>
                        <a:t>Laboratuvar</a:t>
                      </a:r>
                      <a:endParaRPr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SGLT-2+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SGLT-2-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Non-DM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t>p değeri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98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/>
                        <a:t>Hemoglobin (g/</a:t>
                      </a:r>
                      <a:r>
                        <a:rPr dirty="0" err="1"/>
                        <a:t>dL</a:t>
                      </a:r>
                      <a:r>
                        <a:rPr dirty="0"/>
                        <a:t>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13.51 ± 1.96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13.27 ± 1.85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13.</a:t>
                      </a:r>
                      <a:r>
                        <a:rPr lang="tr-TR" dirty="0"/>
                        <a:t>02</a:t>
                      </a:r>
                      <a:r>
                        <a:rPr dirty="0"/>
                        <a:t> ± 2.85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t>&lt;0.001***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898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t>Lökosit (×10³/μL)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8.25 ± 4.89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7.82 ± 2.16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7.20 ± 2.41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t>&lt;0.001***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898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t>TSH (mIU/L)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3.50 ± 9.02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4.31 ± 59.98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2.76 ± 8.36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0.3348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898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t>Sodyum (mEq/L)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140.31 ± 2.35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139.92 ± 3.75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140.75 ± 2.54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tr-TR" dirty="0"/>
                        <a:t>0.06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"/>
          <p:cNvSpPr/>
          <p:nvPr/>
        </p:nvSpPr>
        <p:spPr>
          <a:xfrm>
            <a:off x="1004455" y="1421325"/>
            <a:ext cx="9144000" cy="65353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/>
              <a:t>Laboratuvar Parametreleri</a:t>
            </a:r>
          </a:p>
        </p:txBody>
      </p:sp>
    </p:spTree>
    <p:extLst>
      <p:ext uri="{BB962C8B-B14F-4D97-AF65-F5344CB8AC3E}">
        <p14:creationId xmlns:p14="http://schemas.microsoft.com/office/powerpoint/2010/main" val="3108033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91478"/>
              </p:ext>
            </p:extLst>
          </p:nvPr>
        </p:nvGraphicFramePr>
        <p:xfrm>
          <a:off x="1061316" y="2342155"/>
          <a:ext cx="82296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564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/>
                        <a:t>Parametre</a:t>
                      </a:r>
                      <a:endParaRPr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SGLT-2+ (n=134)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SGLT-2- (n=1408)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p </a:t>
                      </a:r>
                      <a:r>
                        <a:rPr dirty="0" err="1"/>
                        <a:t>değeri</a:t>
                      </a:r>
                      <a:endParaRPr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HbA1c (%)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7.62 ± 1.55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7.49 ± 4.36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65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Açlık Glukozu (mg/dL)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148.58 ± 56.26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136.77 ± 66.68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0.004**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"/>
          <p:cNvSpPr/>
          <p:nvPr/>
        </p:nvSpPr>
        <p:spPr>
          <a:xfrm>
            <a:off x="1061316" y="1267465"/>
            <a:ext cx="8229600" cy="910181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/>
              <a:t>Laboratuvar Parametreleri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97944"/>
              </p:ext>
            </p:extLst>
          </p:nvPr>
        </p:nvGraphicFramePr>
        <p:xfrm>
          <a:off x="1061316" y="3774716"/>
          <a:ext cx="8229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05">
                  <a:extLst>
                    <a:ext uri="{9D8B030D-6E8A-4147-A177-3AD203B41FA5}">
                      <a16:colId xmlns:a16="http://schemas.microsoft.com/office/drawing/2014/main" val="3566296091"/>
                    </a:ext>
                  </a:extLst>
                </a:gridCol>
                <a:gridCol w="1949116">
                  <a:extLst>
                    <a:ext uri="{9D8B030D-6E8A-4147-A177-3AD203B41FA5}">
                      <a16:colId xmlns:a16="http://schemas.microsoft.com/office/drawing/2014/main" val="2480771442"/>
                    </a:ext>
                  </a:extLst>
                </a:gridCol>
                <a:gridCol w="1949116">
                  <a:extLst>
                    <a:ext uri="{9D8B030D-6E8A-4147-A177-3AD203B41FA5}">
                      <a16:colId xmlns:a16="http://schemas.microsoft.com/office/drawing/2014/main" val="2066348483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3708020334"/>
                    </a:ext>
                  </a:extLst>
                </a:gridCol>
              </a:tblGrid>
              <a:tr h="29237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BUN (mg/</a:t>
                      </a:r>
                      <a:r>
                        <a:rPr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22.89 ± 11.05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19.01 ± 8.21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23587"/>
                  </a:ext>
                </a:extLst>
              </a:tr>
              <a:tr h="29237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eGFR (mL/dk/1.73m²)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53.48 ± 10.02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56.40 ± 8.37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94776"/>
                  </a:ext>
                </a:extLst>
              </a:tr>
              <a:tr h="292374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Ürik asit (mg/dL)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5.95 ± 5.03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5.71 ± 1.58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23045"/>
                  </a:ext>
                </a:extLst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80901"/>
              </p:ext>
            </p:extLst>
          </p:nvPr>
        </p:nvGraphicFramePr>
        <p:xfrm>
          <a:off x="1061316" y="4871997"/>
          <a:ext cx="8229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05">
                  <a:extLst>
                    <a:ext uri="{9D8B030D-6E8A-4147-A177-3AD203B41FA5}">
                      <a16:colId xmlns:a16="http://schemas.microsoft.com/office/drawing/2014/main" val="234928026"/>
                    </a:ext>
                  </a:extLst>
                </a:gridCol>
                <a:gridCol w="1949116">
                  <a:extLst>
                    <a:ext uri="{9D8B030D-6E8A-4147-A177-3AD203B41FA5}">
                      <a16:colId xmlns:a16="http://schemas.microsoft.com/office/drawing/2014/main" val="2215246793"/>
                    </a:ext>
                  </a:extLst>
                </a:gridCol>
                <a:gridCol w="1949116">
                  <a:extLst>
                    <a:ext uri="{9D8B030D-6E8A-4147-A177-3AD203B41FA5}">
                      <a16:colId xmlns:a16="http://schemas.microsoft.com/office/drawing/2014/main" val="2761243083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3593807477"/>
                    </a:ext>
                  </a:extLst>
                </a:gridCol>
              </a:tblGrid>
              <a:tr h="27133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Kolesterol</a:t>
                      </a: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(mg/</a:t>
                      </a:r>
                      <a:r>
                        <a:rPr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r>
                        <a:rPr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178.67 ± 133.09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181.87 ± 46.98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331073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LDL Kolesterol (mg/dL)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102.65 ± 30.73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116.01 ± 45.98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492899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HDL 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Kolesterol</a:t>
                      </a: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(mg/</a:t>
                      </a: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</a:t>
                      </a: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48.77 ± 12.59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52.38 ± 14.58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0.003**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56025"/>
                  </a:ext>
                </a:extLst>
              </a:tr>
              <a:tr h="271337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Trigliserit (mg/dL)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141.07 ± 59.58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143.88 ± 72.11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3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714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sp>
        <p:nvSpPr>
          <p:cNvPr id="16" name="Rectangle 1"/>
          <p:cNvSpPr/>
          <p:nvPr/>
        </p:nvSpPr>
        <p:spPr>
          <a:xfrm>
            <a:off x="1061316" y="1267465"/>
            <a:ext cx="8229600" cy="910181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/>
              <a:t>Laboratuvar Parametreleri</a:t>
            </a: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8400"/>
              </p:ext>
            </p:extLst>
          </p:nvPr>
        </p:nvGraphicFramePr>
        <p:xfrm>
          <a:off x="1148916" y="3489123"/>
          <a:ext cx="7933171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596">
                  <a:extLst>
                    <a:ext uri="{9D8B030D-6E8A-4147-A177-3AD203B41FA5}">
                      <a16:colId xmlns:a16="http://schemas.microsoft.com/office/drawing/2014/main" val="3331331668"/>
                    </a:ext>
                  </a:extLst>
                </a:gridCol>
                <a:gridCol w="1878909">
                  <a:extLst>
                    <a:ext uri="{9D8B030D-6E8A-4147-A177-3AD203B41FA5}">
                      <a16:colId xmlns:a16="http://schemas.microsoft.com/office/drawing/2014/main" val="1111008931"/>
                    </a:ext>
                  </a:extLst>
                </a:gridCol>
                <a:gridCol w="1878909">
                  <a:extLst>
                    <a:ext uri="{9D8B030D-6E8A-4147-A177-3AD203B41FA5}">
                      <a16:colId xmlns:a16="http://schemas.microsoft.com/office/drawing/2014/main" val="4238084041"/>
                    </a:ext>
                  </a:extLst>
                </a:gridCol>
                <a:gridCol w="1565757">
                  <a:extLst>
                    <a:ext uri="{9D8B030D-6E8A-4147-A177-3AD203B41FA5}">
                      <a16:colId xmlns:a16="http://schemas.microsoft.com/office/drawing/2014/main" val="9173395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CRP (mg/L)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</a:rPr>
                        <a:t>7.02 ± 14.26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</a:rPr>
                        <a:t>6.81 ± 13.21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</a:rPr>
                        <a:t>0.27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630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solidFill>
                            <a:schemeClr val="bg1"/>
                          </a:solidFill>
                        </a:rPr>
                        <a:t>Nötrofil/Lenfosit Oranı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3.11 ± 3.97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2.94 ± 6.82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</a:rPr>
                        <a:t>0.68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364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>
                          <a:solidFill>
                            <a:schemeClr val="bg1"/>
                          </a:solidFill>
                        </a:rPr>
                        <a:t>Ferritin (ng/mL)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bg1"/>
                          </a:solidFill>
                        </a:rPr>
                        <a:t>40.16 ± 37.30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olidFill>
                            <a:schemeClr val="bg1"/>
                          </a:solidFill>
                        </a:rPr>
                        <a:t>54.65 ± 90.50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</a:rPr>
                        <a:t>0.1</a:t>
                      </a:r>
                      <a:r>
                        <a:rPr lang="tr-TR" b="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623433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40781"/>
              </p:ext>
            </p:extLst>
          </p:nvPr>
        </p:nvGraphicFramePr>
        <p:xfrm>
          <a:off x="1148916" y="2744071"/>
          <a:ext cx="793317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019">
                  <a:extLst>
                    <a:ext uri="{9D8B030D-6E8A-4147-A177-3AD203B41FA5}">
                      <a16:colId xmlns:a16="http://schemas.microsoft.com/office/drawing/2014/main" val="316944101"/>
                    </a:ext>
                  </a:extLst>
                </a:gridCol>
                <a:gridCol w="1947765">
                  <a:extLst>
                    <a:ext uri="{9D8B030D-6E8A-4147-A177-3AD203B41FA5}">
                      <a16:colId xmlns:a16="http://schemas.microsoft.com/office/drawing/2014/main" val="1863469879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745647759"/>
                    </a:ext>
                  </a:extLst>
                </a:gridCol>
                <a:gridCol w="1563686">
                  <a:extLst>
                    <a:ext uri="{9D8B030D-6E8A-4147-A177-3AD203B41FA5}">
                      <a16:colId xmlns:a16="http://schemas.microsoft.com/office/drawing/2014/main" val="1461976127"/>
                    </a:ext>
                  </a:extLst>
                </a:gridCol>
              </a:tblGrid>
              <a:tr h="624564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/>
                        <a:t>Parametre</a:t>
                      </a:r>
                      <a:endParaRPr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SGLT-2+ (n=134)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SGLT-2- (n=1408)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p </a:t>
                      </a:r>
                      <a:r>
                        <a:rPr dirty="0" err="1"/>
                        <a:t>değeri</a:t>
                      </a:r>
                      <a:endParaRPr dirty="0"/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6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04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sp>
        <p:nvSpPr>
          <p:cNvPr id="16" name="Rectangle 1"/>
          <p:cNvSpPr/>
          <p:nvPr/>
        </p:nvSpPr>
        <p:spPr>
          <a:xfrm>
            <a:off x="1061316" y="1267465"/>
            <a:ext cx="8229600" cy="910181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/>
              <a:t>Laboratuvar Parametreleri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87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sp>
        <p:nvSpPr>
          <p:cNvPr id="16" name="Rectangle 1"/>
          <p:cNvSpPr/>
          <p:nvPr/>
        </p:nvSpPr>
        <p:spPr>
          <a:xfrm>
            <a:off x="1061316" y="1267465"/>
            <a:ext cx="8229600" cy="910181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/>
              <a:t>Laboratuvar Parametreleri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9444" t="2963" r="9234" b="23333"/>
          <a:stretch/>
        </p:blipFill>
        <p:spPr>
          <a:xfrm>
            <a:off x="190500" y="1267464"/>
            <a:ext cx="11785600" cy="52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4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l="21353" t="29445" r="6668" b="13148"/>
          <a:stretch/>
        </p:blipFill>
        <p:spPr>
          <a:xfrm>
            <a:off x="444500" y="2019300"/>
            <a:ext cx="11455400" cy="4674192"/>
          </a:xfrm>
          <a:prstGeom prst="rect">
            <a:avLst/>
          </a:prstGeom>
        </p:spPr>
      </p:pic>
      <p:sp>
        <p:nvSpPr>
          <p:cNvPr id="15" name="Rectangle 1"/>
          <p:cNvSpPr/>
          <p:nvPr/>
        </p:nvSpPr>
        <p:spPr>
          <a:xfrm>
            <a:off x="1061316" y="1267465"/>
            <a:ext cx="8229600" cy="75183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Çalışmanın Güçlü Yönleri</a:t>
            </a:r>
          </a:p>
        </p:txBody>
      </p:sp>
    </p:spTree>
    <p:extLst>
      <p:ext uri="{BB962C8B-B14F-4D97-AF65-F5344CB8AC3E}">
        <p14:creationId xmlns:p14="http://schemas.microsoft.com/office/powerpoint/2010/main" val="2236272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5564" y="0"/>
            <a:ext cx="12560877" cy="6858000"/>
          </a:xfrm>
        </p:spPr>
      </p:pic>
      <p:sp>
        <p:nvSpPr>
          <p:cNvPr id="3" name="Dikdörtgen 2"/>
          <p:cNvSpPr/>
          <p:nvPr/>
        </p:nvSpPr>
        <p:spPr>
          <a:xfrm>
            <a:off x="1930400" y="1782001"/>
            <a:ext cx="890385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SUNUM PLANI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5525816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1BBDC8"/>
              </a:buClr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1102006"/>
            <a:ext cx="12560877" cy="57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0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5313" cy="6858000"/>
          </a:xfrm>
        </p:spPr>
      </p:pic>
      <p:sp>
        <p:nvSpPr>
          <p:cNvPr id="3" name="Dikdörtgen 2"/>
          <p:cNvSpPr/>
          <p:nvPr/>
        </p:nvSpPr>
        <p:spPr>
          <a:xfrm>
            <a:off x="1364671" y="1257411"/>
            <a:ext cx="8903855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SUNUM PLANI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28403" t="30741" r="14444" b="17901"/>
          <a:stretch/>
        </p:blipFill>
        <p:spPr>
          <a:xfrm>
            <a:off x="287192" y="1817564"/>
            <a:ext cx="11790507" cy="47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7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50134" y="249634"/>
            <a:ext cx="4804370" cy="400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25"/>
              </a:lnSpc>
            </a:pPr>
            <a:r>
              <a:rPr lang="tr-TR" sz="2500" b="1" dirty="0">
                <a:solidFill>
                  <a:srgbClr val="FF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Çalışmanın</a:t>
            </a:r>
            <a:r>
              <a:rPr lang="en-US" sz="2500" b="1" dirty="0">
                <a:solidFill>
                  <a:srgbClr val="FF0000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 Temel Hedefleri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800100" y="918865"/>
            <a:ext cx="10904439" cy="1407120"/>
          </a:xfrm>
          <a:prstGeom prst="roundRect">
            <a:avLst>
              <a:gd name="adj" fmla="val 363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009353" y="1047055"/>
            <a:ext cx="365621" cy="365621"/>
          </a:xfrm>
          <a:prstGeom prst="roundRect">
            <a:avLst>
              <a:gd name="adj" fmla="val 20839179"/>
            </a:avLst>
          </a:prstGeom>
          <a:solidFill>
            <a:srgbClr val="1A2D7A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10" y="1127024"/>
            <a:ext cx="164505" cy="20568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705668" y="1127024"/>
            <a:ext cx="2032993" cy="20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2"/>
              </a:lnSpc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Alexandria Semi Bold" pitchFamily="34" charset="-122"/>
                <a:cs typeface="Calibri" panose="020F0502020204030204" pitchFamily="34" charset="0"/>
              </a:rPr>
              <a:t>Kapsamlı Değerlendirme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433563" y="1428860"/>
            <a:ext cx="10270976" cy="519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Sora Light" pitchFamily="34" charset="-122"/>
                <a:cs typeface="Calibri" panose="020F0502020204030204" pitchFamily="34" charset="0"/>
              </a:rPr>
              <a:t>Geriatrik tip 2 diyabetes mellitus (DM) hastalarında SGLT-2 inhibitör kullanımının etkilerini kapsamlı olarak değerlendirmek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800100" y="2409529"/>
            <a:ext cx="10904439" cy="1407120"/>
          </a:xfrm>
          <a:prstGeom prst="roundRect">
            <a:avLst>
              <a:gd name="adj" fmla="val 3638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1009353" y="2599829"/>
            <a:ext cx="365621" cy="365621"/>
          </a:xfrm>
          <a:prstGeom prst="roundRect">
            <a:avLst>
              <a:gd name="adj" fmla="val 20839179"/>
            </a:avLst>
          </a:prstGeom>
          <a:solidFill>
            <a:srgbClr val="1A2D7A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09" y="2692252"/>
            <a:ext cx="164505" cy="20568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705668" y="2660748"/>
            <a:ext cx="1968996" cy="20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2"/>
              </a:lnSpc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Alexandria Semi Bold" pitchFamily="34" charset="-122"/>
                <a:cs typeface="Calibri" panose="020F0502020204030204" pitchFamily="34" charset="0"/>
              </a:rPr>
              <a:t>Çoklu Parametre Analizi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433563" y="2983505"/>
            <a:ext cx="10377437" cy="49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Sora Light" pitchFamily="34" charset="-122"/>
                <a:cs typeface="Calibri" panose="020F0502020204030204" pitchFamily="34" charset="0"/>
              </a:rPr>
              <a:t>Glisemik kontrol, kardiyovasküler parametreler, renal fonksiyonlar ve metabolik profil üzerine etkilerini araştırmak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800100" y="3976787"/>
            <a:ext cx="10904439" cy="1212255"/>
          </a:xfrm>
          <a:prstGeom prst="roundRect">
            <a:avLst>
              <a:gd name="adj" fmla="val 422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5" name="Shape 10"/>
          <p:cNvSpPr/>
          <p:nvPr/>
        </p:nvSpPr>
        <p:spPr>
          <a:xfrm>
            <a:off x="1091603" y="4160443"/>
            <a:ext cx="365621" cy="365621"/>
          </a:xfrm>
          <a:prstGeom prst="roundRect">
            <a:avLst>
              <a:gd name="adj" fmla="val 20839179"/>
            </a:avLst>
          </a:prstGeom>
          <a:solidFill>
            <a:srgbClr val="1A2D7A"/>
          </a:solidFill>
          <a:ln/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074" y="4240412"/>
            <a:ext cx="164505" cy="20568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878510" y="4195865"/>
            <a:ext cx="1603673" cy="20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2"/>
              </a:lnSpc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Alexandria Semi Bold" pitchFamily="34" charset="-122"/>
                <a:cs typeface="Calibri" panose="020F0502020204030204" pitchFamily="34" charset="0"/>
              </a:rPr>
              <a:t>Güvenlik Profili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12"/>
          <p:cNvSpPr/>
          <p:nvPr/>
        </p:nvSpPr>
        <p:spPr>
          <a:xfrm>
            <a:off x="1457224" y="4725888"/>
            <a:ext cx="6388695" cy="194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Sora Light" pitchFamily="34" charset="-122"/>
                <a:cs typeface="Calibri" panose="020F0502020204030204" pitchFamily="34" charset="0"/>
              </a:rPr>
              <a:t>Geriatrik hasta populasyonunda SGLT-2 inhibitörlerin güvenlik profilini değerlendirmek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13"/>
          <p:cNvSpPr/>
          <p:nvPr/>
        </p:nvSpPr>
        <p:spPr>
          <a:xfrm>
            <a:off x="800101" y="5314355"/>
            <a:ext cx="10904438" cy="1212255"/>
          </a:xfrm>
          <a:prstGeom prst="roundRect">
            <a:avLst>
              <a:gd name="adj" fmla="val 422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20" name="Shape 14"/>
          <p:cNvSpPr/>
          <p:nvPr/>
        </p:nvSpPr>
        <p:spPr>
          <a:xfrm>
            <a:off x="1091705" y="5487044"/>
            <a:ext cx="365621" cy="365621"/>
          </a:xfrm>
          <a:prstGeom prst="roundRect">
            <a:avLst>
              <a:gd name="adj" fmla="val 20839179"/>
            </a:avLst>
          </a:prstGeom>
          <a:solidFill>
            <a:srgbClr val="1A2D7A"/>
          </a:solidFill>
          <a:ln/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840" y="5519042"/>
            <a:ext cx="164505" cy="205681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1748930" y="5569643"/>
            <a:ext cx="1733253" cy="200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42"/>
              </a:lnSpc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Alexandria Semi Bold" pitchFamily="34" charset="-122"/>
                <a:cs typeface="Calibri" panose="020F0502020204030204" pitchFamily="34" charset="0"/>
              </a:rPr>
              <a:t>Karşılaştırmalı Analiz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16"/>
          <p:cNvSpPr/>
          <p:nvPr/>
        </p:nvSpPr>
        <p:spPr>
          <a:xfrm>
            <a:off x="1654867" y="6149281"/>
            <a:ext cx="6388695" cy="194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dirty="0">
                <a:solidFill>
                  <a:srgbClr val="3B3535"/>
                </a:solidFill>
                <a:latin typeface="Calibri" panose="020F0502020204030204" pitchFamily="34" charset="0"/>
                <a:ea typeface="Sora Light" pitchFamily="34" charset="-122"/>
                <a:cs typeface="Calibri" panose="020F0502020204030204" pitchFamily="34" charset="0"/>
              </a:rPr>
              <a:t>Farklı hasta gruplarını (SGLT-2+, SGLT-2-, Non-DM) karşılaştırarak klinik farklılıkları ortaya koymak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9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5313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840925" y="2189111"/>
            <a:ext cx="5525816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1BBDC8"/>
              </a:buClr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54970" t="21111" r="4096" b="8423"/>
          <a:stretch/>
        </p:blipFill>
        <p:spPr>
          <a:xfrm>
            <a:off x="0" y="0"/>
            <a:ext cx="1226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5313" cy="68580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840925" y="2189111"/>
            <a:ext cx="5525816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1BBDC8"/>
              </a:buClr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21829" t="18180" r="6625" b="14553"/>
          <a:stretch/>
        </p:blipFill>
        <p:spPr>
          <a:xfrm>
            <a:off x="190500" y="1206500"/>
            <a:ext cx="12001500" cy="54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1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Image 0" descr="/tmp/rasterized-svg-05fff2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1" y="1449138"/>
            <a:ext cx="8763000" cy="5689600"/>
          </a:xfrm>
          <a:prstGeom prst="rect">
            <a:avLst/>
          </a:prstGeom>
        </p:spPr>
      </p:pic>
      <p:sp>
        <p:nvSpPr>
          <p:cNvPr id="10" name="Text 2"/>
          <p:cNvSpPr/>
          <p:nvPr/>
        </p:nvSpPr>
        <p:spPr>
          <a:xfrm>
            <a:off x="8166100" y="2527050"/>
            <a:ext cx="497433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  <a:spcAft>
                <a:spcPts val="1600"/>
              </a:spcAft>
            </a:pPr>
            <a:r>
              <a:rPr lang="en-US" sz="2000" b="1" dirty="0">
                <a:solidFill>
                  <a:srgbClr val="1C2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Çalışma Grupları</a:t>
            </a:r>
            <a:endParaRPr lang="en-US" sz="2000" dirty="0"/>
          </a:p>
        </p:txBody>
      </p:sp>
      <p:sp>
        <p:nvSpPr>
          <p:cNvPr id="11" name="Text 3"/>
          <p:cNvSpPr/>
          <p:nvPr/>
        </p:nvSpPr>
        <p:spPr>
          <a:xfrm>
            <a:off x="7682706" y="3365250"/>
            <a:ext cx="4509294" cy="1168400"/>
          </a:xfrm>
          <a:prstGeom prst="rect">
            <a:avLst/>
          </a:prstGeom>
          <a:noFill/>
          <a:ln/>
        </p:spPr>
        <p:txBody>
          <a:bodyPr wrap="square" lIns="91440" tIns="0" rIns="0" bIns="0" rtlCol="0" anchor="t"/>
          <a:lstStyle/>
          <a:p>
            <a:pPr marL="91438" indent="-91438">
              <a:lnSpc>
                <a:spcPts val="2800"/>
              </a:lnSpc>
              <a:buSzPct val="100000"/>
              <a:buChar char="•"/>
            </a:pPr>
            <a:r>
              <a:rPr lang="en-US" b="1" dirty="0">
                <a:solidFill>
                  <a:srgbClr val="E74C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SGLT-2+:</a:t>
            </a:r>
            <a:r>
              <a:rPr lang="tr-TR" b="1" dirty="0">
                <a:solidFill>
                  <a:srgbClr val="E74C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SGLT-2</a:t>
            </a:r>
            <a:r>
              <a:rPr lang="en-US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tr-TR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</a:t>
            </a:r>
            <a:r>
              <a:rPr lang="en-US" dirty="0" err="1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nhibitör</a:t>
            </a:r>
            <a:r>
              <a:rPr lang="en-US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u="sng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kullanan </a:t>
            </a:r>
            <a:r>
              <a:rPr lang="en-US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diyabetikler</a:t>
            </a:r>
            <a:endParaRPr lang="en-US" dirty="0"/>
          </a:p>
          <a:p>
            <a:pPr marL="91438" indent="-91438">
              <a:lnSpc>
                <a:spcPts val="2800"/>
              </a:lnSpc>
              <a:buSzPct val="100000"/>
              <a:buChar char="•"/>
            </a:pPr>
            <a:r>
              <a:rPr lang="en-US" b="1" dirty="0">
                <a:solidFill>
                  <a:srgbClr val="5DAD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SGLT-2-:</a:t>
            </a:r>
            <a:r>
              <a:rPr lang="en-US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tr-TR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tr-TR" dirty="0">
                <a:solidFill>
                  <a:srgbClr val="00B0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SGLT-2</a:t>
            </a:r>
            <a:r>
              <a:rPr lang="tr-TR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</a:t>
            </a:r>
            <a:r>
              <a:rPr lang="en-US" dirty="0" err="1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nhibitör</a:t>
            </a:r>
            <a:r>
              <a:rPr lang="en-US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u="sng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kullanmayan</a:t>
            </a:r>
            <a:r>
              <a:rPr lang="en-US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diyabetikler</a:t>
            </a:r>
            <a:endParaRPr lang="en-US" dirty="0"/>
          </a:p>
          <a:p>
            <a:pPr marL="91438" indent="-91438">
              <a:lnSpc>
                <a:spcPts val="2800"/>
              </a:lnSpc>
              <a:buSzPct val="100000"/>
              <a:buChar char="•"/>
            </a:pPr>
            <a:r>
              <a:rPr lang="en-US" b="1" dirty="0">
                <a:solidFill>
                  <a:srgbClr val="95A5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Non-DM:</a:t>
            </a:r>
            <a:r>
              <a:rPr lang="en-US" dirty="0">
                <a:solidFill>
                  <a:srgbClr val="1D1D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Diyabeti olmayan hastalar</a:t>
            </a:r>
            <a:endParaRPr lang="en-US" dirty="0"/>
          </a:p>
        </p:txBody>
      </p:sp>
      <p:sp>
        <p:nvSpPr>
          <p:cNvPr id="12" name="Text 0"/>
          <p:cNvSpPr/>
          <p:nvPr/>
        </p:nvSpPr>
        <p:spPr>
          <a:xfrm>
            <a:off x="406400" y="1238250"/>
            <a:ext cx="10795000" cy="491626"/>
          </a:xfrm>
          <a:prstGeom prst="roundRect">
            <a:avLst>
              <a:gd name="adj" fmla="val 15311"/>
            </a:avLst>
          </a:prstGeom>
          <a:solidFill>
            <a:srgbClr val="1C2833"/>
          </a:solidFill>
          <a:ln/>
        </p:spPr>
        <p:txBody>
          <a:bodyPr wrap="square" rtlCol="0" anchor="ctr"/>
          <a:lstStyle/>
          <a:p>
            <a:r>
              <a:rPr lang="en-US" sz="24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Genel Hasta Dağılımı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15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69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graphicFrame>
        <p:nvGraphicFramePr>
          <p:cNvPr id="1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73742"/>
              </p:ext>
            </p:extLst>
          </p:nvPr>
        </p:nvGraphicFramePr>
        <p:xfrm>
          <a:off x="821171" y="2342154"/>
          <a:ext cx="9144001" cy="2875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3459"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Değişken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SGLT-2+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SGLT-2- 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Non-DM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000" b="1">
                          <a:solidFill>
                            <a:srgbClr val="FFFFFF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değeri</a:t>
                      </a:r>
                    </a:p>
                  </a:txBody>
                  <a:tcPr anchor="ctr"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440">
                <a:tc>
                  <a:txBody>
                    <a:bodyPr/>
                    <a:lstStyle/>
                    <a:p>
                      <a:pPr algn="l">
                        <a:defRPr sz="1900" b="1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(%)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 (3.7%)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1,408 (38.9%)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2,041 (56.4%)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440">
                <a:tc>
                  <a:txBody>
                    <a:bodyPr/>
                    <a:lstStyle/>
                    <a:p>
                      <a:pPr algn="l">
                        <a:defRPr sz="19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Yaş (yıl)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73.29 ± 5.30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73.70 ± 5.80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74.77 ± 6.83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1">
                          <a:solidFill>
                            <a:srgbClr val="C00000"/>
                          </a:solidFill>
                        </a:defRPr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40">
                <a:tc>
                  <a:txBody>
                    <a:bodyPr/>
                    <a:lstStyle/>
                    <a:p>
                      <a:pPr algn="l">
                        <a:defRPr sz="19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BMI (kg/m²)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29.66 ± 5.42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30.26 ± 5.70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28.45 ± 6.21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440">
                <a:tc>
                  <a:txBody>
                    <a:bodyPr/>
                    <a:lstStyle/>
                    <a:p>
                      <a:pPr algn="l">
                        <a:defRPr sz="1900" b="1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Kadın, n (%)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 (56.7%)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937 (66.5%)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/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1297 (63.5%)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9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0.03*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1"/>
          <p:cNvSpPr/>
          <p:nvPr/>
        </p:nvSpPr>
        <p:spPr>
          <a:xfrm>
            <a:off x="821171" y="1517998"/>
            <a:ext cx="9144000" cy="697804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tr-TR" dirty="0"/>
              <a:t>Grup Karakteristikleri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60181"/>
              </p:ext>
            </p:extLst>
          </p:nvPr>
        </p:nvGraphicFramePr>
        <p:xfrm>
          <a:off x="821170" y="5181219"/>
          <a:ext cx="914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752">
                  <a:extLst>
                    <a:ext uri="{9D8B030D-6E8A-4147-A177-3AD203B41FA5}">
                      <a16:colId xmlns:a16="http://schemas.microsoft.com/office/drawing/2014/main" val="881629368"/>
                    </a:ext>
                  </a:extLst>
                </a:gridCol>
                <a:gridCol w="1679312">
                  <a:extLst>
                    <a:ext uri="{9D8B030D-6E8A-4147-A177-3AD203B41FA5}">
                      <a16:colId xmlns:a16="http://schemas.microsoft.com/office/drawing/2014/main" val="2016782614"/>
                    </a:ext>
                  </a:extLst>
                </a:gridCol>
                <a:gridCol w="1753254">
                  <a:extLst>
                    <a:ext uri="{9D8B030D-6E8A-4147-A177-3AD203B41FA5}">
                      <a16:colId xmlns:a16="http://schemas.microsoft.com/office/drawing/2014/main" val="3682986714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1737010020"/>
                    </a:ext>
                  </a:extLst>
                </a:gridCol>
                <a:gridCol w="1595582">
                  <a:extLst>
                    <a:ext uri="{9D8B030D-6E8A-4147-A177-3AD203B41FA5}">
                      <a16:colId xmlns:a16="http://schemas.microsoft.com/office/drawing/2014/main" val="2035164900"/>
                    </a:ext>
                  </a:extLst>
                </a:gridCol>
              </a:tblGrid>
              <a:tr h="552179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rPr b="1" dirty="0">
                          <a:solidFill>
                            <a:schemeClr val="bg1"/>
                          </a:solidFill>
                        </a:rPr>
                        <a:t>Bel </a:t>
                      </a:r>
                      <a:r>
                        <a:rPr b="1" dirty="0" err="1">
                          <a:solidFill>
                            <a:schemeClr val="bg1"/>
                          </a:solidFill>
                        </a:rPr>
                        <a:t>Çevresi</a:t>
                      </a:r>
                      <a:r>
                        <a:rPr b="1" dirty="0">
                          <a:solidFill>
                            <a:schemeClr val="bg1"/>
                          </a:solidFill>
                        </a:rPr>
                        <a:t> (cm)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</a:rPr>
                        <a:t>100.75 ± 10.90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</a:rPr>
                        <a:t>101.24 ± 12.68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0" dirty="0">
                          <a:solidFill>
                            <a:schemeClr val="bg1"/>
                          </a:solidFill>
                        </a:rPr>
                        <a:t>96.65 ± 13.13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rPr dirty="0"/>
                        <a:t>&lt;0.001***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62660"/>
                  </a:ext>
                </a:extLst>
              </a:tr>
              <a:tr h="552179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t>Kalça Çevresi (cm)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108.26 ± 10.86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109.33 ± 13.70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106.90 ± 28.04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olidFill>
                            <a:srgbClr val="C00000"/>
                          </a:solidFill>
                        </a:defRPr>
                      </a:pPr>
                      <a:r>
                        <a:t>&lt;0.001***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944177"/>
                  </a:ext>
                </a:extLst>
              </a:tr>
              <a:tr h="315531">
                <a:tc>
                  <a:txBody>
                    <a:bodyPr/>
                    <a:lstStyle/>
                    <a:p>
                      <a:pPr algn="l">
                        <a:defRPr sz="1800" b="1"/>
                      </a:pPr>
                      <a:r>
                        <a:t>Baldır Çevresi (cm)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35.08 ± 4.27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35.39 ± 5.94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35.62 ± 15.07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/>
                        <a:t>0.57</a:t>
                      </a: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3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64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4919132"/>
            <a:ext cx="8534400" cy="1507067"/>
          </a:xfrm>
        </p:spPr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46900"/>
          </a:xfrm>
        </p:spPr>
      </p:pic>
      <p:sp>
        <p:nvSpPr>
          <p:cNvPr id="6" name="Dikdörtgen 5"/>
          <p:cNvSpPr/>
          <p:nvPr/>
        </p:nvSpPr>
        <p:spPr>
          <a:xfrm>
            <a:off x="1061316" y="2792734"/>
            <a:ext cx="8903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710872" y="6149200"/>
            <a:ext cx="8903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200" b="1" dirty="0"/>
          </a:p>
        </p:txBody>
      </p:sp>
      <p:sp>
        <p:nvSpPr>
          <p:cNvPr id="4" name="Dikdörtgen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.”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18655" y="23421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7960" y="2736503"/>
            <a:ext cx="11611840" cy="483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endParaRPr lang="tr-TR" sz="8000" dirty="0"/>
          </a:p>
        </p:txBody>
      </p:sp>
      <p:sp>
        <p:nvSpPr>
          <p:cNvPr id="14" name="Rectangle 1"/>
          <p:cNvSpPr/>
          <p:nvPr/>
        </p:nvSpPr>
        <p:spPr>
          <a:xfrm>
            <a:off x="821171" y="1517998"/>
            <a:ext cx="9144000" cy="766546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000" b="1">
                <a:solidFill>
                  <a:srgbClr val="FFFFFF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BMI </a:t>
            </a:r>
            <a:r>
              <a:rPr lang="en-US" sz="2000" b="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Kategorileri</a:t>
            </a:r>
            <a:endParaRPr lang="en-US" sz="2000" dirty="0"/>
          </a:p>
          <a:p>
            <a:pPr algn="ctr">
              <a:defRPr sz="2000" b="1">
                <a:solidFill>
                  <a:srgbClr val="FFFFFF"/>
                </a:solidFill>
              </a:defRPr>
            </a:pPr>
            <a:endParaRPr lang="tr-TR" dirty="0"/>
          </a:p>
        </p:txBody>
      </p:sp>
      <p:pic>
        <p:nvPicPr>
          <p:cNvPr id="11" name="Image 0" descr="/tmp/rasterized-svg-a24fdd49.png"/>
          <p:cNvPicPr>
            <a:picLocks noChangeAspect="1"/>
          </p:cNvPicPr>
          <p:nvPr/>
        </p:nvPicPr>
        <p:blipFill rotWithShape="1">
          <a:blip r:embed="rId4"/>
          <a:srcRect t="13494" b="23539"/>
          <a:stretch/>
        </p:blipFill>
        <p:spPr>
          <a:xfrm>
            <a:off x="757959" y="2534645"/>
            <a:ext cx="11009497" cy="45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4508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722A5AA5-8089-4286-9F7B-DD6375F7C6C5}"/>
</file>

<file path=customXml/itemProps2.xml><?xml version="1.0" encoding="utf-8"?>
<ds:datastoreItem xmlns:ds="http://schemas.openxmlformats.org/officeDocument/2006/customXml" ds:itemID="{2BB9EE93-2F51-4080-B80B-572B654E5B8C}"/>
</file>

<file path=customXml/itemProps3.xml><?xml version="1.0" encoding="utf-8"?>
<ds:datastoreItem xmlns:ds="http://schemas.openxmlformats.org/officeDocument/2006/customXml" ds:itemID="{2D8401DE-E93D-45A0-9BFB-B302B870628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3697</Words>
  <Application>Microsoft Office PowerPoint</Application>
  <PresentationFormat>Geniş ekran</PresentationFormat>
  <Paragraphs>920</Paragraphs>
  <Slides>28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4" baseType="lpstr">
      <vt:lpstr>Alexandria Semi Bold</vt:lpstr>
      <vt:lpstr>Arial</vt:lpstr>
      <vt:lpstr>Calibri</vt:lpstr>
      <vt:lpstr>Century Gothic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Buse Çalışan</dc:creator>
  <cp:lastModifiedBy>loq4</cp:lastModifiedBy>
  <cp:revision>57</cp:revision>
  <dcterms:created xsi:type="dcterms:W3CDTF">2025-09-25T07:19:01Z</dcterms:created>
  <dcterms:modified xsi:type="dcterms:W3CDTF">2025-10-16T14:13:29Z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