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81" r:id="rId4"/>
    <p:sldId id="284" r:id="rId5"/>
    <p:sldId id="292" r:id="rId6"/>
    <p:sldId id="282" r:id="rId7"/>
    <p:sldId id="283" r:id="rId8"/>
    <p:sldId id="291" r:id="rId9"/>
    <p:sldId id="289" r:id="rId10"/>
    <p:sldId id="285" r:id="rId11"/>
    <p:sldId id="286" r:id="rId12"/>
    <p:sldId id="287" r:id="rId13"/>
    <p:sldId id="288" r:id="rId14"/>
    <p:sldId id="293" r:id="rId15"/>
    <p:sldId id="27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4D2"/>
    <a:srgbClr val="A7908B"/>
    <a:srgbClr val="A1B7C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/>
    <p:restoredTop sz="94676"/>
  </p:normalViewPr>
  <p:slideViewPr>
    <p:cSldViewPr snapToGrid="0">
      <p:cViewPr varScale="1">
        <p:scale>
          <a:sx n="88" d="100"/>
          <a:sy n="88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1DD94-A0E5-423C-B245-6A5F6182F8E6}" type="doc">
      <dgm:prSet loTypeId="urn:microsoft.com/office/officeart/2005/8/layout/vProcess5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34D51082-74EF-4ACB-8444-D23E5758B397}">
      <dgm:prSet phldrT="[Metin]"/>
      <dgm:spPr>
        <a:solidFill>
          <a:srgbClr val="FF7C80"/>
        </a:solidFill>
      </dgm:spPr>
      <dgm:t>
        <a:bodyPr/>
        <a:lstStyle/>
        <a:p>
          <a:r>
            <a:rPr lang="tr-TR" dirty="0">
              <a:latin typeface="Rockwell" panose="02060603020205020403" pitchFamily="18" charset="0"/>
            </a:rPr>
            <a:t>Retrospektif, </a:t>
          </a:r>
          <a:r>
            <a:rPr lang="tr-TR" dirty="0" err="1">
              <a:latin typeface="Rockwell" panose="02060603020205020403" pitchFamily="18" charset="0"/>
            </a:rPr>
            <a:t>kesitsel</a:t>
          </a:r>
          <a:r>
            <a:rPr lang="tr-TR" dirty="0">
              <a:latin typeface="Rockwell" panose="02060603020205020403" pitchFamily="18" charset="0"/>
            </a:rPr>
            <a:t>, tek merkezli</a:t>
          </a:r>
        </a:p>
      </dgm:t>
    </dgm:pt>
    <dgm:pt modelId="{20897624-4F0B-495A-8291-5F72DE255205}" type="parTrans" cxnId="{BE5D0E3E-D442-4E37-AAF9-DC88810455D6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BBC466DE-AFC3-4B37-BD53-80D253EF5F39}" type="sibTrans" cxnId="{BE5D0E3E-D442-4E37-AAF9-DC88810455D6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46BAB60C-FB6A-4897-A9A1-3606CB61B328}">
      <dgm:prSet phldrT="[Metin]"/>
      <dgm:spPr>
        <a:solidFill>
          <a:srgbClr val="B394D2"/>
        </a:solidFill>
      </dgm:spPr>
      <dgm:t>
        <a:bodyPr/>
        <a:lstStyle/>
        <a:p>
          <a:r>
            <a:rPr lang="tr-TR" dirty="0">
              <a:latin typeface="Rockwell" panose="02060603020205020403" pitchFamily="18" charset="0"/>
            </a:rPr>
            <a:t>Kasım 2024-Haziran 2025 tarihleri arası</a:t>
          </a:r>
        </a:p>
      </dgm:t>
    </dgm:pt>
    <dgm:pt modelId="{108E0D4C-1837-48BC-A935-3EDFD8D6E0AF}" type="parTrans" cxnId="{903016D5-271B-4175-B3FD-E1D982300100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68004F25-6886-4833-AFF2-8C2ABC7162C5}" type="sibTrans" cxnId="{903016D5-271B-4175-B3FD-E1D982300100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4FAEDA0A-7922-47B7-8460-6D804B257647}">
      <dgm:prSet phldrT="[Metin]"/>
      <dgm:spPr>
        <a:solidFill>
          <a:srgbClr val="A7908B"/>
        </a:solidFill>
      </dgm:spPr>
      <dgm:t>
        <a:bodyPr/>
        <a:lstStyle/>
        <a:p>
          <a:r>
            <a:rPr lang="tr-TR" dirty="0">
              <a:latin typeface="Rockwell" panose="02060603020205020403" pitchFamily="18" charset="0"/>
            </a:rPr>
            <a:t>Geriatri polikliniğine ayaktan başvuran</a:t>
          </a:r>
        </a:p>
      </dgm:t>
    </dgm:pt>
    <dgm:pt modelId="{FC7B85B7-36F4-4094-B290-F687F294BEB4}" type="parTrans" cxnId="{8BA8F094-859C-4415-8FF2-5A3FE25E247E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E9177387-6253-46CD-9BA0-22BE276210A8}" type="sibTrans" cxnId="{8BA8F094-859C-4415-8FF2-5A3FE25E247E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C4EE94FD-542E-43B1-8E5D-8E585730998A}">
      <dgm:prSet phldrT="[Metin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r-TR" dirty="0">
              <a:latin typeface="Rockwell" panose="02060603020205020403" pitchFamily="18" charset="0"/>
            </a:rPr>
            <a:t>65 yaş üstü diyabetik bireyler</a:t>
          </a:r>
        </a:p>
      </dgm:t>
    </dgm:pt>
    <dgm:pt modelId="{3E909FEE-0AB8-41E9-A21F-E53FE90DBE65}" type="parTrans" cxnId="{B9B42C44-7DC6-4610-B717-1786B8CF07D2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D400380E-1BA1-49A7-A898-6F7E50A0E445}" type="sibTrans" cxnId="{B9B42C44-7DC6-4610-B717-1786B8CF07D2}">
      <dgm:prSet/>
      <dgm:spPr/>
      <dgm:t>
        <a:bodyPr/>
        <a:lstStyle/>
        <a:p>
          <a:endParaRPr lang="tr-TR">
            <a:latin typeface="Rockwell" panose="02060603020205020403" pitchFamily="18" charset="0"/>
          </a:endParaRPr>
        </a:p>
      </dgm:t>
    </dgm:pt>
    <dgm:pt modelId="{D144EDCD-507D-4BE5-B604-1A948080B69C}" type="pres">
      <dgm:prSet presAssocID="{2D81DD94-A0E5-423C-B245-6A5F6182F8E6}" presName="outerComposite" presStyleCnt="0">
        <dgm:presLayoutVars>
          <dgm:chMax val="5"/>
          <dgm:dir/>
          <dgm:resizeHandles val="exact"/>
        </dgm:presLayoutVars>
      </dgm:prSet>
      <dgm:spPr/>
    </dgm:pt>
    <dgm:pt modelId="{E29CE8E1-67EB-4775-BEF1-4953CD6AC4EA}" type="pres">
      <dgm:prSet presAssocID="{2D81DD94-A0E5-423C-B245-6A5F6182F8E6}" presName="dummyMaxCanvas" presStyleCnt="0">
        <dgm:presLayoutVars/>
      </dgm:prSet>
      <dgm:spPr/>
    </dgm:pt>
    <dgm:pt modelId="{D93D2A22-3C1A-4000-AB13-58534151ABDD}" type="pres">
      <dgm:prSet presAssocID="{2D81DD94-A0E5-423C-B245-6A5F6182F8E6}" presName="FourNodes_1" presStyleLbl="node1" presStyleIdx="0" presStyleCnt="4">
        <dgm:presLayoutVars>
          <dgm:bulletEnabled val="1"/>
        </dgm:presLayoutVars>
      </dgm:prSet>
      <dgm:spPr/>
    </dgm:pt>
    <dgm:pt modelId="{2AF37DC8-F5F8-44C9-AE59-AF72B01B587E}" type="pres">
      <dgm:prSet presAssocID="{2D81DD94-A0E5-423C-B245-6A5F6182F8E6}" presName="FourNodes_2" presStyleLbl="node1" presStyleIdx="1" presStyleCnt="4">
        <dgm:presLayoutVars>
          <dgm:bulletEnabled val="1"/>
        </dgm:presLayoutVars>
      </dgm:prSet>
      <dgm:spPr/>
    </dgm:pt>
    <dgm:pt modelId="{6D697462-79C4-4BD4-B5DB-1C31D6C3D0B7}" type="pres">
      <dgm:prSet presAssocID="{2D81DD94-A0E5-423C-B245-6A5F6182F8E6}" presName="FourNodes_3" presStyleLbl="node1" presStyleIdx="2" presStyleCnt="4">
        <dgm:presLayoutVars>
          <dgm:bulletEnabled val="1"/>
        </dgm:presLayoutVars>
      </dgm:prSet>
      <dgm:spPr/>
    </dgm:pt>
    <dgm:pt modelId="{41F199AD-4F34-4BE3-B99E-ACA347DABB45}" type="pres">
      <dgm:prSet presAssocID="{2D81DD94-A0E5-423C-B245-6A5F6182F8E6}" presName="FourNodes_4" presStyleLbl="node1" presStyleIdx="3" presStyleCnt="4">
        <dgm:presLayoutVars>
          <dgm:bulletEnabled val="1"/>
        </dgm:presLayoutVars>
      </dgm:prSet>
      <dgm:spPr/>
    </dgm:pt>
    <dgm:pt modelId="{65B56DCC-1B7C-45B6-93F1-18C85BD3B4E9}" type="pres">
      <dgm:prSet presAssocID="{2D81DD94-A0E5-423C-B245-6A5F6182F8E6}" presName="FourConn_1-2" presStyleLbl="fgAccFollowNode1" presStyleIdx="0" presStyleCnt="3">
        <dgm:presLayoutVars>
          <dgm:bulletEnabled val="1"/>
        </dgm:presLayoutVars>
      </dgm:prSet>
      <dgm:spPr/>
    </dgm:pt>
    <dgm:pt modelId="{D87F0C5F-24A3-4E59-903C-504A925C2602}" type="pres">
      <dgm:prSet presAssocID="{2D81DD94-A0E5-423C-B245-6A5F6182F8E6}" presName="FourConn_2-3" presStyleLbl="fgAccFollowNode1" presStyleIdx="1" presStyleCnt="3">
        <dgm:presLayoutVars>
          <dgm:bulletEnabled val="1"/>
        </dgm:presLayoutVars>
      </dgm:prSet>
      <dgm:spPr/>
    </dgm:pt>
    <dgm:pt modelId="{34B37E05-7D39-4720-A175-B6FAABBB3DD3}" type="pres">
      <dgm:prSet presAssocID="{2D81DD94-A0E5-423C-B245-6A5F6182F8E6}" presName="FourConn_3-4" presStyleLbl="fgAccFollowNode1" presStyleIdx="2" presStyleCnt="3">
        <dgm:presLayoutVars>
          <dgm:bulletEnabled val="1"/>
        </dgm:presLayoutVars>
      </dgm:prSet>
      <dgm:spPr/>
    </dgm:pt>
    <dgm:pt modelId="{C79882DB-EF05-452A-B869-AF3E7CD05C3B}" type="pres">
      <dgm:prSet presAssocID="{2D81DD94-A0E5-423C-B245-6A5F6182F8E6}" presName="FourNodes_1_text" presStyleLbl="node1" presStyleIdx="3" presStyleCnt="4">
        <dgm:presLayoutVars>
          <dgm:bulletEnabled val="1"/>
        </dgm:presLayoutVars>
      </dgm:prSet>
      <dgm:spPr/>
    </dgm:pt>
    <dgm:pt modelId="{F2507992-6FBA-4967-BA2E-0A1F12BA8266}" type="pres">
      <dgm:prSet presAssocID="{2D81DD94-A0E5-423C-B245-6A5F6182F8E6}" presName="FourNodes_2_text" presStyleLbl="node1" presStyleIdx="3" presStyleCnt="4">
        <dgm:presLayoutVars>
          <dgm:bulletEnabled val="1"/>
        </dgm:presLayoutVars>
      </dgm:prSet>
      <dgm:spPr/>
    </dgm:pt>
    <dgm:pt modelId="{CE385625-455B-4CA8-BAF2-DDE77DA8758E}" type="pres">
      <dgm:prSet presAssocID="{2D81DD94-A0E5-423C-B245-6A5F6182F8E6}" presName="FourNodes_3_text" presStyleLbl="node1" presStyleIdx="3" presStyleCnt="4">
        <dgm:presLayoutVars>
          <dgm:bulletEnabled val="1"/>
        </dgm:presLayoutVars>
      </dgm:prSet>
      <dgm:spPr/>
    </dgm:pt>
    <dgm:pt modelId="{5B8F8EB8-C57F-449C-A055-69E5B9684708}" type="pres">
      <dgm:prSet presAssocID="{2D81DD94-A0E5-423C-B245-6A5F6182F8E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2E33004-F061-4C55-978A-289AD389972A}" type="presOf" srcId="{34D51082-74EF-4ACB-8444-D23E5758B397}" destId="{D93D2A22-3C1A-4000-AB13-58534151ABDD}" srcOrd="0" destOrd="0" presId="urn:microsoft.com/office/officeart/2005/8/layout/vProcess5"/>
    <dgm:cxn modelId="{A2D77504-5549-4BFE-8578-B0A7B7EE0A70}" type="presOf" srcId="{C4EE94FD-542E-43B1-8E5D-8E585730998A}" destId="{41F199AD-4F34-4BE3-B99E-ACA347DABB45}" srcOrd="0" destOrd="0" presId="urn:microsoft.com/office/officeart/2005/8/layout/vProcess5"/>
    <dgm:cxn modelId="{89750C0B-9E9F-4C9A-804E-D1D6F2A0034D}" type="presOf" srcId="{E9177387-6253-46CD-9BA0-22BE276210A8}" destId="{34B37E05-7D39-4720-A175-B6FAABBB3DD3}" srcOrd="0" destOrd="0" presId="urn:microsoft.com/office/officeart/2005/8/layout/vProcess5"/>
    <dgm:cxn modelId="{4DE9560C-72AD-4199-BC14-34D2B901F721}" type="presOf" srcId="{46BAB60C-FB6A-4897-A9A1-3606CB61B328}" destId="{F2507992-6FBA-4967-BA2E-0A1F12BA8266}" srcOrd="1" destOrd="0" presId="urn:microsoft.com/office/officeart/2005/8/layout/vProcess5"/>
    <dgm:cxn modelId="{DCCE041E-4FA1-4ABF-8C42-317FCA77B472}" type="presOf" srcId="{4FAEDA0A-7922-47B7-8460-6D804B257647}" destId="{6D697462-79C4-4BD4-B5DB-1C31D6C3D0B7}" srcOrd="0" destOrd="0" presId="urn:microsoft.com/office/officeart/2005/8/layout/vProcess5"/>
    <dgm:cxn modelId="{A8C32134-8E0D-41BA-8604-55048207F6CA}" type="presOf" srcId="{68004F25-6886-4833-AFF2-8C2ABC7162C5}" destId="{D87F0C5F-24A3-4E59-903C-504A925C2602}" srcOrd="0" destOrd="0" presId="urn:microsoft.com/office/officeart/2005/8/layout/vProcess5"/>
    <dgm:cxn modelId="{BE5D0E3E-D442-4E37-AAF9-DC88810455D6}" srcId="{2D81DD94-A0E5-423C-B245-6A5F6182F8E6}" destId="{34D51082-74EF-4ACB-8444-D23E5758B397}" srcOrd="0" destOrd="0" parTransId="{20897624-4F0B-495A-8291-5F72DE255205}" sibTransId="{BBC466DE-AFC3-4B37-BD53-80D253EF5F39}"/>
    <dgm:cxn modelId="{B9B42C44-7DC6-4610-B717-1786B8CF07D2}" srcId="{2D81DD94-A0E5-423C-B245-6A5F6182F8E6}" destId="{C4EE94FD-542E-43B1-8E5D-8E585730998A}" srcOrd="3" destOrd="0" parTransId="{3E909FEE-0AB8-41E9-A21F-E53FE90DBE65}" sibTransId="{D400380E-1BA1-49A7-A898-6F7E50A0E445}"/>
    <dgm:cxn modelId="{8BA8F094-859C-4415-8FF2-5A3FE25E247E}" srcId="{2D81DD94-A0E5-423C-B245-6A5F6182F8E6}" destId="{4FAEDA0A-7922-47B7-8460-6D804B257647}" srcOrd="2" destOrd="0" parTransId="{FC7B85B7-36F4-4094-B290-F687F294BEB4}" sibTransId="{E9177387-6253-46CD-9BA0-22BE276210A8}"/>
    <dgm:cxn modelId="{609EE8AA-5BB1-4CF7-B0AE-009C176176EC}" type="presOf" srcId="{C4EE94FD-542E-43B1-8E5D-8E585730998A}" destId="{5B8F8EB8-C57F-449C-A055-69E5B9684708}" srcOrd="1" destOrd="0" presId="urn:microsoft.com/office/officeart/2005/8/layout/vProcess5"/>
    <dgm:cxn modelId="{3474ACB6-A012-4001-8C2A-D32477BA0752}" type="presOf" srcId="{BBC466DE-AFC3-4B37-BD53-80D253EF5F39}" destId="{65B56DCC-1B7C-45B6-93F1-18C85BD3B4E9}" srcOrd="0" destOrd="0" presId="urn:microsoft.com/office/officeart/2005/8/layout/vProcess5"/>
    <dgm:cxn modelId="{3CF31ABF-8312-4A0D-9E0A-1FAEB08E1EDE}" type="presOf" srcId="{2D81DD94-A0E5-423C-B245-6A5F6182F8E6}" destId="{D144EDCD-507D-4BE5-B604-1A948080B69C}" srcOrd="0" destOrd="0" presId="urn:microsoft.com/office/officeart/2005/8/layout/vProcess5"/>
    <dgm:cxn modelId="{BF2A65C8-BC07-4BB2-A33A-38547CBADB60}" type="presOf" srcId="{4FAEDA0A-7922-47B7-8460-6D804B257647}" destId="{CE385625-455B-4CA8-BAF2-DDE77DA8758E}" srcOrd="1" destOrd="0" presId="urn:microsoft.com/office/officeart/2005/8/layout/vProcess5"/>
    <dgm:cxn modelId="{ED14C5C9-87A9-4FAA-9184-BAC050B01157}" type="presOf" srcId="{46BAB60C-FB6A-4897-A9A1-3606CB61B328}" destId="{2AF37DC8-F5F8-44C9-AE59-AF72B01B587E}" srcOrd="0" destOrd="0" presId="urn:microsoft.com/office/officeart/2005/8/layout/vProcess5"/>
    <dgm:cxn modelId="{903016D5-271B-4175-B3FD-E1D982300100}" srcId="{2D81DD94-A0E5-423C-B245-6A5F6182F8E6}" destId="{46BAB60C-FB6A-4897-A9A1-3606CB61B328}" srcOrd="1" destOrd="0" parTransId="{108E0D4C-1837-48BC-A935-3EDFD8D6E0AF}" sibTransId="{68004F25-6886-4833-AFF2-8C2ABC7162C5}"/>
    <dgm:cxn modelId="{CFF6B0F0-91CD-416D-837C-87672D47889D}" type="presOf" srcId="{34D51082-74EF-4ACB-8444-D23E5758B397}" destId="{C79882DB-EF05-452A-B869-AF3E7CD05C3B}" srcOrd="1" destOrd="0" presId="urn:microsoft.com/office/officeart/2005/8/layout/vProcess5"/>
    <dgm:cxn modelId="{0A7832FD-AEF8-46E2-8807-F94BD7A4D06E}" type="presParOf" srcId="{D144EDCD-507D-4BE5-B604-1A948080B69C}" destId="{E29CE8E1-67EB-4775-BEF1-4953CD6AC4EA}" srcOrd="0" destOrd="0" presId="urn:microsoft.com/office/officeart/2005/8/layout/vProcess5"/>
    <dgm:cxn modelId="{067DF0B1-AA61-45F0-B435-489102B9C322}" type="presParOf" srcId="{D144EDCD-507D-4BE5-B604-1A948080B69C}" destId="{D93D2A22-3C1A-4000-AB13-58534151ABDD}" srcOrd="1" destOrd="0" presId="urn:microsoft.com/office/officeart/2005/8/layout/vProcess5"/>
    <dgm:cxn modelId="{8D397C91-434F-4C35-AD4A-2701EDD7561E}" type="presParOf" srcId="{D144EDCD-507D-4BE5-B604-1A948080B69C}" destId="{2AF37DC8-F5F8-44C9-AE59-AF72B01B587E}" srcOrd="2" destOrd="0" presId="urn:microsoft.com/office/officeart/2005/8/layout/vProcess5"/>
    <dgm:cxn modelId="{4A6B4EDB-9380-4314-B2AB-535B0136ECDF}" type="presParOf" srcId="{D144EDCD-507D-4BE5-B604-1A948080B69C}" destId="{6D697462-79C4-4BD4-B5DB-1C31D6C3D0B7}" srcOrd="3" destOrd="0" presId="urn:microsoft.com/office/officeart/2005/8/layout/vProcess5"/>
    <dgm:cxn modelId="{7850CE75-2BF1-404B-9987-EFF1FCE7B6CA}" type="presParOf" srcId="{D144EDCD-507D-4BE5-B604-1A948080B69C}" destId="{41F199AD-4F34-4BE3-B99E-ACA347DABB45}" srcOrd="4" destOrd="0" presId="urn:microsoft.com/office/officeart/2005/8/layout/vProcess5"/>
    <dgm:cxn modelId="{0A0C8B11-D3DA-4C80-B157-F68B0FC84B6C}" type="presParOf" srcId="{D144EDCD-507D-4BE5-B604-1A948080B69C}" destId="{65B56DCC-1B7C-45B6-93F1-18C85BD3B4E9}" srcOrd="5" destOrd="0" presId="urn:microsoft.com/office/officeart/2005/8/layout/vProcess5"/>
    <dgm:cxn modelId="{B4A88F58-7C47-4212-8718-B957C704C2EA}" type="presParOf" srcId="{D144EDCD-507D-4BE5-B604-1A948080B69C}" destId="{D87F0C5F-24A3-4E59-903C-504A925C2602}" srcOrd="6" destOrd="0" presId="urn:microsoft.com/office/officeart/2005/8/layout/vProcess5"/>
    <dgm:cxn modelId="{5B709FB2-CD6C-4BF3-94ED-C221B39EA95B}" type="presParOf" srcId="{D144EDCD-507D-4BE5-B604-1A948080B69C}" destId="{34B37E05-7D39-4720-A175-B6FAABBB3DD3}" srcOrd="7" destOrd="0" presId="urn:microsoft.com/office/officeart/2005/8/layout/vProcess5"/>
    <dgm:cxn modelId="{ADB8931C-DA47-47B1-8C5E-F58B93F89970}" type="presParOf" srcId="{D144EDCD-507D-4BE5-B604-1A948080B69C}" destId="{C79882DB-EF05-452A-B869-AF3E7CD05C3B}" srcOrd="8" destOrd="0" presId="urn:microsoft.com/office/officeart/2005/8/layout/vProcess5"/>
    <dgm:cxn modelId="{C8ABAB8F-6218-4560-B9B0-732E3F146E44}" type="presParOf" srcId="{D144EDCD-507D-4BE5-B604-1A948080B69C}" destId="{F2507992-6FBA-4967-BA2E-0A1F12BA8266}" srcOrd="9" destOrd="0" presId="urn:microsoft.com/office/officeart/2005/8/layout/vProcess5"/>
    <dgm:cxn modelId="{9C4A1C46-03C0-44B0-8F28-CF925ED1F7B1}" type="presParOf" srcId="{D144EDCD-507D-4BE5-B604-1A948080B69C}" destId="{CE385625-455B-4CA8-BAF2-DDE77DA8758E}" srcOrd="10" destOrd="0" presId="urn:microsoft.com/office/officeart/2005/8/layout/vProcess5"/>
    <dgm:cxn modelId="{9E234109-D424-4E34-AB72-68891263BD3C}" type="presParOf" srcId="{D144EDCD-507D-4BE5-B604-1A948080B69C}" destId="{5B8F8EB8-C57F-449C-A055-69E5B96847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D2A22-3C1A-4000-AB13-58534151ABDD}">
      <dsp:nvSpPr>
        <dsp:cNvPr id="0" name=""/>
        <dsp:cNvSpPr/>
      </dsp:nvSpPr>
      <dsp:spPr>
        <a:xfrm>
          <a:off x="0" y="0"/>
          <a:ext cx="6761232" cy="83941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latin typeface="Rockwell" panose="02060603020205020403" pitchFamily="18" charset="0"/>
            </a:rPr>
            <a:t>Retrospektif, </a:t>
          </a:r>
          <a:r>
            <a:rPr lang="tr-TR" sz="2300" kern="1200" dirty="0" err="1">
              <a:latin typeface="Rockwell" panose="02060603020205020403" pitchFamily="18" charset="0"/>
            </a:rPr>
            <a:t>kesitsel</a:t>
          </a:r>
          <a:r>
            <a:rPr lang="tr-TR" sz="2300" kern="1200" dirty="0">
              <a:latin typeface="Rockwell" panose="02060603020205020403" pitchFamily="18" charset="0"/>
            </a:rPr>
            <a:t>, tek merkezli</a:t>
          </a:r>
        </a:p>
      </dsp:txBody>
      <dsp:txXfrm>
        <a:off x="24586" y="24586"/>
        <a:ext cx="5784511" cy="790239"/>
      </dsp:txXfrm>
    </dsp:sp>
    <dsp:sp modelId="{2AF37DC8-F5F8-44C9-AE59-AF72B01B587E}">
      <dsp:nvSpPr>
        <dsp:cNvPr id="0" name=""/>
        <dsp:cNvSpPr/>
      </dsp:nvSpPr>
      <dsp:spPr>
        <a:xfrm>
          <a:off x="566253" y="992031"/>
          <a:ext cx="6761232" cy="839411"/>
        </a:xfrm>
        <a:prstGeom prst="roundRect">
          <a:avLst>
            <a:gd name="adj" fmla="val 10000"/>
          </a:avLst>
        </a:prstGeom>
        <a:solidFill>
          <a:srgbClr val="B394D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latin typeface="Rockwell" panose="02060603020205020403" pitchFamily="18" charset="0"/>
            </a:rPr>
            <a:t>Kasım 2024-Haziran 2025 tarihleri arası</a:t>
          </a:r>
        </a:p>
      </dsp:txBody>
      <dsp:txXfrm>
        <a:off x="590839" y="1016617"/>
        <a:ext cx="5600190" cy="790239"/>
      </dsp:txXfrm>
    </dsp:sp>
    <dsp:sp modelId="{6D697462-79C4-4BD4-B5DB-1C31D6C3D0B7}">
      <dsp:nvSpPr>
        <dsp:cNvPr id="0" name=""/>
        <dsp:cNvSpPr/>
      </dsp:nvSpPr>
      <dsp:spPr>
        <a:xfrm>
          <a:off x="1124054" y="1984063"/>
          <a:ext cx="6761232" cy="839411"/>
        </a:xfrm>
        <a:prstGeom prst="roundRect">
          <a:avLst>
            <a:gd name="adj" fmla="val 10000"/>
          </a:avLst>
        </a:prstGeom>
        <a:solidFill>
          <a:srgbClr val="A7908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latin typeface="Rockwell" panose="02060603020205020403" pitchFamily="18" charset="0"/>
            </a:rPr>
            <a:t>Geriatri polikliniğine ayaktan başvuran</a:t>
          </a:r>
        </a:p>
      </dsp:txBody>
      <dsp:txXfrm>
        <a:off x="1148640" y="2008649"/>
        <a:ext cx="5608641" cy="790239"/>
      </dsp:txXfrm>
    </dsp:sp>
    <dsp:sp modelId="{41F199AD-4F34-4BE3-B99E-ACA347DABB45}">
      <dsp:nvSpPr>
        <dsp:cNvPr id="0" name=""/>
        <dsp:cNvSpPr/>
      </dsp:nvSpPr>
      <dsp:spPr>
        <a:xfrm>
          <a:off x="1690308" y="2976095"/>
          <a:ext cx="6761232" cy="83941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latin typeface="Rockwell" panose="02060603020205020403" pitchFamily="18" charset="0"/>
            </a:rPr>
            <a:t>65 yaş üstü diyabetik bireyler</a:t>
          </a:r>
        </a:p>
      </dsp:txBody>
      <dsp:txXfrm>
        <a:off x="1714894" y="3000681"/>
        <a:ext cx="5600190" cy="790239"/>
      </dsp:txXfrm>
    </dsp:sp>
    <dsp:sp modelId="{65B56DCC-1B7C-45B6-93F1-18C85BD3B4E9}">
      <dsp:nvSpPr>
        <dsp:cNvPr id="0" name=""/>
        <dsp:cNvSpPr/>
      </dsp:nvSpPr>
      <dsp:spPr>
        <a:xfrm>
          <a:off x="6215615" y="642912"/>
          <a:ext cx="545617" cy="545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>
            <a:latin typeface="Rockwell" panose="02060603020205020403" pitchFamily="18" charset="0"/>
          </a:endParaRPr>
        </a:p>
      </dsp:txBody>
      <dsp:txXfrm>
        <a:off x="6338379" y="642912"/>
        <a:ext cx="300089" cy="410577"/>
      </dsp:txXfrm>
    </dsp:sp>
    <dsp:sp modelId="{D87F0C5F-24A3-4E59-903C-504A925C2602}">
      <dsp:nvSpPr>
        <dsp:cNvPr id="0" name=""/>
        <dsp:cNvSpPr/>
      </dsp:nvSpPr>
      <dsp:spPr>
        <a:xfrm>
          <a:off x="6781868" y="1634944"/>
          <a:ext cx="545617" cy="545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>
            <a:latin typeface="Rockwell" panose="02060603020205020403" pitchFamily="18" charset="0"/>
          </a:endParaRPr>
        </a:p>
      </dsp:txBody>
      <dsp:txXfrm>
        <a:off x="6904632" y="1634944"/>
        <a:ext cx="300089" cy="410577"/>
      </dsp:txXfrm>
    </dsp:sp>
    <dsp:sp modelId="{34B37E05-7D39-4720-A175-B6FAABBB3DD3}">
      <dsp:nvSpPr>
        <dsp:cNvPr id="0" name=""/>
        <dsp:cNvSpPr/>
      </dsp:nvSpPr>
      <dsp:spPr>
        <a:xfrm>
          <a:off x="7339670" y="2626976"/>
          <a:ext cx="545617" cy="545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>
            <a:latin typeface="Rockwell" panose="02060603020205020403" pitchFamily="18" charset="0"/>
          </a:endParaRPr>
        </a:p>
      </dsp:txBody>
      <dsp:txXfrm>
        <a:off x="7462434" y="2626976"/>
        <a:ext cx="300089" cy="41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2437-1791-4620-A648-E7EB963A6783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1FBA-3EF1-43BB-87C8-86C55671A6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21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3508"/>
            <a:ext cx="10515600" cy="2743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Diyabetik Türk Yaşlı Bireylerde GLIM Tabanlı </a:t>
            </a:r>
            <a:r>
              <a:rPr lang="tr-TR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Malnutrisyon</a:t>
            </a:r>
            <a:r>
              <a:rPr lang="tr-T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Prevalansı</a:t>
            </a:r>
            <a:r>
              <a:rPr lang="tr-T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ve Kırılganlıkla İlişkisi</a:t>
            </a:r>
            <a:br>
              <a:rPr lang="tr-T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Meryem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Şeyma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Yurt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Nermin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Karakurt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Zeynep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Kurtuluş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Osman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Talha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Doğan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Zekeriya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Ülger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Varan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A07E0FC-FC03-4CD7-9B11-5919B4B99744}"/>
              </a:ext>
            </a:extLst>
          </p:cNvPr>
          <p:cNvSpPr txBox="1"/>
          <p:nvPr/>
        </p:nvSpPr>
        <p:spPr>
          <a:xfrm>
            <a:off x="2241161" y="3558786"/>
            <a:ext cx="860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Gazi Üniversitesi Tıp Fakültesi, İç Hastalıkları Anabilim Dalı, Geriatri Bilim Dalı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84" y="4074840"/>
            <a:ext cx="3733799" cy="24891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48EDA7B5-E45D-46FD-AC09-44B6E04E4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53496"/>
              </p:ext>
            </p:extLst>
          </p:nvPr>
        </p:nvGraphicFramePr>
        <p:xfrm>
          <a:off x="3809277" y="1475152"/>
          <a:ext cx="7439489" cy="5020808"/>
        </p:xfrm>
        <a:graphic>
          <a:graphicData uri="http://schemas.openxmlformats.org/drawingml/2006/table">
            <a:tbl>
              <a:tblPr firstRow="1" firstCol="1" bandRow="1"/>
              <a:tblGrid>
                <a:gridCol w="2858610">
                  <a:extLst>
                    <a:ext uri="{9D8B030D-6E8A-4147-A177-3AD203B41FA5}">
                      <a16:colId xmlns:a16="http://schemas.microsoft.com/office/drawing/2014/main" val="3564911149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1159807932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val="3569373262"/>
                    </a:ext>
                  </a:extLst>
                </a:gridCol>
                <a:gridCol w="1328574">
                  <a:extLst>
                    <a:ext uri="{9D8B030D-6E8A-4147-A177-3AD203B41FA5}">
                      <a16:colId xmlns:a16="http://schemas.microsoft.com/office/drawing/2014/main" val="651192704"/>
                    </a:ext>
                  </a:extLst>
                </a:gridCol>
                <a:gridCol w="704414">
                  <a:extLst>
                    <a:ext uri="{9D8B030D-6E8A-4147-A177-3AD203B41FA5}">
                      <a16:colId xmlns:a16="http://schemas.microsoft.com/office/drawing/2014/main" val="1033901290"/>
                    </a:ext>
                  </a:extLst>
                </a:gridCol>
              </a:tblGrid>
              <a:tr h="46060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Table 1.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Demographic, Clinical Characteristics of Diabetic Older Adults According to Nutritional Status (GLIM Criteria)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025561"/>
                  </a:ext>
                </a:extLst>
              </a:tr>
              <a:tr h="454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(n=393)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Malnourished (n=266) (67.7%)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Malnourished (n=127) (32.3%)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303327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Age, mean (SD)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76.31 (6.22)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75.58 (6.11)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77.89 (6.21)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88218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Female, n (%)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Male, n (%)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261 (66.4%)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 (33.6%)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 (65.4%)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(34.6%)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 (68.5%)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(31.5%)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0.570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259000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 level high school and above, n (%)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 (31.6%)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 (32.1%)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 (30.7%)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0.817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67170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Height, cm,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 (14)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155.15 (14)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 (15)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013655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Weight (kg),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73.5 (17.2)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75.5 (17.15)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68.7 (17.3)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51623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BMI (kg/m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29.4 (7.04)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29.99 (6.73)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28.12 (7.27)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642110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 circumference (cm),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(5)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(4.13)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(5)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08167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Calf circumference (cm),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(5)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 (5)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02548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Corrected calf circumference (cm),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612861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Handgrip (kg),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18.3 (9.9)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19.2 (9.83)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16.3 (8.6)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460932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Gait speed (m/s),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0.85 (0.41)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0.89 (0.42)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 (0.5)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1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1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748BAF44-1A44-4C9A-A12A-4AA5DF675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550013"/>
              </p:ext>
            </p:extLst>
          </p:nvPr>
        </p:nvGraphicFramePr>
        <p:xfrm>
          <a:off x="3639302" y="1897918"/>
          <a:ext cx="7846453" cy="4246047"/>
        </p:xfrm>
        <a:graphic>
          <a:graphicData uri="http://schemas.openxmlformats.org/drawingml/2006/table">
            <a:tbl>
              <a:tblPr firstRow="1" firstCol="1" bandRow="1"/>
              <a:tblGrid>
                <a:gridCol w="2884161">
                  <a:extLst>
                    <a:ext uri="{9D8B030D-6E8A-4147-A177-3AD203B41FA5}">
                      <a16:colId xmlns:a16="http://schemas.microsoft.com/office/drawing/2014/main" val="2231565939"/>
                    </a:ext>
                  </a:extLst>
                </a:gridCol>
                <a:gridCol w="1358590">
                  <a:extLst>
                    <a:ext uri="{9D8B030D-6E8A-4147-A177-3AD203B41FA5}">
                      <a16:colId xmlns:a16="http://schemas.microsoft.com/office/drawing/2014/main" val="4855058"/>
                    </a:ext>
                  </a:extLst>
                </a:gridCol>
                <a:gridCol w="1473820">
                  <a:extLst>
                    <a:ext uri="{9D8B030D-6E8A-4147-A177-3AD203B41FA5}">
                      <a16:colId xmlns:a16="http://schemas.microsoft.com/office/drawing/2014/main" val="1335759980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1312875642"/>
                    </a:ext>
                  </a:extLst>
                </a:gridCol>
                <a:gridCol w="735979">
                  <a:extLst>
                    <a:ext uri="{9D8B030D-6E8A-4147-A177-3AD203B41FA5}">
                      <a16:colId xmlns:a16="http://schemas.microsoft.com/office/drawing/2014/main" val="2497876833"/>
                    </a:ext>
                  </a:extLst>
                </a:gridCol>
              </a:tblGrid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tr-TR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(Tablo1 devamı)</a:t>
                      </a:r>
                      <a:endParaRPr lang="tr-TR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(n=393)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Malnourished (n=266) (67.7%)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Malnourished (n=127) (32.3%)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44508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Fried Frailty Phenotype,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(2)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300975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Fried, frail,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 (20.6%)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(13.2%)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 (36.2%)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597938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MNA score,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(3)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(3)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94505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ADL,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(1)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1224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IADL,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(2)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(1)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(3)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03733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MMSE score,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(6)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(5)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(7)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3062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GDS, median (IQR)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(6)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459795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 mellitus, n (%)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 (100%)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127 (100%)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027879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329 (83.7)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219 (82.3%)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 (86.6%)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24034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CAD,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 (33.3%)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(28.2%)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 (44.1%)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0.002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834880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COPD,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(7.6%)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(4.9%)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(13.4%)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0.004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221857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Dementia,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(5.9%)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(3.4%)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(11.1%)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0.005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75072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medications, median (IQR)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(4)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(4)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832858"/>
                  </a:ext>
                </a:extLst>
              </a:tr>
              <a:tr h="2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Falls in last year, n (%)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 (36.9%)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 (34.2%)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 (42.5%)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0.119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494" marR="35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4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5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238DA8C-76AB-4483-AB03-0AD51B1CF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15589"/>
              </p:ext>
            </p:extLst>
          </p:nvPr>
        </p:nvGraphicFramePr>
        <p:xfrm>
          <a:off x="4144882" y="1628162"/>
          <a:ext cx="5940272" cy="4506220"/>
        </p:xfrm>
        <a:graphic>
          <a:graphicData uri="http://schemas.openxmlformats.org/drawingml/2006/table">
            <a:tbl>
              <a:tblPr firstRow="1" firstCol="1" bandRow="1"/>
              <a:tblGrid>
                <a:gridCol w="2273794">
                  <a:extLst>
                    <a:ext uri="{9D8B030D-6E8A-4147-A177-3AD203B41FA5}">
                      <a16:colId xmlns:a16="http://schemas.microsoft.com/office/drawing/2014/main" val="2490007922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1601396135"/>
                    </a:ext>
                  </a:extLst>
                </a:gridCol>
                <a:gridCol w="1384916">
                  <a:extLst>
                    <a:ext uri="{9D8B030D-6E8A-4147-A177-3AD203B41FA5}">
                      <a16:colId xmlns:a16="http://schemas.microsoft.com/office/drawing/2014/main" val="957057396"/>
                    </a:ext>
                  </a:extLst>
                </a:gridCol>
                <a:gridCol w="1154098">
                  <a:extLst>
                    <a:ext uri="{9D8B030D-6E8A-4147-A177-3AD203B41FA5}">
                      <a16:colId xmlns:a16="http://schemas.microsoft.com/office/drawing/2014/main" val="2961603090"/>
                    </a:ext>
                  </a:extLst>
                </a:gridCol>
              </a:tblGrid>
              <a:tr h="3018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Table 2. Univariate Logistic Regression Analysis of Factors Associated with Malnutrition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9774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%95 CI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value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7290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1.022-1.095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13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0.732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1.807-0.553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1.150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8627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 circumference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0.836-0.941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4185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Fried Frailty Phenotype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3.748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2.257-6.225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6869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0.50-0.827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697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IADL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0.724-0.884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093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GDS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1.158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1.087-1.233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07109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Dementia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3.569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1.501-8.488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548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2.009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1.293-3.120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67975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COPD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3.008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1.412-6.406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802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medications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1.135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1.058-1.218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795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Falls in last year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1.423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0.922-2.195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23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3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D58E6BAE-FB34-44B6-A426-8AEC97D66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60848"/>
              </p:ext>
            </p:extLst>
          </p:nvPr>
        </p:nvGraphicFramePr>
        <p:xfrm>
          <a:off x="4979795" y="1897918"/>
          <a:ext cx="5979218" cy="3711141"/>
        </p:xfrm>
        <a:graphic>
          <a:graphicData uri="http://schemas.openxmlformats.org/drawingml/2006/table">
            <a:tbl>
              <a:tblPr firstRow="1" firstCol="1" bandRow="1"/>
              <a:tblGrid>
                <a:gridCol w="2373704">
                  <a:extLst>
                    <a:ext uri="{9D8B030D-6E8A-4147-A177-3AD203B41FA5}">
                      <a16:colId xmlns:a16="http://schemas.microsoft.com/office/drawing/2014/main" val="1325895119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4293070551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3452141534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1048824715"/>
                    </a:ext>
                  </a:extLst>
                </a:gridCol>
              </a:tblGrid>
              <a:tr h="61556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Table 3. Multivariate Logistic Regression Analysis of Factors Associated with Malnutrition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164931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%95 CI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value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589023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0.978-1.063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0.353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64902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 circumference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0.877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0.820-0.938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195930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Fried Frailty Phenotype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2.738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1.442-5.199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0.002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264484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IADL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0.897-1.203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0.608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659683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GDS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1.113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1.030-1.203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0.007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99063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Dementia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2.051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0.673-6.254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0.207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8022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1.590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0.942-2.686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09635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2.382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0.975-5.819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427027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medications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1.001-1.189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0.046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67498"/>
                  </a:ext>
                </a:extLst>
              </a:tr>
            </a:tbl>
          </a:graphicData>
        </a:graphic>
      </p:graphicFrame>
      <p:sp>
        <p:nvSpPr>
          <p:cNvPr id="6" name="Yuvarlatılmış Dikdörtgen 5"/>
          <p:cNvSpPr/>
          <p:nvPr/>
        </p:nvSpPr>
        <p:spPr>
          <a:xfrm>
            <a:off x="878546" y="3191627"/>
            <a:ext cx="3470429" cy="24174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Düşük kol çevresi, kırılganlık, depresyon ve ilaç sayısındaki artışın </a:t>
            </a:r>
            <a:r>
              <a:rPr lang="tr-TR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malnutrisyonla</a:t>
            </a: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bağımsız ilişkisinin olduğu gösterilmiştir. </a:t>
            </a:r>
          </a:p>
        </p:txBody>
      </p:sp>
    </p:spTree>
    <p:extLst>
      <p:ext uri="{BB962C8B-B14F-4D97-AF65-F5344CB8AC3E}">
        <p14:creationId xmlns:p14="http://schemas.microsoft.com/office/powerpoint/2010/main" val="412645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4F9CCF6-BDFA-4D2E-A6C8-631CFF20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991"/>
            <a:ext cx="8885663" cy="3708971"/>
          </a:xfrm>
        </p:spPr>
        <p:txBody>
          <a:bodyPr>
            <a:normAutofit/>
          </a:bodyPr>
          <a:lstStyle/>
          <a:p>
            <a:r>
              <a:rPr lang="tr-T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 çalışma, diyabetik Türk yaşlı popülasyonda </a:t>
            </a:r>
            <a:r>
              <a:rPr lang="tr-T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malnutrisyon</a:t>
            </a:r>
            <a:r>
              <a:rPr lang="tr-T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prevalansı</a:t>
            </a:r>
            <a:r>
              <a:rPr lang="tr-T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 kırılganlıkla ilişkisini inceleyen ilk çalışmadır.</a:t>
            </a:r>
          </a:p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Diyabetik Türk yaşlılarda </a:t>
            </a:r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prevalansının yaklaşık %30 ve kırılganlık prevalansının %20 ile sık olduğu tespit edilmiştir.</a:t>
            </a:r>
          </a:p>
          <a:p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diyabetik hastalarda fiziksel kırılganlık ile bağımsız ilişkili saptanmıştır.</a:t>
            </a:r>
          </a:p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Diyabetik yaşlı bireylerde </a:t>
            </a:r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malnutrisyonun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erken saptanması ve yönetimi, kırılganlık gelişiminin önlenmesinde önemli bir müdahale olabilir. Bu anlamda ileri çalışmalara ihtiyaç vardır.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50" y="2745788"/>
            <a:ext cx="1963562" cy="19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F57B8E-10DF-4D6C-A9F8-B500338E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Dinlediğiniz için teşekkürler...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095DE4B-EB3A-98E2-745B-B4E3F25E9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3" t="29722" r="38926" b="35771"/>
          <a:stretch/>
        </p:blipFill>
        <p:spPr>
          <a:xfrm>
            <a:off x="2803359" y="2347257"/>
            <a:ext cx="5977784" cy="4039030"/>
          </a:xfrm>
          <a:prstGeom prst="rect">
            <a:avLst/>
          </a:prstGeom>
          <a:effectLst>
            <a:softEdge rad="250021"/>
          </a:effectLst>
        </p:spPr>
      </p:pic>
    </p:spTree>
    <p:extLst>
      <p:ext uri="{BB962C8B-B14F-4D97-AF65-F5344CB8AC3E}">
        <p14:creationId xmlns:p14="http://schemas.microsoft.com/office/powerpoint/2010/main" val="40365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GİRİŞ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F9AB14FE-36A0-4124-8AD4-5F56B983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489"/>
            <a:ext cx="8896815" cy="3771113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YaşlanmaMalnutrisyon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 kırılganlıkta artış</a:t>
            </a:r>
          </a:p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DiyabetYaşlı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bireylerde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 kırılganlıkta artış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Global Leadership Initiative on Malnutrition (GLIM)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kriterleri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tanısına standart yaklaşım önerir.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Diyabetik yaşlılarda, özellikle Türk popülasyonda,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prevalansı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 kırılganlıkla ilişkisine dair veriler kısıtlıdır.</a:t>
            </a:r>
          </a:p>
          <a:p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Amaç: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Diyabetik yaşlılarda GLIM tabanlı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malnutrisyon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prevalansı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 kırılganlıkla ilişkisinin belirlenmesi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26" y="2154439"/>
            <a:ext cx="2119074" cy="21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pic>
        <p:nvPicPr>
          <p:cNvPr id="6" name="Resim 17">
            <a:extLst>
              <a:ext uri="{FF2B5EF4-FFF2-40B4-BE49-F238E27FC236}">
                <a16:creationId xmlns:a16="http://schemas.microsoft.com/office/drawing/2014/main" id="{30B970D7-D429-4A06-8149-04B0D3A7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r="38780" b="70564"/>
          <a:stretch>
            <a:fillRect/>
          </a:stretch>
        </p:blipFill>
        <p:spPr bwMode="auto">
          <a:xfrm>
            <a:off x="1593851" y="2300709"/>
            <a:ext cx="783123" cy="85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16">
            <a:extLst>
              <a:ext uri="{FF2B5EF4-FFF2-40B4-BE49-F238E27FC236}">
                <a16:creationId xmlns:a16="http://schemas.microsoft.com/office/drawing/2014/main" id="{DA10BAF5-6F3C-432A-AC59-B34973D4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9" t="32922" r="37254" b="36867"/>
          <a:stretch>
            <a:fillRect/>
          </a:stretch>
        </p:blipFill>
        <p:spPr bwMode="auto">
          <a:xfrm>
            <a:off x="1923816" y="3279795"/>
            <a:ext cx="994359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9E9F6204-9F34-475C-93F1-00F61ABB0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493031"/>
              </p:ext>
            </p:extLst>
          </p:nvPr>
        </p:nvGraphicFramePr>
        <p:xfrm>
          <a:off x="2432051" y="2300709"/>
          <a:ext cx="8451541" cy="381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İçerik Yer Tutucusu 5">
            <a:extLst>
              <a:ext uri="{FF2B5EF4-FFF2-40B4-BE49-F238E27FC236}">
                <a16:creationId xmlns:a16="http://schemas.microsoft.com/office/drawing/2014/main" id="{1B3C0DEF-83D7-48E0-BDAC-576096996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534" y="4181495"/>
            <a:ext cx="1075901" cy="107590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933A393-B99B-41AE-A775-D4CE3EA60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613" r="12500"/>
          <a:stretch/>
        </p:blipFill>
        <p:spPr>
          <a:xfrm>
            <a:off x="3010829" y="5257396"/>
            <a:ext cx="1107799" cy="10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5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CFFDB7E-14C4-463B-98DD-F7A95D75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451"/>
            <a:ext cx="6988911" cy="3076242"/>
          </a:xfrm>
        </p:spPr>
        <p:txBody>
          <a:bodyPr>
            <a:noAutofit/>
          </a:bodyPr>
          <a:lstStyle/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Tüm hastalara kapsamlı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değerlendirme yapıldı. Eksik verisi olan hastalar çalışmadan dışlandı.</a:t>
            </a:r>
          </a:p>
          <a:p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Demografik ve klinik özellikler kaydedildi.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Antropometrik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ölçümler (boy, kilo, vücut kitle indeksi(VKİ), kol çevresi, baldır çevresi) yapıldı.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El kavrama gücü ve 6-m yürüme hızı ölçüldü.</a:t>
            </a:r>
          </a:p>
          <a:p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63" y="2353721"/>
            <a:ext cx="1560357" cy="156035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48" y="4200947"/>
            <a:ext cx="1742392" cy="13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CFFDB7E-14C4-463B-98DD-F7A95D75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80"/>
            <a:ext cx="8093927" cy="31264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Nutrisyonel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Değerlendirme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(MNA)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Katz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Temel Yaşam Aktiviteleri İndeksi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Lawton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Entrümental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Günlük Yaşam Aktiviteleri İndeksi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(IADL)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Mini-Mental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(MMSE)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Yesavage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Depresyon Skalası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(GDS)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İçerik Yer Tutucusu 5">
            <a:extLst>
              <a:ext uri="{FF2B5EF4-FFF2-40B4-BE49-F238E27FC236}">
                <a16:creationId xmlns:a16="http://schemas.microsoft.com/office/drawing/2014/main" id="{3392EF2B-E32D-497C-96A1-144B6E38C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76" y="2839480"/>
            <a:ext cx="2059600" cy="20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D8E2E4BF-831A-41C8-AC6B-6B6226A08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17371"/>
              </p:ext>
            </p:extLst>
          </p:nvPr>
        </p:nvGraphicFramePr>
        <p:xfrm>
          <a:off x="767180" y="3028430"/>
          <a:ext cx="980417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139">
                  <a:extLst>
                    <a:ext uri="{9D8B030D-6E8A-4147-A177-3AD203B41FA5}">
                      <a16:colId xmlns:a16="http://schemas.microsoft.com/office/drawing/2014/main" val="1256274818"/>
                    </a:ext>
                  </a:extLst>
                </a:gridCol>
                <a:gridCol w="2540600">
                  <a:extLst>
                    <a:ext uri="{9D8B030D-6E8A-4147-A177-3AD203B41FA5}">
                      <a16:colId xmlns:a16="http://schemas.microsoft.com/office/drawing/2014/main" val="2999670655"/>
                    </a:ext>
                  </a:extLst>
                </a:gridCol>
                <a:gridCol w="1184182">
                  <a:extLst>
                    <a:ext uri="{9D8B030D-6E8A-4147-A177-3AD203B41FA5}">
                      <a16:colId xmlns:a16="http://schemas.microsoft.com/office/drawing/2014/main" val="676616170"/>
                    </a:ext>
                  </a:extLst>
                </a:gridCol>
                <a:gridCol w="1093212">
                  <a:extLst>
                    <a:ext uri="{9D8B030D-6E8A-4147-A177-3AD203B41FA5}">
                      <a16:colId xmlns:a16="http://schemas.microsoft.com/office/drawing/2014/main" val="1938999883"/>
                    </a:ext>
                  </a:extLst>
                </a:gridCol>
                <a:gridCol w="2451044">
                  <a:extLst>
                    <a:ext uri="{9D8B030D-6E8A-4147-A177-3AD203B41FA5}">
                      <a16:colId xmlns:a16="http://schemas.microsoft.com/office/drawing/2014/main" val="57453672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GLIM kriterleri*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5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Fenotipik</a:t>
                      </a:r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Kriterler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İstemsiz</a:t>
                      </a:r>
                      <a:r>
                        <a:rPr lang="tr-TR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kilo kaybı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Düşük VKİ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Azalmış kas kitlesi</a:t>
                      </a:r>
                      <a:r>
                        <a:rPr lang="tr-TR" sz="2000" baseline="300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6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Etyolojik</a:t>
                      </a:r>
                      <a:r>
                        <a:rPr lang="tr-TR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Kriterler</a:t>
                      </a:r>
                      <a:endParaRPr lang="tr-T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Azalmış gıda alımı ve asimilasyon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İnflamasyon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34795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67179" y="4338789"/>
            <a:ext cx="908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*Tanı için en az 1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fenotipik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ve 1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etyolojik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kriter gereklidir.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67179" y="5167918"/>
            <a:ext cx="892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 err="1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Azalmış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kas kitlesi, düzeltilmiş baldır çevresinin &lt;33 cm olması şeklinde tanımlanmıştır.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359" r="7464" b="15623"/>
          <a:stretch/>
        </p:blipFill>
        <p:spPr>
          <a:xfrm>
            <a:off x="9312334" y="4555460"/>
            <a:ext cx="1884556" cy="1873405"/>
          </a:xfrm>
          <a:prstGeom prst="flowChartConnector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38200" y="2439339"/>
            <a:ext cx="39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tanısı:</a:t>
            </a:r>
          </a:p>
        </p:txBody>
      </p:sp>
    </p:spTree>
    <p:extLst>
      <p:ext uri="{BB962C8B-B14F-4D97-AF65-F5344CB8AC3E}">
        <p14:creationId xmlns:p14="http://schemas.microsoft.com/office/powerpoint/2010/main" val="419252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834"/>
              </p:ext>
            </p:extLst>
          </p:nvPr>
        </p:nvGraphicFramePr>
        <p:xfrm>
          <a:off x="838200" y="3118199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206">
                  <a:extLst>
                    <a:ext uri="{9D8B030D-6E8A-4147-A177-3AD203B41FA5}">
                      <a16:colId xmlns:a16="http://schemas.microsoft.com/office/drawing/2014/main" val="372211595"/>
                    </a:ext>
                  </a:extLst>
                </a:gridCol>
                <a:gridCol w="7750394">
                  <a:extLst>
                    <a:ext uri="{9D8B030D-6E8A-4147-A177-3AD203B41FA5}">
                      <a16:colId xmlns:a16="http://schemas.microsoft.com/office/drawing/2014/main" val="531708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Fried</a:t>
                      </a:r>
                      <a:r>
                        <a:rPr lang="tr-TR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kırılganlık indeksi*</a:t>
                      </a:r>
                      <a:endParaRPr lang="tr-T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Kilo</a:t>
                      </a:r>
                      <a:r>
                        <a:rPr lang="tr-TR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kaybı</a:t>
                      </a:r>
                      <a:endParaRPr lang="tr-T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 1 yılda ≥4.5</a:t>
                      </a:r>
                      <a:r>
                        <a:rPr lang="tr-TR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kg veya ≥%5 istemsiz kilo kaybı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8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Tükenmişlik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CES-D skalasında hastanın kendini yorgun hissetmesi (haftanın 3-4 günü)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9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Düşük aktivite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Erkek &lt;383 kcal/hafta, kadın&lt;270 kcal/hafta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Yavaşlık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tr-TR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 yürüme hızının b</a:t>
                      </a:r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oy ve cinsiyete göre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cut-off</a:t>
                      </a:r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değerin altında olması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9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Güçsüzlük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kavrama gücünün</a:t>
                      </a:r>
                      <a:r>
                        <a:rPr lang="tr-TR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VKİ ve cinsiyete göre </a:t>
                      </a:r>
                      <a:r>
                        <a:rPr lang="tr-TR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cut-off</a:t>
                      </a:r>
                      <a:r>
                        <a:rPr lang="tr-TR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değerin altında olması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718995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838200" y="2439339"/>
            <a:ext cx="39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Kırılganlık tanımı: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C76D200-44A2-46BC-AD50-8C4CEF090F52}"/>
              </a:ext>
            </a:extLst>
          </p:cNvPr>
          <p:cNvSpPr txBox="1"/>
          <p:nvPr/>
        </p:nvSpPr>
        <p:spPr>
          <a:xfrm>
            <a:off x="927752" y="5714584"/>
            <a:ext cx="7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*3 kriter ve üzerinin varlığında kırılgan olarak değerlendirildi.</a:t>
            </a:r>
          </a:p>
        </p:txBody>
      </p:sp>
    </p:spTree>
    <p:extLst>
      <p:ext uri="{BB962C8B-B14F-4D97-AF65-F5344CB8AC3E}">
        <p14:creationId xmlns:p14="http://schemas.microsoft.com/office/powerpoint/2010/main" val="25500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CFFDB7E-14C4-463B-98DD-F7A95D75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339"/>
            <a:ext cx="10515600" cy="4018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İstatistiksel Analiz:</a:t>
            </a:r>
          </a:p>
          <a:p>
            <a:pPr lvl="1"/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Kategorik değişkenler sıklık ve yüzde (%), sürekli değişkenler medyan (IQR) şeklinde ifade edildi.</a:t>
            </a:r>
          </a:p>
          <a:p>
            <a:pPr lvl="1"/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Verilerin normal dağılıp dağılmadığı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-Wilk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testi ile değerlendirildi.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Sürekli değişkenler için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Mann–Whitney U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veya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Student’s t-test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 ile analiz edildi.</a:t>
            </a:r>
          </a:p>
          <a:p>
            <a:pPr lvl="1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Kategorik değişkenler Ki-kare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Pearson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Ki-kare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Fisher’s exact test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) testi ile analiz edildi.</a:t>
            </a:r>
          </a:p>
          <a:p>
            <a:pPr lvl="1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 değerinin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&lt;0.05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olması istatistiksel olarak anlamlı kabul edildi.</a:t>
            </a:r>
          </a:p>
          <a:p>
            <a:pPr lvl="1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Malnutrisyonla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ilişkili bağımsız faktörleri belirlemek için ikili lojistik regresyon analizi uygulandı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Univariate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analizlerde anlamlı bulunan değişkenler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yaş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kol çevresi,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Fried Frailty Phenotype, IADL, GDS,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demans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KAH, KOAH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ilaç sayısı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multivariate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modele koyuldu.</a:t>
            </a:r>
          </a:p>
          <a:p>
            <a:pPr lvl="1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Sonuçlar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odds ratios (OR)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ve %95 güven aralığı (CI) şeklinde ifade edildi.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Tüm istatistiksel analizler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IBM® SPSS® Statistics 25.0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versiyonu 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MedCalc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® 23.2.8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versiyonu kullanılarak yapıldı.</a:t>
            </a:r>
          </a:p>
        </p:txBody>
      </p:sp>
    </p:spTree>
    <p:extLst>
      <p:ext uri="{BB962C8B-B14F-4D97-AF65-F5344CB8AC3E}">
        <p14:creationId xmlns:p14="http://schemas.microsoft.com/office/powerpoint/2010/main" val="404176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D924A8-7C6B-4613-A80B-6A2AD94D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6B6B75-D577-4A0A-BBFF-D7B0407D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137"/>
            <a:ext cx="10515600" cy="1325563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4F9CCF6-BDFA-4D2E-A6C8-631CFF20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4864"/>
            <a:ext cx="10515600" cy="370897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Toplam 393 diyabetik yaşlı birey değerlendirildi: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Ortalama yaş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 ± 6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Kadın 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Kırılganlık 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GLIM tabanlı m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aln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utrisyon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"/>
          <a:stretch/>
        </p:blipFill>
        <p:spPr>
          <a:xfrm>
            <a:off x="7895064" y="2472015"/>
            <a:ext cx="3012536" cy="28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07307D2-D68A-4405-8F5A-8B6E1BD01C50}"/>
</file>

<file path=customXml/itemProps2.xml><?xml version="1.0" encoding="utf-8"?>
<ds:datastoreItem xmlns:ds="http://schemas.openxmlformats.org/officeDocument/2006/customXml" ds:itemID="{60CFD6C4-D11F-45DA-9E63-292B5A11A329}"/>
</file>

<file path=customXml/itemProps3.xml><?xml version="1.0" encoding="utf-8"?>
<ds:datastoreItem xmlns:ds="http://schemas.openxmlformats.org/officeDocument/2006/customXml" ds:itemID="{C35A8DC2-BF3B-4915-891D-F1DD64365262}"/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1381</Words>
  <Application>Microsoft Macintosh PowerPoint</Application>
  <PresentationFormat>Geniş ekran</PresentationFormat>
  <Paragraphs>316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Rockwell</vt:lpstr>
      <vt:lpstr>Wingdings</vt:lpstr>
      <vt:lpstr>Office Teması</vt:lpstr>
      <vt:lpstr>Diyabetik Türk Yaşlı Bireylerde GLIM Tabanlı Malnutrisyon Prevalansı ve Kırılganlıkla İlişkisi Meryem Şeyma Yurt1, Nermin Karakurt1, Zeynep Berire Kurtuluş1, Osman Talha Doğan1, Zekeriya Ülger1, Hacer Doğan Varan1 </vt:lpstr>
      <vt:lpstr>GİRİŞ</vt:lpstr>
      <vt:lpstr>YÖNTEM</vt:lpstr>
      <vt:lpstr>YÖNTEM</vt:lpstr>
      <vt:lpstr>YÖNTEM</vt:lpstr>
      <vt:lpstr>YÖNTEM</vt:lpstr>
      <vt:lpstr>YÖNTEM</vt:lpstr>
      <vt:lpstr>YÖNTEM</vt:lpstr>
      <vt:lpstr>BULGULAR</vt:lpstr>
      <vt:lpstr>BULGULAR</vt:lpstr>
      <vt:lpstr>BULGULAR</vt:lpstr>
      <vt:lpstr>BULGULAR</vt:lpstr>
      <vt:lpstr>BULGULAR</vt:lpstr>
      <vt:lpstr>SONUÇ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Diyabetik Türk Yaşlı Bireylerde GLIM Tabanlı Malnutrisyon Prevalansı ve Kırılganlıkla İlişkisi</dc:title>
  <dc:creator>Buse Çalışan</dc:creator>
  <cp:lastModifiedBy>Meryem Şeyma AK</cp:lastModifiedBy>
  <cp:revision>51</cp:revision>
  <dcterms:created xsi:type="dcterms:W3CDTF">2025-09-25T07:19:01Z</dcterms:created>
  <dcterms:modified xsi:type="dcterms:W3CDTF">2025-10-16T20:40:29Z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