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257" r:id="rId3"/>
    <p:sldId id="336" r:id="rId4"/>
    <p:sldId id="339" r:id="rId5"/>
    <p:sldId id="337" r:id="rId6"/>
    <p:sldId id="338" r:id="rId7"/>
    <p:sldId id="259" r:id="rId8"/>
    <p:sldId id="281" r:id="rId9"/>
    <p:sldId id="260" r:id="rId10"/>
    <p:sldId id="261" r:id="rId11"/>
    <p:sldId id="262" r:id="rId12"/>
    <p:sldId id="263" r:id="rId13"/>
    <p:sldId id="264" r:id="rId14"/>
    <p:sldId id="265" r:id="rId15"/>
    <p:sldId id="290" r:id="rId16"/>
    <p:sldId id="313" r:id="rId17"/>
    <p:sldId id="314" r:id="rId18"/>
    <p:sldId id="267" r:id="rId19"/>
    <p:sldId id="308" r:id="rId20"/>
    <p:sldId id="309" r:id="rId21"/>
    <p:sldId id="266" r:id="rId22"/>
    <p:sldId id="269" r:id="rId23"/>
    <p:sldId id="271" r:id="rId24"/>
    <p:sldId id="273" r:id="rId25"/>
    <p:sldId id="272" r:id="rId26"/>
    <p:sldId id="274" r:id="rId27"/>
    <p:sldId id="275" r:id="rId28"/>
    <p:sldId id="276" r:id="rId29"/>
    <p:sldId id="277" r:id="rId30"/>
    <p:sldId id="282" r:id="rId31"/>
    <p:sldId id="280" r:id="rId32"/>
    <p:sldId id="286" r:id="rId33"/>
    <p:sldId id="279" r:id="rId34"/>
    <p:sldId id="287" r:id="rId35"/>
    <p:sldId id="283" r:id="rId36"/>
    <p:sldId id="278" r:id="rId37"/>
    <p:sldId id="284" r:id="rId38"/>
    <p:sldId id="285" r:id="rId39"/>
    <p:sldId id="310" r:id="rId40"/>
    <p:sldId id="311" r:id="rId41"/>
    <p:sldId id="312" r:id="rId42"/>
    <p:sldId id="288" r:id="rId43"/>
    <p:sldId id="289" r:id="rId44"/>
    <p:sldId id="292" r:id="rId45"/>
    <p:sldId id="293" r:id="rId46"/>
    <p:sldId id="294" r:id="rId47"/>
    <p:sldId id="295" r:id="rId48"/>
    <p:sldId id="296" r:id="rId49"/>
    <p:sldId id="297" r:id="rId50"/>
    <p:sldId id="298" r:id="rId51"/>
    <p:sldId id="299" r:id="rId52"/>
    <p:sldId id="300" r:id="rId53"/>
    <p:sldId id="333" r:id="rId54"/>
    <p:sldId id="334" r:id="rId55"/>
    <p:sldId id="323" r:id="rId56"/>
    <p:sldId id="302" r:id="rId57"/>
    <p:sldId id="303" r:id="rId58"/>
    <p:sldId id="304" r:id="rId59"/>
    <p:sldId id="301" r:id="rId60"/>
    <p:sldId id="305" r:id="rId61"/>
    <p:sldId id="306" r:id="rId62"/>
    <p:sldId id="307" r:id="rId63"/>
    <p:sldId id="317" r:id="rId64"/>
    <p:sldId id="315" r:id="rId65"/>
    <p:sldId id="331" r:id="rId66"/>
    <p:sldId id="316" r:id="rId67"/>
    <p:sldId id="335" r:id="rId68"/>
    <p:sldId id="332" r:id="rId69"/>
    <p:sldId id="318" r:id="rId70"/>
    <p:sldId id="319" r:id="rId71"/>
    <p:sldId id="320" r:id="rId72"/>
    <p:sldId id="321" r:id="rId73"/>
    <p:sldId id="324" r:id="rId74"/>
    <p:sldId id="327" r:id="rId75"/>
    <p:sldId id="328" r:id="rId76"/>
    <p:sldId id="329" r:id="rId77"/>
    <p:sldId id="330" r:id="rId78"/>
    <p:sldId id="325" r:id="rId79"/>
    <p:sldId id="326" r:id="rId8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428" y="2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88"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5D8CC9-FB39-44FA-9A96-25FA4B4733D8}" type="datetimeFigureOut">
              <a:rPr lang="tr-TR" smtClean="0"/>
              <a:t>18.10.2025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FF5DB4-BBA7-4A21-8938-2A7276DC2255}" type="slidenum">
              <a:rPr lang="tr-TR" smtClean="0"/>
              <a:t>‹#›</a:t>
            </a:fld>
            <a:endParaRPr lang="tr-TR"/>
          </a:p>
        </p:txBody>
      </p:sp>
    </p:spTree>
    <p:extLst>
      <p:ext uri="{BB962C8B-B14F-4D97-AF65-F5344CB8AC3E}">
        <p14:creationId xmlns:p14="http://schemas.microsoft.com/office/powerpoint/2010/main" val="525573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EFF5DB4-BBA7-4A21-8938-2A7276DC2255}" type="slidenum">
              <a:rPr lang="tr-TR" smtClean="0"/>
              <a:t>11</a:t>
            </a:fld>
            <a:endParaRPr lang="tr-TR"/>
          </a:p>
        </p:txBody>
      </p:sp>
    </p:spTree>
    <p:extLst>
      <p:ext uri="{BB962C8B-B14F-4D97-AF65-F5344CB8AC3E}">
        <p14:creationId xmlns:p14="http://schemas.microsoft.com/office/powerpoint/2010/main" val="396827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18.10.2025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18.10.2025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18.10.2025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18.10.2025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18.10.2025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18.10.2025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18.10.2025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18.10.2025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18.10.2025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18.10.2025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18.10.2025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18.10.2025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851696"/>
            <a:ext cx="7772400" cy="1470025"/>
          </a:xfrm>
        </p:spPr>
        <p:txBody>
          <a:bodyPr/>
          <a:lstStyle/>
          <a:p>
            <a:r>
              <a:rPr lang="tr-TR" b="1" dirty="0">
                <a:solidFill>
                  <a:schemeClr val="tx2"/>
                </a:solidFill>
                <a:latin typeface="Times New Roman" panose="02020603050405020304" pitchFamily="18" charset="0"/>
                <a:cs typeface="Times New Roman" panose="02020603050405020304" pitchFamily="18" charset="0"/>
              </a:rPr>
              <a:t>Geriatride SUT uygulamaları; Mevzuattan pratiğe</a:t>
            </a:r>
          </a:p>
        </p:txBody>
      </p:sp>
      <p:sp>
        <p:nvSpPr>
          <p:cNvPr id="3" name="Alt Başlık 2"/>
          <p:cNvSpPr>
            <a:spLocks noGrp="1"/>
          </p:cNvSpPr>
          <p:nvPr>
            <p:ph type="subTitle" idx="1"/>
          </p:nvPr>
        </p:nvSpPr>
        <p:spPr>
          <a:xfrm>
            <a:off x="1371600" y="4509120"/>
            <a:ext cx="6400800" cy="1752600"/>
          </a:xfrm>
        </p:spPr>
        <p:txBody>
          <a:bodyPr/>
          <a:lstStyle/>
          <a:p>
            <a:r>
              <a:rPr lang="tr-TR" sz="2000" b="1" i="1" dirty="0" err="1">
                <a:latin typeface="Times New Roman" panose="02020603050405020304" pitchFamily="18" charset="0"/>
                <a:cs typeface="Times New Roman" panose="02020603050405020304" pitchFamily="18" charset="0"/>
              </a:rPr>
              <a:t>Doç</a:t>
            </a:r>
            <a:r>
              <a:rPr lang="tr-TR" sz="2000" b="1" i="1" dirty="0">
                <a:latin typeface="Times New Roman" panose="02020603050405020304" pitchFamily="18" charset="0"/>
                <a:cs typeface="Times New Roman" panose="02020603050405020304" pitchFamily="18" charset="0"/>
              </a:rPr>
              <a:t> </a:t>
            </a:r>
            <a:r>
              <a:rPr lang="tr-TR" sz="2000" b="1" i="1" dirty="0" err="1">
                <a:latin typeface="Times New Roman" panose="02020603050405020304" pitchFamily="18" charset="0"/>
                <a:cs typeface="Times New Roman" panose="02020603050405020304" pitchFamily="18" charset="0"/>
              </a:rPr>
              <a:t>Dr</a:t>
            </a:r>
            <a:r>
              <a:rPr lang="tr-TR" sz="2000" b="1" i="1" dirty="0">
                <a:latin typeface="Times New Roman" panose="02020603050405020304" pitchFamily="18" charset="0"/>
                <a:cs typeface="Times New Roman" panose="02020603050405020304" pitchFamily="18" charset="0"/>
              </a:rPr>
              <a:t> Merve Hafızoğlu</a:t>
            </a:r>
          </a:p>
          <a:p>
            <a:r>
              <a:rPr lang="tr-TR" sz="2000" b="1" i="1" dirty="0">
                <a:latin typeface="Times New Roman" panose="02020603050405020304" pitchFamily="18" charset="0"/>
                <a:cs typeface="Times New Roman" panose="02020603050405020304" pitchFamily="18" charset="0"/>
              </a:rPr>
              <a:t>Afyonkarahisar Devlet Hastanesi, İç Hastalıkları Bölümü, Geriatri Birimi</a:t>
            </a:r>
          </a:p>
          <a:p>
            <a:endParaRPr lang="tr-TR" dirty="0"/>
          </a:p>
        </p:txBody>
      </p:sp>
      <p:pic>
        <p:nvPicPr>
          <p:cNvPr id="4" name="Resim 3">
            <a:extLst>
              <a:ext uri="{FF2B5EF4-FFF2-40B4-BE49-F238E27FC236}">
                <a16:creationId xmlns:a16="http://schemas.microsoft.com/office/drawing/2014/main" id="{8EB5B9E6-4C09-7F83-D0C5-FF3993094084}"/>
              </a:ext>
            </a:extLst>
          </p:cNvPr>
          <p:cNvPicPr>
            <a:picLocks noChangeAspect="1"/>
          </p:cNvPicPr>
          <p:nvPr/>
        </p:nvPicPr>
        <p:blipFill>
          <a:blip r:embed="rId2"/>
          <a:srcRect l="9887" t="31791" r="5113" b="16384"/>
          <a:stretch>
            <a:fillRect/>
          </a:stretch>
        </p:blipFill>
        <p:spPr>
          <a:xfrm>
            <a:off x="0" y="0"/>
            <a:ext cx="9144000" cy="2664297"/>
          </a:xfrm>
          <a:prstGeom prst="rect">
            <a:avLst/>
          </a:prstGeom>
        </p:spPr>
      </p:pic>
    </p:spTree>
    <p:extLst>
      <p:ext uri="{BB962C8B-B14F-4D97-AF65-F5344CB8AC3E}">
        <p14:creationId xmlns:p14="http://schemas.microsoft.com/office/powerpoint/2010/main" val="846492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Times New Roman" pitchFamily="18" charset="0"/>
                <a:cs typeface="Times New Roman" pitchFamily="18" charset="0"/>
              </a:rPr>
              <a:t>DONEPEZİL</a:t>
            </a:r>
          </a:p>
        </p:txBody>
      </p:sp>
      <p:sp>
        <p:nvSpPr>
          <p:cNvPr id="3" name="İçerik Yer Tutucusu 2"/>
          <p:cNvSpPr>
            <a:spLocks noGrp="1"/>
          </p:cNvSpPr>
          <p:nvPr>
            <p:ph idx="1"/>
          </p:nvPr>
        </p:nvSpPr>
        <p:spPr/>
        <p:txBody>
          <a:bodyPr/>
          <a:lstStyle/>
          <a:p>
            <a:r>
              <a:rPr lang="fi-FI" sz="1800" b="1" dirty="0">
                <a:latin typeface="Times New Roman" pitchFamily="18" charset="0"/>
                <a:cs typeface="Times New Roman" pitchFamily="18" charset="0"/>
              </a:rPr>
              <a:t> Ayaktan veya Yatan Reçetesi / Raporsuz</a:t>
            </a:r>
            <a:endParaRPr lang="tr-TR" sz="1800" b="1" dirty="0">
              <a:latin typeface="Times New Roman" pitchFamily="18" charset="0"/>
              <a:cs typeface="Times New Roman" pitchFamily="18" charset="0"/>
            </a:endParaRPr>
          </a:p>
          <a:p>
            <a:pPr marL="0" indent="0">
              <a:buNone/>
            </a:pPr>
            <a:endParaRPr lang="tr-TR" sz="1800" dirty="0">
              <a:latin typeface="Times New Roman" pitchFamily="18" charset="0"/>
              <a:cs typeface="Times New Roman" pitchFamily="18" charset="0"/>
            </a:endParaRPr>
          </a:p>
          <a:p>
            <a:r>
              <a:rPr lang="tr-TR" sz="1800" b="1" dirty="0">
                <a:latin typeface="Times New Roman" pitchFamily="18" charset="0"/>
                <a:cs typeface="Times New Roman" pitchFamily="18" charset="0"/>
              </a:rPr>
              <a:t> </a:t>
            </a:r>
            <a:r>
              <a:rPr lang="tr-TR" sz="1800" b="1" dirty="0" err="1">
                <a:latin typeface="Times New Roman" pitchFamily="18" charset="0"/>
                <a:cs typeface="Times New Roman" pitchFamily="18" charset="0"/>
              </a:rPr>
              <a:t>Reç.Yaz.Branş</a:t>
            </a:r>
            <a:r>
              <a:rPr lang="tr-TR" sz="1800" b="1" dirty="0">
                <a:latin typeface="Times New Roman" pitchFamily="18" charset="0"/>
                <a:cs typeface="Times New Roman" pitchFamily="18" charset="0"/>
              </a:rPr>
              <a:t>(</a:t>
            </a:r>
            <a:r>
              <a:rPr lang="tr-TR" sz="1800" b="1" dirty="0" err="1">
                <a:latin typeface="Times New Roman" pitchFamily="18" charset="0"/>
                <a:cs typeface="Times New Roman" pitchFamily="18" charset="0"/>
              </a:rPr>
              <a:t>lar</a:t>
            </a:r>
            <a:r>
              <a:rPr lang="tr-TR" sz="1800" b="1" dirty="0">
                <a:latin typeface="Times New Roman" pitchFamily="18" charset="0"/>
                <a:cs typeface="Times New Roman" pitchFamily="18" charset="0"/>
              </a:rPr>
              <a:t>)	:</a:t>
            </a:r>
            <a:r>
              <a:rPr lang="tr-TR" sz="1800" dirty="0">
                <a:latin typeface="Times New Roman" pitchFamily="18" charset="0"/>
                <a:cs typeface="Times New Roman" pitchFamily="18" charset="0"/>
              </a:rPr>
              <a:t>	 Özel Uzmanlık Dalı  Branşlar;</a:t>
            </a:r>
          </a:p>
          <a:p>
            <a:pPr marL="0" indent="0">
              <a:buNone/>
            </a:pPr>
            <a:endParaRPr lang="tr-TR" sz="1800" dirty="0">
              <a:latin typeface="Times New Roman" pitchFamily="18" charset="0"/>
              <a:cs typeface="Times New Roman" pitchFamily="18" charset="0"/>
            </a:endParaRPr>
          </a:p>
          <a:p>
            <a:r>
              <a:rPr lang="tr-TR" sz="1800" dirty="0">
                <a:solidFill>
                  <a:srgbClr val="C00000"/>
                </a:solidFill>
                <a:latin typeface="Times New Roman" pitchFamily="18" charset="0"/>
                <a:cs typeface="Times New Roman" pitchFamily="18" charset="0"/>
              </a:rPr>
              <a:t>  İç Hastalıkları -&gt; Geriatri</a:t>
            </a:r>
          </a:p>
          <a:p>
            <a:r>
              <a:rPr lang="tr-TR" sz="1800" dirty="0">
                <a:solidFill>
                  <a:srgbClr val="C00000"/>
                </a:solidFill>
                <a:latin typeface="Times New Roman" pitchFamily="18" charset="0"/>
                <a:cs typeface="Times New Roman" pitchFamily="18" charset="0"/>
              </a:rPr>
              <a:t>  Nöroloji</a:t>
            </a:r>
          </a:p>
          <a:p>
            <a:r>
              <a:rPr lang="tr-TR" sz="1800" dirty="0">
                <a:solidFill>
                  <a:srgbClr val="C00000"/>
                </a:solidFill>
                <a:latin typeface="Times New Roman" pitchFamily="18" charset="0"/>
                <a:cs typeface="Times New Roman" pitchFamily="18" charset="0"/>
              </a:rPr>
              <a:t>  Ruh Sağlığı ve Hastalıkları</a:t>
            </a:r>
          </a:p>
          <a:p>
            <a:endParaRPr lang="tr-TR" sz="1800" dirty="0">
              <a:solidFill>
                <a:srgbClr val="C00000"/>
              </a:solidFill>
              <a:latin typeface="Times New Roman" pitchFamily="18" charset="0"/>
              <a:cs typeface="Times New Roman" pitchFamily="18" charset="0"/>
            </a:endParaRPr>
          </a:p>
          <a:p>
            <a:r>
              <a:rPr lang="tr-TR" sz="1800" dirty="0">
                <a:solidFill>
                  <a:srgbClr val="C00000"/>
                </a:solidFill>
                <a:latin typeface="Times New Roman" pitchFamily="18" charset="0"/>
                <a:cs typeface="Times New Roman" pitchFamily="18" charset="0"/>
              </a:rPr>
              <a:t>İlaç fiyatı:</a:t>
            </a:r>
          </a:p>
          <a:p>
            <a:endParaRPr lang="tr-TR" sz="1800" dirty="0">
              <a:solidFill>
                <a:srgbClr val="C00000"/>
              </a:solidFill>
              <a:latin typeface="Times New Roman" pitchFamily="18" charset="0"/>
              <a:cs typeface="Times New Roman" pitchFamily="18" charset="0"/>
            </a:endParaRPr>
          </a:p>
          <a:p>
            <a:pPr marL="0" indent="0">
              <a:buNone/>
            </a:pPr>
            <a:r>
              <a:rPr lang="tr-TR" sz="1800" dirty="0">
                <a:latin typeface="Times New Roman" pitchFamily="18" charset="0"/>
                <a:cs typeface="Times New Roman" pitchFamily="18" charset="0"/>
              </a:rPr>
              <a:t>Perakende/Ödenen Fiyat	:</a:t>
            </a:r>
            <a:r>
              <a:rPr lang="tr-TR" sz="1800" dirty="0">
                <a:solidFill>
                  <a:srgbClr val="C00000"/>
                </a:solidFill>
                <a:latin typeface="Times New Roman" pitchFamily="18" charset="0"/>
                <a:cs typeface="Times New Roman" pitchFamily="18" charset="0"/>
              </a:rPr>
              <a:t>	 650,10 / 409,56 Türk Lirası</a:t>
            </a:r>
          </a:p>
          <a:p>
            <a:pPr marL="0" indent="0">
              <a:buNone/>
            </a:pPr>
            <a:r>
              <a:rPr lang="tr-TR" sz="1800" dirty="0"/>
              <a:t> </a:t>
            </a:r>
          </a:p>
          <a:p>
            <a:endParaRPr lang="tr-TR" sz="1800" dirty="0"/>
          </a:p>
          <a:p>
            <a:endParaRPr lang="tr-TR" sz="1800" dirty="0"/>
          </a:p>
        </p:txBody>
      </p:sp>
    </p:spTree>
    <p:extLst>
      <p:ext uri="{BB962C8B-B14F-4D97-AF65-F5344CB8AC3E}">
        <p14:creationId xmlns:p14="http://schemas.microsoft.com/office/powerpoint/2010/main" val="2125831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Times New Roman" pitchFamily="18" charset="0"/>
                <a:cs typeface="Times New Roman" pitchFamily="18" charset="0"/>
              </a:rPr>
              <a:t>MEMANTİN</a:t>
            </a:r>
          </a:p>
        </p:txBody>
      </p:sp>
      <p:sp>
        <p:nvSpPr>
          <p:cNvPr id="3" name="İçerik Yer Tutucusu 2"/>
          <p:cNvSpPr>
            <a:spLocks noGrp="1"/>
          </p:cNvSpPr>
          <p:nvPr>
            <p:ph idx="1"/>
          </p:nvPr>
        </p:nvSpPr>
        <p:spPr/>
        <p:txBody>
          <a:bodyPr>
            <a:normAutofit/>
          </a:bodyPr>
          <a:lstStyle/>
          <a:p>
            <a:r>
              <a:rPr lang="tr-TR" sz="1900" b="1" dirty="0">
                <a:latin typeface="Times New Roman" pitchFamily="18" charset="0"/>
                <a:cs typeface="Times New Roman" pitchFamily="18" charset="0"/>
              </a:rPr>
              <a:t> Ayaktan / Raporlu </a:t>
            </a:r>
            <a:r>
              <a:rPr lang="tr-TR" sz="1900" b="1" dirty="0" err="1">
                <a:latin typeface="Times New Roman" pitchFamily="18" charset="0"/>
                <a:cs typeface="Times New Roman" pitchFamily="18" charset="0"/>
              </a:rPr>
              <a:t>Reç.Yaz.Branş</a:t>
            </a:r>
            <a:r>
              <a:rPr lang="tr-TR" sz="1900" b="1" dirty="0">
                <a:latin typeface="Times New Roman" pitchFamily="18" charset="0"/>
                <a:cs typeface="Times New Roman" pitchFamily="18" charset="0"/>
              </a:rPr>
              <a:t>(</a:t>
            </a:r>
            <a:r>
              <a:rPr lang="tr-TR" sz="1900" b="1" dirty="0" err="1">
                <a:latin typeface="Times New Roman" pitchFamily="18" charset="0"/>
                <a:cs typeface="Times New Roman" pitchFamily="18" charset="0"/>
              </a:rPr>
              <a:t>lar</a:t>
            </a:r>
            <a:r>
              <a:rPr lang="tr-TR" sz="1900" b="1" dirty="0">
                <a:latin typeface="Times New Roman" pitchFamily="18" charset="0"/>
                <a:cs typeface="Times New Roman" pitchFamily="18" charset="0"/>
              </a:rPr>
              <a:t>)	:	 </a:t>
            </a:r>
            <a:r>
              <a:rPr lang="tr-TR" sz="1900" dirty="0">
                <a:solidFill>
                  <a:srgbClr val="FF0000"/>
                </a:solidFill>
                <a:latin typeface="Times New Roman" pitchFamily="18" charset="0"/>
                <a:cs typeface="Times New Roman" pitchFamily="18" charset="0"/>
              </a:rPr>
              <a:t>Tüm Hekimler</a:t>
            </a:r>
          </a:p>
          <a:p>
            <a:pPr marL="0" indent="0">
              <a:buNone/>
            </a:pPr>
            <a:endParaRPr lang="tr-TR" sz="1900" b="1" dirty="0">
              <a:latin typeface="Times New Roman" pitchFamily="18" charset="0"/>
              <a:cs typeface="Times New Roman" pitchFamily="18" charset="0"/>
            </a:endParaRPr>
          </a:p>
          <a:p>
            <a:r>
              <a:rPr lang="tr-TR" sz="1900" b="1" dirty="0">
                <a:latin typeface="Times New Roman" pitchFamily="18" charset="0"/>
                <a:cs typeface="Times New Roman" pitchFamily="18" charset="0"/>
              </a:rPr>
              <a:t> Rapor	:	 </a:t>
            </a:r>
            <a:r>
              <a:rPr lang="tr-TR" sz="1900" dirty="0">
                <a:latin typeface="Times New Roman" pitchFamily="18" charset="0"/>
                <a:cs typeface="Times New Roman" pitchFamily="18" charset="0"/>
              </a:rPr>
              <a:t>Uzman Hekim Raporu</a:t>
            </a:r>
          </a:p>
          <a:p>
            <a:pPr marL="0" indent="0">
              <a:buNone/>
            </a:pPr>
            <a:r>
              <a:rPr lang="tr-TR" sz="1900" dirty="0">
                <a:latin typeface="Times New Roman" pitchFamily="18" charset="0"/>
                <a:cs typeface="Times New Roman" pitchFamily="18" charset="0"/>
              </a:rPr>
              <a:t>10.07 - </a:t>
            </a:r>
            <a:r>
              <a:rPr lang="tr-TR" sz="1900" dirty="0" err="1">
                <a:latin typeface="Times New Roman" pitchFamily="18" charset="0"/>
                <a:cs typeface="Times New Roman" pitchFamily="18" charset="0"/>
              </a:rPr>
              <a:t>Demans</a:t>
            </a:r>
            <a:r>
              <a:rPr lang="tr-TR" sz="1900" dirty="0">
                <a:latin typeface="Times New Roman" pitchFamily="18" charset="0"/>
                <a:cs typeface="Times New Roman" pitchFamily="18" charset="0"/>
              </a:rPr>
              <a:t>(F00) (F01.1- F01.9) (F02-F03) (G30)</a:t>
            </a:r>
          </a:p>
          <a:p>
            <a:pPr marL="0" indent="0">
              <a:buNone/>
            </a:pPr>
            <a:r>
              <a:rPr lang="tr-TR" sz="1900" dirty="0">
                <a:latin typeface="Times New Roman" pitchFamily="18" charset="0"/>
                <a:cs typeface="Times New Roman" pitchFamily="18" charset="0"/>
              </a:rPr>
              <a:t>11.02 - </a:t>
            </a:r>
            <a:r>
              <a:rPr lang="tr-TR" sz="1900" dirty="0" err="1">
                <a:latin typeface="Times New Roman" pitchFamily="18" charset="0"/>
                <a:cs typeface="Times New Roman" pitchFamily="18" charset="0"/>
              </a:rPr>
              <a:t>Demans</a:t>
            </a:r>
            <a:r>
              <a:rPr lang="tr-TR" sz="1900" dirty="0">
                <a:latin typeface="Times New Roman" pitchFamily="18" charset="0"/>
                <a:cs typeface="Times New Roman" pitchFamily="18" charset="0"/>
              </a:rPr>
              <a:t>(F00)(F01.1- F01.9)(F02-F03)(G30)</a:t>
            </a:r>
          </a:p>
          <a:p>
            <a:pPr marL="0" indent="0">
              <a:buNone/>
            </a:pPr>
            <a:r>
              <a:rPr lang="tr-TR" sz="1900" b="1" dirty="0">
                <a:latin typeface="Times New Roman" pitchFamily="18" charset="0"/>
                <a:cs typeface="Times New Roman" pitchFamily="18" charset="0"/>
              </a:rPr>
              <a:t> </a:t>
            </a:r>
          </a:p>
          <a:p>
            <a:r>
              <a:rPr lang="tr-TR" sz="1900" b="1" dirty="0">
                <a:latin typeface="Times New Roman" pitchFamily="18" charset="0"/>
                <a:cs typeface="Times New Roman" pitchFamily="18" charset="0"/>
              </a:rPr>
              <a:t> </a:t>
            </a:r>
            <a:r>
              <a:rPr lang="tr-TR" sz="1900" b="1" dirty="0" err="1">
                <a:latin typeface="Times New Roman" pitchFamily="18" charset="0"/>
                <a:cs typeface="Times New Roman" pitchFamily="18" charset="0"/>
              </a:rPr>
              <a:t>Rap.Yaz.Branş</a:t>
            </a:r>
            <a:r>
              <a:rPr lang="tr-TR" sz="1900" b="1" dirty="0">
                <a:latin typeface="Times New Roman" pitchFamily="18" charset="0"/>
                <a:cs typeface="Times New Roman" pitchFamily="18" charset="0"/>
              </a:rPr>
              <a:t>(</a:t>
            </a:r>
            <a:r>
              <a:rPr lang="tr-TR" sz="1900" b="1" dirty="0" err="1">
                <a:latin typeface="Times New Roman" pitchFamily="18" charset="0"/>
                <a:cs typeface="Times New Roman" pitchFamily="18" charset="0"/>
              </a:rPr>
              <a:t>lar</a:t>
            </a:r>
            <a:r>
              <a:rPr lang="tr-TR" sz="1900" b="1" dirty="0">
                <a:latin typeface="Times New Roman" pitchFamily="18" charset="0"/>
                <a:cs typeface="Times New Roman" pitchFamily="18" charset="0"/>
              </a:rPr>
              <a:t>)	:	</a:t>
            </a:r>
            <a:r>
              <a:rPr lang="tr-TR" sz="1900" dirty="0">
                <a:latin typeface="Times New Roman" pitchFamily="18" charset="0"/>
                <a:cs typeface="Times New Roman" pitchFamily="18" charset="0"/>
              </a:rPr>
              <a:t> Özel Uzmanlık Dalı (Kural VEYA ile uygulanır) Branşlar;</a:t>
            </a:r>
          </a:p>
          <a:p>
            <a:pPr marL="0" indent="0">
              <a:buNone/>
            </a:pPr>
            <a:endParaRPr lang="tr-TR" sz="1900" dirty="0">
              <a:latin typeface="Times New Roman" pitchFamily="18" charset="0"/>
              <a:cs typeface="Times New Roman" pitchFamily="18" charset="0"/>
            </a:endParaRPr>
          </a:p>
          <a:p>
            <a:r>
              <a:rPr lang="tr-TR" sz="1900" dirty="0">
                <a:solidFill>
                  <a:srgbClr val="FF0000"/>
                </a:solidFill>
                <a:latin typeface="Times New Roman" pitchFamily="18" charset="0"/>
                <a:cs typeface="Times New Roman" pitchFamily="18" charset="0"/>
              </a:rPr>
              <a:t>  Nöroloji</a:t>
            </a:r>
          </a:p>
          <a:p>
            <a:r>
              <a:rPr lang="tr-TR" sz="1900" dirty="0">
                <a:solidFill>
                  <a:srgbClr val="FF0000"/>
                </a:solidFill>
                <a:latin typeface="Times New Roman" pitchFamily="18" charset="0"/>
                <a:cs typeface="Times New Roman" pitchFamily="18" charset="0"/>
              </a:rPr>
              <a:t>  Ruh Sağlığı ve Hastalıkları</a:t>
            </a:r>
          </a:p>
          <a:p>
            <a:r>
              <a:rPr lang="tr-TR" sz="1900" dirty="0">
                <a:solidFill>
                  <a:srgbClr val="FF0000"/>
                </a:solidFill>
                <a:latin typeface="Times New Roman" pitchFamily="18" charset="0"/>
                <a:cs typeface="Times New Roman" pitchFamily="18" charset="0"/>
              </a:rPr>
              <a:t>  İç Hastalıkları -&gt; Geriatri</a:t>
            </a:r>
          </a:p>
          <a:p>
            <a:pPr marL="0" indent="0">
              <a:buNone/>
            </a:pPr>
            <a:endParaRPr lang="tr-TR" b="1" dirty="0"/>
          </a:p>
        </p:txBody>
      </p:sp>
    </p:spTree>
    <p:extLst>
      <p:ext uri="{BB962C8B-B14F-4D97-AF65-F5344CB8AC3E}">
        <p14:creationId xmlns:p14="http://schemas.microsoft.com/office/powerpoint/2010/main" val="3626756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Times New Roman" pitchFamily="18" charset="0"/>
                <a:cs typeface="Times New Roman" pitchFamily="18" charset="0"/>
              </a:rPr>
              <a:t>MEMANTİN</a:t>
            </a:r>
            <a:endParaRPr lang="tr-TR" dirty="0"/>
          </a:p>
        </p:txBody>
      </p:sp>
      <p:sp>
        <p:nvSpPr>
          <p:cNvPr id="3" name="İçerik Yer Tutucusu 2"/>
          <p:cNvSpPr>
            <a:spLocks noGrp="1"/>
          </p:cNvSpPr>
          <p:nvPr>
            <p:ph idx="1"/>
          </p:nvPr>
        </p:nvSpPr>
        <p:spPr/>
        <p:txBody>
          <a:bodyPr>
            <a:normAutofit/>
          </a:bodyPr>
          <a:lstStyle/>
          <a:p>
            <a:r>
              <a:rPr lang="tr-TR" sz="1800" b="1" dirty="0">
                <a:latin typeface="Times New Roman" pitchFamily="18" charset="0"/>
                <a:cs typeface="Times New Roman" pitchFamily="18" charset="0"/>
              </a:rPr>
              <a:t> Ayaktan / Raporsuz</a:t>
            </a:r>
          </a:p>
          <a:p>
            <a:r>
              <a:rPr lang="tr-TR" sz="1800" b="1" dirty="0" err="1">
                <a:latin typeface="Times New Roman" pitchFamily="18" charset="0"/>
                <a:cs typeface="Times New Roman" pitchFamily="18" charset="0"/>
              </a:rPr>
              <a:t>Reç.Yaz.Branş</a:t>
            </a:r>
            <a:r>
              <a:rPr lang="tr-TR" sz="1800" b="1" dirty="0">
                <a:latin typeface="Times New Roman" pitchFamily="18" charset="0"/>
                <a:cs typeface="Times New Roman" pitchFamily="18" charset="0"/>
              </a:rPr>
              <a:t>(</a:t>
            </a:r>
            <a:r>
              <a:rPr lang="tr-TR" sz="1800" b="1" dirty="0" err="1">
                <a:latin typeface="Times New Roman" pitchFamily="18" charset="0"/>
                <a:cs typeface="Times New Roman" pitchFamily="18" charset="0"/>
              </a:rPr>
              <a:t>lar</a:t>
            </a:r>
            <a:r>
              <a:rPr lang="tr-TR" sz="1800" b="1" dirty="0">
                <a:latin typeface="Times New Roman" pitchFamily="18" charset="0"/>
                <a:cs typeface="Times New Roman" pitchFamily="18" charset="0"/>
              </a:rPr>
              <a:t>)	:	 </a:t>
            </a:r>
            <a:r>
              <a:rPr lang="tr-TR" sz="1800" dirty="0">
                <a:latin typeface="Times New Roman" pitchFamily="18" charset="0"/>
                <a:cs typeface="Times New Roman" pitchFamily="18" charset="0"/>
              </a:rPr>
              <a:t>Özel Uzmanlık Dalı Branşlar;</a:t>
            </a:r>
          </a:p>
          <a:p>
            <a:endParaRPr lang="tr-TR" sz="1800" dirty="0">
              <a:latin typeface="Times New Roman" pitchFamily="18" charset="0"/>
              <a:cs typeface="Times New Roman" pitchFamily="18" charset="0"/>
            </a:endParaRPr>
          </a:p>
          <a:p>
            <a:r>
              <a:rPr lang="tr-TR" sz="1800" dirty="0">
                <a:solidFill>
                  <a:srgbClr val="FF0000"/>
                </a:solidFill>
                <a:latin typeface="Times New Roman" pitchFamily="18" charset="0"/>
                <a:cs typeface="Times New Roman" pitchFamily="18" charset="0"/>
              </a:rPr>
              <a:t>  Nöroloji</a:t>
            </a:r>
          </a:p>
          <a:p>
            <a:r>
              <a:rPr lang="tr-TR" sz="1800" dirty="0">
                <a:solidFill>
                  <a:srgbClr val="FF0000"/>
                </a:solidFill>
                <a:latin typeface="Times New Roman" pitchFamily="18" charset="0"/>
                <a:cs typeface="Times New Roman" pitchFamily="18" charset="0"/>
              </a:rPr>
              <a:t>  Ruh Sağlığı ve Hastalıkları</a:t>
            </a:r>
          </a:p>
          <a:p>
            <a:r>
              <a:rPr lang="tr-TR" sz="1800" dirty="0">
                <a:solidFill>
                  <a:srgbClr val="FF0000"/>
                </a:solidFill>
                <a:latin typeface="Times New Roman" pitchFamily="18" charset="0"/>
                <a:cs typeface="Times New Roman" pitchFamily="18" charset="0"/>
              </a:rPr>
              <a:t>  İç Hastalıkları -&gt; Geriatri</a:t>
            </a:r>
          </a:p>
          <a:p>
            <a:endParaRPr lang="tr-TR" sz="1800" dirty="0">
              <a:latin typeface="Times New Roman" pitchFamily="18" charset="0"/>
              <a:cs typeface="Times New Roman" pitchFamily="18" charset="0"/>
            </a:endParaRPr>
          </a:p>
          <a:p>
            <a:endParaRPr lang="tr-TR" sz="1800" dirty="0">
              <a:latin typeface="Times New Roman" pitchFamily="18" charset="0"/>
              <a:cs typeface="Times New Roman" pitchFamily="18" charset="0"/>
            </a:endParaRPr>
          </a:p>
          <a:p>
            <a:r>
              <a:rPr lang="tr-TR" sz="1800" dirty="0">
                <a:solidFill>
                  <a:srgbClr val="FF0000"/>
                </a:solidFill>
                <a:latin typeface="Times New Roman" pitchFamily="18" charset="0"/>
                <a:cs typeface="Times New Roman" pitchFamily="18" charset="0"/>
              </a:rPr>
              <a:t>İlaç fiyatı:  </a:t>
            </a:r>
          </a:p>
          <a:p>
            <a:pPr marL="0" indent="0">
              <a:buNone/>
            </a:pPr>
            <a:r>
              <a:rPr lang="tr-TR" sz="1800" dirty="0">
                <a:latin typeface="Times New Roman" pitchFamily="18" charset="0"/>
                <a:cs typeface="Times New Roman" pitchFamily="18" charset="0"/>
              </a:rPr>
              <a:t>Perakende/Ödenen Fiyat</a:t>
            </a:r>
            <a:r>
              <a:rPr lang="tr-TR" sz="1800" b="1" dirty="0">
                <a:latin typeface="Times New Roman" pitchFamily="18" charset="0"/>
                <a:cs typeface="Times New Roman" pitchFamily="18" charset="0"/>
              </a:rPr>
              <a:t>	:</a:t>
            </a:r>
            <a:r>
              <a:rPr lang="tr-TR" sz="1800" dirty="0">
                <a:latin typeface="Times New Roman" pitchFamily="18" charset="0"/>
                <a:cs typeface="Times New Roman" pitchFamily="18" charset="0"/>
              </a:rPr>
              <a:t>	 639,17/460,20 Türk Lirası</a:t>
            </a:r>
          </a:p>
          <a:p>
            <a:endParaRPr lang="tr-TR" dirty="0"/>
          </a:p>
        </p:txBody>
      </p:sp>
    </p:spTree>
    <p:extLst>
      <p:ext uri="{BB962C8B-B14F-4D97-AF65-F5344CB8AC3E}">
        <p14:creationId xmlns:p14="http://schemas.microsoft.com/office/powerpoint/2010/main" val="4266066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latin typeface="Times New Roman" pitchFamily="18" charset="0"/>
                <a:cs typeface="Times New Roman" pitchFamily="18" charset="0"/>
              </a:rPr>
              <a:t>DONEPEZIL HCL+MEMANTIN HCL</a:t>
            </a:r>
          </a:p>
        </p:txBody>
      </p:sp>
      <p:sp>
        <p:nvSpPr>
          <p:cNvPr id="3" name="İçerik Yer Tutucusu 2"/>
          <p:cNvSpPr>
            <a:spLocks noGrp="1"/>
          </p:cNvSpPr>
          <p:nvPr>
            <p:ph idx="1"/>
          </p:nvPr>
        </p:nvSpPr>
        <p:spPr/>
        <p:txBody>
          <a:bodyPr>
            <a:normAutofit fontScale="55000" lnSpcReduction="20000"/>
          </a:bodyPr>
          <a:lstStyle/>
          <a:p>
            <a:r>
              <a:rPr lang="tr-TR" b="1" dirty="0">
                <a:latin typeface="Times New Roman" pitchFamily="18" charset="0"/>
                <a:cs typeface="Times New Roman" pitchFamily="18" charset="0"/>
              </a:rPr>
              <a:t>Ayaktan / Raporlu</a:t>
            </a:r>
            <a:endParaRPr lang="tr-TR" dirty="0">
              <a:latin typeface="Times New Roman" pitchFamily="18" charset="0"/>
              <a:cs typeface="Times New Roman" pitchFamily="18" charset="0"/>
            </a:endParaRPr>
          </a:p>
          <a:p>
            <a:pPr marL="0" indent="0">
              <a:buNone/>
            </a:pPr>
            <a:r>
              <a:rPr lang="tr-TR" dirty="0" err="1">
                <a:latin typeface="Times New Roman" pitchFamily="18" charset="0"/>
                <a:cs typeface="Times New Roman" pitchFamily="18" charset="0"/>
              </a:rPr>
              <a:t>Reç.Yaz.Branş</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lar</a:t>
            </a:r>
            <a:r>
              <a:rPr lang="tr-TR" dirty="0">
                <a:latin typeface="Times New Roman" pitchFamily="18" charset="0"/>
                <a:cs typeface="Times New Roman" pitchFamily="18" charset="0"/>
              </a:rPr>
              <a:t>)	:	 </a:t>
            </a:r>
            <a:r>
              <a:rPr lang="tr-TR" dirty="0">
                <a:solidFill>
                  <a:srgbClr val="FF0000"/>
                </a:solidFill>
                <a:latin typeface="Times New Roman" pitchFamily="18" charset="0"/>
                <a:cs typeface="Times New Roman" pitchFamily="18" charset="0"/>
              </a:rPr>
              <a:t>Tüm Hekimler</a:t>
            </a:r>
          </a:p>
          <a:p>
            <a:pPr marL="0" indent="0">
              <a:buNone/>
            </a:pPr>
            <a:r>
              <a:rPr lang="tr-TR" dirty="0">
                <a:latin typeface="Times New Roman" pitchFamily="18" charset="0"/>
                <a:cs typeface="Times New Roman" pitchFamily="18" charset="0"/>
              </a:rPr>
              <a:t> </a:t>
            </a:r>
          </a:p>
          <a:p>
            <a:pPr marL="0" indent="0">
              <a:buNone/>
            </a:pP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 Rapor	:	 Uzman Hekim Raporu</a:t>
            </a:r>
          </a:p>
          <a:p>
            <a:pPr marL="0" indent="0">
              <a:buNone/>
            </a:pPr>
            <a:r>
              <a:rPr lang="tr-TR" dirty="0">
                <a:latin typeface="Times New Roman" pitchFamily="18" charset="0"/>
                <a:cs typeface="Times New Roman" pitchFamily="18" charset="0"/>
              </a:rPr>
              <a:t>10.07 - </a:t>
            </a:r>
            <a:r>
              <a:rPr lang="tr-TR" dirty="0" err="1">
                <a:latin typeface="Times New Roman" pitchFamily="18" charset="0"/>
                <a:cs typeface="Times New Roman" pitchFamily="18" charset="0"/>
              </a:rPr>
              <a:t>Demans</a:t>
            </a:r>
            <a:r>
              <a:rPr lang="tr-TR" dirty="0">
                <a:latin typeface="Times New Roman" pitchFamily="18" charset="0"/>
                <a:cs typeface="Times New Roman" pitchFamily="18" charset="0"/>
              </a:rPr>
              <a:t>(F00) (F01.1- F01.9) (F02-F03) (G30)</a:t>
            </a:r>
          </a:p>
          <a:p>
            <a:pPr marL="0" indent="0">
              <a:buNone/>
            </a:pPr>
            <a:r>
              <a:rPr lang="tr-TR" dirty="0">
                <a:latin typeface="Times New Roman" pitchFamily="18" charset="0"/>
                <a:cs typeface="Times New Roman" pitchFamily="18" charset="0"/>
              </a:rPr>
              <a:t>11.02 - </a:t>
            </a:r>
            <a:r>
              <a:rPr lang="tr-TR" dirty="0" err="1">
                <a:latin typeface="Times New Roman" pitchFamily="18" charset="0"/>
                <a:cs typeface="Times New Roman" pitchFamily="18" charset="0"/>
              </a:rPr>
              <a:t>Demans</a:t>
            </a:r>
            <a:r>
              <a:rPr lang="tr-TR" dirty="0">
                <a:latin typeface="Times New Roman" pitchFamily="18" charset="0"/>
                <a:cs typeface="Times New Roman" pitchFamily="18" charset="0"/>
              </a:rPr>
              <a:t>(F00)(F01.1- F01.9)(F02-F03)(G30)</a:t>
            </a:r>
          </a:p>
          <a:p>
            <a:pPr marL="0" indent="0">
              <a:buNone/>
            </a:pP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Rap.Yaz.Branş</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lar</a:t>
            </a:r>
            <a:r>
              <a:rPr lang="tr-TR" dirty="0">
                <a:latin typeface="Times New Roman" pitchFamily="18" charset="0"/>
                <a:cs typeface="Times New Roman" pitchFamily="18" charset="0"/>
              </a:rPr>
              <a:t>):Özel Uzmanlık Dalı(Kural VEYA ile uygulanır) Branşlar;</a:t>
            </a:r>
          </a:p>
          <a:p>
            <a:endParaRPr lang="tr-TR" dirty="0">
              <a:latin typeface="Times New Roman" pitchFamily="18" charset="0"/>
              <a:cs typeface="Times New Roman" pitchFamily="18" charset="0"/>
            </a:endParaRPr>
          </a:p>
          <a:p>
            <a:r>
              <a:rPr lang="tr-TR" dirty="0">
                <a:solidFill>
                  <a:srgbClr val="FF0000"/>
                </a:solidFill>
                <a:latin typeface="Times New Roman" pitchFamily="18" charset="0"/>
                <a:cs typeface="Times New Roman" pitchFamily="18" charset="0"/>
              </a:rPr>
              <a:t>  İç Hastalıkları -&gt; Geriatri</a:t>
            </a:r>
          </a:p>
          <a:p>
            <a:r>
              <a:rPr lang="tr-TR" dirty="0">
                <a:solidFill>
                  <a:srgbClr val="FF0000"/>
                </a:solidFill>
                <a:latin typeface="Times New Roman" pitchFamily="18" charset="0"/>
                <a:cs typeface="Times New Roman" pitchFamily="18" charset="0"/>
              </a:rPr>
              <a:t>  Nöroloji</a:t>
            </a:r>
          </a:p>
          <a:p>
            <a:r>
              <a:rPr lang="tr-TR" dirty="0">
                <a:solidFill>
                  <a:srgbClr val="FF0000"/>
                </a:solidFill>
                <a:latin typeface="Times New Roman" pitchFamily="18" charset="0"/>
                <a:cs typeface="Times New Roman" pitchFamily="18" charset="0"/>
              </a:rPr>
              <a:t>  Ruh Sağlığı ve Hastalıkları</a:t>
            </a:r>
          </a:p>
          <a:p>
            <a:pPr marL="0" indent="0">
              <a:buNone/>
            </a:pPr>
            <a:r>
              <a:rPr lang="tr-TR" dirty="0"/>
              <a:t>  </a:t>
            </a:r>
          </a:p>
        </p:txBody>
      </p:sp>
    </p:spTree>
    <p:extLst>
      <p:ext uri="{BB962C8B-B14F-4D97-AF65-F5344CB8AC3E}">
        <p14:creationId xmlns:p14="http://schemas.microsoft.com/office/powerpoint/2010/main" val="1663835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latin typeface="Times New Roman" pitchFamily="18" charset="0"/>
                <a:cs typeface="Times New Roman" pitchFamily="18" charset="0"/>
              </a:rPr>
              <a:t>DONEPEZIL HCL+MEMANTIN HCL</a:t>
            </a:r>
          </a:p>
        </p:txBody>
      </p:sp>
      <p:sp>
        <p:nvSpPr>
          <p:cNvPr id="3" name="İçerik Yer Tutucusu 2"/>
          <p:cNvSpPr>
            <a:spLocks noGrp="1"/>
          </p:cNvSpPr>
          <p:nvPr>
            <p:ph idx="1"/>
          </p:nvPr>
        </p:nvSpPr>
        <p:spPr/>
        <p:txBody>
          <a:bodyPr>
            <a:normAutofit/>
          </a:bodyPr>
          <a:lstStyle/>
          <a:p>
            <a:r>
              <a:rPr lang="tr-TR" sz="1900" b="1" dirty="0">
                <a:latin typeface="Times New Roman" pitchFamily="18" charset="0"/>
                <a:cs typeface="Times New Roman" pitchFamily="18" charset="0"/>
              </a:rPr>
              <a:t>Ayaktan / Raporsuz</a:t>
            </a:r>
          </a:p>
          <a:p>
            <a:pPr marL="0" indent="0">
              <a:buNone/>
            </a:pPr>
            <a:r>
              <a:rPr lang="tr-TR" sz="1900" b="1" dirty="0" err="1">
                <a:latin typeface="Times New Roman" pitchFamily="18" charset="0"/>
                <a:cs typeface="Times New Roman" pitchFamily="18" charset="0"/>
              </a:rPr>
              <a:t>Reç.Yaz.Branş</a:t>
            </a:r>
            <a:r>
              <a:rPr lang="tr-TR" sz="1900" b="1" dirty="0">
                <a:latin typeface="Times New Roman" pitchFamily="18" charset="0"/>
                <a:cs typeface="Times New Roman" pitchFamily="18" charset="0"/>
              </a:rPr>
              <a:t>(</a:t>
            </a:r>
            <a:r>
              <a:rPr lang="tr-TR" sz="1900" b="1" dirty="0" err="1">
                <a:latin typeface="Times New Roman" pitchFamily="18" charset="0"/>
                <a:cs typeface="Times New Roman" pitchFamily="18" charset="0"/>
              </a:rPr>
              <a:t>lar</a:t>
            </a:r>
            <a:r>
              <a:rPr lang="tr-TR" sz="1900" b="1" dirty="0">
                <a:latin typeface="Times New Roman" pitchFamily="18" charset="0"/>
                <a:cs typeface="Times New Roman" pitchFamily="18" charset="0"/>
              </a:rPr>
              <a:t>)	:	 </a:t>
            </a:r>
            <a:r>
              <a:rPr lang="tr-TR" sz="1900" dirty="0">
                <a:latin typeface="Times New Roman" pitchFamily="18" charset="0"/>
                <a:cs typeface="Times New Roman" pitchFamily="18" charset="0"/>
              </a:rPr>
              <a:t>Özel Uzmanlık Dalı Branşlar;</a:t>
            </a:r>
          </a:p>
          <a:p>
            <a:r>
              <a:rPr lang="tr-TR" sz="1900" dirty="0">
                <a:solidFill>
                  <a:srgbClr val="FF0000"/>
                </a:solidFill>
                <a:latin typeface="Times New Roman" pitchFamily="18" charset="0"/>
                <a:cs typeface="Times New Roman" pitchFamily="18" charset="0"/>
              </a:rPr>
              <a:t>  Nöroloji</a:t>
            </a:r>
          </a:p>
          <a:p>
            <a:r>
              <a:rPr lang="tr-TR" sz="1900" dirty="0">
                <a:solidFill>
                  <a:srgbClr val="FF0000"/>
                </a:solidFill>
                <a:latin typeface="Times New Roman" pitchFamily="18" charset="0"/>
                <a:cs typeface="Times New Roman" pitchFamily="18" charset="0"/>
              </a:rPr>
              <a:t>  Ruh Sağlığı ve Hastalıkları</a:t>
            </a:r>
          </a:p>
          <a:p>
            <a:r>
              <a:rPr lang="tr-TR" sz="1900" dirty="0">
                <a:solidFill>
                  <a:srgbClr val="FF0000"/>
                </a:solidFill>
                <a:latin typeface="Times New Roman" pitchFamily="18" charset="0"/>
                <a:cs typeface="Times New Roman" pitchFamily="18" charset="0"/>
              </a:rPr>
              <a:t>  İç Hastalıkları -&gt; Geriatri</a:t>
            </a:r>
          </a:p>
          <a:p>
            <a:endParaRPr lang="tr-TR" sz="1900" dirty="0">
              <a:latin typeface="Times New Roman" pitchFamily="18" charset="0"/>
              <a:cs typeface="Times New Roman" pitchFamily="18" charset="0"/>
            </a:endParaRPr>
          </a:p>
          <a:p>
            <a:r>
              <a:rPr lang="tr-TR" sz="1900" b="1" dirty="0">
                <a:latin typeface="Times New Roman" pitchFamily="18" charset="0"/>
                <a:cs typeface="Times New Roman" pitchFamily="18" charset="0"/>
              </a:rPr>
              <a:t> İlaç fiyatı: </a:t>
            </a:r>
          </a:p>
          <a:p>
            <a:pPr marL="0" indent="0">
              <a:buNone/>
            </a:pPr>
            <a:r>
              <a:rPr lang="tr-TR" sz="1900" dirty="0">
                <a:latin typeface="Times New Roman" pitchFamily="18" charset="0"/>
                <a:cs typeface="Times New Roman" pitchFamily="18" charset="0"/>
              </a:rPr>
              <a:t>Perakende/Ödenen Fiyat	:	 2.613,32/1.764,48 Türk Lirası</a:t>
            </a:r>
          </a:p>
          <a:p>
            <a:endParaRPr lang="tr-TR" dirty="0"/>
          </a:p>
        </p:txBody>
      </p:sp>
    </p:spTree>
    <p:extLst>
      <p:ext uri="{BB962C8B-B14F-4D97-AF65-F5344CB8AC3E}">
        <p14:creationId xmlns:p14="http://schemas.microsoft.com/office/powerpoint/2010/main" val="999172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a:bodyPr>
          <a:lstStyle/>
          <a:p>
            <a:pPr marL="0" lvl="0" indent="0">
              <a:buNone/>
            </a:pPr>
            <a:r>
              <a:rPr lang="tr-TR" b="1" dirty="0" err="1">
                <a:latin typeface="Times New Roman" pitchFamily="18" charset="0"/>
                <a:cs typeface="Times New Roman" pitchFamily="18" charset="0"/>
              </a:rPr>
              <a:t>Gingko</a:t>
            </a:r>
            <a:r>
              <a:rPr lang="tr-TR" b="1" dirty="0">
                <a:latin typeface="Times New Roman" pitchFamily="18" charset="0"/>
                <a:cs typeface="Times New Roman" pitchFamily="18" charset="0"/>
              </a:rPr>
              <a:t> </a:t>
            </a:r>
            <a:r>
              <a:rPr lang="tr-TR" b="1" dirty="0" err="1">
                <a:latin typeface="Times New Roman" pitchFamily="18" charset="0"/>
                <a:cs typeface="Times New Roman" pitchFamily="18" charset="0"/>
              </a:rPr>
              <a:t>glikozidleri</a:t>
            </a:r>
            <a:r>
              <a:rPr lang="tr-TR" b="1" dirty="0">
                <a:latin typeface="Times New Roman" pitchFamily="18" charset="0"/>
                <a:cs typeface="Times New Roman" pitchFamily="18" charset="0"/>
              </a:rPr>
              <a:t> </a:t>
            </a:r>
          </a:p>
          <a:p>
            <a:pPr lvl="0"/>
            <a:r>
              <a:rPr lang="tr-TR" dirty="0">
                <a:latin typeface="Times New Roman" pitchFamily="18" charset="0"/>
                <a:cs typeface="Times New Roman" pitchFamily="18" charset="0"/>
              </a:rPr>
              <a:t>65 yaş ve üzeri hastalarda yalnızca </a:t>
            </a:r>
            <a:r>
              <a:rPr lang="tr-TR" dirty="0" err="1">
                <a:latin typeface="Times New Roman" pitchFamily="18" charset="0"/>
                <a:cs typeface="Times New Roman" pitchFamily="18" charset="0"/>
              </a:rPr>
              <a:t>alzheimer</a:t>
            </a:r>
            <a:r>
              <a:rPr lang="tr-TR" dirty="0">
                <a:latin typeface="Times New Roman" pitchFamily="18" charset="0"/>
                <a:cs typeface="Times New Roman" pitchFamily="18" charset="0"/>
              </a:rPr>
              <a:t> tipi </a:t>
            </a:r>
            <a:r>
              <a:rPr lang="tr-TR" dirty="0" err="1">
                <a:latin typeface="Times New Roman" pitchFamily="18" charset="0"/>
                <a:cs typeface="Times New Roman" pitchFamily="18" charset="0"/>
              </a:rPr>
              <a:t>demans</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vasküler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demans</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miks</a:t>
            </a:r>
            <a:r>
              <a:rPr lang="tr-TR" dirty="0">
                <a:latin typeface="Times New Roman" pitchFamily="18" charset="0"/>
                <a:cs typeface="Times New Roman" pitchFamily="18" charset="0"/>
              </a:rPr>
              <a:t> formlarındaki </a:t>
            </a:r>
            <a:r>
              <a:rPr lang="tr-TR" dirty="0" err="1">
                <a:latin typeface="Times New Roman" pitchFamily="18" charset="0"/>
                <a:cs typeface="Times New Roman" pitchFamily="18" charset="0"/>
              </a:rPr>
              <a:t>demans</a:t>
            </a:r>
            <a:r>
              <a:rPr lang="tr-TR" dirty="0">
                <a:latin typeface="Times New Roman" pitchFamily="18" charset="0"/>
                <a:cs typeface="Times New Roman" pitchFamily="18" charset="0"/>
              </a:rPr>
              <a:t> sendromları </a:t>
            </a:r>
            <a:r>
              <a:rPr lang="tr-TR" dirty="0" err="1">
                <a:latin typeface="Times New Roman" pitchFamily="18" charset="0"/>
                <a:cs typeface="Times New Roman" pitchFamily="18" charset="0"/>
              </a:rPr>
              <a:t>endikasyonlarında</a:t>
            </a:r>
            <a:r>
              <a:rPr lang="tr-TR" dirty="0">
                <a:latin typeface="Times New Roman" pitchFamily="18" charset="0"/>
                <a:cs typeface="Times New Roman" pitchFamily="18" charset="0"/>
              </a:rPr>
              <a:t>, </a:t>
            </a:r>
            <a:r>
              <a:rPr lang="tr-TR" dirty="0">
                <a:solidFill>
                  <a:srgbClr val="FF0000"/>
                </a:solidFill>
                <a:latin typeface="Times New Roman" pitchFamily="18" charset="0"/>
                <a:cs typeface="Times New Roman" pitchFamily="18" charset="0"/>
              </a:rPr>
              <a:t>nöroloji</a:t>
            </a:r>
            <a:r>
              <a:rPr lang="tr-TR" dirty="0">
                <a:latin typeface="Times New Roman" pitchFamily="18" charset="0"/>
                <a:cs typeface="Times New Roman" pitchFamily="18" charset="0"/>
              </a:rPr>
              <a:t> </a:t>
            </a:r>
            <a:r>
              <a:rPr lang="tr-TR" b="1" dirty="0">
                <a:latin typeface="Times New Roman" pitchFamily="18" charset="0"/>
                <a:cs typeface="Times New Roman" pitchFamily="18" charset="0"/>
              </a:rPr>
              <a:t>(Ek: RG-07/10/2016-29850 /53-d </a:t>
            </a:r>
            <a:r>
              <a:rPr lang="tr-TR" b="1" dirty="0" err="1">
                <a:latin typeface="Times New Roman" pitchFamily="18" charset="0"/>
                <a:cs typeface="Times New Roman" pitchFamily="18" charset="0"/>
              </a:rPr>
              <a:t>md.</a:t>
            </a:r>
            <a:r>
              <a:rPr lang="tr-TR" b="1" dirty="0">
                <a:latin typeface="Times New Roman" pitchFamily="18" charset="0"/>
                <a:cs typeface="Times New Roman" pitchFamily="18" charset="0"/>
              </a:rPr>
              <a:t> Yürürlük: 15/10/2016) </a:t>
            </a:r>
            <a:r>
              <a:rPr lang="tr-TR" dirty="0">
                <a:solidFill>
                  <a:srgbClr val="FF0000"/>
                </a:solidFill>
                <a:latin typeface="Times New Roman" pitchFamily="18" charset="0"/>
                <a:cs typeface="Times New Roman" pitchFamily="18" charset="0"/>
              </a:rPr>
              <a:t>veya geriatri uzman hekimlerince </a:t>
            </a:r>
            <a:r>
              <a:rPr lang="tr-TR" dirty="0">
                <a:latin typeface="Times New Roman" pitchFamily="18" charset="0"/>
                <a:cs typeface="Times New Roman" pitchFamily="18" charset="0"/>
              </a:rPr>
              <a:t>düzenlenen bir yıl süreli uzman hekim raporuna dayanılarak tüm uzman hekimlerce yazılabilir.</a:t>
            </a:r>
          </a:p>
          <a:p>
            <a:endParaRPr lang="tr-TR" dirty="0"/>
          </a:p>
        </p:txBody>
      </p:sp>
    </p:spTree>
    <p:extLst>
      <p:ext uri="{BB962C8B-B14F-4D97-AF65-F5344CB8AC3E}">
        <p14:creationId xmlns:p14="http://schemas.microsoft.com/office/powerpoint/2010/main" val="34351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ctr">
              <a:buNone/>
            </a:pPr>
            <a:r>
              <a:rPr lang="tr-TR" b="1" dirty="0">
                <a:solidFill>
                  <a:schemeClr val="tx2"/>
                </a:solidFill>
                <a:latin typeface="Times New Roman" pitchFamily="18" charset="0"/>
                <a:cs typeface="Times New Roman" pitchFamily="18" charset="0"/>
              </a:rPr>
              <a:t>PARKİNSON TEDAVİSİNDE İLAÇ KULLANIM İLKELERİ</a:t>
            </a:r>
          </a:p>
        </p:txBody>
      </p:sp>
    </p:spTree>
    <p:extLst>
      <p:ext uri="{BB962C8B-B14F-4D97-AF65-F5344CB8AC3E}">
        <p14:creationId xmlns:p14="http://schemas.microsoft.com/office/powerpoint/2010/main" val="1524664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600200"/>
            <a:ext cx="8229600" cy="5069160"/>
          </a:xfrm>
        </p:spPr>
        <p:txBody>
          <a:bodyPr>
            <a:normAutofit fontScale="55000" lnSpcReduction="20000"/>
          </a:bodyPr>
          <a:lstStyle/>
          <a:p>
            <a:r>
              <a:rPr lang="tr-TR" dirty="0">
                <a:latin typeface="Times New Roman" pitchFamily="18" charset="0"/>
                <a:cs typeface="Times New Roman" pitchFamily="18" charset="0"/>
              </a:rPr>
              <a:t>(1) </a:t>
            </a:r>
            <a:r>
              <a:rPr lang="tr-TR" dirty="0" err="1">
                <a:latin typeface="Times New Roman" pitchFamily="18" charset="0"/>
                <a:cs typeface="Times New Roman" pitchFamily="18" charset="0"/>
              </a:rPr>
              <a:t>Apomorfin</a:t>
            </a:r>
            <a:r>
              <a:rPr lang="tr-TR" b="1" dirty="0">
                <a:latin typeface="Times New Roman" pitchFamily="18" charset="0"/>
                <a:cs typeface="Times New Roman" pitchFamily="18" charset="0"/>
              </a:rPr>
              <a:t>, </a:t>
            </a:r>
            <a:r>
              <a:rPr lang="tr-TR" dirty="0" err="1">
                <a:latin typeface="Times New Roman" pitchFamily="18" charset="0"/>
                <a:cs typeface="Times New Roman" pitchFamily="18" charset="0"/>
              </a:rPr>
              <a:t>kabergolin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entakapon</a:t>
            </a:r>
            <a:r>
              <a:rPr lang="tr-TR" dirty="0">
                <a:latin typeface="Times New Roman" pitchFamily="18" charset="0"/>
                <a:cs typeface="Times New Roman" pitchFamily="18" charset="0"/>
              </a:rPr>
              <a:t> ve kombinasyonları, </a:t>
            </a:r>
            <a:r>
              <a:rPr lang="tr-TR" dirty="0" err="1">
                <a:latin typeface="Times New Roman" pitchFamily="18" charset="0"/>
                <a:cs typeface="Times New Roman" pitchFamily="18" charset="0"/>
              </a:rPr>
              <a:t>rasajilin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pergolid</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mezilat</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pramipexol</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hidroklorür</a:t>
            </a:r>
            <a:r>
              <a:rPr lang="tr-TR" b="1" dirty="0">
                <a:latin typeface="Times New Roman" pitchFamily="18" charset="0"/>
                <a:cs typeface="Times New Roman" pitchFamily="18" charset="0"/>
              </a:rPr>
              <a:t>, </a:t>
            </a:r>
            <a:r>
              <a:rPr lang="tr-TR" dirty="0" err="1">
                <a:latin typeface="Times New Roman" pitchFamily="18" charset="0"/>
                <a:cs typeface="Times New Roman" pitchFamily="18" charset="0"/>
              </a:rPr>
              <a:t>bornaprin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hidroklorür</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ropinirol</a:t>
            </a:r>
            <a:r>
              <a:rPr lang="tr-TR" dirty="0">
                <a:latin typeface="Times New Roman" pitchFamily="18" charset="0"/>
                <a:cs typeface="Times New Roman" pitchFamily="18" charset="0"/>
              </a:rPr>
              <a:t> etken maddelerini içeren ilaçlar; </a:t>
            </a:r>
            <a:r>
              <a:rPr lang="tr-TR" dirty="0">
                <a:solidFill>
                  <a:srgbClr val="FF0000"/>
                </a:solidFill>
                <a:latin typeface="Times New Roman" pitchFamily="18" charset="0"/>
                <a:cs typeface="Times New Roman" pitchFamily="18" charset="0"/>
              </a:rPr>
              <a:t>nöroloji</a:t>
            </a:r>
            <a:r>
              <a:rPr lang="tr-TR" dirty="0">
                <a:latin typeface="Times New Roman" pitchFamily="18" charset="0"/>
                <a:cs typeface="Times New Roman" pitchFamily="18" charset="0"/>
              </a:rPr>
              <a:t> </a:t>
            </a:r>
            <a:r>
              <a:rPr lang="tr-TR" b="1" dirty="0">
                <a:latin typeface="Times New Roman" pitchFamily="18" charset="0"/>
                <a:cs typeface="Times New Roman" pitchFamily="18" charset="0"/>
              </a:rPr>
              <a:t>(Ek: RG- 07/10/2016- 29850/ 38-a </a:t>
            </a:r>
            <a:r>
              <a:rPr lang="tr-TR" b="1" dirty="0" err="1">
                <a:latin typeface="Times New Roman" pitchFamily="18" charset="0"/>
                <a:cs typeface="Times New Roman" pitchFamily="18" charset="0"/>
              </a:rPr>
              <a:t>md.</a:t>
            </a:r>
            <a:r>
              <a:rPr lang="tr-TR" b="1" dirty="0">
                <a:latin typeface="Times New Roman" pitchFamily="18" charset="0"/>
                <a:cs typeface="Times New Roman" pitchFamily="18" charset="0"/>
              </a:rPr>
              <a:t> Yürürlük: 15/10/2016)</a:t>
            </a:r>
            <a:r>
              <a:rPr lang="tr-TR" dirty="0">
                <a:latin typeface="Times New Roman" pitchFamily="18" charset="0"/>
                <a:cs typeface="Times New Roman" pitchFamily="18" charset="0"/>
              </a:rPr>
              <a:t> </a:t>
            </a:r>
            <a:r>
              <a:rPr lang="tr-TR" dirty="0">
                <a:solidFill>
                  <a:srgbClr val="FF0000"/>
                </a:solidFill>
                <a:latin typeface="Times New Roman" pitchFamily="18" charset="0"/>
                <a:cs typeface="Times New Roman" pitchFamily="18" charset="0"/>
              </a:rPr>
              <a:t>veya geriatri uzmanı tarafından veya bu uzman </a:t>
            </a:r>
            <a:r>
              <a:rPr lang="tr-TR" b="1" dirty="0">
                <a:latin typeface="Times New Roman" pitchFamily="18" charset="0"/>
                <a:cs typeface="Times New Roman" pitchFamily="18" charset="0"/>
              </a:rPr>
              <a:t>(Değişik: RG- 07/10/2016- 29850/ 38-a </a:t>
            </a:r>
            <a:r>
              <a:rPr lang="tr-TR" b="1" dirty="0" err="1">
                <a:latin typeface="Times New Roman" pitchFamily="18" charset="0"/>
                <a:cs typeface="Times New Roman" pitchFamily="18" charset="0"/>
              </a:rPr>
              <a:t>md.</a:t>
            </a:r>
            <a:r>
              <a:rPr lang="tr-TR" b="1" dirty="0">
                <a:latin typeface="Times New Roman" pitchFamily="18" charset="0"/>
                <a:cs typeface="Times New Roman" pitchFamily="18" charset="0"/>
              </a:rPr>
              <a:t> Yürürlük: 15/10/2016)</a:t>
            </a:r>
            <a:r>
              <a:rPr lang="tr-TR" dirty="0">
                <a:latin typeface="Times New Roman" pitchFamily="18" charset="0"/>
                <a:cs typeface="Times New Roman" pitchFamily="18" charset="0"/>
              </a:rPr>
              <a:t> </a:t>
            </a:r>
            <a:r>
              <a:rPr lang="tr-TR" dirty="0">
                <a:solidFill>
                  <a:srgbClr val="FF0000"/>
                </a:solidFill>
                <a:latin typeface="Times New Roman" pitchFamily="18" charset="0"/>
                <a:cs typeface="Times New Roman" pitchFamily="18" charset="0"/>
              </a:rPr>
              <a:t>hekimlerin düzenlediği uzman hekim raporuna dayanılarak tüm hekimlerce reçete edilir. </a:t>
            </a:r>
          </a:p>
          <a:p>
            <a:r>
              <a:rPr lang="tr-TR" dirty="0">
                <a:latin typeface="Times New Roman" pitchFamily="18" charset="0"/>
                <a:cs typeface="Times New Roman" pitchFamily="18" charset="0"/>
              </a:rPr>
              <a:t>(2) </a:t>
            </a:r>
            <a:r>
              <a:rPr lang="tr-TR" b="1" dirty="0" err="1">
                <a:solidFill>
                  <a:srgbClr val="FF0000"/>
                </a:solidFill>
                <a:latin typeface="Times New Roman" pitchFamily="18" charset="0"/>
                <a:cs typeface="Times New Roman" pitchFamily="18" charset="0"/>
              </a:rPr>
              <a:t>Tolkapon</a:t>
            </a:r>
            <a:r>
              <a:rPr lang="tr-TR" b="1" dirty="0">
                <a:solidFill>
                  <a:srgbClr val="FF0000"/>
                </a:solidFill>
                <a:latin typeface="Times New Roman" pitchFamily="18" charset="0"/>
                <a:cs typeface="Times New Roman" pitchFamily="18" charset="0"/>
              </a:rPr>
              <a:t>; </a:t>
            </a:r>
            <a:r>
              <a:rPr lang="tr-TR" dirty="0" err="1">
                <a:latin typeface="Times New Roman" pitchFamily="18" charset="0"/>
                <a:cs typeface="Times New Roman" pitchFamily="18" charset="0"/>
              </a:rPr>
              <a:t>entakaponun</a:t>
            </a:r>
            <a:r>
              <a:rPr lang="tr-TR" dirty="0">
                <a:latin typeface="Times New Roman" pitchFamily="18" charset="0"/>
                <a:cs typeface="Times New Roman" pitchFamily="18" charset="0"/>
              </a:rPr>
              <a:t> etkisiz kaldığı veya direnç geliştiği vakalarda; </a:t>
            </a:r>
            <a:r>
              <a:rPr lang="tr-TR" b="1" dirty="0">
                <a:latin typeface="Times New Roman" pitchFamily="18" charset="0"/>
                <a:cs typeface="Times New Roman" pitchFamily="18" charset="0"/>
              </a:rPr>
              <a:t>(Değişik: RG-25/03/2025- 32852/17 </a:t>
            </a:r>
            <a:r>
              <a:rPr lang="tr-TR" b="1" dirty="0" err="1">
                <a:latin typeface="Times New Roman" pitchFamily="18" charset="0"/>
                <a:cs typeface="Times New Roman" pitchFamily="18" charset="0"/>
              </a:rPr>
              <a:t>md.</a:t>
            </a:r>
            <a:r>
              <a:rPr lang="tr-TR" b="1" dirty="0">
                <a:latin typeface="Times New Roman" pitchFamily="18" charset="0"/>
                <a:cs typeface="Times New Roman" pitchFamily="18" charset="0"/>
              </a:rPr>
              <a:t> Yürürlük: 04/04/2025)</a:t>
            </a:r>
            <a:r>
              <a:rPr lang="tr-TR" dirty="0">
                <a:latin typeface="Times New Roman" pitchFamily="18" charset="0"/>
                <a:cs typeface="Times New Roman" pitchFamily="18" charset="0"/>
              </a:rPr>
              <a:t> üçüncü basamak resmi sağlık hizmeti sunucularında, bu durumun belirtildiği </a:t>
            </a:r>
            <a:r>
              <a:rPr lang="tr-TR" dirty="0">
                <a:solidFill>
                  <a:srgbClr val="FF0000"/>
                </a:solidFill>
                <a:latin typeface="Times New Roman" pitchFamily="18" charset="0"/>
                <a:cs typeface="Times New Roman" pitchFamily="18" charset="0"/>
              </a:rPr>
              <a:t>nöroloji</a:t>
            </a:r>
            <a:r>
              <a:rPr lang="tr-TR" dirty="0">
                <a:latin typeface="Times New Roman" pitchFamily="18" charset="0"/>
                <a:cs typeface="Times New Roman" pitchFamily="18" charset="0"/>
              </a:rPr>
              <a:t> </a:t>
            </a:r>
            <a:r>
              <a:rPr lang="tr-TR" b="1" dirty="0">
                <a:latin typeface="Times New Roman" pitchFamily="18" charset="0"/>
                <a:cs typeface="Times New Roman" pitchFamily="18" charset="0"/>
              </a:rPr>
              <a:t>(Ek: RG-07/10/2016- 29850/ 38-b </a:t>
            </a:r>
            <a:r>
              <a:rPr lang="tr-TR" b="1" dirty="0" err="1">
                <a:latin typeface="Times New Roman" pitchFamily="18" charset="0"/>
                <a:cs typeface="Times New Roman" pitchFamily="18" charset="0"/>
              </a:rPr>
              <a:t>md.</a:t>
            </a:r>
            <a:r>
              <a:rPr lang="tr-TR" b="1" dirty="0">
                <a:latin typeface="Times New Roman" pitchFamily="18" charset="0"/>
                <a:cs typeface="Times New Roman" pitchFamily="18" charset="0"/>
              </a:rPr>
              <a:t> Yürürlük: 15/10/2016)</a:t>
            </a:r>
            <a:r>
              <a:rPr lang="tr-TR" dirty="0">
                <a:latin typeface="Times New Roman" pitchFamily="18" charset="0"/>
                <a:cs typeface="Times New Roman" pitchFamily="18" charset="0"/>
              </a:rPr>
              <a:t> </a:t>
            </a:r>
            <a:r>
              <a:rPr lang="tr-TR" dirty="0">
                <a:solidFill>
                  <a:srgbClr val="FF0000"/>
                </a:solidFill>
                <a:latin typeface="Times New Roman" pitchFamily="18" charset="0"/>
                <a:cs typeface="Times New Roman" pitchFamily="18" charset="0"/>
              </a:rPr>
              <a:t>veya geriatri uzman hekimi tarafından düzenlenecek uzman hekim raporuna dayanılarak nöroloji ve iç hastalıkları uzman hekimleri tarafından en fazla 1 aylık ilaç miktarında reçete edilir.</a:t>
            </a: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(3) </a:t>
            </a:r>
            <a:r>
              <a:rPr lang="tr-TR" dirty="0" err="1">
                <a:latin typeface="Times New Roman" pitchFamily="18" charset="0"/>
                <a:cs typeface="Times New Roman" pitchFamily="18" charset="0"/>
              </a:rPr>
              <a:t>Amantadin</a:t>
            </a:r>
            <a:r>
              <a:rPr lang="tr-TR" dirty="0">
                <a:latin typeface="Times New Roman" pitchFamily="18" charset="0"/>
                <a:cs typeface="Times New Roman" pitchFamily="18" charset="0"/>
              </a:rPr>
              <a:t> sülfat; </a:t>
            </a:r>
            <a:r>
              <a:rPr lang="tr-TR" dirty="0" err="1">
                <a:latin typeface="Times New Roman" pitchFamily="18" charset="0"/>
                <a:cs typeface="Times New Roman" pitchFamily="18" charset="0"/>
              </a:rPr>
              <a:t>parkinson</a:t>
            </a:r>
            <a:r>
              <a:rPr lang="tr-TR" dirty="0">
                <a:latin typeface="Times New Roman" pitchFamily="18" charset="0"/>
                <a:cs typeface="Times New Roman" pitchFamily="18" charset="0"/>
              </a:rPr>
              <a:t> hastalığının tedavisi ile ilaçlara bağlı oluşmuş </a:t>
            </a:r>
            <a:r>
              <a:rPr lang="tr-TR" dirty="0" err="1">
                <a:latin typeface="Times New Roman" pitchFamily="18" charset="0"/>
                <a:cs typeface="Times New Roman" pitchFamily="18" charset="0"/>
              </a:rPr>
              <a:t>ekstrapiramidal</a:t>
            </a:r>
            <a:r>
              <a:rPr lang="tr-TR" dirty="0">
                <a:latin typeface="Times New Roman" pitchFamily="18" charset="0"/>
                <a:cs typeface="Times New Roman" pitchFamily="18" charset="0"/>
              </a:rPr>
              <a:t> reaksiyonların tedavisinde (tremor, </a:t>
            </a:r>
            <a:r>
              <a:rPr lang="tr-TR" dirty="0" err="1">
                <a:latin typeface="Times New Roman" pitchFamily="18" charset="0"/>
                <a:cs typeface="Times New Roman" pitchFamily="18" charset="0"/>
              </a:rPr>
              <a:t>rijidite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hipo</a:t>
            </a:r>
            <a:r>
              <a:rPr lang="tr-TR" dirty="0">
                <a:latin typeface="Times New Roman" pitchFamily="18" charset="0"/>
                <a:cs typeface="Times New Roman" pitchFamily="18" charset="0"/>
              </a:rPr>
              <a:t> veya </a:t>
            </a:r>
            <a:r>
              <a:rPr lang="tr-TR" dirty="0" err="1">
                <a:latin typeface="Times New Roman" pitchFamily="18" charset="0"/>
                <a:cs typeface="Times New Roman" pitchFamily="18" charset="0"/>
              </a:rPr>
              <a:t>akinezi</a:t>
            </a:r>
            <a:r>
              <a:rPr lang="tr-TR" dirty="0">
                <a:latin typeface="Times New Roman" pitchFamily="18" charset="0"/>
                <a:cs typeface="Times New Roman" pitchFamily="18" charset="0"/>
              </a:rPr>
              <a:t>), </a:t>
            </a:r>
            <a:r>
              <a:rPr lang="tr-TR" dirty="0">
                <a:solidFill>
                  <a:srgbClr val="FF0000"/>
                </a:solidFill>
                <a:latin typeface="Times New Roman" pitchFamily="18" charset="0"/>
                <a:cs typeface="Times New Roman" pitchFamily="18" charset="0"/>
              </a:rPr>
              <a:t>nöroloji</a:t>
            </a:r>
            <a:r>
              <a:rPr lang="tr-TR" dirty="0">
                <a:latin typeface="Times New Roman" pitchFamily="18" charset="0"/>
                <a:cs typeface="Times New Roman" pitchFamily="18" charset="0"/>
              </a:rPr>
              <a:t> </a:t>
            </a:r>
            <a:r>
              <a:rPr lang="tr-TR" b="1" dirty="0">
                <a:latin typeface="Times New Roman" pitchFamily="18" charset="0"/>
                <a:cs typeface="Times New Roman" pitchFamily="18" charset="0"/>
              </a:rPr>
              <a:t>(Ek: RG- 07/10/2016- 29850/ 38-a </a:t>
            </a:r>
            <a:r>
              <a:rPr lang="tr-TR" b="1" dirty="0" err="1">
                <a:latin typeface="Times New Roman" pitchFamily="18" charset="0"/>
                <a:cs typeface="Times New Roman" pitchFamily="18" charset="0"/>
              </a:rPr>
              <a:t>md.</a:t>
            </a:r>
            <a:r>
              <a:rPr lang="tr-TR" b="1" dirty="0">
                <a:latin typeface="Times New Roman" pitchFamily="18" charset="0"/>
                <a:cs typeface="Times New Roman" pitchFamily="18" charset="0"/>
              </a:rPr>
              <a:t> Yürürlük: 15/10/2016)</a:t>
            </a:r>
            <a:r>
              <a:rPr lang="tr-TR" dirty="0">
                <a:latin typeface="Times New Roman" pitchFamily="18" charset="0"/>
                <a:cs typeface="Times New Roman" pitchFamily="18" charset="0"/>
              </a:rPr>
              <a:t>  </a:t>
            </a:r>
            <a:r>
              <a:rPr lang="tr-TR" dirty="0">
                <a:solidFill>
                  <a:srgbClr val="FF0000"/>
                </a:solidFill>
                <a:latin typeface="Times New Roman" pitchFamily="18" charset="0"/>
                <a:cs typeface="Times New Roman" pitchFamily="18" charset="0"/>
              </a:rPr>
              <a:t>veya</a:t>
            </a:r>
            <a:r>
              <a:rPr lang="tr-TR" dirty="0">
                <a:latin typeface="Times New Roman" pitchFamily="18" charset="0"/>
                <a:cs typeface="Times New Roman" pitchFamily="18" charset="0"/>
              </a:rPr>
              <a:t> </a:t>
            </a:r>
            <a:r>
              <a:rPr lang="tr-TR" dirty="0">
                <a:solidFill>
                  <a:srgbClr val="FF0000"/>
                </a:solidFill>
                <a:latin typeface="Times New Roman" pitchFamily="18" charset="0"/>
                <a:cs typeface="Times New Roman" pitchFamily="18" charset="0"/>
              </a:rPr>
              <a:t>geriatri uzmanı tarafından veya bu uzman </a:t>
            </a:r>
            <a:r>
              <a:rPr lang="tr-TR" b="1" dirty="0">
                <a:latin typeface="Times New Roman" pitchFamily="18" charset="0"/>
                <a:cs typeface="Times New Roman" pitchFamily="18" charset="0"/>
              </a:rPr>
              <a:t>(Değişik: RG- 07/10/2016- 29850/ 38-a </a:t>
            </a:r>
            <a:r>
              <a:rPr lang="tr-TR" b="1" dirty="0" err="1">
                <a:latin typeface="Times New Roman" pitchFamily="18" charset="0"/>
                <a:cs typeface="Times New Roman" pitchFamily="18" charset="0"/>
              </a:rPr>
              <a:t>md.</a:t>
            </a:r>
            <a:r>
              <a:rPr lang="tr-TR" b="1" dirty="0">
                <a:latin typeface="Times New Roman" pitchFamily="18" charset="0"/>
                <a:cs typeface="Times New Roman" pitchFamily="18" charset="0"/>
              </a:rPr>
              <a:t> Yürürlük: 15/10/2016)</a:t>
            </a:r>
            <a:r>
              <a:rPr lang="tr-TR" dirty="0">
                <a:latin typeface="Times New Roman" pitchFamily="18" charset="0"/>
                <a:cs typeface="Times New Roman" pitchFamily="18" charset="0"/>
              </a:rPr>
              <a:t> hekimlerin düzenlediği uzman hekim raporuna dayanılarak </a:t>
            </a:r>
            <a:r>
              <a:rPr lang="tr-TR" dirty="0">
                <a:solidFill>
                  <a:srgbClr val="FF0000"/>
                </a:solidFill>
                <a:latin typeface="Times New Roman" pitchFamily="18" charset="0"/>
                <a:cs typeface="Times New Roman" pitchFamily="18" charset="0"/>
              </a:rPr>
              <a:t>tüm hekimlerce </a:t>
            </a:r>
            <a:r>
              <a:rPr lang="tr-TR" dirty="0">
                <a:latin typeface="Times New Roman" pitchFamily="18" charset="0"/>
                <a:cs typeface="Times New Roman" pitchFamily="18" charset="0"/>
              </a:rPr>
              <a:t>reçete edilir.</a:t>
            </a:r>
          </a:p>
          <a:p>
            <a:r>
              <a:rPr lang="tr-TR" dirty="0">
                <a:latin typeface="Times New Roman" pitchFamily="18" charset="0"/>
                <a:cs typeface="Times New Roman" pitchFamily="18" charset="0"/>
              </a:rPr>
              <a:t>(4) </a:t>
            </a:r>
            <a:r>
              <a:rPr lang="tr-TR" dirty="0" err="1">
                <a:latin typeface="Times New Roman" pitchFamily="18" charset="0"/>
                <a:cs typeface="Times New Roman" pitchFamily="18" charset="0"/>
              </a:rPr>
              <a:t>Amantadin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hidroklorür</a:t>
            </a:r>
            <a:r>
              <a:rPr lang="tr-TR" dirty="0">
                <a:latin typeface="Times New Roman" pitchFamily="18" charset="0"/>
                <a:cs typeface="Times New Roman" pitchFamily="18" charset="0"/>
              </a:rPr>
              <a:t>; yalnızca </a:t>
            </a:r>
            <a:r>
              <a:rPr lang="tr-TR" dirty="0" err="1">
                <a:latin typeface="Times New Roman" pitchFamily="18" charset="0"/>
                <a:cs typeface="Times New Roman" pitchFamily="18" charset="0"/>
              </a:rPr>
              <a:t>parkinson</a:t>
            </a:r>
            <a:r>
              <a:rPr lang="tr-TR" dirty="0">
                <a:latin typeface="Times New Roman" pitchFamily="18" charset="0"/>
                <a:cs typeface="Times New Roman" pitchFamily="18" charset="0"/>
              </a:rPr>
              <a:t> hastalığının tedavisinde; </a:t>
            </a:r>
            <a:r>
              <a:rPr lang="tr-TR" dirty="0">
                <a:solidFill>
                  <a:srgbClr val="FF0000"/>
                </a:solidFill>
                <a:latin typeface="Times New Roman" pitchFamily="18" charset="0"/>
                <a:cs typeface="Times New Roman" pitchFamily="18" charset="0"/>
              </a:rPr>
              <a:t>nöroloji veya geriatri uzmanı tarafından veya bu uzman hekimlerin düzenlediği uzman hekim raporuna dayanılarak tüm hekimlerce reçete edilir. </a:t>
            </a:r>
          </a:p>
          <a:p>
            <a:endParaRPr lang="tr-TR" dirty="0"/>
          </a:p>
        </p:txBody>
      </p:sp>
    </p:spTree>
    <p:extLst>
      <p:ext uri="{BB962C8B-B14F-4D97-AF65-F5344CB8AC3E}">
        <p14:creationId xmlns:p14="http://schemas.microsoft.com/office/powerpoint/2010/main" val="2314921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ctr">
              <a:buNone/>
            </a:pPr>
            <a:r>
              <a:rPr lang="tr-TR" dirty="0">
                <a:latin typeface="Times New Roman" pitchFamily="18" charset="0"/>
                <a:cs typeface="Times New Roman" pitchFamily="18" charset="0"/>
              </a:rPr>
              <a:t>   </a:t>
            </a:r>
            <a:r>
              <a:rPr lang="tr-TR" b="1" dirty="0">
                <a:solidFill>
                  <a:schemeClr val="tx2"/>
                </a:solidFill>
                <a:latin typeface="Times New Roman" pitchFamily="18" charset="0"/>
                <a:cs typeface="Times New Roman" pitchFamily="18" charset="0"/>
              </a:rPr>
              <a:t>ANTİ-DEPRESANLARIN KULLANIM İLKELERİ</a:t>
            </a:r>
          </a:p>
        </p:txBody>
      </p:sp>
    </p:spTree>
    <p:extLst>
      <p:ext uri="{BB962C8B-B14F-4D97-AF65-F5344CB8AC3E}">
        <p14:creationId xmlns:p14="http://schemas.microsoft.com/office/powerpoint/2010/main" val="349343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sz="2800" b="1" dirty="0"/>
          </a:p>
        </p:txBody>
      </p:sp>
      <p:sp>
        <p:nvSpPr>
          <p:cNvPr id="3" name="İçerik Yer Tutucusu 2"/>
          <p:cNvSpPr>
            <a:spLocks noGrp="1"/>
          </p:cNvSpPr>
          <p:nvPr>
            <p:ph idx="1"/>
          </p:nvPr>
        </p:nvSpPr>
        <p:spPr>
          <a:xfrm>
            <a:off x="457200" y="1600200"/>
            <a:ext cx="8229600" cy="4781128"/>
          </a:xfrm>
        </p:spPr>
        <p:txBody>
          <a:bodyPr>
            <a:normAutofit fontScale="77500" lnSpcReduction="20000"/>
          </a:bodyPr>
          <a:lstStyle/>
          <a:p>
            <a:r>
              <a:rPr lang="tr-TR" dirty="0">
                <a:latin typeface="Times New Roman" pitchFamily="18" charset="0"/>
                <a:cs typeface="Times New Roman" pitchFamily="18" charset="0"/>
              </a:rPr>
              <a:t>4.2.2 - </a:t>
            </a:r>
            <a:r>
              <a:rPr lang="tr-TR" dirty="0" err="1">
                <a:latin typeface="Times New Roman" pitchFamily="18" charset="0"/>
                <a:cs typeface="Times New Roman" pitchFamily="18" charset="0"/>
              </a:rPr>
              <a:t>Antidepresanlar</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antipsikotiklerin</a:t>
            </a:r>
            <a:r>
              <a:rPr lang="tr-TR" dirty="0">
                <a:latin typeface="Times New Roman" pitchFamily="18" charset="0"/>
                <a:cs typeface="Times New Roman" pitchFamily="18" charset="0"/>
              </a:rPr>
              <a:t> kullanım ilkeleri </a:t>
            </a:r>
          </a:p>
          <a:p>
            <a:r>
              <a:rPr lang="tr-TR" dirty="0">
                <a:latin typeface="Times New Roman" pitchFamily="18" charset="0"/>
                <a:cs typeface="Times New Roman" pitchFamily="18" charset="0"/>
              </a:rPr>
              <a:t>(1) </a:t>
            </a:r>
            <a:r>
              <a:rPr lang="tr-TR" dirty="0" err="1">
                <a:solidFill>
                  <a:srgbClr val="FF0000"/>
                </a:solidFill>
                <a:latin typeface="Times New Roman" pitchFamily="18" charset="0"/>
                <a:cs typeface="Times New Roman" pitchFamily="18" charset="0"/>
              </a:rPr>
              <a:t>Trisiklik</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tetrasiklik</a:t>
            </a:r>
            <a:r>
              <a:rPr lang="tr-TR" dirty="0">
                <a:solidFill>
                  <a:srgbClr val="FF0000"/>
                </a:solidFill>
                <a:latin typeface="Times New Roman" pitchFamily="18" charset="0"/>
                <a:cs typeface="Times New Roman" pitchFamily="18" charset="0"/>
              </a:rPr>
              <a:t> ve SSRI grubu </a:t>
            </a:r>
            <a:r>
              <a:rPr lang="tr-TR" dirty="0" err="1">
                <a:solidFill>
                  <a:srgbClr val="FF0000"/>
                </a:solidFill>
                <a:latin typeface="Times New Roman" pitchFamily="18" charset="0"/>
                <a:cs typeface="Times New Roman" pitchFamily="18" charset="0"/>
              </a:rPr>
              <a:t>antidepresanlar</a:t>
            </a:r>
            <a:r>
              <a:rPr lang="tr-TR" dirty="0">
                <a:solidFill>
                  <a:srgbClr val="FF0000"/>
                </a:solidFill>
                <a:latin typeface="Times New Roman" pitchFamily="18" charset="0"/>
                <a:cs typeface="Times New Roman" pitchFamily="18" charset="0"/>
              </a:rPr>
              <a:t> tüm hekimlerce</a:t>
            </a:r>
            <a:r>
              <a:rPr lang="tr-TR" dirty="0">
                <a:latin typeface="Times New Roman" pitchFamily="18" charset="0"/>
                <a:cs typeface="Times New Roman" pitchFamily="18" charset="0"/>
              </a:rPr>
              <a:t> (Ek:RG-25/08/2022-31934/20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Yürürlük:03/09/2022) toplam (Değişik:RG-25/03/2025-32852/3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Yürürlük:04/04/2025) </a:t>
            </a:r>
            <a:r>
              <a:rPr lang="tr-TR" b="1" dirty="0">
                <a:solidFill>
                  <a:srgbClr val="FF0000"/>
                </a:solidFill>
                <a:latin typeface="Times New Roman" pitchFamily="18" charset="0"/>
                <a:cs typeface="Times New Roman" pitchFamily="18" charset="0"/>
              </a:rPr>
              <a:t>1 yıl süre </a:t>
            </a:r>
            <a:r>
              <a:rPr lang="tr-TR" dirty="0">
                <a:solidFill>
                  <a:srgbClr val="FF0000"/>
                </a:solidFill>
                <a:latin typeface="Times New Roman" pitchFamily="18" charset="0"/>
                <a:cs typeface="Times New Roman" pitchFamily="18" charset="0"/>
              </a:rPr>
              <a:t>ile reçete edilebilir. </a:t>
            </a:r>
            <a:r>
              <a:rPr lang="tr-TR" dirty="0">
                <a:latin typeface="Times New Roman" pitchFamily="18" charset="0"/>
                <a:cs typeface="Times New Roman" pitchFamily="18" charset="0"/>
              </a:rPr>
              <a:t>(Ek: RG-10/05/2018-30417/ 8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Yürürlük:18/05/2018) Bu gruplar arasında ilaç değişimi gereken hallerde ve/veya bu ilaçların (Değişik: RG-25/03/2025-32852/3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Yürürlük:04/04/2025) </a:t>
            </a:r>
            <a:r>
              <a:rPr lang="tr-TR" b="1" dirty="0">
                <a:solidFill>
                  <a:srgbClr val="FF0000"/>
                </a:solidFill>
                <a:latin typeface="Times New Roman" pitchFamily="18" charset="0"/>
                <a:cs typeface="Times New Roman" pitchFamily="18" charset="0"/>
              </a:rPr>
              <a:t>1 yıldan uzun süre </a:t>
            </a:r>
            <a:r>
              <a:rPr lang="tr-TR" dirty="0">
                <a:solidFill>
                  <a:srgbClr val="FF0000"/>
                </a:solidFill>
                <a:latin typeface="Times New Roman" pitchFamily="18" charset="0"/>
                <a:cs typeface="Times New Roman" pitchFamily="18" charset="0"/>
              </a:rPr>
              <a:t>kullanılması gereken durumlarda psikiyatri uzman hekimlerince veya </a:t>
            </a:r>
            <a:r>
              <a:rPr lang="tr-TR" b="1" dirty="0">
                <a:solidFill>
                  <a:srgbClr val="FF0000"/>
                </a:solidFill>
                <a:latin typeface="Times New Roman" pitchFamily="18" charset="0"/>
                <a:cs typeface="Times New Roman" pitchFamily="18" charset="0"/>
              </a:rPr>
              <a:t>psikiyatri uzman hekimlerince düzenlenen uzman hekim raporuna dayanılarak tüm hekimlerce </a:t>
            </a:r>
            <a:r>
              <a:rPr lang="tr-TR" dirty="0">
                <a:solidFill>
                  <a:srgbClr val="FF0000"/>
                </a:solidFill>
                <a:latin typeface="Times New Roman" pitchFamily="18" charset="0"/>
                <a:cs typeface="Times New Roman" pitchFamily="18" charset="0"/>
              </a:rPr>
              <a:t>reçete edilmesi halinde </a:t>
            </a:r>
            <a:r>
              <a:rPr lang="tr-TR" dirty="0">
                <a:latin typeface="Times New Roman" pitchFamily="18" charset="0"/>
                <a:cs typeface="Times New Roman" pitchFamily="18" charset="0"/>
              </a:rPr>
              <a:t>bedelleri kurumca karşılanır. (Değişik: RG- 04/09/2019- 30878/ 16-a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 12/09/2019)</a:t>
            </a:r>
          </a:p>
        </p:txBody>
      </p:sp>
    </p:spTree>
    <p:extLst>
      <p:ext uri="{BB962C8B-B14F-4D97-AF65-F5344CB8AC3E}">
        <p14:creationId xmlns:p14="http://schemas.microsoft.com/office/powerpoint/2010/main" val="948431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3200" y="1340768"/>
            <a:ext cx="8229600" cy="1479976"/>
          </a:xfrm>
        </p:spPr>
        <p:txBody>
          <a:bodyPr>
            <a:normAutofit fontScale="90000"/>
          </a:bodyPr>
          <a:lstStyle/>
          <a:p>
            <a:r>
              <a:rPr lang="tr-TR" sz="2400" b="1" dirty="0">
                <a:solidFill>
                  <a:schemeClr val="tx2"/>
                </a:solidFill>
                <a:latin typeface="Times New Roman" pitchFamily="18" charset="0"/>
                <a:cs typeface="Times New Roman" pitchFamily="18" charset="0"/>
              </a:rPr>
              <a:t>10/07/2025 SUT Değişiklik Tebliği İşlenmiş Güncel 2013 SUT</a:t>
            </a:r>
            <a:br>
              <a:rPr lang="tr-TR" sz="2400" b="1" dirty="0">
                <a:solidFill>
                  <a:schemeClr val="tx2"/>
                </a:solidFill>
                <a:latin typeface="Times New Roman" pitchFamily="18" charset="0"/>
                <a:cs typeface="Times New Roman" pitchFamily="18" charset="0"/>
              </a:rPr>
            </a:br>
            <a:br>
              <a:rPr lang="tr-TR" sz="2400" b="1" dirty="0">
                <a:solidFill>
                  <a:schemeClr val="tx2"/>
                </a:solidFill>
                <a:latin typeface="Times New Roman" pitchFamily="18" charset="0"/>
                <a:cs typeface="Times New Roman" pitchFamily="18" charset="0"/>
              </a:rPr>
            </a:br>
            <a:r>
              <a:rPr lang="tr-TR" sz="2400" b="1" dirty="0">
                <a:solidFill>
                  <a:schemeClr val="tx2"/>
                </a:solidFill>
                <a:latin typeface="Times New Roman" pitchFamily="18" charset="0"/>
                <a:cs typeface="Times New Roman" pitchFamily="18" charset="0"/>
              </a:rPr>
              <a:t>https://www.sgk.gov.tr/Duyuru/</a:t>
            </a:r>
            <a:br>
              <a:rPr lang="tr-TR" sz="2400" b="1" dirty="0">
                <a:solidFill>
                  <a:schemeClr val="tx2"/>
                </a:solidFill>
                <a:latin typeface="Times New Roman" pitchFamily="18" charset="0"/>
                <a:cs typeface="Times New Roman" pitchFamily="18" charset="0"/>
              </a:rPr>
            </a:br>
            <a:r>
              <a:rPr lang="tr-TR" sz="2400" b="1" dirty="0">
                <a:solidFill>
                  <a:schemeClr val="tx2"/>
                </a:solidFill>
                <a:latin typeface="Times New Roman" pitchFamily="18" charset="0"/>
                <a:cs typeface="Times New Roman" pitchFamily="18" charset="0"/>
              </a:rPr>
              <a:t>https://tgs.sgk.gov.tr/</a:t>
            </a:r>
            <a:br>
              <a:rPr lang="tr-TR" sz="2400" b="1" dirty="0">
                <a:solidFill>
                  <a:schemeClr val="tx2"/>
                </a:solidFill>
                <a:latin typeface="Times New Roman" pitchFamily="18" charset="0"/>
                <a:cs typeface="Times New Roman" pitchFamily="18" charset="0"/>
              </a:rPr>
            </a:br>
            <a:br>
              <a:rPr lang="tr-TR" sz="2400" b="1" dirty="0">
                <a:solidFill>
                  <a:schemeClr val="tx2"/>
                </a:solidFill>
                <a:latin typeface="Times New Roman" pitchFamily="18" charset="0"/>
                <a:cs typeface="Times New Roman" pitchFamily="18" charset="0"/>
              </a:rPr>
            </a:br>
            <a:endParaRPr lang="tr-TR" sz="2400" b="1" dirty="0">
              <a:solidFill>
                <a:schemeClr val="tx2"/>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791" y="3284985"/>
            <a:ext cx="3651567"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a16="http://schemas.microsoft.com/office/drawing/2014/main" id="{0EE5E5B8-DFF9-7BC6-6135-E4E8D0711DB4}"/>
              </a:ext>
            </a:extLst>
          </p:cNvPr>
          <p:cNvPicPr>
            <a:picLocks noChangeAspect="1"/>
          </p:cNvPicPr>
          <p:nvPr/>
        </p:nvPicPr>
        <p:blipFill>
          <a:blip r:embed="rId3"/>
          <a:srcRect l="20076" t="16384" r="2750" b="5178"/>
          <a:stretch>
            <a:fillRect/>
          </a:stretch>
        </p:blipFill>
        <p:spPr>
          <a:xfrm>
            <a:off x="4441664" y="3284985"/>
            <a:ext cx="4271136" cy="2736304"/>
          </a:xfrm>
          <a:prstGeom prst="rect">
            <a:avLst/>
          </a:prstGeom>
        </p:spPr>
      </p:pic>
    </p:spTree>
    <p:extLst>
      <p:ext uri="{BB962C8B-B14F-4D97-AF65-F5344CB8AC3E}">
        <p14:creationId xmlns:p14="http://schemas.microsoft.com/office/powerpoint/2010/main" val="939382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sz="2800" b="1" dirty="0"/>
          </a:p>
        </p:txBody>
      </p:sp>
      <p:sp>
        <p:nvSpPr>
          <p:cNvPr id="3" name="İçerik Yer Tutucusu 2"/>
          <p:cNvSpPr>
            <a:spLocks noGrp="1"/>
          </p:cNvSpPr>
          <p:nvPr>
            <p:ph idx="1"/>
          </p:nvPr>
        </p:nvSpPr>
        <p:spPr/>
        <p:txBody>
          <a:bodyPr>
            <a:noAutofit/>
          </a:bodyPr>
          <a:lstStyle/>
          <a:p>
            <a:r>
              <a:rPr lang="tr-TR" sz="2000" dirty="0">
                <a:solidFill>
                  <a:srgbClr val="FF0000"/>
                </a:solidFill>
                <a:latin typeface="Times New Roman" pitchFamily="18" charset="0"/>
                <a:cs typeface="Times New Roman" pitchFamily="18" charset="0"/>
              </a:rPr>
              <a:t>SNRI, SSRE, RIMA, NASSA grubu </a:t>
            </a:r>
            <a:r>
              <a:rPr lang="tr-TR" sz="2000" dirty="0" err="1">
                <a:solidFill>
                  <a:srgbClr val="FF0000"/>
                </a:solidFill>
                <a:latin typeface="Times New Roman" pitchFamily="18" charset="0"/>
                <a:cs typeface="Times New Roman" pitchFamily="18" charset="0"/>
              </a:rPr>
              <a:t>antidepresanların</a:t>
            </a:r>
            <a:r>
              <a:rPr lang="tr-TR" sz="2000" dirty="0">
                <a:solidFill>
                  <a:srgbClr val="FF0000"/>
                </a:solidFill>
                <a:latin typeface="Times New Roman" pitchFamily="18" charset="0"/>
                <a:cs typeface="Times New Roman" pitchFamily="18" charset="0"/>
              </a:rPr>
              <a:t> psikiyatri, nöroloji veya </a:t>
            </a:r>
            <a:r>
              <a:rPr lang="tr-TR" sz="2000" b="1" dirty="0">
                <a:solidFill>
                  <a:srgbClr val="FF0000"/>
                </a:solidFill>
                <a:latin typeface="Times New Roman" pitchFamily="18" charset="0"/>
                <a:cs typeface="Times New Roman" pitchFamily="18" charset="0"/>
              </a:rPr>
              <a:t>geriatri uzman hekimlerinden </a:t>
            </a:r>
            <a:r>
              <a:rPr lang="tr-TR" sz="2000" dirty="0">
                <a:solidFill>
                  <a:srgbClr val="FF0000"/>
                </a:solidFill>
                <a:latin typeface="Times New Roman" pitchFamily="18" charset="0"/>
                <a:cs typeface="Times New Roman" pitchFamily="18" charset="0"/>
              </a:rPr>
              <a:t>biri tarafından reçete edilmesi veya bu </a:t>
            </a:r>
            <a:r>
              <a:rPr lang="tr-TR" sz="2000" b="1" dirty="0">
                <a:solidFill>
                  <a:srgbClr val="FF0000"/>
                </a:solidFill>
                <a:latin typeface="Times New Roman" pitchFamily="18" charset="0"/>
                <a:cs typeface="Times New Roman" pitchFamily="18" charset="0"/>
              </a:rPr>
              <a:t>uzman hekimlerden biri tarafından düzenlenen uzman hekim raporuna </a:t>
            </a:r>
            <a:r>
              <a:rPr lang="tr-TR" sz="2000" dirty="0">
                <a:solidFill>
                  <a:srgbClr val="FF0000"/>
                </a:solidFill>
                <a:latin typeface="Times New Roman" pitchFamily="18" charset="0"/>
                <a:cs typeface="Times New Roman" pitchFamily="18" charset="0"/>
              </a:rPr>
              <a:t>dayanılarak tüm hekimlerce reçete edilmesi halinde</a:t>
            </a:r>
            <a:r>
              <a:rPr lang="tr-TR" sz="2000" dirty="0">
                <a:latin typeface="Times New Roman" pitchFamily="18" charset="0"/>
                <a:cs typeface="Times New Roman" pitchFamily="18" charset="0"/>
              </a:rPr>
              <a:t>, (Değişik:RG-25/03/2025-32852/3 </a:t>
            </a:r>
            <a:r>
              <a:rPr lang="tr-TR" sz="2000" dirty="0" err="1">
                <a:latin typeface="Times New Roman" pitchFamily="18" charset="0"/>
                <a:cs typeface="Times New Roman" pitchFamily="18" charset="0"/>
              </a:rPr>
              <a:t>md.</a:t>
            </a:r>
            <a:r>
              <a:rPr lang="tr-TR" sz="2000" dirty="0">
                <a:latin typeface="Times New Roman" pitchFamily="18" charset="0"/>
                <a:cs typeface="Times New Roman" pitchFamily="18" charset="0"/>
              </a:rPr>
              <a:t> Yürürlük: 04/04/2025) </a:t>
            </a:r>
            <a:r>
              <a:rPr lang="tr-TR" sz="2000" b="1" dirty="0">
                <a:solidFill>
                  <a:srgbClr val="FF0000"/>
                </a:solidFill>
                <a:latin typeface="Times New Roman" pitchFamily="18" charset="0"/>
                <a:cs typeface="Times New Roman" pitchFamily="18" charset="0"/>
              </a:rPr>
              <a:t>1 yıldan uzun </a:t>
            </a:r>
            <a:r>
              <a:rPr lang="tr-TR" sz="2000" dirty="0">
                <a:latin typeface="Times New Roman" pitchFamily="18" charset="0"/>
                <a:cs typeface="Times New Roman" pitchFamily="18" charset="0"/>
              </a:rPr>
              <a:t>süre kullanılması gereken durumlarda ise </a:t>
            </a:r>
            <a:r>
              <a:rPr lang="tr-TR" sz="2000" dirty="0">
                <a:solidFill>
                  <a:srgbClr val="FF0000"/>
                </a:solidFill>
                <a:latin typeface="Times New Roman" pitchFamily="18" charset="0"/>
                <a:cs typeface="Times New Roman" pitchFamily="18" charset="0"/>
              </a:rPr>
              <a:t>psikiyatri uzman hekimlerince reçete edilmesi veya psikiyatri uzman hekimlerince düzenlenen uzman hekim raporuna dayanılarak</a:t>
            </a:r>
            <a:r>
              <a:rPr lang="tr-TR" sz="2000" dirty="0">
                <a:latin typeface="Times New Roman" pitchFamily="18" charset="0"/>
                <a:cs typeface="Times New Roman" pitchFamily="18" charset="0"/>
              </a:rPr>
              <a:t> tüm hekimlerce reçete edilmesi halinde bedelleri Kurumca karşılanır. </a:t>
            </a:r>
          </a:p>
          <a:p>
            <a:r>
              <a:rPr lang="tr-TR" sz="2000" dirty="0" err="1">
                <a:latin typeface="Times New Roman" pitchFamily="18" charset="0"/>
                <a:cs typeface="Times New Roman" pitchFamily="18" charset="0"/>
              </a:rPr>
              <a:t>Bupropiyon</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HCl</a:t>
            </a:r>
            <a:r>
              <a:rPr lang="tr-TR" sz="2000" dirty="0">
                <a:latin typeface="Times New Roman" pitchFamily="18" charset="0"/>
                <a:cs typeface="Times New Roman" pitchFamily="18" charset="0"/>
              </a:rPr>
              <a:t>, </a:t>
            </a:r>
            <a:r>
              <a:rPr lang="tr-TR" sz="2000" dirty="0" err="1">
                <a:solidFill>
                  <a:srgbClr val="FF0000"/>
                </a:solidFill>
                <a:latin typeface="Times New Roman" pitchFamily="18" charset="0"/>
                <a:cs typeface="Times New Roman" pitchFamily="18" charset="0"/>
              </a:rPr>
              <a:t>vortioksetin</a:t>
            </a:r>
            <a:r>
              <a:rPr lang="tr-TR" sz="2000" dirty="0">
                <a:solidFill>
                  <a:srgbClr val="FF0000"/>
                </a:solidFill>
                <a:latin typeface="Times New Roman" pitchFamily="18" charset="0"/>
                <a:cs typeface="Times New Roman" pitchFamily="18" charset="0"/>
              </a:rPr>
              <a:t> </a:t>
            </a:r>
            <a:r>
              <a:rPr lang="tr-TR" sz="2000" dirty="0">
                <a:latin typeface="Times New Roman" pitchFamily="18" charset="0"/>
                <a:cs typeface="Times New Roman" pitchFamily="18" charset="0"/>
              </a:rPr>
              <a:t>(Ek:RG-26/10/2021-31640/2 </a:t>
            </a:r>
            <a:r>
              <a:rPr lang="tr-TR" sz="2000" dirty="0" err="1">
                <a:latin typeface="Times New Roman" pitchFamily="18" charset="0"/>
                <a:cs typeface="Times New Roman" pitchFamily="18" charset="0"/>
              </a:rPr>
              <a:t>md.</a:t>
            </a:r>
            <a:r>
              <a:rPr lang="tr-TR" sz="2000" dirty="0">
                <a:latin typeface="Times New Roman" pitchFamily="18" charset="0"/>
                <a:cs typeface="Times New Roman" pitchFamily="18" charset="0"/>
              </a:rPr>
              <a:t> Yürürlük:04/11/2021), </a:t>
            </a:r>
            <a:r>
              <a:rPr lang="tr-TR" sz="2000" dirty="0" err="1">
                <a:solidFill>
                  <a:srgbClr val="FF0000"/>
                </a:solidFill>
                <a:latin typeface="Times New Roman" pitchFamily="18" charset="0"/>
                <a:cs typeface="Times New Roman" pitchFamily="18" charset="0"/>
              </a:rPr>
              <a:t>trazodon</a:t>
            </a:r>
            <a:r>
              <a:rPr lang="tr-TR" sz="2000" dirty="0">
                <a:solidFill>
                  <a:srgbClr val="FF0000"/>
                </a:solidFill>
                <a:latin typeface="Times New Roman" pitchFamily="18" charset="0"/>
                <a:cs typeface="Times New Roman" pitchFamily="18" charset="0"/>
              </a:rPr>
              <a:t> uzatılmış </a:t>
            </a:r>
            <a:r>
              <a:rPr lang="tr-TR" sz="2000" dirty="0" err="1">
                <a:solidFill>
                  <a:srgbClr val="FF0000"/>
                </a:solidFill>
                <a:latin typeface="Times New Roman" pitchFamily="18" charset="0"/>
                <a:cs typeface="Times New Roman" pitchFamily="18" charset="0"/>
              </a:rPr>
              <a:t>salımlı</a:t>
            </a:r>
            <a:r>
              <a:rPr lang="tr-TR" sz="2000" dirty="0">
                <a:solidFill>
                  <a:srgbClr val="FF0000"/>
                </a:solidFill>
                <a:latin typeface="Times New Roman" pitchFamily="18" charset="0"/>
                <a:cs typeface="Times New Roman" pitchFamily="18" charset="0"/>
              </a:rPr>
              <a:t> formları </a:t>
            </a:r>
            <a:r>
              <a:rPr lang="tr-TR" sz="2000" dirty="0">
                <a:latin typeface="Times New Roman" pitchFamily="18" charset="0"/>
                <a:cs typeface="Times New Roman" pitchFamily="18" charset="0"/>
              </a:rPr>
              <a:t>ve </a:t>
            </a:r>
            <a:r>
              <a:rPr lang="tr-TR" sz="2000" dirty="0" err="1">
                <a:latin typeface="Times New Roman" pitchFamily="18" charset="0"/>
                <a:cs typeface="Times New Roman" pitchFamily="18" charset="0"/>
              </a:rPr>
              <a:t>agomelatin</a:t>
            </a:r>
            <a:r>
              <a:rPr lang="tr-TR" sz="2000" dirty="0">
                <a:latin typeface="Times New Roman" pitchFamily="18" charset="0"/>
                <a:cs typeface="Times New Roman" pitchFamily="18" charset="0"/>
              </a:rPr>
              <a:t> içeren ürünlerin yalnızca (Değişik:RG-19/10/2023-32344/4-a </a:t>
            </a:r>
            <a:r>
              <a:rPr lang="tr-TR" sz="2000" dirty="0" err="1">
                <a:latin typeface="Times New Roman" pitchFamily="18" charset="0"/>
                <a:cs typeface="Times New Roman" pitchFamily="18" charset="0"/>
              </a:rPr>
              <a:t>md.</a:t>
            </a:r>
            <a:r>
              <a:rPr lang="tr-TR" sz="2000" dirty="0">
                <a:latin typeface="Times New Roman" pitchFamily="18" charset="0"/>
                <a:cs typeface="Times New Roman" pitchFamily="18" charset="0"/>
              </a:rPr>
              <a:t> Yürürlük:27/10/2023) </a:t>
            </a:r>
            <a:r>
              <a:rPr lang="tr-TR" sz="2000" dirty="0">
                <a:solidFill>
                  <a:srgbClr val="FF0000"/>
                </a:solidFill>
                <a:latin typeface="Times New Roman" pitchFamily="18" charset="0"/>
                <a:cs typeface="Times New Roman" pitchFamily="18" charset="0"/>
              </a:rPr>
              <a:t>orta veya ağır </a:t>
            </a:r>
            <a:r>
              <a:rPr lang="tr-TR" sz="2000" dirty="0">
                <a:latin typeface="Times New Roman" pitchFamily="18" charset="0"/>
                <a:cs typeface="Times New Roman" pitchFamily="18" charset="0"/>
              </a:rPr>
              <a:t>depresif bozukluk tedavisinde, </a:t>
            </a:r>
            <a:r>
              <a:rPr lang="tr-TR" sz="2000" dirty="0">
                <a:solidFill>
                  <a:srgbClr val="FF0000"/>
                </a:solidFill>
                <a:latin typeface="Times New Roman" pitchFamily="18" charset="0"/>
                <a:cs typeface="Times New Roman" pitchFamily="18" charset="0"/>
              </a:rPr>
              <a:t>psikiyatri uzman hekimleri tarafından veya psikiyatri uzman hekimlerince düzenlenen uzman hekim raporuna dayanılarak tüm hekimlerce </a:t>
            </a:r>
            <a:r>
              <a:rPr lang="tr-TR" sz="2000" dirty="0">
                <a:latin typeface="Times New Roman" pitchFamily="18" charset="0"/>
                <a:cs typeface="Times New Roman" pitchFamily="18" charset="0"/>
              </a:rPr>
              <a:t>reçete edilmesi halinde bedelleri Kurumca karşılanır.</a:t>
            </a:r>
          </a:p>
        </p:txBody>
      </p:sp>
    </p:spTree>
    <p:extLst>
      <p:ext uri="{BB962C8B-B14F-4D97-AF65-F5344CB8AC3E}">
        <p14:creationId xmlns:p14="http://schemas.microsoft.com/office/powerpoint/2010/main" val="2300928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Times New Roman" pitchFamily="18" charset="0"/>
                <a:cs typeface="Times New Roman" pitchFamily="18" charset="0"/>
              </a:rPr>
              <a:t>ESSİTALOPRAM (SSRI)</a:t>
            </a:r>
          </a:p>
        </p:txBody>
      </p:sp>
      <p:sp>
        <p:nvSpPr>
          <p:cNvPr id="3" name="İçerik Yer Tutucusu 2"/>
          <p:cNvSpPr>
            <a:spLocks noGrp="1"/>
          </p:cNvSpPr>
          <p:nvPr>
            <p:ph idx="1"/>
          </p:nvPr>
        </p:nvSpPr>
        <p:spPr/>
        <p:txBody>
          <a:bodyPr>
            <a:normAutofit fontScale="55000" lnSpcReduction="20000"/>
          </a:bodyPr>
          <a:lstStyle/>
          <a:p>
            <a:r>
              <a:rPr lang="tr-TR" b="1" dirty="0">
                <a:latin typeface="Times New Roman" pitchFamily="18" charset="0"/>
                <a:cs typeface="Times New Roman" pitchFamily="18" charset="0"/>
              </a:rPr>
              <a:t>Ayaktan / Raporlu </a:t>
            </a:r>
            <a:r>
              <a:rPr lang="tr-TR" b="1" dirty="0" err="1">
                <a:latin typeface="Times New Roman" pitchFamily="18" charset="0"/>
                <a:cs typeface="Times New Roman" pitchFamily="18" charset="0"/>
              </a:rPr>
              <a:t>Reç.Yaz.Branş</a:t>
            </a:r>
            <a:r>
              <a:rPr lang="tr-TR" b="1" dirty="0">
                <a:latin typeface="Times New Roman" pitchFamily="18" charset="0"/>
                <a:cs typeface="Times New Roman" pitchFamily="18" charset="0"/>
              </a:rPr>
              <a:t>(</a:t>
            </a:r>
            <a:r>
              <a:rPr lang="tr-TR" b="1" dirty="0" err="1">
                <a:latin typeface="Times New Roman" pitchFamily="18" charset="0"/>
                <a:cs typeface="Times New Roman" pitchFamily="18" charset="0"/>
              </a:rPr>
              <a:t>lar</a:t>
            </a:r>
            <a:r>
              <a:rPr lang="tr-TR" b="1" dirty="0">
                <a:latin typeface="Times New Roman" pitchFamily="18" charset="0"/>
                <a:cs typeface="Times New Roman" pitchFamily="18" charset="0"/>
              </a:rPr>
              <a:t>)	:</a:t>
            </a:r>
            <a:r>
              <a:rPr lang="tr-TR" dirty="0">
                <a:latin typeface="Times New Roman" pitchFamily="18" charset="0"/>
                <a:cs typeface="Times New Roman" pitchFamily="18" charset="0"/>
              </a:rPr>
              <a:t>	</a:t>
            </a:r>
            <a:r>
              <a:rPr lang="tr-TR" dirty="0">
                <a:solidFill>
                  <a:srgbClr val="FF0000"/>
                </a:solidFill>
                <a:latin typeface="Times New Roman" pitchFamily="18" charset="0"/>
                <a:cs typeface="Times New Roman" pitchFamily="18" charset="0"/>
              </a:rPr>
              <a:t> Tüm Hekimler</a:t>
            </a:r>
          </a:p>
          <a:p>
            <a:pPr marL="0" indent="0">
              <a:buNone/>
            </a:pPr>
            <a:r>
              <a:rPr lang="tr-TR" dirty="0">
                <a:latin typeface="Times New Roman" pitchFamily="18" charset="0"/>
                <a:cs typeface="Times New Roman" pitchFamily="18" charset="0"/>
              </a:rPr>
              <a:t> </a:t>
            </a:r>
          </a:p>
          <a:p>
            <a:pPr marL="0" indent="0">
              <a:buNone/>
            </a:pP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 </a:t>
            </a:r>
            <a:r>
              <a:rPr lang="tr-TR" b="1" dirty="0">
                <a:latin typeface="Times New Roman" pitchFamily="18" charset="0"/>
                <a:cs typeface="Times New Roman" pitchFamily="18" charset="0"/>
              </a:rPr>
              <a:t>Rapor	:</a:t>
            </a:r>
            <a:r>
              <a:rPr lang="tr-TR" dirty="0">
                <a:latin typeface="Times New Roman" pitchFamily="18" charset="0"/>
                <a:cs typeface="Times New Roman" pitchFamily="18" charset="0"/>
              </a:rPr>
              <a:t>	 Uzman Hekim Raporu</a:t>
            </a:r>
          </a:p>
          <a:p>
            <a:pPr marL="0" indent="0">
              <a:buNone/>
            </a:pPr>
            <a:r>
              <a:rPr lang="tr-TR" dirty="0">
                <a:latin typeface="Times New Roman" pitchFamily="18" charset="0"/>
                <a:cs typeface="Times New Roman" pitchFamily="18" charset="0"/>
              </a:rPr>
              <a:t>11.01 - Genel </a:t>
            </a:r>
            <a:r>
              <a:rPr lang="tr-TR" dirty="0" err="1">
                <a:latin typeface="Times New Roman" pitchFamily="18" charset="0"/>
                <a:cs typeface="Times New Roman" pitchFamily="18" charset="0"/>
              </a:rPr>
              <a:t>tibbi</a:t>
            </a:r>
            <a:r>
              <a:rPr lang="tr-TR" dirty="0">
                <a:latin typeface="Times New Roman" pitchFamily="18" charset="0"/>
                <a:cs typeface="Times New Roman" pitchFamily="18" charset="0"/>
              </a:rPr>
              <a:t> duruma </a:t>
            </a:r>
            <a:r>
              <a:rPr lang="tr-TR" dirty="0" err="1">
                <a:latin typeface="Times New Roman" pitchFamily="18" charset="0"/>
                <a:cs typeface="Times New Roman" pitchFamily="18" charset="0"/>
              </a:rPr>
              <a:t>bagli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mental</a:t>
            </a:r>
            <a:r>
              <a:rPr lang="tr-TR" dirty="0">
                <a:latin typeface="Times New Roman" pitchFamily="18" charset="0"/>
                <a:cs typeface="Times New Roman" pitchFamily="18" charset="0"/>
              </a:rPr>
              <a:t> bozukluklar(F04-F07) (F09) (F99) (Z81.0)</a:t>
            </a:r>
          </a:p>
          <a:p>
            <a:pPr marL="0" indent="0">
              <a:buNone/>
            </a:pPr>
            <a:r>
              <a:rPr lang="tr-TR" dirty="0">
                <a:latin typeface="Times New Roman" pitchFamily="18" charset="0"/>
                <a:cs typeface="Times New Roman" pitchFamily="18" charset="0"/>
              </a:rPr>
              <a:t>(11.03 - (Eski Kodu=11.03) </a:t>
            </a:r>
            <a:r>
              <a:rPr lang="tr-TR" dirty="0" err="1">
                <a:latin typeface="Times New Roman" pitchFamily="18" charset="0"/>
                <a:cs typeface="Times New Roman" pitchFamily="18" charset="0"/>
              </a:rPr>
              <a:t>Sizofreni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Sizoaffektif</a:t>
            </a:r>
            <a:r>
              <a:rPr lang="tr-TR" dirty="0">
                <a:latin typeface="Times New Roman" pitchFamily="18" charset="0"/>
                <a:cs typeface="Times New Roman" pitchFamily="18" charset="0"/>
              </a:rPr>
              <a:t> Bozukluk, </a:t>
            </a:r>
            <a:r>
              <a:rPr lang="tr-TR" dirty="0" err="1">
                <a:latin typeface="Times New Roman" pitchFamily="18" charset="0"/>
                <a:cs typeface="Times New Roman" pitchFamily="18" charset="0"/>
              </a:rPr>
              <a:t>Sanrisal</a:t>
            </a:r>
            <a:r>
              <a:rPr lang="tr-TR" dirty="0">
                <a:latin typeface="Times New Roman" pitchFamily="18" charset="0"/>
                <a:cs typeface="Times New Roman" pitchFamily="18" charset="0"/>
              </a:rPr>
              <a:t> Bozukluk, </a:t>
            </a:r>
            <a:r>
              <a:rPr lang="tr-TR" dirty="0" err="1">
                <a:latin typeface="Times New Roman" pitchFamily="18" charset="0"/>
                <a:cs typeface="Times New Roman" pitchFamily="18" charset="0"/>
              </a:rPr>
              <a:t>Atipik</a:t>
            </a:r>
            <a:r>
              <a:rPr lang="tr-TR" dirty="0">
                <a:latin typeface="Times New Roman" pitchFamily="18" charset="0"/>
                <a:cs typeface="Times New Roman" pitchFamily="18" charset="0"/>
              </a:rPr>
              <a:t> Psikoz, </a:t>
            </a:r>
            <a:r>
              <a:rPr lang="tr-TR" dirty="0" err="1">
                <a:latin typeface="Times New Roman" pitchFamily="18" charset="0"/>
                <a:cs typeface="Times New Roman" pitchFamily="18" charset="0"/>
              </a:rPr>
              <a:t>Sizofreniform</a:t>
            </a:r>
            <a:r>
              <a:rPr lang="tr-TR" dirty="0">
                <a:latin typeface="Times New Roman" pitchFamily="18" charset="0"/>
                <a:cs typeface="Times New Roman" pitchFamily="18" charset="0"/>
              </a:rPr>
              <a:t> Bozukluk, </a:t>
            </a:r>
            <a:r>
              <a:rPr lang="tr-TR" dirty="0" err="1">
                <a:latin typeface="Times New Roman" pitchFamily="18" charset="0"/>
                <a:cs typeface="Times New Roman" pitchFamily="18" charset="0"/>
              </a:rPr>
              <a:t>Bipolar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Mizac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Bozuklugu</a:t>
            </a:r>
            <a:r>
              <a:rPr lang="tr-TR" dirty="0">
                <a:latin typeface="Times New Roman" pitchFamily="18" charset="0"/>
                <a:cs typeface="Times New Roman" pitchFamily="18" charset="0"/>
              </a:rPr>
              <a:t>)</a:t>
            </a:r>
          </a:p>
          <a:p>
            <a:pPr marL="0" indent="0">
              <a:buNone/>
            </a:pPr>
            <a:r>
              <a:rPr lang="tr-TR" dirty="0">
                <a:latin typeface="Times New Roman" pitchFamily="18" charset="0"/>
                <a:cs typeface="Times New Roman" pitchFamily="18" charset="0"/>
              </a:rPr>
              <a:t>(11.04 - (Eski Kodu=11.04) </a:t>
            </a:r>
            <a:r>
              <a:rPr lang="tr-TR" dirty="0" err="1">
                <a:latin typeface="Times New Roman" pitchFamily="18" charset="0"/>
                <a:cs typeface="Times New Roman" pitchFamily="18" charset="0"/>
              </a:rPr>
              <a:t>Anksiyete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Bozukluklari</a:t>
            </a:r>
            <a:r>
              <a:rPr lang="tr-TR" dirty="0">
                <a:latin typeface="Times New Roman" pitchFamily="18" charset="0"/>
                <a:cs typeface="Times New Roman" pitchFamily="18" charset="0"/>
              </a:rPr>
              <a:t> (Panik Bozukluk, Sosyal Fobi, Obsesif-</a:t>
            </a:r>
            <a:r>
              <a:rPr lang="tr-TR" dirty="0" err="1">
                <a:latin typeface="Times New Roman" pitchFamily="18" charset="0"/>
                <a:cs typeface="Times New Roman" pitchFamily="18" charset="0"/>
              </a:rPr>
              <a:t>Kompulsif</a:t>
            </a:r>
            <a:r>
              <a:rPr lang="tr-TR" dirty="0">
                <a:latin typeface="Times New Roman" pitchFamily="18" charset="0"/>
                <a:cs typeface="Times New Roman" pitchFamily="18" charset="0"/>
              </a:rPr>
              <a:t> Bozukluk, Travma </a:t>
            </a:r>
            <a:r>
              <a:rPr lang="tr-TR" dirty="0" err="1">
                <a:latin typeface="Times New Roman" pitchFamily="18" charset="0"/>
                <a:cs typeface="Times New Roman" pitchFamily="18" charset="0"/>
              </a:rPr>
              <a:t>Sonrasi</a:t>
            </a:r>
            <a:r>
              <a:rPr lang="tr-TR" dirty="0">
                <a:latin typeface="Times New Roman" pitchFamily="18" charset="0"/>
                <a:cs typeface="Times New Roman" pitchFamily="18" charset="0"/>
              </a:rPr>
              <a:t> Stres </a:t>
            </a:r>
            <a:r>
              <a:rPr lang="tr-TR" dirty="0" err="1">
                <a:latin typeface="Times New Roman" pitchFamily="18" charset="0"/>
                <a:cs typeface="Times New Roman" pitchFamily="18" charset="0"/>
              </a:rPr>
              <a:t>Bozuklugu</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Yaygin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Anksiyete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Bozuklugu</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Somatoform</a:t>
            </a:r>
            <a:r>
              <a:rPr lang="tr-TR" dirty="0">
                <a:latin typeface="Times New Roman" pitchFamily="18" charset="0"/>
                <a:cs typeface="Times New Roman" pitchFamily="18" charset="0"/>
              </a:rPr>
              <a:t> Bozukluk, Yeme </a:t>
            </a:r>
            <a:r>
              <a:rPr lang="tr-TR" dirty="0" err="1">
                <a:latin typeface="Times New Roman" pitchFamily="18" charset="0"/>
                <a:cs typeface="Times New Roman" pitchFamily="18" charset="0"/>
              </a:rPr>
              <a:t>Bozukluklari</a:t>
            </a:r>
            <a:r>
              <a:rPr lang="tr-TR" dirty="0">
                <a:latin typeface="Times New Roman" pitchFamily="18" charset="0"/>
                <a:cs typeface="Times New Roman" pitchFamily="18" charset="0"/>
              </a:rPr>
              <a:t>, Depresyon (</a:t>
            </a:r>
            <a:r>
              <a:rPr lang="tr-TR" dirty="0" err="1">
                <a:latin typeface="Times New Roman" pitchFamily="18" charset="0"/>
                <a:cs typeface="Times New Roman" pitchFamily="18" charset="0"/>
              </a:rPr>
              <a:t>Unipolar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Bipolar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Distimik</a:t>
            </a:r>
            <a:r>
              <a:rPr lang="tr-TR" dirty="0">
                <a:latin typeface="Times New Roman" pitchFamily="18" charset="0"/>
                <a:cs typeface="Times New Roman" pitchFamily="18" charset="0"/>
              </a:rPr>
              <a:t> Bozukluk))</a:t>
            </a:r>
          </a:p>
          <a:p>
            <a:pPr marL="0" indent="0">
              <a:buNone/>
            </a:pPr>
            <a:r>
              <a:rPr lang="tr-TR" dirty="0">
                <a:latin typeface="Times New Roman" pitchFamily="18" charset="0"/>
                <a:cs typeface="Times New Roman" pitchFamily="18" charset="0"/>
              </a:rPr>
              <a:t>20.00 - EK- 4/D Listesinde Yer Almayan Hastalıklar</a:t>
            </a:r>
          </a:p>
          <a:p>
            <a:pPr marL="0" indent="0">
              <a:buNone/>
            </a:pP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Rap.Yaz.Branş</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lar</a:t>
            </a:r>
            <a:r>
              <a:rPr lang="tr-TR" dirty="0">
                <a:latin typeface="Times New Roman" pitchFamily="18" charset="0"/>
                <a:cs typeface="Times New Roman" pitchFamily="18" charset="0"/>
              </a:rPr>
              <a:t>)	:Özel Uzmanlık Dalı (Kural VEYA ile uygulanır)</a:t>
            </a:r>
          </a:p>
          <a:p>
            <a:pPr marL="0" indent="0">
              <a:buNone/>
            </a:pPr>
            <a:r>
              <a:rPr lang="tr-TR" dirty="0">
                <a:latin typeface="Times New Roman" pitchFamily="18" charset="0"/>
                <a:cs typeface="Times New Roman" pitchFamily="18" charset="0"/>
              </a:rPr>
              <a:t>Branşlar;</a:t>
            </a:r>
          </a:p>
          <a:p>
            <a:pPr marL="0" indent="0">
              <a:buNone/>
            </a:pPr>
            <a:endParaRPr lang="tr-TR" dirty="0">
              <a:latin typeface="Times New Roman" pitchFamily="18" charset="0"/>
              <a:cs typeface="Times New Roman" pitchFamily="18" charset="0"/>
            </a:endParaRPr>
          </a:p>
          <a:p>
            <a:r>
              <a:rPr lang="tr-TR" dirty="0">
                <a:solidFill>
                  <a:srgbClr val="FF0000"/>
                </a:solidFill>
                <a:latin typeface="Times New Roman" pitchFamily="18" charset="0"/>
                <a:cs typeface="Times New Roman" pitchFamily="18" charset="0"/>
              </a:rPr>
              <a:t>  Ruh Sağlığı ve Hastalıkları</a:t>
            </a:r>
          </a:p>
        </p:txBody>
      </p:sp>
    </p:spTree>
    <p:extLst>
      <p:ext uri="{BB962C8B-B14F-4D97-AF65-F5344CB8AC3E}">
        <p14:creationId xmlns:p14="http://schemas.microsoft.com/office/powerpoint/2010/main" val="2037345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Times New Roman" pitchFamily="18" charset="0"/>
                <a:cs typeface="Times New Roman" pitchFamily="18" charset="0"/>
              </a:rPr>
              <a:t>MİRTAZAPİN (NASSA)</a:t>
            </a:r>
          </a:p>
        </p:txBody>
      </p:sp>
      <p:sp>
        <p:nvSpPr>
          <p:cNvPr id="3" name="İçerik Yer Tutucusu 2"/>
          <p:cNvSpPr>
            <a:spLocks noGrp="1"/>
          </p:cNvSpPr>
          <p:nvPr>
            <p:ph idx="1"/>
          </p:nvPr>
        </p:nvSpPr>
        <p:spPr>
          <a:xfrm>
            <a:off x="457200" y="1600200"/>
            <a:ext cx="8229600" cy="4925144"/>
          </a:xfrm>
        </p:spPr>
        <p:txBody>
          <a:bodyPr>
            <a:normAutofit fontScale="47500" lnSpcReduction="20000"/>
          </a:bodyPr>
          <a:lstStyle/>
          <a:p>
            <a:r>
              <a:rPr lang="tr-TR" dirty="0">
                <a:latin typeface="Times New Roman" pitchFamily="18" charset="0"/>
                <a:cs typeface="Times New Roman" pitchFamily="18" charset="0"/>
              </a:rPr>
              <a:t>Ayaktan veya Yatan Reçetesi / Raporlu</a:t>
            </a:r>
          </a:p>
          <a:p>
            <a:r>
              <a:rPr lang="tr-TR" dirty="0" err="1">
                <a:latin typeface="Times New Roman" pitchFamily="18" charset="0"/>
                <a:cs typeface="Times New Roman" pitchFamily="18" charset="0"/>
              </a:rPr>
              <a:t>Reç.Yaz.Branş</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lar</a:t>
            </a:r>
            <a:r>
              <a:rPr lang="tr-TR" dirty="0">
                <a:latin typeface="Times New Roman" pitchFamily="18" charset="0"/>
                <a:cs typeface="Times New Roman" pitchFamily="18" charset="0"/>
              </a:rPr>
              <a:t>)	:	 </a:t>
            </a:r>
            <a:r>
              <a:rPr lang="tr-TR" dirty="0">
                <a:solidFill>
                  <a:srgbClr val="FF0000"/>
                </a:solidFill>
                <a:latin typeface="Times New Roman" pitchFamily="18" charset="0"/>
                <a:cs typeface="Times New Roman" pitchFamily="18" charset="0"/>
              </a:rPr>
              <a:t>Tüm Hekimler</a:t>
            </a:r>
          </a:p>
          <a:p>
            <a:pPr marL="0" indent="0">
              <a:buNone/>
            </a:pP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Rapor	:	 Uzman Hekim Raporu</a:t>
            </a:r>
          </a:p>
          <a:p>
            <a:pPr marL="0" indent="0">
              <a:buNone/>
            </a:pPr>
            <a:r>
              <a:rPr lang="tr-TR" dirty="0">
                <a:latin typeface="Times New Roman" pitchFamily="18" charset="0"/>
                <a:cs typeface="Times New Roman" pitchFamily="18" charset="0"/>
              </a:rPr>
              <a:t>11.01 - Genel </a:t>
            </a:r>
            <a:r>
              <a:rPr lang="tr-TR" dirty="0" err="1">
                <a:latin typeface="Times New Roman" pitchFamily="18" charset="0"/>
                <a:cs typeface="Times New Roman" pitchFamily="18" charset="0"/>
              </a:rPr>
              <a:t>tibbi</a:t>
            </a:r>
            <a:r>
              <a:rPr lang="tr-TR" dirty="0">
                <a:latin typeface="Times New Roman" pitchFamily="18" charset="0"/>
                <a:cs typeface="Times New Roman" pitchFamily="18" charset="0"/>
              </a:rPr>
              <a:t> duruma </a:t>
            </a:r>
            <a:r>
              <a:rPr lang="tr-TR" dirty="0" err="1">
                <a:latin typeface="Times New Roman" pitchFamily="18" charset="0"/>
                <a:cs typeface="Times New Roman" pitchFamily="18" charset="0"/>
              </a:rPr>
              <a:t>bagli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mental</a:t>
            </a:r>
            <a:r>
              <a:rPr lang="tr-TR" dirty="0">
                <a:latin typeface="Times New Roman" pitchFamily="18" charset="0"/>
                <a:cs typeface="Times New Roman" pitchFamily="18" charset="0"/>
              </a:rPr>
              <a:t> bozukluklar(F04-F07) (F09) (F99) (Z81.0)</a:t>
            </a:r>
          </a:p>
          <a:p>
            <a:pPr marL="0" indent="0">
              <a:buNone/>
            </a:pPr>
            <a:r>
              <a:rPr lang="tr-TR" dirty="0">
                <a:latin typeface="Times New Roman" pitchFamily="18" charset="0"/>
                <a:cs typeface="Times New Roman" pitchFamily="18" charset="0"/>
              </a:rPr>
              <a:t>(11.03 - (Eski Kodu=11.03) </a:t>
            </a:r>
            <a:r>
              <a:rPr lang="tr-TR" dirty="0" err="1">
                <a:latin typeface="Times New Roman" pitchFamily="18" charset="0"/>
                <a:cs typeface="Times New Roman" pitchFamily="18" charset="0"/>
              </a:rPr>
              <a:t>Sizofreni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Sizoaffektif</a:t>
            </a:r>
            <a:r>
              <a:rPr lang="tr-TR" dirty="0">
                <a:latin typeface="Times New Roman" pitchFamily="18" charset="0"/>
                <a:cs typeface="Times New Roman" pitchFamily="18" charset="0"/>
              </a:rPr>
              <a:t> Bozukluk, </a:t>
            </a:r>
            <a:r>
              <a:rPr lang="tr-TR" dirty="0" err="1">
                <a:latin typeface="Times New Roman" pitchFamily="18" charset="0"/>
                <a:cs typeface="Times New Roman" pitchFamily="18" charset="0"/>
              </a:rPr>
              <a:t>Sanrisal</a:t>
            </a:r>
            <a:r>
              <a:rPr lang="tr-TR" dirty="0">
                <a:latin typeface="Times New Roman" pitchFamily="18" charset="0"/>
                <a:cs typeface="Times New Roman" pitchFamily="18" charset="0"/>
              </a:rPr>
              <a:t> Bozukluk, </a:t>
            </a:r>
            <a:r>
              <a:rPr lang="tr-TR" dirty="0" err="1">
                <a:latin typeface="Times New Roman" pitchFamily="18" charset="0"/>
                <a:cs typeface="Times New Roman" pitchFamily="18" charset="0"/>
              </a:rPr>
              <a:t>Atipik</a:t>
            </a:r>
            <a:r>
              <a:rPr lang="tr-TR" dirty="0">
                <a:latin typeface="Times New Roman" pitchFamily="18" charset="0"/>
                <a:cs typeface="Times New Roman" pitchFamily="18" charset="0"/>
              </a:rPr>
              <a:t> Psikoz, </a:t>
            </a:r>
            <a:r>
              <a:rPr lang="tr-TR" dirty="0" err="1">
                <a:latin typeface="Times New Roman" pitchFamily="18" charset="0"/>
                <a:cs typeface="Times New Roman" pitchFamily="18" charset="0"/>
              </a:rPr>
              <a:t>Sizofreniform</a:t>
            </a:r>
            <a:r>
              <a:rPr lang="tr-TR" dirty="0">
                <a:latin typeface="Times New Roman" pitchFamily="18" charset="0"/>
                <a:cs typeface="Times New Roman" pitchFamily="18" charset="0"/>
              </a:rPr>
              <a:t> Bozukluk, </a:t>
            </a:r>
            <a:r>
              <a:rPr lang="tr-TR" dirty="0" err="1">
                <a:latin typeface="Times New Roman" pitchFamily="18" charset="0"/>
                <a:cs typeface="Times New Roman" pitchFamily="18" charset="0"/>
              </a:rPr>
              <a:t>Bipolar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Mizac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Bozuklugu</a:t>
            </a:r>
            <a:r>
              <a:rPr lang="tr-TR" dirty="0">
                <a:latin typeface="Times New Roman" pitchFamily="18" charset="0"/>
                <a:cs typeface="Times New Roman" pitchFamily="18" charset="0"/>
              </a:rPr>
              <a:t>)</a:t>
            </a:r>
          </a:p>
          <a:p>
            <a:pPr marL="0" indent="0">
              <a:buNone/>
            </a:pPr>
            <a:r>
              <a:rPr lang="tr-TR" dirty="0">
                <a:latin typeface="Times New Roman" pitchFamily="18" charset="0"/>
                <a:cs typeface="Times New Roman" pitchFamily="18" charset="0"/>
              </a:rPr>
              <a:t> (11.04 - (Eski Kodu=11.04) </a:t>
            </a:r>
            <a:r>
              <a:rPr lang="tr-TR" dirty="0" err="1">
                <a:latin typeface="Times New Roman" pitchFamily="18" charset="0"/>
                <a:cs typeface="Times New Roman" pitchFamily="18" charset="0"/>
              </a:rPr>
              <a:t>Anksiyete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Bozukluklari</a:t>
            </a:r>
            <a:r>
              <a:rPr lang="tr-TR" dirty="0">
                <a:latin typeface="Times New Roman" pitchFamily="18" charset="0"/>
                <a:cs typeface="Times New Roman" pitchFamily="18" charset="0"/>
              </a:rPr>
              <a:t> (Panik Bozukluk, Sosyal Fobi, Obsesif-</a:t>
            </a:r>
            <a:r>
              <a:rPr lang="tr-TR" dirty="0" err="1">
                <a:latin typeface="Times New Roman" pitchFamily="18" charset="0"/>
                <a:cs typeface="Times New Roman" pitchFamily="18" charset="0"/>
              </a:rPr>
              <a:t>Kompulsif</a:t>
            </a:r>
            <a:r>
              <a:rPr lang="tr-TR" dirty="0">
                <a:latin typeface="Times New Roman" pitchFamily="18" charset="0"/>
                <a:cs typeface="Times New Roman" pitchFamily="18" charset="0"/>
              </a:rPr>
              <a:t> Bozukluk, Travma </a:t>
            </a:r>
            <a:r>
              <a:rPr lang="tr-TR" dirty="0" err="1">
                <a:latin typeface="Times New Roman" pitchFamily="18" charset="0"/>
                <a:cs typeface="Times New Roman" pitchFamily="18" charset="0"/>
              </a:rPr>
              <a:t>Sonrasi</a:t>
            </a:r>
            <a:r>
              <a:rPr lang="tr-TR" dirty="0">
                <a:latin typeface="Times New Roman" pitchFamily="18" charset="0"/>
                <a:cs typeface="Times New Roman" pitchFamily="18" charset="0"/>
              </a:rPr>
              <a:t> Stres </a:t>
            </a:r>
            <a:r>
              <a:rPr lang="tr-TR" dirty="0" err="1">
                <a:latin typeface="Times New Roman" pitchFamily="18" charset="0"/>
                <a:cs typeface="Times New Roman" pitchFamily="18" charset="0"/>
              </a:rPr>
              <a:t>Bozuklugu</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Yaygin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Anksiyete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Bozuklugu</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Somatoform</a:t>
            </a:r>
            <a:r>
              <a:rPr lang="tr-TR" dirty="0">
                <a:latin typeface="Times New Roman" pitchFamily="18" charset="0"/>
                <a:cs typeface="Times New Roman" pitchFamily="18" charset="0"/>
              </a:rPr>
              <a:t> Bozukluk, Yeme </a:t>
            </a:r>
            <a:r>
              <a:rPr lang="tr-TR" dirty="0" err="1">
                <a:latin typeface="Times New Roman" pitchFamily="18" charset="0"/>
                <a:cs typeface="Times New Roman" pitchFamily="18" charset="0"/>
              </a:rPr>
              <a:t>Bozukluklari</a:t>
            </a:r>
            <a:r>
              <a:rPr lang="tr-TR" dirty="0">
                <a:latin typeface="Times New Roman" pitchFamily="18" charset="0"/>
                <a:cs typeface="Times New Roman" pitchFamily="18" charset="0"/>
              </a:rPr>
              <a:t>, Depresyon (</a:t>
            </a:r>
            <a:r>
              <a:rPr lang="tr-TR" dirty="0" err="1">
                <a:latin typeface="Times New Roman" pitchFamily="18" charset="0"/>
                <a:cs typeface="Times New Roman" pitchFamily="18" charset="0"/>
              </a:rPr>
              <a:t>Unipolar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Bipolar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Distimik</a:t>
            </a:r>
            <a:r>
              <a:rPr lang="tr-TR" dirty="0">
                <a:latin typeface="Times New Roman" pitchFamily="18" charset="0"/>
                <a:cs typeface="Times New Roman" pitchFamily="18" charset="0"/>
              </a:rPr>
              <a:t> Bozukluk))</a:t>
            </a:r>
          </a:p>
          <a:p>
            <a:pPr marL="0" indent="0">
              <a:buNone/>
            </a:pP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Rap.Yaz.Branş</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lar</a:t>
            </a:r>
            <a:r>
              <a:rPr lang="tr-TR" dirty="0">
                <a:latin typeface="Times New Roman" pitchFamily="18" charset="0"/>
                <a:cs typeface="Times New Roman" pitchFamily="18" charset="0"/>
              </a:rPr>
              <a:t>)	:	 Özel Uzmanlık Dalı (Kural VEYA ile uygulanır) Branşlar;</a:t>
            </a:r>
          </a:p>
          <a:p>
            <a:endParaRPr lang="tr-TR" dirty="0">
              <a:latin typeface="Times New Roman" pitchFamily="18" charset="0"/>
              <a:cs typeface="Times New Roman" pitchFamily="18" charset="0"/>
            </a:endParaRPr>
          </a:p>
          <a:p>
            <a:r>
              <a:rPr lang="tr-TR" dirty="0">
                <a:solidFill>
                  <a:srgbClr val="FF0000"/>
                </a:solidFill>
                <a:latin typeface="Times New Roman" pitchFamily="18" charset="0"/>
                <a:cs typeface="Times New Roman" pitchFamily="18" charset="0"/>
              </a:rPr>
              <a:t>  Çocuk Sağlığı ve Hastalıkları -&gt; Çocuk Nörolojisi</a:t>
            </a:r>
          </a:p>
          <a:p>
            <a:r>
              <a:rPr lang="tr-TR" dirty="0">
                <a:solidFill>
                  <a:srgbClr val="FF0000"/>
                </a:solidFill>
                <a:latin typeface="Times New Roman" pitchFamily="18" charset="0"/>
                <a:cs typeface="Times New Roman" pitchFamily="18" charset="0"/>
              </a:rPr>
              <a:t>  İç Hastalıkları -&gt; Geriatri</a:t>
            </a:r>
          </a:p>
          <a:p>
            <a:r>
              <a:rPr lang="tr-TR" dirty="0">
                <a:solidFill>
                  <a:srgbClr val="FF0000"/>
                </a:solidFill>
                <a:latin typeface="Times New Roman" pitchFamily="18" charset="0"/>
                <a:cs typeface="Times New Roman" pitchFamily="18" charset="0"/>
              </a:rPr>
              <a:t>  Nöroloji</a:t>
            </a:r>
          </a:p>
          <a:p>
            <a:r>
              <a:rPr lang="tr-TR" dirty="0">
                <a:solidFill>
                  <a:srgbClr val="FF0000"/>
                </a:solidFill>
                <a:latin typeface="Times New Roman" pitchFamily="18" charset="0"/>
                <a:cs typeface="Times New Roman" pitchFamily="18" charset="0"/>
              </a:rPr>
              <a:t>  Ruh Sağlığı ve Hastalıkları</a:t>
            </a:r>
          </a:p>
          <a:p>
            <a:r>
              <a:rPr lang="tr-TR" dirty="0">
                <a:solidFill>
                  <a:srgbClr val="FF0000"/>
                </a:solidFill>
                <a:latin typeface="Times New Roman" pitchFamily="18" charset="0"/>
                <a:cs typeface="Times New Roman" pitchFamily="18" charset="0"/>
              </a:rPr>
              <a:t>  Çocuk ve Ergen Ruh Sağlığı ve Hastalıkları</a:t>
            </a:r>
          </a:p>
        </p:txBody>
      </p:sp>
    </p:spTree>
    <p:extLst>
      <p:ext uri="{BB962C8B-B14F-4D97-AF65-F5344CB8AC3E}">
        <p14:creationId xmlns:p14="http://schemas.microsoft.com/office/powerpoint/2010/main" val="3863038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Times New Roman" pitchFamily="18" charset="0"/>
                <a:cs typeface="Times New Roman" pitchFamily="18" charset="0"/>
              </a:rPr>
              <a:t>MİRTAZAPİN (NASSA)</a:t>
            </a:r>
          </a:p>
        </p:txBody>
      </p:sp>
      <p:sp>
        <p:nvSpPr>
          <p:cNvPr id="3" name="İçerik Yer Tutucusu 2"/>
          <p:cNvSpPr>
            <a:spLocks noGrp="1"/>
          </p:cNvSpPr>
          <p:nvPr>
            <p:ph idx="1"/>
          </p:nvPr>
        </p:nvSpPr>
        <p:spPr/>
        <p:txBody>
          <a:bodyPr>
            <a:normAutofit fontScale="77500" lnSpcReduction="20000"/>
          </a:bodyPr>
          <a:lstStyle/>
          <a:p>
            <a:r>
              <a:rPr lang="fi-FI" dirty="0">
                <a:latin typeface="Times New Roman" pitchFamily="18" charset="0"/>
                <a:cs typeface="Times New Roman" pitchFamily="18" charset="0"/>
              </a:rPr>
              <a:t>Ayaktan veya Yatan Reçetesi / Raporsuz</a:t>
            </a:r>
            <a:endParaRPr lang="tr-TR" dirty="0">
              <a:latin typeface="Times New Roman" pitchFamily="18" charset="0"/>
              <a:cs typeface="Times New Roman" pitchFamily="18" charset="0"/>
            </a:endParaRPr>
          </a:p>
          <a:p>
            <a:r>
              <a:rPr lang="tr-TR" dirty="0" err="1">
                <a:latin typeface="Times New Roman" pitchFamily="18" charset="0"/>
                <a:cs typeface="Times New Roman" pitchFamily="18" charset="0"/>
              </a:rPr>
              <a:t>Reç.Yaz.Branş</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lar</a:t>
            </a:r>
            <a:r>
              <a:rPr lang="tr-TR" dirty="0">
                <a:latin typeface="Times New Roman" pitchFamily="18" charset="0"/>
                <a:cs typeface="Times New Roman" pitchFamily="18" charset="0"/>
              </a:rPr>
              <a:t>)	:	 Özel Uzmanlık Dalı</a:t>
            </a:r>
          </a:p>
          <a:p>
            <a:pPr marL="0" indent="0">
              <a:buNone/>
            </a:pPr>
            <a:r>
              <a:rPr lang="tr-TR" dirty="0">
                <a:latin typeface="Times New Roman" pitchFamily="18" charset="0"/>
                <a:cs typeface="Times New Roman" pitchFamily="18" charset="0"/>
              </a:rPr>
              <a:t>Branşlar;</a:t>
            </a:r>
          </a:p>
          <a:p>
            <a:pPr marL="0" indent="0">
              <a:buNone/>
            </a:pPr>
            <a:endParaRPr lang="tr-TR" dirty="0">
              <a:latin typeface="Times New Roman" pitchFamily="18" charset="0"/>
              <a:cs typeface="Times New Roman" pitchFamily="18" charset="0"/>
            </a:endParaRPr>
          </a:p>
          <a:p>
            <a:pPr marL="0" indent="0">
              <a:buNone/>
            </a:pPr>
            <a:endParaRPr lang="tr-TR" dirty="0">
              <a:latin typeface="Times New Roman" pitchFamily="18" charset="0"/>
              <a:cs typeface="Times New Roman" pitchFamily="18" charset="0"/>
            </a:endParaRPr>
          </a:p>
          <a:p>
            <a:r>
              <a:rPr lang="tr-TR" dirty="0">
                <a:solidFill>
                  <a:srgbClr val="FF0000"/>
                </a:solidFill>
                <a:latin typeface="Times New Roman" pitchFamily="18" charset="0"/>
                <a:cs typeface="Times New Roman" pitchFamily="18" charset="0"/>
              </a:rPr>
              <a:t>  Çocuk Sağlığı ve Hastalıkları -&gt; Çocuk Nörolojisi</a:t>
            </a:r>
          </a:p>
          <a:p>
            <a:r>
              <a:rPr lang="tr-TR" dirty="0">
                <a:solidFill>
                  <a:srgbClr val="FF0000"/>
                </a:solidFill>
                <a:latin typeface="Times New Roman" pitchFamily="18" charset="0"/>
                <a:cs typeface="Times New Roman" pitchFamily="18" charset="0"/>
              </a:rPr>
              <a:t>  İç Hastalıkları -&gt; Geriatri</a:t>
            </a:r>
          </a:p>
          <a:p>
            <a:r>
              <a:rPr lang="tr-TR" dirty="0">
                <a:solidFill>
                  <a:srgbClr val="FF0000"/>
                </a:solidFill>
                <a:latin typeface="Times New Roman" pitchFamily="18" charset="0"/>
                <a:cs typeface="Times New Roman" pitchFamily="18" charset="0"/>
              </a:rPr>
              <a:t>  Nöroloji</a:t>
            </a:r>
          </a:p>
          <a:p>
            <a:r>
              <a:rPr lang="tr-TR" dirty="0">
                <a:solidFill>
                  <a:srgbClr val="FF0000"/>
                </a:solidFill>
                <a:latin typeface="Times New Roman" pitchFamily="18" charset="0"/>
                <a:cs typeface="Times New Roman" pitchFamily="18" charset="0"/>
              </a:rPr>
              <a:t>  Ruh Sağlığı ve Hastalıkları</a:t>
            </a:r>
          </a:p>
          <a:p>
            <a:r>
              <a:rPr lang="tr-TR" dirty="0">
                <a:solidFill>
                  <a:srgbClr val="FF0000"/>
                </a:solidFill>
                <a:latin typeface="Times New Roman" pitchFamily="18" charset="0"/>
                <a:cs typeface="Times New Roman" pitchFamily="18" charset="0"/>
              </a:rPr>
              <a:t>  Çocuk ve Ergen Ruh Sağlığı ve Hastalıkları</a:t>
            </a:r>
          </a:p>
          <a:p>
            <a:pPr marL="0" indent="0">
              <a:buNone/>
            </a:pPr>
            <a:r>
              <a:rPr lang="tr-TR" dirty="0"/>
              <a:t> </a:t>
            </a:r>
          </a:p>
        </p:txBody>
      </p:sp>
    </p:spTree>
    <p:extLst>
      <p:ext uri="{BB962C8B-B14F-4D97-AF65-F5344CB8AC3E}">
        <p14:creationId xmlns:p14="http://schemas.microsoft.com/office/powerpoint/2010/main" val="131368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Times New Roman" pitchFamily="18" charset="0"/>
                <a:cs typeface="Times New Roman" pitchFamily="18" charset="0"/>
              </a:rPr>
              <a:t>DULOKSETİN (SNRI)</a:t>
            </a:r>
          </a:p>
        </p:txBody>
      </p:sp>
      <p:sp>
        <p:nvSpPr>
          <p:cNvPr id="3" name="İçerik Yer Tutucusu 2"/>
          <p:cNvSpPr>
            <a:spLocks noGrp="1"/>
          </p:cNvSpPr>
          <p:nvPr>
            <p:ph idx="1"/>
          </p:nvPr>
        </p:nvSpPr>
        <p:spPr/>
        <p:txBody>
          <a:bodyPr>
            <a:normAutofit fontScale="47500" lnSpcReduction="20000"/>
          </a:bodyPr>
          <a:lstStyle/>
          <a:p>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Reç.Yaz.Branş</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lar</a:t>
            </a:r>
            <a:r>
              <a:rPr lang="tr-TR" dirty="0">
                <a:latin typeface="Times New Roman" pitchFamily="18" charset="0"/>
                <a:cs typeface="Times New Roman" pitchFamily="18" charset="0"/>
              </a:rPr>
              <a:t>)	:	 </a:t>
            </a:r>
            <a:r>
              <a:rPr lang="tr-TR" dirty="0">
                <a:solidFill>
                  <a:srgbClr val="FF0000"/>
                </a:solidFill>
                <a:latin typeface="Times New Roman" pitchFamily="18" charset="0"/>
                <a:cs typeface="Times New Roman" pitchFamily="18" charset="0"/>
              </a:rPr>
              <a:t>Tüm Hekimler</a:t>
            </a:r>
          </a:p>
          <a:p>
            <a:pPr marL="0" indent="0">
              <a:buNone/>
            </a:pP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Rapor	:	 Uzman Hekim Raporu</a:t>
            </a:r>
          </a:p>
          <a:p>
            <a:pPr marL="0" indent="0">
              <a:buNone/>
            </a:pPr>
            <a:r>
              <a:rPr lang="tr-TR" dirty="0">
                <a:latin typeface="Times New Roman" pitchFamily="18" charset="0"/>
                <a:cs typeface="Times New Roman" pitchFamily="18" charset="0"/>
              </a:rPr>
              <a:t>11.01 - Genel </a:t>
            </a:r>
            <a:r>
              <a:rPr lang="tr-TR" dirty="0" err="1">
                <a:latin typeface="Times New Roman" pitchFamily="18" charset="0"/>
                <a:cs typeface="Times New Roman" pitchFamily="18" charset="0"/>
              </a:rPr>
              <a:t>tibbi</a:t>
            </a:r>
            <a:r>
              <a:rPr lang="tr-TR" dirty="0">
                <a:latin typeface="Times New Roman" pitchFamily="18" charset="0"/>
                <a:cs typeface="Times New Roman" pitchFamily="18" charset="0"/>
              </a:rPr>
              <a:t> duruma </a:t>
            </a:r>
            <a:r>
              <a:rPr lang="tr-TR" dirty="0" err="1">
                <a:latin typeface="Times New Roman" pitchFamily="18" charset="0"/>
                <a:cs typeface="Times New Roman" pitchFamily="18" charset="0"/>
              </a:rPr>
              <a:t>bagli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mental</a:t>
            </a:r>
            <a:r>
              <a:rPr lang="tr-TR" dirty="0">
                <a:latin typeface="Times New Roman" pitchFamily="18" charset="0"/>
                <a:cs typeface="Times New Roman" pitchFamily="18" charset="0"/>
              </a:rPr>
              <a:t> bozukluklar(F04-F07) (F09) (F99) (Z81.0)</a:t>
            </a:r>
          </a:p>
          <a:p>
            <a:pPr marL="0" indent="0">
              <a:buNone/>
            </a:pPr>
            <a:r>
              <a:rPr lang="tr-TR" dirty="0">
                <a:latin typeface="Times New Roman" pitchFamily="18" charset="0"/>
                <a:cs typeface="Times New Roman" pitchFamily="18" charset="0"/>
              </a:rPr>
              <a:t> (11.03 - (Eski Kodu=11.03) </a:t>
            </a:r>
            <a:r>
              <a:rPr lang="tr-TR" dirty="0" err="1">
                <a:latin typeface="Times New Roman" pitchFamily="18" charset="0"/>
                <a:cs typeface="Times New Roman" pitchFamily="18" charset="0"/>
              </a:rPr>
              <a:t>Sizofreni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Sizoaffektif</a:t>
            </a:r>
            <a:r>
              <a:rPr lang="tr-TR" dirty="0">
                <a:latin typeface="Times New Roman" pitchFamily="18" charset="0"/>
                <a:cs typeface="Times New Roman" pitchFamily="18" charset="0"/>
              </a:rPr>
              <a:t> Bozukluk, </a:t>
            </a:r>
            <a:r>
              <a:rPr lang="tr-TR" dirty="0" err="1">
                <a:latin typeface="Times New Roman" pitchFamily="18" charset="0"/>
                <a:cs typeface="Times New Roman" pitchFamily="18" charset="0"/>
              </a:rPr>
              <a:t>Sanrisal</a:t>
            </a:r>
            <a:r>
              <a:rPr lang="tr-TR" dirty="0">
                <a:latin typeface="Times New Roman" pitchFamily="18" charset="0"/>
                <a:cs typeface="Times New Roman" pitchFamily="18" charset="0"/>
              </a:rPr>
              <a:t> Bozukluk, </a:t>
            </a:r>
            <a:r>
              <a:rPr lang="tr-TR" dirty="0" err="1">
                <a:latin typeface="Times New Roman" pitchFamily="18" charset="0"/>
                <a:cs typeface="Times New Roman" pitchFamily="18" charset="0"/>
              </a:rPr>
              <a:t>Atipik</a:t>
            </a:r>
            <a:r>
              <a:rPr lang="tr-TR" dirty="0">
                <a:latin typeface="Times New Roman" pitchFamily="18" charset="0"/>
                <a:cs typeface="Times New Roman" pitchFamily="18" charset="0"/>
              </a:rPr>
              <a:t> Psikoz, </a:t>
            </a:r>
            <a:r>
              <a:rPr lang="tr-TR" dirty="0" err="1">
                <a:latin typeface="Times New Roman" pitchFamily="18" charset="0"/>
                <a:cs typeface="Times New Roman" pitchFamily="18" charset="0"/>
              </a:rPr>
              <a:t>Sizofreniform</a:t>
            </a:r>
            <a:r>
              <a:rPr lang="tr-TR" dirty="0">
                <a:latin typeface="Times New Roman" pitchFamily="18" charset="0"/>
                <a:cs typeface="Times New Roman" pitchFamily="18" charset="0"/>
              </a:rPr>
              <a:t> Bozukluk, </a:t>
            </a:r>
            <a:r>
              <a:rPr lang="tr-TR" dirty="0" err="1">
                <a:latin typeface="Times New Roman" pitchFamily="18" charset="0"/>
                <a:cs typeface="Times New Roman" pitchFamily="18" charset="0"/>
              </a:rPr>
              <a:t>Bipolar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Mizac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Bozuklugu</a:t>
            </a:r>
            <a:r>
              <a:rPr lang="tr-TR" dirty="0">
                <a:latin typeface="Times New Roman" pitchFamily="18" charset="0"/>
                <a:cs typeface="Times New Roman" pitchFamily="18" charset="0"/>
              </a:rPr>
              <a:t>)</a:t>
            </a:r>
          </a:p>
          <a:p>
            <a:pPr marL="0" indent="0">
              <a:buNone/>
            </a:pPr>
            <a:r>
              <a:rPr lang="tr-TR" dirty="0">
                <a:latin typeface="Times New Roman" pitchFamily="18" charset="0"/>
                <a:cs typeface="Times New Roman" pitchFamily="18" charset="0"/>
              </a:rPr>
              <a:t>(11.04 - (Eski Kodu=11.04) </a:t>
            </a:r>
            <a:r>
              <a:rPr lang="tr-TR" b="1" dirty="0" err="1">
                <a:solidFill>
                  <a:srgbClr val="FF0000"/>
                </a:solidFill>
                <a:latin typeface="Times New Roman" pitchFamily="18" charset="0"/>
                <a:cs typeface="Times New Roman" pitchFamily="18" charset="0"/>
              </a:rPr>
              <a:t>Anksiyete</a:t>
            </a:r>
            <a:r>
              <a:rPr lang="tr-TR" b="1" dirty="0">
                <a:solidFill>
                  <a:srgbClr val="FF0000"/>
                </a:solidFill>
                <a:latin typeface="Times New Roman" pitchFamily="18" charset="0"/>
                <a:cs typeface="Times New Roman" pitchFamily="18" charset="0"/>
              </a:rPr>
              <a:t> </a:t>
            </a:r>
            <a:r>
              <a:rPr lang="tr-TR" b="1" dirty="0" err="1">
                <a:solidFill>
                  <a:srgbClr val="FF0000"/>
                </a:solidFill>
                <a:latin typeface="Times New Roman" pitchFamily="18" charset="0"/>
                <a:cs typeface="Times New Roman" pitchFamily="18" charset="0"/>
              </a:rPr>
              <a:t>Bozukluklari</a:t>
            </a:r>
            <a:r>
              <a:rPr lang="tr-TR" dirty="0">
                <a:solidFill>
                  <a:srgbClr val="FF0000"/>
                </a:solidFill>
                <a:latin typeface="Times New Roman" pitchFamily="18" charset="0"/>
                <a:cs typeface="Times New Roman" pitchFamily="18" charset="0"/>
              </a:rPr>
              <a:t> (Panik Bozukluk, Sosyal Fobi, Obsesif-</a:t>
            </a:r>
            <a:r>
              <a:rPr lang="tr-TR" dirty="0" err="1">
                <a:solidFill>
                  <a:srgbClr val="FF0000"/>
                </a:solidFill>
                <a:latin typeface="Times New Roman" pitchFamily="18" charset="0"/>
                <a:cs typeface="Times New Roman" pitchFamily="18" charset="0"/>
              </a:rPr>
              <a:t>Kompulsif</a:t>
            </a:r>
            <a:r>
              <a:rPr lang="tr-TR" dirty="0">
                <a:solidFill>
                  <a:srgbClr val="FF0000"/>
                </a:solidFill>
                <a:latin typeface="Times New Roman" pitchFamily="18" charset="0"/>
                <a:cs typeface="Times New Roman" pitchFamily="18" charset="0"/>
              </a:rPr>
              <a:t> Bozukluk, Travma </a:t>
            </a:r>
            <a:r>
              <a:rPr lang="tr-TR" dirty="0" err="1">
                <a:solidFill>
                  <a:srgbClr val="FF0000"/>
                </a:solidFill>
                <a:latin typeface="Times New Roman" pitchFamily="18" charset="0"/>
                <a:cs typeface="Times New Roman" pitchFamily="18" charset="0"/>
              </a:rPr>
              <a:t>Sonrasi</a:t>
            </a:r>
            <a:r>
              <a:rPr lang="tr-TR" dirty="0">
                <a:solidFill>
                  <a:srgbClr val="FF0000"/>
                </a:solidFill>
                <a:latin typeface="Times New Roman" pitchFamily="18" charset="0"/>
                <a:cs typeface="Times New Roman" pitchFamily="18" charset="0"/>
              </a:rPr>
              <a:t> Stres </a:t>
            </a:r>
            <a:r>
              <a:rPr lang="tr-TR" dirty="0" err="1">
                <a:solidFill>
                  <a:srgbClr val="FF0000"/>
                </a:solidFill>
                <a:latin typeface="Times New Roman" pitchFamily="18" charset="0"/>
                <a:cs typeface="Times New Roman" pitchFamily="18" charset="0"/>
              </a:rPr>
              <a:t>Bozuklugu</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Yaygin</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Anksiyete</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Bozuklugu</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Somatoform</a:t>
            </a:r>
            <a:r>
              <a:rPr lang="tr-TR" dirty="0">
                <a:solidFill>
                  <a:srgbClr val="FF0000"/>
                </a:solidFill>
                <a:latin typeface="Times New Roman" pitchFamily="18" charset="0"/>
                <a:cs typeface="Times New Roman" pitchFamily="18" charset="0"/>
              </a:rPr>
              <a:t> Bozukluk, Yeme </a:t>
            </a:r>
            <a:r>
              <a:rPr lang="tr-TR" dirty="0" err="1">
                <a:solidFill>
                  <a:srgbClr val="FF0000"/>
                </a:solidFill>
                <a:latin typeface="Times New Roman" pitchFamily="18" charset="0"/>
                <a:cs typeface="Times New Roman" pitchFamily="18" charset="0"/>
              </a:rPr>
              <a:t>Bozukluklari</a:t>
            </a:r>
            <a:r>
              <a:rPr lang="tr-TR" dirty="0">
                <a:solidFill>
                  <a:srgbClr val="FF0000"/>
                </a:solidFill>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Depresyon</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Unipolar</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Bipolar</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Distimik</a:t>
            </a:r>
            <a:r>
              <a:rPr lang="tr-TR" dirty="0">
                <a:solidFill>
                  <a:srgbClr val="FF0000"/>
                </a:solidFill>
                <a:latin typeface="Times New Roman" pitchFamily="18" charset="0"/>
                <a:cs typeface="Times New Roman" pitchFamily="18" charset="0"/>
              </a:rPr>
              <a:t> Bozukluk))</a:t>
            </a:r>
          </a:p>
          <a:p>
            <a:pPr marL="0" indent="0">
              <a:buNone/>
            </a:pP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Rap.Yaz.Branş</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lar</a:t>
            </a:r>
            <a:r>
              <a:rPr lang="tr-TR" dirty="0">
                <a:latin typeface="Times New Roman" pitchFamily="18" charset="0"/>
                <a:cs typeface="Times New Roman" pitchFamily="18" charset="0"/>
              </a:rPr>
              <a:t>)	:	 Özel Uzmanlık Dalı (Kural VEYA ile uygulanır)</a:t>
            </a:r>
          </a:p>
          <a:p>
            <a:pPr marL="0" indent="0">
              <a:buNone/>
            </a:pPr>
            <a:r>
              <a:rPr lang="tr-TR" dirty="0">
                <a:latin typeface="Times New Roman" pitchFamily="18" charset="0"/>
                <a:cs typeface="Times New Roman" pitchFamily="18" charset="0"/>
              </a:rPr>
              <a:t>Branşlar;</a:t>
            </a:r>
          </a:p>
          <a:p>
            <a:pPr marL="0" indent="0">
              <a:buNone/>
            </a:pPr>
            <a:endParaRPr lang="tr-TR" dirty="0">
              <a:solidFill>
                <a:srgbClr val="FF0000"/>
              </a:solidFill>
              <a:latin typeface="Times New Roman" pitchFamily="18" charset="0"/>
              <a:cs typeface="Times New Roman" pitchFamily="18" charset="0"/>
            </a:endParaRPr>
          </a:p>
          <a:p>
            <a:r>
              <a:rPr lang="tr-TR" dirty="0">
                <a:solidFill>
                  <a:srgbClr val="FF0000"/>
                </a:solidFill>
                <a:latin typeface="Times New Roman" pitchFamily="18" charset="0"/>
                <a:cs typeface="Times New Roman" pitchFamily="18" charset="0"/>
              </a:rPr>
              <a:t>  Çocuk Sağlığı ve Hastalıkları -&gt; Çocuk Nörolojisi</a:t>
            </a:r>
          </a:p>
          <a:p>
            <a:r>
              <a:rPr lang="tr-TR" dirty="0">
                <a:solidFill>
                  <a:srgbClr val="FF0000"/>
                </a:solidFill>
                <a:latin typeface="Times New Roman" pitchFamily="18" charset="0"/>
                <a:cs typeface="Times New Roman" pitchFamily="18" charset="0"/>
              </a:rPr>
              <a:t>  İç Hastalıkları -&gt; Geriatri</a:t>
            </a:r>
          </a:p>
          <a:p>
            <a:r>
              <a:rPr lang="tr-TR" dirty="0">
                <a:solidFill>
                  <a:srgbClr val="FF0000"/>
                </a:solidFill>
                <a:latin typeface="Times New Roman" pitchFamily="18" charset="0"/>
                <a:cs typeface="Times New Roman" pitchFamily="18" charset="0"/>
              </a:rPr>
              <a:t>  Nöroloji</a:t>
            </a:r>
          </a:p>
          <a:p>
            <a:r>
              <a:rPr lang="tr-TR" dirty="0">
                <a:solidFill>
                  <a:srgbClr val="FF0000"/>
                </a:solidFill>
                <a:latin typeface="Times New Roman" pitchFamily="18" charset="0"/>
                <a:cs typeface="Times New Roman" pitchFamily="18" charset="0"/>
              </a:rPr>
              <a:t>  Ruh Sağlığı ve Hastalıkları</a:t>
            </a:r>
          </a:p>
          <a:p>
            <a:r>
              <a:rPr lang="tr-TR" dirty="0">
                <a:solidFill>
                  <a:srgbClr val="FF0000"/>
                </a:solidFill>
                <a:latin typeface="Times New Roman" pitchFamily="18" charset="0"/>
                <a:cs typeface="Times New Roman" pitchFamily="18" charset="0"/>
              </a:rPr>
              <a:t>  Çocuk ve Ergen Ruh Sağlığı ve Hastalıkları</a:t>
            </a:r>
          </a:p>
          <a:p>
            <a:pPr marL="0" indent="0">
              <a:buNone/>
            </a:pPr>
            <a:endParaRPr lang="tr-TR" dirty="0"/>
          </a:p>
        </p:txBody>
      </p:sp>
    </p:spTree>
    <p:extLst>
      <p:ext uri="{BB962C8B-B14F-4D97-AF65-F5344CB8AC3E}">
        <p14:creationId xmlns:p14="http://schemas.microsoft.com/office/powerpoint/2010/main" val="3190012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Times New Roman" pitchFamily="18" charset="0"/>
                <a:cs typeface="Times New Roman" pitchFamily="18" charset="0"/>
              </a:rPr>
              <a:t>DULOKSETİN (SNRI)</a:t>
            </a:r>
          </a:p>
        </p:txBody>
      </p:sp>
      <p:sp>
        <p:nvSpPr>
          <p:cNvPr id="3" name="İçerik Yer Tutucusu 2"/>
          <p:cNvSpPr>
            <a:spLocks noGrp="1"/>
          </p:cNvSpPr>
          <p:nvPr>
            <p:ph idx="1"/>
          </p:nvPr>
        </p:nvSpPr>
        <p:spPr/>
        <p:txBody>
          <a:bodyPr>
            <a:normAutofit fontScale="70000" lnSpcReduction="20000"/>
          </a:bodyPr>
          <a:lstStyle/>
          <a:p>
            <a:r>
              <a:rPr lang="tr-TR" b="1" dirty="0">
                <a:latin typeface="Times New Roman" pitchFamily="18" charset="0"/>
                <a:cs typeface="Times New Roman" pitchFamily="18" charset="0"/>
              </a:rPr>
              <a:t>Ayaktan / Raporlu</a:t>
            </a:r>
          </a:p>
          <a:p>
            <a:r>
              <a:rPr lang="tr-TR" dirty="0">
                <a:latin typeface="Times New Roman" pitchFamily="18" charset="0"/>
                <a:cs typeface="Times New Roman" pitchFamily="18" charset="0"/>
              </a:rPr>
              <a:t>Reçete Uyarı Kodu	:	 254 - Diyabetik </a:t>
            </a:r>
            <a:r>
              <a:rPr lang="tr-TR" dirty="0" err="1">
                <a:latin typeface="Times New Roman" pitchFamily="18" charset="0"/>
                <a:cs typeface="Times New Roman" pitchFamily="18" charset="0"/>
              </a:rPr>
              <a:t>nöropatik</a:t>
            </a:r>
            <a:r>
              <a:rPr lang="tr-TR" dirty="0">
                <a:latin typeface="Times New Roman" pitchFamily="18" charset="0"/>
                <a:cs typeface="Times New Roman" pitchFamily="18" charset="0"/>
              </a:rPr>
              <a:t> ağrı </a:t>
            </a:r>
            <a:r>
              <a:rPr lang="tr-TR" dirty="0" err="1">
                <a:latin typeface="Times New Roman" pitchFamily="18" charset="0"/>
                <a:cs typeface="Times New Roman" pitchFamily="18" charset="0"/>
              </a:rPr>
              <a:t>periferal</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diabetik</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polinöropati</a:t>
            </a:r>
            <a:endParaRPr lang="tr-TR" dirty="0">
              <a:latin typeface="Times New Roman" pitchFamily="18" charset="0"/>
              <a:cs typeface="Times New Roman" pitchFamily="18" charset="0"/>
            </a:endParaRPr>
          </a:p>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Reç.Yaz.Branş</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lar</a:t>
            </a:r>
            <a:r>
              <a:rPr lang="tr-TR" dirty="0">
                <a:latin typeface="Times New Roman" pitchFamily="18" charset="0"/>
                <a:cs typeface="Times New Roman" pitchFamily="18" charset="0"/>
              </a:rPr>
              <a:t>)	:	</a:t>
            </a:r>
            <a:r>
              <a:rPr lang="tr-TR" dirty="0">
                <a:solidFill>
                  <a:srgbClr val="FF0000"/>
                </a:solidFill>
                <a:latin typeface="Times New Roman" pitchFamily="18" charset="0"/>
                <a:cs typeface="Times New Roman" pitchFamily="18" charset="0"/>
              </a:rPr>
              <a:t> Tüm Hekimler</a:t>
            </a:r>
          </a:p>
          <a:p>
            <a:pPr marL="0" indent="0">
              <a:buNone/>
            </a:pP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Rapor	:	 Uzman Hekim Raporu</a:t>
            </a:r>
          </a:p>
          <a:p>
            <a:r>
              <a:rPr lang="tr-TR" dirty="0">
                <a:latin typeface="Times New Roman" pitchFamily="18" charset="0"/>
                <a:cs typeface="Times New Roman" pitchFamily="18" charset="0"/>
              </a:rPr>
              <a:t> </a:t>
            </a:r>
            <a:r>
              <a:rPr lang="tr-TR" dirty="0">
                <a:solidFill>
                  <a:srgbClr val="FF0000"/>
                </a:solidFill>
                <a:latin typeface="Times New Roman" pitchFamily="18" charset="0"/>
                <a:cs typeface="Times New Roman" pitchFamily="18" charset="0"/>
              </a:rPr>
              <a:t>10.12.1 ---&gt; </a:t>
            </a:r>
            <a:r>
              <a:rPr lang="tr-TR" b="1" dirty="0" err="1">
                <a:solidFill>
                  <a:srgbClr val="FF0000"/>
                </a:solidFill>
                <a:latin typeface="Times New Roman" pitchFamily="18" charset="0"/>
                <a:cs typeface="Times New Roman" pitchFamily="18" charset="0"/>
              </a:rPr>
              <a:t>Diabetik</a:t>
            </a:r>
            <a:r>
              <a:rPr lang="tr-TR" b="1" dirty="0">
                <a:solidFill>
                  <a:srgbClr val="FF0000"/>
                </a:solidFill>
                <a:latin typeface="Times New Roman" pitchFamily="18" charset="0"/>
                <a:cs typeface="Times New Roman" pitchFamily="18" charset="0"/>
              </a:rPr>
              <a:t> </a:t>
            </a:r>
            <a:r>
              <a:rPr lang="tr-TR" b="1" dirty="0" err="1">
                <a:solidFill>
                  <a:srgbClr val="FF0000"/>
                </a:solidFill>
                <a:latin typeface="Times New Roman" pitchFamily="18" charset="0"/>
                <a:cs typeface="Times New Roman" pitchFamily="18" charset="0"/>
              </a:rPr>
              <a:t>nöropati</a:t>
            </a:r>
            <a:r>
              <a:rPr lang="tr-TR" dirty="0">
                <a:solidFill>
                  <a:srgbClr val="FF0000"/>
                </a:solidFill>
                <a:latin typeface="Times New Roman" pitchFamily="18" charset="0"/>
                <a:cs typeface="Times New Roman" pitchFamily="18" charset="0"/>
              </a:rPr>
              <a:t>(G63.2*)(G59.0*)</a:t>
            </a:r>
          </a:p>
          <a:p>
            <a:pPr marL="0" indent="0">
              <a:buNone/>
            </a:pP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Rap.Yaz.Branş</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lar</a:t>
            </a:r>
            <a:r>
              <a:rPr lang="tr-TR" dirty="0">
                <a:latin typeface="Times New Roman" pitchFamily="18" charset="0"/>
                <a:cs typeface="Times New Roman" pitchFamily="18" charset="0"/>
              </a:rPr>
              <a:t>)	:	 Özel Uzmanlık Dalı (Kural VEYA ile uygulanır) Branşlar;</a:t>
            </a:r>
          </a:p>
          <a:p>
            <a:r>
              <a:rPr lang="tr-TR" dirty="0">
                <a:latin typeface="Times New Roman" pitchFamily="18" charset="0"/>
                <a:cs typeface="Times New Roman" pitchFamily="18" charset="0"/>
              </a:rPr>
              <a:t> İç Hastalıkları -&gt;     </a:t>
            </a:r>
            <a:r>
              <a:rPr lang="tr-TR" dirty="0">
                <a:solidFill>
                  <a:srgbClr val="FF0000"/>
                </a:solidFill>
                <a:latin typeface="Times New Roman" pitchFamily="18" charset="0"/>
                <a:cs typeface="Times New Roman" pitchFamily="18" charset="0"/>
              </a:rPr>
              <a:t>Endokrinoloji ve Metabolizma Hastalıkları</a:t>
            </a:r>
          </a:p>
          <a:p>
            <a:pPr marL="0" indent="0">
              <a:buNone/>
            </a:pPr>
            <a:r>
              <a:rPr lang="tr-TR" dirty="0">
                <a:solidFill>
                  <a:srgbClr val="FF0000"/>
                </a:solidFill>
                <a:latin typeface="Times New Roman" pitchFamily="18" charset="0"/>
                <a:cs typeface="Times New Roman" pitchFamily="18" charset="0"/>
              </a:rPr>
              <a:t>                                      Nöroloji</a:t>
            </a:r>
          </a:p>
        </p:txBody>
      </p:sp>
    </p:spTree>
    <p:extLst>
      <p:ext uri="{BB962C8B-B14F-4D97-AF65-F5344CB8AC3E}">
        <p14:creationId xmlns:p14="http://schemas.microsoft.com/office/powerpoint/2010/main" val="817194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Times New Roman" pitchFamily="18" charset="0"/>
                <a:cs typeface="Times New Roman" pitchFamily="18" charset="0"/>
              </a:rPr>
              <a:t>TRAZODON</a:t>
            </a:r>
          </a:p>
        </p:txBody>
      </p:sp>
      <p:sp>
        <p:nvSpPr>
          <p:cNvPr id="3" name="İçerik Yer Tutucusu 2"/>
          <p:cNvSpPr>
            <a:spLocks noGrp="1"/>
          </p:cNvSpPr>
          <p:nvPr>
            <p:ph idx="1"/>
          </p:nvPr>
        </p:nvSpPr>
        <p:spPr/>
        <p:txBody>
          <a:bodyPr>
            <a:normAutofit fontScale="62500" lnSpcReduction="20000"/>
          </a:bodyPr>
          <a:lstStyle/>
          <a:p>
            <a:r>
              <a:rPr lang="tr-TR" dirty="0" err="1">
                <a:latin typeface="Times New Roman" pitchFamily="18" charset="0"/>
                <a:cs typeface="Times New Roman" pitchFamily="18" charset="0"/>
              </a:rPr>
              <a:t>Reç.Yaz.Branş</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lar</a:t>
            </a:r>
            <a:r>
              <a:rPr lang="tr-TR" dirty="0">
                <a:latin typeface="Times New Roman" pitchFamily="18" charset="0"/>
                <a:cs typeface="Times New Roman" pitchFamily="18" charset="0"/>
              </a:rPr>
              <a:t>)	:	 </a:t>
            </a:r>
            <a:r>
              <a:rPr lang="tr-TR" dirty="0">
                <a:solidFill>
                  <a:srgbClr val="FF0000"/>
                </a:solidFill>
                <a:latin typeface="Times New Roman" pitchFamily="18" charset="0"/>
                <a:cs typeface="Times New Roman" pitchFamily="18" charset="0"/>
              </a:rPr>
              <a:t>Tüm Hekimler</a:t>
            </a:r>
          </a:p>
          <a:p>
            <a:pPr marL="0" indent="0">
              <a:buNone/>
            </a:pP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Rapor	:	 Uzman Hekim Raporu</a:t>
            </a:r>
          </a:p>
          <a:p>
            <a:pPr marL="0" indent="0">
              <a:buNone/>
            </a:pPr>
            <a:r>
              <a:rPr lang="tr-TR" dirty="0">
                <a:latin typeface="Times New Roman" pitchFamily="18" charset="0"/>
                <a:cs typeface="Times New Roman" pitchFamily="18" charset="0"/>
              </a:rPr>
              <a:t>11.01 - Genel </a:t>
            </a:r>
            <a:r>
              <a:rPr lang="tr-TR" dirty="0" err="1">
                <a:latin typeface="Times New Roman" pitchFamily="18" charset="0"/>
                <a:cs typeface="Times New Roman" pitchFamily="18" charset="0"/>
              </a:rPr>
              <a:t>tibbi</a:t>
            </a:r>
            <a:r>
              <a:rPr lang="tr-TR" dirty="0">
                <a:latin typeface="Times New Roman" pitchFamily="18" charset="0"/>
                <a:cs typeface="Times New Roman" pitchFamily="18" charset="0"/>
              </a:rPr>
              <a:t> duruma </a:t>
            </a:r>
            <a:r>
              <a:rPr lang="tr-TR" dirty="0" err="1">
                <a:latin typeface="Times New Roman" pitchFamily="18" charset="0"/>
                <a:cs typeface="Times New Roman" pitchFamily="18" charset="0"/>
              </a:rPr>
              <a:t>bagli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mental</a:t>
            </a:r>
            <a:r>
              <a:rPr lang="tr-TR" dirty="0">
                <a:latin typeface="Times New Roman" pitchFamily="18" charset="0"/>
                <a:cs typeface="Times New Roman" pitchFamily="18" charset="0"/>
              </a:rPr>
              <a:t> bozukluklar(F04-F07) (F09) (F99) (Z81.0)</a:t>
            </a:r>
          </a:p>
          <a:p>
            <a:pPr marL="0" indent="0">
              <a:buNone/>
            </a:pPr>
            <a:r>
              <a:rPr lang="tr-TR" dirty="0">
                <a:latin typeface="Times New Roman" pitchFamily="18" charset="0"/>
                <a:cs typeface="Times New Roman" pitchFamily="18" charset="0"/>
              </a:rPr>
              <a:t>(11.03 - (Eski Kodu=11.03) </a:t>
            </a:r>
            <a:r>
              <a:rPr lang="tr-TR" dirty="0" err="1">
                <a:latin typeface="Times New Roman" pitchFamily="18" charset="0"/>
                <a:cs typeface="Times New Roman" pitchFamily="18" charset="0"/>
              </a:rPr>
              <a:t>Sizofreni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Sizoaffektif</a:t>
            </a:r>
            <a:r>
              <a:rPr lang="tr-TR" dirty="0">
                <a:latin typeface="Times New Roman" pitchFamily="18" charset="0"/>
                <a:cs typeface="Times New Roman" pitchFamily="18" charset="0"/>
              </a:rPr>
              <a:t> Bozukluk, </a:t>
            </a:r>
            <a:r>
              <a:rPr lang="tr-TR" dirty="0" err="1">
                <a:latin typeface="Times New Roman" pitchFamily="18" charset="0"/>
                <a:cs typeface="Times New Roman" pitchFamily="18" charset="0"/>
              </a:rPr>
              <a:t>Sanrisal</a:t>
            </a:r>
            <a:r>
              <a:rPr lang="tr-TR" dirty="0">
                <a:latin typeface="Times New Roman" pitchFamily="18" charset="0"/>
                <a:cs typeface="Times New Roman" pitchFamily="18" charset="0"/>
              </a:rPr>
              <a:t> Bozukluk, </a:t>
            </a:r>
            <a:r>
              <a:rPr lang="tr-TR" dirty="0" err="1">
                <a:latin typeface="Times New Roman" pitchFamily="18" charset="0"/>
                <a:cs typeface="Times New Roman" pitchFamily="18" charset="0"/>
              </a:rPr>
              <a:t>Atipik</a:t>
            </a:r>
            <a:r>
              <a:rPr lang="tr-TR" dirty="0">
                <a:latin typeface="Times New Roman" pitchFamily="18" charset="0"/>
                <a:cs typeface="Times New Roman" pitchFamily="18" charset="0"/>
              </a:rPr>
              <a:t> Psikoz, </a:t>
            </a:r>
            <a:r>
              <a:rPr lang="tr-TR" dirty="0" err="1">
                <a:latin typeface="Times New Roman" pitchFamily="18" charset="0"/>
                <a:cs typeface="Times New Roman" pitchFamily="18" charset="0"/>
              </a:rPr>
              <a:t>Sizofreniform</a:t>
            </a:r>
            <a:r>
              <a:rPr lang="tr-TR" dirty="0">
                <a:latin typeface="Times New Roman" pitchFamily="18" charset="0"/>
                <a:cs typeface="Times New Roman" pitchFamily="18" charset="0"/>
              </a:rPr>
              <a:t> Bozukluk, </a:t>
            </a:r>
            <a:r>
              <a:rPr lang="tr-TR" dirty="0" err="1">
                <a:latin typeface="Times New Roman" pitchFamily="18" charset="0"/>
                <a:cs typeface="Times New Roman" pitchFamily="18" charset="0"/>
              </a:rPr>
              <a:t>Bipolar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Mizac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Bozuklugu</a:t>
            </a:r>
            <a:r>
              <a:rPr lang="tr-TR" dirty="0">
                <a:latin typeface="Times New Roman" pitchFamily="18" charset="0"/>
                <a:cs typeface="Times New Roman" pitchFamily="18" charset="0"/>
              </a:rPr>
              <a:t>)</a:t>
            </a:r>
          </a:p>
          <a:p>
            <a:pPr marL="0" indent="0">
              <a:buNone/>
            </a:pPr>
            <a:r>
              <a:rPr lang="tr-TR" dirty="0">
                <a:latin typeface="Times New Roman" pitchFamily="18" charset="0"/>
                <a:cs typeface="Times New Roman" pitchFamily="18" charset="0"/>
              </a:rPr>
              <a:t>(11.04 - (Eski Kodu=11.04) </a:t>
            </a:r>
            <a:r>
              <a:rPr lang="tr-TR" b="1" dirty="0" err="1">
                <a:latin typeface="Times New Roman" pitchFamily="18" charset="0"/>
                <a:cs typeface="Times New Roman" pitchFamily="18" charset="0"/>
              </a:rPr>
              <a:t>Anksiyete</a:t>
            </a:r>
            <a:r>
              <a:rPr lang="tr-TR" b="1" dirty="0">
                <a:latin typeface="Times New Roman" pitchFamily="18" charset="0"/>
                <a:cs typeface="Times New Roman" pitchFamily="18" charset="0"/>
              </a:rPr>
              <a:t> </a:t>
            </a:r>
            <a:r>
              <a:rPr lang="tr-TR" b="1" dirty="0" err="1">
                <a:latin typeface="Times New Roman" pitchFamily="18" charset="0"/>
                <a:cs typeface="Times New Roman" pitchFamily="18" charset="0"/>
              </a:rPr>
              <a:t>Bozukluklari</a:t>
            </a:r>
            <a:r>
              <a:rPr lang="tr-TR" b="1" dirty="0">
                <a:latin typeface="Times New Roman" pitchFamily="18" charset="0"/>
                <a:cs typeface="Times New Roman" pitchFamily="18" charset="0"/>
              </a:rPr>
              <a:t> </a:t>
            </a:r>
            <a:r>
              <a:rPr lang="tr-TR" dirty="0">
                <a:latin typeface="Times New Roman" pitchFamily="18" charset="0"/>
                <a:cs typeface="Times New Roman" pitchFamily="18" charset="0"/>
              </a:rPr>
              <a:t>(Panik Bozukluk, Sosyal Fobi, Obsesif-</a:t>
            </a:r>
            <a:r>
              <a:rPr lang="tr-TR" dirty="0" err="1">
                <a:latin typeface="Times New Roman" pitchFamily="18" charset="0"/>
                <a:cs typeface="Times New Roman" pitchFamily="18" charset="0"/>
              </a:rPr>
              <a:t>Kompulsif</a:t>
            </a:r>
            <a:r>
              <a:rPr lang="tr-TR" dirty="0">
                <a:latin typeface="Times New Roman" pitchFamily="18" charset="0"/>
                <a:cs typeface="Times New Roman" pitchFamily="18" charset="0"/>
              </a:rPr>
              <a:t> Bozukluk, Travma </a:t>
            </a:r>
            <a:r>
              <a:rPr lang="tr-TR" dirty="0" err="1">
                <a:latin typeface="Times New Roman" pitchFamily="18" charset="0"/>
                <a:cs typeface="Times New Roman" pitchFamily="18" charset="0"/>
              </a:rPr>
              <a:t>Sonrasi</a:t>
            </a:r>
            <a:r>
              <a:rPr lang="tr-TR" dirty="0">
                <a:latin typeface="Times New Roman" pitchFamily="18" charset="0"/>
                <a:cs typeface="Times New Roman" pitchFamily="18" charset="0"/>
              </a:rPr>
              <a:t> Stres </a:t>
            </a:r>
            <a:r>
              <a:rPr lang="tr-TR" dirty="0" err="1">
                <a:latin typeface="Times New Roman" pitchFamily="18" charset="0"/>
                <a:cs typeface="Times New Roman" pitchFamily="18" charset="0"/>
              </a:rPr>
              <a:t>Bozuklugu</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Yaygin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Anksiyete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Bozuklugu</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Somatoform</a:t>
            </a:r>
            <a:r>
              <a:rPr lang="tr-TR" dirty="0">
                <a:latin typeface="Times New Roman" pitchFamily="18" charset="0"/>
                <a:cs typeface="Times New Roman" pitchFamily="18" charset="0"/>
              </a:rPr>
              <a:t> Bozukluk, Yeme </a:t>
            </a:r>
            <a:r>
              <a:rPr lang="tr-TR" dirty="0" err="1">
                <a:latin typeface="Times New Roman" pitchFamily="18" charset="0"/>
                <a:cs typeface="Times New Roman" pitchFamily="18" charset="0"/>
              </a:rPr>
              <a:t>Bozukluklari</a:t>
            </a:r>
            <a:r>
              <a:rPr lang="tr-TR" dirty="0">
                <a:latin typeface="Times New Roman" pitchFamily="18" charset="0"/>
                <a:cs typeface="Times New Roman" pitchFamily="18" charset="0"/>
              </a:rPr>
              <a:t>, </a:t>
            </a:r>
            <a:r>
              <a:rPr lang="tr-TR" b="1" dirty="0">
                <a:latin typeface="Times New Roman" pitchFamily="18" charset="0"/>
                <a:cs typeface="Times New Roman" pitchFamily="18" charset="0"/>
              </a:rPr>
              <a:t>Depresyon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Unipolar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Bipolar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Distimik</a:t>
            </a:r>
            <a:r>
              <a:rPr lang="tr-TR" dirty="0">
                <a:latin typeface="Times New Roman" pitchFamily="18" charset="0"/>
                <a:cs typeface="Times New Roman" pitchFamily="18" charset="0"/>
              </a:rPr>
              <a:t> Bozukluk))</a:t>
            </a:r>
          </a:p>
          <a:p>
            <a:pPr marL="0" indent="0">
              <a:buNone/>
            </a:pPr>
            <a:r>
              <a:rPr lang="tr-TR" dirty="0">
                <a:latin typeface="Times New Roman" pitchFamily="18" charset="0"/>
                <a:cs typeface="Times New Roman" pitchFamily="18" charset="0"/>
              </a:rPr>
              <a:t>20.00 - EK- 4/D Listesinde Yer Almayan Hastalıklar</a:t>
            </a:r>
          </a:p>
          <a:p>
            <a:pPr marL="0" indent="0">
              <a:buNone/>
            </a:pP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Rap.Yaz.Branş</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lar</a:t>
            </a:r>
            <a:r>
              <a:rPr lang="tr-TR" dirty="0">
                <a:latin typeface="Times New Roman" pitchFamily="18" charset="0"/>
                <a:cs typeface="Times New Roman" pitchFamily="18" charset="0"/>
              </a:rPr>
              <a:t>)	:	 </a:t>
            </a:r>
            <a:r>
              <a:rPr lang="tr-TR" dirty="0">
                <a:solidFill>
                  <a:srgbClr val="FF0000"/>
                </a:solidFill>
                <a:latin typeface="Times New Roman" pitchFamily="18" charset="0"/>
                <a:cs typeface="Times New Roman" pitchFamily="18" charset="0"/>
              </a:rPr>
              <a:t>Tüm Uzman Hekimler</a:t>
            </a:r>
          </a:p>
        </p:txBody>
      </p:sp>
    </p:spTree>
    <p:extLst>
      <p:ext uri="{BB962C8B-B14F-4D97-AF65-F5344CB8AC3E}">
        <p14:creationId xmlns:p14="http://schemas.microsoft.com/office/powerpoint/2010/main" val="1734514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ctr">
              <a:buNone/>
            </a:pPr>
            <a:r>
              <a:rPr lang="tr-TR" dirty="0">
                <a:latin typeface="Times New Roman" pitchFamily="18" charset="0"/>
                <a:cs typeface="Times New Roman" pitchFamily="18" charset="0"/>
              </a:rPr>
              <a:t>        </a:t>
            </a:r>
            <a:r>
              <a:rPr lang="tr-TR" b="1" dirty="0">
                <a:solidFill>
                  <a:schemeClr val="tx2"/>
                </a:solidFill>
                <a:latin typeface="Times New Roman" pitchFamily="18" charset="0"/>
                <a:cs typeface="Times New Roman" pitchFamily="18" charset="0"/>
              </a:rPr>
              <a:t>ANTİ-PSİKOTİKLERİN KULLANIM İLKELERİ</a:t>
            </a:r>
          </a:p>
        </p:txBody>
      </p:sp>
    </p:spTree>
    <p:extLst>
      <p:ext uri="{BB962C8B-B14F-4D97-AF65-F5344CB8AC3E}">
        <p14:creationId xmlns:p14="http://schemas.microsoft.com/office/powerpoint/2010/main" val="1271833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600200"/>
            <a:ext cx="8229600" cy="4781128"/>
          </a:xfrm>
        </p:spPr>
        <p:txBody>
          <a:bodyPr>
            <a:normAutofit fontScale="62500" lnSpcReduction="20000"/>
          </a:bodyPr>
          <a:lstStyle/>
          <a:p>
            <a:pPr marR="38100" lvl="0" algn="just">
              <a:buFont typeface="Times New Roman"/>
              <a:buChar char="-"/>
            </a:pPr>
            <a:r>
              <a:rPr lang="tr-TR" dirty="0" err="1">
                <a:latin typeface="Times New Roman"/>
                <a:ea typeface="Times New Roman"/>
              </a:rPr>
              <a:t>Klozapin</a:t>
            </a:r>
            <a:r>
              <a:rPr lang="tr-TR" dirty="0">
                <a:latin typeface="Times New Roman"/>
                <a:ea typeface="Times New Roman"/>
              </a:rPr>
              <a:t>, </a:t>
            </a:r>
            <a:r>
              <a:rPr lang="tr-TR" dirty="0" err="1">
                <a:latin typeface="Times New Roman"/>
                <a:ea typeface="Times New Roman"/>
              </a:rPr>
              <a:t>olanzapin</a:t>
            </a:r>
            <a:r>
              <a:rPr lang="tr-TR" dirty="0">
                <a:latin typeface="Times New Roman"/>
                <a:ea typeface="Times New Roman"/>
              </a:rPr>
              <a:t>, </a:t>
            </a:r>
            <a:r>
              <a:rPr lang="tr-TR" b="1" dirty="0">
                <a:latin typeface="Times New Roman"/>
                <a:ea typeface="Times New Roman"/>
              </a:rPr>
              <a:t>(</a:t>
            </a:r>
            <a:r>
              <a:rPr lang="tr-TR" b="1" dirty="0" err="1">
                <a:latin typeface="Times New Roman"/>
                <a:ea typeface="Times New Roman"/>
              </a:rPr>
              <a:t>Ek:RG</a:t>
            </a:r>
            <a:r>
              <a:rPr lang="tr-TR" b="1" dirty="0">
                <a:latin typeface="Times New Roman"/>
                <a:ea typeface="Times New Roman"/>
              </a:rPr>
              <a:t>- 09/05/2024- 32541/4 </a:t>
            </a:r>
            <a:r>
              <a:rPr lang="tr-TR" b="1" dirty="0" err="1">
                <a:latin typeface="Times New Roman"/>
                <a:ea typeface="Times New Roman"/>
              </a:rPr>
              <a:t>md.</a:t>
            </a:r>
            <a:r>
              <a:rPr lang="tr-TR" b="1" dirty="0">
                <a:latin typeface="Times New Roman"/>
                <a:ea typeface="Times New Roman"/>
              </a:rPr>
              <a:t> Yürürlük:17/05/2024) </a:t>
            </a:r>
            <a:r>
              <a:rPr lang="tr-TR" dirty="0" err="1">
                <a:latin typeface="Times New Roman"/>
                <a:ea typeface="Times New Roman"/>
              </a:rPr>
              <a:t>olanzapin</a:t>
            </a:r>
            <a:r>
              <a:rPr lang="tr-TR" dirty="0">
                <a:latin typeface="Times New Roman"/>
                <a:ea typeface="Times New Roman"/>
              </a:rPr>
              <a:t> kombinasyonları,</a:t>
            </a:r>
            <a:r>
              <a:rPr lang="tr-TR" b="1" dirty="0">
                <a:latin typeface="Times New Roman"/>
                <a:ea typeface="Times New Roman"/>
              </a:rPr>
              <a:t> </a:t>
            </a:r>
            <a:r>
              <a:rPr lang="tr-TR" dirty="0" err="1">
                <a:latin typeface="Times New Roman"/>
                <a:ea typeface="Times New Roman"/>
              </a:rPr>
              <a:t>risperidon</a:t>
            </a:r>
            <a:r>
              <a:rPr lang="tr-TR" dirty="0">
                <a:latin typeface="Times New Roman"/>
                <a:ea typeface="Times New Roman"/>
              </a:rPr>
              <a:t>, </a:t>
            </a:r>
            <a:r>
              <a:rPr lang="tr-TR" dirty="0" err="1">
                <a:latin typeface="Times New Roman"/>
                <a:ea typeface="Times New Roman"/>
              </a:rPr>
              <a:t>amisülpirid</a:t>
            </a:r>
            <a:r>
              <a:rPr lang="tr-TR" dirty="0">
                <a:latin typeface="Times New Roman"/>
                <a:ea typeface="Times New Roman"/>
              </a:rPr>
              <a:t>, </a:t>
            </a:r>
            <a:r>
              <a:rPr lang="tr-TR" dirty="0" err="1">
                <a:latin typeface="Times New Roman"/>
                <a:ea typeface="Times New Roman"/>
              </a:rPr>
              <a:t>ketiapin</a:t>
            </a:r>
            <a:r>
              <a:rPr lang="tr-TR" dirty="0">
                <a:latin typeface="Times New Roman"/>
                <a:ea typeface="Times New Roman"/>
              </a:rPr>
              <a:t>, </a:t>
            </a:r>
            <a:r>
              <a:rPr lang="tr-TR" dirty="0" err="1">
                <a:latin typeface="Times New Roman"/>
                <a:ea typeface="Times New Roman"/>
              </a:rPr>
              <a:t>ziprosidon</a:t>
            </a:r>
            <a:r>
              <a:rPr lang="tr-TR" dirty="0">
                <a:latin typeface="Times New Roman"/>
                <a:ea typeface="Times New Roman"/>
              </a:rPr>
              <a:t>, </a:t>
            </a:r>
            <a:r>
              <a:rPr lang="tr-TR" dirty="0" err="1">
                <a:latin typeface="Times New Roman"/>
                <a:ea typeface="Times New Roman"/>
              </a:rPr>
              <a:t>aripiprazol</a:t>
            </a:r>
            <a:r>
              <a:rPr lang="tr-TR" dirty="0">
                <a:latin typeface="Times New Roman"/>
                <a:ea typeface="Times New Roman"/>
              </a:rPr>
              <a:t>, </a:t>
            </a:r>
            <a:r>
              <a:rPr lang="tr-TR" dirty="0" err="1">
                <a:latin typeface="Times New Roman"/>
                <a:ea typeface="Times New Roman"/>
              </a:rPr>
              <a:t>zotepine</a:t>
            </a:r>
            <a:r>
              <a:rPr lang="tr-TR" dirty="0">
                <a:latin typeface="Times New Roman"/>
                <a:ea typeface="Times New Roman"/>
              </a:rPr>
              <a:t>, </a:t>
            </a:r>
            <a:r>
              <a:rPr lang="tr-TR" dirty="0" err="1">
                <a:latin typeface="Times New Roman"/>
                <a:ea typeface="Times New Roman"/>
              </a:rPr>
              <a:t>sertindol</a:t>
            </a:r>
            <a:r>
              <a:rPr lang="tr-TR" dirty="0">
                <a:latin typeface="Times New Roman"/>
                <a:ea typeface="Times New Roman"/>
              </a:rPr>
              <a:t> </a:t>
            </a:r>
            <a:r>
              <a:rPr lang="tr-TR" b="1" dirty="0">
                <a:latin typeface="Times New Roman"/>
                <a:ea typeface="Times New Roman"/>
              </a:rPr>
              <a:t>(Ek:RG-19/10/2023-32344/4-b md.Yürürlük:27/10/2023)</a:t>
            </a:r>
            <a:r>
              <a:rPr lang="tr-TR" dirty="0">
                <a:latin typeface="Times New Roman"/>
                <a:ea typeface="Times New Roman"/>
              </a:rPr>
              <a:t>, </a:t>
            </a:r>
            <a:r>
              <a:rPr lang="tr-TR" dirty="0" err="1">
                <a:latin typeface="Times New Roman"/>
                <a:ea typeface="Times New Roman"/>
              </a:rPr>
              <a:t>brekspiprazol</a:t>
            </a:r>
            <a:r>
              <a:rPr lang="tr-TR" dirty="0">
                <a:latin typeface="Times New Roman"/>
                <a:ea typeface="Times New Roman"/>
              </a:rPr>
              <a:t> </a:t>
            </a:r>
            <a:r>
              <a:rPr lang="tr-TR" b="1" dirty="0">
                <a:latin typeface="Times New Roman"/>
                <a:ea typeface="Times New Roman"/>
              </a:rPr>
              <a:t>(Ek:RG-02/11/2024-32710/10-a </a:t>
            </a:r>
            <a:r>
              <a:rPr lang="tr-TR" b="1" dirty="0" err="1">
                <a:latin typeface="Times New Roman"/>
                <a:ea typeface="Times New Roman"/>
              </a:rPr>
              <a:t>md.</a:t>
            </a:r>
            <a:r>
              <a:rPr lang="tr-TR" b="1" dirty="0">
                <a:latin typeface="Times New Roman"/>
                <a:ea typeface="Times New Roman"/>
              </a:rPr>
              <a:t> Yürürlük:09/11/2024)</a:t>
            </a:r>
            <a:r>
              <a:rPr lang="tr-TR" dirty="0">
                <a:latin typeface="Times New Roman"/>
                <a:ea typeface="Times New Roman"/>
              </a:rPr>
              <a:t>, </a:t>
            </a:r>
            <a:r>
              <a:rPr lang="tr-TR" dirty="0" err="1">
                <a:latin typeface="Times New Roman"/>
                <a:ea typeface="Times New Roman"/>
              </a:rPr>
              <a:t>lurasidon</a:t>
            </a:r>
            <a:r>
              <a:rPr lang="tr-TR" dirty="0">
                <a:latin typeface="Times New Roman"/>
                <a:ea typeface="Times New Roman"/>
              </a:rPr>
              <a:t> veya </a:t>
            </a:r>
            <a:r>
              <a:rPr lang="tr-TR" dirty="0" err="1">
                <a:latin typeface="Times New Roman"/>
                <a:ea typeface="Times New Roman"/>
              </a:rPr>
              <a:t>paliperidon</a:t>
            </a:r>
            <a:r>
              <a:rPr lang="tr-TR" dirty="0">
                <a:latin typeface="Times New Roman"/>
                <a:ea typeface="Times New Roman"/>
              </a:rPr>
              <a:t> içeren ürünlerin </a:t>
            </a:r>
            <a:r>
              <a:rPr lang="tr-TR" dirty="0">
                <a:solidFill>
                  <a:srgbClr val="FF0000"/>
                </a:solidFill>
                <a:latin typeface="Times New Roman"/>
                <a:ea typeface="Times New Roman"/>
              </a:rPr>
              <a:t>psikiyatri uzman hekimlerince veya psikiyatri uzman hekimlerince düzenlenecek uzman hekim raporuna dayanılarak tüm hekimlerce reçete edilmesi halinde</a:t>
            </a:r>
            <a:r>
              <a:rPr lang="tr-TR" dirty="0">
                <a:latin typeface="Times New Roman"/>
                <a:ea typeface="Times New Roman"/>
              </a:rPr>
              <a:t> bedelleri Kurumca karşılanır. </a:t>
            </a:r>
          </a:p>
          <a:p>
            <a:pPr marR="38100" lvl="0" algn="just">
              <a:buFont typeface="Times New Roman"/>
              <a:buChar char="-"/>
            </a:pPr>
            <a:r>
              <a:rPr lang="tr-TR" dirty="0" err="1">
                <a:latin typeface="Times New Roman"/>
                <a:ea typeface="Times New Roman"/>
              </a:rPr>
              <a:t>Klozapin</a:t>
            </a:r>
            <a:r>
              <a:rPr lang="tr-TR" dirty="0">
                <a:latin typeface="Times New Roman"/>
                <a:ea typeface="Times New Roman"/>
              </a:rPr>
              <a:t> etken maddeli ilaçlar için düzenlenen reçetelerde en fazla 1 aylık ilaç bedeli Kurumca karşılanır. </a:t>
            </a:r>
            <a:r>
              <a:rPr lang="tr-TR" b="1" dirty="0">
                <a:latin typeface="Times New Roman"/>
                <a:ea typeface="Times New Roman"/>
              </a:rPr>
              <a:t>(Ek:RG-19/10/2023-32344/4-b </a:t>
            </a:r>
            <a:r>
              <a:rPr lang="tr-TR" b="1" dirty="0" err="1">
                <a:latin typeface="Times New Roman"/>
                <a:ea typeface="Times New Roman"/>
              </a:rPr>
              <a:t>md.</a:t>
            </a:r>
            <a:r>
              <a:rPr lang="tr-TR" b="1" dirty="0">
                <a:latin typeface="Times New Roman"/>
                <a:ea typeface="Times New Roman"/>
              </a:rPr>
              <a:t> Yürürlük:27/10/2023)</a:t>
            </a:r>
            <a:r>
              <a:rPr lang="tr-TR" dirty="0">
                <a:latin typeface="Times New Roman"/>
                <a:ea typeface="Times New Roman"/>
              </a:rPr>
              <a:t> </a:t>
            </a:r>
            <a:r>
              <a:rPr lang="tr-TR" dirty="0" err="1">
                <a:latin typeface="Times New Roman"/>
                <a:ea typeface="Times New Roman"/>
              </a:rPr>
              <a:t>Brekspiprazol</a:t>
            </a:r>
            <a:r>
              <a:rPr lang="tr-TR" dirty="0">
                <a:latin typeface="Times New Roman"/>
                <a:ea typeface="Times New Roman"/>
              </a:rPr>
              <a:t> etkin maddeli ilaçlar majör depresif bozukluk (MDD) </a:t>
            </a:r>
            <a:r>
              <a:rPr lang="tr-TR" dirty="0" err="1">
                <a:latin typeface="Times New Roman"/>
                <a:ea typeface="Times New Roman"/>
              </a:rPr>
              <a:t>endikasyonunda</a:t>
            </a:r>
            <a:r>
              <a:rPr lang="tr-TR" dirty="0">
                <a:latin typeface="Times New Roman"/>
                <a:ea typeface="Times New Roman"/>
              </a:rPr>
              <a:t> ödenmez.</a:t>
            </a:r>
            <a:endParaRPr lang="tr-TR" sz="3600" dirty="0">
              <a:latin typeface="Times New Roman"/>
              <a:ea typeface="Times New Roman"/>
            </a:endParaRPr>
          </a:p>
          <a:p>
            <a:pPr marR="38100" lvl="0" algn="just">
              <a:buFont typeface="Times New Roman"/>
              <a:buChar char="-"/>
            </a:pPr>
            <a:r>
              <a:rPr lang="tr-TR" dirty="0" err="1">
                <a:solidFill>
                  <a:srgbClr val="FF0000"/>
                </a:solidFill>
                <a:latin typeface="Times New Roman"/>
                <a:ea typeface="Times New Roman"/>
              </a:rPr>
              <a:t>Atipik</a:t>
            </a:r>
            <a:r>
              <a:rPr lang="tr-TR" dirty="0">
                <a:solidFill>
                  <a:srgbClr val="FF0000"/>
                </a:solidFill>
                <a:latin typeface="Times New Roman"/>
                <a:ea typeface="Times New Roman"/>
              </a:rPr>
              <a:t> </a:t>
            </a:r>
            <a:r>
              <a:rPr lang="tr-TR" dirty="0" err="1">
                <a:solidFill>
                  <a:srgbClr val="FF0000"/>
                </a:solidFill>
                <a:latin typeface="Times New Roman"/>
                <a:ea typeface="Times New Roman"/>
              </a:rPr>
              <a:t>antipsikotik</a:t>
            </a:r>
            <a:r>
              <a:rPr lang="tr-TR" dirty="0">
                <a:solidFill>
                  <a:srgbClr val="FF0000"/>
                </a:solidFill>
                <a:latin typeface="Times New Roman"/>
                <a:ea typeface="Times New Roman"/>
              </a:rPr>
              <a:t> ilaçlar, </a:t>
            </a:r>
            <a:r>
              <a:rPr lang="tr-TR" b="1" dirty="0" err="1">
                <a:solidFill>
                  <a:srgbClr val="FF0000"/>
                </a:solidFill>
                <a:latin typeface="Times New Roman"/>
                <a:ea typeface="Times New Roman"/>
              </a:rPr>
              <a:t>demansta</a:t>
            </a:r>
            <a:r>
              <a:rPr lang="tr-TR" dirty="0">
                <a:solidFill>
                  <a:srgbClr val="FF0000"/>
                </a:solidFill>
                <a:latin typeface="Times New Roman"/>
                <a:ea typeface="Times New Roman"/>
              </a:rPr>
              <a:t>; psikiyatri, nöroloji veya </a:t>
            </a:r>
            <a:r>
              <a:rPr lang="tr-TR" b="1" dirty="0">
                <a:solidFill>
                  <a:srgbClr val="FF0000"/>
                </a:solidFill>
                <a:latin typeface="Times New Roman"/>
                <a:ea typeface="Times New Roman"/>
              </a:rPr>
              <a:t>geriatri</a:t>
            </a:r>
            <a:r>
              <a:rPr lang="tr-TR" dirty="0">
                <a:solidFill>
                  <a:srgbClr val="FF0000"/>
                </a:solidFill>
                <a:latin typeface="Times New Roman"/>
                <a:ea typeface="Times New Roman"/>
              </a:rPr>
              <a:t> uzman hekimleri tarafından veya bu hekimlerden biri tarafından düzenlenen uzman hekim raporuna dayanılarak tüm hekimler tarafından reçete edilebilir. </a:t>
            </a:r>
            <a:endParaRPr lang="tr-TR" sz="3600" dirty="0">
              <a:solidFill>
                <a:srgbClr val="FF0000"/>
              </a:solidFill>
              <a:latin typeface="Times New Roman"/>
              <a:ea typeface="Times New Roman"/>
            </a:endParaRPr>
          </a:p>
          <a:p>
            <a:endParaRPr lang="tr-TR" dirty="0"/>
          </a:p>
        </p:txBody>
      </p:sp>
    </p:spTree>
    <p:extLst>
      <p:ext uri="{BB962C8B-B14F-4D97-AF65-F5344CB8AC3E}">
        <p14:creationId xmlns:p14="http://schemas.microsoft.com/office/powerpoint/2010/main" val="343465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Times New Roman" pitchFamily="18" charset="0"/>
                <a:cs typeface="Times New Roman" pitchFamily="18" charset="0"/>
              </a:rPr>
              <a:t>KETİAPİN</a:t>
            </a:r>
          </a:p>
        </p:txBody>
      </p:sp>
      <p:sp>
        <p:nvSpPr>
          <p:cNvPr id="3" name="İçerik Yer Tutucusu 2"/>
          <p:cNvSpPr>
            <a:spLocks noGrp="1"/>
          </p:cNvSpPr>
          <p:nvPr>
            <p:ph idx="1"/>
          </p:nvPr>
        </p:nvSpPr>
        <p:spPr/>
        <p:txBody>
          <a:bodyPr>
            <a:normAutofit fontScale="70000" lnSpcReduction="20000"/>
          </a:bodyPr>
          <a:lstStyle/>
          <a:p>
            <a:r>
              <a:rPr lang="tr-TR" dirty="0">
                <a:latin typeface="Times New Roman" pitchFamily="18" charset="0"/>
                <a:cs typeface="Times New Roman" pitchFamily="18" charset="0"/>
              </a:rPr>
              <a:t>Ayaktan veya Yatan Reçetesi / Raporlu</a:t>
            </a:r>
          </a:p>
          <a:p>
            <a:r>
              <a:rPr lang="tr-TR" dirty="0" err="1">
                <a:latin typeface="Times New Roman" pitchFamily="18" charset="0"/>
                <a:cs typeface="Times New Roman" pitchFamily="18" charset="0"/>
              </a:rPr>
              <a:t>Reç.Yaz.Branş</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lar</a:t>
            </a:r>
            <a:r>
              <a:rPr lang="tr-TR" dirty="0">
                <a:latin typeface="Times New Roman" pitchFamily="18" charset="0"/>
                <a:cs typeface="Times New Roman" pitchFamily="18" charset="0"/>
              </a:rPr>
              <a:t>)	:	 </a:t>
            </a:r>
            <a:r>
              <a:rPr lang="tr-TR" dirty="0">
                <a:solidFill>
                  <a:srgbClr val="FF0000"/>
                </a:solidFill>
                <a:latin typeface="Times New Roman" pitchFamily="18" charset="0"/>
                <a:cs typeface="Times New Roman" pitchFamily="18" charset="0"/>
              </a:rPr>
              <a:t>Tüm Hekimler</a:t>
            </a:r>
          </a:p>
          <a:p>
            <a:pPr marL="0" indent="0">
              <a:buNone/>
            </a:pPr>
            <a:r>
              <a:rPr lang="tr-TR" dirty="0">
                <a:latin typeface="Times New Roman" pitchFamily="18" charset="0"/>
                <a:cs typeface="Times New Roman" pitchFamily="18" charset="0"/>
              </a:rPr>
              <a:t> </a:t>
            </a:r>
          </a:p>
          <a:p>
            <a:pPr marL="0" indent="0">
              <a:buNone/>
            </a:pP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Rapor	:	 Uzman Hekim Raporu</a:t>
            </a:r>
          </a:p>
          <a:p>
            <a:pPr marL="0" indent="0">
              <a:buNone/>
            </a:pPr>
            <a:r>
              <a:rPr lang="tr-TR" dirty="0">
                <a:latin typeface="Times New Roman" pitchFamily="18" charset="0"/>
                <a:cs typeface="Times New Roman" pitchFamily="18" charset="0"/>
              </a:rPr>
              <a:t>10.07 - </a:t>
            </a:r>
            <a:r>
              <a:rPr lang="tr-TR" dirty="0" err="1">
                <a:solidFill>
                  <a:srgbClr val="FF0000"/>
                </a:solidFill>
                <a:latin typeface="Times New Roman" pitchFamily="18" charset="0"/>
                <a:cs typeface="Times New Roman" pitchFamily="18" charset="0"/>
              </a:rPr>
              <a:t>Demans</a:t>
            </a:r>
            <a:r>
              <a:rPr lang="tr-TR" dirty="0">
                <a:latin typeface="Times New Roman" pitchFamily="18" charset="0"/>
                <a:cs typeface="Times New Roman" pitchFamily="18" charset="0"/>
              </a:rPr>
              <a:t>(F00) (F01.1- F01.9) (F02-F03) (G30)</a:t>
            </a:r>
          </a:p>
          <a:p>
            <a:pPr marL="0" indent="0">
              <a:buNone/>
            </a:pPr>
            <a:r>
              <a:rPr lang="tr-TR" dirty="0">
                <a:latin typeface="Times New Roman" pitchFamily="18" charset="0"/>
                <a:cs typeface="Times New Roman" pitchFamily="18" charset="0"/>
              </a:rPr>
              <a:t>11.02 - </a:t>
            </a:r>
            <a:r>
              <a:rPr lang="tr-TR" dirty="0" err="1">
                <a:solidFill>
                  <a:srgbClr val="FF0000"/>
                </a:solidFill>
                <a:latin typeface="Times New Roman" pitchFamily="18" charset="0"/>
                <a:cs typeface="Times New Roman" pitchFamily="18" charset="0"/>
              </a:rPr>
              <a:t>Demans</a:t>
            </a:r>
            <a:r>
              <a:rPr lang="tr-TR" dirty="0">
                <a:latin typeface="Times New Roman" pitchFamily="18" charset="0"/>
                <a:cs typeface="Times New Roman" pitchFamily="18" charset="0"/>
              </a:rPr>
              <a:t>(F00)(F01.1- F01.9)(F02-F03)(G30)</a:t>
            </a:r>
          </a:p>
          <a:p>
            <a:pPr marL="0" indent="0">
              <a:buNone/>
            </a:pPr>
            <a:r>
              <a:rPr lang="tr-TR" dirty="0">
                <a:latin typeface="Times New Roman" pitchFamily="18" charset="0"/>
                <a:cs typeface="Times New Roman" pitchFamily="18" charset="0"/>
              </a:rPr>
              <a:t> </a:t>
            </a:r>
          </a:p>
          <a:p>
            <a:pPr marL="0" indent="0">
              <a:buNone/>
            </a:pPr>
            <a:r>
              <a:rPr lang="tr-TR" dirty="0" err="1">
                <a:latin typeface="Times New Roman" pitchFamily="18" charset="0"/>
                <a:cs typeface="Times New Roman" pitchFamily="18" charset="0"/>
              </a:rPr>
              <a:t>Rap.Yaz.Branş</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lar</a:t>
            </a:r>
            <a:r>
              <a:rPr lang="tr-TR" dirty="0">
                <a:latin typeface="Times New Roman" pitchFamily="18" charset="0"/>
                <a:cs typeface="Times New Roman" pitchFamily="18" charset="0"/>
              </a:rPr>
              <a:t>)	:	 Özel Uzmanlık Dalı (Kural VEYA ile uygulanır) Branşlar;</a:t>
            </a:r>
          </a:p>
          <a:p>
            <a:r>
              <a:rPr lang="tr-TR" dirty="0">
                <a:solidFill>
                  <a:srgbClr val="FF0000"/>
                </a:solidFill>
                <a:latin typeface="Times New Roman" pitchFamily="18" charset="0"/>
                <a:cs typeface="Times New Roman" pitchFamily="18" charset="0"/>
              </a:rPr>
              <a:t>  İç Hastalıkları -&gt; Geriatri</a:t>
            </a:r>
          </a:p>
          <a:p>
            <a:r>
              <a:rPr lang="tr-TR" dirty="0">
                <a:solidFill>
                  <a:srgbClr val="FF0000"/>
                </a:solidFill>
                <a:latin typeface="Times New Roman" pitchFamily="18" charset="0"/>
                <a:cs typeface="Times New Roman" pitchFamily="18" charset="0"/>
              </a:rPr>
              <a:t>  Nöroloji</a:t>
            </a:r>
          </a:p>
          <a:p>
            <a:r>
              <a:rPr lang="tr-TR" dirty="0">
                <a:solidFill>
                  <a:srgbClr val="FF0000"/>
                </a:solidFill>
                <a:latin typeface="Times New Roman" pitchFamily="18" charset="0"/>
                <a:cs typeface="Times New Roman" pitchFamily="18" charset="0"/>
              </a:rPr>
              <a:t>  Ruh Sağlığı ve Hastalıkları</a:t>
            </a:r>
          </a:p>
        </p:txBody>
      </p:sp>
    </p:spTree>
    <p:extLst>
      <p:ext uri="{BB962C8B-B14F-4D97-AF65-F5344CB8AC3E}">
        <p14:creationId xmlns:p14="http://schemas.microsoft.com/office/powerpoint/2010/main" val="2605548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C73E95-BAD6-E914-6E1B-532144126408}"/>
              </a:ext>
            </a:extLst>
          </p:cNvPr>
          <p:cNvSpPr>
            <a:spLocks noGrp="1"/>
          </p:cNvSpPr>
          <p:nvPr>
            <p:ph type="title"/>
          </p:nvPr>
        </p:nvSpPr>
        <p:spPr/>
        <p:txBody>
          <a:bodyPr>
            <a:normAutofit/>
          </a:bodyPr>
          <a:lstStyle/>
          <a:p>
            <a:r>
              <a:rPr lang="tr-TR" sz="3600" b="1" dirty="0">
                <a:latin typeface="Times New Roman" panose="02020603050405020304" pitchFamily="18" charset="0"/>
                <a:cs typeface="Times New Roman" panose="02020603050405020304" pitchFamily="18" charset="0"/>
              </a:rPr>
              <a:t>‘Ayaktan başvurularda ödeme listesi’</a:t>
            </a:r>
          </a:p>
        </p:txBody>
      </p:sp>
      <p:pic>
        <p:nvPicPr>
          <p:cNvPr id="4" name="İçerik Yer Tutucusu 4">
            <a:extLst>
              <a:ext uri="{FF2B5EF4-FFF2-40B4-BE49-F238E27FC236}">
                <a16:creationId xmlns:a16="http://schemas.microsoft.com/office/drawing/2014/main" id="{37DC24B3-DA61-AC16-E1A3-20519621C6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8826" y="2780928"/>
            <a:ext cx="7657233" cy="884811"/>
          </a:xfrm>
        </p:spPr>
      </p:pic>
    </p:spTree>
    <p:extLst>
      <p:ext uri="{BB962C8B-B14F-4D97-AF65-F5344CB8AC3E}">
        <p14:creationId xmlns:p14="http://schemas.microsoft.com/office/powerpoint/2010/main" val="3369893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ctr">
              <a:buNone/>
            </a:pPr>
            <a:r>
              <a:rPr lang="tr-TR" dirty="0"/>
              <a:t>    </a:t>
            </a:r>
            <a:r>
              <a:rPr lang="tr-TR" b="1" dirty="0">
                <a:solidFill>
                  <a:schemeClr val="tx2"/>
                </a:solidFill>
                <a:latin typeface="Times New Roman" pitchFamily="18" charset="0"/>
                <a:cs typeface="Times New Roman" pitchFamily="18" charset="0"/>
              </a:rPr>
              <a:t>NÖROPATİK AĞRIDA İLAÇ KULLANIM İLKELERİ</a:t>
            </a:r>
          </a:p>
        </p:txBody>
      </p:sp>
    </p:spTree>
    <p:extLst>
      <p:ext uri="{BB962C8B-B14F-4D97-AF65-F5344CB8AC3E}">
        <p14:creationId xmlns:p14="http://schemas.microsoft.com/office/powerpoint/2010/main" val="1471655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67544" y="1628800"/>
            <a:ext cx="8229600" cy="4853136"/>
          </a:xfrm>
        </p:spPr>
        <p:txBody>
          <a:bodyPr>
            <a:normAutofit fontScale="55000" lnSpcReduction="20000"/>
          </a:bodyPr>
          <a:lstStyle/>
          <a:p>
            <a:pPr algn="just">
              <a:spcAft>
                <a:spcPts val="0"/>
              </a:spcAft>
            </a:pPr>
            <a:r>
              <a:rPr lang="tr-TR" dirty="0" err="1">
                <a:highlight>
                  <a:srgbClr val="FFFF00"/>
                </a:highlight>
                <a:latin typeface="Times New Roman"/>
                <a:ea typeface="Times New Roman"/>
              </a:rPr>
              <a:t>Gabapentin</a:t>
            </a:r>
            <a:r>
              <a:rPr lang="tr-TR" dirty="0">
                <a:latin typeface="Times New Roman"/>
                <a:ea typeface="Times New Roman"/>
              </a:rPr>
              <a:t> etken maddeli ilaçların </a:t>
            </a:r>
            <a:r>
              <a:rPr lang="tr-TR" dirty="0">
                <a:solidFill>
                  <a:srgbClr val="FF0000"/>
                </a:solidFill>
                <a:latin typeface="Times New Roman"/>
                <a:ea typeface="Times New Roman"/>
              </a:rPr>
              <a:t>nöroloji, beyin cerrahisi, fiziksel tıp ve rehabilitasyon, </a:t>
            </a:r>
            <a:r>
              <a:rPr lang="tr-TR" dirty="0" err="1">
                <a:solidFill>
                  <a:srgbClr val="FF0000"/>
                </a:solidFill>
                <a:latin typeface="Times New Roman"/>
                <a:ea typeface="Times New Roman"/>
              </a:rPr>
              <a:t>algoloji</a:t>
            </a:r>
            <a:r>
              <a:rPr lang="tr-TR" dirty="0">
                <a:solidFill>
                  <a:srgbClr val="FF0000"/>
                </a:solidFill>
                <a:latin typeface="Times New Roman"/>
                <a:ea typeface="Times New Roman"/>
              </a:rPr>
              <a:t>,  deri ve zührevi hastalıkları, </a:t>
            </a:r>
            <a:r>
              <a:rPr lang="tr-TR" dirty="0" err="1">
                <a:solidFill>
                  <a:srgbClr val="FF0000"/>
                </a:solidFill>
                <a:latin typeface="Times New Roman"/>
                <a:ea typeface="Times New Roman"/>
              </a:rPr>
              <a:t>romatoloji</a:t>
            </a:r>
            <a:r>
              <a:rPr lang="tr-TR" dirty="0">
                <a:solidFill>
                  <a:srgbClr val="FF0000"/>
                </a:solidFill>
                <a:latin typeface="Times New Roman"/>
                <a:ea typeface="Times New Roman"/>
              </a:rPr>
              <a:t>, ortopedi ve travmatoloji, </a:t>
            </a:r>
            <a:r>
              <a:rPr lang="tr-TR" b="1" dirty="0">
                <a:solidFill>
                  <a:srgbClr val="FF0000"/>
                </a:solidFill>
                <a:latin typeface="Times New Roman"/>
                <a:ea typeface="Times New Roman"/>
              </a:rPr>
              <a:t>geriatri</a:t>
            </a:r>
            <a:r>
              <a:rPr lang="tr-TR" dirty="0">
                <a:solidFill>
                  <a:srgbClr val="FF0000"/>
                </a:solidFill>
                <a:latin typeface="Times New Roman"/>
                <a:ea typeface="Times New Roman"/>
              </a:rPr>
              <a:t> veya endokrinoloji ve metabolizma hastalıkları uzman hekimlerinden en az birinin yer aldığı </a:t>
            </a:r>
            <a:r>
              <a:rPr lang="tr-TR" dirty="0">
                <a:latin typeface="Times New Roman"/>
                <a:ea typeface="Calibri"/>
              </a:rPr>
              <a:t>(</a:t>
            </a:r>
            <a:r>
              <a:rPr lang="tr-TR" dirty="0" err="1">
                <a:latin typeface="Times New Roman"/>
                <a:ea typeface="Calibri"/>
              </a:rPr>
              <a:t>Değişik:RG</a:t>
            </a:r>
            <a:r>
              <a:rPr lang="tr-TR" dirty="0">
                <a:latin typeface="Times New Roman"/>
                <a:ea typeface="Calibri"/>
              </a:rPr>
              <a:t>- 09/05/2024- 32541/16 </a:t>
            </a:r>
            <a:r>
              <a:rPr lang="tr-TR" dirty="0" err="1">
                <a:latin typeface="Times New Roman"/>
                <a:ea typeface="Calibri"/>
              </a:rPr>
              <a:t>md.</a:t>
            </a:r>
            <a:r>
              <a:rPr lang="tr-TR" dirty="0">
                <a:latin typeface="Times New Roman"/>
                <a:ea typeface="Calibri"/>
              </a:rPr>
              <a:t> Yürürlük:17/05/2024)</a:t>
            </a:r>
            <a:r>
              <a:rPr lang="tr-TR" b="1" dirty="0">
                <a:solidFill>
                  <a:srgbClr val="FF0000"/>
                </a:solidFill>
                <a:latin typeface="Times New Roman"/>
                <a:ea typeface="Calibri"/>
              </a:rPr>
              <a:t> </a:t>
            </a:r>
            <a:r>
              <a:rPr lang="tr-TR" dirty="0">
                <a:solidFill>
                  <a:srgbClr val="FF0000"/>
                </a:solidFill>
                <a:latin typeface="Times New Roman"/>
                <a:ea typeface="Calibri"/>
              </a:rPr>
              <a:t>ikinci veya üçüncü basamak sağlık hizmeti sunucularında düzenlenen </a:t>
            </a:r>
            <a:r>
              <a:rPr lang="tr-TR" b="1" dirty="0">
                <a:solidFill>
                  <a:srgbClr val="FF0000"/>
                </a:solidFill>
                <a:latin typeface="Times New Roman"/>
                <a:ea typeface="Calibri"/>
              </a:rPr>
              <a:t>6 ay</a:t>
            </a:r>
            <a:r>
              <a:rPr lang="tr-TR" b="1" dirty="0">
                <a:solidFill>
                  <a:srgbClr val="000000"/>
                </a:solidFill>
                <a:latin typeface="Times New Roman"/>
                <a:ea typeface="Calibri"/>
              </a:rPr>
              <a:t> </a:t>
            </a:r>
            <a:r>
              <a:rPr lang="tr-TR" dirty="0">
                <a:latin typeface="Times New Roman"/>
                <a:ea typeface="Times New Roman"/>
              </a:rPr>
              <a:t>süreli </a:t>
            </a:r>
            <a:r>
              <a:rPr lang="tr-TR" b="1" dirty="0">
                <a:solidFill>
                  <a:srgbClr val="FF0000"/>
                </a:solidFill>
                <a:latin typeface="Times New Roman"/>
                <a:ea typeface="Times New Roman"/>
              </a:rPr>
              <a:t>sağlık kurulu raporuna </a:t>
            </a:r>
            <a:r>
              <a:rPr lang="tr-TR" dirty="0">
                <a:latin typeface="Times New Roman"/>
                <a:ea typeface="Times New Roman"/>
              </a:rPr>
              <a:t>istinaden </a:t>
            </a:r>
            <a:r>
              <a:rPr lang="tr-TR" dirty="0">
                <a:solidFill>
                  <a:srgbClr val="FF0000"/>
                </a:solidFill>
                <a:latin typeface="Times New Roman"/>
                <a:ea typeface="Times New Roman"/>
              </a:rPr>
              <a:t>bu hekimlerce reçete edilmesi halinde</a:t>
            </a:r>
            <a:r>
              <a:rPr lang="tr-TR" dirty="0">
                <a:latin typeface="Times New Roman"/>
                <a:ea typeface="Times New Roman"/>
              </a:rPr>
              <a:t> bedelleri kurumca karşılanır.</a:t>
            </a:r>
            <a:r>
              <a:rPr lang="tr-TR" b="1" dirty="0">
                <a:solidFill>
                  <a:srgbClr val="FF0000"/>
                </a:solidFill>
                <a:latin typeface="Times New Roman"/>
                <a:ea typeface="Times New Roman"/>
              </a:rPr>
              <a:t> </a:t>
            </a:r>
            <a:r>
              <a:rPr lang="tr-TR" dirty="0">
                <a:latin typeface="Times New Roman"/>
                <a:ea typeface="Times New Roman"/>
              </a:rPr>
              <a:t>(Ek:RG-25/08/2022-31934/35 </a:t>
            </a:r>
            <a:r>
              <a:rPr lang="tr-TR" dirty="0" err="1">
                <a:latin typeface="Times New Roman"/>
                <a:ea typeface="Times New Roman"/>
              </a:rPr>
              <a:t>md.</a:t>
            </a:r>
            <a:r>
              <a:rPr lang="tr-TR" dirty="0">
                <a:latin typeface="Times New Roman"/>
                <a:ea typeface="Times New Roman"/>
              </a:rPr>
              <a:t> Yürürlük:03/09/2022) </a:t>
            </a:r>
            <a:r>
              <a:rPr lang="tr-TR" dirty="0" err="1">
                <a:latin typeface="Times New Roman"/>
                <a:ea typeface="Times New Roman"/>
              </a:rPr>
              <a:t>Pregabalin</a:t>
            </a:r>
            <a:r>
              <a:rPr lang="tr-TR" dirty="0">
                <a:latin typeface="Times New Roman"/>
                <a:ea typeface="Times New Roman"/>
              </a:rPr>
              <a:t> ve </a:t>
            </a:r>
            <a:r>
              <a:rPr lang="tr-TR" dirty="0" err="1">
                <a:latin typeface="Times New Roman"/>
                <a:ea typeface="Times New Roman"/>
              </a:rPr>
              <a:t>gabapentin</a:t>
            </a:r>
            <a:r>
              <a:rPr lang="tr-TR" dirty="0">
                <a:latin typeface="Times New Roman"/>
                <a:ea typeface="Times New Roman"/>
              </a:rPr>
              <a:t> kombine olarak kullanılamaz.</a:t>
            </a:r>
          </a:p>
          <a:p>
            <a:pPr algn="just">
              <a:spcAft>
                <a:spcPts val="0"/>
              </a:spcAft>
            </a:pPr>
            <a:endParaRPr lang="tr-TR" sz="3600" dirty="0">
              <a:solidFill>
                <a:srgbClr val="FF0000"/>
              </a:solidFill>
              <a:latin typeface="Times New Roman"/>
              <a:ea typeface="Times New Roman"/>
            </a:endParaRPr>
          </a:p>
          <a:p>
            <a:pPr algn="just">
              <a:spcAft>
                <a:spcPts val="0"/>
              </a:spcAft>
            </a:pPr>
            <a:endParaRPr lang="tr-TR" sz="3600" dirty="0">
              <a:latin typeface="Times New Roman"/>
              <a:ea typeface="Times New Roman"/>
            </a:endParaRPr>
          </a:p>
          <a:p>
            <a:pPr algn="just">
              <a:spcAft>
                <a:spcPts val="0"/>
              </a:spcAft>
              <a:tabLst>
                <a:tab pos="450215" algn="l"/>
              </a:tabLst>
            </a:pPr>
            <a:r>
              <a:rPr lang="tr-TR" dirty="0" err="1">
                <a:highlight>
                  <a:srgbClr val="FFFF00"/>
                </a:highlight>
                <a:latin typeface="Times New Roman"/>
                <a:ea typeface="Times New Roman"/>
              </a:rPr>
              <a:t>Pregabalin</a:t>
            </a:r>
            <a:r>
              <a:rPr lang="tr-TR" dirty="0">
                <a:latin typeface="Times New Roman"/>
                <a:ea typeface="Times New Roman"/>
              </a:rPr>
              <a:t> etken maddeli ilaçların mono veya sabit doz kombinasyonlarının </a:t>
            </a:r>
            <a:r>
              <a:rPr lang="tr-TR" dirty="0">
                <a:latin typeface="Times New Roman"/>
                <a:ea typeface="Calibri"/>
              </a:rPr>
              <a:t>(Mülga: RG- 05/08/2024-32623/7 </a:t>
            </a:r>
            <a:r>
              <a:rPr lang="tr-TR" dirty="0" err="1">
                <a:latin typeface="Times New Roman"/>
                <a:ea typeface="Calibri"/>
              </a:rPr>
              <a:t>md.</a:t>
            </a:r>
            <a:r>
              <a:rPr lang="tr-TR" dirty="0">
                <a:latin typeface="Times New Roman"/>
                <a:ea typeface="Calibri"/>
              </a:rPr>
              <a:t> Yürürlük: 13/08/2024</a:t>
            </a:r>
            <a:r>
              <a:rPr lang="tr-TR" strike="sngStrike" dirty="0">
                <a:latin typeface="Times New Roman"/>
                <a:ea typeface="Calibri"/>
              </a:rPr>
              <a:t>) </a:t>
            </a:r>
            <a:r>
              <a:rPr lang="tr-TR" dirty="0" err="1">
                <a:solidFill>
                  <a:srgbClr val="FF0000"/>
                </a:solidFill>
                <a:latin typeface="Times New Roman"/>
                <a:ea typeface="Times New Roman"/>
              </a:rPr>
              <a:t>romatoloji</a:t>
            </a:r>
            <a:r>
              <a:rPr lang="tr-TR" dirty="0">
                <a:solidFill>
                  <a:srgbClr val="FF0000"/>
                </a:solidFill>
                <a:latin typeface="Times New Roman"/>
                <a:ea typeface="Times New Roman"/>
              </a:rPr>
              <a:t>,  </a:t>
            </a:r>
            <a:r>
              <a:rPr lang="tr-TR" dirty="0" err="1">
                <a:solidFill>
                  <a:srgbClr val="FF0000"/>
                </a:solidFill>
                <a:latin typeface="Times New Roman"/>
                <a:ea typeface="Times New Roman"/>
              </a:rPr>
              <a:t>algoloji</a:t>
            </a:r>
            <a:r>
              <a:rPr lang="tr-TR" dirty="0">
                <a:solidFill>
                  <a:srgbClr val="FF0000"/>
                </a:solidFill>
                <a:latin typeface="Times New Roman"/>
                <a:ea typeface="Times New Roman"/>
              </a:rPr>
              <a:t>, deri ve zührevi hastalıkları, endokrinoloji ve metabolizma hastalıkları, nöroloji, fiziksel tıp ve rehabilitasyon, </a:t>
            </a:r>
            <a:r>
              <a:rPr lang="tr-TR" dirty="0" err="1">
                <a:solidFill>
                  <a:srgbClr val="FF0000"/>
                </a:solidFill>
                <a:latin typeface="Times New Roman"/>
                <a:ea typeface="Times New Roman"/>
              </a:rPr>
              <a:t>nefroloji</a:t>
            </a:r>
            <a:r>
              <a:rPr lang="tr-TR" dirty="0">
                <a:solidFill>
                  <a:srgbClr val="FF0000"/>
                </a:solidFill>
                <a:latin typeface="Times New Roman"/>
                <a:ea typeface="Times New Roman"/>
              </a:rPr>
              <a:t>, ortopedi ve travmatoloji, </a:t>
            </a:r>
            <a:r>
              <a:rPr lang="tr-TR" b="1" dirty="0">
                <a:solidFill>
                  <a:srgbClr val="FF0000"/>
                </a:solidFill>
                <a:latin typeface="Times New Roman"/>
                <a:ea typeface="Times New Roman"/>
              </a:rPr>
              <a:t>geriatri</a:t>
            </a:r>
            <a:r>
              <a:rPr lang="tr-TR" dirty="0">
                <a:solidFill>
                  <a:srgbClr val="FF0000"/>
                </a:solidFill>
                <a:latin typeface="Times New Roman"/>
                <a:ea typeface="Times New Roman"/>
              </a:rPr>
              <a:t> veya beyin cerrahisi uzman hekimlerinden en az birinin yer aldığı</a:t>
            </a:r>
            <a:r>
              <a:rPr lang="tr-TR" dirty="0">
                <a:latin typeface="Times New Roman"/>
                <a:ea typeface="Times New Roman"/>
              </a:rPr>
              <a:t>  </a:t>
            </a:r>
            <a:r>
              <a:rPr lang="tr-TR" dirty="0">
                <a:latin typeface="Times New Roman"/>
                <a:ea typeface="Calibri"/>
              </a:rPr>
              <a:t>(</a:t>
            </a:r>
            <a:r>
              <a:rPr lang="tr-TR" dirty="0" err="1">
                <a:latin typeface="Times New Roman"/>
                <a:ea typeface="Calibri"/>
              </a:rPr>
              <a:t>Değişik:RG</a:t>
            </a:r>
            <a:r>
              <a:rPr lang="tr-TR" dirty="0">
                <a:latin typeface="Times New Roman"/>
                <a:ea typeface="Calibri"/>
              </a:rPr>
              <a:t>- 09/05/2024- 32541/16 </a:t>
            </a:r>
            <a:r>
              <a:rPr lang="tr-TR" dirty="0" err="1">
                <a:latin typeface="Times New Roman"/>
                <a:ea typeface="Calibri"/>
              </a:rPr>
              <a:t>md.</a:t>
            </a:r>
            <a:r>
              <a:rPr lang="tr-TR" dirty="0">
                <a:latin typeface="Times New Roman"/>
                <a:ea typeface="Calibri"/>
              </a:rPr>
              <a:t> Yürürlük:17/05/2024) </a:t>
            </a:r>
            <a:r>
              <a:rPr lang="tr-TR" dirty="0">
                <a:solidFill>
                  <a:srgbClr val="FF0000"/>
                </a:solidFill>
                <a:latin typeface="Times New Roman"/>
                <a:ea typeface="Calibri"/>
              </a:rPr>
              <a:t>ikinci veya üçüncü basamak sağlık hizmeti sunucularında düzenlenen </a:t>
            </a:r>
            <a:r>
              <a:rPr lang="tr-TR" b="1" dirty="0">
                <a:solidFill>
                  <a:srgbClr val="FF0000"/>
                </a:solidFill>
                <a:latin typeface="Times New Roman"/>
                <a:ea typeface="Calibri"/>
              </a:rPr>
              <a:t>6 ay </a:t>
            </a:r>
            <a:r>
              <a:rPr lang="tr-TR" dirty="0">
                <a:latin typeface="Times New Roman"/>
                <a:ea typeface="Times New Roman"/>
              </a:rPr>
              <a:t>süreli </a:t>
            </a:r>
            <a:r>
              <a:rPr lang="tr-TR" b="1" dirty="0">
                <a:solidFill>
                  <a:srgbClr val="FF0000"/>
                </a:solidFill>
                <a:latin typeface="Times New Roman"/>
                <a:ea typeface="Times New Roman"/>
              </a:rPr>
              <a:t>sağlık kurulu raporuna </a:t>
            </a:r>
            <a:r>
              <a:rPr lang="tr-TR" dirty="0">
                <a:latin typeface="Times New Roman"/>
                <a:ea typeface="Times New Roman"/>
              </a:rPr>
              <a:t>istinaden </a:t>
            </a:r>
            <a:r>
              <a:rPr lang="tr-TR" dirty="0">
                <a:solidFill>
                  <a:srgbClr val="FF0000"/>
                </a:solidFill>
                <a:latin typeface="Times New Roman"/>
                <a:ea typeface="Times New Roman"/>
              </a:rPr>
              <a:t>bu hekimlerce reçete edilmesi halinde </a:t>
            </a:r>
            <a:r>
              <a:rPr lang="tr-TR" dirty="0">
                <a:latin typeface="Times New Roman"/>
                <a:ea typeface="Times New Roman"/>
              </a:rPr>
              <a:t>bedelleri kurumca karşılanır.</a:t>
            </a:r>
            <a:r>
              <a:rPr lang="tr-TR" b="1" dirty="0">
                <a:solidFill>
                  <a:srgbClr val="FF0000"/>
                </a:solidFill>
                <a:latin typeface="Times New Roman"/>
                <a:ea typeface="Times New Roman"/>
              </a:rPr>
              <a:t> </a:t>
            </a:r>
            <a:r>
              <a:rPr lang="tr-TR" dirty="0">
                <a:latin typeface="Times New Roman"/>
                <a:ea typeface="Times New Roman"/>
              </a:rPr>
              <a:t>(Ek:RG-25/08/2022-31934/35 </a:t>
            </a:r>
            <a:r>
              <a:rPr lang="tr-TR" dirty="0" err="1">
                <a:latin typeface="Times New Roman"/>
                <a:ea typeface="Times New Roman"/>
              </a:rPr>
              <a:t>md.</a:t>
            </a:r>
            <a:r>
              <a:rPr lang="tr-TR" dirty="0">
                <a:latin typeface="Times New Roman"/>
                <a:ea typeface="Times New Roman"/>
              </a:rPr>
              <a:t> Yürürlük:03/09/2022) </a:t>
            </a:r>
            <a:r>
              <a:rPr lang="tr-TR" dirty="0" err="1">
                <a:latin typeface="Times New Roman"/>
                <a:ea typeface="Times New Roman"/>
              </a:rPr>
              <a:t>Pregabalin</a:t>
            </a:r>
            <a:r>
              <a:rPr lang="tr-TR" dirty="0">
                <a:latin typeface="Times New Roman"/>
                <a:ea typeface="Times New Roman"/>
              </a:rPr>
              <a:t> ve </a:t>
            </a:r>
            <a:r>
              <a:rPr lang="tr-TR" dirty="0" err="1">
                <a:latin typeface="Times New Roman"/>
                <a:ea typeface="Times New Roman"/>
              </a:rPr>
              <a:t>gabapentin</a:t>
            </a:r>
            <a:r>
              <a:rPr lang="tr-TR" dirty="0">
                <a:latin typeface="Times New Roman"/>
                <a:ea typeface="Times New Roman"/>
              </a:rPr>
              <a:t> kombine olarak kullanılamaz. </a:t>
            </a:r>
            <a:endParaRPr lang="tr-TR" sz="3600" dirty="0">
              <a:latin typeface="Times New Roman"/>
              <a:ea typeface="Times New Roman"/>
            </a:endParaRPr>
          </a:p>
          <a:p>
            <a:endParaRPr lang="tr-TR" dirty="0"/>
          </a:p>
        </p:txBody>
      </p:sp>
    </p:spTree>
    <p:extLst>
      <p:ext uri="{BB962C8B-B14F-4D97-AF65-F5344CB8AC3E}">
        <p14:creationId xmlns:p14="http://schemas.microsoft.com/office/powerpoint/2010/main" val="307455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Times New Roman" pitchFamily="18" charset="0"/>
                <a:cs typeface="Times New Roman" pitchFamily="18" charset="0"/>
              </a:rPr>
              <a:t>GABAPENTİN</a:t>
            </a:r>
            <a:endParaRPr lang="tr-TR" dirty="0"/>
          </a:p>
        </p:txBody>
      </p:sp>
      <p:sp>
        <p:nvSpPr>
          <p:cNvPr id="3" name="İçerik Yer Tutucusu 2"/>
          <p:cNvSpPr>
            <a:spLocks noGrp="1"/>
          </p:cNvSpPr>
          <p:nvPr>
            <p:ph idx="1"/>
          </p:nvPr>
        </p:nvSpPr>
        <p:spPr>
          <a:xfrm>
            <a:off x="457200" y="1600200"/>
            <a:ext cx="8229600" cy="4925144"/>
          </a:xfrm>
        </p:spPr>
        <p:txBody>
          <a:bodyPr>
            <a:normAutofit fontScale="47500" lnSpcReduction="20000"/>
          </a:bodyPr>
          <a:lstStyle/>
          <a:p>
            <a:pPr marL="0" indent="0">
              <a:buNone/>
            </a:pPr>
            <a:r>
              <a:rPr lang="tr-TR" dirty="0" err="1">
                <a:latin typeface="Times New Roman" pitchFamily="18" charset="0"/>
                <a:cs typeface="Times New Roman" pitchFamily="18" charset="0"/>
              </a:rPr>
              <a:t>Rap.Yaz.Branş</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lar</a:t>
            </a:r>
            <a:r>
              <a:rPr lang="tr-TR" dirty="0">
                <a:latin typeface="Times New Roman" pitchFamily="18" charset="0"/>
                <a:cs typeface="Times New Roman" pitchFamily="18" charset="0"/>
              </a:rPr>
              <a:t>)	:</a:t>
            </a:r>
          </a:p>
          <a:p>
            <a:pPr marL="0" indent="0">
              <a:buNone/>
            </a:pP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 Anesteziyoloji ve </a:t>
            </a:r>
            <a:r>
              <a:rPr lang="tr-TR" dirty="0" err="1">
                <a:latin typeface="Times New Roman" pitchFamily="18" charset="0"/>
                <a:cs typeface="Times New Roman" pitchFamily="18" charset="0"/>
              </a:rPr>
              <a:t>Reanimasyon</a:t>
            </a:r>
            <a:r>
              <a:rPr lang="tr-TR" dirty="0">
                <a:latin typeface="Times New Roman" pitchFamily="18" charset="0"/>
                <a:cs typeface="Times New Roman" pitchFamily="18" charset="0"/>
              </a:rPr>
              <a:t> -&gt; </a:t>
            </a:r>
            <a:r>
              <a:rPr lang="tr-TR" dirty="0" err="1">
                <a:latin typeface="Times New Roman" pitchFamily="18" charset="0"/>
                <a:cs typeface="Times New Roman" pitchFamily="18" charset="0"/>
              </a:rPr>
              <a:t>Algoloji</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Fiziksel Tıp ve Rehabilitasyon -&gt; </a:t>
            </a:r>
            <a:r>
              <a:rPr lang="tr-TR" dirty="0" err="1">
                <a:latin typeface="Times New Roman" pitchFamily="18" charset="0"/>
                <a:cs typeface="Times New Roman" pitchFamily="18" charset="0"/>
              </a:rPr>
              <a:t>Romatoloji</a:t>
            </a:r>
            <a:r>
              <a:rPr lang="tr-TR" dirty="0">
                <a:latin typeface="Times New Roman" pitchFamily="18" charset="0"/>
                <a:cs typeface="Times New Roman" pitchFamily="18" charset="0"/>
              </a:rPr>
              <a:t>(Fizik Tedavi)</a:t>
            </a:r>
          </a:p>
          <a:p>
            <a:r>
              <a:rPr lang="tr-TR" dirty="0">
                <a:latin typeface="Times New Roman" pitchFamily="18" charset="0"/>
                <a:cs typeface="Times New Roman" pitchFamily="18" charset="0"/>
              </a:rPr>
              <a:t>  Fiziksel Tıp ve Rehabilitasyon -&gt; </a:t>
            </a:r>
            <a:r>
              <a:rPr lang="tr-TR" dirty="0" err="1">
                <a:latin typeface="Times New Roman" pitchFamily="18" charset="0"/>
                <a:cs typeface="Times New Roman" pitchFamily="18" charset="0"/>
              </a:rPr>
              <a:t>Algoloji</a:t>
            </a:r>
            <a:r>
              <a:rPr lang="tr-TR" dirty="0">
                <a:latin typeface="Times New Roman" pitchFamily="18" charset="0"/>
                <a:cs typeface="Times New Roman" pitchFamily="18" charset="0"/>
              </a:rPr>
              <a:t> (Fizik Tedavi)</a:t>
            </a:r>
          </a:p>
          <a:p>
            <a:r>
              <a:rPr lang="tr-TR" dirty="0">
                <a:latin typeface="Times New Roman" pitchFamily="18" charset="0"/>
                <a:cs typeface="Times New Roman" pitchFamily="18" charset="0"/>
              </a:rPr>
              <a:t>  Çocuk Sağlığı ve Hastalıkları -&gt; Çocuk Nörolojisi</a:t>
            </a:r>
          </a:p>
          <a:p>
            <a:r>
              <a:rPr lang="tr-TR" dirty="0">
                <a:latin typeface="Times New Roman" pitchFamily="18" charset="0"/>
                <a:cs typeface="Times New Roman" pitchFamily="18" charset="0"/>
              </a:rPr>
              <a:t>  Çocuk Sağlığı ve Hastalıkları -&gt; Çocuk Endokrinolojisi</a:t>
            </a:r>
          </a:p>
          <a:p>
            <a:r>
              <a:rPr lang="tr-TR" dirty="0">
                <a:latin typeface="Times New Roman" pitchFamily="18" charset="0"/>
                <a:cs typeface="Times New Roman" pitchFamily="18" charset="0"/>
              </a:rPr>
              <a:t>  Çocuk Sağlığı ve Hastalıkları -&gt; Çocuk </a:t>
            </a:r>
            <a:r>
              <a:rPr lang="tr-TR" dirty="0" err="1">
                <a:latin typeface="Times New Roman" pitchFamily="18" charset="0"/>
                <a:cs typeface="Times New Roman" pitchFamily="18" charset="0"/>
              </a:rPr>
              <a:t>Romatoloji</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Çocuk Sağlığı ve Hastalıkları -&gt; Çocuk Endokrinolojik ve Metabolizma Hastalıkları</a:t>
            </a:r>
          </a:p>
          <a:p>
            <a:r>
              <a:rPr lang="tr-TR" dirty="0">
                <a:latin typeface="Times New Roman" pitchFamily="18" charset="0"/>
                <a:cs typeface="Times New Roman" pitchFamily="18" charset="0"/>
              </a:rPr>
              <a:t>  Nöroloji -&gt; </a:t>
            </a:r>
            <a:r>
              <a:rPr lang="tr-TR" dirty="0" err="1">
                <a:latin typeface="Times New Roman" pitchFamily="18" charset="0"/>
                <a:cs typeface="Times New Roman" pitchFamily="18" charset="0"/>
              </a:rPr>
              <a:t>Algoloji</a:t>
            </a:r>
            <a:r>
              <a:rPr lang="tr-TR" dirty="0">
                <a:latin typeface="Times New Roman" pitchFamily="18" charset="0"/>
                <a:cs typeface="Times New Roman" pitchFamily="18" charset="0"/>
              </a:rPr>
              <a:t> (Nöroloji)</a:t>
            </a:r>
          </a:p>
          <a:p>
            <a:r>
              <a:rPr lang="tr-TR" dirty="0">
                <a:latin typeface="Times New Roman" pitchFamily="18" charset="0"/>
                <a:cs typeface="Times New Roman" pitchFamily="18" charset="0"/>
              </a:rPr>
              <a:t>  İç Hastalıkları -&gt; </a:t>
            </a:r>
            <a:r>
              <a:rPr lang="tr-TR" dirty="0" err="1">
                <a:latin typeface="Times New Roman" pitchFamily="18" charset="0"/>
                <a:cs typeface="Times New Roman" pitchFamily="18" charset="0"/>
              </a:rPr>
              <a:t>Romatoloji</a:t>
            </a:r>
            <a:endParaRPr lang="tr-TR" dirty="0">
              <a:latin typeface="Times New Roman" pitchFamily="18" charset="0"/>
              <a:cs typeface="Times New Roman" pitchFamily="18" charset="0"/>
            </a:endParaRPr>
          </a:p>
          <a:p>
            <a:r>
              <a:rPr lang="tr-TR" dirty="0">
                <a:solidFill>
                  <a:srgbClr val="FF0000"/>
                </a:solidFill>
                <a:latin typeface="Times New Roman" pitchFamily="18" charset="0"/>
                <a:cs typeface="Times New Roman" pitchFamily="18" charset="0"/>
              </a:rPr>
              <a:t>  İç Hastalıkları -&gt; Geriatri</a:t>
            </a:r>
          </a:p>
          <a:p>
            <a:r>
              <a:rPr lang="tr-TR" dirty="0">
                <a:latin typeface="Times New Roman" pitchFamily="18" charset="0"/>
                <a:cs typeface="Times New Roman" pitchFamily="18" charset="0"/>
              </a:rPr>
              <a:t>  İç Hastalıkları -&gt; Endokrinoloji ve Metabolizma Hastalıkları</a:t>
            </a:r>
          </a:p>
          <a:p>
            <a:r>
              <a:rPr lang="tr-TR" dirty="0">
                <a:latin typeface="Times New Roman" pitchFamily="18" charset="0"/>
                <a:cs typeface="Times New Roman" pitchFamily="18" charset="0"/>
              </a:rPr>
              <a:t>  Beyin ve Sinir Cerrahisi</a:t>
            </a:r>
          </a:p>
          <a:p>
            <a:r>
              <a:rPr lang="tr-TR" dirty="0">
                <a:latin typeface="Times New Roman" pitchFamily="18" charset="0"/>
                <a:cs typeface="Times New Roman" pitchFamily="18" charset="0"/>
              </a:rPr>
              <a:t>  Deri ve Zührevi Hastalıkları</a:t>
            </a:r>
          </a:p>
          <a:p>
            <a:r>
              <a:rPr lang="tr-TR" dirty="0">
                <a:latin typeface="Times New Roman" pitchFamily="18" charset="0"/>
                <a:cs typeface="Times New Roman" pitchFamily="18" charset="0"/>
              </a:rPr>
              <a:t>  Fiziksel Tıp ve Rehabilitasyon (Ana Branş)</a:t>
            </a:r>
          </a:p>
          <a:p>
            <a:r>
              <a:rPr lang="tr-TR" dirty="0">
                <a:latin typeface="Times New Roman" pitchFamily="18" charset="0"/>
                <a:cs typeface="Times New Roman" pitchFamily="18" charset="0"/>
              </a:rPr>
              <a:t>  Nöroloji</a:t>
            </a:r>
          </a:p>
          <a:p>
            <a:r>
              <a:rPr lang="tr-TR" dirty="0">
                <a:latin typeface="Times New Roman" pitchFamily="18" charset="0"/>
                <a:cs typeface="Times New Roman" pitchFamily="18" charset="0"/>
              </a:rPr>
              <a:t>  Ortopedi ve Travmatoloji</a:t>
            </a:r>
          </a:p>
          <a:p>
            <a:r>
              <a:rPr lang="tr-TR" dirty="0">
                <a:latin typeface="Times New Roman" pitchFamily="18" charset="0"/>
                <a:cs typeface="Times New Roman" pitchFamily="18" charset="0"/>
              </a:rPr>
              <a:t>  Deri ve Zührevi Hastalıkları</a:t>
            </a:r>
          </a:p>
          <a:p>
            <a:pPr marL="0" indent="0">
              <a:buNone/>
            </a:pP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Maks</a:t>
            </a:r>
            <a:r>
              <a:rPr lang="tr-TR" dirty="0">
                <a:latin typeface="Times New Roman" pitchFamily="18" charset="0"/>
                <a:cs typeface="Times New Roman" pitchFamily="18" charset="0"/>
              </a:rPr>
              <a:t>. Rapor Süresi	:   </a:t>
            </a:r>
            <a:r>
              <a:rPr lang="tr-TR" dirty="0">
                <a:solidFill>
                  <a:srgbClr val="FF0000"/>
                </a:solidFill>
                <a:latin typeface="Times New Roman" pitchFamily="18" charset="0"/>
                <a:cs typeface="Times New Roman" pitchFamily="18" charset="0"/>
              </a:rPr>
              <a:t>6   Ay</a:t>
            </a:r>
          </a:p>
          <a:p>
            <a:endParaRPr lang="tr-TR" dirty="0"/>
          </a:p>
        </p:txBody>
      </p:sp>
    </p:spTree>
    <p:extLst>
      <p:ext uri="{BB962C8B-B14F-4D97-AF65-F5344CB8AC3E}">
        <p14:creationId xmlns:p14="http://schemas.microsoft.com/office/powerpoint/2010/main" val="3341414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Times New Roman" pitchFamily="18" charset="0"/>
                <a:cs typeface="Times New Roman" pitchFamily="18" charset="0"/>
              </a:rPr>
              <a:t>GABAPENTİN</a:t>
            </a:r>
          </a:p>
        </p:txBody>
      </p:sp>
      <p:sp>
        <p:nvSpPr>
          <p:cNvPr id="3" name="İçerik Yer Tutucusu 2"/>
          <p:cNvSpPr>
            <a:spLocks noGrp="1"/>
          </p:cNvSpPr>
          <p:nvPr>
            <p:ph idx="1"/>
          </p:nvPr>
        </p:nvSpPr>
        <p:spPr>
          <a:xfrm>
            <a:off x="457200" y="1600200"/>
            <a:ext cx="8229600" cy="4997152"/>
          </a:xfrm>
        </p:spPr>
        <p:txBody>
          <a:bodyPr>
            <a:normAutofit fontScale="40000" lnSpcReduction="20000"/>
          </a:bodyPr>
          <a:lstStyle/>
          <a:p>
            <a:r>
              <a:rPr lang="tr-TR" b="1" dirty="0">
                <a:solidFill>
                  <a:srgbClr val="FF0000"/>
                </a:solidFill>
                <a:latin typeface="Times New Roman" pitchFamily="18" charset="0"/>
                <a:cs typeface="Times New Roman" pitchFamily="18" charset="0"/>
              </a:rPr>
              <a:t>10.12.1 ---&gt; </a:t>
            </a:r>
            <a:r>
              <a:rPr lang="tr-TR" b="1" dirty="0" err="1">
                <a:solidFill>
                  <a:srgbClr val="FF0000"/>
                </a:solidFill>
                <a:latin typeface="Times New Roman" pitchFamily="18" charset="0"/>
                <a:cs typeface="Times New Roman" pitchFamily="18" charset="0"/>
              </a:rPr>
              <a:t>Diabetik</a:t>
            </a:r>
            <a:r>
              <a:rPr lang="tr-TR" b="1" dirty="0">
                <a:solidFill>
                  <a:srgbClr val="FF0000"/>
                </a:solidFill>
                <a:latin typeface="Times New Roman" pitchFamily="18" charset="0"/>
                <a:cs typeface="Times New Roman" pitchFamily="18" charset="0"/>
              </a:rPr>
              <a:t> </a:t>
            </a:r>
            <a:r>
              <a:rPr lang="tr-TR" b="1" dirty="0" err="1">
                <a:solidFill>
                  <a:srgbClr val="FF0000"/>
                </a:solidFill>
                <a:latin typeface="Times New Roman" pitchFamily="18" charset="0"/>
                <a:cs typeface="Times New Roman" pitchFamily="18" charset="0"/>
              </a:rPr>
              <a:t>nöropati</a:t>
            </a:r>
            <a:r>
              <a:rPr lang="tr-TR" b="1" dirty="0">
                <a:solidFill>
                  <a:srgbClr val="FF0000"/>
                </a:solidFill>
                <a:latin typeface="Times New Roman" pitchFamily="18" charset="0"/>
                <a:cs typeface="Times New Roman" pitchFamily="18" charset="0"/>
              </a:rPr>
              <a:t>(G63.2*)(G59.0*), 242 - </a:t>
            </a:r>
            <a:r>
              <a:rPr lang="tr-TR" b="1" dirty="0" err="1">
                <a:solidFill>
                  <a:srgbClr val="FF0000"/>
                </a:solidFill>
                <a:latin typeface="Times New Roman" pitchFamily="18" charset="0"/>
                <a:cs typeface="Times New Roman" pitchFamily="18" charset="0"/>
              </a:rPr>
              <a:t>Nöropatik</a:t>
            </a:r>
            <a:r>
              <a:rPr lang="tr-TR" b="1" dirty="0">
                <a:solidFill>
                  <a:srgbClr val="FF0000"/>
                </a:solidFill>
                <a:latin typeface="Times New Roman" pitchFamily="18" charset="0"/>
                <a:cs typeface="Times New Roman" pitchFamily="18" charset="0"/>
              </a:rPr>
              <a:t> Ağrı</a:t>
            </a:r>
            <a:br>
              <a:rPr lang="tr-TR" dirty="0"/>
            </a:br>
            <a:r>
              <a:rPr lang="tr-TR" b="1" dirty="0"/>
              <a:t> </a:t>
            </a:r>
            <a:endParaRPr lang="tr-TR" b="1" dirty="0">
              <a:solidFill>
                <a:srgbClr val="FF0000"/>
              </a:solidFill>
              <a:latin typeface="Times New Roman" pitchFamily="18" charset="0"/>
              <a:cs typeface="Times New Roman" pitchFamily="18" charset="0"/>
            </a:endParaRPr>
          </a:p>
          <a:p>
            <a:pPr marL="0" indent="0">
              <a:buNone/>
            </a:pPr>
            <a:endParaRPr lang="tr-TR" dirty="0">
              <a:latin typeface="Times New Roman" pitchFamily="18" charset="0"/>
              <a:cs typeface="Times New Roman" pitchFamily="18" charset="0"/>
            </a:endParaRPr>
          </a:p>
          <a:p>
            <a:pPr marL="0" indent="0">
              <a:buNone/>
            </a:pPr>
            <a:r>
              <a:rPr lang="tr-TR" dirty="0" err="1">
                <a:latin typeface="Times New Roman" pitchFamily="18" charset="0"/>
                <a:cs typeface="Times New Roman" pitchFamily="18" charset="0"/>
              </a:rPr>
              <a:t>Reç.Yaz.Branş</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lar</a:t>
            </a:r>
            <a:r>
              <a:rPr lang="tr-TR" dirty="0">
                <a:latin typeface="Times New Roman" pitchFamily="18" charset="0"/>
                <a:cs typeface="Times New Roman" pitchFamily="18" charset="0"/>
              </a:rPr>
              <a:t>)	:	</a:t>
            </a:r>
          </a:p>
          <a:p>
            <a:r>
              <a:rPr lang="tr-TR" dirty="0">
                <a:latin typeface="Times New Roman" pitchFamily="18" charset="0"/>
                <a:cs typeface="Times New Roman" pitchFamily="18" charset="0"/>
              </a:rPr>
              <a:t>  Anesteziyoloji ve </a:t>
            </a:r>
            <a:r>
              <a:rPr lang="tr-TR" dirty="0" err="1">
                <a:latin typeface="Times New Roman" pitchFamily="18" charset="0"/>
                <a:cs typeface="Times New Roman" pitchFamily="18" charset="0"/>
              </a:rPr>
              <a:t>Reanimasyon</a:t>
            </a:r>
            <a:r>
              <a:rPr lang="tr-TR" dirty="0">
                <a:latin typeface="Times New Roman" pitchFamily="18" charset="0"/>
                <a:cs typeface="Times New Roman" pitchFamily="18" charset="0"/>
              </a:rPr>
              <a:t> -&gt; </a:t>
            </a:r>
            <a:r>
              <a:rPr lang="tr-TR" dirty="0" err="1">
                <a:latin typeface="Times New Roman" pitchFamily="18" charset="0"/>
                <a:cs typeface="Times New Roman" pitchFamily="18" charset="0"/>
              </a:rPr>
              <a:t>Algoloji</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Fiziksel Tıp ve Rehabilitasyon -&gt; </a:t>
            </a:r>
            <a:r>
              <a:rPr lang="tr-TR" dirty="0" err="1">
                <a:latin typeface="Times New Roman" pitchFamily="18" charset="0"/>
                <a:cs typeface="Times New Roman" pitchFamily="18" charset="0"/>
              </a:rPr>
              <a:t>Romatoloji</a:t>
            </a:r>
            <a:r>
              <a:rPr lang="tr-TR" dirty="0">
                <a:latin typeface="Times New Roman" pitchFamily="18" charset="0"/>
                <a:cs typeface="Times New Roman" pitchFamily="18" charset="0"/>
              </a:rPr>
              <a:t>(Fizik Tedavi)</a:t>
            </a:r>
          </a:p>
          <a:p>
            <a:r>
              <a:rPr lang="tr-TR" dirty="0">
                <a:latin typeface="Times New Roman" pitchFamily="18" charset="0"/>
                <a:cs typeface="Times New Roman" pitchFamily="18" charset="0"/>
              </a:rPr>
              <a:t>  Fiziksel Tıp ve Rehabilitasyon -&gt; </a:t>
            </a:r>
            <a:r>
              <a:rPr lang="tr-TR" dirty="0" err="1">
                <a:latin typeface="Times New Roman" pitchFamily="18" charset="0"/>
                <a:cs typeface="Times New Roman" pitchFamily="18" charset="0"/>
              </a:rPr>
              <a:t>Algoloji</a:t>
            </a:r>
            <a:r>
              <a:rPr lang="tr-TR" dirty="0">
                <a:latin typeface="Times New Roman" pitchFamily="18" charset="0"/>
                <a:cs typeface="Times New Roman" pitchFamily="18" charset="0"/>
              </a:rPr>
              <a:t> (Fizik Tedavi)</a:t>
            </a:r>
          </a:p>
          <a:p>
            <a:r>
              <a:rPr lang="tr-TR" dirty="0">
                <a:latin typeface="Times New Roman" pitchFamily="18" charset="0"/>
                <a:cs typeface="Times New Roman" pitchFamily="18" charset="0"/>
              </a:rPr>
              <a:t>  Çocuk Sağlığı ve Hastalıkları -&gt; Çocuk Nörolojisi</a:t>
            </a:r>
          </a:p>
          <a:p>
            <a:r>
              <a:rPr lang="tr-TR" dirty="0">
                <a:latin typeface="Times New Roman" pitchFamily="18" charset="0"/>
                <a:cs typeface="Times New Roman" pitchFamily="18" charset="0"/>
              </a:rPr>
              <a:t>  Çocuk Sağlığı ve Hastalıkları -&gt; Çocuk Endokrinolojisi</a:t>
            </a:r>
          </a:p>
          <a:p>
            <a:r>
              <a:rPr lang="tr-TR" dirty="0">
                <a:latin typeface="Times New Roman" pitchFamily="18" charset="0"/>
                <a:cs typeface="Times New Roman" pitchFamily="18" charset="0"/>
              </a:rPr>
              <a:t>  Çocuk Sağlığı ve Hastalıkları -&gt; Çocuk Endokrinolojik ve Metabolizma Hastalıkları</a:t>
            </a:r>
          </a:p>
          <a:p>
            <a:r>
              <a:rPr lang="tr-TR" dirty="0">
                <a:latin typeface="Times New Roman" pitchFamily="18" charset="0"/>
                <a:cs typeface="Times New Roman" pitchFamily="18" charset="0"/>
              </a:rPr>
              <a:t>  Çocuk Sağlığı ve Hastalıkları -&gt; Çocuk </a:t>
            </a:r>
            <a:r>
              <a:rPr lang="tr-TR" dirty="0" err="1">
                <a:latin typeface="Times New Roman" pitchFamily="18" charset="0"/>
                <a:cs typeface="Times New Roman" pitchFamily="18" charset="0"/>
              </a:rPr>
              <a:t>Romatoloji</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Nöroloji -&gt; </a:t>
            </a:r>
            <a:r>
              <a:rPr lang="tr-TR" dirty="0" err="1">
                <a:latin typeface="Times New Roman" pitchFamily="18" charset="0"/>
                <a:cs typeface="Times New Roman" pitchFamily="18" charset="0"/>
              </a:rPr>
              <a:t>Algoloji</a:t>
            </a:r>
            <a:r>
              <a:rPr lang="tr-TR" dirty="0">
                <a:latin typeface="Times New Roman" pitchFamily="18" charset="0"/>
                <a:cs typeface="Times New Roman" pitchFamily="18" charset="0"/>
              </a:rPr>
              <a:t> (Nöroloji)</a:t>
            </a:r>
          </a:p>
          <a:p>
            <a:r>
              <a:rPr lang="tr-TR" dirty="0">
                <a:latin typeface="Times New Roman" pitchFamily="18" charset="0"/>
                <a:cs typeface="Times New Roman" pitchFamily="18" charset="0"/>
              </a:rPr>
              <a:t>  İç Hastalıkları -&gt; </a:t>
            </a:r>
            <a:r>
              <a:rPr lang="tr-TR" dirty="0" err="1">
                <a:latin typeface="Times New Roman" pitchFamily="18" charset="0"/>
                <a:cs typeface="Times New Roman" pitchFamily="18" charset="0"/>
              </a:rPr>
              <a:t>Romatoloji</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a:t>
            </a:r>
            <a:r>
              <a:rPr lang="tr-TR" dirty="0">
                <a:solidFill>
                  <a:srgbClr val="FF0000"/>
                </a:solidFill>
                <a:latin typeface="Times New Roman" pitchFamily="18" charset="0"/>
                <a:cs typeface="Times New Roman" pitchFamily="18" charset="0"/>
              </a:rPr>
              <a:t>İç Hastalıkları -&gt; Geriatri</a:t>
            </a:r>
          </a:p>
          <a:p>
            <a:r>
              <a:rPr lang="tr-TR" dirty="0">
                <a:latin typeface="Times New Roman" pitchFamily="18" charset="0"/>
                <a:cs typeface="Times New Roman" pitchFamily="18" charset="0"/>
              </a:rPr>
              <a:t>  İç Hastalıkları -&gt; Endokrinoloji ve Metabolizma Hastalıkları</a:t>
            </a:r>
          </a:p>
          <a:p>
            <a:r>
              <a:rPr lang="tr-TR" dirty="0">
                <a:latin typeface="Times New Roman" pitchFamily="18" charset="0"/>
                <a:cs typeface="Times New Roman" pitchFamily="18" charset="0"/>
              </a:rPr>
              <a:t>  Beyin ve Sinir Cerrahisi</a:t>
            </a:r>
          </a:p>
          <a:p>
            <a:r>
              <a:rPr lang="tr-TR" dirty="0">
                <a:latin typeface="Times New Roman" pitchFamily="18" charset="0"/>
                <a:cs typeface="Times New Roman" pitchFamily="18" charset="0"/>
              </a:rPr>
              <a:t>  Deri ve Zührevi Hastalıkları</a:t>
            </a:r>
          </a:p>
          <a:p>
            <a:r>
              <a:rPr lang="tr-TR" dirty="0">
                <a:latin typeface="Times New Roman" pitchFamily="18" charset="0"/>
                <a:cs typeface="Times New Roman" pitchFamily="18" charset="0"/>
              </a:rPr>
              <a:t>  Fiziksel Tıp ve Rehabilitasyon (Ana Branş)</a:t>
            </a:r>
          </a:p>
          <a:p>
            <a:r>
              <a:rPr lang="tr-TR" dirty="0">
                <a:latin typeface="Times New Roman" pitchFamily="18" charset="0"/>
                <a:cs typeface="Times New Roman" pitchFamily="18" charset="0"/>
              </a:rPr>
              <a:t>  Nöroloji</a:t>
            </a:r>
          </a:p>
          <a:p>
            <a:r>
              <a:rPr lang="tr-TR" dirty="0">
                <a:latin typeface="Times New Roman" pitchFamily="18" charset="0"/>
                <a:cs typeface="Times New Roman" pitchFamily="18" charset="0"/>
              </a:rPr>
              <a:t>  Ortopedi ve Travmatoloji</a:t>
            </a:r>
          </a:p>
          <a:p>
            <a:r>
              <a:rPr lang="tr-TR" dirty="0">
                <a:latin typeface="Times New Roman" pitchFamily="18" charset="0"/>
                <a:cs typeface="Times New Roman" pitchFamily="18" charset="0"/>
              </a:rPr>
              <a:t>  Deri ve Zührevi Hastalıkları</a:t>
            </a:r>
          </a:p>
          <a:p>
            <a:pPr marL="0" indent="0">
              <a:buNone/>
            </a:pPr>
            <a:r>
              <a:rPr lang="tr-TR" dirty="0"/>
              <a:t> </a:t>
            </a:r>
          </a:p>
        </p:txBody>
      </p:sp>
    </p:spTree>
    <p:extLst>
      <p:ext uri="{BB962C8B-B14F-4D97-AF65-F5344CB8AC3E}">
        <p14:creationId xmlns:p14="http://schemas.microsoft.com/office/powerpoint/2010/main" val="1167230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nn-NO" sz="2000" dirty="0">
                <a:latin typeface="Times New Roman" pitchFamily="18" charset="0"/>
                <a:cs typeface="Times New Roman" pitchFamily="18" charset="0"/>
              </a:rPr>
              <a:t>Perakende/Ödenen Fiyat:</a:t>
            </a:r>
            <a:r>
              <a:rPr lang="tr-TR" sz="2000" dirty="0">
                <a:latin typeface="Times New Roman" pitchFamily="18" charset="0"/>
                <a:cs typeface="Times New Roman" pitchFamily="18" charset="0"/>
              </a:rPr>
              <a:t> </a:t>
            </a:r>
          </a:p>
          <a:p>
            <a:pPr marL="0" indent="0">
              <a:buNone/>
            </a:pPr>
            <a:r>
              <a:rPr lang="nn-NO" sz="2000" dirty="0">
                <a:latin typeface="Times New Roman" pitchFamily="18" charset="0"/>
                <a:cs typeface="Times New Roman" pitchFamily="18" charset="0"/>
              </a:rPr>
              <a:t>89,03/80,13 Türk Lirası</a:t>
            </a:r>
            <a:r>
              <a:rPr lang="tr-TR" sz="2000" dirty="0">
                <a:latin typeface="Times New Roman" pitchFamily="18" charset="0"/>
                <a:cs typeface="Times New Roman" pitchFamily="18" charset="0"/>
              </a:rPr>
              <a:t> - 346,91/249,78 Türk Lirası</a:t>
            </a:r>
          </a:p>
          <a:p>
            <a:endParaRPr lang="tr-TR" sz="2000" dirty="0">
              <a:latin typeface="Times New Roman" pitchFamily="18" charset="0"/>
              <a:cs typeface="Times New Roman" pitchFamily="18" charset="0"/>
            </a:endParaRPr>
          </a:p>
          <a:p>
            <a:r>
              <a:rPr lang="nn-NO" sz="2000" dirty="0">
                <a:latin typeface="Times New Roman" pitchFamily="18" charset="0"/>
                <a:cs typeface="Times New Roman" pitchFamily="18" charset="0"/>
              </a:rPr>
              <a:t>Reçete Türü	:	 </a:t>
            </a:r>
            <a:r>
              <a:rPr lang="nn-NO" sz="2000" b="1" dirty="0">
                <a:latin typeface="Times New Roman" pitchFamily="18" charset="0"/>
                <a:cs typeface="Times New Roman" pitchFamily="18" charset="0"/>
              </a:rPr>
              <a:t>Normal	</a:t>
            </a:r>
            <a:endParaRPr lang="tr-TR" sz="2000" b="1" dirty="0">
              <a:latin typeface="Times New Roman" pitchFamily="18" charset="0"/>
              <a:cs typeface="Times New Roman" pitchFamily="18" charset="0"/>
            </a:endParaRPr>
          </a:p>
          <a:p>
            <a:endParaRPr lang="tr-TR" sz="2000" dirty="0">
              <a:latin typeface="Times New Roman" pitchFamily="18" charset="0"/>
              <a:cs typeface="Times New Roman" pitchFamily="18" charset="0"/>
            </a:endParaRPr>
          </a:p>
          <a:p>
            <a:r>
              <a:rPr lang="tr-TR" sz="2000" dirty="0">
                <a:latin typeface="Times New Roman" pitchFamily="18" charset="0"/>
                <a:cs typeface="Times New Roman" pitchFamily="18" charset="0"/>
              </a:rPr>
              <a:t>Sağlık Kurulu Raporu ( 3 hekim)</a:t>
            </a:r>
          </a:p>
        </p:txBody>
      </p:sp>
    </p:spTree>
    <p:extLst>
      <p:ext uri="{BB962C8B-B14F-4D97-AF65-F5344CB8AC3E}">
        <p14:creationId xmlns:p14="http://schemas.microsoft.com/office/powerpoint/2010/main" val="818246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Times New Roman" pitchFamily="18" charset="0"/>
                <a:cs typeface="Times New Roman" pitchFamily="18" charset="0"/>
              </a:rPr>
              <a:t>PREGABALİN</a:t>
            </a:r>
            <a:endParaRPr lang="tr-TR" dirty="0"/>
          </a:p>
        </p:txBody>
      </p:sp>
      <p:sp>
        <p:nvSpPr>
          <p:cNvPr id="3" name="İçerik Yer Tutucusu 2"/>
          <p:cNvSpPr>
            <a:spLocks noGrp="1"/>
          </p:cNvSpPr>
          <p:nvPr>
            <p:ph idx="1"/>
          </p:nvPr>
        </p:nvSpPr>
        <p:spPr>
          <a:xfrm>
            <a:off x="457200" y="1600200"/>
            <a:ext cx="8229600" cy="5141168"/>
          </a:xfrm>
        </p:spPr>
        <p:txBody>
          <a:bodyPr>
            <a:normAutofit/>
          </a:bodyPr>
          <a:lstStyle/>
          <a:p>
            <a:pPr marL="0" indent="0">
              <a:buNone/>
            </a:pPr>
            <a:r>
              <a:rPr lang="tr-TR" sz="1000" b="1" dirty="0">
                <a:solidFill>
                  <a:srgbClr val="FF0000"/>
                </a:solidFill>
                <a:latin typeface="Times New Roman" pitchFamily="18" charset="0"/>
                <a:cs typeface="Times New Roman" pitchFamily="18" charset="0"/>
              </a:rPr>
              <a:t>10.12.1 ---&gt; </a:t>
            </a:r>
            <a:r>
              <a:rPr lang="tr-TR" sz="1000" b="1" dirty="0" err="1">
                <a:solidFill>
                  <a:srgbClr val="FF0000"/>
                </a:solidFill>
                <a:latin typeface="Times New Roman" pitchFamily="18" charset="0"/>
                <a:cs typeface="Times New Roman" pitchFamily="18" charset="0"/>
              </a:rPr>
              <a:t>Diabetik</a:t>
            </a:r>
            <a:r>
              <a:rPr lang="tr-TR" sz="1000" b="1" dirty="0">
                <a:solidFill>
                  <a:srgbClr val="FF0000"/>
                </a:solidFill>
                <a:latin typeface="Times New Roman" pitchFamily="18" charset="0"/>
                <a:cs typeface="Times New Roman" pitchFamily="18" charset="0"/>
              </a:rPr>
              <a:t> </a:t>
            </a:r>
            <a:r>
              <a:rPr lang="tr-TR" sz="1000" b="1" dirty="0" err="1">
                <a:solidFill>
                  <a:srgbClr val="FF0000"/>
                </a:solidFill>
                <a:latin typeface="Times New Roman" pitchFamily="18" charset="0"/>
                <a:cs typeface="Times New Roman" pitchFamily="18" charset="0"/>
              </a:rPr>
              <a:t>nöropati</a:t>
            </a:r>
            <a:r>
              <a:rPr lang="tr-TR" sz="1000" b="1" dirty="0">
                <a:solidFill>
                  <a:srgbClr val="FF0000"/>
                </a:solidFill>
                <a:latin typeface="Times New Roman" pitchFamily="18" charset="0"/>
                <a:cs typeface="Times New Roman" pitchFamily="18" charset="0"/>
              </a:rPr>
              <a:t>(G63.2*)(G59.0*), 242 - </a:t>
            </a:r>
            <a:r>
              <a:rPr lang="tr-TR" sz="1000" b="1" dirty="0" err="1">
                <a:solidFill>
                  <a:srgbClr val="FF0000"/>
                </a:solidFill>
                <a:latin typeface="Times New Roman" pitchFamily="18" charset="0"/>
                <a:cs typeface="Times New Roman" pitchFamily="18" charset="0"/>
              </a:rPr>
              <a:t>Nöropatik</a:t>
            </a:r>
            <a:r>
              <a:rPr lang="tr-TR" sz="1000" b="1" dirty="0">
                <a:solidFill>
                  <a:srgbClr val="FF0000"/>
                </a:solidFill>
                <a:latin typeface="Times New Roman" pitchFamily="18" charset="0"/>
                <a:cs typeface="Times New Roman" pitchFamily="18" charset="0"/>
              </a:rPr>
              <a:t> Ağrı</a:t>
            </a:r>
            <a:br>
              <a:rPr lang="tr-TR" sz="1000" dirty="0"/>
            </a:br>
            <a:r>
              <a:rPr lang="tr-TR" sz="1000" b="1" dirty="0"/>
              <a:t> </a:t>
            </a:r>
            <a:endParaRPr lang="tr-TR" sz="1000" b="1" dirty="0">
              <a:solidFill>
                <a:srgbClr val="FF0000"/>
              </a:solidFill>
              <a:latin typeface="Times New Roman" pitchFamily="18" charset="0"/>
              <a:cs typeface="Times New Roman" pitchFamily="18" charset="0"/>
            </a:endParaRPr>
          </a:p>
          <a:p>
            <a:pPr marL="0" indent="0">
              <a:buNone/>
            </a:pPr>
            <a:r>
              <a:rPr lang="tr-TR" sz="1000" dirty="0">
                <a:latin typeface="Times New Roman" pitchFamily="18" charset="0"/>
                <a:cs typeface="Times New Roman" pitchFamily="18" charset="0"/>
              </a:rPr>
              <a:t> </a:t>
            </a:r>
          </a:p>
          <a:p>
            <a:pPr marL="0" indent="0">
              <a:buNone/>
            </a:pPr>
            <a:r>
              <a:rPr lang="tr-TR" sz="1000" dirty="0" err="1">
                <a:solidFill>
                  <a:srgbClr val="FF0000"/>
                </a:solidFill>
                <a:latin typeface="Times New Roman" pitchFamily="18" charset="0"/>
                <a:cs typeface="Times New Roman" pitchFamily="18" charset="0"/>
              </a:rPr>
              <a:t>Rap.Yaz.Branş</a:t>
            </a:r>
            <a:r>
              <a:rPr lang="tr-TR" sz="1000" dirty="0">
                <a:solidFill>
                  <a:srgbClr val="FF0000"/>
                </a:solidFill>
                <a:latin typeface="Times New Roman" pitchFamily="18" charset="0"/>
                <a:cs typeface="Times New Roman" pitchFamily="18" charset="0"/>
              </a:rPr>
              <a:t>(</a:t>
            </a:r>
            <a:r>
              <a:rPr lang="tr-TR" sz="1000" dirty="0" err="1">
                <a:solidFill>
                  <a:srgbClr val="FF0000"/>
                </a:solidFill>
                <a:latin typeface="Times New Roman" pitchFamily="18" charset="0"/>
                <a:cs typeface="Times New Roman" pitchFamily="18" charset="0"/>
              </a:rPr>
              <a:t>lar</a:t>
            </a:r>
            <a:r>
              <a:rPr lang="tr-TR" sz="1000" dirty="0">
                <a:solidFill>
                  <a:srgbClr val="FF0000"/>
                </a:solidFill>
                <a:latin typeface="Times New Roman" pitchFamily="18" charset="0"/>
                <a:cs typeface="Times New Roman" pitchFamily="18" charset="0"/>
              </a:rPr>
              <a:t>)	:</a:t>
            </a:r>
            <a:r>
              <a:rPr lang="tr-TR" sz="1000" dirty="0">
                <a:latin typeface="Times New Roman" pitchFamily="18" charset="0"/>
                <a:cs typeface="Times New Roman" pitchFamily="18" charset="0"/>
              </a:rPr>
              <a:t>	</a:t>
            </a:r>
          </a:p>
          <a:p>
            <a:r>
              <a:rPr lang="tr-TR" sz="1000" dirty="0">
                <a:latin typeface="Times New Roman" pitchFamily="18" charset="0"/>
                <a:cs typeface="Times New Roman" pitchFamily="18" charset="0"/>
              </a:rPr>
              <a:t>  Anesteziyoloji ve </a:t>
            </a:r>
            <a:r>
              <a:rPr lang="tr-TR" sz="1000" dirty="0" err="1">
                <a:latin typeface="Times New Roman" pitchFamily="18" charset="0"/>
                <a:cs typeface="Times New Roman" pitchFamily="18" charset="0"/>
              </a:rPr>
              <a:t>Reanimasyon</a:t>
            </a:r>
            <a:r>
              <a:rPr lang="tr-TR" sz="1000" dirty="0">
                <a:latin typeface="Times New Roman" pitchFamily="18" charset="0"/>
                <a:cs typeface="Times New Roman" pitchFamily="18" charset="0"/>
              </a:rPr>
              <a:t> -&gt; </a:t>
            </a:r>
            <a:r>
              <a:rPr lang="tr-TR" sz="1000" dirty="0" err="1">
                <a:latin typeface="Times New Roman" pitchFamily="18" charset="0"/>
                <a:cs typeface="Times New Roman" pitchFamily="18" charset="0"/>
              </a:rPr>
              <a:t>Algoloji</a:t>
            </a:r>
            <a:endParaRPr lang="tr-TR" sz="1000" dirty="0">
              <a:latin typeface="Times New Roman" pitchFamily="18" charset="0"/>
              <a:cs typeface="Times New Roman" pitchFamily="18" charset="0"/>
            </a:endParaRPr>
          </a:p>
          <a:p>
            <a:r>
              <a:rPr lang="tr-TR" sz="1000" dirty="0">
                <a:latin typeface="Times New Roman" pitchFamily="18" charset="0"/>
                <a:cs typeface="Times New Roman" pitchFamily="18" charset="0"/>
              </a:rPr>
              <a:t>  Fiziksel Tıp ve Rehabilitasyon -&gt; </a:t>
            </a:r>
            <a:r>
              <a:rPr lang="tr-TR" sz="1000" dirty="0" err="1">
                <a:latin typeface="Times New Roman" pitchFamily="18" charset="0"/>
                <a:cs typeface="Times New Roman" pitchFamily="18" charset="0"/>
              </a:rPr>
              <a:t>Romatoloji</a:t>
            </a:r>
            <a:r>
              <a:rPr lang="tr-TR" sz="1000" dirty="0">
                <a:latin typeface="Times New Roman" pitchFamily="18" charset="0"/>
                <a:cs typeface="Times New Roman" pitchFamily="18" charset="0"/>
              </a:rPr>
              <a:t>(Fizik Tedavi)</a:t>
            </a:r>
          </a:p>
          <a:p>
            <a:r>
              <a:rPr lang="tr-TR" sz="1000" dirty="0">
                <a:latin typeface="Times New Roman" pitchFamily="18" charset="0"/>
                <a:cs typeface="Times New Roman" pitchFamily="18" charset="0"/>
              </a:rPr>
              <a:t>  Fiziksel Tıp ve Rehabilitasyon -&gt; </a:t>
            </a:r>
            <a:r>
              <a:rPr lang="tr-TR" sz="1000" dirty="0" err="1">
                <a:latin typeface="Times New Roman" pitchFamily="18" charset="0"/>
                <a:cs typeface="Times New Roman" pitchFamily="18" charset="0"/>
              </a:rPr>
              <a:t>Algoloji</a:t>
            </a:r>
            <a:r>
              <a:rPr lang="tr-TR" sz="1000" dirty="0">
                <a:latin typeface="Times New Roman" pitchFamily="18" charset="0"/>
                <a:cs typeface="Times New Roman" pitchFamily="18" charset="0"/>
              </a:rPr>
              <a:t> (Fizik Tedavi)</a:t>
            </a:r>
          </a:p>
          <a:p>
            <a:r>
              <a:rPr lang="tr-TR" sz="1000" dirty="0">
                <a:latin typeface="Times New Roman" pitchFamily="18" charset="0"/>
                <a:cs typeface="Times New Roman" pitchFamily="18" charset="0"/>
              </a:rPr>
              <a:t>  Çocuk Sağlığı ve Hastalıkları -&gt; Çocuk Nörolojisi</a:t>
            </a:r>
          </a:p>
          <a:p>
            <a:r>
              <a:rPr lang="tr-TR" sz="1000" dirty="0">
                <a:latin typeface="Times New Roman" pitchFamily="18" charset="0"/>
                <a:cs typeface="Times New Roman" pitchFamily="18" charset="0"/>
              </a:rPr>
              <a:t>  Çocuk Sağlığı ve Hastalıkları -&gt; Çocuk </a:t>
            </a:r>
            <a:r>
              <a:rPr lang="tr-TR" sz="1000" dirty="0" err="1">
                <a:latin typeface="Times New Roman" pitchFamily="18" charset="0"/>
                <a:cs typeface="Times New Roman" pitchFamily="18" charset="0"/>
              </a:rPr>
              <a:t>Nefrolojisi</a:t>
            </a:r>
            <a:endParaRPr lang="tr-TR" sz="1000" dirty="0">
              <a:latin typeface="Times New Roman" pitchFamily="18" charset="0"/>
              <a:cs typeface="Times New Roman" pitchFamily="18" charset="0"/>
            </a:endParaRPr>
          </a:p>
          <a:p>
            <a:r>
              <a:rPr lang="tr-TR" sz="1000" dirty="0">
                <a:latin typeface="Times New Roman" pitchFamily="18" charset="0"/>
                <a:cs typeface="Times New Roman" pitchFamily="18" charset="0"/>
              </a:rPr>
              <a:t>  Çocuk Sağlığı ve Hastalıkları -&gt; Çocuk Endokrinolojisi</a:t>
            </a:r>
          </a:p>
          <a:p>
            <a:r>
              <a:rPr lang="tr-TR" sz="1000" dirty="0">
                <a:latin typeface="Times New Roman" pitchFamily="18" charset="0"/>
                <a:cs typeface="Times New Roman" pitchFamily="18" charset="0"/>
              </a:rPr>
              <a:t>  Çocuk Sağlığı ve Hastalıkları -&gt; Çocuk </a:t>
            </a:r>
            <a:r>
              <a:rPr lang="tr-TR" sz="1000" dirty="0" err="1">
                <a:latin typeface="Times New Roman" pitchFamily="18" charset="0"/>
                <a:cs typeface="Times New Roman" pitchFamily="18" charset="0"/>
              </a:rPr>
              <a:t>Romatoloji</a:t>
            </a:r>
            <a:endParaRPr lang="tr-TR" sz="1000" dirty="0">
              <a:latin typeface="Times New Roman" pitchFamily="18" charset="0"/>
              <a:cs typeface="Times New Roman" pitchFamily="18" charset="0"/>
            </a:endParaRPr>
          </a:p>
          <a:p>
            <a:r>
              <a:rPr lang="tr-TR" sz="1000" dirty="0">
                <a:latin typeface="Times New Roman" pitchFamily="18" charset="0"/>
                <a:cs typeface="Times New Roman" pitchFamily="18" charset="0"/>
              </a:rPr>
              <a:t>  Çocuk Sağlığı ve Hastalıkları -&gt; Çocuk Endokrinolojik ve Metabolizma Hastalıkları</a:t>
            </a:r>
          </a:p>
          <a:p>
            <a:r>
              <a:rPr lang="tr-TR" sz="1000" dirty="0">
                <a:latin typeface="Times New Roman" pitchFamily="18" charset="0"/>
                <a:cs typeface="Times New Roman" pitchFamily="18" charset="0"/>
              </a:rPr>
              <a:t>  Nöroloji -&gt; </a:t>
            </a:r>
            <a:r>
              <a:rPr lang="tr-TR" sz="1000" dirty="0" err="1">
                <a:latin typeface="Times New Roman" pitchFamily="18" charset="0"/>
                <a:cs typeface="Times New Roman" pitchFamily="18" charset="0"/>
              </a:rPr>
              <a:t>Algoloji</a:t>
            </a:r>
            <a:r>
              <a:rPr lang="tr-TR" sz="1000" dirty="0">
                <a:latin typeface="Times New Roman" pitchFamily="18" charset="0"/>
                <a:cs typeface="Times New Roman" pitchFamily="18" charset="0"/>
              </a:rPr>
              <a:t> (Nöroloji)</a:t>
            </a:r>
          </a:p>
          <a:p>
            <a:r>
              <a:rPr lang="tr-TR" sz="1000" dirty="0">
                <a:latin typeface="Times New Roman" pitchFamily="18" charset="0"/>
                <a:cs typeface="Times New Roman" pitchFamily="18" charset="0"/>
              </a:rPr>
              <a:t>  İç Hastalıkları -&gt; </a:t>
            </a:r>
            <a:r>
              <a:rPr lang="tr-TR" sz="1000" dirty="0" err="1">
                <a:latin typeface="Times New Roman" pitchFamily="18" charset="0"/>
                <a:cs typeface="Times New Roman" pitchFamily="18" charset="0"/>
              </a:rPr>
              <a:t>Romatoloji</a:t>
            </a:r>
            <a:endParaRPr lang="tr-TR" sz="1000" dirty="0">
              <a:latin typeface="Times New Roman" pitchFamily="18" charset="0"/>
              <a:cs typeface="Times New Roman" pitchFamily="18" charset="0"/>
            </a:endParaRPr>
          </a:p>
          <a:p>
            <a:r>
              <a:rPr lang="tr-TR" sz="1000" dirty="0">
                <a:solidFill>
                  <a:srgbClr val="FF0000"/>
                </a:solidFill>
                <a:latin typeface="Times New Roman" pitchFamily="18" charset="0"/>
                <a:cs typeface="Times New Roman" pitchFamily="18" charset="0"/>
              </a:rPr>
              <a:t>  İç Hastalıkları -&gt; Geriatri</a:t>
            </a:r>
          </a:p>
          <a:p>
            <a:r>
              <a:rPr lang="tr-TR" sz="1000" dirty="0">
                <a:latin typeface="Times New Roman" pitchFamily="18" charset="0"/>
                <a:cs typeface="Times New Roman" pitchFamily="18" charset="0"/>
              </a:rPr>
              <a:t>  İç Hastalıkları -&gt; </a:t>
            </a:r>
            <a:r>
              <a:rPr lang="tr-TR" sz="1000" dirty="0" err="1">
                <a:latin typeface="Times New Roman" pitchFamily="18" charset="0"/>
                <a:cs typeface="Times New Roman" pitchFamily="18" charset="0"/>
              </a:rPr>
              <a:t>Nefroloji</a:t>
            </a:r>
            <a:endParaRPr lang="tr-TR" sz="1000" dirty="0">
              <a:latin typeface="Times New Roman" pitchFamily="18" charset="0"/>
              <a:cs typeface="Times New Roman" pitchFamily="18" charset="0"/>
            </a:endParaRPr>
          </a:p>
          <a:p>
            <a:r>
              <a:rPr lang="tr-TR" sz="1000" dirty="0">
                <a:latin typeface="Times New Roman" pitchFamily="18" charset="0"/>
                <a:cs typeface="Times New Roman" pitchFamily="18" charset="0"/>
              </a:rPr>
              <a:t>  İç Hastalıkları -&gt; Endokrinoloji ve Metabolizma Hastalıkları</a:t>
            </a:r>
          </a:p>
          <a:p>
            <a:r>
              <a:rPr lang="tr-TR" sz="1000" dirty="0">
                <a:latin typeface="Times New Roman" pitchFamily="18" charset="0"/>
                <a:cs typeface="Times New Roman" pitchFamily="18" charset="0"/>
              </a:rPr>
              <a:t>  Beyin ve Sinir Cerrahisi</a:t>
            </a:r>
          </a:p>
          <a:p>
            <a:r>
              <a:rPr lang="tr-TR" sz="1000" dirty="0">
                <a:latin typeface="Times New Roman" pitchFamily="18" charset="0"/>
                <a:cs typeface="Times New Roman" pitchFamily="18" charset="0"/>
              </a:rPr>
              <a:t>  Deri ve Zührevi Hastalıkları</a:t>
            </a:r>
          </a:p>
          <a:p>
            <a:r>
              <a:rPr lang="tr-TR" sz="1000" dirty="0">
                <a:latin typeface="Times New Roman" pitchFamily="18" charset="0"/>
                <a:cs typeface="Times New Roman" pitchFamily="18" charset="0"/>
              </a:rPr>
              <a:t>  Fiziksel Tıp ve Rehabilitasyon (Ana Branş)</a:t>
            </a:r>
          </a:p>
          <a:p>
            <a:r>
              <a:rPr lang="tr-TR" sz="1000" dirty="0">
                <a:latin typeface="Times New Roman" pitchFamily="18" charset="0"/>
                <a:cs typeface="Times New Roman" pitchFamily="18" charset="0"/>
              </a:rPr>
              <a:t>  Nöroloji</a:t>
            </a:r>
          </a:p>
          <a:p>
            <a:r>
              <a:rPr lang="tr-TR" sz="1000" dirty="0">
                <a:latin typeface="Times New Roman" pitchFamily="18" charset="0"/>
                <a:cs typeface="Times New Roman" pitchFamily="18" charset="0"/>
              </a:rPr>
              <a:t>  Ortopedi ve Travmatoloji</a:t>
            </a:r>
          </a:p>
          <a:p>
            <a:r>
              <a:rPr lang="tr-TR" sz="1000" dirty="0">
                <a:latin typeface="Times New Roman" pitchFamily="18" charset="0"/>
                <a:cs typeface="Times New Roman" pitchFamily="18" charset="0"/>
              </a:rPr>
              <a:t>  Deri ve Zührevi Hastalıkları </a:t>
            </a:r>
          </a:p>
          <a:p>
            <a:pPr marL="0" indent="0">
              <a:buNone/>
            </a:pPr>
            <a:r>
              <a:rPr lang="tr-TR" sz="1000" dirty="0">
                <a:latin typeface="Times New Roman" pitchFamily="18" charset="0"/>
                <a:cs typeface="Times New Roman" pitchFamily="18" charset="0"/>
              </a:rPr>
              <a:t>	 </a:t>
            </a:r>
          </a:p>
          <a:p>
            <a:pPr marL="0" indent="0">
              <a:buNone/>
            </a:pPr>
            <a:r>
              <a:rPr lang="tr-TR" sz="1000" dirty="0">
                <a:solidFill>
                  <a:srgbClr val="FF0000"/>
                </a:solidFill>
                <a:latin typeface="Times New Roman" pitchFamily="18" charset="0"/>
                <a:cs typeface="Times New Roman" pitchFamily="18" charset="0"/>
              </a:rPr>
              <a:t>                      </a:t>
            </a:r>
            <a:r>
              <a:rPr lang="tr-TR" sz="1000" dirty="0" err="1">
                <a:solidFill>
                  <a:srgbClr val="FF0000"/>
                </a:solidFill>
                <a:latin typeface="Times New Roman" pitchFamily="18" charset="0"/>
                <a:cs typeface="Times New Roman" pitchFamily="18" charset="0"/>
              </a:rPr>
              <a:t>Maks</a:t>
            </a:r>
            <a:r>
              <a:rPr lang="tr-TR" sz="1000" dirty="0">
                <a:solidFill>
                  <a:srgbClr val="FF0000"/>
                </a:solidFill>
                <a:latin typeface="Times New Roman" pitchFamily="18" charset="0"/>
                <a:cs typeface="Times New Roman" pitchFamily="18" charset="0"/>
              </a:rPr>
              <a:t>. Rapor Süresi	:	6 Ay</a:t>
            </a:r>
          </a:p>
        </p:txBody>
      </p:sp>
    </p:spTree>
    <p:extLst>
      <p:ext uri="{BB962C8B-B14F-4D97-AF65-F5344CB8AC3E}">
        <p14:creationId xmlns:p14="http://schemas.microsoft.com/office/powerpoint/2010/main" val="1022203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Times New Roman" pitchFamily="18" charset="0"/>
                <a:cs typeface="Times New Roman" pitchFamily="18" charset="0"/>
              </a:rPr>
              <a:t>PREGABALİN</a:t>
            </a:r>
          </a:p>
        </p:txBody>
      </p:sp>
      <p:sp>
        <p:nvSpPr>
          <p:cNvPr id="3" name="İçerik Yer Tutucusu 2"/>
          <p:cNvSpPr>
            <a:spLocks noGrp="1"/>
          </p:cNvSpPr>
          <p:nvPr>
            <p:ph idx="1"/>
          </p:nvPr>
        </p:nvSpPr>
        <p:spPr>
          <a:xfrm>
            <a:off x="457200" y="1600200"/>
            <a:ext cx="8229600" cy="4925144"/>
          </a:xfrm>
        </p:spPr>
        <p:txBody>
          <a:bodyPr>
            <a:normAutofit fontScale="47500" lnSpcReduction="20000"/>
          </a:bodyPr>
          <a:lstStyle/>
          <a:p>
            <a:pPr marL="0" indent="0">
              <a:buNone/>
            </a:pPr>
            <a:r>
              <a:rPr lang="tr-TR" dirty="0">
                <a:latin typeface="Times New Roman" pitchFamily="18" charset="0"/>
                <a:cs typeface="Times New Roman" pitchFamily="18" charset="0"/>
              </a:rPr>
              <a:t>Ayaktan veya Yatan Reçetesi / Raporlu</a:t>
            </a:r>
          </a:p>
          <a:p>
            <a:pPr marL="0" indent="0">
              <a:buNone/>
            </a:pPr>
            <a:r>
              <a:rPr lang="tr-TR" dirty="0" err="1">
                <a:solidFill>
                  <a:srgbClr val="FF0000"/>
                </a:solidFill>
                <a:latin typeface="Times New Roman" pitchFamily="18" charset="0"/>
                <a:cs typeface="Times New Roman" pitchFamily="18" charset="0"/>
              </a:rPr>
              <a:t>Reç.Yaz.Branş</a:t>
            </a:r>
            <a:r>
              <a:rPr lang="tr-TR" dirty="0">
                <a:solidFill>
                  <a:srgbClr val="FF0000"/>
                </a:solidFill>
                <a:latin typeface="Times New Roman" pitchFamily="18" charset="0"/>
                <a:cs typeface="Times New Roman" pitchFamily="18" charset="0"/>
              </a:rPr>
              <a:t>(</a:t>
            </a:r>
            <a:r>
              <a:rPr lang="tr-TR" dirty="0" err="1">
                <a:solidFill>
                  <a:srgbClr val="FF0000"/>
                </a:solidFill>
                <a:latin typeface="Times New Roman" pitchFamily="18" charset="0"/>
                <a:cs typeface="Times New Roman" pitchFamily="18" charset="0"/>
              </a:rPr>
              <a:t>lar</a:t>
            </a:r>
            <a:r>
              <a:rPr lang="tr-TR" dirty="0">
                <a:solidFill>
                  <a:srgbClr val="FF0000"/>
                </a:solidFill>
                <a:latin typeface="Times New Roman" pitchFamily="18" charset="0"/>
                <a:cs typeface="Times New Roman" pitchFamily="18" charset="0"/>
              </a:rPr>
              <a:t>)	:</a:t>
            </a:r>
            <a:r>
              <a:rPr lang="tr-TR" dirty="0">
                <a:latin typeface="Times New Roman" pitchFamily="18" charset="0"/>
                <a:cs typeface="Times New Roman" pitchFamily="18" charset="0"/>
              </a:rPr>
              <a:t>	 </a:t>
            </a:r>
          </a:p>
          <a:p>
            <a:pPr marL="0" indent="0">
              <a:buNone/>
            </a:pPr>
            <a:r>
              <a:rPr lang="tr-TR" dirty="0">
                <a:latin typeface="Times New Roman" pitchFamily="18" charset="0"/>
                <a:cs typeface="Times New Roman" pitchFamily="18" charset="0"/>
              </a:rPr>
              <a:t>Anesteziyoloji ve </a:t>
            </a:r>
            <a:r>
              <a:rPr lang="tr-TR" dirty="0" err="1">
                <a:latin typeface="Times New Roman" pitchFamily="18" charset="0"/>
                <a:cs typeface="Times New Roman" pitchFamily="18" charset="0"/>
              </a:rPr>
              <a:t>Reanimasyon</a:t>
            </a:r>
            <a:r>
              <a:rPr lang="tr-TR" dirty="0">
                <a:latin typeface="Times New Roman" pitchFamily="18" charset="0"/>
                <a:cs typeface="Times New Roman" pitchFamily="18" charset="0"/>
              </a:rPr>
              <a:t> -&gt; </a:t>
            </a:r>
            <a:r>
              <a:rPr lang="tr-TR" dirty="0" err="1">
                <a:latin typeface="Times New Roman" pitchFamily="18" charset="0"/>
                <a:cs typeface="Times New Roman" pitchFamily="18" charset="0"/>
              </a:rPr>
              <a:t>Algoloji</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Fiziksel Tıp ve Rehabilitasyon -&gt; </a:t>
            </a:r>
            <a:r>
              <a:rPr lang="tr-TR" dirty="0" err="1">
                <a:latin typeface="Times New Roman" pitchFamily="18" charset="0"/>
                <a:cs typeface="Times New Roman" pitchFamily="18" charset="0"/>
              </a:rPr>
              <a:t>Romatoloji</a:t>
            </a:r>
            <a:r>
              <a:rPr lang="tr-TR" dirty="0">
                <a:latin typeface="Times New Roman" pitchFamily="18" charset="0"/>
                <a:cs typeface="Times New Roman" pitchFamily="18" charset="0"/>
              </a:rPr>
              <a:t>(Fizik Tedavi)</a:t>
            </a:r>
          </a:p>
          <a:p>
            <a:r>
              <a:rPr lang="tr-TR" dirty="0">
                <a:latin typeface="Times New Roman" pitchFamily="18" charset="0"/>
                <a:cs typeface="Times New Roman" pitchFamily="18" charset="0"/>
              </a:rPr>
              <a:t>  Fiziksel Tıp ve Rehabilitasyon -&gt; </a:t>
            </a:r>
            <a:r>
              <a:rPr lang="tr-TR" dirty="0" err="1">
                <a:latin typeface="Times New Roman" pitchFamily="18" charset="0"/>
                <a:cs typeface="Times New Roman" pitchFamily="18" charset="0"/>
              </a:rPr>
              <a:t>Algoloji</a:t>
            </a:r>
            <a:r>
              <a:rPr lang="tr-TR" dirty="0">
                <a:latin typeface="Times New Roman" pitchFamily="18" charset="0"/>
                <a:cs typeface="Times New Roman" pitchFamily="18" charset="0"/>
              </a:rPr>
              <a:t> (Fizik Tedavi)</a:t>
            </a:r>
          </a:p>
          <a:p>
            <a:r>
              <a:rPr lang="tr-TR" dirty="0">
                <a:latin typeface="Times New Roman" pitchFamily="18" charset="0"/>
                <a:cs typeface="Times New Roman" pitchFamily="18" charset="0"/>
              </a:rPr>
              <a:t>  Çocuk Sağlığı ve Hastalıkları -&gt; Çocuk Nörolojisi</a:t>
            </a:r>
          </a:p>
          <a:p>
            <a:r>
              <a:rPr lang="tr-TR" dirty="0">
                <a:latin typeface="Times New Roman" pitchFamily="18" charset="0"/>
                <a:cs typeface="Times New Roman" pitchFamily="18" charset="0"/>
              </a:rPr>
              <a:t>  Çocuk Sağlığı ve Hastalıkları -&gt; Çocuk </a:t>
            </a:r>
            <a:r>
              <a:rPr lang="tr-TR" dirty="0" err="1">
                <a:latin typeface="Times New Roman" pitchFamily="18" charset="0"/>
                <a:cs typeface="Times New Roman" pitchFamily="18" charset="0"/>
              </a:rPr>
              <a:t>Nefrolojisi</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Çocuk Sağlığı ve Hastalıkları -&gt; Çocuk Endokrinolojisi</a:t>
            </a:r>
          </a:p>
          <a:p>
            <a:r>
              <a:rPr lang="tr-TR" dirty="0">
                <a:latin typeface="Times New Roman" pitchFamily="18" charset="0"/>
                <a:cs typeface="Times New Roman" pitchFamily="18" charset="0"/>
              </a:rPr>
              <a:t>  Çocuk Sağlığı ve Hastalıkları -&gt; Çocuk </a:t>
            </a:r>
            <a:r>
              <a:rPr lang="tr-TR" dirty="0" err="1">
                <a:latin typeface="Times New Roman" pitchFamily="18" charset="0"/>
                <a:cs typeface="Times New Roman" pitchFamily="18" charset="0"/>
              </a:rPr>
              <a:t>Romatoloji</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Çocuk Sağlığı ve Hastalıkları -&gt; Çocuk Endokrinolojik ve Metabolizma Hastalıkları</a:t>
            </a:r>
          </a:p>
          <a:p>
            <a:r>
              <a:rPr lang="tr-TR" dirty="0">
                <a:latin typeface="Times New Roman" pitchFamily="18" charset="0"/>
                <a:cs typeface="Times New Roman" pitchFamily="18" charset="0"/>
              </a:rPr>
              <a:t>  Nöroloji -&gt; </a:t>
            </a:r>
            <a:r>
              <a:rPr lang="tr-TR" dirty="0" err="1">
                <a:latin typeface="Times New Roman" pitchFamily="18" charset="0"/>
                <a:cs typeface="Times New Roman" pitchFamily="18" charset="0"/>
              </a:rPr>
              <a:t>Algoloji</a:t>
            </a:r>
            <a:r>
              <a:rPr lang="tr-TR" dirty="0">
                <a:latin typeface="Times New Roman" pitchFamily="18" charset="0"/>
                <a:cs typeface="Times New Roman" pitchFamily="18" charset="0"/>
              </a:rPr>
              <a:t> (Nöroloji)</a:t>
            </a:r>
          </a:p>
          <a:p>
            <a:r>
              <a:rPr lang="tr-TR" dirty="0">
                <a:latin typeface="Times New Roman" pitchFamily="18" charset="0"/>
                <a:cs typeface="Times New Roman" pitchFamily="18" charset="0"/>
              </a:rPr>
              <a:t>  İç Hastalıkları -&gt; </a:t>
            </a:r>
            <a:r>
              <a:rPr lang="tr-TR" dirty="0" err="1">
                <a:latin typeface="Times New Roman" pitchFamily="18" charset="0"/>
                <a:cs typeface="Times New Roman" pitchFamily="18" charset="0"/>
              </a:rPr>
              <a:t>Romatoloji</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a:t>
            </a:r>
            <a:r>
              <a:rPr lang="tr-TR" dirty="0">
                <a:solidFill>
                  <a:srgbClr val="FF0000"/>
                </a:solidFill>
                <a:latin typeface="Times New Roman" pitchFamily="18" charset="0"/>
                <a:cs typeface="Times New Roman" pitchFamily="18" charset="0"/>
              </a:rPr>
              <a:t>İç Hastalıkları -&gt; Geriatri</a:t>
            </a:r>
          </a:p>
          <a:p>
            <a:r>
              <a:rPr lang="tr-TR" dirty="0">
                <a:latin typeface="Times New Roman" pitchFamily="18" charset="0"/>
                <a:cs typeface="Times New Roman" pitchFamily="18" charset="0"/>
              </a:rPr>
              <a:t>  İç Hastalıkları -&gt; </a:t>
            </a:r>
            <a:r>
              <a:rPr lang="tr-TR" dirty="0" err="1">
                <a:latin typeface="Times New Roman" pitchFamily="18" charset="0"/>
                <a:cs typeface="Times New Roman" pitchFamily="18" charset="0"/>
              </a:rPr>
              <a:t>Nefroloji</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İç Hastalıkları -&gt; Endokrinoloji ve Metabolizma Hastalıkları</a:t>
            </a:r>
          </a:p>
          <a:p>
            <a:r>
              <a:rPr lang="tr-TR" dirty="0">
                <a:latin typeface="Times New Roman" pitchFamily="18" charset="0"/>
                <a:cs typeface="Times New Roman" pitchFamily="18" charset="0"/>
              </a:rPr>
              <a:t>  Beyin ve Sinir Cerrahisi</a:t>
            </a:r>
          </a:p>
          <a:p>
            <a:r>
              <a:rPr lang="tr-TR" dirty="0">
                <a:latin typeface="Times New Roman" pitchFamily="18" charset="0"/>
                <a:cs typeface="Times New Roman" pitchFamily="18" charset="0"/>
              </a:rPr>
              <a:t>  Deri ve Zührevi Hastalıkları</a:t>
            </a:r>
          </a:p>
          <a:p>
            <a:r>
              <a:rPr lang="tr-TR" dirty="0">
                <a:latin typeface="Times New Roman" pitchFamily="18" charset="0"/>
                <a:cs typeface="Times New Roman" pitchFamily="18" charset="0"/>
              </a:rPr>
              <a:t>  Fiziksel Tıp ve Rehabilitasyon (Ana Branş)</a:t>
            </a:r>
          </a:p>
          <a:p>
            <a:r>
              <a:rPr lang="tr-TR" dirty="0">
                <a:latin typeface="Times New Roman" pitchFamily="18" charset="0"/>
                <a:cs typeface="Times New Roman" pitchFamily="18" charset="0"/>
              </a:rPr>
              <a:t>  Nöroloji</a:t>
            </a:r>
          </a:p>
          <a:p>
            <a:r>
              <a:rPr lang="tr-TR" dirty="0">
                <a:latin typeface="Times New Roman" pitchFamily="18" charset="0"/>
                <a:cs typeface="Times New Roman" pitchFamily="18" charset="0"/>
              </a:rPr>
              <a:t>  Ortopedi ve Travmatoloji</a:t>
            </a:r>
          </a:p>
          <a:p>
            <a:r>
              <a:rPr lang="tr-TR" dirty="0">
                <a:latin typeface="Times New Roman" pitchFamily="18" charset="0"/>
                <a:cs typeface="Times New Roman" pitchFamily="18" charset="0"/>
              </a:rPr>
              <a:t>  Deri ve Zührevi Hastalıkları</a:t>
            </a:r>
          </a:p>
          <a:p>
            <a:pPr marL="0" indent="0">
              <a:buNone/>
            </a:pPr>
            <a:endParaRPr lang="tr-TR" dirty="0"/>
          </a:p>
        </p:txBody>
      </p:sp>
    </p:spTree>
    <p:extLst>
      <p:ext uri="{BB962C8B-B14F-4D97-AF65-F5344CB8AC3E}">
        <p14:creationId xmlns:p14="http://schemas.microsoft.com/office/powerpoint/2010/main" val="1684286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Times New Roman" pitchFamily="18" charset="0"/>
                <a:cs typeface="Times New Roman" pitchFamily="18" charset="0"/>
              </a:rPr>
              <a:t>PREGABALİN</a:t>
            </a:r>
            <a:endParaRPr lang="tr-TR" dirty="0"/>
          </a:p>
        </p:txBody>
      </p:sp>
      <p:sp>
        <p:nvSpPr>
          <p:cNvPr id="3" name="İçerik Yer Tutucusu 2"/>
          <p:cNvSpPr>
            <a:spLocks noGrp="1"/>
          </p:cNvSpPr>
          <p:nvPr>
            <p:ph idx="1"/>
          </p:nvPr>
        </p:nvSpPr>
        <p:spPr/>
        <p:txBody>
          <a:bodyPr>
            <a:noAutofit/>
          </a:bodyPr>
          <a:lstStyle/>
          <a:p>
            <a:pPr marL="0" indent="0">
              <a:buNone/>
            </a:pPr>
            <a:r>
              <a:rPr lang="tr-TR" sz="1200" dirty="0">
                <a:solidFill>
                  <a:srgbClr val="FF0000"/>
                </a:solidFill>
                <a:latin typeface="Times New Roman" pitchFamily="18" charset="0"/>
                <a:cs typeface="Times New Roman" pitchFamily="18" charset="0"/>
              </a:rPr>
              <a:t>Reçete Uyarı Kodu	:	 274 - Kronik kas iskelet ağrısı ve/veya </a:t>
            </a:r>
            <a:r>
              <a:rPr lang="tr-TR" sz="1200" dirty="0" err="1">
                <a:solidFill>
                  <a:srgbClr val="FF0000"/>
                </a:solidFill>
                <a:latin typeface="Times New Roman" pitchFamily="18" charset="0"/>
                <a:cs typeface="Times New Roman" pitchFamily="18" charset="0"/>
              </a:rPr>
              <a:t>fibromiyalji</a:t>
            </a:r>
            <a:endParaRPr lang="tr-TR" sz="1200" dirty="0">
              <a:solidFill>
                <a:srgbClr val="FF0000"/>
              </a:solidFill>
              <a:latin typeface="Times New Roman" pitchFamily="18" charset="0"/>
              <a:cs typeface="Times New Roman" pitchFamily="18" charset="0"/>
            </a:endParaRPr>
          </a:p>
          <a:p>
            <a:pPr marL="0" indent="0">
              <a:buNone/>
            </a:pPr>
            <a:r>
              <a:rPr lang="tr-TR" sz="1200" dirty="0">
                <a:latin typeface="Times New Roman" pitchFamily="18" charset="0"/>
                <a:cs typeface="Times New Roman" pitchFamily="18" charset="0"/>
              </a:rPr>
              <a:t>	 </a:t>
            </a:r>
          </a:p>
          <a:p>
            <a:pPr marL="0" indent="0">
              <a:buNone/>
            </a:pPr>
            <a:r>
              <a:rPr lang="tr-TR" sz="1200" dirty="0" err="1">
                <a:latin typeface="Times New Roman" pitchFamily="18" charset="0"/>
                <a:cs typeface="Times New Roman" pitchFamily="18" charset="0"/>
              </a:rPr>
              <a:t>Rap.Yaz.Branş</a:t>
            </a:r>
            <a:r>
              <a:rPr lang="tr-TR" sz="1200" dirty="0">
                <a:latin typeface="Times New Roman" pitchFamily="18" charset="0"/>
                <a:cs typeface="Times New Roman" pitchFamily="18" charset="0"/>
              </a:rPr>
              <a:t>(</a:t>
            </a:r>
            <a:r>
              <a:rPr lang="tr-TR" sz="1200" dirty="0" err="1">
                <a:latin typeface="Times New Roman" pitchFamily="18" charset="0"/>
                <a:cs typeface="Times New Roman" pitchFamily="18" charset="0"/>
              </a:rPr>
              <a:t>lar</a:t>
            </a:r>
            <a:r>
              <a:rPr lang="tr-TR" sz="1200" dirty="0">
                <a:latin typeface="Times New Roman" pitchFamily="18" charset="0"/>
                <a:cs typeface="Times New Roman" pitchFamily="18" charset="0"/>
              </a:rPr>
              <a:t>)	:	 Özel Uzmanlık Dalı (Kural VEYA ile uygulanır) Branşlar;</a:t>
            </a:r>
          </a:p>
          <a:p>
            <a:r>
              <a:rPr lang="tr-TR" sz="1200" dirty="0">
                <a:latin typeface="Times New Roman" pitchFamily="18" charset="0"/>
                <a:cs typeface="Times New Roman" pitchFamily="18" charset="0"/>
              </a:rPr>
              <a:t>  Anesteziyoloji ve </a:t>
            </a:r>
            <a:r>
              <a:rPr lang="tr-TR" sz="1200" dirty="0" err="1">
                <a:latin typeface="Times New Roman" pitchFamily="18" charset="0"/>
                <a:cs typeface="Times New Roman" pitchFamily="18" charset="0"/>
              </a:rPr>
              <a:t>Reanimasyon</a:t>
            </a:r>
            <a:r>
              <a:rPr lang="tr-TR" sz="1200" dirty="0">
                <a:latin typeface="Times New Roman" pitchFamily="18" charset="0"/>
                <a:cs typeface="Times New Roman" pitchFamily="18" charset="0"/>
              </a:rPr>
              <a:t> -&gt; </a:t>
            </a:r>
            <a:r>
              <a:rPr lang="tr-TR" sz="1200" dirty="0" err="1">
                <a:latin typeface="Times New Roman" pitchFamily="18" charset="0"/>
                <a:cs typeface="Times New Roman" pitchFamily="18" charset="0"/>
              </a:rPr>
              <a:t>Algoloji</a:t>
            </a:r>
            <a:endParaRPr lang="tr-TR" sz="1200" dirty="0">
              <a:latin typeface="Times New Roman" pitchFamily="18" charset="0"/>
              <a:cs typeface="Times New Roman" pitchFamily="18" charset="0"/>
            </a:endParaRPr>
          </a:p>
          <a:p>
            <a:r>
              <a:rPr lang="tr-TR" sz="1200" dirty="0">
                <a:latin typeface="Times New Roman" pitchFamily="18" charset="0"/>
                <a:cs typeface="Times New Roman" pitchFamily="18" charset="0"/>
              </a:rPr>
              <a:t>  Fiziksel Tıp ve Rehabilitasyon -&gt; </a:t>
            </a:r>
            <a:r>
              <a:rPr lang="tr-TR" sz="1200" dirty="0" err="1">
                <a:latin typeface="Times New Roman" pitchFamily="18" charset="0"/>
                <a:cs typeface="Times New Roman" pitchFamily="18" charset="0"/>
              </a:rPr>
              <a:t>Romatoloji</a:t>
            </a:r>
            <a:r>
              <a:rPr lang="tr-TR" sz="1200" dirty="0">
                <a:latin typeface="Times New Roman" pitchFamily="18" charset="0"/>
                <a:cs typeface="Times New Roman" pitchFamily="18" charset="0"/>
              </a:rPr>
              <a:t>(Fizik Tedavi)</a:t>
            </a:r>
          </a:p>
          <a:p>
            <a:r>
              <a:rPr lang="tr-TR" sz="1200" dirty="0">
                <a:latin typeface="Times New Roman" pitchFamily="18" charset="0"/>
                <a:cs typeface="Times New Roman" pitchFamily="18" charset="0"/>
              </a:rPr>
              <a:t>  Fiziksel Tıp ve Rehabilitasyon -&gt; </a:t>
            </a:r>
            <a:r>
              <a:rPr lang="tr-TR" sz="1200" dirty="0" err="1">
                <a:latin typeface="Times New Roman" pitchFamily="18" charset="0"/>
                <a:cs typeface="Times New Roman" pitchFamily="18" charset="0"/>
              </a:rPr>
              <a:t>Algoloji</a:t>
            </a:r>
            <a:r>
              <a:rPr lang="tr-TR" sz="1200" dirty="0">
                <a:latin typeface="Times New Roman" pitchFamily="18" charset="0"/>
                <a:cs typeface="Times New Roman" pitchFamily="18" charset="0"/>
              </a:rPr>
              <a:t> (Fizik Tedavi)</a:t>
            </a:r>
          </a:p>
          <a:p>
            <a:r>
              <a:rPr lang="tr-TR" sz="1200" dirty="0">
                <a:latin typeface="Times New Roman" pitchFamily="18" charset="0"/>
                <a:cs typeface="Times New Roman" pitchFamily="18" charset="0"/>
              </a:rPr>
              <a:t>  Çocuk Sağlığı ve Hastalıkları -&gt; Çocuk </a:t>
            </a:r>
            <a:r>
              <a:rPr lang="tr-TR" sz="1200" dirty="0" err="1">
                <a:latin typeface="Times New Roman" pitchFamily="18" charset="0"/>
                <a:cs typeface="Times New Roman" pitchFamily="18" charset="0"/>
              </a:rPr>
              <a:t>Romatoloji</a:t>
            </a:r>
            <a:endParaRPr lang="tr-TR" sz="1200" dirty="0">
              <a:latin typeface="Times New Roman" pitchFamily="18" charset="0"/>
              <a:cs typeface="Times New Roman" pitchFamily="18" charset="0"/>
            </a:endParaRPr>
          </a:p>
          <a:p>
            <a:r>
              <a:rPr lang="tr-TR" sz="1200" dirty="0">
                <a:latin typeface="Times New Roman" pitchFamily="18" charset="0"/>
                <a:cs typeface="Times New Roman" pitchFamily="18" charset="0"/>
              </a:rPr>
              <a:t>  Çocuk Sağlığı ve Hastalıkları -&gt; Çocuk Nörolojisi</a:t>
            </a:r>
          </a:p>
          <a:p>
            <a:r>
              <a:rPr lang="tr-TR" sz="1200" dirty="0">
                <a:solidFill>
                  <a:srgbClr val="FF0000"/>
                </a:solidFill>
                <a:latin typeface="Times New Roman" pitchFamily="18" charset="0"/>
                <a:cs typeface="Times New Roman" pitchFamily="18" charset="0"/>
              </a:rPr>
              <a:t>  Nöroloji -&gt; </a:t>
            </a:r>
            <a:r>
              <a:rPr lang="tr-TR" sz="1200" dirty="0" err="1">
                <a:solidFill>
                  <a:srgbClr val="FF0000"/>
                </a:solidFill>
                <a:latin typeface="Times New Roman" pitchFamily="18" charset="0"/>
                <a:cs typeface="Times New Roman" pitchFamily="18" charset="0"/>
              </a:rPr>
              <a:t>Algoloji</a:t>
            </a:r>
            <a:r>
              <a:rPr lang="tr-TR" sz="1200" dirty="0">
                <a:solidFill>
                  <a:srgbClr val="FF0000"/>
                </a:solidFill>
                <a:latin typeface="Times New Roman" pitchFamily="18" charset="0"/>
                <a:cs typeface="Times New Roman" pitchFamily="18" charset="0"/>
              </a:rPr>
              <a:t> (Nöroloji)</a:t>
            </a:r>
          </a:p>
          <a:p>
            <a:r>
              <a:rPr lang="tr-TR" sz="1200" dirty="0">
                <a:solidFill>
                  <a:srgbClr val="FF0000"/>
                </a:solidFill>
                <a:latin typeface="Times New Roman" pitchFamily="18" charset="0"/>
                <a:cs typeface="Times New Roman" pitchFamily="18" charset="0"/>
              </a:rPr>
              <a:t>  İç Hastalıkları -&gt; </a:t>
            </a:r>
            <a:r>
              <a:rPr lang="tr-TR" sz="1200" dirty="0" err="1">
                <a:solidFill>
                  <a:srgbClr val="FF0000"/>
                </a:solidFill>
                <a:latin typeface="Times New Roman" pitchFamily="18" charset="0"/>
                <a:cs typeface="Times New Roman" pitchFamily="18" charset="0"/>
              </a:rPr>
              <a:t>Romatoloji</a:t>
            </a:r>
            <a:endParaRPr lang="tr-TR" sz="1200" dirty="0">
              <a:solidFill>
                <a:srgbClr val="FF0000"/>
              </a:solidFill>
              <a:latin typeface="Times New Roman" pitchFamily="18" charset="0"/>
              <a:cs typeface="Times New Roman" pitchFamily="18" charset="0"/>
            </a:endParaRPr>
          </a:p>
          <a:p>
            <a:r>
              <a:rPr lang="tr-TR" sz="1200" dirty="0">
                <a:solidFill>
                  <a:srgbClr val="FF0000"/>
                </a:solidFill>
                <a:latin typeface="Times New Roman" pitchFamily="18" charset="0"/>
                <a:cs typeface="Times New Roman" pitchFamily="18" charset="0"/>
              </a:rPr>
              <a:t>  Fiziksel Tıp ve Rehabilitasyon (Ana Branş)</a:t>
            </a:r>
          </a:p>
          <a:p>
            <a:r>
              <a:rPr lang="tr-TR" sz="1200" dirty="0">
                <a:solidFill>
                  <a:srgbClr val="FF0000"/>
                </a:solidFill>
                <a:latin typeface="Times New Roman" pitchFamily="18" charset="0"/>
                <a:cs typeface="Times New Roman" pitchFamily="18" charset="0"/>
              </a:rPr>
              <a:t>  Ortopedi ve Travmatoloji</a:t>
            </a:r>
          </a:p>
          <a:p>
            <a:r>
              <a:rPr lang="tr-TR" sz="1200" dirty="0">
                <a:solidFill>
                  <a:srgbClr val="FF0000"/>
                </a:solidFill>
                <a:latin typeface="Times New Roman" pitchFamily="18" charset="0"/>
                <a:cs typeface="Times New Roman" pitchFamily="18" charset="0"/>
              </a:rPr>
              <a:t>  Nöroloji</a:t>
            </a:r>
            <a:r>
              <a:rPr lang="tr-TR" sz="1200" dirty="0">
                <a:latin typeface="Times New Roman" pitchFamily="18" charset="0"/>
                <a:cs typeface="Times New Roman" pitchFamily="18" charset="0"/>
              </a:rPr>
              <a:t>	 </a:t>
            </a:r>
          </a:p>
        </p:txBody>
      </p:sp>
    </p:spTree>
    <p:extLst>
      <p:ext uri="{BB962C8B-B14F-4D97-AF65-F5344CB8AC3E}">
        <p14:creationId xmlns:p14="http://schemas.microsoft.com/office/powerpoint/2010/main" val="499442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sz="2000" dirty="0">
                <a:latin typeface="Times New Roman" pitchFamily="18" charset="0"/>
                <a:cs typeface="Times New Roman" pitchFamily="18" charset="0"/>
              </a:rPr>
              <a:t>Perakende/Ödenen Fiyat	: </a:t>
            </a:r>
          </a:p>
          <a:p>
            <a:pPr marL="0" indent="0">
              <a:buNone/>
            </a:pPr>
            <a:r>
              <a:rPr lang="tr-TR" sz="2000" dirty="0">
                <a:latin typeface="Times New Roman" pitchFamily="18" charset="0"/>
                <a:cs typeface="Times New Roman" pitchFamily="18" charset="0"/>
              </a:rPr>
              <a:t>86,15/77,54 Türk Lirası - 648,41/466,86 Türk Lirası</a:t>
            </a:r>
          </a:p>
          <a:p>
            <a:endParaRPr lang="tr-TR" sz="2000" dirty="0">
              <a:latin typeface="Times New Roman" pitchFamily="18" charset="0"/>
              <a:cs typeface="Times New Roman" pitchFamily="18" charset="0"/>
            </a:endParaRPr>
          </a:p>
          <a:p>
            <a:r>
              <a:rPr lang="tr-TR" sz="2000" dirty="0">
                <a:latin typeface="Times New Roman" pitchFamily="18" charset="0"/>
                <a:cs typeface="Times New Roman" pitchFamily="18" charset="0"/>
              </a:rPr>
              <a:t>Reçete Türü	:	 </a:t>
            </a:r>
            <a:r>
              <a:rPr lang="tr-TR" sz="2000" b="1" dirty="0">
                <a:solidFill>
                  <a:srgbClr val="92D050"/>
                </a:solidFill>
                <a:latin typeface="Times New Roman" pitchFamily="18" charset="0"/>
                <a:cs typeface="Times New Roman" pitchFamily="18" charset="0"/>
              </a:rPr>
              <a:t>Yeşil	</a:t>
            </a:r>
          </a:p>
          <a:p>
            <a:endParaRPr lang="tr-TR" sz="2000" dirty="0">
              <a:latin typeface="Times New Roman" pitchFamily="18" charset="0"/>
              <a:cs typeface="Times New Roman" pitchFamily="18" charset="0"/>
            </a:endParaRPr>
          </a:p>
          <a:p>
            <a:r>
              <a:rPr lang="tr-TR" sz="2000" dirty="0">
                <a:latin typeface="Times New Roman" pitchFamily="18" charset="0"/>
                <a:cs typeface="Times New Roman" pitchFamily="18" charset="0"/>
              </a:rPr>
              <a:t>Sağlık kurulu raporu ( 3 hekim )</a:t>
            </a:r>
          </a:p>
        </p:txBody>
      </p:sp>
    </p:spTree>
    <p:extLst>
      <p:ext uri="{BB962C8B-B14F-4D97-AF65-F5344CB8AC3E}">
        <p14:creationId xmlns:p14="http://schemas.microsoft.com/office/powerpoint/2010/main" val="952016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a:bodyPr>
          <a:lstStyle/>
          <a:p>
            <a:r>
              <a:rPr lang="tr-TR" b="1" dirty="0" err="1">
                <a:latin typeface="Times New Roman"/>
                <a:ea typeface="ヒラギノ明朝 Pro W3"/>
              </a:rPr>
              <a:t>Duloksetin</a:t>
            </a:r>
            <a:r>
              <a:rPr lang="tr-TR" b="1" dirty="0">
                <a:latin typeface="Times New Roman"/>
                <a:ea typeface="ヒラギノ明朝 Pro W3"/>
              </a:rPr>
              <a:t>; </a:t>
            </a:r>
          </a:p>
          <a:p>
            <a:r>
              <a:rPr lang="tr-TR" dirty="0">
                <a:latin typeface="Times New Roman"/>
                <a:ea typeface="ヒラギノ明朝 Pro W3"/>
              </a:rPr>
              <a:t>Diyabetik </a:t>
            </a:r>
            <a:r>
              <a:rPr lang="tr-TR" dirty="0" err="1">
                <a:latin typeface="Times New Roman"/>
                <a:ea typeface="ヒラギノ明朝 Pro W3"/>
              </a:rPr>
              <a:t>periferal</a:t>
            </a:r>
            <a:r>
              <a:rPr lang="tr-TR" dirty="0">
                <a:latin typeface="Times New Roman"/>
                <a:ea typeface="ヒラギノ明朝 Pro W3"/>
              </a:rPr>
              <a:t> </a:t>
            </a:r>
            <a:r>
              <a:rPr lang="tr-TR" dirty="0" err="1">
                <a:latin typeface="Times New Roman"/>
                <a:ea typeface="ヒラギノ明朝 Pro W3"/>
              </a:rPr>
              <a:t>nöropatik</a:t>
            </a:r>
            <a:r>
              <a:rPr lang="tr-TR" dirty="0">
                <a:latin typeface="Times New Roman"/>
                <a:ea typeface="ヒラギノ明朝 Pro W3"/>
              </a:rPr>
              <a:t> ağrı tedavisinde; </a:t>
            </a:r>
            <a:r>
              <a:rPr lang="tr-TR" b="1" dirty="0">
                <a:solidFill>
                  <a:srgbClr val="FF0000"/>
                </a:solidFill>
                <a:latin typeface="Times New Roman"/>
                <a:ea typeface="ヒラギノ明朝 Pro W3"/>
              </a:rPr>
              <a:t>endokrinoloji ve metabolizma </a:t>
            </a:r>
            <a:r>
              <a:rPr lang="tr-TR" dirty="0">
                <a:latin typeface="Times New Roman"/>
                <a:ea typeface="ヒラギノ明朝 Pro W3"/>
              </a:rPr>
              <a:t>hastalıkları uzman hekimleri tarafından veya üçüncü basamak sağlık kurumlarında </a:t>
            </a:r>
            <a:r>
              <a:rPr lang="tr-TR" b="1" dirty="0">
                <a:solidFill>
                  <a:srgbClr val="FF0000"/>
                </a:solidFill>
                <a:latin typeface="Times New Roman"/>
                <a:ea typeface="ヒラギノ明朝 Pro W3"/>
              </a:rPr>
              <a:t>nöroloji uzman hekimleri </a:t>
            </a:r>
            <a:r>
              <a:rPr lang="tr-TR" dirty="0">
                <a:latin typeface="Times New Roman"/>
                <a:ea typeface="ヒラギノ明朝 Pro W3"/>
              </a:rPr>
              <a:t>tarafından reçete edilir. Bu basamaklarda ve bu uzman hekimler tarafından düzenlenen uzman hekim raporuna dayanılarak da </a:t>
            </a:r>
            <a:r>
              <a:rPr lang="tr-TR" b="1" dirty="0">
                <a:solidFill>
                  <a:srgbClr val="FF0000"/>
                </a:solidFill>
                <a:latin typeface="Times New Roman"/>
                <a:ea typeface="ヒラギノ明朝 Pro W3"/>
              </a:rPr>
              <a:t>tüm hekimlerce </a:t>
            </a:r>
            <a:r>
              <a:rPr lang="tr-TR" dirty="0">
                <a:latin typeface="Times New Roman"/>
                <a:ea typeface="ヒラギノ明朝 Pro W3"/>
              </a:rPr>
              <a:t>reçete edilebilir.</a:t>
            </a:r>
            <a:endParaRPr lang="tr-TR" dirty="0"/>
          </a:p>
        </p:txBody>
      </p:sp>
    </p:spTree>
    <p:extLst>
      <p:ext uri="{BB962C8B-B14F-4D97-AF65-F5344CB8AC3E}">
        <p14:creationId xmlns:p14="http://schemas.microsoft.com/office/powerpoint/2010/main" val="1504359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7B5E8E-F98E-6F77-6CBF-03E33B3D87E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1E7B00A-07F0-6E18-A77E-6016182C7259}"/>
              </a:ext>
            </a:extLst>
          </p:cNvPr>
          <p:cNvSpPr>
            <a:spLocks noGrp="1"/>
          </p:cNvSpPr>
          <p:nvPr>
            <p:ph idx="1"/>
          </p:nvPr>
        </p:nvSpPr>
        <p:spPr/>
        <p:txBody>
          <a:bodyPr>
            <a:normAutofit/>
          </a:bodyPr>
          <a:lstStyle/>
          <a:p>
            <a:pPr marL="0" indent="0">
              <a:buNone/>
            </a:pPr>
            <a:r>
              <a:rPr lang="tr-TR" b="1" dirty="0">
                <a:latin typeface="Times New Roman" panose="02020603050405020304" pitchFamily="18" charset="0"/>
                <a:cs typeface="Times New Roman" panose="02020603050405020304" pitchFamily="18" charset="0"/>
              </a:rPr>
              <a:t>MADDE 8-</a:t>
            </a:r>
            <a:r>
              <a:rPr lang="tr-TR" dirty="0">
                <a:latin typeface="Times New Roman" panose="02020603050405020304" pitchFamily="18" charset="0"/>
                <a:cs typeface="Times New Roman" panose="02020603050405020304" pitchFamily="18" charset="0"/>
              </a:rPr>
              <a:t> Aynı Tebliğ eki “Hizmet Başı İşlem Puan Listesi (EK-2/B)” </a:t>
            </a:r>
            <a:r>
              <a:rPr lang="tr-TR" dirty="0" err="1">
                <a:latin typeface="Times New Roman" panose="02020603050405020304" pitchFamily="18" charset="0"/>
                <a:cs typeface="Times New Roman" panose="02020603050405020304" pitchFamily="18" charset="0"/>
              </a:rPr>
              <a:t>nde</a:t>
            </a:r>
            <a:r>
              <a:rPr lang="tr-TR" dirty="0">
                <a:latin typeface="Times New Roman" panose="02020603050405020304" pitchFamily="18" charset="0"/>
                <a:cs typeface="Times New Roman" panose="02020603050405020304" pitchFamily="18" charset="0"/>
              </a:rPr>
              <a:t> aşağıdaki düzenlemeler yapılmıştır.</a:t>
            </a:r>
          </a:p>
          <a:p>
            <a:pPr marL="0" indent="0">
              <a:buNone/>
            </a:pPr>
            <a:endParaRPr lang="tr-TR" dirty="0">
              <a:latin typeface="Times New Roman" panose="02020603050405020304" pitchFamily="18" charset="0"/>
              <a:cs typeface="Times New Roman" panose="02020603050405020304" pitchFamily="18" charset="0"/>
            </a:endParaRPr>
          </a:p>
          <a:p>
            <a:pPr marL="0" indent="0">
              <a:buNone/>
            </a:pPr>
            <a:r>
              <a:rPr lang="tr-TR" sz="1900" dirty="0">
                <a:latin typeface="Times New Roman" panose="02020603050405020304" pitchFamily="18" charset="0"/>
                <a:cs typeface="Times New Roman" panose="02020603050405020304" pitchFamily="18" charset="0"/>
              </a:rPr>
              <a:t>a) Listede yer alan “701580”, “701610”, “701620”, “701640”, “701660”, 701670”, “701700”, “701720”, “702160”, “702220”, “702280”, “702290”, “702300”, “702340”, “702410”, “702430”, “702440”, “702480” ve “702510” SUT kodlu işlem satırları aşağıdaki şekilde değiştirilmiştir.</a:t>
            </a:r>
          </a:p>
          <a:p>
            <a:endParaRPr lang="tr-TR" dirty="0"/>
          </a:p>
        </p:txBody>
      </p:sp>
    </p:spTree>
    <p:extLst>
      <p:ext uri="{BB962C8B-B14F-4D97-AF65-F5344CB8AC3E}">
        <p14:creationId xmlns:p14="http://schemas.microsoft.com/office/powerpoint/2010/main" val="2141949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600200"/>
            <a:ext cx="8229600" cy="4925144"/>
          </a:xfrm>
        </p:spPr>
        <p:txBody>
          <a:bodyPr>
            <a:normAutofit fontScale="77500" lnSpcReduction="20000"/>
          </a:bodyPr>
          <a:lstStyle/>
          <a:p>
            <a:r>
              <a:rPr lang="tr-TR" dirty="0">
                <a:latin typeface="Times New Roman" pitchFamily="18" charset="0"/>
                <a:cs typeface="Times New Roman" pitchFamily="18" charset="0"/>
              </a:rPr>
              <a:t> </a:t>
            </a:r>
            <a:r>
              <a:rPr lang="tr-TR" b="1" dirty="0">
                <a:latin typeface="Times New Roman" pitchFamily="18" charset="0"/>
                <a:cs typeface="Times New Roman" pitchFamily="18" charset="0"/>
              </a:rPr>
              <a:t>Alfa </a:t>
            </a:r>
            <a:r>
              <a:rPr lang="tr-TR" b="1" dirty="0" err="1">
                <a:latin typeface="Times New Roman" pitchFamily="18" charset="0"/>
                <a:cs typeface="Times New Roman" pitchFamily="18" charset="0"/>
              </a:rPr>
              <a:t>lipoik</a:t>
            </a:r>
            <a:r>
              <a:rPr lang="tr-TR" b="1" dirty="0">
                <a:latin typeface="Times New Roman" pitchFamily="18" charset="0"/>
                <a:cs typeface="Times New Roman" pitchFamily="18" charset="0"/>
              </a:rPr>
              <a:t> asit (kombinasyonları dahil);</a:t>
            </a:r>
          </a:p>
          <a:p>
            <a:r>
              <a:rPr lang="tr-TR" dirty="0">
                <a:latin typeface="Times New Roman" pitchFamily="18" charset="0"/>
                <a:cs typeface="Times New Roman" pitchFamily="18" charset="0"/>
              </a:rPr>
              <a:t>   a) Diyabetik </a:t>
            </a:r>
            <a:r>
              <a:rPr lang="tr-TR" dirty="0" err="1">
                <a:latin typeface="Times New Roman" pitchFamily="18" charset="0"/>
                <a:cs typeface="Times New Roman" pitchFamily="18" charset="0"/>
              </a:rPr>
              <a:t>nöropatik</a:t>
            </a:r>
            <a:r>
              <a:rPr lang="tr-TR" dirty="0">
                <a:latin typeface="Times New Roman" pitchFamily="18" charset="0"/>
                <a:cs typeface="Times New Roman" pitchFamily="18" charset="0"/>
              </a:rPr>
              <a:t> ağrı ve </a:t>
            </a:r>
            <a:r>
              <a:rPr lang="tr-TR" dirty="0" err="1">
                <a:latin typeface="Times New Roman" pitchFamily="18" charset="0"/>
                <a:cs typeface="Times New Roman" pitchFamily="18" charset="0"/>
              </a:rPr>
              <a:t>periferal</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diabetik</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polinöropati</a:t>
            </a:r>
            <a:r>
              <a:rPr lang="tr-TR" dirty="0">
                <a:latin typeface="Times New Roman" pitchFamily="18" charset="0"/>
                <a:cs typeface="Times New Roman" pitchFamily="18" charset="0"/>
              </a:rPr>
              <a:t> semptomlarının tedavisinde; </a:t>
            </a:r>
            <a:r>
              <a:rPr lang="tr-TR" dirty="0">
                <a:solidFill>
                  <a:srgbClr val="FF0000"/>
                </a:solidFill>
                <a:latin typeface="Times New Roman" pitchFamily="18" charset="0"/>
                <a:cs typeface="Times New Roman" pitchFamily="18" charset="0"/>
              </a:rPr>
              <a:t>nöroloji, beyin cerrahisi, fiziksel tıp ve rehabilitasyon, anestezi ve </a:t>
            </a:r>
            <a:r>
              <a:rPr lang="tr-TR" dirty="0" err="1">
                <a:solidFill>
                  <a:srgbClr val="FF0000"/>
                </a:solidFill>
                <a:latin typeface="Times New Roman" pitchFamily="18" charset="0"/>
                <a:cs typeface="Times New Roman" pitchFamily="18" charset="0"/>
              </a:rPr>
              <a:t>reanimasyon</a:t>
            </a:r>
            <a:r>
              <a:rPr lang="tr-TR" dirty="0">
                <a:solidFill>
                  <a:srgbClr val="FF0000"/>
                </a:solidFill>
                <a:latin typeface="Times New Roman" pitchFamily="18" charset="0"/>
                <a:cs typeface="Times New Roman" pitchFamily="18" charset="0"/>
              </a:rPr>
              <a:t>, immünoloji, </a:t>
            </a:r>
            <a:r>
              <a:rPr lang="tr-TR" dirty="0" err="1">
                <a:solidFill>
                  <a:srgbClr val="FF0000"/>
                </a:solidFill>
                <a:latin typeface="Times New Roman" pitchFamily="18" charset="0"/>
                <a:cs typeface="Times New Roman" pitchFamily="18" charset="0"/>
              </a:rPr>
              <a:t>romatoloji</a:t>
            </a:r>
            <a:r>
              <a:rPr lang="tr-TR" dirty="0">
                <a:solidFill>
                  <a:srgbClr val="FF0000"/>
                </a:solidFill>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iç hastalıkları </a:t>
            </a:r>
            <a:r>
              <a:rPr lang="tr-TR" dirty="0">
                <a:solidFill>
                  <a:srgbClr val="FF0000"/>
                </a:solidFill>
                <a:latin typeface="Times New Roman" pitchFamily="18" charset="0"/>
                <a:cs typeface="Times New Roman" pitchFamily="18" charset="0"/>
              </a:rPr>
              <a:t>veya endokrinoloji ve metabolizma </a:t>
            </a:r>
            <a:r>
              <a:rPr lang="tr-TR" dirty="0">
                <a:latin typeface="Times New Roman" pitchFamily="18" charset="0"/>
                <a:cs typeface="Times New Roman" pitchFamily="18" charset="0"/>
              </a:rPr>
              <a:t>hastalıkları uzman hekimi tarafından veya bu uzman hekimlerden birinin düzenlediği uzman hekim raporuna dayanılarak tüm hekimlerce reçete edilebilir.</a:t>
            </a:r>
          </a:p>
          <a:p>
            <a:r>
              <a:rPr lang="tr-TR" dirty="0">
                <a:latin typeface="Times New Roman" pitchFamily="18" charset="0"/>
                <a:cs typeface="Times New Roman" pitchFamily="18" charset="0"/>
              </a:rPr>
              <a:t>   b) </a:t>
            </a:r>
            <a:r>
              <a:rPr lang="tr-TR" dirty="0" err="1">
                <a:latin typeface="Times New Roman" pitchFamily="18" charset="0"/>
                <a:cs typeface="Times New Roman" pitchFamily="18" charset="0"/>
              </a:rPr>
              <a:t>Nöropatik</a:t>
            </a:r>
            <a:r>
              <a:rPr lang="tr-TR" dirty="0">
                <a:latin typeface="Times New Roman" pitchFamily="18" charset="0"/>
                <a:cs typeface="Times New Roman" pitchFamily="18" charset="0"/>
              </a:rPr>
              <a:t> ağrıda; </a:t>
            </a:r>
            <a:r>
              <a:rPr lang="tr-TR" dirty="0">
                <a:solidFill>
                  <a:srgbClr val="FF0000"/>
                </a:solidFill>
                <a:latin typeface="Times New Roman" pitchFamily="18" charset="0"/>
                <a:cs typeface="Times New Roman" pitchFamily="18" charset="0"/>
              </a:rPr>
              <a:t>nöroloji, beyin cerrahisi, fiziksel tıp ve rehabilitasyon, anestezi ve </a:t>
            </a:r>
            <a:r>
              <a:rPr lang="tr-TR" dirty="0" err="1">
                <a:solidFill>
                  <a:srgbClr val="FF0000"/>
                </a:solidFill>
                <a:latin typeface="Times New Roman" pitchFamily="18" charset="0"/>
                <a:cs typeface="Times New Roman" pitchFamily="18" charset="0"/>
              </a:rPr>
              <a:t>reanimasyon</a:t>
            </a:r>
            <a:r>
              <a:rPr lang="tr-TR" dirty="0">
                <a:solidFill>
                  <a:srgbClr val="FF0000"/>
                </a:solidFill>
                <a:latin typeface="Times New Roman" pitchFamily="18" charset="0"/>
                <a:cs typeface="Times New Roman" pitchFamily="18" charset="0"/>
              </a:rPr>
              <a:t>, immünoloji, cilt hastalıkları, </a:t>
            </a:r>
            <a:r>
              <a:rPr lang="tr-TR" dirty="0" err="1">
                <a:solidFill>
                  <a:srgbClr val="FF0000"/>
                </a:solidFill>
                <a:latin typeface="Times New Roman" pitchFamily="18" charset="0"/>
                <a:cs typeface="Times New Roman" pitchFamily="18" charset="0"/>
              </a:rPr>
              <a:t>romatoloji</a:t>
            </a:r>
            <a:r>
              <a:rPr lang="tr-TR" dirty="0">
                <a:solidFill>
                  <a:srgbClr val="FF0000"/>
                </a:solidFill>
                <a:latin typeface="Times New Roman" pitchFamily="18" charset="0"/>
                <a:cs typeface="Times New Roman" pitchFamily="18" charset="0"/>
              </a:rPr>
              <a:t>, ortopedi veya endokrinoloji ve metabolizma </a:t>
            </a:r>
            <a:r>
              <a:rPr lang="tr-TR" dirty="0">
                <a:latin typeface="Times New Roman" pitchFamily="18" charset="0"/>
                <a:cs typeface="Times New Roman" pitchFamily="18" charset="0"/>
              </a:rPr>
              <a:t>hastalıkları uzman hekimi tarafından veya bu uzman hekimlerden birinin düzenlediği uzman hekim raporuna dayanılarak tüm hekimlerce reçete edilebilir.</a:t>
            </a:r>
          </a:p>
        </p:txBody>
      </p:sp>
    </p:spTree>
    <p:extLst>
      <p:ext uri="{BB962C8B-B14F-4D97-AF65-F5344CB8AC3E}">
        <p14:creationId xmlns:p14="http://schemas.microsoft.com/office/powerpoint/2010/main" val="4122546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r>
              <a:rPr lang="tr-TR" b="1" dirty="0" err="1">
                <a:latin typeface="Times New Roman" pitchFamily="18" charset="0"/>
                <a:cs typeface="Times New Roman" pitchFamily="18" charset="0"/>
              </a:rPr>
              <a:t>Kapsaisin</a:t>
            </a:r>
            <a:r>
              <a:rPr lang="tr-TR" dirty="0">
                <a:latin typeface="Times New Roman" pitchFamily="18" charset="0"/>
                <a:cs typeface="Times New Roman" pitchFamily="18" charset="0"/>
              </a:rPr>
              <a:t> etken maddesini mono olarak krem formunda içeren ürünlerin;</a:t>
            </a:r>
          </a:p>
          <a:p>
            <a:r>
              <a:rPr lang="tr-TR" dirty="0">
                <a:latin typeface="Times New Roman" pitchFamily="18" charset="0"/>
                <a:cs typeface="Times New Roman" pitchFamily="18" charset="0"/>
              </a:rPr>
              <a:t>Açık deri lezyonlarının iyileşmesinden sonra </a:t>
            </a:r>
            <a:r>
              <a:rPr lang="tr-TR" dirty="0" err="1">
                <a:solidFill>
                  <a:srgbClr val="FF0000"/>
                </a:solidFill>
                <a:latin typeface="Times New Roman" pitchFamily="18" charset="0"/>
                <a:cs typeface="Times New Roman" pitchFamily="18" charset="0"/>
              </a:rPr>
              <a:t>herpes</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zoster</a:t>
            </a:r>
            <a:r>
              <a:rPr lang="tr-TR" dirty="0">
                <a:solidFill>
                  <a:srgbClr val="FF0000"/>
                </a:solidFill>
                <a:latin typeface="Times New Roman" pitchFamily="18" charset="0"/>
                <a:cs typeface="Times New Roman" pitchFamily="18" charset="0"/>
              </a:rPr>
              <a:t> enfeksiyonlarına eşlik veya takip eden nevraljinin (</a:t>
            </a:r>
            <a:r>
              <a:rPr lang="tr-TR" dirty="0" err="1">
                <a:solidFill>
                  <a:srgbClr val="FF0000"/>
                </a:solidFill>
                <a:latin typeface="Times New Roman" pitchFamily="18" charset="0"/>
                <a:cs typeface="Times New Roman" pitchFamily="18" charset="0"/>
              </a:rPr>
              <a:t>postherpetik</a:t>
            </a:r>
            <a:r>
              <a:rPr lang="tr-TR" dirty="0">
                <a:solidFill>
                  <a:srgbClr val="FF0000"/>
                </a:solidFill>
                <a:latin typeface="Times New Roman" pitchFamily="18" charset="0"/>
                <a:cs typeface="Times New Roman" pitchFamily="18" charset="0"/>
              </a:rPr>
              <a:t> nevralji) veya ağrılı diyabetik </a:t>
            </a:r>
            <a:r>
              <a:rPr lang="tr-TR" dirty="0" err="1">
                <a:solidFill>
                  <a:srgbClr val="FF0000"/>
                </a:solidFill>
                <a:latin typeface="Times New Roman" pitchFamily="18" charset="0"/>
                <a:cs typeface="Times New Roman" pitchFamily="18" charset="0"/>
              </a:rPr>
              <a:t>periferik</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polinöropatinin</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semptomatik</a:t>
            </a:r>
            <a:r>
              <a:rPr lang="tr-TR" dirty="0">
                <a:solidFill>
                  <a:srgbClr val="FF0000"/>
                </a:solidFill>
                <a:latin typeface="Times New Roman" pitchFamily="18" charset="0"/>
                <a:cs typeface="Times New Roman" pitchFamily="18" charset="0"/>
              </a:rPr>
              <a:t> tedavisinde; nöroloji, beyin cerrahisi, fiziksel tıp ve rehabilitasyon, anestezi ve </a:t>
            </a:r>
            <a:r>
              <a:rPr lang="tr-TR" dirty="0" err="1">
                <a:solidFill>
                  <a:srgbClr val="FF0000"/>
                </a:solidFill>
                <a:latin typeface="Times New Roman" pitchFamily="18" charset="0"/>
                <a:cs typeface="Times New Roman" pitchFamily="18" charset="0"/>
              </a:rPr>
              <a:t>reanimasyon</a:t>
            </a:r>
            <a:r>
              <a:rPr lang="tr-TR" dirty="0">
                <a:solidFill>
                  <a:srgbClr val="FF0000"/>
                </a:solidFill>
                <a:latin typeface="Times New Roman" pitchFamily="18" charset="0"/>
                <a:cs typeface="Times New Roman" pitchFamily="18" charset="0"/>
              </a:rPr>
              <a:t>, immünoloji, cilt hastalıkları, </a:t>
            </a:r>
            <a:r>
              <a:rPr lang="tr-TR" dirty="0" err="1">
                <a:solidFill>
                  <a:srgbClr val="FF0000"/>
                </a:solidFill>
                <a:latin typeface="Times New Roman" pitchFamily="18" charset="0"/>
                <a:cs typeface="Times New Roman" pitchFamily="18" charset="0"/>
              </a:rPr>
              <a:t>romatoloji</a:t>
            </a:r>
            <a:r>
              <a:rPr lang="tr-TR" dirty="0">
                <a:solidFill>
                  <a:srgbClr val="FF0000"/>
                </a:solidFill>
                <a:latin typeface="Times New Roman" pitchFamily="18" charset="0"/>
                <a:cs typeface="Times New Roman" pitchFamily="18" charset="0"/>
              </a:rPr>
              <a:t>, ortopedi ve travmatoloji, </a:t>
            </a:r>
            <a:r>
              <a:rPr lang="tr-TR" b="1" dirty="0">
                <a:solidFill>
                  <a:srgbClr val="FF0000"/>
                </a:solidFill>
                <a:latin typeface="Times New Roman" pitchFamily="18" charset="0"/>
                <a:cs typeface="Times New Roman" pitchFamily="18" charset="0"/>
              </a:rPr>
              <a:t>geriatri</a:t>
            </a:r>
            <a:r>
              <a:rPr lang="tr-TR" dirty="0">
                <a:solidFill>
                  <a:srgbClr val="FF0000"/>
                </a:solidFill>
                <a:latin typeface="Times New Roman" pitchFamily="18" charset="0"/>
                <a:cs typeface="Times New Roman" pitchFamily="18" charset="0"/>
              </a:rPr>
              <a:t> </a:t>
            </a:r>
            <a:r>
              <a:rPr lang="tr-TR" b="1" dirty="0">
                <a:latin typeface="Times New Roman" pitchFamily="18" charset="0"/>
                <a:cs typeface="Times New Roman" pitchFamily="18" charset="0"/>
              </a:rPr>
              <a:t>(Ek:RG-28/04/2021-31468/21 </a:t>
            </a:r>
            <a:r>
              <a:rPr lang="tr-TR" b="1" dirty="0" err="1">
                <a:latin typeface="Times New Roman" pitchFamily="18" charset="0"/>
                <a:cs typeface="Times New Roman" pitchFamily="18" charset="0"/>
              </a:rPr>
              <a:t>md.</a:t>
            </a:r>
            <a:r>
              <a:rPr lang="tr-TR" b="1" dirty="0">
                <a:latin typeface="Times New Roman" pitchFamily="18" charset="0"/>
                <a:cs typeface="Times New Roman" pitchFamily="18" charset="0"/>
              </a:rPr>
              <a:t> Yürürlük:06/05/2021)</a:t>
            </a:r>
            <a:r>
              <a:rPr lang="tr-TR" dirty="0">
                <a:latin typeface="Times New Roman" pitchFamily="18" charset="0"/>
                <a:cs typeface="Times New Roman" pitchFamily="18" charset="0"/>
              </a:rPr>
              <a:t>, </a:t>
            </a:r>
            <a:r>
              <a:rPr lang="tr-TR" dirty="0">
                <a:solidFill>
                  <a:srgbClr val="FF0000"/>
                </a:solidFill>
                <a:latin typeface="Times New Roman" pitchFamily="18" charset="0"/>
                <a:cs typeface="Times New Roman" pitchFamily="18" charset="0"/>
              </a:rPr>
              <a:t>iç hastalıkları veya endokrinoloji ve metabolizma hastalıkları uzman hekimi tarafından veya bu uzman hekimlerden birinin düzenlediği uzman hekim raporuna dayanılarak tüm hekimlerce reçete edilmesi halinde bedelleri kurumca karşılanır</a:t>
            </a:r>
            <a:r>
              <a:rPr lang="tr-TR" dirty="0">
                <a:latin typeface="Times New Roman" pitchFamily="18" charset="0"/>
                <a:cs typeface="Times New Roman" pitchFamily="18" charset="0"/>
              </a:rPr>
              <a:t>. </a:t>
            </a:r>
          </a:p>
          <a:p>
            <a:r>
              <a:rPr lang="tr-TR" dirty="0" err="1">
                <a:latin typeface="Times New Roman" pitchFamily="18" charset="0"/>
                <a:cs typeface="Times New Roman" pitchFamily="18" charset="0"/>
              </a:rPr>
              <a:t>Artrit</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osteoartrit</a:t>
            </a:r>
            <a:r>
              <a:rPr lang="tr-TR" dirty="0">
                <a:latin typeface="Times New Roman" pitchFamily="18" charset="0"/>
                <a:cs typeface="Times New Roman" pitchFamily="18" charset="0"/>
              </a:rPr>
              <a:t>, kas ve eklem ağrılarının </a:t>
            </a:r>
            <a:r>
              <a:rPr lang="tr-TR" dirty="0" err="1">
                <a:latin typeface="Times New Roman" pitchFamily="18" charset="0"/>
                <a:cs typeface="Times New Roman" pitchFamily="18" charset="0"/>
              </a:rPr>
              <a:t>semptomatik</a:t>
            </a:r>
            <a:r>
              <a:rPr lang="tr-TR" dirty="0">
                <a:latin typeface="Times New Roman" pitchFamily="18" charset="0"/>
                <a:cs typeface="Times New Roman" pitchFamily="18" charset="0"/>
              </a:rPr>
              <a:t> tedavisinde reçete edilmesi halinde bedelleri Kurumca karşılanmaz</a:t>
            </a:r>
          </a:p>
        </p:txBody>
      </p:sp>
    </p:spTree>
    <p:extLst>
      <p:ext uri="{BB962C8B-B14F-4D97-AF65-F5344CB8AC3E}">
        <p14:creationId xmlns:p14="http://schemas.microsoft.com/office/powerpoint/2010/main" val="1715958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ctr">
              <a:buNone/>
            </a:pPr>
            <a:r>
              <a:rPr lang="tr-TR" dirty="0"/>
              <a:t>       </a:t>
            </a:r>
            <a:r>
              <a:rPr lang="tr-TR" b="1" dirty="0">
                <a:solidFill>
                  <a:schemeClr val="tx2"/>
                </a:solidFill>
                <a:latin typeface="Times New Roman" pitchFamily="18" charset="0"/>
                <a:cs typeface="Times New Roman" pitchFamily="18" charset="0"/>
              </a:rPr>
              <a:t>ÜRİNER İNKONTİNANSTA İLAÇ KULLANIM İLKELERİ</a:t>
            </a:r>
          </a:p>
        </p:txBody>
      </p:sp>
    </p:spTree>
    <p:extLst>
      <p:ext uri="{BB962C8B-B14F-4D97-AF65-F5344CB8AC3E}">
        <p14:creationId xmlns:p14="http://schemas.microsoft.com/office/powerpoint/2010/main" val="3024591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Times New Roman" pitchFamily="18" charset="0"/>
                <a:cs typeface="Times New Roman" pitchFamily="18" charset="0"/>
              </a:rPr>
              <a:t>05/03/2022 tarihli Sağlık Uygulama Tebliği</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8762" y="1905794"/>
            <a:ext cx="6086475"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242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Times New Roman" pitchFamily="18" charset="0"/>
                <a:cs typeface="Times New Roman" pitchFamily="18" charset="0"/>
              </a:rPr>
              <a:t>SOLİFENASİN</a:t>
            </a:r>
          </a:p>
        </p:txBody>
      </p:sp>
      <p:sp>
        <p:nvSpPr>
          <p:cNvPr id="3" name="İçerik Yer Tutucusu 2"/>
          <p:cNvSpPr>
            <a:spLocks noGrp="1"/>
          </p:cNvSpPr>
          <p:nvPr>
            <p:ph idx="1"/>
          </p:nvPr>
        </p:nvSpPr>
        <p:spPr/>
        <p:txBody>
          <a:bodyPr>
            <a:normAutofit fontScale="92500" lnSpcReduction="20000"/>
          </a:bodyPr>
          <a:lstStyle/>
          <a:p>
            <a:r>
              <a:rPr lang="tr-TR" dirty="0" err="1">
                <a:latin typeface="Times New Roman" pitchFamily="18" charset="0"/>
                <a:cs typeface="Times New Roman" pitchFamily="18" charset="0"/>
              </a:rPr>
              <a:t>Reç.Yaz.Branş</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lar</a:t>
            </a:r>
            <a:r>
              <a:rPr lang="tr-TR" dirty="0">
                <a:latin typeface="Times New Roman" pitchFamily="18" charset="0"/>
                <a:cs typeface="Times New Roman" pitchFamily="18" charset="0"/>
              </a:rPr>
              <a:t>)	:	 Tüm Hekimler</a:t>
            </a:r>
          </a:p>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Reçete Uyarı Kodu	:	 275 – Oral </a:t>
            </a:r>
            <a:r>
              <a:rPr lang="tr-TR" dirty="0" err="1">
                <a:latin typeface="Times New Roman" pitchFamily="18" charset="0"/>
                <a:cs typeface="Times New Roman" pitchFamily="18" charset="0"/>
              </a:rPr>
              <a:t>Oksibutinine</a:t>
            </a:r>
            <a:r>
              <a:rPr lang="tr-TR" dirty="0">
                <a:latin typeface="Times New Roman" pitchFamily="18" charset="0"/>
                <a:cs typeface="Times New Roman" pitchFamily="18" charset="0"/>
              </a:rPr>
              <a:t> yanıt alınamayan ya da </a:t>
            </a:r>
            <a:r>
              <a:rPr lang="tr-TR" dirty="0" err="1">
                <a:latin typeface="Times New Roman" pitchFamily="18" charset="0"/>
                <a:cs typeface="Times New Roman" pitchFamily="18" charset="0"/>
              </a:rPr>
              <a:t>tolere</a:t>
            </a:r>
            <a:r>
              <a:rPr lang="tr-TR" dirty="0">
                <a:latin typeface="Times New Roman" pitchFamily="18" charset="0"/>
                <a:cs typeface="Times New Roman" pitchFamily="18" charset="0"/>
              </a:rPr>
              <a:t> edemeyen hastalar</a:t>
            </a:r>
          </a:p>
          <a:p>
            <a:pPr marL="0" indent="0">
              <a:buNone/>
            </a:pP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Rapor	:	 Uzman Hekim Raporu</a:t>
            </a:r>
          </a:p>
          <a:p>
            <a:pPr marL="0" indent="0">
              <a:buNone/>
            </a:pPr>
            <a:r>
              <a:rPr lang="tr-TR" dirty="0">
                <a:latin typeface="Times New Roman" pitchFamily="18" charset="0"/>
                <a:cs typeface="Times New Roman" pitchFamily="18" charset="0"/>
              </a:rPr>
              <a:t>15.08 - </a:t>
            </a:r>
            <a:r>
              <a:rPr lang="tr-TR" dirty="0" err="1">
                <a:latin typeface="Times New Roman" pitchFamily="18" charset="0"/>
                <a:cs typeface="Times New Roman" pitchFamily="18" charset="0"/>
              </a:rPr>
              <a:t>Nörojenik</a:t>
            </a:r>
            <a:r>
              <a:rPr lang="tr-TR" dirty="0">
                <a:latin typeface="Times New Roman" pitchFamily="18" charset="0"/>
                <a:cs typeface="Times New Roman" pitchFamily="18" charset="0"/>
              </a:rPr>
              <a:t> Mesane (N31)</a:t>
            </a:r>
          </a:p>
          <a:p>
            <a:pPr marL="0" indent="0">
              <a:buNone/>
            </a:pPr>
            <a:r>
              <a:rPr lang="tr-TR" dirty="0">
                <a:latin typeface="Times New Roman" pitchFamily="18" charset="0"/>
                <a:cs typeface="Times New Roman" pitchFamily="18" charset="0"/>
              </a:rPr>
              <a:t> </a:t>
            </a:r>
          </a:p>
          <a:p>
            <a:r>
              <a:rPr lang="tr-TR" dirty="0" err="1">
                <a:latin typeface="Times New Roman" pitchFamily="18" charset="0"/>
                <a:cs typeface="Times New Roman" pitchFamily="18" charset="0"/>
              </a:rPr>
              <a:t>Rap.Yaz.Branş</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lar</a:t>
            </a:r>
            <a:r>
              <a:rPr lang="tr-TR" dirty="0">
                <a:latin typeface="Times New Roman" pitchFamily="18" charset="0"/>
                <a:cs typeface="Times New Roman" pitchFamily="18" charset="0"/>
              </a:rPr>
              <a:t>)	: Tüm Uzman Hekimler</a:t>
            </a:r>
          </a:p>
        </p:txBody>
      </p:sp>
    </p:spTree>
    <p:extLst>
      <p:ext uri="{BB962C8B-B14F-4D97-AF65-F5344CB8AC3E}">
        <p14:creationId xmlns:p14="http://schemas.microsoft.com/office/powerpoint/2010/main" val="2258168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Times New Roman" pitchFamily="18" charset="0"/>
                <a:cs typeface="Times New Roman" pitchFamily="18" charset="0"/>
              </a:rPr>
              <a:t>TROSPİYUM</a:t>
            </a:r>
          </a:p>
        </p:txBody>
      </p:sp>
      <p:sp>
        <p:nvSpPr>
          <p:cNvPr id="3" name="İçerik Yer Tutucusu 2"/>
          <p:cNvSpPr>
            <a:spLocks noGrp="1"/>
          </p:cNvSpPr>
          <p:nvPr>
            <p:ph idx="1"/>
          </p:nvPr>
        </p:nvSpPr>
        <p:spPr>
          <a:xfrm>
            <a:off x="457200" y="1600200"/>
            <a:ext cx="8229600" cy="4983162"/>
          </a:xfrm>
        </p:spPr>
        <p:txBody>
          <a:bodyPr>
            <a:noAutofit/>
          </a:bodyPr>
          <a:lstStyle/>
          <a:p>
            <a:r>
              <a:rPr lang="tr-TR" sz="2800" dirty="0" err="1">
                <a:latin typeface="Times New Roman" pitchFamily="18" charset="0"/>
                <a:cs typeface="Times New Roman" pitchFamily="18" charset="0"/>
              </a:rPr>
              <a:t>Reç.Yaz.Branş</a:t>
            </a:r>
            <a:r>
              <a:rPr lang="tr-TR" sz="2800" dirty="0">
                <a:latin typeface="Times New Roman" pitchFamily="18" charset="0"/>
                <a:cs typeface="Times New Roman" pitchFamily="18" charset="0"/>
              </a:rPr>
              <a:t>(</a:t>
            </a:r>
            <a:r>
              <a:rPr lang="tr-TR" sz="2800" dirty="0" err="1">
                <a:latin typeface="Times New Roman" pitchFamily="18" charset="0"/>
                <a:cs typeface="Times New Roman" pitchFamily="18" charset="0"/>
              </a:rPr>
              <a:t>lar</a:t>
            </a:r>
            <a:r>
              <a:rPr lang="tr-TR" sz="2800" dirty="0">
                <a:latin typeface="Times New Roman" pitchFamily="18" charset="0"/>
                <a:cs typeface="Times New Roman" pitchFamily="18" charset="0"/>
              </a:rPr>
              <a:t>)	:	 Tüm Hekimler</a:t>
            </a:r>
          </a:p>
          <a:p>
            <a:r>
              <a:rPr lang="tr-TR" sz="2800" dirty="0">
                <a:latin typeface="Times New Roman" pitchFamily="18" charset="0"/>
                <a:cs typeface="Times New Roman" pitchFamily="18" charset="0"/>
              </a:rPr>
              <a:t>Reçete Uyarı Kodu	:	 275 – Oral </a:t>
            </a:r>
            <a:r>
              <a:rPr lang="tr-TR" sz="2800" dirty="0" err="1">
                <a:latin typeface="Times New Roman" pitchFamily="18" charset="0"/>
                <a:cs typeface="Times New Roman" pitchFamily="18" charset="0"/>
              </a:rPr>
              <a:t>Oksibutinine</a:t>
            </a:r>
            <a:r>
              <a:rPr lang="tr-TR" sz="2800" dirty="0">
                <a:latin typeface="Times New Roman" pitchFamily="18" charset="0"/>
                <a:cs typeface="Times New Roman" pitchFamily="18" charset="0"/>
              </a:rPr>
              <a:t> yanıt alınamayan ya da tolere edemeyen hastalar</a:t>
            </a:r>
          </a:p>
          <a:p>
            <a:r>
              <a:rPr lang="tr-TR" sz="2800" dirty="0">
                <a:latin typeface="Times New Roman" pitchFamily="18" charset="0"/>
                <a:cs typeface="Times New Roman" pitchFamily="18" charset="0"/>
              </a:rPr>
              <a:t> Rapor	:	 Uzman Hekim Raporu</a:t>
            </a:r>
          </a:p>
          <a:p>
            <a:pPr marL="0" indent="0">
              <a:buNone/>
            </a:pPr>
            <a:r>
              <a:rPr lang="tr-TR" sz="2800" dirty="0">
                <a:latin typeface="Times New Roman" pitchFamily="18" charset="0"/>
                <a:cs typeface="Times New Roman" pitchFamily="18" charset="0"/>
              </a:rPr>
              <a:t>15.08 - Nörojenik Mesane (N31)</a:t>
            </a:r>
          </a:p>
          <a:p>
            <a:pPr marL="0" indent="0">
              <a:buNone/>
            </a:pPr>
            <a:endParaRPr lang="tr-TR" sz="2800" dirty="0">
              <a:latin typeface="Times New Roman" pitchFamily="18" charset="0"/>
              <a:cs typeface="Times New Roman" pitchFamily="18" charset="0"/>
            </a:endParaRPr>
          </a:p>
          <a:p>
            <a:r>
              <a:rPr lang="tr-TR" sz="2800" dirty="0">
                <a:latin typeface="Times New Roman" pitchFamily="18" charset="0"/>
                <a:cs typeface="Times New Roman" pitchFamily="18" charset="0"/>
              </a:rPr>
              <a:t> </a:t>
            </a:r>
            <a:r>
              <a:rPr lang="tr-TR" sz="2800" dirty="0" err="1">
                <a:latin typeface="Times New Roman" pitchFamily="18" charset="0"/>
                <a:cs typeface="Times New Roman" pitchFamily="18" charset="0"/>
              </a:rPr>
              <a:t>Rap.Yaz.Branş</a:t>
            </a:r>
            <a:r>
              <a:rPr lang="tr-TR" sz="2800" dirty="0">
                <a:latin typeface="Times New Roman" pitchFamily="18" charset="0"/>
                <a:cs typeface="Times New Roman" pitchFamily="18" charset="0"/>
              </a:rPr>
              <a:t>(</a:t>
            </a:r>
            <a:r>
              <a:rPr lang="tr-TR" sz="2800" dirty="0" err="1">
                <a:latin typeface="Times New Roman" pitchFamily="18" charset="0"/>
                <a:cs typeface="Times New Roman" pitchFamily="18" charset="0"/>
              </a:rPr>
              <a:t>lar</a:t>
            </a:r>
            <a:r>
              <a:rPr lang="tr-TR" sz="2800" dirty="0">
                <a:latin typeface="Times New Roman" pitchFamily="18" charset="0"/>
                <a:cs typeface="Times New Roman" pitchFamily="18" charset="0"/>
              </a:rPr>
              <a:t>)	:Tüm Uzman Hekimler</a:t>
            </a:r>
          </a:p>
        </p:txBody>
      </p:sp>
    </p:spTree>
    <p:extLst>
      <p:ext uri="{BB962C8B-B14F-4D97-AF65-F5344CB8AC3E}">
        <p14:creationId xmlns:p14="http://schemas.microsoft.com/office/powerpoint/2010/main" val="3349168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ctr">
              <a:buNone/>
            </a:pPr>
            <a:r>
              <a:rPr lang="tr-TR" b="1" dirty="0">
                <a:solidFill>
                  <a:schemeClr val="tx2"/>
                </a:solidFill>
                <a:latin typeface="Times New Roman" pitchFamily="18" charset="0"/>
                <a:cs typeface="Times New Roman" pitchFamily="18" charset="0"/>
              </a:rPr>
              <a:t>OSTEOPOROZ TEDAVİSİNDE İLAÇ KULLANIM İLKELERİ</a:t>
            </a:r>
          </a:p>
        </p:txBody>
      </p:sp>
    </p:spTree>
    <p:extLst>
      <p:ext uri="{BB962C8B-B14F-4D97-AF65-F5344CB8AC3E}">
        <p14:creationId xmlns:p14="http://schemas.microsoft.com/office/powerpoint/2010/main" val="1111033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r>
              <a:rPr lang="tr-TR" dirty="0">
                <a:latin typeface="Times New Roman" pitchFamily="18" charset="0"/>
                <a:cs typeface="Times New Roman" pitchFamily="18" charset="0"/>
              </a:rPr>
              <a:t>Osteoporoz tedavisinde </a:t>
            </a:r>
            <a:r>
              <a:rPr lang="tr-TR" dirty="0" err="1">
                <a:latin typeface="Times New Roman" pitchFamily="18" charset="0"/>
                <a:cs typeface="Times New Roman" pitchFamily="18" charset="0"/>
              </a:rPr>
              <a:t>bifosfonatlar</a:t>
            </a:r>
            <a:r>
              <a:rPr lang="tr-TR" dirty="0">
                <a:latin typeface="Times New Roman" pitchFamily="18" charset="0"/>
                <a:cs typeface="Times New Roman" pitchFamily="18" charset="0"/>
              </a:rPr>
              <a:t> (kombinasyonları dahil) ve diğer osteoporoz ilaçları (</a:t>
            </a:r>
            <a:r>
              <a:rPr lang="tr-TR" dirty="0" err="1">
                <a:latin typeface="Times New Roman" pitchFamily="18" charset="0"/>
                <a:cs typeface="Times New Roman" pitchFamily="18" charset="0"/>
              </a:rPr>
              <a:t>raloksifen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calcitonin</a:t>
            </a:r>
            <a:r>
              <a:rPr lang="tr-TR" dirty="0">
                <a:latin typeface="Times New Roman" pitchFamily="18" charset="0"/>
                <a:cs typeface="Times New Roman" pitchFamily="18" charset="0"/>
              </a:rPr>
              <a:t>, stronsiyum </a:t>
            </a:r>
            <a:r>
              <a:rPr lang="tr-TR" dirty="0" err="1">
                <a:latin typeface="Times New Roman" pitchFamily="18" charset="0"/>
                <a:cs typeface="Times New Roman" pitchFamily="18" charset="0"/>
              </a:rPr>
              <a:t>ranelat</a:t>
            </a:r>
            <a:r>
              <a:rPr lang="tr-TR" dirty="0">
                <a:latin typeface="Times New Roman" pitchFamily="18" charset="0"/>
                <a:cs typeface="Times New Roman" pitchFamily="18" charset="0"/>
              </a:rPr>
              <a:t> (kombinasyonları dahil), </a:t>
            </a:r>
            <a:r>
              <a:rPr lang="tr-TR" dirty="0" err="1">
                <a:latin typeface="Times New Roman" pitchFamily="18" charset="0"/>
                <a:cs typeface="Times New Roman" pitchFamily="18" charset="0"/>
              </a:rPr>
              <a:t>denosumab</a:t>
            </a:r>
            <a:r>
              <a:rPr lang="tr-TR" dirty="0">
                <a:latin typeface="Times New Roman" pitchFamily="18" charset="0"/>
                <a:cs typeface="Times New Roman" pitchFamily="18" charset="0"/>
              </a:rPr>
              <a:t>) aşağıda belirtilen koşullar çerçevesinde ödenir. Bu ilaçlar tedavi süresinin belirtildiği sağlık raporuna dayanılarak reçete edilirler. </a:t>
            </a:r>
          </a:p>
          <a:p>
            <a:r>
              <a:rPr lang="tr-TR" dirty="0">
                <a:latin typeface="Times New Roman" pitchFamily="18" charset="0"/>
                <a:cs typeface="Times New Roman" pitchFamily="18" charset="0"/>
              </a:rPr>
              <a:t>Rapor süresi (Değişik: RG-21/03/2018-30367/ 25-a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 01/04/2018)  </a:t>
            </a:r>
            <a:r>
              <a:rPr lang="tr-TR" dirty="0">
                <a:solidFill>
                  <a:srgbClr val="FF0000"/>
                </a:solidFill>
                <a:latin typeface="Times New Roman" pitchFamily="18" charset="0"/>
                <a:cs typeface="Times New Roman" pitchFamily="18" charset="0"/>
              </a:rPr>
              <a:t>2 yıldır. </a:t>
            </a:r>
            <a:r>
              <a:rPr lang="tr-TR" dirty="0">
                <a:latin typeface="Times New Roman" pitchFamily="18" charset="0"/>
                <a:cs typeface="Times New Roman" pitchFamily="18" charset="0"/>
              </a:rPr>
              <a:t>Bu grup ilaçların birlikte kombine kullanımı halinde sadece birinin bedeli ödenir.</a:t>
            </a:r>
          </a:p>
          <a:p>
            <a:r>
              <a:rPr lang="tr-TR" dirty="0">
                <a:latin typeface="Times New Roman" pitchFamily="18" charset="0"/>
                <a:cs typeface="Times New Roman" pitchFamily="18" charset="0"/>
              </a:rPr>
              <a:t>Osteoporozda ilaç tedavisi, düzenlenecek rapor tarihinden önce son (Değişik: RG-21/03/2018-30367/25-b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Yürürlük:01/04/2018) </a:t>
            </a:r>
            <a:r>
              <a:rPr lang="tr-TR" dirty="0">
                <a:solidFill>
                  <a:srgbClr val="FF0000"/>
                </a:solidFill>
                <a:latin typeface="Times New Roman" pitchFamily="18" charset="0"/>
                <a:cs typeface="Times New Roman" pitchFamily="18" charset="0"/>
              </a:rPr>
              <a:t>iki yıl içinde yapılan </a:t>
            </a:r>
            <a:r>
              <a:rPr lang="tr-TR" dirty="0">
                <a:latin typeface="Times New Roman" pitchFamily="18" charset="0"/>
                <a:cs typeface="Times New Roman" pitchFamily="18" charset="0"/>
              </a:rPr>
              <a:t>Kemik Mineral Yoğunluk (KMY) ölçümüyle planlanır. </a:t>
            </a:r>
          </a:p>
        </p:txBody>
      </p:sp>
    </p:spTree>
    <p:extLst>
      <p:ext uri="{BB962C8B-B14F-4D97-AF65-F5344CB8AC3E}">
        <p14:creationId xmlns:p14="http://schemas.microsoft.com/office/powerpoint/2010/main" val="6517639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600200"/>
            <a:ext cx="8229600" cy="4853136"/>
          </a:xfrm>
        </p:spPr>
        <p:txBody>
          <a:bodyPr>
            <a:normAutofit fontScale="62500" lnSpcReduction="20000"/>
          </a:bodyPr>
          <a:lstStyle/>
          <a:p>
            <a:r>
              <a:rPr lang="tr-TR" dirty="0">
                <a:solidFill>
                  <a:srgbClr val="FF0000"/>
                </a:solidFill>
                <a:latin typeface="Times New Roman" pitchFamily="18" charset="0"/>
                <a:cs typeface="Times New Roman" pitchFamily="18" charset="0"/>
              </a:rPr>
              <a:t>Ölçüm yılda bir defadan daha sık yapılamaz</a:t>
            </a:r>
            <a:r>
              <a:rPr lang="tr-TR" dirty="0">
                <a:latin typeface="Times New Roman" pitchFamily="18" charset="0"/>
                <a:cs typeface="Times New Roman" pitchFamily="18" charset="0"/>
              </a:rPr>
              <a:t>. KMY ölçümünün tarihi ve sonucu reçete veya raporda belirtilir. KMY ölçümü bir kalçasında protez olan hastada diğer kalçadan, her iki kalçasında da protez olan hastada </a:t>
            </a:r>
            <a:r>
              <a:rPr lang="tr-TR" dirty="0" err="1">
                <a:latin typeface="Times New Roman" pitchFamily="18" charset="0"/>
                <a:cs typeface="Times New Roman" pitchFamily="18" charset="0"/>
              </a:rPr>
              <a:t>vertebra</a:t>
            </a:r>
            <a:r>
              <a:rPr lang="tr-TR" dirty="0">
                <a:latin typeface="Times New Roman" pitchFamily="18" charset="0"/>
                <a:cs typeface="Times New Roman" pitchFamily="18" charset="0"/>
              </a:rPr>
              <a:t> ya da ön koldan yapılabilir. </a:t>
            </a:r>
          </a:p>
          <a:p>
            <a:r>
              <a:rPr lang="tr-TR" dirty="0">
                <a:solidFill>
                  <a:srgbClr val="FF0000"/>
                </a:solidFill>
                <a:latin typeface="Times New Roman" pitchFamily="18" charset="0"/>
                <a:cs typeface="Times New Roman" pitchFamily="18" charset="0"/>
              </a:rPr>
              <a:t>75 yaş ve üzerindeki hastalar ile raporunda </a:t>
            </a:r>
            <a:r>
              <a:rPr lang="tr-TR" dirty="0" err="1">
                <a:solidFill>
                  <a:srgbClr val="FF0000"/>
                </a:solidFill>
                <a:latin typeface="Times New Roman" pitchFamily="18" charset="0"/>
                <a:cs typeface="Times New Roman" pitchFamily="18" charset="0"/>
              </a:rPr>
              <a:t>osteoporotik</a:t>
            </a:r>
            <a:r>
              <a:rPr lang="tr-TR" dirty="0">
                <a:solidFill>
                  <a:srgbClr val="FF0000"/>
                </a:solidFill>
                <a:latin typeface="Times New Roman" pitchFamily="18" charset="0"/>
                <a:cs typeface="Times New Roman" pitchFamily="18" charset="0"/>
              </a:rPr>
              <a:t> patolojik kalça kırığı belirtilen hastalarda KMY ölçümü şartı aranmaz. </a:t>
            </a:r>
          </a:p>
          <a:p>
            <a:pPr marL="0" indent="0">
              <a:buNone/>
            </a:pPr>
            <a:r>
              <a:rPr lang="tr-TR" dirty="0">
                <a:latin typeface="Times New Roman" pitchFamily="18" charset="0"/>
                <a:cs typeface="Times New Roman" pitchFamily="18" charset="0"/>
              </a:rPr>
              <a:t>a) </a:t>
            </a:r>
            <a:r>
              <a:rPr lang="tr-TR" dirty="0">
                <a:solidFill>
                  <a:srgbClr val="FF0000"/>
                </a:solidFill>
                <a:latin typeface="Times New Roman" pitchFamily="18" charset="0"/>
                <a:cs typeface="Times New Roman" pitchFamily="18" charset="0"/>
              </a:rPr>
              <a:t>Patolojik kırığı olan hastalarda </a:t>
            </a:r>
            <a:r>
              <a:rPr lang="tr-TR" dirty="0" err="1">
                <a:latin typeface="Times New Roman" pitchFamily="18" charset="0"/>
                <a:cs typeface="Times New Roman" pitchFamily="18" charset="0"/>
              </a:rPr>
              <a:t>lomber</a:t>
            </a:r>
            <a:r>
              <a:rPr lang="tr-TR" dirty="0">
                <a:latin typeface="Times New Roman" pitchFamily="18" charset="0"/>
                <a:cs typeface="Times New Roman" pitchFamily="18" charset="0"/>
              </a:rPr>
              <a:t> bölgeden </a:t>
            </a:r>
            <a:r>
              <a:rPr lang="tr-TR" dirty="0" err="1">
                <a:latin typeface="Times New Roman" pitchFamily="18" charset="0"/>
                <a:cs typeface="Times New Roman" pitchFamily="18" charset="0"/>
              </a:rPr>
              <a:t>posteroanterior</a:t>
            </a:r>
            <a:r>
              <a:rPr lang="tr-TR" dirty="0">
                <a:latin typeface="Times New Roman" pitchFamily="18" charset="0"/>
                <a:cs typeface="Times New Roman" pitchFamily="18" charset="0"/>
              </a:rPr>
              <a:t> yapılan KMY ölçümünde </a:t>
            </a:r>
            <a:r>
              <a:rPr lang="tr-TR" dirty="0" err="1">
                <a:latin typeface="Times New Roman" pitchFamily="18" charset="0"/>
                <a:cs typeface="Times New Roman" pitchFamily="18" charset="0"/>
              </a:rPr>
              <a:t>lomber</a:t>
            </a:r>
            <a:r>
              <a:rPr lang="tr-TR" dirty="0">
                <a:latin typeface="Times New Roman" pitchFamily="18" charset="0"/>
                <a:cs typeface="Times New Roman" pitchFamily="18" charset="0"/>
              </a:rPr>
              <a:t> total (L1-4 veya L2-4) veya </a:t>
            </a:r>
            <a:r>
              <a:rPr lang="tr-TR" dirty="0" err="1">
                <a:latin typeface="Times New Roman" pitchFamily="18" charset="0"/>
                <a:cs typeface="Times New Roman" pitchFamily="18" charset="0"/>
              </a:rPr>
              <a:t>femur</a:t>
            </a:r>
            <a:r>
              <a:rPr lang="tr-TR" dirty="0">
                <a:latin typeface="Times New Roman" pitchFamily="18" charset="0"/>
                <a:cs typeface="Times New Roman" pitchFamily="18" charset="0"/>
              </a:rPr>
              <a:t> total veya </a:t>
            </a:r>
            <a:r>
              <a:rPr lang="tr-TR" dirty="0" err="1">
                <a:latin typeface="Times New Roman" pitchFamily="18" charset="0"/>
                <a:cs typeface="Times New Roman" pitchFamily="18" charset="0"/>
              </a:rPr>
              <a:t>femur</a:t>
            </a:r>
            <a:r>
              <a:rPr lang="tr-TR" dirty="0">
                <a:latin typeface="Times New Roman" pitchFamily="18" charset="0"/>
                <a:cs typeface="Times New Roman" pitchFamily="18" charset="0"/>
              </a:rPr>
              <a:t> boynu KMY ölçümünde “T” değerlerinden herhangi birinin </a:t>
            </a:r>
            <a:r>
              <a:rPr lang="tr-TR" dirty="0">
                <a:solidFill>
                  <a:srgbClr val="FF0000"/>
                </a:solidFill>
                <a:latin typeface="Times New Roman" pitchFamily="18" charset="0"/>
                <a:cs typeface="Times New Roman" pitchFamily="18" charset="0"/>
              </a:rPr>
              <a:t>-1 veya daha düşük olması </a:t>
            </a:r>
            <a:r>
              <a:rPr lang="tr-TR" dirty="0">
                <a:latin typeface="Times New Roman" pitchFamily="18" charset="0"/>
                <a:cs typeface="Times New Roman" pitchFamily="18" charset="0"/>
              </a:rPr>
              <a:t>durumunda, </a:t>
            </a:r>
          </a:p>
          <a:p>
            <a:pPr marL="0" indent="0">
              <a:buNone/>
            </a:pPr>
            <a:r>
              <a:rPr lang="tr-TR" dirty="0">
                <a:latin typeface="Times New Roman" pitchFamily="18" charset="0"/>
                <a:cs typeface="Times New Roman" pitchFamily="18" charset="0"/>
              </a:rPr>
              <a:t>b) </a:t>
            </a:r>
            <a:r>
              <a:rPr lang="tr-TR" dirty="0">
                <a:solidFill>
                  <a:srgbClr val="FF0000"/>
                </a:solidFill>
                <a:latin typeface="Times New Roman" pitchFamily="18" charset="0"/>
                <a:cs typeface="Times New Roman" pitchFamily="18" charset="0"/>
              </a:rPr>
              <a:t>Patolojik kırığı olmayan 65 yaş ve üzeri hastalarda</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lomber</a:t>
            </a:r>
            <a:r>
              <a:rPr lang="tr-TR" dirty="0">
                <a:latin typeface="Times New Roman" pitchFamily="18" charset="0"/>
                <a:cs typeface="Times New Roman" pitchFamily="18" charset="0"/>
              </a:rPr>
              <a:t> bölgeden </a:t>
            </a:r>
            <a:r>
              <a:rPr lang="tr-TR" dirty="0" err="1">
                <a:latin typeface="Times New Roman" pitchFamily="18" charset="0"/>
                <a:cs typeface="Times New Roman" pitchFamily="18" charset="0"/>
              </a:rPr>
              <a:t>posteroanterior</a:t>
            </a:r>
            <a:r>
              <a:rPr lang="tr-TR" dirty="0">
                <a:latin typeface="Times New Roman" pitchFamily="18" charset="0"/>
                <a:cs typeface="Times New Roman" pitchFamily="18" charset="0"/>
              </a:rPr>
              <a:t> yapılan KMY ölçümünde </a:t>
            </a:r>
            <a:r>
              <a:rPr lang="tr-TR" dirty="0" err="1">
                <a:latin typeface="Times New Roman" pitchFamily="18" charset="0"/>
                <a:cs typeface="Times New Roman" pitchFamily="18" charset="0"/>
              </a:rPr>
              <a:t>lomber</a:t>
            </a:r>
            <a:r>
              <a:rPr lang="tr-TR" dirty="0">
                <a:latin typeface="Times New Roman" pitchFamily="18" charset="0"/>
                <a:cs typeface="Times New Roman" pitchFamily="18" charset="0"/>
              </a:rPr>
              <a:t> total (L1-4 </a:t>
            </a:r>
            <a:r>
              <a:rPr lang="tr-TR" dirty="0">
                <a:solidFill>
                  <a:srgbClr val="FF0000"/>
                </a:solidFill>
                <a:latin typeface="Times New Roman" pitchFamily="18" charset="0"/>
                <a:cs typeface="Times New Roman" pitchFamily="18" charset="0"/>
              </a:rPr>
              <a:t>veya</a:t>
            </a:r>
            <a:r>
              <a:rPr lang="tr-TR" dirty="0">
                <a:latin typeface="Times New Roman" pitchFamily="18" charset="0"/>
                <a:cs typeface="Times New Roman" pitchFamily="18" charset="0"/>
              </a:rPr>
              <a:t> L2-4) </a:t>
            </a:r>
            <a:r>
              <a:rPr lang="tr-TR" dirty="0">
                <a:solidFill>
                  <a:srgbClr val="FF0000"/>
                </a:solidFill>
                <a:latin typeface="Times New Roman" pitchFamily="18" charset="0"/>
                <a:cs typeface="Times New Roman" pitchFamily="18" charset="0"/>
              </a:rPr>
              <a:t>veya</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femur</a:t>
            </a:r>
            <a:r>
              <a:rPr lang="tr-TR" dirty="0">
                <a:latin typeface="Times New Roman" pitchFamily="18" charset="0"/>
                <a:cs typeface="Times New Roman" pitchFamily="18" charset="0"/>
              </a:rPr>
              <a:t> total </a:t>
            </a:r>
            <a:r>
              <a:rPr lang="tr-TR" dirty="0">
                <a:solidFill>
                  <a:srgbClr val="FF0000"/>
                </a:solidFill>
                <a:latin typeface="Times New Roman" pitchFamily="18" charset="0"/>
                <a:cs typeface="Times New Roman" pitchFamily="18" charset="0"/>
              </a:rPr>
              <a:t>veya</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femur</a:t>
            </a:r>
            <a:r>
              <a:rPr lang="tr-TR" dirty="0">
                <a:latin typeface="Times New Roman" pitchFamily="18" charset="0"/>
                <a:cs typeface="Times New Roman" pitchFamily="18" charset="0"/>
              </a:rPr>
              <a:t> boynu KMY ölçümünde “T” değerlerinden </a:t>
            </a:r>
            <a:r>
              <a:rPr lang="tr-TR" dirty="0">
                <a:solidFill>
                  <a:srgbClr val="FF0000"/>
                </a:solidFill>
                <a:latin typeface="Times New Roman" pitchFamily="18" charset="0"/>
                <a:cs typeface="Times New Roman" pitchFamily="18" charset="0"/>
              </a:rPr>
              <a:t>herhangi birinin -2,5 veya daha düşük </a:t>
            </a:r>
            <a:r>
              <a:rPr lang="tr-TR" dirty="0">
                <a:latin typeface="Times New Roman" pitchFamily="18" charset="0"/>
                <a:cs typeface="Times New Roman" pitchFamily="18" charset="0"/>
              </a:rPr>
              <a:t>olması durumunda, </a:t>
            </a:r>
          </a:p>
          <a:p>
            <a:pPr marL="0" indent="0">
              <a:buNone/>
            </a:pPr>
            <a:r>
              <a:rPr lang="tr-TR" dirty="0">
                <a:latin typeface="Times New Roman" pitchFamily="18" charset="0"/>
                <a:cs typeface="Times New Roman" pitchFamily="18" charset="0"/>
              </a:rPr>
              <a:t>c) Patolojik kırığı olmayan 65 yaş altı hastalarda; </a:t>
            </a:r>
            <a:r>
              <a:rPr lang="tr-TR" dirty="0" err="1">
                <a:latin typeface="Times New Roman" pitchFamily="18" charset="0"/>
                <a:cs typeface="Times New Roman" pitchFamily="18" charset="0"/>
              </a:rPr>
              <a:t>lomber</a:t>
            </a:r>
            <a:r>
              <a:rPr lang="tr-TR" dirty="0">
                <a:latin typeface="Times New Roman" pitchFamily="18" charset="0"/>
                <a:cs typeface="Times New Roman" pitchFamily="18" charset="0"/>
              </a:rPr>
              <a:t> bölgeden </a:t>
            </a:r>
            <a:r>
              <a:rPr lang="tr-TR" dirty="0" err="1">
                <a:latin typeface="Times New Roman" pitchFamily="18" charset="0"/>
                <a:cs typeface="Times New Roman" pitchFamily="18" charset="0"/>
              </a:rPr>
              <a:t>posteroanterior</a:t>
            </a:r>
            <a:r>
              <a:rPr lang="tr-TR" dirty="0">
                <a:latin typeface="Times New Roman" pitchFamily="18" charset="0"/>
                <a:cs typeface="Times New Roman" pitchFamily="18" charset="0"/>
              </a:rPr>
              <a:t> yapılan kemik mineral yoğunluk (KMY) ölçümünde </a:t>
            </a:r>
            <a:r>
              <a:rPr lang="tr-TR" dirty="0" err="1">
                <a:latin typeface="Times New Roman" pitchFamily="18" charset="0"/>
                <a:cs typeface="Times New Roman" pitchFamily="18" charset="0"/>
              </a:rPr>
              <a:t>lomber</a:t>
            </a:r>
            <a:r>
              <a:rPr lang="tr-TR" dirty="0">
                <a:latin typeface="Times New Roman" pitchFamily="18" charset="0"/>
                <a:cs typeface="Times New Roman" pitchFamily="18" charset="0"/>
              </a:rPr>
              <a:t> total (L1-4 veya L2-4) veya </a:t>
            </a:r>
            <a:r>
              <a:rPr lang="tr-TR" dirty="0" err="1">
                <a:latin typeface="Times New Roman" pitchFamily="18" charset="0"/>
                <a:cs typeface="Times New Roman" pitchFamily="18" charset="0"/>
              </a:rPr>
              <a:t>femur</a:t>
            </a:r>
            <a:r>
              <a:rPr lang="tr-TR" dirty="0">
                <a:latin typeface="Times New Roman" pitchFamily="18" charset="0"/>
                <a:cs typeface="Times New Roman" pitchFamily="18" charset="0"/>
              </a:rPr>
              <a:t> total veya </a:t>
            </a:r>
            <a:r>
              <a:rPr lang="tr-TR" dirty="0" err="1">
                <a:latin typeface="Times New Roman" pitchFamily="18" charset="0"/>
                <a:cs typeface="Times New Roman" pitchFamily="18" charset="0"/>
              </a:rPr>
              <a:t>femur</a:t>
            </a:r>
            <a:r>
              <a:rPr lang="tr-TR" dirty="0">
                <a:latin typeface="Times New Roman" pitchFamily="18" charset="0"/>
                <a:cs typeface="Times New Roman" pitchFamily="18" charset="0"/>
              </a:rPr>
              <a:t> boynu KMY ölçümünde “T” değerlerinden herhangi birinin -3 veya daha düşük olması durumunda, </a:t>
            </a:r>
          </a:p>
          <a:p>
            <a:endParaRPr lang="tr-TR" dirty="0"/>
          </a:p>
        </p:txBody>
      </p:sp>
    </p:spTree>
    <p:extLst>
      <p:ext uri="{BB962C8B-B14F-4D97-AF65-F5344CB8AC3E}">
        <p14:creationId xmlns:p14="http://schemas.microsoft.com/office/powerpoint/2010/main" val="2788580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55000" lnSpcReduction="20000"/>
          </a:bodyPr>
          <a:lstStyle/>
          <a:p>
            <a:pPr marL="0" indent="0">
              <a:buNone/>
            </a:pPr>
            <a:r>
              <a:rPr lang="tr-TR" dirty="0">
                <a:latin typeface="Times New Roman" pitchFamily="18" charset="0"/>
                <a:cs typeface="Times New Roman" pitchFamily="18" charset="0"/>
              </a:rPr>
              <a:t>ç) </a:t>
            </a:r>
            <a:r>
              <a:rPr lang="tr-TR" dirty="0" err="1">
                <a:solidFill>
                  <a:srgbClr val="FF0000"/>
                </a:solidFill>
                <a:latin typeface="Times New Roman" pitchFamily="18" charset="0"/>
                <a:cs typeface="Times New Roman" pitchFamily="18" charset="0"/>
              </a:rPr>
              <a:t>Romatoid</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artrit</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çölyak</a:t>
            </a:r>
            <a:r>
              <a:rPr lang="tr-TR" dirty="0">
                <a:solidFill>
                  <a:srgbClr val="FF0000"/>
                </a:solidFill>
                <a:latin typeface="Times New Roman" pitchFamily="18" charset="0"/>
                <a:cs typeface="Times New Roman" pitchFamily="18" charset="0"/>
              </a:rPr>
              <a:t> hastalığı, kronik </a:t>
            </a:r>
            <a:r>
              <a:rPr lang="tr-TR" dirty="0" err="1">
                <a:solidFill>
                  <a:srgbClr val="FF0000"/>
                </a:solidFill>
                <a:latin typeface="Times New Roman" pitchFamily="18" charset="0"/>
                <a:cs typeface="Times New Roman" pitchFamily="18" charset="0"/>
              </a:rPr>
              <a:t>inflamatuar</a:t>
            </a:r>
            <a:r>
              <a:rPr lang="tr-TR" dirty="0">
                <a:solidFill>
                  <a:srgbClr val="FF0000"/>
                </a:solidFill>
                <a:latin typeface="Times New Roman" pitchFamily="18" charset="0"/>
                <a:cs typeface="Times New Roman" pitchFamily="18" charset="0"/>
              </a:rPr>
              <a:t> barsak hastalığı (</a:t>
            </a:r>
            <a:r>
              <a:rPr lang="tr-TR" dirty="0" err="1">
                <a:solidFill>
                  <a:srgbClr val="FF0000"/>
                </a:solidFill>
                <a:latin typeface="Times New Roman" pitchFamily="18" charset="0"/>
                <a:cs typeface="Times New Roman" pitchFamily="18" charset="0"/>
              </a:rPr>
              <a:t>crohn</a:t>
            </a:r>
            <a:r>
              <a:rPr lang="tr-TR" dirty="0">
                <a:solidFill>
                  <a:srgbClr val="FF0000"/>
                </a:solidFill>
                <a:latin typeface="Times New Roman" pitchFamily="18" charset="0"/>
                <a:cs typeface="Times New Roman" pitchFamily="18" charset="0"/>
              </a:rPr>
              <a:t> hastalığı veya </a:t>
            </a:r>
            <a:r>
              <a:rPr lang="tr-TR" dirty="0" err="1">
                <a:solidFill>
                  <a:srgbClr val="FF0000"/>
                </a:solidFill>
                <a:latin typeface="Times New Roman" pitchFamily="18" charset="0"/>
                <a:cs typeface="Times New Roman" pitchFamily="18" charset="0"/>
              </a:rPr>
              <a:t>ülseratif</a:t>
            </a:r>
            <a:r>
              <a:rPr lang="tr-TR" dirty="0">
                <a:solidFill>
                  <a:srgbClr val="FF0000"/>
                </a:solidFill>
                <a:latin typeface="Times New Roman" pitchFamily="18" charset="0"/>
                <a:cs typeface="Times New Roman" pitchFamily="18" charset="0"/>
              </a:rPr>
              <a:t> kolit), </a:t>
            </a:r>
            <a:r>
              <a:rPr lang="tr-TR" dirty="0" err="1">
                <a:solidFill>
                  <a:srgbClr val="FF0000"/>
                </a:solidFill>
                <a:latin typeface="Times New Roman" pitchFamily="18" charset="0"/>
                <a:cs typeface="Times New Roman" pitchFamily="18" charset="0"/>
              </a:rPr>
              <a:t>ankilozan</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spondilit</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hipertiroidi</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hipogonadizm</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hipopituitarizm</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anoreksia</a:t>
            </a:r>
            <a:r>
              <a:rPr lang="tr-TR" dirty="0">
                <a:solidFill>
                  <a:srgbClr val="FF0000"/>
                </a:solidFill>
                <a:latin typeface="Times New Roman" pitchFamily="18" charset="0"/>
                <a:cs typeface="Times New Roman" pitchFamily="18" charset="0"/>
              </a:rPr>
              <a:t> nevroza, kronik </a:t>
            </a:r>
            <a:r>
              <a:rPr lang="tr-TR" dirty="0" err="1">
                <a:solidFill>
                  <a:srgbClr val="FF0000"/>
                </a:solidFill>
                <a:latin typeface="Times New Roman" pitchFamily="18" charset="0"/>
                <a:cs typeface="Times New Roman" pitchFamily="18" charset="0"/>
              </a:rPr>
              <a:t>obstrüktif</a:t>
            </a:r>
            <a:r>
              <a:rPr lang="tr-TR" dirty="0">
                <a:solidFill>
                  <a:srgbClr val="FF0000"/>
                </a:solidFill>
                <a:latin typeface="Times New Roman" pitchFamily="18" charset="0"/>
                <a:cs typeface="Times New Roman" pitchFamily="18" charset="0"/>
              </a:rPr>
              <a:t> akciğer hastalığı, tip I diyabet, </a:t>
            </a:r>
            <a:r>
              <a:rPr lang="tr-TR" dirty="0" err="1">
                <a:solidFill>
                  <a:srgbClr val="FF0000"/>
                </a:solidFill>
                <a:latin typeface="Times New Roman" pitchFamily="18" charset="0"/>
                <a:cs typeface="Times New Roman" pitchFamily="18" charset="0"/>
              </a:rPr>
              <a:t>cushing</a:t>
            </a:r>
            <a:r>
              <a:rPr lang="tr-TR" dirty="0">
                <a:solidFill>
                  <a:srgbClr val="FF0000"/>
                </a:solidFill>
                <a:latin typeface="Times New Roman" pitchFamily="18" charset="0"/>
                <a:cs typeface="Times New Roman" pitchFamily="18" charset="0"/>
              </a:rPr>
              <a:t> sendromu ve </a:t>
            </a:r>
            <a:r>
              <a:rPr lang="tr-TR" dirty="0" err="1">
                <a:solidFill>
                  <a:srgbClr val="FF0000"/>
                </a:solidFill>
                <a:latin typeface="Times New Roman" pitchFamily="18" charset="0"/>
                <a:cs typeface="Times New Roman" pitchFamily="18" charset="0"/>
              </a:rPr>
              <a:t>primer</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hiperparatiroidizmde</a:t>
            </a:r>
            <a:r>
              <a:rPr lang="tr-TR" dirty="0">
                <a:solidFill>
                  <a:srgbClr val="FF0000"/>
                </a:solidFill>
                <a:latin typeface="Times New Roman" pitchFamily="18" charset="0"/>
                <a:cs typeface="Times New Roman" pitchFamily="18" charset="0"/>
              </a:rPr>
              <a:t>, uzun süreli (en az 3 ay) ve &gt; 5mg/gün sistemik </a:t>
            </a:r>
            <a:r>
              <a:rPr lang="tr-TR" dirty="0" err="1">
                <a:solidFill>
                  <a:srgbClr val="FF0000"/>
                </a:solidFill>
                <a:latin typeface="Times New Roman" pitchFamily="18" charset="0"/>
                <a:cs typeface="Times New Roman" pitchFamily="18" charset="0"/>
              </a:rPr>
              <a:t>kortikosteroid</a:t>
            </a:r>
            <a:r>
              <a:rPr lang="tr-TR" dirty="0">
                <a:solidFill>
                  <a:srgbClr val="FF0000"/>
                </a:solidFill>
                <a:latin typeface="Times New Roman" pitchFamily="18" charset="0"/>
                <a:cs typeface="Times New Roman" pitchFamily="18" charset="0"/>
              </a:rPr>
              <a:t> kullanımı olan, kanser tedavisi alan veya organ nakli </a:t>
            </a:r>
            <a:r>
              <a:rPr lang="tr-TR" dirty="0">
                <a:latin typeface="Times New Roman" pitchFamily="18" charset="0"/>
                <a:cs typeface="Times New Roman" pitchFamily="18" charset="0"/>
              </a:rPr>
              <a:t>uygulanmış hastalarda; </a:t>
            </a:r>
            <a:r>
              <a:rPr lang="tr-TR" dirty="0" err="1">
                <a:latin typeface="Times New Roman" pitchFamily="18" charset="0"/>
                <a:cs typeface="Times New Roman" pitchFamily="18" charset="0"/>
              </a:rPr>
              <a:t>sekonder</a:t>
            </a:r>
            <a:r>
              <a:rPr lang="tr-TR" dirty="0">
                <a:latin typeface="Times New Roman" pitchFamily="18" charset="0"/>
                <a:cs typeface="Times New Roman" pitchFamily="18" charset="0"/>
              </a:rPr>
              <a:t> gelişen osteoporozda KMY ölçümünde </a:t>
            </a:r>
            <a:r>
              <a:rPr lang="tr-TR" dirty="0" err="1">
                <a:latin typeface="Times New Roman" pitchFamily="18" charset="0"/>
                <a:cs typeface="Times New Roman" pitchFamily="18" charset="0"/>
              </a:rPr>
              <a:t>lomber</a:t>
            </a:r>
            <a:r>
              <a:rPr lang="tr-TR" dirty="0">
                <a:latin typeface="Times New Roman" pitchFamily="18" charset="0"/>
                <a:cs typeface="Times New Roman" pitchFamily="18" charset="0"/>
              </a:rPr>
              <a:t> total (L1-4 veya L2-4) veya </a:t>
            </a:r>
            <a:r>
              <a:rPr lang="tr-TR" dirty="0" err="1">
                <a:latin typeface="Times New Roman" pitchFamily="18" charset="0"/>
                <a:cs typeface="Times New Roman" pitchFamily="18" charset="0"/>
              </a:rPr>
              <a:t>femur</a:t>
            </a:r>
            <a:r>
              <a:rPr lang="tr-TR" dirty="0">
                <a:latin typeface="Times New Roman" pitchFamily="18" charset="0"/>
                <a:cs typeface="Times New Roman" pitchFamily="18" charset="0"/>
              </a:rPr>
              <a:t> total veya </a:t>
            </a:r>
            <a:r>
              <a:rPr lang="tr-TR" dirty="0" err="1">
                <a:latin typeface="Times New Roman" pitchFamily="18" charset="0"/>
                <a:cs typeface="Times New Roman" pitchFamily="18" charset="0"/>
              </a:rPr>
              <a:t>femur</a:t>
            </a:r>
            <a:r>
              <a:rPr lang="tr-TR" dirty="0">
                <a:latin typeface="Times New Roman" pitchFamily="18" charset="0"/>
                <a:cs typeface="Times New Roman" pitchFamily="18" charset="0"/>
              </a:rPr>
              <a:t> boynu KMY ölçümünde “T” değerlerinden herhangi birinin </a:t>
            </a:r>
            <a:r>
              <a:rPr lang="tr-TR" dirty="0">
                <a:solidFill>
                  <a:srgbClr val="FF0000"/>
                </a:solidFill>
                <a:latin typeface="Times New Roman" pitchFamily="18" charset="0"/>
                <a:cs typeface="Times New Roman" pitchFamily="18" charset="0"/>
              </a:rPr>
              <a:t>-1 veya daha düşük olması </a:t>
            </a:r>
            <a:r>
              <a:rPr lang="tr-TR" dirty="0">
                <a:latin typeface="Times New Roman" pitchFamily="18" charset="0"/>
                <a:cs typeface="Times New Roman" pitchFamily="18" charset="0"/>
              </a:rPr>
              <a:t>durumunda, (</a:t>
            </a:r>
            <a:r>
              <a:rPr lang="tr-TR" dirty="0" err="1">
                <a:latin typeface="Times New Roman" pitchFamily="18" charset="0"/>
                <a:cs typeface="Times New Roman" pitchFamily="18" charset="0"/>
              </a:rPr>
              <a:t>primer</a:t>
            </a:r>
            <a:r>
              <a:rPr lang="tr-TR" dirty="0">
                <a:latin typeface="Times New Roman" pitchFamily="18" charset="0"/>
                <a:cs typeface="Times New Roman" pitchFamily="18" charset="0"/>
              </a:rPr>
              <a:t> hastalığını da belirtir sağlık raporu ile birlikte) reçetelenir.</a:t>
            </a:r>
          </a:p>
          <a:p>
            <a:pPr marL="0" indent="0">
              <a:buNone/>
            </a:pPr>
            <a:endParaRPr lang="tr-TR" dirty="0">
              <a:latin typeface="Times New Roman" pitchFamily="18" charset="0"/>
              <a:cs typeface="Times New Roman" pitchFamily="18" charset="0"/>
            </a:endParaRPr>
          </a:p>
          <a:p>
            <a:pPr marL="0" indent="0">
              <a:buNone/>
            </a:pPr>
            <a:r>
              <a:rPr lang="tr-TR" dirty="0">
                <a:latin typeface="Times New Roman" pitchFamily="18" charset="0"/>
                <a:cs typeface="Times New Roman" pitchFamily="18" charset="0"/>
              </a:rPr>
              <a:t>d) </a:t>
            </a:r>
            <a:r>
              <a:rPr lang="tr-TR" dirty="0" err="1">
                <a:latin typeface="Times New Roman" pitchFamily="18" charset="0"/>
                <a:cs typeface="Times New Roman" pitchFamily="18" charset="0"/>
              </a:rPr>
              <a:t>Bifosfanatların</a:t>
            </a:r>
            <a:r>
              <a:rPr lang="tr-TR" dirty="0">
                <a:latin typeface="Times New Roman" pitchFamily="18" charset="0"/>
                <a:cs typeface="Times New Roman" pitchFamily="18" charset="0"/>
              </a:rPr>
              <a:t>, kalça çıkığı veya bel kemiği zedelenmesine bağlı </a:t>
            </a:r>
            <a:r>
              <a:rPr lang="tr-TR" dirty="0" err="1">
                <a:latin typeface="Times New Roman" pitchFamily="18" charset="0"/>
                <a:cs typeface="Times New Roman" pitchFamily="18" charset="0"/>
              </a:rPr>
              <a:t>heterotopik</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ossifikasyon</a:t>
            </a:r>
            <a:r>
              <a:rPr lang="tr-TR" dirty="0">
                <a:latin typeface="Times New Roman" pitchFamily="18" charset="0"/>
                <a:cs typeface="Times New Roman" pitchFamily="18" charset="0"/>
              </a:rPr>
              <a:t> (HO) </a:t>
            </a:r>
            <a:r>
              <a:rPr lang="tr-TR" dirty="0" err="1">
                <a:latin typeface="Times New Roman" pitchFamily="18" charset="0"/>
                <a:cs typeface="Times New Roman" pitchFamily="18" charset="0"/>
              </a:rPr>
              <a:t>endikasyonu</a:t>
            </a:r>
            <a:r>
              <a:rPr lang="tr-TR" dirty="0">
                <a:latin typeface="Times New Roman" pitchFamily="18" charset="0"/>
                <a:cs typeface="Times New Roman" pitchFamily="18" charset="0"/>
              </a:rPr>
              <a:t> olan formları, bu </a:t>
            </a:r>
            <a:r>
              <a:rPr lang="tr-TR" dirty="0" err="1">
                <a:latin typeface="Times New Roman" pitchFamily="18" charset="0"/>
                <a:cs typeface="Times New Roman" pitchFamily="18" charset="0"/>
              </a:rPr>
              <a:t>endikasyonda</a:t>
            </a:r>
            <a:r>
              <a:rPr lang="tr-TR" dirty="0">
                <a:latin typeface="Times New Roman" pitchFamily="18" charset="0"/>
                <a:cs typeface="Times New Roman" pitchFamily="18" charset="0"/>
              </a:rPr>
              <a:t> prospektüsünde belirtilen dozlar ve sürelerde KMY ölçüm sonucu aranmaksızın kullanılabilir.</a:t>
            </a:r>
          </a:p>
          <a:p>
            <a:pPr marL="0" indent="0">
              <a:buNone/>
            </a:pPr>
            <a:r>
              <a:rPr lang="tr-TR" dirty="0">
                <a:latin typeface="Times New Roman" pitchFamily="18" charset="0"/>
                <a:cs typeface="Times New Roman" pitchFamily="18" charset="0"/>
              </a:rPr>
              <a:t> </a:t>
            </a:r>
          </a:p>
          <a:p>
            <a:pPr marL="0" indent="0">
              <a:buNone/>
            </a:pPr>
            <a:r>
              <a:rPr lang="tr-TR" dirty="0">
                <a:latin typeface="Times New Roman" pitchFamily="18" charset="0"/>
                <a:cs typeface="Times New Roman" pitchFamily="18" charset="0"/>
              </a:rPr>
              <a:t>(5) </a:t>
            </a:r>
            <a:r>
              <a:rPr lang="tr-TR" dirty="0" err="1">
                <a:latin typeface="Times New Roman" pitchFamily="18" charset="0"/>
                <a:cs typeface="Times New Roman" pitchFamily="18" charset="0"/>
              </a:rPr>
              <a:t>Bifosfanat</a:t>
            </a:r>
            <a:r>
              <a:rPr lang="tr-TR" dirty="0">
                <a:latin typeface="Times New Roman" pitchFamily="18" charset="0"/>
                <a:cs typeface="Times New Roman" pitchFamily="18" charset="0"/>
              </a:rPr>
              <a:t> grubu ilaçlar; iç hastalıkları, fiziksel tıp ve rehabilitasyon, ortopedi ve travmatoloji, </a:t>
            </a:r>
            <a:r>
              <a:rPr lang="tr-TR" dirty="0" err="1">
                <a:latin typeface="Times New Roman" pitchFamily="18" charset="0"/>
                <a:cs typeface="Times New Roman" pitchFamily="18" charset="0"/>
              </a:rPr>
              <a:t>romatoloji</a:t>
            </a:r>
            <a:r>
              <a:rPr lang="tr-TR" dirty="0">
                <a:latin typeface="Times New Roman" pitchFamily="18" charset="0"/>
                <a:cs typeface="Times New Roman" pitchFamily="18" charset="0"/>
              </a:rPr>
              <a:t>, tıbbi ekoloji ve </a:t>
            </a:r>
            <a:r>
              <a:rPr lang="tr-TR" dirty="0" err="1">
                <a:latin typeface="Times New Roman" pitchFamily="18" charset="0"/>
                <a:cs typeface="Times New Roman" pitchFamily="18" charset="0"/>
              </a:rPr>
              <a:t>hidroklimatoloji</a:t>
            </a:r>
            <a:r>
              <a:rPr lang="tr-TR" dirty="0">
                <a:latin typeface="Times New Roman" pitchFamily="18" charset="0"/>
                <a:cs typeface="Times New Roman" pitchFamily="18" charset="0"/>
              </a:rPr>
              <a:t>,  kadın hastalıkları ve doğum, endokrinoloji uzmanları tarafından düzenlenen uzman hekim raporu ile tüm uzman hekimlerce reçete edilebilir.</a:t>
            </a:r>
          </a:p>
          <a:p>
            <a:endParaRPr lang="tr-TR" dirty="0"/>
          </a:p>
        </p:txBody>
      </p:sp>
    </p:spTree>
    <p:extLst>
      <p:ext uri="{BB962C8B-B14F-4D97-AF65-F5344CB8AC3E}">
        <p14:creationId xmlns:p14="http://schemas.microsoft.com/office/powerpoint/2010/main" val="276888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9816D9-C663-B0D7-59BD-93DB2FB9A839}"/>
              </a:ext>
            </a:extLst>
          </p:cNvPr>
          <p:cNvSpPr>
            <a:spLocks noGrp="1"/>
          </p:cNvSpPr>
          <p:nvPr>
            <p:ph type="title"/>
          </p:nvPr>
        </p:nvSpPr>
        <p:spPr/>
        <p:txBody>
          <a:bodyPr/>
          <a:lstStyle/>
          <a:p>
            <a:endParaRPr lang="tr-TR"/>
          </a:p>
        </p:txBody>
      </p:sp>
      <p:pic>
        <p:nvPicPr>
          <p:cNvPr id="4" name="İçerik Yer Tutucusu 4" descr="metin, ekran görüntüsü, yazı tipi, sayı, numara içeren bir resim&#10;&#10;Yapay zeka tarafından oluşturulmuş içerik yanlış olabilir.">
            <a:extLst>
              <a:ext uri="{FF2B5EF4-FFF2-40B4-BE49-F238E27FC236}">
                <a16:creationId xmlns:a16="http://schemas.microsoft.com/office/drawing/2014/main" id="{BB906576-EE57-6D69-FF38-A0C1592236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764704"/>
            <a:ext cx="6624736" cy="5688632"/>
          </a:xfrm>
        </p:spPr>
      </p:pic>
    </p:spTree>
    <p:extLst>
      <p:ext uri="{BB962C8B-B14F-4D97-AF65-F5344CB8AC3E}">
        <p14:creationId xmlns:p14="http://schemas.microsoft.com/office/powerpoint/2010/main" val="3544533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Times New Roman" pitchFamily="18" charset="0"/>
                <a:cs typeface="Times New Roman" pitchFamily="18" charset="0"/>
              </a:rPr>
              <a:t>DENOSUMAB</a:t>
            </a:r>
          </a:p>
        </p:txBody>
      </p:sp>
      <p:sp>
        <p:nvSpPr>
          <p:cNvPr id="3" name="İçerik Yer Tutucusu 2"/>
          <p:cNvSpPr>
            <a:spLocks noGrp="1"/>
          </p:cNvSpPr>
          <p:nvPr>
            <p:ph idx="1"/>
          </p:nvPr>
        </p:nvSpPr>
        <p:spPr/>
        <p:txBody>
          <a:bodyPr>
            <a:normAutofit fontScale="55000" lnSpcReduction="20000"/>
          </a:bodyPr>
          <a:lstStyle/>
          <a:p>
            <a:r>
              <a:rPr lang="tr-TR" dirty="0">
                <a:latin typeface="Times New Roman" pitchFamily="18" charset="0"/>
                <a:cs typeface="Times New Roman" pitchFamily="18" charset="0"/>
              </a:rPr>
              <a:t>1) Hormon </a:t>
            </a:r>
            <a:r>
              <a:rPr lang="tr-TR" dirty="0" err="1">
                <a:latin typeface="Times New Roman" pitchFamily="18" charset="0"/>
                <a:cs typeface="Times New Roman" pitchFamily="18" charset="0"/>
              </a:rPr>
              <a:t>ablasyonu</a:t>
            </a:r>
            <a:r>
              <a:rPr lang="tr-TR" dirty="0">
                <a:latin typeface="Times New Roman" pitchFamily="18" charset="0"/>
                <a:cs typeface="Times New Roman" pitchFamily="18" charset="0"/>
              </a:rPr>
              <a:t> uygulanmış olan </a:t>
            </a:r>
            <a:r>
              <a:rPr lang="tr-TR" dirty="0" err="1">
                <a:solidFill>
                  <a:srgbClr val="FF0000"/>
                </a:solidFill>
                <a:latin typeface="Times New Roman" pitchFamily="18" charset="0"/>
                <a:cs typeface="Times New Roman" pitchFamily="18" charset="0"/>
              </a:rPr>
              <a:t>nonmetastatik</a:t>
            </a:r>
            <a:r>
              <a:rPr lang="tr-TR" dirty="0">
                <a:solidFill>
                  <a:srgbClr val="FF0000"/>
                </a:solidFill>
                <a:latin typeface="Times New Roman" pitchFamily="18" charset="0"/>
                <a:cs typeface="Times New Roman" pitchFamily="18" charset="0"/>
              </a:rPr>
              <a:t> prostat kanserli veya meme kanseri nedeniyle </a:t>
            </a:r>
            <a:r>
              <a:rPr lang="tr-TR" dirty="0" err="1">
                <a:solidFill>
                  <a:srgbClr val="FF0000"/>
                </a:solidFill>
                <a:latin typeface="Times New Roman" pitchFamily="18" charset="0"/>
                <a:cs typeface="Times New Roman" pitchFamily="18" charset="0"/>
              </a:rPr>
              <a:t>adjuvan</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aromataz</a:t>
            </a:r>
            <a:r>
              <a:rPr lang="tr-TR" dirty="0">
                <a:solidFill>
                  <a:srgbClr val="FF0000"/>
                </a:solidFill>
                <a:latin typeface="Times New Roman" pitchFamily="18" charset="0"/>
                <a:cs typeface="Times New Roman" pitchFamily="18" charset="0"/>
              </a:rPr>
              <a:t> inhibitörü tedavisi gören yüksek kırık riskine sahip hastalardaki osteoporoz tedavisinde</a:t>
            </a:r>
            <a:r>
              <a:rPr lang="tr-TR" dirty="0">
                <a:latin typeface="Times New Roman" pitchFamily="18" charset="0"/>
                <a:cs typeface="Times New Roman" pitchFamily="18" charset="0"/>
              </a:rPr>
              <a:t>; bu durumun belirtildiği, en az bir tıbbi onkoloji uzman hekiminin yer aldığı </a:t>
            </a:r>
            <a:r>
              <a:rPr lang="tr-TR" dirty="0">
                <a:solidFill>
                  <a:srgbClr val="FF0000"/>
                </a:solidFill>
                <a:latin typeface="Times New Roman" pitchFamily="18" charset="0"/>
                <a:cs typeface="Times New Roman" pitchFamily="18" charset="0"/>
              </a:rPr>
              <a:t>sağlık kurulu raporuna </a:t>
            </a:r>
            <a:r>
              <a:rPr lang="tr-TR" dirty="0">
                <a:latin typeface="Times New Roman" pitchFamily="18" charset="0"/>
                <a:cs typeface="Times New Roman" pitchFamily="18" charset="0"/>
              </a:rPr>
              <a:t>dayanılarak tüm uzman hekimlerce reçete edilmesi halinde bedelleri Kurumca karşılanır. </a:t>
            </a:r>
          </a:p>
          <a:p>
            <a:r>
              <a:rPr lang="tr-TR" dirty="0">
                <a:latin typeface="Times New Roman" pitchFamily="18" charset="0"/>
                <a:cs typeface="Times New Roman" pitchFamily="18" charset="0"/>
              </a:rPr>
              <a:t>2) </a:t>
            </a:r>
            <a:r>
              <a:rPr lang="tr-TR" dirty="0" err="1">
                <a:solidFill>
                  <a:srgbClr val="FF0000"/>
                </a:solidFill>
                <a:latin typeface="Times New Roman" pitchFamily="18" charset="0"/>
                <a:cs typeface="Times New Roman" pitchFamily="18" charset="0"/>
              </a:rPr>
              <a:t>Bifosfonatları</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tolere</a:t>
            </a:r>
            <a:r>
              <a:rPr lang="tr-TR" dirty="0">
                <a:solidFill>
                  <a:srgbClr val="FF0000"/>
                </a:solidFill>
                <a:latin typeface="Times New Roman" pitchFamily="18" charset="0"/>
                <a:cs typeface="Times New Roman" pitchFamily="18" charset="0"/>
              </a:rPr>
              <a:t> edemeyen veya yeterli yanıt alınamayan </a:t>
            </a:r>
            <a:r>
              <a:rPr lang="tr-TR" dirty="0">
                <a:latin typeface="Times New Roman" pitchFamily="18" charset="0"/>
                <a:cs typeface="Times New Roman" pitchFamily="18" charset="0"/>
              </a:rPr>
              <a:t>(Ek:RG-16/03/2023-32134/27-a </a:t>
            </a:r>
            <a:r>
              <a:rPr lang="tr-TR" dirty="0" err="1">
                <a:latin typeface="Times New Roman" pitchFamily="18" charset="0"/>
                <a:cs typeface="Times New Roman" pitchFamily="18" charset="0"/>
              </a:rPr>
              <a:t>md.Yürürlük</a:t>
            </a:r>
            <a:r>
              <a:rPr lang="tr-TR" dirty="0">
                <a:latin typeface="Times New Roman" pitchFamily="18" charset="0"/>
                <a:cs typeface="Times New Roman" pitchFamily="18" charset="0"/>
              </a:rPr>
              <a:t>: 24/03/2023) </a:t>
            </a:r>
            <a:r>
              <a:rPr lang="tr-TR" dirty="0">
                <a:solidFill>
                  <a:srgbClr val="FF0000"/>
                </a:solidFill>
                <a:latin typeface="Times New Roman" pitchFamily="18" charset="0"/>
                <a:cs typeface="Times New Roman" pitchFamily="18" charset="0"/>
              </a:rPr>
              <a:t>veya </a:t>
            </a:r>
            <a:r>
              <a:rPr lang="tr-TR" dirty="0" err="1">
                <a:solidFill>
                  <a:srgbClr val="FF0000"/>
                </a:solidFill>
                <a:latin typeface="Times New Roman" pitchFamily="18" charset="0"/>
                <a:cs typeface="Times New Roman" pitchFamily="18" charset="0"/>
              </a:rPr>
              <a:t>renal</a:t>
            </a:r>
            <a:r>
              <a:rPr lang="tr-TR" dirty="0">
                <a:solidFill>
                  <a:srgbClr val="FF0000"/>
                </a:solidFill>
                <a:latin typeface="Times New Roman" pitchFamily="18" charset="0"/>
                <a:cs typeface="Times New Roman" pitchFamily="18" charset="0"/>
              </a:rPr>
              <a:t> yetmezlik nedeniyle </a:t>
            </a:r>
            <a:r>
              <a:rPr lang="tr-TR" dirty="0" err="1">
                <a:solidFill>
                  <a:srgbClr val="FF0000"/>
                </a:solidFill>
                <a:latin typeface="Times New Roman" pitchFamily="18" charset="0"/>
                <a:cs typeface="Times New Roman" pitchFamily="18" charset="0"/>
              </a:rPr>
              <a:t>bifosfonatları</a:t>
            </a:r>
            <a:r>
              <a:rPr lang="tr-TR" dirty="0">
                <a:solidFill>
                  <a:srgbClr val="FF0000"/>
                </a:solidFill>
                <a:latin typeface="Times New Roman" pitchFamily="18" charset="0"/>
                <a:cs typeface="Times New Roman" pitchFamily="18" charset="0"/>
              </a:rPr>
              <a:t> kullanamayan </a:t>
            </a:r>
            <a:r>
              <a:rPr lang="tr-TR" dirty="0">
                <a:latin typeface="Times New Roman" pitchFamily="18" charset="0"/>
                <a:cs typeface="Times New Roman" pitchFamily="18" charset="0"/>
              </a:rPr>
              <a:t>osteoporozlu hastalardan; </a:t>
            </a:r>
          </a:p>
          <a:p>
            <a:r>
              <a:rPr lang="tr-TR" dirty="0">
                <a:latin typeface="Times New Roman" pitchFamily="18" charset="0"/>
                <a:cs typeface="Times New Roman" pitchFamily="18" charset="0"/>
              </a:rPr>
              <a:t>a) </a:t>
            </a:r>
            <a:r>
              <a:rPr lang="tr-TR" dirty="0" err="1">
                <a:latin typeface="Times New Roman" pitchFamily="18" charset="0"/>
                <a:cs typeface="Times New Roman" pitchFamily="18" charset="0"/>
              </a:rPr>
              <a:t>Postmenopozal</a:t>
            </a:r>
            <a:r>
              <a:rPr lang="tr-TR" dirty="0">
                <a:latin typeface="Times New Roman" pitchFamily="18" charset="0"/>
                <a:cs typeface="Times New Roman" pitchFamily="18" charset="0"/>
              </a:rPr>
              <a:t> osteoporozu bulunan kadın veya osteoporozu bulunan erkek hastaların tedavisinde veya </a:t>
            </a:r>
          </a:p>
          <a:p>
            <a:r>
              <a:rPr lang="tr-TR" dirty="0">
                <a:latin typeface="Times New Roman" pitchFamily="18" charset="0"/>
                <a:cs typeface="Times New Roman" pitchFamily="18" charset="0"/>
              </a:rPr>
              <a:t>b) Yüksek kırık riski olan yetişkin hastalarda uzun dönem </a:t>
            </a:r>
            <a:r>
              <a:rPr lang="tr-TR" dirty="0" err="1">
                <a:latin typeface="Times New Roman" pitchFamily="18" charset="0"/>
                <a:cs typeface="Times New Roman" pitchFamily="18" charset="0"/>
              </a:rPr>
              <a:t>glukokortikoid</a:t>
            </a:r>
            <a:r>
              <a:rPr lang="tr-TR" dirty="0">
                <a:latin typeface="Times New Roman" pitchFamily="18" charset="0"/>
                <a:cs typeface="Times New Roman" pitchFamily="18" charset="0"/>
              </a:rPr>
              <a:t> tedavisiyle ilişkili kemik kaybının tedavisinde </a:t>
            </a:r>
          </a:p>
          <a:p>
            <a:r>
              <a:rPr lang="tr-TR" dirty="0">
                <a:latin typeface="Times New Roman" pitchFamily="18" charset="0"/>
                <a:cs typeface="Times New Roman" pitchFamily="18" charset="0"/>
              </a:rPr>
              <a:t>-	iç hastalıkları, fiziksel tıp ve rehabilitasyon, </a:t>
            </a:r>
            <a:r>
              <a:rPr lang="tr-TR" dirty="0" err="1">
                <a:latin typeface="Times New Roman" pitchFamily="18" charset="0"/>
                <a:cs typeface="Times New Roman" pitchFamily="18" charset="0"/>
              </a:rPr>
              <a:t>romatoloji</a:t>
            </a:r>
            <a:r>
              <a:rPr lang="tr-TR" dirty="0">
                <a:latin typeface="Times New Roman" pitchFamily="18" charset="0"/>
                <a:cs typeface="Times New Roman" pitchFamily="18" charset="0"/>
              </a:rPr>
              <a:t>, ortopedi ve travmatoloji, kadın hastalıkları ve doğum veya endokrinoloji ve metabolizma hastalıkları uzman hekimlerinden en az birinin yer aldığı ve bu durumların belirtildiği </a:t>
            </a:r>
            <a:r>
              <a:rPr lang="tr-TR" dirty="0">
                <a:solidFill>
                  <a:srgbClr val="FF0000"/>
                </a:solidFill>
                <a:latin typeface="Times New Roman" pitchFamily="18" charset="0"/>
                <a:cs typeface="Times New Roman" pitchFamily="18" charset="0"/>
              </a:rPr>
              <a:t>sağlık kurulu raporuna </a:t>
            </a:r>
            <a:r>
              <a:rPr lang="tr-TR" dirty="0">
                <a:latin typeface="Times New Roman" pitchFamily="18" charset="0"/>
                <a:cs typeface="Times New Roman" pitchFamily="18" charset="0"/>
              </a:rPr>
              <a:t>istinaden tüm uzman hekimlerce reçete edilmesi halinde bedelleri Kurumca karşılanır.</a:t>
            </a:r>
          </a:p>
          <a:p>
            <a:endParaRPr lang="tr-TR" dirty="0"/>
          </a:p>
        </p:txBody>
      </p:sp>
    </p:spTree>
    <p:extLst>
      <p:ext uri="{BB962C8B-B14F-4D97-AF65-F5344CB8AC3E}">
        <p14:creationId xmlns:p14="http://schemas.microsoft.com/office/powerpoint/2010/main" val="2251676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Times New Roman" pitchFamily="18" charset="0"/>
                <a:cs typeface="Times New Roman" pitchFamily="18" charset="0"/>
              </a:rPr>
              <a:t>TERİPARATİD ve ROMOSOZUMAB</a:t>
            </a:r>
          </a:p>
        </p:txBody>
      </p:sp>
      <p:sp>
        <p:nvSpPr>
          <p:cNvPr id="3" name="İçerik Yer Tutucusu 2"/>
          <p:cNvSpPr>
            <a:spLocks noGrp="1"/>
          </p:cNvSpPr>
          <p:nvPr>
            <p:ph idx="1"/>
          </p:nvPr>
        </p:nvSpPr>
        <p:spPr/>
        <p:txBody>
          <a:bodyPr>
            <a:normAutofit/>
          </a:bodyPr>
          <a:lstStyle/>
          <a:p>
            <a:pPr marL="0" indent="0">
              <a:buNone/>
            </a:pPr>
            <a:r>
              <a:rPr lang="tr-TR" dirty="0">
                <a:latin typeface="Times New Roman" pitchFamily="18" charset="0"/>
                <a:cs typeface="Times New Roman" pitchFamily="18" charset="0"/>
              </a:rPr>
              <a:t>(1) 65 yaş üstü hastalardan; </a:t>
            </a:r>
            <a:r>
              <a:rPr lang="tr-TR" dirty="0">
                <a:solidFill>
                  <a:srgbClr val="FF0000"/>
                </a:solidFill>
                <a:latin typeface="Times New Roman" pitchFamily="18" charset="0"/>
                <a:cs typeface="Times New Roman" pitchFamily="18" charset="0"/>
              </a:rPr>
              <a:t>T skoru -3,5 ve daha az olan (L1-L4 veya kalça total) </a:t>
            </a:r>
            <a:r>
              <a:rPr lang="tr-TR" b="1" dirty="0">
                <a:solidFill>
                  <a:srgbClr val="FF0000"/>
                </a:solidFill>
                <a:latin typeface="Times New Roman" pitchFamily="18" charset="0"/>
                <a:cs typeface="Times New Roman" pitchFamily="18" charset="0"/>
              </a:rPr>
              <a:t>ve</a:t>
            </a:r>
            <a:r>
              <a:rPr lang="tr-TR" dirty="0">
                <a:solidFill>
                  <a:srgbClr val="FF0000"/>
                </a:solidFill>
                <a:latin typeface="Times New Roman" pitchFamily="18" charset="0"/>
                <a:cs typeface="Times New Roman" pitchFamily="18" charset="0"/>
              </a:rPr>
              <a:t> 2 veya daha fazla kırığı olduğu röntgenle kesin tanı</a:t>
            </a:r>
            <a:r>
              <a:rPr lang="tr-TR" dirty="0">
                <a:latin typeface="Times New Roman" pitchFamily="18" charset="0"/>
                <a:cs typeface="Times New Roman" pitchFamily="18" charset="0"/>
              </a:rPr>
              <a:t> konulmuş osteoporozlu hastalarda, bu durumların belirtildiği </a:t>
            </a:r>
            <a:r>
              <a:rPr lang="tr-TR" dirty="0">
                <a:solidFill>
                  <a:srgbClr val="FF0000"/>
                </a:solidFill>
                <a:latin typeface="Times New Roman" pitchFamily="18" charset="0"/>
                <a:cs typeface="Times New Roman" pitchFamily="18" charset="0"/>
              </a:rPr>
              <a:t>24 hafta süreli </a:t>
            </a:r>
            <a:r>
              <a:rPr lang="tr-TR" dirty="0">
                <a:latin typeface="Times New Roman" pitchFamily="18" charset="0"/>
                <a:cs typeface="Times New Roman" pitchFamily="18" charset="0"/>
              </a:rPr>
              <a:t>endokrinoloji veya fizik tedavi ve rehabilitasyon ve/veya geriatri uzmanının bulunduğu </a:t>
            </a:r>
            <a:r>
              <a:rPr lang="tr-TR" dirty="0">
                <a:solidFill>
                  <a:srgbClr val="FF0000"/>
                </a:solidFill>
                <a:latin typeface="Times New Roman" pitchFamily="18" charset="0"/>
                <a:cs typeface="Times New Roman" pitchFamily="18" charset="0"/>
              </a:rPr>
              <a:t>sağlık kurulu raporuna </a:t>
            </a:r>
            <a:r>
              <a:rPr lang="tr-TR" dirty="0">
                <a:latin typeface="Times New Roman" pitchFamily="18" charset="0"/>
                <a:cs typeface="Times New Roman" pitchFamily="18" charset="0"/>
              </a:rPr>
              <a:t>dayanılarak uzman hekimler tarafından reçete edilmesi halinde kurumca bedelleri karşılanır.</a:t>
            </a:r>
          </a:p>
          <a:p>
            <a:endParaRPr lang="tr-TR" dirty="0"/>
          </a:p>
        </p:txBody>
      </p:sp>
    </p:spTree>
    <p:extLst>
      <p:ext uri="{BB962C8B-B14F-4D97-AF65-F5344CB8AC3E}">
        <p14:creationId xmlns:p14="http://schemas.microsoft.com/office/powerpoint/2010/main" val="17489526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Times New Roman" pitchFamily="18" charset="0"/>
                <a:cs typeface="Times New Roman" pitchFamily="18" charset="0"/>
              </a:rPr>
              <a:t>TERİPARATİD ve ROMOSOZUMAB</a:t>
            </a:r>
            <a:endParaRPr lang="tr-TR" sz="3600" dirty="0"/>
          </a:p>
        </p:txBody>
      </p:sp>
      <p:sp>
        <p:nvSpPr>
          <p:cNvPr id="3" name="İçerik Yer Tutucusu 2"/>
          <p:cNvSpPr>
            <a:spLocks noGrp="1"/>
          </p:cNvSpPr>
          <p:nvPr>
            <p:ph idx="1"/>
          </p:nvPr>
        </p:nvSpPr>
        <p:spPr/>
        <p:txBody>
          <a:bodyPr>
            <a:normAutofit fontScale="92500" lnSpcReduction="10000"/>
          </a:bodyPr>
          <a:lstStyle/>
          <a:p>
            <a:pPr marL="0" lvl="0" indent="0">
              <a:buNone/>
            </a:pPr>
            <a:r>
              <a:rPr lang="tr-TR" dirty="0">
                <a:latin typeface="Times New Roman" pitchFamily="18" charset="0"/>
                <a:cs typeface="Times New Roman" pitchFamily="18" charset="0"/>
              </a:rPr>
              <a:t>(2) 24 hafta sonunda yanıt değerlendirmesi yapılır. Tedaviye yanıt veren hastalarda bu durumun kanıtlandığı raporla </a:t>
            </a:r>
            <a:r>
              <a:rPr lang="tr-TR" dirty="0" err="1">
                <a:solidFill>
                  <a:srgbClr val="FF0000"/>
                </a:solidFill>
                <a:latin typeface="Times New Roman" pitchFamily="18" charset="0"/>
                <a:cs typeface="Times New Roman" pitchFamily="18" charset="0"/>
              </a:rPr>
              <a:t>teriparatid</a:t>
            </a:r>
            <a:r>
              <a:rPr lang="tr-TR" dirty="0">
                <a:solidFill>
                  <a:srgbClr val="FF0000"/>
                </a:solidFill>
                <a:latin typeface="Times New Roman" pitchFamily="18" charset="0"/>
                <a:cs typeface="Times New Roman" pitchFamily="18" charset="0"/>
              </a:rPr>
              <a:t> için 52 hafta, </a:t>
            </a:r>
            <a:r>
              <a:rPr lang="tr-TR" dirty="0" err="1">
                <a:solidFill>
                  <a:srgbClr val="FF0000"/>
                </a:solidFill>
                <a:latin typeface="Times New Roman" pitchFamily="18" charset="0"/>
                <a:cs typeface="Times New Roman" pitchFamily="18" charset="0"/>
              </a:rPr>
              <a:t>romosozumab</a:t>
            </a:r>
            <a:r>
              <a:rPr lang="tr-TR" dirty="0">
                <a:solidFill>
                  <a:srgbClr val="FF0000"/>
                </a:solidFill>
                <a:latin typeface="Times New Roman" pitchFamily="18" charset="0"/>
                <a:cs typeface="Times New Roman" pitchFamily="18" charset="0"/>
              </a:rPr>
              <a:t> için 6 ay süreli yeni bir sağlık kurulu raporu düzenlenmesi</a:t>
            </a:r>
            <a:r>
              <a:rPr lang="tr-TR" dirty="0">
                <a:latin typeface="Times New Roman" pitchFamily="18" charset="0"/>
                <a:cs typeface="Times New Roman" pitchFamily="18" charset="0"/>
              </a:rPr>
              <a:t> halinde tedaviye devam edilebilir. </a:t>
            </a:r>
            <a:r>
              <a:rPr lang="tr-TR" dirty="0" err="1">
                <a:solidFill>
                  <a:srgbClr val="FF0000"/>
                </a:solidFill>
                <a:latin typeface="Times New Roman" pitchFamily="18" charset="0"/>
                <a:cs typeface="Times New Roman" pitchFamily="18" charset="0"/>
              </a:rPr>
              <a:t>Teriparatid</a:t>
            </a:r>
            <a:r>
              <a:rPr lang="tr-TR" dirty="0">
                <a:solidFill>
                  <a:srgbClr val="FF0000"/>
                </a:solidFill>
                <a:latin typeface="Times New Roman" pitchFamily="18" charset="0"/>
                <a:cs typeface="Times New Roman" pitchFamily="18" charset="0"/>
              </a:rPr>
              <a:t> ile toplam tedavi süresi ömür boyu 76 haftayı, </a:t>
            </a:r>
            <a:r>
              <a:rPr lang="tr-TR" dirty="0" err="1">
                <a:solidFill>
                  <a:srgbClr val="FF0000"/>
                </a:solidFill>
                <a:latin typeface="Times New Roman" pitchFamily="18" charset="0"/>
                <a:cs typeface="Times New Roman" pitchFamily="18" charset="0"/>
              </a:rPr>
              <a:t>romosozumab</a:t>
            </a:r>
            <a:r>
              <a:rPr lang="tr-TR" dirty="0">
                <a:solidFill>
                  <a:srgbClr val="FF0000"/>
                </a:solidFill>
                <a:latin typeface="Times New Roman" pitchFamily="18" charset="0"/>
                <a:cs typeface="Times New Roman" pitchFamily="18" charset="0"/>
              </a:rPr>
              <a:t> ile 12 ayı geçmeyecektir. </a:t>
            </a:r>
          </a:p>
          <a:p>
            <a:pPr marL="0" lvl="0" indent="0">
              <a:buNone/>
            </a:pPr>
            <a:r>
              <a:rPr lang="tr-TR" dirty="0">
                <a:latin typeface="Times New Roman" pitchFamily="18" charset="0"/>
                <a:cs typeface="Times New Roman" pitchFamily="18" charset="0"/>
              </a:rPr>
              <a:t>(3) </a:t>
            </a:r>
            <a:r>
              <a:rPr lang="tr-TR" dirty="0" err="1">
                <a:latin typeface="Times New Roman" pitchFamily="18" charset="0"/>
                <a:cs typeface="Times New Roman" pitchFamily="18" charset="0"/>
              </a:rPr>
              <a:t>Teriparatid</a:t>
            </a:r>
            <a:r>
              <a:rPr lang="tr-TR" dirty="0">
                <a:latin typeface="Times New Roman" pitchFamily="18" charset="0"/>
                <a:cs typeface="Times New Roman" pitchFamily="18" charset="0"/>
              </a:rPr>
              <a:t> veya </a:t>
            </a:r>
            <a:r>
              <a:rPr lang="tr-TR" dirty="0" err="1">
                <a:latin typeface="Times New Roman" pitchFamily="18" charset="0"/>
                <a:cs typeface="Times New Roman" pitchFamily="18" charset="0"/>
              </a:rPr>
              <a:t>romosozumab</a:t>
            </a:r>
            <a:r>
              <a:rPr lang="tr-TR" dirty="0">
                <a:latin typeface="Times New Roman" pitchFamily="18" charset="0"/>
                <a:cs typeface="Times New Roman" pitchFamily="18" charset="0"/>
              </a:rPr>
              <a:t> kullanan hastalarda KMY ölçümü </a:t>
            </a:r>
            <a:r>
              <a:rPr lang="tr-TR" dirty="0">
                <a:solidFill>
                  <a:srgbClr val="FF0000"/>
                </a:solidFill>
                <a:latin typeface="Times New Roman" pitchFamily="18" charset="0"/>
                <a:cs typeface="Times New Roman" pitchFamily="18" charset="0"/>
              </a:rPr>
              <a:t>yılda 2 kez </a:t>
            </a:r>
            <a:r>
              <a:rPr lang="tr-TR" dirty="0">
                <a:latin typeface="Times New Roman" pitchFamily="18" charset="0"/>
                <a:cs typeface="Times New Roman" pitchFamily="18" charset="0"/>
              </a:rPr>
              <a:t>yapılabilir.</a:t>
            </a:r>
          </a:p>
        </p:txBody>
      </p:sp>
    </p:spTree>
    <p:extLst>
      <p:ext uri="{BB962C8B-B14F-4D97-AF65-F5344CB8AC3E}">
        <p14:creationId xmlns:p14="http://schemas.microsoft.com/office/powerpoint/2010/main" val="12712486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F19C58-FA51-CE14-8B73-4F9A0F0C0D4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B11EDD2-6C2A-E2B7-CA49-3B59868EF183}"/>
              </a:ext>
            </a:extLst>
          </p:cNvPr>
          <p:cNvSpPr>
            <a:spLocks noGrp="1"/>
          </p:cNvSpPr>
          <p:nvPr>
            <p:ph idx="1"/>
          </p:nvPr>
        </p:nvSpPr>
        <p:spPr/>
        <p:txBody>
          <a:bodyPr>
            <a:noAutofit/>
          </a:bodyPr>
          <a:lstStyle/>
          <a:p>
            <a:pPr marL="0" indent="0">
              <a:buNone/>
            </a:pPr>
            <a:r>
              <a:rPr lang="tr-TR" sz="2400" b="1" dirty="0">
                <a:latin typeface="Times New Roman" panose="02020603050405020304" pitchFamily="18" charset="0"/>
                <a:cs typeface="Times New Roman" panose="02020603050405020304" pitchFamily="18" charset="0"/>
              </a:rPr>
              <a:t>TERIPARATID		</a:t>
            </a:r>
            <a:r>
              <a:rPr lang="tr-TR" sz="2400" b="1" dirty="0" err="1">
                <a:latin typeface="Times New Roman" panose="02020603050405020304" pitchFamily="18" charset="0"/>
                <a:cs typeface="Times New Roman" panose="02020603050405020304" pitchFamily="18" charset="0"/>
              </a:rPr>
              <a:t>Parenteral</a:t>
            </a:r>
            <a:r>
              <a:rPr lang="tr-TR" sz="2000" dirty="0">
                <a:latin typeface="Times New Roman" panose="02020603050405020304" pitchFamily="18" charset="0"/>
                <a:cs typeface="Times New Roman" panose="02020603050405020304" pitchFamily="18" charset="0"/>
              </a:rPr>
              <a:t>	</a:t>
            </a:r>
          </a:p>
          <a:p>
            <a:pPr marL="0" indent="0">
              <a:buNone/>
            </a:pPr>
            <a:endParaRPr lang="tr-TR" sz="2000" dirty="0">
              <a:latin typeface="Times New Roman" panose="02020603050405020304" pitchFamily="18" charset="0"/>
              <a:cs typeface="Times New Roman" panose="02020603050405020304" pitchFamily="18" charset="0"/>
            </a:endParaRPr>
          </a:p>
          <a:p>
            <a:r>
              <a:rPr lang="tr-TR" sz="2000" dirty="0" err="1">
                <a:latin typeface="Times New Roman" panose="02020603050405020304" pitchFamily="18" charset="0"/>
                <a:cs typeface="Times New Roman" panose="02020603050405020304" pitchFamily="18" charset="0"/>
              </a:rPr>
              <a:t>Reç.Yaz.Branş</a:t>
            </a:r>
            <a:r>
              <a:rPr lang="tr-TR" sz="2000" dirty="0">
                <a:latin typeface="Times New Roman" panose="02020603050405020304" pitchFamily="18" charset="0"/>
                <a:cs typeface="Times New Roman" panose="02020603050405020304" pitchFamily="18" charset="0"/>
              </a:rPr>
              <a:t>(</a:t>
            </a:r>
            <a:r>
              <a:rPr lang="tr-TR" sz="2000" dirty="0" err="1">
                <a:latin typeface="Times New Roman" panose="02020603050405020304" pitchFamily="18" charset="0"/>
                <a:cs typeface="Times New Roman" panose="02020603050405020304" pitchFamily="18" charset="0"/>
              </a:rPr>
              <a:t>lar</a:t>
            </a:r>
            <a:r>
              <a:rPr lang="tr-TR" sz="2000" dirty="0">
                <a:latin typeface="Times New Roman" panose="02020603050405020304" pitchFamily="18" charset="0"/>
                <a:cs typeface="Times New Roman" panose="02020603050405020304" pitchFamily="18" charset="0"/>
              </a:rPr>
              <a:t>)	:	 Tüm Uzman Hekimler</a:t>
            </a:r>
          </a:p>
          <a:p>
            <a:pPr marL="0" indent="0">
              <a:buNone/>
            </a:pPr>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 Rapor	:	 Sağlık Kurulu Raporu</a:t>
            </a:r>
          </a:p>
          <a:p>
            <a:pPr marL="0" indent="0">
              <a:buNone/>
            </a:pPr>
            <a:r>
              <a:rPr lang="tr-TR" sz="2000" dirty="0">
                <a:latin typeface="Times New Roman" panose="02020603050405020304" pitchFamily="18" charset="0"/>
                <a:cs typeface="Times New Roman" panose="02020603050405020304" pitchFamily="18" charset="0"/>
              </a:rPr>
              <a:t> 20.10.1 ---&gt; </a:t>
            </a:r>
            <a:r>
              <a:rPr lang="tr-TR" sz="2000" dirty="0" err="1">
                <a:latin typeface="Times New Roman" panose="02020603050405020304" pitchFamily="18" charset="0"/>
                <a:cs typeface="Times New Roman" panose="02020603050405020304" pitchFamily="18" charset="0"/>
              </a:rPr>
              <a:t>Teriparatid</a:t>
            </a:r>
            <a:r>
              <a:rPr lang="tr-TR" sz="2000" dirty="0">
                <a:latin typeface="Times New Roman" panose="02020603050405020304" pitchFamily="18" charset="0"/>
                <a:cs typeface="Times New Roman" panose="02020603050405020304" pitchFamily="18" charset="0"/>
              </a:rPr>
              <a:t> başlangıç </a:t>
            </a:r>
            <a:r>
              <a:rPr lang="tr-TR" sz="2000" dirty="0" err="1">
                <a:latin typeface="Times New Roman" panose="02020603050405020304" pitchFamily="18" charset="0"/>
                <a:cs typeface="Times New Roman" panose="02020603050405020304" pitchFamily="18" charset="0"/>
              </a:rPr>
              <a:t>kullanim</a:t>
            </a:r>
            <a:r>
              <a:rPr lang="tr-TR" sz="2000" dirty="0">
                <a:latin typeface="Times New Roman" panose="02020603050405020304" pitchFamily="18" charset="0"/>
                <a:cs typeface="Times New Roman" panose="02020603050405020304" pitchFamily="18" charset="0"/>
              </a:rPr>
              <a:t> raporu</a:t>
            </a:r>
          </a:p>
          <a:p>
            <a:pPr marL="0" indent="0">
              <a:buNone/>
            </a:pPr>
            <a:r>
              <a:rPr lang="tr-TR" sz="2000" dirty="0">
                <a:latin typeface="Times New Roman" panose="02020603050405020304" pitchFamily="18" charset="0"/>
                <a:cs typeface="Times New Roman" panose="02020603050405020304" pitchFamily="18" charset="0"/>
              </a:rPr>
              <a:t> 20.10.2 ---&gt; </a:t>
            </a:r>
            <a:r>
              <a:rPr lang="tr-TR" sz="2000" dirty="0" err="1">
                <a:latin typeface="Times New Roman" panose="02020603050405020304" pitchFamily="18" charset="0"/>
                <a:cs typeface="Times New Roman" panose="02020603050405020304" pitchFamily="18" charset="0"/>
              </a:rPr>
              <a:t>Teriparatid</a:t>
            </a:r>
            <a:r>
              <a:rPr lang="tr-TR" sz="2000" dirty="0">
                <a:latin typeface="Times New Roman" panose="02020603050405020304" pitchFamily="18" charset="0"/>
                <a:cs typeface="Times New Roman" panose="02020603050405020304" pitchFamily="18" charset="0"/>
              </a:rPr>
              <a:t> idame </a:t>
            </a:r>
            <a:r>
              <a:rPr lang="tr-TR" sz="2000" dirty="0" err="1">
                <a:latin typeface="Times New Roman" panose="02020603050405020304" pitchFamily="18" charset="0"/>
                <a:cs typeface="Times New Roman" panose="02020603050405020304" pitchFamily="18" charset="0"/>
              </a:rPr>
              <a:t>kullanim</a:t>
            </a:r>
            <a:r>
              <a:rPr lang="tr-TR" sz="2000" dirty="0">
                <a:latin typeface="Times New Roman" panose="02020603050405020304" pitchFamily="18" charset="0"/>
                <a:cs typeface="Times New Roman" panose="02020603050405020304" pitchFamily="18" charset="0"/>
              </a:rPr>
              <a:t> raporu</a:t>
            </a:r>
          </a:p>
          <a:p>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Rap.Yaz.Branş</a:t>
            </a:r>
            <a:r>
              <a:rPr lang="tr-TR" sz="2000" dirty="0">
                <a:latin typeface="Times New Roman" panose="02020603050405020304" pitchFamily="18" charset="0"/>
                <a:cs typeface="Times New Roman" panose="02020603050405020304" pitchFamily="18" charset="0"/>
              </a:rPr>
              <a:t>(</a:t>
            </a:r>
            <a:r>
              <a:rPr lang="tr-TR" sz="2000" dirty="0" err="1">
                <a:latin typeface="Times New Roman" panose="02020603050405020304" pitchFamily="18" charset="0"/>
                <a:cs typeface="Times New Roman" panose="02020603050405020304" pitchFamily="18" charset="0"/>
              </a:rPr>
              <a:t>lar</a:t>
            </a:r>
            <a:r>
              <a:rPr lang="tr-TR" sz="2000" dirty="0">
                <a:latin typeface="Times New Roman" panose="02020603050405020304" pitchFamily="18" charset="0"/>
                <a:cs typeface="Times New Roman" panose="02020603050405020304" pitchFamily="18" charset="0"/>
              </a:rPr>
              <a:t>)	:	 Özel Uzmanlık Dalı</a:t>
            </a:r>
          </a:p>
          <a:p>
            <a:pPr marL="0" indent="0">
              <a:buNone/>
            </a:pPr>
            <a:r>
              <a:rPr lang="tr-TR" sz="2000" dirty="0">
                <a:latin typeface="Times New Roman" panose="02020603050405020304" pitchFamily="18" charset="0"/>
                <a:cs typeface="Times New Roman" panose="02020603050405020304" pitchFamily="18" charset="0"/>
              </a:rPr>
              <a:t>(Kural VEYA ile uygulanır) Branşlar;</a:t>
            </a:r>
          </a:p>
          <a:p>
            <a:r>
              <a:rPr lang="tr-TR" sz="2000" dirty="0">
                <a:latin typeface="Times New Roman" panose="02020603050405020304" pitchFamily="18" charset="0"/>
                <a:cs typeface="Times New Roman" panose="02020603050405020304" pitchFamily="18" charset="0"/>
              </a:rPr>
              <a:t>  İç Hastalıkları -&gt; Geriatri</a:t>
            </a:r>
          </a:p>
          <a:p>
            <a:r>
              <a:rPr lang="tr-TR" sz="2000" dirty="0">
                <a:latin typeface="Times New Roman" panose="02020603050405020304" pitchFamily="18" charset="0"/>
                <a:cs typeface="Times New Roman" panose="02020603050405020304" pitchFamily="18" charset="0"/>
              </a:rPr>
              <a:t>  İç Hastalıkları -&gt; Endokrinoloji ve Metabolizma Hastalıkları</a:t>
            </a:r>
          </a:p>
          <a:p>
            <a:r>
              <a:rPr lang="tr-TR" sz="2000" dirty="0">
                <a:latin typeface="Times New Roman" panose="02020603050405020304" pitchFamily="18" charset="0"/>
                <a:cs typeface="Times New Roman" panose="02020603050405020304" pitchFamily="18" charset="0"/>
              </a:rPr>
              <a:t>  Fiziksel Tıp ve Rehabilitasyon (Ana Branş)</a:t>
            </a:r>
          </a:p>
        </p:txBody>
      </p:sp>
    </p:spTree>
    <p:extLst>
      <p:ext uri="{BB962C8B-B14F-4D97-AF65-F5344CB8AC3E}">
        <p14:creationId xmlns:p14="http://schemas.microsoft.com/office/powerpoint/2010/main" val="30581295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CB2A87-9975-7CE5-25C0-73458EEE336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35F6C41-6260-7504-850D-6ABE4EF4B955}"/>
              </a:ext>
            </a:extLst>
          </p:cNvPr>
          <p:cNvSpPr>
            <a:spLocks noGrp="1"/>
          </p:cNvSpPr>
          <p:nvPr>
            <p:ph idx="1"/>
          </p:nvPr>
        </p:nvSpPr>
        <p:spPr/>
        <p:txBody>
          <a:bodyPr>
            <a:normAutofit fontScale="62500" lnSpcReduction="20000"/>
          </a:bodyPr>
          <a:lstStyle/>
          <a:p>
            <a:pPr marL="0" indent="0">
              <a:buNone/>
            </a:pPr>
            <a:r>
              <a:rPr lang="tr-TR" sz="3800" b="1" dirty="0">
                <a:latin typeface="Times New Roman" panose="02020603050405020304" pitchFamily="18" charset="0"/>
                <a:cs typeface="Times New Roman" panose="02020603050405020304" pitchFamily="18" charset="0"/>
              </a:rPr>
              <a:t>ROMOSOZUMAB		</a:t>
            </a:r>
            <a:r>
              <a:rPr lang="tr-TR" sz="3800" b="1" dirty="0" err="1">
                <a:latin typeface="Times New Roman" panose="02020603050405020304" pitchFamily="18" charset="0"/>
                <a:cs typeface="Times New Roman" panose="02020603050405020304" pitchFamily="18" charset="0"/>
              </a:rPr>
              <a:t>Parenteral</a:t>
            </a:r>
            <a:endParaRPr lang="tr-TR" sz="3800" b="1" dirty="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a:p>
            <a:r>
              <a:rPr lang="tr-TR" dirty="0" err="1">
                <a:latin typeface="Times New Roman" panose="02020603050405020304" pitchFamily="18" charset="0"/>
                <a:cs typeface="Times New Roman" panose="02020603050405020304" pitchFamily="18" charset="0"/>
              </a:rPr>
              <a:t>Reç.Yaz.Branş</a:t>
            </a: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lar</a:t>
            </a:r>
            <a:r>
              <a:rPr lang="tr-TR" dirty="0">
                <a:latin typeface="Times New Roman" panose="02020603050405020304" pitchFamily="18" charset="0"/>
                <a:cs typeface="Times New Roman" panose="02020603050405020304" pitchFamily="18" charset="0"/>
              </a:rPr>
              <a:t>)	:	 Tüm Uzman Hekimler</a:t>
            </a:r>
          </a:p>
          <a:p>
            <a:pPr marL="0" indent="0">
              <a:buNone/>
            </a:pP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Rapor	:	 Sağlık Kurulu Raporu</a:t>
            </a:r>
          </a:p>
          <a:p>
            <a:pPr marL="0" indent="0">
              <a:buNone/>
            </a:pPr>
            <a:r>
              <a:rPr lang="tr-TR" dirty="0">
                <a:latin typeface="Times New Roman" panose="02020603050405020304" pitchFamily="18" charset="0"/>
                <a:cs typeface="Times New Roman" panose="02020603050405020304" pitchFamily="18" charset="0"/>
              </a:rPr>
              <a:t>20.23.1 - </a:t>
            </a:r>
            <a:r>
              <a:rPr lang="tr-TR" dirty="0" err="1">
                <a:latin typeface="Times New Roman" panose="02020603050405020304" pitchFamily="18" charset="0"/>
                <a:cs typeface="Times New Roman" panose="02020603050405020304" pitchFamily="18" charset="0"/>
              </a:rPr>
              <a:t>Romosozumab</a:t>
            </a:r>
            <a:r>
              <a:rPr lang="tr-TR" dirty="0">
                <a:latin typeface="Times New Roman" panose="02020603050405020304" pitchFamily="18" charset="0"/>
                <a:cs typeface="Times New Roman" panose="02020603050405020304" pitchFamily="18" charset="0"/>
              </a:rPr>
              <a:t> Başlangıç Kullanım Raporu</a:t>
            </a:r>
          </a:p>
          <a:p>
            <a:pPr marL="0" indent="0">
              <a:buNone/>
            </a:pPr>
            <a:r>
              <a:rPr lang="tr-TR" dirty="0">
                <a:latin typeface="Times New Roman" panose="02020603050405020304" pitchFamily="18" charset="0"/>
                <a:cs typeface="Times New Roman" panose="02020603050405020304" pitchFamily="18" charset="0"/>
              </a:rPr>
              <a:t>20.23.2 - </a:t>
            </a:r>
            <a:r>
              <a:rPr lang="tr-TR" dirty="0" err="1">
                <a:latin typeface="Times New Roman" panose="02020603050405020304" pitchFamily="18" charset="0"/>
                <a:cs typeface="Times New Roman" panose="02020603050405020304" pitchFamily="18" charset="0"/>
              </a:rPr>
              <a:t>Romosozumab</a:t>
            </a:r>
            <a:r>
              <a:rPr lang="tr-TR" dirty="0">
                <a:latin typeface="Times New Roman" panose="02020603050405020304" pitchFamily="18" charset="0"/>
                <a:cs typeface="Times New Roman" panose="02020603050405020304" pitchFamily="18" charset="0"/>
              </a:rPr>
              <a:t> İdame Kullanım Raporu</a:t>
            </a:r>
          </a:p>
          <a:p>
            <a:pPr marL="0" indent="0">
              <a:buNone/>
            </a:pPr>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Rap.Yaz.Branş</a:t>
            </a: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lar</a:t>
            </a:r>
            <a:r>
              <a:rPr lang="tr-TR" dirty="0">
                <a:latin typeface="Times New Roman" panose="02020603050405020304" pitchFamily="18" charset="0"/>
                <a:cs typeface="Times New Roman" panose="02020603050405020304" pitchFamily="18" charset="0"/>
              </a:rPr>
              <a:t>)	:	 Özel Uzmanlık Dalı (Kural VEYA ile uygulanır) Branşlar;</a:t>
            </a:r>
          </a:p>
          <a:p>
            <a:r>
              <a:rPr lang="tr-TR" dirty="0">
                <a:latin typeface="Times New Roman" panose="02020603050405020304" pitchFamily="18" charset="0"/>
                <a:cs typeface="Times New Roman" panose="02020603050405020304" pitchFamily="18" charset="0"/>
              </a:rPr>
              <a:t>  İç Hastalıkları -&gt; Geriatri</a:t>
            </a:r>
          </a:p>
          <a:p>
            <a:r>
              <a:rPr lang="tr-TR" dirty="0">
                <a:latin typeface="Times New Roman" panose="02020603050405020304" pitchFamily="18" charset="0"/>
                <a:cs typeface="Times New Roman" panose="02020603050405020304" pitchFamily="18" charset="0"/>
              </a:rPr>
              <a:t>  İç Hastalıkları -&gt; Endokrinoloji ve Metabolizma Hastalıkları</a:t>
            </a:r>
          </a:p>
          <a:p>
            <a:r>
              <a:rPr lang="tr-TR" dirty="0">
                <a:latin typeface="Times New Roman" panose="02020603050405020304" pitchFamily="18" charset="0"/>
                <a:cs typeface="Times New Roman" panose="02020603050405020304" pitchFamily="18" charset="0"/>
              </a:rPr>
              <a:t>  Fiziksel Tıp ve Rehabilitasyon (Ana Branş)</a:t>
            </a:r>
          </a:p>
        </p:txBody>
      </p:sp>
    </p:spTree>
    <p:extLst>
      <p:ext uri="{BB962C8B-B14F-4D97-AF65-F5344CB8AC3E}">
        <p14:creationId xmlns:p14="http://schemas.microsoft.com/office/powerpoint/2010/main" val="7144612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ctr">
              <a:buNone/>
            </a:pPr>
            <a:r>
              <a:rPr lang="tr-TR" b="1" dirty="0" err="1">
                <a:solidFill>
                  <a:schemeClr val="tx2"/>
                </a:solidFill>
                <a:latin typeface="Times New Roman" pitchFamily="18" charset="0"/>
                <a:cs typeface="Times New Roman" pitchFamily="18" charset="0"/>
              </a:rPr>
              <a:t>Klopidogrel</a:t>
            </a:r>
            <a:r>
              <a:rPr lang="tr-TR" b="1" dirty="0">
                <a:solidFill>
                  <a:schemeClr val="tx2"/>
                </a:solidFill>
                <a:latin typeface="Times New Roman" pitchFamily="18" charset="0"/>
                <a:cs typeface="Times New Roman" pitchFamily="18" charset="0"/>
              </a:rPr>
              <a:t>, </a:t>
            </a:r>
            <a:r>
              <a:rPr lang="tr-TR" b="1" dirty="0" err="1">
                <a:solidFill>
                  <a:schemeClr val="tx2"/>
                </a:solidFill>
                <a:latin typeface="Times New Roman" pitchFamily="18" charset="0"/>
                <a:cs typeface="Times New Roman" pitchFamily="18" charset="0"/>
              </a:rPr>
              <a:t>dabigatran</a:t>
            </a:r>
            <a:r>
              <a:rPr lang="tr-TR" b="1" dirty="0">
                <a:solidFill>
                  <a:schemeClr val="tx2"/>
                </a:solidFill>
                <a:latin typeface="Times New Roman" pitchFamily="18" charset="0"/>
                <a:cs typeface="Times New Roman" pitchFamily="18" charset="0"/>
              </a:rPr>
              <a:t>, </a:t>
            </a:r>
            <a:r>
              <a:rPr lang="tr-TR" b="1" dirty="0" err="1">
                <a:solidFill>
                  <a:schemeClr val="tx2"/>
                </a:solidFill>
                <a:latin typeface="Times New Roman" pitchFamily="18" charset="0"/>
                <a:cs typeface="Times New Roman" pitchFamily="18" charset="0"/>
              </a:rPr>
              <a:t>rivaroksaban</a:t>
            </a:r>
            <a:r>
              <a:rPr lang="tr-TR" b="1" dirty="0">
                <a:solidFill>
                  <a:schemeClr val="tx2"/>
                </a:solidFill>
                <a:latin typeface="Times New Roman" pitchFamily="18" charset="0"/>
                <a:cs typeface="Times New Roman" pitchFamily="18" charset="0"/>
              </a:rPr>
              <a:t>, </a:t>
            </a:r>
            <a:r>
              <a:rPr lang="tr-TR" b="1" dirty="0" err="1">
                <a:solidFill>
                  <a:schemeClr val="tx2"/>
                </a:solidFill>
                <a:latin typeface="Times New Roman" pitchFamily="18" charset="0"/>
                <a:cs typeface="Times New Roman" pitchFamily="18" charset="0"/>
              </a:rPr>
              <a:t>apiksaban</a:t>
            </a:r>
            <a:r>
              <a:rPr lang="tr-TR" b="1" dirty="0">
                <a:solidFill>
                  <a:schemeClr val="tx2"/>
                </a:solidFill>
                <a:latin typeface="Times New Roman" pitchFamily="18" charset="0"/>
                <a:cs typeface="Times New Roman" pitchFamily="18" charset="0"/>
              </a:rPr>
              <a:t>, </a:t>
            </a:r>
            <a:r>
              <a:rPr lang="tr-TR" b="1" dirty="0" err="1">
                <a:solidFill>
                  <a:schemeClr val="tx2"/>
                </a:solidFill>
                <a:latin typeface="Times New Roman" pitchFamily="18" charset="0"/>
                <a:cs typeface="Times New Roman" pitchFamily="18" charset="0"/>
              </a:rPr>
              <a:t>edoksaban</a:t>
            </a:r>
            <a:r>
              <a:rPr lang="tr-TR" b="1" dirty="0">
                <a:solidFill>
                  <a:schemeClr val="tx2"/>
                </a:solidFill>
                <a:latin typeface="Times New Roman" pitchFamily="18" charset="0"/>
                <a:cs typeface="Times New Roman" pitchFamily="18" charset="0"/>
              </a:rPr>
              <a:t>, </a:t>
            </a:r>
            <a:r>
              <a:rPr lang="tr-TR" b="1" dirty="0" err="1">
                <a:solidFill>
                  <a:schemeClr val="tx2"/>
                </a:solidFill>
                <a:latin typeface="Times New Roman" pitchFamily="18" charset="0"/>
                <a:cs typeface="Times New Roman" pitchFamily="18" charset="0"/>
              </a:rPr>
              <a:t>tikagrelor</a:t>
            </a:r>
            <a:r>
              <a:rPr lang="tr-TR" b="1" dirty="0">
                <a:solidFill>
                  <a:schemeClr val="tx2"/>
                </a:solidFill>
                <a:latin typeface="Times New Roman" pitchFamily="18" charset="0"/>
                <a:cs typeface="Times New Roman" pitchFamily="18" charset="0"/>
              </a:rPr>
              <a:t> ve </a:t>
            </a:r>
            <a:r>
              <a:rPr lang="tr-TR" b="1" dirty="0" err="1">
                <a:solidFill>
                  <a:schemeClr val="tx2"/>
                </a:solidFill>
                <a:latin typeface="Times New Roman" pitchFamily="18" charset="0"/>
                <a:cs typeface="Times New Roman" pitchFamily="18" charset="0"/>
              </a:rPr>
              <a:t>ranolazin</a:t>
            </a:r>
            <a:r>
              <a:rPr lang="tr-TR" b="1" dirty="0">
                <a:solidFill>
                  <a:schemeClr val="tx2"/>
                </a:solidFill>
                <a:latin typeface="Times New Roman" pitchFamily="18" charset="0"/>
                <a:cs typeface="Times New Roman" pitchFamily="18" charset="0"/>
              </a:rPr>
              <a:t> kullanım ilkeleri</a:t>
            </a:r>
          </a:p>
        </p:txBody>
      </p:sp>
    </p:spTree>
    <p:extLst>
      <p:ext uri="{BB962C8B-B14F-4D97-AF65-F5344CB8AC3E}">
        <p14:creationId xmlns:p14="http://schemas.microsoft.com/office/powerpoint/2010/main" val="879401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sz="2800" b="1" dirty="0">
              <a:latin typeface="Times New Roman" pitchFamily="18" charset="0"/>
              <a:cs typeface="Times New Roman" pitchFamily="18" charset="0"/>
            </a:endParaRPr>
          </a:p>
        </p:txBody>
      </p:sp>
      <p:sp>
        <p:nvSpPr>
          <p:cNvPr id="3" name="İçerik Yer Tutucusu 2"/>
          <p:cNvSpPr>
            <a:spLocks noGrp="1"/>
          </p:cNvSpPr>
          <p:nvPr>
            <p:ph idx="1"/>
          </p:nvPr>
        </p:nvSpPr>
        <p:spPr/>
        <p:txBody>
          <a:bodyPr>
            <a:normAutofit lnSpcReduction="10000"/>
          </a:bodyPr>
          <a:lstStyle/>
          <a:p>
            <a:pPr marL="0" indent="0">
              <a:buNone/>
            </a:pPr>
            <a:r>
              <a:rPr lang="tr-TR" dirty="0">
                <a:latin typeface="Times New Roman" pitchFamily="18" charset="0"/>
                <a:cs typeface="Times New Roman" pitchFamily="18" charset="0"/>
              </a:rPr>
              <a:t>4.2.15.A - </a:t>
            </a:r>
            <a:r>
              <a:rPr lang="tr-TR" dirty="0" err="1">
                <a:latin typeface="Times New Roman" pitchFamily="18" charset="0"/>
                <a:cs typeface="Times New Roman" pitchFamily="18" charset="0"/>
              </a:rPr>
              <a:t>Klopidogrel</a:t>
            </a:r>
            <a:r>
              <a:rPr lang="tr-TR" dirty="0">
                <a:latin typeface="Times New Roman" pitchFamily="18" charset="0"/>
                <a:cs typeface="Times New Roman" pitchFamily="18" charset="0"/>
              </a:rPr>
              <a:t> (kombinasyonları dahil); </a:t>
            </a:r>
          </a:p>
          <a:p>
            <a:r>
              <a:rPr lang="tr-TR" dirty="0">
                <a:latin typeface="Times New Roman" pitchFamily="18" charset="0"/>
                <a:cs typeface="Times New Roman" pitchFamily="18" charset="0"/>
              </a:rPr>
              <a:t>(1) </a:t>
            </a:r>
            <a:r>
              <a:rPr lang="tr-TR" b="1" dirty="0">
                <a:latin typeface="Times New Roman" pitchFamily="18" charset="0"/>
                <a:cs typeface="Times New Roman" pitchFamily="18" charset="0"/>
              </a:rPr>
              <a:t>Koroner artere </a:t>
            </a:r>
            <a:r>
              <a:rPr lang="tr-TR" b="1" dirty="0" err="1">
                <a:latin typeface="Times New Roman" pitchFamily="18" charset="0"/>
                <a:cs typeface="Times New Roman" pitchFamily="18" charset="0"/>
              </a:rPr>
              <a:t>stent</a:t>
            </a:r>
            <a:r>
              <a:rPr lang="tr-TR" b="1" dirty="0">
                <a:latin typeface="Times New Roman" pitchFamily="18" charset="0"/>
                <a:cs typeface="Times New Roman" pitchFamily="18" charset="0"/>
              </a:rPr>
              <a:t> uygulanacak hastalarda</a:t>
            </a:r>
            <a:r>
              <a:rPr lang="tr-TR" dirty="0">
                <a:latin typeface="Times New Roman" pitchFamily="18" charset="0"/>
                <a:cs typeface="Times New Roman" pitchFamily="18" charset="0"/>
              </a:rPr>
              <a:t>; kardiyoloji veya kalp damar cerrahisi uzman hekimleri tarafından rapor aranmaksızın 24 saat öncesinden başlanabilir. </a:t>
            </a:r>
            <a:r>
              <a:rPr lang="tr-TR" dirty="0" err="1">
                <a:latin typeface="Times New Roman" pitchFamily="18" charset="0"/>
                <a:cs typeface="Times New Roman" pitchFamily="18" charset="0"/>
              </a:rPr>
              <a:t>Stent</a:t>
            </a:r>
            <a:r>
              <a:rPr lang="tr-TR" dirty="0">
                <a:latin typeface="Times New Roman" pitchFamily="18" charset="0"/>
                <a:cs typeface="Times New Roman" pitchFamily="18" charset="0"/>
              </a:rPr>
              <a:t> takılan hastalarda hastanın taburcu olmasından itibaren rapor aranmaksızın 4 haftalık doz bu hekimler tarafından reçete edilebilir. </a:t>
            </a:r>
          </a:p>
          <a:p>
            <a:endParaRPr lang="tr-TR" dirty="0"/>
          </a:p>
        </p:txBody>
      </p:sp>
    </p:spTree>
    <p:extLst>
      <p:ext uri="{BB962C8B-B14F-4D97-AF65-F5344CB8AC3E}">
        <p14:creationId xmlns:p14="http://schemas.microsoft.com/office/powerpoint/2010/main" val="26233265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r>
              <a:rPr lang="tr-TR" dirty="0">
                <a:latin typeface="Times New Roman" pitchFamily="18" charset="0"/>
                <a:cs typeface="Times New Roman" pitchFamily="18" charset="0"/>
              </a:rPr>
              <a:t>(2) </a:t>
            </a:r>
            <a:r>
              <a:rPr lang="tr-TR" b="1" dirty="0">
                <a:latin typeface="Times New Roman" pitchFamily="18" charset="0"/>
                <a:cs typeface="Times New Roman" pitchFamily="18" charset="0"/>
              </a:rPr>
              <a:t>Akut koroner sendrom tanısıyla </a:t>
            </a:r>
            <a:r>
              <a:rPr lang="tr-TR" dirty="0">
                <a:latin typeface="Times New Roman" pitchFamily="18" charset="0"/>
                <a:cs typeface="Times New Roman" pitchFamily="18" charset="0"/>
              </a:rPr>
              <a:t>hastaneye yatırılan veya müşahedeye alınan hastalarda EKG değişikliği veya </a:t>
            </a:r>
            <a:r>
              <a:rPr lang="tr-TR" dirty="0" err="1">
                <a:latin typeface="Times New Roman" pitchFamily="18" charset="0"/>
                <a:cs typeface="Times New Roman" pitchFamily="18" charset="0"/>
              </a:rPr>
              <a:t>troponin</a:t>
            </a:r>
            <a:r>
              <a:rPr lang="tr-TR" dirty="0">
                <a:latin typeface="Times New Roman" pitchFamily="18" charset="0"/>
                <a:cs typeface="Times New Roman" pitchFamily="18" charset="0"/>
              </a:rPr>
              <a:t> pozitif olan ST </a:t>
            </a:r>
            <a:r>
              <a:rPr lang="tr-TR" dirty="0" err="1">
                <a:latin typeface="Times New Roman" pitchFamily="18" charset="0"/>
                <a:cs typeface="Times New Roman" pitchFamily="18" charset="0"/>
              </a:rPr>
              <a:t>yükselmesiz</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miyokard</a:t>
            </a:r>
            <a:r>
              <a:rPr lang="tr-TR" dirty="0">
                <a:latin typeface="Times New Roman" pitchFamily="18" charset="0"/>
                <a:cs typeface="Times New Roman" pitchFamily="18" charset="0"/>
              </a:rPr>
              <a:t> enfarktüsü veya </a:t>
            </a:r>
            <a:r>
              <a:rPr lang="tr-TR" dirty="0" err="1">
                <a:latin typeface="Times New Roman" pitchFamily="18" charset="0"/>
                <a:cs typeface="Times New Roman" pitchFamily="18" charset="0"/>
              </a:rPr>
              <a:t>anstabil</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anginalı</a:t>
            </a:r>
            <a:r>
              <a:rPr lang="tr-TR" dirty="0">
                <a:latin typeface="Times New Roman" pitchFamily="18" charset="0"/>
                <a:cs typeface="Times New Roman" pitchFamily="18" charset="0"/>
              </a:rPr>
              <a:t> hastalar ile ST yükselmeli </a:t>
            </a:r>
            <a:r>
              <a:rPr lang="tr-TR" dirty="0" err="1">
                <a:latin typeface="Times New Roman" pitchFamily="18" charset="0"/>
                <a:cs typeface="Times New Roman" pitchFamily="18" charset="0"/>
              </a:rPr>
              <a:t>miyokard</a:t>
            </a:r>
            <a:r>
              <a:rPr lang="tr-TR" dirty="0">
                <a:latin typeface="Times New Roman" pitchFamily="18" charset="0"/>
                <a:cs typeface="Times New Roman" pitchFamily="18" charset="0"/>
              </a:rPr>
              <a:t> enfarktüsü hastalarında; kardiyoloji, kalp damar cerrahisi, </a:t>
            </a:r>
            <a:r>
              <a:rPr lang="tr-TR" b="1" dirty="0">
                <a:latin typeface="Times New Roman" pitchFamily="18" charset="0"/>
                <a:cs typeface="Times New Roman" pitchFamily="18" charset="0"/>
              </a:rPr>
              <a:t>iç hastalıkları </a:t>
            </a:r>
            <a:r>
              <a:rPr lang="tr-TR" dirty="0">
                <a:latin typeface="Times New Roman" pitchFamily="18" charset="0"/>
                <a:cs typeface="Times New Roman" pitchFamily="18" charset="0"/>
              </a:rPr>
              <a:t>veya acil tıp uzman hekimleri tarafından rapor aranmaksızın reçete edilebilir. Bu durumlarda hasta taburcu olduktan sonra 4 haftayı geçmemek üzere bu hekimlerden biri tarafından raporsuz veya bu uzman hekimlerce düzenlenen ve 12 ayı geçmemek üzere kullanım süresinin belirtildiği uzman hekim raporu ile diğer hekimler tarafından da reçete edilebilir. </a:t>
            </a:r>
            <a:r>
              <a:rPr lang="tr-TR" b="1" dirty="0">
                <a:latin typeface="Times New Roman" pitchFamily="18" charset="0"/>
                <a:cs typeface="Times New Roman" pitchFamily="18" charset="0"/>
              </a:rPr>
              <a:t>(Ek: RG- 25/03/2025- 32852/ 10-a </a:t>
            </a:r>
            <a:r>
              <a:rPr lang="tr-TR" b="1" dirty="0" err="1">
                <a:latin typeface="Times New Roman" pitchFamily="18" charset="0"/>
                <a:cs typeface="Times New Roman" pitchFamily="18" charset="0"/>
              </a:rPr>
              <a:t>md.</a:t>
            </a:r>
            <a:r>
              <a:rPr lang="tr-TR" b="1" dirty="0">
                <a:latin typeface="Times New Roman" pitchFamily="18" charset="0"/>
                <a:cs typeface="Times New Roman" pitchFamily="18" charset="0"/>
              </a:rPr>
              <a:t> Yürürlük: 04/04/2025)</a:t>
            </a:r>
            <a:endParaRPr lang="tr-TR" dirty="0">
              <a:latin typeface="Times New Roman" pitchFamily="18" charset="0"/>
              <a:cs typeface="Times New Roman" pitchFamily="18" charset="0"/>
            </a:endParaRPr>
          </a:p>
          <a:p>
            <a:r>
              <a:rPr lang="tr-TR" dirty="0">
                <a:solidFill>
                  <a:srgbClr val="FF0000"/>
                </a:solidFill>
                <a:latin typeface="Times New Roman" pitchFamily="18" charset="0"/>
                <a:cs typeface="Times New Roman" pitchFamily="18" charset="0"/>
              </a:rPr>
              <a:t>İlk iki rapor süresi sonunda (toplam 24 ay), sonraki raporlar en fazla 12 ay sürelerle aile hekimliği uzman hekimlerince de düzenlenebilir.</a:t>
            </a:r>
          </a:p>
        </p:txBody>
      </p:sp>
    </p:spTree>
    <p:extLst>
      <p:ext uri="{BB962C8B-B14F-4D97-AF65-F5344CB8AC3E}">
        <p14:creationId xmlns:p14="http://schemas.microsoft.com/office/powerpoint/2010/main" val="24976541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r>
              <a:rPr lang="tr-TR" b="1" dirty="0">
                <a:latin typeface="Times New Roman" pitchFamily="18" charset="0"/>
                <a:cs typeface="Times New Roman" pitchFamily="18" charset="0"/>
              </a:rPr>
              <a:t>(Değişik: RG-30/08/2014-29104/15-a </a:t>
            </a:r>
            <a:r>
              <a:rPr lang="tr-TR" b="1" dirty="0" err="1">
                <a:latin typeface="Times New Roman" pitchFamily="18" charset="0"/>
                <a:cs typeface="Times New Roman" pitchFamily="18" charset="0"/>
              </a:rPr>
              <a:t>md.</a:t>
            </a:r>
            <a:r>
              <a:rPr lang="tr-TR" b="1" dirty="0">
                <a:latin typeface="Times New Roman" pitchFamily="18" charset="0"/>
                <a:cs typeface="Times New Roman" pitchFamily="18" charset="0"/>
              </a:rPr>
              <a:t> Yürürlük: 06/09/2014)</a:t>
            </a:r>
            <a:r>
              <a:rPr lang="tr-TR" dirty="0">
                <a:latin typeface="Times New Roman" pitchFamily="18" charset="0"/>
                <a:cs typeface="Times New Roman" pitchFamily="18" charset="0"/>
              </a:rPr>
              <a:t> Kalp kapak </a:t>
            </a:r>
            <a:r>
              <a:rPr lang="tr-TR" dirty="0" err="1">
                <a:latin typeface="Times New Roman" pitchFamily="18" charset="0"/>
                <a:cs typeface="Times New Roman" pitchFamily="18" charset="0"/>
              </a:rPr>
              <a:t>biyoprotezi</a:t>
            </a:r>
            <a:r>
              <a:rPr lang="tr-TR" dirty="0">
                <a:latin typeface="Times New Roman" pitchFamily="18" charset="0"/>
                <a:cs typeface="Times New Roman" pitchFamily="18" charset="0"/>
              </a:rPr>
              <a:t> bulunan veya </a:t>
            </a:r>
            <a:r>
              <a:rPr lang="tr-TR" dirty="0" err="1">
                <a:latin typeface="Times New Roman" pitchFamily="18" charset="0"/>
                <a:cs typeface="Times New Roman" pitchFamily="18" charset="0"/>
              </a:rPr>
              <a:t>anjiografik</a:t>
            </a:r>
            <a:r>
              <a:rPr lang="tr-TR" dirty="0">
                <a:latin typeface="Times New Roman" pitchFamily="18" charset="0"/>
                <a:cs typeface="Times New Roman" pitchFamily="18" charset="0"/>
              </a:rPr>
              <a:t> olarak belgelenmiş koroner arter hastalığı olan veya </a:t>
            </a:r>
            <a:r>
              <a:rPr lang="tr-TR" dirty="0">
                <a:solidFill>
                  <a:srgbClr val="FF0000"/>
                </a:solidFill>
                <a:latin typeface="Times New Roman" pitchFamily="18" charset="0"/>
                <a:cs typeface="Times New Roman" pitchFamily="18" charset="0"/>
              </a:rPr>
              <a:t>tıkayıcı </a:t>
            </a:r>
            <a:r>
              <a:rPr lang="tr-TR" dirty="0" err="1">
                <a:solidFill>
                  <a:srgbClr val="FF0000"/>
                </a:solidFill>
                <a:latin typeface="Times New Roman" pitchFamily="18" charset="0"/>
                <a:cs typeface="Times New Roman" pitchFamily="18" charset="0"/>
              </a:rPr>
              <a:t>periferik</a:t>
            </a:r>
            <a:r>
              <a:rPr lang="tr-TR" dirty="0">
                <a:solidFill>
                  <a:srgbClr val="FF0000"/>
                </a:solidFill>
                <a:latin typeface="Times New Roman" pitchFamily="18" charset="0"/>
                <a:cs typeface="Times New Roman" pitchFamily="18" charset="0"/>
              </a:rPr>
              <a:t> arter hastalığı olan veya </a:t>
            </a:r>
            <a:r>
              <a:rPr lang="tr-TR" dirty="0" err="1">
                <a:solidFill>
                  <a:srgbClr val="FF0000"/>
                </a:solidFill>
                <a:latin typeface="Times New Roman" pitchFamily="18" charset="0"/>
                <a:cs typeface="Times New Roman" pitchFamily="18" charset="0"/>
              </a:rPr>
              <a:t>serebral</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iskemik</a:t>
            </a:r>
            <a:r>
              <a:rPr lang="tr-TR" dirty="0">
                <a:solidFill>
                  <a:srgbClr val="FF0000"/>
                </a:solidFill>
                <a:latin typeface="Times New Roman" pitchFamily="18" charset="0"/>
                <a:cs typeface="Times New Roman" pitchFamily="18" charset="0"/>
              </a:rPr>
              <a:t> olay (</a:t>
            </a:r>
            <a:r>
              <a:rPr lang="tr-TR" dirty="0" err="1">
                <a:solidFill>
                  <a:srgbClr val="FF0000"/>
                </a:solidFill>
                <a:latin typeface="Times New Roman" pitchFamily="18" charset="0"/>
                <a:cs typeface="Times New Roman" pitchFamily="18" charset="0"/>
              </a:rPr>
              <a:t>iskemik</a:t>
            </a:r>
            <a:r>
              <a:rPr lang="tr-TR" dirty="0">
                <a:solidFill>
                  <a:srgbClr val="FF0000"/>
                </a:solidFill>
                <a:latin typeface="Times New Roman" pitchFamily="18" charset="0"/>
                <a:cs typeface="Times New Roman" pitchFamily="18" charset="0"/>
              </a:rPr>
              <a:t> inme)</a:t>
            </a:r>
            <a:r>
              <a:rPr lang="tr-TR" dirty="0">
                <a:latin typeface="Times New Roman" pitchFamily="18" charset="0"/>
                <a:cs typeface="Times New Roman" pitchFamily="18" charset="0"/>
              </a:rPr>
              <a:t> saptanmış olan hastalarda; kardiyoloji, </a:t>
            </a:r>
            <a:r>
              <a:rPr lang="tr-TR" dirty="0">
                <a:solidFill>
                  <a:srgbClr val="FF0000"/>
                </a:solidFill>
                <a:latin typeface="Times New Roman" pitchFamily="18" charset="0"/>
                <a:cs typeface="Times New Roman" pitchFamily="18" charset="0"/>
              </a:rPr>
              <a:t>iç hastalıkları</a:t>
            </a:r>
            <a:r>
              <a:rPr lang="tr-TR" dirty="0">
                <a:latin typeface="Times New Roman" pitchFamily="18" charset="0"/>
                <a:cs typeface="Times New Roman" pitchFamily="18" charset="0"/>
              </a:rPr>
              <a:t>, nöroloji, kalp damar cerrahisi veya acil tıp uzman hekimlerinden biri tarafından düzenlenen ve 12 ayı geçmemek üzere kullanım süresinin belirtildiği uzman hekim raporuna dayanılarak tüm hekimlerce reçete edilebilir. Raporun yenilenmesi halinde yukarıda belirtilen hususlar geçerlidir. </a:t>
            </a:r>
            <a:r>
              <a:rPr lang="tr-TR" b="1" dirty="0">
                <a:latin typeface="Times New Roman" pitchFamily="18" charset="0"/>
                <a:cs typeface="Times New Roman" pitchFamily="18" charset="0"/>
              </a:rPr>
              <a:t>(Ek: RG- 25/03/2025- 32852/ 10-a </a:t>
            </a:r>
            <a:r>
              <a:rPr lang="tr-TR" b="1" dirty="0" err="1">
                <a:latin typeface="Times New Roman" pitchFamily="18" charset="0"/>
                <a:cs typeface="Times New Roman" pitchFamily="18" charset="0"/>
              </a:rPr>
              <a:t>md.</a:t>
            </a:r>
            <a:r>
              <a:rPr lang="tr-TR" b="1" dirty="0">
                <a:latin typeface="Times New Roman" pitchFamily="18" charset="0"/>
                <a:cs typeface="Times New Roman" pitchFamily="18" charset="0"/>
              </a:rPr>
              <a:t> Yürürlük: 04/04/2025) </a:t>
            </a:r>
          </a:p>
          <a:p>
            <a:r>
              <a:rPr lang="tr-TR" dirty="0">
                <a:solidFill>
                  <a:srgbClr val="FF0000"/>
                </a:solidFill>
                <a:latin typeface="Times New Roman" pitchFamily="18" charset="0"/>
                <a:cs typeface="Times New Roman" pitchFamily="18" charset="0"/>
              </a:rPr>
              <a:t>İlk iki rapor süresi sonunda (toplam 24 ay), sonraki raporlar en fazla 12 ay sürelerle aile hekimliği uzman hekimlerince de düzenlenebilir.</a:t>
            </a:r>
          </a:p>
        </p:txBody>
      </p:sp>
    </p:spTree>
    <p:extLst>
      <p:ext uri="{BB962C8B-B14F-4D97-AF65-F5344CB8AC3E}">
        <p14:creationId xmlns:p14="http://schemas.microsoft.com/office/powerpoint/2010/main" val="13901709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Times New Roman" pitchFamily="18" charset="0"/>
                <a:cs typeface="Times New Roman" pitchFamily="18" charset="0"/>
              </a:rPr>
              <a:t>KLOPİDOGREL</a:t>
            </a:r>
          </a:p>
        </p:txBody>
      </p:sp>
      <p:sp>
        <p:nvSpPr>
          <p:cNvPr id="3" name="İçerik Yer Tutucusu 2"/>
          <p:cNvSpPr>
            <a:spLocks noGrp="1"/>
          </p:cNvSpPr>
          <p:nvPr>
            <p:ph idx="1"/>
          </p:nvPr>
        </p:nvSpPr>
        <p:spPr/>
        <p:txBody>
          <a:bodyPr>
            <a:normAutofit fontScale="55000" lnSpcReduction="20000"/>
          </a:bodyPr>
          <a:lstStyle/>
          <a:p>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Reç.Yaz.Branş</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lar</a:t>
            </a:r>
            <a:r>
              <a:rPr lang="tr-TR" dirty="0">
                <a:latin typeface="Times New Roman" pitchFamily="18" charset="0"/>
                <a:cs typeface="Times New Roman" pitchFamily="18" charset="0"/>
              </a:rPr>
              <a:t>)	:	 Tüm Hekimler</a:t>
            </a:r>
          </a:p>
          <a:p>
            <a:pPr marL="0" indent="0">
              <a:buNone/>
            </a:pPr>
            <a:r>
              <a:rPr lang="tr-TR" dirty="0">
                <a:latin typeface="Times New Roman" pitchFamily="18" charset="0"/>
                <a:cs typeface="Times New Roman" pitchFamily="18" charset="0"/>
              </a:rPr>
              <a:t> </a:t>
            </a:r>
          </a:p>
          <a:p>
            <a:pPr marL="0" indent="0">
              <a:buNone/>
            </a:pP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 Rapor	:	 Uzman Hekim Raporu</a:t>
            </a:r>
          </a:p>
          <a:p>
            <a:r>
              <a:rPr lang="tr-TR" dirty="0">
                <a:latin typeface="Times New Roman" pitchFamily="18" charset="0"/>
                <a:cs typeface="Times New Roman" pitchFamily="18" charset="0"/>
              </a:rPr>
              <a:t> 04.02.1 Koroner arter hastalığında </a:t>
            </a:r>
            <a:r>
              <a:rPr lang="tr-TR" dirty="0" err="1">
                <a:latin typeface="Times New Roman" pitchFamily="18" charset="0"/>
                <a:cs typeface="Times New Roman" pitchFamily="18" charset="0"/>
              </a:rPr>
              <a:t>klopidogrel</a:t>
            </a:r>
            <a:r>
              <a:rPr lang="tr-TR" dirty="0">
                <a:latin typeface="Times New Roman" pitchFamily="18" charset="0"/>
                <a:cs typeface="Times New Roman" pitchFamily="18" charset="0"/>
              </a:rPr>
              <a:t> kul.</a:t>
            </a:r>
          </a:p>
          <a:p>
            <a:r>
              <a:rPr lang="tr-TR" dirty="0">
                <a:latin typeface="Times New Roman" pitchFamily="18" charset="0"/>
                <a:cs typeface="Times New Roman" pitchFamily="18" charset="0"/>
              </a:rPr>
              <a:t> 04.04.1 Tıkayıcı </a:t>
            </a:r>
            <a:r>
              <a:rPr lang="tr-TR" dirty="0" err="1">
                <a:latin typeface="Times New Roman" pitchFamily="18" charset="0"/>
                <a:cs typeface="Times New Roman" pitchFamily="18" charset="0"/>
              </a:rPr>
              <a:t>per</a:t>
            </a:r>
            <a:r>
              <a:rPr lang="tr-TR" dirty="0">
                <a:latin typeface="Times New Roman" pitchFamily="18" charset="0"/>
                <a:cs typeface="Times New Roman" pitchFamily="18" charset="0"/>
              </a:rPr>
              <a:t>. arter has. veya </a:t>
            </a:r>
            <a:r>
              <a:rPr lang="tr-TR" dirty="0" err="1">
                <a:latin typeface="Times New Roman" pitchFamily="18" charset="0"/>
                <a:cs typeface="Times New Roman" pitchFamily="18" charset="0"/>
              </a:rPr>
              <a:t>iskemik</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inme'de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klopidogrel</a:t>
            </a:r>
            <a:r>
              <a:rPr lang="tr-TR" dirty="0">
                <a:latin typeface="Times New Roman" pitchFamily="18" charset="0"/>
                <a:cs typeface="Times New Roman" pitchFamily="18" charset="0"/>
              </a:rPr>
              <a:t> kul.</a:t>
            </a:r>
          </a:p>
          <a:p>
            <a:r>
              <a:rPr lang="tr-TR" dirty="0">
                <a:latin typeface="Times New Roman" pitchFamily="18" charset="0"/>
                <a:cs typeface="Times New Roman" pitchFamily="18" charset="0"/>
              </a:rPr>
              <a:t> 04.07.1 Kalp kapak </a:t>
            </a:r>
            <a:r>
              <a:rPr lang="tr-TR" dirty="0" err="1">
                <a:latin typeface="Times New Roman" pitchFamily="18" charset="0"/>
                <a:cs typeface="Times New Roman" pitchFamily="18" charset="0"/>
              </a:rPr>
              <a:t>biyoprotezi</a:t>
            </a:r>
            <a:r>
              <a:rPr lang="tr-TR" dirty="0">
                <a:latin typeface="Times New Roman" pitchFamily="18" charset="0"/>
                <a:cs typeface="Times New Roman" pitchFamily="18" charset="0"/>
              </a:rPr>
              <a:t> bulunanlarda </a:t>
            </a:r>
            <a:r>
              <a:rPr lang="tr-TR" dirty="0" err="1">
                <a:latin typeface="Times New Roman" pitchFamily="18" charset="0"/>
                <a:cs typeface="Times New Roman" pitchFamily="18" charset="0"/>
              </a:rPr>
              <a:t>klopidogrel</a:t>
            </a:r>
            <a:r>
              <a:rPr lang="tr-TR" dirty="0">
                <a:latin typeface="Times New Roman" pitchFamily="18" charset="0"/>
                <a:cs typeface="Times New Roman" pitchFamily="18" charset="0"/>
              </a:rPr>
              <a:t> kul.</a:t>
            </a:r>
          </a:p>
          <a:p>
            <a:pPr marL="0" indent="0">
              <a:buNone/>
            </a:pP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Rap.Yaz.Branş</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lar</a:t>
            </a:r>
            <a:r>
              <a:rPr lang="tr-TR" dirty="0">
                <a:latin typeface="Times New Roman" pitchFamily="18" charset="0"/>
                <a:cs typeface="Times New Roman" pitchFamily="18" charset="0"/>
              </a:rPr>
              <a:t>)	:	 Özel Uzmanlık Dalı(Kural VEYA ile uygulanır) Branşlar;</a:t>
            </a:r>
          </a:p>
          <a:p>
            <a:r>
              <a:rPr lang="tr-TR" dirty="0">
                <a:latin typeface="Times New Roman" pitchFamily="18" charset="0"/>
                <a:cs typeface="Times New Roman" pitchFamily="18" charset="0"/>
              </a:rPr>
              <a:t>  Kardiyoloji</a:t>
            </a:r>
          </a:p>
          <a:p>
            <a:r>
              <a:rPr lang="tr-TR" dirty="0">
                <a:latin typeface="Times New Roman" pitchFamily="18" charset="0"/>
                <a:cs typeface="Times New Roman" pitchFamily="18" charset="0"/>
              </a:rPr>
              <a:t>  Kalp ve Damar Cerrahisi (Ana Branş)</a:t>
            </a:r>
          </a:p>
          <a:p>
            <a:r>
              <a:rPr lang="tr-TR" dirty="0">
                <a:latin typeface="Times New Roman" pitchFamily="18" charset="0"/>
                <a:cs typeface="Times New Roman" pitchFamily="18" charset="0"/>
              </a:rPr>
              <a:t>  İç Hastalıkları (Ana Branş)</a:t>
            </a:r>
          </a:p>
          <a:p>
            <a:r>
              <a:rPr lang="tr-TR" dirty="0">
                <a:latin typeface="Times New Roman" pitchFamily="18" charset="0"/>
                <a:cs typeface="Times New Roman" pitchFamily="18" charset="0"/>
              </a:rPr>
              <a:t>  Nöroloji</a:t>
            </a:r>
          </a:p>
          <a:p>
            <a:r>
              <a:rPr lang="tr-TR" dirty="0">
                <a:latin typeface="Times New Roman" pitchFamily="18" charset="0"/>
                <a:cs typeface="Times New Roman" pitchFamily="18" charset="0"/>
              </a:rPr>
              <a:t>  Acil Tıp</a:t>
            </a:r>
          </a:p>
          <a:p>
            <a:r>
              <a:rPr lang="tr-TR" dirty="0">
                <a:latin typeface="Times New Roman" pitchFamily="18" charset="0"/>
                <a:cs typeface="Times New Roman" pitchFamily="18" charset="0"/>
              </a:rPr>
              <a:t>  Aile Hekimliği Uzmanı</a:t>
            </a:r>
          </a:p>
        </p:txBody>
      </p:sp>
    </p:spTree>
    <p:extLst>
      <p:ext uri="{BB962C8B-B14F-4D97-AF65-F5344CB8AC3E}">
        <p14:creationId xmlns:p14="http://schemas.microsoft.com/office/powerpoint/2010/main" val="3289893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6622F6-7035-8CAC-64B7-2363C4827D5F}"/>
              </a:ext>
            </a:extLst>
          </p:cNvPr>
          <p:cNvSpPr>
            <a:spLocks noGrp="1"/>
          </p:cNvSpPr>
          <p:nvPr>
            <p:ph type="title"/>
          </p:nvPr>
        </p:nvSpPr>
        <p:spPr/>
        <p:txBody>
          <a:bodyPr/>
          <a:lstStyle/>
          <a:p>
            <a:endParaRPr lang="tr-TR"/>
          </a:p>
        </p:txBody>
      </p:sp>
      <p:pic>
        <p:nvPicPr>
          <p:cNvPr id="4" name="İçerik Yer Tutucusu 4" descr="metin, ekran görüntüsü, yazı tipi, sayı, numara içeren bir resim&#10;&#10;Yapay zeka tarafından oluşturulmuş içerik yanlış olabilir.">
            <a:extLst>
              <a:ext uri="{FF2B5EF4-FFF2-40B4-BE49-F238E27FC236}">
                <a16:creationId xmlns:a16="http://schemas.microsoft.com/office/drawing/2014/main" id="{7DDA3D92-7439-F66A-978A-EECD5C03D8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620688"/>
            <a:ext cx="6768752" cy="5799015"/>
          </a:xfrm>
        </p:spPr>
      </p:pic>
    </p:spTree>
    <p:extLst>
      <p:ext uri="{BB962C8B-B14F-4D97-AF65-F5344CB8AC3E}">
        <p14:creationId xmlns:p14="http://schemas.microsoft.com/office/powerpoint/2010/main" val="35935444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err="1">
                <a:latin typeface="Times New Roman" pitchFamily="18" charset="0"/>
                <a:cs typeface="Times New Roman" pitchFamily="18" charset="0"/>
              </a:rPr>
              <a:t>Dabigatran</a:t>
            </a:r>
            <a:r>
              <a:rPr lang="tr-TR" sz="2800" b="1" dirty="0">
                <a:latin typeface="Times New Roman" pitchFamily="18" charset="0"/>
                <a:cs typeface="Times New Roman" pitchFamily="18" charset="0"/>
              </a:rPr>
              <a:t>, </a:t>
            </a:r>
            <a:r>
              <a:rPr lang="tr-TR" sz="2800" b="1" dirty="0" err="1">
                <a:latin typeface="Times New Roman" pitchFamily="18" charset="0"/>
                <a:cs typeface="Times New Roman" pitchFamily="18" charset="0"/>
              </a:rPr>
              <a:t>rivaroksaban</a:t>
            </a:r>
            <a:r>
              <a:rPr lang="tr-TR" sz="2800" b="1" dirty="0">
                <a:latin typeface="Times New Roman" pitchFamily="18" charset="0"/>
                <a:cs typeface="Times New Roman" pitchFamily="18" charset="0"/>
              </a:rPr>
              <a:t>, </a:t>
            </a:r>
            <a:r>
              <a:rPr lang="tr-TR" sz="2800" b="1" dirty="0" err="1">
                <a:latin typeface="Times New Roman" pitchFamily="18" charset="0"/>
                <a:cs typeface="Times New Roman" pitchFamily="18" charset="0"/>
              </a:rPr>
              <a:t>edoksaban</a:t>
            </a:r>
            <a:r>
              <a:rPr lang="tr-TR" sz="2800" b="1" dirty="0">
                <a:latin typeface="Times New Roman" pitchFamily="18" charset="0"/>
                <a:cs typeface="Times New Roman" pitchFamily="18" charset="0"/>
              </a:rPr>
              <a:t>  ve </a:t>
            </a:r>
            <a:r>
              <a:rPr lang="tr-TR" sz="2800" b="1" dirty="0" err="1">
                <a:latin typeface="Times New Roman" pitchFamily="18" charset="0"/>
                <a:cs typeface="Times New Roman" pitchFamily="18" charset="0"/>
              </a:rPr>
              <a:t>apiksaban</a:t>
            </a:r>
            <a:br>
              <a:rPr lang="tr-TR" sz="2800" dirty="0">
                <a:latin typeface="Times New Roman" pitchFamily="18" charset="0"/>
                <a:cs typeface="Times New Roman" pitchFamily="18" charset="0"/>
              </a:rPr>
            </a:br>
            <a:endParaRPr lang="tr-TR" sz="2800" b="1" dirty="0">
              <a:latin typeface="Times New Roman" pitchFamily="18" charset="0"/>
              <a:cs typeface="Times New Roman" pitchFamily="18" charset="0"/>
            </a:endParaRPr>
          </a:p>
        </p:txBody>
      </p:sp>
      <p:sp>
        <p:nvSpPr>
          <p:cNvPr id="3" name="İçerik Yer Tutucusu 2"/>
          <p:cNvSpPr>
            <a:spLocks noGrp="1"/>
          </p:cNvSpPr>
          <p:nvPr>
            <p:ph idx="1"/>
          </p:nvPr>
        </p:nvSpPr>
        <p:spPr>
          <a:xfrm>
            <a:off x="457200" y="1600200"/>
            <a:ext cx="8229600" cy="4781128"/>
          </a:xfrm>
        </p:spPr>
        <p:txBody>
          <a:bodyPr>
            <a:normAutofit fontScale="55000" lnSpcReduction="20000"/>
          </a:bodyPr>
          <a:lstStyle/>
          <a:p>
            <a:r>
              <a:rPr lang="tr-TR" sz="3600" dirty="0">
                <a:latin typeface="Times New Roman" pitchFamily="18" charset="0"/>
                <a:cs typeface="Times New Roman" pitchFamily="18" charset="0"/>
              </a:rPr>
              <a:t>4.2.15.D-1- </a:t>
            </a:r>
            <a:r>
              <a:rPr lang="tr-TR" sz="3600" dirty="0" err="1">
                <a:latin typeface="Times New Roman" pitchFamily="18" charset="0"/>
                <a:cs typeface="Times New Roman" pitchFamily="18" charset="0"/>
              </a:rPr>
              <a:t>Dabigatran</a:t>
            </a:r>
            <a:r>
              <a:rPr lang="tr-TR" sz="3600" dirty="0">
                <a:latin typeface="Times New Roman" pitchFamily="18" charset="0"/>
                <a:cs typeface="Times New Roman" pitchFamily="18" charset="0"/>
              </a:rPr>
              <a:t>, </a:t>
            </a:r>
            <a:r>
              <a:rPr lang="tr-TR" sz="3600" dirty="0" err="1">
                <a:latin typeface="Times New Roman" pitchFamily="18" charset="0"/>
                <a:cs typeface="Times New Roman" pitchFamily="18" charset="0"/>
              </a:rPr>
              <a:t>rivaroksaban</a:t>
            </a:r>
            <a:r>
              <a:rPr lang="tr-TR" sz="3600" dirty="0">
                <a:latin typeface="Times New Roman" pitchFamily="18" charset="0"/>
                <a:cs typeface="Times New Roman" pitchFamily="18" charset="0"/>
              </a:rPr>
              <a:t>, </a:t>
            </a:r>
            <a:r>
              <a:rPr lang="tr-TR" sz="3600" dirty="0" err="1">
                <a:latin typeface="Times New Roman" pitchFamily="18" charset="0"/>
                <a:cs typeface="Times New Roman" pitchFamily="18" charset="0"/>
              </a:rPr>
              <a:t>edoksaban</a:t>
            </a:r>
            <a:r>
              <a:rPr lang="tr-TR" sz="3600" dirty="0">
                <a:latin typeface="Times New Roman" pitchFamily="18" charset="0"/>
                <a:cs typeface="Times New Roman" pitchFamily="18" charset="0"/>
              </a:rPr>
              <a:t>  ve </a:t>
            </a:r>
            <a:r>
              <a:rPr lang="tr-TR" sz="3600" dirty="0" err="1">
                <a:latin typeface="Times New Roman" pitchFamily="18" charset="0"/>
                <a:cs typeface="Times New Roman" pitchFamily="18" charset="0"/>
              </a:rPr>
              <a:t>apiksaban</a:t>
            </a:r>
            <a:r>
              <a:rPr lang="tr-TR" sz="3600" dirty="0">
                <a:latin typeface="Times New Roman" pitchFamily="18" charset="0"/>
                <a:cs typeface="Times New Roman" pitchFamily="18" charset="0"/>
              </a:rPr>
              <a:t>;</a:t>
            </a:r>
          </a:p>
          <a:p>
            <a:pPr marL="514350" indent="-514350">
              <a:buAutoNum type="arabicParenBoth"/>
            </a:pPr>
            <a:r>
              <a:rPr lang="tr-TR" sz="3600" dirty="0">
                <a:latin typeface="Times New Roman" pitchFamily="18" charset="0"/>
                <a:cs typeface="Times New Roman" pitchFamily="18" charset="0"/>
              </a:rPr>
              <a:t>(Değişik: RG-16/06/2020-31157/10-a </a:t>
            </a:r>
            <a:r>
              <a:rPr lang="tr-TR" sz="3600" dirty="0" err="1">
                <a:latin typeface="Times New Roman" pitchFamily="18" charset="0"/>
                <a:cs typeface="Times New Roman" pitchFamily="18" charset="0"/>
              </a:rPr>
              <a:t>md.</a:t>
            </a:r>
            <a:r>
              <a:rPr lang="tr-TR" sz="3600" dirty="0">
                <a:latin typeface="Times New Roman" pitchFamily="18" charset="0"/>
                <a:cs typeface="Times New Roman" pitchFamily="18" charset="0"/>
              </a:rPr>
              <a:t> Yürürlük: 24/06/2020) </a:t>
            </a:r>
          </a:p>
          <a:p>
            <a:pPr marL="0" indent="0">
              <a:buNone/>
            </a:pPr>
            <a:r>
              <a:rPr lang="tr-TR" sz="3600" dirty="0">
                <a:latin typeface="Times New Roman" pitchFamily="18" charset="0"/>
                <a:cs typeface="Times New Roman" pitchFamily="18" charset="0"/>
              </a:rPr>
              <a:t>Sağlık kurulu raporunda belirtilmek kaydıyla; </a:t>
            </a:r>
            <a:r>
              <a:rPr lang="tr-TR" sz="3600" dirty="0">
                <a:solidFill>
                  <a:srgbClr val="FF0000"/>
                </a:solidFill>
                <a:latin typeface="Times New Roman" pitchFamily="18" charset="0"/>
                <a:cs typeface="Times New Roman" pitchFamily="18" charset="0"/>
              </a:rPr>
              <a:t>inme veya geçici </a:t>
            </a:r>
            <a:r>
              <a:rPr lang="tr-TR" sz="3600" dirty="0" err="1">
                <a:solidFill>
                  <a:srgbClr val="FF0000"/>
                </a:solidFill>
                <a:latin typeface="Times New Roman" pitchFamily="18" charset="0"/>
                <a:cs typeface="Times New Roman" pitchFamily="18" charset="0"/>
              </a:rPr>
              <a:t>iskemik</a:t>
            </a:r>
            <a:r>
              <a:rPr lang="tr-TR" sz="3600" dirty="0">
                <a:solidFill>
                  <a:srgbClr val="FF0000"/>
                </a:solidFill>
                <a:latin typeface="Times New Roman" pitchFamily="18" charset="0"/>
                <a:cs typeface="Times New Roman" pitchFamily="18" charset="0"/>
              </a:rPr>
              <a:t> atak öyküsü, ≥ 75 yaş, kalp yetmezliği NYHA Sınıf ≥II, </a:t>
            </a:r>
            <a:r>
              <a:rPr lang="tr-TR" sz="3600" dirty="0" err="1">
                <a:solidFill>
                  <a:srgbClr val="FF0000"/>
                </a:solidFill>
                <a:latin typeface="Times New Roman" pitchFamily="18" charset="0"/>
                <a:cs typeface="Times New Roman" pitchFamily="18" charset="0"/>
              </a:rPr>
              <a:t>diabetes</a:t>
            </a:r>
            <a:r>
              <a:rPr lang="tr-TR" sz="3600" dirty="0">
                <a:solidFill>
                  <a:srgbClr val="FF0000"/>
                </a:solidFill>
                <a:latin typeface="Times New Roman" pitchFamily="18" charset="0"/>
                <a:cs typeface="Times New Roman" pitchFamily="18" charset="0"/>
              </a:rPr>
              <a:t> </a:t>
            </a:r>
            <a:r>
              <a:rPr lang="tr-TR" sz="3600" dirty="0" err="1">
                <a:solidFill>
                  <a:srgbClr val="FF0000"/>
                </a:solidFill>
                <a:latin typeface="Times New Roman" pitchFamily="18" charset="0"/>
                <a:cs typeface="Times New Roman" pitchFamily="18" charset="0"/>
              </a:rPr>
              <a:t>mellitus</a:t>
            </a:r>
            <a:r>
              <a:rPr lang="tr-TR" sz="3600" dirty="0">
                <a:solidFill>
                  <a:srgbClr val="FF0000"/>
                </a:solidFill>
                <a:latin typeface="Times New Roman" pitchFamily="18" charset="0"/>
                <a:cs typeface="Times New Roman" pitchFamily="18" charset="0"/>
              </a:rPr>
              <a:t> veya hipertansiyon durumlarından bir ya da daha fazlasına sahip olan orta-ciddi mitral darlık veya mekanik protez kapağı olmayan </a:t>
            </a:r>
            <a:r>
              <a:rPr lang="tr-TR" sz="3600" b="1" dirty="0" err="1">
                <a:solidFill>
                  <a:srgbClr val="FF0000"/>
                </a:solidFill>
                <a:latin typeface="Times New Roman" pitchFamily="18" charset="0"/>
                <a:cs typeface="Times New Roman" pitchFamily="18" charset="0"/>
              </a:rPr>
              <a:t>nonvalvuler</a:t>
            </a:r>
            <a:r>
              <a:rPr lang="tr-TR" sz="3600" b="1" dirty="0">
                <a:solidFill>
                  <a:srgbClr val="FF0000"/>
                </a:solidFill>
                <a:latin typeface="Times New Roman" pitchFamily="18" charset="0"/>
                <a:cs typeface="Times New Roman" pitchFamily="18" charset="0"/>
              </a:rPr>
              <a:t> </a:t>
            </a:r>
            <a:r>
              <a:rPr lang="tr-TR" sz="3600" b="1" dirty="0" err="1">
                <a:solidFill>
                  <a:srgbClr val="FF0000"/>
                </a:solidFill>
                <a:latin typeface="Times New Roman" pitchFamily="18" charset="0"/>
                <a:cs typeface="Times New Roman" pitchFamily="18" charset="0"/>
              </a:rPr>
              <a:t>atriyal</a:t>
            </a:r>
            <a:r>
              <a:rPr lang="tr-TR" sz="3600" b="1" dirty="0">
                <a:solidFill>
                  <a:srgbClr val="FF0000"/>
                </a:solidFill>
                <a:latin typeface="Times New Roman" pitchFamily="18" charset="0"/>
                <a:cs typeface="Times New Roman" pitchFamily="18" charset="0"/>
              </a:rPr>
              <a:t> </a:t>
            </a:r>
            <a:r>
              <a:rPr lang="tr-TR" sz="3600" b="1" dirty="0" err="1">
                <a:solidFill>
                  <a:srgbClr val="FF0000"/>
                </a:solidFill>
                <a:latin typeface="Times New Roman" pitchFamily="18" charset="0"/>
                <a:cs typeface="Times New Roman" pitchFamily="18" charset="0"/>
              </a:rPr>
              <a:t>fibrilasyonlu</a:t>
            </a:r>
            <a:r>
              <a:rPr lang="tr-TR" sz="3600" b="1" dirty="0">
                <a:solidFill>
                  <a:srgbClr val="FF0000"/>
                </a:solidFill>
                <a:latin typeface="Times New Roman" pitchFamily="18" charset="0"/>
                <a:cs typeface="Times New Roman" pitchFamily="18" charset="0"/>
              </a:rPr>
              <a:t> </a:t>
            </a:r>
            <a:r>
              <a:rPr lang="tr-TR" sz="3600" dirty="0">
                <a:solidFill>
                  <a:srgbClr val="FF0000"/>
                </a:solidFill>
                <a:latin typeface="Times New Roman" pitchFamily="18" charset="0"/>
                <a:cs typeface="Times New Roman" pitchFamily="18" charset="0"/>
              </a:rPr>
              <a:t>hastalarda;</a:t>
            </a:r>
          </a:p>
          <a:p>
            <a:r>
              <a:rPr lang="tr-TR" sz="3600" dirty="0">
                <a:latin typeface="Times New Roman" pitchFamily="18" charset="0"/>
                <a:cs typeface="Times New Roman" pitchFamily="18" charset="0"/>
              </a:rPr>
              <a:t>a) </a:t>
            </a:r>
            <a:r>
              <a:rPr lang="tr-TR" sz="3600" dirty="0">
                <a:solidFill>
                  <a:srgbClr val="FF0000"/>
                </a:solidFill>
                <a:latin typeface="Times New Roman" pitchFamily="18" charset="0"/>
                <a:cs typeface="Times New Roman" pitchFamily="18" charset="0"/>
              </a:rPr>
              <a:t>En az 2 ay süre ile </a:t>
            </a:r>
            <a:r>
              <a:rPr lang="tr-TR" sz="3600" dirty="0" err="1">
                <a:solidFill>
                  <a:srgbClr val="FF0000"/>
                </a:solidFill>
                <a:latin typeface="Times New Roman" pitchFamily="18" charset="0"/>
                <a:cs typeface="Times New Roman" pitchFamily="18" charset="0"/>
              </a:rPr>
              <a:t>varfarin</a:t>
            </a:r>
            <a:r>
              <a:rPr lang="tr-TR" sz="3600" dirty="0">
                <a:solidFill>
                  <a:srgbClr val="FF0000"/>
                </a:solidFill>
                <a:latin typeface="Times New Roman" pitchFamily="18" charset="0"/>
                <a:cs typeface="Times New Roman" pitchFamily="18" charset="0"/>
              </a:rPr>
              <a:t> kullanılmasından </a:t>
            </a:r>
            <a:r>
              <a:rPr lang="tr-TR" sz="3600" dirty="0">
                <a:latin typeface="Times New Roman" pitchFamily="18" charset="0"/>
                <a:cs typeface="Times New Roman" pitchFamily="18" charset="0"/>
              </a:rPr>
              <a:t>sonra en az birer hafta ara ile yapılan son 5 ölçümün en az üçünde </a:t>
            </a:r>
            <a:r>
              <a:rPr lang="tr-TR" sz="3600" dirty="0" err="1">
                <a:latin typeface="Times New Roman" pitchFamily="18" charset="0"/>
                <a:cs typeface="Times New Roman" pitchFamily="18" charset="0"/>
              </a:rPr>
              <a:t>varfarin</a:t>
            </a:r>
            <a:r>
              <a:rPr lang="tr-TR" sz="3600" dirty="0">
                <a:latin typeface="Times New Roman" pitchFamily="18" charset="0"/>
                <a:cs typeface="Times New Roman" pitchFamily="18" charset="0"/>
              </a:rPr>
              <a:t> ile hedeflenen INR değerinin 2-3 arasında tutulamadığı durumlarda </a:t>
            </a:r>
            <a:r>
              <a:rPr lang="tr-TR" sz="3600" dirty="0" err="1">
                <a:latin typeface="Times New Roman" pitchFamily="18" charset="0"/>
                <a:cs typeface="Times New Roman" pitchFamily="18" charset="0"/>
              </a:rPr>
              <a:t>varfarin</a:t>
            </a:r>
            <a:r>
              <a:rPr lang="tr-TR" sz="3600" dirty="0">
                <a:latin typeface="Times New Roman" pitchFamily="18" charset="0"/>
                <a:cs typeface="Times New Roman" pitchFamily="18" charset="0"/>
              </a:rPr>
              <a:t> kesilerek </a:t>
            </a:r>
            <a:r>
              <a:rPr lang="tr-TR" sz="3600" dirty="0" err="1">
                <a:latin typeface="Times New Roman" pitchFamily="18" charset="0"/>
                <a:cs typeface="Times New Roman" pitchFamily="18" charset="0"/>
              </a:rPr>
              <a:t>dabigatran</a:t>
            </a:r>
            <a:r>
              <a:rPr lang="tr-TR" sz="3600" dirty="0">
                <a:latin typeface="Times New Roman" pitchFamily="18" charset="0"/>
                <a:cs typeface="Times New Roman" pitchFamily="18" charset="0"/>
              </a:rPr>
              <a:t> veya </a:t>
            </a:r>
            <a:r>
              <a:rPr lang="tr-TR" sz="3600" dirty="0" err="1">
                <a:latin typeface="Times New Roman" pitchFamily="18" charset="0"/>
                <a:cs typeface="Times New Roman" pitchFamily="18" charset="0"/>
              </a:rPr>
              <a:t>rivaroksaban</a:t>
            </a:r>
            <a:r>
              <a:rPr lang="tr-TR" sz="3600" dirty="0">
                <a:latin typeface="Times New Roman" pitchFamily="18" charset="0"/>
                <a:cs typeface="Times New Roman" pitchFamily="18" charset="0"/>
              </a:rPr>
              <a:t> veya </a:t>
            </a:r>
            <a:r>
              <a:rPr lang="tr-TR" sz="3600" dirty="0" err="1">
                <a:latin typeface="Times New Roman" pitchFamily="18" charset="0"/>
                <a:cs typeface="Times New Roman" pitchFamily="18" charset="0"/>
              </a:rPr>
              <a:t>apiksaban</a:t>
            </a:r>
            <a:r>
              <a:rPr lang="tr-TR" sz="3600" dirty="0">
                <a:latin typeface="Times New Roman" pitchFamily="18" charset="0"/>
                <a:cs typeface="Times New Roman" pitchFamily="18" charset="0"/>
              </a:rPr>
              <a:t> (Ek:RG-09/09/2017- 30175/21-c </a:t>
            </a:r>
            <a:r>
              <a:rPr lang="tr-TR" sz="3600" dirty="0" err="1">
                <a:latin typeface="Times New Roman" pitchFamily="18" charset="0"/>
                <a:cs typeface="Times New Roman" pitchFamily="18" charset="0"/>
              </a:rPr>
              <a:t>md.Yürürlük</a:t>
            </a:r>
            <a:r>
              <a:rPr lang="tr-TR" sz="3600" dirty="0">
                <a:latin typeface="Times New Roman" pitchFamily="18" charset="0"/>
                <a:cs typeface="Times New Roman" pitchFamily="18" charset="0"/>
              </a:rPr>
              <a:t>: 23/09/2017) veya </a:t>
            </a:r>
            <a:r>
              <a:rPr lang="tr-TR" sz="3600" dirty="0" err="1">
                <a:latin typeface="Times New Roman" pitchFamily="18" charset="0"/>
                <a:cs typeface="Times New Roman" pitchFamily="18" charset="0"/>
              </a:rPr>
              <a:t>edoksaban</a:t>
            </a:r>
            <a:r>
              <a:rPr lang="tr-TR" sz="3600" dirty="0">
                <a:latin typeface="Times New Roman" pitchFamily="18" charset="0"/>
                <a:cs typeface="Times New Roman" pitchFamily="18" charset="0"/>
              </a:rPr>
              <a:t>  tedavisine geçilebilir.</a:t>
            </a:r>
          </a:p>
          <a:p>
            <a:r>
              <a:rPr lang="tr-TR" sz="3600" dirty="0">
                <a:latin typeface="Times New Roman" pitchFamily="18" charset="0"/>
                <a:cs typeface="Times New Roman" pitchFamily="18" charset="0"/>
              </a:rPr>
              <a:t>b) </a:t>
            </a:r>
            <a:r>
              <a:rPr lang="tr-TR" sz="3600" dirty="0" err="1">
                <a:solidFill>
                  <a:srgbClr val="FF0000"/>
                </a:solidFill>
                <a:latin typeface="Times New Roman" pitchFamily="18" charset="0"/>
                <a:cs typeface="Times New Roman" pitchFamily="18" charset="0"/>
              </a:rPr>
              <a:t>Varfarin</a:t>
            </a:r>
            <a:r>
              <a:rPr lang="tr-TR" sz="3600" dirty="0">
                <a:solidFill>
                  <a:srgbClr val="FF0000"/>
                </a:solidFill>
                <a:latin typeface="Times New Roman" pitchFamily="18" charset="0"/>
                <a:cs typeface="Times New Roman" pitchFamily="18" charset="0"/>
              </a:rPr>
              <a:t> tedavisi altında iken </a:t>
            </a:r>
            <a:r>
              <a:rPr lang="tr-TR" sz="3600" dirty="0" err="1">
                <a:solidFill>
                  <a:srgbClr val="FF0000"/>
                </a:solidFill>
                <a:latin typeface="Times New Roman" pitchFamily="18" charset="0"/>
                <a:cs typeface="Times New Roman" pitchFamily="18" charset="0"/>
              </a:rPr>
              <a:t>serebrovasküler</a:t>
            </a:r>
            <a:r>
              <a:rPr lang="tr-TR" sz="3600" dirty="0">
                <a:solidFill>
                  <a:srgbClr val="FF0000"/>
                </a:solidFill>
                <a:latin typeface="Times New Roman" pitchFamily="18" charset="0"/>
                <a:cs typeface="Times New Roman" pitchFamily="18" charset="0"/>
              </a:rPr>
              <a:t> olay geçirenlerde </a:t>
            </a:r>
            <a:r>
              <a:rPr lang="tr-TR" sz="3600" dirty="0">
                <a:latin typeface="Times New Roman" pitchFamily="18" charset="0"/>
                <a:cs typeface="Times New Roman" pitchFamily="18" charset="0"/>
              </a:rPr>
              <a:t>doğrudan </a:t>
            </a:r>
            <a:r>
              <a:rPr lang="tr-TR" sz="3600" dirty="0" err="1">
                <a:latin typeface="Times New Roman" pitchFamily="18" charset="0"/>
                <a:cs typeface="Times New Roman" pitchFamily="18" charset="0"/>
              </a:rPr>
              <a:t>dabigatran</a:t>
            </a:r>
            <a:r>
              <a:rPr lang="tr-TR" sz="3600" dirty="0">
                <a:latin typeface="Times New Roman" pitchFamily="18" charset="0"/>
                <a:cs typeface="Times New Roman" pitchFamily="18" charset="0"/>
              </a:rPr>
              <a:t> veya </a:t>
            </a:r>
            <a:r>
              <a:rPr lang="tr-TR" sz="3600" dirty="0" err="1">
                <a:latin typeface="Times New Roman" pitchFamily="18" charset="0"/>
                <a:cs typeface="Times New Roman" pitchFamily="18" charset="0"/>
              </a:rPr>
              <a:t>rivaroksaban</a:t>
            </a:r>
            <a:r>
              <a:rPr lang="tr-TR" sz="3600" dirty="0">
                <a:latin typeface="Times New Roman" pitchFamily="18" charset="0"/>
                <a:cs typeface="Times New Roman" pitchFamily="18" charset="0"/>
              </a:rPr>
              <a:t> veya </a:t>
            </a:r>
            <a:r>
              <a:rPr lang="tr-TR" sz="3600" dirty="0" err="1">
                <a:latin typeface="Times New Roman" pitchFamily="18" charset="0"/>
                <a:cs typeface="Times New Roman" pitchFamily="18" charset="0"/>
              </a:rPr>
              <a:t>apiksaban</a:t>
            </a:r>
            <a:r>
              <a:rPr lang="tr-TR" sz="3600" dirty="0">
                <a:latin typeface="Times New Roman" pitchFamily="18" charset="0"/>
                <a:cs typeface="Times New Roman" pitchFamily="18" charset="0"/>
              </a:rPr>
              <a:t> (Ek:RG-09/09/2017- 30175/21-c </a:t>
            </a:r>
            <a:r>
              <a:rPr lang="tr-TR" sz="3600" dirty="0" err="1">
                <a:latin typeface="Times New Roman" pitchFamily="18" charset="0"/>
                <a:cs typeface="Times New Roman" pitchFamily="18" charset="0"/>
              </a:rPr>
              <a:t>md.Yürürlük</a:t>
            </a:r>
            <a:r>
              <a:rPr lang="tr-TR" sz="3600" dirty="0">
                <a:latin typeface="Times New Roman" pitchFamily="18" charset="0"/>
                <a:cs typeface="Times New Roman" pitchFamily="18" charset="0"/>
              </a:rPr>
              <a:t>:  23/09/2017) veya </a:t>
            </a:r>
            <a:r>
              <a:rPr lang="tr-TR" sz="3600" dirty="0" err="1">
                <a:latin typeface="Times New Roman" pitchFamily="18" charset="0"/>
                <a:cs typeface="Times New Roman" pitchFamily="18" charset="0"/>
              </a:rPr>
              <a:t>edoksaban</a:t>
            </a:r>
            <a:r>
              <a:rPr lang="tr-TR" sz="3600" dirty="0">
                <a:latin typeface="Times New Roman" pitchFamily="18" charset="0"/>
                <a:cs typeface="Times New Roman" pitchFamily="18" charset="0"/>
              </a:rPr>
              <a:t>  tedavisine geçilebilir. (Ek: RG- 30/08/2014- 29104/ 15-c </a:t>
            </a:r>
            <a:r>
              <a:rPr lang="tr-TR" sz="3600" dirty="0" err="1">
                <a:latin typeface="Times New Roman" pitchFamily="18" charset="0"/>
                <a:cs typeface="Times New Roman" pitchFamily="18" charset="0"/>
              </a:rPr>
              <a:t>md.</a:t>
            </a:r>
            <a:r>
              <a:rPr lang="tr-TR" sz="3600" dirty="0">
                <a:latin typeface="Times New Roman" pitchFamily="18" charset="0"/>
                <a:cs typeface="Times New Roman" pitchFamily="18" charset="0"/>
              </a:rPr>
              <a:t> Yürürlük: 06/09/2014)</a:t>
            </a:r>
          </a:p>
          <a:p>
            <a:pPr marL="0" indent="0">
              <a:buNone/>
            </a:pPr>
            <a:endParaRPr lang="tr-TR"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83694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62500" lnSpcReduction="20000"/>
          </a:bodyPr>
          <a:lstStyle/>
          <a:p>
            <a:pPr marL="0" indent="0">
              <a:buNone/>
            </a:pPr>
            <a:endParaRPr lang="tr-TR" dirty="0">
              <a:latin typeface="Times New Roman" pitchFamily="18" charset="0"/>
              <a:cs typeface="Times New Roman" pitchFamily="18" charset="0"/>
            </a:endParaRPr>
          </a:p>
          <a:p>
            <a:pPr marL="0" indent="0">
              <a:buNone/>
            </a:pPr>
            <a:r>
              <a:rPr lang="tr-TR" dirty="0">
                <a:latin typeface="Times New Roman" pitchFamily="18" charset="0"/>
                <a:cs typeface="Times New Roman" pitchFamily="18" charset="0"/>
              </a:rPr>
              <a:t>(2) Yukarıda tanımlanan durumların belirtildiği; (Mülga:RG-16/06/2020-31157/10-b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 24/06/2020) </a:t>
            </a:r>
            <a:r>
              <a:rPr lang="tr-TR" dirty="0">
                <a:solidFill>
                  <a:srgbClr val="FF0000"/>
                </a:solidFill>
                <a:highlight>
                  <a:srgbClr val="FFFF00"/>
                </a:highlight>
                <a:latin typeface="Times New Roman" pitchFamily="18" charset="0"/>
                <a:cs typeface="Times New Roman" pitchFamily="18" charset="0"/>
              </a:rPr>
              <a:t>üç kardiyoloji uzman hekiminin yer aldığı </a:t>
            </a:r>
            <a:r>
              <a:rPr lang="tr-TR" dirty="0">
                <a:solidFill>
                  <a:srgbClr val="FF0000"/>
                </a:solidFill>
                <a:latin typeface="Times New Roman" pitchFamily="18" charset="0"/>
                <a:cs typeface="Times New Roman" pitchFamily="18" charset="0"/>
              </a:rPr>
              <a:t>veya en az birinin kardiyoloji </a:t>
            </a:r>
            <a:r>
              <a:rPr lang="tr-TR" dirty="0">
                <a:latin typeface="Times New Roman" pitchFamily="18" charset="0"/>
                <a:cs typeface="Times New Roman" pitchFamily="18" charset="0"/>
              </a:rPr>
              <a:t>(Ek: RG-16/06/2020-31157/10-b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 24/06/2020)  </a:t>
            </a:r>
            <a:r>
              <a:rPr lang="tr-TR" dirty="0">
                <a:solidFill>
                  <a:srgbClr val="FF0000"/>
                </a:solidFill>
                <a:latin typeface="Times New Roman" pitchFamily="18" charset="0"/>
                <a:cs typeface="Times New Roman" pitchFamily="18" charset="0"/>
              </a:rPr>
              <a:t>veya nöroloji uzman hekimi olması koşuluyla, kardiyoloji, iç hastalıkları, göğüs hastalıkları, kalp damar cerrahisi ve nöroloji uzman hekimlerinden en az üçünün bulunduğu </a:t>
            </a:r>
            <a:r>
              <a:rPr lang="tr-TR" dirty="0">
                <a:latin typeface="Times New Roman" pitchFamily="18" charset="0"/>
                <a:cs typeface="Times New Roman" pitchFamily="18" charset="0"/>
              </a:rPr>
              <a:t>(Değişik:RG-25/03/2025- 32852/ 10-b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Yürürlük:04/04/2025) </a:t>
            </a:r>
            <a:r>
              <a:rPr lang="tr-TR" dirty="0">
                <a:solidFill>
                  <a:srgbClr val="FF0000"/>
                </a:solidFill>
                <a:latin typeface="Times New Roman" pitchFamily="18" charset="0"/>
                <a:cs typeface="Times New Roman" pitchFamily="18" charset="0"/>
              </a:rPr>
              <a:t>1 yıl süreli </a:t>
            </a:r>
            <a:r>
              <a:rPr lang="tr-TR" b="1" dirty="0">
                <a:solidFill>
                  <a:srgbClr val="FF0000"/>
                </a:solidFill>
                <a:latin typeface="Times New Roman" pitchFamily="18" charset="0"/>
                <a:cs typeface="Times New Roman" pitchFamily="18" charset="0"/>
              </a:rPr>
              <a:t>sağlık kurulu raporuna </a:t>
            </a:r>
            <a:r>
              <a:rPr lang="tr-TR" dirty="0">
                <a:solidFill>
                  <a:srgbClr val="FF0000"/>
                </a:solidFill>
                <a:latin typeface="Times New Roman" pitchFamily="18" charset="0"/>
                <a:cs typeface="Times New Roman" pitchFamily="18" charset="0"/>
              </a:rPr>
              <a:t>dayanılarak </a:t>
            </a:r>
            <a:r>
              <a:rPr lang="tr-TR" dirty="0">
                <a:latin typeface="Times New Roman" pitchFamily="18" charset="0"/>
                <a:cs typeface="Times New Roman" pitchFamily="18" charset="0"/>
              </a:rPr>
              <a:t>bu uzman hekimlerince reçete edilmesi halinde bedeli ödenir. (</a:t>
            </a:r>
            <a:r>
              <a:rPr lang="tr-TR" dirty="0" err="1">
                <a:latin typeface="Times New Roman" pitchFamily="18" charset="0"/>
                <a:cs typeface="Times New Roman" pitchFamily="18" charset="0"/>
              </a:rPr>
              <a:t>Ek:RG</a:t>
            </a:r>
            <a:r>
              <a:rPr lang="tr-TR" dirty="0">
                <a:latin typeface="Times New Roman" pitchFamily="18" charset="0"/>
                <a:cs typeface="Times New Roman" pitchFamily="18" charset="0"/>
              </a:rPr>
              <a:t>- 25/03/2025-32852/ 10-b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Yürürlük:04/04/2025)</a:t>
            </a:r>
          </a:p>
          <a:p>
            <a:pPr marL="0" indent="0">
              <a:buNone/>
            </a:pPr>
            <a:endParaRPr lang="tr-TR" dirty="0">
              <a:solidFill>
                <a:srgbClr val="FF0000"/>
              </a:solidFill>
              <a:latin typeface="Times New Roman" pitchFamily="18" charset="0"/>
              <a:cs typeface="Times New Roman" pitchFamily="18" charset="0"/>
            </a:endParaRPr>
          </a:p>
          <a:p>
            <a:pPr marL="0" indent="0">
              <a:buNone/>
            </a:pPr>
            <a:r>
              <a:rPr lang="tr-TR" dirty="0">
                <a:solidFill>
                  <a:srgbClr val="FF0000"/>
                </a:solidFill>
                <a:latin typeface="Times New Roman" pitchFamily="18" charset="0"/>
                <a:cs typeface="Times New Roman" pitchFamily="18" charset="0"/>
              </a:rPr>
              <a:t>İlk iki rapor süresi (toplam 24 ay) sonunda, sonraki raporlar kardiyoloji, iç hastalıkları, göğüs hastalıkları, kalp damar cerrahisi ve nöroloji uzman hekimlerince düzenlenen </a:t>
            </a:r>
            <a:r>
              <a:rPr lang="tr-TR" b="1" dirty="0">
                <a:solidFill>
                  <a:srgbClr val="FF0000"/>
                </a:solidFill>
                <a:latin typeface="Times New Roman" pitchFamily="18" charset="0"/>
                <a:cs typeface="Times New Roman" pitchFamily="18" charset="0"/>
              </a:rPr>
              <a:t>uzman hekim raporuna</a:t>
            </a:r>
            <a:r>
              <a:rPr lang="tr-TR" dirty="0">
                <a:solidFill>
                  <a:srgbClr val="FF0000"/>
                </a:solidFill>
                <a:latin typeface="Times New Roman" pitchFamily="18" charset="0"/>
                <a:cs typeface="Times New Roman" pitchFamily="18" charset="0"/>
              </a:rPr>
              <a:t> istinaden bu hekimlerce ve aile hekimlerince reçete edilmesi halinde bedeli ödenir.</a:t>
            </a:r>
          </a:p>
          <a:p>
            <a:endParaRPr lang="tr-TR" dirty="0"/>
          </a:p>
        </p:txBody>
      </p:sp>
    </p:spTree>
    <p:extLst>
      <p:ext uri="{BB962C8B-B14F-4D97-AF65-F5344CB8AC3E}">
        <p14:creationId xmlns:p14="http://schemas.microsoft.com/office/powerpoint/2010/main" val="38163877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47500" lnSpcReduction="20000"/>
          </a:bodyPr>
          <a:lstStyle/>
          <a:p>
            <a:r>
              <a:rPr lang="tr-TR" dirty="0">
                <a:latin typeface="Times New Roman" pitchFamily="18" charset="0"/>
                <a:cs typeface="Times New Roman" pitchFamily="18" charset="0"/>
              </a:rPr>
              <a:t> (1) Yetişkin hastalarda; </a:t>
            </a:r>
          </a:p>
          <a:p>
            <a:r>
              <a:rPr lang="tr-TR" dirty="0">
                <a:latin typeface="Times New Roman" pitchFamily="18" charset="0"/>
                <a:cs typeface="Times New Roman" pitchFamily="18" charset="0"/>
              </a:rPr>
              <a:t>   (Değişik: RG- 07/10/2016- 29850/ 27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 15/10/2016) </a:t>
            </a:r>
          </a:p>
          <a:p>
            <a:r>
              <a:rPr lang="tr-TR" dirty="0">
                <a:latin typeface="Times New Roman" pitchFamily="18" charset="0"/>
                <a:cs typeface="Times New Roman" pitchFamily="18" charset="0"/>
              </a:rPr>
              <a:t>a) </a:t>
            </a:r>
            <a:r>
              <a:rPr lang="tr-TR" dirty="0" err="1">
                <a:latin typeface="Times New Roman" pitchFamily="18" charset="0"/>
                <a:cs typeface="Times New Roman" pitchFamily="18" charset="0"/>
              </a:rPr>
              <a:t>Rivaroksaban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dabigatran</a:t>
            </a:r>
            <a:r>
              <a:rPr lang="tr-TR" dirty="0">
                <a:latin typeface="Times New Roman" pitchFamily="18" charset="0"/>
                <a:cs typeface="Times New Roman" pitchFamily="18" charset="0"/>
              </a:rPr>
              <a:t> (Ek:RG-10/05/2018-30417/ 14-b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Yürürlük:18/05/2018), </a:t>
            </a:r>
            <a:r>
              <a:rPr lang="tr-TR" dirty="0" err="1">
                <a:latin typeface="Times New Roman" pitchFamily="18" charset="0"/>
                <a:cs typeface="Times New Roman" pitchFamily="18" charset="0"/>
              </a:rPr>
              <a:t>edoksaban</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apiksaban</a:t>
            </a:r>
            <a:r>
              <a:rPr lang="tr-TR" dirty="0">
                <a:latin typeface="Times New Roman" pitchFamily="18" charset="0"/>
                <a:cs typeface="Times New Roman" pitchFamily="18" charset="0"/>
              </a:rPr>
              <a:t>; </a:t>
            </a:r>
            <a:r>
              <a:rPr lang="tr-TR" dirty="0">
                <a:solidFill>
                  <a:srgbClr val="FF0000"/>
                </a:solidFill>
                <a:latin typeface="Times New Roman" pitchFamily="18" charset="0"/>
                <a:cs typeface="Times New Roman" pitchFamily="18" charset="0"/>
              </a:rPr>
              <a:t>Derin </a:t>
            </a:r>
            <a:r>
              <a:rPr lang="tr-TR" dirty="0" err="1">
                <a:solidFill>
                  <a:srgbClr val="FF0000"/>
                </a:solidFill>
                <a:latin typeface="Times New Roman" pitchFamily="18" charset="0"/>
                <a:cs typeface="Times New Roman" pitchFamily="18" charset="0"/>
              </a:rPr>
              <a:t>Ven</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Trombozu</a:t>
            </a:r>
            <a:r>
              <a:rPr lang="tr-TR" dirty="0">
                <a:solidFill>
                  <a:srgbClr val="FF0000"/>
                </a:solidFill>
                <a:latin typeface="Times New Roman" pitchFamily="18" charset="0"/>
                <a:cs typeface="Times New Roman" pitchFamily="18" charset="0"/>
              </a:rPr>
              <a:t> (DVT) tedavisi ile akut DVT sonrası tekrarlayan DVT ve </a:t>
            </a:r>
            <a:r>
              <a:rPr lang="tr-TR" dirty="0" err="1">
                <a:solidFill>
                  <a:srgbClr val="FF0000"/>
                </a:solidFill>
                <a:latin typeface="Times New Roman" pitchFamily="18" charset="0"/>
                <a:cs typeface="Times New Roman" pitchFamily="18" charset="0"/>
              </a:rPr>
              <a:t>Pulmoner</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Embolizmin</a:t>
            </a:r>
            <a:r>
              <a:rPr lang="tr-TR" dirty="0">
                <a:solidFill>
                  <a:srgbClr val="FF0000"/>
                </a:solidFill>
                <a:latin typeface="Times New Roman" pitchFamily="18" charset="0"/>
                <a:cs typeface="Times New Roman" pitchFamily="18" charset="0"/>
              </a:rPr>
              <a:t> (PE) önlenmesinde</a:t>
            </a:r>
            <a:r>
              <a:rPr lang="tr-TR" dirty="0">
                <a:latin typeface="Times New Roman" pitchFamily="18" charset="0"/>
                <a:cs typeface="Times New Roman" pitchFamily="18" charset="0"/>
              </a:rPr>
              <a:t> veya </a:t>
            </a:r>
            <a:r>
              <a:rPr lang="tr-TR" dirty="0" err="1">
                <a:latin typeface="Times New Roman" pitchFamily="18" charset="0"/>
                <a:cs typeface="Times New Roman" pitchFamily="18" charset="0"/>
              </a:rPr>
              <a:t>Pulmoner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Embolizm</a:t>
            </a:r>
            <a:r>
              <a:rPr lang="tr-TR" dirty="0">
                <a:latin typeface="Times New Roman" pitchFamily="18" charset="0"/>
                <a:cs typeface="Times New Roman" pitchFamily="18" charset="0"/>
              </a:rPr>
              <a:t> (PE) tedavisi ile tekrarlayan PE ve </a:t>
            </a:r>
            <a:r>
              <a:rPr lang="tr-TR" dirty="0" err="1">
                <a:latin typeface="Times New Roman" pitchFamily="18" charset="0"/>
                <a:cs typeface="Times New Roman" pitchFamily="18" charset="0"/>
              </a:rPr>
              <a:t>DVT’nin</a:t>
            </a:r>
            <a:r>
              <a:rPr lang="tr-TR" dirty="0">
                <a:latin typeface="Times New Roman" pitchFamily="18" charset="0"/>
                <a:cs typeface="Times New Roman" pitchFamily="18" charset="0"/>
              </a:rPr>
              <a:t> önlenmesinde kullanılır.</a:t>
            </a:r>
          </a:p>
          <a:p>
            <a:r>
              <a:rPr lang="tr-TR" dirty="0">
                <a:latin typeface="Times New Roman" pitchFamily="18" charset="0"/>
                <a:cs typeface="Times New Roman" pitchFamily="18" charset="0"/>
              </a:rPr>
              <a:t>    b) Yukarıdaki durumlarda; öncesinde en az 2 ay süre ile </a:t>
            </a:r>
            <a:r>
              <a:rPr lang="tr-TR" dirty="0" err="1">
                <a:latin typeface="Times New Roman" pitchFamily="18" charset="0"/>
                <a:cs typeface="Times New Roman" pitchFamily="18" charset="0"/>
              </a:rPr>
              <a:t>varfarin</a:t>
            </a:r>
            <a:r>
              <a:rPr lang="tr-TR" dirty="0">
                <a:latin typeface="Times New Roman" pitchFamily="18" charset="0"/>
                <a:cs typeface="Times New Roman" pitchFamily="18" charset="0"/>
              </a:rPr>
              <a:t> kullanılmasından sonra en az birer hafta ara ile yapılan son 5 ölçümün en az üçünde </a:t>
            </a:r>
            <a:r>
              <a:rPr lang="tr-TR" dirty="0" err="1">
                <a:latin typeface="Times New Roman" pitchFamily="18" charset="0"/>
                <a:cs typeface="Times New Roman" pitchFamily="18" charset="0"/>
              </a:rPr>
              <a:t>varfarin</a:t>
            </a:r>
            <a:r>
              <a:rPr lang="tr-TR" dirty="0">
                <a:latin typeface="Times New Roman" pitchFamily="18" charset="0"/>
                <a:cs typeface="Times New Roman" pitchFamily="18" charset="0"/>
              </a:rPr>
              <a:t> ile hedeflenen INR değerinin 2-3 arasında  tutulamaması halinde </a:t>
            </a:r>
            <a:r>
              <a:rPr lang="tr-TR" dirty="0" err="1">
                <a:latin typeface="Times New Roman" pitchFamily="18" charset="0"/>
                <a:cs typeface="Times New Roman" pitchFamily="18" charset="0"/>
              </a:rPr>
              <a:t>varfarin</a:t>
            </a:r>
            <a:r>
              <a:rPr lang="tr-TR" dirty="0">
                <a:latin typeface="Times New Roman" pitchFamily="18" charset="0"/>
                <a:cs typeface="Times New Roman" pitchFamily="18" charset="0"/>
              </a:rPr>
              <a:t> kesilerek </a:t>
            </a:r>
            <a:r>
              <a:rPr lang="tr-TR" dirty="0" err="1">
                <a:latin typeface="Times New Roman" pitchFamily="18" charset="0"/>
                <a:cs typeface="Times New Roman" pitchFamily="18" charset="0"/>
              </a:rPr>
              <a:t>rivaroksaban</a:t>
            </a:r>
            <a:r>
              <a:rPr lang="tr-TR" dirty="0">
                <a:latin typeface="Times New Roman" pitchFamily="18" charset="0"/>
                <a:cs typeface="Times New Roman" pitchFamily="18" charset="0"/>
              </a:rPr>
              <a:t> veya </a:t>
            </a:r>
            <a:r>
              <a:rPr lang="tr-TR" dirty="0" err="1">
                <a:latin typeface="Times New Roman" pitchFamily="18" charset="0"/>
                <a:cs typeface="Times New Roman" pitchFamily="18" charset="0"/>
              </a:rPr>
              <a:t>dabigatran</a:t>
            </a:r>
            <a:r>
              <a:rPr lang="tr-TR" dirty="0">
                <a:latin typeface="Times New Roman" pitchFamily="18" charset="0"/>
                <a:cs typeface="Times New Roman" pitchFamily="18" charset="0"/>
              </a:rPr>
              <a:t> veya  </a:t>
            </a:r>
            <a:r>
              <a:rPr lang="tr-TR" dirty="0" err="1">
                <a:latin typeface="Times New Roman" pitchFamily="18" charset="0"/>
                <a:cs typeface="Times New Roman" pitchFamily="18" charset="0"/>
              </a:rPr>
              <a:t>apiksaban</a:t>
            </a:r>
            <a:r>
              <a:rPr lang="tr-TR" dirty="0">
                <a:latin typeface="Times New Roman" pitchFamily="18" charset="0"/>
                <a:cs typeface="Times New Roman" pitchFamily="18" charset="0"/>
              </a:rPr>
              <a:t> (EK:RG-10/05/2018-30417/14-b md.Yürürlük:18/05/2018) veya </a:t>
            </a:r>
            <a:r>
              <a:rPr lang="tr-TR" dirty="0" err="1">
                <a:latin typeface="Times New Roman" pitchFamily="18" charset="0"/>
                <a:cs typeface="Times New Roman" pitchFamily="18" charset="0"/>
              </a:rPr>
              <a:t>edoksaban</a:t>
            </a:r>
            <a:r>
              <a:rPr lang="tr-TR" dirty="0">
                <a:latin typeface="Times New Roman" pitchFamily="18" charset="0"/>
                <a:cs typeface="Times New Roman" pitchFamily="18" charset="0"/>
              </a:rPr>
              <a:t> tedavisine geçilebilir.</a:t>
            </a:r>
          </a:p>
          <a:p>
            <a:r>
              <a:rPr lang="tr-TR" dirty="0">
                <a:latin typeface="Times New Roman" pitchFamily="18" charset="0"/>
                <a:cs typeface="Times New Roman" pitchFamily="18" charset="0"/>
              </a:rPr>
              <a:t>   (2) Tekrarlayan </a:t>
            </a:r>
            <a:r>
              <a:rPr lang="tr-TR" dirty="0" err="1">
                <a:latin typeface="Times New Roman" pitchFamily="18" charset="0"/>
                <a:cs typeface="Times New Roman" pitchFamily="18" charset="0"/>
              </a:rPr>
              <a:t>idiopatik</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pulmoner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embolisi</a:t>
            </a:r>
            <a:r>
              <a:rPr lang="tr-TR" dirty="0">
                <a:latin typeface="Times New Roman" pitchFamily="18" charset="0"/>
                <a:cs typeface="Times New Roman" pitchFamily="18" charset="0"/>
              </a:rPr>
              <a:t> olan veya </a:t>
            </a:r>
            <a:r>
              <a:rPr lang="tr-TR" dirty="0" err="1">
                <a:latin typeface="Times New Roman" pitchFamily="18" charset="0"/>
                <a:cs typeface="Times New Roman" pitchFamily="18" charset="0"/>
              </a:rPr>
              <a:t>homozigot</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trombofilisi</a:t>
            </a:r>
            <a:r>
              <a:rPr lang="tr-TR" dirty="0">
                <a:latin typeface="Times New Roman" pitchFamily="18" charset="0"/>
                <a:cs typeface="Times New Roman" pitchFamily="18" charset="0"/>
              </a:rPr>
              <a:t> olan veya daha önce </a:t>
            </a:r>
            <a:r>
              <a:rPr lang="tr-TR" dirty="0" err="1">
                <a:latin typeface="Times New Roman" pitchFamily="18" charset="0"/>
                <a:cs typeface="Times New Roman" pitchFamily="18" charset="0"/>
              </a:rPr>
              <a:t>venöz</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tromboemboli</a:t>
            </a:r>
            <a:r>
              <a:rPr lang="tr-TR" dirty="0">
                <a:latin typeface="Times New Roman" pitchFamily="18" charset="0"/>
                <a:cs typeface="Times New Roman" pitchFamily="18" charset="0"/>
              </a:rPr>
              <a:t> (VTE) geçiren aktif kanser hastaları veya  </a:t>
            </a:r>
            <a:r>
              <a:rPr lang="tr-TR" dirty="0" err="1">
                <a:latin typeface="Times New Roman" pitchFamily="18" charset="0"/>
                <a:cs typeface="Times New Roman" pitchFamily="18" charset="0"/>
              </a:rPr>
              <a:t>immobil</a:t>
            </a:r>
            <a:r>
              <a:rPr lang="tr-TR" dirty="0">
                <a:latin typeface="Times New Roman" pitchFamily="18" charset="0"/>
                <a:cs typeface="Times New Roman" pitchFamily="18" charset="0"/>
              </a:rPr>
              <a:t> (raporda nedeni belirtilmek koşuluyla) hastalarda </a:t>
            </a:r>
            <a:r>
              <a:rPr lang="tr-TR" dirty="0" err="1">
                <a:latin typeface="Times New Roman" pitchFamily="18" charset="0"/>
                <a:cs typeface="Times New Roman" pitchFamily="18" charset="0"/>
              </a:rPr>
              <a:t>varfarin</a:t>
            </a:r>
            <a:r>
              <a:rPr lang="tr-TR" dirty="0">
                <a:latin typeface="Times New Roman" pitchFamily="18" charset="0"/>
                <a:cs typeface="Times New Roman" pitchFamily="18" charset="0"/>
              </a:rPr>
              <a:t> kullanımı koşulu aranmaz. </a:t>
            </a:r>
          </a:p>
          <a:p>
            <a:r>
              <a:rPr lang="tr-TR" dirty="0">
                <a:latin typeface="Times New Roman" pitchFamily="18" charset="0"/>
                <a:cs typeface="Times New Roman" pitchFamily="18" charset="0"/>
              </a:rPr>
              <a:t>   (3) Yukarıda tanımlanan durumların belirtildiği kardiyoloji, iç hastalıkları, göğüs hastalıkları, kalp damar cerrahisi uzman hekimlerinden (Değişik:RG-10/05/2018-30417/14-c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Yürürlük:18/05/2018) </a:t>
            </a:r>
            <a:r>
              <a:rPr lang="tr-TR" dirty="0">
                <a:solidFill>
                  <a:srgbClr val="FF0000"/>
                </a:solidFill>
                <a:latin typeface="Times New Roman" pitchFamily="18" charset="0"/>
                <a:cs typeface="Times New Roman" pitchFamily="18" charset="0"/>
              </a:rPr>
              <a:t>aynı uzmanlık dalından üçünün veya bu uzmanlık dallarından herhangi üçünün bulunduğu</a:t>
            </a:r>
            <a:r>
              <a:rPr lang="tr-TR" dirty="0">
                <a:latin typeface="Times New Roman" pitchFamily="18" charset="0"/>
                <a:cs typeface="Times New Roman" pitchFamily="18" charset="0"/>
              </a:rPr>
              <a:t> (Değişik:RG-25/03/2025-32852/ 10-c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Yürürlük:04/04/2025) </a:t>
            </a:r>
            <a:r>
              <a:rPr lang="tr-TR" dirty="0">
                <a:solidFill>
                  <a:srgbClr val="FF0000"/>
                </a:solidFill>
                <a:latin typeface="Times New Roman" pitchFamily="18" charset="0"/>
                <a:cs typeface="Times New Roman" pitchFamily="18" charset="0"/>
              </a:rPr>
              <a:t>1 yıl süreli sağlık kurulu raporuna dayanılarak bu uzman hekimlerince reçete edilmesi halinde bedeli ödenir. </a:t>
            </a:r>
            <a:r>
              <a:rPr lang="tr-TR" dirty="0">
                <a:latin typeface="Times New Roman" pitchFamily="18" charset="0"/>
                <a:cs typeface="Times New Roman" pitchFamily="18" charset="0"/>
              </a:rPr>
              <a:t>(Değişik: RG-25/03/2025-32852/10-c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Yürürlük:04/04/2025)</a:t>
            </a:r>
          </a:p>
          <a:p>
            <a:r>
              <a:rPr lang="tr-TR" dirty="0">
                <a:latin typeface="Times New Roman" pitchFamily="18" charset="0"/>
                <a:cs typeface="Times New Roman" pitchFamily="18" charset="0"/>
              </a:rPr>
              <a:t> </a:t>
            </a:r>
            <a:r>
              <a:rPr lang="tr-TR" dirty="0">
                <a:solidFill>
                  <a:srgbClr val="FF0000"/>
                </a:solidFill>
                <a:latin typeface="Times New Roman" pitchFamily="18" charset="0"/>
                <a:cs typeface="Times New Roman" pitchFamily="18" charset="0"/>
              </a:rPr>
              <a:t>İlk iki rapor süresi (toplam 24 ay) sonunda, sonraki raporlar kardiyoloji, iç hastalıkları, göğüs hastalıkları, kalp damar cerrahisi ve nöroloji uzman hekimlerince düzenlenen uzman hekim raporuna istinaden bu hekimlerce ve aile hekimlerince reçete edilmesi halinde bedeli ödenir.</a:t>
            </a:r>
          </a:p>
        </p:txBody>
      </p:sp>
    </p:spTree>
    <p:extLst>
      <p:ext uri="{BB962C8B-B14F-4D97-AF65-F5344CB8AC3E}">
        <p14:creationId xmlns:p14="http://schemas.microsoft.com/office/powerpoint/2010/main" val="14392183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br>
              <a:rPr lang="tr-TR" dirty="0">
                <a:latin typeface="Times New Roman" pitchFamily="18" charset="0"/>
                <a:cs typeface="Times New Roman" pitchFamily="18" charset="0"/>
              </a:rPr>
            </a:br>
            <a:r>
              <a:rPr lang="tr-TR" b="1" dirty="0">
                <a:solidFill>
                  <a:schemeClr val="tx2"/>
                </a:solidFill>
                <a:latin typeface="Times New Roman" pitchFamily="18" charset="0"/>
                <a:cs typeface="Times New Roman" pitchFamily="18" charset="0"/>
              </a:rPr>
              <a:t>Huzursuz bacak sendromunda ilaç kullanım ilkeleri</a:t>
            </a:r>
            <a:br>
              <a:rPr lang="tr-TR" dirty="0">
                <a:latin typeface="Times New Roman" pitchFamily="18" charset="0"/>
                <a:cs typeface="Times New Roman" pitchFamily="18" charset="0"/>
              </a:rPr>
            </a:br>
            <a:endParaRPr lang="tr-TR" dirty="0"/>
          </a:p>
        </p:txBody>
      </p:sp>
      <p:sp>
        <p:nvSpPr>
          <p:cNvPr id="3" name="İçerik Yer Tutucusu 2"/>
          <p:cNvSpPr>
            <a:spLocks noGrp="1"/>
          </p:cNvSpPr>
          <p:nvPr>
            <p:ph idx="1"/>
          </p:nvPr>
        </p:nvSpPr>
        <p:spPr/>
        <p:txBody>
          <a:bodyPr>
            <a:normAutofit/>
          </a:bodyPr>
          <a:lstStyle/>
          <a:p>
            <a:r>
              <a:rPr lang="tr-TR" b="1" dirty="0" err="1">
                <a:latin typeface="Times New Roman" pitchFamily="18" charset="0"/>
                <a:cs typeface="Times New Roman" pitchFamily="18" charset="0"/>
              </a:rPr>
              <a:t>Pramipeksol</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hidroklorür</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ropinirol</a:t>
            </a:r>
            <a:r>
              <a:rPr lang="tr-TR" dirty="0">
                <a:latin typeface="Times New Roman" pitchFamily="18" charset="0"/>
                <a:cs typeface="Times New Roman" pitchFamily="18" charset="0"/>
              </a:rPr>
              <a:t> etken maddelerini içeren ilaçlar; </a:t>
            </a:r>
            <a:r>
              <a:rPr lang="tr-TR" dirty="0">
                <a:solidFill>
                  <a:srgbClr val="FF0000"/>
                </a:solidFill>
                <a:latin typeface="Times New Roman" pitchFamily="18" charset="0"/>
                <a:cs typeface="Times New Roman" pitchFamily="18" charset="0"/>
              </a:rPr>
              <a:t>nöroloji</a:t>
            </a:r>
            <a:r>
              <a:rPr lang="tr-TR" dirty="0">
                <a:latin typeface="Times New Roman" pitchFamily="18" charset="0"/>
                <a:cs typeface="Times New Roman" pitchFamily="18" charset="0"/>
              </a:rPr>
              <a:t> (Ek: RG- 07/10/2016-29850/ 40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 15/10/2016) , </a:t>
            </a:r>
            <a:r>
              <a:rPr lang="tr-TR" dirty="0">
                <a:solidFill>
                  <a:srgbClr val="FF0000"/>
                </a:solidFill>
                <a:latin typeface="Times New Roman" pitchFamily="18" charset="0"/>
                <a:cs typeface="Times New Roman" pitchFamily="18" charset="0"/>
              </a:rPr>
              <a:t>geriatri veya psikiyatri uzman hekimi tarafından veya bu uzman hekimin düzenlediği uzman hekim raporuna </a:t>
            </a:r>
            <a:r>
              <a:rPr lang="tr-TR" dirty="0">
                <a:latin typeface="Times New Roman" pitchFamily="18" charset="0"/>
                <a:cs typeface="Times New Roman" pitchFamily="18" charset="0"/>
              </a:rPr>
              <a:t>dayanılarak tüm hekimlerce reçete edilir</a:t>
            </a:r>
          </a:p>
          <a:p>
            <a:endParaRPr lang="tr-TR" dirty="0"/>
          </a:p>
        </p:txBody>
      </p:sp>
    </p:spTree>
    <p:extLst>
      <p:ext uri="{BB962C8B-B14F-4D97-AF65-F5344CB8AC3E}">
        <p14:creationId xmlns:p14="http://schemas.microsoft.com/office/powerpoint/2010/main" val="3140369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ctr">
              <a:buNone/>
            </a:pPr>
            <a:r>
              <a:rPr lang="tr-TR" b="1" dirty="0">
                <a:solidFill>
                  <a:schemeClr val="tx2"/>
                </a:solidFill>
                <a:latin typeface="Times New Roman" pitchFamily="18" charset="0"/>
                <a:cs typeface="Times New Roman" pitchFamily="18" charset="0"/>
              </a:rPr>
              <a:t>DİYABET TEDAVİSİNDE İLAÇ KULLANIM İLKELERİ</a:t>
            </a:r>
          </a:p>
        </p:txBody>
      </p:sp>
    </p:spTree>
    <p:extLst>
      <p:ext uri="{BB962C8B-B14F-4D97-AF65-F5344CB8AC3E}">
        <p14:creationId xmlns:p14="http://schemas.microsoft.com/office/powerpoint/2010/main" val="49062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045546-2DA2-639C-BA73-313B5954EBE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1B0FCB2-CB17-D932-7A38-3585F480AD60}"/>
              </a:ext>
            </a:extLst>
          </p:cNvPr>
          <p:cNvSpPr>
            <a:spLocks noGrp="1"/>
          </p:cNvSpPr>
          <p:nvPr>
            <p:ph idx="1"/>
          </p:nvPr>
        </p:nvSpPr>
        <p:spPr/>
        <p:txBody>
          <a:bodyPr>
            <a:noAutofit/>
          </a:bodyPr>
          <a:lstStyle/>
          <a:p>
            <a:pPr marL="0" indent="0">
              <a:buNone/>
            </a:pPr>
            <a:r>
              <a:rPr lang="sv-SE" sz="2000" b="1" dirty="0">
                <a:solidFill>
                  <a:srgbClr val="FF0000"/>
                </a:solidFill>
                <a:latin typeface="Times New Roman" panose="02020603050405020304" pitchFamily="18" charset="0"/>
                <a:cs typeface="Times New Roman" panose="02020603050405020304" pitchFamily="18" charset="0"/>
              </a:rPr>
              <a:t>INSULIN GLARJIN 300 IU/ML	Parenteral</a:t>
            </a:r>
            <a:endParaRPr lang="tr-TR" sz="2000" b="1" dirty="0">
              <a:solidFill>
                <a:srgbClr val="FF0000"/>
              </a:solidFill>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Reç.Yaz.Branş</a:t>
            </a:r>
            <a:r>
              <a:rPr lang="tr-TR" sz="2000" dirty="0">
                <a:latin typeface="Times New Roman" panose="02020603050405020304" pitchFamily="18" charset="0"/>
                <a:cs typeface="Times New Roman" panose="02020603050405020304" pitchFamily="18" charset="0"/>
              </a:rPr>
              <a:t>(</a:t>
            </a:r>
            <a:r>
              <a:rPr lang="tr-TR" sz="2000" dirty="0" err="1">
                <a:latin typeface="Times New Roman" panose="02020603050405020304" pitchFamily="18" charset="0"/>
                <a:cs typeface="Times New Roman" panose="02020603050405020304" pitchFamily="18" charset="0"/>
              </a:rPr>
              <a:t>lar</a:t>
            </a:r>
            <a:r>
              <a:rPr lang="tr-TR" sz="2000" dirty="0">
                <a:latin typeface="Times New Roman" panose="02020603050405020304" pitchFamily="18" charset="0"/>
                <a:cs typeface="Times New Roman" panose="02020603050405020304" pitchFamily="18" charset="0"/>
              </a:rPr>
              <a:t>)	:	 Tüm Hekimler</a:t>
            </a:r>
          </a:p>
          <a:p>
            <a:pPr marL="0" indent="0">
              <a:buNone/>
            </a:pPr>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 Rapor	:	 Uzman Hekim Raporu</a:t>
            </a:r>
          </a:p>
          <a:p>
            <a:pPr marL="0" indent="0">
              <a:buNone/>
            </a:pPr>
            <a:r>
              <a:rPr lang="tr-TR" sz="2000" dirty="0">
                <a:latin typeface="Times New Roman" panose="02020603050405020304" pitchFamily="18" charset="0"/>
                <a:cs typeface="Times New Roman" panose="02020603050405020304" pitchFamily="18" charset="0"/>
              </a:rPr>
              <a:t>07.02.1 - </a:t>
            </a:r>
            <a:r>
              <a:rPr lang="tr-TR" sz="2000" dirty="0" err="1">
                <a:latin typeface="Times New Roman" panose="02020603050405020304" pitchFamily="18" charset="0"/>
                <a:cs typeface="Times New Roman" panose="02020603050405020304" pitchFamily="18" charset="0"/>
              </a:rPr>
              <a:t>Diabetes</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Mellitus</a:t>
            </a:r>
            <a:r>
              <a:rPr lang="tr-TR" sz="2000" dirty="0">
                <a:latin typeface="Times New Roman" panose="02020603050405020304" pitchFamily="18" charset="0"/>
                <a:cs typeface="Times New Roman" panose="02020603050405020304" pitchFamily="18" charset="0"/>
              </a:rPr>
              <a:t>(E10-E14)</a:t>
            </a:r>
          </a:p>
          <a:p>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Rap.Yaz.Branş</a:t>
            </a:r>
            <a:r>
              <a:rPr lang="tr-TR" sz="2000" dirty="0">
                <a:latin typeface="Times New Roman" panose="02020603050405020304" pitchFamily="18" charset="0"/>
                <a:cs typeface="Times New Roman" panose="02020603050405020304" pitchFamily="18" charset="0"/>
              </a:rPr>
              <a:t>(</a:t>
            </a:r>
            <a:r>
              <a:rPr lang="tr-TR" sz="2000" dirty="0" err="1">
                <a:latin typeface="Times New Roman" panose="02020603050405020304" pitchFamily="18" charset="0"/>
                <a:cs typeface="Times New Roman" panose="02020603050405020304" pitchFamily="18" charset="0"/>
              </a:rPr>
              <a:t>lar</a:t>
            </a:r>
            <a:r>
              <a:rPr lang="tr-TR" sz="2000" dirty="0">
                <a:latin typeface="Times New Roman" panose="02020603050405020304" pitchFamily="18" charset="0"/>
                <a:cs typeface="Times New Roman" panose="02020603050405020304" pitchFamily="18" charset="0"/>
              </a:rPr>
              <a:t>): Özel Uzmanlık Dalı (Kural VEYA ile uygulanır) Branşlar;</a:t>
            </a:r>
          </a:p>
          <a:p>
            <a:r>
              <a:rPr lang="tr-TR" sz="2000" dirty="0">
                <a:latin typeface="Times New Roman" panose="02020603050405020304" pitchFamily="18" charset="0"/>
                <a:cs typeface="Times New Roman" panose="02020603050405020304" pitchFamily="18" charset="0"/>
              </a:rPr>
              <a:t>  Çocuk Sağlığı ve Hastalıkları -&gt; Çocuk Endokrinolojisi</a:t>
            </a:r>
          </a:p>
          <a:p>
            <a:r>
              <a:rPr lang="tr-TR" sz="2000" dirty="0">
                <a:latin typeface="Times New Roman" panose="02020603050405020304" pitchFamily="18" charset="0"/>
                <a:cs typeface="Times New Roman" panose="02020603050405020304" pitchFamily="18" charset="0"/>
              </a:rPr>
              <a:t>  Çocuk Sağlığı ve Hastalıkları -&gt; Çocuk Endokrinolojik ve Metabolizma Hastalıkları</a:t>
            </a:r>
          </a:p>
          <a:p>
            <a:r>
              <a:rPr lang="tr-TR" sz="2000" dirty="0">
                <a:latin typeface="Times New Roman" panose="02020603050405020304" pitchFamily="18" charset="0"/>
                <a:cs typeface="Times New Roman" panose="02020603050405020304" pitchFamily="18" charset="0"/>
              </a:rPr>
              <a:t>  İç Hastalıkları -&gt; Endokrinoloji ve Metabolizma Hastalıkları</a:t>
            </a:r>
          </a:p>
          <a:p>
            <a:r>
              <a:rPr lang="tr-TR" sz="2000" dirty="0">
                <a:latin typeface="Times New Roman" panose="02020603050405020304" pitchFamily="18" charset="0"/>
                <a:cs typeface="Times New Roman" panose="02020603050405020304" pitchFamily="18" charset="0"/>
              </a:rPr>
              <a:t>  İç Hastalıkları (Ana Branş)</a:t>
            </a:r>
          </a:p>
          <a:p>
            <a:r>
              <a:rPr lang="tr-TR" sz="2000" dirty="0">
                <a:latin typeface="Times New Roman" panose="02020603050405020304" pitchFamily="18" charset="0"/>
                <a:cs typeface="Times New Roman" panose="02020603050405020304" pitchFamily="18" charset="0"/>
              </a:rPr>
              <a:t>  Kardiyoloji</a:t>
            </a:r>
          </a:p>
          <a:p>
            <a:r>
              <a:rPr lang="tr-TR" sz="2000" dirty="0">
                <a:latin typeface="Times New Roman" panose="02020603050405020304" pitchFamily="18" charset="0"/>
                <a:cs typeface="Times New Roman" panose="02020603050405020304" pitchFamily="18" charset="0"/>
              </a:rPr>
              <a:t>  Çocuk Sağlığı ve Hastalıkları (Ana Branş)</a:t>
            </a:r>
          </a:p>
        </p:txBody>
      </p:sp>
    </p:spTree>
    <p:extLst>
      <p:ext uri="{BB962C8B-B14F-4D97-AF65-F5344CB8AC3E}">
        <p14:creationId xmlns:p14="http://schemas.microsoft.com/office/powerpoint/2010/main" val="29949786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a:solidFill>
                  <a:srgbClr val="FF0000"/>
                </a:solidFill>
                <a:latin typeface="Times New Roman" pitchFamily="18" charset="0"/>
                <a:cs typeface="Times New Roman" pitchFamily="18" charset="0"/>
              </a:rPr>
              <a:t>İnsülin </a:t>
            </a:r>
            <a:r>
              <a:rPr lang="tr-TR" dirty="0" err="1">
                <a:solidFill>
                  <a:srgbClr val="FF0000"/>
                </a:solidFill>
                <a:latin typeface="Times New Roman" pitchFamily="18" charset="0"/>
                <a:cs typeface="Times New Roman" pitchFamily="18" charset="0"/>
              </a:rPr>
              <a:t>degludek+insülin</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aspart</a:t>
            </a:r>
            <a:r>
              <a:rPr lang="tr-TR" dirty="0">
                <a:solidFill>
                  <a:srgbClr val="FF0000"/>
                </a:solidFill>
                <a:latin typeface="Times New Roman" pitchFamily="18" charset="0"/>
                <a:cs typeface="Times New Roman" pitchFamily="18" charset="0"/>
              </a:rPr>
              <a:t> kombinasyonu</a:t>
            </a:r>
            <a:r>
              <a:rPr lang="tr-TR" dirty="0">
                <a:latin typeface="Times New Roman" pitchFamily="18" charset="0"/>
                <a:cs typeface="Times New Roman" pitchFamily="18" charset="0"/>
              </a:rPr>
              <a:t>; analog karışım veya uzun etkili insülinlerden birini kullanmış olmasına rağmen kan şekeri </a:t>
            </a:r>
            <a:r>
              <a:rPr lang="tr-TR" dirty="0" err="1">
                <a:latin typeface="Times New Roman" pitchFamily="18" charset="0"/>
                <a:cs typeface="Times New Roman" pitchFamily="18" charset="0"/>
              </a:rPr>
              <a:t>labil</a:t>
            </a:r>
            <a:r>
              <a:rPr lang="tr-TR" dirty="0">
                <a:latin typeface="Times New Roman" pitchFamily="18" charset="0"/>
                <a:cs typeface="Times New Roman" pitchFamily="18" charset="0"/>
              </a:rPr>
              <a:t> seyreden ve/veya sık </a:t>
            </a:r>
            <a:r>
              <a:rPr lang="tr-TR" dirty="0" err="1">
                <a:latin typeface="Times New Roman" pitchFamily="18" charset="0"/>
                <a:cs typeface="Times New Roman" pitchFamily="18" charset="0"/>
              </a:rPr>
              <a:t>hipoglisemik</a:t>
            </a:r>
            <a:r>
              <a:rPr lang="tr-TR" dirty="0">
                <a:latin typeface="Times New Roman" pitchFamily="18" charset="0"/>
                <a:cs typeface="Times New Roman" pitchFamily="18" charset="0"/>
              </a:rPr>
              <a:t> olay geçiren ve/veya hipoglisemi riski yüksek ya da regülasyon sağlanamayan hastalarda bu durumun </a:t>
            </a:r>
            <a:r>
              <a:rPr lang="tr-TR" dirty="0">
                <a:solidFill>
                  <a:srgbClr val="FF0000"/>
                </a:solidFill>
                <a:latin typeface="Times New Roman" pitchFamily="18" charset="0"/>
                <a:cs typeface="Times New Roman" pitchFamily="18" charset="0"/>
              </a:rPr>
              <a:t>belirtildiği en az bir endokrinoloji uzman hekiminin yer aldığı </a:t>
            </a:r>
            <a:r>
              <a:rPr lang="tr-TR" b="1" dirty="0">
                <a:solidFill>
                  <a:srgbClr val="FF0000"/>
                </a:solidFill>
                <a:latin typeface="Times New Roman" pitchFamily="18" charset="0"/>
                <a:cs typeface="Times New Roman" pitchFamily="18" charset="0"/>
              </a:rPr>
              <a:t>sağlık kurulu raporuna </a:t>
            </a:r>
            <a:r>
              <a:rPr lang="tr-TR" dirty="0">
                <a:solidFill>
                  <a:srgbClr val="FF0000"/>
                </a:solidFill>
                <a:latin typeface="Times New Roman" pitchFamily="18" charset="0"/>
                <a:cs typeface="Times New Roman" pitchFamily="18" charset="0"/>
              </a:rPr>
              <a:t>dayanılarak </a:t>
            </a:r>
            <a:r>
              <a:rPr lang="tr-TR" dirty="0">
                <a:latin typeface="Times New Roman" pitchFamily="18" charset="0"/>
                <a:cs typeface="Times New Roman" pitchFamily="18" charset="0"/>
              </a:rPr>
              <a:t>endokrinoloji veya iç hastalıkları uzman hekimlerince reçete edilebilir. (Ek:RG-25/03/2025- 32852/19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Yürürlük:04/04/2025) </a:t>
            </a:r>
          </a:p>
          <a:p>
            <a:r>
              <a:rPr lang="tr-TR" dirty="0">
                <a:solidFill>
                  <a:srgbClr val="FF0000"/>
                </a:solidFill>
                <a:latin typeface="Times New Roman" pitchFamily="18" charset="0"/>
                <a:cs typeface="Times New Roman" pitchFamily="18" charset="0"/>
              </a:rPr>
              <a:t>İlk rapordan (24 ay) sonraki </a:t>
            </a:r>
            <a:r>
              <a:rPr lang="tr-TR" b="1" dirty="0">
                <a:solidFill>
                  <a:srgbClr val="FF0000"/>
                </a:solidFill>
                <a:latin typeface="Times New Roman" pitchFamily="18" charset="0"/>
                <a:cs typeface="Times New Roman" pitchFamily="18" charset="0"/>
              </a:rPr>
              <a:t>sağlık kurulu raporlarında iç hastalıkları uzman hekimlerinin</a:t>
            </a:r>
            <a:r>
              <a:rPr lang="tr-TR" b="1" dirty="0">
                <a:latin typeface="Times New Roman" pitchFamily="18" charset="0"/>
                <a:cs typeface="Times New Roman" pitchFamily="18" charset="0"/>
              </a:rPr>
              <a:t> </a:t>
            </a:r>
            <a:r>
              <a:rPr lang="tr-TR" dirty="0">
                <a:latin typeface="Times New Roman" pitchFamily="18" charset="0"/>
                <a:cs typeface="Times New Roman" pitchFamily="18" charset="0"/>
              </a:rPr>
              <a:t>yer alması halinde de bedelleri Kurumca karşılanır.</a:t>
            </a:r>
          </a:p>
        </p:txBody>
      </p:sp>
    </p:spTree>
    <p:extLst>
      <p:ext uri="{BB962C8B-B14F-4D97-AF65-F5344CB8AC3E}">
        <p14:creationId xmlns:p14="http://schemas.microsoft.com/office/powerpoint/2010/main" val="23941784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5604E4-6146-258B-6232-8C88C0E7C1E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035C79E-63BD-687B-031F-CD5C52056972}"/>
              </a:ext>
            </a:extLst>
          </p:cNvPr>
          <p:cNvSpPr>
            <a:spLocks noGrp="1"/>
          </p:cNvSpPr>
          <p:nvPr>
            <p:ph idx="1"/>
          </p:nvPr>
        </p:nvSpPr>
        <p:spPr>
          <a:xfrm>
            <a:off x="457200" y="1417638"/>
            <a:ext cx="8229600" cy="5440362"/>
          </a:xfrm>
        </p:spPr>
        <p:txBody>
          <a:bodyPr>
            <a:normAutofit fontScale="62500" lnSpcReduction="20000"/>
          </a:bodyPr>
          <a:lstStyle/>
          <a:p>
            <a:pPr marL="0" indent="0">
              <a:buNone/>
            </a:pPr>
            <a:r>
              <a:rPr lang="tr-TR" b="1" dirty="0">
                <a:latin typeface="Times New Roman" panose="02020603050405020304" pitchFamily="18" charset="0"/>
                <a:cs typeface="Times New Roman" panose="02020603050405020304" pitchFamily="18" charset="0"/>
              </a:rPr>
              <a:t> </a:t>
            </a:r>
            <a:r>
              <a:rPr lang="tr-TR" b="1" dirty="0">
                <a:solidFill>
                  <a:srgbClr val="FF0000"/>
                </a:solidFill>
                <a:latin typeface="Times New Roman" panose="02020603050405020304" pitchFamily="18" charset="0"/>
                <a:cs typeface="Times New Roman" panose="02020603050405020304" pitchFamily="18" charset="0"/>
              </a:rPr>
              <a:t>INSULIN ASPART+INSULIN DEGLUDEK   </a:t>
            </a:r>
            <a:r>
              <a:rPr lang="tr-TR" b="1" dirty="0" err="1">
                <a:solidFill>
                  <a:srgbClr val="FF0000"/>
                </a:solidFill>
                <a:latin typeface="Times New Roman" panose="02020603050405020304" pitchFamily="18" charset="0"/>
                <a:cs typeface="Times New Roman" panose="02020603050405020304" pitchFamily="18" charset="0"/>
              </a:rPr>
              <a:t>Parenteral</a:t>
            </a:r>
            <a:r>
              <a:rPr lang="tr-TR" b="1" dirty="0">
                <a:solidFill>
                  <a:srgbClr val="FF0000"/>
                </a:solidFill>
              </a:rPr>
              <a:t>	</a:t>
            </a:r>
          </a:p>
          <a:p>
            <a:pPr marL="0" indent="0">
              <a:buNone/>
            </a:pPr>
            <a:endParaRPr lang="tr-TR" b="1" dirty="0">
              <a:solidFill>
                <a:srgbClr val="FF0000"/>
              </a:solidFill>
            </a:endParaRPr>
          </a:p>
          <a:p>
            <a:r>
              <a:rPr lang="tr-TR" dirty="0" err="1">
                <a:latin typeface="Times New Roman" panose="02020603050405020304" pitchFamily="18" charset="0"/>
                <a:cs typeface="Times New Roman" panose="02020603050405020304" pitchFamily="18" charset="0"/>
              </a:rPr>
              <a:t>Reç.Yaz.Branş</a:t>
            </a: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lar</a:t>
            </a:r>
            <a:r>
              <a:rPr lang="tr-TR" dirty="0">
                <a:latin typeface="Times New Roman" panose="02020603050405020304" pitchFamily="18" charset="0"/>
                <a:cs typeface="Times New Roman" panose="02020603050405020304" pitchFamily="18" charset="0"/>
              </a:rPr>
              <a:t>)	:	 Özel Uzmanlık Dalı Branşlar;</a:t>
            </a:r>
          </a:p>
          <a:p>
            <a:r>
              <a:rPr lang="tr-TR" dirty="0">
                <a:latin typeface="Times New Roman" panose="02020603050405020304" pitchFamily="18" charset="0"/>
                <a:cs typeface="Times New Roman" panose="02020603050405020304" pitchFamily="18" charset="0"/>
              </a:rPr>
              <a:t>  Çocuk Sağlığı ve Hastalıkları -&gt; Çocuk Endokrinolojisi</a:t>
            </a:r>
          </a:p>
          <a:p>
            <a:r>
              <a:rPr lang="tr-TR" dirty="0">
                <a:latin typeface="Times New Roman" panose="02020603050405020304" pitchFamily="18" charset="0"/>
                <a:cs typeface="Times New Roman" panose="02020603050405020304" pitchFamily="18" charset="0"/>
              </a:rPr>
              <a:t>  Çocuk Sağlığı ve Hastalıkları -&gt; Çocuk Endokrinolojik ve Metabolizma Hastalıkları</a:t>
            </a:r>
          </a:p>
          <a:p>
            <a:r>
              <a:rPr lang="tr-TR" dirty="0">
                <a:latin typeface="Times New Roman" panose="02020603050405020304" pitchFamily="18" charset="0"/>
                <a:cs typeface="Times New Roman" panose="02020603050405020304" pitchFamily="18" charset="0"/>
              </a:rPr>
              <a:t>  İç Hastalıkları -&gt; Endokrinoloji ve Metabolizma Hastalıkları</a:t>
            </a:r>
          </a:p>
          <a:p>
            <a:r>
              <a:rPr lang="tr-TR" dirty="0">
                <a:latin typeface="Times New Roman" panose="02020603050405020304" pitchFamily="18" charset="0"/>
                <a:cs typeface="Times New Roman" panose="02020603050405020304" pitchFamily="18" charset="0"/>
              </a:rPr>
              <a:t>  İç Hastalıkları (Ana Branş)</a:t>
            </a:r>
          </a:p>
          <a:p>
            <a:pPr marL="0" indent="0">
              <a:buNone/>
            </a:pPr>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Rapor	:	 Sağlık Kurulu Raporu</a:t>
            </a:r>
          </a:p>
          <a:p>
            <a:pPr marL="0" indent="0">
              <a:buNone/>
            </a:pPr>
            <a:r>
              <a:rPr lang="tr-TR" dirty="0">
                <a:latin typeface="Times New Roman" panose="02020603050405020304" pitchFamily="18" charset="0"/>
                <a:cs typeface="Times New Roman" panose="02020603050405020304" pitchFamily="18" charset="0"/>
              </a:rPr>
              <a:t>07.02.1 - </a:t>
            </a:r>
            <a:r>
              <a:rPr lang="tr-TR" dirty="0" err="1">
                <a:latin typeface="Times New Roman" panose="02020603050405020304" pitchFamily="18" charset="0"/>
                <a:cs typeface="Times New Roman" panose="02020603050405020304" pitchFamily="18" charset="0"/>
              </a:rPr>
              <a:t>Diabetes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Mellitus</a:t>
            </a:r>
            <a:r>
              <a:rPr lang="tr-TR" dirty="0">
                <a:latin typeface="Times New Roman" panose="02020603050405020304" pitchFamily="18" charset="0"/>
                <a:cs typeface="Times New Roman" panose="02020603050405020304" pitchFamily="18" charset="0"/>
              </a:rPr>
              <a:t>(E10-E14)</a:t>
            </a:r>
          </a:p>
          <a:p>
            <a:pPr marL="0" indent="0">
              <a:buNone/>
            </a:pPr>
            <a:r>
              <a:rPr lang="tr-TR" dirty="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Rap.Yaz.Branş</a:t>
            </a: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lar</a:t>
            </a:r>
            <a:r>
              <a:rPr lang="tr-TR" dirty="0">
                <a:latin typeface="Times New Roman" panose="02020603050405020304" pitchFamily="18" charset="0"/>
                <a:cs typeface="Times New Roman" panose="02020603050405020304" pitchFamily="18" charset="0"/>
              </a:rPr>
              <a:t>)	:	 Özel Uzmanlık Dalı (Kural VEYA ile uygulanır) Branşlar;</a:t>
            </a:r>
          </a:p>
          <a:p>
            <a:r>
              <a:rPr lang="tr-TR" dirty="0">
                <a:latin typeface="Times New Roman" panose="02020603050405020304" pitchFamily="18" charset="0"/>
                <a:cs typeface="Times New Roman" panose="02020603050405020304" pitchFamily="18" charset="0"/>
              </a:rPr>
              <a:t>  Çocuk Sağlığı ve Hastalıkları -&gt; Çocuk Endokrinolojisi</a:t>
            </a:r>
          </a:p>
          <a:p>
            <a:r>
              <a:rPr lang="tr-TR" dirty="0">
                <a:latin typeface="Times New Roman" panose="02020603050405020304" pitchFamily="18" charset="0"/>
                <a:cs typeface="Times New Roman" panose="02020603050405020304" pitchFamily="18" charset="0"/>
              </a:rPr>
              <a:t>  Çocuk Sağlığı ve Hastalıkları -&gt; Çocuk Endokrinolojik ve Metabolizma Hastalıkları</a:t>
            </a:r>
          </a:p>
          <a:p>
            <a:r>
              <a:rPr lang="tr-TR" dirty="0">
                <a:latin typeface="Times New Roman" panose="02020603050405020304" pitchFamily="18" charset="0"/>
                <a:cs typeface="Times New Roman" panose="02020603050405020304" pitchFamily="18" charset="0"/>
              </a:rPr>
              <a:t>  İç Hastalıkları -&gt; Endokrinoloji ve Metabolizma Hastalıkları</a:t>
            </a:r>
          </a:p>
        </p:txBody>
      </p:sp>
    </p:spTree>
    <p:extLst>
      <p:ext uri="{BB962C8B-B14F-4D97-AF65-F5344CB8AC3E}">
        <p14:creationId xmlns:p14="http://schemas.microsoft.com/office/powerpoint/2010/main" val="36423198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AF8E30-7E05-9C02-BF72-E12BCA7467B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64508FE-CAC8-62B5-CC48-294A1980D3CF}"/>
              </a:ext>
            </a:extLst>
          </p:cNvPr>
          <p:cNvSpPr>
            <a:spLocks noGrp="1"/>
          </p:cNvSpPr>
          <p:nvPr>
            <p:ph idx="1"/>
          </p:nvPr>
        </p:nvSpPr>
        <p:spPr>
          <a:xfrm>
            <a:off x="457200" y="1600200"/>
            <a:ext cx="8229600" cy="4983162"/>
          </a:xfrm>
        </p:spPr>
        <p:txBody>
          <a:bodyPr>
            <a:normAutofit fontScale="70000" lnSpcReduction="20000"/>
          </a:bodyPr>
          <a:lstStyle/>
          <a:p>
            <a:pPr marL="0" indent="0">
              <a:buNone/>
            </a:pPr>
            <a:r>
              <a:rPr lang="tr-TR" b="1" dirty="0">
                <a:solidFill>
                  <a:srgbClr val="FF0000"/>
                </a:solidFill>
                <a:latin typeface="Times New Roman" panose="02020603050405020304" pitchFamily="18" charset="0"/>
                <a:cs typeface="Times New Roman" panose="02020603050405020304" pitchFamily="18" charset="0"/>
              </a:rPr>
              <a:t>EKSENATID  </a:t>
            </a:r>
            <a:r>
              <a:rPr lang="tr-TR" b="1" dirty="0" err="1">
                <a:solidFill>
                  <a:srgbClr val="FF0000"/>
                </a:solidFill>
                <a:latin typeface="Times New Roman" panose="02020603050405020304" pitchFamily="18" charset="0"/>
                <a:cs typeface="Times New Roman" panose="02020603050405020304" pitchFamily="18" charset="0"/>
              </a:rPr>
              <a:t>Parenteral</a:t>
            </a:r>
            <a:endParaRPr lang="tr-TR" b="1" dirty="0">
              <a:solidFill>
                <a:srgbClr val="FF0000"/>
              </a:solidFill>
              <a:latin typeface="Times New Roman" panose="02020603050405020304" pitchFamily="18" charset="0"/>
              <a:cs typeface="Times New Roman" panose="02020603050405020304" pitchFamily="18" charset="0"/>
            </a:endParaRPr>
          </a:p>
          <a:p>
            <a:r>
              <a:rPr lang="tr-TR" dirty="0" err="1">
                <a:latin typeface="Times New Roman" panose="02020603050405020304" pitchFamily="18" charset="0"/>
                <a:cs typeface="Times New Roman" panose="02020603050405020304" pitchFamily="18" charset="0"/>
              </a:rPr>
              <a:t>Reç.Yaz.Branş</a:t>
            </a: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lar</a:t>
            </a:r>
            <a:r>
              <a:rPr lang="tr-TR" dirty="0">
                <a:latin typeface="Times New Roman" panose="02020603050405020304" pitchFamily="18" charset="0"/>
                <a:cs typeface="Times New Roman" panose="02020603050405020304" pitchFamily="18" charset="0"/>
              </a:rPr>
              <a:t>)	:	 Tüm Hekimler</a:t>
            </a:r>
          </a:p>
          <a:p>
            <a:pPr marL="0" indent="0">
              <a:buNone/>
            </a:pPr>
            <a:r>
              <a:rPr lang="tr-TR" dirty="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 Rapor:  Uzman Hekim Raporu</a:t>
            </a:r>
          </a:p>
          <a:p>
            <a:pPr marL="0" indent="0">
              <a:buNone/>
            </a:pPr>
            <a:r>
              <a:rPr lang="tr-TR" dirty="0">
                <a:latin typeface="Times New Roman" panose="02020603050405020304" pitchFamily="18" charset="0"/>
                <a:cs typeface="Times New Roman" panose="02020603050405020304" pitchFamily="18" charset="0"/>
              </a:rPr>
              <a:t>07.02.1.6 - </a:t>
            </a:r>
            <a:r>
              <a:rPr lang="tr-TR" dirty="0" err="1">
                <a:latin typeface="Times New Roman" panose="02020603050405020304" pitchFamily="18" charset="0"/>
                <a:cs typeface="Times New Roman" panose="02020603050405020304" pitchFamily="18" charset="0"/>
              </a:rPr>
              <a:t>Diabetes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Mellitus</a:t>
            </a: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Eksenatid</a:t>
            </a:r>
            <a:r>
              <a:rPr lang="tr-TR" dirty="0">
                <a:latin typeface="Times New Roman" panose="02020603050405020304" pitchFamily="18" charset="0"/>
                <a:cs typeface="Times New Roman" panose="02020603050405020304" pitchFamily="18" charset="0"/>
              </a:rPr>
              <a:t> başlangıç raporu)(E10-E14)</a:t>
            </a:r>
          </a:p>
          <a:p>
            <a:pPr marL="0" indent="0">
              <a:buNone/>
            </a:pPr>
            <a:r>
              <a:rPr lang="tr-TR" dirty="0">
                <a:latin typeface="Times New Roman" panose="02020603050405020304" pitchFamily="18" charset="0"/>
                <a:cs typeface="Times New Roman" panose="02020603050405020304" pitchFamily="18" charset="0"/>
              </a:rPr>
              <a:t>07.02.1.7 - </a:t>
            </a:r>
            <a:r>
              <a:rPr lang="tr-TR" dirty="0" err="1">
                <a:latin typeface="Times New Roman" panose="02020603050405020304" pitchFamily="18" charset="0"/>
                <a:cs typeface="Times New Roman" panose="02020603050405020304" pitchFamily="18" charset="0"/>
              </a:rPr>
              <a:t>Diabetes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Mellitus</a:t>
            </a: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Eksenatid</a:t>
            </a:r>
            <a:r>
              <a:rPr lang="tr-TR" dirty="0">
                <a:latin typeface="Times New Roman" panose="02020603050405020304" pitchFamily="18" charset="0"/>
                <a:cs typeface="Times New Roman" panose="02020603050405020304" pitchFamily="18" charset="0"/>
              </a:rPr>
              <a:t> idame raporu)(E10-E14)</a:t>
            </a:r>
          </a:p>
          <a:p>
            <a:pPr marL="0" indent="0">
              <a:buNone/>
            </a:pPr>
            <a:r>
              <a:rPr lang="tr-TR" dirty="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Rap.Yaz.Branş</a:t>
            </a: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lar</a:t>
            </a:r>
            <a:r>
              <a:rPr lang="tr-TR" dirty="0">
                <a:latin typeface="Times New Roman" panose="02020603050405020304" pitchFamily="18" charset="0"/>
                <a:cs typeface="Times New Roman" panose="02020603050405020304" pitchFamily="18" charset="0"/>
              </a:rPr>
              <a:t>)	:	 Özel Uzmanlık Dalı  (Kural VEYA ile uygulanır)  Branşlar;</a:t>
            </a:r>
          </a:p>
          <a:p>
            <a:r>
              <a:rPr lang="tr-TR" dirty="0">
                <a:latin typeface="Times New Roman" panose="02020603050405020304" pitchFamily="18" charset="0"/>
                <a:cs typeface="Times New Roman" panose="02020603050405020304" pitchFamily="18" charset="0"/>
              </a:rPr>
              <a:t> Çocuk Sağlığı ve Hastalıkları -&gt; Çocuk Endokrinolojisi</a:t>
            </a:r>
          </a:p>
          <a:p>
            <a:r>
              <a:rPr lang="tr-TR" dirty="0">
                <a:latin typeface="Times New Roman" panose="02020603050405020304" pitchFamily="18" charset="0"/>
                <a:cs typeface="Times New Roman" panose="02020603050405020304" pitchFamily="18" charset="0"/>
              </a:rPr>
              <a:t> Çocuk Sağlığı ve Hastalıkları -&gt; Çocuk Endokrinolojik ve Metabolizma Hastalıkları</a:t>
            </a:r>
          </a:p>
          <a:p>
            <a:r>
              <a:rPr lang="tr-TR" dirty="0">
                <a:latin typeface="Times New Roman" panose="02020603050405020304" pitchFamily="18" charset="0"/>
                <a:cs typeface="Times New Roman" panose="02020603050405020304" pitchFamily="18" charset="0"/>
              </a:rPr>
              <a:t> İç Hastalıkları -&gt; Endokrinoloji ve Metabolizma Hastalıkları</a:t>
            </a:r>
            <a:r>
              <a:rPr lang="tr-TR" dirty="0"/>
              <a:t>	</a:t>
            </a:r>
          </a:p>
        </p:txBody>
      </p:sp>
    </p:spTree>
    <p:extLst>
      <p:ext uri="{BB962C8B-B14F-4D97-AF65-F5344CB8AC3E}">
        <p14:creationId xmlns:p14="http://schemas.microsoft.com/office/powerpoint/2010/main" val="9159120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dirty="0"/>
          </a:p>
        </p:txBody>
      </p:sp>
      <p:sp>
        <p:nvSpPr>
          <p:cNvPr id="3" name="İçerik Yer Tutucusu 2"/>
          <p:cNvSpPr>
            <a:spLocks noGrp="1"/>
          </p:cNvSpPr>
          <p:nvPr>
            <p:ph idx="1"/>
          </p:nvPr>
        </p:nvSpPr>
        <p:spPr/>
        <p:txBody>
          <a:bodyPr/>
          <a:lstStyle/>
          <a:p>
            <a:pPr marL="0" indent="0" algn="ctr">
              <a:buNone/>
            </a:pPr>
            <a:r>
              <a:rPr lang="tr-TR" b="1" dirty="0">
                <a:solidFill>
                  <a:schemeClr val="tx2"/>
                </a:solidFill>
                <a:latin typeface="Times New Roman" pitchFamily="18" charset="0"/>
                <a:cs typeface="Times New Roman" pitchFamily="18" charset="0"/>
              </a:rPr>
              <a:t>LİPİD DÜŞÜRÜCÜ İLAÇLARIN KULLANIM İLKELERİ</a:t>
            </a:r>
          </a:p>
        </p:txBody>
      </p:sp>
    </p:spTree>
    <p:extLst>
      <p:ext uri="{BB962C8B-B14F-4D97-AF65-F5344CB8AC3E}">
        <p14:creationId xmlns:p14="http://schemas.microsoft.com/office/powerpoint/2010/main" val="1461132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r>
              <a:rPr lang="tr-TR" b="1" dirty="0">
                <a:solidFill>
                  <a:schemeClr val="tx2"/>
                </a:solidFill>
                <a:latin typeface="Times New Roman" pitchFamily="18" charset="0"/>
                <a:cs typeface="Times New Roman" pitchFamily="18" charset="0"/>
              </a:rPr>
              <a:t>DEMANS TEDAVİSİ</a:t>
            </a:r>
          </a:p>
          <a:p>
            <a:r>
              <a:rPr lang="tr-TR" b="1" dirty="0">
                <a:solidFill>
                  <a:schemeClr val="tx2"/>
                </a:solidFill>
                <a:latin typeface="Times New Roman" pitchFamily="18" charset="0"/>
                <a:cs typeface="Times New Roman" pitchFamily="18" charset="0"/>
              </a:rPr>
              <a:t>PARKİNSON TEDAVİSİ</a:t>
            </a:r>
          </a:p>
          <a:p>
            <a:r>
              <a:rPr lang="tr-TR" b="1" dirty="0">
                <a:solidFill>
                  <a:schemeClr val="tx2"/>
                </a:solidFill>
                <a:latin typeface="Times New Roman" pitchFamily="18" charset="0"/>
                <a:cs typeface="Times New Roman" pitchFamily="18" charset="0"/>
              </a:rPr>
              <a:t>ANTİ-DEPRESANLAR</a:t>
            </a:r>
          </a:p>
          <a:p>
            <a:r>
              <a:rPr lang="tr-TR" b="1" dirty="0">
                <a:solidFill>
                  <a:schemeClr val="tx2"/>
                </a:solidFill>
                <a:latin typeface="Times New Roman" pitchFamily="18" charset="0"/>
                <a:cs typeface="Times New Roman" pitchFamily="18" charset="0"/>
              </a:rPr>
              <a:t>ANTİ-PSİKOTİKLER</a:t>
            </a:r>
          </a:p>
          <a:p>
            <a:r>
              <a:rPr lang="tr-TR" b="1" dirty="0">
                <a:solidFill>
                  <a:schemeClr val="tx2"/>
                </a:solidFill>
                <a:latin typeface="Times New Roman" pitchFamily="18" charset="0"/>
                <a:cs typeface="Times New Roman" pitchFamily="18" charset="0"/>
              </a:rPr>
              <a:t>NÖROPATİK AĞRI TEDAVİSİ</a:t>
            </a:r>
          </a:p>
          <a:p>
            <a:r>
              <a:rPr lang="tr-TR" b="1" dirty="0">
                <a:solidFill>
                  <a:schemeClr val="tx2"/>
                </a:solidFill>
                <a:latin typeface="Times New Roman" pitchFamily="18" charset="0"/>
                <a:cs typeface="Times New Roman" pitchFamily="18" charset="0"/>
              </a:rPr>
              <a:t>ÜRİNER İNKONTİNANS TEDAVİSİ</a:t>
            </a:r>
          </a:p>
          <a:p>
            <a:r>
              <a:rPr lang="tr-TR" b="1" dirty="0">
                <a:solidFill>
                  <a:schemeClr val="tx2"/>
                </a:solidFill>
                <a:latin typeface="Times New Roman" pitchFamily="18" charset="0"/>
                <a:cs typeface="Times New Roman" pitchFamily="18" charset="0"/>
              </a:rPr>
              <a:t>OSTEOPOROZ TEDAVİSİ</a:t>
            </a:r>
          </a:p>
          <a:p>
            <a:r>
              <a:rPr lang="tr-TR" b="1" dirty="0">
                <a:solidFill>
                  <a:schemeClr val="tx2"/>
                </a:solidFill>
                <a:latin typeface="Times New Roman" pitchFamily="18" charset="0"/>
                <a:cs typeface="Times New Roman" pitchFamily="18" charset="0"/>
              </a:rPr>
              <a:t>KLOPİDOGREL, YOAK KULLANIM İLKELERİ</a:t>
            </a:r>
          </a:p>
          <a:p>
            <a:r>
              <a:rPr lang="tr-TR" b="1" dirty="0">
                <a:solidFill>
                  <a:schemeClr val="tx2"/>
                </a:solidFill>
                <a:latin typeface="Times New Roman" pitchFamily="18" charset="0"/>
                <a:cs typeface="Times New Roman" pitchFamily="18" charset="0"/>
              </a:rPr>
              <a:t>HUZURSUZ BACAK TEDAVİSİ</a:t>
            </a:r>
          </a:p>
          <a:p>
            <a:r>
              <a:rPr lang="tr-TR" b="1" dirty="0">
                <a:solidFill>
                  <a:schemeClr val="tx2"/>
                </a:solidFill>
                <a:latin typeface="Times New Roman" pitchFamily="18" charset="0"/>
                <a:cs typeface="Times New Roman" pitchFamily="18" charset="0"/>
              </a:rPr>
              <a:t>DM, HİPERLİPİDEMİ TEDAVİSİ</a:t>
            </a:r>
          </a:p>
          <a:p>
            <a:r>
              <a:rPr lang="tr-TR" b="1" dirty="0">
                <a:solidFill>
                  <a:schemeClr val="tx2"/>
                </a:solidFill>
                <a:latin typeface="Times New Roman" pitchFamily="18" charset="0"/>
                <a:cs typeface="Times New Roman" pitchFamily="18" charset="0"/>
              </a:rPr>
              <a:t>BESLENME DESTEK ÜRÜNLERİ</a:t>
            </a:r>
          </a:p>
          <a:p>
            <a:r>
              <a:rPr lang="tr-TR" b="1" dirty="0">
                <a:solidFill>
                  <a:schemeClr val="tx2"/>
                </a:solidFill>
                <a:latin typeface="Times New Roman" pitchFamily="18" charset="0"/>
                <a:cs typeface="Times New Roman" pitchFamily="18" charset="0"/>
              </a:rPr>
              <a:t>HASTA ALT BEZİ</a:t>
            </a:r>
          </a:p>
          <a:p>
            <a:endParaRPr lang="tr-TR" dirty="0"/>
          </a:p>
        </p:txBody>
      </p:sp>
    </p:spTree>
    <p:extLst>
      <p:ext uri="{BB962C8B-B14F-4D97-AF65-F5344CB8AC3E}">
        <p14:creationId xmlns:p14="http://schemas.microsoft.com/office/powerpoint/2010/main" val="19964259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976084"/>
            <a:ext cx="8229600" cy="5616624"/>
          </a:xfrm>
        </p:spPr>
        <p:txBody>
          <a:bodyPr>
            <a:normAutofit fontScale="62500" lnSpcReduction="20000"/>
          </a:bodyPr>
          <a:lstStyle/>
          <a:p>
            <a:r>
              <a:rPr lang="tr-TR" dirty="0">
                <a:latin typeface="Times New Roman" pitchFamily="18" charset="0"/>
                <a:cs typeface="Times New Roman" pitchFamily="18" charset="0"/>
              </a:rPr>
              <a:t>(1) </a:t>
            </a:r>
            <a:r>
              <a:rPr lang="tr-TR" dirty="0" err="1">
                <a:latin typeface="Times New Roman" pitchFamily="18" charset="0"/>
                <a:cs typeface="Times New Roman" pitchFamily="18" charset="0"/>
              </a:rPr>
              <a:t>Statinler</a:t>
            </a:r>
            <a:r>
              <a:rPr lang="tr-TR" dirty="0">
                <a:latin typeface="Times New Roman" pitchFamily="18" charset="0"/>
                <a:cs typeface="Times New Roman" pitchFamily="18" charset="0"/>
              </a:rPr>
              <a:t> (Ek: RG-10/05/2018-30417/ 17-b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Yürürlük:18/05/2018) ve </a:t>
            </a:r>
            <a:r>
              <a:rPr lang="tr-TR" dirty="0" err="1">
                <a:latin typeface="Times New Roman" pitchFamily="18" charset="0"/>
                <a:cs typeface="Times New Roman" pitchFamily="18" charset="0"/>
              </a:rPr>
              <a:t>kolestiramin</a:t>
            </a:r>
            <a:r>
              <a:rPr lang="tr-TR" dirty="0">
                <a:latin typeface="Times New Roman" pitchFamily="18" charset="0"/>
                <a:cs typeface="Times New Roman" pitchFamily="18" charset="0"/>
              </a:rPr>
              <a:t>, daha önce kullanmayan hastalarda, uzman hekim raporuna dayanılarak kullanılmaya başlanır;</a:t>
            </a:r>
          </a:p>
          <a:p>
            <a:pPr marL="0" indent="0">
              <a:buNone/>
            </a:pPr>
            <a:r>
              <a:rPr lang="tr-TR" dirty="0">
                <a:solidFill>
                  <a:srgbClr val="FF0000"/>
                </a:solidFill>
                <a:latin typeface="Times New Roman" pitchFamily="18" charset="0"/>
                <a:cs typeface="Times New Roman" pitchFamily="18" charset="0"/>
              </a:rPr>
              <a:t>a) LDL düzeyinin 190 mg/</a:t>
            </a:r>
            <a:r>
              <a:rPr lang="tr-TR" dirty="0" err="1">
                <a:solidFill>
                  <a:srgbClr val="FF0000"/>
                </a:solidFill>
                <a:latin typeface="Times New Roman" pitchFamily="18" charset="0"/>
                <a:cs typeface="Times New Roman" pitchFamily="18" charset="0"/>
              </a:rPr>
              <a:t>dL’nin</a:t>
            </a:r>
            <a:r>
              <a:rPr lang="tr-TR" dirty="0">
                <a:solidFill>
                  <a:srgbClr val="FF0000"/>
                </a:solidFill>
                <a:latin typeface="Times New Roman" pitchFamily="18" charset="0"/>
                <a:cs typeface="Times New Roman" pitchFamily="18" charset="0"/>
              </a:rPr>
              <a:t> üstünde olduğu durumlarda, </a:t>
            </a:r>
          </a:p>
          <a:p>
            <a:pPr marL="0" indent="0">
              <a:buNone/>
            </a:pPr>
            <a:r>
              <a:rPr lang="tr-TR" dirty="0">
                <a:solidFill>
                  <a:srgbClr val="FF0000"/>
                </a:solidFill>
                <a:latin typeface="Times New Roman" pitchFamily="18" charset="0"/>
                <a:cs typeface="Times New Roman" pitchFamily="18" charset="0"/>
              </a:rPr>
              <a:t>b) LDL düzeyinin 160 mg/</a:t>
            </a:r>
            <a:r>
              <a:rPr lang="tr-TR" dirty="0" err="1">
                <a:solidFill>
                  <a:srgbClr val="FF0000"/>
                </a:solidFill>
                <a:latin typeface="Times New Roman" pitchFamily="18" charset="0"/>
                <a:cs typeface="Times New Roman" pitchFamily="18" charset="0"/>
              </a:rPr>
              <a:t>dL’nin</a:t>
            </a:r>
            <a:r>
              <a:rPr lang="tr-TR" dirty="0">
                <a:solidFill>
                  <a:srgbClr val="FF0000"/>
                </a:solidFill>
                <a:latin typeface="Times New Roman" pitchFamily="18" charset="0"/>
                <a:cs typeface="Times New Roman" pitchFamily="18" charset="0"/>
              </a:rPr>
              <a:t> üstünde olduğu durumlarda; iki ek risk faktörü varsa,</a:t>
            </a:r>
          </a:p>
          <a:p>
            <a:pPr marL="0" indent="0">
              <a:buNone/>
            </a:pPr>
            <a:r>
              <a:rPr lang="tr-TR" dirty="0">
                <a:solidFill>
                  <a:srgbClr val="FF0000"/>
                </a:solidFill>
                <a:latin typeface="Times New Roman" pitchFamily="18" charset="0"/>
                <a:cs typeface="Times New Roman" pitchFamily="18" charset="0"/>
              </a:rPr>
              <a:t>c) LDL düzeyinin 130 mg/</a:t>
            </a:r>
            <a:r>
              <a:rPr lang="tr-TR" dirty="0" err="1">
                <a:solidFill>
                  <a:srgbClr val="FF0000"/>
                </a:solidFill>
                <a:latin typeface="Times New Roman" pitchFamily="18" charset="0"/>
                <a:cs typeface="Times New Roman" pitchFamily="18" charset="0"/>
              </a:rPr>
              <a:t>dL’nin</a:t>
            </a:r>
            <a:r>
              <a:rPr lang="tr-TR" dirty="0">
                <a:solidFill>
                  <a:srgbClr val="FF0000"/>
                </a:solidFill>
                <a:latin typeface="Times New Roman" pitchFamily="18" charset="0"/>
                <a:cs typeface="Times New Roman" pitchFamily="18" charset="0"/>
              </a:rPr>
              <a:t> üstünde olduğu durumlarda; üç ek risk faktörü varsa,</a:t>
            </a:r>
          </a:p>
          <a:p>
            <a:pPr marL="0" indent="0">
              <a:lnSpc>
                <a:spcPct val="120000"/>
              </a:lnSpc>
              <a:buNone/>
            </a:pPr>
            <a:r>
              <a:rPr lang="tr-TR" dirty="0">
                <a:latin typeface="Times New Roman" pitchFamily="18" charset="0"/>
                <a:cs typeface="Times New Roman" pitchFamily="18" charset="0"/>
              </a:rPr>
              <a:t>ç) (Değişik: RG- 04/05/2013- 28637/ 15-a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 11/05/2013) </a:t>
            </a:r>
            <a:r>
              <a:rPr lang="tr-TR" dirty="0">
                <a:solidFill>
                  <a:srgbClr val="FF0000"/>
                </a:solidFill>
                <a:latin typeface="Times New Roman" pitchFamily="18" charset="0"/>
                <a:cs typeface="Times New Roman" pitchFamily="18" charset="0"/>
              </a:rPr>
              <a:t>LDL düzeyinin 70 mg/</a:t>
            </a:r>
            <a:r>
              <a:rPr lang="tr-TR" dirty="0" err="1">
                <a:solidFill>
                  <a:srgbClr val="FF0000"/>
                </a:solidFill>
                <a:latin typeface="Times New Roman" pitchFamily="18" charset="0"/>
                <a:cs typeface="Times New Roman" pitchFamily="18" charset="0"/>
              </a:rPr>
              <a:t>dL’nin</a:t>
            </a:r>
            <a:r>
              <a:rPr lang="tr-TR" dirty="0">
                <a:solidFill>
                  <a:srgbClr val="FF0000"/>
                </a:solidFill>
                <a:latin typeface="Times New Roman" pitchFamily="18" charset="0"/>
                <a:cs typeface="Times New Roman" pitchFamily="18" charset="0"/>
              </a:rPr>
              <a:t> üstünde olduğu durumlarda;</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diabetes</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mellitus</a:t>
            </a:r>
            <a:r>
              <a:rPr lang="tr-TR" dirty="0">
                <a:latin typeface="Times New Roman" pitchFamily="18" charset="0"/>
                <a:cs typeface="Times New Roman" pitchFamily="18" charset="0"/>
              </a:rPr>
              <a:t>, akut koroner sendrom, geçirilmiş Mİ, geçirilmiş inme, koroner arter hastalığı, </a:t>
            </a:r>
            <a:r>
              <a:rPr lang="tr-TR" dirty="0" err="1">
                <a:latin typeface="Times New Roman" pitchFamily="18" charset="0"/>
                <a:cs typeface="Times New Roman" pitchFamily="18" charset="0"/>
              </a:rPr>
              <a:t>periferik</a:t>
            </a:r>
            <a:r>
              <a:rPr lang="tr-TR" dirty="0">
                <a:latin typeface="Times New Roman" pitchFamily="18" charset="0"/>
                <a:cs typeface="Times New Roman" pitchFamily="18" charset="0"/>
              </a:rPr>
              <a:t> arter hastalığı, </a:t>
            </a:r>
            <a:r>
              <a:rPr lang="tr-TR" dirty="0" err="1">
                <a:latin typeface="Times New Roman" pitchFamily="18" charset="0"/>
                <a:cs typeface="Times New Roman" pitchFamily="18" charset="0"/>
              </a:rPr>
              <a:t>abdominal</a:t>
            </a:r>
            <a:r>
              <a:rPr lang="tr-TR" dirty="0">
                <a:latin typeface="Times New Roman" pitchFamily="18" charset="0"/>
                <a:cs typeface="Times New Roman" pitchFamily="18" charset="0"/>
              </a:rPr>
              <a:t> aort anevrizması veya </a:t>
            </a:r>
            <a:r>
              <a:rPr lang="tr-TR" dirty="0" err="1">
                <a:latin typeface="Times New Roman" pitchFamily="18" charset="0"/>
                <a:cs typeface="Times New Roman" pitchFamily="18" charset="0"/>
              </a:rPr>
              <a:t>karotid</a:t>
            </a:r>
            <a:r>
              <a:rPr lang="tr-TR" dirty="0">
                <a:latin typeface="Times New Roman" pitchFamily="18" charset="0"/>
                <a:cs typeface="Times New Roman" pitchFamily="18" charset="0"/>
              </a:rPr>
              <a:t> arter hastalığı olanlarda.</a:t>
            </a:r>
          </a:p>
          <a:p>
            <a:r>
              <a:rPr lang="tr-TR" dirty="0">
                <a:latin typeface="Times New Roman" pitchFamily="18" charset="0"/>
                <a:cs typeface="Times New Roman" pitchFamily="18" charset="0"/>
              </a:rPr>
              <a:t>(2) Birinci fıkranın b ve c bentleri için ek risk faktörleri aşağıda belirtilmiştir: </a:t>
            </a:r>
          </a:p>
          <a:p>
            <a:pPr marL="0" indent="0">
              <a:buNone/>
            </a:pPr>
            <a:r>
              <a:rPr lang="tr-TR" dirty="0">
                <a:solidFill>
                  <a:srgbClr val="FF0000"/>
                </a:solidFill>
                <a:latin typeface="Times New Roman" pitchFamily="18" charset="0"/>
                <a:cs typeface="Times New Roman" pitchFamily="18" charset="0"/>
              </a:rPr>
              <a:t>a) Hipertansiyon,</a:t>
            </a:r>
          </a:p>
          <a:p>
            <a:pPr marL="0" indent="0">
              <a:buNone/>
            </a:pPr>
            <a:r>
              <a:rPr lang="tr-TR" dirty="0">
                <a:solidFill>
                  <a:srgbClr val="FF0000"/>
                </a:solidFill>
                <a:latin typeface="Times New Roman" pitchFamily="18" charset="0"/>
                <a:cs typeface="Times New Roman" pitchFamily="18" charset="0"/>
              </a:rPr>
              <a:t>b) Ailede erken </a:t>
            </a:r>
            <a:r>
              <a:rPr lang="tr-TR" dirty="0" err="1">
                <a:solidFill>
                  <a:srgbClr val="FF0000"/>
                </a:solidFill>
                <a:latin typeface="Times New Roman" pitchFamily="18" charset="0"/>
                <a:cs typeface="Times New Roman" pitchFamily="18" charset="0"/>
              </a:rPr>
              <a:t>kardiyovasküler</a:t>
            </a:r>
            <a:r>
              <a:rPr lang="tr-TR" dirty="0">
                <a:solidFill>
                  <a:srgbClr val="FF0000"/>
                </a:solidFill>
                <a:latin typeface="Times New Roman" pitchFamily="18" charset="0"/>
                <a:cs typeface="Times New Roman" pitchFamily="18" charset="0"/>
              </a:rPr>
              <a:t> hastalık öyküsü, </a:t>
            </a:r>
          </a:p>
          <a:p>
            <a:pPr marL="0" indent="0">
              <a:buNone/>
            </a:pPr>
            <a:r>
              <a:rPr lang="tr-TR" dirty="0">
                <a:solidFill>
                  <a:srgbClr val="FF0000"/>
                </a:solidFill>
                <a:latin typeface="Times New Roman" pitchFamily="18" charset="0"/>
                <a:cs typeface="Times New Roman" pitchFamily="18" charset="0"/>
              </a:rPr>
              <a:t>c) 65 yaş ve üstü hastalar.</a:t>
            </a:r>
          </a:p>
          <a:p>
            <a:endParaRPr lang="tr-TR" dirty="0"/>
          </a:p>
        </p:txBody>
      </p:sp>
    </p:spTree>
    <p:extLst>
      <p:ext uri="{BB962C8B-B14F-4D97-AF65-F5344CB8AC3E}">
        <p14:creationId xmlns:p14="http://schemas.microsoft.com/office/powerpoint/2010/main" val="24985407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r>
              <a:rPr lang="tr-TR" dirty="0">
                <a:latin typeface="Times New Roman" pitchFamily="18" charset="0"/>
                <a:cs typeface="Times New Roman" pitchFamily="18" charset="0"/>
              </a:rPr>
              <a:t>(3) Tedaviye başlamaya esas olan ilk uzman hekim raporunda, bu rapor öncesi </a:t>
            </a:r>
            <a:r>
              <a:rPr lang="tr-TR" dirty="0">
                <a:solidFill>
                  <a:srgbClr val="FF0000"/>
                </a:solidFill>
                <a:latin typeface="Times New Roman" pitchFamily="18" charset="0"/>
                <a:cs typeface="Times New Roman" pitchFamily="18" charset="0"/>
              </a:rPr>
              <a:t>son 6 ay içinde, birinci fıkranın a, b ve c bentleri için en az bir hafta ara ile iki defa olmak üzere, yapılmış kan </a:t>
            </a:r>
            <a:r>
              <a:rPr lang="tr-TR" dirty="0" err="1">
                <a:solidFill>
                  <a:srgbClr val="FF0000"/>
                </a:solidFill>
                <a:latin typeface="Times New Roman" pitchFamily="18" charset="0"/>
                <a:cs typeface="Times New Roman" pitchFamily="18" charset="0"/>
              </a:rPr>
              <a:t>lipid</a:t>
            </a:r>
            <a:r>
              <a:rPr lang="tr-TR" dirty="0">
                <a:solidFill>
                  <a:srgbClr val="FF0000"/>
                </a:solidFill>
                <a:latin typeface="Times New Roman" pitchFamily="18" charset="0"/>
                <a:cs typeface="Times New Roman" pitchFamily="18" charset="0"/>
              </a:rPr>
              <a:t> düzeylerinin her ikisinde de yüksek olduğunu gösteren tetkik sonuçları belirtilir. </a:t>
            </a:r>
            <a:r>
              <a:rPr lang="tr-TR" dirty="0">
                <a:latin typeface="Times New Roman" pitchFamily="18" charset="0"/>
                <a:cs typeface="Times New Roman" pitchFamily="18" charset="0"/>
              </a:rPr>
              <a:t>Rapor süresi boyunca tetkik sonuçları değerlendirmeye alınmaz. Raporun yenilenmesinde </a:t>
            </a:r>
            <a:r>
              <a:rPr lang="tr-TR" dirty="0" err="1">
                <a:latin typeface="Times New Roman" pitchFamily="18" charset="0"/>
                <a:cs typeface="Times New Roman" pitchFamily="18" charset="0"/>
              </a:rPr>
              <a:t>lipid</a:t>
            </a:r>
            <a:r>
              <a:rPr lang="tr-TR" dirty="0">
                <a:latin typeface="Times New Roman" pitchFamily="18" charset="0"/>
                <a:cs typeface="Times New Roman" pitchFamily="18" charset="0"/>
              </a:rPr>
              <a:t> düzeyini gösteren yeni bir tetkik sonucu istenmez. (Ek: RG- 07/10/2016- 29850/ 33-a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 15/10/2016) </a:t>
            </a:r>
          </a:p>
          <a:p>
            <a:r>
              <a:rPr lang="tr-TR" dirty="0">
                <a:solidFill>
                  <a:srgbClr val="FF0000"/>
                </a:solidFill>
                <a:latin typeface="Times New Roman" pitchFamily="18" charset="0"/>
                <a:cs typeface="Times New Roman" pitchFamily="18" charset="0"/>
              </a:rPr>
              <a:t>Tedaviye uzun süre ara veren (6 ay ve daha uzun süre) hastalarda yeniden başlangıç kriterleri aranır.  </a:t>
            </a:r>
            <a:r>
              <a:rPr lang="tr-TR" dirty="0">
                <a:latin typeface="Times New Roman" pitchFamily="18" charset="0"/>
                <a:cs typeface="Times New Roman" pitchFamily="18" charset="0"/>
              </a:rPr>
              <a:t>Bu ilaçlar uzman hekim raporuna dayanılarak tüm hekimlerce reçete edilir. </a:t>
            </a:r>
          </a:p>
        </p:txBody>
      </p:sp>
    </p:spTree>
    <p:extLst>
      <p:ext uri="{BB962C8B-B14F-4D97-AF65-F5344CB8AC3E}">
        <p14:creationId xmlns:p14="http://schemas.microsoft.com/office/powerpoint/2010/main" val="25057653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r>
              <a:rPr lang="tr-TR" dirty="0" err="1">
                <a:solidFill>
                  <a:srgbClr val="FF0000"/>
                </a:solidFill>
                <a:latin typeface="Times New Roman" pitchFamily="18" charset="0"/>
                <a:cs typeface="Times New Roman" pitchFamily="18" charset="0"/>
              </a:rPr>
              <a:t>Rosuvastatinin</a:t>
            </a:r>
            <a:r>
              <a:rPr lang="tr-TR" dirty="0">
                <a:solidFill>
                  <a:srgbClr val="FF0000"/>
                </a:solidFill>
                <a:latin typeface="Times New Roman" pitchFamily="18" charset="0"/>
                <a:cs typeface="Times New Roman" pitchFamily="18" charset="0"/>
              </a:rPr>
              <a:t> 20 mg ve üzeri etken madde içeren dozları, </a:t>
            </a:r>
            <a:r>
              <a:rPr lang="tr-TR" dirty="0" err="1">
                <a:solidFill>
                  <a:srgbClr val="FF0000"/>
                </a:solidFill>
                <a:latin typeface="Times New Roman" pitchFamily="18" charset="0"/>
                <a:cs typeface="Times New Roman" pitchFamily="18" charset="0"/>
              </a:rPr>
              <a:t>atorvastatin</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simvastatin</a:t>
            </a:r>
            <a:r>
              <a:rPr lang="tr-TR" dirty="0">
                <a:solidFill>
                  <a:srgbClr val="FF0000"/>
                </a:solidFill>
                <a:latin typeface="Times New Roman" pitchFamily="18" charset="0"/>
                <a:cs typeface="Times New Roman" pitchFamily="18" charset="0"/>
              </a:rPr>
              <a:t> ve </a:t>
            </a:r>
            <a:r>
              <a:rPr lang="tr-TR" dirty="0" err="1">
                <a:solidFill>
                  <a:srgbClr val="FF0000"/>
                </a:solidFill>
                <a:latin typeface="Times New Roman" pitchFamily="18" charset="0"/>
                <a:cs typeface="Times New Roman" pitchFamily="18" charset="0"/>
              </a:rPr>
              <a:t>pravastatinin</a:t>
            </a:r>
            <a:r>
              <a:rPr lang="tr-TR" dirty="0">
                <a:solidFill>
                  <a:srgbClr val="FF0000"/>
                </a:solidFill>
                <a:latin typeface="Times New Roman" pitchFamily="18" charset="0"/>
                <a:cs typeface="Times New Roman" pitchFamily="18" charset="0"/>
              </a:rPr>
              <a:t> 40 mg ve üzeri etken madde içeren dozları, </a:t>
            </a:r>
            <a:r>
              <a:rPr lang="tr-TR" dirty="0" err="1">
                <a:latin typeface="Times New Roman" pitchFamily="18" charset="0"/>
                <a:cs typeface="Times New Roman" pitchFamily="18" charset="0"/>
              </a:rPr>
              <a:t>fluvastatinin</a:t>
            </a:r>
            <a:r>
              <a:rPr lang="tr-TR" dirty="0">
                <a:latin typeface="Times New Roman" pitchFamily="18" charset="0"/>
                <a:cs typeface="Times New Roman" pitchFamily="18" charset="0"/>
              </a:rPr>
              <a:t> 80mg ve üzeri etken madde içeren dozları  (kombinasyonları dahil)  </a:t>
            </a:r>
            <a:r>
              <a:rPr lang="tr-TR" dirty="0">
                <a:solidFill>
                  <a:srgbClr val="FF0000"/>
                </a:solidFill>
                <a:latin typeface="Times New Roman" pitchFamily="18" charset="0"/>
                <a:cs typeface="Times New Roman" pitchFamily="18" charset="0"/>
              </a:rPr>
              <a:t>kardiyoloji, kalp ve damar cerrahisi, endokrinoloji</a:t>
            </a:r>
            <a:r>
              <a:rPr lang="tr-TR" dirty="0">
                <a:latin typeface="Times New Roman" pitchFamily="18" charset="0"/>
                <a:cs typeface="Times New Roman" pitchFamily="18" charset="0"/>
              </a:rPr>
              <a:t> (Ek: RG- 07/10/2016-29850/33-b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Yürürlük:15/10/2016), </a:t>
            </a:r>
            <a:r>
              <a:rPr lang="tr-TR" dirty="0">
                <a:solidFill>
                  <a:srgbClr val="FF0000"/>
                </a:solidFill>
                <a:latin typeface="Times New Roman" pitchFamily="18" charset="0"/>
                <a:cs typeface="Times New Roman" pitchFamily="18" charset="0"/>
              </a:rPr>
              <a:t>geriatri</a:t>
            </a:r>
            <a:r>
              <a:rPr lang="tr-TR" dirty="0">
                <a:latin typeface="Times New Roman" pitchFamily="18" charset="0"/>
                <a:cs typeface="Times New Roman" pitchFamily="18" charset="0"/>
              </a:rPr>
              <a:t> (Ek: RG-16/06/2020-31157/17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 24/06/2020), </a:t>
            </a:r>
            <a:r>
              <a:rPr lang="tr-TR" dirty="0">
                <a:solidFill>
                  <a:srgbClr val="FF0000"/>
                </a:solidFill>
                <a:latin typeface="Times New Roman" pitchFamily="18" charset="0"/>
                <a:cs typeface="Times New Roman" pitchFamily="18" charset="0"/>
              </a:rPr>
              <a:t>nöroloji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Ek:RG</a:t>
            </a:r>
            <a:r>
              <a:rPr lang="tr-TR" dirty="0">
                <a:latin typeface="Times New Roman" pitchFamily="18" charset="0"/>
                <a:cs typeface="Times New Roman" pitchFamily="18" charset="0"/>
              </a:rPr>
              <a:t>- 25/03/2025-32852/15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Yürürlük:04/04/2025) </a:t>
            </a:r>
            <a:r>
              <a:rPr lang="tr-TR" dirty="0">
                <a:solidFill>
                  <a:srgbClr val="FF0000"/>
                </a:solidFill>
                <a:latin typeface="Times New Roman" pitchFamily="18" charset="0"/>
                <a:cs typeface="Times New Roman" pitchFamily="18" charset="0"/>
              </a:rPr>
              <a:t>veya iç hastalıkları uzman hekimlerince düzenlenecek uzman hekim raporuna dayanılarak</a:t>
            </a:r>
            <a:r>
              <a:rPr lang="tr-TR" dirty="0">
                <a:latin typeface="Times New Roman" pitchFamily="18" charset="0"/>
                <a:cs typeface="Times New Roman" pitchFamily="18" charset="0"/>
              </a:rPr>
              <a:t> (Değişik: RG-16/06/2020-31157/17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 24/06/2020)  tüm hekimlerce reçete edilir. (Ek: RG-25/03/2025-32852/15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Yürürlük:04/04/2025) </a:t>
            </a:r>
          </a:p>
          <a:p>
            <a:r>
              <a:rPr lang="tr-TR" dirty="0">
                <a:latin typeface="Times New Roman" pitchFamily="18" charset="0"/>
                <a:cs typeface="Times New Roman" pitchFamily="18" charset="0"/>
              </a:rPr>
              <a:t>Tedavinin devamında </a:t>
            </a:r>
            <a:r>
              <a:rPr lang="tr-TR" dirty="0">
                <a:solidFill>
                  <a:srgbClr val="FF0000"/>
                </a:solidFill>
                <a:latin typeface="Times New Roman" pitchFamily="18" charset="0"/>
                <a:cs typeface="Times New Roman" pitchFamily="18" charset="0"/>
              </a:rPr>
              <a:t>ilk rapor süresi (24 ay) sonunda devam raporlarının aile hekimliği uzman hekimlerince de düzenlenmesi halinde bedelleri kurumca karşılanır.</a:t>
            </a:r>
          </a:p>
        </p:txBody>
      </p:sp>
    </p:spTree>
    <p:extLst>
      <p:ext uri="{BB962C8B-B14F-4D97-AF65-F5344CB8AC3E}">
        <p14:creationId xmlns:p14="http://schemas.microsoft.com/office/powerpoint/2010/main" val="17098438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ctr">
              <a:buNone/>
            </a:pPr>
            <a:r>
              <a:rPr lang="tr-TR" b="1" dirty="0">
                <a:solidFill>
                  <a:schemeClr val="tx2"/>
                </a:solidFill>
                <a:latin typeface="Times New Roman" pitchFamily="18" charset="0"/>
                <a:cs typeface="Times New Roman" pitchFamily="18" charset="0"/>
              </a:rPr>
              <a:t>ENTERAL ve PARENTERAL BESLENME ÜRÜNLERİ VERİLME İLKELERİ</a:t>
            </a:r>
          </a:p>
        </p:txBody>
      </p:sp>
    </p:spTree>
    <p:extLst>
      <p:ext uri="{BB962C8B-B14F-4D97-AF65-F5344CB8AC3E}">
        <p14:creationId xmlns:p14="http://schemas.microsoft.com/office/powerpoint/2010/main" val="2400484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600200"/>
            <a:ext cx="8229600" cy="4781128"/>
          </a:xfrm>
        </p:spPr>
        <p:txBody>
          <a:bodyPr>
            <a:normAutofit fontScale="47500" lnSpcReduction="20000"/>
          </a:bodyPr>
          <a:lstStyle/>
          <a:p>
            <a:pPr marL="0" indent="0">
              <a:buNone/>
            </a:pPr>
            <a:r>
              <a:rPr lang="tr-TR" dirty="0">
                <a:latin typeface="Times New Roman" pitchFamily="18" charset="0"/>
                <a:cs typeface="Times New Roman" pitchFamily="18" charset="0"/>
              </a:rPr>
              <a:t>Yetişkin hastalarda; </a:t>
            </a:r>
          </a:p>
          <a:p>
            <a:pPr marL="0" indent="0">
              <a:buNone/>
            </a:pPr>
            <a:r>
              <a:rPr lang="tr-TR" dirty="0">
                <a:latin typeface="Times New Roman" pitchFamily="18" charset="0"/>
                <a:cs typeface="Times New Roman" pitchFamily="18" charset="0"/>
              </a:rPr>
              <a:t>a) </a:t>
            </a:r>
            <a:r>
              <a:rPr lang="tr-TR" dirty="0" err="1">
                <a:latin typeface="Times New Roman" pitchFamily="18" charset="0"/>
                <a:cs typeface="Times New Roman" pitchFamily="18" charset="0"/>
              </a:rPr>
              <a:t>Malnütrisyon</a:t>
            </a:r>
            <a:r>
              <a:rPr lang="tr-TR" dirty="0">
                <a:latin typeface="Times New Roman" pitchFamily="18" charset="0"/>
                <a:cs typeface="Times New Roman" pitchFamily="18" charset="0"/>
              </a:rPr>
              <a:t> gelişmesi halinde </a:t>
            </a:r>
            <a:r>
              <a:rPr lang="tr-TR" dirty="0" err="1">
                <a:latin typeface="Times New Roman" pitchFamily="18" charset="0"/>
                <a:cs typeface="Times New Roman" pitchFamily="18" charset="0"/>
              </a:rPr>
              <a:t>enteral</a:t>
            </a:r>
            <a:r>
              <a:rPr lang="tr-TR" dirty="0">
                <a:latin typeface="Times New Roman" pitchFamily="18" charset="0"/>
                <a:cs typeface="Times New Roman" pitchFamily="18" charset="0"/>
              </a:rPr>
              <a:t> beslenme ürünleri verilir. </a:t>
            </a:r>
            <a:r>
              <a:rPr lang="tr-TR" dirty="0" err="1">
                <a:latin typeface="Times New Roman" pitchFamily="18" charset="0"/>
                <a:cs typeface="Times New Roman" pitchFamily="18" charset="0"/>
              </a:rPr>
              <a:t>Malnütrisyon</a:t>
            </a:r>
            <a:r>
              <a:rPr lang="tr-TR" dirty="0">
                <a:latin typeface="Times New Roman" pitchFamily="18" charset="0"/>
                <a:cs typeface="Times New Roman" pitchFamily="18" charset="0"/>
              </a:rPr>
              <a:t> tanımı;</a:t>
            </a:r>
          </a:p>
          <a:p>
            <a:r>
              <a:rPr lang="tr-TR" dirty="0">
                <a:latin typeface="Times New Roman" pitchFamily="18" charset="0"/>
                <a:cs typeface="Times New Roman" pitchFamily="18" charset="0"/>
              </a:rPr>
              <a:t>1) Son 6 ayda %5 ten fazla 6 aydan daha uzun sürede ise %10 dan fazla istemsiz kilo kaybı veya (Ek: RG-25/03/2025-32852/6-b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Yürürlük:04/04/2025) Dünya Sağlık Örgütü (DSÖ) referans değerleri doğrultusunda hesaplanan VKİ 70 yaş ve üzerinde 22’ </a:t>
            </a:r>
            <a:r>
              <a:rPr lang="tr-TR" dirty="0" err="1">
                <a:latin typeface="Times New Roman" pitchFamily="18" charset="0"/>
                <a:cs typeface="Times New Roman" pitchFamily="18" charset="0"/>
              </a:rPr>
              <a:t>nin</a:t>
            </a:r>
            <a:r>
              <a:rPr lang="tr-TR" dirty="0">
                <a:latin typeface="Times New Roman" pitchFamily="18" charset="0"/>
                <a:cs typeface="Times New Roman" pitchFamily="18" charset="0"/>
              </a:rPr>
              <a:t> altında, 70 yaş altında ise 20’ </a:t>
            </a:r>
            <a:r>
              <a:rPr lang="tr-TR" dirty="0" err="1">
                <a:latin typeface="Times New Roman" pitchFamily="18" charset="0"/>
                <a:cs typeface="Times New Roman" pitchFamily="18" charset="0"/>
              </a:rPr>
              <a:t>nin</a:t>
            </a:r>
            <a:r>
              <a:rPr lang="tr-TR" dirty="0">
                <a:latin typeface="Times New Roman" pitchFamily="18" charset="0"/>
                <a:cs typeface="Times New Roman" pitchFamily="18" charset="0"/>
              </a:rPr>
              <a:t> altında </a:t>
            </a:r>
            <a:r>
              <a:rPr lang="tr-TR" b="1" dirty="0">
                <a:solidFill>
                  <a:srgbClr val="FF0000"/>
                </a:solidFill>
                <a:latin typeface="Times New Roman" pitchFamily="18" charset="0"/>
                <a:cs typeface="Times New Roman" pitchFamily="18" charset="0"/>
              </a:rPr>
              <a:t>ve</a:t>
            </a:r>
            <a:r>
              <a:rPr lang="tr-TR" b="1" dirty="0">
                <a:latin typeface="Times New Roman" pitchFamily="18" charset="0"/>
                <a:cs typeface="Times New Roman" pitchFamily="18" charset="0"/>
              </a:rPr>
              <a:t> </a:t>
            </a:r>
          </a:p>
          <a:p>
            <a:r>
              <a:rPr lang="tr-TR" dirty="0">
                <a:latin typeface="Times New Roman" pitchFamily="18" charset="0"/>
                <a:cs typeface="Times New Roman" pitchFamily="18" charset="0"/>
              </a:rPr>
              <a:t>2) </a:t>
            </a:r>
            <a:r>
              <a:rPr lang="tr-TR" dirty="0" err="1">
                <a:latin typeface="Times New Roman" pitchFamily="18" charset="0"/>
                <a:cs typeface="Times New Roman" pitchFamily="18" charset="0"/>
              </a:rPr>
              <a:t>Malnütrisyona</a:t>
            </a:r>
            <a:r>
              <a:rPr lang="tr-TR" dirty="0">
                <a:latin typeface="Times New Roman" pitchFamily="18" charset="0"/>
                <a:cs typeface="Times New Roman" pitchFamily="18" charset="0"/>
              </a:rPr>
              <a:t> neden olan eşlik eden hastalık veya travma </a:t>
            </a:r>
            <a:r>
              <a:rPr lang="tr-TR" b="1" dirty="0">
                <a:solidFill>
                  <a:srgbClr val="FF0000"/>
                </a:solidFill>
                <a:latin typeface="Times New Roman" pitchFamily="18" charset="0"/>
                <a:cs typeface="Times New Roman" pitchFamily="18" charset="0"/>
              </a:rPr>
              <a:t>ve</a:t>
            </a:r>
          </a:p>
          <a:p>
            <a:r>
              <a:rPr lang="tr-TR" dirty="0">
                <a:latin typeface="Times New Roman" pitchFamily="18" charset="0"/>
                <a:cs typeface="Times New Roman" pitchFamily="18" charset="0"/>
              </a:rPr>
              <a:t>3) Besin alımında azalma (1 hafta süreyle enerji ihtiyacının %50’sinden az alım veya 2 hafta süreyle alımda herhangi bir azalma veya besin sindirimini/emilimini bozan herhangi bir </a:t>
            </a:r>
            <a:r>
              <a:rPr lang="tr-TR" dirty="0" err="1">
                <a:latin typeface="Times New Roman" pitchFamily="18" charset="0"/>
                <a:cs typeface="Times New Roman" pitchFamily="18" charset="0"/>
              </a:rPr>
              <a:t>gastrointestinal</a:t>
            </a:r>
            <a:r>
              <a:rPr lang="tr-TR" dirty="0">
                <a:latin typeface="Times New Roman" pitchFamily="18" charset="0"/>
                <a:cs typeface="Times New Roman" pitchFamily="18" charset="0"/>
              </a:rPr>
              <a:t> sistem hastalığı) olmasıdır. Diyetetik tedaviler ve/veya </a:t>
            </a:r>
            <a:r>
              <a:rPr lang="tr-TR" dirty="0" err="1">
                <a:latin typeface="Times New Roman" pitchFamily="18" charset="0"/>
                <a:cs typeface="Times New Roman" pitchFamily="18" charset="0"/>
              </a:rPr>
              <a:t>obezite</a:t>
            </a:r>
            <a:r>
              <a:rPr lang="tr-TR" dirty="0">
                <a:latin typeface="Times New Roman" pitchFamily="18" charset="0"/>
                <a:cs typeface="Times New Roman" pitchFamily="18" charset="0"/>
              </a:rPr>
              <a:t> cerrahisi sonucu oluşan kilo kayıpları </a:t>
            </a:r>
            <a:r>
              <a:rPr lang="tr-TR" dirty="0" err="1">
                <a:latin typeface="Times New Roman" pitchFamily="18" charset="0"/>
                <a:cs typeface="Times New Roman" pitchFamily="18" charset="0"/>
              </a:rPr>
              <a:t>malnütrisyon</a:t>
            </a:r>
            <a:r>
              <a:rPr lang="tr-TR" dirty="0">
                <a:latin typeface="Times New Roman" pitchFamily="18" charset="0"/>
                <a:cs typeface="Times New Roman" pitchFamily="18" charset="0"/>
              </a:rPr>
              <a:t> olarak değerlendirilmez. Bu durumların belirtildiği </a:t>
            </a:r>
            <a:r>
              <a:rPr lang="tr-TR" dirty="0">
                <a:solidFill>
                  <a:srgbClr val="FF0000"/>
                </a:solidFill>
                <a:latin typeface="Times New Roman" pitchFamily="18" charset="0"/>
                <a:cs typeface="Times New Roman" pitchFamily="18" charset="0"/>
              </a:rPr>
              <a:t>3 ay süreli sağlık kurulu raporuna dayanılarak tüm hekimlerce günlük en fazla 1200 </a:t>
            </a:r>
            <a:r>
              <a:rPr lang="tr-TR" dirty="0" err="1">
                <a:solidFill>
                  <a:srgbClr val="FF0000"/>
                </a:solidFill>
                <a:latin typeface="Times New Roman" pitchFamily="18" charset="0"/>
                <a:cs typeface="Times New Roman" pitchFamily="18" charset="0"/>
              </a:rPr>
              <a:t>kcal</a:t>
            </a:r>
            <a:r>
              <a:rPr lang="tr-TR" dirty="0">
                <a:solidFill>
                  <a:srgbClr val="FF0000"/>
                </a:solidFill>
                <a:latin typeface="Times New Roman" pitchFamily="18" charset="0"/>
                <a:cs typeface="Times New Roman" pitchFamily="18" charset="0"/>
              </a:rPr>
              <a:t> dozda </a:t>
            </a:r>
            <a:r>
              <a:rPr lang="tr-TR" dirty="0">
                <a:latin typeface="Times New Roman" pitchFamily="18" charset="0"/>
                <a:cs typeface="Times New Roman" pitchFamily="18" charset="0"/>
              </a:rPr>
              <a:t>reçete edilmesi halinde Kurumca bedelleri ödenir. </a:t>
            </a:r>
          </a:p>
          <a:p>
            <a:pPr marL="0" indent="0">
              <a:buNone/>
            </a:pPr>
            <a:endParaRPr lang="tr-TR" dirty="0">
              <a:latin typeface="Times New Roman" pitchFamily="18" charset="0"/>
              <a:cs typeface="Times New Roman" pitchFamily="18" charset="0"/>
            </a:endParaRPr>
          </a:p>
          <a:p>
            <a:pPr marL="0" indent="0">
              <a:buNone/>
            </a:pPr>
            <a:r>
              <a:rPr lang="tr-TR" dirty="0">
                <a:latin typeface="Times New Roman" pitchFamily="18" charset="0"/>
                <a:cs typeface="Times New Roman" pitchFamily="18" charset="0"/>
              </a:rPr>
              <a:t>b) </a:t>
            </a:r>
            <a:r>
              <a:rPr lang="tr-TR" dirty="0">
                <a:solidFill>
                  <a:srgbClr val="FF0000"/>
                </a:solidFill>
                <a:latin typeface="Times New Roman" pitchFamily="18" charset="0"/>
                <a:cs typeface="Times New Roman" pitchFamily="18" charset="0"/>
              </a:rPr>
              <a:t>Yatan hastalar, kanser hastaları veya tüp ile beslenen hastalarda </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orogastrik</a:t>
            </a:r>
            <a:r>
              <a:rPr lang="tr-TR" dirty="0">
                <a:latin typeface="Times New Roman" pitchFamily="18" charset="0"/>
                <a:cs typeface="Times New Roman" pitchFamily="18" charset="0"/>
              </a:rPr>
              <a:t> sonda/</a:t>
            </a:r>
            <a:r>
              <a:rPr lang="tr-TR" dirty="0" err="1">
                <a:latin typeface="Times New Roman" pitchFamily="18" charset="0"/>
                <a:cs typeface="Times New Roman" pitchFamily="18" charset="0"/>
              </a:rPr>
              <a:t>nazogastrik</a:t>
            </a:r>
            <a:r>
              <a:rPr lang="tr-TR" dirty="0">
                <a:latin typeface="Times New Roman" pitchFamily="18" charset="0"/>
                <a:cs typeface="Times New Roman" pitchFamily="18" charset="0"/>
              </a:rPr>
              <a:t> sonda/</a:t>
            </a:r>
            <a:r>
              <a:rPr lang="tr-TR" dirty="0" err="1">
                <a:latin typeface="Times New Roman" pitchFamily="18" charset="0"/>
                <a:cs typeface="Times New Roman" pitchFamily="18" charset="0"/>
              </a:rPr>
              <a:t>nazoenterik</a:t>
            </a:r>
            <a:r>
              <a:rPr lang="tr-TR" dirty="0">
                <a:latin typeface="Times New Roman" pitchFamily="18" charset="0"/>
                <a:cs typeface="Times New Roman" pitchFamily="18" charset="0"/>
              </a:rPr>
              <a:t> sonda veya </a:t>
            </a:r>
            <a:r>
              <a:rPr lang="tr-TR" dirty="0" err="1">
                <a:latin typeface="Times New Roman" pitchFamily="18" charset="0"/>
                <a:cs typeface="Times New Roman" pitchFamily="18" charset="0"/>
              </a:rPr>
              <a:t>gastrostomi</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jejunostomi</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gastrojejunostomi</a:t>
            </a:r>
            <a:r>
              <a:rPr lang="tr-TR" dirty="0">
                <a:latin typeface="Times New Roman" pitchFamily="18" charset="0"/>
                <a:cs typeface="Times New Roman" pitchFamily="18" charset="0"/>
              </a:rPr>
              <a:t>) yukarıdaki </a:t>
            </a:r>
            <a:r>
              <a:rPr lang="tr-TR" dirty="0" err="1">
                <a:solidFill>
                  <a:srgbClr val="FF0000"/>
                </a:solidFill>
                <a:latin typeface="Times New Roman" pitchFamily="18" charset="0"/>
                <a:cs typeface="Times New Roman" pitchFamily="18" charset="0"/>
              </a:rPr>
              <a:t>malnütrisyon</a:t>
            </a:r>
            <a:r>
              <a:rPr lang="tr-TR" dirty="0">
                <a:solidFill>
                  <a:srgbClr val="FF0000"/>
                </a:solidFill>
                <a:latin typeface="Times New Roman" pitchFamily="18" charset="0"/>
                <a:cs typeface="Times New Roman" pitchFamily="18" charset="0"/>
              </a:rPr>
              <a:t> koşulları aranmaz</a:t>
            </a: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Yatan hastalar dışında bu durumların belirtildiği 6 ay süreli sağlık kurulu raporuna dayanılarak tüm hekimlerce reçete edilmesi halinde Kurumca bedeli ödenir. </a:t>
            </a:r>
          </a:p>
          <a:p>
            <a:endParaRPr lang="tr-TR" dirty="0">
              <a:latin typeface="Times New Roman" pitchFamily="18" charset="0"/>
              <a:cs typeface="Times New Roman" pitchFamily="18" charset="0"/>
            </a:endParaRPr>
          </a:p>
          <a:p>
            <a:pPr marL="0" indent="0">
              <a:buNone/>
            </a:pPr>
            <a:r>
              <a:rPr lang="tr-TR" dirty="0">
                <a:latin typeface="Times New Roman" pitchFamily="18" charset="0"/>
                <a:cs typeface="Times New Roman" pitchFamily="18" charset="0"/>
              </a:rPr>
              <a:t>c) Raporlarda, beslenme ürününün adı, günlük kalori ihtiyacı ve buna göre belirlenen günlük kullanım miktarı, hastanın vücut ağırlığı, boyu ve varsa eşlik eden hastalığın ICD-10 kodu açıkça belirtilerek en fazla 30 günlük dozda reçete edilmelidir. </a:t>
            </a:r>
          </a:p>
          <a:p>
            <a:endParaRPr lang="tr-TR" dirty="0"/>
          </a:p>
        </p:txBody>
      </p:sp>
    </p:spTree>
    <p:extLst>
      <p:ext uri="{BB962C8B-B14F-4D97-AF65-F5344CB8AC3E}">
        <p14:creationId xmlns:p14="http://schemas.microsoft.com/office/powerpoint/2010/main" val="35887953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r>
              <a:rPr lang="tr-TR" dirty="0">
                <a:solidFill>
                  <a:srgbClr val="FF0000"/>
                </a:solidFill>
                <a:latin typeface="Times New Roman" pitchFamily="18" charset="0"/>
                <a:cs typeface="Times New Roman" pitchFamily="18" charset="0"/>
              </a:rPr>
              <a:t>Barsak operasyonundan dolayı oluşan </a:t>
            </a:r>
            <a:r>
              <a:rPr lang="tr-TR" dirty="0" err="1">
                <a:solidFill>
                  <a:srgbClr val="FF0000"/>
                </a:solidFill>
                <a:latin typeface="Times New Roman" pitchFamily="18" charset="0"/>
                <a:cs typeface="Times New Roman" pitchFamily="18" charset="0"/>
              </a:rPr>
              <a:t>malabsorbsiyonlar</a:t>
            </a:r>
            <a:r>
              <a:rPr lang="tr-TR" dirty="0">
                <a:solidFill>
                  <a:srgbClr val="FF0000"/>
                </a:solidFill>
                <a:latin typeface="Times New Roman" pitchFamily="18" charset="0"/>
                <a:cs typeface="Times New Roman" pitchFamily="18" charset="0"/>
              </a:rPr>
              <a:t> </a:t>
            </a:r>
            <a:r>
              <a:rPr lang="tr-TR" dirty="0">
                <a:latin typeface="Times New Roman" pitchFamily="18" charset="0"/>
                <a:cs typeface="Times New Roman" pitchFamily="18" charset="0"/>
              </a:rPr>
              <a:t>ve </a:t>
            </a:r>
            <a:r>
              <a:rPr lang="tr-TR" dirty="0" err="1">
                <a:latin typeface="Times New Roman" pitchFamily="18" charset="0"/>
                <a:cs typeface="Times New Roman" pitchFamily="18" charset="0"/>
              </a:rPr>
              <a:t>malnütrisyonlar</a:t>
            </a:r>
            <a:r>
              <a:rPr lang="tr-TR" dirty="0">
                <a:latin typeface="Times New Roman" pitchFamily="18" charset="0"/>
                <a:cs typeface="Times New Roman" pitchFamily="18" charset="0"/>
              </a:rPr>
              <a:t>.</a:t>
            </a:r>
          </a:p>
          <a:p>
            <a:r>
              <a:rPr lang="tr-TR" dirty="0">
                <a:latin typeface="Times New Roman" pitchFamily="18" charset="0"/>
                <a:cs typeface="Times New Roman" pitchFamily="18" charset="0"/>
              </a:rPr>
              <a:t>İlk iki yaşta inek sütü alerjisi. Doğuştan </a:t>
            </a:r>
            <a:r>
              <a:rPr lang="tr-TR" dirty="0" err="1">
                <a:latin typeface="Times New Roman" pitchFamily="18" charset="0"/>
                <a:cs typeface="Times New Roman" pitchFamily="18" charset="0"/>
              </a:rPr>
              <a:t>metabolik</a:t>
            </a:r>
            <a:r>
              <a:rPr lang="tr-TR" dirty="0">
                <a:latin typeface="Times New Roman" pitchFamily="18" charset="0"/>
                <a:cs typeface="Times New Roman" pitchFamily="18" charset="0"/>
              </a:rPr>
              <a:t> ve kalıtsal hastalıklar (</a:t>
            </a:r>
            <a:r>
              <a:rPr lang="tr-TR" i="1" dirty="0">
                <a:latin typeface="Times New Roman" pitchFamily="18" charset="0"/>
                <a:cs typeface="Times New Roman" pitchFamily="18" charset="0"/>
              </a:rPr>
              <a:t> Ek-4/D; Liste 15.4.1.1, Liste 15.4.1.9</a:t>
            </a:r>
            <a:r>
              <a:rPr lang="tr-TR" dirty="0">
                <a:latin typeface="Times New Roman" pitchFamily="18" charset="0"/>
                <a:cs typeface="Times New Roman" pitchFamily="18" charset="0"/>
              </a:rPr>
              <a:t>), </a:t>
            </a:r>
          </a:p>
          <a:p>
            <a:r>
              <a:rPr lang="tr-TR" dirty="0" err="1">
                <a:solidFill>
                  <a:srgbClr val="FF0000"/>
                </a:solidFill>
                <a:latin typeface="Times New Roman" pitchFamily="18" charset="0"/>
                <a:cs typeface="Times New Roman" pitchFamily="18" charset="0"/>
              </a:rPr>
              <a:t>Demans</a:t>
            </a:r>
            <a:r>
              <a:rPr lang="tr-TR" dirty="0">
                <a:latin typeface="Times New Roman" pitchFamily="18" charset="0"/>
                <a:cs typeface="Times New Roman" pitchFamily="18" charset="0"/>
              </a:rPr>
              <a:t> (Sadece (F00),(F02-F03) kodlarında </a:t>
            </a:r>
            <a:r>
              <a:rPr lang="tr-TR" dirty="0" err="1">
                <a:latin typeface="Times New Roman" pitchFamily="18" charset="0"/>
                <a:cs typeface="Times New Roman" pitchFamily="18" charset="0"/>
              </a:rPr>
              <a:t>malnütrisyon</a:t>
            </a:r>
            <a:r>
              <a:rPr lang="tr-TR" dirty="0">
                <a:latin typeface="Times New Roman" pitchFamily="18" charset="0"/>
                <a:cs typeface="Times New Roman" pitchFamily="18" charset="0"/>
              </a:rPr>
              <a:t> gelişmiş hastalarda muafiyet kapsamındadır) (</a:t>
            </a:r>
            <a:r>
              <a:rPr lang="tr-TR" i="1" dirty="0">
                <a:latin typeface="Times New Roman" pitchFamily="18" charset="0"/>
                <a:cs typeface="Times New Roman" pitchFamily="18" charset="0"/>
              </a:rPr>
              <a:t> Ek-4/D; Liste 10.7.6</a:t>
            </a:r>
            <a:r>
              <a:rPr lang="tr-TR" dirty="0">
                <a:latin typeface="Times New Roman" pitchFamily="18" charset="0"/>
                <a:cs typeface="Times New Roman" pitchFamily="18" charset="0"/>
              </a:rPr>
              <a:t>), </a:t>
            </a:r>
          </a:p>
          <a:p>
            <a:r>
              <a:rPr lang="tr-TR" dirty="0" err="1">
                <a:latin typeface="Times New Roman" pitchFamily="18" charset="0"/>
                <a:cs typeface="Times New Roman" pitchFamily="18" charset="0"/>
              </a:rPr>
              <a:t>Demiyelinizan</a:t>
            </a:r>
            <a:r>
              <a:rPr lang="tr-TR" dirty="0">
                <a:latin typeface="Times New Roman" pitchFamily="18" charset="0"/>
                <a:cs typeface="Times New Roman" pitchFamily="18" charset="0"/>
              </a:rPr>
              <a:t> hastalıklar (</a:t>
            </a:r>
            <a:r>
              <a:rPr lang="tr-TR" dirty="0" err="1">
                <a:latin typeface="Times New Roman" pitchFamily="18" charset="0"/>
                <a:cs typeface="Times New Roman" pitchFamily="18" charset="0"/>
              </a:rPr>
              <a:t>lökodistrofi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multipl</a:t>
            </a:r>
            <a:r>
              <a:rPr lang="tr-TR" dirty="0">
                <a:latin typeface="Times New Roman" pitchFamily="18" charset="0"/>
                <a:cs typeface="Times New Roman" pitchFamily="18" charset="0"/>
              </a:rPr>
              <a:t> skleroz </a:t>
            </a:r>
            <a:r>
              <a:rPr lang="tr-TR" dirty="0" err="1">
                <a:latin typeface="Times New Roman" pitchFamily="18" charset="0"/>
                <a:cs typeface="Times New Roman" pitchFamily="18" charset="0"/>
              </a:rPr>
              <a:t>v.b</a:t>
            </a:r>
            <a:r>
              <a:rPr lang="tr-TR" dirty="0">
                <a:latin typeface="Times New Roman" pitchFamily="18" charset="0"/>
                <a:cs typeface="Times New Roman" pitchFamily="18" charset="0"/>
              </a:rPr>
              <a:t>.) (Sadece </a:t>
            </a:r>
            <a:r>
              <a:rPr lang="tr-TR" dirty="0" err="1">
                <a:latin typeface="Times New Roman" pitchFamily="18" charset="0"/>
                <a:cs typeface="Times New Roman" pitchFamily="18" charset="0"/>
              </a:rPr>
              <a:t>malnütrisyon</a:t>
            </a:r>
            <a:r>
              <a:rPr lang="tr-TR" dirty="0">
                <a:latin typeface="Times New Roman" pitchFamily="18" charset="0"/>
                <a:cs typeface="Times New Roman" pitchFamily="18" charset="0"/>
              </a:rPr>
              <a:t> gelişmiş hastalarda muafiyet kapsamındadır) (</a:t>
            </a:r>
            <a:r>
              <a:rPr lang="tr-TR" i="1" dirty="0">
                <a:latin typeface="Times New Roman" pitchFamily="18" charset="0"/>
                <a:cs typeface="Times New Roman" pitchFamily="18" charset="0"/>
              </a:rPr>
              <a:t> Ek-4/D; Liste 10.5.10</a:t>
            </a:r>
            <a:r>
              <a:rPr lang="tr-TR" dirty="0">
                <a:latin typeface="Times New Roman" pitchFamily="18" charset="0"/>
                <a:cs typeface="Times New Roman" pitchFamily="18" charset="0"/>
              </a:rPr>
              <a:t>), </a:t>
            </a:r>
          </a:p>
          <a:p>
            <a:r>
              <a:rPr lang="tr-TR" dirty="0" err="1">
                <a:latin typeface="Times New Roman" pitchFamily="18" charset="0"/>
                <a:cs typeface="Times New Roman" pitchFamily="18" charset="0"/>
              </a:rPr>
              <a:t>Distoniler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hemifasyal</a:t>
            </a:r>
            <a:r>
              <a:rPr lang="tr-TR" dirty="0">
                <a:latin typeface="Times New Roman" pitchFamily="18" charset="0"/>
                <a:cs typeface="Times New Roman" pitchFamily="18" charset="0"/>
              </a:rPr>
              <a:t> spazm (sadece G24.1 ve G24.2 kodlarında </a:t>
            </a:r>
            <a:r>
              <a:rPr lang="tr-TR" dirty="0" err="1">
                <a:latin typeface="Times New Roman" pitchFamily="18" charset="0"/>
                <a:cs typeface="Times New Roman" pitchFamily="18" charset="0"/>
              </a:rPr>
              <a:t>malnütrisyon</a:t>
            </a:r>
            <a:r>
              <a:rPr lang="tr-TR" dirty="0">
                <a:latin typeface="Times New Roman" pitchFamily="18" charset="0"/>
                <a:cs typeface="Times New Roman" pitchFamily="18" charset="0"/>
              </a:rPr>
              <a:t> gelişmiş hastalarda muafiyet kapsamındadır) (</a:t>
            </a:r>
            <a:r>
              <a:rPr lang="tr-TR" i="1" dirty="0">
                <a:latin typeface="Times New Roman" pitchFamily="18" charset="0"/>
                <a:cs typeface="Times New Roman" pitchFamily="18" charset="0"/>
              </a:rPr>
              <a:t> Ek-4/D; Liste 10.3.2.5</a:t>
            </a:r>
            <a:r>
              <a:rPr lang="tr-TR" dirty="0">
                <a:latin typeface="Times New Roman" pitchFamily="18" charset="0"/>
                <a:cs typeface="Times New Roman" pitchFamily="18" charset="0"/>
              </a:rPr>
              <a:t>), </a:t>
            </a:r>
          </a:p>
          <a:p>
            <a:r>
              <a:rPr lang="tr-TR" dirty="0" err="1">
                <a:solidFill>
                  <a:srgbClr val="FF0000"/>
                </a:solidFill>
                <a:latin typeface="Times New Roman" pitchFamily="18" charset="0"/>
                <a:cs typeface="Times New Roman" pitchFamily="18" charset="0"/>
              </a:rPr>
              <a:t>Ekzokrin</a:t>
            </a:r>
            <a:r>
              <a:rPr lang="tr-TR" dirty="0">
                <a:solidFill>
                  <a:srgbClr val="FF0000"/>
                </a:solidFill>
                <a:latin typeface="Times New Roman" pitchFamily="18" charset="0"/>
                <a:cs typeface="Times New Roman" pitchFamily="18" charset="0"/>
              </a:rPr>
              <a:t> pankreas bozuklukları </a:t>
            </a:r>
            <a:r>
              <a:rPr lang="tr-TR" dirty="0">
                <a:latin typeface="Times New Roman" pitchFamily="18" charset="0"/>
                <a:cs typeface="Times New Roman" pitchFamily="18" charset="0"/>
              </a:rPr>
              <a:t>(sadece K86.1 kodunda </a:t>
            </a:r>
            <a:r>
              <a:rPr lang="tr-TR" dirty="0" err="1">
                <a:latin typeface="Times New Roman" pitchFamily="18" charset="0"/>
                <a:cs typeface="Times New Roman" pitchFamily="18" charset="0"/>
              </a:rPr>
              <a:t>malnütrisyon</a:t>
            </a:r>
            <a:r>
              <a:rPr lang="tr-TR" dirty="0">
                <a:latin typeface="Times New Roman" pitchFamily="18" charset="0"/>
                <a:cs typeface="Times New Roman" pitchFamily="18" charset="0"/>
              </a:rPr>
              <a:t> gelişmiş hastalarda muafiyet kapsamındadır) (</a:t>
            </a:r>
            <a:r>
              <a:rPr lang="tr-TR" i="1" dirty="0">
                <a:latin typeface="Times New Roman" pitchFamily="18" charset="0"/>
                <a:cs typeface="Times New Roman" pitchFamily="18" charset="0"/>
              </a:rPr>
              <a:t> Ek-4/D; Liste 6.7.3</a:t>
            </a:r>
            <a:r>
              <a:rPr lang="tr-TR" dirty="0">
                <a:latin typeface="Times New Roman" pitchFamily="18" charset="0"/>
                <a:cs typeface="Times New Roman" pitchFamily="18" charset="0"/>
              </a:rPr>
              <a:t>), </a:t>
            </a:r>
          </a:p>
          <a:p>
            <a:endParaRPr lang="tr-TR" dirty="0"/>
          </a:p>
        </p:txBody>
      </p:sp>
    </p:spTree>
    <p:extLst>
      <p:ext uri="{BB962C8B-B14F-4D97-AF65-F5344CB8AC3E}">
        <p14:creationId xmlns:p14="http://schemas.microsoft.com/office/powerpoint/2010/main" val="7117041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62500" lnSpcReduction="20000"/>
          </a:bodyPr>
          <a:lstStyle/>
          <a:p>
            <a:r>
              <a:rPr lang="tr-TR" dirty="0">
                <a:solidFill>
                  <a:srgbClr val="FF0000"/>
                </a:solidFill>
                <a:latin typeface="Times New Roman" pitchFamily="18" charset="0"/>
                <a:cs typeface="Times New Roman" pitchFamily="18" charset="0"/>
              </a:rPr>
              <a:t>Çocukluk çağında </a:t>
            </a:r>
            <a:r>
              <a:rPr lang="tr-TR" dirty="0" err="1">
                <a:solidFill>
                  <a:srgbClr val="FF0000"/>
                </a:solidFill>
                <a:latin typeface="Times New Roman" pitchFamily="18" charset="0"/>
                <a:cs typeface="Times New Roman" pitchFamily="18" charset="0"/>
              </a:rPr>
              <a:t>Crohn</a:t>
            </a:r>
            <a:r>
              <a:rPr lang="tr-TR" dirty="0">
                <a:solidFill>
                  <a:srgbClr val="FF0000"/>
                </a:solidFill>
                <a:latin typeface="Times New Roman" pitchFamily="18" charset="0"/>
                <a:cs typeface="Times New Roman" pitchFamily="18" charset="0"/>
              </a:rPr>
              <a:t> hastalığında </a:t>
            </a:r>
            <a:r>
              <a:rPr lang="tr-TR" dirty="0" err="1">
                <a:latin typeface="Times New Roman" pitchFamily="18" charset="0"/>
                <a:cs typeface="Times New Roman" pitchFamily="18" charset="0"/>
              </a:rPr>
              <a:t>malnutrisyon</a:t>
            </a:r>
            <a:r>
              <a:rPr lang="tr-TR" dirty="0">
                <a:latin typeface="Times New Roman" pitchFamily="18" charset="0"/>
                <a:cs typeface="Times New Roman" pitchFamily="18" charset="0"/>
              </a:rPr>
              <a:t> gelişmesi aranmadan muafiyet kapsamındadır.) (</a:t>
            </a:r>
            <a:r>
              <a:rPr lang="tr-TR" i="1" dirty="0">
                <a:latin typeface="Times New Roman" pitchFamily="18" charset="0"/>
                <a:cs typeface="Times New Roman" pitchFamily="18" charset="0"/>
              </a:rPr>
              <a:t> Ek-4/D; Liste 6.3.10</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Epidermolysis</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bullosa</a:t>
            </a:r>
            <a:r>
              <a:rPr lang="tr-TR" dirty="0">
                <a:latin typeface="Times New Roman" pitchFamily="18" charset="0"/>
                <a:cs typeface="Times New Roman" pitchFamily="18" charset="0"/>
              </a:rPr>
              <a:t> (Sadece </a:t>
            </a:r>
            <a:r>
              <a:rPr lang="tr-TR" dirty="0" err="1">
                <a:latin typeface="Times New Roman" pitchFamily="18" charset="0"/>
                <a:cs typeface="Times New Roman" pitchFamily="18" charset="0"/>
              </a:rPr>
              <a:t>malnütrisyon</a:t>
            </a:r>
            <a:r>
              <a:rPr lang="tr-TR" dirty="0">
                <a:latin typeface="Times New Roman" pitchFamily="18" charset="0"/>
                <a:cs typeface="Times New Roman" pitchFamily="18" charset="0"/>
              </a:rPr>
              <a:t> gelişmiş hastalarda muafiyet kapsamındadır.) (</a:t>
            </a:r>
            <a:r>
              <a:rPr lang="tr-TR" i="1" dirty="0">
                <a:latin typeface="Times New Roman" pitchFamily="18" charset="0"/>
                <a:cs typeface="Times New Roman" pitchFamily="18" charset="0"/>
              </a:rPr>
              <a:t> Ek-4/D; Liste 13.6.6</a:t>
            </a:r>
            <a:r>
              <a:rPr lang="tr-TR" dirty="0">
                <a:latin typeface="Times New Roman" pitchFamily="18" charset="0"/>
                <a:cs typeface="Times New Roman" pitchFamily="18" charset="0"/>
              </a:rPr>
              <a:t>), </a:t>
            </a:r>
          </a:p>
          <a:p>
            <a:r>
              <a:rPr lang="tr-TR" dirty="0" err="1">
                <a:solidFill>
                  <a:srgbClr val="FF0000"/>
                </a:solidFill>
                <a:latin typeface="Times New Roman" pitchFamily="18" charset="0"/>
                <a:cs typeface="Times New Roman" pitchFamily="18" charset="0"/>
              </a:rPr>
              <a:t>Gastrostomi</a:t>
            </a:r>
            <a:r>
              <a:rPr lang="tr-TR" dirty="0">
                <a:solidFill>
                  <a:srgbClr val="FF0000"/>
                </a:solidFill>
                <a:latin typeface="Times New Roman" pitchFamily="18" charset="0"/>
                <a:cs typeface="Times New Roman" pitchFamily="18" charset="0"/>
              </a:rPr>
              <a:t> durumu </a:t>
            </a:r>
            <a:r>
              <a:rPr lang="tr-TR" dirty="0">
                <a:latin typeface="Times New Roman" pitchFamily="18" charset="0"/>
                <a:cs typeface="Times New Roman" pitchFamily="18" charset="0"/>
              </a:rPr>
              <a:t>(</a:t>
            </a:r>
            <a:r>
              <a:rPr lang="tr-TR" i="1" dirty="0">
                <a:latin typeface="Times New Roman" pitchFamily="18" charset="0"/>
                <a:cs typeface="Times New Roman" pitchFamily="18" charset="0"/>
              </a:rPr>
              <a:t> Ek-4/D; Liste 15.15.1</a:t>
            </a:r>
            <a:r>
              <a:rPr lang="tr-TR" dirty="0">
                <a:latin typeface="Times New Roman" pitchFamily="18" charset="0"/>
                <a:cs typeface="Times New Roman" pitchFamily="18" charset="0"/>
              </a:rPr>
              <a:t>), </a:t>
            </a:r>
          </a:p>
          <a:p>
            <a:r>
              <a:rPr lang="tr-TR" dirty="0">
                <a:solidFill>
                  <a:srgbClr val="FF0000"/>
                </a:solidFill>
                <a:latin typeface="Times New Roman" pitchFamily="18" charset="0"/>
                <a:cs typeface="Times New Roman" pitchFamily="18" charset="0"/>
              </a:rPr>
              <a:t>Kan hastalıkları </a:t>
            </a:r>
            <a:r>
              <a:rPr lang="tr-TR" dirty="0">
                <a:latin typeface="Times New Roman" pitchFamily="18" charset="0"/>
                <a:cs typeface="Times New Roman" pitchFamily="18" charset="0"/>
              </a:rPr>
              <a:t>(sadece </a:t>
            </a:r>
            <a:r>
              <a:rPr lang="tr-TR" dirty="0" err="1">
                <a:latin typeface="Times New Roman" pitchFamily="18" charset="0"/>
                <a:cs typeface="Times New Roman" pitchFamily="18" charset="0"/>
              </a:rPr>
              <a:t>malnütrisyon</a:t>
            </a:r>
            <a:r>
              <a:rPr lang="tr-TR" dirty="0">
                <a:latin typeface="Times New Roman" pitchFamily="18" charset="0"/>
                <a:cs typeface="Times New Roman" pitchFamily="18" charset="0"/>
              </a:rPr>
              <a:t> gelişmiş hastalarda) (</a:t>
            </a:r>
            <a:r>
              <a:rPr lang="tr-TR" dirty="0" err="1">
                <a:latin typeface="Times New Roman" pitchFamily="18" charset="0"/>
                <a:cs typeface="Times New Roman" pitchFamily="18" charset="0"/>
              </a:rPr>
              <a:t>Malnütrisyon</a:t>
            </a:r>
            <a:r>
              <a:rPr lang="tr-TR" dirty="0">
                <a:latin typeface="Times New Roman" pitchFamily="18" charset="0"/>
                <a:cs typeface="Times New Roman" pitchFamily="18" charset="0"/>
              </a:rPr>
              <a:t> koşulu aranmayan ICD-10 kodları için SUT özet tabloyu inceleyiniz) (</a:t>
            </a:r>
            <a:r>
              <a:rPr lang="tr-TR" i="1" dirty="0">
                <a:latin typeface="Times New Roman" pitchFamily="18" charset="0"/>
                <a:cs typeface="Times New Roman" pitchFamily="18" charset="0"/>
              </a:rPr>
              <a:t> Ek-4/D; Liste 8.2.13</a:t>
            </a:r>
            <a:r>
              <a:rPr lang="tr-TR" dirty="0">
                <a:latin typeface="Times New Roman" pitchFamily="18" charset="0"/>
                <a:cs typeface="Times New Roman" pitchFamily="18" charset="0"/>
              </a:rPr>
              <a:t>), </a:t>
            </a:r>
          </a:p>
          <a:p>
            <a:r>
              <a:rPr lang="tr-TR" dirty="0">
                <a:solidFill>
                  <a:srgbClr val="FF0000"/>
                </a:solidFill>
                <a:latin typeface="Times New Roman" pitchFamily="18" charset="0"/>
                <a:cs typeface="Times New Roman" pitchFamily="18" charset="0"/>
              </a:rPr>
              <a:t>Kanser</a:t>
            </a:r>
            <a:r>
              <a:rPr lang="tr-TR" dirty="0">
                <a:latin typeface="Times New Roman" pitchFamily="18" charset="0"/>
                <a:cs typeface="Times New Roman" pitchFamily="18" charset="0"/>
              </a:rPr>
              <a:t> (</a:t>
            </a:r>
            <a:r>
              <a:rPr lang="tr-TR" i="1" dirty="0">
                <a:latin typeface="Times New Roman" pitchFamily="18" charset="0"/>
                <a:cs typeface="Times New Roman" pitchFamily="18" charset="0"/>
              </a:rPr>
              <a:t> Ek-4/D; Liste 2.6</a:t>
            </a:r>
            <a:r>
              <a:rPr lang="tr-TR" dirty="0">
                <a:latin typeface="Times New Roman" pitchFamily="18" charset="0"/>
                <a:cs typeface="Times New Roman" pitchFamily="18" charset="0"/>
              </a:rPr>
              <a:t>), </a:t>
            </a:r>
          </a:p>
          <a:p>
            <a:r>
              <a:rPr lang="tr-TR" dirty="0" err="1">
                <a:solidFill>
                  <a:srgbClr val="FF0000"/>
                </a:solidFill>
                <a:latin typeface="Times New Roman" pitchFamily="18" charset="0"/>
                <a:cs typeface="Times New Roman" pitchFamily="18" charset="0"/>
              </a:rPr>
              <a:t>Kistik</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fibrozis</a:t>
            </a:r>
            <a:r>
              <a:rPr lang="tr-TR" dirty="0">
                <a:solidFill>
                  <a:srgbClr val="FF0000"/>
                </a:solidFill>
                <a:latin typeface="Times New Roman" pitchFamily="18" charset="0"/>
                <a:cs typeface="Times New Roman" pitchFamily="18" charset="0"/>
              </a:rPr>
              <a:t> </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Mukovizidozis</a:t>
            </a:r>
            <a:r>
              <a:rPr lang="tr-TR" dirty="0">
                <a:latin typeface="Times New Roman" pitchFamily="18" charset="0"/>
                <a:cs typeface="Times New Roman" pitchFamily="18" charset="0"/>
              </a:rPr>
              <a:t>) (</a:t>
            </a:r>
            <a:r>
              <a:rPr lang="tr-TR" i="1" dirty="0">
                <a:latin typeface="Times New Roman" pitchFamily="18" charset="0"/>
                <a:cs typeface="Times New Roman" pitchFamily="18" charset="0"/>
              </a:rPr>
              <a:t> Ek-4/D; Liste 15.5.4</a:t>
            </a:r>
            <a:r>
              <a:rPr lang="tr-TR" dirty="0">
                <a:latin typeface="Times New Roman" pitchFamily="18" charset="0"/>
                <a:cs typeface="Times New Roman" pitchFamily="18" charset="0"/>
              </a:rPr>
              <a:t>), </a:t>
            </a:r>
          </a:p>
          <a:p>
            <a:r>
              <a:rPr lang="tr-TR" dirty="0" err="1">
                <a:latin typeface="Times New Roman" pitchFamily="18" charset="0"/>
                <a:cs typeface="Times New Roman" pitchFamily="18" charset="0"/>
              </a:rPr>
              <a:t>Koroziv</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gastrointestinal</a:t>
            </a:r>
            <a:r>
              <a:rPr lang="tr-TR" dirty="0">
                <a:latin typeface="Times New Roman" pitchFamily="18" charset="0"/>
                <a:cs typeface="Times New Roman" pitchFamily="18" charset="0"/>
              </a:rPr>
              <a:t> yanıklar (</a:t>
            </a:r>
            <a:r>
              <a:rPr lang="tr-TR" i="1" dirty="0">
                <a:latin typeface="Times New Roman" pitchFamily="18" charset="0"/>
                <a:cs typeface="Times New Roman" pitchFamily="18" charset="0"/>
              </a:rPr>
              <a:t> Ek-4/D; Liste 6.5.1</a:t>
            </a:r>
            <a:r>
              <a:rPr lang="tr-TR" dirty="0">
                <a:latin typeface="Times New Roman" pitchFamily="18" charset="0"/>
                <a:cs typeface="Times New Roman" pitchFamily="18" charset="0"/>
              </a:rPr>
              <a:t>), </a:t>
            </a:r>
          </a:p>
          <a:p>
            <a:r>
              <a:rPr lang="tr-TR" dirty="0">
                <a:solidFill>
                  <a:srgbClr val="FF0000"/>
                </a:solidFill>
                <a:latin typeface="Times New Roman" pitchFamily="18" charset="0"/>
                <a:cs typeface="Times New Roman" pitchFamily="18" charset="0"/>
              </a:rPr>
              <a:t>Kronik böbrek hastalıkları, </a:t>
            </a:r>
          </a:p>
          <a:p>
            <a:r>
              <a:rPr lang="tr-TR" dirty="0">
                <a:solidFill>
                  <a:srgbClr val="FF0000"/>
                </a:solidFill>
                <a:latin typeface="Times New Roman" pitchFamily="18" charset="0"/>
                <a:cs typeface="Times New Roman" pitchFamily="18" charset="0"/>
              </a:rPr>
              <a:t>Organ ve doku nakli </a:t>
            </a:r>
            <a:r>
              <a:rPr lang="tr-TR" dirty="0">
                <a:latin typeface="Times New Roman" pitchFamily="18" charset="0"/>
                <a:cs typeface="Times New Roman" pitchFamily="18" charset="0"/>
              </a:rPr>
              <a:t>(Sadece </a:t>
            </a:r>
            <a:r>
              <a:rPr lang="tr-TR" dirty="0" err="1">
                <a:latin typeface="Times New Roman" pitchFamily="18" charset="0"/>
                <a:cs typeface="Times New Roman" pitchFamily="18" charset="0"/>
              </a:rPr>
              <a:t>malnütrisyon</a:t>
            </a:r>
            <a:r>
              <a:rPr lang="tr-TR" dirty="0">
                <a:latin typeface="Times New Roman" pitchFamily="18" charset="0"/>
                <a:cs typeface="Times New Roman" pitchFamily="18" charset="0"/>
              </a:rPr>
              <a:t> gelişmiş hastalarda) (</a:t>
            </a:r>
            <a:r>
              <a:rPr lang="tr-TR" i="1" dirty="0">
                <a:latin typeface="Times New Roman" pitchFamily="18" charset="0"/>
                <a:cs typeface="Times New Roman" pitchFamily="18" charset="0"/>
              </a:rPr>
              <a:t> Ek-4/D; Liste 3.17</a:t>
            </a:r>
            <a:r>
              <a:rPr lang="tr-TR" dirty="0">
                <a:latin typeface="Times New Roman" pitchFamily="18" charset="0"/>
                <a:cs typeface="Times New Roman" pitchFamily="18" charset="0"/>
              </a:rPr>
              <a:t>), Kronik karaciğer hastalıkları (sadece K72 ve K74 ve alt kodlarında muafiyet kapsamındadır.) </a:t>
            </a:r>
          </a:p>
          <a:p>
            <a:endParaRPr lang="tr-TR" dirty="0"/>
          </a:p>
        </p:txBody>
      </p:sp>
    </p:spTree>
    <p:extLst>
      <p:ext uri="{BB962C8B-B14F-4D97-AF65-F5344CB8AC3E}">
        <p14:creationId xmlns:p14="http://schemas.microsoft.com/office/powerpoint/2010/main" val="5038995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47500" lnSpcReduction="20000"/>
          </a:bodyPr>
          <a:lstStyle/>
          <a:p>
            <a:r>
              <a:rPr lang="tr-TR" dirty="0" err="1">
                <a:latin typeface="Times New Roman" pitchFamily="18" charset="0"/>
                <a:cs typeface="Times New Roman" pitchFamily="18" charset="0"/>
              </a:rPr>
              <a:t>Mitokondriyal</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sitopatiler</a:t>
            </a:r>
            <a:r>
              <a:rPr lang="tr-TR" dirty="0">
                <a:latin typeface="Times New Roman" pitchFamily="18" charset="0"/>
                <a:cs typeface="Times New Roman" pitchFamily="18" charset="0"/>
              </a:rPr>
              <a:t> (Sadece </a:t>
            </a:r>
            <a:r>
              <a:rPr lang="tr-TR" dirty="0" err="1">
                <a:latin typeface="Times New Roman" pitchFamily="18" charset="0"/>
                <a:cs typeface="Times New Roman" pitchFamily="18" charset="0"/>
              </a:rPr>
              <a:t>malnütrisyon</a:t>
            </a:r>
            <a:r>
              <a:rPr lang="tr-TR" dirty="0">
                <a:latin typeface="Times New Roman" pitchFamily="18" charset="0"/>
                <a:cs typeface="Times New Roman" pitchFamily="18" charset="0"/>
              </a:rPr>
              <a:t> gelişmiş hastalarda muafiyet kapsamındadır) (</a:t>
            </a:r>
            <a:r>
              <a:rPr lang="tr-TR" i="1" dirty="0">
                <a:latin typeface="Times New Roman" pitchFamily="18" charset="0"/>
                <a:cs typeface="Times New Roman" pitchFamily="18" charset="0"/>
              </a:rPr>
              <a:t> Ek-4/D; Liste 10.1.2.4</a:t>
            </a:r>
            <a:r>
              <a:rPr lang="tr-TR" dirty="0">
                <a:latin typeface="Times New Roman" pitchFamily="18" charset="0"/>
                <a:cs typeface="Times New Roman" pitchFamily="18" charset="0"/>
              </a:rPr>
              <a:t>), </a:t>
            </a:r>
          </a:p>
          <a:p>
            <a:r>
              <a:rPr lang="tr-TR" dirty="0" err="1">
                <a:latin typeface="Times New Roman" pitchFamily="18" charset="0"/>
                <a:cs typeface="Times New Roman" pitchFamily="18" charset="0"/>
              </a:rPr>
              <a:t>Miyopatiler</a:t>
            </a:r>
            <a:r>
              <a:rPr lang="tr-TR" dirty="0">
                <a:latin typeface="Times New Roman" pitchFamily="18" charset="0"/>
                <a:cs typeface="Times New Roman" pitchFamily="18" charset="0"/>
              </a:rPr>
              <a:t> (Sadece </a:t>
            </a:r>
            <a:r>
              <a:rPr lang="tr-TR" dirty="0" err="1">
                <a:latin typeface="Times New Roman" pitchFamily="18" charset="0"/>
                <a:cs typeface="Times New Roman" pitchFamily="18" charset="0"/>
              </a:rPr>
              <a:t>malnütrisyon</a:t>
            </a:r>
            <a:r>
              <a:rPr lang="tr-TR" dirty="0">
                <a:latin typeface="Times New Roman" pitchFamily="18" charset="0"/>
                <a:cs typeface="Times New Roman" pitchFamily="18" charset="0"/>
              </a:rPr>
              <a:t> gelişmiş hastalarda muafiyet kapsamındadır) (</a:t>
            </a:r>
            <a:r>
              <a:rPr lang="tr-TR" i="1" dirty="0">
                <a:latin typeface="Times New Roman" pitchFamily="18" charset="0"/>
                <a:cs typeface="Times New Roman" pitchFamily="18" charset="0"/>
              </a:rPr>
              <a:t> Ek-4/D; Liste 10.1.1.3</a:t>
            </a: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MNGIE (</a:t>
            </a:r>
            <a:r>
              <a:rPr lang="tr-TR" dirty="0" err="1">
                <a:latin typeface="Times New Roman" pitchFamily="18" charset="0"/>
                <a:cs typeface="Times New Roman" pitchFamily="18" charset="0"/>
              </a:rPr>
              <a:t>Mitokondriyal</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Nörogastrointestinal</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Ensefalomiyelopati</a:t>
            </a:r>
            <a:r>
              <a:rPr lang="tr-TR" dirty="0">
                <a:latin typeface="Times New Roman" pitchFamily="18" charset="0"/>
                <a:cs typeface="Times New Roman" pitchFamily="18" charset="0"/>
              </a:rPr>
              <a:t>) (</a:t>
            </a:r>
            <a:r>
              <a:rPr lang="tr-TR" i="1" dirty="0">
                <a:latin typeface="Times New Roman" pitchFamily="18" charset="0"/>
                <a:cs typeface="Times New Roman" pitchFamily="18" charset="0"/>
              </a:rPr>
              <a:t> Ek-4/D; Liste 15.4.2.6</a:t>
            </a: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Motor nöron (A.L.S) (Sadece </a:t>
            </a:r>
            <a:r>
              <a:rPr lang="tr-TR" dirty="0" err="1">
                <a:latin typeface="Times New Roman" pitchFamily="18" charset="0"/>
                <a:cs typeface="Times New Roman" pitchFamily="18" charset="0"/>
              </a:rPr>
              <a:t>malnütrisyon</a:t>
            </a:r>
            <a:r>
              <a:rPr lang="tr-TR" dirty="0">
                <a:latin typeface="Times New Roman" pitchFamily="18" charset="0"/>
                <a:cs typeface="Times New Roman" pitchFamily="18" charset="0"/>
              </a:rPr>
              <a:t> gelişmiş hastalarda muafiyet kapsamındadır) (</a:t>
            </a:r>
            <a:r>
              <a:rPr lang="tr-TR" i="1" dirty="0">
                <a:latin typeface="Times New Roman" pitchFamily="18" charset="0"/>
                <a:cs typeface="Times New Roman" pitchFamily="18" charset="0"/>
              </a:rPr>
              <a:t> Ek-4/D; Liste 10.2.2.2</a:t>
            </a:r>
            <a:r>
              <a:rPr lang="tr-TR" dirty="0">
                <a:latin typeface="Times New Roman" pitchFamily="18" charset="0"/>
                <a:cs typeface="Times New Roman" pitchFamily="18" charset="0"/>
              </a:rPr>
              <a:t>), </a:t>
            </a:r>
          </a:p>
          <a:p>
            <a:r>
              <a:rPr lang="tr-TR" dirty="0" err="1">
                <a:latin typeface="Times New Roman" pitchFamily="18" charset="0"/>
                <a:cs typeface="Times New Roman" pitchFamily="18" charset="0"/>
              </a:rPr>
              <a:t>Myasthenia</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Gravis</a:t>
            </a:r>
            <a:r>
              <a:rPr lang="tr-TR" dirty="0">
                <a:latin typeface="Times New Roman" pitchFamily="18" charset="0"/>
                <a:cs typeface="Times New Roman" pitchFamily="18" charset="0"/>
              </a:rPr>
              <a:t> (Sadece </a:t>
            </a:r>
            <a:r>
              <a:rPr lang="tr-TR" dirty="0" err="1">
                <a:latin typeface="Times New Roman" pitchFamily="18" charset="0"/>
                <a:cs typeface="Times New Roman" pitchFamily="18" charset="0"/>
              </a:rPr>
              <a:t>malnütrisyon</a:t>
            </a:r>
            <a:r>
              <a:rPr lang="tr-TR" dirty="0">
                <a:latin typeface="Times New Roman" pitchFamily="18" charset="0"/>
                <a:cs typeface="Times New Roman" pitchFamily="18" charset="0"/>
              </a:rPr>
              <a:t> gelişmiş hastalarda muafiyet kapsamındadır) (</a:t>
            </a:r>
            <a:r>
              <a:rPr lang="tr-TR" i="1" dirty="0">
                <a:latin typeface="Times New Roman" pitchFamily="18" charset="0"/>
                <a:cs typeface="Times New Roman" pitchFamily="18" charset="0"/>
              </a:rPr>
              <a:t> Ek-4/D; Liste 10.2.1.6</a:t>
            </a:r>
            <a:r>
              <a:rPr lang="tr-TR" dirty="0">
                <a:latin typeface="Times New Roman" pitchFamily="18" charset="0"/>
                <a:cs typeface="Times New Roman" pitchFamily="18" charset="0"/>
              </a:rPr>
              <a:t>), </a:t>
            </a:r>
          </a:p>
          <a:p>
            <a:r>
              <a:rPr lang="tr-TR" dirty="0">
                <a:solidFill>
                  <a:srgbClr val="FF0000"/>
                </a:solidFill>
                <a:latin typeface="Times New Roman" pitchFamily="18" charset="0"/>
                <a:cs typeface="Times New Roman" pitchFamily="18" charset="0"/>
              </a:rPr>
              <a:t>Parkinson hastalığı </a:t>
            </a:r>
            <a:r>
              <a:rPr lang="tr-TR" dirty="0">
                <a:latin typeface="Times New Roman" pitchFamily="18" charset="0"/>
                <a:cs typeface="Times New Roman" pitchFamily="18" charset="0"/>
              </a:rPr>
              <a:t>(Sadece </a:t>
            </a:r>
            <a:r>
              <a:rPr lang="tr-TR" dirty="0" err="1">
                <a:latin typeface="Times New Roman" pitchFamily="18" charset="0"/>
                <a:cs typeface="Times New Roman" pitchFamily="18" charset="0"/>
              </a:rPr>
              <a:t>malnütrisyon</a:t>
            </a:r>
            <a:r>
              <a:rPr lang="tr-TR" dirty="0">
                <a:latin typeface="Times New Roman" pitchFamily="18" charset="0"/>
                <a:cs typeface="Times New Roman" pitchFamily="18" charset="0"/>
              </a:rPr>
              <a:t> gelişmiş hastalarda muafiyet kapsamındadır) (</a:t>
            </a:r>
            <a:r>
              <a:rPr lang="tr-TR" i="1" dirty="0">
                <a:latin typeface="Times New Roman" pitchFamily="18" charset="0"/>
                <a:cs typeface="Times New Roman" pitchFamily="18" charset="0"/>
              </a:rPr>
              <a:t> Ek-4/D; Liste 10.3.1.23</a:t>
            </a:r>
            <a:r>
              <a:rPr lang="tr-TR" dirty="0">
                <a:latin typeface="Times New Roman" pitchFamily="18" charset="0"/>
                <a:cs typeface="Times New Roman" pitchFamily="18" charset="0"/>
              </a:rPr>
              <a:t>),</a:t>
            </a:r>
          </a:p>
          <a:p>
            <a:r>
              <a:rPr lang="tr-TR" dirty="0" err="1">
                <a:solidFill>
                  <a:srgbClr val="FF0000"/>
                </a:solidFill>
                <a:latin typeface="Times New Roman" pitchFamily="18" charset="0"/>
                <a:cs typeface="Times New Roman" pitchFamily="18" charset="0"/>
              </a:rPr>
              <a:t>Periferik</a:t>
            </a:r>
            <a:r>
              <a:rPr lang="tr-TR" dirty="0">
                <a:solidFill>
                  <a:srgbClr val="FF0000"/>
                </a:solidFill>
                <a:latin typeface="Times New Roman" pitchFamily="18" charset="0"/>
                <a:cs typeface="Times New Roman" pitchFamily="18" charset="0"/>
              </a:rPr>
              <a:t> ve </a:t>
            </a:r>
            <a:r>
              <a:rPr lang="tr-TR" dirty="0" err="1">
                <a:solidFill>
                  <a:srgbClr val="FF0000"/>
                </a:solidFill>
                <a:latin typeface="Times New Roman" pitchFamily="18" charset="0"/>
                <a:cs typeface="Times New Roman" pitchFamily="18" charset="0"/>
              </a:rPr>
              <a:t>serebral</a:t>
            </a:r>
            <a:r>
              <a:rPr lang="tr-TR" dirty="0">
                <a:solidFill>
                  <a:srgbClr val="FF0000"/>
                </a:solidFill>
                <a:latin typeface="Times New Roman" pitchFamily="18" charset="0"/>
                <a:cs typeface="Times New Roman" pitchFamily="18" charset="0"/>
              </a:rPr>
              <a:t> (</a:t>
            </a:r>
            <a:r>
              <a:rPr lang="tr-TR" dirty="0" err="1">
                <a:solidFill>
                  <a:srgbClr val="FF0000"/>
                </a:solidFill>
                <a:latin typeface="Times New Roman" pitchFamily="18" charset="0"/>
                <a:cs typeface="Times New Roman" pitchFamily="18" charset="0"/>
              </a:rPr>
              <a:t>serebrovasküler</a:t>
            </a:r>
            <a:r>
              <a:rPr lang="tr-TR" dirty="0">
                <a:solidFill>
                  <a:srgbClr val="FF0000"/>
                </a:solidFill>
                <a:latin typeface="Times New Roman" pitchFamily="18" charset="0"/>
                <a:cs typeface="Times New Roman" pitchFamily="18" charset="0"/>
              </a:rPr>
              <a:t>) damar hastalıkları, </a:t>
            </a:r>
            <a:r>
              <a:rPr lang="tr-TR" dirty="0" err="1">
                <a:solidFill>
                  <a:srgbClr val="FF0000"/>
                </a:solidFill>
                <a:latin typeface="Times New Roman" pitchFamily="18" charset="0"/>
                <a:cs typeface="Times New Roman" pitchFamily="18" charset="0"/>
              </a:rPr>
              <a:t>venöz</a:t>
            </a:r>
            <a:r>
              <a:rPr lang="tr-TR" dirty="0">
                <a:solidFill>
                  <a:srgbClr val="FF0000"/>
                </a:solidFill>
                <a:latin typeface="Times New Roman" pitchFamily="18" charset="0"/>
                <a:cs typeface="Times New Roman" pitchFamily="18" charset="0"/>
              </a:rPr>
              <a:t> yetmezlikler (Sadece G46 ve I69 kodlarında) </a:t>
            </a:r>
            <a:r>
              <a:rPr lang="tr-TR" dirty="0">
                <a:latin typeface="Times New Roman" pitchFamily="18" charset="0"/>
                <a:cs typeface="Times New Roman" pitchFamily="18" charset="0"/>
              </a:rPr>
              <a:t>(</a:t>
            </a:r>
            <a:r>
              <a:rPr lang="tr-TR" i="1" dirty="0">
                <a:latin typeface="Times New Roman" pitchFamily="18" charset="0"/>
                <a:cs typeface="Times New Roman" pitchFamily="18" charset="0"/>
              </a:rPr>
              <a:t> Ek-4/D; Liste 4.4.4</a:t>
            </a: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Pierre </a:t>
            </a:r>
            <a:r>
              <a:rPr lang="tr-TR" dirty="0" err="1">
                <a:latin typeface="Times New Roman" pitchFamily="18" charset="0"/>
                <a:cs typeface="Times New Roman" pitchFamily="18" charset="0"/>
              </a:rPr>
              <a:t>Robin</a:t>
            </a:r>
            <a:r>
              <a:rPr lang="tr-TR" dirty="0">
                <a:latin typeface="Times New Roman" pitchFamily="18" charset="0"/>
                <a:cs typeface="Times New Roman" pitchFamily="18" charset="0"/>
              </a:rPr>
              <a:t> Sendromu (</a:t>
            </a:r>
            <a:r>
              <a:rPr lang="tr-TR" i="1" dirty="0">
                <a:latin typeface="Times New Roman" pitchFamily="18" charset="0"/>
                <a:cs typeface="Times New Roman" pitchFamily="18" charset="0"/>
              </a:rPr>
              <a:t> Ek-4/D; Liste 15.14.1</a:t>
            </a:r>
            <a:r>
              <a:rPr lang="tr-TR" dirty="0">
                <a:latin typeface="Times New Roman" pitchFamily="18" charset="0"/>
                <a:cs typeface="Times New Roman" pitchFamily="18" charset="0"/>
              </a:rPr>
              <a:t>),</a:t>
            </a:r>
          </a:p>
          <a:p>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Serebral</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palsy</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Malnütrisyon</a:t>
            </a:r>
            <a:r>
              <a:rPr lang="tr-TR" dirty="0">
                <a:latin typeface="Times New Roman" pitchFamily="18" charset="0"/>
                <a:cs typeface="Times New Roman" pitchFamily="18" charset="0"/>
              </a:rPr>
              <a:t> gelişmiş hastalarda muafiyet kapsamındadır) (</a:t>
            </a:r>
            <a:r>
              <a:rPr lang="tr-TR" i="1" dirty="0">
                <a:latin typeface="Times New Roman" pitchFamily="18" charset="0"/>
                <a:cs typeface="Times New Roman" pitchFamily="18" charset="0"/>
              </a:rPr>
              <a:t> Ek-4/D; Liste 10.9.5</a:t>
            </a:r>
            <a:r>
              <a:rPr lang="tr-TR" dirty="0">
                <a:latin typeface="Times New Roman" pitchFamily="18" charset="0"/>
                <a:cs typeface="Times New Roman" pitchFamily="18" charset="0"/>
              </a:rPr>
              <a:t>), </a:t>
            </a:r>
          </a:p>
          <a:p>
            <a:r>
              <a:rPr lang="tr-TR" dirty="0" err="1">
                <a:latin typeface="Times New Roman" pitchFamily="18" charset="0"/>
                <a:cs typeface="Times New Roman" pitchFamily="18" charset="0"/>
              </a:rPr>
              <a:t>Skleroderma</a:t>
            </a:r>
            <a:r>
              <a:rPr lang="tr-TR" dirty="0">
                <a:latin typeface="Times New Roman" pitchFamily="18" charset="0"/>
                <a:cs typeface="Times New Roman" pitchFamily="18" charset="0"/>
              </a:rPr>
              <a:t> Hastalığı (sadece </a:t>
            </a:r>
            <a:r>
              <a:rPr lang="tr-TR" dirty="0" err="1">
                <a:latin typeface="Times New Roman" pitchFamily="18" charset="0"/>
                <a:cs typeface="Times New Roman" pitchFamily="18" charset="0"/>
              </a:rPr>
              <a:t>malnütrisyon</a:t>
            </a:r>
            <a:r>
              <a:rPr lang="tr-TR" dirty="0">
                <a:latin typeface="Times New Roman" pitchFamily="18" charset="0"/>
                <a:cs typeface="Times New Roman" pitchFamily="18" charset="0"/>
              </a:rPr>
              <a:t> gelişmiş </a:t>
            </a:r>
            <a:r>
              <a:rPr lang="tr-TR" dirty="0" err="1">
                <a:latin typeface="Times New Roman" pitchFamily="18" charset="0"/>
                <a:cs typeface="Times New Roman" pitchFamily="18" charset="0"/>
              </a:rPr>
              <a:t>skleroderma</a:t>
            </a:r>
            <a:r>
              <a:rPr lang="tr-TR" dirty="0">
                <a:latin typeface="Times New Roman" pitchFamily="18" charset="0"/>
                <a:cs typeface="Times New Roman" pitchFamily="18" charset="0"/>
              </a:rPr>
              <a:t> hastalığında muafiyet kapsamındadır) (</a:t>
            </a:r>
            <a:r>
              <a:rPr lang="tr-TR" i="1" dirty="0">
                <a:latin typeface="Times New Roman" pitchFamily="18" charset="0"/>
                <a:cs typeface="Times New Roman" pitchFamily="18" charset="0"/>
              </a:rPr>
              <a:t> Ek-4/D; Liste 9.2.19</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Subakut</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Sklerozan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Panansafalit</a:t>
            </a:r>
            <a:r>
              <a:rPr lang="tr-TR" dirty="0">
                <a:latin typeface="Times New Roman" pitchFamily="18" charset="0"/>
                <a:cs typeface="Times New Roman" pitchFamily="18" charset="0"/>
              </a:rPr>
              <a:t> (SSPE) Hastalığı (Sadece </a:t>
            </a:r>
            <a:r>
              <a:rPr lang="tr-TR" dirty="0" err="1">
                <a:latin typeface="Times New Roman" pitchFamily="18" charset="0"/>
                <a:cs typeface="Times New Roman" pitchFamily="18" charset="0"/>
              </a:rPr>
              <a:t>malnütrisyon</a:t>
            </a:r>
            <a:r>
              <a:rPr lang="tr-TR" dirty="0">
                <a:latin typeface="Times New Roman" pitchFamily="18" charset="0"/>
                <a:cs typeface="Times New Roman" pitchFamily="18" charset="0"/>
              </a:rPr>
              <a:t> gelişmiş hastalarda muafiyet kapsamındadır) (</a:t>
            </a:r>
            <a:r>
              <a:rPr lang="tr-TR" i="1" dirty="0">
                <a:latin typeface="Times New Roman" pitchFamily="18" charset="0"/>
                <a:cs typeface="Times New Roman" pitchFamily="18" charset="0"/>
              </a:rPr>
              <a:t> Ek-4/D; Liste 10.6.8</a:t>
            </a:r>
            <a:r>
              <a:rPr lang="tr-TR" dirty="0">
                <a:latin typeface="Times New Roman" pitchFamily="18" charset="0"/>
                <a:cs typeface="Times New Roman" pitchFamily="18" charset="0"/>
              </a:rPr>
              <a:t>) hastalığına ilişkin sağlık raporu (sağlık kurulu raporu/uzman hekim raporu) olan hastalardan katılım payı alınmaz.</a:t>
            </a:r>
          </a:p>
          <a:p>
            <a:endParaRPr lang="tr-TR" dirty="0"/>
          </a:p>
        </p:txBody>
      </p:sp>
    </p:spTree>
    <p:extLst>
      <p:ext uri="{BB962C8B-B14F-4D97-AF65-F5344CB8AC3E}">
        <p14:creationId xmlns:p14="http://schemas.microsoft.com/office/powerpoint/2010/main" val="10783450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229600" cy="1143000"/>
          </a:xfrm>
        </p:spPr>
        <p:txBody>
          <a:bodyPr>
            <a:normAutofit fontScale="90000"/>
          </a:bodyPr>
          <a:lstStyle/>
          <a:p>
            <a:br>
              <a:rPr lang="tr-TR" b="1" dirty="0">
                <a:solidFill>
                  <a:schemeClr val="tx2"/>
                </a:solidFill>
                <a:latin typeface="Times New Roman" pitchFamily="18" charset="0"/>
                <a:cs typeface="Times New Roman" pitchFamily="18" charset="0"/>
              </a:rPr>
            </a:br>
            <a:r>
              <a:rPr lang="tr-TR" b="1" dirty="0">
                <a:solidFill>
                  <a:schemeClr val="tx2"/>
                </a:solidFill>
                <a:latin typeface="Times New Roman" pitchFamily="18" charset="0"/>
                <a:cs typeface="Times New Roman" pitchFamily="18" charset="0"/>
              </a:rPr>
              <a:t>Hasta alt bezi/külotlu hasta alt bezi</a:t>
            </a:r>
            <a:br>
              <a:rPr lang="tr-TR" dirty="0"/>
            </a:br>
            <a:endParaRPr lang="tr-TR" dirty="0"/>
          </a:p>
        </p:txBody>
      </p:sp>
      <p:sp>
        <p:nvSpPr>
          <p:cNvPr id="3" name="İçerik Yer Tutucusu 2"/>
          <p:cNvSpPr>
            <a:spLocks noGrp="1"/>
          </p:cNvSpPr>
          <p:nvPr>
            <p:ph idx="1"/>
          </p:nvPr>
        </p:nvSpPr>
        <p:spPr/>
        <p:txBody>
          <a:bodyPr>
            <a:normAutofit fontScale="62500" lnSpcReduction="20000"/>
          </a:bodyPr>
          <a:lstStyle/>
          <a:p>
            <a:r>
              <a:rPr lang="tr-TR" dirty="0">
                <a:latin typeface="Times New Roman" pitchFamily="18" charset="0"/>
                <a:cs typeface="Times New Roman" pitchFamily="18" charset="0"/>
              </a:rPr>
              <a:t>3.3.34 - Hasta alt bezi/külotlu hasta alt bezi</a:t>
            </a:r>
          </a:p>
          <a:p>
            <a:r>
              <a:rPr lang="tr-TR" dirty="0">
                <a:latin typeface="Times New Roman" pitchFamily="18" charset="0"/>
                <a:cs typeface="Times New Roman" pitchFamily="18" charset="0"/>
              </a:rPr>
              <a:t>(1) Hasta alt bezi/külotlu hasta alt bezi kullanması gerekli görülen hastalar için (çocuklar için en az 2 (iki) yaşını tamamlamış olmak kaydı ile) ikinci veya üçüncü basamak resmi sağlık hizmeti (Değişik:RG-16/03/2023-32134/17-y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Yürürlük:24/03/2023) sunucularınca düzenlenecek</a:t>
            </a:r>
            <a:r>
              <a:rPr lang="tr-TR" dirty="0">
                <a:solidFill>
                  <a:srgbClr val="FF0000"/>
                </a:solidFill>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(en fazla 2 (iki) yıl süreli) uzman hekim raporunda</a:t>
            </a:r>
          </a:p>
          <a:p>
            <a:pPr marL="0" indent="0">
              <a:buNone/>
            </a:pPr>
            <a:r>
              <a:rPr lang="tr-TR" dirty="0">
                <a:latin typeface="Times New Roman" pitchFamily="18" charset="0"/>
                <a:cs typeface="Times New Roman" pitchFamily="18" charset="0"/>
              </a:rPr>
              <a:t>a) Mesane veya rektum kontrolü olmadığının veya, </a:t>
            </a:r>
          </a:p>
          <a:p>
            <a:pPr marL="0" indent="0">
              <a:buNone/>
            </a:pPr>
            <a:r>
              <a:rPr lang="tr-TR" dirty="0">
                <a:latin typeface="Times New Roman" pitchFamily="18" charset="0"/>
                <a:cs typeface="Times New Roman" pitchFamily="18" charset="0"/>
              </a:rPr>
              <a:t>b) </a:t>
            </a:r>
            <a:r>
              <a:rPr lang="tr-TR" dirty="0" err="1">
                <a:latin typeface="Times New Roman" pitchFamily="18" charset="0"/>
                <a:cs typeface="Times New Roman" pitchFamily="18" charset="0"/>
              </a:rPr>
              <a:t>Kolostomi</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ileostomili</a:t>
            </a:r>
            <a:r>
              <a:rPr lang="tr-TR" dirty="0">
                <a:latin typeface="Times New Roman" pitchFamily="18" charset="0"/>
                <a:cs typeface="Times New Roman" pitchFamily="18" charset="0"/>
              </a:rPr>
              <a:t> hastalarda idrar </a:t>
            </a:r>
            <a:r>
              <a:rPr lang="tr-TR" dirty="0" err="1">
                <a:latin typeface="Times New Roman" pitchFamily="18" charset="0"/>
                <a:cs typeface="Times New Roman" pitchFamily="18" charset="0"/>
              </a:rPr>
              <a:t>inkontinansı</a:t>
            </a:r>
            <a:r>
              <a:rPr lang="tr-TR" dirty="0">
                <a:latin typeface="Times New Roman" pitchFamily="18" charset="0"/>
                <a:cs typeface="Times New Roman" pitchFamily="18" charset="0"/>
              </a:rPr>
              <a:t> olduğunun veya,</a:t>
            </a:r>
          </a:p>
          <a:p>
            <a:pPr marL="0" indent="0">
              <a:buNone/>
            </a:pPr>
            <a:r>
              <a:rPr lang="tr-TR" dirty="0">
                <a:latin typeface="Times New Roman" pitchFamily="18" charset="0"/>
                <a:cs typeface="Times New Roman" pitchFamily="18" charset="0"/>
              </a:rPr>
              <a:t>c) </a:t>
            </a:r>
            <a:r>
              <a:rPr lang="tr-TR" dirty="0" err="1">
                <a:latin typeface="Times New Roman" pitchFamily="18" charset="0"/>
                <a:cs typeface="Times New Roman" pitchFamily="18" charset="0"/>
              </a:rPr>
              <a:t>Ürostomili</a:t>
            </a:r>
            <a:r>
              <a:rPr lang="tr-TR" dirty="0">
                <a:latin typeface="Times New Roman" pitchFamily="18" charset="0"/>
                <a:cs typeface="Times New Roman" pitchFamily="18" charset="0"/>
              </a:rPr>
              <a:t> hastalarda gaita </a:t>
            </a:r>
            <a:r>
              <a:rPr lang="tr-TR" dirty="0" err="1">
                <a:latin typeface="Times New Roman" pitchFamily="18" charset="0"/>
                <a:cs typeface="Times New Roman" pitchFamily="18" charset="0"/>
              </a:rPr>
              <a:t>inkontinansı</a:t>
            </a:r>
            <a:r>
              <a:rPr lang="tr-TR" dirty="0">
                <a:latin typeface="Times New Roman" pitchFamily="18" charset="0"/>
                <a:cs typeface="Times New Roman" pitchFamily="18" charset="0"/>
              </a:rPr>
              <a:t> olduğunun,</a:t>
            </a:r>
          </a:p>
          <a:p>
            <a:pPr marL="0" indent="0">
              <a:buNone/>
            </a:pPr>
            <a:r>
              <a:rPr lang="tr-TR" dirty="0">
                <a:latin typeface="Times New Roman" pitchFamily="18" charset="0"/>
                <a:cs typeface="Times New Roman" pitchFamily="18" charset="0"/>
              </a:rPr>
              <a:t>ve idrar/gaita </a:t>
            </a:r>
            <a:r>
              <a:rPr lang="tr-TR" dirty="0" err="1">
                <a:latin typeface="Times New Roman" pitchFamily="18" charset="0"/>
                <a:cs typeface="Times New Roman" pitchFamily="18" charset="0"/>
              </a:rPr>
              <a:t>inkontinansına</a:t>
            </a:r>
            <a:r>
              <a:rPr lang="tr-TR" dirty="0">
                <a:latin typeface="Times New Roman" pitchFamily="18" charset="0"/>
                <a:cs typeface="Times New Roman" pitchFamily="18" charset="0"/>
              </a:rPr>
              <a:t> neden olan </a:t>
            </a:r>
            <a:r>
              <a:rPr lang="tr-TR" dirty="0" err="1">
                <a:latin typeface="Times New Roman" pitchFamily="18" charset="0"/>
                <a:cs typeface="Times New Roman" pitchFamily="18" charset="0"/>
              </a:rPr>
              <a:t>primer</a:t>
            </a:r>
            <a:r>
              <a:rPr lang="tr-TR" dirty="0">
                <a:latin typeface="Times New Roman" pitchFamily="18" charset="0"/>
                <a:cs typeface="Times New Roman" pitchFamily="18" charset="0"/>
              </a:rPr>
              <a:t> tanının belirtilmesi kaydı ile günde 4 (dört) adedi geçmemek üzere sağlık raporunda öngörülen günlük kullanım adeti doğrultusunda 18 (on sekiz) yaş üstü hastalar için A10049 SUT kodlu “Hasta Alt Bezi/Külotlu Hasta Alt Bezi”, 3-18 yaş hastalar için A10118 SUT kodlu “Çocuk Hasta Alt Bezi/Çocuk Külotlu Hasta Alt Bezi” tıbbi malzeme fiyatı dikkate alınarak </a:t>
            </a:r>
            <a:r>
              <a:rPr lang="tr-TR" b="1" dirty="0">
                <a:solidFill>
                  <a:srgbClr val="FF0000"/>
                </a:solidFill>
                <a:latin typeface="Times New Roman" pitchFamily="18" charset="0"/>
                <a:cs typeface="Times New Roman" pitchFamily="18" charset="0"/>
              </a:rPr>
              <a:t>1 (bir) aylık tutar</a:t>
            </a:r>
            <a:r>
              <a:rPr lang="tr-TR" dirty="0">
                <a:solidFill>
                  <a:srgbClr val="FF0000"/>
                </a:solidFill>
                <a:latin typeface="Times New Roman" pitchFamily="18" charset="0"/>
                <a:cs typeface="Times New Roman" pitchFamily="18" charset="0"/>
              </a:rPr>
              <a:t> </a:t>
            </a:r>
            <a:r>
              <a:rPr lang="tr-TR" dirty="0">
                <a:latin typeface="Times New Roman" pitchFamily="18" charset="0"/>
                <a:cs typeface="Times New Roman" pitchFamily="18" charset="0"/>
              </a:rPr>
              <a:t>(Ek:RG-02/09/2024-32650/1 </a:t>
            </a:r>
            <a:r>
              <a:rPr lang="tr-TR" dirty="0" err="1">
                <a:latin typeface="Times New Roman" pitchFamily="18" charset="0"/>
                <a:cs typeface="Times New Roman" pitchFamily="18" charset="0"/>
              </a:rPr>
              <a:t>md.</a:t>
            </a:r>
            <a:r>
              <a:rPr lang="tr-TR" dirty="0">
                <a:latin typeface="Times New Roman" pitchFamily="18" charset="0"/>
                <a:cs typeface="Times New Roman" pitchFamily="18" charset="0"/>
              </a:rPr>
              <a:t> Yürürlük: 26/8/2024) </a:t>
            </a:r>
            <a:r>
              <a:rPr lang="tr-TR" b="1" dirty="0">
                <a:solidFill>
                  <a:srgbClr val="FF0000"/>
                </a:solidFill>
                <a:latin typeface="Times New Roman" pitchFamily="18" charset="0"/>
                <a:cs typeface="Times New Roman" pitchFamily="18" charset="0"/>
              </a:rPr>
              <a:t>nakden ödenir.</a:t>
            </a:r>
          </a:p>
          <a:p>
            <a:endParaRPr lang="tr-TR" b="1" dirty="0">
              <a:latin typeface="Times New Roman" pitchFamily="18" charset="0"/>
              <a:cs typeface="Times New Roman" pitchFamily="18" charset="0"/>
            </a:endParaRPr>
          </a:p>
        </p:txBody>
      </p:sp>
    </p:spTree>
    <p:extLst>
      <p:ext uri="{BB962C8B-B14F-4D97-AF65-F5344CB8AC3E}">
        <p14:creationId xmlns:p14="http://schemas.microsoft.com/office/powerpoint/2010/main" val="93144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ctr">
              <a:buNone/>
            </a:pPr>
            <a:r>
              <a:rPr lang="tr-TR" sz="4800" b="1" i="1" dirty="0">
                <a:solidFill>
                  <a:schemeClr val="tx2"/>
                </a:solidFill>
                <a:latin typeface="Times New Roman" pitchFamily="18" charset="0"/>
                <a:cs typeface="Times New Roman" pitchFamily="18" charset="0"/>
              </a:rPr>
              <a:t>Teşekkürler …</a:t>
            </a:r>
          </a:p>
        </p:txBody>
      </p:sp>
    </p:spTree>
    <p:extLst>
      <p:ext uri="{BB962C8B-B14F-4D97-AF65-F5344CB8AC3E}">
        <p14:creationId xmlns:p14="http://schemas.microsoft.com/office/powerpoint/2010/main" val="2262089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ctr">
              <a:buNone/>
            </a:pPr>
            <a:r>
              <a:rPr lang="tr-TR" dirty="0"/>
              <a:t> </a:t>
            </a:r>
            <a:r>
              <a:rPr lang="tr-TR" b="1" dirty="0">
                <a:solidFill>
                  <a:schemeClr val="tx2"/>
                </a:solidFill>
                <a:latin typeface="Times New Roman" pitchFamily="18" charset="0"/>
                <a:cs typeface="Times New Roman" pitchFamily="18" charset="0"/>
              </a:rPr>
              <a:t>DEMANS TEDAVİSİNDE İLAÇ KULLANIM İLKELERİ</a:t>
            </a:r>
          </a:p>
        </p:txBody>
      </p:sp>
    </p:spTree>
    <p:extLst>
      <p:ext uri="{BB962C8B-B14F-4D97-AF65-F5344CB8AC3E}">
        <p14:creationId xmlns:p14="http://schemas.microsoft.com/office/powerpoint/2010/main" val="2323708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Times New Roman" pitchFamily="18" charset="0"/>
                <a:cs typeface="Times New Roman" pitchFamily="18" charset="0"/>
              </a:rPr>
              <a:t>DONEPEZİL</a:t>
            </a:r>
          </a:p>
        </p:txBody>
      </p:sp>
      <p:sp>
        <p:nvSpPr>
          <p:cNvPr id="3" name="İçerik Yer Tutucusu 2"/>
          <p:cNvSpPr>
            <a:spLocks noGrp="1"/>
          </p:cNvSpPr>
          <p:nvPr>
            <p:ph idx="1"/>
          </p:nvPr>
        </p:nvSpPr>
        <p:spPr/>
        <p:txBody>
          <a:bodyPr>
            <a:normAutofit fontScale="62500" lnSpcReduction="20000"/>
          </a:bodyPr>
          <a:lstStyle/>
          <a:p>
            <a:r>
              <a:rPr lang="tr-TR" b="1" dirty="0">
                <a:latin typeface="Times New Roman" pitchFamily="18" charset="0"/>
                <a:cs typeface="Times New Roman" pitchFamily="18" charset="0"/>
              </a:rPr>
              <a:t>Ayaktan veya Yatan Reçetesi / Raporlu</a:t>
            </a:r>
          </a:p>
          <a:p>
            <a:endParaRPr lang="tr-TR" dirty="0">
              <a:latin typeface="Times New Roman" pitchFamily="18" charset="0"/>
              <a:cs typeface="Times New Roman" pitchFamily="18" charset="0"/>
            </a:endParaRPr>
          </a:p>
          <a:p>
            <a:r>
              <a:rPr lang="tr-TR" b="1" dirty="0" err="1">
                <a:latin typeface="Times New Roman" pitchFamily="18" charset="0"/>
                <a:cs typeface="Times New Roman" pitchFamily="18" charset="0"/>
              </a:rPr>
              <a:t>Reç.Yaz.Branş</a:t>
            </a:r>
            <a:r>
              <a:rPr lang="tr-TR" b="1" dirty="0">
                <a:latin typeface="Times New Roman" pitchFamily="18" charset="0"/>
                <a:cs typeface="Times New Roman" pitchFamily="18" charset="0"/>
              </a:rPr>
              <a:t>(</a:t>
            </a:r>
            <a:r>
              <a:rPr lang="tr-TR" b="1" dirty="0" err="1">
                <a:latin typeface="Times New Roman" pitchFamily="18" charset="0"/>
                <a:cs typeface="Times New Roman" pitchFamily="18" charset="0"/>
              </a:rPr>
              <a:t>lar</a:t>
            </a:r>
            <a:r>
              <a:rPr lang="tr-TR" b="1" dirty="0">
                <a:latin typeface="Times New Roman" pitchFamily="18" charset="0"/>
                <a:cs typeface="Times New Roman" pitchFamily="18" charset="0"/>
              </a:rPr>
              <a:t>)</a:t>
            </a:r>
            <a:r>
              <a:rPr lang="tr-TR" dirty="0">
                <a:latin typeface="Times New Roman" pitchFamily="18" charset="0"/>
                <a:cs typeface="Times New Roman" pitchFamily="18" charset="0"/>
              </a:rPr>
              <a:t>	:	 </a:t>
            </a:r>
            <a:r>
              <a:rPr lang="tr-TR" dirty="0">
                <a:solidFill>
                  <a:srgbClr val="C00000"/>
                </a:solidFill>
                <a:latin typeface="Times New Roman" pitchFamily="18" charset="0"/>
                <a:cs typeface="Times New Roman" pitchFamily="18" charset="0"/>
              </a:rPr>
              <a:t>Tüm Hekimler</a:t>
            </a:r>
          </a:p>
          <a:p>
            <a:pPr marL="0" indent="0">
              <a:buNone/>
            </a:pP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a:t>
            </a:r>
            <a:r>
              <a:rPr lang="tr-TR" b="1" dirty="0">
                <a:latin typeface="Times New Roman" pitchFamily="18" charset="0"/>
                <a:cs typeface="Times New Roman" pitchFamily="18" charset="0"/>
              </a:rPr>
              <a:t>Rapor	:</a:t>
            </a:r>
            <a:r>
              <a:rPr lang="tr-TR" dirty="0">
                <a:latin typeface="Times New Roman" pitchFamily="18" charset="0"/>
                <a:cs typeface="Times New Roman" pitchFamily="18" charset="0"/>
              </a:rPr>
              <a:t>	 Uzman Hekim Raporu</a:t>
            </a:r>
          </a:p>
          <a:p>
            <a:pPr marL="0" indent="0">
              <a:buNone/>
            </a:pPr>
            <a:r>
              <a:rPr lang="tr-TR" dirty="0">
                <a:latin typeface="Times New Roman" pitchFamily="18" charset="0"/>
                <a:cs typeface="Times New Roman" pitchFamily="18" charset="0"/>
              </a:rPr>
              <a:t>10.07 - </a:t>
            </a:r>
            <a:r>
              <a:rPr lang="tr-TR" dirty="0" err="1">
                <a:latin typeface="Times New Roman" pitchFamily="18" charset="0"/>
                <a:cs typeface="Times New Roman" pitchFamily="18" charset="0"/>
              </a:rPr>
              <a:t>Demans</a:t>
            </a:r>
            <a:r>
              <a:rPr lang="tr-TR" dirty="0">
                <a:latin typeface="Times New Roman" pitchFamily="18" charset="0"/>
                <a:cs typeface="Times New Roman" pitchFamily="18" charset="0"/>
              </a:rPr>
              <a:t>(F00) (F01.1- F01.9) (F02-F03) (G30)</a:t>
            </a:r>
          </a:p>
          <a:p>
            <a:pPr marL="0" indent="0">
              <a:buNone/>
            </a:pPr>
            <a:r>
              <a:rPr lang="tr-TR" dirty="0">
                <a:latin typeface="Times New Roman" pitchFamily="18" charset="0"/>
                <a:cs typeface="Times New Roman" pitchFamily="18" charset="0"/>
              </a:rPr>
              <a:t>11.02 - </a:t>
            </a:r>
            <a:r>
              <a:rPr lang="tr-TR" dirty="0" err="1">
                <a:latin typeface="Times New Roman" pitchFamily="18" charset="0"/>
                <a:cs typeface="Times New Roman" pitchFamily="18" charset="0"/>
              </a:rPr>
              <a:t>Demans</a:t>
            </a:r>
            <a:r>
              <a:rPr lang="tr-TR" dirty="0">
                <a:latin typeface="Times New Roman" pitchFamily="18" charset="0"/>
                <a:cs typeface="Times New Roman" pitchFamily="18" charset="0"/>
              </a:rPr>
              <a:t>(F00)(F01.1- F01.9)(F02-F03)(G30)</a:t>
            </a:r>
          </a:p>
          <a:p>
            <a:pPr marL="0" indent="0">
              <a:buNone/>
            </a:pP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 </a:t>
            </a:r>
            <a:r>
              <a:rPr lang="tr-TR" b="1" dirty="0" err="1">
                <a:latin typeface="Times New Roman" pitchFamily="18" charset="0"/>
                <a:cs typeface="Times New Roman" pitchFamily="18" charset="0"/>
              </a:rPr>
              <a:t>Rap.Yaz.Branş</a:t>
            </a:r>
            <a:r>
              <a:rPr lang="tr-TR" b="1" dirty="0">
                <a:latin typeface="Times New Roman" pitchFamily="18" charset="0"/>
                <a:cs typeface="Times New Roman" pitchFamily="18" charset="0"/>
              </a:rPr>
              <a:t>(</a:t>
            </a:r>
            <a:r>
              <a:rPr lang="tr-TR" b="1" dirty="0" err="1">
                <a:latin typeface="Times New Roman" pitchFamily="18" charset="0"/>
                <a:cs typeface="Times New Roman" pitchFamily="18" charset="0"/>
              </a:rPr>
              <a:t>lar</a:t>
            </a:r>
            <a:r>
              <a:rPr lang="tr-TR" b="1" dirty="0">
                <a:latin typeface="Times New Roman" pitchFamily="18" charset="0"/>
                <a:cs typeface="Times New Roman" pitchFamily="18" charset="0"/>
              </a:rPr>
              <a:t>)	:</a:t>
            </a:r>
            <a:r>
              <a:rPr lang="tr-TR" dirty="0">
                <a:latin typeface="Times New Roman" pitchFamily="18" charset="0"/>
                <a:cs typeface="Times New Roman" pitchFamily="18" charset="0"/>
              </a:rPr>
              <a:t>	 Özel Uzmanlık Dalı (Kural VEYA ile uygulanır) Branşlar;</a:t>
            </a:r>
          </a:p>
          <a:p>
            <a:pPr marL="0" indent="0">
              <a:buNone/>
            </a:pPr>
            <a:endParaRPr lang="tr-TR" dirty="0">
              <a:latin typeface="Times New Roman" pitchFamily="18" charset="0"/>
              <a:cs typeface="Times New Roman" pitchFamily="18" charset="0"/>
            </a:endParaRPr>
          </a:p>
          <a:p>
            <a:r>
              <a:rPr lang="tr-TR" dirty="0">
                <a:solidFill>
                  <a:srgbClr val="C00000"/>
                </a:solidFill>
                <a:latin typeface="Times New Roman" pitchFamily="18" charset="0"/>
                <a:cs typeface="Times New Roman" pitchFamily="18" charset="0"/>
              </a:rPr>
              <a:t>  İç Hastalıkları -&gt; Geriatri</a:t>
            </a:r>
          </a:p>
          <a:p>
            <a:r>
              <a:rPr lang="tr-TR" dirty="0">
                <a:solidFill>
                  <a:srgbClr val="C00000"/>
                </a:solidFill>
                <a:latin typeface="Times New Roman" pitchFamily="18" charset="0"/>
                <a:cs typeface="Times New Roman" pitchFamily="18" charset="0"/>
              </a:rPr>
              <a:t>  Nöroloji</a:t>
            </a:r>
          </a:p>
          <a:p>
            <a:r>
              <a:rPr lang="tr-TR" dirty="0">
                <a:solidFill>
                  <a:srgbClr val="C00000"/>
                </a:solidFill>
                <a:latin typeface="Times New Roman" pitchFamily="18" charset="0"/>
                <a:cs typeface="Times New Roman" pitchFamily="18" charset="0"/>
              </a:rPr>
              <a:t>  Ruh Sağlığı ve Hastalıkları</a:t>
            </a:r>
          </a:p>
        </p:txBody>
      </p:sp>
    </p:spTree>
    <p:extLst>
      <p:ext uri="{BB962C8B-B14F-4D97-AF65-F5344CB8AC3E}">
        <p14:creationId xmlns:p14="http://schemas.microsoft.com/office/powerpoint/2010/main" val="60323453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8EB410E7384FD544926ED72B5900EAF6" ma:contentTypeVersion="14" ma:contentTypeDescription="Yeni belge oluşturun." ma:contentTypeScope="" ma:versionID="ee3b467df7de9d1b498d84e13587d71a">
  <xsd:schema xmlns:xsd="http://www.w3.org/2001/XMLSchema" xmlns:xs="http://www.w3.org/2001/XMLSchema" xmlns:p="http://schemas.microsoft.com/office/2006/metadata/properties" xmlns:ns2="b636c289-89ec-4aac-a5a7-fae3efcce21f" xmlns:ns3="12078768-e010-496c-be91-13abd3bf1d00" targetNamespace="http://schemas.microsoft.com/office/2006/metadata/properties" ma:root="true" ma:fieldsID="1445dff4ae24a478bb1b27fd6f0ffa69" ns2:_="" ns3:_="">
    <xsd:import namespace="b636c289-89ec-4aac-a5a7-fae3efcce21f"/>
    <xsd:import namespace="12078768-e010-496c-be91-13abd3bf1d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6c289-89ec-4aac-a5a7-fae3efcce2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f08ca68a-84f9-4e39-b925-9c0f4131acb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078768-e010-496c-be91-13abd3bf1d0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a2bcbba-ecaf-438c-8d17-d96268f593a6}" ma:internalName="TaxCatchAll" ma:showField="CatchAllData" ma:web="12078768-e010-496c-be91-13abd3bf1d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36c289-89ec-4aac-a5a7-fae3efcce21f">
      <Terms xmlns="http://schemas.microsoft.com/office/infopath/2007/PartnerControls"/>
    </lcf76f155ced4ddcb4097134ff3c332f>
    <TaxCatchAll xmlns="12078768-e010-496c-be91-13abd3bf1d00" xsi:nil="true"/>
  </documentManagement>
</p:properties>
</file>

<file path=customXml/itemProps1.xml><?xml version="1.0" encoding="utf-8"?>
<ds:datastoreItem xmlns:ds="http://schemas.openxmlformats.org/officeDocument/2006/customXml" ds:itemID="{A7C497EE-F0B2-43F0-BDA1-47B45238E349}"/>
</file>

<file path=customXml/itemProps2.xml><?xml version="1.0" encoding="utf-8"?>
<ds:datastoreItem xmlns:ds="http://schemas.openxmlformats.org/officeDocument/2006/customXml" ds:itemID="{8F7FE2F9-71AF-440E-B2D7-1292B7010FAE}"/>
</file>

<file path=customXml/itemProps3.xml><?xml version="1.0" encoding="utf-8"?>
<ds:datastoreItem xmlns:ds="http://schemas.openxmlformats.org/officeDocument/2006/customXml" ds:itemID="{DF2FF0D6-52CC-4001-9A6F-4B61E57B7B4F}"/>
</file>

<file path=docProps/app.xml><?xml version="1.0" encoding="utf-8"?>
<Properties xmlns="http://schemas.openxmlformats.org/officeDocument/2006/extended-properties" xmlns:vt="http://schemas.openxmlformats.org/officeDocument/2006/docPropsVTypes">
  <TotalTime>1509</TotalTime>
  <Words>7576</Words>
  <Application>Microsoft Office PowerPoint</Application>
  <PresentationFormat>Ekran Gösterisi (4:3)</PresentationFormat>
  <Paragraphs>543</Paragraphs>
  <Slides>79</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79</vt:i4>
      </vt:variant>
    </vt:vector>
  </HeadingPairs>
  <TitlesOfParts>
    <vt:vector size="83" baseType="lpstr">
      <vt:lpstr>Arial</vt:lpstr>
      <vt:lpstr>Calibri</vt:lpstr>
      <vt:lpstr>Times New Roman</vt:lpstr>
      <vt:lpstr>Ofis Teması</vt:lpstr>
      <vt:lpstr>Geriatride SUT uygulamaları; Mevzuattan pratiğe</vt:lpstr>
      <vt:lpstr>10/07/2025 SUT Değişiklik Tebliği İşlenmiş Güncel 2013 SUT  https://www.sgk.gov.tr/Duyuru/ https://tgs.sgk.gov.tr/  </vt:lpstr>
      <vt:lpstr>‘Ayaktan başvurularda ödeme listesi’</vt:lpstr>
      <vt:lpstr>PowerPoint Sunusu</vt:lpstr>
      <vt:lpstr>PowerPoint Sunusu</vt:lpstr>
      <vt:lpstr>PowerPoint Sunusu</vt:lpstr>
      <vt:lpstr>PowerPoint Sunusu</vt:lpstr>
      <vt:lpstr>PowerPoint Sunusu</vt:lpstr>
      <vt:lpstr>DONEPEZİL</vt:lpstr>
      <vt:lpstr>DONEPEZİL</vt:lpstr>
      <vt:lpstr>MEMANTİN</vt:lpstr>
      <vt:lpstr>MEMANTİN</vt:lpstr>
      <vt:lpstr>DONEPEZIL HCL+MEMANTIN HCL</vt:lpstr>
      <vt:lpstr>DONEPEZIL HCL+MEMANTIN HCL</vt:lpstr>
      <vt:lpstr>PowerPoint Sunusu</vt:lpstr>
      <vt:lpstr>PowerPoint Sunusu</vt:lpstr>
      <vt:lpstr>PowerPoint Sunusu</vt:lpstr>
      <vt:lpstr>PowerPoint Sunusu</vt:lpstr>
      <vt:lpstr>PowerPoint Sunusu</vt:lpstr>
      <vt:lpstr>PowerPoint Sunusu</vt:lpstr>
      <vt:lpstr>ESSİTALOPRAM (SSRI)</vt:lpstr>
      <vt:lpstr>MİRTAZAPİN (NASSA)</vt:lpstr>
      <vt:lpstr>MİRTAZAPİN (NASSA)</vt:lpstr>
      <vt:lpstr>DULOKSETİN (SNRI)</vt:lpstr>
      <vt:lpstr>DULOKSETİN (SNRI)</vt:lpstr>
      <vt:lpstr>TRAZODON</vt:lpstr>
      <vt:lpstr>PowerPoint Sunusu</vt:lpstr>
      <vt:lpstr>PowerPoint Sunusu</vt:lpstr>
      <vt:lpstr>KETİAPİN</vt:lpstr>
      <vt:lpstr>PowerPoint Sunusu</vt:lpstr>
      <vt:lpstr>PowerPoint Sunusu</vt:lpstr>
      <vt:lpstr>GABAPENTİN</vt:lpstr>
      <vt:lpstr>GABAPENTİN</vt:lpstr>
      <vt:lpstr>PowerPoint Sunusu</vt:lpstr>
      <vt:lpstr>PREGABALİN</vt:lpstr>
      <vt:lpstr>PREGABALİN</vt:lpstr>
      <vt:lpstr>PREGABALİN</vt:lpstr>
      <vt:lpstr>PowerPoint Sunusu</vt:lpstr>
      <vt:lpstr>PowerPoint Sunusu</vt:lpstr>
      <vt:lpstr>PowerPoint Sunusu</vt:lpstr>
      <vt:lpstr>PowerPoint Sunusu</vt:lpstr>
      <vt:lpstr>PowerPoint Sunusu</vt:lpstr>
      <vt:lpstr>05/03/2022 tarihli Sağlık Uygulama Tebliği</vt:lpstr>
      <vt:lpstr>SOLİFENASİN</vt:lpstr>
      <vt:lpstr>TROSPİYUM</vt:lpstr>
      <vt:lpstr>PowerPoint Sunusu</vt:lpstr>
      <vt:lpstr>PowerPoint Sunusu</vt:lpstr>
      <vt:lpstr>PowerPoint Sunusu</vt:lpstr>
      <vt:lpstr>PowerPoint Sunusu</vt:lpstr>
      <vt:lpstr>DENOSUMAB</vt:lpstr>
      <vt:lpstr>TERİPARATİD ve ROMOSOZUMAB</vt:lpstr>
      <vt:lpstr>TERİPARATİD ve ROMOSOZUMAB</vt:lpstr>
      <vt:lpstr>PowerPoint Sunusu</vt:lpstr>
      <vt:lpstr>PowerPoint Sunusu</vt:lpstr>
      <vt:lpstr>PowerPoint Sunusu</vt:lpstr>
      <vt:lpstr>PowerPoint Sunusu</vt:lpstr>
      <vt:lpstr>PowerPoint Sunusu</vt:lpstr>
      <vt:lpstr>PowerPoint Sunusu</vt:lpstr>
      <vt:lpstr>KLOPİDOGREL</vt:lpstr>
      <vt:lpstr>Dabigatran, rivaroksaban, edoksaban  ve apiksaban </vt:lpstr>
      <vt:lpstr>PowerPoint Sunusu</vt:lpstr>
      <vt:lpstr>PowerPoint Sunusu</vt:lpstr>
      <vt:lpstr> Huzursuz bacak sendromunda ilaç kullanım ilkeleri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Hasta alt bezi/külotlu hasta alt bezi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Poliklinik</dc:creator>
  <cp:lastModifiedBy>arzu okyar</cp:lastModifiedBy>
  <cp:revision>263</cp:revision>
  <dcterms:created xsi:type="dcterms:W3CDTF">2025-06-27T10:39:55Z</dcterms:created>
  <dcterms:modified xsi:type="dcterms:W3CDTF">2025-10-18T09:03:30Z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0x0101008EB410E7384FD544926ED72B5900EAF6</vt:lpwstr>
  </property>
</Properties>
</file>