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diagrams/data2.xml" ContentType="application/vnd.openxmlformats-officedocument.drawingml.diagramData+xml"/>
  <Override PartName="/ppt/diagrams/data3.xml" ContentType="application/vnd.openxmlformats-officedocument.drawingml.diagramData+xml"/>
  <Override PartName="/ppt/diagrams/data5.xml" ContentType="application/vnd.openxmlformats-officedocument.drawingml.diagramData+xml"/>
  <Override PartName="/ppt/diagrams/data4.xml" ContentType="application/vnd.openxmlformats-officedocument.drawingml.diagramData+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3.xml" ContentType="application/vnd.openxmlformats-officedocument.presentationml.slideLayout+xml"/>
  <Override PartName="/ppt/notesSlides/notesSlide3.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olors1.xml" ContentType="application/vnd.ms-office.chartcolorstyle+xml"/>
  <Override PartName="/ppt/diagrams/layout3.xml" ContentType="application/vnd.openxmlformats-officedocument.drawingml.diagramLayout+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Masters/notesMaster1.xml" ContentType="application/vnd.openxmlformats-officedocument.presentationml.notesMaster+xml"/>
  <Override PartName="/ppt/theme/theme1.xml" ContentType="application/vnd.openxmlformats-officedocument.theme+xml"/>
  <Override PartName="/ppt/charts/chart1.xml" ContentType="application/vnd.openxmlformats-officedocument.drawingml.chart+xml"/>
  <Override PartName="/ppt/charts/style1.xml" ContentType="application/vnd.ms-office.chartstyle+xml"/>
  <Override PartName="/ppt/theme/theme2.xml" ContentType="application/vnd.openxmlformats-officedocument.theme+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93"/>
  </p:notesMasterIdLst>
  <p:sldIdLst>
    <p:sldId id="2134808836" r:id="rId2"/>
    <p:sldId id="2134808741" r:id="rId3"/>
    <p:sldId id="1057294179" r:id="rId4"/>
    <p:sldId id="2134808787" r:id="rId5"/>
    <p:sldId id="2134808846" r:id="rId6"/>
    <p:sldId id="2134808847" r:id="rId7"/>
    <p:sldId id="1057294084" r:id="rId8"/>
    <p:sldId id="2134808826" r:id="rId9"/>
    <p:sldId id="258" r:id="rId10"/>
    <p:sldId id="2134808699" r:id="rId11"/>
    <p:sldId id="1057294048" r:id="rId12"/>
    <p:sldId id="2134808812" r:id="rId13"/>
    <p:sldId id="2134808833" r:id="rId14"/>
    <p:sldId id="2134808834" r:id="rId15"/>
    <p:sldId id="2134808835" r:id="rId16"/>
    <p:sldId id="2134808829" r:id="rId17"/>
    <p:sldId id="2134808818" r:id="rId18"/>
    <p:sldId id="2134808819" r:id="rId19"/>
    <p:sldId id="2134808820" r:id="rId20"/>
    <p:sldId id="1057294071" r:id="rId21"/>
    <p:sldId id="1057294074" r:id="rId22"/>
    <p:sldId id="1057294076" r:id="rId23"/>
    <p:sldId id="260" r:id="rId24"/>
    <p:sldId id="2134808830" r:id="rId25"/>
    <p:sldId id="2134808831" r:id="rId26"/>
    <p:sldId id="2134808832" r:id="rId27"/>
    <p:sldId id="261" r:id="rId28"/>
    <p:sldId id="356" r:id="rId29"/>
    <p:sldId id="374" r:id="rId30"/>
    <p:sldId id="358" r:id="rId31"/>
    <p:sldId id="386" r:id="rId32"/>
    <p:sldId id="2134808822" r:id="rId33"/>
    <p:sldId id="2134808823" r:id="rId34"/>
    <p:sldId id="262" r:id="rId35"/>
    <p:sldId id="2134808827" r:id="rId36"/>
    <p:sldId id="2134808828" r:id="rId37"/>
    <p:sldId id="1057294165" r:id="rId38"/>
    <p:sldId id="1057294158" r:id="rId39"/>
    <p:sldId id="1057294161" r:id="rId40"/>
    <p:sldId id="1057294162" r:id="rId41"/>
    <p:sldId id="1057294354" r:id="rId42"/>
    <p:sldId id="1057294356" r:id="rId43"/>
    <p:sldId id="1057294159" r:id="rId44"/>
    <p:sldId id="1057294344" r:id="rId45"/>
    <p:sldId id="1057294345" r:id="rId46"/>
    <p:sldId id="1057294346" r:id="rId47"/>
    <p:sldId id="1057294347" r:id="rId48"/>
    <p:sldId id="1057294348" r:id="rId49"/>
    <p:sldId id="1057294349" r:id="rId50"/>
    <p:sldId id="263" r:id="rId51"/>
    <p:sldId id="2134808815" r:id="rId52"/>
    <p:sldId id="264" r:id="rId53"/>
    <p:sldId id="1057294358" r:id="rId54"/>
    <p:sldId id="1057294352" r:id="rId55"/>
    <p:sldId id="1057294210" r:id="rId56"/>
    <p:sldId id="2134808810" r:id="rId57"/>
    <p:sldId id="2134808775" r:id="rId58"/>
    <p:sldId id="2134808811" r:id="rId59"/>
    <p:sldId id="2134808672" r:id="rId60"/>
    <p:sldId id="2134808673" r:id="rId61"/>
    <p:sldId id="1057294304" r:id="rId62"/>
    <p:sldId id="1057294305" r:id="rId63"/>
    <p:sldId id="2134808824" r:id="rId64"/>
    <p:sldId id="2134808735" r:id="rId65"/>
    <p:sldId id="2134808848" r:id="rId66"/>
    <p:sldId id="1057294343" r:id="rId67"/>
    <p:sldId id="1057294316" r:id="rId68"/>
    <p:sldId id="1057294288" r:id="rId69"/>
    <p:sldId id="1118" r:id="rId70"/>
    <p:sldId id="2134808707" r:id="rId71"/>
    <p:sldId id="2134808844" r:id="rId72"/>
    <p:sldId id="1177" r:id="rId73"/>
    <p:sldId id="382" r:id="rId74"/>
    <p:sldId id="1057294294" r:id="rId75"/>
    <p:sldId id="1057294250" r:id="rId76"/>
    <p:sldId id="2134808747" r:id="rId77"/>
    <p:sldId id="2134808697" r:id="rId78"/>
    <p:sldId id="2134808743" r:id="rId79"/>
    <p:sldId id="1057294209" r:id="rId80"/>
    <p:sldId id="1057294106" r:id="rId81"/>
    <p:sldId id="1057294384" r:id="rId82"/>
    <p:sldId id="340" r:id="rId83"/>
    <p:sldId id="1057294350" r:id="rId84"/>
    <p:sldId id="2134808816" r:id="rId85"/>
    <p:sldId id="1057294088" r:id="rId86"/>
    <p:sldId id="1057294334" r:id="rId87"/>
    <p:sldId id="1057294325" r:id="rId88"/>
    <p:sldId id="1057294174" r:id="rId89"/>
    <p:sldId id="1057294341" r:id="rId90"/>
    <p:sldId id="1057294152" r:id="rId91"/>
    <p:sldId id="1057294221" r:id="rId9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5AEC"/>
    <a:srgbClr val="EFC2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49"/>
    <p:restoredTop sz="95946"/>
  </p:normalViewPr>
  <p:slideViewPr>
    <p:cSldViewPr snapToGrid="0">
      <p:cViewPr varScale="1">
        <p:scale>
          <a:sx n="82" d="100"/>
          <a:sy n="82" d="100"/>
        </p:scale>
        <p:origin x="1190" y="7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99"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customXml" Target="../customXml/item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m.kaya\Desktop\colorectal_cancer.csv"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582737734706239"/>
          <c:y val="3.3238355387112993E-3"/>
          <c:w val="0.3844323642237028"/>
          <c:h val="0.9966761644612887"/>
        </c:manualLayout>
      </c:layout>
      <c:doughnut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A28C-6547-85D8-85A13121A240}"/>
              </c:ext>
            </c:extLst>
          </c:dPt>
          <c:dPt>
            <c:idx val="1"/>
            <c:bubble3D val="0"/>
            <c:spPr>
              <a:solidFill>
                <a:srgbClr val="FF0000"/>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A28C-6547-85D8-85A13121A240}"/>
              </c:ext>
            </c:extLst>
          </c:dPt>
          <c:dPt>
            <c:idx val="2"/>
            <c:bubble3D val="0"/>
            <c:spPr>
              <a:solidFill>
                <a:srgbClr val="FFFF00"/>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A28C-6547-85D8-85A13121A240}"/>
              </c:ext>
            </c:extLst>
          </c:dPt>
          <c:dPt>
            <c:idx val="3"/>
            <c:bubble3D val="0"/>
            <c:explosion val="10"/>
            <c:spPr>
              <a:solidFill>
                <a:srgbClr val="00B050"/>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A28C-6547-85D8-85A13121A240}"/>
              </c:ext>
            </c:extLst>
          </c:dPt>
          <c:dPt>
            <c:idx val="4"/>
            <c:bubble3D val="0"/>
            <c:spPr>
              <a:solidFill>
                <a:srgbClr val="7030A0"/>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9-A28C-6547-85D8-85A13121A240}"/>
              </c:ext>
            </c:extLst>
          </c:dPt>
          <c:dLbls>
            <c:delete val="1"/>
          </c:dLbls>
          <c:cat>
            <c:strRef>
              <c:f>Sayfa2!$A$1:$E$1</c:f>
              <c:strCache>
                <c:ptCount val="5"/>
                <c:pt idx="0">
                  <c:v>İnflamatuvar Bağırsak Hastalıkları</c:v>
                </c:pt>
                <c:pt idx="1">
                  <c:v>Irritable Bağırsak Sendromu</c:v>
                </c:pt>
                <c:pt idx="2">
                  <c:v>Metabolik Hastalıklar</c:v>
                </c:pt>
                <c:pt idx="3">
                  <c:v>Otoimmün Hastalıklar/Aşırı Duyarlılık</c:v>
                </c:pt>
                <c:pt idx="4">
                  <c:v>Nöroinflamasyonla İlişkili Hastalıklar</c:v>
                </c:pt>
              </c:strCache>
            </c:strRef>
          </c:cat>
          <c:val>
            <c:numRef>
              <c:f>Sayfa2!$A$2:$E$2</c:f>
              <c:numCache>
                <c:formatCode>General</c:formatCode>
                <c:ptCount val="5"/>
                <c:pt idx="0">
                  <c:v>1</c:v>
                </c:pt>
                <c:pt idx="1">
                  <c:v>1</c:v>
                </c:pt>
                <c:pt idx="2">
                  <c:v>1</c:v>
                </c:pt>
                <c:pt idx="3">
                  <c:v>1</c:v>
                </c:pt>
                <c:pt idx="4">
                  <c:v>1</c:v>
                </c:pt>
              </c:numCache>
            </c:numRef>
          </c:val>
          <c:extLst>
            <c:ext xmlns:c16="http://schemas.microsoft.com/office/drawing/2014/chart" uri="{C3380CC4-5D6E-409C-BE32-E72D297353CC}">
              <c16:uniqueId val="{0000000A-A28C-6547-85D8-85A13121A240}"/>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layout>
        <c:manualLayout>
          <c:xMode val="edge"/>
          <c:yMode val="edge"/>
          <c:x val="0.65552271350696545"/>
          <c:y val="0.14372526588721415"/>
          <c:w val="0.29575933777508578"/>
          <c:h val="0.7059015354288154"/>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noFill/>
    <a:ln>
      <a:noFill/>
    </a:ln>
    <a:effectLst/>
  </c:spPr>
  <c:txPr>
    <a:bodyPr/>
    <a:lstStyle/>
    <a:p>
      <a:pPr>
        <a:defRPr/>
      </a:pPr>
      <a:endParaRPr lang="tr-TR"/>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33DBD-17BD-4E4B-98E0-619620B0DA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8413F03-2BCB-4CDF-93FC-3647CFD6F26E}">
      <dgm:prSet/>
      <dgm:spPr/>
      <dgm:t>
        <a:bodyPr/>
        <a:lstStyle/>
        <a:p>
          <a:r>
            <a:rPr lang="en-US"/>
            <a:t>Mikrobiyota ve immün sistem arasındaki etkileşim</a:t>
          </a:r>
        </a:p>
      </dgm:t>
    </dgm:pt>
    <dgm:pt modelId="{663F5815-672C-4143-B606-01192738E78C}" type="parTrans" cxnId="{905E5830-9C8F-42B9-A3C0-C7D5A8C0F6CD}">
      <dgm:prSet/>
      <dgm:spPr/>
      <dgm:t>
        <a:bodyPr/>
        <a:lstStyle/>
        <a:p>
          <a:endParaRPr lang="en-US"/>
        </a:p>
      </dgm:t>
    </dgm:pt>
    <dgm:pt modelId="{B650A04A-322B-41DD-A344-5724F634B0D8}" type="sibTrans" cxnId="{905E5830-9C8F-42B9-A3C0-C7D5A8C0F6CD}">
      <dgm:prSet/>
      <dgm:spPr/>
      <dgm:t>
        <a:bodyPr/>
        <a:lstStyle/>
        <a:p>
          <a:endParaRPr lang="en-US"/>
        </a:p>
      </dgm:t>
    </dgm:pt>
    <dgm:pt modelId="{7BDBFA60-CAE2-4A1F-87D7-D7783C80136C}">
      <dgm:prSet/>
      <dgm:spPr/>
      <dgm:t>
        <a:bodyPr/>
        <a:lstStyle/>
        <a:p>
          <a:r>
            <a:rPr lang="en-US"/>
            <a:t>İnflamazom</a:t>
          </a:r>
        </a:p>
      </dgm:t>
    </dgm:pt>
    <dgm:pt modelId="{EB77ACA5-7A54-4655-AD8F-5553E7D7488B}" type="parTrans" cxnId="{F92EE915-4C03-4979-A044-B0C79CB80EA9}">
      <dgm:prSet/>
      <dgm:spPr/>
      <dgm:t>
        <a:bodyPr/>
        <a:lstStyle/>
        <a:p>
          <a:endParaRPr lang="en-US"/>
        </a:p>
      </dgm:t>
    </dgm:pt>
    <dgm:pt modelId="{08078DEA-C696-47E3-B13A-32DC6181C668}" type="sibTrans" cxnId="{F92EE915-4C03-4979-A044-B0C79CB80EA9}">
      <dgm:prSet/>
      <dgm:spPr/>
      <dgm:t>
        <a:bodyPr/>
        <a:lstStyle/>
        <a:p>
          <a:endParaRPr lang="en-US"/>
        </a:p>
      </dgm:t>
    </dgm:pt>
    <dgm:pt modelId="{8C5815FC-CE41-4DC0-BA78-4AE0D21F2028}">
      <dgm:prSet/>
      <dgm:spPr/>
      <dgm:t>
        <a:bodyPr/>
        <a:lstStyle/>
        <a:p>
          <a:r>
            <a:rPr lang="en-US"/>
            <a:t>Mikroglia ve astrositler</a:t>
          </a:r>
        </a:p>
      </dgm:t>
    </dgm:pt>
    <dgm:pt modelId="{A3A34670-9514-4BF5-93A7-2C11996D95CD}" type="parTrans" cxnId="{524FC459-2B3D-4C62-AEA1-7C9B11BA4CAA}">
      <dgm:prSet/>
      <dgm:spPr/>
      <dgm:t>
        <a:bodyPr/>
        <a:lstStyle/>
        <a:p>
          <a:endParaRPr lang="en-US"/>
        </a:p>
      </dgm:t>
    </dgm:pt>
    <dgm:pt modelId="{527E49A2-80B4-45CF-8643-A75ACF7AF7EF}" type="sibTrans" cxnId="{524FC459-2B3D-4C62-AEA1-7C9B11BA4CAA}">
      <dgm:prSet/>
      <dgm:spPr/>
      <dgm:t>
        <a:bodyPr/>
        <a:lstStyle/>
        <a:p>
          <a:endParaRPr lang="en-US"/>
        </a:p>
      </dgm:t>
    </dgm:pt>
    <dgm:pt modelId="{E78650B7-AE4F-43B8-B77E-7569D03EAEA1}">
      <dgm:prSet/>
      <dgm:spPr/>
      <dgm:t>
        <a:bodyPr/>
        <a:lstStyle/>
        <a:p>
          <a:r>
            <a:rPr lang="en-US"/>
            <a:t>Nörogenezis</a:t>
          </a:r>
        </a:p>
      </dgm:t>
    </dgm:pt>
    <dgm:pt modelId="{8C676955-71DD-4398-A623-D34AD6F10C82}" type="parTrans" cxnId="{BF1F73AB-3215-4C65-9017-F1609D80A9A3}">
      <dgm:prSet/>
      <dgm:spPr/>
      <dgm:t>
        <a:bodyPr/>
        <a:lstStyle/>
        <a:p>
          <a:endParaRPr lang="en-US"/>
        </a:p>
      </dgm:t>
    </dgm:pt>
    <dgm:pt modelId="{6CE71388-EED7-4D14-9A16-9992D58B1440}" type="sibTrans" cxnId="{BF1F73AB-3215-4C65-9017-F1609D80A9A3}">
      <dgm:prSet/>
      <dgm:spPr/>
      <dgm:t>
        <a:bodyPr/>
        <a:lstStyle/>
        <a:p>
          <a:endParaRPr lang="en-US"/>
        </a:p>
      </dgm:t>
    </dgm:pt>
    <dgm:pt modelId="{7705C6C6-8D14-425E-96AE-3EF6379E12F1}">
      <dgm:prSet/>
      <dgm:spPr/>
      <dgm:t>
        <a:bodyPr/>
        <a:lstStyle/>
        <a:p>
          <a:r>
            <a:rPr lang="en-US"/>
            <a:t>Vagus siniri</a:t>
          </a:r>
        </a:p>
      </dgm:t>
    </dgm:pt>
    <dgm:pt modelId="{749C3329-CA8A-4CA8-9D32-03461D50C82A}" type="parTrans" cxnId="{74228AA2-A0B0-4B47-9693-96C9D8C1D561}">
      <dgm:prSet/>
      <dgm:spPr/>
      <dgm:t>
        <a:bodyPr/>
        <a:lstStyle/>
        <a:p>
          <a:endParaRPr lang="en-US"/>
        </a:p>
      </dgm:t>
    </dgm:pt>
    <dgm:pt modelId="{86B7977D-483C-4A5F-90E3-DE9FDF21B868}" type="sibTrans" cxnId="{74228AA2-A0B0-4B47-9693-96C9D8C1D561}">
      <dgm:prSet/>
      <dgm:spPr/>
      <dgm:t>
        <a:bodyPr/>
        <a:lstStyle/>
        <a:p>
          <a:endParaRPr lang="en-US"/>
        </a:p>
      </dgm:t>
    </dgm:pt>
    <dgm:pt modelId="{D1D0C1E7-4FFA-412F-898C-5B44E9DEB20E}">
      <dgm:prSet/>
      <dgm:spPr/>
      <dgm:t>
        <a:bodyPr/>
        <a:lstStyle/>
        <a:p>
          <a:r>
            <a:rPr lang="en-US"/>
            <a:t>Nörotransmitterler</a:t>
          </a:r>
        </a:p>
      </dgm:t>
    </dgm:pt>
    <dgm:pt modelId="{A937C489-8757-45B8-9165-1BFE9776947A}" type="parTrans" cxnId="{1DFA6111-1412-42D2-A3D9-6C622A45DDCF}">
      <dgm:prSet/>
      <dgm:spPr/>
      <dgm:t>
        <a:bodyPr/>
        <a:lstStyle/>
        <a:p>
          <a:endParaRPr lang="en-US"/>
        </a:p>
      </dgm:t>
    </dgm:pt>
    <dgm:pt modelId="{7AB3326F-B083-4921-9FED-391F03B5A422}" type="sibTrans" cxnId="{1DFA6111-1412-42D2-A3D9-6C622A45DDCF}">
      <dgm:prSet/>
      <dgm:spPr/>
      <dgm:t>
        <a:bodyPr/>
        <a:lstStyle/>
        <a:p>
          <a:endParaRPr lang="en-US"/>
        </a:p>
      </dgm:t>
    </dgm:pt>
    <dgm:pt modelId="{44313883-2A8C-284C-B707-91523AD500D9}" type="pres">
      <dgm:prSet presAssocID="{D0833DBD-17BD-4E4B-98E0-619620B0DA75}" presName="vert0" presStyleCnt="0">
        <dgm:presLayoutVars>
          <dgm:dir/>
          <dgm:animOne val="branch"/>
          <dgm:animLvl val="lvl"/>
        </dgm:presLayoutVars>
      </dgm:prSet>
      <dgm:spPr/>
    </dgm:pt>
    <dgm:pt modelId="{170615CF-F021-2644-BBF8-054005DE3510}" type="pres">
      <dgm:prSet presAssocID="{78413F03-2BCB-4CDF-93FC-3647CFD6F26E}" presName="thickLine" presStyleLbl="alignNode1" presStyleIdx="0" presStyleCnt="6"/>
      <dgm:spPr/>
    </dgm:pt>
    <dgm:pt modelId="{F36107B1-B80A-C240-A83E-D4F63C74D98B}" type="pres">
      <dgm:prSet presAssocID="{78413F03-2BCB-4CDF-93FC-3647CFD6F26E}" presName="horz1" presStyleCnt="0"/>
      <dgm:spPr/>
    </dgm:pt>
    <dgm:pt modelId="{5E2CABA4-EFA8-3843-9053-5667415B8B8D}" type="pres">
      <dgm:prSet presAssocID="{78413F03-2BCB-4CDF-93FC-3647CFD6F26E}" presName="tx1" presStyleLbl="revTx" presStyleIdx="0" presStyleCnt="6"/>
      <dgm:spPr/>
    </dgm:pt>
    <dgm:pt modelId="{8D4CCE17-2777-744E-B321-9A5BB65952D5}" type="pres">
      <dgm:prSet presAssocID="{78413F03-2BCB-4CDF-93FC-3647CFD6F26E}" presName="vert1" presStyleCnt="0"/>
      <dgm:spPr/>
    </dgm:pt>
    <dgm:pt modelId="{0B4CC2FC-26EA-5741-B818-4A478A18AD47}" type="pres">
      <dgm:prSet presAssocID="{7BDBFA60-CAE2-4A1F-87D7-D7783C80136C}" presName="thickLine" presStyleLbl="alignNode1" presStyleIdx="1" presStyleCnt="6"/>
      <dgm:spPr/>
    </dgm:pt>
    <dgm:pt modelId="{2A5B4E0C-ED7A-2944-A943-E805821EE5D1}" type="pres">
      <dgm:prSet presAssocID="{7BDBFA60-CAE2-4A1F-87D7-D7783C80136C}" presName="horz1" presStyleCnt="0"/>
      <dgm:spPr/>
    </dgm:pt>
    <dgm:pt modelId="{A57E9EAA-7FD7-C948-AD47-3295F3F89854}" type="pres">
      <dgm:prSet presAssocID="{7BDBFA60-CAE2-4A1F-87D7-D7783C80136C}" presName="tx1" presStyleLbl="revTx" presStyleIdx="1" presStyleCnt="6"/>
      <dgm:spPr/>
    </dgm:pt>
    <dgm:pt modelId="{F34D9962-10F3-A94E-A333-4945E103EE06}" type="pres">
      <dgm:prSet presAssocID="{7BDBFA60-CAE2-4A1F-87D7-D7783C80136C}" presName="vert1" presStyleCnt="0"/>
      <dgm:spPr/>
    </dgm:pt>
    <dgm:pt modelId="{89AF3AEA-C4D3-7F47-813A-F19A2A3B397D}" type="pres">
      <dgm:prSet presAssocID="{8C5815FC-CE41-4DC0-BA78-4AE0D21F2028}" presName="thickLine" presStyleLbl="alignNode1" presStyleIdx="2" presStyleCnt="6"/>
      <dgm:spPr/>
    </dgm:pt>
    <dgm:pt modelId="{B5515201-ACC1-064A-B9E8-75B4C34C4114}" type="pres">
      <dgm:prSet presAssocID="{8C5815FC-CE41-4DC0-BA78-4AE0D21F2028}" presName="horz1" presStyleCnt="0"/>
      <dgm:spPr/>
    </dgm:pt>
    <dgm:pt modelId="{CDE3B667-6394-494B-99F7-137358346848}" type="pres">
      <dgm:prSet presAssocID="{8C5815FC-CE41-4DC0-BA78-4AE0D21F2028}" presName="tx1" presStyleLbl="revTx" presStyleIdx="2" presStyleCnt="6"/>
      <dgm:spPr/>
    </dgm:pt>
    <dgm:pt modelId="{3B3FF451-8286-D84E-9DB4-752424595CFE}" type="pres">
      <dgm:prSet presAssocID="{8C5815FC-CE41-4DC0-BA78-4AE0D21F2028}" presName="vert1" presStyleCnt="0"/>
      <dgm:spPr/>
    </dgm:pt>
    <dgm:pt modelId="{85EBECB0-A304-4E46-9B36-CDC169016B5F}" type="pres">
      <dgm:prSet presAssocID="{E78650B7-AE4F-43B8-B77E-7569D03EAEA1}" presName="thickLine" presStyleLbl="alignNode1" presStyleIdx="3" presStyleCnt="6"/>
      <dgm:spPr/>
    </dgm:pt>
    <dgm:pt modelId="{4F0175FF-88B2-1F40-A796-E29288E367D3}" type="pres">
      <dgm:prSet presAssocID="{E78650B7-AE4F-43B8-B77E-7569D03EAEA1}" presName="horz1" presStyleCnt="0"/>
      <dgm:spPr/>
    </dgm:pt>
    <dgm:pt modelId="{8F41B757-1E7F-0C4F-B963-6BB70CA7DD7B}" type="pres">
      <dgm:prSet presAssocID="{E78650B7-AE4F-43B8-B77E-7569D03EAEA1}" presName="tx1" presStyleLbl="revTx" presStyleIdx="3" presStyleCnt="6"/>
      <dgm:spPr/>
    </dgm:pt>
    <dgm:pt modelId="{F203D979-0377-4440-8FDF-E825C05811AA}" type="pres">
      <dgm:prSet presAssocID="{E78650B7-AE4F-43B8-B77E-7569D03EAEA1}" presName="vert1" presStyleCnt="0"/>
      <dgm:spPr/>
    </dgm:pt>
    <dgm:pt modelId="{3103A09E-82C7-0840-996E-056717C03B61}" type="pres">
      <dgm:prSet presAssocID="{7705C6C6-8D14-425E-96AE-3EF6379E12F1}" presName="thickLine" presStyleLbl="alignNode1" presStyleIdx="4" presStyleCnt="6"/>
      <dgm:spPr/>
    </dgm:pt>
    <dgm:pt modelId="{4EFBB1B7-CE19-3841-A3FF-DD45580879B5}" type="pres">
      <dgm:prSet presAssocID="{7705C6C6-8D14-425E-96AE-3EF6379E12F1}" presName="horz1" presStyleCnt="0"/>
      <dgm:spPr/>
    </dgm:pt>
    <dgm:pt modelId="{46E179B1-5378-9C40-81F1-7B1C9F7DBFA1}" type="pres">
      <dgm:prSet presAssocID="{7705C6C6-8D14-425E-96AE-3EF6379E12F1}" presName="tx1" presStyleLbl="revTx" presStyleIdx="4" presStyleCnt="6"/>
      <dgm:spPr/>
    </dgm:pt>
    <dgm:pt modelId="{A2774AAD-F129-4546-AE28-C0F7668D45A9}" type="pres">
      <dgm:prSet presAssocID="{7705C6C6-8D14-425E-96AE-3EF6379E12F1}" presName="vert1" presStyleCnt="0"/>
      <dgm:spPr/>
    </dgm:pt>
    <dgm:pt modelId="{5C550DF2-7815-1645-AA90-8AF1BB4D51AF}" type="pres">
      <dgm:prSet presAssocID="{D1D0C1E7-4FFA-412F-898C-5B44E9DEB20E}" presName="thickLine" presStyleLbl="alignNode1" presStyleIdx="5" presStyleCnt="6"/>
      <dgm:spPr/>
    </dgm:pt>
    <dgm:pt modelId="{A119305B-3145-4C48-A754-398E6BF1BD1F}" type="pres">
      <dgm:prSet presAssocID="{D1D0C1E7-4FFA-412F-898C-5B44E9DEB20E}" presName="horz1" presStyleCnt="0"/>
      <dgm:spPr/>
    </dgm:pt>
    <dgm:pt modelId="{04940517-DF2B-BF42-B422-F9E48CD9E773}" type="pres">
      <dgm:prSet presAssocID="{D1D0C1E7-4FFA-412F-898C-5B44E9DEB20E}" presName="tx1" presStyleLbl="revTx" presStyleIdx="5" presStyleCnt="6"/>
      <dgm:spPr/>
    </dgm:pt>
    <dgm:pt modelId="{29AFED6C-9031-FC42-8A3B-D70A7ACBC985}" type="pres">
      <dgm:prSet presAssocID="{D1D0C1E7-4FFA-412F-898C-5B44E9DEB20E}" presName="vert1" presStyleCnt="0"/>
      <dgm:spPr/>
    </dgm:pt>
  </dgm:ptLst>
  <dgm:cxnLst>
    <dgm:cxn modelId="{1DFA6111-1412-42D2-A3D9-6C622A45DDCF}" srcId="{D0833DBD-17BD-4E4B-98E0-619620B0DA75}" destId="{D1D0C1E7-4FFA-412F-898C-5B44E9DEB20E}" srcOrd="5" destOrd="0" parTransId="{A937C489-8757-45B8-9165-1BFE9776947A}" sibTransId="{7AB3326F-B083-4921-9FED-391F03B5A422}"/>
    <dgm:cxn modelId="{F92EE915-4C03-4979-A044-B0C79CB80EA9}" srcId="{D0833DBD-17BD-4E4B-98E0-619620B0DA75}" destId="{7BDBFA60-CAE2-4A1F-87D7-D7783C80136C}" srcOrd="1" destOrd="0" parTransId="{EB77ACA5-7A54-4655-AD8F-5553E7D7488B}" sibTransId="{08078DEA-C696-47E3-B13A-32DC6181C668}"/>
    <dgm:cxn modelId="{0615141D-A420-CE4A-96C9-9E7E6CBF61D4}" type="presOf" srcId="{7BDBFA60-CAE2-4A1F-87D7-D7783C80136C}" destId="{A57E9EAA-7FD7-C948-AD47-3295F3F89854}" srcOrd="0" destOrd="0" presId="urn:microsoft.com/office/officeart/2008/layout/LinedList"/>
    <dgm:cxn modelId="{01B1241D-0FE6-4041-AAF7-60F496311358}" type="presOf" srcId="{D1D0C1E7-4FFA-412F-898C-5B44E9DEB20E}" destId="{04940517-DF2B-BF42-B422-F9E48CD9E773}" srcOrd="0" destOrd="0" presId="urn:microsoft.com/office/officeart/2008/layout/LinedList"/>
    <dgm:cxn modelId="{905E5830-9C8F-42B9-A3C0-C7D5A8C0F6CD}" srcId="{D0833DBD-17BD-4E4B-98E0-619620B0DA75}" destId="{78413F03-2BCB-4CDF-93FC-3647CFD6F26E}" srcOrd="0" destOrd="0" parTransId="{663F5815-672C-4143-B606-01192738E78C}" sibTransId="{B650A04A-322B-41DD-A344-5724F634B0D8}"/>
    <dgm:cxn modelId="{F7C82D64-3128-714C-B30E-F1B752793FB8}" type="presOf" srcId="{D0833DBD-17BD-4E4B-98E0-619620B0DA75}" destId="{44313883-2A8C-284C-B707-91523AD500D9}" srcOrd="0" destOrd="0" presId="urn:microsoft.com/office/officeart/2008/layout/LinedList"/>
    <dgm:cxn modelId="{A8ED7C79-1410-174E-85B8-4944CEC3F235}" type="presOf" srcId="{8C5815FC-CE41-4DC0-BA78-4AE0D21F2028}" destId="{CDE3B667-6394-494B-99F7-137358346848}" srcOrd="0" destOrd="0" presId="urn:microsoft.com/office/officeart/2008/layout/LinedList"/>
    <dgm:cxn modelId="{524FC459-2B3D-4C62-AEA1-7C9B11BA4CAA}" srcId="{D0833DBD-17BD-4E4B-98E0-619620B0DA75}" destId="{8C5815FC-CE41-4DC0-BA78-4AE0D21F2028}" srcOrd="2" destOrd="0" parTransId="{A3A34670-9514-4BF5-93A7-2C11996D95CD}" sibTransId="{527E49A2-80B4-45CF-8643-A75ACF7AF7EF}"/>
    <dgm:cxn modelId="{6CC1458B-5931-A942-AD82-5FC6CD6A1086}" type="presOf" srcId="{78413F03-2BCB-4CDF-93FC-3647CFD6F26E}" destId="{5E2CABA4-EFA8-3843-9053-5667415B8B8D}" srcOrd="0" destOrd="0" presId="urn:microsoft.com/office/officeart/2008/layout/LinedList"/>
    <dgm:cxn modelId="{DCB1F8A1-339C-114B-B0F0-974B43C8F263}" type="presOf" srcId="{7705C6C6-8D14-425E-96AE-3EF6379E12F1}" destId="{46E179B1-5378-9C40-81F1-7B1C9F7DBFA1}" srcOrd="0" destOrd="0" presId="urn:microsoft.com/office/officeart/2008/layout/LinedList"/>
    <dgm:cxn modelId="{74228AA2-A0B0-4B47-9693-96C9D8C1D561}" srcId="{D0833DBD-17BD-4E4B-98E0-619620B0DA75}" destId="{7705C6C6-8D14-425E-96AE-3EF6379E12F1}" srcOrd="4" destOrd="0" parTransId="{749C3329-CA8A-4CA8-9D32-03461D50C82A}" sibTransId="{86B7977D-483C-4A5F-90E3-DE9FDF21B868}"/>
    <dgm:cxn modelId="{BBF57CA5-C075-9F43-A752-48224CE922E4}" type="presOf" srcId="{E78650B7-AE4F-43B8-B77E-7569D03EAEA1}" destId="{8F41B757-1E7F-0C4F-B963-6BB70CA7DD7B}" srcOrd="0" destOrd="0" presId="urn:microsoft.com/office/officeart/2008/layout/LinedList"/>
    <dgm:cxn modelId="{BF1F73AB-3215-4C65-9017-F1609D80A9A3}" srcId="{D0833DBD-17BD-4E4B-98E0-619620B0DA75}" destId="{E78650B7-AE4F-43B8-B77E-7569D03EAEA1}" srcOrd="3" destOrd="0" parTransId="{8C676955-71DD-4398-A623-D34AD6F10C82}" sibTransId="{6CE71388-EED7-4D14-9A16-9992D58B1440}"/>
    <dgm:cxn modelId="{3C9B96FD-9572-D542-AA4F-E0915F07E5A1}" type="presParOf" srcId="{44313883-2A8C-284C-B707-91523AD500D9}" destId="{170615CF-F021-2644-BBF8-054005DE3510}" srcOrd="0" destOrd="0" presId="urn:microsoft.com/office/officeart/2008/layout/LinedList"/>
    <dgm:cxn modelId="{8EB7968C-9F6C-3947-BF41-829DF74631F7}" type="presParOf" srcId="{44313883-2A8C-284C-B707-91523AD500D9}" destId="{F36107B1-B80A-C240-A83E-D4F63C74D98B}" srcOrd="1" destOrd="0" presId="urn:microsoft.com/office/officeart/2008/layout/LinedList"/>
    <dgm:cxn modelId="{E3F7FD9B-F6FE-0B4A-8E18-4164412C4BE6}" type="presParOf" srcId="{F36107B1-B80A-C240-A83E-D4F63C74D98B}" destId="{5E2CABA4-EFA8-3843-9053-5667415B8B8D}" srcOrd="0" destOrd="0" presId="urn:microsoft.com/office/officeart/2008/layout/LinedList"/>
    <dgm:cxn modelId="{ECE48C60-5F2F-1D43-A8E9-5C867A3113BC}" type="presParOf" srcId="{F36107B1-B80A-C240-A83E-D4F63C74D98B}" destId="{8D4CCE17-2777-744E-B321-9A5BB65952D5}" srcOrd="1" destOrd="0" presId="urn:microsoft.com/office/officeart/2008/layout/LinedList"/>
    <dgm:cxn modelId="{711D5B27-9407-854F-85D4-7FCEC9C6EB91}" type="presParOf" srcId="{44313883-2A8C-284C-B707-91523AD500D9}" destId="{0B4CC2FC-26EA-5741-B818-4A478A18AD47}" srcOrd="2" destOrd="0" presId="urn:microsoft.com/office/officeart/2008/layout/LinedList"/>
    <dgm:cxn modelId="{706AA64E-87C0-B245-8611-7C583205B9C9}" type="presParOf" srcId="{44313883-2A8C-284C-B707-91523AD500D9}" destId="{2A5B4E0C-ED7A-2944-A943-E805821EE5D1}" srcOrd="3" destOrd="0" presId="urn:microsoft.com/office/officeart/2008/layout/LinedList"/>
    <dgm:cxn modelId="{EE05AF87-A66F-DD49-A360-29B4CAE5B7E5}" type="presParOf" srcId="{2A5B4E0C-ED7A-2944-A943-E805821EE5D1}" destId="{A57E9EAA-7FD7-C948-AD47-3295F3F89854}" srcOrd="0" destOrd="0" presId="urn:microsoft.com/office/officeart/2008/layout/LinedList"/>
    <dgm:cxn modelId="{B9E2B2E3-FF27-F144-A114-C6BAC792C2C6}" type="presParOf" srcId="{2A5B4E0C-ED7A-2944-A943-E805821EE5D1}" destId="{F34D9962-10F3-A94E-A333-4945E103EE06}" srcOrd="1" destOrd="0" presId="urn:microsoft.com/office/officeart/2008/layout/LinedList"/>
    <dgm:cxn modelId="{9B295F9C-A26C-7741-8D5E-A9EACC4ABCB1}" type="presParOf" srcId="{44313883-2A8C-284C-B707-91523AD500D9}" destId="{89AF3AEA-C4D3-7F47-813A-F19A2A3B397D}" srcOrd="4" destOrd="0" presId="urn:microsoft.com/office/officeart/2008/layout/LinedList"/>
    <dgm:cxn modelId="{AF2CE185-3761-6544-B65C-5BB9DE0EB209}" type="presParOf" srcId="{44313883-2A8C-284C-B707-91523AD500D9}" destId="{B5515201-ACC1-064A-B9E8-75B4C34C4114}" srcOrd="5" destOrd="0" presId="urn:microsoft.com/office/officeart/2008/layout/LinedList"/>
    <dgm:cxn modelId="{9EC2130A-3C52-DF40-B5FB-9FA586019FB3}" type="presParOf" srcId="{B5515201-ACC1-064A-B9E8-75B4C34C4114}" destId="{CDE3B667-6394-494B-99F7-137358346848}" srcOrd="0" destOrd="0" presId="urn:microsoft.com/office/officeart/2008/layout/LinedList"/>
    <dgm:cxn modelId="{AFE634F3-7CE8-4F45-A6CB-D25B56DE4404}" type="presParOf" srcId="{B5515201-ACC1-064A-B9E8-75B4C34C4114}" destId="{3B3FF451-8286-D84E-9DB4-752424595CFE}" srcOrd="1" destOrd="0" presId="urn:microsoft.com/office/officeart/2008/layout/LinedList"/>
    <dgm:cxn modelId="{9735CFB0-C5A0-6C41-9B84-30589798F88C}" type="presParOf" srcId="{44313883-2A8C-284C-B707-91523AD500D9}" destId="{85EBECB0-A304-4E46-9B36-CDC169016B5F}" srcOrd="6" destOrd="0" presId="urn:microsoft.com/office/officeart/2008/layout/LinedList"/>
    <dgm:cxn modelId="{16E9E490-8B18-2A4D-A881-4CD4B2AD1EEA}" type="presParOf" srcId="{44313883-2A8C-284C-B707-91523AD500D9}" destId="{4F0175FF-88B2-1F40-A796-E29288E367D3}" srcOrd="7" destOrd="0" presId="urn:microsoft.com/office/officeart/2008/layout/LinedList"/>
    <dgm:cxn modelId="{38C93986-292A-5F42-8351-6EF032D46D38}" type="presParOf" srcId="{4F0175FF-88B2-1F40-A796-E29288E367D3}" destId="{8F41B757-1E7F-0C4F-B963-6BB70CA7DD7B}" srcOrd="0" destOrd="0" presId="urn:microsoft.com/office/officeart/2008/layout/LinedList"/>
    <dgm:cxn modelId="{B894C664-7748-CE44-8EF6-9C9840B598A3}" type="presParOf" srcId="{4F0175FF-88B2-1F40-A796-E29288E367D3}" destId="{F203D979-0377-4440-8FDF-E825C05811AA}" srcOrd="1" destOrd="0" presId="urn:microsoft.com/office/officeart/2008/layout/LinedList"/>
    <dgm:cxn modelId="{50B3A5DE-AA4E-2543-98B2-17760FF5646C}" type="presParOf" srcId="{44313883-2A8C-284C-B707-91523AD500D9}" destId="{3103A09E-82C7-0840-996E-056717C03B61}" srcOrd="8" destOrd="0" presId="urn:microsoft.com/office/officeart/2008/layout/LinedList"/>
    <dgm:cxn modelId="{31247BC1-9FF5-A845-B5D7-F8D58C38F3C8}" type="presParOf" srcId="{44313883-2A8C-284C-B707-91523AD500D9}" destId="{4EFBB1B7-CE19-3841-A3FF-DD45580879B5}" srcOrd="9" destOrd="0" presId="urn:microsoft.com/office/officeart/2008/layout/LinedList"/>
    <dgm:cxn modelId="{93FA6BB7-8714-CF4D-A456-1A4B667B18E2}" type="presParOf" srcId="{4EFBB1B7-CE19-3841-A3FF-DD45580879B5}" destId="{46E179B1-5378-9C40-81F1-7B1C9F7DBFA1}" srcOrd="0" destOrd="0" presId="urn:microsoft.com/office/officeart/2008/layout/LinedList"/>
    <dgm:cxn modelId="{54FEF82A-BADF-1D43-81DC-B3EB54E7573D}" type="presParOf" srcId="{4EFBB1B7-CE19-3841-A3FF-DD45580879B5}" destId="{A2774AAD-F129-4546-AE28-C0F7668D45A9}" srcOrd="1" destOrd="0" presId="urn:microsoft.com/office/officeart/2008/layout/LinedList"/>
    <dgm:cxn modelId="{77D44614-BACB-EA45-B111-614B04D2E249}" type="presParOf" srcId="{44313883-2A8C-284C-B707-91523AD500D9}" destId="{5C550DF2-7815-1645-AA90-8AF1BB4D51AF}" srcOrd="10" destOrd="0" presId="urn:microsoft.com/office/officeart/2008/layout/LinedList"/>
    <dgm:cxn modelId="{B09C05C4-ED3E-A549-B2D9-18B79EBD755E}" type="presParOf" srcId="{44313883-2A8C-284C-B707-91523AD500D9}" destId="{A119305B-3145-4C48-A754-398E6BF1BD1F}" srcOrd="11" destOrd="0" presId="urn:microsoft.com/office/officeart/2008/layout/LinedList"/>
    <dgm:cxn modelId="{D326F815-5904-734D-8212-45FC1D918123}" type="presParOf" srcId="{A119305B-3145-4C48-A754-398E6BF1BD1F}" destId="{04940517-DF2B-BF42-B422-F9E48CD9E773}" srcOrd="0" destOrd="0" presId="urn:microsoft.com/office/officeart/2008/layout/LinedList"/>
    <dgm:cxn modelId="{0A57E19C-9DD4-404B-B7CC-07E7A00DEC69}" type="presParOf" srcId="{A119305B-3145-4C48-A754-398E6BF1BD1F}" destId="{29AFED6C-9031-FC42-8A3B-D70A7ACBC98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3F0E4A-04CF-47EA-8148-88735050EEB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CE15002-90A6-47FA-ABB1-818A48D4EF46}">
      <dgm:prSet/>
      <dgm:spPr>
        <a:solidFill>
          <a:schemeClr val="bg2">
            <a:lumMod val="75000"/>
          </a:schemeClr>
        </a:solidFill>
        <a:ln>
          <a:solidFill>
            <a:schemeClr val="bg2">
              <a:lumMod val="90000"/>
            </a:schemeClr>
          </a:solidFill>
        </a:ln>
      </dgm:spPr>
      <dgm:t>
        <a:bodyPr/>
        <a:lstStyle/>
        <a:p>
          <a:r>
            <a:rPr lang="en-US" dirty="0"/>
            <a:t>- </a:t>
          </a:r>
          <a:r>
            <a:rPr lang="en-US" dirty="0" err="1"/>
            <a:t>Mikrobiyota</a:t>
          </a:r>
          <a:r>
            <a:rPr lang="en-US" dirty="0"/>
            <a:t>, </a:t>
          </a:r>
          <a:r>
            <a:rPr lang="en-US" dirty="0" err="1"/>
            <a:t>yaşlanmanın</a:t>
          </a:r>
          <a:r>
            <a:rPr lang="en-US" dirty="0"/>
            <a:t> </a:t>
          </a:r>
          <a:r>
            <a:rPr lang="en-US" dirty="0" err="1"/>
            <a:t>biyolojik</a:t>
          </a:r>
          <a:r>
            <a:rPr lang="en-US" dirty="0"/>
            <a:t> </a:t>
          </a:r>
          <a:r>
            <a:rPr lang="en-US" dirty="0" err="1"/>
            <a:t>hızını</a:t>
          </a:r>
          <a:r>
            <a:rPr lang="en-US" dirty="0"/>
            <a:t> </a:t>
          </a:r>
          <a:r>
            <a:rPr lang="en-US" dirty="0" err="1"/>
            <a:t>belirleyen</a:t>
          </a:r>
          <a:r>
            <a:rPr lang="en-US" dirty="0"/>
            <a:t> yeni </a:t>
          </a:r>
          <a:r>
            <a:rPr lang="en-US" dirty="0" err="1"/>
            <a:t>bir</a:t>
          </a:r>
          <a:r>
            <a:rPr lang="en-US" dirty="0"/>
            <a:t> </a:t>
          </a:r>
          <a:r>
            <a:rPr lang="en-US" dirty="0" err="1"/>
            <a:t>hedef</a:t>
          </a:r>
          <a:r>
            <a:rPr lang="en-US" dirty="0"/>
            <a:t> </a:t>
          </a:r>
          <a:r>
            <a:rPr lang="en-US" dirty="0" err="1"/>
            <a:t>alanıdır</a:t>
          </a:r>
          <a:r>
            <a:rPr lang="en-US" dirty="0"/>
            <a:t>.</a:t>
          </a:r>
        </a:p>
      </dgm:t>
    </dgm:pt>
    <dgm:pt modelId="{B2A1F8C5-1963-47EC-A8D1-1FAE0852AE35}" type="parTrans" cxnId="{50673ACC-DF73-4A22-B9D2-762E096E6F7B}">
      <dgm:prSet/>
      <dgm:spPr/>
      <dgm:t>
        <a:bodyPr/>
        <a:lstStyle/>
        <a:p>
          <a:endParaRPr lang="en-US"/>
        </a:p>
      </dgm:t>
    </dgm:pt>
    <dgm:pt modelId="{53272A12-0CF5-40C1-AF3D-C5B362882C0C}" type="sibTrans" cxnId="{50673ACC-DF73-4A22-B9D2-762E096E6F7B}">
      <dgm:prSet/>
      <dgm:spPr/>
      <dgm:t>
        <a:bodyPr/>
        <a:lstStyle/>
        <a:p>
          <a:endParaRPr lang="en-US"/>
        </a:p>
      </dgm:t>
    </dgm:pt>
    <dgm:pt modelId="{ACFCD9C8-D2DC-4237-8817-4ED12622809E}">
      <dgm:prSet/>
      <dgm:spPr>
        <a:solidFill>
          <a:srgbClr val="002060"/>
        </a:solidFill>
      </dgm:spPr>
      <dgm:t>
        <a:bodyPr/>
        <a:lstStyle/>
        <a:p>
          <a:r>
            <a:rPr lang="en-US" dirty="0"/>
            <a:t>- </a:t>
          </a:r>
          <a:r>
            <a:rPr lang="en-US" dirty="0" err="1"/>
            <a:t>Mikrobiyota</a:t>
          </a:r>
          <a:r>
            <a:rPr lang="en-US" dirty="0"/>
            <a:t> </a:t>
          </a:r>
          <a:r>
            <a:rPr lang="en-US" dirty="0" err="1"/>
            <a:t>modülasyonu</a:t>
          </a:r>
          <a:r>
            <a:rPr lang="en-US" dirty="0"/>
            <a:t> → </a:t>
          </a:r>
          <a:r>
            <a:rPr lang="en-US" dirty="0" err="1"/>
            <a:t>sağlıklı</a:t>
          </a:r>
          <a:r>
            <a:rPr lang="en-US" dirty="0"/>
            <a:t> </a:t>
          </a:r>
          <a:r>
            <a:rPr lang="en-US" dirty="0" err="1"/>
            <a:t>yaşlanma</a:t>
          </a:r>
          <a:r>
            <a:rPr lang="en-US" dirty="0"/>
            <a:t> </a:t>
          </a:r>
          <a:r>
            <a:rPr lang="en-US" dirty="0" err="1"/>
            <a:t>stratejisinin</a:t>
          </a:r>
          <a:r>
            <a:rPr lang="en-US" dirty="0"/>
            <a:t> </a:t>
          </a:r>
          <a:r>
            <a:rPr lang="en-US" dirty="0" err="1"/>
            <a:t>parçası</a:t>
          </a:r>
          <a:r>
            <a:rPr lang="en-US" dirty="0"/>
            <a:t> </a:t>
          </a:r>
          <a:r>
            <a:rPr lang="en-US" dirty="0" err="1"/>
            <a:t>olmalıdır</a:t>
          </a:r>
          <a:r>
            <a:rPr lang="en-US" dirty="0"/>
            <a:t>.</a:t>
          </a:r>
        </a:p>
      </dgm:t>
    </dgm:pt>
    <dgm:pt modelId="{68A71426-207D-406D-8B95-F9E7B5617BAF}" type="parTrans" cxnId="{83709DEC-798B-450B-BEED-A2BD30E9D3D1}">
      <dgm:prSet/>
      <dgm:spPr/>
      <dgm:t>
        <a:bodyPr/>
        <a:lstStyle/>
        <a:p>
          <a:endParaRPr lang="en-US"/>
        </a:p>
      </dgm:t>
    </dgm:pt>
    <dgm:pt modelId="{3CB8FE03-1F26-49F3-867F-5EDCD4BC4011}" type="sibTrans" cxnId="{83709DEC-798B-450B-BEED-A2BD30E9D3D1}">
      <dgm:prSet/>
      <dgm:spPr/>
      <dgm:t>
        <a:bodyPr/>
        <a:lstStyle/>
        <a:p>
          <a:endParaRPr lang="en-US"/>
        </a:p>
      </dgm:t>
    </dgm:pt>
    <dgm:pt modelId="{C375BC62-B16D-45C0-80E0-3CA01ADD867C}">
      <dgm:prSet/>
      <dgm:spPr>
        <a:solidFill>
          <a:srgbClr val="FF0000"/>
        </a:solidFill>
      </dgm:spPr>
      <dgm:t>
        <a:bodyPr/>
        <a:lstStyle/>
        <a:p>
          <a:r>
            <a:rPr lang="en-US" dirty="0"/>
            <a:t>- </a:t>
          </a:r>
          <a:r>
            <a:rPr lang="en-US" dirty="0" err="1"/>
            <a:t>Gelecekte</a:t>
          </a:r>
          <a:r>
            <a:rPr lang="en-US" dirty="0"/>
            <a:t> </a:t>
          </a:r>
          <a:r>
            <a:rPr lang="en-US" dirty="0" err="1"/>
            <a:t>mikrobiyota</a:t>
          </a:r>
          <a:r>
            <a:rPr lang="en-US" dirty="0"/>
            <a:t> </a:t>
          </a:r>
          <a:r>
            <a:rPr lang="en-US" dirty="0" err="1"/>
            <a:t>profili</a:t>
          </a:r>
          <a:r>
            <a:rPr lang="en-US" dirty="0"/>
            <a:t> </a:t>
          </a:r>
          <a:r>
            <a:rPr lang="en-US" dirty="0" err="1"/>
            <a:t>biyolojik</a:t>
          </a:r>
          <a:r>
            <a:rPr lang="en-US" dirty="0"/>
            <a:t> </a:t>
          </a:r>
          <a:r>
            <a:rPr lang="en-US" dirty="0" err="1"/>
            <a:t>yaş</a:t>
          </a:r>
          <a:r>
            <a:rPr lang="en-US" dirty="0"/>
            <a:t> </a:t>
          </a:r>
          <a:r>
            <a:rPr lang="en-US" dirty="0" err="1"/>
            <a:t>göstergesi</a:t>
          </a:r>
          <a:r>
            <a:rPr lang="en-US" dirty="0"/>
            <a:t> </a:t>
          </a:r>
          <a:r>
            <a:rPr lang="en-US" dirty="0" err="1"/>
            <a:t>olarak</a:t>
          </a:r>
          <a:r>
            <a:rPr lang="en-US" dirty="0"/>
            <a:t> </a:t>
          </a:r>
          <a:r>
            <a:rPr lang="en-US" dirty="0" err="1"/>
            <a:t>kullanılabilir</a:t>
          </a:r>
          <a:r>
            <a:rPr lang="en-US" dirty="0"/>
            <a:t>.</a:t>
          </a:r>
        </a:p>
      </dgm:t>
    </dgm:pt>
    <dgm:pt modelId="{4645A512-C25A-4C86-B19A-38901F64B138}" type="parTrans" cxnId="{6C2B2A5C-E92F-4D0C-9ABA-2E56C8004123}">
      <dgm:prSet/>
      <dgm:spPr/>
      <dgm:t>
        <a:bodyPr/>
        <a:lstStyle/>
        <a:p>
          <a:endParaRPr lang="en-US"/>
        </a:p>
      </dgm:t>
    </dgm:pt>
    <dgm:pt modelId="{FCCAA1E8-473F-4BFC-8B67-32B20BE25893}" type="sibTrans" cxnId="{6C2B2A5C-E92F-4D0C-9ABA-2E56C8004123}">
      <dgm:prSet/>
      <dgm:spPr/>
      <dgm:t>
        <a:bodyPr/>
        <a:lstStyle/>
        <a:p>
          <a:endParaRPr lang="en-US"/>
        </a:p>
      </dgm:t>
    </dgm:pt>
    <dgm:pt modelId="{DDA88109-F9C5-9D44-AFB7-9A35EEE421CA}" type="pres">
      <dgm:prSet presAssocID="{2F3F0E4A-04CF-47EA-8148-88735050EEBB}" presName="linear" presStyleCnt="0">
        <dgm:presLayoutVars>
          <dgm:animLvl val="lvl"/>
          <dgm:resizeHandles val="exact"/>
        </dgm:presLayoutVars>
      </dgm:prSet>
      <dgm:spPr/>
    </dgm:pt>
    <dgm:pt modelId="{9E0D87AA-B7F0-4240-8764-0CE40658E7BF}" type="pres">
      <dgm:prSet presAssocID="{6CE15002-90A6-47FA-ABB1-818A48D4EF46}" presName="parentText" presStyleLbl="node1" presStyleIdx="0" presStyleCnt="3">
        <dgm:presLayoutVars>
          <dgm:chMax val="0"/>
          <dgm:bulletEnabled val="1"/>
        </dgm:presLayoutVars>
      </dgm:prSet>
      <dgm:spPr/>
    </dgm:pt>
    <dgm:pt modelId="{E4E1153F-8848-3E4E-A7A2-6D534E9F0368}" type="pres">
      <dgm:prSet presAssocID="{53272A12-0CF5-40C1-AF3D-C5B362882C0C}" presName="spacer" presStyleCnt="0"/>
      <dgm:spPr/>
    </dgm:pt>
    <dgm:pt modelId="{3132567F-F908-C74F-B0C2-7E83F903639F}" type="pres">
      <dgm:prSet presAssocID="{ACFCD9C8-D2DC-4237-8817-4ED12622809E}" presName="parentText" presStyleLbl="node1" presStyleIdx="1" presStyleCnt="3">
        <dgm:presLayoutVars>
          <dgm:chMax val="0"/>
          <dgm:bulletEnabled val="1"/>
        </dgm:presLayoutVars>
      </dgm:prSet>
      <dgm:spPr/>
    </dgm:pt>
    <dgm:pt modelId="{C5565183-1B74-7D44-8153-1465715A8F39}" type="pres">
      <dgm:prSet presAssocID="{3CB8FE03-1F26-49F3-867F-5EDCD4BC4011}" presName="spacer" presStyleCnt="0"/>
      <dgm:spPr/>
    </dgm:pt>
    <dgm:pt modelId="{618A3075-013D-2442-AA6D-4613F82BC74F}" type="pres">
      <dgm:prSet presAssocID="{C375BC62-B16D-45C0-80E0-3CA01ADD867C}" presName="parentText" presStyleLbl="node1" presStyleIdx="2" presStyleCnt="3">
        <dgm:presLayoutVars>
          <dgm:chMax val="0"/>
          <dgm:bulletEnabled val="1"/>
        </dgm:presLayoutVars>
      </dgm:prSet>
      <dgm:spPr/>
    </dgm:pt>
  </dgm:ptLst>
  <dgm:cxnLst>
    <dgm:cxn modelId="{7CB7C604-46D0-BC48-9440-D31C0EC76C1E}" type="presOf" srcId="{6CE15002-90A6-47FA-ABB1-818A48D4EF46}" destId="{9E0D87AA-B7F0-4240-8764-0CE40658E7BF}" srcOrd="0" destOrd="0" presId="urn:microsoft.com/office/officeart/2005/8/layout/vList2"/>
    <dgm:cxn modelId="{83CE0B2E-D0DA-4C4E-8048-DDF23B19F5A1}" type="presOf" srcId="{ACFCD9C8-D2DC-4237-8817-4ED12622809E}" destId="{3132567F-F908-C74F-B0C2-7E83F903639F}" srcOrd="0" destOrd="0" presId="urn:microsoft.com/office/officeart/2005/8/layout/vList2"/>
    <dgm:cxn modelId="{6C2B2A5C-E92F-4D0C-9ABA-2E56C8004123}" srcId="{2F3F0E4A-04CF-47EA-8148-88735050EEBB}" destId="{C375BC62-B16D-45C0-80E0-3CA01ADD867C}" srcOrd="2" destOrd="0" parTransId="{4645A512-C25A-4C86-B19A-38901F64B138}" sibTransId="{FCCAA1E8-473F-4BFC-8B67-32B20BE25893}"/>
    <dgm:cxn modelId="{50673ACC-DF73-4A22-B9D2-762E096E6F7B}" srcId="{2F3F0E4A-04CF-47EA-8148-88735050EEBB}" destId="{6CE15002-90A6-47FA-ABB1-818A48D4EF46}" srcOrd="0" destOrd="0" parTransId="{B2A1F8C5-1963-47EC-A8D1-1FAE0852AE35}" sibTransId="{53272A12-0CF5-40C1-AF3D-C5B362882C0C}"/>
    <dgm:cxn modelId="{CE49D9E5-750A-9E42-872C-85AE3ECFC41A}" type="presOf" srcId="{2F3F0E4A-04CF-47EA-8148-88735050EEBB}" destId="{DDA88109-F9C5-9D44-AFB7-9A35EEE421CA}" srcOrd="0" destOrd="0" presId="urn:microsoft.com/office/officeart/2005/8/layout/vList2"/>
    <dgm:cxn modelId="{83709DEC-798B-450B-BEED-A2BD30E9D3D1}" srcId="{2F3F0E4A-04CF-47EA-8148-88735050EEBB}" destId="{ACFCD9C8-D2DC-4237-8817-4ED12622809E}" srcOrd="1" destOrd="0" parTransId="{68A71426-207D-406D-8B95-F9E7B5617BAF}" sibTransId="{3CB8FE03-1F26-49F3-867F-5EDCD4BC4011}"/>
    <dgm:cxn modelId="{CE84B1F7-C899-C948-B351-A3828A699EEE}" type="presOf" srcId="{C375BC62-B16D-45C0-80E0-3CA01ADD867C}" destId="{618A3075-013D-2442-AA6D-4613F82BC74F}" srcOrd="0" destOrd="0" presId="urn:microsoft.com/office/officeart/2005/8/layout/vList2"/>
    <dgm:cxn modelId="{8DE5683D-70FA-384C-BF23-7E384C1E9AAE}" type="presParOf" srcId="{DDA88109-F9C5-9D44-AFB7-9A35EEE421CA}" destId="{9E0D87AA-B7F0-4240-8764-0CE40658E7BF}" srcOrd="0" destOrd="0" presId="urn:microsoft.com/office/officeart/2005/8/layout/vList2"/>
    <dgm:cxn modelId="{212354C7-4301-A049-B4FC-FB5753EDE192}" type="presParOf" srcId="{DDA88109-F9C5-9D44-AFB7-9A35EEE421CA}" destId="{E4E1153F-8848-3E4E-A7A2-6D534E9F0368}" srcOrd="1" destOrd="0" presId="urn:microsoft.com/office/officeart/2005/8/layout/vList2"/>
    <dgm:cxn modelId="{8E8D5AFC-D89B-6048-883C-5860C2963826}" type="presParOf" srcId="{DDA88109-F9C5-9D44-AFB7-9A35EEE421CA}" destId="{3132567F-F908-C74F-B0C2-7E83F903639F}" srcOrd="2" destOrd="0" presId="urn:microsoft.com/office/officeart/2005/8/layout/vList2"/>
    <dgm:cxn modelId="{BFD3780A-945A-0742-BB35-F0B575079E72}" type="presParOf" srcId="{DDA88109-F9C5-9D44-AFB7-9A35EEE421CA}" destId="{C5565183-1B74-7D44-8153-1465715A8F39}" srcOrd="3" destOrd="0" presId="urn:microsoft.com/office/officeart/2005/8/layout/vList2"/>
    <dgm:cxn modelId="{4A73DE68-7AE7-6946-B243-06BA1919C867}" type="presParOf" srcId="{DDA88109-F9C5-9D44-AFB7-9A35EEE421CA}" destId="{618A3075-013D-2442-AA6D-4613F82BC74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429D62-8FA7-0740-86E9-90DFE6CF0F59}" type="doc">
      <dgm:prSet loTypeId="urn:microsoft.com/office/officeart/2005/8/layout/radial4" loCatId="" qsTypeId="urn:microsoft.com/office/officeart/2005/8/quickstyle/simple4" qsCatId="simple" csTypeId="urn:microsoft.com/office/officeart/2005/8/colors/accent1_2" csCatId="accent1" phldr="1"/>
      <dgm:spPr/>
      <dgm:t>
        <a:bodyPr/>
        <a:lstStyle/>
        <a:p>
          <a:endParaRPr lang="en-US"/>
        </a:p>
      </dgm:t>
    </dgm:pt>
    <dgm:pt modelId="{28308AA6-CEC1-0141-93C7-2F864915D9D8}">
      <dgm:prSet phldrT="[Text]"/>
      <dgm:spPr>
        <a:solidFill>
          <a:schemeClr val="accent2">
            <a:lumMod val="40000"/>
            <a:lumOff val="60000"/>
          </a:schemeClr>
        </a:solidFill>
      </dgm:spPr>
      <dgm:t>
        <a:bodyPr/>
        <a:lstStyle/>
        <a:p>
          <a:r>
            <a:rPr lang="en-US" dirty="0"/>
            <a:t>MİKROBİYOM</a:t>
          </a:r>
        </a:p>
      </dgm:t>
    </dgm:pt>
    <dgm:pt modelId="{DE5C7E47-9623-FD4E-80EF-0DF363C64590}" type="parTrans" cxnId="{04B6C618-D383-A34F-8784-1C3F9803382F}">
      <dgm:prSet/>
      <dgm:spPr/>
      <dgm:t>
        <a:bodyPr/>
        <a:lstStyle/>
        <a:p>
          <a:endParaRPr lang="en-US"/>
        </a:p>
      </dgm:t>
    </dgm:pt>
    <dgm:pt modelId="{B2E0B803-3467-2B46-AF95-93778D29A6B3}" type="sibTrans" cxnId="{04B6C618-D383-A34F-8784-1C3F9803382F}">
      <dgm:prSet/>
      <dgm:spPr/>
      <dgm:t>
        <a:bodyPr/>
        <a:lstStyle/>
        <a:p>
          <a:endParaRPr lang="en-US"/>
        </a:p>
      </dgm:t>
    </dgm:pt>
    <dgm:pt modelId="{E5268C8B-05CA-9845-9D96-385E9B2C9F8A}">
      <dgm:prSet phldrT="[Text]"/>
      <dgm:spPr>
        <a:solidFill>
          <a:srgbClr val="FF6600"/>
        </a:solidFill>
      </dgm:spPr>
      <dgm:t>
        <a:bodyPr/>
        <a:lstStyle/>
        <a:p>
          <a:r>
            <a:rPr lang="en-US" dirty="0"/>
            <a:t>DİAGNOSTİK</a:t>
          </a:r>
        </a:p>
      </dgm:t>
    </dgm:pt>
    <dgm:pt modelId="{F7E4271A-2182-E840-B275-6BACDA6C0917}" type="parTrans" cxnId="{06031EF9-CF97-C24D-A2FC-8F65DED37E66}">
      <dgm:prSet/>
      <dgm:spPr/>
      <dgm:t>
        <a:bodyPr/>
        <a:lstStyle/>
        <a:p>
          <a:endParaRPr lang="en-US"/>
        </a:p>
      </dgm:t>
    </dgm:pt>
    <dgm:pt modelId="{CE4A8A50-2333-3844-AF34-820C42A392C6}" type="sibTrans" cxnId="{06031EF9-CF97-C24D-A2FC-8F65DED37E66}">
      <dgm:prSet/>
      <dgm:spPr/>
      <dgm:t>
        <a:bodyPr/>
        <a:lstStyle/>
        <a:p>
          <a:endParaRPr lang="en-US"/>
        </a:p>
      </dgm:t>
    </dgm:pt>
    <dgm:pt modelId="{D82059A0-3AAC-4843-8986-A4C553A3B6A7}">
      <dgm:prSet phldrT="[Text]"/>
      <dgm:spPr>
        <a:solidFill>
          <a:schemeClr val="accent4"/>
        </a:solidFill>
      </dgm:spPr>
      <dgm:t>
        <a:bodyPr/>
        <a:lstStyle/>
        <a:p>
          <a:r>
            <a:rPr lang="en-US" dirty="0"/>
            <a:t>PROGNOSTİK</a:t>
          </a:r>
        </a:p>
      </dgm:t>
    </dgm:pt>
    <dgm:pt modelId="{0AFF3028-6736-3941-BC7A-D0F230B937A3}" type="parTrans" cxnId="{0CA8D0D3-D5C6-4D44-96AB-443117055509}">
      <dgm:prSet/>
      <dgm:spPr/>
      <dgm:t>
        <a:bodyPr/>
        <a:lstStyle/>
        <a:p>
          <a:endParaRPr lang="en-US"/>
        </a:p>
      </dgm:t>
    </dgm:pt>
    <dgm:pt modelId="{A260276C-C7C8-704C-8505-D079C83A5529}" type="sibTrans" cxnId="{0CA8D0D3-D5C6-4D44-96AB-443117055509}">
      <dgm:prSet/>
      <dgm:spPr/>
      <dgm:t>
        <a:bodyPr/>
        <a:lstStyle/>
        <a:p>
          <a:endParaRPr lang="en-US"/>
        </a:p>
      </dgm:t>
    </dgm:pt>
    <dgm:pt modelId="{0FC5F935-18C9-8540-96DA-5B2104CFA197}">
      <dgm:prSet phldrT="[Text]"/>
      <dgm:spPr>
        <a:solidFill>
          <a:schemeClr val="accent3"/>
        </a:solidFill>
      </dgm:spPr>
      <dgm:t>
        <a:bodyPr/>
        <a:lstStyle/>
        <a:p>
          <a:r>
            <a:rPr lang="en-US" dirty="0"/>
            <a:t>HASTA MONİTÖRİZASYONU</a:t>
          </a:r>
        </a:p>
      </dgm:t>
    </dgm:pt>
    <dgm:pt modelId="{AC0259A6-E35E-5148-B927-E92B8C456961}" type="parTrans" cxnId="{1193EA4C-28B2-1B45-A3D5-3740C02A48BA}">
      <dgm:prSet/>
      <dgm:spPr/>
      <dgm:t>
        <a:bodyPr/>
        <a:lstStyle/>
        <a:p>
          <a:endParaRPr lang="en-US"/>
        </a:p>
      </dgm:t>
    </dgm:pt>
    <dgm:pt modelId="{FC58C4BF-0888-5F4F-954B-7860FAF8443F}" type="sibTrans" cxnId="{1193EA4C-28B2-1B45-A3D5-3740C02A48BA}">
      <dgm:prSet/>
      <dgm:spPr/>
      <dgm:t>
        <a:bodyPr/>
        <a:lstStyle/>
        <a:p>
          <a:endParaRPr lang="en-US"/>
        </a:p>
      </dgm:t>
    </dgm:pt>
    <dgm:pt modelId="{B7B78C97-7D51-5C4F-9E84-7CC604BD9BC9}">
      <dgm:prSet phldrT="[Text]"/>
      <dgm:spPr>
        <a:solidFill>
          <a:schemeClr val="accent6"/>
        </a:solidFill>
      </dgm:spPr>
      <dgm:t>
        <a:bodyPr/>
        <a:lstStyle/>
        <a:p>
          <a:r>
            <a:rPr lang="en-US" dirty="0"/>
            <a:t>MODULASYON İÇİN HEDEF</a:t>
          </a:r>
        </a:p>
      </dgm:t>
    </dgm:pt>
    <dgm:pt modelId="{C5143FD9-8E03-E047-8E51-9D1197FD3D36}" type="parTrans" cxnId="{97AD849F-B3F7-284C-A6BF-DEA7AD941F0C}">
      <dgm:prSet/>
      <dgm:spPr/>
      <dgm:t>
        <a:bodyPr/>
        <a:lstStyle/>
        <a:p>
          <a:endParaRPr lang="en-US"/>
        </a:p>
      </dgm:t>
    </dgm:pt>
    <dgm:pt modelId="{F1C54BD0-14C6-9847-9B0E-4E550DD0A77D}" type="sibTrans" cxnId="{97AD849F-B3F7-284C-A6BF-DEA7AD941F0C}">
      <dgm:prSet/>
      <dgm:spPr/>
      <dgm:t>
        <a:bodyPr/>
        <a:lstStyle/>
        <a:p>
          <a:endParaRPr lang="en-US"/>
        </a:p>
      </dgm:t>
    </dgm:pt>
    <dgm:pt modelId="{79B1805D-4EF9-A048-A665-6254572ECFF6}" type="pres">
      <dgm:prSet presAssocID="{67429D62-8FA7-0740-86E9-90DFE6CF0F59}" presName="cycle" presStyleCnt="0">
        <dgm:presLayoutVars>
          <dgm:chMax val="1"/>
          <dgm:dir/>
          <dgm:animLvl val="ctr"/>
          <dgm:resizeHandles val="exact"/>
        </dgm:presLayoutVars>
      </dgm:prSet>
      <dgm:spPr/>
    </dgm:pt>
    <dgm:pt modelId="{8F8D6D95-7B6D-B549-8BDC-DB861B936EE6}" type="pres">
      <dgm:prSet presAssocID="{28308AA6-CEC1-0141-93C7-2F864915D9D8}" presName="centerShape" presStyleLbl="node0" presStyleIdx="0" presStyleCnt="1"/>
      <dgm:spPr/>
    </dgm:pt>
    <dgm:pt modelId="{900924A2-3660-5240-8783-36A7DEFF13F1}" type="pres">
      <dgm:prSet presAssocID="{F7E4271A-2182-E840-B275-6BACDA6C0917}" presName="parTrans" presStyleLbl="bgSibTrans2D1" presStyleIdx="0" presStyleCnt="4"/>
      <dgm:spPr/>
    </dgm:pt>
    <dgm:pt modelId="{5A6D040F-33FF-1342-913A-77252850BE2E}" type="pres">
      <dgm:prSet presAssocID="{E5268C8B-05CA-9845-9D96-385E9B2C9F8A}" presName="node" presStyleLbl="node1" presStyleIdx="0" presStyleCnt="4">
        <dgm:presLayoutVars>
          <dgm:bulletEnabled val="1"/>
        </dgm:presLayoutVars>
      </dgm:prSet>
      <dgm:spPr/>
    </dgm:pt>
    <dgm:pt modelId="{238F11E7-73FD-084E-8BDE-54FA01C02545}" type="pres">
      <dgm:prSet presAssocID="{0AFF3028-6736-3941-BC7A-D0F230B937A3}" presName="parTrans" presStyleLbl="bgSibTrans2D1" presStyleIdx="1" presStyleCnt="4"/>
      <dgm:spPr/>
    </dgm:pt>
    <dgm:pt modelId="{39DA36BB-9FD0-5844-895F-E5472AF22EEB}" type="pres">
      <dgm:prSet presAssocID="{D82059A0-3AAC-4843-8986-A4C553A3B6A7}" presName="node" presStyleLbl="node1" presStyleIdx="1" presStyleCnt="4">
        <dgm:presLayoutVars>
          <dgm:bulletEnabled val="1"/>
        </dgm:presLayoutVars>
      </dgm:prSet>
      <dgm:spPr/>
    </dgm:pt>
    <dgm:pt modelId="{60896697-7DBC-8B41-B274-3E655D531CC7}" type="pres">
      <dgm:prSet presAssocID="{AC0259A6-E35E-5148-B927-E92B8C456961}" presName="parTrans" presStyleLbl="bgSibTrans2D1" presStyleIdx="2" presStyleCnt="4"/>
      <dgm:spPr/>
    </dgm:pt>
    <dgm:pt modelId="{2FE2E162-FBF7-5544-B95C-64F89AA543FF}" type="pres">
      <dgm:prSet presAssocID="{0FC5F935-18C9-8540-96DA-5B2104CFA197}" presName="node" presStyleLbl="node1" presStyleIdx="2" presStyleCnt="4">
        <dgm:presLayoutVars>
          <dgm:bulletEnabled val="1"/>
        </dgm:presLayoutVars>
      </dgm:prSet>
      <dgm:spPr/>
    </dgm:pt>
    <dgm:pt modelId="{2B04E689-33E7-294F-A1CE-34D53DFE412D}" type="pres">
      <dgm:prSet presAssocID="{C5143FD9-8E03-E047-8E51-9D1197FD3D36}" presName="parTrans" presStyleLbl="bgSibTrans2D1" presStyleIdx="3" presStyleCnt="4"/>
      <dgm:spPr/>
    </dgm:pt>
    <dgm:pt modelId="{BE9D4E27-283F-7647-B59F-54508D312CB6}" type="pres">
      <dgm:prSet presAssocID="{B7B78C97-7D51-5C4F-9E84-7CC604BD9BC9}" presName="node" presStyleLbl="node1" presStyleIdx="3" presStyleCnt="4">
        <dgm:presLayoutVars>
          <dgm:bulletEnabled val="1"/>
        </dgm:presLayoutVars>
      </dgm:prSet>
      <dgm:spPr/>
    </dgm:pt>
  </dgm:ptLst>
  <dgm:cxnLst>
    <dgm:cxn modelId="{6C32DC14-75D1-1143-94FD-8B5D4F1B3BAE}" type="presOf" srcId="{F7E4271A-2182-E840-B275-6BACDA6C0917}" destId="{900924A2-3660-5240-8783-36A7DEFF13F1}" srcOrd="0" destOrd="0" presId="urn:microsoft.com/office/officeart/2005/8/layout/radial4"/>
    <dgm:cxn modelId="{04B6C618-D383-A34F-8784-1C3F9803382F}" srcId="{67429D62-8FA7-0740-86E9-90DFE6CF0F59}" destId="{28308AA6-CEC1-0141-93C7-2F864915D9D8}" srcOrd="0" destOrd="0" parTransId="{DE5C7E47-9623-FD4E-80EF-0DF363C64590}" sibTransId="{B2E0B803-3467-2B46-AF95-93778D29A6B3}"/>
    <dgm:cxn modelId="{D8814F5D-7167-F94F-AA51-C6F6631312E6}" type="presOf" srcId="{E5268C8B-05CA-9845-9D96-385E9B2C9F8A}" destId="{5A6D040F-33FF-1342-913A-77252850BE2E}" srcOrd="0" destOrd="0" presId="urn:microsoft.com/office/officeart/2005/8/layout/radial4"/>
    <dgm:cxn modelId="{4592AB43-BDD4-CF42-8366-4D031528AAB9}" type="presOf" srcId="{C5143FD9-8E03-E047-8E51-9D1197FD3D36}" destId="{2B04E689-33E7-294F-A1CE-34D53DFE412D}" srcOrd="0" destOrd="0" presId="urn:microsoft.com/office/officeart/2005/8/layout/radial4"/>
    <dgm:cxn modelId="{DA2FC84B-E624-DA45-9962-1D0C3AC01278}" type="presOf" srcId="{B7B78C97-7D51-5C4F-9E84-7CC604BD9BC9}" destId="{BE9D4E27-283F-7647-B59F-54508D312CB6}" srcOrd="0" destOrd="0" presId="urn:microsoft.com/office/officeart/2005/8/layout/radial4"/>
    <dgm:cxn modelId="{99A7E26C-CAD6-AA49-B3CD-666E8CCC3E4E}" type="presOf" srcId="{AC0259A6-E35E-5148-B927-E92B8C456961}" destId="{60896697-7DBC-8B41-B274-3E655D531CC7}" srcOrd="0" destOrd="0" presId="urn:microsoft.com/office/officeart/2005/8/layout/radial4"/>
    <dgm:cxn modelId="{1193EA4C-28B2-1B45-A3D5-3740C02A48BA}" srcId="{28308AA6-CEC1-0141-93C7-2F864915D9D8}" destId="{0FC5F935-18C9-8540-96DA-5B2104CFA197}" srcOrd="2" destOrd="0" parTransId="{AC0259A6-E35E-5148-B927-E92B8C456961}" sibTransId="{FC58C4BF-0888-5F4F-954B-7860FAF8443F}"/>
    <dgm:cxn modelId="{B765B99C-1DCA-DF47-AB4B-195FDF62F39F}" type="presOf" srcId="{D82059A0-3AAC-4843-8986-A4C553A3B6A7}" destId="{39DA36BB-9FD0-5844-895F-E5472AF22EEB}" srcOrd="0" destOrd="0" presId="urn:microsoft.com/office/officeart/2005/8/layout/radial4"/>
    <dgm:cxn modelId="{97AD849F-B3F7-284C-A6BF-DEA7AD941F0C}" srcId="{28308AA6-CEC1-0141-93C7-2F864915D9D8}" destId="{B7B78C97-7D51-5C4F-9E84-7CC604BD9BC9}" srcOrd="3" destOrd="0" parTransId="{C5143FD9-8E03-E047-8E51-9D1197FD3D36}" sibTransId="{F1C54BD0-14C6-9847-9B0E-4E550DD0A77D}"/>
    <dgm:cxn modelId="{8FFD37B8-F670-4349-9F9F-157B32974AD4}" type="presOf" srcId="{28308AA6-CEC1-0141-93C7-2F864915D9D8}" destId="{8F8D6D95-7B6D-B549-8BDC-DB861B936EE6}" srcOrd="0" destOrd="0" presId="urn:microsoft.com/office/officeart/2005/8/layout/radial4"/>
    <dgm:cxn modelId="{0CA8D0D3-D5C6-4D44-96AB-443117055509}" srcId="{28308AA6-CEC1-0141-93C7-2F864915D9D8}" destId="{D82059A0-3AAC-4843-8986-A4C553A3B6A7}" srcOrd="1" destOrd="0" parTransId="{0AFF3028-6736-3941-BC7A-D0F230B937A3}" sibTransId="{A260276C-C7C8-704C-8505-D079C83A5529}"/>
    <dgm:cxn modelId="{3140C5D6-FFB3-534F-AE7A-DEE5484C4401}" type="presOf" srcId="{0FC5F935-18C9-8540-96DA-5B2104CFA197}" destId="{2FE2E162-FBF7-5544-B95C-64F89AA543FF}" srcOrd="0" destOrd="0" presId="urn:microsoft.com/office/officeart/2005/8/layout/radial4"/>
    <dgm:cxn modelId="{904368E6-27F4-EB43-95FF-9E451C542D68}" type="presOf" srcId="{0AFF3028-6736-3941-BC7A-D0F230B937A3}" destId="{238F11E7-73FD-084E-8BDE-54FA01C02545}" srcOrd="0" destOrd="0" presId="urn:microsoft.com/office/officeart/2005/8/layout/radial4"/>
    <dgm:cxn modelId="{A24DA9F5-2533-244F-8D81-A0A2FE90D544}" type="presOf" srcId="{67429D62-8FA7-0740-86E9-90DFE6CF0F59}" destId="{79B1805D-4EF9-A048-A665-6254572ECFF6}" srcOrd="0" destOrd="0" presId="urn:microsoft.com/office/officeart/2005/8/layout/radial4"/>
    <dgm:cxn modelId="{06031EF9-CF97-C24D-A2FC-8F65DED37E66}" srcId="{28308AA6-CEC1-0141-93C7-2F864915D9D8}" destId="{E5268C8B-05CA-9845-9D96-385E9B2C9F8A}" srcOrd="0" destOrd="0" parTransId="{F7E4271A-2182-E840-B275-6BACDA6C0917}" sibTransId="{CE4A8A50-2333-3844-AF34-820C42A392C6}"/>
    <dgm:cxn modelId="{68BF87A6-973B-F24F-BE27-463C695A4FDE}" type="presParOf" srcId="{79B1805D-4EF9-A048-A665-6254572ECFF6}" destId="{8F8D6D95-7B6D-B549-8BDC-DB861B936EE6}" srcOrd="0" destOrd="0" presId="urn:microsoft.com/office/officeart/2005/8/layout/radial4"/>
    <dgm:cxn modelId="{935B1829-6F85-CC48-AA74-7E315C0CBF49}" type="presParOf" srcId="{79B1805D-4EF9-A048-A665-6254572ECFF6}" destId="{900924A2-3660-5240-8783-36A7DEFF13F1}" srcOrd="1" destOrd="0" presId="urn:microsoft.com/office/officeart/2005/8/layout/radial4"/>
    <dgm:cxn modelId="{F4DAC8EC-E2E1-974B-8DF9-5CA78CEF7394}" type="presParOf" srcId="{79B1805D-4EF9-A048-A665-6254572ECFF6}" destId="{5A6D040F-33FF-1342-913A-77252850BE2E}" srcOrd="2" destOrd="0" presId="urn:microsoft.com/office/officeart/2005/8/layout/radial4"/>
    <dgm:cxn modelId="{05B793B9-B88D-7F4C-9AF8-2328E86BADCA}" type="presParOf" srcId="{79B1805D-4EF9-A048-A665-6254572ECFF6}" destId="{238F11E7-73FD-084E-8BDE-54FA01C02545}" srcOrd="3" destOrd="0" presId="urn:microsoft.com/office/officeart/2005/8/layout/radial4"/>
    <dgm:cxn modelId="{3481396E-C419-954D-A333-060049B9FDE8}" type="presParOf" srcId="{79B1805D-4EF9-A048-A665-6254572ECFF6}" destId="{39DA36BB-9FD0-5844-895F-E5472AF22EEB}" srcOrd="4" destOrd="0" presId="urn:microsoft.com/office/officeart/2005/8/layout/radial4"/>
    <dgm:cxn modelId="{7AA85E9A-E24E-8A4B-9CCC-A5BAB3AB4263}" type="presParOf" srcId="{79B1805D-4EF9-A048-A665-6254572ECFF6}" destId="{60896697-7DBC-8B41-B274-3E655D531CC7}" srcOrd="5" destOrd="0" presId="urn:microsoft.com/office/officeart/2005/8/layout/radial4"/>
    <dgm:cxn modelId="{D23265E3-5F57-1842-9A5E-59989E25B0D9}" type="presParOf" srcId="{79B1805D-4EF9-A048-A665-6254572ECFF6}" destId="{2FE2E162-FBF7-5544-B95C-64F89AA543FF}" srcOrd="6" destOrd="0" presId="urn:microsoft.com/office/officeart/2005/8/layout/radial4"/>
    <dgm:cxn modelId="{04AF11C6-2D93-B54D-AC56-43923CA64762}" type="presParOf" srcId="{79B1805D-4EF9-A048-A665-6254572ECFF6}" destId="{2B04E689-33E7-294F-A1CE-34D53DFE412D}" srcOrd="7" destOrd="0" presId="urn:microsoft.com/office/officeart/2005/8/layout/radial4"/>
    <dgm:cxn modelId="{AF020EE1-6AA9-C049-94E5-83786603A328}" type="presParOf" srcId="{79B1805D-4EF9-A048-A665-6254572ECFF6}" destId="{BE9D4E27-283F-7647-B59F-54508D312CB6}" srcOrd="8" destOrd="0" presId="urn:microsoft.com/office/officeart/2005/8/layout/radial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EE9E6D-DFE8-144E-B2CD-11EA79D1920A}" type="doc">
      <dgm:prSet loTypeId="urn:microsoft.com/office/officeart/2005/8/layout/venn3" loCatId="" qsTypeId="urn:microsoft.com/office/officeart/2005/8/quickstyle/simple5" qsCatId="simple" csTypeId="urn:microsoft.com/office/officeart/2005/8/colors/colorful2" csCatId="colorful" phldr="1"/>
      <dgm:spPr/>
      <dgm:t>
        <a:bodyPr/>
        <a:lstStyle/>
        <a:p>
          <a:endParaRPr lang="en-US"/>
        </a:p>
      </dgm:t>
    </dgm:pt>
    <dgm:pt modelId="{466B917F-FC85-CB4F-93FE-C2A6AFFE2A8C}">
      <dgm:prSet phldrT="[Text]"/>
      <dgm:spPr>
        <a:gradFill rotWithShape="0">
          <a:gsLst>
            <a:gs pos="0">
              <a:srgbClr val="E459E9"/>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gradFill>
      </dgm:spPr>
      <dgm:t>
        <a:bodyPr/>
        <a:lstStyle/>
        <a:p>
          <a:r>
            <a:rPr lang="en-US" dirty="0" err="1"/>
            <a:t>Cins</a:t>
          </a:r>
          <a:r>
            <a:rPr lang="en-US" dirty="0"/>
            <a:t> </a:t>
          </a:r>
        </a:p>
      </dgm:t>
    </dgm:pt>
    <dgm:pt modelId="{5F6F4746-DE87-424A-9FB4-1288E8CDEFDA}" type="parTrans" cxnId="{FCBE32AC-2F76-7F4F-B009-4491FAF95081}">
      <dgm:prSet/>
      <dgm:spPr/>
      <dgm:t>
        <a:bodyPr/>
        <a:lstStyle/>
        <a:p>
          <a:endParaRPr lang="en-US"/>
        </a:p>
      </dgm:t>
    </dgm:pt>
    <dgm:pt modelId="{0FCC7C77-1613-A74C-9F07-C2D52431C055}" type="sibTrans" cxnId="{FCBE32AC-2F76-7F4F-B009-4491FAF95081}">
      <dgm:prSet/>
      <dgm:spPr/>
      <dgm:t>
        <a:bodyPr/>
        <a:lstStyle/>
        <a:p>
          <a:endParaRPr lang="en-US"/>
        </a:p>
      </dgm:t>
    </dgm:pt>
    <dgm:pt modelId="{6C2A79F6-89E3-1548-84EA-A7EE51F53C0B}">
      <dgm:prSet phldrT="[Text]"/>
      <dgm:spPr>
        <a:gradFill rotWithShape="0">
          <a:gsLst>
            <a:gs pos="0">
              <a:srgbClr val="7030A0"/>
            </a:gs>
            <a:gs pos="50000">
              <a:schemeClr val="accent2">
                <a:alpha val="50000"/>
                <a:hueOff val="-485121"/>
                <a:satOff val="-27976"/>
                <a:lumOff val="2876"/>
                <a:alphaOff val="0"/>
                <a:satMod val="110000"/>
                <a:lumMod val="100000"/>
                <a:shade val="100000"/>
              </a:schemeClr>
            </a:gs>
            <a:gs pos="100000">
              <a:schemeClr val="accent2">
                <a:alpha val="50000"/>
                <a:hueOff val="-485121"/>
                <a:satOff val="-27976"/>
                <a:lumOff val="2876"/>
                <a:alphaOff val="0"/>
                <a:lumMod val="99000"/>
                <a:satMod val="120000"/>
                <a:shade val="78000"/>
              </a:schemeClr>
            </a:gs>
          </a:gsLst>
        </a:gradFill>
      </dgm:spPr>
      <dgm:t>
        <a:bodyPr/>
        <a:lstStyle/>
        <a:p>
          <a:r>
            <a:rPr lang="en-US" dirty="0" err="1"/>
            <a:t>Tür</a:t>
          </a:r>
          <a:endParaRPr lang="en-US" dirty="0"/>
        </a:p>
      </dgm:t>
    </dgm:pt>
    <dgm:pt modelId="{D7CEC00E-4308-9348-8FF4-7F7E21472F2A}" type="parTrans" cxnId="{7B656102-0BA1-444D-90AB-F237103F5D4B}">
      <dgm:prSet/>
      <dgm:spPr/>
      <dgm:t>
        <a:bodyPr/>
        <a:lstStyle/>
        <a:p>
          <a:endParaRPr lang="en-US"/>
        </a:p>
      </dgm:t>
    </dgm:pt>
    <dgm:pt modelId="{E8047720-D804-5446-BA7D-502F75E11C4A}" type="sibTrans" cxnId="{7B656102-0BA1-444D-90AB-F237103F5D4B}">
      <dgm:prSet/>
      <dgm:spPr/>
      <dgm:t>
        <a:bodyPr/>
        <a:lstStyle/>
        <a:p>
          <a:endParaRPr lang="en-US"/>
        </a:p>
      </dgm:t>
    </dgm:pt>
    <dgm:pt modelId="{89E72312-C9E2-6046-B867-06F10099730A}">
      <dgm:prSet phldrT="[Text]" custT="1"/>
      <dgm:spPr>
        <a:solidFill>
          <a:srgbClr val="C00000"/>
        </a:solidFill>
      </dgm:spPr>
      <dgm:t>
        <a:bodyPr/>
        <a:lstStyle/>
        <a:p>
          <a:r>
            <a:rPr lang="en-US" sz="2400" b="1" dirty="0" err="1">
              <a:solidFill>
                <a:schemeClr val="tx1"/>
              </a:solidFill>
            </a:rPr>
            <a:t>Suş</a:t>
          </a:r>
          <a:r>
            <a:rPr lang="en-US" sz="2400" b="1" dirty="0">
              <a:solidFill>
                <a:schemeClr val="tx1"/>
              </a:solidFill>
            </a:rPr>
            <a:t> </a:t>
          </a:r>
          <a:r>
            <a:rPr lang="en-US" sz="1800" b="1" dirty="0">
              <a:solidFill>
                <a:schemeClr val="tx1"/>
              </a:solidFill>
            </a:rPr>
            <a:t>Kodu</a:t>
          </a:r>
          <a:endParaRPr lang="en-US" sz="2400" b="1" dirty="0">
            <a:solidFill>
              <a:schemeClr val="tx1"/>
            </a:solidFill>
          </a:endParaRPr>
        </a:p>
      </dgm:t>
    </dgm:pt>
    <dgm:pt modelId="{2821BB8E-ECD5-E245-98E9-A609950B9E12}" type="parTrans" cxnId="{36019F9B-7C3E-434D-B908-5B493A25530D}">
      <dgm:prSet/>
      <dgm:spPr/>
      <dgm:t>
        <a:bodyPr/>
        <a:lstStyle/>
        <a:p>
          <a:endParaRPr lang="en-US"/>
        </a:p>
      </dgm:t>
    </dgm:pt>
    <dgm:pt modelId="{792C485E-67CB-8945-966D-E8D13FF65375}" type="sibTrans" cxnId="{36019F9B-7C3E-434D-B908-5B493A25530D}">
      <dgm:prSet/>
      <dgm:spPr/>
      <dgm:t>
        <a:bodyPr/>
        <a:lstStyle/>
        <a:p>
          <a:endParaRPr lang="en-US"/>
        </a:p>
      </dgm:t>
    </dgm:pt>
    <dgm:pt modelId="{4FF26457-D75E-314F-89ED-BBB7EAE34116}">
      <dgm:prSet phldrT="[Text]"/>
      <dgm:spPr/>
      <dgm:t>
        <a:bodyPr/>
        <a:lstStyle/>
        <a:p>
          <a:r>
            <a:rPr lang="en-US" dirty="0" err="1"/>
            <a:t>Miktar</a:t>
          </a:r>
          <a:endParaRPr lang="en-US" dirty="0"/>
        </a:p>
      </dgm:t>
    </dgm:pt>
    <dgm:pt modelId="{D534E2C3-635C-754C-AE4A-855882E16F6F}" type="parTrans" cxnId="{D3ECD284-8CF1-C74C-8A46-24527EEC9252}">
      <dgm:prSet/>
      <dgm:spPr/>
      <dgm:t>
        <a:bodyPr/>
        <a:lstStyle/>
        <a:p>
          <a:endParaRPr lang="en-US"/>
        </a:p>
      </dgm:t>
    </dgm:pt>
    <dgm:pt modelId="{3C413C6F-AE42-2443-A68E-A107FF058B83}" type="sibTrans" cxnId="{D3ECD284-8CF1-C74C-8A46-24527EEC9252}">
      <dgm:prSet/>
      <dgm:spPr/>
      <dgm:t>
        <a:bodyPr/>
        <a:lstStyle/>
        <a:p>
          <a:endParaRPr lang="en-US"/>
        </a:p>
      </dgm:t>
    </dgm:pt>
    <dgm:pt modelId="{88886B40-802E-3E4F-9248-6FC663BF8B31}" type="pres">
      <dgm:prSet presAssocID="{EAEE9E6D-DFE8-144E-B2CD-11EA79D1920A}" presName="Name0" presStyleCnt="0">
        <dgm:presLayoutVars>
          <dgm:dir/>
          <dgm:resizeHandles val="exact"/>
        </dgm:presLayoutVars>
      </dgm:prSet>
      <dgm:spPr/>
    </dgm:pt>
    <dgm:pt modelId="{1189E53F-B724-4740-B8CD-C0F0FC48618C}" type="pres">
      <dgm:prSet presAssocID="{466B917F-FC85-CB4F-93FE-C2A6AFFE2A8C}" presName="Name5" presStyleLbl="vennNode1" presStyleIdx="0" presStyleCnt="4" custLinFactNeighborX="14293" custLinFactNeighborY="2668">
        <dgm:presLayoutVars>
          <dgm:bulletEnabled val="1"/>
        </dgm:presLayoutVars>
      </dgm:prSet>
      <dgm:spPr/>
    </dgm:pt>
    <dgm:pt modelId="{3662B5F0-13FE-C345-933C-BDDA4599A879}" type="pres">
      <dgm:prSet presAssocID="{0FCC7C77-1613-A74C-9F07-C2D52431C055}" presName="space" presStyleCnt="0"/>
      <dgm:spPr/>
    </dgm:pt>
    <dgm:pt modelId="{3CFFD37B-6E22-BF4B-9794-5540093118F3}" type="pres">
      <dgm:prSet presAssocID="{6C2A79F6-89E3-1548-84EA-A7EE51F53C0B}" presName="Name5" presStyleLbl="vennNode1" presStyleIdx="1" presStyleCnt="4">
        <dgm:presLayoutVars>
          <dgm:bulletEnabled val="1"/>
        </dgm:presLayoutVars>
      </dgm:prSet>
      <dgm:spPr/>
    </dgm:pt>
    <dgm:pt modelId="{7D825944-88D7-C44D-B985-977E51A4BA88}" type="pres">
      <dgm:prSet presAssocID="{E8047720-D804-5446-BA7D-502F75E11C4A}" presName="space" presStyleCnt="0"/>
      <dgm:spPr/>
    </dgm:pt>
    <dgm:pt modelId="{8CB05AB8-E399-F646-9FE5-0510D7C96D59}" type="pres">
      <dgm:prSet presAssocID="{89E72312-C9E2-6046-B867-06F10099730A}" presName="Name5" presStyleLbl="vennNode1" presStyleIdx="2" presStyleCnt="4">
        <dgm:presLayoutVars>
          <dgm:bulletEnabled val="1"/>
        </dgm:presLayoutVars>
      </dgm:prSet>
      <dgm:spPr/>
    </dgm:pt>
    <dgm:pt modelId="{7ACD05B6-73E5-8E48-AF46-D9437DB1E2A5}" type="pres">
      <dgm:prSet presAssocID="{792C485E-67CB-8945-966D-E8D13FF65375}" presName="space" presStyleCnt="0"/>
      <dgm:spPr/>
    </dgm:pt>
    <dgm:pt modelId="{29D11B7F-E7EC-C24A-BAC9-92ECD247567F}" type="pres">
      <dgm:prSet presAssocID="{4FF26457-D75E-314F-89ED-BBB7EAE34116}" presName="Name5" presStyleLbl="vennNode1" presStyleIdx="3" presStyleCnt="4">
        <dgm:presLayoutVars>
          <dgm:bulletEnabled val="1"/>
        </dgm:presLayoutVars>
      </dgm:prSet>
      <dgm:spPr/>
    </dgm:pt>
  </dgm:ptLst>
  <dgm:cxnLst>
    <dgm:cxn modelId="{7B656102-0BA1-444D-90AB-F237103F5D4B}" srcId="{EAEE9E6D-DFE8-144E-B2CD-11EA79D1920A}" destId="{6C2A79F6-89E3-1548-84EA-A7EE51F53C0B}" srcOrd="1" destOrd="0" parTransId="{D7CEC00E-4308-9348-8FF4-7F7E21472F2A}" sibTransId="{E8047720-D804-5446-BA7D-502F75E11C4A}"/>
    <dgm:cxn modelId="{F7BD0215-3747-B14B-8EAE-B1C348DCDC3D}" type="presOf" srcId="{EAEE9E6D-DFE8-144E-B2CD-11EA79D1920A}" destId="{88886B40-802E-3E4F-9248-6FC663BF8B31}" srcOrd="0" destOrd="0" presId="urn:microsoft.com/office/officeart/2005/8/layout/venn3"/>
    <dgm:cxn modelId="{CA145A2C-5032-A94F-9D6E-E98A443B25EF}" type="presOf" srcId="{4FF26457-D75E-314F-89ED-BBB7EAE34116}" destId="{29D11B7F-E7EC-C24A-BAC9-92ECD247567F}" srcOrd="0" destOrd="0" presId="urn:microsoft.com/office/officeart/2005/8/layout/venn3"/>
    <dgm:cxn modelId="{805FA939-A07B-4E49-B7EC-9FBA171D69B4}" type="presOf" srcId="{89E72312-C9E2-6046-B867-06F10099730A}" destId="{8CB05AB8-E399-F646-9FE5-0510D7C96D59}" srcOrd="0" destOrd="0" presId="urn:microsoft.com/office/officeart/2005/8/layout/venn3"/>
    <dgm:cxn modelId="{CC7A3A3A-68FF-F041-9B88-1188DA90C775}" type="presOf" srcId="{466B917F-FC85-CB4F-93FE-C2A6AFFE2A8C}" destId="{1189E53F-B724-4740-B8CD-C0F0FC48618C}" srcOrd="0" destOrd="0" presId="urn:microsoft.com/office/officeart/2005/8/layout/venn3"/>
    <dgm:cxn modelId="{D3ECD284-8CF1-C74C-8A46-24527EEC9252}" srcId="{EAEE9E6D-DFE8-144E-B2CD-11EA79D1920A}" destId="{4FF26457-D75E-314F-89ED-BBB7EAE34116}" srcOrd="3" destOrd="0" parTransId="{D534E2C3-635C-754C-AE4A-855882E16F6F}" sibTransId="{3C413C6F-AE42-2443-A68E-A107FF058B83}"/>
    <dgm:cxn modelId="{04DC8498-282C-9148-A55D-06B55DF7DE46}" type="presOf" srcId="{6C2A79F6-89E3-1548-84EA-A7EE51F53C0B}" destId="{3CFFD37B-6E22-BF4B-9794-5540093118F3}" srcOrd="0" destOrd="0" presId="urn:microsoft.com/office/officeart/2005/8/layout/venn3"/>
    <dgm:cxn modelId="{36019F9B-7C3E-434D-B908-5B493A25530D}" srcId="{EAEE9E6D-DFE8-144E-B2CD-11EA79D1920A}" destId="{89E72312-C9E2-6046-B867-06F10099730A}" srcOrd="2" destOrd="0" parTransId="{2821BB8E-ECD5-E245-98E9-A609950B9E12}" sibTransId="{792C485E-67CB-8945-966D-E8D13FF65375}"/>
    <dgm:cxn modelId="{FCBE32AC-2F76-7F4F-B009-4491FAF95081}" srcId="{EAEE9E6D-DFE8-144E-B2CD-11EA79D1920A}" destId="{466B917F-FC85-CB4F-93FE-C2A6AFFE2A8C}" srcOrd="0" destOrd="0" parTransId="{5F6F4746-DE87-424A-9FB4-1288E8CDEFDA}" sibTransId="{0FCC7C77-1613-A74C-9F07-C2D52431C055}"/>
    <dgm:cxn modelId="{4891B953-22F4-5F4F-ABB7-23BF7D35547F}" type="presParOf" srcId="{88886B40-802E-3E4F-9248-6FC663BF8B31}" destId="{1189E53F-B724-4740-B8CD-C0F0FC48618C}" srcOrd="0" destOrd="0" presId="urn:microsoft.com/office/officeart/2005/8/layout/venn3"/>
    <dgm:cxn modelId="{74DD4E21-2809-2448-A3B1-0E1CF02416C7}" type="presParOf" srcId="{88886B40-802E-3E4F-9248-6FC663BF8B31}" destId="{3662B5F0-13FE-C345-933C-BDDA4599A879}" srcOrd="1" destOrd="0" presId="urn:microsoft.com/office/officeart/2005/8/layout/venn3"/>
    <dgm:cxn modelId="{F8B99E08-73CB-F54B-BA7F-CE3AB062E1D6}" type="presParOf" srcId="{88886B40-802E-3E4F-9248-6FC663BF8B31}" destId="{3CFFD37B-6E22-BF4B-9794-5540093118F3}" srcOrd="2" destOrd="0" presId="urn:microsoft.com/office/officeart/2005/8/layout/venn3"/>
    <dgm:cxn modelId="{1C03052D-8FF7-4142-A32A-47BAAB7A8ADB}" type="presParOf" srcId="{88886B40-802E-3E4F-9248-6FC663BF8B31}" destId="{7D825944-88D7-C44D-B985-977E51A4BA88}" srcOrd="3" destOrd="0" presId="urn:microsoft.com/office/officeart/2005/8/layout/venn3"/>
    <dgm:cxn modelId="{975598EF-575C-9D4E-9791-72E1118E93A4}" type="presParOf" srcId="{88886B40-802E-3E4F-9248-6FC663BF8B31}" destId="{8CB05AB8-E399-F646-9FE5-0510D7C96D59}" srcOrd="4" destOrd="0" presId="urn:microsoft.com/office/officeart/2005/8/layout/venn3"/>
    <dgm:cxn modelId="{0A28F468-4295-2B4C-9A6B-CF402B13B300}" type="presParOf" srcId="{88886B40-802E-3E4F-9248-6FC663BF8B31}" destId="{7ACD05B6-73E5-8E48-AF46-D9437DB1E2A5}" srcOrd="5" destOrd="0" presId="urn:microsoft.com/office/officeart/2005/8/layout/venn3"/>
    <dgm:cxn modelId="{3ADFADC7-C70C-A642-BFB6-457EE24D9943}" type="presParOf" srcId="{88886B40-802E-3E4F-9248-6FC663BF8B31}" destId="{29D11B7F-E7EC-C24A-BAC9-92ECD247567F}" srcOrd="6" destOrd="0" presId="urn:microsoft.com/office/officeart/2005/8/layout/ven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985C5C-974C-427A-9C1F-757809B44A7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8751254-7B9E-425C-93F8-2E05D524AD1A}">
      <dgm:prSet/>
      <dgm:spPr/>
      <dgm:t>
        <a:bodyPr/>
        <a:lstStyle/>
        <a:p>
          <a:r>
            <a:rPr lang="tr-TR" b="1"/>
            <a:t>DERNEK YÖNETİMİ</a:t>
          </a:r>
          <a:endParaRPr lang="en-US"/>
        </a:p>
      </dgm:t>
    </dgm:pt>
    <dgm:pt modelId="{1FCDCBD3-AEF6-40E3-AAC0-BDE600092CE1}" type="parTrans" cxnId="{3F0B8341-F8DB-4373-ADA5-0E8526A15519}">
      <dgm:prSet/>
      <dgm:spPr/>
      <dgm:t>
        <a:bodyPr/>
        <a:lstStyle/>
        <a:p>
          <a:endParaRPr lang="en-US"/>
        </a:p>
      </dgm:t>
    </dgm:pt>
    <dgm:pt modelId="{43E97975-8D21-4844-A8EC-C42DEFF82398}" type="sibTrans" cxnId="{3F0B8341-F8DB-4373-ADA5-0E8526A15519}">
      <dgm:prSet/>
      <dgm:spPr/>
      <dgm:t>
        <a:bodyPr/>
        <a:lstStyle/>
        <a:p>
          <a:endParaRPr lang="en-US"/>
        </a:p>
      </dgm:t>
    </dgm:pt>
    <dgm:pt modelId="{49C4B1EF-030E-4A2B-BFD0-257237B02B61}">
      <dgm:prSet/>
      <dgm:spPr/>
      <dgm:t>
        <a:bodyPr/>
        <a:lstStyle/>
        <a:p>
          <a:r>
            <a:rPr lang="tr-TR" b="1"/>
            <a:t>Yönetim Kurulu</a:t>
          </a:r>
          <a:endParaRPr lang="en-US"/>
        </a:p>
      </dgm:t>
    </dgm:pt>
    <dgm:pt modelId="{B242F521-7D9B-4C68-975F-5BF5E4074390}" type="parTrans" cxnId="{7B1BD73D-6072-446A-BE3C-A00391B242FA}">
      <dgm:prSet/>
      <dgm:spPr/>
      <dgm:t>
        <a:bodyPr/>
        <a:lstStyle/>
        <a:p>
          <a:endParaRPr lang="en-US"/>
        </a:p>
      </dgm:t>
    </dgm:pt>
    <dgm:pt modelId="{2EFB3652-B031-4612-AB9F-CDBF5629B15B}" type="sibTrans" cxnId="{7B1BD73D-6072-446A-BE3C-A00391B242FA}">
      <dgm:prSet/>
      <dgm:spPr/>
      <dgm:t>
        <a:bodyPr/>
        <a:lstStyle/>
        <a:p>
          <a:endParaRPr lang="en-US"/>
        </a:p>
      </dgm:t>
    </dgm:pt>
    <dgm:pt modelId="{D6E6CF8C-7641-4630-BD28-39D26A5E0C64}">
      <dgm:prSet/>
      <dgm:spPr/>
      <dgm:t>
        <a:bodyPr/>
        <a:lstStyle/>
        <a:p>
          <a:r>
            <a:rPr lang="tr-TR"/>
            <a:t>Prof. Dr. Meltem Yalınay</a:t>
          </a:r>
          <a:endParaRPr lang="en-US"/>
        </a:p>
      </dgm:t>
    </dgm:pt>
    <dgm:pt modelId="{CFCA78F8-F278-4114-A284-F74886936EA7}" type="parTrans" cxnId="{DD5F54B8-5901-493F-98C6-5ACCD5AD51B9}">
      <dgm:prSet/>
      <dgm:spPr/>
      <dgm:t>
        <a:bodyPr/>
        <a:lstStyle/>
        <a:p>
          <a:endParaRPr lang="en-US"/>
        </a:p>
      </dgm:t>
    </dgm:pt>
    <dgm:pt modelId="{1661C6A3-7C5B-45BE-BF4E-4BDD51933DB3}" type="sibTrans" cxnId="{DD5F54B8-5901-493F-98C6-5ACCD5AD51B9}">
      <dgm:prSet/>
      <dgm:spPr/>
      <dgm:t>
        <a:bodyPr/>
        <a:lstStyle/>
        <a:p>
          <a:endParaRPr lang="en-US"/>
        </a:p>
      </dgm:t>
    </dgm:pt>
    <dgm:pt modelId="{7F296242-9672-4F9D-9945-56214C47FE1A}">
      <dgm:prSet/>
      <dgm:spPr/>
      <dgm:t>
        <a:bodyPr/>
        <a:lstStyle/>
        <a:p>
          <a:r>
            <a:rPr lang="tr-TR"/>
            <a:t>(Yönetim Kurulu Başkanı)</a:t>
          </a:r>
          <a:endParaRPr lang="en-US"/>
        </a:p>
      </dgm:t>
    </dgm:pt>
    <dgm:pt modelId="{43FAEDE6-30CB-4EB2-B7C9-E2594B6D4EC1}" type="parTrans" cxnId="{BB114B65-E44D-4783-B66B-2555E71601C7}">
      <dgm:prSet/>
      <dgm:spPr/>
      <dgm:t>
        <a:bodyPr/>
        <a:lstStyle/>
        <a:p>
          <a:endParaRPr lang="en-US"/>
        </a:p>
      </dgm:t>
    </dgm:pt>
    <dgm:pt modelId="{9DFF2ABB-6C6F-4E47-8298-D527A70981B7}" type="sibTrans" cxnId="{BB114B65-E44D-4783-B66B-2555E71601C7}">
      <dgm:prSet/>
      <dgm:spPr/>
      <dgm:t>
        <a:bodyPr/>
        <a:lstStyle/>
        <a:p>
          <a:endParaRPr lang="en-US"/>
        </a:p>
      </dgm:t>
    </dgm:pt>
    <dgm:pt modelId="{A7B93D72-1C77-40A7-A3FA-92216BA7AA31}">
      <dgm:prSet/>
      <dgm:spPr/>
      <dgm:t>
        <a:bodyPr/>
        <a:lstStyle/>
        <a:p>
          <a:r>
            <a:rPr lang="tr-TR"/>
            <a:t>Prof. Dr. Dilek Erer</a:t>
          </a:r>
          <a:endParaRPr lang="en-US"/>
        </a:p>
      </dgm:t>
    </dgm:pt>
    <dgm:pt modelId="{A027385F-2C88-424B-A60D-36D0FC291647}" type="parTrans" cxnId="{1DC09440-3208-47F8-8944-F07F65262B7C}">
      <dgm:prSet/>
      <dgm:spPr/>
      <dgm:t>
        <a:bodyPr/>
        <a:lstStyle/>
        <a:p>
          <a:endParaRPr lang="en-US"/>
        </a:p>
      </dgm:t>
    </dgm:pt>
    <dgm:pt modelId="{C20CED56-C27D-4CAA-9636-D6685A6A3939}" type="sibTrans" cxnId="{1DC09440-3208-47F8-8944-F07F65262B7C}">
      <dgm:prSet/>
      <dgm:spPr/>
      <dgm:t>
        <a:bodyPr/>
        <a:lstStyle/>
        <a:p>
          <a:endParaRPr lang="en-US"/>
        </a:p>
      </dgm:t>
    </dgm:pt>
    <dgm:pt modelId="{8D518603-2D0E-4FD2-B0D3-C6B9E07D680E}">
      <dgm:prSet/>
      <dgm:spPr/>
      <dgm:t>
        <a:bodyPr/>
        <a:lstStyle/>
        <a:p>
          <a:r>
            <a:rPr lang="tr-TR"/>
            <a:t>(Yönetim Kurulu Başkan Yardımcısı)</a:t>
          </a:r>
          <a:endParaRPr lang="en-US"/>
        </a:p>
      </dgm:t>
    </dgm:pt>
    <dgm:pt modelId="{8CC26630-DDFF-4967-ACB3-1A4C032D1684}" type="parTrans" cxnId="{B1F27AE8-A93F-4255-B070-A4773217E1A7}">
      <dgm:prSet/>
      <dgm:spPr/>
      <dgm:t>
        <a:bodyPr/>
        <a:lstStyle/>
        <a:p>
          <a:endParaRPr lang="en-US"/>
        </a:p>
      </dgm:t>
    </dgm:pt>
    <dgm:pt modelId="{7F12FA8F-1B59-43F2-99A6-4FCF0D18FB51}" type="sibTrans" cxnId="{B1F27AE8-A93F-4255-B070-A4773217E1A7}">
      <dgm:prSet/>
      <dgm:spPr/>
      <dgm:t>
        <a:bodyPr/>
        <a:lstStyle/>
        <a:p>
          <a:endParaRPr lang="en-US"/>
        </a:p>
      </dgm:t>
    </dgm:pt>
    <dgm:pt modelId="{EEA30D4A-3780-40F4-98DC-E74BEBFCA7C1}">
      <dgm:prSet/>
      <dgm:spPr/>
      <dgm:t>
        <a:bodyPr/>
        <a:lstStyle/>
        <a:p>
          <a:r>
            <a:rPr lang="tr-TR"/>
            <a:t>Prof. Dr. Funda Doğruman Al</a:t>
          </a:r>
          <a:endParaRPr lang="en-US"/>
        </a:p>
      </dgm:t>
    </dgm:pt>
    <dgm:pt modelId="{97A20585-A8A4-4F28-9E79-9295A97D9935}" type="parTrans" cxnId="{476CAC04-C134-4516-8006-E1DCB4359A6A}">
      <dgm:prSet/>
      <dgm:spPr/>
      <dgm:t>
        <a:bodyPr/>
        <a:lstStyle/>
        <a:p>
          <a:endParaRPr lang="en-US"/>
        </a:p>
      </dgm:t>
    </dgm:pt>
    <dgm:pt modelId="{1FFFF5BB-2DB2-4500-8787-4C3A8D2A765D}" type="sibTrans" cxnId="{476CAC04-C134-4516-8006-E1DCB4359A6A}">
      <dgm:prSet/>
      <dgm:spPr/>
      <dgm:t>
        <a:bodyPr/>
        <a:lstStyle/>
        <a:p>
          <a:endParaRPr lang="en-US"/>
        </a:p>
      </dgm:t>
    </dgm:pt>
    <dgm:pt modelId="{3EB1A037-F6D1-4CF9-A594-A71552AC3BBE}">
      <dgm:prSet/>
      <dgm:spPr/>
      <dgm:t>
        <a:bodyPr/>
        <a:lstStyle/>
        <a:p>
          <a:r>
            <a:rPr lang="tr-TR"/>
            <a:t>(Genel Sekreter)</a:t>
          </a:r>
          <a:endParaRPr lang="en-US"/>
        </a:p>
      </dgm:t>
    </dgm:pt>
    <dgm:pt modelId="{D35F6775-C4EB-4A4A-8842-EE8CE401B826}" type="parTrans" cxnId="{92471BDB-753D-4FCE-A6D6-342C2CE31187}">
      <dgm:prSet/>
      <dgm:spPr/>
      <dgm:t>
        <a:bodyPr/>
        <a:lstStyle/>
        <a:p>
          <a:endParaRPr lang="en-US"/>
        </a:p>
      </dgm:t>
    </dgm:pt>
    <dgm:pt modelId="{AD3E8768-FB8B-4FCC-862B-77F269BF5873}" type="sibTrans" cxnId="{92471BDB-753D-4FCE-A6D6-342C2CE31187}">
      <dgm:prSet/>
      <dgm:spPr/>
      <dgm:t>
        <a:bodyPr/>
        <a:lstStyle/>
        <a:p>
          <a:endParaRPr lang="en-US"/>
        </a:p>
      </dgm:t>
    </dgm:pt>
    <dgm:pt modelId="{74273134-93C3-4A30-B235-5EDA02A10438}">
      <dgm:prSet/>
      <dgm:spPr/>
      <dgm:t>
        <a:bodyPr/>
        <a:lstStyle/>
        <a:p>
          <a:r>
            <a:rPr lang="tr-TR" dirty="0"/>
            <a:t>İbrahim Murat </a:t>
          </a:r>
          <a:r>
            <a:rPr lang="tr-TR" dirty="0" err="1"/>
            <a:t>Hirfanoğlu</a:t>
          </a:r>
          <a:endParaRPr lang="en-US" dirty="0"/>
        </a:p>
      </dgm:t>
    </dgm:pt>
    <dgm:pt modelId="{1C7EE86C-C6FA-4CAA-B2B4-1DB856576EB2}" type="parTrans" cxnId="{9C279216-1CF4-47E5-91A3-BDD06FFCEB78}">
      <dgm:prSet/>
      <dgm:spPr/>
      <dgm:t>
        <a:bodyPr/>
        <a:lstStyle/>
        <a:p>
          <a:endParaRPr lang="en-US"/>
        </a:p>
      </dgm:t>
    </dgm:pt>
    <dgm:pt modelId="{9ABE2981-2B55-4500-9B22-6E23BF59D1C4}" type="sibTrans" cxnId="{9C279216-1CF4-47E5-91A3-BDD06FFCEB78}">
      <dgm:prSet/>
      <dgm:spPr/>
      <dgm:t>
        <a:bodyPr/>
        <a:lstStyle/>
        <a:p>
          <a:endParaRPr lang="en-US"/>
        </a:p>
      </dgm:t>
    </dgm:pt>
    <dgm:pt modelId="{0D40A409-0213-4886-8CF8-35D723AACBCA}">
      <dgm:prSet/>
      <dgm:spPr/>
      <dgm:t>
        <a:bodyPr/>
        <a:lstStyle/>
        <a:p>
          <a:r>
            <a:rPr lang="tr-TR"/>
            <a:t>(Sayman)</a:t>
          </a:r>
          <a:endParaRPr lang="en-US"/>
        </a:p>
      </dgm:t>
    </dgm:pt>
    <dgm:pt modelId="{C39A1D26-2AAF-4EB0-923E-94CFEDDC0A53}" type="parTrans" cxnId="{15601783-4370-4FF8-9F25-2A2A7FB60462}">
      <dgm:prSet/>
      <dgm:spPr/>
      <dgm:t>
        <a:bodyPr/>
        <a:lstStyle/>
        <a:p>
          <a:endParaRPr lang="en-US"/>
        </a:p>
      </dgm:t>
    </dgm:pt>
    <dgm:pt modelId="{EAC41D45-C5A6-45AC-B6E5-19361943B9F3}" type="sibTrans" cxnId="{15601783-4370-4FF8-9F25-2A2A7FB60462}">
      <dgm:prSet/>
      <dgm:spPr/>
      <dgm:t>
        <a:bodyPr/>
        <a:lstStyle/>
        <a:p>
          <a:endParaRPr lang="en-US"/>
        </a:p>
      </dgm:t>
    </dgm:pt>
    <dgm:pt modelId="{6175BD76-6E73-4C7F-BC7C-A5BCE62A8CB0}">
      <dgm:prSet/>
      <dgm:spPr/>
      <dgm:t>
        <a:bodyPr/>
        <a:lstStyle/>
        <a:p>
          <a:r>
            <a:rPr lang="tr-TR"/>
            <a:t>Prof. Dr. Hasan Tezer</a:t>
          </a:r>
          <a:endParaRPr lang="en-US"/>
        </a:p>
      </dgm:t>
    </dgm:pt>
    <dgm:pt modelId="{2624004D-EA37-4FD7-9219-6DB7D9B61FC0}" type="parTrans" cxnId="{5F4D1409-21E8-4F09-8F07-13728169097C}">
      <dgm:prSet/>
      <dgm:spPr/>
      <dgm:t>
        <a:bodyPr/>
        <a:lstStyle/>
        <a:p>
          <a:endParaRPr lang="en-US"/>
        </a:p>
      </dgm:t>
    </dgm:pt>
    <dgm:pt modelId="{0E6474E4-A76D-45EE-A27C-FCC827AD62B5}" type="sibTrans" cxnId="{5F4D1409-21E8-4F09-8F07-13728169097C}">
      <dgm:prSet/>
      <dgm:spPr/>
      <dgm:t>
        <a:bodyPr/>
        <a:lstStyle/>
        <a:p>
          <a:endParaRPr lang="en-US"/>
        </a:p>
      </dgm:t>
    </dgm:pt>
    <dgm:pt modelId="{F4F4E382-349E-4433-AC57-EC35044BECAD}">
      <dgm:prSet/>
      <dgm:spPr/>
      <dgm:t>
        <a:bodyPr/>
        <a:lstStyle/>
        <a:p>
          <a:r>
            <a:rPr lang="tr-TR"/>
            <a:t>Prof. Dr. Barış Otlu</a:t>
          </a:r>
          <a:endParaRPr lang="en-US"/>
        </a:p>
      </dgm:t>
    </dgm:pt>
    <dgm:pt modelId="{4E2715EE-65E9-4D4A-AB9D-1781ECDB9617}" type="parTrans" cxnId="{A12E529F-B58D-40BF-A53F-AB7E3FC4222D}">
      <dgm:prSet/>
      <dgm:spPr/>
      <dgm:t>
        <a:bodyPr/>
        <a:lstStyle/>
        <a:p>
          <a:endParaRPr lang="en-US"/>
        </a:p>
      </dgm:t>
    </dgm:pt>
    <dgm:pt modelId="{8FA25F20-0713-44DE-8EFD-E37762E3570D}" type="sibTrans" cxnId="{A12E529F-B58D-40BF-A53F-AB7E3FC4222D}">
      <dgm:prSet/>
      <dgm:spPr/>
      <dgm:t>
        <a:bodyPr/>
        <a:lstStyle/>
        <a:p>
          <a:endParaRPr lang="en-US"/>
        </a:p>
      </dgm:t>
    </dgm:pt>
    <dgm:pt modelId="{6F864B9F-863A-488D-8D3C-32934FC755DE}">
      <dgm:prSet/>
      <dgm:spPr/>
      <dgm:t>
        <a:bodyPr/>
        <a:lstStyle/>
        <a:p>
          <a:r>
            <a:rPr lang="tr-TR"/>
            <a:t>Prof. Dr. Samim Saner</a:t>
          </a:r>
          <a:endParaRPr lang="en-US"/>
        </a:p>
      </dgm:t>
    </dgm:pt>
    <dgm:pt modelId="{42F423C9-5878-4E5E-BE79-25DA120B70CF}" type="parTrans" cxnId="{564E6796-5B67-43A9-8EDA-ABD2A0388C86}">
      <dgm:prSet/>
      <dgm:spPr/>
      <dgm:t>
        <a:bodyPr/>
        <a:lstStyle/>
        <a:p>
          <a:endParaRPr lang="en-US"/>
        </a:p>
      </dgm:t>
    </dgm:pt>
    <dgm:pt modelId="{64A6DA7F-9BB2-4D4D-8CEC-08E2F230A7C0}" type="sibTrans" cxnId="{564E6796-5B67-43A9-8EDA-ABD2A0388C86}">
      <dgm:prSet/>
      <dgm:spPr/>
      <dgm:t>
        <a:bodyPr/>
        <a:lstStyle/>
        <a:p>
          <a:endParaRPr lang="en-US"/>
        </a:p>
      </dgm:t>
    </dgm:pt>
    <dgm:pt modelId="{33C703EE-2DC8-452C-89DB-EF4A8B081A2C}">
      <dgm:prSet/>
      <dgm:spPr/>
      <dgm:t>
        <a:bodyPr/>
        <a:lstStyle/>
        <a:p>
          <a:r>
            <a:rPr lang="tr-TR" b="1"/>
            <a:t>Denetim Kurulu</a:t>
          </a:r>
          <a:endParaRPr lang="en-US"/>
        </a:p>
      </dgm:t>
    </dgm:pt>
    <dgm:pt modelId="{46660B3B-0171-420B-9E67-E61B12EB4BAA}" type="parTrans" cxnId="{123185C8-2CB6-4AA1-9DB9-537701667C36}">
      <dgm:prSet/>
      <dgm:spPr/>
      <dgm:t>
        <a:bodyPr/>
        <a:lstStyle/>
        <a:p>
          <a:endParaRPr lang="en-US"/>
        </a:p>
      </dgm:t>
    </dgm:pt>
    <dgm:pt modelId="{C6EA962B-0ABD-4361-BA71-1D4540CD4293}" type="sibTrans" cxnId="{123185C8-2CB6-4AA1-9DB9-537701667C36}">
      <dgm:prSet/>
      <dgm:spPr/>
      <dgm:t>
        <a:bodyPr/>
        <a:lstStyle/>
        <a:p>
          <a:endParaRPr lang="en-US"/>
        </a:p>
      </dgm:t>
    </dgm:pt>
    <dgm:pt modelId="{20E49A33-2DE6-4224-8D18-98B2F9F46855}">
      <dgm:prSet/>
      <dgm:spPr/>
      <dgm:t>
        <a:bodyPr/>
        <a:lstStyle/>
        <a:p>
          <a:r>
            <a:rPr lang="tr-TR"/>
            <a:t>Prof.Dr. Elvan İşeri</a:t>
          </a:r>
          <a:endParaRPr lang="en-US"/>
        </a:p>
      </dgm:t>
    </dgm:pt>
    <dgm:pt modelId="{941BFD92-899A-4A92-8DDF-8B2383DC100E}" type="parTrans" cxnId="{E877AFD9-3A92-4017-BA82-5D33C47652C1}">
      <dgm:prSet/>
      <dgm:spPr/>
      <dgm:t>
        <a:bodyPr/>
        <a:lstStyle/>
        <a:p>
          <a:endParaRPr lang="en-US"/>
        </a:p>
      </dgm:t>
    </dgm:pt>
    <dgm:pt modelId="{85D0116B-B4C2-49B0-93C7-1E0D0DAA5D1E}" type="sibTrans" cxnId="{E877AFD9-3A92-4017-BA82-5D33C47652C1}">
      <dgm:prSet/>
      <dgm:spPr/>
      <dgm:t>
        <a:bodyPr/>
        <a:lstStyle/>
        <a:p>
          <a:endParaRPr lang="en-US"/>
        </a:p>
      </dgm:t>
    </dgm:pt>
    <dgm:pt modelId="{C1104347-91F7-47E5-B73F-8049E91F990E}">
      <dgm:prSet/>
      <dgm:spPr/>
      <dgm:t>
        <a:bodyPr/>
        <a:lstStyle/>
        <a:p>
          <a:r>
            <a:rPr lang="tr-TR"/>
            <a:t>Prof.Dr. Nuray Bozkurt</a:t>
          </a:r>
          <a:endParaRPr lang="en-US"/>
        </a:p>
      </dgm:t>
    </dgm:pt>
    <dgm:pt modelId="{5A041FA9-290F-4641-939E-90B256A2788F}" type="parTrans" cxnId="{78D0E66C-4636-4E20-BDD4-0AE3D891D908}">
      <dgm:prSet/>
      <dgm:spPr/>
      <dgm:t>
        <a:bodyPr/>
        <a:lstStyle/>
        <a:p>
          <a:endParaRPr lang="en-US"/>
        </a:p>
      </dgm:t>
    </dgm:pt>
    <dgm:pt modelId="{DDA2B6B2-CE71-42BD-8C37-E3E869D54E7D}" type="sibTrans" cxnId="{78D0E66C-4636-4E20-BDD4-0AE3D891D908}">
      <dgm:prSet/>
      <dgm:spPr/>
      <dgm:t>
        <a:bodyPr/>
        <a:lstStyle/>
        <a:p>
          <a:endParaRPr lang="en-US"/>
        </a:p>
      </dgm:t>
    </dgm:pt>
    <dgm:pt modelId="{FCCFE259-9D73-4DFE-933F-71E08F90420A}">
      <dgm:prSet/>
      <dgm:spPr/>
      <dgm:t>
        <a:bodyPr/>
        <a:lstStyle/>
        <a:p>
          <a:r>
            <a:rPr lang="tr-TR"/>
            <a:t>Uzm.Dr. Nüget İlgün</a:t>
          </a:r>
          <a:endParaRPr lang="en-US"/>
        </a:p>
      </dgm:t>
    </dgm:pt>
    <dgm:pt modelId="{59775325-446B-4301-B9A6-86AC71DADB24}" type="parTrans" cxnId="{AC1BB52A-5DAD-48C5-A144-9F1BF576868B}">
      <dgm:prSet/>
      <dgm:spPr/>
      <dgm:t>
        <a:bodyPr/>
        <a:lstStyle/>
        <a:p>
          <a:endParaRPr lang="en-US"/>
        </a:p>
      </dgm:t>
    </dgm:pt>
    <dgm:pt modelId="{B4D6225A-015B-478A-B998-62E1DBD3540A}" type="sibTrans" cxnId="{AC1BB52A-5DAD-48C5-A144-9F1BF576868B}">
      <dgm:prSet/>
      <dgm:spPr/>
      <dgm:t>
        <a:bodyPr/>
        <a:lstStyle/>
        <a:p>
          <a:endParaRPr lang="en-US"/>
        </a:p>
      </dgm:t>
    </dgm:pt>
    <dgm:pt modelId="{A3EB92C3-A2F5-484F-BC4F-C14340C67987}">
      <dgm:prSet/>
      <dgm:spPr/>
      <dgm:t>
        <a:bodyPr/>
        <a:lstStyle/>
        <a:p>
          <a:r>
            <a:rPr lang="tr-TR" b="1"/>
            <a:t>Etik Kurul</a:t>
          </a:r>
          <a:endParaRPr lang="en-US"/>
        </a:p>
      </dgm:t>
    </dgm:pt>
    <dgm:pt modelId="{6B18E2FF-C56B-4902-AFC2-201CBD6FE177}" type="parTrans" cxnId="{93771F00-50A9-4875-B244-BA57646389E9}">
      <dgm:prSet/>
      <dgm:spPr/>
      <dgm:t>
        <a:bodyPr/>
        <a:lstStyle/>
        <a:p>
          <a:endParaRPr lang="en-US"/>
        </a:p>
      </dgm:t>
    </dgm:pt>
    <dgm:pt modelId="{BFD692C3-701B-447C-88AA-16D984BDC3BB}" type="sibTrans" cxnId="{93771F00-50A9-4875-B244-BA57646389E9}">
      <dgm:prSet/>
      <dgm:spPr/>
      <dgm:t>
        <a:bodyPr/>
        <a:lstStyle/>
        <a:p>
          <a:endParaRPr lang="en-US"/>
        </a:p>
      </dgm:t>
    </dgm:pt>
    <dgm:pt modelId="{74D3843B-BB4F-42B9-AC83-3C2FB2535C43}">
      <dgm:prSet/>
      <dgm:spPr/>
      <dgm:t>
        <a:bodyPr/>
        <a:lstStyle/>
        <a:p>
          <a:r>
            <a:rPr lang="tr-TR"/>
            <a:t>Prof. Dr. Nesrin Çobanoğlu</a:t>
          </a:r>
          <a:endParaRPr lang="en-US"/>
        </a:p>
      </dgm:t>
    </dgm:pt>
    <dgm:pt modelId="{B704D7A6-DF3F-4BCD-88EB-699619982A3A}" type="parTrans" cxnId="{FDE8729E-DA43-401C-B3C7-97CD7E754761}">
      <dgm:prSet/>
      <dgm:spPr/>
      <dgm:t>
        <a:bodyPr/>
        <a:lstStyle/>
        <a:p>
          <a:endParaRPr lang="en-US"/>
        </a:p>
      </dgm:t>
    </dgm:pt>
    <dgm:pt modelId="{E04DD465-FA98-445C-9ABE-B01AB5AEE1AD}" type="sibTrans" cxnId="{FDE8729E-DA43-401C-B3C7-97CD7E754761}">
      <dgm:prSet/>
      <dgm:spPr/>
      <dgm:t>
        <a:bodyPr/>
        <a:lstStyle/>
        <a:p>
          <a:endParaRPr lang="en-US"/>
        </a:p>
      </dgm:t>
    </dgm:pt>
    <dgm:pt modelId="{D9CEB882-98FD-4C47-90C4-A9D774C026FF}">
      <dgm:prSet/>
      <dgm:spPr/>
      <dgm:t>
        <a:bodyPr/>
        <a:lstStyle/>
        <a:p>
          <a:r>
            <a:rPr lang="tr-TR"/>
            <a:t>Prof. Dr. Sühan Ayhan</a:t>
          </a:r>
          <a:endParaRPr lang="en-US"/>
        </a:p>
      </dgm:t>
    </dgm:pt>
    <dgm:pt modelId="{C460A444-3E8B-4A10-9C3E-B85D731EC782}" type="parTrans" cxnId="{AA64FB4A-4D69-4862-B8EE-74204FDE31D6}">
      <dgm:prSet/>
      <dgm:spPr/>
      <dgm:t>
        <a:bodyPr/>
        <a:lstStyle/>
        <a:p>
          <a:endParaRPr lang="en-US"/>
        </a:p>
      </dgm:t>
    </dgm:pt>
    <dgm:pt modelId="{83A4B013-C119-4520-B0F0-1AF85C55FA9E}" type="sibTrans" cxnId="{AA64FB4A-4D69-4862-B8EE-74204FDE31D6}">
      <dgm:prSet/>
      <dgm:spPr/>
      <dgm:t>
        <a:bodyPr/>
        <a:lstStyle/>
        <a:p>
          <a:endParaRPr lang="en-US"/>
        </a:p>
      </dgm:t>
    </dgm:pt>
    <dgm:pt modelId="{43FBE845-E1BA-4A32-A2FA-741FEB7FADBB}">
      <dgm:prSet/>
      <dgm:spPr/>
      <dgm:t>
        <a:bodyPr/>
        <a:lstStyle/>
        <a:p>
          <a:r>
            <a:rPr lang="tr-TR"/>
            <a:t>Prof. Dr. Berrin Günaydın</a:t>
          </a:r>
          <a:endParaRPr lang="en-US"/>
        </a:p>
      </dgm:t>
    </dgm:pt>
    <dgm:pt modelId="{353EF100-53A1-4BEE-8262-5CA120BFECFF}" type="parTrans" cxnId="{872BB542-6D79-4D52-A7CC-45391B7497B3}">
      <dgm:prSet/>
      <dgm:spPr/>
      <dgm:t>
        <a:bodyPr/>
        <a:lstStyle/>
        <a:p>
          <a:endParaRPr lang="en-US"/>
        </a:p>
      </dgm:t>
    </dgm:pt>
    <dgm:pt modelId="{CBE3BD3E-69DC-4AB8-A630-BD641CEA1913}" type="sibTrans" cxnId="{872BB542-6D79-4D52-A7CC-45391B7497B3}">
      <dgm:prSet/>
      <dgm:spPr/>
      <dgm:t>
        <a:bodyPr/>
        <a:lstStyle/>
        <a:p>
          <a:endParaRPr lang="en-US"/>
        </a:p>
      </dgm:t>
    </dgm:pt>
    <dgm:pt modelId="{9AEC3B90-97AB-094B-B8F7-6C42448ADB11}" type="pres">
      <dgm:prSet presAssocID="{B8985C5C-974C-427A-9C1F-757809B44A7B}" presName="vert0" presStyleCnt="0">
        <dgm:presLayoutVars>
          <dgm:dir/>
          <dgm:animOne val="branch"/>
          <dgm:animLvl val="lvl"/>
        </dgm:presLayoutVars>
      </dgm:prSet>
      <dgm:spPr/>
    </dgm:pt>
    <dgm:pt modelId="{4CBF9F8E-A15D-E04E-AFAA-0ED18A194846}" type="pres">
      <dgm:prSet presAssocID="{18751254-7B9E-425C-93F8-2E05D524AD1A}" presName="thickLine" presStyleLbl="alignNode1" presStyleIdx="0" presStyleCnt="21"/>
      <dgm:spPr/>
    </dgm:pt>
    <dgm:pt modelId="{F2D48623-2AC3-B04D-B412-1B23580A21D7}" type="pres">
      <dgm:prSet presAssocID="{18751254-7B9E-425C-93F8-2E05D524AD1A}" presName="horz1" presStyleCnt="0"/>
      <dgm:spPr/>
    </dgm:pt>
    <dgm:pt modelId="{A200F954-86EF-0B45-B0A3-AD706CE20D5F}" type="pres">
      <dgm:prSet presAssocID="{18751254-7B9E-425C-93F8-2E05D524AD1A}" presName="tx1" presStyleLbl="revTx" presStyleIdx="0" presStyleCnt="21"/>
      <dgm:spPr/>
    </dgm:pt>
    <dgm:pt modelId="{0FF04372-3E33-624F-8686-45FE84EE39D1}" type="pres">
      <dgm:prSet presAssocID="{18751254-7B9E-425C-93F8-2E05D524AD1A}" presName="vert1" presStyleCnt="0"/>
      <dgm:spPr/>
    </dgm:pt>
    <dgm:pt modelId="{2EEAF7F2-7B88-024D-A848-4C405F2916AB}" type="pres">
      <dgm:prSet presAssocID="{49C4B1EF-030E-4A2B-BFD0-257237B02B61}" presName="thickLine" presStyleLbl="alignNode1" presStyleIdx="1" presStyleCnt="21"/>
      <dgm:spPr/>
    </dgm:pt>
    <dgm:pt modelId="{592E1B7C-03AE-DB4A-86A2-C0548520B932}" type="pres">
      <dgm:prSet presAssocID="{49C4B1EF-030E-4A2B-BFD0-257237B02B61}" presName="horz1" presStyleCnt="0"/>
      <dgm:spPr/>
    </dgm:pt>
    <dgm:pt modelId="{F2F9D599-3D7D-C14D-8035-80A6C445E7E8}" type="pres">
      <dgm:prSet presAssocID="{49C4B1EF-030E-4A2B-BFD0-257237B02B61}" presName="tx1" presStyleLbl="revTx" presStyleIdx="1" presStyleCnt="21"/>
      <dgm:spPr/>
    </dgm:pt>
    <dgm:pt modelId="{127D16B5-7810-D04C-A668-C1999CFE453D}" type="pres">
      <dgm:prSet presAssocID="{49C4B1EF-030E-4A2B-BFD0-257237B02B61}" presName="vert1" presStyleCnt="0"/>
      <dgm:spPr/>
    </dgm:pt>
    <dgm:pt modelId="{462F0483-C414-9F47-AB22-62630680087C}" type="pres">
      <dgm:prSet presAssocID="{D6E6CF8C-7641-4630-BD28-39D26A5E0C64}" presName="thickLine" presStyleLbl="alignNode1" presStyleIdx="2" presStyleCnt="21"/>
      <dgm:spPr/>
    </dgm:pt>
    <dgm:pt modelId="{5FDDAE57-98E6-5448-AA9A-6D98511871C6}" type="pres">
      <dgm:prSet presAssocID="{D6E6CF8C-7641-4630-BD28-39D26A5E0C64}" presName="horz1" presStyleCnt="0"/>
      <dgm:spPr/>
    </dgm:pt>
    <dgm:pt modelId="{5EBD7DAF-DDBE-6246-9EF9-494A3FFA9360}" type="pres">
      <dgm:prSet presAssocID="{D6E6CF8C-7641-4630-BD28-39D26A5E0C64}" presName="tx1" presStyleLbl="revTx" presStyleIdx="2" presStyleCnt="21"/>
      <dgm:spPr/>
    </dgm:pt>
    <dgm:pt modelId="{3BC574F7-6516-9C44-A951-8C1FA1460B99}" type="pres">
      <dgm:prSet presAssocID="{D6E6CF8C-7641-4630-BD28-39D26A5E0C64}" presName="vert1" presStyleCnt="0"/>
      <dgm:spPr/>
    </dgm:pt>
    <dgm:pt modelId="{165A4D4C-3B48-9247-B277-CFA850B1B576}" type="pres">
      <dgm:prSet presAssocID="{7F296242-9672-4F9D-9945-56214C47FE1A}" presName="thickLine" presStyleLbl="alignNode1" presStyleIdx="3" presStyleCnt="21"/>
      <dgm:spPr/>
    </dgm:pt>
    <dgm:pt modelId="{8E6AF490-5230-EA48-B72C-357BACB2D306}" type="pres">
      <dgm:prSet presAssocID="{7F296242-9672-4F9D-9945-56214C47FE1A}" presName="horz1" presStyleCnt="0"/>
      <dgm:spPr/>
    </dgm:pt>
    <dgm:pt modelId="{AA3871D5-ACD6-554B-BFFC-A793B15CAB32}" type="pres">
      <dgm:prSet presAssocID="{7F296242-9672-4F9D-9945-56214C47FE1A}" presName="tx1" presStyleLbl="revTx" presStyleIdx="3" presStyleCnt="21"/>
      <dgm:spPr/>
    </dgm:pt>
    <dgm:pt modelId="{6E081475-C00B-5846-9E57-0F81C282F5EE}" type="pres">
      <dgm:prSet presAssocID="{7F296242-9672-4F9D-9945-56214C47FE1A}" presName="vert1" presStyleCnt="0"/>
      <dgm:spPr/>
    </dgm:pt>
    <dgm:pt modelId="{AC47BCDC-FD3E-1949-B535-B3FC47353636}" type="pres">
      <dgm:prSet presAssocID="{A7B93D72-1C77-40A7-A3FA-92216BA7AA31}" presName="thickLine" presStyleLbl="alignNode1" presStyleIdx="4" presStyleCnt="21"/>
      <dgm:spPr/>
    </dgm:pt>
    <dgm:pt modelId="{8A56C26C-F2E7-704F-B96B-91C35864C5DB}" type="pres">
      <dgm:prSet presAssocID="{A7B93D72-1C77-40A7-A3FA-92216BA7AA31}" presName="horz1" presStyleCnt="0"/>
      <dgm:spPr/>
    </dgm:pt>
    <dgm:pt modelId="{22B842FA-3ECA-3C4A-9E8E-3A9D01CA0183}" type="pres">
      <dgm:prSet presAssocID="{A7B93D72-1C77-40A7-A3FA-92216BA7AA31}" presName="tx1" presStyleLbl="revTx" presStyleIdx="4" presStyleCnt="21"/>
      <dgm:spPr/>
    </dgm:pt>
    <dgm:pt modelId="{81D0E431-48F7-E243-9D04-1A7DD17C6C5E}" type="pres">
      <dgm:prSet presAssocID="{A7B93D72-1C77-40A7-A3FA-92216BA7AA31}" presName="vert1" presStyleCnt="0"/>
      <dgm:spPr/>
    </dgm:pt>
    <dgm:pt modelId="{8910CF21-1964-6D48-80AE-293A5EBF9379}" type="pres">
      <dgm:prSet presAssocID="{8D518603-2D0E-4FD2-B0D3-C6B9E07D680E}" presName="thickLine" presStyleLbl="alignNode1" presStyleIdx="5" presStyleCnt="21"/>
      <dgm:spPr/>
    </dgm:pt>
    <dgm:pt modelId="{17A75E04-7666-5045-A3E8-4B704E7EB7CE}" type="pres">
      <dgm:prSet presAssocID="{8D518603-2D0E-4FD2-B0D3-C6B9E07D680E}" presName="horz1" presStyleCnt="0"/>
      <dgm:spPr/>
    </dgm:pt>
    <dgm:pt modelId="{988046A8-97D4-8E47-A8B1-2EAB441FD02E}" type="pres">
      <dgm:prSet presAssocID="{8D518603-2D0E-4FD2-B0D3-C6B9E07D680E}" presName="tx1" presStyleLbl="revTx" presStyleIdx="5" presStyleCnt="21"/>
      <dgm:spPr/>
    </dgm:pt>
    <dgm:pt modelId="{E267E345-00B9-504C-A1F0-ED8DF3AD5192}" type="pres">
      <dgm:prSet presAssocID="{8D518603-2D0E-4FD2-B0D3-C6B9E07D680E}" presName="vert1" presStyleCnt="0"/>
      <dgm:spPr/>
    </dgm:pt>
    <dgm:pt modelId="{40D312AF-9700-5042-8404-374B831B6B31}" type="pres">
      <dgm:prSet presAssocID="{EEA30D4A-3780-40F4-98DC-E74BEBFCA7C1}" presName="thickLine" presStyleLbl="alignNode1" presStyleIdx="6" presStyleCnt="21"/>
      <dgm:spPr/>
    </dgm:pt>
    <dgm:pt modelId="{77F807A4-C1CC-4E45-9BF5-80FD212239A1}" type="pres">
      <dgm:prSet presAssocID="{EEA30D4A-3780-40F4-98DC-E74BEBFCA7C1}" presName="horz1" presStyleCnt="0"/>
      <dgm:spPr/>
    </dgm:pt>
    <dgm:pt modelId="{C70F39D0-FB43-5E4A-9871-47E5252E5906}" type="pres">
      <dgm:prSet presAssocID="{EEA30D4A-3780-40F4-98DC-E74BEBFCA7C1}" presName="tx1" presStyleLbl="revTx" presStyleIdx="6" presStyleCnt="21"/>
      <dgm:spPr/>
    </dgm:pt>
    <dgm:pt modelId="{14B6DFB6-15EB-5044-A4DC-E72893CC1C9F}" type="pres">
      <dgm:prSet presAssocID="{EEA30D4A-3780-40F4-98DC-E74BEBFCA7C1}" presName="vert1" presStyleCnt="0"/>
      <dgm:spPr/>
    </dgm:pt>
    <dgm:pt modelId="{48D238AD-BB15-394A-8E9D-09776CE19DAF}" type="pres">
      <dgm:prSet presAssocID="{3EB1A037-F6D1-4CF9-A594-A71552AC3BBE}" presName="thickLine" presStyleLbl="alignNode1" presStyleIdx="7" presStyleCnt="21"/>
      <dgm:spPr/>
    </dgm:pt>
    <dgm:pt modelId="{18B333E0-2B15-8847-BD1F-6756E5A6DB80}" type="pres">
      <dgm:prSet presAssocID="{3EB1A037-F6D1-4CF9-A594-A71552AC3BBE}" presName="horz1" presStyleCnt="0"/>
      <dgm:spPr/>
    </dgm:pt>
    <dgm:pt modelId="{AA348574-BE7B-E54C-B66B-3937D576C0BC}" type="pres">
      <dgm:prSet presAssocID="{3EB1A037-F6D1-4CF9-A594-A71552AC3BBE}" presName="tx1" presStyleLbl="revTx" presStyleIdx="7" presStyleCnt="21"/>
      <dgm:spPr/>
    </dgm:pt>
    <dgm:pt modelId="{0C84B8C8-2D6E-2749-A1FD-47D6FCAC4100}" type="pres">
      <dgm:prSet presAssocID="{3EB1A037-F6D1-4CF9-A594-A71552AC3BBE}" presName="vert1" presStyleCnt="0"/>
      <dgm:spPr/>
    </dgm:pt>
    <dgm:pt modelId="{25BAD7CE-C226-0547-A4D8-8C3699CB6FF9}" type="pres">
      <dgm:prSet presAssocID="{74273134-93C3-4A30-B235-5EDA02A10438}" presName="thickLine" presStyleLbl="alignNode1" presStyleIdx="8" presStyleCnt="21"/>
      <dgm:spPr/>
    </dgm:pt>
    <dgm:pt modelId="{DA39A451-70E6-9D40-A37A-A9CAA39CAC27}" type="pres">
      <dgm:prSet presAssocID="{74273134-93C3-4A30-B235-5EDA02A10438}" presName="horz1" presStyleCnt="0"/>
      <dgm:spPr/>
    </dgm:pt>
    <dgm:pt modelId="{C89A6E7B-5E41-0D48-AE21-FC273FE31D09}" type="pres">
      <dgm:prSet presAssocID="{74273134-93C3-4A30-B235-5EDA02A10438}" presName="tx1" presStyleLbl="revTx" presStyleIdx="8" presStyleCnt="21"/>
      <dgm:spPr/>
    </dgm:pt>
    <dgm:pt modelId="{E832E01A-5074-7640-9D22-E099381A5D03}" type="pres">
      <dgm:prSet presAssocID="{74273134-93C3-4A30-B235-5EDA02A10438}" presName="vert1" presStyleCnt="0"/>
      <dgm:spPr/>
    </dgm:pt>
    <dgm:pt modelId="{65420E61-ADEB-564B-93FC-2938E5664CBE}" type="pres">
      <dgm:prSet presAssocID="{0D40A409-0213-4886-8CF8-35D723AACBCA}" presName="thickLine" presStyleLbl="alignNode1" presStyleIdx="9" presStyleCnt="21"/>
      <dgm:spPr/>
    </dgm:pt>
    <dgm:pt modelId="{EC6510AF-8686-DD45-BA43-740EAABAF78A}" type="pres">
      <dgm:prSet presAssocID="{0D40A409-0213-4886-8CF8-35D723AACBCA}" presName="horz1" presStyleCnt="0"/>
      <dgm:spPr/>
    </dgm:pt>
    <dgm:pt modelId="{38CEBBF6-9ADF-8743-AA3F-C3983A4A3D02}" type="pres">
      <dgm:prSet presAssocID="{0D40A409-0213-4886-8CF8-35D723AACBCA}" presName="tx1" presStyleLbl="revTx" presStyleIdx="9" presStyleCnt="21"/>
      <dgm:spPr/>
    </dgm:pt>
    <dgm:pt modelId="{05A5B8E2-BA83-2F4B-BFDE-E37C21864A14}" type="pres">
      <dgm:prSet presAssocID="{0D40A409-0213-4886-8CF8-35D723AACBCA}" presName="vert1" presStyleCnt="0"/>
      <dgm:spPr/>
    </dgm:pt>
    <dgm:pt modelId="{3DEC804E-4BBA-ED49-9628-25740FCC4A0D}" type="pres">
      <dgm:prSet presAssocID="{6175BD76-6E73-4C7F-BC7C-A5BCE62A8CB0}" presName="thickLine" presStyleLbl="alignNode1" presStyleIdx="10" presStyleCnt="21"/>
      <dgm:spPr/>
    </dgm:pt>
    <dgm:pt modelId="{17F5D1EA-A3AA-3249-8FE4-C33C9CE0947E}" type="pres">
      <dgm:prSet presAssocID="{6175BD76-6E73-4C7F-BC7C-A5BCE62A8CB0}" presName="horz1" presStyleCnt="0"/>
      <dgm:spPr/>
    </dgm:pt>
    <dgm:pt modelId="{4A3B4467-A130-D34E-99FF-C60ADB564893}" type="pres">
      <dgm:prSet presAssocID="{6175BD76-6E73-4C7F-BC7C-A5BCE62A8CB0}" presName="tx1" presStyleLbl="revTx" presStyleIdx="10" presStyleCnt="21"/>
      <dgm:spPr/>
    </dgm:pt>
    <dgm:pt modelId="{06D7244A-1FBC-E844-B51A-78FB8B8BC48D}" type="pres">
      <dgm:prSet presAssocID="{6175BD76-6E73-4C7F-BC7C-A5BCE62A8CB0}" presName="vert1" presStyleCnt="0"/>
      <dgm:spPr/>
    </dgm:pt>
    <dgm:pt modelId="{D4C82374-2C86-C741-A536-18750264A945}" type="pres">
      <dgm:prSet presAssocID="{F4F4E382-349E-4433-AC57-EC35044BECAD}" presName="thickLine" presStyleLbl="alignNode1" presStyleIdx="11" presStyleCnt="21"/>
      <dgm:spPr/>
    </dgm:pt>
    <dgm:pt modelId="{25E906D6-5D5F-4E46-AB82-9845160ECEBF}" type="pres">
      <dgm:prSet presAssocID="{F4F4E382-349E-4433-AC57-EC35044BECAD}" presName="horz1" presStyleCnt="0"/>
      <dgm:spPr/>
    </dgm:pt>
    <dgm:pt modelId="{05ABB0B3-FBDF-1C41-AA87-DE0A61C38CAE}" type="pres">
      <dgm:prSet presAssocID="{F4F4E382-349E-4433-AC57-EC35044BECAD}" presName="tx1" presStyleLbl="revTx" presStyleIdx="11" presStyleCnt="21"/>
      <dgm:spPr/>
    </dgm:pt>
    <dgm:pt modelId="{1891DCA7-D63D-4F44-A18C-D14C4BE00A4D}" type="pres">
      <dgm:prSet presAssocID="{F4F4E382-349E-4433-AC57-EC35044BECAD}" presName="vert1" presStyleCnt="0"/>
      <dgm:spPr/>
    </dgm:pt>
    <dgm:pt modelId="{F6019B91-843C-5E47-8A0E-5076B7FBF8C6}" type="pres">
      <dgm:prSet presAssocID="{6F864B9F-863A-488D-8D3C-32934FC755DE}" presName="thickLine" presStyleLbl="alignNode1" presStyleIdx="12" presStyleCnt="21"/>
      <dgm:spPr/>
    </dgm:pt>
    <dgm:pt modelId="{52FE0B26-5056-ED4C-84E6-30FBF6E26A09}" type="pres">
      <dgm:prSet presAssocID="{6F864B9F-863A-488D-8D3C-32934FC755DE}" presName="horz1" presStyleCnt="0"/>
      <dgm:spPr/>
    </dgm:pt>
    <dgm:pt modelId="{0EE27A42-B7E5-9745-B83B-1CE6903E0D04}" type="pres">
      <dgm:prSet presAssocID="{6F864B9F-863A-488D-8D3C-32934FC755DE}" presName="tx1" presStyleLbl="revTx" presStyleIdx="12" presStyleCnt="21"/>
      <dgm:spPr/>
    </dgm:pt>
    <dgm:pt modelId="{96803DDC-358A-CE40-AD40-B1BAD1253FF9}" type="pres">
      <dgm:prSet presAssocID="{6F864B9F-863A-488D-8D3C-32934FC755DE}" presName="vert1" presStyleCnt="0"/>
      <dgm:spPr/>
    </dgm:pt>
    <dgm:pt modelId="{FDDE0AB5-0EDB-8F4C-8D9C-343AE072DC51}" type="pres">
      <dgm:prSet presAssocID="{33C703EE-2DC8-452C-89DB-EF4A8B081A2C}" presName="thickLine" presStyleLbl="alignNode1" presStyleIdx="13" presStyleCnt="21"/>
      <dgm:spPr/>
    </dgm:pt>
    <dgm:pt modelId="{BBCF5F8B-56C2-104A-A3BB-DA434E0A22CF}" type="pres">
      <dgm:prSet presAssocID="{33C703EE-2DC8-452C-89DB-EF4A8B081A2C}" presName="horz1" presStyleCnt="0"/>
      <dgm:spPr/>
    </dgm:pt>
    <dgm:pt modelId="{E1EA724D-31F5-D440-A3B6-707E5181FA27}" type="pres">
      <dgm:prSet presAssocID="{33C703EE-2DC8-452C-89DB-EF4A8B081A2C}" presName="tx1" presStyleLbl="revTx" presStyleIdx="13" presStyleCnt="21"/>
      <dgm:spPr/>
    </dgm:pt>
    <dgm:pt modelId="{51EBAEAA-7266-4F4F-B798-132B81D05A7E}" type="pres">
      <dgm:prSet presAssocID="{33C703EE-2DC8-452C-89DB-EF4A8B081A2C}" presName="vert1" presStyleCnt="0"/>
      <dgm:spPr/>
    </dgm:pt>
    <dgm:pt modelId="{4C7255CF-1B3E-824A-A3A4-2D052C7CF31D}" type="pres">
      <dgm:prSet presAssocID="{20E49A33-2DE6-4224-8D18-98B2F9F46855}" presName="thickLine" presStyleLbl="alignNode1" presStyleIdx="14" presStyleCnt="21"/>
      <dgm:spPr/>
    </dgm:pt>
    <dgm:pt modelId="{C36FE70D-EFAE-FC41-AC19-AA05464381A1}" type="pres">
      <dgm:prSet presAssocID="{20E49A33-2DE6-4224-8D18-98B2F9F46855}" presName="horz1" presStyleCnt="0"/>
      <dgm:spPr/>
    </dgm:pt>
    <dgm:pt modelId="{BEE364C8-AB0C-1E4B-B6C8-F0CF0949D846}" type="pres">
      <dgm:prSet presAssocID="{20E49A33-2DE6-4224-8D18-98B2F9F46855}" presName="tx1" presStyleLbl="revTx" presStyleIdx="14" presStyleCnt="21"/>
      <dgm:spPr/>
    </dgm:pt>
    <dgm:pt modelId="{71360833-0A42-CE40-8374-967484395F29}" type="pres">
      <dgm:prSet presAssocID="{20E49A33-2DE6-4224-8D18-98B2F9F46855}" presName="vert1" presStyleCnt="0"/>
      <dgm:spPr/>
    </dgm:pt>
    <dgm:pt modelId="{11241F80-0D7F-9242-B833-DE97539C4897}" type="pres">
      <dgm:prSet presAssocID="{C1104347-91F7-47E5-B73F-8049E91F990E}" presName="thickLine" presStyleLbl="alignNode1" presStyleIdx="15" presStyleCnt="21"/>
      <dgm:spPr/>
    </dgm:pt>
    <dgm:pt modelId="{1D192180-2C1F-4249-9FB4-296D73257ED4}" type="pres">
      <dgm:prSet presAssocID="{C1104347-91F7-47E5-B73F-8049E91F990E}" presName="horz1" presStyleCnt="0"/>
      <dgm:spPr/>
    </dgm:pt>
    <dgm:pt modelId="{D8C355D4-C953-6148-A219-3B1949EADD36}" type="pres">
      <dgm:prSet presAssocID="{C1104347-91F7-47E5-B73F-8049E91F990E}" presName="tx1" presStyleLbl="revTx" presStyleIdx="15" presStyleCnt="21"/>
      <dgm:spPr/>
    </dgm:pt>
    <dgm:pt modelId="{698B8681-59B0-8949-B339-86FF21714FCD}" type="pres">
      <dgm:prSet presAssocID="{C1104347-91F7-47E5-B73F-8049E91F990E}" presName="vert1" presStyleCnt="0"/>
      <dgm:spPr/>
    </dgm:pt>
    <dgm:pt modelId="{6DCDE97F-B4DB-CE43-A19A-CBCD8A72A316}" type="pres">
      <dgm:prSet presAssocID="{FCCFE259-9D73-4DFE-933F-71E08F90420A}" presName="thickLine" presStyleLbl="alignNode1" presStyleIdx="16" presStyleCnt="21"/>
      <dgm:spPr/>
    </dgm:pt>
    <dgm:pt modelId="{519E80A3-A15C-9843-A8C9-91D4886EB40E}" type="pres">
      <dgm:prSet presAssocID="{FCCFE259-9D73-4DFE-933F-71E08F90420A}" presName="horz1" presStyleCnt="0"/>
      <dgm:spPr/>
    </dgm:pt>
    <dgm:pt modelId="{09C47F9B-523F-F741-BEC0-36BE9CF86B2F}" type="pres">
      <dgm:prSet presAssocID="{FCCFE259-9D73-4DFE-933F-71E08F90420A}" presName="tx1" presStyleLbl="revTx" presStyleIdx="16" presStyleCnt="21"/>
      <dgm:spPr/>
    </dgm:pt>
    <dgm:pt modelId="{F8477EAF-9DCC-9946-B8AA-CDE35100DDDC}" type="pres">
      <dgm:prSet presAssocID="{FCCFE259-9D73-4DFE-933F-71E08F90420A}" presName="vert1" presStyleCnt="0"/>
      <dgm:spPr/>
    </dgm:pt>
    <dgm:pt modelId="{75318ABE-1D49-FB45-845C-93EEB8650F45}" type="pres">
      <dgm:prSet presAssocID="{A3EB92C3-A2F5-484F-BC4F-C14340C67987}" presName="thickLine" presStyleLbl="alignNode1" presStyleIdx="17" presStyleCnt="21"/>
      <dgm:spPr/>
    </dgm:pt>
    <dgm:pt modelId="{CFDAA2DA-6FED-4F40-8C05-9929BF7FC68B}" type="pres">
      <dgm:prSet presAssocID="{A3EB92C3-A2F5-484F-BC4F-C14340C67987}" presName="horz1" presStyleCnt="0"/>
      <dgm:spPr/>
    </dgm:pt>
    <dgm:pt modelId="{51060695-8C1B-4845-A384-3A9507A77718}" type="pres">
      <dgm:prSet presAssocID="{A3EB92C3-A2F5-484F-BC4F-C14340C67987}" presName="tx1" presStyleLbl="revTx" presStyleIdx="17" presStyleCnt="21"/>
      <dgm:spPr/>
    </dgm:pt>
    <dgm:pt modelId="{ED683F14-49CE-244C-9662-0710B8A33AB4}" type="pres">
      <dgm:prSet presAssocID="{A3EB92C3-A2F5-484F-BC4F-C14340C67987}" presName="vert1" presStyleCnt="0"/>
      <dgm:spPr/>
    </dgm:pt>
    <dgm:pt modelId="{663A043E-2210-C04F-83A2-7E8E7404C735}" type="pres">
      <dgm:prSet presAssocID="{74D3843B-BB4F-42B9-AC83-3C2FB2535C43}" presName="thickLine" presStyleLbl="alignNode1" presStyleIdx="18" presStyleCnt="21"/>
      <dgm:spPr/>
    </dgm:pt>
    <dgm:pt modelId="{FFADDE15-BDE6-6543-9BD2-85AEA99E4A5A}" type="pres">
      <dgm:prSet presAssocID="{74D3843B-BB4F-42B9-AC83-3C2FB2535C43}" presName="horz1" presStyleCnt="0"/>
      <dgm:spPr/>
    </dgm:pt>
    <dgm:pt modelId="{FB482736-E6A0-EB4B-9795-AB45B2CE5C9A}" type="pres">
      <dgm:prSet presAssocID="{74D3843B-BB4F-42B9-AC83-3C2FB2535C43}" presName="tx1" presStyleLbl="revTx" presStyleIdx="18" presStyleCnt="21"/>
      <dgm:spPr/>
    </dgm:pt>
    <dgm:pt modelId="{FCB00D6E-129D-064C-9BBB-F1CD21E47E6A}" type="pres">
      <dgm:prSet presAssocID="{74D3843B-BB4F-42B9-AC83-3C2FB2535C43}" presName="vert1" presStyleCnt="0"/>
      <dgm:spPr/>
    </dgm:pt>
    <dgm:pt modelId="{91AA2F2B-CF4F-5844-BF08-0C3FFD123ADD}" type="pres">
      <dgm:prSet presAssocID="{D9CEB882-98FD-4C47-90C4-A9D774C026FF}" presName="thickLine" presStyleLbl="alignNode1" presStyleIdx="19" presStyleCnt="21"/>
      <dgm:spPr/>
    </dgm:pt>
    <dgm:pt modelId="{3B750EFA-0BA5-1646-8882-4E1081E0D70F}" type="pres">
      <dgm:prSet presAssocID="{D9CEB882-98FD-4C47-90C4-A9D774C026FF}" presName="horz1" presStyleCnt="0"/>
      <dgm:spPr/>
    </dgm:pt>
    <dgm:pt modelId="{7C1674CB-EB21-F64D-8719-86174A5B2028}" type="pres">
      <dgm:prSet presAssocID="{D9CEB882-98FD-4C47-90C4-A9D774C026FF}" presName="tx1" presStyleLbl="revTx" presStyleIdx="19" presStyleCnt="21"/>
      <dgm:spPr/>
    </dgm:pt>
    <dgm:pt modelId="{20324D39-3D2E-B14C-86B3-FB39CE02EEB3}" type="pres">
      <dgm:prSet presAssocID="{D9CEB882-98FD-4C47-90C4-A9D774C026FF}" presName="vert1" presStyleCnt="0"/>
      <dgm:spPr/>
    </dgm:pt>
    <dgm:pt modelId="{58E6B5A4-B1DD-DF47-B673-8FAFB82B7524}" type="pres">
      <dgm:prSet presAssocID="{43FBE845-E1BA-4A32-A2FA-741FEB7FADBB}" presName="thickLine" presStyleLbl="alignNode1" presStyleIdx="20" presStyleCnt="21"/>
      <dgm:spPr/>
    </dgm:pt>
    <dgm:pt modelId="{77FAC7F9-DA32-D945-9083-5C42D2EC1B22}" type="pres">
      <dgm:prSet presAssocID="{43FBE845-E1BA-4A32-A2FA-741FEB7FADBB}" presName="horz1" presStyleCnt="0"/>
      <dgm:spPr/>
    </dgm:pt>
    <dgm:pt modelId="{BB319601-40FE-7B4A-B6D5-CFCECA8B6166}" type="pres">
      <dgm:prSet presAssocID="{43FBE845-E1BA-4A32-A2FA-741FEB7FADBB}" presName="tx1" presStyleLbl="revTx" presStyleIdx="20" presStyleCnt="21"/>
      <dgm:spPr/>
    </dgm:pt>
    <dgm:pt modelId="{DC09125F-5C8B-1B42-A8A8-7ADFAEDB6F49}" type="pres">
      <dgm:prSet presAssocID="{43FBE845-E1BA-4A32-A2FA-741FEB7FADBB}" presName="vert1" presStyleCnt="0"/>
      <dgm:spPr/>
    </dgm:pt>
  </dgm:ptLst>
  <dgm:cxnLst>
    <dgm:cxn modelId="{93771F00-50A9-4875-B244-BA57646389E9}" srcId="{B8985C5C-974C-427A-9C1F-757809B44A7B}" destId="{A3EB92C3-A2F5-484F-BC4F-C14340C67987}" srcOrd="17" destOrd="0" parTransId="{6B18E2FF-C56B-4902-AFC2-201CBD6FE177}" sibTransId="{BFD692C3-701B-447C-88AA-16D984BDC3BB}"/>
    <dgm:cxn modelId="{476CAC04-C134-4516-8006-E1DCB4359A6A}" srcId="{B8985C5C-974C-427A-9C1F-757809B44A7B}" destId="{EEA30D4A-3780-40F4-98DC-E74BEBFCA7C1}" srcOrd="6" destOrd="0" parTransId="{97A20585-A8A4-4F28-9E79-9295A97D9935}" sibTransId="{1FFFF5BB-2DB2-4500-8787-4C3A8D2A765D}"/>
    <dgm:cxn modelId="{ED654E06-2970-4142-959D-61FFF42AEB25}" type="presOf" srcId="{A7B93D72-1C77-40A7-A3FA-92216BA7AA31}" destId="{22B842FA-3ECA-3C4A-9E8E-3A9D01CA0183}" srcOrd="0" destOrd="0" presId="urn:microsoft.com/office/officeart/2008/layout/LinedList"/>
    <dgm:cxn modelId="{5F4D1409-21E8-4F09-8F07-13728169097C}" srcId="{B8985C5C-974C-427A-9C1F-757809B44A7B}" destId="{6175BD76-6E73-4C7F-BC7C-A5BCE62A8CB0}" srcOrd="10" destOrd="0" parTransId="{2624004D-EA37-4FD7-9219-6DB7D9B61FC0}" sibTransId="{0E6474E4-A76D-45EE-A27C-FCC827AD62B5}"/>
    <dgm:cxn modelId="{A0958212-C1FC-844B-BB25-4FFC51633CFA}" type="presOf" srcId="{6F864B9F-863A-488D-8D3C-32934FC755DE}" destId="{0EE27A42-B7E5-9745-B83B-1CE6903E0D04}" srcOrd="0" destOrd="0" presId="urn:microsoft.com/office/officeart/2008/layout/LinedList"/>
    <dgm:cxn modelId="{9C279216-1CF4-47E5-91A3-BDD06FFCEB78}" srcId="{B8985C5C-974C-427A-9C1F-757809B44A7B}" destId="{74273134-93C3-4A30-B235-5EDA02A10438}" srcOrd="8" destOrd="0" parTransId="{1C7EE86C-C6FA-4CAA-B2B4-1DB856576EB2}" sibTransId="{9ABE2981-2B55-4500-9B22-6E23BF59D1C4}"/>
    <dgm:cxn modelId="{AC1BB52A-5DAD-48C5-A144-9F1BF576868B}" srcId="{B8985C5C-974C-427A-9C1F-757809B44A7B}" destId="{FCCFE259-9D73-4DFE-933F-71E08F90420A}" srcOrd="16" destOrd="0" parTransId="{59775325-446B-4301-B9A6-86AC71DADB24}" sibTransId="{B4D6225A-015B-478A-B998-62E1DBD3540A}"/>
    <dgm:cxn modelId="{71F0FE2D-6A90-B747-9C51-6BB295BCF85E}" type="presOf" srcId="{33C703EE-2DC8-452C-89DB-EF4A8B081A2C}" destId="{E1EA724D-31F5-D440-A3B6-707E5181FA27}" srcOrd="0" destOrd="0" presId="urn:microsoft.com/office/officeart/2008/layout/LinedList"/>
    <dgm:cxn modelId="{8B877237-8D7B-254B-851F-94DC04B1D25A}" type="presOf" srcId="{FCCFE259-9D73-4DFE-933F-71E08F90420A}" destId="{09C47F9B-523F-F741-BEC0-36BE9CF86B2F}" srcOrd="0" destOrd="0" presId="urn:microsoft.com/office/officeart/2008/layout/LinedList"/>
    <dgm:cxn modelId="{7B1BD73D-6072-446A-BE3C-A00391B242FA}" srcId="{B8985C5C-974C-427A-9C1F-757809B44A7B}" destId="{49C4B1EF-030E-4A2B-BFD0-257237B02B61}" srcOrd="1" destOrd="0" parTransId="{B242F521-7D9B-4C68-975F-5BF5E4074390}" sibTransId="{2EFB3652-B031-4612-AB9F-CDBF5629B15B}"/>
    <dgm:cxn modelId="{1DC09440-3208-47F8-8944-F07F65262B7C}" srcId="{B8985C5C-974C-427A-9C1F-757809B44A7B}" destId="{A7B93D72-1C77-40A7-A3FA-92216BA7AA31}" srcOrd="4" destOrd="0" parTransId="{A027385F-2C88-424B-A60D-36D0FC291647}" sibTransId="{C20CED56-C27D-4CAA-9636-D6685A6A3939}"/>
    <dgm:cxn modelId="{5474D95C-1353-2243-99E1-82380A0A9459}" type="presOf" srcId="{D9CEB882-98FD-4C47-90C4-A9D774C026FF}" destId="{7C1674CB-EB21-F64D-8719-86174A5B2028}" srcOrd="0" destOrd="0" presId="urn:microsoft.com/office/officeart/2008/layout/LinedList"/>
    <dgm:cxn modelId="{3F0B8341-F8DB-4373-ADA5-0E8526A15519}" srcId="{B8985C5C-974C-427A-9C1F-757809B44A7B}" destId="{18751254-7B9E-425C-93F8-2E05D524AD1A}" srcOrd="0" destOrd="0" parTransId="{1FCDCBD3-AEF6-40E3-AAC0-BDE600092CE1}" sibTransId="{43E97975-8D21-4844-A8EC-C42DEFF82398}"/>
    <dgm:cxn modelId="{98FF8662-B30A-9248-B948-BB1083B0BECA}" type="presOf" srcId="{B8985C5C-974C-427A-9C1F-757809B44A7B}" destId="{9AEC3B90-97AB-094B-B8F7-6C42448ADB11}" srcOrd="0" destOrd="0" presId="urn:microsoft.com/office/officeart/2008/layout/LinedList"/>
    <dgm:cxn modelId="{872BB542-6D79-4D52-A7CC-45391B7497B3}" srcId="{B8985C5C-974C-427A-9C1F-757809B44A7B}" destId="{43FBE845-E1BA-4A32-A2FA-741FEB7FADBB}" srcOrd="20" destOrd="0" parTransId="{353EF100-53A1-4BEE-8262-5CA120BFECFF}" sibTransId="{CBE3BD3E-69DC-4AB8-A630-BD641CEA1913}"/>
    <dgm:cxn modelId="{BB114B65-E44D-4783-B66B-2555E71601C7}" srcId="{B8985C5C-974C-427A-9C1F-757809B44A7B}" destId="{7F296242-9672-4F9D-9945-56214C47FE1A}" srcOrd="3" destOrd="0" parTransId="{43FAEDE6-30CB-4EB2-B7C9-E2594B6D4EC1}" sibTransId="{9DFF2ABB-6C6F-4E47-8298-D527A70981B7}"/>
    <dgm:cxn modelId="{AA64FB4A-4D69-4862-B8EE-74204FDE31D6}" srcId="{B8985C5C-974C-427A-9C1F-757809B44A7B}" destId="{D9CEB882-98FD-4C47-90C4-A9D774C026FF}" srcOrd="19" destOrd="0" parTransId="{C460A444-3E8B-4A10-9C3E-B85D731EC782}" sibTransId="{83A4B013-C119-4520-B0F0-1AF85C55FA9E}"/>
    <dgm:cxn modelId="{78D0E66C-4636-4E20-BDD4-0AE3D891D908}" srcId="{B8985C5C-974C-427A-9C1F-757809B44A7B}" destId="{C1104347-91F7-47E5-B73F-8049E91F990E}" srcOrd="15" destOrd="0" parTransId="{5A041FA9-290F-4641-939E-90B256A2788F}" sibTransId="{DDA2B6B2-CE71-42BD-8C37-E3E869D54E7D}"/>
    <dgm:cxn modelId="{BEB19472-C876-5F4B-AF4F-5A7F033F3D81}" type="presOf" srcId="{F4F4E382-349E-4433-AC57-EC35044BECAD}" destId="{05ABB0B3-FBDF-1C41-AA87-DE0A61C38CAE}" srcOrd="0" destOrd="0" presId="urn:microsoft.com/office/officeart/2008/layout/LinedList"/>
    <dgm:cxn modelId="{A6148276-E948-534A-8527-E2389520CE84}" type="presOf" srcId="{7F296242-9672-4F9D-9945-56214C47FE1A}" destId="{AA3871D5-ACD6-554B-BFFC-A793B15CAB32}" srcOrd="0" destOrd="0" presId="urn:microsoft.com/office/officeart/2008/layout/LinedList"/>
    <dgm:cxn modelId="{15601783-4370-4FF8-9F25-2A2A7FB60462}" srcId="{B8985C5C-974C-427A-9C1F-757809B44A7B}" destId="{0D40A409-0213-4886-8CF8-35D723AACBCA}" srcOrd="9" destOrd="0" parTransId="{C39A1D26-2AAF-4EB0-923E-94CFEDDC0A53}" sibTransId="{EAC41D45-C5A6-45AC-B6E5-19361943B9F3}"/>
    <dgm:cxn modelId="{3E78CF85-840D-F045-A5CF-1915251ADB7C}" type="presOf" srcId="{43FBE845-E1BA-4A32-A2FA-741FEB7FADBB}" destId="{BB319601-40FE-7B4A-B6D5-CFCECA8B6166}" srcOrd="0" destOrd="0" presId="urn:microsoft.com/office/officeart/2008/layout/LinedList"/>
    <dgm:cxn modelId="{F16E5D89-B567-C54A-9B17-5AB164E9097F}" type="presOf" srcId="{A3EB92C3-A2F5-484F-BC4F-C14340C67987}" destId="{51060695-8C1B-4845-A384-3A9507A77718}" srcOrd="0" destOrd="0" presId="urn:microsoft.com/office/officeart/2008/layout/LinedList"/>
    <dgm:cxn modelId="{C034478C-59F3-7F46-A080-EBFA65BA0D86}" type="presOf" srcId="{3EB1A037-F6D1-4CF9-A594-A71552AC3BBE}" destId="{AA348574-BE7B-E54C-B66B-3937D576C0BC}" srcOrd="0" destOrd="0" presId="urn:microsoft.com/office/officeart/2008/layout/LinedList"/>
    <dgm:cxn modelId="{1D2D5A91-9863-444F-9119-06E3AC57B969}" type="presOf" srcId="{18751254-7B9E-425C-93F8-2E05D524AD1A}" destId="{A200F954-86EF-0B45-B0A3-AD706CE20D5F}" srcOrd="0" destOrd="0" presId="urn:microsoft.com/office/officeart/2008/layout/LinedList"/>
    <dgm:cxn modelId="{564E6796-5B67-43A9-8EDA-ABD2A0388C86}" srcId="{B8985C5C-974C-427A-9C1F-757809B44A7B}" destId="{6F864B9F-863A-488D-8D3C-32934FC755DE}" srcOrd="12" destOrd="0" parTransId="{42F423C9-5878-4E5E-BE79-25DA120B70CF}" sibTransId="{64A6DA7F-9BB2-4D4D-8CEC-08E2F230A7C0}"/>
    <dgm:cxn modelId="{F7BD9297-F682-FA42-BDBE-61D7862F73C7}" type="presOf" srcId="{0D40A409-0213-4886-8CF8-35D723AACBCA}" destId="{38CEBBF6-9ADF-8743-AA3F-C3983A4A3D02}" srcOrd="0" destOrd="0" presId="urn:microsoft.com/office/officeart/2008/layout/LinedList"/>
    <dgm:cxn modelId="{B579079E-FA22-094A-9E7F-C7E409A9DD20}" type="presOf" srcId="{8D518603-2D0E-4FD2-B0D3-C6B9E07D680E}" destId="{988046A8-97D4-8E47-A8B1-2EAB441FD02E}" srcOrd="0" destOrd="0" presId="urn:microsoft.com/office/officeart/2008/layout/LinedList"/>
    <dgm:cxn modelId="{FDE8729E-DA43-401C-B3C7-97CD7E754761}" srcId="{B8985C5C-974C-427A-9C1F-757809B44A7B}" destId="{74D3843B-BB4F-42B9-AC83-3C2FB2535C43}" srcOrd="18" destOrd="0" parTransId="{B704D7A6-DF3F-4BCD-88EB-699619982A3A}" sibTransId="{E04DD465-FA98-445C-9ABE-B01AB5AEE1AD}"/>
    <dgm:cxn modelId="{A12E529F-B58D-40BF-A53F-AB7E3FC4222D}" srcId="{B8985C5C-974C-427A-9C1F-757809B44A7B}" destId="{F4F4E382-349E-4433-AC57-EC35044BECAD}" srcOrd="11" destOrd="0" parTransId="{4E2715EE-65E9-4D4A-AB9D-1781ECDB9617}" sibTransId="{8FA25F20-0713-44DE-8EFD-E37762E3570D}"/>
    <dgm:cxn modelId="{10E953A4-9055-FA4F-9672-BF8138707650}" type="presOf" srcId="{74273134-93C3-4A30-B235-5EDA02A10438}" destId="{C89A6E7B-5E41-0D48-AE21-FC273FE31D09}" srcOrd="0" destOrd="0" presId="urn:microsoft.com/office/officeart/2008/layout/LinedList"/>
    <dgm:cxn modelId="{DD5F54B8-5901-493F-98C6-5ACCD5AD51B9}" srcId="{B8985C5C-974C-427A-9C1F-757809B44A7B}" destId="{D6E6CF8C-7641-4630-BD28-39D26A5E0C64}" srcOrd="2" destOrd="0" parTransId="{CFCA78F8-F278-4114-A284-F74886936EA7}" sibTransId="{1661C6A3-7C5B-45BE-BF4E-4BDD51933DB3}"/>
    <dgm:cxn modelId="{315476C8-F7B5-B845-A3C7-1B2AF255E240}" type="presOf" srcId="{C1104347-91F7-47E5-B73F-8049E91F990E}" destId="{D8C355D4-C953-6148-A219-3B1949EADD36}" srcOrd="0" destOrd="0" presId="urn:microsoft.com/office/officeart/2008/layout/LinedList"/>
    <dgm:cxn modelId="{123185C8-2CB6-4AA1-9DB9-537701667C36}" srcId="{B8985C5C-974C-427A-9C1F-757809B44A7B}" destId="{33C703EE-2DC8-452C-89DB-EF4A8B081A2C}" srcOrd="13" destOrd="0" parTransId="{46660B3B-0171-420B-9E67-E61B12EB4BAA}" sibTransId="{C6EA962B-0ABD-4361-BA71-1D4540CD4293}"/>
    <dgm:cxn modelId="{D550FFC9-754C-3F41-A77D-B0F92BA701CB}" type="presOf" srcId="{D6E6CF8C-7641-4630-BD28-39D26A5E0C64}" destId="{5EBD7DAF-DDBE-6246-9EF9-494A3FFA9360}" srcOrd="0" destOrd="0" presId="urn:microsoft.com/office/officeart/2008/layout/LinedList"/>
    <dgm:cxn modelId="{8582DBCA-5BFB-E349-BF4A-2A22966BECD6}" type="presOf" srcId="{20E49A33-2DE6-4224-8D18-98B2F9F46855}" destId="{BEE364C8-AB0C-1E4B-B6C8-F0CF0949D846}" srcOrd="0" destOrd="0" presId="urn:microsoft.com/office/officeart/2008/layout/LinedList"/>
    <dgm:cxn modelId="{E877AFD9-3A92-4017-BA82-5D33C47652C1}" srcId="{B8985C5C-974C-427A-9C1F-757809B44A7B}" destId="{20E49A33-2DE6-4224-8D18-98B2F9F46855}" srcOrd="14" destOrd="0" parTransId="{941BFD92-899A-4A92-8DDF-8B2383DC100E}" sibTransId="{85D0116B-B4C2-49B0-93C7-1E0D0DAA5D1E}"/>
    <dgm:cxn modelId="{92471BDB-753D-4FCE-A6D6-342C2CE31187}" srcId="{B8985C5C-974C-427A-9C1F-757809B44A7B}" destId="{3EB1A037-F6D1-4CF9-A594-A71552AC3BBE}" srcOrd="7" destOrd="0" parTransId="{D35F6775-C4EB-4A4A-8842-EE8CE401B826}" sibTransId="{AD3E8768-FB8B-4FCC-862B-77F269BF5873}"/>
    <dgm:cxn modelId="{B1F27AE8-A93F-4255-B070-A4773217E1A7}" srcId="{B8985C5C-974C-427A-9C1F-757809B44A7B}" destId="{8D518603-2D0E-4FD2-B0D3-C6B9E07D680E}" srcOrd="5" destOrd="0" parTransId="{8CC26630-DDFF-4967-ACB3-1A4C032D1684}" sibTransId="{7F12FA8F-1B59-43F2-99A6-4FCF0D18FB51}"/>
    <dgm:cxn modelId="{A20BD2EB-9D69-2040-96A8-6D2355444734}" type="presOf" srcId="{EEA30D4A-3780-40F4-98DC-E74BEBFCA7C1}" destId="{C70F39D0-FB43-5E4A-9871-47E5252E5906}" srcOrd="0" destOrd="0" presId="urn:microsoft.com/office/officeart/2008/layout/LinedList"/>
    <dgm:cxn modelId="{EA12BDEE-395D-AF42-9FB6-C85367AD8537}" type="presOf" srcId="{6175BD76-6E73-4C7F-BC7C-A5BCE62A8CB0}" destId="{4A3B4467-A130-D34E-99FF-C60ADB564893}" srcOrd="0" destOrd="0" presId="urn:microsoft.com/office/officeart/2008/layout/LinedList"/>
    <dgm:cxn modelId="{4FF804F1-5B1D-5042-BBDE-F50029B90276}" type="presOf" srcId="{74D3843B-BB4F-42B9-AC83-3C2FB2535C43}" destId="{FB482736-E6A0-EB4B-9795-AB45B2CE5C9A}" srcOrd="0" destOrd="0" presId="urn:microsoft.com/office/officeart/2008/layout/LinedList"/>
    <dgm:cxn modelId="{91096AF9-162F-5D4D-A5D4-1DB8617371FD}" type="presOf" srcId="{49C4B1EF-030E-4A2B-BFD0-257237B02B61}" destId="{F2F9D599-3D7D-C14D-8035-80A6C445E7E8}" srcOrd="0" destOrd="0" presId="urn:microsoft.com/office/officeart/2008/layout/LinedList"/>
    <dgm:cxn modelId="{3FC2E85C-0E69-3841-AC3E-64A16B2C8501}" type="presParOf" srcId="{9AEC3B90-97AB-094B-B8F7-6C42448ADB11}" destId="{4CBF9F8E-A15D-E04E-AFAA-0ED18A194846}" srcOrd="0" destOrd="0" presId="urn:microsoft.com/office/officeart/2008/layout/LinedList"/>
    <dgm:cxn modelId="{77911525-2CDF-5240-81DA-61BFAB03E636}" type="presParOf" srcId="{9AEC3B90-97AB-094B-B8F7-6C42448ADB11}" destId="{F2D48623-2AC3-B04D-B412-1B23580A21D7}" srcOrd="1" destOrd="0" presId="urn:microsoft.com/office/officeart/2008/layout/LinedList"/>
    <dgm:cxn modelId="{34A3C5AE-D92A-384D-9D60-CA8D63350E09}" type="presParOf" srcId="{F2D48623-2AC3-B04D-B412-1B23580A21D7}" destId="{A200F954-86EF-0B45-B0A3-AD706CE20D5F}" srcOrd="0" destOrd="0" presId="urn:microsoft.com/office/officeart/2008/layout/LinedList"/>
    <dgm:cxn modelId="{90EB080C-8CDF-124C-8E4A-02A2E4760AFB}" type="presParOf" srcId="{F2D48623-2AC3-B04D-B412-1B23580A21D7}" destId="{0FF04372-3E33-624F-8686-45FE84EE39D1}" srcOrd="1" destOrd="0" presId="urn:microsoft.com/office/officeart/2008/layout/LinedList"/>
    <dgm:cxn modelId="{C146B88D-1554-034C-B752-8E5157989109}" type="presParOf" srcId="{9AEC3B90-97AB-094B-B8F7-6C42448ADB11}" destId="{2EEAF7F2-7B88-024D-A848-4C405F2916AB}" srcOrd="2" destOrd="0" presId="urn:microsoft.com/office/officeart/2008/layout/LinedList"/>
    <dgm:cxn modelId="{F84B9F12-714C-0146-AB29-0643DCEFD70B}" type="presParOf" srcId="{9AEC3B90-97AB-094B-B8F7-6C42448ADB11}" destId="{592E1B7C-03AE-DB4A-86A2-C0548520B932}" srcOrd="3" destOrd="0" presId="urn:microsoft.com/office/officeart/2008/layout/LinedList"/>
    <dgm:cxn modelId="{DFF4CFD5-D4F9-C84F-8122-14D5C612C2E1}" type="presParOf" srcId="{592E1B7C-03AE-DB4A-86A2-C0548520B932}" destId="{F2F9D599-3D7D-C14D-8035-80A6C445E7E8}" srcOrd="0" destOrd="0" presId="urn:microsoft.com/office/officeart/2008/layout/LinedList"/>
    <dgm:cxn modelId="{3E410988-840E-5549-AEC3-58B59C41275C}" type="presParOf" srcId="{592E1B7C-03AE-DB4A-86A2-C0548520B932}" destId="{127D16B5-7810-D04C-A668-C1999CFE453D}" srcOrd="1" destOrd="0" presId="urn:microsoft.com/office/officeart/2008/layout/LinedList"/>
    <dgm:cxn modelId="{E4203543-CDCD-E243-A9D1-86BD061E2294}" type="presParOf" srcId="{9AEC3B90-97AB-094B-B8F7-6C42448ADB11}" destId="{462F0483-C414-9F47-AB22-62630680087C}" srcOrd="4" destOrd="0" presId="urn:microsoft.com/office/officeart/2008/layout/LinedList"/>
    <dgm:cxn modelId="{F1976369-2F1F-0E4F-8990-021D5CFB2379}" type="presParOf" srcId="{9AEC3B90-97AB-094B-B8F7-6C42448ADB11}" destId="{5FDDAE57-98E6-5448-AA9A-6D98511871C6}" srcOrd="5" destOrd="0" presId="urn:microsoft.com/office/officeart/2008/layout/LinedList"/>
    <dgm:cxn modelId="{848D34DA-BFE3-A541-95B6-E5663FE37407}" type="presParOf" srcId="{5FDDAE57-98E6-5448-AA9A-6D98511871C6}" destId="{5EBD7DAF-DDBE-6246-9EF9-494A3FFA9360}" srcOrd="0" destOrd="0" presId="urn:microsoft.com/office/officeart/2008/layout/LinedList"/>
    <dgm:cxn modelId="{67C78288-099A-4B44-9AC6-142E704D4126}" type="presParOf" srcId="{5FDDAE57-98E6-5448-AA9A-6D98511871C6}" destId="{3BC574F7-6516-9C44-A951-8C1FA1460B99}" srcOrd="1" destOrd="0" presId="urn:microsoft.com/office/officeart/2008/layout/LinedList"/>
    <dgm:cxn modelId="{0779107E-00F4-424E-85E4-87166783986D}" type="presParOf" srcId="{9AEC3B90-97AB-094B-B8F7-6C42448ADB11}" destId="{165A4D4C-3B48-9247-B277-CFA850B1B576}" srcOrd="6" destOrd="0" presId="urn:microsoft.com/office/officeart/2008/layout/LinedList"/>
    <dgm:cxn modelId="{450C0FA7-F60D-2048-8BC5-E634A8E347E3}" type="presParOf" srcId="{9AEC3B90-97AB-094B-B8F7-6C42448ADB11}" destId="{8E6AF490-5230-EA48-B72C-357BACB2D306}" srcOrd="7" destOrd="0" presId="urn:microsoft.com/office/officeart/2008/layout/LinedList"/>
    <dgm:cxn modelId="{1270612C-8B28-424E-B9F1-9D2E0C36891C}" type="presParOf" srcId="{8E6AF490-5230-EA48-B72C-357BACB2D306}" destId="{AA3871D5-ACD6-554B-BFFC-A793B15CAB32}" srcOrd="0" destOrd="0" presId="urn:microsoft.com/office/officeart/2008/layout/LinedList"/>
    <dgm:cxn modelId="{A3044C10-8780-A04B-A616-E5CF9F7C3065}" type="presParOf" srcId="{8E6AF490-5230-EA48-B72C-357BACB2D306}" destId="{6E081475-C00B-5846-9E57-0F81C282F5EE}" srcOrd="1" destOrd="0" presId="urn:microsoft.com/office/officeart/2008/layout/LinedList"/>
    <dgm:cxn modelId="{80D983DF-E2F9-D245-8A45-23E53960D5D7}" type="presParOf" srcId="{9AEC3B90-97AB-094B-B8F7-6C42448ADB11}" destId="{AC47BCDC-FD3E-1949-B535-B3FC47353636}" srcOrd="8" destOrd="0" presId="urn:microsoft.com/office/officeart/2008/layout/LinedList"/>
    <dgm:cxn modelId="{B5903F01-9168-9247-9B29-8ADC22925D90}" type="presParOf" srcId="{9AEC3B90-97AB-094B-B8F7-6C42448ADB11}" destId="{8A56C26C-F2E7-704F-B96B-91C35864C5DB}" srcOrd="9" destOrd="0" presId="urn:microsoft.com/office/officeart/2008/layout/LinedList"/>
    <dgm:cxn modelId="{08391BCE-F174-3543-AF2B-3AE456FBD1E8}" type="presParOf" srcId="{8A56C26C-F2E7-704F-B96B-91C35864C5DB}" destId="{22B842FA-3ECA-3C4A-9E8E-3A9D01CA0183}" srcOrd="0" destOrd="0" presId="urn:microsoft.com/office/officeart/2008/layout/LinedList"/>
    <dgm:cxn modelId="{00809652-6F27-304B-977B-E8A8036F6C5C}" type="presParOf" srcId="{8A56C26C-F2E7-704F-B96B-91C35864C5DB}" destId="{81D0E431-48F7-E243-9D04-1A7DD17C6C5E}" srcOrd="1" destOrd="0" presId="urn:microsoft.com/office/officeart/2008/layout/LinedList"/>
    <dgm:cxn modelId="{A27A402F-F7B9-3A4D-A188-CE1249334AF6}" type="presParOf" srcId="{9AEC3B90-97AB-094B-B8F7-6C42448ADB11}" destId="{8910CF21-1964-6D48-80AE-293A5EBF9379}" srcOrd="10" destOrd="0" presId="urn:microsoft.com/office/officeart/2008/layout/LinedList"/>
    <dgm:cxn modelId="{5BF4B6FE-C23D-F84E-ABF9-88791F344FAE}" type="presParOf" srcId="{9AEC3B90-97AB-094B-B8F7-6C42448ADB11}" destId="{17A75E04-7666-5045-A3E8-4B704E7EB7CE}" srcOrd="11" destOrd="0" presId="urn:microsoft.com/office/officeart/2008/layout/LinedList"/>
    <dgm:cxn modelId="{4EED3303-59A6-6347-A3B1-8A168F2E66F9}" type="presParOf" srcId="{17A75E04-7666-5045-A3E8-4B704E7EB7CE}" destId="{988046A8-97D4-8E47-A8B1-2EAB441FD02E}" srcOrd="0" destOrd="0" presId="urn:microsoft.com/office/officeart/2008/layout/LinedList"/>
    <dgm:cxn modelId="{74027657-517C-E04D-8461-DB168482865E}" type="presParOf" srcId="{17A75E04-7666-5045-A3E8-4B704E7EB7CE}" destId="{E267E345-00B9-504C-A1F0-ED8DF3AD5192}" srcOrd="1" destOrd="0" presId="urn:microsoft.com/office/officeart/2008/layout/LinedList"/>
    <dgm:cxn modelId="{8AA91D59-7612-1F45-9F19-EBC7DCF62143}" type="presParOf" srcId="{9AEC3B90-97AB-094B-B8F7-6C42448ADB11}" destId="{40D312AF-9700-5042-8404-374B831B6B31}" srcOrd="12" destOrd="0" presId="urn:microsoft.com/office/officeart/2008/layout/LinedList"/>
    <dgm:cxn modelId="{72A836B7-D978-BC48-A1B8-4F9AC5547EA3}" type="presParOf" srcId="{9AEC3B90-97AB-094B-B8F7-6C42448ADB11}" destId="{77F807A4-C1CC-4E45-9BF5-80FD212239A1}" srcOrd="13" destOrd="0" presId="urn:microsoft.com/office/officeart/2008/layout/LinedList"/>
    <dgm:cxn modelId="{C3ABA0C5-CEC9-BA41-8753-82BD47647C0A}" type="presParOf" srcId="{77F807A4-C1CC-4E45-9BF5-80FD212239A1}" destId="{C70F39D0-FB43-5E4A-9871-47E5252E5906}" srcOrd="0" destOrd="0" presId="urn:microsoft.com/office/officeart/2008/layout/LinedList"/>
    <dgm:cxn modelId="{43C1E62D-1A28-D94F-9F02-8AF7D0109CB6}" type="presParOf" srcId="{77F807A4-C1CC-4E45-9BF5-80FD212239A1}" destId="{14B6DFB6-15EB-5044-A4DC-E72893CC1C9F}" srcOrd="1" destOrd="0" presId="urn:microsoft.com/office/officeart/2008/layout/LinedList"/>
    <dgm:cxn modelId="{ABBA4C99-9EBE-1D41-97A7-B4A62DDD7CEB}" type="presParOf" srcId="{9AEC3B90-97AB-094B-B8F7-6C42448ADB11}" destId="{48D238AD-BB15-394A-8E9D-09776CE19DAF}" srcOrd="14" destOrd="0" presId="urn:microsoft.com/office/officeart/2008/layout/LinedList"/>
    <dgm:cxn modelId="{B601CF59-CA0A-3A4F-B84C-B08E0C00835B}" type="presParOf" srcId="{9AEC3B90-97AB-094B-B8F7-6C42448ADB11}" destId="{18B333E0-2B15-8847-BD1F-6756E5A6DB80}" srcOrd="15" destOrd="0" presId="urn:microsoft.com/office/officeart/2008/layout/LinedList"/>
    <dgm:cxn modelId="{1B3E258C-D48E-1A46-B4D8-03E3E38B4DC3}" type="presParOf" srcId="{18B333E0-2B15-8847-BD1F-6756E5A6DB80}" destId="{AA348574-BE7B-E54C-B66B-3937D576C0BC}" srcOrd="0" destOrd="0" presId="urn:microsoft.com/office/officeart/2008/layout/LinedList"/>
    <dgm:cxn modelId="{2244DD90-744C-D545-9E14-9AD734383BE6}" type="presParOf" srcId="{18B333E0-2B15-8847-BD1F-6756E5A6DB80}" destId="{0C84B8C8-2D6E-2749-A1FD-47D6FCAC4100}" srcOrd="1" destOrd="0" presId="urn:microsoft.com/office/officeart/2008/layout/LinedList"/>
    <dgm:cxn modelId="{A60670B6-DD24-1A4F-9DB7-D1A9AB221940}" type="presParOf" srcId="{9AEC3B90-97AB-094B-B8F7-6C42448ADB11}" destId="{25BAD7CE-C226-0547-A4D8-8C3699CB6FF9}" srcOrd="16" destOrd="0" presId="urn:microsoft.com/office/officeart/2008/layout/LinedList"/>
    <dgm:cxn modelId="{386B85FE-E24A-9841-8215-DD205EA0C964}" type="presParOf" srcId="{9AEC3B90-97AB-094B-B8F7-6C42448ADB11}" destId="{DA39A451-70E6-9D40-A37A-A9CAA39CAC27}" srcOrd="17" destOrd="0" presId="urn:microsoft.com/office/officeart/2008/layout/LinedList"/>
    <dgm:cxn modelId="{60797631-1FA3-7B4E-835D-5E4EBD8466C6}" type="presParOf" srcId="{DA39A451-70E6-9D40-A37A-A9CAA39CAC27}" destId="{C89A6E7B-5E41-0D48-AE21-FC273FE31D09}" srcOrd="0" destOrd="0" presId="urn:microsoft.com/office/officeart/2008/layout/LinedList"/>
    <dgm:cxn modelId="{6488CCBA-420B-9A48-8813-E259CCF1A486}" type="presParOf" srcId="{DA39A451-70E6-9D40-A37A-A9CAA39CAC27}" destId="{E832E01A-5074-7640-9D22-E099381A5D03}" srcOrd="1" destOrd="0" presId="urn:microsoft.com/office/officeart/2008/layout/LinedList"/>
    <dgm:cxn modelId="{7C30E9CE-55AA-B64D-B775-B395A90BDC16}" type="presParOf" srcId="{9AEC3B90-97AB-094B-B8F7-6C42448ADB11}" destId="{65420E61-ADEB-564B-93FC-2938E5664CBE}" srcOrd="18" destOrd="0" presId="urn:microsoft.com/office/officeart/2008/layout/LinedList"/>
    <dgm:cxn modelId="{A868E888-B475-8A45-9661-BF5F30A7E292}" type="presParOf" srcId="{9AEC3B90-97AB-094B-B8F7-6C42448ADB11}" destId="{EC6510AF-8686-DD45-BA43-740EAABAF78A}" srcOrd="19" destOrd="0" presId="urn:microsoft.com/office/officeart/2008/layout/LinedList"/>
    <dgm:cxn modelId="{37C638C6-0B72-C34C-9B05-3ECEBD8AAF55}" type="presParOf" srcId="{EC6510AF-8686-DD45-BA43-740EAABAF78A}" destId="{38CEBBF6-9ADF-8743-AA3F-C3983A4A3D02}" srcOrd="0" destOrd="0" presId="urn:microsoft.com/office/officeart/2008/layout/LinedList"/>
    <dgm:cxn modelId="{BD675210-BF6D-AB48-907F-0F5EC023E830}" type="presParOf" srcId="{EC6510AF-8686-DD45-BA43-740EAABAF78A}" destId="{05A5B8E2-BA83-2F4B-BFDE-E37C21864A14}" srcOrd="1" destOrd="0" presId="urn:microsoft.com/office/officeart/2008/layout/LinedList"/>
    <dgm:cxn modelId="{C631D301-07AF-9946-8B9D-B84BCFA24F05}" type="presParOf" srcId="{9AEC3B90-97AB-094B-B8F7-6C42448ADB11}" destId="{3DEC804E-4BBA-ED49-9628-25740FCC4A0D}" srcOrd="20" destOrd="0" presId="urn:microsoft.com/office/officeart/2008/layout/LinedList"/>
    <dgm:cxn modelId="{6250B006-3385-8F4A-925A-99BE48249A39}" type="presParOf" srcId="{9AEC3B90-97AB-094B-B8F7-6C42448ADB11}" destId="{17F5D1EA-A3AA-3249-8FE4-C33C9CE0947E}" srcOrd="21" destOrd="0" presId="urn:microsoft.com/office/officeart/2008/layout/LinedList"/>
    <dgm:cxn modelId="{E06D03DA-F613-474E-81AC-3F19C26382E5}" type="presParOf" srcId="{17F5D1EA-A3AA-3249-8FE4-C33C9CE0947E}" destId="{4A3B4467-A130-D34E-99FF-C60ADB564893}" srcOrd="0" destOrd="0" presId="urn:microsoft.com/office/officeart/2008/layout/LinedList"/>
    <dgm:cxn modelId="{31119008-08C9-F54E-AB5B-A5314ABF5916}" type="presParOf" srcId="{17F5D1EA-A3AA-3249-8FE4-C33C9CE0947E}" destId="{06D7244A-1FBC-E844-B51A-78FB8B8BC48D}" srcOrd="1" destOrd="0" presId="urn:microsoft.com/office/officeart/2008/layout/LinedList"/>
    <dgm:cxn modelId="{96F27A1A-EBE8-3F44-BFE1-60F78E4479EF}" type="presParOf" srcId="{9AEC3B90-97AB-094B-B8F7-6C42448ADB11}" destId="{D4C82374-2C86-C741-A536-18750264A945}" srcOrd="22" destOrd="0" presId="urn:microsoft.com/office/officeart/2008/layout/LinedList"/>
    <dgm:cxn modelId="{B29AEC1B-8FE4-9542-BE01-810573A7E13A}" type="presParOf" srcId="{9AEC3B90-97AB-094B-B8F7-6C42448ADB11}" destId="{25E906D6-5D5F-4E46-AB82-9845160ECEBF}" srcOrd="23" destOrd="0" presId="urn:microsoft.com/office/officeart/2008/layout/LinedList"/>
    <dgm:cxn modelId="{A72ACDAE-4619-AA44-8B53-8A3ADE9BCA5D}" type="presParOf" srcId="{25E906D6-5D5F-4E46-AB82-9845160ECEBF}" destId="{05ABB0B3-FBDF-1C41-AA87-DE0A61C38CAE}" srcOrd="0" destOrd="0" presId="urn:microsoft.com/office/officeart/2008/layout/LinedList"/>
    <dgm:cxn modelId="{4CB9A2A6-A717-BA4F-8A32-87F8CA2EA9A9}" type="presParOf" srcId="{25E906D6-5D5F-4E46-AB82-9845160ECEBF}" destId="{1891DCA7-D63D-4F44-A18C-D14C4BE00A4D}" srcOrd="1" destOrd="0" presId="urn:microsoft.com/office/officeart/2008/layout/LinedList"/>
    <dgm:cxn modelId="{958D8BB5-DD3A-A74A-A5CD-108FF5724846}" type="presParOf" srcId="{9AEC3B90-97AB-094B-B8F7-6C42448ADB11}" destId="{F6019B91-843C-5E47-8A0E-5076B7FBF8C6}" srcOrd="24" destOrd="0" presId="urn:microsoft.com/office/officeart/2008/layout/LinedList"/>
    <dgm:cxn modelId="{24342BE7-CA04-D24C-81B8-A36B391989F2}" type="presParOf" srcId="{9AEC3B90-97AB-094B-B8F7-6C42448ADB11}" destId="{52FE0B26-5056-ED4C-84E6-30FBF6E26A09}" srcOrd="25" destOrd="0" presId="urn:microsoft.com/office/officeart/2008/layout/LinedList"/>
    <dgm:cxn modelId="{F1A438A3-23C9-064C-BB50-582200666DD7}" type="presParOf" srcId="{52FE0B26-5056-ED4C-84E6-30FBF6E26A09}" destId="{0EE27A42-B7E5-9745-B83B-1CE6903E0D04}" srcOrd="0" destOrd="0" presId="urn:microsoft.com/office/officeart/2008/layout/LinedList"/>
    <dgm:cxn modelId="{E7676C1D-6560-1F46-BB0D-558F491AA36F}" type="presParOf" srcId="{52FE0B26-5056-ED4C-84E6-30FBF6E26A09}" destId="{96803DDC-358A-CE40-AD40-B1BAD1253FF9}" srcOrd="1" destOrd="0" presId="urn:microsoft.com/office/officeart/2008/layout/LinedList"/>
    <dgm:cxn modelId="{D43AFFF0-0A8F-F14F-86D7-BFF4B3BFA5BE}" type="presParOf" srcId="{9AEC3B90-97AB-094B-B8F7-6C42448ADB11}" destId="{FDDE0AB5-0EDB-8F4C-8D9C-343AE072DC51}" srcOrd="26" destOrd="0" presId="urn:microsoft.com/office/officeart/2008/layout/LinedList"/>
    <dgm:cxn modelId="{751C2BA6-D485-6942-84BD-A0120A0C849B}" type="presParOf" srcId="{9AEC3B90-97AB-094B-B8F7-6C42448ADB11}" destId="{BBCF5F8B-56C2-104A-A3BB-DA434E0A22CF}" srcOrd="27" destOrd="0" presId="urn:microsoft.com/office/officeart/2008/layout/LinedList"/>
    <dgm:cxn modelId="{0608DFC7-8F96-E042-9459-CD7CCE9D878F}" type="presParOf" srcId="{BBCF5F8B-56C2-104A-A3BB-DA434E0A22CF}" destId="{E1EA724D-31F5-D440-A3B6-707E5181FA27}" srcOrd="0" destOrd="0" presId="urn:microsoft.com/office/officeart/2008/layout/LinedList"/>
    <dgm:cxn modelId="{3B9FBCAF-B911-4849-ADC0-D7D346745C02}" type="presParOf" srcId="{BBCF5F8B-56C2-104A-A3BB-DA434E0A22CF}" destId="{51EBAEAA-7266-4F4F-B798-132B81D05A7E}" srcOrd="1" destOrd="0" presId="urn:microsoft.com/office/officeart/2008/layout/LinedList"/>
    <dgm:cxn modelId="{FCAA34A7-A353-1E42-A4D2-D0C5D9705C64}" type="presParOf" srcId="{9AEC3B90-97AB-094B-B8F7-6C42448ADB11}" destId="{4C7255CF-1B3E-824A-A3A4-2D052C7CF31D}" srcOrd="28" destOrd="0" presId="urn:microsoft.com/office/officeart/2008/layout/LinedList"/>
    <dgm:cxn modelId="{06AA2AF6-9CA5-F84E-B767-413A6A8E7F0D}" type="presParOf" srcId="{9AEC3B90-97AB-094B-B8F7-6C42448ADB11}" destId="{C36FE70D-EFAE-FC41-AC19-AA05464381A1}" srcOrd="29" destOrd="0" presId="urn:microsoft.com/office/officeart/2008/layout/LinedList"/>
    <dgm:cxn modelId="{E13CB860-0480-3D4A-B641-DBF4EF0F2AEB}" type="presParOf" srcId="{C36FE70D-EFAE-FC41-AC19-AA05464381A1}" destId="{BEE364C8-AB0C-1E4B-B6C8-F0CF0949D846}" srcOrd="0" destOrd="0" presId="urn:microsoft.com/office/officeart/2008/layout/LinedList"/>
    <dgm:cxn modelId="{B7214030-41BB-8742-8008-8C90E9E50AB2}" type="presParOf" srcId="{C36FE70D-EFAE-FC41-AC19-AA05464381A1}" destId="{71360833-0A42-CE40-8374-967484395F29}" srcOrd="1" destOrd="0" presId="urn:microsoft.com/office/officeart/2008/layout/LinedList"/>
    <dgm:cxn modelId="{58856BFB-078E-9D4E-B2C1-99BAC14F1C4A}" type="presParOf" srcId="{9AEC3B90-97AB-094B-B8F7-6C42448ADB11}" destId="{11241F80-0D7F-9242-B833-DE97539C4897}" srcOrd="30" destOrd="0" presId="urn:microsoft.com/office/officeart/2008/layout/LinedList"/>
    <dgm:cxn modelId="{7C9E9343-9F15-9C4C-9D14-06CAB011F904}" type="presParOf" srcId="{9AEC3B90-97AB-094B-B8F7-6C42448ADB11}" destId="{1D192180-2C1F-4249-9FB4-296D73257ED4}" srcOrd="31" destOrd="0" presId="urn:microsoft.com/office/officeart/2008/layout/LinedList"/>
    <dgm:cxn modelId="{EEA522A9-2411-A94B-81AF-8C48F3B4B363}" type="presParOf" srcId="{1D192180-2C1F-4249-9FB4-296D73257ED4}" destId="{D8C355D4-C953-6148-A219-3B1949EADD36}" srcOrd="0" destOrd="0" presId="urn:microsoft.com/office/officeart/2008/layout/LinedList"/>
    <dgm:cxn modelId="{2B58F5CC-7BCC-C446-B676-5B8739F53736}" type="presParOf" srcId="{1D192180-2C1F-4249-9FB4-296D73257ED4}" destId="{698B8681-59B0-8949-B339-86FF21714FCD}" srcOrd="1" destOrd="0" presId="urn:microsoft.com/office/officeart/2008/layout/LinedList"/>
    <dgm:cxn modelId="{3C1724A4-FAA3-8949-8919-C24634D16026}" type="presParOf" srcId="{9AEC3B90-97AB-094B-B8F7-6C42448ADB11}" destId="{6DCDE97F-B4DB-CE43-A19A-CBCD8A72A316}" srcOrd="32" destOrd="0" presId="urn:microsoft.com/office/officeart/2008/layout/LinedList"/>
    <dgm:cxn modelId="{914E6038-62D0-FF4E-9B46-8A131B7A8D54}" type="presParOf" srcId="{9AEC3B90-97AB-094B-B8F7-6C42448ADB11}" destId="{519E80A3-A15C-9843-A8C9-91D4886EB40E}" srcOrd="33" destOrd="0" presId="urn:microsoft.com/office/officeart/2008/layout/LinedList"/>
    <dgm:cxn modelId="{A5B642DE-4A3F-D347-A752-60E04875EDDB}" type="presParOf" srcId="{519E80A3-A15C-9843-A8C9-91D4886EB40E}" destId="{09C47F9B-523F-F741-BEC0-36BE9CF86B2F}" srcOrd="0" destOrd="0" presId="urn:microsoft.com/office/officeart/2008/layout/LinedList"/>
    <dgm:cxn modelId="{13D6A56A-A6C8-7A47-B80E-4448C99BA235}" type="presParOf" srcId="{519E80A3-A15C-9843-A8C9-91D4886EB40E}" destId="{F8477EAF-9DCC-9946-B8AA-CDE35100DDDC}" srcOrd="1" destOrd="0" presId="urn:microsoft.com/office/officeart/2008/layout/LinedList"/>
    <dgm:cxn modelId="{D7018983-EF3A-A346-BBE8-1C683406FA1D}" type="presParOf" srcId="{9AEC3B90-97AB-094B-B8F7-6C42448ADB11}" destId="{75318ABE-1D49-FB45-845C-93EEB8650F45}" srcOrd="34" destOrd="0" presId="urn:microsoft.com/office/officeart/2008/layout/LinedList"/>
    <dgm:cxn modelId="{EE0048B4-17ED-C043-95CF-995DF80C1929}" type="presParOf" srcId="{9AEC3B90-97AB-094B-B8F7-6C42448ADB11}" destId="{CFDAA2DA-6FED-4F40-8C05-9929BF7FC68B}" srcOrd="35" destOrd="0" presId="urn:microsoft.com/office/officeart/2008/layout/LinedList"/>
    <dgm:cxn modelId="{608AD2C9-FA46-A346-AF1C-F9606B4C84A9}" type="presParOf" srcId="{CFDAA2DA-6FED-4F40-8C05-9929BF7FC68B}" destId="{51060695-8C1B-4845-A384-3A9507A77718}" srcOrd="0" destOrd="0" presId="urn:microsoft.com/office/officeart/2008/layout/LinedList"/>
    <dgm:cxn modelId="{638497F9-A2F0-5A41-BCAF-65905360B418}" type="presParOf" srcId="{CFDAA2DA-6FED-4F40-8C05-9929BF7FC68B}" destId="{ED683F14-49CE-244C-9662-0710B8A33AB4}" srcOrd="1" destOrd="0" presId="urn:microsoft.com/office/officeart/2008/layout/LinedList"/>
    <dgm:cxn modelId="{8E15EABA-682F-C742-B7B1-D79FB8EAD146}" type="presParOf" srcId="{9AEC3B90-97AB-094B-B8F7-6C42448ADB11}" destId="{663A043E-2210-C04F-83A2-7E8E7404C735}" srcOrd="36" destOrd="0" presId="urn:microsoft.com/office/officeart/2008/layout/LinedList"/>
    <dgm:cxn modelId="{AB2EE689-132D-3E48-97E9-5710BB84D475}" type="presParOf" srcId="{9AEC3B90-97AB-094B-B8F7-6C42448ADB11}" destId="{FFADDE15-BDE6-6543-9BD2-85AEA99E4A5A}" srcOrd="37" destOrd="0" presId="urn:microsoft.com/office/officeart/2008/layout/LinedList"/>
    <dgm:cxn modelId="{1D150E2A-C548-DC47-8AEE-E02044A7EA5E}" type="presParOf" srcId="{FFADDE15-BDE6-6543-9BD2-85AEA99E4A5A}" destId="{FB482736-E6A0-EB4B-9795-AB45B2CE5C9A}" srcOrd="0" destOrd="0" presId="urn:microsoft.com/office/officeart/2008/layout/LinedList"/>
    <dgm:cxn modelId="{EEE836BB-1AF1-D940-BB0A-FA0AA0AC804B}" type="presParOf" srcId="{FFADDE15-BDE6-6543-9BD2-85AEA99E4A5A}" destId="{FCB00D6E-129D-064C-9BBB-F1CD21E47E6A}" srcOrd="1" destOrd="0" presId="urn:microsoft.com/office/officeart/2008/layout/LinedList"/>
    <dgm:cxn modelId="{EA7CC9B6-FCC7-CE43-B787-47827B99FC81}" type="presParOf" srcId="{9AEC3B90-97AB-094B-B8F7-6C42448ADB11}" destId="{91AA2F2B-CF4F-5844-BF08-0C3FFD123ADD}" srcOrd="38" destOrd="0" presId="urn:microsoft.com/office/officeart/2008/layout/LinedList"/>
    <dgm:cxn modelId="{04208A96-506D-EF4E-96F5-EBA1D7935688}" type="presParOf" srcId="{9AEC3B90-97AB-094B-B8F7-6C42448ADB11}" destId="{3B750EFA-0BA5-1646-8882-4E1081E0D70F}" srcOrd="39" destOrd="0" presId="urn:microsoft.com/office/officeart/2008/layout/LinedList"/>
    <dgm:cxn modelId="{36CE1A24-F7AA-0F42-8F42-62E80DCE066A}" type="presParOf" srcId="{3B750EFA-0BA5-1646-8882-4E1081E0D70F}" destId="{7C1674CB-EB21-F64D-8719-86174A5B2028}" srcOrd="0" destOrd="0" presId="urn:microsoft.com/office/officeart/2008/layout/LinedList"/>
    <dgm:cxn modelId="{051DCF19-AEE8-6C49-B01C-D77A0E599FF0}" type="presParOf" srcId="{3B750EFA-0BA5-1646-8882-4E1081E0D70F}" destId="{20324D39-3D2E-B14C-86B3-FB39CE02EEB3}" srcOrd="1" destOrd="0" presId="urn:microsoft.com/office/officeart/2008/layout/LinedList"/>
    <dgm:cxn modelId="{377669A6-01B7-7842-9DDA-081BFF0A2183}" type="presParOf" srcId="{9AEC3B90-97AB-094B-B8F7-6C42448ADB11}" destId="{58E6B5A4-B1DD-DF47-B673-8FAFB82B7524}" srcOrd="40" destOrd="0" presId="urn:microsoft.com/office/officeart/2008/layout/LinedList"/>
    <dgm:cxn modelId="{25BA1922-29F0-F344-814F-3418A05C3E75}" type="presParOf" srcId="{9AEC3B90-97AB-094B-B8F7-6C42448ADB11}" destId="{77FAC7F9-DA32-D945-9083-5C42D2EC1B22}" srcOrd="41" destOrd="0" presId="urn:microsoft.com/office/officeart/2008/layout/LinedList"/>
    <dgm:cxn modelId="{E05E8F9D-EE99-954E-B927-85468B2C6952}" type="presParOf" srcId="{77FAC7F9-DA32-D945-9083-5C42D2EC1B22}" destId="{BB319601-40FE-7B4A-B6D5-CFCECA8B6166}" srcOrd="0" destOrd="0" presId="urn:microsoft.com/office/officeart/2008/layout/LinedList"/>
    <dgm:cxn modelId="{7E3C4B37-0A4D-5049-A23C-04C6C4F6BF22}" type="presParOf" srcId="{77FAC7F9-DA32-D945-9083-5C42D2EC1B22}" destId="{DC09125F-5C8B-1B42-A8A8-7ADFAEDB6F49}"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615CF-F021-2644-BBF8-054005DE3510}">
      <dsp:nvSpPr>
        <dsp:cNvPr id="0" name=""/>
        <dsp:cNvSpPr/>
      </dsp:nvSpPr>
      <dsp:spPr>
        <a:xfrm>
          <a:off x="0" y="212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2CABA4-EFA8-3843-9053-5667415B8B8D}">
      <dsp:nvSpPr>
        <dsp:cNvPr id="0" name=""/>
        <dsp:cNvSpPr/>
      </dsp:nvSpPr>
      <dsp:spPr>
        <a:xfrm>
          <a:off x="0" y="2124"/>
          <a:ext cx="78867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Mikrobiyota ve immün sistem arasındaki etkileşim</a:t>
          </a:r>
        </a:p>
      </dsp:txBody>
      <dsp:txXfrm>
        <a:off x="0" y="2124"/>
        <a:ext cx="7886700" cy="724514"/>
      </dsp:txXfrm>
    </dsp:sp>
    <dsp:sp modelId="{0B4CC2FC-26EA-5741-B818-4A478A18AD47}">
      <dsp:nvSpPr>
        <dsp:cNvPr id="0" name=""/>
        <dsp:cNvSpPr/>
      </dsp:nvSpPr>
      <dsp:spPr>
        <a:xfrm>
          <a:off x="0" y="726639"/>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E9EAA-7FD7-C948-AD47-3295F3F89854}">
      <dsp:nvSpPr>
        <dsp:cNvPr id="0" name=""/>
        <dsp:cNvSpPr/>
      </dsp:nvSpPr>
      <dsp:spPr>
        <a:xfrm>
          <a:off x="0" y="726639"/>
          <a:ext cx="78867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İnflamazom</a:t>
          </a:r>
        </a:p>
      </dsp:txBody>
      <dsp:txXfrm>
        <a:off x="0" y="726639"/>
        <a:ext cx="7886700" cy="724514"/>
      </dsp:txXfrm>
    </dsp:sp>
    <dsp:sp modelId="{89AF3AEA-C4D3-7F47-813A-F19A2A3B397D}">
      <dsp:nvSpPr>
        <dsp:cNvPr id="0" name=""/>
        <dsp:cNvSpPr/>
      </dsp:nvSpPr>
      <dsp:spPr>
        <a:xfrm>
          <a:off x="0" y="145115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E3B667-6394-494B-99F7-137358346848}">
      <dsp:nvSpPr>
        <dsp:cNvPr id="0" name=""/>
        <dsp:cNvSpPr/>
      </dsp:nvSpPr>
      <dsp:spPr>
        <a:xfrm>
          <a:off x="0" y="1451154"/>
          <a:ext cx="78867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Mikroglia ve astrositler</a:t>
          </a:r>
        </a:p>
      </dsp:txBody>
      <dsp:txXfrm>
        <a:off x="0" y="1451154"/>
        <a:ext cx="7886700" cy="724514"/>
      </dsp:txXfrm>
    </dsp:sp>
    <dsp:sp modelId="{85EBECB0-A304-4E46-9B36-CDC169016B5F}">
      <dsp:nvSpPr>
        <dsp:cNvPr id="0" name=""/>
        <dsp:cNvSpPr/>
      </dsp:nvSpPr>
      <dsp:spPr>
        <a:xfrm>
          <a:off x="0" y="2175669"/>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1B757-1E7F-0C4F-B963-6BB70CA7DD7B}">
      <dsp:nvSpPr>
        <dsp:cNvPr id="0" name=""/>
        <dsp:cNvSpPr/>
      </dsp:nvSpPr>
      <dsp:spPr>
        <a:xfrm>
          <a:off x="0" y="2175669"/>
          <a:ext cx="78867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Nörogenezis</a:t>
          </a:r>
        </a:p>
      </dsp:txBody>
      <dsp:txXfrm>
        <a:off x="0" y="2175669"/>
        <a:ext cx="7886700" cy="724514"/>
      </dsp:txXfrm>
    </dsp:sp>
    <dsp:sp modelId="{3103A09E-82C7-0840-996E-056717C03B61}">
      <dsp:nvSpPr>
        <dsp:cNvPr id="0" name=""/>
        <dsp:cNvSpPr/>
      </dsp:nvSpPr>
      <dsp:spPr>
        <a:xfrm>
          <a:off x="0" y="290018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179B1-5378-9C40-81F1-7B1C9F7DBFA1}">
      <dsp:nvSpPr>
        <dsp:cNvPr id="0" name=""/>
        <dsp:cNvSpPr/>
      </dsp:nvSpPr>
      <dsp:spPr>
        <a:xfrm>
          <a:off x="0" y="2900183"/>
          <a:ext cx="78867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Vagus siniri</a:t>
          </a:r>
        </a:p>
      </dsp:txBody>
      <dsp:txXfrm>
        <a:off x="0" y="2900183"/>
        <a:ext cx="7886700" cy="724514"/>
      </dsp:txXfrm>
    </dsp:sp>
    <dsp:sp modelId="{5C550DF2-7815-1645-AA90-8AF1BB4D51AF}">
      <dsp:nvSpPr>
        <dsp:cNvPr id="0" name=""/>
        <dsp:cNvSpPr/>
      </dsp:nvSpPr>
      <dsp:spPr>
        <a:xfrm>
          <a:off x="0" y="3624698"/>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940517-DF2B-BF42-B422-F9E48CD9E773}">
      <dsp:nvSpPr>
        <dsp:cNvPr id="0" name=""/>
        <dsp:cNvSpPr/>
      </dsp:nvSpPr>
      <dsp:spPr>
        <a:xfrm>
          <a:off x="0" y="3624698"/>
          <a:ext cx="78867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Nörotransmitterler</a:t>
          </a:r>
        </a:p>
      </dsp:txBody>
      <dsp:txXfrm>
        <a:off x="0" y="3624698"/>
        <a:ext cx="7886700" cy="724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0D87AA-B7F0-4240-8764-0CE40658E7BF}">
      <dsp:nvSpPr>
        <dsp:cNvPr id="0" name=""/>
        <dsp:cNvSpPr/>
      </dsp:nvSpPr>
      <dsp:spPr>
        <a:xfrm>
          <a:off x="0" y="325548"/>
          <a:ext cx="4668251" cy="1539719"/>
        </a:xfrm>
        <a:prstGeom prst="roundRect">
          <a:avLst/>
        </a:prstGeom>
        <a:solidFill>
          <a:schemeClr val="bg2">
            <a:lumMod val="75000"/>
          </a:schemeClr>
        </a:solidFill>
        <a:ln w="12700" cap="flat" cmpd="sng" algn="ctr">
          <a:solidFill>
            <a:schemeClr val="bg2">
              <a:lumMod val="9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 </a:t>
          </a:r>
          <a:r>
            <a:rPr lang="en-US" sz="2800" kern="1200" dirty="0" err="1"/>
            <a:t>Mikrobiyota</a:t>
          </a:r>
          <a:r>
            <a:rPr lang="en-US" sz="2800" kern="1200" dirty="0"/>
            <a:t>, </a:t>
          </a:r>
          <a:r>
            <a:rPr lang="en-US" sz="2800" kern="1200" dirty="0" err="1"/>
            <a:t>yaşlanmanın</a:t>
          </a:r>
          <a:r>
            <a:rPr lang="en-US" sz="2800" kern="1200" dirty="0"/>
            <a:t> </a:t>
          </a:r>
          <a:r>
            <a:rPr lang="en-US" sz="2800" kern="1200" dirty="0" err="1"/>
            <a:t>biyolojik</a:t>
          </a:r>
          <a:r>
            <a:rPr lang="en-US" sz="2800" kern="1200" dirty="0"/>
            <a:t> </a:t>
          </a:r>
          <a:r>
            <a:rPr lang="en-US" sz="2800" kern="1200" dirty="0" err="1"/>
            <a:t>hızını</a:t>
          </a:r>
          <a:r>
            <a:rPr lang="en-US" sz="2800" kern="1200" dirty="0"/>
            <a:t> </a:t>
          </a:r>
          <a:r>
            <a:rPr lang="en-US" sz="2800" kern="1200" dirty="0" err="1"/>
            <a:t>belirleyen</a:t>
          </a:r>
          <a:r>
            <a:rPr lang="en-US" sz="2800" kern="1200" dirty="0"/>
            <a:t> yeni </a:t>
          </a:r>
          <a:r>
            <a:rPr lang="en-US" sz="2800" kern="1200" dirty="0" err="1"/>
            <a:t>bir</a:t>
          </a:r>
          <a:r>
            <a:rPr lang="en-US" sz="2800" kern="1200" dirty="0"/>
            <a:t> </a:t>
          </a:r>
          <a:r>
            <a:rPr lang="en-US" sz="2800" kern="1200" dirty="0" err="1"/>
            <a:t>hedef</a:t>
          </a:r>
          <a:r>
            <a:rPr lang="en-US" sz="2800" kern="1200" dirty="0"/>
            <a:t> </a:t>
          </a:r>
          <a:r>
            <a:rPr lang="en-US" sz="2800" kern="1200" dirty="0" err="1"/>
            <a:t>alanıdır</a:t>
          </a:r>
          <a:r>
            <a:rPr lang="en-US" sz="2800" kern="1200" dirty="0"/>
            <a:t>.</a:t>
          </a:r>
        </a:p>
      </dsp:txBody>
      <dsp:txXfrm>
        <a:off x="75163" y="400711"/>
        <a:ext cx="4517925" cy="1389393"/>
      </dsp:txXfrm>
    </dsp:sp>
    <dsp:sp modelId="{3132567F-F908-C74F-B0C2-7E83F903639F}">
      <dsp:nvSpPr>
        <dsp:cNvPr id="0" name=""/>
        <dsp:cNvSpPr/>
      </dsp:nvSpPr>
      <dsp:spPr>
        <a:xfrm>
          <a:off x="0" y="1945908"/>
          <a:ext cx="4668251" cy="1539719"/>
        </a:xfrm>
        <a:prstGeom prst="round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 </a:t>
          </a:r>
          <a:r>
            <a:rPr lang="en-US" sz="2800" kern="1200" dirty="0" err="1"/>
            <a:t>Mikrobiyota</a:t>
          </a:r>
          <a:r>
            <a:rPr lang="en-US" sz="2800" kern="1200" dirty="0"/>
            <a:t> </a:t>
          </a:r>
          <a:r>
            <a:rPr lang="en-US" sz="2800" kern="1200" dirty="0" err="1"/>
            <a:t>modülasyonu</a:t>
          </a:r>
          <a:r>
            <a:rPr lang="en-US" sz="2800" kern="1200" dirty="0"/>
            <a:t> → </a:t>
          </a:r>
          <a:r>
            <a:rPr lang="en-US" sz="2800" kern="1200" dirty="0" err="1"/>
            <a:t>sağlıklı</a:t>
          </a:r>
          <a:r>
            <a:rPr lang="en-US" sz="2800" kern="1200" dirty="0"/>
            <a:t> </a:t>
          </a:r>
          <a:r>
            <a:rPr lang="en-US" sz="2800" kern="1200" dirty="0" err="1"/>
            <a:t>yaşlanma</a:t>
          </a:r>
          <a:r>
            <a:rPr lang="en-US" sz="2800" kern="1200" dirty="0"/>
            <a:t> </a:t>
          </a:r>
          <a:r>
            <a:rPr lang="en-US" sz="2800" kern="1200" dirty="0" err="1"/>
            <a:t>stratejisinin</a:t>
          </a:r>
          <a:r>
            <a:rPr lang="en-US" sz="2800" kern="1200" dirty="0"/>
            <a:t> </a:t>
          </a:r>
          <a:r>
            <a:rPr lang="en-US" sz="2800" kern="1200" dirty="0" err="1"/>
            <a:t>parçası</a:t>
          </a:r>
          <a:r>
            <a:rPr lang="en-US" sz="2800" kern="1200" dirty="0"/>
            <a:t> </a:t>
          </a:r>
          <a:r>
            <a:rPr lang="en-US" sz="2800" kern="1200" dirty="0" err="1"/>
            <a:t>olmalıdır</a:t>
          </a:r>
          <a:r>
            <a:rPr lang="en-US" sz="2800" kern="1200" dirty="0"/>
            <a:t>.</a:t>
          </a:r>
        </a:p>
      </dsp:txBody>
      <dsp:txXfrm>
        <a:off x="75163" y="2021071"/>
        <a:ext cx="4517925" cy="1389393"/>
      </dsp:txXfrm>
    </dsp:sp>
    <dsp:sp modelId="{618A3075-013D-2442-AA6D-4613F82BC74F}">
      <dsp:nvSpPr>
        <dsp:cNvPr id="0" name=""/>
        <dsp:cNvSpPr/>
      </dsp:nvSpPr>
      <dsp:spPr>
        <a:xfrm>
          <a:off x="0" y="3566268"/>
          <a:ext cx="4668251" cy="153971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 </a:t>
          </a:r>
          <a:r>
            <a:rPr lang="en-US" sz="2800" kern="1200" dirty="0" err="1"/>
            <a:t>Gelecekte</a:t>
          </a:r>
          <a:r>
            <a:rPr lang="en-US" sz="2800" kern="1200" dirty="0"/>
            <a:t> </a:t>
          </a:r>
          <a:r>
            <a:rPr lang="en-US" sz="2800" kern="1200" dirty="0" err="1"/>
            <a:t>mikrobiyota</a:t>
          </a:r>
          <a:r>
            <a:rPr lang="en-US" sz="2800" kern="1200" dirty="0"/>
            <a:t> </a:t>
          </a:r>
          <a:r>
            <a:rPr lang="en-US" sz="2800" kern="1200" dirty="0" err="1"/>
            <a:t>profili</a:t>
          </a:r>
          <a:r>
            <a:rPr lang="en-US" sz="2800" kern="1200" dirty="0"/>
            <a:t> </a:t>
          </a:r>
          <a:r>
            <a:rPr lang="en-US" sz="2800" kern="1200" dirty="0" err="1"/>
            <a:t>biyolojik</a:t>
          </a:r>
          <a:r>
            <a:rPr lang="en-US" sz="2800" kern="1200" dirty="0"/>
            <a:t> </a:t>
          </a:r>
          <a:r>
            <a:rPr lang="en-US" sz="2800" kern="1200" dirty="0" err="1"/>
            <a:t>yaş</a:t>
          </a:r>
          <a:r>
            <a:rPr lang="en-US" sz="2800" kern="1200" dirty="0"/>
            <a:t> </a:t>
          </a:r>
          <a:r>
            <a:rPr lang="en-US" sz="2800" kern="1200" dirty="0" err="1"/>
            <a:t>göstergesi</a:t>
          </a:r>
          <a:r>
            <a:rPr lang="en-US" sz="2800" kern="1200" dirty="0"/>
            <a:t> </a:t>
          </a:r>
          <a:r>
            <a:rPr lang="en-US" sz="2800" kern="1200" dirty="0" err="1"/>
            <a:t>olarak</a:t>
          </a:r>
          <a:r>
            <a:rPr lang="en-US" sz="2800" kern="1200" dirty="0"/>
            <a:t> </a:t>
          </a:r>
          <a:r>
            <a:rPr lang="en-US" sz="2800" kern="1200" dirty="0" err="1"/>
            <a:t>kullanılabilir</a:t>
          </a:r>
          <a:r>
            <a:rPr lang="en-US" sz="2800" kern="1200" dirty="0"/>
            <a:t>.</a:t>
          </a:r>
        </a:p>
      </dsp:txBody>
      <dsp:txXfrm>
        <a:off x="75163" y="3641431"/>
        <a:ext cx="4517925" cy="138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D6D95-7B6D-B549-8BDC-DB861B936EE6}">
      <dsp:nvSpPr>
        <dsp:cNvPr id="0" name=""/>
        <dsp:cNvSpPr/>
      </dsp:nvSpPr>
      <dsp:spPr>
        <a:xfrm>
          <a:off x="1668780" y="1629721"/>
          <a:ext cx="1234440" cy="1234440"/>
        </a:xfrm>
        <a:prstGeom prst="ellipse">
          <a:avLst/>
        </a:prstGeom>
        <a:solidFill>
          <a:schemeClr val="accent2">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MİKROBİYOM</a:t>
          </a:r>
        </a:p>
      </dsp:txBody>
      <dsp:txXfrm>
        <a:off x="1849560" y="1810501"/>
        <a:ext cx="872880" cy="872880"/>
      </dsp:txXfrm>
    </dsp:sp>
    <dsp:sp modelId="{900924A2-3660-5240-8783-36A7DEFF13F1}">
      <dsp:nvSpPr>
        <dsp:cNvPr id="0" name=""/>
        <dsp:cNvSpPr/>
      </dsp:nvSpPr>
      <dsp:spPr>
        <a:xfrm rot="11700000">
          <a:off x="568747" y="1755429"/>
          <a:ext cx="1078795" cy="351815"/>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A6D040F-33FF-1342-913A-77252850BE2E}">
      <dsp:nvSpPr>
        <dsp:cNvPr id="0" name=""/>
        <dsp:cNvSpPr/>
      </dsp:nvSpPr>
      <dsp:spPr>
        <a:xfrm>
          <a:off x="767" y="1322643"/>
          <a:ext cx="1172718" cy="938174"/>
        </a:xfrm>
        <a:prstGeom prst="roundRect">
          <a:avLst>
            <a:gd name="adj" fmla="val 10000"/>
          </a:avLst>
        </a:prstGeom>
        <a:solidFill>
          <a:srgbClr val="FF660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US" sz="1000" kern="1200" dirty="0"/>
            <a:t>DİAGNOSTİK</a:t>
          </a:r>
        </a:p>
      </dsp:txBody>
      <dsp:txXfrm>
        <a:off x="28245" y="1350121"/>
        <a:ext cx="1117762" cy="883218"/>
      </dsp:txXfrm>
    </dsp:sp>
    <dsp:sp modelId="{238F11E7-73FD-084E-8BDE-54FA01C02545}">
      <dsp:nvSpPr>
        <dsp:cNvPr id="0" name=""/>
        <dsp:cNvSpPr/>
      </dsp:nvSpPr>
      <dsp:spPr>
        <a:xfrm rot="14700000">
          <a:off x="1231259" y="965878"/>
          <a:ext cx="1078795" cy="351815"/>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9DA36BB-9FD0-5844-895F-E5472AF22EEB}">
      <dsp:nvSpPr>
        <dsp:cNvPr id="0" name=""/>
        <dsp:cNvSpPr/>
      </dsp:nvSpPr>
      <dsp:spPr>
        <a:xfrm>
          <a:off x="956338" y="183838"/>
          <a:ext cx="1172718" cy="938174"/>
        </a:xfrm>
        <a:prstGeom prst="roundRect">
          <a:avLst>
            <a:gd name="adj" fmla="val 10000"/>
          </a:avLst>
        </a:prstGeom>
        <a:solidFill>
          <a:schemeClr val="accent4"/>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US" sz="1000" kern="1200" dirty="0"/>
            <a:t>PROGNOSTİK</a:t>
          </a:r>
        </a:p>
      </dsp:txBody>
      <dsp:txXfrm>
        <a:off x="983816" y="211316"/>
        <a:ext cx="1117762" cy="883218"/>
      </dsp:txXfrm>
    </dsp:sp>
    <dsp:sp modelId="{60896697-7DBC-8B41-B274-3E655D531CC7}">
      <dsp:nvSpPr>
        <dsp:cNvPr id="0" name=""/>
        <dsp:cNvSpPr/>
      </dsp:nvSpPr>
      <dsp:spPr>
        <a:xfrm rot="17700000">
          <a:off x="2261944" y="965878"/>
          <a:ext cx="1078795" cy="351815"/>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FE2E162-FBF7-5544-B95C-64F89AA543FF}">
      <dsp:nvSpPr>
        <dsp:cNvPr id="0" name=""/>
        <dsp:cNvSpPr/>
      </dsp:nvSpPr>
      <dsp:spPr>
        <a:xfrm>
          <a:off x="2442943" y="183838"/>
          <a:ext cx="1172718" cy="938174"/>
        </a:xfrm>
        <a:prstGeom prst="roundRect">
          <a:avLst>
            <a:gd name="adj" fmla="val 10000"/>
          </a:avLst>
        </a:prstGeom>
        <a:solidFill>
          <a:schemeClr val="accent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US" sz="1000" kern="1200" dirty="0"/>
            <a:t>HASTA MONİTÖRİZASYONU</a:t>
          </a:r>
        </a:p>
      </dsp:txBody>
      <dsp:txXfrm>
        <a:off x="2470421" y="211316"/>
        <a:ext cx="1117762" cy="883218"/>
      </dsp:txXfrm>
    </dsp:sp>
    <dsp:sp modelId="{2B04E689-33E7-294F-A1CE-34D53DFE412D}">
      <dsp:nvSpPr>
        <dsp:cNvPr id="0" name=""/>
        <dsp:cNvSpPr/>
      </dsp:nvSpPr>
      <dsp:spPr>
        <a:xfrm rot="20700000">
          <a:off x="2924456" y="1755429"/>
          <a:ext cx="1078795" cy="351815"/>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E9D4E27-283F-7647-B59F-54508D312CB6}">
      <dsp:nvSpPr>
        <dsp:cNvPr id="0" name=""/>
        <dsp:cNvSpPr/>
      </dsp:nvSpPr>
      <dsp:spPr>
        <a:xfrm>
          <a:off x="3398514" y="1322643"/>
          <a:ext cx="1172718" cy="938174"/>
        </a:xfrm>
        <a:prstGeom prst="roundRect">
          <a:avLst>
            <a:gd name="adj" fmla="val 10000"/>
          </a:avLst>
        </a:prstGeom>
        <a:solidFill>
          <a:schemeClr val="accent6"/>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US" sz="1000" kern="1200" dirty="0"/>
            <a:t>MODULASYON İÇİN HEDEF</a:t>
          </a:r>
        </a:p>
      </dsp:txBody>
      <dsp:txXfrm>
        <a:off x="3425992" y="1350121"/>
        <a:ext cx="1117762" cy="8832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9E53F-B724-4740-B8CD-C0F0FC48618C}">
      <dsp:nvSpPr>
        <dsp:cNvPr id="0" name=""/>
        <dsp:cNvSpPr/>
      </dsp:nvSpPr>
      <dsp:spPr>
        <a:xfrm>
          <a:off x="26519" y="248197"/>
          <a:ext cx="896439" cy="896439"/>
        </a:xfrm>
        <a:prstGeom prst="ellipse">
          <a:avLst/>
        </a:prstGeom>
        <a:gradFill rotWithShape="0">
          <a:gsLst>
            <a:gs pos="0">
              <a:srgbClr val="E459E9"/>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49334" tIns="19050" rIns="49334" bIns="19050" numCol="1" spcCol="1270" anchor="ctr" anchorCtr="0">
          <a:noAutofit/>
        </a:bodyPr>
        <a:lstStyle/>
        <a:p>
          <a:pPr marL="0" lvl="0" indent="0" algn="ctr" defTabSz="666750">
            <a:lnSpc>
              <a:spcPct val="90000"/>
            </a:lnSpc>
            <a:spcBef>
              <a:spcPct val="0"/>
            </a:spcBef>
            <a:spcAft>
              <a:spcPct val="35000"/>
            </a:spcAft>
            <a:buNone/>
          </a:pPr>
          <a:r>
            <a:rPr lang="en-US" sz="1500" kern="1200" dirty="0" err="1"/>
            <a:t>Cins</a:t>
          </a:r>
          <a:r>
            <a:rPr lang="en-US" sz="1500" kern="1200" dirty="0"/>
            <a:t> </a:t>
          </a:r>
        </a:p>
      </dsp:txBody>
      <dsp:txXfrm>
        <a:off x="157799" y="379477"/>
        <a:ext cx="633879" cy="633879"/>
      </dsp:txXfrm>
    </dsp:sp>
    <dsp:sp modelId="{3CFFD37B-6E22-BF4B-9794-5540093118F3}">
      <dsp:nvSpPr>
        <dsp:cNvPr id="0" name=""/>
        <dsp:cNvSpPr/>
      </dsp:nvSpPr>
      <dsp:spPr>
        <a:xfrm>
          <a:off x="718045" y="224280"/>
          <a:ext cx="896439" cy="896439"/>
        </a:xfrm>
        <a:prstGeom prst="ellipse">
          <a:avLst/>
        </a:prstGeom>
        <a:gradFill rotWithShape="0">
          <a:gsLst>
            <a:gs pos="0">
              <a:srgbClr val="7030A0"/>
            </a:gs>
            <a:gs pos="50000">
              <a:schemeClr val="accent2">
                <a:alpha val="50000"/>
                <a:hueOff val="-485121"/>
                <a:satOff val="-27976"/>
                <a:lumOff val="2876"/>
                <a:alphaOff val="0"/>
                <a:satMod val="110000"/>
                <a:lumMod val="100000"/>
                <a:shade val="100000"/>
              </a:schemeClr>
            </a:gs>
            <a:gs pos="100000">
              <a:schemeClr val="accent2">
                <a:alpha val="50000"/>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49334" tIns="19050" rIns="49334" bIns="19050" numCol="1" spcCol="1270" anchor="ctr" anchorCtr="0">
          <a:noAutofit/>
        </a:bodyPr>
        <a:lstStyle/>
        <a:p>
          <a:pPr marL="0" lvl="0" indent="0" algn="ctr" defTabSz="666750">
            <a:lnSpc>
              <a:spcPct val="90000"/>
            </a:lnSpc>
            <a:spcBef>
              <a:spcPct val="0"/>
            </a:spcBef>
            <a:spcAft>
              <a:spcPct val="35000"/>
            </a:spcAft>
            <a:buNone/>
          </a:pPr>
          <a:r>
            <a:rPr lang="en-US" sz="1500" kern="1200" dirty="0" err="1"/>
            <a:t>Tür</a:t>
          </a:r>
          <a:endParaRPr lang="en-US" sz="1500" kern="1200" dirty="0"/>
        </a:p>
      </dsp:txBody>
      <dsp:txXfrm>
        <a:off x="849325" y="355560"/>
        <a:ext cx="633879" cy="633879"/>
      </dsp:txXfrm>
    </dsp:sp>
    <dsp:sp modelId="{8CB05AB8-E399-F646-9FE5-0510D7C96D59}">
      <dsp:nvSpPr>
        <dsp:cNvPr id="0" name=""/>
        <dsp:cNvSpPr/>
      </dsp:nvSpPr>
      <dsp:spPr>
        <a:xfrm>
          <a:off x="1435197" y="224280"/>
          <a:ext cx="896439" cy="896439"/>
        </a:xfrm>
        <a:prstGeom prst="ellipse">
          <a:avLst/>
        </a:prstGeom>
        <a:solidFill>
          <a:srgbClr val="C0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49334" tIns="30480" rIns="49334"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err="1">
              <a:solidFill>
                <a:schemeClr val="tx1"/>
              </a:solidFill>
            </a:rPr>
            <a:t>Suş</a:t>
          </a:r>
          <a:r>
            <a:rPr lang="en-US" sz="2400" b="1" kern="1200" dirty="0">
              <a:solidFill>
                <a:schemeClr val="tx1"/>
              </a:solidFill>
            </a:rPr>
            <a:t> </a:t>
          </a:r>
          <a:r>
            <a:rPr lang="en-US" sz="1800" b="1" kern="1200" dirty="0">
              <a:solidFill>
                <a:schemeClr val="tx1"/>
              </a:solidFill>
            </a:rPr>
            <a:t>Kodu</a:t>
          </a:r>
          <a:endParaRPr lang="en-US" sz="2400" b="1" kern="1200" dirty="0">
            <a:solidFill>
              <a:schemeClr val="tx1"/>
            </a:solidFill>
          </a:endParaRPr>
        </a:p>
      </dsp:txBody>
      <dsp:txXfrm>
        <a:off x="1566477" y="355560"/>
        <a:ext cx="633879" cy="633879"/>
      </dsp:txXfrm>
    </dsp:sp>
    <dsp:sp modelId="{29D11B7F-E7EC-C24A-BAC9-92ECD247567F}">
      <dsp:nvSpPr>
        <dsp:cNvPr id="0" name=""/>
        <dsp:cNvSpPr/>
      </dsp:nvSpPr>
      <dsp:spPr>
        <a:xfrm>
          <a:off x="2152348" y="224280"/>
          <a:ext cx="896439" cy="896439"/>
        </a:xfrm>
        <a:prstGeom prst="ellipse">
          <a:avLst/>
        </a:prstGeom>
        <a:gradFill rotWithShape="0">
          <a:gsLst>
            <a:gs pos="0">
              <a:schemeClr val="accent2">
                <a:alpha val="50000"/>
                <a:hueOff val="-1455363"/>
                <a:satOff val="-83928"/>
                <a:lumOff val="8628"/>
                <a:alphaOff val="0"/>
                <a:satMod val="103000"/>
                <a:lumMod val="102000"/>
                <a:tint val="94000"/>
              </a:schemeClr>
            </a:gs>
            <a:gs pos="50000">
              <a:schemeClr val="accent2">
                <a:alpha val="50000"/>
                <a:hueOff val="-1455363"/>
                <a:satOff val="-83928"/>
                <a:lumOff val="8628"/>
                <a:alphaOff val="0"/>
                <a:satMod val="110000"/>
                <a:lumMod val="100000"/>
                <a:shade val="100000"/>
              </a:schemeClr>
            </a:gs>
            <a:gs pos="100000">
              <a:schemeClr val="accent2">
                <a:alpha val="50000"/>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49334" tIns="19050" rIns="49334" bIns="19050" numCol="1" spcCol="1270" anchor="ctr" anchorCtr="0">
          <a:noAutofit/>
        </a:bodyPr>
        <a:lstStyle/>
        <a:p>
          <a:pPr marL="0" lvl="0" indent="0" algn="ctr" defTabSz="666750">
            <a:lnSpc>
              <a:spcPct val="90000"/>
            </a:lnSpc>
            <a:spcBef>
              <a:spcPct val="0"/>
            </a:spcBef>
            <a:spcAft>
              <a:spcPct val="35000"/>
            </a:spcAft>
            <a:buNone/>
          </a:pPr>
          <a:r>
            <a:rPr lang="en-US" sz="1500" kern="1200" dirty="0" err="1"/>
            <a:t>Miktar</a:t>
          </a:r>
          <a:endParaRPr lang="en-US" sz="1500" kern="1200" dirty="0"/>
        </a:p>
      </dsp:txBody>
      <dsp:txXfrm>
        <a:off x="2283628" y="355560"/>
        <a:ext cx="633879" cy="6338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F9F8E-A15D-E04E-AFAA-0ED18A194846}">
      <dsp:nvSpPr>
        <dsp:cNvPr id="0" name=""/>
        <dsp:cNvSpPr/>
      </dsp:nvSpPr>
      <dsp:spPr>
        <a:xfrm>
          <a:off x="0" y="627"/>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0F954-86EF-0B45-B0A3-AD706CE20D5F}">
      <dsp:nvSpPr>
        <dsp:cNvPr id="0" name=""/>
        <dsp:cNvSpPr/>
      </dsp:nvSpPr>
      <dsp:spPr>
        <a:xfrm>
          <a:off x="0" y="627"/>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b="1" kern="1200"/>
            <a:t>DERNEK YÖNETİMİ</a:t>
          </a:r>
          <a:endParaRPr lang="en-US" sz="1100" kern="1200"/>
        </a:p>
      </dsp:txBody>
      <dsp:txXfrm>
        <a:off x="0" y="627"/>
        <a:ext cx="2576667" cy="244614"/>
      </dsp:txXfrm>
    </dsp:sp>
    <dsp:sp modelId="{2EEAF7F2-7B88-024D-A848-4C405F2916AB}">
      <dsp:nvSpPr>
        <dsp:cNvPr id="0" name=""/>
        <dsp:cNvSpPr/>
      </dsp:nvSpPr>
      <dsp:spPr>
        <a:xfrm>
          <a:off x="0" y="245241"/>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F9D599-3D7D-C14D-8035-80A6C445E7E8}">
      <dsp:nvSpPr>
        <dsp:cNvPr id="0" name=""/>
        <dsp:cNvSpPr/>
      </dsp:nvSpPr>
      <dsp:spPr>
        <a:xfrm>
          <a:off x="0" y="245241"/>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b="1" kern="1200"/>
            <a:t>Yönetim Kurulu</a:t>
          </a:r>
          <a:endParaRPr lang="en-US" sz="1100" kern="1200"/>
        </a:p>
      </dsp:txBody>
      <dsp:txXfrm>
        <a:off x="0" y="245241"/>
        <a:ext cx="2576667" cy="244614"/>
      </dsp:txXfrm>
    </dsp:sp>
    <dsp:sp modelId="{462F0483-C414-9F47-AB22-62630680087C}">
      <dsp:nvSpPr>
        <dsp:cNvPr id="0" name=""/>
        <dsp:cNvSpPr/>
      </dsp:nvSpPr>
      <dsp:spPr>
        <a:xfrm>
          <a:off x="0" y="489855"/>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D7DAF-DDBE-6246-9EF9-494A3FFA9360}">
      <dsp:nvSpPr>
        <dsp:cNvPr id="0" name=""/>
        <dsp:cNvSpPr/>
      </dsp:nvSpPr>
      <dsp:spPr>
        <a:xfrm>
          <a:off x="0" y="489855"/>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Meltem Yalınay</a:t>
          </a:r>
          <a:endParaRPr lang="en-US" sz="1100" kern="1200"/>
        </a:p>
      </dsp:txBody>
      <dsp:txXfrm>
        <a:off x="0" y="489855"/>
        <a:ext cx="2576667" cy="244614"/>
      </dsp:txXfrm>
    </dsp:sp>
    <dsp:sp modelId="{165A4D4C-3B48-9247-B277-CFA850B1B576}">
      <dsp:nvSpPr>
        <dsp:cNvPr id="0" name=""/>
        <dsp:cNvSpPr/>
      </dsp:nvSpPr>
      <dsp:spPr>
        <a:xfrm>
          <a:off x="0" y="734470"/>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871D5-ACD6-554B-BFFC-A793B15CAB32}">
      <dsp:nvSpPr>
        <dsp:cNvPr id="0" name=""/>
        <dsp:cNvSpPr/>
      </dsp:nvSpPr>
      <dsp:spPr>
        <a:xfrm>
          <a:off x="0" y="734470"/>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(Yönetim Kurulu Başkanı)</a:t>
          </a:r>
          <a:endParaRPr lang="en-US" sz="1100" kern="1200"/>
        </a:p>
      </dsp:txBody>
      <dsp:txXfrm>
        <a:off x="0" y="734470"/>
        <a:ext cx="2576667" cy="244614"/>
      </dsp:txXfrm>
    </dsp:sp>
    <dsp:sp modelId="{AC47BCDC-FD3E-1949-B535-B3FC47353636}">
      <dsp:nvSpPr>
        <dsp:cNvPr id="0" name=""/>
        <dsp:cNvSpPr/>
      </dsp:nvSpPr>
      <dsp:spPr>
        <a:xfrm>
          <a:off x="0" y="979084"/>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B842FA-3ECA-3C4A-9E8E-3A9D01CA0183}">
      <dsp:nvSpPr>
        <dsp:cNvPr id="0" name=""/>
        <dsp:cNvSpPr/>
      </dsp:nvSpPr>
      <dsp:spPr>
        <a:xfrm>
          <a:off x="0" y="979084"/>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Dilek Erer</a:t>
          </a:r>
          <a:endParaRPr lang="en-US" sz="1100" kern="1200"/>
        </a:p>
      </dsp:txBody>
      <dsp:txXfrm>
        <a:off x="0" y="979084"/>
        <a:ext cx="2576667" cy="244614"/>
      </dsp:txXfrm>
    </dsp:sp>
    <dsp:sp modelId="{8910CF21-1964-6D48-80AE-293A5EBF9379}">
      <dsp:nvSpPr>
        <dsp:cNvPr id="0" name=""/>
        <dsp:cNvSpPr/>
      </dsp:nvSpPr>
      <dsp:spPr>
        <a:xfrm>
          <a:off x="0" y="1223698"/>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046A8-97D4-8E47-A8B1-2EAB441FD02E}">
      <dsp:nvSpPr>
        <dsp:cNvPr id="0" name=""/>
        <dsp:cNvSpPr/>
      </dsp:nvSpPr>
      <dsp:spPr>
        <a:xfrm>
          <a:off x="0" y="1223698"/>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(Yönetim Kurulu Başkan Yardımcısı)</a:t>
          </a:r>
          <a:endParaRPr lang="en-US" sz="1100" kern="1200"/>
        </a:p>
      </dsp:txBody>
      <dsp:txXfrm>
        <a:off x="0" y="1223698"/>
        <a:ext cx="2576667" cy="244614"/>
      </dsp:txXfrm>
    </dsp:sp>
    <dsp:sp modelId="{40D312AF-9700-5042-8404-374B831B6B31}">
      <dsp:nvSpPr>
        <dsp:cNvPr id="0" name=""/>
        <dsp:cNvSpPr/>
      </dsp:nvSpPr>
      <dsp:spPr>
        <a:xfrm>
          <a:off x="0" y="1468312"/>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0F39D0-FB43-5E4A-9871-47E5252E5906}">
      <dsp:nvSpPr>
        <dsp:cNvPr id="0" name=""/>
        <dsp:cNvSpPr/>
      </dsp:nvSpPr>
      <dsp:spPr>
        <a:xfrm>
          <a:off x="0" y="1468312"/>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Funda Doğruman Al</a:t>
          </a:r>
          <a:endParaRPr lang="en-US" sz="1100" kern="1200"/>
        </a:p>
      </dsp:txBody>
      <dsp:txXfrm>
        <a:off x="0" y="1468312"/>
        <a:ext cx="2576667" cy="244614"/>
      </dsp:txXfrm>
    </dsp:sp>
    <dsp:sp modelId="{48D238AD-BB15-394A-8E9D-09776CE19DAF}">
      <dsp:nvSpPr>
        <dsp:cNvPr id="0" name=""/>
        <dsp:cNvSpPr/>
      </dsp:nvSpPr>
      <dsp:spPr>
        <a:xfrm>
          <a:off x="0" y="1712927"/>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48574-BE7B-E54C-B66B-3937D576C0BC}">
      <dsp:nvSpPr>
        <dsp:cNvPr id="0" name=""/>
        <dsp:cNvSpPr/>
      </dsp:nvSpPr>
      <dsp:spPr>
        <a:xfrm>
          <a:off x="0" y="1712927"/>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(Genel Sekreter)</a:t>
          </a:r>
          <a:endParaRPr lang="en-US" sz="1100" kern="1200"/>
        </a:p>
      </dsp:txBody>
      <dsp:txXfrm>
        <a:off x="0" y="1712927"/>
        <a:ext cx="2576667" cy="244614"/>
      </dsp:txXfrm>
    </dsp:sp>
    <dsp:sp modelId="{25BAD7CE-C226-0547-A4D8-8C3699CB6FF9}">
      <dsp:nvSpPr>
        <dsp:cNvPr id="0" name=""/>
        <dsp:cNvSpPr/>
      </dsp:nvSpPr>
      <dsp:spPr>
        <a:xfrm>
          <a:off x="0" y="1957541"/>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A6E7B-5E41-0D48-AE21-FC273FE31D09}">
      <dsp:nvSpPr>
        <dsp:cNvPr id="0" name=""/>
        <dsp:cNvSpPr/>
      </dsp:nvSpPr>
      <dsp:spPr>
        <a:xfrm>
          <a:off x="0" y="1957541"/>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dirty="0"/>
            <a:t>İbrahim Murat </a:t>
          </a:r>
          <a:r>
            <a:rPr lang="tr-TR" sz="1100" kern="1200" dirty="0" err="1"/>
            <a:t>Hirfanoğlu</a:t>
          </a:r>
          <a:endParaRPr lang="en-US" sz="1100" kern="1200" dirty="0"/>
        </a:p>
      </dsp:txBody>
      <dsp:txXfrm>
        <a:off x="0" y="1957541"/>
        <a:ext cx="2576667" cy="244614"/>
      </dsp:txXfrm>
    </dsp:sp>
    <dsp:sp modelId="{65420E61-ADEB-564B-93FC-2938E5664CBE}">
      <dsp:nvSpPr>
        <dsp:cNvPr id="0" name=""/>
        <dsp:cNvSpPr/>
      </dsp:nvSpPr>
      <dsp:spPr>
        <a:xfrm>
          <a:off x="0" y="2202155"/>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EBBF6-9ADF-8743-AA3F-C3983A4A3D02}">
      <dsp:nvSpPr>
        <dsp:cNvPr id="0" name=""/>
        <dsp:cNvSpPr/>
      </dsp:nvSpPr>
      <dsp:spPr>
        <a:xfrm>
          <a:off x="0" y="2202155"/>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(Sayman)</a:t>
          </a:r>
          <a:endParaRPr lang="en-US" sz="1100" kern="1200"/>
        </a:p>
      </dsp:txBody>
      <dsp:txXfrm>
        <a:off x="0" y="2202155"/>
        <a:ext cx="2576667" cy="244614"/>
      </dsp:txXfrm>
    </dsp:sp>
    <dsp:sp modelId="{3DEC804E-4BBA-ED49-9628-25740FCC4A0D}">
      <dsp:nvSpPr>
        <dsp:cNvPr id="0" name=""/>
        <dsp:cNvSpPr/>
      </dsp:nvSpPr>
      <dsp:spPr>
        <a:xfrm>
          <a:off x="0" y="2446769"/>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B4467-A130-D34E-99FF-C60ADB564893}">
      <dsp:nvSpPr>
        <dsp:cNvPr id="0" name=""/>
        <dsp:cNvSpPr/>
      </dsp:nvSpPr>
      <dsp:spPr>
        <a:xfrm>
          <a:off x="0" y="2446769"/>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Hasan Tezer</a:t>
          </a:r>
          <a:endParaRPr lang="en-US" sz="1100" kern="1200"/>
        </a:p>
      </dsp:txBody>
      <dsp:txXfrm>
        <a:off x="0" y="2446769"/>
        <a:ext cx="2576667" cy="244614"/>
      </dsp:txXfrm>
    </dsp:sp>
    <dsp:sp modelId="{D4C82374-2C86-C741-A536-18750264A945}">
      <dsp:nvSpPr>
        <dsp:cNvPr id="0" name=""/>
        <dsp:cNvSpPr/>
      </dsp:nvSpPr>
      <dsp:spPr>
        <a:xfrm>
          <a:off x="0" y="2691384"/>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BB0B3-FBDF-1C41-AA87-DE0A61C38CAE}">
      <dsp:nvSpPr>
        <dsp:cNvPr id="0" name=""/>
        <dsp:cNvSpPr/>
      </dsp:nvSpPr>
      <dsp:spPr>
        <a:xfrm>
          <a:off x="0" y="2691384"/>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Barış Otlu</a:t>
          </a:r>
          <a:endParaRPr lang="en-US" sz="1100" kern="1200"/>
        </a:p>
      </dsp:txBody>
      <dsp:txXfrm>
        <a:off x="0" y="2691384"/>
        <a:ext cx="2576667" cy="244614"/>
      </dsp:txXfrm>
    </dsp:sp>
    <dsp:sp modelId="{F6019B91-843C-5E47-8A0E-5076B7FBF8C6}">
      <dsp:nvSpPr>
        <dsp:cNvPr id="0" name=""/>
        <dsp:cNvSpPr/>
      </dsp:nvSpPr>
      <dsp:spPr>
        <a:xfrm>
          <a:off x="0" y="2935998"/>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E27A42-B7E5-9745-B83B-1CE6903E0D04}">
      <dsp:nvSpPr>
        <dsp:cNvPr id="0" name=""/>
        <dsp:cNvSpPr/>
      </dsp:nvSpPr>
      <dsp:spPr>
        <a:xfrm>
          <a:off x="0" y="2935998"/>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Samim Saner</a:t>
          </a:r>
          <a:endParaRPr lang="en-US" sz="1100" kern="1200"/>
        </a:p>
      </dsp:txBody>
      <dsp:txXfrm>
        <a:off x="0" y="2935998"/>
        <a:ext cx="2576667" cy="244614"/>
      </dsp:txXfrm>
    </dsp:sp>
    <dsp:sp modelId="{FDDE0AB5-0EDB-8F4C-8D9C-343AE072DC51}">
      <dsp:nvSpPr>
        <dsp:cNvPr id="0" name=""/>
        <dsp:cNvSpPr/>
      </dsp:nvSpPr>
      <dsp:spPr>
        <a:xfrm>
          <a:off x="0" y="3180612"/>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A724D-31F5-D440-A3B6-707E5181FA27}">
      <dsp:nvSpPr>
        <dsp:cNvPr id="0" name=""/>
        <dsp:cNvSpPr/>
      </dsp:nvSpPr>
      <dsp:spPr>
        <a:xfrm>
          <a:off x="0" y="3180612"/>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b="1" kern="1200"/>
            <a:t>Denetim Kurulu</a:t>
          </a:r>
          <a:endParaRPr lang="en-US" sz="1100" kern="1200"/>
        </a:p>
      </dsp:txBody>
      <dsp:txXfrm>
        <a:off x="0" y="3180612"/>
        <a:ext cx="2576667" cy="244614"/>
      </dsp:txXfrm>
    </dsp:sp>
    <dsp:sp modelId="{4C7255CF-1B3E-824A-A3A4-2D052C7CF31D}">
      <dsp:nvSpPr>
        <dsp:cNvPr id="0" name=""/>
        <dsp:cNvSpPr/>
      </dsp:nvSpPr>
      <dsp:spPr>
        <a:xfrm>
          <a:off x="0" y="3425226"/>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364C8-AB0C-1E4B-B6C8-F0CF0949D846}">
      <dsp:nvSpPr>
        <dsp:cNvPr id="0" name=""/>
        <dsp:cNvSpPr/>
      </dsp:nvSpPr>
      <dsp:spPr>
        <a:xfrm>
          <a:off x="0" y="3425226"/>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Prof.Dr. Elvan İşeri</a:t>
          </a:r>
          <a:endParaRPr lang="en-US" sz="1100" kern="1200"/>
        </a:p>
      </dsp:txBody>
      <dsp:txXfrm>
        <a:off x="0" y="3425226"/>
        <a:ext cx="2576667" cy="244614"/>
      </dsp:txXfrm>
    </dsp:sp>
    <dsp:sp modelId="{11241F80-0D7F-9242-B833-DE97539C4897}">
      <dsp:nvSpPr>
        <dsp:cNvPr id="0" name=""/>
        <dsp:cNvSpPr/>
      </dsp:nvSpPr>
      <dsp:spPr>
        <a:xfrm>
          <a:off x="0" y="3669841"/>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355D4-C953-6148-A219-3B1949EADD36}">
      <dsp:nvSpPr>
        <dsp:cNvPr id="0" name=""/>
        <dsp:cNvSpPr/>
      </dsp:nvSpPr>
      <dsp:spPr>
        <a:xfrm>
          <a:off x="0" y="3669841"/>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Prof.Dr. Nuray Bozkurt</a:t>
          </a:r>
          <a:endParaRPr lang="en-US" sz="1100" kern="1200"/>
        </a:p>
      </dsp:txBody>
      <dsp:txXfrm>
        <a:off x="0" y="3669841"/>
        <a:ext cx="2576667" cy="244614"/>
      </dsp:txXfrm>
    </dsp:sp>
    <dsp:sp modelId="{6DCDE97F-B4DB-CE43-A19A-CBCD8A72A316}">
      <dsp:nvSpPr>
        <dsp:cNvPr id="0" name=""/>
        <dsp:cNvSpPr/>
      </dsp:nvSpPr>
      <dsp:spPr>
        <a:xfrm>
          <a:off x="0" y="3914455"/>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C47F9B-523F-F741-BEC0-36BE9CF86B2F}">
      <dsp:nvSpPr>
        <dsp:cNvPr id="0" name=""/>
        <dsp:cNvSpPr/>
      </dsp:nvSpPr>
      <dsp:spPr>
        <a:xfrm>
          <a:off x="0" y="3914455"/>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Uzm.Dr. Nüget İlgün</a:t>
          </a:r>
          <a:endParaRPr lang="en-US" sz="1100" kern="1200"/>
        </a:p>
      </dsp:txBody>
      <dsp:txXfrm>
        <a:off x="0" y="3914455"/>
        <a:ext cx="2576667" cy="244614"/>
      </dsp:txXfrm>
    </dsp:sp>
    <dsp:sp modelId="{75318ABE-1D49-FB45-845C-93EEB8650F45}">
      <dsp:nvSpPr>
        <dsp:cNvPr id="0" name=""/>
        <dsp:cNvSpPr/>
      </dsp:nvSpPr>
      <dsp:spPr>
        <a:xfrm>
          <a:off x="0" y="4159069"/>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60695-8C1B-4845-A384-3A9507A77718}">
      <dsp:nvSpPr>
        <dsp:cNvPr id="0" name=""/>
        <dsp:cNvSpPr/>
      </dsp:nvSpPr>
      <dsp:spPr>
        <a:xfrm>
          <a:off x="0" y="4159069"/>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b="1" kern="1200"/>
            <a:t>Etik Kurul</a:t>
          </a:r>
          <a:endParaRPr lang="en-US" sz="1100" kern="1200"/>
        </a:p>
      </dsp:txBody>
      <dsp:txXfrm>
        <a:off x="0" y="4159069"/>
        <a:ext cx="2576667" cy="244614"/>
      </dsp:txXfrm>
    </dsp:sp>
    <dsp:sp modelId="{663A043E-2210-C04F-83A2-7E8E7404C735}">
      <dsp:nvSpPr>
        <dsp:cNvPr id="0" name=""/>
        <dsp:cNvSpPr/>
      </dsp:nvSpPr>
      <dsp:spPr>
        <a:xfrm>
          <a:off x="0" y="4403683"/>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482736-E6A0-EB4B-9795-AB45B2CE5C9A}">
      <dsp:nvSpPr>
        <dsp:cNvPr id="0" name=""/>
        <dsp:cNvSpPr/>
      </dsp:nvSpPr>
      <dsp:spPr>
        <a:xfrm>
          <a:off x="0" y="4403683"/>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Nesrin Çobanoğlu</a:t>
          </a:r>
          <a:endParaRPr lang="en-US" sz="1100" kern="1200"/>
        </a:p>
      </dsp:txBody>
      <dsp:txXfrm>
        <a:off x="0" y="4403683"/>
        <a:ext cx="2576667" cy="244614"/>
      </dsp:txXfrm>
    </dsp:sp>
    <dsp:sp modelId="{91AA2F2B-CF4F-5844-BF08-0C3FFD123ADD}">
      <dsp:nvSpPr>
        <dsp:cNvPr id="0" name=""/>
        <dsp:cNvSpPr/>
      </dsp:nvSpPr>
      <dsp:spPr>
        <a:xfrm>
          <a:off x="0" y="4648298"/>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674CB-EB21-F64D-8719-86174A5B2028}">
      <dsp:nvSpPr>
        <dsp:cNvPr id="0" name=""/>
        <dsp:cNvSpPr/>
      </dsp:nvSpPr>
      <dsp:spPr>
        <a:xfrm>
          <a:off x="0" y="4648298"/>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Sühan Ayhan</a:t>
          </a:r>
          <a:endParaRPr lang="en-US" sz="1100" kern="1200"/>
        </a:p>
      </dsp:txBody>
      <dsp:txXfrm>
        <a:off x="0" y="4648298"/>
        <a:ext cx="2576667" cy="244614"/>
      </dsp:txXfrm>
    </dsp:sp>
    <dsp:sp modelId="{58E6B5A4-B1DD-DF47-B673-8FAFB82B7524}">
      <dsp:nvSpPr>
        <dsp:cNvPr id="0" name=""/>
        <dsp:cNvSpPr/>
      </dsp:nvSpPr>
      <dsp:spPr>
        <a:xfrm>
          <a:off x="0" y="4892912"/>
          <a:ext cx="25766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319601-40FE-7B4A-B6D5-CFCECA8B6166}">
      <dsp:nvSpPr>
        <dsp:cNvPr id="0" name=""/>
        <dsp:cNvSpPr/>
      </dsp:nvSpPr>
      <dsp:spPr>
        <a:xfrm>
          <a:off x="0" y="4892912"/>
          <a:ext cx="2576667" cy="2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tr-TR" sz="1100" kern="1200"/>
            <a:t>Prof. Dr. Berrin Günaydın</a:t>
          </a:r>
          <a:endParaRPr lang="en-US" sz="1100" kern="1200"/>
        </a:p>
      </dsp:txBody>
      <dsp:txXfrm>
        <a:off x="0" y="4892912"/>
        <a:ext cx="2576667" cy="2446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 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01E3ED-F4FC-534D-8B5A-526EC494FDDC}" type="datetimeFigureOut">
              <a:rPr lang="tr-TR" smtClean="0"/>
              <a:t>15.10.2025</a:t>
            </a:fld>
            <a:endParaRPr lang="tr-TR"/>
          </a:p>
        </p:txBody>
      </p:sp>
      <p:sp>
        <p:nvSpPr>
          <p:cNvPr id="4" name="Slayt Resmi Yer Tutucusu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p>
        </p:txBody>
      </p:sp>
      <p:sp>
        <p:nvSpPr>
          <p:cNvPr id="6" name="Alt Bilgi Yer Tutucus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E4C3F4-2847-ED4A-9ABD-40FA9D8CC1D8}" type="slidenum">
              <a:rPr lang="tr-TR" smtClean="0"/>
              <a:t>‹#›</a:t>
            </a:fld>
            <a:endParaRPr lang="tr-TR"/>
          </a:p>
        </p:txBody>
      </p:sp>
    </p:spTree>
    <p:extLst>
      <p:ext uri="{BB962C8B-B14F-4D97-AF65-F5344CB8AC3E}">
        <p14:creationId xmlns:p14="http://schemas.microsoft.com/office/powerpoint/2010/main" val="3832605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4CB71B4C-F679-A546-A0B9-49483C1A7EFF}" type="slidenum">
              <a:rPr lang="en-US" smtClean="0"/>
              <a:t>29</a:t>
            </a:fld>
            <a:endParaRPr lang="en-US"/>
          </a:p>
        </p:txBody>
      </p:sp>
    </p:spTree>
    <p:extLst>
      <p:ext uri="{BB962C8B-B14F-4D97-AF65-F5344CB8AC3E}">
        <p14:creationId xmlns:p14="http://schemas.microsoft.com/office/powerpoint/2010/main" val="1950601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TR" dirty="0"/>
          </a:p>
        </p:txBody>
      </p:sp>
      <p:sp>
        <p:nvSpPr>
          <p:cNvPr id="4" name="Slide Number Placeholder 3"/>
          <p:cNvSpPr>
            <a:spLocks noGrp="1"/>
          </p:cNvSpPr>
          <p:nvPr>
            <p:ph type="sldNum" sz="quarter" idx="5"/>
          </p:nvPr>
        </p:nvSpPr>
        <p:spPr/>
        <p:txBody>
          <a:bodyPr/>
          <a:lstStyle/>
          <a:p>
            <a:fld id="{DD98BA15-63EC-F44E-8B18-C9D640B92FAD}" type="slidenum">
              <a:rPr lang="en-TR" smtClean="0"/>
              <a:t>56</a:t>
            </a:fld>
            <a:endParaRPr lang="en-TR"/>
          </a:p>
        </p:txBody>
      </p:sp>
    </p:spTree>
    <p:extLst>
      <p:ext uri="{BB962C8B-B14F-4D97-AF65-F5344CB8AC3E}">
        <p14:creationId xmlns:p14="http://schemas.microsoft.com/office/powerpoint/2010/main" val="1467597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CF23DDB9-E82C-BF4A-930D-12E4E06F7F59}" type="slidenum">
              <a:rPr lang="tr-TR" smtClean="0"/>
              <a:t>70</a:t>
            </a:fld>
            <a:endParaRPr lang="tr-TR"/>
          </a:p>
        </p:txBody>
      </p:sp>
    </p:spTree>
    <p:extLst>
      <p:ext uri="{BB962C8B-B14F-4D97-AF65-F5344CB8AC3E}">
        <p14:creationId xmlns:p14="http://schemas.microsoft.com/office/powerpoint/2010/main" val="2858713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a:p>
        </p:txBody>
      </p:sp>
      <p:sp>
        <p:nvSpPr>
          <p:cNvPr id="4" name="Slayt Numarası Yer Tutucusu 3"/>
          <p:cNvSpPr>
            <a:spLocks noGrp="1"/>
          </p:cNvSpPr>
          <p:nvPr>
            <p:ph type="sldNum" sz="quarter" idx="5"/>
          </p:nvPr>
        </p:nvSpPr>
        <p:spPr/>
        <p:txBody>
          <a:bodyPr/>
          <a:lstStyle/>
          <a:p>
            <a:fld id="{7FC44BA1-06C0-6249-88D9-2625BD2C1E59}" type="slidenum">
              <a:rPr lang="tr-TR" smtClean="0"/>
              <a:t>79</a:t>
            </a:fld>
            <a:endParaRPr lang="tr-TR"/>
          </a:p>
        </p:txBody>
      </p:sp>
    </p:spTree>
    <p:extLst>
      <p:ext uri="{BB962C8B-B14F-4D97-AF65-F5344CB8AC3E}">
        <p14:creationId xmlns:p14="http://schemas.microsoft.com/office/powerpoint/2010/main" val="770495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a:p>
        </p:txBody>
      </p:sp>
      <p:sp>
        <p:nvSpPr>
          <p:cNvPr id="4" name="Slayt Numarası Yer Tutucusu 3"/>
          <p:cNvSpPr>
            <a:spLocks noGrp="1"/>
          </p:cNvSpPr>
          <p:nvPr>
            <p:ph type="sldNum" sz="quarter" idx="5"/>
          </p:nvPr>
        </p:nvSpPr>
        <p:spPr/>
        <p:txBody>
          <a:bodyPr/>
          <a:lstStyle/>
          <a:p>
            <a:fld id="{7FC44BA1-06C0-6249-88D9-2625BD2C1E59}" type="slidenum">
              <a:rPr lang="tr-TR" smtClean="0"/>
              <a:t>81</a:t>
            </a:fld>
            <a:endParaRPr lang="tr-TR"/>
          </a:p>
        </p:txBody>
      </p:sp>
    </p:spTree>
    <p:extLst>
      <p:ext uri="{BB962C8B-B14F-4D97-AF65-F5344CB8AC3E}">
        <p14:creationId xmlns:p14="http://schemas.microsoft.com/office/powerpoint/2010/main" val="752531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Başlık Slaydı">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tr-TR"/>
              <a:t>Asıl başlık stilini düzenlemek için tıklayın</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tr-TR"/>
              <a:t>Asıl alt başlık stilini düzenlemek için tıklayın</a:t>
            </a:r>
            <a:endParaRPr lang="en-US" dirty="0"/>
          </a:p>
        </p:txBody>
      </p:sp>
      <p:sp>
        <p:nvSpPr>
          <p:cNvPr id="4" name="Date Placeholder 3"/>
          <p:cNvSpPr>
            <a:spLocks noGrp="1"/>
          </p:cNvSpPr>
          <p:nvPr>
            <p:ph type="dt" sz="half" idx="10"/>
          </p:nvPr>
        </p:nvSpPr>
        <p:spPr/>
        <p:txBody>
          <a:bodyPr/>
          <a:lstStyle/>
          <a:p>
            <a:fld id="{B8EEE0EF-FAE9-C941-A15B-0111A9AC0A0B}" type="datetimeFigureOut">
              <a:rPr lang="tr-TR" smtClean="0"/>
              <a:t>15.10.2025</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95068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Başlık ve İçeri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Content Placeholder 2"/>
          <p:cNvSpPr>
            <a:spLocks noGrp="1"/>
          </p:cNvSpPr>
          <p:nvPr>
            <p:ph idx="1"/>
          </p:nvPr>
        </p:nvSpPr>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10"/>
          </p:nvPr>
        </p:nvSpPr>
        <p:spPr/>
        <p:txBody>
          <a:bodyPr/>
          <a:lstStyle/>
          <a:p>
            <a:fld id="{B8EEE0EF-FAE9-C941-A15B-0111A9AC0A0B}" type="datetimeFigureOut">
              <a:rPr lang="tr-TR" smtClean="0"/>
              <a:t>15.10.2025</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703105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Bölüm Üst Bilgisi">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tr-TR"/>
              <a:t>Asıl başlık stilini düzenlemek için tıklayın</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tr-TR"/>
              <a:t>Asıl metin stillerini düzenlemek için tıklayın</a:t>
            </a:r>
          </a:p>
        </p:txBody>
      </p:sp>
      <p:sp>
        <p:nvSpPr>
          <p:cNvPr id="4" name="Date Placeholder 3"/>
          <p:cNvSpPr>
            <a:spLocks noGrp="1"/>
          </p:cNvSpPr>
          <p:nvPr>
            <p:ph type="dt" sz="half" idx="10"/>
          </p:nvPr>
        </p:nvSpPr>
        <p:spPr/>
        <p:txBody>
          <a:bodyPr/>
          <a:lstStyle/>
          <a:p>
            <a:fld id="{B8EEE0EF-FAE9-C941-A15B-0111A9AC0A0B}" type="datetimeFigureOut">
              <a:rPr lang="tr-TR" smtClean="0"/>
              <a:t>15.10.2025</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3265108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ki İçeri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5" name="Date Placeholder 4"/>
          <p:cNvSpPr>
            <a:spLocks noGrp="1"/>
          </p:cNvSpPr>
          <p:nvPr>
            <p:ph type="dt" sz="half" idx="10"/>
          </p:nvPr>
        </p:nvSpPr>
        <p:spPr/>
        <p:txBody>
          <a:bodyPr/>
          <a:lstStyle/>
          <a:p>
            <a:fld id="{B8EEE0EF-FAE9-C941-A15B-0111A9AC0A0B}" type="datetimeFigureOut">
              <a:rPr lang="tr-TR" smtClean="0"/>
              <a:t>15.10.2025</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1997625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Karşılaştırma">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tr-TR"/>
              <a:t>Asıl başlık stilini düzenlemek için tıklayın</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düzenlemek için tıklayın</a:t>
            </a:r>
          </a:p>
        </p:txBody>
      </p:sp>
      <p:sp>
        <p:nvSpPr>
          <p:cNvPr id="4" name="Content Placeholder 3"/>
          <p:cNvSpPr>
            <a:spLocks noGrp="1"/>
          </p:cNvSpPr>
          <p:nvPr>
            <p:ph sz="half" idx="2"/>
          </p:nvPr>
        </p:nvSpPr>
        <p:spPr>
          <a:xfrm>
            <a:off x="629842" y="2505075"/>
            <a:ext cx="3868340" cy="368458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düzenlemek için tıklayın</a:t>
            </a:r>
          </a:p>
        </p:txBody>
      </p:sp>
      <p:sp>
        <p:nvSpPr>
          <p:cNvPr id="6" name="Content Placeholder 5"/>
          <p:cNvSpPr>
            <a:spLocks noGrp="1"/>
          </p:cNvSpPr>
          <p:nvPr>
            <p:ph sz="quarter" idx="4"/>
          </p:nvPr>
        </p:nvSpPr>
        <p:spPr>
          <a:xfrm>
            <a:off x="4629150" y="2505075"/>
            <a:ext cx="3887391" cy="368458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7" name="Date Placeholder 6"/>
          <p:cNvSpPr>
            <a:spLocks noGrp="1"/>
          </p:cNvSpPr>
          <p:nvPr>
            <p:ph type="dt" sz="half" idx="10"/>
          </p:nvPr>
        </p:nvSpPr>
        <p:spPr/>
        <p:txBody>
          <a:bodyPr/>
          <a:lstStyle/>
          <a:p>
            <a:fld id="{B8EEE0EF-FAE9-C941-A15B-0111A9AC0A0B}" type="datetimeFigureOut">
              <a:rPr lang="tr-TR" smtClean="0"/>
              <a:t>15.10.2025</a:t>
            </a:fld>
            <a:endParaRPr lang="tr-TR"/>
          </a:p>
        </p:txBody>
      </p:sp>
      <p:sp>
        <p:nvSpPr>
          <p:cNvPr id="8" name="Footer Placeholder 7"/>
          <p:cNvSpPr>
            <a:spLocks noGrp="1"/>
          </p:cNvSpPr>
          <p:nvPr>
            <p:ph type="ftr" sz="quarter" idx="11"/>
          </p:nvPr>
        </p:nvSpPr>
        <p:spPr/>
        <p:txBody>
          <a:bodyPr/>
          <a:lstStyle/>
          <a:p>
            <a:endParaRPr lang="tr-TR"/>
          </a:p>
        </p:txBody>
      </p:sp>
      <p:sp>
        <p:nvSpPr>
          <p:cNvPr id="9" name="Slide Number Placeholder 8"/>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2564472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Yalnızca Başlı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Date Placeholder 2"/>
          <p:cNvSpPr>
            <a:spLocks noGrp="1"/>
          </p:cNvSpPr>
          <p:nvPr>
            <p:ph type="dt" sz="half" idx="10"/>
          </p:nvPr>
        </p:nvSpPr>
        <p:spPr/>
        <p:txBody>
          <a:bodyPr/>
          <a:lstStyle/>
          <a:p>
            <a:fld id="{B8EEE0EF-FAE9-C941-A15B-0111A9AC0A0B}" type="datetimeFigureOut">
              <a:rPr lang="tr-TR" smtClean="0"/>
              <a:t>15.10.2025</a:t>
            </a:fld>
            <a:endParaRPr lang="tr-TR"/>
          </a:p>
        </p:txBody>
      </p:sp>
      <p:sp>
        <p:nvSpPr>
          <p:cNvPr id="4" name="Footer Placeholder 3"/>
          <p:cNvSpPr>
            <a:spLocks noGrp="1"/>
          </p:cNvSpPr>
          <p:nvPr>
            <p:ph type="ftr" sz="quarter" idx="11"/>
          </p:nvPr>
        </p:nvSpPr>
        <p:spPr/>
        <p:txBody>
          <a:bodyPr/>
          <a:lstStyle/>
          <a:p>
            <a:endParaRPr lang="tr-TR"/>
          </a:p>
        </p:txBody>
      </p:sp>
      <p:sp>
        <p:nvSpPr>
          <p:cNvPr id="5" name="Slide Number Placeholder 4"/>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4012630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oş">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EEE0EF-FAE9-C941-A15B-0111A9AC0A0B}" type="datetimeFigureOut">
              <a:rPr lang="tr-TR" smtClean="0"/>
              <a:t>15.10.2025</a:t>
            </a:fld>
            <a:endParaRPr lang="tr-TR"/>
          </a:p>
        </p:txBody>
      </p:sp>
      <p:sp>
        <p:nvSpPr>
          <p:cNvPr id="3" name="Footer Placeholder 2"/>
          <p:cNvSpPr>
            <a:spLocks noGrp="1"/>
          </p:cNvSpPr>
          <p:nvPr>
            <p:ph type="ftr" sz="quarter" idx="11"/>
          </p:nvPr>
        </p:nvSpPr>
        <p:spPr/>
        <p:txBody>
          <a:bodyPr/>
          <a:lstStyle/>
          <a:p>
            <a:endParaRPr lang="tr-TR"/>
          </a:p>
        </p:txBody>
      </p:sp>
      <p:sp>
        <p:nvSpPr>
          <p:cNvPr id="4" name="Slide Number Placeholder 3"/>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3024290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Başlıklı İçerik">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tr-TR"/>
              <a:t>Asıl başlık stilini düzenlemek için tıklayın</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düzenlemek için tıklayın</a:t>
            </a:r>
          </a:p>
        </p:txBody>
      </p:sp>
      <p:sp>
        <p:nvSpPr>
          <p:cNvPr id="5" name="Date Placeholder 4"/>
          <p:cNvSpPr>
            <a:spLocks noGrp="1"/>
          </p:cNvSpPr>
          <p:nvPr>
            <p:ph type="dt" sz="half" idx="10"/>
          </p:nvPr>
        </p:nvSpPr>
        <p:spPr/>
        <p:txBody>
          <a:bodyPr/>
          <a:lstStyle/>
          <a:p>
            <a:fld id="{B8EEE0EF-FAE9-C941-A15B-0111A9AC0A0B}" type="datetimeFigureOut">
              <a:rPr lang="tr-TR" smtClean="0"/>
              <a:t>15.10.2025</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86143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aşlıklı Resim">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tr-TR"/>
              <a:t>Asıl başlık stilini düzenlemek için tıklayın</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tr-TR"/>
              <a:t>Resim eklemek için simgeye tıklayın</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düzenlemek için tıklayın</a:t>
            </a:r>
          </a:p>
        </p:txBody>
      </p:sp>
      <p:sp>
        <p:nvSpPr>
          <p:cNvPr id="5" name="Date Placeholder 4"/>
          <p:cNvSpPr>
            <a:spLocks noGrp="1"/>
          </p:cNvSpPr>
          <p:nvPr>
            <p:ph type="dt" sz="half" idx="10"/>
          </p:nvPr>
        </p:nvSpPr>
        <p:spPr/>
        <p:txBody>
          <a:bodyPr/>
          <a:lstStyle/>
          <a:p>
            <a:fld id="{B8EEE0EF-FAE9-C941-A15B-0111A9AC0A0B}" type="datetimeFigureOut">
              <a:rPr lang="tr-TR" smtClean="0"/>
              <a:t>15.10.2025</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518093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Başlık ve Dikey Met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Vertical Text Placeholder 2"/>
          <p:cNvSpPr>
            <a:spLocks noGrp="1"/>
          </p:cNvSpPr>
          <p:nvPr>
            <p:ph type="body" orient="vert" idx="1"/>
          </p:nvPr>
        </p:nvSpPr>
        <p:spPr/>
        <p:txBody>
          <a:bodyPr vert="eaVert"/>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10"/>
          </p:nvPr>
        </p:nvSpPr>
        <p:spPr/>
        <p:txBody>
          <a:bodyPr/>
          <a:lstStyle/>
          <a:p>
            <a:fld id="{B8EEE0EF-FAE9-C941-A15B-0111A9AC0A0B}" type="datetimeFigureOut">
              <a:rPr lang="tr-TR" smtClean="0"/>
              <a:t>15.10.2025</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3458345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Dikey Başlık ve Met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tr-TR"/>
              <a:t>Asıl başlık stilini düzenlemek için tıklayın</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10"/>
          </p:nvPr>
        </p:nvSpPr>
        <p:spPr/>
        <p:txBody>
          <a:bodyPr/>
          <a:lstStyle/>
          <a:p>
            <a:fld id="{B8EEE0EF-FAE9-C941-A15B-0111A9AC0A0B}" type="datetimeFigureOut">
              <a:rPr lang="tr-TR" smtClean="0"/>
              <a:t>15.10.2025</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C6AC266A-B2AF-B947-A9D3-342FEEE98031}" type="slidenum">
              <a:rPr lang="tr-TR" smtClean="0"/>
              <a:t>‹#›</a:t>
            </a:fld>
            <a:endParaRPr lang="tr-TR"/>
          </a:p>
        </p:txBody>
      </p:sp>
    </p:spTree>
    <p:extLst>
      <p:ext uri="{BB962C8B-B14F-4D97-AF65-F5344CB8AC3E}">
        <p14:creationId xmlns:p14="http://schemas.microsoft.com/office/powerpoint/2010/main" val="1867181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10/15/2025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17485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204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tr-TR"/>
              <a:t>Asıl başlık stilini düzenlemek için tıklayın</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EEE0EF-FAE9-C941-A15B-0111A9AC0A0B}" type="datetimeFigureOut">
              <a:rPr lang="tr-TR" smtClean="0"/>
              <a:t>15.10.2025</a:t>
            </a:fld>
            <a:endParaRPr lang="tr-T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tr-T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AC266A-B2AF-B947-A9D3-342FEEE98031}" type="slidenum">
              <a:rPr lang="tr-TR" smtClean="0"/>
              <a:t>‹#›</a:t>
            </a:fld>
            <a:endParaRPr lang="tr-TR"/>
          </a:p>
        </p:txBody>
      </p:sp>
    </p:spTree>
    <p:extLst>
      <p:ext uri="{BB962C8B-B14F-4D97-AF65-F5344CB8AC3E}">
        <p14:creationId xmlns:p14="http://schemas.microsoft.com/office/powerpoint/2010/main" val="851369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2.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jpeg"/><Relationship Id="rId1" Type="http://schemas.openxmlformats.org/officeDocument/2006/relationships/slideLayout" Target="../slideLayouts/slideLayout12.xml"/><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3" Type="http://schemas.openxmlformats.org/officeDocument/2006/relationships/image" Target="../media/image26.svg"/><Relationship Id="rId7" Type="http://schemas.openxmlformats.org/officeDocument/2006/relationships/image" Target="../media/image30.emf"/><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31.tiff"/><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2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emf"/><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jpeg"/></Relationships>
</file>

<file path=ppt/slides/_rels/slide2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69.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 Id="rId4" Type="http://schemas.openxmlformats.org/officeDocument/2006/relationships/image" Target="../media/image73.png"/></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jpg"/><Relationship Id="rId1" Type="http://schemas.openxmlformats.org/officeDocument/2006/relationships/slideLayout" Target="../slideLayouts/slideLayout7.xml"/><Relationship Id="rId4" Type="http://schemas.openxmlformats.org/officeDocument/2006/relationships/image" Target="../media/image78.png"/></Relationships>
</file>

<file path=ppt/slides/_rels/slide40.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4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 Id="rId5" Type="http://schemas.openxmlformats.org/officeDocument/2006/relationships/image" Target="../media/image86.png"/><Relationship Id="rId4" Type="http://schemas.openxmlformats.org/officeDocument/2006/relationships/image" Target="../media/image85.png"/></Relationships>
</file>

<file path=ppt/slides/_rels/slide4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jpeg"/><Relationship Id="rId1" Type="http://schemas.openxmlformats.org/officeDocument/2006/relationships/slideLayout" Target="../slideLayouts/slideLayout7.xml"/><Relationship Id="rId4" Type="http://schemas.openxmlformats.org/officeDocument/2006/relationships/image" Target="../media/image91.png"/></Relationships>
</file>

<file path=ppt/slides/_rels/slide45.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3.png"/><Relationship Id="rId7" Type="http://schemas.openxmlformats.org/officeDocument/2006/relationships/diagramQuickStyle" Target="../diagrams/quickStyle3.xml"/><Relationship Id="rId2" Type="http://schemas.openxmlformats.org/officeDocument/2006/relationships/image" Target="../media/image102.jpeg"/><Relationship Id="rId1" Type="http://schemas.openxmlformats.org/officeDocument/2006/relationships/slideLayout" Target="../slideLayouts/slideLayout1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04.jpeg"/><Relationship Id="rId9" Type="http://schemas.microsoft.com/office/2007/relationships/diagramDrawing" Target="../diagrams/drawing3.xml"/></Relationships>
</file>

<file path=ppt/slides/_rels/slide5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6.xml"/><Relationship Id="rId5" Type="http://schemas.microsoft.com/office/2007/relationships/hdphoto" Target="../media/hdphoto1.wdp"/><Relationship Id="rId4" Type="http://schemas.openxmlformats.org/officeDocument/2006/relationships/image" Target="../media/image109.png"/></Relationships>
</file>

<file path=ppt/slides/_rels/slide58.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12.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60.xml.rels><?xml version="1.0" encoding="UTF-8" standalone="yes"?>
<Relationships xmlns="http://schemas.openxmlformats.org/package/2006/relationships"><Relationship Id="rId8" Type="http://schemas.openxmlformats.org/officeDocument/2006/relationships/image" Target="../media/image122.emf"/><Relationship Id="rId3" Type="http://schemas.openxmlformats.org/officeDocument/2006/relationships/image" Target="../media/image117.png"/><Relationship Id="rId7" Type="http://schemas.openxmlformats.org/officeDocument/2006/relationships/image" Target="../media/image121.png"/><Relationship Id="rId2" Type="http://schemas.openxmlformats.org/officeDocument/2006/relationships/image" Target="../media/image116.png"/><Relationship Id="rId1" Type="http://schemas.openxmlformats.org/officeDocument/2006/relationships/slideLayout" Target="../slideLayouts/slideLayout12.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image" Target="../media/image118.png"/><Relationship Id="rId9" Type="http://schemas.openxmlformats.org/officeDocument/2006/relationships/image" Target="../media/image123.png"/></Relationships>
</file>

<file path=ppt/slides/_rels/slide61.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6.xml"/><Relationship Id="rId5" Type="http://schemas.openxmlformats.org/officeDocument/2006/relationships/image" Target="../media/image127.jpeg"/><Relationship Id="rId4" Type="http://schemas.openxmlformats.org/officeDocument/2006/relationships/image" Target="../media/image126.jpeg"/></Relationships>
</file>

<file path=ppt/slides/_rels/slide62.xml.rels><?xml version="1.0" encoding="UTF-8" standalone="yes"?>
<Relationships xmlns="http://schemas.openxmlformats.org/package/2006/relationships"><Relationship Id="rId3" Type="http://schemas.openxmlformats.org/officeDocument/2006/relationships/image" Target="../media/image129.tiff"/><Relationship Id="rId2" Type="http://schemas.openxmlformats.org/officeDocument/2006/relationships/image" Target="../media/image128.tiff"/><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131.emf"/><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3" Type="http://schemas.openxmlformats.org/officeDocument/2006/relationships/image" Target="../media/image135.emf"/><Relationship Id="rId2" Type="http://schemas.openxmlformats.org/officeDocument/2006/relationships/image" Target="../media/image134.emf"/><Relationship Id="rId1" Type="http://schemas.openxmlformats.org/officeDocument/2006/relationships/slideLayout" Target="../slideLayouts/slideLayout2.xml"/><Relationship Id="rId4" Type="http://schemas.openxmlformats.org/officeDocument/2006/relationships/image" Target="../media/image136.jpeg"/></Relationships>
</file>

<file path=ppt/slides/_rels/slide67.xml.rels><?xml version="1.0" encoding="UTF-8" standalone="yes"?>
<Relationships xmlns="http://schemas.openxmlformats.org/package/2006/relationships"><Relationship Id="rId8" Type="http://schemas.openxmlformats.org/officeDocument/2006/relationships/image" Target="../media/image143.jpeg"/><Relationship Id="rId3" Type="http://schemas.openxmlformats.org/officeDocument/2006/relationships/image" Target="../media/image138.jpeg"/><Relationship Id="rId7" Type="http://schemas.openxmlformats.org/officeDocument/2006/relationships/image" Target="../media/image142.png"/><Relationship Id="rId2" Type="http://schemas.openxmlformats.org/officeDocument/2006/relationships/image" Target="../media/image137.png"/><Relationship Id="rId1" Type="http://schemas.openxmlformats.org/officeDocument/2006/relationships/slideLayout" Target="../slideLayouts/slideLayout7.xml"/><Relationship Id="rId6" Type="http://schemas.openxmlformats.org/officeDocument/2006/relationships/image" Target="../media/image141.tiff"/><Relationship Id="rId5" Type="http://schemas.openxmlformats.org/officeDocument/2006/relationships/image" Target="../media/image140.jpeg"/><Relationship Id="rId4" Type="http://schemas.openxmlformats.org/officeDocument/2006/relationships/image" Target="../media/image139.tiff"/></Relationships>
</file>

<file path=ppt/slides/_rels/slide68.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eg"/><Relationship Id="rId1" Type="http://schemas.openxmlformats.org/officeDocument/2006/relationships/slideLayout" Target="../slideLayouts/slideLayout12.xml"/><Relationship Id="rId5" Type="http://schemas.openxmlformats.org/officeDocument/2006/relationships/image" Target="../media/image147.png"/><Relationship Id="rId4" Type="http://schemas.openxmlformats.org/officeDocument/2006/relationships/image" Target="../media/image146.jpeg"/></Relationships>
</file>

<file path=ppt/slides/_rels/slide69.xml.rels><?xml version="1.0" encoding="UTF-8" standalone="yes"?>
<Relationships xmlns="http://schemas.openxmlformats.org/package/2006/relationships"><Relationship Id="rId3" Type="http://schemas.openxmlformats.org/officeDocument/2006/relationships/image" Target="../media/image149.emf"/><Relationship Id="rId2" Type="http://schemas.openxmlformats.org/officeDocument/2006/relationships/image" Target="../media/image148.emf"/><Relationship Id="rId1" Type="http://schemas.openxmlformats.org/officeDocument/2006/relationships/slideLayout" Target="../slideLayouts/slideLayout7.xml"/><Relationship Id="rId4" Type="http://schemas.openxmlformats.org/officeDocument/2006/relationships/image" Target="../media/image150.png"/></Relationships>
</file>

<file path=ppt/slides/_rels/slide70.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image" Target="../media/image153.png"/><Relationship Id="rId3" Type="http://schemas.openxmlformats.org/officeDocument/2006/relationships/image" Target="../media/image25.png"/><Relationship Id="rId7" Type="http://schemas.openxmlformats.org/officeDocument/2006/relationships/diagramData" Target="../diagrams/data4.xml"/><Relationship Id="rId12" Type="http://schemas.openxmlformats.org/officeDocument/2006/relationships/image" Target="../media/image15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7.png"/><Relationship Id="rId11" Type="http://schemas.microsoft.com/office/2007/relationships/diagramDrawing" Target="../diagrams/drawing4.xml"/><Relationship Id="rId5" Type="http://schemas.openxmlformats.org/officeDocument/2006/relationships/image" Target="../media/image26.svg"/><Relationship Id="rId15" Type="http://schemas.openxmlformats.org/officeDocument/2006/relationships/image" Target="../media/image154.jpeg"/><Relationship Id="rId10" Type="http://schemas.openxmlformats.org/officeDocument/2006/relationships/diagramColors" Target="../diagrams/colors4.xml"/><Relationship Id="rId4" Type="http://schemas.openxmlformats.org/officeDocument/2006/relationships/image" Target="../media/image151.svg"/><Relationship Id="rId9" Type="http://schemas.openxmlformats.org/officeDocument/2006/relationships/diagramQuickStyle" Target="../diagrams/quickStyle4.xml"/><Relationship Id="rId14" Type="http://schemas.openxmlformats.org/officeDocument/2006/relationships/hyperlink" Target="http://www.probiyotikrehberi.com/" TargetMode="External"/></Relationships>
</file>

<file path=ppt/slides/_rels/slide71.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8" Type="http://schemas.openxmlformats.org/officeDocument/2006/relationships/hyperlink" Target="https://www.chr-hansen.com/en/human-health-and-probiotics/our-probiotic-strains/bb-12" TargetMode="External"/><Relationship Id="rId13" Type="http://schemas.openxmlformats.org/officeDocument/2006/relationships/hyperlink" Target="https://www.chr-hansen.com/en/human-health-and-probiotics/our-probiotic-strains/astarte" TargetMode="External"/><Relationship Id="rId3" Type="http://schemas.openxmlformats.org/officeDocument/2006/relationships/image" Target="../media/image157.png"/><Relationship Id="rId7" Type="http://schemas.openxmlformats.org/officeDocument/2006/relationships/hyperlink" Target="https://www.chr-hansen.com/en/human-health-and-probiotics/our-probiotic-strains/lgg" TargetMode="External"/><Relationship Id="rId12" Type="http://schemas.openxmlformats.org/officeDocument/2006/relationships/hyperlink" Target="https://www.chr-hansen.com/en/human-health-and-probiotics/our-probiotic-strains/urex" TargetMode="External"/><Relationship Id="rId17" Type="http://schemas.openxmlformats.org/officeDocument/2006/relationships/hyperlink" Target="https://www.chr-hansen.com/en/human-health-and-probiotics/our-probiotic-strains/istilos" TargetMode="External"/><Relationship Id="rId2" Type="http://schemas.openxmlformats.org/officeDocument/2006/relationships/image" Target="../media/image156.png"/><Relationship Id="rId16" Type="http://schemas.openxmlformats.org/officeDocument/2006/relationships/hyperlink" Target="https://www.chr-hansen.com/en/human-health-and-probiotics/our-probiotic-strains/f-19" TargetMode="External"/><Relationship Id="rId1" Type="http://schemas.openxmlformats.org/officeDocument/2006/relationships/slideLayout" Target="../slideLayouts/slideLayout12.xml"/><Relationship Id="rId6" Type="http://schemas.openxmlformats.org/officeDocument/2006/relationships/hyperlink" Target="https://www.chr-hansen.com/en/human-health-and-probiotics/our-probiotic-strains/science" TargetMode="External"/><Relationship Id="rId11" Type="http://schemas.openxmlformats.org/officeDocument/2006/relationships/hyperlink" Target="https://www.chr-hansen.com/en/human-health-and-probiotics/our-probiotic-strains/uabla-12" TargetMode="External"/><Relationship Id="rId5" Type="http://schemas.openxmlformats.org/officeDocument/2006/relationships/image" Target="../media/image159.png"/><Relationship Id="rId15" Type="http://schemas.openxmlformats.org/officeDocument/2006/relationships/hyperlink" Target="https://www.chr-hansen.com/en/human-health-and-probiotics/our-probiotic-strains/la-5" TargetMode="External"/><Relationship Id="rId10" Type="http://schemas.openxmlformats.org/officeDocument/2006/relationships/hyperlink" Target="https://www.chr-hansen.com/en/human-health-and-probiotics/our-probiotic-strains/l-casei" TargetMode="External"/><Relationship Id="rId4" Type="http://schemas.openxmlformats.org/officeDocument/2006/relationships/image" Target="../media/image158.png"/><Relationship Id="rId9" Type="http://schemas.openxmlformats.org/officeDocument/2006/relationships/hyperlink" Target="https://www.chr-hansen.com/en/human-health-and-probiotics/our-probiotic-strains/dds" TargetMode="External"/><Relationship Id="rId14" Type="http://schemas.openxmlformats.org/officeDocument/2006/relationships/hyperlink" Target="https://www.chr-hansen.com/en/human-health-and-probiotics/our-probiotic-strains/lrc"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161.jpg"/><Relationship Id="rId2" Type="http://schemas.openxmlformats.org/officeDocument/2006/relationships/image" Target="../media/image160.png"/><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3" Type="http://schemas.openxmlformats.org/officeDocument/2006/relationships/image" Target="../media/image163.emf"/><Relationship Id="rId2" Type="http://schemas.openxmlformats.org/officeDocument/2006/relationships/image" Target="../media/image162.emf"/><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3" Type="http://schemas.openxmlformats.org/officeDocument/2006/relationships/image" Target="../media/image165.emf"/><Relationship Id="rId2" Type="http://schemas.openxmlformats.org/officeDocument/2006/relationships/image" Target="../media/image164.emf"/><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3" Type="http://schemas.openxmlformats.org/officeDocument/2006/relationships/image" Target="../media/image167.emf"/><Relationship Id="rId2" Type="http://schemas.openxmlformats.org/officeDocument/2006/relationships/image" Target="../media/image166.emf"/><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168.tif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2" Type="http://schemas.openxmlformats.org/officeDocument/2006/relationships/image" Target="../media/image169.jpeg"/><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171.emf"/><Relationship Id="rId1" Type="http://schemas.openxmlformats.org/officeDocument/2006/relationships/slideLayout" Target="../slideLayouts/slideLayout12.xml"/><Relationship Id="rId5" Type="http://schemas.openxmlformats.org/officeDocument/2006/relationships/image" Target="../media/image173.jpeg"/><Relationship Id="rId4" Type="http://schemas.openxmlformats.org/officeDocument/2006/relationships/image" Target="../media/image172.jpe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image" Target="../media/image174.png"/><Relationship Id="rId1" Type="http://schemas.openxmlformats.org/officeDocument/2006/relationships/slideLayout" Target="../slideLayouts/slideLayout7.xml"/><Relationship Id="rId4" Type="http://schemas.openxmlformats.org/officeDocument/2006/relationships/image" Target="../media/image176.png"/></Relationships>
</file>

<file path=ppt/slides/_rels/slide85.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177.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package" Target="../embeddings/Microsoft_Word_Document.docx"/><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87.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82.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png"/><Relationship Id="rId7" Type="http://schemas.openxmlformats.org/officeDocument/2006/relationships/diagramData" Target="../diagrams/data5.xml"/><Relationship Id="rId12" Type="http://schemas.openxmlformats.org/officeDocument/2006/relationships/image" Target="../media/image188.jpeg"/><Relationship Id="rId2" Type="http://schemas.openxmlformats.org/officeDocument/2006/relationships/image" Target="../media/image184.tiff"/><Relationship Id="rId1" Type="http://schemas.openxmlformats.org/officeDocument/2006/relationships/slideLayout" Target="../slideLayouts/slideLayout12.xml"/><Relationship Id="rId6" Type="http://schemas.openxmlformats.org/officeDocument/2006/relationships/image" Target="../media/image187.png"/><Relationship Id="rId11" Type="http://schemas.microsoft.com/office/2007/relationships/diagramDrawing" Target="../diagrams/drawing5.xml"/><Relationship Id="rId5" Type="http://schemas.openxmlformats.org/officeDocument/2006/relationships/image" Target="../media/image186.png"/><Relationship Id="rId10" Type="http://schemas.openxmlformats.org/officeDocument/2006/relationships/diagramColors" Target="../diagrams/colors5.xml"/><Relationship Id="rId4" Type="http://schemas.openxmlformats.org/officeDocument/2006/relationships/image" Target="../media/image185.png"/><Relationship Id="rId9"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0"/>
                <a:lumOff val="100000"/>
              </a:schemeClr>
            </a:gs>
            <a:gs pos="84000">
              <a:schemeClr val="accent5">
                <a:lumMod val="0"/>
                <a:lumOff val="100000"/>
              </a:schemeClr>
            </a:gs>
            <a:gs pos="100000">
              <a:schemeClr val="accent5">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66823" y="1106034"/>
            <a:ext cx="3764306" cy="3204134"/>
          </a:xfrm>
        </p:spPr>
        <p:txBody>
          <a:bodyPr anchor="b">
            <a:normAutofit/>
          </a:bodyPr>
          <a:lstStyle/>
          <a:p>
            <a:pPr algn="l"/>
            <a:br>
              <a:rPr lang="tr-TR" sz="3600" b="1" dirty="0">
                <a:latin typeface="+mn-lt"/>
              </a:rPr>
            </a:br>
            <a:br>
              <a:rPr lang="tr-TR" sz="3600" b="1" dirty="0">
                <a:latin typeface="+mn-lt"/>
              </a:rPr>
            </a:br>
            <a:r>
              <a:rPr lang="tr-TR" sz="3600" b="1" dirty="0">
                <a:latin typeface="+mn-lt"/>
              </a:rPr>
              <a:t>Yaşlanma Sürecinde </a:t>
            </a:r>
            <a:r>
              <a:rPr lang="tr-TR" sz="3600" b="1" dirty="0" err="1">
                <a:latin typeface="+mn-lt"/>
              </a:rPr>
              <a:t>Mikrobiyom</a:t>
            </a:r>
            <a:r>
              <a:rPr lang="tr-TR" sz="3600" b="1" dirty="0">
                <a:latin typeface="+mn-lt"/>
              </a:rPr>
              <a:t> ve Modülasyonu</a:t>
            </a:r>
            <a:endParaRPr lang="tr-TR" sz="3600" b="1" dirty="0">
              <a:latin typeface="+mn-lt"/>
              <a:cs typeface="Calibri" panose="020F0502020204030204" pitchFamily="34" charset="0"/>
            </a:endParaRPr>
          </a:p>
        </p:txBody>
      </p:sp>
      <p:pic>
        <p:nvPicPr>
          <p:cNvPr id="16" name="Resim 15">
            <a:extLst>
              <a:ext uri="{FF2B5EF4-FFF2-40B4-BE49-F238E27FC236}">
                <a16:creationId xmlns:a16="http://schemas.microsoft.com/office/drawing/2014/main" id="{941B8C3F-5240-804F-B663-19449E333593}"/>
              </a:ext>
            </a:extLst>
          </p:cNvPr>
          <p:cNvPicPr>
            <a:picLocks noChangeAspect="1"/>
          </p:cNvPicPr>
          <p:nvPr/>
        </p:nvPicPr>
        <p:blipFill>
          <a:blip r:embed="rId2"/>
          <a:stretch>
            <a:fillRect/>
          </a:stretch>
        </p:blipFill>
        <p:spPr>
          <a:xfrm>
            <a:off x="118753" y="5993391"/>
            <a:ext cx="687754" cy="687754"/>
          </a:xfrm>
          <a:prstGeom prst="rect">
            <a:avLst/>
          </a:prstGeom>
        </p:spPr>
      </p:pic>
      <p:sp>
        <p:nvSpPr>
          <p:cNvPr id="4" name="TextBox 5">
            <a:extLst>
              <a:ext uri="{FF2B5EF4-FFF2-40B4-BE49-F238E27FC236}">
                <a16:creationId xmlns:a16="http://schemas.microsoft.com/office/drawing/2014/main" id="{05B22792-4C08-20A9-C2FF-4F5C89E4EF60}"/>
              </a:ext>
            </a:extLst>
          </p:cNvPr>
          <p:cNvSpPr txBox="1"/>
          <p:nvPr/>
        </p:nvSpPr>
        <p:spPr>
          <a:xfrm>
            <a:off x="925260" y="4546920"/>
            <a:ext cx="3419889" cy="2831544"/>
          </a:xfrm>
          <a:prstGeom prst="rect">
            <a:avLst/>
          </a:prstGeom>
          <a:noFill/>
        </p:spPr>
        <p:txBody>
          <a:bodyPr wrap="square" rtlCol="0">
            <a:spAutoFit/>
          </a:bodyPr>
          <a:lstStyle/>
          <a:p>
            <a:r>
              <a:rPr lang="en-US" sz="2400" b="1" dirty="0">
                <a:solidFill>
                  <a:schemeClr val="bg1">
                    <a:lumMod val="50000"/>
                  </a:schemeClr>
                </a:solidFill>
              </a:rPr>
              <a:t>Meltem Yalınay, MD, PhD</a:t>
            </a:r>
          </a:p>
          <a:p>
            <a:endParaRPr lang="en-US" sz="1400" b="1" dirty="0">
              <a:solidFill>
                <a:schemeClr val="bg1">
                  <a:lumMod val="50000"/>
                </a:schemeClr>
              </a:solidFill>
            </a:endParaRPr>
          </a:p>
          <a:p>
            <a:r>
              <a:rPr lang="en-US" sz="1400" b="1" dirty="0" err="1">
                <a:solidFill>
                  <a:schemeClr val="accent2">
                    <a:lumMod val="50000"/>
                  </a:schemeClr>
                </a:solidFill>
              </a:rPr>
              <a:t>Mikrobiyoloji</a:t>
            </a:r>
            <a:r>
              <a:rPr lang="en-US" sz="1400" b="1" dirty="0">
                <a:solidFill>
                  <a:schemeClr val="accent2">
                    <a:lumMod val="50000"/>
                  </a:schemeClr>
                </a:solidFill>
              </a:rPr>
              <a:t> </a:t>
            </a:r>
            <a:r>
              <a:rPr lang="en-US" sz="1400" b="1" dirty="0" err="1">
                <a:solidFill>
                  <a:schemeClr val="accent2">
                    <a:lumMod val="50000"/>
                  </a:schemeClr>
                </a:solidFill>
              </a:rPr>
              <a:t>ve</a:t>
            </a:r>
            <a:r>
              <a:rPr lang="en-US" sz="1400" b="1" dirty="0">
                <a:solidFill>
                  <a:schemeClr val="accent2">
                    <a:lumMod val="50000"/>
                  </a:schemeClr>
                </a:solidFill>
              </a:rPr>
              <a:t> </a:t>
            </a:r>
            <a:r>
              <a:rPr lang="en-US" sz="1400" b="1" dirty="0" err="1">
                <a:solidFill>
                  <a:schemeClr val="accent2">
                    <a:lumMod val="50000"/>
                  </a:schemeClr>
                </a:solidFill>
              </a:rPr>
              <a:t>Klinik</a:t>
            </a:r>
            <a:r>
              <a:rPr lang="en-US" sz="1400" b="1" dirty="0">
                <a:solidFill>
                  <a:schemeClr val="accent2">
                    <a:lumMod val="50000"/>
                  </a:schemeClr>
                </a:solidFill>
              </a:rPr>
              <a:t> </a:t>
            </a:r>
            <a:r>
              <a:rPr lang="en-US" sz="1400" b="1" dirty="0" err="1">
                <a:solidFill>
                  <a:schemeClr val="accent2">
                    <a:lumMod val="50000"/>
                  </a:schemeClr>
                </a:solidFill>
              </a:rPr>
              <a:t>Mikrobiyoloji</a:t>
            </a:r>
            <a:r>
              <a:rPr lang="en-US" sz="1400" b="1" dirty="0">
                <a:solidFill>
                  <a:schemeClr val="accent2">
                    <a:lumMod val="50000"/>
                  </a:schemeClr>
                </a:solidFill>
              </a:rPr>
              <a:t>, </a:t>
            </a:r>
            <a:r>
              <a:rPr lang="en-US" sz="1400" b="1" dirty="0" err="1">
                <a:solidFill>
                  <a:schemeClr val="accent2">
                    <a:lumMod val="50000"/>
                  </a:schemeClr>
                </a:solidFill>
              </a:rPr>
              <a:t>Genetik</a:t>
            </a:r>
            <a:r>
              <a:rPr lang="en-US" sz="1400" b="1" dirty="0">
                <a:solidFill>
                  <a:schemeClr val="accent2">
                    <a:lumMod val="50000"/>
                  </a:schemeClr>
                </a:solidFill>
              </a:rPr>
              <a:t>, </a:t>
            </a:r>
            <a:r>
              <a:rPr lang="en-US" sz="1400" b="1" dirty="0" err="1">
                <a:solidFill>
                  <a:schemeClr val="accent2">
                    <a:lumMod val="50000"/>
                  </a:schemeClr>
                </a:solidFill>
              </a:rPr>
              <a:t>Klinik</a:t>
            </a:r>
            <a:r>
              <a:rPr lang="en-US" sz="1400" b="1" dirty="0">
                <a:solidFill>
                  <a:schemeClr val="accent2">
                    <a:lumMod val="50000"/>
                  </a:schemeClr>
                </a:solidFill>
              </a:rPr>
              <a:t> </a:t>
            </a:r>
            <a:r>
              <a:rPr lang="en-US" sz="1400" b="1" dirty="0" err="1">
                <a:solidFill>
                  <a:schemeClr val="accent2">
                    <a:lumMod val="50000"/>
                  </a:schemeClr>
                </a:solidFill>
              </a:rPr>
              <a:t>Psikoloji</a:t>
            </a:r>
            <a:endParaRPr lang="en-US" sz="1400" b="1" dirty="0">
              <a:solidFill>
                <a:schemeClr val="accent2">
                  <a:lumMod val="50000"/>
                </a:schemeClr>
              </a:solidFill>
            </a:endParaRPr>
          </a:p>
          <a:p>
            <a:endParaRPr lang="en-US" sz="1400" b="1" dirty="0">
              <a:solidFill>
                <a:schemeClr val="accent2">
                  <a:lumMod val="60000"/>
                  <a:lumOff val="40000"/>
                </a:schemeClr>
              </a:solidFill>
            </a:endParaRPr>
          </a:p>
          <a:p>
            <a:r>
              <a:rPr lang="tr-TR" sz="1400" b="1" dirty="0">
                <a:solidFill>
                  <a:schemeClr val="tx1">
                    <a:lumMod val="65000"/>
                    <a:lumOff val="35000"/>
                  </a:schemeClr>
                </a:solidFill>
              </a:rPr>
              <a:t>Gazi Üniversitesi Tıp Fakültesi </a:t>
            </a:r>
          </a:p>
          <a:p>
            <a:r>
              <a:rPr lang="tr-TR" sz="1400" b="1" dirty="0">
                <a:solidFill>
                  <a:schemeClr val="tx1">
                    <a:lumMod val="65000"/>
                    <a:lumOff val="35000"/>
                  </a:schemeClr>
                </a:solidFill>
              </a:rPr>
              <a:t>Tıbbi Mikrobiyoloji Anabilim Dalı Öğretim Üyesi</a:t>
            </a:r>
            <a:endParaRPr lang="en-US" sz="1400" dirty="0">
              <a:solidFill>
                <a:schemeClr val="tx1">
                  <a:lumMod val="65000"/>
                  <a:lumOff val="35000"/>
                </a:schemeClr>
              </a:solidFill>
              <a:effectLst/>
            </a:endParaRPr>
          </a:p>
          <a:p>
            <a:r>
              <a:rPr lang="tr-TR" sz="1400" b="1" dirty="0">
                <a:solidFill>
                  <a:schemeClr val="tx1">
                    <a:lumMod val="65000"/>
                    <a:lumOff val="35000"/>
                  </a:schemeClr>
                </a:solidFill>
              </a:rPr>
              <a:t>Mikrobiyota ve Probiyotik Derneği (</a:t>
            </a:r>
            <a:r>
              <a:rPr lang="tr-TR" sz="1400" b="1" dirty="0" err="1">
                <a:solidFill>
                  <a:schemeClr val="tx1">
                    <a:lumMod val="65000"/>
                    <a:lumOff val="35000"/>
                  </a:schemeClr>
                </a:solidFill>
              </a:rPr>
              <a:t>MikroBiyom</a:t>
            </a:r>
            <a:r>
              <a:rPr lang="tr-TR" sz="1400" b="1" dirty="0">
                <a:solidFill>
                  <a:schemeClr val="tx1">
                    <a:lumMod val="65000"/>
                    <a:lumOff val="35000"/>
                  </a:schemeClr>
                </a:solidFill>
              </a:rPr>
              <a:t>)</a:t>
            </a:r>
          </a:p>
          <a:p>
            <a:endParaRPr lang="en-US" sz="1400" dirty="0">
              <a:solidFill>
                <a:schemeClr val="bg1">
                  <a:lumMod val="50000"/>
                </a:schemeClr>
              </a:solidFill>
            </a:endParaRPr>
          </a:p>
          <a:p>
            <a:endParaRPr lang="en-US" sz="1400" dirty="0">
              <a:solidFill>
                <a:schemeClr val="accent2">
                  <a:lumMod val="60000"/>
                  <a:lumOff val="40000"/>
                </a:schemeClr>
              </a:solidFill>
            </a:endParaRPr>
          </a:p>
        </p:txBody>
      </p:sp>
      <p:sp>
        <p:nvSpPr>
          <p:cNvPr id="5" name="Metin kutusu 4">
            <a:extLst>
              <a:ext uri="{FF2B5EF4-FFF2-40B4-BE49-F238E27FC236}">
                <a16:creationId xmlns:a16="http://schemas.microsoft.com/office/drawing/2014/main" id="{5C47D21D-BEB3-4E5D-52D5-D24465EB6571}"/>
              </a:ext>
            </a:extLst>
          </p:cNvPr>
          <p:cNvSpPr txBox="1"/>
          <p:nvPr/>
        </p:nvSpPr>
        <p:spPr>
          <a:xfrm>
            <a:off x="6069119" y="5993391"/>
            <a:ext cx="3074881" cy="923330"/>
          </a:xfrm>
          <a:prstGeom prst="rect">
            <a:avLst/>
          </a:prstGeom>
          <a:noFill/>
        </p:spPr>
        <p:txBody>
          <a:bodyPr wrap="none" rtlCol="0">
            <a:spAutoFit/>
          </a:bodyPr>
          <a:lstStyle/>
          <a:p>
            <a:pPr algn="r"/>
            <a:r>
              <a:rPr lang="tr-TR" dirty="0"/>
              <a:t>7. Uluslararası ve </a:t>
            </a:r>
          </a:p>
          <a:p>
            <a:pPr algn="r"/>
            <a:r>
              <a:rPr lang="tr-TR" dirty="0"/>
              <a:t>18. Akademik Geriatri Kongresi</a:t>
            </a:r>
          </a:p>
          <a:p>
            <a:pPr algn="r"/>
            <a:r>
              <a:rPr lang="tr-TR" dirty="0"/>
              <a:t>15.10.2025</a:t>
            </a:r>
          </a:p>
        </p:txBody>
      </p:sp>
      <p:pic>
        <p:nvPicPr>
          <p:cNvPr id="7" name="Resim 6">
            <a:extLst>
              <a:ext uri="{FF2B5EF4-FFF2-40B4-BE49-F238E27FC236}">
                <a16:creationId xmlns:a16="http://schemas.microsoft.com/office/drawing/2014/main" id="{E7D75106-CF36-D065-FC61-CE7BB8015D64}"/>
              </a:ext>
            </a:extLst>
          </p:cNvPr>
          <p:cNvPicPr>
            <a:picLocks noChangeAspect="1"/>
          </p:cNvPicPr>
          <p:nvPr/>
        </p:nvPicPr>
        <p:blipFill>
          <a:blip r:embed="rId3"/>
          <a:stretch>
            <a:fillRect/>
          </a:stretch>
        </p:blipFill>
        <p:spPr>
          <a:xfrm>
            <a:off x="4345149" y="198436"/>
            <a:ext cx="4612971" cy="5794955"/>
          </a:xfrm>
          <a:prstGeom prst="rect">
            <a:avLst/>
          </a:prstGeom>
        </p:spPr>
      </p:pic>
    </p:spTree>
    <p:extLst>
      <p:ext uri="{BB962C8B-B14F-4D97-AF65-F5344CB8AC3E}">
        <p14:creationId xmlns:p14="http://schemas.microsoft.com/office/powerpoint/2010/main" val="1202823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CC68B916-1523-8993-7742-9927298F2C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643" r="1" b="18060"/>
          <a:stretch/>
        </p:blipFill>
        <p:spPr bwMode="auto">
          <a:xfrm>
            <a:off x="342900" y="1048840"/>
            <a:ext cx="8458200" cy="476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874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mile kalma yöntemleri nelerdir? Hamile kalmaya hazırlık - Memorial">
            <a:extLst>
              <a:ext uri="{FF2B5EF4-FFF2-40B4-BE49-F238E27FC236}">
                <a16:creationId xmlns:a16="http://schemas.microsoft.com/office/drawing/2014/main" id="{2895DF4F-E62A-4FAF-FD19-86E710893B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5" name="Eksi 24">
            <a:extLst>
              <a:ext uri="{FF2B5EF4-FFF2-40B4-BE49-F238E27FC236}">
                <a16:creationId xmlns:a16="http://schemas.microsoft.com/office/drawing/2014/main" id="{35DC8EF6-D0AB-6153-F6FB-5BB21E04545E}"/>
              </a:ext>
            </a:extLst>
          </p:cNvPr>
          <p:cNvSpPr/>
          <p:nvPr/>
        </p:nvSpPr>
        <p:spPr>
          <a:xfrm rot="819796">
            <a:off x="6131720" y="5009014"/>
            <a:ext cx="1444769" cy="207074"/>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26" name="Oval 25">
            <a:extLst>
              <a:ext uri="{FF2B5EF4-FFF2-40B4-BE49-F238E27FC236}">
                <a16:creationId xmlns:a16="http://schemas.microsoft.com/office/drawing/2014/main" id="{78999E2B-026B-E886-9F3A-132C58BF89B5}"/>
              </a:ext>
            </a:extLst>
          </p:cNvPr>
          <p:cNvSpPr/>
          <p:nvPr/>
        </p:nvSpPr>
        <p:spPr>
          <a:xfrm>
            <a:off x="5272684" y="3928904"/>
            <a:ext cx="1710047" cy="16387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dirty="0"/>
          </a:p>
        </p:txBody>
      </p:sp>
      <p:sp>
        <p:nvSpPr>
          <p:cNvPr id="27" name="Eksi 26">
            <a:extLst>
              <a:ext uri="{FF2B5EF4-FFF2-40B4-BE49-F238E27FC236}">
                <a16:creationId xmlns:a16="http://schemas.microsoft.com/office/drawing/2014/main" id="{43B70CD4-AC19-CB20-8C66-37DABF0B8E27}"/>
              </a:ext>
            </a:extLst>
          </p:cNvPr>
          <p:cNvSpPr/>
          <p:nvPr/>
        </p:nvSpPr>
        <p:spPr>
          <a:xfrm rot="19854447">
            <a:off x="6570023" y="4318369"/>
            <a:ext cx="980184" cy="190375"/>
          </a:xfrm>
          <a:prstGeom prst="mathMinus">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28" name="Oval 27">
            <a:extLst>
              <a:ext uri="{FF2B5EF4-FFF2-40B4-BE49-F238E27FC236}">
                <a16:creationId xmlns:a16="http://schemas.microsoft.com/office/drawing/2014/main" id="{239DB88E-5F54-F368-BEBB-64800CF2EEBA}"/>
              </a:ext>
            </a:extLst>
          </p:cNvPr>
          <p:cNvSpPr/>
          <p:nvPr/>
        </p:nvSpPr>
        <p:spPr>
          <a:xfrm>
            <a:off x="5415188" y="4058048"/>
            <a:ext cx="1425039" cy="1380506"/>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29" name="Eksi 28">
            <a:extLst>
              <a:ext uri="{FF2B5EF4-FFF2-40B4-BE49-F238E27FC236}">
                <a16:creationId xmlns:a16="http://schemas.microsoft.com/office/drawing/2014/main" id="{530A1497-061B-5770-63AF-00B5248EEFB1}"/>
              </a:ext>
            </a:extLst>
          </p:cNvPr>
          <p:cNvSpPr/>
          <p:nvPr/>
        </p:nvSpPr>
        <p:spPr>
          <a:xfrm>
            <a:off x="4114840" y="4564603"/>
            <a:ext cx="1772393" cy="367394"/>
          </a:xfrm>
          <a:prstGeom prst="mathMinus">
            <a:avLst>
              <a:gd name="adj1" fmla="val 15828"/>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30" name="Oval 29">
            <a:extLst>
              <a:ext uri="{FF2B5EF4-FFF2-40B4-BE49-F238E27FC236}">
                <a16:creationId xmlns:a16="http://schemas.microsoft.com/office/drawing/2014/main" id="{60957139-DB37-4793-9642-CA12DAEB8CD6}"/>
              </a:ext>
            </a:extLst>
          </p:cNvPr>
          <p:cNvSpPr/>
          <p:nvPr/>
        </p:nvSpPr>
        <p:spPr>
          <a:xfrm>
            <a:off x="5620037" y="4247310"/>
            <a:ext cx="1015340" cy="1001980"/>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31" name="Yuvarlatılmış Dikdörtgen 30">
            <a:extLst>
              <a:ext uri="{FF2B5EF4-FFF2-40B4-BE49-F238E27FC236}">
                <a16:creationId xmlns:a16="http://schemas.microsoft.com/office/drawing/2014/main" id="{924B3082-7C2D-2883-C36C-2DB10D2CCFD2}"/>
              </a:ext>
            </a:extLst>
          </p:cNvPr>
          <p:cNvSpPr/>
          <p:nvPr/>
        </p:nvSpPr>
        <p:spPr>
          <a:xfrm>
            <a:off x="2404794" y="4247310"/>
            <a:ext cx="2167206" cy="1136486"/>
          </a:xfrm>
          <a:prstGeom prst="roundRect">
            <a:avLst/>
          </a:prstGeom>
          <a:gradFill flip="none" rotWithShape="1">
            <a:gsLst>
              <a:gs pos="0">
                <a:schemeClr val="accent6">
                  <a:lumMod val="40000"/>
                  <a:lumOff val="60000"/>
                </a:schemeClr>
              </a:gs>
              <a:gs pos="98000">
                <a:schemeClr val="accent1">
                  <a:tint val="44500"/>
                  <a:satMod val="160000"/>
                </a:schemeClr>
              </a:gs>
              <a:gs pos="100000">
                <a:schemeClr val="accent1">
                  <a:tint val="23500"/>
                  <a:satMod val="160000"/>
                </a:schemeClr>
              </a:gs>
            </a:gsLst>
            <a:path path="circle">
              <a:fillToRect t="100000" r="100000"/>
            </a:path>
            <a:tileRect l="-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dirty="0"/>
          </a:p>
        </p:txBody>
      </p:sp>
      <p:sp>
        <p:nvSpPr>
          <p:cNvPr id="32" name="Yuvarlatılmış Dikdörtgen 31">
            <a:extLst>
              <a:ext uri="{FF2B5EF4-FFF2-40B4-BE49-F238E27FC236}">
                <a16:creationId xmlns:a16="http://schemas.microsoft.com/office/drawing/2014/main" id="{E8E4DAF3-A003-30BB-25C6-3D212F25ABA7}"/>
              </a:ext>
            </a:extLst>
          </p:cNvPr>
          <p:cNvSpPr/>
          <p:nvPr/>
        </p:nvSpPr>
        <p:spPr>
          <a:xfrm>
            <a:off x="7333718" y="3824201"/>
            <a:ext cx="1536700" cy="857645"/>
          </a:xfrm>
          <a:prstGeom prst="roundRect">
            <a:avLst/>
          </a:prstGeom>
          <a:gradFill flip="none" rotWithShape="1">
            <a:gsLst>
              <a:gs pos="0">
                <a:srgbClr val="7030A0"/>
              </a:gs>
              <a:gs pos="98000">
                <a:schemeClr val="accent1">
                  <a:tint val="44500"/>
                  <a:satMod val="160000"/>
                </a:schemeClr>
              </a:gs>
              <a:gs pos="100000">
                <a:schemeClr val="accent1">
                  <a:tint val="23500"/>
                  <a:satMod val="160000"/>
                </a:schemeClr>
              </a:gs>
            </a:gsLst>
            <a:path path="circle">
              <a:fillToRect t="100000" r="100000"/>
            </a:path>
            <a:tileRect l="-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33" name="Yuvarlatılmış Dikdörtgen 32">
            <a:extLst>
              <a:ext uri="{FF2B5EF4-FFF2-40B4-BE49-F238E27FC236}">
                <a16:creationId xmlns:a16="http://schemas.microsoft.com/office/drawing/2014/main" id="{E093FB39-59D5-4BBF-B859-677935001879}"/>
              </a:ext>
            </a:extLst>
          </p:cNvPr>
          <p:cNvSpPr/>
          <p:nvPr/>
        </p:nvSpPr>
        <p:spPr>
          <a:xfrm>
            <a:off x="7308482" y="4950766"/>
            <a:ext cx="1626254" cy="887096"/>
          </a:xfrm>
          <a:prstGeom prst="roundRect">
            <a:avLst/>
          </a:prstGeom>
          <a:gradFill flip="none" rotWithShape="1">
            <a:gsLst>
              <a:gs pos="0">
                <a:schemeClr val="accent1">
                  <a:lumMod val="75000"/>
                </a:schemeClr>
              </a:gs>
              <a:gs pos="98000">
                <a:schemeClr val="accent1">
                  <a:tint val="44500"/>
                  <a:satMod val="160000"/>
                </a:schemeClr>
              </a:gs>
              <a:gs pos="100000">
                <a:schemeClr val="accent1">
                  <a:tint val="23500"/>
                  <a:satMod val="160000"/>
                </a:schemeClr>
              </a:gs>
            </a:gsLst>
            <a:path path="circle">
              <a:fillToRect t="100000" r="100000"/>
            </a:path>
            <a:tileRect l="-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2100"/>
          </a:p>
        </p:txBody>
      </p:sp>
      <p:sp>
        <p:nvSpPr>
          <p:cNvPr id="34" name="Metin kutusu 33">
            <a:extLst>
              <a:ext uri="{FF2B5EF4-FFF2-40B4-BE49-F238E27FC236}">
                <a16:creationId xmlns:a16="http://schemas.microsoft.com/office/drawing/2014/main" id="{53440CD8-C1AF-975E-91FD-6A3CF0A0796F}"/>
              </a:ext>
            </a:extLst>
          </p:cNvPr>
          <p:cNvSpPr txBox="1"/>
          <p:nvPr/>
        </p:nvSpPr>
        <p:spPr>
          <a:xfrm>
            <a:off x="2401800" y="4339722"/>
            <a:ext cx="2119745" cy="969496"/>
          </a:xfrm>
          <a:prstGeom prst="rect">
            <a:avLst/>
          </a:prstGeom>
          <a:noFill/>
        </p:spPr>
        <p:txBody>
          <a:bodyPr wrap="square">
            <a:spAutoFit/>
          </a:bodyPr>
          <a:lstStyle/>
          <a:p>
            <a:r>
              <a:rPr lang="tr-TR" sz="1200" b="1" dirty="0"/>
              <a:t>Kor: Türlerin %60-70’i</a:t>
            </a:r>
          </a:p>
          <a:p>
            <a:pPr marL="214313" indent="-214313">
              <a:buFont typeface="Arial" panose="020B0604020202020204" pitchFamily="34" charset="0"/>
              <a:buChar char="•"/>
            </a:pPr>
            <a:r>
              <a:rPr lang="tr-TR" sz="900" dirty="0"/>
              <a:t>Yetişkinlikte çoğunlukla kararlı</a:t>
            </a:r>
          </a:p>
          <a:p>
            <a:pPr marL="214313" indent="-214313">
              <a:buFont typeface="Arial" panose="020B0604020202020204" pitchFamily="34" charset="0"/>
              <a:buChar char="•"/>
            </a:pPr>
            <a:r>
              <a:rPr lang="tr-TR" sz="900" dirty="0"/>
              <a:t>Coğrafya, erken yaşam ortamı, beslenme düzeni, genetik vb. tarafından belirlenir.</a:t>
            </a:r>
          </a:p>
          <a:p>
            <a:pPr marL="214313" indent="-214313">
              <a:buFont typeface="Arial" panose="020B0604020202020204" pitchFamily="34" charset="0"/>
              <a:buChar char="•"/>
            </a:pPr>
            <a:r>
              <a:rPr lang="tr-TR" sz="900" dirty="0"/>
              <a:t>Popülasyon </a:t>
            </a:r>
            <a:r>
              <a:rPr lang="tr-TR" sz="900" dirty="0" err="1"/>
              <a:t>enterotipleri</a:t>
            </a:r>
            <a:r>
              <a:rPr lang="tr-TR" sz="825" dirty="0"/>
              <a:t>?</a:t>
            </a:r>
          </a:p>
        </p:txBody>
      </p:sp>
      <p:sp>
        <p:nvSpPr>
          <p:cNvPr id="35" name="Metin kutusu 34">
            <a:extLst>
              <a:ext uri="{FF2B5EF4-FFF2-40B4-BE49-F238E27FC236}">
                <a16:creationId xmlns:a16="http://schemas.microsoft.com/office/drawing/2014/main" id="{F11DA1D7-464E-A31D-5ECB-9AA4E9BAC12A}"/>
              </a:ext>
            </a:extLst>
          </p:cNvPr>
          <p:cNvSpPr txBox="1"/>
          <p:nvPr/>
        </p:nvSpPr>
        <p:spPr>
          <a:xfrm>
            <a:off x="5569582" y="4508722"/>
            <a:ext cx="1116248" cy="369332"/>
          </a:xfrm>
          <a:prstGeom prst="rect">
            <a:avLst/>
          </a:prstGeom>
          <a:noFill/>
        </p:spPr>
        <p:txBody>
          <a:bodyPr wrap="square">
            <a:spAutoFit/>
          </a:bodyPr>
          <a:lstStyle/>
          <a:p>
            <a:pPr algn="ctr"/>
            <a:r>
              <a:rPr lang="tr-TR" sz="900" dirty="0"/>
              <a:t>Kor, Değişken ve Geçici </a:t>
            </a:r>
            <a:r>
              <a:rPr lang="tr-TR" sz="900" dirty="0" err="1"/>
              <a:t>Mikrobiyom</a:t>
            </a:r>
            <a:endParaRPr lang="tr-TR" sz="900" dirty="0"/>
          </a:p>
        </p:txBody>
      </p:sp>
      <p:sp>
        <p:nvSpPr>
          <p:cNvPr id="36" name="Metin kutusu 35">
            <a:extLst>
              <a:ext uri="{FF2B5EF4-FFF2-40B4-BE49-F238E27FC236}">
                <a16:creationId xmlns:a16="http://schemas.microsoft.com/office/drawing/2014/main" id="{FD1E7134-31AA-0910-2813-195064C14759}"/>
              </a:ext>
            </a:extLst>
          </p:cNvPr>
          <p:cNvSpPr txBox="1"/>
          <p:nvPr/>
        </p:nvSpPr>
        <p:spPr>
          <a:xfrm>
            <a:off x="7339990" y="3901811"/>
            <a:ext cx="1626254" cy="790666"/>
          </a:xfrm>
          <a:prstGeom prst="rect">
            <a:avLst/>
          </a:prstGeom>
          <a:noFill/>
        </p:spPr>
        <p:txBody>
          <a:bodyPr wrap="square">
            <a:spAutoFit/>
          </a:bodyPr>
          <a:lstStyle/>
          <a:p>
            <a:r>
              <a:rPr lang="tr-TR" sz="788" b="1" dirty="0"/>
              <a:t>Değişken: Türlerin %20-25’i</a:t>
            </a:r>
          </a:p>
          <a:p>
            <a:pPr marL="128588" indent="-128588">
              <a:buFont typeface="Arial" panose="020B0604020202020204" pitchFamily="34" charset="0"/>
              <a:buChar char="•"/>
            </a:pPr>
            <a:r>
              <a:rPr lang="tr-TR" sz="750" dirty="0"/>
              <a:t>Diyete, mevsime, ilaçlara, seyahate ve diğer sağlık faktörlerine göre değişir.</a:t>
            </a:r>
          </a:p>
          <a:p>
            <a:pPr marL="128588" indent="-128588">
              <a:buFont typeface="Arial" panose="020B0604020202020204" pitchFamily="34" charset="0"/>
              <a:buChar char="•"/>
            </a:pPr>
            <a:r>
              <a:rPr lang="tr-TR" sz="750" dirty="0"/>
              <a:t>Antibiyotiklerden sonra hızlı bir şekilde yeniden kurulamayabilir.</a:t>
            </a:r>
          </a:p>
        </p:txBody>
      </p:sp>
      <p:sp>
        <p:nvSpPr>
          <p:cNvPr id="37" name="Metin kutusu 36">
            <a:extLst>
              <a:ext uri="{FF2B5EF4-FFF2-40B4-BE49-F238E27FC236}">
                <a16:creationId xmlns:a16="http://schemas.microsoft.com/office/drawing/2014/main" id="{8345D6C7-14D9-E291-49DA-13CD6725CDBE}"/>
              </a:ext>
            </a:extLst>
          </p:cNvPr>
          <p:cNvSpPr txBox="1"/>
          <p:nvPr/>
        </p:nvSpPr>
        <p:spPr>
          <a:xfrm>
            <a:off x="7377386" y="4965325"/>
            <a:ext cx="1557350" cy="634789"/>
          </a:xfrm>
          <a:prstGeom prst="rect">
            <a:avLst/>
          </a:prstGeom>
          <a:noFill/>
        </p:spPr>
        <p:txBody>
          <a:bodyPr wrap="square">
            <a:spAutoFit/>
          </a:bodyPr>
          <a:lstStyle/>
          <a:p>
            <a:r>
              <a:rPr lang="tr-TR" sz="1050" b="1" dirty="0"/>
              <a:t>Geçici: Türlerin %5-15’i</a:t>
            </a:r>
          </a:p>
          <a:p>
            <a:pPr marL="128588" indent="-128588">
              <a:buFont typeface="Arial" panose="020B0604020202020204" pitchFamily="34" charset="0"/>
              <a:buChar char="•"/>
            </a:pPr>
            <a:r>
              <a:rPr lang="tr-TR" sz="825" dirty="0"/>
              <a:t>Yiyeceklerdeki mikroplar, hava, </a:t>
            </a:r>
            <a:r>
              <a:rPr lang="tr-TR" sz="825" dirty="0" err="1"/>
              <a:t>su,çevre</a:t>
            </a:r>
            <a:r>
              <a:rPr lang="tr-TR" sz="825" dirty="0"/>
              <a:t> vb.</a:t>
            </a:r>
          </a:p>
          <a:p>
            <a:pPr marL="128588" indent="-128588">
              <a:buFont typeface="Arial" panose="020B0604020202020204" pitchFamily="34" charset="0"/>
              <a:buChar char="•"/>
            </a:pPr>
            <a:r>
              <a:rPr lang="tr-TR" sz="825" dirty="0" err="1"/>
              <a:t>Probiyotikler</a:t>
            </a:r>
            <a:endParaRPr lang="tr-TR" sz="825" dirty="0"/>
          </a:p>
        </p:txBody>
      </p:sp>
      <p:pic>
        <p:nvPicPr>
          <p:cNvPr id="38" name="Picture 2" descr="https://commonfund.nih.gov/sites/default/files/HMP%20IBD%20Image.jpg">
            <a:extLst>
              <a:ext uri="{FF2B5EF4-FFF2-40B4-BE49-F238E27FC236}">
                <a16:creationId xmlns:a16="http://schemas.microsoft.com/office/drawing/2014/main" id="{3164C283-C89A-2600-2D51-A83C0A5A5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4298" y="1247682"/>
            <a:ext cx="1830929" cy="1702705"/>
          </a:xfrm>
          <a:prstGeom prst="ellipse">
            <a:avLst/>
          </a:prstGeom>
          <a:noFill/>
          <a:extLst>
            <a:ext uri="{909E8E84-426E-40dd-AFC4-6F175D3DCCD1}">
              <a14:hiddenFill xmlns="" xmlns:a14="http://schemas.microsoft.com/office/drawing/2010/main">
                <a:solidFill>
                  <a:srgbClr val="FFFFFF"/>
                </a:solidFill>
              </a14:hiddenFill>
            </a:ext>
          </a:extLst>
        </p:spPr>
      </p:pic>
      <p:sp>
        <p:nvSpPr>
          <p:cNvPr id="39" name="Oval 38">
            <a:extLst>
              <a:ext uri="{FF2B5EF4-FFF2-40B4-BE49-F238E27FC236}">
                <a16:creationId xmlns:a16="http://schemas.microsoft.com/office/drawing/2014/main" id="{5291D247-9E5A-284E-393E-198C2508C768}"/>
              </a:ext>
            </a:extLst>
          </p:cNvPr>
          <p:cNvSpPr/>
          <p:nvPr/>
        </p:nvSpPr>
        <p:spPr>
          <a:xfrm>
            <a:off x="2345487" y="2130989"/>
            <a:ext cx="1710047" cy="16387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dirty="0"/>
          </a:p>
        </p:txBody>
      </p:sp>
      <p:sp>
        <p:nvSpPr>
          <p:cNvPr id="40" name="Oval 39">
            <a:extLst>
              <a:ext uri="{FF2B5EF4-FFF2-40B4-BE49-F238E27FC236}">
                <a16:creationId xmlns:a16="http://schemas.microsoft.com/office/drawing/2014/main" id="{6E3C6CC2-99E7-79BD-72D1-E9120CE79EF8}"/>
              </a:ext>
            </a:extLst>
          </p:cNvPr>
          <p:cNvSpPr/>
          <p:nvPr/>
        </p:nvSpPr>
        <p:spPr>
          <a:xfrm>
            <a:off x="2487990" y="2260134"/>
            <a:ext cx="1425039" cy="1380506"/>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41" name="Oval 40">
            <a:extLst>
              <a:ext uri="{FF2B5EF4-FFF2-40B4-BE49-F238E27FC236}">
                <a16:creationId xmlns:a16="http://schemas.microsoft.com/office/drawing/2014/main" id="{1CD0BDDB-1776-EABD-BE07-AAAAD97F66D2}"/>
              </a:ext>
            </a:extLst>
          </p:cNvPr>
          <p:cNvSpPr/>
          <p:nvPr/>
        </p:nvSpPr>
        <p:spPr>
          <a:xfrm>
            <a:off x="2692840" y="2449396"/>
            <a:ext cx="1015340" cy="1001980"/>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dirty="0"/>
          </a:p>
        </p:txBody>
      </p:sp>
      <p:sp>
        <p:nvSpPr>
          <p:cNvPr id="42" name="Metin kutusu 41">
            <a:extLst>
              <a:ext uri="{FF2B5EF4-FFF2-40B4-BE49-F238E27FC236}">
                <a16:creationId xmlns:a16="http://schemas.microsoft.com/office/drawing/2014/main" id="{E6683898-8574-C487-CEF5-E968F81588B5}"/>
              </a:ext>
            </a:extLst>
          </p:cNvPr>
          <p:cNvSpPr txBox="1"/>
          <p:nvPr/>
        </p:nvSpPr>
        <p:spPr>
          <a:xfrm>
            <a:off x="2642385" y="2563260"/>
            <a:ext cx="1116248" cy="738664"/>
          </a:xfrm>
          <a:prstGeom prst="rect">
            <a:avLst/>
          </a:prstGeom>
          <a:noFill/>
        </p:spPr>
        <p:txBody>
          <a:bodyPr wrap="square">
            <a:spAutoFit/>
          </a:bodyPr>
          <a:lstStyle/>
          <a:p>
            <a:pPr algn="ctr"/>
            <a:r>
              <a:rPr lang="tr-TR" sz="1200" b="1" dirty="0">
                <a:solidFill>
                  <a:srgbClr val="7030A0"/>
                </a:solidFill>
              </a:rPr>
              <a:t>Kor </a:t>
            </a:r>
            <a:r>
              <a:rPr lang="tr-TR" sz="1200" b="1" dirty="0" err="1">
                <a:solidFill>
                  <a:srgbClr val="7030A0"/>
                </a:solidFill>
              </a:rPr>
              <a:t>mikrobiyom</a:t>
            </a:r>
            <a:endParaRPr lang="tr-TR" sz="1200" b="1" dirty="0">
              <a:solidFill>
                <a:srgbClr val="7030A0"/>
              </a:solidFill>
            </a:endParaRPr>
          </a:p>
          <a:p>
            <a:pPr algn="ctr"/>
            <a:r>
              <a:rPr lang="tr-TR" sz="900" dirty="0">
                <a:solidFill>
                  <a:schemeClr val="tx1">
                    <a:lumMod val="65000"/>
                    <a:lumOff val="35000"/>
                  </a:schemeClr>
                </a:solidFill>
              </a:rPr>
              <a:t>Kor, Değişken ve Geçici </a:t>
            </a:r>
            <a:r>
              <a:rPr lang="tr-TR" sz="900" dirty="0" err="1">
                <a:solidFill>
                  <a:schemeClr val="tx1">
                    <a:lumMod val="65000"/>
                    <a:lumOff val="35000"/>
                  </a:schemeClr>
                </a:solidFill>
              </a:rPr>
              <a:t>Mikrobiyom</a:t>
            </a:r>
            <a:endParaRPr lang="tr-TR" sz="900" dirty="0">
              <a:solidFill>
                <a:schemeClr val="tx1">
                  <a:lumMod val="65000"/>
                  <a:lumOff val="35000"/>
                </a:schemeClr>
              </a:solidFill>
            </a:endParaRPr>
          </a:p>
        </p:txBody>
      </p:sp>
      <p:sp>
        <p:nvSpPr>
          <p:cNvPr id="43" name="Eksi 42">
            <a:extLst>
              <a:ext uri="{FF2B5EF4-FFF2-40B4-BE49-F238E27FC236}">
                <a16:creationId xmlns:a16="http://schemas.microsoft.com/office/drawing/2014/main" id="{D42BA072-8F66-2B63-69ED-4373FC4BC7BF}"/>
              </a:ext>
            </a:extLst>
          </p:cNvPr>
          <p:cNvSpPr/>
          <p:nvPr/>
        </p:nvSpPr>
        <p:spPr>
          <a:xfrm>
            <a:off x="3697273" y="2723659"/>
            <a:ext cx="1772393" cy="367394"/>
          </a:xfrm>
          <a:prstGeom prst="mathMinus">
            <a:avLst>
              <a:gd name="adj1" fmla="val 15828"/>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44" name="Eksi 43">
            <a:extLst>
              <a:ext uri="{FF2B5EF4-FFF2-40B4-BE49-F238E27FC236}">
                <a16:creationId xmlns:a16="http://schemas.microsoft.com/office/drawing/2014/main" id="{A7D20415-990B-72EB-5573-3029E22F0B03}"/>
              </a:ext>
            </a:extLst>
          </p:cNvPr>
          <p:cNvSpPr/>
          <p:nvPr/>
        </p:nvSpPr>
        <p:spPr>
          <a:xfrm>
            <a:off x="869992" y="2764268"/>
            <a:ext cx="1772393" cy="367394"/>
          </a:xfrm>
          <a:prstGeom prst="mathMinus">
            <a:avLst>
              <a:gd name="adj1" fmla="val 15828"/>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1350"/>
          </a:p>
        </p:txBody>
      </p:sp>
      <p:sp>
        <p:nvSpPr>
          <p:cNvPr id="45" name="Title 1">
            <a:extLst>
              <a:ext uri="{FF2B5EF4-FFF2-40B4-BE49-F238E27FC236}">
                <a16:creationId xmlns:a16="http://schemas.microsoft.com/office/drawing/2014/main" id="{623C4EB8-D496-8185-0912-80C0F4B3C1A9}"/>
              </a:ext>
            </a:extLst>
          </p:cNvPr>
          <p:cNvSpPr txBox="1">
            <a:spLocks/>
          </p:cNvSpPr>
          <p:nvPr/>
        </p:nvSpPr>
        <p:spPr>
          <a:xfrm>
            <a:off x="1954232" y="512354"/>
            <a:ext cx="4731598" cy="1019983"/>
          </a:xfrm>
          <a:prstGeom prst="rect">
            <a:avLst/>
          </a:prstGeom>
        </p:spPr>
        <p:txBody>
          <a:bodyP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2475" b="1" dirty="0">
                <a:solidFill>
                  <a:schemeClr val="tx1">
                    <a:lumMod val="65000"/>
                    <a:lumOff val="35000"/>
                  </a:schemeClr>
                </a:solidFill>
              </a:rPr>
              <a:t>PLASENTADAN MİKROBİYOMA</a:t>
            </a:r>
          </a:p>
        </p:txBody>
      </p:sp>
      <p:sp>
        <p:nvSpPr>
          <p:cNvPr id="2" name="Metin kutusu 1">
            <a:extLst>
              <a:ext uri="{FF2B5EF4-FFF2-40B4-BE49-F238E27FC236}">
                <a16:creationId xmlns:a16="http://schemas.microsoft.com/office/drawing/2014/main" id="{64D696F5-EFA8-64BB-FEE2-2767435FA149}"/>
              </a:ext>
            </a:extLst>
          </p:cNvPr>
          <p:cNvSpPr txBox="1"/>
          <p:nvPr/>
        </p:nvSpPr>
        <p:spPr>
          <a:xfrm>
            <a:off x="3317009" y="6311980"/>
            <a:ext cx="5649235" cy="369332"/>
          </a:xfrm>
          <a:prstGeom prst="rect">
            <a:avLst/>
          </a:prstGeom>
          <a:noFill/>
        </p:spPr>
        <p:txBody>
          <a:bodyPr wrap="square">
            <a:spAutoFit/>
          </a:bodyPr>
          <a:lstStyle/>
          <a:p>
            <a:r>
              <a:rPr lang="tr-TR" b="1" i="0" dirty="0" err="1">
                <a:solidFill>
                  <a:srgbClr val="C00000"/>
                </a:solidFill>
                <a:effectLst/>
                <a:latin typeface="Open Sans" panose="020B0606030504020204" pitchFamily="34" charset="0"/>
              </a:rPr>
              <a:t>Mitokondriyal</a:t>
            </a:r>
            <a:r>
              <a:rPr lang="tr-TR" b="1" i="0" dirty="0">
                <a:solidFill>
                  <a:srgbClr val="C00000"/>
                </a:solidFill>
                <a:effectLst/>
                <a:latin typeface="Open Sans" panose="020B0606030504020204" pitchFamily="34" charset="0"/>
              </a:rPr>
              <a:t> genom </a:t>
            </a:r>
            <a:r>
              <a:rPr lang="tr-TR" b="1" i="0" dirty="0" err="1">
                <a:solidFill>
                  <a:srgbClr val="C00000"/>
                </a:solidFill>
                <a:effectLst/>
                <a:latin typeface="Open Sans" panose="020B0606030504020204" pitchFamily="34" charset="0"/>
              </a:rPr>
              <a:t>maternal</a:t>
            </a:r>
            <a:r>
              <a:rPr lang="tr-TR" b="1" i="0" dirty="0">
                <a:solidFill>
                  <a:srgbClr val="C00000"/>
                </a:solidFill>
                <a:effectLst/>
                <a:latin typeface="Open Sans" panose="020B0606030504020204" pitchFamily="34" charset="0"/>
              </a:rPr>
              <a:t> olarak </a:t>
            </a:r>
            <a:r>
              <a:rPr lang="tr-TR" b="1" i="0" dirty="0" err="1">
                <a:solidFill>
                  <a:srgbClr val="C00000"/>
                </a:solidFill>
                <a:effectLst/>
                <a:latin typeface="Open Sans" panose="020B0606030504020204" pitchFamily="34" charset="0"/>
              </a:rPr>
              <a:t>kalıtılır</a:t>
            </a:r>
            <a:r>
              <a:rPr lang="tr-TR" b="1" i="0" dirty="0">
                <a:solidFill>
                  <a:srgbClr val="C00000"/>
                </a:solidFill>
                <a:effectLst/>
                <a:latin typeface="Open Sans" panose="020B0606030504020204" pitchFamily="34" charset="0"/>
              </a:rPr>
              <a:t>.</a:t>
            </a:r>
            <a:endParaRPr lang="tr-TR" b="1" dirty="0">
              <a:solidFill>
                <a:srgbClr val="C00000"/>
              </a:solidFill>
            </a:endParaRPr>
          </a:p>
        </p:txBody>
      </p:sp>
    </p:spTree>
    <p:extLst>
      <p:ext uri="{BB962C8B-B14F-4D97-AF65-F5344CB8AC3E}">
        <p14:creationId xmlns:p14="http://schemas.microsoft.com/office/powerpoint/2010/main" val="140315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circle(in)">
                                      <p:cBhvr>
                                        <p:cTn id="7" dur="2000"/>
                                        <p:tgtEl>
                                          <p:spTgt spid="25"/>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circle(in)">
                                      <p:cBhvr>
                                        <p:cTn id="10" dur="2000"/>
                                        <p:tgtEl>
                                          <p:spTgt spid="26"/>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circle(in)">
                                      <p:cBhvr>
                                        <p:cTn id="13" dur="2000"/>
                                        <p:tgtEl>
                                          <p:spTgt spid="27"/>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circle(in)">
                                      <p:cBhvr>
                                        <p:cTn id="16" dur="2000"/>
                                        <p:tgtEl>
                                          <p:spTgt spid="28"/>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circle(in)">
                                      <p:cBhvr>
                                        <p:cTn id="19" dur="2000"/>
                                        <p:tgtEl>
                                          <p:spTgt spid="29"/>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1"/>
                                        </p:tgtEl>
                                        <p:attrNameLst>
                                          <p:attrName>style.visibility</p:attrName>
                                        </p:attrNameLst>
                                      </p:cBhvr>
                                      <p:to>
                                        <p:strVal val="visible"/>
                                      </p:to>
                                    </p:set>
                                    <p:animEffect transition="in" filter="circle(in)">
                                      <p:cBhvr>
                                        <p:cTn id="25" dur="2000"/>
                                        <p:tgtEl>
                                          <p:spTgt spid="31"/>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32"/>
                                        </p:tgtEl>
                                        <p:attrNameLst>
                                          <p:attrName>style.visibility</p:attrName>
                                        </p:attrNameLst>
                                      </p:cBhvr>
                                      <p:to>
                                        <p:strVal val="visible"/>
                                      </p:to>
                                    </p:set>
                                    <p:animEffect transition="in" filter="circle(in)">
                                      <p:cBhvr>
                                        <p:cTn id="28" dur="2000"/>
                                        <p:tgtEl>
                                          <p:spTgt spid="32"/>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circle(in)">
                                      <p:cBhvr>
                                        <p:cTn id="31" dur="2000"/>
                                        <p:tgtEl>
                                          <p:spTgt spid="33"/>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circle(in)">
                                      <p:cBhvr>
                                        <p:cTn id="34" dur="2000"/>
                                        <p:tgtEl>
                                          <p:spTgt spid="34"/>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circle(in)">
                                      <p:cBhvr>
                                        <p:cTn id="37" dur="2000"/>
                                        <p:tgtEl>
                                          <p:spTgt spid="35"/>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36"/>
                                        </p:tgtEl>
                                        <p:attrNameLst>
                                          <p:attrName>style.visibility</p:attrName>
                                        </p:attrNameLst>
                                      </p:cBhvr>
                                      <p:to>
                                        <p:strVal val="visible"/>
                                      </p:to>
                                    </p:set>
                                    <p:animEffect transition="in" filter="circle(in)">
                                      <p:cBhvr>
                                        <p:cTn id="40" dur="2000"/>
                                        <p:tgtEl>
                                          <p:spTgt spid="36"/>
                                        </p:tgtEl>
                                      </p:cBhvr>
                                    </p:animEffect>
                                  </p:childTnLst>
                                </p:cTn>
                              </p:par>
                              <p:par>
                                <p:cTn id="41" presetID="6" presetClass="entr" presetSubtype="16" fill="hold" grpId="0" nodeType="with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circle(in)">
                                      <p:cBhvr>
                                        <p:cTn id="43" dur="2000"/>
                                        <p:tgtEl>
                                          <p:spTgt spid="37"/>
                                        </p:tgtEl>
                                      </p:cBhvr>
                                    </p:animEffect>
                                  </p:childTnLst>
                                </p:cTn>
                              </p:par>
                              <p:par>
                                <p:cTn id="44" presetID="2" presetClass="entr" presetSubtype="4" fill="hold" grpId="1"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par>
                                <p:cTn id="48" presetID="2" presetClass="entr" presetSubtype="4" fill="hold" grpId="1" nodeType="withEffect">
                                  <p:stCondLst>
                                    <p:cond delay="0"/>
                                  </p:stCondLst>
                                  <p:childTnLst>
                                    <p:set>
                                      <p:cBhvr>
                                        <p:cTn id="49" dur="1" fill="hold">
                                          <p:stCondLst>
                                            <p:cond delay="0"/>
                                          </p:stCondLst>
                                        </p:cTn>
                                        <p:tgtEl>
                                          <p:spTgt spid="30"/>
                                        </p:tgtEl>
                                        <p:attrNameLst>
                                          <p:attrName>style.visibility</p:attrName>
                                        </p:attrNameLst>
                                      </p:cBhvr>
                                      <p:to>
                                        <p:strVal val="visible"/>
                                      </p:to>
                                    </p:set>
                                    <p:anim calcmode="lin" valueType="num">
                                      <p:cBhvr additive="base">
                                        <p:cTn id="50" dur="500" fill="hold"/>
                                        <p:tgtEl>
                                          <p:spTgt spid="30"/>
                                        </p:tgtEl>
                                        <p:attrNameLst>
                                          <p:attrName>ppt_x</p:attrName>
                                        </p:attrNameLst>
                                      </p:cBhvr>
                                      <p:tavLst>
                                        <p:tav tm="0">
                                          <p:val>
                                            <p:strVal val="#ppt_x"/>
                                          </p:val>
                                        </p:tav>
                                        <p:tav tm="100000">
                                          <p:val>
                                            <p:strVal val="#ppt_x"/>
                                          </p:val>
                                        </p:tav>
                                      </p:tavLst>
                                    </p:anim>
                                    <p:anim calcmode="lin" valueType="num">
                                      <p:cBhvr additive="base">
                                        <p:cTn id="51" dur="500" fill="hold"/>
                                        <p:tgtEl>
                                          <p:spTgt spid="30"/>
                                        </p:tgtEl>
                                        <p:attrNameLst>
                                          <p:attrName>ppt_y</p:attrName>
                                        </p:attrNameLst>
                                      </p:cBhvr>
                                      <p:tavLst>
                                        <p:tav tm="0">
                                          <p:val>
                                            <p:strVal val="1+#ppt_h/2"/>
                                          </p:val>
                                        </p:tav>
                                        <p:tav tm="100000">
                                          <p:val>
                                            <p:strVal val="#ppt_y"/>
                                          </p:val>
                                        </p:tav>
                                      </p:tavLst>
                                    </p:anim>
                                  </p:childTnLst>
                                </p:cTn>
                              </p:par>
                              <p:par>
                                <p:cTn id="52" presetID="2" presetClass="entr" presetSubtype="4" fill="hold" grpId="1" nodeType="withEffect">
                                  <p:stCondLst>
                                    <p:cond delay="0"/>
                                  </p:stCondLst>
                                  <p:childTnLst>
                                    <p:set>
                                      <p:cBhvr>
                                        <p:cTn id="53" dur="1" fill="hold">
                                          <p:stCondLst>
                                            <p:cond delay="0"/>
                                          </p:stCondLst>
                                        </p:cTn>
                                        <p:tgtEl>
                                          <p:spTgt spid="33"/>
                                        </p:tgtEl>
                                        <p:attrNameLst>
                                          <p:attrName>style.visibility</p:attrName>
                                        </p:attrNameLst>
                                      </p:cBhvr>
                                      <p:to>
                                        <p:strVal val="visible"/>
                                      </p:to>
                                    </p:set>
                                    <p:anim calcmode="lin" valueType="num">
                                      <p:cBhvr additive="base">
                                        <p:cTn id="54" dur="500" fill="hold"/>
                                        <p:tgtEl>
                                          <p:spTgt spid="33"/>
                                        </p:tgtEl>
                                        <p:attrNameLst>
                                          <p:attrName>ppt_x</p:attrName>
                                        </p:attrNameLst>
                                      </p:cBhvr>
                                      <p:tavLst>
                                        <p:tav tm="0">
                                          <p:val>
                                            <p:strVal val="#ppt_x"/>
                                          </p:val>
                                        </p:tav>
                                        <p:tav tm="100000">
                                          <p:val>
                                            <p:strVal val="#ppt_x"/>
                                          </p:val>
                                        </p:tav>
                                      </p:tavLst>
                                    </p:anim>
                                    <p:anim calcmode="lin" valueType="num">
                                      <p:cBhvr additive="base">
                                        <p:cTn id="55" dur="500" fill="hold"/>
                                        <p:tgtEl>
                                          <p:spTgt spid="33"/>
                                        </p:tgtEl>
                                        <p:attrNameLst>
                                          <p:attrName>ppt_y</p:attrName>
                                        </p:attrNameLst>
                                      </p:cBhvr>
                                      <p:tavLst>
                                        <p:tav tm="0">
                                          <p:val>
                                            <p:strVal val="1+#ppt_h/2"/>
                                          </p:val>
                                        </p:tav>
                                        <p:tav tm="100000">
                                          <p:val>
                                            <p:strVal val="#ppt_y"/>
                                          </p:val>
                                        </p:tav>
                                      </p:tavLst>
                                    </p:anim>
                                  </p:childTnLst>
                                </p:cTn>
                              </p:par>
                              <p:par>
                                <p:cTn id="56" presetID="2" presetClass="entr" presetSubtype="4" fill="hold" grpId="1" nodeType="withEffect">
                                  <p:stCondLst>
                                    <p:cond delay="0"/>
                                  </p:stCondLst>
                                  <p:childTnLst>
                                    <p:set>
                                      <p:cBhvr>
                                        <p:cTn id="57" dur="1" fill="hold">
                                          <p:stCondLst>
                                            <p:cond delay="0"/>
                                          </p:stCondLst>
                                        </p:cTn>
                                        <p:tgtEl>
                                          <p:spTgt spid="35"/>
                                        </p:tgtEl>
                                        <p:attrNameLst>
                                          <p:attrName>style.visibility</p:attrName>
                                        </p:attrNameLst>
                                      </p:cBhvr>
                                      <p:to>
                                        <p:strVal val="visible"/>
                                      </p:to>
                                    </p:set>
                                    <p:anim calcmode="lin" valueType="num">
                                      <p:cBhvr additive="base">
                                        <p:cTn id="58" dur="500" fill="hold"/>
                                        <p:tgtEl>
                                          <p:spTgt spid="35"/>
                                        </p:tgtEl>
                                        <p:attrNameLst>
                                          <p:attrName>ppt_x</p:attrName>
                                        </p:attrNameLst>
                                      </p:cBhvr>
                                      <p:tavLst>
                                        <p:tav tm="0">
                                          <p:val>
                                            <p:strVal val="#ppt_x"/>
                                          </p:val>
                                        </p:tav>
                                        <p:tav tm="100000">
                                          <p:val>
                                            <p:strVal val="#ppt_x"/>
                                          </p:val>
                                        </p:tav>
                                      </p:tavLst>
                                    </p:anim>
                                    <p:anim calcmode="lin" valueType="num">
                                      <p:cBhvr additive="base">
                                        <p:cTn id="59" dur="500" fill="hold"/>
                                        <p:tgtEl>
                                          <p:spTgt spid="35"/>
                                        </p:tgtEl>
                                        <p:attrNameLst>
                                          <p:attrName>ppt_y</p:attrName>
                                        </p:attrNameLst>
                                      </p:cBhvr>
                                      <p:tavLst>
                                        <p:tav tm="0">
                                          <p:val>
                                            <p:strVal val="1+#ppt_h/2"/>
                                          </p:val>
                                        </p:tav>
                                        <p:tav tm="100000">
                                          <p:val>
                                            <p:strVal val="#ppt_y"/>
                                          </p:val>
                                        </p:tav>
                                      </p:tavLst>
                                    </p:anim>
                                  </p:childTnLst>
                                </p:cTn>
                              </p:par>
                              <p:par>
                                <p:cTn id="60" presetID="2" presetClass="entr" presetSubtype="4" fill="hold" grpId="1" nodeType="withEffect">
                                  <p:stCondLst>
                                    <p:cond delay="0"/>
                                  </p:stCondLst>
                                  <p:childTnLst>
                                    <p:set>
                                      <p:cBhvr>
                                        <p:cTn id="61" dur="1" fill="hold">
                                          <p:stCondLst>
                                            <p:cond delay="0"/>
                                          </p:stCondLst>
                                        </p:cTn>
                                        <p:tgtEl>
                                          <p:spTgt spid="36"/>
                                        </p:tgtEl>
                                        <p:attrNameLst>
                                          <p:attrName>style.visibility</p:attrName>
                                        </p:attrNameLst>
                                      </p:cBhvr>
                                      <p:to>
                                        <p:strVal val="visible"/>
                                      </p:to>
                                    </p:set>
                                    <p:anim calcmode="lin" valueType="num">
                                      <p:cBhvr additive="base">
                                        <p:cTn id="62" dur="500" fill="hold"/>
                                        <p:tgtEl>
                                          <p:spTgt spid="36"/>
                                        </p:tgtEl>
                                        <p:attrNameLst>
                                          <p:attrName>ppt_x</p:attrName>
                                        </p:attrNameLst>
                                      </p:cBhvr>
                                      <p:tavLst>
                                        <p:tav tm="0">
                                          <p:val>
                                            <p:strVal val="#ppt_x"/>
                                          </p:val>
                                        </p:tav>
                                        <p:tav tm="100000">
                                          <p:val>
                                            <p:strVal val="#ppt_x"/>
                                          </p:val>
                                        </p:tav>
                                      </p:tavLst>
                                    </p:anim>
                                    <p:anim calcmode="lin" valueType="num">
                                      <p:cBhvr additive="base">
                                        <p:cTn id="63" dur="500" fill="hold"/>
                                        <p:tgtEl>
                                          <p:spTgt spid="36"/>
                                        </p:tgtEl>
                                        <p:attrNameLst>
                                          <p:attrName>ppt_y</p:attrName>
                                        </p:attrNameLst>
                                      </p:cBhvr>
                                      <p:tavLst>
                                        <p:tav tm="0">
                                          <p:val>
                                            <p:strVal val="1+#ppt_h/2"/>
                                          </p:val>
                                        </p:tav>
                                        <p:tav tm="100000">
                                          <p:val>
                                            <p:strVal val="#ppt_y"/>
                                          </p:val>
                                        </p:tav>
                                      </p:tavLst>
                                    </p:anim>
                                  </p:childTnLst>
                                </p:cTn>
                              </p:par>
                              <p:par>
                                <p:cTn id="64" presetID="2" presetClass="entr" presetSubtype="4" fill="hold" grpId="1" nodeType="withEffect">
                                  <p:stCondLst>
                                    <p:cond delay="0"/>
                                  </p:stCondLst>
                                  <p:childTnLst>
                                    <p:set>
                                      <p:cBhvr>
                                        <p:cTn id="65" dur="1" fill="hold">
                                          <p:stCondLst>
                                            <p:cond delay="0"/>
                                          </p:stCondLst>
                                        </p:cTn>
                                        <p:tgtEl>
                                          <p:spTgt spid="37"/>
                                        </p:tgtEl>
                                        <p:attrNameLst>
                                          <p:attrName>style.visibility</p:attrName>
                                        </p:attrNameLst>
                                      </p:cBhvr>
                                      <p:to>
                                        <p:strVal val="visible"/>
                                      </p:to>
                                    </p:set>
                                    <p:anim calcmode="lin" valueType="num">
                                      <p:cBhvr additive="base">
                                        <p:cTn id="66" dur="500" fill="hold"/>
                                        <p:tgtEl>
                                          <p:spTgt spid="37"/>
                                        </p:tgtEl>
                                        <p:attrNameLst>
                                          <p:attrName>ppt_x</p:attrName>
                                        </p:attrNameLst>
                                      </p:cBhvr>
                                      <p:tavLst>
                                        <p:tav tm="0">
                                          <p:val>
                                            <p:strVal val="#ppt_x"/>
                                          </p:val>
                                        </p:tav>
                                        <p:tav tm="100000">
                                          <p:val>
                                            <p:strVal val="#ppt_x"/>
                                          </p:val>
                                        </p:tav>
                                      </p:tavLst>
                                    </p:anim>
                                    <p:anim calcmode="lin" valueType="num">
                                      <p:cBhvr additive="base">
                                        <p:cTn id="67" dur="500" fill="hold"/>
                                        <p:tgtEl>
                                          <p:spTgt spid="37"/>
                                        </p:tgtEl>
                                        <p:attrNameLst>
                                          <p:attrName>ppt_y</p:attrName>
                                        </p:attrNameLst>
                                      </p:cBhvr>
                                      <p:tavLst>
                                        <p:tav tm="0">
                                          <p:val>
                                            <p:strVal val="1+#ppt_h/2"/>
                                          </p:val>
                                        </p:tav>
                                        <p:tav tm="100000">
                                          <p:val>
                                            <p:strVal val="#ppt_y"/>
                                          </p:val>
                                        </p:tav>
                                      </p:tavLst>
                                    </p:anim>
                                  </p:childTnLst>
                                </p:cTn>
                              </p:par>
                              <p:par>
                                <p:cTn id="68" presetID="2" presetClass="entr" presetSubtype="4" fill="hold" nodeType="withEffect">
                                  <p:stCondLst>
                                    <p:cond delay="0"/>
                                  </p:stCondLst>
                                  <p:childTnLst>
                                    <p:set>
                                      <p:cBhvr>
                                        <p:cTn id="69" dur="1" fill="hold">
                                          <p:stCondLst>
                                            <p:cond delay="0"/>
                                          </p:stCondLst>
                                        </p:cTn>
                                        <p:tgtEl>
                                          <p:spTgt spid="38"/>
                                        </p:tgtEl>
                                        <p:attrNameLst>
                                          <p:attrName>style.visibility</p:attrName>
                                        </p:attrNameLst>
                                      </p:cBhvr>
                                      <p:to>
                                        <p:strVal val="visible"/>
                                      </p:to>
                                    </p:set>
                                    <p:anim calcmode="lin" valueType="num">
                                      <p:cBhvr additive="base">
                                        <p:cTn id="70" dur="500" fill="hold"/>
                                        <p:tgtEl>
                                          <p:spTgt spid="38"/>
                                        </p:tgtEl>
                                        <p:attrNameLst>
                                          <p:attrName>ppt_x</p:attrName>
                                        </p:attrNameLst>
                                      </p:cBhvr>
                                      <p:tavLst>
                                        <p:tav tm="0">
                                          <p:val>
                                            <p:strVal val="#ppt_x"/>
                                          </p:val>
                                        </p:tav>
                                        <p:tav tm="100000">
                                          <p:val>
                                            <p:strVal val="#ppt_x"/>
                                          </p:val>
                                        </p:tav>
                                      </p:tavLst>
                                    </p:anim>
                                    <p:anim calcmode="lin" valueType="num">
                                      <p:cBhvr additive="base">
                                        <p:cTn id="71" dur="500" fill="hold"/>
                                        <p:tgtEl>
                                          <p:spTgt spid="38"/>
                                        </p:tgtEl>
                                        <p:attrNameLst>
                                          <p:attrName>ppt_y</p:attrName>
                                        </p:attrNameLst>
                                      </p:cBhvr>
                                      <p:tavLst>
                                        <p:tav tm="0">
                                          <p:val>
                                            <p:strVal val="1+#ppt_h/2"/>
                                          </p:val>
                                        </p:tav>
                                        <p:tav tm="100000">
                                          <p:val>
                                            <p:strVal val="#ppt_y"/>
                                          </p:val>
                                        </p:tav>
                                      </p:tavLst>
                                    </p:anim>
                                  </p:childTnLst>
                                </p:cTn>
                              </p:par>
                              <p:par>
                                <p:cTn id="72" presetID="2" presetClass="entr" presetSubtype="4" fill="hold" grpId="0" nodeType="withEffect">
                                  <p:stCondLst>
                                    <p:cond delay="0"/>
                                  </p:stCondLst>
                                  <p:childTnLst>
                                    <p:set>
                                      <p:cBhvr>
                                        <p:cTn id="73" dur="1" fill="hold">
                                          <p:stCondLst>
                                            <p:cond delay="0"/>
                                          </p:stCondLst>
                                        </p:cTn>
                                        <p:tgtEl>
                                          <p:spTgt spid="39"/>
                                        </p:tgtEl>
                                        <p:attrNameLst>
                                          <p:attrName>style.visibility</p:attrName>
                                        </p:attrNameLst>
                                      </p:cBhvr>
                                      <p:to>
                                        <p:strVal val="visible"/>
                                      </p:to>
                                    </p:set>
                                    <p:anim calcmode="lin" valueType="num">
                                      <p:cBhvr additive="base">
                                        <p:cTn id="74" dur="500" fill="hold"/>
                                        <p:tgtEl>
                                          <p:spTgt spid="39"/>
                                        </p:tgtEl>
                                        <p:attrNameLst>
                                          <p:attrName>ppt_x</p:attrName>
                                        </p:attrNameLst>
                                      </p:cBhvr>
                                      <p:tavLst>
                                        <p:tav tm="0">
                                          <p:val>
                                            <p:strVal val="#ppt_x"/>
                                          </p:val>
                                        </p:tav>
                                        <p:tav tm="100000">
                                          <p:val>
                                            <p:strVal val="#ppt_x"/>
                                          </p:val>
                                        </p:tav>
                                      </p:tavLst>
                                    </p:anim>
                                    <p:anim calcmode="lin" valueType="num">
                                      <p:cBhvr additive="base">
                                        <p:cTn id="75" dur="500" fill="hold"/>
                                        <p:tgtEl>
                                          <p:spTgt spid="39"/>
                                        </p:tgtEl>
                                        <p:attrNameLst>
                                          <p:attrName>ppt_y</p:attrName>
                                        </p:attrNameLst>
                                      </p:cBhvr>
                                      <p:tavLst>
                                        <p:tav tm="0">
                                          <p:val>
                                            <p:strVal val="1+#ppt_h/2"/>
                                          </p:val>
                                        </p:tav>
                                        <p:tav tm="100000">
                                          <p:val>
                                            <p:strVal val="#ppt_y"/>
                                          </p:val>
                                        </p:tav>
                                      </p:tavLst>
                                    </p:anim>
                                  </p:childTnLst>
                                </p:cTn>
                              </p:par>
                              <p:par>
                                <p:cTn id="76" presetID="2" presetClass="entr" presetSubtype="4" fill="hold" grpId="0" nodeType="withEffect">
                                  <p:stCondLst>
                                    <p:cond delay="0"/>
                                  </p:stCondLst>
                                  <p:childTnLst>
                                    <p:set>
                                      <p:cBhvr>
                                        <p:cTn id="77" dur="1" fill="hold">
                                          <p:stCondLst>
                                            <p:cond delay="0"/>
                                          </p:stCondLst>
                                        </p:cTn>
                                        <p:tgtEl>
                                          <p:spTgt spid="40"/>
                                        </p:tgtEl>
                                        <p:attrNameLst>
                                          <p:attrName>style.visibility</p:attrName>
                                        </p:attrNameLst>
                                      </p:cBhvr>
                                      <p:to>
                                        <p:strVal val="visible"/>
                                      </p:to>
                                    </p:set>
                                    <p:anim calcmode="lin" valueType="num">
                                      <p:cBhvr additive="base">
                                        <p:cTn id="78" dur="500" fill="hold"/>
                                        <p:tgtEl>
                                          <p:spTgt spid="40"/>
                                        </p:tgtEl>
                                        <p:attrNameLst>
                                          <p:attrName>ppt_x</p:attrName>
                                        </p:attrNameLst>
                                      </p:cBhvr>
                                      <p:tavLst>
                                        <p:tav tm="0">
                                          <p:val>
                                            <p:strVal val="#ppt_x"/>
                                          </p:val>
                                        </p:tav>
                                        <p:tav tm="100000">
                                          <p:val>
                                            <p:strVal val="#ppt_x"/>
                                          </p:val>
                                        </p:tav>
                                      </p:tavLst>
                                    </p:anim>
                                    <p:anim calcmode="lin" valueType="num">
                                      <p:cBhvr additive="base">
                                        <p:cTn id="79" dur="500" fill="hold"/>
                                        <p:tgtEl>
                                          <p:spTgt spid="40"/>
                                        </p:tgtEl>
                                        <p:attrNameLst>
                                          <p:attrName>ppt_y</p:attrName>
                                        </p:attrNameLst>
                                      </p:cBhvr>
                                      <p:tavLst>
                                        <p:tav tm="0">
                                          <p:val>
                                            <p:strVal val="1+#ppt_h/2"/>
                                          </p:val>
                                        </p:tav>
                                        <p:tav tm="100000">
                                          <p:val>
                                            <p:strVal val="#ppt_y"/>
                                          </p:val>
                                        </p:tav>
                                      </p:tavLst>
                                    </p:anim>
                                  </p:childTnLst>
                                </p:cTn>
                              </p:par>
                              <p:par>
                                <p:cTn id="80" presetID="2" presetClass="entr" presetSubtype="4" fill="hold" grpId="0" nodeType="withEffect">
                                  <p:stCondLst>
                                    <p:cond delay="0"/>
                                  </p:stCondLst>
                                  <p:childTnLst>
                                    <p:set>
                                      <p:cBhvr>
                                        <p:cTn id="81" dur="1" fill="hold">
                                          <p:stCondLst>
                                            <p:cond delay="0"/>
                                          </p:stCondLst>
                                        </p:cTn>
                                        <p:tgtEl>
                                          <p:spTgt spid="41"/>
                                        </p:tgtEl>
                                        <p:attrNameLst>
                                          <p:attrName>style.visibility</p:attrName>
                                        </p:attrNameLst>
                                      </p:cBhvr>
                                      <p:to>
                                        <p:strVal val="visible"/>
                                      </p:to>
                                    </p:set>
                                    <p:anim calcmode="lin" valueType="num">
                                      <p:cBhvr additive="base">
                                        <p:cTn id="82" dur="500" fill="hold"/>
                                        <p:tgtEl>
                                          <p:spTgt spid="41"/>
                                        </p:tgtEl>
                                        <p:attrNameLst>
                                          <p:attrName>ppt_x</p:attrName>
                                        </p:attrNameLst>
                                      </p:cBhvr>
                                      <p:tavLst>
                                        <p:tav tm="0">
                                          <p:val>
                                            <p:strVal val="#ppt_x"/>
                                          </p:val>
                                        </p:tav>
                                        <p:tav tm="100000">
                                          <p:val>
                                            <p:strVal val="#ppt_x"/>
                                          </p:val>
                                        </p:tav>
                                      </p:tavLst>
                                    </p:anim>
                                    <p:anim calcmode="lin" valueType="num">
                                      <p:cBhvr additive="base">
                                        <p:cTn id="83" dur="500" fill="hold"/>
                                        <p:tgtEl>
                                          <p:spTgt spid="41"/>
                                        </p:tgtEl>
                                        <p:attrNameLst>
                                          <p:attrName>ppt_y</p:attrName>
                                        </p:attrNameLst>
                                      </p:cBhvr>
                                      <p:tavLst>
                                        <p:tav tm="0">
                                          <p:val>
                                            <p:strVal val="1+#ppt_h/2"/>
                                          </p:val>
                                        </p:tav>
                                        <p:tav tm="100000">
                                          <p:val>
                                            <p:strVal val="#ppt_y"/>
                                          </p:val>
                                        </p:tav>
                                      </p:tavLst>
                                    </p:anim>
                                  </p:childTnLst>
                                </p:cTn>
                              </p:par>
                              <p:par>
                                <p:cTn id="84" presetID="2" presetClass="entr" presetSubtype="4" fill="hold" grpId="0" nodeType="withEffect">
                                  <p:stCondLst>
                                    <p:cond delay="0"/>
                                  </p:stCondLst>
                                  <p:childTnLst>
                                    <p:set>
                                      <p:cBhvr>
                                        <p:cTn id="85" dur="1" fill="hold">
                                          <p:stCondLst>
                                            <p:cond delay="0"/>
                                          </p:stCondLst>
                                        </p:cTn>
                                        <p:tgtEl>
                                          <p:spTgt spid="42"/>
                                        </p:tgtEl>
                                        <p:attrNameLst>
                                          <p:attrName>style.visibility</p:attrName>
                                        </p:attrNameLst>
                                      </p:cBhvr>
                                      <p:to>
                                        <p:strVal val="visible"/>
                                      </p:to>
                                    </p:set>
                                    <p:anim calcmode="lin" valueType="num">
                                      <p:cBhvr additive="base">
                                        <p:cTn id="86" dur="500" fill="hold"/>
                                        <p:tgtEl>
                                          <p:spTgt spid="42"/>
                                        </p:tgtEl>
                                        <p:attrNameLst>
                                          <p:attrName>ppt_x</p:attrName>
                                        </p:attrNameLst>
                                      </p:cBhvr>
                                      <p:tavLst>
                                        <p:tav tm="0">
                                          <p:val>
                                            <p:strVal val="#ppt_x"/>
                                          </p:val>
                                        </p:tav>
                                        <p:tav tm="100000">
                                          <p:val>
                                            <p:strVal val="#ppt_x"/>
                                          </p:val>
                                        </p:tav>
                                      </p:tavLst>
                                    </p:anim>
                                    <p:anim calcmode="lin" valueType="num">
                                      <p:cBhvr additive="base">
                                        <p:cTn id="87" dur="500" fill="hold"/>
                                        <p:tgtEl>
                                          <p:spTgt spid="42"/>
                                        </p:tgtEl>
                                        <p:attrNameLst>
                                          <p:attrName>ppt_y</p:attrName>
                                        </p:attrNameLst>
                                      </p:cBhvr>
                                      <p:tavLst>
                                        <p:tav tm="0">
                                          <p:val>
                                            <p:strVal val="1+#ppt_h/2"/>
                                          </p:val>
                                        </p:tav>
                                        <p:tav tm="100000">
                                          <p:val>
                                            <p:strVal val="#ppt_y"/>
                                          </p:val>
                                        </p:tav>
                                      </p:tavLst>
                                    </p:anim>
                                  </p:childTnLst>
                                </p:cTn>
                              </p:par>
                              <p:par>
                                <p:cTn id="88" presetID="2" presetClass="entr" presetSubtype="4" fill="hold" grpId="0" nodeType="withEffect">
                                  <p:stCondLst>
                                    <p:cond delay="0"/>
                                  </p:stCondLst>
                                  <p:childTnLst>
                                    <p:set>
                                      <p:cBhvr>
                                        <p:cTn id="89" dur="1" fill="hold">
                                          <p:stCondLst>
                                            <p:cond delay="0"/>
                                          </p:stCondLst>
                                        </p:cTn>
                                        <p:tgtEl>
                                          <p:spTgt spid="43"/>
                                        </p:tgtEl>
                                        <p:attrNameLst>
                                          <p:attrName>style.visibility</p:attrName>
                                        </p:attrNameLst>
                                      </p:cBhvr>
                                      <p:to>
                                        <p:strVal val="visible"/>
                                      </p:to>
                                    </p:set>
                                    <p:anim calcmode="lin" valueType="num">
                                      <p:cBhvr additive="base">
                                        <p:cTn id="90" dur="500" fill="hold"/>
                                        <p:tgtEl>
                                          <p:spTgt spid="43"/>
                                        </p:tgtEl>
                                        <p:attrNameLst>
                                          <p:attrName>ppt_x</p:attrName>
                                        </p:attrNameLst>
                                      </p:cBhvr>
                                      <p:tavLst>
                                        <p:tav tm="0">
                                          <p:val>
                                            <p:strVal val="#ppt_x"/>
                                          </p:val>
                                        </p:tav>
                                        <p:tav tm="100000">
                                          <p:val>
                                            <p:strVal val="#ppt_x"/>
                                          </p:val>
                                        </p:tav>
                                      </p:tavLst>
                                    </p:anim>
                                    <p:anim calcmode="lin" valueType="num">
                                      <p:cBhvr additive="base">
                                        <p:cTn id="91" dur="500" fill="hold"/>
                                        <p:tgtEl>
                                          <p:spTgt spid="43"/>
                                        </p:tgtEl>
                                        <p:attrNameLst>
                                          <p:attrName>ppt_y</p:attrName>
                                        </p:attrNameLst>
                                      </p:cBhvr>
                                      <p:tavLst>
                                        <p:tav tm="0">
                                          <p:val>
                                            <p:strVal val="1+#ppt_h/2"/>
                                          </p:val>
                                        </p:tav>
                                        <p:tav tm="100000">
                                          <p:val>
                                            <p:strVal val="#ppt_y"/>
                                          </p:val>
                                        </p:tav>
                                      </p:tavLst>
                                    </p:anim>
                                  </p:childTnLst>
                                </p:cTn>
                              </p:par>
                              <p:par>
                                <p:cTn id="92" presetID="2" presetClass="entr" presetSubtype="4" fill="hold" grpId="0" nodeType="withEffect">
                                  <p:stCondLst>
                                    <p:cond delay="0"/>
                                  </p:stCondLst>
                                  <p:childTnLst>
                                    <p:set>
                                      <p:cBhvr>
                                        <p:cTn id="93" dur="1" fill="hold">
                                          <p:stCondLst>
                                            <p:cond delay="0"/>
                                          </p:stCondLst>
                                        </p:cTn>
                                        <p:tgtEl>
                                          <p:spTgt spid="44"/>
                                        </p:tgtEl>
                                        <p:attrNameLst>
                                          <p:attrName>style.visibility</p:attrName>
                                        </p:attrNameLst>
                                      </p:cBhvr>
                                      <p:to>
                                        <p:strVal val="visible"/>
                                      </p:to>
                                    </p:set>
                                    <p:anim calcmode="lin" valueType="num">
                                      <p:cBhvr additive="base">
                                        <p:cTn id="94" dur="500" fill="hold"/>
                                        <p:tgtEl>
                                          <p:spTgt spid="44"/>
                                        </p:tgtEl>
                                        <p:attrNameLst>
                                          <p:attrName>ppt_x</p:attrName>
                                        </p:attrNameLst>
                                      </p:cBhvr>
                                      <p:tavLst>
                                        <p:tav tm="0">
                                          <p:val>
                                            <p:strVal val="#ppt_x"/>
                                          </p:val>
                                        </p:tav>
                                        <p:tav tm="100000">
                                          <p:val>
                                            <p:strVal val="#ppt_x"/>
                                          </p:val>
                                        </p:tav>
                                      </p:tavLst>
                                    </p:anim>
                                    <p:anim calcmode="lin" valueType="num">
                                      <p:cBhvr additive="base">
                                        <p:cTn id="95" dur="500" fill="hold"/>
                                        <p:tgtEl>
                                          <p:spTgt spid="44"/>
                                        </p:tgtEl>
                                        <p:attrNameLst>
                                          <p:attrName>ppt_y</p:attrName>
                                        </p:attrNameLst>
                                      </p:cBhvr>
                                      <p:tavLst>
                                        <p:tav tm="0">
                                          <p:val>
                                            <p:strVal val="1+#ppt_h/2"/>
                                          </p:val>
                                        </p:tav>
                                        <p:tav tm="100000">
                                          <p:val>
                                            <p:strVal val="#ppt_y"/>
                                          </p:val>
                                        </p:tav>
                                      </p:tavLst>
                                    </p:anim>
                                  </p:childTnLst>
                                </p:cTn>
                              </p:par>
                              <p:par>
                                <p:cTn id="96" presetID="2" presetClass="entr" presetSubtype="4" fill="hold" grpId="0" nodeType="withEffect">
                                  <p:stCondLst>
                                    <p:cond delay="0"/>
                                  </p:stCondLst>
                                  <p:childTnLst>
                                    <p:set>
                                      <p:cBhvr>
                                        <p:cTn id="97" dur="1" fill="hold">
                                          <p:stCondLst>
                                            <p:cond delay="0"/>
                                          </p:stCondLst>
                                        </p:cTn>
                                        <p:tgtEl>
                                          <p:spTgt spid="45"/>
                                        </p:tgtEl>
                                        <p:attrNameLst>
                                          <p:attrName>style.visibility</p:attrName>
                                        </p:attrNameLst>
                                      </p:cBhvr>
                                      <p:to>
                                        <p:strVal val="visible"/>
                                      </p:to>
                                    </p:set>
                                    <p:anim calcmode="lin" valueType="num">
                                      <p:cBhvr additive="base">
                                        <p:cTn id="98" dur="500" fill="hold"/>
                                        <p:tgtEl>
                                          <p:spTgt spid="45"/>
                                        </p:tgtEl>
                                        <p:attrNameLst>
                                          <p:attrName>ppt_x</p:attrName>
                                        </p:attrNameLst>
                                      </p:cBhvr>
                                      <p:tavLst>
                                        <p:tav tm="0">
                                          <p:val>
                                            <p:strVal val="#ppt_x"/>
                                          </p:val>
                                        </p:tav>
                                        <p:tav tm="100000">
                                          <p:val>
                                            <p:strVal val="#ppt_x"/>
                                          </p:val>
                                        </p:tav>
                                      </p:tavLst>
                                    </p:anim>
                                    <p:anim calcmode="lin" valueType="num">
                                      <p:cBhvr additive="base">
                                        <p:cTn id="99"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16" presetClass="entr" presetSubtype="21" fill="hold" grpId="0" nodeType="clickEffect">
                                  <p:stCondLst>
                                    <p:cond delay="0"/>
                                  </p:stCondLst>
                                  <p:childTnLst>
                                    <p:set>
                                      <p:cBhvr>
                                        <p:cTn id="103" dur="1" fill="hold">
                                          <p:stCondLst>
                                            <p:cond delay="0"/>
                                          </p:stCondLst>
                                        </p:cTn>
                                        <p:tgtEl>
                                          <p:spTgt spid="2"/>
                                        </p:tgtEl>
                                        <p:attrNameLst>
                                          <p:attrName>style.visibility</p:attrName>
                                        </p:attrNameLst>
                                      </p:cBhvr>
                                      <p:to>
                                        <p:strVal val="visible"/>
                                      </p:to>
                                    </p:set>
                                    <p:animEffect transition="in" filter="barn(inVertical)">
                                      <p:cBhvr>
                                        <p:cTn id="10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29" grpId="0" animBg="1"/>
      <p:bldP spid="29" grpId="1" animBg="1"/>
      <p:bldP spid="30" grpId="0" animBg="1"/>
      <p:bldP spid="30" grpId="1" animBg="1"/>
      <p:bldP spid="31" grpId="0" animBg="1"/>
      <p:bldP spid="32" grpId="0" animBg="1"/>
      <p:bldP spid="33" grpId="0" animBg="1"/>
      <p:bldP spid="33" grpId="1" animBg="1"/>
      <p:bldP spid="34" grpId="0"/>
      <p:bldP spid="35" grpId="0"/>
      <p:bldP spid="35" grpId="1"/>
      <p:bldP spid="36" grpId="0"/>
      <p:bldP spid="36" grpId="1"/>
      <p:bldP spid="37" grpId="0"/>
      <p:bldP spid="37" grpId="1"/>
      <p:bldP spid="39" grpId="0" animBg="1"/>
      <p:bldP spid="40" grpId="0" animBg="1"/>
      <p:bldP spid="41" grpId="0" animBg="1"/>
      <p:bldP spid="42" grpId="0"/>
      <p:bldP spid="43" grpId="0" animBg="1"/>
      <p:bldP spid="44" grpId="0" animBg="1"/>
      <p:bldP spid="45" grpId="0"/>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n artistic yet educational illustration depicting the connection between pregnancy and the microbiota. The image features a pregnant woman with a visible silhouette of the fetus inside her womb. Around the woman’s abdomen are diverse, colorful bacteria representing the microbiota, with pathways connecting to her gut, skin, and the developing baby. The background is gentle and warm, symbolizing health and life. Additional elements include subtle text annotations explaining the role of microbiota in maternal and fetal health, immunity, and development.">
            <a:extLst>
              <a:ext uri="{FF2B5EF4-FFF2-40B4-BE49-F238E27FC236}">
                <a16:creationId xmlns:a16="http://schemas.microsoft.com/office/drawing/2014/main" id="{D97298F1-5520-091C-B9E9-6A2A0D753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998" r="4129"/>
          <a:stretch>
            <a:fillRect/>
          </a:stretch>
        </p:blipFill>
        <p:spPr bwMode="auto">
          <a:xfrm>
            <a:off x="3108124" y="-3"/>
            <a:ext cx="6232072" cy="6857990"/>
          </a:xfrm>
          <a:custGeom>
            <a:avLst/>
            <a:gdLst/>
            <a:ahLst/>
            <a:cxnLst/>
            <a:rect l="l" t="t" r="r" b="b"/>
            <a:pathLst>
              <a:path w="12192000" h="6858000">
                <a:moveTo>
                  <a:pt x="0" y="0"/>
                </a:moveTo>
                <a:lnTo>
                  <a:pt x="12192000" y="0"/>
                </a:lnTo>
                <a:lnTo>
                  <a:pt x="12192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3080" name="Freeform: Shape 3079">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081" name="Group 3080">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082" name="Group 3081">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3086" name="Freeform: Shape 3085">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7" name="Freeform: Shape 3086">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83" name="Group 3082">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3084" name="Freeform: Shape 3083">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5" name="Freeform: Shape 3084">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2" name="Picture 2" descr="Tıbbın Geleceği Bağırsağımız Etrafında Dönüyor – Mikrobiyom Devrimi">
            <a:extLst>
              <a:ext uri="{FF2B5EF4-FFF2-40B4-BE49-F238E27FC236}">
                <a16:creationId xmlns:a16="http://schemas.microsoft.com/office/drawing/2014/main" id="{EBC0982F-4A8E-1157-6246-FB97732FDD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10844"/>
            <a:ext cx="3010486" cy="199382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F3541743-130B-690C-DCC3-70E2193B444C}"/>
              </a:ext>
            </a:extLst>
          </p:cNvPr>
          <p:cNvPicPr>
            <a:picLocks noChangeAspect="1"/>
          </p:cNvPicPr>
          <p:nvPr/>
        </p:nvPicPr>
        <p:blipFill>
          <a:blip r:embed="rId5"/>
          <a:stretch>
            <a:fillRect/>
          </a:stretch>
        </p:blipFill>
        <p:spPr>
          <a:xfrm>
            <a:off x="108457" y="4561726"/>
            <a:ext cx="2891209" cy="1993829"/>
          </a:xfrm>
          <a:prstGeom prst="rect">
            <a:avLst/>
          </a:prstGeom>
          <a:solidFill>
            <a:schemeClr val="bg1"/>
          </a:solidFill>
        </p:spPr>
      </p:pic>
      <p:pic>
        <p:nvPicPr>
          <p:cNvPr id="4" name="Picture 1">
            <a:extLst>
              <a:ext uri="{FF2B5EF4-FFF2-40B4-BE49-F238E27FC236}">
                <a16:creationId xmlns:a16="http://schemas.microsoft.com/office/drawing/2014/main" id="{095D6DC5-F905-36CF-DABB-B28F818D6DA7}"/>
              </a:ext>
            </a:extLst>
          </p:cNvPr>
          <p:cNvPicPr>
            <a:picLocks noChangeAspect="1"/>
          </p:cNvPicPr>
          <p:nvPr/>
        </p:nvPicPr>
        <p:blipFill>
          <a:blip r:embed="rId6"/>
          <a:stretch>
            <a:fillRect/>
          </a:stretch>
        </p:blipFill>
        <p:spPr>
          <a:xfrm>
            <a:off x="3858573" y="945065"/>
            <a:ext cx="4807563" cy="4981930"/>
          </a:xfrm>
          <a:prstGeom prst="rect">
            <a:avLst/>
          </a:prstGeom>
        </p:spPr>
      </p:pic>
    </p:spTree>
    <p:extLst>
      <p:ext uri="{BB962C8B-B14F-4D97-AF65-F5344CB8AC3E}">
        <p14:creationId xmlns:p14="http://schemas.microsoft.com/office/powerpoint/2010/main" val="84817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par>
                                <p:cTn id="13" presetID="16" presetClass="entr" presetSubtype="21"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murgasız, deniz omurgasızları, organizma, biyoluminesans içeren bir resim&#10;&#10;Yapay zeka tarafından oluşturulmuş içerik yanlış olabilir.">
            <a:extLst>
              <a:ext uri="{FF2B5EF4-FFF2-40B4-BE49-F238E27FC236}">
                <a16:creationId xmlns:a16="http://schemas.microsoft.com/office/drawing/2014/main" id="{EA8F9416-B098-E8F1-B698-77F8096E04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5746"/>
          <a:stretch>
            <a:fillRect/>
          </a:stretch>
        </p:blipFill>
        <p:spPr bwMode="auto">
          <a:xfrm>
            <a:off x="0" y="0"/>
            <a:ext cx="9143985" cy="71736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ala dünyanın en büyük moda dergilerine poz veriyor,">
            <a:extLst>
              <a:ext uri="{FF2B5EF4-FFF2-40B4-BE49-F238E27FC236}">
                <a16:creationId xmlns:a16="http://schemas.microsoft.com/office/drawing/2014/main" id="{18F08117-D955-4F35-FC5A-152BADD9D0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6002"/>
          <a:stretch>
            <a:fillRect/>
          </a:stretch>
        </p:blipFill>
        <p:spPr bwMode="auto">
          <a:xfrm>
            <a:off x="4757167" y="1339850"/>
            <a:ext cx="4029074" cy="4178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Beyin Kök Hücrelerine Müdahale Ederek Yaşlanma Yavaşlatılabilir Mi?">
            <a:extLst>
              <a:ext uri="{FF2B5EF4-FFF2-40B4-BE49-F238E27FC236}">
                <a16:creationId xmlns:a16="http://schemas.microsoft.com/office/drawing/2014/main" id="{A8BB4838-ED6B-7FC3-6E90-A7F0C9507B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053" r="34705" b="-1"/>
          <a:stretch>
            <a:fillRect/>
          </a:stretch>
        </p:blipFill>
        <p:spPr bwMode="auto">
          <a:xfrm>
            <a:off x="542925" y="1339850"/>
            <a:ext cx="4029075" cy="417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57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par>
                                <p:cTn id="8" presetID="6" presetClass="entr" presetSubtype="16"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ircle(in)">
                                      <p:cBhvr>
                                        <p:cTn id="1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İki Salgın: COVID-19 ve Antibiyotik Direnci – Koronavirus">
            <a:extLst>
              <a:ext uri="{FF2B5EF4-FFF2-40B4-BE49-F238E27FC236}">
                <a16:creationId xmlns:a16="http://schemas.microsoft.com/office/drawing/2014/main" id="{3F3E339C-04D2-C2CE-17C4-EA0CFCAE89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918" r="8988" b="2"/>
          <a:stretch>
            <a:fillRect/>
          </a:stretch>
        </p:blipFill>
        <p:spPr bwMode="auto">
          <a:xfrm>
            <a:off x="3124878" y="10"/>
            <a:ext cx="3333072" cy="306704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Antibiyotik kullanımı hakkında doğru bilinen 7 yanlış">
            <a:extLst>
              <a:ext uri="{FF2B5EF4-FFF2-40B4-BE49-F238E27FC236}">
                <a16:creationId xmlns:a16="http://schemas.microsoft.com/office/drawing/2014/main" id="{89D05FE4-0A05-4B70-D4F1-4E310516A3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29" r="-2" b="-2"/>
          <a:stretch>
            <a:fillRect/>
          </a:stretch>
        </p:blipFill>
        <p:spPr bwMode="auto">
          <a:xfrm>
            <a:off x="20" y="3790950"/>
            <a:ext cx="6229329" cy="3067051"/>
          </a:xfrm>
          <a:prstGeom prst="rect">
            <a:avLst/>
          </a:prstGeom>
          <a:noFill/>
          <a:extLst>
            <a:ext uri="{909E8E84-426E-40DD-AFC4-6F175D3DCCD1}">
              <a14:hiddenFill xmlns:a14="http://schemas.microsoft.com/office/drawing/2010/main">
                <a:solidFill>
                  <a:srgbClr val="FFFFFF"/>
                </a:solidFill>
              </a14:hiddenFill>
            </a:ext>
          </a:extLst>
        </p:spPr>
      </p:pic>
      <p:sp>
        <p:nvSpPr>
          <p:cNvPr id="3079" name="Freeform: Shape 3078">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66590"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1">
            <a:extLst>
              <a:ext uri="{FF2B5EF4-FFF2-40B4-BE49-F238E27FC236}">
                <a16:creationId xmlns:a16="http://schemas.microsoft.com/office/drawing/2014/main" id="{88035BE2-9372-164C-AAA7-0D5F1985A627}"/>
              </a:ext>
            </a:extLst>
          </p:cNvPr>
          <p:cNvPicPr>
            <a:picLocks noChangeAspect="1"/>
          </p:cNvPicPr>
          <p:nvPr/>
        </p:nvPicPr>
        <p:blipFill rotWithShape="1">
          <a:blip r:embed="rId4"/>
          <a:srcRect l="6443" r="38884" b="1"/>
          <a:stretch>
            <a:fillRect/>
          </a:stretch>
        </p:blipFill>
        <p:spPr>
          <a:xfrm>
            <a:off x="20" y="2"/>
            <a:ext cx="3762805"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3081" name="Freeform: Shape 3080">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1360" y="1563968"/>
            <a:ext cx="453264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Enfeksiyon Hakkında Bilmeniz Gereken 5 Temel Konu | Özel Bilgi Hastanesi  Bilgi Sağlıktır">
            <a:extLst>
              <a:ext uri="{FF2B5EF4-FFF2-40B4-BE49-F238E27FC236}">
                <a16:creationId xmlns:a16="http://schemas.microsoft.com/office/drawing/2014/main" id="{A147A3BF-E9D6-013F-3C9B-FEAEB4C455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8042" r="35724"/>
          <a:stretch>
            <a:fillRect/>
          </a:stretch>
        </p:blipFill>
        <p:spPr bwMode="auto">
          <a:xfrm>
            <a:off x="4712796" y="1699213"/>
            <a:ext cx="4431204"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a:noFill/>
          <a:extLst>
            <a:ext uri="{909E8E84-426E-40DD-AFC4-6F175D3DCCD1}">
              <a14:hiddenFill xmlns:a14="http://schemas.microsoft.com/office/drawing/2010/main">
                <a:solidFill>
                  <a:srgbClr val="FFFFFF"/>
                </a:solidFill>
              </a14:hiddenFill>
            </a:ext>
          </a:extLst>
        </p:spPr>
      </p:pic>
      <p:sp>
        <p:nvSpPr>
          <p:cNvPr id="3083" name="Oval 3082">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2900" y="1716727"/>
            <a:ext cx="3429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Katkılı Hazır 'Yiyecekler Yemek | helalderman">
            <a:extLst>
              <a:ext uri="{FF2B5EF4-FFF2-40B4-BE49-F238E27FC236}">
                <a16:creationId xmlns:a16="http://schemas.microsoft.com/office/drawing/2014/main" id="{8B803F86-BB79-464F-8E8D-5975E75DEE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7894" r="7894" b="-2"/>
          <a:stretch>
            <a:fillRect/>
          </a:stretch>
        </p:blipFill>
        <p:spPr bwMode="auto">
          <a:xfrm>
            <a:off x="2465770" y="1853886"/>
            <a:ext cx="322326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a:noFill/>
          <a:extLst>
            <a:ext uri="{909E8E84-426E-40DD-AFC4-6F175D3DCCD1}">
              <a14:hiddenFill xmlns:a14="http://schemas.microsoft.com/office/drawing/2010/main">
                <a:solidFill>
                  <a:srgbClr val="FFFFFF"/>
                </a:solidFill>
              </a14:hiddenFill>
            </a:ext>
          </a:extLst>
        </p:spPr>
      </p:pic>
      <p:sp>
        <p:nvSpPr>
          <p:cNvPr id="3085" name="Freeform: Shape 3084">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1734" y="-1"/>
            <a:ext cx="3333072"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5" name="Picture 1">
            <a:extLst>
              <a:ext uri="{FF2B5EF4-FFF2-40B4-BE49-F238E27FC236}">
                <a16:creationId xmlns:a16="http://schemas.microsoft.com/office/drawing/2014/main" id="{5CD51F97-CA70-1C46-A04F-22258C6BA244}"/>
              </a:ext>
            </a:extLst>
          </p:cNvPr>
          <p:cNvPicPr>
            <a:picLocks noChangeAspect="1"/>
          </p:cNvPicPr>
          <p:nvPr/>
        </p:nvPicPr>
        <p:blipFill>
          <a:blip r:embed="rId7"/>
          <a:srcRect l="20169" r="20572" b="-1"/>
          <a:stretch>
            <a:fillRect/>
          </a:stretch>
        </p:blipFill>
        <p:spPr>
          <a:xfrm>
            <a:off x="5946525" y="-1"/>
            <a:ext cx="3208283"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p:spPr>
      </p:pic>
    </p:spTree>
    <p:extLst>
      <p:ext uri="{BB962C8B-B14F-4D97-AF65-F5344CB8AC3E}">
        <p14:creationId xmlns:p14="http://schemas.microsoft.com/office/powerpoint/2010/main" val="4206503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sim 2">
            <a:extLst>
              <a:ext uri="{FF2B5EF4-FFF2-40B4-BE49-F238E27FC236}">
                <a16:creationId xmlns:a16="http://schemas.microsoft.com/office/drawing/2014/main" id="{0791111D-5852-D384-4996-881AA16539A5}"/>
              </a:ext>
            </a:extLst>
          </p:cNvPr>
          <p:cNvPicPr>
            <a:picLocks noChangeAspect="1"/>
          </p:cNvPicPr>
          <p:nvPr/>
        </p:nvPicPr>
        <p:blipFill rotWithShape="1">
          <a:blip r:embed="rId2"/>
          <a:srcRect l="9091" t="10763" b="21056"/>
          <a:stretch>
            <a:fillRect/>
          </a:stretch>
        </p:blipFill>
        <p:spPr>
          <a:xfrm>
            <a:off x="20" y="10"/>
            <a:ext cx="9143980" cy="6857990"/>
          </a:xfrm>
          <a:prstGeom prst="rect">
            <a:avLst/>
          </a:prstGeom>
        </p:spPr>
      </p:pic>
      <p:sp>
        <p:nvSpPr>
          <p:cNvPr id="19" name="Rectangle 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75865" y="-511"/>
            <a:ext cx="4592270" cy="9144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Metin kutusu 1">
            <a:extLst>
              <a:ext uri="{FF2B5EF4-FFF2-40B4-BE49-F238E27FC236}">
                <a16:creationId xmlns:a16="http://schemas.microsoft.com/office/drawing/2014/main" id="{ECB01D37-EEF3-4DDC-6525-AD6D47D1D0C2}"/>
              </a:ext>
            </a:extLst>
          </p:cNvPr>
          <p:cNvSpPr txBox="1"/>
          <p:nvPr/>
        </p:nvSpPr>
        <p:spPr>
          <a:xfrm>
            <a:off x="303414" y="3091928"/>
            <a:ext cx="6808922" cy="2387600"/>
          </a:xfrm>
          <a:prstGeom prst="rect">
            <a:avLst/>
          </a:prstGeom>
        </p:spPr>
        <p:txBody>
          <a:bodyPr vert="horz" lIns="91440" tIns="45720" rIns="91440" bIns="45720" rtlCol="0" anchor="b">
            <a:normAutofit/>
          </a:bodyPr>
          <a:lstStyle/>
          <a:p>
            <a:pPr defTabSz="914400">
              <a:lnSpc>
                <a:spcPct val="90000"/>
              </a:lnSpc>
              <a:spcBef>
                <a:spcPct val="0"/>
              </a:spcBef>
              <a:spcAft>
                <a:spcPts val="450"/>
              </a:spcAft>
            </a:pPr>
            <a:r>
              <a:rPr lang="en-US" sz="5700" b="1">
                <a:solidFill>
                  <a:schemeClr val="bg1"/>
                </a:solidFill>
                <a:latin typeface="+mj-lt"/>
                <a:ea typeface="+mj-ea"/>
                <a:cs typeface="+mj-cs"/>
              </a:rPr>
              <a:t>Bağırsak Sağlığı-Sağlıklı Yaşam</a:t>
            </a:r>
          </a:p>
        </p:txBody>
      </p:sp>
      <p:sp>
        <p:nvSpPr>
          <p:cNvPr id="20" name="Rectangle: Rounded Corners 1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7339422"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936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dış mekan, ağaç, yer, monokrom, tek renkli içeren bir resim&#10;&#10;Yapay zeka tarafından oluşturulmuş içerik yanlış olabilir.">
            <a:extLst>
              <a:ext uri="{FF2B5EF4-FFF2-40B4-BE49-F238E27FC236}">
                <a16:creationId xmlns:a16="http://schemas.microsoft.com/office/drawing/2014/main" id="{C27B38C6-2ADF-36BD-A7F4-2E17D97CA49C}"/>
              </a:ext>
            </a:extLst>
          </p:cNvPr>
          <p:cNvPicPr>
            <a:picLocks noChangeAspect="1"/>
          </p:cNvPicPr>
          <p:nvPr/>
        </p:nvPicPr>
        <p:blipFill>
          <a:blip r:embed="rId2"/>
          <a:srcRect r="-2" b="210"/>
          <a:stretch>
            <a:fillRect/>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Metin kutusu 2">
            <a:extLst>
              <a:ext uri="{FF2B5EF4-FFF2-40B4-BE49-F238E27FC236}">
                <a16:creationId xmlns:a16="http://schemas.microsoft.com/office/drawing/2014/main" id="{B97435BA-A1D5-99E7-E773-FF98A179E407}"/>
              </a:ext>
            </a:extLst>
          </p:cNvPr>
          <p:cNvSpPr txBox="1"/>
          <p:nvPr/>
        </p:nvSpPr>
        <p:spPr>
          <a:xfrm>
            <a:off x="4906856" y="1784657"/>
            <a:ext cx="3946688" cy="4530082"/>
          </a:xfrm>
          <a:prstGeom prst="rect">
            <a:avLst/>
          </a:prstGeom>
        </p:spPr>
        <p:txBody>
          <a:bodyPr vert="horz" lIns="91440" tIns="45720" rIns="91440" bIns="45720" rtlCol="0">
            <a:noAutofit/>
          </a:bodyPr>
          <a:lstStyle/>
          <a:p>
            <a:pPr defTabSz="914400">
              <a:lnSpc>
                <a:spcPct val="90000"/>
              </a:lnSpc>
              <a:spcAft>
                <a:spcPts val="600"/>
              </a:spcAft>
            </a:pPr>
            <a:r>
              <a:rPr lang="en-US" sz="2400" dirty="0" err="1"/>
              <a:t>Genomik</a:t>
            </a:r>
            <a:r>
              <a:rPr lang="en-US" sz="2400" dirty="0"/>
              <a:t> </a:t>
            </a:r>
            <a:r>
              <a:rPr lang="en-US" sz="2400" dirty="0" err="1"/>
              <a:t>instabilite</a:t>
            </a:r>
            <a:endParaRPr lang="en-US" sz="2400" dirty="0"/>
          </a:p>
          <a:p>
            <a:pPr defTabSz="914400">
              <a:lnSpc>
                <a:spcPct val="90000"/>
              </a:lnSpc>
              <a:spcAft>
                <a:spcPts val="600"/>
              </a:spcAft>
            </a:pPr>
            <a:r>
              <a:rPr lang="en-US" sz="2400" dirty="0"/>
              <a:t>Telomer </a:t>
            </a:r>
            <a:r>
              <a:rPr lang="en-US" sz="2400" dirty="0" err="1"/>
              <a:t>kısalması</a:t>
            </a:r>
            <a:endParaRPr lang="en-US" sz="2400" dirty="0"/>
          </a:p>
          <a:p>
            <a:pPr defTabSz="914400">
              <a:lnSpc>
                <a:spcPct val="90000"/>
              </a:lnSpc>
              <a:spcAft>
                <a:spcPts val="600"/>
              </a:spcAft>
            </a:pPr>
            <a:r>
              <a:rPr lang="en-US" sz="2400" dirty="0" err="1"/>
              <a:t>Epigenetik</a:t>
            </a:r>
            <a:r>
              <a:rPr lang="en-US" sz="2400" dirty="0"/>
              <a:t> </a:t>
            </a:r>
            <a:r>
              <a:rPr lang="en-US" sz="2400" dirty="0" err="1"/>
              <a:t>değişiklikler</a:t>
            </a:r>
            <a:endParaRPr lang="en-US" sz="2400" dirty="0"/>
          </a:p>
          <a:p>
            <a:pPr defTabSz="914400">
              <a:lnSpc>
                <a:spcPct val="90000"/>
              </a:lnSpc>
              <a:spcAft>
                <a:spcPts val="600"/>
              </a:spcAft>
            </a:pPr>
            <a:r>
              <a:rPr lang="en-US" sz="2400" dirty="0" err="1"/>
              <a:t>Proteostaz</a:t>
            </a:r>
            <a:r>
              <a:rPr lang="en-US" sz="2400" dirty="0"/>
              <a:t> </a:t>
            </a:r>
            <a:r>
              <a:rPr lang="en-US" sz="2400" dirty="0" err="1"/>
              <a:t>kaybı</a:t>
            </a:r>
            <a:endParaRPr lang="en-US" sz="2400" dirty="0"/>
          </a:p>
          <a:p>
            <a:pPr defTabSz="914400">
              <a:lnSpc>
                <a:spcPct val="90000"/>
              </a:lnSpc>
              <a:spcAft>
                <a:spcPts val="600"/>
              </a:spcAft>
            </a:pPr>
            <a:r>
              <a:rPr lang="en-US" sz="2400" dirty="0"/>
              <a:t>Besin </a:t>
            </a:r>
            <a:r>
              <a:rPr lang="en-US" sz="2400" dirty="0" err="1"/>
              <a:t>algısı</a:t>
            </a:r>
            <a:r>
              <a:rPr lang="en-US" sz="2400" dirty="0"/>
              <a:t> </a:t>
            </a:r>
            <a:r>
              <a:rPr lang="en-US" sz="2400" dirty="0" err="1"/>
              <a:t>regülasyonunun</a:t>
            </a:r>
            <a:r>
              <a:rPr lang="en-US" sz="2400" dirty="0"/>
              <a:t> </a:t>
            </a:r>
            <a:r>
              <a:rPr lang="en-US" sz="2400" dirty="0" err="1"/>
              <a:t>bozulması</a:t>
            </a:r>
            <a:endParaRPr lang="en-US" sz="2400" dirty="0"/>
          </a:p>
          <a:p>
            <a:pPr defTabSz="914400">
              <a:lnSpc>
                <a:spcPct val="90000"/>
              </a:lnSpc>
              <a:spcAft>
                <a:spcPts val="600"/>
              </a:spcAft>
            </a:pPr>
            <a:r>
              <a:rPr lang="en-US" sz="2400" dirty="0" err="1"/>
              <a:t>Mitokondriyal</a:t>
            </a:r>
            <a:r>
              <a:rPr lang="en-US" sz="2400" dirty="0"/>
              <a:t> </a:t>
            </a:r>
            <a:r>
              <a:rPr lang="en-US" sz="2400" dirty="0" err="1"/>
              <a:t>disfonksiyon</a:t>
            </a:r>
            <a:endParaRPr lang="en-US" sz="2400" dirty="0"/>
          </a:p>
          <a:p>
            <a:pPr defTabSz="914400">
              <a:lnSpc>
                <a:spcPct val="90000"/>
              </a:lnSpc>
              <a:spcAft>
                <a:spcPts val="600"/>
              </a:spcAft>
            </a:pPr>
            <a:r>
              <a:rPr lang="en-US" sz="2400" dirty="0" err="1"/>
              <a:t>Hücresel</a:t>
            </a:r>
            <a:r>
              <a:rPr lang="en-US" sz="2400" dirty="0"/>
              <a:t> </a:t>
            </a:r>
            <a:r>
              <a:rPr lang="en-US" sz="2400" dirty="0" err="1"/>
              <a:t>yaşlanma</a:t>
            </a:r>
            <a:endParaRPr lang="en-US" sz="2400" dirty="0"/>
          </a:p>
          <a:p>
            <a:pPr defTabSz="914400">
              <a:lnSpc>
                <a:spcPct val="90000"/>
              </a:lnSpc>
              <a:spcAft>
                <a:spcPts val="600"/>
              </a:spcAft>
            </a:pPr>
            <a:r>
              <a:rPr lang="en-US" sz="2400" dirty="0"/>
              <a:t>Kök </a:t>
            </a:r>
            <a:r>
              <a:rPr lang="en-US" sz="2400" dirty="0" err="1"/>
              <a:t>hücre</a:t>
            </a:r>
            <a:r>
              <a:rPr lang="en-US" sz="2400" dirty="0"/>
              <a:t> </a:t>
            </a:r>
            <a:r>
              <a:rPr lang="en-US" sz="2400" dirty="0" err="1"/>
              <a:t>tükenmesi</a:t>
            </a:r>
            <a:endParaRPr lang="en-US" sz="2400" dirty="0"/>
          </a:p>
          <a:p>
            <a:pPr defTabSz="914400">
              <a:lnSpc>
                <a:spcPct val="90000"/>
              </a:lnSpc>
              <a:spcAft>
                <a:spcPts val="600"/>
              </a:spcAft>
            </a:pPr>
            <a:r>
              <a:rPr lang="en-US" sz="2400" dirty="0" err="1"/>
              <a:t>Hücre</a:t>
            </a:r>
            <a:r>
              <a:rPr lang="en-US" sz="2400" dirty="0"/>
              <a:t> </a:t>
            </a:r>
            <a:r>
              <a:rPr lang="en-US" sz="2400" dirty="0" err="1"/>
              <a:t>içi</a:t>
            </a:r>
            <a:r>
              <a:rPr lang="en-US" sz="2400" dirty="0"/>
              <a:t> </a:t>
            </a:r>
            <a:r>
              <a:rPr lang="en-US" sz="2400" dirty="0" err="1"/>
              <a:t>iletişimin</a:t>
            </a:r>
            <a:r>
              <a:rPr lang="en-US" sz="2400" dirty="0"/>
              <a:t> </a:t>
            </a:r>
            <a:r>
              <a:rPr lang="en-US" sz="2400" dirty="0" err="1"/>
              <a:t>değişmesi</a:t>
            </a:r>
            <a:endParaRPr lang="en-US" sz="2400" dirty="0"/>
          </a:p>
        </p:txBody>
      </p:sp>
    </p:spTree>
    <p:extLst>
      <p:ext uri="{BB962C8B-B14F-4D97-AF65-F5344CB8AC3E}">
        <p14:creationId xmlns:p14="http://schemas.microsoft.com/office/powerpoint/2010/main" val="40149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62287"/>
            <a:ext cx="4356514" cy="1569660"/>
          </a:xfrm>
          <a:prstGeom prst="rect">
            <a:avLst/>
          </a:prstGeom>
          <a:noFill/>
        </p:spPr>
        <p:txBody>
          <a:bodyPr wrap="none">
            <a:spAutoFit/>
          </a:bodyPr>
          <a:lstStyle/>
          <a:p>
            <a:pPr marL="514350" indent="-514350" algn="l">
              <a:buAutoNum type="arabicPeriod"/>
              <a:defRPr sz="3200" b="1">
                <a:solidFill>
                  <a:srgbClr val="3C3C3C"/>
                </a:solidFill>
              </a:defRPr>
            </a:pPr>
            <a:r>
              <a:rPr dirty="0" err="1">
                <a:latin typeface="+mj-lt"/>
              </a:rPr>
              <a:t>Kronik</a:t>
            </a:r>
            <a:r>
              <a:rPr dirty="0">
                <a:latin typeface="+mj-lt"/>
              </a:rPr>
              <a:t> </a:t>
            </a:r>
            <a:r>
              <a:rPr dirty="0" err="1">
                <a:latin typeface="+mj-lt"/>
              </a:rPr>
              <a:t>Düşük</a:t>
            </a:r>
            <a:r>
              <a:rPr dirty="0">
                <a:latin typeface="+mj-lt"/>
              </a:rPr>
              <a:t> </a:t>
            </a:r>
            <a:r>
              <a:rPr dirty="0" err="1">
                <a:latin typeface="+mj-lt"/>
              </a:rPr>
              <a:t>Düzeyli</a:t>
            </a:r>
            <a:r>
              <a:rPr dirty="0">
                <a:latin typeface="+mj-lt"/>
              </a:rPr>
              <a:t> </a:t>
            </a:r>
            <a:endParaRPr lang="tr-TR" dirty="0">
              <a:latin typeface="+mj-lt"/>
            </a:endParaRPr>
          </a:p>
          <a:p>
            <a:pPr algn="l">
              <a:defRPr sz="3200" b="1">
                <a:solidFill>
                  <a:srgbClr val="3C3C3C"/>
                </a:solidFill>
              </a:defRPr>
            </a:pPr>
            <a:r>
              <a:rPr lang="tr-TR" dirty="0">
                <a:latin typeface="+mj-lt"/>
              </a:rPr>
              <a:t>	</a:t>
            </a:r>
            <a:r>
              <a:rPr dirty="0" err="1">
                <a:latin typeface="+mj-lt"/>
              </a:rPr>
              <a:t>İnflamasyon</a:t>
            </a:r>
            <a:r>
              <a:rPr dirty="0">
                <a:latin typeface="+mj-lt"/>
              </a:rPr>
              <a:t> </a:t>
            </a:r>
            <a:endParaRPr lang="tr-TR" dirty="0">
              <a:latin typeface="+mj-lt"/>
            </a:endParaRPr>
          </a:p>
          <a:p>
            <a:pPr algn="l">
              <a:defRPr sz="3200" b="1">
                <a:solidFill>
                  <a:srgbClr val="3C3C3C"/>
                </a:solidFill>
              </a:defRPr>
            </a:pPr>
            <a:r>
              <a:rPr lang="tr-TR" dirty="0">
                <a:latin typeface="+mj-lt"/>
              </a:rPr>
              <a:t>	</a:t>
            </a:r>
            <a:r>
              <a:rPr dirty="0">
                <a:latin typeface="+mj-lt"/>
              </a:rPr>
              <a:t>(Inflammaging)</a:t>
            </a:r>
          </a:p>
        </p:txBody>
      </p:sp>
      <p:sp>
        <p:nvSpPr>
          <p:cNvPr id="3" name="TextBox 2"/>
          <p:cNvSpPr txBox="1"/>
          <p:nvPr/>
        </p:nvSpPr>
        <p:spPr>
          <a:xfrm>
            <a:off x="4313816" y="823732"/>
            <a:ext cx="4881568" cy="1908215"/>
          </a:xfrm>
          <a:prstGeom prst="rect">
            <a:avLst/>
          </a:prstGeom>
          <a:noFill/>
        </p:spPr>
        <p:txBody>
          <a:bodyPr wrap="square">
            <a:spAutoFit/>
          </a:bodyPr>
          <a:lstStyle/>
          <a:p>
            <a:endParaRPr dirty="0"/>
          </a:p>
          <a:p>
            <a:pPr>
              <a:defRPr sz="2000">
                <a:solidFill>
                  <a:srgbClr val="505050"/>
                </a:solidFill>
              </a:defRPr>
            </a:pPr>
            <a:r>
              <a:rPr lang="tr-TR" dirty="0" err="1"/>
              <a:t>Disbiyotik</a:t>
            </a:r>
            <a:r>
              <a:rPr dirty="0"/>
              <a:t> </a:t>
            </a:r>
            <a:r>
              <a:rPr dirty="0" err="1"/>
              <a:t>mikrobiyota</a:t>
            </a:r>
            <a:r>
              <a:rPr dirty="0"/>
              <a:t> </a:t>
            </a:r>
            <a:r>
              <a:rPr dirty="0" err="1"/>
              <a:t>bağırsak</a:t>
            </a:r>
            <a:r>
              <a:rPr dirty="0"/>
              <a:t> </a:t>
            </a:r>
            <a:r>
              <a:rPr dirty="0" err="1"/>
              <a:t>bariyerini</a:t>
            </a:r>
            <a:r>
              <a:rPr dirty="0"/>
              <a:t> </a:t>
            </a:r>
            <a:r>
              <a:rPr dirty="0" err="1"/>
              <a:t>zayıflatır</a:t>
            </a:r>
            <a:r>
              <a:rPr dirty="0"/>
              <a:t>.</a:t>
            </a:r>
          </a:p>
          <a:p>
            <a:pPr>
              <a:defRPr sz="2000">
                <a:solidFill>
                  <a:srgbClr val="505050"/>
                </a:solidFill>
              </a:defRPr>
            </a:pPr>
            <a:r>
              <a:rPr dirty="0" err="1"/>
              <a:t>Lipopolisakkarit</a:t>
            </a:r>
            <a:r>
              <a:rPr dirty="0"/>
              <a:t> (LPS) </a:t>
            </a:r>
            <a:r>
              <a:rPr lang="tr-TR" dirty="0" err="1"/>
              <a:t>Endotoksemi</a:t>
            </a:r>
            <a:r>
              <a:rPr dirty="0"/>
              <a:t>→ </a:t>
            </a:r>
            <a:r>
              <a:rPr dirty="0" err="1"/>
              <a:t>sistemik</a:t>
            </a:r>
            <a:r>
              <a:rPr dirty="0"/>
              <a:t> </a:t>
            </a:r>
            <a:r>
              <a:rPr dirty="0" err="1"/>
              <a:t>inflamasyon</a:t>
            </a:r>
            <a:r>
              <a:rPr dirty="0"/>
              <a:t> </a:t>
            </a:r>
            <a:r>
              <a:rPr dirty="0" err="1"/>
              <a:t>artar</a:t>
            </a:r>
            <a:r>
              <a:rPr dirty="0"/>
              <a:t>.</a:t>
            </a:r>
          </a:p>
          <a:p>
            <a:pPr>
              <a:defRPr sz="2000">
                <a:solidFill>
                  <a:srgbClr val="505050"/>
                </a:solidFill>
              </a:defRPr>
            </a:pPr>
            <a:r>
              <a:rPr dirty="0" err="1"/>
              <a:t>Hücre</a:t>
            </a:r>
            <a:r>
              <a:rPr dirty="0"/>
              <a:t> </a:t>
            </a:r>
            <a:r>
              <a:rPr dirty="0" err="1"/>
              <a:t>yaşlanması</a:t>
            </a:r>
            <a:r>
              <a:rPr dirty="0"/>
              <a:t> </a:t>
            </a:r>
            <a:r>
              <a:rPr dirty="0" err="1"/>
              <a:t>ve</a:t>
            </a:r>
            <a:r>
              <a:rPr dirty="0"/>
              <a:t> </a:t>
            </a:r>
            <a:r>
              <a:rPr dirty="0" err="1"/>
              <a:t>dokusal</a:t>
            </a:r>
            <a:r>
              <a:rPr dirty="0"/>
              <a:t> </a:t>
            </a:r>
            <a:r>
              <a:rPr dirty="0" err="1"/>
              <a:t>hasar</a:t>
            </a:r>
            <a:r>
              <a:rPr dirty="0"/>
              <a:t> </a:t>
            </a:r>
            <a:r>
              <a:rPr dirty="0" err="1"/>
              <a:t>hızlanır</a:t>
            </a:r>
            <a:r>
              <a:rPr dirty="0"/>
              <a:t>.</a:t>
            </a:r>
          </a:p>
        </p:txBody>
      </p:sp>
      <p:pic>
        <p:nvPicPr>
          <p:cNvPr id="4" name="Picture 2" descr="oxidisation">
            <a:extLst>
              <a:ext uri="{FF2B5EF4-FFF2-40B4-BE49-F238E27FC236}">
                <a16:creationId xmlns:a16="http://schemas.microsoft.com/office/drawing/2014/main" id="{619F10DA-8890-9057-1CA3-DC5F25F1FB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3941" y="3040858"/>
            <a:ext cx="4650059" cy="40461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
            <a:extLst>
              <a:ext uri="{FF2B5EF4-FFF2-40B4-BE49-F238E27FC236}">
                <a16:creationId xmlns:a16="http://schemas.microsoft.com/office/drawing/2014/main" id="{B9036C97-115D-4E06-D1D6-CD96EA8506E9}"/>
              </a:ext>
            </a:extLst>
          </p:cNvPr>
          <p:cNvPicPr>
            <a:picLocks noChangeAspect="1"/>
          </p:cNvPicPr>
          <p:nvPr/>
        </p:nvPicPr>
        <p:blipFill rotWithShape="1">
          <a:blip r:embed="rId3"/>
          <a:srcRect l="20055" t="21179" r="6276" b="1801"/>
          <a:stretch/>
        </p:blipFill>
        <p:spPr>
          <a:xfrm>
            <a:off x="-1859" y="3040858"/>
            <a:ext cx="4495800" cy="4165432"/>
          </a:xfrm>
          <a:prstGeom prst="rect">
            <a:avLst/>
          </a:prstGeom>
        </p:spPr>
      </p:pic>
      <p:pic>
        <p:nvPicPr>
          <p:cNvPr id="6" name="Picture 2" descr="Image for post">
            <a:extLst>
              <a:ext uri="{FF2B5EF4-FFF2-40B4-BE49-F238E27FC236}">
                <a16:creationId xmlns:a16="http://schemas.microsoft.com/office/drawing/2014/main" id="{2232AC64-4297-1C13-A1D5-D449EE7EF36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125" r="6744"/>
          <a:stretch/>
        </p:blipFill>
        <p:spPr bwMode="auto">
          <a:xfrm>
            <a:off x="7530944" y="3041106"/>
            <a:ext cx="1613056" cy="2169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207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a:extLst>
            <a:ext uri="{FF2B5EF4-FFF2-40B4-BE49-F238E27FC236}">
              <a16:creationId xmlns:a16="http://schemas.microsoft.com/office/drawing/2014/main" id="{1AC08EBC-5701-4111-76DD-AE76840954B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7C216BC-7848-92E2-D60C-B68F384F2678}"/>
              </a:ext>
            </a:extLst>
          </p:cNvPr>
          <p:cNvGrpSpPr>
            <a:grpSpLocks noGrp="1" noUngrp="1" noRot="1" noMove="1" noResize="1"/>
          </p:cNvGrpSpPr>
          <p:nvPr/>
        </p:nvGrpSpPr>
        <p:grpSpPr>
          <a:xfrm>
            <a:off x="-1244193" y="354428"/>
            <a:ext cx="11375207" cy="7885273"/>
            <a:chOff x="0" y="1240845"/>
            <a:chExt cx="30333886" cy="21027394"/>
          </a:xfrm>
        </p:grpSpPr>
        <p:sp>
          <p:nvSpPr>
            <p:cNvPr id="3" name="Freeform 3">
              <a:extLst>
                <a:ext uri="{FF2B5EF4-FFF2-40B4-BE49-F238E27FC236}">
                  <a16:creationId xmlns:a16="http://schemas.microsoft.com/office/drawing/2014/main" id="{E81462E0-E2E6-FFE7-1F01-F66F01A8414D}"/>
                </a:ext>
              </a:extLst>
            </p:cNvPr>
            <p:cNvSpPr>
              <a:spLocks noGrp="1" noRot="1" noMove="1" noResize="1" noEditPoints="1" noAdjustHandles="1" noChangeArrowheads="1" noChangeShapeType="1"/>
            </p:cNvSpPr>
            <p:nvPr/>
          </p:nvSpPr>
          <p:spPr>
            <a:xfrm>
              <a:off x="5211800" y="1625117"/>
              <a:ext cx="20643122" cy="20643122"/>
            </a:xfrm>
            <a:custGeom>
              <a:avLst/>
              <a:gdLst/>
              <a:ahLst/>
              <a:cxnLst/>
              <a:rect l="l" t="t" r="r" b="b"/>
              <a:pathLst>
                <a:path w="20643122" h="20643122">
                  <a:moveTo>
                    <a:pt x="0" y="0"/>
                  </a:moveTo>
                  <a:lnTo>
                    <a:pt x="20643122" y="0"/>
                  </a:lnTo>
                  <a:lnTo>
                    <a:pt x="20643122" y="20643122"/>
                  </a:lnTo>
                  <a:lnTo>
                    <a:pt x="0" y="206431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tr-TR" sz="900"/>
            </a:p>
          </p:txBody>
        </p:sp>
        <p:sp>
          <p:nvSpPr>
            <p:cNvPr id="5" name="Freeform 5">
              <a:extLst>
                <a:ext uri="{FF2B5EF4-FFF2-40B4-BE49-F238E27FC236}">
                  <a16:creationId xmlns:a16="http://schemas.microsoft.com/office/drawing/2014/main" id="{19CCA3CC-322C-4DBB-38FE-CE908805FF71}"/>
                </a:ext>
              </a:extLst>
            </p:cNvPr>
            <p:cNvSpPr>
              <a:spLocks noGrp="1" noRot="1" noMove="1" noResize="1" noEditPoints="1" noAdjustHandles="1" noChangeArrowheads="1" noChangeShapeType="1"/>
            </p:cNvSpPr>
            <p:nvPr/>
          </p:nvSpPr>
          <p:spPr>
            <a:xfrm>
              <a:off x="9338787" y="6585404"/>
              <a:ext cx="12389148" cy="8558740"/>
            </a:xfrm>
            <a:custGeom>
              <a:avLst/>
              <a:gdLst/>
              <a:ahLst/>
              <a:cxnLst/>
              <a:rect l="l" t="t" r="r" b="b"/>
              <a:pathLst>
                <a:path w="12389148" h="8558740">
                  <a:moveTo>
                    <a:pt x="0" y="0"/>
                  </a:moveTo>
                  <a:lnTo>
                    <a:pt x="12389148" y="0"/>
                  </a:lnTo>
                  <a:lnTo>
                    <a:pt x="12389148" y="8558740"/>
                  </a:lnTo>
                  <a:lnTo>
                    <a:pt x="0" y="8558740"/>
                  </a:lnTo>
                  <a:lnTo>
                    <a:pt x="0" y="0"/>
                  </a:lnTo>
                  <a:close/>
                </a:path>
              </a:pathLst>
            </a:custGeom>
            <a:blipFill>
              <a:blip r:embed="rId4">
                <a:alphaModFix amt="19999"/>
              </a:blip>
              <a:stretch>
                <a:fillRect b="-44754"/>
              </a:stretch>
            </a:blipFill>
          </p:spPr>
          <p:txBody>
            <a:bodyPr/>
            <a:lstStyle/>
            <a:p>
              <a:endParaRPr lang="tr-TR" sz="900"/>
            </a:p>
          </p:txBody>
        </p:sp>
        <p:sp>
          <p:nvSpPr>
            <p:cNvPr id="8" name="TextBox 8">
              <a:extLst>
                <a:ext uri="{FF2B5EF4-FFF2-40B4-BE49-F238E27FC236}">
                  <a16:creationId xmlns:a16="http://schemas.microsoft.com/office/drawing/2014/main" id="{388E2784-021B-07A0-B147-E1E7E6DE7E1B}"/>
                </a:ext>
              </a:extLst>
            </p:cNvPr>
            <p:cNvSpPr txBox="1">
              <a:spLocks noGrp="1" noRot="1" noMove="1" noResize="1" noEditPoints="1" noAdjustHandles="1" noChangeArrowheads="1" noChangeShapeType="1"/>
            </p:cNvSpPr>
            <p:nvPr/>
          </p:nvSpPr>
          <p:spPr>
            <a:xfrm>
              <a:off x="0" y="1240845"/>
              <a:ext cx="30333886" cy="1749528"/>
            </a:xfrm>
            <a:prstGeom prst="rect">
              <a:avLst/>
            </a:prstGeom>
          </p:spPr>
          <p:txBody>
            <a:bodyPr lIns="16961" tIns="16961" rIns="16961" bIns="16961" rtlCol="0" anchor="ctr"/>
            <a:lstStyle/>
            <a:p>
              <a:pPr algn="ctr">
                <a:lnSpc>
                  <a:spcPts val="629"/>
                </a:lnSpc>
                <a:spcBef>
                  <a:spcPct val="0"/>
                </a:spcBef>
              </a:pPr>
              <a:endParaRPr sz="900"/>
            </a:p>
          </p:txBody>
        </p:sp>
        <p:grpSp>
          <p:nvGrpSpPr>
            <p:cNvPr id="15" name="Group 15">
              <a:extLst>
                <a:ext uri="{FF2B5EF4-FFF2-40B4-BE49-F238E27FC236}">
                  <a16:creationId xmlns:a16="http://schemas.microsoft.com/office/drawing/2014/main" id="{7F97C8FE-B483-E5F4-A32B-455C36515098}"/>
                </a:ext>
              </a:extLst>
            </p:cNvPr>
            <p:cNvGrpSpPr>
              <a:grpSpLocks noGrp="1" noUngrp="1" noRot="1" noMove="1" noResize="1"/>
            </p:cNvGrpSpPr>
            <p:nvPr/>
          </p:nvGrpSpPr>
          <p:grpSpPr>
            <a:xfrm>
              <a:off x="3601128" y="4721628"/>
              <a:ext cx="23845076" cy="10915614"/>
              <a:chOff x="0" y="0"/>
              <a:chExt cx="4710139" cy="2156171"/>
            </a:xfrm>
          </p:grpSpPr>
          <p:sp>
            <p:nvSpPr>
              <p:cNvPr id="16" name="Freeform 16">
                <a:extLst>
                  <a:ext uri="{FF2B5EF4-FFF2-40B4-BE49-F238E27FC236}">
                    <a16:creationId xmlns:a16="http://schemas.microsoft.com/office/drawing/2014/main" id="{0F4A189B-6064-8C9D-8C29-EA01D8FEAA9E}"/>
                  </a:ext>
                </a:extLst>
              </p:cNvPr>
              <p:cNvSpPr>
                <a:spLocks noGrp="1" noRot="1" noMove="1" noResize="1" noEditPoints="1" noAdjustHandles="1" noChangeArrowheads="1" noChangeShapeType="1"/>
              </p:cNvSpPr>
              <p:nvPr/>
            </p:nvSpPr>
            <p:spPr>
              <a:xfrm>
                <a:off x="0" y="0"/>
                <a:ext cx="4710138" cy="2156171"/>
              </a:xfrm>
              <a:custGeom>
                <a:avLst/>
                <a:gdLst/>
                <a:ahLst/>
                <a:cxnLst/>
                <a:rect l="l" t="t" r="r" b="b"/>
                <a:pathLst>
                  <a:path w="4710138" h="2156171">
                    <a:moveTo>
                      <a:pt x="21206" y="0"/>
                    </a:moveTo>
                    <a:lnTo>
                      <a:pt x="4688932" y="0"/>
                    </a:lnTo>
                    <a:cubicBezTo>
                      <a:pt x="4694556" y="0"/>
                      <a:pt x="4699950" y="2234"/>
                      <a:pt x="4703927" y="6211"/>
                    </a:cubicBezTo>
                    <a:cubicBezTo>
                      <a:pt x="4707904" y="10188"/>
                      <a:pt x="4710138" y="15582"/>
                      <a:pt x="4710138" y="21206"/>
                    </a:cubicBezTo>
                    <a:lnTo>
                      <a:pt x="4710138" y="2134965"/>
                    </a:lnTo>
                    <a:cubicBezTo>
                      <a:pt x="4710138" y="2146676"/>
                      <a:pt x="4700644" y="2156171"/>
                      <a:pt x="4688932" y="2156171"/>
                    </a:cubicBezTo>
                    <a:lnTo>
                      <a:pt x="21206" y="2156171"/>
                    </a:lnTo>
                    <a:cubicBezTo>
                      <a:pt x="9494" y="2156171"/>
                      <a:pt x="0" y="2146676"/>
                      <a:pt x="0" y="2134965"/>
                    </a:cubicBezTo>
                    <a:lnTo>
                      <a:pt x="0" y="21206"/>
                    </a:lnTo>
                    <a:cubicBezTo>
                      <a:pt x="0" y="9494"/>
                      <a:pt x="9494" y="0"/>
                      <a:pt x="21206" y="0"/>
                    </a:cubicBezTo>
                    <a:close/>
                  </a:path>
                </a:pathLst>
              </a:custGeom>
              <a:solidFill>
                <a:srgbClr val="FFFFFF">
                  <a:alpha val="63922"/>
                </a:srgbClr>
              </a:solidFill>
            </p:spPr>
            <p:txBody>
              <a:bodyPr/>
              <a:lstStyle/>
              <a:p>
                <a:endParaRPr lang="tr-TR" sz="900"/>
              </a:p>
            </p:txBody>
          </p:sp>
          <p:sp>
            <p:nvSpPr>
              <p:cNvPr id="17" name="TextBox 17">
                <a:extLst>
                  <a:ext uri="{FF2B5EF4-FFF2-40B4-BE49-F238E27FC236}">
                    <a16:creationId xmlns:a16="http://schemas.microsoft.com/office/drawing/2014/main" id="{A7A35A59-76ED-DBAA-67E9-53DB9F8CF91C}"/>
                  </a:ext>
                </a:extLst>
              </p:cNvPr>
              <p:cNvSpPr txBox="1">
                <a:spLocks noGrp="1" noRot="1" noMove="1" noResize="1" noEditPoints="1" noAdjustHandles="1" noChangeArrowheads="1" noChangeShapeType="1"/>
              </p:cNvSpPr>
              <p:nvPr/>
            </p:nvSpPr>
            <p:spPr>
              <a:xfrm>
                <a:off x="0" y="-28575"/>
                <a:ext cx="4710139" cy="2184746"/>
              </a:xfrm>
              <a:prstGeom prst="rect">
                <a:avLst/>
              </a:prstGeom>
            </p:spPr>
            <p:txBody>
              <a:bodyPr lIns="26444" tIns="26444" rIns="26444" bIns="26444" rtlCol="0" anchor="ctr"/>
              <a:lstStyle/>
              <a:p>
                <a:pPr algn="ctr">
                  <a:lnSpc>
                    <a:spcPts val="1330"/>
                  </a:lnSpc>
                  <a:spcBef>
                    <a:spcPct val="0"/>
                  </a:spcBef>
                </a:pPr>
                <a:endParaRPr sz="900"/>
              </a:p>
            </p:txBody>
          </p:sp>
        </p:grpSp>
      </p:grpSp>
      <p:pic>
        <p:nvPicPr>
          <p:cNvPr id="29" name="Picture 4" descr="Anna Karenina’nın robot resmi çizildi">
            <a:extLst>
              <a:ext uri="{FF2B5EF4-FFF2-40B4-BE49-F238E27FC236}">
                <a16:creationId xmlns:a16="http://schemas.microsoft.com/office/drawing/2014/main" id="{FB623BE7-070A-5E6B-FBC3-11CDFCB308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4" y="1808263"/>
            <a:ext cx="4743645" cy="3011769"/>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8">
            <a:extLst>
              <a:ext uri="{FF2B5EF4-FFF2-40B4-BE49-F238E27FC236}">
                <a16:creationId xmlns:a16="http://schemas.microsoft.com/office/drawing/2014/main" id="{D9D6EEB7-E4F8-639D-DB7B-A0A41BE6F8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4345" y="857251"/>
            <a:ext cx="4559656" cy="5143500"/>
          </a:xfrm>
          <a:prstGeom prst="rect">
            <a:avLst/>
          </a:prstGeom>
          <a:noFill/>
          <a:extLst>
            <a:ext uri="{909E8E84-426E-40DD-AFC4-6F175D3DCCD1}">
              <a14:hiddenFill xmlns:a14="http://schemas.microsoft.com/office/drawing/2010/main">
                <a:solidFill>
                  <a:srgbClr val="FFFFFF"/>
                </a:solidFill>
              </a14:hiddenFill>
            </a:ext>
          </a:extLst>
        </p:spPr>
      </p:pic>
      <p:pic>
        <p:nvPicPr>
          <p:cNvPr id="31" name="Resim 30">
            <a:extLst>
              <a:ext uri="{FF2B5EF4-FFF2-40B4-BE49-F238E27FC236}">
                <a16:creationId xmlns:a16="http://schemas.microsoft.com/office/drawing/2014/main" id="{3E4054FF-288C-AFF1-3832-222A45C2BF38}"/>
              </a:ext>
            </a:extLst>
          </p:cNvPr>
          <p:cNvPicPr>
            <a:picLocks noChangeAspect="1"/>
          </p:cNvPicPr>
          <p:nvPr/>
        </p:nvPicPr>
        <p:blipFill>
          <a:blip r:embed="rId7"/>
          <a:stretch>
            <a:fillRect/>
          </a:stretch>
        </p:blipFill>
        <p:spPr>
          <a:xfrm>
            <a:off x="179565" y="4527637"/>
            <a:ext cx="3712183" cy="921140"/>
          </a:xfrm>
          <a:prstGeom prst="rect">
            <a:avLst/>
          </a:prstGeom>
        </p:spPr>
      </p:pic>
      <p:sp>
        <p:nvSpPr>
          <p:cNvPr id="32" name="Metin kutusu 31">
            <a:extLst>
              <a:ext uri="{FF2B5EF4-FFF2-40B4-BE49-F238E27FC236}">
                <a16:creationId xmlns:a16="http://schemas.microsoft.com/office/drawing/2014/main" id="{1229B77A-E10E-92AB-844C-50CF53C9870F}"/>
              </a:ext>
            </a:extLst>
          </p:cNvPr>
          <p:cNvSpPr txBox="1"/>
          <p:nvPr/>
        </p:nvSpPr>
        <p:spPr>
          <a:xfrm>
            <a:off x="67019" y="5807325"/>
            <a:ext cx="4492637" cy="715581"/>
          </a:xfrm>
          <a:prstGeom prst="rect">
            <a:avLst/>
          </a:prstGeom>
          <a:noFill/>
        </p:spPr>
        <p:txBody>
          <a:bodyPr wrap="square">
            <a:spAutoFit/>
          </a:bodyPr>
          <a:lstStyle/>
          <a:p>
            <a:r>
              <a:rPr lang="tr-TR" sz="1350" b="1" dirty="0">
                <a:solidFill>
                  <a:srgbClr val="C00000"/>
                </a:solidFill>
                <a:latin typeface="Times New Roman" panose="02020603050405020304" pitchFamily="18" charset="0"/>
                <a:cs typeface="Times New Roman" panose="02020603050405020304" pitchFamily="18" charset="0"/>
              </a:rPr>
              <a:t>Bütün sağlıklı </a:t>
            </a:r>
            <a:r>
              <a:rPr lang="tr-TR" sz="1350" b="1" dirty="0" err="1">
                <a:solidFill>
                  <a:srgbClr val="C00000"/>
                </a:solidFill>
                <a:latin typeface="Times New Roman" panose="02020603050405020304" pitchFamily="18" charset="0"/>
                <a:cs typeface="Times New Roman" panose="02020603050405020304" pitchFamily="18" charset="0"/>
              </a:rPr>
              <a:t>mikrobiyomlar</a:t>
            </a:r>
            <a:r>
              <a:rPr lang="tr-TR" sz="1350" b="1" dirty="0">
                <a:solidFill>
                  <a:srgbClr val="C00000"/>
                </a:solidFill>
                <a:latin typeface="Times New Roman" panose="02020603050405020304" pitchFamily="18" charset="0"/>
                <a:cs typeface="Times New Roman" panose="02020603050405020304" pitchFamily="18" charset="0"/>
              </a:rPr>
              <a:t> birbirine benzer; her </a:t>
            </a:r>
            <a:r>
              <a:rPr lang="tr-TR" sz="1350" b="1" dirty="0" err="1">
                <a:solidFill>
                  <a:srgbClr val="C00000"/>
                </a:solidFill>
                <a:latin typeface="Times New Roman" panose="02020603050405020304" pitchFamily="18" charset="0"/>
                <a:cs typeface="Times New Roman" panose="02020603050405020304" pitchFamily="18" charset="0"/>
              </a:rPr>
              <a:t>disbiyotik</a:t>
            </a:r>
            <a:r>
              <a:rPr lang="tr-TR" sz="1350" b="1" dirty="0">
                <a:solidFill>
                  <a:srgbClr val="C00000"/>
                </a:solidFill>
                <a:latin typeface="Times New Roman" panose="02020603050405020304" pitchFamily="18" charset="0"/>
                <a:cs typeface="Times New Roman" panose="02020603050405020304" pitchFamily="18" charset="0"/>
              </a:rPr>
              <a:t> </a:t>
            </a:r>
            <a:r>
              <a:rPr lang="tr-TR" sz="1350" b="1" dirty="0" err="1">
                <a:solidFill>
                  <a:srgbClr val="C00000"/>
                </a:solidFill>
                <a:latin typeface="Times New Roman" panose="02020603050405020304" pitchFamily="18" charset="0"/>
                <a:cs typeface="Times New Roman" panose="02020603050405020304" pitchFamily="18" charset="0"/>
              </a:rPr>
              <a:t>mikrobiyomun</a:t>
            </a:r>
            <a:r>
              <a:rPr lang="tr-TR" sz="1350" b="1" dirty="0">
                <a:solidFill>
                  <a:srgbClr val="C00000"/>
                </a:solidFill>
                <a:latin typeface="Times New Roman" panose="02020603050405020304" pitchFamily="18" charset="0"/>
                <a:cs typeface="Times New Roman" panose="02020603050405020304" pitchFamily="18" charset="0"/>
              </a:rPr>
              <a:t> kendine özgü bir hastalığı vardır.</a:t>
            </a:r>
          </a:p>
        </p:txBody>
      </p:sp>
      <p:sp>
        <p:nvSpPr>
          <p:cNvPr id="33" name="Metin kutusu 32">
            <a:extLst>
              <a:ext uri="{FF2B5EF4-FFF2-40B4-BE49-F238E27FC236}">
                <a16:creationId xmlns:a16="http://schemas.microsoft.com/office/drawing/2014/main" id="{703BD5F1-F56B-42EE-1D1D-05B420CF13A4}"/>
              </a:ext>
            </a:extLst>
          </p:cNvPr>
          <p:cNvSpPr txBox="1"/>
          <p:nvPr/>
        </p:nvSpPr>
        <p:spPr>
          <a:xfrm>
            <a:off x="-7399" y="1245319"/>
            <a:ext cx="4581343" cy="553998"/>
          </a:xfrm>
          <a:prstGeom prst="rect">
            <a:avLst/>
          </a:prstGeom>
          <a:noFill/>
        </p:spPr>
        <p:txBody>
          <a:bodyPr wrap="square">
            <a:spAutoFit/>
          </a:bodyPr>
          <a:lstStyle/>
          <a:p>
            <a:r>
              <a:rPr lang="tr-TR" sz="1500" dirty="0">
                <a:solidFill>
                  <a:srgbClr val="4D5156"/>
                </a:solidFill>
                <a:highlight>
                  <a:srgbClr val="FFFFFF"/>
                </a:highlight>
                <a:latin typeface="Times New Roman" panose="02020603050405020304" pitchFamily="18" charset="0"/>
                <a:cs typeface="Times New Roman" panose="02020603050405020304" pitchFamily="18" charset="0"/>
              </a:rPr>
              <a:t>“Bütün mutlu aileler birbirine benzer, her mutsuz </a:t>
            </a:r>
            <a:r>
              <a:rPr lang="tr-TR" sz="1500" b="1" dirty="0">
                <a:solidFill>
                  <a:srgbClr val="5F6368"/>
                </a:solidFill>
                <a:highlight>
                  <a:srgbClr val="FFFFFF"/>
                </a:highlight>
                <a:latin typeface="Times New Roman" panose="02020603050405020304" pitchFamily="18" charset="0"/>
                <a:cs typeface="Times New Roman" panose="02020603050405020304" pitchFamily="18" charset="0"/>
              </a:rPr>
              <a:t>ailenin</a:t>
            </a:r>
            <a:r>
              <a:rPr lang="tr-TR" sz="1500" dirty="0">
                <a:solidFill>
                  <a:srgbClr val="4D5156"/>
                </a:solidFill>
                <a:highlight>
                  <a:srgbClr val="FFFFFF"/>
                </a:highlight>
                <a:latin typeface="Times New Roman" panose="02020603050405020304" pitchFamily="18" charset="0"/>
                <a:cs typeface="Times New Roman" panose="02020603050405020304" pitchFamily="18" charset="0"/>
              </a:rPr>
              <a:t> ise kendine özgü bir mutsuzluğu vardır.”</a:t>
            </a:r>
            <a:endParaRPr lang="tr-TR"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970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barn(inVertical)">
                                      <p:cBhvr>
                                        <p:cTn id="7" dur="500"/>
                                        <p:tgtEl>
                                          <p:spTgt spid="3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barn(inVertical)">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barn(inVertical)">
                                      <p:cBhvr>
                                        <p:cTn id="1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40D7FF82-2256-1845-982A-C86D3EA24BCB}"/>
              </a:ext>
            </a:extLst>
          </p:cNvPr>
          <p:cNvPicPr>
            <a:picLocks noChangeAspect="1"/>
          </p:cNvPicPr>
          <p:nvPr/>
        </p:nvPicPr>
        <p:blipFill>
          <a:blip r:embed="rId2"/>
          <a:stretch>
            <a:fillRect/>
          </a:stretch>
        </p:blipFill>
        <p:spPr>
          <a:xfrm>
            <a:off x="-1934" y="16625"/>
            <a:ext cx="4809990" cy="6728640"/>
          </a:xfrm>
          <a:prstGeom prst="rect">
            <a:avLst/>
          </a:prstGeom>
        </p:spPr>
      </p:pic>
      <p:pic>
        <p:nvPicPr>
          <p:cNvPr id="3" name="Resim 2">
            <a:extLst>
              <a:ext uri="{FF2B5EF4-FFF2-40B4-BE49-F238E27FC236}">
                <a16:creationId xmlns:a16="http://schemas.microsoft.com/office/drawing/2014/main" id="{08436291-F821-C041-A34C-A12D21DE6590}"/>
              </a:ext>
            </a:extLst>
          </p:cNvPr>
          <p:cNvPicPr>
            <a:picLocks noChangeAspect="1"/>
          </p:cNvPicPr>
          <p:nvPr/>
        </p:nvPicPr>
        <p:blipFill>
          <a:blip r:embed="rId3"/>
          <a:stretch>
            <a:fillRect/>
          </a:stretch>
        </p:blipFill>
        <p:spPr>
          <a:xfrm>
            <a:off x="4889230" y="892657"/>
            <a:ext cx="3846786" cy="2634648"/>
          </a:xfrm>
          <a:prstGeom prst="rect">
            <a:avLst/>
          </a:prstGeom>
        </p:spPr>
      </p:pic>
      <p:sp>
        <p:nvSpPr>
          <p:cNvPr id="5" name="Yuvarlatılmış Dikdörtgen 4">
            <a:extLst>
              <a:ext uri="{FF2B5EF4-FFF2-40B4-BE49-F238E27FC236}">
                <a16:creationId xmlns:a16="http://schemas.microsoft.com/office/drawing/2014/main" id="{C1F08A85-BCA8-A142-B3C2-D7890F99A892}"/>
              </a:ext>
            </a:extLst>
          </p:cNvPr>
          <p:cNvSpPr/>
          <p:nvPr/>
        </p:nvSpPr>
        <p:spPr>
          <a:xfrm>
            <a:off x="5799827" y="2817283"/>
            <a:ext cx="2889608" cy="1515315"/>
          </a:xfrm>
          <a:prstGeom prst="roundRect">
            <a:avLst/>
          </a:prstGeom>
          <a:gradFill flip="none" rotWithShape="1">
            <a:gsLst>
              <a:gs pos="0">
                <a:schemeClr val="accent6">
                  <a:lumMod val="40000"/>
                  <a:lumOff val="60000"/>
                </a:schemeClr>
              </a:gs>
              <a:gs pos="98000">
                <a:schemeClr val="accent1">
                  <a:tint val="44500"/>
                  <a:satMod val="160000"/>
                </a:schemeClr>
              </a:gs>
              <a:gs pos="100000">
                <a:schemeClr val="accent1">
                  <a:tint val="23500"/>
                  <a:satMod val="160000"/>
                </a:schemeClr>
              </a:gs>
            </a:gsLst>
            <a:path path="circle">
              <a:fillToRect t="100000" r="100000"/>
            </a:path>
            <a:tileRect l="-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tr-TR" i="1" dirty="0" err="1">
                <a:solidFill>
                  <a:srgbClr val="002060"/>
                </a:solidFill>
              </a:rPr>
              <a:t>Akkermansia</a:t>
            </a:r>
            <a:endParaRPr lang="tr-TR" i="1" dirty="0">
              <a:solidFill>
                <a:srgbClr val="002060"/>
              </a:solidFill>
            </a:endParaRPr>
          </a:p>
          <a:p>
            <a:pPr algn="ctr"/>
            <a:r>
              <a:rPr lang="tr-TR" i="1" dirty="0" err="1">
                <a:solidFill>
                  <a:srgbClr val="002060"/>
                </a:solidFill>
              </a:rPr>
              <a:t>Bifidobacterium</a:t>
            </a:r>
            <a:endParaRPr lang="tr-TR" i="1" dirty="0">
              <a:solidFill>
                <a:srgbClr val="002060"/>
              </a:solidFill>
            </a:endParaRPr>
          </a:p>
          <a:p>
            <a:pPr algn="ctr"/>
            <a:r>
              <a:rPr lang="tr-TR" i="1" dirty="0" err="1">
                <a:solidFill>
                  <a:srgbClr val="002060"/>
                </a:solidFill>
              </a:rPr>
              <a:t>Christensenellacea</a:t>
            </a:r>
            <a:endParaRPr lang="tr-TR" i="1" dirty="0">
              <a:solidFill>
                <a:srgbClr val="002060"/>
              </a:solidFill>
            </a:endParaRPr>
          </a:p>
        </p:txBody>
      </p:sp>
      <p:pic>
        <p:nvPicPr>
          <p:cNvPr id="4" name="Resim 3">
            <a:extLst>
              <a:ext uri="{FF2B5EF4-FFF2-40B4-BE49-F238E27FC236}">
                <a16:creationId xmlns:a16="http://schemas.microsoft.com/office/drawing/2014/main" id="{B7D76D24-21B5-906F-EEC2-0E9CEB655667}"/>
              </a:ext>
            </a:extLst>
          </p:cNvPr>
          <p:cNvPicPr>
            <a:picLocks noChangeAspect="1"/>
          </p:cNvPicPr>
          <p:nvPr/>
        </p:nvPicPr>
        <p:blipFill>
          <a:blip r:embed="rId4"/>
          <a:stretch>
            <a:fillRect/>
          </a:stretch>
        </p:blipFill>
        <p:spPr>
          <a:xfrm>
            <a:off x="1" y="5058152"/>
            <a:ext cx="5980533" cy="1747052"/>
          </a:xfrm>
          <a:prstGeom prst="rect">
            <a:avLst/>
          </a:prstGeom>
        </p:spPr>
      </p:pic>
      <p:sp>
        <p:nvSpPr>
          <p:cNvPr id="6" name="Yuvarlatılmış Dikdörtgen 5">
            <a:extLst>
              <a:ext uri="{FF2B5EF4-FFF2-40B4-BE49-F238E27FC236}">
                <a16:creationId xmlns:a16="http://schemas.microsoft.com/office/drawing/2014/main" id="{8E14991D-33F0-6D5A-A91C-6320F44D5636}"/>
              </a:ext>
            </a:extLst>
          </p:cNvPr>
          <p:cNvSpPr/>
          <p:nvPr/>
        </p:nvSpPr>
        <p:spPr>
          <a:xfrm>
            <a:off x="2710735" y="2863357"/>
            <a:ext cx="2889608" cy="1515315"/>
          </a:xfrm>
          <a:prstGeom prst="roundRect">
            <a:avLst/>
          </a:prstGeom>
          <a:gradFill flip="none" rotWithShape="1">
            <a:gsLst>
              <a:gs pos="0">
                <a:schemeClr val="accent6">
                  <a:lumMod val="40000"/>
                  <a:lumOff val="60000"/>
                </a:schemeClr>
              </a:gs>
              <a:gs pos="98000">
                <a:schemeClr val="accent1">
                  <a:tint val="44500"/>
                  <a:satMod val="160000"/>
                </a:schemeClr>
              </a:gs>
              <a:gs pos="100000">
                <a:schemeClr val="accent1">
                  <a:tint val="23500"/>
                  <a:satMod val="160000"/>
                </a:schemeClr>
              </a:gs>
            </a:gsLst>
            <a:path path="circle">
              <a:fillToRect t="100000" r="100000"/>
            </a:path>
            <a:tileRect l="-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tr-TR" i="1" dirty="0" err="1">
                <a:solidFill>
                  <a:srgbClr val="C00000"/>
                </a:solidFill>
              </a:rPr>
              <a:t>Roseburia</a:t>
            </a:r>
            <a:endParaRPr lang="tr-TR" i="1" dirty="0">
              <a:solidFill>
                <a:srgbClr val="C00000"/>
              </a:solidFill>
            </a:endParaRPr>
          </a:p>
          <a:p>
            <a:pPr algn="ctr"/>
            <a:r>
              <a:rPr lang="tr-TR" i="1" dirty="0" err="1">
                <a:solidFill>
                  <a:srgbClr val="C00000"/>
                </a:solidFill>
              </a:rPr>
              <a:t>Faecalibacterium</a:t>
            </a:r>
            <a:endParaRPr lang="tr-TR" i="1" dirty="0">
              <a:solidFill>
                <a:srgbClr val="C00000"/>
              </a:solidFill>
            </a:endParaRPr>
          </a:p>
          <a:p>
            <a:pPr algn="ctr"/>
            <a:r>
              <a:rPr lang="tr-TR" i="1" dirty="0" err="1">
                <a:solidFill>
                  <a:srgbClr val="C00000"/>
                </a:solidFill>
              </a:rPr>
              <a:t>Rumicoccus</a:t>
            </a:r>
            <a:r>
              <a:rPr lang="tr-TR" i="1" dirty="0">
                <a:solidFill>
                  <a:srgbClr val="C00000"/>
                </a:solidFill>
              </a:rPr>
              <a:t> </a:t>
            </a:r>
            <a:r>
              <a:rPr lang="tr-TR" i="1" dirty="0" err="1">
                <a:solidFill>
                  <a:srgbClr val="C00000"/>
                </a:solidFill>
              </a:rPr>
              <a:t>gnavus</a:t>
            </a:r>
            <a:endParaRPr lang="tr-TR" i="1" dirty="0">
              <a:solidFill>
                <a:srgbClr val="C00000"/>
              </a:solidFill>
            </a:endParaRPr>
          </a:p>
          <a:p>
            <a:pPr algn="ctr"/>
            <a:r>
              <a:rPr lang="tr-TR" dirty="0" err="1">
                <a:solidFill>
                  <a:srgbClr val="C00000"/>
                </a:solidFill>
              </a:rPr>
              <a:t>Enterobactericea</a:t>
            </a:r>
            <a:endParaRPr lang="tr-TR" dirty="0">
              <a:solidFill>
                <a:srgbClr val="C00000"/>
              </a:solidFill>
            </a:endParaRPr>
          </a:p>
        </p:txBody>
      </p:sp>
      <p:sp>
        <p:nvSpPr>
          <p:cNvPr id="7" name="Metin kutusu 6">
            <a:extLst>
              <a:ext uri="{FF2B5EF4-FFF2-40B4-BE49-F238E27FC236}">
                <a16:creationId xmlns:a16="http://schemas.microsoft.com/office/drawing/2014/main" id="{0CF7CD6D-6960-4378-B080-9EE2467B3BD6}"/>
              </a:ext>
            </a:extLst>
          </p:cNvPr>
          <p:cNvSpPr txBox="1"/>
          <p:nvPr/>
        </p:nvSpPr>
        <p:spPr>
          <a:xfrm>
            <a:off x="5820765" y="139123"/>
            <a:ext cx="2868670" cy="584775"/>
          </a:xfrm>
          <a:prstGeom prst="rect">
            <a:avLst/>
          </a:prstGeom>
          <a:noFill/>
        </p:spPr>
        <p:txBody>
          <a:bodyPr wrap="none" rtlCol="0">
            <a:spAutoFit/>
          </a:bodyPr>
          <a:lstStyle/>
          <a:p>
            <a:r>
              <a:rPr lang="tr-TR" sz="3200" b="1" dirty="0">
                <a:solidFill>
                  <a:srgbClr val="C00000"/>
                </a:solidFill>
              </a:rPr>
              <a:t>DENGE ŞART!!!!</a:t>
            </a:r>
          </a:p>
        </p:txBody>
      </p:sp>
      <p:pic>
        <p:nvPicPr>
          <p:cNvPr id="8194" name="Picture 2">
            <a:extLst>
              <a:ext uri="{FF2B5EF4-FFF2-40B4-BE49-F238E27FC236}">
                <a16:creationId xmlns:a16="http://schemas.microsoft.com/office/drawing/2014/main" id="{F77D700B-DA6B-A131-294D-4A1EFBCB03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20765" y="4453957"/>
            <a:ext cx="3385191" cy="2404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283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inVertic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Resim 1">
            <a:extLst>
              <a:ext uri="{FF2B5EF4-FFF2-40B4-BE49-F238E27FC236}">
                <a16:creationId xmlns:a16="http://schemas.microsoft.com/office/drawing/2014/main" id="{11256419-CCC7-DE54-1035-822FB582E235}"/>
              </a:ext>
            </a:extLst>
          </p:cNvPr>
          <p:cNvPicPr>
            <a:picLocks noChangeAspect="1"/>
          </p:cNvPicPr>
          <p:nvPr/>
        </p:nvPicPr>
        <p:blipFill>
          <a:blip r:embed="rId2"/>
          <a:srcRect b="3555"/>
          <a:stretch>
            <a:fillRect/>
          </a:stretch>
        </p:blipFill>
        <p:spPr>
          <a:xfrm>
            <a:off x="20" y="1282"/>
            <a:ext cx="9143980" cy="6856718"/>
          </a:xfrm>
          <a:prstGeom prst="rect">
            <a:avLst/>
          </a:prstGeom>
        </p:spPr>
      </p:pic>
    </p:spTree>
    <p:extLst>
      <p:ext uri="{BB962C8B-B14F-4D97-AF65-F5344CB8AC3E}">
        <p14:creationId xmlns:p14="http://schemas.microsoft.com/office/powerpoint/2010/main" val="1480892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4E57F81A-C6CE-980D-8271-0B51B0FF0D0D}"/>
              </a:ext>
            </a:extLst>
          </p:cNvPr>
          <p:cNvPicPr>
            <a:picLocks noChangeAspect="1"/>
          </p:cNvPicPr>
          <p:nvPr/>
        </p:nvPicPr>
        <p:blipFill>
          <a:blip r:embed="rId2"/>
          <a:stretch>
            <a:fillRect/>
          </a:stretch>
        </p:blipFill>
        <p:spPr>
          <a:xfrm>
            <a:off x="165537" y="934929"/>
            <a:ext cx="8868983" cy="5691901"/>
          </a:xfrm>
          <a:prstGeom prst="rect">
            <a:avLst/>
          </a:prstGeom>
        </p:spPr>
      </p:pic>
      <p:sp>
        <p:nvSpPr>
          <p:cNvPr id="3" name="Metin kutusu 2">
            <a:extLst>
              <a:ext uri="{FF2B5EF4-FFF2-40B4-BE49-F238E27FC236}">
                <a16:creationId xmlns:a16="http://schemas.microsoft.com/office/drawing/2014/main" id="{C7D4AD5B-139C-CF59-F691-9298FB65DDC9}"/>
              </a:ext>
            </a:extLst>
          </p:cNvPr>
          <p:cNvSpPr txBox="1"/>
          <p:nvPr/>
        </p:nvSpPr>
        <p:spPr>
          <a:xfrm>
            <a:off x="3271101" y="452487"/>
            <a:ext cx="2624245" cy="584775"/>
          </a:xfrm>
          <a:prstGeom prst="rect">
            <a:avLst/>
          </a:prstGeom>
          <a:noFill/>
        </p:spPr>
        <p:txBody>
          <a:bodyPr wrap="none" rtlCol="0">
            <a:spAutoFit/>
          </a:bodyPr>
          <a:lstStyle/>
          <a:p>
            <a:r>
              <a:rPr lang="tr-TR" sz="3200" b="1" dirty="0">
                <a:solidFill>
                  <a:schemeClr val="accent2">
                    <a:lumMod val="75000"/>
                  </a:schemeClr>
                </a:solidFill>
              </a:rPr>
              <a:t>BIOME-AGING</a:t>
            </a:r>
          </a:p>
        </p:txBody>
      </p:sp>
    </p:spTree>
    <p:extLst>
      <p:ext uri="{BB962C8B-B14F-4D97-AF65-F5344CB8AC3E}">
        <p14:creationId xmlns:p14="http://schemas.microsoft.com/office/powerpoint/2010/main" val="3806129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F04D72E3-4D59-232B-D2BB-2692D294A8B9}"/>
              </a:ext>
            </a:extLst>
          </p:cNvPr>
          <p:cNvPicPr>
            <a:picLocks noChangeAspect="1"/>
          </p:cNvPicPr>
          <p:nvPr/>
        </p:nvPicPr>
        <p:blipFill>
          <a:blip r:embed="rId2"/>
          <a:stretch>
            <a:fillRect/>
          </a:stretch>
        </p:blipFill>
        <p:spPr>
          <a:xfrm>
            <a:off x="0" y="7706"/>
            <a:ext cx="9236467" cy="6755257"/>
          </a:xfrm>
          <a:prstGeom prst="rect">
            <a:avLst/>
          </a:prstGeom>
        </p:spPr>
      </p:pic>
    </p:spTree>
    <p:extLst>
      <p:ext uri="{BB962C8B-B14F-4D97-AF65-F5344CB8AC3E}">
        <p14:creationId xmlns:p14="http://schemas.microsoft.com/office/powerpoint/2010/main" val="3427862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3D9FAEFB-1E65-CB88-28FB-7B4292437470}"/>
              </a:ext>
            </a:extLst>
          </p:cNvPr>
          <p:cNvPicPr>
            <a:picLocks noChangeAspect="1"/>
          </p:cNvPicPr>
          <p:nvPr/>
        </p:nvPicPr>
        <p:blipFill>
          <a:blip r:embed="rId2"/>
          <a:stretch>
            <a:fillRect/>
          </a:stretch>
        </p:blipFill>
        <p:spPr>
          <a:xfrm>
            <a:off x="918307" y="0"/>
            <a:ext cx="7307385" cy="6858000"/>
          </a:xfrm>
          <a:prstGeom prst="rect">
            <a:avLst/>
          </a:prstGeom>
        </p:spPr>
      </p:pic>
    </p:spTree>
    <p:extLst>
      <p:ext uri="{BB962C8B-B14F-4D97-AF65-F5344CB8AC3E}">
        <p14:creationId xmlns:p14="http://schemas.microsoft.com/office/powerpoint/2010/main" val="764538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metin, ekran görüntüsü, yazı tipi, tasarım içeren bir resim&#10;&#10;Açıklama otomatik olarak oluşturuldu">
            <a:extLst>
              <a:ext uri="{FF2B5EF4-FFF2-40B4-BE49-F238E27FC236}">
                <a16:creationId xmlns:a16="http://schemas.microsoft.com/office/drawing/2014/main" id="{B6A6C368-39BA-6553-4773-F80143DC2227}"/>
              </a:ext>
            </a:extLst>
          </p:cNvPr>
          <p:cNvPicPr>
            <a:picLocks noChangeAspect="1"/>
          </p:cNvPicPr>
          <p:nvPr/>
        </p:nvPicPr>
        <p:blipFill>
          <a:blip r:embed="rId2"/>
          <a:stretch>
            <a:fillRect/>
          </a:stretch>
        </p:blipFill>
        <p:spPr>
          <a:xfrm>
            <a:off x="-139159" y="-46654"/>
            <a:ext cx="8518033" cy="2914064"/>
          </a:xfrm>
          <a:prstGeom prst="rect">
            <a:avLst/>
          </a:prstGeom>
        </p:spPr>
      </p:pic>
      <p:pic>
        <p:nvPicPr>
          <p:cNvPr id="5" name="Resim 4">
            <a:extLst>
              <a:ext uri="{FF2B5EF4-FFF2-40B4-BE49-F238E27FC236}">
                <a16:creationId xmlns:a16="http://schemas.microsoft.com/office/drawing/2014/main" id="{7D55E092-34A4-7AB7-C493-C9553FAE5DA4}"/>
              </a:ext>
            </a:extLst>
          </p:cNvPr>
          <p:cNvPicPr>
            <a:picLocks noChangeAspect="1"/>
          </p:cNvPicPr>
          <p:nvPr/>
        </p:nvPicPr>
        <p:blipFill>
          <a:blip r:embed="rId3"/>
          <a:stretch>
            <a:fillRect/>
          </a:stretch>
        </p:blipFill>
        <p:spPr>
          <a:xfrm>
            <a:off x="703567" y="2760682"/>
            <a:ext cx="8520635" cy="3949206"/>
          </a:xfrm>
          <a:prstGeom prst="rect">
            <a:avLst/>
          </a:prstGeom>
        </p:spPr>
      </p:pic>
    </p:spTree>
    <p:extLst>
      <p:ext uri="{BB962C8B-B14F-4D97-AF65-F5344CB8AC3E}">
        <p14:creationId xmlns:p14="http://schemas.microsoft.com/office/powerpoint/2010/main" val="2684102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09658ACE-B8B4-19CF-4B09-674FD26B189A}"/>
              </a:ext>
            </a:extLst>
          </p:cNvPr>
          <p:cNvPicPr>
            <a:picLocks noChangeAspect="1"/>
          </p:cNvPicPr>
          <p:nvPr/>
        </p:nvPicPr>
        <p:blipFill>
          <a:blip r:embed="rId2"/>
          <a:stretch>
            <a:fillRect/>
          </a:stretch>
        </p:blipFill>
        <p:spPr>
          <a:xfrm>
            <a:off x="475649" y="0"/>
            <a:ext cx="5603613" cy="6858000"/>
          </a:xfrm>
          <a:prstGeom prst="rect">
            <a:avLst/>
          </a:prstGeom>
        </p:spPr>
      </p:pic>
      <p:pic>
        <p:nvPicPr>
          <p:cNvPr id="3" name="Resim 2">
            <a:extLst>
              <a:ext uri="{FF2B5EF4-FFF2-40B4-BE49-F238E27FC236}">
                <a16:creationId xmlns:a16="http://schemas.microsoft.com/office/drawing/2014/main" id="{0CBD8643-C6DD-3F4D-E46E-6B8202B5162C}"/>
              </a:ext>
            </a:extLst>
          </p:cNvPr>
          <p:cNvPicPr>
            <a:picLocks noChangeAspect="1"/>
          </p:cNvPicPr>
          <p:nvPr/>
        </p:nvPicPr>
        <p:blipFill>
          <a:blip r:embed="rId3"/>
          <a:srcRect b="8052"/>
          <a:stretch>
            <a:fillRect/>
          </a:stretch>
        </p:blipFill>
        <p:spPr>
          <a:xfrm>
            <a:off x="6079262" y="513708"/>
            <a:ext cx="3064738" cy="5486400"/>
          </a:xfrm>
          <a:prstGeom prst="rect">
            <a:avLst/>
          </a:prstGeom>
        </p:spPr>
      </p:pic>
      <p:pic>
        <p:nvPicPr>
          <p:cNvPr id="5" name="Resim 4">
            <a:extLst>
              <a:ext uri="{FF2B5EF4-FFF2-40B4-BE49-F238E27FC236}">
                <a16:creationId xmlns:a16="http://schemas.microsoft.com/office/drawing/2014/main" id="{5A7A1263-69D9-79F3-AC70-CCB32920F283}"/>
              </a:ext>
            </a:extLst>
          </p:cNvPr>
          <p:cNvPicPr>
            <a:picLocks noChangeAspect="1"/>
          </p:cNvPicPr>
          <p:nvPr/>
        </p:nvPicPr>
        <p:blipFill>
          <a:blip r:embed="rId2"/>
          <a:stretch>
            <a:fillRect/>
          </a:stretch>
        </p:blipFill>
        <p:spPr>
          <a:xfrm>
            <a:off x="628049" y="152400"/>
            <a:ext cx="5603613" cy="6858000"/>
          </a:xfrm>
          <a:prstGeom prst="rect">
            <a:avLst/>
          </a:prstGeom>
        </p:spPr>
      </p:pic>
    </p:spTree>
    <p:extLst>
      <p:ext uri="{BB962C8B-B14F-4D97-AF65-F5344CB8AC3E}">
        <p14:creationId xmlns:p14="http://schemas.microsoft.com/office/powerpoint/2010/main" val="1441640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5E60E6CF-37B9-E0D9-9564-07B1027E426F}"/>
              </a:ext>
            </a:extLst>
          </p:cNvPr>
          <p:cNvPicPr>
            <a:picLocks noChangeAspect="1"/>
          </p:cNvPicPr>
          <p:nvPr/>
        </p:nvPicPr>
        <p:blipFill>
          <a:blip r:embed="rId2"/>
          <a:stretch>
            <a:fillRect/>
          </a:stretch>
        </p:blipFill>
        <p:spPr>
          <a:xfrm>
            <a:off x="685800" y="91699"/>
            <a:ext cx="7772400" cy="6674602"/>
          </a:xfrm>
          <a:prstGeom prst="rect">
            <a:avLst/>
          </a:prstGeom>
        </p:spPr>
      </p:pic>
    </p:spTree>
    <p:extLst>
      <p:ext uri="{BB962C8B-B14F-4D97-AF65-F5344CB8AC3E}">
        <p14:creationId xmlns:p14="http://schemas.microsoft.com/office/powerpoint/2010/main" val="3421437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9">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etin kutusu 2">
            <a:extLst>
              <a:ext uri="{FF2B5EF4-FFF2-40B4-BE49-F238E27FC236}">
                <a16:creationId xmlns:a16="http://schemas.microsoft.com/office/drawing/2014/main" id="{7E366601-B15C-16CD-47BC-667FF7329F1A}"/>
              </a:ext>
            </a:extLst>
          </p:cNvPr>
          <p:cNvSpPr txBox="1"/>
          <p:nvPr/>
        </p:nvSpPr>
        <p:spPr>
          <a:xfrm>
            <a:off x="358485" y="1122363"/>
            <a:ext cx="3353180" cy="32041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200" b="1" kern="1200">
                <a:solidFill>
                  <a:schemeClr val="tx1"/>
                </a:solidFill>
                <a:latin typeface="+mj-lt"/>
                <a:ea typeface="+mj-ea"/>
                <a:cs typeface="+mj-cs"/>
              </a:rPr>
              <a:t>MİKROBİYOM EĞİTİMİ</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Resim 1">
            <a:extLst>
              <a:ext uri="{FF2B5EF4-FFF2-40B4-BE49-F238E27FC236}">
                <a16:creationId xmlns:a16="http://schemas.microsoft.com/office/drawing/2014/main" id="{BE7337D5-08D6-0B0B-D206-5C3C8BF21636}"/>
              </a:ext>
            </a:extLst>
          </p:cNvPr>
          <p:cNvPicPr>
            <a:picLocks noChangeAspect="1"/>
          </p:cNvPicPr>
          <p:nvPr/>
        </p:nvPicPr>
        <p:blipFill>
          <a:blip r:embed="rId2"/>
          <a:stretch>
            <a:fillRect/>
          </a:stretch>
        </p:blipFill>
        <p:spPr>
          <a:xfrm>
            <a:off x="3719285" y="333171"/>
            <a:ext cx="5424715" cy="2073776"/>
          </a:xfrm>
          <a:prstGeom prst="rect">
            <a:avLst/>
          </a:prstGeom>
        </p:spPr>
      </p:pic>
      <p:pic>
        <p:nvPicPr>
          <p:cNvPr id="4" name="Resim 3">
            <a:extLst>
              <a:ext uri="{FF2B5EF4-FFF2-40B4-BE49-F238E27FC236}">
                <a16:creationId xmlns:a16="http://schemas.microsoft.com/office/drawing/2014/main" id="{2763DE00-04A7-B11D-4448-A38B6BD06C8F}"/>
              </a:ext>
            </a:extLst>
          </p:cNvPr>
          <p:cNvPicPr>
            <a:picLocks noChangeAspect="1"/>
          </p:cNvPicPr>
          <p:nvPr/>
        </p:nvPicPr>
        <p:blipFill>
          <a:blip r:embed="rId3"/>
          <a:stretch>
            <a:fillRect/>
          </a:stretch>
        </p:blipFill>
        <p:spPr>
          <a:xfrm>
            <a:off x="3906982" y="2864673"/>
            <a:ext cx="5270618" cy="1871822"/>
          </a:xfrm>
          <a:prstGeom prst="rect">
            <a:avLst/>
          </a:prstGeom>
        </p:spPr>
      </p:pic>
      <p:sp>
        <p:nvSpPr>
          <p:cNvPr id="7" name="Metin kutusu 6">
            <a:extLst>
              <a:ext uri="{FF2B5EF4-FFF2-40B4-BE49-F238E27FC236}">
                <a16:creationId xmlns:a16="http://schemas.microsoft.com/office/drawing/2014/main" id="{14067190-F754-0297-755E-420DD2B7AB90}"/>
              </a:ext>
            </a:extLst>
          </p:cNvPr>
          <p:cNvSpPr txBox="1"/>
          <p:nvPr/>
        </p:nvSpPr>
        <p:spPr>
          <a:xfrm>
            <a:off x="5296394" y="4736495"/>
            <a:ext cx="2030556" cy="2308324"/>
          </a:xfrm>
          <a:prstGeom prst="rect">
            <a:avLst/>
          </a:prstGeom>
          <a:noFill/>
        </p:spPr>
        <p:txBody>
          <a:bodyPr wrap="none" rtlCol="0">
            <a:spAutoFit/>
          </a:bodyPr>
          <a:lstStyle/>
          <a:p>
            <a:r>
              <a:rPr lang="tr-TR" i="1" dirty="0" err="1"/>
              <a:t>Alistipes</a:t>
            </a:r>
            <a:r>
              <a:rPr lang="tr-TR" i="1" dirty="0"/>
              <a:t> </a:t>
            </a:r>
            <a:r>
              <a:rPr lang="tr-TR" i="1" dirty="0" err="1"/>
              <a:t>putredinis</a:t>
            </a:r>
            <a:r>
              <a:rPr lang="tr-TR" i="1" dirty="0"/>
              <a:t> </a:t>
            </a:r>
          </a:p>
          <a:p>
            <a:r>
              <a:rPr lang="tr-TR" i="1" dirty="0"/>
              <a:t>B. </a:t>
            </a:r>
            <a:r>
              <a:rPr lang="tr-TR" i="1" dirty="0" err="1"/>
              <a:t>intestinihominis</a:t>
            </a:r>
            <a:r>
              <a:rPr lang="tr-TR" i="1" dirty="0"/>
              <a:t> </a:t>
            </a:r>
          </a:p>
          <a:p>
            <a:r>
              <a:rPr lang="tr-TR" i="1" dirty="0"/>
              <a:t>C. </a:t>
            </a:r>
            <a:r>
              <a:rPr lang="tr-TR" i="1" dirty="0" err="1"/>
              <a:t>catus</a:t>
            </a:r>
            <a:endParaRPr lang="tr-TR" i="1" dirty="0"/>
          </a:p>
          <a:p>
            <a:r>
              <a:rPr lang="tr-TR" i="1" dirty="0"/>
              <a:t>D. </a:t>
            </a:r>
            <a:r>
              <a:rPr lang="tr-TR" i="1" dirty="0" err="1"/>
              <a:t>longicatena</a:t>
            </a:r>
            <a:r>
              <a:rPr lang="tr-TR" i="1" dirty="0"/>
              <a:t> </a:t>
            </a:r>
          </a:p>
          <a:p>
            <a:r>
              <a:rPr lang="tr-TR" i="1" dirty="0"/>
              <a:t>E. </a:t>
            </a:r>
            <a:r>
              <a:rPr lang="tr-TR" i="1" dirty="0" err="1"/>
              <a:t>rectale</a:t>
            </a:r>
            <a:r>
              <a:rPr lang="tr-TR" i="1" dirty="0"/>
              <a:t> </a:t>
            </a:r>
          </a:p>
          <a:p>
            <a:r>
              <a:rPr lang="tr-TR" i="1" dirty="0"/>
              <a:t>F. </a:t>
            </a:r>
            <a:r>
              <a:rPr lang="tr-TR" i="1" dirty="0" err="1"/>
              <a:t>prausnitzii</a:t>
            </a:r>
            <a:r>
              <a:rPr lang="tr-TR" i="1" dirty="0"/>
              <a:t> </a:t>
            </a:r>
          </a:p>
          <a:p>
            <a:r>
              <a:rPr lang="tr-TR" i="1" dirty="0"/>
              <a:t>R. </a:t>
            </a:r>
            <a:r>
              <a:rPr lang="tr-TR" i="1" dirty="0" err="1"/>
              <a:t>hominis</a:t>
            </a:r>
            <a:endParaRPr lang="tr-TR" i="1" dirty="0"/>
          </a:p>
          <a:p>
            <a:endParaRPr lang="tr-TR" i="1" dirty="0"/>
          </a:p>
        </p:txBody>
      </p:sp>
    </p:spTree>
    <p:extLst>
      <p:ext uri="{BB962C8B-B14F-4D97-AF65-F5344CB8AC3E}">
        <p14:creationId xmlns:p14="http://schemas.microsoft.com/office/powerpoint/2010/main" val="4202891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1">
            <a:extLst>
              <a:ext uri="{FF2B5EF4-FFF2-40B4-BE49-F238E27FC236}">
                <a16:creationId xmlns:a16="http://schemas.microsoft.com/office/drawing/2014/main" id="{815082B9-DEBC-91CD-99B4-1B70F6BD69AB}"/>
              </a:ext>
            </a:extLst>
          </p:cNvPr>
          <p:cNvSpPr txBox="1"/>
          <p:nvPr/>
        </p:nvSpPr>
        <p:spPr>
          <a:xfrm>
            <a:off x="628650" y="365125"/>
            <a:ext cx="2862072" cy="193807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3100" kern="1200" dirty="0">
              <a:solidFill>
                <a:schemeClr val="tx1"/>
              </a:solidFill>
              <a:latin typeface="+mj-lt"/>
              <a:ea typeface="+mj-ea"/>
              <a:cs typeface="+mj-cs"/>
            </a:endParaRPr>
          </a:p>
          <a:p>
            <a:pPr defTabSz="914400">
              <a:lnSpc>
                <a:spcPct val="90000"/>
              </a:lnSpc>
              <a:spcBef>
                <a:spcPct val="0"/>
              </a:spcBef>
              <a:spcAft>
                <a:spcPts val="600"/>
              </a:spcAft>
              <a:defRPr sz="3200" b="1">
                <a:solidFill>
                  <a:srgbClr val="3C3C3C"/>
                </a:solidFill>
              </a:defRPr>
            </a:pPr>
            <a:r>
              <a:rPr lang="en-US" sz="3100" kern="1200" dirty="0">
                <a:solidFill>
                  <a:schemeClr val="tx1"/>
                </a:solidFill>
                <a:latin typeface="+mj-lt"/>
                <a:ea typeface="+mj-ea"/>
                <a:cs typeface="+mj-cs"/>
              </a:rPr>
              <a:t>2. </a:t>
            </a:r>
            <a:r>
              <a:rPr lang="en-US" sz="3100" kern="1200" dirty="0" err="1">
                <a:solidFill>
                  <a:schemeClr val="tx1"/>
                </a:solidFill>
                <a:latin typeface="+mj-lt"/>
                <a:ea typeface="+mj-ea"/>
                <a:cs typeface="+mj-cs"/>
              </a:rPr>
              <a:t>Oksidatif</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Stres</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ve</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Mitokondri</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Hasarı</a:t>
            </a:r>
            <a:endParaRPr lang="en-US" sz="3100" kern="1200" dirty="0">
              <a:solidFill>
                <a:schemeClr val="tx1"/>
              </a:solidFill>
              <a:latin typeface="+mj-lt"/>
              <a:ea typeface="+mj-ea"/>
              <a:cs typeface="+mj-cs"/>
            </a:endParaRPr>
          </a:p>
        </p:txBody>
      </p:sp>
      <p:sp>
        <p:nvSpPr>
          <p:cNvPr id="8" name="Metin kutusu 7">
            <a:extLst>
              <a:ext uri="{FF2B5EF4-FFF2-40B4-BE49-F238E27FC236}">
                <a16:creationId xmlns:a16="http://schemas.microsoft.com/office/drawing/2014/main" id="{A22AEF5E-0506-69FB-326C-C5384F1D44DD}"/>
              </a:ext>
            </a:extLst>
          </p:cNvPr>
          <p:cNvSpPr txBox="1"/>
          <p:nvPr/>
        </p:nvSpPr>
        <p:spPr>
          <a:xfrm>
            <a:off x="628650" y="2482589"/>
            <a:ext cx="2862072" cy="3694373"/>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defRPr sz="2000">
                <a:solidFill>
                  <a:srgbClr val="505050"/>
                </a:solidFill>
              </a:defRPr>
            </a:pPr>
            <a:r>
              <a:rPr lang="en-US" sz="1700"/>
              <a:t>Disbiyozis antioksidan üretimini azaltır.</a:t>
            </a:r>
          </a:p>
          <a:p>
            <a:pPr indent="-228600" defTabSz="914400">
              <a:lnSpc>
                <a:spcPct val="90000"/>
              </a:lnSpc>
              <a:spcAft>
                <a:spcPts val="600"/>
              </a:spcAft>
              <a:buFont typeface="Arial" panose="020B0604020202020204" pitchFamily="34" charset="0"/>
              <a:buChar char="•"/>
              <a:defRPr sz="2000">
                <a:solidFill>
                  <a:srgbClr val="505050"/>
                </a:solidFill>
              </a:defRPr>
            </a:pPr>
            <a:r>
              <a:rPr lang="en-US" sz="1700"/>
              <a:t>Serbest radikaller artar → DNA ve protein hasarı oluşur.</a:t>
            </a:r>
          </a:p>
          <a:p>
            <a:pPr indent="-228600" defTabSz="914400">
              <a:lnSpc>
                <a:spcPct val="90000"/>
              </a:lnSpc>
              <a:spcAft>
                <a:spcPts val="600"/>
              </a:spcAft>
              <a:buFont typeface="Arial" panose="020B0604020202020204" pitchFamily="34" charset="0"/>
              <a:buChar char="•"/>
              <a:defRPr sz="2000">
                <a:solidFill>
                  <a:srgbClr val="505050"/>
                </a:solidFill>
              </a:defRPr>
            </a:pPr>
            <a:r>
              <a:rPr lang="en-US" sz="1700"/>
              <a:t>Mitokondriyal yaşlanma hızlanır.</a:t>
            </a:r>
          </a:p>
        </p:txBody>
      </p:sp>
      <p:pic>
        <p:nvPicPr>
          <p:cNvPr id="4" name="Picture 2" descr="Tam 116 yaşında! İşte dünyanın en yaşlı kadını - Mynet trend">
            <a:extLst>
              <a:ext uri="{FF2B5EF4-FFF2-40B4-BE49-F238E27FC236}">
                <a16:creationId xmlns:a16="http://schemas.microsoft.com/office/drawing/2014/main" id="{BFB6DB06-F6B2-8A9E-DB63-BA98013B34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686" r="-3" b="-3"/>
          <a:stretch>
            <a:fillRect/>
          </a:stretch>
        </p:blipFill>
        <p:spPr bwMode="auto">
          <a:xfrm>
            <a:off x="3675951" y="4147580"/>
            <a:ext cx="5465763" cy="271042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3" name="Resim 2">
            <a:extLst>
              <a:ext uri="{FF2B5EF4-FFF2-40B4-BE49-F238E27FC236}">
                <a16:creationId xmlns:a16="http://schemas.microsoft.com/office/drawing/2014/main" id="{4EE68E9C-6281-DC2E-F645-BF3F893F2211}"/>
              </a:ext>
            </a:extLst>
          </p:cNvPr>
          <p:cNvPicPr>
            <a:picLocks noChangeAspect="1"/>
          </p:cNvPicPr>
          <p:nvPr/>
        </p:nvPicPr>
        <p:blipFill>
          <a:blip r:embed="rId3"/>
          <a:stretch>
            <a:fillRect/>
          </a:stretch>
        </p:blipFill>
        <p:spPr>
          <a:xfrm>
            <a:off x="3490722" y="-42777"/>
            <a:ext cx="5650992" cy="4378362"/>
          </a:xfrm>
          <a:prstGeom prst="rect">
            <a:avLst/>
          </a:prstGeom>
        </p:spPr>
      </p:pic>
    </p:spTree>
    <p:extLst>
      <p:ext uri="{BB962C8B-B14F-4D97-AF65-F5344CB8AC3E}">
        <p14:creationId xmlns:p14="http://schemas.microsoft.com/office/powerpoint/2010/main" val="238738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F1451CEF-0A94-43CC-748A-A364C8651304}"/>
              </a:ext>
            </a:extLst>
          </p:cNvPr>
          <p:cNvPicPr>
            <a:picLocks noChangeAspect="1"/>
          </p:cNvPicPr>
          <p:nvPr/>
        </p:nvPicPr>
        <p:blipFill>
          <a:blip r:embed="rId2"/>
          <a:stretch>
            <a:fillRect/>
          </a:stretch>
        </p:blipFill>
        <p:spPr>
          <a:xfrm>
            <a:off x="685800" y="365806"/>
            <a:ext cx="7772400" cy="1318028"/>
          </a:xfrm>
          <a:prstGeom prst="rect">
            <a:avLst/>
          </a:prstGeom>
        </p:spPr>
      </p:pic>
      <p:pic>
        <p:nvPicPr>
          <p:cNvPr id="3" name="Resim 2">
            <a:extLst>
              <a:ext uri="{FF2B5EF4-FFF2-40B4-BE49-F238E27FC236}">
                <a16:creationId xmlns:a16="http://schemas.microsoft.com/office/drawing/2014/main" id="{84F84928-CD8F-8AAA-C1C4-FF420B441859}"/>
              </a:ext>
            </a:extLst>
          </p:cNvPr>
          <p:cNvPicPr>
            <a:picLocks noChangeAspect="1"/>
          </p:cNvPicPr>
          <p:nvPr/>
        </p:nvPicPr>
        <p:blipFill>
          <a:blip r:embed="rId3"/>
          <a:stretch>
            <a:fillRect/>
          </a:stretch>
        </p:blipFill>
        <p:spPr>
          <a:xfrm>
            <a:off x="451710" y="1995054"/>
            <a:ext cx="4528291" cy="4082249"/>
          </a:xfrm>
          <a:prstGeom prst="rect">
            <a:avLst/>
          </a:prstGeom>
        </p:spPr>
      </p:pic>
      <p:pic>
        <p:nvPicPr>
          <p:cNvPr id="4" name="Picture 4" descr="MÄ°CROBÄ°OME ile ilgili gÃ¶rsel sonucu">
            <a:extLst>
              <a:ext uri="{FF2B5EF4-FFF2-40B4-BE49-F238E27FC236}">
                <a16:creationId xmlns:a16="http://schemas.microsoft.com/office/drawing/2014/main" id="{A949187E-B5F2-1F08-D1E4-8BC340496042}"/>
              </a:ext>
            </a:extLst>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717473" y="2171179"/>
            <a:ext cx="4234590" cy="337670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2525425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0CD656CD-909E-1EE4-8838-5905B84B3AAD}"/>
              </a:ext>
            </a:extLst>
          </p:cNvPr>
          <p:cNvPicPr>
            <a:picLocks noChangeAspect="1"/>
          </p:cNvPicPr>
          <p:nvPr/>
        </p:nvPicPr>
        <p:blipFill>
          <a:blip r:embed="rId2"/>
          <a:stretch>
            <a:fillRect/>
          </a:stretch>
        </p:blipFill>
        <p:spPr>
          <a:xfrm>
            <a:off x="-95002" y="0"/>
            <a:ext cx="9239002" cy="6858000"/>
          </a:xfrm>
          <a:prstGeom prst="rect">
            <a:avLst/>
          </a:prstGeom>
        </p:spPr>
      </p:pic>
    </p:spTree>
    <p:extLst>
      <p:ext uri="{BB962C8B-B14F-4D97-AF65-F5344CB8AC3E}">
        <p14:creationId xmlns:p14="http://schemas.microsoft.com/office/powerpoint/2010/main" val="813154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3202" y="639520"/>
            <a:ext cx="2571750" cy="171907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endParaRPr lang="en-US" sz="2200" kern="1200">
              <a:solidFill>
                <a:schemeClr val="tx1"/>
              </a:solidFill>
              <a:latin typeface="+mj-lt"/>
              <a:ea typeface="+mj-ea"/>
              <a:cs typeface="+mj-cs"/>
            </a:endParaRPr>
          </a:p>
          <a:p>
            <a:pPr defTabSz="914400">
              <a:lnSpc>
                <a:spcPct val="90000"/>
              </a:lnSpc>
              <a:spcBef>
                <a:spcPct val="0"/>
              </a:spcBef>
              <a:spcAft>
                <a:spcPts val="600"/>
              </a:spcAft>
              <a:defRPr sz="3200" b="1">
                <a:solidFill>
                  <a:srgbClr val="3C3C3C"/>
                </a:solidFill>
              </a:defRPr>
            </a:pPr>
            <a:r>
              <a:rPr lang="en-US" sz="2200" kern="1200">
                <a:solidFill>
                  <a:schemeClr val="tx1"/>
                </a:solidFill>
                <a:latin typeface="+mj-lt"/>
                <a:ea typeface="+mj-ea"/>
                <a:cs typeface="+mj-cs"/>
              </a:rPr>
              <a:t>3. Bağışıklık Yaşlanması (Immunosenesans)</a:t>
            </a:r>
          </a:p>
        </p:txBody>
      </p:sp>
      <p:sp>
        <p:nvSpPr>
          <p:cNvPr id="3" name="TextBox 2"/>
          <p:cNvSpPr txBox="1"/>
          <p:nvPr/>
        </p:nvSpPr>
        <p:spPr>
          <a:xfrm>
            <a:off x="473202" y="2807208"/>
            <a:ext cx="2571750" cy="341071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endParaRPr lang="en-US" sz="1900" dirty="0"/>
          </a:p>
          <a:p>
            <a:pPr defTabSz="914400">
              <a:lnSpc>
                <a:spcPct val="90000"/>
              </a:lnSpc>
              <a:spcAft>
                <a:spcPts val="600"/>
              </a:spcAft>
              <a:defRPr sz="2000">
                <a:solidFill>
                  <a:srgbClr val="505050"/>
                </a:solidFill>
              </a:defRPr>
            </a:pPr>
            <a:r>
              <a:rPr lang="en-US" sz="1900" dirty="0"/>
              <a:t>- </a:t>
            </a:r>
            <a:r>
              <a:rPr lang="en-US" sz="1900" dirty="0" err="1"/>
              <a:t>Mikrobiyota</a:t>
            </a:r>
            <a:r>
              <a:rPr lang="en-US" sz="1900" dirty="0"/>
              <a:t> </a:t>
            </a:r>
            <a:r>
              <a:rPr lang="en-US" sz="1900" dirty="0" err="1"/>
              <a:t>bağışıklık</a:t>
            </a:r>
            <a:r>
              <a:rPr lang="en-US" sz="1900" dirty="0"/>
              <a:t> </a:t>
            </a:r>
            <a:r>
              <a:rPr lang="en-US" sz="1900" dirty="0" err="1"/>
              <a:t>sisteminin</a:t>
            </a:r>
            <a:r>
              <a:rPr lang="en-US" sz="1900" dirty="0"/>
              <a:t> </a:t>
            </a:r>
            <a:r>
              <a:rPr lang="en-US" sz="1900" dirty="0" err="1"/>
              <a:t>eğitilmesinde</a:t>
            </a:r>
            <a:r>
              <a:rPr lang="en-US" sz="1900" dirty="0"/>
              <a:t> </a:t>
            </a:r>
            <a:r>
              <a:rPr lang="en-US" sz="1900" dirty="0" err="1"/>
              <a:t>rol</a:t>
            </a:r>
            <a:r>
              <a:rPr lang="en-US" sz="1900" dirty="0"/>
              <a:t> </a:t>
            </a:r>
            <a:r>
              <a:rPr lang="en-US" sz="1900" dirty="0" err="1"/>
              <a:t>oynar</a:t>
            </a:r>
            <a:r>
              <a:rPr lang="en-US" sz="1900" dirty="0"/>
              <a:t>.</a:t>
            </a:r>
          </a:p>
          <a:p>
            <a:pPr defTabSz="914400">
              <a:lnSpc>
                <a:spcPct val="90000"/>
              </a:lnSpc>
              <a:spcAft>
                <a:spcPts val="600"/>
              </a:spcAft>
              <a:defRPr sz="2000">
                <a:solidFill>
                  <a:srgbClr val="505050"/>
                </a:solidFill>
              </a:defRPr>
            </a:pPr>
            <a:r>
              <a:rPr lang="en-US" sz="1900" dirty="0"/>
              <a:t>- </a:t>
            </a:r>
            <a:r>
              <a:rPr lang="en-US" sz="1900" dirty="0" err="1"/>
              <a:t>Dengesizlik</a:t>
            </a:r>
            <a:r>
              <a:rPr lang="en-US" sz="1900" dirty="0"/>
              <a:t> </a:t>
            </a:r>
            <a:r>
              <a:rPr lang="en-US" sz="1900" dirty="0" err="1"/>
              <a:t>kronik</a:t>
            </a:r>
            <a:r>
              <a:rPr lang="en-US" sz="1900" dirty="0"/>
              <a:t> ama </a:t>
            </a:r>
            <a:r>
              <a:rPr lang="en-US" sz="1900" dirty="0" err="1"/>
              <a:t>etkisiz</a:t>
            </a:r>
            <a:r>
              <a:rPr lang="en-US" sz="1900" dirty="0"/>
              <a:t> </a:t>
            </a:r>
            <a:r>
              <a:rPr lang="en-US" sz="1900" dirty="0" err="1"/>
              <a:t>immün</a:t>
            </a:r>
            <a:r>
              <a:rPr lang="en-US" sz="1900" dirty="0"/>
              <a:t> </a:t>
            </a:r>
            <a:r>
              <a:rPr lang="en-US" sz="1900" dirty="0" err="1"/>
              <a:t>yanıt</a:t>
            </a:r>
            <a:r>
              <a:rPr lang="en-US" sz="1900" dirty="0"/>
              <a:t> </a:t>
            </a:r>
            <a:r>
              <a:rPr lang="en-US" sz="1900" dirty="0" err="1"/>
              <a:t>doğurur</a:t>
            </a:r>
            <a:r>
              <a:rPr lang="en-US" sz="1900" dirty="0"/>
              <a:t>.</a:t>
            </a:r>
          </a:p>
          <a:p>
            <a:pPr defTabSz="914400">
              <a:lnSpc>
                <a:spcPct val="90000"/>
              </a:lnSpc>
              <a:spcAft>
                <a:spcPts val="600"/>
              </a:spcAft>
              <a:defRPr sz="2000">
                <a:solidFill>
                  <a:srgbClr val="505050"/>
                </a:solidFill>
              </a:defRPr>
            </a:pPr>
            <a:r>
              <a:rPr lang="en-US" sz="1900" dirty="0"/>
              <a:t>- </a:t>
            </a:r>
            <a:r>
              <a:rPr lang="en-US" sz="1900" dirty="0" err="1"/>
              <a:t>Enfeksiyonlara</a:t>
            </a:r>
            <a:r>
              <a:rPr lang="en-US" sz="1900" dirty="0"/>
              <a:t> </a:t>
            </a:r>
            <a:r>
              <a:rPr lang="en-US" sz="1900" dirty="0" err="1"/>
              <a:t>ve</a:t>
            </a:r>
            <a:r>
              <a:rPr lang="en-US" sz="1900" dirty="0"/>
              <a:t> </a:t>
            </a:r>
            <a:r>
              <a:rPr lang="en-US" sz="1900" dirty="0" err="1"/>
              <a:t>kansere</a:t>
            </a:r>
            <a:r>
              <a:rPr lang="en-US" sz="1900" dirty="0"/>
              <a:t> </a:t>
            </a:r>
            <a:r>
              <a:rPr lang="en-US" sz="1900" dirty="0" err="1"/>
              <a:t>yatkınlık</a:t>
            </a:r>
            <a:r>
              <a:rPr lang="en-US" sz="1900" dirty="0"/>
              <a:t> </a:t>
            </a:r>
            <a:r>
              <a:rPr lang="en-US" sz="1900" dirty="0" err="1"/>
              <a:t>artar</a:t>
            </a:r>
            <a:r>
              <a:rPr lang="en-US" sz="1900" dirty="0"/>
              <a:t>.</a:t>
            </a:r>
          </a:p>
        </p:txBody>
      </p:sp>
      <p:pic>
        <p:nvPicPr>
          <p:cNvPr id="4" name="Resim 3">
            <a:extLst>
              <a:ext uri="{FF2B5EF4-FFF2-40B4-BE49-F238E27FC236}">
                <a16:creationId xmlns:a16="http://schemas.microsoft.com/office/drawing/2014/main" id="{E87E0312-AB11-7191-E02B-C11B76E7E249}"/>
              </a:ext>
            </a:extLst>
          </p:cNvPr>
          <p:cNvPicPr>
            <a:picLocks noChangeAspect="1"/>
          </p:cNvPicPr>
          <p:nvPr/>
        </p:nvPicPr>
        <p:blipFill>
          <a:blip r:embed="rId2"/>
          <a:srcRect l="7831" t="22299" r="31512" b="30651"/>
          <a:stretch>
            <a:fillRect/>
          </a:stretch>
        </p:blipFill>
        <p:spPr>
          <a:xfrm>
            <a:off x="3044952" y="1898505"/>
            <a:ext cx="5944669" cy="3592467"/>
          </a:xfrm>
          <a:prstGeom prst="rect">
            <a:avLst/>
          </a:prstGeom>
        </p:spPr>
      </p:pic>
      <p:sp>
        <p:nvSpPr>
          <p:cNvPr id="5" name="Metin kutusu 4">
            <a:extLst>
              <a:ext uri="{FF2B5EF4-FFF2-40B4-BE49-F238E27FC236}">
                <a16:creationId xmlns:a16="http://schemas.microsoft.com/office/drawing/2014/main" id="{4854E771-B114-4B8F-3AD6-17DB081A09C6}"/>
              </a:ext>
            </a:extLst>
          </p:cNvPr>
          <p:cNvSpPr txBox="1"/>
          <p:nvPr/>
        </p:nvSpPr>
        <p:spPr>
          <a:xfrm>
            <a:off x="6508376" y="5490972"/>
            <a:ext cx="2161169" cy="584775"/>
          </a:xfrm>
          <a:prstGeom prst="rect">
            <a:avLst/>
          </a:prstGeom>
          <a:noFill/>
        </p:spPr>
        <p:txBody>
          <a:bodyPr wrap="none" rtlCol="0">
            <a:spAutoFit/>
          </a:bodyPr>
          <a:lstStyle/>
          <a:p>
            <a:r>
              <a:rPr lang="tr-TR" sz="3200" b="1" dirty="0">
                <a:solidFill>
                  <a:srgbClr val="C00000"/>
                </a:solidFill>
              </a:rPr>
              <a:t>KÖK HÜCRE</a:t>
            </a:r>
          </a:p>
        </p:txBody>
      </p:sp>
    </p:spTree>
    <p:extLst>
      <p:ext uri="{BB962C8B-B14F-4D97-AF65-F5344CB8AC3E}">
        <p14:creationId xmlns:p14="http://schemas.microsoft.com/office/powerpoint/2010/main" val="820251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C89C4E6D-816A-AC33-0E66-304763B0A1AC}"/>
              </a:ext>
            </a:extLst>
          </p:cNvPr>
          <p:cNvPicPr>
            <a:picLocks noChangeAspect="1"/>
          </p:cNvPicPr>
          <p:nvPr/>
        </p:nvPicPr>
        <p:blipFill>
          <a:blip r:embed="rId2"/>
          <a:stretch>
            <a:fillRect/>
          </a:stretch>
        </p:blipFill>
        <p:spPr>
          <a:xfrm>
            <a:off x="905392" y="0"/>
            <a:ext cx="7333215" cy="6858000"/>
          </a:xfrm>
          <a:prstGeom prst="rect">
            <a:avLst/>
          </a:prstGeom>
        </p:spPr>
      </p:pic>
    </p:spTree>
    <p:extLst>
      <p:ext uri="{BB962C8B-B14F-4D97-AF65-F5344CB8AC3E}">
        <p14:creationId xmlns:p14="http://schemas.microsoft.com/office/powerpoint/2010/main" val="1212037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B4D559E2-736B-8EE1-636B-F7156C199264}"/>
              </a:ext>
            </a:extLst>
          </p:cNvPr>
          <p:cNvPicPr>
            <a:picLocks noChangeAspect="1"/>
          </p:cNvPicPr>
          <p:nvPr/>
        </p:nvPicPr>
        <p:blipFill>
          <a:blip r:embed="rId2"/>
          <a:stretch>
            <a:fillRect/>
          </a:stretch>
        </p:blipFill>
        <p:spPr>
          <a:xfrm>
            <a:off x="1" y="694144"/>
            <a:ext cx="9143999" cy="5121029"/>
          </a:xfrm>
          <a:prstGeom prst="rect">
            <a:avLst/>
          </a:prstGeom>
        </p:spPr>
      </p:pic>
    </p:spTree>
    <p:extLst>
      <p:ext uri="{BB962C8B-B14F-4D97-AF65-F5344CB8AC3E}">
        <p14:creationId xmlns:p14="http://schemas.microsoft.com/office/powerpoint/2010/main" val="4274979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22533ED4-D393-AC08-2419-1F1DCAED4AFE}"/>
              </a:ext>
            </a:extLst>
          </p:cNvPr>
          <p:cNvPicPr>
            <a:picLocks noChangeAspect="1"/>
          </p:cNvPicPr>
          <p:nvPr/>
        </p:nvPicPr>
        <p:blipFill>
          <a:blip r:embed="rId2"/>
          <a:stretch>
            <a:fillRect/>
          </a:stretch>
        </p:blipFill>
        <p:spPr>
          <a:xfrm>
            <a:off x="0" y="441899"/>
            <a:ext cx="9199208" cy="6010271"/>
          </a:xfrm>
          <a:prstGeom prst="rect">
            <a:avLst/>
          </a:prstGeom>
        </p:spPr>
      </p:pic>
    </p:spTree>
    <p:extLst>
      <p:ext uri="{BB962C8B-B14F-4D97-AF65-F5344CB8AC3E}">
        <p14:creationId xmlns:p14="http://schemas.microsoft.com/office/powerpoint/2010/main" val="1840299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a:extLst>
              <a:ext uri="{FF2B5EF4-FFF2-40B4-BE49-F238E27FC236}">
                <a16:creationId xmlns:a16="http://schemas.microsoft.com/office/drawing/2014/main" id="{42BFCF4D-9BBD-14EA-FB3E-AC9869561C8A}"/>
              </a:ext>
            </a:extLst>
          </p:cNvPr>
          <p:cNvPicPr>
            <a:picLocks noChangeAspect="1"/>
          </p:cNvPicPr>
          <p:nvPr/>
        </p:nvPicPr>
        <p:blipFill>
          <a:blip r:embed="rId2"/>
          <a:srcRect l="33209" r="33510"/>
          <a:stretch>
            <a:fillRect/>
          </a:stretch>
        </p:blipFill>
        <p:spPr>
          <a:xfrm>
            <a:off x="20" y="-2"/>
            <a:ext cx="4057627" cy="6858002"/>
          </a:xfrm>
          <a:prstGeom prst="rect">
            <a:avLst/>
          </a:prstGeom>
        </p:spPr>
      </p:pic>
      <p:sp>
        <p:nvSpPr>
          <p:cNvPr id="2" name="TextBox 1"/>
          <p:cNvSpPr txBox="1"/>
          <p:nvPr/>
        </p:nvSpPr>
        <p:spPr>
          <a:xfrm>
            <a:off x="4586487" y="405685"/>
            <a:ext cx="4098726" cy="155930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3200">
              <a:latin typeface="+mj-lt"/>
              <a:ea typeface="+mj-ea"/>
              <a:cs typeface="+mj-cs"/>
            </a:endParaRPr>
          </a:p>
          <a:p>
            <a:pPr defTabSz="914400">
              <a:lnSpc>
                <a:spcPct val="90000"/>
              </a:lnSpc>
              <a:spcBef>
                <a:spcPct val="0"/>
              </a:spcBef>
              <a:spcAft>
                <a:spcPts val="600"/>
              </a:spcAft>
              <a:defRPr sz="3200" b="1">
                <a:solidFill>
                  <a:srgbClr val="3C3C3C"/>
                </a:solidFill>
              </a:defRPr>
            </a:pPr>
            <a:r>
              <a:rPr lang="en-US" sz="3200">
                <a:latin typeface="+mj-lt"/>
                <a:ea typeface="+mj-ea"/>
                <a:cs typeface="+mj-cs"/>
              </a:rPr>
              <a:t>4. Mikrobiyota ve Beyin Yaşlanması</a:t>
            </a:r>
          </a:p>
        </p:txBody>
      </p:sp>
      <p:sp>
        <p:nvSpPr>
          <p:cNvPr id="3" name="TextBox 2"/>
          <p:cNvSpPr txBox="1"/>
          <p:nvPr/>
        </p:nvSpPr>
        <p:spPr>
          <a:xfrm>
            <a:off x="4586487" y="2743200"/>
            <a:ext cx="3935505" cy="3496878"/>
          </a:xfrm>
          <a:prstGeom prst="rect">
            <a:avLst/>
          </a:prstGeom>
        </p:spPr>
        <p:txBody>
          <a:bodyPr vert="horz" lIns="91440" tIns="45720" rIns="91440" bIns="45720" rtlCol="0" anchor="ctr">
            <a:normAutofit fontScale="92500"/>
          </a:bodyPr>
          <a:lstStyle/>
          <a:p>
            <a:pPr indent="-228600" defTabSz="914400">
              <a:lnSpc>
                <a:spcPct val="90000"/>
              </a:lnSpc>
              <a:spcAft>
                <a:spcPts val="600"/>
              </a:spcAft>
              <a:buFont typeface="Arial" panose="020B0604020202020204" pitchFamily="34" charset="0"/>
              <a:buChar char="•"/>
            </a:pPr>
            <a:endParaRPr lang="en-US" sz="1700" dirty="0"/>
          </a:p>
          <a:p>
            <a:pPr defTabSz="914400">
              <a:lnSpc>
                <a:spcPct val="90000"/>
              </a:lnSpc>
              <a:spcAft>
                <a:spcPts val="600"/>
              </a:spcAft>
              <a:defRPr sz="2000">
                <a:solidFill>
                  <a:srgbClr val="505050"/>
                </a:solidFill>
              </a:defRPr>
            </a:pPr>
            <a:r>
              <a:rPr lang="en-US" sz="2800" dirty="0" err="1"/>
              <a:t>Bağırsak</a:t>
            </a:r>
            <a:r>
              <a:rPr lang="en-US" sz="2800" dirty="0"/>
              <a:t>–</a:t>
            </a:r>
            <a:r>
              <a:rPr lang="en-US" sz="2800" dirty="0" err="1"/>
              <a:t>beyin</a:t>
            </a:r>
            <a:r>
              <a:rPr lang="en-US" sz="2800" dirty="0"/>
              <a:t> </a:t>
            </a:r>
            <a:r>
              <a:rPr lang="en-US" sz="2800" dirty="0" err="1"/>
              <a:t>ekseni</a:t>
            </a:r>
            <a:r>
              <a:rPr lang="en-US" sz="2800" dirty="0"/>
              <a:t> </a:t>
            </a:r>
            <a:r>
              <a:rPr lang="en-US" sz="2800" dirty="0" err="1"/>
              <a:t>üzerinden</a:t>
            </a:r>
            <a:r>
              <a:rPr lang="en-US" sz="2800" dirty="0"/>
              <a:t> </a:t>
            </a:r>
            <a:r>
              <a:rPr lang="en-US" sz="2800" dirty="0" err="1"/>
              <a:t>nöroinflamasyon</a:t>
            </a:r>
            <a:r>
              <a:rPr lang="en-US" sz="2800" dirty="0"/>
              <a:t> </a:t>
            </a:r>
            <a:r>
              <a:rPr lang="en-US" sz="2800" dirty="0" err="1"/>
              <a:t>artar</a:t>
            </a:r>
            <a:r>
              <a:rPr lang="en-US" sz="2800" dirty="0"/>
              <a:t>.</a:t>
            </a:r>
          </a:p>
          <a:p>
            <a:pPr defTabSz="914400">
              <a:lnSpc>
                <a:spcPct val="90000"/>
              </a:lnSpc>
              <a:spcAft>
                <a:spcPts val="600"/>
              </a:spcAft>
              <a:defRPr sz="2000">
                <a:solidFill>
                  <a:srgbClr val="505050"/>
                </a:solidFill>
              </a:defRPr>
            </a:pPr>
            <a:r>
              <a:rPr lang="en-US" sz="2800" dirty="0" err="1"/>
              <a:t>Disbiyozis</a:t>
            </a:r>
            <a:r>
              <a:rPr lang="en-US" sz="2800" dirty="0"/>
              <a:t> </a:t>
            </a:r>
            <a:r>
              <a:rPr lang="en-US" sz="2800" dirty="0" err="1"/>
              <a:t>bilişsel</a:t>
            </a:r>
            <a:r>
              <a:rPr lang="en-US" sz="2800" dirty="0"/>
              <a:t> </a:t>
            </a:r>
            <a:r>
              <a:rPr lang="en-US" sz="2800" dirty="0" err="1"/>
              <a:t>gerileme</a:t>
            </a:r>
            <a:r>
              <a:rPr lang="en-US" sz="2800" dirty="0"/>
              <a:t> </a:t>
            </a:r>
            <a:r>
              <a:rPr lang="en-US" sz="2800" dirty="0" err="1"/>
              <a:t>ve</a:t>
            </a:r>
            <a:r>
              <a:rPr lang="en-US" sz="2800" dirty="0"/>
              <a:t> </a:t>
            </a:r>
            <a:r>
              <a:rPr lang="en-US" sz="2800" dirty="0" err="1"/>
              <a:t>nörodejenerasyonu</a:t>
            </a:r>
            <a:r>
              <a:rPr lang="en-US" sz="2800" dirty="0"/>
              <a:t> </a:t>
            </a:r>
            <a:r>
              <a:rPr lang="en-US" sz="2800" dirty="0" err="1"/>
              <a:t>hızlandırabilir</a:t>
            </a:r>
            <a:r>
              <a:rPr lang="en-US" sz="2800" dirty="0"/>
              <a:t>.</a:t>
            </a:r>
          </a:p>
          <a:p>
            <a:pPr defTabSz="914400">
              <a:lnSpc>
                <a:spcPct val="90000"/>
              </a:lnSpc>
              <a:spcAft>
                <a:spcPts val="600"/>
              </a:spcAft>
              <a:defRPr sz="2000">
                <a:solidFill>
                  <a:srgbClr val="505050"/>
                </a:solidFill>
              </a:defRPr>
            </a:pPr>
            <a:r>
              <a:rPr lang="en-US" sz="2800" dirty="0" err="1"/>
              <a:t>Mikrobiyal</a:t>
            </a:r>
            <a:r>
              <a:rPr lang="en-US" sz="2800" dirty="0"/>
              <a:t> </a:t>
            </a:r>
            <a:r>
              <a:rPr lang="en-US" sz="2800" dirty="0" err="1"/>
              <a:t>metabolitler</a:t>
            </a:r>
            <a:r>
              <a:rPr lang="en-US" sz="2800" dirty="0"/>
              <a:t> </a:t>
            </a:r>
            <a:r>
              <a:rPr lang="en-US" sz="2800" dirty="0" err="1"/>
              <a:t>sinir</a:t>
            </a:r>
            <a:r>
              <a:rPr lang="en-US" sz="2800" dirty="0"/>
              <a:t> </a:t>
            </a:r>
            <a:r>
              <a:rPr lang="en-US" sz="2800" dirty="0" err="1"/>
              <a:t>sağlığını</a:t>
            </a:r>
            <a:r>
              <a:rPr lang="en-US" sz="2800" dirty="0"/>
              <a:t> </a:t>
            </a:r>
            <a:r>
              <a:rPr lang="en-US" sz="2800" dirty="0" err="1"/>
              <a:t>etkiler</a:t>
            </a:r>
            <a:r>
              <a:rPr lang="en-US" sz="2800" dirty="0"/>
              <a:t>.</a:t>
            </a:r>
          </a:p>
        </p:txBody>
      </p:sp>
    </p:spTree>
    <p:extLst>
      <p:ext uri="{BB962C8B-B14F-4D97-AF65-F5344CB8AC3E}">
        <p14:creationId xmlns:p14="http://schemas.microsoft.com/office/powerpoint/2010/main" val="11198683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a:extLst>
              <a:ext uri="{FF2B5EF4-FFF2-40B4-BE49-F238E27FC236}">
                <a16:creationId xmlns:a16="http://schemas.microsoft.com/office/drawing/2014/main" id="{AC24F570-12EB-21DD-49F1-D147216D76CF}"/>
              </a:ext>
            </a:extLst>
          </p:cNvPr>
          <p:cNvPicPr>
            <a:picLocks noChangeAspect="1"/>
          </p:cNvPicPr>
          <p:nvPr/>
        </p:nvPicPr>
        <p:blipFill>
          <a:blip r:embed="rId2"/>
          <a:stretch>
            <a:fillRect/>
          </a:stretch>
        </p:blipFill>
        <p:spPr>
          <a:xfrm>
            <a:off x="3887516" y="394900"/>
            <a:ext cx="5223770" cy="3560948"/>
          </a:xfrm>
          <a:prstGeom prst="rect">
            <a:avLst/>
          </a:prstGeom>
        </p:spPr>
      </p:pic>
      <p:pic>
        <p:nvPicPr>
          <p:cNvPr id="2" name="Picture 1"/>
          <p:cNvPicPr>
            <a:picLocks noChangeAspect="1"/>
          </p:cNvPicPr>
          <p:nvPr/>
        </p:nvPicPr>
        <p:blipFill>
          <a:blip r:embed="rId3"/>
          <a:stretch>
            <a:fillRect/>
          </a:stretch>
        </p:blipFill>
        <p:spPr>
          <a:xfrm>
            <a:off x="1299260" y="857250"/>
            <a:ext cx="2978278" cy="2993244"/>
          </a:xfrm>
          <a:prstGeom prst="rect">
            <a:avLst/>
          </a:prstGeom>
        </p:spPr>
      </p:pic>
      <p:pic>
        <p:nvPicPr>
          <p:cNvPr id="4" name="Picture 4" descr="Mikrobiyota, Probiyotikler ve Akılcı Beslenme Mustafa Altındiş">
            <a:extLst>
              <a:ext uri="{FF2B5EF4-FFF2-40B4-BE49-F238E27FC236}">
                <a16:creationId xmlns:a16="http://schemas.microsoft.com/office/drawing/2014/main" id="{4BD58174-9DBC-E9A6-F217-893A5A72DA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5362" y="3533184"/>
            <a:ext cx="1753090" cy="228603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
            <a:extLst>
              <a:ext uri="{FF2B5EF4-FFF2-40B4-BE49-F238E27FC236}">
                <a16:creationId xmlns:a16="http://schemas.microsoft.com/office/drawing/2014/main" id="{2E94BA3E-E532-E631-213D-7F5AF3A67E44}"/>
              </a:ext>
            </a:extLst>
          </p:cNvPr>
          <p:cNvPicPr>
            <a:picLocks noChangeAspect="1"/>
          </p:cNvPicPr>
          <p:nvPr/>
        </p:nvPicPr>
        <p:blipFill>
          <a:blip r:embed="rId5"/>
          <a:stretch>
            <a:fillRect/>
          </a:stretch>
        </p:blipFill>
        <p:spPr>
          <a:xfrm>
            <a:off x="4164554" y="4061201"/>
            <a:ext cx="4946732" cy="2782537"/>
          </a:xfrm>
          <a:prstGeom prst="rect">
            <a:avLst/>
          </a:prstGeom>
        </p:spPr>
      </p:pic>
    </p:spTree>
    <p:extLst>
      <p:ext uri="{BB962C8B-B14F-4D97-AF65-F5344CB8AC3E}">
        <p14:creationId xmlns:p14="http://schemas.microsoft.com/office/powerpoint/2010/main" val="20349181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CD21D8CF-8F73-8976-97E7-F22B0FB52A71}"/>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9143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28650" y="365125"/>
            <a:ext cx="7886700" cy="1325563"/>
          </a:xfrm>
          <a:prstGeom prst="rect">
            <a:avLst/>
          </a:prstGeom>
        </p:spPr>
        <p:txBody>
          <a:bodyPr vert="horz" lIns="91440" tIns="45720" rIns="91440" bIns="45720" rtlCol="0" anchor="ctr">
            <a:normAutofit/>
          </a:bodyPr>
          <a:lstStyle/>
          <a:p>
            <a:pPr defTabSz="914400">
              <a:lnSpc>
                <a:spcPct val="90000"/>
              </a:lnSpc>
              <a:spcBef>
                <a:spcPct val="0"/>
              </a:spcBef>
              <a:spcAft>
                <a:spcPts val="450"/>
              </a:spcAft>
            </a:pPr>
            <a:r>
              <a:rPr lang="en-US" sz="4400" b="1">
                <a:latin typeface="+mj-lt"/>
                <a:ea typeface="+mj-ea"/>
                <a:cs typeface="+mj-cs"/>
              </a:rPr>
              <a:t>Nöroinflamasyon mekanizmaları </a:t>
            </a:r>
          </a:p>
        </p:txBody>
      </p:sp>
      <p:graphicFrame>
        <p:nvGraphicFramePr>
          <p:cNvPr id="9" name="Content Placeholder 2">
            <a:extLst>
              <a:ext uri="{FF2B5EF4-FFF2-40B4-BE49-F238E27FC236}">
                <a16:creationId xmlns:a16="http://schemas.microsoft.com/office/drawing/2014/main" id="{A6A5AF05-F39D-572F-A467-79DB79B14870}"/>
              </a:ext>
            </a:extLst>
          </p:cNvPr>
          <p:cNvGraphicFramePr/>
          <p:nvPr>
            <p:extLst>
              <p:ext uri="{D42A27DB-BD31-4B8C-83A1-F6EECF244321}">
                <p14:modId xmlns:p14="http://schemas.microsoft.com/office/powerpoint/2010/main" val="415893332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58134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İki beyaz şekil satırının önünde kırmızı oyuncak kişi">
            <a:extLst>
              <a:ext uri="{FF2B5EF4-FFF2-40B4-BE49-F238E27FC236}">
                <a16:creationId xmlns:a16="http://schemas.microsoft.com/office/drawing/2014/main" id="{DB3697E3-984D-E28C-3A07-548A219B244D}"/>
              </a:ext>
            </a:extLst>
          </p:cNvPr>
          <p:cNvPicPr>
            <a:picLocks noChangeAspect="1"/>
          </p:cNvPicPr>
          <p:nvPr/>
        </p:nvPicPr>
        <p:blipFill>
          <a:blip r:embed="rId2"/>
          <a:srcRect l="32477" r="28621"/>
          <a:stretch/>
        </p:blipFill>
        <p:spPr>
          <a:xfrm>
            <a:off x="1143016" y="857248"/>
            <a:ext cx="3043220" cy="5143502"/>
          </a:xfrm>
          <a:prstGeom prst="rect">
            <a:avLst/>
          </a:prstGeom>
        </p:spPr>
      </p:pic>
      <p:sp>
        <p:nvSpPr>
          <p:cNvPr id="7" name="Content Placeholder 2"/>
          <p:cNvSpPr txBox="1">
            <a:spLocks/>
          </p:cNvSpPr>
          <p:nvPr/>
        </p:nvSpPr>
        <p:spPr>
          <a:xfrm>
            <a:off x="4464624" y="1006202"/>
            <a:ext cx="3536376" cy="4845596"/>
          </a:xfrm>
          <a:prstGeom prst="roundRect">
            <a:avLst/>
          </a:prstGeom>
        </p:spPr>
        <p:txBody>
          <a:bodyPr vert="horz" lIns="68580" tIns="34290" rIns="68580" bIns="3429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pPr>
            <a:r>
              <a:rPr lang="en-US" sz="2700" dirty="0" err="1"/>
              <a:t>Ağrı</a:t>
            </a:r>
            <a:r>
              <a:rPr lang="en-US" sz="2700" dirty="0"/>
              <a:t> </a:t>
            </a:r>
            <a:r>
              <a:rPr lang="en-US" sz="2700" dirty="0" err="1"/>
              <a:t>algısı</a:t>
            </a:r>
            <a:r>
              <a:rPr lang="en-US" sz="2700" dirty="0"/>
              <a:t> </a:t>
            </a:r>
            <a:r>
              <a:rPr lang="en-US" sz="2700" dirty="0" err="1"/>
              <a:t>regülasyonu</a:t>
            </a:r>
            <a:r>
              <a:rPr lang="en-US" sz="2700" dirty="0"/>
              <a:t>, organ </a:t>
            </a:r>
            <a:r>
              <a:rPr lang="en-US" sz="2700" dirty="0" err="1"/>
              <a:t>ve</a:t>
            </a:r>
            <a:r>
              <a:rPr lang="en-US" sz="2700" dirty="0"/>
              <a:t> </a:t>
            </a:r>
            <a:r>
              <a:rPr lang="en-US" sz="2700" dirty="0" err="1"/>
              <a:t>periferal</a:t>
            </a:r>
            <a:r>
              <a:rPr lang="en-US" sz="2700" dirty="0"/>
              <a:t> </a:t>
            </a:r>
            <a:r>
              <a:rPr lang="en-US" sz="2700" dirty="0" err="1"/>
              <a:t>ağrı</a:t>
            </a:r>
            <a:r>
              <a:rPr lang="en-US" sz="2700" dirty="0"/>
              <a:t> </a:t>
            </a:r>
            <a:r>
              <a:rPr lang="en-US" sz="2700" dirty="0" err="1"/>
              <a:t>yanıtı</a:t>
            </a:r>
            <a:r>
              <a:rPr lang="en-US" sz="2700" dirty="0"/>
              <a:t> </a:t>
            </a:r>
          </a:p>
          <a:p>
            <a:pPr marL="0" indent="0">
              <a:lnSpc>
                <a:spcPct val="90000"/>
              </a:lnSpc>
              <a:buNone/>
            </a:pPr>
            <a:r>
              <a:rPr lang="en-US" sz="2700" dirty="0" err="1"/>
              <a:t>Öğrenme</a:t>
            </a:r>
            <a:r>
              <a:rPr lang="en-US" sz="2700" dirty="0"/>
              <a:t> </a:t>
            </a:r>
            <a:r>
              <a:rPr lang="en-US" sz="2700" dirty="0" err="1"/>
              <a:t>kapasitesi</a:t>
            </a:r>
            <a:r>
              <a:rPr lang="en-US" sz="2700" dirty="0"/>
              <a:t> </a:t>
            </a:r>
            <a:r>
              <a:rPr lang="en-US" sz="2700" dirty="0" err="1"/>
              <a:t>ve</a:t>
            </a:r>
            <a:r>
              <a:rPr lang="en-US" sz="2700" dirty="0"/>
              <a:t> </a:t>
            </a:r>
            <a:r>
              <a:rPr lang="en-US" sz="2700" dirty="0" err="1"/>
              <a:t>hafıza</a:t>
            </a:r>
            <a:r>
              <a:rPr lang="en-US" sz="2700" dirty="0"/>
              <a:t> </a:t>
            </a:r>
          </a:p>
          <a:p>
            <a:pPr marL="0" indent="0">
              <a:lnSpc>
                <a:spcPct val="90000"/>
              </a:lnSpc>
              <a:buNone/>
            </a:pPr>
            <a:r>
              <a:rPr lang="en-US" sz="2700" dirty="0"/>
              <a:t>Duygu </a:t>
            </a:r>
            <a:r>
              <a:rPr lang="en-US" sz="2700" dirty="0" err="1"/>
              <a:t>durumu</a:t>
            </a:r>
            <a:r>
              <a:rPr lang="en-US" sz="2700" dirty="0"/>
              <a:t> </a:t>
            </a:r>
          </a:p>
          <a:p>
            <a:pPr marL="0" indent="0">
              <a:lnSpc>
                <a:spcPct val="90000"/>
              </a:lnSpc>
              <a:buNone/>
            </a:pPr>
            <a:r>
              <a:rPr lang="en-US" sz="2700" dirty="0" err="1"/>
              <a:t>Karakter</a:t>
            </a:r>
            <a:endParaRPr lang="en-US" sz="2700" dirty="0"/>
          </a:p>
          <a:p>
            <a:pPr marL="0" indent="0">
              <a:lnSpc>
                <a:spcPct val="90000"/>
              </a:lnSpc>
              <a:buNone/>
            </a:pPr>
            <a:r>
              <a:rPr lang="en-US" sz="2700" dirty="0" err="1"/>
              <a:t>Stres</a:t>
            </a:r>
            <a:r>
              <a:rPr lang="en-US" sz="2700" dirty="0"/>
              <a:t> </a:t>
            </a:r>
            <a:r>
              <a:rPr lang="en-US" sz="2700" dirty="0" err="1"/>
              <a:t>yönetimi</a:t>
            </a:r>
            <a:endParaRPr lang="en-US" sz="2700" dirty="0"/>
          </a:p>
          <a:p>
            <a:pPr marL="0" indent="0">
              <a:lnSpc>
                <a:spcPct val="90000"/>
              </a:lnSpc>
              <a:buNone/>
            </a:pPr>
            <a:r>
              <a:rPr lang="en-US" sz="2700" dirty="0"/>
              <a:t>Yeme </a:t>
            </a:r>
            <a:r>
              <a:rPr lang="en-US" sz="2700" dirty="0" err="1"/>
              <a:t>alışkanlıkları</a:t>
            </a:r>
            <a:endParaRPr lang="en-US" sz="2700" dirty="0"/>
          </a:p>
          <a:p>
            <a:pPr marL="0" indent="0">
              <a:lnSpc>
                <a:spcPct val="90000"/>
              </a:lnSpc>
              <a:buNone/>
            </a:pPr>
            <a:r>
              <a:rPr lang="en-US" sz="2700" dirty="0"/>
              <a:t>Besin </a:t>
            </a:r>
            <a:r>
              <a:rPr lang="en-US" sz="2700" dirty="0" err="1"/>
              <a:t>algısı</a:t>
            </a:r>
            <a:endParaRPr lang="en-US" sz="2700" dirty="0"/>
          </a:p>
          <a:p>
            <a:pPr marL="0" indent="0">
              <a:lnSpc>
                <a:spcPct val="90000"/>
              </a:lnSpc>
              <a:buNone/>
            </a:pPr>
            <a:r>
              <a:rPr lang="en-US" sz="2700" dirty="0" err="1"/>
              <a:t>Sosyal</a:t>
            </a:r>
            <a:r>
              <a:rPr lang="en-US" sz="2700" dirty="0"/>
              <a:t> </a:t>
            </a:r>
            <a:r>
              <a:rPr lang="en-US" sz="2700" dirty="0" err="1"/>
              <a:t>etkileşim</a:t>
            </a:r>
            <a:endParaRPr lang="en-US" sz="2700" dirty="0"/>
          </a:p>
        </p:txBody>
      </p:sp>
    </p:spTree>
    <p:extLst>
      <p:ext uri="{BB962C8B-B14F-4D97-AF65-F5344CB8AC3E}">
        <p14:creationId xmlns:p14="http://schemas.microsoft.com/office/powerpoint/2010/main" val="42158917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77724" y="1033846"/>
            <a:ext cx="6858000" cy="4790309"/>
          </a:xfrm>
          <a:prstGeom prst="rect">
            <a:avLst/>
          </a:prstGeom>
        </p:spPr>
      </p:pic>
      <p:sp>
        <p:nvSpPr>
          <p:cNvPr id="3" name="Metin kutusu 2">
            <a:extLst>
              <a:ext uri="{FF2B5EF4-FFF2-40B4-BE49-F238E27FC236}">
                <a16:creationId xmlns:a16="http://schemas.microsoft.com/office/drawing/2014/main" id="{A49BB325-2A9E-20BD-6854-E10E699F19CB}"/>
              </a:ext>
            </a:extLst>
          </p:cNvPr>
          <p:cNvSpPr txBox="1"/>
          <p:nvPr/>
        </p:nvSpPr>
        <p:spPr>
          <a:xfrm>
            <a:off x="7053943" y="1033845"/>
            <a:ext cx="1661067" cy="1569660"/>
          </a:xfrm>
          <a:prstGeom prst="rect">
            <a:avLst/>
          </a:prstGeom>
          <a:noFill/>
        </p:spPr>
        <p:txBody>
          <a:bodyPr wrap="square" rtlCol="0">
            <a:spAutoFit/>
          </a:bodyPr>
          <a:lstStyle/>
          <a:p>
            <a:r>
              <a:rPr lang="tr-TR" sz="1600" b="1" dirty="0">
                <a:solidFill>
                  <a:srgbClr val="C00000"/>
                </a:solidFill>
              </a:rPr>
              <a:t>INTOLERANS</a:t>
            </a:r>
          </a:p>
          <a:p>
            <a:r>
              <a:rPr lang="tr-TR" sz="1600" b="1" dirty="0">
                <a:solidFill>
                  <a:srgbClr val="C00000"/>
                </a:solidFill>
              </a:rPr>
              <a:t>ALERJİ</a:t>
            </a:r>
          </a:p>
          <a:p>
            <a:r>
              <a:rPr lang="tr-TR" sz="1600" b="1" dirty="0">
                <a:solidFill>
                  <a:srgbClr val="C00000"/>
                </a:solidFill>
              </a:rPr>
              <a:t>OTOİMMÜNİTE</a:t>
            </a:r>
          </a:p>
          <a:p>
            <a:endParaRPr lang="tr-TR" sz="1600" b="1" dirty="0">
              <a:solidFill>
                <a:srgbClr val="C00000"/>
              </a:solidFill>
            </a:endParaRPr>
          </a:p>
          <a:p>
            <a:endParaRPr lang="tr-TR" sz="1600" b="1" dirty="0">
              <a:solidFill>
                <a:srgbClr val="C00000"/>
              </a:solidFill>
            </a:endParaRPr>
          </a:p>
          <a:p>
            <a:r>
              <a:rPr lang="tr-TR" sz="1600" b="1" dirty="0">
                <a:solidFill>
                  <a:srgbClr val="C00000"/>
                </a:solidFill>
              </a:rPr>
              <a:t>KANSER</a:t>
            </a:r>
          </a:p>
        </p:txBody>
      </p:sp>
      <p:sp>
        <p:nvSpPr>
          <p:cNvPr id="10" name="Dikdörtgen 9">
            <a:extLst>
              <a:ext uri="{FF2B5EF4-FFF2-40B4-BE49-F238E27FC236}">
                <a16:creationId xmlns:a16="http://schemas.microsoft.com/office/drawing/2014/main" id="{803F63D7-ABC2-FE20-4980-4D196AB372A8}"/>
              </a:ext>
            </a:extLst>
          </p:cNvPr>
          <p:cNvSpPr/>
          <p:nvPr/>
        </p:nvSpPr>
        <p:spPr>
          <a:xfrm>
            <a:off x="1983923" y="3082752"/>
            <a:ext cx="5265963" cy="692497"/>
          </a:xfrm>
          <a:prstGeom prst="rect">
            <a:avLst/>
          </a:prstGeom>
          <a:solidFill>
            <a:srgbClr val="C00000"/>
          </a:solidFill>
        </p:spPr>
        <p:txBody>
          <a:bodyPr wrap="square" lIns="68580" tIns="34290" rIns="68580" bIns="34290">
            <a:spAutoFit/>
          </a:bodyPr>
          <a:lstStyle/>
          <a:p>
            <a:pPr algn="ctr"/>
            <a:r>
              <a:rPr lang="tr-TR" sz="405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NÖROİNFLAMASYON</a:t>
            </a:r>
          </a:p>
        </p:txBody>
      </p:sp>
    </p:spTree>
    <p:extLst>
      <p:ext uri="{BB962C8B-B14F-4D97-AF65-F5344CB8AC3E}">
        <p14:creationId xmlns:p14="http://schemas.microsoft.com/office/powerpoint/2010/main" val="83966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6829DB29-8ABD-CE68-E0AC-376952E8A843}"/>
              </a:ext>
            </a:extLst>
          </p:cNvPr>
          <p:cNvPicPr>
            <a:picLocks noChangeAspect="1"/>
          </p:cNvPicPr>
          <p:nvPr/>
        </p:nvPicPr>
        <p:blipFill>
          <a:blip r:embed="rId2"/>
          <a:stretch>
            <a:fillRect/>
          </a:stretch>
        </p:blipFill>
        <p:spPr>
          <a:xfrm>
            <a:off x="1323191" y="467169"/>
            <a:ext cx="7772400" cy="5923662"/>
          </a:xfrm>
          <a:prstGeom prst="rect">
            <a:avLst/>
          </a:prstGeom>
        </p:spPr>
      </p:pic>
      <p:pic>
        <p:nvPicPr>
          <p:cNvPr id="3" name="Picture 1">
            <a:extLst>
              <a:ext uri="{FF2B5EF4-FFF2-40B4-BE49-F238E27FC236}">
                <a16:creationId xmlns:a16="http://schemas.microsoft.com/office/drawing/2014/main" id="{372B1F66-1ACC-2297-E35A-6D9E64584B1B}"/>
              </a:ext>
            </a:extLst>
          </p:cNvPr>
          <p:cNvPicPr>
            <a:picLocks noChangeAspect="1"/>
          </p:cNvPicPr>
          <p:nvPr/>
        </p:nvPicPr>
        <p:blipFill>
          <a:blip r:embed="rId3"/>
          <a:stretch>
            <a:fillRect/>
          </a:stretch>
        </p:blipFill>
        <p:spPr>
          <a:xfrm>
            <a:off x="0" y="3566295"/>
            <a:ext cx="3098202" cy="3291705"/>
          </a:xfrm>
          <a:prstGeom prst="rect">
            <a:avLst/>
          </a:prstGeom>
        </p:spPr>
      </p:pic>
    </p:spTree>
    <p:extLst>
      <p:ext uri="{BB962C8B-B14F-4D97-AF65-F5344CB8AC3E}">
        <p14:creationId xmlns:p14="http://schemas.microsoft.com/office/powerpoint/2010/main" val="1237981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sim 1">
            <a:extLst>
              <a:ext uri="{FF2B5EF4-FFF2-40B4-BE49-F238E27FC236}">
                <a16:creationId xmlns:a16="http://schemas.microsoft.com/office/drawing/2014/main" id="{61496D9C-F742-D188-E6A3-7B75227D76D8}"/>
              </a:ext>
            </a:extLst>
          </p:cNvPr>
          <p:cNvPicPr>
            <a:picLocks noChangeAspect="1"/>
          </p:cNvPicPr>
          <p:nvPr/>
        </p:nvPicPr>
        <p:blipFill>
          <a:blip r:embed="rId2"/>
          <a:srcRect l="8824" r="1" b="1"/>
          <a:stretch>
            <a:fillRect/>
          </a:stretch>
        </p:blipFill>
        <p:spPr>
          <a:xfrm>
            <a:off x="461842" y="508000"/>
            <a:ext cx="8220315"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p:spPr>
      </p:pic>
    </p:spTree>
    <p:extLst>
      <p:ext uri="{BB962C8B-B14F-4D97-AF65-F5344CB8AC3E}">
        <p14:creationId xmlns:p14="http://schemas.microsoft.com/office/powerpoint/2010/main" val="10647471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885341" y="365125"/>
            <a:ext cx="3630007" cy="180730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3100">
              <a:latin typeface="+mj-lt"/>
              <a:ea typeface="+mj-ea"/>
              <a:cs typeface="+mj-cs"/>
            </a:endParaRPr>
          </a:p>
          <a:p>
            <a:pPr defTabSz="914400">
              <a:lnSpc>
                <a:spcPct val="90000"/>
              </a:lnSpc>
              <a:spcBef>
                <a:spcPct val="0"/>
              </a:spcBef>
              <a:spcAft>
                <a:spcPts val="600"/>
              </a:spcAft>
              <a:defRPr sz="3200" b="1">
                <a:solidFill>
                  <a:srgbClr val="3C3C3C"/>
                </a:solidFill>
              </a:defRPr>
            </a:pPr>
            <a:r>
              <a:rPr lang="en-US" sz="3100">
                <a:latin typeface="+mj-lt"/>
                <a:ea typeface="+mj-ea"/>
                <a:cs typeface="+mj-cs"/>
              </a:rPr>
              <a:t>5. Yararlı Bakteriler ve Gençlik Faktörleri</a:t>
            </a:r>
          </a:p>
        </p:txBody>
      </p:sp>
      <p:pic>
        <p:nvPicPr>
          <p:cNvPr id="9218" name="Picture 2">
            <a:extLst>
              <a:ext uri="{FF2B5EF4-FFF2-40B4-BE49-F238E27FC236}">
                <a16:creationId xmlns:a16="http://schemas.microsoft.com/office/drawing/2014/main" id="{DF16D6DA-E153-F8BA-70BB-E807BA757A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901" r="11768"/>
          <a:stretch>
            <a:fillRect/>
          </a:stretch>
        </p:blipFill>
        <p:spPr bwMode="auto">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885341" y="2333297"/>
            <a:ext cx="3630007" cy="384366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700" dirty="0"/>
          </a:p>
          <a:p>
            <a:pPr defTabSz="914400">
              <a:lnSpc>
                <a:spcPct val="90000"/>
              </a:lnSpc>
              <a:spcAft>
                <a:spcPts val="600"/>
              </a:spcAft>
              <a:defRPr sz="2000">
                <a:solidFill>
                  <a:srgbClr val="505050"/>
                </a:solidFill>
              </a:defRPr>
            </a:pPr>
            <a:r>
              <a:rPr lang="en-US" sz="1700" dirty="0"/>
              <a:t>- </a:t>
            </a:r>
            <a:r>
              <a:rPr lang="en-US" sz="1700" dirty="0" err="1"/>
              <a:t>Roseburia</a:t>
            </a:r>
            <a:r>
              <a:rPr lang="en-US" sz="1700" dirty="0"/>
              <a:t>, </a:t>
            </a:r>
            <a:r>
              <a:rPr lang="en-US" sz="1700" dirty="0" err="1"/>
              <a:t>Faecalibacterium</a:t>
            </a:r>
            <a:r>
              <a:rPr lang="en-US" sz="1700" dirty="0"/>
              <a:t> </a:t>
            </a:r>
            <a:r>
              <a:rPr lang="en-US" sz="1700" dirty="0" err="1"/>
              <a:t>prausnitzii</a:t>
            </a:r>
            <a:r>
              <a:rPr lang="en-US" sz="1700" dirty="0"/>
              <a:t> → </a:t>
            </a:r>
            <a:r>
              <a:rPr lang="en-US" sz="1700" dirty="0" err="1"/>
              <a:t>bütirat</a:t>
            </a:r>
            <a:r>
              <a:rPr lang="en-US" sz="1700" dirty="0"/>
              <a:t> </a:t>
            </a:r>
            <a:r>
              <a:rPr lang="en-US" sz="1700" dirty="0" err="1"/>
              <a:t>üretimi</a:t>
            </a:r>
            <a:r>
              <a:rPr lang="en-US" sz="1700" dirty="0"/>
              <a:t>.</a:t>
            </a:r>
          </a:p>
          <a:p>
            <a:pPr defTabSz="914400">
              <a:lnSpc>
                <a:spcPct val="90000"/>
              </a:lnSpc>
              <a:spcAft>
                <a:spcPts val="600"/>
              </a:spcAft>
              <a:defRPr sz="2000">
                <a:solidFill>
                  <a:srgbClr val="505050"/>
                </a:solidFill>
              </a:defRPr>
            </a:pPr>
            <a:r>
              <a:rPr lang="en-US" sz="1700" dirty="0"/>
              <a:t>- </a:t>
            </a:r>
            <a:r>
              <a:rPr lang="en-US" sz="1700" dirty="0" err="1"/>
              <a:t>Kısa</a:t>
            </a:r>
            <a:r>
              <a:rPr lang="en-US" sz="1700" dirty="0"/>
              <a:t> </a:t>
            </a:r>
            <a:r>
              <a:rPr lang="en-US" sz="1700" dirty="0" err="1"/>
              <a:t>zincirli</a:t>
            </a:r>
            <a:r>
              <a:rPr lang="en-US" sz="1700" dirty="0"/>
              <a:t> </a:t>
            </a:r>
            <a:r>
              <a:rPr lang="en-US" sz="1700" dirty="0" err="1"/>
              <a:t>yağ</a:t>
            </a:r>
            <a:r>
              <a:rPr lang="en-US" sz="1700" dirty="0"/>
              <a:t> </a:t>
            </a:r>
            <a:r>
              <a:rPr lang="en-US" sz="1700" dirty="0" err="1"/>
              <a:t>asitleri</a:t>
            </a:r>
            <a:r>
              <a:rPr lang="en-US" sz="1700" dirty="0"/>
              <a:t> </a:t>
            </a:r>
            <a:r>
              <a:rPr lang="en-US" sz="1700" dirty="0" err="1"/>
              <a:t>antiinflamatuar</a:t>
            </a:r>
            <a:r>
              <a:rPr lang="en-US" sz="1700" dirty="0"/>
              <a:t> </a:t>
            </a:r>
            <a:r>
              <a:rPr lang="en-US" sz="1700" dirty="0" err="1"/>
              <a:t>ve</a:t>
            </a:r>
            <a:r>
              <a:rPr lang="en-US" sz="1700" dirty="0"/>
              <a:t> anti-aging </a:t>
            </a:r>
            <a:r>
              <a:rPr lang="en-US" sz="1700" dirty="0" err="1"/>
              <a:t>etki</a:t>
            </a:r>
            <a:r>
              <a:rPr lang="en-US" sz="1700" dirty="0"/>
              <a:t> </a:t>
            </a:r>
            <a:r>
              <a:rPr lang="en-US" sz="1700" dirty="0" err="1"/>
              <a:t>gösterir</a:t>
            </a:r>
            <a:r>
              <a:rPr lang="en-US" sz="1700" dirty="0"/>
              <a:t>.</a:t>
            </a:r>
          </a:p>
          <a:p>
            <a:pPr defTabSz="914400">
              <a:lnSpc>
                <a:spcPct val="90000"/>
              </a:lnSpc>
              <a:spcAft>
                <a:spcPts val="600"/>
              </a:spcAft>
              <a:defRPr sz="2000">
                <a:solidFill>
                  <a:srgbClr val="505050"/>
                </a:solidFill>
              </a:defRPr>
            </a:pPr>
            <a:r>
              <a:rPr lang="en-US" sz="1700" dirty="0"/>
              <a:t>- </a:t>
            </a:r>
            <a:r>
              <a:rPr lang="en-US" sz="1700" dirty="0" err="1"/>
              <a:t>Mikrobiyota</a:t>
            </a:r>
            <a:r>
              <a:rPr lang="en-US" sz="1700" dirty="0"/>
              <a:t> </a:t>
            </a:r>
            <a:r>
              <a:rPr lang="en-US" sz="1700" dirty="0" err="1"/>
              <a:t>dengesi</a:t>
            </a:r>
            <a:r>
              <a:rPr lang="en-US" sz="1700" dirty="0"/>
              <a:t> </a:t>
            </a:r>
            <a:r>
              <a:rPr lang="en-US" sz="1700" dirty="0" err="1"/>
              <a:t>metabolik</a:t>
            </a:r>
            <a:r>
              <a:rPr lang="en-US" sz="1700" dirty="0"/>
              <a:t> </a:t>
            </a:r>
            <a:r>
              <a:rPr lang="en-US" sz="1700" dirty="0" err="1"/>
              <a:t>gençliği</a:t>
            </a:r>
            <a:r>
              <a:rPr lang="en-US" sz="1700" dirty="0"/>
              <a:t> </a:t>
            </a:r>
            <a:r>
              <a:rPr lang="en-US" sz="1700" dirty="0" err="1"/>
              <a:t>destekler</a:t>
            </a:r>
            <a:r>
              <a:rPr lang="en-US" sz="1700" dirty="0"/>
              <a:t>.</a:t>
            </a:r>
          </a:p>
        </p:txBody>
      </p:sp>
      <p:pic>
        <p:nvPicPr>
          <p:cNvPr id="5" name="Resim 4">
            <a:extLst>
              <a:ext uri="{FF2B5EF4-FFF2-40B4-BE49-F238E27FC236}">
                <a16:creationId xmlns:a16="http://schemas.microsoft.com/office/drawing/2014/main" id="{1F7FF07F-E666-121D-A6C9-819CF58C21BE}"/>
              </a:ext>
            </a:extLst>
          </p:cNvPr>
          <p:cNvPicPr>
            <a:picLocks noChangeAspect="1"/>
          </p:cNvPicPr>
          <p:nvPr/>
        </p:nvPicPr>
        <p:blipFill>
          <a:blip r:embed="rId3"/>
          <a:srcRect l="22048" t="33038" r="27033" b="28698"/>
          <a:stretch>
            <a:fillRect/>
          </a:stretch>
        </p:blipFill>
        <p:spPr>
          <a:xfrm>
            <a:off x="4258660" y="4685571"/>
            <a:ext cx="4055633" cy="1979408"/>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264508D4-1AD3-946C-0974-98BD5A921EC5}"/>
              </a:ext>
            </a:extLst>
          </p:cNvPr>
          <p:cNvPicPr>
            <a:picLocks noChangeAspect="1"/>
          </p:cNvPicPr>
          <p:nvPr/>
        </p:nvPicPr>
        <p:blipFill>
          <a:blip r:embed="rId2"/>
          <a:stretch>
            <a:fillRect/>
          </a:stretch>
        </p:blipFill>
        <p:spPr>
          <a:xfrm>
            <a:off x="733567" y="0"/>
            <a:ext cx="7676866" cy="6858000"/>
          </a:xfrm>
          <a:prstGeom prst="rect">
            <a:avLst/>
          </a:prstGeom>
        </p:spPr>
      </p:pic>
      <p:pic>
        <p:nvPicPr>
          <p:cNvPr id="3" name="Picture 4" descr="MÄ°CROBÄ°OME ile ilgili gÃ¶rsel sonucu">
            <a:extLst>
              <a:ext uri="{FF2B5EF4-FFF2-40B4-BE49-F238E27FC236}">
                <a16:creationId xmlns:a16="http://schemas.microsoft.com/office/drawing/2014/main" id="{DFA0A201-BDB4-E733-95AD-319271D611D9}"/>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4188941"/>
            <a:ext cx="3329634" cy="237249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5221591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etin kutusu 2">
            <a:extLst>
              <a:ext uri="{FF2B5EF4-FFF2-40B4-BE49-F238E27FC236}">
                <a16:creationId xmlns:a16="http://schemas.microsoft.com/office/drawing/2014/main" id="{F0A81822-8E43-9472-CAD8-45F72309B0F1}"/>
              </a:ext>
            </a:extLst>
          </p:cNvPr>
          <p:cNvSpPr txBox="1"/>
          <p:nvPr/>
        </p:nvSpPr>
        <p:spPr>
          <a:xfrm>
            <a:off x="242316" y="835751"/>
            <a:ext cx="3490721" cy="357351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kern="1200" dirty="0">
                <a:solidFill>
                  <a:schemeClr val="tx1"/>
                </a:solidFill>
                <a:latin typeface="+mj-lt"/>
                <a:ea typeface="+mj-ea"/>
                <a:cs typeface="+mj-cs"/>
              </a:rPr>
              <a:t>BAĞIRSAK MİKROBİYOTASI </a:t>
            </a:r>
          </a:p>
          <a:p>
            <a:pPr defTabSz="914400">
              <a:lnSpc>
                <a:spcPct val="90000"/>
              </a:lnSpc>
              <a:spcBef>
                <a:spcPct val="0"/>
              </a:spcBef>
              <a:spcAft>
                <a:spcPts val="600"/>
              </a:spcAft>
            </a:pPr>
            <a:r>
              <a:rPr lang="en-US" sz="4000" kern="1200" dirty="0">
                <a:solidFill>
                  <a:schemeClr val="tx1"/>
                </a:solidFill>
                <a:latin typeface="+mj-lt"/>
                <a:ea typeface="+mj-ea"/>
                <a:cs typeface="+mj-cs"/>
              </a:rPr>
              <a:t>EN MODİFİYE EDİLEBİLEN</a:t>
            </a:r>
          </a:p>
        </p:txBody>
      </p:sp>
      <p:sp>
        <p:nvSpPr>
          <p:cNvPr id="1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sim 1">
            <a:extLst>
              <a:ext uri="{FF2B5EF4-FFF2-40B4-BE49-F238E27FC236}">
                <a16:creationId xmlns:a16="http://schemas.microsoft.com/office/drawing/2014/main" id="{31F108CD-2657-57FB-B032-347496E1953E}"/>
              </a:ext>
            </a:extLst>
          </p:cNvPr>
          <p:cNvPicPr>
            <a:picLocks noChangeAspect="1"/>
          </p:cNvPicPr>
          <p:nvPr/>
        </p:nvPicPr>
        <p:blipFill>
          <a:blip r:embed="rId2"/>
          <a:stretch>
            <a:fillRect/>
          </a:stretch>
        </p:blipFill>
        <p:spPr>
          <a:xfrm>
            <a:off x="3674102" y="679117"/>
            <a:ext cx="5358687" cy="5499766"/>
          </a:xfrm>
          <a:prstGeom prst="rect">
            <a:avLst/>
          </a:prstGeom>
        </p:spPr>
      </p:pic>
    </p:spTree>
    <p:extLst>
      <p:ext uri="{BB962C8B-B14F-4D97-AF65-F5344CB8AC3E}">
        <p14:creationId xmlns:p14="http://schemas.microsoft.com/office/powerpoint/2010/main" val="3859224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82476B65-FD85-A519-E046-B67F2A860C55}"/>
              </a:ext>
            </a:extLst>
          </p:cNvPr>
          <p:cNvPicPr>
            <a:picLocks noChangeAspect="1"/>
          </p:cNvPicPr>
          <p:nvPr/>
        </p:nvPicPr>
        <p:blipFill>
          <a:blip r:embed="rId2"/>
          <a:stretch>
            <a:fillRect/>
          </a:stretch>
        </p:blipFill>
        <p:spPr>
          <a:xfrm>
            <a:off x="4486362" y="280554"/>
            <a:ext cx="4425905" cy="2878282"/>
          </a:xfrm>
          <a:prstGeom prst="rect">
            <a:avLst/>
          </a:prstGeom>
        </p:spPr>
      </p:pic>
      <p:pic>
        <p:nvPicPr>
          <p:cNvPr id="3" name="Resim 2">
            <a:extLst>
              <a:ext uri="{FF2B5EF4-FFF2-40B4-BE49-F238E27FC236}">
                <a16:creationId xmlns:a16="http://schemas.microsoft.com/office/drawing/2014/main" id="{C770EE90-70BC-4E5C-7705-9092C4B9B88A}"/>
              </a:ext>
            </a:extLst>
          </p:cNvPr>
          <p:cNvPicPr>
            <a:picLocks noChangeAspect="1"/>
          </p:cNvPicPr>
          <p:nvPr/>
        </p:nvPicPr>
        <p:blipFill>
          <a:blip r:embed="rId3"/>
          <a:stretch>
            <a:fillRect/>
          </a:stretch>
        </p:blipFill>
        <p:spPr>
          <a:xfrm>
            <a:off x="155864" y="390698"/>
            <a:ext cx="4330498" cy="6076603"/>
          </a:xfrm>
          <a:prstGeom prst="rect">
            <a:avLst/>
          </a:prstGeom>
        </p:spPr>
      </p:pic>
      <p:pic>
        <p:nvPicPr>
          <p:cNvPr id="4" name="Resim 3">
            <a:extLst>
              <a:ext uri="{FF2B5EF4-FFF2-40B4-BE49-F238E27FC236}">
                <a16:creationId xmlns:a16="http://schemas.microsoft.com/office/drawing/2014/main" id="{1162D281-F6A6-B1FD-7D6B-0083908E6735}"/>
              </a:ext>
            </a:extLst>
          </p:cNvPr>
          <p:cNvPicPr>
            <a:picLocks noChangeAspect="1"/>
          </p:cNvPicPr>
          <p:nvPr/>
        </p:nvPicPr>
        <p:blipFill>
          <a:blip r:embed="rId4"/>
          <a:stretch>
            <a:fillRect/>
          </a:stretch>
        </p:blipFill>
        <p:spPr>
          <a:xfrm>
            <a:off x="4281055" y="3268980"/>
            <a:ext cx="4631212" cy="3505340"/>
          </a:xfrm>
          <a:prstGeom prst="rect">
            <a:avLst/>
          </a:prstGeom>
        </p:spPr>
      </p:pic>
    </p:spTree>
    <p:extLst>
      <p:ext uri="{BB962C8B-B14F-4D97-AF65-F5344CB8AC3E}">
        <p14:creationId xmlns:p14="http://schemas.microsoft.com/office/powerpoint/2010/main" val="18787778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F8E0428E-971B-C815-CCDB-D76A21265CE4}"/>
              </a:ext>
            </a:extLst>
          </p:cNvPr>
          <p:cNvPicPr>
            <a:picLocks noChangeAspect="1"/>
          </p:cNvPicPr>
          <p:nvPr/>
        </p:nvPicPr>
        <p:blipFill>
          <a:blip r:embed="rId2"/>
          <a:stretch>
            <a:fillRect/>
          </a:stretch>
        </p:blipFill>
        <p:spPr>
          <a:xfrm>
            <a:off x="138025" y="162560"/>
            <a:ext cx="6151016" cy="6858000"/>
          </a:xfrm>
          <a:prstGeom prst="rect">
            <a:avLst/>
          </a:prstGeom>
        </p:spPr>
      </p:pic>
      <p:pic>
        <p:nvPicPr>
          <p:cNvPr id="3" name="Resim 2">
            <a:extLst>
              <a:ext uri="{FF2B5EF4-FFF2-40B4-BE49-F238E27FC236}">
                <a16:creationId xmlns:a16="http://schemas.microsoft.com/office/drawing/2014/main" id="{295CA5C9-DECD-7FB9-67D8-39679BB1B8AD}"/>
              </a:ext>
            </a:extLst>
          </p:cNvPr>
          <p:cNvPicPr>
            <a:picLocks noChangeAspect="1"/>
          </p:cNvPicPr>
          <p:nvPr/>
        </p:nvPicPr>
        <p:blipFill>
          <a:blip r:embed="rId3"/>
          <a:stretch>
            <a:fillRect/>
          </a:stretch>
        </p:blipFill>
        <p:spPr>
          <a:xfrm>
            <a:off x="685800" y="817382"/>
            <a:ext cx="7772400" cy="5734514"/>
          </a:xfrm>
          <a:prstGeom prst="rect">
            <a:avLst/>
          </a:prstGeom>
        </p:spPr>
      </p:pic>
      <p:sp>
        <p:nvSpPr>
          <p:cNvPr id="5" name="Metin kutusu 4">
            <a:extLst>
              <a:ext uri="{FF2B5EF4-FFF2-40B4-BE49-F238E27FC236}">
                <a16:creationId xmlns:a16="http://schemas.microsoft.com/office/drawing/2014/main" id="{18CB4ED3-69B8-C1E2-71A4-7DD988543B66}"/>
              </a:ext>
            </a:extLst>
          </p:cNvPr>
          <p:cNvSpPr txBox="1"/>
          <p:nvPr/>
        </p:nvSpPr>
        <p:spPr>
          <a:xfrm>
            <a:off x="5849471" y="0"/>
            <a:ext cx="2985247" cy="923330"/>
          </a:xfrm>
          <a:prstGeom prst="rect">
            <a:avLst/>
          </a:prstGeom>
          <a:noFill/>
        </p:spPr>
        <p:txBody>
          <a:bodyPr wrap="square">
            <a:spAutoFit/>
          </a:bodyPr>
          <a:lstStyle/>
          <a:p>
            <a:r>
              <a:rPr lang="tr-TR" b="1" dirty="0" err="1">
                <a:solidFill>
                  <a:schemeClr val="tx1">
                    <a:lumMod val="65000"/>
                    <a:lumOff val="35000"/>
                  </a:schemeClr>
                </a:solidFill>
                <a:latin typeface="Helvetica" pitchFamily="2" charset="0"/>
              </a:rPr>
              <a:t>M</a:t>
            </a:r>
            <a:r>
              <a:rPr lang="tr-TR" b="1" dirty="0" err="1">
                <a:solidFill>
                  <a:schemeClr val="tx1">
                    <a:lumMod val="65000"/>
                    <a:lumOff val="35000"/>
                  </a:schemeClr>
                </a:solidFill>
                <a:effectLst/>
                <a:latin typeface="Helvetica" pitchFamily="2" charset="0"/>
              </a:rPr>
              <a:t>ikrobiyal</a:t>
            </a:r>
            <a:r>
              <a:rPr lang="tr-TR" b="1" dirty="0">
                <a:solidFill>
                  <a:schemeClr val="tx1">
                    <a:lumMod val="65000"/>
                    <a:lumOff val="35000"/>
                  </a:schemeClr>
                </a:solidFill>
                <a:effectLst/>
                <a:latin typeface="Helvetica" pitchFamily="2" charset="0"/>
              </a:rPr>
              <a:t> toksin </a:t>
            </a:r>
            <a:r>
              <a:rPr lang="el-GR" b="1" dirty="0">
                <a:solidFill>
                  <a:schemeClr val="tx1">
                    <a:lumMod val="65000"/>
                    <a:lumOff val="35000"/>
                  </a:schemeClr>
                </a:solidFill>
                <a:effectLst/>
                <a:latin typeface="Helvetica" pitchFamily="2" charset="0"/>
              </a:rPr>
              <a:t>β-</a:t>
            </a:r>
            <a:r>
              <a:rPr lang="tr-TR" b="1" dirty="0">
                <a:solidFill>
                  <a:schemeClr val="tx1">
                    <a:lumMod val="65000"/>
                    <a:lumOff val="35000"/>
                  </a:schemeClr>
                </a:solidFill>
                <a:effectLst/>
                <a:latin typeface="Helvetica" pitchFamily="2" charset="0"/>
              </a:rPr>
              <a:t>N-</a:t>
            </a:r>
            <a:r>
              <a:rPr lang="tr-TR" b="1" dirty="0" err="1">
                <a:solidFill>
                  <a:schemeClr val="tx1">
                    <a:lumMod val="65000"/>
                    <a:lumOff val="35000"/>
                  </a:schemeClr>
                </a:solidFill>
                <a:effectLst/>
                <a:latin typeface="Helvetica" pitchFamily="2" charset="0"/>
              </a:rPr>
              <a:t>methylamino</a:t>
            </a:r>
            <a:r>
              <a:rPr lang="tr-TR" b="1" dirty="0">
                <a:solidFill>
                  <a:schemeClr val="tx1">
                    <a:lumMod val="65000"/>
                    <a:lumOff val="35000"/>
                  </a:schemeClr>
                </a:solidFill>
                <a:effectLst/>
                <a:latin typeface="Helvetica" pitchFamily="2" charset="0"/>
              </a:rPr>
              <a:t>-L-</a:t>
            </a:r>
          </a:p>
          <a:p>
            <a:r>
              <a:rPr lang="tr-TR" b="1" dirty="0" err="1">
                <a:solidFill>
                  <a:schemeClr val="tx1">
                    <a:lumMod val="65000"/>
                    <a:lumOff val="35000"/>
                  </a:schemeClr>
                </a:solidFill>
                <a:effectLst/>
                <a:latin typeface="Helvetica" pitchFamily="2" charset="0"/>
              </a:rPr>
              <a:t>Alanine</a:t>
            </a:r>
            <a:r>
              <a:rPr lang="tr-TR" b="1" dirty="0">
                <a:solidFill>
                  <a:schemeClr val="tx1">
                    <a:lumMod val="65000"/>
                    <a:lumOff val="35000"/>
                  </a:schemeClr>
                </a:solidFill>
                <a:latin typeface="Helvetica" pitchFamily="2" charset="0"/>
              </a:rPr>
              <a:t> (</a:t>
            </a:r>
            <a:r>
              <a:rPr lang="tr-TR" b="1" dirty="0">
                <a:solidFill>
                  <a:schemeClr val="tx1">
                    <a:lumMod val="65000"/>
                    <a:lumOff val="35000"/>
                  </a:schemeClr>
                </a:solidFill>
                <a:effectLst/>
                <a:latin typeface="Helvetica" pitchFamily="2" charset="0"/>
              </a:rPr>
              <a:t>BMAA)</a:t>
            </a:r>
          </a:p>
        </p:txBody>
      </p:sp>
    </p:spTree>
    <p:extLst>
      <p:ext uri="{BB962C8B-B14F-4D97-AF65-F5344CB8AC3E}">
        <p14:creationId xmlns:p14="http://schemas.microsoft.com/office/powerpoint/2010/main" val="263546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7090"/>
            <a:ext cx="5056386"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çerik Yer Tutucusu 3">
            <a:extLst>
              <a:ext uri="{FF2B5EF4-FFF2-40B4-BE49-F238E27FC236}">
                <a16:creationId xmlns:a16="http://schemas.microsoft.com/office/drawing/2014/main" id="{DC1CA5CC-5DB6-16BB-51D1-9E74A67B6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885" y="1032248"/>
            <a:ext cx="4807563" cy="4807563"/>
          </a:xfrm>
          <a:prstGeom prst="rect">
            <a:avLst/>
          </a:prstGeom>
        </p:spPr>
      </p:pic>
      <p:sp>
        <p:nvSpPr>
          <p:cNvPr id="13" name="Rectangle 12">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480060"/>
            <a:ext cx="3135249"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sim 1">
            <a:extLst>
              <a:ext uri="{FF2B5EF4-FFF2-40B4-BE49-F238E27FC236}">
                <a16:creationId xmlns:a16="http://schemas.microsoft.com/office/drawing/2014/main" id="{85EA4739-B6E7-D592-5B67-1F534BC2660A}"/>
              </a:ext>
            </a:extLst>
          </p:cNvPr>
          <p:cNvPicPr>
            <a:picLocks noChangeAspect="1"/>
          </p:cNvPicPr>
          <p:nvPr/>
        </p:nvPicPr>
        <p:blipFill>
          <a:blip r:embed="rId3"/>
          <a:stretch>
            <a:fillRect/>
          </a:stretch>
        </p:blipFill>
        <p:spPr>
          <a:xfrm>
            <a:off x="5794719" y="643467"/>
            <a:ext cx="2845578" cy="2475653"/>
          </a:xfrm>
          <a:prstGeom prst="rect">
            <a:avLst/>
          </a:prstGeom>
        </p:spPr>
      </p:pic>
      <p:sp>
        <p:nvSpPr>
          <p:cNvPr id="15" name="Rectangle 14">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603670"/>
            <a:ext cx="3135249"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sim 2">
            <a:extLst>
              <a:ext uri="{FF2B5EF4-FFF2-40B4-BE49-F238E27FC236}">
                <a16:creationId xmlns:a16="http://schemas.microsoft.com/office/drawing/2014/main" id="{1D0DF1B6-C9C3-A64A-4036-4F80C05B6DB9}"/>
              </a:ext>
            </a:extLst>
          </p:cNvPr>
          <p:cNvPicPr>
            <a:picLocks noChangeAspect="1"/>
          </p:cNvPicPr>
          <p:nvPr/>
        </p:nvPicPr>
        <p:blipFill>
          <a:blip r:embed="rId4"/>
          <a:stretch>
            <a:fillRect/>
          </a:stretch>
        </p:blipFill>
        <p:spPr>
          <a:xfrm>
            <a:off x="5771904" y="4066051"/>
            <a:ext cx="2891209" cy="1835917"/>
          </a:xfrm>
          <a:prstGeom prst="rect">
            <a:avLst/>
          </a:prstGeom>
        </p:spPr>
      </p:pic>
    </p:spTree>
    <p:extLst>
      <p:ext uri="{BB962C8B-B14F-4D97-AF65-F5344CB8AC3E}">
        <p14:creationId xmlns:p14="http://schemas.microsoft.com/office/powerpoint/2010/main" val="3219011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sim 1">
            <a:extLst>
              <a:ext uri="{FF2B5EF4-FFF2-40B4-BE49-F238E27FC236}">
                <a16:creationId xmlns:a16="http://schemas.microsoft.com/office/drawing/2014/main" id="{1C16AAE5-AE4B-3F0F-464A-6EC94A3EDB2D}"/>
              </a:ext>
            </a:extLst>
          </p:cNvPr>
          <p:cNvPicPr>
            <a:picLocks noChangeAspect="1"/>
          </p:cNvPicPr>
          <p:nvPr/>
        </p:nvPicPr>
        <p:blipFill>
          <a:blip r:embed="rId2"/>
          <a:srcRect l="1252" r="27158" b="2"/>
          <a:stretch>
            <a:fillRect/>
          </a:stretch>
        </p:blipFill>
        <p:spPr>
          <a:xfrm>
            <a:off x="3082595" y="10"/>
            <a:ext cx="6061405"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46" name="Freeform: Shape 45">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8" name="Freeform: Shape 47">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etin kutusu 2">
            <a:extLst>
              <a:ext uri="{FF2B5EF4-FFF2-40B4-BE49-F238E27FC236}">
                <a16:creationId xmlns:a16="http://schemas.microsoft.com/office/drawing/2014/main" id="{6D3190A0-A8F7-0316-F920-EAB5AE302BA6}"/>
              </a:ext>
            </a:extLst>
          </p:cNvPr>
          <p:cNvSpPr txBox="1"/>
          <p:nvPr/>
        </p:nvSpPr>
        <p:spPr>
          <a:xfrm>
            <a:off x="358485" y="1122363"/>
            <a:ext cx="3017520" cy="32041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600" b="1">
                <a:latin typeface="+mj-lt"/>
                <a:ea typeface="+mj-ea"/>
                <a:cs typeface="+mj-cs"/>
              </a:rPr>
              <a:t>Sızdıran bağırsak -Sızdıran mitokondri-Sızdıran kan beyin bariyeri</a:t>
            </a:r>
          </a:p>
        </p:txBody>
      </p:sp>
      <p:sp>
        <p:nvSpPr>
          <p:cNvPr id="50" name="Rectangle 4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48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15D088CD-41BE-73BB-A03B-95E4665317BD}"/>
              </a:ext>
            </a:extLst>
          </p:cNvPr>
          <p:cNvPicPr>
            <a:picLocks noChangeAspect="1"/>
          </p:cNvPicPr>
          <p:nvPr/>
        </p:nvPicPr>
        <p:blipFill>
          <a:blip r:embed="rId2"/>
          <a:stretch>
            <a:fillRect/>
          </a:stretch>
        </p:blipFill>
        <p:spPr>
          <a:xfrm>
            <a:off x="4572000" y="1850911"/>
            <a:ext cx="4788403" cy="4962675"/>
          </a:xfrm>
          <a:prstGeom prst="rect">
            <a:avLst/>
          </a:prstGeom>
        </p:spPr>
      </p:pic>
      <p:pic>
        <p:nvPicPr>
          <p:cNvPr id="3" name="Resim 2">
            <a:extLst>
              <a:ext uri="{FF2B5EF4-FFF2-40B4-BE49-F238E27FC236}">
                <a16:creationId xmlns:a16="http://schemas.microsoft.com/office/drawing/2014/main" id="{6ED9E8C1-930A-A144-76AC-9B9F8A9D8066}"/>
              </a:ext>
            </a:extLst>
          </p:cNvPr>
          <p:cNvPicPr>
            <a:picLocks noChangeAspect="1"/>
          </p:cNvPicPr>
          <p:nvPr/>
        </p:nvPicPr>
        <p:blipFill>
          <a:blip r:embed="rId3"/>
          <a:stretch>
            <a:fillRect/>
          </a:stretch>
        </p:blipFill>
        <p:spPr>
          <a:xfrm>
            <a:off x="16727" y="1940119"/>
            <a:ext cx="4555273" cy="4873467"/>
          </a:xfrm>
          <a:prstGeom prst="rect">
            <a:avLst/>
          </a:prstGeom>
        </p:spPr>
      </p:pic>
      <p:pic>
        <p:nvPicPr>
          <p:cNvPr id="4" name="Resim 3">
            <a:extLst>
              <a:ext uri="{FF2B5EF4-FFF2-40B4-BE49-F238E27FC236}">
                <a16:creationId xmlns:a16="http://schemas.microsoft.com/office/drawing/2014/main" id="{19E37224-8065-7E52-72B3-EA49B48133AE}"/>
              </a:ext>
            </a:extLst>
          </p:cNvPr>
          <p:cNvPicPr>
            <a:picLocks noChangeAspect="1"/>
          </p:cNvPicPr>
          <p:nvPr/>
        </p:nvPicPr>
        <p:blipFill>
          <a:blip r:embed="rId4"/>
          <a:stretch>
            <a:fillRect/>
          </a:stretch>
        </p:blipFill>
        <p:spPr>
          <a:xfrm>
            <a:off x="0" y="-16725"/>
            <a:ext cx="9360403" cy="2012793"/>
          </a:xfrm>
          <a:prstGeom prst="rect">
            <a:avLst/>
          </a:prstGeom>
        </p:spPr>
      </p:pic>
    </p:spTree>
    <p:extLst>
      <p:ext uri="{BB962C8B-B14F-4D97-AF65-F5344CB8AC3E}">
        <p14:creationId xmlns:p14="http://schemas.microsoft.com/office/powerpoint/2010/main" val="15500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5E3B37F2-A1EA-708B-F2B9-8F300F43343C}"/>
              </a:ext>
            </a:extLst>
          </p:cNvPr>
          <p:cNvPicPr>
            <a:picLocks noChangeAspect="1"/>
          </p:cNvPicPr>
          <p:nvPr/>
        </p:nvPicPr>
        <p:blipFill>
          <a:blip r:embed="rId2"/>
          <a:stretch>
            <a:fillRect/>
          </a:stretch>
        </p:blipFill>
        <p:spPr>
          <a:xfrm>
            <a:off x="685800" y="1457923"/>
            <a:ext cx="7772400" cy="2456155"/>
          </a:xfrm>
          <a:prstGeom prst="rect">
            <a:avLst/>
          </a:prstGeom>
        </p:spPr>
      </p:pic>
      <p:pic>
        <p:nvPicPr>
          <p:cNvPr id="3" name="Resim 2">
            <a:extLst>
              <a:ext uri="{FF2B5EF4-FFF2-40B4-BE49-F238E27FC236}">
                <a16:creationId xmlns:a16="http://schemas.microsoft.com/office/drawing/2014/main" id="{96F211C0-8B29-84FF-C2B4-3F7A51CE59AF}"/>
              </a:ext>
            </a:extLst>
          </p:cNvPr>
          <p:cNvPicPr>
            <a:picLocks noChangeAspect="1"/>
          </p:cNvPicPr>
          <p:nvPr/>
        </p:nvPicPr>
        <p:blipFill>
          <a:blip r:embed="rId3"/>
          <a:stretch>
            <a:fillRect/>
          </a:stretch>
        </p:blipFill>
        <p:spPr>
          <a:xfrm>
            <a:off x="189570" y="3954280"/>
            <a:ext cx="4923263" cy="2903720"/>
          </a:xfrm>
          <a:prstGeom prst="rect">
            <a:avLst/>
          </a:prstGeom>
        </p:spPr>
      </p:pic>
      <p:pic>
        <p:nvPicPr>
          <p:cNvPr id="4" name="Resim 3">
            <a:extLst>
              <a:ext uri="{FF2B5EF4-FFF2-40B4-BE49-F238E27FC236}">
                <a16:creationId xmlns:a16="http://schemas.microsoft.com/office/drawing/2014/main" id="{E97D0441-C161-FD0A-E66E-D9B97D0F9851}"/>
              </a:ext>
            </a:extLst>
          </p:cNvPr>
          <p:cNvPicPr>
            <a:picLocks noChangeAspect="1"/>
          </p:cNvPicPr>
          <p:nvPr/>
        </p:nvPicPr>
        <p:blipFill>
          <a:blip r:embed="rId4"/>
          <a:stretch>
            <a:fillRect/>
          </a:stretch>
        </p:blipFill>
        <p:spPr>
          <a:xfrm>
            <a:off x="4873083" y="3856282"/>
            <a:ext cx="4270917" cy="3001718"/>
          </a:xfrm>
          <a:prstGeom prst="rect">
            <a:avLst/>
          </a:prstGeom>
        </p:spPr>
      </p:pic>
      <p:pic>
        <p:nvPicPr>
          <p:cNvPr id="5" name="Resim 4">
            <a:extLst>
              <a:ext uri="{FF2B5EF4-FFF2-40B4-BE49-F238E27FC236}">
                <a16:creationId xmlns:a16="http://schemas.microsoft.com/office/drawing/2014/main" id="{0DB5019E-B9A9-6A5E-DD76-45CB4C4B424D}"/>
              </a:ext>
            </a:extLst>
          </p:cNvPr>
          <p:cNvPicPr>
            <a:picLocks noChangeAspect="1"/>
          </p:cNvPicPr>
          <p:nvPr/>
        </p:nvPicPr>
        <p:blipFill>
          <a:blip r:embed="rId5"/>
          <a:stretch>
            <a:fillRect/>
          </a:stretch>
        </p:blipFill>
        <p:spPr>
          <a:xfrm>
            <a:off x="0" y="0"/>
            <a:ext cx="4449337" cy="1457924"/>
          </a:xfrm>
          <a:prstGeom prst="rect">
            <a:avLst/>
          </a:prstGeom>
        </p:spPr>
      </p:pic>
      <p:sp>
        <p:nvSpPr>
          <p:cNvPr id="6" name="Metin kutusu 5">
            <a:extLst>
              <a:ext uri="{FF2B5EF4-FFF2-40B4-BE49-F238E27FC236}">
                <a16:creationId xmlns:a16="http://schemas.microsoft.com/office/drawing/2014/main" id="{98D4B284-1852-2803-71DD-E0F55CE450F7}"/>
              </a:ext>
            </a:extLst>
          </p:cNvPr>
          <p:cNvSpPr txBox="1"/>
          <p:nvPr/>
        </p:nvSpPr>
        <p:spPr>
          <a:xfrm>
            <a:off x="5073077" y="217393"/>
            <a:ext cx="4133055" cy="1754326"/>
          </a:xfrm>
          <a:prstGeom prst="rect">
            <a:avLst/>
          </a:prstGeom>
          <a:noFill/>
        </p:spPr>
        <p:txBody>
          <a:bodyPr wrap="none" rtlCol="0">
            <a:spAutoFit/>
          </a:bodyPr>
          <a:lstStyle/>
          <a:p>
            <a:r>
              <a:rPr lang="tr-TR" b="1" dirty="0" err="1">
                <a:solidFill>
                  <a:srgbClr val="C00000"/>
                </a:solidFill>
              </a:rPr>
              <a:t>Probiyotikler</a:t>
            </a:r>
            <a:endParaRPr lang="tr-TR" b="1" dirty="0">
              <a:solidFill>
                <a:srgbClr val="C00000"/>
              </a:solidFill>
            </a:endParaRPr>
          </a:p>
          <a:p>
            <a:r>
              <a:rPr lang="tr-TR" b="1" dirty="0" err="1">
                <a:solidFill>
                  <a:srgbClr val="C00000"/>
                </a:solidFill>
              </a:rPr>
              <a:t>Metformin</a:t>
            </a:r>
            <a:endParaRPr lang="tr-TR" b="1" dirty="0">
              <a:solidFill>
                <a:srgbClr val="C00000"/>
              </a:solidFill>
            </a:endParaRPr>
          </a:p>
          <a:p>
            <a:r>
              <a:rPr lang="tr-TR" b="1" dirty="0" err="1">
                <a:solidFill>
                  <a:srgbClr val="C00000"/>
                </a:solidFill>
              </a:rPr>
              <a:t>Resveratrol</a:t>
            </a:r>
            <a:endParaRPr lang="tr-TR" b="1" dirty="0">
              <a:solidFill>
                <a:srgbClr val="C00000"/>
              </a:solidFill>
            </a:endParaRPr>
          </a:p>
          <a:p>
            <a:r>
              <a:rPr lang="tr-TR" b="1" dirty="0">
                <a:solidFill>
                  <a:srgbClr val="C00000"/>
                </a:solidFill>
              </a:rPr>
              <a:t>Metal </a:t>
            </a:r>
            <a:r>
              <a:rPr lang="tr-TR" b="1" dirty="0" err="1">
                <a:solidFill>
                  <a:srgbClr val="C00000"/>
                </a:solidFill>
              </a:rPr>
              <a:t>şelatörleri</a:t>
            </a:r>
            <a:endParaRPr lang="tr-TR" b="1" dirty="0">
              <a:solidFill>
                <a:srgbClr val="C00000"/>
              </a:solidFill>
            </a:endParaRPr>
          </a:p>
          <a:p>
            <a:r>
              <a:rPr lang="tr-TR" b="1" dirty="0">
                <a:solidFill>
                  <a:srgbClr val="C00000"/>
                </a:solidFill>
              </a:rPr>
              <a:t>Mitokondri bölünme inhibitörleri </a:t>
            </a:r>
            <a:r>
              <a:rPr lang="tr-TR" b="1" dirty="0">
                <a:solidFill>
                  <a:srgbClr val="C00000"/>
                </a:solidFill>
                <a:effectLst/>
              </a:rPr>
              <a:t>Mdivi-1</a:t>
            </a:r>
          </a:p>
          <a:p>
            <a:endParaRPr lang="tr-TR" b="1" dirty="0">
              <a:solidFill>
                <a:srgbClr val="C00000"/>
              </a:solidFill>
            </a:endParaRPr>
          </a:p>
        </p:txBody>
      </p:sp>
    </p:spTree>
    <p:extLst>
      <p:ext uri="{BB962C8B-B14F-4D97-AF65-F5344CB8AC3E}">
        <p14:creationId xmlns:p14="http://schemas.microsoft.com/office/powerpoint/2010/main" val="31816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sim 1">
            <a:extLst>
              <a:ext uri="{FF2B5EF4-FFF2-40B4-BE49-F238E27FC236}">
                <a16:creationId xmlns:a16="http://schemas.microsoft.com/office/drawing/2014/main" id="{F9289E31-944C-14ED-1DC1-D167D0D56D06}"/>
              </a:ext>
            </a:extLst>
          </p:cNvPr>
          <p:cNvPicPr>
            <a:picLocks noChangeAspect="1"/>
          </p:cNvPicPr>
          <p:nvPr/>
        </p:nvPicPr>
        <p:blipFill>
          <a:blip r:embed="rId2"/>
          <a:stretch>
            <a:fillRect/>
          </a:stretch>
        </p:blipFill>
        <p:spPr>
          <a:xfrm>
            <a:off x="482600" y="1641764"/>
            <a:ext cx="3971037" cy="2854451"/>
          </a:xfrm>
          <a:prstGeom prst="rect">
            <a:avLst/>
          </a:prstGeom>
        </p:spPr>
      </p:pic>
      <p:cxnSp>
        <p:nvCxnSpPr>
          <p:cNvPr id="12" name="Straight Connector 11">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5996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Resim 2">
            <a:extLst>
              <a:ext uri="{FF2B5EF4-FFF2-40B4-BE49-F238E27FC236}">
                <a16:creationId xmlns:a16="http://schemas.microsoft.com/office/drawing/2014/main" id="{7B594202-81AA-F3B9-9941-FE1BE41CF011}"/>
              </a:ext>
            </a:extLst>
          </p:cNvPr>
          <p:cNvPicPr>
            <a:picLocks noChangeAspect="1"/>
          </p:cNvPicPr>
          <p:nvPr/>
        </p:nvPicPr>
        <p:blipFill>
          <a:blip r:embed="rId3"/>
          <a:stretch>
            <a:fillRect/>
          </a:stretch>
        </p:blipFill>
        <p:spPr>
          <a:xfrm>
            <a:off x="4690362" y="2143377"/>
            <a:ext cx="3971037" cy="2571246"/>
          </a:xfrm>
          <a:prstGeom prst="rect">
            <a:avLst/>
          </a:prstGeom>
        </p:spPr>
      </p:pic>
    </p:spTree>
    <p:extLst>
      <p:ext uri="{BB962C8B-B14F-4D97-AF65-F5344CB8AC3E}">
        <p14:creationId xmlns:p14="http://schemas.microsoft.com/office/powerpoint/2010/main" val="14171232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8000" r="-8000"/>
          </a:stretch>
        </a:blipFill>
        <a:effectLst/>
      </p:bgPr>
    </p:bg>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61367C0D-4C72-76E7-6A08-C3A3B3230C3E}"/>
              </a:ext>
            </a:extLst>
          </p:cNvPr>
          <p:cNvPicPr>
            <a:picLocks noChangeAspect="1"/>
          </p:cNvPicPr>
          <p:nvPr/>
        </p:nvPicPr>
        <p:blipFill rotWithShape="1">
          <a:blip r:embed="rId3"/>
          <a:srcRect l="2843" t="5550" r="3853" b="2255"/>
          <a:stretch/>
        </p:blipFill>
        <p:spPr>
          <a:xfrm>
            <a:off x="3212532" y="4118715"/>
            <a:ext cx="6004335" cy="2773189"/>
          </a:xfrm>
          <a:prstGeom prst="rect">
            <a:avLst/>
          </a:prstGeom>
        </p:spPr>
      </p:pic>
      <p:sp>
        <p:nvSpPr>
          <p:cNvPr id="3" name="Metin kutusu 2">
            <a:extLst>
              <a:ext uri="{FF2B5EF4-FFF2-40B4-BE49-F238E27FC236}">
                <a16:creationId xmlns:a16="http://schemas.microsoft.com/office/drawing/2014/main" id="{B2D578D2-7D69-30F1-A120-877639631932}"/>
              </a:ext>
            </a:extLst>
          </p:cNvPr>
          <p:cNvSpPr txBox="1"/>
          <p:nvPr/>
        </p:nvSpPr>
        <p:spPr>
          <a:xfrm>
            <a:off x="2199189" y="266218"/>
            <a:ext cx="6261903" cy="707886"/>
          </a:xfrm>
          <a:prstGeom prst="rect">
            <a:avLst/>
          </a:prstGeom>
          <a:noFill/>
        </p:spPr>
        <p:txBody>
          <a:bodyPr wrap="square" rtlCol="0">
            <a:spAutoFit/>
          </a:bodyPr>
          <a:lstStyle/>
          <a:p>
            <a:r>
              <a:rPr lang="tr-TR" sz="4000" b="1" dirty="0">
                <a:solidFill>
                  <a:srgbClr val="FF0000"/>
                </a:solidFill>
              </a:rPr>
              <a:t>Bakteriler de mi yaşlanıyor?</a:t>
            </a:r>
          </a:p>
        </p:txBody>
      </p:sp>
      <p:sp>
        <p:nvSpPr>
          <p:cNvPr id="5" name="Metin kutusu 4">
            <a:extLst>
              <a:ext uri="{FF2B5EF4-FFF2-40B4-BE49-F238E27FC236}">
                <a16:creationId xmlns:a16="http://schemas.microsoft.com/office/drawing/2014/main" id="{3FCF21AA-DFB9-8CC5-E80E-5A49CB6B9FC2}"/>
              </a:ext>
            </a:extLst>
          </p:cNvPr>
          <p:cNvSpPr txBox="1"/>
          <p:nvPr/>
        </p:nvSpPr>
        <p:spPr>
          <a:xfrm>
            <a:off x="4641448" y="5197533"/>
            <a:ext cx="4267247" cy="307777"/>
          </a:xfrm>
          <a:prstGeom prst="rect">
            <a:avLst/>
          </a:prstGeom>
          <a:noFill/>
        </p:spPr>
        <p:txBody>
          <a:bodyPr wrap="square">
            <a:spAutoFit/>
          </a:bodyPr>
          <a:lstStyle/>
          <a:p>
            <a:r>
              <a:rPr lang="tr-TR" sz="1400" dirty="0">
                <a:effectLst/>
                <a:latin typeface="Helvetica" pitchFamily="2" charset="0"/>
              </a:rPr>
              <a:t>RNA </a:t>
            </a:r>
            <a:r>
              <a:rPr lang="tr-TR" sz="1400" dirty="0" err="1">
                <a:effectLst/>
                <a:latin typeface="Helvetica" pitchFamily="2" charset="0"/>
              </a:rPr>
              <a:t>polymerase</a:t>
            </a:r>
            <a:r>
              <a:rPr lang="tr-TR" sz="1400" dirty="0">
                <a:effectLst/>
                <a:latin typeface="Helvetica" pitchFamily="2" charset="0"/>
              </a:rPr>
              <a:t> </a:t>
            </a:r>
            <a:r>
              <a:rPr lang="tr-TR" sz="1400" dirty="0" err="1">
                <a:effectLst/>
                <a:latin typeface="Helvetica" pitchFamily="2" charset="0"/>
              </a:rPr>
              <a:t>stress-response</a:t>
            </a:r>
            <a:r>
              <a:rPr lang="tr-TR" sz="1400" dirty="0">
                <a:effectLst/>
                <a:latin typeface="Helvetica" pitchFamily="2" charset="0"/>
              </a:rPr>
              <a:t> </a:t>
            </a:r>
            <a:r>
              <a:rPr lang="tr-TR" sz="1400" dirty="0" err="1">
                <a:effectLst/>
                <a:latin typeface="Helvetica" pitchFamily="2" charset="0"/>
              </a:rPr>
              <a:t>sigma</a:t>
            </a:r>
            <a:r>
              <a:rPr lang="tr-TR" sz="1400" dirty="0">
                <a:effectLst/>
                <a:latin typeface="Helvetica" pitchFamily="2" charset="0"/>
              </a:rPr>
              <a:t> </a:t>
            </a:r>
            <a:r>
              <a:rPr lang="tr-TR" sz="1400" dirty="0" err="1">
                <a:effectLst/>
                <a:latin typeface="Helvetica" pitchFamily="2" charset="0"/>
              </a:rPr>
              <a:t>factor</a:t>
            </a:r>
            <a:endParaRPr lang="tr-TR" sz="1400" dirty="0">
              <a:effectLst/>
              <a:latin typeface="Helvetica" pitchFamily="2" charset="0"/>
            </a:endParaRPr>
          </a:p>
        </p:txBody>
      </p:sp>
      <p:pic>
        <p:nvPicPr>
          <p:cNvPr id="4" name="Resim 3">
            <a:extLst>
              <a:ext uri="{FF2B5EF4-FFF2-40B4-BE49-F238E27FC236}">
                <a16:creationId xmlns:a16="http://schemas.microsoft.com/office/drawing/2014/main" id="{AEE70AE8-0761-FC99-3530-C60D8211779D}"/>
              </a:ext>
            </a:extLst>
          </p:cNvPr>
          <p:cNvPicPr>
            <a:picLocks noChangeAspect="1"/>
          </p:cNvPicPr>
          <p:nvPr/>
        </p:nvPicPr>
        <p:blipFill>
          <a:blip r:embed="rId4"/>
          <a:stretch>
            <a:fillRect/>
          </a:stretch>
        </p:blipFill>
        <p:spPr>
          <a:xfrm>
            <a:off x="332509" y="1054378"/>
            <a:ext cx="3983293" cy="2984063"/>
          </a:xfrm>
          <a:prstGeom prst="rect">
            <a:avLst/>
          </a:prstGeom>
        </p:spPr>
      </p:pic>
    </p:spTree>
    <p:extLst>
      <p:ext uri="{BB962C8B-B14F-4D97-AF65-F5344CB8AC3E}">
        <p14:creationId xmlns:p14="http://schemas.microsoft.com/office/powerpoint/2010/main" val="165562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1E3C12D6-919A-C358-60CF-0C3654E0C46E}"/>
              </a:ext>
            </a:extLst>
          </p:cNvPr>
          <p:cNvPicPr>
            <a:picLocks noChangeAspect="1"/>
          </p:cNvPicPr>
          <p:nvPr/>
        </p:nvPicPr>
        <p:blipFill>
          <a:blip r:embed="rId2"/>
          <a:stretch>
            <a:fillRect/>
          </a:stretch>
        </p:blipFill>
        <p:spPr>
          <a:xfrm>
            <a:off x="685800" y="388648"/>
            <a:ext cx="7772400" cy="6080704"/>
          </a:xfrm>
          <a:prstGeom prst="rect">
            <a:avLst/>
          </a:prstGeom>
        </p:spPr>
      </p:pic>
    </p:spTree>
    <p:extLst>
      <p:ext uri="{BB962C8B-B14F-4D97-AF65-F5344CB8AC3E}">
        <p14:creationId xmlns:p14="http://schemas.microsoft.com/office/powerpoint/2010/main" val="8576071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51325CD2-DB4D-9E7C-8D5C-70A300A2D8D2}"/>
              </a:ext>
            </a:extLst>
          </p:cNvPr>
          <p:cNvPicPr>
            <a:picLocks noChangeAspect="1"/>
          </p:cNvPicPr>
          <p:nvPr/>
        </p:nvPicPr>
        <p:blipFill>
          <a:blip r:embed="rId2"/>
          <a:stretch>
            <a:fillRect/>
          </a:stretch>
        </p:blipFill>
        <p:spPr>
          <a:xfrm>
            <a:off x="439584" y="356838"/>
            <a:ext cx="8019503" cy="2497873"/>
          </a:xfrm>
          <a:prstGeom prst="rect">
            <a:avLst/>
          </a:prstGeom>
        </p:spPr>
      </p:pic>
      <p:pic>
        <p:nvPicPr>
          <p:cNvPr id="4" name="Resim 3">
            <a:extLst>
              <a:ext uri="{FF2B5EF4-FFF2-40B4-BE49-F238E27FC236}">
                <a16:creationId xmlns:a16="http://schemas.microsoft.com/office/drawing/2014/main" id="{B2FE791D-555B-FAB8-0C7A-A0C02091B755}"/>
              </a:ext>
            </a:extLst>
          </p:cNvPr>
          <p:cNvPicPr>
            <a:picLocks noChangeAspect="1"/>
          </p:cNvPicPr>
          <p:nvPr/>
        </p:nvPicPr>
        <p:blipFill rotWithShape="1">
          <a:blip r:embed="rId3"/>
          <a:srcRect t="9892"/>
          <a:stretch/>
        </p:blipFill>
        <p:spPr>
          <a:xfrm>
            <a:off x="439584" y="2709747"/>
            <a:ext cx="7772400" cy="3635298"/>
          </a:xfrm>
          <a:prstGeom prst="rect">
            <a:avLst/>
          </a:prstGeom>
        </p:spPr>
      </p:pic>
    </p:spTree>
    <p:extLst>
      <p:ext uri="{BB962C8B-B14F-4D97-AF65-F5344CB8AC3E}">
        <p14:creationId xmlns:p14="http://schemas.microsoft.com/office/powerpoint/2010/main" val="11865863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89046BD3-BF7F-9FEC-2F17-5C6B9A2DB369}"/>
              </a:ext>
            </a:extLst>
          </p:cNvPr>
          <p:cNvPicPr>
            <a:picLocks noChangeAspect="1"/>
          </p:cNvPicPr>
          <p:nvPr/>
        </p:nvPicPr>
        <p:blipFill>
          <a:blip r:embed="rId2"/>
          <a:stretch>
            <a:fillRect/>
          </a:stretch>
        </p:blipFill>
        <p:spPr>
          <a:xfrm>
            <a:off x="685800" y="721483"/>
            <a:ext cx="7772400" cy="5415034"/>
          </a:xfrm>
          <a:prstGeom prst="rect">
            <a:avLst/>
          </a:prstGeom>
        </p:spPr>
      </p:pic>
    </p:spTree>
    <p:extLst>
      <p:ext uri="{BB962C8B-B14F-4D97-AF65-F5344CB8AC3E}">
        <p14:creationId xmlns:p14="http://schemas.microsoft.com/office/powerpoint/2010/main" val="15620059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B5A6BA07-8882-ACD9-3D2A-1944D48863AB}"/>
              </a:ext>
            </a:extLst>
          </p:cNvPr>
          <p:cNvPicPr>
            <a:picLocks noChangeAspect="1"/>
          </p:cNvPicPr>
          <p:nvPr/>
        </p:nvPicPr>
        <p:blipFill>
          <a:blip r:embed="rId2"/>
          <a:stretch>
            <a:fillRect/>
          </a:stretch>
        </p:blipFill>
        <p:spPr>
          <a:xfrm>
            <a:off x="1322394" y="0"/>
            <a:ext cx="6499211" cy="6858000"/>
          </a:xfrm>
          <a:prstGeom prst="rect">
            <a:avLst/>
          </a:prstGeom>
        </p:spPr>
      </p:pic>
      <p:sp>
        <p:nvSpPr>
          <p:cNvPr id="3" name="Metin kutusu 2">
            <a:extLst>
              <a:ext uri="{FF2B5EF4-FFF2-40B4-BE49-F238E27FC236}">
                <a16:creationId xmlns:a16="http://schemas.microsoft.com/office/drawing/2014/main" id="{E0E01468-2CFD-22C1-8A62-AD8534644476}"/>
              </a:ext>
            </a:extLst>
          </p:cNvPr>
          <p:cNvSpPr txBox="1"/>
          <p:nvPr/>
        </p:nvSpPr>
        <p:spPr>
          <a:xfrm>
            <a:off x="880946" y="1583473"/>
            <a:ext cx="967509" cy="584775"/>
          </a:xfrm>
          <a:prstGeom prst="rect">
            <a:avLst/>
          </a:prstGeom>
          <a:noFill/>
        </p:spPr>
        <p:txBody>
          <a:bodyPr wrap="none" rtlCol="0">
            <a:spAutoFit/>
          </a:bodyPr>
          <a:lstStyle/>
          <a:p>
            <a:r>
              <a:rPr lang="tr-TR" sz="3200" b="1" dirty="0" err="1">
                <a:solidFill>
                  <a:srgbClr val="C00000"/>
                </a:solidFill>
              </a:rPr>
              <a:t>Viral</a:t>
            </a:r>
            <a:endParaRPr lang="tr-TR" sz="3200" b="1" dirty="0">
              <a:solidFill>
                <a:srgbClr val="C00000"/>
              </a:solidFill>
            </a:endParaRPr>
          </a:p>
        </p:txBody>
      </p:sp>
      <p:sp>
        <p:nvSpPr>
          <p:cNvPr id="4" name="Metin kutusu 3">
            <a:extLst>
              <a:ext uri="{FF2B5EF4-FFF2-40B4-BE49-F238E27FC236}">
                <a16:creationId xmlns:a16="http://schemas.microsoft.com/office/drawing/2014/main" id="{ED06321E-C528-0FBD-F669-05BFAC6214FC}"/>
              </a:ext>
            </a:extLst>
          </p:cNvPr>
          <p:cNvSpPr txBox="1"/>
          <p:nvPr/>
        </p:nvSpPr>
        <p:spPr>
          <a:xfrm>
            <a:off x="713676" y="5071349"/>
            <a:ext cx="1901098" cy="584775"/>
          </a:xfrm>
          <a:prstGeom prst="rect">
            <a:avLst/>
          </a:prstGeom>
          <a:noFill/>
        </p:spPr>
        <p:txBody>
          <a:bodyPr wrap="none" rtlCol="0">
            <a:spAutoFit/>
          </a:bodyPr>
          <a:lstStyle/>
          <a:p>
            <a:r>
              <a:rPr lang="tr-TR" sz="3200" b="1" dirty="0">
                <a:solidFill>
                  <a:srgbClr val="C00000"/>
                </a:solidFill>
              </a:rPr>
              <a:t>Bakteriyel</a:t>
            </a:r>
          </a:p>
        </p:txBody>
      </p:sp>
    </p:spTree>
    <p:extLst>
      <p:ext uri="{BB962C8B-B14F-4D97-AF65-F5344CB8AC3E}">
        <p14:creationId xmlns:p14="http://schemas.microsoft.com/office/powerpoint/2010/main" val="41752292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CDBB686A-B52A-6E54-3897-BB0BFED081DF}"/>
              </a:ext>
            </a:extLst>
          </p:cNvPr>
          <p:cNvPicPr>
            <a:picLocks noChangeAspect="1"/>
          </p:cNvPicPr>
          <p:nvPr/>
        </p:nvPicPr>
        <p:blipFill rotWithShape="1">
          <a:blip r:embed="rId2"/>
          <a:srcRect t="4445"/>
          <a:stretch/>
        </p:blipFill>
        <p:spPr>
          <a:xfrm>
            <a:off x="1" y="111512"/>
            <a:ext cx="9125658" cy="6746488"/>
          </a:xfrm>
          <a:prstGeom prst="rect">
            <a:avLst/>
          </a:prstGeom>
        </p:spPr>
      </p:pic>
    </p:spTree>
    <p:extLst>
      <p:ext uri="{BB962C8B-B14F-4D97-AF65-F5344CB8AC3E}">
        <p14:creationId xmlns:p14="http://schemas.microsoft.com/office/powerpoint/2010/main" val="17769625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30936" y="548640"/>
            <a:ext cx="2700645" cy="543153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3200" kern="1200" dirty="0">
              <a:solidFill>
                <a:schemeClr val="tx1"/>
              </a:solidFill>
              <a:latin typeface="+mj-lt"/>
              <a:ea typeface="+mj-ea"/>
              <a:cs typeface="+mj-cs"/>
            </a:endParaRPr>
          </a:p>
          <a:p>
            <a:pPr defTabSz="914400">
              <a:lnSpc>
                <a:spcPct val="90000"/>
              </a:lnSpc>
              <a:spcBef>
                <a:spcPct val="0"/>
              </a:spcBef>
              <a:spcAft>
                <a:spcPts val="600"/>
              </a:spcAft>
              <a:defRPr sz="3200" b="1">
                <a:solidFill>
                  <a:srgbClr val="3C3C3C"/>
                </a:solidFill>
              </a:defRPr>
            </a:pPr>
            <a:r>
              <a:rPr lang="en-US" sz="3200" kern="1200" dirty="0">
                <a:solidFill>
                  <a:schemeClr val="tx1"/>
                </a:solidFill>
                <a:latin typeface="+mj-lt"/>
                <a:ea typeface="+mj-ea"/>
                <a:cs typeface="+mj-cs"/>
              </a:rPr>
              <a:t>6. </a:t>
            </a:r>
            <a:r>
              <a:rPr lang="en-US" sz="3200" kern="1200" dirty="0" err="1">
                <a:solidFill>
                  <a:schemeClr val="tx1"/>
                </a:solidFill>
                <a:latin typeface="+mj-lt"/>
                <a:ea typeface="+mj-ea"/>
                <a:cs typeface="+mj-cs"/>
              </a:rPr>
              <a:t>Mikrobiyota</a:t>
            </a:r>
            <a:r>
              <a:rPr lang="en-US" sz="3200" kern="1200" dirty="0">
                <a:solidFill>
                  <a:schemeClr val="tx1"/>
                </a:solidFill>
                <a:latin typeface="+mj-lt"/>
                <a:ea typeface="+mj-ea"/>
                <a:cs typeface="+mj-cs"/>
              </a:rPr>
              <a:t> </a:t>
            </a:r>
            <a:r>
              <a:rPr lang="en-US" sz="3200" kern="1200" dirty="0" err="1">
                <a:solidFill>
                  <a:schemeClr val="tx1"/>
                </a:solidFill>
                <a:latin typeface="+mj-lt"/>
                <a:ea typeface="+mj-ea"/>
                <a:cs typeface="+mj-cs"/>
              </a:rPr>
              <a:t>ile</a:t>
            </a:r>
            <a:r>
              <a:rPr lang="en-US" sz="3200" kern="1200" dirty="0">
                <a:solidFill>
                  <a:schemeClr val="tx1"/>
                </a:solidFill>
                <a:latin typeface="+mj-lt"/>
                <a:ea typeface="+mj-ea"/>
                <a:cs typeface="+mj-cs"/>
              </a:rPr>
              <a:t> </a:t>
            </a:r>
            <a:r>
              <a:rPr lang="en-US" sz="3200" kern="1200" dirty="0" err="1">
                <a:solidFill>
                  <a:schemeClr val="tx1"/>
                </a:solidFill>
                <a:latin typeface="+mj-lt"/>
                <a:ea typeface="+mj-ea"/>
                <a:cs typeface="+mj-cs"/>
              </a:rPr>
              <a:t>Yaşlanmayı</a:t>
            </a:r>
            <a:r>
              <a:rPr lang="en-US" sz="3200" kern="1200" dirty="0">
                <a:solidFill>
                  <a:schemeClr val="tx1"/>
                </a:solidFill>
                <a:latin typeface="+mj-lt"/>
                <a:ea typeface="+mj-ea"/>
                <a:cs typeface="+mj-cs"/>
              </a:rPr>
              <a:t> </a:t>
            </a:r>
            <a:r>
              <a:rPr lang="en-US" sz="3200" kern="1200" dirty="0" err="1">
                <a:solidFill>
                  <a:schemeClr val="tx1"/>
                </a:solidFill>
                <a:latin typeface="+mj-lt"/>
                <a:ea typeface="+mj-ea"/>
                <a:cs typeface="+mj-cs"/>
              </a:rPr>
              <a:t>Yavaşlatma</a:t>
            </a:r>
            <a:r>
              <a:rPr lang="en-US" sz="3200" kern="1200" dirty="0">
                <a:solidFill>
                  <a:schemeClr val="tx1"/>
                </a:solidFill>
                <a:latin typeface="+mj-lt"/>
                <a:ea typeface="+mj-ea"/>
                <a:cs typeface="+mj-cs"/>
              </a:rPr>
              <a:t> </a:t>
            </a:r>
          </a:p>
          <a:p>
            <a:pPr defTabSz="914400">
              <a:lnSpc>
                <a:spcPct val="90000"/>
              </a:lnSpc>
              <a:spcBef>
                <a:spcPct val="0"/>
              </a:spcBef>
              <a:spcAft>
                <a:spcPts val="600"/>
              </a:spcAft>
              <a:defRPr sz="3200" b="1">
                <a:solidFill>
                  <a:srgbClr val="3C3C3C"/>
                </a:solidFill>
              </a:defRPr>
            </a:pPr>
            <a:r>
              <a:rPr lang="en-US" sz="3200" kern="1200" dirty="0" err="1">
                <a:solidFill>
                  <a:schemeClr val="tx1"/>
                </a:solidFill>
                <a:latin typeface="+mj-lt"/>
                <a:ea typeface="+mj-ea"/>
                <a:cs typeface="+mj-cs"/>
              </a:rPr>
              <a:t>Stratejileri</a:t>
            </a:r>
            <a:endParaRPr lang="en-US" sz="32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844814" y="1193470"/>
            <a:ext cx="5032405" cy="5431536"/>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endParaRPr lang="en-US" sz="1900" dirty="0"/>
          </a:p>
          <a:p>
            <a:pPr defTabSz="914400">
              <a:lnSpc>
                <a:spcPct val="90000"/>
              </a:lnSpc>
              <a:spcAft>
                <a:spcPts val="600"/>
              </a:spcAft>
              <a:defRPr sz="2000">
                <a:solidFill>
                  <a:srgbClr val="505050"/>
                </a:solidFill>
              </a:defRPr>
            </a:pPr>
            <a:r>
              <a:rPr lang="en-US" sz="2800" dirty="0" err="1"/>
              <a:t>Probiyotik</a:t>
            </a:r>
            <a:r>
              <a:rPr lang="en-US" sz="2800" dirty="0"/>
              <a:t> </a:t>
            </a:r>
            <a:r>
              <a:rPr lang="en-US" sz="2800" dirty="0" err="1"/>
              <a:t>ve</a:t>
            </a:r>
            <a:r>
              <a:rPr lang="en-US" sz="2800" dirty="0"/>
              <a:t> </a:t>
            </a:r>
            <a:r>
              <a:rPr lang="en-US" sz="2800" dirty="0" err="1"/>
              <a:t>prebiyotik</a:t>
            </a:r>
            <a:r>
              <a:rPr lang="en-US" sz="2800" dirty="0"/>
              <a:t> </a:t>
            </a:r>
            <a:r>
              <a:rPr lang="en-US" sz="2800" dirty="0" err="1"/>
              <a:t>destek</a:t>
            </a:r>
            <a:r>
              <a:rPr lang="en-US" sz="2800" dirty="0"/>
              <a:t>.</a:t>
            </a:r>
          </a:p>
          <a:p>
            <a:pPr defTabSz="914400">
              <a:lnSpc>
                <a:spcPct val="90000"/>
              </a:lnSpc>
              <a:spcAft>
                <a:spcPts val="600"/>
              </a:spcAft>
              <a:defRPr sz="2000">
                <a:solidFill>
                  <a:srgbClr val="505050"/>
                </a:solidFill>
              </a:defRPr>
            </a:pPr>
            <a:r>
              <a:rPr lang="en-US" sz="2800" dirty="0" err="1"/>
              <a:t>Liften</a:t>
            </a:r>
            <a:r>
              <a:rPr lang="en-US" sz="2800" dirty="0"/>
              <a:t> </a:t>
            </a:r>
            <a:r>
              <a:rPr lang="en-US" sz="2800" dirty="0" err="1"/>
              <a:t>zengin</a:t>
            </a:r>
            <a:r>
              <a:rPr lang="en-US" sz="2800" dirty="0"/>
              <a:t>, </a:t>
            </a:r>
            <a:r>
              <a:rPr lang="en-US" sz="2800" dirty="0" err="1"/>
              <a:t>bitkisel</a:t>
            </a:r>
            <a:r>
              <a:rPr lang="en-US" sz="2800" dirty="0"/>
              <a:t> </a:t>
            </a:r>
            <a:r>
              <a:rPr lang="en-US" sz="2800" dirty="0" err="1"/>
              <a:t>beslenme</a:t>
            </a:r>
            <a:r>
              <a:rPr lang="en-US" sz="2800" dirty="0"/>
              <a:t>.</a:t>
            </a:r>
          </a:p>
          <a:p>
            <a:pPr defTabSz="914400">
              <a:lnSpc>
                <a:spcPct val="90000"/>
              </a:lnSpc>
              <a:spcAft>
                <a:spcPts val="600"/>
              </a:spcAft>
              <a:defRPr sz="2000">
                <a:solidFill>
                  <a:srgbClr val="505050"/>
                </a:solidFill>
              </a:defRPr>
            </a:pPr>
            <a:r>
              <a:rPr lang="en-US" sz="2800" dirty="0" err="1"/>
              <a:t>Gereksiz</a:t>
            </a:r>
            <a:r>
              <a:rPr lang="en-US" sz="2800" dirty="0"/>
              <a:t> </a:t>
            </a:r>
            <a:r>
              <a:rPr lang="en-US" sz="2800" dirty="0" err="1"/>
              <a:t>antibiyotiklerden</a:t>
            </a:r>
            <a:r>
              <a:rPr lang="en-US" sz="2800" dirty="0"/>
              <a:t> </a:t>
            </a:r>
            <a:r>
              <a:rPr lang="en-US" sz="2800" dirty="0" err="1"/>
              <a:t>kaçınma</a:t>
            </a:r>
            <a:r>
              <a:rPr lang="en-US" sz="2800" dirty="0"/>
              <a:t>.</a:t>
            </a:r>
          </a:p>
          <a:p>
            <a:pPr defTabSz="914400">
              <a:lnSpc>
                <a:spcPct val="90000"/>
              </a:lnSpc>
              <a:spcAft>
                <a:spcPts val="600"/>
              </a:spcAft>
              <a:defRPr sz="2000">
                <a:solidFill>
                  <a:srgbClr val="505050"/>
                </a:solidFill>
              </a:defRPr>
            </a:pPr>
            <a:r>
              <a:rPr lang="en-US" sz="2800" dirty="0" err="1"/>
              <a:t>Düzenli</a:t>
            </a:r>
            <a:r>
              <a:rPr lang="en-US" sz="2800" dirty="0"/>
              <a:t> </a:t>
            </a:r>
            <a:r>
              <a:rPr lang="en-US" sz="2800" dirty="0" err="1"/>
              <a:t>egzersiz</a:t>
            </a:r>
            <a:r>
              <a:rPr lang="en-US" sz="2800" dirty="0"/>
              <a:t>, </a:t>
            </a:r>
            <a:r>
              <a:rPr lang="en-US" sz="2800" dirty="0" err="1"/>
              <a:t>stres</a:t>
            </a:r>
            <a:r>
              <a:rPr lang="en-US" sz="2800" dirty="0"/>
              <a:t> </a:t>
            </a:r>
            <a:r>
              <a:rPr lang="en-US" sz="2800" dirty="0" err="1"/>
              <a:t>yönetimi</a:t>
            </a:r>
            <a:r>
              <a:rPr lang="en-US" sz="2800" dirty="0"/>
              <a:t>, </a:t>
            </a:r>
            <a:r>
              <a:rPr lang="en-US" sz="2800" dirty="0" err="1"/>
              <a:t>kaliteli</a:t>
            </a:r>
            <a:r>
              <a:rPr lang="en-US" sz="2800" dirty="0"/>
              <a:t> </a:t>
            </a:r>
            <a:r>
              <a:rPr lang="en-US" sz="2800" dirty="0" err="1"/>
              <a:t>uyku</a:t>
            </a:r>
            <a:r>
              <a:rPr lang="en-US" sz="2800" dirty="0"/>
              <a:t>.</a:t>
            </a:r>
          </a:p>
        </p:txBody>
      </p:sp>
      <p:pic>
        <p:nvPicPr>
          <p:cNvPr id="4" name="Resim 3">
            <a:extLst>
              <a:ext uri="{FF2B5EF4-FFF2-40B4-BE49-F238E27FC236}">
                <a16:creationId xmlns:a16="http://schemas.microsoft.com/office/drawing/2014/main" id="{6CCEB80E-BAFE-FF33-4AD1-55A5283B9087}"/>
              </a:ext>
            </a:extLst>
          </p:cNvPr>
          <p:cNvPicPr>
            <a:picLocks noChangeAspect="1"/>
          </p:cNvPicPr>
          <p:nvPr/>
        </p:nvPicPr>
        <p:blipFill>
          <a:blip r:embed="rId2"/>
          <a:srcRect l="25568" t="24754" r="22490" b="31084"/>
          <a:stretch>
            <a:fillRect/>
          </a:stretch>
        </p:blipFill>
        <p:spPr>
          <a:xfrm>
            <a:off x="3747370" y="0"/>
            <a:ext cx="5519223" cy="2386940"/>
          </a:xfrm>
          <a:prstGeom prst="rect">
            <a:avLst/>
          </a:prstGeom>
        </p:spPr>
      </p:pic>
    </p:spTree>
    <p:extLst>
      <p:ext uri="{BB962C8B-B14F-4D97-AF65-F5344CB8AC3E}">
        <p14:creationId xmlns:p14="http://schemas.microsoft.com/office/powerpoint/2010/main" val="498277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B3C6206A-FE31-FC80-9762-0315263A27B7}"/>
              </a:ext>
            </a:extLst>
          </p:cNvPr>
          <p:cNvPicPr>
            <a:picLocks noChangeAspect="1"/>
          </p:cNvPicPr>
          <p:nvPr/>
        </p:nvPicPr>
        <p:blipFill>
          <a:blip r:embed="rId2"/>
          <a:stretch>
            <a:fillRect/>
          </a:stretch>
        </p:blipFill>
        <p:spPr>
          <a:xfrm>
            <a:off x="363474" y="1854874"/>
            <a:ext cx="3969535" cy="3148252"/>
          </a:xfrm>
          <a:prstGeom prst="rect">
            <a:avLst/>
          </a:prstGeom>
        </p:spPr>
      </p:pic>
      <p:pic>
        <p:nvPicPr>
          <p:cNvPr id="3" name="Resim 2">
            <a:extLst>
              <a:ext uri="{FF2B5EF4-FFF2-40B4-BE49-F238E27FC236}">
                <a16:creationId xmlns:a16="http://schemas.microsoft.com/office/drawing/2014/main" id="{349A0F38-C9ED-3DE0-1A1E-6B34B27379A8}"/>
              </a:ext>
            </a:extLst>
          </p:cNvPr>
          <p:cNvPicPr>
            <a:picLocks noChangeAspect="1"/>
          </p:cNvPicPr>
          <p:nvPr/>
        </p:nvPicPr>
        <p:blipFill>
          <a:blip r:embed="rId3"/>
          <a:stretch>
            <a:fillRect/>
          </a:stretch>
        </p:blipFill>
        <p:spPr>
          <a:xfrm>
            <a:off x="4488067" y="1246926"/>
            <a:ext cx="4479495" cy="4177128"/>
          </a:xfrm>
          <a:prstGeom prst="rect">
            <a:avLst/>
          </a:prstGeom>
        </p:spPr>
      </p:pic>
    </p:spTree>
    <p:extLst>
      <p:ext uri="{BB962C8B-B14F-4D97-AF65-F5344CB8AC3E}">
        <p14:creationId xmlns:p14="http://schemas.microsoft.com/office/powerpoint/2010/main" val="23629631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8822" y="548640"/>
            <a:ext cx="3380404" cy="543153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4700" kern="1200" dirty="0">
              <a:solidFill>
                <a:schemeClr val="tx1"/>
              </a:solidFill>
              <a:latin typeface="+mj-lt"/>
              <a:ea typeface="+mj-ea"/>
              <a:cs typeface="+mj-cs"/>
            </a:endParaRPr>
          </a:p>
          <a:p>
            <a:pPr defTabSz="914400">
              <a:lnSpc>
                <a:spcPct val="90000"/>
              </a:lnSpc>
              <a:spcBef>
                <a:spcPct val="0"/>
              </a:spcBef>
              <a:spcAft>
                <a:spcPts val="600"/>
              </a:spcAft>
              <a:defRPr sz="3200" b="1">
                <a:solidFill>
                  <a:srgbClr val="3C3C3C"/>
                </a:solidFill>
              </a:defRPr>
            </a:pPr>
            <a:r>
              <a:rPr lang="en-US" sz="4700" kern="1200" dirty="0" err="1">
                <a:solidFill>
                  <a:schemeClr val="tx1"/>
                </a:solidFill>
                <a:latin typeface="+mj-lt"/>
                <a:ea typeface="+mj-ea"/>
                <a:cs typeface="+mj-cs"/>
              </a:rPr>
              <a:t>Sonuç</a:t>
            </a:r>
            <a:r>
              <a:rPr lang="en-US" sz="4700" kern="1200" dirty="0">
                <a:solidFill>
                  <a:schemeClr val="tx1"/>
                </a:solidFill>
                <a:latin typeface="+mj-lt"/>
                <a:ea typeface="+mj-ea"/>
                <a:cs typeface="+mj-cs"/>
              </a:rPr>
              <a:t> </a:t>
            </a:r>
            <a:r>
              <a:rPr lang="en-US" sz="4700" kern="1200" dirty="0" err="1">
                <a:solidFill>
                  <a:schemeClr val="tx1"/>
                </a:solidFill>
                <a:latin typeface="+mj-lt"/>
                <a:ea typeface="+mj-ea"/>
                <a:cs typeface="+mj-cs"/>
              </a:rPr>
              <a:t>ve</a:t>
            </a:r>
            <a:r>
              <a:rPr lang="en-US" sz="4700" kern="1200" dirty="0">
                <a:solidFill>
                  <a:schemeClr val="tx1"/>
                </a:solidFill>
                <a:latin typeface="+mj-lt"/>
                <a:ea typeface="+mj-ea"/>
                <a:cs typeface="+mj-cs"/>
              </a:rPr>
              <a:t> </a:t>
            </a:r>
            <a:r>
              <a:rPr lang="en-US" sz="4700" kern="1200" dirty="0" err="1">
                <a:solidFill>
                  <a:schemeClr val="tx1"/>
                </a:solidFill>
                <a:latin typeface="+mj-lt"/>
                <a:ea typeface="+mj-ea"/>
                <a:cs typeface="+mj-cs"/>
              </a:rPr>
              <a:t>Gelecek</a:t>
            </a:r>
            <a:r>
              <a:rPr lang="en-US" sz="4700" kern="1200" dirty="0">
                <a:solidFill>
                  <a:schemeClr val="tx1"/>
                </a:solidFill>
                <a:latin typeface="+mj-lt"/>
                <a:ea typeface="+mj-ea"/>
                <a:cs typeface="+mj-cs"/>
              </a:rPr>
              <a:t> </a:t>
            </a:r>
            <a:r>
              <a:rPr lang="en-US" sz="4700" kern="1200" dirty="0" err="1">
                <a:solidFill>
                  <a:schemeClr val="tx1"/>
                </a:solidFill>
                <a:latin typeface="+mj-lt"/>
                <a:ea typeface="+mj-ea"/>
                <a:cs typeface="+mj-cs"/>
              </a:rPr>
              <a:t>Perspektifi</a:t>
            </a:r>
            <a:endParaRPr lang="en-US" sz="4700" kern="1200" dirty="0">
              <a:solidFill>
                <a:schemeClr val="tx1"/>
              </a:solidFill>
              <a:latin typeface="+mj-lt"/>
              <a:ea typeface="+mj-ea"/>
              <a:cs typeface="+mj-cs"/>
            </a:endParaRP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TextBox 2">
            <a:extLst>
              <a:ext uri="{FF2B5EF4-FFF2-40B4-BE49-F238E27FC236}">
                <a16:creationId xmlns:a16="http://schemas.microsoft.com/office/drawing/2014/main" id="{33CC2DA6-F12A-83EE-C3D5-EBD73705C29E}"/>
              </a:ext>
            </a:extLst>
          </p:cNvPr>
          <p:cNvGraphicFramePr/>
          <p:nvPr>
            <p:extLst>
              <p:ext uri="{D42A27DB-BD31-4B8C-83A1-F6EECF244321}">
                <p14:modId xmlns:p14="http://schemas.microsoft.com/office/powerpoint/2010/main" val="2084851814"/>
              </p:ext>
            </p:extLst>
          </p:nvPr>
        </p:nvGraphicFramePr>
        <p:xfrm>
          <a:off x="3844813" y="552091"/>
          <a:ext cx="4668251" cy="5431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91599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etin kutusu 2">
            <a:extLst>
              <a:ext uri="{FF2B5EF4-FFF2-40B4-BE49-F238E27FC236}">
                <a16:creationId xmlns:a16="http://schemas.microsoft.com/office/drawing/2014/main" id="{FD3FD6C8-1B7A-EBA8-6D49-20C60EB1D100}"/>
              </a:ext>
            </a:extLst>
          </p:cNvPr>
          <p:cNvSpPr txBox="1"/>
          <p:nvPr/>
        </p:nvSpPr>
        <p:spPr>
          <a:xfrm>
            <a:off x="482601" y="643467"/>
            <a:ext cx="3465438" cy="4567137"/>
          </a:xfrm>
          <a:prstGeom prst="rect">
            <a:avLst/>
          </a:prstGeom>
        </p:spPr>
        <p:txBody>
          <a:bodyPr vert="horz" lIns="91440" tIns="45720" rIns="91440" bIns="45720" rtlCol="0" anchor="b">
            <a:normAutofit/>
          </a:bodyPr>
          <a:lstStyle/>
          <a:p>
            <a:pPr defTabSz="914400">
              <a:lnSpc>
                <a:spcPct val="90000"/>
              </a:lnSpc>
              <a:spcBef>
                <a:spcPct val="0"/>
              </a:spcBef>
              <a:spcAft>
                <a:spcPts val="338"/>
              </a:spcAft>
            </a:pPr>
            <a:r>
              <a:rPr lang="en-US" sz="3800" b="1">
                <a:latin typeface="+mj-lt"/>
                <a:ea typeface="+mj-ea"/>
                <a:cs typeface="+mj-cs"/>
              </a:rPr>
              <a:t>Önce mikrobiyomu anlamak</a:t>
            </a:r>
          </a:p>
        </p:txBody>
      </p:sp>
      <p:pic>
        <p:nvPicPr>
          <p:cNvPr id="4" name="Resim 3">
            <a:extLst>
              <a:ext uri="{FF2B5EF4-FFF2-40B4-BE49-F238E27FC236}">
                <a16:creationId xmlns:a16="http://schemas.microsoft.com/office/drawing/2014/main" id="{4FA87E85-641F-D0FA-9EC0-8ABEE1F24242}"/>
              </a:ext>
            </a:extLst>
          </p:cNvPr>
          <p:cNvPicPr>
            <a:picLocks noChangeAspect="1"/>
          </p:cNvPicPr>
          <p:nvPr/>
        </p:nvPicPr>
        <p:blipFill>
          <a:blip r:embed="rId2"/>
          <a:srcRect l="8833" r="54812" b="-1"/>
          <a:stretch>
            <a:fillRect/>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184361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etin kutusu 2">
            <a:extLst>
              <a:ext uri="{FF2B5EF4-FFF2-40B4-BE49-F238E27FC236}">
                <a16:creationId xmlns:a16="http://schemas.microsoft.com/office/drawing/2014/main" id="{5BD4F12D-ED8F-FB01-6781-1C0A20ECAC51}"/>
              </a:ext>
            </a:extLst>
          </p:cNvPr>
          <p:cNvSpPr txBox="1"/>
          <p:nvPr/>
        </p:nvSpPr>
        <p:spPr>
          <a:xfrm>
            <a:off x="447948" y="803073"/>
            <a:ext cx="3447941" cy="2400300"/>
          </a:xfrm>
          <a:prstGeom prst="rect">
            <a:avLst/>
          </a:prstGeom>
        </p:spPr>
        <p:txBody>
          <a:bodyPr vert="horz" lIns="68580" tIns="34290" rIns="68580" bIns="34290" rtlCol="0" anchor="b">
            <a:normAutofit/>
          </a:bodyPr>
          <a:lstStyle/>
          <a:p>
            <a:pPr>
              <a:lnSpc>
                <a:spcPct val="90000"/>
              </a:lnSpc>
              <a:spcBef>
                <a:spcPct val="0"/>
              </a:spcBef>
              <a:spcAft>
                <a:spcPts val="450"/>
              </a:spcAft>
            </a:pPr>
            <a:r>
              <a:rPr lang="en-US" sz="3600" b="1" dirty="0">
                <a:latin typeface="+mj-lt"/>
                <a:ea typeface="+mj-ea"/>
                <a:cs typeface="+mj-cs"/>
              </a:rPr>
              <a:t>BIOMARKERS</a:t>
            </a:r>
          </a:p>
        </p:txBody>
      </p:sp>
      <p:pic>
        <p:nvPicPr>
          <p:cNvPr id="1036" name="Picture 12" descr="MICROB-PREDICT: Harnessing the gut microbiome to keep acute-on-chronic  liver failure at bay - EASL-The Home of Hepatology.">
            <a:extLst>
              <a:ext uri="{FF2B5EF4-FFF2-40B4-BE49-F238E27FC236}">
                <a16:creationId xmlns:a16="http://schemas.microsoft.com/office/drawing/2014/main" id="{04F1046A-5845-87C3-BFA2-B504625139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04057" y="1125340"/>
            <a:ext cx="4491995" cy="85313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etin, çizgi film içeren bir resim&#10;&#10;Açıklama otomatik olarak oluşturuldu">
            <a:extLst>
              <a:ext uri="{FF2B5EF4-FFF2-40B4-BE49-F238E27FC236}">
                <a16:creationId xmlns:a16="http://schemas.microsoft.com/office/drawing/2014/main" id="{5DD03A8C-DB00-21C0-A196-8D92D58AFB2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45742" y="2243685"/>
            <a:ext cx="2935595" cy="262735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Home - IHMC 2024 Rome">
            <a:extLst>
              <a:ext uri="{FF2B5EF4-FFF2-40B4-BE49-F238E27FC236}">
                <a16:creationId xmlns:a16="http://schemas.microsoft.com/office/drawing/2014/main" id="{2BEFE276-FE26-2F7D-1A85-737F442DD79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14167" y="2243685"/>
            <a:ext cx="2153412" cy="232048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4">
            <a:extLst>
              <a:ext uri="{FF2B5EF4-FFF2-40B4-BE49-F238E27FC236}">
                <a16:creationId xmlns:a16="http://schemas.microsoft.com/office/drawing/2014/main" id="{A750DB9B-3B77-610F-FAC7-F67353DCF2A7}"/>
              </a:ext>
            </a:extLst>
          </p:cNvPr>
          <p:cNvGraphicFramePr/>
          <p:nvPr>
            <p:extLst>
              <p:ext uri="{D42A27DB-BD31-4B8C-83A1-F6EECF244321}">
                <p14:modId xmlns:p14="http://schemas.microsoft.com/office/powerpoint/2010/main" val="2488689325"/>
              </p:ext>
            </p:extLst>
          </p:nvPr>
        </p:nvGraphicFramePr>
        <p:xfrm>
          <a:off x="21079" y="3911355"/>
          <a:ext cx="4572000"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64546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36"/>
                                        </p:tgtEl>
                                        <p:attrNameLst>
                                          <p:attrName>style.visibility</p:attrName>
                                        </p:attrNameLst>
                                      </p:cBhvr>
                                      <p:to>
                                        <p:strVal val="visible"/>
                                      </p:to>
                                    </p:set>
                                    <p:animEffect transition="in" filter="barn(inVertical)">
                                      <p:cBhvr>
                                        <p:cTn id="12" dur="500"/>
                                        <p:tgtEl>
                                          <p:spTgt spid="103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AsOne/>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19400" y="1295400"/>
            <a:ext cx="3505200" cy="3505200"/>
          </a:xfrm>
          <a:prstGeom prst="rect">
            <a:avLst/>
          </a:prstGeom>
        </p:spPr>
      </p:pic>
      <p:sp>
        <p:nvSpPr>
          <p:cNvPr id="10" name="Line Callout 1 9"/>
          <p:cNvSpPr/>
          <p:nvPr/>
        </p:nvSpPr>
        <p:spPr>
          <a:xfrm>
            <a:off x="6858000" y="381000"/>
            <a:ext cx="1676400" cy="1066800"/>
          </a:xfrm>
          <a:prstGeom prst="borderCallout1">
            <a:avLst>
              <a:gd name="adj1" fmla="val 18750"/>
              <a:gd name="adj2" fmla="val -8333"/>
              <a:gd name="adj3" fmla="val 219117"/>
              <a:gd name="adj4" fmla="val -101852"/>
            </a:avLst>
          </a:prstGeom>
          <a:solidFill>
            <a:srgbClr val="EFB8C6"/>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İnflamatuvar</a:t>
            </a:r>
            <a:r>
              <a:rPr lang="en-US" dirty="0"/>
              <a:t> </a:t>
            </a:r>
            <a:r>
              <a:rPr lang="en-US" dirty="0" err="1"/>
              <a:t>Bağırsak</a:t>
            </a:r>
            <a:r>
              <a:rPr lang="en-US" dirty="0"/>
              <a:t> </a:t>
            </a:r>
            <a:r>
              <a:rPr lang="en-US" dirty="0" err="1"/>
              <a:t>Hastalıkları</a:t>
            </a:r>
            <a:endParaRPr lang="en-US" dirty="0"/>
          </a:p>
          <a:p>
            <a:pPr algn="ctr"/>
            <a:endParaRPr lang="en-US" dirty="0"/>
          </a:p>
        </p:txBody>
      </p:sp>
      <p:sp>
        <p:nvSpPr>
          <p:cNvPr id="11" name="Line Callout 1 10"/>
          <p:cNvSpPr/>
          <p:nvPr/>
        </p:nvSpPr>
        <p:spPr>
          <a:xfrm>
            <a:off x="6781800" y="2743200"/>
            <a:ext cx="1905000" cy="1066800"/>
          </a:xfrm>
          <a:prstGeom prst="borderCallout1">
            <a:avLst>
              <a:gd name="adj1" fmla="val 18750"/>
              <a:gd name="adj2" fmla="val -8333"/>
              <a:gd name="adj3" fmla="val 68009"/>
              <a:gd name="adj4" fmla="val -76047"/>
            </a:avLst>
          </a:prstGeom>
          <a:solidFill>
            <a:srgbClr val="EFB8C6"/>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Gıda</a:t>
            </a:r>
            <a:r>
              <a:rPr lang="en-US" dirty="0"/>
              <a:t> </a:t>
            </a:r>
            <a:r>
              <a:rPr lang="en-US" dirty="0" err="1"/>
              <a:t>intoleransı</a:t>
            </a:r>
            <a:endParaRPr lang="en-US" dirty="0"/>
          </a:p>
          <a:p>
            <a:pPr algn="ctr"/>
            <a:r>
              <a:rPr lang="en-US" dirty="0" err="1"/>
              <a:t>Alerjiler</a:t>
            </a:r>
            <a:endParaRPr lang="en-US" dirty="0"/>
          </a:p>
          <a:p>
            <a:pPr algn="ctr"/>
            <a:r>
              <a:rPr lang="en-US" dirty="0" err="1"/>
              <a:t>Otoimmünite</a:t>
            </a:r>
            <a:endParaRPr lang="en-US" dirty="0"/>
          </a:p>
        </p:txBody>
      </p:sp>
      <p:sp>
        <p:nvSpPr>
          <p:cNvPr id="12" name="Line Callout 1 11"/>
          <p:cNvSpPr/>
          <p:nvPr/>
        </p:nvSpPr>
        <p:spPr>
          <a:xfrm>
            <a:off x="609600" y="609600"/>
            <a:ext cx="1676400" cy="914400"/>
          </a:xfrm>
          <a:prstGeom prst="borderCallout1">
            <a:avLst>
              <a:gd name="adj1" fmla="val 219358"/>
              <a:gd name="adj2" fmla="val 186814"/>
              <a:gd name="adj3" fmla="val 56386"/>
              <a:gd name="adj4" fmla="val 100183"/>
            </a:avLst>
          </a:prstGeom>
          <a:solidFill>
            <a:srgbClr val="EFB8C6"/>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İnsülin</a:t>
            </a:r>
            <a:r>
              <a:rPr lang="en-US" dirty="0"/>
              <a:t> </a:t>
            </a:r>
            <a:r>
              <a:rPr lang="en-US" dirty="0" err="1"/>
              <a:t>direnci</a:t>
            </a:r>
            <a:endParaRPr lang="en-US" dirty="0"/>
          </a:p>
          <a:p>
            <a:pPr algn="ctr"/>
            <a:r>
              <a:rPr lang="en-US" dirty="0" err="1"/>
              <a:t>Metabolik</a:t>
            </a:r>
            <a:r>
              <a:rPr lang="en-US" dirty="0"/>
              <a:t> </a:t>
            </a:r>
            <a:r>
              <a:rPr lang="en-US" dirty="0" err="1"/>
              <a:t>sendrom</a:t>
            </a:r>
            <a:endParaRPr lang="en-US" dirty="0"/>
          </a:p>
        </p:txBody>
      </p:sp>
      <p:sp>
        <p:nvSpPr>
          <p:cNvPr id="13" name="Line Callout 1 12"/>
          <p:cNvSpPr/>
          <p:nvPr/>
        </p:nvSpPr>
        <p:spPr>
          <a:xfrm>
            <a:off x="533400" y="2895600"/>
            <a:ext cx="1676400" cy="914400"/>
          </a:xfrm>
          <a:prstGeom prst="borderCallout1">
            <a:avLst>
              <a:gd name="adj1" fmla="val 24361"/>
              <a:gd name="adj2" fmla="val 104929"/>
              <a:gd name="adj3" fmla="val 69012"/>
              <a:gd name="adj4" fmla="val 181303"/>
            </a:avLst>
          </a:prstGeom>
          <a:solidFill>
            <a:srgbClr val="EFB8C6"/>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Obezite</a:t>
            </a:r>
            <a:endParaRPr lang="en-US" dirty="0"/>
          </a:p>
        </p:txBody>
      </p:sp>
      <p:sp>
        <p:nvSpPr>
          <p:cNvPr id="14" name="Line Callout 1 13"/>
          <p:cNvSpPr/>
          <p:nvPr/>
        </p:nvSpPr>
        <p:spPr>
          <a:xfrm>
            <a:off x="609600" y="4876800"/>
            <a:ext cx="1676400" cy="914400"/>
          </a:xfrm>
          <a:prstGeom prst="borderCallout1">
            <a:avLst>
              <a:gd name="adj1" fmla="val 34181"/>
              <a:gd name="adj2" fmla="val 107225"/>
              <a:gd name="adj3" fmla="val -72677"/>
              <a:gd name="adj4" fmla="val 190486"/>
            </a:avLst>
          </a:prstGeom>
          <a:solidFill>
            <a:srgbClr val="EFB8C6"/>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Tip 2 </a:t>
            </a:r>
            <a:r>
              <a:rPr lang="en-US" dirty="0" err="1"/>
              <a:t>Diyabet</a:t>
            </a:r>
            <a:endParaRPr lang="en-US" dirty="0"/>
          </a:p>
        </p:txBody>
      </p:sp>
      <p:sp>
        <p:nvSpPr>
          <p:cNvPr id="16" name="Line Callout 1 15"/>
          <p:cNvSpPr/>
          <p:nvPr/>
        </p:nvSpPr>
        <p:spPr>
          <a:xfrm>
            <a:off x="6858000" y="4876800"/>
            <a:ext cx="1828800" cy="914400"/>
          </a:xfrm>
          <a:prstGeom prst="borderCallout1">
            <a:avLst>
              <a:gd name="adj1" fmla="val 18750"/>
              <a:gd name="adj2" fmla="val -8333"/>
              <a:gd name="adj3" fmla="val -93719"/>
              <a:gd name="adj4" fmla="val -99556"/>
            </a:avLst>
          </a:prstGeom>
          <a:solidFill>
            <a:srgbClr val="EFB8C6"/>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Nöroinflamasyon</a:t>
            </a:r>
            <a:endParaRPr lang="en-US" dirty="0"/>
          </a:p>
        </p:txBody>
      </p:sp>
      <p:sp>
        <p:nvSpPr>
          <p:cNvPr id="2" name="TextBox 1"/>
          <p:cNvSpPr txBox="1"/>
          <p:nvPr/>
        </p:nvSpPr>
        <p:spPr>
          <a:xfrm>
            <a:off x="3416384" y="392673"/>
            <a:ext cx="2518638" cy="707886"/>
          </a:xfrm>
          <a:prstGeom prst="rect">
            <a:avLst/>
          </a:prstGeom>
          <a:noFill/>
        </p:spPr>
        <p:txBody>
          <a:bodyPr wrap="none" rtlCol="0">
            <a:spAutoFit/>
          </a:bodyPr>
          <a:lstStyle/>
          <a:p>
            <a:pPr algn="ctr"/>
            <a:r>
              <a:rPr lang="en-US" sz="4000" b="1" dirty="0">
                <a:solidFill>
                  <a:schemeClr val="bg2">
                    <a:lumMod val="25000"/>
                  </a:schemeClr>
                </a:solidFill>
              </a:rPr>
              <a:t>DİSBİYOZİS</a:t>
            </a:r>
          </a:p>
        </p:txBody>
      </p:sp>
      <p:pic>
        <p:nvPicPr>
          <p:cNvPr id="3" name="Picture 1">
            <a:extLst>
              <a:ext uri="{FF2B5EF4-FFF2-40B4-BE49-F238E27FC236}">
                <a16:creationId xmlns:a16="http://schemas.microsoft.com/office/drawing/2014/main" id="{150F7F23-33F8-88C9-838E-EF59A5C46F36}"/>
              </a:ext>
            </a:extLst>
          </p:cNvPr>
          <p:cNvPicPr>
            <a:picLocks noChangeAspect="1"/>
          </p:cNvPicPr>
          <p:nvPr/>
        </p:nvPicPr>
        <p:blipFill rotWithShape="1">
          <a:blip r:embed="rId3"/>
          <a:srcRect l="20793" t="21969" r="7863" b="1502"/>
          <a:stretch/>
        </p:blipFill>
        <p:spPr>
          <a:xfrm>
            <a:off x="2743200" y="3429000"/>
            <a:ext cx="3581400" cy="3429000"/>
          </a:xfrm>
          <a:prstGeom prst="rect">
            <a:avLst/>
          </a:prstGeom>
        </p:spPr>
      </p:pic>
      <p:sp>
        <p:nvSpPr>
          <p:cNvPr id="4" name="Oval 3">
            <a:extLst>
              <a:ext uri="{FF2B5EF4-FFF2-40B4-BE49-F238E27FC236}">
                <a16:creationId xmlns:a16="http://schemas.microsoft.com/office/drawing/2014/main" id="{0992A800-B8CF-8021-4B99-4DE054915B16}"/>
              </a:ext>
            </a:extLst>
          </p:cNvPr>
          <p:cNvSpPr/>
          <p:nvPr/>
        </p:nvSpPr>
        <p:spPr>
          <a:xfrm>
            <a:off x="4038642" y="4497389"/>
            <a:ext cx="812140" cy="498052"/>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3720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6551C-3340-714C-7E88-521C4EF23A44}"/>
              </a:ext>
            </a:extLst>
          </p:cNvPr>
          <p:cNvSpPr>
            <a:spLocks noGrp="1"/>
          </p:cNvSpPr>
          <p:nvPr>
            <p:ph type="title"/>
          </p:nvPr>
        </p:nvSpPr>
        <p:spPr>
          <a:xfrm>
            <a:off x="604888" y="2103318"/>
            <a:ext cx="3715610" cy="1239316"/>
          </a:xfrm>
        </p:spPr>
        <p:txBody>
          <a:bodyPr vert="horz" lIns="62953" tIns="31476" rIns="62953" bIns="31476" rtlCol="0" anchor="ctr">
            <a:noAutofit/>
          </a:bodyPr>
          <a:lstStyle/>
          <a:p>
            <a:pPr defTabSz="629511"/>
            <a:r>
              <a:rPr lang="en-US" sz="3029" dirty="0" err="1"/>
              <a:t>Kişiselleştirilmiş</a:t>
            </a:r>
            <a:r>
              <a:rPr lang="en-US" sz="3029" dirty="0"/>
              <a:t> </a:t>
            </a:r>
            <a:r>
              <a:rPr lang="en-US" sz="3029" dirty="0" err="1"/>
              <a:t>Bağırsak</a:t>
            </a:r>
            <a:r>
              <a:rPr lang="en-US" sz="3029" dirty="0"/>
              <a:t> </a:t>
            </a:r>
            <a:r>
              <a:rPr lang="en-US" sz="3029" dirty="0" err="1"/>
              <a:t>Mikrobiyom</a:t>
            </a:r>
            <a:r>
              <a:rPr lang="en-US" sz="3029" dirty="0"/>
              <a:t> </a:t>
            </a:r>
            <a:r>
              <a:rPr lang="en-US" sz="3029" dirty="0" err="1"/>
              <a:t>Analizi</a:t>
            </a:r>
            <a:endParaRPr lang="en-US" sz="3029" dirty="0"/>
          </a:p>
        </p:txBody>
      </p:sp>
      <p:sp>
        <p:nvSpPr>
          <p:cNvPr id="5" name="Text 1">
            <a:extLst>
              <a:ext uri="{FF2B5EF4-FFF2-40B4-BE49-F238E27FC236}">
                <a16:creationId xmlns:a16="http://schemas.microsoft.com/office/drawing/2014/main" id="{4C1D08EB-AE35-89A2-0F7D-673022460928}"/>
              </a:ext>
            </a:extLst>
          </p:cNvPr>
          <p:cNvSpPr/>
          <p:nvPr/>
        </p:nvSpPr>
        <p:spPr>
          <a:xfrm>
            <a:off x="852225" y="3975011"/>
            <a:ext cx="3723941" cy="2756405"/>
          </a:xfrm>
          <a:prstGeom prst="rect">
            <a:avLst/>
          </a:prstGeom>
        </p:spPr>
        <p:txBody>
          <a:bodyPr vert="horz" lIns="62953" tIns="31476" rIns="62953" bIns="31476" rtlCol="0" anchor="ctr">
            <a:normAutofit/>
          </a:bodyPr>
          <a:lstStyle/>
          <a:p>
            <a:pPr defTabSz="629511">
              <a:lnSpc>
                <a:spcPct val="90000"/>
              </a:lnSpc>
              <a:spcAft>
                <a:spcPts val="413"/>
              </a:spcAft>
            </a:pPr>
            <a:r>
              <a:rPr lang="en-US" sz="1377"/>
              <a:t>Aşağıdaki bölümlerde sizin mikrobiyom profilinizin detaylı analiz sonuçlarını inceleyeceğiz.</a:t>
            </a:r>
            <a:endParaRPr lang="en-US" sz="1377" dirty="0"/>
          </a:p>
        </p:txBody>
      </p:sp>
      <p:pic>
        <p:nvPicPr>
          <p:cNvPr id="3" name="Image 0" descr="preencoded.png">
            <a:extLst>
              <a:ext uri="{FF2B5EF4-FFF2-40B4-BE49-F238E27FC236}">
                <a16:creationId xmlns:a16="http://schemas.microsoft.com/office/drawing/2014/main" id="{768A06AC-DF62-08EC-B270-D4DB6F71309E}"/>
              </a:ext>
            </a:extLst>
          </p:cNvPr>
          <p:cNvPicPr>
            <a:picLocks noChangeAspect="1"/>
          </p:cNvPicPr>
          <p:nvPr/>
        </p:nvPicPr>
        <p:blipFill>
          <a:blip r:embed="rId3"/>
          <a:srcRect t="6222" r="1" b="1"/>
          <a:stretch>
            <a:fillRect/>
          </a:stretch>
        </p:blipFill>
        <p:spPr>
          <a:xfrm>
            <a:off x="5291528" y="857250"/>
            <a:ext cx="3723941" cy="5231841"/>
          </a:xfrm>
          <a:prstGeom prst="rect">
            <a:avLst/>
          </a:prstGeom>
        </p:spPr>
      </p:pic>
      <p:sp>
        <p:nvSpPr>
          <p:cNvPr id="6" name="Content Placeholder 2">
            <a:extLst>
              <a:ext uri="{FF2B5EF4-FFF2-40B4-BE49-F238E27FC236}">
                <a16:creationId xmlns:a16="http://schemas.microsoft.com/office/drawing/2014/main" id="{4108EE5A-261B-73F7-E848-BA8DF6227B96}"/>
              </a:ext>
            </a:extLst>
          </p:cNvPr>
          <p:cNvSpPr txBox="1">
            <a:spLocks/>
          </p:cNvSpPr>
          <p:nvPr/>
        </p:nvSpPr>
        <p:spPr>
          <a:xfrm>
            <a:off x="2408873" y="1277302"/>
            <a:ext cx="5263515" cy="3831908"/>
          </a:xfrm>
          <a:prstGeom prst="roundRect">
            <a:avLst/>
          </a:prstGeom>
          <a:solidFill>
            <a:srgbClr val="F8E1EA"/>
          </a:solidFill>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2400" dirty="0"/>
              <a:t>Standardize </a:t>
            </a:r>
            <a:r>
              <a:rPr lang="en-US" sz="2400" dirty="0" err="1"/>
              <a:t>olmalı</a:t>
            </a:r>
            <a:endParaRPr lang="en-US" sz="2400" dirty="0"/>
          </a:p>
          <a:p>
            <a:pPr marL="0" indent="0">
              <a:buNone/>
            </a:pPr>
            <a:r>
              <a:rPr lang="en-US" sz="2400" dirty="0" err="1"/>
              <a:t>Biyobelirleyici</a:t>
            </a:r>
            <a:r>
              <a:rPr lang="en-US" sz="2400" dirty="0"/>
              <a:t> </a:t>
            </a:r>
            <a:r>
              <a:rPr lang="en-US" sz="2400" dirty="0" err="1"/>
              <a:t>saptamalı</a:t>
            </a:r>
            <a:endParaRPr lang="en-US" sz="2400" dirty="0"/>
          </a:p>
          <a:p>
            <a:pPr marL="0" indent="0">
              <a:buNone/>
            </a:pPr>
            <a:r>
              <a:rPr lang="en-US" sz="2400" dirty="0" err="1"/>
              <a:t>Geçirgen</a:t>
            </a:r>
            <a:r>
              <a:rPr lang="en-US" sz="2400" dirty="0"/>
              <a:t> </a:t>
            </a:r>
            <a:r>
              <a:rPr lang="en-US" sz="2400" dirty="0" err="1"/>
              <a:t>bağırsak</a:t>
            </a:r>
            <a:r>
              <a:rPr lang="en-US" sz="2400" dirty="0"/>
              <a:t> </a:t>
            </a:r>
            <a:r>
              <a:rPr lang="en-US" sz="2400" dirty="0" err="1"/>
              <a:t>tanısı</a:t>
            </a:r>
            <a:endParaRPr lang="en-US" sz="2400" dirty="0"/>
          </a:p>
          <a:p>
            <a:pPr marL="0" indent="0">
              <a:buNone/>
            </a:pPr>
            <a:r>
              <a:rPr lang="en-US" sz="2400" dirty="0" err="1"/>
              <a:t>Fonksiyonel</a:t>
            </a:r>
            <a:r>
              <a:rPr lang="en-US" sz="2400" dirty="0"/>
              <a:t> </a:t>
            </a:r>
            <a:r>
              <a:rPr lang="en-US" sz="2400" dirty="0" err="1"/>
              <a:t>mikrobiyota</a:t>
            </a:r>
            <a:r>
              <a:rPr lang="en-US" sz="2400" dirty="0"/>
              <a:t> (</a:t>
            </a:r>
            <a:r>
              <a:rPr lang="en-US" sz="2400" dirty="0" err="1"/>
              <a:t>Metabolomik</a:t>
            </a:r>
            <a:r>
              <a:rPr lang="en-US" sz="2400" dirty="0"/>
              <a:t>)</a:t>
            </a:r>
          </a:p>
          <a:p>
            <a:pPr marL="0" indent="0">
              <a:buNone/>
            </a:pPr>
            <a:r>
              <a:rPr lang="en-US" sz="2400" dirty="0" err="1"/>
              <a:t>Bağırsak</a:t>
            </a:r>
            <a:r>
              <a:rPr lang="en-US" sz="2400" dirty="0"/>
              <a:t> </a:t>
            </a:r>
            <a:r>
              <a:rPr lang="en-US" sz="2400" dirty="0" err="1"/>
              <a:t>İnflamasyon</a:t>
            </a:r>
            <a:r>
              <a:rPr lang="en-US" sz="2400" dirty="0"/>
              <a:t> </a:t>
            </a:r>
            <a:r>
              <a:rPr lang="en-US" sz="2400" dirty="0" err="1"/>
              <a:t>Tipinin</a:t>
            </a:r>
            <a:r>
              <a:rPr lang="en-US" sz="2400" dirty="0"/>
              <a:t> </a:t>
            </a:r>
            <a:r>
              <a:rPr lang="en-US" sz="2400" dirty="0" err="1"/>
              <a:t>Belirlemesi</a:t>
            </a:r>
            <a:endParaRPr lang="en-US" sz="2400" dirty="0"/>
          </a:p>
          <a:p>
            <a:pPr marL="0" indent="0">
              <a:buNone/>
            </a:pPr>
            <a:r>
              <a:rPr lang="en-US" sz="2400" dirty="0" err="1"/>
              <a:t>Klinik</a:t>
            </a:r>
            <a:r>
              <a:rPr lang="en-US" sz="2400" dirty="0"/>
              <a:t> </a:t>
            </a:r>
            <a:r>
              <a:rPr lang="en-US" sz="2400" dirty="0" err="1"/>
              <a:t>yorumlama</a:t>
            </a:r>
            <a:r>
              <a:rPr lang="en-US" sz="2400" dirty="0"/>
              <a:t> </a:t>
            </a:r>
            <a:r>
              <a:rPr lang="en-US" sz="2400" dirty="0" err="1"/>
              <a:t>ve</a:t>
            </a:r>
            <a:r>
              <a:rPr lang="en-US" sz="2400" dirty="0"/>
              <a:t> </a:t>
            </a:r>
            <a:r>
              <a:rPr lang="en-US" sz="2400" dirty="0" err="1"/>
              <a:t>yönetim</a:t>
            </a:r>
            <a:endParaRPr lang="en-US" sz="2400" dirty="0"/>
          </a:p>
        </p:txBody>
      </p:sp>
    </p:spTree>
    <p:extLst>
      <p:ext uri="{BB962C8B-B14F-4D97-AF65-F5344CB8AC3E}">
        <p14:creationId xmlns:p14="http://schemas.microsoft.com/office/powerpoint/2010/main" val="4080334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a:extLst>
              <a:ext uri="{FF2B5EF4-FFF2-40B4-BE49-F238E27FC236}">
                <a16:creationId xmlns:a16="http://schemas.microsoft.com/office/drawing/2014/main" id="{A5B6B2D9-E85E-0C2E-137C-2EEA686C9423}"/>
              </a:ext>
            </a:extLst>
          </p:cNvPr>
          <p:cNvSpPr/>
          <p:nvPr/>
        </p:nvSpPr>
        <p:spPr>
          <a:xfrm>
            <a:off x="852225" y="1800722"/>
            <a:ext cx="4394804" cy="739374"/>
          </a:xfrm>
          <a:prstGeom prst="rect">
            <a:avLst/>
          </a:prstGeom>
          <a:noFill/>
          <a:ln/>
        </p:spPr>
        <p:txBody>
          <a:bodyPr wrap="square" lIns="0" tIns="0" rIns="0" bIns="0" rtlCol="0" anchor="t"/>
          <a:lstStyle/>
          <a:p>
            <a:pPr algn="ctr">
              <a:lnSpc>
                <a:spcPts val="2886"/>
              </a:lnSpc>
            </a:pPr>
            <a:r>
              <a:rPr lang="en-US" sz="2783" b="1" dirty="0">
                <a:solidFill>
                  <a:srgbClr val="000000"/>
                </a:solidFill>
                <a:latin typeface="Inter Bold" pitchFamily="34" charset="0"/>
                <a:ea typeface="Inter Bold" pitchFamily="34" charset="-122"/>
                <a:cs typeface="Inter Bold" pitchFamily="34" charset="-120"/>
              </a:rPr>
              <a:t>Kişiselleştirilmiş Bağırsak </a:t>
            </a:r>
            <a:r>
              <a:rPr lang="en-US" sz="2783" b="1" dirty="0" err="1">
                <a:solidFill>
                  <a:srgbClr val="000000"/>
                </a:solidFill>
                <a:latin typeface="Inter Bold" pitchFamily="34" charset="0"/>
                <a:ea typeface="Inter Bold" pitchFamily="34" charset="-122"/>
                <a:cs typeface="Inter Bold" pitchFamily="34" charset="-120"/>
              </a:rPr>
              <a:t>Mikrobiyom</a:t>
            </a:r>
            <a:r>
              <a:rPr lang="en-US" sz="2783" b="1" dirty="0">
                <a:solidFill>
                  <a:srgbClr val="000000"/>
                </a:solidFill>
                <a:latin typeface="Inter Bold" pitchFamily="34" charset="0"/>
                <a:ea typeface="Inter Bold" pitchFamily="34" charset="-122"/>
                <a:cs typeface="Inter Bold" pitchFamily="34" charset="-120"/>
              </a:rPr>
              <a:t> Analiz Raporu</a:t>
            </a:r>
            <a:endParaRPr lang="en-US" sz="2783" dirty="0"/>
          </a:p>
        </p:txBody>
      </p:sp>
      <p:sp>
        <p:nvSpPr>
          <p:cNvPr id="7" name="Text 1">
            <a:extLst>
              <a:ext uri="{FF2B5EF4-FFF2-40B4-BE49-F238E27FC236}">
                <a16:creationId xmlns:a16="http://schemas.microsoft.com/office/drawing/2014/main" id="{80BEB76F-9E05-CD6F-F10A-AA3B330EC959}"/>
              </a:ext>
            </a:extLst>
          </p:cNvPr>
          <p:cNvSpPr/>
          <p:nvPr/>
        </p:nvSpPr>
        <p:spPr>
          <a:xfrm>
            <a:off x="1506101" y="3096407"/>
            <a:ext cx="1774498" cy="221729"/>
          </a:xfrm>
          <a:prstGeom prst="rect">
            <a:avLst/>
          </a:prstGeom>
          <a:noFill/>
          <a:ln/>
        </p:spPr>
        <p:txBody>
          <a:bodyPr wrap="none" lIns="0" tIns="0" rIns="0" bIns="0" rtlCol="0" anchor="t"/>
          <a:lstStyle/>
          <a:p>
            <a:pPr>
              <a:lnSpc>
                <a:spcPts val="1739"/>
              </a:lnSpc>
            </a:pPr>
            <a:r>
              <a:rPr lang="en-US" sz="1669" b="1" dirty="0">
                <a:solidFill>
                  <a:srgbClr val="011893"/>
                </a:solidFill>
                <a:latin typeface="Inter Bold" pitchFamily="34" charset="0"/>
                <a:ea typeface="Inter Bold" pitchFamily="34" charset="-122"/>
                <a:cs typeface="Inter Bold" pitchFamily="34" charset="-120"/>
              </a:rPr>
              <a:t>Hasta Bilgileri</a:t>
            </a:r>
            <a:endParaRPr lang="en-US" sz="1669" dirty="0">
              <a:solidFill>
                <a:srgbClr val="011893"/>
              </a:solidFill>
            </a:endParaRPr>
          </a:p>
        </p:txBody>
      </p:sp>
      <p:sp>
        <p:nvSpPr>
          <p:cNvPr id="8" name="Text 2">
            <a:extLst>
              <a:ext uri="{FF2B5EF4-FFF2-40B4-BE49-F238E27FC236}">
                <a16:creationId xmlns:a16="http://schemas.microsoft.com/office/drawing/2014/main" id="{59188045-1613-0A16-C494-BAC5440CAAD0}"/>
              </a:ext>
            </a:extLst>
          </p:cNvPr>
          <p:cNvSpPr/>
          <p:nvPr/>
        </p:nvSpPr>
        <p:spPr>
          <a:xfrm>
            <a:off x="1506101" y="3436370"/>
            <a:ext cx="3037395" cy="189273"/>
          </a:xfrm>
          <a:prstGeom prst="rect">
            <a:avLst/>
          </a:prstGeom>
          <a:noFill/>
          <a:ln/>
        </p:spPr>
        <p:txBody>
          <a:bodyPr wrap="none" lIns="0" tIns="0" rIns="0" bIns="0" rtlCol="0" anchor="t"/>
          <a:lstStyle/>
          <a:p>
            <a:pPr>
              <a:lnSpc>
                <a:spcPts val="1460"/>
              </a:lnSpc>
            </a:pPr>
            <a:r>
              <a:rPr lang="en-US" sz="1256" b="1" dirty="0">
                <a:solidFill>
                  <a:srgbClr val="272525"/>
                </a:solidFill>
                <a:latin typeface="Inter" pitchFamily="34" charset="0"/>
                <a:ea typeface="Inter" pitchFamily="34" charset="-122"/>
                <a:cs typeface="Inter" pitchFamily="34" charset="-120"/>
              </a:rPr>
              <a:t>Hasta </a:t>
            </a:r>
            <a:r>
              <a:rPr lang="en-US" sz="1256" b="1" dirty="0" err="1">
                <a:solidFill>
                  <a:srgbClr val="272525"/>
                </a:solidFill>
                <a:latin typeface="Inter" pitchFamily="34" charset="0"/>
                <a:ea typeface="Inter" pitchFamily="34" charset="-122"/>
                <a:cs typeface="Inter" pitchFamily="34" charset="-120"/>
              </a:rPr>
              <a:t>Adı</a:t>
            </a:r>
            <a:r>
              <a:rPr lang="en-US" sz="1256" b="1" dirty="0">
                <a:solidFill>
                  <a:srgbClr val="272525"/>
                </a:solidFill>
                <a:latin typeface="Inter" pitchFamily="34" charset="0"/>
                <a:ea typeface="Inter" pitchFamily="34" charset="-122"/>
                <a:cs typeface="Inter" pitchFamily="34" charset="-120"/>
              </a:rPr>
              <a:t>:</a:t>
            </a:r>
            <a:endParaRPr lang="en-US" sz="1256" b="1" dirty="0">
              <a:solidFill>
                <a:srgbClr val="941651"/>
              </a:solidFill>
            </a:endParaRPr>
          </a:p>
        </p:txBody>
      </p:sp>
      <p:sp>
        <p:nvSpPr>
          <p:cNvPr id="9" name="Text 3">
            <a:extLst>
              <a:ext uri="{FF2B5EF4-FFF2-40B4-BE49-F238E27FC236}">
                <a16:creationId xmlns:a16="http://schemas.microsoft.com/office/drawing/2014/main" id="{954EBCB7-B843-6F5B-6501-2B8122B33238}"/>
              </a:ext>
            </a:extLst>
          </p:cNvPr>
          <p:cNvSpPr/>
          <p:nvPr/>
        </p:nvSpPr>
        <p:spPr>
          <a:xfrm>
            <a:off x="1506101" y="3732037"/>
            <a:ext cx="3037395" cy="189273"/>
          </a:xfrm>
          <a:prstGeom prst="rect">
            <a:avLst/>
          </a:prstGeom>
          <a:noFill/>
          <a:ln/>
        </p:spPr>
        <p:txBody>
          <a:bodyPr wrap="none" lIns="0" tIns="0" rIns="0" bIns="0" rtlCol="0" anchor="t"/>
          <a:lstStyle/>
          <a:p>
            <a:pPr>
              <a:lnSpc>
                <a:spcPts val="1460"/>
              </a:lnSpc>
            </a:pPr>
            <a:r>
              <a:rPr lang="en-US" sz="1256" b="1" dirty="0">
                <a:solidFill>
                  <a:srgbClr val="272525"/>
                </a:solidFill>
                <a:latin typeface="Inter" pitchFamily="34" charset="0"/>
                <a:ea typeface="Inter" pitchFamily="34" charset="-122"/>
                <a:cs typeface="Inter" pitchFamily="34" charset="-120"/>
              </a:rPr>
              <a:t>Rapor ID:</a:t>
            </a:r>
            <a:r>
              <a:rPr lang="en-US" sz="1256" dirty="0">
                <a:solidFill>
                  <a:srgbClr val="272525"/>
                </a:solidFill>
                <a:latin typeface="Inter" pitchFamily="34" charset="0"/>
                <a:ea typeface="Inter" pitchFamily="34" charset="-122"/>
                <a:cs typeface="Inter" pitchFamily="34" charset="-120"/>
              </a:rPr>
              <a:t> </a:t>
            </a:r>
            <a:r>
              <a:rPr lang="en-US" sz="1256" b="1" dirty="0">
                <a:solidFill>
                  <a:srgbClr val="941651"/>
                </a:solidFill>
                <a:latin typeface="Inter" pitchFamily="34" charset="0"/>
                <a:ea typeface="Inter" pitchFamily="34" charset="-122"/>
                <a:cs typeface="Inter" pitchFamily="34" charset="-120"/>
              </a:rPr>
              <a:t>24-0-KM-0824</a:t>
            </a:r>
            <a:endParaRPr lang="en-US" sz="1256" b="1" dirty="0">
              <a:solidFill>
                <a:srgbClr val="941651"/>
              </a:solidFill>
            </a:endParaRPr>
          </a:p>
        </p:txBody>
      </p:sp>
      <p:sp>
        <p:nvSpPr>
          <p:cNvPr id="10" name="Text 4">
            <a:extLst>
              <a:ext uri="{FF2B5EF4-FFF2-40B4-BE49-F238E27FC236}">
                <a16:creationId xmlns:a16="http://schemas.microsoft.com/office/drawing/2014/main" id="{9AAAC9E6-C3E4-A102-CA31-9A6CE703ED4C}"/>
              </a:ext>
            </a:extLst>
          </p:cNvPr>
          <p:cNvSpPr/>
          <p:nvPr/>
        </p:nvSpPr>
        <p:spPr>
          <a:xfrm>
            <a:off x="1506101" y="4027703"/>
            <a:ext cx="3037395" cy="189273"/>
          </a:xfrm>
          <a:prstGeom prst="rect">
            <a:avLst/>
          </a:prstGeom>
          <a:noFill/>
          <a:ln/>
        </p:spPr>
        <p:txBody>
          <a:bodyPr wrap="none" lIns="0" tIns="0" rIns="0" bIns="0" rtlCol="0" anchor="t"/>
          <a:lstStyle/>
          <a:p>
            <a:pPr>
              <a:lnSpc>
                <a:spcPts val="1460"/>
              </a:lnSpc>
            </a:pPr>
            <a:r>
              <a:rPr lang="en-US" sz="1256" b="1" dirty="0">
                <a:solidFill>
                  <a:srgbClr val="272525"/>
                </a:solidFill>
                <a:latin typeface="Inter" pitchFamily="34" charset="0"/>
                <a:ea typeface="Inter" pitchFamily="34" charset="-122"/>
                <a:cs typeface="Inter" pitchFamily="34" charset="-120"/>
              </a:rPr>
              <a:t>Analiz Tarihi:</a:t>
            </a:r>
            <a:r>
              <a:rPr lang="en-US" sz="1256" dirty="0">
                <a:solidFill>
                  <a:srgbClr val="272525"/>
                </a:solidFill>
                <a:latin typeface="Inter" pitchFamily="34" charset="0"/>
                <a:ea typeface="Inter" pitchFamily="34" charset="-122"/>
                <a:cs typeface="Inter" pitchFamily="34" charset="-120"/>
              </a:rPr>
              <a:t> </a:t>
            </a:r>
            <a:r>
              <a:rPr lang="en-US" sz="1256" b="1" dirty="0">
                <a:solidFill>
                  <a:srgbClr val="941651"/>
                </a:solidFill>
                <a:latin typeface="Inter" pitchFamily="34" charset="0"/>
                <a:ea typeface="Inter" pitchFamily="34" charset="-122"/>
                <a:cs typeface="Inter" pitchFamily="34" charset="-120"/>
              </a:rPr>
              <a:t>2025-08-08</a:t>
            </a:r>
            <a:endParaRPr lang="en-US" sz="1256" b="1" dirty="0">
              <a:solidFill>
                <a:srgbClr val="941651"/>
              </a:solidFill>
            </a:endParaRPr>
          </a:p>
        </p:txBody>
      </p:sp>
      <p:sp>
        <p:nvSpPr>
          <p:cNvPr id="11" name="Text 5">
            <a:extLst>
              <a:ext uri="{FF2B5EF4-FFF2-40B4-BE49-F238E27FC236}">
                <a16:creationId xmlns:a16="http://schemas.microsoft.com/office/drawing/2014/main" id="{20F5BBB4-95DF-FBDB-E355-068DB466457B}"/>
              </a:ext>
            </a:extLst>
          </p:cNvPr>
          <p:cNvSpPr/>
          <p:nvPr/>
        </p:nvSpPr>
        <p:spPr>
          <a:xfrm>
            <a:off x="2411520" y="5425700"/>
            <a:ext cx="4263952" cy="302706"/>
          </a:xfrm>
          <a:prstGeom prst="rect">
            <a:avLst/>
          </a:prstGeom>
          <a:noFill/>
          <a:ln/>
        </p:spPr>
        <p:txBody>
          <a:bodyPr wrap="square" lIns="0" tIns="0" rIns="0" bIns="0" rtlCol="0" anchor="t"/>
          <a:lstStyle/>
          <a:p>
            <a:pPr algn="ctr">
              <a:lnSpc>
                <a:spcPts val="1169"/>
              </a:lnSpc>
              <a:spcBef>
                <a:spcPct val="0"/>
              </a:spcBef>
            </a:pPr>
            <a:r>
              <a:rPr lang="en-US" sz="762" dirty="0">
                <a:latin typeface="Calibri" panose="020F0502020204030204" pitchFamily="34" charset="0"/>
                <a:ea typeface="Calibri" panose="020F0502020204030204" pitchFamily="34" charset="0"/>
                <a:cs typeface="Calibri" panose="020F0502020204030204" pitchFamily="34" charset="0"/>
                <a:sym typeface="Canva Sans 1"/>
              </a:rPr>
              <a:t>Bu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raporun</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tüm</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hakları</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b="1" dirty="0" err="1">
                <a:latin typeface="Calibri" panose="020F0502020204030204" pitchFamily="34" charset="0"/>
                <a:ea typeface="Calibri" panose="020F0502020204030204" pitchFamily="34" charset="0"/>
                <a:cs typeface="Calibri" panose="020F0502020204030204" pitchFamily="34" charset="0"/>
                <a:sym typeface="Canva Sans 1"/>
              </a:rPr>
              <a:t>myBIOTIC</a:t>
            </a:r>
            <a:r>
              <a:rPr lang="tr-TR" sz="762" b="1" dirty="0">
                <a:latin typeface="Calibri" panose="020F0502020204030204" pitchFamily="34" charset="0"/>
                <a:ea typeface="Calibri" panose="020F0502020204030204" pitchFamily="34" charset="0"/>
                <a:cs typeface="Calibri" panose="020F0502020204030204" pitchFamily="34" charset="0"/>
                <a:sym typeface="Canva Sans 1"/>
              </a:rPr>
              <a:t>’e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aittir</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Laboratuvar</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hizmetleri</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ve</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biyoinformatik</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analizler</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b="1" dirty="0" err="1">
                <a:latin typeface="Calibri" panose="020F0502020204030204" pitchFamily="34" charset="0"/>
                <a:ea typeface="Calibri" panose="020F0502020204030204" pitchFamily="34" charset="0"/>
                <a:cs typeface="Calibri" panose="020F0502020204030204" pitchFamily="34" charset="0"/>
                <a:sym typeface="Canva Sans 1"/>
              </a:rPr>
              <a:t>Asomics</a:t>
            </a:r>
            <a:r>
              <a:rPr lang="tr-TR" sz="762" dirty="0">
                <a:latin typeface="Calibri" panose="020F0502020204030204" pitchFamily="34" charset="0"/>
                <a:ea typeface="Calibri" panose="020F0502020204030204" pitchFamily="34" charset="0"/>
                <a:cs typeface="Calibri" panose="020F0502020204030204" pitchFamily="34" charset="0"/>
                <a:sym typeface="Canva Sans 1"/>
              </a:rPr>
              <a:t> </a:t>
            </a:r>
            <a:r>
              <a:rPr lang="tr-TR" sz="762" b="1" dirty="0">
                <a:latin typeface="Calibri" panose="020F0502020204030204" pitchFamily="34" charset="0"/>
                <a:ea typeface="Calibri" panose="020F0502020204030204" pitchFamily="34" charset="0"/>
                <a:cs typeface="Calibri" panose="020F0502020204030204" pitchFamily="34" charset="0"/>
                <a:sym typeface="Canva Sans 1"/>
              </a:rPr>
              <a:t>Biyoteknoloji</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tarafından</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 </a:t>
            </a:r>
            <a:r>
              <a:rPr lang="en-US" sz="762" dirty="0" err="1">
                <a:latin typeface="Calibri" panose="020F0502020204030204" pitchFamily="34" charset="0"/>
                <a:ea typeface="Calibri" panose="020F0502020204030204" pitchFamily="34" charset="0"/>
                <a:cs typeface="Calibri" panose="020F0502020204030204" pitchFamily="34" charset="0"/>
                <a:sym typeface="Canva Sans 1"/>
              </a:rPr>
              <a:t>sağlanmıştır</a:t>
            </a:r>
            <a:r>
              <a:rPr lang="en-US" sz="762" dirty="0">
                <a:latin typeface="Calibri" panose="020F0502020204030204" pitchFamily="34" charset="0"/>
                <a:ea typeface="Calibri" panose="020F0502020204030204" pitchFamily="34" charset="0"/>
                <a:cs typeface="Calibri" panose="020F0502020204030204" pitchFamily="34" charset="0"/>
                <a:sym typeface="Canva Sans 1"/>
              </a:rPr>
              <a:t>.</a:t>
            </a:r>
          </a:p>
        </p:txBody>
      </p:sp>
      <p:pic>
        <p:nvPicPr>
          <p:cNvPr id="12" name="Image 3" descr="preencoded.png">
            <a:extLst>
              <a:ext uri="{FF2B5EF4-FFF2-40B4-BE49-F238E27FC236}">
                <a16:creationId xmlns:a16="http://schemas.microsoft.com/office/drawing/2014/main" id="{DA749016-BB23-159C-05CA-981EDF3EB88C}"/>
              </a:ext>
            </a:extLst>
          </p:cNvPr>
          <p:cNvPicPr>
            <a:picLocks noChangeAspect="1"/>
          </p:cNvPicPr>
          <p:nvPr/>
        </p:nvPicPr>
        <p:blipFill>
          <a:blip r:embed="rId2"/>
          <a:stretch>
            <a:fillRect/>
          </a:stretch>
        </p:blipFill>
        <p:spPr>
          <a:xfrm>
            <a:off x="852225" y="4834367"/>
            <a:ext cx="1555619" cy="776702"/>
          </a:xfrm>
          <a:prstGeom prst="rect">
            <a:avLst/>
          </a:prstGeom>
        </p:spPr>
      </p:pic>
      <p:pic>
        <p:nvPicPr>
          <p:cNvPr id="14" name="Image 4" descr="preencoded.png">
            <a:extLst>
              <a:ext uri="{FF2B5EF4-FFF2-40B4-BE49-F238E27FC236}">
                <a16:creationId xmlns:a16="http://schemas.microsoft.com/office/drawing/2014/main" id="{BE422831-35E9-4999-FB94-0AE8D0456608}"/>
              </a:ext>
            </a:extLst>
          </p:cNvPr>
          <p:cNvPicPr>
            <a:picLocks noChangeAspect="1"/>
          </p:cNvPicPr>
          <p:nvPr/>
        </p:nvPicPr>
        <p:blipFill>
          <a:blip r:embed="rId3"/>
          <a:stretch>
            <a:fillRect/>
          </a:stretch>
        </p:blipFill>
        <p:spPr>
          <a:xfrm>
            <a:off x="932285" y="5282463"/>
            <a:ext cx="1279126" cy="589182"/>
          </a:xfrm>
          <a:prstGeom prst="rect">
            <a:avLst/>
          </a:prstGeom>
        </p:spPr>
      </p:pic>
      <p:pic>
        <p:nvPicPr>
          <p:cNvPr id="15" name="Picture 14" descr="A screenshot of a cell phone showing a diagram of a human intestine&#10;&#10;AI-generated content may be incorrect.">
            <a:extLst>
              <a:ext uri="{FF2B5EF4-FFF2-40B4-BE49-F238E27FC236}">
                <a16:creationId xmlns:a16="http://schemas.microsoft.com/office/drawing/2014/main" id="{BE32CB0F-588D-C5B7-4291-44E4A6F65FE9}"/>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100000"/>
                    </a14:imgEffect>
                  </a14:imgLayer>
                </a14:imgProps>
              </a:ext>
            </a:extLst>
          </a:blip>
          <a:srcRect l="-578" t="8882" r="578" b="10734"/>
          <a:stretch>
            <a:fillRect/>
          </a:stretch>
        </p:blipFill>
        <p:spPr>
          <a:xfrm>
            <a:off x="5156774" y="1338668"/>
            <a:ext cx="3160388" cy="3810635"/>
          </a:xfrm>
          <a:prstGeom prst="rect">
            <a:avLst/>
          </a:prstGeom>
          <a:effectLst>
            <a:softEdge rad="107065"/>
          </a:effectLst>
        </p:spPr>
      </p:pic>
    </p:spTree>
    <p:extLst>
      <p:ext uri="{BB962C8B-B14F-4D97-AF65-F5344CB8AC3E}">
        <p14:creationId xmlns:p14="http://schemas.microsoft.com/office/powerpoint/2010/main" val="17728309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90DDF34E-246E-34CF-FB10-8693C72EAB81}"/>
              </a:ext>
            </a:extLst>
          </p:cNvPr>
          <p:cNvSpPr/>
          <p:nvPr/>
        </p:nvSpPr>
        <p:spPr>
          <a:xfrm>
            <a:off x="872005" y="813082"/>
            <a:ext cx="1668926" cy="296015"/>
          </a:xfrm>
          <a:prstGeom prst="rect">
            <a:avLst/>
          </a:prstGeom>
          <a:noFill/>
          <a:ln/>
        </p:spPr>
        <p:txBody>
          <a:bodyPr wrap="none" lIns="0" tIns="0" rIns="0" bIns="0" rtlCol="0" anchor="t"/>
          <a:lstStyle/>
          <a:p>
            <a:pPr>
              <a:lnSpc>
                <a:spcPts val="2685"/>
              </a:lnSpc>
            </a:pPr>
            <a:r>
              <a:rPr lang="en-US" sz="2135" b="1" dirty="0">
                <a:solidFill>
                  <a:srgbClr val="000000"/>
                </a:solidFill>
                <a:latin typeface="Inter Bold" pitchFamily="34" charset="0"/>
                <a:ea typeface="Inter Bold" pitchFamily="34" charset="-122"/>
                <a:cs typeface="Inter Bold" pitchFamily="34" charset="-120"/>
              </a:rPr>
              <a:t>Analiz Raporu İçeriği</a:t>
            </a:r>
            <a:endParaRPr lang="en-US" sz="2135" dirty="0"/>
          </a:p>
        </p:txBody>
      </p:sp>
      <p:sp>
        <p:nvSpPr>
          <p:cNvPr id="4" name="Text 1">
            <a:extLst>
              <a:ext uri="{FF2B5EF4-FFF2-40B4-BE49-F238E27FC236}">
                <a16:creationId xmlns:a16="http://schemas.microsoft.com/office/drawing/2014/main" id="{894966A1-466B-7D9E-2942-7F8274B7FD12}"/>
              </a:ext>
            </a:extLst>
          </p:cNvPr>
          <p:cNvSpPr/>
          <p:nvPr/>
        </p:nvSpPr>
        <p:spPr>
          <a:xfrm>
            <a:off x="872003" y="1373260"/>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01</a:t>
            </a:r>
            <a:endParaRPr lang="en-US" sz="861" dirty="0"/>
          </a:p>
        </p:txBody>
      </p:sp>
      <p:sp>
        <p:nvSpPr>
          <p:cNvPr id="5" name="Shape 2">
            <a:extLst>
              <a:ext uri="{FF2B5EF4-FFF2-40B4-BE49-F238E27FC236}">
                <a16:creationId xmlns:a16="http://schemas.microsoft.com/office/drawing/2014/main" id="{C72A626A-1D41-043A-83B8-0E296A75DC7C}"/>
              </a:ext>
            </a:extLst>
          </p:cNvPr>
          <p:cNvSpPr/>
          <p:nvPr/>
        </p:nvSpPr>
        <p:spPr>
          <a:xfrm>
            <a:off x="872004" y="1543183"/>
            <a:ext cx="3634826" cy="62318"/>
          </a:xfrm>
          <a:prstGeom prst="rect">
            <a:avLst/>
          </a:prstGeom>
          <a:solidFill>
            <a:srgbClr val="4950BC"/>
          </a:solidFill>
          <a:ln/>
        </p:spPr>
        <p:txBody>
          <a:bodyPr/>
          <a:lstStyle/>
          <a:p>
            <a:endParaRPr lang="en-TR" sz="1243"/>
          </a:p>
        </p:txBody>
      </p:sp>
      <p:sp>
        <p:nvSpPr>
          <p:cNvPr id="6" name="Text 3">
            <a:extLst>
              <a:ext uri="{FF2B5EF4-FFF2-40B4-BE49-F238E27FC236}">
                <a16:creationId xmlns:a16="http://schemas.microsoft.com/office/drawing/2014/main" id="{DD478F21-4B21-62F0-296C-8A2CB9121391}"/>
              </a:ext>
            </a:extLst>
          </p:cNvPr>
          <p:cNvSpPr/>
          <p:nvPr/>
        </p:nvSpPr>
        <p:spPr>
          <a:xfrm>
            <a:off x="872004" y="1629251"/>
            <a:ext cx="1280917" cy="292962"/>
          </a:xfrm>
          <a:prstGeom prst="rect">
            <a:avLst/>
          </a:prstGeom>
          <a:noFill/>
          <a:ln/>
        </p:spPr>
        <p:txBody>
          <a:bodyPr wrap="none" lIns="0" tIns="0" rIns="0" bIns="0" rtlCol="0" anchor="t"/>
          <a:lstStyle/>
          <a:p>
            <a:pPr>
              <a:lnSpc>
                <a:spcPts val="1343"/>
              </a:lnSpc>
            </a:pPr>
            <a:r>
              <a:rPr lang="en-US" sz="1067" b="1" dirty="0">
                <a:solidFill>
                  <a:srgbClr val="272525"/>
                </a:solidFill>
                <a:latin typeface="Inter Bold" pitchFamily="34" charset="0"/>
                <a:ea typeface="Inter Bold" pitchFamily="34" charset="-122"/>
                <a:cs typeface="Inter Bold" pitchFamily="34" charset="-120"/>
              </a:rPr>
              <a:t>Bakteriyel İçerik Analizi</a:t>
            </a:r>
            <a:endParaRPr lang="en-US" sz="1067" dirty="0"/>
          </a:p>
        </p:txBody>
      </p:sp>
      <p:sp>
        <p:nvSpPr>
          <p:cNvPr id="7" name="Text 4">
            <a:extLst>
              <a:ext uri="{FF2B5EF4-FFF2-40B4-BE49-F238E27FC236}">
                <a16:creationId xmlns:a16="http://schemas.microsoft.com/office/drawing/2014/main" id="{88154C9F-ADC1-8840-13B3-BD5198D1B8A8}"/>
              </a:ext>
            </a:extLst>
          </p:cNvPr>
          <p:cNvSpPr/>
          <p:nvPr/>
        </p:nvSpPr>
        <p:spPr>
          <a:xfrm>
            <a:off x="872004" y="1865569"/>
            <a:ext cx="3634826" cy="300134"/>
          </a:xfrm>
          <a:prstGeom prst="rect">
            <a:avLst/>
          </a:prstGeom>
          <a:noFill/>
          <a:ln/>
        </p:spPr>
        <p:txBody>
          <a:bodyPr wrap="none" lIns="0" tIns="0" rIns="0" bIns="0" rtlCol="0" anchor="t"/>
          <a:lstStyle/>
          <a:p>
            <a:pPr>
              <a:lnSpc>
                <a:spcPts val="1377"/>
              </a:lnSpc>
            </a:pPr>
            <a:r>
              <a:rPr lang="en-US" sz="861" dirty="0">
                <a:solidFill>
                  <a:srgbClr val="272525"/>
                </a:solidFill>
                <a:latin typeface="Inter" pitchFamily="34" charset="0"/>
                <a:ea typeface="Inter" pitchFamily="34" charset="-122"/>
                <a:cs typeface="Inter" pitchFamily="34" charset="-120"/>
              </a:rPr>
              <a:t>Filum, cins ve tür düzeyinde detaylı bakteri tanımlaması</a:t>
            </a:r>
            <a:endParaRPr lang="en-US" sz="861" dirty="0"/>
          </a:p>
        </p:txBody>
      </p:sp>
      <p:sp>
        <p:nvSpPr>
          <p:cNvPr id="8" name="Text 5">
            <a:extLst>
              <a:ext uri="{FF2B5EF4-FFF2-40B4-BE49-F238E27FC236}">
                <a16:creationId xmlns:a16="http://schemas.microsoft.com/office/drawing/2014/main" id="{8026929B-B9CA-6D3E-7E29-A1A15965BC9E}"/>
              </a:ext>
            </a:extLst>
          </p:cNvPr>
          <p:cNvSpPr/>
          <p:nvPr/>
        </p:nvSpPr>
        <p:spPr>
          <a:xfrm>
            <a:off x="4656882" y="1383904"/>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02</a:t>
            </a:r>
            <a:endParaRPr lang="en-US" sz="861" dirty="0"/>
          </a:p>
        </p:txBody>
      </p:sp>
      <p:sp>
        <p:nvSpPr>
          <p:cNvPr id="9" name="Shape 6">
            <a:extLst>
              <a:ext uri="{FF2B5EF4-FFF2-40B4-BE49-F238E27FC236}">
                <a16:creationId xmlns:a16="http://schemas.microsoft.com/office/drawing/2014/main" id="{5ADE5044-6538-3C0D-197E-CBDD4C7E36E8}"/>
              </a:ext>
            </a:extLst>
          </p:cNvPr>
          <p:cNvSpPr/>
          <p:nvPr/>
        </p:nvSpPr>
        <p:spPr>
          <a:xfrm>
            <a:off x="4656883" y="1553825"/>
            <a:ext cx="3634895" cy="62318"/>
          </a:xfrm>
          <a:prstGeom prst="rect">
            <a:avLst/>
          </a:prstGeom>
          <a:solidFill>
            <a:srgbClr val="4950BC"/>
          </a:solidFill>
          <a:ln/>
        </p:spPr>
        <p:txBody>
          <a:bodyPr/>
          <a:lstStyle/>
          <a:p>
            <a:endParaRPr lang="en-TR" sz="1243"/>
          </a:p>
        </p:txBody>
      </p:sp>
      <p:sp>
        <p:nvSpPr>
          <p:cNvPr id="10" name="Text 7">
            <a:extLst>
              <a:ext uri="{FF2B5EF4-FFF2-40B4-BE49-F238E27FC236}">
                <a16:creationId xmlns:a16="http://schemas.microsoft.com/office/drawing/2014/main" id="{8B808176-A42D-BF26-9453-992A6C026595}"/>
              </a:ext>
            </a:extLst>
          </p:cNvPr>
          <p:cNvSpPr/>
          <p:nvPr/>
        </p:nvSpPr>
        <p:spPr>
          <a:xfrm>
            <a:off x="4656884" y="1639893"/>
            <a:ext cx="1141853" cy="292962"/>
          </a:xfrm>
          <a:prstGeom prst="rect">
            <a:avLst/>
          </a:prstGeom>
          <a:noFill/>
          <a:ln/>
        </p:spPr>
        <p:txBody>
          <a:bodyPr wrap="none" lIns="0" tIns="0" rIns="0" bIns="0" rtlCol="0" anchor="t"/>
          <a:lstStyle/>
          <a:p>
            <a:pPr>
              <a:lnSpc>
                <a:spcPts val="1343"/>
              </a:lnSpc>
            </a:pPr>
            <a:r>
              <a:rPr lang="en-US" sz="1067" b="1" dirty="0">
                <a:solidFill>
                  <a:srgbClr val="272525"/>
                </a:solidFill>
                <a:latin typeface="Inter Bold" pitchFamily="34" charset="0"/>
                <a:ea typeface="Inter Bold" pitchFamily="34" charset="-122"/>
                <a:cs typeface="Inter Bold" pitchFamily="34" charset="-120"/>
              </a:rPr>
              <a:t>Biyoçeşitlilik Ölçümü</a:t>
            </a:r>
            <a:endParaRPr lang="en-US" sz="1067" dirty="0"/>
          </a:p>
        </p:txBody>
      </p:sp>
      <p:sp>
        <p:nvSpPr>
          <p:cNvPr id="11" name="Text 8">
            <a:extLst>
              <a:ext uri="{FF2B5EF4-FFF2-40B4-BE49-F238E27FC236}">
                <a16:creationId xmlns:a16="http://schemas.microsoft.com/office/drawing/2014/main" id="{4656E6E8-9745-7879-EB26-DC65162E511E}"/>
              </a:ext>
            </a:extLst>
          </p:cNvPr>
          <p:cNvSpPr/>
          <p:nvPr/>
        </p:nvSpPr>
        <p:spPr>
          <a:xfrm>
            <a:off x="4656883" y="1876213"/>
            <a:ext cx="3634895" cy="300134"/>
          </a:xfrm>
          <a:prstGeom prst="rect">
            <a:avLst/>
          </a:prstGeom>
          <a:noFill/>
          <a:ln/>
        </p:spPr>
        <p:txBody>
          <a:bodyPr wrap="none" lIns="0" tIns="0" rIns="0" bIns="0" rtlCol="0" anchor="t"/>
          <a:lstStyle/>
          <a:p>
            <a:pPr>
              <a:lnSpc>
                <a:spcPts val="1377"/>
              </a:lnSpc>
            </a:pPr>
            <a:r>
              <a:rPr lang="en-US" sz="861" dirty="0">
                <a:solidFill>
                  <a:srgbClr val="272525"/>
                </a:solidFill>
                <a:latin typeface="Inter" pitchFamily="34" charset="0"/>
                <a:ea typeface="Inter" pitchFamily="34" charset="-122"/>
                <a:cs typeface="Inter" pitchFamily="34" charset="-120"/>
              </a:rPr>
              <a:t>Shannon indeksi ve OTU sayısı ile mikrobiyom zenginliği</a:t>
            </a:r>
            <a:endParaRPr lang="en-US" sz="861" dirty="0"/>
          </a:p>
        </p:txBody>
      </p:sp>
      <p:sp>
        <p:nvSpPr>
          <p:cNvPr id="12" name="Text 9">
            <a:extLst>
              <a:ext uri="{FF2B5EF4-FFF2-40B4-BE49-F238E27FC236}">
                <a16:creationId xmlns:a16="http://schemas.microsoft.com/office/drawing/2014/main" id="{F26FF0FD-EAB3-A973-917C-4B037340ED9A}"/>
              </a:ext>
            </a:extLst>
          </p:cNvPr>
          <p:cNvSpPr/>
          <p:nvPr/>
        </p:nvSpPr>
        <p:spPr>
          <a:xfrm>
            <a:off x="872003" y="2231728"/>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03</a:t>
            </a:r>
            <a:endParaRPr lang="en-US" sz="861" dirty="0"/>
          </a:p>
        </p:txBody>
      </p:sp>
      <p:sp>
        <p:nvSpPr>
          <p:cNvPr id="13" name="Shape 10">
            <a:extLst>
              <a:ext uri="{FF2B5EF4-FFF2-40B4-BE49-F238E27FC236}">
                <a16:creationId xmlns:a16="http://schemas.microsoft.com/office/drawing/2014/main" id="{695BD0B4-522A-2909-B2D9-77C750DA6592}"/>
              </a:ext>
            </a:extLst>
          </p:cNvPr>
          <p:cNvSpPr/>
          <p:nvPr/>
        </p:nvSpPr>
        <p:spPr>
          <a:xfrm>
            <a:off x="872004" y="2401648"/>
            <a:ext cx="3634826" cy="62318"/>
          </a:xfrm>
          <a:prstGeom prst="rect">
            <a:avLst/>
          </a:prstGeom>
          <a:solidFill>
            <a:srgbClr val="4950BC"/>
          </a:solidFill>
          <a:ln/>
        </p:spPr>
        <p:txBody>
          <a:bodyPr/>
          <a:lstStyle/>
          <a:p>
            <a:endParaRPr lang="en-TR" sz="1243"/>
          </a:p>
        </p:txBody>
      </p:sp>
      <p:sp>
        <p:nvSpPr>
          <p:cNvPr id="14" name="Text 11">
            <a:extLst>
              <a:ext uri="{FF2B5EF4-FFF2-40B4-BE49-F238E27FC236}">
                <a16:creationId xmlns:a16="http://schemas.microsoft.com/office/drawing/2014/main" id="{A6928D4C-B084-97C2-1EC1-AEF7B8D03F78}"/>
              </a:ext>
            </a:extLst>
          </p:cNvPr>
          <p:cNvSpPr/>
          <p:nvPr/>
        </p:nvSpPr>
        <p:spPr>
          <a:xfrm>
            <a:off x="872005" y="2487717"/>
            <a:ext cx="1119820" cy="292962"/>
          </a:xfrm>
          <a:prstGeom prst="rect">
            <a:avLst/>
          </a:prstGeom>
          <a:noFill/>
          <a:ln/>
        </p:spPr>
        <p:txBody>
          <a:bodyPr wrap="none" lIns="0" tIns="0" rIns="0" bIns="0" rtlCol="0" anchor="t"/>
          <a:lstStyle/>
          <a:p>
            <a:pPr>
              <a:lnSpc>
                <a:spcPts val="1343"/>
              </a:lnSpc>
            </a:pPr>
            <a:r>
              <a:rPr lang="en-US" sz="1067" b="1" dirty="0">
                <a:solidFill>
                  <a:srgbClr val="272525"/>
                </a:solidFill>
                <a:latin typeface="Inter Bold" pitchFamily="34" charset="0"/>
                <a:ea typeface="Inter Bold" pitchFamily="34" charset="-122"/>
                <a:cs typeface="Inter Bold" pitchFamily="34" charset="-120"/>
              </a:rPr>
              <a:t>Enterotip Belirleme</a:t>
            </a:r>
            <a:endParaRPr lang="en-US" sz="1067" dirty="0"/>
          </a:p>
        </p:txBody>
      </p:sp>
      <p:sp>
        <p:nvSpPr>
          <p:cNvPr id="15" name="Text 12">
            <a:extLst>
              <a:ext uri="{FF2B5EF4-FFF2-40B4-BE49-F238E27FC236}">
                <a16:creationId xmlns:a16="http://schemas.microsoft.com/office/drawing/2014/main" id="{F321B820-57C8-ACDB-ADB7-8AD2B6A30389}"/>
              </a:ext>
            </a:extLst>
          </p:cNvPr>
          <p:cNvSpPr/>
          <p:nvPr/>
        </p:nvSpPr>
        <p:spPr>
          <a:xfrm>
            <a:off x="872004" y="2724036"/>
            <a:ext cx="3634826" cy="300134"/>
          </a:xfrm>
          <a:prstGeom prst="rect">
            <a:avLst/>
          </a:prstGeom>
          <a:noFill/>
          <a:ln/>
        </p:spPr>
        <p:txBody>
          <a:bodyPr wrap="none" lIns="0" tIns="0" rIns="0" bIns="0" rtlCol="0" anchor="t"/>
          <a:lstStyle/>
          <a:p>
            <a:pPr>
              <a:lnSpc>
                <a:spcPts val="1377"/>
              </a:lnSpc>
            </a:pPr>
            <a:r>
              <a:rPr lang="en-US" sz="861" dirty="0" err="1">
                <a:solidFill>
                  <a:srgbClr val="272525"/>
                </a:solidFill>
                <a:latin typeface="Inter" pitchFamily="34" charset="0"/>
                <a:ea typeface="Inter" pitchFamily="34" charset="-122"/>
              </a:rPr>
              <a:t>Beslenme</a:t>
            </a:r>
            <a:r>
              <a:rPr lang="en-US" sz="861" dirty="0">
                <a:solidFill>
                  <a:srgbClr val="272525"/>
                </a:solidFill>
                <a:latin typeface="Inter" pitchFamily="34" charset="0"/>
                <a:ea typeface="Inter" pitchFamily="34" charset="-122"/>
              </a:rPr>
              <a:t> </a:t>
            </a:r>
            <a:r>
              <a:rPr lang="en-US" sz="861" dirty="0" err="1">
                <a:solidFill>
                  <a:srgbClr val="272525"/>
                </a:solidFill>
                <a:latin typeface="Inter" pitchFamily="34" charset="0"/>
                <a:ea typeface="Inter" pitchFamily="34" charset="-122"/>
              </a:rPr>
              <a:t>modelinin</a:t>
            </a:r>
            <a:r>
              <a:rPr lang="en-US" sz="861" dirty="0">
                <a:solidFill>
                  <a:srgbClr val="272525"/>
                </a:solidFill>
                <a:latin typeface="Inter" pitchFamily="34" charset="0"/>
                <a:ea typeface="Inter" pitchFamily="34" charset="-122"/>
              </a:rPr>
              <a:t> </a:t>
            </a:r>
            <a:r>
              <a:rPr lang="en-US" sz="861" dirty="0" err="1">
                <a:solidFill>
                  <a:srgbClr val="272525"/>
                </a:solidFill>
                <a:latin typeface="Inter" pitchFamily="34" charset="0"/>
                <a:ea typeface="Inter" pitchFamily="34" charset="-122"/>
              </a:rPr>
              <a:t>bakteriyal</a:t>
            </a:r>
            <a:r>
              <a:rPr lang="en-US" sz="861" dirty="0">
                <a:solidFill>
                  <a:srgbClr val="272525"/>
                </a:solidFill>
                <a:latin typeface="Inter" pitchFamily="34" charset="0"/>
                <a:ea typeface="Inter" pitchFamily="34" charset="-122"/>
              </a:rPr>
              <a:t> </a:t>
            </a:r>
            <a:r>
              <a:rPr lang="en-US" sz="861" dirty="0" err="1">
                <a:solidFill>
                  <a:srgbClr val="272525"/>
                </a:solidFill>
                <a:latin typeface="Inter" pitchFamily="34" charset="0"/>
                <a:ea typeface="Inter" pitchFamily="34" charset="-122"/>
              </a:rPr>
              <a:t>baskınlığını</a:t>
            </a:r>
            <a:r>
              <a:rPr lang="en-US" sz="861" dirty="0">
                <a:solidFill>
                  <a:srgbClr val="272525"/>
                </a:solidFill>
                <a:latin typeface="Inter" pitchFamily="34" charset="0"/>
                <a:ea typeface="Inter" pitchFamily="34" charset="-122"/>
              </a:rPr>
              <a:t> </a:t>
            </a:r>
            <a:r>
              <a:rPr lang="en-US" sz="861" dirty="0" err="1">
                <a:solidFill>
                  <a:srgbClr val="272525"/>
                </a:solidFill>
                <a:latin typeface="Inter" pitchFamily="34" charset="0"/>
                <a:ea typeface="Inter" pitchFamily="34" charset="-122"/>
              </a:rPr>
              <a:t>belirleme</a:t>
            </a:r>
            <a:endParaRPr lang="en-US" sz="861" dirty="0"/>
          </a:p>
        </p:txBody>
      </p:sp>
      <p:sp>
        <p:nvSpPr>
          <p:cNvPr id="16" name="Text 13">
            <a:extLst>
              <a:ext uri="{FF2B5EF4-FFF2-40B4-BE49-F238E27FC236}">
                <a16:creationId xmlns:a16="http://schemas.microsoft.com/office/drawing/2014/main" id="{FD4E1CBA-03DF-E1D3-494F-D29C2970E323}"/>
              </a:ext>
            </a:extLst>
          </p:cNvPr>
          <p:cNvSpPr/>
          <p:nvPr/>
        </p:nvSpPr>
        <p:spPr>
          <a:xfrm>
            <a:off x="4656882" y="2242370"/>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04</a:t>
            </a:r>
            <a:endParaRPr lang="en-US" sz="861" dirty="0"/>
          </a:p>
        </p:txBody>
      </p:sp>
      <p:sp>
        <p:nvSpPr>
          <p:cNvPr id="17" name="Shape 14">
            <a:extLst>
              <a:ext uri="{FF2B5EF4-FFF2-40B4-BE49-F238E27FC236}">
                <a16:creationId xmlns:a16="http://schemas.microsoft.com/office/drawing/2014/main" id="{0F262632-D668-1F7C-9587-DA63046C4F38}"/>
              </a:ext>
            </a:extLst>
          </p:cNvPr>
          <p:cNvSpPr/>
          <p:nvPr/>
        </p:nvSpPr>
        <p:spPr>
          <a:xfrm>
            <a:off x="4656883" y="2412292"/>
            <a:ext cx="3634895" cy="62318"/>
          </a:xfrm>
          <a:prstGeom prst="rect">
            <a:avLst/>
          </a:prstGeom>
          <a:solidFill>
            <a:srgbClr val="4950BC"/>
          </a:solidFill>
          <a:ln/>
        </p:spPr>
        <p:txBody>
          <a:bodyPr/>
          <a:lstStyle/>
          <a:p>
            <a:endParaRPr lang="en-TR" sz="1243"/>
          </a:p>
        </p:txBody>
      </p:sp>
      <p:sp>
        <p:nvSpPr>
          <p:cNvPr id="18" name="Text 15">
            <a:extLst>
              <a:ext uri="{FF2B5EF4-FFF2-40B4-BE49-F238E27FC236}">
                <a16:creationId xmlns:a16="http://schemas.microsoft.com/office/drawing/2014/main" id="{B4F4DFDC-C438-44E6-E53D-7C0D86B43A7C}"/>
              </a:ext>
            </a:extLst>
          </p:cNvPr>
          <p:cNvSpPr/>
          <p:nvPr/>
        </p:nvSpPr>
        <p:spPr>
          <a:xfrm>
            <a:off x="4656884" y="2498360"/>
            <a:ext cx="1192709" cy="292962"/>
          </a:xfrm>
          <a:prstGeom prst="rect">
            <a:avLst/>
          </a:prstGeom>
          <a:noFill/>
          <a:ln/>
        </p:spPr>
        <p:txBody>
          <a:bodyPr wrap="none" lIns="0" tIns="0" rIns="0" bIns="0" rtlCol="0" anchor="t"/>
          <a:lstStyle/>
          <a:p>
            <a:pPr>
              <a:lnSpc>
                <a:spcPts val="1343"/>
              </a:lnSpc>
            </a:pPr>
            <a:r>
              <a:rPr lang="en-US" sz="1067" b="1" dirty="0">
                <a:solidFill>
                  <a:srgbClr val="272525"/>
                </a:solidFill>
                <a:latin typeface="Inter Bold" pitchFamily="34" charset="0"/>
                <a:ea typeface="Inter Bold" pitchFamily="34" charset="-122"/>
                <a:cs typeface="Inter Bold" pitchFamily="34" charset="-120"/>
              </a:rPr>
              <a:t>Sağlık Durumu Tespiti</a:t>
            </a:r>
            <a:endParaRPr lang="en-US" sz="1067" dirty="0"/>
          </a:p>
        </p:txBody>
      </p:sp>
      <p:sp>
        <p:nvSpPr>
          <p:cNvPr id="19" name="Text 16">
            <a:extLst>
              <a:ext uri="{FF2B5EF4-FFF2-40B4-BE49-F238E27FC236}">
                <a16:creationId xmlns:a16="http://schemas.microsoft.com/office/drawing/2014/main" id="{01DBC38F-9B0E-3D24-21C2-6F416BA80902}"/>
              </a:ext>
            </a:extLst>
          </p:cNvPr>
          <p:cNvSpPr/>
          <p:nvPr/>
        </p:nvSpPr>
        <p:spPr>
          <a:xfrm>
            <a:off x="4656883" y="2734679"/>
            <a:ext cx="3634895" cy="587049"/>
          </a:xfrm>
          <a:prstGeom prst="rect">
            <a:avLst/>
          </a:prstGeom>
          <a:noFill/>
          <a:ln/>
        </p:spPr>
        <p:txBody>
          <a:bodyPr wrap="none" lIns="0" tIns="0" rIns="0" bIns="0" rtlCol="0" anchor="t"/>
          <a:lstStyle/>
          <a:p>
            <a:pPr>
              <a:lnSpc>
                <a:spcPts val="1377"/>
              </a:lnSpc>
            </a:pPr>
            <a:r>
              <a:rPr lang="en-US" sz="861" dirty="0">
                <a:solidFill>
                  <a:srgbClr val="272525"/>
                </a:solidFill>
                <a:latin typeface="Inter" pitchFamily="34" charset="0"/>
                <a:ea typeface="Inter" pitchFamily="34" charset="-122"/>
                <a:cs typeface="Inter" pitchFamily="34" charset="-120"/>
              </a:rPr>
              <a:t>Geçirgen bağırsak, disbiyoz ve </a:t>
            </a:r>
            <a:r>
              <a:rPr lang="en-US" sz="861" dirty="0" err="1">
                <a:solidFill>
                  <a:srgbClr val="272525"/>
                </a:solidFill>
                <a:latin typeface="Inter" pitchFamily="34" charset="0"/>
                <a:ea typeface="Inter" pitchFamily="34" charset="-122"/>
                <a:cs typeface="Inter" pitchFamily="34" charset="-120"/>
              </a:rPr>
              <a:t>inflamasyon</a:t>
            </a:r>
            <a:r>
              <a:rPr lang="en-US" sz="861" dirty="0">
                <a:solidFill>
                  <a:srgbClr val="272525"/>
                </a:solidFill>
                <a:latin typeface="Inter" pitchFamily="34" charset="0"/>
                <a:ea typeface="Inter" pitchFamily="34" charset="-122"/>
                <a:cs typeface="Inter" pitchFamily="34" charset="-120"/>
              </a:rPr>
              <a:t> </a:t>
            </a:r>
            <a:r>
              <a:rPr lang="en-US" sz="861" dirty="0" err="1">
                <a:solidFill>
                  <a:srgbClr val="272525"/>
                </a:solidFill>
                <a:latin typeface="Inter" pitchFamily="34" charset="0"/>
                <a:ea typeface="Inter" pitchFamily="34" charset="-122"/>
                <a:cs typeface="Inter" pitchFamily="34" charset="-120"/>
              </a:rPr>
              <a:t>analizi</a:t>
            </a:r>
            <a:r>
              <a:rPr lang="en-US" sz="861" dirty="0">
                <a:solidFill>
                  <a:srgbClr val="272525"/>
                </a:solidFill>
                <a:latin typeface="Inter" pitchFamily="34" charset="0"/>
                <a:ea typeface="Inter" pitchFamily="34" charset="-122"/>
                <a:cs typeface="Inter" pitchFamily="34" charset="-120"/>
              </a:rPr>
              <a:t> </a:t>
            </a:r>
            <a:r>
              <a:rPr lang="en-US" sz="861" dirty="0">
                <a:solidFill>
                  <a:srgbClr val="272525"/>
                </a:solidFill>
                <a:latin typeface="Inter" pitchFamily="34" charset="0"/>
                <a:ea typeface="Inter" pitchFamily="34" charset="-122"/>
              </a:rPr>
              <a:t>(</a:t>
            </a:r>
            <a:r>
              <a:rPr lang="en-US" sz="861" dirty="0" err="1">
                <a:solidFill>
                  <a:srgbClr val="272525"/>
                </a:solidFill>
                <a:latin typeface="Inter" pitchFamily="34" charset="0"/>
                <a:ea typeface="Inter" pitchFamily="34" charset="-122"/>
                <a:sym typeface="Quattrocento Sans"/>
              </a:rPr>
              <a:t>Kronik</a:t>
            </a:r>
            <a:r>
              <a:rPr lang="en-US" sz="861" dirty="0">
                <a:solidFill>
                  <a:srgbClr val="272525"/>
                </a:solidFill>
                <a:latin typeface="Inter" pitchFamily="34" charset="0"/>
                <a:ea typeface="Inter" pitchFamily="34" charset="-122"/>
                <a:sym typeface="Quattrocento Sans"/>
              </a:rPr>
              <a:t> IBH</a:t>
            </a:r>
            <a:r>
              <a:rPr lang="en-US" sz="861" dirty="0">
                <a:solidFill>
                  <a:srgbClr val="272525"/>
                </a:solidFill>
                <a:latin typeface="Inter" pitchFamily="34" charset="0"/>
                <a:ea typeface="Inter" pitchFamily="34" charset="-122"/>
              </a:rPr>
              <a:t>,</a:t>
            </a:r>
            <a:r>
              <a:rPr lang="en-US" sz="861" dirty="0">
                <a:solidFill>
                  <a:srgbClr val="272525"/>
                </a:solidFill>
                <a:latin typeface="Inter" pitchFamily="34" charset="0"/>
                <a:ea typeface="Inter" pitchFamily="34" charset="-122"/>
                <a:sym typeface="Quattrocento Sans"/>
              </a:rPr>
              <a:t> IBS, </a:t>
            </a:r>
          </a:p>
          <a:p>
            <a:pPr>
              <a:lnSpc>
                <a:spcPts val="1377"/>
              </a:lnSpc>
            </a:pPr>
            <a:r>
              <a:rPr lang="en-US" sz="861" dirty="0" err="1">
                <a:solidFill>
                  <a:srgbClr val="272525"/>
                </a:solidFill>
                <a:latin typeface="Inter" pitchFamily="34" charset="0"/>
                <a:ea typeface="Inter" pitchFamily="34" charset="-122"/>
                <a:sym typeface="Quattrocento Sans"/>
              </a:rPr>
              <a:t>Otoimmunite</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sym typeface="Quattrocento Sans"/>
              </a:rPr>
              <a:t>alerjiler</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sym typeface="Quattrocento Sans"/>
              </a:rPr>
              <a:t>Nöroinflamasyonla</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sym typeface="Quattrocento Sans"/>
              </a:rPr>
              <a:t>ilişkili</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sym typeface="Quattrocento Sans"/>
              </a:rPr>
              <a:t>hastalıklar</a:t>
            </a:r>
            <a:r>
              <a:rPr lang="en-US" sz="861" dirty="0">
                <a:solidFill>
                  <a:srgbClr val="272525"/>
                </a:solidFill>
                <a:latin typeface="Inter" pitchFamily="34" charset="0"/>
                <a:ea typeface="Inter" pitchFamily="34" charset="-122"/>
              </a:rPr>
              <a:t>)</a:t>
            </a:r>
          </a:p>
        </p:txBody>
      </p:sp>
      <p:sp>
        <p:nvSpPr>
          <p:cNvPr id="20" name="Text 17">
            <a:extLst>
              <a:ext uri="{FF2B5EF4-FFF2-40B4-BE49-F238E27FC236}">
                <a16:creationId xmlns:a16="http://schemas.microsoft.com/office/drawing/2014/main" id="{DABDB5FA-F517-A755-7967-D7EE1F26D02C}"/>
              </a:ext>
            </a:extLst>
          </p:cNvPr>
          <p:cNvSpPr/>
          <p:nvPr/>
        </p:nvSpPr>
        <p:spPr>
          <a:xfrm>
            <a:off x="872003" y="3090193"/>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05</a:t>
            </a:r>
            <a:endParaRPr lang="en-US" sz="861" dirty="0"/>
          </a:p>
        </p:txBody>
      </p:sp>
      <p:sp>
        <p:nvSpPr>
          <p:cNvPr id="21" name="Shape 18">
            <a:extLst>
              <a:ext uri="{FF2B5EF4-FFF2-40B4-BE49-F238E27FC236}">
                <a16:creationId xmlns:a16="http://schemas.microsoft.com/office/drawing/2014/main" id="{ADE6D2FE-A2D5-781E-3F41-7994BFF70A58}"/>
              </a:ext>
            </a:extLst>
          </p:cNvPr>
          <p:cNvSpPr/>
          <p:nvPr/>
        </p:nvSpPr>
        <p:spPr>
          <a:xfrm>
            <a:off x="872004" y="3260115"/>
            <a:ext cx="3634826" cy="62318"/>
          </a:xfrm>
          <a:prstGeom prst="rect">
            <a:avLst/>
          </a:prstGeom>
          <a:solidFill>
            <a:srgbClr val="4950BC"/>
          </a:solidFill>
          <a:ln/>
        </p:spPr>
        <p:txBody>
          <a:bodyPr/>
          <a:lstStyle/>
          <a:p>
            <a:endParaRPr lang="en-TR" sz="1243"/>
          </a:p>
        </p:txBody>
      </p:sp>
      <p:sp>
        <p:nvSpPr>
          <p:cNvPr id="22" name="Text 19">
            <a:extLst>
              <a:ext uri="{FF2B5EF4-FFF2-40B4-BE49-F238E27FC236}">
                <a16:creationId xmlns:a16="http://schemas.microsoft.com/office/drawing/2014/main" id="{56AF0AB2-2260-B7DA-5390-6799D6AB2850}"/>
              </a:ext>
            </a:extLst>
          </p:cNvPr>
          <p:cNvSpPr/>
          <p:nvPr/>
        </p:nvSpPr>
        <p:spPr>
          <a:xfrm>
            <a:off x="872005" y="3346184"/>
            <a:ext cx="1119820" cy="292962"/>
          </a:xfrm>
          <a:prstGeom prst="rect">
            <a:avLst/>
          </a:prstGeom>
          <a:noFill/>
          <a:ln/>
        </p:spPr>
        <p:txBody>
          <a:bodyPr wrap="none" lIns="0" tIns="0" rIns="0" bIns="0" rtlCol="0" anchor="t"/>
          <a:lstStyle/>
          <a:p>
            <a:pPr>
              <a:lnSpc>
                <a:spcPts val="1343"/>
              </a:lnSpc>
            </a:pPr>
            <a:r>
              <a:rPr lang="en-US" sz="1067" b="1" dirty="0" err="1">
                <a:solidFill>
                  <a:srgbClr val="272525"/>
                </a:solidFill>
                <a:latin typeface="Inter Bold" pitchFamily="34" charset="0"/>
                <a:ea typeface="Inter Bold" pitchFamily="34" charset="-122"/>
                <a:sym typeface="Quattrocento Sans"/>
              </a:rPr>
              <a:t>Fonksiyonel</a:t>
            </a:r>
            <a:r>
              <a:rPr lang="en-US" sz="1067" b="1" dirty="0">
                <a:solidFill>
                  <a:srgbClr val="272525"/>
                </a:solidFill>
                <a:latin typeface="Inter Bold" pitchFamily="34" charset="0"/>
                <a:ea typeface="Inter Bold" pitchFamily="34" charset="-122"/>
                <a:sym typeface="Quattrocento Sans"/>
              </a:rPr>
              <a:t> </a:t>
            </a:r>
            <a:r>
              <a:rPr lang="en-US" sz="1067" b="1" dirty="0" err="1">
                <a:solidFill>
                  <a:srgbClr val="272525"/>
                </a:solidFill>
                <a:latin typeface="Inter Bold" pitchFamily="34" charset="0"/>
                <a:ea typeface="Inter Bold" pitchFamily="34" charset="-122"/>
                <a:sym typeface="Quattrocento Sans"/>
              </a:rPr>
              <a:t>mikrobiyota</a:t>
            </a:r>
            <a:r>
              <a:rPr lang="en-US" sz="1067" b="1" dirty="0">
                <a:solidFill>
                  <a:srgbClr val="272525"/>
                </a:solidFill>
                <a:latin typeface="Inter Bold" pitchFamily="34" charset="0"/>
                <a:ea typeface="Inter Bold" pitchFamily="34" charset="-122"/>
                <a:sym typeface="Quattrocento Sans"/>
              </a:rPr>
              <a:t> </a:t>
            </a:r>
            <a:r>
              <a:rPr lang="en-US" sz="1067" b="1" dirty="0" err="1">
                <a:solidFill>
                  <a:srgbClr val="272525"/>
                </a:solidFill>
                <a:latin typeface="Inter Bold" pitchFamily="34" charset="0"/>
                <a:ea typeface="Inter Bold" pitchFamily="34" charset="-122"/>
                <a:sym typeface="Quattrocento Sans"/>
              </a:rPr>
              <a:t>tanımlanması</a:t>
            </a:r>
            <a:endParaRPr lang="en-US" sz="1067" b="1" dirty="0">
              <a:solidFill>
                <a:srgbClr val="272525"/>
              </a:solidFill>
              <a:latin typeface="Inter Bold" pitchFamily="34" charset="0"/>
              <a:ea typeface="Inter Bold" pitchFamily="34" charset="-122"/>
            </a:endParaRPr>
          </a:p>
        </p:txBody>
      </p:sp>
      <p:sp>
        <p:nvSpPr>
          <p:cNvPr id="23" name="Text 20">
            <a:extLst>
              <a:ext uri="{FF2B5EF4-FFF2-40B4-BE49-F238E27FC236}">
                <a16:creationId xmlns:a16="http://schemas.microsoft.com/office/drawing/2014/main" id="{42342710-41B4-D989-1807-A488414E2922}"/>
              </a:ext>
            </a:extLst>
          </p:cNvPr>
          <p:cNvSpPr/>
          <p:nvPr/>
        </p:nvSpPr>
        <p:spPr>
          <a:xfrm>
            <a:off x="872004" y="3582503"/>
            <a:ext cx="3634826" cy="300134"/>
          </a:xfrm>
          <a:prstGeom prst="rect">
            <a:avLst/>
          </a:prstGeom>
          <a:noFill/>
          <a:ln/>
        </p:spPr>
        <p:txBody>
          <a:bodyPr wrap="none" lIns="0" tIns="0" rIns="0" bIns="0" rtlCol="0" anchor="t"/>
          <a:lstStyle/>
          <a:p>
            <a:pPr>
              <a:lnSpc>
                <a:spcPts val="1377"/>
              </a:lnSpc>
            </a:pPr>
            <a:r>
              <a:rPr lang="en-US" sz="861" dirty="0" err="1">
                <a:solidFill>
                  <a:srgbClr val="272525"/>
                </a:solidFill>
                <a:latin typeface="Inter" pitchFamily="34" charset="0"/>
                <a:ea typeface="Inter" pitchFamily="34" charset="-122"/>
                <a:sym typeface="Quattrocento Sans"/>
              </a:rPr>
              <a:t>Metabolik</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sym typeface="Quattrocento Sans"/>
              </a:rPr>
              <a:t>yollarının</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sym typeface="Quattrocento Sans"/>
              </a:rPr>
              <a:t>belirlenmesi</a:t>
            </a:r>
            <a:r>
              <a:rPr lang="en-US" sz="861" dirty="0">
                <a:solidFill>
                  <a:srgbClr val="272525"/>
                </a:solidFill>
                <a:latin typeface="Inter" pitchFamily="34" charset="0"/>
                <a:ea typeface="Inter" pitchFamily="34" charset="-122"/>
                <a:sym typeface="Quattrocento Sans"/>
              </a:rPr>
              <a:t>, </a:t>
            </a:r>
            <a:r>
              <a:rPr lang="en-US" sz="861" dirty="0" err="1">
                <a:solidFill>
                  <a:srgbClr val="272525"/>
                </a:solidFill>
                <a:latin typeface="Inter" pitchFamily="34" charset="0"/>
                <a:ea typeface="Inter" pitchFamily="34" charset="-122"/>
                <a:cs typeface="Inter" pitchFamily="34" charset="-120"/>
              </a:rPr>
              <a:t>Bütirat</a:t>
            </a:r>
            <a:r>
              <a:rPr lang="en-US" sz="861" dirty="0">
                <a:solidFill>
                  <a:srgbClr val="272525"/>
                </a:solidFill>
                <a:latin typeface="Inter" pitchFamily="34" charset="0"/>
                <a:ea typeface="Inter" pitchFamily="34" charset="-122"/>
                <a:cs typeface="Inter" pitchFamily="34" charset="-120"/>
              </a:rPr>
              <a:t>, propiyonat, histamin ve TMAO düzeyleri</a:t>
            </a:r>
            <a:endParaRPr lang="en-US" sz="861" dirty="0"/>
          </a:p>
        </p:txBody>
      </p:sp>
      <p:sp>
        <p:nvSpPr>
          <p:cNvPr id="24" name="Text 21">
            <a:extLst>
              <a:ext uri="{FF2B5EF4-FFF2-40B4-BE49-F238E27FC236}">
                <a16:creationId xmlns:a16="http://schemas.microsoft.com/office/drawing/2014/main" id="{FC3B17FD-125E-A1B3-36A8-FA1D78B0ADF9}"/>
              </a:ext>
            </a:extLst>
          </p:cNvPr>
          <p:cNvSpPr/>
          <p:nvPr/>
        </p:nvSpPr>
        <p:spPr>
          <a:xfrm>
            <a:off x="4656882" y="3100837"/>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06</a:t>
            </a:r>
            <a:endParaRPr lang="en-US" sz="861" dirty="0"/>
          </a:p>
        </p:txBody>
      </p:sp>
      <p:sp>
        <p:nvSpPr>
          <p:cNvPr id="25" name="Shape 22">
            <a:extLst>
              <a:ext uri="{FF2B5EF4-FFF2-40B4-BE49-F238E27FC236}">
                <a16:creationId xmlns:a16="http://schemas.microsoft.com/office/drawing/2014/main" id="{78E90049-7943-3152-AB8D-7F34B0663B1F}"/>
              </a:ext>
            </a:extLst>
          </p:cNvPr>
          <p:cNvSpPr/>
          <p:nvPr/>
        </p:nvSpPr>
        <p:spPr>
          <a:xfrm>
            <a:off x="4656883" y="3270758"/>
            <a:ext cx="3634895" cy="62318"/>
          </a:xfrm>
          <a:prstGeom prst="rect">
            <a:avLst/>
          </a:prstGeom>
          <a:solidFill>
            <a:srgbClr val="4950BC"/>
          </a:solidFill>
          <a:ln/>
        </p:spPr>
        <p:txBody>
          <a:bodyPr/>
          <a:lstStyle/>
          <a:p>
            <a:endParaRPr lang="en-TR" sz="1243"/>
          </a:p>
        </p:txBody>
      </p:sp>
      <p:sp>
        <p:nvSpPr>
          <p:cNvPr id="26" name="Text 23">
            <a:extLst>
              <a:ext uri="{FF2B5EF4-FFF2-40B4-BE49-F238E27FC236}">
                <a16:creationId xmlns:a16="http://schemas.microsoft.com/office/drawing/2014/main" id="{CBEC596F-1460-FD82-30FA-99FEB4837B59}"/>
              </a:ext>
            </a:extLst>
          </p:cNvPr>
          <p:cNvSpPr/>
          <p:nvPr/>
        </p:nvSpPr>
        <p:spPr>
          <a:xfrm>
            <a:off x="4656883" y="3356828"/>
            <a:ext cx="1661153" cy="292962"/>
          </a:xfrm>
          <a:prstGeom prst="rect">
            <a:avLst/>
          </a:prstGeom>
          <a:noFill/>
          <a:ln/>
        </p:spPr>
        <p:txBody>
          <a:bodyPr wrap="none" lIns="0" tIns="0" rIns="0" bIns="0" rtlCol="0" anchor="t"/>
          <a:lstStyle/>
          <a:p>
            <a:pPr>
              <a:lnSpc>
                <a:spcPts val="1343"/>
              </a:lnSpc>
            </a:pPr>
            <a:r>
              <a:rPr lang="en-US" sz="1067" b="1" dirty="0">
                <a:solidFill>
                  <a:srgbClr val="272525"/>
                </a:solidFill>
                <a:latin typeface="Inter Bold" pitchFamily="34" charset="0"/>
                <a:ea typeface="Inter Bold" pitchFamily="34" charset="-122"/>
                <a:cs typeface="Inter Bold" pitchFamily="34" charset="-120"/>
              </a:rPr>
              <a:t>Probiyotik/Patojenik Bakteriler</a:t>
            </a:r>
            <a:endParaRPr lang="en-US" sz="1067" dirty="0"/>
          </a:p>
        </p:txBody>
      </p:sp>
      <p:sp>
        <p:nvSpPr>
          <p:cNvPr id="27" name="Text 24">
            <a:extLst>
              <a:ext uri="{FF2B5EF4-FFF2-40B4-BE49-F238E27FC236}">
                <a16:creationId xmlns:a16="http://schemas.microsoft.com/office/drawing/2014/main" id="{B428872E-F6FA-988D-A71E-F7699136E450}"/>
              </a:ext>
            </a:extLst>
          </p:cNvPr>
          <p:cNvSpPr/>
          <p:nvPr/>
        </p:nvSpPr>
        <p:spPr>
          <a:xfrm>
            <a:off x="4656883" y="3593146"/>
            <a:ext cx="3634895" cy="300134"/>
          </a:xfrm>
          <a:prstGeom prst="rect">
            <a:avLst/>
          </a:prstGeom>
          <a:noFill/>
          <a:ln/>
        </p:spPr>
        <p:txBody>
          <a:bodyPr wrap="none" lIns="0" tIns="0" rIns="0" bIns="0" rtlCol="0" anchor="t"/>
          <a:lstStyle/>
          <a:p>
            <a:pPr>
              <a:lnSpc>
                <a:spcPts val="1377"/>
              </a:lnSpc>
            </a:pPr>
            <a:r>
              <a:rPr lang="en-US" sz="861" dirty="0">
                <a:solidFill>
                  <a:srgbClr val="272525"/>
                </a:solidFill>
                <a:latin typeface="Inter" pitchFamily="34" charset="0"/>
                <a:ea typeface="Inter" pitchFamily="34" charset="-122"/>
                <a:cs typeface="Inter" pitchFamily="34" charset="-120"/>
              </a:rPr>
              <a:t>Yararlı ve zararlı bakteri düzeylerinin değerlendirilmesi</a:t>
            </a:r>
            <a:endParaRPr lang="en-US" sz="861" dirty="0"/>
          </a:p>
        </p:txBody>
      </p:sp>
      <p:sp>
        <p:nvSpPr>
          <p:cNvPr id="28" name="Shape 25">
            <a:extLst>
              <a:ext uri="{FF2B5EF4-FFF2-40B4-BE49-F238E27FC236}">
                <a16:creationId xmlns:a16="http://schemas.microsoft.com/office/drawing/2014/main" id="{388EA14B-9D58-6B4E-1567-D4F5BEC20EB9}"/>
              </a:ext>
            </a:extLst>
          </p:cNvPr>
          <p:cNvSpPr/>
          <p:nvPr/>
        </p:nvSpPr>
        <p:spPr>
          <a:xfrm>
            <a:off x="963716" y="5027404"/>
            <a:ext cx="5915750" cy="300134"/>
          </a:xfrm>
          <a:prstGeom prst="roundRect">
            <a:avLst>
              <a:gd name="adj" fmla="val 9885"/>
            </a:avLst>
          </a:prstGeom>
          <a:solidFill>
            <a:srgbClr val="B6D6FC"/>
          </a:solidFill>
          <a:ln/>
        </p:spPr>
        <p:txBody>
          <a:bodyPr/>
          <a:lstStyle/>
          <a:p>
            <a:endParaRPr lang="en-TR" sz="1243"/>
          </a:p>
        </p:txBody>
      </p:sp>
      <p:pic>
        <p:nvPicPr>
          <p:cNvPr id="29" name="Image 0" descr="preencoded.png">
            <a:extLst>
              <a:ext uri="{FF2B5EF4-FFF2-40B4-BE49-F238E27FC236}">
                <a16:creationId xmlns:a16="http://schemas.microsoft.com/office/drawing/2014/main" id="{E25105D8-1542-F88D-6ECC-C7FF5546C0A3}"/>
              </a:ext>
            </a:extLst>
          </p:cNvPr>
          <p:cNvPicPr>
            <a:picLocks noChangeAspect="1"/>
          </p:cNvPicPr>
          <p:nvPr/>
        </p:nvPicPr>
        <p:blipFill>
          <a:blip r:embed="rId2"/>
          <a:stretch>
            <a:fillRect/>
          </a:stretch>
        </p:blipFill>
        <p:spPr>
          <a:xfrm>
            <a:off x="1084495" y="5083732"/>
            <a:ext cx="234313" cy="187478"/>
          </a:xfrm>
          <a:prstGeom prst="rect">
            <a:avLst/>
          </a:prstGeom>
        </p:spPr>
      </p:pic>
      <p:sp>
        <p:nvSpPr>
          <p:cNvPr id="30" name="Text 26">
            <a:extLst>
              <a:ext uri="{FF2B5EF4-FFF2-40B4-BE49-F238E27FC236}">
                <a16:creationId xmlns:a16="http://schemas.microsoft.com/office/drawing/2014/main" id="{3FC96AAB-02A8-EC5B-9189-51337BF55C5C}"/>
              </a:ext>
            </a:extLst>
          </p:cNvPr>
          <p:cNvSpPr/>
          <p:nvPr/>
        </p:nvSpPr>
        <p:spPr>
          <a:xfrm>
            <a:off x="1318807" y="5096176"/>
            <a:ext cx="6978698" cy="300134"/>
          </a:xfrm>
          <a:prstGeom prst="rect">
            <a:avLst/>
          </a:prstGeom>
          <a:noFill/>
          <a:ln/>
        </p:spPr>
        <p:txBody>
          <a:bodyPr wrap="none" lIns="0" tIns="0" rIns="0" bIns="0" rtlCol="0" anchor="t"/>
          <a:lstStyle/>
          <a:p>
            <a:pPr>
              <a:lnSpc>
                <a:spcPts val="1377"/>
              </a:lnSpc>
            </a:pPr>
            <a:r>
              <a:rPr lang="en-US" sz="861" dirty="0">
                <a:solidFill>
                  <a:srgbClr val="000000"/>
                </a:solidFill>
                <a:latin typeface="Inter" pitchFamily="34" charset="0"/>
                <a:ea typeface="Inter" pitchFamily="34" charset="-122"/>
                <a:cs typeface="Inter" pitchFamily="34" charset="-120"/>
              </a:rPr>
              <a:t>Bu kapsamlı analiz ile </a:t>
            </a:r>
            <a:r>
              <a:rPr lang="en-US" sz="861" dirty="0" err="1">
                <a:solidFill>
                  <a:srgbClr val="000000"/>
                </a:solidFill>
                <a:latin typeface="Inter" pitchFamily="34" charset="0"/>
                <a:ea typeface="Inter" pitchFamily="34" charset="-122"/>
                <a:cs typeface="Inter" pitchFamily="34" charset="-120"/>
              </a:rPr>
              <a:t>bağırsak</a:t>
            </a:r>
            <a:r>
              <a:rPr lang="en-US" sz="861" dirty="0">
                <a:solidFill>
                  <a:srgbClr val="000000"/>
                </a:solidFill>
                <a:latin typeface="Inter" pitchFamily="34" charset="0"/>
                <a:ea typeface="Inter" pitchFamily="34" charset="-122"/>
                <a:cs typeface="Inter" pitchFamily="34" charset="-120"/>
              </a:rPr>
              <a:t> </a:t>
            </a:r>
            <a:r>
              <a:rPr lang="en-US" sz="861" dirty="0" err="1">
                <a:solidFill>
                  <a:srgbClr val="000000"/>
                </a:solidFill>
                <a:latin typeface="Inter" pitchFamily="34" charset="0"/>
                <a:ea typeface="Inter" pitchFamily="34" charset="-122"/>
                <a:cs typeface="Inter" pitchFamily="34" charset="-120"/>
              </a:rPr>
              <a:t>bakteriyal</a:t>
            </a:r>
            <a:r>
              <a:rPr lang="en-US" sz="861" dirty="0">
                <a:solidFill>
                  <a:srgbClr val="000000"/>
                </a:solidFill>
                <a:latin typeface="Inter" pitchFamily="34" charset="0"/>
                <a:ea typeface="Inter" pitchFamily="34" charset="-122"/>
                <a:cs typeface="Inter" pitchFamily="34" charset="-120"/>
              </a:rPr>
              <a:t> </a:t>
            </a:r>
            <a:r>
              <a:rPr lang="en-US" sz="861" dirty="0" err="1">
                <a:solidFill>
                  <a:srgbClr val="000000"/>
                </a:solidFill>
                <a:latin typeface="Inter" pitchFamily="34" charset="0"/>
                <a:ea typeface="Inter" pitchFamily="34" charset="-122"/>
                <a:cs typeface="Inter" pitchFamily="34" charset="-120"/>
              </a:rPr>
              <a:t>sağlığınızın</a:t>
            </a:r>
            <a:r>
              <a:rPr lang="en-US" sz="861" dirty="0">
                <a:solidFill>
                  <a:srgbClr val="000000"/>
                </a:solidFill>
                <a:latin typeface="Inter" pitchFamily="34" charset="0"/>
                <a:ea typeface="Inter" pitchFamily="34" charset="-122"/>
                <a:cs typeface="Inter" pitchFamily="34" charset="-120"/>
              </a:rPr>
              <a:t> tam profili çıkarılır ve </a:t>
            </a:r>
            <a:r>
              <a:rPr lang="en-US" sz="861" dirty="0" err="1">
                <a:solidFill>
                  <a:srgbClr val="000000"/>
                </a:solidFill>
                <a:latin typeface="Inter" pitchFamily="34" charset="0"/>
                <a:ea typeface="Inter" pitchFamily="34" charset="-122"/>
                <a:cs typeface="Inter" pitchFamily="34" charset="-120"/>
              </a:rPr>
              <a:t>kişiselleştirilmiş</a:t>
            </a:r>
            <a:r>
              <a:rPr lang="en-US" sz="861" dirty="0">
                <a:solidFill>
                  <a:srgbClr val="000000"/>
                </a:solidFill>
                <a:latin typeface="Inter" pitchFamily="34" charset="0"/>
                <a:ea typeface="Inter" pitchFamily="34" charset="-122"/>
                <a:cs typeface="Inter" pitchFamily="34" charset="-120"/>
              </a:rPr>
              <a:t> </a:t>
            </a:r>
            <a:r>
              <a:rPr lang="en-US" sz="861" dirty="0" err="1">
                <a:solidFill>
                  <a:srgbClr val="000000"/>
                </a:solidFill>
                <a:latin typeface="Inter" pitchFamily="34" charset="0"/>
                <a:ea typeface="Inter" pitchFamily="34" charset="-122"/>
                <a:cs typeface="Inter" pitchFamily="34" charset="-120"/>
              </a:rPr>
              <a:t>sağlık</a:t>
            </a:r>
            <a:r>
              <a:rPr lang="en-US" sz="861" dirty="0">
                <a:solidFill>
                  <a:srgbClr val="000000"/>
                </a:solidFill>
                <a:latin typeface="Inter" pitchFamily="34" charset="0"/>
                <a:ea typeface="Inter" pitchFamily="34" charset="-122"/>
                <a:cs typeface="Inter" pitchFamily="34" charset="-120"/>
              </a:rPr>
              <a:t> </a:t>
            </a:r>
            <a:r>
              <a:rPr lang="en-US" sz="861" dirty="0" err="1">
                <a:solidFill>
                  <a:srgbClr val="000000"/>
                </a:solidFill>
                <a:latin typeface="Inter" pitchFamily="34" charset="0"/>
                <a:ea typeface="Inter" pitchFamily="34" charset="-122"/>
                <a:cs typeface="Inter" pitchFamily="34" charset="-120"/>
              </a:rPr>
              <a:t>yönetim</a:t>
            </a:r>
            <a:r>
              <a:rPr lang="en-US" sz="861" dirty="0">
                <a:solidFill>
                  <a:srgbClr val="000000"/>
                </a:solidFill>
                <a:latin typeface="Inter" pitchFamily="34" charset="0"/>
                <a:ea typeface="Inter" pitchFamily="34" charset="-122"/>
                <a:cs typeface="Inter" pitchFamily="34" charset="-120"/>
              </a:rPr>
              <a:t> önerileri sunulur.</a:t>
            </a:r>
            <a:endParaRPr lang="en-US" sz="861" dirty="0"/>
          </a:p>
        </p:txBody>
      </p:sp>
      <p:sp>
        <p:nvSpPr>
          <p:cNvPr id="33" name="Text 17">
            <a:extLst>
              <a:ext uri="{FF2B5EF4-FFF2-40B4-BE49-F238E27FC236}">
                <a16:creationId xmlns:a16="http://schemas.microsoft.com/office/drawing/2014/main" id="{4F7E6D64-B28E-6340-409D-78E97F5CDDFD}"/>
              </a:ext>
            </a:extLst>
          </p:cNvPr>
          <p:cNvSpPr/>
          <p:nvPr/>
        </p:nvSpPr>
        <p:spPr>
          <a:xfrm>
            <a:off x="872003" y="3859806"/>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07</a:t>
            </a:r>
            <a:endParaRPr lang="en-US" sz="861" dirty="0"/>
          </a:p>
        </p:txBody>
      </p:sp>
      <p:sp>
        <p:nvSpPr>
          <p:cNvPr id="34" name="Shape 18">
            <a:extLst>
              <a:ext uri="{FF2B5EF4-FFF2-40B4-BE49-F238E27FC236}">
                <a16:creationId xmlns:a16="http://schemas.microsoft.com/office/drawing/2014/main" id="{239D913D-F072-FA85-7154-A4F95C5B72FC}"/>
              </a:ext>
            </a:extLst>
          </p:cNvPr>
          <p:cNvSpPr/>
          <p:nvPr/>
        </p:nvSpPr>
        <p:spPr>
          <a:xfrm>
            <a:off x="872004" y="4029727"/>
            <a:ext cx="3634826" cy="62318"/>
          </a:xfrm>
          <a:prstGeom prst="rect">
            <a:avLst/>
          </a:prstGeom>
          <a:solidFill>
            <a:srgbClr val="4950BC"/>
          </a:solidFill>
          <a:ln/>
        </p:spPr>
        <p:txBody>
          <a:bodyPr/>
          <a:lstStyle/>
          <a:p>
            <a:endParaRPr lang="en-TR" sz="1243"/>
          </a:p>
        </p:txBody>
      </p:sp>
      <p:sp>
        <p:nvSpPr>
          <p:cNvPr id="35" name="Text 19">
            <a:extLst>
              <a:ext uri="{FF2B5EF4-FFF2-40B4-BE49-F238E27FC236}">
                <a16:creationId xmlns:a16="http://schemas.microsoft.com/office/drawing/2014/main" id="{911F128A-2714-54C2-FEBC-6A4B1781CC15}"/>
              </a:ext>
            </a:extLst>
          </p:cNvPr>
          <p:cNvSpPr/>
          <p:nvPr/>
        </p:nvSpPr>
        <p:spPr>
          <a:xfrm>
            <a:off x="872005" y="4115797"/>
            <a:ext cx="1119820" cy="292962"/>
          </a:xfrm>
          <a:prstGeom prst="rect">
            <a:avLst/>
          </a:prstGeom>
          <a:noFill/>
          <a:ln/>
        </p:spPr>
        <p:txBody>
          <a:bodyPr wrap="none" lIns="0" tIns="0" rIns="0" bIns="0" rtlCol="0" anchor="t"/>
          <a:lstStyle/>
          <a:p>
            <a:pPr>
              <a:lnSpc>
                <a:spcPts val="1343"/>
              </a:lnSpc>
            </a:pPr>
            <a:r>
              <a:rPr lang="en-US" sz="1067" b="1" dirty="0">
                <a:solidFill>
                  <a:srgbClr val="272525"/>
                </a:solidFill>
                <a:latin typeface="Inter Bold" pitchFamily="34" charset="0"/>
                <a:ea typeface="Inter Bold" pitchFamily="34" charset="-122"/>
                <a:cs typeface="Inter Bold" pitchFamily="34" charset="-120"/>
              </a:rPr>
              <a:t>Maya </a:t>
            </a:r>
            <a:r>
              <a:rPr lang="en-US" sz="1067" b="1" dirty="0" err="1">
                <a:solidFill>
                  <a:srgbClr val="272525"/>
                </a:solidFill>
                <a:latin typeface="Inter Bold" pitchFamily="34" charset="0"/>
                <a:ea typeface="Inter Bold" pitchFamily="34" charset="-122"/>
                <a:cs typeface="Inter Bold" pitchFamily="34" charset="-120"/>
              </a:rPr>
              <a:t>Aktivasyonu</a:t>
            </a:r>
            <a:endParaRPr lang="en-US" sz="1067" dirty="0"/>
          </a:p>
        </p:txBody>
      </p:sp>
      <p:sp>
        <p:nvSpPr>
          <p:cNvPr id="36" name="Text 20">
            <a:extLst>
              <a:ext uri="{FF2B5EF4-FFF2-40B4-BE49-F238E27FC236}">
                <a16:creationId xmlns:a16="http://schemas.microsoft.com/office/drawing/2014/main" id="{7BDCCAA1-946D-7699-1469-3622DA8CFB3B}"/>
              </a:ext>
            </a:extLst>
          </p:cNvPr>
          <p:cNvSpPr/>
          <p:nvPr/>
        </p:nvSpPr>
        <p:spPr>
          <a:xfrm>
            <a:off x="872004" y="4352116"/>
            <a:ext cx="3634826" cy="300134"/>
          </a:xfrm>
          <a:prstGeom prst="rect">
            <a:avLst/>
          </a:prstGeom>
          <a:noFill/>
          <a:ln/>
        </p:spPr>
        <p:txBody>
          <a:bodyPr wrap="none" lIns="0" tIns="0" rIns="0" bIns="0" rtlCol="0" anchor="t"/>
          <a:lstStyle/>
          <a:p>
            <a:pPr>
              <a:lnSpc>
                <a:spcPts val="1377"/>
              </a:lnSpc>
            </a:pPr>
            <a:r>
              <a:rPr lang="en-US" sz="861" dirty="0" err="1"/>
              <a:t>Enzimatik</a:t>
            </a:r>
            <a:r>
              <a:rPr lang="en-US" sz="861" dirty="0"/>
              <a:t> </a:t>
            </a:r>
            <a:r>
              <a:rPr lang="en-US" sz="861" dirty="0" err="1"/>
              <a:t>aktivite</a:t>
            </a:r>
            <a:r>
              <a:rPr lang="en-US" sz="861" dirty="0"/>
              <a:t> </a:t>
            </a:r>
            <a:r>
              <a:rPr lang="en-US" sz="861" dirty="0" err="1"/>
              <a:t>analizi</a:t>
            </a:r>
            <a:r>
              <a:rPr lang="en-US" sz="861" dirty="0"/>
              <a:t> </a:t>
            </a:r>
            <a:r>
              <a:rPr lang="en-US" sz="861" dirty="0" err="1"/>
              <a:t>ile</a:t>
            </a:r>
            <a:r>
              <a:rPr lang="en-US" sz="861" dirty="0"/>
              <a:t> maya </a:t>
            </a:r>
            <a:r>
              <a:rPr lang="en-US" sz="861" dirty="0" err="1"/>
              <a:t>oranın</a:t>
            </a:r>
            <a:r>
              <a:rPr lang="en-US" sz="861" dirty="0"/>
              <a:t> </a:t>
            </a:r>
            <a:r>
              <a:rPr lang="en-US" sz="861" dirty="0" err="1"/>
              <a:t>belirlenmesi</a:t>
            </a:r>
            <a:endParaRPr lang="en-US" sz="861" dirty="0"/>
          </a:p>
        </p:txBody>
      </p:sp>
      <p:sp>
        <p:nvSpPr>
          <p:cNvPr id="37" name="Text 21">
            <a:extLst>
              <a:ext uri="{FF2B5EF4-FFF2-40B4-BE49-F238E27FC236}">
                <a16:creationId xmlns:a16="http://schemas.microsoft.com/office/drawing/2014/main" id="{A5BDF706-C5F5-6DB4-671A-C8DBCD056CBC}"/>
              </a:ext>
            </a:extLst>
          </p:cNvPr>
          <p:cNvSpPr/>
          <p:nvPr/>
        </p:nvSpPr>
        <p:spPr>
          <a:xfrm>
            <a:off x="4656882" y="3864794"/>
            <a:ext cx="89552" cy="234314"/>
          </a:xfrm>
          <a:prstGeom prst="rect">
            <a:avLst/>
          </a:prstGeom>
          <a:noFill/>
          <a:ln/>
        </p:spPr>
        <p:txBody>
          <a:bodyPr wrap="none" lIns="0" tIns="0" rIns="0" bIns="0" rtlCol="0" anchor="t"/>
          <a:lstStyle/>
          <a:p>
            <a:pPr>
              <a:lnSpc>
                <a:spcPts val="1377"/>
              </a:lnSpc>
            </a:pPr>
            <a:r>
              <a:rPr lang="en-US" sz="861" dirty="0">
                <a:solidFill>
                  <a:srgbClr val="272525"/>
                </a:solidFill>
                <a:latin typeface="Inter Light" pitchFamily="34" charset="0"/>
                <a:ea typeface="Inter Light" pitchFamily="34" charset="-122"/>
                <a:cs typeface="Inter Light" pitchFamily="34" charset="-120"/>
              </a:rPr>
              <a:t>08</a:t>
            </a:r>
            <a:endParaRPr lang="en-US" sz="861" dirty="0"/>
          </a:p>
        </p:txBody>
      </p:sp>
      <p:sp>
        <p:nvSpPr>
          <p:cNvPr id="38" name="Shape 22">
            <a:extLst>
              <a:ext uri="{FF2B5EF4-FFF2-40B4-BE49-F238E27FC236}">
                <a16:creationId xmlns:a16="http://schemas.microsoft.com/office/drawing/2014/main" id="{AF941DF8-175D-7133-3522-7434DADB7C4C}"/>
              </a:ext>
            </a:extLst>
          </p:cNvPr>
          <p:cNvSpPr/>
          <p:nvPr/>
        </p:nvSpPr>
        <p:spPr>
          <a:xfrm>
            <a:off x="4656883" y="4034716"/>
            <a:ext cx="3634895" cy="62318"/>
          </a:xfrm>
          <a:prstGeom prst="rect">
            <a:avLst/>
          </a:prstGeom>
          <a:solidFill>
            <a:srgbClr val="4950BC"/>
          </a:solidFill>
          <a:ln/>
        </p:spPr>
        <p:txBody>
          <a:bodyPr/>
          <a:lstStyle/>
          <a:p>
            <a:endParaRPr lang="en-TR" sz="1243"/>
          </a:p>
        </p:txBody>
      </p:sp>
      <p:sp>
        <p:nvSpPr>
          <p:cNvPr id="39" name="Text 23">
            <a:extLst>
              <a:ext uri="{FF2B5EF4-FFF2-40B4-BE49-F238E27FC236}">
                <a16:creationId xmlns:a16="http://schemas.microsoft.com/office/drawing/2014/main" id="{A7357702-E731-BCB0-14EF-6EAB11FA5F59}"/>
              </a:ext>
            </a:extLst>
          </p:cNvPr>
          <p:cNvSpPr/>
          <p:nvPr/>
        </p:nvSpPr>
        <p:spPr>
          <a:xfrm>
            <a:off x="4656883" y="4120785"/>
            <a:ext cx="1661153" cy="292962"/>
          </a:xfrm>
          <a:prstGeom prst="rect">
            <a:avLst/>
          </a:prstGeom>
          <a:noFill/>
          <a:ln/>
        </p:spPr>
        <p:txBody>
          <a:bodyPr wrap="none" lIns="0" tIns="0" rIns="0" bIns="0" rtlCol="0" anchor="t"/>
          <a:lstStyle/>
          <a:p>
            <a:pPr>
              <a:lnSpc>
                <a:spcPts val="1343"/>
              </a:lnSpc>
            </a:pPr>
            <a:r>
              <a:rPr lang="en-US" sz="1067" b="1" dirty="0" err="1">
                <a:solidFill>
                  <a:srgbClr val="272525"/>
                </a:solidFill>
                <a:latin typeface="Inter Bold" pitchFamily="34" charset="0"/>
                <a:ea typeface="Inter Bold" pitchFamily="34" charset="-122"/>
                <a:cs typeface="Inter Bold" pitchFamily="34" charset="-120"/>
              </a:rPr>
              <a:t>Klinik</a:t>
            </a:r>
            <a:r>
              <a:rPr lang="en-US" sz="1067" b="1" dirty="0">
                <a:solidFill>
                  <a:srgbClr val="272525"/>
                </a:solidFill>
                <a:latin typeface="Inter Bold" pitchFamily="34" charset="0"/>
                <a:ea typeface="Inter Bold" pitchFamily="34" charset="-122"/>
                <a:cs typeface="Inter Bold" pitchFamily="34" charset="-120"/>
              </a:rPr>
              <a:t> </a:t>
            </a:r>
            <a:r>
              <a:rPr lang="en-US" sz="1067" b="1" dirty="0" err="1">
                <a:solidFill>
                  <a:srgbClr val="272525"/>
                </a:solidFill>
                <a:latin typeface="Inter Bold" pitchFamily="34" charset="0"/>
                <a:ea typeface="Inter Bold" pitchFamily="34" charset="-122"/>
                <a:cs typeface="Inter Bold" pitchFamily="34" charset="-120"/>
              </a:rPr>
              <a:t>Dğerlendirme</a:t>
            </a:r>
            <a:endParaRPr lang="en-US" sz="1067" dirty="0"/>
          </a:p>
        </p:txBody>
      </p:sp>
      <p:sp>
        <p:nvSpPr>
          <p:cNvPr id="40" name="Text 24">
            <a:extLst>
              <a:ext uri="{FF2B5EF4-FFF2-40B4-BE49-F238E27FC236}">
                <a16:creationId xmlns:a16="http://schemas.microsoft.com/office/drawing/2014/main" id="{E9228657-FF1F-4086-D550-F32A03890676}"/>
              </a:ext>
            </a:extLst>
          </p:cNvPr>
          <p:cNvSpPr/>
          <p:nvPr/>
        </p:nvSpPr>
        <p:spPr>
          <a:xfrm>
            <a:off x="4656883" y="4357104"/>
            <a:ext cx="3634895" cy="300134"/>
          </a:xfrm>
          <a:prstGeom prst="rect">
            <a:avLst/>
          </a:prstGeom>
          <a:noFill/>
          <a:ln/>
        </p:spPr>
        <p:txBody>
          <a:bodyPr wrap="none" lIns="0" tIns="0" rIns="0" bIns="0" rtlCol="0" anchor="t"/>
          <a:lstStyle/>
          <a:p>
            <a:pPr>
              <a:lnSpc>
                <a:spcPts val="1377"/>
              </a:lnSpc>
            </a:pPr>
            <a:r>
              <a:rPr lang="en-US" sz="861" dirty="0" err="1">
                <a:solidFill>
                  <a:srgbClr val="272525"/>
                </a:solidFill>
                <a:latin typeface="Inter" pitchFamily="34" charset="0"/>
                <a:ea typeface="Inter" pitchFamily="34" charset="-122"/>
                <a:cs typeface="Inter" pitchFamily="34" charset="-120"/>
              </a:rPr>
              <a:t>Kişiselleştirilmiş</a:t>
            </a:r>
            <a:r>
              <a:rPr lang="en-US" sz="861" dirty="0">
                <a:solidFill>
                  <a:srgbClr val="272525"/>
                </a:solidFill>
                <a:latin typeface="Inter" pitchFamily="34" charset="0"/>
                <a:ea typeface="Inter" pitchFamily="34" charset="-122"/>
                <a:cs typeface="Inter" pitchFamily="34" charset="-120"/>
              </a:rPr>
              <a:t> </a:t>
            </a:r>
            <a:r>
              <a:rPr lang="en-US" sz="861" dirty="0" err="1">
                <a:solidFill>
                  <a:srgbClr val="272525"/>
                </a:solidFill>
                <a:latin typeface="Inter" pitchFamily="34" charset="0"/>
                <a:ea typeface="Inter" pitchFamily="34" charset="-122"/>
                <a:cs typeface="Inter" pitchFamily="34" charset="-120"/>
              </a:rPr>
              <a:t>Sağlık</a:t>
            </a:r>
            <a:r>
              <a:rPr lang="en-US" sz="861" dirty="0">
                <a:solidFill>
                  <a:srgbClr val="272525"/>
                </a:solidFill>
                <a:latin typeface="Inter" pitchFamily="34" charset="0"/>
                <a:ea typeface="Inter" pitchFamily="34" charset="-122"/>
                <a:cs typeface="Inter" pitchFamily="34" charset="-120"/>
              </a:rPr>
              <a:t> </a:t>
            </a:r>
            <a:r>
              <a:rPr lang="en-US" sz="861" dirty="0" err="1">
                <a:solidFill>
                  <a:srgbClr val="272525"/>
                </a:solidFill>
                <a:latin typeface="Inter" pitchFamily="34" charset="0"/>
                <a:ea typeface="Inter" pitchFamily="34" charset="-122"/>
                <a:cs typeface="Inter" pitchFamily="34" charset="-120"/>
              </a:rPr>
              <a:t>yönetim</a:t>
            </a:r>
            <a:r>
              <a:rPr lang="en-US" sz="861" dirty="0">
                <a:solidFill>
                  <a:srgbClr val="272525"/>
                </a:solidFill>
                <a:latin typeface="Inter" pitchFamily="34" charset="0"/>
                <a:ea typeface="Inter" pitchFamily="34" charset="-122"/>
                <a:cs typeface="Inter" pitchFamily="34" charset="-120"/>
              </a:rPr>
              <a:t> </a:t>
            </a:r>
            <a:r>
              <a:rPr lang="en-US" sz="861" dirty="0" err="1">
                <a:solidFill>
                  <a:srgbClr val="272525"/>
                </a:solidFill>
                <a:latin typeface="Inter" pitchFamily="34" charset="0"/>
                <a:ea typeface="Inter" pitchFamily="34" charset="-122"/>
                <a:cs typeface="Inter" pitchFamily="34" charset="-120"/>
              </a:rPr>
              <a:t>Raporu</a:t>
            </a:r>
            <a:endParaRPr lang="en-US" sz="861" dirty="0"/>
          </a:p>
        </p:txBody>
      </p:sp>
    </p:spTree>
    <p:extLst>
      <p:ext uri="{BB962C8B-B14F-4D97-AF65-F5344CB8AC3E}">
        <p14:creationId xmlns:p14="http://schemas.microsoft.com/office/powerpoint/2010/main" val="36394100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a:extLst>
              <a:ext uri="{FF2B5EF4-FFF2-40B4-BE49-F238E27FC236}">
                <a16:creationId xmlns:a16="http://schemas.microsoft.com/office/drawing/2014/main" id="{DE892EA5-E44A-57F1-1344-68E4CCABCEBC}"/>
              </a:ext>
            </a:extLst>
          </p:cNvPr>
          <p:cNvSpPr txBox="1"/>
          <p:nvPr/>
        </p:nvSpPr>
        <p:spPr>
          <a:xfrm>
            <a:off x="1631632" y="1161431"/>
            <a:ext cx="2813495" cy="1028700"/>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1950" b="1">
                <a:latin typeface="+mj-lt"/>
                <a:ea typeface="+mj-ea"/>
                <a:cs typeface="+mj-cs"/>
              </a:rPr>
              <a:t>BAĞIRSAĞIN</a:t>
            </a:r>
            <a:r>
              <a:rPr lang="en-US" sz="1950" b="1" spc="-28">
                <a:latin typeface="+mj-lt"/>
                <a:ea typeface="+mj-ea"/>
                <a:cs typeface="+mj-cs"/>
              </a:rPr>
              <a:t> </a:t>
            </a:r>
            <a:r>
              <a:rPr lang="en-US" sz="1950" b="1">
                <a:latin typeface="+mj-lt"/>
                <a:ea typeface="+mj-ea"/>
                <a:cs typeface="+mj-cs"/>
              </a:rPr>
              <a:t>BAKTERİYEL</a:t>
            </a:r>
            <a:r>
              <a:rPr lang="en-US" sz="1950" b="1" spc="-28">
                <a:latin typeface="+mj-lt"/>
                <a:ea typeface="+mj-ea"/>
                <a:cs typeface="+mj-cs"/>
              </a:rPr>
              <a:t> </a:t>
            </a:r>
            <a:r>
              <a:rPr lang="en-US" sz="1950" b="1">
                <a:latin typeface="+mj-lt"/>
                <a:ea typeface="+mj-ea"/>
                <a:cs typeface="+mj-cs"/>
              </a:rPr>
              <a:t>İÇERİK</a:t>
            </a:r>
            <a:r>
              <a:rPr lang="en-US" sz="1950" b="1" spc="-26">
                <a:latin typeface="+mj-lt"/>
                <a:ea typeface="+mj-ea"/>
                <a:cs typeface="+mj-cs"/>
              </a:rPr>
              <a:t> </a:t>
            </a:r>
            <a:r>
              <a:rPr lang="en-US" sz="1950" b="1" spc="-6">
                <a:latin typeface="+mj-lt"/>
                <a:ea typeface="+mj-ea"/>
                <a:cs typeface="+mj-cs"/>
              </a:rPr>
              <a:t>TANIMLAMASI</a:t>
            </a:r>
            <a:endParaRPr lang="en-US" sz="1950">
              <a:latin typeface="+mj-lt"/>
              <a:ea typeface="+mj-ea"/>
              <a:cs typeface="+mj-cs"/>
            </a:endParaRPr>
          </a:p>
          <a:p>
            <a:pPr>
              <a:lnSpc>
                <a:spcPct val="90000"/>
              </a:lnSpc>
              <a:spcBef>
                <a:spcPct val="0"/>
              </a:spcBef>
              <a:spcAft>
                <a:spcPts val="450"/>
              </a:spcAft>
            </a:pPr>
            <a:r>
              <a:rPr lang="en-US" sz="1950" b="1" spc="-6">
                <a:latin typeface="+mj-lt"/>
                <a:ea typeface="+mj-ea"/>
                <a:cs typeface="+mj-cs"/>
              </a:rPr>
              <a:t>(Filum)</a:t>
            </a:r>
            <a:endParaRPr lang="en-US" sz="1950">
              <a:latin typeface="+mj-lt"/>
              <a:ea typeface="+mj-ea"/>
              <a:cs typeface="+mj-cs"/>
            </a:endParaRPr>
          </a:p>
        </p:txBody>
      </p:sp>
      <p:pic>
        <p:nvPicPr>
          <p:cNvPr id="9" name="Resim 8" descr="metin, ekran görüntüsü, diyagram, renklilik içeren bir resim&#10;&#10;Açıklama otomatik olarak oluşturuldu">
            <a:extLst>
              <a:ext uri="{FF2B5EF4-FFF2-40B4-BE49-F238E27FC236}">
                <a16:creationId xmlns:a16="http://schemas.microsoft.com/office/drawing/2014/main" id="{F1287074-B52D-FE62-A3B1-23C6C8427669}"/>
              </a:ext>
            </a:extLst>
          </p:cNvPr>
          <p:cNvPicPr>
            <a:picLocks noChangeAspect="1"/>
          </p:cNvPicPr>
          <p:nvPr/>
        </p:nvPicPr>
        <p:blipFill>
          <a:blip r:embed="rId2"/>
          <a:srcRect l="1321" r="21943" b="-3"/>
          <a:stretch/>
        </p:blipFill>
        <p:spPr>
          <a:xfrm>
            <a:off x="5765720" y="2421811"/>
            <a:ext cx="2083118" cy="3120390"/>
          </a:xfrm>
          <a:prstGeom prst="rect">
            <a:avLst/>
          </a:prstGeom>
        </p:spPr>
      </p:pic>
      <p:pic>
        <p:nvPicPr>
          <p:cNvPr id="7" name="Resim 6" descr="metin, diyagram, ekran görüntüsü, sayı, numara içeren bir resim&#10;&#10;Açıklama otomatik olarak oluşturuldu">
            <a:extLst>
              <a:ext uri="{FF2B5EF4-FFF2-40B4-BE49-F238E27FC236}">
                <a16:creationId xmlns:a16="http://schemas.microsoft.com/office/drawing/2014/main" id="{F90054B7-DC7A-0C2F-2751-D9FC8E2C023A}"/>
              </a:ext>
            </a:extLst>
          </p:cNvPr>
          <p:cNvPicPr>
            <a:picLocks noChangeAspect="1"/>
          </p:cNvPicPr>
          <p:nvPr/>
        </p:nvPicPr>
        <p:blipFill>
          <a:blip r:embed="rId3"/>
          <a:srcRect l="6010" r="21425" b="-3"/>
          <a:stretch/>
        </p:blipFill>
        <p:spPr>
          <a:xfrm>
            <a:off x="3530441" y="2421811"/>
            <a:ext cx="2083118" cy="3120390"/>
          </a:xfrm>
          <a:prstGeom prst="rect">
            <a:avLst/>
          </a:prstGeom>
        </p:spPr>
      </p:pic>
      <p:pic>
        <p:nvPicPr>
          <p:cNvPr id="8" name="Resim 7" descr="metin, diyagram, ekran görüntüsü, öykü gelişim çizgisi; kumpas; grafiğini çıkarma içeren bir resim&#10;&#10;Açıklama otomatik olarak oluşturuldu">
            <a:extLst>
              <a:ext uri="{FF2B5EF4-FFF2-40B4-BE49-F238E27FC236}">
                <a16:creationId xmlns:a16="http://schemas.microsoft.com/office/drawing/2014/main" id="{21FE0D04-C3ED-A11E-1225-246051BEF195}"/>
              </a:ext>
            </a:extLst>
          </p:cNvPr>
          <p:cNvPicPr>
            <a:picLocks noChangeAspect="1"/>
          </p:cNvPicPr>
          <p:nvPr/>
        </p:nvPicPr>
        <p:blipFill>
          <a:blip r:embed="rId4"/>
          <a:srcRect l="5566" r="17698" b="-3"/>
          <a:stretch/>
        </p:blipFill>
        <p:spPr>
          <a:xfrm>
            <a:off x="1295162" y="2341293"/>
            <a:ext cx="2083118" cy="3120390"/>
          </a:xfrm>
          <a:prstGeom prst="rect">
            <a:avLst/>
          </a:prstGeom>
        </p:spPr>
      </p:pic>
      <p:pic>
        <p:nvPicPr>
          <p:cNvPr id="3" name="object 3" descr="yazı tipi, grafik, grafik tasarım, ekran görüntüsü içeren bir resim&#10;&#10;Açıklama otomatik olarak oluşturuldu">
            <a:extLst>
              <a:ext uri="{FF2B5EF4-FFF2-40B4-BE49-F238E27FC236}">
                <a16:creationId xmlns:a16="http://schemas.microsoft.com/office/drawing/2014/main" id="{FEA3F77B-42AD-B97C-F6C3-FC40D223C26B}"/>
              </a:ext>
            </a:extLst>
          </p:cNvPr>
          <p:cNvPicPr/>
          <p:nvPr/>
        </p:nvPicPr>
        <p:blipFill>
          <a:blip r:embed="rId5" cstate="print"/>
          <a:stretch>
            <a:fillRect/>
          </a:stretch>
        </p:blipFill>
        <p:spPr>
          <a:xfrm>
            <a:off x="4521344" y="8175205"/>
            <a:ext cx="794904" cy="397452"/>
          </a:xfrm>
          <a:prstGeom prst="rect">
            <a:avLst/>
          </a:prstGeom>
        </p:spPr>
      </p:pic>
      <p:pic>
        <p:nvPicPr>
          <p:cNvPr id="4" name="object 4" descr="grafik, yazı tipi, logo, grafik tasarım içeren bir resim&#10;&#10;Açıklama otomatik olarak oluşturuldu">
            <a:extLst>
              <a:ext uri="{FF2B5EF4-FFF2-40B4-BE49-F238E27FC236}">
                <a16:creationId xmlns:a16="http://schemas.microsoft.com/office/drawing/2014/main" id="{1015B9EC-6DA8-A9AA-629D-9429AB254A5F}"/>
              </a:ext>
            </a:extLst>
          </p:cNvPr>
          <p:cNvPicPr/>
          <p:nvPr/>
        </p:nvPicPr>
        <p:blipFill>
          <a:blip r:embed="rId6" cstate="print"/>
          <a:stretch>
            <a:fillRect/>
          </a:stretch>
        </p:blipFill>
        <p:spPr>
          <a:xfrm>
            <a:off x="1341726" y="8155331"/>
            <a:ext cx="596178" cy="377579"/>
          </a:xfrm>
          <a:prstGeom prst="rect">
            <a:avLst/>
          </a:prstGeom>
        </p:spPr>
      </p:pic>
    </p:spTree>
    <p:extLst>
      <p:ext uri="{BB962C8B-B14F-4D97-AF65-F5344CB8AC3E}">
        <p14:creationId xmlns:p14="http://schemas.microsoft.com/office/powerpoint/2010/main" val="34065508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335A178B-4B29-FA59-748B-7B6AAAF59D48}"/>
              </a:ext>
            </a:extLst>
          </p:cNvPr>
          <p:cNvPicPr>
            <a:picLocks noChangeAspect="1"/>
          </p:cNvPicPr>
          <p:nvPr/>
        </p:nvPicPr>
        <p:blipFill>
          <a:blip r:embed="rId2"/>
          <a:stretch>
            <a:fillRect/>
          </a:stretch>
        </p:blipFill>
        <p:spPr>
          <a:xfrm>
            <a:off x="1143001" y="1585734"/>
            <a:ext cx="2112509" cy="1843268"/>
          </a:xfrm>
          <a:prstGeom prst="rect">
            <a:avLst/>
          </a:prstGeom>
        </p:spPr>
      </p:pic>
      <p:pic>
        <p:nvPicPr>
          <p:cNvPr id="3" name="Resim 2">
            <a:extLst>
              <a:ext uri="{FF2B5EF4-FFF2-40B4-BE49-F238E27FC236}">
                <a16:creationId xmlns:a16="http://schemas.microsoft.com/office/drawing/2014/main" id="{8D099A66-BF65-C2B5-FBA0-38C0EAB1262E}"/>
              </a:ext>
            </a:extLst>
          </p:cNvPr>
          <p:cNvPicPr>
            <a:picLocks noChangeAspect="1"/>
          </p:cNvPicPr>
          <p:nvPr/>
        </p:nvPicPr>
        <p:blipFill>
          <a:blip r:embed="rId3"/>
          <a:stretch>
            <a:fillRect/>
          </a:stretch>
        </p:blipFill>
        <p:spPr>
          <a:xfrm>
            <a:off x="3317440" y="1585733"/>
            <a:ext cx="2183670" cy="2045335"/>
          </a:xfrm>
          <a:prstGeom prst="rect">
            <a:avLst/>
          </a:prstGeom>
        </p:spPr>
      </p:pic>
      <p:pic>
        <p:nvPicPr>
          <p:cNvPr id="4" name="Resim 3">
            <a:extLst>
              <a:ext uri="{FF2B5EF4-FFF2-40B4-BE49-F238E27FC236}">
                <a16:creationId xmlns:a16="http://schemas.microsoft.com/office/drawing/2014/main" id="{41C2A6AB-6514-E984-53BE-E07E0F3DD0E7}"/>
              </a:ext>
            </a:extLst>
          </p:cNvPr>
          <p:cNvPicPr>
            <a:picLocks noChangeAspect="1"/>
          </p:cNvPicPr>
          <p:nvPr/>
        </p:nvPicPr>
        <p:blipFill>
          <a:blip r:embed="rId4"/>
          <a:stretch>
            <a:fillRect/>
          </a:stretch>
        </p:blipFill>
        <p:spPr>
          <a:xfrm>
            <a:off x="5501109" y="1585733"/>
            <a:ext cx="2499891" cy="1890542"/>
          </a:xfrm>
          <a:prstGeom prst="rect">
            <a:avLst/>
          </a:prstGeom>
        </p:spPr>
      </p:pic>
      <p:pic>
        <p:nvPicPr>
          <p:cNvPr id="5" name="Resim 4">
            <a:extLst>
              <a:ext uri="{FF2B5EF4-FFF2-40B4-BE49-F238E27FC236}">
                <a16:creationId xmlns:a16="http://schemas.microsoft.com/office/drawing/2014/main" id="{64DA5746-54A5-65F7-6E90-9444B6D23E87}"/>
              </a:ext>
            </a:extLst>
          </p:cNvPr>
          <p:cNvPicPr>
            <a:picLocks noChangeAspect="1"/>
          </p:cNvPicPr>
          <p:nvPr/>
        </p:nvPicPr>
        <p:blipFill>
          <a:blip r:embed="rId5"/>
          <a:stretch>
            <a:fillRect/>
          </a:stretch>
        </p:blipFill>
        <p:spPr>
          <a:xfrm>
            <a:off x="1143000" y="3730453"/>
            <a:ext cx="2525916" cy="1468667"/>
          </a:xfrm>
          <a:prstGeom prst="rect">
            <a:avLst/>
          </a:prstGeom>
        </p:spPr>
      </p:pic>
      <p:pic>
        <p:nvPicPr>
          <p:cNvPr id="6" name="Resim 5">
            <a:extLst>
              <a:ext uri="{FF2B5EF4-FFF2-40B4-BE49-F238E27FC236}">
                <a16:creationId xmlns:a16="http://schemas.microsoft.com/office/drawing/2014/main" id="{7161C300-98E8-8B33-F7B6-40311A593070}"/>
              </a:ext>
            </a:extLst>
          </p:cNvPr>
          <p:cNvPicPr>
            <a:picLocks noChangeAspect="1"/>
          </p:cNvPicPr>
          <p:nvPr/>
        </p:nvPicPr>
        <p:blipFill>
          <a:blip r:embed="rId6"/>
          <a:stretch>
            <a:fillRect/>
          </a:stretch>
        </p:blipFill>
        <p:spPr>
          <a:xfrm>
            <a:off x="3317440" y="2644108"/>
            <a:ext cx="2193594" cy="2739842"/>
          </a:xfrm>
          <a:prstGeom prst="rect">
            <a:avLst/>
          </a:prstGeom>
        </p:spPr>
      </p:pic>
      <p:pic>
        <p:nvPicPr>
          <p:cNvPr id="7" name="Resim 6">
            <a:extLst>
              <a:ext uri="{FF2B5EF4-FFF2-40B4-BE49-F238E27FC236}">
                <a16:creationId xmlns:a16="http://schemas.microsoft.com/office/drawing/2014/main" id="{7FE10D2E-B5EC-F8F0-2835-A2D279875BD9}"/>
              </a:ext>
            </a:extLst>
          </p:cNvPr>
          <p:cNvPicPr>
            <a:picLocks noChangeAspect="1"/>
          </p:cNvPicPr>
          <p:nvPr/>
        </p:nvPicPr>
        <p:blipFill>
          <a:blip r:embed="rId7"/>
          <a:stretch>
            <a:fillRect/>
          </a:stretch>
        </p:blipFill>
        <p:spPr>
          <a:xfrm>
            <a:off x="5563040" y="2617972"/>
            <a:ext cx="2320704" cy="2739842"/>
          </a:xfrm>
          <a:prstGeom prst="rect">
            <a:avLst/>
          </a:prstGeom>
        </p:spPr>
      </p:pic>
      <p:pic>
        <p:nvPicPr>
          <p:cNvPr id="10" name="Resim 9">
            <a:extLst>
              <a:ext uri="{FF2B5EF4-FFF2-40B4-BE49-F238E27FC236}">
                <a16:creationId xmlns:a16="http://schemas.microsoft.com/office/drawing/2014/main" id="{AF3A6CD9-EE85-7B1B-054B-5A3578999D66}"/>
              </a:ext>
            </a:extLst>
          </p:cNvPr>
          <p:cNvPicPr>
            <a:picLocks noChangeAspect="1"/>
          </p:cNvPicPr>
          <p:nvPr/>
        </p:nvPicPr>
        <p:blipFill>
          <a:blip r:embed="rId8"/>
          <a:stretch>
            <a:fillRect/>
          </a:stretch>
        </p:blipFill>
        <p:spPr>
          <a:xfrm>
            <a:off x="6582277" y="5520690"/>
            <a:ext cx="1418723" cy="480060"/>
          </a:xfrm>
          <a:prstGeom prst="rect">
            <a:avLst/>
          </a:prstGeom>
        </p:spPr>
      </p:pic>
      <p:pic>
        <p:nvPicPr>
          <p:cNvPr id="11" name="Resim 10">
            <a:extLst>
              <a:ext uri="{FF2B5EF4-FFF2-40B4-BE49-F238E27FC236}">
                <a16:creationId xmlns:a16="http://schemas.microsoft.com/office/drawing/2014/main" id="{8F93F724-DF49-80E8-6DF9-CD5F14736C66}"/>
              </a:ext>
            </a:extLst>
          </p:cNvPr>
          <p:cNvPicPr>
            <a:picLocks noChangeAspect="1"/>
          </p:cNvPicPr>
          <p:nvPr/>
        </p:nvPicPr>
        <p:blipFill rotWithShape="1">
          <a:blip r:embed="rId9"/>
          <a:srcRect b="90113"/>
          <a:stretch/>
        </p:blipFill>
        <p:spPr>
          <a:xfrm>
            <a:off x="1818622" y="5546827"/>
            <a:ext cx="4904771" cy="374437"/>
          </a:xfrm>
          <a:prstGeom prst="rect">
            <a:avLst/>
          </a:prstGeom>
        </p:spPr>
      </p:pic>
      <p:sp>
        <p:nvSpPr>
          <p:cNvPr id="12" name="L Şekli 11">
            <a:extLst>
              <a:ext uri="{FF2B5EF4-FFF2-40B4-BE49-F238E27FC236}">
                <a16:creationId xmlns:a16="http://schemas.microsoft.com/office/drawing/2014/main" id="{DD6BA2D0-DF19-BE89-E5F4-D35C94D1FB33}"/>
              </a:ext>
            </a:extLst>
          </p:cNvPr>
          <p:cNvSpPr/>
          <p:nvPr/>
        </p:nvSpPr>
        <p:spPr>
          <a:xfrm>
            <a:off x="1698586" y="5731656"/>
            <a:ext cx="5024807" cy="269095"/>
          </a:xfrm>
          <a:prstGeom prst="corner">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tr-TR" sz="1350"/>
          </a:p>
        </p:txBody>
      </p:sp>
    </p:spTree>
    <p:extLst>
      <p:ext uri="{BB962C8B-B14F-4D97-AF65-F5344CB8AC3E}">
        <p14:creationId xmlns:p14="http://schemas.microsoft.com/office/powerpoint/2010/main" val="1277823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barn(inVertical)">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Başlık 3">
            <a:extLst>
              <a:ext uri="{FF2B5EF4-FFF2-40B4-BE49-F238E27FC236}">
                <a16:creationId xmlns:a16="http://schemas.microsoft.com/office/drawing/2014/main" id="{C23A61E3-4B44-AD48-A02C-22CC29E94D9B}"/>
              </a:ext>
            </a:extLst>
          </p:cNvPr>
          <p:cNvSpPr>
            <a:spLocks noGrp="1"/>
          </p:cNvSpPr>
          <p:nvPr>
            <p:ph type="title"/>
          </p:nvPr>
        </p:nvSpPr>
        <p:spPr>
          <a:xfrm>
            <a:off x="1147636" y="144927"/>
            <a:ext cx="7285610" cy="994172"/>
          </a:xfrm>
        </p:spPr>
        <p:txBody>
          <a:bodyPr>
            <a:normAutofit fontScale="90000"/>
          </a:bodyPr>
          <a:lstStyle/>
          <a:p>
            <a:pPr algn="ctr"/>
            <a:r>
              <a:rPr lang="tr-TR" b="1" dirty="0">
                <a:solidFill>
                  <a:schemeClr val="tx1">
                    <a:lumMod val="75000"/>
                    <a:lumOff val="25000"/>
                  </a:schemeClr>
                </a:solidFill>
                <a:latin typeface="+mn-lt"/>
              </a:rPr>
              <a:t>MİKROBİYOM MODÜLASYONU</a:t>
            </a:r>
          </a:p>
        </p:txBody>
      </p:sp>
      <p:pic>
        <p:nvPicPr>
          <p:cNvPr id="34820" name="Picture 4" descr="The Microbiome Diet: The Scientifically Proven Way to Restore Your Gut  Health and Achieve Permanent Weight Loss (Microbiome Medicine Library):  Kellman MD, Raphael: 9780738218113: Amazon.com: Books">
            <a:extLst>
              <a:ext uri="{FF2B5EF4-FFF2-40B4-BE49-F238E27FC236}">
                <a16:creationId xmlns:a16="http://schemas.microsoft.com/office/drawing/2014/main" id="{6205873F-525E-AB41-BDA2-3F706534AB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2131592" cy="3462185"/>
          </a:xfrm>
          <a:prstGeom prst="rect">
            <a:avLst/>
          </a:prstGeom>
          <a:noFill/>
          <a:extLst>
            <a:ext uri="{909E8E84-426E-40DD-AFC4-6F175D3DCCD1}">
              <a14:hiddenFill xmlns:a14="http://schemas.microsoft.com/office/drawing/2010/main">
                <a:solidFill>
                  <a:srgbClr val="FFFFFF"/>
                </a:solidFill>
              </a14:hiddenFill>
            </a:ext>
          </a:extLst>
        </p:spPr>
      </p:pic>
      <p:pic>
        <p:nvPicPr>
          <p:cNvPr id="34824" name="Picture 8" descr="The Microbiome Diet: Heal Your Gut and Start to Lose Weight with a Healthy  Plan - Kindle edition by Bowley, Victoria. Health, Fitness &amp;amp; Dieting Kindle  eBooks @ Amazon.com.">
            <a:extLst>
              <a:ext uri="{FF2B5EF4-FFF2-40B4-BE49-F238E27FC236}">
                <a16:creationId xmlns:a16="http://schemas.microsoft.com/office/drawing/2014/main" id="{E086102D-EDB5-5E43-91D0-268599117B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5839" y="3354846"/>
            <a:ext cx="2308865" cy="3503154"/>
          </a:xfrm>
          <a:prstGeom prst="rect">
            <a:avLst/>
          </a:prstGeom>
          <a:noFill/>
          <a:extLst>
            <a:ext uri="{909E8E84-426E-40DD-AFC4-6F175D3DCCD1}">
              <a14:hiddenFill xmlns:a14="http://schemas.microsoft.com/office/drawing/2010/main">
                <a:solidFill>
                  <a:srgbClr val="FFFFFF"/>
                </a:solidFill>
              </a14:hiddenFill>
            </a:ext>
          </a:extLst>
        </p:spPr>
      </p:pic>
      <p:pic>
        <p:nvPicPr>
          <p:cNvPr id="34828" name="Picture 12" descr="A Week of Microbiome Diet Recipes | Microbiome diet recipes, Microbiome  recipes, Best diet foods">
            <a:extLst>
              <a:ext uri="{FF2B5EF4-FFF2-40B4-BE49-F238E27FC236}">
                <a16:creationId xmlns:a16="http://schemas.microsoft.com/office/drawing/2014/main" id="{80A00FEF-6DDC-A343-9386-3CB47B904C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95352" y="3429000"/>
            <a:ext cx="2548648" cy="3503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8876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sim 4">
            <a:extLst>
              <a:ext uri="{FF2B5EF4-FFF2-40B4-BE49-F238E27FC236}">
                <a16:creationId xmlns:a16="http://schemas.microsoft.com/office/drawing/2014/main" id="{71BDD977-5FD4-4E44-A1B7-4693D4846B72}"/>
              </a:ext>
            </a:extLst>
          </p:cNvPr>
          <p:cNvPicPr>
            <a:picLocks noChangeAspect="1"/>
          </p:cNvPicPr>
          <p:nvPr/>
        </p:nvPicPr>
        <p:blipFill>
          <a:blip r:embed="rId2"/>
          <a:stretch>
            <a:fillRect/>
          </a:stretch>
        </p:blipFill>
        <p:spPr>
          <a:xfrm>
            <a:off x="1143000" y="0"/>
            <a:ext cx="6858000" cy="6858000"/>
          </a:xfrm>
          <a:prstGeom prst="rect">
            <a:avLst/>
          </a:prstGeom>
        </p:spPr>
      </p:pic>
      <p:pic>
        <p:nvPicPr>
          <p:cNvPr id="3" name="Resim 2">
            <a:extLst>
              <a:ext uri="{FF2B5EF4-FFF2-40B4-BE49-F238E27FC236}">
                <a16:creationId xmlns:a16="http://schemas.microsoft.com/office/drawing/2014/main" id="{1B92BEEF-46BC-7A40-983A-C0AC07BA1151}"/>
              </a:ext>
            </a:extLst>
          </p:cNvPr>
          <p:cNvPicPr>
            <a:picLocks noChangeAspect="1"/>
          </p:cNvPicPr>
          <p:nvPr/>
        </p:nvPicPr>
        <p:blipFill>
          <a:blip r:embed="rId3"/>
          <a:stretch>
            <a:fillRect/>
          </a:stretch>
        </p:blipFill>
        <p:spPr>
          <a:xfrm>
            <a:off x="20230" y="0"/>
            <a:ext cx="9103540" cy="6858000"/>
          </a:xfrm>
          <a:prstGeom prst="rect">
            <a:avLst/>
          </a:prstGeom>
        </p:spPr>
      </p:pic>
      <p:sp>
        <p:nvSpPr>
          <p:cNvPr id="2" name="Oval 1">
            <a:extLst>
              <a:ext uri="{FF2B5EF4-FFF2-40B4-BE49-F238E27FC236}">
                <a16:creationId xmlns:a16="http://schemas.microsoft.com/office/drawing/2014/main" id="{D0130CAC-6A6A-6573-DCF1-6E3C42AA7E6B}"/>
              </a:ext>
            </a:extLst>
          </p:cNvPr>
          <p:cNvSpPr/>
          <p:nvPr/>
        </p:nvSpPr>
        <p:spPr>
          <a:xfrm>
            <a:off x="7373377" y="0"/>
            <a:ext cx="1770623" cy="2886075"/>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845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chemeClr val="accent1">
                <a:lumMod val="5000"/>
                <a:lumOff val="95000"/>
              </a:schemeClr>
            </a:gs>
            <a:gs pos="50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258475B-C197-2299-93AB-9C3F8B279C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2140" y="489353"/>
            <a:ext cx="8579720" cy="5538914"/>
          </a:xfrm>
          <a:prstGeom prst="rect">
            <a:avLst/>
          </a:prstGeom>
          <a:noFill/>
          <a:extLst>
            <a:ext uri="{909E8E84-426E-40DD-AFC4-6F175D3DCCD1}">
              <a14:hiddenFill xmlns:a14="http://schemas.microsoft.com/office/drawing/2010/main">
                <a:solidFill>
                  <a:srgbClr val="FFFFFF"/>
                </a:solidFill>
              </a14:hiddenFill>
            </a:ext>
          </a:extLst>
        </p:spPr>
      </p:pic>
      <p:sp>
        <p:nvSpPr>
          <p:cNvPr id="3" name="Metin kutusu 2">
            <a:extLst>
              <a:ext uri="{FF2B5EF4-FFF2-40B4-BE49-F238E27FC236}">
                <a16:creationId xmlns:a16="http://schemas.microsoft.com/office/drawing/2014/main" id="{F1B84D82-DB32-EF6D-0EFE-DA566C7DEF53}"/>
              </a:ext>
            </a:extLst>
          </p:cNvPr>
          <p:cNvSpPr txBox="1"/>
          <p:nvPr/>
        </p:nvSpPr>
        <p:spPr>
          <a:xfrm>
            <a:off x="2420946" y="5196242"/>
            <a:ext cx="3770045" cy="415498"/>
          </a:xfrm>
          <a:prstGeom prst="rect">
            <a:avLst/>
          </a:prstGeom>
          <a:solidFill>
            <a:srgbClr val="7030A0"/>
          </a:solidFill>
        </p:spPr>
        <p:txBody>
          <a:bodyPr wrap="square" rtlCol="0">
            <a:spAutoFit/>
          </a:bodyPr>
          <a:lstStyle/>
          <a:p>
            <a:pPr algn="ctr"/>
            <a:r>
              <a:rPr lang="tr-TR" sz="2100" b="1" dirty="0">
                <a:solidFill>
                  <a:schemeClr val="bg1"/>
                </a:solidFill>
              </a:rPr>
              <a:t>Mor gıda rehberi</a:t>
            </a:r>
          </a:p>
        </p:txBody>
      </p:sp>
      <p:sp>
        <p:nvSpPr>
          <p:cNvPr id="4" name="Content Placeholder 2">
            <a:extLst>
              <a:ext uri="{FF2B5EF4-FFF2-40B4-BE49-F238E27FC236}">
                <a16:creationId xmlns:a16="http://schemas.microsoft.com/office/drawing/2014/main" id="{E2923377-0F3A-EA86-635F-47C55A7408DF}"/>
              </a:ext>
            </a:extLst>
          </p:cNvPr>
          <p:cNvSpPr txBox="1">
            <a:spLocks/>
          </p:cNvSpPr>
          <p:nvPr/>
        </p:nvSpPr>
        <p:spPr>
          <a:xfrm>
            <a:off x="1907882" y="2009423"/>
            <a:ext cx="5915317" cy="2849466"/>
          </a:xfrm>
          <a:prstGeom prst="roundRect">
            <a:avLst/>
          </a:prstGeom>
          <a:solidFill>
            <a:srgbClr val="EFC2F1"/>
          </a:solidFill>
        </p:spPr>
        <p:txBody>
          <a:bodyPr vert="horz" lIns="38576" tIns="19289" rIns="38576" bIns="19289"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tr-TR" sz="2400" dirty="0">
                <a:solidFill>
                  <a:schemeClr val="tx1">
                    <a:lumMod val="75000"/>
                    <a:lumOff val="25000"/>
                  </a:schemeClr>
                </a:solidFill>
                <a:latin typeface="TTN"/>
              </a:rPr>
              <a:t>Zeytinyağı, yağlı tohumlar, tam tahıl ürünleri, meyve ve sebzeler, deniz ürünleri</a:t>
            </a:r>
          </a:p>
          <a:p>
            <a:pPr marL="0" indent="0">
              <a:buNone/>
            </a:pPr>
            <a:r>
              <a:rPr lang="tr-TR" sz="2400" dirty="0">
                <a:solidFill>
                  <a:schemeClr val="tx1">
                    <a:lumMod val="75000"/>
                    <a:lumOff val="25000"/>
                  </a:schemeClr>
                </a:solidFill>
                <a:latin typeface="TTN"/>
              </a:rPr>
              <a:t>Çilek, yaban mersini, ahududu, böğürtlen gibi kırmızı mor meyveler (</a:t>
            </a:r>
            <a:r>
              <a:rPr lang="tr-TR" sz="2400" dirty="0" err="1">
                <a:solidFill>
                  <a:schemeClr val="tx1">
                    <a:lumMod val="75000"/>
                    <a:lumOff val="25000"/>
                  </a:schemeClr>
                </a:solidFill>
                <a:latin typeface="TTN"/>
              </a:rPr>
              <a:t>antosiyaninler</a:t>
            </a:r>
            <a:r>
              <a:rPr lang="tr-TR" sz="2400" dirty="0">
                <a:solidFill>
                  <a:schemeClr val="tx1">
                    <a:lumMod val="75000"/>
                    <a:lumOff val="25000"/>
                  </a:schemeClr>
                </a:solidFill>
                <a:latin typeface="TTN"/>
              </a:rPr>
              <a:t>)</a:t>
            </a:r>
          </a:p>
          <a:p>
            <a:pPr marL="0" indent="0">
              <a:buNone/>
            </a:pPr>
            <a:r>
              <a:rPr lang="tr-TR" sz="2400" dirty="0">
                <a:solidFill>
                  <a:schemeClr val="tx1">
                    <a:lumMod val="75000"/>
                    <a:lumOff val="25000"/>
                  </a:schemeClr>
                </a:solidFill>
                <a:latin typeface="TTN"/>
              </a:rPr>
              <a:t>Omega-3 yağ asitleri (EPA ve DHA) Zerdeçal</a:t>
            </a:r>
          </a:p>
          <a:p>
            <a:pPr marL="0" indent="0">
              <a:buNone/>
            </a:pPr>
            <a:r>
              <a:rPr lang="tr-TR" sz="2400" dirty="0">
                <a:solidFill>
                  <a:schemeClr val="tx1">
                    <a:lumMod val="75000"/>
                    <a:lumOff val="25000"/>
                  </a:schemeClr>
                </a:solidFill>
                <a:latin typeface="TTN"/>
              </a:rPr>
              <a:t>Brokoli, mantar, domates, avokado, yeşil çay</a:t>
            </a:r>
            <a:endParaRPr lang="tr-TR" sz="2400" dirty="0">
              <a:solidFill>
                <a:schemeClr val="tx1">
                  <a:lumMod val="75000"/>
                  <a:lumOff val="25000"/>
                </a:schemeClr>
              </a:solidFill>
            </a:endParaRPr>
          </a:p>
        </p:txBody>
      </p:sp>
    </p:spTree>
    <p:extLst>
      <p:ext uri="{BB962C8B-B14F-4D97-AF65-F5344CB8AC3E}">
        <p14:creationId xmlns:p14="http://schemas.microsoft.com/office/powerpoint/2010/main" val="737932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circle(in)">
                                      <p:cBhvr>
                                        <p:cTn id="7" dur="2000"/>
                                        <p:tgtEl>
                                          <p:spTgt spid="4">
                                            <p:bg/>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4F0C1037-8EE1-DBC9-0382-CA18159A9F10}"/>
              </a:ext>
            </a:extLst>
          </p:cNvPr>
          <p:cNvPicPr>
            <a:picLocks noChangeAspect="1"/>
          </p:cNvPicPr>
          <p:nvPr/>
        </p:nvPicPr>
        <p:blipFill>
          <a:blip r:embed="rId2"/>
          <a:stretch>
            <a:fillRect/>
          </a:stretch>
        </p:blipFill>
        <p:spPr>
          <a:xfrm>
            <a:off x="779318" y="687719"/>
            <a:ext cx="7855948" cy="5868945"/>
          </a:xfrm>
          <a:prstGeom prst="rect">
            <a:avLst/>
          </a:prstGeom>
          <a:solidFill>
            <a:srgbClr val="EFC2F1"/>
          </a:solidFill>
        </p:spPr>
      </p:pic>
      <p:sp>
        <p:nvSpPr>
          <p:cNvPr id="3" name="Metin kutusu 2">
            <a:extLst>
              <a:ext uri="{FF2B5EF4-FFF2-40B4-BE49-F238E27FC236}">
                <a16:creationId xmlns:a16="http://schemas.microsoft.com/office/drawing/2014/main" id="{92BAA771-E795-1A2E-B1A5-A36504548C2F}"/>
              </a:ext>
            </a:extLst>
          </p:cNvPr>
          <p:cNvSpPr txBox="1"/>
          <p:nvPr/>
        </p:nvSpPr>
        <p:spPr>
          <a:xfrm>
            <a:off x="2995190" y="102944"/>
            <a:ext cx="3153620" cy="584775"/>
          </a:xfrm>
          <a:prstGeom prst="rect">
            <a:avLst/>
          </a:prstGeom>
          <a:noFill/>
        </p:spPr>
        <p:txBody>
          <a:bodyPr wrap="none" rtlCol="0">
            <a:spAutoFit/>
          </a:bodyPr>
          <a:lstStyle/>
          <a:p>
            <a:r>
              <a:rPr lang="tr-TR" sz="3200" b="1" dirty="0">
                <a:solidFill>
                  <a:srgbClr val="E15AEC"/>
                </a:solidFill>
              </a:rPr>
              <a:t>Uzun aralıklı açlık</a:t>
            </a:r>
          </a:p>
        </p:txBody>
      </p:sp>
    </p:spTree>
    <p:extLst>
      <p:ext uri="{BB962C8B-B14F-4D97-AF65-F5344CB8AC3E}">
        <p14:creationId xmlns:p14="http://schemas.microsoft.com/office/powerpoint/2010/main" val="9229172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F75F5819-84E1-88ED-D22D-41CB47956681}"/>
              </a:ext>
            </a:extLst>
          </p:cNvPr>
          <p:cNvPicPr>
            <a:picLocks noChangeAspect="1"/>
          </p:cNvPicPr>
          <p:nvPr/>
        </p:nvPicPr>
        <p:blipFill>
          <a:blip r:embed="rId2"/>
          <a:stretch>
            <a:fillRect/>
          </a:stretch>
        </p:blipFill>
        <p:spPr>
          <a:xfrm>
            <a:off x="0" y="1200150"/>
            <a:ext cx="5023354" cy="4457700"/>
          </a:xfrm>
          <a:prstGeom prst="rect">
            <a:avLst/>
          </a:prstGeom>
        </p:spPr>
      </p:pic>
      <p:pic>
        <p:nvPicPr>
          <p:cNvPr id="3" name="Resim 2">
            <a:extLst>
              <a:ext uri="{FF2B5EF4-FFF2-40B4-BE49-F238E27FC236}">
                <a16:creationId xmlns:a16="http://schemas.microsoft.com/office/drawing/2014/main" id="{D4745657-4A31-F45B-3989-736DF2DC0134}"/>
              </a:ext>
            </a:extLst>
          </p:cNvPr>
          <p:cNvPicPr>
            <a:picLocks noChangeAspect="1"/>
          </p:cNvPicPr>
          <p:nvPr/>
        </p:nvPicPr>
        <p:blipFill rotWithShape="1">
          <a:blip r:embed="rId3"/>
          <a:srcRect r="2" b="6929"/>
          <a:stretch/>
        </p:blipFill>
        <p:spPr>
          <a:xfrm>
            <a:off x="2800350" y="1200150"/>
            <a:ext cx="6343650" cy="4457700"/>
          </a:xfrm>
          <a:prstGeom prst="rect">
            <a:avLst/>
          </a:prstGeom>
        </p:spPr>
      </p:pic>
    </p:spTree>
    <p:extLst>
      <p:ext uri="{BB962C8B-B14F-4D97-AF65-F5344CB8AC3E}">
        <p14:creationId xmlns:p14="http://schemas.microsoft.com/office/powerpoint/2010/main" val="183624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39714" y="0"/>
            <a:ext cx="5604286"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pic>
        <p:nvPicPr>
          <p:cNvPr id="4" name="İçerik Yer Tutucusu 3">
            <a:extLst>
              <a:ext uri="{FF2B5EF4-FFF2-40B4-BE49-F238E27FC236}">
                <a16:creationId xmlns:a16="http://schemas.microsoft.com/office/drawing/2014/main" id="{0EAC8CC3-7C4F-E67A-19AC-E5F2C50E102A}"/>
              </a:ext>
            </a:extLst>
          </p:cNvPr>
          <p:cNvPicPr>
            <a:picLocks noChangeAspect="1"/>
          </p:cNvPicPr>
          <p:nvPr/>
        </p:nvPicPr>
        <p:blipFill>
          <a:blip r:embed="rId2"/>
          <a:stretch>
            <a:fillRect/>
          </a:stretch>
        </p:blipFill>
        <p:spPr>
          <a:xfrm>
            <a:off x="57023" y="989870"/>
            <a:ext cx="3693419" cy="4484271"/>
          </a:xfrm>
          <a:prstGeom prst="rect">
            <a:avLst/>
          </a:prstGeom>
        </p:spPr>
      </p:pic>
      <p:pic>
        <p:nvPicPr>
          <p:cNvPr id="5" name="Resim 4">
            <a:extLst>
              <a:ext uri="{FF2B5EF4-FFF2-40B4-BE49-F238E27FC236}">
                <a16:creationId xmlns:a16="http://schemas.microsoft.com/office/drawing/2014/main" id="{EB21D502-2E7C-575E-1956-ABAF08FEEF23}"/>
              </a:ext>
            </a:extLst>
          </p:cNvPr>
          <p:cNvPicPr>
            <a:picLocks noChangeAspect="1"/>
          </p:cNvPicPr>
          <p:nvPr/>
        </p:nvPicPr>
        <p:blipFill>
          <a:blip r:embed="rId3"/>
          <a:stretch>
            <a:fillRect/>
          </a:stretch>
        </p:blipFill>
        <p:spPr>
          <a:xfrm>
            <a:off x="592254" y="5677553"/>
            <a:ext cx="3368915" cy="190577"/>
          </a:xfrm>
          <a:prstGeom prst="rect">
            <a:avLst/>
          </a:prstGeom>
        </p:spPr>
      </p:pic>
      <p:sp>
        <p:nvSpPr>
          <p:cNvPr id="2" name="Metin kutusu 1">
            <a:extLst>
              <a:ext uri="{FF2B5EF4-FFF2-40B4-BE49-F238E27FC236}">
                <a16:creationId xmlns:a16="http://schemas.microsoft.com/office/drawing/2014/main" id="{AF6E9023-8BFE-326E-759B-43867D3C3D6D}"/>
              </a:ext>
            </a:extLst>
          </p:cNvPr>
          <p:cNvSpPr txBox="1"/>
          <p:nvPr/>
        </p:nvSpPr>
        <p:spPr>
          <a:xfrm>
            <a:off x="4994389" y="1048182"/>
            <a:ext cx="3635955" cy="1151119"/>
          </a:xfrm>
          <a:prstGeom prst="rect">
            <a:avLst/>
          </a:prstGeom>
          <a:solidFill>
            <a:schemeClr val="accent1">
              <a:lumMod val="75000"/>
            </a:schemeClr>
          </a:solidFill>
        </p:spPr>
        <p:txBody>
          <a:bodyPr vert="horz" lIns="68580" tIns="34290" rIns="68580" bIns="34290" rtlCol="0">
            <a:normAutofit fontScale="92500" lnSpcReduction="10000"/>
          </a:bodyPr>
          <a:lstStyle/>
          <a:p>
            <a:pPr>
              <a:lnSpc>
                <a:spcPct val="90000"/>
              </a:lnSpc>
              <a:spcAft>
                <a:spcPts val="450"/>
              </a:spcAft>
            </a:pPr>
            <a:r>
              <a:rPr lang="en-US" sz="2100" b="1" dirty="0" err="1">
                <a:solidFill>
                  <a:schemeClr val="bg1"/>
                </a:solidFill>
                <a:latin typeface="Baloo 2" panose="03080502040302020200" pitchFamily="66" charset="0"/>
                <a:ea typeface="Helvetica Neue" panose="02000503000000020004" pitchFamily="2" charset="0"/>
                <a:cs typeface="Baloo 2" panose="03080502040302020200" pitchFamily="66" charset="0"/>
              </a:rPr>
              <a:t>Bakteriyoterapi</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p>
          <a:p>
            <a:pPr>
              <a:lnSpc>
                <a:spcPct val="90000"/>
              </a:lnSpc>
              <a:spcAft>
                <a:spcPts val="450"/>
              </a:spcAft>
            </a:pP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intestinal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mikrobiyota</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p>
          <a:p>
            <a:pPr>
              <a:lnSpc>
                <a:spcPct val="90000"/>
              </a:lnSpc>
              <a:spcAft>
                <a:spcPts val="450"/>
              </a:spcAft>
            </a:pP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kompozisyonunun</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proflaktik</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veya</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tedavi</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edici</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olarak</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r>
              <a:rPr lang="en-US" sz="2100" dirty="0" err="1">
                <a:solidFill>
                  <a:schemeClr val="bg1"/>
                </a:solidFill>
                <a:latin typeface="Baloo 2" panose="03080502040302020200" pitchFamily="66" charset="0"/>
                <a:ea typeface="Helvetica Neue" panose="02000503000000020004" pitchFamily="2" charset="0"/>
                <a:cs typeface="Baloo 2" panose="03080502040302020200" pitchFamily="66" charset="0"/>
              </a:rPr>
              <a:t>düzeltilmesidir</a:t>
            </a:r>
            <a:r>
              <a:rPr lang="en-US" sz="2100" dirty="0">
                <a:solidFill>
                  <a:schemeClr val="bg1"/>
                </a:solidFill>
                <a:latin typeface="Baloo 2" panose="03080502040302020200" pitchFamily="66" charset="0"/>
                <a:ea typeface="Helvetica Neue" panose="02000503000000020004" pitchFamily="2" charset="0"/>
                <a:cs typeface="Baloo 2" panose="03080502040302020200" pitchFamily="66" charset="0"/>
              </a:rPr>
              <a:t>. </a:t>
            </a:r>
          </a:p>
        </p:txBody>
      </p:sp>
      <p:pic>
        <p:nvPicPr>
          <p:cNvPr id="3" name="Picture 4" descr="Blog">
            <a:extLst>
              <a:ext uri="{FF2B5EF4-FFF2-40B4-BE49-F238E27FC236}">
                <a16:creationId xmlns:a16="http://schemas.microsoft.com/office/drawing/2014/main" id="{7527354D-8DB2-FEB3-3D05-FA0F33A0A12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80773" y="2623381"/>
            <a:ext cx="3623466" cy="3623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60272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a:extLst>
              <a:ext uri="{FF2B5EF4-FFF2-40B4-BE49-F238E27FC236}">
                <a16:creationId xmlns:a16="http://schemas.microsoft.com/office/drawing/2014/main" id="{A4E64CAF-D37C-D543-9081-83309BEEBDCE}"/>
              </a:ext>
            </a:extLst>
          </p:cNvPr>
          <p:cNvPicPr>
            <a:picLocks noChangeAspect="1"/>
          </p:cNvPicPr>
          <p:nvPr/>
        </p:nvPicPr>
        <p:blipFill rotWithShape="1">
          <a:blip r:embed="rId2"/>
          <a:srcRect l="11894" t="8970" r="12396" b="15860"/>
          <a:stretch/>
        </p:blipFill>
        <p:spPr>
          <a:xfrm>
            <a:off x="4868486" y="1091479"/>
            <a:ext cx="4182564" cy="1414463"/>
          </a:xfrm>
          <a:prstGeom prst="rect">
            <a:avLst/>
          </a:prstGeom>
        </p:spPr>
      </p:pic>
      <p:sp>
        <p:nvSpPr>
          <p:cNvPr id="5" name="Metin kutusu 4">
            <a:extLst>
              <a:ext uri="{FF2B5EF4-FFF2-40B4-BE49-F238E27FC236}">
                <a16:creationId xmlns:a16="http://schemas.microsoft.com/office/drawing/2014/main" id="{1F235A0D-89DD-AA4D-9A98-AF41FAC770A4}"/>
              </a:ext>
            </a:extLst>
          </p:cNvPr>
          <p:cNvSpPr txBox="1"/>
          <p:nvPr/>
        </p:nvSpPr>
        <p:spPr>
          <a:xfrm>
            <a:off x="6351577" y="2673788"/>
            <a:ext cx="1549180" cy="577081"/>
          </a:xfrm>
          <a:prstGeom prst="rect">
            <a:avLst/>
          </a:prstGeom>
          <a:noFill/>
        </p:spPr>
        <p:txBody>
          <a:bodyPr wrap="square" rtlCol="0">
            <a:spAutoFit/>
          </a:bodyPr>
          <a:lstStyle/>
          <a:p>
            <a:r>
              <a:rPr lang="tr-TR" sz="1575" b="1" dirty="0" err="1">
                <a:solidFill>
                  <a:srgbClr val="C00000"/>
                </a:solidFill>
              </a:rPr>
              <a:t>Parabiyotikler</a:t>
            </a:r>
            <a:endParaRPr lang="tr-TR" sz="1575" b="1" dirty="0">
              <a:solidFill>
                <a:srgbClr val="C00000"/>
              </a:solidFill>
            </a:endParaRPr>
          </a:p>
          <a:p>
            <a:r>
              <a:rPr lang="tr-TR" sz="1575" b="1" dirty="0" err="1">
                <a:solidFill>
                  <a:srgbClr val="C00000"/>
                </a:solidFill>
              </a:rPr>
              <a:t>Zombibiyotikler</a:t>
            </a:r>
            <a:endParaRPr lang="tr-TR" sz="1575" b="1" dirty="0">
              <a:solidFill>
                <a:srgbClr val="C00000"/>
              </a:solidFill>
            </a:endParaRPr>
          </a:p>
        </p:txBody>
      </p:sp>
      <p:pic>
        <p:nvPicPr>
          <p:cNvPr id="6" name="Picture 2">
            <a:extLst>
              <a:ext uri="{FF2B5EF4-FFF2-40B4-BE49-F238E27FC236}">
                <a16:creationId xmlns:a16="http://schemas.microsoft.com/office/drawing/2014/main" id="{A7E49BC2-F293-344B-9C9B-CE8D5534EA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783" b="-1"/>
          <a:stretch/>
        </p:blipFill>
        <p:spPr bwMode="auto">
          <a:xfrm>
            <a:off x="6201928" y="3228159"/>
            <a:ext cx="2939735" cy="2322271"/>
          </a:xfrm>
          <a:prstGeom prst="rect">
            <a:avLst/>
          </a:prstGeom>
          <a:noFill/>
          <a:extLst>
            <a:ext uri="{909E8E84-426E-40DD-AFC4-6F175D3DCCD1}">
              <a14:hiddenFill xmlns:a14="http://schemas.microsoft.com/office/drawing/2010/main">
                <a:solidFill>
                  <a:srgbClr val="FFFFFF"/>
                </a:solidFill>
              </a14:hiddenFill>
            </a:ext>
          </a:extLst>
        </p:spPr>
      </p:pic>
      <p:sp>
        <p:nvSpPr>
          <p:cNvPr id="8" name="Metin kutusu 7">
            <a:extLst>
              <a:ext uri="{FF2B5EF4-FFF2-40B4-BE49-F238E27FC236}">
                <a16:creationId xmlns:a16="http://schemas.microsoft.com/office/drawing/2014/main" id="{CD27312B-8AC0-BE4F-9FE9-A57A247C2163}"/>
              </a:ext>
            </a:extLst>
          </p:cNvPr>
          <p:cNvSpPr txBox="1"/>
          <p:nvPr/>
        </p:nvSpPr>
        <p:spPr>
          <a:xfrm>
            <a:off x="6224991" y="4037970"/>
            <a:ext cx="2146490" cy="403957"/>
          </a:xfrm>
          <a:prstGeom prst="rect">
            <a:avLst/>
          </a:prstGeom>
          <a:noFill/>
        </p:spPr>
        <p:txBody>
          <a:bodyPr wrap="square" rtlCol="0">
            <a:spAutoFit/>
          </a:bodyPr>
          <a:lstStyle/>
          <a:p>
            <a:r>
              <a:rPr lang="tr-TR" sz="2025" b="1" dirty="0" err="1">
                <a:solidFill>
                  <a:srgbClr val="C00000"/>
                </a:solidFill>
              </a:rPr>
              <a:t>Postbiyotikler</a:t>
            </a:r>
            <a:endParaRPr lang="tr-TR" sz="1575" b="1" dirty="0">
              <a:solidFill>
                <a:srgbClr val="C00000"/>
              </a:solidFill>
            </a:endParaRPr>
          </a:p>
        </p:txBody>
      </p:sp>
      <p:pic>
        <p:nvPicPr>
          <p:cNvPr id="9" name="Resim 8">
            <a:extLst>
              <a:ext uri="{FF2B5EF4-FFF2-40B4-BE49-F238E27FC236}">
                <a16:creationId xmlns:a16="http://schemas.microsoft.com/office/drawing/2014/main" id="{536B5FFB-9700-B14D-A3FE-FC604547A128}"/>
              </a:ext>
            </a:extLst>
          </p:cNvPr>
          <p:cNvPicPr>
            <a:picLocks noChangeAspect="1"/>
          </p:cNvPicPr>
          <p:nvPr/>
        </p:nvPicPr>
        <p:blipFill>
          <a:blip r:embed="rId4"/>
          <a:stretch>
            <a:fillRect/>
          </a:stretch>
        </p:blipFill>
        <p:spPr>
          <a:xfrm>
            <a:off x="1965063" y="3899010"/>
            <a:ext cx="2121693" cy="1679384"/>
          </a:xfrm>
          <a:prstGeom prst="rect">
            <a:avLst/>
          </a:prstGeom>
        </p:spPr>
      </p:pic>
      <p:sp>
        <p:nvSpPr>
          <p:cNvPr id="11" name="Metin kutusu 10">
            <a:extLst>
              <a:ext uri="{FF2B5EF4-FFF2-40B4-BE49-F238E27FC236}">
                <a16:creationId xmlns:a16="http://schemas.microsoft.com/office/drawing/2014/main" id="{573548C5-0649-F145-A04D-2F5B31EA9AD3}"/>
              </a:ext>
            </a:extLst>
          </p:cNvPr>
          <p:cNvSpPr txBox="1"/>
          <p:nvPr/>
        </p:nvSpPr>
        <p:spPr>
          <a:xfrm>
            <a:off x="292255" y="940285"/>
            <a:ext cx="2372255" cy="553998"/>
          </a:xfrm>
          <a:prstGeom prst="rect">
            <a:avLst/>
          </a:prstGeom>
          <a:noFill/>
        </p:spPr>
        <p:txBody>
          <a:bodyPr wrap="square" rtlCol="0">
            <a:spAutoFit/>
          </a:bodyPr>
          <a:lstStyle/>
          <a:p>
            <a:r>
              <a:rPr lang="tr-TR" sz="3000" b="1" dirty="0">
                <a:solidFill>
                  <a:srgbClr val="C00000"/>
                </a:solidFill>
              </a:rPr>
              <a:t>BİYOTİKLER</a:t>
            </a:r>
          </a:p>
        </p:txBody>
      </p:sp>
      <p:sp>
        <p:nvSpPr>
          <p:cNvPr id="10" name="Metin kutusu 9">
            <a:extLst>
              <a:ext uri="{FF2B5EF4-FFF2-40B4-BE49-F238E27FC236}">
                <a16:creationId xmlns:a16="http://schemas.microsoft.com/office/drawing/2014/main" id="{2AE85BF0-E4CC-C041-BE1D-ACE90BAF8ADB}"/>
              </a:ext>
            </a:extLst>
          </p:cNvPr>
          <p:cNvSpPr txBox="1"/>
          <p:nvPr/>
        </p:nvSpPr>
        <p:spPr>
          <a:xfrm>
            <a:off x="2144269" y="4038753"/>
            <a:ext cx="1763282" cy="438582"/>
          </a:xfrm>
          <a:prstGeom prst="rect">
            <a:avLst/>
          </a:prstGeom>
          <a:noFill/>
        </p:spPr>
        <p:txBody>
          <a:bodyPr wrap="square" rtlCol="0">
            <a:spAutoFit/>
          </a:bodyPr>
          <a:lstStyle/>
          <a:p>
            <a:r>
              <a:rPr lang="tr-TR" sz="2250" b="1" dirty="0" err="1">
                <a:solidFill>
                  <a:srgbClr val="002060"/>
                </a:solidFill>
              </a:rPr>
              <a:t>Prebiyotikler</a:t>
            </a:r>
            <a:endParaRPr lang="tr-TR" b="1" dirty="0">
              <a:solidFill>
                <a:srgbClr val="002060"/>
              </a:solidFill>
            </a:endParaRPr>
          </a:p>
        </p:txBody>
      </p:sp>
      <p:sp>
        <p:nvSpPr>
          <p:cNvPr id="2" name="Metin kutusu 1">
            <a:extLst>
              <a:ext uri="{FF2B5EF4-FFF2-40B4-BE49-F238E27FC236}">
                <a16:creationId xmlns:a16="http://schemas.microsoft.com/office/drawing/2014/main" id="{EEFBD5AD-5DC8-2225-A894-17B1DB8DCE4B}"/>
              </a:ext>
            </a:extLst>
          </p:cNvPr>
          <p:cNvSpPr txBox="1"/>
          <p:nvPr/>
        </p:nvSpPr>
        <p:spPr>
          <a:xfrm>
            <a:off x="574273" y="1451580"/>
            <a:ext cx="2045816" cy="507831"/>
          </a:xfrm>
          <a:prstGeom prst="rect">
            <a:avLst/>
          </a:prstGeom>
          <a:noFill/>
        </p:spPr>
        <p:txBody>
          <a:bodyPr wrap="none" rtlCol="0">
            <a:spAutoFit/>
          </a:bodyPr>
          <a:lstStyle/>
          <a:p>
            <a:r>
              <a:rPr lang="tr-TR" sz="2700" b="1" dirty="0" err="1">
                <a:solidFill>
                  <a:srgbClr val="002060"/>
                </a:solidFill>
              </a:rPr>
              <a:t>Probiyotikler</a:t>
            </a:r>
            <a:endParaRPr lang="tr-TR" sz="2400" b="1" dirty="0">
              <a:solidFill>
                <a:srgbClr val="002060"/>
              </a:solidFill>
            </a:endParaRPr>
          </a:p>
        </p:txBody>
      </p:sp>
      <p:sp>
        <p:nvSpPr>
          <p:cNvPr id="12" name="Metin kutusu 11">
            <a:extLst>
              <a:ext uri="{FF2B5EF4-FFF2-40B4-BE49-F238E27FC236}">
                <a16:creationId xmlns:a16="http://schemas.microsoft.com/office/drawing/2014/main" id="{74462017-EFEA-7447-FBF6-9461D04ABCA2}"/>
              </a:ext>
            </a:extLst>
          </p:cNvPr>
          <p:cNvSpPr txBox="1"/>
          <p:nvPr/>
        </p:nvSpPr>
        <p:spPr>
          <a:xfrm>
            <a:off x="2618637" y="1946826"/>
            <a:ext cx="1549180" cy="334707"/>
          </a:xfrm>
          <a:prstGeom prst="rect">
            <a:avLst/>
          </a:prstGeom>
          <a:noFill/>
        </p:spPr>
        <p:txBody>
          <a:bodyPr wrap="square" rtlCol="0">
            <a:spAutoFit/>
          </a:bodyPr>
          <a:lstStyle/>
          <a:p>
            <a:r>
              <a:rPr lang="tr-TR" sz="1575" b="1" dirty="0" err="1">
                <a:solidFill>
                  <a:srgbClr val="C00000"/>
                </a:solidFill>
              </a:rPr>
              <a:t>Psikobiyotikler</a:t>
            </a:r>
            <a:endParaRPr lang="tr-TR" sz="1575" b="1" dirty="0">
              <a:solidFill>
                <a:srgbClr val="C00000"/>
              </a:solidFill>
            </a:endParaRPr>
          </a:p>
        </p:txBody>
      </p:sp>
      <p:sp>
        <p:nvSpPr>
          <p:cNvPr id="3" name="Metin kutusu 2">
            <a:extLst>
              <a:ext uri="{FF2B5EF4-FFF2-40B4-BE49-F238E27FC236}">
                <a16:creationId xmlns:a16="http://schemas.microsoft.com/office/drawing/2014/main" id="{B5CFC64C-103C-225F-67DB-E855A47493A5}"/>
              </a:ext>
            </a:extLst>
          </p:cNvPr>
          <p:cNvSpPr txBox="1"/>
          <p:nvPr/>
        </p:nvSpPr>
        <p:spPr>
          <a:xfrm>
            <a:off x="7724023" y="4926809"/>
            <a:ext cx="1214711" cy="369332"/>
          </a:xfrm>
          <a:prstGeom prst="rect">
            <a:avLst/>
          </a:prstGeom>
          <a:noFill/>
        </p:spPr>
        <p:txBody>
          <a:bodyPr wrap="square" rtlCol="0">
            <a:spAutoFit/>
          </a:bodyPr>
          <a:lstStyle/>
          <a:p>
            <a:r>
              <a:rPr lang="tr-TR" b="1" dirty="0" err="1">
                <a:solidFill>
                  <a:schemeClr val="accent1">
                    <a:lumMod val="50000"/>
                  </a:schemeClr>
                </a:solidFill>
              </a:rPr>
              <a:t>Fermentat</a:t>
            </a:r>
            <a:endParaRPr lang="tr-TR" b="1" dirty="0">
              <a:solidFill>
                <a:schemeClr val="accent1">
                  <a:lumMod val="50000"/>
                </a:schemeClr>
              </a:solidFill>
            </a:endParaRPr>
          </a:p>
        </p:txBody>
      </p:sp>
      <p:sp>
        <p:nvSpPr>
          <p:cNvPr id="7" name="Metin kutusu 6">
            <a:extLst>
              <a:ext uri="{FF2B5EF4-FFF2-40B4-BE49-F238E27FC236}">
                <a16:creationId xmlns:a16="http://schemas.microsoft.com/office/drawing/2014/main" id="{40F313CD-FC53-CA06-ED97-13F4E5300AD4}"/>
              </a:ext>
            </a:extLst>
          </p:cNvPr>
          <p:cNvSpPr txBox="1"/>
          <p:nvPr/>
        </p:nvSpPr>
        <p:spPr>
          <a:xfrm>
            <a:off x="2412763" y="3492286"/>
            <a:ext cx="4301947" cy="369332"/>
          </a:xfrm>
          <a:prstGeom prst="rect">
            <a:avLst/>
          </a:prstGeom>
          <a:noFill/>
        </p:spPr>
        <p:txBody>
          <a:bodyPr wrap="none" rtlCol="0">
            <a:spAutoFit/>
          </a:bodyPr>
          <a:lstStyle/>
          <a:p>
            <a:r>
              <a:rPr lang="tr-TR" dirty="0"/>
              <a:t>Canlı </a:t>
            </a:r>
            <a:r>
              <a:rPr lang="tr-TR" dirty="0" err="1"/>
              <a:t>suş</a:t>
            </a:r>
            <a:r>
              <a:rPr lang="tr-TR" dirty="0"/>
              <a:t> kodu </a:t>
            </a:r>
            <a:r>
              <a:rPr lang="tr-TR" dirty="0" err="1"/>
              <a:t>karakterizasyonu</a:t>
            </a:r>
            <a:r>
              <a:rPr lang="tr-TR" dirty="0"/>
              <a:t> belli bakteri</a:t>
            </a:r>
          </a:p>
        </p:txBody>
      </p:sp>
      <p:sp>
        <p:nvSpPr>
          <p:cNvPr id="13" name="Metin kutusu 12">
            <a:extLst>
              <a:ext uri="{FF2B5EF4-FFF2-40B4-BE49-F238E27FC236}">
                <a16:creationId xmlns:a16="http://schemas.microsoft.com/office/drawing/2014/main" id="{8C86C82A-B18E-F60D-35FE-D7F9863955D2}"/>
              </a:ext>
            </a:extLst>
          </p:cNvPr>
          <p:cNvSpPr txBox="1"/>
          <p:nvPr/>
        </p:nvSpPr>
        <p:spPr>
          <a:xfrm>
            <a:off x="3165913" y="5654501"/>
            <a:ext cx="1003801" cy="369332"/>
          </a:xfrm>
          <a:prstGeom prst="rect">
            <a:avLst/>
          </a:prstGeom>
          <a:noFill/>
        </p:spPr>
        <p:txBody>
          <a:bodyPr wrap="none" rtlCol="0">
            <a:spAutoFit/>
          </a:bodyPr>
          <a:lstStyle/>
          <a:p>
            <a:r>
              <a:rPr lang="tr-TR" dirty="0"/>
              <a:t>Cansız lif</a:t>
            </a:r>
          </a:p>
        </p:txBody>
      </p:sp>
      <p:sp>
        <p:nvSpPr>
          <p:cNvPr id="14" name="Metin kutusu 13">
            <a:extLst>
              <a:ext uri="{FF2B5EF4-FFF2-40B4-BE49-F238E27FC236}">
                <a16:creationId xmlns:a16="http://schemas.microsoft.com/office/drawing/2014/main" id="{0742A6F3-2F40-DC11-31E3-77CB97900ECD}"/>
              </a:ext>
            </a:extLst>
          </p:cNvPr>
          <p:cNvSpPr txBox="1"/>
          <p:nvPr/>
        </p:nvSpPr>
        <p:spPr>
          <a:xfrm>
            <a:off x="7590089" y="3101497"/>
            <a:ext cx="1609736" cy="646331"/>
          </a:xfrm>
          <a:prstGeom prst="rect">
            <a:avLst/>
          </a:prstGeom>
          <a:noFill/>
        </p:spPr>
        <p:txBody>
          <a:bodyPr wrap="none" rtlCol="0">
            <a:spAutoFit/>
          </a:bodyPr>
          <a:lstStyle/>
          <a:p>
            <a:r>
              <a:rPr lang="tr-TR" dirty="0" err="1"/>
              <a:t>Probiyotiklerin</a:t>
            </a:r>
            <a:r>
              <a:rPr lang="tr-TR" dirty="0"/>
              <a:t> </a:t>
            </a:r>
          </a:p>
          <a:p>
            <a:r>
              <a:rPr lang="tr-TR" dirty="0"/>
              <a:t>ürünü</a:t>
            </a:r>
          </a:p>
        </p:txBody>
      </p:sp>
      <p:pic>
        <p:nvPicPr>
          <p:cNvPr id="15" name="Picture 2" descr="hsgm emzirme2">
            <a:extLst>
              <a:ext uri="{FF2B5EF4-FFF2-40B4-BE49-F238E27FC236}">
                <a16:creationId xmlns:a16="http://schemas.microsoft.com/office/drawing/2014/main" id="{C931EA4B-8FFF-9759-198C-35CA8ED646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38" y="3899011"/>
            <a:ext cx="1930521" cy="1679384"/>
          </a:xfrm>
          <a:prstGeom prst="rect">
            <a:avLst/>
          </a:prstGeom>
          <a:noFill/>
          <a:extLst>
            <a:ext uri="{909E8E84-426E-40DD-AFC4-6F175D3DCCD1}">
              <a14:hiddenFill xmlns:a14="http://schemas.microsoft.com/office/drawing/2010/main">
                <a:solidFill>
                  <a:srgbClr val="FFFFFF"/>
                </a:solidFill>
              </a14:hiddenFill>
            </a:ext>
          </a:extLst>
        </p:spPr>
      </p:pic>
      <p:pic>
        <p:nvPicPr>
          <p:cNvPr id="16" name="Resim 15">
            <a:extLst>
              <a:ext uri="{FF2B5EF4-FFF2-40B4-BE49-F238E27FC236}">
                <a16:creationId xmlns:a16="http://schemas.microsoft.com/office/drawing/2014/main" id="{A08B59C3-340D-5299-F2D1-8674C18F245A}"/>
              </a:ext>
            </a:extLst>
          </p:cNvPr>
          <p:cNvPicPr>
            <a:picLocks noChangeAspect="1"/>
          </p:cNvPicPr>
          <p:nvPr/>
        </p:nvPicPr>
        <p:blipFill>
          <a:blip r:embed="rId6"/>
          <a:stretch>
            <a:fillRect/>
          </a:stretch>
        </p:blipFill>
        <p:spPr>
          <a:xfrm>
            <a:off x="4083495" y="3899010"/>
            <a:ext cx="2121694" cy="1679383"/>
          </a:xfrm>
          <a:prstGeom prst="rect">
            <a:avLst/>
          </a:prstGeom>
        </p:spPr>
      </p:pic>
      <p:pic>
        <p:nvPicPr>
          <p:cNvPr id="17" name="Picture 3">
            <a:extLst>
              <a:ext uri="{FF2B5EF4-FFF2-40B4-BE49-F238E27FC236}">
                <a16:creationId xmlns:a16="http://schemas.microsoft.com/office/drawing/2014/main" id="{1FA1C3BD-6F1D-3400-2108-41DE35F9FA41}"/>
              </a:ext>
            </a:extLst>
          </p:cNvPr>
          <p:cNvPicPr>
            <a:picLocks noChangeAspect="1"/>
          </p:cNvPicPr>
          <p:nvPr/>
        </p:nvPicPr>
        <p:blipFill rotWithShape="1">
          <a:blip r:embed="rId7"/>
          <a:srcRect b="11432"/>
          <a:stretch/>
        </p:blipFill>
        <p:spPr>
          <a:xfrm>
            <a:off x="2129854" y="2239384"/>
            <a:ext cx="2145662" cy="1225376"/>
          </a:xfrm>
          <a:prstGeom prst="rect">
            <a:avLst/>
          </a:prstGeom>
        </p:spPr>
      </p:pic>
      <p:pic>
        <p:nvPicPr>
          <p:cNvPr id="2050" name="Picture 2" descr="Probiyotiklerin hayvan yemlerinde kullanımı ve pazar dinamikleri - Yem &amp;  Katkı Dergisi">
            <a:extLst>
              <a:ext uri="{FF2B5EF4-FFF2-40B4-BE49-F238E27FC236}">
                <a16:creationId xmlns:a16="http://schemas.microsoft.com/office/drawing/2014/main" id="{E14C9E90-596D-6AD6-1084-33D88AC696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7514" y="2006459"/>
            <a:ext cx="2145662" cy="1759443"/>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a:extLst>
              <a:ext uri="{FF2B5EF4-FFF2-40B4-BE49-F238E27FC236}">
                <a16:creationId xmlns:a16="http://schemas.microsoft.com/office/drawing/2014/main" id="{6EF8B2ED-7C41-AB48-F8D6-BDF54E4FD8B0}"/>
              </a:ext>
            </a:extLst>
          </p:cNvPr>
          <p:cNvSpPr/>
          <p:nvPr/>
        </p:nvSpPr>
        <p:spPr>
          <a:xfrm rot="16200000">
            <a:off x="1243798" y="52264"/>
            <a:ext cx="2345466" cy="4903910"/>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225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dissolv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0"/>
                <a:lumOff val="100000"/>
              </a:schemeClr>
            </a:gs>
            <a:gs pos="84000">
              <a:schemeClr val="accent5">
                <a:lumMod val="0"/>
                <a:lumOff val="100000"/>
              </a:schemeClr>
            </a:gs>
            <a:gs pos="100000">
              <a:schemeClr val="accent5">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pic>
        <p:nvPicPr>
          <p:cNvPr id="5" name="Picture 6" descr="Εικόνα">
            <a:extLst>
              <a:ext uri="{FF2B5EF4-FFF2-40B4-BE49-F238E27FC236}">
                <a16:creationId xmlns:a16="http://schemas.microsoft.com/office/drawing/2014/main" id="{89F58EFD-930A-EC4B-B124-B1844C84EA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3896" y="1584117"/>
            <a:ext cx="6236208" cy="3689767"/>
          </a:xfrm>
          <a:prstGeom prst="rect">
            <a:avLst/>
          </a:prstGeom>
          <a:noFill/>
          <a:extLst>
            <a:ext uri="{909E8E84-426E-40DD-AFC4-6F175D3DCCD1}">
              <a14:hiddenFill xmlns:a14="http://schemas.microsoft.com/office/drawing/2010/main">
                <a:solidFill>
                  <a:srgbClr val="FFFFFF"/>
                </a:solidFill>
              </a14:hiddenFill>
            </a:ext>
          </a:extLst>
        </p:spPr>
      </p:pic>
      <p:pic>
        <p:nvPicPr>
          <p:cNvPr id="6" name="Resim 5">
            <a:extLst>
              <a:ext uri="{FF2B5EF4-FFF2-40B4-BE49-F238E27FC236}">
                <a16:creationId xmlns:a16="http://schemas.microsoft.com/office/drawing/2014/main" id="{D0589461-7A68-FE43-8CDE-9283F6A0CF1A}"/>
              </a:ext>
            </a:extLst>
          </p:cNvPr>
          <p:cNvPicPr>
            <a:picLocks noChangeAspect="1"/>
          </p:cNvPicPr>
          <p:nvPr/>
        </p:nvPicPr>
        <p:blipFill>
          <a:blip r:embed="rId3"/>
          <a:stretch>
            <a:fillRect/>
          </a:stretch>
        </p:blipFill>
        <p:spPr>
          <a:xfrm>
            <a:off x="-62048" y="857251"/>
            <a:ext cx="3081527" cy="5143499"/>
          </a:xfrm>
          <a:prstGeom prst="rect">
            <a:avLst/>
          </a:prstGeom>
        </p:spPr>
      </p:pic>
      <p:pic>
        <p:nvPicPr>
          <p:cNvPr id="2" name="Picture 6" descr="Book page image">
            <a:extLst>
              <a:ext uri="{FF2B5EF4-FFF2-40B4-BE49-F238E27FC236}">
                <a16:creationId xmlns:a16="http://schemas.microsoft.com/office/drawing/2014/main" id="{CA105222-71DB-B8EA-B537-53DE15BD30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0016" y="857250"/>
            <a:ext cx="3303985" cy="5143500"/>
          </a:xfrm>
          <a:prstGeom prst="rect">
            <a:avLst/>
          </a:prstGeom>
          <a:noFill/>
          <a:extLst>
            <a:ext uri="{909E8E84-426E-40DD-AFC4-6F175D3DCCD1}">
              <a14:hiddenFill xmlns:a14="http://schemas.microsoft.com/office/drawing/2010/main">
                <a:solidFill>
                  <a:srgbClr val="FFFFFF"/>
                </a:solidFill>
              </a14:hiddenFill>
            </a:ext>
          </a:extLst>
        </p:spPr>
      </p:pic>
      <p:sp>
        <p:nvSpPr>
          <p:cNvPr id="3" name="Çerçeve 2">
            <a:extLst>
              <a:ext uri="{FF2B5EF4-FFF2-40B4-BE49-F238E27FC236}">
                <a16:creationId xmlns:a16="http://schemas.microsoft.com/office/drawing/2014/main" id="{2E673D04-A7F6-48F1-6544-1EAFCAF0CFA8}"/>
              </a:ext>
            </a:extLst>
          </p:cNvPr>
          <p:cNvSpPr/>
          <p:nvPr/>
        </p:nvSpPr>
        <p:spPr>
          <a:xfrm>
            <a:off x="5962098" y="3834148"/>
            <a:ext cx="3181902" cy="2007219"/>
          </a:xfrm>
          <a:prstGeom prst="fram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tr-TR" sz="1350">
              <a:solidFill>
                <a:schemeClr val="tx1"/>
              </a:solidFill>
            </a:endParaRPr>
          </a:p>
        </p:txBody>
      </p:sp>
      <p:pic>
        <p:nvPicPr>
          <p:cNvPr id="4" name="Resim 3">
            <a:extLst>
              <a:ext uri="{FF2B5EF4-FFF2-40B4-BE49-F238E27FC236}">
                <a16:creationId xmlns:a16="http://schemas.microsoft.com/office/drawing/2014/main" id="{17F70BBB-7CD4-B270-B4DC-9EDFC4B94F78}"/>
              </a:ext>
            </a:extLst>
          </p:cNvPr>
          <p:cNvPicPr>
            <a:picLocks noChangeAspect="1"/>
          </p:cNvPicPr>
          <p:nvPr/>
        </p:nvPicPr>
        <p:blipFill>
          <a:blip r:embed="rId5"/>
          <a:stretch>
            <a:fillRect/>
          </a:stretch>
        </p:blipFill>
        <p:spPr>
          <a:xfrm>
            <a:off x="2809205" y="857250"/>
            <a:ext cx="3525592" cy="5143500"/>
          </a:xfrm>
          <a:prstGeom prst="rect">
            <a:avLst/>
          </a:prstGeom>
        </p:spPr>
      </p:pic>
    </p:spTree>
    <p:extLst>
      <p:ext uri="{BB962C8B-B14F-4D97-AF65-F5344CB8AC3E}">
        <p14:creationId xmlns:p14="http://schemas.microsoft.com/office/powerpoint/2010/main" val="20829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circle(in)">
                                      <p:cBhvr>
                                        <p:cTn id="19" dur="2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circle(in)">
                                      <p:cBhvr>
                                        <p:cTn id="2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bg>
      <p:bgPr>
        <a:gradFill>
          <a:gsLst>
            <a:gs pos="3000">
              <a:schemeClr val="accent1">
                <a:lumMod val="5000"/>
                <a:lumOff val="95000"/>
              </a:schemeClr>
            </a:gs>
            <a:gs pos="5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BEF69F3-6903-F14D-A14A-7FAF4AFEB1F3}"/>
              </a:ext>
            </a:extLst>
          </p:cNvPr>
          <p:cNvSpPr txBox="1">
            <a:spLocks/>
          </p:cNvSpPr>
          <p:nvPr/>
        </p:nvSpPr>
        <p:spPr>
          <a:xfrm>
            <a:off x="95251" y="1727811"/>
            <a:ext cx="2394125" cy="3402379"/>
          </a:xfrm>
          <a:prstGeom prst="roundRect">
            <a:avLst/>
          </a:prstGeom>
          <a:solidFill>
            <a:schemeClr val="accent2">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100" b="1" dirty="0">
                <a:solidFill>
                  <a:srgbClr val="7030A0"/>
                </a:solidFill>
              </a:rPr>
              <a:t>Lactobacillus</a:t>
            </a:r>
          </a:p>
          <a:p>
            <a:pPr marL="0" indent="0" algn="ctr">
              <a:buNone/>
            </a:pPr>
            <a:r>
              <a:rPr lang="en-US" sz="2100" b="1" dirty="0">
                <a:solidFill>
                  <a:srgbClr val="7030A0"/>
                </a:solidFill>
              </a:rPr>
              <a:t>Bifidobacterium</a:t>
            </a:r>
          </a:p>
          <a:p>
            <a:pPr marL="0" indent="0" algn="ctr">
              <a:buNone/>
            </a:pPr>
            <a:r>
              <a:rPr lang="en-US" sz="2100" dirty="0">
                <a:solidFill>
                  <a:schemeClr val="tx1">
                    <a:lumMod val="65000"/>
                    <a:lumOff val="35000"/>
                  </a:schemeClr>
                </a:solidFill>
              </a:rPr>
              <a:t>Lactococcus</a:t>
            </a:r>
          </a:p>
          <a:p>
            <a:pPr marL="0" indent="0" algn="ctr">
              <a:buNone/>
            </a:pPr>
            <a:r>
              <a:rPr lang="en-US" sz="2100" dirty="0">
                <a:solidFill>
                  <a:schemeClr val="tx1">
                    <a:lumMod val="65000"/>
                    <a:lumOff val="35000"/>
                  </a:schemeClr>
                </a:solidFill>
              </a:rPr>
              <a:t>Enterococcus</a:t>
            </a:r>
          </a:p>
          <a:p>
            <a:pPr marL="0" indent="0" algn="ctr">
              <a:buNone/>
            </a:pPr>
            <a:r>
              <a:rPr lang="en-US" sz="2100" dirty="0">
                <a:solidFill>
                  <a:schemeClr val="tx1">
                    <a:lumMod val="65000"/>
                    <a:lumOff val="35000"/>
                  </a:schemeClr>
                </a:solidFill>
              </a:rPr>
              <a:t>Streptococcus</a:t>
            </a:r>
          </a:p>
          <a:p>
            <a:pPr marL="0" indent="0" algn="ctr">
              <a:buNone/>
            </a:pPr>
            <a:r>
              <a:rPr lang="en-US" sz="2100" dirty="0">
                <a:solidFill>
                  <a:schemeClr val="tx1">
                    <a:lumMod val="65000"/>
                    <a:lumOff val="35000"/>
                  </a:schemeClr>
                </a:solidFill>
              </a:rPr>
              <a:t>Bacillus</a:t>
            </a:r>
          </a:p>
          <a:p>
            <a:pPr marL="0" indent="0" algn="ctr">
              <a:buNone/>
            </a:pPr>
            <a:r>
              <a:rPr lang="tr-TR" sz="2100" dirty="0" err="1">
                <a:solidFill>
                  <a:schemeClr val="tx1">
                    <a:lumMod val="65000"/>
                    <a:lumOff val="35000"/>
                  </a:schemeClr>
                </a:solidFill>
              </a:rPr>
              <a:t>Saccharomyces</a:t>
            </a:r>
            <a:endParaRPr lang="tr-TR" sz="2100" dirty="0">
              <a:solidFill>
                <a:schemeClr val="tx1">
                  <a:lumMod val="65000"/>
                  <a:lumOff val="35000"/>
                </a:schemeClr>
              </a:solidFill>
            </a:endParaRPr>
          </a:p>
          <a:p>
            <a:pPr marL="0" indent="0" algn="ctr">
              <a:buNone/>
            </a:pPr>
            <a:endParaRPr lang="en-US" sz="1801" dirty="0">
              <a:solidFill>
                <a:schemeClr val="bg1"/>
              </a:solidFill>
            </a:endParaRPr>
          </a:p>
        </p:txBody>
      </p:sp>
      <p:pic>
        <p:nvPicPr>
          <p:cNvPr id="3" name="Picture 1">
            <a:extLst>
              <a:ext uri="{FF2B5EF4-FFF2-40B4-BE49-F238E27FC236}">
                <a16:creationId xmlns:a16="http://schemas.microsoft.com/office/drawing/2014/main" id="{99D03617-05C3-484B-A9F2-CC387E404E0F}"/>
              </a:ext>
            </a:extLst>
          </p:cNvPr>
          <p:cNvPicPr>
            <a:picLocks noChangeAspect="1"/>
          </p:cNvPicPr>
          <p:nvPr/>
        </p:nvPicPr>
        <p:blipFill rotWithShape="1">
          <a:blip r:embed="rId2"/>
          <a:srcRect b="7198"/>
          <a:stretch/>
        </p:blipFill>
        <p:spPr>
          <a:xfrm>
            <a:off x="2455520" y="1385110"/>
            <a:ext cx="4553539" cy="3948377"/>
          </a:xfrm>
          <a:prstGeom prst="rect">
            <a:avLst/>
          </a:prstGeom>
        </p:spPr>
      </p:pic>
      <p:pic>
        <p:nvPicPr>
          <p:cNvPr id="2" name="Picture 1">
            <a:extLst>
              <a:ext uri="{FF2B5EF4-FFF2-40B4-BE49-F238E27FC236}">
                <a16:creationId xmlns:a16="http://schemas.microsoft.com/office/drawing/2014/main" id="{8FF6D6C7-C8AE-B465-C96C-DF595E0BA507}"/>
              </a:ext>
            </a:extLst>
          </p:cNvPr>
          <p:cNvPicPr>
            <a:picLocks noChangeAspect="1"/>
          </p:cNvPicPr>
          <p:nvPr/>
        </p:nvPicPr>
        <p:blipFill rotWithShape="1">
          <a:blip r:embed="rId3"/>
          <a:srcRect b="52140"/>
          <a:stretch/>
        </p:blipFill>
        <p:spPr>
          <a:xfrm>
            <a:off x="4398619" y="4898302"/>
            <a:ext cx="4650131" cy="1102448"/>
          </a:xfrm>
          <a:prstGeom prst="rect">
            <a:avLst/>
          </a:prstGeom>
        </p:spPr>
      </p:pic>
      <p:pic>
        <p:nvPicPr>
          <p:cNvPr id="6" name="Resim 5">
            <a:extLst>
              <a:ext uri="{FF2B5EF4-FFF2-40B4-BE49-F238E27FC236}">
                <a16:creationId xmlns:a16="http://schemas.microsoft.com/office/drawing/2014/main" id="{C8782134-D8BF-91ED-5F60-24E9950CD80A}"/>
              </a:ext>
            </a:extLst>
          </p:cNvPr>
          <p:cNvPicPr>
            <a:picLocks noChangeAspect="1"/>
          </p:cNvPicPr>
          <p:nvPr/>
        </p:nvPicPr>
        <p:blipFill>
          <a:blip r:embed="rId4"/>
          <a:stretch>
            <a:fillRect/>
          </a:stretch>
        </p:blipFill>
        <p:spPr>
          <a:xfrm>
            <a:off x="6810376" y="2352676"/>
            <a:ext cx="2141783" cy="2980811"/>
          </a:xfrm>
          <a:prstGeom prst="rect">
            <a:avLst/>
          </a:prstGeom>
        </p:spPr>
      </p:pic>
    </p:spTree>
    <p:extLst>
      <p:ext uri="{BB962C8B-B14F-4D97-AF65-F5344CB8AC3E}">
        <p14:creationId xmlns:p14="http://schemas.microsoft.com/office/powerpoint/2010/main" val="281721575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90ECD7-DA38-12B1-B93F-D7C9F3EC7CD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EFB493B-F1AD-728A-2B8C-65D141CA20B0}"/>
              </a:ext>
            </a:extLst>
          </p:cNvPr>
          <p:cNvGrpSpPr>
            <a:grpSpLocks noGrp="1" noUngrp="1" noRot="1" noMove="1" noResize="1"/>
          </p:cNvGrpSpPr>
          <p:nvPr/>
        </p:nvGrpSpPr>
        <p:grpSpPr>
          <a:xfrm>
            <a:off x="-1244193" y="-110889"/>
            <a:ext cx="11375207" cy="9126365"/>
            <a:chOff x="0" y="0"/>
            <a:chExt cx="30333886" cy="24336972"/>
          </a:xfrm>
        </p:grpSpPr>
        <p:sp>
          <p:nvSpPr>
            <p:cNvPr id="3" name="Freeform 3">
              <a:extLst>
                <a:ext uri="{FF2B5EF4-FFF2-40B4-BE49-F238E27FC236}">
                  <a16:creationId xmlns:a16="http://schemas.microsoft.com/office/drawing/2014/main" id="{AED91D1B-28EC-EF79-8602-45FBA037604B}"/>
                </a:ext>
              </a:extLst>
            </p:cNvPr>
            <p:cNvSpPr>
              <a:spLocks noGrp="1" noRot="1" noMove="1" noResize="1" noEditPoints="1" noAdjustHandles="1" noChangeArrowheads="1" noChangeShapeType="1"/>
            </p:cNvSpPr>
            <p:nvPr/>
          </p:nvSpPr>
          <p:spPr>
            <a:xfrm>
              <a:off x="5211800" y="1625117"/>
              <a:ext cx="20643122" cy="20643122"/>
            </a:xfrm>
            <a:custGeom>
              <a:avLst/>
              <a:gdLst/>
              <a:ahLst/>
              <a:cxnLst/>
              <a:rect l="l" t="t" r="r" b="b"/>
              <a:pathLst>
                <a:path w="20643122" h="20643122">
                  <a:moveTo>
                    <a:pt x="0" y="0"/>
                  </a:moveTo>
                  <a:lnTo>
                    <a:pt x="20643122" y="0"/>
                  </a:lnTo>
                  <a:lnTo>
                    <a:pt x="20643122" y="20643122"/>
                  </a:lnTo>
                  <a:lnTo>
                    <a:pt x="0" y="206431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tr-TR" sz="900"/>
            </a:p>
          </p:txBody>
        </p:sp>
        <p:sp>
          <p:nvSpPr>
            <p:cNvPr id="4" name="Freeform 4">
              <a:extLst>
                <a:ext uri="{FF2B5EF4-FFF2-40B4-BE49-F238E27FC236}">
                  <a16:creationId xmlns:a16="http://schemas.microsoft.com/office/drawing/2014/main" id="{6BE75D1D-E5A6-9135-EC12-7B8D18324852}"/>
                </a:ext>
              </a:extLst>
            </p:cNvPr>
            <p:cNvSpPr>
              <a:spLocks noGrp="1" noRot="1" noMove="1" noResize="1" noEditPoints="1" noAdjustHandles="1" noChangeArrowheads="1" noChangeShapeType="1"/>
            </p:cNvSpPr>
            <p:nvPr/>
          </p:nvSpPr>
          <p:spPr>
            <a:xfrm>
              <a:off x="3364875" y="0"/>
              <a:ext cx="24336972" cy="24336972"/>
            </a:xfrm>
            <a:custGeom>
              <a:avLst/>
              <a:gdLst/>
              <a:ahLst/>
              <a:cxnLst/>
              <a:rect l="l" t="t" r="r" b="b"/>
              <a:pathLst>
                <a:path w="24336972" h="24336972">
                  <a:moveTo>
                    <a:pt x="0" y="0"/>
                  </a:moveTo>
                  <a:lnTo>
                    <a:pt x="24336972" y="0"/>
                  </a:lnTo>
                  <a:lnTo>
                    <a:pt x="24336972" y="24336972"/>
                  </a:lnTo>
                  <a:lnTo>
                    <a:pt x="0" y="24336972"/>
                  </a:lnTo>
                  <a:lnTo>
                    <a:pt x="0" y="0"/>
                  </a:lnTo>
                  <a:close/>
                </a:path>
              </a:pathLst>
            </a:custGeom>
            <a:blipFill>
              <a:blip r:embed="rId3">
                <a:extLst>
                  <a:ext uri="{96DAC541-7B7A-43D3-8B79-37D633B846F1}">
                    <asvg:svgBlip xmlns:asvg="http://schemas.microsoft.com/office/drawing/2016/SVG/main" r:embed="rId5"/>
                  </a:ext>
                </a:extLst>
              </a:blip>
              <a:stretch>
                <a:fillRect/>
              </a:stretch>
            </a:blipFill>
          </p:spPr>
          <p:txBody>
            <a:bodyPr/>
            <a:lstStyle/>
            <a:p>
              <a:endParaRPr lang="tr-TR" sz="900"/>
            </a:p>
          </p:txBody>
        </p:sp>
        <p:sp>
          <p:nvSpPr>
            <p:cNvPr id="5" name="Freeform 5">
              <a:extLst>
                <a:ext uri="{FF2B5EF4-FFF2-40B4-BE49-F238E27FC236}">
                  <a16:creationId xmlns:a16="http://schemas.microsoft.com/office/drawing/2014/main" id="{E295C1C8-6135-B23D-546D-C704C0200BFB}"/>
                </a:ext>
              </a:extLst>
            </p:cNvPr>
            <p:cNvSpPr>
              <a:spLocks noGrp="1" noRot="1" noMove="1" noResize="1" noEditPoints="1" noAdjustHandles="1" noChangeArrowheads="1" noChangeShapeType="1"/>
            </p:cNvSpPr>
            <p:nvPr/>
          </p:nvSpPr>
          <p:spPr>
            <a:xfrm>
              <a:off x="9338787" y="6585404"/>
              <a:ext cx="12389148" cy="8558740"/>
            </a:xfrm>
            <a:custGeom>
              <a:avLst/>
              <a:gdLst/>
              <a:ahLst/>
              <a:cxnLst/>
              <a:rect l="l" t="t" r="r" b="b"/>
              <a:pathLst>
                <a:path w="12389148" h="8558740">
                  <a:moveTo>
                    <a:pt x="0" y="0"/>
                  </a:moveTo>
                  <a:lnTo>
                    <a:pt x="12389148" y="0"/>
                  </a:lnTo>
                  <a:lnTo>
                    <a:pt x="12389148" y="8558740"/>
                  </a:lnTo>
                  <a:lnTo>
                    <a:pt x="0" y="8558740"/>
                  </a:lnTo>
                  <a:lnTo>
                    <a:pt x="0" y="0"/>
                  </a:lnTo>
                  <a:close/>
                </a:path>
              </a:pathLst>
            </a:custGeom>
            <a:blipFill>
              <a:blip r:embed="rId6">
                <a:alphaModFix amt="19999"/>
              </a:blip>
              <a:stretch>
                <a:fillRect b="-44754"/>
              </a:stretch>
            </a:blipFill>
          </p:spPr>
          <p:txBody>
            <a:bodyPr/>
            <a:lstStyle/>
            <a:p>
              <a:endParaRPr lang="tr-TR" sz="900"/>
            </a:p>
          </p:txBody>
        </p:sp>
        <p:grpSp>
          <p:nvGrpSpPr>
            <p:cNvPr id="6" name="Group 6">
              <a:extLst>
                <a:ext uri="{FF2B5EF4-FFF2-40B4-BE49-F238E27FC236}">
                  <a16:creationId xmlns:a16="http://schemas.microsoft.com/office/drawing/2014/main" id="{9B294302-6C4E-779D-B5EE-4D10DA5EB8C2}"/>
                </a:ext>
              </a:extLst>
            </p:cNvPr>
            <p:cNvGrpSpPr>
              <a:grpSpLocks noGrp="1" noUngrp="1" noRot="1" noMove="1" noResize="1"/>
            </p:cNvGrpSpPr>
            <p:nvPr/>
          </p:nvGrpSpPr>
          <p:grpSpPr>
            <a:xfrm>
              <a:off x="0" y="1240845"/>
              <a:ext cx="30333886" cy="1776511"/>
              <a:chOff x="0" y="-19050"/>
              <a:chExt cx="12711343" cy="744443"/>
            </a:xfrm>
          </p:grpSpPr>
          <p:sp>
            <p:nvSpPr>
              <p:cNvPr id="7" name="Freeform 7">
                <a:extLst>
                  <a:ext uri="{FF2B5EF4-FFF2-40B4-BE49-F238E27FC236}">
                    <a16:creationId xmlns:a16="http://schemas.microsoft.com/office/drawing/2014/main" id="{93F4797A-9A1C-2D0F-1F09-FAAB3DAC0D18}"/>
                  </a:ext>
                </a:extLst>
              </p:cNvPr>
              <p:cNvSpPr>
                <a:spLocks noGrp="1" noRot="1" noMove="1" noResize="1" noEditPoints="1" noAdjustHandles="1" noChangeArrowheads="1" noChangeShapeType="1"/>
              </p:cNvSpPr>
              <p:nvPr/>
            </p:nvSpPr>
            <p:spPr>
              <a:xfrm>
                <a:off x="1360414" y="512047"/>
                <a:ext cx="10247979" cy="213346"/>
              </a:xfrm>
              <a:custGeom>
                <a:avLst/>
                <a:gdLst/>
                <a:ahLst/>
                <a:cxnLst/>
                <a:rect l="l" t="t" r="r" b="b"/>
                <a:pathLst>
                  <a:path w="12711343" h="714086">
                    <a:moveTo>
                      <a:pt x="0" y="0"/>
                    </a:moveTo>
                    <a:lnTo>
                      <a:pt x="12711343" y="0"/>
                    </a:lnTo>
                    <a:lnTo>
                      <a:pt x="12711343" y="714086"/>
                    </a:lnTo>
                    <a:lnTo>
                      <a:pt x="0" y="714086"/>
                    </a:lnTo>
                    <a:close/>
                  </a:path>
                </a:pathLst>
              </a:custGeom>
              <a:solidFill>
                <a:srgbClr val="175C2F"/>
              </a:solidFill>
            </p:spPr>
            <p:txBody>
              <a:bodyPr/>
              <a:lstStyle/>
              <a:p>
                <a:endParaRPr lang="tr-TR" sz="900" dirty="0"/>
              </a:p>
            </p:txBody>
          </p:sp>
          <p:sp>
            <p:nvSpPr>
              <p:cNvPr id="8" name="TextBox 8">
                <a:extLst>
                  <a:ext uri="{FF2B5EF4-FFF2-40B4-BE49-F238E27FC236}">
                    <a16:creationId xmlns:a16="http://schemas.microsoft.com/office/drawing/2014/main" id="{26B7416F-CC0F-AE13-74E0-913C7F16CD4C}"/>
                  </a:ext>
                </a:extLst>
              </p:cNvPr>
              <p:cNvSpPr txBox="1">
                <a:spLocks noGrp="1" noRot="1" noMove="1" noResize="1" noEditPoints="1" noAdjustHandles="1" noChangeArrowheads="1" noChangeShapeType="1"/>
              </p:cNvSpPr>
              <p:nvPr/>
            </p:nvSpPr>
            <p:spPr>
              <a:xfrm>
                <a:off x="0" y="-19050"/>
                <a:ext cx="12711343" cy="733136"/>
              </a:xfrm>
              <a:prstGeom prst="rect">
                <a:avLst/>
              </a:prstGeom>
            </p:spPr>
            <p:txBody>
              <a:bodyPr lIns="16961" tIns="16961" rIns="16961" bIns="16961" rtlCol="0" anchor="ctr"/>
              <a:lstStyle/>
              <a:p>
                <a:pPr algn="ctr">
                  <a:lnSpc>
                    <a:spcPts val="629"/>
                  </a:lnSpc>
                  <a:spcBef>
                    <a:spcPct val="0"/>
                  </a:spcBef>
                </a:pPr>
                <a:endParaRPr sz="900"/>
              </a:p>
            </p:txBody>
          </p:sp>
        </p:grpSp>
        <p:grpSp>
          <p:nvGrpSpPr>
            <p:cNvPr id="15" name="Group 15">
              <a:extLst>
                <a:ext uri="{FF2B5EF4-FFF2-40B4-BE49-F238E27FC236}">
                  <a16:creationId xmlns:a16="http://schemas.microsoft.com/office/drawing/2014/main" id="{5090F0C2-1763-D549-BF29-798120317B38}"/>
                </a:ext>
              </a:extLst>
            </p:cNvPr>
            <p:cNvGrpSpPr>
              <a:grpSpLocks noGrp="1" noUngrp="1" noRot="1" noMove="1" noResize="1"/>
            </p:cNvGrpSpPr>
            <p:nvPr/>
          </p:nvGrpSpPr>
          <p:grpSpPr>
            <a:xfrm>
              <a:off x="3601128" y="4721628"/>
              <a:ext cx="23845076" cy="10915614"/>
              <a:chOff x="0" y="0"/>
              <a:chExt cx="4710139" cy="2156171"/>
            </a:xfrm>
          </p:grpSpPr>
          <p:sp>
            <p:nvSpPr>
              <p:cNvPr id="16" name="Freeform 16">
                <a:extLst>
                  <a:ext uri="{FF2B5EF4-FFF2-40B4-BE49-F238E27FC236}">
                    <a16:creationId xmlns:a16="http://schemas.microsoft.com/office/drawing/2014/main" id="{73C4F1A2-43FF-41C7-3305-BF0BAC0CB20B}"/>
                  </a:ext>
                </a:extLst>
              </p:cNvPr>
              <p:cNvSpPr>
                <a:spLocks noGrp="1" noRot="1" noMove="1" noResize="1" noEditPoints="1" noAdjustHandles="1" noChangeArrowheads="1" noChangeShapeType="1"/>
              </p:cNvSpPr>
              <p:nvPr/>
            </p:nvSpPr>
            <p:spPr>
              <a:xfrm>
                <a:off x="0" y="0"/>
                <a:ext cx="4710138" cy="2156171"/>
              </a:xfrm>
              <a:custGeom>
                <a:avLst/>
                <a:gdLst/>
                <a:ahLst/>
                <a:cxnLst/>
                <a:rect l="l" t="t" r="r" b="b"/>
                <a:pathLst>
                  <a:path w="4710138" h="2156171">
                    <a:moveTo>
                      <a:pt x="21206" y="0"/>
                    </a:moveTo>
                    <a:lnTo>
                      <a:pt x="4688932" y="0"/>
                    </a:lnTo>
                    <a:cubicBezTo>
                      <a:pt x="4694556" y="0"/>
                      <a:pt x="4699950" y="2234"/>
                      <a:pt x="4703927" y="6211"/>
                    </a:cubicBezTo>
                    <a:cubicBezTo>
                      <a:pt x="4707904" y="10188"/>
                      <a:pt x="4710138" y="15582"/>
                      <a:pt x="4710138" y="21206"/>
                    </a:cubicBezTo>
                    <a:lnTo>
                      <a:pt x="4710138" y="2134965"/>
                    </a:lnTo>
                    <a:cubicBezTo>
                      <a:pt x="4710138" y="2146676"/>
                      <a:pt x="4700644" y="2156171"/>
                      <a:pt x="4688932" y="2156171"/>
                    </a:cubicBezTo>
                    <a:lnTo>
                      <a:pt x="21206" y="2156171"/>
                    </a:lnTo>
                    <a:cubicBezTo>
                      <a:pt x="9494" y="2156171"/>
                      <a:pt x="0" y="2146676"/>
                      <a:pt x="0" y="2134965"/>
                    </a:cubicBezTo>
                    <a:lnTo>
                      <a:pt x="0" y="21206"/>
                    </a:lnTo>
                    <a:cubicBezTo>
                      <a:pt x="0" y="9494"/>
                      <a:pt x="9494" y="0"/>
                      <a:pt x="21206" y="0"/>
                    </a:cubicBezTo>
                    <a:close/>
                  </a:path>
                </a:pathLst>
              </a:custGeom>
              <a:solidFill>
                <a:srgbClr val="FFFFFF">
                  <a:alpha val="63922"/>
                </a:srgbClr>
              </a:solidFill>
            </p:spPr>
            <p:txBody>
              <a:bodyPr/>
              <a:lstStyle/>
              <a:p>
                <a:endParaRPr lang="tr-TR" sz="900"/>
              </a:p>
            </p:txBody>
          </p:sp>
          <p:sp>
            <p:nvSpPr>
              <p:cNvPr id="17" name="TextBox 17">
                <a:extLst>
                  <a:ext uri="{FF2B5EF4-FFF2-40B4-BE49-F238E27FC236}">
                    <a16:creationId xmlns:a16="http://schemas.microsoft.com/office/drawing/2014/main" id="{CEAD2A8E-8836-6E66-DBE9-E6F34C3AFE93}"/>
                  </a:ext>
                </a:extLst>
              </p:cNvPr>
              <p:cNvSpPr txBox="1">
                <a:spLocks noGrp="1" noRot="1" noMove="1" noResize="1" noEditPoints="1" noAdjustHandles="1" noChangeArrowheads="1" noChangeShapeType="1"/>
              </p:cNvSpPr>
              <p:nvPr/>
            </p:nvSpPr>
            <p:spPr>
              <a:xfrm>
                <a:off x="0" y="-28575"/>
                <a:ext cx="4710139" cy="2184746"/>
              </a:xfrm>
              <a:prstGeom prst="rect">
                <a:avLst/>
              </a:prstGeom>
            </p:spPr>
            <p:txBody>
              <a:bodyPr lIns="26444" tIns="26444" rIns="26444" bIns="26444" rtlCol="0" anchor="ctr"/>
              <a:lstStyle/>
              <a:p>
                <a:pPr algn="ctr">
                  <a:lnSpc>
                    <a:spcPts val="1330"/>
                  </a:lnSpc>
                  <a:spcBef>
                    <a:spcPct val="0"/>
                  </a:spcBef>
                </a:pPr>
                <a:endParaRPr sz="900"/>
              </a:p>
            </p:txBody>
          </p:sp>
        </p:grpSp>
      </p:grpSp>
      <p:grpSp>
        <p:nvGrpSpPr>
          <p:cNvPr id="19" name="Group 19">
            <a:extLst>
              <a:ext uri="{FF2B5EF4-FFF2-40B4-BE49-F238E27FC236}">
                <a16:creationId xmlns:a16="http://schemas.microsoft.com/office/drawing/2014/main" id="{53DC5871-5DDB-7E0B-B131-AA6476EC03F7}"/>
              </a:ext>
            </a:extLst>
          </p:cNvPr>
          <p:cNvGrpSpPr>
            <a:grpSpLocks noGrp="1" noUngrp="1" noRot="1" noMove="1" noResize="1"/>
          </p:cNvGrpSpPr>
          <p:nvPr/>
        </p:nvGrpSpPr>
        <p:grpSpPr>
          <a:xfrm>
            <a:off x="-133210" y="5827194"/>
            <a:ext cx="9791797" cy="673918"/>
            <a:chOff x="0" y="-19050"/>
            <a:chExt cx="10941945" cy="753076"/>
          </a:xfrm>
        </p:grpSpPr>
        <p:sp>
          <p:nvSpPr>
            <p:cNvPr id="20" name="Freeform 20">
              <a:extLst>
                <a:ext uri="{FF2B5EF4-FFF2-40B4-BE49-F238E27FC236}">
                  <a16:creationId xmlns:a16="http://schemas.microsoft.com/office/drawing/2014/main" id="{C6BF43E0-1E41-3FB2-DEC8-C9D5D17DF7E4}"/>
                </a:ext>
              </a:extLst>
            </p:cNvPr>
            <p:cNvSpPr>
              <a:spLocks/>
            </p:cNvSpPr>
            <p:nvPr/>
          </p:nvSpPr>
          <p:spPr>
            <a:xfrm>
              <a:off x="118935" y="0"/>
              <a:ext cx="10247979" cy="174893"/>
            </a:xfrm>
            <a:custGeom>
              <a:avLst/>
              <a:gdLst/>
              <a:ahLst/>
              <a:cxnLst/>
              <a:rect l="l" t="t" r="r" b="b"/>
              <a:pathLst>
                <a:path w="10941945" h="734026">
                  <a:moveTo>
                    <a:pt x="0" y="0"/>
                  </a:moveTo>
                  <a:lnTo>
                    <a:pt x="10941945" y="0"/>
                  </a:lnTo>
                  <a:lnTo>
                    <a:pt x="10941945" y="734026"/>
                  </a:lnTo>
                  <a:lnTo>
                    <a:pt x="0" y="734026"/>
                  </a:lnTo>
                  <a:close/>
                </a:path>
              </a:pathLst>
            </a:custGeom>
            <a:solidFill>
              <a:srgbClr val="175C2F"/>
            </a:solidFill>
          </p:spPr>
          <p:txBody>
            <a:bodyPr/>
            <a:lstStyle/>
            <a:p>
              <a:endParaRPr lang="tr-TR" sz="900" dirty="0"/>
            </a:p>
          </p:txBody>
        </p:sp>
        <p:sp>
          <p:nvSpPr>
            <p:cNvPr id="21" name="TextBox 21">
              <a:extLst>
                <a:ext uri="{FF2B5EF4-FFF2-40B4-BE49-F238E27FC236}">
                  <a16:creationId xmlns:a16="http://schemas.microsoft.com/office/drawing/2014/main" id="{6A00EAAF-C0C5-994E-D8DD-4FAD7FEBB997}"/>
                </a:ext>
              </a:extLst>
            </p:cNvPr>
            <p:cNvSpPr txBox="1">
              <a:spLocks noGrp="1" noRot="1" noMove="1" noResize="1" noEditPoints="1" noAdjustHandles="1" noChangeArrowheads="1" noChangeShapeType="1"/>
            </p:cNvSpPr>
            <p:nvPr/>
          </p:nvSpPr>
          <p:spPr>
            <a:xfrm>
              <a:off x="0" y="-19050"/>
              <a:ext cx="10941945" cy="753076"/>
            </a:xfrm>
            <a:prstGeom prst="rect">
              <a:avLst/>
            </a:prstGeom>
          </p:spPr>
          <p:txBody>
            <a:bodyPr lIns="16292" tIns="16292" rIns="16292" bIns="16292" rtlCol="0" anchor="ctr"/>
            <a:lstStyle/>
            <a:p>
              <a:pPr algn="ctr">
                <a:lnSpc>
                  <a:spcPts val="629"/>
                </a:lnSpc>
                <a:spcBef>
                  <a:spcPct val="0"/>
                </a:spcBef>
              </a:pPr>
              <a:endParaRPr sz="900"/>
            </a:p>
          </p:txBody>
        </p:sp>
      </p:grpSp>
      <p:sp>
        <p:nvSpPr>
          <p:cNvPr id="29" name="Content Placeholder 2">
            <a:extLst>
              <a:ext uri="{FF2B5EF4-FFF2-40B4-BE49-F238E27FC236}">
                <a16:creationId xmlns:a16="http://schemas.microsoft.com/office/drawing/2014/main" id="{8E100C60-4B77-09CA-CD07-54ECDDD19CA8}"/>
              </a:ext>
            </a:extLst>
          </p:cNvPr>
          <p:cNvSpPr txBox="1">
            <a:spLocks/>
          </p:cNvSpPr>
          <p:nvPr/>
        </p:nvSpPr>
        <p:spPr>
          <a:xfrm>
            <a:off x="3433860" y="2708731"/>
            <a:ext cx="3533807" cy="1453688"/>
          </a:xfrm>
          <a:prstGeom prst="roundRect">
            <a:avLst/>
          </a:prstGeom>
          <a:solidFill>
            <a:srgbClr val="002060"/>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350" dirty="0" err="1">
                <a:solidFill>
                  <a:schemeClr val="bg1"/>
                </a:solidFill>
                <a:latin typeface="Times New Roman" panose="02020603050405020304" pitchFamily="18" charset="0"/>
                <a:cs typeface="Times New Roman" panose="02020603050405020304" pitchFamily="18" charset="0"/>
              </a:rPr>
              <a:t>Birleşmiş</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Milletler</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Gıda</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ve</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Tarım</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Örgütü</a:t>
            </a:r>
            <a:r>
              <a:rPr lang="en-US" sz="1350" dirty="0">
                <a:solidFill>
                  <a:schemeClr val="bg1"/>
                </a:solidFill>
                <a:latin typeface="Times New Roman" panose="02020603050405020304" pitchFamily="18" charset="0"/>
                <a:cs typeface="Times New Roman" panose="02020603050405020304" pitchFamily="18" charset="0"/>
              </a:rPr>
              <a:t> </a:t>
            </a:r>
            <a:r>
              <a:rPr lang="en-US" sz="1350" b="1" dirty="0">
                <a:solidFill>
                  <a:schemeClr val="bg1"/>
                </a:solidFill>
                <a:latin typeface="Times New Roman" panose="02020603050405020304" pitchFamily="18" charset="0"/>
                <a:cs typeface="Times New Roman" panose="02020603050405020304" pitchFamily="18" charset="0"/>
              </a:rPr>
              <a:t>(FAO) </a:t>
            </a:r>
            <a:r>
              <a:rPr lang="en-US" sz="1350" dirty="0" err="1">
                <a:solidFill>
                  <a:schemeClr val="bg1"/>
                </a:solidFill>
                <a:latin typeface="Times New Roman" panose="02020603050405020304" pitchFamily="18" charset="0"/>
                <a:cs typeface="Times New Roman" panose="02020603050405020304" pitchFamily="18" charset="0"/>
              </a:rPr>
              <a:t>ve</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Dünya</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Sağlık</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Örgütü</a:t>
            </a:r>
            <a:r>
              <a:rPr lang="en-US" sz="1350" dirty="0">
                <a:solidFill>
                  <a:schemeClr val="bg1"/>
                </a:solidFill>
                <a:latin typeface="Times New Roman" panose="02020603050405020304" pitchFamily="18" charset="0"/>
                <a:cs typeface="Times New Roman" panose="02020603050405020304" pitchFamily="18" charset="0"/>
              </a:rPr>
              <a:t> </a:t>
            </a:r>
            <a:r>
              <a:rPr lang="en-US" sz="1350" b="1" dirty="0">
                <a:solidFill>
                  <a:schemeClr val="bg1"/>
                </a:solidFill>
                <a:latin typeface="Times New Roman" panose="02020603050405020304" pitchFamily="18" charset="0"/>
                <a:cs typeface="Times New Roman" panose="02020603050405020304" pitchFamily="18" charset="0"/>
              </a:rPr>
              <a:t>(WHO) </a:t>
            </a:r>
            <a:r>
              <a:rPr lang="en-US" sz="1350" dirty="0" err="1">
                <a:solidFill>
                  <a:schemeClr val="bg1"/>
                </a:solidFill>
                <a:latin typeface="Times New Roman" panose="02020603050405020304" pitchFamily="18" charset="0"/>
                <a:cs typeface="Times New Roman" panose="02020603050405020304" pitchFamily="18" charset="0"/>
              </a:rPr>
              <a:t>tarafından</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üzerinde</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uzlaşılan</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tanıma</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göre</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probiyotikler</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yeterli</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miktarda</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alındığı</a:t>
            </a:r>
            <a:r>
              <a:rPr lang="en-US" sz="1350" dirty="0">
                <a:solidFill>
                  <a:schemeClr val="bg1"/>
                </a:solidFill>
                <a:latin typeface="Times New Roman" panose="02020603050405020304" pitchFamily="18" charset="0"/>
                <a:cs typeface="Times New Roman" panose="02020603050405020304" pitchFamily="18" charset="0"/>
              </a:rPr>
              <a:t> zaman konak  </a:t>
            </a:r>
            <a:r>
              <a:rPr lang="en-US" sz="1350" dirty="0" err="1">
                <a:solidFill>
                  <a:schemeClr val="bg1"/>
                </a:solidFill>
                <a:latin typeface="Times New Roman" panose="02020603050405020304" pitchFamily="18" charset="0"/>
                <a:cs typeface="Times New Roman" panose="02020603050405020304" pitchFamily="18" charset="0"/>
              </a:rPr>
              <a:t>üzerinde</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sağlığa</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yararlı</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etkiler</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sağlayan</a:t>
            </a:r>
            <a:r>
              <a:rPr lang="en-US" sz="1350" dirty="0">
                <a:solidFill>
                  <a:schemeClr val="bg1"/>
                </a:solidFill>
                <a:latin typeface="Times New Roman" panose="02020603050405020304" pitchFamily="18" charset="0"/>
                <a:cs typeface="Times New Roman" panose="02020603050405020304" pitchFamily="18" charset="0"/>
              </a:rPr>
              <a:t> </a:t>
            </a:r>
            <a:r>
              <a:rPr lang="en-US" sz="1350" b="1" dirty="0" err="1">
                <a:solidFill>
                  <a:schemeClr val="bg1"/>
                </a:solidFill>
                <a:latin typeface="Times New Roman" panose="02020603050405020304" pitchFamily="18" charset="0"/>
                <a:cs typeface="Times New Roman" panose="02020603050405020304" pitchFamily="18" charset="0"/>
              </a:rPr>
              <a:t>canlı</a:t>
            </a:r>
            <a:r>
              <a:rPr lang="en-US" sz="1350" dirty="0">
                <a:solidFill>
                  <a:schemeClr val="bg1"/>
                </a:solidFill>
                <a:latin typeface="Times New Roman" panose="02020603050405020304" pitchFamily="18" charset="0"/>
                <a:cs typeface="Times New Roman" panose="02020603050405020304" pitchFamily="18" charset="0"/>
              </a:rPr>
              <a:t> </a:t>
            </a:r>
            <a:r>
              <a:rPr lang="en-US" sz="1350" dirty="0" err="1">
                <a:solidFill>
                  <a:schemeClr val="bg1"/>
                </a:solidFill>
                <a:latin typeface="Times New Roman" panose="02020603050405020304" pitchFamily="18" charset="0"/>
                <a:cs typeface="Times New Roman" panose="02020603050405020304" pitchFamily="18" charset="0"/>
              </a:rPr>
              <a:t>mikroorganizmalardır</a:t>
            </a:r>
            <a:r>
              <a:rPr lang="en-US" sz="1350" dirty="0">
                <a:solidFill>
                  <a:schemeClr val="bg1"/>
                </a:solidFill>
                <a:latin typeface="Times New Roman" panose="02020603050405020304" pitchFamily="18" charset="0"/>
                <a:cs typeface="Times New Roman" panose="02020603050405020304" pitchFamily="18" charset="0"/>
              </a:rPr>
              <a:t>. (2002)</a:t>
            </a:r>
          </a:p>
        </p:txBody>
      </p:sp>
      <p:sp>
        <p:nvSpPr>
          <p:cNvPr id="30" name="Title 1">
            <a:extLst>
              <a:ext uri="{FF2B5EF4-FFF2-40B4-BE49-F238E27FC236}">
                <a16:creationId xmlns:a16="http://schemas.microsoft.com/office/drawing/2014/main" id="{B58F923A-3D11-D7FC-B3A6-1142CCEF6C45}"/>
              </a:ext>
            </a:extLst>
          </p:cNvPr>
          <p:cNvSpPr txBox="1">
            <a:spLocks/>
          </p:cNvSpPr>
          <p:nvPr/>
        </p:nvSpPr>
        <p:spPr>
          <a:xfrm>
            <a:off x="3853900" y="1872279"/>
            <a:ext cx="1794546" cy="41941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25" b="1" dirty="0" err="1">
                <a:solidFill>
                  <a:srgbClr val="002060"/>
                </a:solidFill>
                <a:latin typeface="+mn-lt"/>
              </a:rPr>
              <a:t>Probiyotikler</a:t>
            </a:r>
            <a:endParaRPr lang="en-US" sz="2025" b="1" dirty="0">
              <a:solidFill>
                <a:srgbClr val="002060"/>
              </a:solidFill>
              <a:latin typeface="+mn-lt"/>
            </a:endParaRPr>
          </a:p>
        </p:txBody>
      </p:sp>
      <p:graphicFrame>
        <p:nvGraphicFramePr>
          <p:cNvPr id="31" name="Diagram 10">
            <a:extLst>
              <a:ext uri="{FF2B5EF4-FFF2-40B4-BE49-F238E27FC236}">
                <a16:creationId xmlns:a16="http://schemas.microsoft.com/office/drawing/2014/main" id="{A92D31C5-516B-D257-C067-2DB1E89043C8}"/>
              </a:ext>
            </a:extLst>
          </p:cNvPr>
          <p:cNvGraphicFramePr/>
          <p:nvPr>
            <p:extLst>
              <p:ext uri="{D42A27DB-BD31-4B8C-83A1-F6EECF244321}">
                <p14:modId xmlns:p14="http://schemas.microsoft.com/office/powerpoint/2010/main" val="528411375"/>
              </p:ext>
            </p:extLst>
          </p:nvPr>
        </p:nvGraphicFramePr>
        <p:xfrm>
          <a:off x="3898512" y="4057404"/>
          <a:ext cx="3049682" cy="1345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2" name="Picture 3" descr="download.png">
            <a:extLst>
              <a:ext uri="{FF2B5EF4-FFF2-40B4-BE49-F238E27FC236}">
                <a16:creationId xmlns:a16="http://schemas.microsoft.com/office/drawing/2014/main" id="{2D7A9D7F-8E42-4299-54BC-99F321EA416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38224" y="1788626"/>
            <a:ext cx="1401744" cy="448417"/>
          </a:xfrm>
          <a:prstGeom prst="rect">
            <a:avLst/>
          </a:prstGeom>
        </p:spPr>
      </p:pic>
      <p:pic>
        <p:nvPicPr>
          <p:cNvPr id="33" name="Picture 4" descr="download.png">
            <a:extLst>
              <a:ext uri="{FF2B5EF4-FFF2-40B4-BE49-F238E27FC236}">
                <a16:creationId xmlns:a16="http://schemas.microsoft.com/office/drawing/2014/main" id="{5A81DE1D-E016-CCBB-1F87-AB209FA8FFD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809051" y="2283579"/>
            <a:ext cx="820217" cy="662735"/>
          </a:xfrm>
          <a:prstGeom prst="rect">
            <a:avLst/>
          </a:prstGeom>
        </p:spPr>
      </p:pic>
      <p:sp>
        <p:nvSpPr>
          <p:cNvPr id="34" name="Sol Ok 33">
            <a:extLst>
              <a:ext uri="{FF2B5EF4-FFF2-40B4-BE49-F238E27FC236}">
                <a16:creationId xmlns:a16="http://schemas.microsoft.com/office/drawing/2014/main" id="{25A08003-0091-E6A2-2718-C2AB1B71D9AD}"/>
              </a:ext>
            </a:extLst>
          </p:cNvPr>
          <p:cNvSpPr/>
          <p:nvPr/>
        </p:nvSpPr>
        <p:spPr>
          <a:xfrm rot="18286555">
            <a:off x="5139321" y="3264847"/>
            <a:ext cx="1765067" cy="296861"/>
          </a:xfrm>
          <a:prstGeom prst="lef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sz="570"/>
          </a:p>
        </p:txBody>
      </p:sp>
      <p:sp>
        <p:nvSpPr>
          <p:cNvPr id="36" name="Başlık 1">
            <a:extLst>
              <a:ext uri="{FF2B5EF4-FFF2-40B4-BE49-F238E27FC236}">
                <a16:creationId xmlns:a16="http://schemas.microsoft.com/office/drawing/2014/main" id="{7B751645-7754-8FA9-5822-3D04007BAD4B}"/>
              </a:ext>
            </a:extLst>
          </p:cNvPr>
          <p:cNvSpPr txBox="1">
            <a:spLocks/>
          </p:cNvSpPr>
          <p:nvPr/>
        </p:nvSpPr>
        <p:spPr>
          <a:xfrm>
            <a:off x="1212450" y="4463679"/>
            <a:ext cx="2541938" cy="134500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tr-TR" sz="1500" b="1" dirty="0">
                <a:solidFill>
                  <a:srgbClr val="FF0000"/>
                </a:solidFill>
                <a:latin typeface="Times New Roman" panose="02020603050405020304" pitchFamily="18" charset="0"/>
                <a:cs typeface="Times New Roman" panose="02020603050405020304" pitchFamily="18" charset="0"/>
              </a:rPr>
              <a:t>Türkiye </a:t>
            </a:r>
            <a:r>
              <a:rPr lang="tr-TR" sz="1500" b="1" dirty="0" err="1">
                <a:solidFill>
                  <a:srgbClr val="FF0000"/>
                </a:solidFill>
                <a:latin typeface="Times New Roman" panose="02020603050405020304" pitchFamily="18" charset="0"/>
                <a:cs typeface="Times New Roman" panose="02020603050405020304" pitchFamily="18" charset="0"/>
              </a:rPr>
              <a:t>Probiyotik</a:t>
            </a:r>
            <a:r>
              <a:rPr lang="tr-TR" sz="1500" b="1" dirty="0">
                <a:solidFill>
                  <a:srgbClr val="FF0000"/>
                </a:solidFill>
                <a:latin typeface="Times New Roman" panose="02020603050405020304" pitchFamily="18" charset="0"/>
                <a:cs typeface="Times New Roman" panose="02020603050405020304" pitchFamily="18" charset="0"/>
              </a:rPr>
              <a:t> Rehberi’ne </a:t>
            </a:r>
            <a:r>
              <a:rPr lang="tr-TR" sz="1500" b="1" dirty="0">
                <a:solidFill>
                  <a:srgbClr val="002060"/>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www.probiyotikrehberi.com</a:t>
            </a:r>
            <a:r>
              <a:rPr lang="tr-TR" sz="1500" b="1" dirty="0">
                <a:solidFill>
                  <a:srgbClr val="002060"/>
                </a:solidFill>
                <a:latin typeface="Times New Roman" panose="02020603050405020304" pitchFamily="18" charset="0"/>
                <a:cs typeface="Times New Roman" panose="02020603050405020304" pitchFamily="18" charset="0"/>
              </a:rPr>
              <a:t> </a:t>
            </a:r>
            <a:r>
              <a:rPr lang="tr-TR" sz="1500" b="1" dirty="0">
                <a:solidFill>
                  <a:srgbClr val="FF0000"/>
                </a:solidFill>
                <a:latin typeface="Times New Roman" panose="02020603050405020304" pitchFamily="18" charset="0"/>
                <a:cs typeface="Times New Roman" panose="02020603050405020304" pitchFamily="18" charset="0"/>
              </a:rPr>
              <a:t>adresinden ulaşabilirsiniz..</a:t>
            </a:r>
          </a:p>
        </p:txBody>
      </p:sp>
      <p:pic>
        <p:nvPicPr>
          <p:cNvPr id="2050" name="Picture 2" descr="Homo Sapiens İlk Ne Zaman Ortaya Çıktı? » Aktüel Arkeoloji">
            <a:extLst>
              <a:ext uri="{FF2B5EF4-FFF2-40B4-BE49-F238E27FC236}">
                <a16:creationId xmlns:a16="http://schemas.microsoft.com/office/drawing/2014/main" id="{1B8B3985-EF40-7DD2-3F06-9EDB8D1D4AF8}"/>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648446" y="856639"/>
            <a:ext cx="3539966" cy="1771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16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arn(inVertical)">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0"/>
                <a:lumOff val="100000"/>
              </a:schemeClr>
            </a:gs>
            <a:gs pos="84000">
              <a:schemeClr val="accent5">
                <a:lumMod val="0"/>
                <a:lumOff val="100000"/>
              </a:schemeClr>
            </a:gs>
            <a:gs pos="100000">
              <a:schemeClr val="accent5">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pic>
        <p:nvPicPr>
          <p:cNvPr id="3" name="Resim 2">
            <a:extLst>
              <a:ext uri="{FF2B5EF4-FFF2-40B4-BE49-F238E27FC236}">
                <a16:creationId xmlns:a16="http://schemas.microsoft.com/office/drawing/2014/main" id="{56FC6291-BFAC-B5EA-70F6-2183609D6971}"/>
              </a:ext>
            </a:extLst>
          </p:cNvPr>
          <p:cNvPicPr>
            <a:picLocks noChangeAspect="1"/>
          </p:cNvPicPr>
          <p:nvPr/>
        </p:nvPicPr>
        <p:blipFill>
          <a:blip r:embed="rId2"/>
          <a:srcRect t="12837"/>
          <a:stretch>
            <a:fillRect/>
          </a:stretch>
        </p:blipFill>
        <p:spPr>
          <a:xfrm>
            <a:off x="810491" y="925287"/>
            <a:ext cx="7653287" cy="4332514"/>
          </a:xfrm>
          <a:prstGeom prst="rect">
            <a:avLst/>
          </a:prstGeom>
        </p:spPr>
      </p:pic>
    </p:spTree>
    <p:extLst>
      <p:ext uri="{BB962C8B-B14F-4D97-AF65-F5344CB8AC3E}">
        <p14:creationId xmlns:p14="http://schemas.microsoft.com/office/powerpoint/2010/main" val="2999728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0"/>
                <a:lumOff val="100000"/>
              </a:schemeClr>
            </a:gs>
            <a:gs pos="84000">
              <a:schemeClr val="accent5">
                <a:lumMod val="0"/>
                <a:lumOff val="100000"/>
              </a:schemeClr>
            </a:gs>
            <a:gs pos="100000">
              <a:schemeClr val="accent5">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CF218E-3B85-A14C-AB74-84C1B3BCD572}"/>
              </a:ext>
            </a:extLst>
          </p:cNvPr>
          <p:cNvSpPr txBox="1">
            <a:spLocks/>
          </p:cNvSpPr>
          <p:nvPr/>
        </p:nvSpPr>
        <p:spPr>
          <a:xfrm>
            <a:off x="2696143" y="2556004"/>
            <a:ext cx="4752409" cy="1721408"/>
          </a:xfrm>
          <a:prstGeom prst="roundRect">
            <a:avLst/>
          </a:prstGeom>
          <a:solidFill>
            <a:srgbClr val="FFFF00"/>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US" sz="2100" dirty="0">
              <a:solidFill>
                <a:schemeClr val="bg1"/>
              </a:solidFill>
            </a:endParaRPr>
          </a:p>
        </p:txBody>
      </p:sp>
      <p:sp>
        <p:nvSpPr>
          <p:cNvPr id="4" name="Metin kutusu 3">
            <a:extLst>
              <a:ext uri="{FF2B5EF4-FFF2-40B4-BE49-F238E27FC236}">
                <a16:creationId xmlns:a16="http://schemas.microsoft.com/office/drawing/2014/main" id="{D18D29B9-47D3-AA42-B64C-F382E920BCE6}"/>
              </a:ext>
            </a:extLst>
          </p:cNvPr>
          <p:cNvSpPr txBox="1"/>
          <p:nvPr/>
        </p:nvSpPr>
        <p:spPr>
          <a:xfrm>
            <a:off x="2939595" y="2556004"/>
            <a:ext cx="3886833" cy="461665"/>
          </a:xfrm>
          <a:prstGeom prst="rect">
            <a:avLst/>
          </a:prstGeom>
          <a:noFill/>
        </p:spPr>
        <p:txBody>
          <a:bodyPr wrap="none" rtlCol="0">
            <a:spAutoFit/>
          </a:bodyPr>
          <a:lstStyle/>
          <a:p>
            <a:r>
              <a:rPr lang="tr-TR" sz="2400" b="1" i="1" dirty="0" err="1">
                <a:solidFill>
                  <a:schemeClr val="tx1">
                    <a:lumMod val="75000"/>
                    <a:lumOff val="25000"/>
                  </a:schemeClr>
                </a:solidFill>
              </a:rPr>
              <a:t>Lactobacillus</a:t>
            </a:r>
            <a:r>
              <a:rPr lang="tr-TR" sz="2400" b="1" i="1" dirty="0">
                <a:solidFill>
                  <a:schemeClr val="tx1">
                    <a:lumMod val="75000"/>
                    <a:lumOff val="25000"/>
                  </a:schemeClr>
                </a:solidFill>
              </a:rPr>
              <a:t> </a:t>
            </a:r>
            <a:r>
              <a:rPr lang="tr-TR" sz="2400" b="1" i="1" dirty="0" err="1">
                <a:solidFill>
                  <a:schemeClr val="tx1">
                    <a:lumMod val="75000"/>
                    <a:lumOff val="25000"/>
                  </a:schemeClr>
                </a:solidFill>
              </a:rPr>
              <a:t>rhamnosus</a:t>
            </a:r>
            <a:r>
              <a:rPr lang="tr-TR" sz="2400" b="1" i="1" dirty="0">
                <a:solidFill>
                  <a:schemeClr val="tx1">
                    <a:lumMod val="75000"/>
                    <a:lumOff val="25000"/>
                  </a:schemeClr>
                </a:solidFill>
              </a:rPr>
              <a:t> </a:t>
            </a:r>
            <a:r>
              <a:rPr lang="tr-TR" sz="2400" dirty="0">
                <a:solidFill>
                  <a:schemeClr val="tx1">
                    <a:lumMod val="75000"/>
                    <a:lumOff val="25000"/>
                  </a:schemeClr>
                </a:solidFill>
              </a:rPr>
              <a:t>LGG</a:t>
            </a:r>
          </a:p>
        </p:txBody>
      </p:sp>
      <p:sp>
        <p:nvSpPr>
          <p:cNvPr id="2" name="Metin kutusu 1">
            <a:extLst>
              <a:ext uri="{FF2B5EF4-FFF2-40B4-BE49-F238E27FC236}">
                <a16:creationId xmlns:a16="http://schemas.microsoft.com/office/drawing/2014/main" id="{33FC3DF4-DE09-5D4C-AA6C-4E9DA52A54E2}"/>
              </a:ext>
            </a:extLst>
          </p:cNvPr>
          <p:cNvSpPr txBox="1"/>
          <p:nvPr/>
        </p:nvSpPr>
        <p:spPr>
          <a:xfrm>
            <a:off x="2696143" y="1680210"/>
            <a:ext cx="556563" cy="323165"/>
          </a:xfrm>
          <a:prstGeom prst="rect">
            <a:avLst/>
          </a:prstGeom>
          <a:noFill/>
        </p:spPr>
        <p:txBody>
          <a:bodyPr wrap="none" rtlCol="0">
            <a:spAutoFit/>
          </a:bodyPr>
          <a:lstStyle/>
          <a:p>
            <a:r>
              <a:rPr lang="tr-TR" sz="1500" b="1" dirty="0">
                <a:solidFill>
                  <a:srgbClr val="FF0000"/>
                </a:solidFill>
              </a:rPr>
              <a:t>CİNS</a:t>
            </a:r>
          </a:p>
        </p:txBody>
      </p:sp>
      <p:sp>
        <p:nvSpPr>
          <p:cNvPr id="5" name="Metin kutusu 4">
            <a:extLst>
              <a:ext uri="{FF2B5EF4-FFF2-40B4-BE49-F238E27FC236}">
                <a16:creationId xmlns:a16="http://schemas.microsoft.com/office/drawing/2014/main" id="{5F33F65B-CCAD-C645-86DD-F2A38090E2A9}"/>
              </a:ext>
            </a:extLst>
          </p:cNvPr>
          <p:cNvSpPr txBox="1"/>
          <p:nvPr/>
        </p:nvSpPr>
        <p:spPr>
          <a:xfrm>
            <a:off x="4870891" y="1680210"/>
            <a:ext cx="513282" cy="323165"/>
          </a:xfrm>
          <a:prstGeom prst="rect">
            <a:avLst/>
          </a:prstGeom>
          <a:noFill/>
        </p:spPr>
        <p:txBody>
          <a:bodyPr wrap="none" rtlCol="0">
            <a:spAutoFit/>
          </a:bodyPr>
          <a:lstStyle/>
          <a:p>
            <a:r>
              <a:rPr lang="tr-TR" sz="1500" b="1" dirty="0">
                <a:solidFill>
                  <a:srgbClr val="FF0000"/>
                </a:solidFill>
              </a:rPr>
              <a:t>TÜR</a:t>
            </a:r>
            <a:endParaRPr lang="tr-TR" sz="1350" b="1" dirty="0">
              <a:solidFill>
                <a:srgbClr val="FF0000"/>
              </a:solidFill>
            </a:endParaRPr>
          </a:p>
        </p:txBody>
      </p:sp>
      <p:sp>
        <p:nvSpPr>
          <p:cNvPr id="6" name="Metin kutusu 5">
            <a:extLst>
              <a:ext uri="{FF2B5EF4-FFF2-40B4-BE49-F238E27FC236}">
                <a16:creationId xmlns:a16="http://schemas.microsoft.com/office/drawing/2014/main" id="{F84B646F-1898-F041-9120-2241B7B63F09}"/>
              </a:ext>
            </a:extLst>
          </p:cNvPr>
          <p:cNvSpPr txBox="1"/>
          <p:nvPr/>
        </p:nvSpPr>
        <p:spPr>
          <a:xfrm>
            <a:off x="6539479" y="1680210"/>
            <a:ext cx="910955" cy="323165"/>
          </a:xfrm>
          <a:prstGeom prst="rect">
            <a:avLst/>
          </a:prstGeom>
          <a:noFill/>
        </p:spPr>
        <p:txBody>
          <a:bodyPr wrap="none" rtlCol="0">
            <a:spAutoFit/>
          </a:bodyPr>
          <a:lstStyle/>
          <a:p>
            <a:r>
              <a:rPr lang="tr-TR" sz="1500" b="1" dirty="0" err="1">
                <a:solidFill>
                  <a:srgbClr val="FF0000"/>
                </a:solidFill>
              </a:rPr>
              <a:t>Suş</a:t>
            </a:r>
            <a:r>
              <a:rPr lang="tr-TR" sz="1500" b="1" dirty="0">
                <a:solidFill>
                  <a:srgbClr val="FF0000"/>
                </a:solidFill>
              </a:rPr>
              <a:t> Kodu</a:t>
            </a:r>
          </a:p>
        </p:txBody>
      </p:sp>
      <p:sp>
        <p:nvSpPr>
          <p:cNvPr id="7" name="Metin kutusu 6">
            <a:extLst>
              <a:ext uri="{FF2B5EF4-FFF2-40B4-BE49-F238E27FC236}">
                <a16:creationId xmlns:a16="http://schemas.microsoft.com/office/drawing/2014/main" id="{F21EEEA1-36B8-F549-9C7E-711EF85A9A94}"/>
              </a:ext>
            </a:extLst>
          </p:cNvPr>
          <p:cNvSpPr txBox="1"/>
          <p:nvPr/>
        </p:nvSpPr>
        <p:spPr>
          <a:xfrm>
            <a:off x="2696143" y="4543774"/>
            <a:ext cx="711220" cy="323165"/>
          </a:xfrm>
          <a:prstGeom prst="rect">
            <a:avLst/>
          </a:prstGeom>
          <a:noFill/>
        </p:spPr>
        <p:txBody>
          <a:bodyPr wrap="none" rtlCol="0">
            <a:spAutoFit/>
          </a:bodyPr>
          <a:lstStyle/>
          <a:p>
            <a:r>
              <a:rPr lang="tr-TR" sz="1500" b="1" dirty="0">
                <a:solidFill>
                  <a:srgbClr val="FF0000"/>
                </a:solidFill>
              </a:rPr>
              <a:t>Soyadı</a:t>
            </a:r>
          </a:p>
        </p:txBody>
      </p:sp>
      <p:sp>
        <p:nvSpPr>
          <p:cNvPr id="8" name="Metin kutusu 7">
            <a:extLst>
              <a:ext uri="{FF2B5EF4-FFF2-40B4-BE49-F238E27FC236}">
                <a16:creationId xmlns:a16="http://schemas.microsoft.com/office/drawing/2014/main" id="{B99D83D5-3D59-554A-A4BF-BFCD067603A1}"/>
              </a:ext>
            </a:extLst>
          </p:cNvPr>
          <p:cNvSpPr txBox="1"/>
          <p:nvPr/>
        </p:nvSpPr>
        <p:spPr>
          <a:xfrm>
            <a:off x="4740667" y="4543774"/>
            <a:ext cx="450764" cy="323165"/>
          </a:xfrm>
          <a:prstGeom prst="rect">
            <a:avLst/>
          </a:prstGeom>
          <a:noFill/>
        </p:spPr>
        <p:txBody>
          <a:bodyPr wrap="none" rtlCol="0">
            <a:spAutoFit/>
          </a:bodyPr>
          <a:lstStyle/>
          <a:p>
            <a:r>
              <a:rPr lang="tr-TR" sz="1500" b="1" dirty="0">
                <a:solidFill>
                  <a:srgbClr val="FF0000"/>
                </a:solidFill>
              </a:rPr>
              <a:t>Adı</a:t>
            </a:r>
          </a:p>
        </p:txBody>
      </p:sp>
      <p:sp>
        <p:nvSpPr>
          <p:cNvPr id="9" name="Metin kutusu 8">
            <a:extLst>
              <a:ext uri="{FF2B5EF4-FFF2-40B4-BE49-F238E27FC236}">
                <a16:creationId xmlns:a16="http://schemas.microsoft.com/office/drawing/2014/main" id="{51EE0E74-5DFA-4442-AEE3-62905E4DC942}"/>
              </a:ext>
            </a:extLst>
          </p:cNvPr>
          <p:cNvSpPr txBox="1"/>
          <p:nvPr/>
        </p:nvSpPr>
        <p:spPr>
          <a:xfrm>
            <a:off x="6648499" y="4483655"/>
            <a:ext cx="930063" cy="553998"/>
          </a:xfrm>
          <a:prstGeom prst="rect">
            <a:avLst/>
          </a:prstGeom>
          <a:noFill/>
        </p:spPr>
        <p:txBody>
          <a:bodyPr wrap="none" rtlCol="0">
            <a:spAutoFit/>
          </a:bodyPr>
          <a:lstStyle/>
          <a:p>
            <a:r>
              <a:rPr lang="tr-TR" sz="1500" b="1" dirty="0">
                <a:solidFill>
                  <a:srgbClr val="FF0000"/>
                </a:solidFill>
              </a:rPr>
              <a:t>Kimlik </a:t>
            </a:r>
            <a:r>
              <a:rPr lang="tr-TR" sz="1500" b="1" dirty="0" err="1">
                <a:solidFill>
                  <a:srgbClr val="FF0000"/>
                </a:solidFill>
              </a:rPr>
              <a:t>no</a:t>
            </a:r>
            <a:endParaRPr lang="tr-TR" sz="1500" b="1" dirty="0">
              <a:solidFill>
                <a:srgbClr val="FF0000"/>
              </a:solidFill>
            </a:endParaRPr>
          </a:p>
          <a:p>
            <a:endParaRPr lang="tr-TR" sz="1500" b="1" dirty="0">
              <a:solidFill>
                <a:srgbClr val="FF0000"/>
              </a:solidFill>
            </a:endParaRPr>
          </a:p>
        </p:txBody>
      </p:sp>
      <p:sp>
        <p:nvSpPr>
          <p:cNvPr id="12" name="Metin kutusu 11">
            <a:extLst>
              <a:ext uri="{FF2B5EF4-FFF2-40B4-BE49-F238E27FC236}">
                <a16:creationId xmlns:a16="http://schemas.microsoft.com/office/drawing/2014/main" id="{B33DE4AC-6A1F-E041-8F69-11FD7F3683D1}"/>
              </a:ext>
            </a:extLst>
          </p:cNvPr>
          <p:cNvSpPr txBox="1"/>
          <p:nvPr/>
        </p:nvSpPr>
        <p:spPr>
          <a:xfrm>
            <a:off x="2880037" y="3619075"/>
            <a:ext cx="4164794" cy="461665"/>
          </a:xfrm>
          <a:prstGeom prst="rect">
            <a:avLst/>
          </a:prstGeom>
          <a:noFill/>
        </p:spPr>
        <p:txBody>
          <a:bodyPr wrap="none" rtlCol="0">
            <a:spAutoFit/>
          </a:bodyPr>
          <a:lstStyle/>
          <a:p>
            <a:r>
              <a:rPr lang="tr-TR" sz="2400" b="1" i="1" dirty="0" err="1">
                <a:solidFill>
                  <a:schemeClr val="tx1">
                    <a:lumMod val="75000"/>
                    <a:lumOff val="25000"/>
                  </a:schemeClr>
                </a:solidFill>
              </a:rPr>
              <a:t>Lactobacillus</a:t>
            </a:r>
            <a:r>
              <a:rPr lang="tr-TR" sz="2400" b="1" i="1" dirty="0">
                <a:solidFill>
                  <a:schemeClr val="tx1">
                    <a:lumMod val="75000"/>
                    <a:lumOff val="25000"/>
                  </a:schemeClr>
                </a:solidFill>
              </a:rPr>
              <a:t> </a:t>
            </a:r>
            <a:r>
              <a:rPr lang="tr-TR" sz="2400" b="1" i="1" dirty="0" err="1">
                <a:solidFill>
                  <a:schemeClr val="tx1">
                    <a:lumMod val="75000"/>
                    <a:lumOff val="25000"/>
                  </a:schemeClr>
                </a:solidFill>
              </a:rPr>
              <a:t>rhamnosus</a:t>
            </a:r>
            <a:r>
              <a:rPr lang="tr-TR" sz="2400" b="1" i="1" dirty="0">
                <a:solidFill>
                  <a:schemeClr val="tx1">
                    <a:lumMod val="75000"/>
                    <a:lumOff val="25000"/>
                  </a:schemeClr>
                </a:solidFill>
              </a:rPr>
              <a:t> </a:t>
            </a:r>
            <a:r>
              <a:rPr lang="en-US" sz="2400" dirty="0">
                <a:solidFill>
                  <a:schemeClr val="tx1">
                    <a:lumMod val="75000"/>
                    <a:lumOff val="25000"/>
                  </a:schemeClr>
                </a:solidFill>
              </a:rPr>
              <a:t>R0011</a:t>
            </a:r>
            <a:endParaRPr lang="tr-TR" sz="2400" b="1" dirty="0">
              <a:solidFill>
                <a:schemeClr val="tx1">
                  <a:lumMod val="75000"/>
                  <a:lumOff val="25000"/>
                </a:schemeClr>
              </a:solidFill>
            </a:endParaRPr>
          </a:p>
        </p:txBody>
      </p:sp>
      <p:sp>
        <p:nvSpPr>
          <p:cNvPr id="13" name="Metin kutusu 12">
            <a:extLst>
              <a:ext uri="{FF2B5EF4-FFF2-40B4-BE49-F238E27FC236}">
                <a16:creationId xmlns:a16="http://schemas.microsoft.com/office/drawing/2014/main" id="{13BB6743-E717-4B46-8FBB-756FBC361DBC}"/>
              </a:ext>
            </a:extLst>
          </p:cNvPr>
          <p:cNvSpPr txBox="1"/>
          <p:nvPr/>
        </p:nvSpPr>
        <p:spPr>
          <a:xfrm>
            <a:off x="2880037" y="3134327"/>
            <a:ext cx="3956404" cy="507831"/>
          </a:xfrm>
          <a:prstGeom prst="rect">
            <a:avLst/>
          </a:prstGeom>
          <a:noFill/>
        </p:spPr>
        <p:txBody>
          <a:bodyPr wrap="none" rtlCol="0">
            <a:spAutoFit/>
          </a:bodyPr>
          <a:lstStyle/>
          <a:p>
            <a:r>
              <a:rPr lang="tr-TR" sz="2400" b="1" i="1" dirty="0" err="1">
                <a:solidFill>
                  <a:schemeClr val="tx1">
                    <a:lumMod val="75000"/>
                    <a:lumOff val="25000"/>
                  </a:schemeClr>
                </a:solidFill>
              </a:rPr>
              <a:t>Lactobacillus</a:t>
            </a:r>
            <a:r>
              <a:rPr lang="tr-TR" sz="2400" b="1" i="1" dirty="0">
                <a:solidFill>
                  <a:schemeClr val="tx1">
                    <a:lumMod val="75000"/>
                    <a:lumOff val="25000"/>
                  </a:schemeClr>
                </a:solidFill>
              </a:rPr>
              <a:t> </a:t>
            </a:r>
            <a:r>
              <a:rPr lang="tr-TR" sz="2400" b="1" i="1" dirty="0" err="1">
                <a:solidFill>
                  <a:schemeClr val="tx1">
                    <a:lumMod val="75000"/>
                    <a:lumOff val="25000"/>
                  </a:schemeClr>
                </a:solidFill>
              </a:rPr>
              <a:t>rhamnosus</a:t>
            </a:r>
            <a:r>
              <a:rPr lang="tr-TR" sz="2400" b="1" i="1" dirty="0">
                <a:solidFill>
                  <a:schemeClr val="tx1">
                    <a:lumMod val="75000"/>
                    <a:lumOff val="25000"/>
                  </a:schemeClr>
                </a:solidFill>
              </a:rPr>
              <a:t> </a:t>
            </a:r>
            <a:r>
              <a:rPr lang="tr-TR" sz="2700" dirty="0">
                <a:solidFill>
                  <a:schemeClr val="tx1">
                    <a:lumMod val="75000"/>
                    <a:lumOff val="25000"/>
                  </a:schemeClr>
                </a:solidFill>
              </a:rPr>
              <a:t>GR1</a:t>
            </a:r>
          </a:p>
        </p:txBody>
      </p:sp>
      <p:sp>
        <p:nvSpPr>
          <p:cNvPr id="15" name="Metin kutusu 14">
            <a:extLst>
              <a:ext uri="{FF2B5EF4-FFF2-40B4-BE49-F238E27FC236}">
                <a16:creationId xmlns:a16="http://schemas.microsoft.com/office/drawing/2014/main" id="{32161947-C618-BC47-9C4D-5A6381173747}"/>
              </a:ext>
            </a:extLst>
          </p:cNvPr>
          <p:cNvSpPr txBox="1"/>
          <p:nvPr/>
        </p:nvSpPr>
        <p:spPr>
          <a:xfrm>
            <a:off x="456328" y="3212505"/>
            <a:ext cx="2029421" cy="369332"/>
          </a:xfrm>
          <a:prstGeom prst="rect">
            <a:avLst/>
          </a:prstGeom>
          <a:noFill/>
        </p:spPr>
        <p:txBody>
          <a:bodyPr wrap="square" rtlCol="0">
            <a:spAutoFit/>
          </a:bodyPr>
          <a:lstStyle/>
          <a:p>
            <a:r>
              <a:rPr lang="tr-TR" dirty="0">
                <a:solidFill>
                  <a:srgbClr val="7030A0"/>
                </a:solidFill>
              </a:rPr>
              <a:t>Bakteriyel </a:t>
            </a:r>
            <a:r>
              <a:rPr lang="tr-TR" dirty="0" err="1">
                <a:solidFill>
                  <a:srgbClr val="7030A0"/>
                </a:solidFill>
              </a:rPr>
              <a:t>vajinozis</a:t>
            </a:r>
            <a:endParaRPr lang="tr-TR" dirty="0">
              <a:solidFill>
                <a:srgbClr val="7030A0"/>
              </a:solidFill>
            </a:endParaRPr>
          </a:p>
        </p:txBody>
      </p:sp>
      <p:sp>
        <p:nvSpPr>
          <p:cNvPr id="16" name="Metin kutusu 15">
            <a:extLst>
              <a:ext uri="{FF2B5EF4-FFF2-40B4-BE49-F238E27FC236}">
                <a16:creationId xmlns:a16="http://schemas.microsoft.com/office/drawing/2014/main" id="{97880C22-FB28-944F-9EFF-52E76F72DAE1}"/>
              </a:ext>
            </a:extLst>
          </p:cNvPr>
          <p:cNvSpPr txBox="1"/>
          <p:nvPr/>
        </p:nvSpPr>
        <p:spPr>
          <a:xfrm>
            <a:off x="446895" y="3687197"/>
            <a:ext cx="2029421" cy="369332"/>
          </a:xfrm>
          <a:prstGeom prst="rect">
            <a:avLst/>
          </a:prstGeom>
          <a:noFill/>
        </p:spPr>
        <p:txBody>
          <a:bodyPr wrap="square" rtlCol="0">
            <a:spAutoFit/>
          </a:bodyPr>
          <a:lstStyle/>
          <a:p>
            <a:r>
              <a:rPr lang="tr-TR" dirty="0" err="1">
                <a:solidFill>
                  <a:srgbClr val="7030A0"/>
                </a:solidFill>
              </a:rPr>
              <a:t>Nöroinflamasyon</a:t>
            </a:r>
            <a:endParaRPr lang="tr-TR" dirty="0">
              <a:solidFill>
                <a:srgbClr val="7030A0"/>
              </a:solidFill>
            </a:endParaRPr>
          </a:p>
        </p:txBody>
      </p:sp>
      <p:sp>
        <p:nvSpPr>
          <p:cNvPr id="17" name="Metin kutusu 16">
            <a:extLst>
              <a:ext uri="{FF2B5EF4-FFF2-40B4-BE49-F238E27FC236}">
                <a16:creationId xmlns:a16="http://schemas.microsoft.com/office/drawing/2014/main" id="{64B93977-675B-B64B-A9FA-CEDB2F15692B}"/>
              </a:ext>
            </a:extLst>
          </p:cNvPr>
          <p:cNvSpPr txBox="1"/>
          <p:nvPr/>
        </p:nvSpPr>
        <p:spPr>
          <a:xfrm>
            <a:off x="456327" y="2247474"/>
            <a:ext cx="2029421" cy="923330"/>
          </a:xfrm>
          <a:prstGeom prst="rect">
            <a:avLst/>
          </a:prstGeom>
          <a:noFill/>
        </p:spPr>
        <p:txBody>
          <a:bodyPr wrap="square" rtlCol="0">
            <a:spAutoFit/>
          </a:bodyPr>
          <a:lstStyle/>
          <a:p>
            <a:r>
              <a:rPr lang="tr-TR" dirty="0">
                <a:solidFill>
                  <a:srgbClr val="7030A0"/>
                </a:solidFill>
              </a:rPr>
              <a:t>Diyareler,</a:t>
            </a:r>
          </a:p>
          <a:p>
            <a:r>
              <a:rPr lang="tr-TR" dirty="0">
                <a:solidFill>
                  <a:srgbClr val="7030A0"/>
                </a:solidFill>
              </a:rPr>
              <a:t>intoleranslar, alerji, dermatit</a:t>
            </a:r>
          </a:p>
        </p:txBody>
      </p:sp>
    </p:spTree>
    <p:extLst>
      <p:ext uri="{BB962C8B-B14F-4D97-AF65-F5344CB8AC3E}">
        <p14:creationId xmlns:p14="http://schemas.microsoft.com/office/powerpoint/2010/main" val="411675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barn(inVertical)">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barn(inVertical)">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gradFill flip="none" rotWithShape="1">
          <a:gsLst>
            <a:gs pos="22000">
              <a:schemeClr val="accent1">
                <a:lumMod val="5000"/>
                <a:lumOff val="95000"/>
              </a:schemeClr>
            </a:gs>
            <a:gs pos="83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05237-4500-58C4-80C5-8D864CF393C2}"/>
              </a:ext>
            </a:extLst>
          </p:cNvPr>
          <p:cNvSpPr>
            <a:spLocks noGrp="1"/>
          </p:cNvSpPr>
          <p:nvPr>
            <p:ph type="title"/>
          </p:nvPr>
        </p:nvSpPr>
        <p:spPr>
          <a:xfrm>
            <a:off x="1359307" y="1610671"/>
            <a:ext cx="6701329" cy="493319"/>
          </a:xfrm>
        </p:spPr>
        <p:txBody>
          <a:bodyPr>
            <a:noAutofit/>
          </a:bodyPr>
          <a:lstStyle/>
          <a:p>
            <a:r>
              <a:rPr lang="en-TR" dirty="0"/>
              <a:t>Probiyotiklerle ilgili kriterler (etkinlik+güvenlik)</a:t>
            </a:r>
          </a:p>
        </p:txBody>
      </p:sp>
      <p:sp>
        <p:nvSpPr>
          <p:cNvPr id="3" name="Content Placeholder 2">
            <a:extLst>
              <a:ext uri="{FF2B5EF4-FFF2-40B4-BE49-F238E27FC236}">
                <a16:creationId xmlns:a16="http://schemas.microsoft.com/office/drawing/2014/main" id="{9FB7D7AE-D4F8-F6BF-8407-B2E22619156B}"/>
              </a:ext>
            </a:extLst>
          </p:cNvPr>
          <p:cNvSpPr>
            <a:spLocks noGrp="1"/>
          </p:cNvSpPr>
          <p:nvPr>
            <p:ph idx="1"/>
          </p:nvPr>
        </p:nvSpPr>
        <p:spPr>
          <a:xfrm>
            <a:off x="1614488" y="2645096"/>
            <a:ext cx="5915025" cy="2447628"/>
          </a:xfrm>
        </p:spPr>
        <p:txBody>
          <a:bodyPr>
            <a:normAutofit fontScale="92500" lnSpcReduction="20000"/>
          </a:bodyPr>
          <a:lstStyle/>
          <a:p>
            <a:r>
              <a:rPr lang="en-TR" dirty="0"/>
              <a:t>Mikroorganizmanın</a:t>
            </a:r>
          </a:p>
          <a:p>
            <a:pPr marL="0" indent="0">
              <a:buNone/>
            </a:pPr>
            <a:r>
              <a:rPr lang="en-TR" dirty="0"/>
              <a:t>   kimliği</a:t>
            </a:r>
          </a:p>
          <a:p>
            <a:r>
              <a:rPr lang="en-TR" dirty="0"/>
              <a:t>Canlılık</a:t>
            </a:r>
          </a:p>
          <a:p>
            <a:r>
              <a:rPr lang="en-TR" dirty="0"/>
              <a:t>Sayı</a:t>
            </a:r>
          </a:p>
          <a:p>
            <a:r>
              <a:rPr lang="en-TR" dirty="0"/>
              <a:t>Stabilite</a:t>
            </a:r>
          </a:p>
          <a:p>
            <a:r>
              <a:rPr lang="en-TR" dirty="0"/>
              <a:t>Güvenlik</a:t>
            </a:r>
          </a:p>
        </p:txBody>
      </p:sp>
      <p:sp>
        <p:nvSpPr>
          <p:cNvPr id="6" name="Oval 5">
            <a:extLst>
              <a:ext uri="{FF2B5EF4-FFF2-40B4-BE49-F238E27FC236}">
                <a16:creationId xmlns:a16="http://schemas.microsoft.com/office/drawing/2014/main" id="{00B70386-1EA6-1138-0255-9144CAE86325}"/>
              </a:ext>
            </a:extLst>
          </p:cNvPr>
          <p:cNvSpPr/>
          <p:nvPr/>
        </p:nvSpPr>
        <p:spPr>
          <a:xfrm>
            <a:off x="1216871" y="2277647"/>
            <a:ext cx="3120954" cy="268604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R" sz="1013"/>
          </a:p>
        </p:txBody>
      </p:sp>
      <p:sp>
        <p:nvSpPr>
          <p:cNvPr id="9" name="Right Arrow 8">
            <a:extLst>
              <a:ext uri="{FF2B5EF4-FFF2-40B4-BE49-F238E27FC236}">
                <a16:creationId xmlns:a16="http://schemas.microsoft.com/office/drawing/2014/main" id="{6A9B3BC5-C117-AC22-1204-06DF500D5680}"/>
              </a:ext>
            </a:extLst>
          </p:cNvPr>
          <p:cNvSpPr/>
          <p:nvPr/>
        </p:nvSpPr>
        <p:spPr>
          <a:xfrm rot="2169925">
            <a:off x="3771126" y="4808826"/>
            <a:ext cx="577804" cy="11733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R" sz="1013"/>
          </a:p>
        </p:txBody>
      </p:sp>
      <p:sp>
        <p:nvSpPr>
          <p:cNvPr id="10" name="Rounded Rectangle 9">
            <a:extLst>
              <a:ext uri="{FF2B5EF4-FFF2-40B4-BE49-F238E27FC236}">
                <a16:creationId xmlns:a16="http://schemas.microsoft.com/office/drawing/2014/main" id="{4A41E34D-BB65-D596-17C3-46C994EAD821}"/>
              </a:ext>
            </a:extLst>
          </p:cNvPr>
          <p:cNvSpPr/>
          <p:nvPr/>
        </p:nvSpPr>
        <p:spPr>
          <a:xfrm>
            <a:off x="4428471" y="4797483"/>
            <a:ext cx="1893358" cy="55142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TR" sz="1575" b="1" dirty="0"/>
              <a:t>YASAL DÜZENLEMELER</a:t>
            </a:r>
          </a:p>
        </p:txBody>
      </p:sp>
      <p:sp>
        <p:nvSpPr>
          <p:cNvPr id="5" name="Metin kutusu 4">
            <a:extLst>
              <a:ext uri="{FF2B5EF4-FFF2-40B4-BE49-F238E27FC236}">
                <a16:creationId xmlns:a16="http://schemas.microsoft.com/office/drawing/2014/main" id="{17B49977-0E66-F22A-9770-66CF7C75FD4E}"/>
              </a:ext>
            </a:extLst>
          </p:cNvPr>
          <p:cNvSpPr txBox="1"/>
          <p:nvPr/>
        </p:nvSpPr>
        <p:spPr>
          <a:xfrm>
            <a:off x="4428472" y="2909628"/>
            <a:ext cx="3427915" cy="1546577"/>
          </a:xfrm>
          <a:prstGeom prst="rect">
            <a:avLst/>
          </a:prstGeom>
          <a:noFill/>
        </p:spPr>
        <p:txBody>
          <a:bodyPr wrap="square">
            <a:spAutoFit/>
          </a:bodyPr>
          <a:lstStyle/>
          <a:p>
            <a:pPr algn="ctr"/>
            <a:r>
              <a:rPr lang="tr-TR" sz="1575" dirty="0">
                <a:solidFill>
                  <a:srgbClr val="C00000"/>
                </a:solidFill>
              </a:rPr>
              <a:t>KÜLTÜR KOLEKSİYONU NE DEMEKTİR?</a:t>
            </a:r>
          </a:p>
          <a:p>
            <a:pPr algn="ctr"/>
            <a:endParaRPr lang="tr-TR" sz="1575" dirty="0">
              <a:solidFill>
                <a:srgbClr val="C00000"/>
              </a:solidFill>
              <a:latin typeface="-apple-system"/>
            </a:endParaRPr>
          </a:p>
          <a:p>
            <a:pPr algn="ctr"/>
            <a:r>
              <a:rPr lang="tr-TR" sz="1575" dirty="0">
                <a:solidFill>
                  <a:srgbClr val="212529"/>
                </a:solidFill>
                <a:latin typeface="-apple-system"/>
              </a:rPr>
              <a:t>Belirli bir kaynaktan üretilerek elde edilen ve tüm özellikleri belirlenmiş olan saf bakteri topluluğudur.</a:t>
            </a:r>
            <a:br>
              <a:rPr lang="tr-TR" sz="1575" dirty="0"/>
            </a:br>
            <a:endParaRPr lang="tr-TR" sz="1575" dirty="0"/>
          </a:p>
        </p:txBody>
      </p:sp>
    </p:spTree>
    <p:extLst>
      <p:ext uri="{BB962C8B-B14F-4D97-AF65-F5344CB8AC3E}">
        <p14:creationId xmlns:p14="http://schemas.microsoft.com/office/powerpoint/2010/main" val="225963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234641C9-5F4B-752A-D01B-F33E03869A70}"/>
              </a:ext>
            </a:extLst>
          </p:cNvPr>
          <p:cNvPicPr>
            <a:picLocks noChangeAspect="1"/>
          </p:cNvPicPr>
          <p:nvPr/>
        </p:nvPicPr>
        <p:blipFill>
          <a:blip r:embed="rId2"/>
          <a:stretch>
            <a:fillRect/>
          </a:stretch>
        </p:blipFill>
        <p:spPr>
          <a:xfrm>
            <a:off x="3830590" y="2838538"/>
            <a:ext cx="4902006" cy="2785912"/>
          </a:xfrm>
          <a:prstGeom prst="rect">
            <a:avLst/>
          </a:prstGeom>
        </p:spPr>
      </p:pic>
      <p:pic>
        <p:nvPicPr>
          <p:cNvPr id="7" name="Resim 6">
            <a:extLst>
              <a:ext uri="{FF2B5EF4-FFF2-40B4-BE49-F238E27FC236}">
                <a16:creationId xmlns:a16="http://schemas.microsoft.com/office/drawing/2014/main" id="{0CF1C5E3-B962-15C7-0EE5-017560448C8B}"/>
              </a:ext>
            </a:extLst>
          </p:cNvPr>
          <p:cNvPicPr>
            <a:picLocks noChangeAspect="1"/>
          </p:cNvPicPr>
          <p:nvPr/>
        </p:nvPicPr>
        <p:blipFill>
          <a:blip r:embed="rId3"/>
          <a:stretch>
            <a:fillRect/>
          </a:stretch>
        </p:blipFill>
        <p:spPr>
          <a:xfrm>
            <a:off x="5677769" y="124247"/>
            <a:ext cx="3460749" cy="953440"/>
          </a:xfrm>
          <a:prstGeom prst="rect">
            <a:avLst/>
          </a:prstGeom>
        </p:spPr>
      </p:pic>
      <p:sp>
        <p:nvSpPr>
          <p:cNvPr id="8" name="Sağ Ok 7">
            <a:extLst>
              <a:ext uri="{FF2B5EF4-FFF2-40B4-BE49-F238E27FC236}">
                <a16:creationId xmlns:a16="http://schemas.microsoft.com/office/drawing/2014/main" id="{A97A0CF8-5FB0-2368-3256-E39A95CA7A7D}"/>
              </a:ext>
            </a:extLst>
          </p:cNvPr>
          <p:cNvSpPr/>
          <p:nvPr/>
        </p:nvSpPr>
        <p:spPr>
          <a:xfrm>
            <a:off x="3054541" y="3590059"/>
            <a:ext cx="641351" cy="325049"/>
          </a:xfrm>
          <a:prstGeom prst="rightArrow">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tr-TR" sz="1013"/>
          </a:p>
        </p:txBody>
      </p:sp>
      <p:pic>
        <p:nvPicPr>
          <p:cNvPr id="3" name="Picture 3">
            <a:extLst>
              <a:ext uri="{FF2B5EF4-FFF2-40B4-BE49-F238E27FC236}">
                <a16:creationId xmlns:a16="http://schemas.microsoft.com/office/drawing/2014/main" id="{60374D2F-8368-8E2F-5AA3-73215F9A4849}"/>
              </a:ext>
            </a:extLst>
          </p:cNvPr>
          <p:cNvPicPr>
            <a:picLocks noChangeAspect="1"/>
          </p:cNvPicPr>
          <p:nvPr/>
        </p:nvPicPr>
        <p:blipFill>
          <a:blip r:embed="rId4"/>
          <a:stretch>
            <a:fillRect/>
          </a:stretch>
        </p:blipFill>
        <p:spPr>
          <a:xfrm>
            <a:off x="4720554" y="1233551"/>
            <a:ext cx="2687590" cy="1600536"/>
          </a:xfrm>
          <a:prstGeom prst="rect">
            <a:avLst/>
          </a:prstGeom>
        </p:spPr>
      </p:pic>
      <p:pic>
        <p:nvPicPr>
          <p:cNvPr id="4" name="Picture 4">
            <a:extLst>
              <a:ext uri="{FF2B5EF4-FFF2-40B4-BE49-F238E27FC236}">
                <a16:creationId xmlns:a16="http://schemas.microsoft.com/office/drawing/2014/main" id="{B19EC6C2-A85B-A7DE-7DC0-8B5262F683E4}"/>
              </a:ext>
            </a:extLst>
          </p:cNvPr>
          <p:cNvPicPr>
            <a:picLocks noChangeAspect="1"/>
          </p:cNvPicPr>
          <p:nvPr/>
        </p:nvPicPr>
        <p:blipFill>
          <a:blip r:embed="rId5"/>
          <a:stretch>
            <a:fillRect/>
          </a:stretch>
        </p:blipFill>
        <p:spPr>
          <a:xfrm>
            <a:off x="230343" y="0"/>
            <a:ext cx="2529223" cy="1906732"/>
          </a:xfrm>
          <a:prstGeom prst="rect">
            <a:avLst/>
          </a:prstGeom>
        </p:spPr>
      </p:pic>
      <p:sp>
        <p:nvSpPr>
          <p:cNvPr id="6" name="Metin kutusu 5">
            <a:extLst>
              <a:ext uri="{FF2B5EF4-FFF2-40B4-BE49-F238E27FC236}">
                <a16:creationId xmlns:a16="http://schemas.microsoft.com/office/drawing/2014/main" id="{E58B522B-2429-99CC-E17D-5AE06B557F38}"/>
              </a:ext>
            </a:extLst>
          </p:cNvPr>
          <p:cNvSpPr txBox="1"/>
          <p:nvPr/>
        </p:nvSpPr>
        <p:spPr>
          <a:xfrm>
            <a:off x="411404" y="2165625"/>
            <a:ext cx="2916396" cy="4393769"/>
          </a:xfrm>
          <a:prstGeom prst="rect">
            <a:avLst/>
          </a:prstGeom>
        </p:spPr>
        <p:txBody>
          <a:bodyPr vert="horz" lIns="68580" tIns="34290" rIns="68580" bIns="34290" rtlCol="0">
            <a:normAutofit fontScale="92500" lnSpcReduction="10000"/>
          </a:bodyPr>
          <a:lstStyle/>
          <a:p>
            <a:pPr indent="-171450">
              <a:lnSpc>
                <a:spcPct val="90000"/>
              </a:lnSpc>
              <a:spcAft>
                <a:spcPts val="450"/>
              </a:spcAft>
              <a:buFont typeface="Arial" panose="020B0604020202020204" pitchFamily="34" charset="0"/>
              <a:buChar char="•"/>
            </a:pPr>
            <a:r>
              <a:rPr lang="en-US" sz="1350" dirty="0"/>
              <a:t>SCIENCE by Chr. Hansen</a:t>
            </a:r>
          </a:p>
          <a:p>
            <a:pPr indent="-171450">
              <a:lnSpc>
                <a:spcPct val="90000"/>
              </a:lnSpc>
              <a:spcAft>
                <a:spcPts val="450"/>
              </a:spcAft>
              <a:buFont typeface="Arial" panose="020B0604020202020204" pitchFamily="34" charset="0"/>
              <a:buChar char="•"/>
            </a:pPr>
            <a:r>
              <a:rPr lang="en-US" sz="1350" dirty="0"/>
              <a:t>If you are looking for high-quality and well-documented premium strains, explore our comprehensive </a:t>
            </a:r>
            <a:r>
              <a:rPr lang="en-US" sz="1350" dirty="0">
                <a:hlinkClick r:id="rId6"/>
              </a:rPr>
              <a:t>SCIENCE by Chr. Hansen range</a:t>
            </a:r>
            <a:r>
              <a:rPr lang="en-US" sz="1350" dirty="0"/>
              <a:t>. These strains are supported by human clinical data, are safe to consume, and are IP and trademark protected.</a:t>
            </a:r>
            <a:br>
              <a:rPr lang="en-US" sz="1350" dirty="0"/>
            </a:br>
            <a:br>
              <a:rPr lang="en-US" sz="1350" dirty="0"/>
            </a:br>
            <a:r>
              <a:rPr lang="en-US" sz="1350" dirty="0"/>
              <a:t>The SCIENCE by Chr. Hansen range includes the world’s most documented probiotics strains.</a:t>
            </a:r>
          </a:p>
          <a:p>
            <a:pPr indent="-171450">
              <a:lnSpc>
                <a:spcPct val="90000"/>
              </a:lnSpc>
              <a:spcAft>
                <a:spcPts val="450"/>
              </a:spcAft>
              <a:buFont typeface="Arial" panose="020B0604020202020204" pitchFamily="34" charset="0"/>
              <a:buChar char="•"/>
            </a:pPr>
            <a:r>
              <a:rPr lang="en-US" sz="1350" i="1" dirty="0">
                <a:hlinkClick r:id="rId7"/>
              </a:rPr>
              <a:t>Lactobacillus rhamnosus, </a:t>
            </a:r>
            <a:r>
              <a:rPr lang="en-US" sz="1350" dirty="0">
                <a:hlinkClick r:id="rId7"/>
              </a:rPr>
              <a:t>LGG</a:t>
            </a:r>
            <a:r>
              <a:rPr lang="en-US" sz="1350" baseline="30000" dirty="0">
                <a:hlinkClick r:id="rId7"/>
              </a:rPr>
              <a:t>®</a:t>
            </a:r>
            <a:endParaRPr lang="en-US" sz="1350" dirty="0"/>
          </a:p>
          <a:p>
            <a:pPr indent="-171450">
              <a:lnSpc>
                <a:spcPct val="90000"/>
              </a:lnSpc>
              <a:spcAft>
                <a:spcPts val="450"/>
              </a:spcAft>
              <a:buFont typeface="Arial" panose="020B0604020202020204" pitchFamily="34" charset="0"/>
              <a:buChar char="•"/>
            </a:pPr>
            <a:r>
              <a:rPr lang="en-US" sz="1350" i="1" dirty="0">
                <a:hlinkClick r:id="rId8"/>
              </a:rPr>
              <a:t>Bifidobacterium, </a:t>
            </a:r>
            <a:r>
              <a:rPr lang="en-US" sz="1350" dirty="0">
                <a:hlinkClick r:id="rId8"/>
              </a:rPr>
              <a:t>BB-12</a:t>
            </a:r>
            <a:r>
              <a:rPr lang="en-US" sz="1350" baseline="30000" dirty="0">
                <a:hlinkClick r:id="rId8"/>
              </a:rPr>
              <a:t>®</a:t>
            </a:r>
            <a:endParaRPr lang="en-US" sz="1350" dirty="0"/>
          </a:p>
          <a:p>
            <a:pPr indent="-171450">
              <a:lnSpc>
                <a:spcPct val="90000"/>
              </a:lnSpc>
              <a:spcAft>
                <a:spcPts val="450"/>
              </a:spcAft>
              <a:buFont typeface="Arial" panose="020B0604020202020204" pitchFamily="34" charset="0"/>
              <a:buChar char="•"/>
            </a:pPr>
            <a:r>
              <a:rPr lang="en-US" sz="1350" i="1" dirty="0">
                <a:hlinkClick r:id="rId9"/>
              </a:rPr>
              <a:t>Lactobacillus acidophilus, </a:t>
            </a:r>
            <a:r>
              <a:rPr lang="en-US" sz="1350" dirty="0">
                <a:hlinkClick r:id="rId9"/>
              </a:rPr>
              <a:t>DDS-1</a:t>
            </a:r>
            <a:r>
              <a:rPr lang="en-US" sz="1350" baseline="30000" dirty="0">
                <a:hlinkClick r:id="rId9"/>
              </a:rPr>
              <a:t>®</a:t>
            </a:r>
            <a:endParaRPr lang="en-US" sz="1350" dirty="0"/>
          </a:p>
          <a:p>
            <a:pPr indent="-171450">
              <a:lnSpc>
                <a:spcPct val="90000"/>
              </a:lnSpc>
              <a:spcAft>
                <a:spcPts val="450"/>
              </a:spcAft>
              <a:buFont typeface="Arial" panose="020B0604020202020204" pitchFamily="34" charset="0"/>
              <a:buChar char="•"/>
            </a:pPr>
            <a:r>
              <a:rPr lang="en-US" sz="1350" i="1" dirty="0">
                <a:hlinkClick r:id="rId10"/>
              </a:rPr>
              <a:t>Lactobacillus paracasei, </a:t>
            </a:r>
            <a:r>
              <a:rPr lang="en-US" sz="1350" dirty="0">
                <a:hlinkClick r:id="rId10"/>
              </a:rPr>
              <a:t>L. CASEI 431</a:t>
            </a:r>
            <a:r>
              <a:rPr lang="en-US" sz="1350" baseline="30000" dirty="0">
                <a:hlinkClick r:id="rId10"/>
              </a:rPr>
              <a:t>®</a:t>
            </a:r>
            <a:endParaRPr lang="en-US" sz="1350" dirty="0"/>
          </a:p>
          <a:p>
            <a:pPr indent="-171450">
              <a:lnSpc>
                <a:spcPct val="90000"/>
              </a:lnSpc>
              <a:spcAft>
                <a:spcPts val="450"/>
              </a:spcAft>
              <a:buFont typeface="Arial" panose="020B0604020202020204" pitchFamily="34" charset="0"/>
              <a:buChar char="•"/>
            </a:pPr>
            <a:r>
              <a:rPr lang="en-US" sz="1350" i="1" dirty="0">
                <a:hlinkClick r:id="rId11"/>
              </a:rPr>
              <a:t>Bifidobacterium,</a:t>
            </a:r>
            <a:r>
              <a:rPr lang="en-US" sz="1350" dirty="0">
                <a:hlinkClick r:id="rId11"/>
              </a:rPr>
              <a:t> UABla-12</a:t>
            </a:r>
            <a:r>
              <a:rPr lang="en-US" sz="1350" baseline="30000" dirty="0">
                <a:hlinkClick r:id="rId11"/>
              </a:rPr>
              <a:t>™</a:t>
            </a:r>
            <a:endParaRPr lang="en-US" sz="1350" dirty="0"/>
          </a:p>
          <a:p>
            <a:pPr indent="-171450">
              <a:lnSpc>
                <a:spcPct val="90000"/>
              </a:lnSpc>
              <a:spcAft>
                <a:spcPts val="450"/>
              </a:spcAft>
              <a:buFont typeface="Arial" panose="020B0604020202020204" pitchFamily="34" charset="0"/>
              <a:buChar char="•"/>
            </a:pPr>
            <a:r>
              <a:rPr lang="en-US" sz="1350" dirty="0">
                <a:hlinkClick r:id="rId12"/>
              </a:rPr>
              <a:t>UREX</a:t>
            </a:r>
            <a:r>
              <a:rPr lang="en-US" sz="1350" baseline="30000" dirty="0">
                <a:hlinkClick r:id="rId12"/>
              </a:rPr>
              <a:t>™</a:t>
            </a:r>
            <a:r>
              <a:rPr lang="en-US" sz="1350" dirty="0">
                <a:hlinkClick r:id="rId12"/>
              </a:rPr>
              <a:t> (</a:t>
            </a:r>
            <a:r>
              <a:rPr lang="en-US" sz="1350" i="1" dirty="0">
                <a:hlinkClick r:id="rId12"/>
              </a:rPr>
              <a:t>Lactobacillus reuteri</a:t>
            </a:r>
            <a:r>
              <a:rPr lang="en-US" sz="1350" dirty="0">
                <a:hlinkClick r:id="rId12"/>
              </a:rPr>
              <a:t>, RC-14</a:t>
            </a:r>
            <a:r>
              <a:rPr lang="en-US" sz="1350" baseline="30000" dirty="0">
                <a:hlinkClick r:id="rId12"/>
              </a:rPr>
              <a:t>®</a:t>
            </a:r>
            <a:r>
              <a:rPr lang="en-US" sz="1350" dirty="0">
                <a:hlinkClick r:id="rId12"/>
              </a:rPr>
              <a:t> + </a:t>
            </a:r>
            <a:r>
              <a:rPr lang="en-US" sz="1350" i="1" dirty="0">
                <a:hlinkClick r:id="rId12"/>
              </a:rPr>
              <a:t>Lactobacillus rhamnosus</a:t>
            </a:r>
            <a:r>
              <a:rPr lang="en-US" sz="1350" dirty="0">
                <a:hlinkClick r:id="rId12"/>
              </a:rPr>
              <a:t>, GR-1</a:t>
            </a:r>
            <a:r>
              <a:rPr lang="en-US" sz="1350" baseline="30000" dirty="0">
                <a:hlinkClick r:id="rId12"/>
              </a:rPr>
              <a:t>®</a:t>
            </a:r>
            <a:r>
              <a:rPr lang="en-US" sz="1350" dirty="0">
                <a:hlinkClick r:id="rId12"/>
              </a:rPr>
              <a:t>)</a:t>
            </a:r>
            <a:endParaRPr lang="en-US" sz="1350" dirty="0"/>
          </a:p>
          <a:p>
            <a:pPr indent="-171450">
              <a:lnSpc>
                <a:spcPct val="90000"/>
              </a:lnSpc>
              <a:spcAft>
                <a:spcPts val="450"/>
              </a:spcAft>
              <a:buFont typeface="Arial" panose="020B0604020202020204" pitchFamily="34" charset="0"/>
              <a:buChar char="•"/>
            </a:pPr>
            <a:r>
              <a:rPr lang="en-US" sz="1350" dirty="0">
                <a:hlinkClick r:id="rId13"/>
              </a:rPr>
              <a:t>ASTARTE</a:t>
            </a:r>
            <a:r>
              <a:rPr lang="en-US" sz="1350" baseline="30000" dirty="0">
                <a:hlinkClick r:id="rId13"/>
              </a:rPr>
              <a:t>™</a:t>
            </a:r>
            <a:r>
              <a:rPr lang="en-US" sz="1350" dirty="0">
                <a:hlinkClick r:id="rId13"/>
              </a:rPr>
              <a:t> probiotic combination</a:t>
            </a:r>
            <a:endParaRPr lang="en-US" sz="1350" dirty="0"/>
          </a:p>
          <a:p>
            <a:pPr indent="-171450">
              <a:lnSpc>
                <a:spcPct val="90000"/>
              </a:lnSpc>
              <a:spcAft>
                <a:spcPts val="450"/>
              </a:spcAft>
              <a:buFont typeface="Arial" panose="020B0604020202020204" pitchFamily="34" charset="0"/>
              <a:buChar char="•"/>
            </a:pPr>
            <a:r>
              <a:rPr lang="en-US" sz="1350" i="1" dirty="0">
                <a:hlinkClick r:id="rId14"/>
              </a:rPr>
              <a:t>Lactobacillus reuteri, </a:t>
            </a:r>
            <a:r>
              <a:rPr lang="en-US" sz="1350" dirty="0">
                <a:hlinkClick r:id="rId14"/>
              </a:rPr>
              <a:t>LRC</a:t>
            </a:r>
            <a:r>
              <a:rPr lang="en-US" sz="1350" baseline="30000" dirty="0">
                <a:hlinkClick r:id="rId14"/>
              </a:rPr>
              <a:t>®</a:t>
            </a:r>
            <a:endParaRPr lang="en-US" sz="1350" dirty="0"/>
          </a:p>
          <a:p>
            <a:pPr indent="-171450">
              <a:lnSpc>
                <a:spcPct val="90000"/>
              </a:lnSpc>
              <a:spcAft>
                <a:spcPts val="450"/>
              </a:spcAft>
              <a:buFont typeface="Arial" panose="020B0604020202020204" pitchFamily="34" charset="0"/>
              <a:buChar char="•"/>
            </a:pPr>
            <a:r>
              <a:rPr lang="en-US" sz="1350" i="1" dirty="0">
                <a:hlinkClick r:id="rId15"/>
              </a:rPr>
              <a:t>Lactobacillus acidophilus, </a:t>
            </a:r>
            <a:r>
              <a:rPr lang="en-US" sz="1350" dirty="0">
                <a:hlinkClick r:id="rId15"/>
              </a:rPr>
              <a:t>LA-5</a:t>
            </a:r>
            <a:r>
              <a:rPr lang="en-US" sz="1350" baseline="30000" dirty="0">
                <a:hlinkClick r:id="rId15"/>
              </a:rPr>
              <a:t>®</a:t>
            </a:r>
            <a:endParaRPr lang="en-US" sz="1350" dirty="0"/>
          </a:p>
          <a:p>
            <a:pPr indent="-171450">
              <a:lnSpc>
                <a:spcPct val="90000"/>
              </a:lnSpc>
              <a:spcAft>
                <a:spcPts val="450"/>
              </a:spcAft>
              <a:buFont typeface="Arial" panose="020B0604020202020204" pitchFamily="34" charset="0"/>
              <a:buChar char="•"/>
            </a:pPr>
            <a:r>
              <a:rPr lang="en-US" sz="1350" i="1" dirty="0">
                <a:hlinkClick r:id="rId16"/>
              </a:rPr>
              <a:t>Lactobacillus paracasei, </a:t>
            </a:r>
            <a:r>
              <a:rPr lang="en-US" sz="1350" dirty="0">
                <a:hlinkClick r:id="rId16"/>
              </a:rPr>
              <a:t>F-19</a:t>
            </a:r>
            <a:r>
              <a:rPr lang="en-US" sz="1350" baseline="30000" dirty="0">
                <a:hlinkClick r:id="rId16"/>
              </a:rPr>
              <a:t>®</a:t>
            </a:r>
            <a:endParaRPr lang="en-US" sz="1350" dirty="0"/>
          </a:p>
          <a:p>
            <a:pPr indent="-171450">
              <a:lnSpc>
                <a:spcPct val="90000"/>
              </a:lnSpc>
              <a:spcAft>
                <a:spcPts val="450"/>
              </a:spcAft>
              <a:buFont typeface="Arial" panose="020B0604020202020204" pitchFamily="34" charset="0"/>
              <a:buChar char="•"/>
            </a:pPr>
            <a:r>
              <a:rPr lang="en-US" sz="1350" dirty="0">
                <a:hlinkClick r:id="rId17"/>
              </a:rPr>
              <a:t>ISTILOS</a:t>
            </a:r>
            <a:r>
              <a:rPr lang="en-US" sz="1350" baseline="30000" dirty="0">
                <a:hlinkClick r:id="rId17"/>
              </a:rPr>
              <a:t>™</a:t>
            </a:r>
            <a:r>
              <a:rPr lang="en-US" sz="1350" dirty="0">
                <a:hlinkClick r:id="rId17"/>
              </a:rPr>
              <a:t> </a:t>
            </a:r>
            <a:r>
              <a:rPr lang="en-US" sz="1350" i="1" dirty="0">
                <a:hlinkClick r:id="rId17"/>
              </a:rPr>
              <a:t>B. infantis.</a:t>
            </a:r>
            <a:r>
              <a:rPr lang="en-US" sz="1350" dirty="0">
                <a:hlinkClick r:id="rId17"/>
              </a:rPr>
              <a:t> </a:t>
            </a:r>
            <a:endParaRPr lang="en-US" sz="1350" dirty="0"/>
          </a:p>
        </p:txBody>
      </p:sp>
      <p:sp>
        <p:nvSpPr>
          <p:cNvPr id="9" name="Metin kutusu 8">
            <a:extLst>
              <a:ext uri="{FF2B5EF4-FFF2-40B4-BE49-F238E27FC236}">
                <a16:creationId xmlns:a16="http://schemas.microsoft.com/office/drawing/2014/main" id="{A621E044-4745-3995-CCF9-6F754A735C40}"/>
              </a:ext>
            </a:extLst>
          </p:cNvPr>
          <p:cNvSpPr txBox="1"/>
          <p:nvPr/>
        </p:nvSpPr>
        <p:spPr>
          <a:xfrm>
            <a:off x="2814391" y="6099464"/>
            <a:ext cx="1906163" cy="369332"/>
          </a:xfrm>
          <a:prstGeom prst="rect">
            <a:avLst/>
          </a:prstGeom>
          <a:noFill/>
        </p:spPr>
        <p:txBody>
          <a:bodyPr wrap="none" rtlCol="0">
            <a:spAutoFit/>
          </a:bodyPr>
          <a:lstStyle/>
          <a:p>
            <a:r>
              <a:rPr lang="tr-TR" dirty="0">
                <a:solidFill>
                  <a:srgbClr val="C00000"/>
                </a:solidFill>
              </a:rPr>
              <a:t>Kültür koleksiyonu</a:t>
            </a:r>
          </a:p>
        </p:txBody>
      </p:sp>
    </p:spTree>
    <p:extLst>
      <p:ext uri="{BB962C8B-B14F-4D97-AF65-F5344CB8AC3E}">
        <p14:creationId xmlns:p14="http://schemas.microsoft.com/office/powerpoint/2010/main" val="1897051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857250"/>
            <a:ext cx="3895893" cy="2448596"/>
          </a:xfrm>
          <a:prstGeom prst="rect">
            <a:avLst/>
          </a:prstGeom>
          <a:noFill/>
          <a:ln w="9525">
            <a:noFill/>
            <a:miter lim="800000"/>
            <a:headEnd/>
            <a:tailEnd/>
          </a:ln>
        </p:spPr>
      </p:pic>
      <p:graphicFrame>
        <p:nvGraphicFramePr>
          <p:cNvPr id="5" name="1 Tablo">
            <a:extLst>
              <a:ext uri="{FF2B5EF4-FFF2-40B4-BE49-F238E27FC236}">
                <a16:creationId xmlns:a16="http://schemas.microsoft.com/office/drawing/2014/main" id="{92151DD9-8087-CF41-A07A-3B19DA3F27D8}"/>
              </a:ext>
            </a:extLst>
          </p:cNvPr>
          <p:cNvGraphicFramePr>
            <a:graphicFrameLocks noGrp="1"/>
          </p:cNvGraphicFramePr>
          <p:nvPr/>
        </p:nvGraphicFramePr>
        <p:xfrm>
          <a:off x="3831021" y="857251"/>
          <a:ext cx="5312980" cy="5143506"/>
        </p:xfrm>
        <a:graphic>
          <a:graphicData uri="http://schemas.openxmlformats.org/drawingml/2006/table">
            <a:tbl>
              <a:tblPr firstRow="1" bandRow="1">
                <a:tableStyleId>{5C22544A-7EE6-4342-B048-85BDC9FD1C3A}</a:tableStyleId>
              </a:tblPr>
              <a:tblGrid>
                <a:gridCol w="1722561">
                  <a:extLst>
                    <a:ext uri="{9D8B030D-6E8A-4147-A177-3AD203B41FA5}">
                      <a16:colId xmlns:a16="http://schemas.microsoft.com/office/drawing/2014/main" val="20000"/>
                    </a:ext>
                  </a:extLst>
                </a:gridCol>
                <a:gridCol w="3590419">
                  <a:extLst>
                    <a:ext uri="{9D8B030D-6E8A-4147-A177-3AD203B41FA5}">
                      <a16:colId xmlns:a16="http://schemas.microsoft.com/office/drawing/2014/main" val="20001"/>
                    </a:ext>
                  </a:extLst>
                </a:gridCol>
              </a:tblGrid>
              <a:tr h="294491">
                <a:tc>
                  <a:txBody>
                    <a:bodyPr/>
                    <a:lstStyle/>
                    <a:p>
                      <a:r>
                        <a:rPr lang="tr-TR" sz="1200" dirty="0" err="1">
                          <a:solidFill>
                            <a:schemeClr val="bg1"/>
                          </a:solidFill>
                        </a:rPr>
                        <a:t>Probiyotikler</a:t>
                      </a:r>
                      <a:endParaRPr lang="tr-TR" sz="1200" dirty="0">
                        <a:solidFill>
                          <a:schemeClr val="bg1"/>
                        </a:solidFill>
                      </a:endParaRPr>
                    </a:p>
                  </a:txBody>
                  <a:tcPr marL="68580" marR="68580" marT="34290" marB="34290"/>
                </a:tc>
                <a:tc>
                  <a:txBody>
                    <a:bodyPr/>
                    <a:lstStyle/>
                    <a:p>
                      <a:endParaRPr lang="tr-TR" sz="1200" dirty="0"/>
                    </a:p>
                  </a:txBody>
                  <a:tcPr marL="68580" marR="68580" marT="34290" marB="34290"/>
                </a:tc>
                <a:extLst>
                  <a:ext uri="{0D108BD9-81ED-4DB2-BD59-A6C34878D82A}">
                    <a16:rowId xmlns:a16="http://schemas.microsoft.com/office/drawing/2014/main" val="10000"/>
                  </a:ext>
                </a:extLst>
              </a:tr>
              <a:tr h="653527">
                <a:tc>
                  <a:txBody>
                    <a:bodyPr/>
                    <a:lstStyle/>
                    <a:p>
                      <a:r>
                        <a:rPr lang="tr-TR" sz="1200" dirty="0"/>
                        <a:t>İmmünolojik etkiler</a:t>
                      </a:r>
                    </a:p>
                  </a:txBody>
                  <a:tcPr marL="68580" marR="68580" marT="34290" marB="34290"/>
                </a:tc>
                <a:tc>
                  <a:txBody>
                    <a:bodyPr/>
                    <a:lstStyle/>
                    <a:p>
                      <a:r>
                        <a:rPr lang="tr-TR" sz="1200" dirty="0"/>
                        <a:t>Lokal </a:t>
                      </a:r>
                      <a:r>
                        <a:rPr lang="tr-TR" sz="1200" dirty="0" err="1"/>
                        <a:t>makrofajları</a:t>
                      </a:r>
                      <a:r>
                        <a:rPr lang="tr-TR" sz="1200" dirty="0"/>
                        <a:t> aktive ederek antijen sunumunu arttırması </a:t>
                      </a:r>
                      <a:r>
                        <a:rPr lang="tr-TR" sz="1200" dirty="0" err="1"/>
                        <a:t>IgA</a:t>
                      </a:r>
                      <a:r>
                        <a:rPr lang="tr-TR" sz="1200" dirty="0"/>
                        <a:t>  </a:t>
                      </a:r>
                      <a:r>
                        <a:rPr lang="tr-TR" sz="1200" dirty="0" err="1"/>
                        <a:t>salınımının</a:t>
                      </a:r>
                      <a:r>
                        <a:rPr lang="tr-TR" sz="1200" baseline="0" dirty="0"/>
                        <a:t> artması</a:t>
                      </a:r>
                      <a:endParaRPr lang="tr-TR" sz="1200" dirty="0"/>
                    </a:p>
                  </a:txBody>
                  <a:tcPr marL="68580" marR="68580" marT="34290" marB="34290"/>
                </a:tc>
                <a:extLst>
                  <a:ext uri="{0D108BD9-81ED-4DB2-BD59-A6C34878D82A}">
                    <a16:rowId xmlns:a16="http://schemas.microsoft.com/office/drawing/2014/main" val="10001"/>
                  </a:ext>
                </a:extLst>
              </a:tr>
              <a:tr h="294491">
                <a:tc>
                  <a:txBody>
                    <a:bodyPr/>
                    <a:lstStyle/>
                    <a:p>
                      <a:endParaRPr lang="tr-TR" sz="1200"/>
                    </a:p>
                  </a:txBody>
                  <a:tcPr marL="68580" marR="68580" marT="34290" marB="34290"/>
                </a:tc>
                <a:tc>
                  <a:txBody>
                    <a:bodyPr/>
                    <a:lstStyle/>
                    <a:p>
                      <a:r>
                        <a:rPr lang="tr-TR" sz="1200" dirty="0" err="1"/>
                        <a:t>Sitokin</a:t>
                      </a:r>
                      <a:r>
                        <a:rPr lang="tr-TR" sz="1200" dirty="0"/>
                        <a:t> profillerini etkilemesi</a:t>
                      </a:r>
                    </a:p>
                  </a:txBody>
                  <a:tcPr marL="68580" marR="68580" marT="34290" marB="34290"/>
                </a:tc>
                <a:extLst>
                  <a:ext uri="{0D108BD9-81ED-4DB2-BD59-A6C34878D82A}">
                    <a16:rowId xmlns:a16="http://schemas.microsoft.com/office/drawing/2014/main" val="10002"/>
                  </a:ext>
                </a:extLst>
              </a:tr>
              <a:tr h="294491">
                <a:tc>
                  <a:txBody>
                    <a:bodyPr/>
                    <a:lstStyle/>
                    <a:p>
                      <a:endParaRPr lang="tr-TR" sz="1200"/>
                    </a:p>
                  </a:txBody>
                  <a:tcPr marL="68580" marR="68580" marT="34290" marB="34290"/>
                </a:tc>
                <a:tc>
                  <a:txBody>
                    <a:bodyPr/>
                    <a:lstStyle/>
                    <a:p>
                      <a:r>
                        <a:rPr lang="tr-TR" sz="1200" dirty="0"/>
                        <a:t>Gıda antijenlerine duyarlılığı azaltması</a:t>
                      </a:r>
                    </a:p>
                  </a:txBody>
                  <a:tcPr marL="68580" marR="68580" marT="34290" marB="34290"/>
                </a:tc>
                <a:extLst>
                  <a:ext uri="{0D108BD9-81ED-4DB2-BD59-A6C34878D82A}">
                    <a16:rowId xmlns:a16="http://schemas.microsoft.com/office/drawing/2014/main" val="10003"/>
                  </a:ext>
                </a:extLst>
              </a:tr>
              <a:tr h="459890">
                <a:tc>
                  <a:txBody>
                    <a:bodyPr/>
                    <a:lstStyle/>
                    <a:p>
                      <a:r>
                        <a:rPr lang="tr-TR" sz="1200" dirty="0" err="1"/>
                        <a:t>Nonimmünolojik</a:t>
                      </a:r>
                      <a:endParaRPr lang="tr-TR" sz="1200" dirty="0"/>
                    </a:p>
                    <a:p>
                      <a:r>
                        <a:rPr lang="tr-TR" sz="1200" dirty="0"/>
                        <a:t>etkiler</a:t>
                      </a:r>
                    </a:p>
                  </a:txBody>
                  <a:tcPr marL="68580" marR="68580" marT="34290" marB="34290"/>
                </a:tc>
                <a:tc>
                  <a:txBody>
                    <a:bodyPr/>
                    <a:lstStyle/>
                    <a:p>
                      <a:r>
                        <a:rPr lang="tr-TR" sz="1200" dirty="0"/>
                        <a:t>Patojenlerle besin için yarışması</a:t>
                      </a:r>
                    </a:p>
                  </a:txBody>
                  <a:tcPr marL="68580" marR="68580" marT="34290" marB="34290"/>
                </a:tc>
                <a:extLst>
                  <a:ext uri="{0D108BD9-81ED-4DB2-BD59-A6C34878D82A}">
                    <a16:rowId xmlns:a16="http://schemas.microsoft.com/office/drawing/2014/main" val="10004"/>
                  </a:ext>
                </a:extLst>
              </a:tr>
              <a:tr h="459890">
                <a:tc>
                  <a:txBody>
                    <a:bodyPr/>
                    <a:lstStyle/>
                    <a:p>
                      <a:endParaRPr lang="tr-TR" sz="1200"/>
                    </a:p>
                  </a:txBody>
                  <a:tcPr marL="68580" marR="68580" marT="34290" marB="34290"/>
                </a:tc>
                <a:tc>
                  <a:txBody>
                    <a:bodyPr/>
                    <a:lstStyle/>
                    <a:p>
                      <a:r>
                        <a:rPr lang="tr-TR" sz="1200" dirty="0"/>
                        <a:t>Lokal </a:t>
                      </a:r>
                      <a:r>
                        <a:rPr lang="tr-TR" sz="1200" dirty="0" err="1"/>
                        <a:t>pH</a:t>
                      </a:r>
                      <a:r>
                        <a:rPr lang="tr-TR" sz="1200" dirty="0"/>
                        <a:t> değişikliği</a:t>
                      </a:r>
                      <a:r>
                        <a:rPr lang="tr-TR" sz="1200" baseline="0" dirty="0"/>
                        <a:t> ve patojenlerin yapışmasını engellemek</a:t>
                      </a:r>
                      <a:endParaRPr lang="tr-TR" sz="1200" dirty="0"/>
                    </a:p>
                  </a:txBody>
                  <a:tcPr marL="68580" marR="68580" marT="34290" marB="34290"/>
                </a:tc>
                <a:extLst>
                  <a:ext uri="{0D108BD9-81ED-4DB2-BD59-A6C34878D82A}">
                    <a16:rowId xmlns:a16="http://schemas.microsoft.com/office/drawing/2014/main" val="10005"/>
                  </a:ext>
                </a:extLst>
              </a:tr>
              <a:tr h="459890">
                <a:tc>
                  <a:txBody>
                    <a:bodyPr/>
                    <a:lstStyle/>
                    <a:p>
                      <a:endParaRPr lang="tr-TR" sz="1200"/>
                    </a:p>
                  </a:txBody>
                  <a:tcPr marL="68580" marR="68580" marT="34290" marB="34290"/>
                </a:tc>
                <a:tc>
                  <a:txBody>
                    <a:bodyPr/>
                    <a:lstStyle/>
                    <a:p>
                      <a:r>
                        <a:rPr lang="tr-TR" sz="1200" dirty="0" err="1"/>
                        <a:t>Bakteriyosin</a:t>
                      </a:r>
                      <a:r>
                        <a:rPr lang="tr-TR" sz="1200" dirty="0"/>
                        <a:t> üretimi ile patojenleri </a:t>
                      </a:r>
                      <a:r>
                        <a:rPr lang="tr-TR" sz="1200" dirty="0" err="1"/>
                        <a:t>inhibe</a:t>
                      </a:r>
                      <a:r>
                        <a:rPr lang="tr-TR" sz="1200" dirty="0"/>
                        <a:t> etmek</a:t>
                      </a:r>
                    </a:p>
                  </a:txBody>
                  <a:tcPr marL="68580" marR="68580" marT="34290" marB="34290"/>
                </a:tc>
                <a:extLst>
                  <a:ext uri="{0D108BD9-81ED-4DB2-BD59-A6C34878D82A}">
                    <a16:rowId xmlns:a16="http://schemas.microsoft.com/office/drawing/2014/main" val="10006"/>
                  </a:ext>
                </a:extLst>
              </a:tr>
              <a:tr h="294491">
                <a:tc>
                  <a:txBody>
                    <a:bodyPr/>
                    <a:lstStyle/>
                    <a:p>
                      <a:endParaRPr lang="tr-TR" sz="1200"/>
                    </a:p>
                  </a:txBody>
                  <a:tcPr marL="68580" marR="68580" marT="34290" marB="34290"/>
                </a:tc>
                <a:tc>
                  <a:txBody>
                    <a:bodyPr/>
                    <a:lstStyle/>
                    <a:p>
                      <a:r>
                        <a:rPr lang="tr-TR" sz="1200" dirty="0" err="1"/>
                        <a:t>Superoksit</a:t>
                      </a:r>
                      <a:r>
                        <a:rPr lang="tr-TR" sz="1200" dirty="0"/>
                        <a:t> radikalleri oluşturmak</a:t>
                      </a:r>
                    </a:p>
                  </a:txBody>
                  <a:tcPr marL="68580" marR="68580" marT="34290" marB="34290"/>
                </a:tc>
                <a:extLst>
                  <a:ext uri="{0D108BD9-81ED-4DB2-BD59-A6C34878D82A}">
                    <a16:rowId xmlns:a16="http://schemas.microsoft.com/office/drawing/2014/main" val="10007"/>
                  </a:ext>
                </a:extLst>
              </a:tr>
              <a:tr h="294491">
                <a:tc>
                  <a:txBody>
                    <a:bodyPr/>
                    <a:lstStyle/>
                    <a:p>
                      <a:endParaRPr lang="tr-TR" sz="1200"/>
                    </a:p>
                  </a:txBody>
                  <a:tcPr marL="68580" marR="68580" marT="34290" marB="34290"/>
                </a:tc>
                <a:tc>
                  <a:txBody>
                    <a:bodyPr/>
                    <a:lstStyle/>
                    <a:p>
                      <a:r>
                        <a:rPr lang="tr-TR" sz="1200" dirty="0" err="1"/>
                        <a:t>Epitelyal</a:t>
                      </a:r>
                      <a:r>
                        <a:rPr lang="tr-TR" sz="1200" dirty="0"/>
                        <a:t> </a:t>
                      </a:r>
                      <a:r>
                        <a:rPr lang="tr-TR" sz="1200" dirty="0" err="1"/>
                        <a:t>musin</a:t>
                      </a:r>
                      <a:r>
                        <a:rPr lang="tr-TR" sz="1200" dirty="0"/>
                        <a:t> üretimini arttırmak</a:t>
                      </a:r>
                    </a:p>
                  </a:txBody>
                  <a:tcPr marL="68580" marR="68580" marT="34290" marB="34290"/>
                </a:tc>
                <a:extLst>
                  <a:ext uri="{0D108BD9-81ED-4DB2-BD59-A6C34878D82A}">
                    <a16:rowId xmlns:a16="http://schemas.microsoft.com/office/drawing/2014/main" val="10008"/>
                  </a:ext>
                </a:extLst>
              </a:tr>
              <a:tr h="294491">
                <a:tc>
                  <a:txBody>
                    <a:bodyPr/>
                    <a:lstStyle/>
                    <a:p>
                      <a:endParaRPr lang="tr-TR" sz="1200"/>
                    </a:p>
                  </a:txBody>
                  <a:tcPr marL="68580" marR="68580" marT="34290" marB="34290"/>
                </a:tc>
                <a:tc>
                  <a:txBody>
                    <a:bodyPr/>
                    <a:lstStyle/>
                    <a:p>
                      <a:r>
                        <a:rPr lang="tr-TR" sz="1200" dirty="0"/>
                        <a:t>Bağırsak bariyer fonksiyonunu arttırmak</a:t>
                      </a:r>
                    </a:p>
                  </a:txBody>
                  <a:tcPr marL="68580" marR="68580" marT="34290" marB="34290"/>
                </a:tc>
                <a:extLst>
                  <a:ext uri="{0D108BD9-81ED-4DB2-BD59-A6C34878D82A}">
                    <a16:rowId xmlns:a16="http://schemas.microsoft.com/office/drawing/2014/main" val="10009"/>
                  </a:ext>
                </a:extLst>
              </a:tr>
              <a:tr h="294491">
                <a:tc>
                  <a:txBody>
                    <a:bodyPr/>
                    <a:lstStyle/>
                    <a:p>
                      <a:endParaRPr lang="tr-TR" sz="1200" dirty="0"/>
                    </a:p>
                  </a:txBody>
                  <a:tcPr marL="68580" marR="68580" marT="34290" marB="34290"/>
                </a:tc>
                <a:tc>
                  <a:txBody>
                    <a:bodyPr/>
                    <a:lstStyle/>
                    <a:p>
                      <a:r>
                        <a:rPr lang="tr-TR" sz="1200" dirty="0" err="1"/>
                        <a:t>Adezyonda</a:t>
                      </a:r>
                      <a:r>
                        <a:rPr lang="tr-TR" sz="1200" dirty="0"/>
                        <a:t> patojenlerle yarışmak</a:t>
                      </a:r>
                    </a:p>
                  </a:txBody>
                  <a:tcPr marL="68580" marR="68580" marT="34290" marB="34290"/>
                </a:tc>
                <a:extLst>
                  <a:ext uri="{0D108BD9-81ED-4DB2-BD59-A6C34878D82A}">
                    <a16:rowId xmlns:a16="http://schemas.microsoft.com/office/drawing/2014/main" val="10010"/>
                  </a:ext>
                </a:extLst>
              </a:tr>
              <a:tr h="294491">
                <a:tc>
                  <a:txBody>
                    <a:bodyPr/>
                    <a:lstStyle/>
                    <a:p>
                      <a:endParaRPr lang="tr-TR" sz="1200" dirty="0"/>
                    </a:p>
                  </a:txBody>
                  <a:tcPr marL="68580" marR="68580" marT="34290" marB="34290"/>
                </a:tc>
                <a:tc>
                  <a:txBody>
                    <a:bodyPr/>
                    <a:lstStyle/>
                    <a:p>
                      <a:r>
                        <a:rPr lang="tr-TR" sz="1200" dirty="0"/>
                        <a:t>Patojen toksinlerini </a:t>
                      </a:r>
                      <a:r>
                        <a:rPr lang="tr-TR" sz="1200" dirty="0" err="1"/>
                        <a:t>modifiye</a:t>
                      </a:r>
                      <a:r>
                        <a:rPr lang="tr-TR" sz="1200" dirty="0"/>
                        <a:t> etmek</a:t>
                      </a:r>
                    </a:p>
                  </a:txBody>
                  <a:tcPr marL="68580" marR="68580" marT="34290" marB="34290"/>
                </a:tc>
                <a:extLst>
                  <a:ext uri="{0D108BD9-81ED-4DB2-BD59-A6C34878D82A}">
                    <a16:rowId xmlns:a16="http://schemas.microsoft.com/office/drawing/2014/main" val="10011"/>
                  </a:ext>
                </a:extLst>
              </a:tr>
              <a:tr h="459890">
                <a:tc>
                  <a:txBody>
                    <a:bodyPr/>
                    <a:lstStyle/>
                    <a:p>
                      <a:r>
                        <a:rPr lang="tr-TR" sz="1200" b="1" dirty="0" err="1">
                          <a:solidFill>
                            <a:schemeClr val="tx2"/>
                          </a:solidFill>
                        </a:rPr>
                        <a:t>Prebiyotikler</a:t>
                      </a:r>
                      <a:endParaRPr lang="tr-TR" sz="1200" b="1" dirty="0">
                        <a:solidFill>
                          <a:schemeClr val="tx2"/>
                        </a:solidFill>
                      </a:endParaRPr>
                    </a:p>
                  </a:txBody>
                  <a:tcPr marL="68580" marR="68580" marT="34290" marB="34290"/>
                </a:tc>
                <a:tc>
                  <a:txBody>
                    <a:bodyPr/>
                    <a:lstStyle/>
                    <a:p>
                      <a:r>
                        <a:rPr lang="tr-TR" sz="1200" dirty="0"/>
                        <a:t>Kısa zincirli yağ </a:t>
                      </a:r>
                      <a:r>
                        <a:rPr lang="tr-TR" sz="1200" dirty="0" err="1"/>
                        <a:t>asiti</a:t>
                      </a:r>
                      <a:r>
                        <a:rPr lang="tr-TR" sz="1200" dirty="0"/>
                        <a:t> üretilmesi, yağ metabolizması, iyon </a:t>
                      </a:r>
                      <a:r>
                        <a:rPr lang="tr-TR" sz="1200" dirty="0" err="1"/>
                        <a:t>absorbsiyonu</a:t>
                      </a:r>
                      <a:endParaRPr lang="tr-TR" sz="1200" dirty="0"/>
                    </a:p>
                  </a:txBody>
                  <a:tcPr marL="68580" marR="68580" marT="34290" marB="34290"/>
                </a:tc>
                <a:extLst>
                  <a:ext uri="{0D108BD9-81ED-4DB2-BD59-A6C34878D82A}">
                    <a16:rowId xmlns:a16="http://schemas.microsoft.com/office/drawing/2014/main" val="10012"/>
                  </a:ext>
                </a:extLst>
              </a:tr>
              <a:tr h="294491">
                <a:tc>
                  <a:txBody>
                    <a:bodyPr/>
                    <a:lstStyle/>
                    <a:p>
                      <a:endParaRPr lang="tr-TR" sz="1200"/>
                    </a:p>
                  </a:txBody>
                  <a:tcPr marL="68580" marR="68580" marT="34290" marB="34290"/>
                </a:tc>
                <a:tc>
                  <a:txBody>
                    <a:bodyPr/>
                    <a:lstStyle/>
                    <a:p>
                      <a:r>
                        <a:rPr lang="tr-TR" sz="1200" dirty="0"/>
                        <a:t>Konak</a:t>
                      </a:r>
                      <a:r>
                        <a:rPr lang="tr-TR" sz="1200" baseline="0" dirty="0"/>
                        <a:t> </a:t>
                      </a:r>
                      <a:r>
                        <a:rPr lang="tr-TR" sz="1200" baseline="0" dirty="0" err="1"/>
                        <a:t>immünitesini</a:t>
                      </a:r>
                      <a:r>
                        <a:rPr lang="tr-TR" sz="1200" baseline="0" dirty="0"/>
                        <a:t> arttırmak</a:t>
                      </a:r>
                      <a:endParaRPr lang="tr-TR" sz="1200" dirty="0"/>
                    </a:p>
                  </a:txBody>
                  <a:tcPr marL="68580" marR="68580" marT="34290" marB="34290"/>
                </a:tc>
                <a:extLst>
                  <a:ext uri="{0D108BD9-81ED-4DB2-BD59-A6C34878D82A}">
                    <a16:rowId xmlns:a16="http://schemas.microsoft.com/office/drawing/2014/main" val="10013"/>
                  </a:ext>
                </a:extLst>
              </a:tr>
            </a:tbl>
          </a:graphicData>
        </a:graphic>
      </p:graphicFrame>
      <p:sp>
        <p:nvSpPr>
          <p:cNvPr id="2" name="Yuvarlatılmış Dikdörtgen 1">
            <a:extLst>
              <a:ext uri="{FF2B5EF4-FFF2-40B4-BE49-F238E27FC236}">
                <a16:creationId xmlns:a16="http://schemas.microsoft.com/office/drawing/2014/main" id="{53F42A53-9EF2-B90F-0B72-12BA6C7C0612}"/>
              </a:ext>
            </a:extLst>
          </p:cNvPr>
          <p:cNvSpPr/>
          <p:nvPr/>
        </p:nvSpPr>
        <p:spPr>
          <a:xfrm>
            <a:off x="-33120" y="3406460"/>
            <a:ext cx="3864140" cy="2594290"/>
          </a:xfrm>
          <a:prstGeom prst="roundRect">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tr-TR" sz="1350" b="1" i="1" dirty="0">
                <a:solidFill>
                  <a:schemeClr val="bg1"/>
                </a:solidFill>
              </a:rPr>
              <a:t>L</a:t>
            </a:r>
            <a:r>
              <a:rPr lang="en-US" sz="1350" b="1" i="1" dirty="0">
                <a:solidFill>
                  <a:schemeClr val="bg1"/>
                </a:solidFill>
              </a:rPr>
              <a:t>. </a:t>
            </a:r>
            <a:r>
              <a:rPr lang="en-US" sz="1350" b="1" i="1" dirty="0" err="1">
                <a:solidFill>
                  <a:schemeClr val="bg1"/>
                </a:solidFill>
              </a:rPr>
              <a:t>rhamnosus</a:t>
            </a:r>
            <a:r>
              <a:rPr lang="en-US" sz="1350" b="1" i="1" dirty="0">
                <a:solidFill>
                  <a:schemeClr val="bg1"/>
                </a:solidFill>
              </a:rPr>
              <a:t> </a:t>
            </a:r>
            <a:r>
              <a:rPr lang="en-US" sz="1350" b="1" dirty="0">
                <a:solidFill>
                  <a:schemeClr val="bg1"/>
                </a:solidFill>
              </a:rPr>
              <a:t>RW-9595M (2775 mg/L)</a:t>
            </a:r>
            <a:r>
              <a:rPr lang="tr-TR" sz="1350" b="1" dirty="0">
                <a:solidFill>
                  <a:schemeClr val="bg1"/>
                </a:solidFill>
              </a:rPr>
              <a:t>,</a:t>
            </a:r>
          </a:p>
          <a:p>
            <a:pPr algn="ctr"/>
            <a:r>
              <a:rPr lang="en-US" sz="1350" b="1" i="1" dirty="0">
                <a:solidFill>
                  <a:schemeClr val="bg1"/>
                </a:solidFill>
              </a:rPr>
              <a:t>L</a:t>
            </a:r>
            <a:r>
              <a:rPr lang="tr-TR" sz="1350" b="1" i="1" dirty="0">
                <a:solidFill>
                  <a:schemeClr val="bg1"/>
                </a:solidFill>
              </a:rPr>
              <a:t>. </a:t>
            </a:r>
            <a:r>
              <a:rPr lang="es-ES" sz="1350" b="1" i="1" dirty="0">
                <a:solidFill>
                  <a:schemeClr val="bg1"/>
                </a:solidFill>
              </a:rPr>
              <a:t>kefiranofaciens </a:t>
            </a:r>
            <a:r>
              <a:rPr lang="es-ES" sz="1350" b="1" dirty="0">
                <a:solidFill>
                  <a:schemeClr val="bg1"/>
                </a:solidFill>
              </a:rPr>
              <a:t>WT-2B (2500 mg/L)</a:t>
            </a:r>
            <a:r>
              <a:rPr lang="tr-TR" sz="1350" b="1" dirty="0">
                <a:solidFill>
                  <a:schemeClr val="bg1"/>
                </a:solidFill>
              </a:rPr>
              <a:t>,</a:t>
            </a:r>
            <a:r>
              <a:rPr lang="es-ES" sz="1350" b="1" dirty="0">
                <a:solidFill>
                  <a:schemeClr val="bg1"/>
                </a:solidFill>
              </a:rPr>
              <a:t> </a:t>
            </a:r>
            <a:endParaRPr lang="tr-TR" sz="1350" b="1" dirty="0">
              <a:solidFill>
                <a:schemeClr val="bg1"/>
              </a:solidFill>
            </a:endParaRPr>
          </a:p>
          <a:p>
            <a:pPr algn="ctr"/>
            <a:r>
              <a:rPr lang="en-US" sz="1350" b="1" i="1" dirty="0">
                <a:solidFill>
                  <a:schemeClr val="bg1"/>
                </a:solidFill>
              </a:rPr>
              <a:t>L. </a:t>
            </a:r>
            <a:r>
              <a:rPr lang="en-US" sz="1350" b="1" i="1" dirty="0" err="1">
                <a:solidFill>
                  <a:schemeClr val="bg1"/>
                </a:solidFill>
              </a:rPr>
              <a:t>lactis</a:t>
            </a:r>
            <a:r>
              <a:rPr lang="en-US" sz="1350" b="1" i="1" dirty="0">
                <a:solidFill>
                  <a:schemeClr val="bg1"/>
                </a:solidFill>
              </a:rPr>
              <a:t> subsp. </a:t>
            </a:r>
            <a:r>
              <a:rPr lang="en-US" sz="1350" b="1" i="1" dirty="0" err="1">
                <a:solidFill>
                  <a:schemeClr val="bg1"/>
                </a:solidFill>
              </a:rPr>
              <a:t>cremoris</a:t>
            </a:r>
            <a:r>
              <a:rPr lang="en-US" sz="1350" b="1" i="1" dirty="0">
                <a:solidFill>
                  <a:schemeClr val="bg1"/>
                </a:solidFill>
              </a:rPr>
              <a:t> </a:t>
            </a:r>
            <a:r>
              <a:rPr lang="en-US" sz="1350" b="1" dirty="0">
                <a:solidFill>
                  <a:schemeClr val="bg1"/>
                </a:solidFill>
              </a:rPr>
              <a:t>(80–600 mg/L),</a:t>
            </a:r>
          </a:p>
          <a:p>
            <a:pPr algn="ctr"/>
            <a:r>
              <a:rPr lang="tr-TR" sz="1350" b="1" i="1" dirty="0">
                <a:solidFill>
                  <a:schemeClr val="bg1"/>
                </a:solidFill>
              </a:rPr>
              <a:t>S. </a:t>
            </a:r>
            <a:r>
              <a:rPr lang="tr-TR" sz="1350" b="1" i="1" dirty="0" err="1">
                <a:solidFill>
                  <a:schemeClr val="bg1"/>
                </a:solidFill>
              </a:rPr>
              <a:t>thermophilus</a:t>
            </a:r>
            <a:r>
              <a:rPr lang="tr-TR" sz="1350" b="1" i="1" dirty="0">
                <a:solidFill>
                  <a:schemeClr val="bg1"/>
                </a:solidFill>
              </a:rPr>
              <a:t> </a:t>
            </a:r>
            <a:r>
              <a:rPr lang="tr-TR" sz="1350" b="1" dirty="0">
                <a:solidFill>
                  <a:schemeClr val="bg1"/>
                </a:solidFill>
              </a:rPr>
              <a:t>(50–350 mg/L), </a:t>
            </a:r>
          </a:p>
          <a:p>
            <a:pPr algn="ctr"/>
            <a:r>
              <a:rPr lang="tr-TR" sz="1350" b="1" i="1" dirty="0">
                <a:solidFill>
                  <a:schemeClr val="bg1"/>
                </a:solidFill>
              </a:rPr>
              <a:t>L. </a:t>
            </a:r>
            <a:r>
              <a:rPr lang="tr-TR" sz="1350" b="1" i="1" dirty="0" err="1">
                <a:solidFill>
                  <a:schemeClr val="bg1"/>
                </a:solidFill>
              </a:rPr>
              <a:t>delbrueckii</a:t>
            </a:r>
            <a:r>
              <a:rPr lang="tr-TR" sz="1350" b="1" i="1" dirty="0">
                <a:solidFill>
                  <a:schemeClr val="bg1"/>
                </a:solidFill>
              </a:rPr>
              <a:t> </a:t>
            </a:r>
            <a:r>
              <a:rPr lang="tr-TR" sz="1350" b="1" i="1" dirty="0" err="1">
                <a:solidFill>
                  <a:schemeClr val="bg1"/>
                </a:solidFill>
              </a:rPr>
              <a:t>subsp</a:t>
            </a:r>
            <a:r>
              <a:rPr lang="tr-TR" sz="1350" b="1" i="1" dirty="0">
                <a:solidFill>
                  <a:schemeClr val="bg1"/>
                </a:solidFill>
              </a:rPr>
              <a:t>. </a:t>
            </a:r>
            <a:r>
              <a:rPr lang="tr-TR" sz="1350" b="1" i="1" dirty="0" err="1">
                <a:solidFill>
                  <a:schemeClr val="bg1"/>
                </a:solidFill>
              </a:rPr>
              <a:t>bulgaricus</a:t>
            </a:r>
            <a:r>
              <a:rPr lang="tr-TR" sz="1350" b="1" i="1" dirty="0">
                <a:solidFill>
                  <a:schemeClr val="bg1"/>
                </a:solidFill>
              </a:rPr>
              <a:t> </a:t>
            </a:r>
            <a:r>
              <a:rPr lang="tr-TR" sz="1350" b="1" dirty="0">
                <a:solidFill>
                  <a:schemeClr val="bg1"/>
                </a:solidFill>
              </a:rPr>
              <a:t>(60–150 mg/L), </a:t>
            </a:r>
          </a:p>
          <a:p>
            <a:pPr algn="ctr"/>
            <a:r>
              <a:rPr lang="tr-TR" sz="1350" b="1" i="1" dirty="0">
                <a:solidFill>
                  <a:schemeClr val="bg1"/>
                </a:solidFill>
              </a:rPr>
              <a:t>L. </a:t>
            </a:r>
            <a:r>
              <a:rPr lang="tr-TR" sz="1350" b="1" i="1" dirty="0" err="1">
                <a:solidFill>
                  <a:schemeClr val="bg1"/>
                </a:solidFill>
              </a:rPr>
              <a:t>casei</a:t>
            </a:r>
            <a:r>
              <a:rPr lang="tr-TR" sz="1350" b="1" i="1" dirty="0">
                <a:solidFill>
                  <a:schemeClr val="bg1"/>
                </a:solidFill>
              </a:rPr>
              <a:t> </a:t>
            </a:r>
            <a:r>
              <a:rPr lang="tr-TR" sz="1350" b="1" dirty="0">
                <a:solidFill>
                  <a:schemeClr val="bg1"/>
                </a:solidFill>
              </a:rPr>
              <a:t>(50–</a:t>
            </a:r>
            <a:r>
              <a:rPr lang="en-US" sz="1350" b="1" dirty="0">
                <a:solidFill>
                  <a:schemeClr val="bg1"/>
                </a:solidFill>
              </a:rPr>
              <a:t>60 mg/L)</a:t>
            </a:r>
            <a:r>
              <a:rPr lang="tr-TR" sz="1350" b="1" dirty="0">
                <a:solidFill>
                  <a:schemeClr val="bg1"/>
                </a:solidFill>
              </a:rPr>
              <a:t>,</a:t>
            </a:r>
          </a:p>
          <a:p>
            <a:pPr algn="ctr"/>
            <a:r>
              <a:rPr lang="en-US" sz="1350" b="1" i="1" dirty="0">
                <a:solidFill>
                  <a:schemeClr val="bg1"/>
                </a:solidFill>
              </a:rPr>
              <a:t>L. </a:t>
            </a:r>
            <a:r>
              <a:rPr lang="en-US" sz="1350" b="1" i="1" dirty="0" err="1">
                <a:solidFill>
                  <a:schemeClr val="bg1"/>
                </a:solidFill>
              </a:rPr>
              <a:t>plantarum</a:t>
            </a:r>
            <a:r>
              <a:rPr lang="en-US" sz="1350" b="1" i="1" dirty="0">
                <a:solidFill>
                  <a:schemeClr val="bg1"/>
                </a:solidFill>
              </a:rPr>
              <a:t> </a:t>
            </a:r>
            <a:r>
              <a:rPr lang="en-US" sz="1350" b="1" dirty="0">
                <a:solidFill>
                  <a:schemeClr val="bg1"/>
                </a:solidFill>
              </a:rPr>
              <a:t>(140 mg/L)</a:t>
            </a:r>
          </a:p>
        </p:txBody>
      </p:sp>
    </p:spTree>
    <p:extLst>
      <p:ext uri="{BB962C8B-B14F-4D97-AF65-F5344CB8AC3E}">
        <p14:creationId xmlns:p14="http://schemas.microsoft.com/office/powerpoint/2010/main" val="3175471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F574B7F1-3ECA-CB76-17BC-5DFF79252AB1}"/>
              </a:ext>
            </a:extLst>
          </p:cNvPr>
          <p:cNvPicPr>
            <a:picLocks noChangeAspect="1"/>
          </p:cNvPicPr>
          <p:nvPr/>
        </p:nvPicPr>
        <p:blipFill>
          <a:blip r:embed="rId2"/>
          <a:stretch>
            <a:fillRect/>
          </a:stretch>
        </p:blipFill>
        <p:spPr>
          <a:xfrm>
            <a:off x="1881649" y="135081"/>
            <a:ext cx="7479665" cy="3969327"/>
          </a:xfrm>
          <a:prstGeom prst="rect">
            <a:avLst/>
          </a:prstGeom>
        </p:spPr>
      </p:pic>
      <p:sp>
        <p:nvSpPr>
          <p:cNvPr id="3" name="Metin kutusu 2">
            <a:extLst>
              <a:ext uri="{FF2B5EF4-FFF2-40B4-BE49-F238E27FC236}">
                <a16:creationId xmlns:a16="http://schemas.microsoft.com/office/drawing/2014/main" id="{D3D39FB5-A952-2BCB-BC6E-62C3EB428945}"/>
              </a:ext>
            </a:extLst>
          </p:cNvPr>
          <p:cNvSpPr txBox="1"/>
          <p:nvPr/>
        </p:nvSpPr>
        <p:spPr>
          <a:xfrm>
            <a:off x="374073" y="857251"/>
            <a:ext cx="2232342" cy="507831"/>
          </a:xfrm>
          <a:prstGeom prst="rect">
            <a:avLst/>
          </a:prstGeom>
          <a:noFill/>
        </p:spPr>
        <p:txBody>
          <a:bodyPr wrap="none" rtlCol="0">
            <a:spAutoFit/>
          </a:bodyPr>
          <a:lstStyle/>
          <a:p>
            <a:r>
              <a:rPr lang="tr-TR" sz="2700" b="1" dirty="0">
                <a:solidFill>
                  <a:srgbClr val="7030A0"/>
                </a:solidFill>
              </a:rPr>
              <a:t>Yeni biyotikler</a:t>
            </a:r>
          </a:p>
        </p:txBody>
      </p:sp>
      <p:pic>
        <p:nvPicPr>
          <p:cNvPr id="4" name="Resim 3">
            <a:extLst>
              <a:ext uri="{FF2B5EF4-FFF2-40B4-BE49-F238E27FC236}">
                <a16:creationId xmlns:a16="http://schemas.microsoft.com/office/drawing/2014/main" id="{3346C471-564F-AF74-9D12-5C142795A6CD}"/>
              </a:ext>
            </a:extLst>
          </p:cNvPr>
          <p:cNvPicPr>
            <a:picLocks noChangeAspect="1"/>
          </p:cNvPicPr>
          <p:nvPr/>
        </p:nvPicPr>
        <p:blipFill>
          <a:blip r:embed="rId3"/>
          <a:stretch>
            <a:fillRect/>
          </a:stretch>
        </p:blipFill>
        <p:spPr>
          <a:xfrm>
            <a:off x="1631373" y="4104408"/>
            <a:ext cx="7980218" cy="2888331"/>
          </a:xfrm>
          <a:prstGeom prst="rect">
            <a:avLst/>
          </a:prstGeom>
        </p:spPr>
      </p:pic>
      <p:sp>
        <p:nvSpPr>
          <p:cNvPr id="5" name="Metin kutusu 4">
            <a:extLst>
              <a:ext uri="{FF2B5EF4-FFF2-40B4-BE49-F238E27FC236}">
                <a16:creationId xmlns:a16="http://schemas.microsoft.com/office/drawing/2014/main" id="{155521DF-F45F-08B7-9C74-3B67476019D6}"/>
              </a:ext>
            </a:extLst>
          </p:cNvPr>
          <p:cNvSpPr txBox="1"/>
          <p:nvPr/>
        </p:nvSpPr>
        <p:spPr>
          <a:xfrm>
            <a:off x="58065" y="3977485"/>
            <a:ext cx="3420360" cy="461665"/>
          </a:xfrm>
          <a:prstGeom prst="rect">
            <a:avLst/>
          </a:prstGeom>
          <a:noFill/>
        </p:spPr>
        <p:txBody>
          <a:bodyPr wrap="none" rtlCol="0">
            <a:spAutoFit/>
          </a:bodyPr>
          <a:lstStyle/>
          <a:p>
            <a:r>
              <a:rPr lang="tr-TR" sz="2400" b="1" dirty="0">
                <a:solidFill>
                  <a:srgbClr val="7030A0"/>
                </a:solidFill>
              </a:rPr>
              <a:t>Fonksiyonel Probiyotikler</a:t>
            </a:r>
          </a:p>
        </p:txBody>
      </p:sp>
    </p:spTree>
    <p:extLst>
      <p:ext uri="{BB962C8B-B14F-4D97-AF65-F5344CB8AC3E}">
        <p14:creationId xmlns:p14="http://schemas.microsoft.com/office/powerpoint/2010/main" val="233964842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sim 2">
            <a:extLst>
              <a:ext uri="{FF2B5EF4-FFF2-40B4-BE49-F238E27FC236}">
                <a16:creationId xmlns:a16="http://schemas.microsoft.com/office/drawing/2014/main" id="{EA67D58C-18AC-5EAF-6380-C128160D0C59}"/>
              </a:ext>
            </a:extLst>
          </p:cNvPr>
          <p:cNvPicPr>
            <a:picLocks noChangeAspect="1"/>
          </p:cNvPicPr>
          <p:nvPr/>
        </p:nvPicPr>
        <p:blipFill>
          <a:blip r:embed="rId2"/>
          <a:stretch>
            <a:fillRect/>
          </a:stretch>
        </p:blipFill>
        <p:spPr>
          <a:xfrm>
            <a:off x="155694" y="708322"/>
            <a:ext cx="5229105" cy="5441356"/>
          </a:xfrm>
          <a:prstGeom prst="rect">
            <a:avLst/>
          </a:prstGeom>
        </p:spPr>
      </p:pic>
      <p:pic>
        <p:nvPicPr>
          <p:cNvPr id="2" name="Resim 1">
            <a:extLst>
              <a:ext uri="{FF2B5EF4-FFF2-40B4-BE49-F238E27FC236}">
                <a16:creationId xmlns:a16="http://schemas.microsoft.com/office/drawing/2014/main" id="{4AB645CC-D316-143B-FCB1-A82557257C1B}"/>
              </a:ext>
            </a:extLst>
          </p:cNvPr>
          <p:cNvPicPr>
            <a:picLocks noChangeAspect="1"/>
          </p:cNvPicPr>
          <p:nvPr/>
        </p:nvPicPr>
        <p:blipFill>
          <a:blip r:embed="rId3"/>
          <a:stretch>
            <a:fillRect/>
          </a:stretch>
        </p:blipFill>
        <p:spPr>
          <a:xfrm>
            <a:off x="5557224" y="1390436"/>
            <a:ext cx="3586776" cy="4152407"/>
          </a:xfrm>
          <a:prstGeom prst="rect">
            <a:avLst/>
          </a:prstGeom>
        </p:spPr>
      </p:pic>
    </p:spTree>
    <p:extLst>
      <p:ext uri="{BB962C8B-B14F-4D97-AF65-F5344CB8AC3E}">
        <p14:creationId xmlns:p14="http://schemas.microsoft.com/office/powerpoint/2010/main" val="236567530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D718C905-DEF9-D94E-0E6C-D7F69465044C}"/>
              </a:ext>
            </a:extLst>
          </p:cNvPr>
          <p:cNvPicPr>
            <a:picLocks noChangeAspect="1"/>
          </p:cNvPicPr>
          <p:nvPr/>
        </p:nvPicPr>
        <p:blipFill>
          <a:blip r:embed="rId2"/>
          <a:stretch>
            <a:fillRect/>
          </a:stretch>
        </p:blipFill>
        <p:spPr>
          <a:xfrm>
            <a:off x="281853" y="1532659"/>
            <a:ext cx="5172075" cy="3588327"/>
          </a:xfrm>
          <a:prstGeom prst="rect">
            <a:avLst/>
          </a:prstGeom>
        </p:spPr>
      </p:pic>
      <p:pic>
        <p:nvPicPr>
          <p:cNvPr id="3" name="Resim 2">
            <a:extLst>
              <a:ext uri="{FF2B5EF4-FFF2-40B4-BE49-F238E27FC236}">
                <a16:creationId xmlns:a16="http://schemas.microsoft.com/office/drawing/2014/main" id="{B1C23502-9856-E0D4-F18C-39D3D1749AEA}"/>
              </a:ext>
            </a:extLst>
          </p:cNvPr>
          <p:cNvPicPr>
            <a:picLocks noChangeAspect="1"/>
          </p:cNvPicPr>
          <p:nvPr/>
        </p:nvPicPr>
        <p:blipFill>
          <a:blip r:embed="rId3"/>
          <a:stretch>
            <a:fillRect/>
          </a:stretch>
        </p:blipFill>
        <p:spPr>
          <a:xfrm>
            <a:off x="2006808" y="1690703"/>
            <a:ext cx="6894239" cy="3958071"/>
          </a:xfrm>
          <a:prstGeom prst="rect">
            <a:avLst/>
          </a:prstGeom>
        </p:spPr>
      </p:pic>
    </p:spTree>
    <p:extLst>
      <p:ext uri="{BB962C8B-B14F-4D97-AF65-F5344CB8AC3E}">
        <p14:creationId xmlns:p14="http://schemas.microsoft.com/office/powerpoint/2010/main" val="89187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90000">
              <a:schemeClr val="accent5">
                <a:lumMod val="45000"/>
                <a:lumOff val="55000"/>
              </a:schemeClr>
            </a:gs>
            <a:gs pos="100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8" name="Rounded Rectangle 6">
            <a:extLst>
              <a:ext uri="{FF2B5EF4-FFF2-40B4-BE49-F238E27FC236}">
                <a16:creationId xmlns:a16="http://schemas.microsoft.com/office/drawing/2014/main" id="{60022356-FC5E-08ED-C145-2CEEE6FACF8A}"/>
              </a:ext>
            </a:extLst>
          </p:cNvPr>
          <p:cNvSpPr/>
          <p:nvPr/>
        </p:nvSpPr>
        <p:spPr>
          <a:xfrm>
            <a:off x="2196689" y="3397931"/>
            <a:ext cx="5060322" cy="2052102"/>
          </a:xfrm>
          <a:prstGeom prst="roundRect">
            <a:avLst/>
          </a:prstGeom>
          <a:solidFill>
            <a:srgbClr val="F9E7F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r>
              <a:rPr lang="tr-TR" i="1" dirty="0" err="1">
                <a:solidFill>
                  <a:schemeClr val="tx1">
                    <a:lumMod val="75000"/>
                    <a:lumOff val="25000"/>
                  </a:schemeClr>
                </a:solidFill>
              </a:rPr>
              <a:t>Lactobacillus</a:t>
            </a:r>
            <a:r>
              <a:rPr lang="tr-TR" i="1" dirty="0">
                <a:solidFill>
                  <a:schemeClr val="tx1">
                    <a:lumMod val="75000"/>
                    <a:lumOff val="25000"/>
                  </a:schemeClr>
                </a:solidFill>
              </a:rPr>
              <a:t> </a:t>
            </a:r>
            <a:r>
              <a:rPr lang="tr-TR" i="1" dirty="0" err="1">
                <a:solidFill>
                  <a:schemeClr val="tx1">
                    <a:lumMod val="75000"/>
                    <a:lumOff val="25000"/>
                  </a:schemeClr>
                </a:solidFill>
              </a:rPr>
              <a:t>rhamnosus</a:t>
            </a:r>
            <a:r>
              <a:rPr lang="tr-TR" i="1" dirty="0">
                <a:solidFill>
                  <a:schemeClr val="tx1">
                    <a:lumMod val="75000"/>
                    <a:lumOff val="25000"/>
                  </a:schemeClr>
                </a:solidFill>
              </a:rPr>
              <a:t> </a:t>
            </a:r>
            <a:r>
              <a:rPr lang="tr-TR" dirty="0">
                <a:solidFill>
                  <a:schemeClr val="tx1">
                    <a:lumMod val="75000"/>
                    <a:lumOff val="25000"/>
                  </a:schemeClr>
                </a:solidFill>
              </a:rPr>
              <a:t>GG</a:t>
            </a:r>
          </a:p>
          <a:p>
            <a:r>
              <a:rPr lang="tr-TR" i="1" dirty="0" err="1">
                <a:solidFill>
                  <a:schemeClr val="tx1">
                    <a:lumMod val="75000"/>
                    <a:lumOff val="25000"/>
                  </a:schemeClr>
                </a:solidFill>
              </a:rPr>
              <a:t>Bifidobacterium</a:t>
            </a:r>
            <a:r>
              <a:rPr lang="tr-TR" i="1" dirty="0">
                <a:solidFill>
                  <a:schemeClr val="tx1">
                    <a:lumMod val="75000"/>
                    <a:lumOff val="25000"/>
                  </a:schemeClr>
                </a:solidFill>
              </a:rPr>
              <a:t> </a:t>
            </a:r>
            <a:r>
              <a:rPr lang="tr-TR" i="1" dirty="0" err="1">
                <a:solidFill>
                  <a:schemeClr val="tx1">
                    <a:lumMod val="75000"/>
                    <a:lumOff val="25000"/>
                  </a:schemeClr>
                </a:solidFill>
              </a:rPr>
              <a:t>longum</a:t>
            </a:r>
            <a:r>
              <a:rPr lang="tr-TR" i="1" dirty="0">
                <a:solidFill>
                  <a:schemeClr val="tx1">
                    <a:lumMod val="75000"/>
                    <a:lumOff val="25000"/>
                  </a:schemeClr>
                </a:solidFill>
              </a:rPr>
              <a:t> </a:t>
            </a:r>
            <a:r>
              <a:rPr lang="tr-TR" dirty="0" err="1">
                <a:solidFill>
                  <a:schemeClr val="tx1">
                    <a:lumMod val="75000"/>
                    <a:lumOff val="25000"/>
                  </a:schemeClr>
                </a:solidFill>
              </a:rPr>
              <a:t>subsp</a:t>
            </a:r>
            <a:r>
              <a:rPr lang="tr-TR" i="1" dirty="0">
                <a:solidFill>
                  <a:schemeClr val="tx1">
                    <a:lumMod val="75000"/>
                    <a:lumOff val="25000"/>
                  </a:schemeClr>
                </a:solidFill>
              </a:rPr>
              <a:t>. </a:t>
            </a:r>
            <a:r>
              <a:rPr lang="tr-TR" i="1" dirty="0" err="1">
                <a:solidFill>
                  <a:schemeClr val="tx1">
                    <a:lumMod val="75000"/>
                    <a:lumOff val="25000"/>
                  </a:schemeClr>
                </a:solidFill>
              </a:rPr>
              <a:t>infantis</a:t>
            </a:r>
            <a:r>
              <a:rPr lang="tr-TR" i="1" dirty="0">
                <a:solidFill>
                  <a:schemeClr val="tx1">
                    <a:lumMod val="75000"/>
                    <a:lumOff val="25000"/>
                  </a:schemeClr>
                </a:solidFill>
              </a:rPr>
              <a:t> </a:t>
            </a:r>
            <a:r>
              <a:rPr lang="tr-TR" i="1" dirty="0" err="1">
                <a:solidFill>
                  <a:schemeClr val="tx1">
                    <a:lumMod val="75000"/>
                    <a:lumOff val="25000"/>
                  </a:schemeClr>
                </a:solidFill>
              </a:rPr>
              <a:t>spp</a:t>
            </a:r>
            <a:endParaRPr lang="tr-TR" i="1" dirty="0">
              <a:solidFill>
                <a:schemeClr val="tx1">
                  <a:lumMod val="75000"/>
                  <a:lumOff val="25000"/>
                </a:schemeClr>
              </a:solidFill>
            </a:endParaRPr>
          </a:p>
          <a:p>
            <a:r>
              <a:rPr lang="tr-TR" i="1" dirty="0" err="1">
                <a:solidFill>
                  <a:schemeClr val="tx1">
                    <a:lumMod val="75000"/>
                    <a:lumOff val="25000"/>
                  </a:schemeClr>
                </a:solidFill>
              </a:rPr>
              <a:t>Bifidobacterium</a:t>
            </a:r>
            <a:r>
              <a:rPr lang="tr-TR" i="1" dirty="0">
                <a:solidFill>
                  <a:schemeClr val="tx1">
                    <a:lumMod val="75000"/>
                    <a:lumOff val="25000"/>
                  </a:schemeClr>
                </a:solidFill>
              </a:rPr>
              <a:t> </a:t>
            </a:r>
            <a:r>
              <a:rPr lang="tr-TR" i="1" dirty="0" err="1">
                <a:solidFill>
                  <a:schemeClr val="tx1">
                    <a:lumMod val="75000"/>
                    <a:lumOff val="25000"/>
                  </a:schemeClr>
                </a:solidFill>
              </a:rPr>
              <a:t>animalis</a:t>
            </a:r>
            <a:r>
              <a:rPr lang="tr-TR" i="1" dirty="0">
                <a:solidFill>
                  <a:schemeClr val="tx1">
                    <a:lumMod val="75000"/>
                    <a:lumOff val="25000"/>
                  </a:schemeClr>
                </a:solidFill>
              </a:rPr>
              <a:t> </a:t>
            </a:r>
            <a:r>
              <a:rPr lang="tr-TR" i="1" dirty="0" err="1">
                <a:solidFill>
                  <a:schemeClr val="tx1">
                    <a:lumMod val="75000"/>
                    <a:lumOff val="25000"/>
                  </a:schemeClr>
                </a:solidFill>
              </a:rPr>
              <a:t>lactis</a:t>
            </a:r>
            <a:r>
              <a:rPr lang="tr-TR" i="1" dirty="0">
                <a:solidFill>
                  <a:schemeClr val="tx1">
                    <a:lumMod val="75000"/>
                    <a:lumOff val="25000"/>
                  </a:schemeClr>
                </a:solidFill>
              </a:rPr>
              <a:t> </a:t>
            </a:r>
            <a:r>
              <a:rPr lang="tr-TR" i="1" dirty="0" err="1">
                <a:solidFill>
                  <a:schemeClr val="tx1">
                    <a:lumMod val="75000"/>
                    <a:lumOff val="25000"/>
                  </a:schemeClr>
                </a:solidFill>
              </a:rPr>
              <a:t>spp</a:t>
            </a:r>
            <a:endParaRPr lang="tr-TR" i="1" dirty="0">
              <a:solidFill>
                <a:schemeClr val="tx1">
                  <a:lumMod val="75000"/>
                  <a:lumOff val="25000"/>
                </a:schemeClr>
              </a:solidFill>
            </a:endParaRPr>
          </a:p>
          <a:p>
            <a:r>
              <a:rPr lang="tr-TR" i="1" dirty="0" err="1">
                <a:solidFill>
                  <a:schemeClr val="tx1">
                    <a:lumMod val="75000"/>
                    <a:lumOff val="25000"/>
                  </a:schemeClr>
                </a:solidFill>
              </a:rPr>
              <a:t>Bifidobacterium</a:t>
            </a:r>
            <a:r>
              <a:rPr lang="tr-TR" i="1" dirty="0">
                <a:solidFill>
                  <a:schemeClr val="tx1">
                    <a:lumMod val="75000"/>
                    <a:lumOff val="25000"/>
                  </a:schemeClr>
                </a:solidFill>
              </a:rPr>
              <a:t> </a:t>
            </a:r>
            <a:r>
              <a:rPr lang="tr-TR" i="1" dirty="0" err="1">
                <a:solidFill>
                  <a:schemeClr val="tx1">
                    <a:lumMod val="75000"/>
                    <a:lumOff val="25000"/>
                  </a:schemeClr>
                </a:solidFill>
              </a:rPr>
              <a:t>breve</a:t>
            </a:r>
            <a:r>
              <a:rPr lang="tr-TR" i="1" dirty="0">
                <a:solidFill>
                  <a:schemeClr val="tx1">
                    <a:lumMod val="75000"/>
                    <a:lumOff val="25000"/>
                  </a:schemeClr>
                </a:solidFill>
              </a:rPr>
              <a:t> </a:t>
            </a:r>
            <a:r>
              <a:rPr lang="tr-TR" i="1" dirty="0" err="1">
                <a:solidFill>
                  <a:schemeClr val="tx1">
                    <a:lumMod val="75000"/>
                    <a:lumOff val="25000"/>
                  </a:schemeClr>
                </a:solidFill>
              </a:rPr>
              <a:t>spp</a:t>
            </a:r>
            <a:endParaRPr lang="tr-TR" i="1" dirty="0">
              <a:solidFill>
                <a:schemeClr val="tx1">
                  <a:lumMod val="75000"/>
                  <a:lumOff val="25000"/>
                </a:schemeClr>
              </a:solidFill>
            </a:endParaRPr>
          </a:p>
          <a:p>
            <a:pPr algn="ctr"/>
            <a:endParaRPr lang="tr-TR" i="1" dirty="0">
              <a:solidFill>
                <a:schemeClr val="tx1">
                  <a:lumMod val="75000"/>
                  <a:lumOff val="25000"/>
                </a:schemeClr>
              </a:solidFill>
            </a:endParaRPr>
          </a:p>
        </p:txBody>
      </p:sp>
      <p:sp>
        <p:nvSpPr>
          <p:cNvPr id="2" name="Metin kutusu 1">
            <a:extLst>
              <a:ext uri="{FF2B5EF4-FFF2-40B4-BE49-F238E27FC236}">
                <a16:creationId xmlns:a16="http://schemas.microsoft.com/office/drawing/2014/main" id="{328FE6E1-8FE9-19ED-67B0-F23381CC272D}"/>
              </a:ext>
            </a:extLst>
          </p:cNvPr>
          <p:cNvSpPr txBox="1"/>
          <p:nvPr/>
        </p:nvSpPr>
        <p:spPr>
          <a:xfrm>
            <a:off x="2529457" y="2827098"/>
            <a:ext cx="4085087" cy="584775"/>
          </a:xfrm>
          <a:prstGeom prst="rect">
            <a:avLst/>
          </a:prstGeom>
          <a:noFill/>
        </p:spPr>
        <p:txBody>
          <a:bodyPr wrap="square" rtlCol="0">
            <a:spAutoFit/>
          </a:bodyPr>
          <a:lstStyle/>
          <a:p>
            <a:pPr algn="ctr"/>
            <a:r>
              <a:rPr lang="tr-TR" sz="3200" b="1" dirty="0">
                <a:solidFill>
                  <a:schemeClr val="bg2">
                    <a:lumMod val="50000"/>
                  </a:schemeClr>
                </a:solidFill>
              </a:rPr>
              <a:t>Sağlıklı yaşam desteği</a:t>
            </a:r>
          </a:p>
        </p:txBody>
      </p:sp>
      <p:pic>
        <p:nvPicPr>
          <p:cNvPr id="3" name="Resim 2">
            <a:extLst>
              <a:ext uri="{FF2B5EF4-FFF2-40B4-BE49-F238E27FC236}">
                <a16:creationId xmlns:a16="http://schemas.microsoft.com/office/drawing/2014/main" id="{786D069B-56A9-C61A-1E2E-5711698EFC38}"/>
              </a:ext>
            </a:extLst>
          </p:cNvPr>
          <p:cNvPicPr>
            <a:picLocks noChangeAspect="1"/>
          </p:cNvPicPr>
          <p:nvPr/>
        </p:nvPicPr>
        <p:blipFill rotWithShape="1">
          <a:blip r:embed="rId3"/>
          <a:srcRect b="72708"/>
          <a:stretch/>
        </p:blipFill>
        <p:spPr>
          <a:xfrm>
            <a:off x="952729" y="685800"/>
            <a:ext cx="7548242" cy="1808789"/>
          </a:xfrm>
          <a:prstGeom prst="rect">
            <a:avLst/>
          </a:prstGeom>
        </p:spPr>
      </p:pic>
    </p:spTree>
    <p:extLst>
      <p:ext uri="{BB962C8B-B14F-4D97-AF65-F5344CB8AC3E}">
        <p14:creationId xmlns:p14="http://schemas.microsoft.com/office/powerpoint/2010/main" val="58913721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242" name="Picture 2" descr="9 Members of the Oral Microbiome Rogues Gallery">
            <a:extLst>
              <a:ext uri="{FF2B5EF4-FFF2-40B4-BE49-F238E27FC236}">
                <a16:creationId xmlns:a16="http://schemas.microsoft.com/office/drawing/2014/main" id="{60EF098B-0724-1911-5A76-B8862504E1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1"/>
            <a:ext cx="9144000" cy="5143499"/>
          </a:xfrm>
          <a:prstGeom prst="rect">
            <a:avLst/>
          </a:prstGeom>
          <a:noFill/>
          <a:extLst>
            <a:ext uri="{909E8E84-426E-40DD-AFC4-6F175D3DCCD1}">
              <a14:hiddenFill xmlns:a14="http://schemas.microsoft.com/office/drawing/2010/main">
                <a:solidFill>
                  <a:srgbClr val="FFFFFF"/>
                </a:solidFill>
              </a14:hiddenFill>
            </a:ext>
          </a:extLst>
        </p:spPr>
      </p:pic>
      <p:sp>
        <p:nvSpPr>
          <p:cNvPr id="2" name="Rounded Rectangle 6">
            <a:extLst>
              <a:ext uri="{FF2B5EF4-FFF2-40B4-BE49-F238E27FC236}">
                <a16:creationId xmlns:a16="http://schemas.microsoft.com/office/drawing/2014/main" id="{9CF2499F-4A1B-0D86-769C-83F422D52529}"/>
              </a:ext>
            </a:extLst>
          </p:cNvPr>
          <p:cNvSpPr/>
          <p:nvPr/>
        </p:nvSpPr>
        <p:spPr>
          <a:xfrm>
            <a:off x="2192690" y="3150394"/>
            <a:ext cx="4970876" cy="985838"/>
          </a:xfrm>
          <a:prstGeom prst="roundRect">
            <a:avLst/>
          </a:prstGeom>
          <a:solidFill>
            <a:srgbClr val="E2EDF7"/>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tr-TR" sz="2100" b="1" dirty="0">
                <a:solidFill>
                  <a:schemeClr val="tx1">
                    <a:lumMod val="75000"/>
                    <a:lumOff val="25000"/>
                  </a:schemeClr>
                </a:solidFill>
              </a:rPr>
              <a:t>Oral </a:t>
            </a:r>
            <a:r>
              <a:rPr lang="tr-TR" sz="2100" b="1" dirty="0" err="1">
                <a:solidFill>
                  <a:schemeClr val="tx1">
                    <a:lumMod val="75000"/>
                    <a:lumOff val="25000"/>
                  </a:schemeClr>
                </a:solidFill>
              </a:rPr>
              <a:t>mikrobiyom</a:t>
            </a:r>
            <a:endParaRPr lang="tr-TR" sz="2100" b="1" dirty="0">
              <a:solidFill>
                <a:schemeClr val="tx1">
                  <a:lumMod val="75000"/>
                  <a:lumOff val="25000"/>
                </a:schemeClr>
              </a:solidFill>
            </a:endParaRPr>
          </a:p>
          <a:p>
            <a:pPr algn="ctr"/>
            <a:r>
              <a:rPr lang="tr-TR" sz="2100" i="1" dirty="0" err="1">
                <a:solidFill>
                  <a:schemeClr val="tx1">
                    <a:lumMod val="75000"/>
                    <a:lumOff val="25000"/>
                  </a:schemeClr>
                </a:solidFill>
              </a:rPr>
              <a:t>Streptococcus</a:t>
            </a:r>
            <a:r>
              <a:rPr lang="tr-TR" sz="2100" i="1" dirty="0">
                <a:solidFill>
                  <a:schemeClr val="tx1">
                    <a:lumMod val="75000"/>
                    <a:lumOff val="25000"/>
                  </a:schemeClr>
                </a:solidFill>
              </a:rPr>
              <a:t> </a:t>
            </a:r>
            <a:r>
              <a:rPr lang="tr-TR" sz="2100" i="1" dirty="0" err="1">
                <a:solidFill>
                  <a:schemeClr val="tx1">
                    <a:lumMod val="75000"/>
                    <a:lumOff val="25000"/>
                  </a:schemeClr>
                </a:solidFill>
              </a:rPr>
              <a:t>salivarus</a:t>
            </a:r>
            <a:r>
              <a:rPr lang="tr-TR" sz="2100" i="1" dirty="0">
                <a:solidFill>
                  <a:schemeClr val="tx1">
                    <a:lumMod val="75000"/>
                    <a:lumOff val="25000"/>
                  </a:schemeClr>
                </a:solidFill>
              </a:rPr>
              <a:t> </a:t>
            </a:r>
            <a:r>
              <a:rPr lang="tr-TR" sz="2100" dirty="0">
                <a:solidFill>
                  <a:schemeClr val="tx1">
                    <a:lumMod val="75000"/>
                    <a:lumOff val="25000"/>
                  </a:schemeClr>
                </a:solidFill>
              </a:rPr>
              <a:t>K12</a:t>
            </a:r>
          </a:p>
        </p:txBody>
      </p:sp>
    </p:spTree>
    <p:extLst>
      <p:ext uri="{BB962C8B-B14F-4D97-AF65-F5344CB8AC3E}">
        <p14:creationId xmlns:p14="http://schemas.microsoft.com/office/powerpoint/2010/main" val="2623704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Metin kutusu 1">
            <a:extLst>
              <a:ext uri="{FF2B5EF4-FFF2-40B4-BE49-F238E27FC236}">
                <a16:creationId xmlns:a16="http://schemas.microsoft.com/office/drawing/2014/main" id="{328FE6E1-8FE9-19ED-67B0-F23381CC272D}"/>
              </a:ext>
            </a:extLst>
          </p:cNvPr>
          <p:cNvSpPr txBox="1"/>
          <p:nvPr/>
        </p:nvSpPr>
        <p:spPr>
          <a:xfrm>
            <a:off x="1571514" y="1119897"/>
            <a:ext cx="2613884" cy="1218390"/>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2625" b="1" dirty="0" err="1">
                <a:latin typeface="+mj-lt"/>
                <a:ea typeface="+mj-ea"/>
                <a:cs typeface="+mj-cs"/>
              </a:rPr>
              <a:t>Enfeksiyon</a:t>
            </a:r>
            <a:r>
              <a:rPr lang="en-US" sz="2625" b="1" dirty="0">
                <a:latin typeface="+mj-lt"/>
                <a:ea typeface="+mj-ea"/>
                <a:cs typeface="+mj-cs"/>
              </a:rPr>
              <a:t> </a:t>
            </a:r>
            <a:r>
              <a:rPr lang="en-US" sz="2625" b="1" dirty="0" err="1">
                <a:latin typeface="+mj-lt"/>
                <a:ea typeface="+mj-ea"/>
                <a:cs typeface="+mj-cs"/>
              </a:rPr>
              <a:t>Hastalıkları</a:t>
            </a:r>
            <a:endParaRPr lang="en-US" sz="2625" b="1" dirty="0">
              <a:latin typeface="+mj-lt"/>
              <a:ea typeface="+mj-ea"/>
              <a:cs typeface="+mj-cs"/>
            </a:endParaRPr>
          </a:p>
        </p:txBody>
      </p:sp>
      <p:sp>
        <p:nvSpPr>
          <p:cNvPr id="8" name="Rounded Rectangle 6">
            <a:extLst>
              <a:ext uri="{FF2B5EF4-FFF2-40B4-BE49-F238E27FC236}">
                <a16:creationId xmlns:a16="http://schemas.microsoft.com/office/drawing/2014/main" id="{60022356-FC5E-08ED-C145-2CEEE6FACF8A}"/>
              </a:ext>
            </a:extLst>
          </p:cNvPr>
          <p:cNvSpPr/>
          <p:nvPr/>
        </p:nvSpPr>
        <p:spPr>
          <a:xfrm>
            <a:off x="1139162" y="2694453"/>
            <a:ext cx="3432838" cy="2963398"/>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vert="horz" lIns="68580" tIns="34290" rIns="68580" bIns="34290" rtlCol="0" anchor="ctr">
            <a:normAutofit/>
          </a:bodyPr>
          <a:lstStyle/>
          <a:p>
            <a:pPr>
              <a:lnSpc>
                <a:spcPct val="90000"/>
              </a:lnSpc>
              <a:spcAft>
                <a:spcPts val="450"/>
              </a:spcAft>
            </a:pPr>
            <a:r>
              <a:rPr lang="en-US" b="1" dirty="0">
                <a:solidFill>
                  <a:schemeClr val="tx1"/>
                </a:solidFill>
              </a:rPr>
              <a:t>Viral </a:t>
            </a:r>
            <a:r>
              <a:rPr lang="en-US" b="1" dirty="0" err="1">
                <a:solidFill>
                  <a:schemeClr val="tx1"/>
                </a:solidFill>
              </a:rPr>
              <a:t>diyareler</a:t>
            </a:r>
            <a:endParaRPr lang="en-US" b="1" dirty="0">
              <a:solidFill>
                <a:schemeClr val="tx1"/>
              </a:solidFill>
            </a:endParaRPr>
          </a:p>
          <a:p>
            <a:pPr>
              <a:lnSpc>
                <a:spcPct val="90000"/>
              </a:lnSpc>
              <a:spcAft>
                <a:spcPts val="450"/>
              </a:spcAft>
            </a:pPr>
            <a:r>
              <a:rPr lang="en-US" i="1" dirty="0">
                <a:solidFill>
                  <a:schemeClr val="tx1"/>
                </a:solidFill>
              </a:rPr>
              <a:t>Lactobacillus </a:t>
            </a:r>
            <a:r>
              <a:rPr lang="en-US" i="1" dirty="0" err="1">
                <a:solidFill>
                  <a:schemeClr val="tx1"/>
                </a:solidFill>
              </a:rPr>
              <a:t>rhamnosus</a:t>
            </a:r>
            <a:r>
              <a:rPr lang="en-US" i="1" dirty="0">
                <a:solidFill>
                  <a:schemeClr val="tx1"/>
                </a:solidFill>
              </a:rPr>
              <a:t> GG </a:t>
            </a:r>
          </a:p>
          <a:p>
            <a:pPr>
              <a:lnSpc>
                <a:spcPct val="90000"/>
              </a:lnSpc>
              <a:spcAft>
                <a:spcPts val="450"/>
              </a:spcAft>
            </a:pPr>
            <a:r>
              <a:rPr lang="en-US" i="1" dirty="0">
                <a:solidFill>
                  <a:schemeClr val="tx1"/>
                </a:solidFill>
              </a:rPr>
              <a:t>Saccharomyces </a:t>
            </a:r>
            <a:r>
              <a:rPr lang="en-US" i="1" dirty="0" err="1">
                <a:solidFill>
                  <a:schemeClr val="tx1"/>
                </a:solidFill>
              </a:rPr>
              <a:t>boulardi</a:t>
            </a:r>
            <a:endParaRPr lang="en-US" i="1" dirty="0">
              <a:solidFill>
                <a:schemeClr val="tx1"/>
              </a:solidFill>
            </a:endParaRPr>
          </a:p>
          <a:p>
            <a:pPr>
              <a:lnSpc>
                <a:spcPct val="90000"/>
              </a:lnSpc>
              <a:spcAft>
                <a:spcPts val="450"/>
              </a:spcAft>
            </a:pPr>
            <a:r>
              <a:rPr lang="en-US" i="1" dirty="0" err="1">
                <a:solidFill>
                  <a:schemeClr val="tx1"/>
                </a:solidFill>
              </a:rPr>
              <a:t>B.infantis</a:t>
            </a:r>
            <a:r>
              <a:rPr lang="en-US" i="1" dirty="0">
                <a:solidFill>
                  <a:schemeClr val="tx1"/>
                </a:solidFill>
              </a:rPr>
              <a:t> </a:t>
            </a:r>
            <a:r>
              <a:rPr lang="en-US" dirty="0" err="1">
                <a:solidFill>
                  <a:schemeClr val="tx1"/>
                </a:solidFill>
              </a:rPr>
              <a:t>subsp</a:t>
            </a:r>
            <a:endParaRPr lang="en-US" i="1" dirty="0">
              <a:solidFill>
                <a:schemeClr val="tx1"/>
              </a:solidFill>
            </a:endParaRPr>
          </a:p>
          <a:p>
            <a:pPr>
              <a:lnSpc>
                <a:spcPct val="90000"/>
              </a:lnSpc>
              <a:spcAft>
                <a:spcPts val="450"/>
              </a:spcAft>
            </a:pPr>
            <a:endParaRPr lang="en-US" i="1" dirty="0">
              <a:solidFill>
                <a:schemeClr val="tx1"/>
              </a:solidFill>
            </a:endParaRPr>
          </a:p>
          <a:p>
            <a:pPr>
              <a:lnSpc>
                <a:spcPct val="90000"/>
              </a:lnSpc>
              <a:spcAft>
                <a:spcPts val="450"/>
              </a:spcAft>
            </a:pPr>
            <a:endParaRPr lang="en-US" i="1" dirty="0">
              <a:solidFill>
                <a:schemeClr val="tx1"/>
              </a:solidFill>
            </a:endParaRPr>
          </a:p>
        </p:txBody>
      </p:sp>
      <p:pic>
        <p:nvPicPr>
          <p:cNvPr id="10" name="Picture 9" descr="Orta ve havadan virüsler askıya alındı">
            <a:extLst>
              <a:ext uri="{FF2B5EF4-FFF2-40B4-BE49-F238E27FC236}">
                <a16:creationId xmlns:a16="http://schemas.microsoft.com/office/drawing/2014/main" id="{CB57C8A7-5EBF-EDA6-A1C4-37CA5A8EF178}"/>
              </a:ext>
            </a:extLst>
          </p:cNvPr>
          <p:cNvPicPr>
            <a:picLocks noChangeAspect="1"/>
          </p:cNvPicPr>
          <p:nvPr/>
        </p:nvPicPr>
        <p:blipFill>
          <a:blip r:embed="rId3"/>
          <a:srcRect l="25615" r="24329"/>
          <a:stretch/>
        </p:blipFill>
        <p:spPr>
          <a:xfrm>
            <a:off x="4572000" y="857251"/>
            <a:ext cx="3432839" cy="5143500"/>
          </a:xfrm>
          <a:prstGeom prst="rect">
            <a:avLst/>
          </a:prstGeom>
        </p:spPr>
      </p:pic>
    </p:spTree>
    <p:extLst>
      <p:ext uri="{BB962C8B-B14F-4D97-AF65-F5344CB8AC3E}">
        <p14:creationId xmlns:p14="http://schemas.microsoft.com/office/powerpoint/2010/main" val="405766937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2116817" y="2903210"/>
            <a:ext cx="4729841" cy="2733947"/>
          </a:xfrm>
          <a:prstGeom prst="roundRect">
            <a:avLst/>
          </a:prstGeom>
          <a:solidFill>
            <a:srgbClr val="F8E1EA"/>
          </a:solidFill>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endParaRPr lang="en-US" sz="2400" b="1" i="1" dirty="0">
              <a:solidFill>
                <a:srgbClr val="800000"/>
              </a:solidFill>
            </a:endParaRPr>
          </a:p>
          <a:p>
            <a:pPr marL="0" indent="0">
              <a:buNone/>
            </a:pPr>
            <a:r>
              <a:rPr lang="en-US" sz="2100" b="1" i="1" dirty="0">
                <a:solidFill>
                  <a:srgbClr val="800000"/>
                </a:solidFill>
              </a:rPr>
              <a:t>Lactobacillus </a:t>
            </a:r>
            <a:r>
              <a:rPr lang="en-US" sz="2100" b="1" i="1" dirty="0" err="1">
                <a:solidFill>
                  <a:srgbClr val="800000"/>
                </a:solidFill>
              </a:rPr>
              <a:t>helveticus</a:t>
            </a:r>
            <a:r>
              <a:rPr lang="en-US" sz="2100" b="1" i="1" dirty="0">
                <a:solidFill>
                  <a:srgbClr val="800000"/>
                </a:solidFill>
              </a:rPr>
              <a:t> </a:t>
            </a:r>
            <a:r>
              <a:rPr lang="en-US" sz="2100" dirty="0"/>
              <a:t>R0052</a:t>
            </a:r>
          </a:p>
          <a:p>
            <a:pPr marL="0" indent="0">
              <a:buNone/>
            </a:pPr>
            <a:r>
              <a:rPr lang="en-US" sz="2100" b="1" i="1" dirty="0">
                <a:solidFill>
                  <a:srgbClr val="800000"/>
                </a:solidFill>
              </a:rPr>
              <a:t>Lactobacillus </a:t>
            </a:r>
            <a:r>
              <a:rPr lang="en-US" sz="2100" b="1" i="1" dirty="0" err="1">
                <a:solidFill>
                  <a:srgbClr val="800000"/>
                </a:solidFill>
              </a:rPr>
              <a:t>rhamnosus</a:t>
            </a:r>
            <a:r>
              <a:rPr lang="en-US" sz="2100" b="1" i="1" dirty="0">
                <a:solidFill>
                  <a:srgbClr val="800000"/>
                </a:solidFill>
              </a:rPr>
              <a:t> </a:t>
            </a:r>
            <a:r>
              <a:rPr lang="en-US" sz="2100" dirty="0"/>
              <a:t>R0011</a:t>
            </a:r>
          </a:p>
          <a:p>
            <a:pPr marL="0" indent="0">
              <a:buNone/>
            </a:pPr>
            <a:r>
              <a:rPr lang="en-US" sz="2100" b="1" i="1" dirty="0" err="1">
                <a:solidFill>
                  <a:srgbClr val="800000"/>
                </a:solidFill>
              </a:rPr>
              <a:t>Bifidobacterium</a:t>
            </a:r>
            <a:r>
              <a:rPr lang="en-US" sz="2100" b="1" i="1" dirty="0">
                <a:solidFill>
                  <a:srgbClr val="800000"/>
                </a:solidFill>
              </a:rPr>
              <a:t> </a:t>
            </a:r>
            <a:r>
              <a:rPr lang="en-US" sz="2100" b="1" i="1" dirty="0" err="1">
                <a:solidFill>
                  <a:srgbClr val="800000"/>
                </a:solidFill>
              </a:rPr>
              <a:t>longum</a:t>
            </a:r>
            <a:r>
              <a:rPr lang="en-US" sz="2100" b="1" i="1" dirty="0">
                <a:solidFill>
                  <a:srgbClr val="800000"/>
                </a:solidFill>
              </a:rPr>
              <a:t> </a:t>
            </a:r>
            <a:r>
              <a:rPr lang="en-US" sz="2100" dirty="0"/>
              <a:t>R0175</a:t>
            </a:r>
          </a:p>
        </p:txBody>
      </p:sp>
      <p:sp>
        <p:nvSpPr>
          <p:cNvPr id="5" name="TextBox 4"/>
          <p:cNvSpPr txBox="1"/>
          <p:nvPr/>
        </p:nvSpPr>
        <p:spPr>
          <a:xfrm>
            <a:off x="2410691" y="1346702"/>
            <a:ext cx="4332831" cy="1200329"/>
          </a:xfrm>
          <a:prstGeom prst="rect">
            <a:avLst/>
          </a:prstGeom>
          <a:noFill/>
        </p:spPr>
        <p:txBody>
          <a:bodyPr wrap="square" rtlCol="0">
            <a:spAutoFit/>
          </a:bodyPr>
          <a:lstStyle/>
          <a:p>
            <a:pPr algn="ctr"/>
            <a:r>
              <a:rPr lang="en-US" sz="2400" b="1" dirty="0" err="1">
                <a:solidFill>
                  <a:srgbClr val="595959"/>
                </a:solidFill>
                <a:latin typeface="+mj-lt"/>
              </a:rPr>
              <a:t>Nöropsikiyatrik</a:t>
            </a:r>
            <a:r>
              <a:rPr lang="en-US" sz="2400" b="1" dirty="0">
                <a:solidFill>
                  <a:srgbClr val="595959"/>
                </a:solidFill>
                <a:latin typeface="+mj-lt"/>
              </a:rPr>
              <a:t>, </a:t>
            </a:r>
            <a:r>
              <a:rPr lang="en-US" sz="2400" b="1" dirty="0" err="1">
                <a:solidFill>
                  <a:srgbClr val="595959"/>
                </a:solidFill>
                <a:latin typeface="+mj-lt"/>
              </a:rPr>
              <a:t>Nörodejeneratif</a:t>
            </a:r>
            <a:r>
              <a:rPr lang="en-US" sz="2400" b="1" dirty="0">
                <a:solidFill>
                  <a:srgbClr val="595959"/>
                </a:solidFill>
                <a:latin typeface="+mj-lt"/>
              </a:rPr>
              <a:t> </a:t>
            </a:r>
            <a:r>
              <a:rPr lang="en-US" sz="2400" b="1" dirty="0" err="1">
                <a:solidFill>
                  <a:srgbClr val="595959"/>
                </a:solidFill>
                <a:latin typeface="+mj-lt"/>
              </a:rPr>
              <a:t>Hastalıklarda</a:t>
            </a:r>
            <a:endParaRPr lang="en-US" sz="2400" b="1" dirty="0">
              <a:solidFill>
                <a:srgbClr val="595959"/>
              </a:solidFill>
              <a:latin typeface="+mj-lt"/>
            </a:endParaRPr>
          </a:p>
          <a:p>
            <a:pPr algn="ctr"/>
            <a:r>
              <a:rPr lang="en-US" sz="2400" b="1" dirty="0">
                <a:solidFill>
                  <a:srgbClr val="595959"/>
                </a:solidFill>
                <a:latin typeface="+mj-lt"/>
              </a:rPr>
              <a:t> </a:t>
            </a:r>
            <a:r>
              <a:rPr lang="en-US" sz="2400" b="1" dirty="0" err="1">
                <a:solidFill>
                  <a:srgbClr val="595959"/>
                </a:solidFill>
                <a:latin typeface="+mj-lt"/>
              </a:rPr>
              <a:t>Probiyotikler</a:t>
            </a:r>
            <a:endParaRPr lang="en-US" sz="2400" b="1" dirty="0">
              <a:solidFill>
                <a:srgbClr val="595959"/>
              </a:solidFill>
              <a:latin typeface="+mj-lt"/>
            </a:endParaRPr>
          </a:p>
        </p:txBody>
      </p:sp>
      <p:pic>
        <p:nvPicPr>
          <p:cNvPr id="2" name="Picture 3">
            <a:extLst>
              <a:ext uri="{FF2B5EF4-FFF2-40B4-BE49-F238E27FC236}">
                <a16:creationId xmlns:a16="http://schemas.microsoft.com/office/drawing/2014/main" id="{9563830A-2D53-DE33-41AA-C9FCD7D81743}"/>
              </a:ext>
            </a:extLst>
          </p:cNvPr>
          <p:cNvPicPr>
            <a:picLocks noChangeAspect="1"/>
          </p:cNvPicPr>
          <p:nvPr/>
        </p:nvPicPr>
        <p:blipFill rotWithShape="1">
          <a:blip r:embed="rId2"/>
          <a:srcRect l="16963" t="5454" r="16325" b="20485"/>
          <a:stretch/>
        </p:blipFill>
        <p:spPr>
          <a:xfrm>
            <a:off x="0" y="787199"/>
            <a:ext cx="2515135" cy="2033933"/>
          </a:xfrm>
          <a:prstGeom prst="rect">
            <a:avLst/>
          </a:prstGeom>
        </p:spPr>
      </p:pic>
      <p:pic>
        <p:nvPicPr>
          <p:cNvPr id="3" name="Picture 1">
            <a:extLst>
              <a:ext uri="{FF2B5EF4-FFF2-40B4-BE49-F238E27FC236}">
                <a16:creationId xmlns:a16="http://schemas.microsoft.com/office/drawing/2014/main" id="{8D04F85A-20AA-DAEE-4F55-8A463D098788}"/>
              </a:ext>
            </a:extLst>
          </p:cNvPr>
          <p:cNvPicPr>
            <a:picLocks noChangeAspect="1"/>
          </p:cNvPicPr>
          <p:nvPr/>
        </p:nvPicPr>
        <p:blipFill>
          <a:blip r:embed="rId3"/>
          <a:stretch>
            <a:fillRect/>
          </a:stretch>
        </p:blipFill>
        <p:spPr>
          <a:xfrm>
            <a:off x="6743522" y="787199"/>
            <a:ext cx="2400478" cy="2100169"/>
          </a:xfrm>
          <a:prstGeom prst="rect">
            <a:avLst/>
          </a:prstGeom>
        </p:spPr>
      </p:pic>
      <p:pic>
        <p:nvPicPr>
          <p:cNvPr id="6" name="Picture 2" descr="Genel Kaygı Bozukluğu">
            <a:extLst>
              <a:ext uri="{FF2B5EF4-FFF2-40B4-BE49-F238E27FC236}">
                <a16:creationId xmlns:a16="http://schemas.microsoft.com/office/drawing/2014/main" id="{4E1CD8CD-D0CF-8981-4B13-68F5B00D33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74419"/>
            <a:ext cx="1991262" cy="23263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Rain Man – Yağmur Adam Altyazılı izle">
            <a:extLst>
              <a:ext uri="{FF2B5EF4-FFF2-40B4-BE49-F238E27FC236}">
                <a16:creationId xmlns:a16="http://schemas.microsoft.com/office/drawing/2014/main" id="{14625ACD-5800-20C6-5036-9F9504D5B61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3802" y="3266803"/>
            <a:ext cx="2130198" cy="2733947"/>
          </a:xfrm>
          <a:prstGeom prst="rect">
            <a:avLst/>
          </a:prstGeom>
          <a:noFill/>
          <a:extLst>
            <a:ext uri="{909E8E84-426E-40DD-AFC4-6F175D3DCCD1}">
              <a14:hiddenFill xmlns:a14="http://schemas.microsoft.com/office/drawing/2010/main">
                <a:solidFill>
                  <a:srgbClr val="FFFFFF"/>
                </a:solidFill>
              </a14:hiddenFill>
            </a:ext>
          </a:extLst>
        </p:spPr>
      </p:pic>
      <p:sp>
        <p:nvSpPr>
          <p:cNvPr id="8" name="Metin kutusu 7">
            <a:extLst>
              <a:ext uri="{FF2B5EF4-FFF2-40B4-BE49-F238E27FC236}">
                <a16:creationId xmlns:a16="http://schemas.microsoft.com/office/drawing/2014/main" id="{7C4A394E-27FE-2586-BB10-CE6458C5AF33}"/>
              </a:ext>
            </a:extLst>
          </p:cNvPr>
          <p:cNvSpPr txBox="1"/>
          <p:nvPr/>
        </p:nvSpPr>
        <p:spPr>
          <a:xfrm>
            <a:off x="3044537" y="4920096"/>
            <a:ext cx="2400272" cy="461665"/>
          </a:xfrm>
          <a:prstGeom prst="rect">
            <a:avLst/>
          </a:prstGeom>
          <a:noFill/>
        </p:spPr>
        <p:txBody>
          <a:bodyPr wrap="none" rtlCol="0">
            <a:spAutoFit/>
          </a:bodyPr>
          <a:lstStyle/>
          <a:p>
            <a:r>
              <a:rPr lang="tr-TR" sz="2400" b="1" dirty="0">
                <a:solidFill>
                  <a:schemeClr val="accent1">
                    <a:lumMod val="50000"/>
                  </a:schemeClr>
                </a:solidFill>
              </a:rPr>
              <a:t>PSİKOBİYOTİKLER</a:t>
            </a:r>
          </a:p>
        </p:txBody>
      </p:sp>
    </p:spTree>
    <p:extLst>
      <p:ext uri="{BB962C8B-B14F-4D97-AF65-F5344CB8AC3E}">
        <p14:creationId xmlns:p14="http://schemas.microsoft.com/office/powerpoint/2010/main" val="213462788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02BAC6EC-CD9E-D707-CE0A-63A692F93B54}"/>
              </a:ext>
            </a:extLst>
          </p:cNvPr>
          <p:cNvSpPr>
            <a:spLocks noGrp="1"/>
          </p:cNvSpPr>
          <p:nvPr>
            <p:ph type="title"/>
          </p:nvPr>
        </p:nvSpPr>
        <p:spPr/>
        <p:txBody>
          <a:bodyPr/>
          <a:lstStyle/>
          <a:p>
            <a:pPr algn="ctr"/>
            <a:r>
              <a:rPr lang="tr-TR" b="1" dirty="0">
                <a:solidFill>
                  <a:schemeClr val="tx1">
                    <a:lumMod val="65000"/>
                    <a:lumOff val="35000"/>
                  </a:schemeClr>
                </a:solidFill>
              </a:rPr>
              <a:t>Mitokondri </a:t>
            </a:r>
            <a:r>
              <a:rPr lang="tr-TR" b="1" dirty="0" err="1">
                <a:solidFill>
                  <a:schemeClr val="tx1">
                    <a:lumMod val="65000"/>
                    <a:lumOff val="35000"/>
                  </a:schemeClr>
                </a:solidFill>
              </a:rPr>
              <a:t>Mikrobiyom</a:t>
            </a:r>
            <a:r>
              <a:rPr lang="tr-TR" b="1" dirty="0">
                <a:solidFill>
                  <a:schemeClr val="tx1">
                    <a:lumMod val="65000"/>
                    <a:lumOff val="35000"/>
                  </a:schemeClr>
                </a:solidFill>
              </a:rPr>
              <a:t> </a:t>
            </a:r>
            <a:r>
              <a:rPr lang="tr-TR" b="1" dirty="0" err="1">
                <a:solidFill>
                  <a:schemeClr val="tx1">
                    <a:lumMod val="65000"/>
                    <a:lumOff val="35000"/>
                  </a:schemeClr>
                </a:solidFill>
              </a:rPr>
              <a:t>Probiyotikleri</a:t>
            </a:r>
            <a:endParaRPr lang="tr-TR" b="1" dirty="0">
              <a:solidFill>
                <a:schemeClr val="tx1">
                  <a:lumMod val="65000"/>
                  <a:lumOff val="35000"/>
                </a:schemeClr>
              </a:solidFill>
            </a:endParaRPr>
          </a:p>
        </p:txBody>
      </p:sp>
      <p:sp>
        <p:nvSpPr>
          <p:cNvPr id="4" name="Content Placeholder 2">
            <a:extLst>
              <a:ext uri="{FF2B5EF4-FFF2-40B4-BE49-F238E27FC236}">
                <a16:creationId xmlns:a16="http://schemas.microsoft.com/office/drawing/2014/main" id="{45F19C42-6F7A-E0BE-A14D-5C342877E2BE}"/>
              </a:ext>
            </a:extLst>
          </p:cNvPr>
          <p:cNvSpPr txBox="1">
            <a:spLocks/>
          </p:cNvSpPr>
          <p:nvPr/>
        </p:nvSpPr>
        <p:spPr>
          <a:xfrm>
            <a:off x="1501086" y="2033558"/>
            <a:ext cx="6141827" cy="4032706"/>
          </a:xfrm>
          <a:prstGeom prst="roundRect">
            <a:avLst/>
          </a:prstGeom>
          <a:solidFill>
            <a:srgbClr val="F4D7D0"/>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tr-TR" dirty="0">
              <a:solidFill>
                <a:schemeClr val="tx1">
                  <a:lumMod val="75000"/>
                  <a:lumOff val="25000"/>
                </a:schemeClr>
              </a:solidFill>
            </a:endParaRPr>
          </a:p>
          <a:p>
            <a:pPr marL="0" indent="0">
              <a:buNone/>
            </a:pPr>
            <a:r>
              <a:rPr lang="tr-TR" i="1" dirty="0" err="1">
                <a:solidFill>
                  <a:schemeClr val="tx1">
                    <a:lumMod val="75000"/>
                    <a:lumOff val="25000"/>
                  </a:schemeClr>
                </a:solidFill>
              </a:rPr>
              <a:t>Lactobacillus</a:t>
            </a:r>
            <a:r>
              <a:rPr lang="tr-TR" i="1" dirty="0">
                <a:solidFill>
                  <a:schemeClr val="tx1">
                    <a:lumMod val="75000"/>
                    <a:lumOff val="25000"/>
                  </a:schemeClr>
                </a:solidFill>
              </a:rPr>
              <a:t> </a:t>
            </a:r>
            <a:r>
              <a:rPr lang="tr-TR" i="1" dirty="0" err="1">
                <a:solidFill>
                  <a:schemeClr val="tx1">
                    <a:lumMod val="75000"/>
                    <a:lumOff val="25000"/>
                  </a:schemeClr>
                </a:solidFill>
              </a:rPr>
              <a:t>rhamnosus</a:t>
            </a:r>
            <a:r>
              <a:rPr lang="tr-TR" i="1" dirty="0">
                <a:solidFill>
                  <a:schemeClr val="tx1">
                    <a:lumMod val="75000"/>
                    <a:lumOff val="25000"/>
                  </a:schemeClr>
                </a:solidFill>
              </a:rPr>
              <a:t> </a:t>
            </a:r>
            <a:r>
              <a:rPr lang="tr-TR" dirty="0">
                <a:solidFill>
                  <a:schemeClr val="tx1">
                    <a:lumMod val="75000"/>
                    <a:lumOff val="25000"/>
                  </a:schemeClr>
                </a:solidFill>
              </a:rPr>
              <a:t>GG</a:t>
            </a:r>
          </a:p>
          <a:p>
            <a:pPr marL="0" indent="0">
              <a:buNone/>
            </a:pPr>
            <a:r>
              <a:rPr lang="tr-TR" i="1" dirty="0" err="1">
                <a:solidFill>
                  <a:schemeClr val="tx1">
                    <a:lumMod val="75000"/>
                    <a:lumOff val="25000"/>
                  </a:schemeClr>
                </a:solidFill>
              </a:rPr>
              <a:t>Lactobacillus</a:t>
            </a:r>
            <a:r>
              <a:rPr lang="tr-TR" i="1" dirty="0">
                <a:solidFill>
                  <a:schemeClr val="tx1">
                    <a:lumMod val="75000"/>
                    <a:lumOff val="25000"/>
                  </a:schemeClr>
                </a:solidFill>
              </a:rPr>
              <a:t> </a:t>
            </a:r>
            <a:r>
              <a:rPr lang="tr-TR" i="1" dirty="0" err="1">
                <a:solidFill>
                  <a:schemeClr val="tx1">
                    <a:lumMod val="75000"/>
                    <a:lumOff val="25000"/>
                  </a:schemeClr>
                </a:solidFill>
              </a:rPr>
              <a:t>plantarum</a:t>
            </a:r>
            <a:r>
              <a:rPr lang="tr-TR" i="1" dirty="0">
                <a:solidFill>
                  <a:schemeClr val="tx1">
                    <a:lumMod val="75000"/>
                    <a:lumOff val="25000"/>
                  </a:schemeClr>
                </a:solidFill>
              </a:rPr>
              <a:t> </a:t>
            </a:r>
            <a:r>
              <a:rPr lang="tr-TR" dirty="0">
                <a:solidFill>
                  <a:schemeClr val="tx1">
                    <a:lumMod val="75000"/>
                    <a:lumOff val="25000"/>
                  </a:schemeClr>
                </a:solidFill>
              </a:rPr>
              <a:t>V299</a:t>
            </a:r>
          </a:p>
          <a:p>
            <a:pPr marL="0" indent="0">
              <a:buNone/>
            </a:pPr>
            <a:r>
              <a:rPr lang="en-US" i="1" dirty="0">
                <a:solidFill>
                  <a:schemeClr val="tx1">
                    <a:lumMod val="75000"/>
                    <a:lumOff val="25000"/>
                  </a:schemeClr>
                </a:solidFill>
              </a:rPr>
              <a:t>Lactobacillus </a:t>
            </a:r>
            <a:r>
              <a:rPr lang="en-US" i="1" dirty="0" err="1">
                <a:solidFill>
                  <a:schemeClr val="tx1">
                    <a:lumMod val="75000"/>
                    <a:lumOff val="25000"/>
                  </a:schemeClr>
                </a:solidFill>
              </a:rPr>
              <a:t>helveticus</a:t>
            </a:r>
            <a:r>
              <a:rPr lang="en-US" i="1" dirty="0">
                <a:solidFill>
                  <a:schemeClr val="tx1">
                    <a:lumMod val="75000"/>
                    <a:lumOff val="25000"/>
                  </a:schemeClr>
                </a:solidFill>
              </a:rPr>
              <a:t> </a:t>
            </a:r>
            <a:r>
              <a:rPr lang="en-US" dirty="0">
                <a:solidFill>
                  <a:schemeClr val="tx1">
                    <a:lumMod val="75000"/>
                    <a:lumOff val="25000"/>
                  </a:schemeClr>
                </a:solidFill>
              </a:rPr>
              <a:t>R0052</a:t>
            </a:r>
          </a:p>
          <a:p>
            <a:pPr marL="0" indent="0">
              <a:buNone/>
            </a:pPr>
            <a:r>
              <a:rPr lang="en-US" i="1" dirty="0">
                <a:solidFill>
                  <a:schemeClr val="tx1">
                    <a:lumMod val="75000"/>
                    <a:lumOff val="25000"/>
                  </a:schemeClr>
                </a:solidFill>
              </a:rPr>
              <a:t>Lactobacillus </a:t>
            </a:r>
            <a:r>
              <a:rPr lang="en-US" i="1" dirty="0" err="1">
                <a:solidFill>
                  <a:schemeClr val="tx1">
                    <a:lumMod val="75000"/>
                    <a:lumOff val="25000"/>
                  </a:schemeClr>
                </a:solidFill>
              </a:rPr>
              <a:t>rhamnosus</a:t>
            </a:r>
            <a:r>
              <a:rPr lang="en-US" i="1" dirty="0">
                <a:solidFill>
                  <a:schemeClr val="tx1">
                    <a:lumMod val="75000"/>
                    <a:lumOff val="25000"/>
                  </a:schemeClr>
                </a:solidFill>
              </a:rPr>
              <a:t> </a:t>
            </a:r>
            <a:r>
              <a:rPr lang="en-US" dirty="0">
                <a:solidFill>
                  <a:schemeClr val="tx1">
                    <a:lumMod val="75000"/>
                    <a:lumOff val="25000"/>
                  </a:schemeClr>
                </a:solidFill>
              </a:rPr>
              <a:t>R0011</a:t>
            </a:r>
          </a:p>
          <a:p>
            <a:pPr marL="0" indent="0">
              <a:buNone/>
            </a:pPr>
            <a:r>
              <a:rPr lang="en-US" i="1" dirty="0">
                <a:solidFill>
                  <a:schemeClr val="tx1">
                    <a:lumMod val="75000"/>
                    <a:lumOff val="25000"/>
                  </a:schemeClr>
                </a:solidFill>
              </a:rPr>
              <a:t>Bifidobacterium longum </a:t>
            </a:r>
            <a:r>
              <a:rPr lang="en-US" dirty="0">
                <a:solidFill>
                  <a:schemeClr val="tx1">
                    <a:lumMod val="75000"/>
                    <a:lumOff val="25000"/>
                  </a:schemeClr>
                </a:solidFill>
              </a:rPr>
              <a:t>R0175</a:t>
            </a:r>
          </a:p>
          <a:p>
            <a:pPr marL="0" indent="0">
              <a:buNone/>
            </a:pPr>
            <a:endParaRPr lang="tr-TR" dirty="0">
              <a:solidFill>
                <a:schemeClr val="tx1">
                  <a:lumMod val="75000"/>
                  <a:lumOff val="25000"/>
                </a:schemeClr>
              </a:solidFill>
            </a:endParaRPr>
          </a:p>
        </p:txBody>
      </p:sp>
    </p:spTree>
    <p:extLst>
      <p:ext uri="{BB962C8B-B14F-4D97-AF65-F5344CB8AC3E}">
        <p14:creationId xmlns:p14="http://schemas.microsoft.com/office/powerpoint/2010/main" val="322711880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F089F468-832D-463F-D706-61A0B08C2653}"/>
              </a:ext>
            </a:extLst>
          </p:cNvPr>
          <p:cNvPicPr>
            <a:picLocks noChangeAspect="1"/>
          </p:cNvPicPr>
          <p:nvPr/>
        </p:nvPicPr>
        <p:blipFill>
          <a:blip r:embed="rId2"/>
          <a:srcRect l="22346" t="30298" r="26776" b="28769"/>
          <a:stretch>
            <a:fillRect/>
          </a:stretch>
        </p:blipFill>
        <p:spPr>
          <a:xfrm>
            <a:off x="712519" y="1"/>
            <a:ext cx="7318068" cy="2778826"/>
          </a:xfrm>
          <a:prstGeom prst="rect">
            <a:avLst/>
          </a:prstGeom>
        </p:spPr>
      </p:pic>
      <p:pic>
        <p:nvPicPr>
          <p:cNvPr id="2050" name="Picture 2">
            <a:extLst>
              <a:ext uri="{FF2B5EF4-FFF2-40B4-BE49-F238E27FC236}">
                <a16:creationId xmlns:a16="http://schemas.microsoft.com/office/drawing/2014/main" id="{A5D97365-61E9-A497-1F70-59F7E87401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259" y="2624446"/>
            <a:ext cx="8431481" cy="4144489"/>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a:extLst>
              <a:ext uri="{FF2B5EF4-FFF2-40B4-BE49-F238E27FC236}">
                <a16:creationId xmlns:a16="http://schemas.microsoft.com/office/drawing/2014/main" id="{6EF48962-FCD5-F08F-ECCC-CEE66FC993A6}"/>
              </a:ext>
            </a:extLst>
          </p:cNvPr>
          <p:cNvPicPr>
            <a:picLocks noChangeAspect="1"/>
          </p:cNvPicPr>
          <p:nvPr/>
        </p:nvPicPr>
        <p:blipFill>
          <a:blip r:embed="rId4"/>
          <a:srcRect l="16999" t="47471" r="15011" b="18417"/>
          <a:stretch>
            <a:fillRect/>
          </a:stretch>
        </p:blipFill>
        <p:spPr>
          <a:xfrm>
            <a:off x="1414395" y="3182587"/>
            <a:ext cx="6815205" cy="2220685"/>
          </a:xfrm>
          <a:prstGeom prst="rect">
            <a:avLst/>
          </a:prstGeom>
        </p:spPr>
      </p:pic>
      <p:sp>
        <p:nvSpPr>
          <p:cNvPr id="3" name="Metin kutusu 2">
            <a:extLst>
              <a:ext uri="{FF2B5EF4-FFF2-40B4-BE49-F238E27FC236}">
                <a16:creationId xmlns:a16="http://schemas.microsoft.com/office/drawing/2014/main" id="{62BABCB4-5BAE-22C5-5B67-06BFAB6ED3BC}"/>
              </a:ext>
            </a:extLst>
          </p:cNvPr>
          <p:cNvSpPr txBox="1"/>
          <p:nvPr/>
        </p:nvSpPr>
        <p:spPr>
          <a:xfrm>
            <a:off x="7408718" y="1097026"/>
            <a:ext cx="1487715" cy="584775"/>
          </a:xfrm>
          <a:prstGeom prst="rect">
            <a:avLst/>
          </a:prstGeom>
          <a:noFill/>
        </p:spPr>
        <p:txBody>
          <a:bodyPr wrap="none" rtlCol="0">
            <a:spAutoFit/>
          </a:bodyPr>
          <a:lstStyle/>
          <a:p>
            <a:r>
              <a:rPr lang="tr-TR" sz="3200" dirty="0">
                <a:solidFill>
                  <a:srgbClr val="C00000"/>
                </a:solidFill>
              </a:rPr>
              <a:t>Egzersiz</a:t>
            </a:r>
          </a:p>
        </p:txBody>
      </p:sp>
    </p:spTree>
    <p:extLst>
      <p:ext uri="{BB962C8B-B14F-4D97-AF65-F5344CB8AC3E}">
        <p14:creationId xmlns:p14="http://schemas.microsoft.com/office/powerpoint/2010/main" val="132609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a:extLst>
              <a:ext uri="{FF2B5EF4-FFF2-40B4-BE49-F238E27FC236}">
                <a16:creationId xmlns:a16="http://schemas.microsoft.com/office/drawing/2014/main" id="{881B9FEB-1853-E2A1-8F80-BE1A7B8730DB}"/>
              </a:ext>
            </a:extLst>
          </p:cNvPr>
          <p:cNvPicPr>
            <a:picLocks noChangeAspect="1"/>
          </p:cNvPicPr>
          <p:nvPr/>
        </p:nvPicPr>
        <p:blipFill>
          <a:blip r:embed="rId2"/>
          <a:stretch>
            <a:fillRect/>
          </a:stretch>
        </p:blipFill>
        <p:spPr>
          <a:xfrm>
            <a:off x="0" y="0"/>
            <a:ext cx="5458187" cy="6858000"/>
          </a:xfrm>
          <a:prstGeom prst="rect">
            <a:avLst/>
          </a:prstGeom>
        </p:spPr>
      </p:pic>
      <p:pic>
        <p:nvPicPr>
          <p:cNvPr id="3" name="Resim 2">
            <a:extLst>
              <a:ext uri="{FF2B5EF4-FFF2-40B4-BE49-F238E27FC236}">
                <a16:creationId xmlns:a16="http://schemas.microsoft.com/office/drawing/2014/main" id="{5EDF7BD1-74A5-AFC1-41C1-B3781430AD02}"/>
              </a:ext>
            </a:extLst>
          </p:cNvPr>
          <p:cNvPicPr>
            <a:picLocks noChangeAspect="1"/>
          </p:cNvPicPr>
          <p:nvPr/>
        </p:nvPicPr>
        <p:blipFill>
          <a:blip r:embed="rId3"/>
          <a:stretch>
            <a:fillRect/>
          </a:stretch>
        </p:blipFill>
        <p:spPr>
          <a:xfrm>
            <a:off x="1947544" y="1343223"/>
            <a:ext cx="7021286" cy="4985657"/>
          </a:xfrm>
          <a:prstGeom prst="rect">
            <a:avLst/>
          </a:prstGeom>
        </p:spPr>
      </p:pic>
      <p:sp>
        <p:nvSpPr>
          <p:cNvPr id="5" name="Metin kutusu 4">
            <a:extLst>
              <a:ext uri="{FF2B5EF4-FFF2-40B4-BE49-F238E27FC236}">
                <a16:creationId xmlns:a16="http://schemas.microsoft.com/office/drawing/2014/main" id="{B035C401-B6BF-19B1-B9D3-B77508380791}"/>
              </a:ext>
            </a:extLst>
          </p:cNvPr>
          <p:cNvSpPr txBox="1"/>
          <p:nvPr/>
        </p:nvSpPr>
        <p:spPr>
          <a:xfrm>
            <a:off x="5584371" y="615434"/>
            <a:ext cx="3559629" cy="400110"/>
          </a:xfrm>
          <a:prstGeom prst="rect">
            <a:avLst/>
          </a:prstGeom>
          <a:noFill/>
        </p:spPr>
        <p:txBody>
          <a:bodyPr wrap="square">
            <a:spAutoFit/>
          </a:bodyPr>
          <a:lstStyle/>
          <a:p>
            <a:r>
              <a:rPr lang="tr-TR" sz="2000" b="1" i="1" dirty="0" err="1">
                <a:solidFill>
                  <a:schemeClr val="tx1">
                    <a:lumMod val="65000"/>
                    <a:lumOff val="35000"/>
                  </a:schemeClr>
                </a:solidFill>
                <a:effectLst/>
              </a:rPr>
              <a:t>Lactobacillus</a:t>
            </a:r>
            <a:r>
              <a:rPr lang="tr-TR" sz="2000" b="1" i="1" dirty="0">
                <a:solidFill>
                  <a:schemeClr val="tx1">
                    <a:lumMod val="65000"/>
                    <a:lumOff val="35000"/>
                  </a:schemeClr>
                </a:solidFill>
                <a:effectLst/>
              </a:rPr>
              <a:t> </a:t>
            </a:r>
            <a:r>
              <a:rPr lang="tr-TR" sz="2000" b="1" i="1" dirty="0" err="1">
                <a:solidFill>
                  <a:schemeClr val="tx1">
                    <a:lumMod val="65000"/>
                    <a:lumOff val="35000"/>
                  </a:schemeClr>
                </a:solidFill>
                <a:effectLst/>
              </a:rPr>
              <a:t>casei</a:t>
            </a:r>
            <a:r>
              <a:rPr lang="tr-TR" sz="2000" b="1" i="1" dirty="0">
                <a:solidFill>
                  <a:schemeClr val="tx1">
                    <a:lumMod val="65000"/>
                    <a:lumOff val="35000"/>
                  </a:schemeClr>
                </a:solidFill>
                <a:effectLst/>
              </a:rPr>
              <a:t> </a:t>
            </a:r>
            <a:r>
              <a:rPr lang="tr-TR" sz="2000" b="1" dirty="0" err="1">
                <a:solidFill>
                  <a:schemeClr val="tx1">
                    <a:lumMod val="65000"/>
                    <a:lumOff val="35000"/>
                  </a:schemeClr>
                </a:solidFill>
                <a:effectLst/>
              </a:rPr>
              <a:t>Shirota</a:t>
            </a:r>
            <a:r>
              <a:rPr lang="tr-TR" sz="2000" b="1" dirty="0">
                <a:solidFill>
                  <a:schemeClr val="tx1">
                    <a:lumMod val="65000"/>
                    <a:lumOff val="35000"/>
                  </a:schemeClr>
                </a:solidFill>
                <a:effectLst/>
              </a:rPr>
              <a:t> (</a:t>
            </a:r>
            <a:r>
              <a:rPr lang="tr-TR" sz="2000" b="1" dirty="0" err="1">
                <a:solidFill>
                  <a:schemeClr val="tx1">
                    <a:lumMod val="65000"/>
                    <a:lumOff val="35000"/>
                  </a:schemeClr>
                </a:solidFill>
                <a:effectLst/>
              </a:rPr>
              <a:t>LcS</a:t>
            </a:r>
            <a:r>
              <a:rPr lang="tr-TR" sz="2000" b="1" dirty="0">
                <a:solidFill>
                  <a:schemeClr val="tx1">
                    <a:lumMod val="65000"/>
                    <a:lumOff val="35000"/>
                  </a:schemeClr>
                </a:solidFill>
                <a:effectLst/>
              </a:rPr>
              <a:t>)</a:t>
            </a:r>
          </a:p>
        </p:txBody>
      </p:sp>
    </p:spTree>
    <p:extLst>
      <p:ext uri="{BB962C8B-B14F-4D97-AF65-F5344CB8AC3E}">
        <p14:creationId xmlns:p14="http://schemas.microsoft.com/office/powerpoint/2010/main" val="69431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6.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90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nvGraphicFramePr>
        <p:xfrm>
          <a:off x="6605752" y="1251576"/>
          <a:ext cx="1974056" cy="2652422"/>
        </p:xfrm>
        <a:graphic>
          <a:graphicData uri="http://schemas.openxmlformats.org/presentationml/2006/ole">
            <mc:AlternateContent xmlns:mc="http://schemas.openxmlformats.org/markup-compatibility/2006">
              <mc:Choice xmlns:v="urn:schemas-microsoft-com:vml" Requires="v">
                <p:oleObj name="Document" r:id="rId2" imgW="5740400" imgH="8864600" progId="Word.Document.12">
                  <p:embed/>
                </p:oleObj>
              </mc:Choice>
              <mc:Fallback>
                <p:oleObj name="Document" r:id="rId2" imgW="5740400" imgH="8864600" progId="Word.Document.12">
                  <p:embed/>
                  <p:pic>
                    <p:nvPicPr>
                      <p:cNvPr id="5" name="Object 4"/>
                      <p:cNvPicPr/>
                      <p:nvPr/>
                    </p:nvPicPr>
                    <p:blipFill>
                      <a:blip r:embed="rId3"/>
                      <a:stretch>
                        <a:fillRect/>
                      </a:stretch>
                    </p:blipFill>
                    <p:spPr>
                      <a:xfrm>
                        <a:off x="6605752" y="1251576"/>
                        <a:ext cx="1974056" cy="2652422"/>
                      </a:xfrm>
                      <a:prstGeom prst="rect">
                        <a:avLst/>
                      </a:prstGeom>
                    </p:spPr>
                  </p:pic>
                </p:oleObj>
              </mc:Fallback>
            </mc:AlternateContent>
          </a:graphicData>
        </a:graphic>
      </p:graphicFrame>
      <p:sp>
        <p:nvSpPr>
          <p:cNvPr id="2" name="Metin kutusu 1">
            <a:extLst>
              <a:ext uri="{FF2B5EF4-FFF2-40B4-BE49-F238E27FC236}">
                <a16:creationId xmlns:a16="http://schemas.microsoft.com/office/drawing/2014/main" id="{644FE628-C362-CD42-B13A-74D9E7065B5B}"/>
              </a:ext>
            </a:extLst>
          </p:cNvPr>
          <p:cNvSpPr txBox="1"/>
          <p:nvPr/>
        </p:nvSpPr>
        <p:spPr>
          <a:xfrm>
            <a:off x="2884453" y="974576"/>
            <a:ext cx="3977499" cy="300082"/>
          </a:xfrm>
          <a:prstGeom prst="rect">
            <a:avLst/>
          </a:prstGeom>
          <a:noFill/>
        </p:spPr>
        <p:txBody>
          <a:bodyPr wrap="none" rtlCol="0">
            <a:spAutoFit/>
          </a:bodyPr>
          <a:lstStyle/>
          <a:p>
            <a:r>
              <a:rPr lang="tr-TR" sz="1350" b="1" dirty="0">
                <a:solidFill>
                  <a:schemeClr val="tx1">
                    <a:lumMod val="75000"/>
                    <a:lumOff val="25000"/>
                  </a:schemeClr>
                </a:solidFill>
              </a:rPr>
              <a:t>KİŞİSELLEŞTİRİLMİŞ BAĞIRSAK MİKROBİYOM ANALİZİ</a:t>
            </a:r>
          </a:p>
        </p:txBody>
      </p:sp>
      <p:cxnSp>
        <p:nvCxnSpPr>
          <p:cNvPr id="10" name="Düz Bağlayıcı 9">
            <a:extLst>
              <a:ext uri="{FF2B5EF4-FFF2-40B4-BE49-F238E27FC236}">
                <a16:creationId xmlns:a16="http://schemas.microsoft.com/office/drawing/2014/main" id="{E61B4FD0-2373-C84A-9583-C36F123F7C4B}"/>
              </a:ext>
            </a:extLst>
          </p:cNvPr>
          <p:cNvCxnSpPr>
            <a:cxnSpLocks/>
          </p:cNvCxnSpPr>
          <p:nvPr/>
        </p:nvCxnSpPr>
        <p:spPr>
          <a:xfrm>
            <a:off x="1763032" y="5828216"/>
            <a:ext cx="5791786" cy="0"/>
          </a:xfrm>
          <a:prstGeom prst="line">
            <a:avLst/>
          </a:prstGeom>
          <a:ln w="1905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3" name="Slayt Numarası Yer Tutucusu 1">
            <a:extLst>
              <a:ext uri="{FF2B5EF4-FFF2-40B4-BE49-F238E27FC236}">
                <a16:creationId xmlns:a16="http://schemas.microsoft.com/office/drawing/2014/main" id="{FC82DE94-37BD-BD00-4E89-744051DE34B2}"/>
              </a:ext>
            </a:extLst>
          </p:cNvPr>
          <p:cNvSpPr>
            <a:spLocks noGrp="1"/>
          </p:cNvSpPr>
          <p:nvPr>
            <p:ph type="sldNum" sz="quarter" idx="12"/>
          </p:nvPr>
        </p:nvSpPr>
        <p:spPr>
          <a:xfrm>
            <a:off x="4843463" y="5624514"/>
            <a:ext cx="1543050" cy="273844"/>
          </a:xfrm>
        </p:spPr>
        <p:txBody>
          <a:bodyPr/>
          <a:lstStyle/>
          <a:p>
            <a:fld id="{ADCB671D-855D-46F8-BA49-6FA7DAED66A1}" type="slidenum">
              <a:rPr lang="tr-TR" smtClean="0"/>
              <a:t>86</a:t>
            </a:fld>
            <a:endParaRPr lang="tr-TR"/>
          </a:p>
        </p:txBody>
      </p:sp>
      <p:graphicFrame>
        <p:nvGraphicFramePr>
          <p:cNvPr id="7" name="Grafik 6">
            <a:extLst>
              <a:ext uri="{FF2B5EF4-FFF2-40B4-BE49-F238E27FC236}">
                <a16:creationId xmlns:a16="http://schemas.microsoft.com/office/drawing/2014/main" id="{0FFFA4F0-4AD1-A07E-3D81-77CD64CDE840}"/>
              </a:ext>
            </a:extLst>
          </p:cNvPr>
          <p:cNvGraphicFramePr>
            <a:graphicFrameLocks/>
          </p:cNvGraphicFramePr>
          <p:nvPr/>
        </p:nvGraphicFramePr>
        <p:xfrm>
          <a:off x="402021" y="1706920"/>
          <a:ext cx="6203731" cy="1785143"/>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İçerik Yer Tutucusu 3">
            <a:extLst>
              <a:ext uri="{FF2B5EF4-FFF2-40B4-BE49-F238E27FC236}">
                <a16:creationId xmlns:a16="http://schemas.microsoft.com/office/drawing/2014/main" id="{13875D6F-ED35-D3A5-F12F-C1C36BD08DAC}"/>
              </a:ext>
            </a:extLst>
          </p:cNvPr>
          <p:cNvGraphicFramePr>
            <a:graphicFrameLocks/>
          </p:cNvGraphicFramePr>
          <p:nvPr/>
        </p:nvGraphicFramePr>
        <p:xfrm>
          <a:off x="1082632" y="3608928"/>
          <a:ext cx="4692737" cy="2442210"/>
        </p:xfrm>
        <a:graphic>
          <a:graphicData uri="http://schemas.openxmlformats.org/drawingml/2006/table">
            <a:tbl>
              <a:tblPr firstRow="1" firstCol="1" bandRow="1">
                <a:tableStyleId>{72833802-FEF1-4C79-8D5D-14CF1EAF98D9}</a:tableStyleId>
              </a:tblPr>
              <a:tblGrid>
                <a:gridCol w="980742">
                  <a:extLst>
                    <a:ext uri="{9D8B030D-6E8A-4147-A177-3AD203B41FA5}">
                      <a16:colId xmlns:a16="http://schemas.microsoft.com/office/drawing/2014/main" val="3763500694"/>
                    </a:ext>
                  </a:extLst>
                </a:gridCol>
                <a:gridCol w="747432">
                  <a:extLst>
                    <a:ext uri="{9D8B030D-6E8A-4147-A177-3AD203B41FA5}">
                      <a16:colId xmlns:a16="http://schemas.microsoft.com/office/drawing/2014/main" val="3681246080"/>
                    </a:ext>
                  </a:extLst>
                </a:gridCol>
                <a:gridCol w="868200">
                  <a:extLst>
                    <a:ext uri="{9D8B030D-6E8A-4147-A177-3AD203B41FA5}">
                      <a16:colId xmlns:a16="http://schemas.microsoft.com/office/drawing/2014/main" val="1741850281"/>
                    </a:ext>
                  </a:extLst>
                </a:gridCol>
                <a:gridCol w="1116117">
                  <a:extLst>
                    <a:ext uri="{9D8B030D-6E8A-4147-A177-3AD203B41FA5}">
                      <a16:colId xmlns:a16="http://schemas.microsoft.com/office/drawing/2014/main" val="4023002835"/>
                    </a:ext>
                  </a:extLst>
                </a:gridCol>
                <a:gridCol w="980246">
                  <a:extLst>
                    <a:ext uri="{9D8B030D-6E8A-4147-A177-3AD203B41FA5}">
                      <a16:colId xmlns:a16="http://schemas.microsoft.com/office/drawing/2014/main" val="1586186741"/>
                    </a:ext>
                  </a:extLst>
                </a:gridCol>
              </a:tblGrid>
              <a:tr h="495872">
                <a:tc>
                  <a:txBody>
                    <a:bodyPr/>
                    <a:lstStyle/>
                    <a:p>
                      <a:pPr algn="ctr">
                        <a:lnSpc>
                          <a:spcPct val="150000"/>
                        </a:lnSpc>
                        <a:spcAft>
                          <a:spcPts val="0"/>
                        </a:spcAft>
                      </a:pPr>
                      <a:r>
                        <a:rPr lang="tr-TR" sz="800" dirty="0" err="1">
                          <a:effectLst/>
                        </a:rPr>
                        <a:t>İnflamatuvar</a:t>
                      </a:r>
                      <a:r>
                        <a:rPr lang="tr-TR" sz="800" dirty="0">
                          <a:effectLst/>
                        </a:rPr>
                        <a:t> Bağırsak Hastalıkları</a:t>
                      </a:r>
                      <a:endParaRPr lang="tr-TR" sz="800" dirty="0">
                        <a:effectLst/>
                        <a:latin typeface="Cambria" panose="02040503050406030204" pitchFamily="18" charset="0"/>
                        <a:ea typeface="MS Mincho"/>
                        <a:cs typeface="Times New Roman" panose="02020603050405020304" pitchFamily="18" charset="0"/>
                      </a:endParaRPr>
                    </a:p>
                  </a:txBody>
                  <a:tcPr marL="47479" marR="47479" marT="0" marB="0" anchor="ctr">
                    <a:solidFill>
                      <a:schemeClr val="accent1">
                        <a:lumMod val="75000"/>
                      </a:schemeClr>
                    </a:solidFill>
                  </a:tcPr>
                </a:tc>
                <a:tc>
                  <a:txBody>
                    <a:bodyPr/>
                    <a:lstStyle/>
                    <a:p>
                      <a:pPr algn="ctr">
                        <a:lnSpc>
                          <a:spcPct val="150000"/>
                        </a:lnSpc>
                        <a:spcAft>
                          <a:spcPts val="0"/>
                        </a:spcAft>
                      </a:pPr>
                      <a:r>
                        <a:rPr lang="tr-TR" sz="800" dirty="0" err="1">
                          <a:effectLst/>
                        </a:rPr>
                        <a:t>Irritable</a:t>
                      </a:r>
                      <a:r>
                        <a:rPr lang="tr-TR" sz="800" dirty="0">
                          <a:effectLst/>
                        </a:rPr>
                        <a:t> Bağırsak Sendromu</a:t>
                      </a:r>
                      <a:endParaRPr lang="tr-TR" sz="800" dirty="0">
                        <a:effectLst/>
                        <a:latin typeface="Cambria" panose="02040503050406030204" pitchFamily="18" charset="0"/>
                        <a:ea typeface="MS Mincho"/>
                        <a:cs typeface="Times New Roman" panose="02020603050405020304" pitchFamily="18" charset="0"/>
                      </a:endParaRPr>
                    </a:p>
                  </a:txBody>
                  <a:tcPr marL="47479" marR="47479" marT="0" marB="0" anchor="ctr">
                    <a:solidFill>
                      <a:schemeClr val="accent1">
                        <a:lumMod val="75000"/>
                      </a:schemeClr>
                    </a:solidFill>
                  </a:tcPr>
                </a:tc>
                <a:tc>
                  <a:txBody>
                    <a:bodyPr/>
                    <a:lstStyle/>
                    <a:p>
                      <a:pPr algn="ctr">
                        <a:lnSpc>
                          <a:spcPct val="150000"/>
                        </a:lnSpc>
                        <a:spcAft>
                          <a:spcPts val="0"/>
                        </a:spcAft>
                      </a:pPr>
                      <a:r>
                        <a:rPr lang="tr-TR" sz="800" dirty="0">
                          <a:effectLst/>
                        </a:rPr>
                        <a:t>Metabolik Hastalıklar</a:t>
                      </a:r>
                      <a:endParaRPr lang="tr-TR" sz="800" dirty="0">
                        <a:effectLst/>
                        <a:latin typeface="Cambria" panose="02040503050406030204" pitchFamily="18" charset="0"/>
                        <a:ea typeface="MS Mincho"/>
                        <a:cs typeface="Times New Roman" panose="02020603050405020304" pitchFamily="18" charset="0"/>
                      </a:endParaRPr>
                    </a:p>
                  </a:txBody>
                  <a:tcPr marL="47479" marR="47479" marT="0" marB="0" anchor="ctr">
                    <a:solidFill>
                      <a:schemeClr val="accent1">
                        <a:lumMod val="75000"/>
                      </a:schemeClr>
                    </a:solidFill>
                  </a:tcPr>
                </a:tc>
                <a:tc>
                  <a:txBody>
                    <a:bodyPr/>
                    <a:lstStyle/>
                    <a:p>
                      <a:pPr algn="ctr">
                        <a:lnSpc>
                          <a:spcPct val="150000"/>
                        </a:lnSpc>
                        <a:spcAft>
                          <a:spcPts val="0"/>
                        </a:spcAft>
                      </a:pPr>
                      <a:r>
                        <a:rPr lang="tr-TR" sz="800" dirty="0" err="1">
                          <a:effectLst/>
                        </a:rPr>
                        <a:t>Otoimmün</a:t>
                      </a:r>
                      <a:r>
                        <a:rPr lang="tr-TR" sz="800" dirty="0">
                          <a:effectLst/>
                        </a:rPr>
                        <a:t> Hastalıklar/</a:t>
                      </a:r>
                    </a:p>
                    <a:p>
                      <a:pPr algn="ctr">
                        <a:lnSpc>
                          <a:spcPct val="150000"/>
                        </a:lnSpc>
                        <a:spcAft>
                          <a:spcPts val="0"/>
                        </a:spcAft>
                      </a:pPr>
                      <a:r>
                        <a:rPr lang="tr-TR" sz="800" dirty="0">
                          <a:effectLst/>
                        </a:rPr>
                        <a:t>Aşırı Duyarlılık</a:t>
                      </a:r>
                      <a:endParaRPr lang="tr-TR" sz="800" dirty="0">
                        <a:effectLst/>
                        <a:latin typeface="Cambria" panose="02040503050406030204" pitchFamily="18" charset="0"/>
                        <a:ea typeface="MS Mincho"/>
                        <a:cs typeface="Times New Roman" panose="02020603050405020304" pitchFamily="18" charset="0"/>
                      </a:endParaRPr>
                    </a:p>
                  </a:txBody>
                  <a:tcPr marL="47479" marR="47479" marT="0" marB="0" anchor="ctr">
                    <a:solidFill>
                      <a:schemeClr val="accent1">
                        <a:lumMod val="75000"/>
                      </a:schemeClr>
                    </a:solidFill>
                  </a:tcPr>
                </a:tc>
                <a:tc>
                  <a:txBody>
                    <a:bodyPr/>
                    <a:lstStyle/>
                    <a:p>
                      <a:pPr algn="ctr">
                        <a:lnSpc>
                          <a:spcPct val="150000"/>
                        </a:lnSpc>
                        <a:spcAft>
                          <a:spcPts val="0"/>
                        </a:spcAft>
                      </a:pPr>
                      <a:r>
                        <a:rPr lang="tr-TR" sz="800" dirty="0" err="1">
                          <a:effectLst/>
                        </a:rPr>
                        <a:t>Nöroinflamasyonla</a:t>
                      </a:r>
                      <a:r>
                        <a:rPr lang="tr-TR" sz="800" dirty="0">
                          <a:effectLst/>
                        </a:rPr>
                        <a:t> İlişkili Hastalıklar</a:t>
                      </a:r>
                      <a:endParaRPr lang="tr-TR" sz="800" dirty="0">
                        <a:effectLst/>
                        <a:latin typeface="Cambria" panose="02040503050406030204" pitchFamily="18" charset="0"/>
                        <a:ea typeface="MS Mincho"/>
                        <a:cs typeface="Times New Roman" panose="02020603050405020304" pitchFamily="18" charset="0"/>
                      </a:endParaRPr>
                    </a:p>
                  </a:txBody>
                  <a:tcPr marL="47479" marR="47479" marT="0" marB="0" anchor="ctr">
                    <a:solidFill>
                      <a:schemeClr val="accent1">
                        <a:lumMod val="75000"/>
                      </a:schemeClr>
                    </a:solidFill>
                  </a:tcPr>
                </a:tc>
                <a:extLst>
                  <a:ext uri="{0D108BD9-81ED-4DB2-BD59-A6C34878D82A}">
                    <a16:rowId xmlns:a16="http://schemas.microsoft.com/office/drawing/2014/main" val="1366197980"/>
                  </a:ext>
                </a:extLst>
              </a:tr>
              <a:tr h="324422">
                <a:tc>
                  <a:txBody>
                    <a:bodyPr/>
                    <a:lstStyle/>
                    <a:p>
                      <a:pPr algn="ctr">
                        <a:lnSpc>
                          <a:spcPct val="150000"/>
                        </a:lnSpc>
                        <a:spcAft>
                          <a:spcPts val="0"/>
                        </a:spcAft>
                      </a:pPr>
                      <a:r>
                        <a:rPr lang="tr-TR" sz="800" b="1" dirty="0" err="1">
                          <a:effectLst/>
                        </a:rPr>
                        <a:t>Disbiyozis</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a:effectLst/>
                        </a:rPr>
                        <a:t>Spastik Kolon</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Metabolik Sendrom</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a:effectLst/>
                        </a:rPr>
                        <a:t>Aşırı Duyarlılık/Alerji</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Nöropsikiyatrik Hastalıklar</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extLst>
                  <a:ext uri="{0D108BD9-81ED-4DB2-BD59-A6C34878D82A}">
                    <a16:rowId xmlns:a16="http://schemas.microsoft.com/office/drawing/2014/main" val="2059801886"/>
                  </a:ext>
                </a:extLst>
              </a:tr>
              <a:tr h="324422">
                <a:tc>
                  <a:txBody>
                    <a:bodyPr/>
                    <a:lstStyle/>
                    <a:p>
                      <a:pPr algn="ctr">
                        <a:lnSpc>
                          <a:spcPct val="150000"/>
                        </a:lnSpc>
                        <a:spcAft>
                          <a:spcPts val="0"/>
                        </a:spcAft>
                      </a:pPr>
                      <a:r>
                        <a:rPr lang="tr-TR" sz="800" b="1" dirty="0">
                          <a:effectLst/>
                        </a:rPr>
                        <a:t>Kronik </a:t>
                      </a:r>
                      <a:r>
                        <a:rPr lang="tr-TR" sz="800" b="1" dirty="0" err="1">
                          <a:effectLst/>
                        </a:rPr>
                        <a:t>İnflamatuvar</a:t>
                      </a:r>
                      <a:r>
                        <a:rPr lang="tr-TR" sz="800" b="1" dirty="0">
                          <a:effectLst/>
                        </a:rPr>
                        <a:t> Bağırsak Hastalığı</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a:effectLst/>
                        </a:rPr>
                        <a:t>Sızdıran Bağırsak</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err="1">
                          <a:effectLst/>
                        </a:rPr>
                        <a:t>Obezite</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Kas-eklem Otoimmün Hastalıkları</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Nörodejeneratif Hastalıklar</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extLst>
                  <a:ext uri="{0D108BD9-81ED-4DB2-BD59-A6C34878D82A}">
                    <a16:rowId xmlns:a16="http://schemas.microsoft.com/office/drawing/2014/main" val="1948868795"/>
                  </a:ext>
                </a:extLst>
              </a:tr>
              <a:tr h="495872">
                <a:tc>
                  <a:txBody>
                    <a:bodyPr/>
                    <a:lstStyle/>
                    <a:p>
                      <a:pPr algn="ctr">
                        <a:lnSpc>
                          <a:spcPct val="150000"/>
                        </a:lnSpc>
                        <a:spcAft>
                          <a:spcPts val="0"/>
                        </a:spcAft>
                      </a:pPr>
                      <a:r>
                        <a:rPr lang="tr-TR" sz="800" b="1" dirty="0" err="1">
                          <a:effectLst/>
                        </a:rPr>
                        <a:t>Gastrointestinal</a:t>
                      </a:r>
                      <a:r>
                        <a:rPr lang="tr-TR" sz="800" b="1" dirty="0">
                          <a:effectLst/>
                        </a:rPr>
                        <a:t> </a:t>
                      </a:r>
                      <a:r>
                        <a:rPr lang="tr-TR" sz="800" b="1" dirty="0" err="1">
                          <a:effectLst/>
                        </a:rPr>
                        <a:t>Kolonizasyon</a:t>
                      </a:r>
                      <a:r>
                        <a:rPr lang="tr-TR" sz="800" b="1" dirty="0">
                          <a:effectLst/>
                        </a:rPr>
                        <a:t> ve Enfeksiyon Yatkınlığı</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Gıda İntoleransı</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err="1">
                          <a:effectLst/>
                        </a:rPr>
                        <a:t>Diabetes</a:t>
                      </a:r>
                      <a:r>
                        <a:rPr lang="tr-TR" sz="800" b="1" dirty="0">
                          <a:effectLst/>
                        </a:rPr>
                        <a:t> </a:t>
                      </a:r>
                      <a:r>
                        <a:rPr lang="tr-TR" sz="800" b="1" dirty="0" err="1">
                          <a:effectLst/>
                        </a:rPr>
                        <a:t>Mellitus</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err="1">
                          <a:effectLst/>
                        </a:rPr>
                        <a:t>Çölyak</a:t>
                      </a:r>
                      <a:r>
                        <a:rPr lang="tr-TR" sz="800" b="1" dirty="0">
                          <a:effectLst/>
                        </a:rPr>
                        <a:t> Hastalığı</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Depresyon Bozukluğu</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extLst>
                  <a:ext uri="{0D108BD9-81ED-4DB2-BD59-A6C34878D82A}">
                    <a16:rowId xmlns:a16="http://schemas.microsoft.com/office/drawing/2014/main" val="634916276"/>
                  </a:ext>
                </a:extLst>
              </a:tr>
              <a:tr h="324422">
                <a:tc>
                  <a:txBody>
                    <a:bodyPr/>
                    <a:lstStyle/>
                    <a:p>
                      <a:pPr algn="ctr">
                        <a:lnSpc>
                          <a:spcPct val="150000"/>
                        </a:lnSpc>
                        <a:spcAft>
                          <a:spcPts val="0"/>
                        </a:spcAft>
                      </a:pPr>
                      <a:r>
                        <a:rPr lang="tr-TR" sz="800" b="1" dirty="0">
                          <a:effectLst/>
                        </a:rPr>
                        <a:t> </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 </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Kardiyovasküler Hastalıklar</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a:effectLst/>
                        </a:rPr>
                        <a:t> </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err="1">
                          <a:effectLst/>
                        </a:rPr>
                        <a:t>Anksiyete</a:t>
                      </a:r>
                      <a:r>
                        <a:rPr lang="tr-TR" sz="800" b="1" dirty="0">
                          <a:effectLst/>
                        </a:rPr>
                        <a:t> Bozukluğu</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extLst>
                  <a:ext uri="{0D108BD9-81ED-4DB2-BD59-A6C34878D82A}">
                    <a16:rowId xmlns:a16="http://schemas.microsoft.com/office/drawing/2014/main" val="2226034613"/>
                  </a:ext>
                </a:extLst>
              </a:tr>
              <a:tr h="324422">
                <a:tc>
                  <a:txBody>
                    <a:bodyPr/>
                    <a:lstStyle/>
                    <a:p>
                      <a:pPr algn="ctr">
                        <a:lnSpc>
                          <a:spcPct val="150000"/>
                        </a:lnSpc>
                        <a:spcAft>
                          <a:spcPts val="0"/>
                        </a:spcAft>
                      </a:pPr>
                      <a:r>
                        <a:rPr lang="tr-TR" sz="800" b="1" dirty="0">
                          <a:effectLst/>
                        </a:rPr>
                        <a:t> </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 </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Nonalkolik Steatohepatit</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a:effectLst/>
                        </a:rPr>
                        <a:t> </a:t>
                      </a:r>
                      <a:endParaRPr lang="tr-TR" sz="800" b="1">
                        <a:effectLst/>
                        <a:latin typeface="Cambria" panose="02040503050406030204" pitchFamily="18" charset="0"/>
                        <a:ea typeface="MS Mincho"/>
                        <a:cs typeface="Times New Roman" panose="02020603050405020304" pitchFamily="18" charset="0"/>
                      </a:endParaRPr>
                    </a:p>
                  </a:txBody>
                  <a:tcPr marL="47479" marR="47479" marT="0" marB="0" anchor="ctr"/>
                </a:tc>
                <a:tc>
                  <a:txBody>
                    <a:bodyPr/>
                    <a:lstStyle/>
                    <a:p>
                      <a:pPr algn="ctr">
                        <a:lnSpc>
                          <a:spcPct val="150000"/>
                        </a:lnSpc>
                        <a:spcAft>
                          <a:spcPts val="0"/>
                        </a:spcAft>
                      </a:pPr>
                      <a:r>
                        <a:rPr lang="tr-TR" sz="800" b="1" dirty="0">
                          <a:effectLst/>
                        </a:rPr>
                        <a:t> </a:t>
                      </a:r>
                      <a:endParaRPr lang="tr-TR" sz="800" b="1" dirty="0">
                        <a:effectLst/>
                        <a:latin typeface="Cambria" panose="02040503050406030204" pitchFamily="18" charset="0"/>
                        <a:ea typeface="MS Mincho"/>
                        <a:cs typeface="Times New Roman" panose="02020603050405020304" pitchFamily="18" charset="0"/>
                      </a:endParaRPr>
                    </a:p>
                  </a:txBody>
                  <a:tcPr marL="47479" marR="47479" marT="0" marB="0" anchor="ctr"/>
                </a:tc>
                <a:extLst>
                  <a:ext uri="{0D108BD9-81ED-4DB2-BD59-A6C34878D82A}">
                    <a16:rowId xmlns:a16="http://schemas.microsoft.com/office/drawing/2014/main" val="1262973500"/>
                  </a:ext>
                </a:extLst>
              </a:tr>
            </a:tbl>
          </a:graphicData>
        </a:graphic>
      </p:graphicFrame>
      <p:sp>
        <p:nvSpPr>
          <p:cNvPr id="11" name="Content Placeholder 2">
            <a:extLst>
              <a:ext uri="{FF2B5EF4-FFF2-40B4-BE49-F238E27FC236}">
                <a16:creationId xmlns:a16="http://schemas.microsoft.com/office/drawing/2014/main" id="{F83CB46B-579C-2659-A195-57A6426E27F6}"/>
              </a:ext>
            </a:extLst>
          </p:cNvPr>
          <p:cNvSpPr txBox="1">
            <a:spLocks/>
          </p:cNvSpPr>
          <p:nvPr/>
        </p:nvSpPr>
        <p:spPr>
          <a:xfrm>
            <a:off x="6106891" y="2723328"/>
            <a:ext cx="2895854" cy="3175030"/>
          </a:xfrm>
          <a:prstGeom prst="roundRect">
            <a:avLst/>
          </a:prstGeom>
          <a:solidFill>
            <a:srgbClr val="FF0000"/>
          </a:solidFill>
        </p:spPr>
        <p:txBody>
          <a:bodyPr vert="horz" lIns="68580" tIns="34290" rIns="68580" bIns="3429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tr-TR" sz="2100" dirty="0">
                <a:solidFill>
                  <a:schemeClr val="bg1"/>
                </a:solidFill>
              </a:rPr>
              <a:t>Kişi </a:t>
            </a:r>
            <a:r>
              <a:rPr lang="tr-TR" sz="2100" dirty="0" err="1">
                <a:solidFill>
                  <a:schemeClr val="bg1"/>
                </a:solidFill>
              </a:rPr>
              <a:t>mikrobiyomu</a:t>
            </a:r>
            <a:r>
              <a:rPr lang="tr-TR" sz="2100" dirty="0">
                <a:solidFill>
                  <a:schemeClr val="bg1"/>
                </a:solidFill>
              </a:rPr>
              <a:t> ve/veya </a:t>
            </a:r>
          </a:p>
          <a:p>
            <a:pPr marL="0" indent="0" algn="ctr">
              <a:buNone/>
            </a:pPr>
            <a:r>
              <a:rPr lang="tr-TR" sz="2100" dirty="0">
                <a:solidFill>
                  <a:schemeClr val="bg1"/>
                </a:solidFill>
              </a:rPr>
              <a:t>kliniği özelinde </a:t>
            </a:r>
            <a:r>
              <a:rPr lang="tr-TR" sz="2100" dirty="0" err="1">
                <a:solidFill>
                  <a:schemeClr val="bg1"/>
                </a:solidFill>
              </a:rPr>
              <a:t>probiyotik</a:t>
            </a:r>
            <a:r>
              <a:rPr lang="tr-TR" sz="2100" dirty="0">
                <a:solidFill>
                  <a:schemeClr val="bg1"/>
                </a:solidFill>
              </a:rPr>
              <a:t> destek </a:t>
            </a:r>
          </a:p>
          <a:p>
            <a:pPr marL="0" indent="0" algn="ctr">
              <a:buNone/>
            </a:pPr>
            <a:r>
              <a:rPr lang="tr-TR" sz="2100" dirty="0">
                <a:solidFill>
                  <a:schemeClr val="bg1"/>
                </a:solidFill>
              </a:rPr>
              <a:t>tedavisi en az 8 hafta,  </a:t>
            </a:r>
          </a:p>
          <a:p>
            <a:pPr marL="0" indent="0" algn="ctr">
              <a:buNone/>
            </a:pPr>
            <a:r>
              <a:rPr lang="tr-TR" sz="2100" dirty="0">
                <a:solidFill>
                  <a:schemeClr val="bg1"/>
                </a:solidFill>
              </a:rPr>
              <a:t>20-24 haftaya </a:t>
            </a:r>
            <a:r>
              <a:rPr lang="tr-TR" sz="2100" dirty="0" err="1">
                <a:solidFill>
                  <a:schemeClr val="bg1"/>
                </a:solidFill>
              </a:rPr>
              <a:t>mikrobiyom</a:t>
            </a:r>
            <a:r>
              <a:rPr lang="tr-TR" sz="2100" dirty="0">
                <a:solidFill>
                  <a:schemeClr val="bg1"/>
                </a:solidFill>
              </a:rPr>
              <a:t> modülasyonu </a:t>
            </a:r>
          </a:p>
        </p:txBody>
      </p:sp>
      <p:sp>
        <p:nvSpPr>
          <p:cNvPr id="12" name="Rectangle 3">
            <a:extLst>
              <a:ext uri="{FF2B5EF4-FFF2-40B4-BE49-F238E27FC236}">
                <a16:creationId xmlns:a16="http://schemas.microsoft.com/office/drawing/2014/main" id="{74FF9BD8-11D9-67BA-5E23-96D72C26197D}"/>
              </a:ext>
            </a:extLst>
          </p:cNvPr>
          <p:cNvSpPr/>
          <p:nvPr/>
        </p:nvSpPr>
        <p:spPr>
          <a:xfrm>
            <a:off x="141256" y="4923778"/>
            <a:ext cx="5789084" cy="673100"/>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b="1" dirty="0" err="1">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mikrobiyom</a:t>
            </a:r>
            <a:r>
              <a:rPr lang="en-US" sz="2400" b="1" dirty="0">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 </a:t>
            </a:r>
            <a:r>
              <a:rPr lang="en-US" sz="2400" b="1" dirty="0" err="1">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ile</a:t>
            </a:r>
            <a:r>
              <a:rPr lang="en-US" sz="2400" b="1" dirty="0">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 </a:t>
            </a:r>
            <a:r>
              <a:rPr lang="en-US" sz="2400" b="1" dirty="0" err="1">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bağırsak</a:t>
            </a:r>
            <a:r>
              <a:rPr lang="en-US" sz="2400" b="1" dirty="0">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 </a:t>
            </a:r>
            <a:r>
              <a:rPr lang="en-US" sz="2400" b="1" dirty="0" err="1">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modülasyonu</a:t>
            </a:r>
            <a:endParaRPr lang="en-US" sz="2400" b="1" dirty="0">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endParaRPr>
          </a:p>
        </p:txBody>
      </p:sp>
      <p:sp>
        <p:nvSpPr>
          <p:cNvPr id="4" name="Rectangle 3">
            <a:extLst>
              <a:ext uri="{FF2B5EF4-FFF2-40B4-BE49-F238E27FC236}">
                <a16:creationId xmlns:a16="http://schemas.microsoft.com/office/drawing/2014/main" id="{E92FFB08-5672-B4C5-1C49-41900543E109}"/>
              </a:ext>
            </a:extLst>
          </p:cNvPr>
          <p:cNvSpPr/>
          <p:nvPr/>
        </p:nvSpPr>
        <p:spPr>
          <a:xfrm>
            <a:off x="533124" y="5986661"/>
            <a:ext cx="7718778" cy="897466"/>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ln>
            <a:solidFill>
              <a:schemeClr val="accent1">
                <a:lumMod val="40000"/>
                <a:lumOff val="6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marL="0" indent="0" algn="ctr">
              <a:buNone/>
            </a:pPr>
            <a:r>
              <a:rPr lang="en-US" sz="3600" b="1" dirty="0" err="1">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kişiselleştirilmiş</a:t>
            </a:r>
            <a:r>
              <a:rPr lang="en-US" sz="3600" b="1" dirty="0">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 </a:t>
            </a:r>
            <a:r>
              <a:rPr lang="en-US" sz="3600" b="1" dirty="0" err="1">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rPr>
              <a:t>tıp</a:t>
            </a:r>
            <a:endParaRPr lang="en-US" sz="3600" b="1" dirty="0">
              <a:solidFill>
                <a:srgbClr val="FF0000"/>
              </a:solidFill>
              <a:effectLst>
                <a:outerShdw blurRad="75057" dist="38100" dir="5400000" sy="-20000" rotWithShape="0">
                  <a:prstClr val="black">
                    <a:alpha val="25000"/>
                  </a:prstClr>
                </a:outerShdw>
                <a:reflection blurRad="6350" stA="55000" endA="300" endPos="45500" dir="5400000" sy="-100000" algn="bl" rotWithShape="0"/>
              </a:effectLst>
            </a:endParaRPr>
          </a:p>
        </p:txBody>
      </p:sp>
    </p:spTree>
    <p:extLst>
      <p:ext uri="{BB962C8B-B14F-4D97-AF65-F5344CB8AC3E}">
        <p14:creationId xmlns:p14="http://schemas.microsoft.com/office/powerpoint/2010/main" val="1705782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arn(inVertical)">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a:extLst>
              <a:ext uri="{FF2B5EF4-FFF2-40B4-BE49-F238E27FC236}">
                <a16:creationId xmlns:a16="http://schemas.microsoft.com/office/drawing/2014/main" id="{06DF9ADF-A796-B5DE-2555-8E7EC0EAE9EA}"/>
              </a:ext>
            </a:extLst>
          </p:cNvPr>
          <p:cNvPicPr>
            <a:picLocks noChangeAspect="1"/>
          </p:cNvPicPr>
          <p:nvPr/>
        </p:nvPicPr>
        <p:blipFill>
          <a:blip r:embed="rId2"/>
          <a:stretch>
            <a:fillRect/>
          </a:stretch>
        </p:blipFill>
        <p:spPr>
          <a:xfrm>
            <a:off x="0" y="0"/>
            <a:ext cx="5432400" cy="6858000"/>
          </a:xfrm>
          <a:prstGeom prst="rect">
            <a:avLst/>
          </a:prstGeom>
        </p:spPr>
      </p:pic>
      <p:sp>
        <p:nvSpPr>
          <p:cNvPr id="5" name="Metin kutusu 4">
            <a:extLst>
              <a:ext uri="{FF2B5EF4-FFF2-40B4-BE49-F238E27FC236}">
                <a16:creationId xmlns:a16="http://schemas.microsoft.com/office/drawing/2014/main" id="{F6F5793F-EBCA-FDDA-BB81-7ADEE10741B1}"/>
              </a:ext>
            </a:extLst>
          </p:cNvPr>
          <p:cNvSpPr txBox="1"/>
          <p:nvPr/>
        </p:nvSpPr>
        <p:spPr>
          <a:xfrm>
            <a:off x="5307980" y="2476680"/>
            <a:ext cx="3836020" cy="1815882"/>
          </a:xfrm>
          <a:prstGeom prst="rect">
            <a:avLst/>
          </a:prstGeom>
          <a:noFill/>
        </p:spPr>
        <p:txBody>
          <a:bodyPr wrap="square" rtlCol="0">
            <a:spAutoFit/>
          </a:bodyPr>
          <a:lstStyle/>
          <a:p>
            <a:pPr algn="ctr"/>
            <a:r>
              <a:rPr lang="tr-TR" sz="2800" b="1" dirty="0" err="1">
                <a:solidFill>
                  <a:srgbClr val="C00000"/>
                </a:solidFill>
              </a:rPr>
              <a:t>Mikrobiyom</a:t>
            </a:r>
            <a:r>
              <a:rPr lang="tr-TR" sz="2800" b="1" dirty="0">
                <a:solidFill>
                  <a:srgbClr val="C00000"/>
                </a:solidFill>
              </a:rPr>
              <a:t> analizi ile </a:t>
            </a:r>
          </a:p>
          <a:p>
            <a:pPr algn="ctr"/>
            <a:r>
              <a:rPr lang="tr-TR" sz="2800" b="1" dirty="0">
                <a:solidFill>
                  <a:srgbClr val="C00000"/>
                </a:solidFill>
              </a:rPr>
              <a:t>bağırsak modülasyonu </a:t>
            </a:r>
          </a:p>
          <a:p>
            <a:pPr algn="ctr"/>
            <a:r>
              <a:rPr lang="tr-TR" sz="2800" b="1" dirty="0">
                <a:solidFill>
                  <a:srgbClr val="C00000"/>
                </a:solidFill>
              </a:rPr>
              <a:t>KORUYUCU HEKİMLİKTİR.</a:t>
            </a:r>
          </a:p>
        </p:txBody>
      </p:sp>
    </p:spTree>
    <p:extLst>
      <p:ext uri="{BB962C8B-B14F-4D97-AF65-F5344CB8AC3E}">
        <p14:creationId xmlns:p14="http://schemas.microsoft.com/office/powerpoint/2010/main" val="1047381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299A1B93-0424-620A-EF93-2A0517D76C53}"/>
              </a:ext>
            </a:extLst>
          </p:cNvPr>
          <p:cNvSpPr>
            <a:spLocks noGrp="1"/>
          </p:cNvSpPr>
          <p:nvPr>
            <p:ph type="title"/>
          </p:nvPr>
        </p:nvSpPr>
        <p:spPr/>
        <p:txBody>
          <a:bodyPr/>
          <a:lstStyle/>
          <a:p>
            <a:pPr algn="ctr"/>
            <a:r>
              <a:rPr lang="tr-TR" dirty="0" err="1"/>
              <a:t>Mikrobiyom</a:t>
            </a:r>
            <a:r>
              <a:rPr lang="tr-TR" dirty="0"/>
              <a:t> </a:t>
            </a:r>
            <a:r>
              <a:rPr lang="tr-TR" dirty="0" err="1"/>
              <a:t>mimetikleri</a:t>
            </a:r>
            <a:endParaRPr lang="tr-TR" dirty="0"/>
          </a:p>
        </p:txBody>
      </p:sp>
      <p:sp>
        <p:nvSpPr>
          <p:cNvPr id="6" name="Content Placeholder 2">
            <a:extLst>
              <a:ext uri="{FF2B5EF4-FFF2-40B4-BE49-F238E27FC236}">
                <a16:creationId xmlns:a16="http://schemas.microsoft.com/office/drawing/2014/main" id="{7EEF6375-7320-5567-2B9E-F1F241E9DA2D}"/>
              </a:ext>
            </a:extLst>
          </p:cNvPr>
          <p:cNvSpPr txBox="1">
            <a:spLocks/>
          </p:cNvSpPr>
          <p:nvPr/>
        </p:nvSpPr>
        <p:spPr>
          <a:xfrm>
            <a:off x="600075" y="1695071"/>
            <a:ext cx="4187866" cy="4797803"/>
          </a:xfrm>
          <a:prstGeom prst="roundRect">
            <a:avLst/>
          </a:prstGeom>
          <a:solidFill>
            <a:srgbClr val="F4D7D0"/>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tr-TR" dirty="0"/>
              <a:t>Bakteri ürünleri</a:t>
            </a:r>
          </a:p>
          <a:p>
            <a:pPr marL="0" indent="0">
              <a:buNone/>
            </a:pPr>
            <a:r>
              <a:rPr lang="tr-TR" dirty="0"/>
              <a:t>Küçük moleküller</a:t>
            </a:r>
          </a:p>
          <a:p>
            <a:pPr marL="0" indent="0">
              <a:buNone/>
            </a:pPr>
            <a:r>
              <a:rPr lang="tr-TR" dirty="0"/>
              <a:t>Konak ürünleri</a:t>
            </a:r>
          </a:p>
          <a:p>
            <a:pPr marL="0" indent="0">
              <a:buNone/>
            </a:pPr>
            <a:r>
              <a:rPr lang="tr-TR" dirty="0" err="1"/>
              <a:t>Postbiyotikler</a:t>
            </a:r>
            <a:endParaRPr lang="tr-TR" dirty="0"/>
          </a:p>
          <a:p>
            <a:pPr marL="457200" lvl="1" indent="0">
              <a:buNone/>
            </a:pPr>
            <a:r>
              <a:rPr lang="tr-TR" dirty="0" err="1"/>
              <a:t>Parabiyotikler</a:t>
            </a:r>
            <a:r>
              <a:rPr lang="tr-TR" dirty="0"/>
              <a:t> (ölü bakteri ürünleri)</a:t>
            </a:r>
          </a:p>
          <a:p>
            <a:pPr marL="457200" lvl="1" indent="0">
              <a:buNone/>
            </a:pPr>
            <a:r>
              <a:rPr lang="tr-TR" dirty="0"/>
              <a:t>Fermente </a:t>
            </a:r>
            <a:r>
              <a:rPr lang="tr-TR" dirty="0" err="1"/>
              <a:t>infant</a:t>
            </a:r>
            <a:r>
              <a:rPr lang="tr-TR" dirty="0"/>
              <a:t> ürünleri</a:t>
            </a:r>
          </a:p>
          <a:p>
            <a:pPr marL="457200" lvl="1" indent="0">
              <a:buNone/>
            </a:pPr>
            <a:r>
              <a:rPr lang="tr-TR" dirty="0"/>
              <a:t>Kısa zincirli yağ asitleri</a:t>
            </a:r>
          </a:p>
          <a:p>
            <a:pPr marL="0" indent="0" algn="ctr">
              <a:buFont typeface="Arial" panose="020B0604020202020204" pitchFamily="34" charset="0"/>
              <a:buNone/>
            </a:pPr>
            <a:endParaRPr lang="en-US" sz="2400" dirty="0">
              <a:solidFill>
                <a:schemeClr val="tx1">
                  <a:lumMod val="50000"/>
                  <a:lumOff val="50000"/>
                </a:schemeClr>
              </a:solidFill>
            </a:endParaRPr>
          </a:p>
        </p:txBody>
      </p:sp>
      <p:pic>
        <p:nvPicPr>
          <p:cNvPr id="3" name="Resim 2">
            <a:extLst>
              <a:ext uri="{FF2B5EF4-FFF2-40B4-BE49-F238E27FC236}">
                <a16:creationId xmlns:a16="http://schemas.microsoft.com/office/drawing/2014/main" id="{BB03A680-E73A-14E9-6AC6-0E9320D17DE6}"/>
              </a:ext>
            </a:extLst>
          </p:cNvPr>
          <p:cNvPicPr>
            <a:picLocks noChangeAspect="1"/>
          </p:cNvPicPr>
          <p:nvPr/>
        </p:nvPicPr>
        <p:blipFill>
          <a:blip r:embed="rId2"/>
          <a:stretch>
            <a:fillRect/>
          </a:stretch>
        </p:blipFill>
        <p:spPr>
          <a:xfrm>
            <a:off x="5072063" y="1560135"/>
            <a:ext cx="3786188" cy="4797803"/>
          </a:xfrm>
          <a:prstGeom prst="rect">
            <a:avLst/>
          </a:prstGeom>
        </p:spPr>
      </p:pic>
    </p:spTree>
    <p:extLst>
      <p:ext uri="{BB962C8B-B14F-4D97-AF65-F5344CB8AC3E}">
        <p14:creationId xmlns:p14="http://schemas.microsoft.com/office/powerpoint/2010/main" val="61105111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Lûgat365 - Gönül Poster">
            <a:extLst>
              <a:ext uri="{FF2B5EF4-FFF2-40B4-BE49-F238E27FC236}">
                <a16:creationId xmlns:a16="http://schemas.microsoft.com/office/drawing/2014/main" id="{68E97BB1-B18B-8922-960F-B1E739424B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87" r="3" b="3352"/>
          <a:stretch>
            <a:fillRect/>
          </a:stretch>
        </p:blipFill>
        <p:spPr bwMode="auto">
          <a:xfrm>
            <a:off x="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Metin kutusu 1">
            <a:extLst>
              <a:ext uri="{FF2B5EF4-FFF2-40B4-BE49-F238E27FC236}">
                <a16:creationId xmlns:a16="http://schemas.microsoft.com/office/drawing/2014/main" id="{8669AB81-BD6A-F648-0F48-83088AB69289}"/>
              </a:ext>
            </a:extLst>
          </p:cNvPr>
          <p:cNvSpPr txBox="1"/>
          <p:nvPr/>
        </p:nvSpPr>
        <p:spPr>
          <a:xfrm>
            <a:off x="5786491" y="4184726"/>
            <a:ext cx="2866642" cy="2076226"/>
          </a:xfrm>
          <a:prstGeom prst="rect">
            <a:avLst/>
          </a:prstGeom>
        </p:spPr>
        <p:txBody>
          <a:bodyPr vert="horz" lIns="91440" tIns="45720" rIns="91440" bIns="45720" rtlCol="0">
            <a:normAutofit/>
          </a:bodyPr>
          <a:lstStyle/>
          <a:p>
            <a:pPr defTabSz="914400">
              <a:lnSpc>
                <a:spcPct val="90000"/>
              </a:lnSpc>
              <a:spcAft>
                <a:spcPts val="600"/>
              </a:spcAft>
            </a:pPr>
            <a:r>
              <a:rPr lang="en-US" sz="2800" b="0" i="0" dirty="0">
                <a:effectLst/>
                <a:latin typeface="Blackadder ITC" panose="020F0502020204030204" pitchFamily="34" charset="0"/>
                <a:cs typeface="Blackadder ITC" panose="020F0502020204030204" pitchFamily="34" charset="0"/>
              </a:rPr>
              <a:t>Yunus Emre der </a:t>
            </a:r>
            <a:r>
              <a:rPr lang="en-US" sz="2800" b="0" i="0" dirty="0" err="1">
                <a:effectLst/>
                <a:latin typeface="Blackadder ITC" panose="020F0502020204030204" pitchFamily="34" charset="0"/>
                <a:cs typeface="Blackadder ITC" panose="020F0502020204030204" pitchFamily="34" charset="0"/>
              </a:rPr>
              <a:t>hoca</a:t>
            </a:r>
            <a:br>
              <a:rPr lang="en-US" sz="2800" dirty="0">
                <a:latin typeface="Blackadder ITC" panose="020F0502020204030204" pitchFamily="34" charset="0"/>
                <a:cs typeface="Blackadder ITC" panose="020F0502020204030204" pitchFamily="34" charset="0"/>
              </a:rPr>
            </a:br>
            <a:r>
              <a:rPr lang="en-US" sz="2800" b="0" i="0" dirty="0" err="1">
                <a:effectLst/>
                <a:latin typeface="Blackadder ITC" panose="020F0502020204030204" pitchFamily="34" charset="0"/>
                <a:cs typeface="Blackadder ITC" panose="020F0502020204030204" pitchFamily="34" charset="0"/>
              </a:rPr>
              <a:t>Gerekse</a:t>
            </a:r>
            <a:r>
              <a:rPr lang="en-US" sz="2800" b="0" i="0" dirty="0">
                <a:effectLst/>
                <a:latin typeface="Blackadder ITC" panose="020F0502020204030204" pitchFamily="34" charset="0"/>
                <a:cs typeface="Blackadder ITC" panose="020F0502020204030204" pitchFamily="34" charset="0"/>
              </a:rPr>
              <a:t> var bin </a:t>
            </a:r>
            <a:r>
              <a:rPr lang="en-US" sz="2800" b="0" i="0" dirty="0" err="1">
                <a:effectLst/>
                <a:latin typeface="Blackadder ITC" panose="020F0502020204030204" pitchFamily="34" charset="0"/>
                <a:cs typeface="Blackadder ITC" panose="020F0502020204030204" pitchFamily="34" charset="0"/>
              </a:rPr>
              <a:t>hacca</a:t>
            </a:r>
            <a:br>
              <a:rPr lang="en-US" sz="2800" dirty="0">
                <a:latin typeface="Blackadder ITC" panose="020F0502020204030204" pitchFamily="34" charset="0"/>
                <a:cs typeface="Blackadder ITC" panose="020F0502020204030204" pitchFamily="34" charset="0"/>
              </a:rPr>
            </a:br>
            <a:r>
              <a:rPr lang="en-US" sz="2800" b="0" i="0" dirty="0" err="1">
                <a:effectLst/>
                <a:latin typeface="Blackadder ITC" panose="020F0502020204030204" pitchFamily="34" charset="0"/>
                <a:cs typeface="Blackadder ITC" panose="020F0502020204030204" pitchFamily="34" charset="0"/>
              </a:rPr>
              <a:t>Hepisinden</a:t>
            </a:r>
            <a:r>
              <a:rPr lang="en-US" sz="2800" b="0" i="0" dirty="0">
                <a:effectLst/>
                <a:latin typeface="Blackadder ITC" panose="020F0502020204030204" pitchFamily="34" charset="0"/>
                <a:cs typeface="Blackadder ITC" panose="020F0502020204030204" pitchFamily="34" charset="0"/>
              </a:rPr>
              <a:t> </a:t>
            </a:r>
            <a:r>
              <a:rPr lang="en-US" sz="2800" b="0" i="0" dirty="0" err="1">
                <a:effectLst/>
                <a:latin typeface="Blackadder ITC" panose="020F0502020204030204" pitchFamily="34" charset="0"/>
                <a:cs typeface="Blackadder ITC" panose="020F0502020204030204" pitchFamily="34" charset="0"/>
              </a:rPr>
              <a:t>eyice</a:t>
            </a:r>
            <a:br>
              <a:rPr lang="en-US" sz="2800" dirty="0">
                <a:latin typeface="Blackadder ITC" panose="020F0502020204030204" pitchFamily="34" charset="0"/>
                <a:cs typeface="Blackadder ITC" panose="020F0502020204030204" pitchFamily="34" charset="0"/>
              </a:rPr>
            </a:br>
            <a:r>
              <a:rPr lang="en-US" sz="2800" b="0" i="0" dirty="0">
                <a:effectLst/>
                <a:latin typeface="Blackadder ITC" panose="020F0502020204030204" pitchFamily="34" charset="0"/>
                <a:cs typeface="Blackadder ITC" panose="020F0502020204030204" pitchFamily="34" charset="0"/>
              </a:rPr>
              <a:t>Bir </a:t>
            </a:r>
            <a:r>
              <a:rPr lang="en-US" sz="2800" b="0" i="0" dirty="0" err="1">
                <a:effectLst/>
                <a:latin typeface="Blackadder ITC" panose="020F0502020204030204" pitchFamily="34" charset="0"/>
                <a:cs typeface="Blackadder ITC" panose="020F0502020204030204" pitchFamily="34" charset="0"/>
              </a:rPr>
              <a:t>gönüle</a:t>
            </a:r>
            <a:r>
              <a:rPr lang="en-US" sz="2800" b="0" i="0" dirty="0">
                <a:effectLst/>
                <a:latin typeface="Blackadder ITC" panose="020F0502020204030204" pitchFamily="34" charset="0"/>
                <a:cs typeface="Blackadder ITC" panose="020F0502020204030204" pitchFamily="34" charset="0"/>
              </a:rPr>
              <a:t> </a:t>
            </a:r>
            <a:r>
              <a:rPr lang="en-US" sz="2800" b="0" i="0" dirty="0" err="1">
                <a:effectLst/>
                <a:latin typeface="Blackadder ITC" panose="020F0502020204030204" pitchFamily="34" charset="0"/>
                <a:cs typeface="Blackadder ITC" panose="020F0502020204030204" pitchFamily="34" charset="0"/>
              </a:rPr>
              <a:t>girmektir</a:t>
            </a:r>
            <a:endParaRPr lang="en-US" sz="2800" dirty="0">
              <a:latin typeface="Blackadder ITC" panose="020F0502020204030204" pitchFamily="34" charset="0"/>
              <a:cs typeface="Blackadder ITC" panose="020F0502020204030204" pitchFamily="34" charset="0"/>
            </a:endParaRPr>
          </a:p>
        </p:txBody>
      </p:sp>
    </p:spTree>
    <p:extLst>
      <p:ext uri="{BB962C8B-B14F-4D97-AF65-F5344CB8AC3E}">
        <p14:creationId xmlns:p14="http://schemas.microsoft.com/office/powerpoint/2010/main" val="20978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etin kutusu 2">
            <a:extLst>
              <a:ext uri="{FF2B5EF4-FFF2-40B4-BE49-F238E27FC236}">
                <a16:creationId xmlns:a16="http://schemas.microsoft.com/office/drawing/2014/main" id="{394FDF76-E7D2-4C48-A6B5-CA22254FF115}"/>
              </a:ext>
            </a:extLst>
          </p:cNvPr>
          <p:cNvSpPr txBox="1"/>
          <p:nvPr/>
        </p:nvSpPr>
        <p:spPr>
          <a:xfrm>
            <a:off x="480060" y="325369"/>
            <a:ext cx="3276451" cy="195684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600" b="1">
                <a:latin typeface="+mj-lt"/>
                <a:ea typeface="+mj-ea"/>
                <a:cs typeface="+mj-cs"/>
              </a:rPr>
              <a:t>Geleceğe yansımalar….</a:t>
            </a:r>
          </a:p>
          <a:p>
            <a:pPr defTabSz="914400">
              <a:lnSpc>
                <a:spcPct val="90000"/>
              </a:lnSpc>
              <a:spcBef>
                <a:spcPct val="0"/>
              </a:spcBef>
              <a:spcAft>
                <a:spcPts val="600"/>
              </a:spcAft>
            </a:pPr>
            <a:r>
              <a:rPr lang="en-US" sz="2600" b="1">
                <a:latin typeface="+mj-lt"/>
                <a:ea typeface="+mj-ea"/>
                <a:cs typeface="+mj-cs"/>
              </a:rPr>
              <a:t>Uzun ve sağlıklı yaşam sırrı nasıl çözülecek?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35A28689-13EA-3345-92B6-656B605C84DA}"/>
              </a:ext>
            </a:extLst>
          </p:cNvPr>
          <p:cNvSpPr txBox="1">
            <a:spLocks/>
          </p:cNvSpPr>
          <p:nvPr/>
        </p:nvSpPr>
        <p:spPr>
          <a:xfrm>
            <a:off x="480061" y="2872898"/>
            <a:ext cx="3177540" cy="3985101"/>
          </a:xfrm>
          <a:prstGeom prst="round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spcBef>
                <a:spcPts val="2320"/>
              </a:spcBef>
              <a:buNone/>
              <a:defRPr sz="3397"/>
            </a:pPr>
            <a:r>
              <a:rPr lang="en-US" sz="1500" dirty="0"/>
              <a:t>Konak </a:t>
            </a:r>
            <a:r>
              <a:rPr lang="en-US" sz="1500" dirty="0" err="1"/>
              <a:t>genetiği</a:t>
            </a:r>
            <a:endParaRPr lang="en-US" sz="1500" dirty="0"/>
          </a:p>
          <a:p>
            <a:pPr marL="0" indent="0">
              <a:lnSpc>
                <a:spcPct val="90000"/>
              </a:lnSpc>
              <a:spcBef>
                <a:spcPts val="2320"/>
              </a:spcBef>
              <a:buNone/>
              <a:defRPr sz="3397"/>
            </a:pPr>
            <a:r>
              <a:rPr lang="en-US" sz="1500" dirty="0" err="1"/>
              <a:t>Mikrobiyom</a:t>
            </a:r>
            <a:r>
              <a:rPr lang="en-US" sz="1500" dirty="0"/>
              <a:t> </a:t>
            </a:r>
            <a:r>
              <a:rPr lang="en-US" sz="1500" dirty="0" err="1"/>
              <a:t>analizleri</a:t>
            </a:r>
            <a:endParaRPr lang="en-US" sz="1500" dirty="0"/>
          </a:p>
          <a:p>
            <a:pPr marL="0" indent="0">
              <a:lnSpc>
                <a:spcPct val="90000"/>
              </a:lnSpc>
              <a:spcBef>
                <a:spcPts val="2320"/>
              </a:spcBef>
              <a:buNone/>
              <a:defRPr sz="3397"/>
            </a:pPr>
            <a:r>
              <a:rPr lang="en-US" sz="1500" dirty="0" err="1"/>
              <a:t>Metabolomiklerle</a:t>
            </a:r>
            <a:r>
              <a:rPr lang="en-US" sz="1500" dirty="0"/>
              <a:t> </a:t>
            </a:r>
            <a:r>
              <a:rPr lang="en-US" sz="1500" dirty="0" err="1"/>
              <a:t>mikrobiyom-mitokondri</a:t>
            </a:r>
            <a:r>
              <a:rPr lang="en-US" sz="1500" dirty="0"/>
              <a:t> </a:t>
            </a:r>
            <a:r>
              <a:rPr lang="en-US" sz="1500" dirty="0" err="1"/>
              <a:t>ilişkisi</a:t>
            </a:r>
            <a:endParaRPr lang="en-US" sz="1500" dirty="0"/>
          </a:p>
          <a:p>
            <a:pPr marL="0" indent="0">
              <a:lnSpc>
                <a:spcPct val="90000"/>
              </a:lnSpc>
              <a:spcBef>
                <a:spcPts val="2320"/>
              </a:spcBef>
              <a:buNone/>
              <a:defRPr sz="3397"/>
            </a:pPr>
            <a:r>
              <a:rPr lang="en-US" sz="1500" dirty="0" err="1"/>
              <a:t>Epigenetik</a:t>
            </a:r>
            <a:r>
              <a:rPr lang="en-US" sz="1500" dirty="0"/>
              <a:t> </a:t>
            </a:r>
            <a:r>
              <a:rPr lang="en-US" sz="1500" dirty="0" err="1"/>
              <a:t>danışmanlık</a:t>
            </a:r>
            <a:endParaRPr lang="en-US" sz="1500" dirty="0"/>
          </a:p>
          <a:p>
            <a:pPr marL="0" indent="0">
              <a:lnSpc>
                <a:spcPct val="90000"/>
              </a:lnSpc>
              <a:spcBef>
                <a:spcPts val="2320"/>
              </a:spcBef>
              <a:buNone/>
              <a:defRPr sz="3397"/>
            </a:pPr>
            <a:r>
              <a:rPr lang="en-US" sz="1500" dirty="0" err="1"/>
              <a:t>Biyotiklerle</a:t>
            </a:r>
            <a:r>
              <a:rPr lang="en-US" sz="1500" dirty="0"/>
              <a:t>; </a:t>
            </a:r>
            <a:r>
              <a:rPr lang="en-US" sz="1500" dirty="0" err="1"/>
              <a:t>probiyotik</a:t>
            </a:r>
            <a:r>
              <a:rPr lang="en-US" sz="1500" dirty="0"/>
              <a:t>, </a:t>
            </a:r>
            <a:r>
              <a:rPr lang="en-US" sz="1500" dirty="0" err="1"/>
              <a:t>prebiyotik</a:t>
            </a:r>
            <a:r>
              <a:rPr lang="en-US" sz="1500" dirty="0"/>
              <a:t>, </a:t>
            </a:r>
            <a:r>
              <a:rPr lang="en-US" sz="1500" dirty="0" err="1"/>
              <a:t>postbiyotik</a:t>
            </a:r>
            <a:r>
              <a:rPr lang="en-US" sz="1500" dirty="0"/>
              <a:t>, </a:t>
            </a:r>
            <a:r>
              <a:rPr lang="en-US" sz="1500" dirty="0" err="1"/>
              <a:t>parabiyotiklerle</a:t>
            </a:r>
            <a:r>
              <a:rPr lang="en-US" sz="1500" dirty="0"/>
              <a:t>, </a:t>
            </a:r>
            <a:r>
              <a:rPr lang="en-US" sz="1500" dirty="0" err="1"/>
              <a:t>kişiye</a:t>
            </a:r>
            <a:r>
              <a:rPr lang="en-US" sz="1500" dirty="0"/>
              <a:t> </a:t>
            </a:r>
            <a:r>
              <a:rPr lang="en-US" sz="1500" dirty="0" err="1"/>
              <a:t>özel</a:t>
            </a:r>
            <a:r>
              <a:rPr lang="en-US" sz="1500" dirty="0"/>
              <a:t> </a:t>
            </a:r>
            <a:r>
              <a:rPr lang="en-US" sz="1500" dirty="0" err="1"/>
              <a:t>biyotiklerle</a:t>
            </a:r>
            <a:r>
              <a:rPr lang="en-US" sz="1500" dirty="0"/>
              <a:t> </a:t>
            </a:r>
            <a:r>
              <a:rPr lang="en-US" sz="1500" dirty="0" err="1"/>
              <a:t>modülasyon</a:t>
            </a:r>
            <a:endParaRPr lang="en-US" sz="1500" dirty="0"/>
          </a:p>
          <a:p>
            <a:pPr marL="0" indent="0">
              <a:lnSpc>
                <a:spcPct val="90000"/>
              </a:lnSpc>
              <a:spcBef>
                <a:spcPts val="2320"/>
              </a:spcBef>
              <a:buNone/>
              <a:defRPr sz="3397"/>
            </a:pPr>
            <a:r>
              <a:rPr lang="en-US" sz="1500" dirty="0" err="1"/>
              <a:t>Koruyucu</a:t>
            </a:r>
            <a:r>
              <a:rPr lang="en-US" sz="1500" dirty="0"/>
              <a:t> </a:t>
            </a:r>
            <a:r>
              <a:rPr lang="en-US" sz="1500" dirty="0" err="1"/>
              <a:t>hekimlik</a:t>
            </a:r>
            <a:endParaRPr lang="en-US" sz="1500" dirty="0"/>
          </a:p>
          <a:p>
            <a:pPr marL="0" indent="0">
              <a:lnSpc>
                <a:spcPct val="90000"/>
              </a:lnSpc>
              <a:spcBef>
                <a:spcPts val="2320"/>
              </a:spcBef>
              <a:buNone/>
              <a:defRPr sz="3397"/>
            </a:pPr>
            <a:r>
              <a:rPr lang="en-US" sz="1500" dirty="0" err="1"/>
              <a:t>Mutlaka</a:t>
            </a:r>
            <a:r>
              <a:rPr lang="en-US" sz="1500" dirty="0"/>
              <a:t> </a:t>
            </a:r>
            <a:r>
              <a:rPr lang="en-US" sz="1500" dirty="0" err="1"/>
              <a:t>kronik</a:t>
            </a:r>
            <a:r>
              <a:rPr lang="en-US" sz="1500" dirty="0"/>
              <a:t> </a:t>
            </a:r>
            <a:r>
              <a:rPr lang="en-US" sz="1500" dirty="0" err="1"/>
              <a:t>inflamasyonun</a:t>
            </a:r>
            <a:r>
              <a:rPr lang="en-US" sz="1500" dirty="0"/>
              <a:t> </a:t>
            </a:r>
            <a:r>
              <a:rPr lang="en-US" sz="1500" dirty="0" err="1"/>
              <a:t>tedavi</a:t>
            </a:r>
            <a:r>
              <a:rPr lang="en-US" sz="1500" dirty="0"/>
              <a:t> </a:t>
            </a:r>
            <a:r>
              <a:rPr lang="en-US" sz="1500" dirty="0" err="1"/>
              <a:t>edilmesi</a:t>
            </a:r>
            <a:endParaRPr lang="en-US" sz="1500" dirty="0"/>
          </a:p>
          <a:p>
            <a:pPr marL="0" indent="0">
              <a:lnSpc>
                <a:spcPct val="90000"/>
              </a:lnSpc>
              <a:spcBef>
                <a:spcPts val="2320"/>
              </a:spcBef>
              <a:buNone/>
              <a:defRPr sz="3397"/>
            </a:pPr>
            <a:endParaRPr lang="en-US" sz="1300" dirty="0"/>
          </a:p>
          <a:p>
            <a:pPr marL="0" indent="-228600">
              <a:lnSpc>
                <a:spcPct val="90000"/>
              </a:lnSpc>
              <a:spcBef>
                <a:spcPts val="2320"/>
              </a:spcBef>
              <a:defRPr sz="3397"/>
            </a:pPr>
            <a:endParaRPr lang="en-US" sz="900" dirty="0"/>
          </a:p>
        </p:txBody>
      </p:sp>
      <p:pic>
        <p:nvPicPr>
          <p:cNvPr id="4" name="Resim 3" descr="giyim, kişi, şahıs, ayakkabı, bina içeren bir resim&#10;&#10;Yapay zeka tarafından oluşturulmuş içerik yanlış olabilir.">
            <a:extLst>
              <a:ext uri="{FF2B5EF4-FFF2-40B4-BE49-F238E27FC236}">
                <a16:creationId xmlns:a16="http://schemas.microsoft.com/office/drawing/2014/main" id="{E6011F07-2D94-6A96-1038-CAED255F6D62}"/>
              </a:ext>
            </a:extLst>
          </p:cNvPr>
          <p:cNvPicPr>
            <a:picLocks noChangeAspect="1"/>
          </p:cNvPicPr>
          <p:nvPr/>
        </p:nvPicPr>
        <p:blipFill>
          <a:blip r:embed="rId2"/>
          <a:srcRect t="10604" r="1" b="1"/>
          <a:stretch>
            <a:fillRect/>
          </a:stretch>
        </p:blipFill>
        <p:spPr>
          <a:xfrm>
            <a:off x="3984919" y="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Metin kutusu 4">
            <a:extLst>
              <a:ext uri="{FF2B5EF4-FFF2-40B4-BE49-F238E27FC236}">
                <a16:creationId xmlns:a16="http://schemas.microsoft.com/office/drawing/2014/main" id="{849E5984-8DE5-CC58-4AC0-25BA3B9070AF}"/>
              </a:ext>
            </a:extLst>
          </p:cNvPr>
          <p:cNvSpPr txBox="1"/>
          <p:nvPr/>
        </p:nvSpPr>
        <p:spPr>
          <a:xfrm>
            <a:off x="4425211" y="5534561"/>
            <a:ext cx="4716503" cy="1323439"/>
          </a:xfrm>
          <a:prstGeom prst="rect">
            <a:avLst/>
          </a:prstGeom>
          <a:noFill/>
        </p:spPr>
        <p:txBody>
          <a:bodyPr wrap="square" rtlCol="0">
            <a:spAutoFit/>
          </a:bodyPr>
          <a:lstStyle/>
          <a:p>
            <a:r>
              <a:rPr lang="tr-TR" sz="4000" dirty="0">
                <a:solidFill>
                  <a:schemeClr val="accent2">
                    <a:lumMod val="75000"/>
                  </a:schemeClr>
                </a:solidFill>
                <a:latin typeface="Baloo Bhaijaan" panose="03080902040302020200" pitchFamily="66" charset="-78"/>
                <a:cs typeface="Baloo Bhaijaan" panose="03080902040302020200" pitchFamily="66" charset="-78"/>
              </a:rPr>
              <a:t>Az yiyin</a:t>
            </a:r>
          </a:p>
          <a:p>
            <a:r>
              <a:rPr lang="tr-TR" sz="4000" dirty="0">
                <a:solidFill>
                  <a:schemeClr val="accent2">
                    <a:lumMod val="75000"/>
                  </a:schemeClr>
                </a:solidFill>
                <a:latin typeface="Baloo Bhaijaan" panose="03080902040302020200" pitchFamily="66" charset="-78"/>
                <a:cs typeface="Baloo Bhaijaan" panose="03080902040302020200" pitchFamily="66" charset="-78"/>
              </a:rPr>
              <a:t>Çok sevin</a:t>
            </a:r>
          </a:p>
        </p:txBody>
      </p:sp>
    </p:spTree>
    <p:extLst>
      <p:ext uri="{BB962C8B-B14F-4D97-AF65-F5344CB8AC3E}">
        <p14:creationId xmlns:p14="http://schemas.microsoft.com/office/powerpoint/2010/main" val="93616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etin kutusu 5">
            <a:extLst>
              <a:ext uri="{FF2B5EF4-FFF2-40B4-BE49-F238E27FC236}">
                <a16:creationId xmlns:a16="http://schemas.microsoft.com/office/drawing/2014/main" id="{5F73F722-2D81-B446-A11B-9AE6E507C827}"/>
              </a:ext>
            </a:extLst>
          </p:cNvPr>
          <p:cNvSpPr txBox="1"/>
          <p:nvPr/>
        </p:nvSpPr>
        <p:spPr>
          <a:xfrm>
            <a:off x="2016764" y="5562170"/>
            <a:ext cx="3269998" cy="461665"/>
          </a:xfrm>
          <a:prstGeom prst="rect">
            <a:avLst/>
          </a:prstGeom>
          <a:noFill/>
        </p:spPr>
        <p:txBody>
          <a:bodyPr wrap="none" rtlCol="0">
            <a:spAutoFit/>
          </a:bodyPr>
          <a:lstStyle/>
          <a:p>
            <a:r>
              <a:rPr lang="tr-TR" sz="2400" b="1" dirty="0" err="1">
                <a:solidFill>
                  <a:schemeClr val="tx1">
                    <a:lumMod val="75000"/>
                    <a:lumOff val="25000"/>
                  </a:schemeClr>
                </a:solidFill>
              </a:rPr>
              <a:t>www.mikrobiyom.org.tr</a:t>
            </a:r>
            <a:endParaRPr lang="tr-TR" sz="2400" b="1" dirty="0">
              <a:solidFill>
                <a:schemeClr val="tx1">
                  <a:lumMod val="75000"/>
                  <a:lumOff val="25000"/>
                </a:schemeClr>
              </a:solidFill>
            </a:endParaRPr>
          </a:p>
        </p:txBody>
      </p:sp>
      <p:pic>
        <p:nvPicPr>
          <p:cNvPr id="5" name="Resim 4">
            <a:extLst>
              <a:ext uri="{FF2B5EF4-FFF2-40B4-BE49-F238E27FC236}">
                <a16:creationId xmlns:a16="http://schemas.microsoft.com/office/drawing/2014/main" id="{D3BB8991-CCF5-8240-B9AD-FE9B44D93F0B}"/>
              </a:ext>
            </a:extLst>
          </p:cNvPr>
          <p:cNvPicPr>
            <a:picLocks noChangeAspect="1"/>
          </p:cNvPicPr>
          <p:nvPr/>
        </p:nvPicPr>
        <p:blipFill>
          <a:blip r:embed="rId2"/>
          <a:stretch>
            <a:fillRect/>
          </a:stretch>
        </p:blipFill>
        <p:spPr>
          <a:xfrm>
            <a:off x="-59418" y="1776252"/>
            <a:ext cx="3645697" cy="1247660"/>
          </a:xfrm>
          <a:prstGeom prst="rect">
            <a:avLst/>
          </a:prstGeom>
        </p:spPr>
      </p:pic>
      <p:sp>
        <p:nvSpPr>
          <p:cNvPr id="9" name="Dikdörtgen 8">
            <a:extLst>
              <a:ext uri="{FF2B5EF4-FFF2-40B4-BE49-F238E27FC236}">
                <a16:creationId xmlns:a16="http://schemas.microsoft.com/office/drawing/2014/main" id="{F78A0D93-C7FD-6C4D-A86C-7FC416D11FCB}"/>
              </a:ext>
            </a:extLst>
          </p:cNvPr>
          <p:cNvSpPr/>
          <p:nvPr/>
        </p:nvSpPr>
        <p:spPr>
          <a:xfrm>
            <a:off x="1503159" y="486607"/>
            <a:ext cx="4166240" cy="830997"/>
          </a:xfrm>
          <a:prstGeom prst="rect">
            <a:avLst/>
          </a:prstGeom>
        </p:spPr>
        <p:txBody>
          <a:bodyPr wrap="square">
            <a:spAutoFit/>
          </a:bodyPr>
          <a:lstStyle/>
          <a:p>
            <a:pPr algn="ctr"/>
            <a:r>
              <a:rPr lang="tr-TR" sz="2400" b="1" dirty="0" err="1">
                <a:solidFill>
                  <a:schemeClr val="tx1">
                    <a:lumMod val="65000"/>
                    <a:lumOff val="35000"/>
                  </a:schemeClr>
                </a:solidFill>
              </a:rPr>
              <a:t>Mikrobiyota</a:t>
            </a:r>
            <a:r>
              <a:rPr lang="tr-TR" sz="2400" b="1" dirty="0">
                <a:solidFill>
                  <a:schemeClr val="tx1">
                    <a:lumMod val="65000"/>
                    <a:lumOff val="35000"/>
                  </a:schemeClr>
                </a:solidFill>
              </a:rPr>
              <a:t> ve </a:t>
            </a:r>
            <a:r>
              <a:rPr lang="tr-TR" sz="2400" b="1" dirty="0" err="1">
                <a:solidFill>
                  <a:schemeClr val="tx1">
                    <a:lumMod val="65000"/>
                    <a:lumOff val="35000"/>
                  </a:schemeClr>
                </a:solidFill>
              </a:rPr>
              <a:t>Probiyotik</a:t>
            </a:r>
            <a:r>
              <a:rPr lang="tr-TR" sz="2400" b="1" dirty="0">
                <a:solidFill>
                  <a:schemeClr val="tx1">
                    <a:lumMod val="65000"/>
                    <a:lumOff val="35000"/>
                  </a:schemeClr>
                </a:solidFill>
              </a:rPr>
              <a:t> (</a:t>
            </a:r>
            <a:r>
              <a:rPr lang="tr-TR" sz="2400" b="1" dirty="0" err="1">
                <a:solidFill>
                  <a:schemeClr val="tx1">
                    <a:lumMod val="65000"/>
                    <a:lumOff val="35000"/>
                  </a:schemeClr>
                </a:solidFill>
              </a:rPr>
              <a:t>MikroBiyom</a:t>
            </a:r>
            <a:r>
              <a:rPr lang="tr-TR" sz="2400" b="1" dirty="0">
                <a:solidFill>
                  <a:schemeClr val="tx1">
                    <a:lumMod val="65000"/>
                    <a:lumOff val="35000"/>
                  </a:schemeClr>
                </a:solidFill>
              </a:rPr>
              <a:t>) Derneği</a:t>
            </a:r>
            <a:endParaRPr lang="en-US" sz="2400" dirty="0">
              <a:solidFill>
                <a:schemeClr val="tx1">
                  <a:lumMod val="65000"/>
                  <a:lumOff val="35000"/>
                </a:schemeClr>
              </a:solidFill>
            </a:endParaRPr>
          </a:p>
        </p:txBody>
      </p:sp>
      <p:pic>
        <p:nvPicPr>
          <p:cNvPr id="10" name="Resim 9">
            <a:extLst>
              <a:ext uri="{FF2B5EF4-FFF2-40B4-BE49-F238E27FC236}">
                <a16:creationId xmlns:a16="http://schemas.microsoft.com/office/drawing/2014/main" id="{29757B96-CB7B-8549-81A3-335D5E23351E}"/>
              </a:ext>
            </a:extLst>
          </p:cNvPr>
          <p:cNvPicPr>
            <a:picLocks noChangeAspect="1"/>
          </p:cNvPicPr>
          <p:nvPr/>
        </p:nvPicPr>
        <p:blipFill>
          <a:blip r:embed="rId3"/>
          <a:stretch>
            <a:fillRect/>
          </a:stretch>
        </p:blipFill>
        <p:spPr>
          <a:xfrm>
            <a:off x="292025" y="405906"/>
            <a:ext cx="976683" cy="976683"/>
          </a:xfrm>
          <a:prstGeom prst="rect">
            <a:avLst/>
          </a:prstGeom>
        </p:spPr>
      </p:pic>
      <p:pic>
        <p:nvPicPr>
          <p:cNvPr id="2" name="Resim 1">
            <a:extLst>
              <a:ext uri="{FF2B5EF4-FFF2-40B4-BE49-F238E27FC236}">
                <a16:creationId xmlns:a16="http://schemas.microsoft.com/office/drawing/2014/main" id="{C768DBDE-97F1-573F-ABCA-5D09F41D0319}"/>
              </a:ext>
            </a:extLst>
          </p:cNvPr>
          <p:cNvPicPr>
            <a:picLocks noChangeAspect="1"/>
          </p:cNvPicPr>
          <p:nvPr/>
        </p:nvPicPr>
        <p:blipFill>
          <a:blip r:embed="rId4"/>
          <a:stretch>
            <a:fillRect/>
          </a:stretch>
        </p:blipFill>
        <p:spPr>
          <a:xfrm>
            <a:off x="1663833" y="1962598"/>
            <a:ext cx="3645697" cy="1247660"/>
          </a:xfrm>
          <a:prstGeom prst="rect">
            <a:avLst/>
          </a:prstGeom>
        </p:spPr>
      </p:pic>
      <p:pic>
        <p:nvPicPr>
          <p:cNvPr id="3" name="Resim 2">
            <a:extLst>
              <a:ext uri="{FF2B5EF4-FFF2-40B4-BE49-F238E27FC236}">
                <a16:creationId xmlns:a16="http://schemas.microsoft.com/office/drawing/2014/main" id="{A405204F-C085-5589-B91C-4C8B58D91709}"/>
              </a:ext>
            </a:extLst>
          </p:cNvPr>
          <p:cNvPicPr>
            <a:picLocks noChangeAspect="1"/>
          </p:cNvPicPr>
          <p:nvPr/>
        </p:nvPicPr>
        <p:blipFill>
          <a:blip r:embed="rId5"/>
          <a:stretch>
            <a:fillRect/>
          </a:stretch>
        </p:blipFill>
        <p:spPr>
          <a:xfrm>
            <a:off x="67908" y="3476744"/>
            <a:ext cx="3897712" cy="1454205"/>
          </a:xfrm>
          <a:prstGeom prst="rect">
            <a:avLst/>
          </a:prstGeom>
        </p:spPr>
      </p:pic>
      <p:pic>
        <p:nvPicPr>
          <p:cNvPr id="4" name="Resim 3">
            <a:extLst>
              <a:ext uri="{FF2B5EF4-FFF2-40B4-BE49-F238E27FC236}">
                <a16:creationId xmlns:a16="http://schemas.microsoft.com/office/drawing/2014/main" id="{B7D2E36C-6F30-DD07-18C5-B09EFE3E0276}"/>
              </a:ext>
            </a:extLst>
          </p:cNvPr>
          <p:cNvPicPr>
            <a:picLocks noChangeAspect="1"/>
          </p:cNvPicPr>
          <p:nvPr/>
        </p:nvPicPr>
        <p:blipFill>
          <a:blip r:embed="rId6"/>
          <a:stretch>
            <a:fillRect/>
          </a:stretch>
        </p:blipFill>
        <p:spPr>
          <a:xfrm>
            <a:off x="2185013" y="3217649"/>
            <a:ext cx="3143249" cy="2357437"/>
          </a:xfrm>
          <a:prstGeom prst="rect">
            <a:avLst/>
          </a:prstGeom>
        </p:spPr>
      </p:pic>
      <p:graphicFrame>
        <p:nvGraphicFramePr>
          <p:cNvPr id="12" name="Metin kutusu 6">
            <a:extLst>
              <a:ext uri="{FF2B5EF4-FFF2-40B4-BE49-F238E27FC236}">
                <a16:creationId xmlns:a16="http://schemas.microsoft.com/office/drawing/2014/main" id="{FE7C7943-5544-D50E-6B2A-5EF472941043}"/>
              </a:ext>
            </a:extLst>
          </p:cNvPr>
          <p:cNvGraphicFramePr/>
          <p:nvPr>
            <p:extLst>
              <p:ext uri="{D42A27DB-BD31-4B8C-83A1-F6EECF244321}">
                <p14:modId xmlns:p14="http://schemas.microsoft.com/office/powerpoint/2010/main" val="3473511505"/>
              </p:ext>
            </p:extLst>
          </p:nvPr>
        </p:nvGraphicFramePr>
        <p:xfrm>
          <a:off x="6138300" y="894248"/>
          <a:ext cx="2576667" cy="51381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2">
            <a:extLst>
              <a:ext uri="{FF2B5EF4-FFF2-40B4-BE49-F238E27FC236}">
                <a16:creationId xmlns:a16="http://schemas.microsoft.com/office/drawing/2014/main" id="{0F4825A0-EB4F-B229-00E6-1D4FFAB0B7E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3131349"/>
            <a:ext cx="5328262" cy="3726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446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eması">
  <a:themeElements>
    <a:clrScheme name="Office Teması">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eması">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eması">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Belge" ma:contentTypeID="0x0101008EB410E7384FD544926ED72B5900EAF6" ma:contentTypeVersion="14" ma:contentTypeDescription="Yeni belge oluşturun." ma:contentTypeScope="" ma:versionID="ee3b467df7de9d1b498d84e13587d71a">
  <xsd:schema xmlns:xsd="http://www.w3.org/2001/XMLSchema" xmlns:xs="http://www.w3.org/2001/XMLSchema" xmlns:p="http://schemas.microsoft.com/office/2006/metadata/properties" xmlns:ns2="b636c289-89ec-4aac-a5a7-fae3efcce21f" xmlns:ns3="12078768-e010-496c-be91-13abd3bf1d00" targetNamespace="http://schemas.microsoft.com/office/2006/metadata/properties" ma:root="true" ma:fieldsID="1445dff4ae24a478bb1b27fd6f0ffa69" ns2:_="" ns3:_="">
    <xsd:import namespace="b636c289-89ec-4aac-a5a7-fae3efcce21f"/>
    <xsd:import namespace="12078768-e010-496c-be91-13abd3bf1d0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36c289-89ec-4aac-a5a7-fae3efcce2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Resim Etiketleri" ma:readOnly="false" ma:fieldId="{5cf76f15-5ced-4ddc-b409-7134ff3c332f}" ma:taxonomyMulti="true" ma:sspId="f08ca68a-84f9-4e39-b925-9c0f4131acbf"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2078768-e010-496c-be91-13abd3bf1d0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a2bcbba-ecaf-438c-8d17-d96268f593a6}" ma:internalName="TaxCatchAll" ma:showField="CatchAllData" ma:web="12078768-e010-496c-be91-13abd3bf1d0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636c289-89ec-4aac-a5a7-fae3efcce21f">
      <Terms xmlns="http://schemas.microsoft.com/office/infopath/2007/PartnerControls"/>
    </lcf76f155ced4ddcb4097134ff3c332f>
    <TaxCatchAll xmlns="12078768-e010-496c-be91-13abd3bf1d00" xsi:nil="true"/>
  </documentManagement>
</p:properties>
</file>

<file path=customXml/itemProps1.xml><?xml version="1.0" encoding="utf-8"?>
<ds:datastoreItem xmlns:ds="http://schemas.openxmlformats.org/officeDocument/2006/customXml" ds:itemID="{41F78DD5-C514-4EEF-88C6-FBEBC58BE473}"/>
</file>

<file path=customXml/itemProps2.xml><?xml version="1.0" encoding="utf-8"?>
<ds:datastoreItem xmlns:ds="http://schemas.openxmlformats.org/officeDocument/2006/customXml" ds:itemID="{E5D0425A-15D1-4CE3-83FF-770448FFAB33}"/>
</file>

<file path=customXml/itemProps3.xml><?xml version="1.0" encoding="utf-8"?>
<ds:datastoreItem xmlns:ds="http://schemas.openxmlformats.org/officeDocument/2006/customXml" ds:itemID="{B04E22A8-235F-43F6-9C1D-AD6A320F4A1D}"/>
</file>

<file path=docProps/app.xml><?xml version="1.0" encoding="utf-8"?>
<Properties xmlns="http://schemas.openxmlformats.org/officeDocument/2006/extended-properties" xmlns:vt="http://schemas.openxmlformats.org/officeDocument/2006/docPropsVTypes">
  <Template>{288EC51E-57A3-1642-A0A4-2F11DFD46C99}tf10001070</Template>
  <TotalTime>4934</TotalTime>
  <Words>1646</Words>
  <Application>Microsoft Office PowerPoint</Application>
  <PresentationFormat>Ekran Gösterisi (4:3)</PresentationFormat>
  <Paragraphs>414</Paragraphs>
  <Slides>91</Slides>
  <Notes>5</Notes>
  <HiddenSlides>0</HiddenSlides>
  <MMClips>0</MMClips>
  <ScaleCrop>false</ScaleCrop>
  <HeadingPairs>
    <vt:vector size="8" baseType="variant">
      <vt:variant>
        <vt:lpstr>Kullanılan Yazı Tipleri</vt:lpstr>
      </vt:variant>
      <vt:variant>
        <vt:i4>15</vt:i4>
      </vt:variant>
      <vt:variant>
        <vt:lpstr>Tema</vt:lpstr>
      </vt:variant>
      <vt:variant>
        <vt:i4>1</vt:i4>
      </vt:variant>
      <vt:variant>
        <vt:lpstr>Eklenmiş OLE Hizmet Programları</vt:lpstr>
      </vt:variant>
      <vt:variant>
        <vt:i4>1</vt:i4>
      </vt:variant>
      <vt:variant>
        <vt:lpstr>Slayt Başlıkları</vt:lpstr>
      </vt:variant>
      <vt:variant>
        <vt:i4>91</vt:i4>
      </vt:variant>
    </vt:vector>
  </HeadingPairs>
  <TitlesOfParts>
    <vt:vector size="108" baseType="lpstr">
      <vt:lpstr>-apple-system</vt:lpstr>
      <vt:lpstr>Arial</vt:lpstr>
      <vt:lpstr>Baloo 2</vt:lpstr>
      <vt:lpstr>Baloo Bhaijaan</vt:lpstr>
      <vt:lpstr>Blackadder ITC</vt:lpstr>
      <vt:lpstr>Calibri</vt:lpstr>
      <vt:lpstr>Calibri Light</vt:lpstr>
      <vt:lpstr>Cambria</vt:lpstr>
      <vt:lpstr>Helvetica</vt:lpstr>
      <vt:lpstr>Inter</vt:lpstr>
      <vt:lpstr>Inter Bold</vt:lpstr>
      <vt:lpstr>Inter Light</vt:lpstr>
      <vt:lpstr>Open Sans</vt:lpstr>
      <vt:lpstr>Times New Roman</vt:lpstr>
      <vt:lpstr>TTN</vt:lpstr>
      <vt:lpstr>Office Teması</vt:lpstr>
      <vt:lpstr>Document</vt:lpstr>
      <vt:lpstr>  Yaşlanma Sürecinde Mikrobiyom ve Modülasyonu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Kişiselleştirilmiş Bağırsak Mikrobiyom Analizi</vt:lpstr>
      <vt:lpstr>PowerPoint Sunusu</vt:lpstr>
      <vt:lpstr>PowerPoint Sunusu</vt:lpstr>
      <vt:lpstr>PowerPoint Sunusu</vt:lpstr>
      <vt:lpstr>PowerPoint Sunusu</vt:lpstr>
      <vt:lpstr>MİKROBİYOM MODÜLASYONU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Probiyotiklerle ilgili kriterler (etkinlik+güvenlik)</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Mitokondri Mikrobiyom Probiyotikleri</vt:lpstr>
      <vt:lpstr>PowerPoint Sunusu</vt:lpstr>
      <vt:lpstr>PowerPoint Sunusu</vt:lpstr>
      <vt:lpstr>PowerPoint Sunusu</vt:lpstr>
      <vt:lpstr>PowerPoint Sunusu</vt:lpstr>
      <vt:lpstr>Mikrobiyom mimetikleri</vt:lpstr>
      <vt:lpstr>PowerPoint Sunusu</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Mitokondri ve Mikrobiyom</dc:title>
  <dc:creator>Microsoft Office User</dc:creator>
  <cp:lastModifiedBy>loq4</cp:lastModifiedBy>
  <cp:revision>61</cp:revision>
  <dcterms:created xsi:type="dcterms:W3CDTF">2022-10-12T16:56:06Z</dcterms:created>
  <dcterms:modified xsi:type="dcterms:W3CDTF">2025-10-15T11:58:06Z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0x0101008EB410E7384FD544926ED72B5900EAF6</vt:lpwstr>
  </property>
</Properties>
</file>