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notesSlides/notesSlide10.xml" ContentType="application/vnd.openxmlformats-officedocument.presentationml.notesSlide+xml"/>
  <Override PartName="/ppt/notesSlides/notesSlide4.xml" ContentType="application/vnd.openxmlformats-officedocument.presentationml.notesSlide+xml"/>
  <Override PartName="/ppt/notesSlides/notesSlide1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8.xml" ContentType="application/vnd.openxmlformats-officedocument.presentationml.notesSlide+xml"/>
  <Override PartName="/ppt/notesSlides/notesSlide2.xml" ContentType="application/vnd.openxmlformats-officedocument.presentationml.notesSlide+xml"/>
  <Override PartName="/ppt/notesSlides/notesSlide5.xml" ContentType="application/vnd.openxmlformats-officedocument.presentationml.notesSlide+xml"/>
  <Override PartName="/ppt/notesSlides/notesSlide3.xml" ContentType="application/vnd.openxmlformats-officedocument.presentationml.notesSlide+xml"/>
  <Override PartName="/ppt/notesSlides/notesSlide9.xml" ContentType="application/vnd.openxmlformats-officedocument.presentationml.notesSlide+xml"/>
  <Override PartName="/ppt/notesSlides/notesSlide1.xml" ContentType="application/vnd.openxmlformats-officedocument.presentationml.notesSlide+xml"/>
  <Override PartName="/ppt/notesSlides/notesSlide6.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charts/chart4.xml" ContentType="application/vnd.openxmlformats-officedocument.drawingml.char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charts/chart3.xml" ContentType="application/vnd.openxmlformats-officedocument.drawingml.chart+xml"/>
  <Override PartName="/ppt/charts/chart1.xml" ContentType="application/vnd.openxmlformats-officedocument.drawingml.chart+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5"/>
  </p:notesMasterIdLst>
  <p:sldIdLst>
    <p:sldId id="256" r:id="rId2"/>
    <p:sldId id="258" r:id="rId3"/>
    <p:sldId id="259" r:id="rId4"/>
    <p:sldId id="260" r:id="rId5"/>
    <p:sldId id="261" r:id="rId6"/>
    <p:sldId id="262" r:id="rId7"/>
    <p:sldId id="263" r:id="rId8"/>
    <p:sldId id="264" r:id="rId9"/>
    <p:sldId id="268" r:id="rId10"/>
    <p:sldId id="269" r:id="rId11"/>
    <p:sldId id="277" r:id="rId12"/>
    <p:sldId id="278" r:id="rId13"/>
    <p:sldId id="279" r:id="rId14"/>
    <p:sldId id="281" r:id="rId15"/>
    <p:sldId id="283" r:id="rId16"/>
    <p:sldId id="284" r:id="rId17"/>
    <p:sldId id="285" r:id="rId18"/>
    <p:sldId id="286" r:id="rId19"/>
    <p:sldId id="310" r:id="rId20"/>
    <p:sldId id="311" r:id="rId21"/>
    <p:sldId id="287" r:id="rId22"/>
    <p:sldId id="288" r:id="rId23"/>
    <p:sldId id="289" r:id="rId24"/>
    <p:sldId id="290" r:id="rId25"/>
    <p:sldId id="312" r:id="rId26"/>
    <p:sldId id="313" r:id="rId27"/>
    <p:sldId id="291" r:id="rId28"/>
    <p:sldId id="314" r:id="rId29"/>
    <p:sldId id="315" r:id="rId30"/>
    <p:sldId id="316" r:id="rId31"/>
    <p:sldId id="292" r:id="rId32"/>
    <p:sldId id="293" r:id="rId33"/>
    <p:sldId id="294" r:id="rId34"/>
    <p:sldId id="317" r:id="rId35"/>
    <p:sldId id="295" r:id="rId36"/>
    <p:sldId id="296" r:id="rId37"/>
    <p:sldId id="320" r:id="rId38"/>
    <p:sldId id="318" r:id="rId39"/>
    <p:sldId id="297" r:id="rId40"/>
    <p:sldId id="298" r:id="rId41"/>
    <p:sldId id="299" r:id="rId42"/>
    <p:sldId id="300" r:id="rId43"/>
    <p:sldId id="301" r:id="rId44"/>
    <p:sldId id="302" r:id="rId45"/>
    <p:sldId id="303" r:id="rId46"/>
    <p:sldId id="323" r:id="rId47"/>
    <p:sldId id="304" r:id="rId48"/>
    <p:sldId id="326" r:id="rId49"/>
    <p:sldId id="330" r:id="rId50"/>
    <p:sldId id="327" r:id="rId51"/>
    <p:sldId id="328" r:id="rId52"/>
    <p:sldId id="329" r:id="rId53"/>
    <p:sldId id="309" r:id="rId54"/>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customXml" Target="../customXml/item2.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tr-TR"/>
  <c:roundedCorners val="0"/>
  <c:style val="2"/>
  <c:chart>
    <c:autoTitleDeleted val="1"/>
    <c:plotArea>
      <c:layout>
        <c:manualLayout>
          <c:layoutTarget val="inner"/>
          <c:xMode val="edge"/>
          <c:yMode val="edge"/>
          <c:x val="0.25422099999999997"/>
          <c:y val="0.25422099999999997"/>
          <c:w val="0.49155700000000002"/>
          <c:h val="0.47905700000000001"/>
        </c:manualLayout>
      </c:layout>
      <c:pieChart>
        <c:varyColors val="0"/>
        <c:ser>
          <c:idx val="0"/>
          <c:order val="0"/>
          <c:tx>
            <c:strRef>
              <c:f>Sheet1!$A$2</c:f>
              <c:strCache>
                <c:ptCount val="1"/>
                <c:pt idx="0">
                  <c:v>Sales</c:v>
                </c:pt>
              </c:strCache>
            </c:strRef>
          </c:tx>
          <c:spPr>
            <a:solidFill>
              <a:schemeClr val="accent1"/>
            </a:solidFill>
            <a:ln w="12700" cap="flat">
              <a:noFill/>
              <a:miter lim="400000"/>
            </a:ln>
            <a:effectLst>
              <a:outerShdw blurRad="50800" dist="38100" dir="2700000" algn="tl">
                <a:srgbClr val="000000">
                  <a:alpha val="40000"/>
                </a:srgbClr>
              </a:outerShdw>
            </a:effectLst>
          </c:spPr>
          <c:dPt>
            <c:idx val="0"/>
            <c:bubble3D val="0"/>
            <c:extLst>
              <c:ext xmlns:c16="http://schemas.microsoft.com/office/drawing/2014/chart" uri="{C3380CC4-5D6E-409C-BE32-E72D297353CC}">
                <c16:uniqueId val="{00000001-2933-402B-A7E1-EE8396C9D41B}"/>
              </c:ext>
            </c:extLst>
          </c:dPt>
          <c:dPt>
            <c:idx val="1"/>
            <c:bubble3D val="0"/>
            <c:spPr>
              <a:solidFill>
                <a:schemeClr val="accent2"/>
              </a:solidFill>
              <a:ln w="12700" cap="flat">
                <a:noFill/>
                <a:miter lim="400000"/>
              </a:ln>
              <a:effectLst>
                <a:outerShdw blurRad="50800" dist="38100" dir="2700000" algn="tl">
                  <a:srgbClr val="000000">
                    <a:alpha val="40000"/>
                  </a:srgbClr>
                </a:outerShdw>
              </a:effectLst>
            </c:spPr>
            <c:extLst>
              <c:ext xmlns:c16="http://schemas.microsoft.com/office/drawing/2014/chart" uri="{C3380CC4-5D6E-409C-BE32-E72D297353CC}">
                <c16:uniqueId val="{00000003-2933-402B-A7E1-EE8396C9D41B}"/>
              </c:ext>
            </c:extLst>
          </c:dPt>
          <c:dPt>
            <c:idx val="2"/>
            <c:bubble3D val="0"/>
            <c:spPr>
              <a:solidFill>
                <a:schemeClr val="accent3"/>
              </a:solidFill>
              <a:ln w="12700" cap="flat">
                <a:noFill/>
                <a:miter lim="400000"/>
              </a:ln>
              <a:effectLst>
                <a:outerShdw blurRad="50800" dist="38100" dir="2700000" algn="tl">
                  <a:srgbClr val="000000">
                    <a:alpha val="40000"/>
                  </a:srgbClr>
                </a:outerShdw>
              </a:effectLst>
            </c:spPr>
            <c:extLst>
              <c:ext xmlns:c16="http://schemas.microsoft.com/office/drawing/2014/chart" uri="{C3380CC4-5D6E-409C-BE32-E72D297353CC}">
                <c16:uniqueId val="{00000005-2933-402B-A7E1-EE8396C9D41B}"/>
              </c:ext>
            </c:extLst>
          </c:dPt>
          <c:dPt>
            <c:idx val="3"/>
            <c:bubble3D val="0"/>
            <c:spPr>
              <a:solidFill>
                <a:schemeClr val="accent4"/>
              </a:solidFill>
              <a:ln w="12700" cap="flat">
                <a:noFill/>
                <a:miter lim="400000"/>
              </a:ln>
              <a:effectLst>
                <a:outerShdw blurRad="50800" dist="38100" dir="2700000" algn="tl">
                  <a:srgbClr val="000000">
                    <a:alpha val="40000"/>
                  </a:srgbClr>
                </a:outerShdw>
              </a:effectLst>
            </c:spPr>
            <c:extLst>
              <c:ext xmlns:c16="http://schemas.microsoft.com/office/drawing/2014/chart" uri="{C3380CC4-5D6E-409C-BE32-E72D297353CC}">
                <c16:uniqueId val="{00000007-2933-402B-A7E1-EE8396C9D41B}"/>
              </c:ext>
            </c:extLst>
          </c:dPt>
          <c:dPt>
            <c:idx val="4"/>
            <c:bubble3D val="0"/>
            <c:spPr>
              <a:solidFill>
                <a:schemeClr val="accent5"/>
              </a:solidFill>
              <a:ln w="12700" cap="flat">
                <a:noFill/>
                <a:miter lim="400000"/>
              </a:ln>
              <a:effectLst>
                <a:outerShdw blurRad="50800" dist="38100" dir="2700000" algn="tl">
                  <a:srgbClr val="000000">
                    <a:alpha val="40000"/>
                  </a:srgbClr>
                </a:outerShdw>
              </a:effectLst>
            </c:spPr>
            <c:extLst>
              <c:ext xmlns:c16="http://schemas.microsoft.com/office/drawing/2014/chart" uri="{C3380CC4-5D6E-409C-BE32-E72D297353CC}">
                <c16:uniqueId val="{00000009-2933-402B-A7E1-EE8396C9D41B}"/>
              </c:ext>
            </c:extLst>
          </c:dPt>
          <c:dPt>
            <c:idx val="5"/>
            <c:bubble3D val="0"/>
            <c:spPr>
              <a:solidFill>
                <a:schemeClr val="accent6"/>
              </a:solidFill>
              <a:ln w="12700" cap="flat">
                <a:noFill/>
                <a:miter lim="400000"/>
              </a:ln>
              <a:effectLst>
                <a:outerShdw blurRad="50800" dist="38100" dir="2700000" algn="tl">
                  <a:srgbClr val="000000">
                    <a:alpha val="40000"/>
                  </a:srgbClr>
                </a:outerShdw>
              </a:effectLst>
            </c:spPr>
            <c:extLst>
              <c:ext xmlns:c16="http://schemas.microsoft.com/office/drawing/2014/chart" uri="{C3380CC4-5D6E-409C-BE32-E72D297353CC}">
                <c16:uniqueId val="{0000000B-2933-402B-A7E1-EE8396C9D41B}"/>
              </c:ext>
            </c:extLst>
          </c:dPt>
          <c:dPt>
            <c:idx val="6"/>
            <c:bubble3D val="0"/>
            <c:spPr>
              <a:solidFill>
                <a:srgbClr val="E7E6E6"/>
              </a:solidFill>
              <a:ln w="12700" cap="flat">
                <a:noFill/>
                <a:miter lim="400000"/>
              </a:ln>
              <a:effectLst>
                <a:outerShdw blurRad="50800" dist="38100" dir="2700000" algn="tl">
                  <a:srgbClr val="000000">
                    <a:alpha val="40000"/>
                  </a:srgbClr>
                </a:outerShdw>
              </a:effectLst>
            </c:spPr>
            <c:extLst>
              <c:ext xmlns:c16="http://schemas.microsoft.com/office/drawing/2014/chart" uri="{C3380CC4-5D6E-409C-BE32-E72D297353CC}">
                <c16:uniqueId val="{0000000D-2933-402B-A7E1-EE8396C9D41B}"/>
              </c:ext>
            </c:extLst>
          </c:dPt>
          <c:dPt>
            <c:idx val="7"/>
            <c:bubble3D val="0"/>
            <c:spPr>
              <a:solidFill>
                <a:srgbClr val="44546A"/>
              </a:solidFill>
              <a:ln w="12700" cap="flat">
                <a:noFill/>
                <a:miter lim="400000"/>
              </a:ln>
              <a:effectLst>
                <a:outerShdw blurRad="50800" dist="38100" dir="2700000" algn="tl">
                  <a:srgbClr val="000000">
                    <a:alpha val="40000"/>
                  </a:srgbClr>
                </a:outerShdw>
              </a:effectLst>
            </c:spPr>
            <c:extLst>
              <c:ext xmlns:c16="http://schemas.microsoft.com/office/drawing/2014/chart" uri="{C3380CC4-5D6E-409C-BE32-E72D297353CC}">
                <c16:uniqueId val="{0000000F-2933-402B-A7E1-EE8396C9D41B}"/>
              </c:ext>
            </c:extLst>
          </c:dPt>
          <c:dPt>
            <c:idx val="8"/>
            <c:bubble3D val="0"/>
            <c:spPr>
              <a:solidFill>
                <a:srgbClr val="222A35"/>
              </a:solidFill>
              <a:ln w="12700" cap="flat">
                <a:noFill/>
                <a:miter lim="400000"/>
              </a:ln>
              <a:effectLst>
                <a:outerShdw blurRad="50800" dist="38100" dir="2700000" algn="tl">
                  <a:srgbClr val="000000">
                    <a:alpha val="40000"/>
                  </a:srgbClr>
                </a:outerShdw>
              </a:effectLst>
            </c:spPr>
            <c:extLst>
              <c:ext xmlns:c16="http://schemas.microsoft.com/office/drawing/2014/chart" uri="{C3380CC4-5D6E-409C-BE32-E72D297353CC}">
                <c16:uniqueId val="{00000011-2933-402B-A7E1-EE8396C9D41B}"/>
              </c:ext>
            </c:extLst>
          </c:dPt>
          <c:dPt>
            <c:idx val="9"/>
            <c:bubble3D val="0"/>
            <c:spPr>
              <a:solidFill>
                <a:srgbClr val="997300"/>
              </a:solidFill>
              <a:ln w="12700" cap="flat">
                <a:noFill/>
                <a:miter lim="400000"/>
              </a:ln>
              <a:effectLst>
                <a:outerShdw blurRad="50800" dist="38100" dir="2700000" algn="tl">
                  <a:srgbClr val="000000">
                    <a:alpha val="40000"/>
                  </a:srgbClr>
                </a:outerShdw>
              </a:effectLst>
            </c:spPr>
            <c:extLst>
              <c:ext xmlns:c16="http://schemas.microsoft.com/office/drawing/2014/chart" uri="{C3380CC4-5D6E-409C-BE32-E72D297353CC}">
                <c16:uniqueId val="{00000013-2933-402B-A7E1-EE8396C9D41B}"/>
              </c:ext>
            </c:extLst>
          </c:dPt>
          <c:dLbls>
            <c:dLbl>
              <c:idx val="0"/>
              <c:numFmt formatCode="0%" sourceLinked="0"/>
              <c:spPr/>
              <c:txPr>
                <a:bodyPr/>
                <a:lstStyle/>
                <a:p>
                  <a:pPr>
                    <a:defRPr sz="800" b="1" i="0" u="none" strike="noStrike">
                      <a:solidFill>
                        <a:srgbClr val="4472C4"/>
                      </a:solidFill>
                      <a:latin typeface="Arial"/>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1-2933-402B-A7E1-EE8396C9D41B}"/>
                </c:ext>
              </c:extLst>
            </c:dLbl>
            <c:dLbl>
              <c:idx val="1"/>
              <c:numFmt formatCode="0%" sourceLinked="0"/>
              <c:spPr/>
              <c:txPr>
                <a:bodyPr/>
                <a:lstStyle/>
                <a:p>
                  <a:pPr>
                    <a:defRPr sz="800" b="1" i="0" u="none" strike="noStrike">
                      <a:solidFill>
                        <a:srgbClr val="ED7D31"/>
                      </a:solidFill>
                      <a:latin typeface="Arial"/>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3-2933-402B-A7E1-EE8396C9D41B}"/>
                </c:ext>
              </c:extLst>
            </c:dLbl>
            <c:dLbl>
              <c:idx val="2"/>
              <c:numFmt formatCode="0%" sourceLinked="0"/>
              <c:spPr/>
              <c:txPr>
                <a:bodyPr/>
                <a:lstStyle/>
                <a:p>
                  <a:pPr>
                    <a:defRPr sz="800" b="1" i="0" u="none" strike="noStrike">
                      <a:solidFill>
                        <a:srgbClr val="A5A5A5"/>
                      </a:solidFill>
                      <a:latin typeface="Arial"/>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5-2933-402B-A7E1-EE8396C9D41B}"/>
                </c:ext>
              </c:extLst>
            </c:dLbl>
            <c:dLbl>
              <c:idx val="3"/>
              <c:numFmt formatCode="0%" sourceLinked="0"/>
              <c:spPr/>
              <c:txPr>
                <a:bodyPr/>
                <a:lstStyle/>
                <a:p>
                  <a:pPr>
                    <a:defRPr sz="800" b="1" i="0" u="none" strike="noStrike">
                      <a:solidFill>
                        <a:srgbClr val="FFC000"/>
                      </a:solidFill>
                      <a:latin typeface="Arial"/>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7-2933-402B-A7E1-EE8396C9D41B}"/>
                </c:ext>
              </c:extLst>
            </c:dLbl>
            <c:dLbl>
              <c:idx val="4"/>
              <c:numFmt formatCode="0%" sourceLinked="0"/>
              <c:spPr/>
              <c:txPr>
                <a:bodyPr/>
                <a:lstStyle/>
                <a:p>
                  <a:pPr>
                    <a:defRPr sz="800" b="1" i="0" u="none" strike="noStrike">
                      <a:solidFill>
                        <a:srgbClr val="5B9BD5"/>
                      </a:solidFill>
                      <a:latin typeface="Arial"/>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9-2933-402B-A7E1-EE8396C9D41B}"/>
                </c:ext>
              </c:extLst>
            </c:dLbl>
            <c:dLbl>
              <c:idx val="5"/>
              <c:numFmt formatCode="0%" sourceLinked="0"/>
              <c:spPr/>
              <c:txPr>
                <a:bodyPr/>
                <a:lstStyle/>
                <a:p>
                  <a:pPr>
                    <a:defRPr sz="800" b="1" i="0" u="none" strike="noStrike">
                      <a:solidFill>
                        <a:srgbClr val="70AD47"/>
                      </a:solidFill>
                      <a:latin typeface="Arial"/>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B-2933-402B-A7E1-EE8396C9D41B}"/>
                </c:ext>
              </c:extLst>
            </c:dLbl>
            <c:dLbl>
              <c:idx val="6"/>
              <c:numFmt formatCode="0%" sourceLinked="0"/>
              <c:spPr/>
              <c:txPr>
                <a:bodyPr/>
                <a:lstStyle/>
                <a:p>
                  <a:pPr>
                    <a:defRPr sz="800" b="1" i="0" u="none" strike="noStrike">
                      <a:solidFill>
                        <a:srgbClr val="767171"/>
                      </a:solidFill>
                      <a:latin typeface="Arial"/>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D-2933-402B-A7E1-EE8396C9D41B}"/>
                </c:ext>
              </c:extLst>
            </c:dLbl>
            <c:dLbl>
              <c:idx val="7"/>
              <c:numFmt formatCode="0%" sourceLinked="0"/>
              <c:spPr/>
              <c:txPr>
                <a:bodyPr/>
                <a:lstStyle/>
                <a:p>
                  <a:pPr>
                    <a:defRPr sz="800" b="1" i="0" u="none" strike="noStrike">
                      <a:solidFill>
                        <a:srgbClr val="31859C"/>
                      </a:solidFill>
                      <a:latin typeface="Arial"/>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F-2933-402B-A7E1-EE8396C9D41B}"/>
                </c:ext>
              </c:extLst>
            </c:dLbl>
            <c:dLbl>
              <c:idx val="8"/>
              <c:numFmt formatCode="0%" sourceLinked="0"/>
              <c:spPr/>
              <c:txPr>
                <a:bodyPr/>
                <a:lstStyle/>
                <a:p>
                  <a:pPr>
                    <a:defRPr sz="800" b="1" i="0" u="none" strike="noStrike">
                      <a:solidFill>
                        <a:srgbClr val="222A35"/>
                      </a:solidFill>
                      <a:latin typeface="Arial"/>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11-2933-402B-A7E1-EE8396C9D41B}"/>
                </c:ext>
              </c:extLst>
            </c:dLbl>
            <c:dLbl>
              <c:idx val="9"/>
              <c:numFmt formatCode="0%" sourceLinked="0"/>
              <c:spPr/>
              <c:txPr>
                <a:bodyPr/>
                <a:lstStyle/>
                <a:p>
                  <a:pPr>
                    <a:defRPr sz="800" b="1" i="0" u="none" strike="noStrike">
                      <a:solidFill>
                        <a:srgbClr val="000000"/>
                      </a:solidFill>
                      <a:latin typeface="Arial"/>
                    </a:defRPr>
                  </a:pPr>
                  <a:endParaRPr lang="en-US"/>
                </a:p>
              </c:txPr>
              <c:dLblPos val="in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3-2933-402B-A7E1-EE8396C9D41B}"/>
                </c:ext>
              </c:extLst>
            </c:dLbl>
            <c:numFmt formatCode="0%" sourceLinked="0"/>
            <c:spPr>
              <a:noFill/>
              <a:ln>
                <a:noFill/>
              </a:ln>
              <a:effectLst/>
            </c:spPr>
            <c:txPr>
              <a:bodyPr/>
              <a:lstStyle/>
              <a:p>
                <a:pPr>
                  <a:defRPr sz="800" b="1" i="0" u="none" strike="noStrike">
                    <a:solidFill>
                      <a:srgbClr val="4472C4"/>
                    </a:solidFill>
                    <a:latin typeface="Arial"/>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extLst>
          </c:dLbls>
          <c:cat>
            <c:strRef>
              <c:f>Sheet1!$B$1:$K$1</c:f>
              <c:strCache>
                <c:ptCount val="10"/>
                <c:pt idx="0">
                  <c:v>Neurogenesis</c:v>
                </c:pt>
                <c:pt idx="1">
                  <c:v>Growth Factors and Hormones</c:v>
                </c:pt>
                <c:pt idx="2">
                  <c:v>Amyloid</c:v>
                </c:pt>
                <c:pt idx="3">
                  <c:v>Synaptic Plasticity / Neuroprotection</c:v>
                </c:pt>
                <c:pt idx="4">
                  <c:v>Metabolism Bioenergetics</c:v>
                </c:pt>
                <c:pt idx="5">
                  <c:v>Tau</c:v>
                </c:pt>
                <c:pt idx="6">
                  <c:v>Inflammation</c:v>
                </c:pt>
                <c:pt idx="7">
                  <c:v>Proteostasis/Proteinopathies</c:v>
                </c:pt>
                <c:pt idx="8">
                  <c:v>Circadian Rhythm</c:v>
                </c:pt>
                <c:pt idx="9">
                  <c:v>Neurotransmitter Receptors</c:v>
                </c:pt>
              </c:strCache>
            </c:strRef>
          </c:cat>
          <c:val>
            <c:numRef>
              <c:f>Sheet1!$B$2:$K$2</c:f>
              <c:numCache>
                <c:formatCode>General</c:formatCode>
                <c:ptCount val="10"/>
                <c:pt idx="0">
                  <c:v>0.03</c:v>
                </c:pt>
                <c:pt idx="1">
                  <c:v>0.03</c:v>
                </c:pt>
                <c:pt idx="2">
                  <c:v>0.22</c:v>
                </c:pt>
                <c:pt idx="3">
                  <c:v>0.12</c:v>
                </c:pt>
                <c:pt idx="4">
                  <c:v>0.06</c:v>
                </c:pt>
                <c:pt idx="5">
                  <c:v>0.03</c:v>
                </c:pt>
                <c:pt idx="6">
                  <c:v>0.06</c:v>
                </c:pt>
                <c:pt idx="7">
                  <c:v>0.06</c:v>
                </c:pt>
                <c:pt idx="8">
                  <c:v>0.03</c:v>
                </c:pt>
                <c:pt idx="9">
                  <c:v>0.34</c:v>
                </c:pt>
              </c:numCache>
            </c:numRef>
          </c:val>
          <c:extLst>
            <c:ext xmlns:c16="http://schemas.microsoft.com/office/drawing/2014/chart" uri="{C3380CC4-5D6E-409C-BE32-E72D297353CC}">
              <c16:uniqueId val="{00000014-2933-402B-A7E1-EE8396C9D41B}"/>
            </c:ext>
          </c:extLst>
        </c:ser>
        <c:dLbls>
          <c:showLegendKey val="0"/>
          <c:showVal val="0"/>
          <c:showCatName val="0"/>
          <c:showSerName val="0"/>
          <c:showPercent val="0"/>
          <c:showBubbleSize val="0"/>
          <c:showLeaderLines val="0"/>
        </c:dLbls>
        <c:firstSliceAng val="6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tr-TR"/>
  <c:roundedCorners val="0"/>
  <c:style val="2"/>
  <c:chart>
    <c:autoTitleDeleted val="1"/>
    <c:plotArea>
      <c:layout>
        <c:manualLayout>
          <c:layoutTarget val="inner"/>
          <c:xMode val="edge"/>
          <c:yMode val="edge"/>
          <c:x val="0.13958899999999999"/>
          <c:y val="5.0000000000000001E-3"/>
          <c:w val="0.74446500000000004"/>
          <c:h val="0.84267499999999995"/>
        </c:manualLayout>
      </c:layout>
      <c:pieChart>
        <c:varyColors val="0"/>
        <c:ser>
          <c:idx val="0"/>
          <c:order val="0"/>
          <c:tx>
            <c:strRef>
              <c:f>Sheet1!$A$2</c:f>
              <c:strCache>
                <c:ptCount val="1"/>
                <c:pt idx="0">
                  <c:v>Column1</c:v>
                </c:pt>
              </c:strCache>
            </c:strRef>
          </c:tx>
          <c:spPr>
            <a:solidFill>
              <a:schemeClr val="accent1"/>
            </a:solidFill>
            <a:ln w="19050" cap="flat">
              <a:solidFill>
                <a:srgbClr val="FFFFFF"/>
              </a:solidFill>
              <a:prstDash val="solid"/>
              <a:round/>
            </a:ln>
            <a:effectLst/>
          </c:spPr>
          <c:dPt>
            <c:idx val="0"/>
            <c:bubble3D val="0"/>
            <c:extLst>
              <c:ext xmlns:c16="http://schemas.microsoft.com/office/drawing/2014/chart" uri="{C3380CC4-5D6E-409C-BE32-E72D297353CC}">
                <c16:uniqueId val="{00000001-D9A1-462E-8F67-44E484E13C6E}"/>
              </c:ext>
            </c:extLst>
          </c:dPt>
          <c:dPt>
            <c:idx val="1"/>
            <c:bubble3D val="0"/>
            <c:spPr>
              <a:solidFill>
                <a:schemeClr val="accent2"/>
              </a:solidFill>
              <a:ln w="19050" cap="flat">
                <a:solidFill>
                  <a:srgbClr val="FFFFFF"/>
                </a:solidFill>
                <a:prstDash val="solid"/>
                <a:round/>
              </a:ln>
              <a:effectLst/>
            </c:spPr>
            <c:extLst>
              <c:ext xmlns:c16="http://schemas.microsoft.com/office/drawing/2014/chart" uri="{C3380CC4-5D6E-409C-BE32-E72D297353CC}">
                <c16:uniqueId val="{00000003-D9A1-462E-8F67-44E484E13C6E}"/>
              </c:ext>
            </c:extLst>
          </c:dPt>
          <c:dLbls>
            <c:dLbl>
              <c:idx val="0"/>
              <c:numFmt formatCode="0%" sourceLinked="0"/>
              <c:spPr/>
              <c:txPr>
                <a:bodyPr/>
                <a:lstStyle/>
                <a:p>
                  <a:pPr>
                    <a:defRPr sz="1100" b="0" i="0" u="none" strike="noStrike">
                      <a:solidFill>
                        <a:srgbClr val="404040"/>
                      </a:solidFill>
                      <a:latin typeface="Calibri"/>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1-D9A1-462E-8F67-44E484E13C6E}"/>
                </c:ext>
              </c:extLst>
            </c:dLbl>
            <c:dLbl>
              <c:idx val="1"/>
              <c:numFmt formatCode="0%" sourceLinked="0"/>
              <c:spPr/>
              <c:txPr>
                <a:bodyPr/>
                <a:lstStyle/>
                <a:p>
                  <a:pPr>
                    <a:defRPr sz="1000" b="0" i="0" u="none" strike="noStrike">
                      <a:solidFill>
                        <a:srgbClr val="404040"/>
                      </a:solidFill>
                      <a:latin typeface="Calibri"/>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3-D9A1-462E-8F67-44E484E13C6E}"/>
                </c:ext>
              </c:extLst>
            </c:dLbl>
            <c:numFmt formatCode="0%" sourceLinked="0"/>
            <c:spPr>
              <a:noFill/>
              <a:ln>
                <a:noFill/>
              </a:ln>
              <a:effectLst/>
            </c:spPr>
            <c:txPr>
              <a:bodyPr/>
              <a:lstStyle/>
              <a:p>
                <a:pPr>
                  <a:defRPr sz="1100" b="0" i="0" u="none" strike="noStrike">
                    <a:solidFill>
                      <a:srgbClr val="404040"/>
                    </a:solidFill>
                    <a:latin typeface="Calibri"/>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Sheet1!$B$1:$C$1</c:f>
              <c:strCache>
                <c:ptCount val="2"/>
                <c:pt idx="0">
                  <c:v>Females</c:v>
                </c:pt>
                <c:pt idx="1">
                  <c:v>Males</c:v>
                </c:pt>
              </c:strCache>
            </c:strRef>
          </c:cat>
          <c:val>
            <c:numRef>
              <c:f>Sheet1!$B$2:$C$2</c:f>
              <c:numCache>
                <c:formatCode>General</c:formatCode>
                <c:ptCount val="2"/>
                <c:pt idx="0">
                  <c:v>77</c:v>
                </c:pt>
                <c:pt idx="1">
                  <c:v>45</c:v>
                </c:pt>
              </c:numCache>
            </c:numRef>
          </c:val>
          <c:extLst>
            <c:ext xmlns:c16="http://schemas.microsoft.com/office/drawing/2014/chart" uri="{C3380CC4-5D6E-409C-BE32-E72D297353CC}">
              <c16:uniqueId val="{00000004-D9A1-462E-8F67-44E484E13C6E}"/>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legend>
      <c:legendPos val="b"/>
      <c:layout>
        <c:manualLayout>
          <c:xMode val="edge"/>
          <c:yMode val="edge"/>
          <c:x val="0"/>
          <c:y val="0.90361400000000003"/>
          <c:w val="1"/>
          <c:h val="9.6385600000000002E-2"/>
        </c:manualLayout>
      </c:layout>
      <c:overlay val="1"/>
      <c:spPr>
        <a:noFill/>
        <a:ln w="12700" cap="flat">
          <a:noFill/>
          <a:miter lim="400000"/>
        </a:ln>
        <a:effectLst/>
      </c:spPr>
      <c:txPr>
        <a:bodyPr rot="0"/>
        <a:lstStyle/>
        <a:p>
          <a:pPr>
            <a:defRPr sz="1100" b="0" i="0" u="none" strike="noStrike">
              <a:solidFill>
                <a:srgbClr val="595959"/>
              </a:solidFill>
              <a:latin typeface="Calibri"/>
            </a:defRPr>
          </a:pPr>
          <a:endParaRPr lang="en-US"/>
        </a:p>
      </c:txPr>
    </c:legend>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tr-TR"/>
  <c:roundedCorners val="0"/>
  <c:style val="2"/>
  <c:chart>
    <c:autoTitleDeleted val="1"/>
    <c:plotArea>
      <c:layout>
        <c:manualLayout>
          <c:layoutTarget val="inner"/>
          <c:xMode val="edge"/>
          <c:yMode val="edge"/>
          <c:x val="0.13958899999999999"/>
          <c:y val="5.0000000000000001E-3"/>
          <c:w val="0.74446500000000004"/>
          <c:h val="0.84267499999999995"/>
        </c:manualLayout>
      </c:layout>
      <c:pieChart>
        <c:varyColors val="0"/>
        <c:ser>
          <c:idx val="0"/>
          <c:order val="0"/>
          <c:tx>
            <c:strRef>
              <c:f>Sheet1!$A$2</c:f>
              <c:strCache>
                <c:ptCount val="1"/>
                <c:pt idx="0">
                  <c:v>Column1</c:v>
                </c:pt>
              </c:strCache>
            </c:strRef>
          </c:tx>
          <c:spPr>
            <a:solidFill>
              <a:schemeClr val="accent1"/>
            </a:solidFill>
            <a:ln w="19050" cap="flat">
              <a:solidFill>
                <a:srgbClr val="FFFFFF"/>
              </a:solidFill>
              <a:prstDash val="solid"/>
              <a:round/>
            </a:ln>
            <a:effectLst/>
          </c:spPr>
          <c:dPt>
            <c:idx val="0"/>
            <c:bubble3D val="0"/>
            <c:extLst>
              <c:ext xmlns:c16="http://schemas.microsoft.com/office/drawing/2014/chart" uri="{C3380CC4-5D6E-409C-BE32-E72D297353CC}">
                <c16:uniqueId val="{00000001-6397-4E70-B185-66A77DF0501A}"/>
              </c:ext>
            </c:extLst>
          </c:dPt>
          <c:dPt>
            <c:idx val="1"/>
            <c:bubble3D val="0"/>
            <c:spPr>
              <a:solidFill>
                <a:schemeClr val="accent2"/>
              </a:solidFill>
              <a:ln w="19050" cap="flat">
                <a:solidFill>
                  <a:srgbClr val="FFFFFF"/>
                </a:solidFill>
                <a:prstDash val="solid"/>
                <a:round/>
              </a:ln>
              <a:effectLst/>
            </c:spPr>
            <c:extLst>
              <c:ext xmlns:c16="http://schemas.microsoft.com/office/drawing/2014/chart" uri="{C3380CC4-5D6E-409C-BE32-E72D297353CC}">
                <c16:uniqueId val="{00000003-6397-4E70-B185-66A77DF0501A}"/>
              </c:ext>
            </c:extLst>
          </c:dPt>
          <c:dLbls>
            <c:dLbl>
              <c:idx val="0"/>
              <c:numFmt formatCode="0%" sourceLinked="0"/>
              <c:spPr/>
              <c:txPr>
                <a:bodyPr/>
                <a:lstStyle/>
                <a:p>
                  <a:pPr>
                    <a:defRPr sz="1100" b="0" i="0" u="none" strike="noStrike">
                      <a:solidFill>
                        <a:srgbClr val="404040"/>
                      </a:solidFill>
                      <a:latin typeface="Calibri"/>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1-6397-4E70-B185-66A77DF0501A}"/>
                </c:ext>
              </c:extLst>
            </c:dLbl>
            <c:dLbl>
              <c:idx val="1"/>
              <c:numFmt formatCode="0%" sourceLinked="0"/>
              <c:spPr/>
              <c:txPr>
                <a:bodyPr/>
                <a:lstStyle/>
                <a:p>
                  <a:pPr>
                    <a:defRPr sz="1000" b="0" i="0" u="none" strike="noStrike">
                      <a:solidFill>
                        <a:srgbClr val="404040"/>
                      </a:solidFill>
                      <a:latin typeface="Calibri"/>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3-6397-4E70-B185-66A77DF0501A}"/>
                </c:ext>
              </c:extLst>
            </c:dLbl>
            <c:numFmt formatCode="0%" sourceLinked="0"/>
            <c:spPr>
              <a:noFill/>
              <a:ln>
                <a:noFill/>
              </a:ln>
              <a:effectLst/>
            </c:spPr>
            <c:txPr>
              <a:bodyPr/>
              <a:lstStyle/>
              <a:p>
                <a:pPr>
                  <a:defRPr sz="1100" b="0" i="0" u="none" strike="noStrike">
                    <a:solidFill>
                      <a:srgbClr val="404040"/>
                    </a:solidFill>
                    <a:latin typeface="Calibri"/>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Sheet1!$B$1:$C$1</c:f>
              <c:strCache>
                <c:ptCount val="2"/>
                <c:pt idx="0">
                  <c:v>Females</c:v>
                </c:pt>
                <c:pt idx="1">
                  <c:v>Males</c:v>
                </c:pt>
              </c:strCache>
            </c:strRef>
          </c:cat>
          <c:val>
            <c:numRef>
              <c:f>Sheet1!$B$2:$C$2</c:f>
              <c:numCache>
                <c:formatCode>General</c:formatCode>
                <c:ptCount val="2"/>
                <c:pt idx="0">
                  <c:v>77</c:v>
                </c:pt>
                <c:pt idx="1">
                  <c:v>45</c:v>
                </c:pt>
              </c:numCache>
            </c:numRef>
          </c:val>
          <c:extLst>
            <c:ext xmlns:c16="http://schemas.microsoft.com/office/drawing/2014/chart" uri="{C3380CC4-5D6E-409C-BE32-E72D297353CC}">
              <c16:uniqueId val="{00000004-6397-4E70-B185-66A77DF0501A}"/>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legend>
      <c:legendPos val="b"/>
      <c:layout>
        <c:manualLayout>
          <c:xMode val="edge"/>
          <c:yMode val="edge"/>
          <c:x val="0"/>
          <c:y val="0.90361400000000003"/>
          <c:w val="1"/>
          <c:h val="9.6385600000000002E-2"/>
        </c:manualLayout>
      </c:layout>
      <c:overlay val="1"/>
      <c:spPr>
        <a:noFill/>
        <a:ln w="12700" cap="flat">
          <a:noFill/>
          <a:miter lim="400000"/>
        </a:ln>
        <a:effectLst/>
      </c:spPr>
      <c:txPr>
        <a:bodyPr rot="0"/>
        <a:lstStyle/>
        <a:p>
          <a:pPr>
            <a:defRPr sz="1100" b="0" i="0" u="none" strike="noStrike">
              <a:solidFill>
                <a:srgbClr val="595959"/>
              </a:solidFill>
              <a:latin typeface="Calibri"/>
            </a:defRPr>
          </a:pPr>
          <a:endParaRPr lang="en-US"/>
        </a:p>
      </c:txPr>
    </c:legend>
    <c:plotVisOnly val="1"/>
    <c:dispBlanksAs val="gap"/>
    <c:showDLblsOverMax val="1"/>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tr-TR"/>
  <c:roundedCorners val="0"/>
  <c:style val="2"/>
  <c:chart>
    <c:title>
      <c:tx>
        <c:rich>
          <a:bodyPr rot="0"/>
          <a:lstStyle/>
          <a:p>
            <a:pPr>
              <a:defRPr sz="1800" b="0" i="0" u="none" strike="noStrike">
                <a:solidFill>
                  <a:srgbClr val="939393"/>
                </a:solidFill>
                <a:latin typeface="Calibri"/>
              </a:defRPr>
            </a:pPr>
            <a:r>
              <a:rPr lang="en-US" sz="1800" b="0" i="0" u="none" strike="noStrike">
                <a:solidFill>
                  <a:srgbClr val="939393"/>
                </a:solidFill>
                <a:latin typeface="Calibri"/>
              </a:rPr>
              <a:t>Proportion of patients with CGIC deterioration</a:t>
            </a:r>
          </a:p>
        </c:rich>
      </c:tx>
      <c:layout>
        <c:manualLayout>
          <c:xMode val="edge"/>
          <c:yMode val="edge"/>
          <c:x val="0"/>
          <c:y val="0"/>
          <c:w val="1"/>
          <c:h val="0.191776"/>
        </c:manualLayout>
      </c:layout>
      <c:overlay val="1"/>
      <c:spPr>
        <a:noFill/>
        <a:effectLst/>
      </c:spPr>
    </c:title>
    <c:autoTitleDeleted val="0"/>
    <c:plotArea>
      <c:layout>
        <c:manualLayout>
          <c:layoutTarget val="inner"/>
          <c:xMode val="edge"/>
          <c:yMode val="edge"/>
          <c:x val="9.0082599999999999E-2"/>
          <c:y val="0.191776"/>
          <c:w val="0.90491699999999997"/>
          <c:h val="0.74034199999999994"/>
        </c:manualLayout>
      </c:layout>
      <c:barChart>
        <c:barDir val="col"/>
        <c:grouping val="clustered"/>
        <c:varyColors val="0"/>
        <c:ser>
          <c:idx val="0"/>
          <c:order val="0"/>
          <c:tx>
            <c:strRef>
              <c:f>Sheet1!$B$1</c:f>
              <c:strCache>
                <c:ptCount val="1"/>
                <c:pt idx="0">
                  <c:v>Early-start</c:v>
                </c:pt>
              </c:strCache>
            </c:strRef>
          </c:tx>
          <c:spPr>
            <a:solidFill>
              <a:srgbClr val="19198A"/>
            </a:solidFill>
            <a:ln w="12700" cap="flat">
              <a:noFill/>
              <a:miter lim="400000"/>
            </a:ln>
            <a:effectLst/>
          </c:spPr>
          <c:invertIfNegative val="0"/>
          <c:cat>
            <c:strRef>
              <c:f>Sheet1!$A$2:$A$5</c:f>
              <c:strCache>
                <c:ptCount val="4"/>
                <c:pt idx="0">
                  <c:v>Month 3</c:v>
                </c:pt>
                <c:pt idx="1">
                  <c:v>Month 6</c:v>
                </c:pt>
                <c:pt idx="2">
                  <c:v>Month 9</c:v>
                </c:pt>
                <c:pt idx="3">
                  <c:v>Month 12</c:v>
                </c:pt>
              </c:strCache>
            </c:strRef>
          </c:cat>
          <c:val>
            <c:numRef>
              <c:f>Sheet1!$B$2:$B$5</c:f>
              <c:numCache>
                <c:formatCode>General</c:formatCode>
                <c:ptCount val="4"/>
                <c:pt idx="0">
                  <c:v>0</c:v>
                </c:pt>
                <c:pt idx="1">
                  <c:v>0</c:v>
                </c:pt>
                <c:pt idx="2">
                  <c:v>0</c:v>
                </c:pt>
                <c:pt idx="3">
                  <c:v>0</c:v>
                </c:pt>
              </c:numCache>
            </c:numRef>
          </c:val>
          <c:extLst>
            <c:ext xmlns:c16="http://schemas.microsoft.com/office/drawing/2014/chart" uri="{C3380CC4-5D6E-409C-BE32-E72D297353CC}">
              <c16:uniqueId val="{00000000-2697-41C2-A478-D8FAF7824646}"/>
            </c:ext>
          </c:extLst>
        </c:ser>
        <c:ser>
          <c:idx val="1"/>
          <c:order val="1"/>
          <c:tx>
            <c:strRef>
              <c:f>Sheet1!$C$1</c:f>
              <c:strCache>
                <c:ptCount val="1"/>
                <c:pt idx="0">
                  <c:v>Delayed-start</c:v>
                </c:pt>
              </c:strCache>
            </c:strRef>
          </c:tx>
          <c:spPr>
            <a:solidFill>
              <a:schemeClr val="accent2"/>
            </a:solidFill>
            <a:ln w="12700" cap="flat">
              <a:noFill/>
              <a:miter lim="400000"/>
            </a:ln>
            <a:effectLst/>
          </c:spPr>
          <c:invertIfNegative val="0"/>
          <c:cat>
            <c:strRef>
              <c:f>Sheet1!$A$2:$A$5</c:f>
              <c:strCache>
                <c:ptCount val="4"/>
                <c:pt idx="0">
                  <c:v>Month 3</c:v>
                </c:pt>
                <c:pt idx="1">
                  <c:v>Month 6</c:v>
                </c:pt>
                <c:pt idx="2">
                  <c:v>Month 9</c:v>
                </c:pt>
                <c:pt idx="3">
                  <c:v>Month 12</c:v>
                </c:pt>
              </c:strCache>
            </c:strRef>
          </c:cat>
          <c:val>
            <c:numRef>
              <c:f>Sheet1!$C$2:$C$5</c:f>
              <c:numCache>
                <c:formatCode>General</c:formatCode>
                <c:ptCount val="4"/>
                <c:pt idx="0">
                  <c:v>0.4</c:v>
                </c:pt>
                <c:pt idx="1">
                  <c:v>0.48399999999999999</c:v>
                </c:pt>
                <c:pt idx="2">
                  <c:v>0.55200000000000005</c:v>
                </c:pt>
                <c:pt idx="3">
                  <c:v>0.53400000000000003</c:v>
                </c:pt>
              </c:numCache>
            </c:numRef>
          </c:val>
          <c:extLst>
            <c:ext xmlns:c16="http://schemas.microsoft.com/office/drawing/2014/chart" uri="{C3380CC4-5D6E-409C-BE32-E72D297353CC}">
              <c16:uniqueId val="{00000001-2697-41C2-A478-D8FAF7824646}"/>
            </c:ext>
          </c:extLst>
        </c:ser>
        <c:dLbls>
          <c:showLegendKey val="0"/>
          <c:showVal val="0"/>
          <c:showCatName val="0"/>
          <c:showSerName val="0"/>
          <c:showPercent val="0"/>
          <c:showBubbleSize val="0"/>
        </c:dLbls>
        <c:gapWidth val="182"/>
        <c:overlap val="-19"/>
        <c:axId val="-2117480760"/>
        <c:axId val="-2117501752"/>
      </c:barChart>
      <c:catAx>
        <c:axId val="-2117480760"/>
        <c:scaling>
          <c:orientation val="minMax"/>
        </c:scaling>
        <c:delete val="0"/>
        <c:axPos val="b"/>
        <c:numFmt formatCode="General" sourceLinked="0"/>
        <c:majorTickMark val="none"/>
        <c:minorTickMark val="none"/>
        <c:tickLblPos val="low"/>
        <c:spPr>
          <a:ln w="12700" cap="flat">
            <a:solidFill>
              <a:srgbClr val="D9D9D9"/>
            </a:solidFill>
            <a:prstDash val="solid"/>
            <a:round/>
          </a:ln>
        </c:spPr>
        <c:txPr>
          <a:bodyPr rot="0"/>
          <a:lstStyle/>
          <a:p>
            <a:pPr>
              <a:defRPr sz="1000" b="0" i="0" u="none" strike="noStrike">
                <a:solidFill>
                  <a:srgbClr val="595959"/>
                </a:solidFill>
                <a:latin typeface="Calibri"/>
              </a:defRPr>
            </a:pPr>
            <a:endParaRPr lang="en-US"/>
          </a:p>
        </c:txPr>
        <c:crossAx val="-2117501752"/>
        <c:crosses val="autoZero"/>
        <c:auto val="1"/>
        <c:lblAlgn val="ctr"/>
        <c:lblOffset val="100"/>
        <c:noMultiLvlLbl val="1"/>
      </c:catAx>
      <c:valAx>
        <c:axId val="-2117501752"/>
        <c:scaling>
          <c:orientation val="minMax"/>
        </c:scaling>
        <c:delete val="0"/>
        <c:axPos val="l"/>
        <c:majorGridlines>
          <c:spPr>
            <a:ln w="12700" cap="flat">
              <a:solidFill>
                <a:srgbClr val="D9D9D9"/>
              </a:solidFill>
              <a:prstDash val="solid"/>
              <a:round/>
            </a:ln>
          </c:spPr>
        </c:majorGridlines>
        <c:numFmt formatCode="0%" sourceLinked="0"/>
        <c:majorTickMark val="none"/>
        <c:minorTickMark val="none"/>
        <c:tickLblPos val="nextTo"/>
        <c:spPr>
          <a:ln w="12700" cap="flat">
            <a:noFill/>
            <a:prstDash val="solid"/>
            <a:round/>
          </a:ln>
        </c:spPr>
        <c:txPr>
          <a:bodyPr rot="0"/>
          <a:lstStyle/>
          <a:p>
            <a:pPr>
              <a:defRPr sz="1000" b="0" i="0" u="none" strike="noStrike">
                <a:solidFill>
                  <a:srgbClr val="595959"/>
                </a:solidFill>
                <a:latin typeface="Calibri"/>
              </a:defRPr>
            </a:pPr>
            <a:endParaRPr lang="en-US"/>
          </a:p>
        </c:txPr>
        <c:crossAx val="-2117480760"/>
        <c:crosses val="autoZero"/>
        <c:crossBetween val="between"/>
        <c:majorUnit val="0.15"/>
        <c:minorUnit val="7.4999999999999997E-2"/>
      </c:valAx>
      <c:spPr>
        <a:noFill/>
        <a:ln w="12700" cap="flat">
          <a:noFill/>
          <a:miter lim="400000"/>
        </a:ln>
        <a:effectLst/>
      </c:spPr>
    </c:plotArea>
    <c:plotVisOnly val="1"/>
    <c:dispBlanksAs val="gap"/>
    <c:showDLblsOverMax val="1"/>
  </c:chart>
  <c:spPr>
    <a:noFill/>
    <a:ln w="22225" cap="flat">
      <a:solidFill>
        <a:srgbClr val="19198A"/>
      </a:solidFill>
      <a:prstDash val="solid"/>
      <a:round/>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1143000" y="685800"/>
            <a:ext cx="4572000" cy="3429000"/>
          </a:xfrm>
          <a:prstGeom prst="rect">
            <a:avLst/>
          </a:prstGeom>
        </p:spPr>
        <p:txBody>
          <a:bodyPr/>
          <a:lstStyle/>
          <a:p>
            <a:endParaRPr/>
          </a:p>
        </p:txBody>
      </p:sp>
      <p:sp>
        <p:nvSpPr>
          <p:cNvPr id="126" name="Shape 12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425369362"/>
      </p:ext>
    </p:extLst>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a:spLocks noGrp="1" noRot="1" noChangeAspect="1"/>
          </p:cNvSpPr>
          <p:nvPr>
            <p:ph type="sldImg"/>
          </p:nvPr>
        </p:nvSpPr>
        <p:spPr>
          <a:xfrm>
            <a:off x="381000" y="685800"/>
            <a:ext cx="6096000" cy="3429000"/>
          </a:xfrm>
          <a:prstGeom prst="rect">
            <a:avLst/>
          </a:prstGeom>
        </p:spPr>
        <p:txBody>
          <a:bodyPr/>
          <a:lstStyle/>
          <a:p>
            <a:endParaRPr/>
          </a:p>
        </p:txBody>
      </p:sp>
      <p:sp>
        <p:nvSpPr>
          <p:cNvPr id="155" name="Shape 155"/>
          <p:cNvSpPr>
            <a:spLocks noGrp="1"/>
          </p:cNvSpPr>
          <p:nvPr>
            <p:ph type="body" sz="quarter" idx="1"/>
          </p:nvPr>
        </p:nvSpPr>
        <p:spPr>
          <a:prstGeom prst="rect">
            <a:avLst/>
          </a:prstGeom>
        </p:spPr>
        <p:txBody>
          <a:bodyPr/>
          <a:lstStyle/>
          <a:p>
            <a:r>
              <a:t>The </a:t>
            </a:r>
            <a:r>
              <a:rPr b="1"/>
              <a:t>amyloid plaques </a:t>
            </a:r>
            <a:r>
              <a:t>are extracellular deposits of beta-amyloid protein (Aβ) with different morphological forms. </a:t>
            </a:r>
          </a:p>
          <a:p>
            <a:pPr>
              <a:spcBef>
                <a:spcPts val="300"/>
              </a:spcBef>
            </a:pPr>
            <a:r>
              <a:t>Beta Amyloid plays a major role in neurotoxicity and neural function. </a:t>
            </a:r>
          </a:p>
          <a:p>
            <a:pPr>
              <a:spcBef>
                <a:spcPts val="300"/>
              </a:spcBef>
            </a:pPr>
            <a:r>
              <a:t>Aaccumulation of amyloid plaques in the hippocampus, amygdala, and cerebral cortex can cause stimulation of astrocytes and microglia, damage to axons, dendrites, and loss of synapses, in addition to cognitive impairments.</a:t>
            </a:r>
          </a:p>
          <a:p>
            <a:pPr>
              <a:spcBef>
                <a:spcPts val="300"/>
              </a:spcBef>
            </a:pPr>
            <a:endParaRPr/>
          </a:p>
          <a:p>
            <a:pPr>
              <a:spcBef>
                <a:spcPts val="300"/>
              </a:spcBef>
              <a:defRPr>
                <a:solidFill>
                  <a:srgbClr val="202124"/>
                </a:solidFill>
                <a:latin typeface="Arial"/>
                <a:ea typeface="Arial"/>
                <a:cs typeface="Arial"/>
                <a:sym typeface="Arial"/>
              </a:defRPr>
            </a:pPr>
            <a:r>
              <a:t>Tau on the other hand, dissociates from microtubules, leading to their destabilization.</a:t>
            </a:r>
            <a:r>
              <a:rPr>
                <a:solidFill>
                  <a:srgbClr val="111111"/>
                </a:solidFill>
                <a:latin typeface="Roboto"/>
                <a:ea typeface="Roboto"/>
                <a:cs typeface="Roboto"/>
                <a:sym typeface="Roboto"/>
              </a:rPr>
              <a:t>   </a:t>
            </a:r>
          </a:p>
          <a:p>
            <a:pPr>
              <a:spcBef>
                <a:spcPts val="300"/>
              </a:spcBef>
              <a:defRPr b="1"/>
            </a:pPr>
            <a:r>
              <a:t>Neurofibrillary tangles </a:t>
            </a:r>
            <a:r>
              <a:rPr b="0"/>
              <a:t>are intracellular abnormal filaments of the hyperphosphorylated tau protein that results from a neuronal loss due to large amounts of filamentous tau protein with partial resistance to proteolysis. </a:t>
            </a:r>
            <a:endParaRPr>
              <a:solidFill>
                <a:srgbClr val="111111"/>
              </a:solidFill>
              <a:latin typeface="Roboto"/>
              <a:ea typeface="Roboto"/>
              <a:cs typeface="Roboto"/>
              <a:sym typeface="Roboto"/>
            </a:endParaRPr>
          </a:p>
          <a:p>
            <a:pPr>
              <a:spcBef>
                <a:spcPts val="300"/>
              </a:spcBef>
              <a:defRPr>
                <a:solidFill>
                  <a:srgbClr val="111111"/>
                </a:solidFill>
                <a:latin typeface="Roboto"/>
                <a:ea typeface="Roboto"/>
                <a:cs typeface="Roboto"/>
                <a:sym typeface="Roboto"/>
              </a:defRPr>
            </a:pPr>
            <a:endParaRPr>
              <a:solidFill>
                <a:srgbClr val="111111"/>
              </a:solidFill>
              <a:latin typeface="Roboto"/>
              <a:ea typeface="Roboto"/>
              <a:cs typeface="Roboto"/>
              <a:sym typeface="Roboto"/>
            </a:endParaRPr>
          </a:p>
          <a:p>
            <a:pPr>
              <a:spcBef>
                <a:spcPts val="300"/>
              </a:spcBef>
            </a:pPr>
            <a:r>
              <a:t>NFTs is known to correlate with cognition impairment.</a:t>
            </a:r>
          </a:p>
          <a:p>
            <a:pPr>
              <a:spcBef>
                <a:spcPts val="300"/>
              </a:spcBef>
            </a:pPr>
            <a:endParaRPr/>
          </a:p>
          <a:p>
            <a:pPr>
              <a:spcBef>
                <a:spcPts val="300"/>
              </a:spcBef>
            </a:pPr>
            <a:endParaRPr/>
          </a:p>
          <a:p>
            <a:pPr>
              <a:spcBef>
                <a:spcPts val="300"/>
              </a:spcBef>
            </a:pPr>
            <a:endParaRPr/>
          </a:p>
          <a:p>
            <a:pPr>
              <a:spcBef>
                <a:spcPts val="300"/>
              </a:spcBef>
            </a:pPr>
            <a:endParaRPr/>
          </a:p>
          <a:p>
            <a:pPr>
              <a:spcBef>
                <a:spcPts val="300"/>
              </a:spcBef>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 name="Shape 822"/>
          <p:cNvSpPr>
            <a:spLocks noGrp="1" noRot="1" noChangeAspect="1"/>
          </p:cNvSpPr>
          <p:nvPr>
            <p:ph type="sldImg"/>
          </p:nvPr>
        </p:nvSpPr>
        <p:spPr>
          <a:xfrm>
            <a:off x="381000" y="685800"/>
            <a:ext cx="6096000" cy="3429000"/>
          </a:xfrm>
          <a:prstGeom prst="rect">
            <a:avLst/>
          </a:prstGeom>
        </p:spPr>
        <p:txBody>
          <a:bodyPr/>
          <a:lstStyle/>
          <a:p>
            <a:endParaRPr/>
          </a:p>
        </p:txBody>
      </p:sp>
      <p:sp>
        <p:nvSpPr>
          <p:cNvPr id="823" name="Shape 823"/>
          <p:cNvSpPr>
            <a:spLocks noGrp="1"/>
          </p:cNvSpPr>
          <p:nvPr>
            <p:ph type="body" sz="quarter" idx="1"/>
          </p:nvPr>
        </p:nvSpPr>
        <p:spPr>
          <a:prstGeom prst="rect">
            <a:avLst/>
          </a:prstGeom>
        </p:spPr>
        <p:txBody>
          <a:bodyPr/>
          <a:lstStyle/>
          <a:p>
            <a:r>
              <a:t>8-year extension study:</a:t>
            </a:r>
          </a:p>
          <a:p>
            <a:pPr marL="171450" indent="-171450">
              <a:spcBef>
                <a:spcPts val="300"/>
              </a:spcBef>
              <a:buClr>
                <a:srgbClr val="000000"/>
              </a:buClr>
              <a:buSzPts val="1200"/>
              <a:buFont typeface="Arial"/>
              <a:buChar char="•"/>
            </a:pPr>
            <a:r>
              <a:t>Patients who were on MLC601 were shifted to MLC901 and followed up for another 4 years to complete 8 years of MLC601/MLC901</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 name="Shape 833"/>
          <p:cNvSpPr>
            <a:spLocks noGrp="1" noRot="1" noChangeAspect="1"/>
          </p:cNvSpPr>
          <p:nvPr>
            <p:ph type="sldImg"/>
          </p:nvPr>
        </p:nvSpPr>
        <p:spPr>
          <a:xfrm>
            <a:off x="381000" y="685800"/>
            <a:ext cx="6096000" cy="3429000"/>
          </a:xfrm>
          <a:prstGeom prst="rect">
            <a:avLst/>
          </a:prstGeom>
        </p:spPr>
        <p:txBody>
          <a:bodyPr/>
          <a:lstStyle/>
          <a:p>
            <a:endParaRPr/>
          </a:p>
        </p:txBody>
      </p:sp>
      <p:sp>
        <p:nvSpPr>
          <p:cNvPr id="834" name="Shape 834"/>
          <p:cNvSpPr>
            <a:spLocks noGrp="1"/>
          </p:cNvSpPr>
          <p:nvPr>
            <p:ph type="body" sz="quarter" idx="1"/>
          </p:nvPr>
        </p:nvSpPr>
        <p:spPr>
          <a:prstGeom prst="rect">
            <a:avLst/>
          </a:prstGeom>
        </p:spPr>
        <p:txBody>
          <a:bodyPr/>
          <a:lstStyle/>
          <a:p>
            <a:r>
              <a:t>This is the next study that looked into……..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 name="Shape 844"/>
          <p:cNvSpPr>
            <a:spLocks noGrp="1" noRot="1" noChangeAspect="1"/>
          </p:cNvSpPr>
          <p:nvPr>
            <p:ph type="sldImg"/>
          </p:nvPr>
        </p:nvSpPr>
        <p:spPr>
          <a:xfrm>
            <a:off x="381000" y="685800"/>
            <a:ext cx="6096000" cy="3429000"/>
          </a:xfrm>
          <a:prstGeom prst="rect">
            <a:avLst/>
          </a:prstGeom>
        </p:spPr>
        <p:txBody>
          <a:bodyPr/>
          <a:lstStyle/>
          <a:p>
            <a:endParaRPr/>
          </a:p>
        </p:txBody>
      </p:sp>
      <p:sp>
        <p:nvSpPr>
          <p:cNvPr id="845" name="Shape 845"/>
          <p:cNvSpPr>
            <a:spLocks noGrp="1"/>
          </p:cNvSpPr>
          <p:nvPr>
            <p:ph type="body" sz="quarter" idx="1"/>
          </p:nvPr>
        </p:nvSpPr>
        <p:spPr>
          <a:prstGeom prst="rect">
            <a:avLst/>
          </a:prstGeom>
        </p:spPr>
        <p:txBody>
          <a:bodyPr/>
          <a:lstStyle/>
          <a:p>
            <a:pPr marL="171450" indent="-171450">
              <a:buClr>
                <a:srgbClr val="000000"/>
              </a:buClr>
              <a:buSzPts val="1200"/>
              <a:buFont typeface="Arial"/>
              <a:buChar char="•"/>
            </a:pPr>
            <a:r>
              <a:t>  Randomized controlled trial where 264 patients were divided into 4 groups of 66:</a:t>
            </a:r>
          </a:p>
          <a:p>
            <a:pPr marL="673664" lvl="1" indent="-260278">
              <a:lnSpc>
                <a:spcPct val="80000"/>
              </a:lnSpc>
              <a:spcBef>
                <a:spcPts val="300"/>
              </a:spcBef>
              <a:buClr>
                <a:srgbClr val="0D2283"/>
              </a:buClr>
              <a:buSzPts val="1200"/>
              <a:buFont typeface="Avenir Roman"/>
              <a:buChar char="•"/>
            </a:pPr>
            <a:r>
              <a:t>Donepezil</a:t>
            </a:r>
          </a:p>
          <a:p>
            <a:pPr marL="673664" lvl="1" indent="-260278">
              <a:lnSpc>
                <a:spcPct val="80000"/>
              </a:lnSpc>
              <a:spcBef>
                <a:spcPts val="300"/>
              </a:spcBef>
              <a:buClr>
                <a:srgbClr val="0D2283"/>
              </a:buClr>
              <a:buSzPts val="1200"/>
              <a:buFont typeface="Avenir Roman"/>
              <a:buChar char="•"/>
            </a:pPr>
            <a:r>
              <a:t>Rivastigmine</a:t>
            </a:r>
          </a:p>
          <a:p>
            <a:pPr marL="673664" lvl="1" indent="-260278">
              <a:lnSpc>
                <a:spcPct val="80000"/>
              </a:lnSpc>
              <a:spcBef>
                <a:spcPts val="300"/>
              </a:spcBef>
              <a:buClr>
                <a:srgbClr val="0D2283"/>
              </a:buClr>
              <a:buSzPts val="1200"/>
              <a:buFont typeface="Avenir Roman"/>
              <a:buChar char="•"/>
            </a:pPr>
            <a:r>
              <a:t>Galantamine  </a:t>
            </a:r>
          </a:p>
          <a:p>
            <a:pPr marL="673664" lvl="1" indent="-260278">
              <a:lnSpc>
                <a:spcPct val="80000"/>
              </a:lnSpc>
              <a:spcBef>
                <a:spcPts val="300"/>
              </a:spcBef>
              <a:buClr>
                <a:srgbClr val="0D2283"/>
              </a:buClr>
              <a:buSzPts val="1200"/>
              <a:buFont typeface="Avenir Roman"/>
              <a:buChar char="•"/>
            </a:pPr>
            <a:r>
              <a:t>NeuroAiD</a:t>
            </a:r>
          </a:p>
          <a:p>
            <a:pPr indent="53149">
              <a:lnSpc>
                <a:spcPct val="80000"/>
              </a:lnSpc>
              <a:spcBef>
                <a:spcPts val="400"/>
              </a:spcBef>
            </a:pPr>
            <a:endParaRPr/>
          </a:p>
          <a:p>
            <a:pPr marL="275587" indent="-275587">
              <a:lnSpc>
                <a:spcPct val="80000"/>
              </a:lnSpc>
              <a:spcBef>
                <a:spcPts val="400"/>
              </a:spcBef>
              <a:buClr>
                <a:srgbClr val="BD5B0C"/>
              </a:buClr>
              <a:buSzPts val="1200"/>
              <a:buFont typeface="Avenir Roman"/>
              <a:buChar char="‣"/>
            </a:pPr>
            <a:r>
              <a:t>NeuroAiD  dose given: 1 capsule 3 x daily</a:t>
            </a:r>
          </a:p>
          <a:p>
            <a:pPr marL="275587" indent="-275587">
              <a:lnSpc>
                <a:spcPct val="80000"/>
              </a:lnSpc>
              <a:spcBef>
                <a:spcPts val="400"/>
              </a:spcBef>
              <a:buClr>
                <a:srgbClr val="0D2283"/>
              </a:buClr>
              <a:buSzPts val="1200"/>
              <a:buFont typeface="Avenir Roman"/>
              <a:buChar char="‣"/>
            </a:pPr>
            <a:r>
              <a:t>Other AChEI according to standard dose and tolerability.       </a:t>
            </a:r>
          </a:p>
          <a:p>
            <a:pPr marL="275587" indent="-275587">
              <a:lnSpc>
                <a:spcPct val="80000"/>
              </a:lnSpc>
              <a:spcBef>
                <a:spcPts val="400"/>
              </a:spcBef>
              <a:buClr>
                <a:srgbClr val="BD5B0C"/>
              </a:buClr>
              <a:buSzPts val="1200"/>
              <a:buFont typeface="Avenir Roman"/>
              <a:buChar char="‣"/>
            </a:pPr>
            <a:r>
              <a:t>Outcome assessments: MMSE and ADAS-cog every 4 months for 16 months</a:t>
            </a:r>
          </a:p>
          <a:p>
            <a:pPr marL="275587" indent="-275587">
              <a:lnSpc>
                <a:spcPct val="80000"/>
              </a:lnSpc>
              <a:spcBef>
                <a:spcPts val="400"/>
              </a:spcBef>
              <a:buClr>
                <a:srgbClr val="0D2283"/>
              </a:buClr>
              <a:buSzPts val="1200"/>
              <a:buFont typeface="Avenir Roman"/>
              <a:buChar char="‣"/>
            </a:pPr>
            <a:r>
              <a:t>Safety and tolerability evaluations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1" name="Shape 991"/>
          <p:cNvSpPr>
            <a:spLocks noGrp="1" noRot="1" noChangeAspect="1"/>
          </p:cNvSpPr>
          <p:nvPr>
            <p:ph type="sldImg"/>
          </p:nvPr>
        </p:nvSpPr>
        <p:spPr>
          <a:xfrm>
            <a:off x="381000" y="685800"/>
            <a:ext cx="6096000" cy="3429000"/>
          </a:xfrm>
          <a:prstGeom prst="rect">
            <a:avLst/>
          </a:prstGeom>
        </p:spPr>
        <p:txBody>
          <a:bodyPr/>
          <a:lstStyle/>
          <a:p>
            <a:endParaRPr/>
          </a:p>
        </p:txBody>
      </p:sp>
      <p:sp>
        <p:nvSpPr>
          <p:cNvPr id="992" name="Shape 992"/>
          <p:cNvSpPr>
            <a:spLocks noGrp="1"/>
          </p:cNvSpPr>
          <p:nvPr>
            <p:ph type="body" sz="quarter" idx="1"/>
          </p:nvPr>
        </p:nvSpPr>
        <p:spPr>
          <a:prstGeom prst="rect">
            <a:avLst/>
          </a:prstGeom>
        </p:spPr>
        <p:txBody>
          <a:bodyPr/>
          <a:lstStyle>
            <a:lvl1pPr marL="171450" indent="-171450">
              <a:buClr>
                <a:srgbClr val="000000"/>
              </a:buClr>
              <a:buSzPts val="1200"/>
              <a:buFont typeface="Arial"/>
              <a:buChar char="•"/>
            </a:lvl1pPr>
          </a:lstStyle>
          <a:p>
            <a:r>
              <a:t>This is a snapshot of the study design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Per </a:t>
            </a:r>
            <a:r>
              <a:rPr lang="en-US" dirty="0" err="1"/>
              <a:t>protokol</a:t>
            </a:r>
            <a:r>
              <a:rPr lang="en-US" dirty="0"/>
              <a:t> </a:t>
            </a:r>
            <a:r>
              <a:rPr lang="en-US" dirty="0" err="1"/>
              <a:t>grubu</a:t>
            </a:r>
            <a:r>
              <a:rPr lang="en-US" dirty="0"/>
              <a:t>: </a:t>
            </a:r>
            <a:r>
              <a:rPr lang="en-US" dirty="0" err="1"/>
              <a:t>tedaviye</a:t>
            </a:r>
            <a:r>
              <a:rPr lang="en-US" dirty="0"/>
              <a:t> </a:t>
            </a:r>
            <a:r>
              <a:rPr lang="en-US" dirty="0" err="1"/>
              <a:t>uyumu</a:t>
            </a:r>
            <a:r>
              <a:rPr lang="en-US" dirty="0"/>
              <a:t> </a:t>
            </a:r>
            <a:r>
              <a:rPr lang="en-US" dirty="0" err="1"/>
              <a:t>iyi</a:t>
            </a:r>
            <a:r>
              <a:rPr lang="en-US" dirty="0"/>
              <a:t> </a:t>
            </a:r>
            <a:r>
              <a:rPr lang="en-US" dirty="0" err="1"/>
              <a:t>olan</a:t>
            </a:r>
            <a:r>
              <a:rPr lang="en-US" dirty="0"/>
              <a:t> </a:t>
            </a:r>
            <a:r>
              <a:rPr lang="en-US" dirty="0" err="1"/>
              <a:t>grup</a:t>
            </a:r>
            <a:endParaRPr lang="en-US" dirty="0"/>
          </a:p>
          <a:p>
            <a:r>
              <a:rPr lang="en-US" dirty="0" err="1"/>
              <a:t>Çalışma</a:t>
            </a:r>
            <a:r>
              <a:rPr lang="en-US" dirty="0"/>
              <a:t> </a:t>
            </a:r>
            <a:r>
              <a:rPr lang="en-US" dirty="0" err="1"/>
              <a:t>toplam</a:t>
            </a:r>
            <a:r>
              <a:rPr lang="en-US" dirty="0"/>
              <a:t> 125 </a:t>
            </a:r>
            <a:r>
              <a:rPr lang="en-US" dirty="0" err="1"/>
              <a:t>hastayla</a:t>
            </a:r>
            <a:r>
              <a:rPr lang="en-US" dirty="0"/>
              <a:t> </a:t>
            </a:r>
            <a:r>
              <a:rPr lang="en-US" dirty="0" err="1"/>
              <a:t>başlıyor</a:t>
            </a:r>
            <a:r>
              <a:rPr lang="en-US" dirty="0"/>
              <a:t>, 118 </a:t>
            </a:r>
            <a:r>
              <a:rPr lang="en-US" dirty="0" err="1"/>
              <a:t>ile</a:t>
            </a:r>
            <a:r>
              <a:rPr lang="en-US" dirty="0"/>
              <a:t> </a:t>
            </a:r>
            <a:r>
              <a:rPr lang="en-US" dirty="0" err="1"/>
              <a:t>bitiyor</a:t>
            </a:r>
            <a:endParaRPr lang="en-US" dirty="0"/>
          </a:p>
          <a:p>
            <a:r>
              <a:rPr lang="en-US" dirty="0" err="1"/>
              <a:t>Uyumu</a:t>
            </a:r>
            <a:r>
              <a:rPr lang="en-US" dirty="0"/>
              <a:t> </a:t>
            </a:r>
            <a:r>
              <a:rPr lang="en-US" dirty="0" err="1"/>
              <a:t>iyi</a:t>
            </a:r>
            <a:r>
              <a:rPr lang="en-US" dirty="0"/>
              <a:t> </a:t>
            </a:r>
            <a:r>
              <a:rPr lang="en-US" dirty="0" err="1"/>
              <a:t>olan</a:t>
            </a:r>
            <a:r>
              <a:rPr lang="en-US" dirty="0"/>
              <a:t> hasta </a:t>
            </a:r>
            <a:r>
              <a:rPr lang="en-US" dirty="0" err="1"/>
              <a:t>sayısı</a:t>
            </a:r>
            <a:r>
              <a:rPr lang="en-US"/>
              <a:t> 77</a:t>
            </a:r>
            <a:endParaRPr lang="en-US" dirty="0"/>
          </a:p>
        </p:txBody>
      </p:sp>
    </p:spTree>
    <p:extLst>
      <p:ext uri="{BB962C8B-B14F-4D97-AF65-F5344CB8AC3E}">
        <p14:creationId xmlns:p14="http://schemas.microsoft.com/office/powerpoint/2010/main" val="3673376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Shape 338"/>
          <p:cNvSpPr>
            <a:spLocks noGrp="1" noRot="1" noChangeAspect="1"/>
          </p:cNvSpPr>
          <p:nvPr>
            <p:ph type="sldImg"/>
          </p:nvPr>
        </p:nvSpPr>
        <p:spPr>
          <a:prstGeom prst="rect">
            <a:avLst/>
          </a:prstGeom>
        </p:spPr>
        <p:txBody>
          <a:bodyPr/>
          <a:lstStyle/>
          <a:p>
            <a:endParaRPr/>
          </a:p>
        </p:txBody>
      </p:sp>
      <p:sp>
        <p:nvSpPr>
          <p:cNvPr id="339" name="Shape 339"/>
          <p:cNvSpPr>
            <a:spLocks noGrp="1"/>
          </p:cNvSpPr>
          <p:nvPr>
            <p:ph type="body" sz="quarter" idx="1"/>
          </p:nvPr>
        </p:nvSpPr>
        <p:spPr>
          <a:prstGeom prst="rect">
            <a:avLst/>
          </a:prstGeom>
        </p:spPr>
        <p:txBody>
          <a:bodyPr/>
          <a:lstStyle/>
          <a:p>
            <a:r>
              <a:t>This paper talks about the preclinical studies conducted on the effect of NA on amyloid precursor protein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hape 359"/>
          <p:cNvSpPr>
            <a:spLocks noGrp="1" noRot="1" noChangeAspect="1"/>
          </p:cNvSpPr>
          <p:nvPr>
            <p:ph type="sldImg"/>
          </p:nvPr>
        </p:nvSpPr>
        <p:spPr>
          <a:xfrm>
            <a:off x="381000" y="685800"/>
            <a:ext cx="6096000" cy="3429000"/>
          </a:xfrm>
          <a:prstGeom prst="rect">
            <a:avLst/>
          </a:prstGeom>
        </p:spPr>
        <p:txBody>
          <a:bodyPr/>
          <a:lstStyle/>
          <a:p>
            <a:endParaRPr/>
          </a:p>
        </p:txBody>
      </p:sp>
      <p:sp>
        <p:nvSpPr>
          <p:cNvPr id="360" name="Shape 360"/>
          <p:cNvSpPr>
            <a:spLocks noGrp="1"/>
          </p:cNvSpPr>
          <p:nvPr>
            <p:ph type="body" sz="quarter" idx="1"/>
          </p:nvPr>
        </p:nvSpPr>
        <p:spPr>
          <a:prstGeom prst="rect">
            <a:avLst/>
          </a:prstGeom>
        </p:spPr>
        <p:txBody>
          <a:bodyPr/>
          <a:lstStyle/>
          <a:p>
            <a:pPr>
              <a:lnSpc>
                <a:spcPct val="120000"/>
              </a:lnSpc>
            </a:pPr>
            <a:r>
              <a:t>In experimental models, it was shown that:</a:t>
            </a:r>
          </a:p>
          <a:p>
            <a:pPr>
              <a:spcBef>
                <a:spcPts val="300"/>
              </a:spcBef>
              <a:defRPr b="1"/>
            </a:pPr>
            <a:r>
              <a:t>NA preferentially cleaves APP to sAPP⍺ by preventing the action of beta secretase. </a:t>
            </a:r>
          </a:p>
          <a:p>
            <a:pPr algn="just">
              <a:spcBef>
                <a:spcPts val="300"/>
              </a:spcBef>
            </a:pPr>
            <a:r>
              <a:t>NeuroAiD enhances the non-amyloidogenic processing of APP, by preferentially cleaving APP forming soluble sAPPα. </a:t>
            </a:r>
          </a:p>
          <a:p>
            <a:pPr algn="just">
              <a:spcBef>
                <a:spcPts val="300"/>
              </a:spcBef>
            </a:pPr>
            <a:r>
              <a:t>This may help decrease β-amyloid-induced neurotoxicity observed in AD.</a:t>
            </a:r>
          </a:p>
          <a:p>
            <a:pPr>
              <a:spcBef>
                <a:spcPts val="300"/>
              </a:spcBef>
              <a:defRPr b="1"/>
            </a:pPr>
            <a:endParaRPr/>
          </a:p>
          <a:p>
            <a:pPr>
              <a:spcBef>
                <a:spcPts val="300"/>
              </a:spcBef>
            </a:pPr>
            <a:r>
              <a:t>At the same time, it also </a:t>
            </a:r>
            <a:r>
              <a:rPr b="1"/>
              <a:t>decreased the full length levels of APP </a:t>
            </a:r>
          </a:p>
          <a:p>
            <a:pPr>
              <a:spcBef>
                <a:spcPts val="300"/>
              </a:spcBef>
              <a:defRPr b="1"/>
            </a:pPr>
            <a:r>
              <a:t>With these two, production of amyloid beta from APP is prevented. </a:t>
            </a:r>
          </a:p>
          <a:p>
            <a:pPr>
              <a:spcBef>
                <a:spcPts val="300"/>
              </a:spcBef>
            </a:pPr>
            <a:endParaRPr b="1"/>
          </a:p>
          <a:p>
            <a:pPr>
              <a:spcBef>
                <a:spcPts val="300"/>
              </a:spcBef>
            </a:pPr>
            <a:endParaRPr b="1"/>
          </a:p>
          <a:p>
            <a:pPr>
              <a:spcBef>
                <a:spcPts val="300"/>
              </a:spcBef>
            </a:pPr>
            <a:endParaRPr b="1"/>
          </a:p>
          <a:p>
            <a:pPr>
              <a:spcBef>
                <a:spcPts val="300"/>
              </a:spcBef>
            </a:pPr>
            <a:endParaRPr b="1"/>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Shape 414"/>
          <p:cNvSpPr>
            <a:spLocks noGrp="1" noRot="1" noChangeAspect="1"/>
          </p:cNvSpPr>
          <p:nvPr>
            <p:ph type="sldImg"/>
          </p:nvPr>
        </p:nvSpPr>
        <p:spPr>
          <a:prstGeom prst="rect">
            <a:avLst/>
          </a:prstGeom>
        </p:spPr>
        <p:txBody>
          <a:bodyPr/>
          <a:lstStyle/>
          <a:p>
            <a:endParaRPr/>
          </a:p>
        </p:txBody>
      </p:sp>
      <p:sp>
        <p:nvSpPr>
          <p:cNvPr id="415" name="Shape 415"/>
          <p:cNvSpPr>
            <a:spLocks noGrp="1"/>
          </p:cNvSpPr>
          <p:nvPr>
            <p:ph type="body" sz="quarter" idx="1"/>
          </p:nvPr>
        </p:nvSpPr>
        <p:spPr>
          <a:prstGeom prst="rect">
            <a:avLst/>
          </a:prstGeom>
        </p:spPr>
        <p:txBody>
          <a:bodyPr/>
          <a:lstStyle/>
          <a:p>
            <a:r>
              <a:t>What about the effect of NA on tau phosphorylation? </a:t>
            </a:r>
          </a:p>
          <a:p>
            <a:pPr>
              <a:spcBef>
                <a:spcPts val="300"/>
              </a:spcBef>
            </a:pPr>
            <a:r>
              <a:t>A preclinical study also focused on the role of NA on Tau</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Shape 432"/>
          <p:cNvSpPr>
            <a:spLocks noGrp="1" noRot="1" noChangeAspect="1"/>
          </p:cNvSpPr>
          <p:nvPr>
            <p:ph type="sldImg"/>
          </p:nvPr>
        </p:nvSpPr>
        <p:spPr>
          <a:xfrm>
            <a:off x="381000" y="685800"/>
            <a:ext cx="6096000" cy="3429000"/>
          </a:xfrm>
          <a:prstGeom prst="rect">
            <a:avLst/>
          </a:prstGeom>
        </p:spPr>
        <p:txBody>
          <a:bodyPr/>
          <a:lstStyle/>
          <a:p>
            <a:endParaRPr/>
          </a:p>
        </p:txBody>
      </p:sp>
      <p:sp>
        <p:nvSpPr>
          <p:cNvPr id="433" name="Shape 433"/>
          <p:cNvSpPr>
            <a:spLocks noGrp="1"/>
          </p:cNvSpPr>
          <p:nvPr>
            <p:ph type="body" sz="quarter" idx="1"/>
          </p:nvPr>
        </p:nvSpPr>
        <p:spPr>
          <a:prstGeom prst="rect">
            <a:avLst/>
          </a:prstGeom>
        </p:spPr>
        <p:txBody>
          <a:bodyPr/>
          <a:lstStyle/>
          <a:p>
            <a:r>
              <a:t>Phosphorylation of tau protein is governed by a balance between the action of several kinase and phosphatase. </a:t>
            </a:r>
          </a:p>
          <a:p>
            <a:pPr>
              <a:lnSpc>
                <a:spcPct val="130000"/>
              </a:lnSpc>
              <a:defRPr sz="2000"/>
            </a:pPr>
            <a:r>
              <a:t>What happens in AD is that, </a:t>
            </a:r>
            <a:r>
              <a:rPr sz="1200">
                <a:latin typeface="Arial"/>
                <a:ea typeface="Arial"/>
                <a:cs typeface="Arial"/>
                <a:sym typeface="Arial"/>
              </a:rPr>
              <a:t>  </a:t>
            </a:r>
            <a:endParaRPr>
              <a:latin typeface="Arial"/>
              <a:ea typeface="Arial"/>
              <a:cs typeface="Arial"/>
              <a:sym typeface="Arial"/>
            </a:endParaRPr>
          </a:p>
          <a:p>
            <a:pPr marL="171450" indent="-171450">
              <a:lnSpc>
                <a:spcPct val="130000"/>
              </a:lnSpc>
              <a:buClr>
                <a:srgbClr val="000000"/>
              </a:buClr>
              <a:buSzPts val="1200"/>
              <a:buFont typeface="Arial"/>
              <a:buChar char="•"/>
              <a:defRPr>
                <a:latin typeface="Arial"/>
                <a:ea typeface="Arial"/>
                <a:cs typeface="Arial"/>
                <a:sym typeface="Arial"/>
              </a:defRPr>
            </a:pPr>
            <a:r>
              <a:t>a </a:t>
            </a:r>
            <a:r>
              <a:rPr i="1">
                <a:solidFill>
                  <a:srgbClr val="FF7A37"/>
                </a:solidFill>
              </a:rPr>
              <a:t>hyper-</a:t>
            </a:r>
            <a:r>
              <a:t>phosphorylated state makes tau lose its biological activity. </a:t>
            </a:r>
            <a:endParaRPr>
              <a:solidFill>
                <a:srgbClr val="0D2283"/>
              </a:solidFill>
            </a:endParaRPr>
          </a:p>
          <a:p>
            <a:pPr marL="240631" indent="-240631">
              <a:lnSpc>
                <a:spcPct val="120000"/>
              </a:lnSpc>
              <a:buClr>
                <a:srgbClr val="0D2283"/>
              </a:buClr>
              <a:buSzPts val="1200"/>
              <a:buFont typeface="Arial"/>
              <a:buChar char="•"/>
              <a:defRPr>
                <a:solidFill>
                  <a:srgbClr val="0D2283"/>
                </a:solidFill>
                <a:latin typeface="Arial"/>
                <a:ea typeface="Arial"/>
                <a:cs typeface="Arial"/>
                <a:sym typeface="Arial"/>
              </a:defRPr>
            </a:pPr>
            <a:r>
              <a:t>hyperphosphorylation of the Tau protein is mediated by several enzyme including: </a:t>
            </a:r>
          </a:p>
          <a:p>
            <a:pPr marL="697831" lvl="1" indent="-240631">
              <a:lnSpc>
                <a:spcPct val="120000"/>
              </a:lnSpc>
              <a:buClr>
                <a:srgbClr val="0D2283"/>
              </a:buClr>
              <a:buSzPts val="1200"/>
              <a:buFont typeface="Arial"/>
              <a:buChar char="•"/>
              <a:defRPr>
                <a:solidFill>
                  <a:srgbClr val="0D2283"/>
                </a:solidFill>
                <a:latin typeface="Arial"/>
                <a:ea typeface="Arial"/>
                <a:cs typeface="Arial"/>
                <a:sym typeface="Arial"/>
              </a:defRPr>
            </a:pPr>
            <a:r>
              <a:t>Glycogen synthase 3β (GSK- 3β), </a:t>
            </a:r>
          </a:p>
          <a:p>
            <a:pPr marL="697831" lvl="1" indent="-240631">
              <a:lnSpc>
                <a:spcPct val="120000"/>
              </a:lnSpc>
              <a:buClr>
                <a:srgbClr val="0D2283"/>
              </a:buClr>
              <a:buSzPts val="1200"/>
              <a:buFont typeface="Arial"/>
              <a:buChar char="•"/>
              <a:defRPr>
                <a:solidFill>
                  <a:srgbClr val="0D2283"/>
                </a:solidFill>
                <a:latin typeface="Arial"/>
                <a:ea typeface="Arial"/>
                <a:cs typeface="Arial"/>
                <a:sym typeface="Arial"/>
              </a:defRPr>
            </a:pPr>
            <a:r>
              <a:t>Cyclin-dependent kinase 5 (cdk5)</a:t>
            </a:r>
          </a:p>
          <a:p>
            <a:pPr>
              <a:spcBef>
                <a:spcPts val="300"/>
              </a:spcBef>
              <a:defRPr>
                <a:latin typeface="Arial"/>
                <a:ea typeface="Arial"/>
                <a:cs typeface="Arial"/>
                <a:sym typeface="Arial"/>
              </a:defRPr>
            </a:pPr>
            <a:endParaRPr/>
          </a:p>
          <a:p>
            <a:pPr>
              <a:spcBef>
                <a:spcPts val="300"/>
              </a:spcBef>
              <a:defRPr>
                <a:latin typeface="Arial"/>
                <a:ea typeface="Arial"/>
                <a:cs typeface="Arial"/>
                <a:sym typeface="Arial"/>
              </a:defRPr>
            </a:pPr>
            <a:r>
              <a:t>Recall: Hyperphosphorylated tau containing neurofibrillary tangles (NFTs)</a:t>
            </a:r>
            <a:r>
              <a:rPr>
                <a:latin typeface="+mj-lt"/>
                <a:ea typeface="+mj-ea"/>
                <a:cs typeface="+mj-cs"/>
                <a:sym typeface="Calibri"/>
              </a:rPr>
              <a:t> is known to correlate with cognition impairment, suggesting that targeting tau hyperphosphorylation may be therapeutically effective.</a:t>
            </a:r>
          </a:p>
          <a:p>
            <a:pPr>
              <a:spcBef>
                <a:spcPts val="300"/>
              </a:spcBef>
            </a:pPr>
            <a:endParaRPr>
              <a:latin typeface="+mj-lt"/>
              <a:ea typeface="+mj-ea"/>
              <a:cs typeface="+mj-cs"/>
              <a:sym typeface="Calibri"/>
            </a:endParaRPr>
          </a:p>
          <a:p>
            <a:pPr>
              <a:spcBef>
                <a:spcPts val="300"/>
              </a:spcBef>
            </a:pPr>
            <a:r>
              <a:t>NA was found to inhibit the action of these 2 enzymes thus preventing the production of the toxic NFT</a:t>
            </a:r>
          </a:p>
          <a:p>
            <a:pPr>
              <a:spcBef>
                <a:spcPts val="300"/>
              </a:spcBef>
            </a:pPr>
            <a:r>
              <a:t>NeuroAiD significantly decreased tau phosphorylation and inhibited kinase activities of GSK3β and cdk5</a:t>
            </a:r>
            <a:endParaRPr b="1"/>
          </a:p>
          <a:p>
            <a:pPr>
              <a:spcBef>
                <a:spcPts val="300"/>
              </a:spcBef>
              <a:defRPr b="1"/>
            </a:pPr>
            <a:endParaRPr b="1"/>
          </a:p>
          <a:p>
            <a:pPr>
              <a:spcBef>
                <a:spcPts val="300"/>
              </a:spcBef>
            </a:pPr>
            <a:r>
              <a:t>This study assessed Tau phosphorylation profiles and protein levels of enzymes associated with tau phosphorylation </a:t>
            </a:r>
            <a:r>
              <a:rPr>
                <a:latin typeface="Arial"/>
                <a:ea typeface="Arial"/>
                <a:cs typeface="Arial"/>
                <a:sym typeface="Arial"/>
              </a:rPr>
              <a:t>using western blotting. </a:t>
            </a:r>
          </a:p>
          <a:p>
            <a:pPr>
              <a:spcBef>
                <a:spcPts val="300"/>
              </a:spcBef>
              <a:defRPr>
                <a:latin typeface="Arial"/>
                <a:ea typeface="Arial"/>
                <a:cs typeface="Arial"/>
                <a:sym typeface="Arial"/>
              </a:defRPr>
            </a:pPr>
            <a:endParaRPr>
              <a:latin typeface="Arial"/>
              <a:ea typeface="Arial"/>
              <a:cs typeface="Arial"/>
              <a:sym typeface="Arial"/>
            </a:endParaRPr>
          </a:p>
          <a:p>
            <a:pPr>
              <a:spcBef>
                <a:spcPts val="300"/>
              </a:spcBef>
              <a:defRPr>
                <a:latin typeface="Arial"/>
                <a:ea typeface="Arial"/>
                <a:cs typeface="Arial"/>
                <a:sym typeface="Arial"/>
              </a:defRPr>
            </a:pPr>
            <a:endParaRPr>
              <a:latin typeface="Arial"/>
              <a:ea typeface="Arial"/>
              <a:cs typeface="Arial"/>
              <a:sym typeface="Arial"/>
            </a:endParaRPr>
          </a:p>
          <a:p>
            <a:pPr algn="just">
              <a:lnSpc>
                <a:spcPct val="107000"/>
              </a:lnSpc>
              <a:spcBef>
                <a:spcPts val="300"/>
              </a:spcBef>
              <a:defRPr>
                <a:latin typeface="Arial"/>
                <a:ea typeface="Arial"/>
                <a:cs typeface="Arial"/>
                <a:sym typeface="Arial"/>
              </a:defRPr>
            </a:pPr>
            <a:endParaRPr>
              <a:latin typeface="Arial"/>
              <a:ea typeface="Arial"/>
              <a:cs typeface="Arial"/>
              <a:sym typeface="Arial"/>
            </a:endParaRPr>
          </a:p>
          <a:p>
            <a:pPr>
              <a:spcBef>
                <a:spcPts val="1100"/>
              </a:spcBef>
              <a:defRPr>
                <a:latin typeface="Arial"/>
                <a:ea typeface="Arial"/>
                <a:cs typeface="Arial"/>
                <a:sym typeface="Arial"/>
              </a:defRPr>
            </a:pPr>
            <a:endParaRPr>
              <a:latin typeface="Arial"/>
              <a:ea typeface="Arial"/>
              <a:cs typeface="Arial"/>
              <a:sym typeface="Arial"/>
            </a:endParaRPr>
          </a:p>
          <a:p>
            <a:pPr>
              <a:spcBef>
                <a:spcPts val="300"/>
              </a:spcBef>
              <a:defRPr>
                <a:latin typeface="Arial"/>
                <a:ea typeface="Arial"/>
                <a:cs typeface="Arial"/>
                <a:sym typeface="Arial"/>
              </a:defRPr>
            </a:pPr>
            <a:endParaRPr>
              <a:latin typeface="Arial"/>
              <a:ea typeface="Arial"/>
              <a:cs typeface="Arial"/>
              <a:sym typeface="Arial"/>
            </a:endParaRPr>
          </a:p>
          <a:p>
            <a:pPr>
              <a:spcBef>
                <a:spcPts val="300"/>
              </a:spcBef>
              <a:defRPr>
                <a:latin typeface="Arial"/>
                <a:ea typeface="Arial"/>
                <a:cs typeface="Arial"/>
                <a:sym typeface="Arial"/>
              </a:defRPr>
            </a:pPr>
            <a:endParaRPr>
              <a:latin typeface="Arial"/>
              <a:ea typeface="Arial"/>
              <a:cs typeface="Arial"/>
              <a:sym typeface="Arial"/>
            </a:endParaRPr>
          </a:p>
          <a:p>
            <a:pPr>
              <a:spcBef>
                <a:spcPts val="300"/>
              </a:spcBef>
              <a:defRPr>
                <a:latin typeface="Arial"/>
                <a:ea typeface="Arial"/>
                <a:cs typeface="Arial"/>
                <a:sym typeface="Arial"/>
              </a:defRPr>
            </a:pPr>
            <a:endParaRPr>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 name="Shape 563"/>
          <p:cNvSpPr>
            <a:spLocks noGrp="1" noRot="1" noChangeAspect="1"/>
          </p:cNvSpPr>
          <p:nvPr>
            <p:ph type="sldImg"/>
          </p:nvPr>
        </p:nvSpPr>
        <p:spPr>
          <a:xfrm>
            <a:off x="381000" y="685800"/>
            <a:ext cx="6096000" cy="3429000"/>
          </a:xfrm>
          <a:prstGeom prst="rect">
            <a:avLst/>
          </a:prstGeom>
        </p:spPr>
        <p:txBody>
          <a:bodyPr/>
          <a:lstStyle/>
          <a:p>
            <a:endParaRPr/>
          </a:p>
        </p:txBody>
      </p:sp>
      <p:sp>
        <p:nvSpPr>
          <p:cNvPr id="564" name="Shape 564"/>
          <p:cNvSpPr>
            <a:spLocks noGrp="1"/>
          </p:cNvSpPr>
          <p:nvPr>
            <p:ph type="body" sz="quarter" idx="1"/>
          </p:nvPr>
        </p:nvSpPr>
        <p:spPr>
          <a:prstGeom prst="rect">
            <a:avLst/>
          </a:prstGeom>
        </p:spPr>
        <p:txBody>
          <a:bodyPr/>
          <a:lstStyle/>
          <a:p>
            <a:pPr>
              <a:defRPr b="1"/>
            </a:pPr>
            <a:r>
              <a:t>This slide summarizes the multimodal action of NA </a:t>
            </a:r>
            <a:r>
              <a:rPr b="0"/>
              <a:t>especially</a:t>
            </a:r>
            <a:r>
              <a:t> </a:t>
            </a:r>
            <a:r>
              <a:rPr b="0"/>
              <a:t>in the management of AD</a:t>
            </a:r>
          </a:p>
          <a:p>
            <a:pPr>
              <a:spcBef>
                <a:spcPts val="300"/>
              </a:spcBef>
            </a:pPr>
            <a:r>
              <a:t>I am pretty sure that you have mastered these various properties.</a:t>
            </a:r>
          </a:p>
          <a:p>
            <a:pPr>
              <a:spcBef>
                <a:spcPts val="300"/>
              </a:spcBef>
            </a:pPr>
            <a:r>
              <a:t>It’s neuroprotective properties prevent further cell death  </a:t>
            </a:r>
          </a:p>
          <a:p>
            <a:pPr>
              <a:spcBef>
                <a:spcPts val="300"/>
              </a:spcBef>
            </a:pPr>
            <a:r>
              <a:t>It has been shown to modulate inflammation</a:t>
            </a:r>
          </a:p>
          <a:p>
            <a:pPr>
              <a:spcBef>
                <a:spcPts val="300"/>
              </a:spcBef>
            </a:pPr>
            <a:r>
              <a:t>It plays a role as antioxidant</a:t>
            </a:r>
          </a:p>
          <a:p>
            <a:pPr>
              <a:spcBef>
                <a:spcPts val="300"/>
              </a:spcBef>
            </a:pPr>
            <a:r>
              <a:t>I will introduce to you another property of NeuroAiD, now its effect in the management of AD. </a:t>
            </a:r>
          </a:p>
          <a:p>
            <a:pPr>
              <a:spcBef>
                <a:spcPts val="300"/>
              </a:spcBef>
            </a:pPr>
            <a:r>
              <a:t>NeuroAid also has  effect in preventing the build up of beta amyloid and NFT </a:t>
            </a:r>
          </a:p>
          <a:p>
            <a:pPr>
              <a:spcBef>
                <a:spcPts val="300"/>
              </a:spcBef>
            </a:pPr>
            <a:r>
              <a:t>these actions work synergistically and </a:t>
            </a:r>
            <a:r>
              <a:rPr b="1"/>
              <a:t>LEAD TO A REDUCTION OF THE SYMPTOMS OF AD AS WELL AS IMPROVEMENT OF COGNITIVE FUNCTIONS.  </a:t>
            </a:r>
          </a:p>
          <a:p>
            <a:pPr marL="19050" indent="57150">
              <a:spcBef>
                <a:spcPts val="300"/>
              </a:spcBef>
              <a:defRPr b="1"/>
            </a:pPr>
            <a:endParaRPr b="1"/>
          </a:p>
          <a:p>
            <a:pPr>
              <a:spcBef>
                <a:spcPts val="300"/>
              </a:spcBef>
              <a:defRPr b="1"/>
            </a:pPr>
            <a:endParaRPr b="1"/>
          </a:p>
          <a:p>
            <a:pPr marL="19050" indent="57150">
              <a:spcBef>
                <a:spcPts val="300"/>
              </a:spcBef>
              <a:defRPr b="1"/>
            </a:pPr>
            <a:endParaRPr b="1"/>
          </a:p>
          <a:p>
            <a:pPr marL="19050" indent="57150">
              <a:spcBef>
                <a:spcPts val="300"/>
              </a:spcBef>
              <a:defRPr b="1"/>
            </a:pPr>
            <a:endParaRPr b="1"/>
          </a:p>
          <a:p>
            <a:pPr marL="19050" indent="57150">
              <a:spcBef>
                <a:spcPts val="300"/>
              </a:spcBef>
              <a:defRPr b="1"/>
            </a:pPr>
            <a:endParaRPr b="1"/>
          </a:p>
          <a:p>
            <a:pPr marL="19050" indent="57150">
              <a:spcBef>
                <a:spcPts val="300"/>
              </a:spcBef>
              <a:defRPr b="1"/>
            </a:pPr>
            <a:endParaRPr b="1"/>
          </a:p>
          <a:p>
            <a:pPr marL="19050" indent="57150">
              <a:spcBef>
                <a:spcPts val="300"/>
              </a:spcBef>
              <a:defRPr b="1"/>
            </a:pPr>
            <a:endParaRPr b="1"/>
          </a:p>
          <a:p>
            <a:pPr marL="171450" indent="-171450">
              <a:spcBef>
                <a:spcPts val="300"/>
              </a:spcBef>
              <a:buClr>
                <a:srgbClr val="000000"/>
              </a:buClr>
              <a:buSzPts val="1200"/>
              <a:buFont typeface="Arial"/>
              <a:buChar char="•"/>
            </a:pPr>
            <a:r>
              <a:t>In preclinical studies, NA II activated ATP-dependent K+ channels thus modulating neuroinflammation (HOW?)</a:t>
            </a:r>
          </a:p>
          <a:p>
            <a:pPr marL="171450" indent="-171450">
              <a:spcBef>
                <a:spcPts val="300"/>
              </a:spcBef>
              <a:buClr>
                <a:srgbClr val="000000"/>
              </a:buClr>
              <a:buSzPts val="1200"/>
              <a:buFont typeface="Arial"/>
              <a:buChar char="•"/>
            </a:pPr>
            <a:r>
              <a:t>Neuroprotective</a:t>
            </a:r>
          </a:p>
          <a:p>
            <a:pPr marL="171450" indent="-171450">
              <a:spcBef>
                <a:spcPts val="300"/>
              </a:spcBef>
              <a:buClr>
                <a:srgbClr val="000000"/>
              </a:buClr>
              <a:buSzPts val="1200"/>
              <a:buFont typeface="Arial"/>
              <a:buChar char="•"/>
            </a:pPr>
            <a:r>
              <a:t>Antioxidant</a:t>
            </a:r>
          </a:p>
          <a:p>
            <a:pPr marL="171450" indent="-171450">
              <a:spcBef>
                <a:spcPts val="300"/>
              </a:spcBef>
              <a:buClr>
                <a:srgbClr val="000000"/>
              </a:buClr>
              <a:buSzPts val="1200"/>
              <a:buFont typeface="Arial"/>
              <a:buChar char="•"/>
            </a:pPr>
            <a:r>
              <a:t>Anti-amyloid</a:t>
            </a:r>
          </a:p>
          <a:p>
            <a:pPr marL="171450" indent="-171450">
              <a:spcBef>
                <a:spcPts val="300"/>
              </a:spcBef>
              <a:buClr>
                <a:srgbClr val="000000"/>
              </a:buClr>
              <a:buSzPts val="1200"/>
              <a:buFont typeface="Arial"/>
              <a:buChar char="•"/>
            </a:pPr>
            <a:r>
              <a:t>Decrease tau phosphorylation by inhibiting activity of the GSK 3B and CDK5</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 name="Shape 683"/>
          <p:cNvSpPr>
            <a:spLocks noGrp="1" noRot="1" noChangeAspect="1"/>
          </p:cNvSpPr>
          <p:nvPr>
            <p:ph type="sldImg"/>
          </p:nvPr>
        </p:nvSpPr>
        <p:spPr>
          <a:xfrm>
            <a:off x="381000" y="685800"/>
            <a:ext cx="6096000" cy="3429000"/>
          </a:xfrm>
          <a:prstGeom prst="rect">
            <a:avLst/>
          </a:prstGeom>
        </p:spPr>
        <p:txBody>
          <a:bodyPr/>
          <a:lstStyle/>
          <a:p>
            <a:endParaRPr/>
          </a:p>
        </p:txBody>
      </p:sp>
      <p:sp>
        <p:nvSpPr>
          <p:cNvPr id="684" name="Shape 684"/>
          <p:cNvSpPr>
            <a:spLocks noGrp="1"/>
          </p:cNvSpPr>
          <p:nvPr>
            <p:ph type="body" sz="quarter" idx="1"/>
          </p:nvPr>
        </p:nvSpPr>
        <p:spPr>
          <a:prstGeom prst="rect">
            <a:avLst/>
          </a:prstGeom>
        </p:spPr>
        <p:txBody>
          <a:bodyPr/>
          <a:lstStyle/>
          <a:p>
            <a:pPr>
              <a:defRPr>
                <a:latin typeface="Times"/>
                <a:ea typeface="Times"/>
                <a:cs typeface="Times"/>
                <a:sym typeface="Times"/>
              </a:defRPr>
            </a:pPr>
            <a:r>
              <a:t>Read:</a:t>
            </a:r>
          </a:p>
          <a:p>
            <a:pPr>
              <a:spcBef>
                <a:spcPts val="300"/>
              </a:spcBef>
              <a:defRPr>
                <a:latin typeface="Times"/>
                <a:ea typeface="Times"/>
                <a:cs typeface="Times"/>
                <a:sym typeface="Times"/>
              </a:defRPr>
            </a:pPr>
            <a:r>
              <a:t>Patients who were previously on rivastigmine were shifted to NA</a:t>
            </a:r>
          </a:p>
          <a:p>
            <a:pPr>
              <a:spcBef>
                <a:spcPts val="300"/>
              </a:spcBef>
              <a:defRPr>
                <a:latin typeface="Times"/>
                <a:ea typeface="Times"/>
                <a:cs typeface="Times"/>
                <a:sym typeface="Times"/>
              </a:defRPr>
            </a:pPr>
            <a:r>
              <a:t>Efficacy was measured by ADAS-Cog and MMSE at baseline, 6,12 and 18 months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Shape 741"/>
          <p:cNvSpPr>
            <a:spLocks noGrp="1" noRot="1" noChangeAspect="1"/>
          </p:cNvSpPr>
          <p:nvPr>
            <p:ph type="sldImg"/>
          </p:nvPr>
        </p:nvSpPr>
        <p:spPr>
          <a:xfrm>
            <a:off x="381000" y="685800"/>
            <a:ext cx="6096000" cy="3429000"/>
          </a:xfrm>
          <a:prstGeom prst="rect">
            <a:avLst/>
          </a:prstGeom>
        </p:spPr>
        <p:txBody>
          <a:bodyPr/>
          <a:lstStyle/>
          <a:p>
            <a:endParaRPr/>
          </a:p>
        </p:txBody>
      </p:sp>
      <p:sp>
        <p:nvSpPr>
          <p:cNvPr id="742" name="Shape 742"/>
          <p:cNvSpPr>
            <a:spLocks noGrp="1"/>
          </p:cNvSpPr>
          <p:nvPr>
            <p:ph type="body" sz="quarter" idx="1"/>
          </p:nvPr>
        </p:nvSpPr>
        <p:spPr>
          <a:prstGeom prst="rect">
            <a:avLst/>
          </a:prstGeom>
        </p:spPr>
        <p:txBody>
          <a:bodyPr/>
          <a:lstStyle/>
          <a:p>
            <a:pPr>
              <a:defRPr b="1">
                <a:solidFill>
                  <a:srgbClr val="FFFFFF"/>
                </a:solidFill>
              </a:defRPr>
            </a:pPr>
            <a:r>
              <a:t>It was interesting to know that this study showed NeuroAiD improved cognitive function particularly the ADAS-Cog scores in the first 6 months and there was stabilization of cognitive decline until 18 months. </a:t>
            </a:r>
          </a:p>
          <a:p>
            <a:pPr>
              <a:defRPr b="1">
                <a:solidFill>
                  <a:srgbClr val="FFFFFF"/>
                </a:solidFill>
              </a:defRPr>
            </a:pPr>
            <a:endParaRPr/>
          </a:p>
          <a:p>
            <a:pPr>
              <a:defRPr b="1">
                <a:solidFill>
                  <a:srgbClr val="FFFFFF"/>
                </a:solidFill>
              </a:defRPr>
            </a:pPr>
            <a:r>
              <a:t>Conclusion: </a:t>
            </a:r>
          </a:p>
          <a:p>
            <a:pPr>
              <a:defRPr b="1">
                <a:solidFill>
                  <a:srgbClr val="FFFFFF"/>
                </a:solidFill>
              </a:defRPr>
            </a:pPr>
            <a:r>
              <a:t>NA showed promising effects on cognitive functions. </a:t>
            </a:r>
          </a:p>
          <a:p>
            <a:endParaRPr b="1">
              <a:solidFill>
                <a:srgbClr val="FFFFFF"/>
              </a:solidFill>
            </a:endParaRPr>
          </a:p>
          <a:p>
            <a:r>
              <a:t>These encouraging findings led Dr. Harandi his team to conduct a multicentre randomized trial where MLC601 efficacy and safety was compared to standard AChEIs (Donepezil, Rivastigmine, Galantamine).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 name="Shape 779"/>
          <p:cNvSpPr>
            <a:spLocks noGrp="1" noRot="1" noChangeAspect="1"/>
          </p:cNvSpPr>
          <p:nvPr>
            <p:ph type="sldImg"/>
          </p:nvPr>
        </p:nvSpPr>
        <p:spPr>
          <a:xfrm>
            <a:off x="381000" y="685800"/>
            <a:ext cx="6096000" cy="3429000"/>
          </a:xfrm>
          <a:prstGeom prst="rect">
            <a:avLst/>
          </a:prstGeom>
        </p:spPr>
        <p:txBody>
          <a:bodyPr/>
          <a:lstStyle/>
          <a:p>
            <a:endParaRPr/>
          </a:p>
        </p:txBody>
      </p:sp>
      <p:sp>
        <p:nvSpPr>
          <p:cNvPr id="780" name="Shape 780"/>
          <p:cNvSpPr>
            <a:spLocks noGrp="1"/>
          </p:cNvSpPr>
          <p:nvPr>
            <p:ph type="body" sz="quarter" idx="1"/>
          </p:nvPr>
        </p:nvSpPr>
        <p:spPr>
          <a:prstGeom prst="rect">
            <a:avLst/>
          </a:prstGeom>
        </p:spPr>
        <p:txBody>
          <a:bodyPr/>
          <a:lstStyle/>
          <a:p>
            <a:r>
              <a:t>4-year follow up study:</a:t>
            </a:r>
          </a:p>
          <a:p>
            <a:pPr marL="171450" indent="-171450">
              <a:spcBef>
                <a:spcPts val="300"/>
              </a:spcBef>
              <a:buClr>
                <a:srgbClr val="000000"/>
              </a:buClr>
              <a:buSzPts val="1200"/>
              <a:buFont typeface="Arial"/>
              <a:buChar char="•"/>
            </a:pPr>
            <a:r>
              <a:t>First study was a follow-up of patients who were previously on Rivastigmine but did not respond and shifted to NeuroAiD for 18 months  then prospectively followed up to assess the efficacy and safety of NA for 4 years </a:t>
            </a:r>
          </a:p>
          <a:p>
            <a:pPr marL="171450" indent="-171450">
              <a:spcBef>
                <a:spcPts val="300"/>
              </a:spcBef>
              <a:buClr>
                <a:srgbClr val="000000"/>
              </a:buClr>
              <a:buSzPts val="1200"/>
              <a:buFont typeface="Arial"/>
              <a:buChar char="•"/>
            </a:pPr>
            <a:r>
              <a:t>Patients received I capsule of NA TID</a:t>
            </a:r>
          </a:p>
          <a:p>
            <a:pPr marL="171450" indent="-171450">
              <a:spcBef>
                <a:spcPts val="300"/>
              </a:spcBef>
              <a:buClr>
                <a:srgbClr val="000000"/>
              </a:buClr>
              <a:buSzPts val="1200"/>
              <a:buFont typeface="Arial"/>
              <a:buChar char="•"/>
            </a:pPr>
            <a:r>
              <a:t>Efficacy measurement: ADAS-Cog and MMSE- assessed every 6 months to include AEs</a:t>
            </a:r>
          </a:p>
          <a:p>
            <a:pPr marL="171450" indent="-171450">
              <a:spcBef>
                <a:spcPts val="300"/>
              </a:spcBef>
              <a:buClr>
                <a:srgbClr val="000000"/>
              </a:buClr>
              <a:buSzPts val="1200"/>
              <a:buFont typeface="Arial"/>
              <a:buChar char="•"/>
            </a:pPr>
            <a:r>
              <a:t>105 of the 122 patients competed study; 9 left due to personal reasons while 8 due to medical conditions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Click to edit Master title style</a:t>
            </a:r>
          </a:p>
        </p:txBody>
      </p:sp>
      <p:sp>
        <p:nvSpPr>
          <p:cNvPr id="21" name="Shape 21"/>
          <p:cNvSpPr>
            <a:spLocks noGrp="1"/>
          </p:cNvSpPr>
          <p:nvPr>
            <p:ph type="body" idx="1"/>
          </p:nvPr>
        </p:nvSpPr>
        <p:spPr>
          <a:prstGeom prst="rect">
            <a:avLst/>
          </a:prstGeom>
        </p:spPr>
        <p:txBody>
          <a:bodyPr/>
          <a:lstStyle/>
          <a:p>
            <a:r>
              <a:t>Click to edit Master text styles</a:t>
            </a:r>
          </a:p>
          <a:p>
            <a:pPr lvl="1"/>
            <a:r>
              <a:t>Second level</a:t>
            </a:r>
          </a:p>
          <a:p>
            <a:pPr lvl="2"/>
            <a:r>
              <a:t>Third level</a:t>
            </a:r>
          </a:p>
          <a:p>
            <a:pPr lvl="3"/>
            <a:r>
              <a:t>Fourth level</a:t>
            </a:r>
          </a:p>
          <a:p>
            <a:pPr lvl="4"/>
            <a:r>
              <a:t>Fifth level</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8724900" y="365125"/>
            <a:ext cx="2628900" cy="5811838"/>
          </a:xfrm>
          <a:prstGeom prst="rect">
            <a:avLst/>
          </a:prstGeom>
        </p:spPr>
        <p:txBody>
          <a:bodyPr/>
          <a:lstStyle/>
          <a:p>
            <a:r>
              <a:t>Click to edit Master title style</a:t>
            </a:r>
          </a:p>
        </p:txBody>
      </p:sp>
      <p:sp>
        <p:nvSpPr>
          <p:cNvPr id="102" name="Shape 102"/>
          <p:cNvSpPr>
            <a:spLocks noGrp="1"/>
          </p:cNvSpPr>
          <p:nvPr>
            <p:ph type="body" idx="1"/>
          </p:nvPr>
        </p:nvSpPr>
        <p:spPr>
          <a:xfrm>
            <a:off x="838200" y="365125"/>
            <a:ext cx="7734300" cy="5811838"/>
          </a:xfrm>
          <a:prstGeom prst="rect">
            <a:avLst/>
          </a:prstGeom>
        </p:spPr>
        <p:txBody>
          <a:bodyPr/>
          <a:lstStyle/>
          <a:p>
            <a:r>
              <a:t>Click to edit Master text styles</a:t>
            </a:r>
          </a:p>
          <a:p>
            <a:pPr lvl="1"/>
            <a:r>
              <a:t>Second level</a:t>
            </a:r>
          </a:p>
          <a:p>
            <a:pPr lvl="2"/>
            <a:r>
              <a:t>Third level</a:t>
            </a:r>
          </a:p>
          <a:p>
            <a:pPr lvl="3"/>
            <a:r>
              <a:t>Fourth level</a:t>
            </a:r>
          </a:p>
          <a:p>
            <a:pPr lvl="4"/>
            <a:r>
              <a:t>Fifth level</a:t>
            </a: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0" name="Shape 110"/>
          <p:cNvSpPr>
            <a:spLocks noGrp="1"/>
          </p:cNvSpPr>
          <p:nvPr>
            <p:ph type="sldNum" sz="quarter" idx="2"/>
          </p:nvPr>
        </p:nvSpPr>
        <p:spPr>
          <a:xfrm>
            <a:off x="10995665" y="6248400"/>
            <a:ext cx="281937" cy="320037"/>
          </a:xfrm>
          <a:prstGeom prst="rect">
            <a:avLst/>
          </a:prstGeom>
        </p:spPr>
        <p:txBody>
          <a:bodyPr lIns="45718" tIns="45718" rIns="45718" bIns="45718" anchor="t"/>
          <a:lstStyle>
            <a:lvl1pPr defTabSz="457200">
              <a:defRPr sz="1400">
                <a:solidFill>
                  <a:srgbClr val="000000"/>
                </a:solidFill>
                <a:latin typeface="Times"/>
                <a:ea typeface="Times"/>
                <a:cs typeface="Times"/>
                <a:sym typeface="Times"/>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17" name="Shape 117"/>
          <p:cNvSpPr/>
          <p:nvPr/>
        </p:nvSpPr>
        <p:spPr>
          <a:xfrm>
            <a:off x="370421" y="2"/>
            <a:ext cx="918633" cy="709617"/>
          </a:xfrm>
          <a:prstGeom prst="rect">
            <a:avLst/>
          </a:prstGeom>
          <a:solidFill>
            <a:srgbClr val="F57B23"/>
          </a:solidFill>
          <a:ln w="12700">
            <a:miter lim="400000"/>
          </a:ln>
        </p:spPr>
        <p:txBody>
          <a:bodyPr lIns="45718" tIns="45718" rIns="45718" bIns="45718" anchor="ctr"/>
          <a:lstStyle/>
          <a:p>
            <a:pPr algn="ctr" defTabSz="1322187">
              <a:defRPr sz="5200">
                <a:solidFill>
                  <a:srgbClr val="FFFFFF"/>
                </a:solidFill>
              </a:defRPr>
            </a:pPr>
            <a:endParaRPr/>
          </a:p>
        </p:txBody>
      </p:sp>
      <p:sp>
        <p:nvSpPr>
          <p:cNvPr id="118" name="Shape 118"/>
          <p:cNvSpPr/>
          <p:nvPr/>
        </p:nvSpPr>
        <p:spPr>
          <a:xfrm>
            <a:off x="2" y="4"/>
            <a:ext cx="292101" cy="225426"/>
          </a:xfrm>
          <a:prstGeom prst="rect">
            <a:avLst/>
          </a:prstGeom>
          <a:solidFill>
            <a:srgbClr val="F57B23"/>
          </a:solidFill>
          <a:ln w="12700">
            <a:miter lim="400000"/>
          </a:ln>
        </p:spPr>
        <p:txBody>
          <a:bodyPr lIns="45718" tIns="45718" rIns="45718" bIns="45718" anchor="ctr"/>
          <a:lstStyle/>
          <a:p>
            <a:pPr algn="ctr" defTabSz="1322187">
              <a:defRPr sz="5200">
                <a:solidFill>
                  <a:srgbClr val="FFFFFF"/>
                </a:solidFill>
              </a:defRPr>
            </a:pPr>
            <a:endParaRPr/>
          </a:p>
        </p:txBody>
      </p:sp>
      <p:sp>
        <p:nvSpPr>
          <p:cNvPr id="119" name="Shape 11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831850" y="1709738"/>
            <a:ext cx="10515600" cy="2852737"/>
          </a:xfrm>
          <a:prstGeom prst="rect">
            <a:avLst/>
          </a:prstGeom>
        </p:spPr>
        <p:txBody>
          <a:bodyPr anchor="b"/>
          <a:lstStyle>
            <a:lvl1pPr>
              <a:defRPr sz="6000"/>
            </a:lvl1pPr>
          </a:lstStyle>
          <a:p>
            <a:r>
              <a:t>Click to edit Master title style</a:t>
            </a:r>
          </a:p>
        </p:txBody>
      </p:sp>
      <p:sp>
        <p:nvSpPr>
          <p:cNvPr id="30" name="Shape 30"/>
          <p:cNvSpPr>
            <a:spLocks noGrp="1"/>
          </p:cNvSpPr>
          <p:nvPr>
            <p:ph type="body" sz="quarter" idx="1"/>
          </p:nvPr>
        </p:nvSpPr>
        <p:spPr>
          <a:xfrm>
            <a:off x="831850" y="4589462"/>
            <a:ext cx="10515600" cy="1500189"/>
          </a:xfrm>
          <a:prstGeom prst="rect">
            <a:avLst/>
          </a:prstGeom>
        </p:spPr>
        <p:txBody>
          <a:bodyPr/>
          <a:lstStyle>
            <a:lvl1pPr marL="0" indent="0">
              <a:buSzTx/>
              <a:buFontTx/>
              <a:buNone/>
              <a:defRPr sz="2400">
                <a:solidFill>
                  <a:srgbClr val="888888"/>
                </a:solidFill>
              </a:defRPr>
            </a:lvl1pPr>
          </a:lstStyle>
          <a:p>
            <a:r>
              <a:t>Click to edit Master text styles</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Click to edit Master title style</a:t>
            </a:r>
          </a:p>
        </p:txBody>
      </p:sp>
      <p:sp>
        <p:nvSpPr>
          <p:cNvPr id="39" name="Shape 39"/>
          <p:cNvSpPr>
            <a:spLocks noGrp="1"/>
          </p:cNvSpPr>
          <p:nvPr>
            <p:ph type="body" sz="half" idx="1"/>
          </p:nvPr>
        </p:nvSpPr>
        <p:spPr>
          <a:xfrm>
            <a:off x="838200" y="1825625"/>
            <a:ext cx="5181600" cy="4351338"/>
          </a:xfrm>
          <a:prstGeom prst="rect">
            <a:avLst/>
          </a:prstGeom>
        </p:spPr>
        <p:txBody>
          <a:bodyPr/>
          <a:lstStyle/>
          <a:p>
            <a:r>
              <a:t>Click to edit Master text styles</a:t>
            </a:r>
          </a:p>
          <a:p>
            <a:pPr lvl="1"/>
            <a:r>
              <a:t>Second level</a:t>
            </a:r>
          </a:p>
          <a:p>
            <a:pPr lvl="2"/>
            <a:r>
              <a:t>Third level</a:t>
            </a:r>
          </a:p>
          <a:p>
            <a:pPr lvl="3"/>
            <a:r>
              <a:t>Fourth level</a:t>
            </a:r>
          </a:p>
          <a:p>
            <a:pPr lvl="4"/>
            <a:r>
              <a:t>Fifth level</a:t>
            </a:r>
          </a:p>
        </p:txBody>
      </p:sp>
      <p:sp>
        <p:nvSpPr>
          <p:cNvPr id="40" name="Shape 4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xfrm>
            <a:off x="839787" y="365125"/>
            <a:ext cx="10515601" cy="1325563"/>
          </a:xfrm>
          <a:prstGeom prst="rect">
            <a:avLst/>
          </a:prstGeom>
        </p:spPr>
        <p:txBody>
          <a:bodyPr/>
          <a:lstStyle/>
          <a:p>
            <a:r>
              <a:t>Click to edit Master title style</a:t>
            </a:r>
          </a:p>
        </p:txBody>
      </p:sp>
      <p:sp>
        <p:nvSpPr>
          <p:cNvPr id="48" name="Shape 48"/>
          <p:cNvSpPr>
            <a:spLocks noGrp="1"/>
          </p:cNvSpPr>
          <p:nvPr>
            <p:ph type="body" sz="quarter" idx="1"/>
          </p:nvPr>
        </p:nvSpPr>
        <p:spPr>
          <a:xfrm>
            <a:off x="839787" y="1681163"/>
            <a:ext cx="5157790" cy="823914"/>
          </a:xfrm>
          <a:prstGeom prst="rect">
            <a:avLst/>
          </a:prstGeom>
        </p:spPr>
        <p:txBody>
          <a:bodyPr anchor="b"/>
          <a:lstStyle>
            <a:lvl1pPr marL="0" indent="0">
              <a:buSzTx/>
              <a:buFontTx/>
              <a:buNone/>
              <a:defRPr sz="2400" b="1"/>
            </a:lvl1pPr>
          </a:lstStyle>
          <a:p>
            <a:r>
              <a:t>Click to edit Master text styles</a:t>
            </a:r>
          </a:p>
        </p:txBody>
      </p:sp>
      <p:sp>
        <p:nvSpPr>
          <p:cNvPr id="49" name="Shape 49"/>
          <p:cNvSpPr>
            <a:spLocks noGrp="1"/>
          </p:cNvSpPr>
          <p:nvPr>
            <p:ph type="body" sz="quarter" idx="13"/>
          </p:nvPr>
        </p:nvSpPr>
        <p:spPr>
          <a:xfrm>
            <a:off x="6172200" y="1681163"/>
            <a:ext cx="5183188" cy="823914"/>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Click to edit Master title style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839787" y="457200"/>
            <a:ext cx="3932240" cy="1600200"/>
          </a:xfrm>
          <a:prstGeom prst="rect">
            <a:avLst/>
          </a:prstGeom>
        </p:spPr>
        <p:txBody>
          <a:bodyPr anchor="b"/>
          <a:lstStyle>
            <a:lvl1pPr>
              <a:defRPr sz="3200"/>
            </a:lvl1pPr>
          </a:lstStyle>
          <a:p>
            <a:r>
              <a:t>Click to edit Master title style</a:t>
            </a:r>
          </a:p>
        </p:txBody>
      </p:sp>
      <p:sp>
        <p:nvSpPr>
          <p:cNvPr id="73" name="Shape 73"/>
          <p:cNvSpPr>
            <a:spLocks noGrp="1"/>
          </p:cNvSpPr>
          <p:nvPr>
            <p:ph type="body" sz="half" idx="1"/>
          </p:nvPr>
        </p:nvSpPr>
        <p:spPr>
          <a:xfrm>
            <a:off x="5183187" y="987425"/>
            <a:ext cx="6172202"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Click to edit Master text styles</a:t>
            </a:r>
          </a:p>
          <a:p>
            <a:pPr lvl="1"/>
            <a:r>
              <a:t>Second level</a:t>
            </a:r>
          </a:p>
          <a:p>
            <a:pPr lvl="2"/>
            <a:r>
              <a:t>Third level</a:t>
            </a:r>
          </a:p>
          <a:p>
            <a:pPr lvl="3"/>
            <a:r>
              <a:t>Fourth level</a:t>
            </a:r>
          </a:p>
          <a:p>
            <a:pPr lvl="4"/>
            <a:r>
              <a:t>Fifth level</a:t>
            </a:r>
          </a:p>
        </p:txBody>
      </p:sp>
      <p:sp>
        <p:nvSpPr>
          <p:cNvPr id="74" name="Shape 74"/>
          <p:cNvSpPr>
            <a:spLocks noGrp="1"/>
          </p:cNvSpPr>
          <p:nvPr>
            <p:ph type="body" sz="quarter" idx="13"/>
          </p:nvPr>
        </p:nvSpPr>
        <p:spPr>
          <a:xfrm>
            <a:off x="839786" y="2057400"/>
            <a:ext cx="3932241" cy="3811588"/>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839787" y="457200"/>
            <a:ext cx="3932240" cy="1600200"/>
          </a:xfrm>
          <a:prstGeom prst="rect">
            <a:avLst/>
          </a:prstGeom>
        </p:spPr>
        <p:txBody>
          <a:bodyPr anchor="b"/>
          <a:lstStyle>
            <a:lvl1pPr>
              <a:defRPr sz="3200"/>
            </a:lvl1pPr>
          </a:lstStyle>
          <a:p>
            <a:r>
              <a:t>Click to edit Master title style</a:t>
            </a:r>
          </a:p>
        </p:txBody>
      </p:sp>
      <p:sp>
        <p:nvSpPr>
          <p:cNvPr id="83" name="Shape 83"/>
          <p:cNvSpPr>
            <a:spLocks noGrp="1"/>
          </p:cNvSpPr>
          <p:nvPr>
            <p:ph type="pic" sz="half" idx="13"/>
          </p:nvPr>
        </p:nvSpPr>
        <p:spPr>
          <a:xfrm>
            <a:off x="5183187" y="987425"/>
            <a:ext cx="6172202" cy="4873625"/>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839787" y="2057400"/>
            <a:ext cx="3932240" cy="3811588"/>
          </a:xfrm>
          <a:prstGeom prst="rect">
            <a:avLst/>
          </a:prstGeom>
        </p:spPr>
        <p:txBody>
          <a:bodyPr/>
          <a:lstStyle>
            <a:lvl1pPr marL="0" indent="0">
              <a:buSzTx/>
              <a:buFontTx/>
              <a:buNone/>
              <a:defRPr sz="1600"/>
            </a:lvl1pPr>
          </a:lstStyle>
          <a:p>
            <a:r>
              <a:t>Click to edit Master text styles</a:t>
            </a:r>
          </a:p>
        </p:txBody>
      </p:sp>
      <p:sp>
        <p:nvSpPr>
          <p:cNvPr id="85" name="Shape 8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Click to edit Master title style</a:t>
            </a:r>
          </a:p>
        </p:txBody>
      </p:sp>
      <p:sp>
        <p:nvSpPr>
          <p:cNvPr id="93" name="Shape 93"/>
          <p:cNvSpPr>
            <a:spLocks noGrp="1"/>
          </p:cNvSpPr>
          <p:nvPr>
            <p:ph type="body" idx="1"/>
          </p:nvPr>
        </p:nvSpPr>
        <p:spPr>
          <a:prstGeom prst="rect">
            <a:avLst/>
          </a:prstGeom>
        </p:spPr>
        <p:txBody>
          <a:bodyPr/>
          <a:lstStyle/>
          <a:p>
            <a:r>
              <a:t>Click to edit Master text styles</a:t>
            </a:r>
          </a:p>
          <a:p>
            <a:pPr lvl="1"/>
            <a:r>
              <a:t>Second level</a:t>
            </a:r>
          </a:p>
          <a:p>
            <a:pPr lvl="2"/>
            <a:r>
              <a:t>Third level</a:t>
            </a:r>
          </a:p>
          <a:p>
            <a:pPr lvl="3"/>
            <a:r>
              <a:t>Fourth level</a:t>
            </a:r>
          </a:p>
          <a:p>
            <a:pPr lvl="4"/>
            <a:r>
              <a:t>Fifth level</a:t>
            </a:r>
          </a:p>
        </p:txBody>
      </p:sp>
      <p:sp>
        <p:nvSpPr>
          <p:cNvPr id="94" name="Shape 9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r>
              <a:t>Click to edit Master title style</a:t>
            </a:r>
          </a:p>
        </p:txBody>
      </p:sp>
      <p:sp>
        <p:nvSpPr>
          <p:cNvPr id="3" name="Shape 3"/>
          <p:cNvSpPr>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Click to edit Master text styles</a:t>
            </a:r>
          </a:p>
          <a:p>
            <a:pPr lvl="1"/>
            <a:r>
              <a:t>Second level</a:t>
            </a:r>
          </a:p>
          <a:p>
            <a:pPr lvl="2"/>
            <a:r>
              <a:t>Third level</a:t>
            </a:r>
          </a:p>
          <a:p>
            <a:pPr lvl="3"/>
            <a:r>
              <a:t>Fourth level</a:t>
            </a:r>
          </a:p>
          <a:p>
            <a:pPr lvl="4"/>
            <a:r>
              <a:t>Fifth level</a:t>
            </a:r>
          </a:p>
        </p:txBody>
      </p:sp>
      <p:sp>
        <p:nvSpPr>
          <p:cNvPr id="4" name="Shape 4"/>
          <p:cNvSpPr>
            <a:spLocks noGrp="1"/>
          </p:cNvSpPr>
          <p:nvPr>
            <p:ph type="sldNum" sz="quarter" idx="2"/>
          </p:nvPr>
        </p:nvSpPr>
        <p:spPr>
          <a:xfrm>
            <a:off x="11089821" y="6404293"/>
            <a:ext cx="263980" cy="269239"/>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23.png"/><Relationship Id="rId11" Type="http://schemas.openxmlformats.org/officeDocument/2006/relationships/image" Target="../media/image1.png"/><Relationship Id="rId5" Type="http://schemas.openxmlformats.org/officeDocument/2006/relationships/image" Target="../media/image22.png"/><Relationship Id="rId10" Type="http://schemas.openxmlformats.org/officeDocument/2006/relationships/image" Target="../media/image4.png"/><Relationship Id="rId4" Type="http://schemas.openxmlformats.org/officeDocument/2006/relationships/image" Target="../media/image21.png"/><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Layout" Target="../slideLayouts/slideLayout11.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7.png"/><Relationship Id="rId7"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png"/><Relationship Id="rId1" Type="http://schemas.openxmlformats.org/officeDocument/2006/relationships/slideLayout" Target="../slideLayouts/slideLayout11.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jpe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1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png"/><Relationship Id="rId1" Type="http://schemas.openxmlformats.org/officeDocument/2006/relationships/slideLayout" Target="../slideLayouts/slideLayout11.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1.xml"/><Relationship Id="rId5" Type="http://schemas.openxmlformats.org/officeDocument/2006/relationships/image" Target="../media/image1.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 Id="rId5" Type="http://schemas.openxmlformats.org/officeDocument/2006/relationships/image" Target="../media/image1.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1.png"/><Relationship Id="rId2" Type="http://schemas.openxmlformats.org/officeDocument/2006/relationships/image" Target="../media/image42.png"/><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png"/><Relationship Id="rId1" Type="http://schemas.openxmlformats.org/officeDocument/2006/relationships/slideLayout" Target="../slideLayouts/slideLayout11.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1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1.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png"/><Relationship Id="rId1" Type="http://schemas.openxmlformats.org/officeDocument/2006/relationships/slideLayout" Target="../slideLayouts/slideLayout11.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1.png"/><Relationship Id="rId2" Type="http://schemas.openxmlformats.org/officeDocument/2006/relationships/image" Target="../media/image48.png"/><Relationship Id="rId1" Type="http://schemas.openxmlformats.org/officeDocument/2006/relationships/slideLayout" Target="../slideLayouts/slideLayout1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0.jpeg"/><Relationship Id="rId1" Type="http://schemas.openxmlformats.org/officeDocument/2006/relationships/slideLayout" Target="../slideLayouts/slideLayout11.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1.jpeg"/><Relationship Id="rId7"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2.jpe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jpeg"/><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chart" Target="../charts/chart4.xml"/><Relationship Id="rId7" Type="http://schemas.openxmlformats.org/officeDocument/2006/relationships/image" Target="../media/image1.png"/><Relationship Id="rId2" Type="http://schemas.openxmlformats.org/officeDocument/2006/relationships/image" Target="../media/image54.png"/><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8" Type="http://schemas.openxmlformats.org/officeDocument/2006/relationships/hyperlink" Target="https://www.leqembihcp.com/about-leqembi/study-2-clarity-ad" TargetMode="External"/><Relationship Id="rId3" Type="http://schemas.openxmlformats.org/officeDocument/2006/relationships/image" Target="../media/image52.jpeg"/><Relationship Id="rId7" Type="http://schemas.openxmlformats.org/officeDocument/2006/relationships/image" Target="../media/image1.png"/><Relationship Id="rId2" Type="http://schemas.openxmlformats.org/officeDocument/2006/relationships/image" Target="../media/image55.png"/><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1.xml"/><Relationship Id="rId5" Type="http://schemas.openxmlformats.org/officeDocument/2006/relationships/image" Target="../media/image1.png"/><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11.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5.xml"/><Relationship Id="rId6" Type="http://schemas.openxmlformats.org/officeDocument/2006/relationships/image" Target="../media/image13.png"/><Relationship Id="rId11" Type="http://schemas.openxmlformats.org/officeDocument/2006/relationships/image" Target="../media/image4.png"/><Relationship Id="rId5" Type="http://schemas.openxmlformats.org/officeDocument/2006/relationships/image" Target="../media/image12.png"/><Relationship Id="rId10" Type="http://schemas.openxmlformats.org/officeDocument/2006/relationships/image" Target="../media/image3.png"/><Relationship Id="rId4" Type="http://schemas.openxmlformats.org/officeDocument/2006/relationships/image" Target="../media/image11.png"/><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6.gif"/><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image1.png"/>
          <p:cNvPicPr>
            <a:picLocks noChangeAspect="1"/>
          </p:cNvPicPr>
          <p:nvPr/>
        </p:nvPicPr>
        <p:blipFill>
          <a:blip r:embed="rId2"/>
          <a:stretch>
            <a:fillRect/>
          </a:stretch>
        </p:blipFill>
        <p:spPr>
          <a:xfrm>
            <a:off x="0" y="0"/>
            <a:ext cx="12192000" cy="6774675"/>
          </a:xfrm>
          <a:prstGeom prst="rect">
            <a:avLst/>
          </a:prstGeom>
          <a:ln w="12700">
            <a:miter lim="400000"/>
          </a:ln>
        </p:spPr>
      </p:pic>
      <p:pic>
        <p:nvPicPr>
          <p:cNvPr id="129" name="image2.png"/>
          <p:cNvPicPr>
            <a:picLocks noChangeAspect="1"/>
          </p:cNvPicPr>
          <p:nvPr/>
        </p:nvPicPr>
        <p:blipFill>
          <a:blip r:embed="rId3"/>
          <a:stretch>
            <a:fillRect/>
          </a:stretch>
        </p:blipFill>
        <p:spPr>
          <a:xfrm>
            <a:off x="0" y="6160315"/>
            <a:ext cx="12192000" cy="703794"/>
          </a:xfrm>
          <a:prstGeom prst="rect">
            <a:avLst/>
          </a:prstGeom>
          <a:ln w="12700">
            <a:miter lim="400000"/>
          </a:ln>
        </p:spPr>
      </p:pic>
      <p:pic>
        <p:nvPicPr>
          <p:cNvPr id="130" name="image3.png"/>
          <p:cNvPicPr>
            <a:picLocks noChangeAspect="1"/>
          </p:cNvPicPr>
          <p:nvPr/>
        </p:nvPicPr>
        <p:blipFill>
          <a:blip r:embed="rId4"/>
          <a:stretch>
            <a:fillRect/>
          </a:stretch>
        </p:blipFill>
        <p:spPr>
          <a:xfrm>
            <a:off x="225087" y="6319065"/>
            <a:ext cx="668675" cy="386292"/>
          </a:xfrm>
          <a:prstGeom prst="rect">
            <a:avLst/>
          </a:prstGeom>
          <a:ln w="12700">
            <a:miter lim="400000"/>
          </a:ln>
        </p:spPr>
      </p:pic>
      <p:pic>
        <p:nvPicPr>
          <p:cNvPr id="131" name="image4.png"/>
          <p:cNvPicPr>
            <a:picLocks noChangeAspect="1"/>
          </p:cNvPicPr>
          <p:nvPr/>
        </p:nvPicPr>
        <p:blipFill>
          <a:blip r:embed="rId5"/>
          <a:stretch>
            <a:fillRect/>
          </a:stretch>
        </p:blipFill>
        <p:spPr>
          <a:xfrm>
            <a:off x="10989205" y="6293579"/>
            <a:ext cx="1126406" cy="438780"/>
          </a:xfrm>
          <a:prstGeom prst="rect">
            <a:avLst/>
          </a:prstGeom>
          <a:ln w="12700">
            <a:miter lim="400000"/>
          </a:ln>
        </p:spPr>
      </p:pic>
      <p:sp>
        <p:nvSpPr>
          <p:cNvPr id="132" name="Shape 132"/>
          <p:cNvSpPr/>
          <p:nvPr/>
        </p:nvSpPr>
        <p:spPr>
          <a:xfrm>
            <a:off x="1455917" y="1031337"/>
            <a:ext cx="8806652" cy="1899824"/>
          </a:xfrm>
          <a:prstGeom prst="rect">
            <a:avLst/>
          </a:prstGeom>
          <a:solidFill>
            <a:srgbClr val="FFFFFF"/>
          </a:solidFill>
          <a:ln w="12700">
            <a:miter lim="400000"/>
          </a:ln>
        </p:spPr>
        <p:txBody>
          <a:bodyPr lIns="45718" tIns="45718" rIns="45718" bIns="45718" anchor="ctr"/>
          <a:lstStyle/>
          <a:p>
            <a:pPr algn="ctr"/>
            <a:endParaRPr/>
          </a:p>
        </p:txBody>
      </p:sp>
      <p:sp>
        <p:nvSpPr>
          <p:cNvPr id="133" name="Shape 133"/>
          <p:cNvSpPr/>
          <p:nvPr/>
        </p:nvSpPr>
        <p:spPr>
          <a:xfrm>
            <a:off x="-1" y="3719741"/>
            <a:ext cx="12189043" cy="1315425"/>
          </a:xfrm>
          <a:prstGeom prst="rect">
            <a:avLst/>
          </a:prstGeom>
          <a:solidFill>
            <a:srgbClr val="FFFFFF"/>
          </a:solidFill>
          <a:ln w="12700">
            <a:miter lim="400000"/>
          </a:ln>
        </p:spPr>
        <p:txBody>
          <a:bodyPr lIns="45718" tIns="45718" rIns="45718" bIns="45718" anchor="ctr"/>
          <a:lstStyle/>
          <a:p>
            <a:pPr algn="ctr"/>
            <a:endParaRPr/>
          </a:p>
        </p:txBody>
      </p:sp>
      <p:sp>
        <p:nvSpPr>
          <p:cNvPr id="134" name="Shape 134"/>
          <p:cNvSpPr/>
          <p:nvPr/>
        </p:nvSpPr>
        <p:spPr>
          <a:xfrm>
            <a:off x="525084" y="1228396"/>
            <a:ext cx="10668318" cy="3662537"/>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lgn="ctr">
              <a:defRPr sz="4400" b="1" i="1">
                <a:latin typeface="Arial"/>
                <a:ea typeface="Arial"/>
                <a:cs typeface="Arial"/>
                <a:sym typeface="Arial"/>
              </a:defRPr>
            </a:pPr>
            <a:r>
              <a:rPr lang="tr-TR" dirty="0"/>
              <a:t>ALZHEIMER HASTALIĞI TEDAVİSİNDE MLC 901/601-NURAID’İN ROLÜ</a:t>
            </a:r>
          </a:p>
          <a:p>
            <a:pPr algn="ctr">
              <a:defRPr sz="2800" b="1">
                <a:latin typeface="Arial"/>
                <a:ea typeface="Arial"/>
                <a:cs typeface="Arial"/>
                <a:sym typeface="Arial"/>
              </a:defRPr>
            </a:pPr>
            <a:endParaRPr sz="2800" dirty="0"/>
          </a:p>
          <a:p>
            <a:pPr algn="ctr">
              <a:defRPr sz="2800" b="1">
                <a:latin typeface="Arial"/>
                <a:ea typeface="Arial"/>
                <a:cs typeface="Arial"/>
                <a:sym typeface="Arial"/>
              </a:defRPr>
            </a:pPr>
            <a:endParaRPr sz="2800" dirty="0"/>
          </a:p>
          <a:p>
            <a:pPr algn="ctr">
              <a:defRPr sz="2400" b="1">
                <a:latin typeface="Arial"/>
                <a:ea typeface="Arial"/>
                <a:cs typeface="Arial"/>
                <a:sym typeface="Arial"/>
              </a:defRPr>
            </a:pPr>
            <a:endParaRPr sz="2800" dirty="0"/>
          </a:p>
          <a:p>
            <a:pPr algn="ctr">
              <a:defRPr sz="2000"/>
            </a:pPr>
            <a:r>
              <a:rPr lang="en-US" dirty="0"/>
              <a:t>Prof. Dr. Meltem </a:t>
            </a:r>
            <a:r>
              <a:rPr lang="en-US" dirty="0" err="1"/>
              <a:t>Gülhan</a:t>
            </a:r>
            <a:r>
              <a:rPr lang="en-US" dirty="0"/>
              <a:t> HALİL</a:t>
            </a:r>
          </a:p>
          <a:p>
            <a:pPr algn="ctr">
              <a:defRPr sz="2000"/>
            </a:pPr>
            <a:r>
              <a:rPr lang="en-US" dirty="0" err="1"/>
              <a:t>Hacettepe</a:t>
            </a:r>
            <a:r>
              <a:rPr lang="en-US" dirty="0"/>
              <a:t> </a:t>
            </a:r>
            <a:r>
              <a:rPr lang="en-US" dirty="0" err="1"/>
              <a:t>Üniversitesi</a:t>
            </a:r>
            <a:r>
              <a:rPr lang="en-US" dirty="0"/>
              <a:t> </a:t>
            </a:r>
            <a:r>
              <a:rPr lang="en-US" dirty="0" err="1"/>
              <a:t>İç</a:t>
            </a:r>
            <a:r>
              <a:rPr lang="en-US" dirty="0"/>
              <a:t> </a:t>
            </a:r>
            <a:r>
              <a:rPr lang="en-US" dirty="0" err="1"/>
              <a:t>Hastalıkları</a:t>
            </a:r>
            <a:r>
              <a:rPr lang="en-US" dirty="0"/>
              <a:t> </a:t>
            </a:r>
            <a:r>
              <a:rPr lang="en-US" dirty="0" err="1"/>
              <a:t>Anabilim</a:t>
            </a:r>
            <a:r>
              <a:rPr lang="en-US" dirty="0"/>
              <a:t> Dalı, </a:t>
            </a:r>
          </a:p>
          <a:p>
            <a:pPr algn="ctr">
              <a:defRPr sz="2000"/>
            </a:pPr>
            <a:r>
              <a:rPr lang="en-US" dirty="0" err="1"/>
              <a:t>Geriatri</a:t>
            </a:r>
            <a:r>
              <a:rPr lang="en-US" dirty="0"/>
              <a:t> </a:t>
            </a:r>
            <a:r>
              <a:rPr lang="en-US" dirty="0" err="1"/>
              <a:t>Bilim</a:t>
            </a:r>
            <a:r>
              <a:rPr lang="en-US" dirty="0"/>
              <a:t> Dalı</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Shape 417"/>
          <p:cNvSpPr>
            <a:spLocks noGrp="1"/>
          </p:cNvSpPr>
          <p:nvPr>
            <p:ph type="sldNum" sz="quarter" idx="4294967295"/>
          </p:nvPr>
        </p:nvSpPr>
        <p:spPr>
          <a:xfrm>
            <a:off x="10995662" y="6248398"/>
            <a:ext cx="281937" cy="320037"/>
          </a:xfrm>
          <a:prstGeom prst="rect">
            <a:avLst/>
          </a:prstGeom>
          <a:extLst>
            <a:ext uri="{C572A759-6A51-4108-AA02-DFA0A04FC94B}">
              <ma14:wrappingTextBoxFlag xmlns:ma14="http://schemas.microsoft.com/office/mac/drawingml/2011/main" xmlns="" val="1"/>
            </a:ext>
          </a:extLst>
        </p:spPr>
        <p:txBody>
          <a:bodyPr lIns="45718" tIns="45718" rIns="45718" bIns="45718" anchor="t"/>
          <a:lstStyle>
            <a:lvl1pPr>
              <a:defRPr sz="1400" b="1">
                <a:solidFill>
                  <a:srgbClr val="000000"/>
                </a:solidFill>
                <a:latin typeface="Times"/>
                <a:ea typeface="Times"/>
                <a:cs typeface="Times"/>
                <a:sym typeface="Times"/>
              </a:defRPr>
            </a:lvl1pPr>
          </a:lstStyle>
          <a:p>
            <a:fld id="{86CB4B4D-7CA3-9044-876B-883B54F8677D}" type="slidenum">
              <a:t>10</a:t>
            </a:fld>
            <a:endParaRPr/>
          </a:p>
        </p:txBody>
      </p:sp>
      <p:pic>
        <p:nvPicPr>
          <p:cNvPr id="418" name="image22.png"/>
          <p:cNvPicPr>
            <a:picLocks noChangeAspect="1"/>
          </p:cNvPicPr>
          <p:nvPr/>
        </p:nvPicPr>
        <p:blipFill>
          <a:blip r:embed="rId3"/>
          <a:srcRect l="2587" t="16530" r="4245" b="5902"/>
          <a:stretch>
            <a:fillRect/>
          </a:stretch>
        </p:blipFill>
        <p:spPr>
          <a:xfrm>
            <a:off x="381000" y="1142999"/>
            <a:ext cx="3733368" cy="2106412"/>
          </a:xfrm>
          <a:prstGeom prst="rect">
            <a:avLst/>
          </a:prstGeom>
          <a:ln>
            <a:solidFill>
              <a:srgbClr val="000000"/>
            </a:solidFill>
          </a:ln>
        </p:spPr>
      </p:pic>
      <p:pic>
        <p:nvPicPr>
          <p:cNvPr id="419" name="image23.png"/>
          <p:cNvPicPr>
            <a:picLocks noChangeAspect="1"/>
          </p:cNvPicPr>
          <p:nvPr/>
        </p:nvPicPr>
        <p:blipFill>
          <a:blip r:embed="rId4"/>
          <a:srcRect l="3353" t="3052" r="1827" b="3052"/>
          <a:stretch>
            <a:fillRect/>
          </a:stretch>
        </p:blipFill>
        <p:spPr>
          <a:xfrm>
            <a:off x="380998" y="3249409"/>
            <a:ext cx="3733372" cy="2462716"/>
          </a:xfrm>
          <a:prstGeom prst="rect">
            <a:avLst/>
          </a:prstGeom>
          <a:ln>
            <a:solidFill>
              <a:srgbClr val="000000"/>
            </a:solidFill>
          </a:ln>
        </p:spPr>
      </p:pic>
      <p:pic>
        <p:nvPicPr>
          <p:cNvPr id="420" name="image24.png" descr="Red X wrong sign. Abstract cross mark brush style. Cancel ..."/>
          <p:cNvPicPr>
            <a:picLocks noChangeAspect="1"/>
          </p:cNvPicPr>
          <p:nvPr/>
        </p:nvPicPr>
        <p:blipFill>
          <a:blip r:embed="rId5"/>
          <a:stretch>
            <a:fillRect/>
          </a:stretch>
        </p:blipFill>
        <p:spPr>
          <a:xfrm>
            <a:off x="1141047" y="4480766"/>
            <a:ext cx="651809" cy="651808"/>
          </a:xfrm>
          <a:prstGeom prst="rect">
            <a:avLst/>
          </a:prstGeom>
          <a:ln w="12700">
            <a:miter lim="400000"/>
          </a:ln>
        </p:spPr>
      </p:pic>
      <p:pic>
        <p:nvPicPr>
          <p:cNvPr id="421" name="image25.png" descr="Red X wrong sign. Abstract cross mark brush style. Cancel ..."/>
          <p:cNvPicPr>
            <a:picLocks noChangeAspect="1"/>
          </p:cNvPicPr>
          <p:nvPr/>
        </p:nvPicPr>
        <p:blipFill>
          <a:blip r:embed="rId6"/>
          <a:stretch>
            <a:fillRect/>
          </a:stretch>
        </p:blipFill>
        <p:spPr>
          <a:xfrm>
            <a:off x="1596307" y="1497162"/>
            <a:ext cx="499193" cy="611040"/>
          </a:xfrm>
          <a:prstGeom prst="rect">
            <a:avLst/>
          </a:prstGeom>
          <a:ln w="12700">
            <a:miter lim="400000"/>
          </a:ln>
        </p:spPr>
      </p:pic>
      <p:pic>
        <p:nvPicPr>
          <p:cNvPr id="422" name="image26.png"/>
          <p:cNvPicPr>
            <a:picLocks noChangeAspect="1"/>
          </p:cNvPicPr>
          <p:nvPr/>
        </p:nvPicPr>
        <p:blipFill>
          <a:blip r:embed="rId7"/>
          <a:stretch>
            <a:fillRect/>
          </a:stretch>
        </p:blipFill>
        <p:spPr>
          <a:xfrm>
            <a:off x="4746678" y="1002005"/>
            <a:ext cx="4206824" cy="4600890"/>
          </a:xfrm>
          <a:prstGeom prst="rect">
            <a:avLst/>
          </a:prstGeom>
          <a:ln w="12700">
            <a:miter lim="400000"/>
          </a:ln>
        </p:spPr>
      </p:pic>
      <p:sp>
        <p:nvSpPr>
          <p:cNvPr id="423" name="Shape 423"/>
          <p:cNvSpPr/>
          <p:nvPr/>
        </p:nvSpPr>
        <p:spPr>
          <a:xfrm>
            <a:off x="1824421" y="5706273"/>
            <a:ext cx="9144001" cy="35066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lgn="ctr">
              <a:defRPr b="1">
                <a:latin typeface="Arial"/>
                <a:ea typeface="Arial"/>
                <a:cs typeface="Arial"/>
                <a:sym typeface="Arial"/>
              </a:defRPr>
            </a:lvl1pPr>
          </a:lstStyle>
          <a:p>
            <a:r>
              <a:t>NeuroAiD significantly decreased tau phosphorylation</a:t>
            </a:r>
          </a:p>
        </p:txBody>
      </p:sp>
      <p:pic>
        <p:nvPicPr>
          <p:cNvPr id="425" name="image2.png"/>
          <p:cNvPicPr>
            <a:picLocks noChangeAspect="1"/>
          </p:cNvPicPr>
          <p:nvPr/>
        </p:nvPicPr>
        <p:blipFill>
          <a:blip r:embed="rId8"/>
          <a:stretch>
            <a:fillRect/>
          </a:stretch>
        </p:blipFill>
        <p:spPr>
          <a:xfrm>
            <a:off x="0" y="6160315"/>
            <a:ext cx="12192000" cy="703794"/>
          </a:xfrm>
          <a:prstGeom prst="rect">
            <a:avLst/>
          </a:prstGeom>
          <a:ln w="12700">
            <a:miter lim="400000"/>
          </a:ln>
        </p:spPr>
      </p:pic>
      <p:pic>
        <p:nvPicPr>
          <p:cNvPr id="426" name="image3.png"/>
          <p:cNvPicPr>
            <a:picLocks noChangeAspect="1"/>
          </p:cNvPicPr>
          <p:nvPr/>
        </p:nvPicPr>
        <p:blipFill>
          <a:blip r:embed="rId9"/>
          <a:stretch>
            <a:fillRect/>
          </a:stretch>
        </p:blipFill>
        <p:spPr>
          <a:xfrm>
            <a:off x="225087" y="6319065"/>
            <a:ext cx="668675" cy="386292"/>
          </a:xfrm>
          <a:prstGeom prst="rect">
            <a:avLst/>
          </a:prstGeom>
          <a:ln w="12700">
            <a:miter lim="400000"/>
          </a:ln>
        </p:spPr>
      </p:pic>
      <p:pic>
        <p:nvPicPr>
          <p:cNvPr id="427" name="image4.png"/>
          <p:cNvPicPr>
            <a:picLocks noChangeAspect="1"/>
          </p:cNvPicPr>
          <p:nvPr/>
        </p:nvPicPr>
        <p:blipFill>
          <a:blip r:embed="rId10"/>
          <a:stretch>
            <a:fillRect/>
          </a:stretch>
        </p:blipFill>
        <p:spPr>
          <a:xfrm>
            <a:off x="10989205" y="6293579"/>
            <a:ext cx="1126406" cy="438780"/>
          </a:xfrm>
          <a:prstGeom prst="rect">
            <a:avLst/>
          </a:prstGeom>
          <a:ln w="12700">
            <a:miter lim="400000"/>
          </a:ln>
        </p:spPr>
      </p:pic>
      <p:pic>
        <p:nvPicPr>
          <p:cNvPr id="428" name="image1.png"/>
          <p:cNvPicPr>
            <a:picLocks noChangeAspect="1"/>
          </p:cNvPicPr>
          <p:nvPr/>
        </p:nvPicPr>
        <p:blipFill>
          <a:blip r:embed="rId11"/>
          <a:srcRect b="84612"/>
          <a:stretch>
            <a:fillRect/>
          </a:stretch>
        </p:blipFill>
        <p:spPr>
          <a:xfrm>
            <a:off x="0" y="-47991"/>
            <a:ext cx="12192000" cy="1042508"/>
          </a:xfrm>
          <a:prstGeom prst="rect">
            <a:avLst/>
          </a:prstGeom>
          <a:ln w="12700">
            <a:miter lim="400000"/>
          </a:ln>
        </p:spPr>
      </p:pic>
      <p:sp>
        <p:nvSpPr>
          <p:cNvPr id="429" name="Shape 429"/>
          <p:cNvSpPr/>
          <p:nvPr/>
        </p:nvSpPr>
        <p:spPr>
          <a:xfrm>
            <a:off x="170130" y="42403"/>
            <a:ext cx="11887203" cy="720641"/>
          </a:xfrm>
          <a:prstGeom prst="rect">
            <a:avLst/>
          </a:prstGeom>
          <a:solidFill>
            <a:srgbClr val="FFFFFF"/>
          </a:solidFill>
          <a:ln w="12700">
            <a:solidFill>
              <a:srgbClr val="FFFFFF"/>
            </a:solidFill>
            <a:miter/>
          </a:ln>
        </p:spPr>
        <p:txBody>
          <a:bodyPr lIns="45718" tIns="45718" rIns="45718" bIns="45718" anchor="ctr"/>
          <a:lstStyle/>
          <a:p>
            <a:pPr algn="ctr" defTabSz="457200">
              <a:defRPr>
                <a:solidFill>
                  <a:srgbClr val="FFFFFF"/>
                </a:solidFill>
              </a:defRPr>
            </a:pPr>
            <a:endParaRPr/>
          </a:p>
        </p:txBody>
      </p:sp>
      <p:sp>
        <p:nvSpPr>
          <p:cNvPr id="430" name="Shape 430"/>
          <p:cNvSpPr/>
          <p:nvPr/>
        </p:nvSpPr>
        <p:spPr>
          <a:xfrm>
            <a:off x="485377" y="172313"/>
            <a:ext cx="10665553" cy="46166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defTabSz="914353">
              <a:defRPr sz="2400" b="1">
                <a:latin typeface="Arial"/>
                <a:ea typeface="Arial"/>
                <a:cs typeface="Arial"/>
                <a:sym typeface="Arial"/>
              </a:defRPr>
            </a:lvl1pPr>
          </a:lstStyle>
          <a:p>
            <a:r>
              <a:rPr dirty="0">
                <a:solidFill>
                  <a:srgbClr val="FF0000"/>
                </a:solidFill>
              </a:rPr>
              <a:t>NeuroAiD</a:t>
            </a:r>
            <a:r>
              <a:rPr lang="tr-TR" dirty="0">
                <a:solidFill>
                  <a:srgbClr val="FF0000"/>
                </a:solidFill>
              </a:rPr>
              <a:t>; </a:t>
            </a:r>
            <a:r>
              <a:rPr dirty="0">
                <a:solidFill>
                  <a:srgbClr val="FF0000"/>
                </a:solidFill>
              </a:rPr>
              <a:t> Tau</a:t>
            </a:r>
            <a:r>
              <a:rPr lang="tr-TR" dirty="0">
                <a:solidFill>
                  <a:srgbClr val="FF0000"/>
                </a:solidFill>
              </a:rPr>
              <a:t> üzerine etki</a:t>
            </a:r>
            <a:endParaRPr dirty="0">
              <a:solidFill>
                <a:srgbClr val="FF0000"/>
              </a:solidFill>
            </a:endParaRPr>
          </a:p>
        </p:txBody>
      </p:sp>
      <p:sp>
        <p:nvSpPr>
          <p:cNvPr id="431" name="Shape 431"/>
          <p:cNvSpPr/>
          <p:nvPr/>
        </p:nvSpPr>
        <p:spPr>
          <a:xfrm>
            <a:off x="1071694" y="6248398"/>
            <a:ext cx="9492917" cy="17743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700">
                <a:solidFill>
                  <a:srgbClr val="FFFFFF"/>
                </a:solidFill>
                <a:latin typeface="Arial"/>
                <a:ea typeface="Arial"/>
                <a:cs typeface="Arial"/>
                <a:sym typeface="Arial"/>
              </a:defRPr>
            </a:lvl1pPr>
          </a:lstStyle>
          <a:p>
            <a:r>
              <a:t>Lim YA, Murray LA, Lai MK, Chen C. NeuroAiD® (MLC601) and amyloid precursor protein processing. Cerebrovasc Dis. 2013;35 Suppl 1:30-7. doi: 10.1159/000346236. Epub 2013 Mar 14. PMID: 23548917.</a:t>
            </a:r>
          </a:p>
        </p:txBody>
      </p:sp>
      <p:sp>
        <p:nvSpPr>
          <p:cNvPr id="2" name="Rectangle 1"/>
          <p:cNvSpPr/>
          <p:nvPr/>
        </p:nvSpPr>
        <p:spPr>
          <a:xfrm>
            <a:off x="8544790" y="1492574"/>
            <a:ext cx="3386558" cy="2800763"/>
          </a:xfrm>
          <a:prstGeom prst="rect">
            <a:avLst/>
          </a:prstGeom>
          <a:gradFill flip="none" rotWithShape="1">
            <a:gsLst>
              <a:gs pos="0">
                <a:srgbClr val="0000FF"/>
              </a:gs>
              <a:gs pos="100000">
                <a:srgbClr val="FFFFFF"/>
              </a:gs>
            </a:gsLst>
            <a:path path="rect">
              <a:fillToRect l="100000" t="100000"/>
            </a:path>
            <a:tileRect r="-100000" b="-100000"/>
          </a:gradFill>
          <a:ln w="25400" cap="flat">
            <a:solidFill>
              <a:srgbClr val="0000FF"/>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r>
              <a:rPr kumimoji="0" lang="en-US" sz="2000" b="0" i="0" u="none" strike="noStrike" cap="none" spc="0" normalizeH="0" baseline="0" dirty="0">
                <a:ln>
                  <a:noFill/>
                </a:ln>
                <a:solidFill>
                  <a:srgbClr val="000000"/>
                </a:solidFill>
                <a:effectLst/>
                <a:uFillTx/>
                <a:sym typeface="Calibri"/>
              </a:rPr>
              <a:t>Tau </a:t>
            </a:r>
            <a:r>
              <a:rPr kumimoji="0" lang="en-US" sz="2000" b="0" i="0" u="none" strike="noStrike" cap="none" spc="0" normalizeH="0" baseline="0" dirty="0" err="1">
                <a:ln>
                  <a:noFill/>
                </a:ln>
                <a:solidFill>
                  <a:srgbClr val="000000"/>
                </a:solidFill>
                <a:effectLst/>
                <a:uFillTx/>
                <a:sym typeface="Calibri"/>
              </a:rPr>
              <a:t>hiperfosforilasyonunda</a:t>
            </a:r>
            <a:r>
              <a:rPr kumimoji="0" lang="en-US" sz="2000" b="0" i="0" u="none" strike="noStrike" cap="none" spc="0" normalizeH="0" baseline="0" dirty="0">
                <a:ln>
                  <a:noFill/>
                </a:ln>
                <a:solidFill>
                  <a:srgbClr val="000000"/>
                </a:solidFill>
                <a:effectLst/>
                <a:uFillTx/>
                <a:sym typeface="Calibri"/>
              </a:rPr>
              <a:t> </a:t>
            </a:r>
            <a:r>
              <a:rPr kumimoji="0" lang="en-US" sz="2000" b="0" i="0" u="none" strike="noStrike" cap="none" spc="0" normalizeH="0" baseline="0" dirty="0" err="1">
                <a:ln>
                  <a:noFill/>
                </a:ln>
                <a:solidFill>
                  <a:srgbClr val="000000"/>
                </a:solidFill>
                <a:effectLst/>
                <a:uFillTx/>
                <a:sym typeface="Calibri"/>
              </a:rPr>
              <a:t>rol</a:t>
            </a:r>
            <a:r>
              <a:rPr kumimoji="0" lang="en-US" sz="2000" b="0" i="0" u="none" strike="noStrike" cap="none" spc="0" normalizeH="0" baseline="0" dirty="0">
                <a:ln>
                  <a:noFill/>
                </a:ln>
                <a:solidFill>
                  <a:srgbClr val="000000"/>
                </a:solidFill>
                <a:effectLst/>
                <a:uFillTx/>
                <a:sym typeface="Calibri"/>
              </a:rPr>
              <a:t> </a:t>
            </a:r>
            <a:r>
              <a:rPr kumimoji="0" lang="en-US" sz="2000" b="0" i="0" u="none" strike="noStrike" cap="none" spc="0" normalizeH="0" baseline="0" dirty="0" err="1">
                <a:ln>
                  <a:noFill/>
                </a:ln>
                <a:solidFill>
                  <a:srgbClr val="000000"/>
                </a:solidFill>
                <a:effectLst/>
                <a:uFillTx/>
                <a:sym typeface="Calibri"/>
              </a:rPr>
              <a:t>oynayan</a:t>
            </a:r>
            <a:r>
              <a:rPr kumimoji="0" lang="en-US" sz="2000" b="0" i="0" u="none" strike="noStrike" cap="none" spc="0" normalizeH="0" baseline="0" dirty="0">
                <a:ln>
                  <a:noFill/>
                </a:ln>
                <a:solidFill>
                  <a:srgbClr val="000000"/>
                </a:solidFill>
                <a:effectLst/>
                <a:uFillTx/>
                <a:sym typeface="Calibri"/>
              </a:rPr>
              <a:t>  </a:t>
            </a:r>
            <a:r>
              <a:rPr kumimoji="0" lang="en-US" sz="2000" b="0" i="0" u="none" strike="noStrike" cap="none" spc="0" normalizeH="0" baseline="0" dirty="0" err="1">
                <a:ln>
                  <a:noFill/>
                </a:ln>
                <a:solidFill>
                  <a:srgbClr val="000000"/>
                </a:solidFill>
                <a:effectLst/>
                <a:uFillTx/>
                <a:sym typeface="Calibri"/>
              </a:rPr>
              <a:t>enzimlerin</a:t>
            </a:r>
            <a:r>
              <a:rPr kumimoji="0" lang="en-US" sz="2000" b="0" i="0" u="none" strike="noStrike" cap="none" spc="0" normalizeH="0" baseline="0" dirty="0">
                <a:ln>
                  <a:noFill/>
                </a:ln>
                <a:solidFill>
                  <a:srgbClr val="000000"/>
                </a:solidFill>
                <a:effectLst/>
                <a:uFillTx/>
                <a:sym typeface="Calibri"/>
              </a:rPr>
              <a:t> </a:t>
            </a:r>
            <a:r>
              <a:rPr kumimoji="0" lang="en-US" sz="2000" b="0" i="0" u="none" strike="noStrike" cap="none" spc="0" normalizeH="0" baseline="0" dirty="0" err="1">
                <a:ln>
                  <a:noFill/>
                </a:ln>
                <a:solidFill>
                  <a:srgbClr val="000000"/>
                </a:solidFill>
                <a:effectLst/>
                <a:uFillTx/>
                <a:sym typeface="Calibri"/>
              </a:rPr>
              <a:t>inhibisyonu</a:t>
            </a:r>
            <a:endParaRPr kumimoji="0" lang="en-US" sz="2000" b="0" i="0" u="none" strike="noStrike" cap="none" spc="0" normalizeH="0" baseline="0" dirty="0">
              <a:ln>
                <a:noFill/>
              </a:ln>
              <a:solidFill>
                <a:srgbClr val="000000"/>
              </a:solidFill>
              <a:effectLst/>
              <a:uFillTx/>
              <a:sym typeface="Calibri"/>
            </a:endParaRPr>
          </a:p>
          <a:p>
            <a:pPr marL="285750" indent="-285750">
              <a:buFont typeface="Arial"/>
              <a:buChar char="•"/>
            </a:pPr>
            <a:r>
              <a:rPr lang="en-US" sz="2000" dirty="0"/>
              <a:t>glycogen synthase 3β (GSK-3β)</a:t>
            </a:r>
          </a:p>
          <a:p>
            <a:pPr marL="285750" indent="-285750">
              <a:buFont typeface="Arial"/>
              <a:buChar char="•"/>
            </a:pPr>
            <a:r>
              <a:rPr lang="en-US" sz="2000" dirty="0" err="1"/>
              <a:t>cyclin</a:t>
            </a:r>
            <a:r>
              <a:rPr lang="en-US" sz="2000" dirty="0"/>
              <a:t>-dependent kinase 5 (CDK5)</a:t>
            </a:r>
          </a:p>
          <a:p>
            <a:r>
              <a:rPr lang="en-US" dirty="0"/>
              <a:t> </a:t>
            </a: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 name="Shape 528"/>
          <p:cNvSpPr>
            <a:spLocks noGrp="1"/>
          </p:cNvSpPr>
          <p:nvPr>
            <p:ph type="sldNum" sz="quarter" idx="4294967295"/>
          </p:nvPr>
        </p:nvSpPr>
        <p:spPr>
          <a:xfrm>
            <a:off x="10995662" y="6248398"/>
            <a:ext cx="281937" cy="320037"/>
          </a:xfrm>
          <a:prstGeom prst="rect">
            <a:avLst/>
          </a:prstGeom>
          <a:extLst>
            <a:ext uri="{C572A759-6A51-4108-AA02-DFA0A04FC94B}">
              <ma14:wrappingTextBoxFlag xmlns:ma14="http://schemas.microsoft.com/office/mac/drawingml/2011/main" xmlns="" val="1"/>
            </a:ext>
          </a:extLst>
        </p:spPr>
        <p:txBody>
          <a:bodyPr lIns="45718" tIns="45718" rIns="45718" bIns="45718" anchor="t"/>
          <a:lstStyle>
            <a:lvl1pPr>
              <a:defRPr sz="1400" b="1">
                <a:solidFill>
                  <a:srgbClr val="000000"/>
                </a:solidFill>
                <a:latin typeface="Times"/>
                <a:ea typeface="Times"/>
                <a:cs typeface="Times"/>
                <a:sym typeface="Times"/>
              </a:defRPr>
            </a:lvl1pPr>
          </a:lstStyle>
          <a:p>
            <a:fld id="{86CB4B4D-7CA3-9044-876B-883B54F8677D}" type="slidenum">
              <a:t>11</a:t>
            </a:fld>
            <a:endParaRPr/>
          </a:p>
        </p:txBody>
      </p:sp>
      <p:sp>
        <p:nvSpPr>
          <p:cNvPr id="529" name="Shape 529"/>
          <p:cNvSpPr/>
          <p:nvPr/>
        </p:nvSpPr>
        <p:spPr>
          <a:xfrm>
            <a:off x="174261" y="165182"/>
            <a:ext cx="11887203" cy="720644"/>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grpSp>
        <p:nvGrpSpPr>
          <p:cNvPr id="532" name="Group 532"/>
          <p:cNvGrpSpPr/>
          <p:nvPr/>
        </p:nvGrpSpPr>
        <p:grpSpPr>
          <a:xfrm>
            <a:off x="7509405" y="1985522"/>
            <a:ext cx="3479802" cy="408623"/>
            <a:chOff x="0" y="0"/>
            <a:chExt cx="3479801" cy="408622"/>
          </a:xfrm>
        </p:grpSpPr>
        <p:sp>
          <p:nvSpPr>
            <p:cNvPr id="530" name="Shape 530"/>
            <p:cNvSpPr/>
            <p:nvPr/>
          </p:nvSpPr>
          <p:spPr>
            <a:xfrm>
              <a:off x="0" y="-1"/>
              <a:ext cx="3479802" cy="408623"/>
            </a:xfrm>
            <a:prstGeom prst="roundRect">
              <a:avLst>
                <a:gd name="adj" fmla="val 16667"/>
              </a:avLst>
            </a:prstGeom>
            <a:solidFill>
              <a:srgbClr val="F47B20"/>
            </a:solidFill>
            <a:ln w="25400" cap="flat">
              <a:solidFill>
                <a:schemeClr val="accent1"/>
              </a:solidFill>
              <a:prstDash val="solid"/>
              <a:round/>
            </a:ln>
            <a:effectLst>
              <a:outerShdw blurRad="63500" dist="38100" dir="5400000" rotWithShape="0">
                <a:srgbClr val="032544">
                  <a:alpha val="47843"/>
                </a:srgbClr>
              </a:outerShdw>
            </a:effectLst>
          </p:spPr>
          <p:txBody>
            <a:bodyPr wrap="square" lIns="45718" tIns="45718" rIns="45718" bIns="45718" numCol="1" anchor="ctr">
              <a:noAutofit/>
            </a:bodyPr>
            <a:lstStyle/>
            <a:p>
              <a:pPr algn="ctr"/>
              <a:endParaRPr/>
            </a:p>
          </p:txBody>
        </p:sp>
        <p:sp>
          <p:nvSpPr>
            <p:cNvPr id="531" name="Shape 531"/>
            <p:cNvSpPr/>
            <p:nvPr/>
          </p:nvSpPr>
          <p:spPr>
            <a:xfrm>
              <a:off x="19946" y="25240"/>
              <a:ext cx="3439909" cy="35813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ctr">
              <a:spAutoFit/>
            </a:bodyPr>
            <a:lstStyle>
              <a:lvl1pPr algn="ctr">
                <a:defRPr b="1">
                  <a:solidFill>
                    <a:srgbClr val="FFFFFF"/>
                  </a:solidFill>
                </a:defRPr>
              </a:lvl1pPr>
            </a:lstStyle>
            <a:p>
              <a:r>
                <a:t>Neuroinflammation Modulation</a:t>
              </a:r>
            </a:p>
          </p:txBody>
        </p:sp>
      </p:grpSp>
      <p:grpSp>
        <p:nvGrpSpPr>
          <p:cNvPr id="535" name="Group 535"/>
          <p:cNvGrpSpPr/>
          <p:nvPr/>
        </p:nvGrpSpPr>
        <p:grpSpPr>
          <a:xfrm>
            <a:off x="4774603" y="1483435"/>
            <a:ext cx="2467255" cy="408623"/>
            <a:chOff x="0" y="0"/>
            <a:chExt cx="2467254" cy="408622"/>
          </a:xfrm>
        </p:grpSpPr>
        <p:sp>
          <p:nvSpPr>
            <p:cNvPr id="533" name="Shape 533"/>
            <p:cNvSpPr/>
            <p:nvPr/>
          </p:nvSpPr>
          <p:spPr>
            <a:xfrm>
              <a:off x="0" y="-1"/>
              <a:ext cx="2467255" cy="408623"/>
            </a:xfrm>
            <a:prstGeom prst="roundRect">
              <a:avLst>
                <a:gd name="adj" fmla="val 16667"/>
              </a:avLst>
            </a:prstGeom>
            <a:solidFill>
              <a:srgbClr val="F47B20"/>
            </a:solidFill>
            <a:ln w="25400" cap="flat">
              <a:solidFill>
                <a:schemeClr val="accent1"/>
              </a:solidFill>
              <a:prstDash val="solid"/>
              <a:round/>
            </a:ln>
            <a:effectLst>
              <a:outerShdw blurRad="63500" dist="38100" dir="5400000" rotWithShape="0">
                <a:srgbClr val="032544">
                  <a:alpha val="47843"/>
                </a:srgbClr>
              </a:outerShdw>
            </a:effectLst>
          </p:spPr>
          <p:txBody>
            <a:bodyPr wrap="square" lIns="45718" tIns="45718" rIns="45718" bIns="45718" numCol="1" anchor="t">
              <a:noAutofit/>
            </a:bodyPr>
            <a:lstStyle/>
            <a:p>
              <a:pPr algn="ctr"/>
              <a:endParaRPr/>
            </a:p>
          </p:txBody>
        </p:sp>
        <p:sp>
          <p:nvSpPr>
            <p:cNvPr id="534" name="Shape 534"/>
            <p:cNvSpPr/>
            <p:nvPr/>
          </p:nvSpPr>
          <p:spPr>
            <a:xfrm>
              <a:off x="19947" y="19946"/>
              <a:ext cx="2427361" cy="35813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lvl1pPr algn="ctr">
                <a:defRPr b="1">
                  <a:solidFill>
                    <a:srgbClr val="FFFFFF"/>
                  </a:solidFill>
                </a:defRPr>
              </a:lvl1pPr>
            </a:lstStyle>
            <a:p>
              <a:r>
                <a:t>Neuroprotection</a:t>
              </a:r>
            </a:p>
          </p:txBody>
        </p:sp>
      </p:grpSp>
      <p:grpSp>
        <p:nvGrpSpPr>
          <p:cNvPr id="538" name="Group 538"/>
          <p:cNvGrpSpPr/>
          <p:nvPr/>
        </p:nvGrpSpPr>
        <p:grpSpPr>
          <a:xfrm>
            <a:off x="1540404" y="1987206"/>
            <a:ext cx="2247254" cy="408623"/>
            <a:chOff x="0" y="0"/>
            <a:chExt cx="2247253" cy="408622"/>
          </a:xfrm>
        </p:grpSpPr>
        <p:sp>
          <p:nvSpPr>
            <p:cNvPr id="536" name="Shape 536"/>
            <p:cNvSpPr/>
            <p:nvPr/>
          </p:nvSpPr>
          <p:spPr>
            <a:xfrm>
              <a:off x="0" y="-1"/>
              <a:ext cx="2247254" cy="408623"/>
            </a:xfrm>
            <a:prstGeom prst="roundRect">
              <a:avLst>
                <a:gd name="adj" fmla="val 16667"/>
              </a:avLst>
            </a:prstGeom>
            <a:solidFill>
              <a:srgbClr val="F47B20"/>
            </a:solidFill>
            <a:ln w="25400" cap="flat">
              <a:solidFill>
                <a:schemeClr val="accent1"/>
              </a:solidFill>
              <a:prstDash val="solid"/>
              <a:round/>
            </a:ln>
            <a:effectLst>
              <a:outerShdw blurRad="63500" dist="38100" dir="5400000" rotWithShape="0">
                <a:srgbClr val="032544">
                  <a:alpha val="47843"/>
                </a:srgbClr>
              </a:outerShdw>
            </a:effectLst>
          </p:spPr>
          <p:txBody>
            <a:bodyPr wrap="square" lIns="45718" tIns="45718" rIns="45718" bIns="45718" numCol="1" anchor="ctr">
              <a:noAutofit/>
            </a:bodyPr>
            <a:lstStyle/>
            <a:p>
              <a:pPr algn="ctr"/>
              <a:endParaRPr/>
            </a:p>
          </p:txBody>
        </p:sp>
        <p:sp>
          <p:nvSpPr>
            <p:cNvPr id="537" name="Shape 537"/>
            <p:cNvSpPr/>
            <p:nvPr/>
          </p:nvSpPr>
          <p:spPr>
            <a:xfrm>
              <a:off x="19946" y="25240"/>
              <a:ext cx="2207362" cy="35813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ctr">
              <a:spAutoFit/>
            </a:bodyPr>
            <a:lstStyle>
              <a:lvl1pPr algn="ctr">
                <a:defRPr b="1">
                  <a:solidFill>
                    <a:srgbClr val="FFFFFF"/>
                  </a:solidFill>
                </a:defRPr>
              </a:lvl1pPr>
            </a:lstStyle>
            <a:p>
              <a:r>
                <a:t>Antioxidant</a:t>
              </a:r>
            </a:p>
          </p:txBody>
        </p:sp>
      </p:grpSp>
      <p:grpSp>
        <p:nvGrpSpPr>
          <p:cNvPr id="541" name="Group 541"/>
          <p:cNvGrpSpPr/>
          <p:nvPr/>
        </p:nvGrpSpPr>
        <p:grpSpPr>
          <a:xfrm>
            <a:off x="1692805" y="4099964"/>
            <a:ext cx="2057396" cy="408623"/>
            <a:chOff x="0" y="0"/>
            <a:chExt cx="2057395" cy="408622"/>
          </a:xfrm>
        </p:grpSpPr>
        <p:sp>
          <p:nvSpPr>
            <p:cNvPr id="539" name="Shape 539"/>
            <p:cNvSpPr/>
            <p:nvPr/>
          </p:nvSpPr>
          <p:spPr>
            <a:xfrm>
              <a:off x="0" y="-1"/>
              <a:ext cx="2057396" cy="408623"/>
            </a:xfrm>
            <a:prstGeom prst="roundRect">
              <a:avLst>
                <a:gd name="adj" fmla="val 16667"/>
              </a:avLst>
            </a:prstGeom>
            <a:solidFill>
              <a:srgbClr val="F47B20"/>
            </a:solidFill>
            <a:ln w="25400" cap="flat">
              <a:solidFill>
                <a:schemeClr val="accent1"/>
              </a:solidFill>
              <a:prstDash val="solid"/>
              <a:round/>
            </a:ln>
            <a:effectLst>
              <a:outerShdw blurRad="63500" dist="38100" dir="5400000" rotWithShape="0">
                <a:srgbClr val="032544">
                  <a:alpha val="47843"/>
                </a:srgbClr>
              </a:outerShdw>
            </a:effectLst>
          </p:spPr>
          <p:txBody>
            <a:bodyPr wrap="square" lIns="45718" tIns="45718" rIns="45718" bIns="45718" numCol="1" anchor="ctr">
              <a:noAutofit/>
            </a:bodyPr>
            <a:lstStyle/>
            <a:p>
              <a:pPr algn="ctr"/>
              <a:endParaRPr/>
            </a:p>
          </p:txBody>
        </p:sp>
        <p:sp>
          <p:nvSpPr>
            <p:cNvPr id="540" name="Shape 540"/>
            <p:cNvSpPr/>
            <p:nvPr/>
          </p:nvSpPr>
          <p:spPr>
            <a:xfrm>
              <a:off x="19945" y="25240"/>
              <a:ext cx="2017505" cy="35813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ctr">
              <a:spAutoFit/>
            </a:bodyPr>
            <a:lstStyle>
              <a:lvl1pPr algn="ctr">
                <a:defRPr b="1">
                  <a:solidFill>
                    <a:srgbClr val="FFFFFF"/>
                  </a:solidFill>
                </a:defRPr>
              </a:lvl1pPr>
            </a:lstStyle>
            <a:p>
              <a:r>
                <a:t>Anti-amyloid</a:t>
              </a:r>
            </a:p>
          </p:txBody>
        </p:sp>
      </p:grpSp>
      <p:grpSp>
        <p:nvGrpSpPr>
          <p:cNvPr id="544" name="Group 544"/>
          <p:cNvGrpSpPr/>
          <p:nvPr/>
        </p:nvGrpSpPr>
        <p:grpSpPr>
          <a:xfrm>
            <a:off x="7528035" y="4150764"/>
            <a:ext cx="3156371" cy="408623"/>
            <a:chOff x="0" y="0"/>
            <a:chExt cx="3156370" cy="408622"/>
          </a:xfrm>
        </p:grpSpPr>
        <p:sp>
          <p:nvSpPr>
            <p:cNvPr id="542" name="Shape 542"/>
            <p:cNvSpPr/>
            <p:nvPr/>
          </p:nvSpPr>
          <p:spPr>
            <a:xfrm>
              <a:off x="0" y="-1"/>
              <a:ext cx="3156371" cy="408623"/>
            </a:xfrm>
            <a:prstGeom prst="roundRect">
              <a:avLst>
                <a:gd name="adj" fmla="val 16667"/>
              </a:avLst>
            </a:prstGeom>
            <a:solidFill>
              <a:srgbClr val="F47B20"/>
            </a:solidFill>
            <a:ln w="25400" cap="flat">
              <a:solidFill>
                <a:schemeClr val="accent1"/>
              </a:solidFill>
              <a:prstDash val="solid"/>
              <a:round/>
            </a:ln>
            <a:effectLst>
              <a:outerShdw blurRad="63500" dist="38100" dir="5400000" rotWithShape="0">
                <a:srgbClr val="032544">
                  <a:alpha val="47843"/>
                </a:srgbClr>
              </a:outerShdw>
            </a:effectLst>
          </p:spPr>
          <p:txBody>
            <a:bodyPr wrap="square" lIns="45718" tIns="45718" rIns="45718" bIns="45718" numCol="1" anchor="ctr">
              <a:noAutofit/>
            </a:bodyPr>
            <a:lstStyle/>
            <a:p>
              <a:pPr algn="ctr"/>
              <a:endParaRPr/>
            </a:p>
          </p:txBody>
        </p:sp>
        <p:sp>
          <p:nvSpPr>
            <p:cNvPr id="543" name="Shape 543"/>
            <p:cNvSpPr/>
            <p:nvPr/>
          </p:nvSpPr>
          <p:spPr>
            <a:xfrm>
              <a:off x="19946" y="25240"/>
              <a:ext cx="3116479" cy="35813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ctr">
              <a:spAutoFit/>
            </a:bodyPr>
            <a:lstStyle>
              <a:lvl1pPr algn="ctr">
                <a:defRPr b="1">
                  <a:solidFill>
                    <a:srgbClr val="FFFFFF"/>
                  </a:solidFill>
                </a:defRPr>
              </a:lvl1pPr>
            </a:lstStyle>
            <a:p>
              <a:r>
                <a:t>Anti-hyperphosphorylation </a:t>
              </a:r>
            </a:p>
          </p:txBody>
        </p:sp>
      </p:grpSp>
      <p:grpSp>
        <p:nvGrpSpPr>
          <p:cNvPr id="547" name="Group 547"/>
          <p:cNvGrpSpPr/>
          <p:nvPr/>
        </p:nvGrpSpPr>
        <p:grpSpPr>
          <a:xfrm>
            <a:off x="3982156" y="4956307"/>
            <a:ext cx="4052148" cy="715090"/>
            <a:chOff x="0" y="0"/>
            <a:chExt cx="4052146" cy="715089"/>
          </a:xfrm>
        </p:grpSpPr>
        <p:sp>
          <p:nvSpPr>
            <p:cNvPr id="545" name="Shape 545"/>
            <p:cNvSpPr/>
            <p:nvPr/>
          </p:nvSpPr>
          <p:spPr>
            <a:xfrm>
              <a:off x="0" y="-1"/>
              <a:ext cx="4052147" cy="715090"/>
            </a:xfrm>
            <a:prstGeom prst="roundRect">
              <a:avLst>
                <a:gd name="adj" fmla="val 16667"/>
              </a:avLst>
            </a:prstGeom>
            <a:solidFill>
              <a:srgbClr val="F47B20"/>
            </a:solidFill>
            <a:ln w="25400" cap="flat">
              <a:solidFill>
                <a:schemeClr val="accent1"/>
              </a:solidFill>
              <a:prstDash val="solid"/>
              <a:round/>
            </a:ln>
            <a:effectLst>
              <a:outerShdw blurRad="63500" dist="38100" dir="5400000" rotWithShape="0">
                <a:srgbClr val="032544">
                  <a:alpha val="47843"/>
                </a:srgbClr>
              </a:outerShdw>
            </a:effectLst>
          </p:spPr>
          <p:txBody>
            <a:bodyPr wrap="square" lIns="45718" tIns="45718" rIns="45718" bIns="45718" numCol="1" anchor="ctr">
              <a:noAutofit/>
            </a:bodyPr>
            <a:lstStyle/>
            <a:p>
              <a:pPr algn="ctr"/>
              <a:endParaRPr/>
            </a:p>
          </p:txBody>
        </p:sp>
        <p:sp>
          <p:nvSpPr>
            <p:cNvPr id="546" name="Shape 546"/>
            <p:cNvSpPr/>
            <p:nvPr/>
          </p:nvSpPr>
          <p:spPr>
            <a:xfrm>
              <a:off x="34907" y="45123"/>
              <a:ext cx="3982332" cy="62483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ctr">
              <a:spAutoFit/>
            </a:bodyPr>
            <a:lstStyle/>
            <a:p>
              <a:pPr algn="ctr">
                <a:defRPr b="1">
                  <a:solidFill>
                    <a:srgbClr val="FFFFFF"/>
                  </a:solidFill>
                </a:defRPr>
              </a:pPr>
              <a:r>
                <a:t>Reduction of AD symptoms &amp; </a:t>
              </a:r>
            </a:p>
            <a:p>
              <a:pPr algn="ctr">
                <a:defRPr b="1">
                  <a:solidFill>
                    <a:srgbClr val="FFFFFF"/>
                  </a:solidFill>
                </a:defRPr>
              </a:pPr>
              <a:r>
                <a:t>improvement of cognitive functions </a:t>
              </a:r>
            </a:p>
          </p:txBody>
        </p:sp>
      </p:grpSp>
      <p:grpSp>
        <p:nvGrpSpPr>
          <p:cNvPr id="550" name="Group 550"/>
          <p:cNvGrpSpPr/>
          <p:nvPr/>
        </p:nvGrpSpPr>
        <p:grpSpPr>
          <a:xfrm>
            <a:off x="4209065" y="2806536"/>
            <a:ext cx="3704175" cy="995425"/>
            <a:chOff x="0" y="-1"/>
            <a:chExt cx="3704173" cy="995424"/>
          </a:xfrm>
        </p:grpSpPr>
        <p:sp>
          <p:nvSpPr>
            <p:cNvPr id="548" name="Shape 548"/>
            <p:cNvSpPr/>
            <p:nvPr/>
          </p:nvSpPr>
          <p:spPr>
            <a:xfrm>
              <a:off x="-1" y="-2"/>
              <a:ext cx="3704175" cy="995425"/>
            </a:xfrm>
            <a:prstGeom prst="ellipse">
              <a:avLst/>
            </a:prstGeom>
            <a:solidFill>
              <a:schemeClr val="accent1"/>
            </a:solidFill>
            <a:ln w="25400" cap="flat">
              <a:solidFill>
                <a:schemeClr val="accent1"/>
              </a:solidFill>
              <a:prstDash val="solid"/>
              <a:round/>
            </a:ln>
            <a:effectLst>
              <a:outerShdw blurRad="63500" dist="38100" dir="5400000" rotWithShape="0">
                <a:srgbClr val="032544">
                  <a:alpha val="47843"/>
                </a:srgbClr>
              </a:outerShdw>
            </a:effectLst>
          </p:spPr>
          <p:txBody>
            <a:bodyPr wrap="square" lIns="45718" tIns="45718" rIns="45718" bIns="45718" numCol="1" anchor="ctr">
              <a:noAutofit/>
            </a:bodyPr>
            <a:lstStyle/>
            <a:p>
              <a:pPr algn="ctr"/>
              <a:endParaRPr/>
            </a:p>
          </p:txBody>
        </p:sp>
        <p:sp>
          <p:nvSpPr>
            <p:cNvPr id="549" name="Shape 549"/>
            <p:cNvSpPr/>
            <p:nvPr/>
          </p:nvSpPr>
          <p:spPr>
            <a:xfrm>
              <a:off x="542462" y="159889"/>
              <a:ext cx="2619250" cy="67563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ctr">
              <a:spAutoFit/>
            </a:bodyPr>
            <a:lstStyle>
              <a:lvl1pPr algn="ctr">
                <a:defRPr sz="2000" b="1">
                  <a:solidFill>
                    <a:srgbClr val="FFFFFF"/>
                  </a:solidFill>
                </a:defRPr>
              </a:lvl1pPr>
            </a:lstStyle>
            <a:p>
              <a:r>
                <a:t>Multi modal action of NeuroAiD</a:t>
              </a:r>
            </a:p>
          </p:txBody>
        </p:sp>
      </p:grpSp>
      <p:sp>
        <p:nvSpPr>
          <p:cNvPr id="551" name="Shape 551"/>
          <p:cNvSpPr/>
          <p:nvPr/>
        </p:nvSpPr>
        <p:spPr>
          <a:xfrm flipV="1">
            <a:off x="6009499" y="1985522"/>
            <a:ext cx="2" cy="741938"/>
          </a:xfrm>
          <a:prstGeom prst="line">
            <a:avLst/>
          </a:prstGeom>
          <a:ln w="57150">
            <a:solidFill>
              <a:schemeClr val="accent1"/>
            </a:solidFill>
            <a:tailEnd type="triangle"/>
          </a:ln>
          <a:effectLst>
            <a:outerShdw blurRad="63500" dist="38100" dir="5400000" rotWithShape="0">
              <a:srgbClr val="032544">
                <a:alpha val="47843"/>
              </a:srgbClr>
            </a:outerShdw>
          </a:effectLst>
        </p:spPr>
        <p:txBody>
          <a:bodyPr lIns="45718" tIns="45718" rIns="45718" bIns="45718"/>
          <a:lstStyle/>
          <a:p>
            <a:endParaRPr/>
          </a:p>
        </p:txBody>
      </p:sp>
      <p:sp>
        <p:nvSpPr>
          <p:cNvPr id="552" name="Shape 552"/>
          <p:cNvSpPr/>
          <p:nvPr/>
        </p:nvSpPr>
        <p:spPr>
          <a:xfrm>
            <a:off x="6008229" y="3988006"/>
            <a:ext cx="2" cy="817088"/>
          </a:xfrm>
          <a:prstGeom prst="line">
            <a:avLst/>
          </a:prstGeom>
          <a:ln w="57150">
            <a:solidFill>
              <a:schemeClr val="accent1"/>
            </a:solidFill>
            <a:tailEnd type="triangle"/>
          </a:ln>
          <a:effectLst>
            <a:outerShdw blurRad="63500" dist="38100" dir="5400000" rotWithShape="0">
              <a:srgbClr val="032544">
                <a:alpha val="47843"/>
              </a:srgbClr>
            </a:outerShdw>
          </a:effectLst>
        </p:spPr>
        <p:txBody>
          <a:bodyPr lIns="45718" tIns="45718" rIns="45718" bIns="45718"/>
          <a:lstStyle/>
          <a:p>
            <a:endParaRPr/>
          </a:p>
        </p:txBody>
      </p:sp>
      <p:sp>
        <p:nvSpPr>
          <p:cNvPr id="553" name="Shape 553"/>
          <p:cNvSpPr/>
          <p:nvPr/>
        </p:nvSpPr>
        <p:spPr>
          <a:xfrm flipV="1">
            <a:off x="8305814" y="2408988"/>
            <a:ext cx="2" cy="903685"/>
          </a:xfrm>
          <a:prstGeom prst="line">
            <a:avLst/>
          </a:prstGeom>
          <a:ln w="57150">
            <a:solidFill>
              <a:schemeClr val="accent1"/>
            </a:solidFill>
            <a:tailEnd type="triangle"/>
          </a:ln>
          <a:effectLst>
            <a:outerShdw blurRad="63500" dist="38100" dir="5400000" rotWithShape="0">
              <a:srgbClr val="032544">
                <a:alpha val="47843"/>
              </a:srgbClr>
            </a:outerShdw>
          </a:effectLst>
        </p:spPr>
        <p:txBody>
          <a:bodyPr lIns="45718" tIns="45718" rIns="45718" bIns="45718"/>
          <a:lstStyle/>
          <a:p>
            <a:endParaRPr/>
          </a:p>
        </p:txBody>
      </p:sp>
      <p:sp>
        <p:nvSpPr>
          <p:cNvPr id="554" name="Shape 554"/>
          <p:cNvSpPr/>
          <p:nvPr/>
        </p:nvSpPr>
        <p:spPr>
          <a:xfrm>
            <a:off x="3645220" y="3279814"/>
            <a:ext cx="2" cy="903685"/>
          </a:xfrm>
          <a:prstGeom prst="line">
            <a:avLst/>
          </a:prstGeom>
          <a:ln w="57150">
            <a:solidFill>
              <a:schemeClr val="accent1"/>
            </a:solidFill>
            <a:tailEnd type="triangle"/>
          </a:ln>
          <a:effectLst>
            <a:outerShdw blurRad="63500" dist="38100" dir="5400000" rotWithShape="0">
              <a:srgbClr val="032544">
                <a:alpha val="47843"/>
              </a:srgbClr>
            </a:outerShdw>
          </a:effectLst>
        </p:spPr>
        <p:txBody>
          <a:bodyPr lIns="45718" tIns="45718" rIns="45718" bIns="45718"/>
          <a:lstStyle/>
          <a:p>
            <a:endParaRPr/>
          </a:p>
        </p:txBody>
      </p:sp>
      <p:sp>
        <p:nvSpPr>
          <p:cNvPr id="555" name="Shape 555"/>
          <p:cNvSpPr/>
          <p:nvPr/>
        </p:nvSpPr>
        <p:spPr>
          <a:xfrm flipV="1">
            <a:off x="3646489" y="2408988"/>
            <a:ext cx="2" cy="903685"/>
          </a:xfrm>
          <a:prstGeom prst="line">
            <a:avLst/>
          </a:prstGeom>
          <a:ln w="57150">
            <a:solidFill>
              <a:schemeClr val="accent1"/>
            </a:solidFill>
            <a:tailEnd type="triangle"/>
          </a:ln>
          <a:effectLst>
            <a:outerShdw blurRad="63500" dist="38100" dir="5400000" rotWithShape="0">
              <a:srgbClr val="032544">
                <a:alpha val="47843"/>
              </a:srgbClr>
            </a:outerShdw>
          </a:effectLst>
        </p:spPr>
        <p:txBody>
          <a:bodyPr lIns="45718" tIns="45718" rIns="45718" bIns="45718"/>
          <a:lstStyle/>
          <a:p>
            <a:endParaRPr/>
          </a:p>
        </p:txBody>
      </p:sp>
      <p:sp>
        <p:nvSpPr>
          <p:cNvPr id="556" name="Shape 556"/>
          <p:cNvSpPr/>
          <p:nvPr/>
        </p:nvSpPr>
        <p:spPr>
          <a:xfrm>
            <a:off x="8304545" y="3279814"/>
            <a:ext cx="2" cy="903685"/>
          </a:xfrm>
          <a:prstGeom prst="line">
            <a:avLst/>
          </a:prstGeom>
          <a:ln w="57150">
            <a:solidFill>
              <a:schemeClr val="accent1"/>
            </a:solidFill>
            <a:tailEnd type="triangle"/>
          </a:ln>
          <a:effectLst>
            <a:outerShdw blurRad="63500" dist="38100" dir="5400000" rotWithShape="0">
              <a:srgbClr val="032544">
                <a:alpha val="47843"/>
              </a:srgbClr>
            </a:outerShdw>
          </a:effectLst>
        </p:spPr>
        <p:txBody>
          <a:bodyPr lIns="45718" tIns="45718" rIns="45718" bIns="45718"/>
          <a:lstStyle/>
          <a:p>
            <a:endParaRPr/>
          </a:p>
        </p:txBody>
      </p:sp>
      <p:pic>
        <p:nvPicPr>
          <p:cNvPr id="557" name="image2.png"/>
          <p:cNvPicPr>
            <a:picLocks noChangeAspect="1"/>
          </p:cNvPicPr>
          <p:nvPr/>
        </p:nvPicPr>
        <p:blipFill>
          <a:blip r:embed="rId3"/>
          <a:stretch>
            <a:fillRect/>
          </a:stretch>
        </p:blipFill>
        <p:spPr>
          <a:xfrm>
            <a:off x="0" y="6160315"/>
            <a:ext cx="12192000" cy="703794"/>
          </a:xfrm>
          <a:prstGeom prst="rect">
            <a:avLst/>
          </a:prstGeom>
          <a:ln w="12700">
            <a:miter lim="400000"/>
          </a:ln>
        </p:spPr>
      </p:pic>
      <p:pic>
        <p:nvPicPr>
          <p:cNvPr id="558" name="image3.png"/>
          <p:cNvPicPr>
            <a:picLocks noChangeAspect="1"/>
          </p:cNvPicPr>
          <p:nvPr/>
        </p:nvPicPr>
        <p:blipFill>
          <a:blip r:embed="rId4"/>
          <a:stretch>
            <a:fillRect/>
          </a:stretch>
        </p:blipFill>
        <p:spPr>
          <a:xfrm>
            <a:off x="225087" y="6319065"/>
            <a:ext cx="668675" cy="386292"/>
          </a:xfrm>
          <a:prstGeom prst="rect">
            <a:avLst/>
          </a:prstGeom>
          <a:ln w="12700">
            <a:miter lim="400000"/>
          </a:ln>
        </p:spPr>
      </p:pic>
      <p:pic>
        <p:nvPicPr>
          <p:cNvPr id="559" name="image4.png"/>
          <p:cNvPicPr>
            <a:picLocks noChangeAspect="1"/>
          </p:cNvPicPr>
          <p:nvPr/>
        </p:nvPicPr>
        <p:blipFill>
          <a:blip r:embed="rId5"/>
          <a:stretch>
            <a:fillRect/>
          </a:stretch>
        </p:blipFill>
        <p:spPr>
          <a:xfrm>
            <a:off x="10989205" y="6293579"/>
            <a:ext cx="1126406" cy="438780"/>
          </a:xfrm>
          <a:prstGeom prst="rect">
            <a:avLst/>
          </a:prstGeom>
          <a:ln w="12700">
            <a:miter lim="400000"/>
          </a:ln>
        </p:spPr>
      </p:pic>
      <p:pic>
        <p:nvPicPr>
          <p:cNvPr id="560" name="image1.png"/>
          <p:cNvPicPr>
            <a:picLocks noChangeAspect="1"/>
          </p:cNvPicPr>
          <p:nvPr/>
        </p:nvPicPr>
        <p:blipFill>
          <a:blip r:embed="rId6"/>
          <a:srcRect b="84612"/>
          <a:stretch>
            <a:fillRect/>
          </a:stretch>
        </p:blipFill>
        <p:spPr>
          <a:xfrm>
            <a:off x="0" y="-47991"/>
            <a:ext cx="12192000" cy="1042508"/>
          </a:xfrm>
          <a:prstGeom prst="rect">
            <a:avLst/>
          </a:prstGeom>
          <a:ln w="12700">
            <a:miter lim="400000"/>
          </a:ln>
        </p:spPr>
      </p:pic>
      <p:sp>
        <p:nvSpPr>
          <p:cNvPr id="561" name="Shape 561"/>
          <p:cNvSpPr/>
          <p:nvPr/>
        </p:nvSpPr>
        <p:spPr>
          <a:xfrm>
            <a:off x="170130" y="42403"/>
            <a:ext cx="11887203" cy="720641"/>
          </a:xfrm>
          <a:prstGeom prst="rect">
            <a:avLst/>
          </a:prstGeom>
          <a:solidFill>
            <a:srgbClr val="FFFFFF"/>
          </a:solidFill>
          <a:ln w="12700">
            <a:solidFill>
              <a:srgbClr val="FFFFFF"/>
            </a:solidFill>
            <a:miter/>
          </a:ln>
        </p:spPr>
        <p:txBody>
          <a:bodyPr lIns="45718" tIns="45718" rIns="45718" bIns="45718" anchor="ctr"/>
          <a:lstStyle/>
          <a:p>
            <a:pPr algn="ctr" defTabSz="457200">
              <a:defRPr>
                <a:solidFill>
                  <a:srgbClr val="FFFFFF"/>
                </a:solidFill>
              </a:defRPr>
            </a:pPr>
            <a:endParaRPr/>
          </a:p>
        </p:txBody>
      </p:sp>
      <p:sp>
        <p:nvSpPr>
          <p:cNvPr id="562" name="Shape 562"/>
          <p:cNvSpPr/>
          <p:nvPr/>
        </p:nvSpPr>
        <p:spPr>
          <a:xfrm>
            <a:off x="485377" y="172313"/>
            <a:ext cx="10665553" cy="46166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defTabSz="914353">
              <a:defRPr sz="2400" b="1">
                <a:latin typeface="Arial"/>
                <a:ea typeface="Arial"/>
                <a:cs typeface="Arial"/>
                <a:sym typeface="Arial"/>
              </a:defRPr>
            </a:lvl1pPr>
          </a:lstStyle>
          <a:p>
            <a:pPr algn="ctr"/>
            <a:r>
              <a:rPr dirty="0">
                <a:solidFill>
                  <a:srgbClr val="FF0000"/>
                </a:solidFill>
              </a:rPr>
              <a:t>NeuroAiD</a:t>
            </a:r>
            <a:r>
              <a:rPr lang="tr-TR" dirty="0">
                <a:solidFill>
                  <a:srgbClr val="FF0000"/>
                </a:solidFill>
              </a:rPr>
              <a:t>; AH için </a:t>
            </a:r>
            <a:r>
              <a:rPr lang="tr-TR" dirty="0" err="1">
                <a:solidFill>
                  <a:srgbClr val="FF0000"/>
                </a:solidFill>
              </a:rPr>
              <a:t>multimodal</a:t>
            </a:r>
            <a:r>
              <a:rPr lang="tr-TR" dirty="0">
                <a:solidFill>
                  <a:srgbClr val="FF0000"/>
                </a:solidFill>
              </a:rPr>
              <a:t> etki </a:t>
            </a:r>
            <a:endParaRPr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6" name="image1.png"/>
          <p:cNvPicPr>
            <a:picLocks noChangeAspect="1"/>
          </p:cNvPicPr>
          <p:nvPr/>
        </p:nvPicPr>
        <p:blipFill>
          <a:blip r:embed="rId2"/>
          <a:stretch>
            <a:fillRect/>
          </a:stretch>
        </p:blipFill>
        <p:spPr>
          <a:xfrm>
            <a:off x="0" y="0"/>
            <a:ext cx="12192000" cy="6774675"/>
          </a:xfrm>
          <a:prstGeom prst="rect">
            <a:avLst/>
          </a:prstGeom>
          <a:ln w="12700">
            <a:miter lim="400000"/>
          </a:ln>
        </p:spPr>
      </p:pic>
      <p:pic>
        <p:nvPicPr>
          <p:cNvPr id="567" name="image2.png"/>
          <p:cNvPicPr>
            <a:picLocks noChangeAspect="1"/>
          </p:cNvPicPr>
          <p:nvPr/>
        </p:nvPicPr>
        <p:blipFill>
          <a:blip r:embed="rId3"/>
          <a:stretch>
            <a:fillRect/>
          </a:stretch>
        </p:blipFill>
        <p:spPr>
          <a:xfrm>
            <a:off x="0" y="6160315"/>
            <a:ext cx="12192000" cy="703794"/>
          </a:xfrm>
          <a:prstGeom prst="rect">
            <a:avLst/>
          </a:prstGeom>
          <a:ln w="12700">
            <a:miter lim="400000"/>
          </a:ln>
        </p:spPr>
      </p:pic>
      <p:pic>
        <p:nvPicPr>
          <p:cNvPr id="568" name="image3.png"/>
          <p:cNvPicPr>
            <a:picLocks noChangeAspect="1"/>
          </p:cNvPicPr>
          <p:nvPr/>
        </p:nvPicPr>
        <p:blipFill>
          <a:blip r:embed="rId4"/>
          <a:stretch>
            <a:fillRect/>
          </a:stretch>
        </p:blipFill>
        <p:spPr>
          <a:xfrm>
            <a:off x="225087" y="6319065"/>
            <a:ext cx="668675" cy="386292"/>
          </a:xfrm>
          <a:prstGeom prst="rect">
            <a:avLst/>
          </a:prstGeom>
          <a:ln w="12700">
            <a:miter lim="400000"/>
          </a:ln>
        </p:spPr>
      </p:pic>
      <p:pic>
        <p:nvPicPr>
          <p:cNvPr id="569" name="image4.png"/>
          <p:cNvPicPr>
            <a:picLocks noChangeAspect="1"/>
          </p:cNvPicPr>
          <p:nvPr/>
        </p:nvPicPr>
        <p:blipFill>
          <a:blip r:embed="rId5"/>
          <a:stretch>
            <a:fillRect/>
          </a:stretch>
        </p:blipFill>
        <p:spPr>
          <a:xfrm>
            <a:off x="10989205" y="6293579"/>
            <a:ext cx="1126406" cy="438780"/>
          </a:xfrm>
          <a:prstGeom prst="rect">
            <a:avLst/>
          </a:prstGeom>
          <a:ln w="12700">
            <a:miter lim="400000"/>
          </a:ln>
        </p:spPr>
      </p:pic>
      <p:sp>
        <p:nvSpPr>
          <p:cNvPr id="570" name="Shape 570"/>
          <p:cNvSpPr/>
          <p:nvPr/>
        </p:nvSpPr>
        <p:spPr>
          <a:xfrm>
            <a:off x="1455917" y="2130245"/>
            <a:ext cx="8806652" cy="1899824"/>
          </a:xfrm>
          <a:prstGeom prst="rect">
            <a:avLst/>
          </a:prstGeom>
          <a:solidFill>
            <a:srgbClr val="FFFFFF"/>
          </a:solidFill>
          <a:ln w="12700">
            <a:miter lim="400000"/>
          </a:ln>
        </p:spPr>
        <p:txBody>
          <a:bodyPr lIns="45718" tIns="45718" rIns="45718" bIns="45718" anchor="ctr"/>
          <a:lstStyle/>
          <a:p>
            <a:pPr algn="ctr"/>
            <a:endParaRPr/>
          </a:p>
        </p:txBody>
      </p:sp>
      <p:sp>
        <p:nvSpPr>
          <p:cNvPr id="571" name="Shape 571"/>
          <p:cNvSpPr/>
          <p:nvPr/>
        </p:nvSpPr>
        <p:spPr>
          <a:xfrm>
            <a:off x="525084" y="2356883"/>
            <a:ext cx="10668318" cy="769437"/>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lgn="ctr">
              <a:defRPr sz="4400" b="1" i="1">
                <a:latin typeface="Arial"/>
                <a:ea typeface="Arial"/>
                <a:cs typeface="Arial"/>
                <a:sym typeface="Arial"/>
              </a:defRPr>
            </a:pPr>
            <a:r>
              <a:rPr dirty="0"/>
              <a:t>NeuroAiD</a:t>
            </a:r>
            <a:r>
              <a:rPr lang="tr-TR" dirty="0"/>
              <a:t>; AH Klinik Çalışmalar</a:t>
            </a:r>
            <a:endParaRPr dirty="0"/>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 name="Shape 573"/>
          <p:cNvSpPr>
            <a:spLocks noGrp="1"/>
          </p:cNvSpPr>
          <p:nvPr>
            <p:ph type="sldNum" sz="quarter" idx="4294967295"/>
          </p:nvPr>
        </p:nvSpPr>
        <p:spPr>
          <a:xfrm>
            <a:off x="10995662" y="6248398"/>
            <a:ext cx="281937" cy="320037"/>
          </a:xfrm>
          <a:prstGeom prst="rect">
            <a:avLst/>
          </a:prstGeom>
          <a:extLst>
            <a:ext uri="{C572A759-6A51-4108-AA02-DFA0A04FC94B}">
              <ma14:wrappingTextBoxFlag xmlns:ma14="http://schemas.microsoft.com/office/mac/drawingml/2011/main" xmlns="" val="1"/>
            </a:ext>
          </a:extLst>
        </p:spPr>
        <p:txBody>
          <a:bodyPr lIns="45718" tIns="45718" rIns="45718" bIns="45718" anchor="t"/>
          <a:lstStyle>
            <a:lvl1pPr defTabSz="457200">
              <a:defRPr sz="1400">
                <a:solidFill>
                  <a:srgbClr val="000000"/>
                </a:solidFill>
                <a:latin typeface="Times"/>
                <a:ea typeface="Times"/>
                <a:cs typeface="Times"/>
                <a:sym typeface="Times"/>
              </a:defRPr>
            </a:lvl1pPr>
          </a:lstStyle>
          <a:p>
            <a:fld id="{86CB4B4D-7CA3-9044-876B-883B54F8677D}" type="slidenum">
              <a:t>13</a:t>
            </a:fld>
            <a:endParaRPr/>
          </a:p>
        </p:txBody>
      </p:sp>
      <p:sp>
        <p:nvSpPr>
          <p:cNvPr id="574" name="Shape 574"/>
          <p:cNvSpPr/>
          <p:nvPr/>
        </p:nvSpPr>
        <p:spPr>
          <a:xfrm>
            <a:off x="2635705" y="4170398"/>
            <a:ext cx="4749834" cy="16027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742950" lvl="1" indent="-285750">
              <a:buSzPct val="100000"/>
              <a:buFont typeface="Arial"/>
              <a:buChar char="•"/>
              <a:defRPr sz="1400" b="1">
                <a:latin typeface="Segoe UI Variable Display"/>
                <a:ea typeface="Segoe UI Variable Display"/>
                <a:cs typeface="Segoe UI Variable Display"/>
                <a:sym typeface="Segoe UI Variable Display"/>
              </a:defRPr>
            </a:pPr>
            <a:r>
              <a:t>MCI and mild AD</a:t>
            </a:r>
          </a:p>
          <a:p>
            <a:pPr marL="1200150" lvl="2" indent="-285750">
              <a:buSzPct val="100000"/>
              <a:buFont typeface="Courier New"/>
              <a:buChar char="o"/>
              <a:defRPr sz="1400">
                <a:latin typeface="Segoe UI Variable Display"/>
                <a:ea typeface="Segoe UI Variable Display"/>
                <a:cs typeface="Segoe UI Variable Display"/>
                <a:sym typeface="Segoe UI Variable Display"/>
              </a:defRPr>
            </a:pPr>
            <a:r>
              <a:t>Aducanumab (monthly infusion for at least 18M) - approved by US FDA in 2021</a:t>
            </a:r>
          </a:p>
          <a:p>
            <a:pPr marL="1200150" lvl="2" indent="-285750">
              <a:buSzPct val="100000"/>
              <a:buFont typeface="Courier New"/>
              <a:buChar char="o"/>
              <a:defRPr sz="1400">
                <a:latin typeface="Segoe UI Variable Display"/>
                <a:ea typeface="Segoe UI Variable Display"/>
                <a:cs typeface="Segoe UI Variable Display"/>
                <a:sym typeface="Segoe UI Variable Display"/>
              </a:defRPr>
            </a:pPr>
            <a:r>
              <a:t>Lecanemab (twice monthly infusion for 18 months)- approved by US FDA in 2023</a:t>
            </a:r>
          </a:p>
          <a:p>
            <a:pPr marL="1200150" lvl="2" indent="-285750">
              <a:buSzPct val="100000"/>
              <a:buFont typeface="Courier New"/>
              <a:buChar char="o"/>
              <a:defRPr sz="1400">
                <a:latin typeface="Segoe UI Variable Display"/>
                <a:ea typeface="Segoe UI Variable Display"/>
                <a:cs typeface="Segoe UI Variable Display"/>
                <a:sym typeface="Segoe UI Variable Display"/>
              </a:defRPr>
            </a:pPr>
            <a:r>
              <a:t>Donanemab (monthly infusion, for 12 months) - approved by US FDA in 2024</a:t>
            </a:r>
          </a:p>
        </p:txBody>
      </p:sp>
      <p:pic>
        <p:nvPicPr>
          <p:cNvPr id="575" name="image40.png"/>
          <p:cNvPicPr>
            <a:picLocks noChangeAspect="1"/>
          </p:cNvPicPr>
          <p:nvPr/>
        </p:nvPicPr>
        <p:blipFill>
          <a:blip r:embed="rId2"/>
          <a:stretch>
            <a:fillRect/>
          </a:stretch>
        </p:blipFill>
        <p:spPr>
          <a:xfrm>
            <a:off x="0" y="4170398"/>
            <a:ext cx="3158003" cy="913289"/>
          </a:xfrm>
          <a:prstGeom prst="rect">
            <a:avLst/>
          </a:prstGeom>
          <a:ln w="12700">
            <a:miter lim="400000"/>
          </a:ln>
        </p:spPr>
      </p:pic>
      <p:sp>
        <p:nvSpPr>
          <p:cNvPr id="576" name="Shape 576"/>
          <p:cNvSpPr/>
          <p:nvPr/>
        </p:nvSpPr>
        <p:spPr>
          <a:xfrm>
            <a:off x="-2" y="1175069"/>
            <a:ext cx="3211301" cy="2431431"/>
          </a:xfrm>
          <a:prstGeom prst="rect">
            <a:avLst/>
          </a:prstGeom>
          <a:solidFill>
            <a:srgbClr val="44546A"/>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lgn="ctr">
              <a:defRPr sz="2000" b="1">
                <a:solidFill>
                  <a:srgbClr val="FFFFFF"/>
                </a:solidFill>
                <a:latin typeface="Segoe UI Variable Display"/>
                <a:ea typeface="Segoe UI Variable Display"/>
                <a:cs typeface="Segoe UI Variable Display"/>
                <a:sym typeface="Segoe UI Variable Display"/>
              </a:defRPr>
            </a:pPr>
            <a:r>
              <a:rPr dirty="0"/>
              <a:t>Standar Symptomatic  treatment</a:t>
            </a:r>
          </a:p>
          <a:p>
            <a:pPr algn="ctr">
              <a:defRPr sz="1600">
                <a:solidFill>
                  <a:srgbClr val="FFFFFF"/>
                </a:solidFill>
                <a:latin typeface="Segoe UI Variable Display"/>
                <a:ea typeface="Segoe UI Variable Display"/>
                <a:cs typeface="Segoe UI Variable Display"/>
                <a:sym typeface="Segoe UI Variable Display"/>
              </a:defRPr>
            </a:pPr>
            <a:endParaRPr dirty="0"/>
          </a:p>
          <a:p>
            <a:pPr algn="ctr">
              <a:defRPr sz="1600">
                <a:solidFill>
                  <a:srgbClr val="FFFFFF"/>
                </a:solidFill>
                <a:latin typeface="Segoe UI Variable Display"/>
                <a:ea typeface="Segoe UI Variable Display"/>
                <a:cs typeface="Segoe UI Variable Display"/>
                <a:sym typeface="Segoe UI Variable Display"/>
              </a:defRPr>
            </a:pPr>
            <a:r>
              <a:rPr dirty="0"/>
              <a:t>Long experience of use to improve cognitive symptoms</a:t>
            </a:r>
          </a:p>
          <a:p>
            <a:pPr algn="ctr">
              <a:defRPr sz="1600">
                <a:solidFill>
                  <a:srgbClr val="FFFFFF"/>
                </a:solidFill>
                <a:latin typeface="Segoe UI Variable Display"/>
                <a:ea typeface="Segoe UI Variable Display"/>
                <a:cs typeface="Segoe UI Variable Display"/>
                <a:sym typeface="Segoe UI Variable Display"/>
              </a:defRPr>
            </a:pPr>
            <a:endParaRPr dirty="0"/>
          </a:p>
          <a:p>
            <a:pPr algn="ctr">
              <a:defRPr sz="1600">
                <a:solidFill>
                  <a:srgbClr val="FFFFFF"/>
                </a:solidFill>
                <a:latin typeface="Segoe UI Variable Display"/>
                <a:ea typeface="Segoe UI Variable Display"/>
                <a:cs typeface="Segoe UI Variable Display"/>
                <a:sym typeface="Segoe UI Variable Display"/>
              </a:defRPr>
            </a:pPr>
            <a:r>
              <a:rPr dirty="0"/>
              <a:t>Tolerability issues</a:t>
            </a:r>
          </a:p>
          <a:p>
            <a:pPr algn="ctr">
              <a:defRPr sz="1600">
                <a:solidFill>
                  <a:srgbClr val="FFFFFF"/>
                </a:solidFill>
                <a:latin typeface="Segoe UI Variable Display"/>
                <a:ea typeface="Segoe UI Variable Display"/>
                <a:cs typeface="Segoe UI Variable Display"/>
                <a:sym typeface="Segoe UI Variable Display"/>
              </a:defRPr>
            </a:pPr>
            <a:endParaRPr dirty="0"/>
          </a:p>
          <a:p>
            <a:pPr algn="ctr">
              <a:defRPr sz="1600">
                <a:solidFill>
                  <a:srgbClr val="FFFFFF"/>
                </a:solidFill>
                <a:latin typeface="Segoe UI Variable Display"/>
                <a:ea typeface="Segoe UI Variable Display"/>
                <a:cs typeface="Segoe UI Variable Display"/>
                <a:sym typeface="Segoe UI Variable Display"/>
              </a:defRPr>
            </a:pPr>
            <a:r>
              <a:rPr dirty="0"/>
              <a:t>Does not modify disease</a:t>
            </a:r>
          </a:p>
        </p:txBody>
      </p:sp>
      <p:sp>
        <p:nvSpPr>
          <p:cNvPr id="579" name="Shape 579"/>
          <p:cNvSpPr/>
          <p:nvPr/>
        </p:nvSpPr>
        <p:spPr>
          <a:xfrm>
            <a:off x="3211296" y="1189651"/>
            <a:ext cx="4103906" cy="24790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285750" indent="-285750">
              <a:buSzPct val="100000"/>
              <a:buFont typeface="Arial"/>
              <a:buChar char="•"/>
              <a:defRPr sz="1700" b="1">
                <a:latin typeface="Segoe UI Variable Display"/>
                <a:ea typeface="Segoe UI Variable Display"/>
                <a:cs typeface="Segoe UI Variable Display"/>
                <a:sym typeface="Segoe UI Variable Display"/>
              </a:defRPr>
            </a:pPr>
            <a:r>
              <a:rPr dirty="0"/>
              <a:t>Mild to moderate AD</a:t>
            </a:r>
          </a:p>
          <a:p>
            <a:pPr marL="742950" lvl="1" indent="-285750">
              <a:buSzPct val="100000"/>
              <a:buFont typeface="Courier New"/>
              <a:buChar char="o"/>
              <a:defRPr sz="1700">
                <a:latin typeface="Segoe UI Variable Display"/>
                <a:ea typeface="Segoe UI Variable Display"/>
                <a:cs typeface="Segoe UI Variable Display"/>
                <a:sym typeface="Segoe UI Variable Display"/>
              </a:defRPr>
            </a:pPr>
            <a:r>
              <a:rPr dirty="0"/>
              <a:t>Galantamine (AChEI)</a:t>
            </a:r>
          </a:p>
          <a:p>
            <a:pPr marL="742950" lvl="1" indent="-285750">
              <a:buSzPct val="100000"/>
              <a:buFont typeface="Courier New"/>
              <a:buChar char="o"/>
              <a:defRPr sz="1700">
                <a:latin typeface="Segoe UI Variable Display"/>
                <a:ea typeface="Segoe UI Variable Display"/>
                <a:cs typeface="Segoe UI Variable Display"/>
                <a:sym typeface="Segoe UI Variable Display"/>
              </a:defRPr>
            </a:pPr>
            <a:r>
              <a:rPr dirty="0"/>
              <a:t>Donepezil (AChEI)</a:t>
            </a:r>
          </a:p>
          <a:p>
            <a:pPr marL="742950" lvl="1" indent="-285750">
              <a:spcBef>
                <a:spcPts val="800"/>
              </a:spcBef>
              <a:buSzPct val="100000"/>
              <a:buFont typeface="Courier New"/>
              <a:buChar char="o"/>
              <a:defRPr sz="1700">
                <a:latin typeface="Segoe UI Variable Display"/>
                <a:ea typeface="Segoe UI Variable Display"/>
                <a:cs typeface="Segoe UI Variable Display"/>
                <a:sym typeface="Segoe UI Variable Display"/>
              </a:defRPr>
            </a:pPr>
            <a:r>
              <a:rPr dirty="0"/>
              <a:t>Rivastigmine (AChEI)</a:t>
            </a:r>
          </a:p>
          <a:p>
            <a:pPr marL="285750" indent="-285750">
              <a:buSzPct val="100000"/>
              <a:buFont typeface="Arial"/>
              <a:buChar char="•"/>
              <a:defRPr sz="1700" b="1">
                <a:latin typeface="Segoe UI Variable Display"/>
                <a:ea typeface="Segoe UI Variable Display"/>
                <a:cs typeface="Segoe UI Variable Display"/>
                <a:sym typeface="Segoe UI Variable Display"/>
              </a:defRPr>
            </a:pPr>
            <a:r>
              <a:rPr dirty="0"/>
              <a:t>Moderate to severe AD</a:t>
            </a:r>
          </a:p>
          <a:p>
            <a:pPr marL="742950" lvl="1" indent="-285750">
              <a:buSzPct val="100000"/>
              <a:buFont typeface="Courier New"/>
              <a:buChar char="o"/>
              <a:defRPr sz="1700">
                <a:latin typeface="Segoe UI Variable Display"/>
                <a:ea typeface="Segoe UI Variable Display"/>
                <a:cs typeface="Segoe UI Variable Display"/>
                <a:sym typeface="Segoe UI Variable Display"/>
              </a:defRPr>
            </a:pPr>
            <a:r>
              <a:rPr dirty="0"/>
              <a:t>Memantine (NMDA antagonist) </a:t>
            </a:r>
          </a:p>
          <a:p>
            <a:pPr marL="742950" lvl="1" indent="-285750">
              <a:buSzPct val="100000"/>
              <a:buFont typeface="Courier New"/>
              <a:buChar char="o"/>
              <a:defRPr sz="1700">
                <a:latin typeface="Segoe UI Variable Display"/>
                <a:ea typeface="Segoe UI Variable Display"/>
                <a:cs typeface="Segoe UI Variable Display"/>
                <a:sym typeface="Segoe UI Variable Display"/>
              </a:defRPr>
            </a:pPr>
            <a:r>
              <a:rPr dirty="0"/>
              <a:t>Memantine and Donepezil</a:t>
            </a:r>
          </a:p>
          <a:p>
            <a:pPr marL="742950" lvl="1" indent="-285750">
              <a:buSzPct val="100000"/>
              <a:buFont typeface="Courier New"/>
              <a:buChar char="o"/>
              <a:defRPr sz="1700">
                <a:latin typeface="Segoe UI Variable Display"/>
                <a:ea typeface="Segoe UI Variable Display"/>
                <a:cs typeface="Segoe UI Variable Display"/>
                <a:sym typeface="Segoe UI Variable Display"/>
              </a:defRPr>
            </a:pPr>
            <a:r>
              <a:rPr dirty="0"/>
              <a:t>Donepezil </a:t>
            </a:r>
          </a:p>
          <a:p>
            <a:pPr marL="742950" lvl="1" indent="-285750">
              <a:buSzPct val="100000"/>
              <a:buFont typeface="Courier New"/>
              <a:buChar char="o"/>
              <a:defRPr sz="1700">
                <a:latin typeface="Segoe UI Variable Display"/>
                <a:ea typeface="Segoe UI Variable Display"/>
                <a:cs typeface="Segoe UI Variable Display"/>
                <a:sym typeface="Segoe UI Variable Display"/>
              </a:defRPr>
            </a:pPr>
            <a:r>
              <a:rPr dirty="0"/>
              <a:t>Rivastigmine </a:t>
            </a:r>
          </a:p>
        </p:txBody>
      </p:sp>
      <p:pic>
        <p:nvPicPr>
          <p:cNvPr id="581" name="image2.png"/>
          <p:cNvPicPr>
            <a:picLocks noChangeAspect="1"/>
          </p:cNvPicPr>
          <p:nvPr/>
        </p:nvPicPr>
        <p:blipFill>
          <a:blip r:embed="rId3"/>
          <a:stretch>
            <a:fillRect/>
          </a:stretch>
        </p:blipFill>
        <p:spPr>
          <a:xfrm>
            <a:off x="0" y="6160315"/>
            <a:ext cx="12192000" cy="703794"/>
          </a:xfrm>
          <a:prstGeom prst="rect">
            <a:avLst/>
          </a:prstGeom>
          <a:ln w="12700">
            <a:miter lim="400000"/>
          </a:ln>
        </p:spPr>
      </p:pic>
      <p:pic>
        <p:nvPicPr>
          <p:cNvPr id="582" name="image3.png"/>
          <p:cNvPicPr>
            <a:picLocks noChangeAspect="1"/>
          </p:cNvPicPr>
          <p:nvPr/>
        </p:nvPicPr>
        <p:blipFill>
          <a:blip r:embed="rId4"/>
          <a:stretch>
            <a:fillRect/>
          </a:stretch>
        </p:blipFill>
        <p:spPr>
          <a:xfrm>
            <a:off x="225087" y="6319065"/>
            <a:ext cx="668675" cy="386292"/>
          </a:xfrm>
          <a:prstGeom prst="rect">
            <a:avLst/>
          </a:prstGeom>
          <a:ln w="12700">
            <a:miter lim="400000"/>
          </a:ln>
        </p:spPr>
      </p:pic>
      <p:pic>
        <p:nvPicPr>
          <p:cNvPr id="583" name="image4.png"/>
          <p:cNvPicPr>
            <a:picLocks noChangeAspect="1"/>
          </p:cNvPicPr>
          <p:nvPr/>
        </p:nvPicPr>
        <p:blipFill>
          <a:blip r:embed="rId5"/>
          <a:stretch>
            <a:fillRect/>
          </a:stretch>
        </p:blipFill>
        <p:spPr>
          <a:xfrm>
            <a:off x="10989205" y="6293579"/>
            <a:ext cx="1126406" cy="438780"/>
          </a:xfrm>
          <a:prstGeom prst="rect">
            <a:avLst/>
          </a:prstGeom>
          <a:ln w="12700">
            <a:miter lim="400000"/>
          </a:ln>
        </p:spPr>
      </p:pic>
      <p:pic>
        <p:nvPicPr>
          <p:cNvPr id="584" name="image1.png"/>
          <p:cNvPicPr>
            <a:picLocks noChangeAspect="1"/>
          </p:cNvPicPr>
          <p:nvPr/>
        </p:nvPicPr>
        <p:blipFill>
          <a:blip r:embed="rId6"/>
          <a:srcRect b="84612"/>
          <a:stretch>
            <a:fillRect/>
          </a:stretch>
        </p:blipFill>
        <p:spPr>
          <a:xfrm>
            <a:off x="0" y="-47991"/>
            <a:ext cx="12192000" cy="1042508"/>
          </a:xfrm>
          <a:prstGeom prst="rect">
            <a:avLst/>
          </a:prstGeom>
          <a:ln w="12700">
            <a:miter lim="400000"/>
          </a:ln>
        </p:spPr>
      </p:pic>
      <p:sp>
        <p:nvSpPr>
          <p:cNvPr id="585" name="Shape 585"/>
          <p:cNvSpPr/>
          <p:nvPr/>
        </p:nvSpPr>
        <p:spPr>
          <a:xfrm>
            <a:off x="170130" y="42403"/>
            <a:ext cx="11887203" cy="720641"/>
          </a:xfrm>
          <a:prstGeom prst="rect">
            <a:avLst/>
          </a:prstGeom>
          <a:solidFill>
            <a:srgbClr val="FFFFFF"/>
          </a:solidFill>
          <a:ln w="12700">
            <a:solidFill>
              <a:srgbClr val="FFFFFF"/>
            </a:solidFill>
            <a:miter/>
          </a:ln>
        </p:spPr>
        <p:txBody>
          <a:bodyPr lIns="45718" tIns="45718" rIns="45718" bIns="45718" anchor="ctr"/>
          <a:lstStyle/>
          <a:p>
            <a:pPr algn="ctr" defTabSz="457200">
              <a:defRPr>
                <a:solidFill>
                  <a:srgbClr val="FFFFFF"/>
                </a:solidFill>
              </a:defRPr>
            </a:pPr>
            <a:endParaRPr/>
          </a:p>
        </p:txBody>
      </p:sp>
      <p:sp>
        <p:nvSpPr>
          <p:cNvPr id="586" name="Shape 586"/>
          <p:cNvSpPr/>
          <p:nvPr/>
        </p:nvSpPr>
        <p:spPr>
          <a:xfrm>
            <a:off x="485377" y="172313"/>
            <a:ext cx="10665553" cy="46166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defTabSz="914353">
              <a:defRPr sz="2400" b="1">
                <a:latin typeface="Arial"/>
                <a:ea typeface="Arial"/>
                <a:cs typeface="Arial"/>
                <a:sym typeface="Arial"/>
              </a:defRPr>
            </a:lvl1pPr>
          </a:lstStyle>
          <a:p>
            <a:pPr algn="ctr"/>
            <a:r>
              <a:rPr lang="tr-TR" dirty="0">
                <a:solidFill>
                  <a:srgbClr val="FF0000"/>
                </a:solidFill>
              </a:rPr>
              <a:t>AH Güncel Tedaviler</a:t>
            </a:r>
            <a:endParaRPr dirty="0">
              <a:solidFill>
                <a:srgbClr val="FF0000"/>
              </a:solidFill>
            </a:endParaRPr>
          </a:p>
        </p:txBody>
      </p:sp>
      <p:sp>
        <p:nvSpPr>
          <p:cNvPr id="587" name="Shape 587"/>
          <p:cNvSpPr/>
          <p:nvPr/>
        </p:nvSpPr>
        <p:spPr>
          <a:xfrm>
            <a:off x="1579000" y="6392093"/>
            <a:ext cx="9197032" cy="35269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p>
            <a:pPr>
              <a:defRPr sz="700">
                <a:solidFill>
                  <a:srgbClr val="FFFFFF"/>
                </a:solidFill>
                <a:latin typeface="Arial"/>
                <a:ea typeface="Arial"/>
                <a:cs typeface="Arial"/>
                <a:sym typeface="Arial"/>
              </a:defRPr>
            </a:pPr>
            <a:r>
              <a:t>1. https://www.nia.nih.gov/health/how-alzheimers-disease-treated#</a:t>
            </a:r>
          </a:p>
          <a:p>
            <a:pPr>
              <a:defRPr sz="700">
                <a:solidFill>
                  <a:srgbClr val="FFFFFF"/>
                </a:solidFill>
                <a:latin typeface="Arial"/>
                <a:ea typeface="Arial"/>
                <a:cs typeface="Arial"/>
                <a:sym typeface="Arial"/>
              </a:defRPr>
            </a:pPr>
            <a:r>
              <a:t>2. Walsh S, Merrick R, Milne R, Brayne C. Aducanumab for Alzheimer’s disease? BMJ. 2021;374:n1682 (doi: 10.1136/bmj.n1682).</a:t>
            </a:r>
          </a:p>
          <a:p>
            <a:pPr>
              <a:defRPr sz="700">
                <a:solidFill>
                  <a:srgbClr val="FFFFFF"/>
                </a:solidFill>
                <a:latin typeface="Arial"/>
                <a:ea typeface="Arial"/>
                <a:cs typeface="Arial"/>
                <a:sym typeface="Arial"/>
              </a:defRPr>
            </a:pPr>
            <a:r>
              <a:t>3. Salloway SP, Sevingy J, Budur K, Pederson JT, DeMattos RB, Von Rosenstiel P et al. Advancing combination therapy for Alzheimer’s disease. Alzheimers Dementia. 2020;6:e12073 (doi: 10.1002/ trc2.12073).</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575"/>
                                        </p:tgtEl>
                                        <p:attrNameLst>
                                          <p:attrName>style.visibility</p:attrName>
                                        </p:attrNameLst>
                                      </p:cBhvr>
                                      <p:to>
                                        <p:strVal val="visible"/>
                                      </p:to>
                                    </p:set>
                                    <p:anim calcmode="lin" valueType="num">
                                      <p:cBhvr>
                                        <p:cTn id="7" dur="500" fill="hold"/>
                                        <p:tgtEl>
                                          <p:spTgt spid="575"/>
                                        </p:tgtEl>
                                        <p:attrNameLst>
                                          <p:attrName>ppt_x</p:attrName>
                                        </p:attrNameLst>
                                      </p:cBhvr>
                                      <p:tavLst>
                                        <p:tav tm="0">
                                          <p:val>
                                            <p:strVal val="#ppt_x"/>
                                          </p:val>
                                        </p:tav>
                                        <p:tav tm="100000">
                                          <p:val>
                                            <p:strVal val="#ppt_x"/>
                                          </p:val>
                                        </p:tav>
                                      </p:tavLst>
                                    </p:anim>
                                    <p:anim calcmode="lin" valueType="num">
                                      <p:cBhvr>
                                        <p:cTn id="8" dur="500" fill="hold"/>
                                        <p:tgtEl>
                                          <p:spTgt spid="57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iterate>
                                    <p:tmAbs val="0"/>
                                  </p:iterate>
                                  <p:childTnLst>
                                    <p:set>
                                      <p:cBhvr>
                                        <p:cTn id="12" fill="hold"/>
                                        <p:tgtEl>
                                          <p:spTgt spid="574"/>
                                        </p:tgtEl>
                                        <p:attrNameLst>
                                          <p:attrName>style.visibility</p:attrName>
                                        </p:attrNameLst>
                                      </p:cBhvr>
                                      <p:to>
                                        <p:strVal val="visible"/>
                                      </p:to>
                                    </p:set>
                                    <p:anim calcmode="lin" valueType="num">
                                      <p:cBhvr>
                                        <p:cTn id="13" dur="500" fill="hold"/>
                                        <p:tgtEl>
                                          <p:spTgt spid="574"/>
                                        </p:tgtEl>
                                        <p:attrNameLst>
                                          <p:attrName>ppt_x</p:attrName>
                                        </p:attrNameLst>
                                      </p:cBhvr>
                                      <p:tavLst>
                                        <p:tav tm="0">
                                          <p:val>
                                            <p:strVal val="#ppt_x"/>
                                          </p:val>
                                        </p:tav>
                                        <p:tav tm="100000">
                                          <p:val>
                                            <p:strVal val="#ppt_x"/>
                                          </p:val>
                                        </p:tav>
                                      </p:tavLst>
                                    </p:anim>
                                    <p:anim calcmode="lin" valueType="num">
                                      <p:cBhvr>
                                        <p:cTn id="14" dur="500" fill="hold"/>
                                        <p:tgtEl>
                                          <p:spTgt spid="5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 grpId="2" animBg="1" advAuto="0"/>
      <p:bldP spid="575" grpId="1"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 name="Shape 593"/>
          <p:cNvSpPr>
            <a:spLocks noGrp="1"/>
          </p:cNvSpPr>
          <p:nvPr>
            <p:ph type="sldNum" sz="quarter" idx="4294967295"/>
          </p:nvPr>
        </p:nvSpPr>
        <p:spPr>
          <a:xfrm>
            <a:off x="10995662" y="6248398"/>
            <a:ext cx="281937" cy="320037"/>
          </a:xfrm>
          <a:prstGeom prst="rect">
            <a:avLst/>
          </a:prstGeom>
          <a:extLst>
            <a:ext uri="{C572A759-6A51-4108-AA02-DFA0A04FC94B}">
              <ma14:wrappingTextBoxFlag xmlns:ma14="http://schemas.microsoft.com/office/mac/drawingml/2011/main" xmlns="" val="1"/>
            </a:ext>
          </a:extLst>
        </p:spPr>
        <p:txBody>
          <a:bodyPr lIns="45718" tIns="45718" rIns="45718" bIns="45718" anchor="t"/>
          <a:lstStyle>
            <a:lvl1pPr defTabSz="457200">
              <a:defRPr sz="1400">
                <a:solidFill>
                  <a:srgbClr val="000000"/>
                </a:solidFill>
                <a:latin typeface="Times"/>
                <a:ea typeface="Times"/>
                <a:cs typeface="Times"/>
                <a:sym typeface="Times"/>
              </a:defRPr>
            </a:lvl1pPr>
          </a:lstStyle>
          <a:p>
            <a:fld id="{86CB4B4D-7CA3-9044-876B-883B54F8677D}" type="slidenum">
              <a:t>14</a:t>
            </a:fld>
            <a:endParaRPr/>
          </a:p>
        </p:txBody>
      </p:sp>
      <p:pic>
        <p:nvPicPr>
          <p:cNvPr id="594" name="image41.png"/>
          <p:cNvPicPr>
            <a:picLocks noChangeAspect="1"/>
          </p:cNvPicPr>
          <p:nvPr/>
        </p:nvPicPr>
        <p:blipFill>
          <a:blip r:embed="rId2"/>
          <a:stretch>
            <a:fillRect/>
          </a:stretch>
        </p:blipFill>
        <p:spPr>
          <a:xfrm>
            <a:off x="859208" y="1166182"/>
            <a:ext cx="4473183" cy="2221564"/>
          </a:xfrm>
          <a:prstGeom prst="rect">
            <a:avLst/>
          </a:prstGeom>
          <a:ln w="127000" cap="rnd">
            <a:solidFill>
              <a:srgbClr val="FFFFFF"/>
            </a:solidFill>
          </a:ln>
          <a:effectLst>
            <a:outerShdw blurRad="76200" dist="95250" dir="10500000" rotWithShape="0">
              <a:srgbClr val="000000">
                <a:alpha val="20000"/>
              </a:srgbClr>
            </a:outerShdw>
          </a:effectLst>
        </p:spPr>
      </p:pic>
      <p:pic>
        <p:nvPicPr>
          <p:cNvPr id="595" name="image42.png"/>
          <p:cNvPicPr>
            <a:picLocks noChangeAspect="1"/>
          </p:cNvPicPr>
          <p:nvPr/>
        </p:nvPicPr>
        <p:blipFill>
          <a:blip r:embed="rId3"/>
          <a:srcRect l="10093" r="3386" b="3181"/>
          <a:stretch>
            <a:fillRect/>
          </a:stretch>
        </p:blipFill>
        <p:spPr>
          <a:xfrm>
            <a:off x="1193546" y="3579343"/>
            <a:ext cx="4394521" cy="2465268"/>
          </a:xfrm>
          <a:prstGeom prst="rect">
            <a:avLst/>
          </a:prstGeom>
          <a:ln w="127000" cap="rnd">
            <a:solidFill>
              <a:srgbClr val="FFFFFF"/>
            </a:solidFill>
          </a:ln>
          <a:effectLst>
            <a:outerShdw blurRad="76200" dist="95250" dir="10500000" rotWithShape="0">
              <a:srgbClr val="000000">
                <a:alpha val="20000"/>
              </a:srgbClr>
            </a:outerShdw>
          </a:effectLst>
        </p:spPr>
      </p:pic>
      <p:pic>
        <p:nvPicPr>
          <p:cNvPr id="596" name="image43.png"/>
          <p:cNvPicPr>
            <a:picLocks noChangeAspect="1"/>
          </p:cNvPicPr>
          <p:nvPr/>
        </p:nvPicPr>
        <p:blipFill>
          <a:blip r:embed="rId4"/>
          <a:stretch>
            <a:fillRect/>
          </a:stretch>
        </p:blipFill>
        <p:spPr>
          <a:xfrm>
            <a:off x="6096000" y="1039693"/>
            <a:ext cx="4149057" cy="2300273"/>
          </a:xfrm>
          <a:prstGeom prst="rect">
            <a:avLst/>
          </a:prstGeom>
          <a:ln w="127000" cap="rnd">
            <a:solidFill>
              <a:srgbClr val="FFFFFF"/>
            </a:solidFill>
          </a:ln>
          <a:effectLst>
            <a:outerShdw blurRad="76200" dist="95250" dir="10500000" rotWithShape="0">
              <a:srgbClr val="000000">
                <a:alpha val="20000"/>
              </a:srgbClr>
            </a:outerShdw>
          </a:effectLst>
        </p:spPr>
      </p:pic>
      <p:pic>
        <p:nvPicPr>
          <p:cNvPr id="597" name="image44.png"/>
          <p:cNvPicPr>
            <a:picLocks noChangeAspect="1"/>
          </p:cNvPicPr>
          <p:nvPr/>
        </p:nvPicPr>
        <p:blipFill>
          <a:blip r:embed="rId5"/>
          <a:stretch>
            <a:fillRect/>
          </a:stretch>
        </p:blipFill>
        <p:spPr>
          <a:xfrm>
            <a:off x="6793892" y="3559997"/>
            <a:ext cx="4734857" cy="2416028"/>
          </a:xfrm>
          <a:prstGeom prst="rect">
            <a:avLst/>
          </a:prstGeom>
          <a:ln w="127000" cap="rnd">
            <a:solidFill>
              <a:srgbClr val="FFFFFF"/>
            </a:solidFill>
          </a:ln>
          <a:effectLst>
            <a:outerShdw blurRad="76200" dist="95250" dir="10500000" rotWithShape="0">
              <a:srgbClr val="000000">
                <a:alpha val="20000"/>
              </a:srgbClr>
            </a:outerShdw>
          </a:effectLst>
        </p:spPr>
      </p:pic>
      <p:pic>
        <p:nvPicPr>
          <p:cNvPr id="598" name="image2.png"/>
          <p:cNvPicPr>
            <a:picLocks noChangeAspect="1"/>
          </p:cNvPicPr>
          <p:nvPr/>
        </p:nvPicPr>
        <p:blipFill>
          <a:blip r:embed="rId6"/>
          <a:stretch>
            <a:fillRect/>
          </a:stretch>
        </p:blipFill>
        <p:spPr>
          <a:xfrm>
            <a:off x="0" y="6160315"/>
            <a:ext cx="12192000" cy="703794"/>
          </a:xfrm>
          <a:prstGeom prst="rect">
            <a:avLst/>
          </a:prstGeom>
          <a:ln w="12700">
            <a:miter lim="400000"/>
          </a:ln>
        </p:spPr>
      </p:pic>
      <p:pic>
        <p:nvPicPr>
          <p:cNvPr id="599" name="image3.png"/>
          <p:cNvPicPr>
            <a:picLocks noChangeAspect="1"/>
          </p:cNvPicPr>
          <p:nvPr/>
        </p:nvPicPr>
        <p:blipFill>
          <a:blip r:embed="rId7"/>
          <a:stretch>
            <a:fillRect/>
          </a:stretch>
        </p:blipFill>
        <p:spPr>
          <a:xfrm>
            <a:off x="225087" y="6319065"/>
            <a:ext cx="668675" cy="386292"/>
          </a:xfrm>
          <a:prstGeom prst="rect">
            <a:avLst/>
          </a:prstGeom>
          <a:ln w="12700">
            <a:miter lim="400000"/>
          </a:ln>
        </p:spPr>
      </p:pic>
      <p:pic>
        <p:nvPicPr>
          <p:cNvPr id="600" name="image4.png"/>
          <p:cNvPicPr>
            <a:picLocks noChangeAspect="1"/>
          </p:cNvPicPr>
          <p:nvPr/>
        </p:nvPicPr>
        <p:blipFill>
          <a:blip r:embed="rId8"/>
          <a:stretch>
            <a:fillRect/>
          </a:stretch>
        </p:blipFill>
        <p:spPr>
          <a:xfrm>
            <a:off x="10989205" y="6293579"/>
            <a:ext cx="1126406" cy="438780"/>
          </a:xfrm>
          <a:prstGeom prst="rect">
            <a:avLst/>
          </a:prstGeom>
          <a:ln w="12700">
            <a:miter lim="400000"/>
          </a:ln>
        </p:spPr>
      </p:pic>
      <p:pic>
        <p:nvPicPr>
          <p:cNvPr id="601" name="image1.png"/>
          <p:cNvPicPr>
            <a:picLocks noChangeAspect="1"/>
          </p:cNvPicPr>
          <p:nvPr/>
        </p:nvPicPr>
        <p:blipFill>
          <a:blip r:embed="rId9"/>
          <a:srcRect b="84612"/>
          <a:stretch>
            <a:fillRect/>
          </a:stretch>
        </p:blipFill>
        <p:spPr>
          <a:xfrm>
            <a:off x="0" y="-47991"/>
            <a:ext cx="12192000" cy="1042508"/>
          </a:xfrm>
          <a:prstGeom prst="rect">
            <a:avLst/>
          </a:prstGeom>
          <a:ln w="12700">
            <a:miter lim="400000"/>
          </a:ln>
        </p:spPr>
      </p:pic>
      <p:sp>
        <p:nvSpPr>
          <p:cNvPr id="602" name="Shape 602"/>
          <p:cNvSpPr/>
          <p:nvPr/>
        </p:nvSpPr>
        <p:spPr>
          <a:xfrm>
            <a:off x="170130" y="42403"/>
            <a:ext cx="11887203" cy="720641"/>
          </a:xfrm>
          <a:prstGeom prst="rect">
            <a:avLst/>
          </a:prstGeom>
          <a:solidFill>
            <a:srgbClr val="FFFFFF"/>
          </a:solidFill>
          <a:ln w="12700">
            <a:solidFill>
              <a:srgbClr val="FFFFFF"/>
            </a:solidFill>
            <a:miter/>
          </a:ln>
        </p:spPr>
        <p:txBody>
          <a:bodyPr lIns="45718" tIns="45718" rIns="45718" bIns="45718" anchor="ctr"/>
          <a:lstStyle/>
          <a:p>
            <a:pPr algn="ctr" defTabSz="457200">
              <a:defRPr>
                <a:solidFill>
                  <a:srgbClr val="FFFFFF"/>
                </a:solidFill>
              </a:defRPr>
            </a:pPr>
            <a:endParaRPr/>
          </a:p>
        </p:txBody>
      </p:sp>
      <p:sp>
        <p:nvSpPr>
          <p:cNvPr id="603" name="Shape 603"/>
          <p:cNvSpPr/>
          <p:nvPr/>
        </p:nvSpPr>
        <p:spPr>
          <a:xfrm>
            <a:off x="485377" y="172313"/>
            <a:ext cx="10665553" cy="46166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defTabSz="914353">
              <a:defRPr sz="2400" b="1">
                <a:latin typeface="Arial"/>
                <a:ea typeface="Arial"/>
                <a:cs typeface="Arial"/>
                <a:sym typeface="Arial"/>
              </a:defRPr>
            </a:lvl1pPr>
          </a:lstStyle>
          <a:p>
            <a:pPr algn="ctr"/>
            <a:r>
              <a:rPr lang="tr-TR" dirty="0">
                <a:solidFill>
                  <a:srgbClr val="FF0000"/>
                </a:solidFill>
              </a:rPr>
              <a:t>AH </a:t>
            </a:r>
            <a:r>
              <a:rPr lang="tr-TR" dirty="0" err="1">
                <a:solidFill>
                  <a:srgbClr val="FF0000"/>
                </a:solidFill>
              </a:rPr>
              <a:t>Klinink</a:t>
            </a:r>
            <a:r>
              <a:rPr lang="tr-TR" dirty="0">
                <a:solidFill>
                  <a:srgbClr val="FF0000"/>
                </a:solidFill>
              </a:rPr>
              <a:t> Çalışmalar</a:t>
            </a:r>
            <a:endParaRPr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 name="Shape 631"/>
          <p:cNvSpPr>
            <a:spLocks noGrp="1"/>
          </p:cNvSpPr>
          <p:nvPr>
            <p:ph type="sldNum" sz="quarter" idx="4294967295"/>
          </p:nvPr>
        </p:nvSpPr>
        <p:spPr>
          <a:xfrm>
            <a:off x="10995662" y="6248398"/>
            <a:ext cx="281937" cy="320037"/>
          </a:xfrm>
          <a:prstGeom prst="rect">
            <a:avLst/>
          </a:prstGeom>
          <a:extLst>
            <a:ext uri="{C572A759-6A51-4108-AA02-DFA0A04FC94B}">
              <ma14:wrappingTextBoxFlag xmlns:ma14="http://schemas.microsoft.com/office/mac/drawingml/2011/main" xmlns="" val="1"/>
            </a:ext>
          </a:extLst>
        </p:spPr>
        <p:txBody>
          <a:bodyPr lIns="45718" tIns="45718" rIns="45718" bIns="45718" anchor="t"/>
          <a:lstStyle>
            <a:lvl1pPr defTabSz="457200">
              <a:defRPr sz="1400">
                <a:solidFill>
                  <a:srgbClr val="000000"/>
                </a:solidFill>
                <a:latin typeface="Times"/>
                <a:ea typeface="Times"/>
                <a:cs typeface="Times"/>
                <a:sym typeface="Times"/>
              </a:defRPr>
            </a:lvl1pPr>
          </a:lstStyle>
          <a:p>
            <a:fld id="{86CB4B4D-7CA3-9044-876B-883B54F8677D}" type="slidenum">
              <a:t>15</a:t>
            </a:fld>
            <a:endParaRPr/>
          </a:p>
        </p:txBody>
      </p:sp>
      <p:pic>
        <p:nvPicPr>
          <p:cNvPr id="632" name="image1.png"/>
          <p:cNvPicPr>
            <a:picLocks noChangeAspect="1"/>
          </p:cNvPicPr>
          <p:nvPr/>
        </p:nvPicPr>
        <p:blipFill>
          <a:blip r:embed="rId2"/>
          <a:srcRect b="84612"/>
          <a:stretch>
            <a:fillRect/>
          </a:stretch>
        </p:blipFill>
        <p:spPr>
          <a:xfrm>
            <a:off x="0" y="-1"/>
            <a:ext cx="12192000" cy="1042508"/>
          </a:xfrm>
          <a:prstGeom prst="rect">
            <a:avLst/>
          </a:prstGeom>
          <a:ln w="12700">
            <a:miter lim="400000"/>
          </a:ln>
        </p:spPr>
      </p:pic>
      <p:grpSp>
        <p:nvGrpSpPr>
          <p:cNvPr id="635" name="Group 635"/>
          <p:cNvGrpSpPr/>
          <p:nvPr/>
        </p:nvGrpSpPr>
        <p:grpSpPr>
          <a:xfrm>
            <a:off x="1684712" y="1648385"/>
            <a:ext cx="4603468" cy="3762170"/>
            <a:chOff x="0" y="-1"/>
            <a:chExt cx="4603466" cy="3762168"/>
          </a:xfrm>
        </p:grpSpPr>
        <p:pic>
          <p:nvPicPr>
            <p:cNvPr id="633" name="image45.png"/>
            <p:cNvPicPr>
              <a:picLocks noChangeAspect="1"/>
            </p:cNvPicPr>
            <p:nvPr/>
          </p:nvPicPr>
          <p:blipFill>
            <a:blip r:embed="rId3"/>
            <a:srcRect b="16111"/>
            <a:stretch>
              <a:fillRect/>
            </a:stretch>
          </p:blipFill>
          <p:spPr>
            <a:xfrm>
              <a:off x="-1" y="-1"/>
              <a:ext cx="4603468" cy="3762169"/>
            </a:xfrm>
            <a:prstGeom prst="rect">
              <a:avLst/>
            </a:prstGeom>
            <a:ln w="127000" cap="rnd">
              <a:solidFill>
                <a:srgbClr val="FFFFFF"/>
              </a:solidFill>
              <a:prstDash val="solid"/>
              <a:round/>
            </a:ln>
            <a:effectLst>
              <a:outerShdw blurRad="76200" dist="95250" dir="10500000" rotWithShape="0">
                <a:srgbClr val="000000">
                  <a:alpha val="20000"/>
                </a:srgbClr>
              </a:outerShdw>
            </a:effectLst>
          </p:spPr>
        </p:pic>
        <p:pic>
          <p:nvPicPr>
            <p:cNvPr id="634" name="image41.png" descr="image49.png"/>
            <p:cNvPicPr>
              <a:picLocks noChangeAspect="1"/>
            </p:cNvPicPr>
            <p:nvPr/>
          </p:nvPicPr>
          <p:blipFill>
            <a:blip r:embed="rId4"/>
            <a:srcRect l="4487" t="3300" r="78206" b="64553"/>
            <a:stretch>
              <a:fillRect/>
            </a:stretch>
          </p:blipFill>
          <p:spPr>
            <a:xfrm>
              <a:off x="-1" y="-2"/>
              <a:ext cx="738212" cy="1073755"/>
            </a:xfrm>
            <a:prstGeom prst="rect">
              <a:avLst/>
            </a:prstGeom>
            <a:ln w="127000" cap="rnd">
              <a:solidFill>
                <a:srgbClr val="FFFFFF"/>
              </a:solidFill>
              <a:prstDash val="solid"/>
              <a:round/>
            </a:ln>
            <a:effectLst>
              <a:outerShdw blurRad="76200" dist="95250" dir="10500000" rotWithShape="0">
                <a:srgbClr val="000000">
                  <a:alpha val="20000"/>
                </a:srgbClr>
              </a:outerShdw>
            </a:effectLst>
          </p:spPr>
        </p:pic>
      </p:grpSp>
      <p:sp>
        <p:nvSpPr>
          <p:cNvPr id="636" name="Shape 636"/>
          <p:cNvSpPr/>
          <p:nvPr/>
        </p:nvSpPr>
        <p:spPr>
          <a:xfrm>
            <a:off x="6714207" y="1932677"/>
            <a:ext cx="5294894" cy="33045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defRPr sz="2000"/>
            </a:pPr>
            <a:r>
              <a:t>Open-label, pilot study over a period of 18 months</a:t>
            </a:r>
          </a:p>
          <a:p>
            <a:pPr marL="342900" indent="-342900">
              <a:buSzPts val="2000"/>
              <a:buFont typeface="Arial"/>
              <a:buChar char="•"/>
              <a:defRPr sz="2000"/>
            </a:pPr>
            <a:endParaRPr/>
          </a:p>
          <a:p>
            <a:pPr>
              <a:defRPr sz="2000"/>
            </a:pPr>
            <a:r>
              <a:t>Efficacy and tolerability of NeuroAiD in patients with </a:t>
            </a:r>
            <a:r>
              <a:rPr>
                <a:solidFill>
                  <a:srgbClr val="FF0000"/>
                </a:solidFill>
              </a:rPr>
              <a:t>mild to moderate AD </a:t>
            </a:r>
            <a:r>
              <a:t>who </a:t>
            </a:r>
            <a:r>
              <a:rPr i="1">
                <a:solidFill>
                  <a:srgbClr val="FF0000"/>
                </a:solidFill>
              </a:rPr>
              <a:t>previously</a:t>
            </a:r>
            <a:r>
              <a:rPr>
                <a:solidFill>
                  <a:srgbClr val="FF0000"/>
                </a:solidFill>
              </a:rPr>
              <a:t> </a:t>
            </a:r>
            <a:r>
              <a:rPr i="1">
                <a:solidFill>
                  <a:srgbClr val="FF0000"/>
                </a:solidFill>
              </a:rPr>
              <a:t>failed to tolerate or benefit from Rivastigmine</a:t>
            </a:r>
            <a:r>
              <a:rPr i="1"/>
              <a:t> for 6 months</a:t>
            </a:r>
          </a:p>
          <a:p>
            <a:pPr marL="342900" indent="-342900">
              <a:buSzPts val="2000"/>
              <a:buFont typeface="Arial"/>
              <a:buChar char="•"/>
              <a:defRPr sz="2000" i="1"/>
            </a:pPr>
            <a:endParaRPr i="1"/>
          </a:p>
          <a:p>
            <a:pPr>
              <a:defRPr sz="2000"/>
            </a:pPr>
            <a:r>
              <a:t>Outcome assessment: </a:t>
            </a:r>
          </a:p>
          <a:p>
            <a:pPr marL="800100" lvl="1" indent="-342900">
              <a:buSzPts val="2000"/>
              <a:buFont typeface="Arial"/>
              <a:buChar char="•"/>
              <a:defRPr sz="2000"/>
            </a:pPr>
            <a:r>
              <a:t>MMSE and ADAS-Cog; </a:t>
            </a:r>
          </a:p>
          <a:p>
            <a:pPr marL="800100" lvl="1" indent="-342900">
              <a:buSzPts val="2000"/>
              <a:buFont typeface="Arial"/>
              <a:buChar char="•"/>
              <a:defRPr sz="2000"/>
            </a:pPr>
            <a:r>
              <a:t>adverse events</a:t>
            </a:r>
          </a:p>
        </p:txBody>
      </p:sp>
      <p:pic>
        <p:nvPicPr>
          <p:cNvPr id="637" name="image2.png"/>
          <p:cNvPicPr>
            <a:picLocks noChangeAspect="1"/>
          </p:cNvPicPr>
          <p:nvPr/>
        </p:nvPicPr>
        <p:blipFill>
          <a:blip r:embed="rId5"/>
          <a:stretch>
            <a:fillRect/>
          </a:stretch>
        </p:blipFill>
        <p:spPr>
          <a:xfrm>
            <a:off x="0" y="6160315"/>
            <a:ext cx="12192000" cy="703794"/>
          </a:xfrm>
          <a:prstGeom prst="rect">
            <a:avLst/>
          </a:prstGeom>
          <a:ln w="12700">
            <a:miter lim="400000"/>
          </a:ln>
        </p:spPr>
      </p:pic>
      <p:pic>
        <p:nvPicPr>
          <p:cNvPr id="638" name="image3.png"/>
          <p:cNvPicPr>
            <a:picLocks noChangeAspect="1"/>
          </p:cNvPicPr>
          <p:nvPr/>
        </p:nvPicPr>
        <p:blipFill>
          <a:blip r:embed="rId6"/>
          <a:stretch>
            <a:fillRect/>
          </a:stretch>
        </p:blipFill>
        <p:spPr>
          <a:xfrm>
            <a:off x="225087" y="6319065"/>
            <a:ext cx="668675" cy="386292"/>
          </a:xfrm>
          <a:prstGeom prst="rect">
            <a:avLst/>
          </a:prstGeom>
          <a:ln w="12700">
            <a:miter lim="400000"/>
          </a:ln>
        </p:spPr>
      </p:pic>
      <p:pic>
        <p:nvPicPr>
          <p:cNvPr id="639" name="image4.png"/>
          <p:cNvPicPr>
            <a:picLocks noChangeAspect="1"/>
          </p:cNvPicPr>
          <p:nvPr/>
        </p:nvPicPr>
        <p:blipFill>
          <a:blip r:embed="rId7"/>
          <a:stretch>
            <a:fillRect/>
          </a:stretch>
        </p:blipFill>
        <p:spPr>
          <a:xfrm>
            <a:off x="10989205" y="6293579"/>
            <a:ext cx="1126406" cy="438780"/>
          </a:xfrm>
          <a:prstGeom prst="rect">
            <a:avLst/>
          </a:prstGeom>
          <a:ln w="12700">
            <a:miter lim="400000"/>
          </a:ln>
        </p:spPr>
      </p:pic>
      <p:sp>
        <p:nvSpPr>
          <p:cNvPr id="640" name="Shape 640"/>
          <p:cNvSpPr/>
          <p:nvPr/>
        </p:nvSpPr>
        <p:spPr>
          <a:xfrm>
            <a:off x="1684712" y="6424764"/>
            <a:ext cx="9071538" cy="17489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p>
            <a:pPr>
              <a:defRPr sz="700">
                <a:solidFill>
                  <a:srgbClr val="FFFFFF"/>
                </a:solidFill>
                <a:latin typeface="Arial"/>
                <a:ea typeface="Arial"/>
                <a:cs typeface="Arial"/>
                <a:sym typeface="Arial"/>
              </a:defRPr>
            </a:pPr>
            <a:r>
              <a:t>Harandi, A. A, et al. (2013). Efficacy and Tolerability of MlC601 in Patients with Mild to Moderate Alzheimer Disease who were Unable to Tolerate or Failed to Benefit from Treatment with Rivastigmine. </a:t>
            </a:r>
            <a:r>
              <a:rPr i="1"/>
              <a:t>Journal of Advances in Medicine and Medical Research</a:t>
            </a:r>
            <a:r>
              <a:t>, </a:t>
            </a:r>
            <a:r>
              <a:rPr i="1"/>
              <a:t>3</a:t>
            </a:r>
            <a:r>
              <a:t>(2), 341–350</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 name="Shape 642"/>
          <p:cNvSpPr>
            <a:spLocks noGrp="1"/>
          </p:cNvSpPr>
          <p:nvPr>
            <p:ph type="sldNum" sz="quarter" idx="4294967295"/>
          </p:nvPr>
        </p:nvSpPr>
        <p:spPr>
          <a:xfrm>
            <a:off x="10995662" y="6248398"/>
            <a:ext cx="281937" cy="320037"/>
          </a:xfrm>
          <a:prstGeom prst="rect">
            <a:avLst/>
          </a:prstGeom>
          <a:extLst>
            <a:ext uri="{C572A759-6A51-4108-AA02-DFA0A04FC94B}">
              <ma14:wrappingTextBoxFlag xmlns:ma14="http://schemas.microsoft.com/office/mac/drawingml/2011/main" xmlns="" val="1"/>
            </a:ext>
          </a:extLst>
        </p:spPr>
        <p:txBody>
          <a:bodyPr lIns="45718" tIns="45718" rIns="45718" bIns="45718" anchor="t"/>
          <a:lstStyle>
            <a:lvl1pPr>
              <a:defRPr sz="1400" b="1">
                <a:solidFill>
                  <a:srgbClr val="000000"/>
                </a:solidFill>
                <a:latin typeface="Times"/>
                <a:ea typeface="Times"/>
                <a:cs typeface="Times"/>
                <a:sym typeface="Times"/>
              </a:defRPr>
            </a:lvl1pPr>
          </a:lstStyle>
          <a:p>
            <a:fld id="{86CB4B4D-7CA3-9044-876B-883B54F8677D}" type="slidenum">
              <a:t>16</a:t>
            </a:fld>
            <a:endParaRPr/>
          </a:p>
        </p:txBody>
      </p:sp>
      <p:grpSp>
        <p:nvGrpSpPr>
          <p:cNvPr id="645" name="Group 645"/>
          <p:cNvGrpSpPr/>
          <p:nvPr/>
        </p:nvGrpSpPr>
        <p:grpSpPr>
          <a:xfrm>
            <a:off x="178719" y="1207686"/>
            <a:ext cx="2546557" cy="4473004"/>
            <a:chOff x="-1" y="-1"/>
            <a:chExt cx="2546555" cy="4473002"/>
          </a:xfrm>
        </p:grpSpPr>
        <p:sp>
          <p:nvSpPr>
            <p:cNvPr id="643" name="Shape 643"/>
            <p:cNvSpPr/>
            <p:nvPr/>
          </p:nvSpPr>
          <p:spPr>
            <a:xfrm>
              <a:off x="-2" y="-2"/>
              <a:ext cx="2546557" cy="44730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0"/>
                  </a:lnTo>
                  <a:lnTo>
                    <a:pt x="21600" y="2050"/>
                  </a:lnTo>
                  <a:lnTo>
                    <a:pt x="21600" y="21600"/>
                  </a:lnTo>
                  <a:lnTo>
                    <a:pt x="3600" y="21600"/>
                  </a:lnTo>
                  <a:lnTo>
                    <a:pt x="0" y="19550"/>
                  </a:lnTo>
                  <a:lnTo>
                    <a:pt x="0" y="0"/>
                  </a:lnTo>
                  <a:close/>
                </a:path>
              </a:pathLst>
            </a:custGeom>
            <a:solidFill>
              <a:schemeClr val="accent1"/>
            </a:solidFill>
            <a:ln w="25400" cap="flat">
              <a:solidFill>
                <a:srgbClr val="21364F"/>
              </a:solidFill>
              <a:prstDash val="solid"/>
              <a:round/>
            </a:ln>
            <a:effectLst/>
          </p:spPr>
          <p:txBody>
            <a:bodyPr wrap="square" lIns="45718" tIns="45718" rIns="45718" bIns="45718" numCol="1" anchor="t">
              <a:noAutofit/>
            </a:bodyPr>
            <a:lstStyle/>
            <a:p>
              <a:pPr marL="101600" indent="-101600" algn="ctr">
                <a:defRPr sz="1100">
                  <a:solidFill>
                    <a:srgbClr val="FFFFFF"/>
                  </a:solidFill>
                  <a:latin typeface="Arial"/>
                  <a:ea typeface="Arial"/>
                  <a:cs typeface="Arial"/>
                  <a:sym typeface="Arial"/>
                </a:defRPr>
              </a:pPr>
              <a:endParaRPr/>
            </a:p>
          </p:txBody>
        </p:sp>
        <p:sp>
          <p:nvSpPr>
            <p:cNvPr id="644" name="Shape 644"/>
            <p:cNvSpPr/>
            <p:nvPr/>
          </p:nvSpPr>
          <p:spPr>
            <a:xfrm>
              <a:off x="212217" y="212216"/>
              <a:ext cx="2122121" cy="359206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p>
              <a:pPr algn="ctr">
                <a:defRPr sz="1100">
                  <a:solidFill>
                    <a:srgbClr val="FFFFFF"/>
                  </a:solidFill>
                  <a:latin typeface="Arial"/>
                  <a:ea typeface="Arial"/>
                  <a:cs typeface="Arial"/>
                  <a:sym typeface="Arial"/>
                </a:defRPr>
              </a:pPr>
              <a:r>
                <a:t>Inclusion:</a:t>
              </a:r>
            </a:p>
            <a:p>
              <a:pPr marL="171450" indent="-171450">
                <a:buClr>
                  <a:srgbClr val="FFFFFF"/>
                </a:buClr>
                <a:buSzPts val="1100"/>
                <a:buFont typeface="Arial"/>
                <a:buChar char="•"/>
                <a:defRPr sz="1100">
                  <a:solidFill>
                    <a:srgbClr val="FFFFFF"/>
                  </a:solidFill>
                  <a:latin typeface="Arial"/>
                  <a:ea typeface="Arial"/>
                  <a:cs typeface="Arial"/>
                  <a:sym typeface="Arial"/>
                </a:defRPr>
              </a:pPr>
              <a:r>
                <a:t>At least 50 years old</a:t>
              </a:r>
            </a:p>
            <a:p>
              <a:pPr marL="171450" indent="-171450">
                <a:buClr>
                  <a:srgbClr val="FFFFFF"/>
                </a:buClr>
                <a:buSzPts val="1100"/>
                <a:buFont typeface="Arial"/>
                <a:buChar char="•"/>
                <a:defRPr sz="1100">
                  <a:solidFill>
                    <a:srgbClr val="FFFFFF"/>
                  </a:solidFill>
                  <a:latin typeface="Arial"/>
                  <a:ea typeface="Arial"/>
                  <a:cs typeface="Arial"/>
                  <a:sym typeface="Arial"/>
                </a:defRPr>
              </a:pPr>
              <a:r>
                <a:t>Met the criteria for AD according to DSM-IV</a:t>
              </a:r>
            </a:p>
            <a:p>
              <a:pPr marL="171450" indent="-171450">
                <a:buClr>
                  <a:srgbClr val="FFFFFF"/>
                </a:buClr>
                <a:buSzPts val="1100"/>
                <a:buFont typeface="Arial"/>
                <a:buChar char="•"/>
                <a:defRPr sz="1100">
                  <a:solidFill>
                    <a:srgbClr val="FFFFFF"/>
                  </a:solidFill>
                  <a:latin typeface="Arial"/>
                  <a:ea typeface="Arial"/>
                  <a:cs typeface="Arial"/>
                  <a:sym typeface="Arial"/>
                </a:defRPr>
              </a:pPr>
              <a:r>
                <a:t>Mild to moderate AD (MMSE score 10-24)</a:t>
              </a:r>
            </a:p>
            <a:p>
              <a:pPr marL="171450" indent="-171450">
                <a:buClr>
                  <a:srgbClr val="FFFFFF"/>
                </a:buClr>
                <a:buSzPts val="1100"/>
                <a:buFont typeface="Arial"/>
                <a:buChar char="•"/>
                <a:defRPr sz="1100">
                  <a:solidFill>
                    <a:srgbClr val="FFFFFF"/>
                  </a:solidFill>
                  <a:latin typeface="Arial"/>
                  <a:ea typeface="Arial"/>
                  <a:cs typeface="Arial"/>
                  <a:sym typeface="Arial"/>
                </a:defRPr>
              </a:pPr>
              <a:r>
                <a:t>Failed treatment with Rivastigmine due to:</a:t>
              </a:r>
            </a:p>
            <a:p>
              <a:pPr marL="628650" lvl="1" indent="-171450">
                <a:buClr>
                  <a:srgbClr val="FFFFFF"/>
                </a:buClr>
                <a:buSzPts val="1100"/>
                <a:buFont typeface="Arial"/>
                <a:buChar char="•"/>
                <a:defRPr sz="1100">
                  <a:solidFill>
                    <a:srgbClr val="FFFFFF"/>
                  </a:solidFill>
                  <a:latin typeface="Arial"/>
                  <a:ea typeface="Arial"/>
                  <a:cs typeface="Arial"/>
                  <a:sym typeface="Arial"/>
                </a:defRPr>
              </a:pPr>
              <a:r>
                <a:t>Tolerability</a:t>
              </a:r>
            </a:p>
            <a:p>
              <a:pPr marL="628650" lvl="1" indent="-171450">
                <a:buClr>
                  <a:srgbClr val="FFFFFF"/>
                </a:buClr>
                <a:buSzPts val="1100"/>
                <a:buFont typeface="Arial"/>
                <a:buChar char="•"/>
                <a:defRPr sz="1100">
                  <a:solidFill>
                    <a:srgbClr val="FFFFFF"/>
                  </a:solidFill>
                  <a:latin typeface="Arial"/>
                  <a:ea typeface="Arial"/>
                  <a:cs typeface="Arial"/>
                  <a:sym typeface="Arial"/>
                </a:defRPr>
              </a:pPr>
              <a:r>
                <a:t>Non-response on maximum dose of  12 mg/day  </a:t>
              </a:r>
            </a:p>
            <a:p>
              <a:pPr algn="ctr">
                <a:defRPr sz="1100">
                  <a:solidFill>
                    <a:srgbClr val="FFFFFF"/>
                  </a:solidFill>
                  <a:latin typeface="Arial"/>
                  <a:ea typeface="Arial"/>
                  <a:cs typeface="Arial"/>
                  <a:sym typeface="Arial"/>
                </a:defRPr>
              </a:pPr>
              <a:endParaRPr/>
            </a:p>
            <a:p>
              <a:pPr algn="ctr">
                <a:defRPr sz="1100">
                  <a:solidFill>
                    <a:srgbClr val="FFFFFF"/>
                  </a:solidFill>
                  <a:latin typeface="Arial"/>
                  <a:ea typeface="Arial"/>
                  <a:cs typeface="Arial"/>
                  <a:sym typeface="Arial"/>
                </a:defRPr>
              </a:pPr>
              <a:r>
                <a:t>Exclusion:</a:t>
              </a:r>
            </a:p>
            <a:p>
              <a:pPr marL="171450" indent="-171450">
                <a:buClr>
                  <a:srgbClr val="FFFFFF"/>
                </a:buClr>
                <a:buSzPts val="1100"/>
                <a:buFont typeface="Arial"/>
                <a:buChar char="•"/>
                <a:defRPr sz="1100">
                  <a:solidFill>
                    <a:srgbClr val="FFFFFF"/>
                  </a:solidFill>
                  <a:latin typeface="Arial"/>
                  <a:ea typeface="Arial"/>
                  <a:cs typeface="Arial"/>
                  <a:sym typeface="Arial"/>
                </a:defRPr>
              </a:pPr>
              <a:r>
                <a:t>Cognitive impairment attributed to other causes than AD (vascular, frontotemporal, Lewy bodies dementia, Parkinson’s )</a:t>
              </a:r>
            </a:p>
            <a:p>
              <a:pPr marL="171450" indent="-171450">
                <a:buClr>
                  <a:srgbClr val="FFFFFF"/>
                </a:buClr>
                <a:buSzPts val="1100"/>
                <a:buFont typeface="Arial"/>
                <a:buChar char="•"/>
                <a:defRPr sz="1100">
                  <a:solidFill>
                    <a:srgbClr val="FFFFFF"/>
                  </a:solidFill>
                  <a:latin typeface="Arial"/>
                  <a:ea typeface="Arial"/>
                  <a:cs typeface="Arial"/>
                  <a:sym typeface="Arial"/>
                </a:defRPr>
              </a:pPr>
              <a:r>
                <a:t>Uncontrolled medical condition (hypertension, diabetes, renal or hepatic failure, etc)</a:t>
              </a:r>
            </a:p>
          </p:txBody>
        </p:sp>
      </p:grpSp>
      <p:grpSp>
        <p:nvGrpSpPr>
          <p:cNvPr id="648" name="Group 648"/>
          <p:cNvGrpSpPr/>
          <p:nvPr/>
        </p:nvGrpSpPr>
        <p:grpSpPr>
          <a:xfrm>
            <a:off x="3048000" y="1524000"/>
            <a:ext cx="1600200" cy="381000"/>
            <a:chOff x="0" y="0"/>
            <a:chExt cx="1600200" cy="381000"/>
          </a:xfrm>
        </p:grpSpPr>
        <p:sp>
          <p:nvSpPr>
            <p:cNvPr id="646" name="Shape 646"/>
            <p:cNvSpPr/>
            <p:nvPr/>
          </p:nvSpPr>
          <p:spPr>
            <a:xfrm>
              <a:off x="0" y="0"/>
              <a:ext cx="1600200" cy="381000"/>
            </a:xfrm>
            <a:prstGeom prst="roundRect">
              <a:avLst>
                <a:gd name="adj" fmla="val 16667"/>
              </a:avLst>
            </a:prstGeom>
            <a:solidFill>
              <a:schemeClr val="accent1"/>
            </a:solidFill>
            <a:ln w="25400" cap="flat">
              <a:solidFill>
                <a:srgbClr val="21364F"/>
              </a:solidFill>
              <a:prstDash val="solid"/>
              <a:round/>
            </a:ln>
            <a:effectLst/>
          </p:spPr>
          <p:txBody>
            <a:bodyPr wrap="square" lIns="45718" tIns="45718" rIns="45718" bIns="45718" numCol="1" anchor="ctr">
              <a:noAutofit/>
            </a:bodyPr>
            <a:lstStyle/>
            <a:p>
              <a:pPr algn="ctr"/>
              <a:endParaRPr/>
            </a:p>
          </p:txBody>
        </p:sp>
        <p:sp>
          <p:nvSpPr>
            <p:cNvPr id="647" name="Shape 647"/>
            <p:cNvSpPr/>
            <p:nvPr/>
          </p:nvSpPr>
          <p:spPr>
            <a:xfrm>
              <a:off x="18599" y="58371"/>
              <a:ext cx="1563003" cy="26425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ctr">
              <a:spAutoFit/>
            </a:bodyPr>
            <a:lstStyle>
              <a:lvl1pPr algn="ctr">
                <a:defRPr sz="1200">
                  <a:solidFill>
                    <a:srgbClr val="FFFFFF"/>
                  </a:solidFill>
                  <a:latin typeface="Arial"/>
                  <a:ea typeface="Arial"/>
                  <a:cs typeface="Arial"/>
                  <a:sym typeface="Arial"/>
                </a:defRPr>
              </a:lvl1pPr>
            </a:lstStyle>
            <a:p>
              <a:r>
                <a:t>124 patients with AD</a:t>
              </a:r>
            </a:p>
          </p:txBody>
        </p:sp>
      </p:grpSp>
      <p:graphicFrame>
        <p:nvGraphicFramePr>
          <p:cNvPr id="649" name="Chart 649"/>
          <p:cNvGraphicFramePr/>
          <p:nvPr/>
        </p:nvGraphicFramePr>
        <p:xfrm>
          <a:off x="2683422" y="1939832"/>
          <a:ext cx="2086932" cy="1816761"/>
        </p:xfrm>
        <a:graphic>
          <a:graphicData uri="http://schemas.openxmlformats.org/drawingml/2006/chart">
            <c:chart xmlns:c="http://schemas.openxmlformats.org/drawingml/2006/chart" xmlns:r="http://schemas.openxmlformats.org/officeDocument/2006/relationships" r:id="rId3"/>
          </a:graphicData>
        </a:graphic>
      </p:graphicFrame>
      <p:sp>
        <p:nvSpPr>
          <p:cNvPr id="650" name="Shape 650"/>
          <p:cNvSpPr/>
          <p:nvPr/>
        </p:nvSpPr>
        <p:spPr>
          <a:xfrm>
            <a:off x="11947714" y="2430164"/>
            <a:ext cx="1241904" cy="1552417"/>
          </a:xfrm>
          <a:custGeom>
            <a:avLst/>
            <a:gdLst/>
            <a:ahLst/>
            <a:cxnLst>
              <a:cxn ang="0">
                <a:pos x="wd2" y="hd2"/>
              </a:cxn>
              <a:cxn ang="5400000">
                <a:pos x="wd2" y="hd2"/>
              </a:cxn>
              <a:cxn ang="10800000">
                <a:pos x="wd2" y="hd2"/>
              </a:cxn>
              <a:cxn ang="16200000">
                <a:pos x="wd2" y="hd2"/>
              </a:cxn>
            </a:cxnLst>
            <a:rect l="0" t="0" r="r" b="b"/>
            <a:pathLst>
              <a:path w="21351" h="20828" extrusionOk="0">
                <a:moveTo>
                  <a:pt x="20604" y="9409"/>
                </a:moveTo>
                <a:cubicBezTo>
                  <a:pt x="3176" y="280"/>
                  <a:pt x="3176" y="280"/>
                  <a:pt x="3176" y="280"/>
                </a:cubicBezTo>
                <a:cubicBezTo>
                  <a:pt x="1879" y="-382"/>
                  <a:pt x="0" y="201"/>
                  <a:pt x="0" y="1288"/>
                </a:cubicBezTo>
                <a:cubicBezTo>
                  <a:pt x="0" y="19543"/>
                  <a:pt x="0" y="19543"/>
                  <a:pt x="0" y="19543"/>
                </a:cubicBezTo>
                <a:cubicBezTo>
                  <a:pt x="0" y="20593"/>
                  <a:pt x="1879" y="21218"/>
                  <a:pt x="3176" y="20556"/>
                </a:cubicBezTo>
                <a:cubicBezTo>
                  <a:pt x="20604" y="11427"/>
                  <a:pt x="20604" y="11427"/>
                  <a:pt x="20604" y="11427"/>
                </a:cubicBezTo>
                <a:cubicBezTo>
                  <a:pt x="21600" y="10922"/>
                  <a:pt x="21600" y="9914"/>
                  <a:pt x="20604" y="9409"/>
                </a:cubicBezTo>
                <a:cubicBezTo>
                  <a:pt x="3176" y="280"/>
                  <a:pt x="3176" y="280"/>
                  <a:pt x="3176" y="280"/>
                </a:cubicBezTo>
                <a:cubicBezTo>
                  <a:pt x="1879" y="-382"/>
                  <a:pt x="0" y="201"/>
                  <a:pt x="0" y="1288"/>
                </a:cubicBezTo>
                <a:cubicBezTo>
                  <a:pt x="0" y="19543"/>
                  <a:pt x="0" y="19543"/>
                  <a:pt x="0" y="19543"/>
                </a:cubicBezTo>
                <a:cubicBezTo>
                  <a:pt x="0" y="20593"/>
                  <a:pt x="1879" y="21218"/>
                  <a:pt x="3176" y="20556"/>
                </a:cubicBezTo>
                <a:cubicBezTo>
                  <a:pt x="20604" y="11427"/>
                  <a:pt x="20604" y="11427"/>
                  <a:pt x="20604" y="11427"/>
                </a:cubicBezTo>
                <a:cubicBezTo>
                  <a:pt x="21600" y="10922"/>
                  <a:pt x="21600" y="9914"/>
                  <a:pt x="20604" y="9409"/>
                </a:cubicBezTo>
              </a:path>
            </a:pathLst>
          </a:custGeom>
          <a:solidFill>
            <a:srgbClr val="5A73D3"/>
          </a:solidFill>
          <a:ln w="12700">
            <a:miter lim="400000"/>
          </a:ln>
        </p:spPr>
        <p:txBody>
          <a:bodyPr lIns="45718" tIns="45718" rIns="45718" bIns="45718" anchor="ctr"/>
          <a:lstStyle/>
          <a:p>
            <a:pPr>
              <a:defRPr sz="2400">
                <a:latin typeface="Arial"/>
                <a:ea typeface="Arial"/>
                <a:cs typeface="Arial"/>
                <a:sym typeface="Arial"/>
              </a:defRPr>
            </a:pPr>
            <a:endParaRPr/>
          </a:p>
        </p:txBody>
      </p:sp>
      <p:sp>
        <p:nvSpPr>
          <p:cNvPr id="651" name="Shape 651"/>
          <p:cNvSpPr/>
          <p:nvPr/>
        </p:nvSpPr>
        <p:spPr>
          <a:xfrm>
            <a:off x="10752059" y="3263424"/>
            <a:ext cx="147029"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017" y="21600"/>
                  <a:pt x="1017" y="21600"/>
                  <a:pt x="1017" y="21600"/>
                </a:cubicBezTo>
                <a:cubicBezTo>
                  <a:pt x="539" y="21600"/>
                  <a:pt x="0" y="15882"/>
                  <a:pt x="0" y="10800"/>
                </a:cubicBezTo>
                <a:cubicBezTo>
                  <a:pt x="0" y="5718"/>
                  <a:pt x="539" y="0"/>
                  <a:pt x="1017" y="0"/>
                </a:cubicBezTo>
                <a:cubicBezTo>
                  <a:pt x="21600" y="0"/>
                  <a:pt x="21600" y="0"/>
                  <a:pt x="21600" y="0"/>
                </a:cubicBezTo>
                <a:lnTo>
                  <a:pt x="21600" y="21600"/>
                </a:lnTo>
              </a:path>
            </a:pathLst>
          </a:custGeom>
          <a:solidFill>
            <a:srgbClr val="FFFFFF"/>
          </a:solidFill>
          <a:ln w="12700">
            <a:miter lim="400000"/>
          </a:ln>
        </p:spPr>
        <p:txBody>
          <a:bodyPr lIns="45718" tIns="45718" rIns="45718" bIns="45718" anchor="ctr"/>
          <a:lstStyle/>
          <a:p>
            <a:pPr>
              <a:defRPr sz="2400">
                <a:latin typeface="Arial"/>
                <a:ea typeface="Arial"/>
                <a:cs typeface="Arial"/>
                <a:sym typeface="Arial"/>
              </a:defRPr>
            </a:pPr>
            <a:endParaRPr/>
          </a:p>
        </p:txBody>
      </p:sp>
      <p:sp>
        <p:nvSpPr>
          <p:cNvPr id="652" name="Shape 652"/>
          <p:cNvSpPr/>
          <p:nvPr/>
        </p:nvSpPr>
        <p:spPr>
          <a:xfrm>
            <a:off x="10721495" y="3133094"/>
            <a:ext cx="188380" cy="179088"/>
          </a:xfrm>
          <a:custGeom>
            <a:avLst/>
            <a:gdLst/>
            <a:ahLst/>
            <a:cxnLst>
              <a:cxn ang="0">
                <a:pos x="wd2" y="hd2"/>
              </a:cxn>
              <a:cxn ang="5400000">
                <a:pos x="wd2" y="hd2"/>
              </a:cxn>
              <a:cxn ang="10800000">
                <a:pos x="wd2" y="hd2"/>
              </a:cxn>
              <a:cxn ang="16200000">
                <a:pos x="wd2" y="hd2"/>
              </a:cxn>
            </a:cxnLst>
            <a:rect l="0" t="0" r="r" b="b"/>
            <a:pathLst>
              <a:path w="21600" h="21600" extrusionOk="0">
                <a:moveTo>
                  <a:pt x="16915" y="21600"/>
                </a:moveTo>
                <a:cubicBezTo>
                  <a:pt x="5107" y="21600"/>
                  <a:pt x="5107" y="21600"/>
                  <a:pt x="5107" y="21600"/>
                </a:cubicBezTo>
                <a:cubicBezTo>
                  <a:pt x="3514" y="21600"/>
                  <a:pt x="2343" y="21268"/>
                  <a:pt x="1546" y="20229"/>
                </a:cubicBezTo>
                <a:cubicBezTo>
                  <a:pt x="375" y="19523"/>
                  <a:pt x="0" y="18111"/>
                  <a:pt x="0" y="17072"/>
                </a:cubicBezTo>
                <a:cubicBezTo>
                  <a:pt x="1171" y="2825"/>
                  <a:pt x="1171" y="2825"/>
                  <a:pt x="1171" y="2825"/>
                </a:cubicBezTo>
                <a:cubicBezTo>
                  <a:pt x="1171" y="1080"/>
                  <a:pt x="2718" y="0"/>
                  <a:pt x="4685" y="0"/>
                </a:cubicBezTo>
                <a:cubicBezTo>
                  <a:pt x="16915" y="0"/>
                  <a:pt x="16915" y="0"/>
                  <a:pt x="16915" y="0"/>
                </a:cubicBezTo>
                <a:cubicBezTo>
                  <a:pt x="18882" y="0"/>
                  <a:pt x="20850" y="1080"/>
                  <a:pt x="20850" y="2825"/>
                </a:cubicBezTo>
                <a:cubicBezTo>
                  <a:pt x="21600" y="17072"/>
                  <a:pt x="21600" y="17072"/>
                  <a:pt x="21600" y="17072"/>
                </a:cubicBezTo>
                <a:cubicBezTo>
                  <a:pt x="21600" y="18111"/>
                  <a:pt x="21225" y="19523"/>
                  <a:pt x="20429" y="20229"/>
                </a:cubicBezTo>
                <a:cubicBezTo>
                  <a:pt x="19257" y="21268"/>
                  <a:pt x="18086" y="21600"/>
                  <a:pt x="16915" y="21600"/>
                </a:cubicBezTo>
                <a:close/>
                <a:moveTo>
                  <a:pt x="4685" y="2118"/>
                </a:moveTo>
                <a:cubicBezTo>
                  <a:pt x="3936" y="2118"/>
                  <a:pt x="3514" y="2451"/>
                  <a:pt x="3514" y="3157"/>
                </a:cubicBezTo>
                <a:cubicBezTo>
                  <a:pt x="2343" y="17072"/>
                  <a:pt x="2343" y="17072"/>
                  <a:pt x="2343" y="17072"/>
                </a:cubicBezTo>
                <a:cubicBezTo>
                  <a:pt x="2343" y="17778"/>
                  <a:pt x="2718" y="18443"/>
                  <a:pt x="3139" y="18817"/>
                </a:cubicBezTo>
                <a:cubicBezTo>
                  <a:pt x="3514" y="19149"/>
                  <a:pt x="4311" y="19523"/>
                  <a:pt x="5107" y="19523"/>
                </a:cubicBezTo>
                <a:cubicBezTo>
                  <a:pt x="16915" y="19523"/>
                  <a:pt x="16915" y="19523"/>
                  <a:pt x="16915" y="19523"/>
                </a:cubicBezTo>
                <a:cubicBezTo>
                  <a:pt x="17289" y="19523"/>
                  <a:pt x="18086" y="19149"/>
                  <a:pt x="18461" y="18817"/>
                </a:cubicBezTo>
                <a:cubicBezTo>
                  <a:pt x="19257" y="18443"/>
                  <a:pt x="19257" y="17778"/>
                  <a:pt x="19257" y="17072"/>
                </a:cubicBezTo>
                <a:cubicBezTo>
                  <a:pt x="18461" y="3157"/>
                  <a:pt x="18461" y="3157"/>
                  <a:pt x="18461" y="3157"/>
                </a:cubicBezTo>
                <a:cubicBezTo>
                  <a:pt x="18461" y="2451"/>
                  <a:pt x="17664" y="2118"/>
                  <a:pt x="16915" y="2118"/>
                </a:cubicBezTo>
                <a:lnTo>
                  <a:pt x="4685" y="2118"/>
                </a:lnTo>
                <a:close/>
              </a:path>
            </a:pathLst>
          </a:custGeom>
          <a:solidFill>
            <a:srgbClr val="FFFFFF"/>
          </a:solidFill>
          <a:ln w="12700">
            <a:miter lim="400000"/>
          </a:ln>
        </p:spPr>
        <p:txBody>
          <a:bodyPr lIns="45718" tIns="45718" rIns="45718" bIns="45718" anchor="ctr"/>
          <a:lstStyle/>
          <a:p>
            <a:pPr>
              <a:defRPr sz="2400">
                <a:latin typeface="Arial"/>
                <a:ea typeface="Arial"/>
                <a:cs typeface="Arial"/>
                <a:sym typeface="Arial"/>
              </a:defRPr>
            </a:pPr>
            <a:endParaRPr/>
          </a:p>
        </p:txBody>
      </p:sp>
      <p:sp>
        <p:nvSpPr>
          <p:cNvPr id="653" name="Shape 653"/>
          <p:cNvSpPr/>
          <p:nvPr/>
        </p:nvSpPr>
        <p:spPr>
          <a:xfrm>
            <a:off x="10768241" y="3090516"/>
            <a:ext cx="96682" cy="84809"/>
          </a:xfrm>
          <a:custGeom>
            <a:avLst/>
            <a:gdLst/>
            <a:ahLst/>
            <a:cxnLst>
              <a:cxn ang="0">
                <a:pos x="wd2" y="hd2"/>
              </a:cxn>
              <a:cxn ang="5400000">
                <a:pos x="wd2" y="hd2"/>
              </a:cxn>
              <a:cxn ang="10800000">
                <a:pos x="wd2" y="hd2"/>
              </a:cxn>
              <a:cxn ang="16200000">
                <a:pos x="wd2" y="hd2"/>
              </a:cxn>
            </a:cxnLst>
            <a:rect l="0" t="0" r="r" b="b"/>
            <a:pathLst>
              <a:path w="21600" h="21600" extrusionOk="0">
                <a:moveTo>
                  <a:pt x="19302" y="21600"/>
                </a:moveTo>
                <a:cubicBezTo>
                  <a:pt x="17740" y="21600"/>
                  <a:pt x="17004" y="20803"/>
                  <a:pt x="17004" y="19387"/>
                </a:cubicBezTo>
                <a:cubicBezTo>
                  <a:pt x="17004" y="10446"/>
                  <a:pt x="17004" y="10446"/>
                  <a:pt x="17004" y="10446"/>
                </a:cubicBezTo>
                <a:cubicBezTo>
                  <a:pt x="17004" y="7436"/>
                  <a:pt x="14706" y="5223"/>
                  <a:pt x="11581" y="5223"/>
                </a:cubicBezTo>
                <a:cubicBezTo>
                  <a:pt x="7721" y="4515"/>
                  <a:pt x="4688" y="7436"/>
                  <a:pt x="4688" y="10446"/>
                </a:cubicBezTo>
                <a:cubicBezTo>
                  <a:pt x="4688" y="19387"/>
                  <a:pt x="4688" y="19387"/>
                  <a:pt x="4688" y="19387"/>
                </a:cubicBezTo>
                <a:cubicBezTo>
                  <a:pt x="4688" y="20803"/>
                  <a:pt x="3860" y="21600"/>
                  <a:pt x="2298" y="21600"/>
                </a:cubicBezTo>
                <a:cubicBezTo>
                  <a:pt x="1563" y="21600"/>
                  <a:pt x="0" y="20803"/>
                  <a:pt x="0" y="19387"/>
                </a:cubicBezTo>
                <a:cubicBezTo>
                  <a:pt x="0" y="11154"/>
                  <a:pt x="0" y="11154"/>
                  <a:pt x="0" y="11154"/>
                </a:cubicBezTo>
                <a:cubicBezTo>
                  <a:pt x="0" y="5223"/>
                  <a:pt x="4688" y="797"/>
                  <a:pt x="10019" y="0"/>
                </a:cubicBezTo>
                <a:cubicBezTo>
                  <a:pt x="16177" y="0"/>
                  <a:pt x="21600" y="4515"/>
                  <a:pt x="21600" y="10446"/>
                </a:cubicBezTo>
                <a:cubicBezTo>
                  <a:pt x="21600" y="19387"/>
                  <a:pt x="21600" y="19387"/>
                  <a:pt x="21600" y="19387"/>
                </a:cubicBezTo>
                <a:cubicBezTo>
                  <a:pt x="21600" y="20803"/>
                  <a:pt x="20129" y="21600"/>
                  <a:pt x="19302" y="21600"/>
                </a:cubicBezTo>
              </a:path>
            </a:pathLst>
          </a:custGeom>
          <a:solidFill>
            <a:srgbClr val="FFFFFF"/>
          </a:solidFill>
          <a:ln w="12700">
            <a:miter lim="400000"/>
          </a:ln>
        </p:spPr>
        <p:txBody>
          <a:bodyPr lIns="45718" tIns="45718" rIns="45718" bIns="45718" anchor="ctr"/>
          <a:lstStyle/>
          <a:p>
            <a:pPr>
              <a:defRPr sz="2400">
                <a:latin typeface="Arial"/>
                <a:ea typeface="Arial"/>
                <a:cs typeface="Arial"/>
                <a:sym typeface="Arial"/>
              </a:defRPr>
            </a:pPr>
            <a:endParaRPr/>
          </a:p>
        </p:txBody>
      </p:sp>
      <p:sp>
        <p:nvSpPr>
          <p:cNvPr id="654" name="Shape 654"/>
          <p:cNvSpPr/>
          <p:nvPr/>
        </p:nvSpPr>
        <p:spPr>
          <a:xfrm>
            <a:off x="2352606" y="3948538"/>
            <a:ext cx="2552982" cy="9804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lgn="ctr">
              <a:defRPr sz="1200" b="1">
                <a:latin typeface="Lato Light"/>
                <a:ea typeface="Lato Light"/>
                <a:cs typeface="Lato Light"/>
                <a:sym typeface="Lato Light"/>
              </a:defRPr>
            </a:pPr>
            <a:r>
              <a:t>Patients previously</a:t>
            </a:r>
          </a:p>
          <a:p>
            <a:pPr algn="ctr">
              <a:defRPr sz="1200" b="1">
                <a:latin typeface="Lato Light"/>
                <a:ea typeface="Lato Light"/>
                <a:cs typeface="Lato Light"/>
                <a:sym typeface="Lato Light"/>
              </a:defRPr>
            </a:pPr>
            <a:r>
              <a:t> on Rivastigmine</a:t>
            </a:r>
          </a:p>
          <a:p>
            <a:pPr algn="ctr">
              <a:defRPr sz="1200" b="1">
                <a:latin typeface="Lato Light"/>
                <a:ea typeface="Lato Light"/>
                <a:cs typeface="Lato Light"/>
                <a:sym typeface="Lato Light"/>
              </a:defRPr>
            </a:pPr>
            <a:r>
              <a:t> for 6 months</a:t>
            </a:r>
          </a:p>
          <a:p>
            <a:pPr marL="628650" lvl="1" indent="-171450">
              <a:buClr>
                <a:srgbClr val="000000"/>
              </a:buClr>
              <a:buSzPts val="1200"/>
              <a:buFont typeface="Arial"/>
              <a:buChar char="•"/>
              <a:defRPr sz="1200" b="1">
                <a:latin typeface="Lato Light"/>
                <a:ea typeface="Lato Light"/>
                <a:cs typeface="Lato Light"/>
                <a:sym typeface="Lato Light"/>
              </a:defRPr>
            </a:pPr>
            <a:r>
              <a:t>2 lost to follow-up</a:t>
            </a:r>
          </a:p>
          <a:p>
            <a:pPr marL="628650" lvl="1" indent="-171450">
              <a:buClr>
                <a:srgbClr val="000000"/>
              </a:buClr>
              <a:buSzPts val="1200"/>
              <a:buFont typeface="Arial"/>
              <a:buChar char="•"/>
              <a:defRPr sz="1200" b="1">
                <a:latin typeface="Lato Light"/>
                <a:ea typeface="Lato Light"/>
                <a:cs typeface="Lato Light"/>
                <a:sym typeface="Lato Light"/>
              </a:defRPr>
            </a:pPr>
            <a:r>
              <a:t>122 completed study</a:t>
            </a:r>
          </a:p>
        </p:txBody>
      </p:sp>
      <p:grpSp>
        <p:nvGrpSpPr>
          <p:cNvPr id="661" name="Group 661"/>
          <p:cNvGrpSpPr/>
          <p:nvPr/>
        </p:nvGrpSpPr>
        <p:grpSpPr>
          <a:xfrm>
            <a:off x="5681624" y="1312313"/>
            <a:ext cx="4822986" cy="1502646"/>
            <a:chOff x="0" y="0"/>
            <a:chExt cx="4822984" cy="1502644"/>
          </a:xfrm>
        </p:grpSpPr>
        <p:sp>
          <p:nvSpPr>
            <p:cNvPr id="655" name="Shape 655"/>
            <p:cNvSpPr/>
            <p:nvPr/>
          </p:nvSpPr>
          <p:spPr>
            <a:xfrm>
              <a:off x="1633200" y="557111"/>
              <a:ext cx="905088" cy="452491"/>
            </a:xfrm>
            <a:prstGeom prst="rightArrow">
              <a:avLst>
                <a:gd name="adj1" fmla="val 70000"/>
                <a:gd name="adj2" fmla="val 50000"/>
              </a:avLst>
            </a:prstGeom>
            <a:solidFill>
              <a:srgbClr val="CFD7E7">
                <a:alpha val="89803"/>
              </a:srgbClr>
            </a:solidFill>
            <a:ln w="25400" cap="flat">
              <a:solidFill>
                <a:srgbClr val="CFD7E7">
                  <a:alpha val="89803"/>
                </a:srgbClr>
              </a:solidFill>
              <a:prstDash val="solid"/>
              <a:round/>
            </a:ln>
            <a:effectLst/>
          </p:spPr>
          <p:txBody>
            <a:bodyPr wrap="square" lIns="45718" tIns="45718" rIns="45718" bIns="45718" numCol="1" anchor="ctr">
              <a:noAutofit/>
            </a:bodyPr>
            <a:lstStyle/>
            <a:p>
              <a:endParaRPr/>
            </a:p>
          </p:txBody>
        </p:sp>
        <p:sp>
          <p:nvSpPr>
            <p:cNvPr id="656" name="Shape 656"/>
            <p:cNvSpPr/>
            <p:nvPr/>
          </p:nvSpPr>
          <p:spPr>
            <a:xfrm>
              <a:off x="-1" y="-1"/>
              <a:ext cx="1513150" cy="1495641"/>
            </a:xfrm>
            <a:prstGeom prst="ellipse">
              <a:avLst/>
            </a:prstGeom>
            <a:solidFill>
              <a:srgbClr val="953734"/>
            </a:solidFill>
            <a:ln w="25400" cap="flat">
              <a:solidFill>
                <a:srgbClr val="FFFFFF"/>
              </a:solidFill>
              <a:prstDash val="solid"/>
              <a:round/>
            </a:ln>
            <a:effectLst/>
          </p:spPr>
          <p:txBody>
            <a:bodyPr wrap="square" lIns="45718" tIns="45718" rIns="45718" bIns="45718" numCol="1" anchor="ctr">
              <a:noAutofit/>
            </a:bodyPr>
            <a:lstStyle/>
            <a:p>
              <a:endParaRPr/>
            </a:p>
          </p:txBody>
        </p:sp>
        <p:sp>
          <p:nvSpPr>
            <p:cNvPr id="657" name="Shape 657"/>
            <p:cNvSpPr/>
            <p:nvPr/>
          </p:nvSpPr>
          <p:spPr>
            <a:xfrm>
              <a:off x="221595" y="467893"/>
              <a:ext cx="1069958" cy="5598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600" tIns="7600" rIns="7600" bIns="7600" numCol="1" anchor="ctr">
              <a:spAutoFit/>
            </a:bodyPr>
            <a:lstStyle/>
            <a:p>
              <a:pPr algn="ctr">
                <a:lnSpc>
                  <a:spcPct val="90000"/>
                </a:lnSpc>
                <a:defRPr sz="1200">
                  <a:solidFill>
                    <a:srgbClr val="FFFFFF"/>
                  </a:solidFill>
                  <a:latin typeface="Arial"/>
                  <a:ea typeface="Arial"/>
                  <a:cs typeface="Arial"/>
                  <a:sym typeface="Arial"/>
                </a:defRPr>
              </a:pPr>
              <a:r>
                <a:t>Rivastigmine</a:t>
              </a:r>
            </a:p>
            <a:p>
              <a:pPr algn="ctr">
                <a:lnSpc>
                  <a:spcPct val="90000"/>
                </a:lnSpc>
                <a:spcBef>
                  <a:spcPts val="400"/>
                </a:spcBef>
                <a:defRPr sz="1200">
                  <a:solidFill>
                    <a:srgbClr val="FFFFFF"/>
                  </a:solidFill>
                  <a:latin typeface="Arial"/>
                  <a:ea typeface="Arial"/>
                  <a:cs typeface="Arial"/>
                  <a:sym typeface="Arial"/>
                </a:defRPr>
              </a:pPr>
              <a:r>
                <a:t>2-12 mg/day for 6 months</a:t>
              </a:r>
            </a:p>
          </p:txBody>
        </p:sp>
        <p:sp>
          <p:nvSpPr>
            <p:cNvPr id="658" name="Shape 658"/>
            <p:cNvSpPr/>
            <p:nvPr/>
          </p:nvSpPr>
          <p:spPr>
            <a:xfrm flipH="1">
              <a:off x="4779538" y="629180"/>
              <a:ext cx="43447" cy="292439"/>
            </a:xfrm>
            <a:prstGeom prst="rightArrow">
              <a:avLst>
                <a:gd name="adj1" fmla="val 70000"/>
                <a:gd name="adj2" fmla="val 50000"/>
              </a:avLst>
            </a:prstGeom>
            <a:solidFill>
              <a:srgbClr val="CFD7E7">
                <a:alpha val="89803"/>
              </a:srgbClr>
            </a:solidFill>
            <a:ln w="25400" cap="flat">
              <a:solidFill>
                <a:srgbClr val="CFD7E7">
                  <a:alpha val="89803"/>
                </a:srgbClr>
              </a:solidFill>
              <a:prstDash val="solid"/>
              <a:round/>
            </a:ln>
            <a:effectLst/>
          </p:spPr>
          <p:txBody>
            <a:bodyPr wrap="square" lIns="45718" tIns="45718" rIns="45718" bIns="45718" numCol="1" anchor="ctr">
              <a:noAutofit/>
            </a:bodyPr>
            <a:lstStyle/>
            <a:p>
              <a:endParaRPr/>
            </a:p>
          </p:txBody>
        </p:sp>
        <p:sp>
          <p:nvSpPr>
            <p:cNvPr id="659" name="Shape 659"/>
            <p:cNvSpPr/>
            <p:nvPr/>
          </p:nvSpPr>
          <p:spPr>
            <a:xfrm>
              <a:off x="2585428" y="34453"/>
              <a:ext cx="1587913" cy="1468192"/>
            </a:xfrm>
            <a:prstGeom prst="ellipse">
              <a:avLst/>
            </a:prstGeom>
            <a:solidFill>
              <a:schemeClr val="accent1"/>
            </a:solidFill>
            <a:ln w="25400" cap="flat">
              <a:solidFill>
                <a:srgbClr val="FFFFFF"/>
              </a:solidFill>
              <a:prstDash val="solid"/>
              <a:round/>
            </a:ln>
            <a:effectLst/>
          </p:spPr>
          <p:txBody>
            <a:bodyPr wrap="square" lIns="45718" tIns="45718" rIns="45718" bIns="45718" numCol="1" anchor="ctr">
              <a:noAutofit/>
            </a:bodyPr>
            <a:lstStyle/>
            <a:p>
              <a:endParaRPr/>
            </a:p>
          </p:txBody>
        </p:sp>
        <p:sp>
          <p:nvSpPr>
            <p:cNvPr id="660" name="Shape 660"/>
            <p:cNvSpPr/>
            <p:nvPr/>
          </p:nvSpPr>
          <p:spPr>
            <a:xfrm>
              <a:off x="2817972" y="568881"/>
              <a:ext cx="1122823" cy="39933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600" tIns="7600" rIns="7600" bIns="7600" numCol="1" anchor="ctr">
              <a:spAutoFit/>
            </a:bodyPr>
            <a:lstStyle/>
            <a:p>
              <a:pPr algn="ctr">
                <a:lnSpc>
                  <a:spcPct val="90000"/>
                </a:lnSpc>
                <a:defRPr sz="1200">
                  <a:solidFill>
                    <a:srgbClr val="FFFFFF"/>
                  </a:solidFill>
                  <a:latin typeface="Arial"/>
                  <a:ea typeface="Arial"/>
                  <a:cs typeface="Arial"/>
                  <a:sym typeface="Arial"/>
                </a:defRPr>
              </a:pPr>
              <a:r>
                <a:t>MLC 601 </a:t>
              </a:r>
            </a:p>
            <a:p>
              <a:pPr algn="ctr">
                <a:lnSpc>
                  <a:spcPct val="90000"/>
                </a:lnSpc>
                <a:spcBef>
                  <a:spcPts val="400"/>
                </a:spcBef>
                <a:defRPr sz="1200">
                  <a:solidFill>
                    <a:srgbClr val="FFFFFF"/>
                  </a:solidFill>
                  <a:latin typeface="Arial"/>
                  <a:ea typeface="Arial"/>
                  <a:cs typeface="Arial"/>
                  <a:sym typeface="Arial"/>
                </a:defRPr>
              </a:pPr>
              <a:r>
                <a:t>1 cap TID</a:t>
              </a:r>
            </a:p>
          </p:txBody>
        </p:sp>
      </p:grpSp>
      <p:sp>
        <p:nvSpPr>
          <p:cNvPr id="662" name="Shape 662"/>
          <p:cNvSpPr/>
          <p:nvPr/>
        </p:nvSpPr>
        <p:spPr>
          <a:xfrm>
            <a:off x="10252222" y="1676399"/>
            <a:ext cx="263380" cy="725287"/>
          </a:xfrm>
          <a:prstGeom prst="rect">
            <a:avLst/>
          </a:prstGeom>
          <a:solidFill>
            <a:srgbClr val="FFFFFF"/>
          </a:solidFill>
          <a:ln w="12700">
            <a:miter lim="400000"/>
          </a:ln>
        </p:spPr>
        <p:txBody>
          <a:bodyPr lIns="45718" tIns="45718" rIns="45718" bIns="45718" anchor="ctr"/>
          <a:lstStyle/>
          <a:p>
            <a:pPr algn="ctr">
              <a:defRPr sz="2400">
                <a:solidFill>
                  <a:srgbClr val="FFFFFF"/>
                </a:solidFill>
                <a:latin typeface="Arial"/>
                <a:ea typeface="Arial"/>
                <a:cs typeface="Arial"/>
                <a:sym typeface="Arial"/>
              </a:defRPr>
            </a:pPr>
            <a:endParaRPr/>
          </a:p>
        </p:txBody>
      </p:sp>
      <p:grpSp>
        <p:nvGrpSpPr>
          <p:cNvPr id="675" name="Group 675"/>
          <p:cNvGrpSpPr/>
          <p:nvPr/>
        </p:nvGrpSpPr>
        <p:grpSpPr>
          <a:xfrm>
            <a:off x="5015638" y="3047938"/>
            <a:ext cx="5360038" cy="2704481"/>
            <a:chOff x="0" y="0"/>
            <a:chExt cx="5360036" cy="2704479"/>
          </a:xfrm>
        </p:grpSpPr>
        <p:sp>
          <p:nvSpPr>
            <p:cNvPr id="663" name="Shape 663"/>
            <p:cNvSpPr/>
            <p:nvPr/>
          </p:nvSpPr>
          <p:spPr>
            <a:xfrm>
              <a:off x="3823372" y="0"/>
              <a:ext cx="1412804" cy="2009577"/>
            </a:xfrm>
            <a:prstGeom prst="rect">
              <a:avLst/>
            </a:prstGeom>
            <a:solidFill>
              <a:schemeClr val="accent4"/>
            </a:solidFill>
            <a:ln w="12700" cap="flat">
              <a:noFill/>
              <a:miter lim="400000"/>
            </a:ln>
            <a:effectLst/>
          </p:spPr>
          <p:txBody>
            <a:bodyPr wrap="square" lIns="45718" tIns="45718" rIns="45718" bIns="45718" numCol="1" anchor="ctr">
              <a:noAutofit/>
            </a:bodyPr>
            <a:lstStyle/>
            <a:p>
              <a:pPr>
                <a:defRPr sz="2400">
                  <a:latin typeface="Arial"/>
                  <a:ea typeface="Arial"/>
                  <a:cs typeface="Arial"/>
                  <a:sym typeface="Arial"/>
                </a:defRPr>
              </a:pPr>
              <a:endParaRPr/>
            </a:p>
          </p:txBody>
        </p:sp>
        <p:sp>
          <p:nvSpPr>
            <p:cNvPr id="664" name="Shape 664"/>
            <p:cNvSpPr/>
            <p:nvPr/>
          </p:nvSpPr>
          <p:spPr>
            <a:xfrm>
              <a:off x="3819776" y="0"/>
              <a:ext cx="200969" cy="1406213"/>
            </a:xfrm>
            <a:custGeom>
              <a:avLst/>
              <a:gdLst/>
              <a:ahLst/>
              <a:cxnLst>
                <a:cxn ang="0">
                  <a:pos x="wd2" y="hd2"/>
                </a:cxn>
                <a:cxn ang="5400000">
                  <a:pos x="wd2" y="hd2"/>
                </a:cxn>
                <a:cxn ang="10800000">
                  <a:pos x="wd2" y="hd2"/>
                </a:cxn>
                <a:cxn ang="16200000">
                  <a:pos x="wd2" y="hd2"/>
                </a:cxn>
              </a:cxnLst>
              <a:rect l="0" t="0" r="r" b="b"/>
              <a:pathLst>
                <a:path w="21600" h="21600" extrusionOk="0">
                  <a:moveTo>
                    <a:pt x="21600" y="3373"/>
                  </a:moveTo>
                  <a:lnTo>
                    <a:pt x="0" y="0"/>
                  </a:lnTo>
                  <a:lnTo>
                    <a:pt x="0" y="21600"/>
                  </a:lnTo>
                  <a:lnTo>
                    <a:pt x="21600" y="21600"/>
                  </a:lnTo>
                  <a:lnTo>
                    <a:pt x="21600" y="3373"/>
                  </a:lnTo>
                </a:path>
              </a:pathLst>
            </a:custGeom>
            <a:solidFill>
              <a:srgbClr val="CCCCCC"/>
            </a:solidFill>
            <a:ln w="12700" cap="flat">
              <a:noFill/>
              <a:miter lim="400000"/>
            </a:ln>
            <a:effectLst/>
          </p:spPr>
          <p:txBody>
            <a:bodyPr wrap="square" lIns="45718" tIns="45718" rIns="45718" bIns="45718" numCol="1" anchor="ctr">
              <a:noAutofit/>
            </a:bodyPr>
            <a:lstStyle/>
            <a:p>
              <a:pPr>
                <a:defRPr sz="2400">
                  <a:latin typeface="Arial"/>
                  <a:ea typeface="Arial"/>
                  <a:cs typeface="Arial"/>
                  <a:sym typeface="Arial"/>
                </a:defRPr>
              </a:pPr>
              <a:endParaRPr/>
            </a:p>
          </p:txBody>
        </p:sp>
        <p:grpSp>
          <p:nvGrpSpPr>
            <p:cNvPr id="674" name="Group 674"/>
            <p:cNvGrpSpPr/>
            <p:nvPr/>
          </p:nvGrpSpPr>
          <p:grpSpPr>
            <a:xfrm>
              <a:off x="-1" y="215926"/>
              <a:ext cx="5360038" cy="2488554"/>
              <a:chOff x="0" y="0"/>
              <a:chExt cx="5360036" cy="2488553"/>
            </a:xfrm>
          </p:grpSpPr>
          <p:sp>
            <p:nvSpPr>
              <p:cNvPr id="665" name="Shape 665"/>
              <p:cNvSpPr/>
              <p:nvPr/>
            </p:nvSpPr>
            <p:spPr>
              <a:xfrm>
                <a:off x="2611535" y="30323"/>
                <a:ext cx="1414604" cy="2009579"/>
              </a:xfrm>
              <a:prstGeom prst="rect">
                <a:avLst/>
              </a:prstGeom>
              <a:solidFill>
                <a:schemeClr val="accent3"/>
              </a:solidFill>
              <a:ln w="12700" cap="flat">
                <a:noFill/>
                <a:miter lim="400000"/>
              </a:ln>
              <a:effectLst/>
            </p:spPr>
            <p:txBody>
              <a:bodyPr wrap="square" lIns="45718" tIns="45718" rIns="45718" bIns="45718" numCol="1" anchor="ctr">
                <a:noAutofit/>
              </a:bodyPr>
              <a:lstStyle/>
              <a:p>
                <a:pPr>
                  <a:defRPr sz="2400">
                    <a:latin typeface="Arial"/>
                    <a:ea typeface="Arial"/>
                    <a:cs typeface="Arial"/>
                    <a:sym typeface="Arial"/>
                  </a:defRPr>
                </a:pPr>
                <a:endParaRPr/>
              </a:p>
            </p:txBody>
          </p:sp>
          <p:sp>
            <p:nvSpPr>
              <p:cNvPr id="666" name="Shape 666"/>
              <p:cNvSpPr/>
              <p:nvPr/>
            </p:nvSpPr>
            <p:spPr>
              <a:xfrm>
                <a:off x="2607939" y="0"/>
                <a:ext cx="202766" cy="1407734"/>
              </a:xfrm>
              <a:custGeom>
                <a:avLst/>
                <a:gdLst/>
                <a:ahLst/>
                <a:cxnLst>
                  <a:cxn ang="0">
                    <a:pos x="wd2" y="hd2"/>
                  </a:cxn>
                  <a:cxn ang="5400000">
                    <a:pos x="wd2" y="hd2"/>
                  </a:cxn>
                  <a:cxn ang="10800000">
                    <a:pos x="wd2" y="hd2"/>
                  </a:cxn>
                  <a:cxn ang="16200000">
                    <a:pos x="wd2" y="hd2"/>
                  </a:cxn>
                </a:cxnLst>
                <a:rect l="0" t="0" r="r" b="b"/>
                <a:pathLst>
                  <a:path w="21600" h="21600" extrusionOk="0">
                    <a:moveTo>
                      <a:pt x="21600" y="3377"/>
                    </a:moveTo>
                    <a:lnTo>
                      <a:pt x="0" y="0"/>
                    </a:lnTo>
                    <a:lnTo>
                      <a:pt x="0" y="21600"/>
                    </a:lnTo>
                    <a:lnTo>
                      <a:pt x="21600" y="21600"/>
                    </a:lnTo>
                    <a:lnTo>
                      <a:pt x="21600" y="3377"/>
                    </a:lnTo>
                  </a:path>
                </a:pathLst>
              </a:custGeom>
              <a:solidFill>
                <a:srgbClr val="CCCCCC"/>
              </a:solidFill>
              <a:ln w="12700" cap="flat">
                <a:noFill/>
                <a:miter lim="400000"/>
              </a:ln>
              <a:effectLst/>
            </p:spPr>
            <p:txBody>
              <a:bodyPr wrap="square" lIns="45718" tIns="45718" rIns="45718" bIns="45718" numCol="1" anchor="ctr">
                <a:noAutofit/>
              </a:bodyPr>
              <a:lstStyle/>
              <a:p>
                <a:pPr>
                  <a:defRPr sz="2400">
                    <a:latin typeface="Arial"/>
                    <a:ea typeface="Arial"/>
                    <a:cs typeface="Arial"/>
                    <a:sym typeface="Arial"/>
                  </a:defRPr>
                </a:pPr>
                <a:endParaRPr/>
              </a:p>
            </p:txBody>
          </p:sp>
          <p:sp>
            <p:nvSpPr>
              <p:cNvPr id="667" name="Shape 667"/>
              <p:cNvSpPr/>
              <p:nvPr/>
            </p:nvSpPr>
            <p:spPr>
              <a:xfrm>
                <a:off x="1399699" y="223526"/>
                <a:ext cx="1414603" cy="2046062"/>
              </a:xfrm>
              <a:prstGeom prst="rect">
                <a:avLst/>
              </a:prstGeom>
              <a:solidFill>
                <a:schemeClr val="accent2"/>
              </a:solidFill>
              <a:ln w="12700" cap="flat">
                <a:noFill/>
                <a:miter lim="400000"/>
              </a:ln>
              <a:effectLst/>
            </p:spPr>
            <p:txBody>
              <a:bodyPr wrap="square" lIns="45718" tIns="45718" rIns="45718" bIns="45718" numCol="1" anchor="ctr">
                <a:noAutofit/>
              </a:bodyPr>
              <a:lstStyle/>
              <a:p>
                <a:pPr>
                  <a:defRPr sz="2400">
                    <a:latin typeface="Arial"/>
                    <a:ea typeface="Arial"/>
                    <a:cs typeface="Arial"/>
                    <a:sym typeface="Arial"/>
                  </a:defRPr>
                </a:pPr>
                <a:endParaRPr/>
              </a:p>
            </p:txBody>
          </p:sp>
          <p:sp>
            <p:nvSpPr>
              <p:cNvPr id="668" name="Shape 668"/>
              <p:cNvSpPr/>
              <p:nvPr/>
            </p:nvSpPr>
            <p:spPr>
              <a:xfrm>
                <a:off x="1399699" y="223527"/>
                <a:ext cx="202765" cy="1406216"/>
              </a:xfrm>
              <a:custGeom>
                <a:avLst/>
                <a:gdLst/>
                <a:ahLst/>
                <a:cxnLst>
                  <a:cxn ang="0">
                    <a:pos x="wd2" y="hd2"/>
                  </a:cxn>
                  <a:cxn ang="5400000">
                    <a:pos x="wd2" y="hd2"/>
                  </a:cxn>
                  <a:cxn ang="10800000">
                    <a:pos x="wd2" y="hd2"/>
                  </a:cxn>
                  <a:cxn ang="16200000">
                    <a:pos x="wd2" y="hd2"/>
                  </a:cxn>
                </a:cxnLst>
                <a:rect l="0" t="0" r="r" b="b"/>
                <a:pathLst>
                  <a:path w="21600" h="21600" extrusionOk="0">
                    <a:moveTo>
                      <a:pt x="21600" y="3378"/>
                    </a:moveTo>
                    <a:lnTo>
                      <a:pt x="0" y="0"/>
                    </a:lnTo>
                    <a:lnTo>
                      <a:pt x="0" y="21600"/>
                    </a:lnTo>
                    <a:lnTo>
                      <a:pt x="21600" y="21600"/>
                    </a:lnTo>
                    <a:lnTo>
                      <a:pt x="21600" y="3378"/>
                    </a:lnTo>
                  </a:path>
                </a:pathLst>
              </a:custGeom>
              <a:solidFill>
                <a:srgbClr val="CCCCCC"/>
              </a:solidFill>
              <a:ln w="12700" cap="flat">
                <a:noFill/>
                <a:miter lim="400000"/>
              </a:ln>
              <a:effectLst/>
            </p:spPr>
            <p:txBody>
              <a:bodyPr wrap="square" lIns="45718" tIns="45718" rIns="45718" bIns="45718" numCol="1" anchor="ctr">
                <a:noAutofit/>
              </a:bodyPr>
              <a:lstStyle/>
              <a:p>
                <a:pPr>
                  <a:defRPr sz="2400">
                    <a:latin typeface="Arial"/>
                    <a:ea typeface="Arial"/>
                    <a:cs typeface="Arial"/>
                    <a:sym typeface="Arial"/>
                  </a:defRPr>
                </a:pPr>
                <a:endParaRPr/>
              </a:p>
            </p:txBody>
          </p:sp>
          <p:sp>
            <p:nvSpPr>
              <p:cNvPr id="669" name="Shape 669"/>
              <p:cNvSpPr/>
              <p:nvPr/>
            </p:nvSpPr>
            <p:spPr>
              <a:xfrm>
                <a:off x="187862" y="442492"/>
                <a:ext cx="1394830" cy="2046062"/>
              </a:xfrm>
              <a:prstGeom prst="rect">
                <a:avLst/>
              </a:prstGeom>
              <a:solidFill>
                <a:schemeClr val="accent1"/>
              </a:solidFill>
              <a:ln w="12700" cap="flat">
                <a:noFill/>
                <a:miter lim="400000"/>
              </a:ln>
              <a:effectLst/>
            </p:spPr>
            <p:txBody>
              <a:bodyPr wrap="square" lIns="45718" tIns="45718" rIns="45718" bIns="45718" numCol="1" anchor="t">
                <a:noAutofit/>
              </a:bodyPr>
              <a:lstStyle/>
              <a:p>
                <a:pPr>
                  <a:defRPr sz="2400">
                    <a:latin typeface="Arial"/>
                    <a:ea typeface="Arial"/>
                    <a:cs typeface="Arial"/>
                    <a:sym typeface="Arial"/>
                  </a:defRPr>
                </a:pPr>
                <a:endParaRPr/>
              </a:p>
            </p:txBody>
          </p:sp>
          <p:sp>
            <p:nvSpPr>
              <p:cNvPr id="670" name="Shape 670"/>
              <p:cNvSpPr/>
              <p:nvPr/>
            </p:nvSpPr>
            <p:spPr>
              <a:xfrm>
                <a:off x="1262507" y="480078"/>
                <a:ext cx="1661915" cy="78993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p>
                <a:pPr lvl="1" indent="457200">
                  <a:defRPr sz="1000" b="1">
                    <a:solidFill>
                      <a:srgbClr val="FFFFFF"/>
                    </a:solidFill>
                  </a:defRPr>
                </a:pPr>
                <a:r>
                  <a:t>6</a:t>
                </a:r>
                <a:r>
                  <a:rPr baseline="30000"/>
                  <a:t>th</a:t>
                </a:r>
                <a:r>
                  <a:t> month</a:t>
                </a:r>
              </a:p>
              <a:p>
                <a:pPr lvl="1" indent="457200">
                  <a:defRPr sz="1000" b="1">
                    <a:solidFill>
                      <a:srgbClr val="FFFFFF"/>
                    </a:solidFill>
                  </a:defRPr>
                </a:pPr>
                <a:r>
                  <a:t>ADAS-Cog</a:t>
                </a:r>
              </a:p>
              <a:p>
                <a:pPr lvl="1" indent="457200">
                  <a:defRPr sz="1000" b="1">
                    <a:solidFill>
                      <a:srgbClr val="FFFFFF"/>
                    </a:solidFill>
                  </a:defRPr>
                </a:pPr>
                <a:r>
                  <a:t>MMSE</a:t>
                </a:r>
              </a:p>
              <a:p>
                <a:pPr>
                  <a:defRPr sz="1000" b="1">
                    <a:solidFill>
                      <a:srgbClr val="FFFFFF"/>
                    </a:solidFill>
                  </a:defRPr>
                </a:pPr>
                <a:r>
                  <a:t>           </a:t>
                </a:r>
              </a:p>
              <a:p>
                <a:pPr>
                  <a:defRPr sz="1000" b="1">
                    <a:solidFill>
                      <a:srgbClr val="FFFFFF"/>
                    </a:solidFill>
                  </a:defRPr>
                </a:pPr>
                <a:r>
                  <a:t>           *safety evaluation</a:t>
                </a:r>
              </a:p>
            </p:txBody>
          </p:sp>
          <p:sp>
            <p:nvSpPr>
              <p:cNvPr id="671" name="Shape 671"/>
              <p:cNvSpPr/>
              <p:nvPr/>
            </p:nvSpPr>
            <p:spPr>
              <a:xfrm>
                <a:off x="2492153" y="488669"/>
                <a:ext cx="1661915" cy="92963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p>
                <a:pPr lvl="1" indent="457200">
                  <a:defRPr sz="1000" b="1">
                    <a:solidFill>
                      <a:srgbClr val="FFFFFF"/>
                    </a:solidFill>
                  </a:defRPr>
                </a:pPr>
                <a:r>
                  <a:t>12</a:t>
                </a:r>
                <a:r>
                  <a:rPr baseline="30000"/>
                  <a:t>th</a:t>
                </a:r>
                <a:r>
                  <a:t> month</a:t>
                </a:r>
              </a:p>
              <a:p>
                <a:pPr lvl="1" indent="457200">
                  <a:defRPr sz="1000" b="1">
                    <a:solidFill>
                      <a:srgbClr val="FFFFFF"/>
                    </a:solidFill>
                  </a:defRPr>
                </a:pPr>
                <a:r>
                  <a:t>ADAS-Cog</a:t>
                </a:r>
              </a:p>
              <a:p>
                <a:pPr lvl="1" indent="457200">
                  <a:defRPr sz="1000" b="1">
                    <a:solidFill>
                      <a:srgbClr val="FFFFFF"/>
                    </a:solidFill>
                  </a:defRPr>
                </a:pPr>
                <a:r>
                  <a:t>MMSE</a:t>
                </a:r>
              </a:p>
              <a:p>
                <a:pPr>
                  <a:defRPr sz="1000" b="1">
                    <a:solidFill>
                      <a:srgbClr val="FFFFFF"/>
                    </a:solidFill>
                  </a:defRPr>
                </a:pPr>
                <a:r>
                  <a:t> </a:t>
                </a:r>
              </a:p>
              <a:p>
                <a:pPr>
                  <a:defRPr sz="1000" b="1">
                    <a:solidFill>
                      <a:srgbClr val="FFFFFF"/>
                    </a:solidFill>
                  </a:defRPr>
                </a:pPr>
                <a:endParaRPr/>
              </a:p>
              <a:p>
                <a:pPr>
                  <a:defRPr sz="1000" b="1">
                    <a:solidFill>
                      <a:srgbClr val="FFFFFF"/>
                    </a:solidFill>
                  </a:defRPr>
                </a:pPr>
                <a:r>
                  <a:t>           *safety evaluation</a:t>
                </a:r>
              </a:p>
            </p:txBody>
          </p:sp>
          <p:sp>
            <p:nvSpPr>
              <p:cNvPr id="672" name="Shape 672"/>
              <p:cNvSpPr/>
              <p:nvPr/>
            </p:nvSpPr>
            <p:spPr>
              <a:xfrm>
                <a:off x="3698122" y="352778"/>
                <a:ext cx="1661915" cy="92963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p>
                <a:pPr lvl="1" indent="457200">
                  <a:defRPr sz="1000" b="1">
                    <a:solidFill>
                      <a:srgbClr val="FFFFFF"/>
                    </a:solidFill>
                  </a:defRPr>
                </a:pPr>
                <a:r>
                  <a:t>18</a:t>
                </a:r>
                <a:r>
                  <a:rPr baseline="30000"/>
                  <a:t>th</a:t>
                </a:r>
                <a:r>
                  <a:t> month</a:t>
                </a:r>
              </a:p>
              <a:p>
                <a:pPr lvl="1" indent="457200">
                  <a:defRPr sz="1000" b="1">
                    <a:solidFill>
                      <a:srgbClr val="FFFFFF"/>
                    </a:solidFill>
                  </a:defRPr>
                </a:pPr>
                <a:r>
                  <a:t>ADAS-Cog</a:t>
                </a:r>
              </a:p>
              <a:p>
                <a:pPr lvl="1" indent="457200">
                  <a:defRPr sz="1000" b="1">
                    <a:solidFill>
                      <a:srgbClr val="FFFFFF"/>
                    </a:solidFill>
                  </a:defRPr>
                </a:pPr>
                <a:r>
                  <a:t>MMSE</a:t>
                </a:r>
              </a:p>
              <a:p>
                <a:pPr lvl="1" indent="457200">
                  <a:defRPr sz="1000" b="1">
                    <a:solidFill>
                      <a:srgbClr val="FFFFFF"/>
                    </a:solidFill>
                  </a:defRPr>
                </a:pPr>
                <a:endParaRPr/>
              </a:p>
              <a:p>
                <a:pPr>
                  <a:defRPr sz="1000" b="1">
                    <a:solidFill>
                      <a:srgbClr val="FFFFFF"/>
                    </a:solidFill>
                  </a:defRPr>
                </a:pPr>
                <a:r>
                  <a:t>              *safety evaluation</a:t>
                </a:r>
              </a:p>
            </p:txBody>
          </p:sp>
          <p:sp>
            <p:nvSpPr>
              <p:cNvPr id="673" name="Shape 673"/>
              <p:cNvSpPr/>
              <p:nvPr/>
            </p:nvSpPr>
            <p:spPr>
              <a:xfrm>
                <a:off x="-1" y="593416"/>
                <a:ext cx="1661916" cy="162813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p>
                <a:pPr algn="ctr">
                  <a:defRPr sz="1000" b="1">
                    <a:solidFill>
                      <a:srgbClr val="FFFFFF"/>
                    </a:solidFill>
                  </a:defRPr>
                </a:pPr>
                <a:r>
                  <a:t>Baseline: </a:t>
                </a:r>
              </a:p>
              <a:p>
                <a:pPr algn="ctr">
                  <a:defRPr sz="1000" b="1">
                    <a:solidFill>
                      <a:srgbClr val="FFFFFF"/>
                    </a:solidFill>
                  </a:defRPr>
                </a:pPr>
                <a:r>
                  <a:t>Efficacy:</a:t>
                </a:r>
              </a:p>
              <a:p>
                <a:pPr algn="ctr">
                  <a:defRPr sz="1000" b="1">
                    <a:solidFill>
                      <a:srgbClr val="FFFFFF"/>
                    </a:solidFill>
                  </a:defRPr>
                </a:pPr>
                <a:r>
                  <a:t>ADAS-Cog</a:t>
                </a:r>
              </a:p>
              <a:p>
                <a:pPr algn="ctr">
                  <a:defRPr sz="1000" b="1">
                    <a:solidFill>
                      <a:srgbClr val="FFFFFF"/>
                    </a:solidFill>
                  </a:defRPr>
                </a:pPr>
                <a:r>
                  <a:t>MMSE</a:t>
                </a:r>
              </a:p>
              <a:p>
                <a:pPr algn="ctr">
                  <a:defRPr sz="1000" b="1">
                    <a:solidFill>
                      <a:srgbClr val="FFFFFF"/>
                    </a:solidFill>
                  </a:defRPr>
                </a:pPr>
                <a:endParaRPr/>
              </a:p>
              <a:p>
                <a:pPr algn="ctr">
                  <a:defRPr sz="1000" b="1">
                    <a:solidFill>
                      <a:srgbClr val="FFFFFF"/>
                    </a:solidFill>
                  </a:defRPr>
                </a:pPr>
                <a:r>
                  <a:t>Safety:</a:t>
                </a:r>
              </a:p>
              <a:p>
                <a:pPr algn="ctr">
                  <a:defRPr sz="1000" b="1">
                    <a:solidFill>
                      <a:srgbClr val="FFFFFF"/>
                    </a:solidFill>
                  </a:defRPr>
                </a:pPr>
                <a:r>
                  <a:t>Adverse Events</a:t>
                </a:r>
              </a:p>
              <a:p>
                <a:pPr algn="ctr">
                  <a:defRPr sz="1000" b="1">
                    <a:solidFill>
                      <a:srgbClr val="FFFFFF"/>
                    </a:solidFill>
                  </a:defRPr>
                </a:pPr>
                <a:r>
                  <a:t>Vital Signs</a:t>
                </a:r>
              </a:p>
              <a:p>
                <a:pPr algn="ctr">
                  <a:defRPr sz="1000" b="1">
                    <a:solidFill>
                      <a:srgbClr val="FFFFFF"/>
                    </a:solidFill>
                  </a:defRPr>
                </a:pPr>
                <a:r>
                  <a:t>PE and neurological Examinations</a:t>
                </a:r>
              </a:p>
              <a:p>
                <a:pPr algn="ctr">
                  <a:defRPr sz="1000" b="1">
                    <a:solidFill>
                      <a:srgbClr val="FFFFFF"/>
                    </a:solidFill>
                  </a:defRPr>
                </a:pPr>
                <a:r>
                  <a:t>Laboratory tests</a:t>
                </a:r>
              </a:p>
            </p:txBody>
          </p:sp>
        </p:grpSp>
      </p:grpSp>
      <p:pic>
        <p:nvPicPr>
          <p:cNvPr id="676" name="image2.png"/>
          <p:cNvPicPr>
            <a:picLocks noChangeAspect="1"/>
          </p:cNvPicPr>
          <p:nvPr/>
        </p:nvPicPr>
        <p:blipFill>
          <a:blip r:embed="rId4"/>
          <a:stretch>
            <a:fillRect/>
          </a:stretch>
        </p:blipFill>
        <p:spPr>
          <a:xfrm>
            <a:off x="0" y="6160315"/>
            <a:ext cx="12192000" cy="703794"/>
          </a:xfrm>
          <a:prstGeom prst="rect">
            <a:avLst/>
          </a:prstGeom>
          <a:ln w="12700">
            <a:miter lim="400000"/>
          </a:ln>
        </p:spPr>
      </p:pic>
      <p:pic>
        <p:nvPicPr>
          <p:cNvPr id="677" name="image3.png"/>
          <p:cNvPicPr>
            <a:picLocks noChangeAspect="1"/>
          </p:cNvPicPr>
          <p:nvPr/>
        </p:nvPicPr>
        <p:blipFill>
          <a:blip r:embed="rId5"/>
          <a:stretch>
            <a:fillRect/>
          </a:stretch>
        </p:blipFill>
        <p:spPr>
          <a:xfrm>
            <a:off x="225087" y="6319065"/>
            <a:ext cx="668675" cy="386292"/>
          </a:xfrm>
          <a:prstGeom prst="rect">
            <a:avLst/>
          </a:prstGeom>
          <a:ln w="12700">
            <a:miter lim="400000"/>
          </a:ln>
        </p:spPr>
      </p:pic>
      <p:pic>
        <p:nvPicPr>
          <p:cNvPr id="678" name="image4.png"/>
          <p:cNvPicPr>
            <a:picLocks noChangeAspect="1"/>
          </p:cNvPicPr>
          <p:nvPr/>
        </p:nvPicPr>
        <p:blipFill>
          <a:blip r:embed="rId6"/>
          <a:stretch>
            <a:fillRect/>
          </a:stretch>
        </p:blipFill>
        <p:spPr>
          <a:xfrm>
            <a:off x="10989205" y="6293579"/>
            <a:ext cx="1126406" cy="438780"/>
          </a:xfrm>
          <a:prstGeom prst="rect">
            <a:avLst/>
          </a:prstGeom>
          <a:ln w="12700">
            <a:miter lim="400000"/>
          </a:ln>
        </p:spPr>
      </p:pic>
      <p:pic>
        <p:nvPicPr>
          <p:cNvPr id="679" name="image1.png"/>
          <p:cNvPicPr>
            <a:picLocks noChangeAspect="1"/>
          </p:cNvPicPr>
          <p:nvPr/>
        </p:nvPicPr>
        <p:blipFill>
          <a:blip r:embed="rId7"/>
          <a:srcRect b="84612"/>
          <a:stretch>
            <a:fillRect/>
          </a:stretch>
        </p:blipFill>
        <p:spPr>
          <a:xfrm>
            <a:off x="0" y="-47991"/>
            <a:ext cx="12192000" cy="1042508"/>
          </a:xfrm>
          <a:prstGeom prst="rect">
            <a:avLst/>
          </a:prstGeom>
          <a:ln w="12700">
            <a:miter lim="400000"/>
          </a:ln>
        </p:spPr>
      </p:pic>
      <p:sp>
        <p:nvSpPr>
          <p:cNvPr id="680" name="Shape 680"/>
          <p:cNvSpPr/>
          <p:nvPr/>
        </p:nvSpPr>
        <p:spPr>
          <a:xfrm>
            <a:off x="170130" y="42403"/>
            <a:ext cx="11887203" cy="720641"/>
          </a:xfrm>
          <a:prstGeom prst="rect">
            <a:avLst/>
          </a:prstGeom>
          <a:solidFill>
            <a:srgbClr val="FFFFFF"/>
          </a:solidFill>
          <a:ln w="12700">
            <a:solidFill>
              <a:srgbClr val="FFFFFF"/>
            </a:solidFill>
            <a:miter/>
          </a:ln>
        </p:spPr>
        <p:txBody>
          <a:bodyPr lIns="45718" tIns="45718" rIns="45718" bIns="45718" anchor="ctr"/>
          <a:lstStyle/>
          <a:p>
            <a:pPr algn="ctr" defTabSz="457200">
              <a:defRPr>
                <a:solidFill>
                  <a:srgbClr val="FFFFFF"/>
                </a:solidFill>
              </a:defRPr>
            </a:pPr>
            <a:endParaRPr/>
          </a:p>
        </p:txBody>
      </p:sp>
      <p:sp>
        <p:nvSpPr>
          <p:cNvPr id="681" name="Shape 681"/>
          <p:cNvSpPr/>
          <p:nvPr/>
        </p:nvSpPr>
        <p:spPr>
          <a:xfrm>
            <a:off x="485377" y="172313"/>
            <a:ext cx="10665553" cy="43706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defTabSz="914353">
              <a:defRPr sz="2400" b="1">
                <a:latin typeface="Arial"/>
                <a:ea typeface="Arial"/>
                <a:cs typeface="Arial"/>
                <a:sym typeface="Arial"/>
              </a:defRPr>
            </a:lvl1pPr>
          </a:lstStyle>
          <a:p>
            <a:r>
              <a:t>Study Design</a:t>
            </a:r>
          </a:p>
        </p:txBody>
      </p:sp>
      <p:sp>
        <p:nvSpPr>
          <p:cNvPr id="682" name="Shape 682"/>
          <p:cNvSpPr/>
          <p:nvPr/>
        </p:nvSpPr>
        <p:spPr>
          <a:xfrm>
            <a:off x="1026841" y="6245790"/>
            <a:ext cx="11549268" cy="26633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defRPr sz="700">
                <a:solidFill>
                  <a:srgbClr val="FFFFFF"/>
                </a:solidFill>
                <a:latin typeface="Arial"/>
                <a:ea typeface="Arial"/>
                <a:cs typeface="Arial"/>
                <a:sym typeface="Arial"/>
              </a:defRPr>
            </a:pPr>
            <a:r>
              <a:t>Harandi, A. A., Ashrafi, F., Tabatabaei, M., et al. (2013). Efficacy and Tolerability of MlC601 in Patients with Mild to Moderate Alzheimer Disease who were Unable to Tolerate or Failed to Benefit  from Treatment with Rivastigmine. </a:t>
            </a:r>
          </a:p>
          <a:p>
            <a:pPr>
              <a:defRPr sz="700" i="1">
                <a:solidFill>
                  <a:srgbClr val="FFFFFF"/>
                </a:solidFill>
                <a:latin typeface="Arial"/>
                <a:ea typeface="Arial"/>
                <a:cs typeface="Arial"/>
                <a:sym typeface="Arial"/>
              </a:defRPr>
            </a:pPr>
            <a:r>
              <a:t>Journal of Advances in Medicine and Medical Research</a:t>
            </a:r>
            <a:r>
              <a:rPr i="0"/>
              <a:t>, </a:t>
            </a:r>
            <a:r>
              <a:t>3</a:t>
            </a:r>
            <a:r>
              <a:rPr i="0"/>
              <a:t>(2), 341–350</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 name="Shape 686"/>
          <p:cNvSpPr>
            <a:spLocks noGrp="1"/>
          </p:cNvSpPr>
          <p:nvPr>
            <p:ph type="sldNum" sz="quarter" idx="4294967295"/>
          </p:nvPr>
        </p:nvSpPr>
        <p:spPr>
          <a:xfrm>
            <a:off x="10995662" y="6248398"/>
            <a:ext cx="281937" cy="320037"/>
          </a:xfrm>
          <a:prstGeom prst="rect">
            <a:avLst/>
          </a:prstGeom>
          <a:extLst>
            <a:ext uri="{C572A759-6A51-4108-AA02-DFA0A04FC94B}">
              <ma14:wrappingTextBoxFlag xmlns:ma14="http://schemas.microsoft.com/office/mac/drawingml/2011/main" xmlns="" val="1"/>
            </a:ext>
          </a:extLst>
        </p:spPr>
        <p:txBody>
          <a:bodyPr lIns="45718" tIns="45718" rIns="45718" bIns="45718" anchor="t"/>
          <a:lstStyle>
            <a:lvl1pPr>
              <a:defRPr sz="1400" b="1">
                <a:solidFill>
                  <a:srgbClr val="000000"/>
                </a:solidFill>
                <a:latin typeface="Times"/>
                <a:ea typeface="Times"/>
                <a:cs typeface="Times"/>
                <a:sym typeface="Times"/>
              </a:defRPr>
            </a:lvl1pPr>
          </a:lstStyle>
          <a:p>
            <a:fld id="{86CB4B4D-7CA3-9044-876B-883B54F8677D}" type="slidenum">
              <a:t>17</a:t>
            </a:fld>
            <a:endParaRPr/>
          </a:p>
        </p:txBody>
      </p:sp>
      <p:sp>
        <p:nvSpPr>
          <p:cNvPr id="687" name="Shape 687"/>
          <p:cNvSpPr/>
          <p:nvPr/>
        </p:nvSpPr>
        <p:spPr>
          <a:xfrm>
            <a:off x="237208" y="1155060"/>
            <a:ext cx="7924801" cy="2946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just">
              <a:defRPr sz="1400"/>
            </a:lvl1pPr>
          </a:lstStyle>
          <a:p>
            <a:r>
              <a:t>Mean MMSE and ADAS-cog scores from baseline to 18 months in AD patients treated with NeuroAiD</a:t>
            </a:r>
          </a:p>
        </p:txBody>
      </p:sp>
      <p:sp>
        <p:nvSpPr>
          <p:cNvPr id="688" name="Shape 688"/>
          <p:cNvSpPr/>
          <p:nvPr/>
        </p:nvSpPr>
        <p:spPr>
          <a:xfrm>
            <a:off x="331496" y="5192721"/>
            <a:ext cx="11561199" cy="688339"/>
          </a:xfrm>
          <a:prstGeom prst="rect">
            <a:avLst/>
          </a:prstGeom>
          <a:ln w="12700">
            <a:solidFill>
              <a:srgbClr val="000000"/>
            </a:solidFill>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2000" b="1"/>
            </a:lvl1pPr>
          </a:lstStyle>
          <a:p>
            <a:r>
              <a:t>  NeuroAiD improved cognitive function in the first 6M with a stabilization of cognitive decline until 18 M</a:t>
            </a:r>
          </a:p>
        </p:txBody>
      </p:sp>
      <p:sp>
        <p:nvSpPr>
          <p:cNvPr id="689" name="Shape 689"/>
          <p:cNvSpPr/>
          <p:nvPr/>
        </p:nvSpPr>
        <p:spPr>
          <a:xfrm>
            <a:off x="5286378" y="3754480"/>
            <a:ext cx="893747" cy="514987"/>
          </a:xfrm>
          <a:custGeom>
            <a:avLst/>
            <a:gdLst/>
            <a:ahLst/>
            <a:cxnLst>
              <a:cxn ang="0">
                <a:pos x="wd2" y="hd2"/>
              </a:cxn>
              <a:cxn ang="5400000">
                <a:pos x="wd2" y="hd2"/>
              </a:cxn>
              <a:cxn ang="10800000">
                <a:pos x="wd2" y="hd2"/>
              </a:cxn>
              <a:cxn ang="16200000">
                <a:pos x="wd2" y="hd2"/>
              </a:cxn>
            </a:cxnLst>
            <a:rect l="0" t="0" r="r" b="b"/>
            <a:pathLst>
              <a:path w="21600" h="21305" extrusionOk="0">
                <a:moveTo>
                  <a:pt x="9751" y="20419"/>
                </a:moveTo>
                <a:cubicBezTo>
                  <a:pt x="0" y="0"/>
                  <a:pt x="0" y="0"/>
                  <a:pt x="0" y="0"/>
                </a:cubicBezTo>
                <a:cubicBezTo>
                  <a:pt x="21600" y="0"/>
                  <a:pt x="21600" y="0"/>
                  <a:pt x="21600" y="0"/>
                </a:cubicBezTo>
                <a:cubicBezTo>
                  <a:pt x="11849" y="20419"/>
                  <a:pt x="11849" y="20419"/>
                  <a:pt x="11849" y="20419"/>
                </a:cubicBezTo>
                <a:cubicBezTo>
                  <a:pt x="11274" y="21600"/>
                  <a:pt x="10326" y="21600"/>
                  <a:pt x="9751" y="20419"/>
                </a:cubicBezTo>
                <a:cubicBezTo>
                  <a:pt x="0" y="0"/>
                  <a:pt x="0" y="0"/>
                  <a:pt x="0" y="0"/>
                </a:cubicBezTo>
                <a:cubicBezTo>
                  <a:pt x="21600" y="0"/>
                  <a:pt x="21600" y="0"/>
                  <a:pt x="21600" y="0"/>
                </a:cubicBezTo>
                <a:cubicBezTo>
                  <a:pt x="11849" y="20419"/>
                  <a:pt x="11849" y="20419"/>
                  <a:pt x="11849" y="20419"/>
                </a:cubicBezTo>
                <a:cubicBezTo>
                  <a:pt x="11274" y="21600"/>
                  <a:pt x="10326" y="21600"/>
                  <a:pt x="9751" y="20419"/>
                </a:cubicBezTo>
              </a:path>
            </a:pathLst>
          </a:custGeom>
          <a:solidFill>
            <a:srgbClr val="FFFFFF"/>
          </a:solidFill>
          <a:ln w="12700">
            <a:miter lim="400000"/>
          </a:ln>
        </p:spPr>
        <p:txBody>
          <a:bodyPr lIns="45718" tIns="45718" rIns="45718" bIns="45718" anchor="ctr"/>
          <a:lstStyle/>
          <a:p>
            <a:pPr>
              <a:defRPr sz="1200">
                <a:latin typeface="Arial"/>
                <a:ea typeface="Arial"/>
                <a:cs typeface="Arial"/>
                <a:sym typeface="Arial"/>
              </a:defRPr>
            </a:pPr>
            <a:endParaRPr/>
          </a:p>
        </p:txBody>
      </p:sp>
      <p:sp>
        <p:nvSpPr>
          <p:cNvPr id="690" name="Shape 690"/>
          <p:cNvSpPr/>
          <p:nvPr/>
        </p:nvSpPr>
        <p:spPr>
          <a:xfrm>
            <a:off x="5926661" y="3754480"/>
            <a:ext cx="893748" cy="514987"/>
          </a:xfrm>
          <a:custGeom>
            <a:avLst/>
            <a:gdLst/>
            <a:ahLst/>
            <a:cxnLst>
              <a:cxn ang="0">
                <a:pos x="wd2" y="hd2"/>
              </a:cxn>
              <a:cxn ang="5400000">
                <a:pos x="wd2" y="hd2"/>
              </a:cxn>
              <a:cxn ang="10800000">
                <a:pos x="wd2" y="hd2"/>
              </a:cxn>
              <a:cxn ang="16200000">
                <a:pos x="wd2" y="hd2"/>
              </a:cxn>
            </a:cxnLst>
            <a:rect l="0" t="0" r="r" b="b"/>
            <a:pathLst>
              <a:path w="21600" h="21305" extrusionOk="0">
                <a:moveTo>
                  <a:pt x="9751" y="20419"/>
                </a:moveTo>
                <a:cubicBezTo>
                  <a:pt x="0" y="0"/>
                  <a:pt x="0" y="0"/>
                  <a:pt x="0" y="0"/>
                </a:cubicBezTo>
                <a:cubicBezTo>
                  <a:pt x="21600" y="0"/>
                  <a:pt x="21600" y="0"/>
                  <a:pt x="21600" y="0"/>
                </a:cubicBezTo>
                <a:cubicBezTo>
                  <a:pt x="11849" y="20419"/>
                  <a:pt x="11849" y="20419"/>
                  <a:pt x="11849" y="20419"/>
                </a:cubicBezTo>
                <a:cubicBezTo>
                  <a:pt x="11274" y="21600"/>
                  <a:pt x="10326" y="21600"/>
                  <a:pt x="9751" y="20419"/>
                </a:cubicBezTo>
                <a:cubicBezTo>
                  <a:pt x="0" y="0"/>
                  <a:pt x="0" y="0"/>
                  <a:pt x="0" y="0"/>
                </a:cubicBezTo>
                <a:cubicBezTo>
                  <a:pt x="21600" y="0"/>
                  <a:pt x="21600" y="0"/>
                  <a:pt x="21600" y="0"/>
                </a:cubicBezTo>
                <a:cubicBezTo>
                  <a:pt x="11849" y="20419"/>
                  <a:pt x="11849" y="20419"/>
                  <a:pt x="11849" y="20419"/>
                </a:cubicBezTo>
                <a:cubicBezTo>
                  <a:pt x="11274" y="21600"/>
                  <a:pt x="10326" y="21600"/>
                  <a:pt x="9751" y="20419"/>
                </a:cubicBezTo>
              </a:path>
            </a:pathLst>
          </a:custGeom>
          <a:solidFill>
            <a:srgbClr val="FFFFFF"/>
          </a:solidFill>
          <a:ln w="12700">
            <a:miter lim="400000"/>
          </a:ln>
        </p:spPr>
        <p:txBody>
          <a:bodyPr lIns="45718" tIns="45718" rIns="45718" bIns="45718" anchor="ctr"/>
          <a:lstStyle/>
          <a:p>
            <a:pPr>
              <a:defRPr sz="1200">
                <a:latin typeface="Arial"/>
                <a:ea typeface="Arial"/>
                <a:cs typeface="Arial"/>
                <a:sym typeface="Arial"/>
              </a:defRPr>
            </a:pPr>
            <a:endParaRPr/>
          </a:p>
        </p:txBody>
      </p:sp>
      <p:sp>
        <p:nvSpPr>
          <p:cNvPr id="691" name="Shape 691"/>
          <p:cNvSpPr/>
          <p:nvPr/>
        </p:nvSpPr>
        <p:spPr>
          <a:xfrm>
            <a:off x="7683482" y="3754480"/>
            <a:ext cx="889194" cy="514987"/>
          </a:xfrm>
          <a:custGeom>
            <a:avLst/>
            <a:gdLst/>
            <a:ahLst/>
            <a:cxnLst>
              <a:cxn ang="0">
                <a:pos x="wd2" y="hd2"/>
              </a:cxn>
              <a:cxn ang="5400000">
                <a:pos x="wd2" y="hd2"/>
              </a:cxn>
              <a:cxn ang="10800000">
                <a:pos x="wd2" y="hd2"/>
              </a:cxn>
              <a:cxn ang="16200000">
                <a:pos x="wd2" y="hd2"/>
              </a:cxn>
            </a:cxnLst>
            <a:rect l="0" t="0" r="r" b="b"/>
            <a:pathLst>
              <a:path w="21600" h="21305" extrusionOk="0">
                <a:moveTo>
                  <a:pt x="9802" y="20419"/>
                </a:moveTo>
                <a:cubicBezTo>
                  <a:pt x="0" y="0"/>
                  <a:pt x="0" y="0"/>
                  <a:pt x="0" y="0"/>
                </a:cubicBezTo>
                <a:cubicBezTo>
                  <a:pt x="21600" y="0"/>
                  <a:pt x="21600" y="0"/>
                  <a:pt x="21600" y="0"/>
                </a:cubicBezTo>
                <a:cubicBezTo>
                  <a:pt x="11898" y="20419"/>
                  <a:pt x="11898" y="20419"/>
                  <a:pt x="11898" y="20419"/>
                </a:cubicBezTo>
                <a:cubicBezTo>
                  <a:pt x="11321" y="21600"/>
                  <a:pt x="10380" y="21600"/>
                  <a:pt x="9802" y="20419"/>
                </a:cubicBezTo>
                <a:cubicBezTo>
                  <a:pt x="0" y="0"/>
                  <a:pt x="0" y="0"/>
                  <a:pt x="0" y="0"/>
                </a:cubicBezTo>
                <a:cubicBezTo>
                  <a:pt x="21600" y="0"/>
                  <a:pt x="21600" y="0"/>
                  <a:pt x="21600" y="0"/>
                </a:cubicBezTo>
                <a:cubicBezTo>
                  <a:pt x="11898" y="20419"/>
                  <a:pt x="11898" y="20419"/>
                  <a:pt x="11898" y="20419"/>
                </a:cubicBezTo>
                <a:cubicBezTo>
                  <a:pt x="11321" y="21600"/>
                  <a:pt x="10380" y="21600"/>
                  <a:pt x="9802" y="20419"/>
                </a:cubicBezTo>
              </a:path>
            </a:pathLst>
          </a:custGeom>
          <a:solidFill>
            <a:srgbClr val="FFFFFF"/>
          </a:solidFill>
          <a:ln w="12700">
            <a:miter lim="400000"/>
          </a:ln>
        </p:spPr>
        <p:txBody>
          <a:bodyPr lIns="45718" tIns="45718" rIns="45718" bIns="45718" anchor="ctr"/>
          <a:lstStyle/>
          <a:p>
            <a:pPr>
              <a:defRPr sz="1200"/>
            </a:pPr>
            <a:endParaRPr/>
          </a:p>
        </p:txBody>
      </p:sp>
      <p:sp>
        <p:nvSpPr>
          <p:cNvPr id="692" name="Shape 692"/>
          <p:cNvSpPr/>
          <p:nvPr/>
        </p:nvSpPr>
        <p:spPr>
          <a:xfrm>
            <a:off x="8765385" y="3831980"/>
            <a:ext cx="79128" cy="95173"/>
          </a:xfrm>
          <a:custGeom>
            <a:avLst/>
            <a:gdLst/>
            <a:ahLst/>
            <a:cxnLst>
              <a:cxn ang="0">
                <a:pos x="wd2" y="hd2"/>
              </a:cxn>
              <a:cxn ang="5400000">
                <a:pos x="wd2" y="hd2"/>
              </a:cxn>
              <a:cxn ang="10800000">
                <a:pos x="wd2" y="hd2"/>
              </a:cxn>
              <a:cxn ang="16200000">
                <a:pos x="wd2" y="hd2"/>
              </a:cxn>
            </a:cxnLst>
            <a:rect l="0" t="0" r="r" b="b"/>
            <a:pathLst>
              <a:path w="21600" h="21600" extrusionOk="0">
                <a:moveTo>
                  <a:pt x="0" y="10729"/>
                </a:moveTo>
                <a:cubicBezTo>
                  <a:pt x="0" y="17224"/>
                  <a:pt x="4376" y="21600"/>
                  <a:pt x="10871" y="21600"/>
                </a:cubicBezTo>
                <a:cubicBezTo>
                  <a:pt x="16235" y="21600"/>
                  <a:pt x="21600" y="17224"/>
                  <a:pt x="21600" y="10729"/>
                </a:cubicBezTo>
                <a:cubicBezTo>
                  <a:pt x="21600" y="5365"/>
                  <a:pt x="16235" y="0"/>
                  <a:pt x="10871" y="0"/>
                </a:cubicBezTo>
                <a:cubicBezTo>
                  <a:pt x="4376" y="0"/>
                  <a:pt x="0" y="5365"/>
                  <a:pt x="0" y="10729"/>
                </a:cubicBezTo>
              </a:path>
            </a:pathLst>
          </a:custGeom>
          <a:solidFill>
            <a:srgbClr val="666666"/>
          </a:solidFill>
          <a:ln w="12700">
            <a:miter lim="400000"/>
          </a:ln>
        </p:spPr>
        <p:txBody>
          <a:bodyPr lIns="45718" tIns="45718" rIns="45718" bIns="45718" anchor="ctr"/>
          <a:lstStyle/>
          <a:p>
            <a:pPr>
              <a:defRPr sz="1200"/>
            </a:pPr>
            <a:endParaRPr/>
          </a:p>
        </p:txBody>
      </p:sp>
      <p:grpSp>
        <p:nvGrpSpPr>
          <p:cNvPr id="722" name="Group 722"/>
          <p:cNvGrpSpPr/>
          <p:nvPr/>
        </p:nvGrpSpPr>
        <p:grpSpPr>
          <a:xfrm>
            <a:off x="6244780" y="2680664"/>
            <a:ext cx="5884497" cy="1219089"/>
            <a:chOff x="0" y="0"/>
            <a:chExt cx="5884496" cy="1219088"/>
          </a:xfrm>
        </p:grpSpPr>
        <p:sp>
          <p:nvSpPr>
            <p:cNvPr id="693" name="Shape 693"/>
            <p:cNvSpPr/>
            <p:nvPr/>
          </p:nvSpPr>
          <p:spPr>
            <a:xfrm>
              <a:off x="952171" y="4507"/>
              <a:ext cx="868869" cy="1214582"/>
            </a:xfrm>
            <a:prstGeom prst="rect">
              <a:avLst/>
            </a:prstGeom>
            <a:solidFill>
              <a:srgbClr val="366092"/>
            </a:solidFill>
            <a:ln w="12700" cap="flat">
              <a:noFill/>
              <a:miter lim="400000"/>
            </a:ln>
            <a:effectLst/>
          </p:spPr>
          <p:txBody>
            <a:bodyPr wrap="square" lIns="45718" tIns="45718" rIns="45718" bIns="45718" numCol="1" anchor="ctr">
              <a:noAutofit/>
            </a:bodyPr>
            <a:lstStyle/>
            <a:p>
              <a:pPr>
                <a:defRPr sz="1200">
                  <a:latin typeface="Arial"/>
                  <a:ea typeface="Arial"/>
                  <a:cs typeface="Arial"/>
                  <a:sym typeface="Arial"/>
                </a:defRPr>
              </a:pPr>
              <a:endParaRPr/>
            </a:p>
          </p:txBody>
        </p:sp>
        <p:sp>
          <p:nvSpPr>
            <p:cNvPr id="694" name="Shape 694"/>
            <p:cNvSpPr/>
            <p:nvPr/>
          </p:nvSpPr>
          <p:spPr>
            <a:xfrm>
              <a:off x="1860869" y="4507"/>
              <a:ext cx="946575" cy="1214582"/>
            </a:xfrm>
            <a:prstGeom prst="rect">
              <a:avLst/>
            </a:prstGeom>
            <a:solidFill>
              <a:srgbClr val="366092"/>
            </a:solidFill>
            <a:ln w="12700" cap="flat">
              <a:noFill/>
              <a:miter lim="400000"/>
            </a:ln>
            <a:effectLst/>
          </p:spPr>
          <p:txBody>
            <a:bodyPr wrap="square" lIns="45718" tIns="45718" rIns="45718" bIns="45718" numCol="1" anchor="ctr">
              <a:noAutofit/>
            </a:bodyPr>
            <a:lstStyle/>
            <a:p>
              <a:pPr>
                <a:defRPr sz="1200">
                  <a:latin typeface="Arial"/>
                  <a:ea typeface="Arial"/>
                  <a:cs typeface="Arial"/>
                  <a:sym typeface="Arial"/>
                </a:defRPr>
              </a:pPr>
              <a:endParaRPr/>
            </a:p>
          </p:txBody>
        </p:sp>
        <p:sp>
          <p:nvSpPr>
            <p:cNvPr id="695" name="Shape 695"/>
            <p:cNvSpPr/>
            <p:nvPr/>
          </p:nvSpPr>
          <p:spPr>
            <a:xfrm>
              <a:off x="2862957" y="702"/>
              <a:ext cx="872237" cy="1214575"/>
            </a:xfrm>
            <a:prstGeom prst="rect">
              <a:avLst/>
            </a:prstGeom>
            <a:solidFill>
              <a:srgbClr val="366092"/>
            </a:solidFill>
            <a:ln w="12700" cap="flat">
              <a:noFill/>
              <a:miter lim="400000"/>
            </a:ln>
            <a:effectLst/>
          </p:spPr>
          <p:txBody>
            <a:bodyPr wrap="square" lIns="45718" tIns="45718" rIns="45718" bIns="45718" numCol="1" anchor="ctr">
              <a:noAutofit/>
            </a:bodyPr>
            <a:lstStyle/>
            <a:p>
              <a:pPr>
                <a:defRPr sz="1200"/>
              </a:pPr>
              <a:endParaRPr/>
            </a:p>
          </p:txBody>
        </p:sp>
        <p:sp>
          <p:nvSpPr>
            <p:cNvPr id="696" name="Shape 696"/>
            <p:cNvSpPr/>
            <p:nvPr/>
          </p:nvSpPr>
          <p:spPr>
            <a:xfrm>
              <a:off x="3811633" y="24"/>
              <a:ext cx="872237" cy="1214582"/>
            </a:xfrm>
            <a:prstGeom prst="rect">
              <a:avLst/>
            </a:prstGeom>
            <a:solidFill>
              <a:srgbClr val="366092"/>
            </a:solidFill>
            <a:ln w="12700" cap="flat">
              <a:noFill/>
              <a:miter lim="400000"/>
            </a:ln>
            <a:effectLst/>
          </p:spPr>
          <p:txBody>
            <a:bodyPr wrap="square" lIns="45718" tIns="45718" rIns="45718" bIns="45718" numCol="1" anchor="ctr">
              <a:noAutofit/>
            </a:bodyPr>
            <a:lstStyle/>
            <a:p>
              <a:pPr>
                <a:defRPr sz="1200"/>
              </a:pPr>
              <a:endParaRPr/>
            </a:p>
          </p:txBody>
        </p:sp>
        <p:sp>
          <p:nvSpPr>
            <p:cNvPr id="697" name="Shape 697"/>
            <p:cNvSpPr/>
            <p:nvPr/>
          </p:nvSpPr>
          <p:spPr>
            <a:xfrm>
              <a:off x="7597" y="-1"/>
              <a:ext cx="868046" cy="1211318"/>
            </a:xfrm>
            <a:prstGeom prst="rect">
              <a:avLst/>
            </a:prstGeom>
            <a:solidFill>
              <a:srgbClr val="538CD5"/>
            </a:solidFill>
            <a:ln w="12700" cap="flat">
              <a:noFill/>
              <a:miter lim="400000"/>
            </a:ln>
            <a:effectLst/>
          </p:spPr>
          <p:txBody>
            <a:bodyPr wrap="square" lIns="45718" tIns="45718" rIns="45718" bIns="45718" numCol="1" anchor="ctr">
              <a:noAutofit/>
            </a:bodyPr>
            <a:lstStyle/>
            <a:p>
              <a:pPr>
                <a:defRPr sz="1200"/>
              </a:pPr>
              <a:endParaRPr/>
            </a:p>
          </p:txBody>
        </p:sp>
        <p:sp>
          <p:nvSpPr>
            <p:cNvPr id="698" name="Shape 698"/>
            <p:cNvSpPr/>
            <p:nvPr/>
          </p:nvSpPr>
          <p:spPr>
            <a:xfrm>
              <a:off x="2505563" y="116354"/>
              <a:ext cx="1583870" cy="26923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p>
              <a:pPr algn="ctr">
                <a:defRPr sz="1200" b="1">
                  <a:solidFill>
                    <a:srgbClr val="E7E6E6"/>
                  </a:solidFill>
                </a:defRPr>
              </a:pPr>
              <a:r>
                <a:t>12</a:t>
              </a:r>
              <a:r>
                <a:rPr baseline="30000"/>
                <a:t>th</a:t>
              </a:r>
              <a:r>
                <a:t> month</a:t>
              </a:r>
            </a:p>
          </p:txBody>
        </p:sp>
        <p:sp>
          <p:nvSpPr>
            <p:cNvPr id="699" name="Shape 699"/>
            <p:cNvSpPr/>
            <p:nvPr/>
          </p:nvSpPr>
          <p:spPr>
            <a:xfrm>
              <a:off x="3342998" y="109820"/>
              <a:ext cx="1804689" cy="26923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p>
              <a:pPr algn="ctr">
                <a:defRPr sz="1200" b="1">
                  <a:solidFill>
                    <a:srgbClr val="E7E6E6"/>
                  </a:solidFill>
                </a:defRPr>
              </a:pPr>
              <a:r>
                <a:t>18</a:t>
              </a:r>
              <a:r>
                <a:rPr baseline="30000"/>
                <a:t>th</a:t>
              </a:r>
              <a:r>
                <a:t> month</a:t>
              </a:r>
            </a:p>
          </p:txBody>
        </p:sp>
        <p:grpSp>
          <p:nvGrpSpPr>
            <p:cNvPr id="704" name="Group 704"/>
            <p:cNvGrpSpPr/>
            <p:nvPr/>
          </p:nvGrpSpPr>
          <p:grpSpPr>
            <a:xfrm>
              <a:off x="631556" y="103932"/>
              <a:ext cx="1550120" cy="874220"/>
              <a:chOff x="0" y="-1"/>
              <a:chExt cx="1550119" cy="874219"/>
            </a:xfrm>
          </p:grpSpPr>
          <p:grpSp>
            <p:nvGrpSpPr>
              <p:cNvPr id="702" name="Group 702"/>
              <p:cNvGrpSpPr/>
              <p:nvPr/>
            </p:nvGrpSpPr>
            <p:grpSpPr>
              <a:xfrm>
                <a:off x="111662" y="-2"/>
                <a:ext cx="1283074" cy="581121"/>
                <a:chOff x="0" y="0"/>
                <a:chExt cx="1283072" cy="581119"/>
              </a:xfrm>
            </p:grpSpPr>
            <p:sp>
              <p:nvSpPr>
                <p:cNvPr id="700" name="Shape 700"/>
                <p:cNvSpPr/>
                <p:nvPr/>
              </p:nvSpPr>
              <p:spPr>
                <a:xfrm>
                  <a:off x="65322" y="0"/>
                  <a:ext cx="1166276" cy="26923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lvl1pPr algn="ctr">
                    <a:defRPr sz="1200" b="1">
                      <a:solidFill>
                        <a:srgbClr val="E7E6E6"/>
                      </a:solidFill>
                    </a:defRPr>
                  </a:lvl1pPr>
                </a:lstStyle>
                <a:p>
                  <a:r>
                    <a:t>Baseline</a:t>
                  </a:r>
                </a:p>
              </p:txBody>
            </p:sp>
            <p:sp>
              <p:nvSpPr>
                <p:cNvPr id="701" name="Shape 701"/>
                <p:cNvSpPr/>
                <p:nvPr/>
              </p:nvSpPr>
              <p:spPr>
                <a:xfrm>
                  <a:off x="0" y="311881"/>
                  <a:ext cx="1283073" cy="26923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lvl1pPr algn="ctr">
                    <a:defRPr sz="1200">
                      <a:solidFill>
                        <a:srgbClr val="E7E6E6"/>
                      </a:solidFill>
                    </a:defRPr>
                  </a:lvl1pPr>
                </a:lstStyle>
                <a:p>
                  <a:r>
                    <a:rPr dirty="0"/>
                    <a:t>18.0 ± 4.8</a:t>
                  </a:r>
                </a:p>
              </p:txBody>
            </p:sp>
          </p:grpSp>
          <p:sp>
            <p:nvSpPr>
              <p:cNvPr id="703" name="Shape 703"/>
              <p:cNvSpPr/>
              <p:nvPr/>
            </p:nvSpPr>
            <p:spPr>
              <a:xfrm>
                <a:off x="-1" y="604980"/>
                <a:ext cx="1550121" cy="26923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lvl1pPr algn="ctr">
                  <a:defRPr sz="1200">
                    <a:solidFill>
                      <a:srgbClr val="E7E6E6"/>
                    </a:solidFill>
                  </a:defRPr>
                </a:lvl1pPr>
              </a:lstStyle>
              <a:p>
                <a:r>
                  <a:t>23.2. ± 8.1*</a:t>
                </a:r>
              </a:p>
            </p:txBody>
          </p:sp>
        </p:grpSp>
        <p:grpSp>
          <p:nvGrpSpPr>
            <p:cNvPr id="708" name="Group 708"/>
            <p:cNvGrpSpPr/>
            <p:nvPr/>
          </p:nvGrpSpPr>
          <p:grpSpPr>
            <a:xfrm>
              <a:off x="1760579" y="114733"/>
              <a:ext cx="1129401" cy="862682"/>
              <a:chOff x="0" y="0"/>
              <a:chExt cx="1129400" cy="862681"/>
            </a:xfrm>
          </p:grpSpPr>
          <p:sp>
            <p:nvSpPr>
              <p:cNvPr id="705" name="Shape 705"/>
              <p:cNvSpPr/>
              <p:nvPr/>
            </p:nvSpPr>
            <p:spPr>
              <a:xfrm>
                <a:off x="-1" y="0"/>
                <a:ext cx="1129402" cy="26923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p>
                <a:pPr algn="ctr">
                  <a:defRPr sz="1200" b="1">
                    <a:solidFill>
                      <a:srgbClr val="E7E6E6"/>
                    </a:solidFill>
                  </a:defRPr>
                </a:pPr>
                <a:r>
                  <a:t>6</a:t>
                </a:r>
                <a:r>
                  <a:rPr baseline="30000"/>
                  <a:t>th</a:t>
                </a:r>
                <a:r>
                  <a:t> month</a:t>
                </a:r>
              </a:p>
            </p:txBody>
          </p:sp>
          <p:sp>
            <p:nvSpPr>
              <p:cNvPr id="706" name="Shape 706"/>
              <p:cNvSpPr/>
              <p:nvPr/>
            </p:nvSpPr>
            <p:spPr>
              <a:xfrm>
                <a:off x="105861" y="303982"/>
                <a:ext cx="872074" cy="26923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lvl1pPr algn="ctr">
                  <a:defRPr sz="1200">
                    <a:solidFill>
                      <a:srgbClr val="E7E6E6"/>
                    </a:solidFill>
                  </a:defRPr>
                </a:lvl1pPr>
              </a:lstStyle>
              <a:p>
                <a:r>
                  <a:t>19.2. ± 5.2 </a:t>
                </a:r>
              </a:p>
            </p:txBody>
          </p:sp>
          <p:sp>
            <p:nvSpPr>
              <p:cNvPr id="707" name="Shape 707"/>
              <p:cNvSpPr/>
              <p:nvPr/>
            </p:nvSpPr>
            <p:spPr>
              <a:xfrm>
                <a:off x="156648" y="593443"/>
                <a:ext cx="872075" cy="26923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lvl1pPr>
                  <a:defRPr sz="1200">
                    <a:solidFill>
                      <a:srgbClr val="E7E6E6"/>
                    </a:solidFill>
                  </a:defRPr>
                </a:lvl1pPr>
              </a:lstStyle>
              <a:p>
                <a:r>
                  <a:t>20.0 ±8.3*</a:t>
                </a:r>
              </a:p>
            </p:txBody>
          </p:sp>
        </p:grpSp>
        <p:sp>
          <p:nvSpPr>
            <p:cNvPr id="709" name="Shape 709"/>
            <p:cNvSpPr/>
            <p:nvPr/>
          </p:nvSpPr>
          <p:spPr>
            <a:xfrm>
              <a:off x="2653796" y="416570"/>
              <a:ext cx="1283072" cy="26923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lvl1pPr algn="ctr">
                <a:defRPr sz="1200">
                  <a:solidFill>
                    <a:srgbClr val="E7E6E6"/>
                  </a:solidFill>
                </a:defRPr>
              </a:lvl1pPr>
            </a:lstStyle>
            <a:p>
              <a:r>
                <a:t>19.0 ± 5.5</a:t>
              </a:r>
            </a:p>
          </p:txBody>
        </p:sp>
        <p:sp>
          <p:nvSpPr>
            <p:cNvPr id="710" name="Shape 710"/>
            <p:cNvSpPr/>
            <p:nvPr/>
          </p:nvSpPr>
          <p:spPr>
            <a:xfrm>
              <a:off x="3589437" y="419854"/>
              <a:ext cx="1283072" cy="26923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lvl1pPr algn="ctr">
                <a:defRPr sz="1200">
                  <a:solidFill>
                    <a:srgbClr val="E7E6E6"/>
                  </a:solidFill>
                </a:defRPr>
              </a:lvl1pPr>
            </a:lstStyle>
            <a:p>
              <a:r>
                <a:t>18.9 ± 5.4</a:t>
              </a:r>
            </a:p>
          </p:txBody>
        </p:sp>
        <p:sp>
          <p:nvSpPr>
            <p:cNvPr id="711" name="Shape 711"/>
            <p:cNvSpPr/>
            <p:nvPr/>
          </p:nvSpPr>
          <p:spPr>
            <a:xfrm>
              <a:off x="4775455" y="2583"/>
              <a:ext cx="872237" cy="1214582"/>
            </a:xfrm>
            <a:prstGeom prst="rect">
              <a:avLst/>
            </a:prstGeom>
            <a:solidFill>
              <a:srgbClr val="538CD5"/>
            </a:solidFill>
            <a:ln w="12700" cap="flat">
              <a:noFill/>
              <a:miter lim="400000"/>
            </a:ln>
            <a:effectLst/>
          </p:spPr>
          <p:txBody>
            <a:bodyPr wrap="square" lIns="45718" tIns="45718" rIns="45718" bIns="45718" numCol="1" anchor="ctr">
              <a:noAutofit/>
            </a:bodyPr>
            <a:lstStyle/>
            <a:p>
              <a:pPr>
                <a:defRPr sz="1200"/>
              </a:pPr>
              <a:endParaRPr/>
            </a:p>
          </p:txBody>
        </p:sp>
        <p:sp>
          <p:nvSpPr>
            <p:cNvPr id="712" name="Shape 712"/>
            <p:cNvSpPr/>
            <p:nvPr/>
          </p:nvSpPr>
          <p:spPr>
            <a:xfrm>
              <a:off x="4559319" y="104448"/>
              <a:ext cx="1283072" cy="26923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lvl1pPr algn="ctr">
                <a:defRPr sz="1200" b="1">
                  <a:solidFill>
                    <a:srgbClr val="E7E6E6"/>
                  </a:solidFill>
                </a:defRPr>
              </a:lvl1pPr>
            </a:lstStyle>
            <a:p>
              <a:r>
                <a:t>P-value</a:t>
              </a:r>
            </a:p>
          </p:txBody>
        </p:sp>
        <p:sp>
          <p:nvSpPr>
            <p:cNvPr id="713" name="Shape 713"/>
            <p:cNvSpPr/>
            <p:nvPr/>
          </p:nvSpPr>
          <p:spPr>
            <a:xfrm>
              <a:off x="2653796" y="710870"/>
              <a:ext cx="1283072" cy="26923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lvl1pPr algn="ctr">
                <a:defRPr sz="1200">
                  <a:solidFill>
                    <a:srgbClr val="E7E6E6"/>
                  </a:solidFill>
                </a:defRPr>
              </a:lvl1pPr>
            </a:lstStyle>
            <a:p>
              <a:r>
                <a:t>20.8 ± 8.5</a:t>
              </a:r>
            </a:p>
          </p:txBody>
        </p:sp>
        <p:sp>
          <p:nvSpPr>
            <p:cNvPr id="714" name="Shape 714"/>
            <p:cNvSpPr/>
            <p:nvPr/>
          </p:nvSpPr>
          <p:spPr>
            <a:xfrm>
              <a:off x="3589437" y="738214"/>
              <a:ext cx="1283072" cy="26923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lvl1pPr algn="ctr">
                <a:defRPr sz="1200">
                  <a:solidFill>
                    <a:srgbClr val="E7E6E6"/>
                  </a:solidFill>
                </a:defRPr>
              </a:lvl1pPr>
            </a:lstStyle>
            <a:p>
              <a:r>
                <a:t>21.5 ± 8.4</a:t>
              </a:r>
            </a:p>
          </p:txBody>
        </p:sp>
        <p:sp>
          <p:nvSpPr>
            <p:cNvPr id="715" name="Shape 715"/>
            <p:cNvSpPr/>
            <p:nvPr/>
          </p:nvSpPr>
          <p:spPr>
            <a:xfrm>
              <a:off x="4601425" y="729797"/>
              <a:ext cx="1283072" cy="26923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lvl1pPr algn="ctr">
                <a:defRPr sz="1200">
                  <a:solidFill>
                    <a:srgbClr val="E7E6E6"/>
                  </a:solidFill>
                </a:defRPr>
              </a:lvl1pPr>
            </a:lstStyle>
            <a:p>
              <a:r>
                <a:t>0.048*</a:t>
              </a:r>
            </a:p>
          </p:txBody>
        </p:sp>
        <p:sp>
          <p:nvSpPr>
            <p:cNvPr id="716" name="Shape 716"/>
            <p:cNvSpPr/>
            <p:nvPr/>
          </p:nvSpPr>
          <p:spPr>
            <a:xfrm>
              <a:off x="4559319" y="418695"/>
              <a:ext cx="1283072" cy="26923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lvl1pPr algn="ctr">
                <a:defRPr sz="1200">
                  <a:solidFill>
                    <a:srgbClr val="E7E6E6"/>
                  </a:solidFill>
                </a:defRPr>
              </a:lvl1pPr>
            </a:lstStyle>
            <a:p>
              <a:r>
                <a:t>0.067 </a:t>
              </a:r>
            </a:p>
          </p:txBody>
        </p:sp>
        <p:grpSp>
          <p:nvGrpSpPr>
            <p:cNvPr id="720" name="Group 720"/>
            <p:cNvGrpSpPr/>
            <p:nvPr/>
          </p:nvGrpSpPr>
          <p:grpSpPr>
            <a:xfrm>
              <a:off x="0" y="100519"/>
              <a:ext cx="882295" cy="893399"/>
              <a:chOff x="0" y="0"/>
              <a:chExt cx="882293" cy="893397"/>
            </a:xfrm>
          </p:grpSpPr>
          <p:sp>
            <p:nvSpPr>
              <p:cNvPr id="717" name="Shape 717"/>
              <p:cNvSpPr/>
              <p:nvPr/>
            </p:nvSpPr>
            <p:spPr>
              <a:xfrm>
                <a:off x="2677" y="344518"/>
                <a:ext cx="879617" cy="26923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lvl1pPr algn="ctr">
                  <a:defRPr sz="1200" b="1">
                    <a:solidFill>
                      <a:srgbClr val="E7E6E6"/>
                    </a:solidFill>
                  </a:defRPr>
                </a:lvl1pPr>
              </a:lstStyle>
              <a:p>
                <a:r>
                  <a:t>MMSE</a:t>
                </a:r>
              </a:p>
            </p:txBody>
          </p:sp>
          <p:sp>
            <p:nvSpPr>
              <p:cNvPr id="718" name="Shape 718"/>
              <p:cNvSpPr/>
              <p:nvPr/>
            </p:nvSpPr>
            <p:spPr>
              <a:xfrm>
                <a:off x="2677" y="624159"/>
                <a:ext cx="879617" cy="26923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lvl1pPr algn="ctr">
                  <a:defRPr sz="1200" b="1">
                    <a:solidFill>
                      <a:srgbClr val="E7E6E6"/>
                    </a:solidFill>
                  </a:defRPr>
                </a:lvl1pPr>
              </a:lstStyle>
              <a:p>
                <a:r>
                  <a:t>ADAS-Cog</a:t>
                </a:r>
              </a:p>
            </p:txBody>
          </p:sp>
          <p:sp>
            <p:nvSpPr>
              <p:cNvPr id="719" name="Shape 719"/>
              <p:cNvSpPr/>
              <p:nvPr/>
            </p:nvSpPr>
            <p:spPr>
              <a:xfrm>
                <a:off x="-1" y="-1"/>
                <a:ext cx="879617" cy="26923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lvl1pPr algn="ctr">
                  <a:defRPr sz="1200" b="1">
                    <a:solidFill>
                      <a:srgbClr val="E7E6E6"/>
                    </a:solidFill>
                  </a:defRPr>
                </a:lvl1pPr>
              </a:lstStyle>
              <a:p>
                <a:r>
                  <a:t>Scale</a:t>
                </a:r>
              </a:p>
            </p:txBody>
          </p:sp>
        </p:grpSp>
        <p:sp>
          <p:nvSpPr>
            <p:cNvPr id="721" name="Shape 721"/>
            <p:cNvSpPr/>
            <p:nvPr/>
          </p:nvSpPr>
          <p:spPr>
            <a:xfrm>
              <a:off x="991780" y="686457"/>
              <a:ext cx="1751481" cy="353342"/>
            </a:xfrm>
            <a:prstGeom prst="roundRect">
              <a:avLst>
                <a:gd name="adj" fmla="val 16667"/>
              </a:avLst>
            </a:prstGeom>
            <a:noFill/>
            <a:ln w="25400" cap="flat">
              <a:solidFill>
                <a:srgbClr val="00B050"/>
              </a:solidFill>
              <a:prstDash val="solid"/>
              <a:round/>
            </a:ln>
            <a:effectLst/>
          </p:spPr>
          <p:txBody>
            <a:bodyPr wrap="square" lIns="45718" tIns="45718" rIns="45718" bIns="45718" numCol="1" anchor="ctr">
              <a:noAutofit/>
            </a:bodyPr>
            <a:lstStyle/>
            <a:p>
              <a:pPr algn="ctr">
                <a:defRPr sz="2400">
                  <a:solidFill>
                    <a:srgbClr val="FFFFFF"/>
                  </a:solidFill>
                  <a:latin typeface="Arial"/>
                  <a:ea typeface="Arial"/>
                  <a:cs typeface="Arial"/>
                  <a:sym typeface="Arial"/>
                </a:defRPr>
              </a:pPr>
              <a:endParaRPr/>
            </a:p>
          </p:txBody>
        </p:sp>
      </p:grpSp>
      <p:sp>
        <p:nvSpPr>
          <p:cNvPr id="723" name="Shape 723"/>
          <p:cNvSpPr/>
          <p:nvPr/>
        </p:nvSpPr>
        <p:spPr>
          <a:xfrm>
            <a:off x="6221564" y="3945685"/>
            <a:ext cx="5884499" cy="44205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defRPr sz="1200">
                <a:latin typeface="Arial"/>
                <a:ea typeface="Arial"/>
                <a:cs typeface="Arial"/>
                <a:sym typeface="Arial"/>
              </a:defRPr>
            </a:pPr>
            <a:r>
              <a:t>*There is a significant difference between the baseline and 6-month </a:t>
            </a:r>
          </a:p>
          <a:p>
            <a:pPr>
              <a:defRPr sz="1200">
                <a:latin typeface="Arial"/>
                <a:ea typeface="Arial"/>
                <a:cs typeface="Arial"/>
                <a:sym typeface="Arial"/>
              </a:defRPr>
            </a:pPr>
            <a:r>
              <a:t>  measurements of ADAS-Cog according to repeated measured analysis of all visits.</a:t>
            </a:r>
          </a:p>
        </p:txBody>
      </p:sp>
      <p:pic>
        <p:nvPicPr>
          <p:cNvPr id="734" name="image2.png"/>
          <p:cNvPicPr>
            <a:picLocks noChangeAspect="1"/>
          </p:cNvPicPr>
          <p:nvPr/>
        </p:nvPicPr>
        <p:blipFill>
          <a:blip r:embed="rId3"/>
          <a:stretch>
            <a:fillRect/>
          </a:stretch>
        </p:blipFill>
        <p:spPr>
          <a:xfrm>
            <a:off x="0" y="6160315"/>
            <a:ext cx="12192000" cy="703794"/>
          </a:xfrm>
          <a:prstGeom prst="rect">
            <a:avLst/>
          </a:prstGeom>
          <a:ln w="12700">
            <a:miter lim="400000"/>
          </a:ln>
        </p:spPr>
      </p:pic>
      <p:pic>
        <p:nvPicPr>
          <p:cNvPr id="735" name="image3.png"/>
          <p:cNvPicPr>
            <a:picLocks noChangeAspect="1"/>
          </p:cNvPicPr>
          <p:nvPr/>
        </p:nvPicPr>
        <p:blipFill>
          <a:blip r:embed="rId4"/>
          <a:stretch>
            <a:fillRect/>
          </a:stretch>
        </p:blipFill>
        <p:spPr>
          <a:xfrm>
            <a:off x="225087" y="6319065"/>
            <a:ext cx="668675" cy="386292"/>
          </a:xfrm>
          <a:prstGeom prst="rect">
            <a:avLst/>
          </a:prstGeom>
          <a:ln w="12700">
            <a:miter lim="400000"/>
          </a:ln>
        </p:spPr>
      </p:pic>
      <p:pic>
        <p:nvPicPr>
          <p:cNvPr id="736" name="image4.png"/>
          <p:cNvPicPr>
            <a:picLocks noChangeAspect="1"/>
          </p:cNvPicPr>
          <p:nvPr/>
        </p:nvPicPr>
        <p:blipFill>
          <a:blip r:embed="rId5"/>
          <a:stretch>
            <a:fillRect/>
          </a:stretch>
        </p:blipFill>
        <p:spPr>
          <a:xfrm>
            <a:off x="10989205" y="6293579"/>
            <a:ext cx="1126406" cy="438780"/>
          </a:xfrm>
          <a:prstGeom prst="rect">
            <a:avLst/>
          </a:prstGeom>
          <a:ln w="12700">
            <a:miter lim="400000"/>
          </a:ln>
        </p:spPr>
      </p:pic>
      <p:pic>
        <p:nvPicPr>
          <p:cNvPr id="737" name="image1.png"/>
          <p:cNvPicPr>
            <a:picLocks noChangeAspect="1"/>
          </p:cNvPicPr>
          <p:nvPr/>
        </p:nvPicPr>
        <p:blipFill>
          <a:blip r:embed="rId6"/>
          <a:srcRect b="84612"/>
          <a:stretch>
            <a:fillRect/>
          </a:stretch>
        </p:blipFill>
        <p:spPr>
          <a:xfrm>
            <a:off x="0" y="-47991"/>
            <a:ext cx="12192000" cy="1042508"/>
          </a:xfrm>
          <a:prstGeom prst="rect">
            <a:avLst/>
          </a:prstGeom>
          <a:ln w="12700">
            <a:miter lim="400000"/>
          </a:ln>
        </p:spPr>
      </p:pic>
      <p:sp>
        <p:nvSpPr>
          <p:cNvPr id="738" name="Shape 738"/>
          <p:cNvSpPr/>
          <p:nvPr/>
        </p:nvSpPr>
        <p:spPr>
          <a:xfrm>
            <a:off x="170130" y="42403"/>
            <a:ext cx="11887203" cy="720641"/>
          </a:xfrm>
          <a:prstGeom prst="rect">
            <a:avLst/>
          </a:prstGeom>
          <a:solidFill>
            <a:srgbClr val="FFFFFF"/>
          </a:solidFill>
          <a:ln w="12700">
            <a:solidFill>
              <a:srgbClr val="FFFFFF"/>
            </a:solidFill>
            <a:miter/>
          </a:ln>
        </p:spPr>
        <p:txBody>
          <a:bodyPr lIns="45718" tIns="45718" rIns="45718" bIns="45718" anchor="ctr"/>
          <a:lstStyle/>
          <a:p>
            <a:pPr algn="ctr" defTabSz="457200">
              <a:defRPr>
                <a:solidFill>
                  <a:srgbClr val="FFFFFF"/>
                </a:solidFill>
              </a:defRPr>
            </a:pPr>
            <a:endParaRPr/>
          </a:p>
        </p:txBody>
      </p:sp>
      <p:sp>
        <p:nvSpPr>
          <p:cNvPr id="739" name="Shape 739"/>
          <p:cNvSpPr/>
          <p:nvPr/>
        </p:nvSpPr>
        <p:spPr>
          <a:xfrm>
            <a:off x="485377" y="172313"/>
            <a:ext cx="10665553" cy="43706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defTabSz="914353">
              <a:defRPr sz="2400" b="1">
                <a:latin typeface="Arial"/>
                <a:ea typeface="Arial"/>
                <a:cs typeface="Arial"/>
                <a:sym typeface="Arial"/>
              </a:defRPr>
            </a:lvl1pPr>
          </a:lstStyle>
          <a:p>
            <a:r>
              <a:t>NeuroAiD showed promising effects on cognitive functions</a:t>
            </a:r>
          </a:p>
        </p:txBody>
      </p:sp>
      <p:sp>
        <p:nvSpPr>
          <p:cNvPr id="740" name="Shape 740"/>
          <p:cNvSpPr/>
          <p:nvPr/>
        </p:nvSpPr>
        <p:spPr>
          <a:xfrm>
            <a:off x="1037275" y="6288158"/>
            <a:ext cx="11678124" cy="26633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defRPr sz="700">
                <a:solidFill>
                  <a:srgbClr val="FFFFFF"/>
                </a:solidFill>
                <a:latin typeface="Arial"/>
                <a:ea typeface="Arial"/>
                <a:cs typeface="Arial"/>
                <a:sym typeface="Arial"/>
              </a:defRPr>
            </a:pPr>
            <a:r>
              <a:t>Harandi, A. A., Ashrafi, F., Tabatabaei, M., et al. (2013). Efficacy and Tolerability of MlC601 in Patients with Mild to Moderate Alzheimer Disease who were Unable to Tolerate or Failed to Benefit  from Treatment with Rivastigmine. </a:t>
            </a:r>
          </a:p>
          <a:p>
            <a:pPr>
              <a:defRPr sz="700" i="1">
                <a:solidFill>
                  <a:srgbClr val="FFFFFF"/>
                </a:solidFill>
                <a:latin typeface="Arial"/>
                <a:ea typeface="Arial"/>
                <a:cs typeface="Arial"/>
                <a:sym typeface="Arial"/>
              </a:defRPr>
            </a:pPr>
            <a:r>
              <a:t>Journal of Advances in Medicine and Medical Research</a:t>
            </a:r>
            <a:r>
              <a:rPr i="0"/>
              <a:t>, </a:t>
            </a:r>
            <a:r>
              <a:t>3</a:t>
            </a:r>
            <a:r>
              <a:rPr i="0"/>
              <a:t>(2), 341–350</a:t>
            </a:r>
          </a:p>
        </p:txBody>
      </p:sp>
      <p:pic>
        <p:nvPicPr>
          <p:cNvPr id="2" name="Picture 1"/>
          <p:cNvPicPr>
            <a:picLocks noChangeAspect="1"/>
          </p:cNvPicPr>
          <p:nvPr/>
        </p:nvPicPr>
        <p:blipFill>
          <a:blip r:embed="rId7"/>
          <a:stretch>
            <a:fillRect/>
          </a:stretch>
        </p:blipFill>
        <p:spPr>
          <a:xfrm>
            <a:off x="700283" y="1541123"/>
            <a:ext cx="5403425" cy="321786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 name="Shape 744"/>
          <p:cNvSpPr>
            <a:spLocks noGrp="1"/>
          </p:cNvSpPr>
          <p:nvPr>
            <p:ph type="sldNum" sz="quarter" idx="4294967295"/>
          </p:nvPr>
        </p:nvSpPr>
        <p:spPr>
          <a:xfrm>
            <a:off x="10995662" y="6248398"/>
            <a:ext cx="281937" cy="320037"/>
          </a:xfrm>
          <a:prstGeom prst="rect">
            <a:avLst/>
          </a:prstGeom>
          <a:extLst>
            <a:ext uri="{C572A759-6A51-4108-AA02-DFA0A04FC94B}">
              <ma14:wrappingTextBoxFlag xmlns:ma14="http://schemas.microsoft.com/office/mac/drawingml/2011/main" xmlns="" val="1"/>
            </a:ext>
          </a:extLst>
        </p:spPr>
        <p:txBody>
          <a:bodyPr lIns="45718" tIns="45718" rIns="45718" bIns="45718" anchor="t"/>
          <a:lstStyle>
            <a:lvl1pPr defTabSz="457200">
              <a:defRPr sz="1400">
                <a:solidFill>
                  <a:srgbClr val="000000"/>
                </a:solidFill>
                <a:latin typeface="Times"/>
                <a:ea typeface="Times"/>
                <a:cs typeface="Times"/>
                <a:sym typeface="Times"/>
              </a:defRPr>
            </a:lvl1pPr>
          </a:lstStyle>
          <a:p>
            <a:fld id="{86CB4B4D-7CA3-9044-876B-883B54F8677D}" type="slidenum">
              <a:t>18</a:t>
            </a:fld>
            <a:endParaRPr/>
          </a:p>
        </p:txBody>
      </p:sp>
      <p:sp>
        <p:nvSpPr>
          <p:cNvPr id="745" name="Shape 745"/>
          <p:cNvSpPr/>
          <p:nvPr/>
        </p:nvSpPr>
        <p:spPr>
          <a:xfrm>
            <a:off x="3053801" y="1153220"/>
            <a:ext cx="6601975" cy="38353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lgn="ctr">
              <a:defRPr sz="2000" b="1">
                <a:solidFill>
                  <a:srgbClr val="C00000"/>
                </a:solidFill>
              </a:defRPr>
            </a:lvl1pPr>
          </a:lstStyle>
          <a:p>
            <a:r>
              <a:t>NeuroAiD showed better tolerability than Rivastigmine</a:t>
            </a:r>
          </a:p>
        </p:txBody>
      </p:sp>
      <p:sp>
        <p:nvSpPr>
          <p:cNvPr id="746" name="Shape 746"/>
          <p:cNvSpPr/>
          <p:nvPr/>
        </p:nvSpPr>
        <p:spPr>
          <a:xfrm>
            <a:off x="1969105" y="5472150"/>
            <a:ext cx="8403047" cy="523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500"/>
            </a:lvl1pPr>
          </a:lstStyle>
          <a:p>
            <a:r>
              <a:t>Adverse effects in patients during previous treatment with Rivastigmine and during treatment with MLC601</a:t>
            </a:r>
          </a:p>
        </p:txBody>
      </p:sp>
      <p:pic>
        <p:nvPicPr>
          <p:cNvPr id="747" name="image46.png" descr="image50.png"/>
          <p:cNvPicPr>
            <a:picLocks noChangeAspect="1"/>
          </p:cNvPicPr>
          <p:nvPr/>
        </p:nvPicPr>
        <p:blipFill>
          <a:blip r:embed="rId2"/>
          <a:srcRect l="2159" t="19664" r="3791" b="1894"/>
          <a:stretch>
            <a:fillRect/>
          </a:stretch>
        </p:blipFill>
        <p:spPr>
          <a:xfrm>
            <a:off x="2310445" y="1806111"/>
            <a:ext cx="7287711" cy="3614631"/>
          </a:xfrm>
          <a:prstGeom prst="rect">
            <a:avLst/>
          </a:prstGeom>
          <a:ln>
            <a:solidFill>
              <a:srgbClr val="000000"/>
            </a:solidFill>
          </a:ln>
        </p:spPr>
      </p:pic>
      <p:sp>
        <p:nvSpPr>
          <p:cNvPr id="748" name="Shape 748"/>
          <p:cNvSpPr/>
          <p:nvPr/>
        </p:nvSpPr>
        <p:spPr>
          <a:xfrm>
            <a:off x="7671255" y="1779789"/>
            <a:ext cx="911257" cy="3313486"/>
          </a:xfrm>
          <a:prstGeom prst="rect">
            <a:avLst/>
          </a:prstGeom>
          <a:ln w="25400">
            <a:solidFill>
              <a:srgbClr val="00B050"/>
            </a:solidFill>
          </a:ln>
          <a:effectLst>
            <a:outerShdw blurRad="63500" dist="38100" dir="5400000" rotWithShape="0">
              <a:srgbClr val="032544">
                <a:alpha val="48000"/>
              </a:srgbClr>
            </a:outerShdw>
          </a:effectLst>
        </p:spPr>
        <p:txBody>
          <a:bodyPr lIns="45718" tIns="45718" rIns="45718" bIns="45718" anchor="ctr"/>
          <a:lstStyle/>
          <a:p>
            <a:endParaRPr/>
          </a:p>
        </p:txBody>
      </p:sp>
      <p:sp>
        <p:nvSpPr>
          <p:cNvPr id="749" name="Shape 749"/>
          <p:cNvSpPr/>
          <p:nvPr/>
        </p:nvSpPr>
        <p:spPr>
          <a:xfrm>
            <a:off x="6296512" y="1754701"/>
            <a:ext cx="1374746" cy="3363661"/>
          </a:xfrm>
          <a:prstGeom prst="rect">
            <a:avLst/>
          </a:prstGeom>
          <a:ln w="12700">
            <a:solidFill>
              <a:srgbClr val="FF0000"/>
            </a:solidFill>
            <a:miter/>
          </a:ln>
        </p:spPr>
        <p:txBody>
          <a:bodyPr lIns="45718" tIns="45718" rIns="45718" bIns="45718" anchor="ctr"/>
          <a:lstStyle/>
          <a:p>
            <a:pPr algn="ctr">
              <a:defRPr>
                <a:solidFill>
                  <a:srgbClr val="FFFFFF"/>
                </a:solidFill>
              </a:defRPr>
            </a:pPr>
            <a:endParaRPr/>
          </a:p>
        </p:txBody>
      </p:sp>
      <p:sp>
        <p:nvSpPr>
          <p:cNvPr id="750" name="Shape 750"/>
          <p:cNvSpPr/>
          <p:nvPr/>
        </p:nvSpPr>
        <p:spPr>
          <a:xfrm>
            <a:off x="9828482" y="2653122"/>
            <a:ext cx="2228851" cy="1539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600"/>
            </a:lvl1pPr>
          </a:lstStyle>
          <a:p>
            <a:r>
              <a:t>No abnormality or clinically significant changes in haematology, hepatic or renal laboratory results.</a:t>
            </a:r>
          </a:p>
        </p:txBody>
      </p:sp>
      <p:pic>
        <p:nvPicPr>
          <p:cNvPr id="751" name="image2.png"/>
          <p:cNvPicPr>
            <a:picLocks noChangeAspect="1"/>
          </p:cNvPicPr>
          <p:nvPr/>
        </p:nvPicPr>
        <p:blipFill>
          <a:blip r:embed="rId3"/>
          <a:stretch>
            <a:fillRect/>
          </a:stretch>
        </p:blipFill>
        <p:spPr>
          <a:xfrm>
            <a:off x="0" y="6160315"/>
            <a:ext cx="12192000" cy="703794"/>
          </a:xfrm>
          <a:prstGeom prst="rect">
            <a:avLst/>
          </a:prstGeom>
          <a:ln w="12700">
            <a:miter lim="400000"/>
          </a:ln>
        </p:spPr>
      </p:pic>
      <p:pic>
        <p:nvPicPr>
          <p:cNvPr id="752" name="image3.png"/>
          <p:cNvPicPr>
            <a:picLocks noChangeAspect="1"/>
          </p:cNvPicPr>
          <p:nvPr/>
        </p:nvPicPr>
        <p:blipFill>
          <a:blip r:embed="rId4"/>
          <a:stretch>
            <a:fillRect/>
          </a:stretch>
        </p:blipFill>
        <p:spPr>
          <a:xfrm>
            <a:off x="225087" y="6319065"/>
            <a:ext cx="668675" cy="386292"/>
          </a:xfrm>
          <a:prstGeom prst="rect">
            <a:avLst/>
          </a:prstGeom>
          <a:ln w="12700">
            <a:miter lim="400000"/>
          </a:ln>
        </p:spPr>
      </p:pic>
      <p:pic>
        <p:nvPicPr>
          <p:cNvPr id="753" name="image4.png"/>
          <p:cNvPicPr>
            <a:picLocks noChangeAspect="1"/>
          </p:cNvPicPr>
          <p:nvPr/>
        </p:nvPicPr>
        <p:blipFill>
          <a:blip r:embed="rId5"/>
          <a:stretch>
            <a:fillRect/>
          </a:stretch>
        </p:blipFill>
        <p:spPr>
          <a:xfrm>
            <a:off x="10989205" y="6293579"/>
            <a:ext cx="1126406" cy="438780"/>
          </a:xfrm>
          <a:prstGeom prst="rect">
            <a:avLst/>
          </a:prstGeom>
          <a:ln w="12700">
            <a:miter lim="400000"/>
          </a:ln>
        </p:spPr>
      </p:pic>
      <p:pic>
        <p:nvPicPr>
          <p:cNvPr id="754" name="image1.png"/>
          <p:cNvPicPr>
            <a:picLocks noChangeAspect="1"/>
          </p:cNvPicPr>
          <p:nvPr/>
        </p:nvPicPr>
        <p:blipFill>
          <a:blip r:embed="rId6"/>
          <a:srcRect b="84612"/>
          <a:stretch>
            <a:fillRect/>
          </a:stretch>
        </p:blipFill>
        <p:spPr>
          <a:xfrm>
            <a:off x="0" y="-47991"/>
            <a:ext cx="12192000" cy="1042508"/>
          </a:xfrm>
          <a:prstGeom prst="rect">
            <a:avLst/>
          </a:prstGeom>
          <a:ln w="12700">
            <a:miter lim="400000"/>
          </a:ln>
        </p:spPr>
      </p:pic>
      <p:sp>
        <p:nvSpPr>
          <p:cNvPr id="755" name="Shape 755"/>
          <p:cNvSpPr/>
          <p:nvPr/>
        </p:nvSpPr>
        <p:spPr>
          <a:xfrm>
            <a:off x="170130" y="42403"/>
            <a:ext cx="11887203" cy="720641"/>
          </a:xfrm>
          <a:prstGeom prst="rect">
            <a:avLst/>
          </a:prstGeom>
          <a:solidFill>
            <a:srgbClr val="FFFFFF"/>
          </a:solidFill>
          <a:ln w="12700">
            <a:solidFill>
              <a:srgbClr val="FFFFFF"/>
            </a:solidFill>
            <a:miter/>
          </a:ln>
        </p:spPr>
        <p:txBody>
          <a:bodyPr lIns="45718" tIns="45718" rIns="45718" bIns="45718" anchor="ctr"/>
          <a:lstStyle/>
          <a:p>
            <a:pPr algn="ctr" defTabSz="457200">
              <a:defRPr>
                <a:solidFill>
                  <a:srgbClr val="FFFFFF"/>
                </a:solidFill>
              </a:defRPr>
            </a:pPr>
            <a:endParaRPr/>
          </a:p>
        </p:txBody>
      </p:sp>
      <p:sp>
        <p:nvSpPr>
          <p:cNvPr id="756" name="Shape 756"/>
          <p:cNvSpPr/>
          <p:nvPr/>
        </p:nvSpPr>
        <p:spPr>
          <a:xfrm>
            <a:off x="485377" y="172313"/>
            <a:ext cx="10665553" cy="43706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defTabSz="914353">
              <a:defRPr sz="2400" b="1">
                <a:latin typeface="Arial"/>
                <a:ea typeface="Arial"/>
                <a:cs typeface="Arial"/>
                <a:sym typeface="Arial"/>
              </a:defRPr>
            </a:lvl1pPr>
          </a:lstStyle>
          <a:p>
            <a:r>
              <a:t>NeuroAiD has favorable safety profile</a:t>
            </a:r>
          </a:p>
        </p:txBody>
      </p:sp>
      <p:sp>
        <p:nvSpPr>
          <p:cNvPr id="757" name="Shape 757"/>
          <p:cNvSpPr/>
          <p:nvPr/>
        </p:nvSpPr>
        <p:spPr>
          <a:xfrm>
            <a:off x="964854" y="6258919"/>
            <a:ext cx="9778207" cy="26633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defRPr sz="700">
                <a:solidFill>
                  <a:srgbClr val="FFFFFF"/>
                </a:solidFill>
                <a:latin typeface="Arial"/>
                <a:ea typeface="Arial"/>
                <a:cs typeface="Arial"/>
                <a:sym typeface="Arial"/>
              </a:defRPr>
            </a:pPr>
            <a:r>
              <a:t>Harandi, A. A., et al. (2013). Efficacy and Tolerability of MlC601 in Patients with Mild to Moderate Alzheimer Disease who were Unable to Tolerate or Failed to Benefit  from Treatment with Rivastigmine. </a:t>
            </a:r>
            <a:r>
              <a:rPr i="1"/>
              <a:t>Journal of Advances in Medicine and Medical Research</a:t>
            </a:r>
            <a:r>
              <a:t>, </a:t>
            </a:r>
            <a:r>
              <a:rPr i="1"/>
              <a:t>3</a:t>
            </a:r>
            <a:r>
              <a:t>(2), 341–350</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solidFill>
                  <a:srgbClr val="FF0000"/>
                </a:solidFill>
                <a:latin typeface="Calibri"/>
                <a:cs typeface="Calibri"/>
              </a:rPr>
              <a:t>Limitasyonlar</a:t>
            </a:r>
            <a:endParaRPr lang="en-US" b="1" dirty="0">
              <a:solidFill>
                <a:srgbClr val="FF0000"/>
              </a:solidFill>
              <a:latin typeface="Calibri"/>
              <a:cs typeface="Calibri"/>
            </a:endParaRPr>
          </a:p>
        </p:txBody>
      </p:sp>
      <p:sp>
        <p:nvSpPr>
          <p:cNvPr id="3" name="Text Placeholder 2"/>
          <p:cNvSpPr>
            <a:spLocks noGrp="1"/>
          </p:cNvSpPr>
          <p:nvPr>
            <p:ph type="body" idx="1"/>
          </p:nvPr>
        </p:nvSpPr>
        <p:spPr>
          <a:xfrm>
            <a:off x="838200" y="1825624"/>
            <a:ext cx="10515600" cy="4728577"/>
          </a:xfrm>
          <a:gradFill flip="none" rotWithShape="1">
            <a:gsLst>
              <a:gs pos="0">
                <a:srgbClr val="0000FF"/>
              </a:gs>
              <a:gs pos="100000">
                <a:srgbClr val="FFFFFF"/>
              </a:gs>
            </a:gsLst>
            <a:path path="rect">
              <a:fillToRect l="100000" t="100000"/>
            </a:path>
            <a:tileRect r="-100000" b="-100000"/>
          </a:gradFill>
          <a:ln>
            <a:solidFill>
              <a:srgbClr val="FF0000"/>
            </a:solidFill>
          </a:ln>
        </p:spPr>
        <p:txBody>
          <a:bodyPr>
            <a:normAutofit fontScale="85000" lnSpcReduction="20000"/>
          </a:bodyPr>
          <a:lstStyle/>
          <a:p>
            <a:r>
              <a:rPr lang="en-US" dirty="0">
                <a:latin typeface="Calibri"/>
                <a:cs typeface="Calibri"/>
              </a:rPr>
              <a:t>İlk 6 </a:t>
            </a:r>
            <a:r>
              <a:rPr lang="en-US" dirty="0" err="1">
                <a:latin typeface="Calibri"/>
                <a:cs typeface="Calibri"/>
              </a:rPr>
              <a:t>aydaki</a:t>
            </a:r>
            <a:r>
              <a:rPr lang="en-US" dirty="0">
                <a:latin typeface="Calibri"/>
                <a:cs typeface="Calibri"/>
              </a:rPr>
              <a:t> </a:t>
            </a:r>
            <a:r>
              <a:rPr lang="en-US" dirty="0" err="1">
                <a:latin typeface="Calibri"/>
                <a:cs typeface="Calibri"/>
              </a:rPr>
              <a:t>etkiler</a:t>
            </a:r>
            <a:r>
              <a:rPr lang="en-US" dirty="0">
                <a:latin typeface="Calibri"/>
                <a:cs typeface="Calibri"/>
              </a:rPr>
              <a:t> </a:t>
            </a:r>
            <a:r>
              <a:rPr lang="en-US" dirty="0" err="1">
                <a:latin typeface="Calibri"/>
                <a:cs typeface="Calibri"/>
              </a:rPr>
              <a:t>istatistiksel</a:t>
            </a:r>
            <a:r>
              <a:rPr lang="en-US" dirty="0">
                <a:latin typeface="Calibri"/>
                <a:cs typeface="Calibri"/>
              </a:rPr>
              <a:t> </a:t>
            </a:r>
            <a:r>
              <a:rPr lang="en-US" dirty="0" err="1">
                <a:latin typeface="Calibri"/>
                <a:cs typeface="Calibri"/>
              </a:rPr>
              <a:t>anlamlı</a:t>
            </a:r>
            <a:r>
              <a:rPr lang="en-US" dirty="0">
                <a:latin typeface="Calibri"/>
                <a:cs typeface="Calibri"/>
              </a:rPr>
              <a:t>, </a:t>
            </a:r>
            <a:r>
              <a:rPr lang="en-US" dirty="0" err="1">
                <a:latin typeface="Calibri"/>
                <a:cs typeface="Calibri"/>
              </a:rPr>
              <a:t>sonrası</a:t>
            </a:r>
            <a:r>
              <a:rPr lang="en-US" dirty="0">
                <a:latin typeface="Calibri"/>
                <a:cs typeface="Calibri"/>
              </a:rPr>
              <a:t> </a:t>
            </a:r>
            <a:r>
              <a:rPr lang="en-US" dirty="0" err="1">
                <a:latin typeface="Calibri"/>
                <a:cs typeface="Calibri"/>
              </a:rPr>
              <a:t>değil-stabil</a:t>
            </a:r>
            <a:r>
              <a:rPr lang="en-US" dirty="0">
                <a:latin typeface="Calibri"/>
                <a:cs typeface="Calibri"/>
              </a:rPr>
              <a:t> (ilk 6 ay </a:t>
            </a:r>
            <a:r>
              <a:rPr lang="en-US" dirty="0" err="1">
                <a:latin typeface="Calibri"/>
                <a:cs typeface="Calibri"/>
              </a:rPr>
              <a:t>anlamlılık</a:t>
            </a:r>
            <a:r>
              <a:rPr lang="en-US" dirty="0">
                <a:latin typeface="Calibri"/>
                <a:cs typeface="Calibri"/>
              </a:rPr>
              <a:t> </a:t>
            </a:r>
            <a:r>
              <a:rPr lang="en-US" dirty="0" err="1">
                <a:latin typeface="Calibri"/>
                <a:cs typeface="Calibri"/>
              </a:rPr>
              <a:t>Adas</a:t>
            </a:r>
            <a:r>
              <a:rPr lang="en-US" dirty="0">
                <a:latin typeface="Calibri"/>
                <a:cs typeface="Calibri"/>
              </a:rPr>
              <a:t>-cog </a:t>
            </a:r>
            <a:r>
              <a:rPr lang="en-US" dirty="0" err="1">
                <a:latin typeface="Calibri"/>
                <a:cs typeface="Calibri"/>
              </a:rPr>
              <a:t>için</a:t>
            </a:r>
            <a:r>
              <a:rPr lang="en-US" dirty="0">
                <a:latin typeface="Calibri"/>
                <a:cs typeface="Calibri"/>
              </a:rPr>
              <a:t>, MMSE </a:t>
            </a:r>
            <a:r>
              <a:rPr lang="en-US" dirty="0" err="1">
                <a:latin typeface="Calibri"/>
                <a:cs typeface="Calibri"/>
              </a:rPr>
              <a:t>fark</a:t>
            </a:r>
            <a:r>
              <a:rPr lang="en-US" dirty="0">
                <a:latin typeface="Calibri"/>
                <a:cs typeface="Calibri"/>
              </a:rPr>
              <a:t> </a:t>
            </a:r>
            <a:r>
              <a:rPr lang="en-US" dirty="0" err="1">
                <a:latin typeface="Calibri"/>
                <a:cs typeface="Calibri"/>
              </a:rPr>
              <a:t>yok</a:t>
            </a:r>
            <a:r>
              <a:rPr lang="en-US" dirty="0">
                <a:latin typeface="Calibri"/>
                <a:cs typeface="Calibri"/>
              </a:rPr>
              <a:t>)</a:t>
            </a:r>
          </a:p>
          <a:p>
            <a:pPr lvl="1"/>
            <a:r>
              <a:rPr lang="en-US" dirty="0">
                <a:latin typeface="Calibri"/>
                <a:cs typeface="Calibri"/>
              </a:rPr>
              <a:t>10 randomize </a:t>
            </a:r>
            <a:r>
              <a:rPr lang="en-US" dirty="0" err="1">
                <a:latin typeface="Calibri"/>
                <a:cs typeface="Calibri"/>
              </a:rPr>
              <a:t>kontrollü</a:t>
            </a:r>
            <a:r>
              <a:rPr lang="en-US" dirty="0">
                <a:latin typeface="Calibri"/>
                <a:cs typeface="Calibri"/>
              </a:rPr>
              <a:t> </a:t>
            </a:r>
            <a:r>
              <a:rPr lang="en-US" dirty="0" err="1">
                <a:latin typeface="Calibri"/>
                <a:cs typeface="Calibri"/>
              </a:rPr>
              <a:t>çalışma</a:t>
            </a:r>
            <a:r>
              <a:rPr lang="en-US" dirty="0">
                <a:latin typeface="Calibri"/>
                <a:cs typeface="Calibri"/>
              </a:rPr>
              <a:t> </a:t>
            </a:r>
            <a:r>
              <a:rPr lang="en-US" dirty="0" err="1">
                <a:latin typeface="Calibri"/>
                <a:cs typeface="Calibri"/>
              </a:rPr>
              <a:t>analizi</a:t>
            </a:r>
            <a:r>
              <a:rPr lang="en-US" dirty="0">
                <a:latin typeface="Calibri"/>
                <a:cs typeface="Calibri"/>
              </a:rPr>
              <a:t> (Donepezil, </a:t>
            </a:r>
            <a:r>
              <a:rPr lang="en-US" dirty="0" err="1">
                <a:latin typeface="Calibri"/>
                <a:cs typeface="Calibri"/>
              </a:rPr>
              <a:t>Rivastigmin</a:t>
            </a:r>
            <a:r>
              <a:rPr lang="en-US" dirty="0">
                <a:latin typeface="Calibri"/>
                <a:cs typeface="Calibri"/>
              </a:rPr>
              <a:t>, </a:t>
            </a:r>
            <a:r>
              <a:rPr lang="en-US" dirty="0" err="1">
                <a:latin typeface="Calibri"/>
                <a:cs typeface="Calibri"/>
              </a:rPr>
              <a:t>Galantamin</a:t>
            </a:r>
            <a:r>
              <a:rPr lang="en-US" dirty="0">
                <a:latin typeface="Calibri"/>
                <a:cs typeface="Calibri"/>
              </a:rPr>
              <a:t>); 6. </a:t>
            </a:r>
            <a:r>
              <a:rPr lang="en-US" dirty="0" err="1">
                <a:latin typeface="Calibri"/>
                <a:cs typeface="Calibri"/>
              </a:rPr>
              <a:t>ayda</a:t>
            </a:r>
            <a:r>
              <a:rPr lang="en-US" dirty="0">
                <a:latin typeface="Calibri"/>
                <a:cs typeface="Calibri"/>
              </a:rPr>
              <a:t> ADAS-cog </a:t>
            </a:r>
            <a:r>
              <a:rPr lang="en-US" dirty="0" err="1">
                <a:latin typeface="Calibri"/>
                <a:cs typeface="Calibri"/>
              </a:rPr>
              <a:t>fark</a:t>
            </a:r>
            <a:r>
              <a:rPr lang="en-US" dirty="0">
                <a:latin typeface="Calibri"/>
                <a:cs typeface="Calibri"/>
              </a:rPr>
              <a:t> </a:t>
            </a:r>
            <a:r>
              <a:rPr lang="en-US" dirty="0" err="1">
                <a:latin typeface="Calibri"/>
                <a:cs typeface="Calibri"/>
              </a:rPr>
              <a:t>benzer</a:t>
            </a:r>
            <a:r>
              <a:rPr lang="en-US" dirty="0">
                <a:latin typeface="Calibri"/>
                <a:cs typeface="Calibri"/>
              </a:rPr>
              <a:t>:  -</a:t>
            </a:r>
            <a:r>
              <a:rPr lang="en-US" dirty="0">
                <a:solidFill>
                  <a:srgbClr val="333333"/>
                </a:solidFill>
                <a:latin typeface="Calibri"/>
                <a:cs typeface="Calibri"/>
              </a:rPr>
              <a:t>2.7 (%95 CI-3.0 to -2.3)􏰕 </a:t>
            </a:r>
          </a:p>
          <a:p>
            <a:pPr marL="457200" lvl="1" indent="0">
              <a:buNone/>
            </a:pPr>
            <a:r>
              <a:rPr lang="en-US" dirty="0">
                <a:solidFill>
                  <a:srgbClr val="333333"/>
                </a:solidFill>
                <a:latin typeface="Calibri"/>
                <a:cs typeface="Calibri"/>
              </a:rPr>
              <a:t> </a:t>
            </a:r>
            <a:r>
              <a:rPr lang="en-US" sz="2000" i="1" dirty="0" err="1">
                <a:latin typeface="Calibri"/>
                <a:cs typeface="Calibri"/>
              </a:rPr>
              <a:t>Bir</a:t>
            </a:r>
            <a:r>
              <a:rPr lang="en-US" sz="2000" i="1" dirty="0">
                <a:latin typeface="Calibri"/>
                <a:cs typeface="Calibri"/>
              </a:rPr>
              <a:t>􏰠</a:t>
            </a:r>
            <a:r>
              <a:rPr lang="en-US" sz="2000" i="1" dirty="0" err="1">
                <a:latin typeface="Calibri"/>
                <a:cs typeface="Calibri"/>
              </a:rPr>
              <a:t>ks</a:t>
            </a:r>
            <a:r>
              <a:rPr lang="en-US" sz="2000" i="1" dirty="0">
                <a:latin typeface="Calibri"/>
                <a:cs typeface="Calibri"/>
              </a:rPr>
              <a:t> 􏰗J. Cholinesterase inhibitors for A􏰅</a:t>
            </a:r>
            <a:r>
              <a:rPr lang="en-US" sz="2000" i="1" dirty="0" err="1">
                <a:latin typeface="Calibri"/>
                <a:cs typeface="Calibri"/>
              </a:rPr>
              <a:t>lzheimer</a:t>
            </a:r>
            <a:r>
              <a:rPr lang="en-US" sz="2000" i="1" dirty="0">
                <a:latin typeface="Calibri"/>
                <a:cs typeface="Calibri"/>
              </a:rPr>
              <a:t>􏰑s disease. Cochrane 􏰀Database </a:t>
            </a:r>
            <a:r>
              <a:rPr lang="en-US" sz="2000" i="1" dirty="0" err="1">
                <a:latin typeface="Calibri"/>
                <a:cs typeface="Calibri"/>
              </a:rPr>
              <a:t>Syst</a:t>
            </a:r>
            <a:r>
              <a:rPr lang="en-US" sz="2000" i="1" dirty="0">
                <a:latin typeface="Calibri"/>
                <a:cs typeface="Calibri"/>
              </a:rPr>
              <a:t> Rev. 2006 J􏰗an 25􏰓􏰔 (1􏰕􏰁):CD􏰀0055􏰂3. PM􏰎􏰀􏰁 1643􏰃532. </a:t>
            </a:r>
            <a:endParaRPr lang="en-US" dirty="0">
              <a:latin typeface="Calibri"/>
              <a:cs typeface="Calibri"/>
            </a:endParaRPr>
          </a:p>
          <a:p>
            <a:pPr lvl="1"/>
            <a:r>
              <a:rPr lang="en-US" dirty="0" err="1">
                <a:latin typeface="Calibri"/>
                <a:cs typeface="Calibri"/>
              </a:rPr>
              <a:t>Neuroaid</a:t>
            </a:r>
            <a:r>
              <a:rPr lang="en-US" dirty="0">
                <a:latin typeface="Calibri"/>
                <a:cs typeface="Calibri"/>
              </a:rPr>
              <a:t> 6.ay 􏰅􏰀􏰅ADAS-cog: 􏰱-3.1􏰲±10.1 </a:t>
            </a:r>
          </a:p>
          <a:p>
            <a:r>
              <a:rPr lang="en-US" dirty="0" err="1">
                <a:latin typeface="Calibri"/>
                <a:cs typeface="Calibri"/>
              </a:rPr>
              <a:t>Kognisyon</a:t>
            </a:r>
            <a:r>
              <a:rPr lang="en-US" dirty="0">
                <a:latin typeface="Calibri"/>
                <a:cs typeface="Calibri"/>
              </a:rPr>
              <a:t> </a:t>
            </a:r>
            <a:r>
              <a:rPr lang="en-US" dirty="0" err="1">
                <a:latin typeface="Calibri"/>
                <a:cs typeface="Calibri"/>
              </a:rPr>
              <a:t>dışı</a:t>
            </a:r>
            <a:r>
              <a:rPr lang="en-US" dirty="0">
                <a:latin typeface="Calibri"/>
                <a:cs typeface="Calibri"/>
              </a:rPr>
              <a:t> </a:t>
            </a:r>
            <a:r>
              <a:rPr lang="en-US" dirty="0" err="1">
                <a:latin typeface="Calibri"/>
                <a:cs typeface="Calibri"/>
              </a:rPr>
              <a:t>parametreler</a:t>
            </a:r>
            <a:r>
              <a:rPr lang="en-US" dirty="0">
                <a:latin typeface="Calibri"/>
                <a:cs typeface="Calibri"/>
              </a:rPr>
              <a:t> </a:t>
            </a:r>
            <a:r>
              <a:rPr lang="en-US" dirty="0" err="1">
                <a:latin typeface="Calibri"/>
                <a:cs typeface="Calibri"/>
              </a:rPr>
              <a:t>yok</a:t>
            </a:r>
            <a:r>
              <a:rPr lang="en-US" dirty="0">
                <a:latin typeface="Calibri"/>
                <a:cs typeface="Calibri"/>
              </a:rPr>
              <a:t> (</a:t>
            </a:r>
            <a:r>
              <a:rPr lang="en-US" dirty="0" err="1">
                <a:latin typeface="Calibri"/>
                <a:cs typeface="Calibri"/>
              </a:rPr>
              <a:t>davranış</a:t>
            </a:r>
            <a:r>
              <a:rPr lang="en-US" dirty="0">
                <a:latin typeface="Calibri"/>
                <a:cs typeface="Calibri"/>
              </a:rPr>
              <a:t> </a:t>
            </a:r>
            <a:r>
              <a:rPr lang="en-US" dirty="0" err="1">
                <a:latin typeface="Calibri"/>
                <a:cs typeface="Calibri"/>
              </a:rPr>
              <a:t>problemi</a:t>
            </a:r>
            <a:r>
              <a:rPr lang="en-US" dirty="0">
                <a:latin typeface="Calibri"/>
                <a:cs typeface="Calibri"/>
              </a:rPr>
              <a:t>, </a:t>
            </a:r>
            <a:r>
              <a:rPr lang="en-US" dirty="0" err="1">
                <a:latin typeface="Calibri"/>
                <a:cs typeface="Calibri"/>
              </a:rPr>
              <a:t>bakımveren</a:t>
            </a:r>
            <a:r>
              <a:rPr lang="en-US" dirty="0">
                <a:latin typeface="Calibri"/>
                <a:cs typeface="Calibri"/>
              </a:rPr>
              <a:t> </a:t>
            </a:r>
            <a:r>
              <a:rPr lang="en-US" dirty="0" err="1">
                <a:latin typeface="Calibri"/>
                <a:cs typeface="Calibri"/>
              </a:rPr>
              <a:t>yükü</a:t>
            </a:r>
            <a:r>
              <a:rPr lang="en-US" dirty="0">
                <a:latin typeface="Calibri"/>
                <a:cs typeface="Calibri"/>
              </a:rPr>
              <a:t>, </a:t>
            </a:r>
            <a:r>
              <a:rPr lang="en-US" dirty="0" err="1">
                <a:latin typeface="Calibri"/>
                <a:cs typeface="Calibri"/>
              </a:rPr>
              <a:t>yaşam</a:t>
            </a:r>
            <a:r>
              <a:rPr lang="en-US" dirty="0">
                <a:latin typeface="Calibri"/>
                <a:cs typeface="Calibri"/>
              </a:rPr>
              <a:t> </a:t>
            </a:r>
            <a:r>
              <a:rPr lang="en-US" dirty="0" err="1">
                <a:latin typeface="Calibri"/>
                <a:cs typeface="Calibri"/>
              </a:rPr>
              <a:t>kalitesi</a:t>
            </a:r>
            <a:r>
              <a:rPr lang="en-US" dirty="0">
                <a:latin typeface="Calibri"/>
                <a:cs typeface="Calibri"/>
              </a:rPr>
              <a:t>)</a:t>
            </a:r>
          </a:p>
          <a:p>
            <a:r>
              <a:rPr lang="en-US" dirty="0" err="1">
                <a:latin typeface="Calibri"/>
                <a:cs typeface="Calibri"/>
              </a:rPr>
              <a:t>Kontrol</a:t>
            </a:r>
            <a:r>
              <a:rPr lang="en-US" dirty="0">
                <a:latin typeface="Calibri"/>
                <a:cs typeface="Calibri"/>
              </a:rPr>
              <a:t> </a:t>
            </a:r>
            <a:r>
              <a:rPr lang="en-US" dirty="0" err="1">
                <a:latin typeface="Calibri"/>
                <a:cs typeface="Calibri"/>
              </a:rPr>
              <a:t>grubu</a:t>
            </a:r>
            <a:r>
              <a:rPr lang="en-US" dirty="0">
                <a:latin typeface="Calibri"/>
                <a:cs typeface="Calibri"/>
              </a:rPr>
              <a:t> </a:t>
            </a:r>
            <a:r>
              <a:rPr lang="en-US" dirty="0" err="1">
                <a:latin typeface="Calibri"/>
                <a:cs typeface="Calibri"/>
              </a:rPr>
              <a:t>yok</a:t>
            </a:r>
            <a:endParaRPr lang="en-US" dirty="0">
              <a:latin typeface="Calibri"/>
              <a:cs typeface="Calibri"/>
            </a:endParaRPr>
          </a:p>
          <a:p>
            <a:r>
              <a:rPr lang="en-US" dirty="0" err="1">
                <a:latin typeface="Calibri"/>
                <a:cs typeface="Calibri"/>
              </a:rPr>
              <a:t>kör</a:t>
            </a:r>
            <a:r>
              <a:rPr lang="en-US" dirty="0">
                <a:latin typeface="Calibri"/>
                <a:cs typeface="Calibri"/>
              </a:rPr>
              <a:t> </a:t>
            </a:r>
            <a:r>
              <a:rPr lang="en-US" dirty="0" err="1">
                <a:latin typeface="Calibri"/>
                <a:cs typeface="Calibri"/>
              </a:rPr>
              <a:t>değil</a:t>
            </a:r>
            <a:r>
              <a:rPr lang="en-US" dirty="0">
                <a:latin typeface="Calibri"/>
                <a:cs typeface="Calibri"/>
              </a:rPr>
              <a:t> (hasta/</a:t>
            </a:r>
            <a:r>
              <a:rPr lang="en-US" dirty="0" err="1">
                <a:latin typeface="Calibri"/>
                <a:cs typeface="Calibri"/>
              </a:rPr>
              <a:t>hekim</a:t>
            </a:r>
            <a:r>
              <a:rPr lang="en-US" dirty="0">
                <a:latin typeface="Calibri"/>
                <a:cs typeface="Calibri"/>
              </a:rPr>
              <a:t>)</a:t>
            </a:r>
          </a:p>
          <a:p>
            <a:r>
              <a:rPr lang="en-US" dirty="0" err="1">
                <a:latin typeface="Calibri"/>
                <a:cs typeface="Calibri"/>
              </a:rPr>
              <a:t>Çalışma</a:t>
            </a:r>
            <a:r>
              <a:rPr lang="en-US" dirty="0">
                <a:latin typeface="Calibri"/>
                <a:cs typeface="Calibri"/>
              </a:rPr>
              <a:t> </a:t>
            </a:r>
            <a:r>
              <a:rPr lang="en-US" dirty="0" err="1">
                <a:latin typeface="Calibri"/>
                <a:cs typeface="Calibri"/>
              </a:rPr>
              <a:t>boyunca</a:t>
            </a:r>
            <a:r>
              <a:rPr lang="en-US" dirty="0">
                <a:latin typeface="Calibri"/>
                <a:cs typeface="Calibri"/>
              </a:rPr>
              <a:t> </a:t>
            </a:r>
            <a:r>
              <a:rPr lang="en-US" dirty="0" err="1">
                <a:latin typeface="Calibri"/>
                <a:cs typeface="Calibri"/>
              </a:rPr>
              <a:t>nörogörüntüleme</a:t>
            </a:r>
            <a:r>
              <a:rPr lang="en-US" dirty="0">
                <a:latin typeface="Calibri"/>
                <a:cs typeface="Calibri"/>
              </a:rPr>
              <a:t>  </a:t>
            </a:r>
            <a:r>
              <a:rPr lang="en-US" dirty="0" err="1">
                <a:latin typeface="Calibri"/>
                <a:cs typeface="Calibri"/>
              </a:rPr>
              <a:t>yok</a:t>
            </a:r>
            <a:r>
              <a:rPr lang="en-US" dirty="0">
                <a:latin typeface="Calibri"/>
                <a:cs typeface="Calibri"/>
              </a:rPr>
              <a:t> (</a:t>
            </a:r>
            <a:r>
              <a:rPr lang="en-US" dirty="0" err="1">
                <a:latin typeface="Calibri"/>
                <a:cs typeface="Calibri"/>
              </a:rPr>
              <a:t>anatomik</a:t>
            </a:r>
            <a:r>
              <a:rPr lang="en-US" dirty="0">
                <a:latin typeface="Calibri"/>
                <a:cs typeface="Calibri"/>
              </a:rPr>
              <a:t> </a:t>
            </a:r>
            <a:r>
              <a:rPr lang="en-US" dirty="0" err="1">
                <a:latin typeface="Calibri"/>
                <a:cs typeface="Calibri"/>
              </a:rPr>
              <a:t>ve</a:t>
            </a:r>
            <a:r>
              <a:rPr lang="en-US" dirty="0">
                <a:latin typeface="Calibri"/>
                <a:cs typeface="Calibri"/>
              </a:rPr>
              <a:t> </a:t>
            </a:r>
            <a:r>
              <a:rPr lang="en-US" dirty="0" err="1">
                <a:latin typeface="Calibri"/>
                <a:cs typeface="Calibri"/>
              </a:rPr>
              <a:t>fonksiyonel</a:t>
            </a:r>
            <a:r>
              <a:rPr lang="en-US" dirty="0">
                <a:latin typeface="Calibri"/>
                <a:cs typeface="Calibri"/>
              </a:rPr>
              <a:t> </a:t>
            </a:r>
            <a:r>
              <a:rPr lang="en-US" dirty="0" err="1">
                <a:latin typeface="Calibri"/>
                <a:cs typeface="Calibri"/>
              </a:rPr>
              <a:t>değişiklikler</a:t>
            </a:r>
            <a:r>
              <a:rPr lang="en-US" dirty="0">
                <a:latin typeface="Calibri"/>
                <a:cs typeface="Calibri"/>
              </a:rPr>
              <a:t> </a:t>
            </a:r>
            <a:r>
              <a:rPr lang="en-US" dirty="0" err="1">
                <a:latin typeface="Calibri"/>
                <a:cs typeface="Calibri"/>
              </a:rPr>
              <a:t>bilinmiyor</a:t>
            </a:r>
            <a:r>
              <a:rPr lang="en-US" dirty="0">
                <a:latin typeface="Calibri"/>
                <a:cs typeface="Calibri"/>
              </a:rPr>
              <a:t>)</a:t>
            </a:r>
          </a:p>
          <a:p>
            <a:r>
              <a:rPr lang="en-US" dirty="0" err="1">
                <a:latin typeface="Calibri"/>
                <a:cs typeface="Calibri"/>
              </a:rPr>
              <a:t>Hastalık</a:t>
            </a:r>
            <a:r>
              <a:rPr lang="en-US" dirty="0">
                <a:latin typeface="Calibri"/>
                <a:cs typeface="Calibri"/>
              </a:rPr>
              <a:t> </a:t>
            </a:r>
            <a:r>
              <a:rPr lang="en-US" dirty="0" err="1">
                <a:latin typeface="Calibri"/>
                <a:cs typeface="Calibri"/>
              </a:rPr>
              <a:t>evresine</a:t>
            </a:r>
            <a:r>
              <a:rPr lang="en-US" dirty="0">
                <a:latin typeface="Calibri"/>
                <a:cs typeface="Calibri"/>
              </a:rPr>
              <a:t> </a:t>
            </a:r>
            <a:r>
              <a:rPr lang="en-US" dirty="0" err="1">
                <a:latin typeface="Calibri"/>
                <a:cs typeface="Calibri"/>
              </a:rPr>
              <a:t>göre</a:t>
            </a:r>
            <a:r>
              <a:rPr lang="en-US" dirty="0">
                <a:latin typeface="Calibri"/>
                <a:cs typeface="Calibri"/>
              </a:rPr>
              <a:t> </a:t>
            </a:r>
            <a:r>
              <a:rPr lang="en-US" dirty="0" err="1">
                <a:latin typeface="Calibri"/>
                <a:cs typeface="Calibri"/>
              </a:rPr>
              <a:t>değerlendirme</a:t>
            </a:r>
            <a:r>
              <a:rPr lang="en-US" dirty="0">
                <a:latin typeface="Calibri"/>
                <a:cs typeface="Calibri"/>
              </a:rPr>
              <a:t> </a:t>
            </a:r>
            <a:r>
              <a:rPr lang="en-US" dirty="0" err="1">
                <a:latin typeface="Calibri"/>
                <a:cs typeface="Calibri"/>
              </a:rPr>
              <a:t>yok</a:t>
            </a:r>
            <a:r>
              <a:rPr lang="en-US" dirty="0">
                <a:latin typeface="Calibri"/>
                <a:cs typeface="Calibri"/>
              </a:rPr>
              <a:t> (</a:t>
            </a:r>
            <a:r>
              <a:rPr lang="en-US" dirty="0" err="1">
                <a:latin typeface="Calibri"/>
                <a:cs typeface="Calibri"/>
              </a:rPr>
              <a:t>hafif-orta</a:t>
            </a:r>
            <a:r>
              <a:rPr lang="en-US" dirty="0">
                <a:latin typeface="Calibri"/>
                <a:cs typeface="Calibri"/>
              </a:rPr>
              <a:t>)</a:t>
            </a:r>
          </a:p>
          <a:p>
            <a:pPr lvl="1"/>
            <a:endParaRPr lang="en-US" dirty="0"/>
          </a:p>
          <a:p>
            <a:endParaRPr lang="en-US" dirty="0"/>
          </a:p>
        </p:txBody>
      </p:sp>
    </p:spTree>
    <p:extLst>
      <p:ext uri="{BB962C8B-B14F-4D97-AF65-F5344CB8AC3E}">
        <p14:creationId xmlns:p14="http://schemas.microsoft.com/office/powerpoint/2010/main" val="5493422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Shape 143"/>
          <p:cNvSpPr/>
          <p:nvPr/>
        </p:nvSpPr>
        <p:spPr>
          <a:xfrm>
            <a:off x="7543799" y="1474611"/>
            <a:ext cx="3033715" cy="4130417"/>
          </a:xfrm>
          <a:prstGeom prst="rect">
            <a:avLst/>
          </a:prstGeom>
          <a:solidFill>
            <a:schemeClr val="accent1"/>
          </a:solidFill>
          <a:ln w="25400">
            <a:solidFill>
              <a:srgbClr val="21364F"/>
            </a:solidFill>
          </a:ln>
        </p:spPr>
        <p:txBody>
          <a:bodyPr lIns="45718" tIns="45718" rIns="45718" bIns="45718" anchor="ctr"/>
          <a:lstStyle/>
          <a:p>
            <a:pPr algn="ctr">
              <a:defRPr sz="2400">
                <a:solidFill>
                  <a:srgbClr val="FFFFFF"/>
                </a:solidFill>
                <a:latin typeface="Arial"/>
                <a:ea typeface="Arial"/>
                <a:cs typeface="Arial"/>
                <a:sym typeface="Arial"/>
              </a:defRPr>
            </a:pPr>
            <a:endParaRPr/>
          </a:p>
        </p:txBody>
      </p:sp>
      <p:sp>
        <p:nvSpPr>
          <p:cNvPr id="144" name="Shape 144"/>
          <p:cNvSpPr>
            <a:spLocks noGrp="1"/>
          </p:cNvSpPr>
          <p:nvPr>
            <p:ph type="sldNum" sz="quarter" idx="4294967295"/>
          </p:nvPr>
        </p:nvSpPr>
        <p:spPr>
          <a:xfrm>
            <a:off x="11084562" y="6248398"/>
            <a:ext cx="193037" cy="320037"/>
          </a:xfrm>
          <a:prstGeom prst="rect">
            <a:avLst/>
          </a:prstGeom>
          <a:extLst>
            <a:ext uri="{C572A759-6A51-4108-AA02-DFA0A04FC94B}">
              <ma14:wrappingTextBoxFlag xmlns:ma14="http://schemas.microsoft.com/office/mac/drawingml/2011/main" xmlns="" val="1"/>
            </a:ext>
          </a:extLst>
        </p:spPr>
        <p:txBody>
          <a:bodyPr lIns="45718" tIns="45718" rIns="45718" bIns="45718" anchor="t"/>
          <a:lstStyle>
            <a:lvl1pPr>
              <a:defRPr sz="1400" b="1">
                <a:solidFill>
                  <a:srgbClr val="000000"/>
                </a:solidFill>
                <a:latin typeface="Times"/>
                <a:ea typeface="Times"/>
                <a:cs typeface="Times"/>
                <a:sym typeface="Times"/>
              </a:defRPr>
            </a:lvl1pPr>
          </a:lstStyle>
          <a:p>
            <a:fld id="{86CB4B4D-7CA3-9044-876B-883B54F8677D}" type="slidenum">
              <a:t>2</a:t>
            </a:fld>
            <a:endParaRPr/>
          </a:p>
        </p:txBody>
      </p:sp>
      <p:pic>
        <p:nvPicPr>
          <p:cNvPr id="145" name="image1.jpeg" descr="LivingWithAlzheimers_artv1"/>
          <p:cNvPicPr>
            <a:picLocks noChangeAspect="1"/>
          </p:cNvPicPr>
          <p:nvPr/>
        </p:nvPicPr>
        <p:blipFill>
          <a:blip r:embed="rId3"/>
          <a:stretch>
            <a:fillRect/>
          </a:stretch>
        </p:blipFill>
        <p:spPr>
          <a:xfrm>
            <a:off x="1295400" y="1443963"/>
            <a:ext cx="5562600" cy="4171952"/>
          </a:xfrm>
          <a:prstGeom prst="rect">
            <a:avLst/>
          </a:prstGeom>
          <a:ln w="12700">
            <a:miter lim="400000"/>
          </a:ln>
        </p:spPr>
      </p:pic>
      <p:pic>
        <p:nvPicPr>
          <p:cNvPr id="146" name="image2.jpeg" descr="alzheimernerve"/>
          <p:cNvPicPr>
            <a:picLocks noChangeAspect="1"/>
          </p:cNvPicPr>
          <p:nvPr/>
        </p:nvPicPr>
        <p:blipFill>
          <a:blip r:embed="rId4"/>
          <a:srcRect t="6379" b="3783"/>
          <a:stretch>
            <a:fillRect/>
          </a:stretch>
        </p:blipFill>
        <p:spPr>
          <a:xfrm>
            <a:off x="7543799" y="1874720"/>
            <a:ext cx="3033715" cy="3730310"/>
          </a:xfrm>
          <a:prstGeom prst="rect">
            <a:avLst/>
          </a:prstGeom>
          <a:ln w="12700">
            <a:miter lim="400000"/>
          </a:ln>
        </p:spPr>
      </p:pic>
      <p:sp>
        <p:nvSpPr>
          <p:cNvPr id="147" name="Shape 147"/>
          <p:cNvSpPr/>
          <p:nvPr/>
        </p:nvSpPr>
        <p:spPr>
          <a:xfrm>
            <a:off x="7543799" y="1474609"/>
            <a:ext cx="3033715" cy="375230"/>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2000" b="1">
                <a:latin typeface="Arial"/>
                <a:ea typeface="Arial"/>
                <a:cs typeface="Arial"/>
                <a:sym typeface="Arial"/>
              </a:defRPr>
            </a:lvl1pPr>
          </a:lstStyle>
          <a:p>
            <a:r>
              <a:t>Alzheimer brain cells</a:t>
            </a:r>
          </a:p>
        </p:txBody>
      </p:sp>
      <p:pic>
        <p:nvPicPr>
          <p:cNvPr id="148" name="image2.png"/>
          <p:cNvPicPr>
            <a:picLocks noChangeAspect="1"/>
          </p:cNvPicPr>
          <p:nvPr/>
        </p:nvPicPr>
        <p:blipFill>
          <a:blip r:embed="rId5"/>
          <a:stretch>
            <a:fillRect/>
          </a:stretch>
        </p:blipFill>
        <p:spPr>
          <a:xfrm>
            <a:off x="0" y="6160315"/>
            <a:ext cx="12192000" cy="703794"/>
          </a:xfrm>
          <a:prstGeom prst="rect">
            <a:avLst/>
          </a:prstGeom>
          <a:ln w="12700">
            <a:miter lim="400000"/>
          </a:ln>
        </p:spPr>
      </p:pic>
      <p:pic>
        <p:nvPicPr>
          <p:cNvPr id="149" name="image3.png"/>
          <p:cNvPicPr>
            <a:picLocks noChangeAspect="1"/>
          </p:cNvPicPr>
          <p:nvPr/>
        </p:nvPicPr>
        <p:blipFill>
          <a:blip r:embed="rId6"/>
          <a:stretch>
            <a:fillRect/>
          </a:stretch>
        </p:blipFill>
        <p:spPr>
          <a:xfrm>
            <a:off x="225087" y="6319065"/>
            <a:ext cx="668675" cy="386292"/>
          </a:xfrm>
          <a:prstGeom prst="rect">
            <a:avLst/>
          </a:prstGeom>
          <a:ln w="12700">
            <a:miter lim="400000"/>
          </a:ln>
        </p:spPr>
      </p:pic>
      <p:pic>
        <p:nvPicPr>
          <p:cNvPr id="150" name="image4.png"/>
          <p:cNvPicPr>
            <a:picLocks noChangeAspect="1"/>
          </p:cNvPicPr>
          <p:nvPr/>
        </p:nvPicPr>
        <p:blipFill>
          <a:blip r:embed="rId7"/>
          <a:stretch>
            <a:fillRect/>
          </a:stretch>
        </p:blipFill>
        <p:spPr>
          <a:xfrm>
            <a:off x="10989205" y="6293579"/>
            <a:ext cx="1126406" cy="438780"/>
          </a:xfrm>
          <a:prstGeom prst="rect">
            <a:avLst/>
          </a:prstGeom>
          <a:ln w="12700">
            <a:miter lim="400000"/>
          </a:ln>
        </p:spPr>
      </p:pic>
      <p:pic>
        <p:nvPicPr>
          <p:cNvPr id="151" name="image1.png"/>
          <p:cNvPicPr>
            <a:picLocks noChangeAspect="1"/>
          </p:cNvPicPr>
          <p:nvPr/>
        </p:nvPicPr>
        <p:blipFill>
          <a:blip r:embed="rId8"/>
          <a:srcRect b="84612"/>
          <a:stretch>
            <a:fillRect/>
          </a:stretch>
        </p:blipFill>
        <p:spPr>
          <a:xfrm>
            <a:off x="0" y="-47991"/>
            <a:ext cx="12192000" cy="1042508"/>
          </a:xfrm>
          <a:prstGeom prst="rect">
            <a:avLst/>
          </a:prstGeom>
          <a:ln w="12700">
            <a:miter lim="400000"/>
          </a:ln>
        </p:spPr>
      </p:pic>
      <p:sp>
        <p:nvSpPr>
          <p:cNvPr id="152" name="Shape 152"/>
          <p:cNvSpPr/>
          <p:nvPr/>
        </p:nvSpPr>
        <p:spPr>
          <a:xfrm>
            <a:off x="170130" y="42403"/>
            <a:ext cx="11887203" cy="720641"/>
          </a:xfrm>
          <a:prstGeom prst="rect">
            <a:avLst/>
          </a:prstGeom>
          <a:solidFill>
            <a:srgbClr val="FFFFFF"/>
          </a:solidFill>
          <a:ln w="12700">
            <a:solidFill>
              <a:srgbClr val="FFFFFF"/>
            </a:solidFill>
            <a:miter/>
          </a:ln>
        </p:spPr>
        <p:txBody>
          <a:bodyPr lIns="45718" tIns="45718" rIns="45718" bIns="45718" anchor="ctr"/>
          <a:lstStyle/>
          <a:p>
            <a:pPr algn="ctr" defTabSz="457200">
              <a:defRPr>
                <a:solidFill>
                  <a:srgbClr val="FFFFFF"/>
                </a:solidFill>
              </a:defRPr>
            </a:pPr>
            <a:endParaRPr/>
          </a:p>
        </p:txBody>
      </p:sp>
      <p:sp>
        <p:nvSpPr>
          <p:cNvPr id="153" name="Shape 153"/>
          <p:cNvSpPr/>
          <p:nvPr/>
        </p:nvSpPr>
        <p:spPr>
          <a:xfrm>
            <a:off x="485377" y="172313"/>
            <a:ext cx="10665553" cy="46166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defTabSz="914353">
              <a:defRPr sz="2400" b="1">
                <a:latin typeface="Arial"/>
                <a:ea typeface="Arial"/>
                <a:cs typeface="Arial"/>
                <a:sym typeface="Arial"/>
              </a:defRPr>
            </a:lvl1pPr>
          </a:lstStyle>
          <a:p>
            <a:pPr algn="ctr"/>
            <a:r>
              <a:rPr lang="tr-TR" dirty="0"/>
              <a:t>Alzheimer Hastalığı-</a:t>
            </a:r>
            <a:r>
              <a:rPr lang="tr-TR" dirty="0" err="1"/>
              <a:t>Amiloid</a:t>
            </a:r>
            <a:r>
              <a:rPr lang="tr-TR" dirty="0"/>
              <a:t> Plaklar ve </a:t>
            </a:r>
            <a:r>
              <a:rPr lang="tr-TR" dirty="0" err="1"/>
              <a:t>Nörofibriler</a:t>
            </a:r>
            <a:r>
              <a:rPr lang="tr-TR" dirty="0"/>
              <a:t> yumaklar</a:t>
            </a:r>
            <a:endParaRPr dirty="0"/>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solidFill>
                  <a:srgbClr val="FF0000"/>
                </a:solidFill>
                <a:latin typeface="Calibri"/>
                <a:cs typeface="Calibri"/>
              </a:rPr>
              <a:t>Kuvvetli</a:t>
            </a:r>
            <a:r>
              <a:rPr lang="en-US" b="1" dirty="0">
                <a:solidFill>
                  <a:srgbClr val="FF0000"/>
                </a:solidFill>
                <a:latin typeface="Calibri"/>
                <a:cs typeface="Calibri"/>
              </a:rPr>
              <a:t> </a:t>
            </a:r>
            <a:r>
              <a:rPr lang="en-US" b="1" dirty="0" err="1">
                <a:solidFill>
                  <a:srgbClr val="FF0000"/>
                </a:solidFill>
                <a:latin typeface="Calibri"/>
                <a:cs typeface="Calibri"/>
              </a:rPr>
              <a:t>yönler</a:t>
            </a:r>
            <a:endParaRPr lang="en-US" b="1" dirty="0">
              <a:solidFill>
                <a:srgbClr val="FF0000"/>
              </a:solidFill>
              <a:latin typeface="Calibri"/>
              <a:cs typeface="Calibri"/>
            </a:endParaRPr>
          </a:p>
        </p:txBody>
      </p:sp>
      <p:sp>
        <p:nvSpPr>
          <p:cNvPr id="3" name="Text Placeholder 2"/>
          <p:cNvSpPr>
            <a:spLocks noGrp="1"/>
          </p:cNvSpPr>
          <p:nvPr>
            <p:ph type="body" idx="1"/>
          </p:nvPr>
        </p:nvSpPr>
        <p:spPr>
          <a:gradFill flip="none" rotWithShape="1">
            <a:gsLst>
              <a:gs pos="0">
                <a:srgbClr val="0000FF"/>
              </a:gs>
              <a:gs pos="100000">
                <a:srgbClr val="FFFFFF"/>
              </a:gs>
            </a:gsLst>
            <a:path path="rect">
              <a:fillToRect l="100000" t="100000"/>
            </a:path>
            <a:tileRect r="-100000" b="-100000"/>
          </a:gradFill>
          <a:ln>
            <a:solidFill>
              <a:srgbClr val="FF0000"/>
            </a:solidFill>
          </a:ln>
        </p:spPr>
        <p:txBody>
          <a:bodyPr/>
          <a:lstStyle/>
          <a:p>
            <a:r>
              <a:rPr lang="en-US" dirty="0" err="1"/>
              <a:t>Tolerasyon</a:t>
            </a:r>
            <a:r>
              <a:rPr lang="en-US" dirty="0"/>
              <a:t> </a:t>
            </a:r>
            <a:r>
              <a:rPr lang="en-US" dirty="0" err="1"/>
              <a:t>iyi</a:t>
            </a:r>
            <a:r>
              <a:rPr lang="en-US" dirty="0"/>
              <a:t>, Yan </a:t>
            </a:r>
            <a:r>
              <a:rPr lang="en-US" dirty="0" err="1"/>
              <a:t>etki</a:t>
            </a:r>
            <a:r>
              <a:rPr lang="en-US" dirty="0"/>
              <a:t> </a:t>
            </a:r>
            <a:r>
              <a:rPr lang="en-US" dirty="0" err="1"/>
              <a:t>nedeniyle</a:t>
            </a:r>
            <a:r>
              <a:rPr lang="en-US" dirty="0"/>
              <a:t> </a:t>
            </a:r>
            <a:r>
              <a:rPr lang="en-US" dirty="0" err="1"/>
              <a:t>çalışmadan</a:t>
            </a:r>
            <a:r>
              <a:rPr lang="en-US" dirty="0"/>
              <a:t> </a:t>
            </a:r>
            <a:r>
              <a:rPr lang="en-US" dirty="0" err="1"/>
              <a:t>ayrılan</a:t>
            </a:r>
            <a:r>
              <a:rPr lang="en-US" dirty="0"/>
              <a:t> hasta </a:t>
            </a:r>
            <a:r>
              <a:rPr lang="en-US" dirty="0" err="1"/>
              <a:t>yok</a:t>
            </a:r>
            <a:r>
              <a:rPr lang="en-US" dirty="0"/>
              <a:t>; </a:t>
            </a:r>
            <a:r>
              <a:rPr lang="en-US" dirty="0" err="1"/>
              <a:t>uyum</a:t>
            </a:r>
            <a:r>
              <a:rPr lang="en-US" dirty="0"/>
              <a:t> </a:t>
            </a:r>
            <a:r>
              <a:rPr lang="en-US" dirty="0" err="1"/>
              <a:t>iyi</a:t>
            </a:r>
            <a:endParaRPr lang="en-US" dirty="0"/>
          </a:p>
          <a:p>
            <a:pPr lvl="1"/>
            <a:r>
              <a:rPr lang="en-US" dirty="0" err="1"/>
              <a:t>Rivastigmin</a:t>
            </a:r>
            <a:r>
              <a:rPr lang="en-US" dirty="0"/>
              <a:t> </a:t>
            </a:r>
            <a:r>
              <a:rPr lang="en-US" dirty="0" err="1"/>
              <a:t>intoleransı</a:t>
            </a:r>
            <a:r>
              <a:rPr lang="en-US" dirty="0"/>
              <a:t> </a:t>
            </a:r>
            <a:r>
              <a:rPr lang="en-US" dirty="0" err="1"/>
              <a:t>yaklaşık</a:t>
            </a:r>
            <a:r>
              <a:rPr lang="en-US" dirty="0"/>
              <a:t> %45  (</a:t>
            </a:r>
            <a:r>
              <a:rPr lang="en-US" dirty="0" err="1"/>
              <a:t>çalışmadaki</a:t>
            </a:r>
            <a:r>
              <a:rPr lang="en-US" dirty="0"/>
              <a:t> </a:t>
            </a:r>
            <a:r>
              <a:rPr lang="en-US" dirty="0" err="1"/>
              <a:t>hastaların</a:t>
            </a:r>
            <a:r>
              <a:rPr lang="en-US" dirty="0"/>
              <a:t> </a:t>
            </a:r>
            <a:r>
              <a:rPr lang="en-US" dirty="0" err="1"/>
              <a:t>rivastigmin</a:t>
            </a:r>
            <a:r>
              <a:rPr lang="en-US" dirty="0"/>
              <a:t> </a:t>
            </a:r>
            <a:r>
              <a:rPr lang="en-US" dirty="0" err="1"/>
              <a:t>kesilme</a:t>
            </a:r>
            <a:r>
              <a:rPr lang="en-US" dirty="0"/>
              <a:t> </a:t>
            </a:r>
            <a:r>
              <a:rPr lang="en-US" dirty="0" err="1"/>
              <a:t>nedenleri</a:t>
            </a:r>
            <a:r>
              <a:rPr lang="en-US" dirty="0"/>
              <a:t> %53.2-ilaca </a:t>
            </a:r>
            <a:r>
              <a:rPr lang="en-US" dirty="0" err="1"/>
              <a:t>yanıtsızlık</a:t>
            </a:r>
            <a:r>
              <a:rPr lang="en-US" dirty="0"/>
              <a:t>, %23,3 </a:t>
            </a:r>
            <a:r>
              <a:rPr lang="en-US" dirty="0" err="1"/>
              <a:t>intolerans</a:t>
            </a:r>
            <a:r>
              <a:rPr lang="en-US" dirty="0"/>
              <a:t>, %23.2 </a:t>
            </a:r>
            <a:r>
              <a:rPr lang="en-US" dirty="0" err="1"/>
              <a:t>yanıtsızlık</a:t>
            </a:r>
            <a:r>
              <a:rPr lang="en-US" dirty="0"/>
              <a:t> </a:t>
            </a:r>
            <a:r>
              <a:rPr lang="en-US" dirty="0" err="1"/>
              <a:t>ve</a:t>
            </a:r>
            <a:r>
              <a:rPr lang="en-US" dirty="0"/>
              <a:t> </a:t>
            </a:r>
            <a:r>
              <a:rPr lang="en-US" dirty="0" err="1"/>
              <a:t>intolerans</a:t>
            </a:r>
            <a:r>
              <a:rPr lang="en-US" dirty="0"/>
              <a:t>)</a:t>
            </a:r>
          </a:p>
          <a:p>
            <a:r>
              <a:rPr lang="en-US" dirty="0"/>
              <a:t>18 ay </a:t>
            </a:r>
            <a:r>
              <a:rPr lang="en-US" dirty="0" err="1"/>
              <a:t>takip</a:t>
            </a:r>
            <a:endParaRPr lang="en-US" dirty="0"/>
          </a:p>
        </p:txBody>
      </p:sp>
    </p:spTree>
    <p:extLst>
      <p:ext uri="{BB962C8B-B14F-4D97-AF65-F5344CB8AC3E}">
        <p14:creationId xmlns:p14="http://schemas.microsoft.com/office/powerpoint/2010/main" val="3593065377"/>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 name="Shape 759"/>
          <p:cNvSpPr>
            <a:spLocks noGrp="1"/>
          </p:cNvSpPr>
          <p:nvPr>
            <p:ph type="sldNum" sz="quarter" idx="4294967295"/>
          </p:nvPr>
        </p:nvSpPr>
        <p:spPr>
          <a:xfrm>
            <a:off x="10995662" y="6248398"/>
            <a:ext cx="281937" cy="320037"/>
          </a:xfrm>
          <a:prstGeom prst="rect">
            <a:avLst/>
          </a:prstGeom>
          <a:extLst>
            <a:ext uri="{C572A759-6A51-4108-AA02-DFA0A04FC94B}">
              <ma14:wrappingTextBoxFlag xmlns:ma14="http://schemas.microsoft.com/office/mac/drawingml/2011/main" xmlns="" val="1"/>
            </a:ext>
          </a:extLst>
        </p:spPr>
        <p:txBody>
          <a:bodyPr lIns="45718" tIns="45718" rIns="45718" bIns="45718" anchor="t"/>
          <a:lstStyle>
            <a:lvl1pPr defTabSz="457200">
              <a:defRPr sz="1400">
                <a:solidFill>
                  <a:srgbClr val="000000"/>
                </a:solidFill>
                <a:latin typeface="Times"/>
                <a:ea typeface="Times"/>
                <a:cs typeface="Times"/>
                <a:sym typeface="Times"/>
              </a:defRPr>
            </a:lvl1pPr>
          </a:lstStyle>
          <a:p>
            <a:fld id="{86CB4B4D-7CA3-9044-876B-883B54F8677D}" type="slidenum">
              <a:t>21</a:t>
            </a:fld>
            <a:endParaRPr/>
          </a:p>
        </p:txBody>
      </p:sp>
      <p:pic>
        <p:nvPicPr>
          <p:cNvPr id="760" name="image1.png"/>
          <p:cNvPicPr>
            <a:picLocks noChangeAspect="1"/>
          </p:cNvPicPr>
          <p:nvPr/>
        </p:nvPicPr>
        <p:blipFill>
          <a:blip r:embed="rId2"/>
          <a:srcRect b="84612"/>
          <a:stretch>
            <a:fillRect/>
          </a:stretch>
        </p:blipFill>
        <p:spPr>
          <a:xfrm>
            <a:off x="0" y="-1"/>
            <a:ext cx="12192000" cy="1042508"/>
          </a:xfrm>
          <a:prstGeom prst="rect">
            <a:avLst/>
          </a:prstGeom>
          <a:ln w="12700">
            <a:miter lim="400000"/>
          </a:ln>
        </p:spPr>
      </p:pic>
      <p:sp>
        <p:nvSpPr>
          <p:cNvPr id="761" name="Shape 761"/>
          <p:cNvSpPr/>
          <p:nvPr/>
        </p:nvSpPr>
        <p:spPr>
          <a:xfrm>
            <a:off x="5901068" y="3163490"/>
            <a:ext cx="6214542" cy="14249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342900" indent="-342900">
              <a:buSzPct val="100000"/>
              <a:buFont typeface="Arial"/>
              <a:buChar char="•"/>
            </a:pPr>
            <a:r>
              <a:t>Open-label extension study</a:t>
            </a:r>
          </a:p>
          <a:p>
            <a:pPr marL="342900" indent="-342900">
              <a:buSzPct val="100000"/>
              <a:buFont typeface="Arial"/>
              <a:buChar char="•"/>
            </a:pPr>
            <a:endParaRPr/>
          </a:p>
          <a:p>
            <a:pPr marL="342900" indent="-342900">
              <a:buSzPct val="100000"/>
              <a:buFont typeface="Arial"/>
              <a:buChar char="•"/>
            </a:pPr>
            <a:r>
              <a:t>Patients with mild-mod AD previously unable to tolerate Rivastigmine who completed treatment with NeuroAiD for 18M</a:t>
            </a:r>
          </a:p>
        </p:txBody>
      </p:sp>
      <p:pic>
        <p:nvPicPr>
          <p:cNvPr id="762" name="image47.png"/>
          <p:cNvPicPr>
            <a:picLocks noChangeAspect="1"/>
          </p:cNvPicPr>
          <p:nvPr/>
        </p:nvPicPr>
        <p:blipFill>
          <a:blip r:embed="rId3"/>
          <a:stretch>
            <a:fillRect/>
          </a:stretch>
        </p:blipFill>
        <p:spPr>
          <a:xfrm>
            <a:off x="1233377" y="1725759"/>
            <a:ext cx="4758967" cy="3936070"/>
          </a:xfrm>
          <a:prstGeom prst="rect">
            <a:avLst/>
          </a:prstGeom>
          <a:ln w="127000" cap="rnd">
            <a:solidFill>
              <a:srgbClr val="FFFFFF"/>
            </a:solidFill>
          </a:ln>
          <a:effectLst>
            <a:outerShdw blurRad="76200" dist="95250" dir="10500000" rotWithShape="0">
              <a:srgbClr val="000000">
                <a:alpha val="20000"/>
              </a:srgbClr>
            </a:outerShdw>
          </a:effectLst>
        </p:spPr>
      </p:pic>
      <p:pic>
        <p:nvPicPr>
          <p:cNvPr id="763" name="image2.png"/>
          <p:cNvPicPr>
            <a:picLocks noChangeAspect="1"/>
          </p:cNvPicPr>
          <p:nvPr/>
        </p:nvPicPr>
        <p:blipFill>
          <a:blip r:embed="rId4"/>
          <a:stretch>
            <a:fillRect/>
          </a:stretch>
        </p:blipFill>
        <p:spPr>
          <a:xfrm>
            <a:off x="0" y="6160315"/>
            <a:ext cx="12192000" cy="703794"/>
          </a:xfrm>
          <a:prstGeom prst="rect">
            <a:avLst/>
          </a:prstGeom>
          <a:ln w="12700">
            <a:miter lim="400000"/>
          </a:ln>
        </p:spPr>
      </p:pic>
      <p:pic>
        <p:nvPicPr>
          <p:cNvPr id="764" name="image3.png"/>
          <p:cNvPicPr>
            <a:picLocks noChangeAspect="1"/>
          </p:cNvPicPr>
          <p:nvPr/>
        </p:nvPicPr>
        <p:blipFill>
          <a:blip r:embed="rId5"/>
          <a:stretch>
            <a:fillRect/>
          </a:stretch>
        </p:blipFill>
        <p:spPr>
          <a:xfrm>
            <a:off x="225087" y="6319065"/>
            <a:ext cx="668675" cy="386292"/>
          </a:xfrm>
          <a:prstGeom prst="rect">
            <a:avLst/>
          </a:prstGeom>
          <a:ln w="12700">
            <a:miter lim="400000"/>
          </a:ln>
        </p:spPr>
      </p:pic>
      <p:pic>
        <p:nvPicPr>
          <p:cNvPr id="765" name="image4.png"/>
          <p:cNvPicPr>
            <a:picLocks noChangeAspect="1"/>
          </p:cNvPicPr>
          <p:nvPr/>
        </p:nvPicPr>
        <p:blipFill>
          <a:blip r:embed="rId6"/>
          <a:stretch>
            <a:fillRect/>
          </a:stretch>
        </p:blipFill>
        <p:spPr>
          <a:xfrm>
            <a:off x="10989205" y="6293579"/>
            <a:ext cx="1126406" cy="438780"/>
          </a:xfrm>
          <a:prstGeom prst="rect">
            <a:avLst/>
          </a:prstGeom>
          <a:ln w="12700">
            <a:miter lim="400000"/>
          </a:ln>
        </p:spPr>
      </p:pic>
      <p:sp>
        <p:nvSpPr>
          <p:cNvPr id="766" name="Shape 766"/>
          <p:cNvSpPr/>
          <p:nvPr/>
        </p:nvSpPr>
        <p:spPr>
          <a:xfrm>
            <a:off x="1118847" y="6312156"/>
            <a:ext cx="8495415" cy="17743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700">
                <a:solidFill>
                  <a:srgbClr val="FFFFFF"/>
                </a:solidFill>
                <a:latin typeface="Arial"/>
                <a:ea typeface="Arial"/>
                <a:cs typeface="Arial"/>
                <a:sym typeface="Arial"/>
              </a:defRPr>
            </a:lvl1pPr>
          </a:lstStyle>
          <a:p>
            <a:r>
              <a:t>Pakdaman H, et al. Efficacy and Safety of MLC601 in Patients with Mild to Moderate Alzheimer Disease: An Extension 4-Year Follow-Up Study. Dement Geriatr Cogn Dis Extra. 2018 Apr 26;8(1):174-179. </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 name="Shape 768"/>
          <p:cNvSpPr>
            <a:spLocks noGrp="1"/>
          </p:cNvSpPr>
          <p:nvPr>
            <p:ph type="sldNum" sz="quarter" idx="4294967295"/>
          </p:nvPr>
        </p:nvSpPr>
        <p:spPr>
          <a:xfrm>
            <a:off x="10995662" y="6248398"/>
            <a:ext cx="281937" cy="320037"/>
          </a:xfrm>
          <a:prstGeom prst="rect">
            <a:avLst/>
          </a:prstGeom>
          <a:extLst>
            <a:ext uri="{C572A759-6A51-4108-AA02-DFA0A04FC94B}">
              <ma14:wrappingTextBoxFlag xmlns:ma14="http://schemas.microsoft.com/office/mac/drawingml/2011/main" xmlns="" val="1"/>
            </a:ext>
          </a:extLst>
        </p:spPr>
        <p:txBody>
          <a:bodyPr lIns="45718" tIns="45718" rIns="45718" bIns="45718" anchor="t"/>
          <a:lstStyle>
            <a:lvl1pPr>
              <a:defRPr sz="1400" b="1">
                <a:solidFill>
                  <a:srgbClr val="000000"/>
                </a:solidFill>
                <a:latin typeface="Times"/>
                <a:ea typeface="Times"/>
                <a:cs typeface="Times"/>
                <a:sym typeface="Times"/>
              </a:defRPr>
            </a:lvl1pPr>
          </a:lstStyle>
          <a:p>
            <a:fld id="{86CB4B4D-7CA3-9044-876B-883B54F8677D}" type="slidenum">
              <a:t>22</a:t>
            </a:fld>
            <a:endParaRPr/>
          </a:p>
        </p:txBody>
      </p:sp>
      <p:pic>
        <p:nvPicPr>
          <p:cNvPr id="769" name="image48.png"/>
          <p:cNvPicPr>
            <a:picLocks noChangeAspect="1"/>
          </p:cNvPicPr>
          <p:nvPr/>
        </p:nvPicPr>
        <p:blipFill>
          <a:blip r:embed="rId3"/>
          <a:stretch>
            <a:fillRect/>
          </a:stretch>
        </p:blipFill>
        <p:spPr>
          <a:xfrm>
            <a:off x="533400" y="1210597"/>
            <a:ext cx="3568059" cy="4823372"/>
          </a:xfrm>
          <a:prstGeom prst="rect">
            <a:avLst/>
          </a:prstGeom>
          <a:ln>
            <a:solidFill>
              <a:srgbClr val="000000"/>
            </a:solidFill>
          </a:ln>
          <a:effectLst>
            <a:outerShdw blurRad="292100" dist="139700" dir="2700000" rotWithShape="0">
              <a:srgbClr val="333333">
                <a:alpha val="64705"/>
              </a:srgbClr>
            </a:outerShdw>
          </a:effectLst>
        </p:spPr>
      </p:pic>
      <p:sp>
        <p:nvSpPr>
          <p:cNvPr id="770" name="Shape 770"/>
          <p:cNvSpPr/>
          <p:nvPr/>
        </p:nvSpPr>
        <p:spPr>
          <a:xfrm>
            <a:off x="4419598" y="1263811"/>
            <a:ext cx="7529564" cy="15519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342900" indent="-342900">
              <a:buClr>
                <a:srgbClr val="000000"/>
              </a:buClr>
              <a:buSzPts val="2000"/>
              <a:buFont typeface="Arial"/>
              <a:buChar char="•"/>
              <a:defRPr sz="2000"/>
            </a:pPr>
            <a:r>
              <a:t>Open-label pilot study</a:t>
            </a:r>
          </a:p>
          <a:p>
            <a:pPr marL="342900" indent="-342900">
              <a:buClr>
                <a:srgbClr val="000000"/>
              </a:buClr>
              <a:buSzPts val="2000"/>
              <a:buFont typeface="Arial"/>
              <a:buChar char="•"/>
              <a:defRPr sz="2000"/>
            </a:pPr>
            <a:r>
              <a:t>Prospectively followed-up for 4 years patients  previously </a:t>
            </a:r>
          </a:p>
          <a:p>
            <a:pPr>
              <a:defRPr sz="2000"/>
            </a:pPr>
            <a:r>
              <a:t>     on Rivastigmine and shifted to NeuroAiD for 18 months</a:t>
            </a:r>
          </a:p>
          <a:p>
            <a:pPr marL="342900" indent="-342900">
              <a:buClr>
                <a:srgbClr val="000000"/>
              </a:buClr>
              <a:buSzPts val="2000"/>
              <a:buFont typeface="Arial"/>
              <a:buChar char="•"/>
              <a:defRPr sz="2000"/>
            </a:pPr>
            <a:r>
              <a:t>ADAS-Cog and MMSE as well as AEs were  assessed every 6 months</a:t>
            </a:r>
          </a:p>
        </p:txBody>
      </p:sp>
      <p:sp>
        <p:nvSpPr>
          <p:cNvPr id="771" name="Shape 771"/>
          <p:cNvSpPr/>
          <p:nvPr/>
        </p:nvSpPr>
        <p:spPr>
          <a:xfrm>
            <a:off x="4419600" y="4065940"/>
            <a:ext cx="7638437" cy="18440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defRPr sz="2000" b="1"/>
            </a:pPr>
            <a:r>
              <a:t>Conclusion:</a:t>
            </a:r>
          </a:p>
          <a:p>
            <a:pPr>
              <a:defRPr sz="2000"/>
            </a:pPr>
            <a:r>
              <a:t>The  benefits of treating mild to moderate AD patients with NeuroAiD </a:t>
            </a:r>
          </a:p>
          <a:p>
            <a:pPr>
              <a:defRPr sz="2000"/>
            </a:pPr>
            <a:r>
              <a:t>over 4 years have been demonstrated. Overall, the efficacy of NeuroAiD</a:t>
            </a:r>
          </a:p>
          <a:p>
            <a:pPr>
              <a:defRPr sz="2000"/>
            </a:pPr>
            <a:r>
              <a:t>is comparable, while it is better tolerated.   </a:t>
            </a:r>
          </a:p>
        </p:txBody>
      </p:sp>
      <p:sp>
        <p:nvSpPr>
          <p:cNvPr id="772" name="Shape 772"/>
          <p:cNvSpPr/>
          <p:nvPr/>
        </p:nvSpPr>
        <p:spPr>
          <a:xfrm>
            <a:off x="4419600" y="2914395"/>
            <a:ext cx="7391400" cy="688339"/>
          </a:xfrm>
          <a:prstGeom prst="rect">
            <a:avLst/>
          </a:prstGeom>
          <a:ln w="12700">
            <a:solidFill>
              <a:srgbClr val="000000"/>
            </a:solidFill>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2000" b="1"/>
            </a:lvl1pPr>
          </a:lstStyle>
          <a:p>
            <a:r>
              <a:t>During the first 30 months (2.5 years) of treatment, patients experienced  almost no worsening of cognitive functions</a:t>
            </a:r>
          </a:p>
        </p:txBody>
      </p:sp>
      <p:pic>
        <p:nvPicPr>
          <p:cNvPr id="773" name="image2.png"/>
          <p:cNvPicPr>
            <a:picLocks noChangeAspect="1"/>
          </p:cNvPicPr>
          <p:nvPr/>
        </p:nvPicPr>
        <p:blipFill>
          <a:blip r:embed="rId4"/>
          <a:stretch>
            <a:fillRect/>
          </a:stretch>
        </p:blipFill>
        <p:spPr>
          <a:xfrm>
            <a:off x="0" y="6160315"/>
            <a:ext cx="12192000" cy="703794"/>
          </a:xfrm>
          <a:prstGeom prst="rect">
            <a:avLst/>
          </a:prstGeom>
          <a:ln w="12700">
            <a:miter lim="400000"/>
          </a:ln>
        </p:spPr>
      </p:pic>
      <p:pic>
        <p:nvPicPr>
          <p:cNvPr id="774" name="image3.png"/>
          <p:cNvPicPr>
            <a:picLocks noChangeAspect="1"/>
          </p:cNvPicPr>
          <p:nvPr/>
        </p:nvPicPr>
        <p:blipFill>
          <a:blip r:embed="rId5"/>
          <a:stretch>
            <a:fillRect/>
          </a:stretch>
        </p:blipFill>
        <p:spPr>
          <a:xfrm>
            <a:off x="225087" y="6319065"/>
            <a:ext cx="668675" cy="386292"/>
          </a:xfrm>
          <a:prstGeom prst="rect">
            <a:avLst/>
          </a:prstGeom>
          <a:ln w="12700">
            <a:miter lim="400000"/>
          </a:ln>
        </p:spPr>
      </p:pic>
      <p:pic>
        <p:nvPicPr>
          <p:cNvPr id="775" name="image4.png"/>
          <p:cNvPicPr>
            <a:picLocks noChangeAspect="1"/>
          </p:cNvPicPr>
          <p:nvPr/>
        </p:nvPicPr>
        <p:blipFill>
          <a:blip r:embed="rId6"/>
          <a:stretch>
            <a:fillRect/>
          </a:stretch>
        </p:blipFill>
        <p:spPr>
          <a:xfrm>
            <a:off x="10989205" y="6293579"/>
            <a:ext cx="1126406" cy="438780"/>
          </a:xfrm>
          <a:prstGeom prst="rect">
            <a:avLst/>
          </a:prstGeom>
          <a:ln w="12700">
            <a:miter lim="400000"/>
          </a:ln>
        </p:spPr>
      </p:pic>
      <p:pic>
        <p:nvPicPr>
          <p:cNvPr id="776" name="image1.png"/>
          <p:cNvPicPr>
            <a:picLocks noChangeAspect="1"/>
          </p:cNvPicPr>
          <p:nvPr/>
        </p:nvPicPr>
        <p:blipFill>
          <a:blip r:embed="rId7"/>
          <a:srcRect b="84612"/>
          <a:stretch>
            <a:fillRect/>
          </a:stretch>
        </p:blipFill>
        <p:spPr>
          <a:xfrm>
            <a:off x="0" y="-47991"/>
            <a:ext cx="12192000" cy="1042508"/>
          </a:xfrm>
          <a:prstGeom prst="rect">
            <a:avLst/>
          </a:prstGeom>
          <a:ln w="12700">
            <a:miter lim="400000"/>
          </a:ln>
        </p:spPr>
      </p:pic>
      <p:sp>
        <p:nvSpPr>
          <p:cNvPr id="777" name="Shape 777"/>
          <p:cNvSpPr/>
          <p:nvPr/>
        </p:nvSpPr>
        <p:spPr>
          <a:xfrm>
            <a:off x="170130" y="42403"/>
            <a:ext cx="11887203" cy="720641"/>
          </a:xfrm>
          <a:prstGeom prst="rect">
            <a:avLst/>
          </a:prstGeom>
          <a:solidFill>
            <a:srgbClr val="FFFFFF"/>
          </a:solidFill>
          <a:ln w="12700">
            <a:solidFill>
              <a:srgbClr val="FFFFFF"/>
            </a:solidFill>
            <a:miter/>
          </a:ln>
        </p:spPr>
        <p:txBody>
          <a:bodyPr lIns="45718" tIns="45718" rIns="45718" bIns="45718" anchor="ctr"/>
          <a:lstStyle/>
          <a:p>
            <a:pPr algn="ctr" defTabSz="457200">
              <a:defRPr>
                <a:solidFill>
                  <a:srgbClr val="FFFFFF"/>
                </a:solidFill>
              </a:defRPr>
            </a:pPr>
            <a:endParaRPr/>
          </a:p>
        </p:txBody>
      </p:sp>
      <p:sp>
        <p:nvSpPr>
          <p:cNvPr id="778" name="Shape 778"/>
          <p:cNvSpPr/>
          <p:nvPr/>
        </p:nvSpPr>
        <p:spPr>
          <a:xfrm>
            <a:off x="485377" y="172313"/>
            <a:ext cx="10665553" cy="43706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defTabSz="914353">
              <a:defRPr sz="2400" b="1">
                <a:latin typeface="Arial"/>
                <a:ea typeface="Arial"/>
                <a:cs typeface="Arial"/>
                <a:sym typeface="Arial"/>
              </a:defRPr>
            </a:lvl1pPr>
          </a:lstStyle>
          <a:p>
            <a:r>
              <a:t>4-Year Extension Follow-up Study </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 name="Shape 782"/>
          <p:cNvSpPr>
            <a:spLocks noGrp="1"/>
          </p:cNvSpPr>
          <p:nvPr>
            <p:ph type="sldNum" sz="quarter" idx="4294967295"/>
          </p:nvPr>
        </p:nvSpPr>
        <p:spPr>
          <a:xfrm>
            <a:off x="10995662" y="6248398"/>
            <a:ext cx="281937" cy="320037"/>
          </a:xfrm>
          <a:prstGeom prst="rect">
            <a:avLst/>
          </a:prstGeom>
          <a:extLst>
            <a:ext uri="{C572A759-6A51-4108-AA02-DFA0A04FC94B}">
              <ma14:wrappingTextBoxFlag xmlns:ma14="http://schemas.microsoft.com/office/mac/drawingml/2011/main" xmlns="" val="1"/>
            </a:ext>
          </a:extLst>
        </p:spPr>
        <p:txBody>
          <a:bodyPr lIns="45718" tIns="45718" rIns="45718" bIns="45718" anchor="t"/>
          <a:lstStyle>
            <a:lvl1pPr defTabSz="457200">
              <a:defRPr sz="1400">
                <a:solidFill>
                  <a:srgbClr val="000000"/>
                </a:solidFill>
                <a:latin typeface="Times"/>
                <a:ea typeface="Times"/>
                <a:cs typeface="Times"/>
                <a:sym typeface="Times"/>
              </a:defRPr>
            </a:lvl1pPr>
          </a:lstStyle>
          <a:p>
            <a:fld id="{86CB4B4D-7CA3-9044-876B-883B54F8677D}" type="slidenum">
              <a:t>23</a:t>
            </a:fld>
            <a:endParaRPr/>
          </a:p>
        </p:txBody>
      </p:sp>
      <p:sp>
        <p:nvSpPr>
          <p:cNvPr id="783" name="Shape 783"/>
          <p:cNvSpPr/>
          <p:nvPr/>
        </p:nvSpPr>
        <p:spPr>
          <a:xfrm>
            <a:off x="3510856" y="5108626"/>
            <a:ext cx="5340406" cy="3073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500"/>
            </a:lvl1pPr>
          </a:lstStyle>
          <a:p>
            <a:r>
              <a:t>MMSE and ADAS-Cog scores in patients treated with MLC601</a:t>
            </a:r>
          </a:p>
        </p:txBody>
      </p:sp>
      <p:pic>
        <p:nvPicPr>
          <p:cNvPr id="784" name="image49.png"/>
          <p:cNvPicPr>
            <a:picLocks noChangeAspect="1"/>
          </p:cNvPicPr>
          <p:nvPr/>
        </p:nvPicPr>
        <p:blipFill>
          <a:blip r:embed="rId2"/>
          <a:srcRect l="29411" t="23928" r="1798" b="53135"/>
          <a:stretch>
            <a:fillRect/>
          </a:stretch>
        </p:blipFill>
        <p:spPr>
          <a:xfrm>
            <a:off x="1890819" y="2553492"/>
            <a:ext cx="8110119" cy="2449511"/>
          </a:xfrm>
          <a:prstGeom prst="rect">
            <a:avLst/>
          </a:prstGeom>
          <a:ln>
            <a:solidFill>
              <a:srgbClr val="000000"/>
            </a:solidFill>
          </a:ln>
        </p:spPr>
      </p:pic>
      <p:sp>
        <p:nvSpPr>
          <p:cNvPr id="785" name="Shape 785"/>
          <p:cNvSpPr/>
          <p:nvPr/>
        </p:nvSpPr>
        <p:spPr>
          <a:xfrm>
            <a:off x="2750884" y="3108992"/>
            <a:ext cx="4221125" cy="802709"/>
          </a:xfrm>
          <a:prstGeom prst="rect">
            <a:avLst/>
          </a:prstGeom>
          <a:ln w="25400">
            <a:solidFill>
              <a:srgbClr val="FF0000"/>
            </a:solidFill>
          </a:ln>
          <a:effectLst>
            <a:outerShdw blurRad="63500" dist="38100" dir="5400000" rotWithShape="0">
              <a:srgbClr val="032544">
                <a:alpha val="47843"/>
              </a:srgbClr>
            </a:outerShdw>
          </a:effectLst>
        </p:spPr>
        <p:txBody>
          <a:bodyPr lIns="45718" tIns="45718" rIns="45718" bIns="45718" anchor="ctr"/>
          <a:lstStyle/>
          <a:p>
            <a:pPr>
              <a:defRPr sz="2400"/>
            </a:pPr>
            <a:endParaRPr/>
          </a:p>
        </p:txBody>
      </p:sp>
      <p:sp>
        <p:nvSpPr>
          <p:cNvPr id="786" name="Shape 786"/>
          <p:cNvSpPr/>
          <p:nvPr/>
        </p:nvSpPr>
        <p:spPr>
          <a:xfrm>
            <a:off x="1890821" y="1419408"/>
            <a:ext cx="7933664" cy="6756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2000" b="1">
                <a:solidFill>
                  <a:srgbClr val="C00000"/>
                </a:solidFill>
              </a:defRPr>
            </a:lvl1pPr>
          </a:lstStyle>
          <a:p>
            <a:r>
              <a:t>During the first 30 months (2.5 years) of treatment, patients experienced  almost no further decline of cognitive functions</a:t>
            </a:r>
          </a:p>
        </p:txBody>
      </p:sp>
      <p:grpSp>
        <p:nvGrpSpPr>
          <p:cNvPr id="789" name="Group 789"/>
          <p:cNvGrpSpPr/>
          <p:nvPr/>
        </p:nvGrpSpPr>
        <p:grpSpPr>
          <a:xfrm>
            <a:off x="10400109" y="1752429"/>
            <a:ext cx="1379065" cy="1456154"/>
            <a:chOff x="-1" y="-1"/>
            <a:chExt cx="1379063" cy="1456152"/>
          </a:xfrm>
        </p:grpSpPr>
        <p:sp>
          <p:nvSpPr>
            <p:cNvPr id="787" name="Shape 787"/>
            <p:cNvSpPr/>
            <p:nvPr/>
          </p:nvSpPr>
          <p:spPr>
            <a:xfrm>
              <a:off x="-2" y="-2"/>
              <a:ext cx="1379065" cy="1456153"/>
            </a:xfrm>
            <a:prstGeom prst="ellipse">
              <a:avLst/>
            </a:prstGeom>
            <a:solidFill>
              <a:schemeClr val="accent1"/>
            </a:solidFill>
            <a:ln w="12700" cap="flat">
              <a:solidFill>
                <a:srgbClr val="FFFFFF"/>
              </a:solidFill>
              <a:prstDash val="solid"/>
              <a:miter lim="800000"/>
            </a:ln>
            <a:effectLst/>
          </p:spPr>
          <p:txBody>
            <a:bodyPr wrap="square" lIns="45718" tIns="45718" rIns="45718" bIns="45718" numCol="1" anchor="t">
              <a:noAutofit/>
            </a:bodyPr>
            <a:lstStyle/>
            <a:p>
              <a:pPr>
                <a:defRPr>
                  <a:solidFill>
                    <a:srgbClr val="FFFFFF"/>
                  </a:solidFill>
                </a:defRPr>
              </a:pPr>
              <a:endParaRPr/>
            </a:p>
          </p:txBody>
        </p:sp>
        <p:sp>
          <p:nvSpPr>
            <p:cNvPr id="788" name="Shape 788"/>
            <p:cNvSpPr/>
            <p:nvPr/>
          </p:nvSpPr>
          <p:spPr>
            <a:xfrm>
              <a:off x="201958" y="255634"/>
              <a:ext cx="975144" cy="94488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2700" tIns="12700" rIns="12700" bIns="12700" numCol="1" anchor="ctr">
              <a:spAutoFit/>
            </a:bodyPr>
            <a:lstStyle/>
            <a:p>
              <a:pPr algn="ctr" defTabSz="889000">
                <a:lnSpc>
                  <a:spcPct val="90000"/>
                </a:lnSpc>
                <a:spcBef>
                  <a:spcPts val="800"/>
                </a:spcBef>
                <a:defRPr sz="2000">
                  <a:solidFill>
                    <a:srgbClr val="FFFFFF"/>
                  </a:solidFill>
                </a:defRPr>
              </a:pPr>
              <a:r>
                <a:t>MLC 601 </a:t>
              </a:r>
            </a:p>
            <a:p>
              <a:pPr algn="ctr" defTabSz="889000">
                <a:lnSpc>
                  <a:spcPct val="90000"/>
                </a:lnSpc>
                <a:spcBef>
                  <a:spcPts val="800"/>
                </a:spcBef>
                <a:defRPr sz="2000">
                  <a:solidFill>
                    <a:srgbClr val="FFFFFF"/>
                  </a:solidFill>
                </a:defRPr>
              </a:pPr>
              <a:r>
                <a:t>1 cap TID</a:t>
              </a:r>
            </a:p>
          </p:txBody>
        </p:sp>
      </p:grpSp>
      <p:pic>
        <p:nvPicPr>
          <p:cNvPr id="790" name="image2.png"/>
          <p:cNvPicPr>
            <a:picLocks noChangeAspect="1"/>
          </p:cNvPicPr>
          <p:nvPr/>
        </p:nvPicPr>
        <p:blipFill>
          <a:blip r:embed="rId3"/>
          <a:stretch>
            <a:fillRect/>
          </a:stretch>
        </p:blipFill>
        <p:spPr>
          <a:xfrm>
            <a:off x="0" y="6160315"/>
            <a:ext cx="12192000" cy="703794"/>
          </a:xfrm>
          <a:prstGeom prst="rect">
            <a:avLst/>
          </a:prstGeom>
          <a:ln w="12700">
            <a:miter lim="400000"/>
          </a:ln>
        </p:spPr>
      </p:pic>
      <p:pic>
        <p:nvPicPr>
          <p:cNvPr id="791" name="image3.png"/>
          <p:cNvPicPr>
            <a:picLocks noChangeAspect="1"/>
          </p:cNvPicPr>
          <p:nvPr/>
        </p:nvPicPr>
        <p:blipFill>
          <a:blip r:embed="rId4"/>
          <a:stretch>
            <a:fillRect/>
          </a:stretch>
        </p:blipFill>
        <p:spPr>
          <a:xfrm>
            <a:off x="225087" y="6319065"/>
            <a:ext cx="668675" cy="386292"/>
          </a:xfrm>
          <a:prstGeom prst="rect">
            <a:avLst/>
          </a:prstGeom>
          <a:ln w="12700">
            <a:miter lim="400000"/>
          </a:ln>
        </p:spPr>
      </p:pic>
      <p:pic>
        <p:nvPicPr>
          <p:cNvPr id="792" name="image4.png"/>
          <p:cNvPicPr>
            <a:picLocks noChangeAspect="1"/>
          </p:cNvPicPr>
          <p:nvPr/>
        </p:nvPicPr>
        <p:blipFill>
          <a:blip r:embed="rId5"/>
          <a:stretch>
            <a:fillRect/>
          </a:stretch>
        </p:blipFill>
        <p:spPr>
          <a:xfrm>
            <a:off x="10989205" y="6293579"/>
            <a:ext cx="1126406" cy="438780"/>
          </a:xfrm>
          <a:prstGeom prst="rect">
            <a:avLst/>
          </a:prstGeom>
          <a:ln w="12700">
            <a:miter lim="400000"/>
          </a:ln>
        </p:spPr>
      </p:pic>
      <p:pic>
        <p:nvPicPr>
          <p:cNvPr id="793" name="image1.png"/>
          <p:cNvPicPr>
            <a:picLocks noChangeAspect="1"/>
          </p:cNvPicPr>
          <p:nvPr/>
        </p:nvPicPr>
        <p:blipFill>
          <a:blip r:embed="rId6"/>
          <a:srcRect b="84612"/>
          <a:stretch>
            <a:fillRect/>
          </a:stretch>
        </p:blipFill>
        <p:spPr>
          <a:xfrm>
            <a:off x="0" y="-47991"/>
            <a:ext cx="12192000" cy="1042508"/>
          </a:xfrm>
          <a:prstGeom prst="rect">
            <a:avLst/>
          </a:prstGeom>
          <a:ln w="12700">
            <a:miter lim="400000"/>
          </a:ln>
        </p:spPr>
      </p:pic>
      <p:sp>
        <p:nvSpPr>
          <p:cNvPr id="794" name="Shape 794"/>
          <p:cNvSpPr/>
          <p:nvPr/>
        </p:nvSpPr>
        <p:spPr>
          <a:xfrm>
            <a:off x="170130" y="42403"/>
            <a:ext cx="11887203" cy="720641"/>
          </a:xfrm>
          <a:prstGeom prst="rect">
            <a:avLst/>
          </a:prstGeom>
          <a:solidFill>
            <a:srgbClr val="FFFFFF"/>
          </a:solidFill>
          <a:ln w="12700">
            <a:solidFill>
              <a:srgbClr val="FFFFFF"/>
            </a:solidFill>
            <a:miter/>
          </a:ln>
        </p:spPr>
        <p:txBody>
          <a:bodyPr lIns="45718" tIns="45718" rIns="45718" bIns="45718" anchor="ctr"/>
          <a:lstStyle/>
          <a:p>
            <a:pPr algn="ctr" defTabSz="457200">
              <a:defRPr>
                <a:solidFill>
                  <a:srgbClr val="FFFFFF"/>
                </a:solidFill>
              </a:defRPr>
            </a:pPr>
            <a:endParaRPr/>
          </a:p>
        </p:txBody>
      </p:sp>
      <p:sp>
        <p:nvSpPr>
          <p:cNvPr id="795" name="Shape 795"/>
          <p:cNvSpPr/>
          <p:nvPr/>
        </p:nvSpPr>
        <p:spPr>
          <a:xfrm>
            <a:off x="485377" y="172313"/>
            <a:ext cx="10665553" cy="43706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defTabSz="914353">
              <a:defRPr sz="2400" b="1">
                <a:latin typeface="Arial"/>
                <a:ea typeface="Arial"/>
                <a:cs typeface="Arial"/>
                <a:sym typeface="Arial"/>
              </a:defRPr>
            </a:lvl1pPr>
          </a:lstStyle>
          <a:p>
            <a:r>
              <a:t>NeuroAiD showed favorable outcomes on cognitive functions</a:t>
            </a:r>
          </a:p>
        </p:txBody>
      </p:sp>
      <p:sp>
        <p:nvSpPr>
          <p:cNvPr id="796" name="Shape 796"/>
          <p:cNvSpPr/>
          <p:nvPr/>
        </p:nvSpPr>
        <p:spPr>
          <a:xfrm>
            <a:off x="981284" y="6243477"/>
            <a:ext cx="8495415" cy="17743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700">
                <a:solidFill>
                  <a:srgbClr val="FFFFFF"/>
                </a:solidFill>
                <a:latin typeface="Arial"/>
                <a:ea typeface="Arial"/>
                <a:cs typeface="Arial"/>
                <a:sym typeface="Arial"/>
              </a:defRPr>
            </a:lvl1pPr>
          </a:lstStyle>
          <a:p>
            <a:r>
              <a:t>Pakdaman H, et al. Efficacy and Safety of MLC601 in Patients with Mild to Moderate Alzheimer Disease: An Extension 4-Year Follow-Up Study. Dement Geriatr Cogn Dis Extra. 2018 Apr 26;8(1):174-179. </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 name="Shape 798"/>
          <p:cNvSpPr>
            <a:spLocks noGrp="1"/>
          </p:cNvSpPr>
          <p:nvPr>
            <p:ph type="sldNum" sz="quarter" idx="4294967295"/>
          </p:nvPr>
        </p:nvSpPr>
        <p:spPr>
          <a:xfrm>
            <a:off x="10995662" y="6248398"/>
            <a:ext cx="281937" cy="320037"/>
          </a:xfrm>
          <a:prstGeom prst="rect">
            <a:avLst/>
          </a:prstGeom>
          <a:extLst>
            <a:ext uri="{C572A759-6A51-4108-AA02-DFA0A04FC94B}">
              <ma14:wrappingTextBoxFlag xmlns:ma14="http://schemas.microsoft.com/office/mac/drawingml/2011/main" xmlns="" val="1"/>
            </a:ext>
          </a:extLst>
        </p:spPr>
        <p:txBody>
          <a:bodyPr lIns="45718" tIns="45718" rIns="45718" bIns="45718" anchor="t"/>
          <a:lstStyle>
            <a:lvl1pPr defTabSz="457200">
              <a:defRPr sz="1400">
                <a:solidFill>
                  <a:srgbClr val="000000"/>
                </a:solidFill>
                <a:latin typeface="Times"/>
                <a:ea typeface="Times"/>
                <a:cs typeface="Times"/>
                <a:sym typeface="Times"/>
              </a:defRPr>
            </a:lvl1pPr>
          </a:lstStyle>
          <a:p>
            <a:fld id="{86CB4B4D-7CA3-9044-876B-883B54F8677D}" type="slidenum">
              <a:t>24</a:t>
            </a:fld>
            <a:endParaRPr/>
          </a:p>
        </p:txBody>
      </p:sp>
      <p:sp>
        <p:nvSpPr>
          <p:cNvPr id="799" name="Shape 799"/>
          <p:cNvSpPr/>
          <p:nvPr/>
        </p:nvSpPr>
        <p:spPr>
          <a:xfrm>
            <a:off x="5496523" y="2361804"/>
            <a:ext cx="6709145" cy="96773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p>
            <a:pPr algn="ctr">
              <a:defRPr sz="2000" b="1">
                <a:solidFill>
                  <a:srgbClr val="C00000"/>
                </a:solidFill>
              </a:defRPr>
            </a:pPr>
            <a:r>
              <a:t>Long-term study </a:t>
            </a:r>
            <a:r>
              <a:rPr b="0">
                <a:solidFill>
                  <a:srgbClr val="000000"/>
                </a:solidFill>
              </a:rPr>
              <a:t>showed NeuroAiD is a well- tolerated therapy </a:t>
            </a:r>
          </a:p>
          <a:p>
            <a:pPr algn="ctr">
              <a:defRPr sz="2000"/>
            </a:pPr>
            <a:r>
              <a:t>for AD</a:t>
            </a:r>
          </a:p>
        </p:txBody>
      </p:sp>
      <p:graphicFrame>
        <p:nvGraphicFramePr>
          <p:cNvPr id="800" name="Table 800"/>
          <p:cNvGraphicFramePr/>
          <p:nvPr/>
        </p:nvGraphicFramePr>
        <p:xfrm>
          <a:off x="952608" y="1758862"/>
          <a:ext cx="4245425" cy="3838405"/>
        </p:xfrm>
        <a:graphic>
          <a:graphicData uri="http://schemas.openxmlformats.org/drawingml/2006/table">
            <a:tbl>
              <a:tblPr firstRow="1">
                <a:tableStyleId>{4C3C2611-4C71-4FC5-86AE-919BDF0F9419}</a:tableStyleId>
              </a:tblPr>
              <a:tblGrid>
                <a:gridCol w="2226650">
                  <a:extLst>
                    <a:ext uri="{9D8B030D-6E8A-4147-A177-3AD203B41FA5}">
                      <a16:colId xmlns:a16="http://schemas.microsoft.com/office/drawing/2014/main" val="20000"/>
                    </a:ext>
                  </a:extLst>
                </a:gridCol>
                <a:gridCol w="2018775">
                  <a:extLst>
                    <a:ext uri="{9D8B030D-6E8A-4147-A177-3AD203B41FA5}">
                      <a16:colId xmlns:a16="http://schemas.microsoft.com/office/drawing/2014/main" val="20001"/>
                    </a:ext>
                  </a:extLst>
                </a:gridCol>
              </a:tblGrid>
              <a:tr h="0">
                <a:tc>
                  <a:txBody>
                    <a:bodyPr/>
                    <a:lstStyle/>
                    <a:p>
                      <a:pPr algn="ctr">
                        <a:defRPr sz="1800" b="0">
                          <a:solidFill>
                            <a:srgbClr val="000000"/>
                          </a:solidFill>
                        </a:defRPr>
                      </a:pPr>
                      <a:r>
                        <a:rPr sz="1200" b="1"/>
                        <a:t>Adverse Event</a:t>
                      </a:r>
                    </a:p>
                  </a:txBody>
                  <a:tcPr marL="45725" marR="45725" marT="45725" marB="45725" horzOverflow="overflow">
                    <a:lnL w="12700">
                      <a:solidFill>
                        <a:srgbClr val="000000"/>
                      </a:solidFill>
                    </a:lnL>
                    <a:lnR w="12700">
                      <a:solidFill>
                        <a:srgbClr val="000000"/>
                      </a:solidFill>
                    </a:lnR>
                    <a:lnT w="12700">
                      <a:solidFill>
                        <a:srgbClr val="000000"/>
                      </a:solidFill>
                    </a:lnT>
                    <a:lnB w="12700">
                      <a:solidFill>
                        <a:srgbClr val="000000"/>
                      </a:solidFill>
                    </a:lnB>
                    <a:solidFill>
                      <a:srgbClr val="FAF9F9"/>
                    </a:solidFill>
                  </a:tcPr>
                </a:tc>
                <a:tc>
                  <a:txBody>
                    <a:bodyPr/>
                    <a:lstStyle/>
                    <a:p>
                      <a:pPr>
                        <a:defRPr sz="1800" b="0">
                          <a:solidFill>
                            <a:srgbClr val="000000"/>
                          </a:solidFill>
                        </a:defRPr>
                      </a:pPr>
                      <a:r>
                        <a:rPr sz="1200" b="1"/>
                        <a:t>Patients, n (%) n= 122</a:t>
                      </a:r>
                    </a:p>
                  </a:txBody>
                  <a:tcPr marL="45725" marR="45725" marT="45725" marB="45725" horzOverflow="overflow">
                    <a:lnL w="12700">
                      <a:solidFill>
                        <a:srgbClr val="000000"/>
                      </a:solidFill>
                    </a:lnL>
                    <a:lnR w="12700">
                      <a:solidFill>
                        <a:srgbClr val="000000"/>
                      </a:solidFill>
                    </a:lnR>
                    <a:lnT w="12700">
                      <a:solidFill>
                        <a:srgbClr val="000000"/>
                      </a:solidFill>
                    </a:lnT>
                    <a:lnB w="12700">
                      <a:solidFill>
                        <a:srgbClr val="000000"/>
                      </a:solidFill>
                    </a:lnB>
                    <a:solidFill>
                      <a:srgbClr val="FAF9F9"/>
                    </a:solidFill>
                  </a:tcPr>
                </a:tc>
                <a:extLst>
                  <a:ext uri="{0D108BD9-81ED-4DB2-BD59-A6C34878D82A}">
                    <a16:rowId xmlns:a16="http://schemas.microsoft.com/office/drawing/2014/main" val="10000"/>
                  </a:ext>
                </a:extLst>
              </a:tr>
              <a:tr h="321025">
                <a:tc>
                  <a:txBody>
                    <a:bodyPr/>
                    <a:lstStyle/>
                    <a:p>
                      <a:pPr algn="ctr">
                        <a:defRPr sz="1800"/>
                      </a:pPr>
                      <a:r>
                        <a:rPr sz="1200"/>
                        <a:t>Nausea</a:t>
                      </a:r>
                    </a:p>
                  </a:txBody>
                  <a:tcPr marL="45725" marR="45725" marT="45725" marB="45725" horzOverflow="overflow">
                    <a:lnL w="12700">
                      <a:solidFill>
                        <a:srgbClr val="000000"/>
                      </a:solidFill>
                    </a:lnL>
                    <a:lnR w="12700">
                      <a:solidFill>
                        <a:srgbClr val="000000"/>
                      </a:solidFill>
                    </a:lnR>
                    <a:lnT w="12700">
                      <a:solidFill>
                        <a:srgbClr val="000000"/>
                      </a:solidFill>
                    </a:lnT>
                    <a:lnB w="12700">
                      <a:solidFill>
                        <a:srgbClr val="000000"/>
                      </a:solidFill>
                    </a:lnB>
                    <a:solidFill>
                      <a:srgbClr val="FAF9F9"/>
                    </a:solidFill>
                  </a:tcPr>
                </a:tc>
                <a:tc>
                  <a:txBody>
                    <a:bodyPr/>
                    <a:lstStyle/>
                    <a:p>
                      <a:pPr algn="ctr">
                        <a:defRPr sz="1800"/>
                      </a:pPr>
                      <a:r>
                        <a:rPr sz="1200"/>
                        <a:t>3 (2.5)</a:t>
                      </a:r>
                    </a:p>
                  </a:txBody>
                  <a:tcPr marL="45725" marR="45725" marT="45725" marB="45725" horzOverflow="overflow">
                    <a:lnL w="12700">
                      <a:solidFill>
                        <a:srgbClr val="000000"/>
                      </a:solidFill>
                    </a:lnL>
                    <a:lnR w="12700">
                      <a:solidFill>
                        <a:srgbClr val="000000"/>
                      </a:solidFill>
                    </a:lnR>
                    <a:lnT w="12700">
                      <a:solidFill>
                        <a:srgbClr val="000000"/>
                      </a:solidFill>
                    </a:lnT>
                    <a:lnB w="12700">
                      <a:solidFill>
                        <a:srgbClr val="000000"/>
                      </a:solidFill>
                    </a:lnB>
                    <a:solidFill>
                      <a:srgbClr val="FAF9F9"/>
                    </a:solidFill>
                  </a:tcPr>
                </a:tc>
                <a:extLst>
                  <a:ext uri="{0D108BD9-81ED-4DB2-BD59-A6C34878D82A}">
                    <a16:rowId xmlns:a16="http://schemas.microsoft.com/office/drawing/2014/main" val="10001"/>
                  </a:ext>
                </a:extLst>
              </a:tr>
              <a:tr h="321025">
                <a:tc>
                  <a:txBody>
                    <a:bodyPr/>
                    <a:lstStyle/>
                    <a:p>
                      <a:pPr algn="ctr">
                        <a:defRPr sz="1800"/>
                      </a:pPr>
                      <a:r>
                        <a:rPr sz="1200"/>
                        <a:t>Anorexia</a:t>
                      </a:r>
                    </a:p>
                  </a:txBody>
                  <a:tcPr marL="45725" marR="45725" marT="45725" marB="45725" horzOverflow="overflow">
                    <a:lnL w="12700">
                      <a:solidFill>
                        <a:srgbClr val="000000"/>
                      </a:solidFill>
                    </a:lnL>
                    <a:lnR w="12700">
                      <a:solidFill>
                        <a:srgbClr val="000000"/>
                      </a:solidFill>
                    </a:lnR>
                    <a:lnT w="12700">
                      <a:solidFill>
                        <a:srgbClr val="000000"/>
                      </a:solidFill>
                    </a:lnT>
                    <a:lnB w="12700">
                      <a:solidFill>
                        <a:srgbClr val="000000"/>
                      </a:solidFill>
                    </a:lnB>
                    <a:solidFill>
                      <a:srgbClr val="FAF9F9"/>
                    </a:solidFill>
                  </a:tcPr>
                </a:tc>
                <a:tc>
                  <a:txBody>
                    <a:bodyPr/>
                    <a:lstStyle/>
                    <a:p>
                      <a:pPr algn="ctr">
                        <a:defRPr sz="1800"/>
                      </a:pPr>
                      <a:r>
                        <a:rPr sz="1200"/>
                        <a:t>2 (1.6)</a:t>
                      </a:r>
                    </a:p>
                  </a:txBody>
                  <a:tcPr marL="45725" marR="45725" marT="45725" marB="45725" horzOverflow="overflow">
                    <a:lnL w="12700">
                      <a:solidFill>
                        <a:srgbClr val="000000"/>
                      </a:solidFill>
                    </a:lnL>
                    <a:lnR w="12700">
                      <a:solidFill>
                        <a:srgbClr val="000000"/>
                      </a:solidFill>
                    </a:lnR>
                    <a:lnT w="12700">
                      <a:solidFill>
                        <a:srgbClr val="000000"/>
                      </a:solidFill>
                    </a:lnT>
                    <a:lnB w="12700">
                      <a:solidFill>
                        <a:srgbClr val="000000"/>
                      </a:solidFill>
                    </a:lnB>
                    <a:solidFill>
                      <a:srgbClr val="FAF9F9"/>
                    </a:solidFill>
                  </a:tcPr>
                </a:tc>
                <a:extLst>
                  <a:ext uri="{0D108BD9-81ED-4DB2-BD59-A6C34878D82A}">
                    <a16:rowId xmlns:a16="http://schemas.microsoft.com/office/drawing/2014/main" val="10002"/>
                  </a:ext>
                </a:extLst>
              </a:tr>
              <a:tr h="321025">
                <a:tc>
                  <a:txBody>
                    <a:bodyPr/>
                    <a:lstStyle/>
                    <a:p>
                      <a:pPr algn="ctr">
                        <a:defRPr sz="1800"/>
                      </a:pPr>
                      <a:r>
                        <a:rPr sz="1200"/>
                        <a:t>Bloating</a:t>
                      </a:r>
                    </a:p>
                  </a:txBody>
                  <a:tcPr marL="45725" marR="45725" marT="45725" marB="45725" horzOverflow="overflow">
                    <a:lnL w="12700">
                      <a:solidFill>
                        <a:srgbClr val="000000"/>
                      </a:solidFill>
                    </a:lnL>
                    <a:lnR w="12700">
                      <a:solidFill>
                        <a:srgbClr val="000000"/>
                      </a:solidFill>
                    </a:lnR>
                    <a:lnT w="12700">
                      <a:solidFill>
                        <a:srgbClr val="000000"/>
                      </a:solidFill>
                    </a:lnT>
                    <a:lnB w="12700">
                      <a:solidFill>
                        <a:srgbClr val="000000"/>
                      </a:solidFill>
                    </a:lnB>
                    <a:solidFill>
                      <a:srgbClr val="FAF9F9"/>
                    </a:solidFill>
                  </a:tcPr>
                </a:tc>
                <a:tc>
                  <a:txBody>
                    <a:bodyPr/>
                    <a:lstStyle/>
                    <a:p>
                      <a:pPr algn="ctr">
                        <a:defRPr sz="1800"/>
                      </a:pPr>
                      <a:r>
                        <a:rPr sz="1200"/>
                        <a:t>5 (4.1)</a:t>
                      </a:r>
                    </a:p>
                  </a:txBody>
                  <a:tcPr marL="45725" marR="45725" marT="45725" marB="45725" horzOverflow="overflow">
                    <a:lnL w="12700">
                      <a:solidFill>
                        <a:srgbClr val="000000"/>
                      </a:solidFill>
                    </a:lnL>
                    <a:lnR w="12700">
                      <a:solidFill>
                        <a:srgbClr val="000000"/>
                      </a:solidFill>
                    </a:lnR>
                    <a:lnT w="12700">
                      <a:solidFill>
                        <a:srgbClr val="000000"/>
                      </a:solidFill>
                    </a:lnT>
                    <a:lnB w="12700">
                      <a:solidFill>
                        <a:srgbClr val="000000"/>
                      </a:solidFill>
                    </a:lnB>
                    <a:solidFill>
                      <a:srgbClr val="FAF9F9"/>
                    </a:solidFill>
                  </a:tcPr>
                </a:tc>
                <a:extLst>
                  <a:ext uri="{0D108BD9-81ED-4DB2-BD59-A6C34878D82A}">
                    <a16:rowId xmlns:a16="http://schemas.microsoft.com/office/drawing/2014/main" val="10003"/>
                  </a:ext>
                </a:extLst>
              </a:tr>
              <a:tr h="321025">
                <a:tc>
                  <a:txBody>
                    <a:bodyPr/>
                    <a:lstStyle/>
                    <a:p>
                      <a:pPr algn="ctr">
                        <a:defRPr sz="1800"/>
                      </a:pPr>
                      <a:r>
                        <a:rPr sz="1200"/>
                        <a:t>Abdominal cramps</a:t>
                      </a:r>
                    </a:p>
                  </a:txBody>
                  <a:tcPr marL="45725" marR="45725" marT="45725" marB="45725" horzOverflow="overflow">
                    <a:lnL w="12700">
                      <a:solidFill>
                        <a:srgbClr val="000000"/>
                      </a:solidFill>
                    </a:lnL>
                    <a:lnR w="12700">
                      <a:solidFill>
                        <a:srgbClr val="000000"/>
                      </a:solidFill>
                    </a:lnR>
                    <a:lnT w="12700">
                      <a:solidFill>
                        <a:srgbClr val="000000"/>
                      </a:solidFill>
                    </a:lnT>
                    <a:lnB w="12700">
                      <a:solidFill>
                        <a:srgbClr val="000000"/>
                      </a:solidFill>
                    </a:lnB>
                    <a:solidFill>
                      <a:srgbClr val="FAF9F9"/>
                    </a:solidFill>
                  </a:tcPr>
                </a:tc>
                <a:tc>
                  <a:txBody>
                    <a:bodyPr/>
                    <a:lstStyle/>
                    <a:p>
                      <a:pPr algn="ctr">
                        <a:defRPr sz="1800"/>
                      </a:pPr>
                      <a:r>
                        <a:rPr sz="1200"/>
                        <a:t>4 (3.3)</a:t>
                      </a:r>
                    </a:p>
                  </a:txBody>
                  <a:tcPr marL="45725" marR="45725" marT="45725" marB="45725" horzOverflow="overflow">
                    <a:lnL w="12700">
                      <a:solidFill>
                        <a:srgbClr val="000000"/>
                      </a:solidFill>
                    </a:lnL>
                    <a:lnR w="12700">
                      <a:solidFill>
                        <a:srgbClr val="000000"/>
                      </a:solidFill>
                    </a:lnR>
                    <a:lnT w="12700">
                      <a:solidFill>
                        <a:srgbClr val="000000"/>
                      </a:solidFill>
                    </a:lnT>
                    <a:lnB w="12700">
                      <a:solidFill>
                        <a:srgbClr val="000000"/>
                      </a:solidFill>
                    </a:lnB>
                    <a:solidFill>
                      <a:srgbClr val="FAF9F9"/>
                    </a:solidFill>
                  </a:tcPr>
                </a:tc>
                <a:extLst>
                  <a:ext uri="{0D108BD9-81ED-4DB2-BD59-A6C34878D82A}">
                    <a16:rowId xmlns:a16="http://schemas.microsoft.com/office/drawing/2014/main" val="10004"/>
                  </a:ext>
                </a:extLst>
              </a:tr>
              <a:tr h="321025">
                <a:tc>
                  <a:txBody>
                    <a:bodyPr/>
                    <a:lstStyle/>
                    <a:p>
                      <a:pPr algn="ctr">
                        <a:defRPr sz="1800"/>
                      </a:pPr>
                      <a:r>
                        <a:rPr sz="1200"/>
                        <a:t>Abdominal pain</a:t>
                      </a:r>
                    </a:p>
                  </a:txBody>
                  <a:tcPr marL="45725" marR="45725" marT="45725" marB="45725" horzOverflow="overflow">
                    <a:lnL w="12700">
                      <a:solidFill>
                        <a:srgbClr val="000000"/>
                      </a:solidFill>
                    </a:lnL>
                    <a:lnR w="12700">
                      <a:solidFill>
                        <a:srgbClr val="000000"/>
                      </a:solidFill>
                    </a:lnR>
                    <a:lnT w="12700">
                      <a:solidFill>
                        <a:srgbClr val="000000"/>
                      </a:solidFill>
                    </a:lnT>
                    <a:lnB w="12700">
                      <a:solidFill>
                        <a:srgbClr val="000000"/>
                      </a:solidFill>
                    </a:lnB>
                    <a:solidFill>
                      <a:srgbClr val="FAF9F9"/>
                    </a:solidFill>
                  </a:tcPr>
                </a:tc>
                <a:tc>
                  <a:txBody>
                    <a:bodyPr/>
                    <a:lstStyle/>
                    <a:p>
                      <a:pPr algn="ctr">
                        <a:defRPr sz="1800"/>
                      </a:pPr>
                      <a:r>
                        <a:rPr sz="1200"/>
                        <a:t>14 (11.5)</a:t>
                      </a:r>
                    </a:p>
                  </a:txBody>
                  <a:tcPr marL="45725" marR="45725" marT="45725" marB="45725" horzOverflow="overflow">
                    <a:lnL w="12700">
                      <a:solidFill>
                        <a:srgbClr val="000000"/>
                      </a:solidFill>
                    </a:lnL>
                    <a:lnR w="12700">
                      <a:solidFill>
                        <a:srgbClr val="000000"/>
                      </a:solidFill>
                    </a:lnR>
                    <a:lnT w="12700">
                      <a:solidFill>
                        <a:srgbClr val="000000"/>
                      </a:solidFill>
                    </a:lnT>
                    <a:lnB w="12700">
                      <a:solidFill>
                        <a:srgbClr val="000000"/>
                      </a:solidFill>
                    </a:lnB>
                    <a:solidFill>
                      <a:srgbClr val="FAF9F9"/>
                    </a:solidFill>
                  </a:tcPr>
                </a:tc>
                <a:extLst>
                  <a:ext uri="{0D108BD9-81ED-4DB2-BD59-A6C34878D82A}">
                    <a16:rowId xmlns:a16="http://schemas.microsoft.com/office/drawing/2014/main" val="10005"/>
                  </a:ext>
                </a:extLst>
              </a:tr>
              <a:tr h="321025">
                <a:tc>
                  <a:txBody>
                    <a:bodyPr/>
                    <a:lstStyle/>
                    <a:p>
                      <a:pPr algn="ctr">
                        <a:defRPr sz="1800"/>
                      </a:pPr>
                      <a:r>
                        <a:rPr sz="1200"/>
                        <a:t>Heartburn</a:t>
                      </a:r>
                    </a:p>
                  </a:txBody>
                  <a:tcPr marL="45725" marR="45725" marT="45725" marB="45725" horzOverflow="overflow">
                    <a:lnL w="12700">
                      <a:solidFill>
                        <a:srgbClr val="000000"/>
                      </a:solidFill>
                    </a:lnL>
                    <a:lnR w="12700">
                      <a:solidFill>
                        <a:srgbClr val="000000"/>
                      </a:solidFill>
                    </a:lnR>
                    <a:lnT w="12700">
                      <a:solidFill>
                        <a:srgbClr val="000000"/>
                      </a:solidFill>
                    </a:lnT>
                    <a:lnB w="12700">
                      <a:solidFill>
                        <a:srgbClr val="000000"/>
                      </a:solidFill>
                    </a:lnB>
                    <a:solidFill>
                      <a:srgbClr val="FAF9F9"/>
                    </a:solidFill>
                  </a:tcPr>
                </a:tc>
                <a:tc>
                  <a:txBody>
                    <a:bodyPr/>
                    <a:lstStyle/>
                    <a:p>
                      <a:pPr algn="ctr">
                        <a:defRPr sz="1800"/>
                      </a:pPr>
                      <a:r>
                        <a:rPr sz="1200"/>
                        <a:t>10 (8.2)</a:t>
                      </a:r>
                    </a:p>
                  </a:txBody>
                  <a:tcPr marL="45725" marR="45725" marT="45725" marB="45725" horzOverflow="overflow">
                    <a:lnL w="12700">
                      <a:solidFill>
                        <a:srgbClr val="000000"/>
                      </a:solidFill>
                    </a:lnL>
                    <a:lnR w="12700">
                      <a:solidFill>
                        <a:srgbClr val="000000"/>
                      </a:solidFill>
                    </a:lnR>
                    <a:lnT w="12700">
                      <a:solidFill>
                        <a:srgbClr val="000000"/>
                      </a:solidFill>
                    </a:lnT>
                    <a:lnB w="12700">
                      <a:solidFill>
                        <a:srgbClr val="000000"/>
                      </a:solidFill>
                    </a:lnB>
                    <a:solidFill>
                      <a:srgbClr val="FAF9F9"/>
                    </a:solidFill>
                  </a:tcPr>
                </a:tc>
                <a:extLst>
                  <a:ext uri="{0D108BD9-81ED-4DB2-BD59-A6C34878D82A}">
                    <a16:rowId xmlns:a16="http://schemas.microsoft.com/office/drawing/2014/main" val="10006"/>
                  </a:ext>
                </a:extLst>
              </a:tr>
              <a:tr h="321025">
                <a:tc>
                  <a:txBody>
                    <a:bodyPr/>
                    <a:lstStyle/>
                    <a:p>
                      <a:pPr algn="ctr">
                        <a:defRPr sz="1800"/>
                      </a:pPr>
                      <a:r>
                        <a:rPr sz="1200"/>
                        <a:t>Fatigue </a:t>
                      </a:r>
                    </a:p>
                  </a:txBody>
                  <a:tcPr marL="45725" marR="45725" marT="45725" marB="45725" horzOverflow="overflow">
                    <a:lnL w="12700">
                      <a:solidFill>
                        <a:srgbClr val="000000"/>
                      </a:solidFill>
                    </a:lnL>
                    <a:lnR w="12700">
                      <a:solidFill>
                        <a:srgbClr val="000000"/>
                      </a:solidFill>
                    </a:lnR>
                    <a:lnT w="12700">
                      <a:solidFill>
                        <a:srgbClr val="000000"/>
                      </a:solidFill>
                    </a:lnT>
                    <a:lnB w="12700">
                      <a:solidFill>
                        <a:srgbClr val="000000"/>
                      </a:solidFill>
                    </a:lnB>
                    <a:solidFill>
                      <a:srgbClr val="FAF9F9"/>
                    </a:solidFill>
                  </a:tcPr>
                </a:tc>
                <a:tc>
                  <a:txBody>
                    <a:bodyPr/>
                    <a:lstStyle/>
                    <a:p>
                      <a:pPr algn="ctr">
                        <a:defRPr sz="1800"/>
                      </a:pPr>
                      <a:r>
                        <a:rPr sz="1200"/>
                        <a:t>4 (3.3)</a:t>
                      </a:r>
                    </a:p>
                  </a:txBody>
                  <a:tcPr marL="45725" marR="45725" marT="45725" marB="45725" horzOverflow="overflow">
                    <a:lnL w="12700">
                      <a:solidFill>
                        <a:srgbClr val="000000"/>
                      </a:solidFill>
                    </a:lnL>
                    <a:lnR w="12700">
                      <a:solidFill>
                        <a:srgbClr val="000000"/>
                      </a:solidFill>
                    </a:lnR>
                    <a:lnT w="12700">
                      <a:solidFill>
                        <a:srgbClr val="000000"/>
                      </a:solidFill>
                    </a:lnT>
                    <a:lnB w="12700">
                      <a:solidFill>
                        <a:srgbClr val="000000"/>
                      </a:solidFill>
                    </a:lnB>
                    <a:solidFill>
                      <a:srgbClr val="FAF9F9"/>
                    </a:solidFill>
                  </a:tcPr>
                </a:tc>
                <a:extLst>
                  <a:ext uri="{0D108BD9-81ED-4DB2-BD59-A6C34878D82A}">
                    <a16:rowId xmlns:a16="http://schemas.microsoft.com/office/drawing/2014/main" val="10007"/>
                  </a:ext>
                </a:extLst>
              </a:tr>
              <a:tr h="321025">
                <a:tc>
                  <a:txBody>
                    <a:bodyPr/>
                    <a:lstStyle/>
                    <a:p>
                      <a:pPr algn="ctr">
                        <a:defRPr sz="1800"/>
                      </a:pPr>
                      <a:r>
                        <a:rPr sz="1200"/>
                        <a:t>Hypersalivation</a:t>
                      </a:r>
                    </a:p>
                  </a:txBody>
                  <a:tcPr marL="45725" marR="45725" marT="45725" marB="45725" horzOverflow="overflow">
                    <a:lnL w="12700">
                      <a:solidFill>
                        <a:srgbClr val="000000"/>
                      </a:solidFill>
                    </a:lnL>
                    <a:lnR w="12700">
                      <a:solidFill>
                        <a:srgbClr val="000000"/>
                      </a:solidFill>
                    </a:lnR>
                    <a:lnT w="12700">
                      <a:solidFill>
                        <a:srgbClr val="000000"/>
                      </a:solidFill>
                    </a:lnT>
                    <a:lnB w="12700">
                      <a:solidFill>
                        <a:srgbClr val="000000"/>
                      </a:solidFill>
                    </a:lnB>
                    <a:solidFill>
                      <a:srgbClr val="FAF9F9"/>
                    </a:solidFill>
                  </a:tcPr>
                </a:tc>
                <a:tc>
                  <a:txBody>
                    <a:bodyPr/>
                    <a:lstStyle/>
                    <a:p>
                      <a:pPr algn="ctr">
                        <a:defRPr sz="1800"/>
                      </a:pPr>
                      <a:r>
                        <a:rPr sz="1200"/>
                        <a:t>1 (0.8)</a:t>
                      </a:r>
                    </a:p>
                  </a:txBody>
                  <a:tcPr marL="45725" marR="45725" marT="45725" marB="45725" horzOverflow="overflow">
                    <a:lnL w="12700">
                      <a:solidFill>
                        <a:srgbClr val="000000"/>
                      </a:solidFill>
                    </a:lnL>
                    <a:lnR w="12700">
                      <a:solidFill>
                        <a:srgbClr val="000000"/>
                      </a:solidFill>
                    </a:lnR>
                    <a:lnT w="12700">
                      <a:solidFill>
                        <a:srgbClr val="000000"/>
                      </a:solidFill>
                    </a:lnT>
                    <a:lnB w="12700">
                      <a:solidFill>
                        <a:srgbClr val="000000"/>
                      </a:solidFill>
                    </a:lnB>
                    <a:solidFill>
                      <a:srgbClr val="FAF9F9"/>
                    </a:solidFill>
                  </a:tcPr>
                </a:tc>
                <a:extLst>
                  <a:ext uri="{0D108BD9-81ED-4DB2-BD59-A6C34878D82A}">
                    <a16:rowId xmlns:a16="http://schemas.microsoft.com/office/drawing/2014/main" val="10008"/>
                  </a:ext>
                </a:extLst>
              </a:tr>
              <a:tr h="321025">
                <a:tc>
                  <a:txBody>
                    <a:bodyPr/>
                    <a:lstStyle/>
                    <a:p>
                      <a:pPr algn="ctr">
                        <a:defRPr sz="1800"/>
                      </a:pPr>
                      <a:r>
                        <a:rPr sz="1200"/>
                        <a:t>Constipation</a:t>
                      </a:r>
                    </a:p>
                  </a:txBody>
                  <a:tcPr marL="45725" marR="45725" marT="45725" marB="45725" horzOverflow="overflow">
                    <a:lnL w="12700">
                      <a:solidFill>
                        <a:srgbClr val="000000"/>
                      </a:solidFill>
                    </a:lnL>
                    <a:lnR w="12700">
                      <a:solidFill>
                        <a:srgbClr val="000000"/>
                      </a:solidFill>
                    </a:lnR>
                    <a:lnT w="12700">
                      <a:solidFill>
                        <a:srgbClr val="000000"/>
                      </a:solidFill>
                    </a:lnT>
                    <a:lnB w="12700">
                      <a:solidFill>
                        <a:srgbClr val="000000"/>
                      </a:solidFill>
                    </a:lnB>
                    <a:solidFill>
                      <a:srgbClr val="FAF9F9"/>
                    </a:solidFill>
                  </a:tcPr>
                </a:tc>
                <a:tc>
                  <a:txBody>
                    <a:bodyPr/>
                    <a:lstStyle/>
                    <a:p>
                      <a:pPr algn="ctr">
                        <a:defRPr sz="1800"/>
                      </a:pPr>
                      <a:r>
                        <a:rPr sz="1200"/>
                        <a:t>2 (1.6)</a:t>
                      </a:r>
                    </a:p>
                  </a:txBody>
                  <a:tcPr marL="45725" marR="45725" marT="45725" marB="45725" horzOverflow="overflow">
                    <a:lnL w="12700">
                      <a:solidFill>
                        <a:srgbClr val="000000"/>
                      </a:solidFill>
                    </a:lnL>
                    <a:lnR w="12700">
                      <a:solidFill>
                        <a:srgbClr val="000000"/>
                      </a:solidFill>
                    </a:lnR>
                    <a:lnT w="12700">
                      <a:solidFill>
                        <a:srgbClr val="000000"/>
                      </a:solidFill>
                    </a:lnT>
                    <a:lnB w="12700">
                      <a:solidFill>
                        <a:srgbClr val="000000"/>
                      </a:solidFill>
                    </a:lnB>
                    <a:solidFill>
                      <a:srgbClr val="FAF9F9"/>
                    </a:solidFill>
                  </a:tcPr>
                </a:tc>
                <a:extLst>
                  <a:ext uri="{0D108BD9-81ED-4DB2-BD59-A6C34878D82A}">
                    <a16:rowId xmlns:a16="http://schemas.microsoft.com/office/drawing/2014/main" val="10009"/>
                  </a:ext>
                </a:extLst>
              </a:tr>
              <a:tr h="321025">
                <a:tc>
                  <a:txBody>
                    <a:bodyPr/>
                    <a:lstStyle/>
                    <a:p>
                      <a:pPr algn="ctr">
                        <a:defRPr sz="1800"/>
                      </a:pPr>
                      <a:r>
                        <a:rPr sz="1200"/>
                        <a:t>Lightheadedness </a:t>
                      </a:r>
                    </a:p>
                  </a:txBody>
                  <a:tcPr marL="45725" marR="45725" marT="45725" marB="45725" horzOverflow="overflow">
                    <a:lnL w="12700">
                      <a:solidFill>
                        <a:srgbClr val="000000"/>
                      </a:solidFill>
                    </a:lnL>
                    <a:lnR w="12700">
                      <a:solidFill>
                        <a:srgbClr val="000000"/>
                      </a:solidFill>
                    </a:lnR>
                    <a:lnT w="12700">
                      <a:solidFill>
                        <a:srgbClr val="000000"/>
                      </a:solidFill>
                    </a:lnT>
                    <a:lnB w="12700">
                      <a:solidFill>
                        <a:srgbClr val="000000"/>
                      </a:solidFill>
                    </a:lnB>
                    <a:solidFill>
                      <a:srgbClr val="FAF9F9"/>
                    </a:solidFill>
                  </a:tcPr>
                </a:tc>
                <a:tc>
                  <a:txBody>
                    <a:bodyPr/>
                    <a:lstStyle/>
                    <a:p>
                      <a:pPr algn="ctr">
                        <a:defRPr sz="1800"/>
                      </a:pPr>
                      <a:r>
                        <a:rPr sz="1200"/>
                        <a:t>2 (1.6)</a:t>
                      </a:r>
                    </a:p>
                  </a:txBody>
                  <a:tcPr marL="45725" marR="45725" marT="45725" marB="45725" horzOverflow="overflow">
                    <a:lnL w="12700">
                      <a:solidFill>
                        <a:srgbClr val="000000"/>
                      </a:solidFill>
                    </a:lnL>
                    <a:lnR w="12700">
                      <a:solidFill>
                        <a:srgbClr val="000000"/>
                      </a:solidFill>
                    </a:lnR>
                    <a:lnT w="12700">
                      <a:solidFill>
                        <a:srgbClr val="000000"/>
                      </a:solidFill>
                    </a:lnT>
                    <a:lnB w="12700">
                      <a:solidFill>
                        <a:srgbClr val="000000"/>
                      </a:solidFill>
                    </a:lnB>
                    <a:solidFill>
                      <a:srgbClr val="FAF9F9"/>
                    </a:solidFill>
                  </a:tcPr>
                </a:tc>
                <a:extLst>
                  <a:ext uri="{0D108BD9-81ED-4DB2-BD59-A6C34878D82A}">
                    <a16:rowId xmlns:a16="http://schemas.microsoft.com/office/drawing/2014/main" val="10010"/>
                  </a:ext>
                </a:extLst>
              </a:tr>
              <a:tr h="353825">
                <a:tc>
                  <a:txBody>
                    <a:bodyPr/>
                    <a:lstStyle/>
                    <a:p>
                      <a:pPr algn="ctr">
                        <a:defRPr sz="1800"/>
                      </a:pPr>
                      <a:r>
                        <a:rPr sz="1200"/>
                        <a:t>Headache </a:t>
                      </a:r>
                    </a:p>
                  </a:txBody>
                  <a:tcPr marL="45725" marR="45725" marT="45725" marB="45725" horzOverflow="overflow">
                    <a:lnL w="12700">
                      <a:solidFill>
                        <a:srgbClr val="000000"/>
                      </a:solidFill>
                    </a:lnL>
                    <a:lnR w="12700">
                      <a:solidFill>
                        <a:srgbClr val="000000"/>
                      </a:solidFill>
                    </a:lnR>
                    <a:lnT w="12700">
                      <a:solidFill>
                        <a:srgbClr val="000000"/>
                      </a:solidFill>
                    </a:lnT>
                    <a:lnB w="12700">
                      <a:solidFill>
                        <a:srgbClr val="000000"/>
                      </a:solidFill>
                    </a:lnB>
                    <a:solidFill>
                      <a:srgbClr val="FAF9F9"/>
                    </a:solidFill>
                  </a:tcPr>
                </a:tc>
                <a:tc>
                  <a:txBody>
                    <a:bodyPr/>
                    <a:lstStyle/>
                    <a:p>
                      <a:pPr algn="ctr">
                        <a:defRPr sz="1800"/>
                      </a:pPr>
                      <a:r>
                        <a:rPr sz="1200"/>
                        <a:t>5 (4.1)</a:t>
                      </a:r>
                    </a:p>
                  </a:txBody>
                  <a:tcPr marL="45725" marR="45725" marT="45725" marB="45725" horzOverflow="overflow">
                    <a:lnL w="12700">
                      <a:solidFill>
                        <a:srgbClr val="000000"/>
                      </a:solidFill>
                    </a:lnL>
                    <a:lnR w="12700">
                      <a:solidFill>
                        <a:srgbClr val="000000"/>
                      </a:solidFill>
                    </a:lnR>
                    <a:lnT w="12700">
                      <a:solidFill>
                        <a:srgbClr val="000000"/>
                      </a:solidFill>
                    </a:lnT>
                    <a:lnB w="12700">
                      <a:solidFill>
                        <a:srgbClr val="000000"/>
                      </a:solidFill>
                    </a:lnB>
                    <a:solidFill>
                      <a:srgbClr val="FAF9F9"/>
                    </a:solidFill>
                  </a:tcPr>
                </a:tc>
                <a:extLst>
                  <a:ext uri="{0D108BD9-81ED-4DB2-BD59-A6C34878D82A}">
                    <a16:rowId xmlns:a16="http://schemas.microsoft.com/office/drawing/2014/main" val="10011"/>
                  </a:ext>
                </a:extLst>
              </a:tr>
            </a:tbl>
          </a:graphicData>
        </a:graphic>
      </p:graphicFrame>
      <p:sp>
        <p:nvSpPr>
          <p:cNvPr id="801" name="Shape 801"/>
          <p:cNvSpPr/>
          <p:nvPr/>
        </p:nvSpPr>
        <p:spPr>
          <a:xfrm>
            <a:off x="1091129" y="1328200"/>
            <a:ext cx="3827704" cy="523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500"/>
            </a:lvl1pPr>
          </a:lstStyle>
          <a:p>
            <a:r>
              <a:t> AEs from the 4-year study treated with MLC601</a:t>
            </a:r>
          </a:p>
        </p:txBody>
      </p:sp>
      <p:sp>
        <p:nvSpPr>
          <p:cNvPr id="802" name="Shape 802"/>
          <p:cNvSpPr/>
          <p:nvPr/>
        </p:nvSpPr>
        <p:spPr>
          <a:xfrm>
            <a:off x="5775178" y="3416234"/>
            <a:ext cx="6106201" cy="6756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lgn="ctr">
              <a:defRPr sz="2000"/>
            </a:pPr>
            <a:r>
              <a:t>Adverse Events were </a:t>
            </a:r>
            <a:r>
              <a:rPr b="1">
                <a:solidFill>
                  <a:srgbClr val="C00000"/>
                </a:solidFill>
              </a:rPr>
              <a:t>mild and temporary </a:t>
            </a:r>
            <a:endParaRPr>
              <a:solidFill>
                <a:srgbClr val="C00000"/>
              </a:solidFill>
            </a:endParaRPr>
          </a:p>
          <a:p>
            <a:pPr algn="ctr">
              <a:defRPr sz="2000"/>
            </a:pPr>
            <a:r>
              <a:t>GI symptoms were the most common complaints </a:t>
            </a:r>
          </a:p>
        </p:txBody>
      </p:sp>
      <p:sp>
        <p:nvSpPr>
          <p:cNvPr id="803" name="Shape 803"/>
          <p:cNvSpPr/>
          <p:nvPr/>
        </p:nvSpPr>
        <p:spPr>
          <a:xfrm>
            <a:off x="6007895" y="4482074"/>
            <a:ext cx="5640766" cy="3835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lgn="ctr">
              <a:defRPr sz="2000" b="1">
                <a:solidFill>
                  <a:srgbClr val="C00000"/>
                </a:solidFill>
              </a:defRPr>
            </a:pPr>
            <a:r>
              <a:t>No abnormalities </a:t>
            </a:r>
            <a:r>
              <a:rPr b="0">
                <a:solidFill>
                  <a:srgbClr val="000000"/>
                </a:solidFill>
              </a:rPr>
              <a:t>were reported in lab tests</a:t>
            </a:r>
          </a:p>
        </p:txBody>
      </p:sp>
      <p:pic>
        <p:nvPicPr>
          <p:cNvPr id="804" name="image2.png"/>
          <p:cNvPicPr>
            <a:picLocks noChangeAspect="1"/>
          </p:cNvPicPr>
          <p:nvPr/>
        </p:nvPicPr>
        <p:blipFill>
          <a:blip r:embed="rId2"/>
          <a:stretch>
            <a:fillRect/>
          </a:stretch>
        </p:blipFill>
        <p:spPr>
          <a:xfrm>
            <a:off x="0" y="6160315"/>
            <a:ext cx="12192000" cy="703794"/>
          </a:xfrm>
          <a:prstGeom prst="rect">
            <a:avLst/>
          </a:prstGeom>
          <a:ln w="12700">
            <a:miter lim="400000"/>
          </a:ln>
        </p:spPr>
      </p:pic>
      <p:pic>
        <p:nvPicPr>
          <p:cNvPr id="805" name="image3.png"/>
          <p:cNvPicPr>
            <a:picLocks noChangeAspect="1"/>
          </p:cNvPicPr>
          <p:nvPr/>
        </p:nvPicPr>
        <p:blipFill>
          <a:blip r:embed="rId3"/>
          <a:stretch>
            <a:fillRect/>
          </a:stretch>
        </p:blipFill>
        <p:spPr>
          <a:xfrm>
            <a:off x="225087" y="6319065"/>
            <a:ext cx="668675" cy="386292"/>
          </a:xfrm>
          <a:prstGeom prst="rect">
            <a:avLst/>
          </a:prstGeom>
          <a:ln w="12700">
            <a:miter lim="400000"/>
          </a:ln>
        </p:spPr>
      </p:pic>
      <p:pic>
        <p:nvPicPr>
          <p:cNvPr id="806" name="image4.png"/>
          <p:cNvPicPr>
            <a:picLocks noChangeAspect="1"/>
          </p:cNvPicPr>
          <p:nvPr/>
        </p:nvPicPr>
        <p:blipFill>
          <a:blip r:embed="rId4"/>
          <a:stretch>
            <a:fillRect/>
          </a:stretch>
        </p:blipFill>
        <p:spPr>
          <a:xfrm>
            <a:off x="10989205" y="6293579"/>
            <a:ext cx="1126406" cy="438780"/>
          </a:xfrm>
          <a:prstGeom prst="rect">
            <a:avLst/>
          </a:prstGeom>
          <a:ln w="12700">
            <a:miter lim="400000"/>
          </a:ln>
        </p:spPr>
      </p:pic>
      <p:pic>
        <p:nvPicPr>
          <p:cNvPr id="807" name="image1.png"/>
          <p:cNvPicPr>
            <a:picLocks noChangeAspect="1"/>
          </p:cNvPicPr>
          <p:nvPr/>
        </p:nvPicPr>
        <p:blipFill>
          <a:blip r:embed="rId5"/>
          <a:srcRect b="84612"/>
          <a:stretch>
            <a:fillRect/>
          </a:stretch>
        </p:blipFill>
        <p:spPr>
          <a:xfrm>
            <a:off x="0" y="-47991"/>
            <a:ext cx="12192000" cy="1042508"/>
          </a:xfrm>
          <a:prstGeom prst="rect">
            <a:avLst/>
          </a:prstGeom>
          <a:ln w="12700">
            <a:miter lim="400000"/>
          </a:ln>
        </p:spPr>
      </p:pic>
      <p:sp>
        <p:nvSpPr>
          <p:cNvPr id="808" name="Shape 808"/>
          <p:cNvSpPr/>
          <p:nvPr/>
        </p:nvSpPr>
        <p:spPr>
          <a:xfrm>
            <a:off x="170130" y="42403"/>
            <a:ext cx="11887203" cy="720641"/>
          </a:xfrm>
          <a:prstGeom prst="rect">
            <a:avLst/>
          </a:prstGeom>
          <a:solidFill>
            <a:srgbClr val="FFFFFF"/>
          </a:solidFill>
          <a:ln w="12700">
            <a:solidFill>
              <a:srgbClr val="FFFFFF"/>
            </a:solidFill>
            <a:miter/>
          </a:ln>
        </p:spPr>
        <p:txBody>
          <a:bodyPr lIns="45718" tIns="45718" rIns="45718" bIns="45718" anchor="ctr"/>
          <a:lstStyle/>
          <a:p>
            <a:pPr algn="ctr" defTabSz="457200">
              <a:defRPr>
                <a:solidFill>
                  <a:srgbClr val="FFFFFF"/>
                </a:solidFill>
              </a:defRPr>
            </a:pPr>
            <a:endParaRPr/>
          </a:p>
        </p:txBody>
      </p:sp>
      <p:sp>
        <p:nvSpPr>
          <p:cNvPr id="809" name="Shape 809"/>
          <p:cNvSpPr/>
          <p:nvPr/>
        </p:nvSpPr>
        <p:spPr>
          <a:xfrm>
            <a:off x="485377" y="172313"/>
            <a:ext cx="10665553" cy="43706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defTabSz="914353">
              <a:defRPr sz="2400" b="1">
                <a:latin typeface="Arial"/>
                <a:ea typeface="Arial"/>
                <a:cs typeface="Arial"/>
                <a:sym typeface="Arial"/>
              </a:defRPr>
            </a:lvl1pPr>
          </a:lstStyle>
          <a:p>
            <a:r>
              <a:t>NeuroAiD has favourable safety profile</a:t>
            </a:r>
          </a:p>
        </p:txBody>
      </p:sp>
      <p:sp>
        <p:nvSpPr>
          <p:cNvPr id="810" name="Shape 810"/>
          <p:cNvSpPr/>
          <p:nvPr/>
        </p:nvSpPr>
        <p:spPr>
          <a:xfrm>
            <a:off x="1159369" y="6253895"/>
            <a:ext cx="8495418" cy="17743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700">
                <a:solidFill>
                  <a:srgbClr val="FFFFFF"/>
                </a:solidFill>
                <a:latin typeface="Arial"/>
                <a:ea typeface="Arial"/>
                <a:cs typeface="Arial"/>
                <a:sym typeface="Arial"/>
              </a:defRPr>
            </a:lvl1pPr>
          </a:lstStyle>
          <a:p>
            <a:r>
              <a:t>Pakdaman H, et al. Efficacy and Safety of MLC601 in Patients with Mild to Moderate Alzheimer Disease: An Extension 4-Year Follow-Up Study. Dement Geriatr Cogn Dis Extra. 2018 Apr 26;8(1):174-179. </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solidFill>
                  <a:srgbClr val="FF0000"/>
                </a:solidFill>
                <a:latin typeface="Calibri"/>
                <a:cs typeface="Calibri"/>
              </a:rPr>
              <a:t>Kuvvetli</a:t>
            </a:r>
            <a:r>
              <a:rPr lang="en-US" b="1" dirty="0">
                <a:solidFill>
                  <a:srgbClr val="FF0000"/>
                </a:solidFill>
                <a:latin typeface="Calibri"/>
                <a:cs typeface="Calibri"/>
              </a:rPr>
              <a:t> </a:t>
            </a:r>
            <a:r>
              <a:rPr lang="en-US" b="1" dirty="0" err="1">
                <a:solidFill>
                  <a:srgbClr val="FF0000"/>
                </a:solidFill>
                <a:latin typeface="Calibri"/>
                <a:cs typeface="Calibri"/>
              </a:rPr>
              <a:t>yönler</a:t>
            </a:r>
            <a:endParaRPr lang="en-US" b="1" dirty="0">
              <a:solidFill>
                <a:srgbClr val="FF0000"/>
              </a:solidFill>
              <a:latin typeface="Calibri"/>
              <a:cs typeface="Calibri"/>
            </a:endParaRPr>
          </a:p>
        </p:txBody>
      </p:sp>
      <p:sp>
        <p:nvSpPr>
          <p:cNvPr id="3" name="Text Placeholder 2"/>
          <p:cNvSpPr>
            <a:spLocks noGrp="1"/>
          </p:cNvSpPr>
          <p:nvPr>
            <p:ph type="body" idx="1"/>
          </p:nvPr>
        </p:nvSpPr>
        <p:spPr>
          <a:gradFill flip="none" rotWithShape="1">
            <a:gsLst>
              <a:gs pos="0">
                <a:schemeClr val="accent6"/>
              </a:gs>
              <a:gs pos="100000">
                <a:srgbClr val="FFFFFF"/>
              </a:gs>
            </a:gsLst>
            <a:path path="rect">
              <a:fillToRect l="100000" t="100000"/>
            </a:path>
            <a:tileRect r="-100000" b="-100000"/>
          </a:gradFill>
          <a:ln>
            <a:solidFill>
              <a:srgbClr val="FF0000"/>
            </a:solidFill>
          </a:ln>
        </p:spPr>
        <p:txBody>
          <a:bodyPr>
            <a:normAutofit fontScale="70000" lnSpcReduction="20000"/>
          </a:bodyPr>
          <a:lstStyle/>
          <a:p>
            <a:r>
              <a:rPr lang="en-US" dirty="0"/>
              <a:t>122 </a:t>
            </a:r>
            <a:r>
              <a:rPr lang="en-US" dirty="0" err="1"/>
              <a:t>hastanın</a:t>
            </a:r>
            <a:r>
              <a:rPr lang="en-US" dirty="0"/>
              <a:t> 105 </a:t>
            </a:r>
            <a:r>
              <a:rPr lang="en-US" dirty="0" err="1"/>
              <a:t>i</a:t>
            </a:r>
            <a:r>
              <a:rPr lang="en-US" dirty="0"/>
              <a:t> 4 </a:t>
            </a:r>
            <a:r>
              <a:rPr lang="en-US" dirty="0" err="1"/>
              <a:t>yıl</a:t>
            </a:r>
            <a:r>
              <a:rPr lang="en-US" dirty="0"/>
              <a:t> </a:t>
            </a:r>
            <a:r>
              <a:rPr lang="en-US" dirty="0" err="1"/>
              <a:t>tamamlıyor</a:t>
            </a:r>
            <a:endParaRPr lang="en-US" dirty="0"/>
          </a:p>
          <a:p>
            <a:pPr marL="0" indent="0">
              <a:buNone/>
            </a:pPr>
            <a:endParaRPr lang="en-US" dirty="0"/>
          </a:p>
          <a:p>
            <a:r>
              <a:rPr lang="en-US" dirty="0">
                <a:solidFill>
                  <a:srgbClr val="3366FF"/>
                </a:solidFill>
              </a:rPr>
              <a:t>3 </a:t>
            </a:r>
            <a:r>
              <a:rPr lang="en-US" dirty="0" err="1">
                <a:solidFill>
                  <a:srgbClr val="3366FF"/>
                </a:solidFill>
              </a:rPr>
              <a:t>yıla</a:t>
            </a:r>
            <a:r>
              <a:rPr lang="en-US" dirty="0">
                <a:solidFill>
                  <a:srgbClr val="3366FF"/>
                </a:solidFill>
              </a:rPr>
              <a:t> </a:t>
            </a:r>
            <a:r>
              <a:rPr lang="en-US" dirty="0" err="1">
                <a:solidFill>
                  <a:srgbClr val="3366FF"/>
                </a:solidFill>
              </a:rPr>
              <a:t>uzatılan</a:t>
            </a:r>
            <a:r>
              <a:rPr lang="en-US" dirty="0">
                <a:solidFill>
                  <a:srgbClr val="3366FF"/>
                </a:solidFill>
              </a:rPr>
              <a:t> </a:t>
            </a:r>
            <a:r>
              <a:rPr lang="en-US" dirty="0" err="1">
                <a:solidFill>
                  <a:srgbClr val="3366FF"/>
                </a:solidFill>
              </a:rPr>
              <a:t>açık</a:t>
            </a:r>
            <a:r>
              <a:rPr lang="en-US" dirty="0">
                <a:solidFill>
                  <a:srgbClr val="3366FF"/>
                </a:solidFill>
              </a:rPr>
              <a:t> </a:t>
            </a:r>
            <a:r>
              <a:rPr lang="en-US" dirty="0" err="1">
                <a:solidFill>
                  <a:srgbClr val="3366FF"/>
                </a:solidFill>
              </a:rPr>
              <a:t>uçlu</a:t>
            </a:r>
            <a:r>
              <a:rPr lang="en-US" dirty="0">
                <a:solidFill>
                  <a:srgbClr val="3366FF"/>
                </a:solidFill>
              </a:rPr>
              <a:t> Donepezil </a:t>
            </a:r>
            <a:r>
              <a:rPr lang="en-US" dirty="0" err="1">
                <a:solidFill>
                  <a:srgbClr val="3366FF"/>
                </a:solidFill>
              </a:rPr>
              <a:t>çalışması</a:t>
            </a:r>
            <a:r>
              <a:rPr lang="en-US" dirty="0">
                <a:solidFill>
                  <a:srgbClr val="3366FF"/>
                </a:solidFill>
              </a:rPr>
              <a:t> : </a:t>
            </a:r>
            <a:r>
              <a:rPr lang="en-US" sz="2400" i="1" dirty="0" err="1">
                <a:solidFill>
                  <a:srgbClr val="3366FF"/>
                </a:solidFill>
              </a:rPr>
              <a:t>Doody</a:t>
            </a:r>
            <a:r>
              <a:rPr lang="en-US" sz="2400" i="1" dirty="0">
                <a:solidFill>
                  <a:srgbClr val="3366FF"/>
                </a:solidFill>
              </a:rPr>
              <a:t> RS, et al. Open-label, multicenter, phase 3 extension study of the safety and efficacy of donepezil in patients with Alzheimer disease. Arch </a:t>
            </a:r>
            <a:r>
              <a:rPr lang="en-US" sz="2400" i="1" dirty="0" err="1">
                <a:solidFill>
                  <a:srgbClr val="3366FF"/>
                </a:solidFill>
              </a:rPr>
              <a:t>Neurol</a:t>
            </a:r>
            <a:r>
              <a:rPr lang="en-US" sz="2400" i="1" dirty="0">
                <a:solidFill>
                  <a:srgbClr val="3366FF"/>
                </a:solidFill>
              </a:rPr>
              <a:t> 2001;58:427–433</a:t>
            </a:r>
            <a:r>
              <a:rPr lang="en-US" dirty="0">
                <a:solidFill>
                  <a:srgbClr val="3366FF"/>
                </a:solidFill>
              </a:rPr>
              <a:t>. </a:t>
            </a:r>
          </a:p>
          <a:p>
            <a:pPr lvl="1"/>
            <a:r>
              <a:rPr lang="en-US" dirty="0"/>
              <a:t>763 hasta; 5 mg </a:t>
            </a:r>
            <a:r>
              <a:rPr lang="en-US" dirty="0" err="1"/>
              <a:t>alanlarda</a:t>
            </a:r>
            <a:r>
              <a:rPr lang="en-US" dirty="0"/>
              <a:t> ADAS-cog </a:t>
            </a:r>
            <a:r>
              <a:rPr lang="en-US" dirty="0" err="1"/>
              <a:t>değişim</a:t>
            </a:r>
            <a:r>
              <a:rPr lang="en-US" dirty="0"/>
              <a:t> </a:t>
            </a:r>
            <a:r>
              <a:rPr lang="en-US" b="1" u="sng" dirty="0"/>
              <a:t>10</a:t>
            </a:r>
            <a:r>
              <a:rPr lang="en-US" dirty="0"/>
              <a:t>,  10 mg </a:t>
            </a:r>
            <a:r>
              <a:rPr lang="en-US" dirty="0" err="1"/>
              <a:t>alanlarda</a:t>
            </a:r>
            <a:r>
              <a:rPr lang="en-US" dirty="0"/>
              <a:t> ADAS-cog </a:t>
            </a:r>
            <a:r>
              <a:rPr lang="en-US" dirty="0" err="1"/>
              <a:t>değişim</a:t>
            </a:r>
            <a:r>
              <a:rPr lang="en-US" dirty="0"/>
              <a:t> </a:t>
            </a:r>
            <a:r>
              <a:rPr lang="en-US" b="1" u="sng" dirty="0"/>
              <a:t>12</a:t>
            </a:r>
          </a:p>
          <a:p>
            <a:pPr lvl="1"/>
            <a:r>
              <a:rPr lang="en-US" dirty="0" err="1"/>
              <a:t>Neuroaid</a:t>
            </a:r>
            <a:r>
              <a:rPr lang="en-US" dirty="0"/>
              <a:t> </a:t>
            </a:r>
            <a:r>
              <a:rPr lang="en-US" dirty="0" err="1"/>
              <a:t>çalışması</a:t>
            </a:r>
            <a:r>
              <a:rPr lang="en-US" dirty="0"/>
              <a:t> ADAS-cog  </a:t>
            </a:r>
            <a:r>
              <a:rPr lang="en-US" dirty="0" err="1"/>
              <a:t>değişimi</a:t>
            </a:r>
            <a:r>
              <a:rPr lang="en-US" dirty="0"/>
              <a:t> </a:t>
            </a:r>
            <a:r>
              <a:rPr lang="en-US" dirty="0" err="1"/>
              <a:t>daha</a:t>
            </a:r>
            <a:r>
              <a:rPr lang="en-US" dirty="0"/>
              <a:t> </a:t>
            </a:r>
            <a:r>
              <a:rPr lang="en-US" dirty="0" err="1"/>
              <a:t>iyi</a:t>
            </a:r>
            <a:r>
              <a:rPr lang="en-US" dirty="0"/>
              <a:t> </a:t>
            </a:r>
            <a:r>
              <a:rPr lang="en-US" b="1" u="sng" dirty="0"/>
              <a:t>2.7</a:t>
            </a:r>
          </a:p>
          <a:p>
            <a:pPr lvl="1"/>
            <a:endParaRPr lang="en-US" dirty="0"/>
          </a:p>
          <a:p>
            <a:r>
              <a:rPr lang="en-US" dirty="0" err="1">
                <a:solidFill>
                  <a:srgbClr val="3366FF"/>
                </a:solidFill>
              </a:rPr>
              <a:t>Rivastigmin</a:t>
            </a:r>
            <a:r>
              <a:rPr lang="en-US" dirty="0">
                <a:solidFill>
                  <a:srgbClr val="3366FF"/>
                </a:solidFill>
              </a:rPr>
              <a:t> </a:t>
            </a:r>
            <a:r>
              <a:rPr lang="en-US" dirty="0" err="1">
                <a:solidFill>
                  <a:srgbClr val="3366FF"/>
                </a:solidFill>
              </a:rPr>
              <a:t>çalışması</a:t>
            </a:r>
            <a:r>
              <a:rPr lang="en-US" dirty="0">
                <a:solidFill>
                  <a:srgbClr val="3366FF"/>
                </a:solidFill>
              </a:rPr>
              <a:t>:  </a:t>
            </a:r>
            <a:r>
              <a:rPr lang="en-US" sz="2300" i="1" dirty="0" err="1">
                <a:solidFill>
                  <a:srgbClr val="3366FF"/>
                </a:solidFill>
              </a:rPr>
              <a:t>Farlow</a:t>
            </a:r>
            <a:r>
              <a:rPr lang="en-US" sz="2300" i="1" dirty="0">
                <a:solidFill>
                  <a:srgbClr val="3366FF"/>
                </a:solidFill>
              </a:rPr>
              <a:t> MR, et al. </a:t>
            </a:r>
            <a:r>
              <a:rPr lang="en-US" sz="2300" i="1" dirty="0" err="1">
                <a:solidFill>
                  <a:srgbClr val="3366FF"/>
                </a:solidFill>
              </a:rPr>
              <a:t>Rivastigmine</a:t>
            </a:r>
            <a:r>
              <a:rPr lang="en-US" sz="2300" i="1" dirty="0">
                <a:solidFill>
                  <a:srgbClr val="3366FF"/>
                </a:solidFill>
              </a:rPr>
              <a:t>:  an open-label, observational study of safety and effectiveness in treating patients with Alzheimer’s disease for up to 5 years. BMC </a:t>
            </a:r>
            <a:r>
              <a:rPr lang="en-US" sz="2300" i="1" dirty="0" err="1">
                <a:solidFill>
                  <a:srgbClr val="3366FF"/>
                </a:solidFill>
              </a:rPr>
              <a:t>Geriatr</a:t>
            </a:r>
            <a:r>
              <a:rPr lang="en-US" sz="2300" i="1" dirty="0">
                <a:solidFill>
                  <a:srgbClr val="3366FF"/>
                </a:solidFill>
              </a:rPr>
              <a:t> 2005;5:3. </a:t>
            </a:r>
            <a:endParaRPr lang="en-US" i="1" dirty="0">
              <a:solidFill>
                <a:srgbClr val="3366FF"/>
              </a:solidFill>
            </a:endParaRPr>
          </a:p>
          <a:p>
            <a:pPr lvl="1"/>
            <a:r>
              <a:rPr lang="en-US" dirty="0"/>
              <a:t>37 hasta, 234 </a:t>
            </a:r>
            <a:r>
              <a:rPr lang="en-US" dirty="0" err="1"/>
              <a:t>hafta</a:t>
            </a:r>
            <a:r>
              <a:rPr lang="en-US" dirty="0"/>
              <a:t> </a:t>
            </a:r>
            <a:r>
              <a:rPr lang="en-US" dirty="0" err="1"/>
              <a:t>izlem</a:t>
            </a:r>
            <a:endParaRPr lang="en-US" dirty="0"/>
          </a:p>
          <a:p>
            <a:pPr lvl="1"/>
            <a:r>
              <a:rPr lang="en-US" dirty="0"/>
              <a:t>2/3 hasta </a:t>
            </a:r>
            <a:r>
              <a:rPr lang="en-US" dirty="0" err="1"/>
              <a:t>çalışmayı</a:t>
            </a:r>
            <a:r>
              <a:rPr lang="en-US" dirty="0"/>
              <a:t> </a:t>
            </a:r>
            <a:r>
              <a:rPr lang="en-US" dirty="0" err="1"/>
              <a:t>tamamlıyor</a:t>
            </a:r>
            <a:endParaRPr lang="en-US" dirty="0"/>
          </a:p>
          <a:p>
            <a:pPr lvl="1"/>
            <a:r>
              <a:rPr lang="en-US" dirty="0" err="1"/>
              <a:t>Çalışma</a:t>
            </a:r>
            <a:r>
              <a:rPr lang="en-US" dirty="0"/>
              <a:t> </a:t>
            </a:r>
            <a:r>
              <a:rPr lang="en-US" dirty="0" err="1"/>
              <a:t>boyunca</a:t>
            </a:r>
            <a:r>
              <a:rPr lang="en-US" dirty="0"/>
              <a:t> ort. ADAS-cog 24.66, </a:t>
            </a:r>
            <a:r>
              <a:rPr lang="en-US" dirty="0" err="1"/>
              <a:t>bazale</a:t>
            </a:r>
            <a:r>
              <a:rPr lang="en-US" dirty="0"/>
              <a:t> </a:t>
            </a:r>
            <a:r>
              <a:rPr lang="en-US" dirty="0" err="1"/>
              <a:t>göre</a:t>
            </a:r>
            <a:r>
              <a:rPr lang="en-US" dirty="0"/>
              <a:t> </a:t>
            </a:r>
            <a:r>
              <a:rPr lang="en-US" dirty="0" err="1"/>
              <a:t>değişim</a:t>
            </a:r>
            <a:r>
              <a:rPr lang="en-US" dirty="0"/>
              <a:t> </a:t>
            </a:r>
            <a:r>
              <a:rPr lang="en-US" b="1" u="sng" dirty="0"/>
              <a:t>8</a:t>
            </a:r>
          </a:p>
          <a:p>
            <a:pPr lvl="1"/>
            <a:r>
              <a:rPr lang="en-US" dirty="0" err="1"/>
              <a:t>Neuroaid</a:t>
            </a:r>
            <a:r>
              <a:rPr lang="en-US" dirty="0"/>
              <a:t> </a:t>
            </a:r>
            <a:r>
              <a:rPr lang="en-US" dirty="0" err="1"/>
              <a:t>çalışması</a:t>
            </a:r>
            <a:r>
              <a:rPr lang="en-US" dirty="0"/>
              <a:t> ADAS-cog </a:t>
            </a:r>
            <a:r>
              <a:rPr lang="en-US" dirty="0" err="1"/>
              <a:t>değişimi</a:t>
            </a:r>
            <a:r>
              <a:rPr lang="en-US" dirty="0"/>
              <a:t> </a:t>
            </a:r>
            <a:r>
              <a:rPr lang="en-US" dirty="0" err="1"/>
              <a:t>aynı</a:t>
            </a:r>
            <a:r>
              <a:rPr lang="en-US" dirty="0"/>
              <a:t> </a:t>
            </a:r>
            <a:r>
              <a:rPr lang="en-US" dirty="0" err="1"/>
              <a:t>haftada</a:t>
            </a:r>
            <a:r>
              <a:rPr lang="en-US" dirty="0"/>
              <a:t> </a:t>
            </a:r>
            <a:r>
              <a:rPr lang="en-US" dirty="0" err="1"/>
              <a:t>daha</a:t>
            </a:r>
            <a:r>
              <a:rPr lang="en-US" dirty="0"/>
              <a:t> </a:t>
            </a:r>
            <a:r>
              <a:rPr lang="en-US" dirty="0" err="1"/>
              <a:t>iyi</a:t>
            </a:r>
            <a:r>
              <a:rPr lang="en-US" dirty="0"/>
              <a:t> </a:t>
            </a:r>
            <a:r>
              <a:rPr lang="en-US" b="1" u="sng" dirty="0"/>
              <a:t>5.1</a:t>
            </a:r>
            <a:r>
              <a:rPr lang="en-US" dirty="0"/>
              <a:t>, </a:t>
            </a:r>
            <a:r>
              <a:rPr lang="en-US" dirty="0" err="1"/>
              <a:t>yan</a:t>
            </a:r>
            <a:r>
              <a:rPr lang="en-US" dirty="0"/>
              <a:t> </a:t>
            </a:r>
            <a:r>
              <a:rPr lang="en-US" dirty="0" err="1"/>
              <a:t>etki</a:t>
            </a:r>
            <a:r>
              <a:rPr lang="en-US" dirty="0"/>
              <a:t> </a:t>
            </a:r>
            <a:r>
              <a:rPr lang="en-US" dirty="0" err="1"/>
              <a:t>nedeniyle</a:t>
            </a:r>
            <a:r>
              <a:rPr lang="en-US" dirty="0"/>
              <a:t> </a:t>
            </a:r>
            <a:r>
              <a:rPr lang="en-US" dirty="0" err="1"/>
              <a:t>çalışmayı</a:t>
            </a:r>
            <a:r>
              <a:rPr lang="en-US" dirty="0"/>
              <a:t> </a:t>
            </a:r>
            <a:r>
              <a:rPr lang="en-US" dirty="0" err="1"/>
              <a:t>bırakan</a:t>
            </a:r>
            <a:r>
              <a:rPr lang="en-US" dirty="0"/>
              <a:t> hasta </a:t>
            </a:r>
            <a:r>
              <a:rPr lang="en-US" dirty="0" err="1"/>
              <a:t>yok</a:t>
            </a:r>
            <a:endParaRPr lang="en-US" dirty="0"/>
          </a:p>
          <a:p>
            <a:pPr lvl="1"/>
            <a:endParaRPr lang="en-US" dirty="0"/>
          </a:p>
        </p:txBody>
      </p:sp>
    </p:spTree>
    <p:extLst>
      <p:ext uri="{BB962C8B-B14F-4D97-AF65-F5344CB8AC3E}">
        <p14:creationId xmlns:p14="http://schemas.microsoft.com/office/powerpoint/2010/main" val="1878696420"/>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solidFill>
                  <a:srgbClr val="FF0000"/>
                </a:solidFill>
                <a:latin typeface="Calibri"/>
                <a:cs typeface="Calibri"/>
              </a:rPr>
              <a:t>Limitasyonlar</a:t>
            </a:r>
            <a:endParaRPr lang="en-US" b="1" dirty="0">
              <a:solidFill>
                <a:srgbClr val="FF0000"/>
              </a:solidFill>
              <a:latin typeface="Calibri"/>
              <a:cs typeface="Calibri"/>
            </a:endParaRPr>
          </a:p>
        </p:txBody>
      </p:sp>
      <p:sp>
        <p:nvSpPr>
          <p:cNvPr id="3" name="Text Placeholder 2"/>
          <p:cNvSpPr>
            <a:spLocks noGrp="1"/>
          </p:cNvSpPr>
          <p:nvPr>
            <p:ph type="body" idx="1"/>
          </p:nvPr>
        </p:nvSpPr>
        <p:spPr>
          <a:gradFill flip="none" rotWithShape="1">
            <a:gsLst>
              <a:gs pos="0">
                <a:schemeClr val="accent6"/>
              </a:gs>
              <a:gs pos="100000">
                <a:srgbClr val="FFFFFF"/>
              </a:gs>
            </a:gsLst>
            <a:path path="rect">
              <a:fillToRect l="100000" t="100000"/>
            </a:path>
            <a:tileRect r="-100000" b="-100000"/>
          </a:gradFill>
          <a:ln>
            <a:solidFill>
              <a:srgbClr val="FF0000"/>
            </a:solidFill>
          </a:ln>
        </p:spPr>
        <p:txBody>
          <a:bodyPr>
            <a:normAutofit fontScale="92500" lnSpcReduction="10000"/>
          </a:bodyPr>
          <a:lstStyle/>
          <a:p>
            <a:r>
              <a:rPr lang="en-US" dirty="0" err="1">
                <a:latin typeface="Calibri"/>
                <a:cs typeface="Calibri"/>
              </a:rPr>
              <a:t>Kognisyon</a:t>
            </a:r>
            <a:r>
              <a:rPr lang="en-US" dirty="0">
                <a:latin typeface="Calibri"/>
                <a:cs typeface="Calibri"/>
              </a:rPr>
              <a:t>  </a:t>
            </a:r>
            <a:r>
              <a:rPr lang="en-US" dirty="0" err="1">
                <a:latin typeface="Calibri"/>
                <a:cs typeface="Calibri"/>
              </a:rPr>
              <a:t>dışı</a:t>
            </a:r>
            <a:r>
              <a:rPr lang="en-US" dirty="0">
                <a:latin typeface="Calibri"/>
                <a:cs typeface="Calibri"/>
              </a:rPr>
              <a:t> </a:t>
            </a:r>
            <a:r>
              <a:rPr lang="en-US" dirty="0" err="1">
                <a:latin typeface="Calibri"/>
                <a:cs typeface="Calibri"/>
              </a:rPr>
              <a:t>parametreler</a:t>
            </a:r>
            <a:r>
              <a:rPr lang="en-US" dirty="0">
                <a:latin typeface="Calibri"/>
                <a:cs typeface="Calibri"/>
              </a:rPr>
              <a:t> </a:t>
            </a:r>
            <a:r>
              <a:rPr lang="en-US" dirty="0" err="1">
                <a:latin typeface="Calibri"/>
                <a:cs typeface="Calibri"/>
              </a:rPr>
              <a:t>yok</a:t>
            </a:r>
            <a:r>
              <a:rPr lang="en-US" dirty="0">
                <a:latin typeface="Calibri"/>
                <a:cs typeface="Calibri"/>
              </a:rPr>
              <a:t> (</a:t>
            </a:r>
            <a:r>
              <a:rPr lang="en-US" dirty="0" err="1">
                <a:latin typeface="Calibri"/>
                <a:cs typeface="Calibri"/>
              </a:rPr>
              <a:t>davranış</a:t>
            </a:r>
            <a:r>
              <a:rPr lang="en-US" dirty="0">
                <a:latin typeface="Calibri"/>
                <a:cs typeface="Calibri"/>
              </a:rPr>
              <a:t> </a:t>
            </a:r>
            <a:r>
              <a:rPr lang="en-US" dirty="0" err="1">
                <a:latin typeface="Calibri"/>
                <a:cs typeface="Calibri"/>
              </a:rPr>
              <a:t>problemi</a:t>
            </a:r>
            <a:r>
              <a:rPr lang="en-US" dirty="0">
                <a:latin typeface="Calibri"/>
                <a:cs typeface="Calibri"/>
              </a:rPr>
              <a:t>, </a:t>
            </a:r>
            <a:r>
              <a:rPr lang="en-US" dirty="0" err="1">
                <a:latin typeface="Calibri"/>
                <a:cs typeface="Calibri"/>
              </a:rPr>
              <a:t>bakımveren</a:t>
            </a:r>
            <a:r>
              <a:rPr lang="en-US" dirty="0">
                <a:latin typeface="Calibri"/>
                <a:cs typeface="Calibri"/>
              </a:rPr>
              <a:t> </a:t>
            </a:r>
            <a:r>
              <a:rPr lang="en-US" dirty="0" err="1">
                <a:latin typeface="Calibri"/>
                <a:cs typeface="Calibri"/>
              </a:rPr>
              <a:t>yükü</a:t>
            </a:r>
            <a:r>
              <a:rPr lang="en-US" dirty="0">
                <a:latin typeface="Calibri"/>
                <a:cs typeface="Calibri"/>
              </a:rPr>
              <a:t>, </a:t>
            </a:r>
            <a:r>
              <a:rPr lang="en-US" dirty="0" err="1">
                <a:latin typeface="Calibri"/>
                <a:cs typeface="Calibri"/>
              </a:rPr>
              <a:t>yaşam</a:t>
            </a:r>
            <a:r>
              <a:rPr lang="en-US" dirty="0">
                <a:latin typeface="Calibri"/>
                <a:cs typeface="Calibri"/>
              </a:rPr>
              <a:t> </a:t>
            </a:r>
            <a:r>
              <a:rPr lang="en-US" dirty="0" err="1">
                <a:latin typeface="Calibri"/>
                <a:cs typeface="Calibri"/>
              </a:rPr>
              <a:t>kalitesi</a:t>
            </a:r>
            <a:r>
              <a:rPr lang="en-US" dirty="0">
                <a:latin typeface="Calibri"/>
                <a:cs typeface="Calibri"/>
              </a:rPr>
              <a:t>)</a:t>
            </a:r>
          </a:p>
          <a:p>
            <a:r>
              <a:rPr lang="en-US" dirty="0" err="1">
                <a:latin typeface="Calibri"/>
                <a:cs typeface="Calibri"/>
              </a:rPr>
              <a:t>Kontrol</a:t>
            </a:r>
            <a:r>
              <a:rPr lang="en-US" dirty="0">
                <a:latin typeface="Calibri"/>
                <a:cs typeface="Calibri"/>
              </a:rPr>
              <a:t> </a:t>
            </a:r>
            <a:r>
              <a:rPr lang="en-US" dirty="0" err="1">
                <a:latin typeface="Calibri"/>
                <a:cs typeface="Calibri"/>
              </a:rPr>
              <a:t>grubu</a:t>
            </a:r>
            <a:r>
              <a:rPr lang="en-US" dirty="0">
                <a:latin typeface="Calibri"/>
                <a:cs typeface="Calibri"/>
              </a:rPr>
              <a:t> </a:t>
            </a:r>
            <a:r>
              <a:rPr lang="en-US" dirty="0" err="1">
                <a:latin typeface="Calibri"/>
                <a:cs typeface="Calibri"/>
              </a:rPr>
              <a:t>yok</a:t>
            </a:r>
            <a:endParaRPr lang="en-US" dirty="0">
              <a:latin typeface="Calibri"/>
              <a:cs typeface="Calibri"/>
            </a:endParaRPr>
          </a:p>
          <a:p>
            <a:r>
              <a:rPr lang="en-US" dirty="0" err="1">
                <a:latin typeface="Calibri"/>
                <a:cs typeface="Calibri"/>
              </a:rPr>
              <a:t>kör</a:t>
            </a:r>
            <a:r>
              <a:rPr lang="en-US" dirty="0">
                <a:latin typeface="Calibri"/>
                <a:cs typeface="Calibri"/>
              </a:rPr>
              <a:t> </a:t>
            </a:r>
            <a:r>
              <a:rPr lang="en-US" dirty="0" err="1">
                <a:latin typeface="Calibri"/>
                <a:cs typeface="Calibri"/>
              </a:rPr>
              <a:t>değil</a:t>
            </a:r>
            <a:r>
              <a:rPr lang="en-US" dirty="0">
                <a:latin typeface="Calibri"/>
                <a:cs typeface="Calibri"/>
              </a:rPr>
              <a:t> (hasta/</a:t>
            </a:r>
            <a:r>
              <a:rPr lang="en-US" dirty="0" err="1">
                <a:latin typeface="Calibri"/>
                <a:cs typeface="Calibri"/>
              </a:rPr>
              <a:t>hekim</a:t>
            </a:r>
            <a:r>
              <a:rPr lang="en-US" dirty="0">
                <a:latin typeface="Calibri"/>
                <a:cs typeface="Calibri"/>
              </a:rPr>
              <a:t>)</a:t>
            </a:r>
          </a:p>
          <a:p>
            <a:r>
              <a:rPr lang="en-US" dirty="0" err="1">
                <a:latin typeface="Calibri"/>
                <a:cs typeface="Calibri"/>
              </a:rPr>
              <a:t>Çalışma</a:t>
            </a:r>
            <a:r>
              <a:rPr lang="en-US" dirty="0">
                <a:latin typeface="Calibri"/>
                <a:cs typeface="Calibri"/>
              </a:rPr>
              <a:t> </a:t>
            </a:r>
            <a:r>
              <a:rPr lang="en-US" dirty="0" err="1">
                <a:latin typeface="Calibri"/>
                <a:cs typeface="Calibri"/>
              </a:rPr>
              <a:t>boyunca</a:t>
            </a:r>
            <a:r>
              <a:rPr lang="en-US" dirty="0">
                <a:latin typeface="Calibri"/>
                <a:cs typeface="Calibri"/>
              </a:rPr>
              <a:t> </a:t>
            </a:r>
            <a:r>
              <a:rPr lang="en-US" dirty="0" err="1">
                <a:latin typeface="Calibri"/>
                <a:cs typeface="Calibri"/>
              </a:rPr>
              <a:t>nörogörüntüleme</a:t>
            </a:r>
            <a:r>
              <a:rPr lang="en-US" dirty="0">
                <a:latin typeface="Calibri"/>
                <a:cs typeface="Calibri"/>
              </a:rPr>
              <a:t> </a:t>
            </a:r>
            <a:r>
              <a:rPr lang="en-US" dirty="0" err="1">
                <a:latin typeface="Calibri"/>
                <a:cs typeface="Calibri"/>
              </a:rPr>
              <a:t>yok</a:t>
            </a:r>
            <a:r>
              <a:rPr lang="en-US" dirty="0">
                <a:latin typeface="Calibri"/>
                <a:cs typeface="Calibri"/>
              </a:rPr>
              <a:t> (</a:t>
            </a:r>
            <a:r>
              <a:rPr lang="en-US" dirty="0" err="1">
                <a:latin typeface="Calibri"/>
                <a:cs typeface="Calibri"/>
              </a:rPr>
              <a:t>anatomik</a:t>
            </a:r>
            <a:r>
              <a:rPr lang="en-US" dirty="0">
                <a:latin typeface="Calibri"/>
                <a:cs typeface="Calibri"/>
              </a:rPr>
              <a:t> </a:t>
            </a:r>
            <a:r>
              <a:rPr lang="en-US" dirty="0" err="1">
                <a:latin typeface="Calibri"/>
                <a:cs typeface="Calibri"/>
              </a:rPr>
              <a:t>ve</a:t>
            </a:r>
            <a:r>
              <a:rPr lang="en-US" dirty="0">
                <a:latin typeface="Calibri"/>
                <a:cs typeface="Calibri"/>
              </a:rPr>
              <a:t> </a:t>
            </a:r>
            <a:r>
              <a:rPr lang="en-US" dirty="0" err="1">
                <a:latin typeface="Calibri"/>
                <a:cs typeface="Calibri"/>
              </a:rPr>
              <a:t>fonksiyonel</a:t>
            </a:r>
            <a:r>
              <a:rPr lang="en-US" dirty="0">
                <a:latin typeface="Calibri"/>
                <a:cs typeface="Calibri"/>
              </a:rPr>
              <a:t> </a:t>
            </a:r>
            <a:r>
              <a:rPr lang="en-US" dirty="0" err="1">
                <a:latin typeface="Calibri"/>
                <a:cs typeface="Calibri"/>
              </a:rPr>
              <a:t>değişiklikler</a:t>
            </a:r>
            <a:r>
              <a:rPr lang="en-US" dirty="0">
                <a:latin typeface="Calibri"/>
                <a:cs typeface="Calibri"/>
              </a:rPr>
              <a:t> </a:t>
            </a:r>
            <a:r>
              <a:rPr lang="en-US" dirty="0" err="1">
                <a:latin typeface="Calibri"/>
                <a:cs typeface="Calibri"/>
              </a:rPr>
              <a:t>bilinmiyor</a:t>
            </a:r>
            <a:r>
              <a:rPr lang="en-US" dirty="0">
                <a:latin typeface="Calibri"/>
                <a:cs typeface="Calibri"/>
              </a:rPr>
              <a:t>)</a:t>
            </a:r>
          </a:p>
          <a:p>
            <a:r>
              <a:rPr lang="en-US" dirty="0" err="1">
                <a:latin typeface="Calibri"/>
                <a:cs typeface="Calibri"/>
              </a:rPr>
              <a:t>Hastalık</a:t>
            </a:r>
            <a:r>
              <a:rPr lang="en-US" dirty="0">
                <a:latin typeface="Calibri"/>
                <a:cs typeface="Calibri"/>
              </a:rPr>
              <a:t> </a:t>
            </a:r>
            <a:r>
              <a:rPr lang="en-US" dirty="0" err="1">
                <a:latin typeface="Calibri"/>
                <a:cs typeface="Calibri"/>
              </a:rPr>
              <a:t>evresine</a:t>
            </a:r>
            <a:r>
              <a:rPr lang="en-US" dirty="0">
                <a:latin typeface="Calibri"/>
                <a:cs typeface="Calibri"/>
              </a:rPr>
              <a:t> </a:t>
            </a:r>
            <a:r>
              <a:rPr lang="en-US" dirty="0" err="1">
                <a:latin typeface="Calibri"/>
                <a:cs typeface="Calibri"/>
              </a:rPr>
              <a:t>göre</a:t>
            </a:r>
            <a:r>
              <a:rPr lang="en-US" dirty="0">
                <a:latin typeface="Calibri"/>
                <a:cs typeface="Calibri"/>
              </a:rPr>
              <a:t> </a:t>
            </a:r>
            <a:r>
              <a:rPr lang="en-US" dirty="0" err="1">
                <a:latin typeface="Calibri"/>
                <a:cs typeface="Calibri"/>
              </a:rPr>
              <a:t>değerlendirme</a:t>
            </a:r>
            <a:r>
              <a:rPr lang="en-US" dirty="0">
                <a:latin typeface="Calibri"/>
                <a:cs typeface="Calibri"/>
              </a:rPr>
              <a:t> </a:t>
            </a:r>
            <a:r>
              <a:rPr lang="en-US" dirty="0" err="1">
                <a:latin typeface="Calibri"/>
                <a:cs typeface="Calibri"/>
              </a:rPr>
              <a:t>yok</a:t>
            </a:r>
            <a:r>
              <a:rPr lang="en-US" dirty="0">
                <a:latin typeface="Calibri"/>
                <a:cs typeface="Calibri"/>
              </a:rPr>
              <a:t> (</a:t>
            </a:r>
            <a:r>
              <a:rPr lang="en-US" dirty="0" err="1">
                <a:latin typeface="Calibri"/>
                <a:cs typeface="Calibri"/>
              </a:rPr>
              <a:t>hafif-orta</a:t>
            </a:r>
            <a:r>
              <a:rPr lang="en-US" dirty="0">
                <a:latin typeface="Calibri"/>
                <a:cs typeface="Calibri"/>
              </a:rPr>
              <a:t>)</a:t>
            </a:r>
          </a:p>
          <a:p>
            <a:r>
              <a:rPr lang="en-US" dirty="0" err="1">
                <a:latin typeface="Calibri"/>
                <a:cs typeface="Calibri"/>
              </a:rPr>
              <a:t>Açık</a:t>
            </a:r>
            <a:r>
              <a:rPr lang="en-US" dirty="0">
                <a:latin typeface="Calibri"/>
                <a:cs typeface="Calibri"/>
              </a:rPr>
              <a:t> </a:t>
            </a:r>
            <a:r>
              <a:rPr lang="en-US" dirty="0" err="1">
                <a:latin typeface="Calibri"/>
                <a:cs typeface="Calibri"/>
              </a:rPr>
              <a:t>uçlu</a:t>
            </a:r>
            <a:r>
              <a:rPr lang="en-US" dirty="0">
                <a:latin typeface="Calibri"/>
                <a:cs typeface="Calibri"/>
              </a:rPr>
              <a:t> </a:t>
            </a:r>
            <a:r>
              <a:rPr lang="en-US" dirty="0" err="1">
                <a:latin typeface="Calibri"/>
                <a:cs typeface="Calibri"/>
              </a:rPr>
              <a:t>çalışma</a:t>
            </a:r>
            <a:r>
              <a:rPr lang="en-US" dirty="0">
                <a:latin typeface="Calibri"/>
                <a:cs typeface="Calibri"/>
              </a:rPr>
              <a:t>; </a:t>
            </a:r>
            <a:r>
              <a:rPr lang="en-US" dirty="0" err="1">
                <a:latin typeface="Calibri"/>
                <a:cs typeface="Calibri"/>
              </a:rPr>
              <a:t>iyi</a:t>
            </a:r>
            <a:r>
              <a:rPr lang="en-US" dirty="0">
                <a:latin typeface="Calibri"/>
                <a:cs typeface="Calibri"/>
              </a:rPr>
              <a:t> </a:t>
            </a:r>
            <a:r>
              <a:rPr lang="en-US" dirty="0" err="1">
                <a:latin typeface="Calibri"/>
                <a:cs typeface="Calibri"/>
              </a:rPr>
              <a:t>yanıt</a:t>
            </a:r>
            <a:r>
              <a:rPr lang="en-US" dirty="0">
                <a:latin typeface="Calibri"/>
                <a:cs typeface="Calibri"/>
              </a:rPr>
              <a:t> </a:t>
            </a:r>
            <a:r>
              <a:rPr lang="en-US" dirty="0" err="1">
                <a:latin typeface="Calibri"/>
                <a:cs typeface="Calibri"/>
              </a:rPr>
              <a:t>alanlar</a:t>
            </a:r>
            <a:r>
              <a:rPr lang="en-US" dirty="0">
                <a:latin typeface="Calibri"/>
                <a:cs typeface="Calibri"/>
              </a:rPr>
              <a:t> </a:t>
            </a:r>
            <a:r>
              <a:rPr lang="en-US" dirty="0" err="1">
                <a:latin typeface="Calibri"/>
                <a:cs typeface="Calibri"/>
              </a:rPr>
              <a:t>çalışmaya</a:t>
            </a:r>
            <a:r>
              <a:rPr lang="en-US" dirty="0">
                <a:latin typeface="Calibri"/>
                <a:cs typeface="Calibri"/>
              </a:rPr>
              <a:t> </a:t>
            </a:r>
            <a:r>
              <a:rPr lang="en-US" dirty="0" err="1">
                <a:latin typeface="Calibri"/>
                <a:cs typeface="Calibri"/>
              </a:rPr>
              <a:t>devam</a:t>
            </a:r>
            <a:r>
              <a:rPr lang="en-US" dirty="0">
                <a:latin typeface="Calibri"/>
                <a:cs typeface="Calibri"/>
              </a:rPr>
              <a:t> </a:t>
            </a:r>
            <a:r>
              <a:rPr lang="en-US" dirty="0" err="1">
                <a:latin typeface="Calibri"/>
                <a:cs typeface="Calibri"/>
              </a:rPr>
              <a:t>eder</a:t>
            </a:r>
            <a:r>
              <a:rPr lang="en-US" dirty="0">
                <a:latin typeface="Calibri"/>
                <a:cs typeface="Calibri"/>
              </a:rPr>
              <a:t>; </a:t>
            </a:r>
            <a:r>
              <a:rPr lang="en-US" dirty="0" err="1">
                <a:latin typeface="Calibri"/>
                <a:cs typeface="Calibri"/>
              </a:rPr>
              <a:t>ilaç</a:t>
            </a:r>
            <a:r>
              <a:rPr lang="en-US" dirty="0">
                <a:latin typeface="Calibri"/>
                <a:cs typeface="Calibri"/>
              </a:rPr>
              <a:t> </a:t>
            </a:r>
            <a:r>
              <a:rPr lang="en-US" dirty="0" err="1">
                <a:latin typeface="Calibri"/>
                <a:cs typeface="Calibri"/>
              </a:rPr>
              <a:t>etkinliğini</a:t>
            </a:r>
            <a:r>
              <a:rPr lang="en-US" dirty="0">
                <a:latin typeface="Calibri"/>
                <a:cs typeface="Calibri"/>
              </a:rPr>
              <a:t> tam </a:t>
            </a:r>
            <a:r>
              <a:rPr lang="en-US" dirty="0" err="1">
                <a:latin typeface="Calibri"/>
                <a:cs typeface="Calibri"/>
              </a:rPr>
              <a:t>olarak</a:t>
            </a:r>
            <a:r>
              <a:rPr lang="en-US" dirty="0">
                <a:latin typeface="Calibri"/>
                <a:cs typeface="Calibri"/>
              </a:rPr>
              <a:t> </a:t>
            </a:r>
            <a:r>
              <a:rPr lang="en-US" dirty="0" err="1">
                <a:latin typeface="Calibri"/>
                <a:cs typeface="Calibri"/>
              </a:rPr>
              <a:t>göstermeyebilir</a:t>
            </a:r>
            <a:r>
              <a:rPr lang="en-US" dirty="0">
                <a:latin typeface="Calibri"/>
                <a:cs typeface="Calibri"/>
              </a:rPr>
              <a:t>. 122 hasta 105 I </a:t>
            </a:r>
            <a:r>
              <a:rPr lang="en-US" dirty="0" err="1">
                <a:latin typeface="Calibri"/>
                <a:cs typeface="Calibri"/>
              </a:rPr>
              <a:t>tamamlıyor</a:t>
            </a:r>
            <a:r>
              <a:rPr lang="en-US" dirty="0">
                <a:latin typeface="Calibri"/>
                <a:cs typeface="Calibri"/>
              </a:rPr>
              <a:t>, </a:t>
            </a:r>
            <a:r>
              <a:rPr lang="en-US" dirty="0" err="1">
                <a:latin typeface="Calibri"/>
                <a:cs typeface="Calibri"/>
              </a:rPr>
              <a:t>çalışmadan</a:t>
            </a:r>
            <a:r>
              <a:rPr lang="en-US" dirty="0">
                <a:latin typeface="Calibri"/>
                <a:cs typeface="Calibri"/>
              </a:rPr>
              <a:t> </a:t>
            </a:r>
            <a:r>
              <a:rPr lang="en-US" dirty="0" err="1">
                <a:latin typeface="Calibri"/>
                <a:cs typeface="Calibri"/>
              </a:rPr>
              <a:t>ayrılan</a:t>
            </a:r>
            <a:r>
              <a:rPr lang="en-US" dirty="0">
                <a:latin typeface="Calibri"/>
                <a:cs typeface="Calibri"/>
              </a:rPr>
              <a:t> 17 hasta;</a:t>
            </a:r>
          </a:p>
          <a:p>
            <a:pPr lvl="1"/>
            <a:r>
              <a:rPr lang="en-US" dirty="0"/>
              <a:t>9-kişisel </a:t>
            </a:r>
            <a:r>
              <a:rPr lang="en-US" dirty="0" err="1"/>
              <a:t>neden</a:t>
            </a:r>
            <a:r>
              <a:rPr lang="en-US" dirty="0"/>
              <a:t>, 3-SVO, 2-MI, 2-pnömoni, 1-trafik </a:t>
            </a:r>
            <a:r>
              <a:rPr lang="en-US" dirty="0" err="1"/>
              <a:t>kazası</a:t>
            </a:r>
            <a:endParaRPr lang="en-US" dirty="0"/>
          </a:p>
          <a:p>
            <a:pPr lvl="1"/>
            <a:endParaRPr lang="en-US" dirty="0">
              <a:latin typeface="Calibri"/>
              <a:cs typeface="Calibri"/>
            </a:endParaRPr>
          </a:p>
          <a:p>
            <a:pPr lvl="1"/>
            <a:endParaRPr lang="en-US" dirty="0"/>
          </a:p>
          <a:p>
            <a:endParaRPr lang="en-US" dirty="0"/>
          </a:p>
        </p:txBody>
      </p:sp>
    </p:spTree>
    <p:extLst>
      <p:ext uri="{BB962C8B-B14F-4D97-AF65-F5344CB8AC3E}">
        <p14:creationId xmlns:p14="http://schemas.microsoft.com/office/powerpoint/2010/main" val="1288563547"/>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 name="Shape 812"/>
          <p:cNvSpPr>
            <a:spLocks noGrp="1"/>
          </p:cNvSpPr>
          <p:nvPr>
            <p:ph type="sldNum" sz="quarter" idx="4294967295"/>
          </p:nvPr>
        </p:nvSpPr>
        <p:spPr>
          <a:xfrm>
            <a:off x="10995662" y="6248398"/>
            <a:ext cx="281937" cy="320037"/>
          </a:xfrm>
          <a:prstGeom prst="rect">
            <a:avLst/>
          </a:prstGeom>
          <a:extLst>
            <a:ext uri="{C572A759-6A51-4108-AA02-DFA0A04FC94B}">
              <ma14:wrappingTextBoxFlag xmlns:ma14="http://schemas.microsoft.com/office/mac/drawingml/2011/main" xmlns="" val="1"/>
            </a:ext>
          </a:extLst>
        </p:spPr>
        <p:txBody>
          <a:bodyPr lIns="45718" tIns="45718" rIns="45718" bIns="45718" anchor="t"/>
          <a:lstStyle>
            <a:lvl1pPr>
              <a:defRPr sz="1400" b="1">
                <a:solidFill>
                  <a:srgbClr val="000000"/>
                </a:solidFill>
                <a:latin typeface="Times"/>
                <a:ea typeface="Times"/>
                <a:cs typeface="Times"/>
                <a:sym typeface="Times"/>
              </a:defRPr>
            </a:lvl1pPr>
          </a:lstStyle>
          <a:p>
            <a:fld id="{86CB4B4D-7CA3-9044-876B-883B54F8677D}" type="slidenum">
              <a:t>27</a:t>
            </a:fld>
            <a:endParaRPr/>
          </a:p>
        </p:txBody>
      </p:sp>
      <p:pic>
        <p:nvPicPr>
          <p:cNvPr id="813" name="image50.png"/>
          <p:cNvPicPr>
            <a:picLocks noChangeAspect="1"/>
          </p:cNvPicPr>
          <p:nvPr/>
        </p:nvPicPr>
        <p:blipFill>
          <a:blip r:embed="rId3"/>
          <a:stretch>
            <a:fillRect/>
          </a:stretch>
        </p:blipFill>
        <p:spPr>
          <a:xfrm>
            <a:off x="685800" y="1241147"/>
            <a:ext cx="3672179" cy="4718781"/>
          </a:xfrm>
          <a:prstGeom prst="rect">
            <a:avLst/>
          </a:prstGeom>
          <a:ln>
            <a:solidFill>
              <a:srgbClr val="000000"/>
            </a:solidFill>
          </a:ln>
          <a:effectLst>
            <a:outerShdw blurRad="292100" dist="139700" dir="2700000" rotWithShape="0">
              <a:srgbClr val="333333">
                <a:alpha val="64705"/>
              </a:srgbClr>
            </a:outerShdw>
          </a:effectLst>
        </p:spPr>
      </p:pic>
      <p:sp>
        <p:nvSpPr>
          <p:cNvPr id="814" name="Shape 814"/>
          <p:cNvSpPr/>
          <p:nvPr/>
        </p:nvSpPr>
        <p:spPr>
          <a:xfrm>
            <a:off x="4706894" y="1227717"/>
            <a:ext cx="7326495" cy="5349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defRPr sz="2000"/>
            </a:pPr>
            <a:r>
              <a:t>Open-label extension study of patients with mild to moderate</a:t>
            </a:r>
          </a:p>
          <a:p>
            <a:pPr>
              <a:defRPr sz="2000"/>
            </a:pPr>
            <a:r>
              <a:t>AD who completed treatment with NeuroAiD for 18 months in </a:t>
            </a:r>
          </a:p>
          <a:p>
            <a:pPr>
              <a:defRPr sz="2000"/>
            </a:pPr>
            <a:r>
              <a:t>an open-label pilot study</a:t>
            </a:r>
          </a:p>
          <a:p>
            <a:pPr>
              <a:defRPr sz="2000"/>
            </a:pPr>
            <a:endParaRPr/>
          </a:p>
          <a:p>
            <a:pPr>
              <a:defRPr sz="2000"/>
            </a:pPr>
            <a:r>
              <a:t>Patients received MLC601 for four years and were shifted to MLC901</a:t>
            </a:r>
          </a:p>
          <a:p>
            <a:pPr>
              <a:defRPr sz="2000"/>
            </a:pPr>
            <a:r>
              <a:t>for another four years</a:t>
            </a:r>
          </a:p>
          <a:p>
            <a:pPr>
              <a:defRPr sz="2000"/>
            </a:pPr>
            <a:endParaRPr/>
          </a:p>
          <a:p>
            <a:pPr>
              <a:defRPr sz="2000"/>
            </a:pPr>
            <a:endParaRPr/>
          </a:p>
          <a:p>
            <a:pPr>
              <a:defRPr sz="2000"/>
            </a:pPr>
            <a:endParaRPr/>
          </a:p>
          <a:p>
            <a:pPr>
              <a:defRPr sz="2000"/>
            </a:pPr>
            <a:endParaRPr/>
          </a:p>
          <a:p>
            <a:pPr>
              <a:defRPr sz="2000"/>
            </a:pPr>
            <a:endParaRPr/>
          </a:p>
          <a:p>
            <a:pPr>
              <a:defRPr sz="2000" b="1"/>
            </a:pPr>
            <a:r>
              <a:t>Conclusion: </a:t>
            </a:r>
          </a:p>
          <a:p>
            <a:pPr>
              <a:defRPr sz="2000"/>
            </a:pPr>
            <a:r>
              <a:t>This was a monotherapy study NeuroAiD in patients with mild to </a:t>
            </a:r>
          </a:p>
          <a:p>
            <a:pPr>
              <a:defRPr sz="2000"/>
            </a:pPr>
            <a:r>
              <a:t>moderate AD for more than 8 years. This study contributes further</a:t>
            </a:r>
          </a:p>
          <a:p>
            <a:pPr>
              <a:defRPr sz="2000"/>
            </a:pPr>
            <a:r>
              <a:t>to the long-term safety and efficacy data of NeuroAiD. </a:t>
            </a:r>
          </a:p>
        </p:txBody>
      </p:sp>
      <p:sp>
        <p:nvSpPr>
          <p:cNvPr id="815" name="Shape 815"/>
          <p:cNvSpPr/>
          <p:nvPr/>
        </p:nvSpPr>
        <p:spPr>
          <a:xfrm>
            <a:off x="4730958" y="3396915"/>
            <a:ext cx="7302432" cy="996314"/>
          </a:xfrm>
          <a:prstGeom prst="rect">
            <a:avLst/>
          </a:prstGeom>
          <a:ln w="28575">
            <a:solidFill>
              <a:srgbClr val="000000"/>
            </a:solidFill>
          </a:ln>
          <a:extLst>
            <a:ext uri="{C572A759-6A51-4108-AA02-DFA0A04FC94B}">
              <ma14:wrappingTextBoxFlag xmlns:ma14="http://schemas.microsoft.com/office/mac/drawingml/2011/main" xmlns="" val="1"/>
            </a:ext>
          </a:extLst>
        </p:spPr>
        <p:txBody>
          <a:bodyPr lIns="45718" tIns="45718" rIns="45718" bIns="45718">
            <a:spAutoFit/>
          </a:bodyPr>
          <a:lstStyle>
            <a:lvl1pPr>
              <a:defRPr sz="2000" b="1"/>
            </a:lvl1pPr>
          </a:lstStyle>
          <a:p>
            <a:r>
              <a:t>Improved Cognitive function was observed in the first 6 months of the regimen and stabilization of cognitive decline was observed over the remaining 12 months. </a:t>
            </a:r>
          </a:p>
        </p:txBody>
      </p:sp>
      <p:pic>
        <p:nvPicPr>
          <p:cNvPr id="816" name="image2.png"/>
          <p:cNvPicPr>
            <a:picLocks noChangeAspect="1"/>
          </p:cNvPicPr>
          <p:nvPr/>
        </p:nvPicPr>
        <p:blipFill>
          <a:blip r:embed="rId4"/>
          <a:stretch>
            <a:fillRect/>
          </a:stretch>
        </p:blipFill>
        <p:spPr>
          <a:xfrm>
            <a:off x="0" y="6160315"/>
            <a:ext cx="12192000" cy="703794"/>
          </a:xfrm>
          <a:prstGeom prst="rect">
            <a:avLst/>
          </a:prstGeom>
          <a:ln w="12700">
            <a:miter lim="400000"/>
          </a:ln>
        </p:spPr>
      </p:pic>
      <p:pic>
        <p:nvPicPr>
          <p:cNvPr id="817" name="image3.png"/>
          <p:cNvPicPr>
            <a:picLocks noChangeAspect="1"/>
          </p:cNvPicPr>
          <p:nvPr/>
        </p:nvPicPr>
        <p:blipFill>
          <a:blip r:embed="rId5"/>
          <a:stretch>
            <a:fillRect/>
          </a:stretch>
        </p:blipFill>
        <p:spPr>
          <a:xfrm>
            <a:off x="225087" y="6319065"/>
            <a:ext cx="668675" cy="386292"/>
          </a:xfrm>
          <a:prstGeom prst="rect">
            <a:avLst/>
          </a:prstGeom>
          <a:ln w="12700">
            <a:miter lim="400000"/>
          </a:ln>
        </p:spPr>
      </p:pic>
      <p:pic>
        <p:nvPicPr>
          <p:cNvPr id="818" name="image4.png"/>
          <p:cNvPicPr>
            <a:picLocks noChangeAspect="1"/>
          </p:cNvPicPr>
          <p:nvPr/>
        </p:nvPicPr>
        <p:blipFill>
          <a:blip r:embed="rId6"/>
          <a:stretch>
            <a:fillRect/>
          </a:stretch>
        </p:blipFill>
        <p:spPr>
          <a:xfrm>
            <a:off x="10989205" y="6293579"/>
            <a:ext cx="1126406" cy="438780"/>
          </a:xfrm>
          <a:prstGeom prst="rect">
            <a:avLst/>
          </a:prstGeom>
          <a:ln w="12700">
            <a:miter lim="400000"/>
          </a:ln>
        </p:spPr>
      </p:pic>
      <p:pic>
        <p:nvPicPr>
          <p:cNvPr id="819" name="image1.png"/>
          <p:cNvPicPr>
            <a:picLocks noChangeAspect="1"/>
          </p:cNvPicPr>
          <p:nvPr/>
        </p:nvPicPr>
        <p:blipFill>
          <a:blip r:embed="rId7"/>
          <a:srcRect b="84612"/>
          <a:stretch>
            <a:fillRect/>
          </a:stretch>
        </p:blipFill>
        <p:spPr>
          <a:xfrm>
            <a:off x="0" y="-47991"/>
            <a:ext cx="12192000" cy="1042508"/>
          </a:xfrm>
          <a:prstGeom prst="rect">
            <a:avLst/>
          </a:prstGeom>
          <a:ln w="12700">
            <a:miter lim="400000"/>
          </a:ln>
        </p:spPr>
      </p:pic>
      <p:sp>
        <p:nvSpPr>
          <p:cNvPr id="820" name="Shape 820"/>
          <p:cNvSpPr/>
          <p:nvPr/>
        </p:nvSpPr>
        <p:spPr>
          <a:xfrm>
            <a:off x="170130" y="42403"/>
            <a:ext cx="11887203" cy="720641"/>
          </a:xfrm>
          <a:prstGeom prst="rect">
            <a:avLst/>
          </a:prstGeom>
          <a:solidFill>
            <a:srgbClr val="FFFFFF"/>
          </a:solidFill>
          <a:ln w="12700">
            <a:solidFill>
              <a:srgbClr val="FFFFFF"/>
            </a:solidFill>
            <a:miter/>
          </a:ln>
        </p:spPr>
        <p:txBody>
          <a:bodyPr lIns="45718" tIns="45718" rIns="45718" bIns="45718" anchor="ctr"/>
          <a:lstStyle/>
          <a:p>
            <a:pPr algn="ctr" defTabSz="457200">
              <a:defRPr>
                <a:solidFill>
                  <a:srgbClr val="FFFFFF"/>
                </a:solidFill>
              </a:defRPr>
            </a:pPr>
            <a:endParaRPr/>
          </a:p>
        </p:txBody>
      </p:sp>
      <p:sp>
        <p:nvSpPr>
          <p:cNvPr id="821" name="Shape 821"/>
          <p:cNvSpPr/>
          <p:nvPr/>
        </p:nvSpPr>
        <p:spPr>
          <a:xfrm>
            <a:off x="485377" y="172313"/>
            <a:ext cx="10665553" cy="43706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defTabSz="914353">
              <a:defRPr sz="2400" b="1">
                <a:latin typeface="Arial"/>
                <a:ea typeface="Arial"/>
                <a:cs typeface="Arial"/>
                <a:sym typeface="Arial"/>
              </a:defRPr>
            </a:lvl1pPr>
          </a:lstStyle>
          <a:p>
            <a:r>
              <a:t>8-Year Extension Follow-up Study</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51000" y="342900"/>
            <a:ext cx="8877300" cy="6172200"/>
          </a:xfrm>
          <a:prstGeom prst="rect">
            <a:avLst/>
          </a:prstGeom>
        </p:spPr>
      </p:pic>
    </p:spTree>
    <p:extLst>
      <p:ext uri="{BB962C8B-B14F-4D97-AF65-F5344CB8AC3E}">
        <p14:creationId xmlns:p14="http://schemas.microsoft.com/office/powerpoint/2010/main" val="775609775"/>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841500"/>
            <a:ext cx="12192000" cy="3171401"/>
          </a:xfrm>
          <a:prstGeom prst="rect">
            <a:avLst/>
          </a:prstGeom>
        </p:spPr>
      </p:pic>
    </p:spTree>
    <p:extLst>
      <p:ext uri="{BB962C8B-B14F-4D97-AF65-F5344CB8AC3E}">
        <p14:creationId xmlns:p14="http://schemas.microsoft.com/office/powerpoint/2010/main" val="157846467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p:nvPr/>
        </p:nvSpPr>
        <p:spPr>
          <a:xfrm>
            <a:off x="1083816" y="1067588"/>
            <a:ext cx="9566407" cy="288822"/>
          </a:xfrm>
          <a:prstGeom prst="rect">
            <a:avLst/>
          </a:prstGeom>
          <a:ln w="12700">
            <a:miter lim="400000"/>
          </a:ln>
          <a:effectLst>
            <a:outerShdw blurRad="101600" rotWithShape="0">
              <a:srgbClr val="000000">
                <a:alpha val="20000"/>
              </a:srgbClr>
            </a:outerShdw>
          </a:effectLst>
          <a:extLst>
            <a:ext uri="{C572A759-6A51-4108-AA02-DFA0A04FC94B}">
              <ma14:wrappingTextBoxFlag xmlns:ma14="http://schemas.microsoft.com/office/mac/drawingml/2011/main" xmlns="" val="1"/>
            </a:ext>
          </a:extLst>
        </p:spPr>
        <p:txBody>
          <a:bodyPr lIns="45718" tIns="45718" rIns="45718" bIns="45718" anchor="ctr">
            <a:spAutoFit/>
          </a:bodyPr>
          <a:lstStyle>
            <a:lvl1pPr algn="ctr" defTabSz="309567">
              <a:defRPr sz="1400" b="1">
                <a:solidFill>
                  <a:srgbClr val="191A8A"/>
                </a:solidFill>
                <a:latin typeface="Arial"/>
                <a:ea typeface="Arial"/>
                <a:cs typeface="Arial"/>
                <a:sym typeface="Arial"/>
              </a:defRPr>
            </a:lvl1pPr>
          </a:lstStyle>
          <a:p>
            <a:r>
              <a:t>Effects of the botanical ingredients of NeuroAiD II on some relevant AD pathological processes</a:t>
            </a:r>
          </a:p>
        </p:txBody>
      </p:sp>
      <p:sp>
        <p:nvSpPr>
          <p:cNvPr id="158" name="Shape 158"/>
          <p:cNvSpPr/>
          <p:nvPr/>
        </p:nvSpPr>
        <p:spPr>
          <a:xfrm>
            <a:off x="1295402" y="685798"/>
            <a:ext cx="2037766" cy="3429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30" y="0"/>
                </a:lnTo>
                <a:cubicBezTo>
                  <a:pt x="21524" y="0"/>
                  <a:pt x="21600" y="4835"/>
                  <a:pt x="21600" y="10800"/>
                </a:cubicBezTo>
                <a:cubicBezTo>
                  <a:pt x="21600" y="16765"/>
                  <a:pt x="21524" y="21600"/>
                  <a:pt x="21430" y="21600"/>
                </a:cubicBezTo>
                <a:lnTo>
                  <a:pt x="0" y="21600"/>
                </a:lnTo>
                <a:close/>
              </a:path>
            </a:pathLst>
          </a:custGeom>
          <a:solidFill>
            <a:schemeClr val="accent2"/>
          </a:solidFill>
          <a:ln w="12700">
            <a:miter lim="400000"/>
          </a:ln>
        </p:spPr>
        <p:txBody>
          <a:bodyPr lIns="45718" tIns="45718" rIns="45718" bIns="45718" anchor="ctr"/>
          <a:lstStyle/>
          <a:p>
            <a:pPr algn="ctr" defTabSz="309567">
              <a:defRPr sz="1200">
                <a:solidFill>
                  <a:srgbClr val="FFFFFF"/>
                </a:solidFill>
                <a:latin typeface="Arial"/>
                <a:ea typeface="Arial"/>
                <a:cs typeface="Arial"/>
                <a:sym typeface="Arial"/>
              </a:defRPr>
            </a:pPr>
            <a:endParaRPr/>
          </a:p>
        </p:txBody>
      </p:sp>
      <p:grpSp>
        <p:nvGrpSpPr>
          <p:cNvPr id="163" name="Group 163"/>
          <p:cNvGrpSpPr/>
          <p:nvPr/>
        </p:nvGrpSpPr>
        <p:grpSpPr>
          <a:xfrm>
            <a:off x="1319190" y="5477742"/>
            <a:ext cx="9598026" cy="540612"/>
            <a:chOff x="0" y="0"/>
            <a:chExt cx="9598025" cy="540611"/>
          </a:xfrm>
        </p:grpSpPr>
        <p:sp>
          <p:nvSpPr>
            <p:cNvPr id="159" name="Shape 159"/>
            <p:cNvSpPr/>
            <p:nvPr/>
          </p:nvSpPr>
          <p:spPr>
            <a:xfrm>
              <a:off x="0" y="20683"/>
              <a:ext cx="9598026" cy="499245"/>
            </a:xfrm>
            <a:prstGeom prst="roundRect">
              <a:avLst>
                <a:gd name="adj" fmla="val 50000"/>
              </a:avLst>
            </a:prstGeom>
            <a:solidFill>
              <a:schemeClr val="accent1"/>
            </a:solidFill>
            <a:ln w="12700" cap="flat">
              <a:noFill/>
              <a:miter lim="400000"/>
            </a:ln>
            <a:effectLst/>
          </p:spPr>
          <p:txBody>
            <a:bodyPr wrap="square" lIns="45718" tIns="45718" rIns="45718" bIns="45718" numCol="1" anchor="ctr">
              <a:noAutofit/>
            </a:bodyPr>
            <a:lstStyle/>
            <a:p>
              <a:pPr algn="ctr" defTabSz="914418">
                <a:defRPr sz="1400">
                  <a:solidFill>
                    <a:srgbClr val="595959"/>
                  </a:solidFill>
                  <a:latin typeface="Arial"/>
                  <a:ea typeface="Arial"/>
                  <a:cs typeface="Arial"/>
                  <a:sym typeface="Arial"/>
                </a:defRPr>
              </a:pPr>
              <a:endParaRPr/>
            </a:p>
          </p:txBody>
        </p:sp>
        <p:grpSp>
          <p:nvGrpSpPr>
            <p:cNvPr id="162" name="Group 162"/>
            <p:cNvGrpSpPr/>
            <p:nvPr/>
          </p:nvGrpSpPr>
          <p:grpSpPr>
            <a:xfrm>
              <a:off x="94558" y="0"/>
              <a:ext cx="9408910" cy="540612"/>
              <a:chOff x="0" y="0"/>
              <a:chExt cx="9408909" cy="540611"/>
            </a:xfrm>
          </p:grpSpPr>
          <p:sp>
            <p:nvSpPr>
              <p:cNvPr id="160" name="Shape 160"/>
              <p:cNvSpPr/>
              <p:nvPr/>
            </p:nvSpPr>
            <p:spPr>
              <a:xfrm>
                <a:off x="0" y="-1"/>
                <a:ext cx="9408910" cy="540613"/>
              </a:xfrm>
              <a:prstGeom prst="roundRect">
                <a:avLst>
                  <a:gd name="adj" fmla="val 50000"/>
                </a:avLst>
              </a:prstGeom>
              <a:gradFill flip="none" rotWithShape="1">
                <a:gsLst>
                  <a:gs pos="0">
                    <a:srgbClr val="FFFFFF"/>
                  </a:gs>
                  <a:gs pos="52999">
                    <a:srgbClr val="F9F9F9"/>
                  </a:gs>
                  <a:gs pos="100000">
                    <a:srgbClr val="F2F2F2"/>
                  </a:gs>
                </a:gsLst>
                <a:lin ang="5400000" scaled="0"/>
              </a:gradFill>
              <a:ln w="12700" cap="flat">
                <a:noFill/>
                <a:miter lim="400000"/>
              </a:ln>
              <a:effectLst>
                <a:outerShdw blurRad="101600" rotWithShape="0">
                  <a:srgbClr val="000000">
                    <a:alpha val="20000"/>
                  </a:srgbClr>
                </a:outerShdw>
              </a:effectLst>
            </p:spPr>
            <p:txBody>
              <a:bodyPr wrap="square" lIns="45718" tIns="45718" rIns="45718" bIns="45718" numCol="1" anchor="ctr">
                <a:noAutofit/>
              </a:bodyPr>
              <a:lstStyle/>
              <a:p>
                <a:pPr algn="ctr" defTabSz="914418"/>
                <a:endParaRPr/>
              </a:p>
            </p:txBody>
          </p:sp>
          <p:sp>
            <p:nvSpPr>
              <p:cNvPr id="161" name="Shape 161"/>
              <p:cNvSpPr/>
              <p:nvPr/>
            </p:nvSpPr>
            <p:spPr>
              <a:xfrm>
                <a:off x="79168" y="70013"/>
                <a:ext cx="9250572" cy="40058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p>
                <a:pPr algn="ctr" defTabSz="914418">
                  <a:defRPr sz="1400" b="1">
                    <a:solidFill>
                      <a:srgbClr val="F57B20"/>
                    </a:solidFill>
                    <a:latin typeface="Arial"/>
                    <a:ea typeface="Arial"/>
                    <a:cs typeface="Arial"/>
                    <a:sym typeface="Arial"/>
                  </a:defRPr>
                </a:pPr>
                <a:r>
                  <a:t>Many of MLC901 individual ingredients are reported in the literature to interact</a:t>
                </a:r>
              </a:p>
              <a:p>
                <a:pPr algn="ctr" defTabSz="914418">
                  <a:defRPr sz="1400" b="1">
                    <a:solidFill>
                      <a:srgbClr val="F57B20"/>
                    </a:solidFill>
                    <a:latin typeface="Arial"/>
                    <a:ea typeface="Arial"/>
                    <a:cs typeface="Arial"/>
                    <a:sym typeface="Arial"/>
                  </a:defRPr>
                </a:pPr>
                <a:r>
                  <a:t> with key processes at play in  Alzheimer’s Disease</a:t>
                </a:r>
              </a:p>
            </p:txBody>
          </p:sp>
        </p:grpSp>
      </p:grpSp>
      <p:grpSp>
        <p:nvGrpSpPr>
          <p:cNvPr id="217" name="Group 217"/>
          <p:cNvGrpSpPr/>
          <p:nvPr/>
        </p:nvGrpSpPr>
        <p:grpSpPr>
          <a:xfrm>
            <a:off x="1295399" y="1408622"/>
            <a:ext cx="9598030" cy="3952420"/>
            <a:chOff x="0" y="0"/>
            <a:chExt cx="9598028" cy="3952419"/>
          </a:xfrm>
        </p:grpSpPr>
        <p:sp>
          <p:nvSpPr>
            <p:cNvPr id="164" name="Shape 164"/>
            <p:cNvSpPr/>
            <p:nvPr/>
          </p:nvSpPr>
          <p:spPr>
            <a:xfrm flipH="1">
              <a:off x="9382127" y="43631"/>
              <a:ext cx="215902" cy="3908788"/>
            </a:xfrm>
            <a:prstGeom prst="rect">
              <a:avLst/>
            </a:prstGeom>
            <a:solidFill>
              <a:schemeClr val="accent2"/>
            </a:solidFill>
            <a:ln w="12700" cap="flat">
              <a:noFill/>
              <a:miter lim="400000"/>
            </a:ln>
            <a:effectLst/>
          </p:spPr>
          <p:txBody>
            <a:bodyPr wrap="square" lIns="45718" tIns="45718" rIns="45718" bIns="45718" numCol="1" anchor="ctr">
              <a:noAutofit/>
            </a:bodyPr>
            <a:lstStyle/>
            <a:p>
              <a:pPr algn="ctr" defTabSz="914418">
                <a:defRPr sz="1400" b="1">
                  <a:solidFill>
                    <a:srgbClr val="4D4F53"/>
                  </a:solidFill>
                  <a:latin typeface="Arial"/>
                  <a:ea typeface="Arial"/>
                  <a:cs typeface="Arial"/>
                  <a:sym typeface="Arial"/>
                </a:defRPr>
              </a:pPr>
              <a:endParaRPr/>
            </a:p>
          </p:txBody>
        </p:sp>
        <p:sp>
          <p:nvSpPr>
            <p:cNvPr id="165" name="Shape 165"/>
            <p:cNvSpPr/>
            <p:nvPr/>
          </p:nvSpPr>
          <p:spPr>
            <a:xfrm>
              <a:off x="2333717" y="-1"/>
              <a:ext cx="5116426" cy="3908788"/>
            </a:xfrm>
            <a:prstGeom prst="roundRect">
              <a:avLst>
                <a:gd name="adj" fmla="val 7460"/>
              </a:avLst>
            </a:prstGeom>
            <a:gradFill flip="none" rotWithShape="1">
              <a:gsLst>
                <a:gs pos="0">
                  <a:srgbClr val="F6F8FC"/>
                </a:gs>
                <a:gs pos="100000">
                  <a:srgbClr val="C7D5ED"/>
                </a:gs>
              </a:gsLst>
              <a:lin ang="13500000" scaled="0"/>
            </a:gradFill>
            <a:ln w="12700" cap="flat">
              <a:noFill/>
              <a:miter lim="400000"/>
            </a:ln>
            <a:effectLst/>
          </p:spPr>
          <p:txBody>
            <a:bodyPr wrap="square" lIns="45718" tIns="45718" rIns="45718" bIns="45718" numCol="1" anchor="ctr">
              <a:noAutofit/>
            </a:bodyPr>
            <a:lstStyle/>
            <a:p>
              <a:pPr algn="ctr" defTabSz="914418">
                <a:defRPr sz="1400">
                  <a:solidFill>
                    <a:srgbClr val="FFFFFF"/>
                  </a:solidFill>
                  <a:latin typeface="Arial"/>
                  <a:ea typeface="Arial"/>
                  <a:cs typeface="Arial"/>
                  <a:sym typeface="Arial"/>
                </a:defRPr>
              </a:pPr>
              <a:endParaRPr/>
            </a:p>
          </p:txBody>
        </p:sp>
        <p:sp>
          <p:nvSpPr>
            <p:cNvPr id="166" name="Shape 166"/>
            <p:cNvSpPr/>
            <p:nvPr/>
          </p:nvSpPr>
          <p:spPr>
            <a:xfrm flipH="1">
              <a:off x="-1" y="43631"/>
              <a:ext cx="215902" cy="3908788"/>
            </a:xfrm>
            <a:prstGeom prst="rect">
              <a:avLst/>
            </a:prstGeom>
            <a:solidFill>
              <a:schemeClr val="accent2"/>
            </a:solidFill>
            <a:ln w="12700" cap="flat">
              <a:noFill/>
              <a:miter lim="400000"/>
            </a:ln>
            <a:effectLst/>
          </p:spPr>
          <p:txBody>
            <a:bodyPr wrap="square" lIns="45718" tIns="45718" rIns="45718" bIns="45718" numCol="1" anchor="ctr">
              <a:noAutofit/>
            </a:bodyPr>
            <a:lstStyle/>
            <a:p>
              <a:pPr algn="ctr" defTabSz="914418">
                <a:defRPr sz="1400" b="1">
                  <a:solidFill>
                    <a:srgbClr val="4D4F53"/>
                  </a:solidFill>
                  <a:latin typeface="Arial"/>
                  <a:ea typeface="Arial"/>
                  <a:cs typeface="Arial"/>
                  <a:sym typeface="Arial"/>
                </a:defRPr>
              </a:pPr>
              <a:endParaRPr/>
            </a:p>
          </p:txBody>
        </p:sp>
        <p:sp>
          <p:nvSpPr>
            <p:cNvPr id="167" name="Shape 167"/>
            <p:cNvSpPr/>
            <p:nvPr/>
          </p:nvSpPr>
          <p:spPr>
            <a:xfrm>
              <a:off x="7458489" y="2693909"/>
              <a:ext cx="2042655" cy="1196507"/>
            </a:xfrm>
            <a:prstGeom prst="roundRect">
              <a:avLst>
                <a:gd name="adj" fmla="val 8035"/>
              </a:avLst>
            </a:prstGeom>
            <a:solidFill>
              <a:srgbClr val="FFFFFF"/>
            </a:solidFill>
            <a:ln w="12700" cap="flat">
              <a:solidFill>
                <a:srgbClr val="CB8A5D"/>
              </a:solidFill>
              <a:prstDash val="solid"/>
              <a:miter lim="800000"/>
            </a:ln>
            <a:effectLst>
              <a:outerShdw blurRad="50800" dist="38100" dir="2700000" rotWithShape="0">
                <a:srgbClr val="000000">
                  <a:alpha val="40000"/>
                </a:srgbClr>
              </a:outerShdw>
            </a:effectLst>
          </p:spPr>
          <p:txBody>
            <a:bodyPr wrap="square" lIns="45718" tIns="45718" rIns="45718" bIns="45718" numCol="1" anchor="ctr">
              <a:noAutofit/>
            </a:bodyPr>
            <a:lstStyle/>
            <a:p>
              <a:pPr algn="ctr" defTabSz="914418">
                <a:defRPr sz="800" b="1">
                  <a:solidFill>
                    <a:srgbClr val="4D4F53"/>
                  </a:solidFill>
                  <a:latin typeface="Arial"/>
                  <a:ea typeface="Arial"/>
                  <a:cs typeface="Arial"/>
                  <a:sym typeface="Arial"/>
                </a:defRPr>
              </a:pPr>
              <a:endParaRPr/>
            </a:p>
          </p:txBody>
        </p:sp>
        <p:sp>
          <p:nvSpPr>
            <p:cNvPr id="168" name="Shape 168"/>
            <p:cNvSpPr/>
            <p:nvPr/>
          </p:nvSpPr>
          <p:spPr>
            <a:xfrm>
              <a:off x="7458489" y="1399769"/>
              <a:ext cx="2042655" cy="1196506"/>
            </a:xfrm>
            <a:prstGeom prst="roundRect">
              <a:avLst>
                <a:gd name="adj" fmla="val 8035"/>
              </a:avLst>
            </a:prstGeom>
            <a:solidFill>
              <a:srgbClr val="FFFFFF"/>
            </a:solidFill>
            <a:ln w="12700" cap="flat">
              <a:solidFill>
                <a:srgbClr val="CB8A5D"/>
              </a:solidFill>
              <a:prstDash val="solid"/>
              <a:miter lim="800000"/>
            </a:ln>
            <a:effectLst>
              <a:outerShdw blurRad="50800" dist="38100" dir="2700000" rotWithShape="0">
                <a:srgbClr val="000000">
                  <a:alpha val="40000"/>
                </a:srgbClr>
              </a:outerShdw>
            </a:effectLst>
          </p:spPr>
          <p:txBody>
            <a:bodyPr wrap="square" lIns="45718" tIns="45718" rIns="45718" bIns="45718" numCol="1" anchor="ctr">
              <a:noAutofit/>
            </a:bodyPr>
            <a:lstStyle/>
            <a:p>
              <a:pPr algn="ctr" defTabSz="914418">
                <a:defRPr sz="800" b="1">
                  <a:solidFill>
                    <a:srgbClr val="4D4F53"/>
                  </a:solidFill>
                  <a:latin typeface="Arial"/>
                  <a:ea typeface="Arial"/>
                  <a:cs typeface="Arial"/>
                  <a:sym typeface="Arial"/>
                </a:defRPr>
              </a:pPr>
              <a:endParaRPr/>
            </a:p>
          </p:txBody>
        </p:sp>
        <p:sp>
          <p:nvSpPr>
            <p:cNvPr id="169" name="Shape 169"/>
            <p:cNvSpPr/>
            <p:nvPr/>
          </p:nvSpPr>
          <p:spPr>
            <a:xfrm flipH="1">
              <a:off x="96885" y="2693909"/>
              <a:ext cx="2042654" cy="1196507"/>
            </a:xfrm>
            <a:prstGeom prst="roundRect">
              <a:avLst>
                <a:gd name="adj" fmla="val 8035"/>
              </a:avLst>
            </a:prstGeom>
            <a:solidFill>
              <a:srgbClr val="FFFFFF"/>
            </a:solidFill>
            <a:ln w="12700" cap="flat">
              <a:solidFill>
                <a:srgbClr val="CB8A5D"/>
              </a:solidFill>
              <a:prstDash val="solid"/>
              <a:miter lim="800000"/>
            </a:ln>
            <a:effectLst>
              <a:outerShdw blurRad="50800" dist="38100" dir="2700000" rotWithShape="0">
                <a:srgbClr val="000000">
                  <a:alpha val="40000"/>
                </a:srgbClr>
              </a:outerShdw>
            </a:effectLst>
          </p:spPr>
          <p:txBody>
            <a:bodyPr wrap="square" lIns="45718" tIns="45718" rIns="45718" bIns="45718" numCol="1" anchor="ctr">
              <a:noAutofit/>
            </a:bodyPr>
            <a:lstStyle/>
            <a:p>
              <a:pPr algn="ctr" defTabSz="914418">
                <a:defRPr sz="800" b="1">
                  <a:solidFill>
                    <a:srgbClr val="4D4F53"/>
                  </a:solidFill>
                  <a:latin typeface="Arial"/>
                  <a:ea typeface="Arial"/>
                  <a:cs typeface="Arial"/>
                  <a:sym typeface="Arial"/>
                </a:defRPr>
              </a:pPr>
              <a:endParaRPr/>
            </a:p>
          </p:txBody>
        </p:sp>
        <p:sp>
          <p:nvSpPr>
            <p:cNvPr id="170" name="Shape 170"/>
            <p:cNvSpPr/>
            <p:nvPr/>
          </p:nvSpPr>
          <p:spPr>
            <a:xfrm flipH="1">
              <a:off x="96885" y="1399769"/>
              <a:ext cx="2042654" cy="1196506"/>
            </a:xfrm>
            <a:prstGeom prst="roundRect">
              <a:avLst>
                <a:gd name="adj" fmla="val 8035"/>
              </a:avLst>
            </a:prstGeom>
            <a:solidFill>
              <a:srgbClr val="FFFFFF"/>
            </a:solidFill>
            <a:ln w="12700" cap="flat">
              <a:solidFill>
                <a:srgbClr val="CB8A5D"/>
              </a:solidFill>
              <a:prstDash val="solid"/>
              <a:miter lim="800000"/>
            </a:ln>
            <a:effectLst>
              <a:outerShdw blurRad="50800" dist="38100" dir="2700000" rotWithShape="0">
                <a:srgbClr val="000000">
                  <a:alpha val="40000"/>
                </a:srgbClr>
              </a:outerShdw>
            </a:effectLst>
          </p:spPr>
          <p:txBody>
            <a:bodyPr wrap="square" lIns="45718" tIns="45718" rIns="45718" bIns="45718" numCol="1" anchor="ctr">
              <a:noAutofit/>
            </a:bodyPr>
            <a:lstStyle/>
            <a:p>
              <a:pPr algn="ctr" defTabSz="914418">
                <a:defRPr sz="800" b="1">
                  <a:solidFill>
                    <a:srgbClr val="4D4F53"/>
                  </a:solidFill>
                  <a:latin typeface="Arial"/>
                  <a:ea typeface="Arial"/>
                  <a:cs typeface="Arial"/>
                  <a:sym typeface="Arial"/>
                </a:defRPr>
              </a:pPr>
              <a:endParaRPr/>
            </a:p>
          </p:txBody>
        </p:sp>
        <p:grpSp>
          <p:nvGrpSpPr>
            <p:cNvPr id="173" name="Group 173"/>
            <p:cNvGrpSpPr/>
            <p:nvPr/>
          </p:nvGrpSpPr>
          <p:grpSpPr>
            <a:xfrm>
              <a:off x="96885" y="105630"/>
              <a:ext cx="2042655" cy="1196508"/>
              <a:chOff x="0" y="0"/>
              <a:chExt cx="2042654" cy="1196506"/>
            </a:xfrm>
          </p:grpSpPr>
          <p:sp>
            <p:nvSpPr>
              <p:cNvPr id="171" name="Shape 171"/>
              <p:cNvSpPr/>
              <p:nvPr/>
            </p:nvSpPr>
            <p:spPr>
              <a:xfrm flipH="1">
                <a:off x="0" y="0"/>
                <a:ext cx="2042655" cy="1196507"/>
              </a:xfrm>
              <a:prstGeom prst="roundRect">
                <a:avLst>
                  <a:gd name="adj" fmla="val 8035"/>
                </a:avLst>
              </a:prstGeom>
              <a:solidFill>
                <a:srgbClr val="FFFFFF"/>
              </a:solidFill>
              <a:ln w="12700" cap="flat">
                <a:solidFill>
                  <a:srgbClr val="CB8A5D"/>
                </a:solidFill>
                <a:prstDash val="solid"/>
                <a:miter lim="800000"/>
              </a:ln>
              <a:effectLst>
                <a:outerShdw blurRad="50800" dist="38100" dir="2700000" rotWithShape="0">
                  <a:srgbClr val="000000">
                    <a:alpha val="40000"/>
                  </a:srgbClr>
                </a:outerShdw>
              </a:effectLst>
            </p:spPr>
            <p:txBody>
              <a:bodyPr wrap="square" lIns="45718" tIns="45718" rIns="45718" bIns="45718" numCol="1" anchor="ctr">
                <a:noAutofit/>
              </a:bodyPr>
              <a:lstStyle/>
              <a:p>
                <a:pPr algn="ctr" defTabSz="914418">
                  <a:defRPr>
                    <a:solidFill>
                      <a:srgbClr val="FFFFFF"/>
                    </a:solidFill>
                  </a:defRPr>
                </a:pPr>
                <a:endParaRPr/>
              </a:p>
            </p:txBody>
          </p:sp>
          <p:sp>
            <p:nvSpPr>
              <p:cNvPr id="172" name="Shape 172"/>
              <p:cNvSpPr/>
              <p:nvPr/>
            </p:nvSpPr>
            <p:spPr>
              <a:xfrm>
                <a:off x="28158" y="73833"/>
                <a:ext cx="1986339" cy="104883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8288" tIns="18288" rIns="18288" bIns="18288" numCol="1" anchor="ctr">
                <a:spAutoFit/>
              </a:bodyPr>
              <a:lstStyle/>
              <a:p>
                <a:pPr algn="ctr" defTabSz="914418">
                  <a:defRPr sz="900" b="1">
                    <a:solidFill>
                      <a:srgbClr val="4D4F53"/>
                    </a:solidFill>
                    <a:latin typeface="Arial"/>
                    <a:ea typeface="Arial"/>
                    <a:cs typeface="Arial"/>
                    <a:sym typeface="Arial"/>
                  </a:defRPr>
                </a:pPr>
                <a:r>
                  <a:t>R. Astragali – R. Salvia miltiorrhizae – R. Paeoniae rubra – R. Angelicae sinensis – Carthamus tinctorius – Prunus persica – </a:t>
                </a:r>
                <a:endParaRPr>
                  <a:solidFill>
                    <a:srgbClr val="FFFFFF"/>
                  </a:solidFill>
                </a:endParaRPr>
              </a:p>
              <a:p>
                <a:pPr algn="ctr" defTabSz="914418">
                  <a:defRPr sz="900" b="1">
                    <a:solidFill>
                      <a:srgbClr val="4D4F53"/>
                    </a:solidFill>
                    <a:latin typeface="Arial"/>
                    <a:ea typeface="Arial"/>
                    <a:cs typeface="Arial"/>
                    <a:sym typeface="Arial"/>
                  </a:defRPr>
                </a:pPr>
                <a:r>
                  <a:t>R. plolygalae – Rhizoma Acori tatarinowii</a:t>
                </a:r>
                <a:endParaRPr>
                  <a:solidFill>
                    <a:srgbClr val="FFFFFF"/>
                  </a:solidFill>
                </a:endParaRPr>
              </a:p>
              <a:p>
                <a:pPr algn="ctr" defTabSz="914418">
                  <a:defRPr sz="900" b="1">
                    <a:solidFill>
                      <a:srgbClr val="4D4F53"/>
                    </a:solidFill>
                    <a:latin typeface="Arial"/>
                    <a:ea typeface="Arial"/>
                    <a:cs typeface="Arial"/>
                    <a:sym typeface="Arial"/>
                  </a:defRPr>
                </a:pPr>
                <a:endParaRPr>
                  <a:solidFill>
                    <a:srgbClr val="FFFFFF"/>
                  </a:solidFill>
                </a:endParaRPr>
              </a:p>
              <a:p>
                <a:pPr algn="ctr" defTabSz="914418">
                  <a:defRPr sz="900" b="1">
                    <a:solidFill>
                      <a:srgbClr val="C00000"/>
                    </a:solidFill>
                    <a:latin typeface="Arial"/>
                    <a:ea typeface="Arial"/>
                    <a:cs typeface="Arial"/>
                    <a:sym typeface="Arial"/>
                  </a:defRPr>
                </a:pPr>
                <a:r>
                  <a:t>(8/9)</a:t>
                </a:r>
              </a:p>
            </p:txBody>
          </p:sp>
        </p:grpSp>
        <p:grpSp>
          <p:nvGrpSpPr>
            <p:cNvPr id="176" name="Group 176"/>
            <p:cNvGrpSpPr/>
            <p:nvPr/>
          </p:nvGrpSpPr>
          <p:grpSpPr>
            <a:xfrm>
              <a:off x="3945243" y="690027"/>
              <a:ext cx="1991179" cy="1907049"/>
              <a:chOff x="0" y="0"/>
              <a:chExt cx="1991178" cy="1907047"/>
            </a:xfrm>
          </p:grpSpPr>
          <p:sp>
            <p:nvSpPr>
              <p:cNvPr id="174" name="Shape 174"/>
              <p:cNvSpPr/>
              <p:nvPr/>
            </p:nvSpPr>
            <p:spPr>
              <a:xfrm>
                <a:off x="-1" y="0"/>
                <a:ext cx="1991180" cy="1907048"/>
              </a:xfrm>
              <a:prstGeom prst="ellipse">
                <a:avLst/>
              </a:prstGeom>
              <a:solidFill>
                <a:srgbClr val="FFFFFF"/>
              </a:solidFill>
              <a:ln w="12700" cap="flat">
                <a:noFill/>
                <a:miter lim="400000"/>
              </a:ln>
              <a:effectLst>
                <a:outerShdw blurRad="63500" rotWithShape="0">
                  <a:srgbClr val="000000">
                    <a:alpha val="40000"/>
                  </a:srgbClr>
                </a:outerShdw>
              </a:effectLst>
            </p:spPr>
            <p:txBody>
              <a:bodyPr wrap="square" lIns="45718" tIns="45718" rIns="45718" bIns="45718" numCol="1" anchor="ctr">
                <a:noAutofit/>
              </a:bodyPr>
              <a:lstStyle/>
              <a:p>
                <a:pPr algn="ctr" defTabSz="914418"/>
                <a:endParaRPr/>
              </a:p>
            </p:txBody>
          </p:sp>
          <p:sp>
            <p:nvSpPr>
              <p:cNvPr id="175" name="Shape 175"/>
              <p:cNvSpPr/>
              <p:nvPr/>
            </p:nvSpPr>
            <p:spPr>
              <a:xfrm>
                <a:off x="291601" y="823912"/>
                <a:ext cx="1407975" cy="25922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defTabSz="914418">
                  <a:defRPr b="1">
                    <a:solidFill>
                      <a:srgbClr val="2D2D2D"/>
                    </a:solidFill>
                    <a:latin typeface="Arial"/>
                    <a:ea typeface="Arial"/>
                    <a:cs typeface="Arial"/>
                    <a:sym typeface="Arial"/>
                  </a:defRPr>
                </a:lvl1pPr>
              </a:lstStyle>
              <a:p>
                <a:r>
                  <a:t>MLC-901</a:t>
                </a:r>
              </a:p>
            </p:txBody>
          </p:sp>
        </p:grpSp>
        <p:grpSp>
          <p:nvGrpSpPr>
            <p:cNvPr id="195" name="Group 195"/>
            <p:cNvGrpSpPr/>
            <p:nvPr/>
          </p:nvGrpSpPr>
          <p:grpSpPr>
            <a:xfrm>
              <a:off x="2172509" y="398725"/>
              <a:ext cx="5362701" cy="3330107"/>
              <a:chOff x="11356" y="0"/>
              <a:chExt cx="5362699" cy="3330106"/>
            </a:xfrm>
          </p:grpSpPr>
          <p:sp>
            <p:nvSpPr>
              <p:cNvPr id="177" name="Shape 177"/>
              <p:cNvSpPr/>
              <p:nvPr/>
            </p:nvSpPr>
            <p:spPr>
              <a:xfrm flipH="1" flipV="1">
                <a:off x="11356" y="176489"/>
                <a:ext cx="174509" cy="7385"/>
              </a:xfrm>
              <a:prstGeom prst="line">
                <a:avLst/>
              </a:prstGeom>
              <a:noFill/>
              <a:ln w="6350" cap="rnd">
                <a:solidFill>
                  <a:schemeClr val="accent1"/>
                </a:solidFill>
                <a:prstDash val="solid"/>
                <a:round/>
                <a:tailEnd type="oval" w="med" len="med"/>
              </a:ln>
              <a:effectLst/>
            </p:spPr>
            <p:txBody>
              <a:bodyPr wrap="square" lIns="45718" tIns="45718" rIns="45718" bIns="45718" numCol="1" anchor="t">
                <a:noAutofit/>
              </a:bodyPr>
              <a:lstStyle/>
              <a:p>
                <a:endParaRPr/>
              </a:p>
            </p:txBody>
          </p:sp>
          <p:grpSp>
            <p:nvGrpSpPr>
              <p:cNvPr id="194" name="Group 194"/>
              <p:cNvGrpSpPr/>
              <p:nvPr/>
            </p:nvGrpSpPr>
            <p:grpSpPr>
              <a:xfrm>
                <a:off x="24294" y="0"/>
                <a:ext cx="5349763" cy="3330107"/>
                <a:chOff x="11285" y="0"/>
                <a:chExt cx="5349761" cy="3330106"/>
              </a:xfrm>
            </p:grpSpPr>
            <p:sp>
              <p:nvSpPr>
                <p:cNvPr id="178" name="Shape 178"/>
                <p:cNvSpPr/>
                <p:nvPr/>
              </p:nvSpPr>
              <p:spPr>
                <a:xfrm>
                  <a:off x="4483205" y="3084317"/>
                  <a:ext cx="831123" cy="2457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6350" cap="rnd">
                  <a:solidFill>
                    <a:schemeClr val="accent1"/>
                  </a:solidFill>
                  <a:prstDash val="solid"/>
                  <a:round/>
                  <a:tailEnd type="oval" w="med" len="med"/>
                </a:ln>
                <a:effectLst/>
              </p:spPr>
              <p:txBody>
                <a:bodyPr wrap="square" lIns="45718" tIns="45718" rIns="45718" bIns="45718" numCol="1" anchor="ctr">
                  <a:noAutofit/>
                </a:bodyPr>
                <a:lstStyle/>
                <a:p>
                  <a:endParaRPr/>
                </a:p>
              </p:txBody>
            </p:sp>
            <p:sp>
              <p:nvSpPr>
                <p:cNvPr id="179" name="Shape 179"/>
                <p:cNvSpPr/>
                <p:nvPr/>
              </p:nvSpPr>
              <p:spPr>
                <a:xfrm flipH="1">
                  <a:off x="11285" y="1569415"/>
                  <a:ext cx="181263" cy="21722"/>
                </a:xfrm>
                <a:prstGeom prst="line">
                  <a:avLst/>
                </a:prstGeom>
                <a:noFill/>
                <a:ln w="6350" cap="rnd">
                  <a:solidFill>
                    <a:schemeClr val="accent1"/>
                  </a:solidFill>
                  <a:prstDash val="solid"/>
                  <a:round/>
                  <a:tailEnd type="oval" w="med" len="med"/>
                </a:ln>
                <a:effectLst/>
              </p:spPr>
              <p:txBody>
                <a:bodyPr wrap="square" lIns="45718" tIns="45718" rIns="45718" bIns="45718" numCol="1" anchor="t">
                  <a:noAutofit/>
                </a:bodyPr>
                <a:lstStyle/>
                <a:p>
                  <a:endParaRPr/>
                </a:p>
              </p:txBody>
            </p:sp>
            <p:sp>
              <p:nvSpPr>
                <p:cNvPr id="180" name="Shape 180"/>
                <p:cNvSpPr/>
                <p:nvPr/>
              </p:nvSpPr>
              <p:spPr>
                <a:xfrm rot="16200000">
                  <a:off x="5104576" y="1145184"/>
                  <a:ext cx="18899" cy="49404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noFill/>
                <a:ln w="6350" cap="rnd">
                  <a:solidFill>
                    <a:schemeClr val="accent1"/>
                  </a:solidFill>
                  <a:prstDash val="solid"/>
                  <a:round/>
                  <a:tailEnd type="oval" w="med" len="med"/>
                </a:ln>
                <a:effectLst/>
              </p:spPr>
              <p:txBody>
                <a:bodyPr wrap="square" lIns="45718" tIns="45718" rIns="45718" bIns="45718" numCol="1" anchor="ctr">
                  <a:noAutofit/>
                </a:bodyPr>
                <a:lstStyle/>
                <a:p>
                  <a:endParaRPr/>
                </a:p>
              </p:txBody>
            </p:sp>
            <p:grpSp>
              <p:nvGrpSpPr>
                <p:cNvPr id="183" name="Group 183"/>
                <p:cNvGrpSpPr/>
                <p:nvPr/>
              </p:nvGrpSpPr>
              <p:grpSpPr>
                <a:xfrm>
                  <a:off x="3395936" y="2654882"/>
                  <a:ext cx="1704002" cy="471447"/>
                  <a:chOff x="0" y="0"/>
                  <a:chExt cx="1704001" cy="471445"/>
                </a:xfrm>
              </p:grpSpPr>
              <p:sp>
                <p:nvSpPr>
                  <p:cNvPr id="181" name="Shape 181"/>
                  <p:cNvSpPr/>
                  <p:nvPr/>
                </p:nvSpPr>
                <p:spPr>
                  <a:xfrm flipH="1">
                    <a:off x="0" y="0"/>
                    <a:ext cx="1704002" cy="471446"/>
                  </a:xfrm>
                  <a:prstGeom prst="roundRect">
                    <a:avLst>
                      <a:gd name="adj" fmla="val 47974"/>
                    </a:avLst>
                  </a:prstGeom>
                  <a:solidFill>
                    <a:srgbClr val="FFFFFF"/>
                  </a:solidFill>
                  <a:ln w="6350" cap="flat">
                    <a:solidFill>
                      <a:schemeClr val="accent1"/>
                    </a:solidFill>
                    <a:prstDash val="solid"/>
                    <a:round/>
                  </a:ln>
                  <a:effectLst>
                    <a:outerShdw dist="50800" rotWithShape="0">
                      <a:schemeClr val="accent1"/>
                    </a:outerShdw>
                  </a:effectLst>
                </p:spPr>
                <p:txBody>
                  <a:bodyPr wrap="square" lIns="45718" tIns="45718" rIns="45718" bIns="45718" numCol="1" anchor="ctr">
                    <a:noAutofit/>
                  </a:bodyPr>
                  <a:lstStyle/>
                  <a:p>
                    <a:pPr defTabSz="914418"/>
                    <a:endParaRPr/>
                  </a:p>
                </p:txBody>
              </p:sp>
              <p:sp>
                <p:nvSpPr>
                  <p:cNvPr id="182" name="Shape 182"/>
                  <p:cNvSpPr/>
                  <p:nvPr/>
                </p:nvSpPr>
                <p:spPr>
                  <a:xfrm>
                    <a:off x="66243" y="113314"/>
                    <a:ext cx="1571516" cy="24481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6000" tIns="36000" rIns="36000" bIns="36000" numCol="1" anchor="ctr">
                    <a:spAutoFit/>
                  </a:bodyPr>
                  <a:lstStyle>
                    <a:lvl1pPr defTabSz="914418">
                      <a:defRPr sz="1200" b="1">
                        <a:solidFill>
                          <a:srgbClr val="F57B20"/>
                        </a:solidFill>
                        <a:latin typeface="Arial"/>
                        <a:ea typeface="Arial"/>
                        <a:cs typeface="Arial"/>
                        <a:sym typeface="Arial"/>
                      </a:defRPr>
                    </a:lvl1pPr>
                  </a:lstStyle>
                  <a:p>
                    <a:r>
                      <a:t>Neuroinflammation</a:t>
                    </a:r>
                  </a:p>
                </p:txBody>
              </p:sp>
            </p:grpSp>
            <p:sp>
              <p:nvSpPr>
                <p:cNvPr id="184" name="Shape 184"/>
                <p:cNvSpPr/>
                <p:nvPr/>
              </p:nvSpPr>
              <p:spPr>
                <a:xfrm flipH="1">
                  <a:off x="3789844" y="1343550"/>
                  <a:ext cx="1430432" cy="459511"/>
                </a:xfrm>
                <a:prstGeom prst="roundRect">
                  <a:avLst>
                    <a:gd name="adj" fmla="val 47974"/>
                  </a:avLst>
                </a:prstGeom>
                <a:solidFill>
                  <a:srgbClr val="FFFFFF"/>
                </a:solidFill>
                <a:ln w="6350" cap="flat">
                  <a:solidFill>
                    <a:schemeClr val="accent1"/>
                  </a:solidFill>
                  <a:prstDash val="solid"/>
                  <a:round/>
                </a:ln>
                <a:effectLst>
                  <a:outerShdw dist="50800" rotWithShape="0">
                    <a:schemeClr val="accent1"/>
                  </a:outerShdw>
                </a:effectLst>
              </p:spPr>
              <p:txBody>
                <a:bodyPr wrap="square" lIns="45718" tIns="45718" rIns="45718" bIns="45718" numCol="1" anchor="ctr">
                  <a:noAutofit/>
                </a:bodyPr>
                <a:lstStyle/>
                <a:p>
                  <a:pPr defTabSz="914418">
                    <a:defRPr sz="1200" b="1">
                      <a:solidFill>
                        <a:srgbClr val="F57B20"/>
                      </a:solidFill>
                      <a:latin typeface="Arial"/>
                      <a:ea typeface="Arial"/>
                      <a:cs typeface="Arial"/>
                      <a:sym typeface="Arial"/>
                    </a:defRPr>
                  </a:pPr>
                  <a:endParaRPr/>
                </a:p>
              </p:txBody>
            </p:sp>
            <p:grpSp>
              <p:nvGrpSpPr>
                <p:cNvPr id="187" name="Group 187"/>
                <p:cNvGrpSpPr/>
                <p:nvPr/>
              </p:nvGrpSpPr>
              <p:grpSpPr>
                <a:xfrm>
                  <a:off x="212449" y="2620854"/>
                  <a:ext cx="1698215" cy="367746"/>
                  <a:chOff x="0" y="0"/>
                  <a:chExt cx="1698214" cy="367744"/>
                </a:xfrm>
              </p:grpSpPr>
              <p:sp>
                <p:nvSpPr>
                  <p:cNvPr id="185" name="Shape 185"/>
                  <p:cNvSpPr/>
                  <p:nvPr/>
                </p:nvSpPr>
                <p:spPr>
                  <a:xfrm flipH="1">
                    <a:off x="0" y="0"/>
                    <a:ext cx="1698215" cy="367745"/>
                  </a:xfrm>
                  <a:prstGeom prst="roundRect">
                    <a:avLst>
                      <a:gd name="adj" fmla="val 47974"/>
                    </a:avLst>
                  </a:prstGeom>
                  <a:solidFill>
                    <a:srgbClr val="FFFFFF"/>
                  </a:solidFill>
                  <a:ln w="6350" cap="flat">
                    <a:solidFill>
                      <a:schemeClr val="accent1"/>
                    </a:solidFill>
                    <a:prstDash val="solid"/>
                    <a:round/>
                  </a:ln>
                  <a:effectLst>
                    <a:outerShdw dist="50800" rotWithShape="0">
                      <a:schemeClr val="accent1"/>
                    </a:outerShdw>
                  </a:effectLst>
                </p:spPr>
                <p:txBody>
                  <a:bodyPr wrap="square" lIns="45718" tIns="45718" rIns="45718" bIns="45718" numCol="1" anchor="ctr">
                    <a:noAutofit/>
                  </a:bodyPr>
                  <a:lstStyle/>
                  <a:p>
                    <a:pPr defTabSz="914418"/>
                    <a:endParaRPr/>
                  </a:p>
                </p:txBody>
              </p:sp>
              <p:sp>
                <p:nvSpPr>
                  <p:cNvPr id="186" name="Shape 186"/>
                  <p:cNvSpPr/>
                  <p:nvPr/>
                </p:nvSpPr>
                <p:spPr>
                  <a:xfrm>
                    <a:off x="51672" y="61463"/>
                    <a:ext cx="1594871" cy="24481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6000" tIns="36000" rIns="36000" bIns="36000" numCol="1" anchor="ctr">
                    <a:spAutoFit/>
                  </a:bodyPr>
                  <a:lstStyle>
                    <a:lvl1pPr defTabSz="914418">
                      <a:defRPr sz="1200" b="1">
                        <a:solidFill>
                          <a:srgbClr val="F57B20"/>
                        </a:solidFill>
                        <a:latin typeface="Arial"/>
                        <a:ea typeface="Arial"/>
                        <a:cs typeface="Arial"/>
                        <a:sym typeface="Arial"/>
                      </a:defRPr>
                    </a:lvl1pPr>
                  </a:lstStyle>
                  <a:p>
                    <a:r>
                      <a:t>Anti-cholinesterase</a:t>
                    </a:r>
                  </a:p>
                </p:txBody>
              </p:sp>
            </p:grpSp>
            <p:grpSp>
              <p:nvGrpSpPr>
                <p:cNvPr id="190" name="Group 190"/>
                <p:cNvGrpSpPr/>
                <p:nvPr/>
              </p:nvGrpSpPr>
              <p:grpSpPr>
                <a:xfrm>
                  <a:off x="204229" y="1462090"/>
                  <a:ext cx="1438606" cy="453431"/>
                  <a:chOff x="0" y="0"/>
                  <a:chExt cx="1438605" cy="453430"/>
                </a:xfrm>
              </p:grpSpPr>
              <p:sp>
                <p:nvSpPr>
                  <p:cNvPr id="188" name="Shape 188"/>
                  <p:cNvSpPr/>
                  <p:nvPr/>
                </p:nvSpPr>
                <p:spPr>
                  <a:xfrm flipH="1">
                    <a:off x="0" y="-1"/>
                    <a:ext cx="1438606" cy="453432"/>
                  </a:xfrm>
                  <a:prstGeom prst="roundRect">
                    <a:avLst>
                      <a:gd name="adj" fmla="val 47974"/>
                    </a:avLst>
                  </a:prstGeom>
                  <a:solidFill>
                    <a:srgbClr val="FFFFFF"/>
                  </a:solidFill>
                  <a:ln w="6350" cap="flat">
                    <a:solidFill>
                      <a:schemeClr val="accent1"/>
                    </a:solidFill>
                    <a:prstDash val="solid"/>
                    <a:round/>
                  </a:ln>
                  <a:effectLst>
                    <a:outerShdw dist="50800" rotWithShape="0">
                      <a:schemeClr val="accent1"/>
                    </a:outerShdw>
                  </a:effectLst>
                </p:spPr>
                <p:txBody>
                  <a:bodyPr wrap="square" lIns="45718" tIns="45718" rIns="45718" bIns="45718" numCol="1" anchor="ctr">
                    <a:noAutofit/>
                  </a:bodyPr>
                  <a:lstStyle/>
                  <a:p>
                    <a:pPr defTabSz="914418"/>
                    <a:endParaRPr/>
                  </a:p>
                </p:txBody>
              </p:sp>
              <p:sp>
                <p:nvSpPr>
                  <p:cNvPr id="189" name="Shape 189"/>
                  <p:cNvSpPr/>
                  <p:nvPr/>
                </p:nvSpPr>
                <p:spPr>
                  <a:xfrm>
                    <a:off x="63712" y="104306"/>
                    <a:ext cx="1311182" cy="24481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6000" tIns="36000" rIns="36000" bIns="36000" numCol="1" anchor="ctr">
                    <a:spAutoFit/>
                  </a:bodyPr>
                  <a:lstStyle>
                    <a:lvl1pPr defTabSz="914418">
                      <a:defRPr sz="1200" b="1">
                        <a:solidFill>
                          <a:srgbClr val="F57B20"/>
                        </a:solidFill>
                        <a:latin typeface="Arial"/>
                        <a:ea typeface="Arial"/>
                        <a:cs typeface="Arial"/>
                        <a:sym typeface="Arial"/>
                      </a:defRPr>
                    </a:lvl1pPr>
                  </a:lstStyle>
                  <a:p>
                    <a:r>
                      <a:t>Tau hypothesis</a:t>
                    </a:r>
                  </a:p>
                </p:txBody>
              </p:sp>
            </p:grpSp>
            <p:grpSp>
              <p:nvGrpSpPr>
                <p:cNvPr id="193" name="Group 193"/>
                <p:cNvGrpSpPr/>
                <p:nvPr/>
              </p:nvGrpSpPr>
              <p:grpSpPr>
                <a:xfrm>
                  <a:off x="189832" y="0"/>
                  <a:ext cx="1349061" cy="367745"/>
                  <a:chOff x="0" y="0"/>
                  <a:chExt cx="1349060" cy="367744"/>
                </a:xfrm>
              </p:grpSpPr>
              <p:sp>
                <p:nvSpPr>
                  <p:cNvPr id="191" name="Shape 191"/>
                  <p:cNvSpPr/>
                  <p:nvPr/>
                </p:nvSpPr>
                <p:spPr>
                  <a:xfrm flipH="1">
                    <a:off x="-1" y="0"/>
                    <a:ext cx="1349062" cy="367745"/>
                  </a:xfrm>
                  <a:prstGeom prst="roundRect">
                    <a:avLst>
                      <a:gd name="adj" fmla="val 47974"/>
                    </a:avLst>
                  </a:prstGeom>
                  <a:solidFill>
                    <a:srgbClr val="FFFFFF"/>
                  </a:solidFill>
                  <a:ln w="6350" cap="flat">
                    <a:solidFill>
                      <a:schemeClr val="accent1"/>
                    </a:solidFill>
                    <a:prstDash val="solid"/>
                    <a:round/>
                  </a:ln>
                  <a:effectLst>
                    <a:outerShdw dist="50800" rotWithShape="0">
                      <a:schemeClr val="accent1"/>
                    </a:outerShdw>
                  </a:effectLst>
                </p:spPr>
                <p:txBody>
                  <a:bodyPr wrap="square" lIns="45718" tIns="45718" rIns="45718" bIns="45718" numCol="1" anchor="ctr">
                    <a:noAutofit/>
                  </a:bodyPr>
                  <a:lstStyle/>
                  <a:p>
                    <a:pPr defTabSz="914418"/>
                    <a:endParaRPr/>
                  </a:p>
                </p:txBody>
              </p:sp>
              <p:sp>
                <p:nvSpPr>
                  <p:cNvPr id="192" name="Shape 192"/>
                  <p:cNvSpPr/>
                  <p:nvPr/>
                </p:nvSpPr>
                <p:spPr>
                  <a:xfrm>
                    <a:off x="51671" y="61463"/>
                    <a:ext cx="1245719" cy="24481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6000" tIns="36000" rIns="36000" bIns="36000" numCol="1" anchor="ctr">
                    <a:spAutoFit/>
                  </a:bodyPr>
                  <a:lstStyle>
                    <a:lvl1pPr defTabSz="914418">
                      <a:defRPr sz="1200" b="1">
                        <a:solidFill>
                          <a:srgbClr val="F57B20"/>
                        </a:solidFill>
                        <a:latin typeface="Arial"/>
                        <a:ea typeface="Arial"/>
                        <a:cs typeface="Arial"/>
                        <a:sym typeface="Arial"/>
                      </a:defRPr>
                    </a:lvl1pPr>
                  </a:lstStyle>
                  <a:p>
                    <a:r>
                      <a:t>Neuroplasticity</a:t>
                    </a:r>
                  </a:p>
                </p:txBody>
              </p:sp>
            </p:grpSp>
          </p:grpSp>
        </p:grpSp>
        <p:grpSp>
          <p:nvGrpSpPr>
            <p:cNvPr id="198" name="Group 198"/>
            <p:cNvGrpSpPr/>
            <p:nvPr/>
          </p:nvGrpSpPr>
          <p:grpSpPr>
            <a:xfrm>
              <a:off x="7475186" y="2658331"/>
              <a:ext cx="2042656" cy="1196508"/>
              <a:chOff x="0" y="0"/>
              <a:chExt cx="2042654" cy="1196506"/>
            </a:xfrm>
          </p:grpSpPr>
          <p:sp>
            <p:nvSpPr>
              <p:cNvPr id="196" name="Shape 196"/>
              <p:cNvSpPr/>
              <p:nvPr/>
            </p:nvSpPr>
            <p:spPr>
              <a:xfrm flipH="1">
                <a:off x="0" y="0"/>
                <a:ext cx="2042655" cy="1196507"/>
              </a:xfrm>
              <a:prstGeom prst="roundRect">
                <a:avLst>
                  <a:gd name="adj" fmla="val 8035"/>
                </a:avLst>
              </a:prstGeom>
              <a:solidFill>
                <a:srgbClr val="FFFFFF"/>
              </a:solidFill>
              <a:ln w="12700" cap="flat">
                <a:solidFill>
                  <a:srgbClr val="CB8A5D"/>
                </a:solidFill>
                <a:prstDash val="solid"/>
                <a:miter lim="800000"/>
              </a:ln>
              <a:effectLst>
                <a:outerShdw blurRad="50800" dist="38100" dir="2700000" rotWithShape="0">
                  <a:srgbClr val="000000">
                    <a:alpha val="40000"/>
                  </a:srgbClr>
                </a:outerShdw>
              </a:effectLst>
            </p:spPr>
            <p:txBody>
              <a:bodyPr wrap="square" lIns="45718" tIns="45718" rIns="45718" bIns="45718" numCol="1" anchor="ctr">
                <a:noAutofit/>
              </a:bodyPr>
              <a:lstStyle/>
              <a:p>
                <a:pPr algn="ctr" defTabSz="914418">
                  <a:defRPr>
                    <a:solidFill>
                      <a:srgbClr val="FFFFFF"/>
                    </a:solidFill>
                  </a:defRPr>
                </a:pPr>
                <a:endParaRPr/>
              </a:p>
            </p:txBody>
          </p:sp>
          <p:sp>
            <p:nvSpPr>
              <p:cNvPr id="197" name="Shape 197"/>
              <p:cNvSpPr/>
              <p:nvPr/>
            </p:nvSpPr>
            <p:spPr>
              <a:xfrm>
                <a:off x="28158" y="10333"/>
                <a:ext cx="1986339" cy="117583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8288" tIns="18288" rIns="18288" bIns="18288" numCol="1" anchor="ctr">
                <a:spAutoFit/>
              </a:bodyPr>
              <a:lstStyle/>
              <a:p>
                <a:pPr algn="ctr" defTabSz="914418">
                  <a:defRPr sz="900" b="1">
                    <a:solidFill>
                      <a:srgbClr val="4D4F53"/>
                    </a:solidFill>
                    <a:latin typeface="Arial"/>
                    <a:ea typeface="Arial"/>
                    <a:cs typeface="Arial"/>
                    <a:sym typeface="Arial"/>
                  </a:defRPr>
                </a:pPr>
                <a:r>
                  <a:t>R. Astragali – R. Salvia miltiorrhizae – R. Paeoniae rubra – Chuanxiong – </a:t>
                </a:r>
                <a:endParaRPr>
                  <a:solidFill>
                    <a:srgbClr val="FFFFFF"/>
                  </a:solidFill>
                </a:endParaRPr>
              </a:p>
              <a:p>
                <a:pPr algn="ctr" defTabSz="914418">
                  <a:defRPr sz="900" b="1">
                    <a:solidFill>
                      <a:srgbClr val="4D4F53"/>
                    </a:solidFill>
                    <a:latin typeface="Arial"/>
                    <a:ea typeface="Arial"/>
                    <a:cs typeface="Arial"/>
                    <a:sym typeface="Arial"/>
                  </a:defRPr>
                </a:pPr>
                <a:r>
                  <a:t>R. Angelicae sinensis – Carthamus tinctorius – Prunus persica – </a:t>
                </a:r>
                <a:endParaRPr>
                  <a:solidFill>
                    <a:srgbClr val="FFFFFF"/>
                  </a:solidFill>
                </a:endParaRPr>
              </a:p>
              <a:p>
                <a:pPr algn="ctr" defTabSz="914418">
                  <a:defRPr sz="900" b="1">
                    <a:solidFill>
                      <a:srgbClr val="4D4F53"/>
                    </a:solidFill>
                    <a:latin typeface="Arial"/>
                    <a:ea typeface="Arial"/>
                    <a:cs typeface="Arial"/>
                    <a:sym typeface="Arial"/>
                  </a:defRPr>
                </a:pPr>
                <a:r>
                  <a:t>R. plolygalae – Rhizoma Acori tatarinowii</a:t>
                </a:r>
                <a:endParaRPr>
                  <a:solidFill>
                    <a:srgbClr val="FFFFFF"/>
                  </a:solidFill>
                </a:endParaRPr>
              </a:p>
              <a:p>
                <a:pPr algn="ctr" defTabSz="914418">
                  <a:defRPr sz="900" b="1">
                    <a:solidFill>
                      <a:srgbClr val="4D4F53"/>
                    </a:solidFill>
                    <a:latin typeface="Arial"/>
                    <a:ea typeface="Arial"/>
                    <a:cs typeface="Arial"/>
                    <a:sym typeface="Arial"/>
                  </a:defRPr>
                </a:pPr>
                <a:endParaRPr>
                  <a:solidFill>
                    <a:srgbClr val="FFFFFF"/>
                  </a:solidFill>
                </a:endParaRPr>
              </a:p>
              <a:p>
                <a:pPr algn="ctr" defTabSz="914418">
                  <a:defRPr sz="900" b="1">
                    <a:solidFill>
                      <a:srgbClr val="C00000"/>
                    </a:solidFill>
                    <a:latin typeface="Arial"/>
                    <a:ea typeface="Arial"/>
                    <a:cs typeface="Arial"/>
                    <a:sym typeface="Arial"/>
                  </a:defRPr>
                </a:pPr>
                <a:r>
                  <a:t>(9/9</a:t>
                </a:r>
                <a:r>
                  <a:rPr>
                    <a:solidFill>
                      <a:srgbClr val="4D4F53"/>
                    </a:solidFill>
                  </a:rPr>
                  <a:t>)</a:t>
                </a:r>
              </a:p>
            </p:txBody>
          </p:sp>
        </p:grpSp>
        <p:sp>
          <p:nvSpPr>
            <p:cNvPr id="199" name="Shape 199"/>
            <p:cNvSpPr/>
            <p:nvPr/>
          </p:nvSpPr>
          <p:spPr>
            <a:xfrm>
              <a:off x="6033508" y="1817136"/>
              <a:ext cx="1360927" cy="2642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lvl1pPr defTabSz="914418">
                <a:defRPr sz="1200" b="1">
                  <a:solidFill>
                    <a:srgbClr val="F57B20"/>
                  </a:solidFill>
                  <a:latin typeface="Arial"/>
                  <a:ea typeface="Arial"/>
                  <a:cs typeface="Arial"/>
                  <a:sym typeface="Arial"/>
                </a:defRPr>
              </a:lvl1pPr>
            </a:lstStyle>
            <a:p>
              <a:r>
                <a:t>Anti-apoptosis</a:t>
              </a:r>
            </a:p>
          </p:txBody>
        </p:sp>
        <p:sp>
          <p:nvSpPr>
            <p:cNvPr id="200" name="Shape 200"/>
            <p:cNvSpPr/>
            <p:nvPr/>
          </p:nvSpPr>
          <p:spPr>
            <a:xfrm flipH="1" flipV="1">
              <a:off x="2188955" y="3160156"/>
              <a:ext cx="197658" cy="43295"/>
            </a:xfrm>
            <a:prstGeom prst="line">
              <a:avLst/>
            </a:prstGeom>
            <a:noFill/>
            <a:ln w="6350" cap="rnd">
              <a:solidFill>
                <a:schemeClr val="accent1"/>
              </a:solidFill>
              <a:prstDash val="solid"/>
              <a:round/>
              <a:tailEnd type="oval" w="med" len="med"/>
            </a:ln>
            <a:effectLst/>
          </p:spPr>
          <p:txBody>
            <a:bodyPr wrap="square" lIns="45718" tIns="45718" rIns="45718" bIns="45718" numCol="1" anchor="t">
              <a:noAutofit/>
            </a:bodyPr>
            <a:lstStyle/>
            <a:p>
              <a:endParaRPr/>
            </a:p>
          </p:txBody>
        </p:sp>
        <p:grpSp>
          <p:nvGrpSpPr>
            <p:cNvPr id="203" name="Group 203"/>
            <p:cNvGrpSpPr/>
            <p:nvPr/>
          </p:nvGrpSpPr>
          <p:grpSpPr>
            <a:xfrm>
              <a:off x="107324" y="2680281"/>
              <a:ext cx="2042655" cy="1196508"/>
              <a:chOff x="0" y="0"/>
              <a:chExt cx="2042654" cy="1196506"/>
            </a:xfrm>
          </p:grpSpPr>
          <p:sp>
            <p:nvSpPr>
              <p:cNvPr id="201" name="Shape 201"/>
              <p:cNvSpPr/>
              <p:nvPr/>
            </p:nvSpPr>
            <p:spPr>
              <a:xfrm flipH="1">
                <a:off x="0" y="0"/>
                <a:ext cx="2042655" cy="1196507"/>
              </a:xfrm>
              <a:prstGeom prst="roundRect">
                <a:avLst>
                  <a:gd name="adj" fmla="val 8035"/>
                </a:avLst>
              </a:prstGeom>
              <a:solidFill>
                <a:srgbClr val="FFFFFF"/>
              </a:solidFill>
              <a:ln w="12700" cap="flat">
                <a:solidFill>
                  <a:srgbClr val="CB8A5D"/>
                </a:solidFill>
                <a:prstDash val="solid"/>
                <a:miter lim="800000"/>
              </a:ln>
              <a:effectLst>
                <a:outerShdw blurRad="50800" dist="38100" dir="2700000" rotWithShape="0">
                  <a:srgbClr val="000000">
                    <a:alpha val="40000"/>
                  </a:srgbClr>
                </a:outerShdw>
              </a:effectLst>
            </p:spPr>
            <p:txBody>
              <a:bodyPr wrap="square" lIns="45718" tIns="45718" rIns="45718" bIns="45718" numCol="1" anchor="ctr">
                <a:noAutofit/>
              </a:bodyPr>
              <a:lstStyle/>
              <a:p>
                <a:pPr algn="ctr" defTabSz="914418">
                  <a:defRPr>
                    <a:solidFill>
                      <a:srgbClr val="FFFFFF"/>
                    </a:solidFill>
                  </a:defRPr>
                </a:pPr>
                <a:endParaRPr/>
              </a:p>
            </p:txBody>
          </p:sp>
          <p:sp>
            <p:nvSpPr>
              <p:cNvPr id="202" name="Shape 202"/>
              <p:cNvSpPr/>
              <p:nvPr/>
            </p:nvSpPr>
            <p:spPr>
              <a:xfrm>
                <a:off x="28158" y="200833"/>
                <a:ext cx="1986339" cy="79483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8288" tIns="18288" rIns="18288" bIns="18288" numCol="1" anchor="ctr">
                <a:spAutoFit/>
              </a:bodyPr>
              <a:lstStyle/>
              <a:p>
                <a:pPr algn="ctr" defTabSz="914418">
                  <a:defRPr sz="900" b="1">
                    <a:solidFill>
                      <a:srgbClr val="4D4F53"/>
                    </a:solidFill>
                    <a:latin typeface="Arial"/>
                    <a:ea typeface="Arial"/>
                    <a:cs typeface="Arial"/>
                    <a:sym typeface="Arial"/>
                  </a:defRPr>
                </a:pPr>
                <a:r>
                  <a:t>R. Salvia miltiorrhizae – </a:t>
                </a:r>
                <a:endParaRPr>
                  <a:solidFill>
                    <a:srgbClr val="FFFFFF"/>
                  </a:solidFill>
                </a:endParaRPr>
              </a:p>
              <a:p>
                <a:pPr algn="ctr" defTabSz="914418">
                  <a:defRPr sz="900" b="1">
                    <a:solidFill>
                      <a:srgbClr val="4D4F53"/>
                    </a:solidFill>
                    <a:latin typeface="Arial"/>
                    <a:ea typeface="Arial"/>
                    <a:cs typeface="Arial"/>
                    <a:sym typeface="Arial"/>
                  </a:defRPr>
                </a:pPr>
                <a:r>
                  <a:t>R. Angelicae sinensis – Carthamus tinctorius – Prunus persica – </a:t>
                </a:r>
                <a:endParaRPr>
                  <a:solidFill>
                    <a:srgbClr val="FFFFFF"/>
                  </a:solidFill>
                </a:endParaRPr>
              </a:p>
              <a:p>
                <a:pPr algn="ctr" defTabSz="914418">
                  <a:defRPr sz="900" b="1">
                    <a:solidFill>
                      <a:srgbClr val="4D4F53"/>
                    </a:solidFill>
                    <a:latin typeface="Arial"/>
                    <a:ea typeface="Arial"/>
                    <a:cs typeface="Arial"/>
                    <a:sym typeface="Arial"/>
                  </a:defRPr>
                </a:pPr>
                <a:r>
                  <a:t>Rhizoma Acori tatarinowii</a:t>
                </a:r>
                <a:endParaRPr>
                  <a:solidFill>
                    <a:srgbClr val="FFFFFF"/>
                  </a:solidFill>
                </a:endParaRPr>
              </a:p>
              <a:p>
                <a:pPr algn="ctr" defTabSz="914418">
                  <a:defRPr sz="900" b="1">
                    <a:solidFill>
                      <a:srgbClr val="4D4F53"/>
                    </a:solidFill>
                    <a:latin typeface="Arial"/>
                    <a:ea typeface="Arial"/>
                    <a:cs typeface="Arial"/>
                    <a:sym typeface="Arial"/>
                  </a:defRPr>
                </a:pPr>
                <a:endParaRPr>
                  <a:solidFill>
                    <a:srgbClr val="FFFFFF"/>
                  </a:solidFill>
                </a:endParaRPr>
              </a:p>
              <a:p>
                <a:pPr algn="ctr" defTabSz="914418">
                  <a:defRPr sz="900" b="1">
                    <a:solidFill>
                      <a:srgbClr val="C00000"/>
                    </a:solidFill>
                    <a:latin typeface="Arial"/>
                    <a:ea typeface="Arial"/>
                    <a:cs typeface="Arial"/>
                    <a:sym typeface="Arial"/>
                  </a:defRPr>
                </a:pPr>
                <a:r>
                  <a:t>(5/9)</a:t>
                </a:r>
              </a:p>
            </p:txBody>
          </p:sp>
        </p:grpSp>
        <p:grpSp>
          <p:nvGrpSpPr>
            <p:cNvPr id="206" name="Group 206"/>
            <p:cNvGrpSpPr/>
            <p:nvPr/>
          </p:nvGrpSpPr>
          <p:grpSpPr>
            <a:xfrm>
              <a:off x="131542" y="1392956"/>
              <a:ext cx="2042655" cy="1196507"/>
              <a:chOff x="0" y="0"/>
              <a:chExt cx="2042654" cy="1196506"/>
            </a:xfrm>
          </p:grpSpPr>
          <p:sp>
            <p:nvSpPr>
              <p:cNvPr id="204" name="Shape 204"/>
              <p:cNvSpPr/>
              <p:nvPr/>
            </p:nvSpPr>
            <p:spPr>
              <a:xfrm flipH="1">
                <a:off x="0" y="0"/>
                <a:ext cx="2042655" cy="1196507"/>
              </a:xfrm>
              <a:prstGeom prst="roundRect">
                <a:avLst>
                  <a:gd name="adj" fmla="val 8035"/>
                </a:avLst>
              </a:prstGeom>
              <a:solidFill>
                <a:srgbClr val="FFFFFF"/>
              </a:solidFill>
              <a:ln w="12700" cap="flat">
                <a:solidFill>
                  <a:srgbClr val="CB8A5D"/>
                </a:solidFill>
                <a:prstDash val="solid"/>
                <a:miter lim="800000"/>
              </a:ln>
              <a:effectLst>
                <a:outerShdw blurRad="50800" dist="38100" dir="2700000" rotWithShape="0">
                  <a:srgbClr val="000000">
                    <a:alpha val="40000"/>
                  </a:srgbClr>
                </a:outerShdw>
              </a:effectLst>
            </p:spPr>
            <p:txBody>
              <a:bodyPr wrap="square" lIns="45718" tIns="45718" rIns="45718" bIns="45718" numCol="1" anchor="ctr">
                <a:noAutofit/>
              </a:bodyPr>
              <a:lstStyle/>
              <a:p>
                <a:pPr algn="ctr" defTabSz="914418">
                  <a:defRPr>
                    <a:solidFill>
                      <a:srgbClr val="FFFFFF"/>
                    </a:solidFill>
                  </a:defRPr>
                </a:pPr>
                <a:endParaRPr/>
              </a:p>
            </p:txBody>
          </p:sp>
          <p:sp>
            <p:nvSpPr>
              <p:cNvPr id="205" name="Shape 205"/>
              <p:cNvSpPr/>
              <p:nvPr/>
            </p:nvSpPr>
            <p:spPr>
              <a:xfrm>
                <a:off x="28158" y="73833"/>
                <a:ext cx="1986339" cy="104883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8288" tIns="18288" rIns="18288" bIns="18288" numCol="1" anchor="ctr">
                <a:spAutoFit/>
              </a:bodyPr>
              <a:lstStyle/>
              <a:p>
                <a:pPr algn="ctr" defTabSz="914418">
                  <a:defRPr sz="900" b="1">
                    <a:solidFill>
                      <a:srgbClr val="4D4F53"/>
                    </a:solidFill>
                    <a:latin typeface="Arial"/>
                    <a:ea typeface="Arial"/>
                    <a:cs typeface="Arial"/>
                    <a:sym typeface="Arial"/>
                  </a:defRPr>
                </a:pPr>
                <a:r>
                  <a:t>R. Astragali – R. Salvia miltiorrhizae – R. Paeoniae rubra – Chuanxiong – </a:t>
                </a:r>
                <a:endParaRPr>
                  <a:solidFill>
                    <a:srgbClr val="FFFFFF"/>
                  </a:solidFill>
                </a:endParaRPr>
              </a:p>
              <a:p>
                <a:pPr algn="ctr" defTabSz="914418">
                  <a:defRPr sz="900" b="1">
                    <a:solidFill>
                      <a:srgbClr val="4D4F53"/>
                    </a:solidFill>
                    <a:latin typeface="Arial"/>
                    <a:ea typeface="Arial"/>
                    <a:cs typeface="Arial"/>
                    <a:sym typeface="Arial"/>
                  </a:defRPr>
                </a:pPr>
                <a:r>
                  <a:t>– Carthamus tinctorius – </a:t>
                </a:r>
                <a:endParaRPr>
                  <a:solidFill>
                    <a:srgbClr val="FFFFFF"/>
                  </a:solidFill>
                </a:endParaRPr>
              </a:p>
              <a:p>
                <a:pPr algn="ctr" defTabSz="914418">
                  <a:defRPr sz="900" b="1">
                    <a:solidFill>
                      <a:srgbClr val="4D4F53"/>
                    </a:solidFill>
                    <a:latin typeface="Arial"/>
                    <a:ea typeface="Arial"/>
                    <a:cs typeface="Arial"/>
                    <a:sym typeface="Arial"/>
                  </a:defRPr>
                </a:pPr>
                <a:r>
                  <a:t>Prunus persica – </a:t>
                </a:r>
                <a:endParaRPr>
                  <a:solidFill>
                    <a:srgbClr val="FFFFFF"/>
                  </a:solidFill>
                </a:endParaRPr>
              </a:p>
              <a:p>
                <a:pPr algn="ctr" defTabSz="914418">
                  <a:defRPr sz="900" b="1">
                    <a:solidFill>
                      <a:srgbClr val="4D4F53"/>
                    </a:solidFill>
                    <a:latin typeface="Arial"/>
                    <a:ea typeface="Arial"/>
                    <a:cs typeface="Arial"/>
                    <a:sym typeface="Arial"/>
                  </a:defRPr>
                </a:pPr>
                <a:r>
                  <a:t>R. plolygalae – </a:t>
                </a:r>
                <a:endParaRPr>
                  <a:solidFill>
                    <a:srgbClr val="FFFFFF"/>
                  </a:solidFill>
                </a:endParaRPr>
              </a:p>
              <a:p>
                <a:pPr algn="ctr" defTabSz="914418">
                  <a:defRPr sz="900" b="1">
                    <a:solidFill>
                      <a:srgbClr val="4D4F53"/>
                    </a:solidFill>
                    <a:latin typeface="Arial"/>
                    <a:ea typeface="Arial"/>
                    <a:cs typeface="Arial"/>
                    <a:sym typeface="Arial"/>
                  </a:defRPr>
                </a:pPr>
                <a:endParaRPr>
                  <a:solidFill>
                    <a:srgbClr val="FFFFFF"/>
                  </a:solidFill>
                </a:endParaRPr>
              </a:p>
              <a:p>
                <a:pPr algn="ctr" defTabSz="914418">
                  <a:defRPr sz="900" b="1">
                    <a:solidFill>
                      <a:srgbClr val="C00000"/>
                    </a:solidFill>
                    <a:latin typeface="Arial"/>
                    <a:ea typeface="Arial"/>
                    <a:cs typeface="Arial"/>
                    <a:sym typeface="Arial"/>
                  </a:defRPr>
                </a:pPr>
                <a:r>
                  <a:t>(7/9)</a:t>
                </a:r>
              </a:p>
            </p:txBody>
          </p:sp>
        </p:grpSp>
        <p:grpSp>
          <p:nvGrpSpPr>
            <p:cNvPr id="209" name="Group 209"/>
            <p:cNvGrpSpPr/>
            <p:nvPr/>
          </p:nvGrpSpPr>
          <p:grpSpPr>
            <a:xfrm>
              <a:off x="6172054" y="374197"/>
              <a:ext cx="1102043" cy="392276"/>
              <a:chOff x="0" y="0"/>
              <a:chExt cx="1102042" cy="392275"/>
            </a:xfrm>
          </p:grpSpPr>
          <p:sp>
            <p:nvSpPr>
              <p:cNvPr id="207" name="Shape 207"/>
              <p:cNvSpPr/>
              <p:nvPr/>
            </p:nvSpPr>
            <p:spPr>
              <a:xfrm flipH="1">
                <a:off x="0" y="-1"/>
                <a:ext cx="1102043" cy="392277"/>
              </a:xfrm>
              <a:prstGeom prst="roundRect">
                <a:avLst>
                  <a:gd name="adj" fmla="val 47974"/>
                </a:avLst>
              </a:prstGeom>
              <a:solidFill>
                <a:srgbClr val="FFFFFF"/>
              </a:solidFill>
              <a:ln w="6350" cap="flat">
                <a:solidFill>
                  <a:schemeClr val="accent1"/>
                </a:solidFill>
                <a:prstDash val="solid"/>
                <a:round/>
              </a:ln>
              <a:effectLst>
                <a:outerShdw dist="50800" rotWithShape="0">
                  <a:schemeClr val="accent1"/>
                </a:outerShdw>
              </a:effectLst>
            </p:spPr>
            <p:txBody>
              <a:bodyPr wrap="square" lIns="45718" tIns="45718" rIns="45718" bIns="45718" numCol="1" anchor="ctr">
                <a:noAutofit/>
              </a:bodyPr>
              <a:lstStyle/>
              <a:p>
                <a:pPr defTabSz="914418"/>
                <a:endParaRPr/>
              </a:p>
            </p:txBody>
          </p:sp>
          <p:sp>
            <p:nvSpPr>
              <p:cNvPr id="208" name="Shape 208"/>
              <p:cNvSpPr/>
              <p:nvPr/>
            </p:nvSpPr>
            <p:spPr>
              <a:xfrm>
                <a:off x="55118" y="73729"/>
                <a:ext cx="991806" cy="24481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6000" tIns="36000" rIns="36000" bIns="36000" numCol="1" anchor="ctr">
                <a:spAutoFit/>
              </a:bodyPr>
              <a:lstStyle>
                <a:lvl1pPr defTabSz="914418">
                  <a:defRPr sz="1200" b="1">
                    <a:solidFill>
                      <a:srgbClr val="F57B20"/>
                    </a:solidFill>
                    <a:latin typeface="Arial"/>
                    <a:ea typeface="Arial"/>
                    <a:cs typeface="Arial"/>
                    <a:sym typeface="Arial"/>
                  </a:defRPr>
                </a:lvl1pPr>
              </a:lstStyle>
              <a:p>
                <a:r>
                  <a:t>Amyloid</a:t>
                </a:r>
              </a:p>
            </p:txBody>
          </p:sp>
        </p:grpSp>
        <p:grpSp>
          <p:nvGrpSpPr>
            <p:cNvPr id="212" name="Group 212"/>
            <p:cNvGrpSpPr/>
            <p:nvPr/>
          </p:nvGrpSpPr>
          <p:grpSpPr>
            <a:xfrm>
              <a:off x="7484604" y="123419"/>
              <a:ext cx="2042656" cy="1196508"/>
              <a:chOff x="0" y="0"/>
              <a:chExt cx="2042654" cy="1196506"/>
            </a:xfrm>
          </p:grpSpPr>
          <p:sp>
            <p:nvSpPr>
              <p:cNvPr id="210" name="Shape 210"/>
              <p:cNvSpPr/>
              <p:nvPr/>
            </p:nvSpPr>
            <p:spPr>
              <a:xfrm flipH="1">
                <a:off x="0" y="0"/>
                <a:ext cx="2042655" cy="1196507"/>
              </a:xfrm>
              <a:prstGeom prst="roundRect">
                <a:avLst>
                  <a:gd name="adj" fmla="val 8035"/>
                </a:avLst>
              </a:prstGeom>
              <a:solidFill>
                <a:srgbClr val="FFFFFF"/>
              </a:solidFill>
              <a:ln w="12700" cap="flat">
                <a:solidFill>
                  <a:srgbClr val="CB8A5D"/>
                </a:solidFill>
                <a:prstDash val="solid"/>
                <a:miter lim="800000"/>
              </a:ln>
              <a:effectLst>
                <a:outerShdw blurRad="50800" dist="38100" dir="2700000" rotWithShape="0">
                  <a:srgbClr val="000000">
                    <a:alpha val="40000"/>
                  </a:srgbClr>
                </a:outerShdw>
              </a:effectLst>
            </p:spPr>
            <p:txBody>
              <a:bodyPr wrap="square" lIns="45718" tIns="45718" rIns="45718" bIns="45718" numCol="1" anchor="ctr">
                <a:noAutofit/>
              </a:bodyPr>
              <a:lstStyle/>
              <a:p>
                <a:pPr algn="ctr" defTabSz="914418">
                  <a:defRPr>
                    <a:solidFill>
                      <a:srgbClr val="FFFFFF"/>
                    </a:solidFill>
                  </a:defRPr>
                </a:pPr>
                <a:endParaRPr/>
              </a:p>
            </p:txBody>
          </p:sp>
          <p:sp>
            <p:nvSpPr>
              <p:cNvPr id="211" name="Shape 211"/>
              <p:cNvSpPr/>
              <p:nvPr/>
            </p:nvSpPr>
            <p:spPr>
              <a:xfrm>
                <a:off x="28158" y="137333"/>
                <a:ext cx="1986339" cy="92183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8288" tIns="18288" rIns="18288" bIns="18288" numCol="1" anchor="ctr">
                <a:spAutoFit/>
              </a:bodyPr>
              <a:lstStyle/>
              <a:p>
                <a:pPr algn="ctr" defTabSz="914418">
                  <a:defRPr sz="900" b="1">
                    <a:solidFill>
                      <a:srgbClr val="4D4F53"/>
                    </a:solidFill>
                    <a:latin typeface="Arial"/>
                    <a:ea typeface="Arial"/>
                    <a:cs typeface="Arial"/>
                    <a:sym typeface="Arial"/>
                  </a:defRPr>
                </a:pPr>
                <a:r>
                  <a:t>R. Astragali – R. Salvia miltiorrhizae – R. Paeoniae rubra  – Carthamus tinctorius – </a:t>
                </a:r>
                <a:endParaRPr>
                  <a:solidFill>
                    <a:srgbClr val="FFFFFF"/>
                  </a:solidFill>
                </a:endParaRPr>
              </a:p>
              <a:p>
                <a:pPr algn="ctr" defTabSz="914418">
                  <a:defRPr sz="900" b="1">
                    <a:solidFill>
                      <a:srgbClr val="4D4F53"/>
                    </a:solidFill>
                    <a:latin typeface="Arial"/>
                    <a:ea typeface="Arial"/>
                    <a:cs typeface="Arial"/>
                    <a:sym typeface="Arial"/>
                  </a:defRPr>
                </a:pPr>
                <a:r>
                  <a:t>R. plolygalae – Rhizoma Acori tatarinowii</a:t>
                </a:r>
                <a:endParaRPr>
                  <a:solidFill>
                    <a:srgbClr val="FFFFFF"/>
                  </a:solidFill>
                </a:endParaRPr>
              </a:p>
              <a:p>
                <a:pPr algn="ctr" defTabSz="914418">
                  <a:defRPr sz="900" b="1">
                    <a:solidFill>
                      <a:srgbClr val="4D4F53"/>
                    </a:solidFill>
                    <a:latin typeface="Arial"/>
                    <a:ea typeface="Arial"/>
                    <a:cs typeface="Arial"/>
                    <a:sym typeface="Arial"/>
                  </a:defRPr>
                </a:pPr>
                <a:endParaRPr>
                  <a:solidFill>
                    <a:srgbClr val="FFFFFF"/>
                  </a:solidFill>
                </a:endParaRPr>
              </a:p>
              <a:p>
                <a:pPr algn="ctr" defTabSz="914418">
                  <a:defRPr sz="900" b="1">
                    <a:solidFill>
                      <a:srgbClr val="C00000"/>
                    </a:solidFill>
                    <a:latin typeface="Arial"/>
                    <a:ea typeface="Arial"/>
                    <a:cs typeface="Arial"/>
                    <a:sym typeface="Arial"/>
                  </a:defRPr>
                </a:pPr>
                <a:r>
                  <a:t>(6/9)</a:t>
                </a:r>
              </a:p>
            </p:txBody>
          </p:sp>
        </p:grpSp>
        <p:grpSp>
          <p:nvGrpSpPr>
            <p:cNvPr id="215" name="Group 215"/>
            <p:cNvGrpSpPr/>
            <p:nvPr/>
          </p:nvGrpSpPr>
          <p:grpSpPr>
            <a:xfrm>
              <a:off x="7466836" y="1409234"/>
              <a:ext cx="2042656" cy="1196507"/>
              <a:chOff x="0" y="0"/>
              <a:chExt cx="2042654" cy="1196506"/>
            </a:xfrm>
          </p:grpSpPr>
          <p:sp>
            <p:nvSpPr>
              <p:cNvPr id="213" name="Shape 213"/>
              <p:cNvSpPr/>
              <p:nvPr/>
            </p:nvSpPr>
            <p:spPr>
              <a:xfrm flipH="1">
                <a:off x="0" y="0"/>
                <a:ext cx="2042655" cy="1196507"/>
              </a:xfrm>
              <a:prstGeom prst="roundRect">
                <a:avLst>
                  <a:gd name="adj" fmla="val 8035"/>
                </a:avLst>
              </a:prstGeom>
              <a:solidFill>
                <a:srgbClr val="FFFFFF"/>
              </a:solidFill>
              <a:ln w="12700" cap="flat">
                <a:solidFill>
                  <a:srgbClr val="CB8A5D"/>
                </a:solidFill>
                <a:prstDash val="solid"/>
                <a:miter lim="800000"/>
              </a:ln>
              <a:effectLst>
                <a:outerShdw blurRad="50800" dist="38100" dir="2700000" rotWithShape="0">
                  <a:srgbClr val="000000">
                    <a:alpha val="40000"/>
                  </a:srgbClr>
                </a:outerShdw>
              </a:effectLst>
            </p:spPr>
            <p:txBody>
              <a:bodyPr wrap="square" lIns="45718" tIns="45718" rIns="45718" bIns="45718" numCol="1" anchor="ctr">
                <a:noAutofit/>
              </a:bodyPr>
              <a:lstStyle/>
              <a:p>
                <a:pPr algn="ctr" defTabSz="914418">
                  <a:defRPr>
                    <a:solidFill>
                      <a:srgbClr val="FFFFFF"/>
                    </a:solidFill>
                  </a:defRPr>
                </a:pPr>
                <a:endParaRPr/>
              </a:p>
            </p:txBody>
          </p:sp>
          <p:sp>
            <p:nvSpPr>
              <p:cNvPr id="214" name="Shape 214"/>
              <p:cNvSpPr/>
              <p:nvPr/>
            </p:nvSpPr>
            <p:spPr>
              <a:xfrm>
                <a:off x="28158" y="10333"/>
                <a:ext cx="1986339" cy="117583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8288" tIns="18288" rIns="18288" bIns="18288" numCol="1" anchor="ctr">
                <a:spAutoFit/>
              </a:bodyPr>
              <a:lstStyle/>
              <a:p>
                <a:pPr algn="ctr" defTabSz="914418">
                  <a:defRPr sz="900" b="1">
                    <a:solidFill>
                      <a:srgbClr val="4D4F53"/>
                    </a:solidFill>
                    <a:latin typeface="Arial"/>
                    <a:ea typeface="Arial"/>
                    <a:cs typeface="Arial"/>
                    <a:sym typeface="Arial"/>
                  </a:defRPr>
                </a:pPr>
                <a:r>
                  <a:t>R. Astragali – R. Salvia miltiorrhizae – R. Paeoniae rubra – Chuanxiong – </a:t>
                </a:r>
                <a:endParaRPr>
                  <a:solidFill>
                    <a:srgbClr val="FFFFFF"/>
                  </a:solidFill>
                </a:endParaRPr>
              </a:p>
              <a:p>
                <a:pPr algn="ctr" defTabSz="914418">
                  <a:defRPr sz="900" b="1">
                    <a:solidFill>
                      <a:srgbClr val="4D4F53"/>
                    </a:solidFill>
                    <a:latin typeface="Arial"/>
                    <a:ea typeface="Arial"/>
                    <a:cs typeface="Arial"/>
                    <a:sym typeface="Arial"/>
                  </a:defRPr>
                </a:pPr>
                <a:r>
                  <a:t>R. Angelicae sinensis – Carthamus tinctorius – Prunus persica – </a:t>
                </a:r>
                <a:endParaRPr>
                  <a:solidFill>
                    <a:srgbClr val="FFFFFF"/>
                  </a:solidFill>
                </a:endParaRPr>
              </a:p>
              <a:p>
                <a:pPr algn="ctr" defTabSz="914418">
                  <a:defRPr sz="900" b="1">
                    <a:solidFill>
                      <a:srgbClr val="4D4F53"/>
                    </a:solidFill>
                    <a:latin typeface="Arial"/>
                    <a:ea typeface="Arial"/>
                    <a:cs typeface="Arial"/>
                    <a:sym typeface="Arial"/>
                  </a:defRPr>
                </a:pPr>
                <a:r>
                  <a:t>R. plolygalae – Rhizoma Acori tatarinowii</a:t>
                </a:r>
                <a:endParaRPr>
                  <a:solidFill>
                    <a:srgbClr val="FFFFFF"/>
                  </a:solidFill>
                </a:endParaRPr>
              </a:p>
              <a:p>
                <a:pPr algn="ctr" defTabSz="914418">
                  <a:defRPr sz="900" b="1">
                    <a:solidFill>
                      <a:srgbClr val="4D4F53"/>
                    </a:solidFill>
                    <a:latin typeface="Arial"/>
                    <a:ea typeface="Arial"/>
                    <a:cs typeface="Arial"/>
                    <a:sym typeface="Arial"/>
                  </a:defRPr>
                </a:pPr>
                <a:endParaRPr>
                  <a:solidFill>
                    <a:srgbClr val="FFFFFF"/>
                  </a:solidFill>
                </a:endParaRPr>
              </a:p>
              <a:p>
                <a:pPr algn="ctr" defTabSz="914418">
                  <a:defRPr sz="900" b="1">
                    <a:solidFill>
                      <a:srgbClr val="C00000"/>
                    </a:solidFill>
                    <a:latin typeface="Arial"/>
                    <a:ea typeface="Arial"/>
                    <a:cs typeface="Arial"/>
                    <a:sym typeface="Arial"/>
                  </a:defRPr>
                </a:pPr>
                <a:r>
                  <a:t>(9/9)</a:t>
                </a:r>
              </a:p>
            </p:txBody>
          </p:sp>
        </p:grpSp>
        <p:sp>
          <p:nvSpPr>
            <p:cNvPr id="216" name="Shape 216"/>
            <p:cNvSpPr/>
            <p:nvPr/>
          </p:nvSpPr>
          <p:spPr>
            <a:xfrm rot="10800000" flipH="1">
              <a:off x="7319216" y="582598"/>
              <a:ext cx="165390" cy="2127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6350" cap="rnd">
              <a:solidFill>
                <a:schemeClr val="accent1"/>
              </a:solidFill>
              <a:prstDash val="solid"/>
              <a:round/>
              <a:tailEnd type="oval" w="med" len="med"/>
            </a:ln>
            <a:effectLst/>
          </p:spPr>
          <p:txBody>
            <a:bodyPr wrap="square" lIns="45718" tIns="45718" rIns="45718" bIns="45718" numCol="1" anchor="ctr">
              <a:noAutofit/>
            </a:bodyPr>
            <a:lstStyle/>
            <a:p>
              <a:endParaRPr/>
            </a:p>
          </p:txBody>
        </p:sp>
      </p:grpSp>
      <p:sp>
        <p:nvSpPr>
          <p:cNvPr id="218" name="Shape 218"/>
          <p:cNvSpPr>
            <a:spLocks noGrp="1"/>
          </p:cNvSpPr>
          <p:nvPr>
            <p:ph type="sldNum" sz="quarter" idx="4294967295"/>
          </p:nvPr>
        </p:nvSpPr>
        <p:spPr>
          <a:xfrm>
            <a:off x="11762307" y="6404292"/>
            <a:ext cx="188897" cy="269239"/>
          </a:xfrm>
          <a:prstGeom prst="rect">
            <a:avLst/>
          </a:prstGeom>
          <a:extLst>
            <a:ext uri="{C572A759-6A51-4108-AA02-DFA0A04FC94B}">
              <ma14:wrappingTextBoxFlag xmlns:ma14="http://schemas.microsoft.com/office/mac/drawingml/2011/main" xmlns="" val="1"/>
            </a:ext>
          </a:extLst>
        </p:spPr>
        <p:txBody>
          <a:bodyPr/>
          <a:lstStyle>
            <a:lvl1pPr defTabSz="914418">
              <a:defRPr>
                <a:solidFill>
                  <a:srgbClr val="41243E"/>
                </a:solidFill>
                <a:latin typeface="Walbaum Display"/>
                <a:ea typeface="Walbaum Display"/>
                <a:cs typeface="Walbaum Display"/>
                <a:sym typeface="Walbaum Display"/>
              </a:defRPr>
            </a:lvl1pPr>
          </a:lstStyle>
          <a:p>
            <a:fld id="{86CB4B4D-7CA3-9044-876B-883B54F8677D}" type="slidenum">
              <a:t>3</a:t>
            </a:fld>
            <a:endParaRPr/>
          </a:p>
        </p:txBody>
      </p:sp>
      <p:pic>
        <p:nvPicPr>
          <p:cNvPr id="219" name="image2.png"/>
          <p:cNvPicPr>
            <a:picLocks noChangeAspect="1"/>
          </p:cNvPicPr>
          <p:nvPr/>
        </p:nvPicPr>
        <p:blipFill>
          <a:blip r:embed="rId2"/>
          <a:stretch>
            <a:fillRect/>
          </a:stretch>
        </p:blipFill>
        <p:spPr>
          <a:xfrm>
            <a:off x="0" y="6160315"/>
            <a:ext cx="12192000" cy="703794"/>
          </a:xfrm>
          <a:prstGeom prst="rect">
            <a:avLst/>
          </a:prstGeom>
          <a:ln w="12700">
            <a:miter lim="400000"/>
          </a:ln>
        </p:spPr>
      </p:pic>
      <p:pic>
        <p:nvPicPr>
          <p:cNvPr id="220" name="image3.png"/>
          <p:cNvPicPr>
            <a:picLocks noChangeAspect="1"/>
          </p:cNvPicPr>
          <p:nvPr/>
        </p:nvPicPr>
        <p:blipFill>
          <a:blip r:embed="rId3"/>
          <a:stretch>
            <a:fillRect/>
          </a:stretch>
        </p:blipFill>
        <p:spPr>
          <a:xfrm>
            <a:off x="225087" y="6319065"/>
            <a:ext cx="668675" cy="386292"/>
          </a:xfrm>
          <a:prstGeom prst="rect">
            <a:avLst/>
          </a:prstGeom>
          <a:ln w="12700">
            <a:miter lim="400000"/>
          </a:ln>
        </p:spPr>
      </p:pic>
      <p:pic>
        <p:nvPicPr>
          <p:cNvPr id="221" name="image4.png"/>
          <p:cNvPicPr>
            <a:picLocks noChangeAspect="1"/>
          </p:cNvPicPr>
          <p:nvPr/>
        </p:nvPicPr>
        <p:blipFill>
          <a:blip r:embed="rId4"/>
          <a:stretch>
            <a:fillRect/>
          </a:stretch>
        </p:blipFill>
        <p:spPr>
          <a:xfrm>
            <a:off x="10989205" y="6293579"/>
            <a:ext cx="1126406" cy="438780"/>
          </a:xfrm>
          <a:prstGeom prst="rect">
            <a:avLst/>
          </a:prstGeom>
          <a:ln w="12700">
            <a:miter lim="400000"/>
          </a:ln>
        </p:spPr>
      </p:pic>
      <p:pic>
        <p:nvPicPr>
          <p:cNvPr id="222" name="image1.png"/>
          <p:cNvPicPr>
            <a:picLocks noChangeAspect="1"/>
          </p:cNvPicPr>
          <p:nvPr/>
        </p:nvPicPr>
        <p:blipFill>
          <a:blip r:embed="rId5"/>
          <a:srcRect b="84612"/>
          <a:stretch>
            <a:fillRect/>
          </a:stretch>
        </p:blipFill>
        <p:spPr>
          <a:xfrm>
            <a:off x="0" y="-47991"/>
            <a:ext cx="12192000" cy="1042508"/>
          </a:xfrm>
          <a:prstGeom prst="rect">
            <a:avLst/>
          </a:prstGeom>
          <a:ln w="12700">
            <a:miter lim="400000"/>
          </a:ln>
        </p:spPr>
      </p:pic>
      <p:sp>
        <p:nvSpPr>
          <p:cNvPr id="223" name="Shape 223"/>
          <p:cNvSpPr/>
          <p:nvPr/>
        </p:nvSpPr>
        <p:spPr>
          <a:xfrm>
            <a:off x="170130" y="42403"/>
            <a:ext cx="11887203" cy="720641"/>
          </a:xfrm>
          <a:prstGeom prst="rect">
            <a:avLst/>
          </a:prstGeom>
          <a:solidFill>
            <a:srgbClr val="FFFFFF"/>
          </a:solidFill>
          <a:ln w="12700">
            <a:solidFill>
              <a:srgbClr val="FFFFFF"/>
            </a:solidFill>
            <a:miter/>
          </a:ln>
        </p:spPr>
        <p:txBody>
          <a:bodyPr lIns="45718" tIns="45718" rIns="45718" bIns="45718" anchor="ctr"/>
          <a:lstStyle/>
          <a:p>
            <a:pPr algn="ctr" defTabSz="457200">
              <a:defRPr>
                <a:solidFill>
                  <a:srgbClr val="FFFFFF"/>
                </a:solidFill>
              </a:defRPr>
            </a:pPr>
            <a:endParaRPr/>
          </a:p>
        </p:txBody>
      </p:sp>
      <p:sp>
        <p:nvSpPr>
          <p:cNvPr id="224" name="Shape 224"/>
          <p:cNvSpPr/>
          <p:nvPr/>
        </p:nvSpPr>
        <p:spPr>
          <a:xfrm>
            <a:off x="485377" y="172313"/>
            <a:ext cx="10665553" cy="46166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defTabSz="914353">
              <a:defRPr sz="2400" b="1">
                <a:latin typeface="Arial"/>
                <a:ea typeface="Arial"/>
                <a:cs typeface="Arial"/>
                <a:sym typeface="Arial"/>
              </a:defRPr>
            </a:lvl1pPr>
          </a:lstStyle>
          <a:p>
            <a:pPr algn="ctr"/>
            <a:r>
              <a:rPr dirty="0"/>
              <a:t>MLC901: </a:t>
            </a:r>
            <a:r>
              <a:rPr lang="tr-TR" dirty="0"/>
              <a:t>Etki Mekanizmaları ve AH için Potansiyel Rolü</a:t>
            </a:r>
            <a:endParaRPr dirty="0"/>
          </a:p>
        </p:txBody>
      </p:sp>
      <p:sp>
        <p:nvSpPr>
          <p:cNvPr id="225" name="Shape 225"/>
          <p:cNvSpPr/>
          <p:nvPr/>
        </p:nvSpPr>
        <p:spPr>
          <a:xfrm>
            <a:off x="1224629" y="6304926"/>
            <a:ext cx="8729135" cy="1270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marL="174628" indent="-174628" defTabSz="914418">
              <a:defRPr sz="700">
                <a:solidFill>
                  <a:srgbClr val="FFFFFF"/>
                </a:solidFill>
                <a:latin typeface="Arial"/>
                <a:ea typeface="Arial"/>
                <a:cs typeface="Arial"/>
                <a:sym typeface="Arial"/>
              </a:defRPr>
            </a:lvl1pPr>
          </a:lstStyle>
          <a:p>
            <a:r>
              <a:t>Source: Scientific literature review</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95600" y="1054100"/>
            <a:ext cx="6388100" cy="4749800"/>
          </a:xfrm>
          <a:prstGeom prst="rect">
            <a:avLst/>
          </a:prstGeom>
        </p:spPr>
      </p:pic>
    </p:spTree>
    <p:extLst>
      <p:ext uri="{BB962C8B-B14F-4D97-AF65-F5344CB8AC3E}">
        <p14:creationId xmlns:p14="http://schemas.microsoft.com/office/powerpoint/2010/main" val="2264324898"/>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5" name="image1.png"/>
          <p:cNvPicPr>
            <a:picLocks noChangeAspect="1"/>
          </p:cNvPicPr>
          <p:nvPr/>
        </p:nvPicPr>
        <p:blipFill>
          <a:blip r:embed="rId3"/>
          <a:stretch>
            <a:fillRect/>
          </a:stretch>
        </p:blipFill>
        <p:spPr>
          <a:xfrm>
            <a:off x="0" y="0"/>
            <a:ext cx="12192000" cy="6774675"/>
          </a:xfrm>
          <a:prstGeom prst="rect">
            <a:avLst/>
          </a:prstGeom>
          <a:ln w="12700">
            <a:miter lim="400000"/>
          </a:ln>
        </p:spPr>
      </p:pic>
      <p:sp>
        <p:nvSpPr>
          <p:cNvPr id="826" name="Shape 826"/>
          <p:cNvSpPr/>
          <p:nvPr/>
        </p:nvSpPr>
        <p:spPr>
          <a:xfrm>
            <a:off x="1795462" y="1072759"/>
            <a:ext cx="8601076" cy="4629153"/>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pic>
        <p:nvPicPr>
          <p:cNvPr id="827" name="image51.png"/>
          <p:cNvPicPr>
            <a:picLocks noChangeAspect="1"/>
          </p:cNvPicPr>
          <p:nvPr/>
        </p:nvPicPr>
        <p:blipFill>
          <a:blip r:embed="rId4"/>
          <a:stretch>
            <a:fillRect/>
          </a:stretch>
        </p:blipFill>
        <p:spPr>
          <a:xfrm>
            <a:off x="2083893" y="1314599"/>
            <a:ext cx="7940984" cy="4095602"/>
          </a:xfrm>
          <a:prstGeom prst="rect">
            <a:avLst/>
          </a:prstGeom>
          <a:ln w="127000" cap="rnd">
            <a:solidFill>
              <a:srgbClr val="FFFFFF"/>
            </a:solidFill>
          </a:ln>
          <a:effectLst>
            <a:outerShdw blurRad="76200" dist="95250" dir="10500000" rotWithShape="0">
              <a:srgbClr val="000000">
                <a:alpha val="20000"/>
              </a:srgbClr>
            </a:outerShdw>
          </a:effectLst>
        </p:spPr>
      </p:pic>
      <p:sp>
        <p:nvSpPr>
          <p:cNvPr id="828" name="Shape 828"/>
          <p:cNvSpPr/>
          <p:nvPr/>
        </p:nvSpPr>
        <p:spPr>
          <a:xfrm>
            <a:off x="1795462" y="165182"/>
            <a:ext cx="8601076" cy="720644"/>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829" name="Shape 829"/>
          <p:cNvSpPr/>
          <p:nvPr/>
        </p:nvSpPr>
        <p:spPr>
          <a:xfrm>
            <a:off x="196646" y="185211"/>
            <a:ext cx="11887203" cy="43706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lnSpc>
                <a:spcPct val="150000"/>
              </a:lnSpc>
              <a:defRPr sz="2400" b="1">
                <a:latin typeface="Arial"/>
                <a:ea typeface="Arial"/>
                <a:cs typeface="Arial"/>
                <a:sym typeface="Arial"/>
              </a:defRPr>
            </a:lvl1pPr>
          </a:lstStyle>
          <a:p>
            <a:r>
              <a:t>NeuroAiD compared to Acetylcholinesterase Inhibitors</a:t>
            </a:r>
          </a:p>
        </p:txBody>
      </p:sp>
      <p:pic>
        <p:nvPicPr>
          <p:cNvPr id="830" name="image2.png"/>
          <p:cNvPicPr>
            <a:picLocks noChangeAspect="1"/>
          </p:cNvPicPr>
          <p:nvPr/>
        </p:nvPicPr>
        <p:blipFill>
          <a:blip r:embed="rId5"/>
          <a:stretch>
            <a:fillRect/>
          </a:stretch>
        </p:blipFill>
        <p:spPr>
          <a:xfrm>
            <a:off x="0" y="6160315"/>
            <a:ext cx="12192000" cy="703794"/>
          </a:xfrm>
          <a:prstGeom prst="rect">
            <a:avLst/>
          </a:prstGeom>
          <a:ln w="12700">
            <a:miter lim="400000"/>
          </a:ln>
        </p:spPr>
      </p:pic>
      <p:pic>
        <p:nvPicPr>
          <p:cNvPr id="831" name="image3.png"/>
          <p:cNvPicPr>
            <a:picLocks noChangeAspect="1"/>
          </p:cNvPicPr>
          <p:nvPr/>
        </p:nvPicPr>
        <p:blipFill>
          <a:blip r:embed="rId6"/>
          <a:stretch>
            <a:fillRect/>
          </a:stretch>
        </p:blipFill>
        <p:spPr>
          <a:xfrm>
            <a:off x="225087" y="6319065"/>
            <a:ext cx="668675" cy="386292"/>
          </a:xfrm>
          <a:prstGeom prst="rect">
            <a:avLst/>
          </a:prstGeom>
          <a:ln w="12700">
            <a:miter lim="400000"/>
          </a:ln>
        </p:spPr>
      </p:pic>
      <p:pic>
        <p:nvPicPr>
          <p:cNvPr id="832" name="image4.png"/>
          <p:cNvPicPr>
            <a:picLocks noChangeAspect="1"/>
          </p:cNvPicPr>
          <p:nvPr/>
        </p:nvPicPr>
        <p:blipFill>
          <a:blip r:embed="rId7"/>
          <a:stretch>
            <a:fillRect/>
          </a:stretch>
        </p:blipFill>
        <p:spPr>
          <a:xfrm>
            <a:off x="10989205" y="6293579"/>
            <a:ext cx="1126406" cy="43878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 name="Shape 836"/>
          <p:cNvSpPr>
            <a:spLocks noGrp="1"/>
          </p:cNvSpPr>
          <p:nvPr>
            <p:ph type="sldNum" sz="quarter" idx="4294967295"/>
          </p:nvPr>
        </p:nvSpPr>
        <p:spPr>
          <a:xfrm>
            <a:off x="10995662" y="6248398"/>
            <a:ext cx="281937" cy="320037"/>
          </a:xfrm>
          <a:prstGeom prst="rect">
            <a:avLst/>
          </a:prstGeom>
          <a:extLst>
            <a:ext uri="{C572A759-6A51-4108-AA02-DFA0A04FC94B}">
              <ma14:wrappingTextBoxFlag xmlns:ma14="http://schemas.microsoft.com/office/mac/drawingml/2011/main" xmlns="" val="1"/>
            </a:ext>
          </a:extLst>
        </p:spPr>
        <p:txBody>
          <a:bodyPr lIns="45718" tIns="45718" rIns="45718" bIns="45718" anchor="t"/>
          <a:lstStyle>
            <a:lvl1pPr>
              <a:defRPr sz="1400" b="1">
                <a:solidFill>
                  <a:srgbClr val="000000"/>
                </a:solidFill>
                <a:latin typeface="Times"/>
                <a:ea typeface="Times"/>
                <a:cs typeface="Times"/>
                <a:sym typeface="Times"/>
              </a:defRPr>
            </a:lvl1pPr>
          </a:lstStyle>
          <a:p>
            <a:fld id="{86CB4B4D-7CA3-9044-876B-883B54F8677D}" type="slidenum">
              <a:t>32</a:t>
            </a:fld>
            <a:endParaRPr/>
          </a:p>
        </p:txBody>
      </p:sp>
      <p:sp>
        <p:nvSpPr>
          <p:cNvPr id="837" name="Shape 837"/>
          <p:cNvSpPr/>
          <p:nvPr/>
        </p:nvSpPr>
        <p:spPr>
          <a:xfrm>
            <a:off x="627886" y="1336725"/>
            <a:ext cx="11125203" cy="32918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285750" indent="-285750">
              <a:buClr>
                <a:srgbClr val="000000"/>
              </a:buClr>
              <a:buSzPts val="1800"/>
              <a:buFont typeface="Arial"/>
              <a:buChar char="•"/>
              <a:defRPr b="1"/>
            </a:pPr>
            <a:r>
              <a:t>Evaluated the safety and efficacy of NeuroAiD in the treatment of mild to moderate AD </a:t>
            </a:r>
            <a:endParaRPr sz="2000"/>
          </a:p>
          <a:p>
            <a:pPr>
              <a:defRPr b="1"/>
            </a:pPr>
            <a:r>
              <a:t>     compared to Donepezil, Rivastigmine and Galantamine over a period of 16 months </a:t>
            </a:r>
            <a:endParaRPr sz="2000"/>
          </a:p>
          <a:p>
            <a:pPr>
              <a:defRPr b="1"/>
            </a:pPr>
            <a:endParaRPr sz="2000"/>
          </a:p>
          <a:p>
            <a:pPr marL="285750" indent="-285750">
              <a:buClr>
                <a:srgbClr val="000000"/>
              </a:buClr>
              <a:buSzPts val="1800"/>
              <a:buFont typeface="Arial"/>
              <a:buChar char="•"/>
              <a:defRPr b="1"/>
            </a:pPr>
            <a:r>
              <a:t>Randomized controlled trial </a:t>
            </a:r>
            <a:endParaRPr sz="2000"/>
          </a:p>
          <a:p>
            <a:pPr marL="82550" indent="19050">
              <a:defRPr b="1"/>
            </a:pPr>
            <a:endParaRPr sz="2000"/>
          </a:p>
          <a:p>
            <a:pPr marL="285750" indent="-285750">
              <a:buClr>
                <a:srgbClr val="000000"/>
              </a:buClr>
              <a:buSzPts val="1800"/>
              <a:buFont typeface="Arial"/>
              <a:buChar char="•"/>
              <a:defRPr b="1"/>
            </a:pPr>
            <a:r>
              <a:t>264 patients were randomly divided in 4 groups</a:t>
            </a:r>
            <a:endParaRPr sz="2000"/>
          </a:p>
          <a:p>
            <a:pPr marL="82550" indent="19050">
              <a:defRPr b="1"/>
            </a:pPr>
            <a:endParaRPr sz="2000"/>
          </a:p>
          <a:p>
            <a:pPr marL="285750" indent="-285750">
              <a:buClr>
                <a:srgbClr val="000000"/>
              </a:buClr>
              <a:buSzPts val="1800"/>
              <a:buFont typeface="Arial"/>
              <a:buChar char="•"/>
              <a:defRPr b="1"/>
            </a:pPr>
            <a:r>
              <a:t>NeuroAiD dose: 1 capsule three times a day</a:t>
            </a:r>
            <a:endParaRPr sz="2000"/>
          </a:p>
          <a:p>
            <a:pPr marL="82550" indent="19050">
              <a:defRPr b="1"/>
            </a:pPr>
            <a:endParaRPr sz="2000"/>
          </a:p>
          <a:p>
            <a:pPr marL="285750" indent="-285750">
              <a:buClr>
                <a:srgbClr val="000000"/>
              </a:buClr>
              <a:buSzPts val="1800"/>
              <a:buFont typeface="Arial"/>
              <a:buChar char="•"/>
              <a:defRPr b="1"/>
            </a:pPr>
            <a:r>
              <a:t>Acetylcholinesterase Inhibitors dose were according to standard dose and tolerability</a:t>
            </a:r>
            <a:endParaRPr sz="2000"/>
          </a:p>
          <a:p>
            <a:pPr marL="82550" indent="19050">
              <a:defRPr b="1"/>
            </a:pPr>
            <a:endParaRPr sz="2000"/>
          </a:p>
          <a:p>
            <a:pPr marL="285750" indent="-285750">
              <a:buClr>
                <a:srgbClr val="000000"/>
              </a:buClr>
              <a:buSzPts val="1800"/>
              <a:buFont typeface="Arial"/>
              <a:buChar char="•"/>
              <a:defRPr b="1"/>
            </a:pPr>
            <a:r>
              <a:t>Outcome Assessments: MMSE and ADAS-Cog scores</a:t>
            </a:r>
          </a:p>
        </p:txBody>
      </p:sp>
      <p:pic>
        <p:nvPicPr>
          <p:cNvPr id="838" name="image2.png"/>
          <p:cNvPicPr>
            <a:picLocks noChangeAspect="1"/>
          </p:cNvPicPr>
          <p:nvPr/>
        </p:nvPicPr>
        <p:blipFill>
          <a:blip r:embed="rId3"/>
          <a:stretch>
            <a:fillRect/>
          </a:stretch>
        </p:blipFill>
        <p:spPr>
          <a:xfrm>
            <a:off x="0" y="6160315"/>
            <a:ext cx="12192000" cy="703794"/>
          </a:xfrm>
          <a:prstGeom prst="rect">
            <a:avLst/>
          </a:prstGeom>
          <a:ln w="12700">
            <a:miter lim="400000"/>
          </a:ln>
        </p:spPr>
      </p:pic>
      <p:pic>
        <p:nvPicPr>
          <p:cNvPr id="839" name="image3.png"/>
          <p:cNvPicPr>
            <a:picLocks noChangeAspect="1"/>
          </p:cNvPicPr>
          <p:nvPr/>
        </p:nvPicPr>
        <p:blipFill>
          <a:blip r:embed="rId4"/>
          <a:stretch>
            <a:fillRect/>
          </a:stretch>
        </p:blipFill>
        <p:spPr>
          <a:xfrm>
            <a:off x="225087" y="6319065"/>
            <a:ext cx="668675" cy="386292"/>
          </a:xfrm>
          <a:prstGeom prst="rect">
            <a:avLst/>
          </a:prstGeom>
          <a:ln w="12700">
            <a:miter lim="400000"/>
          </a:ln>
        </p:spPr>
      </p:pic>
      <p:pic>
        <p:nvPicPr>
          <p:cNvPr id="840" name="image4.png"/>
          <p:cNvPicPr>
            <a:picLocks noChangeAspect="1"/>
          </p:cNvPicPr>
          <p:nvPr/>
        </p:nvPicPr>
        <p:blipFill>
          <a:blip r:embed="rId5"/>
          <a:stretch>
            <a:fillRect/>
          </a:stretch>
        </p:blipFill>
        <p:spPr>
          <a:xfrm>
            <a:off x="10989205" y="6293579"/>
            <a:ext cx="1126406" cy="438780"/>
          </a:xfrm>
          <a:prstGeom prst="rect">
            <a:avLst/>
          </a:prstGeom>
          <a:ln w="12700">
            <a:miter lim="400000"/>
          </a:ln>
        </p:spPr>
      </p:pic>
      <p:pic>
        <p:nvPicPr>
          <p:cNvPr id="841" name="image1.png"/>
          <p:cNvPicPr>
            <a:picLocks noChangeAspect="1"/>
          </p:cNvPicPr>
          <p:nvPr/>
        </p:nvPicPr>
        <p:blipFill>
          <a:blip r:embed="rId6"/>
          <a:srcRect b="84612"/>
          <a:stretch>
            <a:fillRect/>
          </a:stretch>
        </p:blipFill>
        <p:spPr>
          <a:xfrm>
            <a:off x="0" y="-47991"/>
            <a:ext cx="12192000" cy="1042508"/>
          </a:xfrm>
          <a:prstGeom prst="rect">
            <a:avLst/>
          </a:prstGeom>
          <a:ln w="12700">
            <a:miter lim="400000"/>
          </a:ln>
        </p:spPr>
      </p:pic>
      <p:sp>
        <p:nvSpPr>
          <p:cNvPr id="842" name="Shape 842"/>
          <p:cNvSpPr/>
          <p:nvPr/>
        </p:nvSpPr>
        <p:spPr>
          <a:xfrm>
            <a:off x="170130" y="42403"/>
            <a:ext cx="11887203" cy="720641"/>
          </a:xfrm>
          <a:prstGeom prst="rect">
            <a:avLst/>
          </a:prstGeom>
          <a:solidFill>
            <a:srgbClr val="FFFFFF"/>
          </a:solidFill>
          <a:ln w="12700">
            <a:solidFill>
              <a:srgbClr val="FFFFFF"/>
            </a:solidFill>
            <a:miter/>
          </a:ln>
        </p:spPr>
        <p:txBody>
          <a:bodyPr lIns="45718" tIns="45718" rIns="45718" bIns="45718" anchor="ctr"/>
          <a:lstStyle/>
          <a:p>
            <a:pPr algn="ctr" defTabSz="457200">
              <a:defRPr>
                <a:solidFill>
                  <a:srgbClr val="FFFFFF"/>
                </a:solidFill>
              </a:defRPr>
            </a:pPr>
            <a:endParaRPr/>
          </a:p>
        </p:txBody>
      </p:sp>
      <p:sp>
        <p:nvSpPr>
          <p:cNvPr id="843" name="Shape 843"/>
          <p:cNvSpPr/>
          <p:nvPr/>
        </p:nvSpPr>
        <p:spPr>
          <a:xfrm>
            <a:off x="485377" y="172313"/>
            <a:ext cx="10665553" cy="43706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defTabSz="914353">
              <a:defRPr sz="2400" b="1">
                <a:latin typeface="Arial"/>
                <a:ea typeface="Arial"/>
                <a:cs typeface="Arial"/>
                <a:sym typeface="Arial"/>
              </a:defRPr>
            </a:lvl1pPr>
          </a:lstStyle>
          <a:p>
            <a:r>
              <a:t>NeuroAiD compared to Acetylcholinesterase Inhibitors</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 name="Shape 847"/>
          <p:cNvSpPr>
            <a:spLocks noGrp="1"/>
          </p:cNvSpPr>
          <p:nvPr>
            <p:ph type="sldNum" sz="quarter" idx="4294967295"/>
          </p:nvPr>
        </p:nvSpPr>
        <p:spPr>
          <a:xfrm>
            <a:off x="10995662" y="6248398"/>
            <a:ext cx="281937" cy="320037"/>
          </a:xfrm>
          <a:prstGeom prst="rect">
            <a:avLst/>
          </a:prstGeom>
          <a:extLst>
            <a:ext uri="{C572A759-6A51-4108-AA02-DFA0A04FC94B}">
              <ma14:wrappingTextBoxFlag xmlns:ma14="http://schemas.microsoft.com/office/mac/drawingml/2011/main" xmlns="" val="1"/>
            </a:ext>
          </a:extLst>
        </p:spPr>
        <p:txBody>
          <a:bodyPr lIns="45718" tIns="45718" rIns="45718" bIns="45718" anchor="t"/>
          <a:lstStyle>
            <a:lvl1pPr>
              <a:defRPr sz="1400" b="1">
                <a:solidFill>
                  <a:srgbClr val="000000"/>
                </a:solidFill>
                <a:latin typeface="Times"/>
                <a:ea typeface="Times"/>
                <a:cs typeface="Times"/>
                <a:sym typeface="Times"/>
              </a:defRPr>
            </a:lvl1pPr>
          </a:lstStyle>
          <a:p>
            <a:fld id="{86CB4B4D-7CA3-9044-876B-883B54F8677D}" type="slidenum">
              <a:t>33</a:t>
            </a:fld>
            <a:endParaRPr/>
          </a:p>
        </p:txBody>
      </p:sp>
      <p:grpSp>
        <p:nvGrpSpPr>
          <p:cNvPr id="850" name="Group 850"/>
          <p:cNvGrpSpPr/>
          <p:nvPr/>
        </p:nvGrpSpPr>
        <p:grpSpPr>
          <a:xfrm>
            <a:off x="178719" y="1207686"/>
            <a:ext cx="2546557" cy="4473004"/>
            <a:chOff x="-1" y="-1"/>
            <a:chExt cx="2546555" cy="4473002"/>
          </a:xfrm>
        </p:grpSpPr>
        <p:sp>
          <p:nvSpPr>
            <p:cNvPr id="848" name="Shape 848"/>
            <p:cNvSpPr/>
            <p:nvPr/>
          </p:nvSpPr>
          <p:spPr>
            <a:xfrm>
              <a:off x="-2" y="-2"/>
              <a:ext cx="2546557" cy="44730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0"/>
                  </a:lnTo>
                  <a:lnTo>
                    <a:pt x="21600" y="2050"/>
                  </a:lnTo>
                  <a:lnTo>
                    <a:pt x="21600" y="21600"/>
                  </a:lnTo>
                  <a:lnTo>
                    <a:pt x="3600" y="21600"/>
                  </a:lnTo>
                  <a:lnTo>
                    <a:pt x="0" y="19550"/>
                  </a:lnTo>
                  <a:lnTo>
                    <a:pt x="0" y="0"/>
                  </a:lnTo>
                  <a:close/>
                </a:path>
              </a:pathLst>
            </a:custGeom>
            <a:solidFill>
              <a:schemeClr val="accent1"/>
            </a:solidFill>
            <a:ln w="25400" cap="flat">
              <a:solidFill>
                <a:srgbClr val="21364F"/>
              </a:solidFill>
              <a:prstDash val="solid"/>
              <a:round/>
            </a:ln>
            <a:effectLst/>
          </p:spPr>
          <p:txBody>
            <a:bodyPr wrap="square" lIns="45718" tIns="45718" rIns="45718" bIns="45718" numCol="1" anchor="t">
              <a:noAutofit/>
            </a:bodyPr>
            <a:lstStyle/>
            <a:p>
              <a:pPr marL="101600" indent="-101600" algn="ctr">
                <a:defRPr sz="1100">
                  <a:solidFill>
                    <a:srgbClr val="FFFFFF"/>
                  </a:solidFill>
                  <a:latin typeface="Arial"/>
                  <a:ea typeface="Arial"/>
                  <a:cs typeface="Arial"/>
                  <a:sym typeface="Arial"/>
                </a:defRPr>
              </a:pPr>
              <a:endParaRPr/>
            </a:p>
          </p:txBody>
        </p:sp>
        <p:sp>
          <p:nvSpPr>
            <p:cNvPr id="849" name="Shape 849"/>
            <p:cNvSpPr/>
            <p:nvPr/>
          </p:nvSpPr>
          <p:spPr>
            <a:xfrm>
              <a:off x="212217" y="212217"/>
              <a:ext cx="2122121" cy="389686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p>
              <a:pPr marL="171450" indent="-171450">
                <a:buClr>
                  <a:srgbClr val="FFFFFF"/>
                </a:buClr>
                <a:buSzPts val="1100"/>
                <a:buFont typeface="Arial"/>
                <a:buChar char="•"/>
                <a:defRPr sz="1100">
                  <a:solidFill>
                    <a:srgbClr val="FFFFFF"/>
                  </a:solidFill>
                  <a:latin typeface="Arial"/>
                  <a:ea typeface="Arial"/>
                  <a:cs typeface="Arial"/>
                  <a:sym typeface="Arial"/>
                </a:defRPr>
              </a:pPr>
              <a:r>
                <a:t>927 volunteers</a:t>
              </a:r>
            </a:p>
            <a:p>
              <a:pPr marL="171450" indent="-171450">
                <a:buClr>
                  <a:srgbClr val="FFFFFF"/>
                </a:buClr>
                <a:buSzPts val="1100"/>
                <a:buFont typeface="Arial"/>
                <a:buChar char="•"/>
                <a:defRPr sz="1100">
                  <a:solidFill>
                    <a:srgbClr val="FFFFFF"/>
                  </a:solidFill>
                  <a:latin typeface="Arial"/>
                  <a:ea typeface="Arial"/>
                  <a:cs typeface="Arial"/>
                  <a:sym typeface="Arial"/>
                </a:defRPr>
              </a:pPr>
              <a:r>
                <a:t>264 eligible patients</a:t>
              </a:r>
            </a:p>
            <a:p>
              <a:pPr algn="ctr">
                <a:defRPr sz="1100">
                  <a:solidFill>
                    <a:srgbClr val="FFFFFF"/>
                  </a:solidFill>
                  <a:latin typeface="Arial"/>
                  <a:ea typeface="Arial"/>
                  <a:cs typeface="Arial"/>
                  <a:sym typeface="Arial"/>
                </a:defRPr>
              </a:pPr>
              <a:endParaRPr/>
            </a:p>
            <a:p>
              <a:pPr algn="ctr">
                <a:defRPr sz="1100">
                  <a:solidFill>
                    <a:srgbClr val="FFFFFF"/>
                  </a:solidFill>
                  <a:latin typeface="Arial"/>
                  <a:ea typeface="Arial"/>
                  <a:cs typeface="Arial"/>
                  <a:sym typeface="Arial"/>
                </a:defRPr>
              </a:pPr>
              <a:endParaRPr/>
            </a:p>
            <a:p>
              <a:pPr algn="ctr">
                <a:defRPr sz="1100">
                  <a:solidFill>
                    <a:srgbClr val="FFFFFF"/>
                  </a:solidFill>
                  <a:latin typeface="Arial"/>
                  <a:ea typeface="Arial"/>
                  <a:cs typeface="Arial"/>
                  <a:sym typeface="Arial"/>
                </a:defRPr>
              </a:pPr>
              <a:r>
                <a:t>Inclusion:</a:t>
              </a:r>
            </a:p>
            <a:p>
              <a:pPr marL="171450" indent="-171450" algn="ctr">
                <a:buClr>
                  <a:srgbClr val="FFFFFF"/>
                </a:buClr>
                <a:buSzPts val="1100"/>
                <a:buFont typeface="Arial"/>
                <a:buChar char="•"/>
                <a:defRPr sz="1100">
                  <a:solidFill>
                    <a:srgbClr val="FFFFFF"/>
                  </a:solidFill>
                  <a:latin typeface="Arial"/>
                  <a:ea typeface="Arial"/>
                  <a:cs typeface="Arial"/>
                  <a:sym typeface="Arial"/>
                </a:defRPr>
              </a:pPr>
              <a:r>
                <a:t>Mild to moderate AD</a:t>
              </a:r>
            </a:p>
            <a:p>
              <a:pPr marL="171450" indent="-171450" algn="ctr">
                <a:buClr>
                  <a:srgbClr val="FFFFFF"/>
                </a:buClr>
                <a:buSzPts val="1100"/>
                <a:buFont typeface="Arial"/>
                <a:buChar char="•"/>
                <a:defRPr sz="1100">
                  <a:solidFill>
                    <a:srgbClr val="FFFFFF"/>
                  </a:solidFill>
                  <a:latin typeface="Arial"/>
                  <a:ea typeface="Arial"/>
                  <a:cs typeface="Arial"/>
                  <a:sym typeface="Arial"/>
                </a:defRPr>
              </a:pPr>
              <a:r>
                <a:t>Possible diagnosis of AD</a:t>
              </a:r>
            </a:p>
            <a:p>
              <a:pPr marL="171450" indent="-171450" algn="ctr">
                <a:buClr>
                  <a:srgbClr val="FFFFFF"/>
                </a:buClr>
                <a:buSzPts val="1100"/>
                <a:buFont typeface="Arial"/>
                <a:buChar char="•"/>
                <a:defRPr sz="1100">
                  <a:solidFill>
                    <a:srgbClr val="FFFFFF"/>
                  </a:solidFill>
                  <a:latin typeface="Arial"/>
                  <a:ea typeface="Arial"/>
                  <a:cs typeface="Arial"/>
                  <a:sym typeface="Arial"/>
                </a:defRPr>
              </a:pPr>
              <a:r>
                <a:t>&gt;60 years old</a:t>
              </a:r>
            </a:p>
            <a:p>
              <a:pPr marL="171450" indent="-171450" algn="ctr">
                <a:buClr>
                  <a:srgbClr val="FFFFFF"/>
                </a:buClr>
                <a:buSzPts val="1100"/>
                <a:buFont typeface="Arial"/>
                <a:buChar char="•"/>
                <a:defRPr sz="1100">
                  <a:solidFill>
                    <a:srgbClr val="FFFFFF"/>
                  </a:solidFill>
                  <a:latin typeface="Arial"/>
                  <a:ea typeface="Arial"/>
                  <a:cs typeface="Arial"/>
                  <a:sym typeface="Arial"/>
                </a:defRPr>
              </a:pPr>
              <a:r>
                <a:t>MMSE scores ranging from 10 to 26</a:t>
              </a:r>
            </a:p>
            <a:p>
              <a:pPr marL="31750" indent="38100" algn="ctr">
                <a:defRPr sz="1100">
                  <a:solidFill>
                    <a:srgbClr val="FFFFFF"/>
                  </a:solidFill>
                  <a:latin typeface="Arial"/>
                  <a:ea typeface="Arial"/>
                  <a:cs typeface="Arial"/>
                  <a:sym typeface="Arial"/>
                </a:defRPr>
              </a:pPr>
              <a:endParaRPr/>
            </a:p>
            <a:p>
              <a:pPr marL="31750" indent="38100">
                <a:defRPr sz="1100">
                  <a:solidFill>
                    <a:srgbClr val="FFFFFF"/>
                  </a:solidFill>
                  <a:latin typeface="Arial"/>
                  <a:ea typeface="Arial"/>
                  <a:cs typeface="Arial"/>
                  <a:sym typeface="Arial"/>
                </a:defRPr>
              </a:pPr>
              <a:endParaRPr/>
            </a:p>
            <a:p>
              <a:pPr algn="ctr">
                <a:defRPr sz="1100">
                  <a:solidFill>
                    <a:srgbClr val="FFFFFF"/>
                  </a:solidFill>
                  <a:latin typeface="Arial"/>
                  <a:ea typeface="Arial"/>
                  <a:cs typeface="Arial"/>
                  <a:sym typeface="Arial"/>
                </a:defRPr>
              </a:pPr>
              <a:endParaRPr/>
            </a:p>
            <a:p>
              <a:pPr algn="ctr">
                <a:defRPr sz="1100">
                  <a:solidFill>
                    <a:srgbClr val="FFFFFF"/>
                  </a:solidFill>
                  <a:latin typeface="Arial"/>
                  <a:ea typeface="Arial"/>
                  <a:cs typeface="Arial"/>
                  <a:sym typeface="Arial"/>
                </a:defRPr>
              </a:pPr>
              <a:r>
                <a:t>Exclusion:</a:t>
              </a:r>
            </a:p>
            <a:p>
              <a:pPr marL="171450" indent="-171450" algn="ctr">
                <a:buClr>
                  <a:srgbClr val="FFFFFF"/>
                </a:buClr>
                <a:buSzPts val="1100"/>
                <a:buFont typeface="Arial"/>
                <a:buChar char="•"/>
                <a:defRPr sz="1100">
                  <a:solidFill>
                    <a:srgbClr val="FFFFFF"/>
                  </a:solidFill>
                  <a:latin typeface="Arial"/>
                  <a:ea typeface="Arial"/>
                  <a:cs typeface="Arial"/>
                  <a:sym typeface="Arial"/>
                </a:defRPr>
              </a:pPr>
              <a:r>
                <a:t>Presence of any psychiatric illness</a:t>
              </a:r>
            </a:p>
            <a:p>
              <a:pPr marL="171450" indent="-171450" algn="ctr">
                <a:buClr>
                  <a:srgbClr val="FFFFFF"/>
                </a:buClr>
                <a:buSzPts val="1100"/>
                <a:buFont typeface="Arial"/>
                <a:buChar char="•"/>
                <a:defRPr sz="1100">
                  <a:solidFill>
                    <a:srgbClr val="FFFFFF"/>
                  </a:solidFill>
                  <a:latin typeface="Arial"/>
                  <a:ea typeface="Arial"/>
                  <a:cs typeface="Arial"/>
                  <a:sym typeface="Arial"/>
                </a:defRPr>
              </a:pPr>
              <a:r>
                <a:t>Serious physical illness</a:t>
              </a:r>
            </a:p>
            <a:p>
              <a:pPr marL="171450" indent="-171450" algn="ctr">
                <a:buClr>
                  <a:srgbClr val="FFFFFF"/>
                </a:buClr>
                <a:buSzPts val="1100"/>
                <a:buFont typeface="Arial"/>
                <a:buChar char="•"/>
                <a:defRPr sz="1100">
                  <a:solidFill>
                    <a:srgbClr val="FFFFFF"/>
                  </a:solidFill>
                  <a:latin typeface="Arial"/>
                  <a:ea typeface="Arial"/>
                  <a:cs typeface="Arial"/>
                  <a:sym typeface="Arial"/>
                </a:defRPr>
              </a:pPr>
              <a:r>
                <a:t>Other neurological disease</a:t>
              </a:r>
            </a:p>
            <a:p>
              <a:pPr marL="171450" indent="-171450" algn="ctr">
                <a:buClr>
                  <a:srgbClr val="FFFFFF"/>
                </a:buClr>
                <a:buSzPts val="1100"/>
                <a:buFont typeface="Arial"/>
                <a:buChar char="•"/>
                <a:defRPr sz="1100">
                  <a:solidFill>
                    <a:srgbClr val="FFFFFF"/>
                  </a:solidFill>
                  <a:latin typeface="Arial"/>
                  <a:ea typeface="Arial"/>
                  <a:cs typeface="Arial"/>
                  <a:sym typeface="Arial"/>
                </a:defRPr>
              </a:pPr>
              <a:r>
                <a:t>Hypothyroidism</a:t>
              </a:r>
            </a:p>
            <a:p>
              <a:pPr marL="171450" indent="-171450" algn="ctr">
                <a:buClr>
                  <a:srgbClr val="FFFFFF"/>
                </a:buClr>
                <a:buSzPts val="1100"/>
                <a:buFont typeface="Arial"/>
                <a:buChar char="•"/>
                <a:defRPr sz="1100">
                  <a:solidFill>
                    <a:srgbClr val="FFFFFF"/>
                  </a:solidFill>
                  <a:latin typeface="Arial"/>
                  <a:ea typeface="Arial"/>
                  <a:cs typeface="Arial"/>
                  <a:sym typeface="Arial"/>
                </a:defRPr>
              </a:pPr>
              <a:r>
                <a:t>Diabetes mellitus</a:t>
              </a:r>
            </a:p>
            <a:p>
              <a:pPr marL="171450" indent="-171450" algn="ctr">
                <a:buClr>
                  <a:srgbClr val="FFFFFF"/>
                </a:buClr>
                <a:buSzPts val="1100"/>
                <a:buFont typeface="Arial"/>
                <a:buChar char="•"/>
                <a:defRPr sz="1100">
                  <a:solidFill>
                    <a:srgbClr val="FFFFFF"/>
                  </a:solidFill>
                  <a:latin typeface="Arial"/>
                  <a:ea typeface="Arial"/>
                  <a:cs typeface="Arial"/>
                  <a:sym typeface="Arial"/>
                </a:defRPr>
              </a:pPr>
              <a:r>
                <a:t>Liver or renal disease</a:t>
              </a:r>
            </a:p>
            <a:p>
              <a:pPr marL="171450" indent="-171450" algn="ctr">
                <a:buClr>
                  <a:srgbClr val="FFFFFF"/>
                </a:buClr>
                <a:buSzPts val="1100"/>
                <a:buFont typeface="Arial"/>
                <a:buChar char="•"/>
                <a:defRPr sz="1100">
                  <a:solidFill>
                    <a:srgbClr val="FFFFFF"/>
                  </a:solidFill>
                  <a:latin typeface="Arial"/>
                  <a:ea typeface="Arial"/>
                  <a:cs typeface="Arial"/>
                  <a:sym typeface="Arial"/>
                </a:defRPr>
              </a:pPr>
              <a:r>
                <a:t>Addiction</a:t>
              </a:r>
            </a:p>
            <a:p>
              <a:pPr marL="171450" indent="-171450" algn="ctr">
                <a:buClr>
                  <a:srgbClr val="FFFFFF"/>
                </a:buClr>
                <a:buSzPts val="1100"/>
                <a:buFont typeface="Arial"/>
                <a:buChar char="•"/>
                <a:defRPr sz="1100">
                  <a:solidFill>
                    <a:srgbClr val="FFFFFF"/>
                  </a:solidFill>
                  <a:latin typeface="Arial"/>
                  <a:ea typeface="Arial"/>
                  <a:cs typeface="Arial"/>
                  <a:sym typeface="Arial"/>
                </a:defRPr>
              </a:pPr>
              <a:r>
                <a:t>Other causes of dementia</a:t>
              </a:r>
            </a:p>
            <a:p>
              <a:pPr marL="171450" indent="-171450" algn="ctr">
                <a:buClr>
                  <a:srgbClr val="FFFFFF"/>
                </a:buClr>
                <a:buSzPts val="1100"/>
                <a:buFont typeface="Arial"/>
                <a:buChar char="•"/>
                <a:defRPr sz="1100">
                  <a:solidFill>
                    <a:srgbClr val="FFFFFF"/>
                  </a:solidFill>
                  <a:latin typeface="Arial"/>
                  <a:ea typeface="Arial"/>
                  <a:cs typeface="Arial"/>
                  <a:sym typeface="Arial"/>
                </a:defRPr>
              </a:pPr>
              <a:r>
                <a:t>Previously on AChEI</a:t>
              </a:r>
            </a:p>
          </p:txBody>
        </p:sp>
      </p:grpSp>
      <p:grpSp>
        <p:nvGrpSpPr>
          <p:cNvPr id="853" name="Group 853"/>
          <p:cNvGrpSpPr/>
          <p:nvPr/>
        </p:nvGrpSpPr>
        <p:grpSpPr>
          <a:xfrm>
            <a:off x="3048000" y="1524000"/>
            <a:ext cx="1752600" cy="381000"/>
            <a:chOff x="0" y="0"/>
            <a:chExt cx="1752600" cy="381000"/>
          </a:xfrm>
        </p:grpSpPr>
        <p:sp>
          <p:nvSpPr>
            <p:cNvPr id="851" name="Shape 851"/>
            <p:cNvSpPr/>
            <p:nvPr/>
          </p:nvSpPr>
          <p:spPr>
            <a:xfrm>
              <a:off x="0" y="0"/>
              <a:ext cx="1752600" cy="381000"/>
            </a:xfrm>
            <a:prstGeom prst="roundRect">
              <a:avLst>
                <a:gd name="adj" fmla="val 16667"/>
              </a:avLst>
            </a:prstGeom>
            <a:solidFill>
              <a:schemeClr val="accent1"/>
            </a:solidFill>
            <a:ln w="25400" cap="flat">
              <a:solidFill>
                <a:srgbClr val="21364F"/>
              </a:solidFill>
              <a:prstDash val="solid"/>
              <a:round/>
            </a:ln>
            <a:effectLst/>
          </p:spPr>
          <p:txBody>
            <a:bodyPr wrap="square" lIns="45718" tIns="45718" rIns="45718" bIns="45718" numCol="1" anchor="ctr">
              <a:noAutofit/>
            </a:bodyPr>
            <a:lstStyle/>
            <a:p>
              <a:pPr algn="ctr"/>
              <a:endParaRPr/>
            </a:p>
          </p:txBody>
        </p:sp>
        <p:sp>
          <p:nvSpPr>
            <p:cNvPr id="852" name="Shape 852"/>
            <p:cNvSpPr/>
            <p:nvPr/>
          </p:nvSpPr>
          <p:spPr>
            <a:xfrm>
              <a:off x="18597" y="58371"/>
              <a:ext cx="1715405" cy="26425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ctr">
              <a:spAutoFit/>
            </a:bodyPr>
            <a:lstStyle>
              <a:lvl1pPr algn="ctr">
                <a:defRPr sz="1200">
                  <a:solidFill>
                    <a:srgbClr val="FFFFFF"/>
                  </a:solidFill>
                  <a:latin typeface="Arial"/>
                  <a:ea typeface="Arial"/>
                  <a:cs typeface="Arial"/>
                  <a:sym typeface="Arial"/>
                </a:defRPr>
              </a:lvl1pPr>
            </a:lstStyle>
            <a:p>
              <a:r>
                <a:t>264 patients with AD</a:t>
              </a:r>
            </a:p>
          </p:txBody>
        </p:sp>
      </p:grpSp>
      <p:graphicFrame>
        <p:nvGraphicFramePr>
          <p:cNvPr id="854" name="Chart 854"/>
          <p:cNvGraphicFramePr/>
          <p:nvPr/>
        </p:nvGraphicFramePr>
        <p:xfrm>
          <a:off x="2683422" y="1939832"/>
          <a:ext cx="2086932" cy="1816761"/>
        </p:xfrm>
        <a:graphic>
          <a:graphicData uri="http://schemas.openxmlformats.org/drawingml/2006/chart">
            <c:chart xmlns:c="http://schemas.openxmlformats.org/drawingml/2006/chart" xmlns:r="http://schemas.openxmlformats.org/officeDocument/2006/relationships" r:id="rId3"/>
          </a:graphicData>
        </a:graphic>
      </p:graphicFrame>
      <p:sp>
        <p:nvSpPr>
          <p:cNvPr id="855" name="Shape 855"/>
          <p:cNvSpPr/>
          <p:nvPr/>
        </p:nvSpPr>
        <p:spPr>
          <a:xfrm>
            <a:off x="11947714" y="2430164"/>
            <a:ext cx="1241904" cy="1552417"/>
          </a:xfrm>
          <a:custGeom>
            <a:avLst/>
            <a:gdLst/>
            <a:ahLst/>
            <a:cxnLst>
              <a:cxn ang="0">
                <a:pos x="wd2" y="hd2"/>
              </a:cxn>
              <a:cxn ang="5400000">
                <a:pos x="wd2" y="hd2"/>
              </a:cxn>
              <a:cxn ang="10800000">
                <a:pos x="wd2" y="hd2"/>
              </a:cxn>
              <a:cxn ang="16200000">
                <a:pos x="wd2" y="hd2"/>
              </a:cxn>
            </a:cxnLst>
            <a:rect l="0" t="0" r="r" b="b"/>
            <a:pathLst>
              <a:path w="21351" h="20828" extrusionOk="0">
                <a:moveTo>
                  <a:pt x="20604" y="9409"/>
                </a:moveTo>
                <a:cubicBezTo>
                  <a:pt x="3176" y="280"/>
                  <a:pt x="3176" y="280"/>
                  <a:pt x="3176" y="280"/>
                </a:cubicBezTo>
                <a:cubicBezTo>
                  <a:pt x="1879" y="-382"/>
                  <a:pt x="0" y="201"/>
                  <a:pt x="0" y="1288"/>
                </a:cubicBezTo>
                <a:cubicBezTo>
                  <a:pt x="0" y="19543"/>
                  <a:pt x="0" y="19543"/>
                  <a:pt x="0" y="19543"/>
                </a:cubicBezTo>
                <a:cubicBezTo>
                  <a:pt x="0" y="20593"/>
                  <a:pt x="1879" y="21218"/>
                  <a:pt x="3176" y="20556"/>
                </a:cubicBezTo>
                <a:cubicBezTo>
                  <a:pt x="20604" y="11427"/>
                  <a:pt x="20604" y="11427"/>
                  <a:pt x="20604" y="11427"/>
                </a:cubicBezTo>
                <a:cubicBezTo>
                  <a:pt x="21600" y="10922"/>
                  <a:pt x="21600" y="9914"/>
                  <a:pt x="20604" y="9409"/>
                </a:cubicBezTo>
                <a:cubicBezTo>
                  <a:pt x="3176" y="280"/>
                  <a:pt x="3176" y="280"/>
                  <a:pt x="3176" y="280"/>
                </a:cubicBezTo>
                <a:cubicBezTo>
                  <a:pt x="1879" y="-382"/>
                  <a:pt x="0" y="201"/>
                  <a:pt x="0" y="1288"/>
                </a:cubicBezTo>
                <a:cubicBezTo>
                  <a:pt x="0" y="19543"/>
                  <a:pt x="0" y="19543"/>
                  <a:pt x="0" y="19543"/>
                </a:cubicBezTo>
                <a:cubicBezTo>
                  <a:pt x="0" y="20593"/>
                  <a:pt x="1879" y="21218"/>
                  <a:pt x="3176" y="20556"/>
                </a:cubicBezTo>
                <a:cubicBezTo>
                  <a:pt x="20604" y="11427"/>
                  <a:pt x="20604" y="11427"/>
                  <a:pt x="20604" y="11427"/>
                </a:cubicBezTo>
                <a:cubicBezTo>
                  <a:pt x="21600" y="10922"/>
                  <a:pt x="21600" y="9914"/>
                  <a:pt x="20604" y="9409"/>
                </a:cubicBezTo>
              </a:path>
            </a:pathLst>
          </a:custGeom>
          <a:solidFill>
            <a:srgbClr val="5A73D3"/>
          </a:solidFill>
          <a:ln w="12700">
            <a:miter lim="400000"/>
          </a:ln>
        </p:spPr>
        <p:txBody>
          <a:bodyPr lIns="45718" tIns="45718" rIns="45718" bIns="45718" anchor="ctr"/>
          <a:lstStyle/>
          <a:p>
            <a:pPr>
              <a:defRPr sz="2400">
                <a:latin typeface="Arial"/>
                <a:ea typeface="Arial"/>
                <a:cs typeface="Arial"/>
                <a:sym typeface="Arial"/>
              </a:defRPr>
            </a:pPr>
            <a:endParaRPr/>
          </a:p>
        </p:txBody>
      </p:sp>
      <p:sp>
        <p:nvSpPr>
          <p:cNvPr id="856" name="Shape 856"/>
          <p:cNvSpPr/>
          <p:nvPr/>
        </p:nvSpPr>
        <p:spPr>
          <a:xfrm>
            <a:off x="10752059" y="3263424"/>
            <a:ext cx="147029"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017" y="21600"/>
                  <a:pt x="1017" y="21600"/>
                  <a:pt x="1017" y="21600"/>
                </a:cubicBezTo>
                <a:cubicBezTo>
                  <a:pt x="539" y="21600"/>
                  <a:pt x="0" y="15882"/>
                  <a:pt x="0" y="10800"/>
                </a:cubicBezTo>
                <a:cubicBezTo>
                  <a:pt x="0" y="5718"/>
                  <a:pt x="539" y="0"/>
                  <a:pt x="1017" y="0"/>
                </a:cubicBezTo>
                <a:cubicBezTo>
                  <a:pt x="21600" y="0"/>
                  <a:pt x="21600" y="0"/>
                  <a:pt x="21600" y="0"/>
                </a:cubicBezTo>
                <a:lnTo>
                  <a:pt x="21600" y="21600"/>
                </a:lnTo>
              </a:path>
            </a:pathLst>
          </a:custGeom>
          <a:solidFill>
            <a:srgbClr val="FFFFFF"/>
          </a:solidFill>
          <a:ln w="12700">
            <a:miter lim="400000"/>
          </a:ln>
        </p:spPr>
        <p:txBody>
          <a:bodyPr lIns="45718" tIns="45718" rIns="45718" bIns="45718" anchor="ctr"/>
          <a:lstStyle/>
          <a:p>
            <a:pPr>
              <a:defRPr sz="2400">
                <a:latin typeface="Arial"/>
                <a:ea typeface="Arial"/>
                <a:cs typeface="Arial"/>
                <a:sym typeface="Arial"/>
              </a:defRPr>
            </a:pPr>
            <a:endParaRPr/>
          </a:p>
        </p:txBody>
      </p:sp>
      <p:sp>
        <p:nvSpPr>
          <p:cNvPr id="857" name="Shape 857"/>
          <p:cNvSpPr/>
          <p:nvPr/>
        </p:nvSpPr>
        <p:spPr>
          <a:xfrm>
            <a:off x="10721495" y="3133094"/>
            <a:ext cx="188380" cy="179088"/>
          </a:xfrm>
          <a:custGeom>
            <a:avLst/>
            <a:gdLst/>
            <a:ahLst/>
            <a:cxnLst>
              <a:cxn ang="0">
                <a:pos x="wd2" y="hd2"/>
              </a:cxn>
              <a:cxn ang="5400000">
                <a:pos x="wd2" y="hd2"/>
              </a:cxn>
              <a:cxn ang="10800000">
                <a:pos x="wd2" y="hd2"/>
              </a:cxn>
              <a:cxn ang="16200000">
                <a:pos x="wd2" y="hd2"/>
              </a:cxn>
            </a:cxnLst>
            <a:rect l="0" t="0" r="r" b="b"/>
            <a:pathLst>
              <a:path w="21600" h="21600" extrusionOk="0">
                <a:moveTo>
                  <a:pt x="16915" y="21600"/>
                </a:moveTo>
                <a:cubicBezTo>
                  <a:pt x="5107" y="21600"/>
                  <a:pt x="5107" y="21600"/>
                  <a:pt x="5107" y="21600"/>
                </a:cubicBezTo>
                <a:cubicBezTo>
                  <a:pt x="3514" y="21600"/>
                  <a:pt x="2343" y="21268"/>
                  <a:pt x="1546" y="20229"/>
                </a:cubicBezTo>
                <a:cubicBezTo>
                  <a:pt x="375" y="19523"/>
                  <a:pt x="0" y="18111"/>
                  <a:pt x="0" y="17072"/>
                </a:cubicBezTo>
                <a:cubicBezTo>
                  <a:pt x="1171" y="2825"/>
                  <a:pt x="1171" y="2825"/>
                  <a:pt x="1171" y="2825"/>
                </a:cubicBezTo>
                <a:cubicBezTo>
                  <a:pt x="1171" y="1080"/>
                  <a:pt x="2718" y="0"/>
                  <a:pt x="4685" y="0"/>
                </a:cubicBezTo>
                <a:cubicBezTo>
                  <a:pt x="16915" y="0"/>
                  <a:pt x="16915" y="0"/>
                  <a:pt x="16915" y="0"/>
                </a:cubicBezTo>
                <a:cubicBezTo>
                  <a:pt x="18882" y="0"/>
                  <a:pt x="20850" y="1080"/>
                  <a:pt x="20850" y="2825"/>
                </a:cubicBezTo>
                <a:cubicBezTo>
                  <a:pt x="21600" y="17072"/>
                  <a:pt x="21600" y="17072"/>
                  <a:pt x="21600" y="17072"/>
                </a:cubicBezTo>
                <a:cubicBezTo>
                  <a:pt x="21600" y="18111"/>
                  <a:pt x="21225" y="19523"/>
                  <a:pt x="20429" y="20229"/>
                </a:cubicBezTo>
                <a:cubicBezTo>
                  <a:pt x="19257" y="21268"/>
                  <a:pt x="18086" y="21600"/>
                  <a:pt x="16915" y="21600"/>
                </a:cubicBezTo>
                <a:close/>
                <a:moveTo>
                  <a:pt x="4685" y="2118"/>
                </a:moveTo>
                <a:cubicBezTo>
                  <a:pt x="3936" y="2118"/>
                  <a:pt x="3514" y="2451"/>
                  <a:pt x="3514" y="3157"/>
                </a:cubicBezTo>
                <a:cubicBezTo>
                  <a:pt x="2343" y="17072"/>
                  <a:pt x="2343" y="17072"/>
                  <a:pt x="2343" y="17072"/>
                </a:cubicBezTo>
                <a:cubicBezTo>
                  <a:pt x="2343" y="17778"/>
                  <a:pt x="2718" y="18443"/>
                  <a:pt x="3139" y="18817"/>
                </a:cubicBezTo>
                <a:cubicBezTo>
                  <a:pt x="3514" y="19149"/>
                  <a:pt x="4311" y="19523"/>
                  <a:pt x="5107" y="19523"/>
                </a:cubicBezTo>
                <a:cubicBezTo>
                  <a:pt x="16915" y="19523"/>
                  <a:pt x="16915" y="19523"/>
                  <a:pt x="16915" y="19523"/>
                </a:cubicBezTo>
                <a:cubicBezTo>
                  <a:pt x="17289" y="19523"/>
                  <a:pt x="18086" y="19149"/>
                  <a:pt x="18461" y="18817"/>
                </a:cubicBezTo>
                <a:cubicBezTo>
                  <a:pt x="19257" y="18443"/>
                  <a:pt x="19257" y="17778"/>
                  <a:pt x="19257" y="17072"/>
                </a:cubicBezTo>
                <a:cubicBezTo>
                  <a:pt x="18461" y="3157"/>
                  <a:pt x="18461" y="3157"/>
                  <a:pt x="18461" y="3157"/>
                </a:cubicBezTo>
                <a:cubicBezTo>
                  <a:pt x="18461" y="2451"/>
                  <a:pt x="17664" y="2118"/>
                  <a:pt x="16915" y="2118"/>
                </a:cubicBezTo>
                <a:lnTo>
                  <a:pt x="4685" y="2118"/>
                </a:lnTo>
                <a:close/>
              </a:path>
            </a:pathLst>
          </a:custGeom>
          <a:solidFill>
            <a:srgbClr val="FFFFFF"/>
          </a:solidFill>
          <a:ln w="12700">
            <a:miter lim="400000"/>
          </a:ln>
        </p:spPr>
        <p:txBody>
          <a:bodyPr lIns="45718" tIns="45718" rIns="45718" bIns="45718" anchor="ctr"/>
          <a:lstStyle/>
          <a:p>
            <a:pPr>
              <a:defRPr sz="2400">
                <a:latin typeface="Arial"/>
                <a:ea typeface="Arial"/>
                <a:cs typeface="Arial"/>
                <a:sym typeface="Arial"/>
              </a:defRPr>
            </a:pPr>
            <a:endParaRPr/>
          </a:p>
        </p:txBody>
      </p:sp>
      <p:sp>
        <p:nvSpPr>
          <p:cNvPr id="858" name="Shape 858"/>
          <p:cNvSpPr/>
          <p:nvPr/>
        </p:nvSpPr>
        <p:spPr>
          <a:xfrm>
            <a:off x="10768241" y="3090516"/>
            <a:ext cx="96682" cy="84809"/>
          </a:xfrm>
          <a:custGeom>
            <a:avLst/>
            <a:gdLst/>
            <a:ahLst/>
            <a:cxnLst>
              <a:cxn ang="0">
                <a:pos x="wd2" y="hd2"/>
              </a:cxn>
              <a:cxn ang="5400000">
                <a:pos x="wd2" y="hd2"/>
              </a:cxn>
              <a:cxn ang="10800000">
                <a:pos x="wd2" y="hd2"/>
              </a:cxn>
              <a:cxn ang="16200000">
                <a:pos x="wd2" y="hd2"/>
              </a:cxn>
            </a:cxnLst>
            <a:rect l="0" t="0" r="r" b="b"/>
            <a:pathLst>
              <a:path w="21600" h="21600" extrusionOk="0">
                <a:moveTo>
                  <a:pt x="19302" y="21600"/>
                </a:moveTo>
                <a:cubicBezTo>
                  <a:pt x="17740" y="21600"/>
                  <a:pt x="17004" y="20803"/>
                  <a:pt x="17004" y="19387"/>
                </a:cubicBezTo>
                <a:cubicBezTo>
                  <a:pt x="17004" y="10446"/>
                  <a:pt x="17004" y="10446"/>
                  <a:pt x="17004" y="10446"/>
                </a:cubicBezTo>
                <a:cubicBezTo>
                  <a:pt x="17004" y="7436"/>
                  <a:pt x="14706" y="5223"/>
                  <a:pt x="11581" y="5223"/>
                </a:cubicBezTo>
                <a:cubicBezTo>
                  <a:pt x="7721" y="4515"/>
                  <a:pt x="4688" y="7436"/>
                  <a:pt x="4688" y="10446"/>
                </a:cubicBezTo>
                <a:cubicBezTo>
                  <a:pt x="4688" y="19387"/>
                  <a:pt x="4688" y="19387"/>
                  <a:pt x="4688" y="19387"/>
                </a:cubicBezTo>
                <a:cubicBezTo>
                  <a:pt x="4688" y="20803"/>
                  <a:pt x="3860" y="21600"/>
                  <a:pt x="2298" y="21600"/>
                </a:cubicBezTo>
                <a:cubicBezTo>
                  <a:pt x="1563" y="21600"/>
                  <a:pt x="0" y="20803"/>
                  <a:pt x="0" y="19387"/>
                </a:cubicBezTo>
                <a:cubicBezTo>
                  <a:pt x="0" y="11154"/>
                  <a:pt x="0" y="11154"/>
                  <a:pt x="0" y="11154"/>
                </a:cubicBezTo>
                <a:cubicBezTo>
                  <a:pt x="0" y="5223"/>
                  <a:pt x="4688" y="797"/>
                  <a:pt x="10019" y="0"/>
                </a:cubicBezTo>
                <a:cubicBezTo>
                  <a:pt x="16177" y="0"/>
                  <a:pt x="21600" y="4515"/>
                  <a:pt x="21600" y="10446"/>
                </a:cubicBezTo>
                <a:cubicBezTo>
                  <a:pt x="21600" y="19387"/>
                  <a:pt x="21600" y="19387"/>
                  <a:pt x="21600" y="19387"/>
                </a:cubicBezTo>
                <a:cubicBezTo>
                  <a:pt x="21600" y="20803"/>
                  <a:pt x="20129" y="21600"/>
                  <a:pt x="19302" y="21600"/>
                </a:cubicBezTo>
              </a:path>
            </a:pathLst>
          </a:custGeom>
          <a:solidFill>
            <a:srgbClr val="FFFFFF"/>
          </a:solidFill>
          <a:ln w="12700">
            <a:miter lim="400000"/>
          </a:ln>
        </p:spPr>
        <p:txBody>
          <a:bodyPr lIns="45718" tIns="45718" rIns="45718" bIns="45718" anchor="ctr"/>
          <a:lstStyle/>
          <a:p>
            <a:pPr>
              <a:defRPr sz="2400">
                <a:latin typeface="Arial"/>
                <a:ea typeface="Arial"/>
                <a:cs typeface="Arial"/>
                <a:sym typeface="Arial"/>
              </a:defRPr>
            </a:pPr>
            <a:endParaRPr/>
          </a:p>
        </p:txBody>
      </p:sp>
      <p:sp>
        <p:nvSpPr>
          <p:cNvPr id="859" name="Shape 859"/>
          <p:cNvSpPr/>
          <p:nvPr/>
        </p:nvSpPr>
        <p:spPr>
          <a:xfrm>
            <a:off x="10252222" y="1676399"/>
            <a:ext cx="263380" cy="725287"/>
          </a:xfrm>
          <a:prstGeom prst="rect">
            <a:avLst/>
          </a:prstGeom>
          <a:solidFill>
            <a:srgbClr val="FFFFFF"/>
          </a:solidFill>
          <a:ln w="12700">
            <a:miter lim="400000"/>
          </a:ln>
        </p:spPr>
        <p:txBody>
          <a:bodyPr lIns="45718" tIns="45718" rIns="45718" bIns="45718" anchor="ctr"/>
          <a:lstStyle/>
          <a:p>
            <a:pPr algn="ctr">
              <a:defRPr sz="2400">
                <a:solidFill>
                  <a:srgbClr val="FFFFFF"/>
                </a:solidFill>
                <a:latin typeface="Arial"/>
                <a:ea typeface="Arial"/>
                <a:cs typeface="Arial"/>
                <a:sym typeface="Arial"/>
              </a:defRPr>
            </a:pPr>
            <a:endParaRPr/>
          </a:p>
        </p:txBody>
      </p:sp>
      <p:grpSp>
        <p:nvGrpSpPr>
          <p:cNvPr id="898" name="Group 898"/>
          <p:cNvGrpSpPr/>
          <p:nvPr/>
        </p:nvGrpSpPr>
        <p:grpSpPr>
          <a:xfrm>
            <a:off x="4938312" y="1458696"/>
            <a:ext cx="5964299" cy="2071932"/>
            <a:chOff x="0" y="0"/>
            <a:chExt cx="5964297" cy="2071930"/>
          </a:xfrm>
        </p:grpSpPr>
        <p:sp>
          <p:nvSpPr>
            <p:cNvPr id="860" name="Shape 860"/>
            <p:cNvSpPr/>
            <p:nvPr/>
          </p:nvSpPr>
          <p:spPr>
            <a:xfrm>
              <a:off x="4408394" y="1872263"/>
              <a:ext cx="259319" cy="2"/>
            </a:xfrm>
            <a:prstGeom prst="line">
              <a:avLst/>
            </a:prstGeom>
            <a:noFill/>
            <a:ln w="25400" cap="flat">
              <a:solidFill>
                <a:srgbClr val="4674AA"/>
              </a:solidFill>
              <a:prstDash val="solid"/>
              <a:round/>
            </a:ln>
            <a:effectLst/>
          </p:spPr>
          <p:txBody>
            <a:bodyPr wrap="square" lIns="45718" tIns="45718" rIns="45718" bIns="45718" numCol="1" anchor="t">
              <a:noAutofit/>
            </a:bodyPr>
            <a:lstStyle/>
            <a:p>
              <a:endParaRPr/>
            </a:p>
          </p:txBody>
        </p:sp>
        <p:sp>
          <p:nvSpPr>
            <p:cNvPr id="861" name="Shape 861"/>
            <p:cNvSpPr/>
            <p:nvPr/>
          </p:nvSpPr>
          <p:spPr>
            <a:xfrm>
              <a:off x="2852490" y="1872263"/>
              <a:ext cx="259319" cy="2"/>
            </a:xfrm>
            <a:prstGeom prst="line">
              <a:avLst/>
            </a:prstGeom>
            <a:noFill/>
            <a:ln w="25400" cap="flat">
              <a:solidFill>
                <a:srgbClr val="4674AA"/>
              </a:solidFill>
              <a:prstDash val="solid"/>
              <a:round/>
            </a:ln>
            <a:effectLst/>
          </p:spPr>
          <p:txBody>
            <a:bodyPr wrap="square" lIns="45718" tIns="45718" rIns="45718" bIns="45718" numCol="1" anchor="t">
              <a:noAutofit/>
            </a:bodyPr>
            <a:lstStyle/>
            <a:p>
              <a:endParaRPr/>
            </a:p>
          </p:txBody>
        </p:sp>
        <p:sp>
          <p:nvSpPr>
            <p:cNvPr id="862" name="Shape 862"/>
            <p:cNvSpPr/>
            <p:nvPr/>
          </p:nvSpPr>
          <p:spPr>
            <a:xfrm>
              <a:off x="1296586" y="1035964"/>
              <a:ext cx="259319" cy="8363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25400" cap="flat">
              <a:solidFill>
                <a:srgbClr val="3B6495"/>
              </a:solidFill>
              <a:prstDash val="solid"/>
              <a:round/>
            </a:ln>
            <a:effectLst/>
          </p:spPr>
          <p:txBody>
            <a:bodyPr wrap="square" lIns="45718" tIns="45718" rIns="45718" bIns="45718" numCol="1" anchor="t">
              <a:noAutofit/>
            </a:bodyPr>
            <a:lstStyle/>
            <a:p>
              <a:endParaRPr/>
            </a:p>
          </p:txBody>
        </p:sp>
        <p:sp>
          <p:nvSpPr>
            <p:cNvPr id="863" name="Shape 863"/>
            <p:cNvSpPr/>
            <p:nvPr/>
          </p:nvSpPr>
          <p:spPr>
            <a:xfrm>
              <a:off x="4408394" y="1314731"/>
              <a:ext cx="259319" cy="2"/>
            </a:xfrm>
            <a:prstGeom prst="line">
              <a:avLst/>
            </a:prstGeom>
            <a:noFill/>
            <a:ln w="25400" cap="flat">
              <a:solidFill>
                <a:srgbClr val="4674AA"/>
              </a:solidFill>
              <a:prstDash val="solid"/>
              <a:round/>
            </a:ln>
            <a:effectLst/>
          </p:spPr>
          <p:txBody>
            <a:bodyPr wrap="square" lIns="45718" tIns="45718" rIns="45718" bIns="45718" numCol="1" anchor="t">
              <a:noAutofit/>
            </a:bodyPr>
            <a:lstStyle/>
            <a:p>
              <a:endParaRPr/>
            </a:p>
          </p:txBody>
        </p:sp>
        <p:sp>
          <p:nvSpPr>
            <p:cNvPr id="864" name="Shape 864"/>
            <p:cNvSpPr/>
            <p:nvPr/>
          </p:nvSpPr>
          <p:spPr>
            <a:xfrm>
              <a:off x="2852490" y="1314731"/>
              <a:ext cx="259319" cy="2"/>
            </a:xfrm>
            <a:prstGeom prst="line">
              <a:avLst/>
            </a:prstGeom>
            <a:noFill/>
            <a:ln w="25400" cap="flat">
              <a:solidFill>
                <a:srgbClr val="4674AA"/>
              </a:solidFill>
              <a:prstDash val="solid"/>
              <a:round/>
            </a:ln>
            <a:effectLst/>
          </p:spPr>
          <p:txBody>
            <a:bodyPr wrap="square" lIns="45718" tIns="45718" rIns="45718" bIns="45718" numCol="1" anchor="t">
              <a:noAutofit/>
            </a:bodyPr>
            <a:lstStyle/>
            <a:p>
              <a:endParaRPr/>
            </a:p>
          </p:txBody>
        </p:sp>
        <p:sp>
          <p:nvSpPr>
            <p:cNvPr id="865" name="Shape 865"/>
            <p:cNvSpPr/>
            <p:nvPr/>
          </p:nvSpPr>
          <p:spPr>
            <a:xfrm>
              <a:off x="1296586" y="1035964"/>
              <a:ext cx="259319" cy="2787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25400" cap="flat">
              <a:solidFill>
                <a:srgbClr val="3B6495"/>
              </a:solidFill>
              <a:prstDash val="solid"/>
              <a:round/>
            </a:ln>
            <a:effectLst/>
          </p:spPr>
          <p:txBody>
            <a:bodyPr wrap="square" lIns="45718" tIns="45718" rIns="45718" bIns="45718" numCol="1" anchor="t">
              <a:noAutofit/>
            </a:bodyPr>
            <a:lstStyle/>
            <a:p>
              <a:endParaRPr/>
            </a:p>
          </p:txBody>
        </p:sp>
        <p:sp>
          <p:nvSpPr>
            <p:cNvPr id="866" name="Shape 866"/>
            <p:cNvSpPr/>
            <p:nvPr/>
          </p:nvSpPr>
          <p:spPr>
            <a:xfrm>
              <a:off x="4408394" y="757198"/>
              <a:ext cx="259319" cy="2"/>
            </a:xfrm>
            <a:prstGeom prst="line">
              <a:avLst/>
            </a:prstGeom>
            <a:noFill/>
            <a:ln w="25400" cap="flat">
              <a:solidFill>
                <a:srgbClr val="4674AA"/>
              </a:solidFill>
              <a:prstDash val="solid"/>
              <a:round/>
            </a:ln>
            <a:effectLst/>
          </p:spPr>
          <p:txBody>
            <a:bodyPr wrap="square" lIns="45718" tIns="45718" rIns="45718" bIns="45718" numCol="1" anchor="t">
              <a:noAutofit/>
            </a:bodyPr>
            <a:lstStyle/>
            <a:p>
              <a:endParaRPr/>
            </a:p>
          </p:txBody>
        </p:sp>
        <p:sp>
          <p:nvSpPr>
            <p:cNvPr id="867" name="Shape 867"/>
            <p:cNvSpPr/>
            <p:nvPr/>
          </p:nvSpPr>
          <p:spPr>
            <a:xfrm>
              <a:off x="2852490" y="757198"/>
              <a:ext cx="259319" cy="2"/>
            </a:xfrm>
            <a:prstGeom prst="line">
              <a:avLst/>
            </a:prstGeom>
            <a:noFill/>
            <a:ln w="25400" cap="flat">
              <a:solidFill>
                <a:srgbClr val="4674AA"/>
              </a:solidFill>
              <a:prstDash val="solid"/>
              <a:round/>
            </a:ln>
            <a:effectLst/>
          </p:spPr>
          <p:txBody>
            <a:bodyPr wrap="square" lIns="45718" tIns="45718" rIns="45718" bIns="45718" numCol="1" anchor="t">
              <a:noAutofit/>
            </a:bodyPr>
            <a:lstStyle/>
            <a:p>
              <a:endParaRPr/>
            </a:p>
          </p:txBody>
        </p:sp>
        <p:sp>
          <p:nvSpPr>
            <p:cNvPr id="868" name="Shape 868"/>
            <p:cNvSpPr/>
            <p:nvPr/>
          </p:nvSpPr>
          <p:spPr>
            <a:xfrm>
              <a:off x="1296586" y="757198"/>
              <a:ext cx="259319" cy="27876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800" y="21600"/>
                  </a:lnTo>
                  <a:lnTo>
                    <a:pt x="10800" y="0"/>
                  </a:lnTo>
                  <a:lnTo>
                    <a:pt x="21600" y="0"/>
                  </a:lnTo>
                </a:path>
              </a:pathLst>
            </a:custGeom>
            <a:noFill/>
            <a:ln w="25400" cap="flat">
              <a:solidFill>
                <a:srgbClr val="3B6495"/>
              </a:solidFill>
              <a:prstDash val="solid"/>
              <a:round/>
            </a:ln>
            <a:effectLst/>
          </p:spPr>
          <p:txBody>
            <a:bodyPr wrap="square" lIns="45718" tIns="45718" rIns="45718" bIns="45718" numCol="1" anchor="t">
              <a:noAutofit/>
            </a:bodyPr>
            <a:lstStyle/>
            <a:p>
              <a:endParaRPr/>
            </a:p>
          </p:txBody>
        </p:sp>
        <p:sp>
          <p:nvSpPr>
            <p:cNvPr id="869" name="Shape 869"/>
            <p:cNvSpPr/>
            <p:nvPr/>
          </p:nvSpPr>
          <p:spPr>
            <a:xfrm>
              <a:off x="4408394" y="199666"/>
              <a:ext cx="259319" cy="2"/>
            </a:xfrm>
            <a:prstGeom prst="line">
              <a:avLst/>
            </a:prstGeom>
            <a:noFill/>
            <a:ln w="25400" cap="flat">
              <a:solidFill>
                <a:srgbClr val="4674AA"/>
              </a:solidFill>
              <a:prstDash val="solid"/>
              <a:round/>
            </a:ln>
            <a:effectLst/>
          </p:spPr>
          <p:txBody>
            <a:bodyPr wrap="square" lIns="45718" tIns="45718" rIns="45718" bIns="45718" numCol="1" anchor="t">
              <a:noAutofit/>
            </a:bodyPr>
            <a:lstStyle/>
            <a:p>
              <a:endParaRPr/>
            </a:p>
          </p:txBody>
        </p:sp>
        <p:sp>
          <p:nvSpPr>
            <p:cNvPr id="870" name="Shape 870"/>
            <p:cNvSpPr/>
            <p:nvPr/>
          </p:nvSpPr>
          <p:spPr>
            <a:xfrm>
              <a:off x="2852490" y="199666"/>
              <a:ext cx="259319" cy="2"/>
            </a:xfrm>
            <a:prstGeom prst="line">
              <a:avLst/>
            </a:prstGeom>
            <a:noFill/>
            <a:ln w="25400" cap="flat">
              <a:solidFill>
                <a:srgbClr val="4674AA"/>
              </a:solidFill>
              <a:prstDash val="solid"/>
              <a:round/>
            </a:ln>
            <a:effectLst/>
          </p:spPr>
          <p:txBody>
            <a:bodyPr wrap="square" lIns="45718" tIns="45718" rIns="45718" bIns="45718" numCol="1" anchor="t">
              <a:noAutofit/>
            </a:bodyPr>
            <a:lstStyle/>
            <a:p>
              <a:endParaRPr/>
            </a:p>
          </p:txBody>
        </p:sp>
        <p:sp>
          <p:nvSpPr>
            <p:cNvPr id="871" name="Shape 871"/>
            <p:cNvSpPr/>
            <p:nvPr/>
          </p:nvSpPr>
          <p:spPr>
            <a:xfrm>
              <a:off x="1296586" y="199666"/>
              <a:ext cx="259319" cy="83629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800" y="21600"/>
                  </a:lnTo>
                  <a:lnTo>
                    <a:pt x="10800" y="0"/>
                  </a:lnTo>
                  <a:lnTo>
                    <a:pt x="21600" y="0"/>
                  </a:lnTo>
                </a:path>
              </a:pathLst>
            </a:custGeom>
            <a:noFill/>
            <a:ln w="25400" cap="flat">
              <a:solidFill>
                <a:srgbClr val="3B6495"/>
              </a:solidFill>
              <a:prstDash val="solid"/>
              <a:round/>
            </a:ln>
            <a:effectLst/>
          </p:spPr>
          <p:txBody>
            <a:bodyPr wrap="square" lIns="45718" tIns="45718" rIns="45718" bIns="45718" numCol="1" anchor="t">
              <a:noAutofit/>
            </a:bodyPr>
            <a:lstStyle/>
            <a:p>
              <a:endParaRPr/>
            </a:p>
          </p:txBody>
        </p:sp>
        <p:sp>
          <p:nvSpPr>
            <p:cNvPr id="872" name="Shape 872"/>
            <p:cNvSpPr/>
            <p:nvPr/>
          </p:nvSpPr>
          <p:spPr>
            <a:xfrm>
              <a:off x="0" y="838235"/>
              <a:ext cx="1296586" cy="395460"/>
            </a:xfrm>
            <a:prstGeom prst="rect">
              <a:avLst/>
            </a:prstGeom>
            <a:gradFill flip="none" rotWithShape="1">
              <a:gsLst>
                <a:gs pos="0">
                  <a:srgbClr val="9FC3FF"/>
                </a:gs>
                <a:gs pos="35000">
                  <a:srgbClr val="BDD5FF"/>
                </a:gs>
                <a:gs pos="100000">
                  <a:srgbClr val="E4EEFF"/>
                </a:gs>
              </a:gsLst>
              <a:lin ang="16200000" scaled="0"/>
            </a:gradFill>
            <a:ln w="12700" cap="flat">
              <a:noFill/>
              <a:miter lim="400000"/>
            </a:ln>
            <a:effectLst>
              <a:outerShdw blurRad="38100" dist="20000" dir="5400000" rotWithShape="0">
                <a:srgbClr val="000000">
                  <a:alpha val="37647"/>
                </a:srgbClr>
              </a:outerShdw>
            </a:effectLst>
          </p:spPr>
          <p:txBody>
            <a:bodyPr wrap="square" lIns="45718" tIns="45718" rIns="45718" bIns="45718" numCol="1" anchor="ctr">
              <a:noAutofit/>
            </a:bodyPr>
            <a:lstStyle/>
            <a:p>
              <a:endParaRPr/>
            </a:p>
          </p:txBody>
        </p:sp>
        <p:sp>
          <p:nvSpPr>
            <p:cNvPr id="873" name="Shape 873"/>
            <p:cNvSpPr/>
            <p:nvPr/>
          </p:nvSpPr>
          <p:spPr>
            <a:xfrm>
              <a:off x="0" y="861698"/>
              <a:ext cx="1296586" cy="34853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600" tIns="7600" rIns="7600" bIns="7600" numCol="1" anchor="ctr">
              <a:spAutoFit/>
            </a:bodyPr>
            <a:lstStyle>
              <a:lvl1pPr algn="ctr">
                <a:lnSpc>
                  <a:spcPct val="90000"/>
                </a:lnSpc>
                <a:defRPr sz="1200">
                  <a:latin typeface="Arial"/>
                  <a:ea typeface="Arial"/>
                  <a:cs typeface="Arial"/>
                  <a:sym typeface="Arial"/>
                </a:defRPr>
              </a:lvl1pPr>
            </a:lstStyle>
            <a:p>
              <a:r>
                <a:t>264 randomized patients</a:t>
              </a:r>
            </a:p>
          </p:txBody>
        </p:sp>
        <p:sp>
          <p:nvSpPr>
            <p:cNvPr id="874" name="Shape 874"/>
            <p:cNvSpPr/>
            <p:nvPr/>
          </p:nvSpPr>
          <p:spPr>
            <a:xfrm>
              <a:off x="1555903" y="1936"/>
              <a:ext cx="1296587" cy="395460"/>
            </a:xfrm>
            <a:prstGeom prst="rect">
              <a:avLst/>
            </a:prstGeom>
            <a:solidFill>
              <a:schemeClr val="accent3"/>
            </a:solidFill>
            <a:ln w="12700" cap="flat">
              <a:noFill/>
              <a:miter lim="400000"/>
            </a:ln>
            <a:effectLst>
              <a:outerShdw blurRad="38100" dist="20000" dir="5400000" rotWithShape="0">
                <a:srgbClr val="000000">
                  <a:alpha val="37647"/>
                </a:srgbClr>
              </a:outerShdw>
            </a:effectLst>
          </p:spPr>
          <p:txBody>
            <a:bodyPr wrap="square" lIns="45718" tIns="45718" rIns="45718" bIns="45718" numCol="1" anchor="ctr">
              <a:noAutofit/>
            </a:bodyPr>
            <a:lstStyle/>
            <a:p>
              <a:endParaRPr/>
            </a:p>
          </p:txBody>
        </p:sp>
        <p:sp>
          <p:nvSpPr>
            <p:cNvPr id="875" name="Shape 875"/>
            <p:cNvSpPr/>
            <p:nvPr/>
          </p:nvSpPr>
          <p:spPr>
            <a:xfrm>
              <a:off x="1555903" y="-1"/>
              <a:ext cx="1296587" cy="39933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600" tIns="7600" rIns="7600" bIns="7600" numCol="1" anchor="ctr">
              <a:spAutoFit/>
            </a:bodyPr>
            <a:lstStyle/>
            <a:p>
              <a:pPr algn="ctr">
                <a:lnSpc>
                  <a:spcPct val="90000"/>
                </a:lnSpc>
                <a:defRPr sz="1200">
                  <a:solidFill>
                    <a:srgbClr val="FFFFFF"/>
                  </a:solidFill>
                  <a:latin typeface="Arial"/>
                  <a:ea typeface="Arial"/>
                  <a:cs typeface="Arial"/>
                  <a:sym typeface="Arial"/>
                </a:defRPr>
              </a:pPr>
              <a:r>
                <a:t>Donepezil</a:t>
              </a:r>
            </a:p>
            <a:p>
              <a:pPr algn="ctr">
                <a:lnSpc>
                  <a:spcPct val="90000"/>
                </a:lnSpc>
                <a:spcBef>
                  <a:spcPts val="400"/>
                </a:spcBef>
                <a:defRPr sz="1200">
                  <a:solidFill>
                    <a:srgbClr val="FFFFFF"/>
                  </a:solidFill>
                  <a:latin typeface="Arial"/>
                  <a:ea typeface="Arial"/>
                  <a:cs typeface="Arial"/>
                  <a:sym typeface="Arial"/>
                </a:defRPr>
              </a:pPr>
              <a:r>
                <a:t>(n=66)</a:t>
              </a:r>
            </a:p>
          </p:txBody>
        </p:sp>
        <p:sp>
          <p:nvSpPr>
            <p:cNvPr id="876" name="Shape 876"/>
            <p:cNvSpPr/>
            <p:nvPr/>
          </p:nvSpPr>
          <p:spPr>
            <a:xfrm>
              <a:off x="3111808" y="1936"/>
              <a:ext cx="1296587" cy="395460"/>
            </a:xfrm>
            <a:prstGeom prst="rect">
              <a:avLst/>
            </a:prstGeom>
            <a:solidFill>
              <a:schemeClr val="accent3"/>
            </a:solidFill>
            <a:ln w="12700" cap="flat">
              <a:noFill/>
              <a:miter lim="400000"/>
            </a:ln>
            <a:effectLst>
              <a:outerShdw blurRad="38100" dist="20000" dir="5400000" rotWithShape="0">
                <a:srgbClr val="000000">
                  <a:alpha val="37647"/>
                </a:srgbClr>
              </a:outerShdw>
            </a:effectLst>
          </p:spPr>
          <p:txBody>
            <a:bodyPr wrap="square" lIns="45718" tIns="45718" rIns="45718" bIns="45718" numCol="1" anchor="ctr">
              <a:noAutofit/>
            </a:bodyPr>
            <a:lstStyle/>
            <a:p>
              <a:endParaRPr/>
            </a:p>
          </p:txBody>
        </p:sp>
        <p:sp>
          <p:nvSpPr>
            <p:cNvPr id="877" name="Shape 877"/>
            <p:cNvSpPr/>
            <p:nvPr/>
          </p:nvSpPr>
          <p:spPr>
            <a:xfrm>
              <a:off x="3111808" y="105659"/>
              <a:ext cx="1296587" cy="18801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600" tIns="7600" rIns="7600" bIns="7600" numCol="1" anchor="ctr">
              <a:spAutoFit/>
            </a:bodyPr>
            <a:lstStyle>
              <a:lvl1pPr algn="ctr">
                <a:lnSpc>
                  <a:spcPct val="90000"/>
                </a:lnSpc>
                <a:defRPr sz="1200">
                  <a:solidFill>
                    <a:srgbClr val="FFFFFF"/>
                  </a:solidFill>
                  <a:latin typeface="Arial"/>
                  <a:ea typeface="Arial"/>
                  <a:cs typeface="Arial"/>
                  <a:sym typeface="Arial"/>
                </a:defRPr>
              </a:lvl1pPr>
            </a:lstStyle>
            <a:p>
              <a:r>
                <a:t>9 dropouts</a:t>
              </a:r>
            </a:p>
          </p:txBody>
        </p:sp>
        <p:sp>
          <p:nvSpPr>
            <p:cNvPr id="878" name="Shape 878"/>
            <p:cNvSpPr/>
            <p:nvPr/>
          </p:nvSpPr>
          <p:spPr>
            <a:xfrm>
              <a:off x="4667711" y="1936"/>
              <a:ext cx="1296587" cy="395460"/>
            </a:xfrm>
            <a:prstGeom prst="rect">
              <a:avLst/>
            </a:prstGeom>
            <a:solidFill>
              <a:schemeClr val="accent3"/>
            </a:solidFill>
            <a:ln w="12700" cap="flat">
              <a:noFill/>
              <a:miter lim="400000"/>
            </a:ln>
            <a:effectLst>
              <a:outerShdw blurRad="38100" dist="20000" dir="5400000" rotWithShape="0">
                <a:srgbClr val="000000">
                  <a:alpha val="37647"/>
                </a:srgbClr>
              </a:outerShdw>
            </a:effectLst>
          </p:spPr>
          <p:txBody>
            <a:bodyPr wrap="square" lIns="45718" tIns="45718" rIns="45718" bIns="45718" numCol="1" anchor="ctr">
              <a:noAutofit/>
            </a:bodyPr>
            <a:lstStyle/>
            <a:p>
              <a:endParaRPr/>
            </a:p>
          </p:txBody>
        </p:sp>
        <p:sp>
          <p:nvSpPr>
            <p:cNvPr id="879" name="Shape 879"/>
            <p:cNvSpPr/>
            <p:nvPr/>
          </p:nvSpPr>
          <p:spPr>
            <a:xfrm>
              <a:off x="4667711" y="-1"/>
              <a:ext cx="1296587" cy="39933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600" tIns="7600" rIns="7600" bIns="7600" numCol="1" anchor="ctr">
              <a:spAutoFit/>
            </a:bodyPr>
            <a:lstStyle/>
            <a:p>
              <a:pPr algn="ctr">
                <a:lnSpc>
                  <a:spcPct val="90000"/>
                </a:lnSpc>
                <a:defRPr sz="1200">
                  <a:solidFill>
                    <a:srgbClr val="FFFFFF"/>
                  </a:solidFill>
                  <a:latin typeface="Arial"/>
                  <a:ea typeface="Arial"/>
                  <a:cs typeface="Arial"/>
                  <a:sym typeface="Arial"/>
                </a:defRPr>
              </a:pPr>
              <a:r>
                <a:t>57 (6.4%)</a:t>
              </a:r>
            </a:p>
            <a:p>
              <a:pPr algn="ctr">
                <a:lnSpc>
                  <a:spcPct val="90000"/>
                </a:lnSpc>
                <a:spcBef>
                  <a:spcPts val="400"/>
                </a:spcBef>
                <a:defRPr sz="1200">
                  <a:solidFill>
                    <a:srgbClr val="FFFFFF"/>
                  </a:solidFill>
                  <a:latin typeface="Arial"/>
                  <a:ea typeface="Arial"/>
                  <a:cs typeface="Arial"/>
                  <a:sym typeface="Arial"/>
                </a:defRPr>
              </a:pPr>
              <a:r>
                <a:t>completed study</a:t>
              </a:r>
            </a:p>
          </p:txBody>
        </p:sp>
        <p:sp>
          <p:nvSpPr>
            <p:cNvPr id="880" name="Shape 880"/>
            <p:cNvSpPr/>
            <p:nvPr/>
          </p:nvSpPr>
          <p:spPr>
            <a:xfrm>
              <a:off x="1555903" y="559469"/>
              <a:ext cx="1296587" cy="395460"/>
            </a:xfrm>
            <a:prstGeom prst="rect">
              <a:avLst/>
            </a:prstGeom>
            <a:solidFill>
              <a:schemeClr val="accent4"/>
            </a:solidFill>
            <a:ln w="12700" cap="flat">
              <a:noFill/>
              <a:miter lim="400000"/>
            </a:ln>
            <a:effectLst>
              <a:outerShdw blurRad="38100" dist="20000" dir="5400000" rotWithShape="0">
                <a:srgbClr val="000000">
                  <a:alpha val="37647"/>
                </a:srgbClr>
              </a:outerShdw>
            </a:effectLst>
          </p:spPr>
          <p:txBody>
            <a:bodyPr wrap="square" lIns="45718" tIns="45718" rIns="45718" bIns="45718" numCol="1" anchor="ctr">
              <a:noAutofit/>
            </a:bodyPr>
            <a:lstStyle/>
            <a:p>
              <a:endParaRPr/>
            </a:p>
          </p:txBody>
        </p:sp>
        <p:sp>
          <p:nvSpPr>
            <p:cNvPr id="881" name="Shape 881"/>
            <p:cNvSpPr/>
            <p:nvPr/>
          </p:nvSpPr>
          <p:spPr>
            <a:xfrm>
              <a:off x="1555903" y="557532"/>
              <a:ext cx="1296587" cy="39933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600" tIns="7600" rIns="7600" bIns="7600" numCol="1" anchor="ctr">
              <a:spAutoFit/>
            </a:bodyPr>
            <a:lstStyle/>
            <a:p>
              <a:pPr algn="ctr">
                <a:lnSpc>
                  <a:spcPct val="90000"/>
                </a:lnSpc>
                <a:defRPr sz="1200">
                  <a:solidFill>
                    <a:srgbClr val="FFFFFF"/>
                  </a:solidFill>
                  <a:latin typeface="Arial"/>
                  <a:ea typeface="Arial"/>
                  <a:cs typeface="Arial"/>
                  <a:sym typeface="Arial"/>
                </a:defRPr>
              </a:pPr>
              <a:r>
                <a:t>Rivastigmine</a:t>
              </a:r>
            </a:p>
            <a:p>
              <a:pPr algn="ctr">
                <a:lnSpc>
                  <a:spcPct val="90000"/>
                </a:lnSpc>
                <a:spcBef>
                  <a:spcPts val="400"/>
                </a:spcBef>
                <a:defRPr sz="1200">
                  <a:solidFill>
                    <a:srgbClr val="FFFFFF"/>
                  </a:solidFill>
                  <a:latin typeface="Arial"/>
                  <a:ea typeface="Arial"/>
                  <a:cs typeface="Arial"/>
                  <a:sym typeface="Arial"/>
                </a:defRPr>
              </a:pPr>
              <a:r>
                <a:t>(n=66)</a:t>
              </a:r>
            </a:p>
          </p:txBody>
        </p:sp>
        <p:sp>
          <p:nvSpPr>
            <p:cNvPr id="882" name="Shape 882"/>
            <p:cNvSpPr/>
            <p:nvPr/>
          </p:nvSpPr>
          <p:spPr>
            <a:xfrm>
              <a:off x="3111808" y="559469"/>
              <a:ext cx="1296587" cy="395460"/>
            </a:xfrm>
            <a:prstGeom prst="rect">
              <a:avLst/>
            </a:prstGeom>
            <a:solidFill>
              <a:schemeClr val="accent4"/>
            </a:solidFill>
            <a:ln w="12700" cap="flat">
              <a:noFill/>
              <a:miter lim="400000"/>
            </a:ln>
            <a:effectLst>
              <a:outerShdw blurRad="38100" dist="20000" dir="5400000" rotWithShape="0">
                <a:srgbClr val="000000">
                  <a:alpha val="37647"/>
                </a:srgbClr>
              </a:outerShdw>
            </a:effectLst>
          </p:spPr>
          <p:txBody>
            <a:bodyPr wrap="square" lIns="45718" tIns="45718" rIns="45718" bIns="45718" numCol="1" anchor="ctr">
              <a:noAutofit/>
            </a:bodyPr>
            <a:lstStyle/>
            <a:p>
              <a:endParaRPr/>
            </a:p>
          </p:txBody>
        </p:sp>
        <p:sp>
          <p:nvSpPr>
            <p:cNvPr id="883" name="Shape 883"/>
            <p:cNvSpPr/>
            <p:nvPr/>
          </p:nvSpPr>
          <p:spPr>
            <a:xfrm>
              <a:off x="3111808" y="663191"/>
              <a:ext cx="1296587" cy="18801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600" tIns="7600" rIns="7600" bIns="7600" numCol="1" anchor="ctr">
              <a:spAutoFit/>
            </a:bodyPr>
            <a:lstStyle>
              <a:lvl1pPr algn="ctr">
                <a:lnSpc>
                  <a:spcPct val="90000"/>
                </a:lnSpc>
                <a:defRPr sz="1200">
                  <a:solidFill>
                    <a:srgbClr val="FFFFFF"/>
                  </a:solidFill>
                  <a:latin typeface="Arial"/>
                  <a:ea typeface="Arial"/>
                  <a:cs typeface="Arial"/>
                  <a:sym typeface="Arial"/>
                </a:defRPr>
              </a:lvl1pPr>
            </a:lstStyle>
            <a:p>
              <a:r>
                <a:t>13 dropouts</a:t>
              </a:r>
            </a:p>
          </p:txBody>
        </p:sp>
        <p:sp>
          <p:nvSpPr>
            <p:cNvPr id="884" name="Shape 884"/>
            <p:cNvSpPr/>
            <p:nvPr/>
          </p:nvSpPr>
          <p:spPr>
            <a:xfrm>
              <a:off x="4667711" y="559469"/>
              <a:ext cx="1296587" cy="395460"/>
            </a:xfrm>
            <a:prstGeom prst="rect">
              <a:avLst/>
            </a:prstGeom>
            <a:solidFill>
              <a:schemeClr val="accent4"/>
            </a:solidFill>
            <a:ln w="12700" cap="flat">
              <a:noFill/>
              <a:miter lim="400000"/>
            </a:ln>
            <a:effectLst>
              <a:outerShdw blurRad="38100" dist="20000" dir="5400000" rotWithShape="0">
                <a:srgbClr val="000000">
                  <a:alpha val="37647"/>
                </a:srgbClr>
              </a:outerShdw>
            </a:effectLst>
          </p:spPr>
          <p:txBody>
            <a:bodyPr wrap="square" lIns="45718" tIns="45718" rIns="45718" bIns="45718" numCol="1" anchor="ctr">
              <a:noAutofit/>
            </a:bodyPr>
            <a:lstStyle/>
            <a:p>
              <a:endParaRPr/>
            </a:p>
          </p:txBody>
        </p:sp>
        <p:sp>
          <p:nvSpPr>
            <p:cNvPr id="885" name="Shape 885"/>
            <p:cNvSpPr/>
            <p:nvPr/>
          </p:nvSpPr>
          <p:spPr>
            <a:xfrm>
              <a:off x="4667711" y="582932"/>
              <a:ext cx="1296587" cy="34853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600" tIns="7600" rIns="7600" bIns="7600" numCol="1" anchor="ctr">
              <a:spAutoFit/>
            </a:bodyPr>
            <a:lstStyle>
              <a:lvl1pPr algn="ctr">
                <a:lnSpc>
                  <a:spcPct val="90000"/>
                </a:lnSpc>
                <a:defRPr sz="1200">
                  <a:solidFill>
                    <a:srgbClr val="FFFFFF"/>
                  </a:solidFill>
                  <a:latin typeface="Arial"/>
                  <a:ea typeface="Arial"/>
                  <a:cs typeface="Arial"/>
                  <a:sym typeface="Arial"/>
                </a:defRPr>
              </a:lvl1pPr>
            </a:lstStyle>
            <a:p>
              <a:r>
                <a:t>53 (80.3%) completed study</a:t>
              </a:r>
            </a:p>
          </p:txBody>
        </p:sp>
        <p:sp>
          <p:nvSpPr>
            <p:cNvPr id="886" name="Shape 886"/>
            <p:cNvSpPr/>
            <p:nvPr/>
          </p:nvSpPr>
          <p:spPr>
            <a:xfrm>
              <a:off x="1555903" y="1117002"/>
              <a:ext cx="1296587" cy="395460"/>
            </a:xfrm>
            <a:prstGeom prst="rect">
              <a:avLst/>
            </a:prstGeom>
            <a:solidFill>
              <a:schemeClr val="accent1"/>
            </a:solidFill>
            <a:ln w="12700" cap="flat">
              <a:noFill/>
              <a:miter lim="400000"/>
            </a:ln>
            <a:effectLst>
              <a:outerShdw blurRad="38100" dist="20000" dir="5400000" rotWithShape="0">
                <a:srgbClr val="000000">
                  <a:alpha val="37647"/>
                </a:srgbClr>
              </a:outerShdw>
            </a:effectLst>
          </p:spPr>
          <p:txBody>
            <a:bodyPr wrap="square" lIns="45718" tIns="45718" rIns="45718" bIns="45718" numCol="1" anchor="ctr">
              <a:noAutofit/>
            </a:bodyPr>
            <a:lstStyle/>
            <a:p>
              <a:endParaRPr/>
            </a:p>
          </p:txBody>
        </p:sp>
        <p:sp>
          <p:nvSpPr>
            <p:cNvPr id="887" name="Shape 887"/>
            <p:cNvSpPr/>
            <p:nvPr/>
          </p:nvSpPr>
          <p:spPr>
            <a:xfrm>
              <a:off x="1555903" y="1115065"/>
              <a:ext cx="1296587" cy="3993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600" tIns="7600" rIns="7600" bIns="7600" numCol="1" anchor="ctr">
              <a:spAutoFit/>
            </a:bodyPr>
            <a:lstStyle/>
            <a:p>
              <a:pPr algn="ctr">
                <a:lnSpc>
                  <a:spcPct val="90000"/>
                </a:lnSpc>
                <a:defRPr sz="1200" b="1">
                  <a:solidFill>
                    <a:srgbClr val="FFFFFF"/>
                  </a:solidFill>
                  <a:latin typeface="Arial"/>
                  <a:ea typeface="Arial"/>
                  <a:cs typeface="Arial"/>
                  <a:sym typeface="Arial"/>
                </a:defRPr>
              </a:pPr>
              <a:r>
                <a:t>MLC601</a:t>
              </a:r>
            </a:p>
            <a:p>
              <a:pPr algn="ctr">
                <a:lnSpc>
                  <a:spcPct val="90000"/>
                </a:lnSpc>
                <a:spcBef>
                  <a:spcPts val="400"/>
                </a:spcBef>
                <a:defRPr sz="1200" b="1">
                  <a:solidFill>
                    <a:srgbClr val="FFFFFF"/>
                  </a:solidFill>
                  <a:latin typeface="Arial"/>
                  <a:ea typeface="Arial"/>
                  <a:cs typeface="Arial"/>
                  <a:sym typeface="Arial"/>
                </a:defRPr>
              </a:pPr>
              <a:r>
                <a:t>(n=66)</a:t>
              </a:r>
            </a:p>
          </p:txBody>
        </p:sp>
        <p:sp>
          <p:nvSpPr>
            <p:cNvPr id="888" name="Shape 888"/>
            <p:cNvSpPr/>
            <p:nvPr/>
          </p:nvSpPr>
          <p:spPr>
            <a:xfrm>
              <a:off x="3111808" y="1117002"/>
              <a:ext cx="1296587" cy="395460"/>
            </a:xfrm>
            <a:prstGeom prst="rect">
              <a:avLst/>
            </a:prstGeom>
            <a:solidFill>
              <a:schemeClr val="accent1"/>
            </a:solidFill>
            <a:ln w="12700" cap="flat">
              <a:noFill/>
              <a:miter lim="400000"/>
            </a:ln>
            <a:effectLst>
              <a:outerShdw blurRad="38100" dist="20000" dir="5400000" rotWithShape="0">
                <a:srgbClr val="000000">
                  <a:alpha val="37647"/>
                </a:srgbClr>
              </a:outerShdw>
            </a:effectLst>
          </p:spPr>
          <p:txBody>
            <a:bodyPr wrap="square" lIns="45718" tIns="45718" rIns="45718" bIns="45718" numCol="1" anchor="ctr">
              <a:noAutofit/>
            </a:bodyPr>
            <a:lstStyle/>
            <a:p>
              <a:endParaRPr/>
            </a:p>
          </p:txBody>
        </p:sp>
        <p:sp>
          <p:nvSpPr>
            <p:cNvPr id="889" name="Shape 889"/>
            <p:cNvSpPr/>
            <p:nvPr/>
          </p:nvSpPr>
          <p:spPr>
            <a:xfrm>
              <a:off x="3111808" y="1220724"/>
              <a:ext cx="1296587" cy="18801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600" tIns="7600" rIns="7600" bIns="7600" numCol="1" anchor="ctr">
              <a:spAutoFit/>
            </a:bodyPr>
            <a:lstStyle>
              <a:lvl1pPr algn="ctr">
                <a:lnSpc>
                  <a:spcPct val="90000"/>
                </a:lnSpc>
                <a:defRPr sz="1200">
                  <a:solidFill>
                    <a:srgbClr val="FFFFFF"/>
                  </a:solidFill>
                  <a:latin typeface="Arial"/>
                  <a:ea typeface="Arial"/>
                  <a:cs typeface="Arial"/>
                  <a:sym typeface="Arial"/>
                </a:defRPr>
              </a:lvl1pPr>
            </a:lstStyle>
            <a:p>
              <a:r>
                <a:t>7 dropouts</a:t>
              </a:r>
            </a:p>
          </p:txBody>
        </p:sp>
        <p:sp>
          <p:nvSpPr>
            <p:cNvPr id="890" name="Shape 890"/>
            <p:cNvSpPr/>
            <p:nvPr/>
          </p:nvSpPr>
          <p:spPr>
            <a:xfrm>
              <a:off x="4667711" y="1117002"/>
              <a:ext cx="1296587" cy="395460"/>
            </a:xfrm>
            <a:prstGeom prst="rect">
              <a:avLst/>
            </a:prstGeom>
            <a:solidFill>
              <a:schemeClr val="accent1"/>
            </a:solidFill>
            <a:ln w="12700" cap="flat">
              <a:noFill/>
              <a:miter lim="400000"/>
            </a:ln>
            <a:effectLst>
              <a:outerShdw blurRad="38100" dist="20000" dir="5400000" rotWithShape="0">
                <a:srgbClr val="000000">
                  <a:alpha val="37647"/>
                </a:srgbClr>
              </a:outerShdw>
            </a:effectLst>
          </p:spPr>
          <p:txBody>
            <a:bodyPr wrap="square" lIns="45718" tIns="45718" rIns="45718" bIns="45718" numCol="1" anchor="ctr">
              <a:noAutofit/>
            </a:bodyPr>
            <a:lstStyle/>
            <a:p>
              <a:endParaRPr/>
            </a:p>
          </p:txBody>
        </p:sp>
        <p:sp>
          <p:nvSpPr>
            <p:cNvPr id="891" name="Shape 891"/>
            <p:cNvSpPr/>
            <p:nvPr/>
          </p:nvSpPr>
          <p:spPr>
            <a:xfrm>
              <a:off x="4667711" y="1140465"/>
              <a:ext cx="1296587" cy="3485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600" tIns="7600" rIns="7600" bIns="7600" numCol="1" anchor="ctr">
              <a:spAutoFit/>
            </a:bodyPr>
            <a:lstStyle>
              <a:lvl1pPr algn="ctr">
                <a:lnSpc>
                  <a:spcPct val="90000"/>
                </a:lnSpc>
                <a:defRPr sz="1200">
                  <a:solidFill>
                    <a:srgbClr val="FFFFFF"/>
                  </a:solidFill>
                  <a:latin typeface="Arial"/>
                  <a:ea typeface="Arial"/>
                  <a:cs typeface="Arial"/>
                  <a:sym typeface="Arial"/>
                </a:defRPr>
              </a:lvl1pPr>
            </a:lstStyle>
            <a:p>
              <a:r>
                <a:t>59 (89.4%) completed study</a:t>
              </a:r>
            </a:p>
          </p:txBody>
        </p:sp>
        <p:sp>
          <p:nvSpPr>
            <p:cNvPr id="892" name="Shape 892"/>
            <p:cNvSpPr/>
            <p:nvPr/>
          </p:nvSpPr>
          <p:spPr>
            <a:xfrm>
              <a:off x="1555903" y="1674534"/>
              <a:ext cx="1296587" cy="395460"/>
            </a:xfrm>
            <a:prstGeom prst="rect">
              <a:avLst/>
            </a:prstGeom>
            <a:solidFill>
              <a:srgbClr val="F47B20"/>
            </a:solidFill>
            <a:ln w="12700" cap="flat">
              <a:noFill/>
              <a:miter lim="400000"/>
            </a:ln>
            <a:effectLst>
              <a:outerShdw blurRad="38100" dist="20000" dir="5400000" rotWithShape="0">
                <a:srgbClr val="000000">
                  <a:alpha val="37647"/>
                </a:srgbClr>
              </a:outerShdw>
            </a:effectLst>
          </p:spPr>
          <p:txBody>
            <a:bodyPr wrap="square" lIns="45718" tIns="45718" rIns="45718" bIns="45718" numCol="1" anchor="ctr">
              <a:noAutofit/>
            </a:bodyPr>
            <a:lstStyle/>
            <a:p>
              <a:endParaRPr/>
            </a:p>
          </p:txBody>
        </p:sp>
        <p:sp>
          <p:nvSpPr>
            <p:cNvPr id="893" name="Shape 893"/>
            <p:cNvSpPr/>
            <p:nvPr/>
          </p:nvSpPr>
          <p:spPr>
            <a:xfrm>
              <a:off x="1555903" y="1672597"/>
              <a:ext cx="1296587" cy="39933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600" tIns="7600" rIns="7600" bIns="7600" numCol="1" anchor="ctr">
              <a:spAutoFit/>
            </a:bodyPr>
            <a:lstStyle/>
            <a:p>
              <a:pPr algn="ctr">
                <a:lnSpc>
                  <a:spcPct val="90000"/>
                </a:lnSpc>
                <a:defRPr sz="1200">
                  <a:solidFill>
                    <a:srgbClr val="FFFFFF"/>
                  </a:solidFill>
                  <a:latin typeface="Arial"/>
                  <a:ea typeface="Arial"/>
                  <a:cs typeface="Arial"/>
                  <a:sym typeface="Arial"/>
                </a:defRPr>
              </a:pPr>
              <a:r>
                <a:t>Galantamine</a:t>
              </a:r>
            </a:p>
            <a:p>
              <a:pPr algn="ctr">
                <a:lnSpc>
                  <a:spcPct val="90000"/>
                </a:lnSpc>
                <a:spcBef>
                  <a:spcPts val="400"/>
                </a:spcBef>
                <a:defRPr sz="1200">
                  <a:solidFill>
                    <a:srgbClr val="FFFFFF"/>
                  </a:solidFill>
                  <a:latin typeface="Arial"/>
                  <a:ea typeface="Arial"/>
                  <a:cs typeface="Arial"/>
                  <a:sym typeface="Arial"/>
                </a:defRPr>
              </a:pPr>
              <a:r>
                <a:t>(n=66)</a:t>
              </a:r>
            </a:p>
          </p:txBody>
        </p:sp>
        <p:sp>
          <p:nvSpPr>
            <p:cNvPr id="894" name="Shape 894"/>
            <p:cNvSpPr/>
            <p:nvPr/>
          </p:nvSpPr>
          <p:spPr>
            <a:xfrm>
              <a:off x="3111808" y="1674534"/>
              <a:ext cx="1296587" cy="395460"/>
            </a:xfrm>
            <a:prstGeom prst="rect">
              <a:avLst/>
            </a:prstGeom>
            <a:solidFill>
              <a:srgbClr val="F47B20"/>
            </a:solidFill>
            <a:ln w="12700" cap="flat">
              <a:noFill/>
              <a:miter lim="400000"/>
            </a:ln>
            <a:effectLst>
              <a:outerShdw blurRad="38100" dist="20000" dir="5400000" rotWithShape="0">
                <a:srgbClr val="000000">
                  <a:alpha val="37647"/>
                </a:srgbClr>
              </a:outerShdw>
            </a:effectLst>
          </p:spPr>
          <p:txBody>
            <a:bodyPr wrap="square" lIns="45718" tIns="45718" rIns="45718" bIns="45718" numCol="1" anchor="ctr">
              <a:noAutofit/>
            </a:bodyPr>
            <a:lstStyle/>
            <a:p>
              <a:endParaRPr/>
            </a:p>
          </p:txBody>
        </p:sp>
        <p:sp>
          <p:nvSpPr>
            <p:cNvPr id="895" name="Shape 895"/>
            <p:cNvSpPr/>
            <p:nvPr/>
          </p:nvSpPr>
          <p:spPr>
            <a:xfrm>
              <a:off x="3111808" y="1778256"/>
              <a:ext cx="1296587" cy="18801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600" tIns="7600" rIns="7600" bIns="7600" numCol="1" anchor="ctr">
              <a:spAutoFit/>
            </a:bodyPr>
            <a:lstStyle>
              <a:lvl1pPr algn="ctr">
                <a:lnSpc>
                  <a:spcPct val="90000"/>
                </a:lnSpc>
                <a:defRPr sz="1200">
                  <a:solidFill>
                    <a:srgbClr val="FFFFFF"/>
                  </a:solidFill>
                  <a:latin typeface="Arial"/>
                  <a:ea typeface="Arial"/>
                  <a:cs typeface="Arial"/>
                  <a:sym typeface="Arial"/>
                </a:defRPr>
              </a:lvl1pPr>
            </a:lstStyle>
            <a:p>
              <a:r>
                <a:t>10 dropouts</a:t>
              </a:r>
            </a:p>
          </p:txBody>
        </p:sp>
        <p:sp>
          <p:nvSpPr>
            <p:cNvPr id="896" name="Shape 896"/>
            <p:cNvSpPr/>
            <p:nvPr/>
          </p:nvSpPr>
          <p:spPr>
            <a:xfrm>
              <a:off x="4667711" y="1674534"/>
              <a:ext cx="1296587" cy="395460"/>
            </a:xfrm>
            <a:prstGeom prst="rect">
              <a:avLst/>
            </a:prstGeom>
            <a:solidFill>
              <a:srgbClr val="F47B20"/>
            </a:solidFill>
            <a:ln w="12700" cap="flat">
              <a:noFill/>
              <a:miter lim="400000"/>
            </a:ln>
            <a:effectLst>
              <a:outerShdw blurRad="38100" dist="20000" dir="5400000" rotWithShape="0">
                <a:srgbClr val="000000">
                  <a:alpha val="37647"/>
                </a:srgbClr>
              </a:outerShdw>
            </a:effectLst>
          </p:spPr>
          <p:txBody>
            <a:bodyPr wrap="square" lIns="45718" tIns="45718" rIns="45718" bIns="45718" numCol="1" anchor="ctr">
              <a:noAutofit/>
            </a:bodyPr>
            <a:lstStyle/>
            <a:p>
              <a:endParaRPr/>
            </a:p>
          </p:txBody>
        </p:sp>
        <p:sp>
          <p:nvSpPr>
            <p:cNvPr id="897" name="Shape 897"/>
            <p:cNvSpPr/>
            <p:nvPr/>
          </p:nvSpPr>
          <p:spPr>
            <a:xfrm>
              <a:off x="4667711" y="1697997"/>
              <a:ext cx="1296587" cy="34853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600" tIns="7600" rIns="7600" bIns="7600" numCol="1" anchor="ctr">
              <a:spAutoFit/>
            </a:bodyPr>
            <a:lstStyle>
              <a:lvl1pPr algn="ctr">
                <a:lnSpc>
                  <a:spcPct val="90000"/>
                </a:lnSpc>
                <a:defRPr sz="1200">
                  <a:solidFill>
                    <a:srgbClr val="FFFFFF"/>
                  </a:solidFill>
                  <a:latin typeface="Arial"/>
                  <a:ea typeface="Arial"/>
                  <a:cs typeface="Arial"/>
                  <a:sym typeface="Arial"/>
                </a:defRPr>
              </a:lvl1pPr>
            </a:lstStyle>
            <a:p>
              <a:r>
                <a:t>56 (84.8%) completed study</a:t>
              </a:r>
            </a:p>
          </p:txBody>
        </p:sp>
      </p:grpSp>
      <p:grpSp>
        <p:nvGrpSpPr>
          <p:cNvPr id="983" name="Group 983"/>
          <p:cNvGrpSpPr/>
          <p:nvPr/>
        </p:nvGrpSpPr>
        <p:grpSpPr>
          <a:xfrm>
            <a:off x="4803280" y="3905589"/>
            <a:ext cx="6753047" cy="1618420"/>
            <a:chOff x="0" y="0"/>
            <a:chExt cx="6753046" cy="1618418"/>
          </a:xfrm>
        </p:grpSpPr>
        <p:sp>
          <p:nvSpPr>
            <p:cNvPr id="899" name="Shape 899"/>
            <p:cNvSpPr/>
            <p:nvPr/>
          </p:nvSpPr>
          <p:spPr>
            <a:xfrm>
              <a:off x="0" y="0"/>
              <a:ext cx="1059303" cy="1618419"/>
            </a:xfrm>
            <a:prstGeom prst="roundRect">
              <a:avLst>
                <a:gd name="adj" fmla="val 10000"/>
              </a:avLst>
            </a:prstGeom>
            <a:solidFill>
              <a:srgbClr val="CFD7E7"/>
            </a:solidFill>
            <a:ln w="12700" cap="flat">
              <a:noFill/>
              <a:miter lim="400000"/>
            </a:ln>
            <a:effectLst/>
          </p:spPr>
          <p:txBody>
            <a:bodyPr wrap="square" lIns="45718" tIns="45718" rIns="45718" bIns="45718" numCol="1" anchor="ctr">
              <a:noAutofit/>
            </a:bodyPr>
            <a:lstStyle/>
            <a:p>
              <a:endParaRPr/>
            </a:p>
          </p:txBody>
        </p:sp>
        <p:sp>
          <p:nvSpPr>
            <p:cNvPr id="900" name="Shape 900"/>
            <p:cNvSpPr/>
            <p:nvPr/>
          </p:nvSpPr>
          <p:spPr>
            <a:xfrm>
              <a:off x="0" y="100688"/>
              <a:ext cx="1059303" cy="28414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9523" tIns="49523" rIns="49523" bIns="49523" numCol="1" anchor="ctr">
              <a:spAutoFit/>
            </a:bodyPr>
            <a:lstStyle>
              <a:lvl1pPr algn="ctr">
                <a:lnSpc>
                  <a:spcPct val="90000"/>
                </a:lnSpc>
                <a:defRPr sz="1300">
                  <a:latin typeface="Arial"/>
                  <a:ea typeface="Arial"/>
                  <a:cs typeface="Arial"/>
                  <a:sym typeface="Arial"/>
                </a:defRPr>
              </a:lvl1pPr>
            </a:lstStyle>
            <a:p>
              <a:r>
                <a:t>Variable</a:t>
              </a:r>
            </a:p>
          </p:txBody>
        </p:sp>
        <p:sp>
          <p:nvSpPr>
            <p:cNvPr id="901" name="Shape 901"/>
            <p:cNvSpPr/>
            <p:nvPr/>
          </p:nvSpPr>
          <p:spPr>
            <a:xfrm>
              <a:off x="105930" y="485603"/>
              <a:ext cx="847443" cy="155384"/>
            </a:xfrm>
            <a:prstGeom prst="roundRect">
              <a:avLst>
                <a:gd name="adj" fmla="val 10000"/>
              </a:avLst>
            </a:prstGeom>
            <a:solidFill>
              <a:schemeClr val="accent1"/>
            </a:solidFill>
            <a:ln w="25400" cap="flat">
              <a:solidFill>
                <a:srgbClr val="FFFFFF"/>
              </a:solidFill>
              <a:prstDash val="solid"/>
              <a:round/>
            </a:ln>
            <a:effectLst/>
          </p:spPr>
          <p:txBody>
            <a:bodyPr wrap="square" lIns="45718" tIns="45718" rIns="45718" bIns="45718" numCol="1" anchor="ctr">
              <a:noAutofit/>
            </a:bodyPr>
            <a:lstStyle/>
            <a:p>
              <a:endParaRPr/>
            </a:p>
          </p:txBody>
        </p:sp>
        <p:sp>
          <p:nvSpPr>
            <p:cNvPr id="902" name="Shape 902"/>
            <p:cNvSpPr/>
            <p:nvPr/>
          </p:nvSpPr>
          <p:spPr>
            <a:xfrm>
              <a:off x="110480" y="492581"/>
              <a:ext cx="838342" cy="1414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5225" tIns="15225" rIns="15225" bIns="15225" numCol="1" anchor="ctr">
              <a:spAutoFit/>
            </a:bodyPr>
            <a:lstStyle>
              <a:lvl1pPr algn="ctr">
                <a:lnSpc>
                  <a:spcPct val="90000"/>
                </a:lnSpc>
                <a:defRPr sz="800">
                  <a:solidFill>
                    <a:srgbClr val="FFFFFF"/>
                  </a:solidFill>
                  <a:latin typeface="Arial"/>
                  <a:ea typeface="Arial"/>
                  <a:cs typeface="Arial"/>
                  <a:sym typeface="Arial"/>
                </a:defRPr>
              </a:lvl1pPr>
            </a:lstStyle>
            <a:p>
              <a:r>
                <a:t>Total</a:t>
              </a:r>
            </a:p>
          </p:txBody>
        </p:sp>
        <p:sp>
          <p:nvSpPr>
            <p:cNvPr id="903" name="Shape 903"/>
            <p:cNvSpPr/>
            <p:nvPr/>
          </p:nvSpPr>
          <p:spPr>
            <a:xfrm>
              <a:off x="105930" y="664889"/>
              <a:ext cx="847443" cy="155384"/>
            </a:xfrm>
            <a:prstGeom prst="roundRect">
              <a:avLst>
                <a:gd name="adj" fmla="val 10000"/>
              </a:avLst>
            </a:prstGeom>
            <a:solidFill>
              <a:schemeClr val="accent1"/>
            </a:solidFill>
            <a:ln w="25400" cap="flat">
              <a:solidFill>
                <a:srgbClr val="FFFFFF"/>
              </a:solidFill>
              <a:prstDash val="solid"/>
              <a:round/>
            </a:ln>
            <a:effectLst/>
          </p:spPr>
          <p:txBody>
            <a:bodyPr wrap="square" lIns="45718" tIns="45718" rIns="45718" bIns="45718" numCol="1" anchor="ctr">
              <a:noAutofit/>
            </a:bodyPr>
            <a:lstStyle/>
            <a:p>
              <a:endParaRPr/>
            </a:p>
          </p:txBody>
        </p:sp>
        <p:sp>
          <p:nvSpPr>
            <p:cNvPr id="904" name="Shape 904"/>
            <p:cNvSpPr/>
            <p:nvPr/>
          </p:nvSpPr>
          <p:spPr>
            <a:xfrm>
              <a:off x="110480" y="671867"/>
              <a:ext cx="838342" cy="1414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5225" tIns="15225" rIns="15225" bIns="15225" numCol="1" anchor="ctr">
              <a:spAutoFit/>
            </a:bodyPr>
            <a:lstStyle>
              <a:lvl1pPr algn="ctr">
                <a:lnSpc>
                  <a:spcPct val="90000"/>
                </a:lnSpc>
                <a:defRPr sz="800">
                  <a:solidFill>
                    <a:srgbClr val="FFFFFF"/>
                  </a:solidFill>
                  <a:latin typeface="Arial"/>
                  <a:ea typeface="Arial"/>
                  <a:cs typeface="Arial"/>
                  <a:sym typeface="Arial"/>
                </a:defRPr>
              </a:lvl1pPr>
            </a:lstStyle>
            <a:p>
              <a:r>
                <a:t>age, years</a:t>
              </a:r>
            </a:p>
          </p:txBody>
        </p:sp>
        <p:sp>
          <p:nvSpPr>
            <p:cNvPr id="905" name="Shape 905"/>
            <p:cNvSpPr/>
            <p:nvPr/>
          </p:nvSpPr>
          <p:spPr>
            <a:xfrm>
              <a:off x="105930" y="844176"/>
              <a:ext cx="847443" cy="155383"/>
            </a:xfrm>
            <a:prstGeom prst="roundRect">
              <a:avLst>
                <a:gd name="adj" fmla="val 10000"/>
              </a:avLst>
            </a:prstGeom>
            <a:solidFill>
              <a:schemeClr val="accent1"/>
            </a:solidFill>
            <a:ln w="25400" cap="flat">
              <a:solidFill>
                <a:srgbClr val="FFFFFF"/>
              </a:solidFill>
              <a:prstDash val="solid"/>
              <a:round/>
            </a:ln>
            <a:effectLst/>
          </p:spPr>
          <p:txBody>
            <a:bodyPr wrap="square" lIns="45718" tIns="45718" rIns="45718" bIns="45718" numCol="1" anchor="ctr">
              <a:noAutofit/>
            </a:bodyPr>
            <a:lstStyle/>
            <a:p>
              <a:endParaRPr/>
            </a:p>
          </p:txBody>
        </p:sp>
        <p:sp>
          <p:nvSpPr>
            <p:cNvPr id="906" name="Shape 906"/>
            <p:cNvSpPr/>
            <p:nvPr/>
          </p:nvSpPr>
          <p:spPr>
            <a:xfrm>
              <a:off x="110480" y="851153"/>
              <a:ext cx="838342" cy="1414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5225" tIns="15225" rIns="15225" bIns="15225" numCol="1" anchor="ctr">
              <a:spAutoFit/>
            </a:bodyPr>
            <a:lstStyle>
              <a:lvl1pPr algn="ctr">
                <a:lnSpc>
                  <a:spcPct val="90000"/>
                </a:lnSpc>
                <a:defRPr sz="800">
                  <a:solidFill>
                    <a:srgbClr val="FFFFFF"/>
                  </a:solidFill>
                  <a:latin typeface="Arial"/>
                  <a:ea typeface="Arial"/>
                  <a:cs typeface="Arial"/>
                  <a:sym typeface="Arial"/>
                </a:defRPr>
              </a:lvl1pPr>
            </a:lstStyle>
            <a:p>
              <a:r>
                <a:t>female</a:t>
              </a:r>
            </a:p>
          </p:txBody>
        </p:sp>
        <p:sp>
          <p:nvSpPr>
            <p:cNvPr id="907" name="Shape 907"/>
            <p:cNvSpPr/>
            <p:nvPr/>
          </p:nvSpPr>
          <p:spPr>
            <a:xfrm>
              <a:off x="105930" y="1023463"/>
              <a:ext cx="847443" cy="155383"/>
            </a:xfrm>
            <a:prstGeom prst="roundRect">
              <a:avLst>
                <a:gd name="adj" fmla="val 10000"/>
              </a:avLst>
            </a:prstGeom>
            <a:solidFill>
              <a:schemeClr val="accent1"/>
            </a:solidFill>
            <a:ln w="25400" cap="flat">
              <a:solidFill>
                <a:srgbClr val="FFFFFF"/>
              </a:solidFill>
              <a:prstDash val="solid"/>
              <a:round/>
            </a:ln>
            <a:effectLst/>
          </p:spPr>
          <p:txBody>
            <a:bodyPr wrap="square" lIns="45718" tIns="45718" rIns="45718" bIns="45718" numCol="1" anchor="ctr">
              <a:noAutofit/>
            </a:bodyPr>
            <a:lstStyle/>
            <a:p>
              <a:endParaRPr/>
            </a:p>
          </p:txBody>
        </p:sp>
        <p:sp>
          <p:nvSpPr>
            <p:cNvPr id="908" name="Shape 908"/>
            <p:cNvSpPr/>
            <p:nvPr/>
          </p:nvSpPr>
          <p:spPr>
            <a:xfrm>
              <a:off x="110480" y="1030440"/>
              <a:ext cx="838342" cy="1414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5225" tIns="15225" rIns="15225" bIns="15225" numCol="1" anchor="ctr">
              <a:spAutoFit/>
            </a:bodyPr>
            <a:lstStyle>
              <a:lvl1pPr algn="ctr">
                <a:lnSpc>
                  <a:spcPct val="90000"/>
                </a:lnSpc>
                <a:defRPr sz="800">
                  <a:solidFill>
                    <a:srgbClr val="FFFFFF"/>
                  </a:solidFill>
                  <a:latin typeface="Arial"/>
                  <a:ea typeface="Arial"/>
                  <a:cs typeface="Arial"/>
                  <a:sym typeface="Arial"/>
                </a:defRPr>
              </a:lvl1pPr>
            </a:lstStyle>
            <a:p>
              <a:r>
                <a:t>married</a:t>
              </a:r>
            </a:p>
          </p:txBody>
        </p:sp>
        <p:sp>
          <p:nvSpPr>
            <p:cNvPr id="909" name="Shape 909"/>
            <p:cNvSpPr/>
            <p:nvPr/>
          </p:nvSpPr>
          <p:spPr>
            <a:xfrm>
              <a:off x="105930" y="1202749"/>
              <a:ext cx="847443" cy="155383"/>
            </a:xfrm>
            <a:prstGeom prst="roundRect">
              <a:avLst>
                <a:gd name="adj" fmla="val 10000"/>
              </a:avLst>
            </a:prstGeom>
            <a:solidFill>
              <a:schemeClr val="accent1"/>
            </a:solidFill>
            <a:ln w="25400" cap="flat">
              <a:solidFill>
                <a:srgbClr val="FFFFFF"/>
              </a:solidFill>
              <a:prstDash val="solid"/>
              <a:round/>
            </a:ln>
            <a:effectLst/>
          </p:spPr>
          <p:txBody>
            <a:bodyPr wrap="square" lIns="45718" tIns="45718" rIns="45718" bIns="45718" numCol="1" anchor="ctr">
              <a:noAutofit/>
            </a:bodyPr>
            <a:lstStyle/>
            <a:p>
              <a:endParaRPr/>
            </a:p>
          </p:txBody>
        </p:sp>
        <p:sp>
          <p:nvSpPr>
            <p:cNvPr id="910" name="Shape 910"/>
            <p:cNvSpPr/>
            <p:nvPr/>
          </p:nvSpPr>
          <p:spPr>
            <a:xfrm>
              <a:off x="110480" y="1209726"/>
              <a:ext cx="838342" cy="1414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5225" tIns="15225" rIns="15225" bIns="15225" numCol="1" anchor="ctr">
              <a:spAutoFit/>
            </a:bodyPr>
            <a:lstStyle>
              <a:lvl1pPr algn="ctr">
                <a:lnSpc>
                  <a:spcPct val="90000"/>
                </a:lnSpc>
                <a:defRPr sz="800">
                  <a:solidFill>
                    <a:srgbClr val="FFFFFF"/>
                  </a:solidFill>
                  <a:latin typeface="Arial"/>
                  <a:ea typeface="Arial"/>
                  <a:cs typeface="Arial"/>
                  <a:sym typeface="Arial"/>
                </a:defRPr>
              </a:lvl1pPr>
            </a:lstStyle>
            <a:p>
              <a:r>
                <a:t>MMSE</a:t>
              </a:r>
            </a:p>
          </p:txBody>
        </p:sp>
        <p:sp>
          <p:nvSpPr>
            <p:cNvPr id="911" name="Shape 911"/>
            <p:cNvSpPr/>
            <p:nvPr/>
          </p:nvSpPr>
          <p:spPr>
            <a:xfrm>
              <a:off x="105930" y="1382035"/>
              <a:ext cx="847443" cy="155383"/>
            </a:xfrm>
            <a:prstGeom prst="roundRect">
              <a:avLst>
                <a:gd name="adj" fmla="val 10000"/>
              </a:avLst>
            </a:prstGeom>
            <a:solidFill>
              <a:schemeClr val="accent1"/>
            </a:solidFill>
            <a:ln w="25400" cap="flat">
              <a:solidFill>
                <a:srgbClr val="FFFFFF"/>
              </a:solidFill>
              <a:prstDash val="solid"/>
              <a:round/>
            </a:ln>
            <a:effectLst/>
          </p:spPr>
          <p:txBody>
            <a:bodyPr wrap="square" lIns="45718" tIns="45718" rIns="45718" bIns="45718" numCol="1" anchor="ctr">
              <a:noAutofit/>
            </a:bodyPr>
            <a:lstStyle/>
            <a:p>
              <a:endParaRPr/>
            </a:p>
          </p:txBody>
        </p:sp>
        <p:sp>
          <p:nvSpPr>
            <p:cNvPr id="912" name="Shape 912"/>
            <p:cNvSpPr/>
            <p:nvPr/>
          </p:nvSpPr>
          <p:spPr>
            <a:xfrm>
              <a:off x="110480" y="1389012"/>
              <a:ext cx="838342" cy="1414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5225" tIns="15225" rIns="15225" bIns="15225" numCol="1" anchor="ctr">
              <a:spAutoFit/>
            </a:bodyPr>
            <a:lstStyle>
              <a:lvl1pPr algn="ctr">
                <a:lnSpc>
                  <a:spcPct val="90000"/>
                </a:lnSpc>
                <a:defRPr sz="800">
                  <a:solidFill>
                    <a:srgbClr val="FFFFFF"/>
                  </a:solidFill>
                  <a:latin typeface="Arial"/>
                  <a:ea typeface="Arial"/>
                  <a:cs typeface="Arial"/>
                  <a:sym typeface="Arial"/>
                </a:defRPr>
              </a:lvl1pPr>
            </a:lstStyle>
            <a:p>
              <a:r>
                <a:t>ADAS Cog</a:t>
              </a:r>
            </a:p>
          </p:txBody>
        </p:sp>
        <p:sp>
          <p:nvSpPr>
            <p:cNvPr id="913" name="Shape 913"/>
            <p:cNvSpPr/>
            <p:nvPr/>
          </p:nvSpPr>
          <p:spPr>
            <a:xfrm>
              <a:off x="1138749" y="0"/>
              <a:ext cx="1059303" cy="1618419"/>
            </a:xfrm>
            <a:prstGeom prst="roundRect">
              <a:avLst>
                <a:gd name="adj" fmla="val 10000"/>
              </a:avLst>
            </a:prstGeom>
            <a:solidFill>
              <a:schemeClr val="accent3"/>
            </a:solidFill>
            <a:ln w="12700" cap="flat">
              <a:noFill/>
              <a:miter lim="400000"/>
            </a:ln>
            <a:effectLst/>
          </p:spPr>
          <p:txBody>
            <a:bodyPr wrap="square" lIns="45718" tIns="45718" rIns="45718" bIns="45718" numCol="1" anchor="ctr">
              <a:noAutofit/>
            </a:bodyPr>
            <a:lstStyle/>
            <a:p>
              <a:endParaRPr/>
            </a:p>
          </p:txBody>
        </p:sp>
        <p:sp>
          <p:nvSpPr>
            <p:cNvPr id="914" name="Shape 914"/>
            <p:cNvSpPr/>
            <p:nvPr/>
          </p:nvSpPr>
          <p:spPr>
            <a:xfrm>
              <a:off x="1138749" y="100688"/>
              <a:ext cx="1059303" cy="28414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9523" tIns="49523" rIns="49523" bIns="49523" numCol="1" anchor="ctr">
              <a:spAutoFit/>
            </a:bodyPr>
            <a:lstStyle>
              <a:lvl1pPr algn="ctr">
                <a:lnSpc>
                  <a:spcPct val="90000"/>
                </a:lnSpc>
                <a:defRPr sz="1300">
                  <a:solidFill>
                    <a:srgbClr val="FFFFFF"/>
                  </a:solidFill>
                  <a:latin typeface="Arial"/>
                  <a:ea typeface="Arial"/>
                  <a:cs typeface="Arial"/>
                  <a:sym typeface="Arial"/>
                </a:defRPr>
              </a:lvl1pPr>
            </a:lstStyle>
            <a:p>
              <a:r>
                <a:t>Donepezil</a:t>
              </a:r>
            </a:p>
          </p:txBody>
        </p:sp>
        <p:sp>
          <p:nvSpPr>
            <p:cNvPr id="915" name="Shape 915"/>
            <p:cNvSpPr/>
            <p:nvPr/>
          </p:nvSpPr>
          <p:spPr>
            <a:xfrm>
              <a:off x="1244679" y="485603"/>
              <a:ext cx="847443" cy="155384"/>
            </a:xfrm>
            <a:prstGeom prst="roundRect">
              <a:avLst>
                <a:gd name="adj" fmla="val 10000"/>
              </a:avLst>
            </a:prstGeom>
            <a:solidFill>
              <a:schemeClr val="accent1"/>
            </a:solidFill>
            <a:ln w="25400" cap="flat">
              <a:solidFill>
                <a:srgbClr val="FFFFFF"/>
              </a:solidFill>
              <a:prstDash val="solid"/>
              <a:round/>
            </a:ln>
            <a:effectLst/>
          </p:spPr>
          <p:txBody>
            <a:bodyPr wrap="square" lIns="45718" tIns="45718" rIns="45718" bIns="45718" numCol="1" anchor="ctr">
              <a:noAutofit/>
            </a:bodyPr>
            <a:lstStyle/>
            <a:p>
              <a:endParaRPr/>
            </a:p>
          </p:txBody>
        </p:sp>
        <p:sp>
          <p:nvSpPr>
            <p:cNvPr id="916" name="Shape 916"/>
            <p:cNvSpPr/>
            <p:nvPr/>
          </p:nvSpPr>
          <p:spPr>
            <a:xfrm>
              <a:off x="1249230" y="492581"/>
              <a:ext cx="838341" cy="1414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5225" tIns="15225" rIns="15225" bIns="15225" numCol="1" anchor="ctr">
              <a:spAutoFit/>
            </a:bodyPr>
            <a:lstStyle>
              <a:lvl1pPr algn="ctr">
                <a:lnSpc>
                  <a:spcPct val="90000"/>
                </a:lnSpc>
                <a:defRPr sz="800">
                  <a:solidFill>
                    <a:srgbClr val="FFFFFF"/>
                  </a:solidFill>
                  <a:latin typeface="Arial"/>
                  <a:ea typeface="Arial"/>
                  <a:cs typeface="Arial"/>
                  <a:sym typeface="Arial"/>
                </a:defRPr>
              </a:lvl1pPr>
            </a:lstStyle>
            <a:p>
              <a:r>
                <a:t>66</a:t>
              </a:r>
            </a:p>
          </p:txBody>
        </p:sp>
        <p:sp>
          <p:nvSpPr>
            <p:cNvPr id="917" name="Shape 917"/>
            <p:cNvSpPr/>
            <p:nvPr/>
          </p:nvSpPr>
          <p:spPr>
            <a:xfrm>
              <a:off x="1244679" y="664889"/>
              <a:ext cx="847443" cy="155384"/>
            </a:xfrm>
            <a:prstGeom prst="roundRect">
              <a:avLst>
                <a:gd name="adj" fmla="val 10000"/>
              </a:avLst>
            </a:prstGeom>
            <a:solidFill>
              <a:schemeClr val="accent1"/>
            </a:solidFill>
            <a:ln w="25400" cap="flat">
              <a:solidFill>
                <a:srgbClr val="FFFFFF"/>
              </a:solidFill>
              <a:prstDash val="solid"/>
              <a:round/>
            </a:ln>
            <a:effectLst/>
          </p:spPr>
          <p:txBody>
            <a:bodyPr wrap="square" lIns="45718" tIns="45718" rIns="45718" bIns="45718" numCol="1" anchor="ctr">
              <a:noAutofit/>
            </a:bodyPr>
            <a:lstStyle/>
            <a:p>
              <a:endParaRPr/>
            </a:p>
          </p:txBody>
        </p:sp>
        <p:sp>
          <p:nvSpPr>
            <p:cNvPr id="918" name="Shape 918"/>
            <p:cNvSpPr/>
            <p:nvPr/>
          </p:nvSpPr>
          <p:spPr>
            <a:xfrm>
              <a:off x="1249230" y="671867"/>
              <a:ext cx="838341" cy="1414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5225" tIns="15225" rIns="15225" bIns="15225" numCol="1" anchor="ctr">
              <a:spAutoFit/>
            </a:bodyPr>
            <a:lstStyle>
              <a:lvl1pPr algn="ctr">
                <a:lnSpc>
                  <a:spcPct val="90000"/>
                </a:lnSpc>
                <a:defRPr sz="800">
                  <a:solidFill>
                    <a:srgbClr val="FFFFFF"/>
                  </a:solidFill>
                  <a:latin typeface="Arial"/>
                  <a:ea typeface="Arial"/>
                  <a:cs typeface="Arial"/>
                  <a:sym typeface="Arial"/>
                </a:defRPr>
              </a:lvl1pPr>
            </a:lstStyle>
            <a:p>
              <a:r>
                <a:t>73.2 ±4.7</a:t>
              </a:r>
            </a:p>
          </p:txBody>
        </p:sp>
        <p:sp>
          <p:nvSpPr>
            <p:cNvPr id="919" name="Shape 919"/>
            <p:cNvSpPr/>
            <p:nvPr/>
          </p:nvSpPr>
          <p:spPr>
            <a:xfrm>
              <a:off x="1244679" y="844176"/>
              <a:ext cx="847443" cy="155383"/>
            </a:xfrm>
            <a:prstGeom prst="roundRect">
              <a:avLst>
                <a:gd name="adj" fmla="val 10000"/>
              </a:avLst>
            </a:prstGeom>
            <a:solidFill>
              <a:schemeClr val="accent1"/>
            </a:solidFill>
            <a:ln w="25400" cap="flat">
              <a:solidFill>
                <a:srgbClr val="FFFFFF"/>
              </a:solidFill>
              <a:prstDash val="solid"/>
              <a:round/>
            </a:ln>
            <a:effectLst/>
          </p:spPr>
          <p:txBody>
            <a:bodyPr wrap="square" lIns="45718" tIns="45718" rIns="45718" bIns="45718" numCol="1" anchor="ctr">
              <a:noAutofit/>
            </a:bodyPr>
            <a:lstStyle/>
            <a:p>
              <a:endParaRPr/>
            </a:p>
          </p:txBody>
        </p:sp>
        <p:sp>
          <p:nvSpPr>
            <p:cNvPr id="920" name="Shape 920"/>
            <p:cNvSpPr/>
            <p:nvPr/>
          </p:nvSpPr>
          <p:spPr>
            <a:xfrm>
              <a:off x="1249230" y="851153"/>
              <a:ext cx="838341" cy="1414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5225" tIns="15225" rIns="15225" bIns="15225" numCol="1" anchor="ctr">
              <a:spAutoFit/>
            </a:bodyPr>
            <a:lstStyle>
              <a:lvl1pPr algn="ctr">
                <a:lnSpc>
                  <a:spcPct val="90000"/>
                </a:lnSpc>
                <a:defRPr sz="800">
                  <a:solidFill>
                    <a:srgbClr val="FFFFFF"/>
                  </a:solidFill>
                  <a:latin typeface="Arial"/>
                  <a:ea typeface="Arial"/>
                  <a:cs typeface="Arial"/>
                  <a:sym typeface="Arial"/>
                </a:defRPr>
              </a:lvl1pPr>
            </a:lstStyle>
            <a:p>
              <a:r>
                <a:t>35 (53.0%)</a:t>
              </a:r>
            </a:p>
          </p:txBody>
        </p:sp>
        <p:sp>
          <p:nvSpPr>
            <p:cNvPr id="921" name="Shape 921"/>
            <p:cNvSpPr/>
            <p:nvPr/>
          </p:nvSpPr>
          <p:spPr>
            <a:xfrm>
              <a:off x="1244679" y="1023463"/>
              <a:ext cx="847443" cy="155383"/>
            </a:xfrm>
            <a:prstGeom prst="roundRect">
              <a:avLst>
                <a:gd name="adj" fmla="val 10000"/>
              </a:avLst>
            </a:prstGeom>
            <a:solidFill>
              <a:schemeClr val="accent1"/>
            </a:solidFill>
            <a:ln w="25400" cap="flat">
              <a:solidFill>
                <a:srgbClr val="FFFFFF"/>
              </a:solidFill>
              <a:prstDash val="solid"/>
              <a:round/>
            </a:ln>
            <a:effectLst/>
          </p:spPr>
          <p:txBody>
            <a:bodyPr wrap="square" lIns="45718" tIns="45718" rIns="45718" bIns="45718" numCol="1" anchor="ctr">
              <a:noAutofit/>
            </a:bodyPr>
            <a:lstStyle/>
            <a:p>
              <a:endParaRPr/>
            </a:p>
          </p:txBody>
        </p:sp>
        <p:sp>
          <p:nvSpPr>
            <p:cNvPr id="922" name="Shape 922"/>
            <p:cNvSpPr/>
            <p:nvPr/>
          </p:nvSpPr>
          <p:spPr>
            <a:xfrm>
              <a:off x="1249230" y="1030440"/>
              <a:ext cx="838341" cy="1414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5225" tIns="15225" rIns="15225" bIns="15225" numCol="1" anchor="ctr">
              <a:spAutoFit/>
            </a:bodyPr>
            <a:lstStyle>
              <a:lvl1pPr algn="ctr">
                <a:lnSpc>
                  <a:spcPct val="90000"/>
                </a:lnSpc>
                <a:defRPr sz="800">
                  <a:solidFill>
                    <a:srgbClr val="FFFFFF"/>
                  </a:solidFill>
                  <a:latin typeface="Arial"/>
                  <a:ea typeface="Arial"/>
                  <a:cs typeface="Arial"/>
                  <a:sym typeface="Arial"/>
                </a:defRPr>
              </a:lvl1pPr>
            </a:lstStyle>
            <a:p>
              <a:r>
                <a:t>56 (84.8%)</a:t>
              </a:r>
            </a:p>
          </p:txBody>
        </p:sp>
        <p:sp>
          <p:nvSpPr>
            <p:cNvPr id="923" name="Shape 923"/>
            <p:cNvSpPr/>
            <p:nvPr/>
          </p:nvSpPr>
          <p:spPr>
            <a:xfrm>
              <a:off x="1244679" y="1202749"/>
              <a:ext cx="847443" cy="155383"/>
            </a:xfrm>
            <a:prstGeom prst="roundRect">
              <a:avLst>
                <a:gd name="adj" fmla="val 10000"/>
              </a:avLst>
            </a:prstGeom>
            <a:solidFill>
              <a:schemeClr val="accent1"/>
            </a:solidFill>
            <a:ln w="25400" cap="flat">
              <a:solidFill>
                <a:srgbClr val="FFFFFF"/>
              </a:solidFill>
              <a:prstDash val="solid"/>
              <a:round/>
            </a:ln>
            <a:effectLst/>
          </p:spPr>
          <p:txBody>
            <a:bodyPr wrap="square" lIns="45718" tIns="45718" rIns="45718" bIns="45718" numCol="1" anchor="ctr">
              <a:noAutofit/>
            </a:bodyPr>
            <a:lstStyle/>
            <a:p>
              <a:endParaRPr/>
            </a:p>
          </p:txBody>
        </p:sp>
        <p:sp>
          <p:nvSpPr>
            <p:cNvPr id="924" name="Shape 924"/>
            <p:cNvSpPr/>
            <p:nvPr/>
          </p:nvSpPr>
          <p:spPr>
            <a:xfrm>
              <a:off x="1249230" y="1209726"/>
              <a:ext cx="838341" cy="1414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5225" tIns="15225" rIns="15225" bIns="15225" numCol="1" anchor="ctr">
              <a:spAutoFit/>
            </a:bodyPr>
            <a:lstStyle>
              <a:lvl1pPr algn="ctr">
                <a:lnSpc>
                  <a:spcPct val="90000"/>
                </a:lnSpc>
                <a:defRPr sz="800">
                  <a:solidFill>
                    <a:srgbClr val="FFFFFF"/>
                  </a:solidFill>
                  <a:latin typeface="Arial"/>
                  <a:ea typeface="Arial"/>
                  <a:cs typeface="Arial"/>
                  <a:sym typeface="Arial"/>
                </a:defRPr>
              </a:lvl1pPr>
            </a:lstStyle>
            <a:p>
              <a:r>
                <a:t>17.1 ± 3.1</a:t>
              </a:r>
            </a:p>
          </p:txBody>
        </p:sp>
        <p:sp>
          <p:nvSpPr>
            <p:cNvPr id="925" name="Shape 925"/>
            <p:cNvSpPr/>
            <p:nvPr/>
          </p:nvSpPr>
          <p:spPr>
            <a:xfrm>
              <a:off x="1244679" y="1382035"/>
              <a:ext cx="847443" cy="155383"/>
            </a:xfrm>
            <a:prstGeom prst="roundRect">
              <a:avLst>
                <a:gd name="adj" fmla="val 10000"/>
              </a:avLst>
            </a:prstGeom>
            <a:solidFill>
              <a:schemeClr val="accent1"/>
            </a:solidFill>
            <a:ln w="25400" cap="flat">
              <a:solidFill>
                <a:srgbClr val="FFFFFF"/>
              </a:solidFill>
              <a:prstDash val="solid"/>
              <a:round/>
            </a:ln>
            <a:effectLst/>
          </p:spPr>
          <p:txBody>
            <a:bodyPr wrap="square" lIns="45718" tIns="45718" rIns="45718" bIns="45718" numCol="1" anchor="ctr">
              <a:noAutofit/>
            </a:bodyPr>
            <a:lstStyle/>
            <a:p>
              <a:endParaRPr/>
            </a:p>
          </p:txBody>
        </p:sp>
        <p:sp>
          <p:nvSpPr>
            <p:cNvPr id="926" name="Shape 926"/>
            <p:cNvSpPr/>
            <p:nvPr/>
          </p:nvSpPr>
          <p:spPr>
            <a:xfrm>
              <a:off x="1249230" y="1389012"/>
              <a:ext cx="838341" cy="1414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5225" tIns="15225" rIns="15225" bIns="15225" numCol="1" anchor="ctr">
              <a:spAutoFit/>
            </a:bodyPr>
            <a:lstStyle>
              <a:lvl1pPr algn="ctr">
                <a:lnSpc>
                  <a:spcPct val="90000"/>
                </a:lnSpc>
                <a:defRPr sz="800">
                  <a:solidFill>
                    <a:srgbClr val="FFFFFF"/>
                  </a:solidFill>
                  <a:latin typeface="Arial"/>
                  <a:ea typeface="Arial"/>
                  <a:cs typeface="Arial"/>
                  <a:sym typeface="Arial"/>
                </a:defRPr>
              </a:lvl1pPr>
            </a:lstStyle>
            <a:p>
              <a:r>
                <a:t>29.6 ±7.7</a:t>
              </a:r>
            </a:p>
          </p:txBody>
        </p:sp>
        <p:sp>
          <p:nvSpPr>
            <p:cNvPr id="927" name="Shape 927"/>
            <p:cNvSpPr/>
            <p:nvPr/>
          </p:nvSpPr>
          <p:spPr>
            <a:xfrm>
              <a:off x="2277497" y="0"/>
              <a:ext cx="1059303" cy="1618419"/>
            </a:xfrm>
            <a:prstGeom prst="roundRect">
              <a:avLst>
                <a:gd name="adj" fmla="val 10000"/>
              </a:avLst>
            </a:prstGeom>
            <a:solidFill>
              <a:schemeClr val="accent4"/>
            </a:solidFill>
            <a:ln w="12700" cap="flat">
              <a:noFill/>
              <a:miter lim="400000"/>
            </a:ln>
            <a:effectLst/>
          </p:spPr>
          <p:txBody>
            <a:bodyPr wrap="square" lIns="45718" tIns="45718" rIns="45718" bIns="45718" numCol="1" anchor="ctr">
              <a:noAutofit/>
            </a:bodyPr>
            <a:lstStyle/>
            <a:p>
              <a:endParaRPr/>
            </a:p>
          </p:txBody>
        </p:sp>
        <p:sp>
          <p:nvSpPr>
            <p:cNvPr id="928" name="Shape 928"/>
            <p:cNvSpPr/>
            <p:nvPr/>
          </p:nvSpPr>
          <p:spPr>
            <a:xfrm>
              <a:off x="2277497" y="100688"/>
              <a:ext cx="1059303" cy="28414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9523" tIns="49523" rIns="49523" bIns="49523" numCol="1" anchor="ctr">
              <a:spAutoFit/>
            </a:bodyPr>
            <a:lstStyle>
              <a:lvl1pPr algn="ctr">
                <a:lnSpc>
                  <a:spcPct val="90000"/>
                </a:lnSpc>
                <a:defRPr sz="1300">
                  <a:solidFill>
                    <a:srgbClr val="FFFFFF"/>
                  </a:solidFill>
                  <a:latin typeface="Arial"/>
                  <a:ea typeface="Arial"/>
                  <a:cs typeface="Arial"/>
                  <a:sym typeface="Arial"/>
                </a:defRPr>
              </a:lvl1pPr>
            </a:lstStyle>
            <a:p>
              <a:r>
                <a:t>Rivastigmine</a:t>
              </a:r>
            </a:p>
          </p:txBody>
        </p:sp>
        <p:sp>
          <p:nvSpPr>
            <p:cNvPr id="929" name="Shape 929"/>
            <p:cNvSpPr/>
            <p:nvPr/>
          </p:nvSpPr>
          <p:spPr>
            <a:xfrm>
              <a:off x="2383428" y="485603"/>
              <a:ext cx="847443" cy="155384"/>
            </a:xfrm>
            <a:prstGeom prst="roundRect">
              <a:avLst>
                <a:gd name="adj" fmla="val 10000"/>
              </a:avLst>
            </a:prstGeom>
            <a:solidFill>
              <a:schemeClr val="accent1"/>
            </a:solidFill>
            <a:ln w="25400" cap="flat">
              <a:solidFill>
                <a:srgbClr val="FFFFFF"/>
              </a:solidFill>
              <a:prstDash val="solid"/>
              <a:round/>
            </a:ln>
            <a:effectLst/>
          </p:spPr>
          <p:txBody>
            <a:bodyPr wrap="square" lIns="45718" tIns="45718" rIns="45718" bIns="45718" numCol="1" anchor="ctr">
              <a:noAutofit/>
            </a:bodyPr>
            <a:lstStyle/>
            <a:p>
              <a:endParaRPr/>
            </a:p>
          </p:txBody>
        </p:sp>
        <p:sp>
          <p:nvSpPr>
            <p:cNvPr id="930" name="Shape 930"/>
            <p:cNvSpPr/>
            <p:nvPr/>
          </p:nvSpPr>
          <p:spPr>
            <a:xfrm>
              <a:off x="2387979" y="492581"/>
              <a:ext cx="838341" cy="1414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5225" tIns="15225" rIns="15225" bIns="15225" numCol="1" anchor="ctr">
              <a:spAutoFit/>
            </a:bodyPr>
            <a:lstStyle>
              <a:lvl1pPr algn="ctr">
                <a:lnSpc>
                  <a:spcPct val="90000"/>
                </a:lnSpc>
                <a:defRPr sz="800">
                  <a:solidFill>
                    <a:srgbClr val="FFFFFF"/>
                  </a:solidFill>
                  <a:latin typeface="Arial"/>
                  <a:ea typeface="Arial"/>
                  <a:cs typeface="Arial"/>
                  <a:sym typeface="Arial"/>
                </a:defRPr>
              </a:lvl1pPr>
            </a:lstStyle>
            <a:p>
              <a:r>
                <a:t>66</a:t>
              </a:r>
            </a:p>
          </p:txBody>
        </p:sp>
        <p:sp>
          <p:nvSpPr>
            <p:cNvPr id="931" name="Shape 931"/>
            <p:cNvSpPr/>
            <p:nvPr/>
          </p:nvSpPr>
          <p:spPr>
            <a:xfrm>
              <a:off x="2383428" y="664889"/>
              <a:ext cx="847443" cy="155384"/>
            </a:xfrm>
            <a:prstGeom prst="roundRect">
              <a:avLst>
                <a:gd name="adj" fmla="val 10000"/>
              </a:avLst>
            </a:prstGeom>
            <a:solidFill>
              <a:schemeClr val="accent1"/>
            </a:solidFill>
            <a:ln w="25400" cap="flat">
              <a:solidFill>
                <a:srgbClr val="FFFFFF"/>
              </a:solidFill>
              <a:prstDash val="solid"/>
              <a:round/>
            </a:ln>
            <a:effectLst/>
          </p:spPr>
          <p:txBody>
            <a:bodyPr wrap="square" lIns="45718" tIns="45718" rIns="45718" bIns="45718" numCol="1" anchor="ctr">
              <a:noAutofit/>
            </a:bodyPr>
            <a:lstStyle/>
            <a:p>
              <a:endParaRPr/>
            </a:p>
          </p:txBody>
        </p:sp>
        <p:sp>
          <p:nvSpPr>
            <p:cNvPr id="932" name="Shape 932"/>
            <p:cNvSpPr/>
            <p:nvPr/>
          </p:nvSpPr>
          <p:spPr>
            <a:xfrm>
              <a:off x="2387979" y="671867"/>
              <a:ext cx="838341" cy="1414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5225" tIns="15225" rIns="15225" bIns="15225" numCol="1" anchor="ctr">
              <a:spAutoFit/>
            </a:bodyPr>
            <a:lstStyle>
              <a:lvl1pPr algn="ctr">
                <a:lnSpc>
                  <a:spcPct val="90000"/>
                </a:lnSpc>
                <a:defRPr sz="800">
                  <a:solidFill>
                    <a:srgbClr val="FFFFFF"/>
                  </a:solidFill>
                  <a:latin typeface="Arial"/>
                  <a:ea typeface="Arial"/>
                  <a:cs typeface="Arial"/>
                  <a:sym typeface="Arial"/>
                </a:defRPr>
              </a:lvl1pPr>
            </a:lstStyle>
            <a:p>
              <a:r>
                <a:t>73.2 ±4.7</a:t>
              </a:r>
            </a:p>
          </p:txBody>
        </p:sp>
        <p:sp>
          <p:nvSpPr>
            <p:cNvPr id="933" name="Shape 933"/>
            <p:cNvSpPr/>
            <p:nvPr/>
          </p:nvSpPr>
          <p:spPr>
            <a:xfrm>
              <a:off x="2383428" y="844176"/>
              <a:ext cx="847443" cy="155383"/>
            </a:xfrm>
            <a:prstGeom prst="roundRect">
              <a:avLst>
                <a:gd name="adj" fmla="val 10000"/>
              </a:avLst>
            </a:prstGeom>
            <a:solidFill>
              <a:schemeClr val="accent1"/>
            </a:solidFill>
            <a:ln w="25400" cap="flat">
              <a:solidFill>
                <a:srgbClr val="FFFFFF"/>
              </a:solidFill>
              <a:prstDash val="solid"/>
              <a:round/>
            </a:ln>
            <a:effectLst/>
          </p:spPr>
          <p:txBody>
            <a:bodyPr wrap="square" lIns="45718" tIns="45718" rIns="45718" bIns="45718" numCol="1" anchor="ctr">
              <a:noAutofit/>
            </a:bodyPr>
            <a:lstStyle/>
            <a:p>
              <a:endParaRPr/>
            </a:p>
          </p:txBody>
        </p:sp>
        <p:sp>
          <p:nvSpPr>
            <p:cNvPr id="934" name="Shape 934"/>
            <p:cNvSpPr/>
            <p:nvPr/>
          </p:nvSpPr>
          <p:spPr>
            <a:xfrm>
              <a:off x="2387979" y="851153"/>
              <a:ext cx="838341" cy="1414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5225" tIns="15225" rIns="15225" bIns="15225" numCol="1" anchor="ctr">
              <a:spAutoFit/>
            </a:bodyPr>
            <a:lstStyle>
              <a:lvl1pPr algn="ctr">
                <a:lnSpc>
                  <a:spcPct val="90000"/>
                </a:lnSpc>
                <a:defRPr sz="800">
                  <a:solidFill>
                    <a:srgbClr val="FFFFFF"/>
                  </a:solidFill>
                  <a:latin typeface="Arial"/>
                  <a:ea typeface="Arial"/>
                  <a:cs typeface="Arial"/>
                  <a:sym typeface="Arial"/>
                </a:defRPr>
              </a:lvl1pPr>
            </a:lstStyle>
            <a:p>
              <a:r>
                <a:t>35 (53.0%)</a:t>
              </a:r>
            </a:p>
          </p:txBody>
        </p:sp>
        <p:sp>
          <p:nvSpPr>
            <p:cNvPr id="935" name="Shape 935"/>
            <p:cNvSpPr/>
            <p:nvPr/>
          </p:nvSpPr>
          <p:spPr>
            <a:xfrm>
              <a:off x="2383428" y="1023463"/>
              <a:ext cx="847443" cy="155383"/>
            </a:xfrm>
            <a:prstGeom prst="roundRect">
              <a:avLst>
                <a:gd name="adj" fmla="val 10000"/>
              </a:avLst>
            </a:prstGeom>
            <a:solidFill>
              <a:schemeClr val="accent1"/>
            </a:solidFill>
            <a:ln w="25400" cap="flat">
              <a:solidFill>
                <a:srgbClr val="FFFFFF"/>
              </a:solidFill>
              <a:prstDash val="solid"/>
              <a:round/>
            </a:ln>
            <a:effectLst/>
          </p:spPr>
          <p:txBody>
            <a:bodyPr wrap="square" lIns="45718" tIns="45718" rIns="45718" bIns="45718" numCol="1" anchor="ctr">
              <a:noAutofit/>
            </a:bodyPr>
            <a:lstStyle/>
            <a:p>
              <a:endParaRPr/>
            </a:p>
          </p:txBody>
        </p:sp>
        <p:sp>
          <p:nvSpPr>
            <p:cNvPr id="936" name="Shape 936"/>
            <p:cNvSpPr/>
            <p:nvPr/>
          </p:nvSpPr>
          <p:spPr>
            <a:xfrm>
              <a:off x="2387979" y="1030440"/>
              <a:ext cx="838341" cy="1414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5225" tIns="15225" rIns="15225" bIns="15225" numCol="1" anchor="ctr">
              <a:spAutoFit/>
            </a:bodyPr>
            <a:lstStyle>
              <a:lvl1pPr algn="ctr">
                <a:lnSpc>
                  <a:spcPct val="90000"/>
                </a:lnSpc>
                <a:defRPr sz="800">
                  <a:solidFill>
                    <a:srgbClr val="FFFFFF"/>
                  </a:solidFill>
                  <a:latin typeface="Arial"/>
                  <a:ea typeface="Arial"/>
                  <a:cs typeface="Arial"/>
                  <a:sym typeface="Arial"/>
                </a:defRPr>
              </a:lvl1pPr>
            </a:lstStyle>
            <a:p>
              <a:r>
                <a:t>56 84.8%)</a:t>
              </a:r>
            </a:p>
          </p:txBody>
        </p:sp>
        <p:sp>
          <p:nvSpPr>
            <p:cNvPr id="937" name="Shape 937"/>
            <p:cNvSpPr/>
            <p:nvPr/>
          </p:nvSpPr>
          <p:spPr>
            <a:xfrm>
              <a:off x="2383428" y="1202749"/>
              <a:ext cx="847443" cy="155383"/>
            </a:xfrm>
            <a:prstGeom prst="roundRect">
              <a:avLst>
                <a:gd name="adj" fmla="val 10000"/>
              </a:avLst>
            </a:prstGeom>
            <a:solidFill>
              <a:schemeClr val="accent1"/>
            </a:solidFill>
            <a:ln w="25400" cap="flat">
              <a:solidFill>
                <a:srgbClr val="FFFFFF"/>
              </a:solidFill>
              <a:prstDash val="solid"/>
              <a:round/>
            </a:ln>
            <a:effectLst/>
          </p:spPr>
          <p:txBody>
            <a:bodyPr wrap="square" lIns="45718" tIns="45718" rIns="45718" bIns="45718" numCol="1" anchor="ctr">
              <a:noAutofit/>
            </a:bodyPr>
            <a:lstStyle/>
            <a:p>
              <a:endParaRPr/>
            </a:p>
          </p:txBody>
        </p:sp>
        <p:sp>
          <p:nvSpPr>
            <p:cNvPr id="938" name="Shape 938"/>
            <p:cNvSpPr/>
            <p:nvPr/>
          </p:nvSpPr>
          <p:spPr>
            <a:xfrm>
              <a:off x="2387979" y="1209726"/>
              <a:ext cx="838341" cy="1414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5225" tIns="15225" rIns="15225" bIns="15225" numCol="1" anchor="ctr">
              <a:spAutoFit/>
            </a:bodyPr>
            <a:lstStyle>
              <a:lvl1pPr algn="ctr">
                <a:lnSpc>
                  <a:spcPct val="90000"/>
                </a:lnSpc>
                <a:defRPr sz="800">
                  <a:solidFill>
                    <a:srgbClr val="FFFFFF"/>
                  </a:solidFill>
                  <a:latin typeface="Arial"/>
                  <a:ea typeface="Arial"/>
                  <a:cs typeface="Arial"/>
                  <a:sym typeface="Arial"/>
                </a:defRPr>
              </a:lvl1pPr>
            </a:lstStyle>
            <a:p>
              <a:r>
                <a:t>17.1 ± 3.1</a:t>
              </a:r>
            </a:p>
          </p:txBody>
        </p:sp>
        <p:sp>
          <p:nvSpPr>
            <p:cNvPr id="939" name="Shape 939"/>
            <p:cNvSpPr/>
            <p:nvPr/>
          </p:nvSpPr>
          <p:spPr>
            <a:xfrm>
              <a:off x="2383428" y="1382035"/>
              <a:ext cx="847443" cy="155383"/>
            </a:xfrm>
            <a:prstGeom prst="roundRect">
              <a:avLst>
                <a:gd name="adj" fmla="val 10000"/>
              </a:avLst>
            </a:prstGeom>
            <a:solidFill>
              <a:schemeClr val="accent1"/>
            </a:solidFill>
            <a:ln w="25400" cap="flat">
              <a:solidFill>
                <a:srgbClr val="FFFFFF"/>
              </a:solidFill>
              <a:prstDash val="solid"/>
              <a:round/>
            </a:ln>
            <a:effectLst/>
          </p:spPr>
          <p:txBody>
            <a:bodyPr wrap="square" lIns="45718" tIns="45718" rIns="45718" bIns="45718" numCol="1" anchor="ctr">
              <a:noAutofit/>
            </a:bodyPr>
            <a:lstStyle/>
            <a:p>
              <a:endParaRPr/>
            </a:p>
          </p:txBody>
        </p:sp>
        <p:sp>
          <p:nvSpPr>
            <p:cNvPr id="940" name="Shape 940"/>
            <p:cNvSpPr/>
            <p:nvPr/>
          </p:nvSpPr>
          <p:spPr>
            <a:xfrm>
              <a:off x="2387979" y="1389012"/>
              <a:ext cx="838341" cy="1414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5225" tIns="15225" rIns="15225" bIns="15225" numCol="1" anchor="ctr">
              <a:spAutoFit/>
            </a:bodyPr>
            <a:lstStyle>
              <a:lvl1pPr algn="ctr">
                <a:lnSpc>
                  <a:spcPct val="90000"/>
                </a:lnSpc>
                <a:defRPr sz="800">
                  <a:solidFill>
                    <a:srgbClr val="FFFFFF"/>
                  </a:solidFill>
                  <a:latin typeface="Arial"/>
                  <a:ea typeface="Arial"/>
                  <a:cs typeface="Arial"/>
                  <a:sym typeface="Arial"/>
                </a:defRPr>
              </a:lvl1pPr>
            </a:lstStyle>
            <a:p>
              <a:r>
                <a:t>29.6 ±7.7</a:t>
              </a:r>
            </a:p>
          </p:txBody>
        </p:sp>
        <p:sp>
          <p:nvSpPr>
            <p:cNvPr id="941" name="Shape 941"/>
            <p:cNvSpPr/>
            <p:nvPr/>
          </p:nvSpPr>
          <p:spPr>
            <a:xfrm>
              <a:off x="3416246" y="0"/>
              <a:ext cx="1059303" cy="1618419"/>
            </a:xfrm>
            <a:prstGeom prst="roundRect">
              <a:avLst>
                <a:gd name="adj" fmla="val 10000"/>
              </a:avLst>
            </a:prstGeom>
            <a:solidFill>
              <a:schemeClr val="accent1"/>
            </a:solidFill>
            <a:ln w="12700" cap="flat">
              <a:noFill/>
              <a:miter lim="400000"/>
            </a:ln>
            <a:effectLst/>
          </p:spPr>
          <p:txBody>
            <a:bodyPr wrap="square" lIns="45718" tIns="45718" rIns="45718" bIns="45718" numCol="1" anchor="ctr">
              <a:noAutofit/>
            </a:bodyPr>
            <a:lstStyle/>
            <a:p>
              <a:endParaRPr/>
            </a:p>
          </p:txBody>
        </p:sp>
        <p:sp>
          <p:nvSpPr>
            <p:cNvPr id="942" name="Shape 942"/>
            <p:cNvSpPr/>
            <p:nvPr/>
          </p:nvSpPr>
          <p:spPr>
            <a:xfrm>
              <a:off x="3416246" y="100688"/>
              <a:ext cx="1059303" cy="28414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9523" tIns="49523" rIns="49523" bIns="49523" numCol="1" anchor="ctr">
              <a:spAutoFit/>
            </a:bodyPr>
            <a:lstStyle>
              <a:lvl1pPr algn="ctr">
                <a:lnSpc>
                  <a:spcPct val="90000"/>
                </a:lnSpc>
                <a:defRPr sz="1300">
                  <a:solidFill>
                    <a:srgbClr val="FFFFFF"/>
                  </a:solidFill>
                  <a:latin typeface="Arial"/>
                  <a:ea typeface="Arial"/>
                  <a:cs typeface="Arial"/>
                  <a:sym typeface="Arial"/>
                </a:defRPr>
              </a:lvl1pPr>
            </a:lstStyle>
            <a:p>
              <a:r>
                <a:t>MLC601</a:t>
              </a:r>
            </a:p>
          </p:txBody>
        </p:sp>
        <p:sp>
          <p:nvSpPr>
            <p:cNvPr id="943" name="Shape 943"/>
            <p:cNvSpPr/>
            <p:nvPr/>
          </p:nvSpPr>
          <p:spPr>
            <a:xfrm>
              <a:off x="3522176" y="485603"/>
              <a:ext cx="847443" cy="155384"/>
            </a:xfrm>
            <a:prstGeom prst="roundRect">
              <a:avLst>
                <a:gd name="adj" fmla="val 10000"/>
              </a:avLst>
            </a:prstGeom>
            <a:solidFill>
              <a:schemeClr val="accent1"/>
            </a:solidFill>
            <a:ln w="25400" cap="flat">
              <a:solidFill>
                <a:srgbClr val="FFFFFF"/>
              </a:solidFill>
              <a:prstDash val="solid"/>
              <a:round/>
            </a:ln>
            <a:effectLst/>
          </p:spPr>
          <p:txBody>
            <a:bodyPr wrap="square" lIns="45718" tIns="45718" rIns="45718" bIns="45718" numCol="1" anchor="ctr">
              <a:noAutofit/>
            </a:bodyPr>
            <a:lstStyle/>
            <a:p>
              <a:endParaRPr/>
            </a:p>
          </p:txBody>
        </p:sp>
        <p:sp>
          <p:nvSpPr>
            <p:cNvPr id="944" name="Shape 944"/>
            <p:cNvSpPr/>
            <p:nvPr/>
          </p:nvSpPr>
          <p:spPr>
            <a:xfrm>
              <a:off x="3526727" y="492581"/>
              <a:ext cx="838341" cy="1414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5225" tIns="15225" rIns="15225" bIns="15225" numCol="1" anchor="ctr">
              <a:spAutoFit/>
            </a:bodyPr>
            <a:lstStyle>
              <a:lvl1pPr algn="ctr">
                <a:lnSpc>
                  <a:spcPct val="90000"/>
                </a:lnSpc>
                <a:defRPr sz="800">
                  <a:solidFill>
                    <a:srgbClr val="FFFFFF"/>
                  </a:solidFill>
                  <a:latin typeface="Arial"/>
                  <a:ea typeface="Arial"/>
                  <a:cs typeface="Arial"/>
                  <a:sym typeface="Arial"/>
                </a:defRPr>
              </a:lvl1pPr>
            </a:lstStyle>
            <a:p>
              <a:r>
                <a:t>66</a:t>
              </a:r>
            </a:p>
          </p:txBody>
        </p:sp>
        <p:sp>
          <p:nvSpPr>
            <p:cNvPr id="945" name="Shape 945"/>
            <p:cNvSpPr/>
            <p:nvPr/>
          </p:nvSpPr>
          <p:spPr>
            <a:xfrm>
              <a:off x="3522176" y="664889"/>
              <a:ext cx="847443" cy="155384"/>
            </a:xfrm>
            <a:prstGeom prst="roundRect">
              <a:avLst>
                <a:gd name="adj" fmla="val 10000"/>
              </a:avLst>
            </a:prstGeom>
            <a:solidFill>
              <a:schemeClr val="accent1"/>
            </a:solidFill>
            <a:ln w="25400" cap="flat">
              <a:solidFill>
                <a:srgbClr val="FFFFFF"/>
              </a:solidFill>
              <a:prstDash val="solid"/>
              <a:round/>
            </a:ln>
            <a:effectLst/>
          </p:spPr>
          <p:txBody>
            <a:bodyPr wrap="square" lIns="45718" tIns="45718" rIns="45718" bIns="45718" numCol="1" anchor="ctr">
              <a:noAutofit/>
            </a:bodyPr>
            <a:lstStyle/>
            <a:p>
              <a:endParaRPr/>
            </a:p>
          </p:txBody>
        </p:sp>
        <p:sp>
          <p:nvSpPr>
            <p:cNvPr id="946" name="Shape 946"/>
            <p:cNvSpPr/>
            <p:nvPr/>
          </p:nvSpPr>
          <p:spPr>
            <a:xfrm>
              <a:off x="3526727" y="671867"/>
              <a:ext cx="838341" cy="1414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5225" tIns="15225" rIns="15225" bIns="15225" numCol="1" anchor="ctr">
              <a:spAutoFit/>
            </a:bodyPr>
            <a:lstStyle>
              <a:lvl1pPr algn="ctr">
                <a:lnSpc>
                  <a:spcPct val="90000"/>
                </a:lnSpc>
                <a:defRPr sz="800">
                  <a:solidFill>
                    <a:srgbClr val="FFFFFF"/>
                  </a:solidFill>
                  <a:latin typeface="Arial"/>
                  <a:ea typeface="Arial"/>
                  <a:cs typeface="Arial"/>
                  <a:sym typeface="Arial"/>
                </a:defRPr>
              </a:lvl1pPr>
            </a:lstStyle>
            <a:p>
              <a:r>
                <a:t>71.8      ± 5.7</a:t>
              </a:r>
            </a:p>
          </p:txBody>
        </p:sp>
        <p:sp>
          <p:nvSpPr>
            <p:cNvPr id="947" name="Shape 947"/>
            <p:cNvSpPr/>
            <p:nvPr/>
          </p:nvSpPr>
          <p:spPr>
            <a:xfrm>
              <a:off x="3522176" y="844176"/>
              <a:ext cx="847443" cy="155383"/>
            </a:xfrm>
            <a:prstGeom prst="roundRect">
              <a:avLst>
                <a:gd name="adj" fmla="val 10000"/>
              </a:avLst>
            </a:prstGeom>
            <a:solidFill>
              <a:schemeClr val="accent1"/>
            </a:solidFill>
            <a:ln w="25400" cap="flat">
              <a:solidFill>
                <a:srgbClr val="FFFFFF"/>
              </a:solidFill>
              <a:prstDash val="solid"/>
              <a:round/>
            </a:ln>
            <a:effectLst/>
          </p:spPr>
          <p:txBody>
            <a:bodyPr wrap="square" lIns="45718" tIns="45718" rIns="45718" bIns="45718" numCol="1" anchor="ctr">
              <a:noAutofit/>
            </a:bodyPr>
            <a:lstStyle/>
            <a:p>
              <a:endParaRPr/>
            </a:p>
          </p:txBody>
        </p:sp>
        <p:sp>
          <p:nvSpPr>
            <p:cNvPr id="948" name="Shape 948"/>
            <p:cNvSpPr/>
            <p:nvPr/>
          </p:nvSpPr>
          <p:spPr>
            <a:xfrm>
              <a:off x="3526727" y="851153"/>
              <a:ext cx="838341" cy="1414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5225" tIns="15225" rIns="15225" bIns="15225" numCol="1" anchor="ctr">
              <a:spAutoFit/>
            </a:bodyPr>
            <a:lstStyle>
              <a:lvl1pPr algn="ctr">
                <a:lnSpc>
                  <a:spcPct val="90000"/>
                </a:lnSpc>
                <a:defRPr sz="800">
                  <a:solidFill>
                    <a:srgbClr val="FFFFFF"/>
                  </a:solidFill>
                  <a:latin typeface="Arial"/>
                  <a:ea typeface="Arial"/>
                  <a:cs typeface="Arial"/>
                  <a:sym typeface="Arial"/>
                </a:defRPr>
              </a:lvl1pPr>
            </a:lstStyle>
            <a:p>
              <a:r>
                <a:t>37 (56.1%)</a:t>
              </a:r>
            </a:p>
          </p:txBody>
        </p:sp>
        <p:sp>
          <p:nvSpPr>
            <p:cNvPr id="949" name="Shape 949"/>
            <p:cNvSpPr/>
            <p:nvPr/>
          </p:nvSpPr>
          <p:spPr>
            <a:xfrm>
              <a:off x="3522176" y="1023463"/>
              <a:ext cx="847443" cy="155383"/>
            </a:xfrm>
            <a:prstGeom prst="roundRect">
              <a:avLst>
                <a:gd name="adj" fmla="val 10000"/>
              </a:avLst>
            </a:prstGeom>
            <a:solidFill>
              <a:schemeClr val="accent1"/>
            </a:solidFill>
            <a:ln w="25400" cap="flat">
              <a:solidFill>
                <a:srgbClr val="FFFFFF"/>
              </a:solidFill>
              <a:prstDash val="solid"/>
              <a:round/>
            </a:ln>
            <a:effectLst/>
          </p:spPr>
          <p:txBody>
            <a:bodyPr wrap="square" lIns="45718" tIns="45718" rIns="45718" bIns="45718" numCol="1" anchor="ctr">
              <a:noAutofit/>
            </a:bodyPr>
            <a:lstStyle/>
            <a:p>
              <a:endParaRPr/>
            </a:p>
          </p:txBody>
        </p:sp>
        <p:sp>
          <p:nvSpPr>
            <p:cNvPr id="950" name="Shape 950"/>
            <p:cNvSpPr/>
            <p:nvPr/>
          </p:nvSpPr>
          <p:spPr>
            <a:xfrm>
              <a:off x="3526727" y="1030440"/>
              <a:ext cx="838341" cy="1414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5225" tIns="15225" rIns="15225" bIns="15225" numCol="1" anchor="ctr">
              <a:spAutoFit/>
            </a:bodyPr>
            <a:lstStyle>
              <a:lvl1pPr algn="ctr">
                <a:lnSpc>
                  <a:spcPct val="90000"/>
                </a:lnSpc>
                <a:defRPr sz="800">
                  <a:solidFill>
                    <a:srgbClr val="FFFFFF"/>
                  </a:solidFill>
                  <a:latin typeface="Arial"/>
                  <a:ea typeface="Arial"/>
                  <a:cs typeface="Arial"/>
                  <a:sym typeface="Arial"/>
                </a:defRPr>
              </a:lvl1pPr>
            </a:lstStyle>
            <a:p>
              <a:r>
                <a:t>58 (87.9%)</a:t>
              </a:r>
            </a:p>
          </p:txBody>
        </p:sp>
        <p:sp>
          <p:nvSpPr>
            <p:cNvPr id="951" name="Shape 951"/>
            <p:cNvSpPr/>
            <p:nvPr/>
          </p:nvSpPr>
          <p:spPr>
            <a:xfrm>
              <a:off x="3522176" y="1202749"/>
              <a:ext cx="847443" cy="155383"/>
            </a:xfrm>
            <a:prstGeom prst="roundRect">
              <a:avLst>
                <a:gd name="adj" fmla="val 10000"/>
              </a:avLst>
            </a:prstGeom>
            <a:solidFill>
              <a:schemeClr val="accent1"/>
            </a:solidFill>
            <a:ln w="25400" cap="flat">
              <a:solidFill>
                <a:srgbClr val="FFFFFF"/>
              </a:solidFill>
              <a:prstDash val="solid"/>
              <a:round/>
            </a:ln>
            <a:effectLst/>
          </p:spPr>
          <p:txBody>
            <a:bodyPr wrap="square" lIns="45718" tIns="45718" rIns="45718" bIns="45718" numCol="1" anchor="ctr">
              <a:noAutofit/>
            </a:bodyPr>
            <a:lstStyle/>
            <a:p>
              <a:endParaRPr/>
            </a:p>
          </p:txBody>
        </p:sp>
        <p:sp>
          <p:nvSpPr>
            <p:cNvPr id="952" name="Shape 952"/>
            <p:cNvSpPr/>
            <p:nvPr/>
          </p:nvSpPr>
          <p:spPr>
            <a:xfrm>
              <a:off x="3526727" y="1209726"/>
              <a:ext cx="838341" cy="1414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5225" tIns="15225" rIns="15225" bIns="15225" numCol="1" anchor="ctr">
              <a:spAutoFit/>
            </a:bodyPr>
            <a:lstStyle>
              <a:lvl1pPr algn="ctr">
                <a:lnSpc>
                  <a:spcPct val="90000"/>
                </a:lnSpc>
                <a:defRPr sz="800">
                  <a:solidFill>
                    <a:srgbClr val="FFFFFF"/>
                  </a:solidFill>
                  <a:latin typeface="Arial"/>
                  <a:ea typeface="Arial"/>
                  <a:cs typeface="Arial"/>
                  <a:sym typeface="Arial"/>
                </a:defRPr>
              </a:lvl1pPr>
            </a:lstStyle>
            <a:p>
              <a:r>
                <a:t>17.7 ±1.6</a:t>
              </a:r>
            </a:p>
          </p:txBody>
        </p:sp>
        <p:sp>
          <p:nvSpPr>
            <p:cNvPr id="953" name="Shape 953"/>
            <p:cNvSpPr/>
            <p:nvPr/>
          </p:nvSpPr>
          <p:spPr>
            <a:xfrm>
              <a:off x="3522176" y="1382035"/>
              <a:ext cx="847443" cy="155383"/>
            </a:xfrm>
            <a:prstGeom prst="roundRect">
              <a:avLst>
                <a:gd name="adj" fmla="val 10000"/>
              </a:avLst>
            </a:prstGeom>
            <a:solidFill>
              <a:schemeClr val="accent1"/>
            </a:solidFill>
            <a:ln w="25400" cap="flat">
              <a:solidFill>
                <a:srgbClr val="FFFFFF"/>
              </a:solidFill>
              <a:prstDash val="solid"/>
              <a:round/>
            </a:ln>
            <a:effectLst/>
          </p:spPr>
          <p:txBody>
            <a:bodyPr wrap="square" lIns="45718" tIns="45718" rIns="45718" bIns="45718" numCol="1" anchor="ctr">
              <a:noAutofit/>
            </a:bodyPr>
            <a:lstStyle/>
            <a:p>
              <a:endParaRPr/>
            </a:p>
          </p:txBody>
        </p:sp>
        <p:sp>
          <p:nvSpPr>
            <p:cNvPr id="954" name="Shape 954"/>
            <p:cNvSpPr/>
            <p:nvPr/>
          </p:nvSpPr>
          <p:spPr>
            <a:xfrm>
              <a:off x="3526727" y="1389012"/>
              <a:ext cx="838341" cy="1414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5225" tIns="15225" rIns="15225" bIns="15225" numCol="1" anchor="ctr">
              <a:spAutoFit/>
            </a:bodyPr>
            <a:lstStyle>
              <a:lvl1pPr algn="ctr">
                <a:lnSpc>
                  <a:spcPct val="90000"/>
                </a:lnSpc>
                <a:defRPr sz="800">
                  <a:solidFill>
                    <a:srgbClr val="FFFFFF"/>
                  </a:solidFill>
                  <a:latin typeface="Arial"/>
                  <a:ea typeface="Arial"/>
                  <a:cs typeface="Arial"/>
                  <a:sym typeface="Arial"/>
                </a:defRPr>
              </a:lvl1pPr>
            </a:lstStyle>
            <a:p>
              <a:r>
                <a:t>27.5 ±4.1</a:t>
              </a:r>
            </a:p>
          </p:txBody>
        </p:sp>
        <p:sp>
          <p:nvSpPr>
            <p:cNvPr id="955" name="Shape 955"/>
            <p:cNvSpPr/>
            <p:nvPr/>
          </p:nvSpPr>
          <p:spPr>
            <a:xfrm>
              <a:off x="4554995" y="0"/>
              <a:ext cx="1059303" cy="1618419"/>
            </a:xfrm>
            <a:prstGeom prst="roundRect">
              <a:avLst>
                <a:gd name="adj" fmla="val 10000"/>
              </a:avLst>
            </a:prstGeom>
            <a:solidFill>
              <a:srgbClr val="F47B20"/>
            </a:solidFill>
            <a:ln w="12700" cap="flat">
              <a:noFill/>
              <a:miter lim="400000"/>
            </a:ln>
            <a:effectLst/>
          </p:spPr>
          <p:txBody>
            <a:bodyPr wrap="square" lIns="45718" tIns="45718" rIns="45718" bIns="45718" numCol="1" anchor="ctr">
              <a:noAutofit/>
            </a:bodyPr>
            <a:lstStyle/>
            <a:p>
              <a:endParaRPr/>
            </a:p>
          </p:txBody>
        </p:sp>
        <p:sp>
          <p:nvSpPr>
            <p:cNvPr id="956" name="Shape 956"/>
            <p:cNvSpPr/>
            <p:nvPr/>
          </p:nvSpPr>
          <p:spPr>
            <a:xfrm>
              <a:off x="4554995" y="100688"/>
              <a:ext cx="1059303" cy="28414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9523" tIns="49523" rIns="49523" bIns="49523" numCol="1" anchor="ctr">
              <a:spAutoFit/>
            </a:bodyPr>
            <a:lstStyle>
              <a:lvl1pPr algn="ctr">
                <a:lnSpc>
                  <a:spcPct val="90000"/>
                </a:lnSpc>
                <a:defRPr sz="1300">
                  <a:solidFill>
                    <a:srgbClr val="FFFFFF"/>
                  </a:solidFill>
                  <a:latin typeface="Arial"/>
                  <a:ea typeface="Arial"/>
                  <a:cs typeface="Arial"/>
                  <a:sym typeface="Arial"/>
                </a:defRPr>
              </a:lvl1pPr>
            </a:lstStyle>
            <a:p>
              <a:r>
                <a:t>Galantamine</a:t>
              </a:r>
            </a:p>
          </p:txBody>
        </p:sp>
        <p:sp>
          <p:nvSpPr>
            <p:cNvPr id="957" name="Shape 957"/>
            <p:cNvSpPr/>
            <p:nvPr/>
          </p:nvSpPr>
          <p:spPr>
            <a:xfrm>
              <a:off x="4660925" y="485603"/>
              <a:ext cx="847443" cy="155384"/>
            </a:xfrm>
            <a:prstGeom prst="roundRect">
              <a:avLst>
                <a:gd name="adj" fmla="val 10000"/>
              </a:avLst>
            </a:prstGeom>
            <a:solidFill>
              <a:schemeClr val="accent1"/>
            </a:solidFill>
            <a:ln w="25400" cap="flat">
              <a:solidFill>
                <a:srgbClr val="FFFFFF"/>
              </a:solidFill>
              <a:prstDash val="solid"/>
              <a:round/>
            </a:ln>
            <a:effectLst/>
          </p:spPr>
          <p:txBody>
            <a:bodyPr wrap="square" lIns="45718" tIns="45718" rIns="45718" bIns="45718" numCol="1" anchor="ctr">
              <a:noAutofit/>
            </a:bodyPr>
            <a:lstStyle/>
            <a:p>
              <a:endParaRPr/>
            </a:p>
          </p:txBody>
        </p:sp>
        <p:sp>
          <p:nvSpPr>
            <p:cNvPr id="958" name="Shape 958"/>
            <p:cNvSpPr/>
            <p:nvPr/>
          </p:nvSpPr>
          <p:spPr>
            <a:xfrm>
              <a:off x="4665476" y="492581"/>
              <a:ext cx="838341" cy="1414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5225" tIns="15225" rIns="15225" bIns="15225" numCol="1" anchor="ctr">
              <a:spAutoFit/>
            </a:bodyPr>
            <a:lstStyle>
              <a:lvl1pPr algn="ctr">
                <a:lnSpc>
                  <a:spcPct val="90000"/>
                </a:lnSpc>
                <a:defRPr sz="800">
                  <a:solidFill>
                    <a:srgbClr val="FFFFFF"/>
                  </a:solidFill>
                  <a:latin typeface="Arial"/>
                  <a:ea typeface="Arial"/>
                  <a:cs typeface="Arial"/>
                  <a:sym typeface="Arial"/>
                </a:defRPr>
              </a:lvl1pPr>
            </a:lstStyle>
            <a:p>
              <a:r>
                <a:t>66</a:t>
              </a:r>
            </a:p>
          </p:txBody>
        </p:sp>
        <p:sp>
          <p:nvSpPr>
            <p:cNvPr id="959" name="Shape 959"/>
            <p:cNvSpPr/>
            <p:nvPr/>
          </p:nvSpPr>
          <p:spPr>
            <a:xfrm>
              <a:off x="4660925" y="664889"/>
              <a:ext cx="847443" cy="155384"/>
            </a:xfrm>
            <a:prstGeom prst="roundRect">
              <a:avLst>
                <a:gd name="adj" fmla="val 10000"/>
              </a:avLst>
            </a:prstGeom>
            <a:solidFill>
              <a:schemeClr val="accent1"/>
            </a:solidFill>
            <a:ln w="25400" cap="flat">
              <a:solidFill>
                <a:srgbClr val="FFFFFF"/>
              </a:solidFill>
              <a:prstDash val="solid"/>
              <a:round/>
            </a:ln>
            <a:effectLst/>
          </p:spPr>
          <p:txBody>
            <a:bodyPr wrap="square" lIns="45718" tIns="45718" rIns="45718" bIns="45718" numCol="1" anchor="ctr">
              <a:noAutofit/>
            </a:bodyPr>
            <a:lstStyle/>
            <a:p>
              <a:endParaRPr/>
            </a:p>
          </p:txBody>
        </p:sp>
        <p:sp>
          <p:nvSpPr>
            <p:cNvPr id="960" name="Shape 960"/>
            <p:cNvSpPr/>
            <p:nvPr/>
          </p:nvSpPr>
          <p:spPr>
            <a:xfrm>
              <a:off x="4665476" y="671867"/>
              <a:ext cx="838341" cy="1414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5225" tIns="15225" rIns="15225" bIns="15225" numCol="1" anchor="ctr">
              <a:spAutoFit/>
            </a:bodyPr>
            <a:lstStyle>
              <a:lvl1pPr algn="ctr">
                <a:lnSpc>
                  <a:spcPct val="90000"/>
                </a:lnSpc>
                <a:defRPr sz="800">
                  <a:solidFill>
                    <a:srgbClr val="FFFFFF"/>
                  </a:solidFill>
                  <a:latin typeface="Arial"/>
                  <a:ea typeface="Arial"/>
                  <a:cs typeface="Arial"/>
                  <a:sym typeface="Arial"/>
                </a:defRPr>
              </a:lvl1pPr>
            </a:lstStyle>
            <a:p>
              <a:r>
                <a:t>72.5 ± 5.2</a:t>
              </a:r>
            </a:p>
          </p:txBody>
        </p:sp>
        <p:sp>
          <p:nvSpPr>
            <p:cNvPr id="961" name="Shape 961"/>
            <p:cNvSpPr/>
            <p:nvPr/>
          </p:nvSpPr>
          <p:spPr>
            <a:xfrm>
              <a:off x="4660925" y="844176"/>
              <a:ext cx="847443" cy="155383"/>
            </a:xfrm>
            <a:prstGeom prst="roundRect">
              <a:avLst>
                <a:gd name="adj" fmla="val 10000"/>
              </a:avLst>
            </a:prstGeom>
            <a:solidFill>
              <a:schemeClr val="accent1"/>
            </a:solidFill>
            <a:ln w="25400" cap="flat">
              <a:solidFill>
                <a:srgbClr val="FFFFFF"/>
              </a:solidFill>
              <a:prstDash val="solid"/>
              <a:round/>
            </a:ln>
            <a:effectLst/>
          </p:spPr>
          <p:txBody>
            <a:bodyPr wrap="square" lIns="45718" tIns="45718" rIns="45718" bIns="45718" numCol="1" anchor="ctr">
              <a:noAutofit/>
            </a:bodyPr>
            <a:lstStyle/>
            <a:p>
              <a:endParaRPr/>
            </a:p>
          </p:txBody>
        </p:sp>
        <p:sp>
          <p:nvSpPr>
            <p:cNvPr id="962" name="Shape 962"/>
            <p:cNvSpPr/>
            <p:nvPr/>
          </p:nvSpPr>
          <p:spPr>
            <a:xfrm>
              <a:off x="4665476" y="851153"/>
              <a:ext cx="838341" cy="1414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5225" tIns="15225" rIns="15225" bIns="15225" numCol="1" anchor="ctr">
              <a:spAutoFit/>
            </a:bodyPr>
            <a:lstStyle>
              <a:lvl1pPr algn="ctr">
                <a:lnSpc>
                  <a:spcPct val="90000"/>
                </a:lnSpc>
                <a:defRPr sz="800">
                  <a:solidFill>
                    <a:srgbClr val="FFFFFF"/>
                  </a:solidFill>
                  <a:latin typeface="Arial"/>
                  <a:ea typeface="Arial"/>
                  <a:cs typeface="Arial"/>
                  <a:sym typeface="Arial"/>
                </a:defRPr>
              </a:lvl1pPr>
            </a:lstStyle>
            <a:p>
              <a:r>
                <a:t>37 (56.1%)</a:t>
              </a:r>
            </a:p>
          </p:txBody>
        </p:sp>
        <p:sp>
          <p:nvSpPr>
            <p:cNvPr id="963" name="Shape 963"/>
            <p:cNvSpPr/>
            <p:nvPr/>
          </p:nvSpPr>
          <p:spPr>
            <a:xfrm>
              <a:off x="4660925" y="1023463"/>
              <a:ext cx="847443" cy="155383"/>
            </a:xfrm>
            <a:prstGeom prst="roundRect">
              <a:avLst>
                <a:gd name="adj" fmla="val 10000"/>
              </a:avLst>
            </a:prstGeom>
            <a:solidFill>
              <a:schemeClr val="accent1"/>
            </a:solidFill>
            <a:ln w="25400" cap="flat">
              <a:solidFill>
                <a:srgbClr val="FFFFFF"/>
              </a:solidFill>
              <a:prstDash val="solid"/>
              <a:round/>
            </a:ln>
            <a:effectLst/>
          </p:spPr>
          <p:txBody>
            <a:bodyPr wrap="square" lIns="45718" tIns="45718" rIns="45718" bIns="45718" numCol="1" anchor="ctr">
              <a:noAutofit/>
            </a:bodyPr>
            <a:lstStyle/>
            <a:p>
              <a:endParaRPr/>
            </a:p>
          </p:txBody>
        </p:sp>
        <p:sp>
          <p:nvSpPr>
            <p:cNvPr id="964" name="Shape 964"/>
            <p:cNvSpPr/>
            <p:nvPr/>
          </p:nvSpPr>
          <p:spPr>
            <a:xfrm>
              <a:off x="4665476" y="1030440"/>
              <a:ext cx="838341" cy="1414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5225" tIns="15225" rIns="15225" bIns="15225" numCol="1" anchor="ctr">
              <a:spAutoFit/>
            </a:bodyPr>
            <a:lstStyle>
              <a:lvl1pPr algn="ctr">
                <a:lnSpc>
                  <a:spcPct val="90000"/>
                </a:lnSpc>
                <a:defRPr sz="800">
                  <a:solidFill>
                    <a:srgbClr val="FFFFFF"/>
                  </a:solidFill>
                  <a:latin typeface="Arial"/>
                  <a:ea typeface="Arial"/>
                  <a:cs typeface="Arial"/>
                  <a:sym typeface="Arial"/>
                </a:defRPr>
              </a:lvl1pPr>
            </a:lstStyle>
            <a:p>
              <a:r>
                <a:t>57 (86.4%)</a:t>
              </a:r>
            </a:p>
          </p:txBody>
        </p:sp>
        <p:sp>
          <p:nvSpPr>
            <p:cNvPr id="965" name="Shape 965"/>
            <p:cNvSpPr/>
            <p:nvPr/>
          </p:nvSpPr>
          <p:spPr>
            <a:xfrm>
              <a:off x="4660925" y="1202749"/>
              <a:ext cx="847443" cy="155383"/>
            </a:xfrm>
            <a:prstGeom prst="roundRect">
              <a:avLst>
                <a:gd name="adj" fmla="val 10000"/>
              </a:avLst>
            </a:prstGeom>
            <a:solidFill>
              <a:schemeClr val="accent1"/>
            </a:solidFill>
            <a:ln w="25400" cap="flat">
              <a:solidFill>
                <a:srgbClr val="FFFFFF"/>
              </a:solidFill>
              <a:prstDash val="solid"/>
              <a:round/>
            </a:ln>
            <a:effectLst/>
          </p:spPr>
          <p:txBody>
            <a:bodyPr wrap="square" lIns="45718" tIns="45718" rIns="45718" bIns="45718" numCol="1" anchor="ctr">
              <a:noAutofit/>
            </a:bodyPr>
            <a:lstStyle/>
            <a:p>
              <a:endParaRPr/>
            </a:p>
          </p:txBody>
        </p:sp>
        <p:sp>
          <p:nvSpPr>
            <p:cNvPr id="966" name="Shape 966"/>
            <p:cNvSpPr/>
            <p:nvPr/>
          </p:nvSpPr>
          <p:spPr>
            <a:xfrm>
              <a:off x="4665476" y="1209726"/>
              <a:ext cx="838341" cy="1414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5225" tIns="15225" rIns="15225" bIns="15225" numCol="1" anchor="ctr">
              <a:spAutoFit/>
            </a:bodyPr>
            <a:lstStyle>
              <a:lvl1pPr algn="ctr">
                <a:lnSpc>
                  <a:spcPct val="90000"/>
                </a:lnSpc>
                <a:defRPr sz="800">
                  <a:solidFill>
                    <a:srgbClr val="FFFFFF"/>
                  </a:solidFill>
                  <a:latin typeface="Arial"/>
                  <a:ea typeface="Arial"/>
                  <a:cs typeface="Arial"/>
                  <a:sym typeface="Arial"/>
                </a:defRPr>
              </a:lvl1pPr>
            </a:lstStyle>
            <a:p>
              <a:r>
                <a:t>17.9 ± 1.9</a:t>
              </a:r>
            </a:p>
          </p:txBody>
        </p:sp>
        <p:sp>
          <p:nvSpPr>
            <p:cNvPr id="967" name="Shape 967"/>
            <p:cNvSpPr/>
            <p:nvPr/>
          </p:nvSpPr>
          <p:spPr>
            <a:xfrm>
              <a:off x="4660925" y="1382035"/>
              <a:ext cx="847443" cy="155383"/>
            </a:xfrm>
            <a:prstGeom prst="roundRect">
              <a:avLst>
                <a:gd name="adj" fmla="val 10000"/>
              </a:avLst>
            </a:prstGeom>
            <a:solidFill>
              <a:schemeClr val="accent1"/>
            </a:solidFill>
            <a:ln w="25400" cap="flat">
              <a:solidFill>
                <a:srgbClr val="FFFFFF"/>
              </a:solidFill>
              <a:prstDash val="solid"/>
              <a:round/>
            </a:ln>
            <a:effectLst/>
          </p:spPr>
          <p:txBody>
            <a:bodyPr wrap="square" lIns="45718" tIns="45718" rIns="45718" bIns="45718" numCol="1" anchor="ctr">
              <a:noAutofit/>
            </a:bodyPr>
            <a:lstStyle/>
            <a:p>
              <a:endParaRPr/>
            </a:p>
          </p:txBody>
        </p:sp>
        <p:sp>
          <p:nvSpPr>
            <p:cNvPr id="968" name="Shape 968"/>
            <p:cNvSpPr/>
            <p:nvPr/>
          </p:nvSpPr>
          <p:spPr>
            <a:xfrm>
              <a:off x="4665476" y="1389012"/>
              <a:ext cx="838341" cy="1414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5225" tIns="15225" rIns="15225" bIns="15225" numCol="1" anchor="ctr">
              <a:spAutoFit/>
            </a:bodyPr>
            <a:lstStyle>
              <a:lvl1pPr algn="ctr">
                <a:lnSpc>
                  <a:spcPct val="90000"/>
                </a:lnSpc>
                <a:defRPr sz="800">
                  <a:solidFill>
                    <a:srgbClr val="FFFFFF"/>
                  </a:solidFill>
                  <a:latin typeface="Arial"/>
                  <a:ea typeface="Arial"/>
                  <a:cs typeface="Arial"/>
                  <a:sym typeface="Arial"/>
                </a:defRPr>
              </a:lvl1pPr>
            </a:lstStyle>
            <a:p>
              <a:r>
                <a:t>27.3 ± 5.0</a:t>
              </a:r>
            </a:p>
          </p:txBody>
        </p:sp>
        <p:sp>
          <p:nvSpPr>
            <p:cNvPr id="969" name="Shape 969"/>
            <p:cNvSpPr/>
            <p:nvPr/>
          </p:nvSpPr>
          <p:spPr>
            <a:xfrm>
              <a:off x="5693744" y="0"/>
              <a:ext cx="1059303" cy="1618419"/>
            </a:xfrm>
            <a:prstGeom prst="roundRect">
              <a:avLst>
                <a:gd name="adj" fmla="val 10000"/>
              </a:avLst>
            </a:prstGeom>
            <a:solidFill>
              <a:srgbClr val="CFD7E7"/>
            </a:solidFill>
            <a:ln w="12700" cap="flat">
              <a:noFill/>
              <a:miter lim="400000"/>
            </a:ln>
            <a:effectLst/>
          </p:spPr>
          <p:txBody>
            <a:bodyPr wrap="square" lIns="45718" tIns="45718" rIns="45718" bIns="45718" numCol="1" anchor="ctr">
              <a:noAutofit/>
            </a:bodyPr>
            <a:lstStyle/>
            <a:p>
              <a:endParaRPr/>
            </a:p>
          </p:txBody>
        </p:sp>
        <p:sp>
          <p:nvSpPr>
            <p:cNvPr id="970" name="Shape 970"/>
            <p:cNvSpPr/>
            <p:nvPr/>
          </p:nvSpPr>
          <p:spPr>
            <a:xfrm>
              <a:off x="5693744" y="100688"/>
              <a:ext cx="1059303" cy="28414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9523" tIns="49523" rIns="49523" bIns="49523" numCol="1" anchor="ctr">
              <a:spAutoFit/>
            </a:bodyPr>
            <a:lstStyle>
              <a:lvl1pPr algn="ctr">
                <a:lnSpc>
                  <a:spcPct val="90000"/>
                </a:lnSpc>
                <a:defRPr sz="1300">
                  <a:latin typeface="Arial"/>
                  <a:ea typeface="Arial"/>
                  <a:cs typeface="Arial"/>
                  <a:sym typeface="Arial"/>
                </a:defRPr>
              </a:lvl1pPr>
            </a:lstStyle>
            <a:p>
              <a:r>
                <a:t>p value</a:t>
              </a:r>
            </a:p>
          </p:txBody>
        </p:sp>
        <p:sp>
          <p:nvSpPr>
            <p:cNvPr id="971" name="Shape 971"/>
            <p:cNvSpPr/>
            <p:nvPr/>
          </p:nvSpPr>
          <p:spPr>
            <a:xfrm>
              <a:off x="5799674" y="485603"/>
              <a:ext cx="847443" cy="155384"/>
            </a:xfrm>
            <a:prstGeom prst="roundRect">
              <a:avLst>
                <a:gd name="adj" fmla="val 10000"/>
              </a:avLst>
            </a:prstGeom>
            <a:solidFill>
              <a:schemeClr val="accent1"/>
            </a:solidFill>
            <a:ln w="25400" cap="flat">
              <a:solidFill>
                <a:srgbClr val="FFFFFF"/>
              </a:solidFill>
              <a:prstDash val="solid"/>
              <a:round/>
            </a:ln>
            <a:effectLst/>
          </p:spPr>
          <p:txBody>
            <a:bodyPr wrap="square" lIns="45718" tIns="45718" rIns="45718" bIns="45718" numCol="1" anchor="ctr">
              <a:noAutofit/>
            </a:bodyPr>
            <a:lstStyle/>
            <a:p>
              <a:endParaRPr/>
            </a:p>
          </p:txBody>
        </p:sp>
        <p:sp>
          <p:nvSpPr>
            <p:cNvPr id="972" name="Shape 972"/>
            <p:cNvSpPr/>
            <p:nvPr/>
          </p:nvSpPr>
          <p:spPr>
            <a:xfrm>
              <a:off x="5804225" y="492581"/>
              <a:ext cx="838341" cy="1414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5225" tIns="15225" rIns="15225" bIns="15225" numCol="1" anchor="ctr">
              <a:spAutoFit/>
            </a:bodyPr>
            <a:lstStyle>
              <a:lvl1pPr algn="ctr">
                <a:lnSpc>
                  <a:spcPct val="90000"/>
                </a:lnSpc>
                <a:defRPr sz="800">
                  <a:solidFill>
                    <a:srgbClr val="FFFFFF"/>
                  </a:solidFill>
                  <a:latin typeface="Arial"/>
                  <a:ea typeface="Arial"/>
                  <a:cs typeface="Arial"/>
                  <a:sym typeface="Arial"/>
                </a:defRPr>
              </a:lvl1pPr>
            </a:lstStyle>
            <a:p>
              <a:r>
                <a:t>-</a:t>
              </a:r>
            </a:p>
          </p:txBody>
        </p:sp>
        <p:sp>
          <p:nvSpPr>
            <p:cNvPr id="973" name="Shape 973"/>
            <p:cNvSpPr/>
            <p:nvPr/>
          </p:nvSpPr>
          <p:spPr>
            <a:xfrm>
              <a:off x="5799674" y="664889"/>
              <a:ext cx="847443" cy="155384"/>
            </a:xfrm>
            <a:prstGeom prst="roundRect">
              <a:avLst>
                <a:gd name="adj" fmla="val 10000"/>
              </a:avLst>
            </a:prstGeom>
            <a:solidFill>
              <a:schemeClr val="accent1"/>
            </a:solidFill>
            <a:ln w="25400" cap="flat">
              <a:solidFill>
                <a:srgbClr val="FFFFFF"/>
              </a:solidFill>
              <a:prstDash val="solid"/>
              <a:round/>
            </a:ln>
            <a:effectLst/>
          </p:spPr>
          <p:txBody>
            <a:bodyPr wrap="square" lIns="45718" tIns="45718" rIns="45718" bIns="45718" numCol="1" anchor="ctr">
              <a:noAutofit/>
            </a:bodyPr>
            <a:lstStyle/>
            <a:p>
              <a:endParaRPr/>
            </a:p>
          </p:txBody>
        </p:sp>
        <p:sp>
          <p:nvSpPr>
            <p:cNvPr id="974" name="Shape 974"/>
            <p:cNvSpPr/>
            <p:nvPr/>
          </p:nvSpPr>
          <p:spPr>
            <a:xfrm>
              <a:off x="5804225" y="671867"/>
              <a:ext cx="838341" cy="1414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5225" tIns="15225" rIns="15225" bIns="15225" numCol="1" anchor="ctr">
              <a:spAutoFit/>
            </a:bodyPr>
            <a:lstStyle>
              <a:lvl1pPr algn="ctr">
                <a:lnSpc>
                  <a:spcPct val="90000"/>
                </a:lnSpc>
                <a:defRPr sz="800">
                  <a:solidFill>
                    <a:srgbClr val="FFFFFF"/>
                  </a:solidFill>
                  <a:latin typeface="Arial"/>
                  <a:ea typeface="Arial"/>
                  <a:cs typeface="Arial"/>
                  <a:sym typeface="Arial"/>
                </a:defRPr>
              </a:lvl1pPr>
            </a:lstStyle>
            <a:p>
              <a:r>
                <a:t>0.375</a:t>
              </a:r>
            </a:p>
          </p:txBody>
        </p:sp>
        <p:sp>
          <p:nvSpPr>
            <p:cNvPr id="975" name="Shape 975"/>
            <p:cNvSpPr/>
            <p:nvPr/>
          </p:nvSpPr>
          <p:spPr>
            <a:xfrm>
              <a:off x="5799674" y="844176"/>
              <a:ext cx="847443" cy="155383"/>
            </a:xfrm>
            <a:prstGeom prst="roundRect">
              <a:avLst>
                <a:gd name="adj" fmla="val 10000"/>
              </a:avLst>
            </a:prstGeom>
            <a:solidFill>
              <a:schemeClr val="accent1"/>
            </a:solidFill>
            <a:ln w="25400" cap="flat">
              <a:solidFill>
                <a:srgbClr val="FFFFFF"/>
              </a:solidFill>
              <a:prstDash val="solid"/>
              <a:round/>
            </a:ln>
            <a:effectLst/>
          </p:spPr>
          <p:txBody>
            <a:bodyPr wrap="square" lIns="45718" tIns="45718" rIns="45718" bIns="45718" numCol="1" anchor="ctr">
              <a:noAutofit/>
            </a:bodyPr>
            <a:lstStyle/>
            <a:p>
              <a:endParaRPr/>
            </a:p>
          </p:txBody>
        </p:sp>
        <p:sp>
          <p:nvSpPr>
            <p:cNvPr id="976" name="Shape 976"/>
            <p:cNvSpPr/>
            <p:nvPr/>
          </p:nvSpPr>
          <p:spPr>
            <a:xfrm>
              <a:off x="5804225" y="851153"/>
              <a:ext cx="838341" cy="1414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5225" tIns="15225" rIns="15225" bIns="15225" numCol="1" anchor="ctr">
              <a:spAutoFit/>
            </a:bodyPr>
            <a:lstStyle>
              <a:lvl1pPr algn="ctr">
                <a:lnSpc>
                  <a:spcPct val="90000"/>
                </a:lnSpc>
                <a:defRPr sz="800">
                  <a:solidFill>
                    <a:srgbClr val="FFFFFF"/>
                  </a:solidFill>
                  <a:latin typeface="Arial"/>
                  <a:ea typeface="Arial"/>
                  <a:cs typeface="Arial"/>
                  <a:sym typeface="Arial"/>
                </a:defRPr>
              </a:lvl1pPr>
            </a:lstStyle>
            <a:p>
              <a:r>
                <a:t>0.759</a:t>
              </a:r>
            </a:p>
          </p:txBody>
        </p:sp>
        <p:sp>
          <p:nvSpPr>
            <p:cNvPr id="977" name="Shape 977"/>
            <p:cNvSpPr/>
            <p:nvPr/>
          </p:nvSpPr>
          <p:spPr>
            <a:xfrm>
              <a:off x="5799674" y="1023463"/>
              <a:ext cx="847443" cy="155383"/>
            </a:xfrm>
            <a:prstGeom prst="roundRect">
              <a:avLst>
                <a:gd name="adj" fmla="val 10000"/>
              </a:avLst>
            </a:prstGeom>
            <a:solidFill>
              <a:schemeClr val="accent1"/>
            </a:solidFill>
            <a:ln w="25400" cap="flat">
              <a:solidFill>
                <a:srgbClr val="FFFFFF"/>
              </a:solidFill>
              <a:prstDash val="solid"/>
              <a:round/>
            </a:ln>
            <a:effectLst/>
          </p:spPr>
          <p:txBody>
            <a:bodyPr wrap="square" lIns="45718" tIns="45718" rIns="45718" bIns="45718" numCol="1" anchor="ctr">
              <a:noAutofit/>
            </a:bodyPr>
            <a:lstStyle/>
            <a:p>
              <a:endParaRPr/>
            </a:p>
          </p:txBody>
        </p:sp>
        <p:sp>
          <p:nvSpPr>
            <p:cNvPr id="978" name="Shape 978"/>
            <p:cNvSpPr/>
            <p:nvPr/>
          </p:nvSpPr>
          <p:spPr>
            <a:xfrm>
              <a:off x="5804225" y="1030440"/>
              <a:ext cx="838341" cy="1414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5225" tIns="15225" rIns="15225" bIns="15225" numCol="1" anchor="ctr">
              <a:spAutoFit/>
            </a:bodyPr>
            <a:lstStyle>
              <a:lvl1pPr algn="ctr">
                <a:lnSpc>
                  <a:spcPct val="90000"/>
                </a:lnSpc>
                <a:defRPr sz="800">
                  <a:solidFill>
                    <a:srgbClr val="FFFFFF"/>
                  </a:solidFill>
                  <a:latin typeface="Arial"/>
                  <a:ea typeface="Arial"/>
                  <a:cs typeface="Arial"/>
                  <a:sym typeface="Arial"/>
                </a:defRPr>
              </a:lvl1pPr>
            </a:lstStyle>
            <a:p>
              <a:r>
                <a:t>0.893</a:t>
              </a:r>
            </a:p>
          </p:txBody>
        </p:sp>
        <p:sp>
          <p:nvSpPr>
            <p:cNvPr id="979" name="Shape 979"/>
            <p:cNvSpPr/>
            <p:nvPr/>
          </p:nvSpPr>
          <p:spPr>
            <a:xfrm>
              <a:off x="5799674" y="1202749"/>
              <a:ext cx="847443" cy="155383"/>
            </a:xfrm>
            <a:prstGeom prst="roundRect">
              <a:avLst>
                <a:gd name="adj" fmla="val 10000"/>
              </a:avLst>
            </a:prstGeom>
            <a:solidFill>
              <a:schemeClr val="accent1"/>
            </a:solidFill>
            <a:ln w="25400" cap="flat">
              <a:solidFill>
                <a:srgbClr val="FFFFFF"/>
              </a:solidFill>
              <a:prstDash val="solid"/>
              <a:round/>
            </a:ln>
            <a:effectLst/>
          </p:spPr>
          <p:txBody>
            <a:bodyPr wrap="square" lIns="45718" tIns="45718" rIns="45718" bIns="45718" numCol="1" anchor="ctr">
              <a:noAutofit/>
            </a:bodyPr>
            <a:lstStyle/>
            <a:p>
              <a:endParaRPr/>
            </a:p>
          </p:txBody>
        </p:sp>
        <p:sp>
          <p:nvSpPr>
            <p:cNvPr id="980" name="Shape 980"/>
            <p:cNvSpPr/>
            <p:nvPr/>
          </p:nvSpPr>
          <p:spPr>
            <a:xfrm>
              <a:off x="5804225" y="1209726"/>
              <a:ext cx="838341" cy="1414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5225" tIns="15225" rIns="15225" bIns="15225" numCol="1" anchor="ctr">
              <a:spAutoFit/>
            </a:bodyPr>
            <a:lstStyle>
              <a:lvl1pPr algn="ctr">
                <a:lnSpc>
                  <a:spcPct val="90000"/>
                </a:lnSpc>
                <a:defRPr sz="800">
                  <a:solidFill>
                    <a:srgbClr val="FFFFFF"/>
                  </a:solidFill>
                  <a:latin typeface="Arial"/>
                  <a:ea typeface="Arial"/>
                  <a:cs typeface="Arial"/>
                  <a:sym typeface="Arial"/>
                </a:defRPr>
              </a:lvl1pPr>
            </a:lstStyle>
            <a:p>
              <a:r>
                <a:t>0.303</a:t>
              </a:r>
            </a:p>
          </p:txBody>
        </p:sp>
        <p:sp>
          <p:nvSpPr>
            <p:cNvPr id="981" name="Shape 981"/>
            <p:cNvSpPr/>
            <p:nvPr/>
          </p:nvSpPr>
          <p:spPr>
            <a:xfrm>
              <a:off x="5799674" y="1382035"/>
              <a:ext cx="847443" cy="155383"/>
            </a:xfrm>
            <a:prstGeom prst="roundRect">
              <a:avLst>
                <a:gd name="adj" fmla="val 10000"/>
              </a:avLst>
            </a:prstGeom>
            <a:solidFill>
              <a:schemeClr val="accent1"/>
            </a:solidFill>
            <a:ln w="25400" cap="flat">
              <a:solidFill>
                <a:srgbClr val="FFFFFF"/>
              </a:solidFill>
              <a:prstDash val="solid"/>
              <a:round/>
            </a:ln>
            <a:effectLst/>
          </p:spPr>
          <p:txBody>
            <a:bodyPr wrap="square" lIns="45718" tIns="45718" rIns="45718" bIns="45718" numCol="1" anchor="ctr">
              <a:noAutofit/>
            </a:bodyPr>
            <a:lstStyle/>
            <a:p>
              <a:endParaRPr/>
            </a:p>
          </p:txBody>
        </p:sp>
        <p:sp>
          <p:nvSpPr>
            <p:cNvPr id="982" name="Shape 982"/>
            <p:cNvSpPr/>
            <p:nvPr/>
          </p:nvSpPr>
          <p:spPr>
            <a:xfrm>
              <a:off x="5804225" y="1389012"/>
              <a:ext cx="838341" cy="1414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5225" tIns="15225" rIns="15225" bIns="15225" numCol="1" anchor="ctr">
              <a:spAutoFit/>
            </a:bodyPr>
            <a:lstStyle>
              <a:lvl1pPr algn="ctr">
                <a:lnSpc>
                  <a:spcPct val="90000"/>
                </a:lnSpc>
                <a:defRPr sz="800">
                  <a:solidFill>
                    <a:srgbClr val="FFFFFF"/>
                  </a:solidFill>
                  <a:latin typeface="Arial"/>
                  <a:ea typeface="Arial"/>
                  <a:cs typeface="Arial"/>
                  <a:sym typeface="Arial"/>
                </a:defRPr>
              </a:lvl1pPr>
            </a:lstStyle>
            <a:p>
              <a:r>
                <a:t>0.100</a:t>
              </a:r>
            </a:p>
          </p:txBody>
        </p:sp>
      </p:grpSp>
      <p:pic>
        <p:nvPicPr>
          <p:cNvPr id="984" name="image2.png"/>
          <p:cNvPicPr>
            <a:picLocks noChangeAspect="1"/>
          </p:cNvPicPr>
          <p:nvPr/>
        </p:nvPicPr>
        <p:blipFill>
          <a:blip r:embed="rId4"/>
          <a:stretch>
            <a:fillRect/>
          </a:stretch>
        </p:blipFill>
        <p:spPr>
          <a:xfrm>
            <a:off x="0" y="6160315"/>
            <a:ext cx="12192000" cy="703794"/>
          </a:xfrm>
          <a:prstGeom prst="rect">
            <a:avLst/>
          </a:prstGeom>
          <a:ln w="12700">
            <a:miter lim="400000"/>
          </a:ln>
        </p:spPr>
      </p:pic>
      <p:pic>
        <p:nvPicPr>
          <p:cNvPr id="985" name="image3.png"/>
          <p:cNvPicPr>
            <a:picLocks noChangeAspect="1"/>
          </p:cNvPicPr>
          <p:nvPr/>
        </p:nvPicPr>
        <p:blipFill>
          <a:blip r:embed="rId5"/>
          <a:stretch>
            <a:fillRect/>
          </a:stretch>
        </p:blipFill>
        <p:spPr>
          <a:xfrm>
            <a:off x="225087" y="6319065"/>
            <a:ext cx="668675" cy="386292"/>
          </a:xfrm>
          <a:prstGeom prst="rect">
            <a:avLst/>
          </a:prstGeom>
          <a:ln w="12700">
            <a:miter lim="400000"/>
          </a:ln>
        </p:spPr>
      </p:pic>
      <p:pic>
        <p:nvPicPr>
          <p:cNvPr id="986" name="image4.png"/>
          <p:cNvPicPr>
            <a:picLocks noChangeAspect="1"/>
          </p:cNvPicPr>
          <p:nvPr/>
        </p:nvPicPr>
        <p:blipFill>
          <a:blip r:embed="rId6"/>
          <a:stretch>
            <a:fillRect/>
          </a:stretch>
        </p:blipFill>
        <p:spPr>
          <a:xfrm>
            <a:off x="10989205" y="6293579"/>
            <a:ext cx="1126406" cy="438780"/>
          </a:xfrm>
          <a:prstGeom prst="rect">
            <a:avLst/>
          </a:prstGeom>
          <a:ln w="12700">
            <a:miter lim="400000"/>
          </a:ln>
        </p:spPr>
      </p:pic>
      <p:pic>
        <p:nvPicPr>
          <p:cNvPr id="987" name="image1.png"/>
          <p:cNvPicPr>
            <a:picLocks noChangeAspect="1"/>
          </p:cNvPicPr>
          <p:nvPr/>
        </p:nvPicPr>
        <p:blipFill>
          <a:blip r:embed="rId7"/>
          <a:srcRect b="84612"/>
          <a:stretch>
            <a:fillRect/>
          </a:stretch>
        </p:blipFill>
        <p:spPr>
          <a:xfrm>
            <a:off x="0" y="-47991"/>
            <a:ext cx="12192000" cy="1042508"/>
          </a:xfrm>
          <a:prstGeom prst="rect">
            <a:avLst/>
          </a:prstGeom>
          <a:ln w="12700">
            <a:miter lim="400000"/>
          </a:ln>
        </p:spPr>
      </p:pic>
      <p:sp>
        <p:nvSpPr>
          <p:cNvPr id="988" name="Shape 988"/>
          <p:cNvSpPr/>
          <p:nvPr/>
        </p:nvSpPr>
        <p:spPr>
          <a:xfrm>
            <a:off x="170130" y="42403"/>
            <a:ext cx="11887203" cy="720641"/>
          </a:xfrm>
          <a:prstGeom prst="rect">
            <a:avLst/>
          </a:prstGeom>
          <a:solidFill>
            <a:srgbClr val="FFFFFF"/>
          </a:solidFill>
          <a:ln w="12700">
            <a:solidFill>
              <a:srgbClr val="FFFFFF"/>
            </a:solidFill>
            <a:miter/>
          </a:ln>
        </p:spPr>
        <p:txBody>
          <a:bodyPr lIns="45718" tIns="45718" rIns="45718" bIns="45718" anchor="ctr"/>
          <a:lstStyle/>
          <a:p>
            <a:pPr algn="ctr" defTabSz="457200">
              <a:defRPr>
                <a:solidFill>
                  <a:srgbClr val="FFFFFF"/>
                </a:solidFill>
              </a:defRPr>
            </a:pPr>
            <a:endParaRPr/>
          </a:p>
        </p:txBody>
      </p:sp>
      <p:sp>
        <p:nvSpPr>
          <p:cNvPr id="989" name="Shape 989"/>
          <p:cNvSpPr/>
          <p:nvPr/>
        </p:nvSpPr>
        <p:spPr>
          <a:xfrm>
            <a:off x="485377" y="172313"/>
            <a:ext cx="10665553" cy="43706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defTabSz="914353">
              <a:defRPr sz="2400" b="1">
                <a:latin typeface="Arial"/>
                <a:ea typeface="Arial"/>
                <a:cs typeface="Arial"/>
                <a:sym typeface="Arial"/>
              </a:defRPr>
            </a:lvl1pPr>
          </a:lstStyle>
          <a:p>
            <a:r>
              <a:t>Study Design</a:t>
            </a:r>
          </a:p>
        </p:txBody>
      </p:sp>
      <p:sp>
        <p:nvSpPr>
          <p:cNvPr id="990" name="Shape 990"/>
          <p:cNvSpPr/>
          <p:nvPr/>
        </p:nvSpPr>
        <p:spPr>
          <a:xfrm>
            <a:off x="1118846" y="6248400"/>
            <a:ext cx="9746489" cy="26633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700">
                <a:solidFill>
                  <a:srgbClr val="FFFFFF"/>
                </a:solidFill>
                <a:latin typeface="Arial"/>
                <a:ea typeface="Arial"/>
                <a:cs typeface="Arial"/>
                <a:sym typeface="Arial"/>
              </a:defRPr>
            </a:lvl1pPr>
          </a:lstStyle>
          <a:p>
            <a:r>
              <a:t>Pakdaman H, Harandi AA, Hatamian H, Tabatabae M, Delavar Kasmaei H, Ghassemi A, Gharagozli K, Ashrafi F, Emami Naeini P, Tavakolian M, Shahin D. Effectiveness and Safety of MLC601 in the Treatment of Mild to Moderate Alzheimer's Disease: A Multicenter, Randomized Controlled Trial. Dement Geriatr Cogn Dis Extra. 2015 Mar 7;5(1):96-106. doi: 10.1159/000375295. PMID: 25873931; PMCID: PMC4386115.</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28700" y="749300"/>
            <a:ext cx="10121900" cy="5346700"/>
          </a:xfrm>
          <a:prstGeom prst="rect">
            <a:avLst/>
          </a:prstGeom>
        </p:spPr>
      </p:pic>
    </p:spTree>
    <p:extLst>
      <p:ext uri="{BB962C8B-B14F-4D97-AF65-F5344CB8AC3E}">
        <p14:creationId xmlns:p14="http://schemas.microsoft.com/office/powerpoint/2010/main" val="1176595482"/>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4" name="Shape 99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lIns="45718" tIns="45718" rIns="45718" bIns="45718" anchor="t"/>
          <a:lstStyle>
            <a:lvl1pPr defTabSz="457200">
              <a:defRPr sz="1400">
                <a:solidFill>
                  <a:srgbClr val="000000"/>
                </a:solidFill>
                <a:latin typeface="Times"/>
                <a:ea typeface="Times"/>
                <a:cs typeface="Times"/>
                <a:sym typeface="Times"/>
              </a:defRPr>
            </a:lvl1pPr>
          </a:lstStyle>
          <a:p>
            <a:fld id="{86CB4B4D-7CA3-9044-876B-883B54F8677D}" type="slidenum">
              <a:t>35</a:t>
            </a:fld>
            <a:endParaRPr/>
          </a:p>
        </p:txBody>
      </p:sp>
      <p:sp>
        <p:nvSpPr>
          <p:cNvPr id="995" name="Shape 995"/>
          <p:cNvSpPr/>
          <p:nvPr/>
        </p:nvSpPr>
        <p:spPr>
          <a:xfrm>
            <a:off x="3160483" y="5571101"/>
            <a:ext cx="6616480" cy="523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500"/>
            </a:lvl1pPr>
          </a:lstStyle>
          <a:p>
            <a:r>
              <a:t>Mean changes in (A) MMSE and (B) ADAS-Cog scores from baseline in the 4 groups</a:t>
            </a:r>
          </a:p>
        </p:txBody>
      </p:sp>
      <p:sp>
        <p:nvSpPr>
          <p:cNvPr id="996" name="Shape 996"/>
          <p:cNvSpPr/>
          <p:nvPr/>
        </p:nvSpPr>
        <p:spPr>
          <a:xfrm>
            <a:off x="800180" y="1096046"/>
            <a:ext cx="10615085" cy="650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900" b="1">
                <a:solidFill>
                  <a:srgbClr val="C00000"/>
                </a:solidFill>
              </a:defRPr>
            </a:lvl1pPr>
          </a:lstStyle>
          <a:p>
            <a:r>
              <a:t>The efficacy of NeuroAiD was comparable to Donepezil, Rivastigmine and Galantamine over 16 months</a:t>
            </a:r>
          </a:p>
        </p:txBody>
      </p:sp>
      <p:sp>
        <p:nvSpPr>
          <p:cNvPr id="997" name="Shape 997"/>
          <p:cNvSpPr/>
          <p:nvPr/>
        </p:nvSpPr>
        <p:spPr>
          <a:xfrm>
            <a:off x="3006934" y="1510800"/>
            <a:ext cx="1070387" cy="2946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400" b="1"/>
            </a:lvl1pPr>
          </a:lstStyle>
          <a:p>
            <a:r>
              <a:t>A - MMSE</a:t>
            </a:r>
          </a:p>
        </p:txBody>
      </p:sp>
      <p:sp>
        <p:nvSpPr>
          <p:cNvPr id="998" name="Shape 998"/>
          <p:cNvSpPr/>
          <p:nvPr/>
        </p:nvSpPr>
        <p:spPr>
          <a:xfrm>
            <a:off x="7337065" y="1523600"/>
            <a:ext cx="1514013" cy="2946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400" b="1"/>
            </a:lvl1pPr>
          </a:lstStyle>
          <a:p>
            <a:r>
              <a:t>B – ADAS-Cog</a:t>
            </a:r>
          </a:p>
        </p:txBody>
      </p:sp>
      <p:pic>
        <p:nvPicPr>
          <p:cNvPr id="999" name="image52.png"/>
          <p:cNvPicPr>
            <a:picLocks noChangeAspect="1"/>
          </p:cNvPicPr>
          <p:nvPr/>
        </p:nvPicPr>
        <p:blipFill>
          <a:blip r:embed="rId2"/>
          <a:stretch>
            <a:fillRect/>
          </a:stretch>
        </p:blipFill>
        <p:spPr>
          <a:xfrm>
            <a:off x="1451056" y="1735990"/>
            <a:ext cx="4182143" cy="3777631"/>
          </a:xfrm>
          <a:prstGeom prst="rect">
            <a:avLst/>
          </a:prstGeom>
          <a:ln w="12700">
            <a:miter lim="400000"/>
          </a:ln>
        </p:spPr>
      </p:pic>
      <p:pic>
        <p:nvPicPr>
          <p:cNvPr id="1000" name="image53.png"/>
          <p:cNvPicPr>
            <a:picLocks noChangeAspect="1"/>
          </p:cNvPicPr>
          <p:nvPr/>
        </p:nvPicPr>
        <p:blipFill>
          <a:blip r:embed="rId3"/>
          <a:stretch>
            <a:fillRect/>
          </a:stretch>
        </p:blipFill>
        <p:spPr>
          <a:xfrm>
            <a:off x="5633196" y="1773253"/>
            <a:ext cx="4322027" cy="3709777"/>
          </a:xfrm>
          <a:prstGeom prst="rect">
            <a:avLst/>
          </a:prstGeom>
          <a:ln w="12700">
            <a:miter lim="400000"/>
          </a:ln>
        </p:spPr>
      </p:pic>
      <p:grpSp>
        <p:nvGrpSpPr>
          <p:cNvPr id="1003" name="Group 1003"/>
          <p:cNvGrpSpPr/>
          <p:nvPr/>
        </p:nvGrpSpPr>
        <p:grpSpPr>
          <a:xfrm>
            <a:off x="10400109" y="1752429"/>
            <a:ext cx="1379065" cy="1456154"/>
            <a:chOff x="-1" y="-1"/>
            <a:chExt cx="1379063" cy="1456152"/>
          </a:xfrm>
        </p:grpSpPr>
        <p:sp>
          <p:nvSpPr>
            <p:cNvPr id="1001" name="Shape 1001"/>
            <p:cNvSpPr/>
            <p:nvPr/>
          </p:nvSpPr>
          <p:spPr>
            <a:xfrm>
              <a:off x="-2" y="-2"/>
              <a:ext cx="1379065" cy="1456153"/>
            </a:xfrm>
            <a:prstGeom prst="ellipse">
              <a:avLst/>
            </a:prstGeom>
            <a:solidFill>
              <a:schemeClr val="accent1"/>
            </a:solidFill>
            <a:ln w="12700" cap="flat">
              <a:solidFill>
                <a:srgbClr val="FFFFFF"/>
              </a:solidFill>
              <a:prstDash val="solid"/>
              <a:miter lim="800000"/>
            </a:ln>
            <a:effectLst/>
          </p:spPr>
          <p:txBody>
            <a:bodyPr wrap="square" lIns="45718" tIns="45718" rIns="45718" bIns="45718" numCol="1" anchor="t">
              <a:noAutofit/>
            </a:bodyPr>
            <a:lstStyle/>
            <a:p>
              <a:pPr>
                <a:defRPr>
                  <a:solidFill>
                    <a:srgbClr val="FFFFFF"/>
                  </a:solidFill>
                </a:defRPr>
              </a:pPr>
              <a:endParaRPr/>
            </a:p>
          </p:txBody>
        </p:sp>
        <p:sp>
          <p:nvSpPr>
            <p:cNvPr id="1002" name="Shape 1002"/>
            <p:cNvSpPr/>
            <p:nvPr/>
          </p:nvSpPr>
          <p:spPr>
            <a:xfrm>
              <a:off x="201958" y="255634"/>
              <a:ext cx="975144" cy="94488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2700" tIns="12700" rIns="12700" bIns="12700" numCol="1" anchor="ctr">
              <a:spAutoFit/>
            </a:bodyPr>
            <a:lstStyle/>
            <a:p>
              <a:pPr algn="ctr" defTabSz="889000">
                <a:lnSpc>
                  <a:spcPct val="90000"/>
                </a:lnSpc>
                <a:spcBef>
                  <a:spcPts val="800"/>
                </a:spcBef>
                <a:defRPr sz="2000">
                  <a:solidFill>
                    <a:srgbClr val="FFFFFF"/>
                  </a:solidFill>
                </a:defRPr>
              </a:pPr>
              <a:r>
                <a:t>MLC 601 </a:t>
              </a:r>
            </a:p>
            <a:p>
              <a:pPr algn="ctr" defTabSz="889000">
                <a:lnSpc>
                  <a:spcPct val="90000"/>
                </a:lnSpc>
                <a:spcBef>
                  <a:spcPts val="800"/>
                </a:spcBef>
                <a:defRPr sz="2000">
                  <a:solidFill>
                    <a:srgbClr val="FFFFFF"/>
                  </a:solidFill>
                </a:defRPr>
              </a:pPr>
              <a:r>
                <a:t>1 cap TID</a:t>
              </a:r>
            </a:p>
          </p:txBody>
        </p:sp>
      </p:grpSp>
      <p:pic>
        <p:nvPicPr>
          <p:cNvPr id="1004" name="image2.png"/>
          <p:cNvPicPr>
            <a:picLocks noChangeAspect="1"/>
          </p:cNvPicPr>
          <p:nvPr/>
        </p:nvPicPr>
        <p:blipFill>
          <a:blip r:embed="rId4"/>
          <a:stretch>
            <a:fillRect/>
          </a:stretch>
        </p:blipFill>
        <p:spPr>
          <a:xfrm>
            <a:off x="0" y="6160315"/>
            <a:ext cx="12192000" cy="703794"/>
          </a:xfrm>
          <a:prstGeom prst="rect">
            <a:avLst/>
          </a:prstGeom>
          <a:ln w="12700">
            <a:miter lim="400000"/>
          </a:ln>
        </p:spPr>
      </p:pic>
      <p:pic>
        <p:nvPicPr>
          <p:cNvPr id="1005" name="image3.png"/>
          <p:cNvPicPr>
            <a:picLocks noChangeAspect="1"/>
          </p:cNvPicPr>
          <p:nvPr/>
        </p:nvPicPr>
        <p:blipFill>
          <a:blip r:embed="rId5"/>
          <a:stretch>
            <a:fillRect/>
          </a:stretch>
        </p:blipFill>
        <p:spPr>
          <a:xfrm>
            <a:off x="225087" y="6319065"/>
            <a:ext cx="668675" cy="386292"/>
          </a:xfrm>
          <a:prstGeom prst="rect">
            <a:avLst/>
          </a:prstGeom>
          <a:ln w="12700">
            <a:miter lim="400000"/>
          </a:ln>
        </p:spPr>
      </p:pic>
      <p:pic>
        <p:nvPicPr>
          <p:cNvPr id="1006" name="image4.png"/>
          <p:cNvPicPr>
            <a:picLocks noChangeAspect="1"/>
          </p:cNvPicPr>
          <p:nvPr/>
        </p:nvPicPr>
        <p:blipFill>
          <a:blip r:embed="rId6"/>
          <a:stretch>
            <a:fillRect/>
          </a:stretch>
        </p:blipFill>
        <p:spPr>
          <a:xfrm>
            <a:off x="10989205" y="6293579"/>
            <a:ext cx="1126406" cy="438780"/>
          </a:xfrm>
          <a:prstGeom prst="rect">
            <a:avLst/>
          </a:prstGeom>
          <a:ln w="12700">
            <a:miter lim="400000"/>
          </a:ln>
        </p:spPr>
      </p:pic>
      <p:pic>
        <p:nvPicPr>
          <p:cNvPr id="1007" name="image1.png"/>
          <p:cNvPicPr>
            <a:picLocks noChangeAspect="1"/>
          </p:cNvPicPr>
          <p:nvPr/>
        </p:nvPicPr>
        <p:blipFill>
          <a:blip r:embed="rId7"/>
          <a:srcRect b="84612"/>
          <a:stretch>
            <a:fillRect/>
          </a:stretch>
        </p:blipFill>
        <p:spPr>
          <a:xfrm>
            <a:off x="0" y="-47991"/>
            <a:ext cx="12192000" cy="1042508"/>
          </a:xfrm>
          <a:prstGeom prst="rect">
            <a:avLst/>
          </a:prstGeom>
          <a:ln w="12700">
            <a:miter lim="400000"/>
          </a:ln>
        </p:spPr>
      </p:pic>
      <p:sp>
        <p:nvSpPr>
          <p:cNvPr id="1008" name="Shape 1008"/>
          <p:cNvSpPr/>
          <p:nvPr/>
        </p:nvSpPr>
        <p:spPr>
          <a:xfrm>
            <a:off x="170130" y="42403"/>
            <a:ext cx="11887203" cy="720641"/>
          </a:xfrm>
          <a:prstGeom prst="rect">
            <a:avLst/>
          </a:prstGeom>
          <a:solidFill>
            <a:srgbClr val="FFFFFF"/>
          </a:solidFill>
          <a:ln w="12700">
            <a:solidFill>
              <a:srgbClr val="FFFFFF"/>
            </a:solidFill>
            <a:miter/>
          </a:ln>
        </p:spPr>
        <p:txBody>
          <a:bodyPr lIns="45718" tIns="45718" rIns="45718" bIns="45718" anchor="ctr"/>
          <a:lstStyle/>
          <a:p>
            <a:pPr algn="ctr" defTabSz="457200">
              <a:defRPr>
                <a:solidFill>
                  <a:srgbClr val="FFFFFF"/>
                </a:solidFill>
              </a:defRPr>
            </a:pPr>
            <a:endParaRPr/>
          </a:p>
        </p:txBody>
      </p:sp>
      <p:sp>
        <p:nvSpPr>
          <p:cNvPr id="1009" name="Shape 1009"/>
          <p:cNvSpPr/>
          <p:nvPr/>
        </p:nvSpPr>
        <p:spPr>
          <a:xfrm>
            <a:off x="485377" y="172313"/>
            <a:ext cx="10665553" cy="43706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defTabSz="914353">
              <a:defRPr sz="2400" b="1">
                <a:latin typeface="Arial"/>
                <a:ea typeface="Arial"/>
                <a:cs typeface="Arial"/>
                <a:sym typeface="Arial"/>
              </a:defRPr>
            </a:lvl1pPr>
          </a:lstStyle>
          <a:p>
            <a:r>
              <a:t>NeuroAiD showed favorable outcomes on cognitive functions</a:t>
            </a:r>
          </a:p>
        </p:txBody>
      </p:sp>
      <p:sp>
        <p:nvSpPr>
          <p:cNvPr id="1010" name="Shape 1010"/>
          <p:cNvSpPr/>
          <p:nvPr/>
        </p:nvSpPr>
        <p:spPr>
          <a:xfrm>
            <a:off x="1563642" y="6260970"/>
            <a:ext cx="9064715" cy="1270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defRPr sz="700">
                <a:solidFill>
                  <a:srgbClr val="FFFFFF"/>
                </a:solidFill>
                <a:latin typeface="Arial"/>
                <a:ea typeface="Arial"/>
                <a:cs typeface="Arial"/>
                <a:sym typeface="Arial"/>
              </a:defRPr>
            </a:lvl1pPr>
          </a:lstStyle>
          <a:p>
            <a:r>
              <a:t>Pakdaman H, et al. Effectiveness and Safety of MLC601 in the Treatment of Mild to Moderate Alzheimer's Disease: A Multicenter, Randomized Controlled Trial. Dement Geriatr Cogn Dis Extra. 2015 Mar 7;5(1):96-106. </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 name="Shape 1012"/>
          <p:cNvSpPr>
            <a:spLocks noGrp="1"/>
          </p:cNvSpPr>
          <p:nvPr>
            <p:ph type="sldNum" sz="quarter" idx="4294967295"/>
          </p:nvPr>
        </p:nvSpPr>
        <p:spPr>
          <a:xfrm>
            <a:off x="10995662" y="6248398"/>
            <a:ext cx="281937" cy="320037"/>
          </a:xfrm>
          <a:prstGeom prst="rect">
            <a:avLst/>
          </a:prstGeom>
          <a:extLst>
            <a:ext uri="{C572A759-6A51-4108-AA02-DFA0A04FC94B}">
              <ma14:wrappingTextBoxFlag xmlns:ma14="http://schemas.microsoft.com/office/mac/drawingml/2011/main" xmlns="" val="1"/>
            </a:ext>
          </a:extLst>
        </p:spPr>
        <p:txBody>
          <a:bodyPr lIns="45718" tIns="45718" rIns="45718" bIns="45718" anchor="t"/>
          <a:lstStyle>
            <a:lvl1pPr defTabSz="457200">
              <a:defRPr sz="1400">
                <a:solidFill>
                  <a:srgbClr val="000000"/>
                </a:solidFill>
                <a:latin typeface="Times"/>
                <a:ea typeface="Times"/>
                <a:cs typeface="Times"/>
                <a:sym typeface="Times"/>
              </a:defRPr>
            </a:lvl1pPr>
          </a:lstStyle>
          <a:p>
            <a:fld id="{86CB4B4D-7CA3-9044-876B-883B54F8677D}" type="slidenum">
              <a:t>36</a:t>
            </a:fld>
            <a:endParaRPr/>
          </a:p>
        </p:txBody>
      </p:sp>
      <p:pic>
        <p:nvPicPr>
          <p:cNvPr id="1013" name="image54.png" descr="Frequency distribution of side effects in the 4 study groups"/>
          <p:cNvPicPr>
            <a:picLocks noChangeAspect="1"/>
          </p:cNvPicPr>
          <p:nvPr/>
        </p:nvPicPr>
        <p:blipFill>
          <a:blip r:embed="rId2"/>
          <a:srcRect b="7383"/>
          <a:stretch>
            <a:fillRect/>
          </a:stretch>
        </p:blipFill>
        <p:spPr>
          <a:xfrm>
            <a:off x="2594286" y="2041899"/>
            <a:ext cx="6748868" cy="3780898"/>
          </a:xfrm>
          <a:prstGeom prst="rect">
            <a:avLst/>
          </a:prstGeom>
          <a:ln>
            <a:solidFill>
              <a:srgbClr val="000000"/>
            </a:solidFill>
          </a:ln>
        </p:spPr>
      </p:pic>
      <p:sp>
        <p:nvSpPr>
          <p:cNvPr id="1014" name="Shape 1014"/>
          <p:cNvSpPr/>
          <p:nvPr/>
        </p:nvSpPr>
        <p:spPr>
          <a:xfrm>
            <a:off x="1142908" y="1194694"/>
            <a:ext cx="9651625" cy="67563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lgn="ctr">
              <a:defRPr sz="2000" b="1">
                <a:solidFill>
                  <a:srgbClr val="C00000"/>
                </a:solidFill>
              </a:defRPr>
            </a:pPr>
            <a:r>
              <a:t>NeuroAiD showed favorable tolerability profile compared </a:t>
            </a:r>
          </a:p>
          <a:p>
            <a:pPr algn="ctr">
              <a:defRPr sz="2000" b="1">
                <a:solidFill>
                  <a:srgbClr val="C00000"/>
                </a:solidFill>
              </a:defRPr>
            </a:pPr>
            <a:r>
              <a:t>to Donepezil, Rivastigmine and Galantamine</a:t>
            </a:r>
          </a:p>
        </p:txBody>
      </p:sp>
      <p:sp>
        <p:nvSpPr>
          <p:cNvPr id="1015" name="Shape 1015"/>
          <p:cNvSpPr/>
          <p:nvPr/>
        </p:nvSpPr>
        <p:spPr>
          <a:xfrm>
            <a:off x="9550351" y="4967368"/>
            <a:ext cx="1620648" cy="231139"/>
          </a:xfrm>
          <a:prstGeom prst="rect">
            <a:avLst/>
          </a:prstGeom>
          <a:ln w="12700">
            <a:solidFill>
              <a:srgbClr val="000000"/>
            </a:solidFill>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sz="800"/>
            </a:lvl1pPr>
          </a:lstStyle>
          <a:p>
            <a:r>
              <a:t>*p &lt; 0.05, statistically significant</a:t>
            </a:r>
          </a:p>
        </p:txBody>
      </p:sp>
      <p:sp>
        <p:nvSpPr>
          <p:cNvPr id="1016" name="Shape 1016"/>
          <p:cNvSpPr/>
          <p:nvPr/>
        </p:nvSpPr>
        <p:spPr>
          <a:xfrm>
            <a:off x="6456848" y="2049498"/>
            <a:ext cx="1135914" cy="3780897"/>
          </a:xfrm>
          <a:prstGeom prst="rect">
            <a:avLst/>
          </a:prstGeom>
          <a:ln w="25400">
            <a:solidFill>
              <a:srgbClr val="00B050"/>
            </a:solidFill>
          </a:ln>
          <a:effectLst>
            <a:outerShdw blurRad="63500" dist="38100" dir="5400000" rotWithShape="0">
              <a:srgbClr val="032544">
                <a:alpha val="48000"/>
              </a:srgbClr>
            </a:outerShdw>
          </a:effectLst>
        </p:spPr>
        <p:txBody>
          <a:bodyPr lIns="45718" tIns="45718" rIns="45718" bIns="45718" anchor="ctr"/>
          <a:lstStyle/>
          <a:p>
            <a:endParaRPr/>
          </a:p>
        </p:txBody>
      </p:sp>
      <p:sp>
        <p:nvSpPr>
          <p:cNvPr id="1017" name="Shape 1017"/>
          <p:cNvSpPr/>
          <p:nvPr/>
        </p:nvSpPr>
        <p:spPr>
          <a:xfrm>
            <a:off x="3649107" y="5795821"/>
            <a:ext cx="6097774" cy="3073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500"/>
            </a:lvl1pPr>
          </a:lstStyle>
          <a:p>
            <a:r>
              <a:t>Frequency distribution of side effects in the 4 study groups</a:t>
            </a:r>
          </a:p>
        </p:txBody>
      </p:sp>
      <p:pic>
        <p:nvPicPr>
          <p:cNvPr id="1018" name="image2.png"/>
          <p:cNvPicPr>
            <a:picLocks noChangeAspect="1"/>
          </p:cNvPicPr>
          <p:nvPr/>
        </p:nvPicPr>
        <p:blipFill>
          <a:blip r:embed="rId3"/>
          <a:stretch>
            <a:fillRect/>
          </a:stretch>
        </p:blipFill>
        <p:spPr>
          <a:xfrm>
            <a:off x="0" y="6160315"/>
            <a:ext cx="12192000" cy="703794"/>
          </a:xfrm>
          <a:prstGeom prst="rect">
            <a:avLst/>
          </a:prstGeom>
          <a:ln w="12700">
            <a:miter lim="400000"/>
          </a:ln>
        </p:spPr>
      </p:pic>
      <p:pic>
        <p:nvPicPr>
          <p:cNvPr id="1019" name="image3.png"/>
          <p:cNvPicPr>
            <a:picLocks noChangeAspect="1"/>
          </p:cNvPicPr>
          <p:nvPr/>
        </p:nvPicPr>
        <p:blipFill>
          <a:blip r:embed="rId4"/>
          <a:stretch>
            <a:fillRect/>
          </a:stretch>
        </p:blipFill>
        <p:spPr>
          <a:xfrm>
            <a:off x="225087" y="6319065"/>
            <a:ext cx="668675" cy="386292"/>
          </a:xfrm>
          <a:prstGeom prst="rect">
            <a:avLst/>
          </a:prstGeom>
          <a:ln w="12700">
            <a:miter lim="400000"/>
          </a:ln>
        </p:spPr>
      </p:pic>
      <p:pic>
        <p:nvPicPr>
          <p:cNvPr id="1020" name="image4.png"/>
          <p:cNvPicPr>
            <a:picLocks noChangeAspect="1"/>
          </p:cNvPicPr>
          <p:nvPr/>
        </p:nvPicPr>
        <p:blipFill>
          <a:blip r:embed="rId5"/>
          <a:stretch>
            <a:fillRect/>
          </a:stretch>
        </p:blipFill>
        <p:spPr>
          <a:xfrm>
            <a:off x="10989205" y="6293579"/>
            <a:ext cx="1126406" cy="438780"/>
          </a:xfrm>
          <a:prstGeom prst="rect">
            <a:avLst/>
          </a:prstGeom>
          <a:ln w="12700">
            <a:miter lim="400000"/>
          </a:ln>
        </p:spPr>
      </p:pic>
      <p:pic>
        <p:nvPicPr>
          <p:cNvPr id="1021" name="image1.png"/>
          <p:cNvPicPr>
            <a:picLocks noChangeAspect="1"/>
          </p:cNvPicPr>
          <p:nvPr/>
        </p:nvPicPr>
        <p:blipFill>
          <a:blip r:embed="rId6"/>
          <a:srcRect b="84612"/>
          <a:stretch>
            <a:fillRect/>
          </a:stretch>
        </p:blipFill>
        <p:spPr>
          <a:xfrm>
            <a:off x="0" y="-47991"/>
            <a:ext cx="12192000" cy="1042508"/>
          </a:xfrm>
          <a:prstGeom prst="rect">
            <a:avLst/>
          </a:prstGeom>
          <a:ln w="12700">
            <a:miter lim="400000"/>
          </a:ln>
        </p:spPr>
      </p:pic>
      <p:sp>
        <p:nvSpPr>
          <p:cNvPr id="1022" name="Shape 1022"/>
          <p:cNvSpPr/>
          <p:nvPr/>
        </p:nvSpPr>
        <p:spPr>
          <a:xfrm>
            <a:off x="170130" y="42403"/>
            <a:ext cx="11887203" cy="720641"/>
          </a:xfrm>
          <a:prstGeom prst="rect">
            <a:avLst/>
          </a:prstGeom>
          <a:solidFill>
            <a:srgbClr val="FFFFFF"/>
          </a:solidFill>
          <a:ln w="12700">
            <a:solidFill>
              <a:srgbClr val="FFFFFF"/>
            </a:solidFill>
            <a:miter/>
          </a:ln>
        </p:spPr>
        <p:txBody>
          <a:bodyPr lIns="45718" tIns="45718" rIns="45718" bIns="45718" anchor="ctr"/>
          <a:lstStyle/>
          <a:p>
            <a:pPr algn="ctr" defTabSz="457200">
              <a:defRPr>
                <a:solidFill>
                  <a:srgbClr val="FFFFFF"/>
                </a:solidFill>
              </a:defRPr>
            </a:pPr>
            <a:endParaRPr/>
          </a:p>
        </p:txBody>
      </p:sp>
      <p:sp>
        <p:nvSpPr>
          <p:cNvPr id="1023" name="Shape 1023"/>
          <p:cNvSpPr/>
          <p:nvPr/>
        </p:nvSpPr>
        <p:spPr>
          <a:xfrm>
            <a:off x="485377" y="172313"/>
            <a:ext cx="10665553" cy="43706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defTabSz="914353">
              <a:defRPr sz="2400" b="1">
                <a:latin typeface="Arial"/>
                <a:ea typeface="Arial"/>
                <a:cs typeface="Arial"/>
                <a:sym typeface="Arial"/>
              </a:defRPr>
            </a:lvl1pPr>
          </a:lstStyle>
          <a:p>
            <a:r>
              <a:t>NeuroAiD has favorable safety profile</a:t>
            </a:r>
          </a:p>
        </p:txBody>
      </p:sp>
      <p:sp>
        <p:nvSpPr>
          <p:cNvPr id="1024" name="Shape 1024"/>
          <p:cNvSpPr/>
          <p:nvPr/>
        </p:nvSpPr>
        <p:spPr>
          <a:xfrm>
            <a:off x="1563642" y="6291057"/>
            <a:ext cx="9064715" cy="1270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defRPr sz="700">
                <a:solidFill>
                  <a:srgbClr val="FFFFFF"/>
                </a:solidFill>
                <a:latin typeface="Arial"/>
                <a:ea typeface="Arial"/>
                <a:cs typeface="Arial"/>
                <a:sym typeface="Arial"/>
              </a:defRPr>
            </a:lvl1pPr>
          </a:lstStyle>
          <a:p>
            <a:r>
              <a:t>Pakdaman H, et al. Effectiveness and Safety of MLC601 in the Treatment of Mild to Moderate Alzheimer's Disease: A Multicenter, Randomized Controlled Trial. Dement Geriatr Cogn Dis Extra. 2015 Mar 7;5(1):96-106. </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14400"/>
            <a:ext cx="12192000" cy="5024881"/>
          </a:xfrm>
          <a:prstGeom prst="rect">
            <a:avLst/>
          </a:prstGeom>
        </p:spPr>
      </p:pic>
      <p:sp>
        <p:nvSpPr>
          <p:cNvPr id="3" name="Rectangle 2"/>
          <p:cNvSpPr/>
          <p:nvPr/>
        </p:nvSpPr>
        <p:spPr>
          <a:xfrm>
            <a:off x="1426744" y="515712"/>
            <a:ext cx="2649668" cy="646327"/>
          </a:xfrm>
          <a:prstGeom prst="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err="1">
                <a:ln>
                  <a:noFill/>
                </a:ln>
                <a:solidFill>
                  <a:srgbClr val="0000FF"/>
                </a:solidFill>
                <a:effectLst/>
                <a:uFillTx/>
                <a:latin typeface="+mj-lt"/>
                <a:ea typeface="+mj-ea"/>
                <a:cs typeface="+mj-cs"/>
                <a:sym typeface="Calibri"/>
              </a:rPr>
              <a:t>Nuraid</a:t>
            </a:r>
            <a:r>
              <a:rPr kumimoji="0" lang="en-US" sz="1800" b="1" i="0" u="none" strike="noStrike" cap="none" spc="0" normalizeH="0" baseline="0" dirty="0">
                <a:ln>
                  <a:noFill/>
                </a:ln>
                <a:solidFill>
                  <a:srgbClr val="0000FF"/>
                </a:solidFill>
                <a:effectLst/>
                <a:uFillTx/>
                <a:latin typeface="+mj-lt"/>
                <a:ea typeface="+mj-ea"/>
                <a:cs typeface="+mj-cs"/>
                <a:sym typeface="Calibri"/>
              </a:rPr>
              <a:t>;</a:t>
            </a:r>
            <a:r>
              <a:rPr kumimoji="0" lang="en-US" sz="1800" b="1" i="0" u="none" strike="noStrike" cap="none" spc="0" normalizeH="0" dirty="0">
                <a:ln>
                  <a:noFill/>
                </a:ln>
                <a:solidFill>
                  <a:srgbClr val="0000FF"/>
                </a:solidFill>
                <a:effectLst/>
                <a:uFillTx/>
                <a:latin typeface="+mj-lt"/>
                <a:ea typeface="+mj-ea"/>
                <a:cs typeface="+mj-cs"/>
                <a:sym typeface="Calibri"/>
              </a:rPr>
              <a:t> </a:t>
            </a:r>
            <a:r>
              <a:rPr kumimoji="0" lang="en-US" sz="1800" b="1" i="0" u="none" strike="noStrike" cap="none" spc="0" normalizeH="0" baseline="0" dirty="0" err="1">
                <a:ln>
                  <a:noFill/>
                </a:ln>
                <a:solidFill>
                  <a:srgbClr val="0000FF"/>
                </a:solidFill>
                <a:effectLst/>
                <a:uFillTx/>
                <a:latin typeface="+mj-lt"/>
                <a:ea typeface="+mj-ea"/>
                <a:cs typeface="+mj-cs"/>
                <a:sym typeface="Calibri"/>
              </a:rPr>
              <a:t>Çalışmadan</a:t>
            </a:r>
            <a:r>
              <a:rPr kumimoji="0" lang="en-US" sz="1800" b="1" i="0" u="none" strike="noStrike" cap="none" spc="0" normalizeH="0" baseline="0" dirty="0">
                <a:ln>
                  <a:noFill/>
                </a:ln>
                <a:solidFill>
                  <a:srgbClr val="0000FF"/>
                </a:solidFill>
                <a:effectLst/>
                <a:uFillTx/>
                <a:latin typeface="+mj-lt"/>
                <a:ea typeface="+mj-ea"/>
                <a:cs typeface="+mj-cs"/>
                <a:sym typeface="Calibri"/>
              </a:rPr>
              <a:t> </a:t>
            </a:r>
            <a:r>
              <a:rPr kumimoji="0" lang="en-US" sz="1800" b="1" i="0" u="none" strike="noStrike" cap="none" spc="0" normalizeH="0" baseline="0" dirty="0" err="1">
                <a:ln>
                  <a:noFill/>
                </a:ln>
                <a:solidFill>
                  <a:srgbClr val="0000FF"/>
                </a:solidFill>
                <a:effectLst/>
                <a:uFillTx/>
                <a:latin typeface="+mj-lt"/>
                <a:ea typeface="+mj-ea"/>
                <a:cs typeface="+mj-cs"/>
                <a:sym typeface="Calibri"/>
              </a:rPr>
              <a:t>çıkma</a:t>
            </a:r>
            <a:r>
              <a:rPr kumimoji="0" lang="en-US" sz="1800" b="1" i="0" u="none" strike="noStrike" cap="none" spc="0" normalizeH="0" baseline="0" dirty="0">
                <a:ln>
                  <a:noFill/>
                </a:ln>
                <a:solidFill>
                  <a:srgbClr val="0000FF"/>
                </a:solidFill>
                <a:effectLst/>
                <a:uFillTx/>
                <a:latin typeface="+mj-lt"/>
                <a:ea typeface="+mj-ea"/>
                <a:cs typeface="+mj-cs"/>
                <a:sym typeface="Calibri"/>
              </a:rPr>
              <a:t> </a:t>
            </a:r>
            <a:r>
              <a:rPr kumimoji="0" lang="en-US" sz="1800" b="1" i="0" u="none" strike="noStrike" cap="none" spc="0" normalizeH="0" baseline="0" dirty="0" err="1">
                <a:ln>
                  <a:noFill/>
                </a:ln>
                <a:solidFill>
                  <a:srgbClr val="0000FF"/>
                </a:solidFill>
                <a:effectLst/>
                <a:uFillTx/>
                <a:latin typeface="+mj-lt"/>
                <a:ea typeface="+mj-ea"/>
                <a:cs typeface="+mj-cs"/>
                <a:sym typeface="Calibri"/>
              </a:rPr>
              <a:t>oranları</a:t>
            </a:r>
            <a:r>
              <a:rPr kumimoji="0" lang="en-US" sz="1800" b="1" i="0" u="none" strike="noStrike" cap="none" spc="0" normalizeH="0" baseline="0" dirty="0">
                <a:ln>
                  <a:noFill/>
                </a:ln>
                <a:solidFill>
                  <a:srgbClr val="0000FF"/>
                </a:solidFill>
                <a:effectLst/>
                <a:uFillTx/>
                <a:latin typeface="+mj-lt"/>
                <a:ea typeface="+mj-ea"/>
                <a:cs typeface="+mj-cs"/>
                <a:sym typeface="Calibri"/>
              </a:rPr>
              <a:t> </a:t>
            </a:r>
            <a:r>
              <a:rPr kumimoji="0" lang="en-US" sz="1800" b="1" i="0" u="none" strike="noStrike" cap="none" spc="0" normalizeH="0" baseline="0" dirty="0" err="1">
                <a:ln>
                  <a:noFill/>
                </a:ln>
                <a:solidFill>
                  <a:srgbClr val="0000FF"/>
                </a:solidFill>
                <a:effectLst/>
                <a:uFillTx/>
                <a:latin typeface="+mj-lt"/>
                <a:ea typeface="+mj-ea"/>
                <a:cs typeface="+mj-cs"/>
                <a:sym typeface="Calibri"/>
              </a:rPr>
              <a:t>daha</a:t>
            </a:r>
            <a:r>
              <a:rPr kumimoji="0" lang="en-US" sz="1800" b="1" i="0" u="none" strike="noStrike" cap="none" spc="0" normalizeH="0" baseline="0" dirty="0">
                <a:ln>
                  <a:noFill/>
                </a:ln>
                <a:solidFill>
                  <a:srgbClr val="0000FF"/>
                </a:solidFill>
                <a:effectLst/>
                <a:uFillTx/>
                <a:latin typeface="+mj-lt"/>
                <a:ea typeface="+mj-ea"/>
                <a:cs typeface="+mj-cs"/>
                <a:sym typeface="Calibri"/>
              </a:rPr>
              <a:t> </a:t>
            </a:r>
            <a:r>
              <a:rPr kumimoji="0" lang="en-US" sz="1800" b="1" i="0" u="none" strike="noStrike" cap="none" spc="0" normalizeH="0" baseline="0" dirty="0" err="1">
                <a:ln>
                  <a:noFill/>
                </a:ln>
                <a:solidFill>
                  <a:srgbClr val="0000FF"/>
                </a:solidFill>
                <a:effectLst/>
                <a:uFillTx/>
                <a:latin typeface="+mj-lt"/>
                <a:ea typeface="+mj-ea"/>
                <a:cs typeface="+mj-cs"/>
                <a:sym typeface="Calibri"/>
              </a:rPr>
              <a:t>az</a:t>
            </a:r>
            <a:endParaRPr kumimoji="0" lang="en-US" sz="1800" b="1" i="0" u="none" strike="noStrike" cap="none" spc="0" normalizeH="0" baseline="0" dirty="0">
              <a:ln>
                <a:noFill/>
              </a:ln>
              <a:solidFill>
                <a:srgbClr val="0000FF"/>
              </a:solidFill>
              <a:effectLst/>
              <a:uFillTx/>
              <a:latin typeface="+mj-lt"/>
              <a:ea typeface="+mj-ea"/>
              <a:cs typeface="+mj-cs"/>
              <a:sym typeface="Calibri"/>
            </a:endParaRPr>
          </a:p>
        </p:txBody>
      </p:sp>
    </p:spTree>
    <p:extLst>
      <p:ext uri="{BB962C8B-B14F-4D97-AF65-F5344CB8AC3E}">
        <p14:creationId xmlns:p14="http://schemas.microsoft.com/office/powerpoint/2010/main" val="2893474866"/>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solidFill>
                  <a:srgbClr val="FF0000"/>
                </a:solidFill>
                <a:latin typeface="Calibri"/>
                <a:cs typeface="Calibri"/>
              </a:rPr>
              <a:t>MLC601 </a:t>
            </a:r>
            <a:r>
              <a:rPr lang="en-US" sz="4000" b="1" dirty="0" err="1">
                <a:solidFill>
                  <a:srgbClr val="FF0000"/>
                </a:solidFill>
                <a:latin typeface="Calibri"/>
                <a:cs typeface="Calibri"/>
              </a:rPr>
              <a:t>vs</a:t>
            </a:r>
            <a:r>
              <a:rPr lang="en-US" sz="4000" b="1" dirty="0">
                <a:solidFill>
                  <a:srgbClr val="FF0000"/>
                </a:solidFill>
                <a:latin typeface="Calibri"/>
                <a:cs typeface="Calibri"/>
              </a:rPr>
              <a:t> ACHEI; SONUÇ</a:t>
            </a:r>
          </a:p>
        </p:txBody>
      </p:sp>
      <p:sp>
        <p:nvSpPr>
          <p:cNvPr id="3" name="Text Placeholder 2"/>
          <p:cNvSpPr>
            <a:spLocks noGrp="1"/>
          </p:cNvSpPr>
          <p:nvPr>
            <p:ph type="body" idx="1"/>
          </p:nvPr>
        </p:nvSpPr>
        <p:spPr>
          <a:gradFill flip="none" rotWithShape="1">
            <a:gsLst>
              <a:gs pos="0">
                <a:srgbClr val="660066"/>
              </a:gs>
              <a:gs pos="100000">
                <a:srgbClr val="FFFFFF"/>
              </a:gs>
            </a:gsLst>
            <a:path path="rect">
              <a:fillToRect l="100000" t="100000"/>
            </a:path>
            <a:tileRect r="-100000" b="-100000"/>
          </a:gradFill>
          <a:ln>
            <a:solidFill>
              <a:srgbClr val="FF0000"/>
            </a:solidFill>
          </a:ln>
        </p:spPr>
        <p:txBody>
          <a:bodyPr>
            <a:normAutofit fontScale="85000" lnSpcReduction="20000"/>
          </a:bodyPr>
          <a:lstStyle/>
          <a:p>
            <a:r>
              <a:rPr lang="en-US" b="1" dirty="0" err="1">
                <a:solidFill>
                  <a:srgbClr val="0000FF"/>
                </a:solidFill>
              </a:rPr>
              <a:t>Etkinlik</a:t>
            </a:r>
            <a:r>
              <a:rPr lang="en-US" b="1" dirty="0">
                <a:solidFill>
                  <a:srgbClr val="0000FF"/>
                </a:solidFill>
              </a:rPr>
              <a:t>: </a:t>
            </a:r>
          </a:p>
          <a:p>
            <a:pPr lvl="1"/>
            <a:r>
              <a:rPr lang="en-US" dirty="0"/>
              <a:t>16 ay </a:t>
            </a:r>
            <a:r>
              <a:rPr lang="en-US" dirty="0" err="1"/>
              <a:t>boyunca</a:t>
            </a:r>
            <a:r>
              <a:rPr lang="en-US" dirty="0"/>
              <a:t> MLC601 </a:t>
            </a:r>
            <a:r>
              <a:rPr lang="en-US" dirty="0" err="1"/>
              <a:t>ve</a:t>
            </a:r>
            <a:r>
              <a:rPr lang="en-US" dirty="0"/>
              <a:t> </a:t>
            </a:r>
            <a:r>
              <a:rPr lang="en-US" dirty="0" err="1"/>
              <a:t>AcheI</a:t>
            </a:r>
            <a:r>
              <a:rPr lang="en-US" dirty="0"/>
              <a:t> </a:t>
            </a:r>
            <a:r>
              <a:rPr lang="en-US" dirty="0" err="1"/>
              <a:t>benzer</a:t>
            </a:r>
            <a:endParaRPr lang="en-US" dirty="0"/>
          </a:p>
          <a:p>
            <a:pPr lvl="1"/>
            <a:r>
              <a:rPr lang="en-US" dirty="0" err="1"/>
              <a:t>Tüm</a:t>
            </a:r>
            <a:r>
              <a:rPr lang="en-US" dirty="0"/>
              <a:t> </a:t>
            </a:r>
            <a:r>
              <a:rPr lang="en-US" dirty="0" err="1"/>
              <a:t>gruplarda</a:t>
            </a:r>
            <a:r>
              <a:rPr lang="en-US" dirty="0"/>
              <a:t> </a:t>
            </a:r>
            <a:r>
              <a:rPr lang="en-US" dirty="0" err="1"/>
              <a:t>kognitif</a:t>
            </a:r>
            <a:r>
              <a:rPr lang="en-US" dirty="0"/>
              <a:t> </a:t>
            </a:r>
            <a:r>
              <a:rPr lang="en-US" dirty="0" err="1"/>
              <a:t>skorlarda</a:t>
            </a:r>
            <a:r>
              <a:rPr lang="en-US" dirty="0"/>
              <a:t> ilk 8 ay </a:t>
            </a:r>
            <a:r>
              <a:rPr lang="en-US" dirty="0" err="1"/>
              <a:t>düzelme</a:t>
            </a:r>
            <a:r>
              <a:rPr lang="en-US" dirty="0"/>
              <a:t>, </a:t>
            </a:r>
            <a:r>
              <a:rPr lang="en-US" dirty="0" err="1"/>
              <a:t>sonra</a:t>
            </a:r>
            <a:r>
              <a:rPr lang="en-US" dirty="0"/>
              <a:t> </a:t>
            </a:r>
            <a:r>
              <a:rPr lang="en-US" dirty="0" err="1"/>
              <a:t>hafif</a:t>
            </a:r>
            <a:r>
              <a:rPr lang="en-US" dirty="0"/>
              <a:t> </a:t>
            </a:r>
            <a:r>
              <a:rPr lang="en-US" dirty="0" err="1"/>
              <a:t>bozulma</a:t>
            </a:r>
            <a:endParaRPr lang="en-US" dirty="0"/>
          </a:p>
          <a:p>
            <a:pPr marL="457200" lvl="1" indent="0">
              <a:buNone/>
            </a:pPr>
            <a:endParaRPr lang="en-US" dirty="0"/>
          </a:p>
          <a:p>
            <a:r>
              <a:rPr lang="en-US" b="1" dirty="0">
                <a:solidFill>
                  <a:srgbClr val="0000FF"/>
                </a:solidFill>
              </a:rPr>
              <a:t>Yan </a:t>
            </a:r>
            <a:r>
              <a:rPr lang="en-US" b="1" dirty="0" err="1">
                <a:solidFill>
                  <a:srgbClr val="0000FF"/>
                </a:solidFill>
              </a:rPr>
              <a:t>etki</a:t>
            </a:r>
            <a:r>
              <a:rPr lang="en-US" b="1" dirty="0">
                <a:solidFill>
                  <a:srgbClr val="0000FF"/>
                </a:solidFill>
              </a:rPr>
              <a:t>:</a:t>
            </a:r>
          </a:p>
          <a:p>
            <a:pPr lvl="1"/>
            <a:r>
              <a:rPr lang="en-US" dirty="0" err="1"/>
              <a:t>Donepezilde</a:t>
            </a:r>
            <a:r>
              <a:rPr lang="en-US" dirty="0"/>
              <a:t> MLC601’e </a:t>
            </a:r>
            <a:r>
              <a:rPr lang="en-US" dirty="0" err="1"/>
              <a:t>göre</a:t>
            </a:r>
            <a:r>
              <a:rPr lang="en-US" dirty="0"/>
              <a:t> </a:t>
            </a:r>
            <a:r>
              <a:rPr lang="en-US" b="1" dirty="0"/>
              <a:t>3.6 </a:t>
            </a:r>
            <a:r>
              <a:rPr lang="en-US" b="1" dirty="0" err="1"/>
              <a:t>kat</a:t>
            </a:r>
            <a:r>
              <a:rPr lang="en-US" b="1" dirty="0"/>
              <a:t> </a:t>
            </a:r>
            <a:r>
              <a:rPr lang="en-US" dirty="0" err="1"/>
              <a:t>fazla</a:t>
            </a:r>
            <a:endParaRPr lang="en-US" dirty="0"/>
          </a:p>
          <a:p>
            <a:pPr lvl="1"/>
            <a:r>
              <a:rPr lang="en-US" dirty="0" err="1"/>
              <a:t>Rivastigminde</a:t>
            </a:r>
            <a:r>
              <a:rPr lang="en-US" dirty="0"/>
              <a:t> MLC601’e </a:t>
            </a:r>
            <a:r>
              <a:rPr lang="en-US" dirty="0" err="1"/>
              <a:t>göre</a:t>
            </a:r>
            <a:r>
              <a:rPr lang="en-US" dirty="0"/>
              <a:t> </a:t>
            </a:r>
            <a:r>
              <a:rPr lang="en-US" b="1" dirty="0"/>
              <a:t>5.6 </a:t>
            </a:r>
            <a:r>
              <a:rPr lang="en-US" b="1" dirty="0" err="1"/>
              <a:t>kat</a:t>
            </a:r>
            <a:r>
              <a:rPr lang="en-US" b="1" dirty="0"/>
              <a:t> </a:t>
            </a:r>
            <a:r>
              <a:rPr lang="en-US" dirty="0" err="1"/>
              <a:t>fazla</a:t>
            </a:r>
            <a:endParaRPr lang="en-US" dirty="0"/>
          </a:p>
          <a:p>
            <a:endParaRPr lang="en-US" dirty="0"/>
          </a:p>
          <a:p>
            <a:r>
              <a:rPr lang="en-US" b="1" dirty="0" err="1">
                <a:solidFill>
                  <a:srgbClr val="0000FF"/>
                </a:solidFill>
              </a:rPr>
              <a:t>Limitasyon</a:t>
            </a:r>
            <a:r>
              <a:rPr lang="en-US" b="1" dirty="0">
                <a:solidFill>
                  <a:srgbClr val="0000FF"/>
                </a:solidFill>
              </a:rPr>
              <a:t>:</a:t>
            </a:r>
          </a:p>
          <a:p>
            <a:pPr lvl="1"/>
            <a:r>
              <a:rPr lang="en-US" dirty="0" err="1"/>
              <a:t>Kognisyon</a:t>
            </a:r>
            <a:r>
              <a:rPr lang="en-US" dirty="0"/>
              <a:t> </a:t>
            </a:r>
            <a:r>
              <a:rPr lang="en-US" dirty="0" err="1"/>
              <a:t>dışı</a:t>
            </a:r>
            <a:r>
              <a:rPr lang="en-US" dirty="0"/>
              <a:t> </a:t>
            </a:r>
            <a:r>
              <a:rPr lang="en-US" dirty="0" err="1"/>
              <a:t>sonlanım</a:t>
            </a:r>
            <a:r>
              <a:rPr lang="en-US" dirty="0"/>
              <a:t> </a:t>
            </a:r>
            <a:r>
              <a:rPr lang="en-US" dirty="0" err="1"/>
              <a:t>verisi</a:t>
            </a:r>
            <a:r>
              <a:rPr lang="en-US" dirty="0"/>
              <a:t> </a:t>
            </a:r>
            <a:r>
              <a:rPr lang="en-US" dirty="0" err="1"/>
              <a:t>yok</a:t>
            </a:r>
            <a:r>
              <a:rPr lang="en-US" dirty="0"/>
              <a:t> (ADL, </a:t>
            </a:r>
            <a:r>
              <a:rPr lang="en-US" dirty="0" err="1"/>
              <a:t>yaşam</a:t>
            </a:r>
            <a:r>
              <a:rPr lang="en-US" dirty="0"/>
              <a:t> </a:t>
            </a:r>
            <a:r>
              <a:rPr lang="en-US" dirty="0" err="1"/>
              <a:t>kalitesi</a:t>
            </a:r>
            <a:r>
              <a:rPr lang="en-US" dirty="0"/>
              <a:t>, </a:t>
            </a:r>
            <a:r>
              <a:rPr lang="en-US" dirty="0" err="1"/>
              <a:t>davranış</a:t>
            </a:r>
            <a:r>
              <a:rPr lang="en-US" dirty="0"/>
              <a:t> </a:t>
            </a:r>
            <a:r>
              <a:rPr lang="en-US" dirty="0" err="1"/>
              <a:t>sx</a:t>
            </a:r>
            <a:r>
              <a:rPr lang="en-US" dirty="0"/>
              <a:t> vs.)</a:t>
            </a:r>
          </a:p>
          <a:p>
            <a:pPr lvl="1"/>
            <a:r>
              <a:rPr lang="en-US" dirty="0" err="1"/>
              <a:t>Kör</a:t>
            </a:r>
            <a:r>
              <a:rPr lang="en-US" dirty="0"/>
              <a:t> </a:t>
            </a:r>
            <a:r>
              <a:rPr lang="en-US" dirty="0" err="1"/>
              <a:t>değil</a:t>
            </a:r>
            <a:endParaRPr lang="en-US" dirty="0"/>
          </a:p>
        </p:txBody>
      </p:sp>
    </p:spTree>
    <p:extLst>
      <p:ext uri="{BB962C8B-B14F-4D97-AF65-F5344CB8AC3E}">
        <p14:creationId xmlns:p14="http://schemas.microsoft.com/office/powerpoint/2010/main" val="1950142081"/>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Shape 1026"/>
          <p:cNvSpPr>
            <a:spLocks noGrp="1"/>
          </p:cNvSpPr>
          <p:nvPr>
            <p:ph type="sldNum" sz="quarter" idx="4294967295"/>
          </p:nvPr>
        </p:nvSpPr>
        <p:spPr>
          <a:xfrm>
            <a:off x="10995662" y="6248398"/>
            <a:ext cx="281937" cy="320037"/>
          </a:xfrm>
          <a:prstGeom prst="rect">
            <a:avLst/>
          </a:prstGeom>
          <a:extLst>
            <a:ext uri="{C572A759-6A51-4108-AA02-DFA0A04FC94B}">
              <ma14:wrappingTextBoxFlag xmlns:ma14="http://schemas.microsoft.com/office/mac/drawingml/2011/main" xmlns="" val="1"/>
            </a:ext>
          </a:extLst>
        </p:spPr>
        <p:txBody>
          <a:bodyPr lIns="45718" tIns="45718" rIns="45718" bIns="45718" anchor="t"/>
          <a:lstStyle>
            <a:lvl1pPr defTabSz="457200">
              <a:defRPr sz="1400">
                <a:solidFill>
                  <a:srgbClr val="000000"/>
                </a:solidFill>
                <a:latin typeface="Times"/>
                <a:ea typeface="Times"/>
                <a:cs typeface="Times"/>
                <a:sym typeface="Times"/>
              </a:defRPr>
            </a:lvl1pPr>
          </a:lstStyle>
          <a:p>
            <a:fld id="{86CB4B4D-7CA3-9044-876B-883B54F8677D}" type="slidenum">
              <a:t>39</a:t>
            </a:fld>
            <a:endParaRPr/>
          </a:p>
        </p:txBody>
      </p:sp>
      <p:pic>
        <p:nvPicPr>
          <p:cNvPr id="1027" name="image1.png"/>
          <p:cNvPicPr>
            <a:picLocks noChangeAspect="1"/>
          </p:cNvPicPr>
          <p:nvPr/>
        </p:nvPicPr>
        <p:blipFill>
          <a:blip r:embed="rId2"/>
          <a:srcRect b="84612"/>
          <a:stretch>
            <a:fillRect/>
          </a:stretch>
        </p:blipFill>
        <p:spPr>
          <a:xfrm>
            <a:off x="0" y="-1"/>
            <a:ext cx="12192000" cy="1042508"/>
          </a:xfrm>
          <a:prstGeom prst="rect">
            <a:avLst/>
          </a:prstGeom>
          <a:ln w="12700">
            <a:miter lim="400000"/>
          </a:ln>
        </p:spPr>
      </p:pic>
      <p:sp>
        <p:nvSpPr>
          <p:cNvPr id="1028" name="Shape 1028"/>
          <p:cNvSpPr/>
          <p:nvPr/>
        </p:nvSpPr>
        <p:spPr>
          <a:xfrm>
            <a:off x="6929366" y="2413336"/>
            <a:ext cx="5262634" cy="19583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r>
              <a:t>Investigate NeuroAiD safety as </a:t>
            </a:r>
            <a:r>
              <a:rPr b="1">
                <a:solidFill>
                  <a:srgbClr val="FF0000"/>
                </a:solidFill>
              </a:rPr>
              <a:t>add on therapy</a:t>
            </a:r>
            <a:r>
              <a:t> to standard treatment and its effect on cognition and slowing disease progression. </a:t>
            </a:r>
          </a:p>
          <a:p>
            <a:pPr marL="342900" indent="-342900">
              <a:buSzPts val="1800"/>
              <a:buFont typeface="Arial"/>
              <a:buChar char="•"/>
            </a:pPr>
            <a:endParaRPr/>
          </a:p>
          <a:p>
            <a:r>
              <a:t>Outcome assessment: </a:t>
            </a:r>
          </a:p>
          <a:p>
            <a:pPr marL="800100" lvl="1" indent="-342900">
              <a:buSzPts val="1800"/>
              <a:buFont typeface="Arial"/>
              <a:buChar char="•"/>
            </a:pPr>
            <a:r>
              <a:t>Serious adverse events at 6 months</a:t>
            </a:r>
          </a:p>
          <a:p>
            <a:pPr marL="800100" lvl="1" indent="-342900">
              <a:buSzPts val="1800"/>
              <a:buFont typeface="Arial"/>
              <a:buChar char="•"/>
            </a:pPr>
            <a:r>
              <a:t>ADAS-Cog and other assessment scales</a:t>
            </a:r>
          </a:p>
        </p:txBody>
      </p:sp>
      <p:pic>
        <p:nvPicPr>
          <p:cNvPr id="1029" name="image55.png"/>
          <p:cNvPicPr>
            <a:picLocks noChangeAspect="1"/>
          </p:cNvPicPr>
          <p:nvPr/>
        </p:nvPicPr>
        <p:blipFill>
          <a:blip r:embed="rId3"/>
          <a:stretch>
            <a:fillRect/>
          </a:stretch>
        </p:blipFill>
        <p:spPr>
          <a:xfrm>
            <a:off x="1392078" y="1828800"/>
            <a:ext cx="5002863" cy="3907459"/>
          </a:xfrm>
          <a:prstGeom prst="rect">
            <a:avLst/>
          </a:prstGeom>
          <a:ln w="127000" cap="rnd">
            <a:solidFill>
              <a:srgbClr val="FFFFFF"/>
            </a:solidFill>
          </a:ln>
          <a:effectLst>
            <a:outerShdw blurRad="76200" dist="95250" dir="10500000" rotWithShape="0">
              <a:srgbClr val="000000">
                <a:alpha val="20000"/>
              </a:srgbClr>
            </a:outerShdw>
          </a:effectLst>
        </p:spPr>
      </p:pic>
      <p:pic>
        <p:nvPicPr>
          <p:cNvPr id="1030" name="image2.png"/>
          <p:cNvPicPr>
            <a:picLocks noChangeAspect="1"/>
          </p:cNvPicPr>
          <p:nvPr/>
        </p:nvPicPr>
        <p:blipFill>
          <a:blip r:embed="rId4"/>
          <a:stretch>
            <a:fillRect/>
          </a:stretch>
        </p:blipFill>
        <p:spPr>
          <a:xfrm>
            <a:off x="0" y="6160315"/>
            <a:ext cx="12192000" cy="703794"/>
          </a:xfrm>
          <a:prstGeom prst="rect">
            <a:avLst/>
          </a:prstGeom>
          <a:ln w="12700">
            <a:miter lim="400000"/>
          </a:ln>
        </p:spPr>
      </p:pic>
      <p:pic>
        <p:nvPicPr>
          <p:cNvPr id="1031" name="image3.png"/>
          <p:cNvPicPr>
            <a:picLocks noChangeAspect="1"/>
          </p:cNvPicPr>
          <p:nvPr/>
        </p:nvPicPr>
        <p:blipFill>
          <a:blip r:embed="rId5"/>
          <a:stretch>
            <a:fillRect/>
          </a:stretch>
        </p:blipFill>
        <p:spPr>
          <a:xfrm>
            <a:off x="225087" y="6319065"/>
            <a:ext cx="668675" cy="386292"/>
          </a:xfrm>
          <a:prstGeom prst="rect">
            <a:avLst/>
          </a:prstGeom>
          <a:ln w="12700">
            <a:miter lim="400000"/>
          </a:ln>
        </p:spPr>
      </p:pic>
      <p:pic>
        <p:nvPicPr>
          <p:cNvPr id="1032" name="image4.png"/>
          <p:cNvPicPr>
            <a:picLocks noChangeAspect="1"/>
          </p:cNvPicPr>
          <p:nvPr/>
        </p:nvPicPr>
        <p:blipFill>
          <a:blip r:embed="rId6"/>
          <a:stretch>
            <a:fillRect/>
          </a:stretch>
        </p:blipFill>
        <p:spPr>
          <a:xfrm>
            <a:off x="10989205" y="6293579"/>
            <a:ext cx="1126406" cy="43878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Shape 227"/>
          <p:cNvSpPr>
            <a:spLocks noGrp="1"/>
          </p:cNvSpPr>
          <p:nvPr>
            <p:ph type="sldNum" sz="quarter" idx="4294967295"/>
          </p:nvPr>
        </p:nvSpPr>
        <p:spPr>
          <a:xfrm>
            <a:off x="11084562" y="6248398"/>
            <a:ext cx="193037" cy="320037"/>
          </a:xfrm>
          <a:prstGeom prst="rect">
            <a:avLst/>
          </a:prstGeom>
          <a:extLst>
            <a:ext uri="{C572A759-6A51-4108-AA02-DFA0A04FC94B}">
              <ma14:wrappingTextBoxFlag xmlns:ma14="http://schemas.microsoft.com/office/mac/drawingml/2011/main" xmlns="" val="1"/>
            </a:ext>
          </a:extLst>
        </p:spPr>
        <p:txBody>
          <a:bodyPr lIns="45718" tIns="45718" rIns="45718" bIns="45718" anchor="t"/>
          <a:lstStyle>
            <a:lvl1pPr defTabSz="457200">
              <a:defRPr sz="1400">
                <a:solidFill>
                  <a:srgbClr val="000000"/>
                </a:solidFill>
                <a:latin typeface="Times"/>
                <a:ea typeface="Times"/>
                <a:cs typeface="Times"/>
                <a:sym typeface="Times"/>
              </a:defRPr>
            </a:lvl1pPr>
          </a:lstStyle>
          <a:p>
            <a:fld id="{86CB4B4D-7CA3-9044-876B-883B54F8677D}" type="slidenum">
              <a:t>4</a:t>
            </a:fld>
            <a:endParaRPr/>
          </a:p>
        </p:txBody>
      </p:sp>
      <p:pic>
        <p:nvPicPr>
          <p:cNvPr id="228" name="image5.png" descr="A diagram of disease development&#10;&#10;AI-generated content may be incorrect."/>
          <p:cNvPicPr>
            <a:picLocks noChangeAspect="1"/>
          </p:cNvPicPr>
          <p:nvPr/>
        </p:nvPicPr>
        <p:blipFill>
          <a:blip r:embed="rId2"/>
          <a:stretch>
            <a:fillRect/>
          </a:stretch>
        </p:blipFill>
        <p:spPr>
          <a:xfrm>
            <a:off x="1699435" y="913155"/>
            <a:ext cx="8793128" cy="4957703"/>
          </a:xfrm>
          <a:prstGeom prst="rect">
            <a:avLst/>
          </a:prstGeom>
          <a:ln w="12700">
            <a:miter lim="400000"/>
          </a:ln>
        </p:spPr>
      </p:pic>
      <p:pic>
        <p:nvPicPr>
          <p:cNvPr id="229" name="image2.png"/>
          <p:cNvPicPr>
            <a:picLocks noChangeAspect="1"/>
          </p:cNvPicPr>
          <p:nvPr/>
        </p:nvPicPr>
        <p:blipFill>
          <a:blip r:embed="rId3"/>
          <a:stretch>
            <a:fillRect/>
          </a:stretch>
        </p:blipFill>
        <p:spPr>
          <a:xfrm>
            <a:off x="0" y="6160315"/>
            <a:ext cx="12192000" cy="703794"/>
          </a:xfrm>
          <a:prstGeom prst="rect">
            <a:avLst/>
          </a:prstGeom>
          <a:ln w="12700">
            <a:miter lim="400000"/>
          </a:ln>
        </p:spPr>
      </p:pic>
      <p:pic>
        <p:nvPicPr>
          <p:cNvPr id="230" name="image3.png"/>
          <p:cNvPicPr>
            <a:picLocks noChangeAspect="1"/>
          </p:cNvPicPr>
          <p:nvPr/>
        </p:nvPicPr>
        <p:blipFill>
          <a:blip r:embed="rId4"/>
          <a:stretch>
            <a:fillRect/>
          </a:stretch>
        </p:blipFill>
        <p:spPr>
          <a:xfrm>
            <a:off x="225087" y="6319065"/>
            <a:ext cx="668675" cy="386292"/>
          </a:xfrm>
          <a:prstGeom prst="rect">
            <a:avLst/>
          </a:prstGeom>
          <a:ln w="12700">
            <a:miter lim="400000"/>
          </a:ln>
        </p:spPr>
      </p:pic>
      <p:pic>
        <p:nvPicPr>
          <p:cNvPr id="231" name="image4.png"/>
          <p:cNvPicPr>
            <a:picLocks noChangeAspect="1"/>
          </p:cNvPicPr>
          <p:nvPr/>
        </p:nvPicPr>
        <p:blipFill>
          <a:blip r:embed="rId5"/>
          <a:stretch>
            <a:fillRect/>
          </a:stretch>
        </p:blipFill>
        <p:spPr>
          <a:xfrm>
            <a:off x="10989205" y="6293579"/>
            <a:ext cx="1126406" cy="438780"/>
          </a:xfrm>
          <a:prstGeom prst="rect">
            <a:avLst/>
          </a:prstGeom>
          <a:ln w="12700">
            <a:miter lim="400000"/>
          </a:ln>
        </p:spPr>
      </p:pic>
      <p:pic>
        <p:nvPicPr>
          <p:cNvPr id="232" name="image1.png"/>
          <p:cNvPicPr>
            <a:picLocks noChangeAspect="1"/>
          </p:cNvPicPr>
          <p:nvPr/>
        </p:nvPicPr>
        <p:blipFill>
          <a:blip r:embed="rId6"/>
          <a:srcRect b="84612"/>
          <a:stretch>
            <a:fillRect/>
          </a:stretch>
        </p:blipFill>
        <p:spPr>
          <a:xfrm>
            <a:off x="0" y="-47991"/>
            <a:ext cx="12192000" cy="1042508"/>
          </a:xfrm>
          <a:prstGeom prst="rect">
            <a:avLst/>
          </a:prstGeom>
          <a:ln w="12700">
            <a:miter lim="400000"/>
          </a:ln>
        </p:spPr>
      </p:pic>
      <p:sp>
        <p:nvSpPr>
          <p:cNvPr id="233" name="Shape 233"/>
          <p:cNvSpPr/>
          <p:nvPr/>
        </p:nvSpPr>
        <p:spPr>
          <a:xfrm>
            <a:off x="170130" y="42403"/>
            <a:ext cx="11887203" cy="720641"/>
          </a:xfrm>
          <a:prstGeom prst="rect">
            <a:avLst/>
          </a:prstGeom>
          <a:solidFill>
            <a:srgbClr val="FFFFFF"/>
          </a:solidFill>
          <a:ln w="12700">
            <a:solidFill>
              <a:srgbClr val="FFFFFF"/>
            </a:solidFill>
            <a:miter/>
          </a:ln>
        </p:spPr>
        <p:txBody>
          <a:bodyPr lIns="45718" tIns="45718" rIns="45718" bIns="45718" anchor="ctr"/>
          <a:lstStyle/>
          <a:p>
            <a:pPr algn="ctr" defTabSz="457200">
              <a:defRPr>
                <a:solidFill>
                  <a:srgbClr val="FFFFFF"/>
                </a:solidFill>
              </a:defRPr>
            </a:pPr>
            <a:endParaRPr/>
          </a:p>
        </p:txBody>
      </p:sp>
      <p:sp>
        <p:nvSpPr>
          <p:cNvPr id="234" name="Shape 234"/>
          <p:cNvSpPr/>
          <p:nvPr/>
        </p:nvSpPr>
        <p:spPr>
          <a:xfrm>
            <a:off x="485377" y="172313"/>
            <a:ext cx="10665553" cy="43706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defTabSz="914353">
              <a:defRPr sz="2400" b="1">
                <a:latin typeface="Arial"/>
                <a:ea typeface="Arial"/>
                <a:cs typeface="Arial"/>
                <a:sym typeface="Arial"/>
              </a:defRPr>
            </a:lvl1pPr>
          </a:lstStyle>
          <a:p>
            <a:r>
              <a:t>AD Drug Development Pipeline 2025</a:t>
            </a:r>
          </a:p>
        </p:txBody>
      </p:sp>
      <p:sp>
        <p:nvSpPr>
          <p:cNvPr id="235" name="Shape 235"/>
          <p:cNvSpPr/>
          <p:nvPr/>
        </p:nvSpPr>
        <p:spPr>
          <a:xfrm>
            <a:off x="10101484" y="162034"/>
            <a:ext cx="2098887" cy="44703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2400">
                <a:solidFill>
                  <a:srgbClr val="5E89AF"/>
                </a:solidFill>
              </a:defRPr>
            </a:lvl1pPr>
          </a:lstStyle>
          <a:p>
            <a:r>
              <a:t>NeuroAiD</a:t>
            </a:r>
          </a:p>
        </p:txBody>
      </p:sp>
      <p:sp>
        <p:nvSpPr>
          <p:cNvPr id="236" name="Shape 236"/>
          <p:cNvSpPr/>
          <p:nvPr/>
        </p:nvSpPr>
        <p:spPr>
          <a:xfrm>
            <a:off x="1049238" y="6254531"/>
            <a:ext cx="9609440" cy="26633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700">
                <a:solidFill>
                  <a:srgbClr val="FFFFFF"/>
                </a:solidFill>
                <a:latin typeface="Arial"/>
                <a:ea typeface="Arial"/>
                <a:cs typeface="Arial"/>
                <a:sym typeface="Arial"/>
              </a:defRPr>
            </a:lvl1pPr>
          </a:lstStyle>
          <a:p>
            <a:r>
              <a:t>Cummings J, Zhou Y, Lee G, Zhong K, Fonseca J, Cheng F. Alzheimer's disease drug development pipeline: 2023. Alzheimers Dement (N Y). 2023 May 25;9(2):e12385. doi: 10.1002/trc2.12385. Erratum in: Alzheimers Dement (N Y). 2023 Jun 28;9(2):e12407. doi: 10.1002/trc2.12407. PMID: 37251912; PMCID: PMC10210334.</a:t>
            </a:r>
          </a:p>
        </p:txBody>
      </p:sp>
      <p:sp>
        <p:nvSpPr>
          <p:cNvPr id="237" name="Shape 237"/>
          <p:cNvSpPr/>
          <p:nvPr/>
        </p:nvSpPr>
        <p:spPr>
          <a:xfrm>
            <a:off x="7003008" y="5730540"/>
            <a:ext cx="5054324" cy="7899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lgn="ctr">
              <a:defRPr sz="1000"/>
            </a:pPr>
            <a:r>
              <a:t>Mechanisms of action of agents in Phase 3 Alzheimer clinical trials as classified using the </a:t>
            </a:r>
          </a:p>
          <a:p>
            <a:pPr algn="ctr">
              <a:defRPr sz="1000" b="1"/>
            </a:pPr>
            <a:r>
              <a:t>Common Alzheimer’s Disease Research Ontology (CADRO) approach</a:t>
            </a:r>
          </a:p>
          <a:p>
            <a:pPr>
              <a:defRPr sz="1000"/>
            </a:pPr>
            <a:br>
              <a:rPr b="1"/>
            </a:br>
            <a:endParaRPr b="1"/>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 name="Shape 1034"/>
          <p:cNvSpPr>
            <a:spLocks noGrp="1"/>
          </p:cNvSpPr>
          <p:nvPr>
            <p:ph type="sldNum" sz="quarter" idx="4294967295"/>
          </p:nvPr>
        </p:nvSpPr>
        <p:spPr>
          <a:xfrm>
            <a:off x="10995662" y="6248398"/>
            <a:ext cx="281937" cy="320037"/>
          </a:xfrm>
          <a:prstGeom prst="rect">
            <a:avLst/>
          </a:prstGeom>
          <a:extLst>
            <a:ext uri="{C572A759-6A51-4108-AA02-DFA0A04FC94B}">
              <ma14:wrappingTextBoxFlag xmlns:ma14="http://schemas.microsoft.com/office/mac/drawingml/2011/main" xmlns="" val="1"/>
            </a:ext>
          </a:extLst>
        </p:spPr>
        <p:txBody>
          <a:bodyPr lIns="45718" tIns="45718" rIns="45718" bIns="45718" anchor="t"/>
          <a:lstStyle>
            <a:lvl1pPr defTabSz="457200">
              <a:defRPr sz="1400">
                <a:solidFill>
                  <a:srgbClr val="000000"/>
                </a:solidFill>
                <a:latin typeface="Times"/>
                <a:ea typeface="Times"/>
                <a:cs typeface="Times"/>
                <a:sym typeface="Times"/>
              </a:defRPr>
            </a:lvl1pPr>
          </a:lstStyle>
          <a:p>
            <a:fld id="{86CB4B4D-7CA3-9044-876B-883B54F8677D}" type="slidenum">
              <a:t>40</a:t>
            </a:fld>
            <a:endParaRPr/>
          </a:p>
        </p:txBody>
      </p:sp>
      <p:grpSp>
        <p:nvGrpSpPr>
          <p:cNvPr id="1037" name="Group 1037"/>
          <p:cNvGrpSpPr/>
          <p:nvPr/>
        </p:nvGrpSpPr>
        <p:grpSpPr>
          <a:xfrm>
            <a:off x="813065" y="1503488"/>
            <a:ext cx="2791388" cy="4530483"/>
            <a:chOff x="0" y="0"/>
            <a:chExt cx="2791387" cy="4530482"/>
          </a:xfrm>
        </p:grpSpPr>
        <p:sp>
          <p:nvSpPr>
            <p:cNvPr id="1035" name="Shape 1035"/>
            <p:cNvSpPr/>
            <p:nvPr/>
          </p:nvSpPr>
          <p:spPr>
            <a:xfrm>
              <a:off x="-1" y="-1"/>
              <a:ext cx="2791388" cy="453048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0"/>
                  </a:lnTo>
                  <a:lnTo>
                    <a:pt x="21600" y="2218"/>
                  </a:lnTo>
                  <a:lnTo>
                    <a:pt x="21600" y="21600"/>
                  </a:lnTo>
                  <a:lnTo>
                    <a:pt x="3600" y="21600"/>
                  </a:lnTo>
                  <a:lnTo>
                    <a:pt x="0" y="19382"/>
                  </a:lnTo>
                  <a:lnTo>
                    <a:pt x="0" y="0"/>
                  </a:lnTo>
                  <a:close/>
                </a:path>
              </a:pathLst>
            </a:custGeom>
            <a:solidFill>
              <a:schemeClr val="accent1"/>
            </a:solidFill>
            <a:ln w="12700" cap="flat">
              <a:solidFill>
                <a:srgbClr val="1D3053"/>
              </a:solidFill>
              <a:prstDash val="solid"/>
              <a:miter lim="800000"/>
            </a:ln>
            <a:effectLst/>
          </p:spPr>
          <p:txBody>
            <a:bodyPr wrap="square" lIns="45718" tIns="45718" rIns="45718" bIns="45718" numCol="1" anchor="t">
              <a:noAutofit/>
            </a:bodyPr>
            <a:lstStyle/>
            <a:p>
              <a:pPr algn="ctr">
                <a:defRPr sz="1300">
                  <a:solidFill>
                    <a:srgbClr val="FFFFFF"/>
                  </a:solidFill>
                </a:defRPr>
              </a:pPr>
              <a:endParaRPr/>
            </a:p>
          </p:txBody>
        </p:sp>
        <p:sp>
          <p:nvSpPr>
            <p:cNvPr id="1036" name="Shape 1036"/>
            <p:cNvSpPr/>
            <p:nvPr/>
          </p:nvSpPr>
          <p:spPr>
            <a:xfrm>
              <a:off x="232619" y="232619"/>
              <a:ext cx="2326148" cy="354583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p>
              <a:pPr algn="ctr">
                <a:defRPr sz="1400" b="1" u="sng">
                  <a:solidFill>
                    <a:srgbClr val="FFFFFF"/>
                  </a:solidFill>
                </a:defRPr>
              </a:pPr>
              <a:r>
                <a:t>Inclusion:</a:t>
              </a:r>
            </a:p>
            <a:p>
              <a:pPr marL="171450" indent="-171450" algn="ctr">
                <a:buSzPct val="100000"/>
                <a:buFont typeface="Arial"/>
                <a:buChar char="•"/>
                <a:defRPr sz="1400">
                  <a:solidFill>
                    <a:srgbClr val="FFFFFF"/>
                  </a:solidFill>
                </a:defRPr>
              </a:pPr>
              <a:r>
                <a:t>≥ 50 years old</a:t>
              </a:r>
            </a:p>
            <a:p>
              <a:pPr marL="171450" indent="-171450" algn="ctr">
                <a:buSzPct val="100000"/>
                <a:buFont typeface="Arial"/>
                <a:buChar char="•"/>
                <a:defRPr sz="1400">
                  <a:solidFill>
                    <a:srgbClr val="FFFFFF"/>
                  </a:solidFill>
                </a:defRPr>
              </a:pPr>
              <a:r>
                <a:t>Diagnosed with probable AD (NINCDS- ADRDA criteria)</a:t>
              </a:r>
            </a:p>
            <a:p>
              <a:pPr marL="171450" indent="-171450" algn="ctr">
                <a:buSzPct val="100000"/>
                <a:buFont typeface="Arial"/>
                <a:buChar char="•"/>
                <a:defRPr sz="1400">
                  <a:solidFill>
                    <a:srgbClr val="FFFFFF"/>
                  </a:solidFill>
                </a:defRPr>
              </a:pPr>
              <a:r>
                <a:t>Mild-moderate AD </a:t>
              </a:r>
              <a:r>
                <a:rPr>
                  <a:solidFill>
                    <a:srgbClr val="FFE699"/>
                  </a:solidFill>
                </a:rPr>
                <a:t>(MMSE 8-26) </a:t>
              </a:r>
            </a:p>
            <a:p>
              <a:pPr marL="171450" indent="-171450" algn="ctr">
                <a:buSzPct val="100000"/>
                <a:buFont typeface="Arial"/>
                <a:buChar char="•"/>
                <a:defRPr sz="1400">
                  <a:solidFill>
                    <a:srgbClr val="FFFFFF"/>
                  </a:solidFill>
                </a:defRPr>
              </a:pPr>
              <a:r>
                <a:t>Receiving stable dose of AChEI or memantine or both in the past 2 months and have been on treatment for 4 months</a:t>
              </a:r>
            </a:p>
            <a:p>
              <a:pPr algn="ctr">
                <a:defRPr sz="1400">
                  <a:solidFill>
                    <a:srgbClr val="FFFFFF"/>
                  </a:solidFill>
                </a:defRPr>
              </a:pPr>
              <a:endParaRPr/>
            </a:p>
            <a:p>
              <a:pPr algn="ctr">
                <a:defRPr sz="1400">
                  <a:solidFill>
                    <a:srgbClr val="FFFFFF"/>
                  </a:solidFill>
                </a:defRPr>
              </a:pPr>
              <a:endParaRPr/>
            </a:p>
            <a:p>
              <a:pPr algn="ctr">
                <a:defRPr sz="1400" b="1" u="sng">
                  <a:solidFill>
                    <a:srgbClr val="FFFFFF"/>
                  </a:solidFill>
                </a:defRPr>
              </a:pPr>
              <a:r>
                <a:t>Exclusion:</a:t>
              </a:r>
            </a:p>
            <a:p>
              <a:pPr marL="171450" indent="-171450" algn="ctr">
                <a:buSzPct val="100000"/>
                <a:buFont typeface="Arial"/>
                <a:buChar char="•"/>
                <a:defRPr sz="1400">
                  <a:solidFill>
                    <a:srgbClr val="FFFFFF"/>
                  </a:solidFill>
                </a:defRPr>
              </a:pPr>
              <a:r>
                <a:t>Any serious medical/psychiatric condition</a:t>
              </a:r>
            </a:p>
          </p:txBody>
        </p:sp>
      </p:grpSp>
      <p:sp>
        <p:nvSpPr>
          <p:cNvPr id="1038" name="Shape 1038"/>
          <p:cNvSpPr/>
          <p:nvPr/>
        </p:nvSpPr>
        <p:spPr>
          <a:xfrm>
            <a:off x="11947714" y="2430164"/>
            <a:ext cx="1241904" cy="1552417"/>
          </a:xfrm>
          <a:custGeom>
            <a:avLst/>
            <a:gdLst/>
            <a:ahLst/>
            <a:cxnLst>
              <a:cxn ang="0">
                <a:pos x="wd2" y="hd2"/>
              </a:cxn>
              <a:cxn ang="5400000">
                <a:pos x="wd2" y="hd2"/>
              </a:cxn>
              <a:cxn ang="10800000">
                <a:pos x="wd2" y="hd2"/>
              </a:cxn>
              <a:cxn ang="16200000">
                <a:pos x="wd2" y="hd2"/>
              </a:cxn>
            </a:cxnLst>
            <a:rect l="0" t="0" r="r" b="b"/>
            <a:pathLst>
              <a:path w="21351" h="20828" extrusionOk="0">
                <a:moveTo>
                  <a:pt x="20604" y="9409"/>
                </a:moveTo>
                <a:cubicBezTo>
                  <a:pt x="3176" y="280"/>
                  <a:pt x="3176" y="280"/>
                  <a:pt x="3176" y="280"/>
                </a:cubicBezTo>
                <a:cubicBezTo>
                  <a:pt x="1879" y="-382"/>
                  <a:pt x="0" y="201"/>
                  <a:pt x="0" y="1288"/>
                </a:cubicBezTo>
                <a:cubicBezTo>
                  <a:pt x="0" y="19543"/>
                  <a:pt x="0" y="19543"/>
                  <a:pt x="0" y="19543"/>
                </a:cubicBezTo>
                <a:cubicBezTo>
                  <a:pt x="0" y="20593"/>
                  <a:pt x="1879" y="21218"/>
                  <a:pt x="3176" y="20556"/>
                </a:cubicBezTo>
                <a:cubicBezTo>
                  <a:pt x="20604" y="11427"/>
                  <a:pt x="20604" y="11427"/>
                  <a:pt x="20604" y="11427"/>
                </a:cubicBezTo>
                <a:cubicBezTo>
                  <a:pt x="21600" y="10922"/>
                  <a:pt x="21600" y="9914"/>
                  <a:pt x="20604" y="9409"/>
                </a:cubicBezTo>
                <a:cubicBezTo>
                  <a:pt x="3176" y="280"/>
                  <a:pt x="3176" y="280"/>
                  <a:pt x="3176" y="280"/>
                </a:cubicBezTo>
                <a:cubicBezTo>
                  <a:pt x="1879" y="-382"/>
                  <a:pt x="0" y="201"/>
                  <a:pt x="0" y="1288"/>
                </a:cubicBezTo>
                <a:cubicBezTo>
                  <a:pt x="0" y="19543"/>
                  <a:pt x="0" y="19543"/>
                  <a:pt x="0" y="19543"/>
                </a:cubicBezTo>
                <a:cubicBezTo>
                  <a:pt x="0" y="20593"/>
                  <a:pt x="1879" y="21218"/>
                  <a:pt x="3176" y="20556"/>
                </a:cubicBezTo>
                <a:cubicBezTo>
                  <a:pt x="20604" y="11427"/>
                  <a:pt x="20604" y="11427"/>
                  <a:pt x="20604" y="11427"/>
                </a:cubicBezTo>
                <a:cubicBezTo>
                  <a:pt x="21600" y="10922"/>
                  <a:pt x="21600" y="9914"/>
                  <a:pt x="20604" y="9409"/>
                </a:cubicBezTo>
              </a:path>
            </a:pathLst>
          </a:custGeom>
          <a:solidFill>
            <a:srgbClr val="5A73D3"/>
          </a:solidFill>
          <a:ln w="12700">
            <a:miter lim="400000"/>
          </a:ln>
        </p:spPr>
        <p:txBody>
          <a:bodyPr lIns="45718" tIns="45718" rIns="45718" bIns="45718" anchor="ctr"/>
          <a:lstStyle/>
          <a:p>
            <a:endParaRPr/>
          </a:p>
        </p:txBody>
      </p:sp>
      <p:sp>
        <p:nvSpPr>
          <p:cNvPr id="1039" name="Shape 1039"/>
          <p:cNvSpPr/>
          <p:nvPr/>
        </p:nvSpPr>
        <p:spPr>
          <a:xfrm>
            <a:off x="10752059" y="3263424"/>
            <a:ext cx="147029"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017" y="21600"/>
                  <a:pt x="1017" y="21600"/>
                  <a:pt x="1017" y="21600"/>
                </a:cubicBezTo>
                <a:cubicBezTo>
                  <a:pt x="539" y="21600"/>
                  <a:pt x="0" y="15882"/>
                  <a:pt x="0" y="10800"/>
                </a:cubicBezTo>
                <a:cubicBezTo>
                  <a:pt x="0" y="5718"/>
                  <a:pt x="539" y="0"/>
                  <a:pt x="1017" y="0"/>
                </a:cubicBezTo>
                <a:cubicBezTo>
                  <a:pt x="21600" y="0"/>
                  <a:pt x="21600" y="0"/>
                  <a:pt x="21600" y="0"/>
                </a:cubicBezTo>
                <a:lnTo>
                  <a:pt x="21600" y="21600"/>
                </a:lnTo>
              </a:path>
            </a:pathLst>
          </a:custGeom>
          <a:solidFill>
            <a:srgbClr val="FFFFFF"/>
          </a:solidFill>
          <a:ln w="12700">
            <a:miter lim="400000"/>
          </a:ln>
        </p:spPr>
        <p:txBody>
          <a:bodyPr lIns="45718" tIns="45718" rIns="45718" bIns="45718" anchor="ctr"/>
          <a:lstStyle/>
          <a:p>
            <a:endParaRPr/>
          </a:p>
        </p:txBody>
      </p:sp>
      <p:sp>
        <p:nvSpPr>
          <p:cNvPr id="1040" name="Shape 1040"/>
          <p:cNvSpPr/>
          <p:nvPr/>
        </p:nvSpPr>
        <p:spPr>
          <a:xfrm>
            <a:off x="10721495" y="3133094"/>
            <a:ext cx="188380" cy="179088"/>
          </a:xfrm>
          <a:custGeom>
            <a:avLst/>
            <a:gdLst/>
            <a:ahLst/>
            <a:cxnLst>
              <a:cxn ang="0">
                <a:pos x="wd2" y="hd2"/>
              </a:cxn>
              <a:cxn ang="5400000">
                <a:pos x="wd2" y="hd2"/>
              </a:cxn>
              <a:cxn ang="10800000">
                <a:pos x="wd2" y="hd2"/>
              </a:cxn>
              <a:cxn ang="16200000">
                <a:pos x="wd2" y="hd2"/>
              </a:cxn>
            </a:cxnLst>
            <a:rect l="0" t="0" r="r" b="b"/>
            <a:pathLst>
              <a:path w="21600" h="21600" extrusionOk="0">
                <a:moveTo>
                  <a:pt x="16915" y="21600"/>
                </a:moveTo>
                <a:cubicBezTo>
                  <a:pt x="5107" y="21600"/>
                  <a:pt x="5107" y="21600"/>
                  <a:pt x="5107" y="21600"/>
                </a:cubicBezTo>
                <a:cubicBezTo>
                  <a:pt x="3514" y="21600"/>
                  <a:pt x="2343" y="21268"/>
                  <a:pt x="1546" y="20229"/>
                </a:cubicBezTo>
                <a:cubicBezTo>
                  <a:pt x="375" y="19523"/>
                  <a:pt x="0" y="18111"/>
                  <a:pt x="0" y="17072"/>
                </a:cubicBezTo>
                <a:cubicBezTo>
                  <a:pt x="1171" y="2825"/>
                  <a:pt x="1171" y="2825"/>
                  <a:pt x="1171" y="2825"/>
                </a:cubicBezTo>
                <a:cubicBezTo>
                  <a:pt x="1171" y="1080"/>
                  <a:pt x="2718" y="0"/>
                  <a:pt x="4685" y="0"/>
                </a:cubicBezTo>
                <a:cubicBezTo>
                  <a:pt x="16915" y="0"/>
                  <a:pt x="16915" y="0"/>
                  <a:pt x="16915" y="0"/>
                </a:cubicBezTo>
                <a:cubicBezTo>
                  <a:pt x="18882" y="0"/>
                  <a:pt x="20850" y="1080"/>
                  <a:pt x="20850" y="2825"/>
                </a:cubicBezTo>
                <a:cubicBezTo>
                  <a:pt x="21600" y="17072"/>
                  <a:pt x="21600" y="17072"/>
                  <a:pt x="21600" y="17072"/>
                </a:cubicBezTo>
                <a:cubicBezTo>
                  <a:pt x="21600" y="18111"/>
                  <a:pt x="21225" y="19523"/>
                  <a:pt x="20429" y="20229"/>
                </a:cubicBezTo>
                <a:cubicBezTo>
                  <a:pt x="19257" y="21268"/>
                  <a:pt x="18086" y="21600"/>
                  <a:pt x="16915" y="21600"/>
                </a:cubicBezTo>
                <a:close/>
                <a:moveTo>
                  <a:pt x="4685" y="2118"/>
                </a:moveTo>
                <a:cubicBezTo>
                  <a:pt x="3936" y="2118"/>
                  <a:pt x="3514" y="2451"/>
                  <a:pt x="3514" y="3157"/>
                </a:cubicBezTo>
                <a:cubicBezTo>
                  <a:pt x="2343" y="17072"/>
                  <a:pt x="2343" y="17072"/>
                  <a:pt x="2343" y="17072"/>
                </a:cubicBezTo>
                <a:cubicBezTo>
                  <a:pt x="2343" y="17778"/>
                  <a:pt x="2718" y="18443"/>
                  <a:pt x="3139" y="18817"/>
                </a:cubicBezTo>
                <a:cubicBezTo>
                  <a:pt x="3514" y="19149"/>
                  <a:pt x="4311" y="19523"/>
                  <a:pt x="5107" y="19523"/>
                </a:cubicBezTo>
                <a:cubicBezTo>
                  <a:pt x="16915" y="19523"/>
                  <a:pt x="16915" y="19523"/>
                  <a:pt x="16915" y="19523"/>
                </a:cubicBezTo>
                <a:cubicBezTo>
                  <a:pt x="17289" y="19523"/>
                  <a:pt x="18086" y="19149"/>
                  <a:pt x="18461" y="18817"/>
                </a:cubicBezTo>
                <a:cubicBezTo>
                  <a:pt x="19257" y="18443"/>
                  <a:pt x="19257" y="17778"/>
                  <a:pt x="19257" y="17072"/>
                </a:cubicBezTo>
                <a:cubicBezTo>
                  <a:pt x="18461" y="3157"/>
                  <a:pt x="18461" y="3157"/>
                  <a:pt x="18461" y="3157"/>
                </a:cubicBezTo>
                <a:cubicBezTo>
                  <a:pt x="18461" y="2451"/>
                  <a:pt x="17664" y="2118"/>
                  <a:pt x="16915" y="2118"/>
                </a:cubicBezTo>
                <a:lnTo>
                  <a:pt x="4685" y="2118"/>
                </a:lnTo>
                <a:close/>
              </a:path>
            </a:pathLst>
          </a:custGeom>
          <a:solidFill>
            <a:srgbClr val="FFFFFF"/>
          </a:solidFill>
          <a:ln w="12700">
            <a:miter lim="400000"/>
          </a:ln>
        </p:spPr>
        <p:txBody>
          <a:bodyPr lIns="45718" tIns="45718" rIns="45718" bIns="45718" anchor="ctr"/>
          <a:lstStyle/>
          <a:p>
            <a:endParaRPr/>
          </a:p>
        </p:txBody>
      </p:sp>
      <p:sp>
        <p:nvSpPr>
          <p:cNvPr id="1041" name="Shape 1041"/>
          <p:cNvSpPr/>
          <p:nvPr/>
        </p:nvSpPr>
        <p:spPr>
          <a:xfrm>
            <a:off x="10768241" y="3090516"/>
            <a:ext cx="96682" cy="84809"/>
          </a:xfrm>
          <a:custGeom>
            <a:avLst/>
            <a:gdLst/>
            <a:ahLst/>
            <a:cxnLst>
              <a:cxn ang="0">
                <a:pos x="wd2" y="hd2"/>
              </a:cxn>
              <a:cxn ang="5400000">
                <a:pos x="wd2" y="hd2"/>
              </a:cxn>
              <a:cxn ang="10800000">
                <a:pos x="wd2" y="hd2"/>
              </a:cxn>
              <a:cxn ang="16200000">
                <a:pos x="wd2" y="hd2"/>
              </a:cxn>
            </a:cxnLst>
            <a:rect l="0" t="0" r="r" b="b"/>
            <a:pathLst>
              <a:path w="21600" h="21600" extrusionOk="0">
                <a:moveTo>
                  <a:pt x="19302" y="21600"/>
                </a:moveTo>
                <a:cubicBezTo>
                  <a:pt x="17740" y="21600"/>
                  <a:pt x="17004" y="20803"/>
                  <a:pt x="17004" y="19387"/>
                </a:cubicBezTo>
                <a:cubicBezTo>
                  <a:pt x="17004" y="10446"/>
                  <a:pt x="17004" y="10446"/>
                  <a:pt x="17004" y="10446"/>
                </a:cubicBezTo>
                <a:cubicBezTo>
                  <a:pt x="17004" y="7436"/>
                  <a:pt x="14706" y="5223"/>
                  <a:pt x="11581" y="5223"/>
                </a:cubicBezTo>
                <a:cubicBezTo>
                  <a:pt x="7721" y="4515"/>
                  <a:pt x="4688" y="7436"/>
                  <a:pt x="4688" y="10446"/>
                </a:cubicBezTo>
                <a:cubicBezTo>
                  <a:pt x="4688" y="19387"/>
                  <a:pt x="4688" y="19387"/>
                  <a:pt x="4688" y="19387"/>
                </a:cubicBezTo>
                <a:cubicBezTo>
                  <a:pt x="4688" y="20803"/>
                  <a:pt x="3860" y="21600"/>
                  <a:pt x="2298" y="21600"/>
                </a:cubicBezTo>
                <a:cubicBezTo>
                  <a:pt x="1563" y="21600"/>
                  <a:pt x="0" y="20803"/>
                  <a:pt x="0" y="19387"/>
                </a:cubicBezTo>
                <a:cubicBezTo>
                  <a:pt x="0" y="11154"/>
                  <a:pt x="0" y="11154"/>
                  <a:pt x="0" y="11154"/>
                </a:cubicBezTo>
                <a:cubicBezTo>
                  <a:pt x="0" y="5223"/>
                  <a:pt x="4688" y="797"/>
                  <a:pt x="10019" y="0"/>
                </a:cubicBezTo>
                <a:cubicBezTo>
                  <a:pt x="16177" y="0"/>
                  <a:pt x="21600" y="4515"/>
                  <a:pt x="21600" y="10446"/>
                </a:cubicBezTo>
                <a:cubicBezTo>
                  <a:pt x="21600" y="19387"/>
                  <a:pt x="21600" y="19387"/>
                  <a:pt x="21600" y="19387"/>
                </a:cubicBezTo>
                <a:cubicBezTo>
                  <a:pt x="21600" y="20803"/>
                  <a:pt x="20129" y="21600"/>
                  <a:pt x="19302" y="21600"/>
                </a:cubicBezTo>
              </a:path>
            </a:pathLst>
          </a:custGeom>
          <a:solidFill>
            <a:srgbClr val="FFFFFF"/>
          </a:solidFill>
          <a:ln w="12700">
            <a:miter lim="400000"/>
          </a:ln>
        </p:spPr>
        <p:txBody>
          <a:bodyPr lIns="45718" tIns="45718" rIns="45718" bIns="45718" anchor="ctr"/>
          <a:lstStyle/>
          <a:p>
            <a:endParaRPr/>
          </a:p>
        </p:txBody>
      </p:sp>
      <p:sp>
        <p:nvSpPr>
          <p:cNvPr id="1042" name="Shape 1042"/>
          <p:cNvSpPr/>
          <p:nvPr/>
        </p:nvSpPr>
        <p:spPr>
          <a:xfrm>
            <a:off x="10252222" y="1676399"/>
            <a:ext cx="263380" cy="725287"/>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p>
        </p:txBody>
      </p:sp>
      <p:grpSp>
        <p:nvGrpSpPr>
          <p:cNvPr id="1045" name="Group 1045"/>
          <p:cNvGrpSpPr/>
          <p:nvPr/>
        </p:nvGrpSpPr>
        <p:grpSpPr>
          <a:xfrm>
            <a:off x="10299674" y="2019865"/>
            <a:ext cx="1379065" cy="1456154"/>
            <a:chOff x="-1" y="-1"/>
            <a:chExt cx="1379063" cy="1456152"/>
          </a:xfrm>
        </p:grpSpPr>
        <p:sp>
          <p:nvSpPr>
            <p:cNvPr id="1043" name="Shape 1043"/>
            <p:cNvSpPr/>
            <p:nvPr/>
          </p:nvSpPr>
          <p:spPr>
            <a:xfrm>
              <a:off x="-2" y="-2"/>
              <a:ext cx="1379065" cy="1456153"/>
            </a:xfrm>
            <a:prstGeom prst="ellipse">
              <a:avLst/>
            </a:prstGeom>
            <a:solidFill>
              <a:schemeClr val="accent1"/>
            </a:solidFill>
            <a:ln w="12700" cap="flat">
              <a:solidFill>
                <a:srgbClr val="FFFFFF"/>
              </a:solidFill>
              <a:prstDash val="solid"/>
              <a:miter lim="800000"/>
            </a:ln>
            <a:effectLst/>
          </p:spPr>
          <p:txBody>
            <a:bodyPr wrap="square" lIns="45718" tIns="45718" rIns="45718" bIns="45718" numCol="1" anchor="t">
              <a:noAutofit/>
            </a:bodyPr>
            <a:lstStyle/>
            <a:p>
              <a:pPr>
                <a:defRPr>
                  <a:solidFill>
                    <a:srgbClr val="FFFFFF"/>
                  </a:solidFill>
                </a:defRPr>
              </a:pPr>
              <a:endParaRPr/>
            </a:p>
          </p:txBody>
        </p:sp>
        <p:sp>
          <p:nvSpPr>
            <p:cNvPr id="1044" name="Shape 1044"/>
            <p:cNvSpPr/>
            <p:nvPr/>
          </p:nvSpPr>
          <p:spPr>
            <a:xfrm>
              <a:off x="201958" y="255634"/>
              <a:ext cx="975144" cy="94488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2700" tIns="12700" rIns="12700" bIns="12700" numCol="1" anchor="ctr">
              <a:spAutoFit/>
            </a:bodyPr>
            <a:lstStyle/>
            <a:p>
              <a:pPr algn="ctr" defTabSz="889000">
                <a:lnSpc>
                  <a:spcPct val="90000"/>
                </a:lnSpc>
                <a:spcBef>
                  <a:spcPts val="800"/>
                </a:spcBef>
                <a:defRPr sz="2000">
                  <a:solidFill>
                    <a:srgbClr val="FFFFFF"/>
                  </a:solidFill>
                </a:defRPr>
              </a:pPr>
              <a:r>
                <a:t>MLC 901 </a:t>
              </a:r>
            </a:p>
            <a:p>
              <a:pPr algn="ctr" defTabSz="889000">
                <a:lnSpc>
                  <a:spcPct val="90000"/>
                </a:lnSpc>
                <a:spcBef>
                  <a:spcPts val="800"/>
                </a:spcBef>
                <a:defRPr sz="2000">
                  <a:solidFill>
                    <a:srgbClr val="FFFFFF"/>
                  </a:solidFill>
                </a:defRPr>
              </a:pPr>
              <a:r>
                <a:t>2 cap TID</a:t>
              </a:r>
            </a:p>
          </p:txBody>
        </p:sp>
      </p:grpSp>
      <p:pic>
        <p:nvPicPr>
          <p:cNvPr id="1046" name="image56.png"/>
          <p:cNvPicPr>
            <a:picLocks noChangeAspect="1"/>
          </p:cNvPicPr>
          <p:nvPr/>
        </p:nvPicPr>
        <p:blipFill>
          <a:blip r:embed="rId2"/>
          <a:stretch>
            <a:fillRect/>
          </a:stretch>
        </p:blipFill>
        <p:spPr>
          <a:xfrm>
            <a:off x="4381758" y="1813219"/>
            <a:ext cx="5870465" cy="4342040"/>
          </a:xfrm>
          <a:prstGeom prst="rect">
            <a:avLst/>
          </a:prstGeom>
          <a:ln w="12700">
            <a:miter lim="400000"/>
          </a:ln>
        </p:spPr>
      </p:pic>
      <p:sp>
        <p:nvSpPr>
          <p:cNvPr id="1047" name="Shape 1047"/>
          <p:cNvSpPr/>
          <p:nvPr/>
        </p:nvSpPr>
        <p:spPr>
          <a:xfrm>
            <a:off x="6248398" y="1301712"/>
            <a:ext cx="2855672" cy="3327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600" b="1"/>
            </a:lvl1pPr>
          </a:lstStyle>
          <a:p>
            <a:r>
              <a:t>125 randomized patients</a:t>
            </a:r>
          </a:p>
        </p:txBody>
      </p:sp>
      <p:pic>
        <p:nvPicPr>
          <p:cNvPr id="1048" name="image2.png"/>
          <p:cNvPicPr>
            <a:picLocks noChangeAspect="1"/>
          </p:cNvPicPr>
          <p:nvPr/>
        </p:nvPicPr>
        <p:blipFill>
          <a:blip r:embed="rId3"/>
          <a:stretch>
            <a:fillRect/>
          </a:stretch>
        </p:blipFill>
        <p:spPr>
          <a:xfrm>
            <a:off x="0" y="6160315"/>
            <a:ext cx="12192000" cy="703794"/>
          </a:xfrm>
          <a:prstGeom prst="rect">
            <a:avLst/>
          </a:prstGeom>
          <a:ln w="12700">
            <a:miter lim="400000"/>
          </a:ln>
        </p:spPr>
      </p:pic>
      <p:pic>
        <p:nvPicPr>
          <p:cNvPr id="1049" name="image3.png"/>
          <p:cNvPicPr>
            <a:picLocks noChangeAspect="1"/>
          </p:cNvPicPr>
          <p:nvPr/>
        </p:nvPicPr>
        <p:blipFill>
          <a:blip r:embed="rId4"/>
          <a:stretch>
            <a:fillRect/>
          </a:stretch>
        </p:blipFill>
        <p:spPr>
          <a:xfrm>
            <a:off x="225087" y="6319065"/>
            <a:ext cx="668675" cy="386292"/>
          </a:xfrm>
          <a:prstGeom prst="rect">
            <a:avLst/>
          </a:prstGeom>
          <a:ln w="12700">
            <a:miter lim="400000"/>
          </a:ln>
        </p:spPr>
      </p:pic>
      <p:pic>
        <p:nvPicPr>
          <p:cNvPr id="1050" name="image4.png"/>
          <p:cNvPicPr>
            <a:picLocks noChangeAspect="1"/>
          </p:cNvPicPr>
          <p:nvPr/>
        </p:nvPicPr>
        <p:blipFill>
          <a:blip r:embed="rId5"/>
          <a:stretch>
            <a:fillRect/>
          </a:stretch>
        </p:blipFill>
        <p:spPr>
          <a:xfrm>
            <a:off x="10989205" y="6293579"/>
            <a:ext cx="1126406" cy="438780"/>
          </a:xfrm>
          <a:prstGeom prst="rect">
            <a:avLst/>
          </a:prstGeom>
          <a:ln w="12700">
            <a:miter lim="400000"/>
          </a:ln>
        </p:spPr>
      </p:pic>
      <p:pic>
        <p:nvPicPr>
          <p:cNvPr id="1051" name="image1.png"/>
          <p:cNvPicPr>
            <a:picLocks noChangeAspect="1"/>
          </p:cNvPicPr>
          <p:nvPr/>
        </p:nvPicPr>
        <p:blipFill>
          <a:blip r:embed="rId6"/>
          <a:srcRect b="84612"/>
          <a:stretch>
            <a:fillRect/>
          </a:stretch>
        </p:blipFill>
        <p:spPr>
          <a:xfrm>
            <a:off x="0" y="-47991"/>
            <a:ext cx="12192000" cy="1042508"/>
          </a:xfrm>
          <a:prstGeom prst="rect">
            <a:avLst/>
          </a:prstGeom>
          <a:ln w="12700">
            <a:miter lim="400000"/>
          </a:ln>
        </p:spPr>
      </p:pic>
      <p:sp>
        <p:nvSpPr>
          <p:cNvPr id="1052" name="Shape 1052"/>
          <p:cNvSpPr/>
          <p:nvPr/>
        </p:nvSpPr>
        <p:spPr>
          <a:xfrm>
            <a:off x="170130" y="42403"/>
            <a:ext cx="11887203" cy="720641"/>
          </a:xfrm>
          <a:prstGeom prst="rect">
            <a:avLst/>
          </a:prstGeom>
          <a:solidFill>
            <a:srgbClr val="FFFFFF"/>
          </a:solidFill>
          <a:ln w="12700">
            <a:solidFill>
              <a:srgbClr val="FFFFFF"/>
            </a:solidFill>
            <a:miter/>
          </a:ln>
        </p:spPr>
        <p:txBody>
          <a:bodyPr lIns="45718" tIns="45718" rIns="45718" bIns="45718" anchor="ctr"/>
          <a:lstStyle/>
          <a:p>
            <a:pPr algn="ctr" defTabSz="457200">
              <a:defRPr>
                <a:solidFill>
                  <a:srgbClr val="FFFFFF"/>
                </a:solidFill>
              </a:defRPr>
            </a:pPr>
            <a:endParaRPr/>
          </a:p>
        </p:txBody>
      </p:sp>
      <p:sp>
        <p:nvSpPr>
          <p:cNvPr id="1053" name="Shape 1053"/>
          <p:cNvSpPr/>
          <p:nvPr/>
        </p:nvSpPr>
        <p:spPr>
          <a:xfrm>
            <a:off x="485377" y="172313"/>
            <a:ext cx="10665553" cy="43706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defTabSz="914353">
              <a:defRPr sz="2400" b="1">
                <a:latin typeface="Arial"/>
                <a:ea typeface="Arial"/>
                <a:cs typeface="Arial"/>
                <a:sym typeface="Arial"/>
              </a:defRPr>
            </a:lvl1pPr>
          </a:lstStyle>
          <a:p>
            <a:r>
              <a:t>Study Design- ATHENE</a:t>
            </a:r>
          </a:p>
        </p:txBody>
      </p:sp>
      <p:sp>
        <p:nvSpPr>
          <p:cNvPr id="1054" name="Shape 1054"/>
          <p:cNvSpPr/>
          <p:nvPr/>
        </p:nvSpPr>
        <p:spPr>
          <a:xfrm>
            <a:off x="989876" y="6268434"/>
            <a:ext cx="9835413" cy="17743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700">
                <a:solidFill>
                  <a:srgbClr val="FFFFFF"/>
                </a:solidFill>
                <a:latin typeface="Arial"/>
                <a:ea typeface="Arial"/>
                <a:cs typeface="Arial"/>
                <a:sym typeface="Arial"/>
              </a:defRPr>
            </a:lvl1pPr>
          </a:lstStyle>
          <a:p>
            <a:r>
              <a:t>Chen CLH, et al. Alzheimer's Disease THErapy With NEuroaid (ATHENE): A Randomized Double-Blind Delayed-Start Trial. J Am Med Dir Assoc. 2022 Mar;23(3):379-386.e3. </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6" name="image57.png"/>
          <p:cNvPicPr>
            <a:picLocks noChangeAspect="1"/>
          </p:cNvPicPr>
          <p:nvPr/>
        </p:nvPicPr>
        <p:blipFill>
          <a:blip r:embed="rId2"/>
          <a:stretch>
            <a:fillRect/>
          </a:stretch>
        </p:blipFill>
        <p:spPr>
          <a:xfrm>
            <a:off x="1254642" y="1254174"/>
            <a:ext cx="8865435" cy="1891503"/>
          </a:xfrm>
          <a:prstGeom prst="rect">
            <a:avLst/>
          </a:prstGeom>
          <a:ln w="12700">
            <a:miter lim="400000"/>
          </a:ln>
        </p:spPr>
      </p:pic>
      <p:pic>
        <p:nvPicPr>
          <p:cNvPr id="1057" name="image58.png"/>
          <p:cNvPicPr>
            <a:picLocks noChangeAspect="1"/>
          </p:cNvPicPr>
          <p:nvPr/>
        </p:nvPicPr>
        <p:blipFill>
          <a:blip r:embed="rId3"/>
          <a:stretch>
            <a:fillRect/>
          </a:stretch>
        </p:blipFill>
        <p:spPr>
          <a:xfrm>
            <a:off x="1254642" y="3117838"/>
            <a:ext cx="8865435" cy="2960785"/>
          </a:xfrm>
          <a:prstGeom prst="rect">
            <a:avLst/>
          </a:prstGeom>
          <a:ln w="12700">
            <a:miter lim="400000"/>
          </a:ln>
        </p:spPr>
      </p:pic>
      <p:sp>
        <p:nvSpPr>
          <p:cNvPr id="1058" name="Shape 1058"/>
          <p:cNvSpPr/>
          <p:nvPr/>
        </p:nvSpPr>
        <p:spPr>
          <a:xfrm>
            <a:off x="1432065" y="4500703"/>
            <a:ext cx="8510587" cy="195058"/>
          </a:xfrm>
          <a:prstGeom prst="rect">
            <a:avLst/>
          </a:prstGeom>
          <a:ln w="12700">
            <a:solidFill>
              <a:srgbClr val="FF0000"/>
            </a:solidFill>
            <a:miter/>
          </a:ln>
        </p:spPr>
        <p:txBody>
          <a:bodyPr lIns="45718" tIns="45718" rIns="45718" bIns="45718" anchor="ctr"/>
          <a:lstStyle/>
          <a:p>
            <a:pPr algn="ctr">
              <a:defRPr>
                <a:solidFill>
                  <a:srgbClr val="FFFFFF"/>
                </a:solidFill>
              </a:defRPr>
            </a:pPr>
            <a:endParaRPr/>
          </a:p>
        </p:txBody>
      </p:sp>
      <p:sp>
        <p:nvSpPr>
          <p:cNvPr id="1059" name="Shape 1059"/>
          <p:cNvSpPr/>
          <p:nvPr/>
        </p:nvSpPr>
        <p:spPr>
          <a:xfrm>
            <a:off x="1432065" y="4986415"/>
            <a:ext cx="8470294" cy="1130526"/>
          </a:xfrm>
          <a:prstGeom prst="rect">
            <a:avLst/>
          </a:prstGeom>
          <a:ln w="12700">
            <a:solidFill>
              <a:srgbClr val="FF0000"/>
            </a:solidFill>
            <a:miter/>
          </a:ln>
        </p:spPr>
        <p:txBody>
          <a:bodyPr lIns="45718" tIns="45718" rIns="45718" bIns="45718" anchor="ctr"/>
          <a:lstStyle/>
          <a:p>
            <a:pPr algn="ctr">
              <a:defRPr>
                <a:solidFill>
                  <a:srgbClr val="FFFFFF"/>
                </a:solidFill>
              </a:defRPr>
            </a:pPr>
            <a:endParaRPr/>
          </a:p>
        </p:txBody>
      </p:sp>
      <p:pic>
        <p:nvPicPr>
          <p:cNvPr id="1060" name="image2.png"/>
          <p:cNvPicPr>
            <a:picLocks noChangeAspect="1"/>
          </p:cNvPicPr>
          <p:nvPr/>
        </p:nvPicPr>
        <p:blipFill>
          <a:blip r:embed="rId4"/>
          <a:stretch>
            <a:fillRect/>
          </a:stretch>
        </p:blipFill>
        <p:spPr>
          <a:xfrm>
            <a:off x="0" y="6160315"/>
            <a:ext cx="12192000" cy="703794"/>
          </a:xfrm>
          <a:prstGeom prst="rect">
            <a:avLst/>
          </a:prstGeom>
          <a:ln w="12700">
            <a:miter lim="400000"/>
          </a:ln>
        </p:spPr>
      </p:pic>
      <p:pic>
        <p:nvPicPr>
          <p:cNvPr id="1061" name="image3.png"/>
          <p:cNvPicPr>
            <a:picLocks noChangeAspect="1"/>
          </p:cNvPicPr>
          <p:nvPr/>
        </p:nvPicPr>
        <p:blipFill>
          <a:blip r:embed="rId5"/>
          <a:stretch>
            <a:fillRect/>
          </a:stretch>
        </p:blipFill>
        <p:spPr>
          <a:xfrm>
            <a:off x="225087" y="6319065"/>
            <a:ext cx="668675" cy="386292"/>
          </a:xfrm>
          <a:prstGeom prst="rect">
            <a:avLst/>
          </a:prstGeom>
          <a:ln w="12700">
            <a:miter lim="400000"/>
          </a:ln>
        </p:spPr>
      </p:pic>
      <p:pic>
        <p:nvPicPr>
          <p:cNvPr id="1062" name="image4.png"/>
          <p:cNvPicPr>
            <a:picLocks noChangeAspect="1"/>
          </p:cNvPicPr>
          <p:nvPr/>
        </p:nvPicPr>
        <p:blipFill>
          <a:blip r:embed="rId6"/>
          <a:stretch>
            <a:fillRect/>
          </a:stretch>
        </p:blipFill>
        <p:spPr>
          <a:xfrm>
            <a:off x="10989205" y="6293579"/>
            <a:ext cx="1126406" cy="438780"/>
          </a:xfrm>
          <a:prstGeom prst="rect">
            <a:avLst/>
          </a:prstGeom>
          <a:ln w="12700">
            <a:miter lim="400000"/>
          </a:ln>
        </p:spPr>
      </p:pic>
      <p:pic>
        <p:nvPicPr>
          <p:cNvPr id="1063" name="image1.png"/>
          <p:cNvPicPr>
            <a:picLocks noChangeAspect="1"/>
          </p:cNvPicPr>
          <p:nvPr/>
        </p:nvPicPr>
        <p:blipFill>
          <a:blip r:embed="rId7"/>
          <a:srcRect b="84612"/>
          <a:stretch>
            <a:fillRect/>
          </a:stretch>
        </p:blipFill>
        <p:spPr>
          <a:xfrm>
            <a:off x="0" y="-47991"/>
            <a:ext cx="12192000" cy="1042508"/>
          </a:xfrm>
          <a:prstGeom prst="rect">
            <a:avLst/>
          </a:prstGeom>
          <a:ln w="12700">
            <a:miter lim="400000"/>
          </a:ln>
        </p:spPr>
      </p:pic>
      <p:sp>
        <p:nvSpPr>
          <p:cNvPr id="1064" name="Shape 1064"/>
          <p:cNvSpPr/>
          <p:nvPr/>
        </p:nvSpPr>
        <p:spPr>
          <a:xfrm>
            <a:off x="170130" y="42403"/>
            <a:ext cx="11887203" cy="720641"/>
          </a:xfrm>
          <a:prstGeom prst="rect">
            <a:avLst/>
          </a:prstGeom>
          <a:solidFill>
            <a:srgbClr val="FFFFFF"/>
          </a:solidFill>
          <a:ln w="12700">
            <a:solidFill>
              <a:srgbClr val="FFFFFF"/>
            </a:solidFill>
            <a:miter/>
          </a:ln>
        </p:spPr>
        <p:txBody>
          <a:bodyPr lIns="45718" tIns="45718" rIns="45718" bIns="45718" anchor="ctr"/>
          <a:lstStyle/>
          <a:p>
            <a:pPr algn="ctr" defTabSz="457200">
              <a:defRPr>
                <a:solidFill>
                  <a:srgbClr val="FFFFFF"/>
                </a:solidFill>
              </a:defRPr>
            </a:pPr>
            <a:endParaRPr/>
          </a:p>
        </p:txBody>
      </p:sp>
      <p:sp>
        <p:nvSpPr>
          <p:cNvPr id="1065" name="Shape 1065"/>
          <p:cNvSpPr/>
          <p:nvPr/>
        </p:nvSpPr>
        <p:spPr>
          <a:xfrm>
            <a:off x="485377" y="172313"/>
            <a:ext cx="10665553" cy="43706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defTabSz="914353">
              <a:defRPr sz="2400" b="1">
                <a:latin typeface="Arial"/>
                <a:ea typeface="Arial"/>
                <a:cs typeface="Arial"/>
                <a:sym typeface="Arial"/>
              </a:defRPr>
            </a:lvl1pPr>
          </a:lstStyle>
          <a:p>
            <a:r>
              <a:t>Baseline Characteristics – ATHENE</a:t>
            </a:r>
          </a:p>
        </p:txBody>
      </p:sp>
      <p:sp>
        <p:nvSpPr>
          <p:cNvPr id="1066" name="Shape 1066"/>
          <p:cNvSpPr/>
          <p:nvPr/>
        </p:nvSpPr>
        <p:spPr>
          <a:xfrm>
            <a:off x="1023776" y="6211344"/>
            <a:ext cx="9835413" cy="17743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700">
                <a:solidFill>
                  <a:srgbClr val="FFFFFF"/>
                </a:solidFill>
                <a:latin typeface="Arial"/>
                <a:ea typeface="Arial"/>
                <a:cs typeface="Arial"/>
                <a:sym typeface="Arial"/>
              </a:defRPr>
            </a:lvl1pPr>
          </a:lstStyle>
          <a:p>
            <a:r>
              <a:t>Chen CLH, et al. Alzheimer's Disease THErapy With NEuroaid (ATHENE): A Randomized Double-Blind Delayed-Start Trial. J Am Med Dir Assoc. 2022 Mar;23(3):379-386.e3. </a:t>
            </a:r>
          </a:p>
        </p:txBody>
      </p:sp>
      <p:sp>
        <p:nvSpPr>
          <p:cNvPr id="2" name="Rectangle 1"/>
          <p:cNvSpPr/>
          <p:nvPr/>
        </p:nvSpPr>
        <p:spPr>
          <a:xfrm>
            <a:off x="1411066" y="3324141"/>
            <a:ext cx="1316994" cy="172479"/>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4" name="Rectangle 13"/>
          <p:cNvSpPr/>
          <p:nvPr/>
        </p:nvSpPr>
        <p:spPr>
          <a:xfrm>
            <a:off x="1422355" y="3837181"/>
            <a:ext cx="1316994" cy="172479"/>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5" name="Rectangle 14"/>
          <p:cNvSpPr/>
          <p:nvPr/>
        </p:nvSpPr>
        <p:spPr>
          <a:xfrm>
            <a:off x="1449323" y="4318861"/>
            <a:ext cx="1316994" cy="172479"/>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 name="Shape 1068"/>
          <p:cNvSpPr>
            <a:spLocks noGrp="1"/>
          </p:cNvSpPr>
          <p:nvPr>
            <p:ph type="sldNum" sz="quarter" idx="4294967295"/>
          </p:nvPr>
        </p:nvSpPr>
        <p:spPr>
          <a:xfrm>
            <a:off x="10995662" y="6248398"/>
            <a:ext cx="281937" cy="320037"/>
          </a:xfrm>
          <a:prstGeom prst="rect">
            <a:avLst/>
          </a:prstGeom>
          <a:extLst>
            <a:ext uri="{C572A759-6A51-4108-AA02-DFA0A04FC94B}">
              <ma14:wrappingTextBoxFlag xmlns:ma14="http://schemas.microsoft.com/office/mac/drawingml/2011/main" xmlns="" val="1"/>
            </a:ext>
          </a:extLst>
        </p:spPr>
        <p:txBody>
          <a:bodyPr lIns="45718" tIns="45718" rIns="45718" bIns="45718" anchor="t"/>
          <a:lstStyle>
            <a:lvl1pPr defTabSz="457200">
              <a:defRPr sz="1400">
                <a:solidFill>
                  <a:srgbClr val="000000"/>
                </a:solidFill>
                <a:latin typeface="Times"/>
                <a:ea typeface="Times"/>
                <a:cs typeface="Times"/>
                <a:sym typeface="Times"/>
              </a:defRPr>
            </a:lvl1pPr>
          </a:lstStyle>
          <a:p>
            <a:fld id="{86CB4B4D-7CA3-9044-876B-883B54F8677D}" type="slidenum">
              <a:t>42</a:t>
            </a:fld>
            <a:endParaRPr/>
          </a:p>
        </p:txBody>
      </p:sp>
      <p:sp>
        <p:nvSpPr>
          <p:cNvPr id="1069" name="Shape 1069"/>
          <p:cNvSpPr/>
          <p:nvPr/>
        </p:nvSpPr>
        <p:spPr>
          <a:xfrm>
            <a:off x="11947714" y="2430164"/>
            <a:ext cx="1241904" cy="1552417"/>
          </a:xfrm>
          <a:custGeom>
            <a:avLst/>
            <a:gdLst/>
            <a:ahLst/>
            <a:cxnLst>
              <a:cxn ang="0">
                <a:pos x="wd2" y="hd2"/>
              </a:cxn>
              <a:cxn ang="5400000">
                <a:pos x="wd2" y="hd2"/>
              </a:cxn>
              <a:cxn ang="10800000">
                <a:pos x="wd2" y="hd2"/>
              </a:cxn>
              <a:cxn ang="16200000">
                <a:pos x="wd2" y="hd2"/>
              </a:cxn>
            </a:cxnLst>
            <a:rect l="0" t="0" r="r" b="b"/>
            <a:pathLst>
              <a:path w="21351" h="20828" extrusionOk="0">
                <a:moveTo>
                  <a:pt x="20604" y="9409"/>
                </a:moveTo>
                <a:cubicBezTo>
                  <a:pt x="3176" y="280"/>
                  <a:pt x="3176" y="280"/>
                  <a:pt x="3176" y="280"/>
                </a:cubicBezTo>
                <a:cubicBezTo>
                  <a:pt x="1879" y="-382"/>
                  <a:pt x="0" y="201"/>
                  <a:pt x="0" y="1288"/>
                </a:cubicBezTo>
                <a:cubicBezTo>
                  <a:pt x="0" y="19543"/>
                  <a:pt x="0" y="19543"/>
                  <a:pt x="0" y="19543"/>
                </a:cubicBezTo>
                <a:cubicBezTo>
                  <a:pt x="0" y="20593"/>
                  <a:pt x="1879" y="21218"/>
                  <a:pt x="3176" y="20556"/>
                </a:cubicBezTo>
                <a:cubicBezTo>
                  <a:pt x="20604" y="11427"/>
                  <a:pt x="20604" y="11427"/>
                  <a:pt x="20604" y="11427"/>
                </a:cubicBezTo>
                <a:cubicBezTo>
                  <a:pt x="21600" y="10922"/>
                  <a:pt x="21600" y="9914"/>
                  <a:pt x="20604" y="9409"/>
                </a:cubicBezTo>
                <a:cubicBezTo>
                  <a:pt x="3176" y="280"/>
                  <a:pt x="3176" y="280"/>
                  <a:pt x="3176" y="280"/>
                </a:cubicBezTo>
                <a:cubicBezTo>
                  <a:pt x="1879" y="-382"/>
                  <a:pt x="0" y="201"/>
                  <a:pt x="0" y="1288"/>
                </a:cubicBezTo>
                <a:cubicBezTo>
                  <a:pt x="0" y="19543"/>
                  <a:pt x="0" y="19543"/>
                  <a:pt x="0" y="19543"/>
                </a:cubicBezTo>
                <a:cubicBezTo>
                  <a:pt x="0" y="20593"/>
                  <a:pt x="1879" y="21218"/>
                  <a:pt x="3176" y="20556"/>
                </a:cubicBezTo>
                <a:cubicBezTo>
                  <a:pt x="20604" y="11427"/>
                  <a:pt x="20604" y="11427"/>
                  <a:pt x="20604" y="11427"/>
                </a:cubicBezTo>
                <a:cubicBezTo>
                  <a:pt x="21600" y="10922"/>
                  <a:pt x="21600" y="9914"/>
                  <a:pt x="20604" y="9409"/>
                </a:cubicBezTo>
              </a:path>
            </a:pathLst>
          </a:custGeom>
          <a:solidFill>
            <a:srgbClr val="5A73D3"/>
          </a:solidFill>
          <a:ln w="12700">
            <a:miter lim="400000"/>
          </a:ln>
        </p:spPr>
        <p:txBody>
          <a:bodyPr lIns="45718" tIns="45718" rIns="45718" bIns="45718" anchor="ctr"/>
          <a:lstStyle/>
          <a:p>
            <a:endParaRPr/>
          </a:p>
        </p:txBody>
      </p:sp>
      <p:sp>
        <p:nvSpPr>
          <p:cNvPr id="1070" name="Shape 1070"/>
          <p:cNvSpPr/>
          <p:nvPr/>
        </p:nvSpPr>
        <p:spPr>
          <a:xfrm>
            <a:off x="10752059" y="3263424"/>
            <a:ext cx="147029"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017" y="21600"/>
                  <a:pt x="1017" y="21600"/>
                  <a:pt x="1017" y="21600"/>
                </a:cubicBezTo>
                <a:cubicBezTo>
                  <a:pt x="539" y="21600"/>
                  <a:pt x="0" y="15882"/>
                  <a:pt x="0" y="10800"/>
                </a:cubicBezTo>
                <a:cubicBezTo>
                  <a:pt x="0" y="5718"/>
                  <a:pt x="539" y="0"/>
                  <a:pt x="1017" y="0"/>
                </a:cubicBezTo>
                <a:cubicBezTo>
                  <a:pt x="21600" y="0"/>
                  <a:pt x="21600" y="0"/>
                  <a:pt x="21600" y="0"/>
                </a:cubicBezTo>
                <a:lnTo>
                  <a:pt x="21600" y="21600"/>
                </a:lnTo>
              </a:path>
            </a:pathLst>
          </a:custGeom>
          <a:solidFill>
            <a:srgbClr val="FFFFFF"/>
          </a:solidFill>
          <a:ln w="12700">
            <a:miter lim="400000"/>
          </a:ln>
        </p:spPr>
        <p:txBody>
          <a:bodyPr lIns="45718" tIns="45718" rIns="45718" bIns="45718" anchor="ctr"/>
          <a:lstStyle/>
          <a:p>
            <a:endParaRPr/>
          </a:p>
        </p:txBody>
      </p:sp>
      <p:sp>
        <p:nvSpPr>
          <p:cNvPr id="1071" name="Shape 1071"/>
          <p:cNvSpPr/>
          <p:nvPr/>
        </p:nvSpPr>
        <p:spPr>
          <a:xfrm>
            <a:off x="10721495" y="3133094"/>
            <a:ext cx="188380" cy="179088"/>
          </a:xfrm>
          <a:custGeom>
            <a:avLst/>
            <a:gdLst/>
            <a:ahLst/>
            <a:cxnLst>
              <a:cxn ang="0">
                <a:pos x="wd2" y="hd2"/>
              </a:cxn>
              <a:cxn ang="5400000">
                <a:pos x="wd2" y="hd2"/>
              </a:cxn>
              <a:cxn ang="10800000">
                <a:pos x="wd2" y="hd2"/>
              </a:cxn>
              <a:cxn ang="16200000">
                <a:pos x="wd2" y="hd2"/>
              </a:cxn>
            </a:cxnLst>
            <a:rect l="0" t="0" r="r" b="b"/>
            <a:pathLst>
              <a:path w="21600" h="21600" extrusionOk="0">
                <a:moveTo>
                  <a:pt x="16915" y="21600"/>
                </a:moveTo>
                <a:cubicBezTo>
                  <a:pt x="5107" y="21600"/>
                  <a:pt x="5107" y="21600"/>
                  <a:pt x="5107" y="21600"/>
                </a:cubicBezTo>
                <a:cubicBezTo>
                  <a:pt x="3514" y="21600"/>
                  <a:pt x="2343" y="21268"/>
                  <a:pt x="1546" y="20229"/>
                </a:cubicBezTo>
                <a:cubicBezTo>
                  <a:pt x="375" y="19523"/>
                  <a:pt x="0" y="18111"/>
                  <a:pt x="0" y="17072"/>
                </a:cubicBezTo>
                <a:cubicBezTo>
                  <a:pt x="1171" y="2825"/>
                  <a:pt x="1171" y="2825"/>
                  <a:pt x="1171" y="2825"/>
                </a:cubicBezTo>
                <a:cubicBezTo>
                  <a:pt x="1171" y="1080"/>
                  <a:pt x="2718" y="0"/>
                  <a:pt x="4685" y="0"/>
                </a:cubicBezTo>
                <a:cubicBezTo>
                  <a:pt x="16915" y="0"/>
                  <a:pt x="16915" y="0"/>
                  <a:pt x="16915" y="0"/>
                </a:cubicBezTo>
                <a:cubicBezTo>
                  <a:pt x="18882" y="0"/>
                  <a:pt x="20850" y="1080"/>
                  <a:pt x="20850" y="2825"/>
                </a:cubicBezTo>
                <a:cubicBezTo>
                  <a:pt x="21600" y="17072"/>
                  <a:pt x="21600" y="17072"/>
                  <a:pt x="21600" y="17072"/>
                </a:cubicBezTo>
                <a:cubicBezTo>
                  <a:pt x="21600" y="18111"/>
                  <a:pt x="21225" y="19523"/>
                  <a:pt x="20429" y="20229"/>
                </a:cubicBezTo>
                <a:cubicBezTo>
                  <a:pt x="19257" y="21268"/>
                  <a:pt x="18086" y="21600"/>
                  <a:pt x="16915" y="21600"/>
                </a:cubicBezTo>
                <a:close/>
                <a:moveTo>
                  <a:pt x="4685" y="2118"/>
                </a:moveTo>
                <a:cubicBezTo>
                  <a:pt x="3936" y="2118"/>
                  <a:pt x="3514" y="2451"/>
                  <a:pt x="3514" y="3157"/>
                </a:cubicBezTo>
                <a:cubicBezTo>
                  <a:pt x="2343" y="17072"/>
                  <a:pt x="2343" y="17072"/>
                  <a:pt x="2343" y="17072"/>
                </a:cubicBezTo>
                <a:cubicBezTo>
                  <a:pt x="2343" y="17778"/>
                  <a:pt x="2718" y="18443"/>
                  <a:pt x="3139" y="18817"/>
                </a:cubicBezTo>
                <a:cubicBezTo>
                  <a:pt x="3514" y="19149"/>
                  <a:pt x="4311" y="19523"/>
                  <a:pt x="5107" y="19523"/>
                </a:cubicBezTo>
                <a:cubicBezTo>
                  <a:pt x="16915" y="19523"/>
                  <a:pt x="16915" y="19523"/>
                  <a:pt x="16915" y="19523"/>
                </a:cubicBezTo>
                <a:cubicBezTo>
                  <a:pt x="17289" y="19523"/>
                  <a:pt x="18086" y="19149"/>
                  <a:pt x="18461" y="18817"/>
                </a:cubicBezTo>
                <a:cubicBezTo>
                  <a:pt x="19257" y="18443"/>
                  <a:pt x="19257" y="17778"/>
                  <a:pt x="19257" y="17072"/>
                </a:cubicBezTo>
                <a:cubicBezTo>
                  <a:pt x="18461" y="3157"/>
                  <a:pt x="18461" y="3157"/>
                  <a:pt x="18461" y="3157"/>
                </a:cubicBezTo>
                <a:cubicBezTo>
                  <a:pt x="18461" y="2451"/>
                  <a:pt x="17664" y="2118"/>
                  <a:pt x="16915" y="2118"/>
                </a:cubicBezTo>
                <a:lnTo>
                  <a:pt x="4685" y="2118"/>
                </a:lnTo>
                <a:close/>
              </a:path>
            </a:pathLst>
          </a:custGeom>
          <a:solidFill>
            <a:srgbClr val="FFFFFF"/>
          </a:solidFill>
          <a:ln w="12700">
            <a:miter lim="400000"/>
          </a:ln>
        </p:spPr>
        <p:txBody>
          <a:bodyPr lIns="45718" tIns="45718" rIns="45718" bIns="45718" anchor="ctr"/>
          <a:lstStyle/>
          <a:p>
            <a:endParaRPr/>
          </a:p>
        </p:txBody>
      </p:sp>
      <p:sp>
        <p:nvSpPr>
          <p:cNvPr id="1072" name="Shape 1072"/>
          <p:cNvSpPr/>
          <p:nvPr/>
        </p:nvSpPr>
        <p:spPr>
          <a:xfrm>
            <a:off x="10768241" y="3090516"/>
            <a:ext cx="96682" cy="84809"/>
          </a:xfrm>
          <a:custGeom>
            <a:avLst/>
            <a:gdLst/>
            <a:ahLst/>
            <a:cxnLst>
              <a:cxn ang="0">
                <a:pos x="wd2" y="hd2"/>
              </a:cxn>
              <a:cxn ang="5400000">
                <a:pos x="wd2" y="hd2"/>
              </a:cxn>
              <a:cxn ang="10800000">
                <a:pos x="wd2" y="hd2"/>
              </a:cxn>
              <a:cxn ang="16200000">
                <a:pos x="wd2" y="hd2"/>
              </a:cxn>
            </a:cxnLst>
            <a:rect l="0" t="0" r="r" b="b"/>
            <a:pathLst>
              <a:path w="21600" h="21600" extrusionOk="0">
                <a:moveTo>
                  <a:pt x="19302" y="21600"/>
                </a:moveTo>
                <a:cubicBezTo>
                  <a:pt x="17740" y="21600"/>
                  <a:pt x="17004" y="20803"/>
                  <a:pt x="17004" y="19387"/>
                </a:cubicBezTo>
                <a:cubicBezTo>
                  <a:pt x="17004" y="10446"/>
                  <a:pt x="17004" y="10446"/>
                  <a:pt x="17004" y="10446"/>
                </a:cubicBezTo>
                <a:cubicBezTo>
                  <a:pt x="17004" y="7436"/>
                  <a:pt x="14706" y="5223"/>
                  <a:pt x="11581" y="5223"/>
                </a:cubicBezTo>
                <a:cubicBezTo>
                  <a:pt x="7721" y="4515"/>
                  <a:pt x="4688" y="7436"/>
                  <a:pt x="4688" y="10446"/>
                </a:cubicBezTo>
                <a:cubicBezTo>
                  <a:pt x="4688" y="19387"/>
                  <a:pt x="4688" y="19387"/>
                  <a:pt x="4688" y="19387"/>
                </a:cubicBezTo>
                <a:cubicBezTo>
                  <a:pt x="4688" y="20803"/>
                  <a:pt x="3860" y="21600"/>
                  <a:pt x="2298" y="21600"/>
                </a:cubicBezTo>
                <a:cubicBezTo>
                  <a:pt x="1563" y="21600"/>
                  <a:pt x="0" y="20803"/>
                  <a:pt x="0" y="19387"/>
                </a:cubicBezTo>
                <a:cubicBezTo>
                  <a:pt x="0" y="11154"/>
                  <a:pt x="0" y="11154"/>
                  <a:pt x="0" y="11154"/>
                </a:cubicBezTo>
                <a:cubicBezTo>
                  <a:pt x="0" y="5223"/>
                  <a:pt x="4688" y="797"/>
                  <a:pt x="10019" y="0"/>
                </a:cubicBezTo>
                <a:cubicBezTo>
                  <a:pt x="16177" y="0"/>
                  <a:pt x="21600" y="4515"/>
                  <a:pt x="21600" y="10446"/>
                </a:cubicBezTo>
                <a:cubicBezTo>
                  <a:pt x="21600" y="19387"/>
                  <a:pt x="21600" y="19387"/>
                  <a:pt x="21600" y="19387"/>
                </a:cubicBezTo>
                <a:cubicBezTo>
                  <a:pt x="21600" y="20803"/>
                  <a:pt x="20129" y="21600"/>
                  <a:pt x="19302" y="21600"/>
                </a:cubicBezTo>
              </a:path>
            </a:pathLst>
          </a:custGeom>
          <a:solidFill>
            <a:srgbClr val="FFFFFF"/>
          </a:solidFill>
          <a:ln w="12700">
            <a:miter lim="400000"/>
          </a:ln>
        </p:spPr>
        <p:txBody>
          <a:bodyPr lIns="45718" tIns="45718" rIns="45718" bIns="45718" anchor="ctr"/>
          <a:lstStyle/>
          <a:p>
            <a:endParaRPr/>
          </a:p>
        </p:txBody>
      </p:sp>
      <p:sp>
        <p:nvSpPr>
          <p:cNvPr id="1073" name="Shape 1073"/>
          <p:cNvSpPr/>
          <p:nvPr/>
        </p:nvSpPr>
        <p:spPr>
          <a:xfrm>
            <a:off x="10252222" y="1676399"/>
            <a:ext cx="263380" cy="725287"/>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p>
        </p:txBody>
      </p:sp>
      <p:pic>
        <p:nvPicPr>
          <p:cNvPr id="1074" name="image3.jpeg"/>
          <p:cNvPicPr>
            <a:picLocks noChangeAspect="1"/>
          </p:cNvPicPr>
          <p:nvPr/>
        </p:nvPicPr>
        <p:blipFill>
          <a:blip r:embed="rId2"/>
          <a:stretch>
            <a:fillRect/>
          </a:stretch>
        </p:blipFill>
        <p:spPr>
          <a:xfrm>
            <a:off x="1452400" y="1496301"/>
            <a:ext cx="6779933" cy="4513653"/>
          </a:xfrm>
          <a:prstGeom prst="rect">
            <a:avLst/>
          </a:prstGeom>
          <a:ln>
            <a:solidFill>
              <a:srgbClr val="000000"/>
            </a:solidFill>
          </a:ln>
        </p:spPr>
      </p:pic>
      <p:sp>
        <p:nvSpPr>
          <p:cNvPr id="1075" name="Shape 1075"/>
          <p:cNvSpPr/>
          <p:nvPr/>
        </p:nvSpPr>
        <p:spPr>
          <a:xfrm>
            <a:off x="940167" y="1078804"/>
            <a:ext cx="10049038" cy="523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1500"/>
            </a:lvl1pPr>
          </a:lstStyle>
          <a:p>
            <a:r>
              <a:t>Risk differences and 90% CI of the proportions of SAE, any AE and major vascular events between early and delayed starters</a:t>
            </a:r>
          </a:p>
        </p:txBody>
      </p:sp>
      <p:sp>
        <p:nvSpPr>
          <p:cNvPr id="1076" name="Shape 1076"/>
          <p:cNvSpPr/>
          <p:nvPr/>
        </p:nvSpPr>
        <p:spPr>
          <a:xfrm>
            <a:off x="8381603" y="2131317"/>
            <a:ext cx="3741235" cy="35585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195027" indent="-195027" defTabSz="1040151">
              <a:buSzPct val="100000"/>
              <a:buFont typeface="Arial"/>
              <a:buChar char="•"/>
            </a:pPr>
            <a:r>
              <a:t>No significant difference in the risk of SAE between early and delayed starters at Month 6 (NeuroAiD II and placebo: 22.6% vs 27.0%, respectively)</a:t>
            </a:r>
          </a:p>
          <a:p>
            <a:pPr marL="195027" indent="-195027" defTabSz="1040151">
              <a:buSzPct val="100000"/>
              <a:buFont typeface="Arial"/>
              <a:buChar char="•"/>
            </a:pPr>
            <a:endParaRPr/>
          </a:p>
          <a:p>
            <a:pPr lvl="1" indent="520076" defTabSz="1040151">
              <a:defRPr b="1"/>
            </a:pPr>
            <a:endParaRPr/>
          </a:p>
          <a:p>
            <a:pPr marL="195027" indent="-195027" defTabSz="1040151">
              <a:buSzPct val="100000"/>
              <a:buFont typeface="Arial"/>
              <a:buChar char="•"/>
            </a:pPr>
            <a:r>
              <a:t>No significant difference in the risk of AE and the occurrence of stroke and vascular events between early and delayed starters throughout the 12-month study period. </a:t>
            </a:r>
          </a:p>
        </p:txBody>
      </p:sp>
      <p:pic>
        <p:nvPicPr>
          <p:cNvPr id="1077" name="image2.png"/>
          <p:cNvPicPr>
            <a:picLocks noChangeAspect="1"/>
          </p:cNvPicPr>
          <p:nvPr/>
        </p:nvPicPr>
        <p:blipFill>
          <a:blip r:embed="rId3"/>
          <a:stretch>
            <a:fillRect/>
          </a:stretch>
        </p:blipFill>
        <p:spPr>
          <a:xfrm>
            <a:off x="0" y="6160315"/>
            <a:ext cx="12192000" cy="703794"/>
          </a:xfrm>
          <a:prstGeom prst="rect">
            <a:avLst/>
          </a:prstGeom>
          <a:ln w="12700">
            <a:miter lim="400000"/>
          </a:ln>
        </p:spPr>
      </p:pic>
      <p:pic>
        <p:nvPicPr>
          <p:cNvPr id="1078" name="image3.png"/>
          <p:cNvPicPr>
            <a:picLocks noChangeAspect="1"/>
          </p:cNvPicPr>
          <p:nvPr/>
        </p:nvPicPr>
        <p:blipFill>
          <a:blip r:embed="rId4"/>
          <a:stretch>
            <a:fillRect/>
          </a:stretch>
        </p:blipFill>
        <p:spPr>
          <a:xfrm>
            <a:off x="225087" y="6319065"/>
            <a:ext cx="668675" cy="386292"/>
          </a:xfrm>
          <a:prstGeom prst="rect">
            <a:avLst/>
          </a:prstGeom>
          <a:ln w="12700">
            <a:miter lim="400000"/>
          </a:ln>
        </p:spPr>
      </p:pic>
      <p:pic>
        <p:nvPicPr>
          <p:cNvPr id="1079" name="image4.png"/>
          <p:cNvPicPr>
            <a:picLocks noChangeAspect="1"/>
          </p:cNvPicPr>
          <p:nvPr/>
        </p:nvPicPr>
        <p:blipFill>
          <a:blip r:embed="rId5"/>
          <a:stretch>
            <a:fillRect/>
          </a:stretch>
        </p:blipFill>
        <p:spPr>
          <a:xfrm>
            <a:off x="10989205" y="6293579"/>
            <a:ext cx="1126406" cy="438780"/>
          </a:xfrm>
          <a:prstGeom prst="rect">
            <a:avLst/>
          </a:prstGeom>
          <a:ln w="12700">
            <a:miter lim="400000"/>
          </a:ln>
        </p:spPr>
      </p:pic>
      <p:pic>
        <p:nvPicPr>
          <p:cNvPr id="1080" name="image1.png"/>
          <p:cNvPicPr>
            <a:picLocks noChangeAspect="1"/>
          </p:cNvPicPr>
          <p:nvPr/>
        </p:nvPicPr>
        <p:blipFill>
          <a:blip r:embed="rId6"/>
          <a:srcRect b="84612"/>
          <a:stretch>
            <a:fillRect/>
          </a:stretch>
        </p:blipFill>
        <p:spPr>
          <a:xfrm>
            <a:off x="0" y="-47991"/>
            <a:ext cx="12192000" cy="1042508"/>
          </a:xfrm>
          <a:prstGeom prst="rect">
            <a:avLst/>
          </a:prstGeom>
          <a:ln w="12700">
            <a:miter lim="400000"/>
          </a:ln>
        </p:spPr>
      </p:pic>
      <p:sp>
        <p:nvSpPr>
          <p:cNvPr id="1081" name="Shape 1081"/>
          <p:cNvSpPr/>
          <p:nvPr/>
        </p:nvSpPr>
        <p:spPr>
          <a:xfrm>
            <a:off x="170130" y="42402"/>
            <a:ext cx="11887203" cy="848065"/>
          </a:xfrm>
          <a:prstGeom prst="rect">
            <a:avLst/>
          </a:prstGeom>
          <a:solidFill>
            <a:srgbClr val="FFFFFF"/>
          </a:solidFill>
          <a:ln w="12700">
            <a:solidFill>
              <a:srgbClr val="FFFFFF"/>
            </a:solidFill>
            <a:miter/>
          </a:ln>
        </p:spPr>
        <p:txBody>
          <a:bodyPr lIns="45718" tIns="45718" rIns="45718" bIns="45718" anchor="ctr"/>
          <a:lstStyle/>
          <a:p>
            <a:pPr algn="ctr" defTabSz="457200">
              <a:defRPr>
                <a:solidFill>
                  <a:srgbClr val="FFFFFF"/>
                </a:solidFill>
              </a:defRPr>
            </a:pPr>
            <a:endParaRPr/>
          </a:p>
        </p:txBody>
      </p:sp>
      <p:sp>
        <p:nvSpPr>
          <p:cNvPr id="1082" name="Shape 1082"/>
          <p:cNvSpPr/>
          <p:nvPr/>
        </p:nvSpPr>
        <p:spPr>
          <a:xfrm>
            <a:off x="485376" y="60958"/>
            <a:ext cx="11401825" cy="79266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defTabSz="914353">
              <a:defRPr sz="2400" b="1">
                <a:latin typeface="Arial"/>
                <a:ea typeface="Arial"/>
                <a:cs typeface="Arial"/>
                <a:sym typeface="Arial"/>
              </a:defRPr>
            </a:lvl1pPr>
          </a:lstStyle>
          <a:p>
            <a:r>
              <a:t>Comparable risks of SAE and AE were observed between early and delayed starters at M6</a:t>
            </a:r>
          </a:p>
        </p:txBody>
      </p:sp>
      <p:sp>
        <p:nvSpPr>
          <p:cNvPr id="1083" name="Shape 1083"/>
          <p:cNvSpPr/>
          <p:nvPr/>
        </p:nvSpPr>
        <p:spPr>
          <a:xfrm>
            <a:off x="981285" y="6229213"/>
            <a:ext cx="9513601" cy="26633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700">
                <a:solidFill>
                  <a:srgbClr val="FFFFFF"/>
                </a:solidFill>
                <a:latin typeface="Arial"/>
                <a:ea typeface="Arial"/>
                <a:cs typeface="Arial"/>
                <a:sym typeface="Arial"/>
              </a:defRPr>
            </a:lvl1pPr>
          </a:lstStyle>
          <a:p>
            <a:r>
              <a:t>Chen CLH, Lu Q, Moorakonda RB, Kandiah N, Tan BY, Villaraza SG, Cano J, Venketasubramanian N. Alzheimer's Disease THErapy With NEuroaid (ATHENE): A Randomized Double-Blind Delayed-Start Trial. J Am Med Dir Assoc. 2022 Mar;23(3):379-386.e3. doi: 10.1016/j.jamda.2021.10.018. Epub 2021 Nov 29. PMID: 34856171.</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 name="Shape 1085"/>
          <p:cNvSpPr>
            <a:spLocks noGrp="1"/>
          </p:cNvSpPr>
          <p:nvPr>
            <p:ph type="sldNum" sz="quarter" idx="4294967295"/>
          </p:nvPr>
        </p:nvSpPr>
        <p:spPr>
          <a:xfrm>
            <a:off x="10995662" y="6248398"/>
            <a:ext cx="281937" cy="320037"/>
          </a:xfrm>
          <a:prstGeom prst="rect">
            <a:avLst/>
          </a:prstGeom>
          <a:extLst>
            <a:ext uri="{C572A759-6A51-4108-AA02-DFA0A04FC94B}">
              <ma14:wrappingTextBoxFlag xmlns:ma14="http://schemas.microsoft.com/office/mac/drawingml/2011/main" xmlns="" val="1"/>
            </a:ext>
          </a:extLst>
        </p:spPr>
        <p:txBody>
          <a:bodyPr lIns="45718" tIns="45718" rIns="45718" bIns="45718" anchor="t"/>
          <a:lstStyle>
            <a:lvl1pPr defTabSz="457200">
              <a:defRPr sz="1400">
                <a:solidFill>
                  <a:srgbClr val="000000"/>
                </a:solidFill>
                <a:latin typeface="Times"/>
                <a:ea typeface="Times"/>
                <a:cs typeface="Times"/>
                <a:sym typeface="Times"/>
              </a:defRPr>
            </a:lvl1pPr>
          </a:lstStyle>
          <a:p>
            <a:fld id="{86CB4B4D-7CA3-9044-876B-883B54F8677D}" type="slidenum">
              <a:t>43</a:t>
            </a:fld>
            <a:endParaRPr/>
          </a:p>
        </p:txBody>
      </p:sp>
      <p:sp>
        <p:nvSpPr>
          <p:cNvPr id="1086" name="Shape 1086"/>
          <p:cNvSpPr/>
          <p:nvPr/>
        </p:nvSpPr>
        <p:spPr>
          <a:xfrm>
            <a:off x="228600" y="1460693"/>
            <a:ext cx="11719115" cy="720643"/>
          </a:xfrm>
          <a:prstGeom prst="rect">
            <a:avLst/>
          </a:prstGeom>
          <a:solidFill>
            <a:srgbClr val="FFFFFF"/>
          </a:solidFill>
          <a:ln w="12700">
            <a:solidFill>
              <a:srgbClr val="FFFFFF"/>
            </a:solidFill>
            <a:miter/>
          </a:ln>
        </p:spPr>
        <p:txBody>
          <a:bodyPr lIns="45718" tIns="45718" rIns="45718" bIns="45718" anchor="ctr"/>
          <a:lstStyle/>
          <a:p>
            <a:pPr algn="ctr" defTabSz="457200">
              <a:defRPr sz="2800" b="1"/>
            </a:pPr>
            <a:endParaRPr/>
          </a:p>
        </p:txBody>
      </p:sp>
      <p:sp>
        <p:nvSpPr>
          <p:cNvPr id="1087" name="Shape 1087"/>
          <p:cNvSpPr/>
          <p:nvPr/>
        </p:nvSpPr>
        <p:spPr>
          <a:xfrm>
            <a:off x="11947714" y="2430164"/>
            <a:ext cx="1241904" cy="1552417"/>
          </a:xfrm>
          <a:custGeom>
            <a:avLst/>
            <a:gdLst/>
            <a:ahLst/>
            <a:cxnLst>
              <a:cxn ang="0">
                <a:pos x="wd2" y="hd2"/>
              </a:cxn>
              <a:cxn ang="5400000">
                <a:pos x="wd2" y="hd2"/>
              </a:cxn>
              <a:cxn ang="10800000">
                <a:pos x="wd2" y="hd2"/>
              </a:cxn>
              <a:cxn ang="16200000">
                <a:pos x="wd2" y="hd2"/>
              </a:cxn>
            </a:cxnLst>
            <a:rect l="0" t="0" r="r" b="b"/>
            <a:pathLst>
              <a:path w="21351" h="20828" extrusionOk="0">
                <a:moveTo>
                  <a:pt x="20604" y="9409"/>
                </a:moveTo>
                <a:cubicBezTo>
                  <a:pt x="3176" y="280"/>
                  <a:pt x="3176" y="280"/>
                  <a:pt x="3176" y="280"/>
                </a:cubicBezTo>
                <a:cubicBezTo>
                  <a:pt x="1879" y="-382"/>
                  <a:pt x="0" y="201"/>
                  <a:pt x="0" y="1288"/>
                </a:cubicBezTo>
                <a:cubicBezTo>
                  <a:pt x="0" y="19543"/>
                  <a:pt x="0" y="19543"/>
                  <a:pt x="0" y="19543"/>
                </a:cubicBezTo>
                <a:cubicBezTo>
                  <a:pt x="0" y="20593"/>
                  <a:pt x="1879" y="21218"/>
                  <a:pt x="3176" y="20556"/>
                </a:cubicBezTo>
                <a:cubicBezTo>
                  <a:pt x="20604" y="11427"/>
                  <a:pt x="20604" y="11427"/>
                  <a:pt x="20604" y="11427"/>
                </a:cubicBezTo>
                <a:cubicBezTo>
                  <a:pt x="21600" y="10922"/>
                  <a:pt x="21600" y="9914"/>
                  <a:pt x="20604" y="9409"/>
                </a:cubicBezTo>
                <a:cubicBezTo>
                  <a:pt x="3176" y="280"/>
                  <a:pt x="3176" y="280"/>
                  <a:pt x="3176" y="280"/>
                </a:cubicBezTo>
                <a:cubicBezTo>
                  <a:pt x="1879" y="-382"/>
                  <a:pt x="0" y="201"/>
                  <a:pt x="0" y="1288"/>
                </a:cubicBezTo>
                <a:cubicBezTo>
                  <a:pt x="0" y="19543"/>
                  <a:pt x="0" y="19543"/>
                  <a:pt x="0" y="19543"/>
                </a:cubicBezTo>
                <a:cubicBezTo>
                  <a:pt x="0" y="20593"/>
                  <a:pt x="1879" y="21218"/>
                  <a:pt x="3176" y="20556"/>
                </a:cubicBezTo>
                <a:cubicBezTo>
                  <a:pt x="20604" y="11427"/>
                  <a:pt x="20604" y="11427"/>
                  <a:pt x="20604" y="11427"/>
                </a:cubicBezTo>
                <a:cubicBezTo>
                  <a:pt x="21600" y="10922"/>
                  <a:pt x="21600" y="9914"/>
                  <a:pt x="20604" y="9409"/>
                </a:cubicBezTo>
              </a:path>
            </a:pathLst>
          </a:custGeom>
          <a:solidFill>
            <a:srgbClr val="5A73D3"/>
          </a:solidFill>
          <a:ln w="12700">
            <a:miter lim="400000"/>
          </a:ln>
        </p:spPr>
        <p:txBody>
          <a:bodyPr lIns="45718" tIns="45718" rIns="45718" bIns="45718" anchor="ctr"/>
          <a:lstStyle/>
          <a:p>
            <a:endParaRPr/>
          </a:p>
        </p:txBody>
      </p:sp>
      <p:sp>
        <p:nvSpPr>
          <p:cNvPr id="1088" name="Shape 1088"/>
          <p:cNvSpPr/>
          <p:nvPr/>
        </p:nvSpPr>
        <p:spPr>
          <a:xfrm>
            <a:off x="10752059" y="3263424"/>
            <a:ext cx="147029"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017" y="21600"/>
                  <a:pt x="1017" y="21600"/>
                  <a:pt x="1017" y="21600"/>
                </a:cubicBezTo>
                <a:cubicBezTo>
                  <a:pt x="539" y="21600"/>
                  <a:pt x="0" y="15882"/>
                  <a:pt x="0" y="10800"/>
                </a:cubicBezTo>
                <a:cubicBezTo>
                  <a:pt x="0" y="5718"/>
                  <a:pt x="539" y="0"/>
                  <a:pt x="1017" y="0"/>
                </a:cubicBezTo>
                <a:cubicBezTo>
                  <a:pt x="21600" y="0"/>
                  <a:pt x="21600" y="0"/>
                  <a:pt x="21600" y="0"/>
                </a:cubicBezTo>
                <a:lnTo>
                  <a:pt x="21600" y="21600"/>
                </a:lnTo>
              </a:path>
            </a:pathLst>
          </a:custGeom>
          <a:solidFill>
            <a:srgbClr val="FFFFFF"/>
          </a:solidFill>
          <a:ln w="12700">
            <a:miter lim="400000"/>
          </a:ln>
        </p:spPr>
        <p:txBody>
          <a:bodyPr lIns="45718" tIns="45718" rIns="45718" bIns="45718" anchor="ctr"/>
          <a:lstStyle/>
          <a:p>
            <a:endParaRPr/>
          </a:p>
        </p:txBody>
      </p:sp>
      <p:sp>
        <p:nvSpPr>
          <p:cNvPr id="1089" name="Shape 1089"/>
          <p:cNvSpPr/>
          <p:nvPr/>
        </p:nvSpPr>
        <p:spPr>
          <a:xfrm>
            <a:off x="10721495" y="3133094"/>
            <a:ext cx="188380" cy="179088"/>
          </a:xfrm>
          <a:custGeom>
            <a:avLst/>
            <a:gdLst/>
            <a:ahLst/>
            <a:cxnLst>
              <a:cxn ang="0">
                <a:pos x="wd2" y="hd2"/>
              </a:cxn>
              <a:cxn ang="5400000">
                <a:pos x="wd2" y="hd2"/>
              </a:cxn>
              <a:cxn ang="10800000">
                <a:pos x="wd2" y="hd2"/>
              </a:cxn>
              <a:cxn ang="16200000">
                <a:pos x="wd2" y="hd2"/>
              </a:cxn>
            </a:cxnLst>
            <a:rect l="0" t="0" r="r" b="b"/>
            <a:pathLst>
              <a:path w="21600" h="21600" extrusionOk="0">
                <a:moveTo>
                  <a:pt x="16915" y="21600"/>
                </a:moveTo>
                <a:cubicBezTo>
                  <a:pt x="5107" y="21600"/>
                  <a:pt x="5107" y="21600"/>
                  <a:pt x="5107" y="21600"/>
                </a:cubicBezTo>
                <a:cubicBezTo>
                  <a:pt x="3514" y="21600"/>
                  <a:pt x="2343" y="21268"/>
                  <a:pt x="1546" y="20229"/>
                </a:cubicBezTo>
                <a:cubicBezTo>
                  <a:pt x="375" y="19523"/>
                  <a:pt x="0" y="18111"/>
                  <a:pt x="0" y="17072"/>
                </a:cubicBezTo>
                <a:cubicBezTo>
                  <a:pt x="1171" y="2825"/>
                  <a:pt x="1171" y="2825"/>
                  <a:pt x="1171" y="2825"/>
                </a:cubicBezTo>
                <a:cubicBezTo>
                  <a:pt x="1171" y="1080"/>
                  <a:pt x="2718" y="0"/>
                  <a:pt x="4685" y="0"/>
                </a:cubicBezTo>
                <a:cubicBezTo>
                  <a:pt x="16915" y="0"/>
                  <a:pt x="16915" y="0"/>
                  <a:pt x="16915" y="0"/>
                </a:cubicBezTo>
                <a:cubicBezTo>
                  <a:pt x="18882" y="0"/>
                  <a:pt x="20850" y="1080"/>
                  <a:pt x="20850" y="2825"/>
                </a:cubicBezTo>
                <a:cubicBezTo>
                  <a:pt x="21600" y="17072"/>
                  <a:pt x="21600" y="17072"/>
                  <a:pt x="21600" y="17072"/>
                </a:cubicBezTo>
                <a:cubicBezTo>
                  <a:pt x="21600" y="18111"/>
                  <a:pt x="21225" y="19523"/>
                  <a:pt x="20429" y="20229"/>
                </a:cubicBezTo>
                <a:cubicBezTo>
                  <a:pt x="19257" y="21268"/>
                  <a:pt x="18086" y="21600"/>
                  <a:pt x="16915" y="21600"/>
                </a:cubicBezTo>
                <a:close/>
                <a:moveTo>
                  <a:pt x="4685" y="2118"/>
                </a:moveTo>
                <a:cubicBezTo>
                  <a:pt x="3936" y="2118"/>
                  <a:pt x="3514" y="2451"/>
                  <a:pt x="3514" y="3157"/>
                </a:cubicBezTo>
                <a:cubicBezTo>
                  <a:pt x="2343" y="17072"/>
                  <a:pt x="2343" y="17072"/>
                  <a:pt x="2343" y="17072"/>
                </a:cubicBezTo>
                <a:cubicBezTo>
                  <a:pt x="2343" y="17778"/>
                  <a:pt x="2718" y="18443"/>
                  <a:pt x="3139" y="18817"/>
                </a:cubicBezTo>
                <a:cubicBezTo>
                  <a:pt x="3514" y="19149"/>
                  <a:pt x="4311" y="19523"/>
                  <a:pt x="5107" y="19523"/>
                </a:cubicBezTo>
                <a:cubicBezTo>
                  <a:pt x="16915" y="19523"/>
                  <a:pt x="16915" y="19523"/>
                  <a:pt x="16915" y="19523"/>
                </a:cubicBezTo>
                <a:cubicBezTo>
                  <a:pt x="17289" y="19523"/>
                  <a:pt x="18086" y="19149"/>
                  <a:pt x="18461" y="18817"/>
                </a:cubicBezTo>
                <a:cubicBezTo>
                  <a:pt x="19257" y="18443"/>
                  <a:pt x="19257" y="17778"/>
                  <a:pt x="19257" y="17072"/>
                </a:cubicBezTo>
                <a:cubicBezTo>
                  <a:pt x="18461" y="3157"/>
                  <a:pt x="18461" y="3157"/>
                  <a:pt x="18461" y="3157"/>
                </a:cubicBezTo>
                <a:cubicBezTo>
                  <a:pt x="18461" y="2451"/>
                  <a:pt x="17664" y="2118"/>
                  <a:pt x="16915" y="2118"/>
                </a:cubicBezTo>
                <a:lnTo>
                  <a:pt x="4685" y="2118"/>
                </a:lnTo>
                <a:close/>
              </a:path>
            </a:pathLst>
          </a:custGeom>
          <a:solidFill>
            <a:srgbClr val="FFFFFF"/>
          </a:solidFill>
          <a:ln w="12700">
            <a:miter lim="400000"/>
          </a:ln>
        </p:spPr>
        <p:txBody>
          <a:bodyPr lIns="45718" tIns="45718" rIns="45718" bIns="45718" anchor="ctr"/>
          <a:lstStyle/>
          <a:p>
            <a:endParaRPr/>
          </a:p>
        </p:txBody>
      </p:sp>
      <p:sp>
        <p:nvSpPr>
          <p:cNvPr id="1090" name="Shape 1090"/>
          <p:cNvSpPr/>
          <p:nvPr/>
        </p:nvSpPr>
        <p:spPr>
          <a:xfrm>
            <a:off x="10768241" y="3090516"/>
            <a:ext cx="96682" cy="84809"/>
          </a:xfrm>
          <a:custGeom>
            <a:avLst/>
            <a:gdLst/>
            <a:ahLst/>
            <a:cxnLst>
              <a:cxn ang="0">
                <a:pos x="wd2" y="hd2"/>
              </a:cxn>
              <a:cxn ang="5400000">
                <a:pos x="wd2" y="hd2"/>
              </a:cxn>
              <a:cxn ang="10800000">
                <a:pos x="wd2" y="hd2"/>
              </a:cxn>
              <a:cxn ang="16200000">
                <a:pos x="wd2" y="hd2"/>
              </a:cxn>
            </a:cxnLst>
            <a:rect l="0" t="0" r="r" b="b"/>
            <a:pathLst>
              <a:path w="21600" h="21600" extrusionOk="0">
                <a:moveTo>
                  <a:pt x="19302" y="21600"/>
                </a:moveTo>
                <a:cubicBezTo>
                  <a:pt x="17740" y="21600"/>
                  <a:pt x="17004" y="20803"/>
                  <a:pt x="17004" y="19387"/>
                </a:cubicBezTo>
                <a:cubicBezTo>
                  <a:pt x="17004" y="10446"/>
                  <a:pt x="17004" y="10446"/>
                  <a:pt x="17004" y="10446"/>
                </a:cubicBezTo>
                <a:cubicBezTo>
                  <a:pt x="17004" y="7436"/>
                  <a:pt x="14706" y="5223"/>
                  <a:pt x="11581" y="5223"/>
                </a:cubicBezTo>
                <a:cubicBezTo>
                  <a:pt x="7721" y="4515"/>
                  <a:pt x="4688" y="7436"/>
                  <a:pt x="4688" y="10446"/>
                </a:cubicBezTo>
                <a:cubicBezTo>
                  <a:pt x="4688" y="19387"/>
                  <a:pt x="4688" y="19387"/>
                  <a:pt x="4688" y="19387"/>
                </a:cubicBezTo>
                <a:cubicBezTo>
                  <a:pt x="4688" y="20803"/>
                  <a:pt x="3860" y="21600"/>
                  <a:pt x="2298" y="21600"/>
                </a:cubicBezTo>
                <a:cubicBezTo>
                  <a:pt x="1563" y="21600"/>
                  <a:pt x="0" y="20803"/>
                  <a:pt x="0" y="19387"/>
                </a:cubicBezTo>
                <a:cubicBezTo>
                  <a:pt x="0" y="11154"/>
                  <a:pt x="0" y="11154"/>
                  <a:pt x="0" y="11154"/>
                </a:cubicBezTo>
                <a:cubicBezTo>
                  <a:pt x="0" y="5223"/>
                  <a:pt x="4688" y="797"/>
                  <a:pt x="10019" y="0"/>
                </a:cubicBezTo>
                <a:cubicBezTo>
                  <a:pt x="16177" y="0"/>
                  <a:pt x="21600" y="4515"/>
                  <a:pt x="21600" y="10446"/>
                </a:cubicBezTo>
                <a:cubicBezTo>
                  <a:pt x="21600" y="19387"/>
                  <a:pt x="21600" y="19387"/>
                  <a:pt x="21600" y="19387"/>
                </a:cubicBezTo>
                <a:cubicBezTo>
                  <a:pt x="21600" y="20803"/>
                  <a:pt x="20129" y="21600"/>
                  <a:pt x="19302" y="21600"/>
                </a:cubicBezTo>
              </a:path>
            </a:pathLst>
          </a:custGeom>
          <a:solidFill>
            <a:srgbClr val="FFFFFF"/>
          </a:solidFill>
          <a:ln w="12700">
            <a:miter lim="400000"/>
          </a:ln>
        </p:spPr>
        <p:txBody>
          <a:bodyPr lIns="45718" tIns="45718" rIns="45718" bIns="45718" anchor="ctr"/>
          <a:lstStyle/>
          <a:p>
            <a:endParaRPr/>
          </a:p>
        </p:txBody>
      </p:sp>
      <p:sp>
        <p:nvSpPr>
          <p:cNvPr id="1091" name="Shape 1091"/>
          <p:cNvSpPr/>
          <p:nvPr/>
        </p:nvSpPr>
        <p:spPr>
          <a:xfrm>
            <a:off x="1174281" y="1254639"/>
            <a:ext cx="3886203" cy="3073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1500"/>
            </a:lvl1pPr>
          </a:lstStyle>
          <a:p>
            <a:r>
              <a:t>Mean change in ADAS-COG (ITT)</a:t>
            </a:r>
          </a:p>
        </p:txBody>
      </p:sp>
      <p:pic>
        <p:nvPicPr>
          <p:cNvPr id="1092" name="image4.jpeg"/>
          <p:cNvPicPr>
            <a:picLocks noChangeAspect="1"/>
          </p:cNvPicPr>
          <p:nvPr/>
        </p:nvPicPr>
        <p:blipFill>
          <a:blip r:embed="rId3"/>
          <a:stretch>
            <a:fillRect/>
          </a:stretch>
        </p:blipFill>
        <p:spPr>
          <a:xfrm>
            <a:off x="5724118" y="1474235"/>
            <a:ext cx="5686427" cy="4673714"/>
          </a:xfrm>
          <a:prstGeom prst="rect">
            <a:avLst/>
          </a:prstGeom>
          <a:ln w="12700">
            <a:miter lim="400000"/>
          </a:ln>
        </p:spPr>
      </p:pic>
      <p:pic>
        <p:nvPicPr>
          <p:cNvPr id="1093" name="image5.jpeg"/>
          <p:cNvPicPr>
            <a:picLocks noChangeAspect="1"/>
          </p:cNvPicPr>
          <p:nvPr/>
        </p:nvPicPr>
        <p:blipFill>
          <a:blip r:embed="rId4"/>
          <a:stretch>
            <a:fillRect/>
          </a:stretch>
        </p:blipFill>
        <p:spPr>
          <a:xfrm>
            <a:off x="55171" y="1633752"/>
            <a:ext cx="5716548" cy="4514759"/>
          </a:xfrm>
          <a:prstGeom prst="rect">
            <a:avLst/>
          </a:prstGeom>
          <a:ln w="12700">
            <a:miter lim="400000"/>
          </a:ln>
        </p:spPr>
      </p:pic>
      <p:sp>
        <p:nvSpPr>
          <p:cNvPr id="1094" name="Shape 1094"/>
          <p:cNvSpPr/>
          <p:nvPr/>
        </p:nvSpPr>
        <p:spPr>
          <a:xfrm>
            <a:off x="7165468" y="1167694"/>
            <a:ext cx="3443619" cy="3073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500"/>
            </a:lvl1pPr>
          </a:lstStyle>
          <a:p>
            <a:r>
              <a:t>Mean change in ADAS-COG (PP)</a:t>
            </a:r>
          </a:p>
        </p:txBody>
      </p:sp>
      <p:sp>
        <p:nvSpPr>
          <p:cNvPr id="1095" name="Shape 1095"/>
          <p:cNvSpPr/>
          <p:nvPr/>
        </p:nvSpPr>
        <p:spPr>
          <a:xfrm>
            <a:off x="304799" y="-951076"/>
            <a:ext cx="11887203" cy="510774"/>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defTabSz="457200">
              <a:defRPr sz="3000" b="1">
                <a:latin typeface="Arial"/>
                <a:ea typeface="Arial"/>
                <a:cs typeface="Arial"/>
                <a:sym typeface="Arial"/>
              </a:defRPr>
            </a:lvl1pPr>
          </a:lstStyle>
          <a:p>
            <a:r>
              <a:t>NeuroAiD has shown potential in slowing down  AD progression</a:t>
            </a:r>
          </a:p>
        </p:txBody>
      </p:sp>
      <p:grpSp>
        <p:nvGrpSpPr>
          <p:cNvPr id="1098" name="Group 1098"/>
          <p:cNvGrpSpPr/>
          <p:nvPr/>
        </p:nvGrpSpPr>
        <p:grpSpPr>
          <a:xfrm>
            <a:off x="8623241" y="1604088"/>
            <a:ext cx="2164676" cy="366684"/>
            <a:chOff x="0" y="0"/>
            <a:chExt cx="2164675" cy="366683"/>
          </a:xfrm>
        </p:grpSpPr>
        <p:sp>
          <p:nvSpPr>
            <p:cNvPr id="1096" name="Shape 1096"/>
            <p:cNvSpPr/>
            <p:nvPr/>
          </p:nvSpPr>
          <p:spPr>
            <a:xfrm>
              <a:off x="-1" y="17304"/>
              <a:ext cx="2164677" cy="332080"/>
            </a:xfrm>
            <a:prstGeom prst="rect">
              <a:avLst/>
            </a:prstGeom>
            <a:solidFill>
              <a:srgbClr val="F57B20"/>
            </a:solidFill>
            <a:ln w="12700" cap="flat">
              <a:noFill/>
              <a:miter lim="400000"/>
            </a:ln>
            <a:effectLst/>
          </p:spPr>
          <p:txBody>
            <a:bodyPr wrap="square" lIns="45718" tIns="45718" rIns="45718" bIns="45718" numCol="1" anchor="ctr">
              <a:noAutofit/>
            </a:bodyPr>
            <a:lstStyle/>
            <a:p>
              <a:pPr algn="ctr" defTabSz="914418">
                <a:defRPr>
                  <a:solidFill>
                    <a:srgbClr val="FFFFFF"/>
                  </a:solidFill>
                </a:defRPr>
              </a:pPr>
              <a:endParaRPr/>
            </a:p>
          </p:txBody>
        </p:sp>
        <p:sp>
          <p:nvSpPr>
            <p:cNvPr id="1097" name="Shape 1097"/>
            <p:cNvSpPr/>
            <p:nvPr/>
          </p:nvSpPr>
          <p:spPr>
            <a:xfrm>
              <a:off x="-1" y="-1"/>
              <a:ext cx="2164677" cy="36668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ctr">
              <a:spAutoFit/>
            </a:bodyPr>
            <a:lstStyle>
              <a:lvl1pPr algn="ctr" defTabSz="914418">
                <a:defRPr sz="1000">
                  <a:solidFill>
                    <a:srgbClr val="FFFFFF"/>
                  </a:solidFill>
                  <a:latin typeface="Arial"/>
                  <a:ea typeface="Arial"/>
                  <a:cs typeface="Arial"/>
                  <a:sym typeface="Arial"/>
                </a:defRPr>
              </a:lvl1pPr>
            </a:lstStyle>
            <a:p>
              <a:r>
                <a:t>Early starters: Improved over time and peaked at M9.</a:t>
              </a:r>
            </a:p>
          </p:txBody>
        </p:sp>
      </p:grpSp>
      <p:sp>
        <p:nvSpPr>
          <p:cNvPr id="1099" name="Shape 1099"/>
          <p:cNvSpPr/>
          <p:nvPr/>
        </p:nvSpPr>
        <p:spPr>
          <a:xfrm>
            <a:off x="9226039" y="2048259"/>
            <a:ext cx="397234" cy="237994"/>
          </a:xfrm>
          <a:prstGeom prst="star4">
            <a:avLst>
              <a:gd name="adj" fmla="val 12500"/>
            </a:avLst>
          </a:prstGeom>
          <a:gradFill>
            <a:gsLst>
              <a:gs pos="0">
                <a:srgbClr val="5F82CB"/>
              </a:gs>
              <a:gs pos="50000">
                <a:srgbClr val="3E70CA"/>
              </a:gs>
              <a:gs pos="100000">
                <a:srgbClr val="2F61BA"/>
              </a:gs>
            </a:gsLst>
            <a:lin ang="5400000"/>
          </a:gradFill>
          <a:ln w="6350">
            <a:solidFill>
              <a:schemeClr val="accent1"/>
            </a:solidFill>
            <a:miter/>
          </a:ln>
        </p:spPr>
        <p:txBody>
          <a:bodyPr lIns="45718" tIns="45718" rIns="45718" bIns="45718" anchor="ctr"/>
          <a:lstStyle/>
          <a:p>
            <a:pPr algn="ctr" defTabSz="914418">
              <a:defRPr sz="1000">
                <a:solidFill>
                  <a:srgbClr val="FFFFFF"/>
                </a:solidFill>
                <a:latin typeface="Arial"/>
                <a:ea typeface="Arial"/>
                <a:cs typeface="Arial"/>
                <a:sym typeface="Arial"/>
              </a:defRPr>
            </a:pPr>
            <a:endParaRPr/>
          </a:p>
        </p:txBody>
      </p:sp>
      <p:grpSp>
        <p:nvGrpSpPr>
          <p:cNvPr id="1102" name="Group 1102"/>
          <p:cNvGrpSpPr/>
          <p:nvPr/>
        </p:nvGrpSpPr>
        <p:grpSpPr>
          <a:xfrm>
            <a:off x="8983177" y="2940178"/>
            <a:ext cx="1054310" cy="366684"/>
            <a:chOff x="0" y="0"/>
            <a:chExt cx="1054308" cy="366683"/>
          </a:xfrm>
        </p:grpSpPr>
        <p:sp>
          <p:nvSpPr>
            <p:cNvPr id="1100" name="Shape 1100"/>
            <p:cNvSpPr/>
            <p:nvPr/>
          </p:nvSpPr>
          <p:spPr>
            <a:xfrm>
              <a:off x="-1" y="19564"/>
              <a:ext cx="1054310" cy="327560"/>
            </a:xfrm>
            <a:prstGeom prst="rect">
              <a:avLst/>
            </a:prstGeom>
            <a:solidFill>
              <a:srgbClr val="DAE3F3"/>
            </a:solidFill>
            <a:ln w="3175" cap="flat">
              <a:solidFill>
                <a:schemeClr val="accent1"/>
              </a:solidFill>
              <a:prstDash val="solid"/>
              <a:miter lim="800000"/>
            </a:ln>
            <a:effectLst/>
          </p:spPr>
          <p:txBody>
            <a:bodyPr wrap="square" lIns="45718" tIns="45718" rIns="45718" bIns="45718" numCol="1" anchor="ctr">
              <a:noAutofit/>
            </a:bodyPr>
            <a:lstStyle/>
            <a:p>
              <a:pPr algn="ctr" defTabSz="914418">
                <a:defRPr>
                  <a:solidFill>
                    <a:srgbClr val="FFFFFF"/>
                  </a:solidFill>
                </a:defRPr>
              </a:pPr>
              <a:endParaRPr/>
            </a:p>
          </p:txBody>
        </p:sp>
        <p:sp>
          <p:nvSpPr>
            <p:cNvPr id="1101" name="Shape 1101"/>
            <p:cNvSpPr/>
            <p:nvPr/>
          </p:nvSpPr>
          <p:spPr>
            <a:xfrm>
              <a:off x="-1" y="-1"/>
              <a:ext cx="1054310" cy="36668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ctr">
              <a:spAutoFit/>
            </a:bodyPr>
            <a:lstStyle/>
            <a:p>
              <a:pPr algn="ctr" defTabSz="914418">
                <a:defRPr sz="1000" b="1">
                  <a:solidFill>
                    <a:srgbClr val="595959"/>
                  </a:solidFill>
                  <a:latin typeface="Arial"/>
                  <a:ea typeface="Arial"/>
                  <a:cs typeface="Arial"/>
                  <a:sym typeface="Arial"/>
                </a:defRPr>
              </a:pPr>
              <a:r>
                <a:t>-3.66</a:t>
              </a:r>
              <a:endParaRPr>
                <a:solidFill>
                  <a:srgbClr val="FFFFFF"/>
                </a:solidFill>
              </a:endParaRPr>
            </a:p>
            <a:p>
              <a:pPr algn="ctr" defTabSz="914418">
                <a:defRPr sz="1000" b="1">
                  <a:solidFill>
                    <a:srgbClr val="595959"/>
                  </a:solidFill>
                  <a:latin typeface="Arial"/>
                  <a:ea typeface="Arial"/>
                  <a:cs typeface="Arial"/>
                  <a:sym typeface="Arial"/>
                </a:defRPr>
              </a:pPr>
              <a:r>
                <a:t>P = 0.01</a:t>
              </a:r>
            </a:p>
          </p:txBody>
        </p:sp>
      </p:grpSp>
      <p:grpSp>
        <p:nvGrpSpPr>
          <p:cNvPr id="1105" name="Group 1105"/>
          <p:cNvGrpSpPr/>
          <p:nvPr/>
        </p:nvGrpSpPr>
        <p:grpSpPr>
          <a:xfrm>
            <a:off x="9761332" y="3436227"/>
            <a:ext cx="1064447" cy="366685"/>
            <a:chOff x="0" y="0"/>
            <a:chExt cx="1064445" cy="366683"/>
          </a:xfrm>
        </p:grpSpPr>
        <p:sp>
          <p:nvSpPr>
            <p:cNvPr id="1103" name="Shape 1103"/>
            <p:cNvSpPr/>
            <p:nvPr/>
          </p:nvSpPr>
          <p:spPr>
            <a:xfrm>
              <a:off x="0" y="19564"/>
              <a:ext cx="1064447" cy="327560"/>
            </a:xfrm>
            <a:prstGeom prst="rect">
              <a:avLst/>
            </a:prstGeom>
            <a:solidFill>
              <a:srgbClr val="DAE3F3"/>
            </a:solidFill>
            <a:ln w="3175" cap="flat">
              <a:solidFill>
                <a:schemeClr val="accent1"/>
              </a:solidFill>
              <a:prstDash val="solid"/>
              <a:miter lim="800000"/>
            </a:ln>
            <a:effectLst/>
          </p:spPr>
          <p:txBody>
            <a:bodyPr wrap="square" lIns="45718" tIns="45718" rIns="45718" bIns="45718" numCol="1" anchor="ctr">
              <a:noAutofit/>
            </a:bodyPr>
            <a:lstStyle/>
            <a:p>
              <a:pPr algn="ctr" defTabSz="914418">
                <a:defRPr>
                  <a:solidFill>
                    <a:srgbClr val="FFFFFF"/>
                  </a:solidFill>
                </a:defRPr>
              </a:pPr>
              <a:endParaRPr/>
            </a:p>
          </p:txBody>
        </p:sp>
        <p:sp>
          <p:nvSpPr>
            <p:cNvPr id="1104" name="Shape 1104"/>
            <p:cNvSpPr/>
            <p:nvPr/>
          </p:nvSpPr>
          <p:spPr>
            <a:xfrm>
              <a:off x="0" y="-1"/>
              <a:ext cx="1064447" cy="36668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ctr">
              <a:spAutoFit/>
            </a:bodyPr>
            <a:lstStyle/>
            <a:p>
              <a:pPr algn="ctr" defTabSz="914418">
                <a:defRPr sz="1000" b="1">
                  <a:solidFill>
                    <a:srgbClr val="595959"/>
                  </a:solidFill>
                  <a:latin typeface="Arial"/>
                  <a:ea typeface="Arial"/>
                  <a:cs typeface="Arial"/>
                  <a:sym typeface="Arial"/>
                </a:defRPr>
              </a:pPr>
              <a:r>
                <a:t>-4.75</a:t>
              </a:r>
              <a:endParaRPr>
                <a:solidFill>
                  <a:srgbClr val="FFFFFF"/>
                </a:solidFill>
              </a:endParaRPr>
            </a:p>
            <a:p>
              <a:pPr algn="ctr" defTabSz="914418">
                <a:defRPr sz="1000" b="1">
                  <a:solidFill>
                    <a:srgbClr val="595959"/>
                  </a:solidFill>
                  <a:latin typeface="Arial"/>
                  <a:ea typeface="Arial"/>
                  <a:cs typeface="Arial"/>
                  <a:sym typeface="Arial"/>
                </a:defRPr>
              </a:pPr>
              <a:r>
                <a:t>P = 0.03</a:t>
              </a:r>
            </a:p>
          </p:txBody>
        </p:sp>
      </p:grpSp>
      <p:grpSp>
        <p:nvGrpSpPr>
          <p:cNvPr id="1108" name="Group 1108"/>
          <p:cNvGrpSpPr/>
          <p:nvPr/>
        </p:nvGrpSpPr>
        <p:grpSpPr>
          <a:xfrm>
            <a:off x="11017715" y="1360240"/>
            <a:ext cx="1119114" cy="1814499"/>
            <a:chOff x="0" y="0"/>
            <a:chExt cx="1119113" cy="1814497"/>
          </a:xfrm>
        </p:grpSpPr>
        <p:sp>
          <p:nvSpPr>
            <p:cNvPr id="1106" name="Shape 1106"/>
            <p:cNvSpPr/>
            <p:nvPr/>
          </p:nvSpPr>
          <p:spPr>
            <a:xfrm>
              <a:off x="0" y="-1"/>
              <a:ext cx="1119114" cy="18144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1348"/>
                  </a:lnTo>
                  <a:lnTo>
                    <a:pt x="9000" y="11348"/>
                  </a:lnTo>
                  <a:lnTo>
                    <a:pt x="3577" y="21600"/>
                  </a:lnTo>
                  <a:lnTo>
                    <a:pt x="3600" y="11348"/>
                  </a:lnTo>
                  <a:lnTo>
                    <a:pt x="0" y="11348"/>
                  </a:lnTo>
                  <a:lnTo>
                    <a:pt x="0" y="6619"/>
                  </a:lnTo>
                  <a:close/>
                </a:path>
              </a:pathLst>
            </a:custGeom>
            <a:solidFill>
              <a:srgbClr val="1B3C94"/>
            </a:solidFill>
            <a:ln w="12700" cap="flat">
              <a:noFill/>
              <a:miter lim="400000"/>
            </a:ln>
            <a:effectLst/>
          </p:spPr>
          <p:txBody>
            <a:bodyPr wrap="square" lIns="45718" tIns="45718" rIns="45718" bIns="45718" numCol="1" anchor="ctr">
              <a:noAutofit/>
            </a:bodyPr>
            <a:lstStyle/>
            <a:p>
              <a:pPr defTabSz="914418">
                <a:defRPr>
                  <a:solidFill>
                    <a:srgbClr val="FFFFFF"/>
                  </a:solidFill>
                </a:defRPr>
              </a:pPr>
              <a:endParaRPr/>
            </a:p>
          </p:txBody>
        </p:sp>
        <p:sp>
          <p:nvSpPr>
            <p:cNvPr id="1107" name="Shape 1107"/>
            <p:cNvSpPr/>
            <p:nvPr/>
          </p:nvSpPr>
          <p:spPr>
            <a:xfrm>
              <a:off x="0" y="13879"/>
              <a:ext cx="1119114" cy="92548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ctr">
              <a:spAutoFit/>
            </a:bodyPr>
            <a:lstStyle/>
            <a:p>
              <a:pPr marL="139304" indent="-139304" defTabSz="914418">
                <a:buSzPct val="100000"/>
                <a:buFont typeface="Arial"/>
                <a:buChar char="•"/>
                <a:defRPr sz="1000">
                  <a:solidFill>
                    <a:srgbClr val="FFFFFF"/>
                  </a:solidFill>
                  <a:latin typeface="Arial"/>
                  <a:ea typeface="Arial"/>
                  <a:cs typeface="Arial"/>
                  <a:sym typeface="Arial"/>
                </a:defRPr>
              </a:pPr>
              <a:r>
                <a:t>Disease Modification (slowing progression)</a:t>
              </a:r>
            </a:p>
            <a:p>
              <a:pPr marL="139304" indent="-139304" defTabSz="914418">
                <a:buSzPct val="100000"/>
                <a:buFont typeface="Arial"/>
                <a:buChar char="•"/>
                <a:defRPr sz="1000">
                  <a:solidFill>
                    <a:srgbClr val="FFFFFF"/>
                  </a:solidFill>
                  <a:latin typeface="Arial"/>
                  <a:ea typeface="Arial"/>
                  <a:cs typeface="Arial"/>
                  <a:sym typeface="Arial"/>
                </a:defRPr>
              </a:pPr>
              <a:r>
                <a:t>Prolonged symptomatic)</a:t>
              </a:r>
            </a:p>
          </p:txBody>
        </p:sp>
      </p:grpSp>
      <p:pic>
        <p:nvPicPr>
          <p:cNvPr id="1109" name="image2.png"/>
          <p:cNvPicPr>
            <a:picLocks noChangeAspect="1"/>
          </p:cNvPicPr>
          <p:nvPr/>
        </p:nvPicPr>
        <p:blipFill>
          <a:blip r:embed="rId5"/>
          <a:stretch>
            <a:fillRect/>
          </a:stretch>
        </p:blipFill>
        <p:spPr>
          <a:xfrm>
            <a:off x="0" y="6160315"/>
            <a:ext cx="12192000" cy="703794"/>
          </a:xfrm>
          <a:prstGeom prst="rect">
            <a:avLst/>
          </a:prstGeom>
          <a:ln w="12700">
            <a:miter lim="400000"/>
          </a:ln>
        </p:spPr>
      </p:pic>
      <p:pic>
        <p:nvPicPr>
          <p:cNvPr id="1110" name="image3.png"/>
          <p:cNvPicPr>
            <a:picLocks noChangeAspect="1"/>
          </p:cNvPicPr>
          <p:nvPr/>
        </p:nvPicPr>
        <p:blipFill>
          <a:blip r:embed="rId6"/>
          <a:stretch>
            <a:fillRect/>
          </a:stretch>
        </p:blipFill>
        <p:spPr>
          <a:xfrm>
            <a:off x="225087" y="6319065"/>
            <a:ext cx="668675" cy="386292"/>
          </a:xfrm>
          <a:prstGeom prst="rect">
            <a:avLst/>
          </a:prstGeom>
          <a:ln w="12700">
            <a:miter lim="400000"/>
          </a:ln>
        </p:spPr>
      </p:pic>
      <p:pic>
        <p:nvPicPr>
          <p:cNvPr id="1111" name="image4.png"/>
          <p:cNvPicPr>
            <a:picLocks noChangeAspect="1"/>
          </p:cNvPicPr>
          <p:nvPr/>
        </p:nvPicPr>
        <p:blipFill>
          <a:blip r:embed="rId7"/>
          <a:stretch>
            <a:fillRect/>
          </a:stretch>
        </p:blipFill>
        <p:spPr>
          <a:xfrm>
            <a:off x="10989205" y="6293579"/>
            <a:ext cx="1126406" cy="438780"/>
          </a:xfrm>
          <a:prstGeom prst="rect">
            <a:avLst/>
          </a:prstGeom>
          <a:ln w="12700">
            <a:miter lim="400000"/>
          </a:ln>
        </p:spPr>
      </p:pic>
      <p:pic>
        <p:nvPicPr>
          <p:cNvPr id="1112" name="image1.png"/>
          <p:cNvPicPr>
            <a:picLocks noChangeAspect="1"/>
          </p:cNvPicPr>
          <p:nvPr/>
        </p:nvPicPr>
        <p:blipFill>
          <a:blip r:embed="rId8"/>
          <a:srcRect b="84612"/>
          <a:stretch>
            <a:fillRect/>
          </a:stretch>
        </p:blipFill>
        <p:spPr>
          <a:xfrm>
            <a:off x="0" y="-47991"/>
            <a:ext cx="12192000" cy="1042508"/>
          </a:xfrm>
          <a:prstGeom prst="rect">
            <a:avLst/>
          </a:prstGeom>
          <a:ln w="12700">
            <a:miter lim="400000"/>
          </a:ln>
        </p:spPr>
      </p:pic>
      <p:sp>
        <p:nvSpPr>
          <p:cNvPr id="1113" name="Shape 1113"/>
          <p:cNvSpPr/>
          <p:nvPr/>
        </p:nvSpPr>
        <p:spPr>
          <a:xfrm>
            <a:off x="170130" y="42403"/>
            <a:ext cx="11887203" cy="720641"/>
          </a:xfrm>
          <a:prstGeom prst="rect">
            <a:avLst/>
          </a:prstGeom>
          <a:solidFill>
            <a:srgbClr val="FFFFFF"/>
          </a:solidFill>
          <a:ln w="12700">
            <a:solidFill>
              <a:srgbClr val="FFFFFF"/>
            </a:solidFill>
            <a:miter/>
          </a:ln>
        </p:spPr>
        <p:txBody>
          <a:bodyPr lIns="45718" tIns="45718" rIns="45718" bIns="45718" anchor="ctr"/>
          <a:lstStyle/>
          <a:p>
            <a:pPr algn="ctr" defTabSz="457200">
              <a:defRPr>
                <a:solidFill>
                  <a:srgbClr val="FFFFFF"/>
                </a:solidFill>
              </a:defRPr>
            </a:pPr>
            <a:endParaRPr/>
          </a:p>
        </p:txBody>
      </p:sp>
      <p:sp>
        <p:nvSpPr>
          <p:cNvPr id="1114" name="Shape 1114"/>
          <p:cNvSpPr/>
          <p:nvPr/>
        </p:nvSpPr>
        <p:spPr>
          <a:xfrm>
            <a:off x="485377" y="172313"/>
            <a:ext cx="10665553" cy="43706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defTabSz="914353">
              <a:defRPr sz="2400" b="1">
                <a:latin typeface="Arial"/>
                <a:ea typeface="Arial"/>
                <a:cs typeface="Arial"/>
                <a:sym typeface="Arial"/>
              </a:defRPr>
            </a:lvl1pPr>
          </a:lstStyle>
          <a:p>
            <a:r>
              <a:t>NeuroAiD has shown potential in slowing down AD progression</a:t>
            </a:r>
          </a:p>
        </p:txBody>
      </p:sp>
      <p:sp>
        <p:nvSpPr>
          <p:cNvPr id="1115" name="Shape 1115"/>
          <p:cNvSpPr/>
          <p:nvPr/>
        </p:nvSpPr>
        <p:spPr>
          <a:xfrm>
            <a:off x="1029920" y="6242737"/>
            <a:ext cx="9835413" cy="17743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700">
                <a:solidFill>
                  <a:srgbClr val="FFFFFF"/>
                </a:solidFill>
                <a:latin typeface="Arial"/>
                <a:ea typeface="Arial"/>
                <a:cs typeface="Arial"/>
                <a:sym typeface="Arial"/>
              </a:defRPr>
            </a:lvl1pPr>
          </a:lstStyle>
          <a:p>
            <a:r>
              <a:t>Chen CLH, et al. Alzheimer's Disease THErapy With NEuroaid (ATHENE): A Randomized Double-Blind Delayed-Start Trial. J Am Med Dir Assoc. 2022 Mar;23(3):379-386.e3. </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7" name="Shape 1117"/>
          <p:cNvSpPr/>
          <p:nvPr/>
        </p:nvSpPr>
        <p:spPr>
          <a:xfrm>
            <a:off x="1628775" y="709001"/>
            <a:ext cx="9058276" cy="5440001"/>
          </a:xfrm>
          <a:prstGeom prst="rect">
            <a:avLst/>
          </a:prstGeom>
          <a:solidFill>
            <a:srgbClr val="FFFFFF"/>
          </a:solidFill>
          <a:ln w="12700">
            <a:miter lim="400000"/>
          </a:ln>
          <a:effectLst>
            <a:outerShdw blurRad="50800" dist="38100" dir="2700000" rotWithShape="0">
              <a:srgbClr val="000000">
                <a:alpha val="40000"/>
              </a:srgbClr>
            </a:outerShdw>
          </a:effectLst>
        </p:spPr>
        <p:txBody>
          <a:bodyPr lIns="45718" tIns="45718" rIns="45718" bIns="45718" anchor="ctr"/>
          <a:lstStyle/>
          <a:p>
            <a:pPr algn="ctr">
              <a:defRPr sz="1400">
                <a:solidFill>
                  <a:srgbClr val="FFFFFF"/>
                </a:solidFill>
                <a:latin typeface="Arial"/>
                <a:ea typeface="Arial"/>
                <a:cs typeface="Arial"/>
                <a:sym typeface="Arial"/>
              </a:defRPr>
            </a:pPr>
            <a:endParaRPr/>
          </a:p>
        </p:txBody>
      </p:sp>
      <p:grpSp>
        <p:nvGrpSpPr>
          <p:cNvPr id="1154" name="Group 1154"/>
          <p:cNvGrpSpPr/>
          <p:nvPr/>
        </p:nvGrpSpPr>
        <p:grpSpPr>
          <a:xfrm>
            <a:off x="2176463" y="1036845"/>
            <a:ext cx="7962902" cy="4755435"/>
            <a:chOff x="0" y="0"/>
            <a:chExt cx="7962901" cy="4755434"/>
          </a:xfrm>
        </p:grpSpPr>
        <p:pic>
          <p:nvPicPr>
            <p:cNvPr id="1118" name="image6.jpeg"/>
            <p:cNvPicPr>
              <a:picLocks noChangeAspect="1"/>
            </p:cNvPicPr>
            <p:nvPr/>
          </p:nvPicPr>
          <p:blipFill>
            <a:blip r:embed="rId2"/>
            <a:stretch>
              <a:fillRect/>
            </a:stretch>
          </p:blipFill>
          <p:spPr>
            <a:xfrm>
              <a:off x="312620" y="488478"/>
              <a:ext cx="6198160" cy="3878944"/>
            </a:xfrm>
            <a:prstGeom prst="rect">
              <a:avLst/>
            </a:prstGeom>
            <a:ln w="12700" cap="flat">
              <a:noFill/>
              <a:miter lim="400000"/>
            </a:ln>
            <a:effectLst/>
          </p:spPr>
        </p:pic>
        <p:grpSp>
          <p:nvGrpSpPr>
            <p:cNvPr id="1129" name="Group 1129"/>
            <p:cNvGrpSpPr/>
            <p:nvPr/>
          </p:nvGrpSpPr>
          <p:grpSpPr>
            <a:xfrm>
              <a:off x="939181" y="558708"/>
              <a:ext cx="4595282" cy="1221921"/>
              <a:chOff x="0" y="-1"/>
              <a:chExt cx="4595281" cy="1221920"/>
            </a:xfrm>
          </p:grpSpPr>
          <p:grpSp>
            <p:nvGrpSpPr>
              <p:cNvPr id="1123" name="Group 1123"/>
              <p:cNvGrpSpPr/>
              <p:nvPr/>
            </p:nvGrpSpPr>
            <p:grpSpPr>
              <a:xfrm>
                <a:off x="96083" y="660786"/>
                <a:ext cx="4381550" cy="561133"/>
                <a:chOff x="0" y="0"/>
                <a:chExt cx="4381549" cy="561131"/>
              </a:xfrm>
            </p:grpSpPr>
            <p:sp>
              <p:nvSpPr>
                <p:cNvPr id="1119" name="Shape 1119"/>
                <p:cNvSpPr/>
                <p:nvPr/>
              </p:nvSpPr>
              <p:spPr>
                <a:xfrm flipV="1">
                  <a:off x="-1" y="279016"/>
                  <a:ext cx="1077399" cy="71309"/>
                </a:xfrm>
                <a:prstGeom prst="line">
                  <a:avLst/>
                </a:prstGeom>
                <a:noFill/>
                <a:ln w="12700" cap="flat">
                  <a:solidFill>
                    <a:srgbClr val="F1F0F0"/>
                  </a:solidFill>
                  <a:prstDash val="solid"/>
                  <a:miter lim="800000"/>
                </a:ln>
                <a:effectLst/>
              </p:spPr>
              <p:txBody>
                <a:bodyPr wrap="square" lIns="45718" tIns="45718" rIns="45718" bIns="45718" numCol="1" anchor="t">
                  <a:noAutofit/>
                </a:bodyPr>
                <a:lstStyle/>
                <a:p>
                  <a:endParaRPr/>
                </a:p>
              </p:txBody>
            </p:sp>
            <p:sp>
              <p:nvSpPr>
                <p:cNvPr id="1120" name="Shape 1120"/>
                <p:cNvSpPr/>
                <p:nvPr/>
              </p:nvSpPr>
              <p:spPr>
                <a:xfrm flipV="1">
                  <a:off x="1077397" y="3318"/>
                  <a:ext cx="1125362" cy="275699"/>
                </a:xfrm>
                <a:prstGeom prst="line">
                  <a:avLst/>
                </a:prstGeom>
                <a:noFill/>
                <a:ln w="12700" cap="flat">
                  <a:solidFill>
                    <a:srgbClr val="F1F0F0"/>
                  </a:solidFill>
                  <a:prstDash val="solid"/>
                  <a:miter lim="800000"/>
                </a:ln>
                <a:effectLst/>
              </p:spPr>
              <p:txBody>
                <a:bodyPr wrap="square" lIns="45718" tIns="45718" rIns="45718" bIns="45718" numCol="1" anchor="t">
                  <a:noAutofit/>
                </a:bodyPr>
                <a:lstStyle/>
                <a:p>
                  <a:endParaRPr/>
                </a:p>
              </p:txBody>
            </p:sp>
            <p:sp>
              <p:nvSpPr>
                <p:cNvPr id="1121" name="Shape 1121"/>
                <p:cNvSpPr/>
                <p:nvPr/>
              </p:nvSpPr>
              <p:spPr>
                <a:xfrm>
                  <a:off x="2202758" y="0"/>
                  <a:ext cx="1077399" cy="141166"/>
                </a:xfrm>
                <a:prstGeom prst="line">
                  <a:avLst/>
                </a:prstGeom>
                <a:noFill/>
                <a:ln w="12700" cap="flat">
                  <a:solidFill>
                    <a:srgbClr val="F1F0F0"/>
                  </a:solidFill>
                  <a:prstDash val="solid"/>
                  <a:miter lim="800000"/>
                </a:ln>
                <a:effectLst/>
              </p:spPr>
              <p:txBody>
                <a:bodyPr wrap="square" lIns="45718" tIns="45718" rIns="45718" bIns="45718" numCol="1" anchor="t">
                  <a:noAutofit/>
                </a:bodyPr>
                <a:lstStyle/>
                <a:p>
                  <a:endParaRPr/>
                </a:p>
              </p:txBody>
            </p:sp>
            <p:sp>
              <p:nvSpPr>
                <p:cNvPr id="1122" name="Shape 1122"/>
                <p:cNvSpPr/>
                <p:nvPr/>
              </p:nvSpPr>
              <p:spPr>
                <a:xfrm>
                  <a:off x="3280156" y="141165"/>
                  <a:ext cx="1101394" cy="419967"/>
                </a:xfrm>
                <a:prstGeom prst="line">
                  <a:avLst/>
                </a:prstGeom>
                <a:noFill/>
                <a:ln w="12700" cap="flat">
                  <a:solidFill>
                    <a:srgbClr val="F1F0F0"/>
                  </a:solidFill>
                  <a:prstDash val="solid"/>
                  <a:miter lim="800000"/>
                </a:ln>
                <a:effectLst/>
              </p:spPr>
              <p:txBody>
                <a:bodyPr wrap="square" lIns="45718" tIns="45718" rIns="45718" bIns="45718" numCol="1" anchor="t">
                  <a:noAutofit/>
                </a:bodyPr>
                <a:lstStyle/>
                <a:p>
                  <a:endParaRPr/>
                </a:p>
              </p:txBody>
            </p:sp>
          </p:grpSp>
          <p:grpSp>
            <p:nvGrpSpPr>
              <p:cNvPr id="1128" name="Group 1128"/>
              <p:cNvGrpSpPr/>
              <p:nvPr/>
            </p:nvGrpSpPr>
            <p:grpSpPr>
              <a:xfrm>
                <a:off x="0" y="-2"/>
                <a:ext cx="4595282" cy="366684"/>
                <a:chOff x="0" y="-1"/>
                <a:chExt cx="4595281" cy="366683"/>
              </a:xfrm>
            </p:grpSpPr>
            <p:sp>
              <p:nvSpPr>
                <p:cNvPr id="1124" name="Shape 1124"/>
                <p:cNvSpPr/>
                <p:nvPr/>
              </p:nvSpPr>
              <p:spPr>
                <a:xfrm>
                  <a:off x="-1" y="81963"/>
                  <a:ext cx="2370440" cy="23113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lvl1pPr algn="ctr">
                    <a:defRPr sz="1000">
                      <a:solidFill>
                        <a:srgbClr val="0070C0"/>
                      </a:solidFill>
                    </a:defRPr>
                  </a:lvl1pPr>
                </a:lstStyle>
                <a:p>
                  <a:r>
                    <a:t>Early Starters (MLC901-MLC901)</a:t>
                  </a:r>
                </a:p>
              </p:txBody>
            </p:sp>
            <p:grpSp>
              <p:nvGrpSpPr>
                <p:cNvPr id="1127" name="Group 1127"/>
                <p:cNvGrpSpPr/>
                <p:nvPr/>
              </p:nvGrpSpPr>
              <p:grpSpPr>
                <a:xfrm>
                  <a:off x="2430605" y="-2"/>
                  <a:ext cx="2164677" cy="366685"/>
                  <a:chOff x="0" y="0"/>
                  <a:chExt cx="2164676" cy="366683"/>
                </a:xfrm>
              </p:grpSpPr>
              <p:sp>
                <p:nvSpPr>
                  <p:cNvPr id="1125" name="Shape 1125"/>
                  <p:cNvSpPr/>
                  <p:nvPr/>
                </p:nvSpPr>
                <p:spPr>
                  <a:xfrm>
                    <a:off x="0" y="5059"/>
                    <a:ext cx="2164677" cy="356573"/>
                  </a:xfrm>
                  <a:prstGeom prst="rect">
                    <a:avLst/>
                  </a:prstGeom>
                  <a:solidFill>
                    <a:srgbClr val="F57B20"/>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1126" name="Shape 1126"/>
                  <p:cNvSpPr/>
                  <p:nvPr/>
                </p:nvSpPr>
                <p:spPr>
                  <a:xfrm>
                    <a:off x="0" y="-1"/>
                    <a:ext cx="2164677" cy="36668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ctr">
                    <a:spAutoFit/>
                  </a:bodyPr>
                  <a:lstStyle>
                    <a:lvl1pPr algn="ctr">
                      <a:defRPr sz="1000">
                        <a:solidFill>
                          <a:srgbClr val="FFFFFF"/>
                        </a:solidFill>
                        <a:latin typeface="Arial"/>
                        <a:ea typeface="Arial"/>
                        <a:cs typeface="Arial"/>
                        <a:sym typeface="Arial"/>
                      </a:defRPr>
                    </a:lvl1pPr>
                  </a:lstStyle>
                  <a:p>
                    <a:r>
                      <a:t>Early starters: Improved over time and peaked at M9.</a:t>
                    </a:r>
                  </a:p>
                </p:txBody>
              </p:sp>
            </p:grpSp>
          </p:grpSp>
        </p:grpSp>
        <p:sp>
          <p:nvSpPr>
            <p:cNvPr id="1130" name="Shape 1130"/>
            <p:cNvSpPr/>
            <p:nvPr/>
          </p:nvSpPr>
          <p:spPr>
            <a:xfrm>
              <a:off x="4171460" y="1255957"/>
              <a:ext cx="287920" cy="189052"/>
            </a:xfrm>
            <a:prstGeom prst="star4">
              <a:avLst>
                <a:gd name="adj" fmla="val 12500"/>
              </a:avLst>
            </a:prstGeom>
            <a:gradFill flip="none" rotWithShape="1">
              <a:gsLst>
                <a:gs pos="0">
                  <a:srgbClr val="5F82CB"/>
                </a:gs>
                <a:gs pos="50000">
                  <a:srgbClr val="3E70CA"/>
                </a:gs>
                <a:gs pos="100000">
                  <a:srgbClr val="2F61BA"/>
                </a:gs>
              </a:gsLst>
              <a:lin ang="5400000" scaled="0"/>
            </a:gradFill>
            <a:ln w="6350" cap="flat">
              <a:solidFill>
                <a:schemeClr val="accent1"/>
              </a:solidFill>
              <a:prstDash val="solid"/>
              <a:miter lim="800000"/>
            </a:ln>
            <a:effectLst/>
          </p:spPr>
          <p:txBody>
            <a:bodyPr wrap="square" lIns="45718" tIns="45718" rIns="45718" bIns="45718" numCol="1" anchor="ctr">
              <a:noAutofit/>
            </a:bodyPr>
            <a:lstStyle/>
            <a:p>
              <a:pPr algn="ctr">
                <a:defRPr sz="1000">
                  <a:solidFill>
                    <a:srgbClr val="FFFFFF"/>
                  </a:solidFill>
                  <a:latin typeface="Arial"/>
                  <a:ea typeface="Arial"/>
                  <a:cs typeface="Arial"/>
                  <a:sym typeface="Arial"/>
                </a:defRPr>
              </a:pPr>
              <a:endParaRPr/>
            </a:p>
          </p:txBody>
        </p:sp>
        <p:grpSp>
          <p:nvGrpSpPr>
            <p:cNvPr id="1140" name="Group 1140"/>
            <p:cNvGrpSpPr/>
            <p:nvPr/>
          </p:nvGrpSpPr>
          <p:grpSpPr>
            <a:xfrm>
              <a:off x="683339" y="1581669"/>
              <a:ext cx="4851123" cy="2263680"/>
              <a:chOff x="0" y="0"/>
              <a:chExt cx="4851122" cy="2263678"/>
            </a:xfrm>
          </p:grpSpPr>
          <p:grpSp>
            <p:nvGrpSpPr>
              <p:cNvPr id="1135" name="Group 1135"/>
              <p:cNvGrpSpPr/>
              <p:nvPr/>
            </p:nvGrpSpPr>
            <p:grpSpPr>
              <a:xfrm>
                <a:off x="442945" y="-1"/>
                <a:ext cx="4408178" cy="1682500"/>
                <a:chOff x="0" y="0"/>
                <a:chExt cx="4408177" cy="1682499"/>
              </a:xfrm>
            </p:grpSpPr>
            <p:sp>
              <p:nvSpPr>
                <p:cNvPr id="1131" name="Shape 1131"/>
                <p:cNvSpPr/>
                <p:nvPr/>
              </p:nvSpPr>
              <p:spPr>
                <a:xfrm>
                  <a:off x="0" y="-1"/>
                  <a:ext cx="1125362" cy="383792"/>
                </a:xfrm>
                <a:prstGeom prst="line">
                  <a:avLst/>
                </a:prstGeom>
                <a:noFill/>
                <a:ln w="12700" cap="flat">
                  <a:solidFill>
                    <a:srgbClr val="FF0000"/>
                  </a:solidFill>
                  <a:prstDash val="sysDot"/>
                  <a:miter lim="800000"/>
                </a:ln>
                <a:effectLst/>
              </p:spPr>
              <p:txBody>
                <a:bodyPr wrap="square" lIns="45718" tIns="45718" rIns="45718" bIns="45718" numCol="1" anchor="t">
                  <a:noAutofit/>
                </a:bodyPr>
                <a:lstStyle/>
                <a:p>
                  <a:endParaRPr/>
                </a:p>
              </p:txBody>
            </p:sp>
            <p:sp>
              <p:nvSpPr>
                <p:cNvPr id="1132" name="Shape 1132"/>
                <p:cNvSpPr/>
                <p:nvPr/>
              </p:nvSpPr>
              <p:spPr>
                <a:xfrm flipV="1">
                  <a:off x="1125361" y="237280"/>
                  <a:ext cx="1071814" cy="146513"/>
                </a:xfrm>
                <a:prstGeom prst="line">
                  <a:avLst/>
                </a:prstGeom>
                <a:noFill/>
                <a:ln w="12700" cap="flat">
                  <a:solidFill>
                    <a:srgbClr val="FF0000"/>
                  </a:solidFill>
                  <a:prstDash val="sysDot"/>
                  <a:miter lim="800000"/>
                </a:ln>
                <a:effectLst/>
              </p:spPr>
              <p:txBody>
                <a:bodyPr wrap="square" lIns="45718" tIns="45718" rIns="45718" bIns="45718" numCol="1" anchor="t">
                  <a:noAutofit/>
                </a:bodyPr>
                <a:lstStyle/>
                <a:p>
                  <a:endParaRPr/>
                </a:p>
              </p:txBody>
            </p:sp>
            <p:sp>
              <p:nvSpPr>
                <p:cNvPr id="1133" name="Shape 1133"/>
                <p:cNvSpPr/>
                <p:nvPr/>
              </p:nvSpPr>
              <p:spPr>
                <a:xfrm>
                  <a:off x="2197173" y="237279"/>
                  <a:ext cx="1091271" cy="641968"/>
                </a:xfrm>
                <a:prstGeom prst="line">
                  <a:avLst/>
                </a:prstGeom>
                <a:noFill/>
                <a:ln w="12700" cap="flat">
                  <a:solidFill>
                    <a:srgbClr val="F1F0F0"/>
                  </a:solidFill>
                  <a:prstDash val="solid"/>
                  <a:miter lim="800000"/>
                </a:ln>
                <a:effectLst/>
              </p:spPr>
              <p:txBody>
                <a:bodyPr wrap="square" lIns="45718" tIns="45718" rIns="45718" bIns="45718" numCol="1" anchor="t">
                  <a:noAutofit/>
                </a:bodyPr>
                <a:lstStyle/>
                <a:p>
                  <a:endParaRPr/>
                </a:p>
              </p:txBody>
            </p:sp>
            <p:sp>
              <p:nvSpPr>
                <p:cNvPr id="1134" name="Shape 1134"/>
                <p:cNvSpPr/>
                <p:nvPr/>
              </p:nvSpPr>
              <p:spPr>
                <a:xfrm>
                  <a:off x="3288442" y="890071"/>
                  <a:ext cx="1119736" cy="792428"/>
                </a:xfrm>
                <a:prstGeom prst="line">
                  <a:avLst/>
                </a:prstGeom>
                <a:noFill/>
                <a:ln w="12700" cap="flat">
                  <a:solidFill>
                    <a:srgbClr val="F1F0F0"/>
                  </a:solidFill>
                  <a:prstDash val="solid"/>
                  <a:miter lim="800000"/>
                </a:ln>
                <a:effectLst/>
              </p:spPr>
              <p:txBody>
                <a:bodyPr wrap="square" lIns="45718" tIns="45718" rIns="45718" bIns="45718" numCol="1" anchor="t">
                  <a:noAutofit/>
                </a:bodyPr>
                <a:lstStyle/>
                <a:p>
                  <a:endParaRPr/>
                </a:p>
              </p:txBody>
            </p:sp>
          </p:grpSp>
          <p:sp>
            <p:nvSpPr>
              <p:cNvPr id="1136" name="Shape 1136"/>
              <p:cNvSpPr/>
              <p:nvPr/>
            </p:nvSpPr>
            <p:spPr>
              <a:xfrm>
                <a:off x="-1" y="954245"/>
                <a:ext cx="2789902" cy="23113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p>
                <a:pPr algn="ctr">
                  <a:defRPr sz="1000">
                    <a:solidFill>
                      <a:srgbClr val="0070C0"/>
                    </a:solidFill>
                  </a:defRPr>
                </a:pPr>
                <a:r>
                  <a:t>Delayed Starters </a:t>
                </a:r>
                <a:r>
                  <a:rPr>
                    <a:solidFill>
                      <a:srgbClr val="C00000"/>
                    </a:solidFill>
                  </a:rPr>
                  <a:t>(Placebo-</a:t>
                </a:r>
                <a:r>
                  <a:t>MLC901)</a:t>
                </a:r>
              </a:p>
            </p:txBody>
          </p:sp>
          <p:grpSp>
            <p:nvGrpSpPr>
              <p:cNvPr id="1139" name="Group 1139"/>
              <p:cNvGrpSpPr/>
              <p:nvPr/>
            </p:nvGrpSpPr>
            <p:grpSpPr>
              <a:xfrm>
                <a:off x="2693255" y="1738917"/>
                <a:ext cx="2151963" cy="524761"/>
                <a:chOff x="0" y="0"/>
                <a:chExt cx="2151962" cy="524760"/>
              </a:xfrm>
            </p:grpSpPr>
            <p:sp>
              <p:nvSpPr>
                <p:cNvPr id="1137" name="Shape 1137"/>
                <p:cNvSpPr/>
                <p:nvPr/>
              </p:nvSpPr>
              <p:spPr>
                <a:xfrm>
                  <a:off x="-1" y="0"/>
                  <a:ext cx="2151964" cy="524761"/>
                </a:xfrm>
                <a:prstGeom prst="rect">
                  <a:avLst/>
                </a:prstGeom>
                <a:solidFill>
                  <a:srgbClr val="F2F2F2"/>
                </a:solidFill>
                <a:ln w="3175" cap="flat">
                  <a:solidFill>
                    <a:schemeClr val="accent1"/>
                  </a:solidFill>
                  <a:prstDash val="solid"/>
                  <a:miter lim="800000"/>
                </a:ln>
                <a:effectLst/>
              </p:spPr>
              <p:txBody>
                <a:bodyPr wrap="square" lIns="45718" tIns="45718" rIns="45718" bIns="45718" numCol="1" anchor="ctr">
                  <a:noAutofit/>
                </a:bodyPr>
                <a:lstStyle/>
                <a:p>
                  <a:pPr algn="ctr">
                    <a:defRPr>
                      <a:solidFill>
                        <a:srgbClr val="FFFFFF"/>
                      </a:solidFill>
                    </a:defRPr>
                  </a:pPr>
                  <a:endParaRPr/>
                </a:p>
              </p:txBody>
            </p:sp>
            <p:sp>
              <p:nvSpPr>
                <p:cNvPr id="1138" name="Shape 1138"/>
                <p:cNvSpPr/>
                <p:nvPr/>
              </p:nvSpPr>
              <p:spPr>
                <a:xfrm>
                  <a:off x="-1" y="9186"/>
                  <a:ext cx="2151964" cy="50638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ctr">
                  <a:spAutoFit/>
                </a:bodyPr>
                <a:lstStyle/>
                <a:p>
                  <a:pPr algn="ctr">
                    <a:defRPr sz="1000">
                      <a:solidFill>
                        <a:srgbClr val="C00000"/>
                      </a:solidFill>
                      <a:latin typeface="Arial"/>
                      <a:ea typeface="Arial"/>
                      <a:cs typeface="Arial"/>
                      <a:sym typeface="Arial"/>
                    </a:defRPr>
                  </a:pPr>
                  <a:r>
                    <a:t>Delayed starters: Progressive decline till M6.</a:t>
                  </a:r>
                  <a:endParaRPr>
                    <a:solidFill>
                      <a:srgbClr val="FFFFFF"/>
                    </a:solidFill>
                  </a:endParaRPr>
                </a:p>
                <a:p>
                  <a:pPr algn="ctr">
                    <a:defRPr sz="1000">
                      <a:solidFill>
                        <a:srgbClr val="C00000"/>
                      </a:solidFill>
                      <a:latin typeface="Arial"/>
                      <a:ea typeface="Arial"/>
                      <a:cs typeface="Arial"/>
                      <a:sym typeface="Arial"/>
                    </a:defRPr>
                  </a:pPr>
                  <a:r>
                    <a:t>Rapid decline at M9 and M12. </a:t>
                  </a:r>
                </a:p>
              </p:txBody>
            </p:sp>
          </p:grpSp>
        </p:grpSp>
        <p:sp>
          <p:nvSpPr>
            <p:cNvPr id="1141" name="Shape 1141"/>
            <p:cNvSpPr/>
            <p:nvPr/>
          </p:nvSpPr>
          <p:spPr>
            <a:xfrm>
              <a:off x="269618" y="4528449"/>
              <a:ext cx="4811448" cy="22698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ctr">
              <a:spAutoFit/>
            </a:bodyPr>
            <a:lstStyle>
              <a:lvl1pPr algn="ctr">
                <a:defRPr sz="1000">
                  <a:solidFill>
                    <a:srgbClr val="595959"/>
                  </a:solidFill>
                  <a:latin typeface="Arial"/>
                  <a:ea typeface="Arial"/>
                  <a:cs typeface="Arial"/>
                  <a:sym typeface="Arial"/>
                </a:defRPr>
              </a:lvl1pPr>
            </a:lstStyle>
            <a:p>
              <a:r>
                <a:t>MD = Mean difference; M = Month</a:t>
              </a:r>
            </a:p>
          </p:txBody>
        </p:sp>
        <p:grpSp>
          <p:nvGrpSpPr>
            <p:cNvPr id="1144" name="Group 1144"/>
            <p:cNvGrpSpPr/>
            <p:nvPr/>
          </p:nvGrpSpPr>
          <p:grpSpPr>
            <a:xfrm>
              <a:off x="5684709" y="20733"/>
              <a:ext cx="2278193" cy="1225168"/>
              <a:chOff x="0" y="0"/>
              <a:chExt cx="2278191" cy="1225167"/>
            </a:xfrm>
          </p:grpSpPr>
          <p:sp>
            <p:nvSpPr>
              <p:cNvPr id="1142" name="Shape 1142"/>
              <p:cNvSpPr/>
              <p:nvPr/>
            </p:nvSpPr>
            <p:spPr>
              <a:xfrm>
                <a:off x="0" y="-1"/>
                <a:ext cx="2278193" cy="12251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1348"/>
                    </a:lnTo>
                    <a:lnTo>
                      <a:pt x="9000" y="11348"/>
                    </a:lnTo>
                    <a:lnTo>
                      <a:pt x="3577" y="21600"/>
                    </a:lnTo>
                    <a:lnTo>
                      <a:pt x="3600" y="11348"/>
                    </a:lnTo>
                    <a:lnTo>
                      <a:pt x="0" y="11348"/>
                    </a:lnTo>
                    <a:lnTo>
                      <a:pt x="0" y="6619"/>
                    </a:lnTo>
                    <a:close/>
                  </a:path>
                </a:pathLst>
              </a:custGeom>
              <a:solidFill>
                <a:srgbClr val="1B3C94"/>
              </a:solidFill>
              <a:ln w="12700" cap="flat">
                <a:noFill/>
                <a:miter lim="400000"/>
              </a:ln>
              <a:effectLst/>
            </p:spPr>
            <p:txBody>
              <a:bodyPr wrap="square" lIns="45718" tIns="45718" rIns="45718" bIns="45718" numCol="1" anchor="ctr">
                <a:noAutofit/>
              </a:bodyPr>
              <a:lstStyle/>
              <a:p>
                <a:pPr>
                  <a:defRPr>
                    <a:solidFill>
                      <a:srgbClr val="FFFFFF"/>
                    </a:solidFill>
                  </a:defRPr>
                </a:pPr>
                <a:endParaRPr/>
              </a:p>
            </p:txBody>
          </p:sp>
          <p:sp>
            <p:nvSpPr>
              <p:cNvPr id="1143" name="Shape 1143"/>
              <p:cNvSpPr/>
              <p:nvPr/>
            </p:nvSpPr>
            <p:spPr>
              <a:xfrm>
                <a:off x="0" y="68627"/>
                <a:ext cx="2278192" cy="50638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ctr">
                <a:spAutoFit/>
              </a:bodyPr>
              <a:lstStyle/>
              <a:p>
                <a:pPr marL="139303" indent="-139303">
                  <a:buSzPct val="100000"/>
                  <a:buFont typeface="Arial"/>
                  <a:buChar char="•"/>
                  <a:defRPr sz="1000">
                    <a:solidFill>
                      <a:srgbClr val="FFFFFF"/>
                    </a:solidFill>
                    <a:latin typeface="Arial"/>
                    <a:ea typeface="Arial"/>
                    <a:cs typeface="Arial"/>
                    <a:sym typeface="Arial"/>
                  </a:defRPr>
                </a:pPr>
                <a:r>
                  <a:t>Disease Modification (slowing progression)</a:t>
                </a:r>
              </a:p>
              <a:p>
                <a:pPr marL="139303" indent="-139303">
                  <a:buSzPct val="100000"/>
                  <a:buFont typeface="Arial"/>
                  <a:buChar char="•"/>
                  <a:defRPr sz="1000">
                    <a:solidFill>
                      <a:srgbClr val="FFFFFF"/>
                    </a:solidFill>
                    <a:latin typeface="Arial"/>
                    <a:ea typeface="Arial"/>
                    <a:cs typeface="Arial"/>
                    <a:sym typeface="Arial"/>
                  </a:defRPr>
                </a:pPr>
                <a:r>
                  <a:t>Prolonged symptomatic)</a:t>
                </a:r>
              </a:p>
            </p:txBody>
          </p:sp>
        </p:grpSp>
        <p:grpSp>
          <p:nvGrpSpPr>
            <p:cNvPr id="1147" name="Group 1147"/>
            <p:cNvGrpSpPr/>
            <p:nvPr/>
          </p:nvGrpSpPr>
          <p:grpSpPr>
            <a:xfrm>
              <a:off x="3811808" y="1680467"/>
              <a:ext cx="1054310" cy="366684"/>
              <a:chOff x="0" y="0"/>
              <a:chExt cx="1054308" cy="366683"/>
            </a:xfrm>
          </p:grpSpPr>
          <p:sp>
            <p:nvSpPr>
              <p:cNvPr id="1145" name="Shape 1145"/>
              <p:cNvSpPr/>
              <p:nvPr/>
            </p:nvSpPr>
            <p:spPr>
              <a:xfrm>
                <a:off x="0" y="7486"/>
                <a:ext cx="1054310" cy="351716"/>
              </a:xfrm>
              <a:prstGeom prst="rect">
                <a:avLst/>
              </a:prstGeom>
              <a:solidFill>
                <a:srgbClr val="DAE3F3"/>
              </a:solidFill>
              <a:ln w="3175" cap="flat">
                <a:solidFill>
                  <a:schemeClr val="accent1"/>
                </a:solidFill>
                <a:prstDash val="solid"/>
                <a:miter lim="800000"/>
              </a:ln>
              <a:effectLst/>
            </p:spPr>
            <p:txBody>
              <a:bodyPr wrap="square" lIns="45718" tIns="45718" rIns="45718" bIns="45718" numCol="1" anchor="ctr">
                <a:noAutofit/>
              </a:bodyPr>
              <a:lstStyle/>
              <a:p>
                <a:pPr algn="ctr">
                  <a:defRPr>
                    <a:solidFill>
                      <a:srgbClr val="FFFFFF"/>
                    </a:solidFill>
                  </a:defRPr>
                </a:pPr>
                <a:endParaRPr/>
              </a:p>
            </p:txBody>
          </p:sp>
          <p:sp>
            <p:nvSpPr>
              <p:cNvPr id="1146" name="Shape 1146"/>
              <p:cNvSpPr/>
              <p:nvPr/>
            </p:nvSpPr>
            <p:spPr>
              <a:xfrm>
                <a:off x="0" y="-1"/>
                <a:ext cx="1054310" cy="36668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ctr">
                <a:spAutoFit/>
              </a:bodyPr>
              <a:lstStyle/>
              <a:p>
                <a:pPr algn="ctr">
                  <a:defRPr sz="1000" b="1">
                    <a:solidFill>
                      <a:srgbClr val="595959"/>
                    </a:solidFill>
                    <a:latin typeface="Arial"/>
                    <a:ea typeface="Arial"/>
                    <a:cs typeface="Arial"/>
                    <a:sym typeface="Arial"/>
                  </a:defRPr>
                </a:pPr>
                <a:r>
                  <a:t>-3.66</a:t>
                </a:r>
                <a:endParaRPr>
                  <a:solidFill>
                    <a:srgbClr val="FFFFFF"/>
                  </a:solidFill>
                </a:endParaRPr>
              </a:p>
              <a:p>
                <a:pPr algn="ctr">
                  <a:defRPr sz="1000" b="1">
                    <a:solidFill>
                      <a:srgbClr val="595959"/>
                    </a:solidFill>
                    <a:latin typeface="Arial"/>
                    <a:ea typeface="Arial"/>
                    <a:cs typeface="Arial"/>
                    <a:sym typeface="Arial"/>
                  </a:defRPr>
                </a:pPr>
                <a:r>
                  <a:t>P = 0.01</a:t>
                </a:r>
              </a:p>
            </p:txBody>
          </p:sp>
        </p:grpSp>
        <p:grpSp>
          <p:nvGrpSpPr>
            <p:cNvPr id="1150" name="Group 1150"/>
            <p:cNvGrpSpPr/>
            <p:nvPr/>
          </p:nvGrpSpPr>
          <p:grpSpPr>
            <a:xfrm>
              <a:off x="4884590" y="2132446"/>
              <a:ext cx="1064446" cy="366684"/>
              <a:chOff x="0" y="0"/>
              <a:chExt cx="1064444" cy="366683"/>
            </a:xfrm>
          </p:grpSpPr>
          <p:sp>
            <p:nvSpPr>
              <p:cNvPr id="1148" name="Shape 1148"/>
              <p:cNvSpPr/>
              <p:nvPr/>
            </p:nvSpPr>
            <p:spPr>
              <a:xfrm>
                <a:off x="0" y="7486"/>
                <a:ext cx="1064445" cy="351716"/>
              </a:xfrm>
              <a:prstGeom prst="rect">
                <a:avLst/>
              </a:prstGeom>
              <a:solidFill>
                <a:srgbClr val="DAE3F3"/>
              </a:solidFill>
              <a:ln w="3175" cap="flat">
                <a:solidFill>
                  <a:schemeClr val="accent1"/>
                </a:solidFill>
                <a:prstDash val="solid"/>
                <a:miter lim="800000"/>
              </a:ln>
              <a:effectLst/>
            </p:spPr>
            <p:txBody>
              <a:bodyPr wrap="square" lIns="45718" tIns="45718" rIns="45718" bIns="45718" numCol="1" anchor="ctr">
                <a:noAutofit/>
              </a:bodyPr>
              <a:lstStyle/>
              <a:p>
                <a:pPr algn="ctr">
                  <a:defRPr>
                    <a:solidFill>
                      <a:srgbClr val="FFFFFF"/>
                    </a:solidFill>
                  </a:defRPr>
                </a:pPr>
                <a:endParaRPr/>
              </a:p>
            </p:txBody>
          </p:sp>
          <p:sp>
            <p:nvSpPr>
              <p:cNvPr id="1149" name="Shape 1149"/>
              <p:cNvSpPr/>
              <p:nvPr/>
            </p:nvSpPr>
            <p:spPr>
              <a:xfrm>
                <a:off x="0" y="-1"/>
                <a:ext cx="1064445" cy="36668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ctr">
                <a:spAutoFit/>
              </a:bodyPr>
              <a:lstStyle/>
              <a:p>
                <a:pPr algn="ctr">
                  <a:defRPr sz="1000" b="1">
                    <a:solidFill>
                      <a:srgbClr val="595959"/>
                    </a:solidFill>
                    <a:latin typeface="Arial"/>
                    <a:ea typeface="Arial"/>
                    <a:cs typeface="Arial"/>
                    <a:sym typeface="Arial"/>
                  </a:defRPr>
                </a:pPr>
                <a:r>
                  <a:t>-4.75</a:t>
                </a:r>
                <a:endParaRPr>
                  <a:solidFill>
                    <a:srgbClr val="FFFFFF"/>
                  </a:solidFill>
                </a:endParaRPr>
              </a:p>
              <a:p>
                <a:pPr algn="ctr">
                  <a:defRPr sz="1000" b="1">
                    <a:solidFill>
                      <a:srgbClr val="595959"/>
                    </a:solidFill>
                    <a:latin typeface="Arial"/>
                    <a:ea typeface="Arial"/>
                    <a:cs typeface="Arial"/>
                    <a:sym typeface="Arial"/>
                  </a:defRPr>
                </a:pPr>
                <a:r>
                  <a:t>P = 0,03</a:t>
                </a:r>
              </a:p>
            </p:txBody>
          </p:sp>
        </p:grpSp>
        <p:grpSp>
          <p:nvGrpSpPr>
            <p:cNvPr id="1153" name="Group 1153"/>
            <p:cNvGrpSpPr/>
            <p:nvPr/>
          </p:nvGrpSpPr>
          <p:grpSpPr>
            <a:xfrm>
              <a:off x="0" y="-1"/>
              <a:ext cx="3319051" cy="226984"/>
              <a:chOff x="0" y="0"/>
              <a:chExt cx="3319050" cy="226983"/>
            </a:xfrm>
          </p:grpSpPr>
          <p:sp>
            <p:nvSpPr>
              <p:cNvPr id="1151" name="Shape 1151"/>
              <p:cNvSpPr/>
              <p:nvPr/>
            </p:nvSpPr>
            <p:spPr>
              <a:xfrm>
                <a:off x="0" y="12955"/>
                <a:ext cx="3319051" cy="201077"/>
              </a:xfrm>
              <a:prstGeom prst="rect">
                <a:avLst/>
              </a:prstGeom>
              <a:solidFill>
                <a:srgbClr val="F57B20"/>
              </a:solidFill>
              <a:ln w="12700" cap="flat">
                <a:noFill/>
                <a:miter lim="400000"/>
              </a:ln>
              <a:effectLst/>
            </p:spPr>
            <p:txBody>
              <a:bodyPr wrap="square" lIns="45718" tIns="45718" rIns="45718" bIns="45718" numCol="1" anchor="ctr">
                <a:noAutofit/>
              </a:bodyPr>
              <a:lstStyle/>
              <a:p>
                <a:pPr algn="ctr">
                  <a:defRPr sz="1000" b="1">
                    <a:solidFill>
                      <a:srgbClr val="FFFFFF"/>
                    </a:solidFill>
                    <a:latin typeface="Arial"/>
                    <a:ea typeface="Arial"/>
                    <a:cs typeface="Arial"/>
                    <a:sym typeface="Arial"/>
                  </a:defRPr>
                </a:pPr>
                <a:endParaRPr/>
              </a:p>
            </p:txBody>
          </p:sp>
          <p:sp>
            <p:nvSpPr>
              <p:cNvPr id="1152" name="Shape 1152"/>
              <p:cNvSpPr/>
              <p:nvPr/>
            </p:nvSpPr>
            <p:spPr>
              <a:xfrm>
                <a:off x="0" y="-1"/>
                <a:ext cx="3319051" cy="22698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ctr">
                <a:spAutoFit/>
              </a:bodyPr>
              <a:lstStyle>
                <a:lvl1pPr algn="ctr">
                  <a:defRPr sz="1000" b="1">
                    <a:solidFill>
                      <a:srgbClr val="FFFFFF"/>
                    </a:solidFill>
                    <a:latin typeface="Arial"/>
                    <a:ea typeface="Arial"/>
                    <a:cs typeface="Arial"/>
                    <a:sym typeface="Arial"/>
                  </a:defRPr>
                </a:lvl1pPr>
              </a:lstStyle>
              <a:p>
                <a:r>
                  <a:t>Mean change in ADAS-COG (PP)</a:t>
                </a:r>
              </a:p>
            </p:txBody>
          </p:sp>
        </p:grpSp>
      </p:grpSp>
      <p:sp>
        <p:nvSpPr>
          <p:cNvPr id="1155" name="Shape 1155"/>
          <p:cNvSpPr/>
          <p:nvPr/>
        </p:nvSpPr>
        <p:spPr>
          <a:xfrm>
            <a:off x="2323068" y="-920448"/>
            <a:ext cx="9598026" cy="28379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defRPr sz="2000">
                <a:latin typeface="Arial"/>
                <a:ea typeface="Arial"/>
                <a:cs typeface="Arial"/>
                <a:sym typeface="Arial"/>
              </a:defRPr>
            </a:lvl1pPr>
          </a:lstStyle>
          <a:p>
            <a:r>
              <a:t>ATHENE Trial: Efficacy as Measured by ADAS-Cog</a:t>
            </a:r>
          </a:p>
        </p:txBody>
      </p:sp>
      <p:sp>
        <p:nvSpPr>
          <p:cNvPr id="1156" name="Shape 1156"/>
          <p:cNvSpPr>
            <a:spLocks noGrp="1"/>
          </p:cNvSpPr>
          <p:nvPr>
            <p:ph type="sldNum" sz="quarter" idx="4294967295"/>
          </p:nvPr>
        </p:nvSpPr>
        <p:spPr>
          <a:xfrm>
            <a:off x="11548430" y="6328402"/>
            <a:ext cx="301853" cy="307339"/>
          </a:xfrm>
          <a:prstGeom prst="rect">
            <a:avLst/>
          </a:prstGeom>
          <a:extLst>
            <a:ext uri="{C572A759-6A51-4108-AA02-DFA0A04FC94B}">
              <ma14:wrappingTextBoxFlag xmlns:ma14="http://schemas.microsoft.com/office/mac/drawingml/2011/main" xmlns="" val="1"/>
            </a:ext>
          </a:extLst>
        </p:spPr>
        <p:txBody>
          <a:bodyPr/>
          <a:lstStyle>
            <a:lvl1pPr algn="ctr">
              <a:defRPr sz="1400">
                <a:solidFill>
                  <a:srgbClr val="44546A"/>
                </a:solidFill>
                <a:latin typeface="Calibri Light"/>
                <a:ea typeface="Calibri Light"/>
                <a:cs typeface="Calibri Light"/>
                <a:sym typeface="Calibri Light"/>
              </a:defRPr>
            </a:lvl1pPr>
          </a:lstStyle>
          <a:p>
            <a:fld id="{86CB4B4D-7CA3-9044-876B-883B54F8677D}" type="slidenum">
              <a:t>44</a:t>
            </a:fld>
            <a:endParaRPr/>
          </a:p>
        </p:txBody>
      </p:sp>
      <p:pic>
        <p:nvPicPr>
          <p:cNvPr id="1157" name="image2.png"/>
          <p:cNvPicPr>
            <a:picLocks noChangeAspect="1"/>
          </p:cNvPicPr>
          <p:nvPr/>
        </p:nvPicPr>
        <p:blipFill>
          <a:blip r:embed="rId3"/>
          <a:stretch>
            <a:fillRect/>
          </a:stretch>
        </p:blipFill>
        <p:spPr>
          <a:xfrm>
            <a:off x="0" y="6160315"/>
            <a:ext cx="12192000" cy="703794"/>
          </a:xfrm>
          <a:prstGeom prst="rect">
            <a:avLst/>
          </a:prstGeom>
          <a:ln w="12700">
            <a:miter lim="400000"/>
          </a:ln>
        </p:spPr>
      </p:pic>
      <p:pic>
        <p:nvPicPr>
          <p:cNvPr id="1158" name="image3.png"/>
          <p:cNvPicPr>
            <a:picLocks noChangeAspect="1"/>
          </p:cNvPicPr>
          <p:nvPr/>
        </p:nvPicPr>
        <p:blipFill>
          <a:blip r:embed="rId4"/>
          <a:stretch>
            <a:fillRect/>
          </a:stretch>
        </p:blipFill>
        <p:spPr>
          <a:xfrm>
            <a:off x="225087" y="6319065"/>
            <a:ext cx="668675" cy="386292"/>
          </a:xfrm>
          <a:prstGeom prst="rect">
            <a:avLst/>
          </a:prstGeom>
          <a:ln w="12700">
            <a:miter lim="400000"/>
          </a:ln>
        </p:spPr>
      </p:pic>
      <p:pic>
        <p:nvPicPr>
          <p:cNvPr id="1159" name="image4.png"/>
          <p:cNvPicPr>
            <a:picLocks noChangeAspect="1"/>
          </p:cNvPicPr>
          <p:nvPr/>
        </p:nvPicPr>
        <p:blipFill>
          <a:blip r:embed="rId5"/>
          <a:stretch>
            <a:fillRect/>
          </a:stretch>
        </p:blipFill>
        <p:spPr>
          <a:xfrm>
            <a:off x="10989205" y="6293579"/>
            <a:ext cx="1126406" cy="438780"/>
          </a:xfrm>
          <a:prstGeom prst="rect">
            <a:avLst/>
          </a:prstGeom>
          <a:ln w="12700">
            <a:miter lim="400000"/>
          </a:ln>
        </p:spPr>
      </p:pic>
      <p:pic>
        <p:nvPicPr>
          <p:cNvPr id="1160" name="image1.png"/>
          <p:cNvPicPr>
            <a:picLocks noChangeAspect="1"/>
          </p:cNvPicPr>
          <p:nvPr/>
        </p:nvPicPr>
        <p:blipFill>
          <a:blip r:embed="rId6"/>
          <a:srcRect b="84612"/>
          <a:stretch>
            <a:fillRect/>
          </a:stretch>
        </p:blipFill>
        <p:spPr>
          <a:xfrm>
            <a:off x="0" y="-47991"/>
            <a:ext cx="12192000" cy="1042508"/>
          </a:xfrm>
          <a:prstGeom prst="rect">
            <a:avLst/>
          </a:prstGeom>
          <a:ln w="12700">
            <a:miter lim="400000"/>
          </a:ln>
        </p:spPr>
      </p:pic>
      <p:sp>
        <p:nvSpPr>
          <p:cNvPr id="1161" name="Shape 1161"/>
          <p:cNvSpPr/>
          <p:nvPr/>
        </p:nvSpPr>
        <p:spPr>
          <a:xfrm>
            <a:off x="170130" y="42403"/>
            <a:ext cx="11887203" cy="720641"/>
          </a:xfrm>
          <a:prstGeom prst="rect">
            <a:avLst/>
          </a:prstGeom>
          <a:solidFill>
            <a:srgbClr val="FFFFFF"/>
          </a:solidFill>
          <a:ln w="12700">
            <a:solidFill>
              <a:srgbClr val="FFFFFF"/>
            </a:solidFill>
            <a:miter/>
          </a:ln>
        </p:spPr>
        <p:txBody>
          <a:bodyPr lIns="45718" tIns="45718" rIns="45718" bIns="45718" anchor="ctr"/>
          <a:lstStyle/>
          <a:p>
            <a:pPr algn="ctr" defTabSz="457200">
              <a:defRPr>
                <a:solidFill>
                  <a:srgbClr val="FFFFFF"/>
                </a:solidFill>
              </a:defRPr>
            </a:pPr>
            <a:endParaRPr/>
          </a:p>
        </p:txBody>
      </p:sp>
      <p:sp>
        <p:nvSpPr>
          <p:cNvPr id="1162" name="Shape 1162"/>
          <p:cNvSpPr/>
          <p:nvPr/>
        </p:nvSpPr>
        <p:spPr>
          <a:xfrm>
            <a:off x="485377" y="172313"/>
            <a:ext cx="10665553" cy="43706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defTabSz="914353">
              <a:defRPr sz="2400" b="1">
                <a:latin typeface="Arial"/>
                <a:ea typeface="Arial"/>
                <a:cs typeface="Arial"/>
                <a:sym typeface="Arial"/>
              </a:defRPr>
            </a:lvl1pPr>
          </a:lstStyle>
          <a:p>
            <a:r>
              <a:t>ATHENE Trial: Efficacy as Measured by ADAS-Cog</a:t>
            </a:r>
          </a:p>
        </p:txBody>
      </p:sp>
      <p:sp>
        <p:nvSpPr>
          <p:cNvPr id="1163" name="Shape 1163"/>
          <p:cNvSpPr/>
          <p:nvPr/>
        </p:nvSpPr>
        <p:spPr>
          <a:xfrm>
            <a:off x="963663" y="6242520"/>
            <a:ext cx="9723389" cy="26633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700">
                <a:solidFill>
                  <a:srgbClr val="FFFFFF"/>
                </a:solidFill>
                <a:latin typeface="Arial"/>
                <a:ea typeface="Arial"/>
                <a:cs typeface="Arial"/>
                <a:sym typeface="Arial"/>
              </a:defRPr>
            </a:lvl1pPr>
          </a:lstStyle>
          <a:p>
            <a:r>
              <a:t>Chen CLH, Lu Q, Moorakonda RB, Kandiah N, Tan BY, Villaraza SG, Cano J, Venketasubramanian N. Alzheimer's Disease THErapy With NEuroaid (ATHENE): A Randomized Double-Blind Delayed-Start Trial. J Am Med Dir Assoc. 2022 Mar;23(3):379-386.e3. doi: 10.1016/j.jamda.2021.10.018. Epub 2021 Nov 29. PMID: 34856171.</a:t>
            </a:r>
          </a:p>
        </p:txBody>
      </p:sp>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5" name="Shape 1165"/>
          <p:cNvSpPr>
            <a:spLocks noGrp="1"/>
          </p:cNvSpPr>
          <p:nvPr>
            <p:ph type="title"/>
          </p:nvPr>
        </p:nvSpPr>
        <p:spPr>
          <a:xfrm>
            <a:off x="1663836" y="-657829"/>
            <a:ext cx="9082407" cy="488104"/>
          </a:xfrm>
          <a:prstGeom prst="rect">
            <a:avLst/>
          </a:prstGeom>
        </p:spPr>
        <p:txBody>
          <a:bodyPr/>
          <a:lstStyle>
            <a:lvl1pPr>
              <a:defRPr sz="2600"/>
            </a:lvl1pPr>
          </a:lstStyle>
          <a:p>
            <a:r>
              <a:t>ATHENE : Clinician’s Global Impression of Change (CGIC)</a:t>
            </a:r>
          </a:p>
        </p:txBody>
      </p:sp>
      <p:pic>
        <p:nvPicPr>
          <p:cNvPr id="1166" name="image59.png"/>
          <p:cNvPicPr>
            <a:picLocks noChangeAspect="1"/>
          </p:cNvPicPr>
          <p:nvPr/>
        </p:nvPicPr>
        <p:blipFill>
          <a:blip r:embed="rId2"/>
          <a:stretch>
            <a:fillRect/>
          </a:stretch>
        </p:blipFill>
        <p:spPr>
          <a:xfrm>
            <a:off x="1975316" y="1818558"/>
            <a:ext cx="3859213" cy="3312323"/>
          </a:xfrm>
          <a:prstGeom prst="rect">
            <a:avLst/>
          </a:prstGeom>
          <a:ln w="12700">
            <a:miter lim="400000"/>
          </a:ln>
        </p:spPr>
      </p:pic>
      <p:graphicFrame>
        <p:nvGraphicFramePr>
          <p:cNvPr id="1167" name="Chart 1167"/>
          <p:cNvGraphicFramePr/>
          <p:nvPr/>
        </p:nvGraphicFramePr>
        <p:xfrm>
          <a:off x="6506909" y="1589571"/>
          <a:ext cx="3989070" cy="3509825"/>
        </p:xfrm>
        <a:graphic>
          <a:graphicData uri="http://schemas.openxmlformats.org/drawingml/2006/chart">
            <c:chart xmlns:c="http://schemas.openxmlformats.org/drawingml/2006/chart" xmlns:r="http://schemas.openxmlformats.org/officeDocument/2006/relationships" r:id="rId3"/>
          </a:graphicData>
        </a:graphic>
      </p:graphicFrame>
      <p:sp>
        <p:nvSpPr>
          <p:cNvPr id="1168" name="Shape 1168"/>
          <p:cNvSpPr/>
          <p:nvPr/>
        </p:nvSpPr>
        <p:spPr>
          <a:xfrm>
            <a:off x="8973857" y="2394351"/>
            <a:ext cx="1655673" cy="142246"/>
          </a:xfrm>
          <a:prstGeom prst="line">
            <a:avLst/>
          </a:prstGeom>
          <a:ln w="76200">
            <a:solidFill>
              <a:schemeClr val="accent1"/>
            </a:solidFill>
            <a:miter/>
            <a:tailEnd type="triangle"/>
          </a:ln>
        </p:spPr>
        <p:txBody>
          <a:bodyPr lIns="45718" tIns="45718" rIns="45718" bIns="45718"/>
          <a:lstStyle/>
          <a:p>
            <a:endParaRPr/>
          </a:p>
        </p:txBody>
      </p:sp>
      <p:grpSp>
        <p:nvGrpSpPr>
          <p:cNvPr id="1171" name="Group 1171"/>
          <p:cNvGrpSpPr/>
          <p:nvPr/>
        </p:nvGrpSpPr>
        <p:grpSpPr>
          <a:xfrm>
            <a:off x="2337544" y="1055012"/>
            <a:ext cx="2570210" cy="573654"/>
            <a:chOff x="-1" y="0"/>
            <a:chExt cx="2570208" cy="573652"/>
          </a:xfrm>
        </p:grpSpPr>
        <p:sp>
          <p:nvSpPr>
            <p:cNvPr id="1169" name="Shape 1169"/>
            <p:cNvSpPr/>
            <p:nvPr/>
          </p:nvSpPr>
          <p:spPr>
            <a:xfrm>
              <a:off x="-2" y="-1"/>
              <a:ext cx="2570209" cy="573653"/>
            </a:xfrm>
            <a:prstGeom prst="rect">
              <a:avLst/>
            </a:prstGeom>
            <a:solidFill>
              <a:srgbClr val="F57B20"/>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1170" name="Shape 1170"/>
            <p:cNvSpPr/>
            <p:nvPr/>
          </p:nvSpPr>
          <p:spPr>
            <a:xfrm>
              <a:off x="-2" y="33632"/>
              <a:ext cx="2570209" cy="50638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ctr">
              <a:spAutoFit/>
            </a:bodyPr>
            <a:lstStyle/>
            <a:p>
              <a:pPr algn="ctr">
                <a:defRPr sz="1000">
                  <a:solidFill>
                    <a:srgbClr val="FFFFFF"/>
                  </a:solidFill>
                  <a:latin typeface="Arial"/>
                  <a:ea typeface="Arial"/>
                  <a:cs typeface="Arial"/>
                  <a:sym typeface="Arial"/>
                </a:defRPr>
              </a:pPr>
              <a:r>
                <a:t>6-month randomized</a:t>
              </a:r>
            </a:p>
            <a:p>
              <a:pPr algn="ctr">
                <a:defRPr sz="1000">
                  <a:solidFill>
                    <a:srgbClr val="FFFFFF"/>
                  </a:solidFill>
                  <a:latin typeface="Arial"/>
                  <a:ea typeface="Arial"/>
                  <a:cs typeface="Arial"/>
                  <a:sym typeface="Arial"/>
                </a:defRPr>
              </a:pPr>
              <a:r>
                <a:t>Double-blind </a:t>
              </a:r>
            </a:p>
            <a:p>
              <a:pPr algn="ctr">
                <a:defRPr sz="1000">
                  <a:solidFill>
                    <a:srgbClr val="FFFFFF"/>
                  </a:solidFill>
                  <a:latin typeface="Arial"/>
                  <a:ea typeface="Arial"/>
                  <a:cs typeface="Arial"/>
                  <a:sym typeface="Arial"/>
                </a:defRPr>
              </a:pPr>
              <a:r>
                <a:t>MLC901 vs placebo</a:t>
              </a:r>
            </a:p>
          </p:txBody>
        </p:sp>
      </p:grpSp>
      <p:grpSp>
        <p:nvGrpSpPr>
          <p:cNvPr id="1174" name="Group 1174"/>
          <p:cNvGrpSpPr/>
          <p:nvPr/>
        </p:nvGrpSpPr>
        <p:grpSpPr>
          <a:xfrm>
            <a:off x="7094834" y="1057233"/>
            <a:ext cx="2570209" cy="573654"/>
            <a:chOff x="-1" y="0"/>
            <a:chExt cx="2570208" cy="573652"/>
          </a:xfrm>
        </p:grpSpPr>
        <p:sp>
          <p:nvSpPr>
            <p:cNvPr id="1172" name="Shape 1172"/>
            <p:cNvSpPr/>
            <p:nvPr/>
          </p:nvSpPr>
          <p:spPr>
            <a:xfrm>
              <a:off x="-2" y="-1"/>
              <a:ext cx="2570209" cy="573653"/>
            </a:xfrm>
            <a:prstGeom prst="rect">
              <a:avLst/>
            </a:prstGeom>
            <a:solidFill>
              <a:srgbClr val="F57B20"/>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1173" name="Shape 1173"/>
            <p:cNvSpPr/>
            <p:nvPr/>
          </p:nvSpPr>
          <p:spPr>
            <a:xfrm>
              <a:off x="-2" y="103482"/>
              <a:ext cx="2570209" cy="36668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ctr">
              <a:spAutoFit/>
            </a:bodyPr>
            <a:lstStyle/>
            <a:p>
              <a:pPr algn="ctr">
                <a:defRPr sz="1000">
                  <a:solidFill>
                    <a:srgbClr val="FFFFFF"/>
                  </a:solidFill>
                  <a:latin typeface="Arial"/>
                  <a:ea typeface="Arial"/>
                  <a:cs typeface="Arial"/>
                  <a:sym typeface="Arial"/>
                </a:defRPr>
              </a:pPr>
              <a:r>
                <a:t>Delayed-start: 6-month placebo</a:t>
              </a:r>
            </a:p>
            <a:p>
              <a:pPr algn="ctr">
                <a:defRPr sz="1000">
                  <a:solidFill>
                    <a:srgbClr val="FFFFFF"/>
                  </a:solidFill>
                  <a:latin typeface="Arial"/>
                  <a:ea typeface="Arial"/>
                  <a:cs typeface="Arial"/>
                  <a:sym typeface="Arial"/>
                </a:defRPr>
              </a:pPr>
              <a:r>
                <a:t>Followed by 6-month MLC901</a:t>
              </a:r>
            </a:p>
          </p:txBody>
        </p:sp>
      </p:grpSp>
      <p:sp>
        <p:nvSpPr>
          <p:cNvPr id="1175" name="Shape 1175"/>
          <p:cNvSpPr/>
          <p:nvPr/>
        </p:nvSpPr>
        <p:spPr>
          <a:xfrm>
            <a:off x="2236823" y="5617028"/>
            <a:ext cx="3698425" cy="497839"/>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p>
            <a:pPr algn="ctr">
              <a:defRPr sz="1400"/>
            </a:pPr>
            <a:r>
              <a:t>NeuroAiD reduces the proportion of patients</a:t>
            </a:r>
          </a:p>
          <a:p>
            <a:pPr algn="ctr">
              <a:defRPr sz="1400"/>
            </a:pPr>
            <a:r>
              <a:t>who deteriorate (slow down progression)</a:t>
            </a:r>
          </a:p>
        </p:txBody>
      </p:sp>
      <p:sp>
        <p:nvSpPr>
          <p:cNvPr id="1176" name="Shape 1176"/>
          <p:cNvSpPr/>
          <p:nvPr/>
        </p:nvSpPr>
        <p:spPr>
          <a:xfrm>
            <a:off x="7007652" y="5594984"/>
            <a:ext cx="3301587" cy="497839"/>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p>
            <a:pPr algn="ctr">
              <a:defRPr sz="1400"/>
            </a:pPr>
            <a:r>
              <a:t>After switching to NeuroAiD at month 6</a:t>
            </a:r>
          </a:p>
          <a:p>
            <a:pPr algn="ctr">
              <a:defRPr sz="1400"/>
            </a:pPr>
            <a:r>
              <a:t>Placebo patients tend to stabilize</a:t>
            </a:r>
          </a:p>
        </p:txBody>
      </p:sp>
      <p:sp>
        <p:nvSpPr>
          <p:cNvPr id="1177" name="Shape 1177"/>
          <p:cNvSpPr/>
          <p:nvPr/>
        </p:nvSpPr>
        <p:spPr>
          <a:xfrm>
            <a:off x="1663837" y="3076301"/>
            <a:ext cx="189413" cy="169819"/>
          </a:xfrm>
          <a:prstGeom prst="rect">
            <a:avLst/>
          </a:prstGeom>
          <a:solidFill>
            <a:srgbClr val="D68100"/>
          </a:solidFill>
          <a:ln w="12700">
            <a:solidFill>
              <a:srgbClr val="1D3053"/>
            </a:solidFill>
            <a:miter/>
          </a:ln>
        </p:spPr>
        <p:txBody>
          <a:bodyPr lIns="45718" tIns="45718" rIns="45718" bIns="45718" anchor="ctr"/>
          <a:lstStyle/>
          <a:p>
            <a:pPr algn="ctr">
              <a:defRPr>
                <a:solidFill>
                  <a:srgbClr val="FFFFFF"/>
                </a:solidFill>
              </a:defRPr>
            </a:pPr>
            <a:endParaRPr/>
          </a:p>
        </p:txBody>
      </p:sp>
      <p:sp>
        <p:nvSpPr>
          <p:cNvPr id="1178" name="Shape 1178"/>
          <p:cNvSpPr/>
          <p:nvPr/>
        </p:nvSpPr>
        <p:spPr>
          <a:xfrm>
            <a:off x="1663837" y="3474720"/>
            <a:ext cx="189413" cy="189413"/>
          </a:xfrm>
          <a:prstGeom prst="rect">
            <a:avLst/>
          </a:prstGeom>
          <a:solidFill>
            <a:srgbClr val="002060"/>
          </a:solidFill>
          <a:ln w="12700">
            <a:solidFill>
              <a:srgbClr val="1D3053"/>
            </a:solidFill>
            <a:miter/>
          </a:ln>
        </p:spPr>
        <p:txBody>
          <a:bodyPr lIns="45718" tIns="45718" rIns="45718" bIns="45718" anchor="ctr"/>
          <a:lstStyle/>
          <a:p>
            <a:pPr algn="ctr">
              <a:defRPr>
                <a:solidFill>
                  <a:srgbClr val="FFFFFF"/>
                </a:solidFill>
              </a:defRPr>
            </a:pPr>
            <a:endParaRPr/>
          </a:p>
        </p:txBody>
      </p:sp>
      <p:sp>
        <p:nvSpPr>
          <p:cNvPr id="1179" name="Shape 1179"/>
          <p:cNvSpPr/>
          <p:nvPr/>
        </p:nvSpPr>
        <p:spPr>
          <a:xfrm>
            <a:off x="876564" y="3430925"/>
            <a:ext cx="620349" cy="269239"/>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sz="1200"/>
            </a:lvl1pPr>
          </a:lstStyle>
          <a:p>
            <a:r>
              <a:t>MLC901</a:t>
            </a:r>
          </a:p>
        </p:txBody>
      </p:sp>
      <p:sp>
        <p:nvSpPr>
          <p:cNvPr id="1180" name="Shape 1180"/>
          <p:cNvSpPr/>
          <p:nvPr/>
        </p:nvSpPr>
        <p:spPr>
          <a:xfrm>
            <a:off x="882300" y="3063686"/>
            <a:ext cx="639400" cy="269239"/>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sz="1200"/>
            </a:lvl1pPr>
          </a:lstStyle>
          <a:p>
            <a:r>
              <a:t>Placebo</a:t>
            </a:r>
          </a:p>
        </p:txBody>
      </p:sp>
      <p:sp>
        <p:nvSpPr>
          <p:cNvPr id="1181" name="Shape 1181"/>
          <p:cNvSpPr/>
          <p:nvPr/>
        </p:nvSpPr>
        <p:spPr>
          <a:xfrm>
            <a:off x="7534133" y="5254911"/>
            <a:ext cx="594726" cy="243839"/>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sz="1100"/>
            </a:lvl1pPr>
          </a:lstStyle>
          <a:p>
            <a:r>
              <a:t>placebo</a:t>
            </a:r>
          </a:p>
        </p:txBody>
      </p:sp>
      <p:sp>
        <p:nvSpPr>
          <p:cNvPr id="1182" name="Shape 1182"/>
          <p:cNvSpPr/>
          <p:nvPr/>
        </p:nvSpPr>
        <p:spPr>
          <a:xfrm flipV="1">
            <a:off x="8240869" y="5403303"/>
            <a:ext cx="532445" cy="7772"/>
          </a:xfrm>
          <a:prstGeom prst="line">
            <a:avLst/>
          </a:prstGeom>
          <a:ln w="12700">
            <a:solidFill>
              <a:schemeClr val="accent1"/>
            </a:solidFill>
            <a:miter/>
            <a:tailEnd type="triangle"/>
          </a:ln>
        </p:spPr>
        <p:txBody>
          <a:bodyPr lIns="45718" tIns="45718" rIns="45718" bIns="45718"/>
          <a:lstStyle/>
          <a:p>
            <a:endParaRPr/>
          </a:p>
        </p:txBody>
      </p:sp>
      <p:sp>
        <p:nvSpPr>
          <p:cNvPr id="1183" name="Shape 1183"/>
          <p:cNvSpPr/>
          <p:nvPr/>
        </p:nvSpPr>
        <p:spPr>
          <a:xfrm>
            <a:off x="7001691" y="5394271"/>
            <a:ext cx="532445" cy="2"/>
          </a:xfrm>
          <a:prstGeom prst="line">
            <a:avLst/>
          </a:prstGeom>
          <a:ln w="12700">
            <a:solidFill>
              <a:schemeClr val="accent1"/>
            </a:solidFill>
            <a:miter/>
            <a:tailEnd type="triangle"/>
          </a:ln>
        </p:spPr>
        <p:txBody>
          <a:bodyPr lIns="45718" tIns="45718" rIns="45718" bIns="45718"/>
          <a:lstStyle/>
          <a:p>
            <a:endParaRPr/>
          </a:p>
        </p:txBody>
      </p:sp>
      <p:sp>
        <p:nvSpPr>
          <p:cNvPr id="1184" name="Shape 1184"/>
          <p:cNvSpPr/>
          <p:nvPr/>
        </p:nvSpPr>
        <p:spPr>
          <a:xfrm>
            <a:off x="9400616" y="5263467"/>
            <a:ext cx="534315" cy="231139"/>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sz="1000"/>
            </a:lvl1pPr>
          </a:lstStyle>
          <a:p>
            <a:r>
              <a:t>MLC901</a:t>
            </a:r>
          </a:p>
        </p:txBody>
      </p:sp>
      <p:sp>
        <p:nvSpPr>
          <p:cNvPr id="1185" name="Shape 1185"/>
          <p:cNvSpPr>
            <a:spLocks noGrp="1"/>
          </p:cNvSpPr>
          <p:nvPr>
            <p:ph type="sldNum" sz="quarter" idx="4294967295"/>
          </p:nvPr>
        </p:nvSpPr>
        <p:spPr>
          <a:xfrm>
            <a:off x="11548430" y="6328402"/>
            <a:ext cx="301853" cy="307339"/>
          </a:xfrm>
          <a:prstGeom prst="rect">
            <a:avLst/>
          </a:prstGeom>
          <a:extLst>
            <a:ext uri="{C572A759-6A51-4108-AA02-DFA0A04FC94B}">
              <ma14:wrappingTextBoxFlag xmlns:ma14="http://schemas.microsoft.com/office/mac/drawingml/2011/main" xmlns="" val="1"/>
            </a:ext>
          </a:extLst>
        </p:spPr>
        <p:txBody>
          <a:bodyPr/>
          <a:lstStyle>
            <a:lvl1pPr algn="ctr">
              <a:defRPr sz="1400">
                <a:solidFill>
                  <a:srgbClr val="44546A"/>
                </a:solidFill>
                <a:latin typeface="Calibri Light"/>
                <a:ea typeface="Calibri Light"/>
                <a:cs typeface="Calibri Light"/>
                <a:sym typeface="Calibri Light"/>
              </a:defRPr>
            </a:lvl1pPr>
          </a:lstStyle>
          <a:p>
            <a:fld id="{86CB4B4D-7CA3-9044-876B-883B54F8677D}" type="slidenum">
              <a:t>45</a:t>
            </a:fld>
            <a:endParaRPr/>
          </a:p>
        </p:txBody>
      </p:sp>
      <p:sp>
        <p:nvSpPr>
          <p:cNvPr id="1186" name="Shape 1186"/>
          <p:cNvSpPr/>
          <p:nvPr/>
        </p:nvSpPr>
        <p:spPr>
          <a:xfrm flipV="1">
            <a:off x="6826101" y="2445168"/>
            <a:ext cx="2041453" cy="895517"/>
          </a:xfrm>
          <a:prstGeom prst="line">
            <a:avLst/>
          </a:prstGeom>
          <a:ln w="57150">
            <a:solidFill>
              <a:schemeClr val="accent1"/>
            </a:solidFill>
            <a:miter/>
            <a:tailEnd type="triangle"/>
          </a:ln>
        </p:spPr>
        <p:txBody>
          <a:bodyPr lIns="45718" tIns="45718" rIns="45718" bIns="45718"/>
          <a:lstStyle/>
          <a:p>
            <a:endParaRPr/>
          </a:p>
        </p:txBody>
      </p:sp>
      <p:pic>
        <p:nvPicPr>
          <p:cNvPr id="1187" name="image2.png"/>
          <p:cNvPicPr>
            <a:picLocks noChangeAspect="1"/>
          </p:cNvPicPr>
          <p:nvPr/>
        </p:nvPicPr>
        <p:blipFill>
          <a:blip r:embed="rId4"/>
          <a:stretch>
            <a:fillRect/>
          </a:stretch>
        </p:blipFill>
        <p:spPr>
          <a:xfrm>
            <a:off x="0" y="6160315"/>
            <a:ext cx="12192000" cy="703794"/>
          </a:xfrm>
          <a:prstGeom prst="rect">
            <a:avLst/>
          </a:prstGeom>
          <a:ln w="12700">
            <a:miter lim="400000"/>
          </a:ln>
        </p:spPr>
      </p:pic>
      <p:pic>
        <p:nvPicPr>
          <p:cNvPr id="1188" name="image3.png"/>
          <p:cNvPicPr>
            <a:picLocks noChangeAspect="1"/>
          </p:cNvPicPr>
          <p:nvPr/>
        </p:nvPicPr>
        <p:blipFill>
          <a:blip r:embed="rId5"/>
          <a:stretch>
            <a:fillRect/>
          </a:stretch>
        </p:blipFill>
        <p:spPr>
          <a:xfrm>
            <a:off x="225087" y="6319065"/>
            <a:ext cx="668675" cy="386292"/>
          </a:xfrm>
          <a:prstGeom prst="rect">
            <a:avLst/>
          </a:prstGeom>
          <a:ln w="12700">
            <a:miter lim="400000"/>
          </a:ln>
        </p:spPr>
      </p:pic>
      <p:pic>
        <p:nvPicPr>
          <p:cNvPr id="1189" name="image4.png"/>
          <p:cNvPicPr>
            <a:picLocks noChangeAspect="1"/>
          </p:cNvPicPr>
          <p:nvPr/>
        </p:nvPicPr>
        <p:blipFill>
          <a:blip r:embed="rId6"/>
          <a:stretch>
            <a:fillRect/>
          </a:stretch>
        </p:blipFill>
        <p:spPr>
          <a:xfrm>
            <a:off x="10989205" y="6293579"/>
            <a:ext cx="1126406" cy="438780"/>
          </a:xfrm>
          <a:prstGeom prst="rect">
            <a:avLst/>
          </a:prstGeom>
          <a:ln w="12700">
            <a:miter lim="400000"/>
          </a:ln>
        </p:spPr>
      </p:pic>
      <p:pic>
        <p:nvPicPr>
          <p:cNvPr id="1190" name="image1.png"/>
          <p:cNvPicPr>
            <a:picLocks noChangeAspect="1"/>
          </p:cNvPicPr>
          <p:nvPr/>
        </p:nvPicPr>
        <p:blipFill>
          <a:blip r:embed="rId7"/>
          <a:srcRect b="84612"/>
          <a:stretch>
            <a:fillRect/>
          </a:stretch>
        </p:blipFill>
        <p:spPr>
          <a:xfrm>
            <a:off x="0" y="-47991"/>
            <a:ext cx="12192000" cy="1042508"/>
          </a:xfrm>
          <a:prstGeom prst="rect">
            <a:avLst/>
          </a:prstGeom>
          <a:ln w="12700">
            <a:miter lim="400000"/>
          </a:ln>
        </p:spPr>
      </p:pic>
      <p:sp>
        <p:nvSpPr>
          <p:cNvPr id="1191" name="Shape 1191"/>
          <p:cNvSpPr/>
          <p:nvPr/>
        </p:nvSpPr>
        <p:spPr>
          <a:xfrm>
            <a:off x="170130" y="42403"/>
            <a:ext cx="11887203" cy="720641"/>
          </a:xfrm>
          <a:prstGeom prst="rect">
            <a:avLst/>
          </a:prstGeom>
          <a:solidFill>
            <a:srgbClr val="FFFFFF"/>
          </a:solidFill>
          <a:ln w="12700">
            <a:solidFill>
              <a:srgbClr val="FFFFFF"/>
            </a:solidFill>
            <a:miter/>
          </a:ln>
        </p:spPr>
        <p:txBody>
          <a:bodyPr lIns="45718" tIns="45718" rIns="45718" bIns="45718" anchor="ctr"/>
          <a:lstStyle/>
          <a:p>
            <a:pPr algn="ctr" defTabSz="457200">
              <a:defRPr>
                <a:solidFill>
                  <a:srgbClr val="FFFFFF"/>
                </a:solidFill>
              </a:defRPr>
            </a:pPr>
            <a:endParaRPr/>
          </a:p>
        </p:txBody>
      </p:sp>
      <p:sp>
        <p:nvSpPr>
          <p:cNvPr id="1192" name="Shape 1192"/>
          <p:cNvSpPr/>
          <p:nvPr/>
        </p:nvSpPr>
        <p:spPr>
          <a:xfrm>
            <a:off x="485377" y="172313"/>
            <a:ext cx="10665553" cy="43706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defTabSz="914353">
              <a:defRPr sz="2400" b="1">
                <a:latin typeface="Arial"/>
                <a:ea typeface="Arial"/>
                <a:cs typeface="Arial"/>
                <a:sym typeface="Arial"/>
              </a:defRPr>
            </a:lvl1pPr>
          </a:lstStyle>
          <a:p>
            <a:r>
              <a:t>ATHENE: Clinician’s Global Impression of Change (CGIC)</a:t>
            </a:r>
          </a:p>
        </p:txBody>
      </p:sp>
      <p:sp>
        <p:nvSpPr>
          <p:cNvPr id="1193" name="Shape 1193"/>
          <p:cNvSpPr/>
          <p:nvPr/>
        </p:nvSpPr>
        <p:spPr>
          <a:xfrm>
            <a:off x="1023776" y="6236484"/>
            <a:ext cx="9835413" cy="26633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700">
                <a:solidFill>
                  <a:srgbClr val="FFFFFF"/>
                </a:solidFill>
                <a:latin typeface="Arial"/>
                <a:ea typeface="Arial"/>
                <a:cs typeface="Arial"/>
                <a:sym typeface="Arial"/>
              </a:defRPr>
            </a:lvl1pPr>
          </a:lstStyle>
          <a:p>
            <a:r>
              <a:t>Chen CLH, Lu Q, Moorakonda RB, Kandiah N, Tan BY, Villaraza SG, Cano J, Venketasubramanian N. Alzheimer's Disease THErapy With NEuroaid (ATHENE): A Randomized Double-Blind Delayed-Start Trial. J Am Med Dir Assoc. 2022 Mar;23(3):379-386.e3. doi: 10.1016/j.jamda.2021.10.018. Epub 2021 Nov 29. PMID: 34856171.</a:t>
            </a:r>
          </a:p>
        </p:txBody>
      </p:sp>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solidFill>
                  <a:srgbClr val="FF0000"/>
                </a:solidFill>
                <a:latin typeface="Calibri"/>
                <a:cs typeface="Calibri"/>
              </a:rPr>
              <a:t>MLC601 add-on therapy; SONUÇ</a:t>
            </a:r>
          </a:p>
        </p:txBody>
      </p:sp>
      <p:sp>
        <p:nvSpPr>
          <p:cNvPr id="3" name="Text Placeholder 2"/>
          <p:cNvSpPr>
            <a:spLocks noGrp="1"/>
          </p:cNvSpPr>
          <p:nvPr>
            <p:ph type="body" idx="1"/>
          </p:nvPr>
        </p:nvSpPr>
        <p:spPr>
          <a:gradFill flip="none" rotWithShape="1">
            <a:gsLst>
              <a:gs pos="0">
                <a:srgbClr val="0000FF"/>
              </a:gs>
              <a:gs pos="100000">
                <a:srgbClr val="FFFFFF"/>
              </a:gs>
            </a:gsLst>
            <a:path path="rect">
              <a:fillToRect l="100000" t="100000"/>
            </a:path>
            <a:tileRect r="-100000" b="-100000"/>
          </a:gradFill>
          <a:ln>
            <a:solidFill>
              <a:srgbClr val="FF0000"/>
            </a:solidFill>
          </a:ln>
        </p:spPr>
        <p:txBody>
          <a:bodyPr>
            <a:normAutofit fontScale="70000" lnSpcReduction="20000"/>
          </a:bodyPr>
          <a:lstStyle/>
          <a:p>
            <a:r>
              <a:rPr lang="en-US" b="1" dirty="0" err="1">
                <a:solidFill>
                  <a:srgbClr val="0000FF"/>
                </a:solidFill>
              </a:rPr>
              <a:t>Etkinlik</a:t>
            </a:r>
            <a:r>
              <a:rPr lang="en-US" b="1" dirty="0">
                <a:solidFill>
                  <a:srgbClr val="0000FF"/>
                </a:solidFill>
              </a:rPr>
              <a:t>: </a:t>
            </a:r>
            <a:r>
              <a:rPr lang="en-US" b="1" dirty="0" err="1">
                <a:solidFill>
                  <a:srgbClr val="0000FF"/>
                </a:solidFill>
              </a:rPr>
              <a:t>Sekonder</a:t>
            </a:r>
            <a:r>
              <a:rPr lang="en-US" b="1" dirty="0">
                <a:solidFill>
                  <a:srgbClr val="0000FF"/>
                </a:solidFill>
              </a:rPr>
              <a:t> </a:t>
            </a:r>
            <a:r>
              <a:rPr lang="en-US" b="1" dirty="0" err="1">
                <a:solidFill>
                  <a:srgbClr val="0000FF"/>
                </a:solidFill>
              </a:rPr>
              <a:t>sonlanım</a:t>
            </a:r>
            <a:endParaRPr lang="en-US" b="1" dirty="0">
              <a:solidFill>
                <a:srgbClr val="0000FF"/>
              </a:solidFill>
            </a:endParaRPr>
          </a:p>
          <a:p>
            <a:pPr lvl="1"/>
            <a:r>
              <a:rPr lang="en-US" dirty="0"/>
              <a:t>Early starter </a:t>
            </a:r>
            <a:r>
              <a:rPr lang="en-US" dirty="0" err="1"/>
              <a:t>grubunda</a:t>
            </a:r>
            <a:r>
              <a:rPr lang="en-US" dirty="0"/>
              <a:t> 9. </a:t>
            </a:r>
            <a:r>
              <a:rPr lang="en-US" dirty="0" err="1"/>
              <a:t>ve</a:t>
            </a:r>
            <a:r>
              <a:rPr lang="en-US" dirty="0"/>
              <a:t> 12. </a:t>
            </a:r>
            <a:r>
              <a:rPr lang="en-US" dirty="0" err="1"/>
              <a:t>ayda</a:t>
            </a:r>
            <a:r>
              <a:rPr lang="en-US" dirty="0"/>
              <a:t> ADAS-cog </a:t>
            </a:r>
            <a:r>
              <a:rPr lang="en-US" dirty="0" err="1"/>
              <a:t>farkı</a:t>
            </a:r>
            <a:r>
              <a:rPr lang="en-US" dirty="0"/>
              <a:t> </a:t>
            </a:r>
            <a:r>
              <a:rPr lang="en-US" dirty="0" err="1"/>
              <a:t>daha</a:t>
            </a:r>
            <a:r>
              <a:rPr lang="en-US" dirty="0"/>
              <a:t> </a:t>
            </a:r>
            <a:r>
              <a:rPr lang="en-US" dirty="0" err="1"/>
              <a:t>belirgin</a:t>
            </a:r>
            <a:r>
              <a:rPr lang="en-US" dirty="0"/>
              <a:t> (</a:t>
            </a:r>
            <a:r>
              <a:rPr lang="en-US" dirty="0" err="1"/>
              <a:t>özellikle</a:t>
            </a:r>
            <a:r>
              <a:rPr lang="en-US" dirty="0"/>
              <a:t> </a:t>
            </a:r>
            <a:r>
              <a:rPr lang="en-US" dirty="0" err="1"/>
              <a:t>tedaviye</a:t>
            </a:r>
            <a:r>
              <a:rPr lang="en-US" dirty="0"/>
              <a:t> </a:t>
            </a:r>
            <a:r>
              <a:rPr lang="en-US" dirty="0" err="1"/>
              <a:t>uyumu</a:t>
            </a:r>
            <a:r>
              <a:rPr lang="en-US" dirty="0"/>
              <a:t> </a:t>
            </a:r>
            <a:r>
              <a:rPr lang="en-US" dirty="0" err="1"/>
              <a:t>iyi</a:t>
            </a:r>
            <a:r>
              <a:rPr lang="en-US" dirty="0"/>
              <a:t> </a:t>
            </a:r>
            <a:r>
              <a:rPr lang="en-US" dirty="0" err="1"/>
              <a:t>olan</a:t>
            </a:r>
            <a:r>
              <a:rPr lang="en-US" dirty="0"/>
              <a:t> per-</a:t>
            </a:r>
            <a:r>
              <a:rPr lang="en-US" dirty="0" err="1"/>
              <a:t>protokol</a:t>
            </a:r>
            <a:r>
              <a:rPr lang="en-US" dirty="0"/>
              <a:t> </a:t>
            </a:r>
            <a:r>
              <a:rPr lang="en-US" dirty="0" err="1"/>
              <a:t>grubunda</a:t>
            </a:r>
            <a:r>
              <a:rPr lang="en-US" dirty="0"/>
              <a:t>)</a:t>
            </a:r>
          </a:p>
          <a:p>
            <a:pPr marL="457200" lvl="1" indent="0">
              <a:buNone/>
            </a:pPr>
            <a:endParaRPr lang="en-US" dirty="0"/>
          </a:p>
          <a:p>
            <a:r>
              <a:rPr lang="en-US" b="1" dirty="0">
                <a:solidFill>
                  <a:srgbClr val="0000FF"/>
                </a:solidFill>
              </a:rPr>
              <a:t>Yan </a:t>
            </a:r>
            <a:r>
              <a:rPr lang="en-US" b="1" dirty="0" err="1">
                <a:solidFill>
                  <a:srgbClr val="0000FF"/>
                </a:solidFill>
              </a:rPr>
              <a:t>etki</a:t>
            </a:r>
            <a:r>
              <a:rPr lang="en-US" b="1" dirty="0">
                <a:solidFill>
                  <a:srgbClr val="0000FF"/>
                </a:solidFill>
              </a:rPr>
              <a:t>: Primer </a:t>
            </a:r>
            <a:r>
              <a:rPr lang="en-US" b="1" dirty="0" err="1">
                <a:solidFill>
                  <a:srgbClr val="0000FF"/>
                </a:solidFill>
              </a:rPr>
              <a:t>sonlanım</a:t>
            </a:r>
            <a:endParaRPr lang="en-US" b="1" dirty="0">
              <a:solidFill>
                <a:srgbClr val="0000FF"/>
              </a:solidFill>
            </a:endParaRPr>
          </a:p>
          <a:p>
            <a:pPr lvl="1"/>
            <a:r>
              <a:rPr lang="en-US" dirty="0"/>
              <a:t>Early starter </a:t>
            </a:r>
            <a:r>
              <a:rPr lang="en-US" dirty="0" err="1"/>
              <a:t>grubunda</a:t>
            </a:r>
            <a:r>
              <a:rPr lang="en-US" dirty="0"/>
              <a:t> </a:t>
            </a:r>
            <a:r>
              <a:rPr lang="en-US" dirty="0" err="1"/>
              <a:t>vasküler</a:t>
            </a:r>
            <a:r>
              <a:rPr lang="en-US" dirty="0"/>
              <a:t>  risk </a:t>
            </a:r>
            <a:r>
              <a:rPr lang="en-US" dirty="0" err="1"/>
              <a:t>faktörleri</a:t>
            </a:r>
            <a:r>
              <a:rPr lang="en-US" dirty="0"/>
              <a:t> (DM, HT, HL, SV0) </a:t>
            </a:r>
            <a:r>
              <a:rPr lang="en-US" dirty="0" err="1"/>
              <a:t>daha</a:t>
            </a:r>
            <a:r>
              <a:rPr lang="en-US" dirty="0"/>
              <a:t> </a:t>
            </a:r>
            <a:r>
              <a:rPr lang="en-US" dirty="0" err="1"/>
              <a:t>fazla</a:t>
            </a:r>
            <a:r>
              <a:rPr lang="en-US" dirty="0"/>
              <a:t> </a:t>
            </a:r>
            <a:r>
              <a:rPr lang="en-US" dirty="0" err="1"/>
              <a:t>olmasına</a:t>
            </a:r>
            <a:r>
              <a:rPr lang="en-US" dirty="0"/>
              <a:t> </a:t>
            </a:r>
            <a:r>
              <a:rPr lang="en-US" dirty="0" err="1"/>
              <a:t>rağmen</a:t>
            </a:r>
            <a:r>
              <a:rPr lang="en-US" dirty="0"/>
              <a:t> </a:t>
            </a:r>
            <a:r>
              <a:rPr lang="en-US" dirty="0" err="1"/>
              <a:t>iki</a:t>
            </a:r>
            <a:r>
              <a:rPr lang="en-US" dirty="0"/>
              <a:t> </a:t>
            </a:r>
            <a:r>
              <a:rPr lang="en-US" dirty="0" err="1"/>
              <a:t>grupta</a:t>
            </a:r>
            <a:r>
              <a:rPr lang="en-US" dirty="0"/>
              <a:t> </a:t>
            </a:r>
            <a:r>
              <a:rPr lang="en-US" dirty="0" err="1"/>
              <a:t>olumsuz</a:t>
            </a:r>
            <a:r>
              <a:rPr lang="en-US" dirty="0"/>
              <a:t> </a:t>
            </a:r>
            <a:r>
              <a:rPr lang="en-US" dirty="0" err="1"/>
              <a:t>sonlanımlar</a:t>
            </a:r>
            <a:r>
              <a:rPr lang="en-US" dirty="0"/>
              <a:t> </a:t>
            </a:r>
            <a:r>
              <a:rPr lang="en-US" dirty="0" err="1"/>
              <a:t>benzer</a:t>
            </a:r>
            <a:r>
              <a:rPr lang="en-US" dirty="0"/>
              <a:t>, </a:t>
            </a:r>
            <a:r>
              <a:rPr lang="en-US" dirty="0" err="1"/>
              <a:t>güvenlik</a:t>
            </a:r>
            <a:r>
              <a:rPr lang="en-US" dirty="0"/>
              <a:t> </a:t>
            </a:r>
            <a:r>
              <a:rPr lang="en-US" dirty="0" err="1"/>
              <a:t>profili</a:t>
            </a:r>
            <a:r>
              <a:rPr lang="en-US" dirty="0"/>
              <a:t> </a:t>
            </a:r>
            <a:r>
              <a:rPr lang="en-US" dirty="0" err="1"/>
              <a:t>benzer</a:t>
            </a:r>
            <a:endParaRPr lang="en-US" dirty="0"/>
          </a:p>
          <a:p>
            <a:pPr lvl="3"/>
            <a:r>
              <a:rPr lang="en-US" dirty="0"/>
              <a:t>Early starter </a:t>
            </a:r>
            <a:r>
              <a:rPr lang="en-US" dirty="0" err="1"/>
              <a:t>grubu</a:t>
            </a:r>
            <a:r>
              <a:rPr lang="en-US" dirty="0"/>
              <a:t> </a:t>
            </a:r>
            <a:r>
              <a:rPr lang="en-US" dirty="0" err="1"/>
              <a:t>vasküler</a:t>
            </a:r>
            <a:r>
              <a:rPr lang="en-US" dirty="0"/>
              <a:t> risk fazla-MLC901 </a:t>
            </a:r>
            <a:r>
              <a:rPr lang="en-US" dirty="0" err="1"/>
              <a:t>etkinliğini</a:t>
            </a:r>
            <a:r>
              <a:rPr lang="en-US" dirty="0"/>
              <a:t> </a:t>
            </a:r>
            <a:r>
              <a:rPr lang="en-US" dirty="0" err="1"/>
              <a:t>artırmış</a:t>
            </a:r>
            <a:r>
              <a:rPr lang="en-US" dirty="0"/>
              <a:t> </a:t>
            </a:r>
            <a:r>
              <a:rPr lang="en-US" dirty="0" err="1"/>
              <a:t>olabilir</a:t>
            </a:r>
            <a:r>
              <a:rPr lang="en-US" dirty="0"/>
              <a:t> mi????</a:t>
            </a:r>
          </a:p>
          <a:p>
            <a:endParaRPr lang="en-US" dirty="0"/>
          </a:p>
          <a:p>
            <a:r>
              <a:rPr lang="en-US" b="1" dirty="0" err="1">
                <a:solidFill>
                  <a:srgbClr val="0000FF"/>
                </a:solidFill>
              </a:rPr>
              <a:t>Limitasyon</a:t>
            </a:r>
            <a:r>
              <a:rPr lang="en-US" b="1" dirty="0">
                <a:solidFill>
                  <a:srgbClr val="0000FF"/>
                </a:solidFill>
              </a:rPr>
              <a:t>:</a:t>
            </a:r>
          </a:p>
          <a:p>
            <a:pPr lvl="1"/>
            <a:r>
              <a:rPr lang="en-US" dirty="0" err="1"/>
              <a:t>Süre</a:t>
            </a:r>
            <a:r>
              <a:rPr lang="en-US" dirty="0"/>
              <a:t> </a:t>
            </a:r>
            <a:r>
              <a:rPr lang="en-US" dirty="0" err="1"/>
              <a:t>kısa</a:t>
            </a:r>
            <a:r>
              <a:rPr lang="en-US" dirty="0"/>
              <a:t>, 6 </a:t>
            </a:r>
            <a:r>
              <a:rPr lang="en-US" dirty="0" err="1"/>
              <a:t>aylık</a:t>
            </a:r>
            <a:r>
              <a:rPr lang="en-US" dirty="0"/>
              <a:t> 2 </a:t>
            </a:r>
            <a:r>
              <a:rPr lang="en-US" dirty="0" err="1"/>
              <a:t>periyod</a:t>
            </a:r>
            <a:endParaRPr lang="en-US" dirty="0"/>
          </a:p>
          <a:p>
            <a:pPr lvl="1"/>
            <a:r>
              <a:rPr lang="en-US" dirty="0" err="1"/>
              <a:t>Popülasyon</a:t>
            </a:r>
            <a:r>
              <a:rPr lang="en-US" dirty="0"/>
              <a:t> </a:t>
            </a:r>
            <a:r>
              <a:rPr lang="en-US" dirty="0" err="1"/>
              <a:t>daha</a:t>
            </a:r>
            <a:r>
              <a:rPr lang="en-US" dirty="0"/>
              <a:t> </a:t>
            </a:r>
            <a:r>
              <a:rPr lang="en-US" dirty="0" err="1"/>
              <a:t>çok</a:t>
            </a:r>
            <a:r>
              <a:rPr lang="en-US" dirty="0"/>
              <a:t> </a:t>
            </a:r>
            <a:r>
              <a:rPr lang="en-US" dirty="0" err="1"/>
              <a:t>Çinli</a:t>
            </a:r>
            <a:endParaRPr lang="en-US" dirty="0"/>
          </a:p>
          <a:p>
            <a:pPr lvl="1"/>
            <a:r>
              <a:rPr lang="en-US" dirty="0"/>
              <a:t>12.ayda </a:t>
            </a:r>
            <a:r>
              <a:rPr lang="en-US" dirty="0" err="1"/>
              <a:t>çalışmadan</a:t>
            </a:r>
            <a:r>
              <a:rPr lang="en-US" dirty="0"/>
              <a:t> 14 </a:t>
            </a:r>
            <a:r>
              <a:rPr lang="en-US" dirty="0" err="1"/>
              <a:t>hastada</a:t>
            </a:r>
            <a:r>
              <a:rPr lang="en-US" dirty="0"/>
              <a:t> </a:t>
            </a:r>
            <a:r>
              <a:rPr lang="en-US" dirty="0" err="1"/>
              <a:t>etkinlik</a:t>
            </a:r>
            <a:r>
              <a:rPr lang="en-US" dirty="0"/>
              <a:t> </a:t>
            </a:r>
            <a:r>
              <a:rPr lang="en-US" dirty="0" err="1"/>
              <a:t>değerlendirmesi</a:t>
            </a:r>
            <a:r>
              <a:rPr lang="en-US" dirty="0"/>
              <a:t> </a:t>
            </a:r>
            <a:r>
              <a:rPr lang="en-US" dirty="0" err="1"/>
              <a:t>yapılamamış</a:t>
            </a:r>
            <a:r>
              <a:rPr lang="en-US" dirty="0"/>
              <a:t>, </a:t>
            </a:r>
            <a:r>
              <a:rPr lang="en-US" dirty="0" err="1"/>
              <a:t>çalışma</a:t>
            </a:r>
            <a:r>
              <a:rPr lang="en-US" dirty="0"/>
              <a:t> </a:t>
            </a:r>
            <a:r>
              <a:rPr lang="en-US" dirty="0" err="1"/>
              <a:t>etkinlik</a:t>
            </a:r>
            <a:r>
              <a:rPr lang="en-US" dirty="0"/>
              <a:t> </a:t>
            </a:r>
            <a:r>
              <a:rPr lang="en-US" dirty="0" err="1"/>
              <a:t>sonuçları</a:t>
            </a:r>
            <a:r>
              <a:rPr lang="en-US" dirty="0"/>
              <a:t> </a:t>
            </a:r>
            <a:r>
              <a:rPr lang="en-US" dirty="0" err="1"/>
              <a:t>değişmiş</a:t>
            </a:r>
            <a:r>
              <a:rPr lang="en-US" dirty="0"/>
              <a:t> </a:t>
            </a:r>
            <a:r>
              <a:rPr lang="en-US" dirty="0" err="1"/>
              <a:t>olabilir</a:t>
            </a:r>
            <a:endParaRPr lang="en-US" dirty="0"/>
          </a:p>
          <a:p>
            <a:pPr marL="457200" lvl="1" indent="0">
              <a:buNone/>
            </a:pPr>
            <a:endParaRPr lang="en-US" dirty="0"/>
          </a:p>
        </p:txBody>
      </p:sp>
    </p:spTree>
    <p:extLst>
      <p:ext uri="{BB962C8B-B14F-4D97-AF65-F5344CB8AC3E}">
        <p14:creationId xmlns:p14="http://schemas.microsoft.com/office/powerpoint/2010/main" val="2255564319"/>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5" name="image60.png"/>
          <p:cNvPicPr>
            <a:picLocks noChangeAspect="1"/>
          </p:cNvPicPr>
          <p:nvPr/>
        </p:nvPicPr>
        <p:blipFill>
          <a:blip r:embed="rId2"/>
          <a:stretch>
            <a:fillRect/>
          </a:stretch>
        </p:blipFill>
        <p:spPr>
          <a:xfrm>
            <a:off x="5937565" y="1153934"/>
            <a:ext cx="5789539" cy="3859694"/>
          </a:xfrm>
          <a:prstGeom prst="rect">
            <a:avLst/>
          </a:prstGeom>
          <a:ln w="12700">
            <a:miter lim="400000"/>
          </a:ln>
        </p:spPr>
      </p:pic>
      <p:sp>
        <p:nvSpPr>
          <p:cNvPr id="1196" name="Shape 1196"/>
          <p:cNvSpPr/>
          <p:nvPr/>
        </p:nvSpPr>
        <p:spPr>
          <a:xfrm>
            <a:off x="6336877" y="5111527"/>
            <a:ext cx="4462075" cy="929639"/>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p>
            <a:pPr>
              <a:defRPr sz="1000"/>
            </a:pPr>
            <a:r>
              <a:t>At M9-M12, the ADAS-Cog difference Leqembi vs placebo is about 1.5 points</a:t>
            </a:r>
          </a:p>
          <a:p>
            <a:pPr marL="171450" indent="-171450">
              <a:buSzPct val="100000"/>
              <a:buFont typeface="Arial"/>
              <a:buChar char="•"/>
              <a:defRPr sz="1000"/>
            </a:pPr>
            <a:r>
              <a:t>CLARITY study: Mild dementia 39% - MCI 61%</a:t>
            </a:r>
          </a:p>
          <a:p>
            <a:pPr marL="171450" indent="-171450">
              <a:buSzPct val="100000"/>
              <a:buFont typeface="Arial"/>
              <a:buChar char="•"/>
              <a:defRPr sz="1000"/>
            </a:pPr>
            <a:r>
              <a:t>ADAS-Cog =25</a:t>
            </a:r>
          </a:p>
          <a:p>
            <a:pPr marL="171450" indent="-171450">
              <a:buSzPct val="100000"/>
              <a:buFont typeface="Arial"/>
              <a:buChar char="•"/>
              <a:defRPr sz="1000"/>
            </a:pPr>
            <a:r>
              <a:t>MMSE= 24</a:t>
            </a:r>
          </a:p>
          <a:p>
            <a:pPr marL="171450" indent="-171450">
              <a:buSzPct val="100000"/>
              <a:buFont typeface="Arial"/>
              <a:buChar char="•"/>
              <a:defRPr sz="1000"/>
            </a:pPr>
            <a:r>
              <a:t>On top of standard therapy 52%</a:t>
            </a:r>
          </a:p>
          <a:p>
            <a:pPr marL="171450" indent="-171450">
              <a:buSzPct val="100000"/>
              <a:buFont typeface="Arial"/>
              <a:buChar char="•"/>
              <a:defRPr sz="1000"/>
            </a:pPr>
            <a:r>
              <a:t>ARIA-E or ARIA-H 21%	</a:t>
            </a:r>
          </a:p>
        </p:txBody>
      </p:sp>
      <p:sp>
        <p:nvSpPr>
          <p:cNvPr id="1197" name="Shape 1197"/>
          <p:cNvSpPr/>
          <p:nvPr/>
        </p:nvSpPr>
        <p:spPr>
          <a:xfrm>
            <a:off x="877824" y="5026850"/>
            <a:ext cx="4784659" cy="929639"/>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p>
            <a:pPr>
              <a:defRPr sz="1000"/>
            </a:pPr>
            <a:r>
              <a:t>At M9-M12, the ADAS-Cog difference early starter vs late-starter is about 3 points</a:t>
            </a:r>
          </a:p>
          <a:p>
            <a:pPr marL="171450" indent="-171450">
              <a:buSzPct val="100000"/>
              <a:buFont typeface="Arial"/>
              <a:buChar char="•"/>
              <a:defRPr sz="1000"/>
            </a:pPr>
            <a:r>
              <a:t>ATHENE study: Mild/moderate AD</a:t>
            </a:r>
          </a:p>
          <a:p>
            <a:pPr marL="171450" indent="-171450">
              <a:buSzPct val="100000"/>
              <a:buFont typeface="Arial"/>
              <a:buChar char="•"/>
              <a:defRPr sz="1000"/>
            </a:pPr>
            <a:r>
              <a:t>ADAS-Cog = 30</a:t>
            </a:r>
          </a:p>
          <a:p>
            <a:pPr marL="171450" indent="-171450">
              <a:buSzPct val="100000"/>
              <a:buFont typeface="Arial"/>
              <a:buChar char="•"/>
              <a:defRPr sz="1000"/>
            </a:pPr>
            <a:r>
              <a:t>MMSE = 15</a:t>
            </a:r>
          </a:p>
          <a:p>
            <a:pPr marL="171450" indent="-171450">
              <a:buSzPct val="100000"/>
              <a:buFont typeface="Arial"/>
              <a:buChar char="•"/>
              <a:defRPr sz="1000"/>
            </a:pPr>
            <a:r>
              <a:t>On top of standard therapy 100%</a:t>
            </a:r>
          </a:p>
          <a:p>
            <a:pPr marL="171450" indent="-171450">
              <a:buSzPct val="100000"/>
              <a:buFont typeface="Arial"/>
              <a:buChar char="•"/>
              <a:defRPr sz="1000"/>
            </a:pPr>
            <a:r>
              <a:t>Good safety</a:t>
            </a:r>
          </a:p>
        </p:txBody>
      </p:sp>
      <p:pic>
        <p:nvPicPr>
          <p:cNvPr id="1198" name="image5.jpeg"/>
          <p:cNvPicPr>
            <a:picLocks noChangeAspect="1"/>
          </p:cNvPicPr>
          <p:nvPr/>
        </p:nvPicPr>
        <p:blipFill>
          <a:blip r:embed="rId3"/>
          <a:stretch>
            <a:fillRect/>
          </a:stretch>
        </p:blipFill>
        <p:spPr>
          <a:xfrm>
            <a:off x="1071634" y="1069257"/>
            <a:ext cx="4232886" cy="3868081"/>
          </a:xfrm>
          <a:prstGeom prst="rect">
            <a:avLst/>
          </a:prstGeom>
          <a:ln w="12700">
            <a:miter lim="400000"/>
          </a:ln>
        </p:spPr>
      </p:pic>
      <p:sp>
        <p:nvSpPr>
          <p:cNvPr id="1199" name="Shape 1199"/>
          <p:cNvSpPr/>
          <p:nvPr/>
        </p:nvSpPr>
        <p:spPr>
          <a:xfrm>
            <a:off x="2817077" y="1028475"/>
            <a:ext cx="658747" cy="269239"/>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sz="1200" b="1">
                <a:solidFill>
                  <a:srgbClr val="C00000"/>
                </a:solidFill>
              </a:defRPr>
            </a:lvl1pPr>
          </a:lstStyle>
          <a:p>
            <a:r>
              <a:t>ATHENE</a:t>
            </a:r>
          </a:p>
        </p:txBody>
      </p:sp>
      <p:sp>
        <p:nvSpPr>
          <p:cNvPr id="1200" name="Shape 1200"/>
          <p:cNvSpPr/>
          <p:nvPr/>
        </p:nvSpPr>
        <p:spPr>
          <a:xfrm>
            <a:off x="8418817" y="966484"/>
            <a:ext cx="700344" cy="269239"/>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sz="1200" b="1">
                <a:solidFill>
                  <a:srgbClr val="C00000"/>
                </a:solidFill>
              </a:defRPr>
            </a:lvl1pPr>
          </a:lstStyle>
          <a:p>
            <a:r>
              <a:t>CLARITY</a:t>
            </a:r>
          </a:p>
        </p:txBody>
      </p:sp>
      <p:sp>
        <p:nvSpPr>
          <p:cNvPr id="1201" name="Shape 1201"/>
          <p:cNvSpPr>
            <a:spLocks noGrp="1"/>
          </p:cNvSpPr>
          <p:nvPr>
            <p:ph type="sldNum" sz="quarter" idx="4294967295"/>
          </p:nvPr>
        </p:nvSpPr>
        <p:spPr>
          <a:xfrm>
            <a:off x="11548430" y="6328402"/>
            <a:ext cx="301853" cy="307339"/>
          </a:xfrm>
          <a:prstGeom prst="rect">
            <a:avLst/>
          </a:prstGeom>
          <a:extLst>
            <a:ext uri="{C572A759-6A51-4108-AA02-DFA0A04FC94B}">
              <ma14:wrappingTextBoxFlag xmlns:ma14="http://schemas.microsoft.com/office/mac/drawingml/2011/main" xmlns="" val="1"/>
            </a:ext>
          </a:extLst>
        </p:spPr>
        <p:txBody>
          <a:bodyPr/>
          <a:lstStyle>
            <a:lvl1pPr algn="ctr">
              <a:defRPr sz="1400">
                <a:solidFill>
                  <a:srgbClr val="44546A"/>
                </a:solidFill>
                <a:latin typeface="Calibri Light"/>
                <a:ea typeface="Calibri Light"/>
                <a:cs typeface="Calibri Light"/>
                <a:sym typeface="Calibri Light"/>
              </a:defRPr>
            </a:lvl1pPr>
          </a:lstStyle>
          <a:p>
            <a:fld id="{86CB4B4D-7CA3-9044-876B-883B54F8677D}" type="slidenum">
              <a:t>47</a:t>
            </a:fld>
            <a:endParaRPr/>
          </a:p>
        </p:txBody>
      </p:sp>
      <p:pic>
        <p:nvPicPr>
          <p:cNvPr id="1202" name="image2.png"/>
          <p:cNvPicPr>
            <a:picLocks noChangeAspect="1"/>
          </p:cNvPicPr>
          <p:nvPr/>
        </p:nvPicPr>
        <p:blipFill>
          <a:blip r:embed="rId4"/>
          <a:stretch>
            <a:fillRect/>
          </a:stretch>
        </p:blipFill>
        <p:spPr>
          <a:xfrm>
            <a:off x="0" y="6160315"/>
            <a:ext cx="12192000" cy="703794"/>
          </a:xfrm>
          <a:prstGeom prst="rect">
            <a:avLst/>
          </a:prstGeom>
          <a:ln w="12700">
            <a:miter lim="400000"/>
          </a:ln>
        </p:spPr>
      </p:pic>
      <p:pic>
        <p:nvPicPr>
          <p:cNvPr id="1203" name="image3.png"/>
          <p:cNvPicPr>
            <a:picLocks noChangeAspect="1"/>
          </p:cNvPicPr>
          <p:nvPr/>
        </p:nvPicPr>
        <p:blipFill>
          <a:blip r:embed="rId5"/>
          <a:stretch>
            <a:fillRect/>
          </a:stretch>
        </p:blipFill>
        <p:spPr>
          <a:xfrm>
            <a:off x="225087" y="6319065"/>
            <a:ext cx="668675" cy="386292"/>
          </a:xfrm>
          <a:prstGeom prst="rect">
            <a:avLst/>
          </a:prstGeom>
          <a:ln w="12700">
            <a:miter lim="400000"/>
          </a:ln>
        </p:spPr>
      </p:pic>
      <p:pic>
        <p:nvPicPr>
          <p:cNvPr id="1204" name="image4.png"/>
          <p:cNvPicPr>
            <a:picLocks noChangeAspect="1"/>
          </p:cNvPicPr>
          <p:nvPr/>
        </p:nvPicPr>
        <p:blipFill>
          <a:blip r:embed="rId6"/>
          <a:stretch>
            <a:fillRect/>
          </a:stretch>
        </p:blipFill>
        <p:spPr>
          <a:xfrm>
            <a:off x="10989205" y="6293579"/>
            <a:ext cx="1126406" cy="438780"/>
          </a:xfrm>
          <a:prstGeom prst="rect">
            <a:avLst/>
          </a:prstGeom>
          <a:ln w="12700">
            <a:miter lim="400000"/>
          </a:ln>
        </p:spPr>
      </p:pic>
      <p:pic>
        <p:nvPicPr>
          <p:cNvPr id="1205" name="image1.png"/>
          <p:cNvPicPr>
            <a:picLocks noChangeAspect="1"/>
          </p:cNvPicPr>
          <p:nvPr/>
        </p:nvPicPr>
        <p:blipFill>
          <a:blip r:embed="rId7"/>
          <a:srcRect b="84612"/>
          <a:stretch>
            <a:fillRect/>
          </a:stretch>
        </p:blipFill>
        <p:spPr>
          <a:xfrm>
            <a:off x="0" y="-47991"/>
            <a:ext cx="12192000" cy="1042508"/>
          </a:xfrm>
          <a:prstGeom prst="rect">
            <a:avLst/>
          </a:prstGeom>
          <a:ln w="12700">
            <a:miter lim="400000"/>
          </a:ln>
        </p:spPr>
      </p:pic>
      <p:sp>
        <p:nvSpPr>
          <p:cNvPr id="1206" name="Shape 1206"/>
          <p:cNvSpPr/>
          <p:nvPr/>
        </p:nvSpPr>
        <p:spPr>
          <a:xfrm>
            <a:off x="170130" y="42403"/>
            <a:ext cx="11887203" cy="720641"/>
          </a:xfrm>
          <a:prstGeom prst="rect">
            <a:avLst/>
          </a:prstGeom>
          <a:solidFill>
            <a:srgbClr val="FFFFFF"/>
          </a:solidFill>
          <a:ln w="12700">
            <a:solidFill>
              <a:srgbClr val="FFFFFF"/>
            </a:solidFill>
            <a:miter/>
          </a:ln>
        </p:spPr>
        <p:txBody>
          <a:bodyPr lIns="45718" tIns="45718" rIns="45718" bIns="45718" anchor="ctr"/>
          <a:lstStyle/>
          <a:p>
            <a:pPr algn="ctr" defTabSz="457200">
              <a:defRPr>
                <a:solidFill>
                  <a:srgbClr val="FFFFFF"/>
                </a:solidFill>
              </a:defRPr>
            </a:pPr>
            <a:endParaRPr/>
          </a:p>
        </p:txBody>
      </p:sp>
      <p:sp>
        <p:nvSpPr>
          <p:cNvPr id="1207" name="Shape 1207"/>
          <p:cNvSpPr/>
          <p:nvPr/>
        </p:nvSpPr>
        <p:spPr>
          <a:xfrm>
            <a:off x="485377" y="172313"/>
            <a:ext cx="10665553" cy="43706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defTabSz="914353">
              <a:defRPr sz="2400" b="1">
                <a:latin typeface="Arial"/>
                <a:ea typeface="Arial"/>
                <a:cs typeface="Arial"/>
                <a:sym typeface="Arial"/>
              </a:defRPr>
            </a:lvl1pPr>
          </a:lstStyle>
          <a:p>
            <a:r>
              <a:t>Indirect comparison with Lecanemab study in early AD</a:t>
            </a:r>
          </a:p>
        </p:txBody>
      </p:sp>
      <p:sp>
        <p:nvSpPr>
          <p:cNvPr id="1208" name="Shape 1208"/>
          <p:cNvSpPr/>
          <p:nvPr/>
        </p:nvSpPr>
        <p:spPr>
          <a:xfrm>
            <a:off x="1379802" y="6341772"/>
            <a:ext cx="2743202" cy="269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1200">
                <a:solidFill>
                  <a:srgbClr val="FFFFFF"/>
                </a:solidFill>
              </a:defRPr>
            </a:lvl1pPr>
          </a:lstStyle>
          <a:p>
            <a:r>
              <a:t>4/18/25</a:t>
            </a:r>
          </a:p>
        </p:txBody>
      </p:sp>
      <p:sp>
        <p:nvSpPr>
          <p:cNvPr id="1209" name="Shape 1209"/>
          <p:cNvSpPr/>
          <p:nvPr/>
        </p:nvSpPr>
        <p:spPr>
          <a:xfrm>
            <a:off x="6504109" y="6395872"/>
            <a:ext cx="4133740" cy="3708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defRPr sz="1000">
                <a:solidFill>
                  <a:srgbClr val="FFFFFF"/>
                </a:solidFill>
              </a:defRPr>
            </a:pPr>
            <a:r>
              <a:t>Source: </a:t>
            </a:r>
            <a:r>
              <a:rPr u="sng">
                <a:solidFill>
                  <a:srgbClr val="0000FF"/>
                </a:solidFill>
                <a:uFill>
                  <a:solidFill>
                    <a:srgbClr val="0000FF"/>
                  </a:solidFill>
                </a:uFill>
                <a:hlinkClick r:id="rId8"/>
              </a:rPr>
              <a:t>https://www.leqembihcp.com/about-leqembi/study-2-clarity-ad</a:t>
            </a:r>
            <a:r>
              <a:t> </a:t>
            </a:r>
          </a:p>
        </p:txBody>
      </p:sp>
    </p:spTree>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 name="Shape 605"/>
          <p:cNvSpPr>
            <a:spLocks noGrp="1"/>
          </p:cNvSpPr>
          <p:nvPr>
            <p:ph type="sldNum" sz="quarter" idx="4294967295"/>
          </p:nvPr>
        </p:nvSpPr>
        <p:spPr>
          <a:xfrm>
            <a:off x="10995662" y="6248398"/>
            <a:ext cx="281937" cy="320037"/>
          </a:xfrm>
          <a:prstGeom prst="rect">
            <a:avLst/>
          </a:prstGeom>
          <a:extLst>
            <a:ext uri="{C572A759-6A51-4108-AA02-DFA0A04FC94B}">
              <ma14:wrappingTextBoxFlag xmlns:ma14="http://schemas.microsoft.com/office/mac/drawingml/2011/main" xmlns="" val="1"/>
            </a:ext>
          </a:extLst>
        </p:spPr>
        <p:txBody>
          <a:bodyPr lIns="45718" tIns="45718" rIns="45718" bIns="45718" anchor="t"/>
          <a:lstStyle>
            <a:lvl1pPr defTabSz="457200">
              <a:defRPr sz="1400">
                <a:solidFill>
                  <a:srgbClr val="000000"/>
                </a:solidFill>
                <a:latin typeface="Times"/>
                <a:ea typeface="Times"/>
                <a:cs typeface="Times"/>
                <a:sym typeface="Times"/>
              </a:defRPr>
            </a:lvl1pPr>
          </a:lstStyle>
          <a:p>
            <a:fld id="{86CB4B4D-7CA3-9044-876B-883B54F8677D}" type="slidenum">
              <a:rPr/>
              <a:t>48</a:t>
            </a:fld>
            <a:endParaRPr/>
          </a:p>
        </p:txBody>
      </p:sp>
      <p:grpSp>
        <p:nvGrpSpPr>
          <p:cNvPr id="608" name="Group 608"/>
          <p:cNvGrpSpPr/>
          <p:nvPr/>
        </p:nvGrpSpPr>
        <p:grpSpPr>
          <a:xfrm>
            <a:off x="2165982" y="1383590"/>
            <a:ext cx="8457109" cy="1148195"/>
            <a:chOff x="-1" y="-1"/>
            <a:chExt cx="8457107" cy="1148193"/>
          </a:xfrm>
        </p:grpSpPr>
        <p:sp>
          <p:nvSpPr>
            <p:cNvPr id="606" name="Shape 606"/>
            <p:cNvSpPr/>
            <p:nvPr/>
          </p:nvSpPr>
          <p:spPr>
            <a:xfrm>
              <a:off x="-1" y="-1"/>
              <a:ext cx="8457107" cy="1148193"/>
            </a:xfrm>
            <a:prstGeom prst="rect">
              <a:avLst/>
            </a:prstGeom>
            <a:solidFill>
              <a:srgbClr val="DAE3F3"/>
            </a:solidFill>
            <a:ln w="12700" cap="flat">
              <a:noFill/>
              <a:miter lim="400000"/>
            </a:ln>
            <a:effectLst>
              <a:outerShdw blurRad="50800" dist="38100" dir="2700000" rotWithShape="0">
                <a:srgbClr val="000000">
                  <a:alpha val="40000"/>
                </a:srgbClr>
              </a:outerShdw>
            </a:effectLst>
          </p:spPr>
          <p:txBody>
            <a:bodyPr wrap="square" lIns="45718" tIns="45718" rIns="45718" bIns="45718" numCol="1" anchor="ctr">
              <a:noAutofit/>
            </a:bodyPr>
            <a:lstStyle/>
            <a:p>
              <a:pPr defTabSz="914418"/>
              <a:endParaRPr/>
            </a:p>
          </p:txBody>
        </p:sp>
        <p:sp>
          <p:nvSpPr>
            <p:cNvPr id="607" name="Shape 607"/>
            <p:cNvSpPr/>
            <p:nvPr/>
          </p:nvSpPr>
          <p:spPr>
            <a:xfrm>
              <a:off x="-1" y="85895"/>
              <a:ext cx="8457107" cy="9764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2000" tIns="72000" rIns="72000" bIns="72000" numCol="1" anchor="ctr">
              <a:spAutoFit/>
            </a:bodyPr>
            <a:lstStyle/>
            <a:p>
              <a:pPr marL="285756" indent="-285756" defTabSz="914418">
                <a:buSzPct val="100000"/>
                <a:buFont typeface="Arial"/>
                <a:buChar char="•"/>
                <a:defRPr b="1">
                  <a:latin typeface="Aptos Light"/>
                  <a:ea typeface="Aptos Light"/>
                  <a:cs typeface="Aptos Light"/>
                  <a:sym typeface="Aptos Light"/>
                </a:defRPr>
              </a:pPr>
              <a:r>
                <a:rPr lang="tr-TR" dirty="0" err="1"/>
                <a:t>Rivastigmin</a:t>
              </a:r>
              <a:r>
                <a:rPr lang="tr-TR" dirty="0"/>
                <a:t> yanıtsız/</a:t>
              </a:r>
              <a:r>
                <a:rPr lang="tr-TR" dirty="0" err="1"/>
                <a:t>tolere</a:t>
              </a:r>
              <a:r>
                <a:rPr lang="tr-TR" dirty="0"/>
                <a:t> edemeyen erken-orta AH hastalarda </a:t>
              </a:r>
              <a:r>
                <a:rPr dirty="0"/>
                <a:t>NeuroAiD </a:t>
              </a:r>
              <a:r>
                <a:rPr lang="tr-TR" dirty="0"/>
                <a:t>tek ajan olarak etkili</a:t>
              </a:r>
              <a:endParaRPr dirty="0">
                <a:solidFill>
                  <a:srgbClr val="C00000"/>
                </a:solidFill>
              </a:endParaRPr>
            </a:p>
            <a:p>
              <a:pPr marL="742965" lvl="1" indent="-285756" defTabSz="914418">
                <a:buSzPct val="100000"/>
                <a:buFont typeface="Arial"/>
                <a:buChar char="•"/>
                <a:defRPr b="1">
                  <a:latin typeface="Aptos Light"/>
                  <a:ea typeface="Aptos Light"/>
                  <a:cs typeface="Aptos Light"/>
                  <a:sym typeface="Aptos Light"/>
                </a:defRPr>
              </a:pPr>
              <a:r>
                <a:rPr dirty="0"/>
                <a:t>124 </a:t>
              </a:r>
              <a:r>
                <a:rPr lang="tr-TR" dirty="0"/>
                <a:t>hasta</a:t>
              </a:r>
              <a:r>
                <a:rPr dirty="0"/>
                <a:t>18</a:t>
              </a:r>
              <a:r>
                <a:rPr lang="tr-TR" dirty="0"/>
                <a:t> ay izlem</a:t>
              </a:r>
              <a:r>
                <a:rPr dirty="0"/>
                <a:t> – </a:t>
              </a:r>
              <a:r>
                <a:rPr lang="tr-TR" dirty="0"/>
                <a:t>4 yıla uzatılmış çalışma</a:t>
              </a:r>
              <a:endParaRPr dirty="0"/>
            </a:p>
          </p:txBody>
        </p:sp>
      </p:grpSp>
      <p:grpSp>
        <p:nvGrpSpPr>
          <p:cNvPr id="611" name="Group 611"/>
          <p:cNvGrpSpPr/>
          <p:nvPr/>
        </p:nvGrpSpPr>
        <p:grpSpPr>
          <a:xfrm>
            <a:off x="2165982" y="3003318"/>
            <a:ext cx="8457109" cy="1148195"/>
            <a:chOff x="-1" y="-1"/>
            <a:chExt cx="8457107" cy="1148193"/>
          </a:xfrm>
        </p:grpSpPr>
        <p:sp>
          <p:nvSpPr>
            <p:cNvPr id="609" name="Shape 609"/>
            <p:cNvSpPr/>
            <p:nvPr/>
          </p:nvSpPr>
          <p:spPr>
            <a:xfrm>
              <a:off x="-1" y="-1"/>
              <a:ext cx="8457107" cy="1148193"/>
            </a:xfrm>
            <a:prstGeom prst="rect">
              <a:avLst/>
            </a:prstGeom>
            <a:solidFill>
              <a:srgbClr val="DAE3F3"/>
            </a:solidFill>
            <a:ln w="12700" cap="flat">
              <a:noFill/>
              <a:miter lim="400000"/>
            </a:ln>
            <a:effectLst>
              <a:outerShdw blurRad="50800" dist="38100" dir="2700000" rotWithShape="0">
                <a:srgbClr val="000000">
                  <a:alpha val="40000"/>
                </a:srgbClr>
              </a:outerShdw>
            </a:effectLst>
          </p:spPr>
          <p:txBody>
            <a:bodyPr wrap="square" lIns="45718" tIns="45718" rIns="45718" bIns="45718" numCol="1" anchor="ctr">
              <a:noAutofit/>
            </a:bodyPr>
            <a:lstStyle/>
            <a:p>
              <a:pPr defTabSz="914418">
                <a:defRPr>
                  <a:latin typeface="Aptos Light"/>
                  <a:ea typeface="Aptos Light"/>
                  <a:cs typeface="Aptos Light"/>
                  <a:sym typeface="Aptos Light"/>
                </a:defRPr>
              </a:pPr>
              <a:endParaRPr/>
            </a:p>
          </p:txBody>
        </p:sp>
        <p:sp>
          <p:nvSpPr>
            <p:cNvPr id="610" name="Shape 610"/>
            <p:cNvSpPr/>
            <p:nvPr/>
          </p:nvSpPr>
          <p:spPr>
            <a:xfrm>
              <a:off x="-1" y="85896"/>
              <a:ext cx="8457107" cy="9764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2000" tIns="72000" rIns="72000" bIns="72000" numCol="1" anchor="ctr">
              <a:spAutoFit/>
            </a:bodyPr>
            <a:lstStyle/>
            <a:p>
              <a:pPr marL="285756" indent="-285756" defTabSz="914418">
                <a:buSzPct val="100000"/>
                <a:buFont typeface="Arial"/>
                <a:buChar char="•"/>
                <a:defRPr b="1">
                  <a:latin typeface="Aptos Light"/>
                  <a:ea typeface="Aptos Light"/>
                  <a:cs typeface="Aptos Light"/>
                  <a:sym typeface="Aptos Light"/>
                </a:defRPr>
              </a:pPr>
              <a:r>
                <a:rPr lang="tr-TR" dirty="0" err="1"/>
                <a:t>NeuroAiD</a:t>
              </a:r>
              <a:r>
                <a:rPr lang="tr-TR" dirty="0"/>
                <a:t> tek ajan </a:t>
              </a:r>
              <a:r>
                <a:rPr lang="tr-TR" dirty="0" err="1"/>
                <a:t>olara</a:t>
              </a:r>
              <a:r>
                <a:rPr lang="tr-TR" dirty="0"/>
                <a:t> erken-orta AH hastalarda; </a:t>
              </a:r>
              <a:r>
                <a:rPr u="sng" dirty="0">
                  <a:solidFill>
                    <a:srgbClr val="C00000"/>
                  </a:solidFill>
                </a:rPr>
                <a:t>Donepezil, Rivastigmine </a:t>
              </a:r>
              <a:r>
                <a:rPr lang="tr-TR" u="sng" dirty="0">
                  <a:solidFill>
                    <a:srgbClr val="C00000"/>
                  </a:solidFill>
                </a:rPr>
                <a:t>ve </a:t>
              </a:r>
              <a:r>
                <a:rPr u="sng" dirty="0">
                  <a:solidFill>
                    <a:srgbClr val="C00000"/>
                  </a:solidFill>
                </a:rPr>
                <a:t>Galantamin</a:t>
              </a:r>
              <a:r>
                <a:rPr lang="tr-TR" u="sng" dirty="0">
                  <a:solidFill>
                    <a:srgbClr val="C00000"/>
                  </a:solidFill>
                </a:rPr>
                <a:t> kadar etkili</a:t>
              </a:r>
              <a:endParaRPr dirty="0"/>
            </a:p>
            <a:p>
              <a:pPr marL="742965" lvl="1" indent="-285756" defTabSz="914418">
                <a:buSzPct val="100000"/>
                <a:buFont typeface="Arial"/>
                <a:buChar char="•"/>
                <a:defRPr b="1">
                  <a:latin typeface="Aptos Light"/>
                  <a:ea typeface="Aptos Light"/>
                  <a:cs typeface="Aptos Light"/>
                  <a:sym typeface="Aptos Light"/>
                </a:defRPr>
              </a:pPr>
              <a:r>
                <a:rPr dirty="0"/>
                <a:t>264 </a:t>
              </a:r>
              <a:r>
                <a:rPr lang="tr-TR" dirty="0"/>
                <a:t>AH hasta</a:t>
              </a:r>
              <a:r>
                <a:rPr dirty="0"/>
                <a:t>16 </a:t>
              </a:r>
              <a:r>
                <a:rPr lang="tr-TR" dirty="0"/>
                <a:t>ay</a:t>
              </a:r>
              <a:endParaRPr dirty="0"/>
            </a:p>
          </p:txBody>
        </p:sp>
      </p:grpSp>
      <p:grpSp>
        <p:nvGrpSpPr>
          <p:cNvPr id="614" name="Group 614"/>
          <p:cNvGrpSpPr/>
          <p:nvPr/>
        </p:nvGrpSpPr>
        <p:grpSpPr>
          <a:xfrm>
            <a:off x="2165982" y="4623047"/>
            <a:ext cx="8457109" cy="1148194"/>
            <a:chOff x="-1" y="-1"/>
            <a:chExt cx="8457107" cy="1148193"/>
          </a:xfrm>
        </p:grpSpPr>
        <p:sp>
          <p:nvSpPr>
            <p:cNvPr id="612" name="Shape 612"/>
            <p:cNvSpPr/>
            <p:nvPr/>
          </p:nvSpPr>
          <p:spPr>
            <a:xfrm>
              <a:off x="-1" y="-1"/>
              <a:ext cx="8457107" cy="1148193"/>
            </a:xfrm>
            <a:prstGeom prst="rect">
              <a:avLst/>
            </a:prstGeom>
            <a:solidFill>
              <a:srgbClr val="DAE3F3"/>
            </a:solidFill>
            <a:ln w="12700" cap="flat">
              <a:noFill/>
              <a:miter lim="400000"/>
            </a:ln>
            <a:effectLst>
              <a:outerShdw blurRad="50800" dist="38100" dir="2700000" rotWithShape="0">
                <a:srgbClr val="000000">
                  <a:alpha val="40000"/>
                </a:srgbClr>
              </a:outerShdw>
            </a:effectLst>
          </p:spPr>
          <p:txBody>
            <a:bodyPr wrap="square" lIns="45718" tIns="45718" rIns="45718" bIns="45718" numCol="1" anchor="ctr">
              <a:noAutofit/>
            </a:bodyPr>
            <a:lstStyle/>
            <a:p>
              <a:pPr defTabSz="914418"/>
              <a:endParaRPr/>
            </a:p>
          </p:txBody>
        </p:sp>
        <p:sp>
          <p:nvSpPr>
            <p:cNvPr id="613" name="Shape 613"/>
            <p:cNvSpPr/>
            <p:nvPr/>
          </p:nvSpPr>
          <p:spPr>
            <a:xfrm>
              <a:off x="-1" y="85893"/>
              <a:ext cx="8457107" cy="97640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2000" tIns="72000" rIns="72000" bIns="72000" numCol="1" anchor="ctr">
              <a:spAutoFit/>
            </a:bodyPr>
            <a:lstStyle/>
            <a:p>
              <a:pPr marL="285756" indent="-285756" defTabSz="914418">
                <a:buSzPct val="100000"/>
                <a:buFont typeface="Arial"/>
                <a:buChar char="•"/>
                <a:defRPr b="1">
                  <a:latin typeface="Aptos Light"/>
                  <a:ea typeface="Aptos Light"/>
                  <a:cs typeface="Aptos Light"/>
                  <a:sym typeface="Aptos Light"/>
                </a:defRPr>
              </a:pPr>
              <a:r>
                <a:rPr dirty="0"/>
                <a:t>ATHENE study:</a:t>
              </a:r>
              <a:r>
                <a:rPr lang="tr-TR" dirty="0"/>
                <a:t>erken-orta AH hastalarda standart tedaviye eklenen </a:t>
              </a:r>
              <a:r>
                <a:rPr dirty="0"/>
                <a:t> NeuroAid </a:t>
              </a:r>
              <a:r>
                <a:rPr lang="tr-TR" dirty="0"/>
                <a:t>güvenli ve etkili (</a:t>
              </a:r>
              <a:r>
                <a:rPr lang="tr-TR" dirty="0" err="1"/>
                <a:t>progresyonu</a:t>
              </a:r>
              <a:r>
                <a:rPr lang="tr-TR" dirty="0"/>
                <a:t> yavaşlatıyor)</a:t>
              </a:r>
              <a:endParaRPr dirty="0"/>
            </a:p>
            <a:p>
              <a:pPr marL="742956" lvl="1" indent="-285756" defTabSz="914418">
                <a:buSzPct val="100000"/>
                <a:buFont typeface="Arial"/>
                <a:buChar char="•"/>
                <a:defRPr b="1">
                  <a:latin typeface="Aptos Light"/>
                  <a:ea typeface="Aptos Light"/>
                  <a:cs typeface="Aptos Light"/>
                  <a:sym typeface="Aptos Light"/>
                </a:defRPr>
              </a:pPr>
              <a:r>
                <a:rPr lang="tr-TR" dirty="0"/>
                <a:t>Erken-geç başlayan</a:t>
              </a:r>
              <a:r>
                <a:rPr dirty="0"/>
                <a:t>– 125 </a:t>
              </a:r>
              <a:r>
                <a:rPr lang="tr-TR" dirty="0"/>
                <a:t>hasta, 1 yıl takip</a:t>
              </a:r>
              <a:endParaRPr dirty="0"/>
            </a:p>
          </p:txBody>
        </p:sp>
      </p:grpSp>
      <p:grpSp>
        <p:nvGrpSpPr>
          <p:cNvPr id="617" name="Group 617"/>
          <p:cNvGrpSpPr/>
          <p:nvPr/>
        </p:nvGrpSpPr>
        <p:grpSpPr>
          <a:xfrm>
            <a:off x="1477472" y="1702909"/>
            <a:ext cx="540003" cy="540004"/>
            <a:chOff x="0" y="0"/>
            <a:chExt cx="540002" cy="540002"/>
          </a:xfrm>
        </p:grpSpPr>
        <p:sp>
          <p:nvSpPr>
            <p:cNvPr id="615" name="Shape 615"/>
            <p:cNvSpPr/>
            <p:nvPr/>
          </p:nvSpPr>
          <p:spPr>
            <a:xfrm>
              <a:off x="-1" y="-1"/>
              <a:ext cx="540004" cy="540004"/>
            </a:xfrm>
            <a:prstGeom prst="ellipse">
              <a:avLst/>
            </a:prstGeom>
            <a:solidFill>
              <a:schemeClr val="accent1"/>
            </a:solidFill>
            <a:ln w="12700" cap="flat">
              <a:noFill/>
              <a:miter lim="400000"/>
            </a:ln>
            <a:effectLst>
              <a:outerShdw blurRad="50800" dist="38100" dir="2700000" rotWithShape="0">
                <a:srgbClr val="000000">
                  <a:alpha val="40000"/>
                </a:srgbClr>
              </a:outerShdw>
            </a:effectLst>
          </p:spPr>
          <p:txBody>
            <a:bodyPr wrap="square" lIns="45718" tIns="45718" rIns="45718" bIns="45718" numCol="1" anchor="ctr">
              <a:noAutofit/>
            </a:bodyPr>
            <a:lstStyle/>
            <a:p>
              <a:pPr algn="ctr" defTabSz="914418"/>
              <a:endParaRPr/>
            </a:p>
          </p:txBody>
        </p:sp>
        <p:sp>
          <p:nvSpPr>
            <p:cNvPr id="616" name="Shape 616"/>
            <p:cNvSpPr/>
            <p:nvPr/>
          </p:nvSpPr>
          <p:spPr>
            <a:xfrm>
              <a:off x="79080" y="149349"/>
              <a:ext cx="381841" cy="2413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defTabSz="914418">
                <a:defRPr sz="1600" b="1">
                  <a:solidFill>
                    <a:srgbClr val="FFFFFF"/>
                  </a:solidFill>
                  <a:latin typeface="Aptos Light"/>
                  <a:ea typeface="Aptos Light"/>
                  <a:cs typeface="Aptos Light"/>
                  <a:sym typeface="Aptos Light"/>
                </a:defRPr>
              </a:lvl1pPr>
            </a:lstStyle>
            <a:p>
              <a:r>
                <a:t>1</a:t>
              </a:r>
            </a:p>
          </p:txBody>
        </p:sp>
      </p:grpSp>
      <p:grpSp>
        <p:nvGrpSpPr>
          <p:cNvPr id="620" name="Group 620"/>
          <p:cNvGrpSpPr/>
          <p:nvPr/>
        </p:nvGrpSpPr>
        <p:grpSpPr>
          <a:xfrm>
            <a:off x="1547811" y="3283132"/>
            <a:ext cx="540003" cy="540003"/>
            <a:chOff x="0" y="0"/>
            <a:chExt cx="540002" cy="540002"/>
          </a:xfrm>
        </p:grpSpPr>
        <p:sp>
          <p:nvSpPr>
            <p:cNvPr id="618" name="Shape 618"/>
            <p:cNvSpPr/>
            <p:nvPr/>
          </p:nvSpPr>
          <p:spPr>
            <a:xfrm>
              <a:off x="-1" y="-1"/>
              <a:ext cx="540004" cy="540004"/>
            </a:xfrm>
            <a:prstGeom prst="ellipse">
              <a:avLst/>
            </a:prstGeom>
            <a:solidFill>
              <a:schemeClr val="accent1"/>
            </a:solidFill>
            <a:ln w="12700" cap="flat">
              <a:noFill/>
              <a:miter lim="400000"/>
            </a:ln>
            <a:effectLst>
              <a:outerShdw blurRad="50800" dist="38100" dir="2700000" rotWithShape="0">
                <a:srgbClr val="000000">
                  <a:alpha val="40000"/>
                </a:srgbClr>
              </a:outerShdw>
            </a:effectLst>
          </p:spPr>
          <p:txBody>
            <a:bodyPr wrap="square" lIns="45718" tIns="45718" rIns="45718" bIns="45718" numCol="1" anchor="ctr">
              <a:noAutofit/>
            </a:bodyPr>
            <a:lstStyle/>
            <a:p>
              <a:pPr algn="ctr" defTabSz="914418"/>
              <a:endParaRPr/>
            </a:p>
          </p:txBody>
        </p:sp>
        <p:sp>
          <p:nvSpPr>
            <p:cNvPr id="619" name="Shape 619"/>
            <p:cNvSpPr/>
            <p:nvPr/>
          </p:nvSpPr>
          <p:spPr>
            <a:xfrm>
              <a:off x="79080" y="149349"/>
              <a:ext cx="381842" cy="2413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defTabSz="914418">
                <a:defRPr sz="1600" b="1">
                  <a:solidFill>
                    <a:srgbClr val="FFFFFF"/>
                  </a:solidFill>
                  <a:latin typeface="Aptos Light"/>
                  <a:ea typeface="Aptos Light"/>
                  <a:cs typeface="Aptos Light"/>
                  <a:sym typeface="Aptos Light"/>
                </a:defRPr>
              </a:lvl1pPr>
            </a:lstStyle>
            <a:p>
              <a:r>
                <a:t>2</a:t>
              </a:r>
            </a:p>
          </p:txBody>
        </p:sp>
      </p:grpSp>
      <p:grpSp>
        <p:nvGrpSpPr>
          <p:cNvPr id="623" name="Group 623"/>
          <p:cNvGrpSpPr/>
          <p:nvPr/>
        </p:nvGrpSpPr>
        <p:grpSpPr>
          <a:xfrm>
            <a:off x="1547811" y="4859108"/>
            <a:ext cx="540003" cy="540003"/>
            <a:chOff x="0" y="0"/>
            <a:chExt cx="540002" cy="540002"/>
          </a:xfrm>
        </p:grpSpPr>
        <p:sp>
          <p:nvSpPr>
            <p:cNvPr id="621" name="Shape 621"/>
            <p:cNvSpPr/>
            <p:nvPr/>
          </p:nvSpPr>
          <p:spPr>
            <a:xfrm>
              <a:off x="-1" y="-1"/>
              <a:ext cx="540004" cy="540004"/>
            </a:xfrm>
            <a:prstGeom prst="ellipse">
              <a:avLst/>
            </a:prstGeom>
            <a:solidFill>
              <a:schemeClr val="accent1"/>
            </a:solidFill>
            <a:ln w="12700" cap="flat">
              <a:noFill/>
              <a:miter lim="400000"/>
            </a:ln>
            <a:effectLst>
              <a:outerShdw blurRad="50800" dist="38100" dir="2700000" rotWithShape="0">
                <a:srgbClr val="000000">
                  <a:alpha val="40000"/>
                </a:srgbClr>
              </a:outerShdw>
            </a:effectLst>
          </p:spPr>
          <p:txBody>
            <a:bodyPr wrap="square" lIns="45718" tIns="45718" rIns="45718" bIns="45718" numCol="1" anchor="ctr">
              <a:noAutofit/>
            </a:bodyPr>
            <a:lstStyle/>
            <a:p>
              <a:pPr algn="ctr" defTabSz="914418"/>
              <a:endParaRPr/>
            </a:p>
          </p:txBody>
        </p:sp>
        <p:sp>
          <p:nvSpPr>
            <p:cNvPr id="622" name="Shape 622"/>
            <p:cNvSpPr/>
            <p:nvPr/>
          </p:nvSpPr>
          <p:spPr>
            <a:xfrm>
              <a:off x="79080" y="149349"/>
              <a:ext cx="381842" cy="2413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defTabSz="914418">
                <a:defRPr sz="1600" b="1">
                  <a:solidFill>
                    <a:srgbClr val="FFFFFF"/>
                  </a:solidFill>
                  <a:latin typeface="Aptos Light"/>
                  <a:ea typeface="Aptos Light"/>
                  <a:cs typeface="Aptos Light"/>
                  <a:sym typeface="Aptos Light"/>
                </a:defRPr>
              </a:lvl1pPr>
            </a:lstStyle>
            <a:p>
              <a:r>
                <a:t>3</a:t>
              </a:r>
            </a:p>
          </p:txBody>
        </p:sp>
      </p:grpSp>
      <p:pic>
        <p:nvPicPr>
          <p:cNvPr id="624" name="image2.png"/>
          <p:cNvPicPr>
            <a:picLocks noChangeAspect="1"/>
          </p:cNvPicPr>
          <p:nvPr/>
        </p:nvPicPr>
        <p:blipFill>
          <a:blip r:embed="rId2"/>
          <a:stretch>
            <a:fillRect/>
          </a:stretch>
        </p:blipFill>
        <p:spPr>
          <a:xfrm>
            <a:off x="0" y="6160315"/>
            <a:ext cx="12192000" cy="703794"/>
          </a:xfrm>
          <a:prstGeom prst="rect">
            <a:avLst/>
          </a:prstGeom>
          <a:ln w="12700">
            <a:miter lim="400000"/>
          </a:ln>
        </p:spPr>
      </p:pic>
      <p:pic>
        <p:nvPicPr>
          <p:cNvPr id="625" name="image3.png"/>
          <p:cNvPicPr>
            <a:picLocks noChangeAspect="1"/>
          </p:cNvPicPr>
          <p:nvPr/>
        </p:nvPicPr>
        <p:blipFill>
          <a:blip r:embed="rId3"/>
          <a:stretch>
            <a:fillRect/>
          </a:stretch>
        </p:blipFill>
        <p:spPr>
          <a:xfrm>
            <a:off x="225087" y="6319065"/>
            <a:ext cx="668675" cy="386292"/>
          </a:xfrm>
          <a:prstGeom prst="rect">
            <a:avLst/>
          </a:prstGeom>
          <a:ln w="12700">
            <a:miter lim="400000"/>
          </a:ln>
        </p:spPr>
      </p:pic>
      <p:pic>
        <p:nvPicPr>
          <p:cNvPr id="626" name="image4.png"/>
          <p:cNvPicPr>
            <a:picLocks noChangeAspect="1"/>
          </p:cNvPicPr>
          <p:nvPr/>
        </p:nvPicPr>
        <p:blipFill>
          <a:blip r:embed="rId4"/>
          <a:stretch>
            <a:fillRect/>
          </a:stretch>
        </p:blipFill>
        <p:spPr>
          <a:xfrm>
            <a:off x="10989205" y="6293579"/>
            <a:ext cx="1126406" cy="438780"/>
          </a:xfrm>
          <a:prstGeom prst="rect">
            <a:avLst/>
          </a:prstGeom>
          <a:ln w="12700">
            <a:miter lim="400000"/>
          </a:ln>
        </p:spPr>
      </p:pic>
      <p:pic>
        <p:nvPicPr>
          <p:cNvPr id="627" name="image1.png"/>
          <p:cNvPicPr>
            <a:picLocks noChangeAspect="1"/>
          </p:cNvPicPr>
          <p:nvPr/>
        </p:nvPicPr>
        <p:blipFill>
          <a:blip r:embed="rId5"/>
          <a:srcRect b="84612"/>
          <a:stretch>
            <a:fillRect/>
          </a:stretch>
        </p:blipFill>
        <p:spPr>
          <a:xfrm>
            <a:off x="0" y="-47991"/>
            <a:ext cx="12192000" cy="1042508"/>
          </a:xfrm>
          <a:prstGeom prst="rect">
            <a:avLst/>
          </a:prstGeom>
          <a:ln w="12700">
            <a:miter lim="400000"/>
          </a:ln>
        </p:spPr>
      </p:pic>
      <p:sp>
        <p:nvSpPr>
          <p:cNvPr id="628" name="Shape 628"/>
          <p:cNvSpPr/>
          <p:nvPr/>
        </p:nvSpPr>
        <p:spPr>
          <a:xfrm>
            <a:off x="170130" y="42403"/>
            <a:ext cx="11887203" cy="720641"/>
          </a:xfrm>
          <a:prstGeom prst="rect">
            <a:avLst/>
          </a:prstGeom>
          <a:solidFill>
            <a:srgbClr val="FFFFFF"/>
          </a:solidFill>
          <a:ln w="12700">
            <a:solidFill>
              <a:srgbClr val="FFFFFF"/>
            </a:solidFill>
            <a:miter/>
          </a:ln>
        </p:spPr>
        <p:txBody>
          <a:bodyPr lIns="45718" tIns="45718" rIns="45718" bIns="45718" anchor="ctr"/>
          <a:lstStyle/>
          <a:p>
            <a:pPr algn="ctr" defTabSz="457200">
              <a:defRPr>
                <a:solidFill>
                  <a:srgbClr val="FFFFFF"/>
                </a:solidFill>
              </a:defRPr>
            </a:pPr>
            <a:endParaRPr/>
          </a:p>
        </p:txBody>
      </p:sp>
      <p:sp>
        <p:nvSpPr>
          <p:cNvPr id="629" name="Shape 629"/>
          <p:cNvSpPr/>
          <p:nvPr/>
        </p:nvSpPr>
        <p:spPr>
          <a:xfrm>
            <a:off x="485377" y="172313"/>
            <a:ext cx="10665553" cy="46166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defTabSz="914353">
              <a:defRPr sz="2400" b="1">
                <a:latin typeface="Arial"/>
                <a:ea typeface="Arial"/>
                <a:cs typeface="Arial"/>
                <a:sym typeface="Arial"/>
              </a:defRPr>
            </a:lvl1pPr>
          </a:lstStyle>
          <a:p>
            <a:r>
              <a:rPr lang="tr-TR" dirty="0"/>
              <a:t>3 ana  çalışmadaki önemli noktalar  (</a:t>
            </a:r>
            <a:r>
              <a:rPr dirty="0"/>
              <a:t>NeuroAiD  &gt;500 A</a:t>
            </a:r>
            <a:r>
              <a:rPr lang="tr-TR" dirty="0"/>
              <a:t>H)</a:t>
            </a:r>
            <a:endParaRPr dirty="0"/>
          </a:p>
        </p:txBody>
      </p:sp>
    </p:spTree>
    <p:extLst>
      <p:ext uri="{BB962C8B-B14F-4D97-AF65-F5344CB8AC3E}">
        <p14:creationId xmlns:p14="http://schemas.microsoft.com/office/powerpoint/2010/main" val="3288028542"/>
      </p:ext>
    </p:extLst>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B60E966D-D7DC-79A4-DBBF-979657119F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1706409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Shape 239"/>
          <p:cNvSpPr>
            <a:spLocks noGrp="1"/>
          </p:cNvSpPr>
          <p:nvPr>
            <p:ph type="sldNum" sz="quarter" idx="4294967295"/>
          </p:nvPr>
        </p:nvSpPr>
        <p:spPr>
          <a:xfrm>
            <a:off x="11084562" y="6248398"/>
            <a:ext cx="193037" cy="320037"/>
          </a:xfrm>
          <a:prstGeom prst="rect">
            <a:avLst/>
          </a:prstGeom>
          <a:extLst>
            <a:ext uri="{C572A759-6A51-4108-AA02-DFA0A04FC94B}">
              <ma14:wrappingTextBoxFlag xmlns:ma14="http://schemas.microsoft.com/office/mac/drawingml/2011/main" xmlns="" val="1"/>
            </a:ext>
          </a:extLst>
        </p:spPr>
        <p:txBody>
          <a:bodyPr lIns="45718" tIns="45718" rIns="45718" bIns="45718" anchor="t"/>
          <a:lstStyle>
            <a:lvl1pPr defTabSz="457200">
              <a:defRPr sz="1400">
                <a:solidFill>
                  <a:srgbClr val="000000"/>
                </a:solidFill>
                <a:latin typeface="Times"/>
                <a:ea typeface="Times"/>
                <a:cs typeface="Times"/>
                <a:sym typeface="Times"/>
              </a:defRPr>
            </a:lvl1pPr>
          </a:lstStyle>
          <a:p>
            <a:fld id="{86CB4B4D-7CA3-9044-876B-883B54F8677D}" type="slidenum">
              <a:t>5</a:t>
            </a:fld>
            <a:endParaRPr/>
          </a:p>
        </p:txBody>
      </p:sp>
      <p:pic>
        <p:nvPicPr>
          <p:cNvPr id="240" name="image6.png" descr="A graph of a number of patients&#10;&#10;AI-generated content may be incorrect."/>
          <p:cNvPicPr>
            <a:picLocks noChangeAspect="1"/>
          </p:cNvPicPr>
          <p:nvPr/>
        </p:nvPicPr>
        <p:blipFill>
          <a:blip r:embed="rId2"/>
          <a:stretch>
            <a:fillRect/>
          </a:stretch>
        </p:blipFill>
        <p:spPr>
          <a:xfrm>
            <a:off x="2467903" y="1039693"/>
            <a:ext cx="8260382" cy="4682961"/>
          </a:xfrm>
          <a:prstGeom prst="rect">
            <a:avLst/>
          </a:prstGeom>
          <a:ln w="12700">
            <a:miter lim="400000"/>
          </a:ln>
        </p:spPr>
      </p:pic>
      <p:sp>
        <p:nvSpPr>
          <p:cNvPr id="241" name="Shape 241"/>
          <p:cNvSpPr/>
          <p:nvPr/>
        </p:nvSpPr>
        <p:spPr>
          <a:xfrm>
            <a:off x="1405860" y="2237807"/>
            <a:ext cx="2264737" cy="45721"/>
          </a:xfrm>
          <a:prstGeom prst="rightArrow">
            <a:avLst>
              <a:gd name="adj1" fmla="val 50000"/>
              <a:gd name="adj2" fmla="val 50000"/>
            </a:avLst>
          </a:prstGeom>
          <a:solidFill>
            <a:schemeClr val="accent1"/>
          </a:solidFill>
          <a:ln w="12700">
            <a:solidFill>
              <a:srgbClr val="1D3053"/>
            </a:solidFill>
            <a:miter/>
          </a:ln>
        </p:spPr>
        <p:txBody>
          <a:bodyPr lIns="45718" tIns="45718" rIns="45718" bIns="45718" anchor="ctr"/>
          <a:lstStyle/>
          <a:p>
            <a:pPr algn="ctr">
              <a:defRPr>
                <a:solidFill>
                  <a:srgbClr val="FFFFFF"/>
                </a:solidFill>
              </a:defRPr>
            </a:pPr>
            <a:endParaRPr/>
          </a:p>
        </p:txBody>
      </p:sp>
      <p:sp>
        <p:nvSpPr>
          <p:cNvPr id="242" name="Shape 242"/>
          <p:cNvSpPr/>
          <p:nvPr/>
        </p:nvSpPr>
        <p:spPr>
          <a:xfrm>
            <a:off x="1405860" y="2615195"/>
            <a:ext cx="2264737" cy="45721"/>
          </a:xfrm>
          <a:prstGeom prst="rightArrow">
            <a:avLst>
              <a:gd name="adj1" fmla="val 50000"/>
              <a:gd name="adj2" fmla="val 50000"/>
            </a:avLst>
          </a:prstGeom>
          <a:solidFill>
            <a:schemeClr val="accent1"/>
          </a:solidFill>
          <a:ln w="12700">
            <a:solidFill>
              <a:srgbClr val="1D3053"/>
            </a:solidFill>
            <a:miter/>
          </a:ln>
        </p:spPr>
        <p:txBody>
          <a:bodyPr lIns="45718" tIns="45718" rIns="45718" bIns="45718" anchor="ctr"/>
          <a:lstStyle/>
          <a:p>
            <a:pPr algn="ctr">
              <a:defRPr>
                <a:solidFill>
                  <a:srgbClr val="FFFFFF"/>
                </a:solidFill>
              </a:defRPr>
            </a:pPr>
            <a:endParaRPr/>
          </a:p>
        </p:txBody>
      </p:sp>
      <p:sp>
        <p:nvSpPr>
          <p:cNvPr id="243" name="Shape 243"/>
          <p:cNvSpPr/>
          <p:nvPr/>
        </p:nvSpPr>
        <p:spPr>
          <a:xfrm>
            <a:off x="1405860" y="3450473"/>
            <a:ext cx="2062717" cy="45721"/>
          </a:xfrm>
          <a:prstGeom prst="rightArrow">
            <a:avLst>
              <a:gd name="adj1" fmla="val 50000"/>
              <a:gd name="adj2" fmla="val 50000"/>
            </a:avLst>
          </a:prstGeom>
          <a:solidFill>
            <a:schemeClr val="accent1"/>
          </a:solidFill>
          <a:ln w="12700">
            <a:solidFill>
              <a:srgbClr val="1D3053"/>
            </a:solidFill>
            <a:miter/>
          </a:ln>
        </p:spPr>
        <p:txBody>
          <a:bodyPr lIns="45718" tIns="45718" rIns="45718" bIns="45718" anchor="ctr"/>
          <a:lstStyle/>
          <a:p>
            <a:pPr algn="ctr">
              <a:defRPr>
                <a:solidFill>
                  <a:srgbClr val="FFFFFF"/>
                </a:solidFill>
              </a:defRPr>
            </a:pPr>
            <a:endParaRPr/>
          </a:p>
        </p:txBody>
      </p:sp>
      <p:sp>
        <p:nvSpPr>
          <p:cNvPr id="244" name="Shape 244"/>
          <p:cNvSpPr/>
          <p:nvPr/>
        </p:nvSpPr>
        <p:spPr>
          <a:xfrm>
            <a:off x="1409123" y="3633968"/>
            <a:ext cx="2059454" cy="45721"/>
          </a:xfrm>
          <a:prstGeom prst="rightArrow">
            <a:avLst>
              <a:gd name="adj1" fmla="val 50000"/>
              <a:gd name="adj2" fmla="val 50000"/>
            </a:avLst>
          </a:prstGeom>
          <a:solidFill>
            <a:schemeClr val="accent1"/>
          </a:solidFill>
          <a:ln w="12700">
            <a:solidFill>
              <a:srgbClr val="1D3053"/>
            </a:solidFill>
            <a:miter/>
          </a:ln>
        </p:spPr>
        <p:txBody>
          <a:bodyPr lIns="45718" tIns="45718" rIns="45718" bIns="45718" anchor="ctr"/>
          <a:lstStyle/>
          <a:p>
            <a:pPr algn="ctr">
              <a:defRPr>
                <a:solidFill>
                  <a:srgbClr val="FFFFFF"/>
                </a:solidFill>
              </a:defRPr>
            </a:pPr>
            <a:endParaRPr/>
          </a:p>
        </p:txBody>
      </p:sp>
      <p:sp>
        <p:nvSpPr>
          <p:cNvPr id="245" name="Shape 245"/>
          <p:cNvSpPr/>
          <p:nvPr/>
        </p:nvSpPr>
        <p:spPr>
          <a:xfrm>
            <a:off x="1405860" y="4280468"/>
            <a:ext cx="1293910" cy="45721"/>
          </a:xfrm>
          <a:prstGeom prst="rightArrow">
            <a:avLst>
              <a:gd name="adj1" fmla="val 50000"/>
              <a:gd name="adj2" fmla="val 50000"/>
            </a:avLst>
          </a:prstGeom>
          <a:solidFill>
            <a:schemeClr val="accent1"/>
          </a:solidFill>
          <a:ln w="12700">
            <a:solidFill>
              <a:srgbClr val="1D3053"/>
            </a:solidFill>
            <a:miter/>
          </a:ln>
        </p:spPr>
        <p:txBody>
          <a:bodyPr lIns="45718" tIns="45718" rIns="45718" bIns="45718" anchor="ctr"/>
          <a:lstStyle/>
          <a:p>
            <a:pPr algn="ctr">
              <a:defRPr>
                <a:solidFill>
                  <a:srgbClr val="FFFFFF"/>
                </a:solidFill>
              </a:defRPr>
            </a:pPr>
            <a:endParaRPr/>
          </a:p>
        </p:txBody>
      </p:sp>
      <p:sp>
        <p:nvSpPr>
          <p:cNvPr id="246" name="Shape 246"/>
          <p:cNvSpPr/>
          <p:nvPr/>
        </p:nvSpPr>
        <p:spPr>
          <a:xfrm>
            <a:off x="1405857" y="4667882"/>
            <a:ext cx="1754379" cy="45721"/>
          </a:xfrm>
          <a:prstGeom prst="rightArrow">
            <a:avLst>
              <a:gd name="adj1" fmla="val 50000"/>
              <a:gd name="adj2" fmla="val 50000"/>
            </a:avLst>
          </a:prstGeom>
          <a:solidFill>
            <a:schemeClr val="accent1"/>
          </a:solidFill>
          <a:ln w="12700">
            <a:solidFill>
              <a:srgbClr val="1D3053"/>
            </a:solidFill>
            <a:miter/>
          </a:ln>
        </p:spPr>
        <p:txBody>
          <a:bodyPr lIns="45718" tIns="45718" rIns="45718" bIns="45718" anchor="ctr"/>
          <a:lstStyle/>
          <a:p>
            <a:pPr algn="ctr">
              <a:defRPr>
                <a:solidFill>
                  <a:srgbClr val="FFFFFF"/>
                </a:solidFill>
              </a:defRPr>
            </a:pPr>
            <a:endParaRPr/>
          </a:p>
        </p:txBody>
      </p:sp>
      <p:sp>
        <p:nvSpPr>
          <p:cNvPr id="247" name="Shape 247"/>
          <p:cNvSpPr/>
          <p:nvPr/>
        </p:nvSpPr>
        <p:spPr>
          <a:xfrm>
            <a:off x="1405857" y="4868524"/>
            <a:ext cx="2604980" cy="55783"/>
          </a:xfrm>
          <a:prstGeom prst="rightArrow">
            <a:avLst>
              <a:gd name="adj1" fmla="val 50000"/>
              <a:gd name="adj2" fmla="val 50000"/>
            </a:avLst>
          </a:prstGeom>
          <a:solidFill>
            <a:schemeClr val="accent1"/>
          </a:solidFill>
          <a:ln w="12700">
            <a:solidFill>
              <a:srgbClr val="1D3053"/>
            </a:solidFill>
            <a:miter/>
          </a:ln>
        </p:spPr>
        <p:txBody>
          <a:bodyPr lIns="45718" tIns="45718" rIns="45718" bIns="45718" anchor="ctr"/>
          <a:lstStyle/>
          <a:p>
            <a:pPr algn="ctr">
              <a:defRPr>
                <a:solidFill>
                  <a:srgbClr val="FFFFFF"/>
                </a:solidFill>
              </a:defRPr>
            </a:pPr>
            <a:endParaRPr/>
          </a:p>
        </p:txBody>
      </p:sp>
      <p:sp>
        <p:nvSpPr>
          <p:cNvPr id="248" name="Shape 248"/>
          <p:cNvSpPr/>
          <p:nvPr/>
        </p:nvSpPr>
        <p:spPr>
          <a:xfrm>
            <a:off x="1405857" y="5052019"/>
            <a:ext cx="2519922" cy="45721"/>
          </a:xfrm>
          <a:prstGeom prst="rightArrow">
            <a:avLst>
              <a:gd name="adj1" fmla="val 50000"/>
              <a:gd name="adj2" fmla="val 50000"/>
            </a:avLst>
          </a:prstGeom>
          <a:solidFill>
            <a:schemeClr val="accent1"/>
          </a:solidFill>
          <a:ln w="12700">
            <a:solidFill>
              <a:srgbClr val="1D3053"/>
            </a:solidFill>
            <a:miter/>
          </a:ln>
        </p:spPr>
        <p:txBody>
          <a:bodyPr lIns="45718" tIns="45718" rIns="45718" bIns="45718" anchor="ctr"/>
          <a:lstStyle/>
          <a:p>
            <a:pPr algn="ctr">
              <a:defRPr>
                <a:solidFill>
                  <a:srgbClr val="FFFFFF"/>
                </a:solidFill>
              </a:defRPr>
            </a:pPr>
            <a:endParaRPr/>
          </a:p>
        </p:txBody>
      </p:sp>
      <p:sp>
        <p:nvSpPr>
          <p:cNvPr id="249" name="Shape 249"/>
          <p:cNvSpPr/>
          <p:nvPr/>
        </p:nvSpPr>
        <p:spPr>
          <a:xfrm>
            <a:off x="436914" y="1774869"/>
            <a:ext cx="2098888" cy="4470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2400">
                <a:solidFill>
                  <a:srgbClr val="5E89AF"/>
                </a:solidFill>
              </a:defRPr>
            </a:lvl1pPr>
          </a:lstStyle>
          <a:p>
            <a:r>
              <a:t>NeuroAiD</a:t>
            </a:r>
          </a:p>
        </p:txBody>
      </p:sp>
      <p:sp>
        <p:nvSpPr>
          <p:cNvPr id="250" name="Shape 250"/>
          <p:cNvSpPr/>
          <p:nvPr/>
        </p:nvSpPr>
        <p:spPr>
          <a:xfrm>
            <a:off x="1405857" y="4448947"/>
            <a:ext cx="1637419" cy="45721"/>
          </a:xfrm>
          <a:prstGeom prst="rightArrow">
            <a:avLst>
              <a:gd name="adj1" fmla="val 50000"/>
              <a:gd name="adj2" fmla="val 50000"/>
            </a:avLst>
          </a:prstGeom>
          <a:solidFill>
            <a:schemeClr val="accent1"/>
          </a:solidFill>
          <a:ln w="12700">
            <a:solidFill>
              <a:srgbClr val="1D3053"/>
            </a:solidFill>
            <a:miter/>
          </a:ln>
        </p:spPr>
        <p:txBody>
          <a:bodyPr lIns="45718" tIns="45718" rIns="45718" bIns="45718" anchor="ctr"/>
          <a:lstStyle/>
          <a:p>
            <a:pPr algn="ctr">
              <a:defRPr>
                <a:solidFill>
                  <a:srgbClr val="FFFFFF"/>
                </a:solidFill>
              </a:defRPr>
            </a:pPr>
            <a:endParaRPr/>
          </a:p>
        </p:txBody>
      </p:sp>
      <p:pic>
        <p:nvPicPr>
          <p:cNvPr id="251" name="image2.png"/>
          <p:cNvPicPr>
            <a:picLocks noChangeAspect="1"/>
          </p:cNvPicPr>
          <p:nvPr/>
        </p:nvPicPr>
        <p:blipFill>
          <a:blip r:embed="rId3"/>
          <a:stretch>
            <a:fillRect/>
          </a:stretch>
        </p:blipFill>
        <p:spPr>
          <a:xfrm>
            <a:off x="0" y="6160315"/>
            <a:ext cx="12192000" cy="703794"/>
          </a:xfrm>
          <a:prstGeom prst="rect">
            <a:avLst/>
          </a:prstGeom>
          <a:ln w="12700">
            <a:miter lim="400000"/>
          </a:ln>
        </p:spPr>
      </p:pic>
      <p:pic>
        <p:nvPicPr>
          <p:cNvPr id="252" name="image3.png"/>
          <p:cNvPicPr>
            <a:picLocks noChangeAspect="1"/>
          </p:cNvPicPr>
          <p:nvPr/>
        </p:nvPicPr>
        <p:blipFill>
          <a:blip r:embed="rId4"/>
          <a:stretch>
            <a:fillRect/>
          </a:stretch>
        </p:blipFill>
        <p:spPr>
          <a:xfrm>
            <a:off x="225087" y="6319065"/>
            <a:ext cx="668675" cy="386292"/>
          </a:xfrm>
          <a:prstGeom prst="rect">
            <a:avLst/>
          </a:prstGeom>
          <a:ln w="12700">
            <a:miter lim="400000"/>
          </a:ln>
        </p:spPr>
      </p:pic>
      <p:pic>
        <p:nvPicPr>
          <p:cNvPr id="253" name="image4.png"/>
          <p:cNvPicPr>
            <a:picLocks noChangeAspect="1"/>
          </p:cNvPicPr>
          <p:nvPr/>
        </p:nvPicPr>
        <p:blipFill>
          <a:blip r:embed="rId5"/>
          <a:stretch>
            <a:fillRect/>
          </a:stretch>
        </p:blipFill>
        <p:spPr>
          <a:xfrm>
            <a:off x="10989205" y="6293579"/>
            <a:ext cx="1126406" cy="438780"/>
          </a:xfrm>
          <a:prstGeom prst="rect">
            <a:avLst/>
          </a:prstGeom>
          <a:ln w="12700">
            <a:miter lim="400000"/>
          </a:ln>
        </p:spPr>
      </p:pic>
      <p:pic>
        <p:nvPicPr>
          <p:cNvPr id="254" name="image1.png"/>
          <p:cNvPicPr>
            <a:picLocks noChangeAspect="1"/>
          </p:cNvPicPr>
          <p:nvPr/>
        </p:nvPicPr>
        <p:blipFill>
          <a:blip r:embed="rId6"/>
          <a:srcRect b="84612"/>
          <a:stretch>
            <a:fillRect/>
          </a:stretch>
        </p:blipFill>
        <p:spPr>
          <a:xfrm>
            <a:off x="0" y="-47991"/>
            <a:ext cx="12192000" cy="1042508"/>
          </a:xfrm>
          <a:prstGeom prst="rect">
            <a:avLst/>
          </a:prstGeom>
          <a:ln w="12700">
            <a:miter lim="400000"/>
          </a:ln>
        </p:spPr>
      </p:pic>
      <p:sp>
        <p:nvSpPr>
          <p:cNvPr id="255" name="Shape 255"/>
          <p:cNvSpPr/>
          <p:nvPr/>
        </p:nvSpPr>
        <p:spPr>
          <a:xfrm>
            <a:off x="170130" y="42403"/>
            <a:ext cx="11887203" cy="720641"/>
          </a:xfrm>
          <a:prstGeom prst="rect">
            <a:avLst/>
          </a:prstGeom>
          <a:solidFill>
            <a:srgbClr val="FFFFFF"/>
          </a:solidFill>
          <a:ln w="12700">
            <a:solidFill>
              <a:srgbClr val="FFFFFF"/>
            </a:solidFill>
            <a:miter/>
          </a:ln>
        </p:spPr>
        <p:txBody>
          <a:bodyPr lIns="45718" tIns="45718" rIns="45718" bIns="45718" anchor="ctr"/>
          <a:lstStyle/>
          <a:p>
            <a:pPr algn="ctr" defTabSz="457200">
              <a:defRPr>
                <a:solidFill>
                  <a:srgbClr val="FFFFFF"/>
                </a:solidFill>
              </a:defRPr>
            </a:pPr>
            <a:endParaRPr/>
          </a:p>
        </p:txBody>
      </p:sp>
      <p:sp>
        <p:nvSpPr>
          <p:cNvPr id="256" name="Shape 256"/>
          <p:cNvSpPr/>
          <p:nvPr/>
        </p:nvSpPr>
        <p:spPr>
          <a:xfrm>
            <a:off x="485377" y="172313"/>
            <a:ext cx="10665553" cy="43706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defTabSz="914353">
              <a:defRPr sz="2400" b="1">
                <a:latin typeface="Arial"/>
                <a:ea typeface="Arial"/>
                <a:cs typeface="Arial"/>
                <a:sym typeface="Arial"/>
              </a:defRPr>
            </a:lvl1pPr>
          </a:lstStyle>
          <a:p>
            <a:r>
              <a:t>NeuroAiD II (MLC 901) Components and Multimodal MOA in AD</a:t>
            </a:r>
          </a:p>
        </p:txBody>
      </p:sp>
      <p:sp>
        <p:nvSpPr>
          <p:cNvPr id="257" name="Shape 257"/>
          <p:cNvSpPr/>
          <p:nvPr/>
        </p:nvSpPr>
        <p:spPr>
          <a:xfrm>
            <a:off x="1118846" y="6238502"/>
            <a:ext cx="9609440" cy="26633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700">
                <a:solidFill>
                  <a:srgbClr val="F2F2F2"/>
                </a:solidFill>
                <a:latin typeface="Arial"/>
                <a:ea typeface="Arial"/>
                <a:cs typeface="Arial"/>
                <a:sym typeface="Arial"/>
              </a:defRPr>
            </a:lvl1pPr>
          </a:lstStyle>
          <a:p>
            <a:r>
              <a:t>Cummings J, Zhou Y, Lee G, Zhong K, Fonseca J, Cheng F. Alzheimer's disease drug development pipeline: 2023. Alzheimers Dement (N Y). 2023 May 25;9(2):e12385. doi: 10.1002/trc2.12385. Erratum in: Alzheimers Dement (N Y). 2023 Jun 28;9(2):e12407. doi: 10.1002/trc2.12407. PMID: 37251912; PMCID: PMC10210334.</a:t>
            </a:r>
          </a:p>
        </p:txBody>
      </p:sp>
      <p:sp>
        <p:nvSpPr>
          <p:cNvPr id="258" name="Shape 258"/>
          <p:cNvSpPr/>
          <p:nvPr/>
        </p:nvSpPr>
        <p:spPr>
          <a:xfrm>
            <a:off x="7701233" y="5457292"/>
            <a:ext cx="3645826" cy="7899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lgn="ctr">
              <a:defRPr sz="1000"/>
            </a:pPr>
            <a:r>
              <a:t>Mechanisms of action of agents in Phase 3 Alzheimer clinical trials as classified using the </a:t>
            </a:r>
            <a:r>
              <a:rPr b="1"/>
              <a:t>Common Alzheimer’s Disease Research Ontology (CADRO) approach</a:t>
            </a:r>
          </a:p>
          <a:p>
            <a:pPr>
              <a:defRPr sz="1000"/>
            </a:pPr>
            <a:br/>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9248" y="235200"/>
            <a:ext cx="11555061" cy="2383346"/>
          </a:xfrm>
          <a:prstGeom prst="rect">
            <a:avLst/>
          </a:prstGeom>
        </p:spPr>
      </p:pic>
      <p:pic>
        <p:nvPicPr>
          <p:cNvPr id="3" name="Picture 2"/>
          <p:cNvPicPr>
            <a:picLocks noChangeAspect="1"/>
          </p:cNvPicPr>
          <p:nvPr/>
        </p:nvPicPr>
        <p:blipFill>
          <a:blip r:embed="rId3"/>
          <a:stretch>
            <a:fillRect/>
          </a:stretch>
        </p:blipFill>
        <p:spPr>
          <a:xfrm>
            <a:off x="1285638" y="2963502"/>
            <a:ext cx="5205264" cy="3371181"/>
          </a:xfrm>
          <a:prstGeom prst="rect">
            <a:avLst/>
          </a:prstGeom>
          <a:ln>
            <a:solidFill>
              <a:srgbClr val="0000FF"/>
            </a:solidFill>
          </a:ln>
        </p:spPr>
      </p:pic>
    </p:spTree>
    <p:extLst>
      <p:ext uri="{BB962C8B-B14F-4D97-AF65-F5344CB8AC3E}">
        <p14:creationId xmlns:p14="http://schemas.microsoft.com/office/powerpoint/2010/main" val="2024895266"/>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65200" y="694300"/>
            <a:ext cx="10248900" cy="1536700"/>
          </a:xfrm>
          <a:prstGeom prst="rect">
            <a:avLst/>
          </a:prstGeom>
          <a:ln>
            <a:solidFill>
              <a:srgbClr val="0000FF"/>
            </a:solidFill>
          </a:ln>
        </p:spPr>
      </p:pic>
      <p:pic>
        <p:nvPicPr>
          <p:cNvPr id="3" name="Picture 2"/>
          <p:cNvPicPr>
            <a:picLocks noChangeAspect="1"/>
          </p:cNvPicPr>
          <p:nvPr/>
        </p:nvPicPr>
        <p:blipFill>
          <a:blip r:embed="rId3"/>
          <a:stretch>
            <a:fillRect/>
          </a:stretch>
        </p:blipFill>
        <p:spPr>
          <a:xfrm>
            <a:off x="1050460" y="2791024"/>
            <a:ext cx="10303340" cy="3368476"/>
          </a:xfrm>
          <a:prstGeom prst="rect">
            <a:avLst/>
          </a:prstGeom>
        </p:spPr>
      </p:pic>
    </p:spTree>
    <p:extLst>
      <p:ext uri="{BB962C8B-B14F-4D97-AF65-F5344CB8AC3E}">
        <p14:creationId xmlns:p14="http://schemas.microsoft.com/office/powerpoint/2010/main" val="2563683255"/>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09244" y="438541"/>
            <a:ext cx="8766107" cy="5905500"/>
          </a:xfrm>
          <a:prstGeom prst="rect">
            <a:avLst/>
          </a:prstGeom>
          <a:ln>
            <a:solidFill>
              <a:srgbClr val="FF0000"/>
            </a:solidFill>
          </a:ln>
        </p:spPr>
      </p:pic>
    </p:spTree>
    <p:extLst>
      <p:ext uri="{BB962C8B-B14F-4D97-AF65-F5344CB8AC3E}">
        <p14:creationId xmlns:p14="http://schemas.microsoft.com/office/powerpoint/2010/main" val="3715575049"/>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4" name="image63.png"/>
          <p:cNvPicPr>
            <a:picLocks noChangeAspect="1"/>
          </p:cNvPicPr>
          <p:nvPr/>
        </p:nvPicPr>
        <p:blipFill>
          <a:blip r:embed="rId2"/>
          <a:stretch>
            <a:fillRect/>
          </a:stretch>
        </p:blipFill>
        <p:spPr>
          <a:xfrm>
            <a:off x="1524002" y="857252"/>
            <a:ext cx="9048751" cy="5183886"/>
          </a:xfrm>
          <a:prstGeom prst="rect">
            <a:avLst/>
          </a:prstGeom>
          <a:ln w="12700">
            <a:miter lim="400000"/>
          </a:ln>
        </p:spPr>
      </p:pic>
      <p:sp>
        <p:nvSpPr>
          <p:cNvPr id="1315" name="Shape 1315"/>
          <p:cNvSpPr>
            <a:spLocks noGrp="1"/>
          </p:cNvSpPr>
          <p:nvPr>
            <p:ph type="sldNum" sz="quarter" idx="4294967295"/>
          </p:nvPr>
        </p:nvSpPr>
        <p:spPr>
          <a:xfrm>
            <a:off x="11089817" y="6404292"/>
            <a:ext cx="263981" cy="2692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53</a:t>
            </a:fld>
            <a:endParaRPr/>
          </a:p>
        </p:txBody>
      </p:sp>
    </p:spTree>
  </p:cSld>
  <p:clrMapOvr>
    <a:masterClrMapping/>
  </p:clrMapOvr>
  <mc:AlternateContent xmlns:mc="http://schemas.openxmlformats.org/markup-compatibility/2006" xmlns:p14="http://schemas.microsoft.com/office/powerpoint/2010/main">
    <mc:Choice Requires="p14">
      <p:transition spd="slow">
        <p:pull dir="r"/>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Shape 260"/>
          <p:cNvSpPr/>
          <p:nvPr/>
        </p:nvSpPr>
        <p:spPr>
          <a:xfrm flipH="1">
            <a:off x="10677525" y="1518239"/>
            <a:ext cx="215900" cy="3908788"/>
          </a:xfrm>
          <a:prstGeom prst="rect">
            <a:avLst/>
          </a:prstGeom>
          <a:solidFill>
            <a:schemeClr val="accent2"/>
          </a:solidFill>
          <a:ln w="12700">
            <a:miter lim="400000"/>
          </a:ln>
        </p:spPr>
        <p:txBody>
          <a:bodyPr lIns="45718" tIns="45718" rIns="45718" bIns="45718" anchor="ctr"/>
          <a:lstStyle/>
          <a:p>
            <a:pPr algn="ctr" defTabSz="914418">
              <a:defRPr sz="1400" b="1">
                <a:solidFill>
                  <a:srgbClr val="4D4F53"/>
                </a:solidFill>
                <a:latin typeface="Arial"/>
                <a:ea typeface="Arial"/>
                <a:cs typeface="Arial"/>
                <a:sym typeface="Arial"/>
              </a:defRPr>
            </a:pPr>
            <a:endParaRPr/>
          </a:p>
        </p:txBody>
      </p:sp>
      <p:sp>
        <p:nvSpPr>
          <p:cNvPr id="261" name="Shape 261"/>
          <p:cNvSpPr/>
          <p:nvPr/>
        </p:nvSpPr>
        <p:spPr>
          <a:xfrm>
            <a:off x="147859" y="1069232"/>
            <a:ext cx="11734490" cy="288822"/>
          </a:xfrm>
          <a:prstGeom prst="rect">
            <a:avLst/>
          </a:prstGeom>
          <a:ln w="12700">
            <a:miter lim="400000"/>
          </a:ln>
          <a:effectLst>
            <a:outerShdw blurRad="101600" rotWithShape="0">
              <a:srgbClr val="000000">
                <a:alpha val="20000"/>
              </a:srgbClr>
            </a:outerShdw>
          </a:effectLst>
          <a:extLst>
            <a:ext uri="{C572A759-6A51-4108-AA02-DFA0A04FC94B}">
              <ma14:wrappingTextBoxFlag xmlns:ma14="http://schemas.microsoft.com/office/mac/drawingml/2011/main" xmlns="" val="1"/>
            </a:ext>
          </a:extLst>
        </p:spPr>
        <p:txBody>
          <a:bodyPr lIns="45718" tIns="45718" rIns="45718" bIns="45718" anchor="ctr">
            <a:spAutoFit/>
          </a:bodyPr>
          <a:lstStyle>
            <a:lvl1pPr algn="ctr" defTabSz="309567">
              <a:defRPr sz="1400" b="1">
                <a:solidFill>
                  <a:srgbClr val="191A8A"/>
                </a:solidFill>
                <a:latin typeface="Arial"/>
                <a:ea typeface="Arial"/>
                <a:cs typeface="Arial"/>
                <a:sym typeface="Arial"/>
              </a:defRPr>
            </a:lvl1pPr>
          </a:lstStyle>
          <a:p>
            <a:r>
              <a:t>NeuroAiD II is acting on many of the multiple biological pathways involved in the pathophysiology of Alzheimer’s Disease.</a:t>
            </a:r>
          </a:p>
        </p:txBody>
      </p:sp>
      <p:sp>
        <p:nvSpPr>
          <p:cNvPr id="262" name="Shape 262"/>
          <p:cNvSpPr/>
          <p:nvPr/>
        </p:nvSpPr>
        <p:spPr>
          <a:xfrm>
            <a:off x="3536200" y="1518239"/>
            <a:ext cx="5116424" cy="3908788"/>
          </a:xfrm>
          <a:prstGeom prst="roundRect">
            <a:avLst>
              <a:gd name="adj" fmla="val 7460"/>
            </a:avLst>
          </a:prstGeom>
          <a:gradFill>
            <a:gsLst>
              <a:gs pos="0">
                <a:srgbClr val="F6F8FC"/>
              </a:gs>
              <a:gs pos="100000">
                <a:srgbClr val="C7D5ED"/>
              </a:gs>
            </a:gsLst>
            <a:lin ang="13500000"/>
          </a:gradFill>
          <a:ln w="12700">
            <a:miter lim="400000"/>
          </a:ln>
        </p:spPr>
        <p:txBody>
          <a:bodyPr lIns="45718" tIns="45718" rIns="45718" bIns="45718" anchor="ctr"/>
          <a:lstStyle/>
          <a:p>
            <a:pPr algn="ctr" defTabSz="914418">
              <a:defRPr sz="1400">
                <a:solidFill>
                  <a:srgbClr val="FFFFFF"/>
                </a:solidFill>
                <a:latin typeface="Arial"/>
                <a:ea typeface="Arial"/>
                <a:cs typeface="Arial"/>
                <a:sym typeface="Arial"/>
              </a:defRPr>
            </a:pPr>
            <a:endParaRPr/>
          </a:p>
        </p:txBody>
      </p:sp>
      <p:sp>
        <p:nvSpPr>
          <p:cNvPr id="263" name="Shape 263"/>
          <p:cNvSpPr/>
          <p:nvPr/>
        </p:nvSpPr>
        <p:spPr>
          <a:xfrm flipH="1">
            <a:off x="1295400" y="1518239"/>
            <a:ext cx="215900" cy="3908788"/>
          </a:xfrm>
          <a:prstGeom prst="rect">
            <a:avLst/>
          </a:prstGeom>
          <a:solidFill>
            <a:schemeClr val="accent2"/>
          </a:solidFill>
          <a:ln w="12700">
            <a:miter lim="400000"/>
          </a:ln>
        </p:spPr>
        <p:txBody>
          <a:bodyPr lIns="45718" tIns="45718" rIns="45718" bIns="45718" anchor="ctr"/>
          <a:lstStyle/>
          <a:p>
            <a:pPr algn="ctr" defTabSz="914418">
              <a:defRPr sz="1400" b="1">
                <a:solidFill>
                  <a:srgbClr val="4D4F53"/>
                </a:solidFill>
                <a:latin typeface="Arial"/>
                <a:ea typeface="Arial"/>
                <a:cs typeface="Arial"/>
                <a:sym typeface="Arial"/>
              </a:defRPr>
            </a:pPr>
            <a:endParaRPr/>
          </a:p>
        </p:txBody>
      </p:sp>
      <p:grpSp>
        <p:nvGrpSpPr>
          <p:cNvPr id="266" name="Group 266"/>
          <p:cNvGrpSpPr/>
          <p:nvPr/>
        </p:nvGrpSpPr>
        <p:grpSpPr>
          <a:xfrm>
            <a:off x="8753888" y="4168518"/>
            <a:ext cx="2042655" cy="1196507"/>
            <a:chOff x="0" y="0"/>
            <a:chExt cx="2042654" cy="1196506"/>
          </a:xfrm>
        </p:grpSpPr>
        <p:sp>
          <p:nvSpPr>
            <p:cNvPr id="264" name="Shape 264"/>
            <p:cNvSpPr/>
            <p:nvPr/>
          </p:nvSpPr>
          <p:spPr>
            <a:xfrm>
              <a:off x="0" y="-1"/>
              <a:ext cx="2042655" cy="1196508"/>
            </a:xfrm>
            <a:prstGeom prst="roundRect">
              <a:avLst>
                <a:gd name="adj" fmla="val 8035"/>
              </a:avLst>
            </a:prstGeom>
            <a:solidFill>
              <a:srgbClr val="FFFFFF"/>
            </a:solidFill>
            <a:ln w="12700" cap="flat">
              <a:solidFill>
                <a:srgbClr val="CB8A5D"/>
              </a:solidFill>
              <a:prstDash val="solid"/>
              <a:miter lim="800000"/>
            </a:ln>
            <a:effectLst>
              <a:outerShdw blurRad="50800" dist="38100" dir="2700000" rotWithShape="0">
                <a:srgbClr val="000000">
                  <a:alpha val="40000"/>
                </a:srgbClr>
              </a:outerShdw>
            </a:effectLst>
          </p:spPr>
          <p:txBody>
            <a:bodyPr wrap="square" lIns="45718" tIns="45718" rIns="45718" bIns="45718" numCol="1" anchor="ctr">
              <a:noAutofit/>
            </a:bodyPr>
            <a:lstStyle/>
            <a:p>
              <a:pPr algn="ctr" defTabSz="914418">
                <a:defRPr sz="800" b="1">
                  <a:solidFill>
                    <a:srgbClr val="4D4F53"/>
                  </a:solidFill>
                  <a:latin typeface="Arial"/>
                  <a:ea typeface="Arial"/>
                  <a:cs typeface="Arial"/>
                  <a:sym typeface="Arial"/>
                </a:defRPr>
              </a:pPr>
              <a:endParaRPr/>
            </a:p>
          </p:txBody>
        </p:sp>
        <p:pic>
          <p:nvPicPr>
            <p:cNvPr id="265" name="image7.png"/>
            <p:cNvPicPr>
              <a:picLocks noChangeAspect="1"/>
            </p:cNvPicPr>
            <p:nvPr/>
          </p:nvPicPr>
          <p:blipFill>
            <a:blip r:embed="rId2"/>
            <a:stretch>
              <a:fillRect/>
            </a:stretch>
          </p:blipFill>
          <p:spPr>
            <a:xfrm>
              <a:off x="68717" y="165148"/>
              <a:ext cx="1905221" cy="866210"/>
            </a:xfrm>
            <a:prstGeom prst="rect">
              <a:avLst/>
            </a:prstGeom>
            <a:ln w="12700" cap="flat">
              <a:noFill/>
              <a:miter lim="400000"/>
            </a:ln>
            <a:effectLst/>
          </p:spPr>
        </p:pic>
      </p:grpSp>
      <p:grpSp>
        <p:nvGrpSpPr>
          <p:cNvPr id="271" name="Group 271"/>
          <p:cNvGrpSpPr/>
          <p:nvPr/>
        </p:nvGrpSpPr>
        <p:grpSpPr>
          <a:xfrm>
            <a:off x="8753888" y="2874378"/>
            <a:ext cx="2042655" cy="1196507"/>
            <a:chOff x="0" y="0"/>
            <a:chExt cx="2042654" cy="1196506"/>
          </a:xfrm>
        </p:grpSpPr>
        <p:sp>
          <p:nvSpPr>
            <p:cNvPr id="267" name="Shape 267"/>
            <p:cNvSpPr/>
            <p:nvPr/>
          </p:nvSpPr>
          <p:spPr>
            <a:xfrm>
              <a:off x="0" y="-1"/>
              <a:ext cx="2042655" cy="1196508"/>
            </a:xfrm>
            <a:prstGeom prst="roundRect">
              <a:avLst>
                <a:gd name="adj" fmla="val 8035"/>
              </a:avLst>
            </a:prstGeom>
            <a:solidFill>
              <a:srgbClr val="FFFFFF"/>
            </a:solidFill>
            <a:ln w="12700" cap="flat">
              <a:solidFill>
                <a:srgbClr val="CB8A5D"/>
              </a:solidFill>
              <a:prstDash val="solid"/>
              <a:miter lim="800000"/>
            </a:ln>
            <a:effectLst>
              <a:outerShdw blurRad="50800" dist="38100" dir="2700000" rotWithShape="0">
                <a:srgbClr val="000000">
                  <a:alpha val="40000"/>
                </a:srgbClr>
              </a:outerShdw>
            </a:effectLst>
          </p:spPr>
          <p:txBody>
            <a:bodyPr wrap="square" lIns="45718" tIns="45718" rIns="45718" bIns="45718" numCol="1" anchor="ctr">
              <a:noAutofit/>
            </a:bodyPr>
            <a:lstStyle/>
            <a:p>
              <a:pPr algn="ctr" defTabSz="914418">
                <a:defRPr sz="800" b="1">
                  <a:solidFill>
                    <a:srgbClr val="4D4F53"/>
                  </a:solidFill>
                  <a:latin typeface="Arial"/>
                  <a:ea typeface="Arial"/>
                  <a:cs typeface="Arial"/>
                  <a:sym typeface="Arial"/>
                </a:defRPr>
              </a:pPr>
              <a:endParaRPr/>
            </a:p>
          </p:txBody>
        </p:sp>
        <p:grpSp>
          <p:nvGrpSpPr>
            <p:cNvPr id="270" name="Group 270"/>
            <p:cNvGrpSpPr/>
            <p:nvPr/>
          </p:nvGrpSpPr>
          <p:grpSpPr>
            <a:xfrm>
              <a:off x="68716" y="123496"/>
              <a:ext cx="1905223" cy="949515"/>
              <a:chOff x="0" y="0"/>
              <a:chExt cx="1905222" cy="949514"/>
            </a:xfrm>
          </p:grpSpPr>
          <p:sp>
            <p:nvSpPr>
              <p:cNvPr id="268" name="Shape 268"/>
              <p:cNvSpPr/>
              <p:nvPr/>
            </p:nvSpPr>
            <p:spPr>
              <a:xfrm>
                <a:off x="-1" y="-1"/>
                <a:ext cx="1905223" cy="949516"/>
              </a:xfrm>
              <a:prstGeom prst="rect">
                <a:avLst/>
              </a:prstGeom>
              <a:solidFill>
                <a:srgbClr val="000000"/>
              </a:solidFill>
              <a:ln w="12700" cap="flat">
                <a:noFill/>
                <a:miter lim="400000"/>
              </a:ln>
              <a:effectLst/>
            </p:spPr>
            <p:txBody>
              <a:bodyPr wrap="square" lIns="45718" tIns="45718" rIns="45718" bIns="45718" numCol="1" anchor="ctr">
                <a:noAutofit/>
              </a:bodyPr>
              <a:lstStyle/>
              <a:p>
                <a:endParaRPr/>
              </a:p>
            </p:txBody>
          </p:sp>
          <p:pic>
            <p:nvPicPr>
              <p:cNvPr id="269" name="image8.png"/>
              <p:cNvPicPr>
                <a:picLocks noChangeAspect="1"/>
              </p:cNvPicPr>
              <p:nvPr/>
            </p:nvPicPr>
            <p:blipFill>
              <a:blip r:embed="rId3"/>
              <a:srcRect l="26056" t="29938" r="26109" b="31918"/>
              <a:stretch>
                <a:fillRect/>
              </a:stretch>
            </p:blipFill>
            <p:spPr>
              <a:xfrm>
                <a:off x="-1" y="0"/>
                <a:ext cx="1905223" cy="949515"/>
              </a:xfrm>
              <a:prstGeom prst="rect">
                <a:avLst/>
              </a:prstGeom>
              <a:ln w="12700" cap="flat">
                <a:noFill/>
                <a:miter lim="400000"/>
              </a:ln>
              <a:effectLst/>
            </p:spPr>
          </p:pic>
        </p:grpSp>
      </p:grpSp>
      <p:grpSp>
        <p:nvGrpSpPr>
          <p:cNvPr id="276" name="Group 276"/>
          <p:cNvGrpSpPr/>
          <p:nvPr/>
        </p:nvGrpSpPr>
        <p:grpSpPr>
          <a:xfrm>
            <a:off x="8753888" y="1580238"/>
            <a:ext cx="2042655" cy="1196508"/>
            <a:chOff x="0" y="0"/>
            <a:chExt cx="2042654" cy="1196506"/>
          </a:xfrm>
        </p:grpSpPr>
        <p:sp>
          <p:nvSpPr>
            <p:cNvPr id="272" name="Shape 272"/>
            <p:cNvSpPr/>
            <p:nvPr/>
          </p:nvSpPr>
          <p:spPr>
            <a:xfrm>
              <a:off x="0" y="-1"/>
              <a:ext cx="2042655" cy="1196508"/>
            </a:xfrm>
            <a:prstGeom prst="roundRect">
              <a:avLst>
                <a:gd name="adj" fmla="val 8035"/>
              </a:avLst>
            </a:prstGeom>
            <a:solidFill>
              <a:srgbClr val="FFFFFF"/>
            </a:solidFill>
            <a:ln w="12700" cap="flat">
              <a:solidFill>
                <a:srgbClr val="CB8A5D"/>
              </a:solidFill>
              <a:prstDash val="solid"/>
              <a:miter lim="800000"/>
            </a:ln>
            <a:effectLst>
              <a:outerShdw blurRad="50800" dist="38100" dir="2700000" rotWithShape="0">
                <a:srgbClr val="000000">
                  <a:alpha val="40000"/>
                </a:srgbClr>
              </a:outerShdw>
            </a:effectLst>
          </p:spPr>
          <p:txBody>
            <a:bodyPr wrap="square" lIns="45718" tIns="45718" rIns="45718" bIns="45718" numCol="1" anchor="ctr">
              <a:noAutofit/>
            </a:bodyPr>
            <a:lstStyle/>
            <a:p>
              <a:pPr algn="ctr" defTabSz="914418">
                <a:defRPr sz="800" b="1">
                  <a:solidFill>
                    <a:srgbClr val="4D4F53"/>
                  </a:solidFill>
                  <a:latin typeface="Arial"/>
                  <a:ea typeface="Arial"/>
                  <a:cs typeface="Arial"/>
                  <a:sym typeface="Arial"/>
                </a:defRPr>
              </a:pPr>
              <a:endParaRPr/>
            </a:p>
          </p:txBody>
        </p:sp>
        <p:grpSp>
          <p:nvGrpSpPr>
            <p:cNvPr id="275" name="Group 275"/>
            <p:cNvGrpSpPr/>
            <p:nvPr/>
          </p:nvGrpSpPr>
          <p:grpSpPr>
            <a:xfrm>
              <a:off x="68717" y="243531"/>
              <a:ext cx="1905222" cy="709444"/>
              <a:chOff x="0" y="0"/>
              <a:chExt cx="1905221" cy="709443"/>
            </a:xfrm>
          </p:grpSpPr>
          <p:sp>
            <p:nvSpPr>
              <p:cNvPr id="273" name="Shape 273"/>
              <p:cNvSpPr/>
              <p:nvPr/>
            </p:nvSpPr>
            <p:spPr>
              <a:xfrm>
                <a:off x="-1" y="-1"/>
                <a:ext cx="1905223" cy="709445"/>
              </a:xfrm>
              <a:prstGeom prst="rect">
                <a:avLst/>
              </a:prstGeom>
              <a:solidFill>
                <a:srgbClr val="000000"/>
              </a:solidFill>
              <a:ln w="12700" cap="flat">
                <a:noFill/>
                <a:miter lim="400000"/>
              </a:ln>
              <a:effectLst/>
            </p:spPr>
            <p:txBody>
              <a:bodyPr wrap="square" lIns="45718" tIns="45718" rIns="45718" bIns="45718" numCol="1" anchor="ctr">
                <a:noAutofit/>
              </a:bodyPr>
              <a:lstStyle/>
              <a:p>
                <a:endParaRPr/>
              </a:p>
            </p:txBody>
          </p:sp>
          <p:pic>
            <p:nvPicPr>
              <p:cNvPr id="274" name="image9.png"/>
              <p:cNvPicPr>
                <a:picLocks noChangeAspect="1"/>
              </p:cNvPicPr>
              <p:nvPr/>
            </p:nvPicPr>
            <p:blipFill>
              <a:blip r:embed="rId4"/>
              <a:srcRect l="25031" t="27782" r="25378" b="42673"/>
              <a:stretch>
                <a:fillRect/>
              </a:stretch>
            </p:blipFill>
            <p:spPr>
              <a:xfrm>
                <a:off x="-1" y="0"/>
                <a:ext cx="1905223" cy="709444"/>
              </a:xfrm>
              <a:prstGeom prst="rect">
                <a:avLst/>
              </a:prstGeom>
              <a:ln w="12700" cap="flat">
                <a:noFill/>
                <a:miter lim="400000"/>
              </a:ln>
              <a:effectLst/>
            </p:spPr>
          </p:pic>
        </p:grpSp>
      </p:grpSp>
      <p:grpSp>
        <p:nvGrpSpPr>
          <p:cNvPr id="279" name="Group 279"/>
          <p:cNvGrpSpPr/>
          <p:nvPr/>
        </p:nvGrpSpPr>
        <p:grpSpPr>
          <a:xfrm>
            <a:off x="1392286" y="4168518"/>
            <a:ext cx="2042655" cy="1196507"/>
            <a:chOff x="0" y="0"/>
            <a:chExt cx="2042654" cy="1196506"/>
          </a:xfrm>
        </p:grpSpPr>
        <p:sp>
          <p:nvSpPr>
            <p:cNvPr id="277" name="Shape 277"/>
            <p:cNvSpPr/>
            <p:nvPr/>
          </p:nvSpPr>
          <p:spPr>
            <a:xfrm flipH="1">
              <a:off x="0" y="-1"/>
              <a:ext cx="2042655" cy="1196508"/>
            </a:xfrm>
            <a:prstGeom prst="roundRect">
              <a:avLst>
                <a:gd name="adj" fmla="val 8035"/>
              </a:avLst>
            </a:prstGeom>
            <a:solidFill>
              <a:srgbClr val="FFFFFF"/>
            </a:solidFill>
            <a:ln w="12700" cap="flat">
              <a:solidFill>
                <a:srgbClr val="CB8A5D"/>
              </a:solidFill>
              <a:prstDash val="solid"/>
              <a:miter lim="800000"/>
            </a:ln>
            <a:effectLst>
              <a:outerShdw blurRad="50800" dist="38100" dir="2700000" rotWithShape="0">
                <a:srgbClr val="000000">
                  <a:alpha val="40000"/>
                </a:srgbClr>
              </a:outerShdw>
            </a:effectLst>
          </p:spPr>
          <p:txBody>
            <a:bodyPr wrap="square" lIns="45718" tIns="45718" rIns="45718" bIns="45718" numCol="1" anchor="ctr">
              <a:noAutofit/>
            </a:bodyPr>
            <a:lstStyle/>
            <a:p>
              <a:pPr algn="ctr" defTabSz="914418">
                <a:defRPr sz="800" b="1">
                  <a:solidFill>
                    <a:srgbClr val="4D4F53"/>
                  </a:solidFill>
                  <a:latin typeface="Arial"/>
                  <a:ea typeface="Arial"/>
                  <a:cs typeface="Arial"/>
                  <a:sym typeface="Arial"/>
                </a:defRPr>
              </a:pPr>
              <a:endParaRPr/>
            </a:p>
          </p:txBody>
        </p:sp>
        <p:pic>
          <p:nvPicPr>
            <p:cNvPr id="278" name="image10.png"/>
            <p:cNvPicPr>
              <a:picLocks noChangeAspect="1"/>
            </p:cNvPicPr>
            <p:nvPr/>
          </p:nvPicPr>
          <p:blipFill>
            <a:blip r:embed="rId5"/>
            <a:srcRect t="15588" r="1766"/>
            <a:stretch>
              <a:fillRect/>
            </a:stretch>
          </p:blipFill>
          <p:spPr>
            <a:xfrm>
              <a:off x="68716" y="184562"/>
              <a:ext cx="1905223" cy="824891"/>
            </a:xfrm>
            <a:prstGeom prst="rect">
              <a:avLst/>
            </a:prstGeom>
            <a:ln w="12700" cap="flat">
              <a:noFill/>
              <a:miter lim="400000"/>
            </a:ln>
            <a:effectLst/>
          </p:spPr>
        </p:pic>
      </p:grpSp>
      <p:grpSp>
        <p:nvGrpSpPr>
          <p:cNvPr id="282" name="Group 282"/>
          <p:cNvGrpSpPr/>
          <p:nvPr/>
        </p:nvGrpSpPr>
        <p:grpSpPr>
          <a:xfrm>
            <a:off x="1392286" y="2874378"/>
            <a:ext cx="2042655" cy="1196507"/>
            <a:chOff x="0" y="0"/>
            <a:chExt cx="2042654" cy="1196506"/>
          </a:xfrm>
        </p:grpSpPr>
        <p:sp>
          <p:nvSpPr>
            <p:cNvPr id="280" name="Shape 280"/>
            <p:cNvSpPr/>
            <p:nvPr/>
          </p:nvSpPr>
          <p:spPr>
            <a:xfrm flipH="1">
              <a:off x="0" y="-1"/>
              <a:ext cx="2042655" cy="1196508"/>
            </a:xfrm>
            <a:prstGeom prst="roundRect">
              <a:avLst>
                <a:gd name="adj" fmla="val 8035"/>
              </a:avLst>
            </a:prstGeom>
            <a:solidFill>
              <a:srgbClr val="FFFFFF"/>
            </a:solidFill>
            <a:ln w="12700" cap="flat">
              <a:solidFill>
                <a:srgbClr val="CB8A5D"/>
              </a:solidFill>
              <a:prstDash val="solid"/>
              <a:miter lim="800000"/>
            </a:ln>
            <a:effectLst>
              <a:outerShdw blurRad="50800" dist="38100" dir="2700000" rotWithShape="0">
                <a:srgbClr val="000000">
                  <a:alpha val="40000"/>
                </a:srgbClr>
              </a:outerShdw>
            </a:effectLst>
          </p:spPr>
          <p:txBody>
            <a:bodyPr wrap="square" lIns="45718" tIns="45718" rIns="45718" bIns="45718" numCol="1" anchor="ctr">
              <a:noAutofit/>
            </a:bodyPr>
            <a:lstStyle/>
            <a:p>
              <a:pPr algn="ctr" defTabSz="914418">
                <a:defRPr sz="800" b="1">
                  <a:solidFill>
                    <a:srgbClr val="4D4F53"/>
                  </a:solidFill>
                  <a:latin typeface="Arial"/>
                  <a:ea typeface="Arial"/>
                  <a:cs typeface="Arial"/>
                  <a:sym typeface="Arial"/>
                </a:defRPr>
              </a:pPr>
              <a:endParaRPr/>
            </a:p>
          </p:txBody>
        </p:sp>
        <p:pic>
          <p:nvPicPr>
            <p:cNvPr id="281" name="image11.png"/>
            <p:cNvPicPr>
              <a:picLocks noChangeAspect="1"/>
            </p:cNvPicPr>
            <p:nvPr/>
          </p:nvPicPr>
          <p:blipFill>
            <a:blip r:embed="rId6"/>
            <a:srcRect l="20833" t="33330" r="27254" b="31883"/>
            <a:stretch>
              <a:fillRect/>
            </a:stretch>
          </p:blipFill>
          <p:spPr>
            <a:xfrm>
              <a:off x="68716" y="199278"/>
              <a:ext cx="1905222" cy="797950"/>
            </a:xfrm>
            <a:prstGeom prst="rect">
              <a:avLst/>
            </a:prstGeom>
            <a:ln w="12700" cap="flat">
              <a:noFill/>
              <a:miter lim="400000"/>
            </a:ln>
            <a:effectLst/>
          </p:spPr>
        </p:pic>
      </p:grpSp>
      <p:grpSp>
        <p:nvGrpSpPr>
          <p:cNvPr id="285" name="Group 285"/>
          <p:cNvGrpSpPr/>
          <p:nvPr/>
        </p:nvGrpSpPr>
        <p:grpSpPr>
          <a:xfrm>
            <a:off x="1392286" y="1580238"/>
            <a:ext cx="2042655" cy="1196508"/>
            <a:chOff x="0" y="0"/>
            <a:chExt cx="2042654" cy="1196506"/>
          </a:xfrm>
        </p:grpSpPr>
        <p:sp>
          <p:nvSpPr>
            <p:cNvPr id="283" name="Shape 283"/>
            <p:cNvSpPr/>
            <p:nvPr/>
          </p:nvSpPr>
          <p:spPr>
            <a:xfrm flipH="1">
              <a:off x="0" y="-1"/>
              <a:ext cx="2042655" cy="1196508"/>
            </a:xfrm>
            <a:prstGeom prst="roundRect">
              <a:avLst>
                <a:gd name="adj" fmla="val 8035"/>
              </a:avLst>
            </a:prstGeom>
            <a:solidFill>
              <a:srgbClr val="FFFFFF"/>
            </a:solidFill>
            <a:ln w="12700" cap="flat">
              <a:solidFill>
                <a:srgbClr val="CB8A5D"/>
              </a:solidFill>
              <a:prstDash val="solid"/>
              <a:miter lim="800000"/>
            </a:ln>
            <a:effectLst>
              <a:outerShdw blurRad="50800" dist="38100" dir="2700000" rotWithShape="0">
                <a:srgbClr val="000000">
                  <a:alpha val="40000"/>
                </a:srgbClr>
              </a:outerShdw>
            </a:effectLst>
          </p:spPr>
          <p:txBody>
            <a:bodyPr wrap="square" lIns="45718" tIns="45718" rIns="45718" bIns="45718" numCol="1" anchor="ctr">
              <a:noAutofit/>
            </a:bodyPr>
            <a:lstStyle/>
            <a:p>
              <a:pPr algn="ctr" defTabSz="914418">
                <a:defRPr sz="800" b="1">
                  <a:solidFill>
                    <a:srgbClr val="4D4F53"/>
                  </a:solidFill>
                  <a:latin typeface="Arial"/>
                  <a:ea typeface="Arial"/>
                  <a:cs typeface="Arial"/>
                  <a:sym typeface="Arial"/>
                </a:defRPr>
              </a:pPr>
              <a:endParaRPr/>
            </a:p>
          </p:txBody>
        </p:sp>
        <p:pic>
          <p:nvPicPr>
            <p:cNvPr id="284" name="image12.png"/>
            <p:cNvPicPr>
              <a:picLocks noChangeAspect="1"/>
            </p:cNvPicPr>
            <p:nvPr/>
          </p:nvPicPr>
          <p:blipFill>
            <a:blip r:embed="rId7"/>
            <a:srcRect l="5872" t="57084" r="42363" b="22109"/>
            <a:stretch>
              <a:fillRect/>
            </a:stretch>
          </p:blipFill>
          <p:spPr>
            <a:xfrm>
              <a:off x="68717" y="358959"/>
              <a:ext cx="1905221" cy="478585"/>
            </a:xfrm>
            <a:prstGeom prst="rect">
              <a:avLst/>
            </a:prstGeom>
            <a:ln w="12700" cap="flat">
              <a:noFill/>
              <a:miter lim="400000"/>
            </a:ln>
            <a:effectLst/>
          </p:spPr>
        </p:pic>
      </p:grpSp>
      <p:grpSp>
        <p:nvGrpSpPr>
          <p:cNvPr id="290" name="Group 290"/>
          <p:cNvGrpSpPr/>
          <p:nvPr/>
        </p:nvGrpSpPr>
        <p:grpSpPr>
          <a:xfrm>
            <a:off x="1214952" y="5524658"/>
            <a:ext cx="9598026" cy="540614"/>
            <a:chOff x="0" y="0"/>
            <a:chExt cx="9598025" cy="540613"/>
          </a:xfrm>
        </p:grpSpPr>
        <p:sp>
          <p:nvSpPr>
            <p:cNvPr id="286" name="Shape 286"/>
            <p:cNvSpPr/>
            <p:nvPr/>
          </p:nvSpPr>
          <p:spPr>
            <a:xfrm>
              <a:off x="0" y="20683"/>
              <a:ext cx="9598026" cy="499246"/>
            </a:xfrm>
            <a:prstGeom prst="roundRect">
              <a:avLst>
                <a:gd name="adj" fmla="val 50000"/>
              </a:avLst>
            </a:prstGeom>
            <a:solidFill>
              <a:schemeClr val="accent1"/>
            </a:solidFill>
            <a:ln w="12700" cap="flat">
              <a:noFill/>
              <a:miter lim="400000"/>
            </a:ln>
            <a:effectLst/>
          </p:spPr>
          <p:txBody>
            <a:bodyPr wrap="square" lIns="45718" tIns="45718" rIns="45718" bIns="45718" numCol="1" anchor="ctr">
              <a:noAutofit/>
            </a:bodyPr>
            <a:lstStyle/>
            <a:p>
              <a:pPr algn="ctr" defTabSz="914418">
                <a:defRPr sz="1400">
                  <a:solidFill>
                    <a:srgbClr val="595959"/>
                  </a:solidFill>
                  <a:latin typeface="Arial"/>
                  <a:ea typeface="Arial"/>
                  <a:cs typeface="Arial"/>
                  <a:sym typeface="Arial"/>
                </a:defRPr>
              </a:pPr>
              <a:endParaRPr/>
            </a:p>
          </p:txBody>
        </p:sp>
        <p:grpSp>
          <p:nvGrpSpPr>
            <p:cNvPr id="289" name="Group 289"/>
            <p:cNvGrpSpPr/>
            <p:nvPr/>
          </p:nvGrpSpPr>
          <p:grpSpPr>
            <a:xfrm>
              <a:off x="94558" y="-1"/>
              <a:ext cx="9408910" cy="540615"/>
              <a:chOff x="0" y="0"/>
              <a:chExt cx="9408909" cy="540613"/>
            </a:xfrm>
          </p:grpSpPr>
          <p:sp>
            <p:nvSpPr>
              <p:cNvPr id="287" name="Shape 287"/>
              <p:cNvSpPr/>
              <p:nvPr/>
            </p:nvSpPr>
            <p:spPr>
              <a:xfrm>
                <a:off x="0" y="-1"/>
                <a:ext cx="9408910" cy="540615"/>
              </a:xfrm>
              <a:prstGeom prst="roundRect">
                <a:avLst>
                  <a:gd name="adj" fmla="val 50000"/>
                </a:avLst>
              </a:prstGeom>
              <a:gradFill flip="none" rotWithShape="1">
                <a:gsLst>
                  <a:gs pos="0">
                    <a:srgbClr val="FFFFFF"/>
                  </a:gs>
                  <a:gs pos="52999">
                    <a:srgbClr val="F9F9F9"/>
                  </a:gs>
                  <a:gs pos="100000">
                    <a:srgbClr val="F2F2F2"/>
                  </a:gs>
                </a:gsLst>
                <a:lin ang="5400000" scaled="0"/>
              </a:gradFill>
              <a:ln w="12700" cap="flat">
                <a:noFill/>
                <a:miter lim="400000"/>
              </a:ln>
              <a:effectLst>
                <a:outerShdw blurRad="101600" rotWithShape="0">
                  <a:srgbClr val="000000">
                    <a:alpha val="20000"/>
                  </a:srgbClr>
                </a:outerShdw>
              </a:effectLst>
            </p:spPr>
            <p:txBody>
              <a:bodyPr wrap="square" lIns="45718" tIns="45718" rIns="45718" bIns="45718" numCol="1" anchor="ctr">
                <a:noAutofit/>
              </a:bodyPr>
              <a:lstStyle/>
              <a:p>
                <a:pPr algn="ctr" defTabSz="914418"/>
                <a:endParaRPr/>
              </a:p>
            </p:txBody>
          </p:sp>
          <p:sp>
            <p:nvSpPr>
              <p:cNvPr id="288" name="Shape 288"/>
              <p:cNvSpPr/>
              <p:nvPr/>
            </p:nvSpPr>
            <p:spPr>
              <a:xfrm>
                <a:off x="79168" y="70013"/>
                <a:ext cx="9250572" cy="40058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p>
                <a:pPr algn="ctr" defTabSz="914418">
                  <a:defRPr sz="1400">
                    <a:solidFill>
                      <a:srgbClr val="595959"/>
                    </a:solidFill>
                    <a:latin typeface="Arial"/>
                    <a:ea typeface="Arial"/>
                    <a:cs typeface="Arial"/>
                    <a:sym typeface="Arial"/>
                  </a:defRPr>
                </a:pPr>
                <a:r>
                  <a:t>Mechanisms of action of agents in Phase 3 Alzheimer clinical trials as classified using the </a:t>
                </a:r>
              </a:p>
              <a:p>
                <a:pPr algn="ctr" defTabSz="914418">
                  <a:defRPr sz="1400" b="1">
                    <a:solidFill>
                      <a:srgbClr val="F57B20"/>
                    </a:solidFill>
                    <a:latin typeface="Arial"/>
                    <a:ea typeface="Arial"/>
                    <a:cs typeface="Arial"/>
                    <a:sym typeface="Arial"/>
                  </a:defRPr>
                </a:pPr>
                <a:r>
                  <a:t>Common Alzheimer’s Disease Research Ontology (CADRO) approach</a:t>
                </a:r>
              </a:p>
            </p:txBody>
          </p:sp>
        </p:grpSp>
      </p:grpSp>
      <p:grpSp>
        <p:nvGrpSpPr>
          <p:cNvPr id="295" name="Group 295"/>
          <p:cNvGrpSpPr/>
          <p:nvPr/>
        </p:nvGrpSpPr>
        <p:grpSpPr>
          <a:xfrm>
            <a:off x="3682294" y="791756"/>
            <a:ext cx="4697232" cy="4697233"/>
            <a:chOff x="-1194136" y="-1194136"/>
            <a:chExt cx="4697231" cy="4697231"/>
          </a:xfrm>
        </p:grpSpPr>
        <p:graphicFrame>
          <p:nvGraphicFramePr>
            <p:cNvPr id="291" name="Chart 291"/>
            <p:cNvGraphicFramePr/>
            <p:nvPr/>
          </p:nvGraphicFramePr>
          <p:xfrm>
            <a:off x="-1194137" y="-1194137"/>
            <a:ext cx="4697233" cy="4697233"/>
          </p:xfrm>
          <a:graphic>
            <a:graphicData uri="http://schemas.openxmlformats.org/drawingml/2006/chart">
              <c:chart xmlns:c="http://schemas.openxmlformats.org/drawingml/2006/chart" xmlns:r="http://schemas.openxmlformats.org/officeDocument/2006/relationships" r:id="rId8"/>
            </a:graphicData>
          </a:graphic>
        </p:graphicFrame>
        <p:grpSp>
          <p:nvGrpSpPr>
            <p:cNvPr id="294" name="Group 294"/>
            <p:cNvGrpSpPr/>
            <p:nvPr/>
          </p:nvGrpSpPr>
          <p:grpSpPr>
            <a:xfrm>
              <a:off x="541258" y="576285"/>
              <a:ext cx="1226449" cy="1226449"/>
              <a:chOff x="0" y="0"/>
              <a:chExt cx="1226448" cy="1226448"/>
            </a:xfrm>
          </p:grpSpPr>
          <p:sp>
            <p:nvSpPr>
              <p:cNvPr id="292" name="Shape 292"/>
              <p:cNvSpPr/>
              <p:nvPr/>
            </p:nvSpPr>
            <p:spPr>
              <a:xfrm>
                <a:off x="0" y="0"/>
                <a:ext cx="1226449" cy="1226449"/>
              </a:xfrm>
              <a:prstGeom prst="ellipse">
                <a:avLst/>
              </a:prstGeom>
              <a:solidFill>
                <a:srgbClr val="FFFFFF"/>
              </a:solidFill>
              <a:ln w="12700" cap="flat">
                <a:noFill/>
                <a:miter lim="400000"/>
              </a:ln>
              <a:effectLst>
                <a:outerShdw blurRad="63500" rotWithShape="0">
                  <a:srgbClr val="000000">
                    <a:alpha val="40000"/>
                  </a:srgbClr>
                </a:outerShdw>
              </a:effectLst>
            </p:spPr>
            <p:txBody>
              <a:bodyPr wrap="square" lIns="45718" tIns="45718" rIns="45718" bIns="45718" numCol="1" anchor="ctr">
                <a:noAutofit/>
              </a:bodyPr>
              <a:lstStyle/>
              <a:p>
                <a:pPr algn="ctr" defTabSz="914418"/>
                <a:endParaRPr/>
              </a:p>
            </p:txBody>
          </p:sp>
          <p:sp>
            <p:nvSpPr>
              <p:cNvPr id="293" name="Shape 293"/>
              <p:cNvSpPr/>
              <p:nvPr/>
            </p:nvSpPr>
            <p:spPr>
              <a:xfrm>
                <a:off x="179608" y="483611"/>
                <a:ext cx="867231" cy="25922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defTabSz="914418">
                  <a:defRPr b="1">
                    <a:solidFill>
                      <a:srgbClr val="2D2D2D"/>
                    </a:solidFill>
                    <a:latin typeface="Arial"/>
                    <a:ea typeface="Arial"/>
                    <a:cs typeface="Arial"/>
                    <a:sym typeface="Arial"/>
                  </a:defRPr>
                </a:lvl1pPr>
              </a:lstStyle>
              <a:p>
                <a:r>
                  <a:t>CADRO</a:t>
                </a:r>
              </a:p>
            </p:txBody>
          </p:sp>
        </p:grpSp>
      </p:grpSp>
      <p:grpSp>
        <p:nvGrpSpPr>
          <p:cNvPr id="320" name="Group 320"/>
          <p:cNvGrpSpPr/>
          <p:nvPr/>
        </p:nvGrpSpPr>
        <p:grpSpPr>
          <a:xfrm>
            <a:off x="3668712" y="1704181"/>
            <a:ext cx="4851401" cy="3639987"/>
            <a:chOff x="-1" y="-1"/>
            <a:chExt cx="4851400" cy="3639985"/>
          </a:xfrm>
        </p:grpSpPr>
        <p:sp>
          <p:nvSpPr>
            <p:cNvPr id="296" name="Shape 296"/>
            <p:cNvSpPr/>
            <p:nvPr/>
          </p:nvSpPr>
          <p:spPr>
            <a:xfrm>
              <a:off x="984246" y="183870"/>
              <a:ext cx="875448" cy="2"/>
            </a:xfrm>
            <a:prstGeom prst="line">
              <a:avLst/>
            </a:prstGeom>
            <a:noFill/>
            <a:ln w="6350" cap="rnd">
              <a:solidFill>
                <a:schemeClr val="accent1"/>
              </a:solidFill>
              <a:prstDash val="solid"/>
              <a:round/>
              <a:tailEnd type="oval" w="med" len="med"/>
            </a:ln>
            <a:effectLst/>
          </p:spPr>
          <p:txBody>
            <a:bodyPr wrap="square" lIns="45718" tIns="45718" rIns="45718" bIns="45718" numCol="1" anchor="t">
              <a:noAutofit/>
            </a:bodyPr>
            <a:lstStyle/>
            <a:p>
              <a:endParaRPr/>
            </a:p>
          </p:txBody>
        </p:sp>
        <p:grpSp>
          <p:nvGrpSpPr>
            <p:cNvPr id="319" name="Group 319"/>
            <p:cNvGrpSpPr/>
            <p:nvPr/>
          </p:nvGrpSpPr>
          <p:grpSpPr>
            <a:xfrm>
              <a:off x="-3" y="-2"/>
              <a:ext cx="4851402" cy="3639987"/>
              <a:chOff x="-1" y="0"/>
              <a:chExt cx="4851400" cy="3639986"/>
            </a:xfrm>
          </p:grpSpPr>
          <p:sp>
            <p:nvSpPr>
              <p:cNvPr id="297" name="Shape 297"/>
              <p:cNvSpPr/>
              <p:nvPr/>
            </p:nvSpPr>
            <p:spPr>
              <a:xfrm rot="5400000" flipH="1">
                <a:off x="3872230" y="2431980"/>
                <a:ext cx="501017" cy="24447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noFill/>
              <a:ln w="6350" cap="rnd">
                <a:solidFill>
                  <a:schemeClr val="accent1"/>
                </a:solidFill>
                <a:prstDash val="solid"/>
                <a:round/>
                <a:tailEnd type="oval" w="med" len="med"/>
              </a:ln>
              <a:effectLst/>
            </p:spPr>
            <p:txBody>
              <a:bodyPr wrap="square" lIns="45718" tIns="45718" rIns="45718" bIns="45718" numCol="1" anchor="ctr">
                <a:noAutofit/>
              </a:bodyPr>
              <a:lstStyle/>
              <a:p>
                <a:endParaRPr/>
              </a:p>
            </p:txBody>
          </p:sp>
          <p:sp>
            <p:nvSpPr>
              <p:cNvPr id="298" name="Shape 298"/>
              <p:cNvSpPr/>
              <p:nvPr/>
            </p:nvSpPr>
            <p:spPr>
              <a:xfrm rot="16200000">
                <a:off x="-151132" y="2232587"/>
                <a:ext cx="872493" cy="2717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noFill/>
              <a:ln w="6350" cap="rnd">
                <a:solidFill>
                  <a:schemeClr val="accent1"/>
                </a:solidFill>
                <a:prstDash val="solid"/>
                <a:round/>
                <a:tailEnd type="oval" w="med" len="med"/>
              </a:ln>
              <a:effectLst/>
            </p:spPr>
            <p:txBody>
              <a:bodyPr wrap="square" lIns="45718" tIns="45718" rIns="45718" bIns="45718" numCol="1" anchor="ctr">
                <a:noAutofit/>
              </a:bodyPr>
              <a:lstStyle/>
              <a:p>
                <a:endParaRPr/>
              </a:p>
            </p:txBody>
          </p:sp>
          <p:sp>
            <p:nvSpPr>
              <p:cNvPr id="299" name="Shape 299"/>
              <p:cNvSpPr/>
              <p:nvPr/>
            </p:nvSpPr>
            <p:spPr>
              <a:xfrm rot="16200000">
                <a:off x="318769" y="2134162"/>
                <a:ext cx="501018" cy="8401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noFill/>
              <a:ln w="6350" cap="rnd">
                <a:solidFill>
                  <a:schemeClr val="accent1"/>
                </a:solidFill>
                <a:prstDash val="solid"/>
                <a:round/>
                <a:tailEnd type="oval" w="med" len="med"/>
              </a:ln>
              <a:effectLst/>
            </p:spPr>
            <p:txBody>
              <a:bodyPr wrap="square" lIns="45718" tIns="45718" rIns="45718" bIns="45718" numCol="1" anchor="ctr">
                <a:noAutofit/>
              </a:bodyPr>
              <a:lstStyle/>
              <a:p>
                <a:endParaRPr/>
              </a:p>
            </p:txBody>
          </p:sp>
          <p:sp>
            <p:nvSpPr>
              <p:cNvPr id="300" name="Shape 300"/>
              <p:cNvSpPr/>
              <p:nvPr/>
            </p:nvSpPr>
            <p:spPr>
              <a:xfrm rot="16200000">
                <a:off x="531495" y="2289736"/>
                <a:ext cx="132717" cy="89726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noFill/>
              <a:ln w="6350" cap="rnd">
                <a:solidFill>
                  <a:schemeClr val="accent1"/>
                </a:solidFill>
                <a:prstDash val="solid"/>
                <a:round/>
                <a:tailEnd type="oval" w="med" len="med"/>
              </a:ln>
              <a:effectLst/>
            </p:spPr>
            <p:txBody>
              <a:bodyPr wrap="square" lIns="45718" tIns="45718" rIns="45718" bIns="45718" numCol="1" anchor="ctr">
                <a:noAutofit/>
              </a:bodyPr>
              <a:lstStyle/>
              <a:p>
                <a:endParaRPr/>
              </a:p>
            </p:txBody>
          </p:sp>
          <p:sp>
            <p:nvSpPr>
              <p:cNvPr id="301" name="Shape 301"/>
              <p:cNvSpPr/>
              <p:nvPr/>
            </p:nvSpPr>
            <p:spPr>
              <a:xfrm flipV="1">
                <a:off x="2416173" y="3192307"/>
                <a:ext cx="2" cy="79935"/>
              </a:xfrm>
              <a:prstGeom prst="line">
                <a:avLst/>
              </a:prstGeom>
              <a:noFill/>
              <a:ln w="6350" cap="rnd">
                <a:solidFill>
                  <a:schemeClr val="accent1"/>
                </a:solidFill>
                <a:prstDash val="solid"/>
                <a:round/>
                <a:tailEnd type="oval" w="med" len="med"/>
              </a:ln>
              <a:effectLst/>
            </p:spPr>
            <p:txBody>
              <a:bodyPr wrap="square" lIns="45718" tIns="45718" rIns="45718" bIns="45718" numCol="1" anchor="t">
                <a:noAutofit/>
              </a:bodyPr>
              <a:lstStyle/>
              <a:p>
                <a:endParaRPr/>
              </a:p>
            </p:txBody>
          </p:sp>
          <p:sp>
            <p:nvSpPr>
              <p:cNvPr id="302" name="Shape 302"/>
              <p:cNvSpPr/>
              <p:nvPr/>
            </p:nvSpPr>
            <p:spPr>
              <a:xfrm rot="5400000" flipH="1">
                <a:off x="4380229" y="1311200"/>
                <a:ext cx="373382" cy="1752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noFill/>
              <a:ln w="6350" cap="rnd">
                <a:solidFill>
                  <a:schemeClr val="accent1"/>
                </a:solidFill>
                <a:prstDash val="solid"/>
                <a:round/>
                <a:tailEnd type="oval" w="med" len="med"/>
              </a:ln>
              <a:effectLst/>
            </p:spPr>
            <p:txBody>
              <a:bodyPr wrap="square" lIns="45718" tIns="45718" rIns="45718" bIns="45718" numCol="1" anchor="ctr">
                <a:noAutofit/>
              </a:bodyPr>
              <a:lstStyle/>
              <a:p>
                <a:endParaRPr/>
              </a:p>
            </p:txBody>
          </p:sp>
          <p:sp>
            <p:nvSpPr>
              <p:cNvPr id="303" name="Shape 303"/>
              <p:cNvSpPr/>
              <p:nvPr/>
            </p:nvSpPr>
            <p:spPr>
              <a:xfrm rot="5400000" flipH="1">
                <a:off x="4211160" y="1142131"/>
                <a:ext cx="711521" cy="1752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noFill/>
              <a:ln w="6350" cap="rnd">
                <a:solidFill>
                  <a:schemeClr val="accent1"/>
                </a:solidFill>
                <a:prstDash val="solid"/>
                <a:round/>
                <a:tailEnd type="oval" w="med" len="med"/>
              </a:ln>
              <a:effectLst/>
            </p:spPr>
            <p:txBody>
              <a:bodyPr wrap="square" lIns="45718" tIns="45718" rIns="45718" bIns="45718" numCol="1" anchor="ctr">
                <a:noAutofit/>
              </a:bodyPr>
              <a:lstStyle/>
              <a:p>
                <a:endParaRPr/>
              </a:p>
            </p:txBody>
          </p:sp>
          <p:grpSp>
            <p:nvGrpSpPr>
              <p:cNvPr id="306" name="Group 306"/>
              <p:cNvGrpSpPr/>
              <p:nvPr/>
            </p:nvGrpSpPr>
            <p:grpSpPr>
              <a:xfrm>
                <a:off x="3752850" y="2804724"/>
                <a:ext cx="984250" cy="367745"/>
                <a:chOff x="0" y="0"/>
                <a:chExt cx="984249" cy="367744"/>
              </a:xfrm>
            </p:grpSpPr>
            <p:sp>
              <p:nvSpPr>
                <p:cNvPr id="304" name="Shape 304"/>
                <p:cNvSpPr/>
                <p:nvPr/>
              </p:nvSpPr>
              <p:spPr>
                <a:xfrm flipH="1">
                  <a:off x="-1" y="-1"/>
                  <a:ext cx="984251" cy="367746"/>
                </a:xfrm>
                <a:prstGeom prst="roundRect">
                  <a:avLst>
                    <a:gd name="adj" fmla="val 47974"/>
                  </a:avLst>
                </a:prstGeom>
                <a:solidFill>
                  <a:srgbClr val="FFFFFF"/>
                </a:solidFill>
                <a:ln w="6350" cap="flat">
                  <a:solidFill>
                    <a:schemeClr val="accent1"/>
                  </a:solidFill>
                  <a:prstDash val="solid"/>
                  <a:round/>
                </a:ln>
                <a:effectLst>
                  <a:outerShdw dist="50800" rotWithShape="0">
                    <a:schemeClr val="accent1"/>
                  </a:outerShdw>
                </a:effectLst>
              </p:spPr>
              <p:txBody>
                <a:bodyPr wrap="square" lIns="45718" tIns="45718" rIns="45718" bIns="45718" numCol="1" anchor="ctr">
                  <a:noAutofit/>
                </a:bodyPr>
                <a:lstStyle/>
                <a:p>
                  <a:pPr defTabSz="914418"/>
                  <a:endParaRPr/>
                </a:p>
              </p:txBody>
            </p:sp>
            <p:sp>
              <p:nvSpPr>
                <p:cNvPr id="305" name="Shape 305"/>
                <p:cNvSpPr/>
                <p:nvPr/>
              </p:nvSpPr>
              <p:spPr>
                <a:xfrm>
                  <a:off x="51671" y="61463"/>
                  <a:ext cx="880908" cy="24481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6000" tIns="36000" rIns="36000" bIns="36000" numCol="1" anchor="ctr">
                  <a:spAutoFit/>
                </a:bodyPr>
                <a:lstStyle>
                  <a:lvl1pPr defTabSz="914418">
                    <a:defRPr sz="1200" b="1">
                      <a:solidFill>
                        <a:srgbClr val="F57B20"/>
                      </a:solidFill>
                      <a:latin typeface="Arial"/>
                      <a:ea typeface="Arial"/>
                      <a:cs typeface="Arial"/>
                      <a:sym typeface="Arial"/>
                    </a:defRPr>
                  </a:lvl1pPr>
                </a:lstStyle>
                <a:p>
                  <a:r>
                    <a:t>NeuroAiD</a:t>
                  </a:r>
                </a:p>
              </p:txBody>
            </p:sp>
          </p:grpSp>
          <p:grpSp>
            <p:nvGrpSpPr>
              <p:cNvPr id="309" name="Group 309"/>
              <p:cNvGrpSpPr/>
              <p:nvPr/>
            </p:nvGrpSpPr>
            <p:grpSpPr>
              <a:xfrm>
                <a:off x="3867150" y="1585521"/>
                <a:ext cx="984250" cy="367746"/>
                <a:chOff x="0" y="0"/>
                <a:chExt cx="984249" cy="367744"/>
              </a:xfrm>
            </p:grpSpPr>
            <p:sp>
              <p:nvSpPr>
                <p:cNvPr id="307" name="Shape 307"/>
                <p:cNvSpPr/>
                <p:nvPr/>
              </p:nvSpPr>
              <p:spPr>
                <a:xfrm flipH="1">
                  <a:off x="-1" y="-1"/>
                  <a:ext cx="984251" cy="367746"/>
                </a:xfrm>
                <a:prstGeom prst="roundRect">
                  <a:avLst>
                    <a:gd name="adj" fmla="val 47974"/>
                  </a:avLst>
                </a:prstGeom>
                <a:solidFill>
                  <a:srgbClr val="FFFFFF"/>
                </a:solidFill>
                <a:ln w="6350" cap="flat">
                  <a:solidFill>
                    <a:schemeClr val="accent1"/>
                  </a:solidFill>
                  <a:prstDash val="solid"/>
                  <a:round/>
                </a:ln>
                <a:effectLst>
                  <a:outerShdw dist="50800" rotWithShape="0">
                    <a:schemeClr val="accent1"/>
                  </a:outerShdw>
                </a:effectLst>
              </p:spPr>
              <p:txBody>
                <a:bodyPr wrap="square" lIns="45718" tIns="45718" rIns="45718" bIns="45718" numCol="1" anchor="ctr">
                  <a:noAutofit/>
                </a:bodyPr>
                <a:lstStyle/>
                <a:p>
                  <a:pPr defTabSz="914418"/>
                  <a:endParaRPr/>
                </a:p>
              </p:txBody>
            </p:sp>
            <p:sp>
              <p:nvSpPr>
                <p:cNvPr id="308" name="Shape 308"/>
                <p:cNvSpPr/>
                <p:nvPr/>
              </p:nvSpPr>
              <p:spPr>
                <a:xfrm>
                  <a:off x="51671" y="61463"/>
                  <a:ext cx="880908" cy="24481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6000" tIns="36000" rIns="36000" bIns="36000" numCol="1" anchor="ctr">
                  <a:spAutoFit/>
                </a:bodyPr>
                <a:lstStyle>
                  <a:lvl1pPr defTabSz="914418">
                    <a:defRPr sz="1200" b="1">
                      <a:solidFill>
                        <a:srgbClr val="F57B20"/>
                      </a:solidFill>
                      <a:latin typeface="Arial"/>
                      <a:ea typeface="Arial"/>
                      <a:cs typeface="Arial"/>
                      <a:sym typeface="Arial"/>
                    </a:defRPr>
                  </a:lvl1pPr>
                </a:lstStyle>
                <a:p>
                  <a:r>
                    <a:t>NeuroAiD</a:t>
                  </a:r>
                </a:p>
              </p:txBody>
            </p:sp>
          </p:grpSp>
          <p:grpSp>
            <p:nvGrpSpPr>
              <p:cNvPr id="312" name="Group 312"/>
              <p:cNvGrpSpPr/>
              <p:nvPr/>
            </p:nvGrpSpPr>
            <p:grpSpPr>
              <a:xfrm>
                <a:off x="-2" y="2804724"/>
                <a:ext cx="984251" cy="367745"/>
                <a:chOff x="0" y="0"/>
                <a:chExt cx="984249" cy="367744"/>
              </a:xfrm>
            </p:grpSpPr>
            <p:sp>
              <p:nvSpPr>
                <p:cNvPr id="310" name="Shape 310"/>
                <p:cNvSpPr/>
                <p:nvPr/>
              </p:nvSpPr>
              <p:spPr>
                <a:xfrm flipH="1">
                  <a:off x="-1" y="-1"/>
                  <a:ext cx="984251" cy="367746"/>
                </a:xfrm>
                <a:prstGeom prst="roundRect">
                  <a:avLst>
                    <a:gd name="adj" fmla="val 47974"/>
                  </a:avLst>
                </a:prstGeom>
                <a:solidFill>
                  <a:srgbClr val="FFFFFF"/>
                </a:solidFill>
                <a:ln w="6350" cap="flat">
                  <a:solidFill>
                    <a:schemeClr val="accent1"/>
                  </a:solidFill>
                  <a:prstDash val="solid"/>
                  <a:round/>
                </a:ln>
                <a:effectLst>
                  <a:outerShdw dist="50800" rotWithShape="0">
                    <a:schemeClr val="accent1"/>
                  </a:outerShdw>
                </a:effectLst>
              </p:spPr>
              <p:txBody>
                <a:bodyPr wrap="square" lIns="45718" tIns="45718" rIns="45718" bIns="45718" numCol="1" anchor="ctr">
                  <a:noAutofit/>
                </a:bodyPr>
                <a:lstStyle/>
                <a:p>
                  <a:pPr defTabSz="914418"/>
                  <a:endParaRPr/>
                </a:p>
              </p:txBody>
            </p:sp>
            <p:sp>
              <p:nvSpPr>
                <p:cNvPr id="311" name="Shape 311"/>
                <p:cNvSpPr/>
                <p:nvPr/>
              </p:nvSpPr>
              <p:spPr>
                <a:xfrm>
                  <a:off x="51671" y="61463"/>
                  <a:ext cx="880908" cy="24481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6000" tIns="36000" rIns="36000" bIns="36000" numCol="1" anchor="ctr">
                  <a:spAutoFit/>
                </a:bodyPr>
                <a:lstStyle>
                  <a:lvl1pPr defTabSz="914418">
                    <a:defRPr sz="1200" b="1">
                      <a:solidFill>
                        <a:srgbClr val="F57B20"/>
                      </a:solidFill>
                      <a:latin typeface="Arial"/>
                      <a:ea typeface="Arial"/>
                      <a:cs typeface="Arial"/>
                      <a:sym typeface="Arial"/>
                    </a:defRPr>
                  </a:lvl1pPr>
                </a:lstStyle>
                <a:p>
                  <a:r>
                    <a:t>NeuroAiD</a:t>
                  </a:r>
                </a:p>
              </p:txBody>
            </p:sp>
          </p:grpSp>
          <p:grpSp>
            <p:nvGrpSpPr>
              <p:cNvPr id="315" name="Group 315"/>
              <p:cNvGrpSpPr/>
              <p:nvPr/>
            </p:nvGrpSpPr>
            <p:grpSpPr>
              <a:xfrm>
                <a:off x="1924050" y="3272240"/>
                <a:ext cx="984251" cy="367746"/>
                <a:chOff x="0" y="0"/>
                <a:chExt cx="984249" cy="367744"/>
              </a:xfrm>
            </p:grpSpPr>
            <p:sp>
              <p:nvSpPr>
                <p:cNvPr id="313" name="Shape 313"/>
                <p:cNvSpPr/>
                <p:nvPr/>
              </p:nvSpPr>
              <p:spPr>
                <a:xfrm flipH="1">
                  <a:off x="-1" y="-1"/>
                  <a:ext cx="984251" cy="367746"/>
                </a:xfrm>
                <a:prstGeom prst="roundRect">
                  <a:avLst>
                    <a:gd name="adj" fmla="val 47974"/>
                  </a:avLst>
                </a:prstGeom>
                <a:solidFill>
                  <a:srgbClr val="FFFFFF"/>
                </a:solidFill>
                <a:ln w="6350" cap="flat">
                  <a:solidFill>
                    <a:schemeClr val="accent1"/>
                  </a:solidFill>
                  <a:prstDash val="solid"/>
                  <a:round/>
                </a:ln>
                <a:effectLst>
                  <a:outerShdw dist="50800" rotWithShape="0">
                    <a:schemeClr val="accent1"/>
                  </a:outerShdw>
                </a:effectLst>
              </p:spPr>
              <p:txBody>
                <a:bodyPr wrap="square" lIns="45718" tIns="45718" rIns="45718" bIns="45718" numCol="1" anchor="ctr">
                  <a:noAutofit/>
                </a:bodyPr>
                <a:lstStyle/>
                <a:p>
                  <a:pPr defTabSz="914418"/>
                  <a:endParaRPr/>
                </a:p>
              </p:txBody>
            </p:sp>
            <p:sp>
              <p:nvSpPr>
                <p:cNvPr id="314" name="Shape 314"/>
                <p:cNvSpPr/>
                <p:nvPr/>
              </p:nvSpPr>
              <p:spPr>
                <a:xfrm>
                  <a:off x="51671" y="61463"/>
                  <a:ext cx="880908" cy="24481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6000" tIns="36000" rIns="36000" bIns="36000" numCol="1" anchor="ctr">
                  <a:spAutoFit/>
                </a:bodyPr>
                <a:lstStyle>
                  <a:lvl1pPr defTabSz="914418">
                    <a:defRPr sz="1200" b="1">
                      <a:solidFill>
                        <a:srgbClr val="F57B20"/>
                      </a:solidFill>
                      <a:latin typeface="Arial"/>
                      <a:ea typeface="Arial"/>
                      <a:cs typeface="Arial"/>
                      <a:sym typeface="Arial"/>
                    </a:defRPr>
                  </a:lvl1pPr>
                </a:lstStyle>
                <a:p>
                  <a:r>
                    <a:t>NeuroAiD</a:t>
                  </a:r>
                </a:p>
              </p:txBody>
            </p:sp>
          </p:grpSp>
          <p:grpSp>
            <p:nvGrpSpPr>
              <p:cNvPr id="318" name="Group 318"/>
              <p:cNvGrpSpPr/>
              <p:nvPr/>
            </p:nvGrpSpPr>
            <p:grpSpPr>
              <a:xfrm>
                <a:off x="-2" y="-1"/>
                <a:ext cx="984251" cy="367745"/>
                <a:chOff x="0" y="0"/>
                <a:chExt cx="984249" cy="367744"/>
              </a:xfrm>
            </p:grpSpPr>
            <p:sp>
              <p:nvSpPr>
                <p:cNvPr id="316" name="Shape 316"/>
                <p:cNvSpPr/>
                <p:nvPr/>
              </p:nvSpPr>
              <p:spPr>
                <a:xfrm flipH="1">
                  <a:off x="-1" y="-1"/>
                  <a:ext cx="984251" cy="367746"/>
                </a:xfrm>
                <a:prstGeom prst="roundRect">
                  <a:avLst>
                    <a:gd name="adj" fmla="val 47974"/>
                  </a:avLst>
                </a:prstGeom>
                <a:solidFill>
                  <a:srgbClr val="FFFFFF"/>
                </a:solidFill>
                <a:ln w="6350" cap="flat">
                  <a:solidFill>
                    <a:schemeClr val="accent1"/>
                  </a:solidFill>
                  <a:prstDash val="solid"/>
                  <a:round/>
                </a:ln>
                <a:effectLst>
                  <a:outerShdw dist="50800" rotWithShape="0">
                    <a:schemeClr val="accent1"/>
                  </a:outerShdw>
                </a:effectLst>
              </p:spPr>
              <p:txBody>
                <a:bodyPr wrap="square" lIns="45718" tIns="45718" rIns="45718" bIns="45718" numCol="1" anchor="ctr">
                  <a:noAutofit/>
                </a:bodyPr>
                <a:lstStyle/>
                <a:p>
                  <a:pPr defTabSz="914418"/>
                  <a:endParaRPr/>
                </a:p>
              </p:txBody>
            </p:sp>
            <p:sp>
              <p:nvSpPr>
                <p:cNvPr id="317" name="Shape 317"/>
                <p:cNvSpPr/>
                <p:nvPr/>
              </p:nvSpPr>
              <p:spPr>
                <a:xfrm>
                  <a:off x="51671" y="61463"/>
                  <a:ext cx="880908" cy="24481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6000" tIns="36000" rIns="36000" bIns="36000" numCol="1" anchor="ctr">
                  <a:spAutoFit/>
                </a:bodyPr>
                <a:lstStyle>
                  <a:lvl1pPr defTabSz="914418">
                    <a:defRPr sz="1200" b="1">
                      <a:solidFill>
                        <a:srgbClr val="F57B20"/>
                      </a:solidFill>
                      <a:latin typeface="Arial"/>
                      <a:ea typeface="Arial"/>
                      <a:cs typeface="Arial"/>
                      <a:sym typeface="Arial"/>
                    </a:defRPr>
                  </a:lvl1pPr>
                </a:lstStyle>
                <a:p>
                  <a:r>
                    <a:t>NeuroAiD</a:t>
                  </a:r>
                </a:p>
              </p:txBody>
            </p:sp>
          </p:grpSp>
        </p:grpSp>
      </p:grpSp>
      <p:sp>
        <p:nvSpPr>
          <p:cNvPr id="321" name="Shape 321"/>
          <p:cNvSpPr>
            <a:spLocks noGrp="1"/>
          </p:cNvSpPr>
          <p:nvPr>
            <p:ph type="sldNum" sz="quarter" idx="4294967295"/>
          </p:nvPr>
        </p:nvSpPr>
        <p:spPr>
          <a:xfrm>
            <a:off x="11762307" y="6404292"/>
            <a:ext cx="188897" cy="269239"/>
          </a:xfrm>
          <a:prstGeom prst="rect">
            <a:avLst/>
          </a:prstGeom>
          <a:extLst>
            <a:ext uri="{C572A759-6A51-4108-AA02-DFA0A04FC94B}">
              <ma14:wrappingTextBoxFlag xmlns:ma14="http://schemas.microsoft.com/office/mac/drawingml/2011/main" xmlns="" val="1"/>
            </a:ext>
          </a:extLst>
        </p:spPr>
        <p:txBody>
          <a:bodyPr/>
          <a:lstStyle>
            <a:lvl1pPr defTabSz="914418">
              <a:defRPr>
                <a:solidFill>
                  <a:srgbClr val="41243E"/>
                </a:solidFill>
                <a:latin typeface="Walbaum Display"/>
                <a:ea typeface="Walbaum Display"/>
                <a:cs typeface="Walbaum Display"/>
                <a:sym typeface="Walbaum Display"/>
              </a:defRPr>
            </a:lvl1pPr>
          </a:lstStyle>
          <a:p>
            <a:fld id="{86CB4B4D-7CA3-9044-876B-883B54F8677D}" type="slidenum">
              <a:t>6</a:t>
            </a:fld>
            <a:endParaRPr/>
          </a:p>
        </p:txBody>
      </p:sp>
      <p:pic>
        <p:nvPicPr>
          <p:cNvPr id="322" name="image2.png"/>
          <p:cNvPicPr>
            <a:picLocks noChangeAspect="1"/>
          </p:cNvPicPr>
          <p:nvPr/>
        </p:nvPicPr>
        <p:blipFill>
          <a:blip r:embed="rId9"/>
          <a:stretch>
            <a:fillRect/>
          </a:stretch>
        </p:blipFill>
        <p:spPr>
          <a:xfrm>
            <a:off x="0" y="6160315"/>
            <a:ext cx="12192000" cy="703794"/>
          </a:xfrm>
          <a:prstGeom prst="rect">
            <a:avLst/>
          </a:prstGeom>
          <a:ln w="12700">
            <a:miter lim="400000"/>
          </a:ln>
        </p:spPr>
      </p:pic>
      <p:pic>
        <p:nvPicPr>
          <p:cNvPr id="323" name="image3.png"/>
          <p:cNvPicPr>
            <a:picLocks noChangeAspect="1"/>
          </p:cNvPicPr>
          <p:nvPr/>
        </p:nvPicPr>
        <p:blipFill>
          <a:blip r:embed="rId10"/>
          <a:stretch>
            <a:fillRect/>
          </a:stretch>
        </p:blipFill>
        <p:spPr>
          <a:xfrm>
            <a:off x="225087" y="6319065"/>
            <a:ext cx="668675" cy="386292"/>
          </a:xfrm>
          <a:prstGeom prst="rect">
            <a:avLst/>
          </a:prstGeom>
          <a:ln w="12700">
            <a:miter lim="400000"/>
          </a:ln>
        </p:spPr>
      </p:pic>
      <p:pic>
        <p:nvPicPr>
          <p:cNvPr id="324" name="image4.png"/>
          <p:cNvPicPr>
            <a:picLocks noChangeAspect="1"/>
          </p:cNvPicPr>
          <p:nvPr/>
        </p:nvPicPr>
        <p:blipFill>
          <a:blip r:embed="rId11"/>
          <a:stretch>
            <a:fillRect/>
          </a:stretch>
        </p:blipFill>
        <p:spPr>
          <a:xfrm>
            <a:off x="10989205" y="6293579"/>
            <a:ext cx="1126406" cy="438780"/>
          </a:xfrm>
          <a:prstGeom prst="rect">
            <a:avLst/>
          </a:prstGeom>
          <a:ln w="12700">
            <a:miter lim="400000"/>
          </a:ln>
        </p:spPr>
      </p:pic>
      <p:pic>
        <p:nvPicPr>
          <p:cNvPr id="325" name="image1.png"/>
          <p:cNvPicPr>
            <a:picLocks noChangeAspect="1"/>
          </p:cNvPicPr>
          <p:nvPr/>
        </p:nvPicPr>
        <p:blipFill>
          <a:blip r:embed="rId12"/>
          <a:srcRect b="84612"/>
          <a:stretch>
            <a:fillRect/>
          </a:stretch>
        </p:blipFill>
        <p:spPr>
          <a:xfrm>
            <a:off x="0" y="-47991"/>
            <a:ext cx="12192000" cy="1042508"/>
          </a:xfrm>
          <a:prstGeom prst="rect">
            <a:avLst/>
          </a:prstGeom>
          <a:ln w="12700">
            <a:miter lim="400000"/>
          </a:ln>
        </p:spPr>
      </p:pic>
      <p:sp>
        <p:nvSpPr>
          <p:cNvPr id="326" name="Shape 326"/>
          <p:cNvSpPr/>
          <p:nvPr/>
        </p:nvSpPr>
        <p:spPr>
          <a:xfrm>
            <a:off x="170130" y="42403"/>
            <a:ext cx="11887203" cy="720641"/>
          </a:xfrm>
          <a:prstGeom prst="rect">
            <a:avLst/>
          </a:prstGeom>
          <a:solidFill>
            <a:srgbClr val="FFFFFF"/>
          </a:solidFill>
          <a:ln w="12700">
            <a:solidFill>
              <a:srgbClr val="FFFFFF"/>
            </a:solidFill>
            <a:miter/>
          </a:ln>
        </p:spPr>
        <p:txBody>
          <a:bodyPr lIns="45718" tIns="45718" rIns="45718" bIns="45718" anchor="ctr"/>
          <a:lstStyle/>
          <a:p>
            <a:pPr algn="ctr" defTabSz="457200">
              <a:defRPr>
                <a:solidFill>
                  <a:srgbClr val="FFFFFF"/>
                </a:solidFill>
              </a:defRPr>
            </a:pPr>
            <a:endParaRPr/>
          </a:p>
        </p:txBody>
      </p:sp>
      <p:sp>
        <p:nvSpPr>
          <p:cNvPr id="327" name="Shape 327"/>
          <p:cNvSpPr/>
          <p:nvPr/>
        </p:nvSpPr>
        <p:spPr>
          <a:xfrm>
            <a:off x="485377" y="172313"/>
            <a:ext cx="10665553" cy="43706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defTabSz="914353">
              <a:defRPr sz="2400" b="1">
                <a:latin typeface="Arial"/>
                <a:ea typeface="Arial"/>
                <a:cs typeface="Arial"/>
                <a:sym typeface="Arial"/>
              </a:defRPr>
            </a:lvl1pPr>
          </a:lstStyle>
          <a:p>
            <a:r>
              <a:t>MLC901 multimodal mechanism of action</a:t>
            </a:r>
          </a:p>
        </p:txBody>
      </p:sp>
      <p:sp>
        <p:nvSpPr>
          <p:cNvPr id="328" name="Shape 328"/>
          <p:cNvSpPr/>
          <p:nvPr/>
        </p:nvSpPr>
        <p:spPr>
          <a:xfrm>
            <a:off x="1228197" y="6293579"/>
            <a:ext cx="8729135" cy="1270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marL="174628" indent="-174628" defTabSz="914418">
              <a:defRPr sz="700">
                <a:solidFill>
                  <a:srgbClr val="FFFFFF"/>
                </a:solidFill>
                <a:latin typeface="Arial"/>
                <a:ea typeface="Arial"/>
                <a:cs typeface="Arial"/>
                <a:sym typeface="Arial"/>
              </a:defRPr>
            </a:lvl1pPr>
          </a:lstStyle>
          <a:p>
            <a:r>
              <a:t>Source: 1, Cummings J, et al. Alzheimer’s disease drug development pipeline: 2024. Alzheimer’s Dement. 2024;10:e12465. https://doi.org/10.1002/trc2.12465</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95"/>
                                        </p:tgtEl>
                                        <p:attrNameLst>
                                          <p:attrName>style.visibility</p:attrName>
                                        </p:attrNameLst>
                                      </p:cBhvr>
                                      <p:to>
                                        <p:strVal val="visible"/>
                                      </p:to>
                                    </p:set>
                                    <p:animEffect transition="in" filter="dissolve">
                                      <p:cBhvr>
                                        <p:cTn id="7" dur="500"/>
                                        <p:tgtEl>
                                          <p:spTgt spid="29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285"/>
                                        </p:tgtEl>
                                        <p:attrNameLst>
                                          <p:attrName>style.visibility</p:attrName>
                                        </p:attrNameLst>
                                      </p:cBhvr>
                                      <p:to>
                                        <p:strVal val="visible"/>
                                      </p:to>
                                    </p:set>
                                    <p:animEffect transition="in" filter="dissolve">
                                      <p:cBhvr>
                                        <p:cTn id="12" dur="500"/>
                                        <p:tgtEl>
                                          <p:spTgt spid="285"/>
                                        </p:tgtEl>
                                      </p:cBhvr>
                                    </p:animEffect>
                                  </p:childTnLst>
                                </p:cTn>
                              </p:par>
                            </p:childTnLst>
                          </p:cTn>
                        </p:par>
                        <p:par>
                          <p:cTn id="13" fill="hold">
                            <p:stCondLst>
                              <p:cond delay="500"/>
                            </p:stCondLst>
                            <p:childTnLst>
                              <p:par>
                                <p:cTn id="14" presetID="9" presetClass="entr" fill="hold" grpId="3" nodeType="afterEffect">
                                  <p:stCondLst>
                                    <p:cond delay="0"/>
                                  </p:stCondLst>
                                  <p:iterate>
                                    <p:tmAbs val="0"/>
                                  </p:iterate>
                                  <p:childTnLst>
                                    <p:set>
                                      <p:cBhvr>
                                        <p:cTn id="15" fill="hold"/>
                                        <p:tgtEl>
                                          <p:spTgt spid="282"/>
                                        </p:tgtEl>
                                        <p:attrNameLst>
                                          <p:attrName>style.visibility</p:attrName>
                                        </p:attrNameLst>
                                      </p:cBhvr>
                                      <p:to>
                                        <p:strVal val="visible"/>
                                      </p:to>
                                    </p:set>
                                    <p:animEffect transition="in" filter="dissolve">
                                      <p:cBhvr>
                                        <p:cTn id="16" dur="500"/>
                                        <p:tgtEl>
                                          <p:spTgt spid="282"/>
                                        </p:tgtEl>
                                      </p:cBhvr>
                                    </p:animEffect>
                                  </p:childTnLst>
                                </p:cTn>
                              </p:par>
                            </p:childTnLst>
                          </p:cTn>
                        </p:par>
                        <p:par>
                          <p:cTn id="17" fill="hold">
                            <p:stCondLst>
                              <p:cond delay="1000"/>
                            </p:stCondLst>
                            <p:childTnLst>
                              <p:par>
                                <p:cTn id="18" presetID="9" presetClass="entr" fill="hold" grpId="4" nodeType="afterEffect">
                                  <p:stCondLst>
                                    <p:cond delay="0"/>
                                  </p:stCondLst>
                                  <p:iterate>
                                    <p:tmAbs val="0"/>
                                  </p:iterate>
                                  <p:childTnLst>
                                    <p:set>
                                      <p:cBhvr>
                                        <p:cTn id="19" fill="hold"/>
                                        <p:tgtEl>
                                          <p:spTgt spid="279"/>
                                        </p:tgtEl>
                                        <p:attrNameLst>
                                          <p:attrName>style.visibility</p:attrName>
                                        </p:attrNameLst>
                                      </p:cBhvr>
                                      <p:to>
                                        <p:strVal val="visible"/>
                                      </p:to>
                                    </p:set>
                                    <p:animEffect transition="in" filter="dissolve">
                                      <p:cBhvr>
                                        <p:cTn id="20" dur="500"/>
                                        <p:tgtEl>
                                          <p:spTgt spid="279"/>
                                        </p:tgtEl>
                                      </p:cBhvr>
                                    </p:animEffect>
                                  </p:childTnLst>
                                </p:cTn>
                              </p:par>
                            </p:childTnLst>
                          </p:cTn>
                        </p:par>
                        <p:par>
                          <p:cTn id="21" fill="hold">
                            <p:stCondLst>
                              <p:cond delay="1500"/>
                            </p:stCondLst>
                            <p:childTnLst>
                              <p:par>
                                <p:cTn id="22" presetID="9" presetClass="entr" fill="hold" grpId="5" nodeType="afterEffect">
                                  <p:stCondLst>
                                    <p:cond delay="0"/>
                                  </p:stCondLst>
                                  <p:iterate>
                                    <p:tmAbs val="0"/>
                                  </p:iterate>
                                  <p:childTnLst>
                                    <p:set>
                                      <p:cBhvr>
                                        <p:cTn id="23" fill="hold"/>
                                        <p:tgtEl>
                                          <p:spTgt spid="276"/>
                                        </p:tgtEl>
                                        <p:attrNameLst>
                                          <p:attrName>style.visibility</p:attrName>
                                        </p:attrNameLst>
                                      </p:cBhvr>
                                      <p:to>
                                        <p:strVal val="visible"/>
                                      </p:to>
                                    </p:set>
                                    <p:animEffect transition="in" filter="dissolve">
                                      <p:cBhvr>
                                        <p:cTn id="24" dur="500"/>
                                        <p:tgtEl>
                                          <p:spTgt spid="276"/>
                                        </p:tgtEl>
                                      </p:cBhvr>
                                    </p:animEffect>
                                  </p:childTnLst>
                                </p:cTn>
                              </p:par>
                            </p:childTnLst>
                          </p:cTn>
                        </p:par>
                        <p:par>
                          <p:cTn id="25" fill="hold">
                            <p:stCondLst>
                              <p:cond delay="2000"/>
                            </p:stCondLst>
                            <p:childTnLst>
                              <p:par>
                                <p:cTn id="26" presetID="9" presetClass="entr" fill="hold" grpId="6" nodeType="afterEffect">
                                  <p:stCondLst>
                                    <p:cond delay="0"/>
                                  </p:stCondLst>
                                  <p:iterate>
                                    <p:tmAbs val="0"/>
                                  </p:iterate>
                                  <p:childTnLst>
                                    <p:set>
                                      <p:cBhvr>
                                        <p:cTn id="27" fill="hold"/>
                                        <p:tgtEl>
                                          <p:spTgt spid="271"/>
                                        </p:tgtEl>
                                        <p:attrNameLst>
                                          <p:attrName>style.visibility</p:attrName>
                                        </p:attrNameLst>
                                      </p:cBhvr>
                                      <p:to>
                                        <p:strVal val="visible"/>
                                      </p:to>
                                    </p:set>
                                    <p:animEffect transition="in" filter="dissolve">
                                      <p:cBhvr>
                                        <p:cTn id="28" dur="500"/>
                                        <p:tgtEl>
                                          <p:spTgt spid="271"/>
                                        </p:tgtEl>
                                      </p:cBhvr>
                                    </p:animEffect>
                                  </p:childTnLst>
                                </p:cTn>
                              </p:par>
                            </p:childTnLst>
                          </p:cTn>
                        </p:par>
                        <p:par>
                          <p:cTn id="29" fill="hold">
                            <p:stCondLst>
                              <p:cond delay="2500"/>
                            </p:stCondLst>
                            <p:childTnLst>
                              <p:par>
                                <p:cTn id="30" presetID="9" presetClass="entr" fill="hold" grpId="7" nodeType="afterEffect">
                                  <p:stCondLst>
                                    <p:cond delay="0"/>
                                  </p:stCondLst>
                                  <p:iterate>
                                    <p:tmAbs val="0"/>
                                  </p:iterate>
                                  <p:childTnLst>
                                    <p:set>
                                      <p:cBhvr>
                                        <p:cTn id="31" fill="hold"/>
                                        <p:tgtEl>
                                          <p:spTgt spid="266"/>
                                        </p:tgtEl>
                                        <p:attrNameLst>
                                          <p:attrName>style.visibility</p:attrName>
                                        </p:attrNameLst>
                                      </p:cBhvr>
                                      <p:to>
                                        <p:strVal val="visible"/>
                                      </p:to>
                                    </p:set>
                                    <p:animEffect transition="in" filter="dissolve">
                                      <p:cBhvr>
                                        <p:cTn id="32" dur="500"/>
                                        <p:tgtEl>
                                          <p:spTgt spid="266"/>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8" nodeType="clickEffect">
                                  <p:stCondLst>
                                    <p:cond delay="0"/>
                                  </p:stCondLst>
                                  <p:iterate>
                                    <p:tmAbs val="0"/>
                                  </p:iterate>
                                  <p:childTnLst>
                                    <p:set>
                                      <p:cBhvr>
                                        <p:cTn id="36" fill="hold"/>
                                        <p:tgtEl>
                                          <p:spTgt spid="320"/>
                                        </p:tgtEl>
                                        <p:attrNameLst>
                                          <p:attrName>style.visibility</p:attrName>
                                        </p:attrNameLst>
                                      </p:cBhvr>
                                      <p:to>
                                        <p:strVal val="visible"/>
                                      </p:to>
                                    </p:set>
                                    <p:animEffect transition="in" filter="box(in)">
                                      <p:cBhvr>
                                        <p:cTn id="37" dur="2000"/>
                                        <p:tgtEl>
                                          <p:spTgt spid="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 grpId="7" animBg="1" advAuto="0"/>
      <p:bldP spid="271" grpId="6" animBg="1" advAuto="0"/>
      <p:bldP spid="276" grpId="5" animBg="1" advAuto="0"/>
      <p:bldP spid="279" grpId="4" animBg="1" advAuto="0"/>
      <p:bldP spid="282" grpId="3" animBg="1" advAuto="0"/>
      <p:bldP spid="285" grpId="2" animBg="1" advAuto="0"/>
      <p:bldP spid="295" grpId="1" animBg="1" advAuto="0"/>
      <p:bldP spid="320" grpId="8"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image1.png"/>
          <p:cNvPicPr>
            <a:picLocks noChangeAspect="1"/>
          </p:cNvPicPr>
          <p:nvPr/>
        </p:nvPicPr>
        <p:blipFill>
          <a:blip r:embed="rId3"/>
          <a:stretch>
            <a:fillRect/>
          </a:stretch>
        </p:blipFill>
        <p:spPr>
          <a:xfrm>
            <a:off x="0" y="0"/>
            <a:ext cx="12192000" cy="6774675"/>
          </a:xfrm>
          <a:prstGeom prst="rect">
            <a:avLst/>
          </a:prstGeom>
          <a:ln w="12700">
            <a:miter lim="400000"/>
          </a:ln>
        </p:spPr>
      </p:pic>
      <p:sp>
        <p:nvSpPr>
          <p:cNvPr id="331" name="Shape 331"/>
          <p:cNvSpPr/>
          <p:nvPr/>
        </p:nvSpPr>
        <p:spPr>
          <a:xfrm>
            <a:off x="1795462" y="761999"/>
            <a:ext cx="8601076" cy="4939913"/>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332" name="Shape 332"/>
          <p:cNvSpPr/>
          <p:nvPr/>
        </p:nvSpPr>
        <p:spPr>
          <a:xfrm>
            <a:off x="2910838" y="761998"/>
            <a:ext cx="6370323" cy="96548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lnSpc>
                <a:spcPct val="150000"/>
              </a:lnSpc>
              <a:defRPr sz="2400" b="1">
                <a:latin typeface="Arial"/>
                <a:ea typeface="Arial"/>
                <a:cs typeface="Arial"/>
                <a:sym typeface="Arial"/>
              </a:defRPr>
            </a:lvl1pPr>
          </a:lstStyle>
          <a:p>
            <a:r>
              <a:t>The Role of NeuroAiD in Amyloid Precursor Protein Processing </a:t>
            </a:r>
          </a:p>
        </p:txBody>
      </p:sp>
      <p:pic>
        <p:nvPicPr>
          <p:cNvPr id="333" name="image13.png"/>
          <p:cNvPicPr>
            <a:picLocks noChangeAspect="1"/>
          </p:cNvPicPr>
          <p:nvPr/>
        </p:nvPicPr>
        <p:blipFill>
          <a:blip r:embed="rId4"/>
          <a:stretch>
            <a:fillRect/>
          </a:stretch>
        </p:blipFill>
        <p:spPr>
          <a:xfrm>
            <a:off x="4739240" y="1981200"/>
            <a:ext cx="2713521" cy="3598677"/>
          </a:xfrm>
          <a:prstGeom prst="rect">
            <a:avLst/>
          </a:prstGeom>
          <a:ln w="127000" cap="rnd">
            <a:solidFill>
              <a:srgbClr val="FFFFFF"/>
            </a:solidFill>
          </a:ln>
          <a:effectLst>
            <a:outerShdw blurRad="76200" dist="95250" dir="10500000" rotWithShape="0">
              <a:srgbClr val="000000">
                <a:alpha val="20000"/>
              </a:srgbClr>
            </a:outerShdw>
          </a:effectLst>
        </p:spPr>
      </p:pic>
      <p:pic>
        <p:nvPicPr>
          <p:cNvPr id="334" name="image2.png"/>
          <p:cNvPicPr>
            <a:picLocks noChangeAspect="1"/>
          </p:cNvPicPr>
          <p:nvPr/>
        </p:nvPicPr>
        <p:blipFill>
          <a:blip r:embed="rId5"/>
          <a:stretch>
            <a:fillRect/>
          </a:stretch>
        </p:blipFill>
        <p:spPr>
          <a:xfrm>
            <a:off x="0" y="6160315"/>
            <a:ext cx="12192000" cy="703794"/>
          </a:xfrm>
          <a:prstGeom prst="rect">
            <a:avLst/>
          </a:prstGeom>
          <a:ln w="12700">
            <a:miter lim="400000"/>
          </a:ln>
        </p:spPr>
      </p:pic>
      <p:pic>
        <p:nvPicPr>
          <p:cNvPr id="335" name="image3.png"/>
          <p:cNvPicPr>
            <a:picLocks noChangeAspect="1"/>
          </p:cNvPicPr>
          <p:nvPr/>
        </p:nvPicPr>
        <p:blipFill>
          <a:blip r:embed="rId6"/>
          <a:stretch>
            <a:fillRect/>
          </a:stretch>
        </p:blipFill>
        <p:spPr>
          <a:xfrm>
            <a:off x="225087" y="6319065"/>
            <a:ext cx="668675" cy="386292"/>
          </a:xfrm>
          <a:prstGeom prst="rect">
            <a:avLst/>
          </a:prstGeom>
          <a:ln w="12700">
            <a:miter lim="400000"/>
          </a:ln>
        </p:spPr>
      </p:pic>
      <p:pic>
        <p:nvPicPr>
          <p:cNvPr id="336" name="image4.png"/>
          <p:cNvPicPr>
            <a:picLocks noChangeAspect="1"/>
          </p:cNvPicPr>
          <p:nvPr/>
        </p:nvPicPr>
        <p:blipFill>
          <a:blip r:embed="rId7"/>
          <a:stretch>
            <a:fillRect/>
          </a:stretch>
        </p:blipFill>
        <p:spPr>
          <a:xfrm>
            <a:off x="10989205" y="6293579"/>
            <a:ext cx="1126406" cy="438780"/>
          </a:xfrm>
          <a:prstGeom prst="rect">
            <a:avLst/>
          </a:prstGeom>
          <a:ln w="12700">
            <a:miter lim="400000"/>
          </a:ln>
        </p:spPr>
      </p:pic>
      <p:sp>
        <p:nvSpPr>
          <p:cNvPr id="337" name="Shape 337"/>
          <p:cNvSpPr/>
          <p:nvPr/>
        </p:nvSpPr>
        <p:spPr>
          <a:xfrm>
            <a:off x="2479504" y="6365073"/>
            <a:ext cx="7232989" cy="26425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lgn="ctr">
              <a:defRPr sz="1200">
                <a:solidFill>
                  <a:srgbClr val="FFFFFF"/>
                </a:solidFill>
                <a:latin typeface="Arial"/>
                <a:ea typeface="Arial"/>
                <a:cs typeface="Arial"/>
                <a:sym typeface="Arial"/>
              </a:defRPr>
            </a:lvl1pPr>
          </a:lstStyle>
          <a:p>
            <a:r>
              <a:t>For training purposes and internal use only</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Shape 341"/>
          <p:cNvSpPr>
            <a:spLocks noGrp="1"/>
          </p:cNvSpPr>
          <p:nvPr>
            <p:ph type="sldNum" sz="quarter" idx="4294967295"/>
          </p:nvPr>
        </p:nvSpPr>
        <p:spPr>
          <a:xfrm>
            <a:off x="11084562" y="6248398"/>
            <a:ext cx="193037" cy="320037"/>
          </a:xfrm>
          <a:prstGeom prst="rect">
            <a:avLst/>
          </a:prstGeom>
          <a:extLst>
            <a:ext uri="{C572A759-6A51-4108-AA02-DFA0A04FC94B}">
              <ma14:wrappingTextBoxFlag xmlns:ma14="http://schemas.microsoft.com/office/mac/drawingml/2011/main" xmlns="" val="1"/>
            </a:ext>
          </a:extLst>
        </p:spPr>
        <p:txBody>
          <a:bodyPr lIns="45718" tIns="45718" rIns="45718" bIns="45718" anchor="t"/>
          <a:lstStyle>
            <a:lvl1pPr>
              <a:defRPr sz="1400" b="1">
                <a:solidFill>
                  <a:srgbClr val="000000"/>
                </a:solidFill>
                <a:latin typeface="Times"/>
                <a:ea typeface="Times"/>
                <a:cs typeface="Times"/>
                <a:sym typeface="Times"/>
              </a:defRPr>
            </a:lvl1pPr>
          </a:lstStyle>
          <a:p>
            <a:fld id="{86CB4B4D-7CA3-9044-876B-883B54F8677D}" type="slidenum">
              <a:t>8</a:t>
            </a:fld>
            <a:endParaRPr/>
          </a:p>
        </p:txBody>
      </p:sp>
      <p:grpSp>
        <p:nvGrpSpPr>
          <p:cNvPr id="344" name="Group 344"/>
          <p:cNvGrpSpPr/>
          <p:nvPr/>
        </p:nvGrpSpPr>
        <p:grpSpPr>
          <a:xfrm>
            <a:off x="-4204" y="4743091"/>
            <a:ext cx="11887203" cy="720644"/>
            <a:chOff x="0" y="0"/>
            <a:chExt cx="11887202" cy="720643"/>
          </a:xfrm>
        </p:grpSpPr>
        <p:sp>
          <p:nvSpPr>
            <p:cNvPr id="342" name="Shape 342"/>
            <p:cNvSpPr/>
            <p:nvPr/>
          </p:nvSpPr>
          <p:spPr>
            <a:xfrm>
              <a:off x="-1" y="-1"/>
              <a:ext cx="11887203" cy="720645"/>
            </a:xfrm>
            <a:prstGeom prst="rect">
              <a:avLst/>
            </a:prstGeom>
            <a:solidFill>
              <a:srgbClr val="FFFFFF"/>
            </a:solidFill>
            <a:ln w="25400" cap="flat">
              <a:solidFill>
                <a:srgbClr val="FFFFFF"/>
              </a:solidFill>
              <a:prstDash val="solid"/>
              <a:round/>
            </a:ln>
            <a:effectLst/>
          </p:spPr>
          <p:txBody>
            <a:bodyPr wrap="square" lIns="45718" tIns="45718" rIns="45718" bIns="45718" numCol="1" anchor="ctr">
              <a:noAutofit/>
            </a:bodyPr>
            <a:lstStyle/>
            <a:p>
              <a:pPr algn="ctr">
                <a:defRPr sz="2000" b="1"/>
              </a:pPr>
              <a:endParaRPr/>
            </a:p>
          </p:txBody>
        </p:sp>
        <p:sp>
          <p:nvSpPr>
            <p:cNvPr id="343" name="Shape 343"/>
            <p:cNvSpPr/>
            <p:nvPr/>
          </p:nvSpPr>
          <p:spPr>
            <a:xfrm>
              <a:off x="-1" y="149500"/>
              <a:ext cx="11887203" cy="42163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ctr">
              <a:spAutoFit/>
            </a:bodyPr>
            <a:lstStyle>
              <a:lvl1pPr algn="ctr">
                <a:defRPr sz="2000" b="1">
                  <a:latin typeface="Arial"/>
                  <a:ea typeface="Arial"/>
                  <a:cs typeface="Arial"/>
                  <a:sym typeface="Arial"/>
                </a:defRPr>
              </a:lvl1pPr>
            </a:lstStyle>
            <a:p>
              <a:r>
                <a:t>NeuroAiD™ preferentially cleaves APP to sAPP⍺</a:t>
              </a:r>
            </a:p>
          </p:txBody>
        </p:sp>
      </p:grpSp>
      <p:grpSp>
        <p:nvGrpSpPr>
          <p:cNvPr id="347" name="Group 347"/>
          <p:cNvGrpSpPr/>
          <p:nvPr/>
        </p:nvGrpSpPr>
        <p:grpSpPr>
          <a:xfrm>
            <a:off x="1031257" y="1241850"/>
            <a:ext cx="4302745" cy="3517694"/>
            <a:chOff x="0" y="0"/>
            <a:chExt cx="4302744" cy="3517693"/>
          </a:xfrm>
        </p:grpSpPr>
        <p:pic>
          <p:nvPicPr>
            <p:cNvPr id="345" name="image1.gif"/>
            <p:cNvPicPr>
              <a:picLocks noChangeAspect="1"/>
            </p:cNvPicPr>
            <p:nvPr/>
          </p:nvPicPr>
          <p:blipFill>
            <a:blip r:embed="rId3"/>
            <a:stretch>
              <a:fillRect/>
            </a:stretch>
          </p:blipFill>
          <p:spPr>
            <a:xfrm>
              <a:off x="0" y="-1"/>
              <a:ext cx="4302745" cy="3517694"/>
            </a:xfrm>
            <a:prstGeom prst="rect">
              <a:avLst/>
            </a:prstGeom>
            <a:ln w="9525" cap="flat">
              <a:solidFill>
                <a:srgbClr val="000000"/>
              </a:solidFill>
              <a:prstDash val="solid"/>
              <a:round/>
            </a:ln>
            <a:effectLst/>
          </p:spPr>
        </p:pic>
        <p:sp>
          <p:nvSpPr>
            <p:cNvPr id="346" name="Shape 346"/>
            <p:cNvSpPr/>
            <p:nvPr/>
          </p:nvSpPr>
          <p:spPr>
            <a:xfrm>
              <a:off x="1257968" y="22504"/>
              <a:ext cx="1023270" cy="2379605"/>
            </a:xfrm>
            <a:prstGeom prst="rect">
              <a:avLst/>
            </a:prstGeom>
            <a:noFill/>
            <a:ln w="28575" cap="flat">
              <a:solidFill>
                <a:srgbClr val="00B050"/>
              </a:solidFill>
              <a:prstDash val="solid"/>
              <a:round/>
            </a:ln>
            <a:effectLst>
              <a:outerShdw blurRad="63500" dist="38100" dir="5400000" rotWithShape="0">
                <a:srgbClr val="032544">
                  <a:alpha val="47843"/>
                </a:srgbClr>
              </a:outerShdw>
            </a:effectLst>
          </p:spPr>
          <p:txBody>
            <a:bodyPr wrap="square" lIns="45718" tIns="45718" rIns="45718" bIns="45718" numCol="1" anchor="ctr">
              <a:noAutofit/>
            </a:bodyPr>
            <a:lstStyle/>
            <a:p>
              <a:pPr>
                <a:defRPr sz="2400">
                  <a:latin typeface="Helvetica Neue"/>
                  <a:ea typeface="Helvetica Neue"/>
                  <a:cs typeface="Helvetica Neue"/>
                  <a:sym typeface="Helvetica Neue"/>
                </a:defRPr>
              </a:pPr>
              <a:endParaRPr/>
            </a:p>
          </p:txBody>
        </p:sp>
      </p:grpSp>
      <p:pic>
        <p:nvPicPr>
          <p:cNvPr id="348" name="image14.png" descr="Red X wrong sign. Abstract cross mark brush style. Cancel ..."/>
          <p:cNvPicPr>
            <a:picLocks noChangeAspect="1"/>
          </p:cNvPicPr>
          <p:nvPr/>
        </p:nvPicPr>
        <p:blipFill>
          <a:blip r:embed="rId4"/>
          <a:stretch>
            <a:fillRect/>
          </a:stretch>
        </p:blipFill>
        <p:spPr>
          <a:xfrm>
            <a:off x="3398706" y="2571504"/>
            <a:ext cx="1211209" cy="1211209"/>
          </a:xfrm>
          <a:prstGeom prst="rect">
            <a:avLst/>
          </a:prstGeom>
          <a:ln w="12700">
            <a:miter lim="400000"/>
          </a:ln>
        </p:spPr>
      </p:pic>
      <p:pic>
        <p:nvPicPr>
          <p:cNvPr id="349" name="image15.png"/>
          <p:cNvPicPr>
            <a:picLocks noChangeAspect="1"/>
          </p:cNvPicPr>
          <p:nvPr/>
        </p:nvPicPr>
        <p:blipFill>
          <a:blip r:embed="rId5"/>
          <a:stretch>
            <a:fillRect/>
          </a:stretch>
        </p:blipFill>
        <p:spPr>
          <a:xfrm>
            <a:off x="6587110" y="1283585"/>
            <a:ext cx="3925266" cy="3517016"/>
          </a:xfrm>
          <a:prstGeom prst="rect">
            <a:avLst/>
          </a:prstGeom>
          <a:ln>
            <a:solidFill>
              <a:srgbClr val="000000"/>
            </a:solidFill>
          </a:ln>
        </p:spPr>
      </p:pic>
      <p:sp>
        <p:nvSpPr>
          <p:cNvPr id="350" name="Shape 350"/>
          <p:cNvSpPr/>
          <p:nvPr/>
        </p:nvSpPr>
        <p:spPr>
          <a:xfrm>
            <a:off x="9601199" y="4004361"/>
            <a:ext cx="2626331" cy="28882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400">
                <a:latin typeface="Arial"/>
                <a:ea typeface="Arial"/>
                <a:cs typeface="Arial"/>
                <a:sym typeface="Arial"/>
              </a:defRPr>
            </a:lvl1pPr>
          </a:lstStyle>
          <a:p>
            <a:r>
              <a:t>**p&lt;0.01</a:t>
            </a:r>
          </a:p>
        </p:txBody>
      </p:sp>
      <p:sp>
        <p:nvSpPr>
          <p:cNvPr id="351" name="Shape 351"/>
          <p:cNvSpPr/>
          <p:nvPr/>
        </p:nvSpPr>
        <p:spPr>
          <a:xfrm>
            <a:off x="1911386" y="5432826"/>
            <a:ext cx="8369228" cy="726439"/>
          </a:xfrm>
          <a:prstGeom prst="rect">
            <a:avLst/>
          </a:prstGeom>
          <a:ln w="12700">
            <a:solidFill>
              <a:srgbClr val="000000"/>
            </a:solidFill>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2000" b="1"/>
            </a:lvl1pPr>
          </a:lstStyle>
          <a:p>
            <a:r>
              <a:t>NeuroAiD™ increased levels of sAPP⍺ and decreases full length levels of APP </a:t>
            </a:r>
          </a:p>
        </p:txBody>
      </p:sp>
      <p:pic>
        <p:nvPicPr>
          <p:cNvPr id="352" name="image2.png"/>
          <p:cNvPicPr>
            <a:picLocks noChangeAspect="1"/>
          </p:cNvPicPr>
          <p:nvPr/>
        </p:nvPicPr>
        <p:blipFill>
          <a:blip r:embed="rId6"/>
          <a:stretch>
            <a:fillRect/>
          </a:stretch>
        </p:blipFill>
        <p:spPr>
          <a:xfrm>
            <a:off x="0" y="6160315"/>
            <a:ext cx="12192000" cy="703794"/>
          </a:xfrm>
          <a:prstGeom prst="rect">
            <a:avLst/>
          </a:prstGeom>
          <a:ln w="12700">
            <a:miter lim="400000"/>
          </a:ln>
        </p:spPr>
      </p:pic>
      <p:pic>
        <p:nvPicPr>
          <p:cNvPr id="353" name="image3.png"/>
          <p:cNvPicPr>
            <a:picLocks noChangeAspect="1"/>
          </p:cNvPicPr>
          <p:nvPr/>
        </p:nvPicPr>
        <p:blipFill>
          <a:blip r:embed="rId7"/>
          <a:stretch>
            <a:fillRect/>
          </a:stretch>
        </p:blipFill>
        <p:spPr>
          <a:xfrm>
            <a:off x="225087" y="6319065"/>
            <a:ext cx="668675" cy="386292"/>
          </a:xfrm>
          <a:prstGeom prst="rect">
            <a:avLst/>
          </a:prstGeom>
          <a:ln w="12700">
            <a:miter lim="400000"/>
          </a:ln>
        </p:spPr>
      </p:pic>
      <p:pic>
        <p:nvPicPr>
          <p:cNvPr id="354" name="image4.png"/>
          <p:cNvPicPr>
            <a:picLocks noChangeAspect="1"/>
          </p:cNvPicPr>
          <p:nvPr/>
        </p:nvPicPr>
        <p:blipFill>
          <a:blip r:embed="rId8"/>
          <a:stretch>
            <a:fillRect/>
          </a:stretch>
        </p:blipFill>
        <p:spPr>
          <a:xfrm>
            <a:off x="10989205" y="6293579"/>
            <a:ext cx="1126406" cy="438780"/>
          </a:xfrm>
          <a:prstGeom prst="rect">
            <a:avLst/>
          </a:prstGeom>
          <a:ln w="12700">
            <a:miter lim="400000"/>
          </a:ln>
        </p:spPr>
      </p:pic>
      <p:pic>
        <p:nvPicPr>
          <p:cNvPr id="355" name="image1.png"/>
          <p:cNvPicPr>
            <a:picLocks noChangeAspect="1"/>
          </p:cNvPicPr>
          <p:nvPr/>
        </p:nvPicPr>
        <p:blipFill>
          <a:blip r:embed="rId9"/>
          <a:srcRect b="84612"/>
          <a:stretch>
            <a:fillRect/>
          </a:stretch>
        </p:blipFill>
        <p:spPr>
          <a:xfrm>
            <a:off x="0" y="-47991"/>
            <a:ext cx="12192000" cy="1042508"/>
          </a:xfrm>
          <a:prstGeom prst="rect">
            <a:avLst/>
          </a:prstGeom>
          <a:ln w="12700">
            <a:miter lim="400000"/>
          </a:ln>
        </p:spPr>
      </p:pic>
      <p:sp>
        <p:nvSpPr>
          <p:cNvPr id="356" name="Shape 356"/>
          <p:cNvSpPr/>
          <p:nvPr/>
        </p:nvSpPr>
        <p:spPr>
          <a:xfrm>
            <a:off x="170130" y="42403"/>
            <a:ext cx="11887203" cy="720641"/>
          </a:xfrm>
          <a:prstGeom prst="rect">
            <a:avLst/>
          </a:prstGeom>
          <a:solidFill>
            <a:srgbClr val="FFFFFF"/>
          </a:solidFill>
          <a:ln w="12700">
            <a:solidFill>
              <a:srgbClr val="FFFFFF"/>
            </a:solidFill>
            <a:miter/>
          </a:ln>
        </p:spPr>
        <p:txBody>
          <a:bodyPr lIns="45718" tIns="45718" rIns="45718" bIns="45718" anchor="ctr"/>
          <a:lstStyle/>
          <a:p>
            <a:pPr algn="ctr" defTabSz="457200">
              <a:defRPr>
                <a:solidFill>
                  <a:srgbClr val="FFFFFF"/>
                </a:solidFill>
              </a:defRPr>
            </a:pPr>
            <a:endParaRPr/>
          </a:p>
        </p:txBody>
      </p:sp>
      <p:sp>
        <p:nvSpPr>
          <p:cNvPr id="357" name="Shape 357"/>
          <p:cNvSpPr/>
          <p:nvPr/>
        </p:nvSpPr>
        <p:spPr>
          <a:xfrm>
            <a:off x="485377" y="172313"/>
            <a:ext cx="10665553" cy="46166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defTabSz="914353">
              <a:defRPr sz="2400" b="1">
                <a:latin typeface="Arial"/>
                <a:ea typeface="Arial"/>
                <a:cs typeface="Arial"/>
                <a:sym typeface="Arial"/>
              </a:defRPr>
            </a:lvl1pPr>
          </a:lstStyle>
          <a:p>
            <a:r>
              <a:rPr dirty="0">
                <a:solidFill>
                  <a:srgbClr val="FF0000"/>
                </a:solidFill>
              </a:rPr>
              <a:t>NeuroAiD</a:t>
            </a:r>
            <a:r>
              <a:rPr lang="tr-TR" dirty="0">
                <a:solidFill>
                  <a:srgbClr val="FF0000"/>
                </a:solidFill>
              </a:rPr>
              <a:t>;</a:t>
            </a:r>
            <a:r>
              <a:rPr dirty="0">
                <a:solidFill>
                  <a:srgbClr val="FF0000"/>
                </a:solidFill>
              </a:rPr>
              <a:t> Amyloid Precursor Protein</a:t>
            </a:r>
            <a:r>
              <a:rPr lang="tr-TR" dirty="0">
                <a:solidFill>
                  <a:srgbClr val="FF0000"/>
                </a:solidFill>
              </a:rPr>
              <a:t>(APP)’e etki</a:t>
            </a:r>
            <a:endParaRPr dirty="0">
              <a:solidFill>
                <a:srgbClr val="FF0000"/>
              </a:solidFill>
            </a:endParaRPr>
          </a:p>
        </p:txBody>
      </p:sp>
      <p:sp>
        <p:nvSpPr>
          <p:cNvPr id="358" name="Shape 358"/>
          <p:cNvSpPr/>
          <p:nvPr/>
        </p:nvSpPr>
        <p:spPr>
          <a:xfrm>
            <a:off x="1071694" y="6248398"/>
            <a:ext cx="9492917" cy="17743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700">
                <a:solidFill>
                  <a:srgbClr val="FFFFFF"/>
                </a:solidFill>
                <a:latin typeface="Arial"/>
                <a:ea typeface="Arial"/>
                <a:cs typeface="Arial"/>
                <a:sym typeface="Arial"/>
              </a:defRPr>
            </a:lvl1pPr>
          </a:lstStyle>
          <a:p>
            <a:r>
              <a:t>Lim YA, Murray LA, Lai MK, Chen C. NeuroAiD® (MLC601) and amyloid precursor protein processing. Cerebrovasc Dis. 2013;35 Suppl 1:30-7. doi: 10.1159/000346236. Epub 2013 Mar 14. PMID: 23548917.</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 name="image1.png"/>
          <p:cNvPicPr>
            <a:picLocks noChangeAspect="1"/>
          </p:cNvPicPr>
          <p:nvPr/>
        </p:nvPicPr>
        <p:blipFill>
          <a:blip r:embed="rId3"/>
          <a:stretch>
            <a:fillRect/>
          </a:stretch>
        </p:blipFill>
        <p:spPr>
          <a:xfrm>
            <a:off x="0" y="0"/>
            <a:ext cx="12192000" cy="6774675"/>
          </a:xfrm>
          <a:prstGeom prst="rect">
            <a:avLst/>
          </a:prstGeom>
          <a:ln w="12700">
            <a:miter lim="400000"/>
          </a:ln>
        </p:spPr>
      </p:pic>
      <p:sp>
        <p:nvSpPr>
          <p:cNvPr id="407" name="Shape 407"/>
          <p:cNvSpPr/>
          <p:nvPr/>
        </p:nvSpPr>
        <p:spPr>
          <a:xfrm>
            <a:off x="1795462" y="1072759"/>
            <a:ext cx="8601076" cy="4629153"/>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408" name="Shape 408"/>
          <p:cNvSpPr/>
          <p:nvPr/>
        </p:nvSpPr>
        <p:spPr>
          <a:xfrm>
            <a:off x="2910838" y="1134753"/>
            <a:ext cx="6370323" cy="437067"/>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lnSpc>
                <a:spcPct val="150000"/>
              </a:lnSpc>
              <a:defRPr sz="2400" b="1">
                <a:latin typeface="Arial"/>
                <a:ea typeface="Arial"/>
                <a:cs typeface="Arial"/>
                <a:sym typeface="Arial"/>
              </a:defRPr>
            </a:lvl1pPr>
          </a:lstStyle>
          <a:p>
            <a:r>
              <a:t>The Role of NeuroAiD on Tau</a:t>
            </a:r>
          </a:p>
        </p:txBody>
      </p:sp>
      <p:pic>
        <p:nvPicPr>
          <p:cNvPr id="409" name="image21.png"/>
          <p:cNvPicPr>
            <a:picLocks noChangeAspect="1"/>
          </p:cNvPicPr>
          <p:nvPr/>
        </p:nvPicPr>
        <p:blipFill>
          <a:blip r:embed="rId4"/>
          <a:stretch>
            <a:fillRect/>
          </a:stretch>
        </p:blipFill>
        <p:spPr>
          <a:xfrm>
            <a:off x="4784678" y="1961938"/>
            <a:ext cx="2622644" cy="3490636"/>
          </a:xfrm>
          <a:prstGeom prst="rect">
            <a:avLst/>
          </a:prstGeom>
          <a:ln w="127000" cap="rnd">
            <a:solidFill>
              <a:srgbClr val="FFFFFF"/>
            </a:solidFill>
          </a:ln>
          <a:effectLst>
            <a:outerShdw blurRad="76200" dist="95250" dir="10500000" rotWithShape="0">
              <a:srgbClr val="000000">
                <a:alpha val="20000"/>
              </a:srgbClr>
            </a:outerShdw>
          </a:effectLst>
        </p:spPr>
      </p:pic>
      <p:pic>
        <p:nvPicPr>
          <p:cNvPr id="410" name="image2.png"/>
          <p:cNvPicPr>
            <a:picLocks noChangeAspect="1"/>
          </p:cNvPicPr>
          <p:nvPr/>
        </p:nvPicPr>
        <p:blipFill>
          <a:blip r:embed="rId5"/>
          <a:stretch>
            <a:fillRect/>
          </a:stretch>
        </p:blipFill>
        <p:spPr>
          <a:xfrm>
            <a:off x="0" y="6160315"/>
            <a:ext cx="12192000" cy="703794"/>
          </a:xfrm>
          <a:prstGeom prst="rect">
            <a:avLst/>
          </a:prstGeom>
          <a:ln w="12700">
            <a:miter lim="400000"/>
          </a:ln>
        </p:spPr>
      </p:pic>
      <p:pic>
        <p:nvPicPr>
          <p:cNvPr id="411" name="image3.png"/>
          <p:cNvPicPr>
            <a:picLocks noChangeAspect="1"/>
          </p:cNvPicPr>
          <p:nvPr/>
        </p:nvPicPr>
        <p:blipFill>
          <a:blip r:embed="rId6"/>
          <a:stretch>
            <a:fillRect/>
          </a:stretch>
        </p:blipFill>
        <p:spPr>
          <a:xfrm>
            <a:off x="225087" y="6319065"/>
            <a:ext cx="668675" cy="386292"/>
          </a:xfrm>
          <a:prstGeom prst="rect">
            <a:avLst/>
          </a:prstGeom>
          <a:ln w="12700">
            <a:miter lim="400000"/>
          </a:ln>
        </p:spPr>
      </p:pic>
      <p:pic>
        <p:nvPicPr>
          <p:cNvPr id="412" name="image4.png"/>
          <p:cNvPicPr>
            <a:picLocks noChangeAspect="1"/>
          </p:cNvPicPr>
          <p:nvPr/>
        </p:nvPicPr>
        <p:blipFill>
          <a:blip r:embed="rId7"/>
          <a:stretch>
            <a:fillRect/>
          </a:stretch>
        </p:blipFill>
        <p:spPr>
          <a:xfrm>
            <a:off x="10989205" y="6293579"/>
            <a:ext cx="1126406" cy="438780"/>
          </a:xfrm>
          <a:prstGeom prst="rect">
            <a:avLst/>
          </a:prstGeom>
          <a:ln w="12700">
            <a:miter lim="400000"/>
          </a:ln>
        </p:spPr>
      </p:pic>
      <p:sp>
        <p:nvSpPr>
          <p:cNvPr id="413" name="Shape 413"/>
          <p:cNvSpPr/>
          <p:nvPr/>
        </p:nvSpPr>
        <p:spPr>
          <a:xfrm>
            <a:off x="2324987" y="6353416"/>
            <a:ext cx="7232989" cy="264254"/>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lgn="ctr">
              <a:defRPr sz="1200">
                <a:solidFill>
                  <a:srgbClr val="FFFFFF"/>
                </a:solidFill>
                <a:latin typeface="Arial"/>
                <a:ea typeface="Arial"/>
                <a:cs typeface="Arial"/>
                <a:sym typeface="Arial"/>
              </a:defRPr>
            </a:lvl1pPr>
          </a:lstStyle>
          <a:p>
            <a:r>
              <a:t>For training purposes and internal use only</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Belge" ma:contentTypeID="0x0101008EB410E7384FD544926ED72B5900EAF6" ma:contentTypeVersion="14" ma:contentTypeDescription="Yeni belge oluşturun." ma:contentTypeScope="" ma:versionID="ee3b467df7de9d1b498d84e13587d71a">
  <xsd:schema xmlns:xsd="http://www.w3.org/2001/XMLSchema" xmlns:xs="http://www.w3.org/2001/XMLSchema" xmlns:p="http://schemas.microsoft.com/office/2006/metadata/properties" xmlns:ns2="b636c289-89ec-4aac-a5a7-fae3efcce21f" xmlns:ns3="12078768-e010-496c-be91-13abd3bf1d00" targetNamespace="http://schemas.microsoft.com/office/2006/metadata/properties" ma:root="true" ma:fieldsID="1445dff4ae24a478bb1b27fd6f0ffa69" ns2:_="" ns3:_="">
    <xsd:import namespace="b636c289-89ec-4aac-a5a7-fae3efcce21f"/>
    <xsd:import namespace="12078768-e010-496c-be91-13abd3bf1d0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36c289-89ec-4aac-a5a7-fae3efcce2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Resim Etiketleri" ma:readOnly="false" ma:fieldId="{5cf76f15-5ced-4ddc-b409-7134ff3c332f}" ma:taxonomyMulti="true" ma:sspId="f08ca68a-84f9-4e39-b925-9c0f4131acbf"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2078768-e010-496c-be91-13abd3bf1d0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a2bcbba-ecaf-438c-8d17-d96268f593a6}" ma:internalName="TaxCatchAll" ma:showField="CatchAllData" ma:web="12078768-e010-496c-be91-13abd3bf1d0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çerik Türü"/>
        <xsd:element ref="dc:title" minOccurs="0" maxOccurs="1" ma:index="4" ma:displayName="Başlı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636c289-89ec-4aac-a5a7-fae3efcce21f">
      <Terms xmlns="http://schemas.microsoft.com/office/infopath/2007/PartnerControls"/>
    </lcf76f155ced4ddcb4097134ff3c332f>
    <TaxCatchAll xmlns="12078768-e010-496c-be91-13abd3bf1d00" xsi:nil="true"/>
  </documentManagement>
</p:properties>
</file>

<file path=customXml/itemProps1.xml><?xml version="1.0" encoding="utf-8"?>
<ds:datastoreItem xmlns:ds="http://schemas.openxmlformats.org/officeDocument/2006/customXml" ds:itemID="{28B711C4-CB87-4925-8E41-7FC884DFA9AD}"/>
</file>

<file path=customXml/itemProps2.xml><?xml version="1.0" encoding="utf-8"?>
<ds:datastoreItem xmlns:ds="http://schemas.openxmlformats.org/officeDocument/2006/customXml" ds:itemID="{9D70C5CE-B02E-40EA-B457-12A3ED416704}"/>
</file>

<file path=customXml/itemProps3.xml><?xml version="1.0" encoding="utf-8"?>
<ds:datastoreItem xmlns:ds="http://schemas.openxmlformats.org/officeDocument/2006/customXml" ds:itemID="{7E6C3533-5B4C-455C-9094-7ABA0F8C4E40}"/>
</file>

<file path=docProps/app.xml><?xml version="1.0" encoding="utf-8"?>
<Properties xmlns="http://schemas.openxmlformats.org/officeDocument/2006/extended-properties" xmlns:vt="http://schemas.openxmlformats.org/officeDocument/2006/docPropsVTypes">
  <TotalTime>460</TotalTime>
  <Words>4928</Words>
  <Application>Microsoft Office PowerPoint</Application>
  <PresentationFormat>Geniş ekran</PresentationFormat>
  <Paragraphs>677</Paragraphs>
  <Slides>53</Slides>
  <Notes>14</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53</vt:i4>
      </vt:variant>
    </vt:vector>
  </HeadingPairs>
  <TitlesOfParts>
    <vt:vector size="61" baseType="lpstr">
      <vt:lpstr>Arial</vt:lpstr>
      <vt:lpstr>Avenir Roman</vt:lpstr>
      <vt:lpstr>Calibri</vt:lpstr>
      <vt:lpstr>Calibri Light</vt:lpstr>
      <vt:lpstr>Courier New</vt:lpstr>
      <vt:lpstr>Roboto</vt:lpstr>
      <vt:lpstr>Times</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Limitasyonlar</vt:lpstr>
      <vt:lpstr>Kuvvetli yönler</vt:lpstr>
      <vt:lpstr>PowerPoint Sunusu</vt:lpstr>
      <vt:lpstr>PowerPoint Sunusu</vt:lpstr>
      <vt:lpstr>PowerPoint Sunusu</vt:lpstr>
      <vt:lpstr>PowerPoint Sunusu</vt:lpstr>
      <vt:lpstr>Kuvvetli yönler</vt:lpstr>
      <vt:lpstr>Limitasyonlar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MLC601 vs ACHEI; SONUÇ</vt:lpstr>
      <vt:lpstr>PowerPoint Sunusu</vt:lpstr>
      <vt:lpstr>PowerPoint Sunusu</vt:lpstr>
      <vt:lpstr>PowerPoint Sunusu</vt:lpstr>
      <vt:lpstr>PowerPoint Sunusu</vt:lpstr>
      <vt:lpstr>PowerPoint Sunusu</vt:lpstr>
      <vt:lpstr>PowerPoint Sunusu</vt:lpstr>
      <vt:lpstr>ATHENE : Clinician’s Global Impression of Change (CGIC)</vt:lpstr>
      <vt:lpstr>MLC601 add-on therapy; SONUÇ</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Meltem Halil</dc:creator>
  <cp:lastModifiedBy>loq5</cp:lastModifiedBy>
  <cp:revision>105</cp:revision>
  <dcterms:modified xsi:type="dcterms:W3CDTF">2025-10-18T12:00:58Z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0x0101008EB410E7384FD544926ED72B5900EAF6</vt:lpwstr>
  </property>
</Properties>
</file>