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unknown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slides/slide141.xml" ContentType="application/vnd.openxmlformats-officedocument.presentationml.slide+xml"/>
  <Override PartName="/ppt/diagrams/data2.xml" ContentType="application/vnd.openxmlformats-officedocument.drawingml.diagramData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diagrams/data1.xml" ContentType="application/vnd.openxmlformats-officedocument.drawingml.diagramData+xml"/>
  <Override PartName="/ppt/slides/slide142.xml" ContentType="application/vnd.openxmlformats-officedocument.presentationml.slide+xml"/>
  <Override PartName="/ppt/presentation.xml" ContentType="application/vnd.openxmlformats-officedocument.presentationml.presentation.main+xml"/>
  <Override PartName="/ppt/slides/slide140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80.xml" ContentType="application/vnd.openxmlformats-officedocument.presentationml.slide+xml"/>
  <Override PartName="/ppt/slides/slide47.xml" ContentType="application/vnd.openxmlformats-officedocument.presentationml.slide+xml"/>
  <Override PartName="/ppt/slides/slide82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32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33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81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12.xml" ContentType="application/vnd.openxmlformats-officedocument.presentationml.slide+xml"/>
  <Override PartName="/ppt/slides/slide134.xml" ContentType="application/vnd.openxmlformats-officedocument.presentationml.slide+xml"/>
  <Override PartName="/ppt/slides/slide11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11.xml" ContentType="application/vnd.openxmlformats-officedocument.presentationml.slide+xml"/>
  <Override PartName="/ppt/slides/slide98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03.xml" ContentType="application/vnd.openxmlformats-officedocument.presentationml.slide+xml"/>
  <Override PartName="/ppt/slides/slide97.xml" ContentType="application/vnd.openxmlformats-officedocument.presentationml.slide+xml"/>
  <Override PartName="/ppt/slides/slide102.xml" ContentType="application/vnd.openxmlformats-officedocument.presentationml.slide+xml"/>
  <Override PartName="/ppt/slides/slide99.xml" ContentType="application/vnd.openxmlformats-officedocument.presentationml.slide+xml"/>
  <Override PartName="/ppt/slides/slide101.xml" ContentType="application/vnd.openxmlformats-officedocument.presentationml.slide+xml"/>
  <Override PartName="/ppt/slides/slide100.xml" ContentType="application/vnd.openxmlformats-officedocument.presentationml.slide+xml"/>
  <Override PartName="/ppt/slideMasters/slideMaster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59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14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7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84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7.xml" ContentType="application/vnd.openxmlformats-officedocument.theme+xml"/>
  <Override PartName="/ppt/theme/theme9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10.xml" ContentType="application/vnd.openxmlformats-officedocument.theme+xml"/>
  <Override PartName="/ppt/theme/theme1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theme/theme13.xml" ContentType="application/vnd.openxmlformats-officedocument.theme+xml"/>
  <Override PartName="/ppt/theme/theme21.xml" ContentType="application/vnd.openxmlformats-officedocument.theme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484" r:id="rId2"/>
    <p:sldMasterId id="2147484502" r:id="rId3"/>
    <p:sldMasterId id="2147484555" r:id="rId4"/>
    <p:sldMasterId id="2147484615" r:id="rId5"/>
    <p:sldMasterId id="2147484683" r:id="rId6"/>
    <p:sldMasterId id="2147484848" r:id="rId7"/>
    <p:sldMasterId id="2147484860" r:id="rId8"/>
    <p:sldMasterId id="2147484872" r:id="rId9"/>
    <p:sldMasterId id="2147484884" r:id="rId10"/>
    <p:sldMasterId id="2147484898" r:id="rId11"/>
    <p:sldMasterId id="2147484910" r:id="rId12"/>
    <p:sldMasterId id="2147484926" r:id="rId13"/>
    <p:sldMasterId id="2147484943" r:id="rId14"/>
    <p:sldMasterId id="2147484967" r:id="rId15"/>
    <p:sldMasterId id="2147484985" r:id="rId16"/>
    <p:sldMasterId id="2147485015" r:id="rId17"/>
    <p:sldMasterId id="2147485027" r:id="rId18"/>
    <p:sldMasterId id="2147485039" r:id="rId19"/>
    <p:sldMasterId id="2147485056" r:id="rId20"/>
  </p:sldMasterIdLst>
  <p:notesMasterIdLst>
    <p:notesMasterId r:id="rId169"/>
  </p:notesMasterIdLst>
  <p:sldIdLst>
    <p:sldId id="2291" r:id="rId21"/>
    <p:sldId id="2283" r:id="rId22"/>
    <p:sldId id="2284" r:id="rId23"/>
    <p:sldId id="2285" r:id="rId24"/>
    <p:sldId id="2286" r:id="rId25"/>
    <p:sldId id="2287" r:id="rId26"/>
    <p:sldId id="2288" r:id="rId27"/>
    <p:sldId id="2278" r:id="rId28"/>
    <p:sldId id="1843" r:id="rId29"/>
    <p:sldId id="1844" r:id="rId30"/>
    <p:sldId id="1972" r:id="rId31"/>
    <p:sldId id="2277" r:id="rId32"/>
    <p:sldId id="1973" r:id="rId33"/>
    <p:sldId id="2240" r:id="rId34"/>
    <p:sldId id="2178" r:id="rId35"/>
    <p:sldId id="1898" r:id="rId36"/>
    <p:sldId id="1817" r:id="rId37"/>
    <p:sldId id="1897" r:id="rId38"/>
    <p:sldId id="1906" r:id="rId39"/>
    <p:sldId id="1907" r:id="rId40"/>
    <p:sldId id="1818" r:id="rId41"/>
    <p:sldId id="2089" r:id="rId42"/>
    <p:sldId id="1828" r:id="rId43"/>
    <p:sldId id="1924" r:id="rId44"/>
    <p:sldId id="2244" r:id="rId45"/>
    <p:sldId id="2246" r:id="rId46"/>
    <p:sldId id="2247" r:id="rId47"/>
    <p:sldId id="2260" r:id="rId48"/>
    <p:sldId id="2084" r:id="rId49"/>
    <p:sldId id="2083" r:id="rId50"/>
    <p:sldId id="1926" r:id="rId51"/>
    <p:sldId id="1927" r:id="rId52"/>
    <p:sldId id="1929" r:id="rId53"/>
    <p:sldId id="1921" r:id="rId54"/>
    <p:sldId id="1955" r:id="rId55"/>
    <p:sldId id="1914" r:id="rId56"/>
    <p:sldId id="2078" r:id="rId57"/>
    <p:sldId id="1842" r:id="rId58"/>
    <p:sldId id="2080" r:id="rId59"/>
    <p:sldId id="2079" r:id="rId60"/>
    <p:sldId id="2088" r:id="rId61"/>
    <p:sldId id="1964" r:id="rId62"/>
    <p:sldId id="2229" r:id="rId63"/>
    <p:sldId id="1962" r:id="rId64"/>
    <p:sldId id="1963" r:id="rId65"/>
    <p:sldId id="2238" r:id="rId66"/>
    <p:sldId id="1934" r:id="rId67"/>
    <p:sldId id="1942" r:id="rId68"/>
    <p:sldId id="1945" r:id="rId69"/>
    <p:sldId id="1943" r:id="rId70"/>
    <p:sldId id="2158" r:id="rId71"/>
    <p:sldId id="2159" r:id="rId72"/>
    <p:sldId id="2142" r:id="rId73"/>
    <p:sldId id="2143" r:id="rId74"/>
    <p:sldId id="1940" r:id="rId75"/>
    <p:sldId id="2145" r:id="rId76"/>
    <p:sldId id="2146" r:id="rId77"/>
    <p:sldId id="2147" r:id="rId78"/>
    <p:sldId id="2160" r:id="rId79"/>
    <p:sldId id="2236" r:id="rId80"/>
    <p:sldId id="2225" r:id="rId81"/>
    <p:sldId id="1981" r:id="rId82"/>
    <p:sldId id="2162" r:id="rId83"/>
    <p:sldId id="2163" r:id="rId84"/>
    <p:sldId id="2161" r:id="rId85"/>
    <p:sldId id="2154" r:id="rId86"/>
    <p:sldId id="2169" r:id="rId87"/>
    <p:sldId id="2171" r:id="rId88"/>
    <p:sldId id="2148" r:id="rId89"/>
    <p:sldId id="2222" r:id="rId90"/>
    <p:sldId id="2175" r:id="rId91"/>
    <p:sldId id="2219" r:id="rId92"/>
    <p:sldId id="2217" r:id="rId93"/>
    <p:sldId id="2218" r:id="rId94"/>
    <p:sldId id="2220" r:id="rId95"/>
    <p:sldId id="2221" r:id="rId96"/>
    <p:sldId id="2176" r:id="rId97"/>
    <p:sldId id="2177" r:id="rId98"/>
    <p:sldId id="2183" r:id="rId99"/>
    <p:sldId id="2184" r:id="rId100"/>
    <p:sldId id="2185" r:id="rId101"/>
    <p:sldId id="2186" r:id="rId102"/>
    <p:sldId id="2187" r:id="rId103"/>
    <p:sldId id="2188" r:id="rId104"/>
    <p:sldId id="2208" r:id="rId105"/>
    <p:sldId id="2209" r:id="rId106"/>
    <p:sldId id="2203" r:id="rId107"/>
    <p:sldId id="2189" r:id="rId108"/>
    <p:sldId id="2212" r:id="rId109"/>
    <p:sldId id="2230" r:id="rId110"/>
    <p:sldId id="2214" r:id="rId111"/>
    <p:sldId id="2215" r:id="rId112"/>
    <p:sldId id="2190" r:id="rId113"/>
    <p:sldId id="2191" r:id="rId114"/>
    <p:sldId id="2194" r:id="rId115"/>
    <p:sldId id="2195" r:id="rId116"/>
    <p:sldId id="2196" r:id="rId117"/>
    <p:sldId id="2197" r:id="rId118"/>
    <p:sldId id="2199" r:id="rId119"/>
    <p:sldId id="1797" r:id="rId120"/>
    <p:sldId id="2181" r:id="rId121"/>
    <p:sldId id="2182" r:id="rId122"/>
    <p:sldId id="2180" r:id="rId123"/>
    <p:sldId id="1951" r:id="rId124"/>
    <p:sldId id="1861" r:id="rId125"/>
    <p:sldId id="1983" r:id="rId126"/>
    <p:sldId id="1822" r:id="rId127"/>
    <p:sldId id="1830" r:id="rId128"/>
    <p:sldId id="1800" r:id="rId129"/>
    <p:sldId id="1832" r:id="rId130"/>
    <p:sldId id="1227" r:id="rId131"/>
    <p:sldId id="1803" r:id="rId132"/>
    <p:sldId id="1210" r:id="rId133"/>
    <p:sldId id="946" r:id="rId134"/>
    <p:sldId id="1918" r:id="rId135"/>
    <p:sldId id="1862" r:id="rId136"/>
    <p:sldId id="2267" r:id="rId137"/>
    <p:sldId id="2268" r:id="rId138"/>
    <p:sldId id="2264" r:id="rId139"/>
    <p:sldId id="2265" r:id="rId140"/>
    <p:sldId id="2266" r:id="rId141"/>
    <p:sldId id="2270" r:id="rId142"/>
    <p:sldId id="2271" r:id="rId143"/>
    <p:sldId id="2045" r:id="rId144"/>
    <p:sldId id="2046" r:id="rId145"/>
    <p:sldId id="2047" r:id="rId146"/>
    <p:sldId id="2048" r:id="rId147"/>
    <p:sldId id="2049" r:id="rId148"/>
    <p:sldId id="2053" r:id="rId149"/>
    <p:sldId id="2054" r:id="rId150"/>
    <p:sldId id="2055" r:id="rId151"/>
    <p:sldId id="2056" r:id="rId152"/>
    <p:sldId id="2224" r:id="rId153"/>
    <p:sldId id="2060" r:id="rId154"/>
    <p:sldId id="2061" r:id="rId155"/>
    <p:sldId id="2062" r:id="rId156"/>
    <p:sldId id="2063" r:id="rId157"/>
    <p:sldId id="2064" r:id="rId158"/>
    <p:sldId id="2237" r:id="rId159"/>
    <p:sldId id="2292" r:id="rId160"/>
    <p:sldId id="2067" r:id="rId161"/>
    <p:sldId id="2068" r:id="rId162"/>
    <p:sldId id="2069" r:id="rId163"/>
    <p:sldId id="957" r:id="rId164"/>
    <p:sldId id="1656" r:id="rId165"/>
    <p:sldId id="1875" r:id="rId166"/>
    <p:sldId id="1894" r:id="rId167"/>
    <p:sldId id="1971" r:id="rId168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7" autoAdjust="0"/>
    <p:restoredTop sz="94624" autoAdjust="0"/>
  </p:normalViewPr>
  <p:slideViewPr>
    <p:cSldViewPr>
      <p:cViewPr>
        <p:scale>
          <a:sx n="60" d="100"/>
          <a:sy n="60" d="100"/>
        </p:scale>
        <p:origin x="-165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9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59" Type="http://schemas.openxmlformats.org/officeDocument/2006/relationships/slide" Target="slides/slide139.xml"/><Relationship Id="rId170" Type="http://schemas.openxmlformats.org/officeDocument/2006/relationships/presProps" Target="presProps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22" Type="http://schemas.openxmlformats.org/officeDocument/2006/relationships/slide" Target="slides/slide2.xml"/><Relationship Id="rId43" Type="http://schemas.openxmlformats.org/officeDocument/2006/relationships/slide" Target="slides/slide23.xml"/><Relationship Id="rId64" Type="http://schemas.openxmlformats.org/officeDocument/2006/relationships/slide" Target="slides/slide44.xml"/><Relationship Id="rId118" Type="http://schemas.openxmlformats.org/officeDocument/2006/relationships/slide" Target="slides/slide98.xml"/><Relationship Id="rId139" Type="http://schemas.openxmlformats.org/officeDocument/2006/relationships/slide" Target="slides/slide119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71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3.xml"/><Relationship Id="rId108" Type="http://schemas.openxmlformats.org/officeDocument/2006/relationships/slide" Target="slides/slide88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5" Type="http://schemas.openxmlformats.org/officeDocument/2006/relationships/slide" Target="slides/slide55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61" Type="http://schemas.openxmlformats.org/officeDocument/2006/relationships/slide" Target="slides/slide1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51" Type="http://schemas.openxmlformats.org/officeDocument/2006/relationships/slide" Target="slides/slide131.xml"/><Relationship Id="rId156" Type="http://schemas.openxmlformats.org/officeDocument/2006/relationships/slide" Target="slides/slide136.xml"/><Relationship Id="rId172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167" Type="http://schemas.openxmlformats.org/officeDocument/2006/relationships/slide" Target="slides/slide14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slide" Target="slides/slide14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73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slide" Target="slides/slide1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74" Type="http://schemas.openxmlformats.org/officeDocument/2006/relationships/customXml" Target="../customXml/item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64" Type="http://schemas.openxmlformats.org/officeDocument/2006/relationships/slide" Target="slides/slide144.xml"/><Relationship Id="rId16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6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54" Type="http://schemas.openxmlformats.org/officeDocument/2006/relationships/slide" Target="slides/slide134.xml"/><Relationship Id="rId175" Type="http://schemas.openxmlformats.org/officeDocument/2006/relationships/customXml" Target="../customXml/item2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Relationship Id="rId165" Type="http://schemas.openxmlformats.org/officeDocument/2006/relationships/slide" Target="slides/slide145.xml"/><Relationship Id="rId27" Type="http://schemas.openxmlformats.org/officeDocument/2006/relationships/slide" Target="slides/slide7.xml"/><Relationship Id="rId48" Type="http://schemas.openxmlformats.org/officeDocument/2006/relationships/slide" Target="slides/slide28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34" Type="http://schemas.openxmlformats.org/officeDocument/2006/relationships/slide" Target="slides/slide114.xml"/><Relationship Id="rId80" Type="http://schemas.openxmlformats.org/officeDocument/2006/relationships/slide" Target="slides/slide60.xml"/><Relationship Id="rId155" Type="http://schemas.openxmlformats.org/officeDocument/2006/relationships/slide" Target="slides/slide135.xml"/><Relationship Id="rId176" Type="http://schemas.openxmlformats.org/officeDocument/2006/relationships/customXml" Target="../customXml/item3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24" Type="http://schemas.openxmlformats.org/officeDocument/2006/relationships/slide" Target="slides/slide104.xml"/><Relationship Id="rId70" Type="http://schemas.openxmlformats.org/officeDocument/2006/relationships/slide" Target="slides/slide50.xml"/><Relationship Id="rId91" Type="http://schemas.openxmlformats.org/officeDocument/2006/relationships/slide" Target="slides/slide71.xml"/><Relationship Id="rId145" Type="http://schemas.openxmlformats.org/officeDocument/2006/relationships/slide" Target="slides/slide125.xml"/><Relationship Id="rId166" Type="http://schemas.openxmlformats.org/officeDocument/2006/relationships/slide" Target="slides/slide1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9CD4A4-B9F8-4ABF-9BB0-446A1FC6D426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0312AF9A-1BF9-48F8-83C7-5383C7278C58}">
      <dgm:prSet custT="1"/>
      <dgm:spPr>
        <a:solidFill>
          <a:srgbClr val="00B0F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rPr>
            <a:t>Tek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rPr>
            <a:t>Sağlık</a:t>
          </a:r>
        </a:p>
      </dgm:t>
    </dgm:pt>
    <dgm:pt modelId="{765065F7-A68E-4E41-9FD1-DA4E37A8CE5B}" type="parTrans" cxnId="{7CD08D2F-86DB-42AF-A104-F843C7EBEB7F}">
      <dgm:prSet/>
      <dgm:spPr/>
      <dgm:t>
        <a:bodyPr/>
        <a:lstStyle/>
        <a:p>
          <a:endParaRPr lang="tr-TR" sz="1600"/>
        </a:p>
      </dgm:t>
    </dgm:pt>
    <dgm:pt modelId="{A0C191D1-C39E-491D-A9A8-D6243F3FEE90}" type="sibTrans" cxnId="{7CD08D2F-86DB-42AF-A104-F843C7EBEB7F}">
      <dgm:prSet/>
      <dgm:spPr/>
      <dgm:t>
        <a:bodyPr/>
        <a:lstStyle/>
        <a:p>
          <a:endParaRPr lang="tr-TR" sz="1600"/>
        </a:p>
      </dgm:t>
    </dgm:pt>
    <dgm:pt modelId="{245437B8-B087-4D60-9C3F-4ABE6831C4B0}">
      <dgm:prSet custT="1"/>
      <dgm:spPr>
        <a:solidFill>
          <a:srgbClr val="C00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rPr>
            <a:t>Fizyolojik</a:t>
          </a:r>
        </a:p>
      </dgm:t>
    </dgm:pt>
    <dgm:pt modelId="{F3649BFC-698D-4DE5-86D7-0505AB7EC736}" type="parTrans" cxnId="{4B6726E7-2766-4415-9455-5FA0BF14166A}">
      <dgm:prSet custT="1"/>
      <dgm:spPr/>
      <dgm:t>
        <a:bodyPr/>
        <a:lstStyle/>
        <a:p>
          <a:endParaRPr lang="tr-TR" sz="1600"/>
        </a:p>
      </dgm:t>
    </dgm:pt>
    <dgm:pt modelId="{A3176695-35F1-4255-87B6-642859BE06B6}" type="sibTrans" cxnId="{4B6726E7-2766-4415-9455-5FA0BF14166A}">
      <dgm:prSet/>
      <dgm:spPr/>
      <dgm:t>
        <a:bodyPr/>
        <a:lstStyle/>
        <a:p>
          <a:endParaRPr lang="tr-TR" sz="1600"/>
        </a:p>
      </dgm:t>
    </dgm:pt>
    <dgm:pt modelId="{304D8C49-F8CF-4CC1-A639-816E8CAA95A5}">
      <dgm:prSet custT="1"/>
      <dgm:spPr>
        <a:solidFill>
          <a:srgbClr val="C00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rPr>
            <a:t>Çevresel</a:t>
          </a:r>
        </a:p>
      </dgm:t>
    </dgm:pt>
    <dgm:pt modelId="{0829E13D-010B-4B23-8915-1E9F554B0A45}" type="parTrans" cxnId="{2858445B-CE05-4C55-8072-B3C13C33EE79}">
      <dgm:prSet custT="1"/>
      <dgm:spPr/>
      <dgm:t>
        <a:bodyPr/>
        <a:lstStyle/>
        <a:p>
          <a:endParaRPr lang="tr-TR" sz="1600"/>
        </a:p>
      </dgm:t>
    </dgm:pt>
    <dgm:pt modelId="{CE3AED62-A3DA-4779-951E-10B72AC7854E}" type="sibTrans" cxnId="{2858445B-CE05-4C55-8072-B3C13C33EE79}">
      <dgm:prSet/>
      <dgm:spPr/>
      <dgm:t>
        <a:bodyPr/>
        <a:lstStyle/>
        <a:p>
          <a:endParaRPr lang="tr-TR" sz="1600"/>
        </a:p>
      </dgm:t>
    </dgm:pt>
    <dgm:pt modelId="{FCAE2A87-A5B4-4E59-81D1-B1FDE53F31E3}">
      <dgm:prSet custT="1"/>
      <dgm:spPr>
        <a:solidFill>
          <a:srgbClr val="C00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2000" b="0" i="0" u="none" strike="noStrike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rPr>
            <a:t>Mental</a:t>
          </a:r>
          <a:endParaRPr kumimoji="0" lang="tr-TR" sz="2000" b="0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Tahoma" pitchFamily="34" charset="0"/>
          </a:endParaRPr>
        </a:p>
      </dgm:t>
    </dgm:pt>
    <dgm:pt modelId="{EDF2A411-82A1-4C6E-9A40-D8F8B195CFA5}" type="parTrans" cxnId="{299A1301-5E56-44A1-A3D7-54FD36530A87}">
      <dgm:prSet custT="1"/>
      <dgm:spPr/>
      <dgm:t>
        <a:bodyPr/>
        <a:lstStyle/>
        <a:p>
          <a:endParaRPr lang="tr-TR" sz="1600"/>
        </a:p>
      </dgm:t>
    </dgm:pt>
    <dgm:pt modelId="{DA45394C-18B8-4F64-B3D1-1A441B4B74BD}" type="sibTrans" cxnId="{299A1301-5E56-44A1-A3D7-54FD36530A87}">
      <dgm:prSet/>
      <dgm:spPr/>
      <dgm:t>
        <a:bodyPr/>
        <a:lstStyle/>
        <a:p>
          <a:endParaRPr lang="tr-TR" sz="1600"/>
        </a:p>
      </dgm:t>
    </dgm:pt>
    <dgm:pt modelId="{844DC47A-8B5F-418F-9A15-AFEAF82966E9}">
      <dgm:prSet custT="1"/>
      <dgm:spPr>
        <a:solidFill>
          <a:srgbClr val="C00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2000" b="1" i="0" u="none" strike="noStrike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rPr>
            <a:t>Psikososyal</a:t>
          </a:r>
          <a:endParaRPr kumimoji="0" lang="tr-TR" sz="2000" b="1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Tahoma" pitchFamily="34" charset="0"/>
          </a:endParaRPr>
        </a:p>
      </dgm:t>
    </dgm:pt>
    <dgm:pt modelId="{5DA514FB-5DD3-4883-A4F4-234DEBD5D750}" type="parTrans" cxnId="{8CEFC070-C4E8-4CDE-9D01-5BCF201E81EA}">
      <dgm:prSet custT="1"/>
      <dgm:spPr/>
      <dgm:t>
        <a:bodyPr/>
        <a:lstStyle/>
        <a:p>
          <a:endParaRPr lang="tr-TR" sz="1600"/>
        </a:p>
      </dgm:t>
    </dgm:pt>
    <dgm:pt modelId="{5EE6CA5D-7BEC-4A5A-B45E-B84EC6E70038}" type="sibTrans" cxnId="{8CEFC070-C4E8-4CDE-9D01-5BCF201E81EA}">
      <dgm:prSet/>
      <dgm:spPr/>
      <dgm:t>
        <a:bodyPr/>
        <a:lstStyle/>
        <a:p>
          <a:endParaRPr lang="tr-TR" sz="1600"/>
        </a:p>
      </dgm:t>
    </dgm:pt>
    <dgm:pt modelId="{5C30F739-8C43-423D-9D4B-D23151486B2C}" type="pres">
      <dgm:prSet presAssocID="{F49CD4A4-B9F8-4ABF-9BB0-446A1FC6D42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F6207B-FDB9-4A79-B0DB-960D9364037D}" type="pres">
      <dgm:prSet presAssocID="{0312AF9A-1BF9-48F8-83C7-5383C7278C58}" presName="centerShape" presStyleLbl="node0" presStyleIdx="0" presStyleCnt="1" custScaleX="134952" custScaleY="124552" custLinFactNeighborX="-346" custLinFactNeighborY="3462"/>
      <dgm:spPr/>
      <dgm:t>
        <a:bodyPr/>
        <a:lstStyle/>
        <a:p>
          <a:endParaRPr lang="tr-TR"/>
        </a:p>
      </dgm:t>
    </dgm:pt>
    <dgm:pt modelId="{E9344E88-ABDA-4478-AA43-27648EED3DCB}" type="pres">
      <dgm:prSet presAssocID="{F3649BFC-698D-4DE5-86D7-0505AB7EC736}" presName="Name9" presStyleLbl="parChTrans1D2" presStyleIdx="0" presStyleCnt="4"/>
      <dgm:spPr/>
      <dgm:t>
        <a:bodyPr/>
        <a:lstStyle/>
        <a:p>
          <a:endParaRPr lang="tr-TR"/>
        </a:p>
      </dgm:t>
    </dgm:pt>
    <dgm:pt modelId="{701172DA-3274-4B7B-A328-3EB991245F7A}" type="pres">
      <dgm:prSet presAssocID="{F3649BFC-698D-4DE5-86D7-0505AB7EC736}" presName="connTx" presStyleLbl="parChTrans1D2" presStyleIdx="0" presStyleCnt="4"/>
      <dgm:spPr/>
      <dgm:t>
        <a:bodyPr/>
        <a:lstStyle/>
        <a:p>
          <a:endParaRPr lang="tr-TR"/>
        </a:p>
      </dgm:t>
    </dgm:pt>
    <dgm:pt modelId="{471968F2-D190-4F7F-8596-26CAF3B628C7}" type="pres">
      <dgm:prSet presAssocID="{245437B8-B087-4D60-9C3F-4ABE6831C4B0}" presName="node" presStyleLbl="node1" presStyleIdx="0" presStyleCnt="4" custScaleX="129717" custScaleY="132919" custRadScaleRad="88676" custRadScaleInc="-99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5D625F-D06F-4D04-A54C-D7AF6DB66821}" type="pres">
      <dgm:prSet presAssocID="{0829E13D-010B-4B23-8915-1E9F554B0A45}" presName="Name9" presStyleLbl="parChTrans1D2" presStyleIdx="1" presStyleCnt="4"/>
      <dgm:spPr/>
      <dgm:t>
        <a:bodyPr/>
        <a:lstStyle/>
        <a:p>
          <a:endParaRPr lang="tr-TR"/>
        </a:p>
      </dgm:t>
    </dgm:pt>
    <dgm:pt modelId="{0E26CD6A-FCD2-4E25-A2A9-8B8C671EE975}" type="pres">
      <dgm:prSet presAssocID="{0829E13D-010B-4B23-8915-1E9F554B0A45}" presName="connTx" presStyleLbl="parChTrans1D2" presStyleIdx="1" presStyleCnt="4"/>
      <dgm:spPr/>
      <dgm:t>
        <a:bodyPr/>
        <a:lstStyle/>
        <a:p>
          <a:endParaRPr lang="tr-TR"/>
        </a:p>
      </dgm:t>
    </dgm:pt>
    <dgm:pt modelId="{45C01703-2CDF-4883-AC49-9D3F05092168}" type="pres">
      <dgm:prSet presAssocID="{304D8C49-F8CF-4CC1-A639-816E8CAA95A5}" presName="node" presStyleLbl="node1" presStyleIdx="1" presStyleCnt="4" custScaleX="135987" custScaleY="1357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A10CFFC-5D85-45BA-B1D8-862205716066}" type="pres">
      <dgm:prSet presAssocID="{EDF2A411-82A1-4C6E-9A40-D8F8B195CFA5}" presName="Name9" presStyleLbl="parChTrans1D2" presStyleIdx="2" presStyleCnt="4"/>
      <dgm:spPr/>
      <dgm:t>
        <a:bodyPr/>
        <a:lstStyle/>
        <a:p>
          <a:endParaRPr lang="tr-TR"/>
        </a:p>
      </dgm:t>
    </dgm:pt>
    <dgm:pt modelId="{952A75A0-2B46-4F4C-8C16-6FFE9AE433BB}" type="pres">
      <dgm:prSet presAssocID="{EDF2A411-82A1-4C6E-9A40-D8F8B195CFA5}" presName="connTx" presStyleLbl="parChTrans1D2" presStyleIdx="2" presStyleCnt="4"/>
      <dgm:spPr/>
      <dgm:t>
        <a:bodyPr/>
        <a:lstStyle/>
        <a:p>
          <a:endParaRPr lang="tr-TR"/>
        </a:p>
      </dgm:t>
    </dgm:pt>
    <dgm:pt modelId="{8F4F9C9D-EEE4-43B6-915F-7E3B72A83D94}" type="pres">
      <dgm:prSet presAssocID="{FCAE2A87-A5B4-4E59-81D1-B1FDE53F31E3}" presName="node" presStyleLbl="node1" presStyleIdx="2" presStyleCnt="4" custScaleX="124420" custScaleY="13835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8394E24-6E6F-4798-8BB1-AD270405BC5F}" type="pres">
      <dgm:prSet presAssocID="{5DA514FB-5DD3-4883-A4F4-234DEBD5D750}" presName="Name9" presStyleLbl="parChTrans1D2" presStyleIdx="3" presStyleCnt="4"/>
      <dgm:spPr/>
      <dgm:t>
        <a:bodyPr/>
        <a:lstStyle/>
        <a:p>
          <a:endParaRPr lang="tr-TR"/>
        </a:p>
      </dgm:t>
    </dgm:pt>
    <dgm:pt modelId="{104827A1-9D0E-4A71-9BC1-D5D68237A7A1}" type="pres">
      <dgm:prSet presAssocID="{5DA514FB-5DD3-4883-A4F4-234DEBD5D750}" presName="connTx" presStyleLbl="parChTrans1D2" presStyleIdx="3" presStyleCnt="4"/>
      <dgm:spPr/>
      <dgm:t>
        <a:bodyPr/>
        <a:lstStyle/>
        <a:p>
          <a:endParaRPr lang="tr-TR"/>
        </a:p>
      </dgm:t>
    </dgm:pt>
    <dgm:pt modelId="{EF465E18-B9CB-4466-8BFD-85B2F1E99B2A}" type="pres">
      <dgm:prSet presAssocID="{844DC47A-8B5F-418F-9A15-AFEAF82966E9}" presName="node" presStyleLbl="node1" presStyleIdx="3" presStyleCnt="4" custScaleX="138568" custScaleY="14298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91F0D6F-04D8-4C1B-90A2-4AFCF49775E3}" type="presOf" srcId="{0312AF9A-1BF9-48F8-83C7-5383C7278C58}" destId="{41F6207B-FDB9-4A79-B0DB-960D9364037D}" srcOrd="0" destOrd="0" presId="urn:microsoft.com/office/officeart/2005/8/layout/radial1"/>
    <dgm:cxn modelId="{FD41C95F-1E9D-499E-86CF-56B852A9D2DF}" type="presOf" srcId="{EDF2A411-82A1-4C6E-9A40-D8F8B195CFA5}" destId="{952A75A0-2B46-4F4C-8C16-6FFE9AE433BB}" srcOrd="1" destOrd="0" presId="urn:microsoft.com/office/officeart/2005/8/layout/radial1"/>
    <dgm:cxn modelId="{8CEFC070-C4E8-4CDE-9D01-5BCF201E81EA}" srcId="{0312AF9A-1BF9-48F8-83C7-5383C7278C58}" destId="{844DC47A-8B5F-418F-9A15-AFEAF82966E9}" srcOrd="3" destOrd="0" parTransId="{5DA514FB-5DD3-4883-A4F4-234DEBD5D750}" sibTransId="{5EE6CA5D-7BEC-4A5A-B45E-B84EC6E70038}"/>
    <dgm:cxn modelId="{299A1301-5E56-44A1-A3D7-54FD36530A87}" srcId="{0312AF9A-1BF9-48F8-83C7-5383C7278C58}" destId="{FCAE2A87-A5B4-4E59-81D1-B1FDE53F31E3}" srcOrd="2" destOrd="0" parTransId="{EDF2A411-82A1-4C6E-9A40-D8F8B195CFA5}" sibTransId="{DA45394C-18B8-4F64-B3D1-1A441B4B74BD}"/>
    <dgm:cxn modelId="{7CD08D2F-86DB-42AF-A104-F843C7EBEB7F}" srcId="{F49CD4A4-B9F8-4ABF-9BB0-446A1FC6D426}" destId="{0312AF9A-1BF9-48F8-83C7-5383C7278C58}" srcOrd="0" destOrd="0" parTransId="{765065F7-A68E-4E41-9FD1-DA4E37A8CE5B}" sibTransId="{A0C191D1-C39E-491D-A9A8-D6243F3FEE90}"/>
    <dgm:cxn modelId="{9B7D2A81-B19D-4426-B515-97CE4198BF1D}" type="presOf" srcId="{EDF2A411-82A1-4C6E-9A40-D8F8B195CFA5}" destId="{9A10CFFC-5D85-45BA-B1D8-862205716066}" srcOrd="0" destOrd="0" presId="urn:microsoft.com/office/officeart/2005/8/layout/radial1"/>
    <dgm:cxn modelId="{46A003DE-015D-4CA2-A4FA-8B3EA7A97127}" type="presOf" srcId="{F3649BFC-698D-4DE5-86D7-0505AB7EC736}" destId="{701172DA-3274-4B7B-A328-3EB991245F7A}" srcOrd="1" destOrd="0" presId="urn:microsoft.com/office/officeart/2005/8/layout/radial1"/>
    <dgm:cxn modelId="{6D87D1CD-10B6-404F-BF0C-F9464160703E}" type="presOf" srcId="{844DC47A-8B5F-418F-9A15-AFEAF82966E9}" destId="{EF465E18-B9CB-4466-8BFD-85B2F1E99B2A}" srcOrd="0" destOrd="0" presId="urn:microsoft.com/office/officeart/2005/8/layout/radial1"/>
    <dgm:cxn modelId="{9BB3B90F-EB64-4153-9CDB-27184FCB704B}" type="presOf" srcId="{0829E13D-010B-4B23-8915-1E9F554B0A45}" destId="{595D625F-D06F-4D04-A54C-D7AF6DB66821}" srcOrd="0" destOrd="0" presId="urn:microsoft.com/office/officeart/2005/8/layout/radial1"/>
    <dgm:cxn modelId="{2858445B-CE05-4C55-8072-B3C13C33EE79}" srcId="{0312AF9A-1BF9-48F8-83C7-5383C7278C58}" destId="{304D8C49-F8CF-4CC1-A639-816E8CAA95A5}" srcOrd="1" destOrd="0" parTransId="{0829E13D-010B-4B23-8915-1E9F554B0A45}" sibTransId="{CE3AED62-A3DA-4779-951E-10B72AC7854E}"/>
    <dgm:cxn modelId="{80C83869-12EC-45C1-BC04-DA55AC5C728E}" type="presOf" srcId="{304D8C49-F8CF-4CC1-A639-816E8CAA95A5}" destId="{45C01703-2CDF-4883-AC49-9D3F05092168}" srcOrd="0" destOrd="0" presId="urn:microsoft.com/office/officeart/2005/8/layout/radial1"/>
    <dgm:cxn modelId="{AF2F76CF-4DB1-49C8-9938-B2478FD4A4BF}" type="presOf" srcId="{F3649BFC-698D-4DE5-86D7-0505AB7EC736}" destId="{E9344E88-ABDA-4478-AA43-27648EED3DCB}" srcOrd="0" destOrd="0" presId="urn:microsoft.com/office/officeart/2005/8/layout/radial1"/>
    <dgm:cxn modelId="{D7E7EC68-0553-47E2-AE17-F679D1CB1EEC}" type="presOf" srcId="{0829E13D-010B-4B23-8915-1E9F554B0A45}" destId="{0E26CD6A-FCD2-4E25-A2A9-8B8C671EE975}" srcOrd="1" destOrd="0" presId="urn:microsoft.com/office/officeart/2005/8/layout/radial1"/>
    <dgm:cxn modelId="{4B6726E7-2766-4415-9455-5FA0BF14166A}" srcId="{0312AF9A-1BF9-48F8-83C7-5383C7278C58}" destId="{245437B8-B087-4D60-9C3F-4ABE6831C4B0}" srcOrd="0" destOrd="0" parTransId="{F3649BFC-698D-4DE5-86D7-0505AB7EC736}" sibTransId="{A3176695-35F1-4255-87B6-642859BE06B6}"/>
    <dgm:cxn modelId="{750FAC12-DFE7-487B-B943-D5FBF784F67A}" type="presOf" srcId="{F49CD4A4-B9F8-4ABF-9BB0-446A1FC6D426}" destId="{5C30F739-8C43-423D-9D4B-D23151486B2C}" srcOrd="0" destOrd="0" presId="urn:microsoft.com/office/officeart/2005/8/layout/radial1"/>
    <dgm:cxn modelId="{CFC82E09-49D2-44CA-8D65-278AE8B511B5}" type="presOf" srcId="{5DA514FB-5DD3-4883-A4F4-234DEBD5D750}" destId="{104827A1-9D0E-4A71-9BC1-D5D68237A7A1}" srcOrd="1" destOrd="0" presId="urn:microsoft.com/office/officeart/2005/8/layout/radial1"/>
    <dgm:cxn modelId="{EBAA03CD-4D3E-4191-9371-E6672877EA95}" type="presOf" srcId="{5DA514FB-5DD3-4883-A4F4-234DEBD5D750}" destId="{18394E24-6E6F-4798-8BB1-AD270405BC5F}" srcOrd="0" destOrd="0" presId="urn:microsoft.com/office/officeart/2005/8/layout/radial1"/>
    <dgm:cxn modelId="{F3132372-98A2-45F3-8596-5A378D2AEC10}" type="presOf" srcId="{FCAE2A87-A5B4-4E59-81D1-B1FDE53F31E3}" destId="{8F4F9C9D-EEE4-43B6-915F-7E3B72A83D94}" srcOrd="0" destOrd="0" presId="urn:microsoft.com/office/officeart/2005/8/layout/radial1"/>
    <dgm:cxn modelId="{B6DCD28D-C622-4D07-9A3E-D0FC1A028ADF}" type="presOf" srcId="{245437B8-B087-4D60-9C3F-4ABE6831C4B0}" destId="{471968F2-D190-4F7F-8596-26CAF3B628C7}" srcOrd="0" destOrd="0" presId="urn:microsoft.com/office/officeart/2005/8/layout/radial1"/>
    <dgm:cxn modelId="{CC00D528-3F38-4429-B39D-8D8ED86C62B3}" type="presParOf" srcId="{5C30F739-8C43-423D-9D4B-D23151486B2C}" destId="{41F6207B-FDB9-4A79-B0DB-960D9364037D}" srcOrd="0" destOrd="0" presId="urn:microsoft.com/office/officeart/2005/8/layout/radial1"/>
    <dgm:cxn modelId="{5819ABEF-1BDB-4E77-AB53-90CE43048937}" type="presParOf" srcId="{5C30F739-8C43-423D-9D4B-D23151486B2C}" destId="{E9344E88-ABDA-4478-AA43-27648EED3DCB}" srcOrd="1" destOrd="0" presId="urn:microsoft.com/office/officeart/2005/8/layout/radial1"/>
    <dgm:cxn modelId="{112D3421-C66C-4187-B0A0-AFF89A397042}" type="presParOf" srcId="{E9344E88-ABDA-4478-AA43-27648EED3DCB}" destId="{701172DA-3274-4B7B-A328-3EB991245F7A}" srcOrd="0" destOrd="0" presId="urn:microsoft.com/office/officeart/2005/8/layout/radial1"/>
    <dgm:cxn modelId="{CC3793DB-674D-4AC3-A5DE-890A83A4747F}" type="presParOf" srcId="{5C30F739-8C43-423D-9D4B-D23151486B2C}" destId="{471968F2-D190-4F7F-8596-26CAF3B628C7}" srcOrd="2" destOrd="0" presId="urn:microsoft.com/office/officeart/2005/8/layout/radial1"/>
    <dgm:cxn modelId="{06BDD44D-2E06-4329-8AF3-1A118F86FFE1}" type="presParOf" srcId="{5C30F739-8C43-423D-9D4B-D23151486B2C}" destId="{595D625F-D06F-4D04-A54C-D7AF6DB66821}" srcOrd="3" destOrd="0" presId="urn:microsoft.com/office/officeart/2005/8/layout/radial1"/>
    <dgm:cxn modelId="{7EA2E566-8116-41D0-8A39-BD7B54EB758D}" type="presParOf" srcId="{595D625F-D06F-4D04-A54C-D7AF6DB66821}" destId="{0E26CD6A-FCD2-4E25-A2A9-8B8C671EE975}" srcOrd="0" destOrd="0" presId="urn:microsoft.com/office/officeart/2005/8/layout/radial1"/>
    <dgm:cxn modelId="{BD3C9196-5821-4139-85DA-22C9486380EB}" type="presParOf" srcId="{5C30F739-8C43-423D-9D4B-D23151486B2C}" destId="{45C01703-2CDF-4883-AC49-9D3F05092168}" srcOrd="4" destOrd="0" presId="urn:microsoft.com/office/officeart/2005/8/layout/radial1"/>
    <dgm:cxn modelId="{9E16B897-675A-4336-BEC3-2CA704C7E7C2}" type="presParOf" srcId="{5C30F739-8C43-423D-9D4B-D23151486B2C}" destId="{9A10CFFC-5D85-45BA-B1D8-862205716066}" srcOrd="5" destOrd="0" presId="urn:microsoft.com/office/officeart/2005/8/layout/radial1"/>
    <dgm:cxn modelId="{1E54E114-3590-4419-92AB-8977CADCB92A}" type="presParOf" srcId="{9A10CFFC-5D85-45BA-B1D8-862205716066}" destId="{952A75A0-2B46-4F4C-8C16-6FFE9AE433BB}" srcOrd="0" destOrd="0" presId="urn:microsoft.com/office/officeart/2005/8/layout/radial1"/>
    <dgm:cxn modelId="{A51F1FCC-ABCC-47F6-9E23-BB24B0015954}" type="presParOf" srcId="{5C30F739-8C43-423D-9D4B-D23151486B2C}" destId="{8F4F9C9D-EEE4-43B6-915F-7E3B72A83D94}" srcOrd="6" destOrd="0" presId="urn:microsoft.com/office/officeart/2005/8/layout/radial1"/>
    <dgm:cxn modelId="{B357987B-A525-4083-83BD-F56018BA2B31}" type="presParOf" srcId="{5C30F739-8C43-423D-9D4B-D23151486B2C}" destId="{18394E24-6E6F-4798-8BB1-AD270405BC5F}" srcOrd="7" destOrd="0" presId="urn:microsoft.com/office/officeart/2005/8/layout/radial1"/>
    <dgm:cxn modelId="{B1E5AD7D-28D7-4A03-AA31-8ACCB4B7B42A}" type="presParOf" srcId="{18394E24-6E6F-4798-8BB1-AD270405BC5F}" destId="{104827A1-9D0E-4A71-9BC1-D5D68237A7A1}" srcOrd="0" destOrd="0" presId="urn:microsoft.com/office/officeart/2005/8/layout/radial1"/>
    <dgm:cxn modelId="{6C5BE4C0-48D7-4A46-9133-BD1EAC4FF4D4}" type="presParOf" srcId="{5C30F739-8C43-423D-9D4B-D23151486B2C}" destId="{EF465E18-B9CB-4466-8BFD-85B2F1E99B2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B208AA-A4B8-47AC-AC0D-A5069E0E699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554AA3E8-3016-469B-9EA3-382F2D3FF0C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İlaç Kullanımındaki Sorular</a:t>
          </a:r>
        </a:p>
      </dgm:t>
    </dgm:pt>
    <dgm:pt modelId="{FB613DEB-7D03-4A9E-AEEA-80C704DDA442}" type="parTrans" cxnId="{3B39AD3F-B553-4E4A-B5DC-08EC3EBFD996}">
      <dgm:prSet/>
      <dgm:spPr/>
    </dgm:pt>
    <dgm:pt modelId="{EE7971FF-D21D-4820-80CA-86D46146F142}" type="sibTrans" cxnId="{3B39AD3F-B553-4E4A-B5DC-08EC3EBFD996}">
      <dgm:prSet/>
      <dgm:spPr/>
    </dgm:pt>
    <dgm:pt modelId="{8B83AA3C-63A0-4C09-8092-21B7348B232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Aşırı Kullanım</a:t>
          </a:r>
        </a:p>
      </dgm:t>
    </dgm:pt>
    <dgm:pt modelId="{BBBBBD5F-9608-4BFE-A823-D032E7C4787D}" type="parTrans" cxnId="{2232C474-AA40-4731-B43C-34DE72B67092}">
      <dgm:prSet/>
      <dgm:spPr/>
    </dgm:pt>
    <dgm:pt modelId="{09F06688-E6DA-4A4E-9198-63B5CFAF6C29}" type="sibTrans" cxnId="{2232C474-AA40-4731-B43C-34DE72B67092}">
      <dgm:prSet/>
      <dgm:spPr/>
    </dgm:pt>
    <dgm:pt modelId="{B2945A06-16D5-420A-A697-BA19B8EE36B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Yetersiz Kullanım</a:t>
          </a:r>
        </a:p>
      </dgm:t>
    </dgm:pt>
    <dgm:pt modelId="{4C2B7689-B0C0-41A0-9ECB-F3DCC475170A}" type="parTrans" cxnId="{865B2386-DE3D-4ED2-B62F-4797E6D2019A}">
      <dgm:prSet/>
      <dgm:spPr/>
    </dgm:pt>
    <dgm:pt modelId="{2951EDCC-B698-481F-BE63-F28F8F488BB0}" type="sibTrans" cxnId="{865B2386-DE3D-4ED2-B62F-4797E6D2019A}">
      <dgm:prSet/>
      <dgm:spPr/>
    </dgm:pt>
    <dgm:pt modelId="{B27B9EAB-3A56-4287-B32B-1184D02C4F9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Yanlış Kullanım</a:t>
          </a:r>
        </a:p>
      </dgm:t>
    </dgm:pt>
    <dgm:pt modelId="{66F3B323-CA47-4F3C-ADB8-519604A92A78}" type="parTrans" cxnId="{9826B53D-DE8C-4550-84E8-88012E36A81A}">
      <dgm:prSet/>
      <dgm:spPr/>
    </dgm:pt>
    <dgm:pt modelId="{9E2BA152-505D-42A0-8655-BAA55CFCC82A}" type="sibTrans" cxnId="{9826B53D-DE8C-4550-84E8-88012E36A81A}">
      <dgm:prSet/>
      <dgm:spPr/>
    </dgm:pt>
    <dgm:pt modelId="{6BB82142-6ADC-490A-9171-159267BC4B17}" type="pres">
      <dgm:prSet presAssocID="{25B208AA-A4B8-47AC-AC0D-A5069E0E69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192AFB-C303-41A7-A1FB-48716370FB8B}" type="pres">
      <dgm:prSet presAssocID="{554AA3E8-3016-469B-9EA3-382F2D3FF0C0}" presName="hierRoot1" presStyleCnt="0">
        <dgm:presLayoutVars>
          <dgm:hierBranch/>
        </dgm:presLayoutVars>
      </dgm:prSet>
      <dgm:spPr/>
    </dgm:pt>
    <dgm:pt modelId="{7DB9077C-83FB-4230-A955-AA6B3F647D94}" type="pres">
      <dgm:prSet presAssocID="{554AA3E8-3016-469B-9EA3-382F2D3FF0C0}" presName="rootComposite1" presStyleCnt="0"/>
      <dgm:spPr/>
    </dgm:pt>
    <dgm:pt modelId="{8A6A5EC0-4B25-4C92-92E9-C7CC24348D0D}" type="pres">
      <dgm:prSet presAssocID="{554AA3E8-3016-469B-9EA3-382F2D3FF0C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43A60A4-78BE-4BE6-AB94-C95A0D4FD871}" type="pres">
      <dgm:prSet presAssocID="{554AA3E8-3016-469B-9EA3-382F2D3FF0C0}" presName="rootConnector1" presStyleLbl="node1" presStyleIdx="0" presStyleCnt="0"/>
      <dgm:spPr/>
      <dgm:t>
        <a:bodyPr/>
        <a:lstStyle/>
        <a:p>
          <a:endParaRPr lang="tr-TR"/>
        </a:p>
      </dgm:t>
    </dgm:pt>
    <dgm:pt modelId="{03F9FC3F-41E9-443E-9D07-2B0003AA91DD}" type="pres">
      <dgm:prSet presAssocID="{554AA3E8-3016-469B-9EA3-382F2D3FF0C0}" presName="hierChild2" presStyleCnt="0"/>
      <dgm:spPr/>
    </dgm:pt>
    <dgm:pt modelId="{5CF3F852-AD14-4B5A-B169-E52335773CE8}" type="pres">
      <dgm:prSet presAssocID="{BBBBBD5F-9608-4BFE-A823-D032E7C4787D}" presName="Name35" presStyleLbl="parChTrans1D2" presStyleIdx="0" presStyleCnt="3"/>
      <dgm:spPr/>
    </dgm:pt>
    <dgm:pt modelId="{263C98D3-18A7-49C8-A63B-0493A9EA0D3B}" type="pres">
      <dgm:prSet presAssocID="{8B83AA3C-63A0-4C09-8092-21B7348B232C}" presName="hierRoot2" presStyleCnt="0">
        <dgm:presLayoutVars>
          <dgm:hierBranch/>
        </dgm:presLayoutVars>
      </dgm:prSet>
      <dgm:spPr/>
    </dgm:pt>
    <dgm:pt modelId="{05EDE57A-6AB2-4F05-88F4-3265E58DC892}" type="pres">
      <dgm:prSet presAssocID="{8B83AA3C-63A0-4C09-8092-21B7348B232C}" presName="rootComposite" presStyleCnt="0"/>
      <dgm:spPr/>
    </dgm:pt>
    <dgm:pt modelId="{83A69E3C-EEFE-4811-AD3E-7036ED9751EF}" type="pres">
      <dgm:prSet presAssocID="{8B83AA3C-63A0-4C09-8092-21B7348B232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2DCD877-E2B2-47CC-BF99-74BCF5A5F385}" type="pres">
      <dgm:prSet presAssocID="{8B83AA3C-63A0-4C09-8092-21B7348B232C}" presName="rootConnector" presStyleLbl="node2" presStyleIdx="0" presStyleCnt="3"/>
      <dgm:spPr/>
      <dgm:t>
        <a:bodyPr/>
        <a:lstStyle/>
        <a:p>
          <a:endParaRPr lang="tr-TR"/>
        </a:p>
      </dgm:t>
    </dgm:pt>
    <dgm:pt modelId="{B5419E3F-5606-4EBA-8F96-9CBE970D5D74}" type="pres">
      <dgm:prSet presAssocID="{8B83AA3C-63A0-4C09-8092-21B7348B232C}" presName="hierChild4" presStyleCnt="0"/>
      <dgm:spPr/>
    </dgm:pt>
    <dgm:pt modelId="{50FC5456-14CC-4B53-AE5B-AEB380F500EC}" type="pres">
      <dgm:prSet presAssocID="{8B83AA3C-63A0-4C09-8092-21B7348B232C}" presName="hierChild5" presStyleCnt="0"/>
      <dgm:spPr/>
    </dgm:pt>
    <dgm:pt modelId="{4B4CD452-B8F5-46FE-ACA3-9B0C078A9322}" type="pres">
      <dgm:prSet presAssocID="{4C2B7689-B0C0-41A0-9ECB-F3DCC475170A}" presName="Name35" presStyleLbl="parChTrans1D2" presStyleIdx="1" presStyleCnt="3"/>
      <dgm:spPr/>
    </dgm:pt>
    <dgm:pt modelId="{324D1B50-4204-4139-ACE2-1C07B57DD400}" type="pres">
      <dgm:prSet presAssocID="{B2945A06-16D5-420A-A697-BA19B8EE36B0}" presName="hierRoot2" presStyleCnt="0">
        <dgm:presLayoutVars>
          <dgm:hierBranch/>
        </dgm:presLayoutVars>
      </dgm:prSet>
      <dgm:spPr/>
    </dgm:pt>
    <dgm:pt modelId="{210D1EDF-05E9-4D32-9E59-B8D726D105DD}" type="pres">
      <dgm:prSet presAssocID="{B2945A06-16D5-420A-A697-BA19B8EE36B0}" presName="rootComposite" presStyleCnt="0"/>
      <dgm:spPr/>
    </dgm:pt>
    <dgm:pt modelId="{0A25C388-1D02-4FDA-A435-2243D84B9892}" type="pres">
      <dgm:prSet presAssocID="{B2945A06-16D5-420A-A697-BA19B8EE36B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1C6C31C-FD93-46C7-814F-3CE36367E1A7}" type="pres">
      <dgm:prSet presAssocID="{B2945A06-16D5-420A-A697-BA19B8EE36B0}" presName="rootConnector" presStyleLbl="node2" presStyleIdx="1" presStyleCnt="3"/>
      <dgm:spPr/>
      <dgm:t>
        <a:bodyPr/>
        <a:lstStyle/>
        <a:p>
          <a:endParaRPr lang="tr-TR"/>
        </a:p>
      </dgm:t>
    </dgm:pt>
    <dgm:pt modelId="{69FF0775-406C-49E4-AD4E-D372E6AD70B8}" type="pres">
      <dgm:prSet presAssocID="{B2945A06-16D5-420A-A697-BA19B8EE36B0}" presName="hierChild4" presStyleCnt="0"/>
      <dgm:spPr/>
    </dgm:pt>
    <dgm:pt modelId="{862D306D-286E-413D-8B8B-18B3D9C51E79}" type="pres">
      <dgm:prSet presAssocID="{B2945A06-16D5-420A-A697-BA19B8EE36B0}" presName="hierChild5" presStyleCnt="0"/>
      <dgm:spPr/>
    </dgm:pt>
    <dgm:pt modelId="{810D22DE-E174-4F28-98D9-28137B66BD98}" type="pres">
      <dgm:prSet presAssocID="{66F3B323-CA47-4F3C-ADB8-519604A92A78}" presName="Name35" presStyleLbl="parChTrans1D2" presStyleIdx="2" presStyleCnt="3"/>
      <dgm:spPr/>
    </dgm:pt>
    <dgm:pt modelId="{1284DD7A-6A6A-4C17-BC7A-43D3051592AE}" type="pres">
      <dgm:prSet presAssocID="{B27B9EAB-3A56-4287-B32B-1184D02C4F9C}" presName="hierRoot2" presStyleCnt="0">
        <dgm:presLayoutVars>
          <dgm:hierBranch/>
        </dgm:presLayoutVars>
      </dgm:prSet>
      <dgm:spPr/>
    </dgm:pt>
    <dgm:pt modelId="{A65E2190-A1F1-41A2-B2F6-A53DC3AE0DC7}" type="pres">
      <dgm:prSet presAssocID="{B27B9EAB-3A56-4287-B32B-1184D02C4F9C}" presName="rootComposite" presStyleCnt="0"/>
      <dgm:spPr/>
    </dgm:pt>
    <dgm:pt modelId="{21CBF9CF-9AB1-437D-B33F-18DFA00D72DE}" type="pres">
      <dgm:prSet presAssocID="{B27B9EAB-3A56-4287-B32B-1184D02C4F9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79D1F7C-D499-4323-A9DE-3C6392515921}" type="pres">
      <dgm:prSet presAssocID="{B27B9EAB-3A56-4287-B32B-1184D02C4F9C}" presName="rootConnector" presStyleLbl="node2" presStyleIdx="2" presStyleCnt="3"/>
      <dgm:spPr/>
      <dgm:t>
        <a:bodyPr/>
        <a:lstStyle/>
        <a:p>
          <a:endParaRPr lang="tr-TR"/>
        </a:p>
      </dgm:t>
    </dgm:pt>
    <dgm:pt modelId="{F1303928-0A14-4D9D-88CF-193815308F76}" type="pres">
      <dgm:prSet presAssocID="{B27B9EAB-3A56-4287-B32B-1184D02C4F9C}" presName="hierChild4" presStyleCnt="0"/>
      <dgm:spPr/>
    </dgm:pt>
    <dgm:pt modelId="{9E7C5481-6283-46AC-91D7-C39607FF1938}" type="pres">
      <dgm:prSet presAssocID="{B27B9EAB-3A56-4287-B32B-1184D02C4F9C}" presName="hierChild5" presStyleCnt="0"/>
      <dgm:spPr/>
    </dgm:pt>
    <dgm:pt modelId="{DC80F87F-2F8B-408A-B419-1F68DAD0B02F}" type="pres">
      <dgm:prSet presAssocID="{554AA3E8-3016-469B-9EA3-382F2D3FF0C0}" presName="hierChild3" presStyleCnt="0"/>
      <dgm:spPr/>
    </dgm:pt>
  </dgm:ptLst>
  <dgm:cxnLst>
    <dgm:cxn modelId="{B7A465B0-514E-4515-9F79-C4E64D312B20}" type="presOf" srcId="{554AA3E8-3016-469B-9EA3-382F2D3FF0C0}" destId="{C43A60A4-78BE-4BE6-AB94-C95A0D4FD871}" srcOrd="1" destOrd="0" presId="urn:microsoft.com/office/officeart/2005/8/layout/orgChart1"/>
    <dgm:cxn modelId="{2232C474-AA40-4731-B43C-34DE72B67092}" srcId="{554AA3E8-3016-469B-9EA3-382F2D3FF0C0}" destId="{8B83AA3C-63A0-4C09-8092-21B7348B232C}" srcOrd="0" destOrd="0" parTransId="{BBBBBD5F-9608-4BFE-A823-D032E7C4787D}" sibTransId="{09F06688-E6DA-4A4E-9198-63B5CFAF6C29}"/>
    <dgm:cxn modelId="{9826B53D-DE8C-4550-84E8-88012E36A81A}" srcId="{554AA3E8-3016-469B-9EA3-382F2D3FF0C0}" destId="{B27B9EAB-3A56-4287-B32B-1184D02C4F9C}" srcOrd="2" destOrd="0" parTransId="{66F3B323-CA47-4F3C-ADB8-519604A92A78}" sibTransId="{9E2BA152-505D-42A0-8655-BAA55CFCC82A}"/>
    <dgm:cxn modelId="{3B39AD3F-B553-4E4A-B5DC-08EC3EBFD996}" srcId="{25B208AA-A4B8-47AC-AC0D-A5069E0E699B}" destId="{554AA3E8-3016-469B-9EA3-382F2D3FF0C0}" srcOrd="0" destOrd="0" parTransId="{FB613DEB-7D03-4A9E-AEEA-80C704DDA442}" sibTransId="{EE7971FF-D21D-4820-80CA-86D46146F142}"/>
    <dgm:cxn modelId="{865B2386-DE3D-4ED2-B62F-4797E6D2019A}" srcId="{554AA3E8-3016-469B-9EA3-382F2D3FF0C0}" destId="{B2945A06-16D5-420A-A697-BA19B8EE36B0}" srcOrd="1" destOrd="0" parTransId="{4C2B7689-B0C0-41A0-9ECB-F3DCC475170A}" sibTransId="{2951EDCC-B698-481F-BE63-F28F8F488BB0}"/>
    <dgm:cxn modelId="{CDC6250E-850E-468F-A619-F971121D4D8D}" type="presOf" srcId="{B2945A06-16D5-420A-A697-BA19B8EE36B0}" destId="{A1C6C31C-FD93-46C7-814F-3CE36367E1A7}" srcOrd="1" destOrd="0" presId="urn:microsoft.com/office/officeart/2005/8/layout/orgChart1"/>
    <dgm:cxn modelId="{C2E70A14-BB87-4B5E-8BEE-B226716E9687}" type="presOf" srcId="{8B83AA3C-63A0-4C09-8092-21B7348B232C}" destId="{C2DCD877-E2B2-47CC-BF99-74BCF5A5F385}" srcOrd="1" destOrd="0" presId="urn:microsoft.com/office/officeart/2005/8/layout/orgChart1"/>
    <dgm:cxn modelId="{BA44780B-F25E-4222-93C4-05357B4694F9}" type="presOf" srcId="{BBBBBD5F-9608-4BFE-A823-D032E7C4787D}" destId="{5CF3F852-AD14-4B5A-B169-E52335773CE8}" srcOrd="0" destOrd="0" presId="urn:microsoft.com/office/officeart/2005/8/layout/orgChart1"/>
    <dgm:cxn modelId="{7A95F942-14F2-44D8-9601-DB0A8F5273EB}" type="presOf" srcId="{8B83AA3C-63A0-4C09-8092-21B7348B232C}" destId="{83A69E3C-EEFE-4811-AD3E-7036ED9751EF}" srcOrd="0" destOrd="0" presId="urn:microsoft.com/office/officeart/2005/8/layout/orgChart1"/>
    <dgm:cxn modelId="{F63EDBB3-ED30-4F20-8607-1877DDD7EA40}" type="presOf" srcId="{4C2B7689-B0C0-41A0-9ECB-F3DCC475170A}" destId="{4B4CD452-B8F5-46FE-ACA3-9B0C078A9322}" srcOrd="0" destOrd="0" presId="urn:microsoft.com/office/officeart/2005/8/layout/orgChart1"/>
    <dgm:cxn modelId="{28B8D55B-7F55-4947-B1FC-A2DF91691DE1}" type="presOf" srcId="{554AA3E8-3016-469B-9EA3-382F2D3FF0C0}" destId="{8A6A5EC0-4B25-4C92-92E9-C7CC24348D0D}" srcOrd="0" destOrd="0" presId="urn:microsoft.com/office/officeart/2005/8/layout/orgChart1"/>
    <dgm:cxn modelId="{9A14ADF0-DBA3-4282-80D2-6EFE0EB92111}" type="presOf" srcId="{B2945A06-16D5-420A-A697-BA19B8EE36B0}" destId="{0A25C388-1D02-4FDA-A435-2243D84B9892}" srcOrd="0" destOrd="0" presId="urn:microsoft.com/office/officeart/2005/8/layout/orgChart1"/>
    <dgm:cxn modelId="{F220DE5E-B305-4FC5-B32F-07ABBA0A7ACA}" type="presOf" srcId="{66F3B323-CA47-4F3C-ADB8-519604A92A78}" destId="{810D22DE-E174-4F28-98D9-28137B66BD98}" srcOrd="0" destOrd="0" presId="urn:microsoft.com/office/officeart/2005/8/layout/orgChart1"/>
    <dgm:cxn modelId="{E1F296D4-6014-4697-A497-835D9B8A232A}" type="presOf" srcId="{B27B9EAB-3A56-4287-B32B-1184D02C4F9C}" destId="{21CBF9CF-9AB1-437D-B33F-18DFA00D72DE}" srcOrd="0" destOrd="0" presId="urn:microsoft.com/office/officeart/2005/8/layout/orgChart1"/>
    <dgm:cxn modelId="{B8E5D84C-8138-4F0B-BE9D-FED551CB7303}" type="presOf" srcId="{25B208AA-A4B8-47AC-AC0D-A5069E0E699B}" destId="{6BB82142-6ADC-490A-9171-159267BC4B17}" srcOrd="0" destOrd="0" presId="urn:microsoft.com/office/officeart/2005/8/layout/orgChart1"/>
    <dgm:cxn modelId="{BD7D463A-6113-49FC-A60A-858CDCBA72B2}" type="presOf" srcId="{B27B9EAB-3A56-4287-B32B-1184D02C4F9C}" destId="{379D1F7C-D499-4323-A9DE-3C6392515921}" srcOrd="1" destOrd="0" presId="urn:microsoft.com/office/officeart/2005/8/layout/orgChart1"/>
    <dgm:cxn modelId="{D9201B30-A0C3-4D30-AD1D-31AF6F8984A1}" type="presParOf" srcId="{6BB82142-6ADC-490A-9171-159267BC4B17}" destId="{B5192AFB-C303-41A7-A1FB-48716370FB8B}" srcOrd="0" destOrd="0" presId="urn:microsoft.com/office/officeart/2005/8/layout/orgChart1"/>
    <dgm:cxn modelId="{A036567F-CE92-40C6-9109-2C86065AA90E}" type="presParOf" srcId="{B5192AFB-C303-41A7-A1FB-48716370FB8B}" destId="{7DB9077C-83FB-4230-A955-AA6B3F647D94}" srcOrd="0" destOrd="0" presId="urn:microsoft.com/office/officeart/2005/8/layout/orgChart1"/>
    <dgm:cxn modelId="{5672E8E3-CD0C-4234-925F-DC314EC8E6C2}" type="presParOf" srcId="{7DB9077C-83FB-4230-A955-AA6B3F647D94}" destId="{8A6A5EC0-4B25-4C92-92E9-C7CC24348D0D}" srcOrd="0" destOrd="0" presId="urn:microsoft.com/office/officeart/2005/8/layout/orgChart1"/>
    <dgm:cxn modelId="{E2624CBD-B808-433B-A22E-34B2987E5DD7}" type="presParOf" srcId="{7DB9077C-83FB-4230-A955-AA6B3F647D94}" destId="{C43A60A4-78BE-4BE6-AB94-C95A0D4FD871}" srcOrd="1" destOrd="0" presId="urn:microsoft.com/office/officeart/2005/8/layout/orgChart1"/>
    <dgm:cxn modelId="{73C2AC0F-E8CA-4C14-ACFF-5C72DAAC1843}" type="presParOf" srcId="{B5192AFB-C303-41A7-A1FB-48716370FB8B}" destId="{03F9FC3F-41E9-443E-9D07-2B0003AA91DD}" srcOrd="1" destOrd="0" presId="urn:microsoft.com/office/officeart/2005/8/layout/orgChart1"/>
    <dgm:cxn modelId="{C9FFC259-AFC4-4B5D-A641-4A1628F40C24}" type="presParOf" srcId="{03F9FC3F-41E9-443E-9D07-2B0003AA91DD}" destId="{5CF3F852-AD14-4B5A-B169-E52335773CE8}" srcOrd="0" destOrd="0" presId="urn:microsoft.com/office/officeart/2005/8/layout/orgChart1"/>
    <dgm:cxn modelId="{9304601C-643C-4363-ADED-6650337C2D09}" type="presParOf" srcId="{03F9FC3F-41E9-443E-9D07-2B0003AA91DD}" destId="{263C98D3-18A7-49C8-A63B-0493A9EA0D3B}" srcOrd="1" destOrd="0" presId="urn:microsoft.com/office/officeart/2005/8/layout/orgChart1"/>
    <dgm:cxn modelId="{E1486EC9-FFA2-44CA-B70C-17BED489E4D2}" type="presParOf" srcId="{263C98D3-18A7-49C8-A63B-0493A9EA0D3B}" destId="{05EDE57A-6AB2-4F05-88F4-3265E58DC892}" srcOrd="0" destOrd="0" presId="urn:microsoft.com/office/officeart/2005/8/layout/orgChart1"/>
    <dgm:cxn modelId="{FFF396F1-6A02-46B8-B5A1-E9BE1FABE93F}" type="presParOf" srcId="{05EDE57A-6AB2-4F05-88F4-3265E58DC892}" destId="{83A69E3C-EEFE-4811-AD3E-7036ED9751EF}" srcOrd="0" destOrd="0" presId="urn:microsoft.com/office/officeart/2005/8/layout/orgChart1"/>
    <dgm:cxn modelId="{6D92AA2C-342B-4442-8A91-BA53DB8FF52B}" type="presParOf" srcId="{05EDE57A-6AB2-4F05-88F4-3265E58DC892}" destId="{C2DCD877-E2B2-47CC-BF99-74BCF5A5F385}" srcOrd="1" destOrd="0" presId="urn:microsoft.com/office/officeart/2005/8/layout/orgChart1"/>
    <dgm:cxn modelId="{546752BA-6641-48B4-88C8-6742CC3CA436}" type="presParOf" srcId="{263C98D3-18A7-49C8-A63B-0493A9EA0D3B}" destId="{B5419E3F-5606-4EBA-8F96-9CBE970D5D74}" srcOrd="1" destOrd="0" presId="urn:microsoft.com/office/officeart/2005/8/layout/orgChart1"/>
    <dgm:cxn modelId="{2971A492-EB57-459E-BBD9-304127BC4A6A}" type="presParOf" srcId="{263C98D3-18A7-49C8-A63B-0493A9EA0D3B}" destId="{50FC5456-14CC-4B53-AE5B-AEB380F500EC}" srcOrd="2" destOrd="0" presId="urn:microsoft.com/office/officeart/2005/8/layout/orgChart1"/>
    <dgm:cxn modelId="{C1DCD4E4-940D-4948-98AC-E70308A530EB}" type="presParOf" srcId="{03F9FC3F-41E9-443E-9D07-2B0003AA91DD}" destId="{4B4CD452-B8F5-46FE-ACA3-9B0C078A9322}" srcOrd="2" destOrd="0" presId="urn:microsoft.com/office/officeart/2005/8/layout/orgChart1"/>
    <dgm:cxn modelId="{8783AED7-9DDA-42B3-9334-FC27B80822B3}" type="presParOf" srcId="{03F9FC3F-41E9-443E-9D07-2B0003AA91DD}" destId="{324D1B50-4204-4139-ACE2-1C07B57DD400}" srcOrd="3" destOrd="0" presId="urn:microsoft.com/office/officeart/2005/8/layout/orgChart1"/>
    <dgm:cxn modelId="{66EFEB79-3FB7-474D-A429-26A8B5F087C8}" type="presParOf" srcId="{324D1B50-4204-4139-ACE2-1C07B57DD400}" destId="{210D1EDF-05E9-4D32-9E59-B8D726D105DD}" srcOrd="0" destOrd="0" presId="urn:microsoft.com/office/officeart/2005/8/layout/orgChart1"/>
    <dgm:cxn modelId="{9355DD78-A712-4306-8478-B6ACDF42BFED}" type="presParOf" srcId="{210D1EDF-05E9-4D32-9E59-B8D726D105DD}" destId="{0A25C388-1D02-4FDA-A435-2243D84B9892}" srcOrd="0" destOrd="0" presId="urn:microsoft.com/office/officeart/2005/8/layout/orgChart1"/>
    <dgm:cxn modelId="{66703B43-CAE4-41C5-95C7-56C61A461D16}" type="presParOf" srcId="{210D1EDF-05E9-4D32-9E59-B8D726D105DD}" destId="{A1C6C31C-FD93-46C7-814F-3CE36367E1A7}" srcOrd="1" destOrd="0" presId="urn:microsoft.com/office/officeart/2005/8/layout/orgChart1"/>
    <dgm:cxn modelId="{FCA4066E-4C80-4A96-8539-885067340776}" type="presParOf" srcId="{324D1B50-4204-4139-ACE2-1C07B57DD400}" destId="{69FF0775-406C-49E4-AD4E-D372E6AD70B8}" srcOrd="1" destOrd="0" presId="urn:microsoft.com/office/officeart/2005/8/layout/orgChart1"/>
    <dgm:cxn modelId="{A27FD3CC-CBF4-40F3-97B6-2762E7074356}" type="presParOf" srcId="{324D1B50-4204-4139-ACE2-1C07B57DD400}" destId="{862D306D-286E-413D-8B8B-18B3D9C51E79}" srcOrd="2" destOrd="0" presId="urn:microsoft.com/office/officeart/2005/8/layout/orgChart1"/>
    <dgm:cxn modelId="{16DEAD56-CBE6-457E-9E63-C2D635A0717F}" type="presParOf" srcId="{03F9FC3F-41E9-443E-9D07-2B0003AA91DD}" destId="{810D22DE-E174-4F28-98D9-28137B66BD98}" srcOrd="4" destOrd="0" presId="urn:microsoft.com/office/officeart/2005/8/layout/orgChart1"/>
    <dgm:cxn modelId="{4333DE35-9F16-44FD-B8DA-FB25942E57F7}" type="presParOf" srcId="{03F9FC3F-41E9-443E-9D07-2B0003AA91DD}" destId="{1284DD7A-6A6A-4C17-BC7A-43D3051592AE}" srcOrd="5" destOrd="0" presId="urn:microsoft.com/office/officeart/2005/8/layout/orgChart1"/>
    <dgm:cxn modelId="{82618ABC-70DD-4366-9F48-7E0AEA644C1F}" type="presParOf" srcId="{1284DD7A-6A6A-4C17-BC7A-43D3051592AE}" destId="{A65E2190-A1F1-41A2-B2F6-A53DC3AE0DC7}" srcOrd="0" destOrd="0" presId="urn:microsoft.com/office/officeart/2005/8/layout/orgChart1"/>
    <dgm:cxn modelId="{0C23337A-28DD-4F0B-95BB-751600980C92}" type="presParOf" srcId="{A65E2190-A1F1-41A2-B2F6-A53DC3AE0DC7}" destId="{21CBF9CF-9AB1-437D-B33F-18DFA00D72DE}" srcOrd="0" destOrd="0" presId="urn:microsoft.com/office/officeart/2005/8/layout/orgChart1"/>
    <dgm:cxn modelId="{88D6BF02-DB65-41BE-A116-E20458C1EB96}" type="presParOf" srcId="{A65E2190-A1F1-41A2-B2F6-A53DC3AE0DC7}" destId="{379D1F7C-D499-4323-A9DE-3C6392515921}" srcOrd="1" destOrd="0" presId="urn:microsoft.com/office/officeart/2005/8/layout/orgChart1"/>
    <dgm:cxn modelId="{CA68EB0F-BE58-4269-9723-11CC928F03FD}" type="presParOf" srcId="{1284DD7A-6A6A-4C17-BC7A-43D3051592AE}" destId="{F1303928-0A14-4D9D-88CF-193815308F76}" srcOrd="1" destOrd="0" presId="urn:microsoft.com/office/officeart/2005/8/layout/orgChart1"/>
    <dgm:cxn modelId="{61989419-1393-41DB-8075-A779480906EE}" type="presParOf" srcId="{1284DD7A-6A6A-4C17-BC7A-43D3051592AE}" destId="{9E7C5481-6283-46AC-91D7-C39607FF1938}" srcOrd="2" destOrd="0" presId="urn:microsoft.com/office/officeart/2005/8/layout/orgChart1"/>
    <dgm:cxn modelId="{315A08FD-8A1E-41D0-BA0C-2F22A55A408D}" type="presParOf" srcId="{B5192AFB-C303-41A7-A1FB-48716370FB8B}" destId="{DC80F87F-2F8B-408A-B419-1F68DAD0B0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6207B-FDB9-4A79-B0DB-960D9364037D}">
      <dsp:nvSpPr>
        <dsp:cNvPr id="0" name=""/>
        <dsp:cNvSpPr/>
      </dsp:nvSpPr>
      <dsp:spPr>
        <a:xfrm>
          <a:off x="4760904" y="2046276"/>
          <a:ext cx="2173004" cy="2005542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32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rPr>
            <a:t>Tek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32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rPr>
            <a:t>Sağlık</a:t>
          </a:r>
        </a:p>
      </dsp:txBody>
      <dsp:txXfrm>
        <a:off x="5079133" y="2339981"/>
        <a:ext cx="1536546" cy="1418132"/>
      </dsp:txXfrm>
    </dsp:sp>
    <dsp:sp modelId="{E9344E88-ABDA-4478-AA43-27648EED3DCB}">
      <dsp:nvSpPr>
        <dsp:cNvPr id="0" name=""/>
        <dsp:cNvSpPr/>
      </dsp:nvSpPr>
      <dsp:spPr>
        <a:xfrm rot="5399990">
          <a:off x="5813122" y="2068174"/>
          <a:ext cx="68561" cy="24765"/>
        </a:xfrm>
        <a:custGeom>
          <a:avLst/>
          <a:gdLst/>
          <a:ahLst/>
          <a:cxnLst/>
          <a:rect l="0" t="0" r="0" b="0"/>
          <a:pathLst>
            <a:path>
              <a:moveTo>
                <a:pt x="0" y="12382"/>
              </a:moveTo>
              <a:lnTo>
                <a:pt x="68561" y="123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/>
        </a:p>
      </dsp:txBody>
      <dsp:txXfrm>
        <a:off x="5845689" y="2078843"/>
        <a:ext cx="3428" cy="3428"/>
      </dsp:txXfrm>
    </dsp:sp>
    <dsp:sp modelId="{471968F2-D190-4F7F-8596-26CAF3B628C7}">
      <dsp:nvSpPr>
        <dsp:cNvPr id="0" name=""/>
        <dsp:cNvSpPr/>
      </dsp:nvSpPr>
      <dsp:spPr>
        <a:xfrm>
          <a:off x="4803045" y="-25430"/>
          <a:ext cx="2088709" cy="2140268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18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rPr>
            <a:t>Fizyolojik</a:t>
          </a:r>
        </a:p>
      </dsp:txBody>
      <dsp:txXfrm>
        <a:off x="5108929" y="288005"/>
        <a:ext cx="1476941" cy="1513398"/>
      </dsp:txXfrm>
    </dsp:sp>
    <dsp:sp modelId="{595D625F-D06F-4D04-A54C-D7AF6DB66821}">
      <dsp:nvSpPr>
        <dsp:cNvPr id="0" name=""/>
        <dsp:cNvSpPr/>
      </dsp:nvSpPr>
      <dsp:spPr>
        <a:xfrm rot="10563978">
          <a:off x="6866245" y="2964379"/>
          <a:ext cx="64736" cy="24765"/>
        </a:xfrm>
        <a:custGeom>
          <a:avLst/>
          <a:gdLst/>
          <a:ahLst/>
          <a:cxnLst/>
          <a:rect l="0" t="0" r="0" b="0"/>
          <a:pathLst>
            <a:path>
              <a:moveTo>
                <a:pt x="0" y="12382"/>
              </a:moveTo>
              <a:lnTo>
                <a:pt x="64736" y="123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/>
        </a:p>
      </dsp:txBody>
      <dsp:txXfrm rot="10800000">
        <a:off x="6896995" y="2975144"/>
        <a:ext cx="3236" cy="3236"/>
      </dsp:txXfrm>
    </dsp:sp>
    <dsp:sp modelId="{45C01703-2CDF-4883-AC49-9D3F05092168}">
      <dsp:nvSpPr>
        <dsp:cNvPr id="0" name=""/>
        <dsp:cNvSpPr/>
      </dsp:nvSpPr>
      <dsp:spPr>
        <a:xfrm>
          <a:off x="6863734" y="1810779"/>
          <a:ext cx="2189669" cy="2186191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2000" b="0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rPr>
            <a:t>Çevresel</a:t>
          </a:r>
        </a:p>
      </dsp:txBody>
      <dsp:txXfrm>
        <a:off x="7184404" y="2130939"/>
        <a:ext cx="1548329" cy="1545871"/>
      </dsp:txXfrm>
    </dsp:sp>
    <dsp:sp modelId="{9A10CFFC-5D85-45BA-B1D8-862205716066}">
      <dsp:nvSpPr>
        <dsp:cNvPr id="0" name=""/>
        <dsp:cNvSpPr/>
      </dsp:nvSpPr>
      <dsp:spPr>
        <a:xfrm rot="16174442">
          <a:off x="5771677" y="3956844"/>
          <a:ext cx="165140" cy="24765"/>
        </a:xfrm>
        <a:custGeom>
          <a:avLst/>
          <a:gdLst/>
          <a:ahLst/>
          <a:cxnLst/>
          <a:rect l="0" t="0" r="0" b="0"/>
          <a:pathLst>
            <a:path>
              <a:moveTo>
                <a:pt x="0" y="12382"/>
              </a:moveTo>
              <a:lnTo>
                <a:pt x="165140" y="123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/>
        </a:p>
      </dsp:txBody>
      <dsp:txXfrm rot="10800000">
        <a:off x="5850119" y="3965099"/>
        <a:ext cx="8257" cy="8257"/>
      </dsp:txXfrm>
    </dsp:sp>
    <dsp:sp modelId="{8F4F9C9D-EEE4-43B6-915F-7E3B72A83D94}">
      <dsp:nvSpPr>
        <dsp:cNvPr id="0" name=""/>
        <dsp:cNvSpPr/>
      </dsp:nvSpPr>
      <dsp:spPr>
        <a:xfrm>
          <a:off x="4860206" y="3886621"/>
          <a:ext cx="2003417" cy="2227815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2000" b="0" i="0" u="none" strike="noStrike" kern="1200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rPr>
            <a:t>Mental</a:t>
          </a:r>
          <a:endParaRPr kumimoji="0" lang="tr-TR" sz="2000" b="0" i="0" u="none" strike="noStrike" kern="1200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Tahoma" pitchFamily="34" charset="0"/>
          </a:endParaRPr>
        </a:p>
      </dsp:txBody>
      <dsp:txXfrm>
        <a:off x="5153600" y="4212877"/>
        <a:ext cx="1416629" cy="1575303"/>
      </dsp:txXfrm>
    </dsp:sp>
    <dsp:sp modelId="{18394E24-6E6F-4798-8BB1-AD270405BC5F}">
      <dsp:nvSpPr>
        <dsp:cNvPr id="0" name=""/>
        <dsp:cNvSpPr/>
      </dsp:nvSpPr>
      <dsp:spPr>
        <a:xfrm rot="239301">
          <a:off x="4763852" y="2965113"/>
          <a:ext cx="114624" cy="24765"/>
        </a:xfrm>
        <a:custGeom>
          <a:avLst/>
          <a:gdLst/>
          <a:ahLst/>
          <a:cxnLst/>
          <a:rect l="0" t="0" r="0" b="0"/>
          <a:pathLst>
            <a:path>
              <a:moveTo>
                <a:pt x="0" y="12382"/>
              </a:moveTo>
              <a:lnTo>
                <a:pt x="114624" y="123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kern="1200"/>
        </a:p>
      </dsp:txBody>
      <dsp:txXfrm>
        <a:off x="4818299" y="2974630"/>
        <a:ext cx="5731" cy="5731"/>
      </dsp:txXfrm>
    </dsp:sp>
    <dsp:sp modelId="{EF465E18-B9CB-4466-8BFD-85B2F1E99B2A}">
      <dsp:nvSpPr>
        <dsp:cNvPr id="0" name=""/>
        <dsp:cNvSpPr/>
      </dsp:nvSpPr>
      <dsp:spPr>
        <a:xfrm>
          <a:off x="2649647" y="1752732"/>
          <a:ext cx="2231229" cy="2302287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2000" b="1" i="0" u="none" strike="noStrike" kern="1200" cap="none" normalizeH="0" baseline="0" dirty="0" err="1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</a:rPr>
            <a:t>Psikososyal</a:t>
          </a:r>
          <a:endParaRPr kumimoji="0" lang="tr-TR" sz="2000" b="1" i="0" u="none" strike="noStrike" kern="1200" cap="none" normalizeH="0" baseline="0" dirty="0" smtClean="0">
            <a:ln>
              <a:noFill/>
            </a:ln>
            <a:solidFill>
              <a:srgbClr val="FFFF00"/>
            </a:solidFill>
            <a:effectLst/>
            <a:latin typeface="Tahoma" pitchFamily="34" charset="0"/>
          </a:endParaRPr>
        </a:p>
      </dsp:txBody>
      <dsp:txXfrm>
        <a:off x="2976403" y="2089894"/>
        <a:ext cx="1577717" cy="1627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D22DE-E174-4F28-98D9-28137B66BD98}">
      <dsp:nvSpPr>
        <dsp:cNvPr id="0" name=""/>
        <dsp:cNvSpPr/>
      </dsp:nvSpPr>
      <dsp:spPr>
        <a:xfrm>
          <a:off x="4617243" y="1964423"/>
          <a:ext cx="3266733" cy="566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476"/>
              </a:lnTo>
              <a:lnTo>
                <a:pt x="3266733" y="283476"/>
              </a:lnTo>
              <a:lnTo>
                <a:pt x="3266733" y="5669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4CD452-B8F5-46FE-ACA3-9B0C078A9322}">
      <dsp:nvSpPr>
        <dsp:cNvPr id="0" name=""/>
        <dsp:cNvSpPr/>
      </dsp:nvSpPr>
      <dsp:spPr>
        <a:xfrm>
          <a:off x="4571523" y="1964423"/>
          <a:ext cx="91440" cy="5669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69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F3F852-AD14-4B5A-B169-E52335773CE8}">
      <dsp:nvSpPr>
        <dsp:cNvPr id="0" name=""/>
        <dsp:cNvSpPr/>
      </dsp:nvSpPr>
      <dsp:spPr>
        <a:xfrm>
          <a:off x="1350510" y="1964423"/>
          <a:ext cx="3266733" cy="566953"/>
        </a:xfrm>
        <a:custGeom>
          <a:avLst/>
          <a:gdLst/>
          <a:ahLst/>
          <a:cxnLst/>
          <a:rect l="0" t="0" r="0" b="0"/>
          <a:pathLst>
            <a:path>
              <a:moveTo>
                <a:pt x="3266733" y="0"/>
              </a:moveTo>
              <a:lnTo>
                <a:pt x="3266733" y="283476"/>
              </a:lnTo>
              <a:lnTo>
                <a:pt x="0" y="283476"/>
              </a:lnTo>
              <a:lnTo>
                <a:pt x="0" y="5669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A5EC0-4B25-4C92-92E9-C7CC24348D0D}">
      <dsp:nvSpPr>
        <dsp:cNvPr id="0" name=""/>
        <dsp:cNvSpPr/>
      </dsp:nvSpPr>
      <dsp:spPr>
        <a:xfrm>
          <a:off x="3267353" y="614533"/>
          <a:ext cx="2699780" cy="1349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2900" b="1" i="0" u="none" strike="noStrike" kern="1200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İlaç Kullanımındaki Sorular</a:t>
          </a:r>
        </a:p>
      </dsp:txBody>
      <dsp:txXfrm>
        <a:off x="3267353" y="614533"/>
        <a:ext cx="2699780" cy="1349890"/>
      </dsp:txXfrm>
    </dsp:sp>
    <dsp:sp modelId="{83A69E3C-EEFE-4811-AD3E-7036ED9751EF}">
      <dsp:nvSpPr>
        <dsp:cNvPr id="0" name=""/>
        <dsp:cNvSpPr/>
      </dsp:nvSpPr>
      <dsp:spPr>
        <a:xfrm>
          <a:off x="619" y="2531376"/>
          <a:ext cx="2699780" cy="1349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2900" b="1" i="0" u="none" strike="noStrike" kern="1200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Aşırı Kullanım</a:t>
          </a:r>
        </a:p>
      </dsp:txBody>
      <dsp:txXfrm>
        <a:off x="619" y="2531376"/>
        <a:ext cx="2699780" cy="1349890"/>
      </dsp:txXfrm>
    </dsp:sp>
    <dsp:sp modelId="{0A25C388-1D02-4FDA-A435-2243D84B9892}">
      <dsp:nvSpPr>
        <dsp:cNvPr id="0" name=""/>
        <dsp:cNvSpPr/>
      </dsp:nvSpPr>
      <dsp:spPr>
        <a:xfrm>
          <a:off x="3267353" y="2531376"/>
          <a:ext cx="2699780" cy="1349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2900" b="1" i="0" u="none" strike="noStrike" kern="1200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Yetersiz Kullanım</a:t>
          </a:r>
        </a:p>
      </dsp:txBody>
      <dsp:txXfrm>
        <a:off x="3267353" y="2531376"/>
        <a:ext cx="2699780" cy="1349890"/>
      </dsp:txXfrm>
    </dsp:sp>
    <dsp:sp modelId="{21CBF9CF-9AB1-437D-B33F-18DFA00D72DE}">
      <dsp:nvSpPr>
        <dsp:cNvPr id="0" name=""/>
        <dsp:cNvSpPr/>
      </dsp:nvSpPr>
      <dsp:spPr>
        <a:xfrm>
          <a:off x="6534087" y="2531376"/>
          <a:ext cx="2699780" cy="13498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2900" b="1" i="0" u="none" strike="noStrike" kern="1200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Yanlış Kullanım</a:t>
          </a:r>
        </a:p>
      </dsp:txBody>
      <dsp:txXfrm>
        <a:off x="6534087" y="2531376"/>
        <a:ext cx="2699780" cy="1349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267D23CC-5021-4F45-968B-C44011071601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A7CFA8-0D0B-4A93-9FEB-C632BA0B5D1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48068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7CFA8-0D0B-4A93-9FEB-C632BA0B5D13}" type="slidenum">
              <a:rPr lang="tr-TR" altLang="tr-TR" smtClean="0"/>
              <a:pPr>
                <a:defRPr/>
              </a:pPr>
              <a:t>17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508307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EA30B-EB46-174F-8AEA-DAD0555D7AAC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3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İnfodemiyoloji</a:t>
            </a:r>
            <a:r>
              <a:rPr lang="tr-TR" dirty="0"/>
              <a:t>, nihai amacı halk sağlığı ve kamu politikasını bilgilendirmek olan bir elektronik ortamda, özellikle İnternette veya bir popülasyonda bilginin dağıtım ve belirleyicileri bilimi olarak tanımlanabilir.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İnfoveillance</a:t>
            </a:r>
            <a:endParaRPr lang="tr-TR" dirty="0"/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213D0-3F0C-7E43-9249-6498559879B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65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7CFA8-0D0B-4A93-9FEB-C632BA0B5D13}" type="slidenum">
              <a:rPr lang="tr-TR" altLang="tr-TR" smtClean="0"/>
              <a:pPr>
                <a:defRPr/>
              </a:pPr>
              <a:t>84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5091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C1C5D3-3247-47CE-98FD-F5E8EE4D115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3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4" tIns="45276" rIns="90554" bIns="45276" anchor="b"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5F1494-CE93-443F-8FEB-89F3994EFE6D}" type="slidenum">
              <a:rPr lang="en-GB" altLang="tr-TR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100</a:t>
            </a:fld>
            <a:endParaRPr lang="en-GB" altLang="tr-TR"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54" tIns="45276" rIns="90554" bIns="45276" numCol="1" anchor="t" anchorCtr="0" compatLnSpc="1">
            <a:prstTxWarp prst="textNoShape">
              <a:avLst/>
            </a:prstTxWarp>
          </a:bodyPr>
          <a:lstStyle/>
          <a:p>
            <a:endParaRPr lang="en-GB" altLang="tr-T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7CFA8-0D0B-4A93-9FEB-C632BA0B5D13}" type="slidenum">
              <a:rPr lang="tr-TR" altLang="tr-TR" smtClean="0"/>
              <a:pPr>
                <a:defRPr/>
              </a:pPr>
              <a:t>117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965816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r-TR" smtClean="0"/>
          </a:p>
        </p:txBody>
      </p:sp>
      <p:sp>
        <p:nvSpPr>
          <p:cNvPr id="13107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2456EB-D4FE-4872-973F-4FBF08DE03CB}" type="slidenum">
              <a:rPr lang="en-US" altLang="tr-TR" b="0" smtClean="0">
                <a:latin typeface="Calibri" panose="020F0502020204030204" pitchFamily="34" charset="0"/>
              </a:rPr>
              <a:pPr/>
              <a:t>145</a:t>
            </a:fld>
            <a:endParaRPr lang="en-US" altLang="tr-TR" b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301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147523-4B02-446A-B33C-FD5FC39638EC}" type="slidenum">
              <a:rPr lang="tr-TR" altLang="tr-TR" b="0" smtClean="0">
                <a:latin typeface="Calibri" panose="020F0502020204030204" pitchFamily="34" charset="0"/>
              </a:rPr>
              <a:pPr/>
              <a:t>24</a:t>
            </a:fld>
            <a:endParaRPr lang="tr-TR" altLang="tr-TR" b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smtClean="0"/>
              <a:t>110 yaş ve üzeri supercentenarian olarak adlandırılıyor.</a:t>
            </a:r>
          </a:p>
        </p:txBody>
      </p:sp>
      <p:sp>
        <p:nvSpPr>
          <p:cNvPr id="4710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B50D08-0DBF-4C31-A8E3-AB1361CB74BD}" type="slidenum">
              <a:rPr lang="tr-TR" altLang="tr-TR" b="0" smtClean="0">
                <a:latin typeface="Calibri" panose="020F0502020204030204" pitchFamily="34" charset="0"/>
              </a:rPr>
              <a:pPr/>
              <a:t>32</a:t>
            </a:fld>
            <a:endParaRPr lang="tr-TR" altLang="tr-TR" b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smtClean="0"/>
              <a:t>Genliğinde ara sıra alkol kullanmış ve sigarayı 25 yıl önce bırakmış.</a:t>
            </a:r>
          </a:p>
        </p:txBody>
      </p:sp>
      <p:sp>
        <p:nvSpPr>
          <p:cNvPr id="4915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E485BD-0AB5-4223-94E4-B733AE3E6296}" type="slidenum">
              <a:rPr lang="tr-TR" altLang="tr-TR" b="0" smtClean="0">
                <a:latin typeface="Calibri" panose="020F0502020204030204" pitchFamily="34" charset="0"/>
              </a:rPr>
              <a:pPr/>
              <a:t>33</a:t>
            </a:fld>
            <a:endParaRPr lang="tr-TR" altLang="tr-TR" b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otes Placeholder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otes Placeholder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otes Placeholder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7CFA8-0D0B-4A93-9FEB-C632BA0B5D13}" type="slidenum">
              <a:rPr lang="tr-TR" altLang="tr-TR" smtClean="0"/>
              <a:pPr>
                <a:defRPr/>
              </a:pPr>
              <a:t>69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2305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7CFA8-0D0B-4A93-9FEB-C632BA0B5D13}" type="slidenum">
              <a:rPr lang="tr-TR" altLang="tr-TR" smtClean="0"/>
              <a:pPr>
                <a:defRPr/>
              </a:pPr>
              <a:t>70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7157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A2035-C32F-4527-A312-11DE7F2FD01B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B1752-AF8F-4CA8-AD38-4708650DD07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82181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8C50F-8039-40BF-9912-618DEC9DB488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4336F-7D9D-4455-B929-793D7839BB8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900051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0420E904-AA3C-ECFD-334D-C1CC4BD42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89EED7FF-EACB-6188-F8D7-1623D10C1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068D56F4-61F9-B57D-DDE8-D9CAC337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8720C0F6-83EA-C2C3-11E2-FAA72111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7329B6E-0460-2329-6CE3-DFF2F755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916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8F166C-0B6E-4079-BFCB-79C8B93D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3BD88-2A84-4B67-9FF8-CA6F2E6DB9C4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42E353-D657-4F80-85E8-603867E28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DF7035-6A29-4C09-A8D5-808C2E09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5FBFF-9600-40DE-9884-1E3279ABB32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675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054E8D-4765-42D3-910A-8EFEEE00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DB828-7714-456F-AC8C-8B591B8ABE6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88C9B4-AD3A-40CB-B685-358FC2B5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8F83C7-092C-4551-B079-2D9D7A1F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B0F9-6E79-4E70-994B-9296447377D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350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1pPr>
            <a:lvl2pPr marL="3048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8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1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1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1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2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3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FD7EDE-413E-4DA3-BF20-61E00806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12D3E-3977-45F1-AC24-22E693D5E71A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D457FB-9CF4-4180-8CB9-C61D1CB11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1B69DC-50B6-41AE-80E3-027498D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DAC8F-BD3C-48C9-AC38-36F9F806F18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825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4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4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5126513-7F87-4EEF-B88E-9DB04AC41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1A939-3AA1-4A9C-8DB2-7DDDDB589586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E2B2AC6-BD16-421B-A6C8-F58E8B44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548C027-3626-47EA-B657-F58CECCF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934ED-D405-4D13-9937-F35EFC78588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594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4" indent="0">
              <a:buNone/>
              <a:defRPr sz="1334" b="1"/>
            </a:lvl2pPr>
            <a:lvl3pPr marL="609608" indent="0">
              <a:buNone/>
              <a:defRPr sz="1200" b="1"/>
            </a:lvl3pPr>
            <a:lvl4pPr marL="914411" indent="0">
              <a:buNone/>
              <a:defRPr sz="1067" b="1"/>
            </a:lvl4pPr>
            <a:lvl5pPr marL="1219215" indent="0">
              <a:buNone/>
              <a:defRPr sz="1067" b="1"/>
            </a:lvl5pPr>
            <a:lvl6pPr marL="1524019" indent="0">
              <a:buNone/>
              <a:defRPr sz="1067" b="1"/>
            </a:lvl6pPr>
            <a:lvl7pPr marL="1828823" indent="0">
              <a:buNone/>
              <a:defRPr sz="1067" b="1"/>
            </a:lvl7pPr>
            <a:lvl8pPr marL="2133627" indent="0">
              <a:buNone/>
              <a:defRPr sz="1067" b="1"/>
            </a:lvl8pPr>
            <a:lvl9pPr marL="2438431" indent="0">
              <a:buNone/>
              <a:defRPr sz="1067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600"/>
            </a:lvl1pPr>
            <a:lvl2pPr>
              <a:defRPr sz="1334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4" indent="0">
              <a:buNone/>
              <a:defRPr sz="1334" b="1"/>
            </a:lvl2pPr>
            <a:lvl3pPr marL="609608" indent="0">
              <a:buNone/>
              <a:defRPr sz="1200" b="1"/>
            </a:lvl3pPr>
            <a:lvl4pPr marL="914411" indent="0">
              <a:buNone/>
              <a:defRPr sz="1067" b="1"/>
            </a:lvl4pPr>
            <a:lvl5pPr marL="1219215" indent="0">
              <a:buNone/>
              <a:defRPr sz="1067" b="1"/>
            </a:lvl5pPr>
            <a:lvl6pPr marL="1524019" indent="0">
              <a:buNone/>
              <a:defRPr sz="1067" b="1"/>
            </a:lvl6pPr>
            <a:lvl7pPr marL="1828823" indent="0">
              <a:buNone/>
              <a:defRPr sz="1067" b="1"/>
            </a:lvl7pPr>
            <a:lvl8pPr marL="2133627" indent="0">
              <a:buNone/>
              <a:defRPr sz="1067" b="1"/>
            </a:lvl8pPr>
            <a:lvl9pPr marL="2438431" indent="0">
              <a:buNone/>
              <a:defRPr sz="1067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600"/>
            </a:lvl1pPr>
            <a:lvl2pPr>
              <a:defRPr sz="1334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2431B61-2192-4D09-91C5-ABC01414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4C6C5-8305-40D4-BA42-2FE3E2C1FFF1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A9C3101-4F91-4733-BAC1-3D46C88B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DAC6DA7-36B4-4C8B-95E6-2F26F0900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3DA06-D3CC-4F0C-8E66-EBC7ABCA749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940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0685F1B-5988-4C71-B96A-8C7CD59B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A42CE-1491-4D3C-A066-2B3E64D12E48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C7446AD-7316-4146-866A-CF4DADC84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D4342CD-AD0F-4C86-A091-994EC69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A7FF9-AA89-4850-8DAE-EF5334F6FAF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162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152E5A3-364D-4014-991C-618B73839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5F98A-D4F9-4B0D-A283-FCE24B958F8F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B710924-FEA5-4DBC-9DDD-81973B9D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5C96013-7041-4256-B661-0F6043C3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03108-8B4D-403E-9A66-EFA6114DAB0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462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334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933"/>
            </a:lvl1pPr>
            <a:lvl2pPr marL="304804" indent="0">
              <a:buNone/>
              <a:defRPr sz="800"/>
            </a:lvl2pPr>
            <a:lvl3pPr marL="609608" indent="0">
              <a:buNone/>
              <a:defRPr sz="667"/>
            </a:lvl3pPr>
            <a:lvl4pPr marL="914411" indent="0">
              <a:buNone/>
              <a:defRPr sz="600"/>
            </a:lvl4pPr>
            <a:lvl5pPr marL="1219215" indent="0">
              <a:buNone/>
              <a:defRPr sz="600"/>
            </a:lvl5pPr>
            <a:lvl6pPr marL="1524019" indent="0">
              <a:buNone/>
              <a:defRPr sz="600"/>
            </a:lvl6pPr>
            <a:lvl7pPr marL="1828823" indent="0">
              <a:buNone/>
              <a:defRPr sz="600"/>
            </a:lvl7pPr>
            <a:lvl8pPr marL="2133627" indent="0">
              <a:buNone/>
              <a:defRPr sz="600"/>
            </a:lvl8pPr>
            <a:lvl9pPr marL="2438431" indent="0">
              <a:buNone/>
              <a:defRPr sz="6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23AC4C2-852E-411B-8B90-0A62BFC4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DADEF-9BE0-4F8A-9B9E-439C0D7BBD8F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25927FD-F35F-4FEA-9757-439BF44F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24F8D70-7918-437D-89D8-D7E57190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24051-8494-4A6A-9008-96DAF8FACA7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067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334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04" indent="0">
              <a:buNone/>
              <a:defRPr sz="1867"/>
            </a:lvl2pPr>
            <a:lvl3pPr marL="609608" indent="0">
              <a:buNone/>
              <a:defRPr sz="1600"/>
            </a:lvl3pPr>
            <a:lvl4pPr marL="914411" indent="0">
              <a:buNone/>
              <a:defRPr sz="1334"/>
            </a:lvl4pPr>
            <a:lvl5pPr marL="1219215" indent="0">
              <a:buNone/>
              <a:defRPr sz="1334"/>
            </a:lvl5pPr>
            <a:lvl6pPr marL="1524019" indent="0">
              <a:buNone/>
              <a:defRPr sz="1334"/>
            </a:lvl6pPr>
            <a:lvl7pPr marL="1828823" indent="0">
              <a:buNone/>
              <a:defRPr sz="1334"/>
            </a:lvl7pPr>
            <a:lvl8pPr marL="2133627" indent="0">
              <a:buNone/>
              <a:defRPr sz="1334"/>
            </a:lvl8pPr>
            <a:lvl9pPr marL="2438431" indent="0">
              <a:buNone/>
              <a:defRPr sz="133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933"/>
            </a:lvl1pPr>
            <a:lvl2pPr marL="304804" indent="0">
              <a:buNone/>
              <a:defRPr sz="800"/>
            </a:lvl2pPr>
            <a:lvl3pPr marL="609608" indent="0">
              <a:buNone/>
              <a:defRPr sz="667"/>
            </a:lvl3pPr>
            <a:lvl4pPr marL="914411" indent="0">
              <a:buNone/>
              <a:defRPr sz="600"/>
            </a:lvl4pPr>
            <a:lvl5pPr marL="1219215" indent="0">
              <a:buNone/>
              <a:defRPr sz="600"/>
            </a:lvl5pPr>
            <a:lvl6pPr marL="1524019" indent="0">
              <a:buNone/>
              <a:defRPr sz="600"/>
            </a:lvl6pPr>
            <a:lvl7pPr marL="1828823" indent="0">
              <a:buNone/>
              <a:defRPr sz="600"/>
            </a:lvl7pPr>
            <a:lvl8pPr marL="2133627" indent="0">
              <a:buNone/>
              <a:defRPr sz="600"/>
            </a:lvl8pPr>
            <a:lvl9pPr marL="2438431" indent="0">
              <a:buNone/>
              <a:defRPr sz="6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15341AE-5A44-471A-8438-BAE276FA2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689D2-8374-412B-804B-EA5593A110CB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4DF5EB5-FDDE-4E45-B03B-729F3977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CBA5640-4095-40AB-BC34-05FB606C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4D84E-0A21-46BF-9408-90C84E9B2DB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7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DD032-3382-4796-8C9C-4A06236990CA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1D260-3A41-4D7F-826D-7A0CDE946102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23740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A85B1-A0C8-49B1-8B9C-05ACE70B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4F1F3-B386-48ED-B9F1-31FF51E29C74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B4A084-8BC4-45F9-835D-AEB8BC9E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10421C-B51E-46A7-A0FC-5C8B85C6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FAE4-F6CC-4B87-BCB5-E3665F708AF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992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D64DEC-F60A-49CC-8F18-F09A00F1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D6043F-0ECB-476E-A550-2273458F8033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02E595-08D7-47A9-A50C-EC0E5E067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06728C-A70D-4CCE-9533-3B8A196C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0E883-4C5B-4476-9378-9FD98FB6EB3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496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4804" indent="0" algn="ctr">
              <a:buNone/>
              <a:defRPr/>
            </a:lvl2pPr>
            <a:lvl3pPr marL="609608" indent="0" algn="ctr">
              <a:buNone/>
              <a:defRPr/>
            </a:lvl3pPr>
            <a:lvl4pPr marL="914411" indent="0" algn="ctr">
              <a:buNone/>
              <a:defRPr/>
            </a:lvl4pPr>
            <a:lvl5pPr marL="1219215" indent="0" algn="ctr">
              <a:buNone/>
              <a:defRPr/>
            </a:lvl5pPr>
            <a:lvl6pPr marL="1524019" indent="0" algn="ctr">
              <a:buNone/>
              <a:defRPr/>
            </a:lvl6pPr>
            <a:lvl7pPr marL="1828823" indent="0" algn="ctr">
              <a:buNone/>
              <a:defRPr/>
            </a:lvl7pPr>
            <a:lvl8pPr marL="2133627" indent="0" algn="ctr">
              <a:buNone/>
              <a:defRPr/>
            </a:lvl8pPr>
            <a:lvl9pPr marL="2438431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85DB95-4A7D-4512-A6C4-C05B81692449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041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47743-1179-4828-BADC-85CE8AD8FAC5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4233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489" y="4406947"/>
            <a:ext cx="7772400" cy="1362075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334"/>
            </a:lvl1pPr>
            <a:lvl2pPr marL="304804" indent="0">
              <a:buNone/>
              <a:defRPr sz="1200"/>
            </a:lvl2pPr>
            <a:lvl3pPr marL="609608" indent="0">
              <a:buNone/>
              <a:defRPr sz="1067"/>
            </a:lvl3pPr>
            <a:lvl4pPr marL="914411" indent="0">
              <a:buNone/>
              <a:defRPr sz="933"/>
            </a:lvl4pPr>
            <a:lvl5pPr marL="1219215" indent="0">
              <a:buNone/>
              <a:defRPr sz="933"/>
            </a:lvl5pPr>
            <a:lvl6pPr marL="1524019" indent="0">
              <a:buNone/>
              <a:defRPr sz="933"/>
            </a:lvl6pPr>
            <a:lvl7pPr marL="1828823" indent="0">
              <a:buNone/>
              <a:defRPr sz="933"/>
            </a:lvl7pPr>
            <a:lvl8pPr marL="2133627" indent="0">
              <a:buNone/>
              <a:defRPr sz="933"/>
            </a:lvl8pPr>
            <a:lvl9pPr marL="2438431" indent="0">
              <a:buNone/>
              <a:defRPr sz="933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91493-ED32-4DE0-9A81-A1BEAD9B2CAC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804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4" y="1600206"/>
            <a:ext cx="4047067" cy="4525963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4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9734" y="1600206"/>
            <a:ext cx="4047067" cy="4525963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4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8780D-6B88-4969-8D26-B04C049C35BE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371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012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4" indent="0">
              <a:buNone/>
              <a:defRPr sz="1334" b="1"/>
            </a:lvl2pPr>
            <a:lvl3pPr marL="609608" indent="0">
              <a:buNone/>
              <a:defRPr sz="1200" b="1"/>
            </a:lvl3pPr>
            <a:lvl4pPr marL="914411" indent="0">
              <a:buNone/>
              <a:defRPr sz="1067" b="1"/>
            </a:lvl4pPr>
            <a:lvl5pPr marL="1219215" indent="0">
              <a:buNone/>
              <a:defRPr sz="1067" b="1"/>
            </a:lvl5pPr>
            <a:lvl6pPr marL="1524019" indent="0">
              <a:buNone/>
              <a:defRPr sz="1067" b="1"/>
            </a:lvl6pPr>
            <a:lvl7pPr marL="1828823" indent="0">
              <a:buNone/>
              <a:defRPr sz="1067" b="1"/>
            </a:lvl7pPr>
            <a:lvl8pPr marL="2133627" indent="0">
              <a:buNone/>
              <a:defRPr sz="1067" b="1"/>
            </a:lvl8pPr>
            <a:lvl9pPr marL="2438431" indent="0">
              <a:buNone/>
              <a:defRPr sz="1067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1600"/>
            </a:lvl1pPr>
            <a:lvl2pPr>
              <a:defRPr sz="1334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4" indent="0">
              <a:buNone/>
              <a:defRPr sz="1334" b="1"/>
            </a:lvl2pPr>
            <a:lvl3pPr marL="609608" indent="0">
              <a:buNone/>
              <a:defRPr sz="1200" b="1"/>
            </a:lvl3pPr>
            <a:lvl4pPr marL="914411" indent="0">
              <a:buNone/>
              <a:defRPr sz="1067" b="1"/>
            </a:lvl4pPr>
            <a:lvl5pPr marL="1219215" indent="0">
              <a:buNone/>
              <a:defRPr sz="1067" b="1"/>
            </a:lvl5pPr>
            <a:lvl6pPr marL="1524019" indent="0">
              <a:buNone/>
              <a:defRPr sz="1067" b="1"/>
            </a:lvl6pPr>
            <a:lvl7pPr marL="1828823" indent="0">
              <a:buNone/>
              <a:defRPr sz="1067" b="1"/>
            </a:lvl7pPr>
            <a:lvl8pPr marL="2133627" indent="0">
              <a:buNone/>
              <a:defRPr sz="1067" b="1"/>
            </a:lvl8pPr>
            <a:lvl9pPr marL="2438431" indent="0">
              <a:buNone/>
              <a:defRPr sz="1067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1600"/>
            </a:lvl1pPr>
            <a:lvl2pPr>
              <a:defRPr sz="1334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19FCC-357D-4BFB-873E-145B48DC1A5D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698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B03510-E919-448A-B378-A65398EE3B52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887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09EE0-9520-4A89-AD2B-E022D84D6699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441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489" cy="1162050"/>
          </a:xfrm>
        </p:spPr>
        <p:txBody>
          <a:bodyPr anchor="b"/>
          <a:lstStyle>
            <a:lvl1pPr algn="l">
              <a:defRPr sz="1334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757" y="273085"/>
            <a:ext cx="5111044" cy="585311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489" cy="4691063"/>
          </a:xfrm>
        </p:spPr>
        <p:txBody>
          <a:bodyPr/>
          <a:lstStyle>
            <a:lvl1pPr marL="0" indent="0">
              <a:buNone/>
              <a:defRPr sz="933"/>
            </a:lvl1pPr>
            <a:lvl2pPr marL="304804" indent="0">
              <a:buNone/>
              <a:defRPr sz="800"/>
            </a:lvl2pPr>
            <a:lvl3pPr marL="609608" indent="0">
              <a:buNone/>
              <a:defRPr sz="667"/>
            </a:lvl3pPr>
            <a:lvl4pPr marL="914411" indent="0">
              <a:buNone/>
              <a:defRPr sz="600"/>
            </a:lvl4pPr>
            <a:lvl5pPr marL="1219215" indent="0">
              <a:buNone/>
              <a:defRPr sz="600"/>
            </a:lvl5pPr>
            <a:lvl6pPr marL="1524019" indent="0">
              <a:buNone/>
              <a:defRPr sz="600"/>
            </a:lvl6pPr>
            <a:lvl7pPr marL="1828823" indent="0">
              <a:buNone/>
              <a:defRPr sz="600"/>
            </a:lvl7pPr>
            <a:lvl8pPr marL="2133627" indent="0">
              <a:buNone/>
              <a:defRPr sz="600"/>
            </a:lvl8pPr>
            <a:lvl9pPr marL="2438431" indent="0">
              <a:buNone/>
              <a:defRPr sz="6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81F874-85AF-4B28-ACFA-13FEC5726DA3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30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BDC5B-4C5D-4692-AC8F-1482DEB9E26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206656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334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133"/>
            </a:lvl1pPr>
            <a:lvl2pPr marL="304804" indent="0">
              <a:buNone/>
              <a:defRPr sz="1867"/>
            </a:lvl2pPr>
            <a:lvl3pPr marL="609608" indent="0">
              <a:buNone/>
              <a:defRPr sz="1600"/>
            </a:lvl3pPr>
            <a:lvl4pPr marL="914411" indent="0">
              <a:buNone/>
              <a:defRPr sz="1334"/>
            </a:lvl4pPr>
            <a:lvl5pPr marL="1219215" indent="0">
              <a:buNone/>
              <a:defRPr sz="1334"/>
            </a:lvl5pPr>
            <a:lvl6pPr marL="1524019" indent="0">
              <a:buNone/>
              <a:defRPr sz="1334"/>
            </a:lvl6pPr>
            <a:lvl7pPr marL="1828823" indent="0">
              <a:buNone/>
              <a:defRPr sz="1334"/>
            </a:lvl7pPr>
            <a:lvl8pPr marL="2133627" indent="0">
              <a:buNone/>
              <a:defRPr sz="1334"/>
            </a:lvl8pPr>
            <a:lvl9pPr marL="2438431" indent="0">
              <a:buNone/>
              <a:defRPr sz="1334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933"/>
            </a:lvl1pPr>
            <a:lvl2pPr marL="304804" indent="0">
              <a:buNone/>
              <a:defRPr sz="800"/>
            </a:lvl2pPr>
            <a:lvl3pPr marL="609608" indent="0">
              <a:buNone/>
              <a:defRPr sz="667"/>
            </a:lvl3pPr>
            <a:lvl4pPr marL="914411" indent="0">
              <a:buNone/>
              <a:defRPr sz="600"/>
            </a:lvl4pPr>
            <a:lvl5pPr marL="1219215" indent="0">
              <a:buNone/>
              <a:defRPr sz="600"/>
            </a:lvl5pPr>
            <a:lvl6pPr marL="1524019" indent="0">
              <a:buNone/>
              <a:defRPr sz="600"/>
            </a:lvl6pPr>
            <a:lvl7pPr marL="1828823" indent="0">
              <a:buNone/>
              <a:defRPr sz="600"/>
            </a:lvl7pPr>
            <a:lvl8pPr marL="2133627" indent="0">
              <a:buNone/>
              <a:defRPr sz="600"/>
            </a:lvl8pPr>
            <a:lvl9pPr marL="2438431" indent="0">
              <a:buNone/>
              <a:defRPr sz="6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0E144-9BEC-4FDB-BE71-ABB32CD9096F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633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E8BCB7-BE75-4ACB-B216-477A7B50F47E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41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24" y="274671"/>
            <a:ext cx="6036733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580265-18C1-4A55-A6FA-C428C6183DC2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121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29FA3C-3788-404A-92BD-7592860F93A7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677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76200"/>
            <a:ext cx="12573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50832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tıklayın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595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860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365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924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3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76200"/>
            <a:ext cx="12573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098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90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855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738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3747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673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5905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5A60D8-6204-47AE-9266-5251C6E51D73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943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73ACF-CF05-481B-8EB8-163FEF40A171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250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489" y="4406918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DA9F46-C8D6-401B-A987-7319BCFFE584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069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9734" y="1600206"/>
            <a:ext cx="4047067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989F1C-83AB-4DC4-A67B-1ADC4D2970F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43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67B757-1C91-4910-96F2-95DA28C3279F}" type="datetimeFigureOut">
              <a:rPr lang="en-US"/>
              <a:pPr>
                <a:defRPr/>
              </a:pPr>
              <a:t>10/15/2025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606E3E-DC18-4A1B-8064-680842F08E5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2364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01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F8F617-93B6-48DD-BCD3-1DED1BC2DC43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333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C4D580-046A-47BA-BE87-7C0564E5E5FB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831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3BA96A-B9F2-4E24-8552-9F751860DC1E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406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756" y="273059"/>
            <a:ext cx="5111045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29EE44-0DCC-48E0-A8FB-E49594967DB5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836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BE650E-181A-4537-A705-1CA0417B4F7A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525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C6679C-5D2C-443A-A732-F821D24DF273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488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1" y="274646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8" y="274646"/>
            <a:ext cx="6036734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4989A8-A428-4915-8B30-FF06D46B6BB0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219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54B23-F3C0-4871-BCBD-C41064E4FCD0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168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3"/>
            <a:ext cx="8229600" cy="4525963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81C200-2EE5-41BD-A6A4-EECB91191C9D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838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17601" y="609600"/>
            <a:ext cx="6908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1117600" y="1981200"/>
            <a:ext cx="3386667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9733" y="1981200"/>
            <a:ext cx="3386667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085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521450-1104-4D3D-A275-3DCFDF8E3210}" type="datetimeFigureOut">
              <a:rPr lang="en-US"/>
              <a:pPr>
                <a:defRPr/>
              </a:pPr>
              <a:t>10/15/2025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B12946-4814-476B-A408-F3608192335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0094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ED7059-A298-4E65-8727-AA326C3B443B}" type="datetime1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13A40-322E-40BC-9281-E94C93C54511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2843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365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305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365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581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379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485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945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2752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36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92E890-A69D-4592-B70B-19ECB87E3C00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288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020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77159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32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06085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142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243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5840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424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073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63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8CD664-89FD-4124-8ED8-5B39C95FED9F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0947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39143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1465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356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711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3679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382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1642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059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51633-594D-487B-9AC8-BED8ADDE91C2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DFE66-A98A-4E86-920F-47028292890B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3209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E8330-17F5-428B-B739-9C3B7505FAE5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98992-83AB-4BE1-BE66-E2625701096F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57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F5647-CDCD-4483-91DD-2C53FE1BC993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2753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BA5E7-E9B5-40BD-8103-AE5DAC341086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09850-CE43-4688-96DD-7CCA06F9C2B2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3543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538BA-E6DD-460A-922A-FDE97834424A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24298-9E7E-4A57-8221-AD3797A56E34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2774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24DC9-8520-46C6-B38C-D05BC678FC69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8FCC0-C5D5-467A-9FF2-4ACDAEB4A964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543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4C602-83AD-4F5D-B7D4-32AB496A3088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FFCE20-7D32-469D-96D7-336E424406F0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859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99CBC-8D62-479E-A9C4-B6E45A9FE5CA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62B76-857E-4CBD-90B5-4266E02FE76A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493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70547-8FF0-42AD-88E0-A8324A07C6E4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C924B7-BD20-4BAF-A5A4-04A3CD008AE7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867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7F5F8-91CC-4445-ADF2-A108F5B05073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E883E-5163-4927-BD73-B8B16DFB103A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55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D56D18-6571-4FA1-A2D6-8CEEB1874BA7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4CBE17-A4D5-4466-ABFD-C1277686A91C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20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1671A-CAE6-4AF1-BC20-7FC252F078DC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E5B78D-4987-47AB-AD3E-733C75ACA384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583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13E8D1-837B-458C-A589-80B1C8D03C94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05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08B641-4317-49FF-870D-B6688D52C5C4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061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(without Sub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13"/>
          <p:cNvCxnSpPr/>
          <p:nvPr userDrawn="1"/>
        </p:nvCxnSpPr>
        <p:spPr bwMode="gray">
          <a:xfrm>
            <a:off x="0" y="6284913"/>
            <a:ext cx="9144000" cy="0"/>
          </a:xfrm>
          <a:prstGeom prst="line">
            <a:avLst/>
          </a:prstGeom>
          <a:ln w="31750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44786" y="1622431"/>
            <a:ext cx="8430051" cy="453311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 bwMode="gray">
          <a:xfrm>
            <a:off x="329326" y="445199"/>
            <a:ext cx="7348665" cy="856531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 bwMode="gray">
          <a:xfrm>
            <a:off x="941388" y="6424613"/>
            <a:ext cx="6061075" cy="433387"/>
          </a:xfrm>
        </p:spPr>
        <p:txBody>
          <a:bodyPr lIns="0" tIns="0" rIns="0" bIns="0"/>
          <a:lstStyle>
            <a:lvl1pPr algn="l">
              <a:defRPr sz="800">
                <a:solidFill>
                  <a:schemeClr val="tx1"/>
                </a:solidFill>
              </a:defRPr>
            </a:lvl1pPr>
            <a:lvl2pPr marL="0" indent="0">
              <a:defRPr sz="800">
                <a:solidFill>
                  <a:schemeClr val="tx1"/>
                </a:solidFill>
              </a:defRPr>
            </a:lvl2pPr>
            <a:lvl3pPr marL="1586" indent="0">
              <a:defRPr sz="800">
                <a:solidFill>
                  <a:schemeClr val="tx1"/>
                </a:solidFill>
              </a:defRPr>
            </a:lvl3pPr>
            <a:lvl4pPr marL="3171" indent="0">
              <a:defRPr sz="800">
                <a:solidFill>
                  <a:schemeClr val="tx1"/>
                </a:solidFill>
              </a:defRPr>
            </a:lvl4pPr>
            <a:lvl5pPr marL="3171" indent="0">
              <a:defRPr sz="800">
                <a:solidFill>
                  <a:schemeClr val="tx1"/>
                </a:solidFill>
              </a:defRPr>
            </a:lvl5pPr>
            <a:lvl6pPr marL="0" indent="0">
              <a:defRPr sz="800">
                <a:solidFill>
                  <a:schemeClr val="tx1"/>
                </a:solidFill>
              </a:defRPr>
            </a:lvl6pPr>
            <a:lvl7pPr marL="0" indent="0" algn="l">
              <a:defRPr sz="800">
                <a:solidFill>
                  <a:schemeClr val="tx1"/>
                </a:solidFill>
              </a:defRPr>
            </a:lvl7pPr>
            <a:lvl8pPr marL="0" indent="0">
              <a:defRPr sz="800">
                <a:solidFill>
                  <a:schemeClr val="tx1"/>
                </a:solidFill>
              </a:defRPr>
            </a:lvl8pPr>
            <a:lvl9pPr marL="0" indent="0">
              <a:defRPr sz="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Bayer 4:3 Template 2010 • February 2016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 bwMode="gray">
          <a:xfrm>
            <a:off x="355600" y="6424613"/>
            <a:ext cx="571500" cy="433387"/>
          </a:xfrm>
        </p:spPr>
        <p:txBody>
          <a:bodyPr lIns="0" tIns="0" rIns="0" bIns="0"/>
          <a:lstStyle>
            <a:lvl1pPr algn="l">
              <a:defRPr sz="800" smtClean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r-T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Page </a:t>
            </a:r>
            <a:fld id="{9E6E7B0D-FAC1-4588-AAD6-1DE5FDD84203}" type="slidenum">
              <a:rPr kumimoji="0" lang="en-US" altLang="tr-T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15356"/>
      </p:ext>
    </p:extLst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13"/>
          <p:cNvCxnSpPr/>
          <p:nvPr userDrawn="1"/>
        </p:nvCxnSpPr>
        <p:spPr bwMode="gray">
          <a:xfrm>
            <a:off x="0" y="6284913"/>
            <a:ext cx="9144000" cy="0"/>
          </a:xfrm>
          <a:prstGeom prst="line">
            <a:avLst/>
          </a:prstGeom>
          <a:ln w="31750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ntertitel 2"/>
          <p:cNvSpPr>
            <a:spLocks noGrp="1"/>
          </p:cNvSpPr>
          <p:nvPr>
            <p:ph type="subTitle" idx="10"/>
          </p:nvPr>
        </p:nvSpPr>
        <p:spPr bwMode="gray">
          <a:xfrm>
            <a:off x="337049" y="914426"/>
            <a:ext cx="7340942" cy="461665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1586" indent="0" algn="l">
              <a:buNone/>
              <a:defRPr>
                <a:solidFill>
                  <a:schemeClr val="tx1"/>
                </a:solidFill>
              </a:defRPr>
            </a:lvl3pPr>
            <a:lvl4pPr marL="3171" indent="0" algn="l">
              <a:buNone/>
              <a:defRPr>
                <a:solidFill>
                  <a:schemeClr val="tx1"/>
                </a:solidFill>
              </a:defRPr>
            </a:lvl4pPr>
            <a:lvl5pPr marL="3171" indent="0" algn="l">
              <a:buNone/>
              <a:defRPr>
                <a:solidFill>
                  <a:schemeClr val="tx1"/>
                </a:solidFill>
              </a:defRPr>
            </a:lvl5pPr>
            <a:lvl6pPr marL="0" indent="0" algn="l"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tr-TR" noProof="0" smtClean="0"/>
              <a:t>Asıl alt başlık stilini düzenlemek için tıklatın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29326" y="381094"/>
            <a:ext cx="7348665" cy="485109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44785" y="1622431"/>
            <a:ext cx="8431362" cy="4533113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941388" y="6424613"/>
            <a:ext cx="6061075" cy="433387"/>
          </a:xfrm>
        </p:spPr>
        <p:txBody>
          <a:bodyPr lIns="0" tIns="0" rIns="0" bIns="0"/>
          <a:lstStyle>
            <a:lvl1pPr algn="l">
              <a:defRPr sz="800">
                <a:solidFill>
                  <a:schemeClr val="tx1"/>
                </a:solidFill>
              </a:defRPr>
            </a:lvl1pPr>
            <a:lvl2pPr marL="0" indent="0">
              <a:defRPr sz="800">
                <a:solidFill>
                  <a:schemeClr val="tx1"/>
                </a:solidFill>
              </a:defRPr>
            </a:lvl2pPr>
            <a:lvl3pPr marL="1586" indent="0">
              <a:defRPr sz="800">
                <a:solidFill>
                  <a:schemeClr val="tx1"/>
                </a:solidFill>
              </a:defRPr>
            </a:lvl3pPr>
            <a:lvl4pPr marL="3171" indent="0">
              <a:defRPr sz="800">
                <a:solidFill>
                  <a:schemeClr val="tx1"/>
                </a:solidFill>
              </a:defRPr>
            </a:lvl4pPr>
            <a:lvl5pPr marL="3171" indent="0">
              <a:defRPr sz="800">
                <a:solidFill>
                  <a:schemeClr val="tx1"/>
                </a:solidFill>
              </a:defRPr>
            </a:lvl5pPr>
            <a:lvl6pPr marL="0" indent="0">
              <a:defRPr sz="800">
                <a:solidFill>
                  <a:schemeClr val="tx1"/>
                </a:solidFill>
              </a:defRPr>
            </a:lvl6pPr>
            <a:lvl7pPr marL="0" indent="0" algn="l">
              <a:defRPr sz="800">
                <a:solidFill>
                  <a:schemeClr val="tx1"/>
                </a:solidFill>
              </a:defRPr>
            </a:lvl7pPr>
            <a:lvl8pPr marL="0" indent="0">
              <a:defRPr sz="800">
                <a:solidFill>
                  <a:schemeClr val="tx1"/>
                </a:solidFill>
              </a:defRPr>
            </a:lvl8pPr>
            <a:lvl9pPr marL="0" indent="0">
              <a:defRPr sz="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Bayer 4:3 Template 2010 • February 2016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gray">
          <a:xfrm>
            <a:off x="355600" y="6424613"/>
            <a:ext cx="571500" cy="433387"/>
          </a:xfrm>
        </p:spPr>
        <p:txBody>
          <a:bodyPr lIns="0" tIns="0" rIns="0" bIns="0"/>
          <a:lstStyle>
            <a:lvl1pPr algn="l">
              <a:defRPr sz="800" smtClean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r-T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Page </a:t>
            </a:r>
            <a:fld id="{AA2279BC-2AF1-4F72-98E6-D0D0A430B5A0}" type="slidenum">
              <a:rPr kumimoji="0" lang="en-US" altLang="tr-T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82540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13"/>
          <p:cNvCxnSpPr/>
          <p:nvPr userDrawn="1"/>
        </p:nvCxnSpPr>
        <p:spPr bwMode="gray">
          <a:xfrm>
            <a:off x="0" y="6284913"/>
            <a:ext cx="9144000" cy="0"/>
          </a:xfrm>
          <a:prstGeom prst="line">
            <a:avLst/>
          </a:prstGeom>
          <a:ln w="31750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/>
          <p:cNvSpPr>
            <a:spLocks noGrp="1"/>
          </p:cNvSpPr>
          <p:nvPr>
            <p:ph idx="11"/>
          </p:nvPr>
        </p:nvSpPr>
        <p:spPr bwMode="gray">
          <a:xfrm>
            <a:off x="344785" y="1622431"/>
            <a:ext cx="4096520" cy="453311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329326" y="381094"/>
            <a:ext cx="7348665" cy="485109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0"/>
          </p:nvPr>
        </p:nvSpPr>
        <p:spPr bwMode="gray">
          <a:xfrm>
            <a:off x="337049" y="914426"/>
            <a:ext cx="7340942" cy="461665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1586" indent="0" algn="l">
              <a:buNone/>
              <a:defRPr>
                <a:solidFill>
                  <a:schemeClr val="tx1"/>
                </a:solidFill>
              </a:defRPr>
            </a:lvl3pPr>
            <a:lvl4pPr marL="3171" indent="0" algn="l">
              <a:buNone/>
              <a:defRPr>
                <a:solidFill>
                  <a:schemeClr val="tx1"/>
                </a:solidFill>
              </a:defRPr>
            </a:lvl4pPr>
            <a:lvl5pPr marL="3171" indent="0" algn="l">
              <a:buNone/>
              <a:defRPr>
                <a:solidFill>
                  <a:schemeClr val="tx1"/>
                </a:solidFill>
              </a:defRPr>
            </a:lvl5pPr>
            <a:lvl6pPr marL="0" indent="0" algn="l">
              <a:buNone/>
              <a:defRPr sz="1800">
                <a:solidFill>
                  <a:schemeClr val="tx1"/>
                </a:solidFill>
              </a:defRPr>
            </a:lvl6pPr>
            <a:lvl7pPr marL="0" indent="0" algn="l">
              <a:buNone/>
              <a:defRPr sz="1800">
                <a:solidFill>
                  <a:schemeClr val="tx1"/>
                </a:solidFill>
              </a:defRPr>
            </a:lvl7pPr>
            <a:lvl8pPr marL="0" indent="0" algn="l">
              <a:buNone/>
              <a:defRPr sz="1800">
                <a:solidFill>
                  <a:schemeClr val="tx1"/>
                </a:solidFill>
              </a:defRPr>
            </a:lvl8pPr>
            <a:lvl9pPr marL="0" indent="0" algn="l">
              <a:buNone/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1" name="Inhaltsplatzhalter 2"/>
          <p:cNvSpPr>
            <a:spLocks noGrp="1"/>
          </p:cNvSpPr>
          <p:nvPr>
            <p:ph idx="12"/>
          </p:nvPr>
        </p:nvSpPr>
        <p:spPr bwMode="gray">
          <a:xfrm>
            <a:off x="4679700" y="1622431"/>
            <a:ext cx="4096520" cy="453311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3"/>
          </p:nvPr>
        </p:nvSpPr>
        <p:spPr bwMode="gray">
          <a:xfrm>
            <a:off x="941388" y="6424613"/>
            <a:ext cx="6061075" cy="433387"/>
          </a:xfrm>
        </p:spPr>
        <p:txBody>
          <a:bodyPr lIns="0" tIns="0" rIns="0" bIns="0"/>
          <a:lstStyle>
            <a:lvl1pPr algn="l">
              <a:defRPr sz="800">
                <a:solidFill>
                  <a:schemeClr val="tx1"/>
                </a:solidFill>
              </a:defRPr>
            </a:lvl1pPr>
            <a:lvl2pPr marL="0" indent="0">
              <a:defRPr sz="800">
                <a:solidFill>
                  <a:schemeClr val="tx1"/>
                </a:solidFill>
              </a:defRPr>
            </a:lvl2pPr>
            <a:lvl3pPr marL="1586" indent="0">
              <a:defRPr sz="800">
                <a:solidFill>
                  <a:schemeClr val="tx1"/>
                </a:solidFill>
              </a:defRPr>
            </a:lvl3pPr>
            <a:lvl4pPr marL="3171" indent="0">
              <a:defRPr sz="800">
                <a:solidFill>
                  <a:schemeClr val="tx1"/>
                </a:solidFill>
              </a:defRPr>
            </a:lvl4pPr>
            <a:lvl5pPr marL="3171" indent="0">
              <a:defRPr sz="800">
                <a:solidFill>
                  <a:schemeClr val="tx1"/>
                </a:solidFill>
              </a:defRPr>
            </a:lvl5pPr>
            <a:lvl6pPr marL="0" indent="0">
              <a:defRPr sz="800">
                <a:solidFill>
                  <a:schemeClr val="tx1"/>
                </a:solidFill>
              </a:defRPr>
            </a:lvl6pPr>
            <a:lvl7pPr marL="0" indent="0" algn="l">
              <a:defRPr sz="800">
                <a:solidFill>
                  <a:schemeClr val="tx1"/>
                </a:solidFill>
              </a:defRPr>
            </a:lvl7pPr>
            <a:lvl8pPr marL="0" indent="0">
              <a:defRPr sz="800">
                <a:solidFill>
                  <a:schemeClr val="tx1"/>
                </a:solidFill>
              </a:defRPr>
            </a:lvl8pPr>
            <a:lvl9pPr marL="0" indent="0">
              <a:defRPr sz="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Bayer 4:3 Template 2010 • February 2016</a:t>
            </a: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14"/>
          </p:nvPr>
        </p:nvSpPr>
        <p:spPr bwMode="gray">
          <a:xfrm>
            <a:off x="355600" y="6424613"/>
            <a:ext cx="571500" cy="433387"/>
          </a:xfrm>
        </p:spPr>
        <p:txBody>
          <a:bodyPr lIns="0" tIns="0" rIns="0" bIns="0"/>
          <a:lstStyle>
            <a:lvl1pPr algn="l">
              <a:defRPr sz="800" smtClean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r-T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Page </a:t>
            </a:r>
            <a:fld id="{6D32C9D1-FD2B-4DDA-8B3E-57B7D3CBD833}" type="slidenum">
              <a:rPr kumimoji="0" lang="en-US" altLang="tr-T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83663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s (without Sub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13"/>
          <p:cNvCxnSpPr/>
          <p:nvPr userDrawn="1"/>
        </p:nvCxnSpPr>
        <p:spPr bwMode="gray">
          <a:xfrm>
            <a:off x="0" y="6284913"/>
            <a:ext cx="9144000" cy="0"/>
          </a:xfrm>
          <a:prstGeom prst="line">
            <a:avLst/>
          </a:prstGeom>
          <a:ln w="31750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1"/>
          <p:cNvSpPr>
            <a:spLocks noGrp="1"/>
          </p:cNvSpPr>
          <p:nvPr>
            <p:ph type="title"/>
          </p:nvPr>
        </p:nvSpPr>
        <p:spPr bwMode="gray">
          <a:xfrm>
            <a:off x="329326" y="445199"/>
            <a:ext cx="7348665" cy="856531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 bwMode="gray">
          <a:xfrm>
            <a:off x="344785" y="1622431"/>
            <a:ext cx="4096520" cy="453311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 bwMode="gray">
          <a:xfrm>
            <a:off x="4679700" y="1622431"/>
            <a:ext cx="4096520" cy="4533113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3"/>
          </p:nvPr>
        </p:nvSpPr>
        <p:spPr bwMode="gray">
          <a:xfrm>
            <a:off x="941388" y="6424613"/>
            <a:ext cx="6061075" cy="433387"/>
          </a:xfrm>
        </p:spPr>
        <p:txBody>
          <a:bodyPr lIns="0" tIns="0" rIns="0" bIns="0"/>
          <a:lstStyle>
            <a:lvl1pPr algn="l">
              <a:defRPr sz="800">
                <a:solidFill>
                  <a:schemeClr val="tx1"/>
                </a:solidFill>
              </a:defRPr>
            </a:lvl1pPr>
            <a:lvl2pPr marL="0" indent="0">
              <a:defRPr sz="800">
                <a:solidFill>
                  <a:schemeClr val="tx1"/>
                </a:solidFill>
              </a:defRPr>
            </a:lvl2pPr>
            <a:lvl3pPr marL="1586" indent="0">
              <a:defRPr sz="800">
                <a:solidFill>
                  <a:schemeClr val="tx1"/>
                </a:solidFill>
              </a:defRPr>
            </a:lvl3pPr>
            <a:lvl4pPr marL="3171" indent="0">
              <a:defRPr sz="800">
                <a:solidFill>
                  <a:schemeClr val="tx1"/>
                </a:solidFill>
              </a:defRPr>
            </a:lvl4pPr>
            <a:lvl5pPr marL="3171" indent="0">
              <a:defRPr sz="800">
                <a:solidFill>
                  <a:schemeClr val="tx1"/>
                </a:solidFill>
              </a:defRPr>
            </a:lvl5pPr>
            <a:lvl6pPr marL="0" indent="0">
              <a:defRPr sz="800">
                <a:solidFill>
                  <a:schemeClr val="tx1"/>
                </a:solidFill>
              </a:defRPr>
            </a:lvl6pPr>
            <a:lvl7pPr marL="0" indent="0" algn="l">
              <a:defRPr sz="800">
                <a:solidFill>
                  <a:schemeClr val="tx1"/>
                </a:solidFill>
              </a:defRPr>
            </a:lvl7pPr>
            <a:lvl8pPr marL="0" indent="0">
              <a:defRPr sz="800">
                <a:solidFill>
                  <a:schemeClr val="tx1"/>
                </a:solidFill>
              </a:defRPr>
            </a:lvl8pPr>
            <a:lvl9pPr marL="0" indent="0">
              <a:defRPr sz="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Bayer 4:3 Template 2010 • February 2016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4"/>
          </p:nvPr>
        </p:nvSpPr>
        <p:spPr bwMode="gray">
          <a:xfrm>
            <a:off x="355600" y="6424613"/>
            <a:ext cx="571500" cy="433387"/>
          </a:xfrm>
        </p:spPr>
        <p:txBody>
          <a:bodyPr lIns="0" tIns="0" rIns="0" bIns="0"/>
          <a:lstStyle>
            <a:lvl1pPr algn="l">
              <a:defRPr sz="800" smtClean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r-T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Page </a:t>
            </a:r>
            <a:fld id="{08E03705-5674-4887-9DB3-CCF00609D4DB}" type="slidenum">
              <a:rPr kumimoji="0" lang="en-US" altLang="tr-T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tr-T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26274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7932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666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9911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7676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697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3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6D07C-8E2E-4D5D-B743-CE2D5AC069B4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C9AB0-4882-413A-9C91-483ED35E68D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093291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0C508C-EA94-4767-B831-1BA6612978C9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9938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536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6690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1835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352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872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2144B-75C9-47F6-B22F-4FB765BCAA42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186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33258-1AD8-CE4F-B3C4-CE531E0CC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779313-88A6-D443-BF0C-0BBFF6732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1A9C55-0780-1E45-A79F-EA7D67FE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3DC2EB-6BEC-424C-88A2-49D2E48A8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46C5BB-2F0C-C24E-BD18-65AA22B7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2707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8EEAD-90AE-3A44-AE77-4C401572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A3BA66-EFBA-7941-9595-570CD9FD5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1D420-0273-F24A-90B9-83C537B5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A9DCAB-89B3-ED4C-ABAB-9B34E1A5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C0B931-B8F7-CA4D-9EFD-8674F26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8574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698CA4-506F-E141-9C29-2935AC91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77784E-6AD6-0548-88C2-D0003C106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0EA092-2C42-C84E-9EC1-4E1B2C9BC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5C83CB-CBEA-3349-96B3-803834771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03627-977C-BB43-9904-F8ADB51D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762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7C7F2-B776-A84B-B837-82605311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C49BB2-FD96-DE4D-8917-C0440E21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2C9A30-59B2-9148-8ED1-E0726B3B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4373AE-9F06-8048-87AA-1CCEC486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9AA284-D503-7348-8D46-1F246644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CB7887-79C7-BD4B-AD83-920520EF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903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29652C-25F7-45A5-B79F-2EB379758B12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59152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345412-7293-3443-A001-59B8B905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785BBE-0D91-E346-AF70-10607CBFB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E50680-49AA-7545-BC5A-B665F8DB4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0F0A371-874B-7049-A1EC-93FFB3988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C05DA8-2721-E74D-8D69-C42F1696F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4C5B9BB-B12E-1342-AC41-BC44C8DB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9BDEA0-E013-1149-B1B7-2C26EE97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C7469E-E514-054D-A5E0-8917FDF3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8391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7FEFB-2CB2-364B-852C-172CA91B2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ACBC1D-629B-344B-91FD-4A2DFC808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23C956-5976-8943-BBF4-825A6BAE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4A2B2D-1E40-0A4F-84B5-DA7CF01B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4399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BBF699E-CD10-064C-BAF6-67D6ECE52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772DA9-F8B5-014E-A4EE-8DA2A154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B4EA6B-687E-FC46-B58E-46517B65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9905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4A166-C353-AA45-A877-5291D4E2D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6D4C49-2C7A-714C-82E6-38BB38B8F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83A61D-80D5-5A4D-9882-0C1546B93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C22627-323D-6647-8143-C922F331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451ECC-32F0-A447-996A-0D58D93F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422CB4-DD9B-A444-9D9D-B529C6210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3579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A2EACC-0B93-8147-9C2F-D53FFFD9D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1EC3D4-F94F-8A40-BC66-F60D04439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D44B6F-EFA0-EE4D-AC83-A80133EA4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5DFBC7-A5D9-D946-B152-94D94222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F054B0-5445-D14F-9F5D-4081ECEF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A771F8-8C5C-314A-AD37-07C0FBDA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4643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DEF252-639F-3A4B-98D7-7D4191C3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1D36A7-5B04-3A4B-A544-CC823303F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09F6E2-E3A9-DE43-8BAF-11F8FC77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25D4A9-25E6-D24D-9FD8-E5EA6CBC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88E6FC-AD60-6F45-A041-FF007152E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9937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E11BB9-B1D5-CB4E-B01F-166DB3254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A7145F-5AB0-1247-9FC7-70E18341D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6C6CCE-D48F-CC40-9A58-5B812E63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BE5010-BA2E-1B46-BC7B-54333EA2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E572D6-D65A-514E-B868-EE062552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7108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7E92D-5934-426A-83F8-1C0F810335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15511-AC7A-47CA-A121-656C17EAF2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5395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CDDAD9-75A3-4702-911B-287C9F3637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E6653-AB16-455A-BC0F-D2BC8F4B42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4259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0844C-E250-4531-B775-C7C61AB9012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F67C8-7405-4F6D-B5F6-42ADB00AFB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47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48D556-F26C-443C-A5D7-C5F869FBDD6F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56189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EFA26-0C24-48BD-AAD6-02D6C0F84B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1363E-EDBB-4E1E-A259-28286B6643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3158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5D973-AEF4-4D9B-BDE4-2CF14D5E68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9B930-E318-400F-A55D-672A1A695B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4360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934D9-3479-41D4-A387-DA9509065D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B25A8C-B9B2-4ABB-89FD-731580C653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2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BEEFC-2DA2-4442-97A2-0B5AEDDFECB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C796-DD98-4F3A-ADAF-941F20977F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789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582CC-E855-45C8-9346-73C144548C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40718-1740-458F-A297-FF85E4BA4B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943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DDEB8-8CDB-4A74-B174-E0920C13BFC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FB268-3FCB-4FBE-B963-FC0FF19160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1978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97665-3440-4EDE-A207-D24BAD06C1B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F6564-0800-49AF-9C24-C5B8697530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2278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0ABBC-4603-44E5-90F7-BB549D3EC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F49FFB-3F7D-4731-97E0-0E59233222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4928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0DB62B6-1A0C-4B9C-9060-ED25EC2AE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10BCCCC-C10C-454D-B1B8-8947DE0D07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933BCF9-E199-4091-8EF2-C934FAAEB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DD07E9-D8BE-487D-8E3E-A41086FDB1DF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4966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974B179-FB09-4A62-92AC-2606606C9F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E4FEC9A-7156-4812-849D-C1FD089B9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FC75900-C09A-4500-9127-7B01C27FC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F751C-A250-43CA-A057-5D7AC2BB3D78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13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C159EE-F4EB-4977-9AD6-E9F26F324C13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148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17CD4B-6FC1-4223-A322-9A13ECB535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A5030F2-86A2-4E94-9768-A32D63F66E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07FAE20-50DB-457A-898D-DE076B5823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E82DB-7BAA-449A-9728-4BC372CC2183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230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DD2F8A-E083-464D-A9C8-FA512AA08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AD07DF-7F72-45CF-B2E2-FC1FBBE3A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D3D8B6-8B9A-455B-B75F-A9439D601E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EA3AA9-F195-4A92-8ECE-2164623BDD5C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660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7753D6D-38B5-437A-A2CF-736C36A907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E122EED-F709-4ABE-92AB-493BC03588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953D9FD-AF0C-470A-A1BA-D32941A59E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BB3878-7835-4C0A-A968-E0B6F5456AF2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5483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F91C39E-8D5A-48B7-B6BD-6AFB5E23E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BE36C77-B8E3-4F0A-B733-C066A5740B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468541E-B739-464D-8A38-6F6A9101E4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1E663F-5444-4BBF-9E50-6DC0B5793247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1724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C582EE6-3D9B-425A-9C78-8A6E5A3756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AE12CE5-BD2B-4750-9DBD-63219AED2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004B11C-5048-494A-85BC-AC7ACB9C6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E77A2-4138-4315-9E2D-4C4403CB280F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6351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8EE90F7-66E2-4878-A93D-BED4640ABA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025AD9-D798-494B-933B-200B8B1E3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E9097CC-34A9-45A0-B2D6-CA24D35770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E98F5A-7524-4A43-ABD8-7A95D5886DF3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4368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BC94A9-381F-4747-A07B-9720FB9392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544A8C1-1FDB-453B-9730-97F653664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734FB96-51EE-43F1-BC9B-3109827937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AD7B6-A0F0-4529-BC50-56628498C064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059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FE48B0F-FE8C-45B2-ABE8-AEF68A253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4FFFAFA-B162-4C7D-8DFC-419246E2B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760A1F2-5D9B-47F1-A8FD-4F266230DB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BAA05-681A-44BC-BDDE-94B1A7582DDA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7760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CCD2732-5C51-4BA2-89CB-146337B31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E09755E-A200-4918-B769-DA6AC9AFB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D225876-6DA1-4C3D-9F06-D13FA3E6F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DD09D-580D-4833-8B26-9C85DEDAC1AE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6763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35BADC7-B611-45B9-9AEF-5F4E4EBCA9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F95AD7A-14C9-4E4D-A44C-7E0E86B16A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0DB1B75-7A96-4E2B-97E6-FBF3F601D8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F81FF6-9C8F-412E-9F4A-F5E8A6D544E3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2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7CA14D-8C47-4ED9-8D0D-B2A43963D087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5575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Başlık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Grafik Yer Tutucusu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1E97865-432F-4A01-A82C-8A8BCC47C3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8F619CC-10BB-4AFD-84E6-B3B432EC40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89402CE-BCEA-4A41-8F10-DA146FC4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569971-721A-48E0-BEE0-BE2D477561C3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4045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Başlık, Küçük Resim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0673DD-1528-41B9-A904-3E8E4521D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E7EB02-A2F8-4F0D-BFA9-4506F0629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C33153-8BA4-4D3C-A7E3-3441E9B0F4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7C25C8-C787-48F1-AC82-9509BB664F9C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1785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84FBC2-1469-472B-9788-A42A81897B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B0529C6-7638-4BB3-9BF2-47FF0C145A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7B98447-EF70-4A1D-8AF3-DDBADD70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C71222-F4BA-48CB-9A5B-8134B67E1B42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3471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60"/>
            <a:ext cx="8229600" cy="585152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BFFFBE4-A0AB-4FD3-8CAD-A363324A6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4BA4EA6-415E-46E9-8D96-FD991FF93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8064554-B9B7-4675-BF81-4E136B7C3A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B6EB7-4104-4240-8D9F-53E7585450B3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77380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4FF948C-BDC9-6B5F-AB0A-31D96F251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7D5D95BB-448E-8DC3-18A2-678FE08D7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  <a:endParaRPr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D870FD0-01B6-C8A4-B590-90546752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2B97B379-0661-E85C-F4BA-9E9F5384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B5C6907-6033-0352-771C-A8723D27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0900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78FFDF6-CB66-F0EF-4142-8531620F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3E8F0A9-915A-C94D-6F04-CDC03D209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E52D315-A2CF-7A39-6B6E-450F4D96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9636871A-3474-F64A-4BB8-82BBF429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53630E3-DD5D-04C3-C6EF-14E7A27D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3256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B3420E4-FBE9-3DEE-646E-6F56C2DE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3D6E4B4E-1D3C-38A9-01DE-A24DD11B4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3CFD47EC-5196-07CE-0109-072BF36D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11C6448-9DB4-45E6-6DDA-5951F1C2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32588C4-5866-7595-0A08-408F8B73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90171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2074F78-FBC4-E55D-8175-46E59788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CDCB0EF-4349-F345-F139-72964076C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46856486-9A3A-9796-78D5-98A4D51BA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0CF985E2-E8BC-71EB-6ADC-9995C05E6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4CC6DF6A-ED13-49FC-CF31-0794E4BD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90F83751-F32E-2D27-738B-AC569B20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2642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C9E0DAA-A46E-ACBE-A2A3-C5AD035A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B4522D01-2E88-AB64-0FB6-E4CA7303B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55D3DC53-62B1-8CF4-7465-F6C087A07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571D2746-8715-502B-5F82-0404A4862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E14577C8-A67F-1B62-B10C-5E05B147C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DBEB0833-C6C7-721D-8D4D-7921C520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602C0F5D-0941-393A-CBB5-EE5B786F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4C1B2AFA-2912-A122-3CEB-8E1E821A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12577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1E364E9-BDB4-C89C-18B8-3673FEA2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A81106E1-A5A3-E8D8-8661-B180769E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918E5EFB-3DCD-E1D8-60BD-02D9EED6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1D7F94C3-FA4C-ACE6-4A5E-68EDF25A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88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B76527-3CEA-4BD9-9F79-278E7A93F968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5191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F9CF4B03-C110-551B-2F8B-688FADF3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D1A8E5BD-FE4C-F2FB-3077-E9E5A931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6275D210-435E-CDDB-183E-A0512FE7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05356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1544448-FB42-62E5-E589-92E2722E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7DB2DFA-12E4-6767-CE78-E1B9F8F15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5777E64C-EA55-5159-D325-582F865B5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914D84B4-40F1-1D9E-A333-2006AD79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DB7BBF3B-DA49-FD4C-01F5-316A0A111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84192417-9434-F5B0-7980-E81D7530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63557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ABE78BF-6A4F-A2CB-56B4-553031BF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EB418930-1FFB-AA7B-ABBA-32CF843D6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397B1E98-A196-B0FD-01C5-A43C9687E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CF217916-4118-A198-0C3C-1CD89855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0200534B-A593-B193-31E3-BF30C4898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B5A22F50-9097-71E9-AC97-B9D682D3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8985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E6607BD-E5A6-BBD9-5A08-8A599BB2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37585D41-36F0-D805-5FF4-F91010AC2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0E729DB-3020-9CDC-AA01-41407223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B2A1896-C2FF-C166-564F-10048289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32D968E-1D80-298B-BD15-8D91274C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10636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46ED4389-C7B2-2429-33ED-06AA35A50D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5DCD6E35-69F0-B2B7-DC4A-0578F8362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2202388-98BE-0BEA-424A-98E65376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4F271343-D6D6-CFF9-4E45-17456FD9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C96BFA22-8DC9-9A68-C89D-6354CFBE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344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A9120-102C-49AD-81F0-33154D0A8624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46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95BE5D-0F39-43DF-B9FF-EA41D31E716B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30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Başlık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Grafik Yer Tutucusu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2F498-FE59-45D0-BC5D-58C58C20DAEF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49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Başlık, Küçük Resim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89BF4-4994-4C60-AEAF-49B3341BF867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03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1A9D5-B9C2-4B80-A907-D7A76C4A1BF5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85886-DCD3-4703-82C9-25F3FE8EE30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11439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492451-72E3-4FEE-A455-0696DB606BB9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487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B686D6-F59A-4989-86CE-BD49E6C13E1C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610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DC766B-4E94-4B46-A567-59DDA443DEE1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87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3B88A-FA94-4EE2-B69D-64552A72DDB5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A1460-D8A2-48F2-AA6F-608FAFDC3B46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038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29D70-404A-438B-B016-02BA120CB121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1B0C5-EA14-464B-9250-DB81307E9E16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939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2B636-B17F-45B2-B897-23E42146FD97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B29CAF-64C1-43E4-8066-547018F62D04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407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29DC1-DB63-4470-A071-D7E897EEA19C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B7D01-A196-4BC0-A677-0A0C6B99D295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03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A6629-CB75-4B01-B696-C481AC630687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A479B-7BEA-4048-AB99-38D78EF23C71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595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82391-5403-45E3-9958-CFB7664715F8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4DF0A-5992-4788-AE8D-90E821E43787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81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B1844-CDB8-4223-A01F-62B0FC07B0B0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35D93-DF22-431C-B37D-8C58185B0AFD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4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93D89-11F7-42ED-A184-B8F49A60A76E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2A89A-3645-41FB-A506-19971D1C4AF6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8690626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ED162-7A6E-4413-9A5A-73A2E7812189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B4E52-420C-4DBD-91D6-DF4B958123A2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808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DF690-61FF-4619-A49B-3E0763D57888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E3A31-2EB3-4B22-8483-577F8D9929CA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435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93B37-ED92-4B19-868D-B003DBEE10B1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30C61-3973-4CFD-85F6-1F6BE1977FED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64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5B5EA-B002-467B-8467-608DEBBCBAD4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DC905-B76C-4BBD-B1A1-59AD4A3CB118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05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71772-B69F-D348-9358-34A02C505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6A1B769-34DF-A44F-BEE8-2CB3D55D8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9C3A9F-DB5F-A544-8CEA-1AB86944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6583F3-738D-FD4F-AC0B-FACB1BFE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8B358-5924-034F-9424-B7248744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500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C9B6F-54EE-794F-9CD4-9CF0D6624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4EA9CD-79E0-6A44-BD03-617962700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C226-131B-1042-803B-CF93BE95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AF8FE2-CCBD-1D48-9FE9-F6581AB15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30F959-2C70-034E-B4EA-A9D2C59B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57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06FD0-0AB3-5142-A486-A6A2C3BD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23988A-C8DE-4B47-94FF-EAEF253DB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C16C37-5275-414E-98E3-30363AC5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25D92D-F455-6D47-B0A3-E795FD96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80C2A4-EE89-6D41-AAB8-EDCA5648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28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40C5B-C789-E143-8352-31A31086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CDA233-FAEF-F940-A6F5-373A2D07B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20E7BA-A9E4-E649-8302-E2D914829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0BD28C-9BDC-BA45-B452-D8F36767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944F16-B691-A444-9DCF-DC5AC141E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164F85-55FF-2947-A628-96C1AF328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929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43DC37-B49B-824B-97BB-7B72D5560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DE8750-DFF3-E24D-B6A7-D1AE7A85F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DE8F03-9D3E-D24B-8BD2-593FBA1F8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F7122C-A57D-C64B-8FDE-2D967AE7B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250DE0-85C1-6D43-931D-36A10857A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02AB815-CFCB-6448-B6C4-271AEF68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799D45-9503-184E-A1F0-7721F2A2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22A91C-386E-C64C-888E-6FF12DD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828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A54E33-C989-3841-BBCE-564DADB9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81868D-07CA-5C47-90A0-91C7654BC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91532A-F19A-E44A-B05F-2EDB6663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CA6411-CC44-C644-AB46-1E93BEE6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28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928E4-1E96-4558-B716-C7DF398B0080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A645C-A67D-4029-81F1-C6A09CC64DC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83556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36BA70D-3E2C-624D-9B29-FE4DD2D5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8C6C7B-8517-0641-B511-611507B2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7D16CB-532A-5342-A9C7-18A2D1B4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42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985BF4-F2D8-0D4E-887E-7B9A3C73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586865-0609-1D4A-A026-EE9FE77FE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32452C-3FE9-5F4D-BF49-ABC068D1A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399AC3-779E-DE43-AECB-F457A4CF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6A5646-139B-9144-B7EC-9CFE8C16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7B2BCD-DE1C-6948-A1C9-3EF7274A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330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7E8D7C-6A8A-8A48-B557-C0E9D663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9790C8D-0528-E840-8138-C18584D52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C70773-5897-234E-A587-6ED8106EE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D66EBF-140D-714E-9BC6-75B511DB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0D179D-3BDD-D24D-B8F5-48EDCFF5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19FCB8-219F-004E-8BAD-1B8E8AF5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781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6BBDC6-1A3D-1742-89E8-270739A2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33369EA-B922-464B-8E7C-FEE7BDD12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F8747-38B0-F14E-A363-68DEEEF12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97A7B8-6923-B146-8E60-E5FF5895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D05210-0EA2-354B-BA58-74092C64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241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13BE4F-1182-1E4C-94CA-40760C76C1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C8AD0F-A1D1-7440-95DA-4B947FB87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D60B69-FF15-524A-BC64-CEFD2864B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D7B165-0DB9-BB4B-9E80-4B3937DF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72FB38-FB4D-F844-BDCD-91908747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62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329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5769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051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423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4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2E378-C4FB-49F4-B03A-03DA892D121F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5EDB9-039D-4A90-8D52-34677FC01E7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7521674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389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175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4516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582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42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176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15573C-14E9-478A-9CB6-902035F9C5B9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897C6D-0AA0-494F-9B00-8A52F59264D7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620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9D5A3-36FF-49DD-8238-3AD754099744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175DDE-9D8E-428D-99FA-9AFB1C7C969E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051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1C5AB-E144-49D0-897D-61A778467417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AD6C7-B67C-4A44-AFC8-F11C00CF83B6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839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2F754-CBA4-4889-9D25-F202804DF6E7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7200D-4918-43DE-8014-17D215F57704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5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AA9F-E782-4129-994D-0964941F1D81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1DDBD-08A6-4EE2-8AB4-8E384FBABD25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876489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E6A74-4004-4451-ADD9-BFF7B83D2A74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1FD10-910C-4CF5-8B73-B1EDFDBDBA00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6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B3DEE7-F0B1-423B-912D-28B67DE715C2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DDBBEA-BA6A-44F7-99F8-4811B27CB0D1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91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A445C-B1DE-4ED1-9741-0FC6BF8461BF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C5259-8DE3-45D0-9286-BA7FCB9254F4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02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423E93-6CD5-4062-8C0F-1D4D2DE57DBA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C5B239-A6B9-4BC1-B0C5-404BA58BD017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71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2E52C-42C5-4BEC-8E79-01DB962A9ABF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9D7D37-6504-41B8-8D27-311FC8E6F571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73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35D2A1-F0CB-445C-AA57-977F8A6B970E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26AB66-99B8-4782-A754-806168268441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40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FEF73E-C0C3-41DA-AA71-931D05DAC83F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70976-D402-4E18-BB75-83A0FFFE5CF8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5629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AB66B-3797-4E25-9F44-1FF0A54B7222}" type="slidenum">
              <a:rPr kumimoji="0" lang="en-US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77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1"/>
          </p:nvPr>
        </p:nvSpPr>
        <p:spPr>
          <a:xfrm>
            <a:off x="222251" y="441326"/>
            <a:ext cx="6734175" cy="90805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ctr">
              <a:defRPr sz="2400">
                <a:solidFill>
                  <a:srgbClr val="E78E2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2251" y="1555752"/>
            <a:ext cx="8699500" cy="438149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78E23"/>
              </a:buClr>
              <a:buFont typeface="Arial"/>
              <a:buChar char="•"/>
              <a:defRPr sz="1500">
                <a:solidFill>
                  <a:srgbClr val="595959"/>
                </a:solidFill>
                <a:latin typeface="Arial"/>
                <a:cs typeface="Arial"/>
              </a:defRPr>
            </a:lvl1pPr>
            <a:lvl2pPr marL="685800" indent="-342900">
              <a:buClr>
                <a:srgbClr val="E78E23"/>
              </a:buClr>
              <a:buFont typeface="Wingdings" charset="2"/>
              <a:buChar char="Ø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942975" indent="-257175">
              <a:buFont typeface="Arial"/>
              <a:buChar char="•"/>
              <a:defRPr sz="975" i="1">
                <a:solidFill>
                  <a:srgbClr val="E78E23"/>
                </a:solidFill>
                <a:latin typeface="Arial"/>
                <a:cs typeface="Arial"/>
              </a:defRPr>
            </a:lvl3pPr>
            <a:lvl4pPr marL="1285875" indent="-257175">
              <a:buFont typeface="Arial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628775" indent="-257175">
              <a:buFont typeface="Arial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95840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829" y="802299"/>
            <a:ext cx="6421310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9829" y="3531205"/>
            <a:ext cx="6421310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9829" y="329308"/>
            <a:ext cx="3672983" cy="309201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798973"/>
            <a:ext cx="608264" cy="503578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750978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09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A67C1-5A56-4538-867C-8CD77C69A723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BB4EA-4EA5-4A86-80F0-1EA46501B909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119516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7869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10" y="1756130"/>
            <a:ext cx="6421935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1" y="3806196"/>
            <a:ext cx="6412493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798974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836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22" y="804890"/>
            <a:ext cx="7140118" cy="10593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021" y="2010878"/>
            <a:ext cx="3456432" cy="343814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1095" y="2017343"/>
            <a:ext cx="3453098" cy="344152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998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22" y="804164"/>
            <a:ext cx="7140118" cy="105631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1" y="2019550"/>
            <a:ext cx="345643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1021" y="2824270"/>
            <a:ext cx="3456432" cy="264445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1093" y="2023004"/>
            <a:ext cx="345643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1094" y="2821491"/>
            <a:ext cx="3456432" cy="263737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45929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60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92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82" y="798973"/>
            <a:ext cx="2387346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798974"/>
            <a:ext cx="4509353" cy="46588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022" y="3205492"/>
            <a:ext cx="2388742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28765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77313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1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771" y="1129513"/>
            <a:ext cx="4085880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1122543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022" y="3145992"/>
            <a:ext cx="4080028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1021" y="5469857"/>
            <a:ext cx="4080029" cy="320123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51183" y="318641"/>
            <a:ext cx="4090106" cy="320931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28765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5425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8462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883864"/>
            <a:ext cx="1211807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1021" y="883864"/>
            <a:ext cx="5804105" cy="457499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079333" y="719272"/>
            <a:ext cx="1211807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01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B0D9B-889D-45A3-AC39-E1D580394D89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876F-0F74-488A-8A5C-D4C8866DA6B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0136611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8B794AC-CCC4-9AAB-17DC-AD1498EA6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577B3BA4-D732-44B4-37BD-EDCA4D5C5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CD856FE6-1130-1C52-4E28-044E8E29D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4F36B249-FC1E-1AB5-524C-13040EEE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64DF2415-45C5-19B9-0DFA-995A7156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065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983643B-BB84-A340-780A-504A9B7C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787AD9D-25FB-CA56-076A-AA0F922D2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09E67246-1B35-66F9-BF51-FC709F38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9B4CE42D-1D21-16BB-2898-F2998506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77413BE1-03B7-B330-5E3E-7375D4F9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333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CA456D4-4372-8BF5-1225-826E7E62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D510349B-57B8-78F5-6A88-426EE80DD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A403AEDE-A567-B185-C5C9-A4DEA8C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E830E32-ABDC-0E81-475A-47BA31CB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4D193541-C869-4CC3-E94B-EB3EC201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6681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ADED266-FD5B-ED66-F60C-D3125C4C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15D5442-FCD0-FD8A-37E6-78C09ACF4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7CF4DB17-C545-3BA1-6B14-44794DC86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AF45D4C2-2018-BD1E-14F0-65FBE3A1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21C97441-BEEE-6DDC-6078-38D1AEA4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8CBDBA9B-1ED1-BCF2-30FB-48FBB4F97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542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C339D0A-0753-3312-016E-37BD70B1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EFE54190-90E2-E771-1F4D-99F8B5C2E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C1119AB6-1767-D7B3-6D70-67D9A8F07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A7AD1C75-54F4-2B5C-CAB7-53EA7325E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2C9B336B-EB4F-C991-E3A3-B2F02747D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854E28CB-D2BE-DC0B-E417-AC45CCF4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4279AB93-AC29-9AA8-642F-74E60040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6C5D43DD-BE1C-C4E7-47D1-FDED4F579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033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4E6E7E2-26EB-D006-4807-010BE5CE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1F8249C4-87FD-92E5-EE94-A100A6DC3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2D42FAF9-07A1-FB92-FFD3-068C4D86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FC52F2D0-2D56-AEAE-0B4B-9CD1975F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364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872D5D9-BEA3-5BCF-6D59-7C9AF5B4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E5756AB5-8739-959A-C195-3B0D78FB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426D8A38-272A-CCE8-2AA0-AEA53E8F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334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BCBF451-A2B5-688E-4620-92A19257D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901B40D-C8B9-7F36-DE2A-395AF5B4E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4B7420DB-5E72-DB21-3A22-C38824713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45410E32-BB94-7A1A-A936-D42D26A9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6A7F0F1A-1F82-32CB-AB21-DFD48E65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EA164B3C-DC4C-DB0C-2758-F8E5D5A9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0195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E603CA8-D9A4-C05C-27E8-1B09A345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C037DEA6-35E1-A071-A402-0916C53CB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612A4779-0AA1-CCFE-20AB-33C76C287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409CE657-2CEB-8F3A-5FB9-D2221A10F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5AE90D4A-67EC-89A7-2375-8890CEC6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E9424FE5-1CFC-FCAA-2714-A03AD885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840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57197FB-3B0F-178A-92D6-C2920A98B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F1E46A1C-632C-2E7F-16A7-78FA6E7B7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2689D4A-A283-D12E-935C-F8CF1523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ED71854-7C32-4026-913C-4BBE948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6A3A693-B406-3CC2-48D9-54B24F3B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5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205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0D22BE-FF8A-4883-86F2-44A95C241E8E}" type="datetimeFigureOut">
              <a:rPr lang="tr-TR"/>
              <a:pPr>
                <a:defRPr/>
              </a:pPr>
              <a:t>15.10.2025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FA94CB-304B-41DF-B5FB-5BD86DA9369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  <p:sldLayoutId id="2147484480" r:id="rId12"/>
    <p:sldLayoutId id="2147484481" r:id="rId13"/>
    <p:sldLayoutId id="2147484482" r:id="rId14"/>
    <p:sldLayoutId id="214748448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45412" name="Rectangle 4">
            <a:extLst>
              <a:ext uri="{FF2B5EF4-FFF2-40B4-BE49-F238E27FC236}">
                <a16:creationId xmlns:a16="http://schemas.microsoft.com/office/drawing/2014/main" xmlns="" id="{4D77BF58-82FD-4EAD-8EAD-00E6D2436F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33"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xmlns="" id="{6643762D-1FB3-4C8C-8E6F-432BB0FFE0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33"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414" name="Rectangle 6">
            <a:extLst>
              <a:ext uri="{FF2B5EF4-FFF2-40B4-BE49-F238E27FC236}">
                <a16:creationId xmlns:a16="http://schemas.microsoft.com/office/drawing/2014/main" xmlns="" id="{B889ED04-34CC-45D9-ACAD-D93539781C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33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F15873-0A90-4C8B-89C7-8D402CE7306E}" type="slidenum">
              <a:rPr kumimoji="0" lang="tr-TR" altLang="tr-TR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  <p:sldLayoutId id="2147484896" r:id="rId12"/>
    <p:sldLayoutId id="21474848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2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2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2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2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25">
          <a:solidFill>
            <a:schemeClr val="tx2"/>
          </a:solidFill>
          <a:latin typeface="Arial" charset="0"/>
        </a:defRPr>
      </a:lvl5pPr>
      <a:lvl6pPr marL="304804" algn="ctr" rtl="0" fontAlgn="base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</a:defRPr>
      </a:lvl6pPr>
      <a:lvl7pPr marL="609608" algn="ctr" rtl="0" fontAlgn="base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</a:defRPr>
      </a:lvl7pPr>
      <a:lvl8pPr marL="914411" algn="ctr" rtl="0" fontAlgn="base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</a:defRPr>
      </a:lvl8pPr>
      <a:lvl9pPr marL="1219215" algn="ctr" rtl="0" fontAlgn="base">
        <a:spcBef>
          <a:spcPct val="0"/>
        </a:spcBef>
        <a:spcAft>
          <a:spcPct val="0"/>
        </a:spcAft>
        <a:defRPr sz="2933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762000" indent="-152400" algn="l" rtl="0" eaLnBrk="0" fontAlgn="base" hangingPunct="0">
        <a:spcBef>
          <a:spcPct val="20000"/>
        </a:spcBef>
        <a:spcAft>
          <a:spcPct val="0"/>
        </a:spcAft>
        <a:buChar char="•"/>
        <a:defRPr sz="1575">
          <a:solidFill>
            <a:schemeClr val="tx1"/>
          </a:solidFill>
          <a:latin typeface="+mn-lt"/>
        </a:defRPr>
      </a:lvl3pPr>
      <a:lvl4pPr marL="1066800" indent="-152400" algn="l" rtl="0" eaLnBrk="0" fontAlgn="base" hangingPunct="0">
        <a:spcBef>
          <a:spcPct val="20000"/>
        </a:spcBef>
        <a:spcAft>
          <a:spcPct val="0"/>
        </a:spcAft>
        <a:buChar char="–"/>
        <a:defRPr sz="1275">
          <a:solidFill>
            <a:schemeClr val="tx1"/>
          </a:solidFill>
          <a:latin typeface="+mn-lt"/>
        </a:defRPr>
      </a:lvl4pPr>
      <a:lvl5pPr marL="1371600" indent="-152400" algn="l" rtl="0" eaLnBrk="0" fontAlgn="base" hangingPunct="0">
        <a:spcBef>
          <a:spcPct val="20000"/>
        </a:spcBef>
        <a:spcAft>
          <a:spcPct val="0"/>
        </a:spcAft>
        <a:buChar char="»"/>
        <a:defRPr sz="1275">
          <a:solidFill>
            <a:schemeClr val="tx1"/>
          </a:solidFill>
          <a:latin typeface="+mn-lt"/>
        </a:defRPr>
      </a:lvl5pPr>
      <a:lvl6pPr marL="1676421" indent="-152402" algn="l" rtl="0" fontAlgn="base">
        <a:spcBef>
          <a:spcPct val="20000"/>
        </a:spcBef>
        <a:spcAft>
          <a:spcPct val="0"/>
        </a:spcAft>
        <a:buChar char="»"/>
        <a:defRPr sz="1334">
          <a:solidFill>
            <a:schemeClr val="tx1"/>
          </a:solidFill>
          <a:latin typeface="+mn-lt"/>
        </a:defRPr>
      </a:lvl6pPr>
      <a:lvl7pPr marL="1981225" indent="-152402" algn="l" rtl="0" fontAlgn="base">
        <a:spcBef>
          <a:spcPct val="20000"/>
        </a:spcBef>
        <a:spcAft>
          <a:spcPct val="0"/>
        </a:spcAft>
        <a:buChar char="»"/>
        <a:defRPr sz="1334">
          <a:solidFill>
            <a:schemeClr val="tx1"/>
          </a:solidFill>
          <a:latin typeface="+mn-lt"/>
        </a:defRPr>
      </a:lvl7pPr>
      <a:lvl8pPr marL="2286029" indent="-152402" algn="l" rtl="0" fontAlgn="base">
        <a:spcBef>
          <a:spcPct val="20000"/>
        </a:spcBef>
        <a:spcAft>
          <a:spcPct val="0"/>
        </a:spcAft>
        <a:buChar char="»"/>
        <a:defRPr sz="1334">
          <a:solidFill>
            <a:schemeClr val="tx1"/>
          </a:solidFill>
          <a:latin typeface="+mn-lt"/>
        </a:defRPr>
      </a:lvl8pPr>
      <a:lvl9pPr marL="2590832" indent="-152402" algn="l" rtl="0" fontAlgn="base">
        <a:spcBef>
          <a:spcPct val="20000"/>
        </a:spcBef>
        <a:spcAft>
          <a:spcPct val="0"/>
        </a:spcAft>
        <a:buChar char="»"/>
        <a:defRPr sz="1334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4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8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11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15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19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23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27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31" algn="l" defTabSz="6096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8306B-2E76-437C-A108-623923F18546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AA64-F2A2-4DD4-B032-4FA3360A9E5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3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9" r:id="rId1"/>
    <p:sldLayoutId id="2147484900" r:id="rId2"/>
    <p:sldLayoutId id="2147484901" r:id="rId3"/>
    <p:sldLayoutId id="2147484902" r:id="rId4"/>
    <p:sldLayoutId id="2147484903" r:id="rId5"/>
    <p:sldLayoutId id="2147484904" r:id="rId6"/>
    <p:sldLayoutId id="2147484905" r:id="rId7"/>
    <p:sldLayoutId id="2147484906" r:id="rId8"/>
    <p:sldLayoutId id="2147484907" r:id="rId9"/>
    <p:sldLayoutId id="2147484908" r:id="rId10"/>
    <p:sldLayoutId id="21474849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7D0F99-032B-47B1-9081-98CB3ACA0504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9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  <p:sldLayoutId id="2147484922" r:id="rId12"/>
    <p:sldLayoutId id="2147484923" r:id="rId13"/>
    <p:sldLayoutId id="2147484924" r:id="rId14"/>
    <p:sldLayoutId id="214748492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75050-0E15-4C5B-92B0-66D068882F1F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EFA8C-F947-479F-BE07-76B6B3F80BF1}" type="slidenum">
              <a:rPr kumimoji="0" lang="tr-T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9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  <p:sldLayoutId id="2147484938" r:id="rId12"/>
    <p:sldLayoutId id="2147484939" r:id="rId13"/>
    <p:sldLayoutId id="2147484940" r:id="rId14"/>
    <p:sldLayoutId id="2147484941" r:id="rId15"/>
    <p:sldLayoutId id="21474849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06B9A-BD4D-43B7-9BEF-C017F1CE6D6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36781-AFF0-4444-97D8-45C3B265A303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39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4" r:id="rId1"/>
    <p:sldLayoutId id="2147484945" r:id="rId2"/>
    <p:sldLayoutId id="2147484946" r:id="rId3"/>
    <p:sldLayoutId id="2147484947" r:id="rId4"/>
    <p:sldLayoutId id="2147484948" r:id="rId5"/>
    <p:sldLayoutId id="2147484949" r:id="rId6"/>
    <p:sldLayoutId id="2147484950" r:id="rId7"/>
    <p:sldLayoutId id="2147484951" r:id="rId8"/>
    <p:sldLayoutId id="2147484952" r:id="rId9"/>
    <p:sldLayoutId id="2147484953" r:id="rId10"/>
    <p:sldLayoutId id="214748495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205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C51B7-B4AC-4F73-94EF-555E47951003}" type="datetimeFigureOut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6784D1-041A-41A0-9B53-8F7046A1B2F0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27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8" r:id="rId1"/>
    <p:sldLayoutId id="2147484969" r:id="rId2"/>
    <p:sldLayoutId id="2147484970" r:id="rId3"/>
    <p:sldLayoutId id="2147484971" r:id="rId4"/>
    <p:sldLayoutId id="2147484972" r:id="rId5"/>
    <p:sldLayoutId id="2147484973" r:id="rId6"/>
    <p:sldLayoutId id="2147484974" r:id="rId7"/>
    <p:sldLayoutId id="2147484975" r:id="rId8"/>
    <p:sldLayoutId id="2147484976" r:id="rId9"/>
    <p:sldLayoutId id="2147484977" r:id="rId10"/>
    <p:sldLayoutId id="2147484978" r:id="rId11"/>
    <p:sldLayoutId id="2147484980" r:id="rId12"/>
    <p:sldLayoutId id="2147484981" r:id="rId13"/>
    <p:sldLayoutId id="2147484982" r:id="rId14"/>
    <p:sldLayoutId id="2147484983" r:id="rId15"/>
    <p:sldLayoutId id="214748498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E79E0-7D34-4BEE-949B-47D528C58CC2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FA81D-9343-4B29-8F28-48AAC1589D5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4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4997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17B595B-3DCC-C644-A666-12D4AFEB1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96F4F5-30EC-9F4E-9EDB-BE198CADB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F16E6F-E5E9-704D-A931-B652745D2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EEB50-CCD4-EE40-8718-D5EFE86F7EF5}" type="datetimeFigureOut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064B70-2151-594D-AEE9-2C0009F84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8E0664-D46F-C141-872C-56F0E6ED2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78346-6A96-0447-94AB-F48188F9871A}" type="slidenum">
              <a:rPr kumimoji="0" lang="x-non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7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6" r:id="rId1"/>
    <p:sldLayoutId id="2147485017" r:id="rId2"/>
    <p:sldLayoutId id="2147485018" r:id="rId3"/>
    <p:sldLayoutId id="2147485019" r:id="rId4"/>
    <p:sldLayoutId id="2147485020" r:id="rId5"/>
    <p:sldLayoutId id="2147485021" r:id="rId6"/>
    <p:sldLayoutId id="2147485022" r:id="rId7"/>
    <p:sldLayoutId id="2147485023" r:id="rId8"/>
    <p:sldLayoutId id="2147485024" r:id="rId9"/>
    <p:sldLayoutId id="2147485025" r:id="rId10"/>
    <p:sldLayoutId id="21474850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title style</a:t>
            </a:r>
            <a:endParaRPr lang="en-US" altLang="tr-TR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text styles</a:t>
            </a:r>
          </a:p>
          <a:p>
            <a:pPr lvl="1"/>
            <a:r>
              <a:rPr lang="tr-TR" altLang="tr-TR" smtClean="0"/>
              <a:t>Second level</a:t>
            </a:r>
          </a:p>
          <a:p>
            <a:pPr lvl="2"/>
            <a:r>
              <a:rPr lang="tr-TR" altLang="tr-TR" smtClean="0"/>
              <a:t>Third level</a:t>
            </a:r>
          </a:p>
          <a:p>
            <a:pPr lvl="3"/>
            <a:r>
              <a:rPr lang="tr-TR" altLang="tr-TR" smtClean="0"/>
              <a:t>Fourth level</a:t>
            </a:r>
          </a:p>
          <a:p>
            <a:pPr lvl="4"/>
            <a:r>
              <a:rPr lang="tr-TR" altLang="tr-TR" smtClean="0"/>
              <a:t>Fifth level</a:t>
            </a:r>
            <a:endParaRPr lang="en-US" altLang="tr-T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61357-B868-4263-97A9-469830BC40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07665-F247-4092-BAFC-07C5D29784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5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8" r:id="rId1"/>
    <p:sldLayoutId id="2147485029" r:id="rId2"/>
    <p:sldLayoutId id="2147485030" r:id="rId3"/>
    <p:sldLayoutId id="2147485031" r:id="rId4"/>
    <p:sldLayoutId id="2147485032" r:id="rId5"/>
    <p:sldLayoutId id="2147485033" r:id="rId6"/>
    <p:sldLayoutId id="2147485034" r:id="rId7"/>
    <p:sldLayoutId id="2147485035" r:id="rId8"/>
    <p:sldLayoutId id="2147485036" r:id="rId9"/>
    <p:sldLayoutId id="2147485037" r:id="rId10"/>
    <p:sldLayoutId id="214748503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1712B536-B070-43C4-B0B5-ADE08F0A1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50859E6B-1129-4830-BB46-CC13EF6CDB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85660B11-5A51-47BA-BA6C-A0FC6E2CC7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80B5F40-AA3D-4A49-8E8A-B22854B683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8A3B05A-3642-402A-85C8-E5D7D707C8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5C649-15EB-4F6E-9375-F026CBEE8682}" type="slidenum">
              <a:rPr kumimoji="0" lang="tr-TR" alt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8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  <p:sldLayoutId id="2147485051" r:id="rId12"/>
    <p:sldLayoutId id="2147485052" r:id="rId13"/>
    <p:sldLayoutId id="2147485053" r:id="rId14"/>
    <p:sldLayoutId id="2147485054" r:id="rId15"/>
    <p:sldLayoutId id="214748505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8037E1-2043-4FEC-852D-8C9F9D656D8A}" type="slidenum">
              <a:rPr kumimoji="0" lang="tr-TR" altLang="tr-T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93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  <p:sldLayoutId id="2147484496" r:id="rId12"/>
    <p:sldLayoutId id="2147484497" r:id="rId13"/>
    <p:sldLayoutId id="2147484498" r:id="rId14"/>
    <p:sldLayoutId id="2147484499" r:id="rId15"/>
    <p:sldLayoutId id="2147484500" r:id="rId16"/>
    <p:sldLayoutId id="2147484501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A498CE55-BD7F-398A-6F3F-5874B4BF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95B87FEE-0A0E-0B64-3B8D-36372DCB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A36BFE49-6295-6EFC-6B1F-EA9F89DD3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91565D0-9ADB-8541-BCCF-A356C128FF11}" type="datetimeFigureOut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15.10.2025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3FBB110-765C-9017-0646-337F012D1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AB813460-DCBF-0444-7433-41B623879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C60B49A-4E65-9A43-BBAE-2E28D9DE4270}" type="slidenum">
              <a:rPr lang="tr-TR" b="0" smtClean="0">
                <a:solidFill>
                  <a:prstClr val="black">
                    <a:tint val="82000"/>
                  </a:prstClr>
                </a:solidFill>
                <a:latin typeface="Aptos" panose="0211000402020202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r-TR" b="0">
              <a:solidFill>
                <a:prstClr val="black">
                  <a:tint val="82000"/>
                </a:prstClr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98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63" r:id="rId7"/>
    <p:sldLayoutId id="2147485064" r:id="rId8"/>
    <p:sldLayoutId id="2147485065" r:id="rId9"/>
    <p:sldLayoutId id="2147485066" r:id="rId10"/>
    <p:sldLayoutId id="21474850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614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C893C-1C3B-41A7-B95B-3B621C84719C}" type="datetimeFigureOut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14465-3F91-4DA3-B676-9687DA93A8FD}" type="slidenum">
              <a:rPr kumimoji="0" lang="tr-T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72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819F9B-5FD8-C244-B0FF-CA6B7A30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C203A4-6C49-C149-9170-FDAFAE150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5FC055-925C-BF4F-B5E8-EC1868085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CF85628-835D-1B4D-B1EE-4C412B9DDDFB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6E2D69-F5B3-6A4A-A670-4344549D6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F00ADB-1C5F-F241-9748-03DDC58EA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10E99DD-95CA-0546-94C4-E84722DF8DD6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64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C06B9A-BD4D-43B7-9BEF-C017F1CE6D6A}" type="datetimeFigureOut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15.10.2025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DC36781-AFF0-4444-97D8-45C3B265A303}" type="slidenum">
              <a:rPr lang="tr-TR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tr-TR" b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18" r:id="rId3"/>
    <p:sldLayoutId id="2147484619" r:id="rId4"/>
    <p:sldLayoutId id="2147484620" r:id="rId5"/>
    <p:sldLayoutId id="2147484621" r:id="rId6"/>
    <p:sldLayoutId id="2147484622" r:id="rId7"/>
    <p:sldLayoutId id="2147484623" r:id="rId8"/>
    <p:sldLayoutId id="2147484624" r:id="rId9"/>
    <p:sldLayoutId id="2147484625" r:id="rId10"/>
    <p:sldLayoutId id="21474846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  <a:endParaRPr lang="en-US" altLang="tr-TR" smtClean="0"/>
          </a:p>
        </p:txBody>
      </p:sp>
      <p:sp>
        <p:nvSpPr>
          <p:cNvPr id="3075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  <a:endParaRPr lang="en-US" altLang="tr-TR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A3442-FD56-4BE2-9B02-6DE35682DCCD}" type="datetimeFigureOut">
              <a:rPr kumimoji="0" lang="tr-TR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F7068A-EF96-45EB-AD7C-E0B87C1CE95A}" type="slidenum">
              <a:rPr kumimoji="0" lang="tr-TR" altLang="tr-T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9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  <p:sldLayoutId id="2147484695" r:id="rId12"/>
    <p:sldLayoutId id="214748469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3"/>
            <a:ext cx="9144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022" y="804520"/>
            <a:ext cx="7140119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2" y="2015733"/>
            <a:ext cx="7140119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330370"/>
            <a:ext cx="26255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0662A-A20E-A04B-BDDE-9AE3BEBD9712}" type="datetimeFigureOut">
              <a:rPr kumimoji="0" lang="tr-TR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1022" y="329308"/>
            <a:ext cx="439178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798973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04BA2-DF1F-C84E-9748-8EC22B142135}" type="slidenum">
              <a:rPr kumimoji="0" lang="tr-TR" sz="2100" b="0" i="0" u="none" strike="noStrike" kern="1200" cap="none" spc="0" normalizeH="0" baseline="0" noProof="0" smtClean="0">
                <a:ln>
                  <a:noFill/>
                </a:ln>
                <a:solidFill>
                  <a:srgbClr val="5FA534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2100" b="0" i="0" u="none" strike="noStrike" kern="1200" cap="none" spc="0" normalizeH="0" baseline="0" noProof="0">
              <a:ln>
                <a:noFill/>
              </a:ln>
              <a:solidFill>
                <a:srgbClr val="5FA534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16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BC3FB1EC-3889-EC80-1A70-4C5982AF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7B0FA273-CBC2-F863-C8F7-280F69390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9F4A0D8A-07CA-3D68-8044-2FF6329C0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448AF-8306-C542-BF92-517E15299E8A}" type="datetimeFigureOut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15.10.2025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18387716-6200-5DD1-2FB0-1965DE7EB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AB84D649-255F-C6BB-C936-8FB8C5CC9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4B70-FC86-CD4B-B2C7-CFD2E70E97DD}" type="slidenum">
              <a:rPr kumimoji="0" lang="tr-T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11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62" r:id="rId2"/>
    <p:sldLayoutId id="2147484863" r:id="rId3"/>
    <p:sldLayoutId id="2147484864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xmlns="" id="{534ED12D-FF83-454E-9ABA-6133B3A96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Click to edit Master title style</a:t>
            </a:r>
            <a:endParaRPr lang="en-US" altLang="tr-TR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xmlns="" id="{5AEB48E7-7FC0-4BBD-B38F-523C5F3837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Click to edit Master text styles</a:t>
            </a:r>
          </a:p>
          <a:p>
            <a:pPr lvl="1"/>
            <a:r>
              <a:rPr lang="tr-TR" altLang="tr-TR"/>
              <a:t>Second level</a:t>
            </a:r>
          </a:p>
          <a:p>
            <a:pPr lvl="2"/>
            <a:r>
              <a:rPr lang="tr-TR" altLang="tr-TR"/>
              <a:t>Third level</a:t>
            </a:r>
          </a:p>
          <a:p>
            <a:pPr lvl="3"/>
            <a:r>
              <a:rPr lang="tr-TR" altLang="tr-TR"/>
              <a:t>Fourth level</a:t>
            </a:r>
          </a:p>
          <a:p>
            <a:pPr lvl="4"/>
            <a:r>
              <a:rPr lang="tr-TR" altLang="tr-TR"/>
              <a:t>Fifth level</a:t>
            </a:r>
            <a:endParaRPr lang="en-US" alt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DADD55-9B4F-45C1-9573-4CB43E863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F779A-54C5-47AA-9CF4-939C52D0961F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DB36FE-6C6D-4A74-9437-E9ACF8213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B6CB62-FDA5-4754-939D-8C08F80BA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902-4079-4A9C-9FB7-24E4AE1994F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1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</p:sldLayoutIdLst>
  <p:txStyles>
    <p:titleStyle>
      <a:lvl1pPr algn="ctr" defTabSz="304800" rtl="0" eaLnBrk="0" fontAlgn="base" hangingPunct="0">
        <a:spcBef>
          <a:spcPct val="0"/>
        </a:spcBef>
        <a:spcAft>
          <a:spcPct val="0"/>
        </a:spcAft>
        <a:defRPr sz="292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04800" rtl="0" eaLnBrk="0" fontAlgn="base" hangingPunct="0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anose="020F0502020204030204" pitchFamily="34" charset="0"/>
        </a:defRPr>
      </a:lvl2pPr>
      <a:lvl3pPr algn="ctr" defTabSz="304800" rtl="0" eaLnBrk="0" fontAlgn="base" hangingPunct="0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anose="020F0502020204030204" pitchFamily="34" charset="0"/>
        </a:defRPr>
      </a:lvl3pPr>
      <a:lvl4pPr algn="ctr" defTabSz="304800" rtl="0" eaLnBrk="0" fontAlgn="base" hangingPunct="0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anose="020F0502020204030204" pitchFamily="34" charset="0"/>
        </a:defRPr>
      </a:lvl4pPr>
      <a:lvl5pPr algn="ctr" defTabSz="304800" rtl="0" eaLnBrk="0" fontAlgn="base" hangingPunct="0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anose="020F0502020204030204" pitchFamily="34" charset="0"/>
        </a:defRPr>
      </a:lvl5pPr>
      <a:lvl6pPr marL="342900" algn="ctr" defTabSz="304800" rtl="0" fontAlgn="base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04800" rtl="0" fontAlgn="base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04800" rtl="0" fontAlgn="base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04800" rtl="0" fontAlgn="base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304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304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304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304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304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21" indent="-152402" algn="l" defTabSz="304804" rtl="0" eaLnBrk="1" latinLnBrk="0" hangingPunct="1">
        <a:spcBef>
          <a:spcPct val="20000"/>
        </a:spcBef>
        <a:buFont typeface="Arial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6pPr>
      <a:lvl7pPr marL="1981225" indent="-152402" algn="l" defTabSz="304804" rtl="0" eaLnBrk="1" latinLnBrk="0" hangingPunct="1">
        <a:spcBef>
          <a:spcPct val="20000"/>
        </a:spcBef>
        <a:buFont typeface="Arial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7pPr>
      <a:lvl8pPr marL="2286029" indent="-152402" algn="l" defTabSz="304804" rtl="0" eaLnBrk="1" latinLnBrk="0" hangingPunct="1">
        <a:spcBef>
          <a:spcPct val="20000"/>
        </a:spcBef>
        <a:buFont typeface="Arial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8pPr>
      <a:lvl9pPr marL="2590832" indent="-152402" algn="l" defTabSz="304804" rtl="0" eaLnBrk="1" latinLnBrk="0" hangingPunct="1">
        <a:spcBef>
          <a:spcPct val="20000"/>
        </a:spcBef>
        <a:buFont typeface="Arial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4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4" algn="l" defTabSz="304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8" algn="l" defTabSz="304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11" algn="l" defTabSz="304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15" algn="l" defTabSz="304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19" algn="l" defTabSz="304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23" algn="l" defTabSz="304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27" algn="l" defTabSz="304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31" algn="l" defTabSz="304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4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4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4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docid=LusiXzbYRop95M&amp;tbnid=11Cw_l4l-CrAoM:&amp;ved=0CAUQjRw&amp;url=http://www.sinemalar.com/film/221206/patron-mutlu-son-istiyor&amp;ei=eGrSUsCUFeKb0QXOy4DAAg&amp;bvm=bv.59026428,d.bGE&amp;psig=AFQjCNG24dHPL_yFXeB4yxCHu9IWiYwQog&amp;ust=138960791245288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file:///C:\Users\cankurtaran\Desktop\sunum2023-2022son\g&#252;zokulu2023\g&#252;zokulu2023\tembelkamyon.mp4" TargetMode="External"/><Relationship Id="rId1" Type="http://schemas.microsoft.com/office/2007/relationships/media" Target="file:///C:\Users\cankurtaran\Desktop\sunum2023-2022son\g&#252;zokulu2023\g&#252;zokulu2023\tembelkamyon.mp4" TargetMode="Externa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8366191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8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3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0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772400" cy="1470025"/>
          </a:xfrm>
        </p:spPr>
        <p:txBody>
          <a:bodyPr/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Anti-</a:t>
            </a:r>
            <a:r>
              <a:rPr lang="tr-TR" dirty="0" err="1" smtClean="0"/>
              <a:t>Ageing</a:t>
            </a:r>
            <a:r>
              <a:rPr lang="tr-TR" dirty="0" smtClean="0"/>
              <a:t> </a:t>
            </a:r>
            <a:r>
              <a:rPr lang="tr-TR" dirty="0"/>
              <a:t>Nedir</a:t>
            </a:r>
            <a:r>
              <a:rPr lang="tr-TR" dirty="0" smtClean="0"/>
              <a:t>?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sz="2800" dirty="0">
                <a:solidFill>
                  <a:schemeClr val="tx1"/>
                </a:solidFill>
              </a:rPr>
              <a:t>Mehmet Yürüyen, </a:t>
            </a:r>
            <a:r>
              <a:rPr lang="tr-TR" sz="2800" dirty="0" err="1">
                <a:solidFill>
                  <a:schemeClr val="tx1"/>
                </a:solidFill>
              </a:rPr>
              <a:t>Doç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Dr</a:t>
            </a:r>
            <a:r>
              <a:rPr lang="tr-TR" sz="2800" dirty="0">
                <a:solidFill>
                  <a:schemeClr val="tx1"/>
                </a:solidFill>
              </a:rPr>
              <a:t>,</a:t>
            </a:r>
            <a:endParaRPr lang="tr-TR" sz="2000" dirty="0">
              <a:solidFill>
                <a:schemeClr val="tx1"/>
              </a:solidFill>
            </a:endParaRPr>
          </a:p>
          <a:p>
            <a:r>
              <a:rPr lang="tr-TR" sz="2400" i="1" dirty="0">
                <a:solidFill>
                  <a:schemeClr val="tx1"/>
                </a:solidFill>
              </a:rPr>
              <a:t>Sağlık Bilimleri Üniversitesi, </a:t>
            </a:r>
          </a:p>
          <a:p>
            <a:r>
              <a:rPr lang="tr-TR" sz="2400" i="1" dirty="0">
                <a:solidFill>
                  <a:schemeClr val="tx1"/>
                </a:solidFill>
              </a:rPr>
              <a:t>İstanbul Bakırköy Dr. Sadi Konuk Hastanesi, </a:t>
            </a:r>
          </a:p>
          <a:p>
            <a:r>
              <a:rPr lang="tr-TR" sz="2400" i="1" dirty="0">
                <a:solidFill>
                  <a:schemeClr val="tx1"/>
                </a:solidFill>
              </a:rPr>
              <a:t>Geriatri Kliniği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" y="0"/>
            <a:ext cx="9122814" cy="197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92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8229600" cy="798513"/>
          </a:xfrm>
        </p:spPr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00B0F0"/>
                </a:solidFill>
                <a:ea typeface="ヒラギノ角ゴ Pro W3" pitchFamily="124" charset="-128"/>
              </a:rPr>
              <a:t>Kaç yaşına kadar yaşamak istersiniz ?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000250" y="1500188"/>
            <a:ext cx="696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3600" b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65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r-TR" sz="360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</p:txBody>
      </p:sp>
      <p:sp>
        <p:nvSpPr>
          <p:cNvPr id="25604" name="TextBox 33"/>
          <p:cNvSpPr txBox="1">
            <a:spLocks noChangeArrowheads="1"/>
          </p:cNvSpPr>
          <p:nvPr/>
        </p:nvSpPr>
        <p:spPr bwMode="auto">
          <a:xfrm>
            <a:off x="1862790" y="2432050"/>
            <a:ext cx="981359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4F6228"/>
              </a:buClr>
              <a:buSzPct val="120000"/>
              <a:buFontTx/>
              <a:buNone/>
            </a:pPr>
            <a:r>
              <a:rPr lang="tr-TR" altLang="tr-TR" b="0" dirty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   </a:t>
            </a:r>
            <a:r>
              <a:rPr lang="tr-TR" altLang="tr-TR" b="0" dirty="0" smtClean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75</a:t>
            </a:r>
            <a:endParaRPr lang="en-US" altLang="tr-TR" b="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</p:txBody>
      </p:sp>
      <p:sp>
        <p:nvSpPr>
          <p:cNvPr id="25605" name="Rectangle 32"/>
          <p:cNvSpPr>
            <a:spLocks noChangeArrowheads="1"/>
          </p:cNvSpPr>
          <p:nvPr/>
        </p:nvSpPr>
        <p:spPr bwMode="auto">
          <a:xfrm>
            <a:off x="2249131" y="3455988"/>
            <a:ext cx="697627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4F6228"/>
              </a:buClr>
              <a:buSzPct val="120000"/>
              <a:buFontTx/>
              <a:buNone/>
            </a:pPr>
            <a:r>
              <a:rPr lang="tr-TR" altLang="tr-TR" sz="3600" b="0" dirty="0" smtClean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85</a:t>
            </a:r>
            <a:endParaRPr lang="en-US" altLang="tr-TR" b="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</p:txBody>
      </p:sp>
      <p:sp>
        <p:nvSpPr>
          <p:cNvPr id="25606" name="Rectangle 34"/>
          <p:cNvSpPr>
            <a:spLocks noChangeArrowheads="1"/>
          </p:cNvSpPr>
          <p:nvPr/>
        </p:nvSpPr>
        <p:spPr bwMode="auto">
          <a:xfrm>
            <a:off x="1947863" y="4560888"/>
            <a:ext cx="8675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b="0" dirty="0" smtClean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100</a:t>
            </a:r>
            <a:endParaRPr lang="tr-TR" altLang="tr-TR" b="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</p:txBody>
      </p:sp>
      <p:sp>
        <p:nvSpPr>
          <p:cNvPr id="7" name="6 Oval"/>
          <p:cNvSpPr/>
          <p:nvPr/>
        </p:nvSpPr>
        <p:spPr>
          <a:xfrm>
            <a:off x="1214438" y="1500188"/>
            <a:ext cx="642937" cy="642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1214438" y="2571750"/>
            <a:ext cx="642937" cy="642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9" name="8 Oval"/>
          <p:cNvSpPr/>
          <p:nvPr/>
        </p:nvSpPr>
        <p:spPr>
          <a:xfrm>
            <a:off x="1214438" y="3571875"/>
            <a:ext cx="642937" cy="64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0" name="9 Oval"/>
          <p:cNvSpPr/>
          <p:nvPr/>
        </p:nvSpPr>
        <p:spPr>
          <a:xfrm>
            <a:off x="1198563" y="4530725"/>
            <a:ext cx="642937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pic>
        <p:nvPicPr>
          <p:cNvPr id="25611" name="Picture 2" descr="http://www.sozlukcell.com/pictures/el_6d8fc6b1-81b7-4339-92b5-e7b52a414821_el-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422900"/>
            <a:ext cx="8350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34"/>
          <p:cNvSpPr>
            <a:spLocks noChangeArrowheads="1"/>
          </p:cNvSpPr>
          <p:nvPr/>
        </p:nvSpPr>
        <p:spPr bwMode="auto">
          <a:xfrm>
            <a:off x="2000250" y="5634038"/>
            <a:ext cx="8675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b="0" dirty="0" smtClean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120</a:t>
            </a:r>
            <a:endParaRPr lang="tr-TR" altLang="tr-TR" b="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</p:txBody>
      </p:sp>
      <p:pic>
        <p:nvPicPr>
          <p:cNvPr id="13" name="Picture 4" descr="immortality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100388"/>
            <a:ext cx="462597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69950" y="336550"/>
            <a:ext cx="7335838" cy="1382713"/>
          </a:xfrm>
        </p:spPr>
        <p:txBody>
          <a:bodyPr/>
          <a:lstStyle/>
          <a:p>
            <a:pPr>
              <a:defRPr/>
            </a:pPr>
            <a:r>
              <a:rPr lang="tr-TR" altLang="tr-TR" sz="3600" b="1" dirty="0" smtClean="0">
                <a:solidFill>
                  <a:srgbClr val="FF0000"/>
                </a:solidFill>
              </a:rPr>
              <a:t>Yaşsız hayat için </a:t>
            </a:r>
            <a:endParaRPr lang="en-GB" altLang="tr-TR" sz="3600" b="1" dirty="0">
              <a:solidFill>
                <a:srgbClr val="FF0000"/>
              </a:solidFill>
            </a:endParaRPr>
          </a:p>
        </p:txBody>
      </p:sp>
      <p:sp>
        <p:nvSpPr>
          <p:cNvPr id="80899" name="Slide Number Placeholder 3"/>
          <p:cNvSpPr txBox="1">
            <a:spLocks noGrp="1"/>
          </p:cNvSpPr>
          <p:nvPr/>
        </p:nvSpPr>
        <p:spPr bwMode="auto">
          <a:xfrm>
            <a:off x="6738938" y="6053138"/>
            <a:ext cx="1897062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tr-TR" sz="1600">
              <a:latin typeface="Arial" panose="020B0604020202020204" pitchFamily="34" charset="0"/>
            </a:endParaRPr>
          </a:p>
        </p:txBody>
      </p:sp>
      <p:sp>
        <p:nvSpPr>
          <p:cNvPr id="80900" name="AutoShape 4"/>
          <p:cNvSpPr>
            <a:spLocks noChangeArrowheads="1"/>
          </p:cNvSpPr>
          <p:nvPr/>
        </p:nvSpPr>
        <p:spPr bwMode="auto">
          <a:xfrm>
            <a:off x="4532313" y="4432300"/>
            <a:ext cx="892175" cy="142875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tr-TR" sz="1600">
              <a:latin typeface="Arial" panose="020B0604020202020204" pitchFamily="34" charset="0"/>
            </a:endParaRPr>
          </a:p>
        </p:txBody>
      </p:sp>
      <p:sp>
        <p:nvSpPr>
          <p:cNvPr id="80901" name="AutoShape 5"/>
          <p:cNvSpPr>
            <a:spLocks noChangeArrowheads="1"/>
          </p:cNvSpPr>
          <p:nvPr/>
        </p:nvSpPr>
        <p:spPr bwMode="auto">
          <a:xfrm>
            <a:off x="4246563" y="5099050"/>
            <a:ext cx="928687" cy="885825"/>
          </a:xfrm>
          <a:prstGeom prst="triangle">
            <a:avLst>
              <a:gd name="adj" fmla="val 50000"/>
            </a:avLst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tx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tr-TR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968375" y="1758950"/>
            <a:ext cx="7246938" cy="3243263"/>
            <a:chOff x="299" y="1084"/>
            <a:chExt cx="5136" cy="2299"/>
          </a:xfrm>
        </p:grpSpPr>
        <p:sp>
          <p:nvSpPr>
            <p:cNvPr id="80903" name="Rectangle 22"/>
            <p:cNvSpPr>
              <a:spLocks noChangeArrowheads="1"/>
            </p:cNvSpPr>
            <p:nvPr/>
          </p:nvSpPr>
          <p:spPr bwMode="auto">
            <a:xfrm rot="563329">
              <a:off x="299" y="2747"/>
              <a:ext cx="5020" cy="636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tr-TR" sz="1600">
                <a:latin typeface="Arial" panose="020B0604020202020204" pitchFamily="34" charset="0"/>
              </a:endParaRPr>
            </a:p>
          </p:txBody>
        </p:sp>
        <p:grpSp>
          <p:nvGrpSpPr>
            <p:cNvPr id="80904" name="Group 19"/>
            <p:cNvGrpSpPr>
              <a:grpSpLocks/>
            </p:cNvGrpSpPr>
            <p:nvPr/>
          </p:nvGrpSpPr>
          <p:grpSpPr bwMode="auto">
            <a:xfrm>
              <a:off x="446" y="1084"/>
              <a:ext cx="2699" cy="1562"/>
              <a:chOff x="249" y="939"/>
              <a:chExt cx="2699" cy="1562"/>
            </a:xfrm>
          </p:grpSpPr>
          <p:sp>
            <p:nvSpPr>
              <p:cNvPr id="80908" name="Rectangle 10"/>
              <p:cNvSpPr>
                <a:spLocks noChangeArrowheads="1"/>
              </p:cNvSpPr>
              <p:nvPr/>
            </p:nvSpPr>
            <p:spPr bwMode="auto">
              <a:xfrm rot="544016">
                <a:off x="1302" y="2022"/>
                <a:ext cx="1417" cy="479"/>
              </a:xfrm>
              <a:prstGeom prst="rect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0000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wrap="none" lIns="0" tIns="0" rIns="0" bIns="0" anchor="ctr">
                <a:flatTx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tr-TR" sz="1600">
                  <a:latin typeface="Arial" panose="020B0604020202020204" pitchFamily="34" charset="0"/>
                </a:endParaRPr>
              </a:p>
            </p:txBody>
          </p:sp>
          <p:sp>
            <p:nvSpPr>
              <p:cNvPr id="14349" name="Text Box 11"/>
              <p:cNvSpPr txBox="1">
                <a:spLocks noChangeArrowheads="1"/>
              </p:cNvSpPr>
              <p:nvPr/>
            </p:nvSpPr>
            <p:spPr bwMode="auto">
              <a:xfrm rot="487937">
                <a:off x="1458" y="2152"/>
                <a:ext cx="133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tr-TR" sz="2133" smtClean="0">
                    <a:solidFill>
                      <a:srgbClr val="000056"/>
                    </a:solidFill>
                  </a:rPr>
                  <a:t>Fonksiyon</a:t>
                </a:r>
                <a:endParaRPr lang="en-GB" altLang="tr-TR" sz="2133" smtClean="0">
                  <a:solidFill>
                    <a:srgbClr val="000056"/>
                  </a:solidFill>
                </a:endParaRPr>
              </a:p>
            </p:txBody>
          </p:sp>
          <p:sp>
            <p:nvSpPr>
              <p:cNvPr id="80910" name="Rectangle 12"/>
              <p:cNvSpPr>
                <a:spLocks noChangeArrowheads="1"/>
              </p:cNvSpPr>
              <p:nvPr/>
            </p:nvSpPr>
            <p:spPr bwMode="auto">
              <a:xfrm rot="544016">
                <a:off x="1402" y="1492"/>
                <a:ext cx="1417" cy="479"/>
              </a:xfrm>
              <a:prstGeom prst="rect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0000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wrap="none" lIns="0" tIns="0" rIns="0" bIns="0" anchor="ctr">
                <a:flatTx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tr-TR" sz="1600">
                  <a:latin typeface="Arial" panose="020B0604020202020204" pitchFamily="34" charset="0"/>
                </a:endParaRPr>
              </a:p>
            </p:txBody>
          </p:sp>
          <p:sp>
            <p:nvSpPr>
              <p:cNvPr id="14351" name="Text Box 13"/>
              <p:cNvSpPr txBox="1">
                <a:spLocks noChangeArrowheads="1"/>
              </p:cNvSpPr>
              <p:nvPr/>
            </p:nvSpPr>
            <p:spPr bwMode="auto">
              <a:xfrm rot="487937">
                <a:off x="1617" y="1360"/>
                <a:ext cx="1331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  <a:defRPr/>
                </a:pPr>
                <a:r>
                  <a:rPr lang="tr-TR" altLang="tr-TR" sz="2133" dirty="0" smtClean="0">
                    <a:solidFill>
                      <a:srgbClr val="000056"/>
                    </a:solidFill>
                  </a:rPr>
                  <a:t>Egzersiz</a:t>
                </a:r>
              </a:p>
              <a:p>
                <a:pPr>
                  <a:spcBef>
                    <a:spcPct val="50000"/>
                  </a:spcBef>
                  <a:buFontTx/>
                  <a:buNone/>
                  <a:defRPr/>
                </a:pPr>
                <a:r>
                  <a:rPr lang="tr-TR" altLang="tr-TR" sz="2133" dirty="0" smtClean="0">
                    <a:solidFill>
                      <a:srgbClr val="000056"/>
                    </a:solidFill>
                  </a:rPr>
                  <a:t>sosyallik</a:t>
                </a:r>
                <a:endParaRPr lang="en-GB" altLang="tr-TR" sz="2133" dirty="0" smtClean="0">
                  <a:solidFill>
                    <a:srgbClr val="000056"/>
                  </a:solidFill>
                </a:endParaRPr>
              </a:p>
            </p:txBody>
          </p:sp>
          <p:sp>
            <p:nvSpPr>
              <p:cNvPr id="80912" name="Rectangle 14"/>
              <p:cNvSpPr>
                <a:spLocks noChangeArrowheads="1"/>
              </p:cNvSpPr>
              <p:nvPr/>
            </p:nvSpPr>
            <p:spPr bwMode="auto">
              <a:xfrm rot="544016">
                <a:off x="249" y="1827"/>
                <a:ext cx="1045" cy="484"/>
              </a:xfrm>
              <a:prstGeom prst="rect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0000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wrap="none" lIns="0" tIns="0" rIns="0" bIns="0" anchor="ctr">
                <a:flatTx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tr-TR" sz="1600">
                  <a:latin typeface="Arial" panose="020B0604020202020204" pitchFamily="34" charset="0"/>
                </a:endParaRPr>
              </a:p>
            </p:txBody>
          </p:sp>
          <p:sp>
            <p:nvSpPr>
              <p:cNvPr id="14353" name="Text Box 15"/>
              <p:cNvSpPr txBox="1">
                <a:spLocks noChangeArrowheads="1"/>
              </p:cNvSpPr>
              <p:nvPr/>
            </p:nvSpPr>
            <p:spPr bwMode="auto">
              <a:xfrm rot="487937">
                <a:off x="328" y="1508"/>
                <a:ext cx="986" cy="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  <a:defRPr/>
                </a:pPr>
                <a:endParaRPr lang="en-GB" altLang="tr-TR" sz="2133" dirty="0" smtClean="0">
                  <a:solidFill>
                    <a:srgbClr val="000056"/>
                  </a:solidFill>
                </a:endParaRPr>
              </a:p>
              <a:p>
                <a:pPr>
                  <a:spcBef>
                    <a:spcPct val="50000"/>
                  </a:spcBef>
                  <a:buFontTx/>
                  <a:buNone/>
                  <a:defRPr/>
                </a:pPr>
                <a:r>
                  <a:rPr lang="tr-TR" altLang="tr-TR" sz="2133" dirty="0" smtClean="0">
                    <a:solidFill>
                      <a:srgbClr val="000056"/>
                    </a:solidFill>
                  </a:rPr>
                  <a:t>İlaç</a:t>
                </a:r>
              </a:p>
              <a:p>
                <a:pPr>
                  <a:spcBef>
                    <a:spcPct val="50000"/>
                  </a:spcBef>
                  <a:buFontTx/>
                  <a:buNone/>
                  <a:defRPr/>
                </a:pPr>
                <a:r>
                  <a:rPr lang="tr-TR" altLang="tr-TR" sz="2133" dirty="0" smtClean="0">
                    <a:solidFill>
                      <a:srgbClr val="000056"/>
                    </a:solidFill>
                  </a:rPr>
                  <a:t>takviye</a:t>
                </a:r>
                <a:endParaRPr lang="en-GB" altLang="tr-TR" sz="2133" dirty="0" smtClean="0">
                  <a:solidFill>
                    <a:srgbClr val="000056"/>
                  </a:solidFill>
                </a:endParaRPr>
              </a:p>
            </p:txBody>
          </p:sp>
          <p:sp>
            <p:nvSpPr>
              <p:cNvPr id="80914" name="Rectangle 16"/>
              <p:cNvSpPr>
                <a:spLocks noChangeArrowheads="1"/>
              </p:cNvSpPr>
              <p:nvPr/>
            </p:nvSpPr>
            <p:spPr bwMode="auto">
              <a:xfrm rot="544016">
                <a:off x="441" y="1259"/>
                <a:ext cx="1045" cy="484"/>
              </a:xfrm>
              <a:prstGeom prst="rect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0000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wrap="none" lIns="0" tIns="0" rIns="0" bIns="0" anchor="ctr">
                <a:flatTx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tr-TR" sz="1600">
                  <a:latin typeface="Arial" panose="020B0604020202020204" pitchFamily="34" charset="0"/>
                </a:endParaRPr>
              </a:p>
            </p:txBody>
          </p:sp>
          <p:sp>
            <p:nvSpPr>
              <p:cNvPr id="14355" name="Text Box 17"/>
              <p:cNvSpPr txBox="1">
                <a:spLocks noChangeArrowheads="1"/>
              </p:cNvSpPr>
              <p:nvPr/>
            </p:nvSpPr>
            <p:spPr bwMode="auto">
              <a:xfrm rot="487937">
                <a:off x="527" y="939"/>
                <a:ext cx="1226" cy="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  <a:defRPr/>
                </a:pPr>
                <a:endParaRPr lang="en-GB" altLang="tr-TR" sz="2133" smtClean="0">
                  <a:solidFill>
                    <a:srgbClr val="000056"/>
                  </a:solidFill>
                </a:endParaRPr>
              </a:p>
              <a:p>
                <a:pPr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tr-TR" sz="2133" smtClean="0">
                    <a:solidFill>
                      <a:srgbClr val="000056"/>
                    </a:solidFill>
                  </a:rPr>
                  <a:t>Yasam kalitesi</a:t>
                </a:r>
                <a:endParaRPr lang="en-GB" altLang="tr-TR" sz="2133" smtClean="0">
                  <a:solidFill>
                    <a:srgbClr val="000056"/>
                  </a:solidFill>
                </a:endParaRPr>
              </a:p>
            </p:txBody>
          </p:sp>
        </p:grpSp>
        <p:grpSp>
          <p:nvGrpSpPr>
            <p:cNvPr id="80905" name="Group 18"/>
            <p:cNvGrpSpPr>
              <a:grpSpLocks/>
            </p:cNvGrpSpPr>
            <p:nvPr/>
          </p:nvGrpSpPr>
          <p:grpSpPr bwMode="auto">
            <a:xfrm>
              <a:off x="3496" y="1914"/>
              <a:ext cx="1939" cy="1110"/>
              <a:chOff x="3523" y="1767"/>
              <a:chExt cx="1939" cy="1110"/>
            </a:xfrm>
          </p:grpSpPr>
          <p:sp>
            <p:nvSpPr>
              <p:cNvPr id="647174" name="Rectangle 6"/>
              <p:cNvSpPr>
                <a:spLocks noChangeArrowheads="1"/>
              </p:cNvSpPr>
              <p:nvPr/>
            </p:nvSpPr>
            <p:spPr bwMode="auto">
              <a:xfrm rot="544016">
                <a:off x="3523" y="1767"/>
                <a:ext cx="1939" cy="1110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rgbClr val="CCFF33"/>
                  </a:gs>
                  <a:gs pos="100000">
                    <a:schemeClr val="bg1"/>
                  </a:gs>
                </a:gsLst>
                <a:lin ang="2700000" scaled="1"/>
              </a:gradFill>
              <a:ln w="57150" cmpd="thinThick">
                <a:noFill/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0" tIns="0" rIns="0" bIns="0" anchor="ctr">
                <a:flatTx/>
              </a:bodyPr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347" name="Text Box 7"/>
              <p:cNvSpPr txBox="1">
                <a:spLocks noChangeArrowheads="1"/>
              </p:cNvSpPr>
              <p:nvPr/>
            </p:nvSpPr>
            <p:spPr bwMode="auto">
              <a:xfrm rot="487937">
                <a:off x="3594" y="2243"/>
                <a:ext cx="182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tr-TR" sz="2133" smtClean="0">
                    <a:solidFill>
                      <a:srgbClr val="000056"/>
                    </a:solidFill>
                  </a:rPr>
                  <a:t>Ya</a:t>
                </a:r>
                <a:r>
                  <a:rPr lang="tr-TR" altLang="tr-TR" sz="2133" smtClean="0">
                    <a:solidFill>
                      <a:srgbClr val="000056"/>
                    </a:solidFill>
                  </a:rPr>
                  <a:t>şlı</a:t>
                </a:r>
                <a:endParaRPr lang="en-GB" altLang="tr-TR" sz="2133" smtClean="0">
                  <a:solidFill>
                    <a:srgbClr val="000056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tr-TR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tr-TR" smtClean="0"/>
          </a:p>
        </p:txBody>
      </p:sp>
      <p:pic>
        <p:nvPicPr>
          <p:cNvPr id="119812" name="Picture 4" descr="maln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087438"/>
            <a:ext cx="82677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6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228600" y="420688"/>
            <a:ext cx="365760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Kronik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Yetersiz Beslenme</a:t>
            </a:r>
          </a:p>
        </p:txBody>
      </p:sp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2514600" y="2452688"/>
            <a:ext cx="3581400" cy="1219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556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SARKOPENİ</a:t>
            </a:r>
          </a:p>
        </p:txBody>
      </p:sp>
      <p:sp>
        <p:nvSpPr>
          <p:cNvPr id="120836" name="Line 6"/>
          <p:cNvSpPr>
            <a:spLocks noChangeShapeType="1"/>
          </p:cNvSpPr>
          <p:nvPr/>
        </p:nvSpPr>
        <p:spPr bwMode="auto">
          <a:xfrm>
            <a:off x="2286000" y="1373188"/>
            <a:ext cx="414338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37" name="Line 7"/>
          <p:cNvSpPr>
            <a:spLocks noChangeShapeType="1"/>
          </p:cNvSpPr>
          <p:nvPr/>
        </p:nvSpPr>
        <p:spPr bwMode="auto">
          <a:xfrm>
            <a:off x="3352800" y="1301750"/>
            <a:ext cx="3124200" cy="10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4" name="Rectangle 8"/>
          <p:cNvSpPr>
            <a:spLocks noChangeArrowheads="1"/>
          </p:cNvSpPr>
          <p:nvPr/>
        </p:nvSpPr>
        <p:spPr bwMode="auto">
          <a:xfrm>
            <a:off x="6477000" y="2365375"/>
            <a:ext cx="228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Hormonal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Düzensizlik</a:t>
            </a:r>
          </a:p>
        </p:txBody>
      </p:sp>
      <p:sp>
        <p:nvSpPr>
          <p:cNvPr id="120839" name="AutoShape 9"/>
          <p:cNvSpPr>
            <a:spLocks noChangeArrowheads="1"/>
          </p:cNvSpPr>
          <p:nvPr/>
        </p:nvSpPr>
        <p:spPr bwMode="auto">
          <a:xfrm>
            <a:off x="1447800" y="1774825"/>
            <a:ext cx="381000" cy="474663"/>
          </a:xfrm>
          <a:prstGeom prst="downArrow">
            <a:avLst>
              <a:gd name="adj1" fmla="val 50000"/>
              <a:gd name="adj2" fmla="val 3503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6" name="Rectangle 10"/>
          <p:cNvSpPr>
            <a:spLocks noChangeArrowheads="1"/>
          </p:cNvSpPr>
          <p:nvPr/>
        </p:nvSpPr>
        <p:spPr bwMode="auto">
          <a:xfrm>
            <a:off x="304800" y="1571625"/>
            <a:ext cx="9144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Enerji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Tüketimi </a:t>
            </a:r>
          </a:p>
        </p:txBody>
      </p:sp>
      <p:sp>
        <p:nvSpPr>
          <p:cNvPr id="83977" name="Rectangle 11"/>
          <p:cNvSpPr>
            <a:spLocks noChangeArrowheads="1"/>
          </p:cNvSpPr>
          <p:nvPr/>
        </p:nvSpPr>
        <p:spPr bwMode="auto">
          <a:xfrm>
            <a:off x="457200" y="3062288"/>
            <a:ext cx="9144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İstirahat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Metabolik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Hızı</a:t>
            </a:r>
          </a:p>
        </p:txBody>
      </p:sp>
      <p:sp>
        <p:nvSpPr>
          <p:cNvPr id="120842" name="AutoShape 12"/>
          <p:cNvSpPr>
            <a:spLocks noChangeArrowheads="1"/>
          </p:cNvSpPr>
          <p:nvPr/>
        </p:nvSpPr>
        <p:spPr bwMode="auto">
          <a:xfrm>
            <a:off x="1676400" y="3130550"/>
            <a:ext cx="381000" cy="473075"/>
          </a:xfrm>
          <a:prstGeom prst="downArrow">
            <a:avLst>
              <a:gd name="adj1" fmla="val 50000"/>
              <a:gd name="adj2" fmla="val 349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9" name="Rectangle 13"/>
          <p:cNvSpPr>
            <a:spLocks noChangeArrowheads="1"/>
          </p:cNvSpPr>
          <p:nvPr/>
        </p:nvSpPr>
        <p:spPr bwMode="auto">
          <a:xfrm>
            <a:off x="4038600" y="488950"/>
            <a:ext cx="2133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Yaşlanma</a:t>
            </a:r>
          </a:p>
        </p:txBody>
      </p:sp>
      <p:sp>
        <p:nvSpPr>
          <p:cNvPr id="83980" name="Rectangle 14"/>
          <p:cNvSpPr>
            <a:spLocks noChangeArrowheads="1"/>
          </p:cNvSpPr>
          <p:nvPr/>
        </p:nvSpPr>
        <p:spPr bwMode="auto">
          <a:xfrm>
            <a:off x="6553200" y="488950"/>
            <a:ext cx="1905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Kronik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İnflamasyon</a:t>
            </a:r>
          </a:p>
        </p:txBody>
      </p:sp>
      <p:sp>
        <p:nvSpPr>
          <p:cNvPr id="120845" name="Line 15"/>
          <p:cNvSpPr>
            <a:spLocks noChangeShapeType="1"/>
          </p:cNvSpPr>
          <p:nvPr/>
        </p:nvSpPr>
        <p:spPr bwMode="auto">
          <a:xfrm>
            <a:off x="4876800" y="1233488"/>
            <a:ext cx="0" cy="1084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46" name="Line 16"/>
          <p:cNvSpPr>
            <a:spLocks noChangeShapeType="1"/>
          </p:cNvSpPr>
          <p:nvPr/>
        </p:nvSpPr>
        <p:spPr bwMode="auto">
          <a:xfrm flipH="1">
            <a:off x="5638800" y="1571625"/>
            <a:ext cx="990600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47" name="Line 17"/>
          <p:cNvSpPr>
            <a:spLocks noChangeShapeType="1"/>
          </p:cNvSpPr>
          <p:nvPr/>
        </p:nvSpPr>
        <p:spPr bwMode="auto">
          <a:xfrm>
            <a:off x="4038600" y="3806825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84" name="Rectangle 18"/>
          <p:cNvSpPr>
            <a:spLocks noChangeArrowheads="1"/>
          </p:cNvSpPr>
          <p:nvPr/>
        </p:nvSpPr>
        <p:spPr bwMode="auto">
          <a:xfrm>
            <a:off x="3581400" y="4213225"/>
            <a:ext cx="914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GÜÇ</a:t>
            </a:r>
          </a:p>
        </p:txBody>
      </p:sp>
      <p:sp>
        <p:nvSpPr>
          <p:cNvPr id="120849" name="AutoShape 19"/>
          <p:cNvSpPr>
            <a:spLocks noChangeArrowheads="1"/>
          </p:cNvSpPr>
          <p:nvPr/>
        </p:nvSpPr>
        <p:spPr bwMode="auto">
          <a:xfrm>
            <a:off x="4572000" y="4094163"/>
            <a:ext cx="215900" cy="511175"/>
          </a:xfrm>
          <a:prstGeom prst="downArrow">
            <a:avLst>
              <a:gd name="adj1" fmla="val 50000"/>
              <a:gd name="adj2" fmla="val 6659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50" name="Line 20"/>
          <p:cNvSpPr>
            <a:spLocks noChangeShapeType="1"/>
          </p:cNvSpPr>
          <p:nvPr/>
        </p:nvSpPr>
        <p:spPr bwMode="auto">
          <a:xfrm flipH="1">
            <a:off x="1828800" y="4552950"/>
            <a:ext cx="160020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51" name="Line 21"/>
          <p:cNvSpPr>
            <a:spLocks noChangeShapeType="1"/>
          </p:cNvSpPr>
          <p:nvPr/>
        </p:nvSpPr>
        <p:spPr bwMode="auto">
          <a:xfrm>
            <a:off x="4038600" y="4619625"/>
            <a:ext cx="0" cy="54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52" name="Line 22"/>
          <p:cNvSpPr>
            <a:spLocks noChangeShapeType="1"/>
          </p:cNvSpPr>
          <p:nvPr/>
        </p:nvSpPr>
        <p:spPr bwMode="auto">
          <a:xfrm>
            <a:off x="4495800" y="4552950"/>
            <a:ext cx="129540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89" name="Rectangle 23"/>
          <p:cNvSpPr>
            <a:spLocks noChangeArrowheads="1"/>
          </p:cNvSpPr>
          <p:nvPr/>
        </p:nvSpPr>
        <p:spPr bwMode="auto">
          <a:xfrm>
            <a:off x="533400" y="5094288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Yürüme</a:t>
            </a:r>
          </a:p>
        </p:txBody>
      </p:sp>
      <p:sp>
        <p:nvSpPr>
          <p:cNvPr id="120854" name="AutoShape 24"/>
          <p:cNvSpPr>
            <a:spLocks noChangeArrowheads="1"/>
          </p:cNvSpPr>
          <p:nvPr/>
        </p:nvSpPr>
        <p:spPr bwMode="auto">
          <a:xfrm>
            <a:off x="2051050" y="5181600"/>
            <a:ext cx="304800" cy="4064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91" name="Rectangle 25"/>
          <p:cNvSpPr>
            <a:spLocks noChangeArrowheads="1"/>
          </p:cNvSpPr>
          <p:nvPr/>
        </p:nvSpPr>
        <p:spPr bwMode="auto">
          <a:xfrm>
            <a:off x="3505200" y="5162550"/>
            <a:ext cx="14478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Fiziksel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Aktivite</a:t>
            </a:r>
          </a:p>
        </p:txBody>
      </p:sp>
      <p:sp>
        <p:nvSpPr>
          <p:cNvPr id="120856" name="AutoShape 26"/>
          <p:cNvSpPr>
            <a:spLocks noChangeArrowheads="1"/>
          </p:cNvSpPr>
          <p:nvPr/>
        </p:nvSpPr>
        <p:spPr bwMode="auto">
          <a:xfrm>
            <a:off x="4914900" y="5229225"/>
            <a:ext cx="304800" cy="4064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93" name="Rectangle 27"/>
          <p:cNvSpPr>
            <a:spLocks noChangeArrowheads="1"/>
          </p:cNvSpPr>
          <p:nvPr/>
        </p:nvSpPr>
        <p:spPr bwMode="auto">
          <a:xfrm>
            <a:off x="6019800" y="4959350"/>
            <a:ext cx="2667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Dayanıklıkta Azalma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133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Tükenmişlik</a:t>
            </a:r>
          </a:p>
        </p:txBody>
      </p:sp>
      <p:sp>
        <p:nvSpPr>
          <p:cNvPr id="120858" name="Rectangle 28"/>
          <p:cNvSpPr>
            <a:spLocks noChangeArrowheads="1"/>
          </p:cNvSpPr>
          <p:nvPr/>
        </p:nvSpPr>
        <p:spPr bwMode="auto">
          <a:xfrm>
            <a:off x="5791200" y="5797550"/>
            <a:ext cx="3352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6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Maggio M, 2006</a:t>
            </a:r>
          </a:p>
        </p:txBody>
      </p:sp>
    </p:spTree>
    <p:extLst>
      <p:ext uri="{BB962C8B-B14F-4D97-AF65-F5344CB8AC3E}">
        <p14:creationId xmlns:p14="http://schemas.microsoft.com/office/powerpoint/2010/main" val="394347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381000"/>
            <a:ext cx="62039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8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49275"/>
            <a:ext cx="435133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357563"/>
            <a:ext cx="3875087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213100"/>
            <a:ext cx="45910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149475"/>
            <a:ext cx="72247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İçerik Yer Tutucusu"/>
          <p:cNvSpPr txBox="1">
            <a:spLocks/>
          </p:cNvSpPr>
          <p:nvPr/>
        </p:nvSpPr>
        <p:spPr>
          <a:xfrm>
            <a:off x="1563688" y="374650"/>
            <a:ext cx="6140450" cy="1651000"/>
          </a:xfrm>
          <a:prstGeom prst="rect">
            <a:avLst/>
          </a:prstGeom>
          <a:solidFill>
            <a:srgbClr val="512373"/>
          </a:solidFill>
          <a:ln>
            <a:solidFill>
              <a:schemeClr val="accent4">
                <a:lumMod val="10000"/>
              </a:schemeClr>
            </a:solidFill>
          </a:ln>
        </p:spPr>
        <p:txBody>
          <a:bodyPr>
            <a:norm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tr-TR" altLang="tr-TR" sz="3556" dirty="0" err="1" smtClean="0">
                <a:solidFill>
                  <a:srgbClr val="FFFF00"/>
                </a:solidFill>
              </a:rPr>
              <a:t>Demans</a:t>
            </a:r>
            <a:r>
              <a:rPr lang="tr-TR" altLang="tr-TR" sz="3556" dirty="0" smtClean="0">
                <a:solidFill>
                  <a:srgbClr val="FFFF00"/>
                </a:solidFill>
              </a:rPr>
              <a:t> /Alzheimer / Bunama </a:t>
            </a:r>
            <a:endParaRPr lang="tr-TR" altLang="tr-TR" sz="3556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857250"/>
            <a:ext cx="3844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9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88" y="0"/>
            <a:ext cx="510063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473700"/>
            <a:ext cx="8229600" cy="1384300"/>
          </a:xfrm>
        </p:spPr>
        <p:txBody>
          <a:bodyPr/>
          <a:lstStyle/>
          <a:p>
            <a:endParaRPr lang="tr-TR" altLang="tr-TR" sz="5400" b="1" smtClean="0">
              <a:solidFill>
                <a:srgbClr val="3366CC"/>
              </a:solidFill>
            </a:endParaRPr>
          </a:p>
        </p:txBody>
      </p:sp>
      <p:graphicFrame>
        <p:nvGraphicFramePr>
          <p:cNvPr id="5" name="4 Diyagram"/>
          <p:cNvGraphicFramePr/>
          <p:nvPr>
            <p:extLst>
              <p:ext uri="{D42A27DB-BD31-4B8C-83A1-F6EECF244321}">
                <p14:modId xmlns:p14="http://schemas.microsoft.com/office/powerpoint/2010/main" val="875062572"/>
              </p:ext>
            </p:extLst>
          </p:nvPr>
        </p:nvGraphicFramePr>
        <p:xfrm>
          <a:off x="-1331910" y="25406"/>
          <a:ext cx="11703051" cy="585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7044" name="Line 14"/>
          <p:cNvSpPr>
            <a:spLocks noChangeShapeType="1"/>
          </p:cNvSpPr>
          <p:nvPr/>
        </p:nvSpPr>
        <p:spPr bwMode="auto">
          <a:xfrm flipH="1" flipV="1">
            <a:off x="3635375" y="6308725"/>
            <a:ext cx="7302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Oval"/>
          <p:cNvSpPr/>
          <p:nvPr/>
        </p:nvSpPr>
        <p:spPr>
          <a:xfrm>
            <a:off x="1050925" y="1885950"/>
            <a:ext cx="2378075" cy="2349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dirty="0" smtClean="0">
                <a:solidFill>
                  <a:srgbClr val="FFFF00"/>
                </a:solidFill>
              </a:rPr>
              <a:t>Tıbbi</a:t>
            </a:r>
            <a:endParaRPr lang="tr-TR" dirty="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tr-TR" dirty="0" smtClean="0">
                <a:solidFill>
                  <a:srgbClr val="FFFFFF"/>
                </a:solidFill>
              </a:rPr>
              <a:t>Problemler, </a:t>
            </a:r>
            <a:r>
              <a:rPr lang="tr-TR" dirty="0" err="1" smtClean="0">
                <a:solidFill>
                  <a:srgbClr val="FFFFFF"/>
                </a:solidFill>
              </a:rPr>
              <a:t>komorbid</a:t>
            </a:r>
            <a:r>
              <a:rPr lang="tr-TR" dirty="0" smtClean="0">
                <a:solidFill>
                  <a:srgbClr val="FFFFFF"/>
                </a:solidFill>
              </a:rPr>
              <a:t> hastalıklar, </a:t>
            </a:r>
            <a:r>
              <a:rPr lang="tr-TR" dirty="0" err="1" smtClean="0">
                <a:solidFill>
                  <a:srgbClr val="FFFFFF"/>
                </a:solidFill>
              </a:rPr>
              <a:t>nutrisyon</a:t>
            </a:r>
            <a:r>
              <a:rPr lang="tr-TR" dirty="0" smtClean="0">
                <a:solidFill>
                  <a:srgbClr val="FFFFFF"/>
                </a:solidFill>
              </a:rPr>
              <a:t>, </a:t>
            </a:r>
            <a:r>
              <a:rPr lang="tr-TR" dirty="0" err="1" smtClean="0">
                <a:solidFill>
                  <a:srgbClr val="FFFFFF"/>
                </a:solidFill>
              </a:rPr>
              <a:t>laboratuar,ilaçlar</a:t>
            </a:r>
            <a:r>
              <a:rPr lang="tr-TR" dirty="0" smtClean="0">
                <a:solidFill>
                  <a:srgbClr val="FFFFFF"/>
                </a:solidFill>
              </a:rPr>
              <a:t>, muayene</a:t>
            </a:r>
          </a:p>
        </p:txBody>
      </p:sp>
      <p:sp>
        <p:nvSpPr>
          <p:cNvPr id="5" name="4 Oval"/>
          <p:cNvSpPr/>
          <p:nvPr/>
        </p:nvSpPr>
        <p:spPr>
          <a:xfrm>
            <a:off x="2794000" y="996950"/>
            <a:ext cx="2354263" cy="2368550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dirty="0" smtClean="0">
                <a:solidFill>
                  <a:srgbClr val="0070C0"/>
                </a:solidFill>
              </a:rPr>
              <a:t>Fonksiyonel</a:t>
            </a:r>
          </a:p>
          <a:p>
            <a:pPr algn="ctr" eaLnBrk="1" hangingPunct="1">
              <a:defRPr/>
            </a:pPr>
            <a:r>
              <a:rPr lang="tr-TR" dirty="0" smtClean="0"/>
              <a:t>GYA, EGYA, egzersiz, yürüme-denge</a:t>
            </a:r>
          </a:p>
        </p:txBody>
      </p:sp>
      <p:sp>
        <p:nvSpPr>
          <p:cNvPr id="6" name="5 Oval"/>
          <p:cNvSpPr/>
          <p:nvPr/>
        </p:nvSpPr>
        <p:spPr>
          <a:xfrm>
            <a:off x="2095500" y="3727450"/>
            <a:ext cx="2159000" cy="23495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dirty="0" err="1" smtClean="0">
                <a:solidFill>
                  <a:srgbClr val="FFFF00"/>
                </a:solidFill>
              </a:rPr>
              <a:t>Psikososyal</a:t>
            </a:r>
            <a:endParaRPr lang="tr-TR" dirty="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tr-TR" dirty="0" smtClean="0">
                <a:solidFill>
                  <a:srgbClr val="FFFFFF"/>
                </a:solidFill>
              </a:rPr>
              <a:t>Kognitif durum, </a:t>
            </a:r>
            <a:r>
              <a:rPr lang="tr-TR" dirty="0" err="1" smtClean="0">
                <a:solidFill>
                  <a:srgbClr val="FFFFFF"/>
                </a:solidFill>
              </a:rPr>
              <a:t>duygudurum</a:t>
            </a:r>
            <a:endParaRPr lang="tr-TR" dirty="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tr-TR" dirty="0" smtClean="0">
                <a:solidFill>
                  <a:srgbClr val="FFFFFF"/>
                </a:solidFill>
              </a:rPr>
              <a:t>davranış</a:t>
            </a:r>
          </a:p>
        </p:txBody>
      </p:sp>
      <p:sp>
        <p:nvSpPr>
          <p:cNvPr id="7" name="6 Oval"/>
          <p:cNvSpPr/>
          <p:nvPr/>
        </p:nvSpPr>
        <p:spPr>
          <a:xfrm>
            <a:off x="4059238" y="3878263"/>
            <a:ext cx="2751137" cy="21986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tr-TR" altLang="tr-TR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tr-TR" altLang="tr-TR" dirty="0">
                <a:solidFill>
                  <a:srgbClr val="FFFF00"/>
                </a:solidFill>
              </a:rPr>
              <a:t>Sosyal</a:t>
            </a:r>
          </a:p>
          <a:p>
            <a:pPr algn="ctr" eaLnBrk="1" hangingPunct="1">
              <a:defRPr/>
            </a:pPr>
            <a:r>
              <a:rPr lang="tr-TR" altLang="tr-TR" sz="1511" dirty="0">
                <a:solidFill>
                  <a:srgbClr val="FFFFFF"/>
                </a:solidFill>
              </a:rPr>
              <a:t>Sosyal destek ve rol,  sağlık hizmetlerinden yararlanma ve ulaşım,  bakım imkanları, ekonomik durum</a:t>
            </a:r>
          </a:p>
        </p:txBody>
      </p:sp>
      <p:sp>
        <p:nvSpPr>
          <p:cNvPr id="8" name="7 Oval"/>
          <p:cNvSpPr/>
          <p:nvPr/>
        </p:nvSpPr>
        <p:spPr>
          <a:xfrm>
            <a:off x="4572000" y="1822450"/>
            <a:ext cx="2687638" cy="2286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dirty="0" smtClean="0">
                <a:solidFill>
                  <a:srgbClr val="002060"/>
                </a:solidFill>
              </a:rPr>
              <a:t>Çevresel değerlendirme</a:t>
            </a:r>
          </a:p>
          <a:p>
            <a:pPr algn="ctr" eaLnBrk="1" hangingPunct="1">
              <a:defRPr/>
            </a:pPr>
            <a:r>
              <a:rPr lang="tr-TR" dirty="0" smtClean="0"/>
              <a:t>Ev güvenliği, tele sağlık, transport imkanları , kazaların önlenmesi….</a:t>
            </a:r>
          </a:p>
        </p:txBody>
      </p:sp>
      <p:sp>
        <p:nvSpPr>
          <p:cNvPr id="22535" name="1 Başlık"/>
          <p:cNvSpPr txBox="1">
            <a:spLocks/>
          </p:cNvSpPr>
          <p:nvPr/>
        </p:nvSpPr>
        <p:spPr bwMode="auto">
          <a:xfrm>
            <a:off x="895350" y="449263"/>
            <a:ext cx="7469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tr-TR" sz="2844" smtClean="0">
              <a:latin typeface="Franklin Gothic Book" panose="020B0503020102020204" pitchFamily="34" charset="0"/>
            </a:endParaRPr>
          </a:p>
        </p:txBody>
      </p:sp>
      <p:sp>
        <p:nvSpPr>
          <p:cNvPr id="18440" name="8 Başlık"/>
          <p:cNvSpPr>
            <a:spLocks noGrp="1"/>
          </p:cNvSpPr>
          <p:nvPr>
            <p:ph type="title" idx="4294967295"/>
          </p:nvPr>
        </p:nvSpPr>
        <p:spPr>
          <a:xfrm>
            <a:off x="923925" y="484188"/>
            <a:ext cx="6908800" cy="576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altLang="tr-TR" sz="3556" b="1" dirty="0">
                <a:solidFill>
                  <a:srgbClr val="0070C0"/>
                </a:solidFill>
              </a:rPr>
              <a:t>Çok </a:t>
            </a:r>
            <a:r>
              <a:rPr lang="tr-TR" altLang="tr-TR" sz="3556" b="1" dirty="0" smtClean="0">
                <a:solidFill>
                  <a:srgbClr val="0070C0"/>
                </a:solidFill>
              </a:rPr>
              <a:t>Yönlü </a:t>
            </a:r>
            <a:r>
              <a:rPr lang="tr-TR" altLang="tr-TR" sz="3556" b="1" dirty="0">
                <a:solidFill>
                  <a:srgbClr val="0070C0"/>
                </a:solidFill>
              </a:rPr>
              <a:t>Y</a:t>
            </a:r>
            <a:r>
              <a:rPr lang="tr-TR" altLang="tr-TR" sz="3556" b="1" dirty="0" smtClean="0">
                <a:solidFill>
                  <a:srgbClr val="0070C0"/>
                </a:solidFill>
              </a:rPr>
              <a:t>aş Değerlendirmesi</a:t>
            </a:r>
            <a:endParaRPr lang="tr-TR" altLang="tr-TR" sz="3556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8229600" cy="798513"/>
          </a:xfrm>
        </p:spPr>
        <p:txBody>
          <a:bodyPr/>
          <a:lstStyle/>
          <a:p>
            <a:pPr eaLnBrk="1" hangingPunct="1"/>
            <a:r>
              <a:rPr lang="tr-TR" altLang="tr-TR" b="1" dirty="0" smtClean="0">
                <a:solidFill>
                  <a:srgbClr val="00B0F0"/>
                </a:solidFill>
                <a:ea typeface="ヒラギノ角ゴ Pro W3" pitchFamily="124" charset="-128"/>
              </a:rPr>
              <a:t>Nasıl yaş almak istersiniz?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000250" y="1500188"/>
            <a:ext cx="71609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Rakamlara takılmadan (</a:t>
            </a:r>
            <a:r>
              <a:rPr kumimoji="0" lang="tr-TR" altLang="tr-TR" sz="3600" b="0" i="0" u="none" strike="noStrike" kern="1200" cap="none" spc="0" normalizeH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yaş kilo..)</a:t>
            </a:r>
            <a:endParaRPr kumimoji="0" lang="tr-TR" altLang="tr-TR" sz="36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3600" b="1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4" name="TextBox 33"/>
          <p:cNvSpPr txBox="1">
            <a:spLocks noChangeArrowheads="1"/>
          </p:cNvSpPr>
          <p:nvPr/>
        </p:nvSpPr>
        <p:spPr bwMode="auto">
          <a:xfrm>
            <a:off x="1937813" y="2389943"/>
            <a:ext cx="2598788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Genç kalarak</a:t>
            </a:r>
            <a:endParaRPr kumimoji="0" lang="en-US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5" name="Rectangle 32"/>
          <p:cNvSpPr>
            <a:spLocks noChangeArrowheads="1"/>
          </p:cNvSpPr>
          <p:nvPr/>
        </p:nvSpPr>
        <p:spPr bwMode="auto">
          <a:xfrm>
            <a:off x="1937813" y="3393167"/>
            <a:ext cx="2313454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kumimoji="0" lang="tr-TR" alt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Fit kalarak</a:t>
            </a:r>
            <a:endParaRPr kumimoji="0" lang="en-US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6" name="Rectangle 34"/>
          <p:cNvSpPr>
            <a:spLocks noChangeArrowheads="1"/>
          </p:cNvSpPr>
          <p:nvPr/>
        </p:nvSpPr>
        <p:spPr bwMode="auto">
          <a:xfrm>
            <a:off x="1947863" y="4560888"/>
            <a:ext cx="40110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Ele avuca düşmeden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7" name="6 Oval"/>
          <p:cNvSpPr/>
          <p:nvPr/>
        </p:nvSpPr>
        <p:spPr>
          <a:xfrm>
            <a:off x="1214438" y="1500188"/>
            <a:ext cx="642937" cy="642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Oval"/>
          <p:cNvSpPr/>
          <p:nvPr/>
        </p:nvSpPr>
        <p:spPr>
          <a:xfrm>
            <a:off x="1214438" y="2571750"/>
            <a:ext cx="642937" cy="642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Oval"/>
          <p:cNvSpPr/>
          <p:nvPr/>
        </p:nvSpPr>
        <p:spPr>
          <a:xfrm>
            <a:off x="1214438" y="3571875"/>
            <a:ext cx="642937" cy="64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Oval"/>
          <p:cNvSpPr/>
          <p:nvPr/>
        </p:nvSpPr>
        <p:spPr>
          <a:xfrm>
            <a:off x="1198563" y="4530725"/>
            <a:ext cx="642937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11" name="Picture 2" descr="http://www.sozlukcell.com/pictures/el_6d8fc6b1-81b7-4339-92b5-e7b52a414821_el-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422900"/>
            <a:ext cx="8350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34"/>
          <p:cNvSpPr>
            <a:spLocks noChangeArrowheads="1"/>
          </p:cNvSpPr>
          <p:nvPr/>
        </p:nvSpPr>
        <p:spPr bwMode="auto">
          <a:xfrm>
            <a:off x="2000250" y="5634038"/>
            <a:ext cx="3009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Aklım başımda 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47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smtClean="0">
                <a:solidFill>
                  <a:srgbClr val="002060"/>
                </a:solidFill>
              </a:rPr>
              <a:t>Yaş alma korkuları</a:t>
            </a:r>
          </a:p>
        </p:txBody>
      </p:sp>
      <p:sp>
        <p:nvSpPr>
          <p:cNvPr id="95235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 smtClean="0"/>
              <a:t>Kozmetik, görünüm, kas, yağ, cilt, saç….</a:t>
            </a:r>
          </a:p>
          <a:p>
            <a:r>
              <a:rPr lang="tr-TR" altLang="tr-TR" smtClean="0"/>
              <a:t>Yatalak kalırmıyım ?</a:t>
            </a:r>
          </a:p>
          <a:p>
            <a:r>
              <a:rPr lang="tr-TR" altLang="tr-TR" smtClean="0"/>
              <a:t>Kim bakar, evde bakım, bakımevi…</a:t>
            </a:r>
          </a:p>
          <a:p>
            <a:r>
              <a:rPr lang="tr-TR" altLang="tr-TR" smtClean="0"/>
              <a:t>Alzheimer korkusu</a:t>
            </a:r>
          </a:p>
          <a:p>
            <a:r>
              <a:rPr lang="tr-TR" altLang="tr-TR" smtClean="0"/>
              <a:t>Kanser korkusu</a:t>
            </a:r>
          </a:p>
          <a:p>
            <a:r>
              <a:rPr lang="tr-TR" altLang="tr-TR" smtClean="0"/>
              <a:t>Kalp krizi korkusu</a:t>
            </a:r>
          </a:p>
          <a:p>
            <a:r>
              <a:rPr lang="tr-TR" altLang="tr-TR" smtClean="0"/>
              <a:t>Sağlıksız mı yaşıyorum / yiyorum korkusu</a:t>
            </a:r>
          </a:p>
          <a:p>
            <a:r>
              <a:rPr lang="tr-TR" altLang="tr-TR" smtClean="0"/>
              <a:t>……………………………………………….</a:t>
            </a:r>
          </a:p>
          <a:p>
            <a:endParaRPr lang="tr-TR" altLang="tr-T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smtClean="0">
                <a:solidFill>
                  <a:srgbClr val="00B0F0"/>
                </a:solidFill>
              </a:rPr>
              <a:t>Trendlere dikkat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323528" y="1196751"/>
            <a:ext cx="4038600" cy="4525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r-TR" sz="2400" dirty="0" smtClean="0"/>
              <a:t>1999- vitamin E </a:t>
            </a:r>
          </a:p>
          <a:p>
            <a:pPr>
              <a:defRPr/>
            </a:pPr>
            <a:r>
              <a:rPr lang="tr-TR" sz="2400" dirty="0" smtClean="0"/>
              <a:t>2000—aspirin</a:t>
            </a:r>
          </a:p>
          <a:p>
            <a:pPr>
              <a:defRPr/>
            </a:pPr>
            <a:r>
              <a:rPr lang="tr-TR" sz="2400" dirty="0" smtClean="0"/>
              <a:t>2001—havuç, nar</a:t>
            </a:r>
            <a:endParaRPr lang="tr-TR" sz="2400" dirty="0"/>
          </a:p>
          <a:p>
            <a:pPr>
              <a:defRPr/>
            </a:pPr>
            <a:r>
              <a:rPr lang="tr-TR" sz="2400" dirty="0" smtClean="0"/>
              <a:t>2002---</a:t>
            </a:r>
            <a:r>
              <a:rPr lang="tr-TR" sz="2400" dirty="0" err="1" smtClean="0"/>
              <a:t>ginko</a:t>
            </a:r>
            <a:endParaRPr lang="tr-TR" sz="2400" dirty="0" smtClean="0"/>
          </a:p>
          <a:p>
            <a:pPr>
              <a:defRPr/>
            </a:pPr>
            <a:r>
              <a:rPr lang="tr-TR" sz="2400" dirty="0" smtClean="0"/>
              <a:t>2003- ginseng</a:t>
            </a:r>
          </a:p>
          <a:p>
            <a:pPr>
              <a:defRPr/>
            </a:pPr>
            <a:r>
              <a:rPr lang="tr-TR" sz="2400" dirty="0" smtClean="0"/>
              <a:t>2004—</a:t>
            </a:r>
            <a:r>
              <a:rPr lang="tr-TR" sz="2400" dirty="0" err="1" smtClean="0"/>
              <a:t>curcumin</a:t>
            </a:r>
            <a:endParaRPr lang="tr-TR" sz="2400" dirty="0" smtClean="0"/>
          </a:p>
          <a:p>
            <a:pPr>
              <a:defRPr/>
            </a:pPr>
            <a:r>
              <a:rPr lang="tr-TR" sz="2400" dirty="0" smtClean="0"/>
              <a:t>2005---omega3</a:t>
            </a:r>
          </a:p>
          <a:p>
            <a:pPr>
              <a:defRPr/>
            </a:pPr>
            <a:r>
              <a:rPr lang="tr-TR" sz="2400" dirty="0" smtClean="0"/>
              <a:t>2006- </a:t>
            </a:r>
            <a:r>
              <a:rPr lang="tr-TR" sz="2400" dirty="0" err="1" smtClean="0"/>
              <a:t>coenzim</a:t>
            </a:r>
            <a:r>
              <a:rPr lang="tr-TR" sz="2400" dirty="0" smtClean="0"/>
              <a:t> Q10</a:t>
            </a:r>
          </a:p>
          <a:p>
            <a:pPr>
              <a:defRPr/>
            </a:pPr>
            <a:r>
              <a:rPr lang="tr-TR" sz="2400" dirty="0" smtClean="0"/>
              <a:t>2007- </a:t>
            </a:r>
            <a:r>
              <a:rPr lang="tr-TR" sz="2400" dirty="0" err="1" smtClean="0"/>
              <a:t>metformin</a:t>
            </a:r>
            <a:endParaRPr lang="tr-TR" sz="2400" dirty="0" smtClean="0"/>
          </a:p>
          <a:p>
            <a:pPr>
              <a:defRPr/>
            </a:pPr>
            <a:r>
              <a:rPr lang="tr-TR" sz="2400" dirty="0" smtClean="0"/>
              <a:t>2008 B12</a:t>
            </a:r>
            <a:r>
              <a:rPr lang="tr-TR" sz="2400" dirty="0"/>
              <a:t>, </a:t>
            </a:r>
            <a:r>
              <a:rPr lang="tr-TR" sz="2400" dirty="0" err="1"/>
              <a:t>folik</a:t>
            </a:r>
            <a:r>
              <a:rPr lang="tr-TR" sz="2400" dirty="0"/>
              <a:t> asit</a:t>
            </a:r>
          </a:p>
          <a:p>
            <a:pPr>
              <a:defRPr/>
            </a:pPr>
            <a:r>
              <a:rPr lang="tr-TR" sz="2400" dirty="0" smtClean="0"/>
              <a:t>2009-altın çilek, ginseng</a:t>
            </a:r>
            <a:endParaRPr lang="tr-TR" sz="2400" dirty="0"/>
          </a:p>
          <a:p>
            <a:pPr>
              <a:defRPr/>
            </a:pPr>
            <a:r>
              <a:rPr lang="tr-TR" sz="2400" dirty="0"/>
              <a:t>2010—</a:t>
            </a:r>
            <a:r>
              <a:rPr lang="tr-TR" sz="2400" dirty="0" err="1"/>
              <a:t>alfalipoik</a:t>
            </a:r>
            <a:r>
              <a:rPr lang="tr-TR" sz="2400" dirty="0"/>
              <a:t> asit</a:t>
            </a: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half" idx="2"/>
          </p:nvPr>
        </p:nvSpPr>
        <p:spPr>
          <a:xfrm>
            <a:off x="4571465" y="1196752"/>
            <a:ext cx="4038600" cy="518457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r-TR" sz="2200" dirty="0" smtClean="0"/>
              <a:t>2011- </a:t>
            </a:r>
            <a:r>
              <a:rPr lang="tr-TR" sz="2200" dirty="0" err="1" smtClean="0"/>
              <a:t>resveretrol</a:t>
            </a:r>
            <a:endParaRPr lang="tr-TR" sz="2200" dirty="0" smtClean="0"/>
          </a:p>
          <a:p>
            <a:pPr>
              <a:defRPr/>
            </a:pPr>
            <a:r>
              <a:rPr lang="tr-TR" sz="2200" dirty="0" smtClean="0"/>
              <a:t>2012—vitamin D 2013—brokoli, ıspanak, </a:t>
            </a:r>
            <a:r>
              <a:rPr lang="tr-TR" sz="2200" dirty="0" err="1" smtClean="0"/>
              <a:t>bruksel</a:t>
            </a:r>
            <a:r>
              <a:rPr lang="tr-TR" sz="2200" dirty="0" smtClean="0"/>
              <a:t> </a:t>
            </a:r>
            <a:r>
              <a:rPr lang="tr-TR" sz="2200" dirty="0" err="1"/>
              <a:t>lahanasıtarçın</a:t>
            </a:r>
            <a:endParaRPr lang="tr-TR" sz="2200" dirty="0"/>
          </a:p>
          <a:p>
            <a:pPr>
              <a:defRPr/>
            </a:pPr>
            <a:r>
              <a:rPr lang="tr-TR" sz="2200" dirty="0" smtClean="0"/>
              <a:t>2014—</a:t>
            </a:r>
            <a:r>
              <a:rPr lang="tr-TR" sz="2200" dirty="0" err="1" smtClean="0"/>
              <a:t>probiyotikler</a:t>
            </a:r>
            <a:endParaRPr lang="tr-TR" sz="2200" dirty="0" smtClean="0"/>
          </a:p>
          <a:p>
            <a:pPr>
              <a:defRPr/>
            </a:pPr>
            <a:r>
              <a:rPr lang="tr-TR" sz="2200" dirty="0" smtClean="0"/>
              <a:t>2015—zerdeçal</a:t>
            </a:r>
          </a:p>
          <a:p>
            <a:pPr>
              <a:defRPr/>
            </a:pPr>
            <a:r>
              <a:rPr lang="tr-TR" sz="2200" dirty="0" smtClean="0">
                <a:solidFill>
                  <a:srgbClr val="0070C0"/>
                </a:solidFill>
              </a:rPr>
              <a:t>2016vitamin C </a:t>
            </a:r>
          </a:p>
          <a:p>
            <a:pPr>
              <a:defRPr/>
            </a:pPr>
            <a:r>
              <a:rPr lang="tr-TR" sz="2200" dirty="0" smtClean="0">
                <a:solidFill>
                  <a:srgbClr val="0070C0"/>
                </a:solidFill>
              </a:rPr>
              <a:t>2017-MVM</a:t>
            </a:r>
          </a:p>
          <a:p>
            <a:pPr>
              <a:defRPr/>
            </a:pPr>
            <a:r>
              <a:rPr lang="tr-TR" sz="2200" dirty="0" smtClean="0">
                <a:solidFill>
                  <a:srgbClr val="0070C0"/>
                </a:solidFill>
              </a:rPr>
              <a:t>2018 magnezyum</a:t>
            </a:r>
          </a:p>
          <a:p>
            <a:pPr>
              <a:defRPr/>
            </a:pPr>
            <a:r>
              <a:rPr lang="tr-TR" sz="2200" dirty="0" smtClean="0">
                <a:solidFill>
                  <a:srgbClr val="0070C0"/>
                </a:solidFill>
              </a:rPr>
              <a:t>2019 </a:t>
            </a:r>
            <a:r>
              <a:rPr lang="tr-TR" sz="2200" dirty="0" err="1" smtClean="0">
                <a:solidFill>
                  <a:srgbClr val="0070C0"/>
                </a:solidFill>
              </a:rPr>
              <a:t>sitikolin</a:t>
            </a:r>
            <a:endParaRPr lang="tr-TR" sz="22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tr-TR" sz="2200" dirty="0" smtClean="0">
                <a:solidFill>
                  <a:srgbClr val="0070C0"/>
                </a:solidFill>
              </a:rPr>
              <a:t>2020 </a:t>
            </a:r>
            <a:r>
              <a:rPr lang="tr-TR" sz="2200" dirty="0" err="1" smtClean="0">
                <a:solidFill>
                  <a:srgbClr val="0070C0"/>
                </a:solidFill>
              </a:rPr>
              <a:t>nadh</a:t>
            </a:r>
            <a:endParaRPr lang="tr-TR" sz="22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tr-TR" sz="2200" dirty="0" smtClean="0">
                <a:solidFill>
                  <a:srgbClr val="0070C0"/>
                </a:solidFill>
              </a:rPr>
              <a:t>2021 </a:t>
            </a:r>
            <a:r>
              <a:rPr lang="tr-TR" sz="2200" dirty="0" err="1" smtClean="0">
                <a:solidFill>
                  <a:srgbClr val="0070C0"/>
                </a:solidFill>
              </a:rPr>
              <a:t>glutatyon</a:t>
            </a:r>
            <a:endParaRPr lang="tr-TR" sz="22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tr-TR" sz="2200" dirty="0" smtClean="0">
                <a:solidFill>
                  <a:srgbClr val="0070C0"/>
                </a:solidFill>
              </a:rPr>
              <a:t>2022 </a:t>
            </a:r>
            <a:r>
              <a:rPr lang="tr-TR" sz="2200" dirty="0" err="1" smtClean="0">
                <a:solidFill>
                  <a:srgbClr val="0070C0"/>
                </a:solidFill>
              </a:rPr>
              <a:t>quersetin</a:t>
            </a:r>
            <a:endParaRPr lang="tr-TR" sz="22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tr-TR" sz="2200" dirty="0" smtClean="0">
                <a:solidFill>
                  <a:srgbClr val="0070C0"/>
                </a:solidFill>
              </a:rPr>
              <a:t>2023 </a:t>
            </a:r>
            <a:r>
              <a:rPr lang="tr-TR" sz="2200" dirty="0" err="1" smtClean="0">
                <a:solidFill>
                  <a:srgbClr val="0070C0"/>
                </a:solidFill>
              </a:rPr>
              <a:t>kollajen</a:t>
            </a:r>
            <a:endParaRPr lang="tr-TR" sz="2200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tr-TR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tr-TR" dirty="0" smtClean="0">
                <a:solidFill>
                  <a:srgbClr val="0070C0"/>
                </a:solidFill>
              </a:rPr>
              <a:t> </a:t>
            </a:r>
            <a:endParaRPr lang="tr-TR" b="1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/>
        </p:nvGraphicFramePr>
        <p:xfrm>
          <a:off x="-90488" y="1125538"/>
          <a:ext cx="9234488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5" name="Picture 11" descr="MPj0409660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8194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MPj0178842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2971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1500188"/>
            <a:ext cx="4098925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r="9103"/>
          <a:stretch>
            <a:fillRect/>
          </a:stretch>
        </p:blipFill>
        <p:spPr bwMode="auto">
          <a:xfrm>
            <a:off x="0" y="4643438"/>
            <a:ext cx="51816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285750"/>
            <a:ext cx="7259638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22476" r="10352" b="19563"/>
          <a:stretch>
            <a:fillRect/>
          </a:stretch>
        </p:blipFill>
        <p:spPr bwMode="auto">
          <a:xfrm>
            <a:off x="285750" y="0"/>
            <a:ext cx="3959225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bd0002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3429000"/>
            <a:ext cx="23241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WordArt 3"/>
          <p:cNvSpPr>
            <a:spLocks noChangeArrowheads="1" noChangeShapeType="1" noTextEdit="1"/>
          </p:cNvSpPr>
          <p:nvPr/>
        </p:nvSpPr>
        <p:spPr bwMode="auto">
          <a:xfrm>
            <a:off x="1600200" y="762000"/>
            <a:ext cx="6324600" cy="289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tr-T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Primum non nocere</a:t>
            </a:r>
          </a:p>
        </p:txBody>
      </p:sp>
      <p:graphicFrame>
        <p:nvGraphicFramePr>
          <p:cNvPr id="99332" name="Object 2"/>
          <p:cNvGraphicFramePr>
            <a:graphicFrameLocks noChangeAspect="1"/>
          </p:cNvGraphicFramePr>
          <p:nvPr/>
        </p:nvGraphicFramePr>
        <p:xfrm>
          <a:off x="4203700" y="1582738"/>
          <a:ext cx="735013" cy="161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9" name="CorelDRAW" r:id="rId4" imgW="4233672" imgH="9342120" progId="">
                  <p:embed/>
                </p:oleObj>
              </mc:Choice>
              <mc:Fallback>
                <p:oleObj name="CorelDRAW" r:id="rId4" imgW="4233672" imgH="93421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3700" y="1582738"/>
                        <a:ext cx="735013" cy="161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cankurtaran\Downloads\IMG_4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468153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Metin kutusu 2"/>
          <p:cNvSpPr txBox="1">
            <a:spLocks noChangeArrowheads="1"/>
          </p:cNvSpPr>
          <p:nvPr/>
        </p:nvSpPr>
        <p:spPr bwMode="auto">
          <a:xfrm>
            <a:off x="539750" y="6021388"/>
            <a:ext cx="54628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800" dirty="0">
                <a:solidFill>
                  <a:srgbClr val="00B0F0"/>
                </a:solidFill>
                <a:latin typeface="Arial" panose="020B0604020202020204" pitchFamily="34" charset="0"/>
              </a:rPr>
              <a:t>Aynı dilden konuşmak önemli- </a:t>
            </a:r>
            <a:endParaRPr lang="tr-TR" altLang="tr-TR" sz="2800" dirty="0" smtClean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8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Ageless</a:t>
            </a:r>
            <a:r>
              <a:rPr lang="tr-TR" altLang="tr-TR" sz="2800" dirty="0" smtClean="0">
                <a:solidFill>
                  <a:srgbClr val="00B0F0"/>
                </a:solidFill>
                <a:latin typeface="Arial" panose="020B0604020202020204" pitchFamily="34" charset="0"/>
              </a:rPr>
              <a:t> //</a:t>
            </a:r>
            <a:r>
              <a:rPr lang="tr-TR" altLang="tr-TR" sz="28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İmmortalite</a:t>
            </a:r>
            <a:r>
              <a:rPr lang="tr-TR" altLang="tr-TR" sz="28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tr-TR" altLang="tr-TR" sz="2800" dirty="0">
                <a:solidFill>
                  <a:srgbClr val="00B0F0"/>
                </a:solidFill>
                <a:latin typeface="Arial" panose="020B0604020202020204" pitchFamily="34" charset="0"/>
              </a:rPr>
              <a:t>ne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3366CC"/>
                </a:solidFill>
              </a:rPr>
              <a:t>Medikal antiaging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tr-TR" altLang="tr-TR" sz="2800" dirty="0" smtClean="0"/>
              <a:t>Yaşam tarzı değişiklikleri, koruyucu hekimlik uygulamaları, eğitim, hijyen; </a:t>
            </a:r>
            <a:r>
              <a:rPr lang="tr-TR" altLang="tr-TR" sz="2800" b="1" dirty="0" smtClean="0">
                <a:solidFill>
                  <a:schemeClr val="accent2"/>
                </a:solidFill>
              </a:rPr>
              <a:t>sağlıklı yaşlanma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sz="2800" b="1" dirty="0" smtClean="0">
                <a:solidFill>
                  <a:schemeClr val="accent2"/>
                </a:solidFill>
              </a:rPr>
              <a:t>      ( </a:t>
            </a:r>
            <a:r>
              <a:rPr lang="tr-TR" altLang="tr-TR" sz="2800" b="1" dirty="0" err="1" smtClean="0">
                <a:solidFill>
                  <a:schemeClr val="accent2"/>
                </a:solidFill>
              </a:rPr>
              <a:t>ageless</a:t>
            </a:r>
            <a:r>
              <a:rPr lang="tr-TR" altLang="tr-TR" sz="2800" b="1" dirty="0" smtClean="0">
                <a:solidFill>
                  <a:schemeClr val="accent2"/>
                </a:solidFill>
              </a:rPr>
              <a:t> )</a:t>
            </a:r>
            <a:endParaRPr lang="tr-TR" altLang="tr-TR" sz="2800" b="1" dirty="0" smtClean="0">
              <a:solidFill>
                <a:srgbClr val="00B0F0"/>
              </a:solidFill>
            </a:endParaRPr>
          </a:p>
          <a:p>
            <a:pPr eaLnBrk="1" hangingPunct="1"/>
            <a:r>
              <a:rPr lang="tr-TR" altLang="tr-TR" sz="2800" dirty="0" smtClean="0"/>
              <a:t>Modern ve alternatif tıbba ait ilaç ve yöntemlerle kişinin yaşam kalitesini ve veya ortalama  yaşam süresini arttırmayı amaçlarken </a:t>
            </a:r>
            <a:r>
              <a:rPr lang="tr-TR" altLang="tr-TR" sz="2800" b="1" dirty="0" smtClean="0">
                <a:solidFill>
                  <a:schemeClr val="accent2"/>
                </a:solidFill>
              </a:rPr>
              <a:t>ortalama yaşam süresinin uzatılması </a:t>
            </a:r>
          </a:p>
          <a:p>
            <a:pPr eaLnBrk="1" hangingPunct="1"/>
            <a:r>
              <a:rPr lang="tr-TR" altLang="tr-TR" sz="2800" dirty="0" smtClean="0"/>
              <a:t>Moleküler, kök hücre, </a:t>
            </a:r>
            <a:r>
              <a:rPr lang="tr-TR" altLang="tr-TR" sz="2800" dirty="0" err="1" smtClean="0"/>
              <a:t>nanoteknoloji</a:t>
            </a:r>
            <a:r>
              <a:rPr lang="tr-TR" altLang="tr-TR" sz="2800" dirty="0" smtClean="0"/>
              <a:t> ve genetik anlamda çalışmalarla insanın </a:t>
            </a:r>
            <a:r>
              <a:rPr lang="tr-TR" altLang="tr-TR" sz="2800" b="1" dirty="0" smtClean="0">
                <a:solidFill>
                  <a:schemeClr val="accent2"/>
                </a:solidFill>
              </a:rPr>
              <a:t>maksimum yaşam süresinin uzatılması  ( </a:t>
            </a:r>
            <a:r>
              <a:rPr lang="tr-TR" altLang="tr-TR" sz="2800" b="1" dirty="0" err="1" smtClean="0">
                <a:solidFill>
                  <a:schemeClr val="accent2"/>
                </a:solidFill>
              </a:rPr>
              <a:t>immortalite</a:t>
            </a:r>
            <a:r>
              <a:rPr lang="tr-TR" altLang="tr-TR" sz="2800" b="1" dirty="0" smtClean="0">
                <a:solidFill>
                  <a:schemeClr val="accent2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70875B5-2893-8C7B-0F0E-DC95E6396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xmlns="" id="{51637091-278A-6A0B-7927-E5D9F34917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C69A95BC-0039-95BC-6343-61F489B9EA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xmlns="" id="{75DEE5E1-DAAC-2B0B-D1EB-2AE2B5D4F6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46E2761-D6B2-ECA2-BCE0-DDF7931513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798F6CC-A0B5-322A-0FCB-094FAF7A1F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FEDB2B2-6E85-BBFD-9ACB-23BF0256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/>
          </a:bodyPr>
          <a:lstStyle/>
          <a:p>
            <a:r>
              <a:rPr lang="tr-TR" sz="3000" dirty="0">
                <a:solidFill>
                  <a:srgbClr val="FFFFFF"/>
                </a:solidFill>
              </a:rPr>
              <a:t>SERUM BİYOMARKERLER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3EF9B36-2FE2-DFC1-993B-AE47A211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" y="903333"/>
            <a:ext cx="7056527" cy="1074720"/>
          </a:xfrm>
          <a:prstGeom prst="rect">
            <a:avLst/>
          </a:prstGeom>
        </p:spPr>
      </p:pic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xmlns="" id="{80EA8736-A2E4-40B5-674B-2948CBBE5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87" y="2190527"/>
            <a:ext cx="7928810" cy="3675021"/>
          </a:xfrm>
        </p:spPr>
        <p:txBody>
          <a:bodyPr>
            <a:normAutofit lnSpcReduction="10000"/>
          </a:bodyPr>
          <a:lstStyle/>
          <a:p>
            <a:r>
              <a:rPr lang="tr-TR" sz="1425" dirty="0" err="1"/>
              <a:t>Populasyon</a:t>
            </a:r>
            <a:r>
              <a:rPr lang="tr-TR" sz="1425" dirty="0"/>
              <a:t> temelli AMORIS </a:t>
            </a:r>
            <a:r>
              <a:rPr lang="tr-TR" sz="1425" dirty="0" err="1"/>
              <a:t>kohortu</a:t>
            </a:r>
            <a:r>
              <a:rPr lang="tr-TR" sz="1425" dirty="0"/>
              <a:t> verileri (1986-1996 Rutin </a:t>
            </a:r>
            <a:r>
              <a:rPr lang="tr-TR" sz="1425" dirty="0" err="1"/>
              <a:t>chek-up</a:t>
            </a:r>
            <a:r>
              <a:rPr lang="tr-TR" sz="1425" dirty="0"/>
              <a:t> amaçlı Stockholm Central </a:t>
            </a:r>
            <a:r>
              <a:rPr lang="tr-TR" sz="1425" dirty="0" err="1"/>
              <a:t>Automation</a:t>
            </a:r>
            <a:r>
              <a:rPr lang="tr-TR" sz="1425" dirty="0"/>
              <a:t> </a:t>
            </a:r>
            <a:r>
              <a:rPr lang="tr-TR" sz="1425" dirty="0" err="1"/>
              <a:t>Laboratuarında</a:t>
            </a:r>
            <a:r>
              <a:rPr lang="tr-TR" sz="1425" dirty="0"/>
              <a:t> değerlendirilen  800.000 İsveçli katılımcı)</a:t>
            </a:r>
          </a:p>
          <a:p>
            <a:r>
              <a:rPr lang="tr-TR" sz="1425" dirty="0" err="1"/>
              <a:t>Centenarian</a:t>
            </a:r>
            <a:r>
              <a:rPr lang="tr-TR" sz="1425" dirty="0"/>
              <a:t>/</a:t>
            </a:r>
            <a:r>
              <a:rPr lang="tr-TR" sz="1425" dirty="0" err="1"/>
              <a:t>non-centenarian</a:t>
            </a:r>
            <a:r>
              <a:rPr lang="tr-TR" sz="1425" dirty="0"/>
              <a:t> grubun benzer yaşlarda ilk </a:t>
            </a:r>
            <a:r>
              <a:rPr lang="tr-TR" sz="1425" dirty="0" err="1"/>
              <a:t>biyobelirteç</a:t>
            </a:r>
            <a:r>
              <a:rPr lang="tr-TR" sz="1425" dirty="0"/>
              <a:t> ölçümleri yapılarak izlemleri başlatıldı.</a:t>
            </a:r>
          </a:p>
          <a:p>
            <a:r>
              <a:rPr lang="tr-TR" sz="1425" dirty="0"/>
              <a:t>35 yıla kadar </a:t>
            </a:r>
            <a:r>
              <a:rPr lang="tr-TR" sz="1425" dirty="0" err="1"/>
              <a:t>longitudinal</a:t>
            </a:r>
            <a:r>
              <a:rPr lang="tr-TR" sz="1425" dirty="0"/>
              <a:t> izlem</a:t>
            </a:r>
          </a:p>
          <a:p>
            <a:r>
              <a:rPr lang="tr-TR" sz="1425" dirty="0"/>
              <a:t>64-99 yaş arası serum örnekleri toplandı</a:t>
            </a:r>
          </a:p>
          <a:p>
            <a:r>
              <a:rPr lang="tr-TR" sz="1425" dirty="0"/>
              <a:t>44.636 katılımcı-&gt;1224 (%2.7) birey 100 yaş ve üzeri yaşam süresine ulaştı</a:t>
            </a:r>
          </a:p>
          <a:p>
            <a:pPr>
              <a:buFont typeface="Wingdings" pitchFamily="2" charset="2"/>
              <a:buChar char="ü"/>
            </a:pPr>
            <a:r>
              <a:rPr lang="tr-TR" sz="1350" dirty="0" err="1">
                <a:solidFill>
                  <a:srgbClr val="212121"/>
                </a:solidFill>
                <a:latin typeface="Cambria" panose="02040503050406030204" pitchFamily="18" charset="0"/>
              </a:rPr>
              <a:t>İnflamasyon</a:t>
            </a: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 (ürik asit),</a:t>
            </a:r>
          </a:p>
          <a:p>
            <a:pPr>
              <a:buFont typeface="Wingdings" pitchFamily="2" charset="2"/>
              <a:buChar char="ü"/>
            </a:pPr>
            <a:r>
              <a:rPr lang="tr-TR" sz="1350" dirty="0" err="1">
                <a:solidFill>
                  <a:srgbClr val="212121"/>
                </a:solidFill>
                <a:latin typeface="Cambria" panose="02040503050406030204" pitchFamily="18" charset="0"/>
              </a:rPr>
              <a:t>metabolik</a:t>
            </a: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 durum (TKOL, </a:t>
            </a:r>
            <a:r>
              <a:rPr lang="tr-TR" sz="1350" dirty="0" err="1">
                <a:solidFill>
                  <a:srgbClr val="212121"/>
                </a:solidFill>
                <a:latin typeface="Cambria" panose="02040503050406030204" pitchFamily="18" charset="0"/>
              </a:rPr>
              <a:t>glukoz</a:t>
            </a: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karaciğer </a:t>
            </a:r>
            <a:r>
              <a:rPr lang="tr-TR" sz="1350" dirty="0" err="1">
                <a:solidFill>
                  <a:srgbClr val="212121"/>
                </a:solidFill>
                <a:latin typeface="Cambria" panose="02040503050406030204" pitchFamily="18" charset="0"/>
              </a:rPr>
              <a:t>fonksiypnları</a:t>
            </a: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 (</a:t>
            </a:r>
            <a:r>
              <a:rPr lang="tr-TR" sz="1350" dirty="0" err="1">
                <a:solidFill>
                  <a:srgbClr val="212121"/>
                </a:solidFill>
                <a:latin typeface="Cambria" panose="02040503050406030204" pitchFamily="18" charset="0"/>
              </a:rPr>
              <a:t>ALT,AST,GGT,LDH,ALP,LDH,Albumin</a:t>
            </a: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böbrek fonksiyonları (</a:t>
            </a:r>
            <a:r>
              <a:rPr lang="tr-TR" sz="1350" dirty="0" err="1">
                <a:solidFill>
                  <a:srgbClr val="212121"/>
                </a:solidFill>
                <a:latin typeface="Cambria" panose="02040503050406030204" pitchFamily="18" charset="0"/>
              </a:rPr>
              <a:t>kreatin</a:t>
            </a: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anemi ( demir, TDBK)</a:t>
            </a:r>
          </a:p>
          <a:p>
            <a:pPr>
              <a:buFont typeface="Wingdings" pitchFamily="2" charset="2"/>
              <a:buChar char="ü"/>
            </a:pPr>
            <a:r>
              <a:rPr lang="tr-TR" sz="1350" dirty="0" err="1">
                <a:solidFill>
                  <a:srgbClr val="212121"/>
                </a:solidFill>
                <a:latin typeface="Cambria" panose="02040503050406030204" pitchFamily="18" charset="0"/>
              </a:rPr>
              <a:t>nütrisyon</a:t>
            </a:r>
            <a:r>
              <a:rPr lang="tr-TR" sz="1350" dirty="0">
                <a:solidFill>
                  <a:srgbClr val="212121"/>
                </a:solidFill>
                <a:latin typeface="Cambria" panose="02040503050406030204" pitchFamily="18" charset="0"/>
              </a:rPr>
              <a:t> (albümin)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tr-TR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776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9C4CF22-FF8F-D87E-7993-5B256C1A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87299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Kolesterol ve demir yüksekliği </a:t>
            </a:r>
            <a:r>
              <a:rPr lang="tr-TR" b="1" dirty="0" smtClean="0">
                <a:solidFill>
                  <a:srgbClr val="FF0000"/>
                </a:solidFill>
              </a:rPr>
              <a:t>uzun yaşamla ilgili mi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00B0F0"/>
                </a:solidFill>
              </a:rPr>
              <a:t>şeker, </a:t>
            </a:r>
            <a:r>
              <a:rPr lang="tr-TR" b="1" dirty="0" err="1" smtClean="0">
                <a:solidFill>
                  <a:srgbClr val="00B0F0"/>
                </a:solidFill>
              </a:rPr>
              <a:t>ggt</a:t>
            </a:r>
            <a:r>
              <a:rPr lang="tr-TR" b="1" dirty="0" smtClean="0">
                <a:solidFill>
                  <a:srgbClr val="00B0F0"/>
                </a:solidFill>
              </a:rPr>
              <a:t>, </a:t>
            </a:r>
            <a:r>
              <a:rPr lang="tr-TR" b="1" dirty="0" err="1" smtClean="0">
                <a:solidFill>
                  <a:srgbClr val="00B0F0"/>
                </a:solidFill>
              </a:rPr>
              <a:t>ldh</a:t>
            </a:r>
            <a:r>
              <a:rPr lang="tr-TR" b="1" dirty="0" smtClean="0">
                <a:solidFill>
                  <a:srgbClr val="00B0F0"/>
                </a:solidFill>
              </a:rPr>
              <a:t>, , alp düşüklüğü</a:t>
            </a:r>
            <a:br>
              <a:rPr lang="tr-TR" b="1" dirty="0" smtClean="0">
                <a:solidFill>
                  <a:srgbClr val="00B0F0"/>
                </a:solidFill>
              </a:rPr>
            </a:br>
            <a:endParaRPr lang="tr-TR" b="1" dirty="0">
              <a:solidFill>
                <a:srgbClr val="00B0F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2A3C0CB7-8212-2CDD-648B-7EE91F87B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894" t="33965" r="21464" b="40180"/>
          <a:stretch/>
        </p:blipFill>
        <p:spPr>
          <a:xfrm>
            <a:off x="647748" y="1916832"/>
            <a:ext cx="5026389" cy="1576367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994E9B56-AAF9-D556-1E77-EC9871291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79" t="65144" r="15656" b="8457"/>
          <a:stretch/>
        </p:blipFill>
        <p:spPr>
          <a:xfrm>
            <a:off x="-867856" y="3031896"/>
            <a:ext cx="8962546" cy="471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61C3FB4-EAF7-C2E5-5AC1-0DE23CC0A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xmlns="" id="{96703C6D-CDD2-5E51-67A9-C370C372FF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9B3C0EE9-5F84-F56E-D90A-C8CD866899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xmlns="" id="{B9F2FFD3-0A4D-955F-B2D1-3296D70361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61CC7F8-F8ED-B914-C5F5-187E40B073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360B4F0-9F9D-1452-2C4A-5DF4AC4541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C7341AD-F82E-8FA2-D7F3-1831E7688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/>
          </a:bodyPr>
          <a:lstStyle/>
          <a:p>
            <a:r>
              <a:rPr lang="tr-TR" sz="3000" dirty="0">
                <a:solidFill>
                  <a:srgbClr val="FFFFFF"/>
                </a:solidFill>
              </a:rPr>
              <a:t>HEAT SHOCK PROTEIN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97507DEF-8742-0050-D4D4-53A1005BEEB8}"/>
              </a:ext>
            </a:extLst>
          </p:cNvPr>
          <p:cNvSpPr txBox="1"/>
          <p:nvPr/>
        </p:nvSpPr>
        <p:spPr>
          <a:xfrm>
            <a:off x="245249" y="5645426"/>
            <a:ext cx="81061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*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Terry DF,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Wyszynski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DF,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Nolan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VG,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Atzmon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G,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Schoenhofen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EA,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Pennington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JY, Andersen SL,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Wilcox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MA,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Farrer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LA,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Barzilai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N,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Baldwin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CT,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Asea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A. Serum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heat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shock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protein 70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level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as a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biomarker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exceptional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longevity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. Mech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Ageing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 Dev. 2006 Nov;127(11):862-8.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doi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: 10.1016/j.mad.2006.08.007.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FD6F65E4-23F2-BE29-E79A-37CE9EB5296A}"/>
              </a:ext>
            </a:extLst>
          </p:cNvPr>
          <p:cNvSpPr txBox="1"/>
          <p:nvPr/>
        </p:nvSpPr>
        <p:spPr>
          <a:xfrm>
            <a:off x="182083" y="2271210"/>
            <a:ext cx="879948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Uzun Ömür Genleri Projesi (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Longevity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gene Project-LGP)-&gt;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Aşkenazi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Yahudi kökenli asırlık kişiler ve akraba olmayan asırlık eşler üzerinde yapılan bir çalışma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Atzmon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ve ark., 2004).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New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England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Centenarian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Project (NECP)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Metot : LGP ve NECP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87 LGP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senteneryan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, 93 NECS asırlık bireyin çocukları, 126 akraba olmayan eşlerden oluşan kontrol grubu (NECS:43, LGP: 83).</a:t>
            </a: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69A760F-EB3B-F1B7-BBEE-0C1CB1A3B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36" y="3778577"/>
            <a:ext cx="5829300" cy="17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Başlık"/>
          <p:cNvSpPr>
            <a:spLocks noGrp="1"/>
          </p:cNvSpPr>
          <p:nvPr>
            <p:ph type="title"/>
          </p:nvPr>
        </p:nvSpPr>
        <p:spPr>
          <a:xfrm>
            <a:off x="1154113" y="287338"/>
            <a:ext cx="8229600" cy="798512"/>
          </a:xfrm>
        </p:spPr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00B0F0"/>
                </a:solidFill>
                <a:ea typeface="ヒラギノ角ゴ Pro W3" pitchFamily="124" charset="-128"/>
              </a:rPr>
              <a:t>Sağlıklı yaş almak için ne yapıyorsunuz ?</a:t>
            </a:r>
          </a:p>
        </p:txBody>
      </p:sp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2000250" y="1500188"/>
            <a:ext cx="1663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Hiçbirşey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3600" b="1" i="0" u="none" strike="noStrike" kern="1200" cap="none" spc="0" normalizeH="0" baseline="0" noProof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51204" name="TextBox 33"/>
          <p:cNvSpPr txBox="1">
            <a:spLocks noChangeArrowheads="1"/>
          </p:cNvSpPr>
          <p:nvPr/>
        </p:nvSpPr>
        <p:spPr bwMode="auto">
          <a:xfrm>
            <a:off x="2016125" y="2432050"/>
            <a:ext cx="10509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Spor</a:t>
            </a:r>
            <a:endParaRPr kumimoji="0" lang="en-US" altLang="tr-TR" sz="3200" b="0" i="0" u="none" strike="noStrike" kern="1200" cap="none" spc="0" normalizeH="0" baseline="0" noProof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51205" name="Rectangle 32"/>
          <p:cNvSpPr>
            <a:spLocks noChangeArrowheads="1"/>
          </p:cNvSpPr>
          <p:nvPr/>
        </p:nvSpPr>
        <p:spPr bwMode="auto">
          <a:xfrm>
            <a:off x="884238" y="3357563"/>
            <a:ext cx="4746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kumimoji="0" lang="tr-TR" altLang="tr-TR" sz="3600" b="0" i="0" u="none" strike="noStrike" kern="1200" cap="none" spc="0" normalizeH="0" baseline="0" noProof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         </a:t>
            </a:r>
            <a:r>
              <a:rPr kumimoji="0" lang="tr-TR" altLang="tr-TR" sz="3200" b="0" i="0" u="none" strike="noStrike" kern="1200" cap="none" spc="0" normalizeH="0" baseline="0" noProof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Dengeli beslenme</a:t>
            </a:r>
            <a:endParaRPr kumimoji="0" lang="en-US" altLang="tr-TR" sz="3200" b="0" i="0" u="none" strike="noStrike" kern="1200" cap="none" spc="0" normalizeH="0" baseline="0" noProof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51206" name="Rectangle 34"/>
          <p:cNvSpPr>
            <a:spLocks noChangeArrowheads="1"/>
          </p:cNvSpPr>
          <p:nvPr/>
        </p:nvSpPr>
        <p:spPr bwMode="auto">
          <a:xfrm>
            <a:off x="2039938" y="4652963"/>
            <a:ext cx="191590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T</a:t>
            </a:r>
            <a:r>
              <a:rPr kumimoji="0" lang="tr-TR" alt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akviye</a:t>
            </a:r>
            <a:endParaRPr kumimoji="0" lang="tr-TR" altLang="tr-TR" sz="28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36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Check</a:t>
            </a:r>
            <a:r>
              <a:rPr kumimoji="0" lang="tr-TR" alt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</a:t>
            </a:r>
            <a:r>
              <a:rPr kumimoji="0" lang="tr-TR" alt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up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36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</a:t>
            </a:r>
            <a:endParaRPr kumimoji="0" lang="en-US" altLang="tr-TR" sz="3600" b="1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7" name="6 Oval"/>
          <p:cNvSpPr/>
          <p:nvPr/>
        </p:nvSpPr>
        <p:spPr>
          <a:xfrm>
            <a:off x="1214438" y="1500188"/>
            <a:ext cx="642937" cy="642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Oval"/>
          <p:cNvSpPr/>
          <p:nvPr/>
        </p:nvSpPr>
        <p:spPr>
          <a:xfrm>
            <a:off x="1214438" y="2571750"/>
            <a:ext cx="642937" cy="642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Oval"/>
          <p:cNvSpPr/>
          <p:nvPr/>
        </p:nvSpPr>
        <p:spPr>
          <a:xfrm>
            <a:off x="1214438" y="3571875"/>
            <a:ext cx="642937" cy="64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Oval"/>
          <p:cNvSpPr/>
          <p:nvPr/>
        </p:nvSpPr>
        <p:spPr>
          <a:xfrm>
            <a:off x="1198563" y="4530725"/>
            <a:ext cx="642937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11" name="Picture 2" descr="http://www.sozlukcell.com/pictures/el_6d8fc6b1-81b7-4339-92b5-e7b52a414821_el-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5400675"/>
            <a:ext cx="8350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994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2E32029-E29B-A125-ECB1-D1F85BFA5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xmlns="" id="{D24AFB78-93AB-BCC8-DD19-79A810650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39C2A198-281A-C641-1E93-0D469F5CED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xmlns="" id="{E3C8FCEC-B446-5598-BF6D-B086424C38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FD80E23-B0E2-EAB0-27AF-42B3C3431A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E014CA5-F2D6-97BA-A05F-65CD58D10E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205F142-5B73-9432-BF67-2B991E3C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/>
          </a:bodyPr>
          <a:lstStyle/>
          <a:p>
            <a:r>
              <a:rPr lang="tr-TR" sz="3000" dirty="0">
                <a:solidFill>
                  <a:srgbClr val="FFFFFF"/>
                </a:solidFill>
              </a:rPr>
              <a:t>APOE ALLELİ-UZUN ÖMÜR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749A10E9-EAC5-5F52-0684-415B254CF422}"/>
              </a:ext>
            </a:extLst>
          </p:cNvPr>
          <p:cNvSpPr txBox="1"/>
          <p:nvPr/>
        </p:nvSpPr>
        <p:spPr>
          <a:xfrm>
            <a:off x="344513" y="5657850"/>
            <a:ext cx="810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Schächter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F,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Faure-Delanef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L,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Guénot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F, et al.. 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Genetic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associations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human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longevity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at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APOE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ACE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loci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 </a:t>
            </a:r>
            <a:r>
              <a:rPr kumimoji="0" lang="tr-TR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Nat</a:t>
            </a:r>
            <a:r>
              <a:rPr kumimoji="0" lang="tr-TR" sz="9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Genet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 1994;6:29–32.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doi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 10.1038/ng0194-29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7D1B4102-256D-D644-F348-256C5A857524}"/>
              </a:ext>
            </a:extLst>
          </p:cNvPr>
          <p:cNvSpPr txBox="1"/>
          <p:nvPr/>
        </p:nvSpPr>
        <p:spPr>
          <a:xfrm>
            <a:off x="344513" y="2612329"/>
            <a:ext cx="870844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Apolipoprotein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E (APOE),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Schachter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ve arkadaşlarının Fransız asırlık bireylerinin  Alzheimer hastalığı ve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vasküler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hastalık için artmış riskle de ilişkili olan 𝜀4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alelinin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çok düşük bir frekansına sahip olduğunu göstermesinden bu yana uzun ömürlülükte aday bir gen olarak ortaya çıkmıştır 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Buna ek olarak, asırlıklarda 𝜀2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alelinin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sıklığının arttığını tespit etmişlerdir *.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Popülasyonda 𝜀2𝜀3 ve 𝜀4 olarak bilinen üç ana APOE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aleli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, rs7412 ve rs429358 tek nükleotid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polimorfizmlerinin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(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SNP'ler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)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genotiplerinin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kombinasyonları ile tanımlanır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𝜀4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aleli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, Alzheimer hastalığı için iyi bilinen bir genetik risk faktörüdür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𝜀2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alelinin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uzun ömür ve sağlıklı yaşlanma özelliklerindeki rolü ise belirsizliğini korumaktadır (18). </a:t>
            </a:r>
          </a:p>
        </p:txBody>
      </p:sp>
    </p:spTree>
    <p:extLst>
      <p:ext uri="{BB962C8B-B14F-4D97-AF65-F5344CB8AC3E}">
        <p14:creationId xmlns:p14="http://schemas.microsoft.com/office/powerpoint/2010/main" val="36370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71B97A4-6A4E-33E4-57B1-6BCFF9A48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xmlns="" id="{35917D67-9478-E4B5-960F-E12CA6B7F4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CD2D58EE-443E-B9D4-B99A-B0CFE9B014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xmlns="" id="{68090B68-8A49-4CF0-3F66-8E73FA5D29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BB668E1-2FD1-40BD-070E-20281570E7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E52AD70-7A70-7104-FD4F-337613C964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2CB944B-D9C4-8A9A-4D8C-C9FAA25E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/>
          </a:bodyPr>
          <a:lstStyle/>
          <a:p>
            <a:r>
              <a:rPr lang="tr-TR" sz="3000" dirty="0">
                <a:solidFill>
                  <a:srgbClr val="FFFFFF"/>
                </a:solidFill>
              </a:rPr>
              <a:t>LİTERATÜR NE DİYOR?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5399B01-4274-0060-D97B-71318EB61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61" y="2722286"/>
            <a:ext cx="5480276" cy="2762519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tr-TR" sz="1500" dirty="0"/>
              <a:t>APOE </a:t>
            </a:r>
            <a:r>
              <a:rPr lang="tr-TR" sz="1500" dirty="0" err="1"/>
              <a:t>alelleri</a:t>
            </a:r>
            <a:r>
              <a:rPr lang="tr-TR" sz="1500" dirty="0"/>
              <a:t> 𝜀2𝜀3 ve 𝜀4 ile aşırı insan ömrü ve ölüm yaşı arasındaki ilişkiyi değerlendirme amaçlı bir çalışma</a:t>
            </a:r>
          </a:p>
          <a:p>
            <a:pPr marL="0" indent="0">
              <a:buNone/>
            </a:pPr>
            <a:endParaRPr lang="tr-TR" sz="1500" dirty="0"/>
          </a:p>
          <a:p>
            <a:pPr marL="0" indent="0">
              <a:buNone/>
            </a:pPr>
            <a:r>
              <a:rPr lang="tr-TR" sz="1500" dirty="0"/>
              <a:t>New </a:t>
            </a:r>
            <a:r>
              <a:rPr lang="tr-TR" sz="1500" dirty="0" err="1"/>
              <a:t>England</a:t>
            </a:r>
            <a:r>
              <a:rPr lang="tr-TR" sz="1500" dirty="0"/>
              <a:t> </a:t>
            </a:r>
            <a:r>
              <a:rPr lang="tr-TR" sz="1500" dirty="0" err="1"/>
              <a:t>Centenarian</a:t>
            </a:r>
            <a:r>
              <a:rPr lang="tr-TR" sz="1500" dirty="0"/>
              <a:t>, </a:t>
            </a:r>
            <a:r>
              <a:rPr lang="tr-TR" sz="1500" dirty="0" err="1"/>
              <a:t>Long</a:t>
            </a:r>
            <a:r>
              <a:rPr lang="tr-TR" sz="1500" dirty="0"/>
              <a:t> Life </a:t>
            </a:r>
            <a:r>
              <a:rPr lang="tr-TR" sz="1500" dirty="0" err="1"/>
              <a:t>Family</a:t>
            </a:r>
            <a:r>
              <a:rPr lang="tr-TR" sz="1500" dirty="0"/>
              <a:t>, </a:t>
            </a:r>
            <a:r>
              <a:rPr lang="tr-TR" sz="1500" dirty="0" err="1"/>
              <a:t>Longevity</a:t>
            </a:r>
            <a:r>
              <a:rPr lang="tr-TR" sz="1500" dirty="0"/>
              <a:t> Gene </a:t>
            </a:r>
            <a:r>
              <a:rPr lang="tr-TR" sz="1500" dirty="0" err="1"/>
              <a:t>Population</a:t>
            </a:r>
            <a:r>
              <a:rPr lang="tr-TR" sz="1500" dirty="0"/>
              <a:t>, </a:t>
            </a:r>
            <a:r>
              <a:rPr lang="tr-TR" sz="1500" dirty="0" err="1"/>
              <a:t>Southern</a:t>
            </a:r>
            <a:r>
              <a:rPr lang="tr-TR" sz="1500" dirty="0"/>
              <a:t> </a:t>
            </a:r>
            <a:r>
              <a:rPr lang="tr-TR" sz="1500" dirty="0" err="1"/>
              <a:t>Italian</a:t>
            </a:r>
            <a:r>
              <a:rPr lang="tr-TR" sz="1500" dirty="0"/>
              <a:t> </a:t>
            </a:r>
            <a:r>
              <a:rPr lang="tr-TR" sz="1500" dirty="0" err="1"/>
              <a:t>Centenarian</a:t>
            </a:r>
            <a:r>
              <a:rPr lang="tr-TR" sz="1500" dirty="0"/>
              <a:t>, </a:t>
            </a:r>
            <a:r>
              <a:rPr lang="tr-TR" sz="1500" dirty="0" err="1"/>
              <a:t>Japanese</a:t>
            </a:r>
            <a:r>
              <a:rPr lang="tr-TR" sz="1500" dirty="0"/>
              <a:t> </a:t>
            </a:r>
            <a:r>
              <a:rPr lang="tr-TR" sz="1500" dirty="0" err="1"/>
              <a:t>Centenarian</a:t>
            </a:r>
            <a:r>
              <a:rPr lang="tr-TR" sz="1500" dirty="0"/>
              <a:t>, </a:t>
            </a:r>
            <a:r>
              <a:rPr lang="tr-TR" sz="1500" dirty="0" err="1"/>
              <a:t>Danish</a:t>
            </a:r>
            <a:r>
              <a:rPr lang="tr-TR" sz="1500" dirty="0"/>
              <a:t> </a:t>
            </a:r>
            <a:r>
              <a:rPr lang="tr-TR" sz="1500" dirty="0" err="1"/>
              <a:t>Longevity</a:t>
            </a:r>
            <a:r>
              <a:rPr lang="tr-TR" sz="1500" dirty="0"/>
              <a:t> ve </a:t>
            </a:r>
            <a:r>
              <a:rPr lang="tr-TR" sz="1500" dirty="0" err="1"/>
              <a:t>Health</a:t>
            </a:r>
            <a:r>
              <a:rPr lang="tr-TR" sz="1500" dirty="0"/>
              <a:t>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Retirement</a:t>
            </a:r>
            <a:r>
              <a:rPr lang="tr-TR" sz="1500" dirty="0"/>
              <a:t> </a:t>
            </a:r>
            <a:r>
              <a:rPr lang="tr-TR" sz="1500" dirty="0" err="1"/>
              <a:t>Studies'i</a:t>
            </a:r>
            <a:r>
              <a:rPr lang="tr-TR" sz="1500" dirty="0"/>
              <a:t> içeren yedi uzun ömür ve sağlıklı yaşlanma çalışmasından 28.297 katılımcıdan oluşan bir koleksiyon </a:t>
            </a:r>
          </a:p>
          <a:p>
            <a:pPr marL="0" indent="0">
              <a:buNone/>
            </a:pPr>
            <a:endParaRPr lang="tr-TR" sz="1500" dirty="0"/>
          </a:p>
          <a:p>
            <a:pPr marL="0" indent="0">
              <a:buNone/>
            </a:pPr>
            <a:r>
              <a:rPr lang="tr-TR" sz="1500" dirty="0"/>
              <a:t>Üç farklı genetik model ve ölüm yaşına dayalı iki aşırı uzun ömür tanımı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CF3FD253-DC00-B73A-125F-25C4AA066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" y="1092946"/>
            <a:ext cx="5829300" cy="81731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1660791-D89D-2E6C-8D4C-34BDC9BF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831" y="2499560"/>
            <a:ext cx="3661478" cy="326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BC115DC-5021-0182-A534-5E3BCB659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xmlns="" id="{21630CF7-1CCC-6260-16D7-3BD2244BC8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928E8E68-D1C6-1890-8742-3DA2B46032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xmlns="" id="{588E138E-0B94-9ACE-0474-7F1038A122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7D01541-7BBF-4AD4-AB0B-934D7FF52B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26997C3-8BDD-7B84-ECD1-8E9622DA1B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4A9E8BE-E5E3-F5EB-6741-26FA52CD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/>
          </a:bodyPr>
          <a:lstStyle/>
          <a:p>
            <a:r>
              <a:rPr lang="tr-TR" sz="3000" dirty="0">
                <a:solidFill>
                  <a:srgbClr val="FFFFFF"/>
                </a:solidFill>
              </a:rPr>
              <a:t>AİLESEL FAKTÖRLER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80CEDF7-F6B1-8CCF-1770-22B951B7C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3" y="2406333"/>
            <a:ext cx="3438025" cy="2762519"/>
          </a:xfrm>
        </p:spPr>
        <p:txBody>
          <a:bodyPr anchor="ctr">
            <a:normAutofit/>
          </a:bodyPr>
          <a:lstStyle/>
          <a:p>
            <a:pPr algn="just"/>
            <a:r>
              <a:rPr lang="tr-TR" sz="1350" dirty="0"/>
              <a:t>Asırlık yaşayanların çocuklarında DM, felç </a:t>
            </a:r>
            <a:r>
              <a:rPr lang="tr-TR" sz="1350" dirty="0" err="1"/>
              <a:t>prevalansı</a:t>
            </a:r>
            <a:r>
              <a:rPr lang="tr-TR" sz="1350" dirty="0"/>
              <a:t> kontrol gruba göre anlamlı derecede düşük -&gt; KVH korunma hipotezini destekler nitelik </a:t>
            </a:r>
          </a:p>
          <a:p>
            <a:pPr algn="just"/>
            <a:r>
              <a:rPr lang="tr-TR" sz="1350" dirty="0"/>
              <a:t>HTN (%33’e </a:t>
            </a:r>
            <a:r>
              <a:rPr lang="tr-TR" sz="1350" dirty="0" err="1"/>
              <a:t>vs</a:t>
            </a:r>
            <a:r>
              <a:rPr lang="tr-TR" sz="1350" dirty="0"/>
              <a:t> %43), DM (%7’ye </a:t>
            </a:r>
            <a:r>
              <a:rPr lang="tr-TR" sz="1350" dirty="0" err="1"/>
              <a:t>vs</a:t>
            </a:r>
            <a:r>
              <a:rPr lang="tr-TR" sz="1350" dirty="0"/>
              <a:t> %14), kalp krizi (%4 </a:t>
            </a:r>
            <a:r>
              <a:rPr lang="tr-TR" sz="1350" dirty="0" err="1"/>
              <a:t>vs</a:t>
            </a:r>
            <a:r>
              <a:rPr lang="tr-TR" sz="1350" dirty="0"/>
              <a:t> %10) ve felç (hiçbir olay bildirilmemiş) önemli ölçüde düşük </a:t>
            </a:r>
            <a:r>
              <a:rPr lang="tr-TR" sz="1350" dirty="0" err="1"/>
              <a:t>prevalansa</a:t>
            </a:r>
            <a:r>
              <a:rPr lang="tr-TR" sz="1350" dirty="0"/>
              <a:t> sahip.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0A02ACAA-FA01-8BAA-1B87-63A12BAAAF63}"/>
              </a:ext>
            </a:extLst>
          </p:cNvPr>
          <p:cNvSpPr txBox="1"/>
          <p:nvPr/>
        </p:nvSpPr>
        <p:spPr>
          <a:xfrm>
            <a:off x="392512" y="5516002"/>
            <a:ext cx="850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**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Atzmon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G,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Schechter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C,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Greiner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W, et al.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Clinical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phenotype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of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families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with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longevity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 J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Am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Geriatr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Soc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 2004; 52:274–277. [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PubMed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: 14728640] 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71EF508-1150-4BC5-B191-C5B03E2FD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969" y="2591023"/>
            <a:ext cx="4966031" cy="1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185E07D-D5A8-28B1-F2D0-F69649EA7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xmlns="" id="{6B782685-277A-880F-E69C-986280FBEB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CD0C473E-04F2-230C-C296-CC046A3C2D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xmlns="" id="{A3759BC0-E88F-37BC-4CF8-A697F4514E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73892D7-4FFC-0EB4-4BFB-096F37BA17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0EA1690-E615-6611-EF15-7FCB01EF91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F21678A-8ED0-7524-D33A-AE3F29D3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/>
          </a:bodyPr>
          <a:lstStyle/>
          <a:p>
            <a:r>
              <a:rPr lang="tr-TR" sz="3000" dirty="0">
                <a:solidFill>
                  <a:srgbClr val="FFFFFF"/>
                </a:solidFill>
              </a:rPr>
              <a:t>GENETİK FAKTÖRLER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DF07982A-3382-8771-BCD1-5BE485D8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87"/>
            <a:ext cx="5829300" cy="119798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04690229-2104-C1AC-47EB-0672F5AA9E21}"/>
              </a:ext>
            </a:extLst>
          </p:cNvPr>
          <p:cNvSpPr txBox="1"/>
          <p:nvPr/>
        </p:nvSpPr>
        <p:spPr>
          <a:xfrm>
            <a:off x="6086474" y="2426232"/>
            <a:ext cx="273266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Bu çalışma olağanüstü uzun ömürlü insanların genel  nüfusa kıyasla BMI, sigara kullanımı, fiziksel aktivite veya diyet açısından </a:t>
            </a:r>
            <a:r>
              <a:rPr kumimoji="0" lang="tr-TR" sz="13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daha sağlıklı olmadıklarını </a:t>
            </a:r>
            <a:r>
              <a:rPr kumimoji="0" lang="tr-TR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göstermektedir.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Bu sonuçlar, istisnai uzun ömre sahip olanların bu çevresel ve sosyal faktörlerle etkileşimi diğerlerinden farklı olabileceği öne sürülmüş. 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2ECC745-04AD-F208-D232-015585A58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072"/>
            <a:ext cx="5829300" cy="17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FAA2EFA-897C-84C2-E183-5B07D00B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tr-TR" sz="3600" b="1" dirty="0">
                <a:solidFill>
                  <a:srgbClr val="FF0000"/>
                </a:solidFill>
              </a:rPr>
              <a:t>Yaşlanma </a:t>
            </a:r>
            <a:r>
              <a:rPr lang="tr-TR" sz="3600" b="1" dirty="0" err="1">
                <a:solidFill>
                  <a:srgbClr val="FF0000"/>
                </a:solidFill>
              </a:rPr>
              <a:t>biyomarkerlarının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smtClean="0">
                <a:solidFill>
                  <a:srgbClr val="FF0000"/>
                </a:solidFill>
              </a:rPr>
              <a:t>tarihçesi-</a:t>
            </a:r>
            <a:r>
              <a:rPr lang="tr-TR" sz="3600" b="1" dirty="0" err="1" smtClean="0">
                <a:solidFill>
                  <a:srgbClr val="FF0000"/>
                </a:solidFill>
              </a:rPr>
              <a:t>Epigenetik</a:t>
            </a:r>
            <a:r>
              <a:rPr lang="tr-TR" sz="3600" b="1" dirty="0" smtClean="0">
                <a:solidFill>
                  <a:srgbClr val="FF0000"/>
                </a:solidFill>
              </a:rPr>
              <a:t> markerler 2022-2023</a:t>
            </a:r>
            <a:endParaRPr lang="tr-TR" sz="3600" b="1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BA3153BF-CF6E-21C9-DAE9-0CE0E742B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475" t="27287" r="39476" b="4847"/>
          <a:stretch/>
        </p:blipFill>
        <p:spPr>
          <a:xfrm>
            <a:off x="1403648" y="1052736"/>
            <a:ext cx="4909027" cy="5638761"/>
          </a:xfrm>
        </p:spPr>
      </p:pic>
    </p:spTree>
    <p:extLst>
      <p:ext uri="{BB962C8B-B14F-4D97-AF65-F5344CB8AC3E}">
        <p14:creationId xmlns:p14="http://schemas.microsoft.com/office/powerpoint/2010/main" val="295419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1579298-2F93-A5D9-79F7-39C94752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49DD5EFD-F77A-8A59-1557-9C2C7748B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280" t="32801" r="32321" b="15869"/>
          <a:stretch/>
        </p:blipFill>
        <p:spPr>
          <a:xfrm>
            <a:off x="709534" y="609353"/>
            <a:ext cx="8326962" cy="5915991"/>
          </a:xfrm>
        </p:spPr>
      </p:pic>
    </p:spTree>
    <p:extLst>
      <p:ext uri="{BB962C8B-B14F-4D97-AF65-F5344CB8AC3E}">
        <p14:creationId xmlns:p14="http://schemas.microsoft.com/office/powerpoint/2010/main" val="11875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180ABD0-E2F6-FADE-BAA1-942148CA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BF21219C-FEB3-C393-E55A-E281C098D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119" t="25565" r="39238" b="24138"/>
          <a:stretch/>
        </p:blipFill>
        <p:spPr>
          <a:xfrm>
            <a:off x="-1008525" y="274638"/>
            <a:ext cx="10149255" cy="6071730"/>
          </a:xfrm>
        </p:spPr>
      </p:pic>
    </p:spTree>
    <p:extLst>
      <p:ext uri="{BB962C8B-B14F-4D97-AF65-F5344CB8AC3E}">
        <p14:creationId xmlns:p14="http://schemas.microsoft.com/office/powerpoint/2010/main" val="15030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2ABF7FF-978D-AF79-1355-95BB9808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886700" cy="994172"/>
          </a:xfrm>
        </p:spPr>
        <p:txBody>
          <a:bodyPr>
            <a:noAutofit/>
          </a:bodyPr>
          <a:lstStyle/>
          <a:p>
            <a:r>
              <a:rPr lang="tr-TR" sz="2800" dirty="0">
                <a:solidFill>
                  <a:srgbClr val="00B0F0"/>
                </a:solidFill>
              </a:rPr>
              <a:t>Yaşlanma </a:t>
            </a:r>
            <a:r>
              <a:rPr lang="tr-TR" sz="2800" dirty="0" err="1">
                <a:solidFill>
                  <a:srgbClr val="00B0F0"/>
                </a:solidFill>
              </a:rPr>
              <a:t>biomarkerları</a:t>
            </a:r>
            <a:r>
              <a:rPr lang="tr-TR" sz="2800" dirty="0">
                <a:solidFill>
                  <a:srgbClr val="00B0F0"/>
                </a:solidFill>
              </a:rPr>
              <a:t> ile yapılan çalışmalarda yapılan müdahaleler; yaşam tarzı değişikliği, farmakolojik tedavi, plazmaferez, </a:t>
            </a:r>
            <a:r>
              <a:rPr lang="tr-TR" sz="2800" dirty="0" err="1">
                <a:solidFill>
                  <a:srgbClr val="00B0F0"/>
                </a:solidFill>
              </a:rPr>
              <a:t>supplementler</a:t>
            </a:r>
            <a:endParaRPr lang="tr-TR" sz="2800" dirty="0">
              <a:solidFill>
                <a:srgbClr val="00B0F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EA32359C-8867-1101-35E9-E1DDE42CF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760" t="48647" r="11392" b="11047"/>
          <a:stretch/>
        </p:blipFill>
        <p:spPr>
          <a:xfrm>
            <a:off x="-468560" y="1412776"/>
            <a:ext cx="10123715" cy="5445224"/>
          </a:xfrm>
        </p:spPr>
      </p:pic>
      <p:sp>
        <p:nvSpPr>
          <p:cNvPr id="3" name="Ok: Sağ 2">
            <a:extLst>
              <a:ext uri="{FF2B5EF4-FFF2-40B4-BE49-F238E27FC236}">
                <a16:creationId xmlns:a16="http://schemas.microsoft.com/office/drawing/2014/main" xmlns="" id="{7D7A6850-D541-95F6-8848-44009BA189C4}"/>
              </a:ext>
            </a:extLst>
          </p:cNvPr>
          <p:cNvSpPr/>
          <p:nvPr/>
        </p:nvSpPr>
        <p:spPr>
          <a:xfrm>
            <a:off x="809469" y="3038319"/>
            <a:ext cx="876924" cy="1686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51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742E6A4-56D1-25A4-CFC5-6964D34E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B0F0"/>
                </a:solidFill>
              </a:rPr>
              <a:t>Fasting</a:t>
            </a:r>
            <a:r>
              <a:rPr lang="tr-TR" b="1" dirty="0" smtClean="0">
                <a:solidFill>
                  <a:srgbClr val="00B0F0"/>
                </a:solidFill>
              </a:rPr>
              <a:t> ve yaşam süresi</a:t>
            </a:r>
            <a:endParaRPr lang="tr-TR" b="1" dirty="0">
              <a:solidFill>
                <a:srgbClr val="00B0F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3B85F0C2-970E-882D-C4D3-72FDE9D75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33" t="34178" r="16428" b="47908"/>
          <a:stretch/>
        </p:blipFill>
        <p:spPr>
          <a:xfrm>
            <a:off x="628650" y="1131094"/>
            <a:ext cx="4318104" cy="1084103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87D03665-1D49-AB8C-80E6-61B6F220A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51" t="20313" r="11845" b="10364"/>
          <a:stretch/>
        </p:blipFill>
        <p:spPr>
          <a:xfrm>
            <a:off x="1259632" y="1663839"/>
            <a:ext cx="7139136" cy="50403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07FF497E-FA0F-ED5C-2C69-D6B61AE1E515}"/>
              </a:ext>
            </a:extLst>
          </p:cNvPr>
          <p:cNvSpPr/>
          <p:nvPr/>
        </p:nvSpPr>
        <p:spPr>
          <a:xfrm>
            <a:off x="5577736" y="1988840"/>
            <a:ext cx="1989944" cy="6882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14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2ACE29A-54CE-B706-E410-1693BF45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F0"/>
                </a:solidFill>
              </a:rPr>
              <a:t>ilaçlar ve uzun yaşam ( büyüme hormonu, </a:t>
            </a:r>
            <a:r>
              <a:rPr lang="tr-TR" dirty="0" err="1" smtClean="0">
                <a:solidFill>
                  <a:srgbClr val="00B0F0"/>
                </a:solidFill>
              </a:rPr>
              <a:t>sglt</a:t>
            </a:r>
            <a:r>
              <a:rPr lang="tr-TR" dirty="0" smtClean="0">
                <a:solidFill>
                  <a:srgbClr val="00B0F0"/>
                </a:solidFill>
              </a:rPr>
              <a:t>, </a:t>
            </a:r>
            <a:r>
              <a:rPr lang="tr-TR" dirty="0" err="1" smtClean="0">
                <a:solidFill>
                  <a:srgbClr val="00B0F0"/>
                </a:solidFill>
              </a:rPr>
              <a:t>rapamisin</a:t>
            </a:r>
            <a:r>
              <a:rPr lang="tr-TR" dirty="0" smtClean="0">
                <a:solidFill>
                  <a:srgbClr val="00B0F0"/>
                </a:solidFill>
              </a:rPr>
              <a:t>, </a:t>
            </a:r>
            <a:r>
              <a:rPr lang="tr-TR" dirty="0" err="1" smtClean="0">
                <a:solidFill>
                  <a:srgbClr val="00B0F0"/>
                </a:solidFill>
              </a:rPr>
              <a:t>quersetin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0353C070-89E6-8642-7F58-8A52ABEA2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78" t="50345" r="12167" b="21798"/>
          <a:stretch/>
        </p:blipFill>
        <p:spPr>
          <a:xfrm>
            <a:off x="-1044624" y="2079872"/>
            <a:ext cx="12084372" cy="4531642"/>
          </a:xfr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8833871D-71B9-5918-4CC4-CC248A74B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49080"/>
            <a:ext cx="891617" cy="19661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B54F324-DC6A-B0B1-E071-B4C00206CD64}"/>
              </a:ext>
            </a:extLst>
          </p:cNvPr>
          <p:cNvSpPr/>
          <p:nvPr/>
        </p:nvSpPr>
        <p:spPr>
          <a:xfrm>
            <a:off x="1115616" y="1844824"/>
            <a:ext cx="1721105" cy="476669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547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>
          <a:xfrm>
            <a:off x="149293" y="564178"/>
            <a:ext cx="8229600" cy="798513"/>
          </a:xfrm>
        </p:spPr>
        <p:txBody>
          <a:bodyPr/>
          <a:lstStyle/>
          <a:p>
            <a:pPr eaLnBrk="1" hangingPunct="1"/>
            <a:r>
              <a:rPr lang="tr-TR" altLang="tr-TR" b="1" dirty="0" smtClean="0">
                <a:solidFill>
                  <a:srgbClr val="00B0F0"/>
                </a:solidFill>
                <a:ea typeface="ヒラギノ角ゴ Pro W3" pitchFamily="124" charset="-128"/>
              </a:rPr>
              <a:t>Nerede öleceğinizi düşünüyorsunuz ?</a:t>
            </a:r>
            <a:br>
              <a:rPr lang="tr-TR" altLang="tr-TR" b="1" dirty="0" smtClean="0">
                <a:solidFill>
                  <a:srgbClr val="00B0F0"/>
                </a:solidFill>
                <a:ea typeface="ヒラギノ角ゴ Pro W3" pitchFamily="124" charset="-128"/>
              </a:rPr>
            </a:br>
            <a:endParaRPr lang="tr-TR" altLang="tr-TR" b="1" dirty="0" smtClean="0">
              <a:solidFill>
                <a:srgbClr val="00B0F0"/>
              </a:solidFill>
              <a:ea typeface="ヒラギノ角ゴ Pro W3" pitchFamily="124" charset="-128"/>
            </a:endParaRP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841500" y="1527194"/>
            <a:ext cx="371447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Hiç düşünmüyorum</a:t>
            </a:r>
            <a:endParaRPr kumimoji="0" lang="tr-TR" altLang="tr-TR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3600" b="1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4" name="TextBox 33"/>
          <p:cNvSpPr txBox="1">
            <a:spLocks noChangeArrowheads="1"/>
          </p:cNvSpPr>
          <p:nvPr/>
        </p:nvSpPr>
        <p:spPr bwMode="auto">
          <a:xfrm>
            <a:off x="1904847" y="2386605"/>
            <a:ext cx="1552028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lang="tr-TR" altLang="tr-TR" b="0" dirty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E</a:t>
            </a:r>
            <a:r>
              <a:rPr kumimoji="0" lang="tr-TR" alt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vimde</a:t>
            </a:r>
            <a:endParaRPr kumimoji="0" lang="en-US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5" name="Rectangle 32"/>
          <p:cNvSpPr>
            <a:spLocks noChangeArrowheads="1"/>
          </p:cNvSpPr>
          <p:nvPr/>
        </p:nvSpPr>
        <p:spPr bwMode="auto">
          <a:xfrm>
            <a:off x="1886519" y="3393167"/>
            <a:ext cx="24160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lang="tr-TR" altLang="tr-TR" sz="3600" b="0" dirty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H</a:t>
            </a:r>
            <a:r>
              <a:rPr kumimoji="0" lang="tr-TR" altLang="tr-T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astanede</a:t>
            </a:r>
            <a:endParaRPr kumimoji="0" lang="en-US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6" name="Rectangle 34"/>
          <p:cNvSpPr>
            <a:spLocks noChangeArrowheads="1"/>
          </p:cNvSpPr>
          <p:nvPr/>
        </p:nvSpPr>
        <p:spPr bwMode="auto">
          <a:xfrm>
            <a:off x="1947863" y="4560888"/>
            <a:ext cx="25539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altLang="tr-TR" b="0" dirty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B</a:t>
            </a:r>
            <a:r>
              <a:rPr lang="tr-TR" altLang="tr-TR" b="0" dirty="0" smtClean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akımevinde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7" name="6 Oval"/>
          <p:cNvSpPr/>
          <p:nvPr/>
        </p:nvSpPr>
        <p:spPr>
          <a:xfrm>
            <a:off x="1214438" y="1500188"/>
            <a:ext cx="642937" cy="642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Oval"/>
          <p:cNvSpPr/>
          <p:nvPr/>
        </p:nvSpPr>
        <p:spPr>
          <a:xfrm>
            <a:off x="1214438" y="2571750"/>
            <a:ext cx="642937" cy="642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Oval"/>
          <p:cNvSpPr/>
          <p:nvPr/>
        </p:nvSpPr>
        <p:spPr>
          <a:xfrm>
            <a:off x="1214438" y="3571875"/>
            <a:ext cx="642937" cy="64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Oval"/>
          <p:cNvSpPr/>
          <p:nvPr/>
        </p:nvSpPr>
        <p:spPr>
          <a:xfrm>
            <a:off x="1198563" y="4530725"/>
            <a:ext cx="642937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11" name="Picture 2" descr="http://www.sozlukcell.com/pictures/el_6d8fc6b1-81b7-4339-92b5-e7b52a414821_el-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422900"/>
            <a:ext cx="8350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34"/>
          <p:cNvSpPr>
            <a:spLocks noChangeArrowheads="1"/>
          </p:cNvSpPr>
          <p:nvPr/>
        </p:nvSpPr>
        <p:spPr bwMode="auto">
          <a:xfrm>
            <a:off x="2000250" y="5634038"/>
            <a:ext cx="3919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altLang="tr-TR" b="0" dirty="0" smtClean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Çocuklarımın evinde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66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44D1ED7-182E-F50E-584E-ADE33BE9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00B0F0"/>
                </a:solidFill>
              </a:rPr>
              <a:t>Supplementler</a:t>
            </a:r>
            <a:r>
              <a:rPr lang="tr-TR" dirty="0" smtClean="0">
                <a:solidFill>
                  <a:srgbClr val="00B0F0"/>
                </a:solidFill>
              </a:rPr>
              <a:t> (NADH, vitamin D, ve </a:t>
            </a:r>
            <a:r>
              <a:rPr lang="tr-TR" dirty="0" err="1" smtClean="0">
                <a:solidFill>
                  <a:srgbClr val="00B0F0"/>
                </a:solidFill>
              </a:rPr>
              <a:t>antiaging</a:t>
            </a:r>
            <a:r>
              <a:rPr lang="tr-TR" dirty="0" smtClean="0">
                <a:solidFill>
                  <a:srgbClr val="00B0F0"/>
                </a:solidFill>
              </a:rPr>
              <a:t>, genç plazma..)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DDD9F66A-AB3B-1A73-064E-203FCC5C8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953" t="32456" r="12554" b="11046"/>
          <a:stretch/>
        </p:blipFill>
        <p:spPr>
          <a:xfrm>
            <a:off x="-724508" y="1391439"/>
            <a:ext cx="9868507" cy="5133905"/>
          </a:xfr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4D841A4-541D-395A-D40B-F50025350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56" y="2465011"/>
            <a:ext cx="891617" cy="19661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26EAEEB-7304-B4DA-F749-902C9EF5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56" y="3724120"/>
            <a:ext cx="891617" cy="1966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75E1A20-0326-BE04-368C-097DEDC30AC6}"/>
              </a:ext>
            </a:extLst>
          </p:cNvPr>
          <p:cNvSpPr/>
          <p:nvPr/>
        </p:nvSpPr>
        <p:spPr>
          <a:xfrm>
            <a:off x="2754442" y="3600450"/>
            <a:ext cx="891617" cy="183254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777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4AA9CAA-D169-5997-ED28-76218056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96445"/>
            <a:ext cx="8229600" cy="1143000"/>
          </a:xfrm>
        </p:spPr>
        <p:txBody>
          <a:bodyPr/>
          <a:lstStyle/>
          <a:p>
            <a:r>
              <a:rPr lang="tr-TR" sz="3200" dirty="0" err="1" smtClean="0">
                <a:solidFill>
                  <a:srgbClr val="00B0F0"/>
                </a:solidFill>
              </a:rPr>
              <a:t>Supplementler</a:t>
            </a:r>
            <a:r>
              <a:rPr lang="tr-TR" sz="3200" dirty="0" smtClean="0">
                <a:solidFill>
                  <a:srgbClr val="00B0F0"/>
                </a:solidFill>
              </a:rPr>
              <a:t> ( </a:t>
            </a:r>
            <a:r>
              <a:rPr lang="tr-TR" sz="3200" dirty="0" err="1" smtClean="0">
                <a:solidFill>
                  <a:srgbClr val="00B0F0"/>
                </a:solidFill>
              </a:rPr>
              <a:t>vitE</a:t>
            </a:r>
            <a:r>
              <a:rPr lang="tr-TR" sz="3200" dirty="0" smtClean="0">
                <a:solidFill>
                  <a:srgbClr val="00B0F0"/>
                </a:solidFill>
              </a:rPr>
              <a:t>, </a:t>
            </a:r>
            <a:r>
              <a:rPr lang="tr-TR" sz="3200" dirty="0" err="1" smtClean="0">
                <a:solidFill>
                  <a:srgbClr val="00B0F0"/>
                </a:solidFill>
              </a:rPr>
              <a:t>quesetin</a:t>
            </a:r>
            <a:r>
              <a:rPr lang="tr-TR" sz="3200" dirty="0" smtClean="0">
                <a:solidFill>
                  <a:srgbClr val="00B0F0"/>
                </a:solidFill>
              </a:rPr>
              <a:t>, </a:t>
            </a:r>
            <a:r>
              <a:rPr lang="tr-TR" sz="3200" dirty="0" err="1" smtClean="0">
                <a:solidFill>
                  <a:srgbClr val="00B0F0"/>
                </a:solidFill>
              </a:rPr>
              <a:t>vitC</a:t>
            </a:r>
            <a:r>
              <a:rPr lang="tr-TR" sz="3200" dirty="0" smtClean="0">
                <a:solidFill>
                  <a:srgbClr val="00B0F0"/>
                </a:solidFill>
              </a:rPr>
              <a:t>, melatonin, </a:t>
            </a:r>
            <a:r>
              <a:rPr lang="tr-TR" sz="3200" dirty="0" err="1" smtClean="0">
                <a:solidFill>
                  <a:srgbClr val="00B0F0"/>
                </a:solidFill>
              </a:rPr>
              <a:t>curcumin</a:t>
            </a:r>
            <a:r>
              <a:rPr lang="tr-TR" sz="3200" dirty="0" smtClean="0">
                <a:solidFill>
                  <a:srgbClr val="00B0F0"/>
                </a:solidFill>
              </a:rPr>
              <a:t>..) </a:t>
            </a:r>
            <a:r>
              <a:rPr lang="tr-TR" sz="3200" dirty="0">
                <a:solidFill>
                  <a:srgbClr val="00B0F0"/>
                </a:solidFill>
              </a:rPr>
              <a:t>organizmalar üzerinde yaşam süresine etkisi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C98ABDA9-DC07-F48B-67D8-90C484633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49" t="21776" r="30953" b="5536"/>
          <a:stretch/>
        </p:blipFill>
        <p:spPr>
          <a:xfrm>
            <a:off x="0" y="1641215"/>
            <a:ext cx="8748464" cy="4975647"/>
          </a:xfrm>
        </p:spPr>
      </p:pic>
    </p:spTree>
    <p:extLst>
      <p:ext uri="{BB962C8B-B14F-4D97-AF65-F5344CB8AC3E}">
        <p14:creationId xmlns:p14="http://schemas.microsoft.com/office/powerpoint/2010/main" val="11700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EB7EF26-651B-E60F-3885-88FB515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B0F0"/>
                </a:solidFill>
              </a:rPr>
              <a:t>Supplementlerin</a:t>
            </a:r>
            <a:r>
              <a:rPr lang="tr-TR" b="1" dirty="0">
                <a:solidFill>
                  <a:srgbClr val="00B0F0"/>
                </a:solidFill>
              </a:rPr>
              <a:t> organizmalar üzerinde yaşam süresine etkisi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6E7A8119-B968-0318-E889-0396DC68D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29" t="18331" r="31148" b="6913"/>
          <a:stretch/>
        </p:blipFill>
        <p:spPr>
          <a:xfrm>
            <a:off x="1619672" y="1412776"/>
            <a:ext cx="6624736" cy="5616624"/>
          </a:xfrm>
        </p:spPr>
      </p:pic>
    </p:spTree>
    <p:extLst>
      <p:ext uri="{BB962C8B-B14F-4D97-AF65-F5344CB8AC3E}">
        <p14:creationId xmlns:p14="http://schemas.microsoft.com/office/powerpoint/2010/main" val="15292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8229600" cy="798513"/>
          </a:xfrm>
        </p:spPr>
        <p:txBody>
          <a:bodyPr/>
          <a:lstStyle/>
          <a:p>
            <a:pPr eaLnBrk="1" hangingPunct="1"/>
            <a:r>
              <a:rPr lang="tr-TR" altLang="tr-TR" b="1" dirty="0" err="1" smtClean="0">
                <a:solidFill>
                  <a:srgbClr val="00B0F0"/>
                </a:solidFill>
                <a:ea typeface="ヒラギノ角ゴ Pro W3" pitchFamily="124" charset="-128"/>
              </a:rPr>
              <a:t>Antiaging</a:t>
            </a:r>
            <a:r>
              <a:rPr lang="tr-TR" altLang="tr-TR" b="1" dirty="0" smtClean="0">
                <a:solidFill>
                  <a:srgbClr val="00B0F0"/>
                </a:solidFill>
                <a:ea typeface="ヒラギノ角ゴ Pro W3" pitchFamily="124" charset="-128"/>
              </a:rPr>
              <a:t> </a:t>
            </a:r>
            <a:r>
              <a:rPr lang="tr-TR" altLang="tr-TR" b="1" dirty="0" err="1" smtClean="0">
                <a:solidFill>
                  <a:srgbClr val="00B0F0"/>
                </a:solidFill>
                <a:ea typeface="ヒラギノ角ゴ Pro W3" pitchFamily="124" charset="-128"/>
              </a:rPr>
              <a:t>ageless</a:t>
            </a:r>
            <a:r>
              <a:rPr lang="tr-TR" altLang="tr-TR" b="1" dirty="0" smtClean="0">
                <a:solidFill>
                  <a:srgbClr val="00B0F0"/>
                </a:solidFill>
                <a:ea typeface="ヒラギノ角ゴ Pro W3" pitchFamily="124" charset="-128"/>
              </a:rPr>
              <a:t> hangisini önerirsiniz ?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000250" y="1500188"/>
            <a:ext cx="121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nadh</a:t>
            </a:r>
            <a:endParaRPr kumimoji="0" lang="tr-TR" altLang="tr-TR" sz="36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3600" b="1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4" name="TextBox 33"/>
          <p:cNvSpPr txBox="1">
            <a:spLocks noChangeArrowheads="1"/>
          </p:cNvSpPr>
          <p:nvPr/>
        </p:nvSpPr>
        <p:spPr bwMode="auto">
          <a:xfrm>
            <a:off x="1535906" y="2445481"/>
            <a:ext cx="2210862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  </a:t>
            </a:r>
            <a:r>
              <a:rPr kumimoji="0" lang="tr-TR" alt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quersetin</a:t>
            </a:r>
            <a:endParaRPr kumimoji="0" lang="en-US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5" name="Rectangle 32"/>
          <p:cNvSpPr>
            <a:spLocks noChangeArrowheads="1"/>
          </p:cNvSpPr>
          <p:nvPr/>
        </p:nvSpPr>
        <p:spPr bwMode="auto">
          <a:xfrm>
            <a:off x="1941415" y="3390774"/>
            <a:ext cx="236475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kumimoji="0" lang="tr-TR" altLang="tr-T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resveretrol</a:t>
            </a:r>
            <a:endParaRPr kumimoji="0" lang="en-US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6" name="Rectangle 34"/>
          <p:cNvSpPr>
            <a:spLocks noChangeArrowheads="1"/>
          </p:cNvSpPr>
          <p:nvPr/>
        </p:nvSpPr>
        <p:spPr bwMode="auto">
          <a:xfrm>
            <a:off x="1947863" y="4560888"/>
            <a:ext cx="2576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Koenzim</a:t>
            </a:r>
            <a:r>
              <a:rPr kumimoji="0" lang="tr-TR" alt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q10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7" name="6 Oval"/>
          <p:cNvSpPr/>
          <p:nvPr/>
        </p:nvSpPr>
        <p:spPr>
          <a:xfrm>
            <a:off x="1214438" y="1500188"/>
            <a:ext cx="642937" cy="642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Oval"/>
          <p:cNvSpPr/>
          <p:nvPr/>
        </p:nvSpPr>
        <p:spPr>
          <a:xfrm>
            <a:off x="1214438" y="2571750"/>
            <a:ext cx="642937" cy="642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Oval"/>
          <p:cNvSpPr/>
          <p:nvPr/>
        </p:nvSpPr>
        <p:spPr>
          <a:xfrm>
            <a:off x="1214438" y="3571875"/>
            <a:ext cx="642937" cy="64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Oval"/>
          <p:cNvSpPr/>
          <p:nvPr/>
        </p:nvSpPr>
        <p:spPr>
          <a:xfrm>
            <a:off x="1198563" y="4530725"/>
            <a:ext cx="642937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11" name="Picture 2" descr="http://www.sozlukcell.com/pictures/el_6d8fc6b1-81b7-4339-92b5-e7b52a414821_el-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422900"/>
            <a:ext cx="8350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34"/>
          <p:cNvSpPr>
            <a:spLocks noChangeArrowheads="1"/>
          </p:cNvSpPr>
          <p:nvPr/>
        </p:nvSpPr>
        <p:spPr bwMode="auto">
          <a:xfrm>
            <a:off x="2000250" y="5634038"/>
            <a:ext cx="19383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probiyotik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83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8EB4C2B-D596-9728-DB53-9DB7187E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B0F0"/>
                </a:solidFill>
              </a:rPr>
              <a:t>Anti-</a:t>
            </a:r>
            <a:r>
              <a:rPr lang="tr-TR" dirty="0" err="1">
                <a:solidFill>
                  <a:srgbClr val="00B0F0"/>
                </a:solidFill>
              </a:rPr>
              <a:t>aging</a:t>
            </a:r>
            <a:r>
              <a:rPr lang="tr-TR" dirty="0">
                <a:solidFill>
                  <a:srgbClr val="00B0F0"/>
                </a:solidFill>
              </a:rPr>
              <a:t> ajanlar</a:t>
            </a:r>
            <a:br>
              <a:rPr lang="tr-TR" dirty="0">
                <a:solidFill>
                  <a:srgbClr val="00B0F0"/>
                </a:solidFill>
              </a:rPr>
            </a:br>
            <a:endParaRPr lang="tr-TR" dirty="0">
              <a:solidFill>
                <a:srgbClr val="00B0F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A078C94-CA81-B55F-A9D8-B1E487C28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>
                <a:solidFill>
                  <a:srgbClr val="212121"/>
                </a:solidFill>
                <a:latin typeface="BlinkMacSystemFont"/>
              </a:rPr>
              <a:t>M</a:t>
            </a:r>
            <a:r>
              <a:rPr lang="tr-TR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etformin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</a:p>
          <a:p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NAD</a:t>
            </a:r>
            <a:r>
              <a:rPr lang="tr-TR" b="0" i="0" baseline="30000" dirty="0">
                <a:solidFill>
                  <a:srgbClr val="212121"/>
                </a:solidFill>
                <a:effectLst/>
                <a:latin typeface="BlinkMacSystemFont"/>
              </a:rPr>
              <a:t>+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 </a:t>
            </a:r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precursors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</a:p>
          <a:p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Glucagon-like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 peptide-1 </a:t>
            </a:r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receptor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agonists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</a:p>
          <a:p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TORC1 </a:t>
            </a:r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inhibitors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</a:p>
          <a:p>
            <a:r>
              <a:rPr lang="tr-TR" dirty="0" err="1">
                <a:solidFill>
                  <a:srgbClr val="212121"/>
                </a:solidFill>
                <a:latin typeface="BlinkMacSystemFont"/>
              </a:rPr>
              <a:t>S</a:t>
            </a:r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permidine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</a:p>
          <a:p>
            <a:r>
              <a:rPr lang="tr-TR" dirty="0" err="1">
                <a:solidFill>
                  <a:srgbClr val="212121"/>
                </a:solidFill>
                <a:latin typeface="BlinkMacSystemFont"/>
              </a:rPr>
              <a:t>S</a:t>
            </a:r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enolytics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</a:p>
          <a:p>
            <a:r>
              <a:rPr lang="tr-TR" dirty="0" err="1">
                <a:solidFill>
                  <a:srgbClr val="212121"/>
                </a:solidFill>
                <a:latin typeface="BlinkMacSystemFont"/>
              </a:rPr>
              <a:t>P</a:t>
            </a:r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robiotics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,</a:t>
            </a:r>
          </a:p>
          <a:p>
            <a:r>
              <a:rPr lang="tr-TR" dirty="0">
                <a:solidFill>
                  <a:srgbClr val="212121"/>
                </a:solidFill>
                <a:latin typeface="BlinkMacSystemFont"/>
              </a:rPr>
              <a:t>A</a:t>
            </a:r>
            <a:r>
              <a:rPr lang="tr-TR" b="0" i="0" dirty="0">
                <a:solidFill>
                  <a:srgbClr val="212121"/>
                </a:solidFill>
                <a:effectLst/>
                <a:latin typeface="BlinkMacSystemFont"/>
              </a:rPr>
              <a:t>nti-</a:t>
            </a:r>
            <a:r>
              <a:rPr lang="tr-TR" b="0" i="0" dirty="0" err="1">
                <a:solidFill>
                  <a:srgbClr val="212121"/>
                </a:solidFill>
                <a:effectLst/>
                <a:latin typeface="BlinkMacSystemFont"/>
              </a:rPr>
              <a:t>inflammatories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29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6FCAA5F-88C8-63FC-EE24-FAAAE908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97179"/>
            <a:ext cx="8229600" cy="1143000"/>
          </a:xfrm>
        </p:spPr>
        <p:txBody>
          <a:bodyPr/>
          <a:lstStyle/>
          <a:p>
            <a:r>
              <a:rPr lang="tr-TR" b="1" dirty="0" err="1">
                <a:solidFill>
                  <a:srgbClr val="00B0F0"/>
                </a:solidFill>
              </a:rPr>
              <a:t>Senolitik</a:t>
            </a:r>
            <a:r>
              <a:rPr lang="tr-TR" b="1" dirty="0">
                <a:solidFill>
                  <a:srgbClr val="00B0F0"/>
                </a:solidFill>
              </a:rPr>
              <a:t> ajanlar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B565C9E2-725D-21D3-A215-763D0907A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27" t="31004" r="13910" b="21727"/>
          <a:stretch/>
        </p:blipFill>
        <p:spPr>
          <a:xfrm>
            <a:off x="-18791" y="836712"/>
            <a:ext cx="11395324" cy="6913481"/>
          </a:xfrm>
        </p:spPr>
      </p:pic>
    </p:spTree>
    <p:extLst>
      <p:ext uri="{BB962C8B-B14F-4D97-AF65-F5344CB8AC3E}">
        <p14:creationId xmlns:p14="http://schemas.microsoft.com/office/powerpoint/2010/main" val="18315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0D7F908-59A5-5F8C-8090-04CE0D0A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smtClean="0">
                <a:solidFill>
                  <a:srgbClr val="00B0F0"/>
                </a:solidFill>
              </a:rPr>
              <a:t>Ta65, </a:t>
            </a:r>
            <a:r>
              <a:rPr lang="tr-TR" sz="3200" dirty="0" err="1" smtClean="0">
                <a:solidFill>
                  <a:srgbClr val="00B0F0"/>
                </a:solidFill>
              </a:rPr>
              <a:t>resveretrol</a:t>
            </a:r>
            <a:r>
              <a:rPr lang="tr-TR" sz="3200" dirty="0" smtClean="0">
                <a:solidFill>
                  <a:srgbClr val="00B0F0"/>
                </a:solidFill>
              </a:rPr>
              <a:t>, </a:t>
            </a:r>
            <a:r>
              <a:rPr lang="tr-TR" sz="3200" dirty="0" err="1" smtClean="0">
                <a:solidFill>
                  <a:srgbClr val="00B0F0"/>
                </a:solidFill>
              </a:rPr>
              <a:t>curcumin</a:t>
            </a:r>
            <a:r>
              <a:rPr lang="tr-TR" sz="3200" dirty="0" smtClean="0">
                <a:solidFill>
                  <a:srgbClr val="00B0F0"/>
                </a:solidFill>
              </a:rPr>
              <a:t>, </a:t>
            </a:r>
            <a:r>
              <a:rPr lang="tr-TR" sz="3200" dirty="0" err="1" smtClean="0">
                <a:solidFill>
                  <a:srgbClr val="00B0F0"/>
                </a:solidFill>
              </a:rPr>
              <a:t>nadh</a:t>
            </a:r>
            <a:r>
              <a:rPr lang="tr-TR" sz="3200" dirty="0" smtClean="0">
                <a:solidFill>
                  <a:srgbClr val="00B0F0"/>
                </a:solidFill>
              </a:rPr>
              <a:t>, </a:t>
            </a:r>
            <a:r>
              <a:rPr lang="tr-TR" sz="3200" dirty="0" err="1" smtClean="0">
                <a:solidFill>
                  <a:srgbClr val="00B0F0"/>
                </a:solidFill>
              </a:rPr>
              <a:t>quersetin</a:t>
            </a:r>
            <a:r>
              <a:rPr lang="tr-TR" sz="3200" dirty="0" smtClean="0">
                <a:solidFill>
                  <a:srgbClr val="00B0F0"/>
                </a:solidFill>
              </a:rPr>
              <a:t>, </a:t>
            </a:r>
            <a:r>
              <a:rPr lang="tr-TR" sz="3200" dirty="0" err="1" smtClean="0">
                <a:solidFill>
                  <a:srgbClr val="00B0F0"/>
                </a:solidFill>
              </a:rPr>
              <a:t>navitoclax</a:t>
            </a:r>
            <a:r>
              <a:rPr lang="tr-TR" sz="3200" dirty="0" smtClean="0">
                <a:solidFill>
                  <a:srgbClr val="00B0F0"/>
                </a:solidFill>
              </a:rPr>
              <a:t>, </a:t>
            </a:r>
            <a:r>
              <a:rPr lang="tr-TR" sz="3200" dirty="0" err="1" smtClean="0">
                <a:solidFill>
                  <a:srgbClr val="00B0F0"/>
                </a:solidFill>
              </a:rPr>
              <a:t>rapamisin</a:t>
            </a:r>
            <a:r>
              <a:rPr lang="tr-TR" sz="3200" dirty="0" smtClean="0">
                <a:solidFill>
                  <a:srgbClr val="00B0F0"/>
                </a:solidFill>
              </a:rPr>
              <a:t>, </a:t>
            </a:r>
            <a:r>
              <a:rPr lang="tr-TR" sz="3200" dirty="0" err="1" smtClean="0">
                <a:solidFill>
                  <a:srgbClr val="00B0F0"/>
                </a:solidFill>
              </a:rPr>
              <a:t>metformin</a:t>
            </a:r>
            <a:r>
              <a:rPr lang="tr-TR" sz="3200" dirty="0" smtClean="0">
                <a:solidFill>
                  <a:srgbClr val="00B0F0"/>
                </a:solidFill>
              </a:rPr>
              <a:t>..</a:t>
            </a:r>
            <a:endParaRPr lang="tr-TR" sz="3200" dirty="0">
              <a:solidFill>
                <a:srgbClr val="00B0F0"/>
              </a:solidFill>
            </a:endParaRPr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xmlns="" id="{BB0C2C2B-3EE2-DD3F-BF82-4276EF4F3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22" t="24877" r="16428" b="5535"/>
          <a:stretch/>
        </p:blipFill>
        <p:spPr>
          <a:xfrm>
            <a:off x="1115616" y="1514018"/>
            <a:ext cx="7848872" cy="522735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CFDF429-7960-2627-C676-BFFF94E25E0A}"/>
              </a:ext>
            </a:extLst>
          </p:cNvPr>
          <p:cNvSpPr/>
          <p:nvPr/>
        </p:nvSpPr>
        <p:spPr>
          <a:xfrm>
            <a:off x="2338466" y="2206366"/>
            <a:ext cx="697043" cy="22485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CBBF821-300A-217F-03B4-3B42ACB6D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466" y="2503923"/>
            <a:ext cx="722438" cy="24691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8FCF7D8-704B-EC6A-AFE2-24D6C946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071" y="4497263"/>
            <a:ext cx="722438" cy="24691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0008ABDE-BB50-F71E-A2E7-E1F4F241E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466" y="4875919"/>
            <a:ext cx="722438" cy="24691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C5F41D3B-1A11-1A2B-0978-638E7C3E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070" y="5180582"/>
            <a:ext cx="722438" cy="2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3264001-D3A4-70E9-668A-42C9D16F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51CF1919-B788-12E6-7FD4-441AB0C29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34" t="29699" r="16041" b="28272"/>
          <a:stretch/>
        </p:blipFill>
        <p:spPr>
          <a:xfrm>
            <a:off x="21470" y="116632"/>
            <a:ext cx="11506551" cy="5688632"/>
          </a:xfr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6E30CCF1-93CC-F127-97B2-D1E857EAE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447" y="2788385"/>
            <a:ext cx="722438" cy="24691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1DD52D30-287D-9491-0711-6E20FDBF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447" y="3305545"/>
            <a:ext cx="722438" cy="24691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0" y="5641394"/>
            <a:ext cx="1015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Melatonin, </a:t>
            </a:r>
            <a:r>
              <a:rPr lang="tr-TR" sz="3200" dirty="0" err="1" smtClean="0"/>
              <a:t>curcumin</a:t>
            </a:r>
            <a:r>
              <a:rPr lang="tr-TR" sz="3200" dirty="0" smtClean="0"/>
              <a:t>, kafein, ve uzun yaşam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1716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08B8F4A-F63B-0083-0196-2F8D7C15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tr-TR" sz="2800" b="1" dirty="0" smtClean="0">
                <a:solidFill>
                  <a:srgbClr val="00B0F0"/>
                </a:solidFill>
              </a:rPr>
              <a:t>En sık </a:t>
            </a:r>
            <a:r>
              <a:rPr lang="tr-TR" sz="2800" b="1" dirty="0" err="1" smtClean="0">
                <a:solidFill>
                  <a:srgbClr val="00B0F0"/>
                </a:solidFill>
              </a:rPr>
              <a:t>antiaging</a:t>
            </a:r>
            <a:r>
              <a:rPr lang="tr-TR" sz="2800" b="1" dirty="0" smtClean="0">
                <a:solidFill>
                  <a:srgbClr val="00B0F0"/>
                </a:solidFill>
              </a:rPr>
              <a:t> ajanlar</a:t>
            </a:r>
            <a:br>
              <a:rPr lang="tr-TR" sz="2800" b="1" dirty="0" smtClean="0">
                <a:solidFill>
                  <a:srgbClr val="00B0F0"/>
                </a:solidFill>
              </a:rPr>
            </a:br>
            <a:r>
              <a:rPr lang="tr-TR" sz="2800" b="1" dirty="0" err="1" smtClean="0">
                <a:solidFill>
                  <a:srgbClr val="00B0F0"/>
                </a:solidFill>
              </a:rPr>
              <a:t>VitE</a:t>
            </a:r>
            <a:r>
              <a:rPr lang="tr-TR" sz="2800" b="1" dirty="0" smtClean="0">
                <a:solidFill>
                  <a:srgbClr val="00B0F0"/>
                </a:solidFill>
              </a:rPr>
              <a:t>, C, ALA, koQ10, melatonin, </a:t>
            </a:r>
            <a:r>
              <a:rPr lang="tr-TR" sz="2800" b="1" dirty="0" err="1" smtClean="0">
                <a:solidFill>
                  <a:srgbClr val="00B0F0"/>
                </a:solidFill>
              </a:rPr>
              <a:t>curcumin,resveretrol</a:t>
            </a:r>
            <a:r>
              <a:rPr lang="tr-TR" sz="2800" b="1" dirty="0" smtClean="0">
                <a:solidFill>
                  <a:srgbClr val="00B0F0"/>
                </a:solidFill>
              </a:rPr>
              <a:t>, </a:t>
            </a:r>
            <a:r>
              <a:rPr lang="tr-TR" sz="2800" b="1" dirty="0" err="1" smtClean="0">
                <a:solidFill>
                  <a:srgbClr val="00B0F0"/>
                </a:solidFill>
              </a:rPr>
              <a:t>quersetin</a:t>
            </a:r>
            <a:r>
              <a:rPr lang="tr-TR" sz="2800" b="1" dirty="0" smtClean="0">
                <a:solidFill>
                  <a:srgbClr val="00B0F0"/>
                </a:solidFill>
              </a:rPr>
              <a:t>, </a:t>
            </a:r>
            <a:r>
              <a:rPr lang="tr-TR" sz="2800" b="1" dirty="0" err="1" smtClean="0">
                <a:solidFill>
                  <a:srgbClr val="00B0F0"/>
                </a:solidFill>
              </a:rPr>
              <a:t>catechin</a:t>
            </a:r>
            <a:r>
              <a:rPr lang="tr-TR" sz="2800" b="1" dirty="0" smtClean="0">
                <a:solidFill>
                  <a:srgbClr val="00B0F0"/>
                </a:solidFill>
              </a:rPr>
              <a:t>, </a:t>
            </a:r>
            <a:r>
              <a:rPr lang="tr-TR" sz="2800" b="1" dirty="0" err="1" smtClean="0">
                <a:solidFill>
                  <a:srgbClr val="00B0F0"/>
                </a:solidFill>
              </a:rPr>
              <a:t>nadh</a:t>
            </a:r>
            <a:r>
              <a:rPr lang="tr-TR" sz="2800" b="1" dirty="0" smtClean="0">
                <a:solidFill>
                  <a:srgbClr val="00B0F0"/>
                </a:solidFill>
              </a:rPr>
              <a:t>..</a:t>
            </a:r>
            <a:r>
              <a:rPr lang="tr-TR" dirty="0" smtClean="0">
                <a:solidFill>
                  <a:srgbClr val="00B0F0"/>
                </a:solidFill>
              </a:rPr>
              <a:t/>
            </a:r>
            <a:br>
              <a:rPr lang="tr-TR" dirty="0" smtClean="0">
                <a:solidFill>
                  <a:srgbClr val="00B0F0"/>
                </a:solidFill>
              </a:rPr>
            </a:b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A1920C84-ECC0-3254-3BEE-2AC9B5D55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60" t="25910" r="31535" b="5880"/>
          <a:stretch/>
        </p:blipFill>
        <p:spPr>
          <a:xfrm>
            <a:off x="332934" y="1988840"/>
            <a:ext cx="7574805" cy="4869160"/>
          </a:xfrm>
        </p:spPr>
      </p:pic>
    </p:spTree>
    <p:extLst>
      <p:ext uri="{BB962C8B-B14F-4D97-AF65-F5344CB8AC3E}">
        <p14:creationId xmlns:p14="http://schemas.microsoft.com/office/powerpoint/2010/main" val="19722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 descr="blob:https://web.whatsapp.com/eaf0302a-90a7-4924-83ad-62499e29291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659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"/>
            <a:ext cx="5473700" cy="65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2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031" y="-145472"/>
            <a:ext cx="3378994" cy="731520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35082" y="2322368"/>
            <a:ext cx="21275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Bir tavsiye</a:t>
            </a:r>
          </a:p>
        </p:txBody>
      </p:sp>
    </p:spTree>
    <p:extLst>
      <p:ext uri="{BB962C8B-B14F-4D97-AF65-F5344CB8AC3E}">
        <p14:creationId xmlns:p14="http://schemas.microsoft.com/office/powerpoint/2010/main" val="32468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Gelecek Perspektifleri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Gen </a:t>
            </a:r>
            <a:r>
              <a:rPr dirty="0" err="1"/>
              <a:t>tedavisi</a:t>
            </a:r>
            <a:r>
              <a:rPr dirty="0"/>
              <a:t>, </a:t>
            </a:r>
            <a:r>
              <a:rPr dirty="0" err="1"/>
              <a:t>senolitik</a:t>
            </a:r>
            <a:r>
              <a:rPr dirty="0"/>
              <a:t> </a:t>
            </a:r>
            <a:r>
              <a:rPr dirty="0" err="1"/>
              <a:t>ilaçlar</a:t>
            </a:r>
            <a:r>
              <a:rPr dirty="0"/>
              <a:t>, </a:t>
            </a:r>
            <a:r>
              <a:rPr dirty="0" err="1"/>
              <a:t>epigenetik</a:t>
            </a:r>
            <a:r>
              <a:rPr dirty="0"/>
              <a:t> </a:t>
            </a:r>
            <a:r>
              <a:rPr dirty="0" err="1"/>
              <a:t>düzenlemeler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Yapay</a:t>
            </a:r>
            <a:r>
              <a:rPr dirty="0"/>
              <a:t> organ </a:t>
            </a:r>
            <a:r>
              <a:rPr dirty="0" err="1"/>
              <a:t>yenilenmesi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Hücresel</a:t>
            </a:r>
            <a:r>
              <a:rPr dirty="0"/>
              <a:t> </a:t>
            </a:r>
            <a:r>
              <a:rPr dirty="0" err="1"/>
              <a:t>rejenerasyon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biyoteknolojik</a:t>
            </a:r>
            <a:r>
              <a:rPr dirty="0"/>
              <a:t> </a:t>
            </a:r>
            <a:r>
              <a:rPr dirty="0" err="1"/>
              <a:t>tedaviler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32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F9CEB5F-D7D2-D261-45C0-AE658BFB4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B0F0"/>
                </a:solidFill>
              </a:rPr>
              <a:t>Telomeraz aktivatörleri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B5655C3-6C47-FD52-89D7-86E2EDE8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/>
              <a:t>Telomeraz telomerleri sentezleyen ve koruyan bir ters transkriptaz enzimdir.</a:t>
            </a:r>
          </a:p>
          <a:p>
            <a:r>
              <a:rPr lang="tr-TR" dirty="0"/>
              <a:t>Yapısında taşıdığı RNA'yı taslak olarak kullanarak her bölünme ile kısalan telomer uçlarının korunmasını sağlar.</a:t>
            </a:r>
          </a:p>
          <a:p>
            <a:r>
              <a:rPr lang="tr-TR" dirty="0"/>
              <a:t>Telomer kısalması, hücre bölünmesini zamanla durdurur. Bu nedenle günümüzde yapılan moleküler genetik araştırmaların çoğu bu 'telomerlere bağlı hücre yaşlanmasını' yok etme yönündedir. </a:t>
            </a:r>
          </a:p>
          <a:p>
            <a:r>
              <a:rPr lang="tr-TR" dirty="0"/>
              <a:t>Kanser hücrelerinde ve kök hücrelerde ise telomeraz aktivitesi korunmuştur ve bu yüzden bu hücre tipleri ölümsüzdür ve sürekli bölünebilir.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5AE12CE7-F4D2-92CF-DC81-8C747344A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943" y="1023489"/>
            <a:ext cx="2739945" cy="110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1D345CB-64D1-394A-1257-2B740B5F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739D3DBF-CC5C-AFA2-09F7-4444D4981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76" t="30388" r="36378" b="13169"/>
          <a:stretch/>
        </p:blipFill>
        <p:spPr>
          <a:xfrm>
            <a:off x="-612576" y="-307503"/>
            <a:ext cx="9480899" cy="6832848"/>
          </a:xfrm>
        </p:spPr>
      </p:pic>
    </p:spTree>
    <p:extLst>
      <p:ext uri="{BB962C8B-B14F-4D97-AF65-F5344CB8AC3E}">
        <p14:creationId xmlns:p14="http://schemas.microsoft.com/office/powerpoint/2010/main" val="9989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8371EF1-A6F7-CA45-D523-34F73BF4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2" y="1028700"/>
            <a:ext cx="8229600" cy="1143000"/>
          </a:xfrm>
        </p:spPr>
        <p:txBody>
          <a:bodyPr/>
          <a:lstStyle/>
          <a:p>
            <a:r>
              <a:rPr lang="tr-TR" dirty="0"/>
              <a:t>TA-65; </a:t>
            </a:r>
            <a:r>
              <a:rPr lang="tr-TR" i="1" dirty="0" err="1"/>
              <a:t>Astragalus</a:t>
            </a:r>
            <a:r>
              <a:rPr lang="tr-TR" i="1" dirty="0"/>
              <a:t> </a:t>
            </a:r>
            <a:r>
              <a:rPr lang="tr-TR" i="1" dirty="0" err="1"/>
              <a:t>membranaceus</a:t>
            </a:r>
            <a:r>
              <a:rPr lang="tr-TR" i="1" dirty="0"/>
              <a:t> </a:t>
            </a:r>
            <a:r>
              <a:rPr lang="tr-TR" i="1" dirty="0" err="1"/>
              <a:t>root</a:t>
            </a:r>
            <a:r>
              <a:rPr lang="tr-TR" i="1" dirty="0"/>
              <a:t> </a:t>
            </a:r>
            <a:r>
              <a:rPr lang="tr-TR" i="1" dirty="0" err="1"/>
              <a:t>extract</a:t>
            </a:r>
            <a:r>
              <a:rPr lang="tr-TR" i="1" dirty="0"/>
              <a:t/>
            </a:r>
            <a:br>
              <a:rPr lang="tr-TR" i="1" dirty="0"/>
            </a:br>
            <a:r>
              <a:rPr lang="tr-TR" i="1" dirty="0"/>
              <a:t/>
            </a:r>
            <a:br>
              <a:rPr lang="tr-TR" i="1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62155E8-5ECD-94AC-D22D-1CF22FD95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i="1" dirty="0"/>
          </a:p>
          <a:p>
            <a:r>
              <a:rPr lang="tr-TR" dirty="0"/>
              <a:t>TA-65; telomer uzunluğunu artırma ve kısa telomerlerin yüzdesini azaltma kapasitesine sahip</a:t>
            </a:r>
          </a:p>
          <a:p>
            <a:r>
              <a:rPr lang="tr-TR" dirty="0"/>
              <a:t>Hayvan deneylerinde TA-65’in diyet ile replasmanı dişi farelerde kanser insidansını artırmadan, glukoz toleransı ve osteoporozda iyileşmeye yol açmıştır.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026" name="Picture 2" descr="TA-65 MD, 100 Ünite, 30 Kapsül | TA-65 | Anti-Aging">
            <a:extLst>
              <a:ext uri="{FF2B5EF4-FFF2-40B4-BE49-F238E27FC236}">
                <a16:creationId xmlns:a16="http://schemas.microsoft.com/office/drawing/2014/main" xmlns="" id="{DE6A3AF9-6445-8345-6A27-665F24B7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370" y="798665"/>
            <a:ext cx="1603070" cy="160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95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a2.sphotos.ak.fbcdn.net/hphotos-ak-snc7/s320x320/421299_393276504033607_146181615409765_1390154_18079814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00113"/>
            <a:ext cx="6335713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Metin kutusu 1"/>
          <p:cNvSpPr txBox="1">
            <a:spLocks noChangeArrowheads="1"/>
          </p:cNvSpPr>
          <p:nvPr/>
        </p:nvSpPr>
        <p:spPr bwMode="auto">
          <a:xfrm>
            <a:off x="768350" y="6021388"/>
            <a:ext cx="79191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800" dirty="0" err="1" smtClean="0">
                <a:solidFill>
                  <a:schemeClr val="accent1"/>
                </a:solidFill>
                <a:latin typeface="Arial" panose="020B0604020202020204" pitchFamily="34" charset="0"/>
              </a:rPr>
              <a:t>Ageless</a:t>
            </a:r>
            <a:r>
              <a:rPr lang="tr-TR" altLang="tr-TR" sz="28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 </a:t>
            </a:r>
            <a:r>
              <a:rPr lang="tr-TR" altLang="tr-TR" sz="2800" dirty="0">
                <a:solidFill>
                  <a:schemeClr val="accent1"/>
                </a:solidFill>
                <a:latin typeface="Arial" panose="020B0604020202020204" pitchFamily="34" charset="0"/>
              </a:rPr>
              <a:t>çabaları uzun vadede ne getirecek </a:t>
            </a:r>
            <a:r>
              <a:rPr lang="tr-TR" altLang="tr-TR" sz="28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encrypted-tbn0.gstatic.com/images?q=tbn:ANd9GcRDCV0OdV1gVhEtFnTYgxwI7nhi1dAFcITJDfbjYJ6a6m2iS8Cis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35464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2 Metin kutusu"/>
          <p:cNvSpPr txBox="1">
            <a:spLocks noChangeArrowheads="1"/>
          </p:cNvSpPr>
          <p:nvPr/>
        </p:nvSpPr>
        <p:spPr bwMode="auto">
          <a:xfrm>
            <a:off x="3924194" y="1196975"/>
            <a:ext cx="557075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3600" dirty="0">
                <a:solidFill>
                  <a:srgbClr val="0070C0"/>
                </a:solidFill>
                <a:latin typeface="Arial" panose="020B0604020202020204" pitchFamily="34" charset="0"/>
              </a:rPr>
              <a:t>Sağlıklı varlıklı kaygılı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3600" dirty="0">
                <a:solidFill>
                  <a:srgbClr val="0070C0"/>
                </a:solidFill>
                <a:latin typeface="Arial" panose="020B0604020202020204" pitchFamily="34" charset="0"/>
              </a:rPr>
              <a:t>Herkes mutlu son istiyor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3600" dirty="0">
                <a:solidFill>
                  <a:srgbClr val="0070C0"/>
                </a:solidFill>
                <a:latin typeface="Arial" panose="020B0604020202020204" pitchFamily="34" charset="0"/>
              </a:rPr>
              <a:t>Mucize Yok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36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3600" dirty="0" smtClean="0">
                <a:solidFill>
                  <a:srgbClr val="C00000"/>
                </a:solidFill>
                <a:latin typeface="Arial" panose="020B0604020202020204" pitchFamily="34" charset="0"/>
              </a:rPr>
              <a:t>Gençlik / </a:t>
            </a:r>
            <a:r>
              <a:rPr lang="tr-TR" altLang="tr-TR" sz="3600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ageless</a:t>
            </a:r>
            <a:endParaRPr lang="tr-TR" altLang="tr-TR" sz="360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3600" dirty="0" smtClean="0">
                <a:solidFill>
                  <a:srgbClr val="C00000"/>
                </a:solidFill>
                <a:latin typeface="Arial" panose="020B0604020202020204" pitchFamily="34" charset="0"/>
              </a:rPr>
              <a:t>Ölümsüzlük </a:t>
            </a:r>
            <a:r>
              <a:rPr lang="tr-TR" altLang="tr-TR" sz="3600" dirty="0">
                <a:solidFill>
                  <a:srgbClr val="C00000"/>
                </a:solidFill>
                <a:latin typeface="Arial" panose="020B0604020202020204" pitchFamily="34" charset="0"/>
              </a:rPr>
              <a:t>kulağa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3600" dirty="0">
                <a:solidFill>
                  <a:srgbClr val="C00000"/>
                </a:solidFill>
                <a:latin typeface="Arial" panose="020B0604020202020204" pitchFamily="34" charset="0"/>
              </a:rPr>
              <a:t> hep hoş geliyor ama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smtClean="0">
                <a:solidFill>
                  <a:srgbClr val="00B0F0"/>
                </a:solidFill>
              </a:rPr>
              <a:t>Küresel adalet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tr-TR" dirty="0" smtClean="0"/>
              <a:t>Bir çok ülkede 2020 den itibaren 12 yaş altı kişi sayısı ilk kez 65 üstü kişi sayısını geçti</a:t>
            </a:r>
          </a:p>
          <a:p>
            <a:pPr>
              <a:defRPr/>
            </a:pPr>
            <a:r>
              <a:rPr lang="tr-TR" dirty="0" smtClean="0"/>
              <a:t>8.5 milyar insan, </a:t>
            </a:r>
            <a:r>
              <a:rPr lang="tr-TR" dirty="0" err="1" smtClean="0"/>
              <a:t>immortalite</a:t>
            </a:r>
            <a:r>
              <a:rPr lang="tr-TR" dirty="0" smtClean="0"/>
              <a:t> olursa gezegen ve kaynaklar sorunu ne olacak ? Başka gezegenler, yaşam formları,….</a:t>
            </a:r>
          </a:p>
          <a:p>
            <a:pPr>
              <a:defRPr/>
            </a:pPr>
            <a:r>
              <a:rPr lang="tr-TR" dirty="0" smtClean="0"/>
              <a:t>İmmortalite kimler için olacak  // sağlık sistemleri çöküyor finansal olarak//</a:t>
            </a:r>
          </a:p>
          <a:p>
            <a:pPr>
              <a:defRPr/>
            </a:pPr>
            <a:r>
              <a:rPr lang="tr-TR" dirty="0" smtClean="0"/>
              <a:t>Bazıları için </a:t>
            </a:r>
            <a:r>
              <a:rPr lang="tr-TR" dirty="0" err="1" smtClean="0"/>
              <a:t>immortalite</a:t>
            </a:r>
            <a:r>
              <a:rPr lang="tr-TR" dirty="0" smtClean="0"/>
              <a:t>, çoğunluğa sağlık sistem sorunları, açlık, …..</a:t>
            </a: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el 1"/>
          <p:cNvSpPr>
            <a:spLocks noGrp="1"/>
          </p:cNvSpPr>
          <p:nvPr>
            <p:ph type="title"/>
          </p:nvPr>
        </p:nvSpPr>
        <p:spPr>
          <a:xfrm>
            <a:off x="928688" y="381000"/>
            <a:ext cx="7886700" cy="957263"/>
          </a:xfrm>
        </p:spPr>
        <p:txBody>
          <a:bodyPr/>
          <a:lstStyle/>
          <a:p>
            <a:r>
              <a:rPr lang="tr-TR" altLang="tr-TR" dirty="0" err="1" smtClean="0">
                <a:solidFill>
                  <a:srgbClr val="0000FF"/>
                </a:solidFill>
              </a:rPr>
              <a:t>Ageless</a:t>
            </a:r>
            <a:r>
              <a:rPr lang="tr-TR" altLang="tr-TR" dirty="0" smtClean="0">
                <a:solidFill>
                  <a:srgbClr val="0000FF"/>
                </a:solidFill>
              </a:rPr>
              <a:t> </a:t>
            </a:r>
            <a:endParaRPr lang="nl-BE" altLang="tr-TR" dirty="0" smtClean="0">
              <a:solidFill>
                <a:srgbClr val="0000FF"/>
              </a:solidFill>
            </a:endParaRP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5038" y="2335213"/>
            <a:ext cx="2854325" cy="3865562"/>
          </a:xfrm>
          <a:blipFill dpi="0" rotWithShape="0">
            <a:blip r:embed="rId3"/>
            <a:srcRect/>
            <a:tile tx="0" ty="0" sx="100000" sy="100000" flip="none" algn="tl"/>
          </a:blipFill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28" t="10979" r="17241" b="-11523"/>
          <a:stretch>
            <a:fillRect/>
          </a:stretch>
        </p:blipFill>
        <p:spPr bwMode="auto">
          <a:xfrm>
            <a:off x="2378075" y="2324100"/>
            <a:ext cx="402907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279650"/>
            <a:ext cx="2722563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>
            <a:spLocks noChangeArrowheads="1"/>
          </p:cNvSpPr>
          <p:nvPr/>
        </p:nvSpPr>
        <p:spPr bwMode="auto">
          <a:xfrm>
            <a:off x="1343025" y="1793875"/>
            <a:ext cx="15049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2844" smtClean="0"/>
              <a:t>Geçmiş</a:t>
            </a:r>
            <a:endParaRPr lang="nl-BE" altLang="tr-TR" sz="2844" smtClean="0"/>
          </a:p>
        </p:txBody>
      </p:sp>
      <p:sp>
        <p:nvSpPr>
          <p:cNvPr id="11" name="Tekstvak 10"/>
          <p:cNvSpPr txBox="1">
            <a:spLocks noChangeArrowheads="1"/>
          </p:cNvSpPr>
          <p:nvPr/>
        </p:nvSpPr>
        <p:spPr bwMode="auto">
          <a:xfrm>
            <a:off x="3935413" y="1792288"/>
            <a:ext cx="13382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2844" smtClean="0"/>
              <a:t>Bugun</a:t>
            </a:r>
            <a:endParaRPr lang="nl-BE" altLang="tr-TR" sz="2844" smtClean="0"/>
          </a:p>
        </p:txBody>
      </p:sp>
      <p:sp>
        <p:nvSpPr>
          <p:cNvPr id="12" name="Tekstvak 11"/>
          <p:cNvSpPr txBox="1">
            <a:spLocks noChangeArrowheads="1"/>
          </p:cNvSpPr>
          <p:nvPr/>
        </p:nvSpPr>
        <p:spPr bwMode="auto">
          <a:xfrm>
            <a:off x="6824663" y="1763713"/>
            <a:ext cx="15875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2844" smtClean="0"/>
              <a:t>Gelecek</a:t>
            </a:r>
            <a:endParaRPr lang="nl-BE" altLang="tr-TR" sz="2844" smtClean="0"/>
          </a:p>
        </p:txBody>
      </p:sp>
      <p:sp>
        <p:nvSpPr>
          <p:cNvPr id="3" name="Ovale toelichting 2"/>
          <p:cNvSpPr/>
          <p:nvPr/>
        </p:nvSpPr>
        <p:spPr>
          <a:xfrm>
            <a:off x="0" y="2349500"/>
            <a:ext cx="2717800" cy="855663"/>
          </a:xfrm>
          <a:prstGeom prst="wedgeEllipseCallout">
            <a:avLst>
              <a:gd name="adj1" fmla="val 16405"/>
              <a:gd name="adj2" fmla="val 1568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dirty="0" err="1">
                <a:solidFill>
                  <a:schemeClr val="bg1"/>
                </a:solidFill>
              </a:rPr>
              <a:t>Ginko</a:t>
            </a:r>
            <a:r>
              <a:rPr lang="tr-TR" dirty="0">
                <a:solidFill>
                  <a:schemeClr val="bg1"/>
                </a:solidFill>
              </a:rPr>
              <a:t>/ aspirin/ Antioksidanlar  /</a:t>
            </a:r>
            <a:r>
              <a:rPr lang="tr-TR" dirty="0" err="1">
                <a:solidFill>
                  <a:schemeClr val="bg1"/>
                </a:solidFill>
              </a:rPr>
              <a:t>Statinler</a:t>
            </a:r>
            <a:r>
              <a:rPr lang="tr-TR" dirty="0">
                <a:solidFill>
                  <a:schemeClr val="bg1"/>
                </a:solidFill>
              </a:rPr>
              <a:t>/aşı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" name="Ovale toelichting 13"/>
          <p:cNvSpPr/>
          <p:nvPr/>
        </p:nvSpPr>
        <p:spPr>
          <a:xfrm>
            <a:off x="-106363" y="5097463"/>
            <a:ext cx="3435351" cy="1563687"/>
          </a:xfrm>
          <a:prstGeom prst="wedgeEllipseCallout">
            <a:avLst>
              <a:gd name="adj1" fmla="val -10674"/>
              <a:gd name="adj2" fmla="val -1643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dirty="0" err="1">
                <a:solidFill>
                  <a:schemeClr val="bg1"/>
                </a:solidFill>
              </a:rPr>
              <a:t>Vasküler</a:t>
            </a:r>
            <a:r>
              <a:rPr lang="tr-TR" dirty="0">
                <a:solidFill>
                  <a:schemeClr val="bg1"/>
                </a:solidFill>
              </a:rPr>
              <a:t> hastalıkların kontrolü</a:t>
            </a:r>
          </a:p>
          <a:p>
            <a:pPr algn="ctr">
              <a:defRPr/>
            </a:pPr>
            <a:r>
              <a:rPr lang="tr-TR" dirty="0">
                <a:solidFill>
                  <a:schemeClr val="bg1"/>
                </a:solidFill>
              </a:rPr>
              <a:t>Ortalama yaşam süresi</a:t>
            </a:r>
          </a:p>
          <a:p>
            <a:pPr algn="ctr">
              <a:defRPr/>
            </a:pPr>
            <a:endParaRPr lang="tr-TR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5" name="Ovale toelichting 14"/>
          <p:cNvSpPr/>
          <p:nvPr/>
        </p:nvSpPr>
        <p:spPr>
          <a:xfrm>
            <a:off x="3408363" y="2265363"/>
            <a:ext cx="2625725" cy="755650"/>
          </a:xfrm>
          <a:prstGeom prst="wedgeEllipseCallout">
            <a:avLst>
              <a:gd name="adj1" fmla="val 26626"/>
              <a:gd name="adj2" fmla="val 2094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dirty="0">
                <a:solidFill>
                  <a:schemeClr val="bg1"/>
                </a:solidFill>
              </a:rPr>
              <a:t>Kök hücre</a:t>
            </a:r>
          </a:p>
          <a:p>
            <a:pPr algn="ctr">
              <a:defRPr/>
            </a:pPr>
            <a:r>
              <a:rPr lang="tr-TR" dirty="0" err="1">
                <a:solidFill>
                  <a:schemeClr val="bg1"/>
                </a:solidFill>
              </a:rPr>
              <a:t>Antiaging</a:t>
            </a:r>
            <a:endParaRPr lang="tr-TR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tr-TR" dirty="0" err="1" smtClean="0">
                <a:solidFill>
                  <a:schemeClr val="bg1"/>
                </a:solidFill>
              </a:rPr>
              <a:t>epigenetik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6" name="Ovale toelichting 15"/>
          <p:cNvSpPr/>
          <p:nvPr/>
        </p:nvSpPr>
        <p:spPr>
          <a:xfrm>
            <a:off x="3328988" y="5272088"/>
            <a:ext cx="2897187" cy="1130300"/>
          </a:xfrm>
          <a:prstGeom prst="wedgeEllipseCallout">
            <a:avLst>
              <a:gd name="adj1" fmla="val -12270"/>
              <a:gd name="adj2" fmla="val -1440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dirty="0">
                <a:solidFill>
                  <a:schemeClr val="bg1"/>
                </a:solidFill>
              </a:rPr>
              <a:t>Maksimum yaşam süresi ??</a:t>
            </a:r>
          </a:p>
          <a:p>
            <a:pPr algn="ctr">
              <a:defRPr/>
            </a:pPr>
            <a:r>
              <a:rPr lang="tr-TR" dirty="0">
                <a:solidFill>
                  <a:schemeClr val="bg1"/>
                </a:solidFill>
              </a:rPr>
              <a:t>Yapay zeka</a:t>
            </a:r>
            <a:endParaRPr lang="nl-NL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nl-NL" dirty="0">
              <a:solidFill>
                <a:srgbClr val="0000FF"/>
              </a:solidFill>
            </a:endParaRPr>
          </a:p>
        </p:txBody>
      </p:sp>
      <p:sp useBgFill="1">
        <p:nvSpPr>
          <p:cNvPr id="4" name="Wolkvormige toelichting 3"/>
          <p:cNvSpPr/>
          <p:nvPr/>
        </p:nvSpPr>
        <p:spPr>
          <a:xfrm>
            <a:off x="6070600" y="2719388"/>
            <a:ext cx="1506538" cy="650875"/>
          </a:xfrm>
          <a:prstGeom prst="cloudCallout">
            <a:avLst>
              <a:gd name="adj1" fmla="val 44125"/>
              <a:gd name="adj2" fmla="val 9480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dirty="0">
                <a:solidFill>
                  <a:srgbClr val="0000FF"/>
                </a:solidFill>
              </a:rPr>
              <a:t>Kaynak sorunu</a:t>
            </a:r>
            <a:endParaRPr lang="nl-NL" dirty="0">
              <a:solidFill>
                <a:srgbClr val="0000FF"/>
              </a:solidFill>
            </a:endParaRPr>
          </a:p>
        </p:txBody>
      </p:sp>
      <p:sp useBgFill="1">
        <p:nvSpPr>
          <p:cNvPr id="17" name="Wolkvormige toelichting 16"/>
          <p:cNvSpPr/>
          <p:nvPr/>
        </p:nvSpPr>
        <p:spPr>
          <a:xfrm>
            <a:off x="5575300" y="3633788"/>
            <a:ext cx="1900238" cy="965200"/>
          </a:xfrm>
          <a:prstGeom prst="cloudCallout">
            <a:avLst>
              <a:gd name="adj1" fmla="val 69451"/>
              <a:gd name="adj2" fmla="val 6688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tr-TR" dirty="0">
                <a:solidFill>
                  <a:srgbClr val="0000FF"/>
                </a:solidFill>
              </a:rPr>
              <a:t>Yeni ilaçlar hastalıklar</a:t>
            </a:r>
            <a:endParaRPr lang="nl-NL" dirty="0">
              <a:solidFill>
                <a:srgbClr val="0000FF"/>
              </a:solidFill>
            </a:endParaRPr>
          </a:p>
        </p:txBody>
      </p:sp>
      <p:sp useBgFill="1">
        <p:nvSpPr>
          <p:cNvPr id="18" name="Wolkvormige toelichting 17"/>
          <p:cNvSpPr/>
          <p:nvPr/>
        </p:nvSpPr>
        <p:spPr>
          <a:xfrm>
            <a:off x="6858000" y="4762500"/>
            <a:ext cx="2546350" cy="1620838"/>
          </a:xfrm>
          <a:prstGeom prst="cloudCallout">
            <a:avLst>
              <a:gd name="adj1" fmla="val 1097"/>
              <a:gd name="adj2" fmla="val -990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dirty="0" err="1" smtClean="0">
                <a:solidFill>
                  <a:srgbClr val="5B9BD5"/>
                </a:solidFill>
              </a:rPr>
              <a:t>Ageless</a:t>
            </a:r>
            <a:r>
              <a:rPr lang="tr-TR" dirty="0" smtClean="0">
                <a:solidFill>
                  <a:srgbClr val="5B9BD5"/>
                </a:solidFill>
              </a:rPr>
              <a:t> //</a:t>
            </a:r>
            <a:r>
              <a:rPr lang="tr-TR" dirty="0" err="1" smtClean="0">
                <a:solidFill>
                  <a:srgbClr val="5B9BD5"/>
                </a:solidFill>
              </a:rPr>
              <a:t>İmmortalite</a:t>
            </a:r>
            <a:r>
              <a:rPr lang="tr-TR" dirty="0" smtClean="0">
                <a:solidFill>
                  <a:srgbClr val="5B9BD5"/>
                </a:solidFill>
              </a:rPr>
              <a:t> </a:t>
            </a:r>
            <a:r>
              <a:rPr lang="tr-TR" dirty="0">
                <a:solidFill>
                  <a:srgbClr val="5B9BD5"/>
                </a:solidFill>
              </a:rPr>
              <a:t>Merkezleri</a:t>
            </a:r>
            <a:endParaRPr lang="nl-NL" dirty="0">
              <a:solidFill>
                <a:srgbClr val="5B9BD5"/>
              </a:solidFill>
            </a:endParaRPr>
          </a:p>
        </p:txBody>
      </p:sp>
      <p:sp>
        <p:nvSpPr>
          <p:cNvPr id="19" name="Wolkvormige toelichting 18"/>
          <p:cNvSpPr/>
          <p:nvPr/>
        </p:nvSpPr>
        <p:spPr>
          <a:xfrm>
            <a:off x="7097713" y="2133600"/>
            <a:ext cx="2730500" cy="1295400"/>
          </a:xfrm>
          <a:prstGeom prst="cloudCallout">
            <a:avLst>
              <a:gd name="adj1" fmla="val -15776"/>
              <a:gd name="adj2" fmla="val 146472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dirty="0" err="1">
                <a:solidFill>
                  <a:schemeClr val="bg1"/>
                </a:solidFill>
              </a:rPr>
              <a:t>Olümsüz</a:t>
            </a:r>
            <a:r>
              <a:rPr lang="tr-TR" dirty="0">
                <a:solidFill>
                  <a:schemeClr val="bg1"/>
                </a:solidFill>
              </a:rPr>
              <a:t> insan veya başka formlar</a:t>
            </a:r>
          </a:p>
          <a:p>
            <a:pPr algn="ctr">
              <a:defRPr/>
            </a:pPr>
            <a:endParaRPr lang="nl-NL" dirty="0">
              <a:solidFill>
                <a:srgbClr val="0000FF"/>
              </a:solidFill>
            </a:endParaRPr>
          </a:p>
        </p:txBody>
      </p:sp>
      <p:sp>
        <p:nvSpPr>
          <p:cNvPr id="7" name="Gelijkbenige driehoek 6"/>
          <p:cNvSpPr/>
          <p:nvPr/>
        </p:nvSpPr>
        <p:spPr>
          <a:xfrm>
            <a:off x="3438525" y="3451225"/>
            <a:ext cx="2754313" cy="1368425"/>
          </a:xfrm>
          <a:prstGeom prst="triangl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dirty="0" err="1">
                <a:solidFill>
                  <a:srgbClr val="0000FF"/>
                </a:solidFill>
              </a:rPr>
              <a:t>Biyo-Gerontoloji</a:t>
            </a:r>
            <a:endParaRPr lang="tr-TR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tr-TR" dirty="0" smtClean="0">
                <a:solidFill>
                  <a:srgbClr val="0000FF"/>
                </a:solidFill>
              </a:rPr>
              <a:t>mitokondri</a:t>
            </a:r>
            <a:endParaRPr lang="nl-NL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" grpId="0" animBg="1"/>
      <p:bldP spid="14" grpId="0" animBg="1"/>
      <p:bldP spid="15" grpId="0" animBg="1"/>
      <p:bldP spid="16" grpId="0" animBg="1"/>
      <p:bldP spid="4" grpId="0" animBg="1"/>
      <p:bldP spid="17" grpId="0" animBg="1"/>
      <p:bldP spid="18" grpId="0" animBg="1"/>
      <p:bldP spid="19" grpId="0" animBg="1"/>
      <p:bldP spid="7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2519363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4" descr="atatürk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417671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907704" y="188640"/>
            <a:ext cx="4262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 smtClean="0">
                <a:solidFill>
                  <a:srgbClr val="00B0F0"/>
                </a:solidFill>
              </a:rPr>
              <a:t>Ageless</a:t>
            </a:r>
            <a:r>
              <a:rPr lang="tr-TR" sz="4000" dirty="0" smtClean="0">
                <a:solidFill>
                  <a:srgbClr val="00B0F0"/>
                </a:solidFill>
              </a:rPr>
              <a:t>// yaşsız </a:t>
            </a:r>
            <a:endParaRPr lang="tr-TR" sz="4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602" y="1700211"/>
            <a:ext cx="6663850" cy="389529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84564"/>
            <a:ext cx="5279231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7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3"/>
            <a:ext cx="8229600" cy="1143001"/>
          </a:xfrm>
        </p:spPr>
        <p:txBody>
          <a:bodyPr/>
          <a:lstStyle/>
          <a:p>
            <a:r>
              <a:rPr lang="tr-TR" altLang="tr-TR" sz="3600" b="1" dirty="0" smtClean="0">
                <a:solidFill>
                  <a:srgbClr val="00B0F0"/>
                </a:solidFill>
              </a:rPr>
              <a:t>Yaşlı kim ??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tr-TR" altLang="tr-TR" dirty="0" smtClean="0"/>
              <a:t>Dünya Sağlık Örgütü (WHO)</a:t>
            </a:r>
          </a:p>
          <a:p>
            <a:pPr>
              <a:defRPr/>
            </a:pPr>
            <a:r>
              <a:rPr lang="tr-TR" altLang="tr-TR" dirty="0" smtClean="0"/>
              <a:t>Orta yaş: 45-65 yaş</a:t>
            </a:r>
          </a:p>
          <a:p>
            <a:pPr>
              <a:defRPr/>
            </a:pPr>
            <a:r>
              <a:rPr lang="tr-TR" altLang="tr-TR" b="1" dirty="0" err="1" smtClean="0">
                <a:solidFill>
                  <a:srgbClr val="000099"/>
                </a:solidFill>
              </a:rPr>
              <a:t>Geriatrik</a:t>
            </a:r>
            <a:r>
              <a:rPr lang="tr-TR" altLang="tr-TR" b="1" dirty="0" smtClean="0">
                <a:solidFill>
                  <a:srgbClr val="000099"/>
                </a:solidFill>
              </a:rPr>
              <a:t> yaş grubu ≥ 65 yaş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tr-TR" altLang="tr-TR" b="1" dirty="0" smtClean="0">
              <a:solidFill>
                <a:srgbClr val="000099"/>
              </a:solidFill>
            </a:endParaRPr>
          </a:p>
          <a:p>
            <a:pPr>
              <a:defRPr/>
            </a:pPr>
            <a:r>
              <a:rPr lang="tr-TR" altLang="tr-TR" dirty="0" smtClean="0"/>
              <a:t>Yaşlı:	Genç yaşlı:	65-74 yaş ( </a:t>
            </a:r>
            <a:r>
              <a:rPr lang="tr-TR" altLang="tr-TR" sz="4800" b="1" dirty="0" smtClean="0">
                <a:solidFill>
                  <a:srgbClr val="FF0000"/>
                </a:solidFill>
              </a:rPr>
              <a:t>çıtır yaşlı </a:t>
            </a:r>
            <a:r>
              <a:rPr lang="tr-TR" altLang="tr-TR" dirty="0" smtClean="0"/>
              <a:t>)</a:t>
            </a:r>
          </a:p>
          <a:p>
            <a:pPr>
              <a:buFontTx/>
              <a:buNone/>
              <a:defRPr/>
            </a:pPr>
            <a:r>
              <a:rPr lang="tr-TR" altLang="tr-TR" dirty="0" smtClean="0"/>
              <a:t>			Orta yaşlı:	75-84 yaş</a:t>
            </a:r>
          </a:p>
          <a:p>
            <a:pPr>
              <a:buFontTx/>
              <a:buNone/>
              <a:defRPr/>
            </a:pPr>
            <a:r>
              <a:rPr lang="tr-TR" altLang="tr-TR" dirty="0" smtClean="0"/>
              <a:t>			İleri yaşlı:	≥85 yaş</a:t>
            </a:r>
          </a:p>
          <a:p>
            <a:pPr>
              <a:buFontTx/>
              <a:buNone/>
              <a:defRPr/>
            </a:pPr>
            <a:endParaRPr lang="tr-TR" altLang="tr-TR" dirty="0" smtClean="0"/>
          </a:p>
          <a:p>
            <a:pPr>
              <a:buFontTx/>
              <a:buNone/>
              <a:defRPr/>
            </a:pPr>
            <a:r>
              <a:rPr lang="tr-TR" altLang="tr-TR" dirty="0" smtClean="0">
                <a:solidFill>
                  <a:srgbClr val="66FFFF"/>
                </a:solidFill>
              </a:rPr>
              <a:t> </a:t>
            </a:r>
            <a:endParaRPr lang="tr-TR" altLang="tr-TR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Başlık"/>
          <p:cNvSpPr>
            <a:spLocks noGrp="1"/>
          </p:cNvSpPr>
          <p:nvPr>
            <p:ph type="title"/>
          </p:nvPr>
        </p:nvSpPr>
        <p:spPr>
          <a:xfrm>
            <a:off x="611188" y="-387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r-TR" sz="3600" b="1" dirty="0" err="1" smtClean="0">
                <a:solidFill>
                  <a:srgbClr val="3366CC"/>
                </a:solidFill>
              </a:rPr>
              <a:t>Beklenen</a:t>
            </a:r>
            <a:r>
              <a:rPr lang="en-US" altLang="tr-TR" sz="3600" b="1" dirty="0" smtClean="0">
                <a:solidFill>
                  <a:srgbClr val="3366CC"/>
                </a:solidFill>
              </a:rPr>
              <a:t> </a:t>
            </a:r>
            <a:r>
              <a:rPr lang="en-US" altLang="tr-TR" sz="3600" b="1" dirty="0" err="1" smtClean="0">
                <a:solidFill>
                  <a:srgbClr val="3366CC"/>
                </a:solidFill>
              </a:rPr>
              <a:t>yasam</a:t>
            </a:r>
            <a:r>
              <a:rPr lang="en-US" altLang="tr-TR" sz="3600" b="1" dirty="0" smtClean="0">
                <a:solidFill>
                  <a:srgbClr val="3366CC"/>
                </a:solidFill>
              </a:rPr>
              <a:t> </a:t>
            </a:r>
            <a:r>
              <a:rPr lang="en-US" altLang="tr-TR" sz="3600" b="1" dirty="0" err="1" smtClean="0">
                <a:solidFill>
                  <a:srgbClr val="3366CC"/>
                </a:solidFill>
              </a:rPr>
              <a:t>suresi</a:t>
            </a:r>
            <a:r>
              <a:rPr lang="en-US" altLang="tr-TR" sz="3600" b="1" dirty="0" smtClean="0">
                <a:solidFill>
                  <a:srgbClr val="3366CC"/>
                </a:solidFill>
              </a:rPr>
              <a:t>, 20</a:t>
            </a:r>
            <a:r>
              <a:rPr lang="tr-TR" altLang="tr-TR" sz="3600" b="1" dirty="0" smtClean="0">
                <a:solidFill>
                  <a:srgbClr val="3366CC"/>
                </a:solidFill>
              </a:rPr>
              <a:t>23</a:t>
            </a:r>
            <a:endParaRPr lang="tr-TR" altLang="tr-TR" sz="3600" dirty="0" smtClean="0"/>
          </a:p>
        </p:txBody>
      </p:sp>
      <p:sp>
        <p:nvSpPr>
          <p:cNvPr id="30723" name="2 İçerik Yer Tutucusu"/>
          <p:cNvSpPr>
            <a:spLocks noGrp="1"/>
          </p:cNvSpPr>
          <p:nvPr>
            <p:ph idx="1"/>
          </p:nvPr>
        </p:nvSpPr>
        <p:spPr>
          <a:xfrm>
            <a:off x="323850" y="549275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tr-TR" altLang="tr-TR" dirty="0" smtClean="0"/>
              <a:t>Japonya:86</a:t>
            </a:r>
            <a:endParaRPr lang="en-US" altLang="tr-TR" dirty="0" smtClean="0"/>
          </a:p>
          <a:p>
            <a:pPr>
              <a:buFontTx/>
              <a:buChar char="-"/>
            </a:pPr>
            <a:r>
              <a:rPr lang="tr-TR" altLang="tr-TR" dirty="0" smtClean="0"/>
              <a:t>A.B.D.</a:t>
            </a:r>
            <a:r>
              <a:rPr lang="en-US" altLang="tr-TR" dirty="0" smtClean="0"/>
              <a:t> 8</a:t>
            </a:r>
            <a:r>
              <a:rPr lang="tr-TR" altLang="tr-TR" dirty="0" smtClean="0"/>
              <a:t>4</a:t>
            </a:r>
            <a:endParaRPr lang="en-US" altLang="tr-TR" dirty="0" smtClean="0"/>
          </a:p>
          <a:p>
            <a:pPr>
              <a:buFontTx/>
              <a:buChar char="-"/>
            </a:pPr>
            <a:r>
              <a:rPr lang="tr-TR" altLang="tr-TR" dirty="0" smtClean="0"/>
              <a:t>Rusya:</a:t>
            </a:r>
            <a:r>
              <a:rPr lang="en-US" altLang="tr-TR" dirty="0" smtClean="0"/>
              <a:t> </a:t>
            </a:r>
            <a:r>
              <a:rPr lang="tr-TR" altLang="tr-TR" dirty="0" smtClean="0"/>
              <a:t>77 yıl</a:t>
            </a:r>
            <a:endParaRPr lang="en-US" altLang="tr-TR" dirty="0" smtClean="0"/>
          </a:p>
          <a:p>
            <a:pPr>
              <a:buFontTx/>
              <a:buChar char="-"/>
            </a:pPr>
            <a:r>
              <a:rPr lang="tr-TR" altLang="tr-TR" dirty="0" smtClean="0"/>
              <a:t>Kanada</a:t>
            </a:r>
            <a:r>
              <a:rPr lang="en-US" altLang="tr-TR" dirty="0" smtClean="0"/>
              <a:t> 8</a:t>
            </a:r>
            <a:r>
              <a:rPr lang="tr-TR" altLang="tr-TR" dirty="0" smtClean="0"/>
              <a:t>5</a:t>
            </a:r>
            <a:endParaRPr lang="en-US" altLang="tr-TR" dirty="0" smtClean="0"/>
          </a:p>
          <a:p>
            <a:pPr>
              <a:buFontTx/>
              <a:buChar char="-"/>
            </a:pPr>
            <a:r>
              <a:rPr lang="tr-TR" altLang="tr-TR" dirty="0" smtClean="0"/>
              <a:t>Batı ve Kuzey Avrupa Ülkeleri 82</a:t>
            </a:r>
            <a:endParaRPr lang="en-US" altLang="tr-TR" dirty="0" smtClean="0"/>
          </a:p>
          <a:p>
            <a:pPr>
              <a:buFontTx/>
              <a:buChar char="-"/>
            </a:pPr>
            <a:r>
              <a:rPr lang="tr-TR" altLang="tr-TR" dirty="0" smtClean="0"/>
              <a:t>Yunanistan 84, Bulgaristan:79 </a:t>
            </a:r>
            <a:r>
              <a:rPr lang="en-US" altLang="tr-TR" dirty="0" smtClean="0"/>
              <a:t> </a:t>
            </a:r>
            <a:endParaRPr lang="tr-TR" altLang="tr-TR" dirty="0" smtClean="0"/>
          </a:p>
          <a:p>
            <a:pPr>
              <a:buFontTx/>
              <a:buChar char="-"/>
            </a:pPr>
            <a:r>
              <a:rPr lang="tr-TR" altLang="tr-TR" b="1" dirty="0" smtClean="0">
                <a:solidFill>
                  <a:srgbClr val="FF0000"/>
                </a:solidFill>
              </a:rPr>
              <a:t>Türkiye:79</a:t>
            </a:r>
            <a:endParaRPr lang="en-US" altLang="tr-TR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tr-TR" altLang="tr-TR" b="1" dirty="0">
                <a:solidFill>
                  <a:schemeClr val="accent1"/>
                </a:solidFill>
              </a:rPr>
              <a:t>G8 ülkeleri 82</a:t>
            </a:r>
          </a:p>
          <a:p>
            <a:pPr>
              <a:buFontTx/>
              <a:buChar char="-"/>
            </a:pPr>
            <a:r>
              <a:rPr lang="tr-TR" altLang="tr-TR" dirty="0" smtClean="0"/>
              <a:t>Pakistan:61 yıl  </a:t>
            </a:r>
          </a:p>
          <a:p>
            <a:pPr>
              <a:buFontTx/>
              <a:buChar char="-"/>
            </a:pPr>
            <a:r>
              <a:rPr lang="tr-TR" altLang="tr-TR" b="1" dirty="0" smtClean="0">
                <a:solidFill>
                  <a:schemeClr val="accent1"/>
                </a:solidFill>
              </a:rPr>
              <a:t>Afrika ülkeleri 50, </a:t>
            </a:r>
          </a:p>
          <a:p>
            <a:pPr>
              <a:buFontTx/>
              <a:buChar char="-"/>
            </a:pPr>
            <a:r>
              <a:rPr lang="tr-TR" altLang="tr-TR" b="1" dirty="0" smtClean="0">
                <a:solidFill>
                  <a:schemeClr val="accent1"/>
                </a:solidFill>
              </a:rPr>
              <a:t>Güney Afrika Cumhuriyeti hariç </a:t>
            </a:r>
            <a:br>
              <a:rPr lang="tr-TR" altLang="tr-TR" b="1" dirty="0" smtClean="0">
                <a:solidFill>
                  <a:schemeClr val="accent1"/>
                </a:solidFill>
              </a:rPr>
            </a:br>
            <a:r>
              <a:rPr lang="tr-TR" altLang="tr-TR" sz="3600" dirty="0" smtClean="0"/>
              <a:t/>
            </a:r>
            <a:br>
              <a:rPr lang="tr-TR" altLang="tr-TR" sz="3600" dirty="0" smtClean="0"/>
            </a:br>
            <a:endParaRPr lang="tr-TR" altLang="tr-TR" sz="3600" dirty="0" smtClean="0"/>
          </a:p>
          <a:p>
            <a:endParaRPr lang="en-US" altLang="tr-T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r="5415"/>
          <a:stretch>
            <a:fillRect/>
          </a:stretch>
        </p:blipFill>
        <p:spPr bwMode="auto">
          <a:xfrm>
            <a:off x="508000" y="1436688"/>
            <a:ext cx="812800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323850" y="115888"/>
            <a:ext cx="8128000" cy="1177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dirty="0">
                <a:solidFill>
                  <a:srgbClr val="00B0F0"/>
                </a:solidFill>
              </a:rPr>
              <a:t>M.Ö. 2.500.000 – 5.000 (</a:t>
            </a:r>
            <a:r>
              <a:rPr lang="en-US" sz="3200" b="1" dirty="0" err="1">
                <a:solidFill>
                  <a:srgbClr val="00B0F0"/>
                </a:solidFill>
              </a:rPr>
              <a:t>Taş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Devri</a:t>
            </a:r>
            <a:r>
              <a:rPr lang="en-US" sz="3200" b="1" dirty="0">
                <a:solidFill>
                  <a:srgbClr val="00B0F0"/>
                </a:solidFill>
              </a:rPr>
              <a:t>)</a:t>
            </a:r>
            <a:br>
              <a:rPr lang="en-US" sz="3200" b="1" dirty="0">
                <a:solidFill>
                  <a:srgbClr val="00B0F0"/>
                </a:solidFill>
              </a:rPr>
            </a:br>
            <a:r>
              <a:rPr lang="tr-TR" sz="3200" b="1" dirty="0" smtClean="0">
                <a:solidFill>
                  <a:srgbClr val="00B0F0"/>
                </a:solidFill>
              </a:rPr>
              <a:t>     </a:t>
            </a:r>
            <a:r>
              <a:rPr lang="en-US" sz="3200" b="1" dirty="0" smtClean="0">
                <a:solidFill>
                  <a:srgbClr val="00B0F0"/>
                </a:solidFill>
              </a:rPr>
              <a:t>Homo </a:t>
            </a:r>
            <a:r>
              <a:rPr lang="en-US" sz="3200" b="1" dirty="0" err="1">
                <a:solidFill>
                  <a:srgbClr val="00B0F0"/>
                </a:solidFill>
              </a:rPr>
              <a:t>Habilis</a:t>
            </a:r>
            <a:r>
              <a:rPr lang="en-US" sz="3200" b="1" dirty="0">
                <a:solidFill>
                  <a:srgbClr val="00B0F0"/>
                </a:solidFill>
              </a:rPr>
              <a:t> --------Homo </a:t>
            </a:r>
            <a:r>
              <a:rPr lang="en-US" sz="3200" b="1" dirty="0" smtClean="0">
                <a:solidFill>
                  <a:srgbClr val="00B0F0"/>
                </a:solidFill>
              </a:rPr>
              <a:t>Sapiens</a:t>
            </a:r>
            <a:r>
              <a:rPr lang="tr-TR" sz="3200" b="1" dirty="0" smtClean="0">
                <a:solidFill>
                  <a:srgbClr val="00B0F0"/>
                </a:solidFill>
              </a:rPr>
              <a:t/>
            </a:r>
            <a:br>
              <a:rPr lang="tr-TR" sz="3200" b="1" dirty="0" smtClean="0">
                <a:solidFill>
                  <a:srgbClr val="00B0F0"/>
                </a:solidFill>
              </a:rPr>
            </a:b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>
                <a:solidFill>
                  <a:srgbClr val="00B0F0"/>
                </a:solidFill>
              </a:rPr>
              <a:t>(M.Ö. 250.000</a:t>
            </a:r>
            <a:r>
              <a:rPr lang="en-US" sz="3200" b="1" dirty="0" smtClean="0">
                <a:solidFill>
                  <a:srgbClr val="00B0F0"/>
                </a:solidFill>
              </a:rPr>
              <a:t>)</a:t>
            </a:r>
            <a:r>
              <a:rPr lang="tr-TR" sz="3200" b="1" dirty="0" smtClean="0">
                <a:solidFill>
                  <a:srgbClr val="00B0F0"/>
                </a:solidFill>
              </a:rPr>
              <a:t> </a:t>
            </a:r>
            <a:r>
              <a:rPr lang="tr-TR" sz="3200" b="1" dirty="0" smtClean="0">
                <a:solidFill>
                  <a:srgbClr val="FF0000"/>
                </a:solidFill>
              </a:rPr>
              <a:t>18 yıl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684213" y="101600"/>
            <a:ext cx="8128000" cy="11779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tr-TR" sz="3200" dirty="0" smtClean="0">
                <a:solidFill>
                  <a:srgbClr val="0070C0"/>
                </a:solidFill>
                <a:latin typeface="+mn-lt"/>
              </a:rPr>
              <a:t>New York, 1902</a:t>
            </a:r>
            <a:br>
              <a:rPr lang="en-US" altLang="tr-TR" sz="3200" dirty="0" smtClean="0">
                <a:solidFill>
                  <a:srgbClr val="0070C0"/>
                </a:solidFill>
                <a:latin typeface="+mn-lt"/>
              </a:rPr>
            </a:br>
            <a:r>
              <a:rPr lang="en-US" altLang="tr-TR" sz="3200" dirty="0" err="1" smtClean="0">
                <a:solidFill>
                  <a:srgbClr val="0070C0"/>
                </a:solidFill>
                <a:latin typeface="+mn-lt"/>
              </a:rPr>
              <a:t>Ortalama</a:t>
            </a:r>
            <a:r>
              <a:rPr lang="en-US" altLang="tr-TR" sz="32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tr-TR" sz="3200" dirty="0" err="1" smtClean="0">
                <a:solidFill>
                  <a:srgbClr val="0070C0"/>
                </a:solidFill>
                <a:latin typeface="+mn-lt"/>
              </a:rPr>
              <a:t>insan</a:t>
            </a:r>
            <a:r>
              <a:rPr lang="en-US" altLang="tr-TR" sz="32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tr-TR" sz="3200" dirty="0" err="1" smtClean="0">
                <a:solidFill>
                  <a:srgbClr val="0070C0"/>
                </a:solidFill>
                <a:latin typeface="+mn-lt"/>
              </a:rPr>
              <a:t>ömrü</a:t>
            </a:r>
            <a:r>
              <a:rPr lang="en-US" altLang="tr-TR" sz="3200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en-US" altLang="tr-TR" sz="3200" dirty="0" smtClean="0">
                <a:solidFill>
                  <a:srgbClr val="FF0000"/>
                </a:solidFill>
                <a:latin typeface="+mn-lt"/>
              </a:rPr>
              <a:t>30 </a:t>
            </a:r>
            <a:r>
              <a:rPr lang="en-US" altLang="tr-TR" sz="3200" dirty="0" err="1" smtClean="0">
                <a:solidFill>
                  <a:srgbClr val="FF0000"/>
                </a:solidFill>
                <a:latin typeface="+mn-lt"/>
              </a:rPr>
              <a:t>yıl</a:t>
            </a:r>
            <a:endParaRPr lang="en-US" altLang="tr-TR" sz="3200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75469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Anti-Ageing </a:t>
            </a:r>
            <a:r>
              <a:rPr dirty="0" err="1" smtClean="0"/>
              <a:t>Hedefi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Yaşlanmayı</a:t>
            </a:r>
            <a:r>
              <a:rPr dirty="0"/>
              <a:t> </a:t>
            </a:r>
            <a:r>
              <a:rPr dirty="0" err="1"/>
              <a:t>yavaşlatmak</a:t>
            </a:r>
            <a:r>
              <a:rPr dirty="0"/>
              <a:t>, </a:t>
            </a:r>
            <a:r>
              <a:rPr dirty="0" err="1"/>
              <a:t>biyolojik</a:t>
            </a:r>
            <a:r>
              <a:rPr dirty="0"/>
              <a:t> </a:t>
            </a:r>
            <a:r>
              <a:rPr dirty="0" err="1"/>
              <a:t>yaşı</a:t>
            </a:r>
            <a:r>
              <a:rPr dirty="0"/>
              <a:t> </a:t>
            </a:r>
            <a:r>
              <a:rPr dirty="0" err="1"/>
              <a:t>azaltmak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Sağlıklı</a:t>
            </a:r>
            <a:r>
              <a:rPr dirty="0"/>
              <a:t> </a:t>
            </a:r>
            <a:r>
              <a:rPr dirty="0" err="1"/>
              <a:t>yaşam</a:t>
            </a:r>
            <a:r>
              <a:rPr dirty="0"/>
              <a:t> </a:t>
            </a:r>
            <a:r>
              <a:rPr dirty="0" err="1"/>
              <a:t>süresini</a:t>
            </a:r>
            <a:r>
              <a:rPr dirty="0"/>
              <a:t> (</a:t>
            </a:r>
            <a:r>
              <a:rPr dirty="0" err="1"/>
              <a:t>healthspan</a:t>
            </a:r>
            <a:r>
              <a:rPr dirty="0"/>
              <a:t>) </a:t>
            </a:r>
            <a:r>
              <a:rPr dirty="0" err="1"/>
              <a:t>uzatmak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Moleküler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hücresel</a:t>
            </a:r>
            <a:r>
              <a:rPr dirty="0"/>
              <a:t> </a:t>
            </a:r>
            <a:r>
              <a:rPr dirty="0" err="1"/>
              <a:t>düzeyde</a:t>
            </a:r>
            <a:r>
              <a:rPr dirty="0"/>
              <a:t> </a:t>
            </a:r>
            <a:r>
              <a:rPr dirty="0" err="1"/>
              <a:t>gençlik</a:t>
            </a:r>
            <a:r>
              <a:rPr dirty="0"/>
              <a:t> </a:t>
            </a:r>
            <a:r>
              <a:rPr dirty="0" err="1"/>
              <a:t>fonksiyonlarını</a:t>
            </a:r>
            <a:r>
              <a:rPr dirty="0"/>
              <a:t> </a:t>
            </a:r>
            <a:r>
              <a:rPr dirty="0" err="1"/>
              <a:t>korumak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43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468313" y="333375"/>
            <a:ext cx="8128000" cy="1177925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tr-TR" sz="3200" dirty="0" smtClean="0">
                <a:solidFill>
                  <a:srgbClr val="0070C0"/>
                </a:solidFill>
                <a:latin typeface="+mn-lt"/>
              </a:rPr>
              <a:t>Paris, 1952</a:t>
            </a:r>
            <a:br>
              <a:rPr lang="en-US" altLang="tr-TR" sz="3200" dirty="0" smtClean="0">
                <a:solidFill>
                  <a:srgbClr val="0070C0"/>
                </a:solidFill>
                <a:latin typeface="+mn-lt"/>
              </a:rPr>
            </a:br>
            <a:r>
              <a:rPr lang="en-US" altLang="tr-TR" sz="3200" dirty="0" err="1" smtClean="0">
                <a:solidFill>
                  <a:srgbClr val="0070C0"/>
                </a:solidFill>
                <a:latin typeface="+mn-lt"/>
              </a:rPr>
              <a:t>Ortalama</a:t>
            </a:r>
            <a:r>
              <a:rPr lang="en-US" altLang="tr-TR" sz="32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tr-TR" sz="3200" dirty="0" err="1" smtClean="0">
                <a:solidFill>
                  <a:srgbClr val="0070C0"/>
                </a:solidFill>
                <a:latin typeface="+mn-lt"/>
              </a:rPr>
              <a:t>insan</a:t>
            </a:r>
            <a:r>
              <a:rPr lang="en-US" altLang="tr-TR" sz="32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tr-TR" sz="3200" dirty="0" err="1" smtClean="0">
                <a:solidFill>
                  <a:srgbClr val="0070C0"/>
                </a:solidFill>
                <a:latin typeface="+mn-lt"/>
              </a:rPr>
              <a:t>ömrü</a:t>
            </a:r>
            <a:r>
              <a:rPr lang="en-US" altLang="tr-TR" sz="3200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en-US" altLang="tr-TR" sz="3200" dirty="0" smtClean="0">
                <a:solidFill>
                  <a:srgbClr val="FF0000"/>
                </a:solidFill>
                <a:latin typeface="+mn-lt"/>
              </a:rPr>
              <a:t>48 </a:t>
            </a:r>
            <a:r>
              <a:rPr lang="en-US" altLang="tr-TR" sz="3200" dirty="0" err="1" smtClean="0">
                <a:solidFill>
                  <a:srgbClr val="FF0000"/>
                </a:solidFill>
                <a:latin typeface="+mn-lt"/>
              </a:rPr>
              <a:t>yıl</a:t>
            </a:r>
            <a:r>
              <a:rPr lang="en-US" altLang="tr-TR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altLang="tr-TR" sz="3200" dirty="0" smtClean="0">
                <a:solidFill>
                  <a:srgbClr val="FF0000"/>
                </a:solidFill>
                <a:latin typeface="+mn-lt"/>
              </a:rPr>
            </a:br>
            <a:endParaRPr lang="en-US" altLang="tr-TR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196975"/>
            <a:ext cx="78803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yoda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35004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187450" y="5300663"/>
            <a:ext cx="2297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rgbClr val="3366CC"/>
                </a:solidFill>
                <a:latin typeface="Arial" panose="020B0604020202020204" pitchFamily="34" charset="0"/>
              </a:rPr>
              <a:t>Yoda</a:t>
            </a:r>
            <a:r>
              <a:rPr lang="en-US" altLang="tr-TR" sz="1800">
                <a:solidFill>
                  <a:srgbClr val="3366CC"/>
                </a:solidFill>
                <a:latin typeface="Arial" panose="020B0604020202020204" pitchFamily="34" charset="0"/>
              </a:rPr>
              <a:t>,</a:t>
            </a:r>
            <a:r>
              <a:rPr lang="tr-TR" altLang="tr-TR" sz="1800">
                <a:solidFill>
                  <a:srgbClr val="3366CC"/>
                </a:solidFill>
                <a:latin typeface="Arial" panose="020B0604020202020204" pitchFamily="34" charset="0"/>
              </a:rPr>
              <a:t> 900 yaşında  </a:t>
            </a:r>
          </a:p>
        </p:txBody>
      </p:sp>
      <p:pic>
        <p:nvPicPr>
          <p:cNvPr id="39940" name="Picture 6" descr="J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68413"/>
            <a:ext cx="2879725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4 Dikdörtgen"/>
          <p:cNvSpPr>
            <a:spLocks noChangeArrowheads="1"/>
          </p:cNvSpPr>
          <p:nvPr/>
        </p:nvSpPr>
        <p:spPr bwMode="auto">
          <a:xfrm>
            <a:off x="4859338" y="5300663"/>
            <a:ext cx="3724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rgbClr val="3366CC"/>
                </a:solidFill>
                <a:latin typeface="Arial" panose="020B0604020202020204" pitchFamily="34" charset="0"/>
              </a:rPr>
              <a:t>Jean Louise Calment,122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latin typeface="Arial" panose="020B0604020202020204" pitchFamily="34" charset="0"/>
              </a:rPr>
              <a:t>Eş 46 yaş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latin typeface="Arial" panose="020B0604020202020204" pitchFamily="34" charset="0"/>
              </a:rPr>
              <a:t>Çikolata, şarap, kahkaha, meyve</a:t>
            </a:r>
            <a:endParaRPr lang="en-US" altLang="tr-T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790C75E-FD6C-886A-C335-2493E51CF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476672"/>
            <a:ext cx="6308017" cy="149158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tr-TR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tr-TR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Dünya Sağlık Örgütü (WHO), </a:t>
            </a:r>
            <a:r>
              <a:rPr lang="tr-TR" sz="5100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sağlıklı yaşlanmayı:  </a:t>
            </a:r>
          </a:p>
          <a:p>
            <a:r>
              <a:rPr lang="tr-TR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tr-TR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aşlılıkta refahı sağlayan işlevsel bir yetenek geliştirme ve sürdürme süreci</a:t>
            </a:r>
            <a:r>
              <a:rPr lang="tr-TR" b="1" kern="1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C9B8AF56-FC4C-59CF-EFF7-1167F5A2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717032"/>
            <a:ext cx="7009279" cy="2728851"/>
          </a:xfrm>
          <a:prstGeom prst="rect">
            <a:avLst/>
          </a:prstGeom>
          <a:effectLst>
            <a:softEdge rad="140678"/>
          </a:effec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2BCB61A8-E28B-FB84-B8A0-7BC5CC6407CE}"/>
              </a:ext>
            </a:extLst>
          </p:cNvPr>
          <p:cNvSpPr txBox="1"/>
          <p:nvPr/>
        </p:nvSpPr>
        <p:spPr>
          <a:xfrm>
            <a:off x="611560" y="1990940"/>
            <a:ext cx="6468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tr-TR" sz="3200" kern="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İşlevsel yetenek</a:t>
            </a:r>
            <a:r>
              <a:rPr lang="tr-TR" sz="2400" kern="1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bireyin fiziksel ve zihinsel yeterliliklerinin yanı sıra bireyin çevresi ve risk faktörlerinin toplamı olan </a:t>
            </a:r>
            <a:r>
              <a:rPr lang="tr-TR" sz="2400" kern="100" dirty="0" err="1">
                <a:solidFill>
                  <a:srgbClr val="00B0F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intrensik</a:t>
            </a:r>
            <a:r>
              <a:rPr lang="tr-TR" sz="2400" kern="1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kern="100" dirty="0" smtClean="0">
                <a:solidFill>
                  <a:srgbClr val="00B0F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kapasiteye</a:t>
            </a:r>
            <a:endParaRPr lang="tr-TR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4"/>
          <p:cNvSpPr>
            <a:spLocks noGrp="1" noChangeArrowheads="1"/>
          </p:cNvSpPr>
          <p:nvPr>
            <p:ph type="title"/>
          </p:nvPr>
        </p:nvSpPr>
        <p:spPr>
          <a:xfrm>
            <a:off x="184150" y="7318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tr-TR" b="1" smtClean="0">
                <a:solidFill>
                  <a:schemeClr val="bg2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/>
            </a:r>
            <a:br>
              <a:rPr lang="en-US" altLang="tr-TR" b="1" smtClean="0">
                <a:solidFill>
                  <a:schemeClr val="bg2"/>
                </a:solidFill>
                <a:ea typeface="MS PGothic" panose="020B0600070205080204" pitchFamily="34" charset="-128"/>
                <a:sym typeface="Arial" panose="020B0604020202020204" pitchFamily="34" charset="0"/>
              </a:rPr>
            </a:br>
            <a:r>
              <a:rPr lang="tr-TR" altLang="tr-TR" smtClean="0">
                <a:solidFill>
                  <a:srgbClr val="C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..)..</a:t>
            </a:r>
            <a:endParaRPr lang="en-US" altLang="tr-TR" smtClean="0">
              <a:solidFill>
                <a:srgbClr val="C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20483" name="3 İçerik Yer Tutucusu"/>
          <p:cNvSpPr>
            <a:spLocks noGrp="1"/>
          </p:cNvSpPr>
          <p:nvPr>
            <p:ph idx="1"/>
          </p:nvPr>
        </p:nvSpPr>
        <p:spPr>
          <a:xfrm>
            <a:off x="601663" y="2332038"/>
            <a:ext cx="8229600" cy="4525962"/>
          </a:xfrm>
        </p:spPr>
        <p:txBody>
          <a:bodyPr/>
          <a:lstStyle/>
          <a:p>
            <a:r>
              <a:rPr lang="tr-TR" altLang="tr-TR" smtClean="0">
                <a:solidFill>
                  <a:srgbClr val="00206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Sertleşmesi gereken organların sertleşmeyip</a:t>
            </a:r>
            <a:br>
              <a:rPr lang="tr-TR" altLang="tr-TR" smtClean="0">
                <a:solidFill>
                  <a:srgbClr val="00206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</a:br>
            <a:r>
              <a:rPr lang="tr-TR" altLang="tr-TR" smtClean="0">
                <a:solidFill>
                  <a:srgbClr val="00206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( </a:t>
            </a:r>
            <a:r>
              <a:rPr lang="tr-TR" altLang="tr-TR" smtClean="0">
                <a:solidFill>
                  <a:srgbClr val="C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ilaçlar, ürünler —nitrat, ölüm….)</a:t>
            </a:r>
            <a:endParaRPr lang="tr-TR" altLang="tr-TR" smtClean="0">
              <a:solidFill>
                <a:srgbClr val="00206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endParaRPr lang="tr-TR" altLang="tr-TR" smtClean="0">
              <a:solidFill>
                <a:srgbClr val="00206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  <a:p>
            <a:r>
              <a:rPr lang="tr-TR" altLang="tr-TR" smtClean="0">
                <a:solidFill>
                  <a:srgbClr val="00206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Sertleşmemesi gereken organların sertleştiği dönem</a:t>
            </a:r>
            <a:r>
              <a:rPr lang="tr-TR" altLang="tr-TR" smtClean="0">
                <a:solidFill>
                  <a:schemeClr val="bg2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/>
            </a:r>
            <a:br>
              <a:rPr lang="tr-TR" altLang="tr-TR" smtClean="0">
                <a:solidFill>
                  <a:schemeClr val="bg2"/>
                </a:solidFill>
                <a:ea typeface="MS PGothic" panose="020B0600070205080204" pitchFamily="34" charset="-128"/>
                <a:sym typeface="Arial" panose="020B0604020202020204" pitchFamily="34" charset="0"/>
              </a:rPr>
            </a:br>
            <a:r>
              <a:rPr lang="tr-TR" altLang="tr-TR" smtClean="0">
                <a:solidFill>
                  <a:srgbClr val="C0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(kalp için onlarca ilaç ürün ..)</a:t>
            </a:r>
            <a:endParaRPr lang="tr-TR" altLang="tr-TR" smtClean="0"/>
          </a:p>
        </p:txBody>
      </p:sp>
      <p:sp>
        <p:nvSpPr>
          <p:cNvPr id="38916" name="Rectangle 14"/>
          <p:cNvSpPr txBox="1">
            <a:spLocks noChangeArrowheads="1"/>
          </p:cNvSpPr>
          <p:nvPr/>
        </p:nvSpPr>
        <p:spPr bwMode="auto">
          <a:xfrm>
            <a:off x="601663" y="0"/>
            <a:ext cx="77803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4400">
                <a:solidFill>
                  <a:srgbClr val="3366CC"/>
                </a:solidFill>
                <a:latin typeface="Verdana" panose="020B0604030504040204" pitchFamily="34" charset="0"/>
                <a:sym typeface="Arial" panose="020B0604020202020204" pitchFamily="34" charset="0"/>
              </a:rPr>
              <a:t>Aziz Nesin</a:t>
            </a:r>
            <a:r>
              <a:rPr lang="tr-TR" altLang="en-US" sz="4400">
                <a:solidFill>
                  <a:srgbClr val="3366CC"/>
                </a:solidFill>
                <a:latin typeface="Verdana" panose="020B0604030504040204" pitchFamily="34" charset="0"/>
                <a:sym typeface="Arial" panose="020B0604020202020204" pitchFamily="34" charset="0"/>
              </a:rPr>
              <a:t>’</a:t>
            </a:r>
            <a:r>
              <a:rPr lang="tr-TR" altLang="tr-TR" sz="4400">
                <a:solidFill>
                  <a:srgbClr val="3366CC"/>
                </a:solidFill>
                <a:latin typeface="Verdana" panose="020B0604030504040204" pitchFamily="34" charset="0"/>
                <a:sym typeface="Arial" panose="020B0604020202020204" pitchFamily="34" charset="0"/>
              </a:rPr>
              <a:t>in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4400">
                <a:solidFill>
                  <a:srgbClr val="3366CC"/>
                </a:solidFill>
                <a:latin typeface="Verdana" panose="020B0604030504040204" pitchFamily="34" charset="0"/>
                <a:sym typeface="Arial" panose="020B0604020202020204" pitchFamily="34" charset="0"/>
              </a:rPr>
              <a:t>yaşlılık tanımı</a:t>
            </a:r>
            <a:endParaRPr lang="en-US" altLang="tr-TR" sz="4400">
              <a:solidFill>
                <a:srgbClr val="3366CC"/>
              </a:solidFill>
              <a:latin typeface="Verdana" panose="020B060403050404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smtClean="0">
                <a:solidFill>
                  <a:srgbClr val="00B0F0"/>
                </a:solidFill>
                <a:cs typeface="Calibri" panose="020F0502020204030204" pitchFamily="34" charset="0"/>
              </a:rPr>
              <a:t>Centenerian: 100 Yıldan Fazla Yaşayanların  Sırrı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8000" y="2054225"/>
            <a:ext cx="6446838" cy="3333750"/>
          </a:xfrm>
        </p:spPr>
        <p:txBody>
          <a:bodyPr/>
          <a:lstStyle/>
          <a:p>
            <a:pPr>
              <a:defRPr/>
            </a:pPr>
            <a:r>
              <a:rPr lang="tr-TR" sz="2100" dirty="0">
                <a:cs typeface="Calibri" panose="020F0502020204030204" pitchFamily="34" charset="0"/>
              </a:rPr>
              <a:t>İyimser tutum/ pozitif bakış </a:t>
            </a:r>
            <a:r>
              <a:rPr lang="tr-TR" sz="2100" dirty="0" smtClean="0">
                <a:cs typeface="Calibri" panose="020F0502020204030204" pitchFamily="34" charset="0"/>
              </a:rPr>
              <a:t>açısı</a:t>
            </a:r>
            <a:endParaRPr lang="tr-TR" sz="21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tr-TR" sz="2100" dirty="0">
                <a:cs typeface="Calibri" panose="020F0502020204030204" pitchFamily="34" charset="0"/>
              </a:rPr>
              <a:t>Diyet (besleyici yiyecek yemek, az yemek</a:t>
            </a:r>
            <a:r>
              <a:rPr lang="tr-TR" sz="2100" dirty="0" smtClean="0">
                <a:cs typeface="Calibri" panose="020F0502020204030204" pitchFamily="34" charset="0"/>
              </a:rPr>
              <a:t>)</a:t>
            </a:r>
            <a:endParaRPr lang="tr-TR" sz="21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tr-TR" sz="2100" dirty="0" smtClean="0">
                <a:cs typeface="Calibri" panose="020F0502020204030204" pitchFamily="34" charset="0"/>
              </a:rPr>
              <a:t>Egzersiz</a:t>
            </a:r>
            <a:endParaRPr lang="tr-TR" sz="21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tr-TR" sz="2100" dirty="0" smtClean="0">
                <a:cs typeface="Calibri" panose="020F0502020204030204" pitchFamily="34" charset="0"/>
              </a:rPr>
              <a:t>İnanç</a:t>
            </a:r>
            <a:endParaRPr lang="tr-TR" sz="21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tr-TR" sz="2100" dirty="0">
                <a:cs typeface="Calibri" panose="020F0502020204030204" pitchFamily="34" charset="0"/>
              </a:rPr>
              <a:t>Temiz yaşam (sigara ve alkolden uzak durma</a:t>
            </a:r>
            <a:r>
              <a:rPr lang="tr-TR" sz="2100" dirty="0" smtClean="0">
                <a:cs typeface="Calibri" panose="020F0502020204030204" pitchFamily="34" charset="0"/>
              </a:rPr>
              <a:t>)</a:t>
            </a:r>
          </a:p>
          <a:p>
            <a:pPr>
              <a:defRPr/>
            </a:pPr>
            <a:r>
              <a:rPr lang="tr-TR" sz="2100" dirty="0" smtClean="0">
                <a:cs typeface="Calibri" panose="020F0502020204030204" pitchFamily="34" charset="0"/>
              </a:rPr>
              <a:t>Aile </a:t>
            </a:r>
            <a:r>
              <a:rPr lang="tr-TR" sz="2100" dirty="0">
                <a:cs typeface="Calibri" panose="020F0502020204030204" pitchFamily="34" charset="0"/>
              </a:rPr>
              <a:t>ile yaşama/ aile </a:t>
            </a:r>
            <a:r>
              <a:rPr lang="tr-TR" sz="2100" dirty="0" smtClean="0">
                <a:cs typeface="Calibri" panose="020F0502020204030204" pitchFamily="34" charset="0"/>
              </a:rPr>
              <a:t>hayatı</a:t>
            </a:r>
            <a:endParaRPr lang="tr-TR" sz="21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tr-TR" sz="2100" dirty="0" smtClean="0">
                <a:cs typeface="Calibri" panose="020F0502020204030204" pitchFamily="34" charset="0"/>
              </a:rPr>
              <a:t>Genetik// </a:t>
            </a:r>
            <a:r>
              <a:rPr lang="tr-TR" sz="2100" dirty="0" err="1" smtClean="0">
                <a:cs typeface="Calibri" panose="020F0502020204030204" pitchFamily="34" charset="0"/>
              </a:rPr>
              <a:t>Epigenetik</a:t>
            </a:r>
            <a:endParaRPr lang="tr-TR" sz="2100" dirty="0" smtClean="0">
              <a:cs typeface="Calibri" panose="020F0502020204030204" pitchFamily="34" charset="0"/>
            </a:endParaRPr>
          </a:p>
          <a:p>
            <a:pPr>
              <a:defRPr/>
            </a:pPr>
            <a:r>
              <a:rPr lang="tr-TR" sz="2100" dirty="0" err="1" smtClean="0">
                <a:cs typeface="Calibri" panose="020F0502020204030204" pitchFamily="34" charset="0"/>
              </a:rPr>
              <a:t>Biomarkerler</a:t>
            </a:r>
            <a:endParaRPr lang="tr-TR" sz="2100" dirty="0"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tr-TR" sz="1800" dirty="0"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tr-TR" dirty="0" smtClean="0">
              <a:cs typeface="Calibri" panose="020F0502020204030204" pitchFamily="34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348038" y="5886450"/>
            <a:ext cx="5459412" cy="274638"/>
          </a:xfrm>
        </p:spPr>
        <p:txBody>
          <a:bodyPr/>
          <a:lstStyle/>
          <a:p>
            <a:pPr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Lynn Peters Adler, J.D. (Next Avenue Contributor), 7 Life Secrets Of Centenarians, www.forbes.com, </a:t>
            </a:r>
            <a:endParaRPr lang="tr-TR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A3E78E6-6F3E-B06B-571B-FC1517EAC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xmlns="" id="{34E79514-93E6-9282-3324-82F82B26E8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C65C7E9E-B5CB-6372-A91E-D46396BFBD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xmlns="" id="{966C945E-5663-D990-2422-B4E930138C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688694-A779-85D4-9892-41418D066E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441329D-4C9B-7218-D75F-11B565256E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363352F-C0E4-CB7E-E279-CADC0F04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02" y="1066152"/>
            <a:ext cx="7421963" cy="775252"/>
          </a:xfrm>
        </p:spPr>
        <p:txBody>
          <a:bodyPr>
            <a:normAutofit/>
          </a:bodyPr>
          <a:lstStyle/>
          <a:p>
            <a:r>
              <a:rPr lang="tr-TR" sz="3000" dirty="0">
                <a:solidFill>
                  <a:srgbClr val="FFFFFF"/>
                </a:solidFill>
              </a:rPr>
              <a:t>MAVİ BÖLGELER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3CAFEE6-D37B-7D94-E01B-090E1AB84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02" y="2276228"/>
            <a:ext cx="7957277" cy="291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BBC80D04-EDFF-F836-3B0C-D6A87D9FE061}"/>
              </a:ext>
            </a:extLst>
          </p:cNvPr>
          <p:cNvSpPr txBox="1"/>
          <p:nvPr/>
        </p:nvSpPr>
        <p:spPr>
          <a:xfrm>
            <a:off x="344512" y="5495424"/>
            <a:ext cx="7027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Buettner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 D,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Skemp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 S. Blue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Zones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: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Lessons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From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the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World's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Longest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Lived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.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Am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 J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Lifestyle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Med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. 2016 Jul 7;10(5):318-321. </a:t>
            </a:r>
            <a:r>
              <a:rPr lang="tr-TR" sz="900" b="0" dirty="0" err="1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doi</a:t>
            </a:r>
            <a:r>
              <a:rPr lang="tr-TR" sz="900" b="0" dirty="0">
                <a:solidFill>
                  <a:srgbClr val="212121"/>
                </a:solidFill>
                <a:latin typeface="Roboto" panose="02000000000000000000" pitchFamily="2" charset="0"/>
                <a:cs typeface="+mn-cs"/>
              </a:rPr>
              <a:t>: 10.1177/1559827616637066.</a:t>
            </a:r>
            <a:endParaRPr sz="900" b="0" dirty="0">
              <a:solidFill>
                <a:prstClr val="black"/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8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4FD30E8-2CCB-0660-607D-ADA23967F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xmlns="" id="{743AA782-23D1-4521-8CAD-47662984A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A419CF7-C13D-67CE-97B0-84DF149F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59" y="1227390"/>
            <a:ext cx="3614166" cy="1110996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 dirty="0"/>
              <a:t>OKİNAWA</a:t>
            </a:r>
          </a:p>
        </p:txBody>
      </p:sp>
      <p:sp>
        <p:nvSpPr>
          <p:cNvPr id="1043" name="sketch line">
            <a:extLst>
              <a:ext uri="{FF2B5EF4-FFF2-40B4-BE49-F238E27FC236}">
                <a16:creationId xmlns:a16="http://schemas.microsoft.com/office/drawing/2014/main" xmlns="" id="{650D18FE-0824-4A46-B22C-A86B52E578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459" y="2636901"/>
            <a:ext cx="2441321" cy="13716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E08C68AE-7E6B-9BDD-AA25-4406BB93F1D7}"/>
              </a:ext>
            </a:extLst>
          </p:cNvPr>
          <p:cNvSpPr txBox="1"/>
          <p:nvPr/>
        </p:nvSpPr>
        <p:spPr>
          <a:xfrm>
            <a:off x="362674" y="2650618"/>
            <a:ext cx="4984423" cy="288791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indent="-171450" defTabSz="685800" eaLnBrk="1" fontAlgn="auto" hangingPunct="1">
              <a:lnSpc>
                <a:spcPct val="90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Japonyanın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Güney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Pasifik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adalarında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yer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alıyor</a:t>
            </a:r>
            <a:endParaRPr lang="en-US" sz="1275" b="0" i="1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indent="-171450" defTabSz="685800" eaLnBrk="1" fontAlgn="auto" hangingPunct="1">
              <a:lnSpc>
                <a:spcPct val="90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Sosyal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bağlar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–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aile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ilişkileri</a:t>
            </a:r>
            <a:endParaRPr lang="en-US" sz="1275" b="0" i="1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indent="-171450" defTabSz="685800" eaLnBrk="1" fontAlgn="auto" hangingPunct="1">
              <a:lnSpc>
                <a:spcPct val="90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Okinawa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diyeti</a:t>
            </a:r>
            <a:endParaRPr lang="en-US" sz="1275" b="0" i="1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indent="-171450" defTabSz="685800" eaLnBrk="1" fontAlgn="auto" hangingPunct="1">
              <a:lnSpc>
                <a:spcPct val="90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Hara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Hachi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Bu -&gt; %80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doyunca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yemeyi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bırak</a:t>
            </a:r>
            <a:endParaRPr lang="en-US" sz="1275" b="0" i="1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indent="-171450" defTabSz="685800" eaLnBrk="1" fontAlgn="auto" hangingPunct="1">
              <a:lnSpc>
                <a:spcPct val="90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Ikıgai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-&gt;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yaşama</a:t>
            </a:r>
            <a:r>
              <a:rPr lang="en-US" sz="1275" b="0" i="1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275" b="0" i="1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nedeni</a:t>
            </a:r>
            <a:endParaRPr lang="en-US" sz="1275" b="0" i="1" dirty="0">
              <a:solidFill>
                <a:prstClr val="black"/>
              </a:solidFill>
              <a:latin typeface="Aptos" panose="02110004020202020204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4CF75FC-02BC-7B03-A27D-25E4176F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9682" y="1971246"/>
            <a:ext cx="2991116" cy="35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4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9868931-6493-5672-1378-DA59365A7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xmlns="" id="{18109D3E-159B-EFA6-781B-C628A96D83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7126105-1DF6-88B5-72FE-8B6F0F13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036155"/>
            <a:ext cx="8263890" cy="1075811"/>
          </a:xfrm>
        </p:spPr>
        <p:txBody>
          <a:bodyPr anchor="b">
            <a:normAutofit/>
          </a:bodyPr>
          <a:lstStyle/>
          <a:p>
            <a:r>
              <a:rPr lang="tr-TR" sz="4050" dirty="0"/>
              <a:t>OKİNAWA DİYETİ</a:t>
            </a:r>
          </a:p>
        </p:txBody>
      </p:sp>
      <p:sp>
        <p:nvSpPr>
          <p:cNvPr id="2066" name="sketchy line">
            <a:extLst>
              <a:ext uri="{FF2B5EF4-FFF2-40B4-BE49-F238E27FC236}">
                <a16:creationId xmlns:a16="http://schemas.microsoft.com/office/drawing/2014/main" xmlns="" id="{0B26EA38-278E-8074-0919-F266367B14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9370" y="2118408"/>
            <a:ext cx="8229600" cy="13716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xmlns="" id="{C8FD0AA9-D7DC-5910-501E-B24C4C9A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90" y="2589464"/>
            <a:ext cx="5035164" cy="3089379"/>
          </a:xfrm>
        </p:spPr>
        <p:txBody>
          <a:bodyPr anchor="t">
            <a:normAutofit fontScale="92500"/>
          </a:bodyPr>
          <a:lstStyle/>
          <a:p>
            <a:r>
              <a:rPr lang="en-US" sz="1200" dirty="0" err="1"/>
              <a:t>Sebzeler</a:t>
            </a:r>
            <a:r>
              <a:rPr lang="en-US" sz="1200" dirty="0"/>
              <a:t> (%58-60): </a:t>
            </a:r>
            <a:r>
              <a:rPr lang="en-US" sz="1200" dirty="0" err="1"/>
              <a:t>tatlı</a:t>
            </a:r>
            <a:r>
              <a:rPr lang="en-US" sz="1200" dirty="0"/>
              <a:t> </a:t>
            </a:r>
            <a:r>
              <a:rPr lang="en-US" sz="1200" dirty="0" err="1"/>
              <a:t>patates</a:t>
            </a:r>
            <a:r>
              <a:rPr lang="en-US" sz="1200" dirty="0"/>
              <a:t> (</a:t>
            </a:r>
            <a:r>
              <a:rPr lang="en-US" sz="1200" dirty="0" err="1"/>
              <a:t>turuncu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mor), </a:t>
            </a:r>
            <a:r>
              <a:rPr lang="en-US" sz="1200" dirty="0" err="1"/>
              <a:t>deniz</a:t>
            </a:r>
            <a:r>
              <a:rPr lang="en-US" sz="1200" dirty="0"/>
              <a:t> </a:t>
            </a:r>
            <a:r>
              <a:rPr lang="en-US" sz="1200" dirty="0" err="1"/>
              <a:t>yosunu</a:t>
            </a:r>
            <a:r>
              <a:rPr lang="en-US" sz="1200" dirty="0"/>
              <a:t>, </a:t>
            </a:r>
            <a:r>
              <a:rPr lang="en-US" sz="1200" dirty="0" err="1"/>
              <a:t>yosun</a:t>
            </a:r>
            <a:r>
              <a:rPr lang="en-US" sz="1200" dirty="0"/>
              <a:t>, </a:t>
            </a:r>
            <a:r>
              <a:rPr lang="en-US" sz="1200" dirty="0" err="1"/>
              <a:t>bambu</a:t>
            </a:r>
            <a:r>
              <a:rPr lang="en-US" sz="1200" dirty="0"/>
              <a:t> </a:t>
            </a:r>
            <a:r>
              <a:rPr lang="en-US" sz="1200" dirty="0" err="1"/>
              <a:t>filizleri</a:t>
            </a:r>
            <a:r>
              <a:rPr lang="en-US" sz="1200" dirty="0"/>
              <a:t>, daikon </a:t>
            </a:r>
            <a:r>
              <a:rPr lang="en-US" sz="1200" dirty="0" err="1"/>
              <a:t>turp</a:t>
            </a:r>
            <a:r>
              <a:rPr lang="en-US" sz="1200" dirty="0"/>
              <a:t>, </a:t>
            </a:r>
            <a:r>
              <a:rPr lang="en-US" sz="1200" dirty="0" err="1"/>
              <a:t>acı</a:t>
            </a:r>
            <a:r>
              <a:rPr lang="en-US" sz="1200" dirty="0"/>
              <a:t> </a:t>
            </a:r>
            <a:r>
              <a:rPr lang="en-US" sz="1200" dirty="0" err="1"/>
              <a:t>kavun</a:t>
            </a:r>
            <a:r>
              <a:rPr lang="en-US" sz="1200" dirty="0"/>
              <a:t>, </a:t>
            </a:r>
            <a:r>
              <a:rPr lang="en-US" sz="1200" dirty="0" err="1"/>
              <a:t>lahana</a:t>
            </a:r>
            <a:r>
              <a:rPr lang="en-US" sz="1200" dirty="0"/>
              <a:t>, </a:t>
            </a:r>
            <a:r>
              <a:rPr lang="en-US" sz="1200" dirty="0" err="1"/>
              <a:t>havuç</a:t>
            </a:r>
            <a:r>
              <a:rPr lang="en-US" sz="1200" dirty="0"/>
              <a:t>, </a:t>
            </a:r>
            <a:r>
              <a:rPr lang="en-US" sz="1200" dirty="0" err="1"/>
              <a:t>Çin</a:t>
            </a:r>
            <a:r>
              <a:rPr lang="en-US" sz="1200" dirty="0"/>
              <a:t> </a:t>
            </a:r>
            <a:r>
              <a:rPr lang="en-US" sz="1200" dirty="0" err="1"/>
              <a:t>bamyası</a:t>
            </a:r>
            <a:r>
              <a:rPr lang="en-US" sz="1200" dirty="0"/>
              <a:t>, </a:t>
            </a:r>
            <a:r>
              <a:rPr lang="en-US" sz="1200" dirty="0" err="1"/>
              <a:t>balkabağı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yeşil</a:t>
            </a:r>
            <a:r>
              <a:rPr lang="en-US" sz="1200" dirty="0"/>
              <a:t> papaya</a:t>
            </a:r>
          </a:p>
          <a:p>
            <a:endParaRPr lang="en-US" sz="1200" dirty="0"/>
          </a:p>
          <a:p>
            <a:r>
              <a:rPr lang="en-US" sz="1200" dirty="0" err="1"/>
              <a:t>Tahıllar</a:t>
            </a:r>
            <a:r>
              <a:rPr lang="en-US" sz="1200" dirty="0"/>
              <a:t> (%33): </a:t>
            </a:r>
            <a:r>
              <a:rPr lang="en-US" sz="1200" dirty="0" err="1"/>
              <a:t>darı</a:t>
            </a:r>
            <a:r>
              <a:rPr lang="en-US" sz="1200" dirty="0"/>
              <a:t>, </a:t>
            </a:r>
            <a:r>
              <a:rPr lang="en-US" sz="1200" dirty="0" err="1"/>
              <a:t>buğday</a:t>
            </a:r>
            <a:r>
              <a:rPr lang="en-US" sz="1200" dirty="0"/>
              <a:t>, </a:t>
            </a:r>
            <a:r>
              <a:rPr lang="en-US" sz="1200" dirty="0" err="1"/>
              <a:t>pirinç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erişte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Soya </a:t>
            </a:r>
            <a:r>
              <a:rPr lang="en-US" sz="1200" dirty="0" err="1"/>
              <a:t>gıdaları</a:t>
            </a:r>
            <a:r>
              <a:rPr lang="en-US" sz="1200" dirty="0"/>
              <a:t> (%5): tofu, miso, natto </a:t>
            </a:r>
            <a:r>
              <a:rPr lang="en-US" sz="1200" dirty="0" err="1"/>
              <a:t>ve</a:t>
            </a:r>
            <a:r>
              <a:rPr lang="en-US" sz="1200" dirty="0"/>
              <a:t> edamame</a:t>
            </a:r>
          </a:p>
          <a:p>
            <a:endParaRPr lang="en-US" sz="1200" dirty="0"/>
          </a:p>
          <a:p>
            <a:r>
              <a:rPr lang="en-US" sz="1200" dirty="0"/>
              <a:t>Et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deniz</a:t>
            </a:r>
            <a:r>
              <a:rPr lang="en-US" sz="1200" dirty="0"/>
              <a:t> </a:t>
            </a:r>
            <a:r>
              <a:rPr lang="en-US" sz="1200" dirty="0" err="1"/>
              <a:t>ürünleri</a:t>
            </a:r>
            <a:r>
              <a:rPr lang="en-US" sz="1200" dirty="0"/>
              <a:t> (%1-2): </a:t>
            </a:r>
            <a:r>
              <a:rPr lang="en-US" sz="1200" dirty="0" err="1"/>
              <a:t>çoğunlukla</a:t>
            </a:r>
            <a:r>
              <a:rPr lang="en-US" sz="1200" dirty="0"/>
              <a:t> </a:t>
            </a:r>
            <a:r>
              <a:rPr lang="en-US" sz="1200" dirty="0" err="1"/>
              <a:t>beyaz</a:t>
            </a:r>
            <a:r>
              <a:rPr lang="en-US" sz="1200" dirty="0"/>
              <a:t> </a:t>
            </a:r>
            <a:r>
              <a:rPr lang="en-US" sz="1200" dirty="0" err="1"/>
              <a:t>balık</a:t>
            </a:r>
            <a:r>
              <a:rPr lang="en-US" sz="1200" dirty="0"/>
              <a:t>, </a:t>
            </a:r>
            <a:r>
              <a:rPr lang="en-US" sz="1200" dirty="0" err="1"/>
              <a:t>deniz</a:t>
            </a:r>
            <a:r>
              <a:rPr lang="en-US" sz="1200" dirty="0"/>
              <a:t> </a:t>
            </a:r>
            <a:r>
              <a:rPr lang="en-US" sz="1200" dirty="0" err="1"/>
              <a:t>ürünleri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ara</a:t>
            </a:r>
            <a:r>
              <a:rPr lang="en-US" sz="1200" dirty="0"/>
              <a:t> </a:t>
            </a:r>
            <a:r>
              <a:rPr lang="en-US" sz="1200" dirty="0" err="1"/>
              <a:t>sıra</a:t>
            </a:r>
            <a:r>
              <a:rPr lang="en-US" sz="1200" dirty="0"/>
              <a:t> </a:t>
            </a:r>
            <a:r>
              <a:rPr lang="en-US" sz="1200" dirty="0" err="1"/>
              <a:t>domuz</a:t>
            </a:r>
            <a:r>
              <a:rPr lang="en-US" sz="1200" dirty="0"/>
              <a:t> </a:t>
            </a:r>
            <a:r>
              <a:rPr lang="en-US" sz="1200" dirty="0" err="1"/>
              <a:t>eti</a:t>
            </a:r>
            <a:r>
              <a:rPr lang="en-US" sz="1200" dirty="0"/>
              <a:t> - </a:t>
            </a:r>
            <a:r>
              <a:rPr lang="en-US" sz="1200" dirty="0" err="1"/>
              <a:t>organlar</a:t>
            </a:r>
            <a:r>
              <a:rPr lang="en-US" sz="1200" dirty="0"/>
              <a:t> </a:t>
            </a:r>
            <a:r>
              <a:rPr lang="en-US" sz="1200" dirty="0" err="1"/>
              <a:t>dahil</a:t>
            </a:r>
            <a:r>
              <a:rPr lang="en-US" sz="1200" dirty="0"/>
              <a:t> </a:t>
            </a:r>
            <a:r>
              <a:rPr lang="en-US" sz="1200" dirty="0" err="1"/>
              <a:t>tüm</a:t>
            </a:r>
            <a:r>
              <a:rPr lang="en-US" sz="1200" dirty="0"/>
              <a:t> </a:t>
            </a:r>
            <a:r>
              <a:rPr lang="en-US" sz="1200" dirty="0" err="1"/>
              <a:t>kesimler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 err="1"/>
              <a:t>Diğer</a:t>
            </a:r>
            <a:r>
              <a:rPr lang="en-US" sz="1200" dirty="0"/>
              <a:t> (%1): </a:t>
            </a:r>
            <a:r>
              <a:rPr lang="en-US" sz="1200" dirty="0" err="1"/>
              <a:t>alkol</a:t>
            </a:r>
            <a:r>
              <a:rPr lang="en-US" sz="1200" dirty="0"/>
              <a:t>, </a:t>
            </a:r>
            <a:r>
              <a:rPr lang="en-US" sz="1200" dirty="0" err="1"/>
              <a:t>çay</a:t>
            </a:r>
            <a:r>
              <a:rPr lang="en-US" sz="1200" dirty="0"/>
              <a:t>, </a:t>
            </a:r>
            <a:r>
              <a:rPr lang="en-US" sz="1200" dirty="0" err="1"/>
              <a:t>baharatlar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dashi (et </a:t>
            </a:r>
            <a:r>
              <a:rPr lang="en-US" sz="1200" dirty="0" err="1"/>
              <a:t>suyu</a:t>
            </a:r>
            <a:r>
              <a:rPr lang="en-US" sz="1200" dirty="0"/>
              <a:t>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750C9F3F-28B6-5F5B-03D7-87A1C8EB4105}"/>
              </a:ext>
            </a:extLst>
          </p:cNvPr>
          <p:cNvSpPr txBox="1"/>
          <p:nvPr/>
        </p:nvSpPr>
        <p:spPr>
          <a:xfrm>
            <a:off x="123974" y="5615262"/>
            <a:ext cx="6767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Willcox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DC,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Willcox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BJ,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Todoriki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H, Suzuki M.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The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Okinawan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diet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: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health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implications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of a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low-calorie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,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nutrient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-dense,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antioxidant-rich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dietary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pattern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low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in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glycemic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load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. J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Am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Coll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Nutr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. 2009 Aug;28 Suppl:500S-516S. </a:t>
            </a:r>
            <a:r>
              <a:rPr lang="tr-TR" sz="750" b="0" dirty="0" err="1">
                <a:solidFill>
                  <a:srgbClr val="212121"/>
                </a:solidFill>
                <a:latin typeface="system-ui"/>
                <a:cs typeface="+mn-cs"/>
              </a:rPr>
              <a:t>doi</a:t>
            </a:r>
            <a:r>
              <a:rPr lang="tr-TR" sz="750" b="0" dirty="0">
                <a:solidFill>
                  <a:srgbClr val="212121"/>
                </a:solidFill>
                <a:latin typeface="system-ui"/>
                <a:cs typeface="+mn-cs"/>
              </a:rPr>
              <a:t>: 10.1080/07315724.2009.10718117. </a:t>
            </a:r>
            <a:endParaRPr lang="tr-TR" sz="750" b="0">
              <a:solidFill>
                <a:prstClr val="black"/>
              </a:solidFill>
              <a:latin typeface="Aptos" panose="02110004020202020204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EC08F59-E06E-A70C-76E8-0BAF59238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56" y="1989581"/>
            <a:ext cx="3479484" cy="354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7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8E377C8-A73F-15FD-7824-FD5F29EE0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CCF1699-D7FE-538F-C9CD-E7EA2A0F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438" y="1233489"/>
            <a:ext cx="3326040" cy="1184859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4200" dirty="0"/>
              <a:t>GUT MİKROBİYOM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5ABDEAA-B248-4182-B67C-A925338E77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2257" y="1046807"/>
            <a:ext cx="3554714" cy="228195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6" name="Resim 5" descr="ekran görüntüsü, metin, diyagram içeren bir resim&#10;&#10;Açıklama otomatik olarak oluşturuldu">
            <a:extLst>
              <a:ext uri="{FF2B5EF4-FFF2-40B4-BE49-F238E27FC236}">
                <a16:creationId xmlns:a16="http://schemas.microsoft.com/office/drawing/2014/main" xmlns="" id="{23873E0D-0460-8490-60FB-2F8E3203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08" y="1046807"/>
            <a:ext cx="4555871" cy="228195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9087" y="3518321"/>
            <a:ext cx="3554714" cy="228195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E64FCA1A-B85C-8481-6CA2-0EB9BD04883E}"/>
              </a:ext>
            </a:extLst>
          </p:cNvPr>
          <p:cNvSpPr txBox="1"/>
          <p:nvPr/>
        </p:nvSpPr>
        <p:spPr>
          <a:xfrm>
            <a:off x="4794437" y="2841692"/>
            <a:ext cx="4036741" cy="278282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indent="-171450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Asırlık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bireylerin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mikrobiyomunun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faj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ve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bakteri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üyeleri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metiyonini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homosisteine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,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sülfatı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sülfite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ve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taurini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sülfite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dönüştürme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potansiyelinde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artış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göstermiştir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.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Asırlıklarda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mikrobiyal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hidrojen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sülfürün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daha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fazla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metabolik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çıktısı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,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mukozal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bütünlüğü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ve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patobionlara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karşı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direnci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 </a:t>
            </a:r>
            <a:r>
              <a:rPr lang="en-US" sz="1500" b="0" dirty="0" err="1">
                <a:solidFill>
                  <a:prstClr val="black"/>
                </a:solidFill>
                <a:latin typeface="Aptos" panose="02110004020202020204"/>
                <a:cs typeface="+mn-cs"/>
              </a:rPr>
              <a:t>destekleyebilir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  <a:t>.</a:t>
            </a:r>
            <a:br>
              <a:rPr lang="en-US" sz="1500" b="0" dirty="0">
                <a:solidFill>
                  <a:prstClr val="black"/>
                </a:solidFill>
                <a:latin typeface="Aptos" panose="02110004020202020204"/>
                <a:cs typeface="+mn-cs"/>
              </a:rPr>
            </a:br>
            <a:endParaRPr lang="en-US" sz="1500" b="0" dirty="0">
              <a:solidFill>
                <a:prstClr val="black"/>
              </a:solidFill>
              <a:latin typeface="Aptos" panose="02110004020202020204"/>
              <a:cs typeface="+mn-cs"/>
            </a:endParaRPr>
          </a:p>
          <a:p>
            <a:pPr indent="-171450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b="0" dirty="0">
              <a:solidFill>
                <a:prstClr val="black"/>
              </a:solidFill>
              <a:latin typeface="Aptos" panose="02110004020202020204"/>
              <a:cs typeface="+mn-cs"/>
            </a:endParaRPr>
          </a:p>
        </p:txBody>
      </p:sp>
      <p:pic>
        <p:nvPicPr>
          <p:cNvPr id="8" name="İçerik Yer Tutucusu 7" descr="diyagra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xmlns="" id="{919D9325-8BC5-D918-7FCE-32ED3696A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568" y="3565045"/>
            <a:ext cx="4355432" cy="2106191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89622" y="3565046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18E8E544-F872-F76E-C7FE-5CB8ED462A1B}"/>
              </a:ext>
            </a:extLst>
          </p:cNvPr>
          <p:cNvSpPr txBox="1"/>
          <p:nvPr/>
        </p:nvSpPr>
        <p:spPr>
          <a:xfrm>
            <a:off x="4259178" y="5529263"/>
            <a:ext cx="428117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750" b="0">
                <a:solidFill>
                  <a:srgbClr val="212121"/>
                </a:solidFill>
                <a:latin typeface="system-ui"/>
                <a:cs typeface="+mn-cs"/>
              </a:rPr>
              <a:t>Johansen J, Atarashi K, Arai Y, Hirose N, Sørensen SJ, Vatanen T, et al.Centenarians have a diverse gut virome with the potential to modulate metabolism and promote healthy lifespan. Nat Microbiol. 2023 Jun;8(6):1064-1078. doi: 10.1038/s41564-023-01370-6. </a:t>
            </a:r>
            <a:endParaRPr lang="tr-TR" sz="750" b="0" dirty="0">
              <a:solidFill>
                <a:prstClr val="black"/>
              </a:solidFill>
              <a:latin typeface="Aptos" panose="021100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23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45EEA2C-DE64-CFF9-C37D-683A2C55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12" y="480968"/>
            <a:ext cx="8229600" cy="1143000"/>
          </a:xfrm>
        </p:spPr>
        <p:txBody>
          <a:bodyPr/>
          <a:lstStyle/>
          <a:p>
            <a:r>
              <a:rPr lang="tr-TR" dirty="0" err="1">
                <a:solidFill>
                  <a:srgbClr val="00B0F0"/>
                </a:solidFill>
              </a:rPr>
              <a:t>Sentenaryanlarda</a:t>
            </a:r>
            <a:r>
              <a:rPr lang="tr-TR" dirty="0">
                <a:solidFill>
                  <a:srgbClr val="00B0F0"/>
                </a:solidFill>
              </a:rPr>
              <a:t> neler farklı</a:t>
            </a:r>
            <a:r>
              <a:rPr lang="tr-TR" dirty="0" smtClean="0">
                <a:solidFill>
                  <a:srgbClr val="00B0F0"/>
                </a:solidFill>
              </a:rPr>
              <a:t>?</a:t>
            </a:r>
            <a:br>
              <a:rPr lang="tr-TR" dirty="0" smtClean="0">
                <a:solidFill>
                  <a:srgbClr val="00B0F0"/>
                </a:solidFill>
              </a:rPr>
            </a:br>
            <a:r>
              <a:rPr lang="tr-TR" dirty="0" smtClean="0">
                <a:solidFill>
                  <a:srgbClr val="00B0F0"/>
                </a:solidFill>
              </a:rPr>
              <a:t>Sebep sonuç ilişkisi zor</a:t>
            </a:r>
            <a:br>
              <a:rPr lang="tr-TR" dirty="0" smtClean="0">
                <a:solidFill>
                  <a:srgbClr val="00B0F0"/>
                </a:solidFill>
              </a:rPr>
            </a:br>
            <a:r>
              <a:rPr lang="tr-TR" dirty="0" smtClean="0">
                <a:solidFill>
                  <a:srgbClr val="00B0F0"/>
                </a:solidFill>
              </a:rPr>
              <a:t>GUT </a:t>
            </a:r>
            <a:r>
              <a:rPr lang="tr-TR" dirty="0" err="1" smtClean="0">
                <a:solidFill>
                  <a:srgbClr val="00B0F0"/>
                </a:solidFill>
              </a:rPr>
              <a:t>mikrobiyom</a:t>
            </a:r>
            <a:r>
              <a:rPr lang="tr-TR" dirty="0" smtClean="0">
                <a:solidFill>
                  <a:srgbClr val="00B0F0"/>
                </a:solidFill>
              </a:rPr>
              <a:t> ve cinsiyet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6B266459-1AB2-6AE8-C3E9-AFDC151E9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09" t="36848" r="29792" b="37229"/>
          <a:stretch/>
        </p:blipFill>
        <p:spPr>
          <a:xfrm>
            <a:off x="835701" y="2034915"/>
            <a:ext cx="5100404" cy="1394086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B1C59451-C290-661C-AE6E-76491AF6E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1" t="74985" r="31763" b="13206"/>
          <a:stretch/>
        </p:blipFill>
        <p:spPr>
          <a:xfrm>
            <a:off x="251521" y="4250896"/>
            <a:ext cx="8892480" cy="16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Anti-Ageing Biyokimyası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Sirtuinler</a:t>
            </a:r>
            <a:r>
              <a:rPr dirty="0"/>
              <a:t> (SIRT1-7): </a:t>
            </a:r>
            <a:r>
              <a:rPr dirty="0" err="1"/>
              <a:t>Hücresel</a:t>
            </a:r>
            <a:r>
              <a:rPr dirty="0"/>
              <a:t> </a:t>
            </a:r>
            <a:r>
              <a:rPr dirty="0" err="1"/>
              <a:t>stres</a:t>
            </a:r>
            <a:r>
              <a:rPr dirty="0"/>
              <a:t> </a:t>
            </a:r>
            <a:r>
              <a:rPr dirty="0" err="1"/>
              <a:t>yanıtında</a:t>
            </a:r>
            <a:r>
              <a:rPr dirty="0"/>
              <a:t> </a:t>
            </a:r>
            <a:r>
              <a:rPr dirty="0" err="1"/>
              <a:t>rol</a:t>
            </a:r>
            <a:r>
              <a:rPr dirty="0"/>
              <a:t> </a:t>
            </a:r>
            <a:r>
              <a:rPr dirty="0" err="1"/>
              <a:t>alır</a:t>
            </a:r>
            <a:endParaRPr dirty="0"/>
          </a:p>
          <a:p>
            <a:pPr marL="0" indent="0">
              <a:buNone/>
            </a:pPr>
            <a:r>
              <a:rPr dirty="0"/>
              <a:t>• NAD+: </a:t>
            </a:r>
            <a:r>
              <a:rPr dirty="0" err="1"/>
              <a:t>Enerji</a:t>
            </a:r>
            <a:r>
              <a:rPr dirty="0"/>
              <a:t> </a:t>
            </a:r>
            <a:r>
              <a:rPr dirty="0" err="1"/>
              <a:t>metabolizmasında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DNA </a:t>
            </a:r>
            <a:r>
              <a:rPr dirty="0" err="1"/>
              <a:t>onarımında</a:t>
            </a:r>
            <a:r>
              <a:rPr dirty="0"/>
              <a:t> </a:t>
            </a:r>
            <a:r>
              <a:rPr dirty="0" err="1"/>
              <a:t>görevli</a:t>
            </a:r>
            <a:endParaRPr dirty="0"/>
          </a:p>
          <a:p>
            <a:pPr marL="0" indent="0">
              <a:buNone/>
            </a:pPr>
            <a:r>
              <a:rPr dirty="0"/>
              <a:t>• AMPK/</a:t>
            </a:r>
            <a:r>
              <a:rPr dirty="0" err="1"/>
              <a:t>mTOR</a:t>
            </a:r>
            <a:r>
              <a:rPr dirty="0"/>
              <a:t>: </a:t>
            </a:r>
            <a:r>
              <a:rPr dirty="0" err="1"/>
              <a:t>Hücresel</a:t>
            </a:r>
            <a:r>
              <a:rPr dirty="0"/>
              <a:t> </a:t>
            </a:r>
            <a:r>
              <a:rPr dirty="0" err="1"/>
              <a:t>enerji</a:t>
            </a:r>
            <a:r>
              <a:rPr dirty="0"/>
              <a:t> </a:t>
            </a:r>
            <a:r>
              <a:rPr dirty="0" err="1"/>
              <a:t>dengesini</a:t>
            </a:r>
            <a:r>
              <a:rPr dirty="0"/>
              <a:t> </a:t>
            </a:r>
            <a:r>
              <a:rPr dirty="0" err="1"/>
              <a:t>düzenler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Telomeraz</a:t>
            </a:r>
            <a:r>
              <a:rPr dirty="0"/>
              <a:t> </a:t>
            </a:r>
            <a:r>
              <a:rPr dirty="0" err="1"/>
              <a:t>aktivasyonu</a:t>
            </a:r>
            <a:r>
              <a:rPr dirty="0"/>
              <a:t>: </a:t>
            </a:r>
            <a:r>
              <a:rPr dirty="0" err="1"/>
              <a:t>Hücre</a:t>
            </a:r>
            <a:r>
              <a:rPr dirty="0"/>
              <a:t> </a:t>
            </a:r>
            <a:r>
              <a:rPr dirty="0" err="1"/>
              <a:t>ömrünü</a:t>
            </a:r>
            <a:r>
              <a:rPr dirty="0"/>
              <a:t> </a:t>
            </a:r>
            <a:r>
              <a:rPr dirty="0" err="1"/>
              <a:t>uzatabilir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01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D95BF5E-674D-443A-81C3-3F4E5292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00B0F0"/>
                </a:solidFill>
              </a:rPr>
              <a:t>Sentenaryanlarda</a:t>
            </a:r>
            <a:r>
              <a:rPr lang="tr-TR" dirty="0">
                <a:solidFill>
                  <a:srgbClr val="00B0F0"/>
                </a:solidFill>
              </a:rPr>
              <a:t> </a:t>
            </a:r>
            <a:r>
              <a:rPr lang="tr-TR" dirty="0" smtClean="0">
                <a:solidFill>
                  <a:srgbClr val="00B0F0"/>
                </a:solidFill>
              </a:rPr>
              <a:t>yaşam tarzı, egzersiz…?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8095A6D9-B42F-511F-FA66-9CD9B6325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57" t="26255" r="25338" b="52042"/>
          <a:stretch/>
        </p:blipFill>
        <p:spPr>
          <a:xfrm>
            <a:off x="628650" y="2125267"/>
            <a:ext cx="4575748" cy="1160390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DF90DF93-E413-7331-1F52-6D0C997A6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76" t="41220" r="24262" b="35706"/>
          <a:stretch/>
        </p:blipFill>
        <p:spPr>
          <a:xfrm>
            <a:off x="-828600" y="3429000"/>
            <a:ext cx="10470311" cy="36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2102" y="-71297"/>
            <a:ext cx="903605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4000" b="1" dirty="0" smtClean="0">
                <a:solidFill>
                  <a:srgbClr val="0070C0"/>
                </a:solidFill>
              </a:rPr>
              <a:t>GEROATLAS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45059" name="İçerik Yer Tutucusu 2"/>
          <p:cNvSpPr>
            <a:spLocks noGrp="1"/>
          </p:cNvSpPr>
          <p:nvPr>
            <p:ph idx="1"/>
          </p:nvPr>
        </p:nvSpPr>
        <p:spPr>
          <a:xfrm>
            <a:off x="393700" y="930275"/>
            <a:ext cx="8748713" cy="3589338"/>
          </a:xfrm>
        </p:spPr>
        <p:txBody>
          <a:bodyPr/>
          <a:lstStyle/>
          <a:p>
            <a:r>
              <a:rPr lang="tr-TR" altLang="tr-TR" sz="2400" dirty="0" smtClean="0">
                <a:cs typeface="Calibri" panose="020F0502020204030204" pitchFamily="34" charset="0"/>
              </a:rPr>
              <a:t>Sağlıklı beslenmeyle ilgili kavramları bilmiyorlar ama yine de sağlıklılar. Kimisi günde üç, kimisi sadece bir öğün yiyor. Tarzları farklı ama sağlıklı bir beslenme alışkanlığına sahipler. </a:t>
            </a:r>
          </a:p>
          <a:p>
            <a:r>
              <a:rPr lang="tr-TR" altLang="tr-TR" sz="2400" dirty="0" smtClean="0">
                <a:cs typeface="Calibri" panose="020F0502020204030204" pitchFamily="34" charset="0"/>
              </a:rPr>
              <a:t>Hiçbiri sigara ve alkol kullanmıyor veya bırakmış. Muhtemelen genetik özelliklerinin de sağlık ve zindeliklerinde payı var. </a:t>
            </a:r>
          </a:p>
          <a:p>
            <a:r>
              <a:rPr lang="tr-TR" altLang="tr-TR" sz="2400" dirty="0" smtClean="0">
                <a:cs typeface="Calibri" panose="020F0502020204030204" pitchFamily="34" charset="0"/>
              </a:rPr>
              <a:t>Yağlı et ve doymamış yağ tüketimi çok az. Sebze ve meyve beslenme tarzlarında önemli bir yere sahip. Şekeri ve tuzu az tüketiyorlar.</a:t>
            </a:r>
          </a:p>
          <a:p>
            <a:r>
              <a:rPr lang="tr-TR" altLang="tr-TR" sz="2400" dirty="0" smtClean="0">
                <a:cs typeface="Calibri" panose="020F0502020204030204" pitchFamily="34" charset="0"/>
              </a:rPr>
              <a:t>Ölümden korkmuyorlar. Hatta ölüme hazırlar.</a:t>
            </a:r>
          </a:p>
          <a:p>
            <a:r>
              <a:rPr lang="tr-TR" altLang="tr-TR" sz="2400" dirty="0" smtClean="0">
                <a:cs typeface="Calibri" panose="020F0502020204030204" pitchFamily="34" charset="0"/>
              </a:rPr>
              <a:t>Hafızaları genellikle çok güçlü. Moral düzeyleri yüksek.</a:t>
            </a:r>
          </a:p>
          <a:p>
            <a:r>
              <a:rPr lang="tr-TR" altLang="tr-TR" sz="2400" dirty="0" smtClean="0">
                <a:cs typeface="Calibri" panose="020F0502020204030204" pitchFamily="34" charset="0"/>
              </a:rPr>
              <a:t>Hastalıklardan muaf değiller. Yaşlarıyla ilgili sağlık sorunları var. Ama uzun yaşamaktan şikayetçi değiller.</a:t>
            </a:r>
          </a:p>
          <a:p>
            <a:r>
              <a:rPr lang="tr-TR" altLang="tr-TR" sz="2400" dirty="0" smtClean="0">
                <a:cs typeface="Calibri" panose="020F0502020204030204" pitchFamily="34" charset="0"/>
              </a:rPr>
              <a:t>Hayatın sunduklarıyla mutlular. Çok fazla beklentileri yok. </a:t>
            </a:r>
            <a:endParaRPr lang="tr-TR" altLang="tr-T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Unvan 1"/>
          <p:cNvSpPr>
            <a:spLocks noGrp="1"/>
          </p:cNvSpPr>
          <p:nvPr>
            <p:ph type="title"/>
          </p:nvPr>
        </p:nvSpPr>
        <p:spPr>
          <a:xfrm>
            <a:off x="1187624" y="1340768"/>
            <a:ext cx="6448425" cy="812800"/>
          </a:xfrm>
        </p:spPr>
        <p:txBody>
          <a:bodyPr/>
          <a:lstStyle/>
          <a:p>
            <a:r>
              <a:rPr lang="tr-TR" altLang="tr-TR" sz="40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Gero</a:t>
            </a:r>
            <a:r>
              <a:rPr lang="tr-TR" altLang="tr-TR" sz="40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atlas Türkiye </a:t>
            </a:r>
            <a:r>
              <a:rPr lang="tr-TR" altLang="tr-TR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/>
            </a:r>
            <a:br>
              <a:rPr lang="tr-TR" altLang="tr-TR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tr-TR" altLang="tr-TR" sz="3200" b="1" dirty="0" smtClean="0">
                <a:solidFill>
                  <a:srgbClr val="00B0F0"/>
                </a:solidFill>
                <a:cs typeface="Calibri" panose="020F0502020204030204" pitchFamily="34" charset="0"/>
              </a:rPr>
              <a:t>SAATÇİ MEHMET: </a:t>
            </a:r>
            <a:r>
              <a:rPr lang="tr-TR" altLang="tr-TR" sz="32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SUPERCENTENARIAN</a:t>
            </a:r>
            <a:r>
              <a:rPr lang="tr-TR" altLang="tr-TR" sz="3200" b="1" dirty="0" smtClean="0">
                <a:solidFill>
                  <a:srgbClr val="00B0F0"/>
                </a:solidFill>
                <a:cs typeface="Calibri" panose="020F0502020204030204" pitchFamily="34" charset="0"/>
              </a:rPr>
              <a:t>, 107, Ordu</a:t>
            </a:r>
          </a:p>
        </p:txBody>
      </p:sp>
      <p:pic>
        <p:nvPicPr>
          <p:cNvPr id="4608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765439"/>
            <a:ext cx="2648801" cy="4503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Unvan 1"/>
          <p:cNvSpPr>
            <a:spLocks noGrp="1"/>
          </p:cNvSpPr>
          <p:nvPr>
            <p:ph type="title"/>
          </p:nvPr>
        </p:nvSpPr>
        <p:spPr>
          <a:xfrm>
            <a:off x="1331913" y="404813"/>
            <a:ext cx="6446837" cy="719137"/>
          </a:xfrm>
        </p:spPr>
        <p:txBody>
          <a:bodyPr/>
          <a:lstStyle/>
          <a:p>
            <a:r>
              <a:rPr lang="tr-TR" altLang="tr-TR" b="1" smtClean="0">
                <a:solidFill>
                  <a:srgbClr val="00B0F0"/>
                </a:solidFill>
                <a:cs typeface="Calibri" panose="020F0502020204030204" pitchFamily="34" charset="0"/>
              </a:rPr>
              <a:t>SAATÇİ MEHMET: MEHMET YILMAZ</a:t>
            </a:r>
          </a:p>
        </p:txBody>
      </p:sp>
      <p:sp>
        <p:nvSpPr>
          <p:cNvPr id="48131" name="İçerik Yer Tutucusu 2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5544616"/>
          </a:xfrm>
        </p:spPr>
        <p:txBody>
          <a:bodyPr/>
          <a:lstStyle/>
          <a:p>
            <a:r>
              <a:rPr lang="tr-TR" altLang="tr-TR" sz="2800" dirty="0" smtClean="0">
                <a:cs typeface="Calibri" panose="020F0502020204030204" pitchFamily="34" charset="0"/>
              </a:rPr>
              <a:t>7 çocuğu ve sayısını anımsayamadığı torunları var.</a:t>
            </a:r>
          </a:p>
          <a:p>
            <a:r>
              <a:rPr lang="tr-TR" altLang="tr-TR" sz="2800" dirty="0" smtClean="0">
                <a:cs typeface="Calibri" panose="020F0502020204030204" pitchFamily="34" charset="0"/>
              </a:rPr>
              <a:t>80 yıl Hüsne Teyze ile evli kalmış ve 5-6 yıl önce onu kaybetmiş. Ona olan özlemini her fırsatta dile getiriyor. Hüsne teyzeye verdiği nişan yüzüğünü kendisi yapmış.</a:t>
            </a:r>
          </a:p>
          <a:p>
            <a:r>
              <a:rPr lang="tr-TR" altLang="tr-TR" sz="2800" dirty="0" smtClean="0">
                <a:cs typeface="Calibri" panose="020F0502020204030204" pitchFamily="34" charset="0"/>
              </a:rPr>
              <a:t>Sobasını kendisi yakıyor.</a:t>
            </a:r>
          </a:p>
          <a:p>
            <a:r>
              <a:rPr lang="tr-TR" altLang="tr-TR" sz="2800" dirty="0" smtClean="0">
                <a:cs typeface="Calibri" panose="020F0502020204030204" pitchFamily="34" charset="0"/>
              </a:rPr>
              <a:t>Yemeğini kendisi yapıyor. Diyor ki; </a:t>
            </a:r>
            <a:r>
              <a:rPr lang="tr-TR" altLang="tr-TR" sz="2800" b="1" i="1" dirty="0" smtClean="0">
                <a:cs typeface="Calibri" panose="020F0502020204030204" pitchFamily="34" charset="0"/>
              </a:rPr>
              <a:t>Kendime çorba, çay, ayran yapıyorum. Mısır ekmeği, pancar, patates yiyorum. Eşimle ne ürettiysek onu yedik. Pazardan, bakkaldan almıyorduk.</a:t>
            </a:r>
          </a:p>
          <a:p>
            <a:r>
              <a:rPr lang="tr-TR" altLang="tr-TR" sz="2800" dirty="0" smtClean="0">
                <a:cs typeface="Calibri" panose="020F0502020204030204" pitchFamily="34" charset="0"/>
              </a:rPr>
              <a:t>Az yiyor. Sulu gıda tüketiyor.</a:t>
            </a:r>
          </a:p>
          <a:p>
            <a:r>
              <a:rPr lang="tr-TR" altLang="tr-TR" sz="2800" dirty="0" smtClean="0">
                <a:cs typeface="Calibri" panose="020F0502020204030204" pitchFamily="34" charset="0"/>
              </a:rPr>
              <a:t>Her fırsatta şarkı söylüyor.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746250"/>
            <a:ext cx="7620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Metin kutusu 1"/>
          <p:cNvSpPr txBox="1">
            <a:spLocks noChangeArrowheads="1"/>
          </p:cNvSpPr>
          <p:nvPr/>
        </p:nvSpPr>
        <p:spPr bwMode="auto">
          <a:xfrm>
            <a:off x="-198537" y="116632"/>
            <a:ext cx="100808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3600" dirty="0">
                <a:solidFill>
                  <a:srgbClr val="3366CC"/>
                </a:solidFill>
                <a:latin typeface="Arial" panose="020B0604020202020204" pitchFamily="34" charset="0"/>
              </a:rPr>
              <a:t>Yaşama yıllar </a:t>
            </a:r>
            <a:r>
              <a:rPr lang="tr-TR" altLang="tr-TR" sz="3600" dirty="0" smtClean="0">
                <a:solidFill>
                  <a:srgbClr val="3366CC"/>
                </a:solidFill>
                <a:latin typeface="Arial" panose="020B0604020202020204" pitchFamily="34" charset="0"/>
              </a:rPr>
              <a:t>değil,</a:t>
            </a:r>
            <a:r>
              <a:rPr lang="tr-TR" altLang="tr-TR" sz="3600" dirty="0">
                <a:solidFill>
                  <a:srgbClr val="3366CC"/>
                </a:solidFill>
                <a:latin typeface="Arial" panose="020B0604020202020204" pitchFamily="34" charset="0"/>
              </a:rPr>
              <a:t> </a:t>
            </a:r>
            <a:r>
              <a:rPr lang="tr-TR" altLang="tr-TR" sz="3600" dirty="0" smtClean="0">
                <a:solidFill>
                  <a:srgbClr val="3366CC"/>
                </a:solidFill>
                <a:latin typeface="Arial" panose="020B0604020202020204" pitchFamily="34" charset="0"/>
              </a:rPr>
              <a:t>yıllara </a:t>
            </a:r>
            <a:r>
              <a:rPr lang="tr-TR" altLang="tr-TR" sz="3600" dirty="0">
                <a:solidFill>
                  <a:srgbClr val="3366CC"/>
                </a:solidFill>
                <a:latin typeface="Arial" panose="020B0604020202020204" pitchFamily="34" charset="0"/>
              </a:rPr>
              <a:t>yaşam </a:t>
            </a:r>
            <a:r>
              <a:rPr lang="tr-TR" altLang="tr-TR" sz="3600" dirty="0" smtClean="0">
                <a:solidFill>
                  <a:srgbClr val="3366CC"/>
                </a:solidFill>
                <a:latin typeface="Arial" panose="020B0604020202020204" pitchFamily="34" charset="0"/>
              </a:rPr>
              <a:t>katın </a:t>
            </a:r>
            <a:r>
              <a:rPr lang="tr-TR" altLang="tr-TR" sz="3600" dirty="0" err="1" smtClean="0">
                <a:solidFill>
                  <a:srgbClr val="3366CC"/>
                </a:solidFill>
                <a:latin typeface="Arial" panose="020B0604020202020204" pitchFamily="34" charset="0"/>
              </a:rPr>
              <a:t>Ageless</a:t>
            </a:r>
            <a:r>
              <a:rPr lang="tr-TR" altLang="tr-TR" sz="3600" dirty="0" smtClean="0">
                <a:solidFill>
                  <a:srgbClr val="3366CC"/>
                </a:solidFill>
                <a:latin typeface="Arial" panose="020B0604020202020204" pitchFamily="34" charset="0"/>
              </a:rPr>
              <a:t> sloganı </a:t>
            </a:r>
            <a:endParaRPr lang="tr-TR" altLang="tr-TR" sz="3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gılgamış destANI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29241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gılgamış destan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08050"/>
            <a:ext cx="47244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139952" y="5805264"/>
            <a:ext cx="39604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MÖ 3000, Kral Gılgamış 126 y, ölümsüzlük arayışı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 altLang="tr-TR" smtClean="0"/>
          </a:p>
        </p:txBody>
      </p:sp>
      <p:pic>
        <p:nvPicPr>
          <p:cNvPr id="53251" name="Picture 3" descr="00034100-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820738"/>
            <a:ext cx="4567238" cy="6037262"/>
          </a:xfrm>
        </p:spPr>
      </p:pic>
      <p:sp>
        <p:nvSpPr>
          <p:cNvPr id="53252" name="3 Metin kutusu"/>
          <p:cNvSpPr txBox="1">
            <a:spLocks noChangeArrowheads="1"/>
          </p:cNvSpPr>
          <p:nvPr/>
        </p:nvSpPr>
        <p:spPr bwMode="auto">
          <a:xfrm>
            <a:off x="2143125" y="0"/>
            <a:ext cx="5454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4000">
                <a:solidFill>
                  <a:srgbClr val="00B0F0"/>
                </a:solidFill>
                <a:latin typeface="Arial" panose="020B0604020202020204" pitchFamily="34" charset="0"/>
              </a:rPr>
              <a:t>Neden yaşlanıyoruz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61E2CE3-EEBC-8E2D-F799-531081C0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Yaşlanma fizyolojisi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96106E13-71BD-8DE7-250A-AD615D4FE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76" t="28666" r="13716" b="12770"/>
          <a:stretch/>
        </p:blipFill>
        <p:spPr>
          <a:xfrm>
            <a:off x="-2597938" y="-55875"/>
            <a:ext cx="13650658" cy="7661339"/>
          </a:xfrm>
        </p:spPr>
      </p:pic>
    </p:spTree>
    <p:extLst>
      <p:ext uri="{BB962C8B-B14F-4D97-AF65-F5344CB8AC3E}">
        <p14:creationId xmlns:p14="http://schemas.microsoft.com/office/powerpoint/2010/main" val="191913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3366CC"/>
                </a:solidFill>
              </a:rPr>
              <a:t>Yaşlanma mekanizmaları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46538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b="1" smtClean="0">
                <a:solidFill>
                  <a:srgbClr val="000099"/>
                </a:solidFill>
              </a:rPr>
              <a:t>Telomer hipotezi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b="1" smtClean="0">
                <a:solidFill>
                  <a:srgbClr val="000099"/>
                </a:solidFill>
              </a:rPr>
              <a:t>Oksidatif stres ve mitokondrial yaşlanma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b="1" smtClean="0">
                <a:solidFill>
                  <a:srgbClr val="000099"/>
                </a:solidFill>
              </a:rPr>
              <a:t>Senesens genleri , </a:t>
            </a:r>
            <a:r>
              <a:rPr lang="tr-TR" altLang="tr-TR" sz="2400" smtClean="0"/>
              <a:t>‘DNA tamir mekanizmaları’,  Somatik Mutasyon’ teorisi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b="1" smtClean="0">
                <a:solidFill>
                  <a:srgbClr val="0070C0"/>
                </a:solidFill>
              </a:rPr>
              <a:t>Lipid peroksidasyonu 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/>
              <a:t>Programlı yaşlanma teorisi, </a:t>
            </a:r>
            <a:r>
              <a:rPr lang="tr-TR" altLang="tr-TR" sz="2400" b="1" smtClean="0">
                <a:solidFill>
                  <a:srgbClr val="000099"/>
                </a:solidFill>
              </a:rPr>
              <a:t>Apopitoz 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b="1" smtClean="0">
                <a:solidFill>
                  <a:srgbClr val="000099"/>
                </a:solidFill>
              </a:rPr>
              <a:t>Protein sentez azalması</a:t>
            </a:r>
            <a:r>
              <a:rPr lang="tr-TR" altLang="tr-TR" sz="2400" b="1" smtClean="0"/>
              <a:t> 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/>
              <a:t>Glikozilasyon teorisi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>
                <a:solidFill>
                  <a:srgbClr val="000099"/>
                </a:solidFill>
              </a:rPr>
              <a:t> </a:t>
            </a:r>
            <a:r>
              <a:rPr lang="tr-TR" altLang="tr-TR" sz="2400" b="1" smtClean="0">
                <a:solidFill>
                  <a:srgbClr val="000099"/>
                </a:solidFill>
              </a:rPr>
              <a:t>DNA hasarı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☺"/>
            </a:pPr>
            <a:endParaRPr lang="tr-TR" altLang="tr-TR" sz="2400" b="1" smtClean="0">
              <a:solidFill>
                <a:srgbClr val="000099"/>
              </a:solidFill>
            </a:endParaRPr>
          </a:p>
        </p:txBody>
      </p:sp>
      <p:sp>
        <p:nvSpPr>
          <p:cNvPr id="55300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0263" y="1600200"/>
            <a:ext cx="4046537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/>
              <a:t>Fiziksel ve kimyasal yıkıcılar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b="1" smtClean="0">
                <a:solidFill>
                  <a:srgbClr val="0070C0"/>
                </a:solidFill>
              </a:rPr>
              <a:t>Kognitif yaşlanma 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>
                <a:solidFill>
                  <a:srgbClr val="000099"/>
                </a:solidFill>
              </a:rPr>
              <a:t>Büyüme hormonu(GH) eksikliği, Melatonin eksikliği, pineal yaşlanma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>
                <a:solidFill>
                  <a:srgbClr val="000099"/>
                </a:solidFill>
              </a:rPr>
              <a:t>İmmunolojik (immunosenesens)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/>
              <a:t>İnflamatuar yaşlanma (inflammaging )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/>
              <a:t>‘Tükenme’ teorisi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/>
              <a:t>‘ ‘Çapraz bağlanma’ teorisi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smtClean="0"/>
              <a:t>‘</a:t>
            </a:r>
            <a:r>
              <a:rPr lang="tr-TR" altLang="tr-TR" sz="2400" b="1" smtClean="0">
                <a:solidFill>
                  <a:srgbClr val="0070C0"/>
                </a:solidFill>
              </a:rPr>
              <a:t>Cycling/non-cycling’ teorisi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r>
              <a:rPr lang="tr-TR" altLang="tr-TR" sz="2400" b="1" smtClean="0">
                <a:solidFill>
                  <a:srgbClr val="0070C0"/>
                </a:solidFill>
              </a:rPr>
              <a:t>‘Hata felaket’ teorisi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endParaRPr lang="tr-TR" altLang="tr-TR" sz="2400" smtClean="0"/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Font typeface="Arial" panose="020B0604020202020204" pitchFamily="34" charset="0"/>
              <a:buChar char="☺"/>
            </a:pPr>
            <a:endParaRPr lang="tr-TR" altLang="tr-TR" sz="2400" smtClean="0"/>
          </a:p>
          <a:p>
            <a:pPr eaLnBrk="1" hangingPunct="1">
              <a:lnSpc>
                <a:spcPct val="80000"/>
              </a:lnSpc>
            </a:pPr>
            <a:r>
              <a:rPr lang="tr-TR" altLang="tr-TR" sz="2400" smtClean="0"/>
              <a:t>…………………..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8A7D8CE-C467-075A-4B14-C90270C6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223181"/>
            <a:ext cx="8229600" cy="1143000"/>
          </a:xfrm>
        </p:spPr>
        <p:txBody>
          <a:bodyPr/>
          <a:lstStyle/>
          <a:p>
            <a:r>
              <a:rPr lang="tr-TR" dirty="0"/>
              <a:t>Genel Tanımlar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3FDFDF92-1872-B325-4C05-25D284DD4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555" t="27929" r="12748" b="9941"/>
          <a:stretch/>
        </p:blipFill>
        <p:spPr>
          <a:xfrm>
            <a:off x="457200" y="990842"/>
            <a:ext cx="8268910" cy="5462493"/>
          </a:xfrm>
        </p:spPr>
      </p:pic>
      <p:sp>
        <p:nvSpPr>
          <p:cNvPr id="4" name="Ok: Sağ 3">
            <a:extLst>
              <a:ext uri="{FF2B5EF4-FFF2-40B4-BE49-F238E27FC236}">
                <a16:creationId xmlns:a16="http://schemas.microsoft.com/office/drawing/2014/main" xmlns="" id="{ED0F78F7-DB3F-766D-59D0-F8AA70C454F2}"/>
              </a:ext>
            </a:extLst>
          </p:cNvPr>
          <p:cNvSpPr/>
          <p:nvPr/>
        </p:nvSpPr>
        <p:spPr>
          <a:xfrm>
            <a:off x="1155275" y="5147314"/>
            <a:ext cx="895778" cy="2954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51055542-724D-78A8-6C9C-790D24C8B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275" y="3397447"/>
            <a:ext cx="909907" cy="32464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3BE84128-90E4-FED7-EE23-2716830C3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275" y="6202710"/>
            <a:ext cx="909907" cy="32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0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Klinik Uygulamalar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Antioksidan</a:t>
            </a:r>
            <a:r>
              <a:rPr dirty="0"/>
              <a:t> </a:t>
            </a:r>
            <a:r>
              <a:rPr dirty="0" err="1"/>
              <a:t>tedaviler</a:t>
            </a:r>
            <a:r>
              <a:rPr dirty="0"/>
              <a:t> (C, E </a:t>
            </a:r>
            <a:r>
              <a:rPr dirty="0" err="1"/>
              <a:t>vitamini</a:t>
            </a:r>
            <a:r>
              <a:rPr dirty="0"/>
              <a:t>, </a:t>
            </a:r>
            <a:r>
              <a:rPr dirty="0" err="1"/>
              <a:t>Koenzim</a:t>
            </a:r>
            <a:r>
              <a:rPr dirty="0"/>
              <a:t> Q10)</a:t>
            </a:r>
          </a:p>
          <a:p>
            <a:pPr marL="0" indent="0">
              <a:buNone/>
            </a:pPr>
            <a:r>
              <a:rPr dirty="0"/>
              <a:t>• NAD+ </a:t>
            </a:r>
            <a:r>
              <a:rPr dirty="0" err="1"/>
              <a:t>takviyeleri</a:t>
            </a:r>
            <a:r>
              <a:rPr dirty="0"/>
              <a:t>, resveratrol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Hormon</a:t>
            </a:r>
            <a:r>
              <a:rPr dirty="0"/>
              <a:t> </a:t>
            </a:r>
            <a:r>
              <a:rPr dirty="0" err="1"/>
              <a:t>replasman</a:t>
            </a:r>
            <a:r>
              <a:rPr dirty="0"/>
              <a:t> </a:t>
            </a:r>
            <a:r>
              <a:rPr dirty="0" err="1"/>
              <a:t>tedavileri</a:t>
            </a:r>
            <a:r>
              <a:rPr dirty="0"/>
              <a:t> (DHEA, melatonin)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Hücresel</a:t>
            </a:r>
            <a:r>
              <a:rPr dirty="0"/>
              <a:t> </a:t>
            </a:r>
            <a:r>
              <a:rPr dirty="0" err="1"/>
              <a:t>yenilenmeyi</a:t>
            </a:r>
            <a:r>
              <a:rPr dirty="0"/>
              <a:t> </a:t>
            </a:r>
            <a:r>
              <a:rPr dirty="0" err="1"/>
              <a:t>destekleyen</a:t>
            </a:r>
            <a:r>
              <a:rPr dirty="0"/>
              <a:t> </a:t>
            </a:r>
            <a:r>
              <a:rPr dirty="0" err="1"/>
              <a:t>tedaviler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8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5DEDCB2-27E8-F68C-C23A-95F2F1C2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315416"/>
            <a:ext cx="8229600" cy="1143000"/>
          </a:xfrm>
        </p:spPr>
        <p:txBody>
          <a:bodyPr>
            <a:normAutofit/>
          </a:bodyPr>
          <a:lstStyle/>
          <a:p>
            <a:r>
              <a:rPr lang="tr-TR" sz="2700" dirty="0"/>
              <a:t>Yaşlanma fizyolojisi ve yaşa bağlı hastalık ilişkisi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0947AE67-FEA5-CFED-CAE5-32366E005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45" t="36848" r="14297" b="20693"/>
          <a:stretch/>
        </p:blipFill>
        <p:spPr>
          <a:xfrm>
            <a:off x="-1116632" y="1011929"/>
            <a:ext cx="10684360" cy="5880886"/>
          </a:xfrm>
        </p:spPr>
      </p:pic>
    </p:spTree>
    <p:extLst>
      <p:ext uri="{BB962C8B-B14F-4D97-AF65-F5344CB8AC3E}">
        <p14:creationId xmlns:p14="http://schemas.microsoft.com/office/powerpoint/2010/main" val="71542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77421E0-9DDF-2E94-AF14-D9C82D86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55132"/>
            <a:ext cx="7140119" cy="440352"/>
          </a:xfrm>
        </p:spPr>
        <p:txBody>
          <a:bodyPr/>
          <a:lstStyle/>
          <a:p>
            <a:r>
              <a:rPr lang="tr-TR" b="1" dirty="0"/>
              <a:t>Yaşlanma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E09478F-4102-484E-39A2-A3719391A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70" y="1592768"/>
            <a:ext cx="7235471" cy="38724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b="1" dirty="0" err="1">
                <a:effectLst/>
                <a:latin typeface="+mj-lt"/>
              </a:rPr>
              <a:t>López-Otín</a:t>
            </a:r>
            <a:r>
              <a:rPr lang="tr-TR" b="1" dirty="0">
                <a:effectLst/>
                <a:latin typeface="+mj-lt"/>
              </a:rPr>
              <a:t>  </a:t>
            </a:r>
            <a:r>
              <a:rPr lang="tr-TR" b="1" kern="1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y</a:t>
            </a:r>
            <a:r>
              <a:rPr lang="tr-TR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aşlanmanın dokuz ayırt edici özelliğini önermiştir:</a:t>
            </a:r>
          </a:p>
          <a:p>
            <a:r>
              <a:rPr lang="tr-TR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tr-TR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enomik</a:t>
            </a:r>
            <a:r>
              <a:rPr lang="tr-TR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kararsızlık</a:t>
            </a:r>
          </a:p>
          <a:p>
            <a:r>
              <a:rPr lang="tr-TR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tr-TR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elomer</a:t>
            </a:r>
            <a:r>
              <a:rPr lang="tr-TR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yıpranması </a:t>
            </a:r>
          </a:p>
          <a:p>
            <a:r>
              <a:rPr lang="tr-TR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tr-TR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pigenetik</a:t>
            </a:r>
            <a:r>
              <a:rPr lang="tr-TR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değişiklikler</a:t>
            </a:r>
          </a:p>
          <a:p>
            <a:r>
              <a:rPr lang="tr-TR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tr-TR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roteostazis</a:t>
            </a:r>
            <a:r>
              <a:rPr lang="tr-TR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kaybı</a:t>
            </a:r>
          </a:p>
          <a:p>
            <a:r>
              <a:rPr lang="tr-TR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tr-TR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üzensiz besin algılama</a:t>
            </a:r>
          </a:p>
          <a:p>
            <a:r>
              <a:rPr lang="tr-TR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tr-TR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itokondriyal</a:t>
            </a:r>
            <a:r>
              <a:rPr lang="tr-TR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disfonksiyon</a:t>
            </a:r>
            <a:endParaRPr lang="tr-TR" kern="1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tr-TR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ücresel yaşlanma</a:t>
            </a:r>
          </a:p>
          <a:p>
            <a:r>
              <a:rPr lang="tr-TR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tr-TR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ök hücre tükenmesi </a:t>
            </a:r>
          </a:p>
          <a:p>
            <a:r>
              <a:rPr lang="tr-TR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tr-TR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ücreler arası iletişimin değişmesi</a:t>
            </a:r>
            <a:endParaRPr lang="tr-TR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45E86BC-3AE2-2E78-484F-CAF1B11D8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069" y="3870641"/>
            <a:ext cx="3589047" cy="1594569"/>
          </a:xfrm>
          <a:prstGeom prst="rect">
            <a:avLst/>
          </a:prstGeom>
          <a:effectLst>
            <a:reflection stA="87832" endPos="12000" dist="50800" dir="5400000" sy="-100000" algn="bl" rotWithShape="0"/>
            <a:softEdge rad="55127"/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0B24E90-3756-F12F-E16B-E9D01D14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070" y="2276072"/>
            <a:ext cx="3589047" cy="1594569"/>
          </a:xfrm>
          <a:prstGeom prst="rect">
            <a:avLst/>
          </a:prstGeom>
          <a:effectLst>
            <a:softEdge rad="100686"/>
          </a:effectLst>
        </p:spPr>
      </p:pic>
    </p:spTree>
    <p:extLst>
      <p:ext uri="{BB962C8B-B14F-4D97-AF65-F5344CB8AC3E}">
        <p14:creationId xmlns:p14="http://schemas.microsoft.com/office/powerpoint/2010/main" val="65926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object 2"/>
          <p:cNvSpPr>
            <a:spLocks noChangeArrowheads="1"/>
          </p:cNvSpPr>
          <p:nvPr/>
        </p:nvSpPr>
        <p:spPr bwMode="auto">
          <a:xfrm>
            <a:off x="300038" y="549275"/>
            <a:ext cx="8843962" cy="55768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mbelkamy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67" y="1268760"/>
            <a:ext cx="3574094" cy="635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259632" y="314653"/>
            <a:ext cx="6619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dirty="0" smtClean="0">
                <a:solidFill>
                  <a:srgbClr val="00B0F0"/>
                </a:solidFill>
              </a:rPr>
              <a:t>Hem yaşlandıran hem genç tutan şey </a:t>
            </a:r>
          </a:p>
          <a:p>
            <a:pPr algn="ctr"/>
            <a:r>
              <a:rPr lang="tr-TR" sz="2800" dirty="0" smtClean="0">
                <a:solidFill>
                  <a:srgbClr val="00B0F0"/>
                </a:solidFill>
              </a:rPr>
              <a:t>iş  // stres yönetimi</a:t>
            </a:r>
            <a:endParaRPr lang="tr-TR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71475"/>
            <a:ext cx="8229600" cy="949325"/>
          </a:xfrm>
        </p:spPr>
        <p:txBody>
          <a:bodyPr tIns="270002" rtlCol="0">
            <a:spAutoFit/>
          </a:bodyPr>
          <a:lstStyle/>
          <a:p>
            <a:pPr marL="1692275">
              <a:defRPr/>
            </a:pPr>
            <a:r>
              <a:rPr spc="-385" dirty="0" err="1">
                <a:solidFill>
                  <a:srgbClr val="0070C0"/>
                </a:solidFill>
              </a:rPr>
              <a:t>T</a:t>
            </a:r>
            <a:r>
              <a:rPr spc="-5" dirty="0" err="1">
                <a:solidFill>
                  <a:srgbClr val="0070C0"/>
                </a:solidFill>
              </a:rPr>
              <a:t>elome</a:t>
            </a:r>
            <a:r>
              <a:rPr dirty="0" err="1">
                <a:solidFill>
                  <a:srgbClr val="0070C0"/>
                </a:solidFill>
              </a:rPr>
              <a:t>r</a:t>
            </a:r>
            <a:r>
              <a:rPr spc="-13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pc="-50" dirty="0" err="1" smtClean="0">
                <a:solidFill>
                  <a:srgbClr val="0070C0"/>
                </a:solidFill>
              </a:rPr>
              <a:t>K</a:t>
            </a:r>
            <a:r>
              <a:rPr dirty="0" err="1" smtClean="0">
                <a:solidFill>
                  <a:srgbClr val="0070C0"/>
                </a:solidFill>
              </a:rPr>
              <a:t>ıs</a:t>
            </a:r>
            <a:r>
              <a:rPr spc="-15" dirty="0" err="1" smtClean="0">
                <a:solidFill>
                  <a:srgbClr val="0070C0"/>
                </a:solidFill>
              </a:rPr>
              <a:t>a</a:t>
            </a:r>
            <a:r>
              <a:rPr spc="55" dirty="0" err="1" smtClean="0">
                <a:solidFill>
                  <a:srgbClr val="0070C0"/>
                </a:solidFill>
              </a:rPr>
              <a:t>l</a:t>
            </a:r>
            <a:r>
              <a:rPr lang="tr-TR" spc="55" dirty="0" smtClean="0">
                <a:solidFill>
                  <a:srgbClr val="0070C0"/>
                </a:solidFill>
              </a:rPr>
              <a:t>m</a:t>
            </a:r>
            <a:r>
              <a:rPr spc="55" dirty="0" err="1" smtClean="0">
                <a:solidFill>
                  <a:srgbClr val="0070C0"/>
                </a:solidFill>
              </a:rPr>
              <a:t>ası</a:t>
            </a:r>
            <a:endParaRPr spc="55" dirty="0">
              <a:solidFill>
                <a:srgbClr val="0070C0"/>
              </a:solidFill>
            </a:endParaRPr>
          </a:p>
        </p:txBody>
      </p:sp>
      <p:sp>
        <p:nvSpPr>
          <p:cNvPr id="65539" name="object 3"/>
          <p:cNvSpPr>
            <a:spLocks noChangeArrowheads="1"/>
          </p:cNvSpPr>
          <p:nvPr/>
        </p:nvSpPr>
        <p:spPr bwMode="auto">
          <a:xfrm>
            <a:off x="395288" y="2205038"/>
            <a:ext cx="3889375" cy="29527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>
              <a:latin typeface="Arial" panose="020B0604020202020204" pitchFamily="34" charset="0"/>
            </a:endParaRPr>
          </a:p>
        </p:txBody>
      </p:sp>
      <p:sp>
        <p:nvSpPr>
          <p:cNvPr id="65540" name="object 4"/>
          <p:cNvSpPr>
            <a:spLocks noChangeArrowheads="1"/>
          </p:cNvSpPr>
          <p:nvPr/>
        </p:nvSpPr>
        <p:spPr bwMode="auto">
          <a:xfrm>
            <a:off x="4648200" y="2463800"/>
            <a:ext cx="4038600" cy="27987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71475"/>
            <a:ext cx="8229600" cy="949325"/>
          </a:xfrm>
        </p:spPr>
        <p:txBody>
          <a:bodyPr tIns="270002" rtlCol="0">
            <a:spAutoFit/>
          </a:bodyPr>
          <a:lstStyle/>
          <a:p>
            <a:pPr marL="2745105">
              <a:defRPr/>
            </a:pPr>
            <a:r>
              <a:rPr spc="-5" dirty="0">
                <a:solidFill>
                  <a:srgbClr val="0070C0"/>
                </a:solidFill>
              </a:rPr>
              <a:t>P5</a:t>
            </a:r>
            <a:r>
              <a:rPr dirty="0">
                <a:solidFill>
                  <a:srgbClr val="0070C0"/>
                </a:solidFill>
              </a:rPr>
              <a:t>3</a:t>
            </a:r>
            <a:r>
              <a:rPr spc="-12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70C0"/>
                </a:solidFill>
              </a:rPr>
              <a:t>Geni</a:t>
            </a:r>
          </a:p>
        </p:txBody>
      </p:sp>
      <p:sp>
        <p:nvSpPr>
          <p:cNvPr id="67587" name="object 3"/>
          <p:cNvSpPr>
            <a:spLocks noChangeArrowheads="1"/>
          </p:cNvSpPr>
          <p:nvPr/>
        </p:nvSpPr>
        <p:spPr bwMode="auto">
          <a:xfrm>
            <a:off x="1187450" y="1773238"/>
            <a:ext cx="6408738" cy="43195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Altern Jeanne Cal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2513" r="61569" b="4779"/>
          <a:stretch>
            <a:fillRect/>
          </a:stretch>
        </p:blipFill>
        <p:spPr bwMode="auto">
          <a:xfrm>
            <a:off x="323850" y="1268413"/>
            <a:ext cx="4140200" cy="5327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79" name="Picture 3" descr="ryanandz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3903663" cy="5300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tr-T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tr-TR" altLang="tr-TR" sz="2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Uzun yaşam – kısa yaşam</a:t>
            </a:r>
            <a:r>
              <a:rPr kumimoji="0" lang="es-CL" altLang="tr-TR" sz="2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: </a:t>
            </a:r>
            <a:endParaRPr kumimoji="0" lang="tr-TR" altLang="tr-TR" sz="2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Genleriniz ne söylüyor ?</a:t>
            </a:r>
            <a:endParaRPr kumimoji="0" lang="es-CL" altLang="tr-TR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0" y="6092825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tr-TR" sz="1200" b="1" i="0" u="sng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KLENTZE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tr-TR" sz="12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tr-TR" sz="1200" b="1" i="0" u="none" strike="noStrike" kern="1200" cap="none" spc="0" normalizeH="0" baseline="0" noProof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München</a:t>
            </a:r>
          </a:p>
        </p:txBody>
      </p:sp>
    </p:spTree>
    <p:extLst>
      <p:ext uri="{BB962C8B-B14F-4D97-AF65-F5344CB8AC3E}">
        <p14:creationId xmlns:p14="http://schemas.microsoft.com/office/powerpoint/2010/main" val="4062712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736"/>
            <a:ext cx="4321175" cy="4443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888432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smtClean="0">
                <a:solidFill>
                  <a:srgbClr val="0070C0"/>
                </a:solidFill>
              </a:rPr>
              <a:t>Inflammaging</a:t>
            </a:r>
          </a:p>
        </p:txBody>
      </p:sp>
      <p:pic>
        <p:nvPicPr>
          <p:cNvPr id="70659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13" y="1417638"/>
            <a:ext cx="8347075" cy="4024312"/>
          </a:xfrm>
        </p:spPr>
      </p:pic>
      <p:sp>
        <p:nvSpPr>
          <p:cNvPr id="70660" name="Metin kutusu 4"/>
          <p:cNvSpPr txBox="1">
            <a:spLocks noChangeArrowheads="1"/>
          </p:cNvSpPr>
          <p:nvPr/>
        </p:nvSpPr>
        <p:spPr bwMode="auto">
          <a:xfrm>
            <a:off x="4787900" y="6237288"/>
            <a:ext cx="3708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900">
                <a:latin typeface="Times New Roman" panose="02020603050405020304" pitchFamily="18" charset="0"/>
                <a:cs typeface="Times New Roman" panose="02020603050405020304" pitchFamily="18" charset="0"/>
              </a:rPr>
              <a:t>Minciullo PL et al.</a:t>
            </a:r>
            <a:r>
              <a:rPr lang="en-US" altLang="tr-TR" sz="900">
                <a:latin typeface="Times New Roman" panose="02020603050405020304" pitchFamily="18" charset="0"/>
                <a:cs typeface="Times New Roman" panose="02020603050405020304" pitchFamily="18" charset="0"/>
              </a:rPr>
              <a:t> Inflammaging and Anti-Inflammaging: The Role of Cytokines</a:t>
            </a:r>
            <a:r>
              <a:rPr lang="tr-TR" altLang="tr-TR" sz="900">
                <a:latin typeface="Times New Roman" panose="02020603050405020304" pitchFamily="18" charset="0"/>
                <a:cs typeface="Times New Roman" panose="02020603050405020304" pitchFamily="18" charset="0"/>
              </a:rPr>
              <a:t> in Extreme Longevity. Arch. Immunol. Ther. Exp. (2016) 64:111–126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smtClean="0">
                <a:solidFill>
                  <a:srgbClr val="0070C0"/>
                </a:solidFill>
              </a:rPr>
              <a:t>Mikrobiyota</a:t>
            </a:r>
          </a:p>
        </p:txBody>
      </p:sp>
      <p:pic>
        <p:nvPicPr>
          <p:cNvPr id="747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513" y="1417638"/>
            <a:ext cx="8769350" cy="4964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Beslenme ve Yaşam Tarzı Yaklaşımları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Kalori</a:t>
            </a:r>
            <a:r>
              <a:rPr dirty="0"/>
              <a:t> </a:t>
            </a:r>
            <a:r>
              <a:rPr dirty="0" err="1"/>
              <a:t>kısıtlaması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aralıklı</a:t>
            </a:r>
            <a:r>
              <a:rPr dirty="0"/>
              <a:t> </a:t>
            </a:r>
            <a:r>
              <a:rPr dirty="0" err="1"/>
              <a:t>oruç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Akdeniz</a:t>
            </a:r>
            <a:r>
              <a:rPr dirty="0"/>
              <a:t> </a:t>
            </a:r>
            <a:r>
              <a:rPr dirty="0" err="1"/>
              <a:t>diyeti</a:t>
            </a:r>
            <a:r>
              <a:rPr dirty="0"/>
              <a:t>, </a:t>
            </a:r>
            <a:r>
              <a:rPr dirty="0" err="1"/>
              <a:t>polifenoller</a:t>
            </a:r>
            <a:r>
              <a:rPr dirty="0"/>
              <a:t> (resveratrol, </a:t>
            </a:r>
            <a:r>
              <a:rPr dirty="0" err="1"/>
              <a:t>kersetin</a:t>
            </a:r>
            <a:r>
              <a:rPr dirty="0"/>
              <a:t>)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Bitkisel</a:t>
            </a:r>
            <a:r>
              <a:rPr dirty="0"/>
              <a:t> </a:t>
            </a:r>
            <a:r>
              <a:rPr dirty="0" err="1"/>
              <a:t>antioksidanlar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omega-3 </a:t>
            </a:r>
            <a:r>
              <a:rPr dirty="0" err="1"/>
              <a:t>yağ</a:t>
            </a:r>
            <a:r>
              <a:rPr dirty="0"/>
              <a:t> </a:t>
            </a:r>
            <a:r>
              <a:rPr dirty="0" err="1"/>
              <a:t>asitleri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Yeterli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uyku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08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smtClean="0">
                <a:solidFill>
                  <a:srgbClr val="0070C0"/>
                </a:solidFill>
              </a:rPr>
              <a:t>Kalori kısıtlaması</a:t>
            </a:r>
          </a:p>
        </p:txBody>
      </p:sp>
      <p:pic>
        <p:nvPicPr>
          <p:cNvPr id="737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397000"/>
            <a:ext cx="7454900" cy="4986338"/>
          </a:xfrm>
        </p:spPr>
      </p:pic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06" y="3645024"/>
            <a:ext cx="341947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7A5A4C2-482E-F602-5F32-B724A3FA8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40 yaştan sonra genel performansta hızlı düşüş başlar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1844533B-365C-DC6C-BAFF-5B562BB29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33" t="33901" r="12942" b="21383"/>
          <a:stretch/>
        </p:blipFill>
        <p:spPr>
          <a:xfrm>
            <a:off x="348206" y="1628800"/>
            <a:ext cx="8765935" cy="4816231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9405A1E-21E9-B5E0-C1BF-90437150835B}"/>
              </a:ext>
            </a:extLst>
          </p:cNvPr>
          <p:cNvSpPr/>
          <p:nvPr/>
        </p:nvSpPr>
        <p:spPr>
          <a:xfrm>
            <a:off x="6156176" y="5445224"/>
            <a:ext cx="2458704" cy="4300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4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B2C92C1-5E4E-00F5-137C-902FC449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İlerleyen yaşla birlikte müdahale içeren yaklaşımın önemi artmakta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60DA342D-697D-416C-8C7D-811F2EAD6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27" t="42446" r="12553" b="18971"/>
          <a:stretch/>
        </p:blipFill>
        <p:spPr>
          <a:xfrm>
            <a:off x="242670" y="1628800"/>
            <a:ext cx="8721818" cy="4992280"/>
          </a:xfrm>
        </p:spPr>
      </p:pic>
    </p:spTree>
    <p:extLst>
      <p:ext uri="{BB962C8B-B14F-4D97-AF65-F5344CB8AC3E}">
        <p14:creationId xmlns:p14="http://schemas.microsoft.com/office/powerpoint/2010/main" val="126993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7B548C6-AFE8-C110-5134-3AD4D9D3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Yaş alma ünitesi-Mitokondri </a:t>
            </a:r>
            <a:endParaRPr lang="tr-TR" b="1" dirty="0">
              <a:solidFill>
                <a:srgbClr val="00B0F0"/>
              </a:solidFill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244E7161-4859-18A1-02D5-F9CAD91CB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196752"/>
            <a:ext cx="8588930" cy="5524077"/>
          </a:xfrm>
          <a:prstGeom prst="rect">
            <a:avLst/>
          </a:prstGeom>
          <a:effectLst>
            <a:softEdge rad="130199"/>
          </a:effectLst>
        </p:spPr>
      </p:pic>
    </p:spTree>
    <p:extLst>
      <p:ext uri="{BB962C8B-B14F-4D97-AF65-F5344CB8AC3E}">
        <p14:creationId xmlns:p14="http://schemas.microsoft.com/office/powerpoint/2010/main" val="695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56234268-D5E6-DC50-8461-9FB2F738E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564" b="1564"/>
          <a:stretch/>
        </p:blipFill>
        <p:spPr>
          <a:xfrm>
            <a:off x="827584" y="188640"/>
            <a:ext cx="7752860" cy="6580112"/>
          </a:xfrm>
          <a:prstGeom prst="rect">
            <a:avLst/>
          </a:prstGeom>
          <a:effectLst>
            <a:softEdge rad="50824"/>
          </a:effectLst>
        </p:spPr>
      </p:pic>
    </p:spTree>
    <p:extLst>
      <p:ext uri="{BB962C8B-B14F-4D97-AF65-F5344CB8AC3E}">
        <p14:creationId xmlns:p14="http://schemas.microsoft.com/office/powerpoint/2010/main" val="37472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395288" y="-122238"/>
            <a:ext cx="8229600" cy="1143001"/>
          </a:xfrm>
        </p:spPr>
        <p:txBody>
          <a:bodyPr/>
          <a:lstStyle/>
          <a:p>
            <a:r>
              <a:rPr lang="tr-TR" altLang="tr-TR" b="1" smtClean="0">
                <a:solidFill>
                  <a:srgbClr val="0070C0"/>
                </a:solidFill>
              </a:rPr>
              <a:t>Mitofaji</a:t>
            </a:r>
          </a:p>
        </p:txBody>
      </p:sp>
      <p:pic>
        <p:nvPicPr>
          <p:cNvPr id="727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811" y="836712"/>
            <a:ext cx="8847460" cy="4194175"/>
          </a:xfrm>
        </p:spPr>
      </p:pic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2483768" y="5589240"/>
            <a:ext cx="6094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dirty="0">
                <a:latin typeface="Arial" panose="020B0604020202020204" pitchFamily="34" charset="0"/>
              </a:rPr>
              <a:t>Um JH, Yun J.</a:t>
            </a:r>
            <a:r>
              <a:rPr lang="en-US" altLang="tr-TR" sz="1800" dirty="0">
                <a:latin typeface="Arial" panose="020B0604020202020204" pitchFamily="34" charset="0"/>
                <a:hlinkClick r:id="rId3"/>
              </a:rPr>
              <a:t> Emerging role of </a:t>
            </a:r>
            <a:r>
              <a:rPr lang="en-US" altLang="tr-TR" sz="1800" dirty="0" err="1">
                <a:latin typeface="Arial" panose="020B0604020202020204" pitchFamily="34" charset="0"/>
                <a:hlinkClick r:id="rId3"/>
              </a:rPr>
              <a:t>mitophagy</a:t>
            </a:r>
            <a:r>
              <a:rPr lang="en-US" altLang="tr-TR" sz="1800" dirty="0">
                <a:latin typeface="Arial" panose="020B0604020202020204" pitchFamily="34" charset="0"/>
                <a:hlinkClick r:id="rId3"/>
              </a:rPr>
              <a:t> in human diseases and physiology.</a:t>
            </a:r>
            <a:r>
              <a:rPr lang="en-US" altLang="tr-TR" sz="1800" dirty="0">
                <a:latin typeface="Arial" panose="020B0604020202020204" pitchFamily="34" charset="0"/>
              </a:rPr>
              <a:t> BMB Rep. 2017 Jun;50(6):299-307.</a:t>
            </a:r>
            <a:endParaRPr lang="tr-TR" altLang="tr-TR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0EEB2B8B-4BCB-0173-3E72-E849A37F6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494030"/>
            <a:ext cx="5328592" cy="5031314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467544" y="293701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00B0F0"/>
                </a:solidFill>
              </a:rPr>
              <a:t>Yaş tedavisi hedefi mitokondri—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kanser, </a:t>
            </a:r>
            <a:r>
              <a:rPr lang="tr-TR" sz="2800" dirty="0" err="1" smtClean="0">
                <a:solidFill>
                  <a:srgbClr val="FF0000"/>
                </a:solidFill>
              </a:rPr>
              <a:t>demans</a:t>
            </a:r>
            <a:r>
              <a:rPr lang="tr-TR" sz="2800" dirty="0" smtClean="0">
                <a:solidFill>
                  <a:srgbClr val="FF0000"/>
                </a:solidFill>
              </a:rPr>
              <a:t>, </a:t>
            </a:r>
            <a:r>
              <a:rPr lang="tr-TR" sz="2800" dirty="0" err="1" smtClean="0">
                <a:solidFill>
                  <a:srgbClr val="FF0000"/>
                </a:solidFill>
              </a:rPr>
              <a:t>infeksiyon</a:t>
            </a:r>
            <a:r>
              <a:rPr lang="tr-TR" sz="2800" dirty="0" smtClean="0">
                <a:solidFill>
                  <a:srgbClr val="FF0000"/>
                </a:solidFill>
              </a:rPr>
              <a:t>, kalp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A3D8CC07-8256-8FCC-90B1-59659D779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3914" y="260648"/>
            <a:ext cx="9130410" cy="6192688"/>
          </a:xfrm>
          <a:prstGeom prst="rect">
            <a:avLst/>
          </a:prstGeom>
          <a:effectLst>
            <a:softEdge rad="131009"/>
          </a:effectLst>
        </p:spPr>
      </p:pic>
      <p:sp>
        <p:nvSpPr>
          <p:cNvPr id="2" name="Metin kutusu 1"/>
          <p:cNvSpPr txBox="1"/>
          <p:nvPr/>
        </p:nvSpPr>
        <p:spPr>
          <a:xfrm>
            <a:off x="2915816" y="5733256"/>
            <a:ext cx="5477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Antioksidan, anti </a:t>
            </a:r>
            <a:r>
              <a:rPr lang="tr-TR" sz="2800" dirty="0" err="1" smtClean="0">
                <a:solidFill>
                  <a:srgbClr val="FF0000"/>
                </a:solidFill>
              </a:rPr>
              <a:t>inflamasyon</a:t>
            </a:r>
            <a:r>
              <a:rPr lang="tr-TR" sz="2800" dirty="0" smtClean="0">
                <a:solidFill>
                  <a:srgbClr val="FF0000"/>
                </a:solidFill>
              </a:rPr>
              <a:t>, 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mitokondri </a:t>
            </a:r>
            <a:r>
              <a:rPr lang="tr-TR" sz="2800" dirty="0" err="1" smtClean="0">
                <a:solidFill>
                  <a:srgbClr val="FF0000"/>
                </a:solidFill>
              </a:rPr>
              <a:t>disfonksiyonu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2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İçerik Yer Tutucusu 3">
            <a:extLst>
              <a:ext uri="{FF2B5EF4-FFF2-40B4-BE49-F238E27FC236}">
                <a16:creationId xmlns:a16="http://schemas.microsoft.com/office/drawing/2014/main" xmlns="" id="{E8AF2A5F-2078-46D5-41AD-62CC4596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60648"/>
            <a:ext cx="5472608" cy="6120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0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00125"/>
            <a:ext cx="4364831" cy="500062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76272" y="3331283"/>
            <a:ext cx="39164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Mitokondri Takviyeleri</a:t>
            </a:r>
            <a:endParaRPr kumimoji="0" lang="tr-TR" sz="3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hangi kapıları açıyor </a:t>
            </a:r>
            <a:r>
              <a:rPr kumimoji="0" lang="tr-T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000" dirty="0" smtClean="0">
                <a:solidFill>
                  <a:srgbClr val="00B0F0"/>
                </a:solidFill>
                <a:latin typeface="Calibri"/>
              </a:rPr>
              <a:t>İspat etmek neden zor?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4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Egzersiz, Stres ve Uyku Yönetimi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Düzenli</a:t>
            </a:r>
            <a:r>
              <a:rPr dirty="0"/>
              <a:t> </a:t>
            </a:r>
            <a:r>
              <a:rPr dirty="0" err="1"/>
              <a:t>egzersiz</a:t>
            </a:r>
            <a:r>
              <a:rPr dirty="0"/>
              <a:t> </a:t>
            </a:r>
            <a:r>
              <a:rPr dirty="0" err="1"/>
              <a:t>mitokondri</a:t>
            </a:r>
            <a:r>
              <a:rPr dirty="0"/>
              <a:t> </a:t>
            </a:r>
            <a:r>
              <a:rPr dirty="0" err="1"/>
              <a:t>fonksiyonunu</a:t>
            </a:r>
            <a:r>
              <a:rPr dirty="0"/>
              <a:t> </a:t>
            </a:r>
            <a:r>
              <a:rPr dirty="0" err="1"/>
              <a:t>artırır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Stres</a:t>
            </a:r>
            <a:r>
              <a:rPr dirty="0"/>
              <a:t> </a:t>
            </a:r>
            <a:r>
              <a:rPr dirty="0" err="1"/>
              <a:t>yönetimi</a:t>
            </a:r>
            <a:r>
              <a:rPr dirty="0"/>
              <a:t> (</a:t>
            </a:r>
            <a:r>
              <a:rPr dirty="0" err="1"/>
              <a:t>kortizol</a:t>
            </a:r>
            <a:r>
              <a:rPr dirty="0"/>
              <a:t> </a:t>
            </a:r>
            <a:r>
              <a:rPr dirty="0" err="1"/>
              <a:t>dengesi</a:t>
            </a:r>
            <a:r>
              <a:rPr dirty="0"/>
              <a:t>)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Kaliteli</a:t>
            </a:r>
            <a:r>
              <a:rPr dirty="0"/>
              <a:t> </a:t>
            </a:r>
            <a:r>
              <a:rPr dirty="0" err="1"/>
              <a:t>uyku</a:t>
            </a:r>
            <a:r>
              <a:rPr dirty="0"/>
              <a:t>, </a:t>
            </a:r>
            <a:r>
              <a:rPr dirty="0" err="1"/>
              <a:t>büyüme</a:t>
            </a:r>
            <a:r>
              <a:rPr dirty="0"/>
              <a:t> </a:t>
            </a:r>
            <a:r>
              <a:rPr dirty="0" err="1"/>
              <a:t>hormonu</a:t>
            </a:r>
            <a:r>
              <a:rPr dirty="0"/>
              <a:t> </a:t>
            </a:r>
            <a:r>
              <a:rPr dirty="0" err="1"/>
              <a:t>salınımını</a:t>
            </a:r>
            <a:r>
              <a:rPr dirty="0"/>
              <a:t> </a:t>
            </a:r>
            <a:r>
              <a:rPr dirty="0" err="1"/>
              <a:t>destekler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92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 descr="http://cdn.hafiftarif.com/wp-content/uploads/2011/06/canan-efendigil-karat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6372225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7" descr="http://www.corlu.org/haberresim/img_1248_osman-muftuoglundan-kolay-diyet-onerile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429000"/>
            <a:ext cx="3529012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11" descr="http://www.hediyeler.org/wp-content/uploads/2009/02/maran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6" y="3365012"/>
            <a:ext cx="40957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Metin kutusu 1"/>
          <p:cNvSpPr txBox="1">
            <a:spLocks noChangeArrowheads="1"/>
          </p:cNvSpPr>
          <p:nvPr/>
        </p:nvSpPr>
        <p:spPr bwMode="auto">
          <a:xfrm>
            <a:off x="29586" y="6121564"/>
            <a:ext cx="8584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Ageless</a:t>
            </a:r>
            <a:r>
              <a:rPr kumimoji="0" lang="tr-TR" alt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hapları çıksa/çıkıyor </a:t>
            </a:r>
            <a:r>
              <a:rPr kumimoji="0" lang="tr-TR" alt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nasıl olurdu ?</a:t>
            </a:r>
          </a:p>
        </p:txBody>
      </p:sp>
    </p:spTree>
    <p:extLst>
      <p:ext uri="{BB962C8B-B14F-4D97-AF65-F5344CB8AC3E}">
        <p14:creationId xmlns:p14="http://schemas.microsoft.com/office/powerpoint/2010/main" val="40652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8229600" cy="798513"/>
          </a:xfrm>
        </p:spPr>
        <p:txBody>
          <a:bodyPr/>
          <a:lstStyle/>
          <a:p>
            <a:pPr eaLnBrk="1" hangingPunct="1"/>
            <a:r>
              <a:rPr lang="tr-TR" altLang="tr-TR" b="1" dirty="0" smtClean="0">
                <a:solidFill>
                  <a:srgbClr val="00B0F0"/>
                </a:solidFill>
                <a:ea typeface="ヒラギノ角ゴ Pro W3" pitchFamily="124" charset="-128"/>
              </a:rPr>
              <a:t>En sık önerdiğiniz mitokondri dostu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000250" y="1500188"/>
            <a:ext cx="41601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Nadh</a:t>
            </a:r>
            <a:r>
              <a:rPr kumimoji="0" lang="tr-TR" alt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veya türevleri</a:t>
            </a:r>
            <a:endParaRPr kumimoji="0" lang="tr-TR" altLang="tr-TR" sz="36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tr-TR" sz="3600" b="1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4" name="TextBox 33"/>
          <p:cNvSpPr txBox="1">
            <a:spLocks noChangeArrowheads="1"/>
          </p:cNvSpPr>
          <p:nvPr/>
        </p:nvSpPr>
        <p:spPr bwMode="auto">
          <a:xfrm>
            <a:off x="1535906" y="2445481"/>
            <a:ext cx="2210862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  </a:t>
            </a:r>
            <a:r>
              <a:rPr kumimoji="0" lang="tr-TR" alt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quersetin</a:t>
            </a:r>
            <a:endParaRPr kumimoji="0" lang="en-US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5" name="Rectangle 32"/>
          <p:cNvSpPr>
            <a:spLocks noChangeArrowheads="1"/>
          </p:cNvSpPr>
          <p:nvPr/>
        </p:nvSpPr>
        <p:spPr bwMode="auto">
          <a:xfrm>
            <a:off x="2095305" y="3390774"/>
            <a:ext cx="2056973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4F6228"/>
              </a:buClr>
              <a:buSzPct val="120000"/>
              <a:buFontTx/>
              <a:buNone/>
              <a:tabLst/>
              <a:defRPr/>
            </a:pPr>
            <a:r>
              <a:rPr kumimoji="0" lang="tr-TR" altLang="tr-T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glutatyon</a:t>
            </a:r>
            <a:endParaRPr kumimoji="0" lang="en-US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25606" name="Rectangle 34"/>
          <p:cNvSpPr>
            <a:spLocks noChangeArrowheads="1"/>
          </p:cNvSpPr>
          <p:nvPr/>
        </p:nvSpPr>
        <p:spPr bwMode="auto">
          <a:xfrm>
            <a:off x="1947863" y="4560888"/>
            <a:ext cx="2577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Alfalipoik</a:t>
            </a:r>
            <a:r>
              <a:rPr kumimoji="0" lang="tr-TR" alt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 asit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  <p:sp>
        <p:nvSpPr>
          <p:cNvPr id="7" name="6 Oval"/>
          <p:cNvSpPr/>
          <p:nvPr/>
        </p:nvSpPr>
        <p:spPr>
          <a:xfrm>
            <a:off x="1214438" y="1500188"/>
            <a:ext cx="642937" cy="642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Oval"/>
          <p:cNvSpPr/>
          <p:nvPr/>
        </p:nvSpPr>
        <p:spPr>
          <a:xfrm>
            <a:off x="1214438" y="2571750"/>
            <a:ext cx="642937" cy="642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Oval"/>
          <p:cNvSpPr/>
          <p:nvPr/>
        </p:nvSpPr>
        <p:spPr>
          <a:xfrm>
            <a:off x="1214438" y="3571875"/>
            <a:ext cx="642937" cy="64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Oval"/>
          <p:cNvSpPr/>
          <p:nvPr/>
        </p:nvSpPr>
        <p:spPr>
          <a:xfrm>
            <a:off x="1198563" y="4530725"/>
            <a:ext cx="642937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11" name="Picture 2" descr="http://www.sozlukcell.com/pictures/el_6d8fc6b1-81b7-4339-92b5-e7b52a414821_el-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422900"/>
            <a:ext cx="8350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34"/>
          <p:cNvSpPr>
            <a:spLocks noChangeArrowheads="1"/>
          </p:cNvSpPr>
          <p:nvPr/>
        </p:nvSpPr>
        <p:spPr bwMode="auto">
          <a:xfrm>
            <a:off x="2000250" y="5634038"/>
            <a:ext cx="18469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41310"/>
                </a:solidFill>
                <a:effectLst/>
                <a:uLnTx/>
                <a:uFillTx/>
                <a:latin typeface="Avenir Light" pitchFamily="124" charset="0"/>
                <a:ea typeface="ヒラギノ角ゴ Pro W3" pitchFamily="124" charset="-128"/>
                <a:cs typeface="Arial" panose="020B0604020202020204" pitchFamily="34" charset="0"/>
              </a:rPr>
              <a:t>curcumin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srgbClr val="641310"/>
              </a:solidFill>
              <a:effectLst/>
              <a:uLnTx/>
              <a:uFillTx/>
              <a:latin typeface="Avenir Light" pitchFamily="124" charset="0"/>
              <a:ea typeface="ヒラギノ角ゴ Pro W3" pitchFamily="12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70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r>
              <a:rPr lang="tr-TR" altLang="tr-TR" sz="3600" b="1" dirty="0" smtClean="0">
                <a:solidFill>
                  <a:srgbClr val="0070C0"/>
                </a:solidFill>
              </a:rPr>
              <a:t>İnsan ömrü uzun ve  </a:t>
            </a:r>
            <a:br>
              <a:rPr lang="tr-TR" altLang="tr-TR" sz="3600" b="1" dirty="0" smtClean="0">
                <a:solidFill>
                  <a:srgbClr val="0070C0"/>
                </a:solidFill>
              </a:rPr>
            </a:br>
            <a:r>
              <a:rPr lang="tr-TR" altLang="tr-TR" sz="3600" b="1" dirty="0" err="1" smtClean="0">
                <a:solidFill>
                  <a:srgbClr val="0070C0"/>
                </a:solidFill>
              </a:rPr>
              <a:t>cohort</a:t>
            </a:r>
            <a:r>
              <a:rPr lang="tr-TR" altLang="tr-TR" sz="3600" b="1" dirty="0" smtClean="0">
                <a:solidFill>
                  <a:srgbClr val="0070C0"/>
                </a:solidFill>
              </a:rPr>
              <a:t> kanıt zor</a:t>
            </a:r>
            <a:br>
              <a:rPr lang="tr-TR" altLang="tr-TR" sz="3600" b="1" dirty="0" smtClean="0">
                <a:solidFill>
                  <a:srgbClr val="0070C0"/>
                </a:solidFill>
              </a:rPr>
            </a:br>
            <a:r>
              <a:rPr lang="tr-TR" altLang="tr-TR" sz="3600" b="1" dirty="0">
                <a:solidFill>
                  <a:srgbClr val="0070C0"/>
                </a:solidFill>
              </a:rPr>
              <a:t>6</a:t>
            </a:r>
            <a:r>
              <a:rPr lang="tr-TR" altLang="tr-TR" sz="3600" b="1" dirty="0" smtClean="0">
                <a:solidFill>
                  <a:srgbClr val="0070C0"/>
                </a:solidFill>
              </a:rPr>
              <a:t>0 yaş üstü aspirin verelim mi?</a:t>
            </a:r>
            <a:endParaRPr lang="en-US" altLang="tr-TR" sz="3600" b="1" dirty="0" smtClean="0">
              <a:solidFill>
                <a:srgbClr val="0070C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altLang="tr-TR" b="1" smtClean="0">
                <a:solidFill>
                  <a:srgbClr val="C00000"/>
                </a:solidFill>
              </a:rPr>
              <a:t>Primer koruma</a:t>
            </a:r>
            <a:r>
              <a:rPr lang="tr-TR" altLang="tr-TR" smtClean="0"/>
              <a:t>, 81-100 cevap hayır herkes değil ama yuksek risk grubu, diyabetikler, kan basıncı kontrollü olmak kaydıyla alabilir, hemorajik inme/iskemik inme</a:t>
            </a:r>
          </a:p>
          <a:p>
            <a:r>
              <a:rPr lang="tr-TR" altLang="tr-TR" b="1" smtClean="0">
                <a:solidFill>
                  <a:srgbClr val="C00000"/>
                </a:solidFill>
              </a:rPr>
              <a:t>Sekonder koruma </a:t>
            </a:r>
            <a:r>
              <a:rPr lang="tr-TR" altLang="tr-TR" smtClean="0"/>
              <a:t>( KAH, MI, Bypass, ..) mutlaka alsın, 100-300 mg, H2RA veya PPI    ( kanama öyküsü, riskli hasta-ileri yaş, eşlik eden antiagregan veya antikoagulan alımı)</a:t>
            </a:r>
            <a:endParaRPr lang="en-US" altLang="tr-TR" smtClean="0"/>
          </a:p>
        </p:txBody>
      </p:sp>
    </p:spTree>
    <p:extLst>
      <p:ext uri="{BB962C8B-B14F-4D97-AF65-F5344CB8AC3E}">
        <p14:creationId xmlns:p14="http://schemas.microsoft.com/office/powerpoint/2010/main" val="302076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59352EC-DD33-FBF7-ECF2-E56F527AC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  <a:latin typeface="+mn-lt"/>
              </a:rPr>
              <a:t>Resveratrol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4B27F403-E187-1B99-4933-957C24C89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65" y="1967717"/>
            <a:ext cx="3853106" cy="326350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EB8243B-CF7C-90D3-255C-C69D00CC3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223308" cy="234780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CA2AF90C-A038-E1DA-06E3-FC97AAC07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075" y="1260383"/>
            <a:ext cx="4561188" cy="200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F55A831-F632-8614-C37E-FBB8E382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  <a:latin typeface="+mn-lt"/>
              </a:rPr>
              <a:t>Resveratrol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E71F595A-81A2-5780-C87A-156B17CFA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25266"/>
            <a:ext cx="4126854" cy="36799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5F7ABA49-0357-7055-00BD-BCB0064110B9}"/>
              </a:ext>
            </a:extLst>
          </p:cNvPr>
          <p:cNvSpPr txBox="1"/>
          <p:nvPr/>
        </p:nvSpPr>
        <p:spPr>
          <a:xfrm>
            <a:off x="4864194" y="1468909"/>
            <a:ext cx="386457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SIRT1'i indüksiyonu 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✓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Hücresel ve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organizmasal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seviyelerde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sirkadiyen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ritmi modül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✓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310365F9-5FBC-D086-288F-1428831EC784}"/>
              </a:ext>
            </a:extLst>
          </p:cNvPr>
          <p:cNvSpPr txBox="1"/>
          <p:nvPr/>
        </p:nvSpPr>
        <p:spPr>
          <a:xfrm>
            <a:off x="5477132" y="4934980"/>
            <a:ext cx="17608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Bulut 8">
            <a:extLst>
              <a:ext uri="{FF2B5EF4-FFF2-40B4-BE49-F238E27FC236}">
                <a16:creationId xmlns:a16="http://schemas.microsoft.com/office/drawing/2014/main" xmlns="" id="{E252AFA4-A2E1-23B1-B11D-CB520D8341A3}"/>
              </a:ext>
            </a:extLst>
          </p:cNvPr>
          <p:cNvSpPr/>
          <p:nvPr/>
        </p:nvSpPr>
        <p:spPr>
          <a:xfrm>
            <a:off x="5796136" y="2204864"/>
            <a:ext cx="2715398" cy="125112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Sirkadyen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saat nedir?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D94AF18-9DFF-A253-6FCF-803E6D6AE827}"/>
              </a:ext>
            </a:extLst>
          </p:cNvPr>
          <p:cNvSpPr/>
          <p:nvPr/>
        </p:nvSpPr>
        <p:spPr>
          <a:xfrm>
            <a:off x="4457700" y="3229748"/>
            <a:ext cx="3113903" cy="17052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insan vücudunun davranışını ve işlevini düzenleyen, dolayısıyla sağlığın korunmasında önemli bir rol oynayan bir sistemdir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xmlns="" id="{3E0FE67A-E385-9B3C-54DC-C5CC0E84337C}"/>
              </a:ext>
            </a:extLst>
          </p:cNvPr>
          <p:cNvSpPr/>
          <p:nvPr/>
        </p:nvSpPr>
        <p:spPr>
          <a:xfrm>
            <a:off x="6294727" y="4956339"/>
            <a:ext cx="2826608" cy="16983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aydınlık-karanlık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beslenme-açlık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oksijen ve sıcaklık</a:t>
            </a:r>
          </a:p>
        </p:txBody>
      </p:sp>
    </p:spTree>
    <p:extLst>
      <p:ext uri="{BB962C8B-B14F-4D97-AF65-F5344CB8AC3E}">
        <p14:creationId xmlns:p14="http://schemas.microsoft.com/office/powerpoint/2010/main" val="306829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DF44A62-C311-3457-D882-B49B2A600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  <a:latin typeface="+mn-lt"/>
              </a:rPr>
              <a:t>Resveratrol</a:t>
            </a:r>
            <a:endParaRPr lang="tr-TR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C93CBE21-2030-694A-790C-CB5BCCBF1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49" y="1273201"/>
            <a:ext cx="5764689" cy="438804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0D958408-DAAE-517F-45C4-B0588D8EC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573016"/>
            <a:ext cx="2522709" cy="277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2289AA57-2982-0896-13D3-5A3E58329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2325" y="1460640"/>
            <a:ext cx="5694544" cy="424555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DBB0DD66-668C-6C62-EBE8-400A3A2A14CB}"/>
              </a:ext>
            </a:extLst>
          </p:cNvPr>
          <p:cNvSpPr txBox="1"/>
          <p:nvPr/>
        </p:nvSpPr>
        <p:spPr>
          <a:xfrm>
            <a:off x="685800" y="1933207"/>
            <a:ext cx="2743200" cy="324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tr-TR" sz="1650" b="1" i="0" u="sng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Taurin</a:t>
            </a:r>
            <a:endParaRPr kumimoji="0" lang="tr-TR" sz="1650" b="1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5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Mitokondriyal</a:t>
            </a:r>
            <a:r>
              <a:rPr kumimoji="0" lang="tr-TR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sz="15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tRNA</a:t>
            </a:r>
            <a:r>
              <a:rPr kumimoji="0" lang="tr-TR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ile bir kompleks oluşturur</a:t>
            </a:r>
            <a:endParaRPr kumimoji="0" lang="tr-TR" sz="15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Mitokondride </a:t>
            </a:r>
            <a:r>
              <a:rPr kumimoji="0" lang="tr-TR" sz="15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süperoksit</a:t>
            </a:r>
            <a:r>
              <a:rPr kumimoji="0" lang="tr-TR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oluşumunu azaltır</a:t>
            </a:r>
            <a:endParaRPr kumimoji="0" lang="tr-TR" sz="15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Hücre içi kalsiyum </a:t>
            </a:r>
            <a:r>
              <a:rPr kumimoji="0" lang="tr-TR" sz="15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homeostazını</a:t>
            </a:r>
            <a:r>
              <a:rPr kumimoji="0" lang="tr-TR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düzenler</a:t>
            </a:r>
            <a:endParaRPr kumimoji="0" lang="tr-TR" sz="15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Mitokondri aracılı </a:t>
            </a:r>
            <a:r>
              <a:rPr kumimoji="0" lang="tr-TR" sz="15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apoptozisi</a:t>
            </a:r>
            <a:r>
              <a:rPr kumimoji="0" lang="tr-TR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sz="15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inhibe</a:t>
            </a:r>
            <a:r>
              <a:rPr kumimoji="0" lang="tr-TR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Times New Roman" panose="02020603050405020304" pitchFamily="18" charset="0"/>
              </a:rPr>
              <a:t> eder</a:t>
            </a:r>
            <a:endParaRPr kumimoji="0" lang="tr-TR" sz="15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6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03E30D6-7529-069C-19CA-4D763735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+mn-lt"/>
              </a:rPr>
              <a:t>NAD+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29081205-C6C7-700C-B8B7-A3E374B6B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500" y="2465391"/>
            <a:ext cx="3695375" cy="353536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D0C37BCA-F33B-B5EC-B808-064CF8FE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125266"/>
            <a:ext cx="3555893" cy="370828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BD96B70-21F1-A22A-64E5-A71B38DA0076}"/>
              </a:ext>
            </a:extLst>
          </p:cNvPr>
          <p:cNvSpPr/>
          <p:nvPr/>
        </p:nvSpPr>
        <p:spPr>
          <a:xfrm>
            <a:off x="3594792" y="188640"/>
            <a:ext cx="3425479" cy="20690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NAD sentezi, dünyadaki yaşa bağlı hastalıkların büyük bir yüzdesini önleyebilecek en umut verici araştırma alanlarından biri olmayı sürdürüyor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7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8F04DDF-1CF9-4D3F-7D1A-AAD0A344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+mn-lt"/>
              </a:rPr>
              <a:t>NAD+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174CDAD1-FF4F-FFFA-358A-FC7E8167A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801" y="2214845"/>
            <a:ext cx="3657839" cy="356540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366724"/>
            <a:ext cx="3298222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xmlns="" id="{C9D31FA2-1DFD-9012-B31F-0E58E6135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4475" y="1114426"/>
            <a:ext cx="3819525" cy="4886325"/>
          </a:xfrm>
        </p:spPr>
        <p:txBody>
          <a:bodyPr>
            <a:normAutofit/>
          </a:bodyPr>
          <a:lstStyle/>
          <a:p>
            <a:r>
              <a:rPr lang="tr-TR" dirty="0">
                <a:latin typeface="+mj-lt"/>
              </a:rPr>
              <a:t>NMN uygulaması ayrıca </a:t>
            </a:r>
            <a:r>
              <a:rPr lang="tr-TR" dirty="0" err="1">
                <a:latin typeface="+mj-lt"/>
              </a:rPr>
              <a:t>sirkadiyen</a:t>
            </a:r>
            <a:r>
              <a:rPr lang="tr-TR" dirty="0">
                <a:latin typeface="+mj-lt"/>
              </a:rPr>
              <a:t> ritim, </a:t>
            </a:r>
            <a:r>
              <a:rPr lang="tr-TR" dirty="0" err="1">
                <a:latin typeface="+mj-lt"/>
              </a:rPr>
              <a:t>inflamatuar</a:t>
            </a:r>
            <a:r>
              <a:rPr lang="tr-TR" dirty="0">
                <a:latin typeface="+mj-lt"/>
              </a:rPr>
              <a:t> yanıt ve </a:t>
            </a:r>
            <a:r>
              <a:rPr lang="tr-TR" dirty="0" err="1">
                <a:latin typeface="+mj-lt"/>
              </a:rPr>
              <a:t>oksidatif</a:t>
            </a:r>
            <a:r>
              <a:rPr lang="tr-TR" dirty="0">
                <a:latin typeface="+mj-lt"/>
              </a:rPr>
              <a:t> stresle bağlantılı gen ekspresyonunu eski haline getirebilir ve kısmen SIRT1 aktivasyonu ile </a:t>
            </a:r>
            <a:r>
              <a:rPr lang="tr-TR" dirty="0" err="1">
                <a:latin typeface="+mj-lt"/>
              </a:rPr>
              <a:t>hepatik</a:t>
            </a:r>
            <a:r>
              <a:rPr lang="tr-TR" dirty="0">
                <a:latin typeface="+mj-lt"/>
              </a:rPr>
              <a:t> insülin duyarlılığını artırabilir.</a:t>
            </a:r>
          </a:p>
          <a:p>
            <a:endParaRPr lang="tr-TR" dirty="0">
              <a:latin typeface="+mj-lt"/>
            </a:endParaRPr>
          </a:p>
          <a:p>
            <a:r>
              <a:rPr lang="tr-TR" dirty="0">
                <a:latin typeface="+mj-lt"/>
              </a:rPr>
              <a:t>PARP1, DNA onarımında rol alan kritik bir proteindir. PARP1'in </a:t>
            </a:r>
            <a:r>
              <a:rPr lang="tr-TR" dirty="0" err="1">
                <a:latin typeface="+mj-lt"/>
              </a:rPr>
              <a:t>inhibisyonu</a:t>
            </a:r>
            <a:r>
              <a:rPr lang="tr-TR" dirty="0">
                <a:latin typeface="+mj-lt"/>
              </a:rPr>
              <a:t>, NAD+'</a:t>
            </a:r>
            <a:r>
              <a:rPr lang="tr-TR" dirty="0" err="1">
                <a:latin typeface="+mj-lt"/>
              </a:rPr>
              <a:t>nın</a:t>
            </a:r>
            <a:r>
              <a:rPr lang="tr-TR" dirty="0">
                <a:latin typeface="+mj-lt"/>
              </a:rPr>
              <a:t> DBC1 (</a:t>
            </a:r>
            <a:r>
              <a:rPr lang="tr-TR" dirty="0" err="1">
                <a:latin typeface="+mj-lt"/>
              </a:rPr>
              <a:t>deleted</a:t>
            </a:r>
            <a:r>
              <a:rPr lang="tr-TR" dirty="0">
                <a:latin typeface="+mj-lt"/>
              </a:rPr>
              <a:t> in </a:t>
            </a:r>
            <a:r>
              <a:rPr lang="tr-TR" dirty="0" err="1">
                <a:latin typeface="+mj-lt"/>
              </a:rPr>
              <a:t>breast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cancer</a:t>
            </a:r>
            <a:r>
              <a:rPr lang="tr-TR" dirty="0">
                <a:latin typeface="+mj-lt"/>
              </a:rPr>
              <a:t> 1) nükleer proteinin NDH alanına bağlanmasıyla önlenir. NAD+ konsantrasyonu yaşla birlikte azaldığında, DBC1 kademeli olarak PARP1'e bağlanır ve DNA hasarı biriktirir. Bu DNA hasarı süreci, vücuttaki NAD+ seviyelerinin artışı ile tersine çevrilebilir.</a:t>
            </a:r>
          </a:p>
        </p:txBody>
      </p:sp>
      <p:pic>
        <p:nvPicPr>
          <p:cNvPr id="10" name="İçerik Yer Tutucusu 6">
            <a:extLst>
              <a:ext uri="{FF2B5EF4-FFF2-40B4-BE49-F238E27FC236}">
                <a16:creationId xmlns:a16="http://schemas.microsoft.com/office/drawing/2014/main" xmlns="" id="{DE162CF0-8706-8F99-18DE-CDA277F309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5393086" cy="5044658"/>
          </a:xfrm>
          <a:prstGeom prst="rect">
            <a:avLst/>
          </a:prstGeom>
          <a:effectLst>
            <a:softEdge rad="66972"/>
          </a:effectLst>
        </p:spPr>
      </p:pic>
    </p:spTree>
    <p:extLst>
      <p:ext uri="{BB962C8B-B14F-4D97-AF65-F5344CB8AC3E}">
        <p14:creationId xmlns:p14="http://schemas.microsoft.com/office/powerpoint/2010/main" val="35770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Kozmetik ve Dermatolojik Yaklaşımlar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Retinoidler</a:t>
            </a:r>
            <a:r>
              <a:rPr dirty="0"/>
              <a:t>, </a:t>
            </a:r>
            <a:r>
              <a:rPr dirty="0" err="1"/>
              <a:t>peptitler</a:t>
            </a:r>
            <a:r>
              <a:rPr dirty="0"/>
              <a:t>, </a:t>
            </a:r>
            <a:r>
              <a:rPr dirty="0" err="1"/>
              <a:t>hyalüronik</a:t>
            </a:r>
            <a:r>
              <a:rPr dirty="0"/>
              <a:t> </a:t>
            </a:r>
            <a:r>
              <a:rPr dirty="0" err="1"/>
              <a:t>asit</a:t>
            </a:r>
            <a:endParaRPr dirty="0"/>
          </a:p>
          <a:p>
            <a:pPr marL="0" indent="0">
              <a:buNone/>
            </a:pPr>
            <a:r>
              <a:rPr dirty="0"/>
              <a:t>• PRP, </a:t>
            </a:r>
            <a:r>
              <a:rPr dirty="0" err="1"/>
              <a:t>lazer</a:t>
            </a:r>
            <a:r>
              <a:rPr dirty="0"/>
              <a:t>, </a:t>
            </a:r>
            <a:r>
              <a:rPr dirty="0" err="1"/>
              <a:t>mikroneedling</a:t>
            </a:r>
            <a:endParaRPr dirty="0"/>
          </a:p>
          <a:p>
            <a:pPr marL="0" indent="0">
              <a:buNone/>
            </a:pPr>
            <a:r>
              <a:rPr dirty="0"/>
              <a:t>• UV </a:t>
            </a:r>
            <a:r>
              <a:rPr dirty="0" err="1"/>
              <a:t>koruması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antioksidan</a:t>
            </a:r>
            <a:r>
              <a:rPr dirty="0"/>
              <a:t> </a:t>
            </a:r>
            <a:r>
              <a:rPr dirty="0" err="1"/>
              <a:t>cilt</a:t>
            </a:r>
            <a:r>
              <a:rPr dirty="0"/>
              <a:t> </a:t>
            </a:r>
            <a:r>
              <a:rPr dirty="0" err="1"/>
              <a:t>bakım</a:t>
            </a:r>
            <a:r>
              <a:rPr dirty="0"/>
              <a:t> </a:t>
            </a:r>
            <a:r>
              <a:rPr dirty="0" err="1"/>
              <a:t>ürünleri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347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5749F267-FBA6-EE94-237D-CB6202C47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568" y="-6393"/>
            <a:ext cx="8136904" cy="9125692"/>
          </a:xfrm>
          <a:prstGeom prst="rect">
            <a:avLst/>
          </a:prstGeom>
        </p:spPr>
      </p:pic>
      <p:sp>
        <p:nvSpPr>
          <p:cNvPr id="6" name="Sağ Ok 5">
            <a:extLst>
              <a:ext uri="{FF2B5EF4-FFF2-40B4-BE49-F238E27FC236}">
                <a16:creationId xmlns:a16="http://schemas.microsoft.com/office/drawing/2014/main" xmlns="" id="{BD11C1C4-C84E-205D-A41B-79F9B6887F82}"/>
              </a:ext>
            </a:extLst>
          </p:cNvPr>
          <p:cNvSpPr/>
          <p:nvPr/>
        </p:nvSpPr>
        <p:spPr>
          <a:xfrm>
            <a:off x="4229100" y="4219549"/>
            <a:ext cx="342900" cy="2571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C1F7D36-9625-567B-49A2-0DA200275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+mn-lt"/>
              </a:rPr>
              <a:t>Magnezyum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29C7E6B-899A-DE60-F22A-DF28C7748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067" y="3429000"/>
            <a:ext cx="3524283" cy="27235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E4A2B99-2C0C-67A0-87EA-F6745382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54" y="2226469"/>
            <a:ext cx="3760409" cy="3640608"/>
          </a:xfrm>
          <a:prstGeom prst="rect">
            <a:avLst/>
          </a:prstGeom>
        </p:spPr>
      </p:pic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xmlns="" id="{2638749D-D91D-015D-F988-696626B49198}"/>
              </a:ext>
            </a:extLst>
          </p:cNvPr>
          <p:cNvSpPr/>
          <p:nvPr/>
        </p:nvSpPr>
        <p:spPr>
          <a:xfrm>
            <a:off x="3812471" y="1131094"/>
            <a:ext cx="2975897" cy="160919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Yaşam boyunca optimal magnezyum dengesini korumak,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oksidatif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stresin ve yaşlanmayla ilişkili kronik durumların önlenmesine yardımcı olabilir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xmlns="" id="{4B56F023-C7AA-0E44-7E4E-0842E6D2ED5B}"/>
              </a:ext>
            </a:extLst>
          </p:cNvPr>
          <p:cNvSpPr/>
          <p:nvPr/>
        </p:nvSpPr>
        <p:spPr>
          <a:xfrm>
            <a:off x="5402686" y="1719124"/>
            <a:ext cx="3524282" cy="19982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Hafif Mg eksikliği olan yaşlılarda;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Asteni</a:t>
            </a:r>
            <a:endParaRPr kumimoji="0" lang="tr-TR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Uyku bozuklukları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Aşırı duygusallık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Kognitif bozukluklar sık görülür 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Yaşa bağlı semptomlarla karıştırılabilir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xmlns="" id="{F986DF97-46F4-F265-EEC8-FA2107BD7549}"/>
              </a:ext>
            </a:extLst>
          </p:cNvPr>
          <p:cNvSpPr/>
          <p:nvPr/>
        </p:nvSpPr>
        <p:spPr>
          <a:xfrm>
            <a:off x="4253161" y="2360143"/>
            <a:ext cx="4673807" cy="36406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Kronik Mg eksikliği;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Serbest radikallerin üretimini arttırır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Kardiyovasküler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hastalıkları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Hipertansiyon ve felç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Kardiyo-metabolik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sendrom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 2 diyabet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Astım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Depresyon, stresle ilişkili durumlar ve psikiyatrik bozukluklar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Alzheimer hastalığı (AD) ve diğer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demans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sendromları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 hastalıkları (kas ağrısı, kronik yorgunluk ve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fibromiyalji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Osteoporoz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Kanser</a:t>
            </a:r>
          </a:p>
        </p:txBody>
      </p:sp>
    </p:spTree>
    <p:extLst>
      <p:ext uri="{BB962C8B-B14F-4D97-AF65-F5344CB8AC3E}">
        <p14:creationId xmlns:p14="http://schemas.microsoft.com/office/powerpoint/2010/main" val="46819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ACC3FFF-BC23-5039-1B48-FF7699C4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  <a:latin typeface="+mn-lt"/>
              </a:rPr>
              <a:t>Probiotik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EA2A06A3-F5C0-076F-2090-77AACC374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07055"/>
            <a:ext cx="3613874" cy="347835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030322"/>
            <a:ext cx="3072650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21886D9-C1DC-76EE-0405-8A5AF996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  <a:latin typeface="+mn-lt"/>
              </a:rPr>
              <a:t>Probiotik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4BFE59FE-9A6F-D6DD-AE9A-6E44045A1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89" y="2057368"/>
            <a:ext cx="3111725" cy="348774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07A9287C-ADC0-A1D3-5A49-292302FFCB1B}"/>
              </a:ext>
            </a:extLst>
          </p:cNvPr>
          <p:cNvSpPr txBox="1"/>
          <p:nvPr/>
        </p:nvSpPr>
        <p:spPr>
          <a:xfrm>
            <a:off x="4572000" y="1700375"/>
            <a:ext cx="3782540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Hücresel yaşlanma, yaşla birlikte kaçınılmaz bir süreç olup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Yaşlanmayla ilişkili salgı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fenotipi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(SASP)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SASP'nin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aşırı ifadesi ve ilişkili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metabolik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düzensizlik nedeniyle ortaya çıkar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Son bulgular, bağırsak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mikrobiyomu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hücresel yaşlanma ve cilt sağlığı arasında karmaşık bir ilişki olduğunu gösteriyor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Cilt, dış etkenlere maruz kaldığı için yaşlanmış hücre birikimine karşı savunmasızdır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Bağırsak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mikrobiyomundan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gelen bakteriyel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metabolitler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cilt sağlığını etkileyebilir,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özl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SASP'nin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kötüleşmesi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xmlns="" id="{A3460E31-8543-3554-0001-339CC072BF16}"/>
              </a:ext>
            </a:extLst>
          </p:cNvPr>
          <p:cNvSpPr/>
          <p:nvPr/>
        </p:nvSpPr>
        <p:spPr>
          <a:xfrm>
            <a:off x="4716016" y="4393267"/>
            <a:ext cx="3162710" cy="24647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Diyet ve çevrenin hücresel yaşlanma üzerindeki etkisi üzerine yapılan çalışmalar,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probiyotik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prebiyotik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temelli terapilerin etkili olabileceğini göstermektedir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Daha fazla bu alanda çalışmaya ihtiyaç var!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7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F8AAFCA-E56E-4EF1-39F6-B6236839B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  <a:latin typeface="+mn-lt"/>
              </a:rPr>
              <a:t>Probiotik-inflamaging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1D2CAAC3-E3D5-3E2E-2586-14E241831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827917"/>
            <a:ext cx="2935238" cy="378296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37DC61D6-D008-102F-7B62-CF5F09F025D0}"/>
              </a:ext>
            </a:extLst>
          </p:cNvPr>
          <p:cNvSpPr txBox="1"/>
          <p:nvPr/>
        </p:nvSpPr>
        <p:spPr>
          <a:xfrm>
            <a:off x="4152379" y="1938167"/>
            <a:ext cx="4208744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1990’dan-Ekim 2020'ye kadar İngilizce ve İtalyanca olarak yayınlanan, 65 yaş üstü deneklerde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probiyotiklerin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inflamatuar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parametreler üzerindeki etkilerine ilişkin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Randomize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kontrollü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çalışamlar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PubMed’de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araştırılmış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RKÇ olmayan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probiyotiklerin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prebiyotiklerle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birlikte kullanıldığı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akut veya kronik hastalığı olan kişilerde yapılan çalışmalar çıkarılmış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Toplam 9 RKÇ dahil edilmiş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Dört makale,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probiyotik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takviyesinin sırasıyla TGF-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β1 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konsantrasyonlarını, IL-8'i azaltarak, IL-5 ve Il-10'u ve IFN-y ve IL-12'yi artırarak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inflamatuar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parametreleri önemli ölçüde etkilediğini bildirmiş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probiyotik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takviyesinin 65 yaş üstü sağlıklı bireylerde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inflamatuar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belirteçler üzerinde sınırlı bir etkisi olduğu gösterilmiş</a:t>
            </a:r>
          </a:p>
        </p:txBody>
      </p:sp>
    </p:spTree>
    <p:extLst>
      <p:ext uri="{BB962C8B-B14F-4D97-AF65-F5344CB8AC3E}">
        <p14:creationId xmlns:p14="http://schemas.microsoft.com/office/powerpoint/2010/main" val="19349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0DD79CF-90CE-610C-4747-7D6FC075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  <a:latin typeface="+mn-lt"/>
              </a:rPr>
              <a:t>Collagen</a:t>
            </a:r>
            <a:r>
              <a:rPr lang="tr-TR" b="1" dirty="0" smtClean="0">
                <a:solidFill>
                  <a:srgbClr val="FF0000"/>
                </a:solidFill>
                <a:latin typeface="+mn-lt"/>
              </a:rPr>
              <a:t>-cilt yaşlanması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FEF1B81-349E-0BCF-1483-44CC89D2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277" y="1797248"/>
            <a:ext cx="3622074" cy="3263504"/>
          </a:xfrm>
        </p:spPr>
        <p:txBody>
          <a:bodyPr>
            <a:noAutofit/>
          </a:bodyPr>
          <a:lstStyle/>
          <a:p>
            <a:r>
              <a:rPr lang="tr-TR" sz="1500" dirty="0" err="1"/>
              <a:t>Hemidesmozomları</a:t>
            </a:r>
            <a:r>
              <a:rPr lang="tr-TR" sz="1500" dirty="0"/>
              <a:t> (</a:t>
            </a:r>
            <a:r>
              <a:rPr lang="tr-TR" sz="1500" dirty="0" err="1"/>
              <a:t>HD'ler</a:t>
            </a:r>
            <a:r>
              <a:rPr lang="tr-TR" sz="1500" dirty="0"/>
              <a:t>) oluşturan bir </a:t>
            </a:r>
            <a:r>
              <a:rPr lang="tr-TR" sz="1500" dirty="0" err="1"/>
              <a:t>transmembran</a:t>
            </a:r>
            <a:r>
              <a:rPr lang="tr-TR" sz="1500" dirty="0"/>
              <a:t> proteini olan </a:t>
            </a:r>
            <a:r>
              <a:rPr lang="tr-TR" sz="1500" dirty="0" err="1"/>
              <a:t>Kollajen</a:t>
            </a:r>
            <a:r>
              <a:rPr lang="tr-TR" sz="1500" dirty="0"/>
              <a:t> XVII (COL17), cilt </a:t>
            </a:r>
            <a:r>
              <a:rPr lang="tr-TR" sz="1500" dirty="0" err="1"/>
              <a:t>homeostazisini</a:t>
            </a:r>
            <a:r>
              <a:rPr lang="tr-TR" sz="1500" dirty="0"/>
              <a:t>, yaşlanmayı ve yara onarımını düzenlemek için kök hücrelerin çevredeki hücreler ve matris ile etkileşimlerine aracılık eder</a:t>
            </a:r>
          </a:p>
          <a:p>
            <a:endParaRPr lang="tr-TR" sz="1500" dirty="0"/>
          </a:p>
          <a:p>
            <a:r>
              <a:rPr lang="tr-TR" sz="1500" dirty="0"/>
              <a:t>Bireysel hücresel potansiyeli ve kendini yenileme kalitesini yansıtan kök hücreler için iyi bir belirteç</a:t>
            </a:r>
          </a:p>
          <a:p>
            <a:endParaRPr lang="tr-TR" sz="1500" dirty="0"/>
          </a:p>
          <a:p>
            <a:r>
              <a:rPr lang="tr-TR" sz="1500" dirty="0"/>
              <a:t>COL17'nin miktarının artması cilt gençleştirme ve yara iyileşmesi için yaygın bir çözümdür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A570FC4-8041-31B1-421B-45CE871A0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51" y="1797249"/>
            <a:ext cx="3818239" cy="400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5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734B988-B83F-A274-71CE-561074F73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  <a:latin typeface="+mn-lt"/>
              </a:rPr>
              <a:t>Collagen</a:t>
            </a:r>
            <a:r>
              <a:rPr lang="tr-TR" b="1" dirty="0" smtClean="0">
                <a:solidFill>
                  <a:srgbClr val="FF0000"/>
                </a:solidFill>
                <a:latin typeface="+mn-lt"/>
              </a:rPr>
              <a:t>-sağlıklı yaş alma 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9FDC97DF-F98E-D11F-8870-4C8A3614D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733" y="1900042"/>
            <a:ext cx="2246109" cy="393752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8CB07D5-EE33-1F9A-B4A4-9C8AB45CE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0" y="1900042"/>
            <a:ext cx="4017883" cy="22019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1E439B9-E153-E4B1-6199-05287A849A93}"/>
              </a:ext>
            </a:extLst>
          </p:cNvPr>
          <p:cNvSpPr txBox="1"/>
          <p:nvPr/>
        </p:nvSpPr>
        <p:spPr>
          <a:xfrm>
            <a:off x="4646533" y="1993988"/>
            <a:ext cx="4184316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42 erkek, ortalama yaş 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 54,8 ± 7,3 yıl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     33kadın, ortalama yaş 54,0 ± 6,5 yıl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Üç tedavi grubuyla (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Plasebo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, 10 g/gün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kollejen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peptit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ve 20 g/gün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kollojen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peptit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) çift kör,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randomize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kontrollü bir çalışma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6 ila 9 ay boyunca günde 10 ila 20 g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kollajen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peptit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takviyesinin </a:t>
            </a: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Günlük yaşam aktivitesini</a:t>
            </a: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Ağrıyı, </a:t>
            </a: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Mental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Component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Scores’ı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(MCS) </a:t>
            </a: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Physical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Component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Scores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’ (PCS) iyileştirebileceğini göstermekte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C32D30B-4677-204C-DB0E-78A6EB8C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  <a:latin typeface="+mn-lt"/>
              </a:rPr>
              <a:t>Sitikolin</a:t>
            </a:r>
            <a:r>
              <a:rPr lang="tr-TR" b="1" dirty="0" smtClean="0">
                <a:solidFill>
                  <a:srgbClr val="FF0000"/>
                </a:solidFill>
                <a:latin typeface="+mn-lt"/>
              </a:rPr>
              <a:t>-hafıza, hareket, </a:t>
            </a:r>
            <a:r>
              <a:rPr lang="tr-TR" b="1" dirty="0" err="1" smtClean="0">
                <a:solidFill>
                  <a:srgbClr val="FF0000"/>
                </a:solidFill>
                <a:latin typeface="+mn-lt"/>
              </a:rPr>
              <a:t>antiaging</a:t>
            </a:r>
            <a:r>
              <a:rPr lang="tr-TR" b="1" dirty="0" smtClean="0">
                <a:solidFill>
                  <a:srgbClr val="FF0000"/>
                </a:solidFill>
                <a:latin typeface="+mn-lt"/>
              </a:rPr>
              <a:t>…</a:t>
            </a:r>
            <a:endParaRPr lang="tr-TR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DF0B2F16-D71A-BAB0-968E-28406CF2A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658" y="1959123"/>
            <a:ext cx="2444306" cy="326350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0F71DEB0-107E-E2FD-20BF-182595F2D3C7}"/>
              </a:ext>
            </a:extLst>
          </p:cNvPr>
          <p:cNvSpPr txBox="1"/>
          <p:nvPr/>
        </p:nvSpPr>
        <p:spPr>
          <a:xfrm>
            <a:off x="-19058534" y="2763542"/>
            <a:ext cx="175474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andomize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çift kör,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plasebo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kontrollü çalışmaya yaşları 50 ila 85 arasında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AAMI'li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toplam 100 sağlıklı erkek ve kadın katıldı. Katılımcılar 12 hafta boyunca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plasebo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(n = 51) veya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sitikolin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(n = 49; 500 mg/gün) almak üzere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randomize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edildi. Bellek fonksiyonu, müdahalenin başlangıcında ve sonunda (12 hafta) bilgisayarlı testler (Cambridge Brain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Sciences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Ontario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Kanada) kullanılarak değerlendirildi.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5118D118-6311-8915-52F9-7D93826640B7}"/>
              </a:ext>
            </a:extLst>
          </p:cNvPr>
          <p:cNvSpPr txBox="1"/>
          <p:nvPr/>
        </p:nvSpPr>
        <p:spPr>
          <a:xfrm>
            <a:off x="4572000" y="2043899"/>
            <a:ext cx="40799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Randomize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çift kör,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plasebo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kontrollü çalışma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50 -85  yaşları arasında 100 yaşa bağlı hafıza bozukluğu olan erkek ve kadın katılmış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Katılımcılar 12 hafta boyunca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plasebo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(n = 51) veya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sitikolin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(n = 49; 500 mg/gün) almak üzere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randomize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edilmiş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Bellek fonksiyonu, çalışmanın başında ve 12 hafta sonra bilgisayarlı testler (Cambridge Brain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Sciences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tr-T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Ontario</a:t>
            </a:r>
            <a:r>
              <a:rPr kumimoji="0" lang="tr-T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Kanada) kullanılarak değerlendirilmiş</a:t>
            </a: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xmlns="" id="{23CD7BAD-ADD5-645F-D530-97AAC3D7A226}"/>
              </a:ext>
            </a:extLst>
          </p:cNvPr>
          <p:cNvSpPr/>
          <p:nvPr/>
        </p:nvSpPr>
        <p:spPr>
          <a:xfrm>
            <a:off x="3739935" y="2369198"/>
            <a:ext cx="4911994" cy="31756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Plasebo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grubuna kıyasla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epizodik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hafıza (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Paired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testi ile ölçülen) ikincil sonuçlarında anlamlı ölçüde daha fazla iyileşme göstermiş (ortalama: sırasıyla 0.15'e karşı 0.06, p = 0.0025)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Aynı zamanda, 4 hafıza testinin puanlarıyla hesaplanan bileşik hafıza (ikincil sonuç),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sitikolin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takviyesini takiben (ortalama: 3.78) </a:t>
            </a:r>
            <a:r>
              <a:rPr kumimoji="0" lang="tr-T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plaseboya</a:t>
            </a: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kıyasla (ortalama: 0.72, P = 0.0052) belirgin şekilde artmış</a:t>
            </a:r>
          </a:p>
        </p:txBody>
      </p:sp>
    </p:spTree>
    <p:extLst>
      <p:ext uri="{BB962C8B-B14F-4D97-AF65-F5344CB8AC3E}">
        <p14:creationId xmlns:p14="http://schemas.microsoft.com/office/powerpoint/2010/main" val="124085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A98ABE2-4CC7-57B3-CF07-84A0D50D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B0F0"/>
                </a:solidFill>
                <a:latin typeface="+mn-lt"/>
              </a:rPr>
              <a:t>Sitikolin</a:t>
            </a:r>
            <a:r>
              <a:rPr lang="tr-TR" b="1" dirty="0" smtClean="0">
                <a:solidFill>
                  <a:srgbClr val="00B0F0"/>
                </a:solidFill>
                <a:latin typeface="+mn-lt"/>
              </a:rPr>
              <a:t>-uzun yaşam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1CDA3890-EF9A-35DA-DD8E-B0D55A8AF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45" y="1268760"/>
            <a:ext cx="5599534" cy="525670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5F5FED3F-0ABD-B795-B130-78C9C30F80FD}"/>
              </a:ext>
            </a:extLst>
          </p:cNvPr>
          <p:cNvSpPr txBox="1"/>
          <p:nvPr/>
        </p:nvSpPr>
        <p:spPr>
          <a:xfrm rot="10800000" flipV="1">
            <a:off x="6170842" y="1481067"/>
            <a:ext cx="29731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Sitikolin</a:t>
            </a:r>
            <a:r>
              <a:rPr kumimoji="0" lang="tr-TR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öncüsü olan diyet </a:t>
            </a:r>
            <a:r>
              <a:rPr kumimoji="0" lang="tr-TR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sitrat</a:t>
            </a:r>
            <a:r>
              <a:rPr kumimoji="0" lang="tr-TR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takviyesinin meyve sineklerinde ömrünü uzattığını ve farelerde </a:t>
            </a:r>
            <a:r>
              <a:rPr kumimoji="0" lang="tr-TR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metabolik</a:t>
            </a:r>
            <a:r>
              <a:rPr kumimoji="0" lang="tr-TR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sağlığı ve hafızayı iyileştirdiğini bildirilmiş</a:t>
            </a:r>
          </a:p>
        </p:txBody>
      </p:sp>
    </p:spTree>
    <p:extLst>
      <p:ext uri="{BB962C8B-B14F-4D97-AF65-F5344CB8AC3E}">
        <p14:creationId xmlns:p14="http://schemas.microsoft.com/office/powerpoint/2010/main" val="322117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F0"/>
                </a:solidFill>
              </a:rPr>
              <a:t>O kadar çok alan ve isim var ki</a:t>
            </a:r>
            <a:br>
              <a:rPr lang="tr-TR" dirty="0" smtClean="0">
                <a:solidFill>
                  <a:srgbClr val="00B0F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sağlık / varlık / sağlık kaygısı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Modern tıp</a:t>
            </a:r>
          </a:p>
          <a:p>
            <a:r>
              <a:rPr lang="tr-TR" dirty="0" smtClean="0"/>
              <a:t>Tamamlayıcı Tıp</a:t>
            </a:r>
          </a:p>
          <a:p>
            <a:r>
              <a:rPr lang="tr-TR" dirty="0" smtClean="0"/>
              <a:t>Bütüncül Tıp</a:t>
            </a:r>
          </a:p>
          <a:p>
            <a:r>
              <a:rPr lang="tr-TR" dirty="0" smtClean="0"/>
              <a:t>Fonksiyonel Tıp</a:t>
            </a:r>
          </a:p>
          <a:p>
            <a:r>
              <a:rPr lang="tr-TR" dirty="0" smtClean="0"/>
              <a:t>Alternatif Tıp</a:t>
            </a:r>
          </a:p>
          <a:p>
            <a:r>
              <a:rPr lang="tr-TR" dirty="0" err="1" smtClean="0"/>
              <a:t>Antiaging</a:t>
            </a:r>
            <a:endParaRPr lang="tr-TR" dirty="0" smtClean="0"/>
          </a:p>
          <a:p>
            <a:r>
              <a:rPr lang="tr-TR" dirty="0" err="1" smtClean="0"/>
              <a:t>Well</a:t>
            </a:r>
            <a:r>
              <a:rPr lang="tr-TR" dirty="0" smtClean="0"/>
              <a:t> </a:t>
            </a:r>
            <a:r>
              <a:rPr lang="tr-TR" dirty="0" err="1" smtClean="0"/>
              <a:t>being</a:t>
            </a:r>
            <a:endParaRPr lang="tr-TR" dirty="0" smtClean="0"/>
          </a:p>
          <a:p>
            <a:r>
              <a:rPr lang="tr-TR" dirty="0" smtClean="0"/>
              <a:t>Şifa tıbbı</a:t>
            </a:r>
          </a:p>
          <a:p>
            <a:r>
              <a:rPr lang="tr-TR" dirty="0" err="1" smtClean="0"/>
              <a:t>Ageless</a:t>
            </a:r>
            <a:r>
              <a:rPr lang="tr-TR" dirty="0" smtClean="0"/>
              <a:t> </a:t>
            </a:r>
          </a:p>
          <a:p>
            <a:r>
              <a:rPr lang="tr-TR" dirty="0" smtClean="0"/>
              <a:t>Tek sağlık</a:t>
            </a:r>
          </a:p>
          <a:p>
            <a:r>
              <a:rPr lang="tr-TR" dirty="0" smtClean="0"/>
              <a:t>Geleneksel ve tamamlayıcı Tıp</a:t>
            </a:r>
          </a:p>
          <a:p>
            <a:r>
              <a:rPr lang="tr-TR" dirty="0" smtClean="0"/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21043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aşlıamcaöğüt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9792" y="332656"/>
            <a:ext cx="396044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3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6254" y="1200151"/>
            <a:ext cx="8229600" cy="857250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Tam çözülemeyen alanlar</a:t>
            </a:r>
            <a:br>
              <a:rPr lang="tr-TR" b="1" dirty="0" smtClean="0">
                <a:solidFill>
                  <a:srgbClr val="00B0F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Gri tıp Alanları</a:t>
            </a:r>
            <a:br>
              <a:rPr lang="tr-TR" b="1" dirty="0" smtClean="0">
                <a:solidFill>
                  <a:srgbClr val="FF0000"/>
                </a:solidFill>
              </a:rPr>
            </a:b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4855" y="2057401"/>
            <a:ext cx="8229600" cy="3394472"/>
          </a:xfrm>
        </p:spPr>
        <p:txBody>
          <a:bodyPr/>
          <a:lstStyle/>
          <a:p>
            <a:r>
              <a:rPr lang="tr-TR" dirty="0" smtClean="0">
                <a:solidFill>
                  <a:srgbClr val="00B0F0"/>
                </a:solidFill>
              </a:rPr>
              <a:t>Yaş alma</a:t>
            </a:r>
          </a:p>
          <a:p>
            <a:r>
              <a:rPr lang="tr-TR" dirty="0" err="1" smtClean="0">
                <a:solidFill>
                  <a:srgbClr val="00B0F0"/>
                </a:solidFill>
              </a:rPr>
              <a:t>longevity</a:t>
            </a:r>
            <a:endParaRPr lang="tr-TR" dirty="0" smtClean="0">
              <a:solidFill>
                <a:srgbClr val="00B0F0"/>
              </a:solidFill>
            </a:endParaRPr>
          </a:p>
          <a:p>
            <a:r>
              <a:rPr lang="tr-TR" dirty="0" smtClean="0"/>
              <a:t>Unutkanlık</a:t>
            </a:r>
          </a:p>
          <a:p>
            <a:r>
              <a:rPr lang="tr-TR" sz="3300" b="1" dirty="0">
                <a:solidFill>
                  <a:srgbClr val="00B0F0"/>
                </a:solidFill>
              </a:rPr>
              <a:t>Ağrı</a:t>
            </a:r>
          </a:p>
          <a:p>
            <a:r>
              <a:rPr lang="tr-TR" dirty="0" smtClean="0"/>
              <a:t>Kanser</a:t>
            </a:r>
          </a:p>
          <a:p>
            <a:r>
              <a:rPr lang="tr-TR" sz="2700" b="1" dirty="0">
                <a:solidFill>
                  <a:srgbClr val="00B0F0"/>
                </a:solidFill>
              </a:rPr>
              <a:t>Uyku</a:t>
            </a:r>
          </a:p>
          <a:p>
            <a:r>
              <a:rPr lang="tr-TR" dirty="0" smtClean="0"/>
              <a:t>IBS, </a:t>
            </a:r>
            <a:r>
              <a:rPr lang="tr-TR" dirty="0" err="1" smtClean="0"/>
              <a:t>huzursuzx</a:t>
            </a:r>
            <a:r>
              <a:rPr lang="tr-TR" dirty="0" smtClean="0"/>
              <a:t> barsak</a:t>
            </a:r>
          </a:p>
          <a:p>
            <a:r>
              <a:rPr lang="tr-TR" dirty="0" smtClean="0"/>
              <a:t>Diyabet, </a:t>
            </a:r>
            <a:r>
              <a:rPr lang="tr-TR" dirty="0" err="1" smtClean="0"/>
              <a:t>Obesite</a:t>
            </a:r>
            <a:r>
              <a:rPr lang="tr-TR" dirty="0" smtClean="0"/>
              <a:t>,  Hipertansiyon</a:t>
            </a:r>
          </a:p>
          <a:p>
            <a:r>
              <a:rPr lang="tr-TR" sz="2700" b="1" dirty="0">
                <a:solidFill>
                  <a:srgbClr val="00B0F0"/>
                </a:solidFill>
              </a:rPr>
              <a:t>Bağışıklık</a:t>
            </a:r>
          </a:p>
          <a:p>
            <a:r>
              <a:rPr lang="tr-TR" dirty="0" smtClean="0"/>
              <a:t>Stres</a:t>
            </a:r>
          </a:p>
          <a:p>
            <a:r>
              <a:rPr lang="tr-TR" dirty="0" smtClean="0"/>
              <a:t>Depresyon</a:t>
            </a:r>
          </a:p>
        </p:txBody>
      </p:sp>
    </p:spTree>
    <p:extLst>
      <p:ext uri="{BB962C8B-B14F-4D97-AF65-F5344CB8AC3E}">
        <p14:creationId xmlns:p14="http://schemas.microsoft.com/office/powerpoint/2010/main" val="23435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mixed_messages_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4437" y="2581023"/>
            <a:ext cx="2335280" cy="2941148"/>
          </a:xfrm>
        </p:spPr>
      </p:pic>
      <p:sp>
        <p:nvSpPr>
          <p:cNvPr id="2" name="Metin kutusu 1"/>
          <p:cNvSpPr txBox="1"/>
          <p:nvPr/>
        </p:nvSpPr>
        <p:spPr>
          <a:xfrm>
            <a:off x="3459716" y="1754814"/>
            <a:ext cx="4621778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Kılavuzlarda neredeyse yok // az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Kanıtlar sınırlı/ az/ yayın kalitesi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Günlük kullanımda yaygın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İnsan ömrü uzun, ne zaman vermeli?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İlaç / Ürün etkisi göstermenin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zor olduğu bir alan.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Toplantı/tanıtım/reklam/ </a:t>
            </a:r>
            <a:r>
              <a:rPr kumimoji="0" lang="tr-TR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trendyol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Ünlü/popüler…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 sınıfı kanıt, uzman görüşü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Hayvan çalışması çok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Klinik çalışma az, sayı süre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RKÇ az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Sen vermezsen alakasız birisi veriyor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297751" y="944724"/>
            <a:ext cx="455124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Supplement</a:t>
            </a: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vitamin, OTC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Gıda takviyesi, destek ürünü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78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09394B-3A31-4343-B569-3B4FF9B0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bg1"/>
                </a:solidFill>
              </a:rPr>
              <a:t>İnfodemiyoloji</a:t>
            </a:r>
            <a:r>
              <a:rPr lang="tr-TR" dirty="0">
                <a:solidFill>
                  <a:schemeClr val="bg1"/>
                </a:solidFill>
              </a:rPr>
              <a:t> ve </a:t>
            </a:r>
            <a:r>
              <a:rPr lang="tr-TR" dirty="0" err="1">
                <a:solidFill>
                  <a:schemeClr val="bg1"/>
                </a:solidFill>
              </a:rPr>
              <a:t>Infoveillance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3773AB3C-8B76-4D43-892B-EB24038F4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847" t="22703" r="23596" b="6172"/>
          <a:stretch/>
        </p:blipFill>
        <p:spPr>
          <a:xfrm>
            <a:off x="628650" y="1901776"/>
            <a:ext cx="4984359" cy="406133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806277-9318-3747-AFC9-F3DE869DF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1131094"/>
            <a:ext cx="3162300" cy="1778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3AAF03-3824-9C42-B182-6318CB86F672}"/>
              </a:ext>
            </a:extLst>
          </p:cNvPr>
          <p:cNvSpPr txBox="1"/>
          <p:nvPr/>
        </p:nvSpPr>
        <p:spPr>
          <a:xfrm>
            <a:off x="6289577" y="5547609"/>
            <a:ext cx="254654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Gunther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Eysenbach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Infodemiology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epidemiology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of (mis)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information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American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Journal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of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Medicine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Volume 113, </a:t>
            </a:r>
            <a:r>
              <a:rPr kumimoji="0" lang="tr-TR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Issue</a:t>
            </a:r>
            <a:r>
              <a:rPr kumimoji="0" lang="tr-T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9, 2002,</a:t>
            </a:r>
          </a:p>
        </p:txBody>
      </p:sp>
    </p:spTree>
    <p:extLst>
      <p:ext uri="{BB962C8B-B14F-4D97-AF65-F5344CB8AC3E}">
        <p14:creationId xmlns:p14="http://schemas.microsoft.com/office/powerpoint/2010/main" val="15182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418CAA-28F0-8B43-81FF-4FB8C929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041" y="1030131"/>
            <a:ext cx="7886700" cy="994172"/>
          </a:xfrm>
        </p:spPr>
        <p:txBody>
          <a:bodyPr/>
          <a:lstStyle/>
          <a:p>
            <a:r>
              <a:rPr lang="tr-TR" b="1" dirty="0" smtClean="0">
                <a:solidFill>
                  <a:srgbClr val="0070C0"/>
                </a:solidFill>
              </a:rPr>
              <a:t>İnternette yanlış bilgi daha hızlı yayılıyor</a:t>
            </a:r>
            <a:endParaRPr lang="tr-TR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4AEC839-B7F9-7345-B246-0BE5B5AA2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25267"/>
            <a:ext cx="5202154" cy="3785366"/>
          </a:xfr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2029D6-9138-D04F-A1E6-A7313A53B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391" y="3670524"/>
            <a:ext cx="2187491" cy="694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7590E3-199C-D54C-9081-628341991581}"/>
              </a:ext>
            </a:extLst>
          </p:cNvPr>
          <p:cNvSpPr txBox="1"/>
          <p:nvPr/>
        </p:nvSpPr>
        <p:spPr>
          <a:xfrm>
            <a:off x="6232359" y="5460509"/>
            <a:ext cx="235518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Vosoughi</a:t>
            </a:r>
            <a:r>
              <a:rPr kumimoji="0" lang="tr-TR" sz="825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S, </a:t>
            </a:r>
            <a:r>
              <a:rPr kumimoji="0" lang="tr-TR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Roy</a:t>
            </a:r>
            <a:r>
              <a:rPr kumimoji="0" lang="tr-TR" sz="825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D, Aral S. </a:t>
            </a:r>
            <a:r>
              <a:rPr kumimoji="0" lang="tr-TR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</a:t>
            </a:r>
            <a:r>
              <a:rPr kumimoji="0" lang="tr-TR" sz="825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spread of </a:t>
            </a:r>
            <a:r>
              <a:rPr kumimoji="0" lang="tr-TR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true</a:t>
            </a:r>
            <a:r>
              <a:rPr kumimoji="0" lang="tr-TR" sz="825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and</a:t>
            </a:r>
            <a:r>
              <a:rPr kumimoji="0" lang="tr-TR" sz="825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false</a:t>
            </a:r>
            <a:r>
              <a:rPr kumimoji="0" lang="tr-TR" sz="825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news</a:t>
            </a:r>
            <a:r>
              <a:rPr kumimoji="0" lang="tr-TR" sz="825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online. </a:t>
            </a:r>
            <a:r>
              <a:rPr kumimoji="0" lang="tr-TR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Science</a:t>
            </a:r>
            <a:r>
              <a:rPr kumimoji="0" lang="tr-TR" sz="825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2018;359(6380):1146–1151. </a:t>
            </a:r>
            <a:r>
              <a:rPr kumimoji="0" lang="tr-TR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doi</a:t>
            </a:r>
            <a:r>
              <a:rPr kumimoji="0" lang="tr-TR" sz="825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10.1126/science.aap9559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464D379-856B-4043-9DE8-98E71B23CFAD}"/>
              </a:ext>
            </a:extLst>
          </p:cNvPr>
          <p:cNvCxnSpPr/>
          <p:nvPr/>
        </p:nvCxnSpPr>
        <p:spPr>
          <a:xfrm>
            <a:off x="3671668" y="5685571"/>
            <a:ext cx="2046849" cy="0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5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1972533"/>
            <a:ext cx="4350544" cy="325956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086101" y="1200151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47" y="1999243"/>
            <a:ext cx="4569402" cy="323285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563888" y="1200151"/>
            <a:ext cx="3433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rgbClr val="00B0F0"/>
                </a:solidFill>
              </a:rPr>
              <a:t>Taklit ürün çok</a:t>
            </a:r>
            <a:endParaRPr lang="tr-TR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9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D:\Photo\ATTRBK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77338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8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D:\Photo\Immag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"/>
            <a:ext cx="915987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Başlık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tr-TR" altLang="tr-TR" sz="3600" b="1" dirty="0" smtClean="0">
                <a:solidFill>
                  <a:srgbClr val="0070C0"/>
                </a:solidFill>
              </a:rPr>
              <a:t>takviye ihtiyacı//</a:t>
            </a:r>
            <a:r>
              <a:rPr lang="tr-TR" altLang="tr-TR" sz="3600" b="1" dirty="0" err="1" smtClean="0">
                <a:solidFill>
                  <a:srgbClr val="0070C0"/>
                </a:solidFill>
              </a:rPr>
              <a:t>longevity</a:t>
            </a:r>
            <a:r>
              <a:rPr lang="tr-TR" altLang="tr-TR" sz="3600" b="1" dirty="0" smtClean="0">
                <a:solidFill>
                  <a:srgbClr val="0070C0"/>
                </a:solidFill>
              </a:rPr>
              <a:t> </a:t>
            </a:r>
            <a:r>
              <a:rPr lang="tr-TR" altLang="tr-TR" sz="3600" b="1" dirty="0" err="1" smtClean="0">
                <a:solidFill>
                  <a:srgbClr val="0070C0"/>
                </a:solidFill>
              </a:rPr>
              <a:t>tezatı</a:t>
            </a:r>
            <a:endParaRPr lang="en-US" altLang="tr-TR" sz="3600" b="1" dirty="0" smtClean="0">
              <a:solidFill>
                <a:srgbClr val="0070C0"/>
              </a:solidFill>
            </a:endParaRPr>
          </a:p>
        </p:txBody>
      </p:sp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4525962"/>
          </a:xfrm>
        </p:spPr>
        <p:txBody>
          <a:bodyPr/>
          <a:lstStyle/>
          <a:p>
            <a:r>
              <a:rPr lang="tr-TR" altLang="tr-TR" sz="2000" smtClean="0"/>
              <a:t>İş/ tempo / yogunluk</a:t>
            </a:r>
          </a:p>
          <a:p>
            <a:r>
              <a:rPr lang="tr-TR" altLang="tr-TR" sz="2000" smtClean="0"/>
              <a:t>Bahar geçişleri, kış gibi donemler</a:t>
            </a:r>
          </a:p>
          <a:p>
            <a:r>
              <a:rPr lang="tr-TR" altLang="tr-TR" sz="2000" smtClean="0"/>
              <a:t>Yaşlılık</a:t>
            </a:r>
          </a:p>
          <a:p>
            <a:r>
              <a:rPr lang="tr-TR" altLang="tr-TR" sz="2000" b="1" smtClean="0"/>
              <a:t>Sağlıklı yaşlanma</a:t>
            </a:r>
          </a:p>
          <a:p>
            <a:r>
              <a:rPr lang="tr-TR" altLang="tr-TR" sz="2000" b="1" smtClean="0"/>
              <a:t>İnfeksiyon</a:t>
            </a:r>
          </a:p>
          <a:p>
            <a:r>
              <a:rPr lang="tr-TR" altLang="tr-TR" sz="2000" b="1" smtClean="0"/>
              <a:t>Stres</a:t>
            </a:r>
          </a:p>
          <a:p>
            <a:r>
              <a:rPr lang="tr-TR" altLang="tr-TR" sz="2000" b="1" smtClean="0"/>
              <a:t>Spor</a:t>
            </a:r>
          </a:p>
          <a:p>
            <a:r>
              <a:rPr lang="tr-TR" altLang="tr-TR" sz="2000" b="1" smtClean="0"/>
              <a:t>Yetersiz beslenme</a:t>
            </a:r>
          </a:p>
          <a:p>
            <a:r>
              <a:rPr lang="tr-TR" altLang="tr-TR" sz="2000" b="1" smtClean="0"/>
              <a:t>Ramazan, gebelik, </a:t>
            </a:r>
          </a:p>
          <a:p>
            <a:r>
              <a:rPr lang="tr-TR" altLang="tr-TR" sz="2000" b="1" smtClean="0"/>
              <a:t>Kronik yorgunluk</a:t>
            </a:r>
          </a:p>
          <a:p>
            <a:r>
              <a:rPr lang="tr-TR" altLang="tr-TR" sz="2000" b="1" smtClean="0"/>
              <a:t>Dikkat, konsantrasyon, kognitif koruyuculuk</a:t>
            </a:r>
          </a:p>
          <a:p>
            <a:r>
              <a:rPr lang="tr-TR" altLang="tr-TR" sz="2000" b="1" smtClean="0"/>
              <a:t>Kanser</a:t>
            </a:r>
          </a:p>
          <a:p>
            <a:r>
              <a:rPr lang="tr-TR" altLang="tr-TR" sz="2000" b="1" smtClean="0"/>
              <a:t>Obesite </a:t>
            </a:r>
          </a:p>
          <a:p>
            <a:r>
              <a:rPr lang="tr-TR" altLang="tr-TR" sz="2000" b="1" smtClean="0"/>
              <a:t>KAH</a:t>
            </a:r>
          </a:p>
          <a:p>
            <a:r>
              <a:rPr lang="tr-TR" altLang="tr-TR" sz="2000" b="1" smtClean="0"/>
              <a:t>DM</a:t>
            </a:r>
          </a:p>
          <a:p>
            <a:r>
              <a:rPr lang="tr-TR" altLang="tr-TR" sz="2000" b="1" smtClean="0"/>
              <a:t>Depresyon</a:t>
            </a:r>
          </a:p>
          <a:p>
            <a:endParaRPr lang="tr-TR" altLang="tr-TR" sz="2000" b="1" smtClean="0"/>
          </a:p>
          <a:p>
            <a:endParaRPr lang="tr-TR" altLang="tr-TR" sz="2000" b="1" smtClean="0"/>
          </a:p>
          <a:p>
            <a:endParaRPr lang="tr-TR" altLang="tr-TR" sz="2000" b="1" smtClean="0"/>
          </a:p>
          <a:p>
            <a:endParaRPr lang="en-US" altLang="tr-TR" sz="2000" b="1" smtClean="0"/>
          </a:p>
        </p:txBody>
      </p:sp>
    </p:spTree>
    <p:extLst>
      <p:ext uri="{BB962C8B-B14F-4D97-AF65-F5344CB8AC3E}">
        <p14:creationId xmlns:p14="http://schemas.microsoft.com/office/powerpoint/2010/main" val="13531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B0F0"/>
                </a:solidFill>
              </a:rPr>
              <a:t>Ö</a:t>
            </a:r>
            <a:r>
              <a:rPr lang="tr-TR" dirty="0" smtClean="0">
                <a:solidFill>
                  <a:srgbClr val="00B0F0"/>
                </a:solidFill>
              </a:rPr>
              <a:t>neriyorum ama yan etkisi var mı?</a:t>
            </a:r>
            <a:br>
              <a:rPr lang="tr-TR" dirty="0" smtClean="0">
                <a:solidFill>
                  <a:srgbClr val="00B0F0"/>
                </a:solidFill>
              </a:rPr>
            </a:br>
            <a:r>
              <a:rPr lang="tr-TR" dirty="0" smtClean="0">
                <a:solidFill>
                  <a:srgbClr val="00B0F0"/>
                </a:solidFill>
              </a:rPr>
              <a:t>Denetim, yaptırım, </a:t>
            </a:r>
            <a:r>
              <a:rPr lang="tr-TR" dirty="0" err="1" smtClean="0">
                <a:solidFill>
                  <a:srgbClr val="00B0F0"/>
                </a:solidFill>
              </a:rPr>
              <a:t>endikasyon</a:t>
            </a:r>
            <a:r>
              <a:rPr lang="tr-TR" dirty="0" smtClean="0">
                <a:solidFill>
                  <a:srgbClr val="00B0F0"/>
                </a:solidFill>
              </a:rPr>
              <a:t>…..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11" y="1920478"/>
            <a:ext cx="5738379" cy="4148111"/>
          </a:xfrm>
        </p:spPr>
      </p:pic>
    </p:spTree>
    <p:extLst>
      <p:ext uri="{BB962C8B-B14F-4D97-AF65-F5344CB8AC3E}">
        <p14:creationId xmlns:p14="http://schemas.microsoft.com/office/powerpoint/2010/main" val="128986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sz="3600" b="1" dirty="0" smtClean="0">
                <a:solidFill>
                  <a:srgbClr val="00B0F0"/>
                </a:solidFill>
              </a:rPr>
              <a:t>genel OTC/</a:t>
            </a:r>
            <a:r>
              <a:rPr lang="tr-TR" altLang="tr-TR" sz="3600" b="1" dirty="0" err="1" smtClean="0">
                <a:solidFill>
                  <a:srgbClr val="00B0F0"/>
                </a:solidFill>
              </a:rPr>
              <a:t>longevity</a:t>
            </a:r>
            <a:r>
              <a:rPr lang="tr-TR" altLang="tr-TR" sz="3600" b="1" dirty="0" smtClean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23850" y="908050"/>
            <a:ext cx="8229600" cy="4525963"/>
          </a:xfrm>
        </p:spPr>
        <p:txBody>
          <a:bodyPr/>
          <a:lstStyle/>
          <a:p>
            <a:pPr eaLnBrk="1" hangingPunct="1"/>
            <a:r>
              <a:rPr lang="tr-TR" altLang="tr-TR" sz="2800" smtClean="0"/>
              <a:t>İnternet ve sosyal medya</a:t>
            </a:r>
          </a:p>
          <a:p>
            <a:pPr eaLnBrk="1" hangingPunct="1"/>
            <a:r>
              <a:rPr lang="tr-TR" altLang="tr-TR" sz="2800" b="1" smtClean="0"/>
              <a:t>Ürün içerik çeşitliliği /dengesi</a:t>
            </a:r>
          </a:p>
          <a:p>
            <a:pPr eaLnBrk="1" hangingPunct="1"/>
            <a:r>
              <a:rPr lang="tr-TR" altLang="tr-TR" sz="2800" smtClean="0"/>
              <a:t>Ürün içerik dozları</a:t>
            </a:r>
          </a:p>
          <a:p>
            <a:pPr eaLnBrk="1" hangingPunct="1"/>
            <a:r>
              <a:rPr lang="tr-TR" altLang="tr-TR" sz="2800" smtClean="0"/>
              <a:t>Fiyat</a:t>
            </a:r>
          </a:p>
          <a:p>
            <a:pPr eaLnBrk="1" hangingPunct="1"/>
            <a:r>
              <a:rPr lang="tr-TR" altLang="tr-TR" sz="2800" smtClean="0"/>
              <a:t>Reklam </a:t>
            </a:r>
          </a:p>
          <a:p>
            <a:pPr eaLnBrk="1" hangingPunct="1"/>
            <a:r>
              <a:rPr lang="tr-TR" altLang="tr-TR" sz="2800" smtClean="0"/>
              <a:t>İştaha etki</a:t>
            </a:r>
          </a:p>
          <a:p>
            <a:pPr eaLnBrk="1" hangingPunct="1"/>
            <a:r>
              <a:rPr lang="tr-TR" altLang="tr-TR" sz="2800" smtClean="0"/>
              <a:t>Koku, Daha az kokulu  </a:t>
            </a:r>
          </a:p>
          <a:p>
            <a:pPr eaLnBrk="1" hangingPunct="1"/>
            <a:r>
              <a:rPr lang="tr-TR" altLang="tr-TR" sz="2800" b="1" smtClean="0"/>
              <a:t>Enerjiye etki ve denge </a:t>
            </a:r>
          </a:p>
          <a:p>
            <a:pPr eaLnBrk="1" hangingPunct="1"/>
            <a:r>
              <a:rPr lang="tr-TR" altLang="tr-TR" sz="2800" smtClean="0"/>
              <a:t>Uykuya etki—olumlu olumsuz; ginseng</a:t>
            </a:r>
          </a:p>
          <a:p>
            <a:pPr eaLnBrk="1" hangingPunct="1"/>
            <a:r>
              <a:rPr lang="tr-TR" altLang="tr-TR" sz="2800" smtClean="0"/>
              <a:t>Primum non nocere</a:t>
            </a:r>
          </a:p>
          <a:p>
            <a:pPr eaLnBrk="1" hangingPunct="1"/>
            <a:endParaRPr lang="tr-TR" altLang="tr-TR" sz="2800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tr-TR" altLang="tr-TR" smtClean="0"/>
              <a:t/>
            </a:r>
            <a:br>
              <a:rPr lang="tr-TR" altLang="tr-TR" smtClean="0"/>
            </a:br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92293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>
          <a:xfrm>
            <a:off x="1519238" y="200025"/>
            <a:ext cx="8229600" cy="798513"/>
          </a:xfrm>
        </p:spPr>
        <p:txBody>
          <a:bodyPr/>
          <a:lstStyle/>
          <a:p>
            <a:pPr algn="l" eaLnBrk="1" hangingPunct="1"/>
            <a:r>
              <a:rPr lang="tr-TR" altLang="tr-TR" b="1" smtClean="0">
                <a:solidFill>
                  <a:srgbClr val="00B0F0"/>
                </a:solidFill>
                <a:ea typeface="ヒラギノ角ゴ Pro W3" pitchFamily="124" charset="-128"/>
              </a:rPr>
              <a:t>Toplantıdan beklentiniz ?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2068513" y="2633663"/>
            <a:ext cx="498245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b="0" dirty="0" smtClean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Yaşsız hayat mümkün mü </a:t>
            </a:r>
            <a:endParaRPr lang="tr-TR" altLang="tr-TR" sz="2800" b="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r-TR" sz="360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</p:txBody>
      </p:sp>
      <p:sp>
        <p:nvSpPr>
          <p:cNvPr id="21508" name="TextBox 33"/>
          <p:cNvSpPr txBox="1">
            <a:spLocks noChangeArrowheads="1"/>
          </p:cNvSpPr>
          <p:nvPr/>
        </p:nvSpPr>
        <p:spPr bwMode="auto">
          <a:xfrm>
            <a:off x="1901825" y="1338263"/>
            <a:ext cx="37369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4F6228"/>
              </a:buClr>
              <a:buSzPct val="120000"/>
              <a:buFontTx/>
              <a:buNone/>
            </a:pPr>
            <a:r>
              <a:rPr lang="tr-TR" altLang="tr-TR" b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 Ölümsüzlüğün sırrı</a:t>
            </a:r>
            <a:endParaRPr lang="en-US" altLang="tr-TR" b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</p:txBody>
      </p:sp>
      <p:sp>
        <p:nvSpPr>
          <p:cNvPr id="21509" name="Rectangle 32"/>
          <p:cNvSpPr>
            <a:spLocks noChangeArrowheads="1"/>
          </p:cNvSpPr>
          <p:nvPr/>
        </p:nvSpPr>
        <p:spPr bwMode="auto">
          <a:xfrm>
            <a:off x="474663" y="3357563"/>
            <a:ext cx="5565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4F6228"/>
              </a:buClr>
              <a:buSzPct val="120000"/>
              <a:buFontTx/>
              <a:buNone/>
            </a:pPr>
            <a:r>
              <a:rPr lang="tr-TR" altLang="tr-TR" sz="3600" b="0" dirty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             </a:t>
            </a:r>
            <a:r>
              <a:rPr lang="tr-TR" altLang="tr-TR" b="0" dirty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Kanıtlarla dolu olsun</a:t>
            </a:r>
            <a:endParaRPr lang="en-US" altLang="tr-TR" b="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</p:txBody>
      </p:sp>
      <p:sp>
        <p:nvSpPr>
          <p:cNvPr id="21510" name="Rectangle 34"/>
          <p:cNvSpPr>
            <a:spLocks noChangeArrowheads="1"/>
          </p:cNvSpPr>
          <p:nvPr/>
        </p:nvSpPr>
        <p:spPr bwMode="auto">
          <a:xfrm>
            <a:off x="2039938" y="4652963"/>
            <a:ext cx="457849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800" b="0" dirty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Sağlıklı yaş alma / </a:t>
            </a:r>
            <a:r>
              <a:rPr lang="tr-TR" altLang="tr-TR" sz="2800" b="0" dirty="0" smtClean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/ </a:t>
            </a:r>
            <a:r>
              <a:rPr lang="tr-TR" altLang="tr-TR" sz="2800" b="0" dirty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Geriatri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3600" b="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b="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3600" b="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3600" b="0" dirty="0">
                <a:solidFill>
                  <a:srgbClr val="641310"/>
                </a:solidFill>
                <a:latin typeface="Avenir Light" pitchFamily="124" charset="0"/>
                <a:ea typeface="ヒラギノ角ゴ Pro W3" pitchFamily="124" charset="-128"/>
              </a:rPr>
              <a:t> </a:t>
            </a:r>
            <a:endParaRPr lang="en-US" altLang="tr-TR" sz="3600" dirty="0">
              <a:solidFill>
                <a:srgbClr val="641310"/>
              </a:solidFill>
              <a:latin typeface="Avenir Light" pitchFamily="124" charset="0"/>
              <a:ea typeface="ヒラギノ角ゴ Pro W3" pitchFamily="124" charset="-128"/>
            </a:endParaRPr>
          </a:p>
        </p:txBody>
      </p:sp>
      <p:sp>
        <p:nvSpPr>
          <p:cNvPr id="7" name="6 Oval"/>
          <p:cNvSpPr/>
          <p:nvPr/>
        </p:nvSpPr>
        <p:spPr>
          <a:xfrm>
            <a:off x="1214438" y="1500188"/>
            <a:ext cx="642937" cy="642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1214438" y="2571750"/>
            <a:ext cx="642937" cy="642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9" name="8 Oval"/>
          <p:cNvSpPr/>
          <p:nvPr/>
        </p:nvSpPr>
        <p:spPr>
          <a:xfrm>
            <a:off x="1214438" y="3571875"/>
            <a:ext cx="642937" cy="64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0" name="9 Oval"/>
          <p:cNvSpPr/>
          <p:nvPr/>
        </p:nvSpPr>
        <p:spPr>
          <a:xfrm>
            <a:off x="1198563" y="4530725"/>
            <a:ext cx="642937" cy="642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pic>
        <p:nvPicPr>
          <p:cNvPr id="21515" name="Picture 2" descr="http://www.sozlukcell.com/pictures/el_6d8fc6b1-81b7-4339-92b5-e7b52a414821_el-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422900"/>
            <a:ext cx="8350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Metin kutusu 1"/>
          <p:cNvSpPr txBox="1">
            <a:spLocks noChangeArrowheads="1"/>
          </p:cNvSpPr>
          <p:nvPr/>
        </p:nvSpPr>
        <p:spPr bwMode="auto">
          <a:xfrm>
            <a:off x="1901825" y="5699631"/>
            <a:ext cx="5742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b="0" dirty="0" smtClean="0">
                <a:latin typeface="Arial" panose="020B0604020202020204" pitchFamily="34" charset="0"/>
              </a:rPr>
              <a:t>Başlık güzel geldi, merak ettim</a:t>
            </a:r>
            <a:endParaRPr lang="tr-TR" altLang="tr-TR" b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91" y="857250"/>
            <a:ext cx="41428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3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68" y="1001844"/>
            <a:ext cx="3389951" cy="4857426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734018" y="2348880"/>
            <a:ext cx="33483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Çay, düzenli yürüyüş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Annesi 102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iyi sosyal ilişkiler, yaşam amacı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Sağlıklı beslenme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Mild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alkol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Hayvan sahiplenme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Destek ürünü?? Vitamin ? Takviye?</a:t>
            </a:r>
          </a:p>
        </p:txBody>
      </p:sp>
    </p:spTree>
    <p:extLst>
      <p:ext uri="{BB962C8B-B14F-4D97-AF65-F5344CB8AC3E}">
        <p14:creationId xmlns:p14="http://schemas.microsoft.com/office/powerpoint/2010/main" val="423945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35" y="713892"/>
            <a:ext cx="4264261" cy="5305601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541895" y="1106743"/>
            <a:ext cx="337477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 zaman,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supplement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vitamin /takviye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aldı? Ne için aldı?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Demans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olmamak için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aldı mı?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Demans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oldu mu,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olunca aldı mı?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Kışları ÜSYE olmasın diye aldı mı,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işe yaradı mı 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İşe yaradıysa bile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tek kişideki etki,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RKÇ ne var?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Kılavuz ?</a:t>
            </a:r>
          </a:p>
        </p:txBody>
      </p:sp>
    </p:spTree>
    <p:extLst>
      <p:ext uri="{BB962C8B-B14F-4D97-AF65-F5344CB8AC3E}">
        <p14:creationId xmlns:p14="http://schemas.microsoft.com/office/powerpoint/2010/main" val="275851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xmlns="" id="{C24F6537-5C7E-79F0-2665-FCA6C61C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742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/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 err="1" smtClean="0">
                <a:solidFill>
                  <a:srgbClr val="FF0000"/>
                </a:solidFill>
              </a:rPr>
              <a:t>Glutatyon</a:t>
            </a:r>
            <a:r>
              <a:rPr lang="tr-TR" b="1" dirty="0" smtClean="0">
                <a:solidFill>
                  <a:srgbClr val="FF0000"/>
                </a:solidFill>
              </a:rPr>
              <a:t>-</a:t>
            </a:r>
            <a:r>
              <a:rPr lang="tr-TR" b="1" dirty="0" smtClean="0">
                <a:solidFill>
                  <a:srgbClr val="0070C0"/>
                </a:solidFill>
              </a:rPr>
              <a:t>Vücudumuzun </a:t>
            </a:r>
            <a:r>
              <a:rPr lang="tr-TR" b="1" dirty="0">
                <a:solidFill>
                  <a:srgbClr val="0070C0"/>
                </a:solidFill>
              </a:rPr>
              <a:t>temizlik işleri şefi</a:t>
            </a:r>
            <a:r>
              <a:rPr lang="tr-TR" dirty="0">
                <a:solidFill>
                  <a:srgbClr val="0070C0"/>
                </a:solidFill>
              </a:rPr>
              <a:t/>
            </a:r>
            <a:br>
              <a:rPr lang="tr-TR" dirty="0">
                <a:solidFill>
                  <a:srgbClr val="0070C0"/>
                </a:solidFill>
              </a:rPr>
            </a:b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018C7B7B-393D-4A5C-8568-933A4C0F9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36712"/>
            <a:ext cx="7886700" cy="6264695"/>
          </a:xfrm>
        </p:spPr>
        <p:txBody>
          <a:bodyPr>
            <a:normAutofit/>
          </a:bodyPr>
          <a:lstStyle/>
          <a:p>
            <a:r>
              <a:rPr lang="tr-TR" sz="1950" dirty="0"/>
              <a:t>Sağlık-hastalıklardan korunmada </a:t>
            </a:r>
            <a:r>
              <a:rPr lang="tr-TR" sz="1950" dirty="0" smtClean="0"/>
              <a:t> </a:t>
            </a:r>
            <a:r>
              <a:rPr lang="tr-TR" sz="1950" dirty="0"/>
              <a:t>önemli molekül</a:t>
            </a:r>
          </a:p>
          <a:p>
            <a:r>
              <a:rPr lang="tr-TR" sz="1950" dirty="0" err="1" smtClean="0"/>
              <a:t>Detoks</a:t>
            </a:r>
            <a:r>
              <a:rPr lang="tr-TR" sz="1950" dirty="0" smtClean="0"/>
              <a:t> ustası, enzim </a:t>
            </a:r>
            <a:r>
              <a:rPr lang="tr-TR" sz="1950" dirty="0" err="1" smtClean="0"/>
              <a:t>aktivatörü</a:t>
            </a:r>
            <a:endParaRPr lang="tr-TR" sz="1350" dirty="0" smtClean="0"/>
          </a:p>
          <a:p>
            <a:r>
              <a:rPr lang="tr-TR" sz="1950" dirty="0" smtClean="0"/>
              <a:t>Bağışıklık </a:t>
            </a:r>
            <a:r>
              <a:rPr lang="tr-TR" sz="1950" dirty="0"/>
              <a:t>süreçlerinin patronu </a:t>
            </a:r>
            <a:r>
              <a:rPr lang="tr-TR" sz="1350" dirty="0"/>
              <a:t>(NK, T </a:t>
            </a:r>
            <a:r>
              <a:rPr lang="tr-TR" sz="1350" dirty="0" err="1"/>
              <a:t>hc</a:t>
            </a:r>
            <a:r>
              <a:rPr lang="tr-TR" sz="1350" dirty="0"/>
              <a:t>. aktivasyonu)</a:t>
            </a:r>
          </a:p>
          <a:p>
            <a:r>
              <a:rPr lang="tr-TR" sz="1950" dirty="0">
                <a:solidFill>
                  <a:srgbClr val="FF0000"/>
                </a:solidFill>
              </a:rPr>
              <a:t>Mitokondride</a:t>
            </a:r>
            <a:r>
              <a:rPr lang="tr-TR" sz="1950" dirty="0"/>
              <a:t> </a:t>
            </a:r>
            <a:r>
              <a:rPr lang="tr-TR" sz="1950" dirty="0">
                <a:solidFill>
                  <a:srgbClr val="FF0000"/>
                </a:solidFill>
              </a:rPr>
              <a:t>antioksidan </a:t>
            </a:r>
            <a:r>
              <a:rPr lang="tr-TR" sz="1950" dirty="0" smtClean="0">
                <a:solidFill>
                  <a:srgbClr val="FF0000"/>
                </a:solidFill>
              </a:rPr>
              <a:t>etki</a:t>
            </a:r>
            <a:endParaRPr lang="tr-TR" sz="1950" dirty="0">
              <a:solidFill>
                <a:srgbClr val="FF0000"/>
              </a:solidFill>
            </a:endParaRPr>
          </a:p>
          <a:p>
            <a:r>
              <a:rPr lang="tr-TR" sz="1950" dirty="0"/>
              <a:t>H2O2-lipid peroksitleri uzaklaştırır </a:t>
            </a:r>
          </a:p>
          <a:p>
            <a:r>
              <a:rPr lang="tr-TR" sz="1950" dirty="0" err="1" smtClean="0"/>
              <a:t>Detoksifikasyon</a:t>
            </a:r>
            <a:r>
              <a:rPr lang="tr-TR" sz="1950" dirty="0" smtClean="0"/>
              <a:t> </a:t>
            </a:r>
            <a:r>
              <a:rPr lang="tr-TR" sz="1350" dirty="0" smtClean="0"/>
              <a:t>(NO, ağır m. uzaklaştırır)</a:t>
            </a:r>
          </a:p>
          <a:p>
            <a:r>
              <a:rPr lang="tr-TR" sz="1950" dirty="0" smtClean="0"/>
              <a:t>Enerji </a:t>
            </a:r>
            <a:r>
              <a:rPr lang="tr-TR" sz="1950" dirty="0"/>
              <a:t>üretimi</a:t>
            </a:r>
          </a:p>
          <a:p>
            <a:r>
              <a:rPr lang="tr-TR" sz="1950" dirty="0"/>
              <a:t>Fe metabolizması </a:t>
            </a:r>
            <a:r>
              <a:rPr lang="tr-TR" sz="1350" dirty="0"/>
              <a:t>(Taşınma, </a:t>
            </a:r>
            <a:r>
              <a:rPr lang="tr-TR" sz="1350" dirty="0" err="1"/>
              <a:t>kofaktörlerin</a:t>
            </a:r>
            <a:r>
              <a:rPr lang="tr-TR" sz="1350" dirty="0"/>
              <a:t> sentezi)</a:t>
            </a:r>
          </a:p>
          <a:p>
            <a:r>
              <a:rPr lang="tr-TR" sz="1950" dirty="0">
                <a:solidFill>
                  <a:srgbClr val="FF0000"/>
                </a:solidFill>
                <a:cs typeface="Calibri"/>
              </a:rPr>
              <a:t>Anti-</a:t>
            </a:r>
            <a:r>
              <a:rPr lang="tr-TR" sz="1950" dirty="0" err="1">
                <a:solidFill>
                  <a:srgbClr val="FF0000"/>
                </a:solidFill>
                <a:cs typeface="Calibri"/>
              </a:rPr>
              <a:t>Aging</a:t>
            </a:r>
            <a:r>
              <a:rPr lang="tr-TR" sz="1800" dirty="0">
                <a:solidFill>
                  <a:srgbClr val="FF0000"/>
                </a:solidFill>
                <a:cs typeface="Calibri"/>
              </a:rPr>
              <a:t> </a:t>
            </a:r>
            <a:r>
              <a:rPr lang="tr-TR" sz="1425" dirty="0">
                <a:cs typeface="Calibri"/>
              </a:rPr>
              <a:t>(</a:t>
            </a:r>
            <a:r>
              <a:rPr lang="tr-TR" sz="1350" dirty="0">
                <a:cs typeface="Calibri"/>
              </a:rPr>
              <a:t>Protein, DNA sentezi, onarım, </a:t>
            </a:r>
            <a:r>
              <a:rPr lang="tr-TR" sz="1350" dirty="0" err="1">
                <a:cs typeface="Calibri"/>
              </a:rPr>
              <a:t>apoptoz</a:t>
            </a:r>
            <a:r>
              <a:rPr lang="tr-TR" sz="1350" dirty="0" smtClean="0">
                <a:cs typeface="Calibri"/>
              </a:rPr>
              <a:t>)</a:t>
            </a:r>
          </a:p>
          <a:p>
            <a:r>
              <a:rPr lang="tr-TR" sz="1800" dirty="0">
                <a:solidFill>
                  <a:srgbClr val="FF0000"/>
                </a:solidFill>
              </a:rPr>
              <a:t>Yaşlanma, </a:t>
            </a:r>
            <a:r>
              <a:rPr lang="tr-TR" sz="1800" dirty="0" err="1"/>
              <a:t>malnut</a:t>
            </a:r>
            <a:r>
              <a:rPr lang="tr-TR" sz="1800" dirty="0"/>
              <a:t>., bilişsel b., AH, PH, MS, </a:t>
            </a:r>
            <a:r>
              <a:rPr lang="tr-TR" sz="1800" dirty="0" err="1"/>
              <a:t>ca</a:t>
            </a:r>
            <a:r>
              <a:rPr lang="tr-TR" sz="1800" dirty="0"/>
              <a:t>, </a:t>
            </a:r>
            <a:r>
              <a:rPr lang="tr-TR" sz="1800" dirty="0" err="1"/>
              <a:t>kc</a:t>
            </a:r>
            <a:r>
              <a:rPr lang="tr-TR" sz="1800" dirty="0"/>
              <a:t>, k. </a:t>
            </a:r>
            <a:r>
              <a:rPr lang="tr-TR" sz="1800" dirty="0" err="1"/>
              <a:t>fibroz</a:t>
            </a:r>
            <a:r>
              <a:rPr lang="tr-TR" sz="1800" dirty="0"/>
              <a:t>, DM, HT, </a:t>
            </a:r>
            <a:r>
              <a:rPr lang="tr-TR" sz="1800" dirty="0" err="1"/>
              <a:t>infertilite</a:t>
            </a:r>
            <a:r>
              <a:rPr lang="tr-TR" sz="1800" dirty="0"/>
              <a:t>, SLE, </a:t>
            </a:r>
            <a:r>
              <a:rPr lang="tr-TR" sz="1800" dirty="0" err="1"/>
              <a:t>Hashimato</a:t>
            </a:r>
            <a:r>
              <a:rPr lang="tr-TR" sz="1800" dirty="0">
                <a:sym typeface="Wingdings" pitchFamily="2" charset="2"/>
              </a:rPr>
              <a:t> GSH ↓</a:t>
            </a:r>
            <a:endParaRPr lang="tr-TR" sz="1800" dirty="0"/>
          </a:p>
          <a:p>
            <a:r>
              <a:rPr lang="tr-TR" sz="1800" dirty="0">
                <a:cs typeface="Calibri"/>
              </a:rPr>
              <a:t>GSH↑, hastalıkları önleme fikri!</a:t>
            </a:r>
          </a:p>
          <a:p>
            <a:r>
              <a:rPr lang="tr-TR" sz="1800" dirty="0">
                <a:cs typeface="Calibri"/>
              </a:rPr>
              <a:t>Günümüzde ise </a:t>
            </a:r>
            <a:r>
              <a:rPr lang="tr-TR" sz="1800" dirty="0">
                <a:solidFill>
                  <a:srgbClr val="FF0000"/>
                </a:solidFill>
                <a:cs typeface="Calibri"/>
              </a:rPr>
              <a:t>«</a:t>
            </a:r>
            <a:r>
              <a:rPr lang="tr-TR" sz="1800" dirty="0" err="1">
                <a:solidFill>
                  <a:srgbClr val="FF0000"/>
                </a:solidFill>
                <a:cs typeface="Calibri"/>
              </a:rPr>
              <a:t>antimelanojenik</a:t>
            </a:r>
            <a:r>
              <a:rPr lang="tr-TR" sz="1800" dirty="0">
                <a:solidFill>
                  <a:srgbClr val="FF0000"/>
                </a:solidFill>
                <a:cs typeface="Calibri"/>
              </a:rPr>
              <a:t>»</a:t>
            </a:r>
            <a:r>
              <a:rPr lang="tr-TR" sz="1800" dirty="0">
                <a:cs typeface="Calibri"/>
              </a:rPr>
              <a:t> </a:t>
            </a:r>
            <a:r>
              <a:rPr lang="tr-TR" sz="1350" i="1" dirty="0">
                <a:cs typeface="Calibri"/>
              </a:rPr>
              <a:t>(</a:t>
            </a:r>
            <a:r>
              <a:rPr lang="tr-TR" sz="1350" i="1" dirty="0" err="1">
                <a:cs typeface="Calibri"/>
              </a:rPr>
              <a:t>Bains</a:t>
            </a:r>
            <a:r>
              <a:rPr lang="tr-TR" sz="1350" i="1" dirty="0">
                <a:cs typeface="Calibri"/>
              </a:rPr>
              <a:t>, 2015)</a:t>
            </a:r>
          </a:p>
          <a:p>
            <a:r>
              <a:rPr lang="tr-TR" sz="1800" dirty="0">
                <a:solidFill>
                  <a:srgbClr val="FF0000"/>
                </a:solidFill>
                <a:cs typeface="Calibri"/>
              </a:rPr>
              <a:t>Büyülü cilt beyazlatıcı </a:t>
            </a:r>
            <a:r>
              <a:rPr lang="tr-TR" sz="1350" i="1" dirty="0">
                <a:cs typeface="Calibri"/>
              </a:rPr>
              <a:t>(Filipinler, </a:t>
            </a:r>
            <a:r>
              <a:rPr lang="tr-TR" sz="1350" i="1" dirty="0" err="1">
                <a:cs typeface="Calibri"/>
              </a:rPr>
              <a:t>Sonthalia</a:t>
            </a:r>
            <a:r>
              <a:rPr lang="tr-TR" sz="1350" i="1" dirty="0">
                <a:cs typeface="Calibri"/>
              </a:rPr>
              <a:t>, 2018)</a:t>
            </a:r>
          </a:p>
          <a:p>
            <a:pPr marL="0" indent="0">
              <a:buNone/>
            </a:pPr>
            <a:r>
              <a:rPr lang="tr-TR" sz="1350" i="1" dirty="0">
                <a:cs typeface="Calibri"/>
              </a:rPr>
              <a:t>	(</a:t>
            </a:r>
            <a:r>
              <a:rPr lang="tr-TR" sz="1350" i="1" dirty="0" err="1">
                <a:cs typeface="Calibri"/>
              </a:rPr>
              <a:t>Melanin</a:t>
            </a:r>
            <a:r>
              <a:rPr lang="tr-TR" sz="1350" i="1" dirty="0">
                <a:cs typeface="Calibri"/>
              </a:rPr>
              <a:t> sentezindeki </a:t>
            </a:r>
            <a:r>
              <a:rPr lang="tr-TR" sz="1350" i="1" dirty="0" err="1">
                <a:cs typeface="Calibri"/>
              </a:rPr>
              <a:t>tirozinazı</a:t>
            </a:r>
            <a:r>
              <a:rPr lang="tr-TR" sz="1350" i="1" dirty="0">
                <a:cs typeface="Calibri"/>
              </a:rPr>
              <a:t> </a:t>
            </a:r>
            <a:r>
              <a:rPr lang="tr-TR" sz="1350" i="1" dirty="0" err="1">
                <a:cs typeface="Calibri"/>
              </a:rPr>
              <a:t>inhibe</a:t>
            </a:r>
            <a:r>
              <a:rPr lang="tr-TR" sz="1350" i="1" dirty="0">
                <a:cs typeface="Calibri"/>
              </a:rPr>
              <a:t> eder)</a:t>
            </a:r>
          </a:p>
          <a:p>
            <a:r>
              <a:rPr lang="tr-TR" sz="1800" dirty="0">
                <a:cs typeface="Calibri"/>
              </a:rPr>
              <a:t>Kırışıklıkları </a:t>
            </a:r>
            <a:r>
              <a:rPr lang="tr-TR" sz="1800" dirty="0">
                <a:sym typeface="Wingdings" pitchFamily="2" charset="2"/>
              </a:rPr>
              <a:t>↓</a:t>
            </a:r>
            <a:r>
              <a:rPr lang="tr-TR" sz="1800" dirty="0">
                <a:cs typeface="Calibri"/>
              </a:rPr>
              <a:t> elastikiyeti↑</a:t>
            </a:r>
          </a:p>
          <a:p>
            <a:endParaRPr lang="tr-TR" sz="1800" dirty="0">
              <a:cs typeface="Calibri"/>
            </a:endParaRPr>
          </a:p>
          <a:p>
            <a:endParaRPr lang="tr-TR" sz="1350" dirty="0"/>
          </a:p>
          <a:p>
            <a:endParaRPr lang="tr-TR" sz="1950" dirty="0"/>
          </a:p>
          <a:p>
            <a:endParaRPr lang="tr-TR" sz="1950" dirty="0"/>
          </a:p>
        </p:txBody>
      </p:sp>
    </p:spTree>
    <p:extLst>
      <p:ext uri="{BB962C8B-B14F-4D97-AF65-F5344CB8AC3E}">
        <p14:creationId xmlns:p14="http://schemas.microsoft.com/office/powerpoint/2010/main" val="23269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257300" y="188640"/>
            <a:ext cx="7886700" cy="546303"/>
          </a:xfrm>
        </p:spPr>
        <p:txBody>
          <a:bodyPr>
            <a:noAutofit/>
          </a:bodyPr>
          <a:lstStyle/>
          <a:p>
            <a:r>
              <a:rPr lang="tr-TR" sz="2800" b="1" dirty="0">
                <a:solidFill>
                  <a:srgbClr val="0070C0"/>
                </a:solidFill>
              </a:rPr>
              <a:t>GLUTATYON-Fizyolojik ve </a:t>
            </a:r>
            <a:r>
              <a:rPr lang="tr-TR" sz="2800" b="1" dirty="0" err="1">
                <a:solidFill>
                  <a:srgbClr val="0070C0"/>
                </a:solidFill>
              </a:rPr>
              <a:t>metabolik</a:t>
            </a:r>
            <a:r>
              <a:rPr lang="tr-TR" sz="2800" b="1" dirty="0">
                <a:solidFill>
                  <a:srgbClr val="0070C0"/>
                </a:solidFill>
              </a:rPr>
              <a:t> fonksiyonları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sz="half" idx="1"/>
          </p:nvPr>
        </p:nvSpPr>
        <p:spPr>
          <a:xfrm>
            <a:off x="628650" y="1700808"/>
            <a:ext cx="4000500" cy="4361093"/>
          </a:xfrm>
        </p:spPr>
        <p:txBody>
          <a:bodyPr>
            <a:noAutofit/>
          </a:bodyPr>
          <a:lstStyle/>
          <a:p>
            <a:r>
              <a:rPr lang="tr-TR" sz="1500" dirty="0" err="1"/>
              <a:t>İmmün</a:t>
            </a:r>
            <a:r>
              <a:rPr lang="tr-TR" sz="1500" dirty="0"/>
              <a:t> sistem fonksiyonlarının güçlendirilmesi</a:t>
            </a:r>
          </a:p>
          <a:p>
            <a:r>
              <a:rPr lang="tr-TR" sz="1500" dirty="0" err="1"/>
              <a:t>Antioksidasyon</a:t>
            </a:r>
            <a:endParaRPr lang="tr-TR" sz="1500" dirty="0"/>
          </a:p>
          <a:p>
            <a:r>
              <a:rPr lang="tr-TR" sz="1500" dirty="0" err="1"/>
              <a:t>Detoksifikasyon</a:t>
            </a:r>
            <a:endParaRPr lang="tr-TR" sz="1500" dirty="0"/>
          </a:p>
          <a:p>
            <a:r>
              <a:rPr lang="tr-TR" sz="1500" dirty="0"/>
              <a:t>Redoks </a:t>
            </a:r>
            <a:r>
              <a:rPr lang="tr-TR" sz="1500" dirty="0" err="1"/>
              <a:t>homeostazı</a:t>
            </a:r>
            <a:endParaRPr lang="tr-TR" sz="1500" dirty="0"/>
          </a:p>
          <a:p>
            <a:r>
              <a:rPr lang="tr-TR" sz="1500" dirty="0"/>
              <a:t>Hücre sinyal iletimi </a:t>
            </a:r>
          </a:p>
          <a:p>
            <a:r>
              <a:rPr lang="tr-TR" sz="1500" dirty="0"/>
              <a:t>Demir metabolizması</a:t>
            </a:r>
          </a:p>
          <a:p>
            <a:r>
              <a:rPr lang="tr-TR" sz="1500" dirty="0"/>
              <a:t>DNA sentezi ve onarımı</a:t>
            </a:r>
          </a:p>
          <a:p>
            <a:r>
              <a:rPr lang="tr-TR" sz="1500" dirty="0"/>
              <a:t>Gen ekspresyonu</a:t>
            </a:r>
          </a:p>
          <a:p>
            <a:r>
              <a:rPr lang="tr-TR" sz="1500" dirty="0" err="1"/>
              <a:t>Sistein</a:t>
            </a:r>
            <a:r>
              <a:rPr lang="tr-TR" sz="1500" dirty="0"/>
              <a:t>/protein metabolizması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792344"/>
            <a:ext cx="3886200" cy="4084927"/>
          </a:xfrm>
        </p:spPr>
        <p:txBody>
          <a:bodyPr>
            <a:noAutofit/>
          </a:bodyPr>
          <a:lstStyle/>
          <a:p>
            <a:r>
              <a:rPr lang="tr-TR" sz="1500" dirty="0" err="1"/>
              <a:t>Hücrel</a:t>
            </a:r>
            <a:r>
              <a:rPr lang="tr-TR" sz="1500" dirty="0"/>
              <a:t> </a:t>
            </a:r>
            <a:r>
              <a:rPr lang="tr-TR" sz="1500" dirty="0" err="1"/>
              <a:t>proliferasyonu</a:t>
            </a:r>
            <a:r>
              <a:rPr lang="tr-TR" sz="1500" dirty="0"/>
              <a:t>/farklılaşması</a:t>
            </a:r>
          </a:p>
          <a:p>
            <a:r>
              <a:rPr lang="tr-TR" sz="1500" dirty="0" err="1"/>
              <a:t>Apoptoz</a:t>
            </a:r>
            <a:r>
              <a:rPr lang="tr-TR" sz="1500" dirty="0"/>
              <a:t>, </a:t>
            </a:r>
            <a:r>
              <a:rPr lang="tr-TR" sz="1500" dirty="0" err="1"/>
              <a:t>ferroptoz</a:t>
            </a:r>
            <a:endParaRPr lang="tr-TR" sz="1500" dirty="0"/>
          </a:p>
          <a:p>
            <a:r>
              <a:rPr lang="tr-TR" sz="1500" dirty="0"/>
              <a:t>Enzim aktivasyonu</a:t>
            </a:r>
          </a:p>
          <a:p>
            <a:r>
              <a:rPr lang="tr-TR" sz="1500" dirty="0"/>
              <a:t>Metal </a:t>
            </a:r>
            <a:r>
              <a:rPr lang="tr-TR" sz="1500" dirty="0" err="1"/>
              <a:t>homeostazı</a:t>
            </a:r>
            <a:endParaRPr lang="tr-TR" sz="1500" dirty="0"/>
          </a:p>
          <a:p>
            <a:r>
              <a:rPr lang="tr-TR" sz="1500" dirty="0" err="1"/>
              <a:t>Nöromodülatör</a:t>
            </a:r>
            <a:r>
              <a:rPr lang="tr-TR" sz="1500" dirty="0"/>
              <a:t>, </a:t>
            </a:r>
            <a:r>
              <a:rPr lang="tr-TR" sz="1500" dirty="0" err="1"/>
              <a:t>nörotransmiter</a:t>
            </a:r>
            <a:endParaRPr lang="en-US" sz="1500" dirty="0"/>
          </a:p>
          <a:p>
            <a:r>
              <a:rPr lang="tr-TR" sz="1500" dirty="0" err="1"/>
              <a:t>Nöronal</a:t>
            </a:r>
            <a:r>
              <a:rPr lang="tr-TR" sz="1500" dirty="0"/>
              <a:t> </a:t>
            </a:r>
            <a:r>
              <a:rPr lang="tr-TR" sz="1500" dirty="0" err="1"/>
              <a:t>glutamat</a:t>
            </a:r>
            <a:r>
              <a:rPr lang="tr-TR" sz="1500" dirty="0"/>
              <a:t> kaynağı</a:t>
            </a:r>
          </a:p>
          <a:p>
            <a:r>
              <a:rPr lang="tr-TR" sz="1500" dirty="0" err="1"/>
              <a:t>Nöronal</a:t>
            </a:r>
            <a:r>
              <a:rPr lang="tr-TR" sz="1500" dirty="0"/>
              <a:t> farklılaşma</a:t>
            </a:r>
          </a:p>
          <a:p>
            <a:r>
              <a:rPr lang="tr-TR" sz="1500" dirty="0"/>
              <a:t>Motor nöron hasarının önlenmesi</a:t>
            </a:r>
          </a:p>
          <a:p>
            <a:r>
              <a:rPr lang="tr-TR" sz="1500" dirty="0"/>
              <a:t>….</a:t>
            </a:r>
            <a:endParaRPr lang="en-US" sz="1500" dirty="0"/>
          </a:p>
        </p:txBody>
      </p:sp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2699792" y="6049465"/>
            <a:ext cx="3590156" cy="27384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Molecules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2022, 27, 324.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doi</a:t>
            </a:r>
            <a:r>
              <a:rPr kumimoji="0" lang="tr-T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: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10.3390/molecules27010324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619672" y="868256"/>
            <a:ext cx="7886700" cy="359627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rgbClr val="00B0F0"/>
                </a:solidFill>
              </a:rPr>
              <a:t>GLUTATYON-İlişkili hastalıklar, kullanım alanları?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3707904" y="1240820"/>
            <a:ext cx="4825691" cy="571657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tr-TR" sz="2200" dirty="0" err="1"/>
              <a:t>İnfertilite</a:t>
            </a:r>
            <a:endParaRPr lang="tr-TR" sz="2200" dirty="0"/>
          </a:p>
          <a:p>
            <a:pPr>
              <a:lnSpc>
                <a:spcPct val="150000"/>
              </a:lnSpc>
            </a:pPr>
            <a:r>
              <a:rPr lang="tr-TR" sz="2200" dirty="0"/>
              <a:t> </a:t>
            </a:r>
            <a:r>
              <a:rPr lang="en-US" sz="2200" dirty="0" err="1"/>
              <a:t>katarakt</a:t>
            </a:r>
            <a:r>
              <a:rPr lang="en-US" sz="2200" dirty="0"/>
              <a:t>, </a:t>
            </a:r>
            <a:r>
              <a:rPr lang="en-US" sz="2200" dirty="0" err="1"/>
              <a:t>makula</a:t>
            </a:r>
            <a:r>
              <a:rPr lang="en-US" sz="2200" dirty="0"/>
              <a:t> </a:t>
            </a:r>
            <a:r>
              <a:rPr lang="en-US" sz="2200" dirty="0" err="1"/>
              <a:t>dejenerasyonu</a:t>
            </a:r>
            <a:r>
              <a:rPr lang="en-US" sz="2200" dirty="0"/>
              <a:t>, </a:t>
            </a:r>
            <a:r>
              <a:rPr lang="en-US" sz="2200" dirty="0" err="1"/>
              <a:t>işitme</a:t>
            </a:r>
            <a:r>
              <a:rPr lang="en-US" sz="2200" dirty="0"/>
              <a:t> </a:t>
            </a:r>
            <a:r>
              <a:rPr lang="en-US" sz="2200" dirty="0" err="1"/>
              <a:t>bozukluğu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glokom</a:t>
            </a:r>
            <a:endParaRPr lang="tr-TR" sz="2200" dirty="0"/>
          </a:p>
          <a:p>
            <a:pPr>
              <a:lnSpc>
                <a:spcPct val="150000"/>
              </a:lnSpc>
            </a:pPr>
            <a:r>
              <a:rPr lang="tr-TR" sz="2200" dirty="0"/>
              <a:t> V</a:t>
            </a:r>
            <a:r>
              <a:rPr lang="en-US" sz="2200" dirty="0" err="1"/>
              <a:t>itamin</a:t>
            </a:r>
            <a:r>
              <a:rPr lang="en-US" sz="2200" dirty="0"/>
              <a:t> D, E, and C </a:t>
            </a:r>
            <a:r>
              <a:rPr lang="en-US" sz="2200" dirty="0" err="1"/>
              <a:t>metaboli</a:t>
            </a:r>
            <a:r>
              <a:rPr lang="tr-TR" sz="2200" dirty="0" err="1"/>
              <a:t>zmasının</a:t>
            </a:r>
            <a:r>
              <a:rPr lang="tr-TR" sz="2200" dirty="0"/>
              <a:t> düzenlenmesi</a:t>
            </a:r>
          </a:p>
          <a:p>
            <a:pPr marL="214313" indent="-214313">
              <a:lnSpc>
                <a:spcPct val="150000"/>
              </a:lnSpc>
            </a:pPr>
            <a:r>
              <a:rPr lang="tr-TR" sz="2200" b="1" dirty="0">
                <a:solidFill>
                  <a:schemeClr val="accent1"/>
                </a:solidFill>
              </a:rPr>
              <a:t>Kanser ilaçlarına bağlı sinir hasarı </a:t>
            </a:r>
            <a:r>
              <a:rPr lang="tr-TR" sz="2200" dirty="0"/>
              <a:t>(</a:t>
            </a:r>
            <a:r>
              <a:rPr lang="tr-TR" sz="2200" dirty="0" err="1"/>
              <a:t>cisplatin</a:t>
            </a:r>
            <a:r>
              <a:rPr lang="tr-TR" sz="2200" dirty="0"/>
              <a:t>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oxaliplatin</a:t>
            </a:r>
            <a:r>
              <a:rPr lang="tr-TR" sz="2200" dirty="0"/>
              <a:t>, </a:t>
            </a:r>
            <a:r>
              <a:rPr lang="tr-TR" sz="2200" dirty="0" err="1"/>
              <a:t>taxanes</a:t>
            </a:r>
            <a:r>
              <a:rPr lang="tr-TR" sz="2200" dirty="0"/>
              <a:t>, </a:t>
            </a:r>
            <a:r>
              <a:rPr lang="tr-TR" sz="2200" dirty="0" err="1"/>
              <a:t>vinca</a:t>
            </a:r>
            <a:r>
              <a:rPr lang="tr-TR" sz="2200" dirty="0"/>
              <a:t> </a:t>
            </a:r>
            <a:r>
              <a:rPr lang="tr-TR" sz="2200" dirty="0" err="1"/>
              <a:t>alkaloids</a:t>
            </a:r>
            <a:r>
              <a:rPr lang="tr-TR" sz="2200" dirty="0"/>
              <a:t>,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bortezomib</a:t>
            </a:r>
            <a:r>
              <a:rPr lang="tr-TR" sz="2200" dirty="0"/>
              <a:t>)</a:t>
            </a:r>
          </a:p>
          <a:p>
            <a:pPr marL="214313" indent="-214313">
              <a:lnSpc>
                <a:spcPct val="150000"/>
              </a:lnSpc>
            </a:pPr>
            <a:r>
              <a:rPr lang="tr-TR" sz="2200" dirty="0"/>
              <a:t>Cildin canlanması, rengin açılması, lekelerin azaltılması, enerji ve zindelik </a:t>
            </a:r>
          </a:p>
          <a:p>
            <a:pPr>
              <a:lnSpc>
                <a:spcPct val="150000"/>
              </a:lnSpc>
            </a:pPr>
            <a:endParaRPr lang="tr-TR" sz="1500" dirty="0"/>
          </a:p>
          <a:p>
            <a:endParaRPr lang="tr-TR" sz="1500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6032681" y="6217067"/>
            <a:ext cx="3086100" cy="499772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Nutrients, 11: 2073-93, 2019</a:t>
            </a: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Biol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Chem. 2009;390(3):191–214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432698" y="1227883"/>
            <a:ext cx="3427971" cy="5025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Yaşlanma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ve ilişkili </a:t>
            </a:r>
            <a:endParaRPr kumimoji="0" lang="tr-TR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Alzheimer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, MS, Parkinson, ALS</a:t>
            </a:r>
          </a:p>
          <a:p>
            <a:pPr marL="214313" marR="0" lvl="0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Kanser</a:t>
            </a:r>
          </a:p>
          <a:p>
            <a:pPr marL="214313" marR="0" lvl="0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Kronik karaciğer hastalığı</a:t>
            </a:r>
          </a:p>
          <a:p>
            <a:pPr marL="214313" marR="0" lvl="0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Akciğer hastalıkları (KOAH, </a:t>
            </a:r>
            <a:r>
              <a:rPr kumimoji="0" lang="tr-TR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astımi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ARDS)</a:t>
            </a:r>
          </a:p>
          <a:p>
            <a:pPr marL="214313" marR="0" lvl="0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Kistik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fibrozis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DM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Kardiyovasküler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hastalıklar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(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HT, MI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kolesterol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oksidasyonu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)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HIV/AIDS</a:t>
            </a:r>
          </a:p>
        </p:txBody>
      </p:sp>
    </p:spTree>
    <p:extLst>
      <p:ext uri="{BB962C8B-B14F-4D97-AF65-F5344CB8AC3E}">
        <p14:creationId xmlns:p14="http://schemas.microsoft.com/office/powerpoint/2010/main" val="19979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915487" y="476672"/>
            <a:ext cx="7886700" cy="359627"/>
          </a:xfrm>
        </p:spPr>
        <p:txBody>
          <a:bodyPr>
            <a:noAutofit/>
          </a:bodyPr>
          <a:lstStyle/>
          <a:p>
            <a:r>
              <a:rPr lang="tr-TR" b="1" dirty="0">
                <a:solidFill>
                  <a:srgbClr val="0070C0"/>
                </a:solidFill>
              </a:rPr>
              <a:t>GLUTATYON- </a:t>
            </a:r>
            <a:r>
              <a:rPr lang="tr-TR" b="1" dirty="0" smtClean="0">
                <a:solidFill>
                  <a:srgbClr val="0070C0"/>
                </a:solidFill>
              </a:rPr>
              <a:t>büyülü parlak cilt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915487" y="3645024"/>
            <a:ext cx="8215689" cy="3816424"/>
          </a:xfrm>
        </p:spPr>
        <p:txBody>
          <a:bodyPr>
            <a:normAutofit/>
          </a:bodyPr>
          <a:lstStyle/>
          <a:p>
            <a:endParaRPr lang="tr-TR" sz="2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tr-TR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Glutatyonun</a:t>
            </a:r>
            <a:r>
              <a:rPr lang="tr-T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tr-TR" sz="2000" dirty="0">
                <a:solidFill>
                  <a:schemeClr val="tx1"/>
                </a:solidFill>
                <a:sym typeface="Wingdings" panose="05000000000000000000" pitchFamily="2" charset="2"/>
              </a:rPr>
              <a:t>melanositlere etki ederek pigment sentezleme yeteneğini azaltacağına dair yayınlar mevcut</a:t>
            </a:r>
          </a:p>
          <a:p>
            <a:endParaRPr lang="tr-TR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tr-TR" sz="2000" dirty="0">
                <a:solidFill>
                  <a:schemeClr val="tx1"/>
                </a:solidFill>
                <a:sym typeface="Wingdings" panose="05000000000000000000" pitchFamily="2" charset="2"/>
              </a:rPr>
              <a:t>Ancak tek başına topikal form yerine iv – oral formların daha etkili olabileceği belirtilmiştir</a:t>
            </a:r>
          </a:p>
          <a:p>
            <a:endParaRPr lang="tr-TR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tr-TR" sz="2000" b="1" dirty="0">
                <a:solidFill>
                  <a:schemeClr val="tx1"/>
                </a:solidFill>
                <a:sym typeface="Wingdings" panose="05000000000000000000" pitchFamily="2" charset="2"/>
              </a:rPr>
              <a:t>Bununla birlikte veriler sınırlıdır ve tutarsızdır</a:t>
            </a: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FA09F12B-C52E-2B45-D497-004A964BB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2" t="19185" r="32676" b="42868"/>
          <a:stretch/>
        </p:blipFill>
        <p:spPr>
          <a:xfrm>
            <a:off x="0" y="1719447"/>
            <a:ext cx="914400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1043608" y="4002526"/>
            <a:ext cx="7745916" cy="27280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dirty="0" err="1"/>
              <a:t>GlyNAC</a:t>
            </a:r>
            <a:r>
              <a:rPr lang="tr-TR" dirty="0"/>
              <a:t> takviyesi alan fareler </a:t>
            </a:r>
          </a:p>
          <a:p>
            <a:pPr>
              <a:lnSpc>
                <a:spcPct val="150000"/>
              </a:lnSpc>
            </a:pPr>
            <a:r>
              <a:rPr lang="tr-TR" dirty="0"/>
              <a:t>%24 daha uzun yaşam</a:t>
            </a:r>
          </a:p>
          <a:p>
            <a:pPr>
              <a:lnSpc>
                <a:spcPct val="150000"/>
              </a:lnSpc>
            </a:pPr>
            <a:r>
              <a:rPr lang="tr-TR" dirty="0"/>
              <a:t>Bozulmuş GSH sentezi, GSH eksikliği, OS, </a:t>
            </a:r>
            <a:r>
              <a:rPr lang="tr-TR" dirty="0" err="1"/>
              <a:t>mitokondriyal</a:t>
            </a:r>
            <a:r>
              <a:rPr lang="tr-TR" dirty="0"/>
              <a:t> </a:t>
            </a:r>
            <a:r>
              <a:rPr lang="tr-TR" dirty="0" err="1"/>
              <a:t>disfonksiyon</a:t>
            </a:r>
            <a:r>
              <a:rPr lang="tr-TR" dirty="0"/>
              <a:t>,  anormal </a:t>
            </a:r>
            <a:r>
              <a:rPr lang="tr-TR" dirty="0" err="1"/>
              <a:t>mitofaji</a:t>
            </a:r>
            <a:r>
              <a:rPr lang="tr-TR" dirty="0"/>
              <a:t>, </a:t>
            </a:r>
            <a:r>
              <a:rPr lang="tr-TR" dirty="0" err="1"/>
              <a:t>genomik</a:t>
            </a:r>
            <a:r>
              <a:rPr lang="tr-TR" dirty="0"/>
              <a:t> hasarda düzelme</a:t>
            </a:r>
          </a:p>
          <a:p>
            <a:pPr>
              <a:lnSpc>
                <a:spcPct val="150000"/>
              </a:lnSpc>
            </a:pPr>
            <a:r>
              <a:rPr lang="tr-TR" dirty="0"/>
              <a:t>Yaşam süresini uzatabilir,  yaş ilişkili </a:t>
            </a:r>
            <a:r>
              <a:rPr lang="tr-TR" dirty="0" err="1"/>
              <a:t>defektleri</a:t>
            </a:r>
            <a:r>
              <a:rPr lang="tr-TR" dirty="0"/>
              <a:t> düzeltebilir</a:t>
            </a:r>
            <a:endParaRPr lang="en-US" dirty="0"/>
          </a:p>
        </p:txBody>
      </p:sp>
      <p:sp>
        <p:nvSpPr>
          <p:cNvPr id="2" name="Unvan 6">
            <a:extLst>
              <a:ext uri="{FF2B5EF4-FFF2-40B4-BE49-F238E27FC236}">
                <a16:creationId xmlns:a16="http://schemas.microsoft.com/office/drawing/2014/main" xmlns="" id="{C93B5B9E-A11B-FB30-2579-209CA819AA10}"/>
              </a:ext>
            </a:extLst>
          </p:cNvPr>
          <p:cNvSpPr txBox="1">
            <a:spLocks/>
          </p:cNvSpPr>
          <p:nvPr/>
        </p:nvSpPr>
        <p:spPr>
          <a:xfrm>
            <a:off x="2051720" y="562917"/>
            <a:ext cx="6947958" cy="3596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GLUTATYON- </a:t>
            </a:r>
            <a:r>
              <a:rPr kumimoji="0" lang="tr-T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ratlarde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daha uzun yaşam süresi ve daha iyi mitokondri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47C16DE0-5B8B-4D73-94ED-AFAB44DF9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30390" r="33463" b="26189"/>
          <a:stretch/>
        </p:blipFill>
        <p:spPr>
          <a:xfrm>
            <a:off x="0" y="1556792"/>
            <a:ext cx="9144000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95AD3190-9D86-F0A9-A0B8-934940152D9A}"/>
              </a:ext>
            </a:extLst>
          </p:cNvPr>
          <p:cNvSpPr txBox="1"/>
          <p:nvPr/>
        </p:nvSpPr>
        <p:spPr>
          <a:xfrm>
            <a:off x="992740" y="3429000"/>
            <a:ext cx="81724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GlyNAC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takviyesi sağlıklı yaşlanmanın desteklenmesinde etkili olabilir.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GlyNAC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takviyesinin birden fazla yaşlanma belirtisini tersine çeviriyor gibi görünmesi özellikle heyecan vericidir ve randomize bir klinik çalışmada doğrulanırsa, yaşlanma ve geriatri alanında dönüştürücü bir paradigma değişikliği getirebilir.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GlyNAC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takviyesinin yaşlanmadaki rolünü ve etkisini araştırmak için ek çalışmalara duyulan ihtiyacı güçlü bir şekilde desteklemektedir.</a:t>
            </a:r>
          </a:p>
        </p:txBody>
      </p:sp>
      <p:sp>
        <p:nvSpPr>
          <p:cNvPr id="2" name="Unvan 6">
            <a:extLst>
              <a:ext uri="{FF2B5EF4-FFF2-40B4-BE49-F238E27FC236}">
                <a16:creationId xmlns:a16="http://schemas.microsoft.com/office/drawing/2014/main" xmlns="" id="{32BDBD81-C91A-54D0-B5CF-8A629709C277}"/>
              </a:ext>
            </a:extLst>
          </p:cNvPr>
          <p:cNvSpPr txBox="1">
            <a:spLocks/>
          </p:cNvSpPr>
          <p:nvPr/>
        </p:nvSpPr>
        <p:spPr>
          <a:xfrm>
            <a:off x="1475656" y="0"/>
            <a:ext cx="6947958" cy="3596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GLUTATYON-kognitif iyileşme, </a:t>
            </a:r>
            <a:r>
              <a:rPr kumimoji="0" lang="tr-T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antiaging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, </a:t>
            </a:r>
            <a:r>
              <a:rPr kumimoji="0" lang="tr-T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antiinflamatuar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etki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175185AB-8E41-A3D1-AF80-1E89C9787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3" t="40158" r="32676" b="17785"/>
          <a:stretch/>
        </p:blipFill>
        <p:spPr>
          <a:xfrm>
            <a:off x="0" y="1131899"/>
            <a:ext cx="9144000" cy="18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4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3375"/>
            <a:ext cx="4187535" cy="906287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671" y="-3190010"/>
            <a:ext cx="4966856" cy="128016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831774" y="1158587"/>
            <a:ext cx="2580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Gerçekler, literatür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5018809" y="5190259"/>
            <a:ext cx="26736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İhtiyacı belirleme</a:t>
            </a:r>
          </a:p>
        </p:txBody>
      </p:sp>
    </p:spTree>
    <p:extLst>
      <p:ext uri="{BB962C8B-B14F-4D97-AF65-F5344CB8AC3E}">
        <p14:creationId xmlns:p14="http://schemas.microsoft.com/office/powerpoint/2010/main" val="9829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1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6_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Galeri">
  <a:themeElements>
    <a:clrScheme name="Galeri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AC464412-510E-4F2B-8947-A0DDBD028997}"/>
    </a:ext>
  </a:extLst>
</a:theme>
</file>

<file path=ppt/theme/theme8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FA6F8A5D-9D4C-427A-89E2-EF8B32C202CE}"/>
</file>

<file path=customXml/itemProps2.xml><?xml version="1.0" encoding="utf-8"?>
<ds:datastoreItem xmlns:ds="http://schemas.openxmlformats.org/officeDocument/2006/customXml" ds:itemID="{D8A697B5-68B9-4B05-800B-3672BF06613C}"/>
</file>

<file path=customXml/itemProps3.xml><?xml version="1.0" encoding="utf-8"?>
<ds:datastoreItem xmlns:ds="http://schemas.openxmlformats.org/officeDocument/2006/customXml" ds:itemID="{C057B2AD-5590-4450-9FEF-2F9A88E506E9}"/>
</file>

<file path=docProps/app.xml><?xml version="1.0" encoding="utf-8"?>
<Properties xmlns="http://schemas.openxmlformats.org/officeDocument/2006/extended-properties" xmlns:vt="http://schemas.openxmlformats.org/officeDocument/2006/docPropsVTypes">
  <TotalTime>9028</TotalTime>
  <Words>4182</Words>
  <Application>Microsoft Office PowerPoint</Application>
  <PresentationFormat>Ekran Gösterisi (4:3)</PresentationFormat>
  <Paragraphs>749</Paragraphs>
  <Slides>148</Slides>
  <Notes>17</Notes>
  <HiddenSlides>0</HiddenSlides>
  <MMClips>2</MMClips>
  <ScaleCrop>false</ScaleCrop>
  <HeadingPairs>
    <vt:vector size="6" baseType="variant">
      <vt:variant>
        <vt:lpstr>Tema</vt:lpstr>
      </vt:variant>
      <vt:variant>
        <vt:i4>20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148</vt:i4>
      </vt:variant>
    </vt:vector>
  </HeadingPairs>
  <TitlesOfParts>
    <vt:vector size="169" baseType="lpstr">
      <vt:lpstr>Ofis Teması</vt:lpstr>
      <vt:lpstr>Varsayılan Tasarım</vt:lpstr>
      <vt:lpstr>2_Office Teması</vt:lpstr>
      <vt:lpstr>10_Office Theme</vt:lpstr>
      <vt:lpstr>4_Office Teması</vt:lpstr>
      <vt:lpstr>7_Ofis Teması</vt:lpstr>
      <vt:lpstr>Galeri</vt:lpstr>
      <vt:lpstr>3_Office Teması</vt:lpstr>
      <vt:lpstr>2_Office Theme</vt:lpstr>
      <vt:lpstr>4_Varsayılan Tasarım</vt:lpstr>
      <vt:lpstr>12_Office Teması</vt:lpstr>
      <vt:lpstr>2_Varsayılan Tasarım</vt:lpstr>
      <vt:lpstr>Duman</vt:lpstr>
      <vt:lpstr>Office Teması</vt:lpstr>
      <vt:lpstr>3_Ofis Teması</vt:lpstr>
      <vt:lpstr>4_Ofis Teması</vt:lpstr>
      <vt:lpstr>4_Office Theme</vt:lpstr>
      <vt:lpstr>Office Theme</vt:lpstr>
      <vt:lpstr>6_Varsayılan Tasarım</vt:lpstr>
      <vt:lpstr>1_Office Teması</vt:lpstr>
      <vt:lpstr>CorelDRAW</vt:lpstr>
      <vt:lpstr> Anti-Ageing Nedir?</vt:lpstr>
      <vt:lpstr>Anti-Ageing Hedefi</vt:lpstr>
      <vt:lpstr>Anti-Ageing Biyokimyası</vt:lpstr>
      <vt:lpstr>Klinik Uygulamalar</vt:lpstr>
      <vt:lpstr>Beslenme ve Yaşam Tarzı Yaklaşımları</vt:lpstr>
      <vt:lpstr>Egzersiz, Stres ve Uyku Yönetimi</vt:lpstr>
      <vt:lpstr>Kozmetik ve Dermatolojik Yaklaşımlar</vt:lpstr>
      <vt:lpstr>PowerPoint Sunusu</vt:lpstr>
      <vt:lpstr>Toplantıdan beklentiniz ?</vt:lpstr>
      <vt:lpstr>Kaç yaşına kadar yaşamak istersiniz ?</vt:lpstr>
      <vt:lpstr>Nasıl yaş almak istersiniz?</vt:lpstr>
      <vt:lpstr>Sağlıklı yaş almak için ne yapıyorsunuz ?</vt:lpstr>
      <vt:lpstr>Nerede öleceğinizi düşünüyorsunuz ? </vt:lpstr>
      <vt:lpstr>PowerPoint Sunusu</vt:lpstr>
      <vt:lpstr>PowerPoint Sunusu</vt:lpstr>
      <vt:lpstr>Yaşlı kim ??</vt:lpstr>
      <vt:lpstr>Beklenen yasam suresi, 2023</vt:lpstr>
      <vt:lpstr>M.Ö. 2.500.000 – 5.000 (Taş Devri)      Homo Habilis --------Homo Sapiens  (M.Ö. 250.000) 18 yıl</vt:lpstr>
      <vt:lpstr>PowerPoint Sunusu</vt:lpstr>
      <vt:lpstr>PowerPoint Sunusu</vt:lpstr>
      <vt:lpstr>PowerPoint Sunusu</vt:lpstr>
      <vt:lpstr>PowerPoint Sunusu</vt:lpstr>
      <vt:lpstr> ..)..</vt:lpstr>
      <vt:lpstr>Centenerian: 100 Yıldan Fazla Yaşayanların  Sırrı</vt:lpstr>
      <vt:lpstr>MAVİ BÖLGELER</vt:lpstr>
      <vt:lpstr>OKİNAWA</vt:lpstr>
      <vt:lpstr>OKİNAWA DİYETİ</vt:lpstr>
      <vt:lpstr>GUT MİKROBİYOM</vt:lpstr>
      <vt:lpstr>Sentenaryanlarda neler farklı? Sebep sonuç ilişkisi zor GUT mikrobiyom ve cinsiyet</vt:lpstr>
      <vt:lpstr>Sentenaryanlarda yaşam tarzı, egzersiz…?</vt:lpstr>
      <vt:lpstr>GEROATLAS</vt:lpstr>
      <vt:lpstr>Gero atlas Türkiye  SAATÇİ MEHMET: SUPERCENTENARIAN, 107, Ordu</vt:lpstr>
      <vt:lpstr>SAATÇİ MEHMET: MEHMET YILMAZ</vt:lpstr>
      <vt:lpstr>PowerPoint Sunusu</vt:lpstr>
      <vt:lpstr>PowerPoint Sunusu</vt:lpstr>
      <vt:lpstr>PowerPoint Sunusu</vt:lpstr>
      <vt:lpstr>Yaşlanma fizyolojisi</vt:lpstr>
      <vt:lpstr>Yaşlanma mekanizmaları</vt:lpstr>
      <vt:lpstr>Genel Tanımlar</vt:lpstr>
      <vt:lpstr>Yaşlanma fizyolojisi ve yaşa bağlı hastalık ilişkisi</vt:lpstr>
      <vt:lpstr>Yaşlanma</vt:lpstr>
      <vt:lpstr>PowerPoint Sunusu</vt:lpstr>
      <vt:lpstr>PowerPoint Sunusu</vt:lpstr>
      <vt:lpstr>Telomer Kısalması</vt:lpstr>
      <vt:lpstr>P53 Geni</vt:lpstr>
      <vt:lpstr>PowerPoint Sunusu</vt:lpstr>
      <vt:lpstr>PowerPoint Sunusu</vt:lpstr>
      <vt:lpstr>Inflammaging</vt:lpstr>
      <vt:lpstr>Mikrobiyota</vt:lpstr>
      <vt:lpstr>Kalori kısıtlaması</vt:lpstr>
      <vt:lpstr>40 yaştan sonra genel performansta hızlı düşüş başlar</vt:lpstr>
      <vt:lpstr>İlerleyen yaşla birlikte müdahale içeren yaklaşımın önemi artmakta</vt:lpstr>
      <vt:lpstr>Yaş alma ünitesi-Mitokondri </vt:lpstr>
      <vt:lpstr>PowerPoint Sunusu</vt:lpstr>
      <vt:lpstr>Mitofaji</vt:lpstr>
      <vt:lpstr>PowerPoint Sunusu</vt:lpstr>
      <vt:lpstr>PowerPoint Sunusu</vt:lpstr>
      <vt:lpstr>PowerPoint Sunusu</vt:lpstr>
      <vt:lpstr>PowerPoint Sunusu</vt:lpstr>
      <vt:lpstr>PowerPoint Sunusu</vt:lpstr>
      <vt:lpstr>En sık önerdiğiniz mitokondri dostu</vt:lpstr>
      <vt:lpstr>İnsan ömrü uzun ve   cohort kanıt zor 60 yaş üstü aspirin verelim mi?</vt:lpstr>
      <vt:lpstr>Resveratrol</vt:lpstr>
      <vt:lpstr>Resveratrol</vt:lpstr>
      <vt:lpstr>Resveratrol</vt:lpstr>
      <vt:lpstr>PowerPoint Sunusu</vt:lpstr>
      <vt:lpstr>NAD+</vt:lpstr>
      <vt:lpstr>NAD+</vt:lpstr>
      <vt:lpstr>PowerPoint Sunusu</vt:lpstr>
      <vt:lpstr>PowerPoint Sunusu</vt:lpstr>
      <vt:lpstr>Magnezyum</vt:lpstr>
      <vt:lpstr>Probiotik</vt:lpstr>
      <vt:lpstr>Probiotik</vt:lpstr>
      <vt:lpstr>Probiotik-inflamaging</vt:lpstr>
      <vt:lpstr>Collagen-cilt yaşlanması</vt:lpstr>
      <vt:lpstr>Collagen-sağlıklı yaş alma </vt:lpstr>
      <vt:lpstr>Sitikolin-hafıza, hareket, antiaging…</vt:lpstr>
      <vt:lpstr>Sitikolin-uzun yaşam</vt:lpstr>
      <vt:lpstr>O kadar çok alan ve isim var ki sağlık / varlık / sağlık kaygısı </vt:lpstr>
      <vt:lpstr>Tam çözülemeyen alanlar Gri tıp Alanları </vt:lpstr>
      <vt:lpstr>PowerPoint Sunusu</vt:lpstr>
      <vt:lpstr>İnfodemiyoloji ve Infoveillance</vt:lpstr>
      <vt:lpstr>İnternette yanlış bilgi daha hızlı yayılıyor</vt:lpstr>
      <vt:lpstr>PowerPoint Sunusu</vt:lpstr>
      <vt:lpstr>PowerPoint Sunusu</vt:lpstr>
      <vt:lpstr>PowerPoint Sunusu</vt:lpstr>
      <vt:lpstr>takviye ihtiyacı//longevity tezatı</vt:lpstr>
      <vt:lpstr>Öneriyorum ama yan etkisi var mı? Denetim, yaptırım, endikasyon…..</vt:lpstr>
      <vt:lpstr>genel OTC/longevity </vt:lpstr>
      <vt:lpstr>PowerPoint Sunusu</vt:lpstr>
      <vt:lpstr>PowerPoint Sunusu</vt:lpstr>
      <vt:lpstr>PowerPoint Sunusu</vt:lpstr>
      <vt:lpstr> Glutatyon-Vücudumuzun temizlik işleri şefi </vt:lpstr>
      <vt:lpstr>GLUTATYON-Fizyolojik ve metabolik fonksiyonları</vt:lpstr>
      <vt:lpstr>GLUTATYON-İlişkili hastalıklar, kullanım alanları?</vt:lpstr>
      <vt:lpstr>GLUTATYON- büyülü parlak cilt</vt:lpstr>
      <vt:lpstr>PowerPoint Sunusu</vt:lpstr>
      <vt:lpstr>PowerPoint Sunusu</vt:lpstr>
      <vt:lpstr>PowerPoint Sunusu</vt:lpstr>
      <vt:lpstr>Yaşsız hayat için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Çok Yönlü Yaş Değerlendirmesi</vt:lpstr>
      <vt:lpstr>Yaş alma korkuları</vt:lpstr>
      <vt:lpstr>Trendlere dikkat </vt:lpstr>
      <vt:lpstr>PowerPoint Sunusu</vt:lpstr>
      <vt:lpstr>PowerPoint Sunusu</vt:lpstr>
      <vt:lpstr>PowerPoint Sunusu</vt:lpstr>
      <vt:lpstr>PowerPoint Sunusu</vt:lpstr>
      <vt:lpstr>Medikal antiaging</vt:lpstr>
      <vt:lpstr>SERUM BİYOMARKERLER</vt:lpstr>
      <vt:lpstr>Kolesterol ve demir yüksekliği uzun yaşamla ilgili mi şeker, ggt, ldh, , alp düşüklüğü </vt:lpstr>
      <vt:lpstr>HEAT SHOCK PROTEIN</vt:lpstr>
      <vt:lpstr>APOE ALLELİ-UZUN ÖMÜR</vt:lpstr>
      <vt:lpstr>LİTERATÜR NE DİYOR?</vt:lpstr>
      <vt:lpstr>AİLESEL FAKTÖRLER</vt:lpstr>
      <vt:lpstr>GENETİK FAKTÖRLER</vt:lpstr>
      <vt:lpstr>Yaşlanma biyomarkerlarının tarihçesi-Epigenetik markerler 2022-2023</vt:lpstr>
      <vt:lpstr>PowerPoint Sunusu</vt:lpstr>
      <vt:lpstr>PowerPoint Sunusu</vt:lpstr>
      <vt:lpstr>Yaşlanma biomarkerları ile yapılan çalışmalarda yapılan müdahaleler; yaşam tarzı değişikliği, farmakolojik tedavi, plazmaferez, supplementler</vt:lpstr>
      <vt:lpstr>Fasting ve yaşam süresi</vt:lpstr>
      <vt:lpstr>ilaçlar ve uzun yaşam ( büyüme hormonu, sglt, rapamisin, quersetin</vt:lpstr>
      <vt:lpstr>Supplementler (NADH, vitamin D, ve antiaging, genç plazma..)</vt:lpstr>
      <vt:lpstr>Supplementler ( vitE, quesetin, vitC, melatonin, curcumin..) organizmalar üzerinde yaşam süresine etkisi</vt:lpstr>
      <vt:lpstr>Supplementlerin organizmalar üzerinde yaşam süresine etkisi</vt:lpstr>
      <vt:lpstr>Antiaging ageless hangisini önerirsiniz ?</vt:lpstr>
      <vt:lpstr>Anti-aging ajanlar </vt:lpstr>
      <vt:lpstr>Senolitik ajanlar</vt:lpstr>
      <vt:lpstr>Ta65, resveretrol, curcumin, nadh, quersetin, navitoclax, rapamisin, metformin..</vt:lpstr>
      <vt:lpstr>PowerPoint Sunusu</vt:lpstr>
      <vt:lpstr>En sık antiaging ajanlar VitE, C, ALA, koQ10, melatonin, curcumin,resveretrol, quersetin, catechin, nadh.. </vt:lpstr>
      <vt:lpstr>PowerPoint Sunusu</vt:lpstr>
      <vt:lpstr>Gelecek Perspektifleri</vt:lpstr>
      <vt:lpstr>Telomeraz aktivatörleri</vt:lpstr>
      <vt:lpstr>PowerPoint Sunusu</vt:lpstr>
      <vt:lpstr>TA-65; Astragalus membranaceus root extract  </vt:lpstr>
      <vt:lpstr>PowerPoint Sunusu</vt:lpstr>
      <vt:lpstr>PowerPoint Sunusu</vt:lpstr>
      <vt:lpstr>Küresel adalet</vt:lpstr>
      <vt:lpstr>Ageless 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mustafa</dc:creator>
  <cp:lastModifiedBy>Windows User</cp:lastModifiedBy>
  <cp:revision>740</cp:revision>
  <dcterms:modified xsi:type="dcterms:W3CDTF">2025-10-15T03:17:46Z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