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37.xml" ContentType="application/vnd.openxmlformats-officedocument.presentationml.notesSlide+xml"/>
  <Override PartName="/ppt/notesSlides/notesSlide1.xml" ContentType="application/vnd.openxmlformats-officedocument.presentationml.notesSlide+xml"/>
  <Override PartName="/ppt/notesSlides/notesSlide25.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87" r:id="rId2"/>
    <p:sldId id="551" r:id="rId3"/>
    <p:sldId id="3517" r:id="rId4"/>
    <p:sldId id="569" r:id="rId5"/>
    <p:sldId id="3522" r:id="rId6"/>
    <p:sldId id="547" r:id="rId7"/>
    <p:sldId id="968" r:id="rId8"/>
    <p:sldId id="957" r:id="rId9"/>
    <p:sldId id="594" r:id="rId10"/>
    <p:sldId id="964" r:id="rId11"/>
    <p:sldId id="573" r:id="rId12"/>
    <p:sldId id="592" r:id="rId13"/>
    <p:sldId id="958" r:id="rId14"/>
    <p:sldId id="980" r:id="rId15"/>
    <p:sldId id="978" r:id="rId16"/>
    <p:sldId id="2064" r:id="rId17"/>
    <p:sldId id="979" r:id="rId18"/>
    <p:sldId id="975" r:id="rId19"/>
    <p:sldId id="3527" r:id="rId20"/>
    <p:sldId id="511" r:id="rId21"/>
    <p:sldId id="3526" r:id="rId22"/>
    <p:sldId id="600" r:id="rId23"/>
    <p:sldId id="3528" r:id="rId24"/>
    <p:sldId id="1034" r:id="rId25"/>
    <p:sldId id="411" r:id="rId26"/>
    <p:sldId id="404" r:id="rId27"/>
    <p:sldId id="421" r:id="rId28"/>
    <p:sldId id="463" r:id="rId29"/>
    <p:sldId id="603" r:id="rId30"/>
    <p:sldId id="423" r:id="rId31"/>
    <p:sldId id="960" r:id="rId32"/>
    <p:sldId id="1047" r:id="rId33"/>
    <p:sldId id="472" r:id="rId34"/>
    <p:sldId id="1029" r:id="rId35"/>
    <p:sldId id="2046" r:id="rId36"/>
    <p:sldId id="2078" r:id="rId37"/>
    <p:sldId id="2044" r:id="rId38"/>
    <p:sldId id="3537" r:id="rId39"/>
    <p:sldId id="3529" r:id="rId40"/>
    <p:sldId id="2066" r:id="rId41"/>
    <p:sldId id="1030" r:id="rId42"/>
    <p:sldId id="1060" r:id="rId43"/>
    <p:sldId id="3530" r:id="rId44"/>
    <p:sldId id="3531" r:id="rId45"/>
    <p:sldId id="1031" r:id="rId46"/>
    <p:sldId id="434" r:id="rId47"/>
  </p:sldIdLst>
  <p:sldSz cx="9144000" cy="6858000" type="screen4x3"/>
  <p:notesSz cx="6735763" cy="98663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875" autoAdjust="0"/>
    <p:restoredTop sz="79517" autoAdjust="0"/>
  </p:normalViewPr>
  <p:slideViewPr>
    <p:cSldViewPr>
      <p:cViewPr varScale="1">
        <p:scale>
          <a:sx n="64" d="100"/>
          <a:sy n="64" d="100"/>
        </p:scale>
        <p:origin x="2237" y="58"/>
      </p:cViewPr>
      <p:guideLst>
        <p:guide orient="horz" pos="2160"/>
        <p:guide pos="2880"/>
      </p:guideLst>
    </p:cSldViewPr>
  </p:slideViewPr>
  <p:outlineViewPr>
    <p:cViewPr>
      <p:scale>
        <a:sx n="33" d="100"/>
        <a:sy n="33" d="100"/>
      </p:scale>
      <p:origin x="12" y="2448"/>
    </p:cViewPr>
  </p:outlineViewPr>
  <p:notesTextViewPr>
    <p:cViewPr>
      <p:scale>
        <a:sx n="3" d="2"/>
        <a:sy n="3" d="2"/>
      </p:scale>
      <p:origin x="0" y="0"/>
    </p:cViewPr>
  </p:notesTextViewPr>
  <p:sorterViewPr>
    <p:cViewPr varScale="1">
      <p:scale>
        <a:sx n="1" d="1"/>
        <a:sy n="1" d="1"/>
      </p:scale>
      <p:origin x="0" y="-9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8830" cy="49331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15374" y="0"/>
            <a:ext cx="2918830" cy="493316"/>
          </a:xfrm>
          <a:prstGeom prst="rect">
            <a:avLst/>
          </a:prstGeom>
        </p:spPr>
        <p:txBody>
          <a:bodyPr vert="horz" lIns="91440" tIns="45720" rIns="91440" bIns="45720" rtlCol="0"/>
          <a:lstStyle>
            <a:lvl1pPr algn="r">
              <a:defRPr sz="1200"/>
            </a:lvl1pPr>
          </a:lstStyle>
          <a:p>
            <a:fld id="{D261E51E-8AFA-4204-8209-679D6E5B9200}" type="datetimeFigureOut">
              <a:rPr lang="it-IT" smtClean="0"/>
              <a:pPr/>
              <a:t>16/10/2025</a:t>
            </a:fld>
            <a:endParaRPr lang="it-IT"/>
          </a:p>
        </p:txBody>
      </p:sp>
      <p:sp>
        <p:nvSpPr>
          <p:cNvPr id="4" name="Segnaposto immagine diapositiva 3"/>
          <p:cNvSpPr>
            <a:spLocks noGrp="1" noRot="1" noChangeAspect="1"/>
          </p:cNvSpPr>
          <p:nvPr>
            <p:ph type="sldImg" idx="2"/>
          </p:nvPr>
        </p:nvSpPr>
        <p:spPr>
          <a:xfrm>
            <a:off x="900113" y="739775"/>
            <a:ext cx="4935537" cy="370046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371285"/>
            <a:ext cx="2918830" cy="493316"/>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15374" y="9371285"/>
            <a:ext cx="2918830" cy="493316"/>
          </a:xfrm>
          <a:prstGeom prst="rect">
            <a:avLst/>
          </a:prstGeom>
        </p:spPr>
        <p:txBody>
          <a:bodyPr vert="horz" lIns="91440" tIns="45720" rIns="91440" bIns="45720" rtlCol="0" anchor="b"/>
          <a:lstStyle>
            <a:lvl1pPr algn="r">
              <a:defRPr sz="1200"/>
            </a:lvl1pPr>
          </a:lstStyle>
          <a:p>
            <a:fld id="{EF8203A9-C260-49A1-A724-B94FC9B6713D}" type="slidenum">
              <a:rPr lang="it-IT" smtClean="0"/>
              <a:pPr/>
              <a:t>‹#›</a:t>
            </a:fld>
            <a:endParaRPr lang="it-IT"/>
          </a:p>
        </p:txBody>
      </p:sp>
    </p:spTree>
    <p:extLst>
      <p:ext uri="{BB962C8B-B14F-4D97-AF65-F5344CB8AC3E}">
        <p14:creationId xmlns:p14="http://schemas.microsoft.com/office/powerpoint/2010/main" val="332025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Data_plot"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en.wikipedia.org/wiki/Assay"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eurostat/statistics-explained/index.php?title=Ageing_Europe_-_looking_at_the_lives_of_older_people_in_the_EU"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c.europa.eu/eurostat/statistics-explained/index.php?title=Glossary:European_Union_(EU)" TargetMode="External"/><Relationship Id="rId4" Type="http://schemas.openxmlformats.org/officeDocument/2006/relationships/hyperlink" Target="https://ec.europa.eu/eurostat/statistics-explained/index.php?title=Glossary:Eurosta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0"/>
          <p:cNvSpPr>
            <a:spLocks noGrp="1" noChangeArrowheads="1"/>
          </p:cNvSpPr>
          <p:nvPr>
            <p:ph type="sldNum" sz="quarter" idx="5"/>
          </p:nvPr>
        </p:nvSpPr>
        <p:spPr>
          <a:noFill/>
        </p:spPr>
        <p:txBody>
          <a:bodyPr/>
          <a:lstStyle/>
          <a:p>
            <a:pPr defTabSz="911225"/>
            <a:fld id="{4E21AC52-5B61-4907-9632-97C2AD6580FD}" type="slidenum">
              <a:rPr lang="en-GB" altLang="it-IT">
                <a:latin typeface="Calibri" pitchFamily="34" charset="0"/>
                <a:ea typeface="MS PGothic" pitchFamily="34" charset="-128"/>
              </a:rPr>
              <a:pPr defTabSz="911225"/>
              <a:t>1</a:t>
            </a:fld>
            <a:endParaRPr lang="en-GB" altLang="it-IT">
              <a:latin typeface="Calibri" pitchFamily="34" charset="0"/>
              <a:ea typeface="MS PGothic" pitchFamily="34" charset="-128"/>
            </a:endParaRPr>
          </a:p>
        </p:txBody>
      </p:sp>
      <p:sp>
        <p:nvSpPr>
          <p:cNvPr id="26627" name="Text Box 1"/>
          <p:cNvSpPr txBox="1">
            <a:spLocks noChangeArrowheads="1"/>
          </p:cNvSpPr>
          <p:nvPr/>
        </p:nvSpPr>
        <p:spPr bwMode="auto">
          <a:xfrm>
            <a:off x="1124187" y="739974"/>
            <a:ext cx="4488949" cy="3699867"/>
          </a:xfrm>
          <a:prstGeom prst="rect">
            <a:avLst/>
          </a:prstGeom>
          <a:solidFill>
            <a:srgbClr val="FFFFFF"/>
          </a:solidFill>
          <a:ln w="9360">
            <a:solidFill>
              <a:srgbClr val="000000"/>
            </a:solidFill>
            <a:miter lim="800000"/>
            <a:headEnd/>
            <a:tailEnd/>
          </a:ln>
        </p:spPr>
        <p:txBody>
          <a:bodyPr wrap="none" lIns="91437" tIns="45719" rIns="91437" bIns="45719" anchor="ctr"/>
          <a:lstStyle/>
          <a:p>
            <a:pPr eaLnBrk="0" hangingPunct="0">
              <a:lnSpc>
                <a:spcPct val="76000"/>
              </a:lnSpc>
              <a:buClr>
                <a:srgbClr val="822433"/>
              </a:buClr>
            </a:pPr>
            <a:endParaRPr lang="it-IT" altLang="it-IT">
              <a:latin typeface="Arial" charset="0"/>
            </a:endParaRPr>
          </a:p>
        </p:txBody>
      </p:sp>
      <p:sp>
        <p:nvSpPr>
          <p:cNvPr id="26628" name="Rectangle 2"/>
          <p:cNvSpPr>
            <a:spLocks noGrp="1" noChangeArrowheads="1"/>
          </p:cNvSpPr>
          <p:nvPr>
            <p:ph type="body"/>
          </p:nvPr>
        </p:nvSpPr>
        <p:spPr>
          <a:xfrm>
            <a:off x="899662" y="4686499"/>
            <a:ext cx="4933322" cy="4439841"/>
          </a:xfrm>
          <a:noFill/>
          <a:ln/>
        </p:spPr>
        <p:txBody>
          <a:bodyPr wrap="none" anchor="ctr"/>
          <a:lstStyle/>
          <a:p>
            <a:pPr eaLnBrk="1" hangingPunct="1"/>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Vicious </a:t>
            </a:r>
            <a:r>
              <a:rPr lang="it-IT" b="1" dirty="0" err="1"/>
              <a:t>circle</a:t>
            </a:r>
            <a:r>
              <a:rPr lang="it-IT" b="1" dirty="0"/>
              <a:t> </a:t>
            </a:r>
            <a:r>
              <a:rPr lang="it-IT" b="1" dirty="0" err="1"/>
              <a:t>where</a:t>
            </a:r>
            <a:r>
              <a:rPr lang="it-IT" b="1" dirty="0"/>
              <a:t> the </a:t>
            </a:r>
            <a:r>
              <a:rPr lang="it-IT" b="1" dirty="0" err="1"/>
              <a:t>determinants</a:t>
            </a:r>
            <a:r>
              <a:rPr lang="it-IT" b="1" dirty="0"/>
              <a:t> of SO </a:t>
            </a:r>
            <a:r>
              <a:rPr lang="it-IT" b="1" dirty="0" err="1"/>
              <a:t>may</a:t>
            </a:r>
            <a:r>
              <a:rPr lang="it-IT" b="1" dirty="0"/>
              <a:t> lead to clinical and </a:t>
            </a:r>
            <a:r>
              <a:rPr lang="it-IT" b="1" dirty="0" err="1"/>
              <a:t>functional</a:t>
            </a:r>
            <a:r>
              <a:rPr lang="it-IT" b="1" dirty="0"/>
              <a:t> </a:t>
            </a:r>
            <a:r>
              <a:rPr lang="it-IT" b="1" dirty="0" err="1"/>
              <a:t>consequences</a:t>
            </a:r>
            <a:r>
              <a:rPr lang="it-IT" b="1" dirty="0"/>
              <a:t> </a:t>
            </a:r>
            <a:r>
              <a:rPr lang="it-IT" b="1" dirty="0" err="1"/>
              <a:t>that</a:t>
            </a:r>
            <a:r>
              <a:rPr lang="it-IT" b="1" dirty="0"/>
              <a:t> </a:t>
            </a:r>
            <a:r>
              <a:rPr lang="it-IT" b="1" dirty="0" err="1"/>
              <a:t>will</a:t>
            </a:r>
            <a:r>
              <a:rPr lang="it-IT" b="1" dirty="0"/>
              <a:t> </a:t>
            </a:r>
            <a:r>
              <a:rPr lang="it-IT" b="1" dirty="0" err="1"/>
              <a:t>worsen</a:t>
            </a:r>
            <a:r>
              <a:rPr lang="it-IT" b="1" dirty="0"/>
              <a:t> SO.</a:t>
            </a:r>
          </a:p>
        </p:txBody>
      </p:sp>
      <p:sp>
        <p:nvSpPr>
          <p:cNvPr id="4" name="Segnaposto numero diapositiva 3"/>
          <p:cNvSpPr>
            <a:spLocks noGrp="1"/>
          </p:cNvSpPr>
          <p:nvPr>
            <p:ph type="sldNum" sz="quarter" idx="5"/>
          </p:nvPr>
        </p:nvSpPr>
        <p:spPr/>
        <p:txBody>
          <a:bodyPr/>
          <a:lstStyle/>
          <a:p>
            <a:fld id="{470AEB32-ABBF-452E-BA2B-FF348A570ECB}" type="slidenum">
              <a:rPr lang="it-IT" smtClean="0"/>
              <a:t>11</a:t>
            </a:fld>
            <a:endParaRPr lang="it-IT"/>
          </a:p>
        </p:txBody>
      </p:sp>
    </p:spTree>
    <p:extLst>
      <p:ext uri="{BB962C8B-B14F-4D97-AF65-F5344CB8AC3E}">
        <p14:creationId xmlns:p14="http://schemas.microsoft.com/office/powerpoint/2010/main" val="187384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0AEB32-ABBF-452E-BA2B-FF348A570ECB}" type="slidenum">
              <a:rPr lang="it-IT" smtClean="0"/>
              <a:t>12</a:t>
            </a:fld>
            <a:endParaRPr lang="it-IT"/>
          </a:p>
        </p:txBody>
      </p:sp>
    </p:spTree>
    <p:extLst>
      <p:ext uri="{BB962C8B-B14F-4D97-AF65-F5344CB8AC3E}">
        <p14:creationId xmlns:p14="http://schemas.microsoft.com/office/powerpoint/2010/main" val="419189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it-IT" dirty="0"/>
              <a:t>The results of our investigation show for the first time that there is an age-related increase in fatty infiltration of midthigh skeletal muscle in men and women, as indicated by increases in IMF (intermuscular fat).</a:t>
            </a:r>
          </a:p>
          <a:p>
            <a:pPr algn="just"/>
            <a:r>
              <a:rPr lang="en-US" altLang="it-IT" dirty="0"/>
              <a:t>Moreover, this fatty infiltration of skeletal muscle worsened over 5 y in both men and women regardless of weight changes and changes in subcutaneous thigh adipose tissue.</a:t>
            </a:r>
          </a:p>
          <a:p>
            <a:pPr algn="just"/>
            <a:r>
              <a:rPr lang="en-US" altLang="it-IT" dirty="0"/>
              <a:t>We also found that the </a:t>
            </a:r>
            <a:r>
              <a:rPr lang="en-US" altLang="it-IT" b="1" dirty="0"/>
              <a:t>decreases in strength were 2–5 times greater than the loss of muscle size with aging</a:t>
            </a:r>
            <a:r>
              <a:rPr lang="en-US" altLang="it-IT" dirty="0"/>
              <a:t>. </a:t>
            </a:r>
          </a:p>
          <a:p>
            <a:pPr algn="just"/>
            <a:r>
              <a:rPr lang="en-US" altLang="it-IT" dirty="0"/>
              <a:t>In addition, weight gain did not attenuate the loss of strength with aging, despite a small increase in midthigh muscle area. </a:t>
            </a:r>
          </a:p>
          <a:p>
            <a:pPr algn="just"/>
            <a:r>
              <a:rPr lang="en-US" altLang="it-IT" dirty="0"/>
              <a:t>Together, these findings clearly indicate that progressive muscle weakness and increase in muscular fat infiltration with age occur regardless of changes in muscle mass or SF (subcutaneous fat), implicating losses in MQ (muscle quality) with aging.</a:t>
            </a:r>
            <a:endParaRPr lang="it-IT" altLang="it-IT" dirty="0"/>
          </a:p>
          <a:p>
            <a:endParaRPr lang="it-IT" altLang="it-IT" dirty="0"/>
          </a:p>
        </p:txBody>
      </p:sp>
      <p:sp>
        <p:nvSpPr>
          <p:cNvPr id="4" name="Segnaposto numero diapositiva 3"/>
          <p:cNvSpPr>
            <a:spLocks noGrp="1"/>
          </p:cNvSpPr>
          <p:nvPr>
            <p:ph type="sldNum" sz="quarter" idx="5"/>
          </p:nvPr>
        </p:nvSpPr>
        <p:spPr/>
        <p:txBody>
          <a:bodyPr/>
          <a:lstStyle>
            <a:lvl1pPr>
              <a:defRPr sz="3200" b="1">
                <a:solidFill>
                  <a:srgbClr val="000000"/>
                </a:solidFill>
                <a:latin typeface="Times New Roman" panose="02020603050405020304" pitchFamily="18" charset="0"/>
              </a:defRPr>
            </a:lvl1pPr>
            <a:lvl2pPr marL="742950" indent="-285750">
              <a:defRPr sz="3200" b="1">
                <a:solidFill>
                  <a:srgbClr val="000000"/>
                </a:solidFill>
                <a:latin typeface="Times New Roman" panose="02020603050405020304" pitchFamily="18" charset="0"/>
              </a:defRPr>
            </a:lvl2pPr>
            <a:lvl3pPr marL="1143000" indent="-228600">
              <a:defRPr sz="3200" b="1">
                <a:solidFill>
                  <a:srgbClr val="000000"/>
                </a:solidFill>
                <a:latin typeface="Times New Roman" panose="02020603050405020304" pitchFamily="18" charset="0"/>
              </a:defRPr>
            </a:lvl3pPr>
            <a:lvl4pPr marL="1600200" indent="-228600">
              <a:defRPr sz="3200" b="1">
                <a:solidFill>
                  <a:srgbClr val="000000"/>
                </a:solidFill>
                <a:latin typeface="Times New Roman" panose="02020603050405020304" pitchFamily="18" charset="0"/>
              </a:defRPr>
            </a:lvl4pPr>
            <a:lvl5pPr marL="2057400" indent="-228600">
              <a:defRPr sz="3200" b="1">
                <a:solidFill>
                  <a:srgbClr val="000000"/>
                </a:solidFill>
                <a:latin typeface="Times New Roman" panose="02020603050405020304" pitchFamily="18" charset="0"/>
              </a:defRPr>
            </a:lvl5pPr>
            <a:lvl6pPr marL="2514600" indent="-228600" algn="r" eaLnBrk="0" fontAlgn="base" hangingPunct="0">
              <a:spcBef>
                <a:spcPct val="0"/>
              </a:spcBef>
              <a:spcAft>
                <a:spcPct val="0"/>
              </a:spcAft>
              <a:defRPr sz="3200" b="1">
                <a:solidFill>
                  <a:srgbClr val="000000"/>
                </a:solidFill>
                <a:latin typeface="Times New Roman" panose="02020603050405020304" pitchFamily="18" charset="0"/>
              </a:defRPr>
            </a:lvl6pPr>
            <a:lvl7pPr marL="2971800" indent="-228600" algn="r" eaLnBrk="0" fontAlgn="base" hangingPunct="0">
              <a:spcBef>
                <a:spcPct val="0"/>
              </a:spcBef>
              <a:spcAft>
                <a:spcPct val="0"/>
              </a:spcAft>
              <a:defRPr sz="3200" b="1">
                <a:solidFill>
                  <a:srgbClr val="000000"/>
                </a:solidFill>
                <a:latin typeface="Times New Roman" panose="02020603050405020304" pitchFamily="18" charset="0"/>
              </a:defRPr>
            </a:lvl7pPr>
            <a:lvl8pPr marL="3429000" indent="-228600" algn="r" eaLnBrk="0" fontAlgn="base" hangingPunct="0">
              <a:spcBef>
                <a:spcPct val="0"/>
              </a:spcBef>
              <a:spcAft>
                <a:spcPct val="0"/>
              </a:spcAft>
              <a:defRPr sz="3200" b="1">
                <a:solidFill>
                  <a:srgbClr val="000000"/>
                </a:solidFill>
                <a:latin typeface="Times New Roman" panose="02020603050405020304" pitchFamily="18" charset="0"/>
              </a:defRPr>
            </a:lvl8pPr>
            <a:lvl9pPr marL="3886200" indent="-228600" algn="r" eaLnBrk="0" fontAlgn="base" hangingPunct="0">
              <a:spcBef>
                <a:spcPct val="0"/>
              </a:spcBef>
              <a:spcAft>
                <a:spcPct val="0"/>
              </a:spcAft>
              <a:defRPr sz="3200" b="1">
                <a:solidFill>
                  <a:srgbClr val="000000"/>
                </a:solidFill>
                <a:latin typeface="Times New Roman" panose="02020603050405020304" pitchFamily="18" charset="0"/>
              </a:defRPr>
            </a:lvl9pPr>
          </a:lstStyle>
          <a:p>
            <a:fld id="{09863EF6-32D0-461C-A09B-EA17E10A8CC6}" type="slidenum">
              <a:rPr lang="it-IT" altLang="it-IT" sz="1200"/>
              <a:pPr/>
              <a:t>13</a:t>
            </a:fld>
            <a:endParaRPr lang="it-IT" altLang="it-IT" sz="1200"/>
          </a:p>
        </p:txBody>
      </p:sp>
    </p:spTree>
    <p:extLst>
      <p:ext uri="{BB962C8B-B14F-4D97-AF65-F5344CB8AC3E}">
        <p14:creationId xmlns:p14="http://schemas.microsoft.com/office/powerpoint/2010/main" val="357155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100" b="1" i="0" u="none" strike="noStrike" baseline="0" dirty="0">
                <a:solidFill>
                  <a:srgbClr val="272727"/>
                </a:solidFill>
                <a:latin typeface="AdvOT1ef757c0"/>
              </a:rPr>
              <a:t>Atherosclerosis, identi</a:t>
            </a:r>
            <a:r>
              <a:rPr lang="en-US" sz="1100" b="1" i="0" u="none" strike="noStrike" baseline="0" dirty="0">
                <a:solidFill>
                  <a:srgbClr val="272727"/>
                </a:solidFill>
                <a:latin typeface="AdvOT1ef757c0+fb"/>
              </a:rPr>
              <a:t>fi</a:t>
            </a:r>
            <a:r>
              <a:rPr lang="en-US" sz="1100" b="1" i="0" u="none" strike="noStrike" baseline="0" dirty="0">
                <a:solidFill>
                  <a:srgbClr val="272727"/>
                </a:solidFill>
                <a:latin typeface="AdvOT1ef757c0"/>
              </a:rPr>
              <a:t>ed as a root pathological contributor to multiple CVDs, is inextricably intertwined with sarcopenic obesity </a:t>
            </a:r>
            <a:r>
              <a:rPr lang="en-US" sz="1100" b="0" i="0" u="none" strike="noStrike" baseline="0" dirty="0">
                <a:solidFill>
                  <a:srgbClr val="272727"/>
                </a:solidFill>
                <a:latin typeface="AdvOT1ef757c0"/>
              </a:rPr>
              <a:t>and is primarily driven by the impact of sarcopenic obesity on metabolic health. </a:t>
            </a:r>
          </a:p>
          <a:p>
            <a:pPr algn="l"/>
            <a:r>
              <a:rPr lang="en-US" sz="1100" b="0" i="0" u="none" strike="noStrike" baseline="0" dirty="0">
                <a:solidFill>
                  <a:srgbClr val="272727"/>
                </a:solidFill>
                <a:latin typeface="AdvOT1ef757c0"/>
              </a:rPr>
              <a:t>This state is characterized by </a:t>
            </a:r>
            <a:r>
              <a:rPr lang="en-US" sz="1100" b="1" i="0" u="none" strike="noStrike" baseline="0" dirty="0">
                <a:solidFill>
                  <a:srgbClr val="272727"/>
                </a:solidFill>
                <a:latin typeface="AdvOT1ef757c0"/>
              </a:rPr>
              <a:t>insulin resistance </a:t>
            </a:r>
            <a:r>
              <a:rPr lang="en-US" sz="1100" b="0" i="0" u="none" strike="noStrike" baseline="0" dirty="0">
                <a:solidFill>
                  <a:srgbClr val="272727"/>
                </a:solidFill>
                <a:latin typeface="AdvOT1ef757c0"/>
              </a:rPr>
              <a:t>(IR), which induces vasodilation lesion and endothelial dysfunction, thus fueling the advancement of atherosclerosis.</a:t>
            </a:r>
          </a:p>
          <a:p>
            <a:pPr algn="l"/>
            <a:r>
              <a:rPr lang="en-US" sz="1100" b="0" i="0" u="none" strike="noStrike" baseline="0" dirty="0">
                <a:solidFill>
                  <a:srgbClr val="272727"/>
                </a:solidFill>
                <a:latin typeface="AdvOT1ef757c0"/>
              </a:rPr>
              <a:t>In addition, the </a:t>
            </a:r>
            <a:r>
              <a:rPr lang="en-US" sz="1100" b="1" i="0" u="none" strike="noStrike" baseline="0" dirty="0">
                <a:solidFill>
                  <a:srgbClr val="272727"/>
                </a:solidFill>
                <a:latin typeface="AdvOT1ef757c0"/>
              </a:rPr>
              <a:t>proin</a:t>
            </a:r>
            <a:r>
              <a:rPr lang="en-US" sz="1100" b="1" i="0" u="none" strike="noStrike" baseline="0" dirty="0">
                <a:solidFill>
                  <a:srgbClr val="272727"/>
                </a:solidFill>
                <a:latin typeface="AdvOT1ef757c0+fb"/>
              </a:rPr>
              <a:t>fl</a:t>
            </a:r>
            <a:r>
              <a:rPr lang="en-US" sz="1100" b="1" i="0" u="none" strike="noStrike" baseline="0" dirty="0">
                <a:solidFill>
                  <a:srgbClr val="272727"/>
                </a:solidFill>
                <a:latin typeface="AdvOT1ef757c0"/>
              </a:rPr>
              <a:t>ammatory status</a:t>
            </a:r>
            <a:r>
              <a:rPr lang="en-US" sz="1100" b="0" i="0" u="none" strike="noStrike" baseline="0" dirty="0">
                <a:solidFill>
                  <a:srgbClr val="272727"/>
                </a:solidFill>
                <a:latin typeface="AdvOT1ef757c0"/>
              </a:rPr>
              <a:t>, exacerbated by macrophages in</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ltrating adipose tissue during the progression of sarcopenic obesity, is another causative factor of atherosclerosis. These macrophages, in combination with adipocytes and lipid-in</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ltrated muscle tissues, stimulate the secretion of proin</a:t>
            </a:r>
            <a:r>
              <a:rPr lang="en-US" sz="1100" b="0" i="0" u="none" strike="noStrike" baseline="0" dirty="0">
                <a:solidFill>
                  <a:srgbClr val="272727"/>
                </a:solidFill>
                <a:latin typeface="AdvOT1ef757c0+fb"/>
              </a:rPr>
              <a:t>fl</a:t>
            </a:r>
            <a:r>
              <a:rPr lang="en-US" sz="1100" b="0" i="0" u="none" strike="noStrike" baseline="0" dirty="0">
                <a:solidFill>
                  <a:srgbClr val="272727"/>
                </a:solidFill>
                <a:latin typeface="AdvOT1ef757c0"/>
              </a:rPr>
              <a:t>ammatory cytokines, particularly TNF-</a:t>
            </a:r>
            <a:r>
              <a:rPr lang="en-US" sz="1100" b="0" i="0" u="none" strike="noStrike" baseline="0" dirty="0">
                <a:solidFill>
                  <a:srgbClr val="272727"/>
                </a:solidFill>
                <a:latin typeface="AdvOT3f84ef53"/>
              </a:rPr>
              <a:t>a </a:t>
            </a:r>
            <a:r>
              <a:rPr lang="en-US" sz="1100" b="0" i="0" u="none" strike="noStrike" baseline="0" dirty="0">
                <a:solidFill>
                  <a:srgbClr val="272727"/>
                </a:solidFill>
                <a:latin typeface="AdvOT1ef757c0"/>
              </a:rPr>
              <a:t>and IL-6, while reducing the release of protective adiponectin, thereby evoking systemic chronic in</a:t>
            </a:r>
            <a:r>
              <a:rPr lang="en-US" sz="1100" b="0" i="0" u="none" strike="noStrike" baseline="0" dirty="0">
                <a:solidFill>
                  <a:srgbClr val="272727"/>
                </a:solidFill>
                <a:latin typeface="AdvOT1ef757c0+fb"/>
              </a:rPr>
              <a:t>fl</a:t>
            </a:r>
            <a:r>
              <a:rPr lang="en-US" sz="1100" b="0" i="0" u="none" strike="noStrike" baseline="0" dirty="0">
                <a:solidFill>
                  <a:srgbClr val="272727"/>
                </a:solidFill>
                <a:latin typeface="AdvOT1ef757c0"/>
              </a:rPr>
              <a:t>ammation that directly damages the vascular endothelium and, in, turn exacerbates IR and atherosclerosis.</a:t>
            </a:r>
          </a:p>
          <a:p>
            <a:pPr algn="l"/>
            <a:r>
              <a:rPr lang="en-US" sz="1100" b="0" i="0" u="none" strike="noStrike" baseline="0" dirty="0">
                <a:solidFill>
                  <a:srgbClr val="272727"/>
                </a:solidFill>
                <a:latin typeface="AdvOT1ef757c0"/>
              </a:rPr>
              <a:t>Sarcopenic obesity-induced adipokine overexpression can also trigger </a:t>
            </a:r>
            <a:r>
              <a:rPr lang="en-US" sz="1100" b="1" i="0" u="none" strike="noStrike" baseline="0" dirty="0">
                <a:solidFill>
                  <a:srgbClr val="272727"/>
                </a:solidFill>
                <a:latin typeface="AdvOT1ef757c0"/>
              </a:rPr>
              <a:t>oxidative stress</a:t>
            </a:r>
            <a:r>
              <a:rPr lang="en-US" sz="1100" b="0" i="0" u="none" strike="noStrike" baseline="0" dirty="0">
                <a:solidFill>
                  <a:srgbClr val="272727"/>
                </a:solidFill>
                <a:latin typeface="AdvOT1ef757c0"/>
              </a:rPr>
              <a:t>, forcing low-density lipoprotein oxidation, cholesterol ef</a:t>
            </a:r>
            <a:r>
              <a:rPr lang="en-US" sz="1100" b="0" i="0" u="none" strike="noStrike" baseline="0" dirty="0">
                <a:solidFill>
                  <a:srgbClr val="272727"/>
                </a:solidFill>
                <a:latin typeface="AdvOT1ef757c0+fb"/>
              </a:rPr>
              <a:t>fl</a:t>
            </a:r>
            <a:r>
              <a:rPr lang="en-US" sz="1100" b="0" i="0" u="none" strike="noStrike" baseline="0" dirty="0">
                <a:solidFill>
                  <a:srgbClr val="272727"/>
                </a:solidFill>
                <a:latin typeface="AdvOT1ef757c0"/>
              </a:rPr>
              <a:t>ux obstruction, and collagen </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ber aggregation in </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broatheroma plaques, which, taken together, further deteriorate endothelial dysfunction and aggravate atherogenesis, ultimately provoking multifactorial CVD events, including ischemic heart disease, arrhythmia, and heart failure.</a:t>
            </a:r>
          </a:p>
          <a:p>
            <a:pPr algn="l"/>
            <a:endParaRPr lang="en-US" sz="1100" b="0" i="0" u="none" strike="noStrike" baseline="0" dirty="0">
              <a:solidFill>
                <a:srgbClr val="272727"/>
              </a:solidFill>
              <a:latin typeface="AdvOT1ef757c0"/>
            </a:endParaRPr>
          </a:p>
          <a:p>
            <a:pPr algn="l"/>
            <a:r>
              <a:rPr lang="it-IT" sz="1100" b="0" i="0" u="none" strike="noStrike" baseline="0" dirty="0" err="1">
                <a:solidFill>
                  <a:srgbClr val="272727"/>
                </a:solidFill>
                <a:latin typeface="AdvOT1ef757c0"/>
              </a:rPr>
              <a:t>Recent</a:t>
            </a:r>
            <a:r>
              <a:rPr lang="it-IT" sz="1100" b="0" i="0" u="none" strike="noStrike" baseline="0" dirty="0">
                <a:solidFill>
                  <a:srgbClr val="272727"/>
                </a:solidFill>
                <a:latin typeface="AdvOT1ef757c0"/>
              </a:rPr>
              <a:t> </a:t>
            </a:r>
            <a:r>
              <a:rPr lang="it-IT" sz="1100" b="0" i="0" u="none" strike="noStrike" baseline="0" dirty="0" err="1">
                <a:solidFill>
                  <a:srgbClr val="272727"/>
                </a:solidFill>
                <a:latin typeface="AdvOT1ef757c0"/>
              </a:rPr>
              <a:t>research</a:t>
            </a:r>
            <a:r>
              <a:rPr lang="it-IT" sz="1100" b="0" i="0" u="none" strike="noStrike" baseline="0" dirty="0">
                <a:solidFill>
                  <a:srgbClr val="272727"/>
                </a:solidFill>
                <a:latin typeface="AdvOT1ef757c0"/>
              </a:rPr>
              <a:t> </a:t>
            </a:r>
            <a:r>
              <a:rPr lang="it-IT" sz="1100" b="0" i="0" u="none" strike="noStrike" baseline="0" dirty="0" err="1">
                <a:solidFill>
                  <a:srgbClr val="272727"/>
                </a:solidFill>
                <a:latin typeface="AdvOT1ef757c0"/>
              </a:rPr>
              <a:t>has</a:t>
            </a:r>
            <a:r>
              <a:rPr lang="it-IT" sz="1100" b="0" i="0" u="none" strike="noStrike" baseline="0" dirty="0">
                <a:solidFill>
                  <a:srgbClr val="272727"/>
                </a:solidFill>
                <a:latin typeface="AdvOT1ef757c0"/>
              </a:rPr>
              <a:t> </a:t>
            </a:r>
            <a:r>
              <a:rPr lang="en-US" sz="1100" b="0" i="0" u="none" strike="noStrike" baseline="0" dirty="0">
                <a:solidFill>
                  <a:srgbClr val="272727"/>
                </a:solidFill>
                <a:latin typeface="AdvOT1ef757c0"/>
              </a:rPr>
              <a:t>revealed an independent correlation between sarcopenic obesity and coronary artery calci</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cation (</a:t>
            </a:r>
            <a:r>
              <a:rPr lang="en-US" sz="1100" b="0" i="0" u="none" strike="noStrike" baseline="0" dirty="0">
                <a:solidFill>
                  <a:srgbClr val="DA3133"/>
                </a:solidFill>
                <a:latin typeface="AdvOT1ef757c0"/>
              </a:rPr>
              <a:t>50</a:t>
            </a:r>
            <a:r>
              <a:rPr lang="en-US" sz="1100" b="0" i="0" u="none" strike="noStrike" baseline="0" dirty="0">
                <a:solidFill>
                  <a:srgbClr val="272727"/>
                </a:solidFill>
                <a:latin typeface="AdvOT1ef757c0"/>
              </a:rPr>
              <a:t>), which is typically concomitant with advanced atherosclerosis and has been established as a predictor of impending cardiac events. </a:t>
            </a:r>
          </a:p>
          <a:p>
            <a:pPr algn="l"/>
            <a:r>
              <a:rPr lang="en-US" sz="1100" b="0" i="0" u="none" strike="noStrike" baseline="0" dirty="0">
                <a:solidFill>
                  <a:srgbClr val="272727"/>
                </a:solidFill>
                <a:latin typeface="AdvOT1ef757c0"/>
              </a:rPr>
              <a:t>The underlying mechanisms may be attributed to the overproduction of ROS, followed by endothelial dysfunction, arterial stiffness, and microvascular damage, highlighting the robust association between sarcopenic obesity and atherosclerosis, and, thereby, CVDs. </a:t>
            </a:r>
          </a:p>
          <a:p>
            <a:pPr algn="l"/>
            <a:r>
              <a:rPr lang="en-US" sz="1100" b="1" i="0" u="none" strike="noStrike" baseline="0" dirty="0">
                <a:solidFill>
                  <a:srgbClr val="272727"/>
                </a:solidFill>
                <a:latin typeface="AdvOT1ef757c0"/>
              </a:rPr>
              <a:t>Myocardial </a:t>
            </a:r>
            <a:r>
              <a:rPr lang="en-US" sz="1100" b="1" i="0" u="none" strike="noStrike" baseline="0" dirty="0">
                <a:solidFill>
                  <a:srgbClr val="272727"/>
                </a:solidFill>
                <a:latin typeface="AdvOT1ef757c0+fb"/>
              </a:rPr>
              <a:t>fi</a:t>
            </a:r>
            <a:r>
              <a:rPr lang="en-US" sz="1100" b="1" i="0" u="none" strike="noStrike" baseline="0" dirty="0">
                <a:solidFill>
                  <a:srgbClr val="272727"/>
                </a:solidFill>
                <a:latin typeface="AdvOT1ef757c0"/>
              </a:rPr>
              <a:t>brosis</a:t>
            </a:r>
            <a:r>
              <a:rPr lang="en-US" sz="1100" b="0" i="0" u="none" strike="noStrike" baseline="0" dirty="0">
                <a:solidFill>
                  <a:srgbClr val="272727"/>
                </a:solidFill>
                <a:latin typeface="AdvOT1ef757c0"/>
              </a:rPr>
              <a:t>, another well-established cardiac ailment and pathological hazard for a multitude of CVDs, is closely associated with sarcopenic obesity. This is substantiated by robust evidence indicating the roles of overexpressed TNF-</a:t>
            </a:r>
            <a:r>
              <a:rPr lang="en-US" sz="1100" b="0" i="0" u="none" strike="noStrike" baseline="0" dirty="0">
                <a:solidFill>
                  <a:srgbClr val="272727"/>
                </a:solidFill>
                <a:latin typeface="AdvOT3f84ef53"/>
              </a:rPr>
              <a:t>a </a:t>
            </a:r>
            <a:r>
              <a:rPr lang="en-US" sz="1100" b="0" i="0" u="none" strike="noStrike" baseline="0" dirty="0">
                <a:solidFill>
                  <a:srgbClr val="272727"/>
                </a:solidFill>
                <a:latin typeface="AdvOT1ef757c0"/>
              </a:rPr>
              <a:t>and chronic oxidative stress. These factors stimulate myo</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broblasts and activate pro</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brotic signaling pathways, respectively, thereby promoting collagen production and inducing cardiac </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brosis. </a:t>
            </a:r>
          </a:p>
          <a:p>
            <a:pPr algn="l"/>
            <a:r>
              <a:rPr lang="en-US" sz="1100" b="0" i="0" u="none" strike="noStrike" baseline="0" dirty="0">
                <a:solidFill>
                  <a:srgbClr val="272727"/>
                </a:solidFill>
                <a:latin typeface="AdvOT1ef757c0"/>
              </a:rPr>
              <a:t>Additionally, the pathological process of sarcopenic obesity may trigger </a:t>
            </a:r>
            <a:r>
              <a:rPr lang="it-IT" sz="1100" b="0" i="0" u="none" strike="noStrike" baseline="0" dirty="0" err="1">
                <a:solidFill>
                  <a:srgbClr val="272727"/>
                </a:solidFill>
                <a:latin typeface="AdvOT1ef757c0"/>
              </a:rPr>
              <a:t>hyperinsulinemia</a:t>
            </a:r>
            <a:r>
              <a:rPr lang="it-IT" sz="1100" b="0" i="0" u="none" strike="noStrike" baseline="0" dirty="0">
                <a:solidFill>
                  <a:srgbClr val="272727"/>
                </a:solidFill>
                <a:latin typeface="AdvOT1ef757c0"/>
              </a:rPr>
              <a:t> via IR, </a:t>
            </a:r>
            <a:r>
              <a:rPr lang="it-IT" sz="1100" b="0" i="0" u="none" strike="noStrike" baseline="0" dirty="0" err="1">
                <a:solidFill>
                  <a:srgbClr val="272727"/>
                </a:solidFill>
                <a:latin typeface="AdvOT1ef757c0"/>
              </a:rPr>
              <a:t>which</a:t>
            </a:r>
            <a:r>
              <a:rPr lang="it-IT" sz="1100" b="0" i="0" u="none" strike="noStrike" baseline="0" dirty="0">
                <a:solidFill>
                  <a:srgbClr val="272727"/>
                </a:solidFill>
                <a:latin typeface="AdvOT1ef757c0"/>
              </a:rPr>
              <a:t> drives mTOR-S6K1 </a:t>
            </a:r>
            <a:r>
              <a:rPr lang="it-IT" sz="1100" b="0" i="0" u="none" strike="noStrike" baseline="0" dirty="0" err="1">
                <a:solidFill>
                  <a:srgbClr val="272727"/>
                </a:solidFill>
                <a:latin typeface="AdvOT1ef757c0"/>
              </a:rPr>
              <a:t>signaling</a:t>
            </a:r>
            <a:r>
              <a:rPr lang="it-IT" sz="1100" b="0" i="0" u="none" strike="noStrike" baseline="0" dirty="0">
                <a:solidFill>
                  <a:srgbClr val="272727"/>
                </a:solidFill>
                <a:latin typeface="AdvOT1ef757c0"/>
              </a:rPr>
              <a:t> (</a:t>
            </a:r>
            <a:r>
              <a:rPr lang="it-IT" sz="1100" b="0" i="0" u="none" strike="noStrike" baseline="0" dirty="0">
                <a:solidFill>
                  <a:srgbClr val="DA3133"/>
                </a:solidFill>
                <a:latin typeface="AdvOT1ef757c0"/>
              </a:rPr>
              <a:t>60</a:t>
            </a:r>
            <a:r>
              <a:rPr lang="it-IT" sz="1100" b="0" i="0" u="none" strike="noStrike" baseline="0" dirty="0">
                <a:solidFill>
                  <a:srgbClr val="272727"/>
                </a:solidFill>
                <a:latin typeface="AdvOT1ef757c0"/>
              </a:rPr>
              <a:t>) </a:t>
            </a:r>
            <a:r>
              <a:rPr lang="en-US" sz="1100" b="0" i="0" u="none" strike="noStrike" baseline="0" dirty="0">
                <a:solidFill>
                  <a:srgbClr val="272727"/>
                </a:solidFill>
                <a:latin typeface="AdvOT1ef757c0"/>
              </a:rPr>
              <a:t>and the TGF-</a:t>
            </a:r>
            <a:r>
              <a:rPr lang="en-US" sz="1100" b="0" i="0" u="none" strike="noStrike" baseline="0" dirty="0">
                <a:solidFill>
                  <a:srgbClr val="272727"/>
                </a:solidFill>
                <a:latin typeface="AdvOT3f84ef53"/>
              </a:rPr>
              <a:t>b</a:t>
            </a:r>
            <a:r>
              <a:rPr lang="en-US" sz="1100" b="0" i="0" u="none" strike="noStrike" baseline="0" dirty="0">
                <a:solidFill>
                  <a:srgbClr val="272727"/>
                </a:solidFill>
                <a:latin typeface="AdvOT1ef757c0"/>
              </a:rPr>
              <a:t>1-SMAD pathway (</a:t>
            </a:r>
            <a:r>
              <a:rPr lang="en-US" sz="1100" b="0" i="0" u="none" strike="noStrike" baseline="0" dirty="0">
                <a:solidFill>
                  <a:srgbClr val="DA3133"/>
                </a:solidFill>
                <a:latin typeface="AdvOT1ef757c0"/>
              </a:rPr>
              <a:t>61</a:t>
            </a:r>
            <a:r>
              <a:rPr lang="en-US" sz="1100" b="0" i="0" u="none" strike="noStrike" baseline="0" dirty="0">
                <a:solidFill>
                  <a:srgbClr val="272727"/>
                </a:solidFill>
                <a:latin typeface="AdvOT1ef757c0"/>
              </a:rPr>
              <a:t>) by activating the renin</a:t>
            </a:r>
            <a:r>
              <a:rPr lang="en-US" sz="1100" b="0" i="0" u="none" strike="noStrike" baseline="0" dirty="0">
                <a:solidFill>
                  <a:srgbClr val="272727"/>
                </a:solidFill>
                <a:latin typeface="AdvOT1ef757c0+20"/>
              </a:rPr>
              <a:t>– </a:t>
            </a:r>
            <a:r>
              <a:rPr lang="en-US" sz="1100" b="0" i="0" u="none" strike="noStrike" baseline="0" dirty="0">
                <a:solidFill>
                  <a:srgbClr val="272727"/>
                </a:solidFill>
                <a:latin typeface="AdvOT1ef757c0"/>
              </a:rPr>
              <a:t>angiotensin</a:t>
            </a:r>
            <a:r>
              <a:rPr lang="en-US" sz="1100" b="0" i="0" u="none" strike="noStrike" baseline="0" dirty="0">
                <a:solidFill>
                  <a:srgbClr val="272727"/>
                </a:solidFill>
                <a:latin typeface="AdvOT1ef757c0+20"/>
              </a:rPr>
              <a:t>–</a:t>
            </a:r>
            <a:r>
              <a:rPr lang="en-US" sz="1100" b="0" i="0" u="none" strike="noStrike" baseline="0" dirty="0">
                <a:solidFill>
                  <a:srgbClr val="272727"/>
                </a:solidFill>
                <a:latin typeface="AdvOT1ef757c0"/>
              </a:rPr>
              <a:t>aldosterone system, eventually leading to activated myocardial </a:t>
            </a:r>
            <a:r>
              <a:rPr lang="en-US" sz="1100" b="0" i="0" u="none" strike="noStrike" baseline="0" dirty="0">
                <a:solidFill>
                  <a:srgbClr val="272727"/>
                </a:solidFill>
                <a:latin typeface="AdvOT1ef757c0+fb"/>
              </a:rPr>
              <a:t>fi</a:t>
            </a:r>
            <a:r>
              <a:rPr lang="en-US" sz="1100" b="0" i="0" u="none" strike="noStrike" baseline="0" dirty="0">
                <a:solidFill>
                  <a:srgbClr val="272727"/>
                </a:solidFill>
                <a:latin typeface="AdvOT1ef757c0"/>
              </a:rPr>
              <a:t>brosis in conjunction with the in</a:t>
            </a:r>
            <a:r>
              <a:rPr lang="en-US" sz="1100" b="0" i="0" u="none" strike="noStrike" baseline="0" dirty="0">
                <a:solidFill>
                  <a:srgbClr val="272727"/>
                </a:solidFill>
                <a:latin typeface="AdvOT1ef757c0+fb"/>
              </a:rPr>
              <a:t>fl</a:t>
            </a:r>
            <a:r>
              <a:rPr lang="en-US" sz="1100" b="0" i="0" u="none" strike="noStrike" baseline="0" dirty="0">
                <a:solidFill>
                  <a:srgbClr val="272727"/>
                </a:solidFill>
                <a:latin typeface="AdvOT1ef757c0"/>
              </a:rPr>
              <a:t>ammatory status. </a:t>
            </a:r>
            <a:endParaRPr lang="it-IT" sz="1100"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14</a:t>
            </a:fld>
            <a:endParaRPr lang="it-IT"/>
          </a:p>
        </p:txBody>
      </p:sp>
    </p:spTree>
    <p:extLst>
      <p:ext uri="{BB962C8B-B14F-4D97-AF65-F5344CB8AC3E}">
        <p14:creationId xmlns:p14="http://schemas.microsoft.com/office/powerpoint/2010/main" val="1043250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err="1"/>
              <a:t>Sarcopenic</a:t>
            </a:r>
            <a:r>
              <a:rPr lang="it-IT" b="1" dirty="0"/>
              <a:t> </a:t>
            </a:r>
            <a:r>
              <a:rPr lang="it-IT" b="1" dirty="0" err="1"/>
              <a:t>obesity</a:t>
            </a:r>
            <a:r>
              <a:rPr lang="it-IT" b="1" dirty="0"/>
              <a:t> and </a:t>
            </a:r>
            <a:r>
              <a:rPr lang="it-IT" b="1" dirty="0" err="1"/>
              <a:t>oncogenesis</a:t>
            </a:r>
            <a:r>
              <a:rPr lang="it-IT" dirty="0"/>
              <a:t>, are </a:t>
            </a:r>
            <a:r>
              <a:rPr lang="it-IT" dirty="0" err="1"/>
              <a:t>mediated</a:t>
            </a:r>
            <a:r>
              <a:rPr lang="it-IT" dirty="0"/>
              <a:t> by </a:t>
            </a:r>
            <a:r>
              <a:rPr lang="it-IT" dirty="0" err="1"/>
              <a:t>mechanisms</a:t>
            </a:r>
            <a:r>
              <a:rPr lang="it-IT" dirty="0"/>
              <a:t>, </a:t>
            </a:r>
            <a:r>
              <a:rPr lang="it-IT" dirty="0" err="1"/>
              <a:t>such</a:t>
            </a:r>
            <a:r>
              <a:rPr lang="it-IT" dirty="0"/>
              <a:t> </a:t>
            </a:r>
            <a:r>
              <a:rPr lang="it-IT" dirty="0" err="1"/>
              <a:t>as</a:t>
            </a:r>
            <a:r>
              <a:rPr lang="it-IT" dirty="0"/>
              <a:t> </a:t>
            </a:r>
            <a:r>
              <a:rPr lang="it-IT" dirty="0" err="1"/>
              <a:t>insulin</a:t>
            </a:r>
            <a:r>
              <a:rPr lang="it-IT" dirty="0"/>
              <a:t> </a:t>
            </a:r>
            <a:r>
              <a:rPr lang="it-IT" dirty="0" err="1"/>
              <a:t>resistance</a:t>
            </a:r>
            <a:r>
              <a:rPr lang="it-IT" dirty="0"/>
              <a:t>, </a:t>
            </a:r>
            <a:r>
              <a:rPr lang="it-IT" dirty="0" err="1"/>
              <a:t>type</a:t>
            </a:r>
            <a:r>
              <a:rPr lang="it-IT" dirty="0"/>
              <a:t> 2 </a:t>
            </a:r>
            <a:r>
              <a:rPr lang="it-IT" dirty="0" err="1"/>
              <a:t>diabetes</a:t>
            </a:r>
            <a:r>
              <a:rPr lang="it-IT" dirty="0"/>
              <a:t>, </a:t>
            </a:r>
            <a:r>
              <a:rPr lang="it-IT" dirty="0" err="1"/>
              <a:t>inflammation</a:t>
            </a:r>
            <a:r>
              <a:rPr lang="it-IT" dirty="0"/>
              <a:t>, immune </a:t>
            </a:r>
            <a:r>
              <a:rPr lang="it-IT" dirty="0" err="1"/>
              <a:t>damage</a:t>
            </a:r>
            <a:r>
              <a:rPr lang="it-IT" dirty="0"/>
              <a:t>, </a:t>
            </a:r>
            <a:r>
              <a:rPr lang="it-IT" dirty="0" err="1"/>
              <a:t>imbalance</a:t>
            </a:r>
            <a:r>
              <a:rPr lang="it-IT" dirty="0"/>
              <a:t> of </a:t>
            </a:r>
            <a:r>
              <a:rPr lang="it-IT" dirty="0" err="1"/>
              <a:t>adipokines</a:t>
            </a:r>
            <a:r>
              <a:rPr lang="it-IT" dirty="0"/>
              <a:t> and </a:t>
            </a:r>
            <a:r>
              <a:rPr lang="it-IT" dirty="0" err="1"/>
              <a:t>myokines</a:t>
            </a:r>
            <a:r>
              <a:rPr lang="it-IT" dirty="0"/>
              <a:t>, and </a:t>
            </a:r>
            <a:r>
              <a:rPr lang="it-IT" dirty="0" err="1"/>
              <a:t>remodeling</a:t>
            </a:r>
            <a:r>
              <a:rPr lang="it-IT" dirty="0"/>
              <a:t> of the </a:t>
            </a:r>
            <a:r>
              <a:rPr lang="it-IT" dirty="0" err="1"/>
              <a:t>extracellular</a:t>
            </a:r>
            <a:r>
              <a:rPr lang="it-IT" dirty="0"/>
              <a:t> </a:t>
            </a:r>
            <a:r>
              <a:rPr lang="it-IT" dirty="0" err="1"/>
              <a:t>matrix</a:t>
            </a:r>
            <a:r>
              <a:rPr lang="it-IT" dirty="0"/>
              <a:t> and the </a:t>
            </a:r>
            <a:r>
              <a:rPr lang="it-IT" dirty="0" err="1"/>
              <a:t>vasculature</a:t>
            </a:r>
            <a:r>
              <a:rPr lang="it-IT" dirty="0"/>
              <a:t>. </a:t>
            </a:r>
          </a:p>
          <a:p>
            <a:endParaRPr lang="it-IT" dirty="0"/>
          </a:p>
          <a:p>
            <a:r>
              <a:rPr lang="it-IT" dirty="0" err="1"/>
              <a:t>Together</a:t>
            </a:r>
            <a:r>
              <a:rPr lang="it-IT" dirty="0"/>
              <a:t>, </a:t>
            </a:r>
            <a:r>
              <a:rPr lang="it-IT" dirty="0" err="1"/>
              <a:t>these</a:t>
            </a:r>
            <a:r>
              <a:rPr lang="it-IT" dirty="0"/>
              <a:t> </a:t>
            </a:r>
            <a:r>
              <a:rPr lang="it-IT" dirty="0" err="1"/>
              <a:t>phenomena</a:t>
            </a:r>
            <a:r>
              <a:rPr lang="it-IT" dirty="0"/>
              <a:t> correlate with the </a:t>
            </a:r>
            <a:r>
              <a:rPr lang="it-IT" dirty="0" err="1"/>
              <a:t>incidence</a:t>
            </a:r>
            <a:r>
              <a:rPr lang="it-IT" dirty="0"/>
              <a:t> of </a:t>
            </a:r>
            <a:r>
              <a:rPr lang="it-IT" b="1" dirty="0" err="1"/>
              <a:t>several</a:t>
            </a:r>
            <a:r>
              <a:rPr lang="it-IT" b="1" dirty="0"/>
              <a:t> </a:t>
            </a:r>
            <a:r>
              <a:rPr lang="it-IT" b="1" dirty="0" err="1"/>
              <a:t>types</a:t>
            </a:r>
            <a:r>
              <a:rPr lang="it-IT" b="1" dirty="0"/>
              <a:t> of </a:t>
            </a:r>
            <a:r>
              <a:rPr lang="it-IT" b="1" dirty="0" err="1"/>
              <a:t>cancer</a:t>
            </a:r>
            <a:r>
              <a:rPr lang="it-IT" b="1" dirty="0"/>
              <a:t>, </a:t>
            </a:r>
            <a:r>
              <a:rPr lang="it-IT" b="1" dirty="0" err="1"/>
              <a:t>including</a:t>
            </a:r>
            <a:r>
              <a:rPr lang="it-IT" b="1" dirty="0"/>
              <a:t> </a:t>
            </a:r>
            <a:r>
              <a:rPr lang="it-IT" b="1" dirty="0" err="1"/>
              <a:t>liver</a:t>
            </a:r>
            <a:r>
              <a:rPr lang="it-IT" b="1" dirty="0"/>
              <a:t>, pancreas, </a:t>
            </a:r>
            <a:r>
              <a:rPr lang="it-IT" b="1" dirty="0" err="1"/>
              <a:t>stomach</a:t>
            </a:r>
            <a:r>
              <a:rPr lang="it-IT" b="1" dirty="0"/>
              <a:t>, </a:t>
            </a:r>
            <a:r>
              <a:rPr lang="it-IT" b="1" dirty="0" err="1"/>
              <a:t>colorectal</a:t>
            </a:r>
            <a:r>
              <a:rPr lang="it-IT" b="1" dirty="0"/>
              <a:t>, </a:t>
            </a:r>
            <a:r>
              <a:rPr lang="it-IT" b="1" dirty="0" err="1"/>
              <a:t>kidney</a:t>
            </a:r>
            <a:r>
              <a:rPr lang="it-IT" b="1" dirty="0"/>
              <a:t>, </a:t>
            </a:r>
            <a:r>
              <a:rPr lang="it-IT" b="1" dirty="0" err="1"/>
              <a:t>bladder</a:t>
            </a:r>
            <a:r>
              <a:rPr lang="it-IT" b="1" dirty="0"/>
              <a:t>, </a:t>
            </a:r>
            <a:r>
              <a:rPr lang="it-IT" b="1" dirty="0" err="1"/>
              <a:t>endometrium</a:t>
            </a:r>
            <a:r>
              <a:rPr lang="it-IT" b="1" dirty="0"/>
              <a:t>, prostate, </a:t>
            </a:r>
            <a:r>
              <a:rPr lang="it-IT" b="1" dirty="0" err="1"/>
              <a:t>breast</a:t>
            </a:r>
            <a:r>
              <a:rPr lang="it-IT" b="1" dirty="0"/>
              <a:t>, non-</a:t>
            </a:r>
            <a:r>
              <a:rPr lang="it-IT" b="1" dirty="0" err="1"/>
              <a:t>Hodgkin’s</a:t>
            </a:r>
            <a:r>
              <a:rPr lang="it-IT" b="1" dirty="0"/>
              <a:t> </a:t>
            </a:r>
            <a:r>
              <a:rPr lang="it-IT" b="1" dirty="0" err="1"/>
              <a:t>lymphomas</a:t>
            </a:r>
            <a:r>
              <a:rPr lang="it-IT" b="1" dirty="0"/>
              <a:t> and </a:t>
            </a:r>
            <a:r>
              <a:rPr lang="it-IT" b="1" dirty="0" err="1"/>
              <a:t>leukemia</a:t>
            </a:r>
            <a:endParaRPr lang="it-IT" b="1"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15</a:t>
            </a:fld>
            <a:endParaRPr lang="it-IT"/>
          </a:p>
        </p:txBody>
      </p:sp>
    </p:spTree>
    <p:extLst>
      <p:ext uri="{BB962C8B-B14F-4D97-AF65-F5344CB8AC3E}">
        <p14:creationId xmlns:p14="http://schemas.microsoft.com/office/powerpoint/2010/main" val="1241419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100" b="1" i="0" u="none" strike="noStrike" baseline="0" dirty="0">
                <a:latin typeface="AdvOTb214af43"/>
              </a:rPr>
              <a:t>Bidirectional relationship between MASLD and skeletal muscle </a:t>
            </a:r>
            <a:r>
              <a:rPr lang="en-US" sz="1100" b="0" i="0" u="none" strike="noStrike" baseline="0" dirty="0">
                <a:latin typeface="AdvOTb214af43"/>
              </a:rPr>
              <a:t>and the impact of exercise on pathogenic pathways and liver histology</a:t>
            </a:r>
            <a:r>
              <a:rPr lang="en-US" sz="1100" b="0" i="0" u="none" strike="noStrike" baseline="0" dirty="0">
                <a:latin typeface="AdvOTb99cb1f1.B"/>
              </a:rPr>
              <a:t>. </a:t>
            </a:r>
          </a:p>
          <a:p>
            <a:pPr marL="228600" indent="-228600" algn="l">
              <a:buAutoNum type="arabicPeriod"/>
            </a:pPr>
            <a:r>
              <a:rPr lang="en-US" sz="1100" b="1" i="0" u="none" strike="noStrike" baseline="0" dirty="0">
                <a:latin typeface="AdvOTb214af43"/>
              </a:rPr>
              <a:t>Skeletal muscle insulin resistance, </a:t>
            </a:r>
            <a:r>
              <a:rPr lang="en-US" sz="1100" b="1" i="0" u="none" strike="noStrike" baseline="0" dirty="0" err="1">
                <a:latin typeface="AdvOTb214af43"/>
              </a:rPr>
              <a:t>myosteatosis</a:t>
            </a:r>
            <a:r>
              <a:rPr lang="en-US" sz="1100" b="1" i="0" u="none" strike="noStrike" baseline="0" dirty="0">
                <a:latin typeface="AdvOTb214af43"/>
              </a:rPr>
              <a:t>, and sarcopenia all converge on the liver to drive the progression of MASLD</a:t>
            </a:r>
            <a:r>
              <a:rPr lang="en-US" sz="1100" b="0" i="0" u="none" strike="noStrike" baseline="0" dirty="0">
                <a:latin typeface="AdvOTb214af43"/>
              </a:rPr>
              <a:t>. </a:t>
            </a:r>
          </a:p>
          <a:p>
            <a:pPr marL="228600" indent="-228600" algn="l">
              <a:buAutoNum type="arabicPeriod"/>
            </a:pPr>
            <a:r>
              <a:rPr lang="en-US" sz="1100" b="0" i="0" u="none" strike="noStrike" baseline="0" dirty="0">
                <a:latin typeface="AdvOTb214af43"/>
              </a:rPr>
              <a:t>Reciprocally, </a:t>
            </a:r>
            <a:r>
              <a:rPr lang="en-US" sz="1100" b="1" i="0" u="none" strike="noStrike" baseline="0" dirty="0">
                <a:latin typeface="AdvOTb214af43"/>
              </a:rPr>
              <a:t>multiple pathways feed back from the liver to influence the function, quality, and quantity of skeletal muscle</a:t>
            </a:r>
            <a:r>
              <a:rPr lang="en-US" sz="1100" b="0" i="0" u="none" strike="noStrike" baseline="0" dirty="0">
                <a:latin typeface="AdvOTb214af43"/>
              </a:rPr>
              <a:t>. </a:t>
            </a:r>
          </a:p>
          <a:p>
            <a:pPr marL="0" indent="0" algn="l">
              <a:buNone/>
            </a:pPr>
            <a:endParaRPr lang="en-US" sz="1100" b="0" i="0" u="none" strike="noStrike" baseline="0" dirty="0">
              <a:latin typeface="AdvOTb214af43"/>
            </a:endParaRPr>
          </a:p>
          <a:p>
            <a:pPr marL="0" indent="0" algn="l">
              <a:buNone/>
            </a:pPr>
            <a:r>
              <a:rPr lang="en-US" sz="1100" b="0" i="0" u="none" strike="noStrike" baseline="0" dirty="0">
                <a:latin typeface="AdvOTb214af43"/>
              </a:rPr>
              <a:t>Both aerobic and resistance exercises have widespread benefits in all 3 domains of muscle pathology. Exercise is also able to improve steatosis and reduce surrogate markers of fibro inflammation. </a:t>
            </a:r>
          </a:p>
          <a:p>
            <a:pPr marL="0" indent="0" algn="l">
              <a:buNone/>
            </a:pPr>
            <a:endParaRPr lang="en-US" sz="1100" b="0" i="0" u="none" strike="noStrike" baseline="0" dirty="0">
              <a:latin typeface="AdvOTb214af43"/>
            </a:endParaRPr>
          </a:p>
          <a:p>
            <a:pPr marL="0" indent="0" algn="l">
              <a:buNone/>
            </a:pPr>
            <a:r>
              <a:rPr lang="it-IT" sz="1100" b="0" i="0" u="none" strike="noStrike" baseline="0" dirty="0" err="1">
                <a:latin typeface="AdvOTb214af43"/>
              </a:rPr>
              <a:t>Abbreviations</a:t>
            </a:r>
            <a:r>
              <a:rPr lang="it-IT" sz="1100" b="0" i="0" u="none" strike="noStrike" baseline="0" dirty="0">
                <a:latin typeface="AdvOTb214af43"/>
              </a:rPr>
              <a:t>: ANGPTL3, </a:t>
            </a:r>
            <a:r>
              <a:rPr lang="it-IT" sz="1100" b="0" i="0" u="none" strike="noStrike" baseline="0" dirty="0" err="1">
                <a:latin typeface="AdvOTb214af43"/>
              </a:rPr>
              <a:t>angiopoietin</a:t>
            </a:r>
            <a:r>
              <a:rPr lang="it-IT" sz="1100" b="0" i="0" u="none" strike="noStrike" baseline="0" dirty="0">
                <a:latin typeface="AdvOTb214af43"/>
              </a:rPr>
              <a:t>-like </a:t>
            </a:r>
            <a:r>
              <a:rPr lang="it-IT" sz="1100" b="0" i="0" u="none" strike="noStrike" baseline="0" dirty="0" err="1">
                <a:latin typeface="AdvOTb214af43"/>
              </a:rPr>
              <a:t>protein</a:t>
            </a:r>
            <a:r>
              <a:rPr lang="it-IT" sz="1100" b="0" i="0" u="none" strike="noStrike" baseline="0" dirty="0">
                <a:latin typeface="AdvOTb214af43"/>
              </a:rPr>
              <a:t> 3; </a:t>
            </a:r>
            <a:r>
              <a:rPr lang="it-IT" sz="1100" b="0" i="0" u="none" strike="noStrike" baseline="0" dirty="0" err="1">
                <a:latin typeface="AdvOTb214af43"/>
              </a:rPr>
              <a:t>ASCs</a:t>
            </a:r>
            <a:r>
              <a:rPr lang="it-IT" sz="1100" b="0" i="0" u="none" strike="noStrike" baseline="0" dirty="0">
                <a:latin typeface="AdvOTb214af43"/>
              </a:rPr>
              <a:t>, adipose </a:t>
            </a:r>
            <a:r>
              <a:rPr lang="it-IT" sz="1100" b="0" i="0" u="none" strike="noStrike" baseline="0" dirty="0" err="1">
                <a:latin typeface="AdvOTb214af43"/>
              </a:rPr>
              <a:t>stromal</a:t>
            </a:r>
            <a:r>
              <a:rPr lang="it-IT" sz="1100" b="0" i="0" u="none" strike="noStrike" baseline="0" dirty="0">
                <a:latin typeface="AdvOTb214af43"/>
              </a:rPr>
              <a:t> </a:t>
            </a:r>
            <a:r>
              <a:rPr lang="it-IT" sz="1100" b="0" i="0" u="none" strike="noStrike" baseline="0" dirty="0" err="1">
                <a:latin typeface="AdvOTb214af43"/>
              </a:rPr>
              <a:t>cells</a:t>
            </a:r>
            <a:r>
              <a:rPr lang="it-IT" sz="1100" b="0" i="0" u="none" strike="noStrike" baseline="0" dirty="0">
                <a:latin typeface="AdvOTb214af43"/>
              </a:rPr>
              <a:t>; DNL, de novo </a:t>
            </a:r>
            <a:r>
              <a:rPr lang="it-IT" sz="1100" b="0" i="0" u="none" strike="noStrike" baseline="0" dirty="0" err="1">
                <a:latin typeface="AdvOTb214af43"/>
              </a:rPr>
              <a:t>lipogenesis</a:t>
            </a:r>
            <a:r>
              <a:rPr lang="it-IT" sz="1100" b="0" i="0" u="none" strike="noStrike" baseline="0" dirty="0">
                <a:latin typeface="AdvOTb214af43"/>
              </a:rPr>
              <a:t>; HFREP1, </a:t>
            </a:r>
            <a:r>
              <a:rPr lang="it-IT" sz="1100" b="0" i="0" u="none" strike="noStrike" baseline="0" dirty="0" err="1">
                <a:latin typeface="AdvOTb214af43"/>
              </a:rPr>
              <a:t>hepatocyte</a:t>
            </a:r>
            <a:r>
              <a:rPr lang="it-IT" sz="1100" b="0" i="0" u="none" strike="noStrike" baseline="0" dirty="0">
                <a:latin typeface="AdvOTb214af43"/>
              </a:rPr>
              <a:t> </a:t>
            </a:r>
            <a:r>
              <a:rPr lang="it-IT" sz="1100" b="0" i="0" u="none" strike="noStrike" baseline="0" dirty="0" err="1">
                <a:latin typeface="AdvOTb214af43"/>
              </a:rPr>
              <a:t>derived</a:t>
            </a:r>
            <a:r>
              <a:rPr lang="it-IT" sz="1100" b="0" i="0" u="none" strike="noStrike" baseline="0" dirty="0">
                <a:latin typeface="AdvOTb214af43"/>
              </a:rPr>
              <a:t> </a:t>
            </a:r>
            <a:r>
              <a:rPr lang="it-IT" sz="1100" b="0" i="0" u="none" strike="noStrike" baseline="0" dirty="0" err="1">
                <a:latin typeface="AdvOTb214af43"/>
              </a:rPr>
              <a:t>fibrinogen-related</a:t>
            </a:r>
            <a:r>
              <a:rPr lang="it-IT" sz="1100" b="0" i="0" u="none" strike="noStrike" baseline="0" dirty="0">
                <a:latin typeface="AdvOTb214af43"/>
              </a:rPr>
              <a:t> </a:t>
            </a:r>
            <a:r>
              <a:rPr lang="it-IT" sz="1100" b="0" i="0" u="none" strike="noStrike" baseline="0" dirty="0" err="1">
                <a:latin typeface="AdvOTb214af43"/>
              </a:rPr>
              <a:t>protein</a:t>
            </a:r>
            <a:r>
              <a:rPr lang="it-IT" sz="1100" b="0" i="0" u="none" strike="noStrike" baseline="0" dirty="0">
                <a:latin typeface="AdvOTb214af43"/>
              </a:rPr>
              <a:t> 1; LCET2, </a:t>
            </a:r>
            <a:r>
              <a:rPr lang="it-IT" sz="1100" b="0" i="0" u="none" strike="noStrike" baseline="0" dirty="0" err="1">
                <a:latin typeface="AdvOTb214af43"/>
              </a:rPr>
              <a:t>leukocyte</a:t>
            </a:r>
            <a:r>
              <a:rPr lang="it-IT" sz="1100" b="0" i="0" u="none" strike="noStrike" baseline="0" dirty="0">
                <a:latin typeface="AdvOTb214af43"/>
              </a:rPr>
              <a:t> </a:t>
            </a:r>
            <a:r>
              <a:rPr lang="it-IT" sz="1100" b="0" i="0" u="none" strike="noStrike" baseline="0" dirty="0" err="1">
                <a:latin typeface="AdvOTb214af43"/>
              </a:rPr>
              <a:t>cell</a:t>
            </a:r>
            <a:r>
              <a:rPr lang="it-IT" sz="1100" b="0" i="0" u="none" strike="noStrike" baseline="0" dirty="0">
                <a:latin typeface="AdvOTb214af43+20"/>
              </a:rPr>
              <a:t>–</a:t>
            </a:r>
            <a:r>
              <a:rPr lang="it-IT" sz="1100" b="0" i="0" u="none" strike="noStrike" baseline="0" dirty="0" err="1">
                <a:latin typeface="AdvOTb214af43"/>
              </a:rPr>
              <a:t>derived</a:t>
            </a:r>
            <a:r>
              <a:rPr lang="it-IT" sz="1100" b="0" i="0" u="none" strike="noStrike" baseline="0" dirty="0">
                <a:latin typeface="AdvOTb214af43"/>
              </a:rPr>
              <a:t> </a:t>
            </a:r>
            <a:r>
              <a:rPr lang="it-IT" sz="1100" b="0" i="0" u="none" strike="noStrike" baseline="0" dirty="0" err="1">
                <a:latin typeface="AdvOTb214af43"/>
              </a:rPr>
              <a:t>chemotaxin</a:t>
            </a:r>
            <a:r>
              <a:rPr lang="it-IT" sz="1100" b="0" i="0" u="none" strike="noStrike" baseline="0" dirty="0">
                <a:latin typeface="AdvOTb214af43"/>
              </a:rPr>
              <a:t> 2; MASH, </a:t>
            </a:r>
            <a:r>
              <a:rPr lang="it-IT" sz="1100" b="0" i="0" u="none" strike="noStrike" baseline="0" dirty="0" err="1">
                <a:latin typeface="AdvOTb214af43"/>
              </a:rPr>
              <a:t>metabolic</a:t>
            </a:r>
            <a:r>
              <a:rPr lang="it-IT" sz="1100" b="0" i="0" u="none" strike="noStrike" baseline="0" dirty="0">
                <a:latin typeface="AdvOTb214af43"/>
              </a:rPr>
              <a:t> </a:t>
            </a:r>
            <a:r>
              <a:rPr lang="it-IT" sz="1100" b="0" i="0" u="none" strike="noStrike" baseline="0" dirty="0" err="1">
                <a:latin typeface="AdvOTb214af43"/>
              </a:rPr>
              <a:t>dysfunction</a:t>
            </a:r>
            <a:r>
              <a:rPr lang="it-IT" sz="1100" b="0" i="0" u="none" strike="noStrike" baseline="0" dirty="0">
                <a:latin typeface="AdvOTb214af43+20"/>
              </a:rPr>
              <a:t>–</a:t>
            </a:r>
            <a:r>
              <a:rPr lang="it-IT" sz="1100" b="0" i="0" u="none" strike="noStrike" baseline="0" dirty="0" err="1">
                <a:latin typeface="AdvOTb214af43"/>
              </a:rPr>
              <a:t>associated</a:t>
            </a:r>
            <a:r>
              <a:rPr lang="it-IT" sz="1100" b="0" i="0" u="none" strike="noStrike" baseline="0" dirty="0">
                <a:latin typeface="AdvOTb214af43"/>
              </a:rPr>
              <a:t> </a:t>
            </a:r>
            <a:r>
              <a:rPr lang="it-IT" sz="1100" b="0" i="0" u="none" strike="noStrike" baseline="0" dirty="0" err="1">
                <a:latin typeface="AdvOTb214af43"/>
              </a:rPr>
              <a:t>steatohepatitis</a:t>
            </a:r>
            <a:r>
              <a:rPr lang="it-IT" sz="1100" b="0" i="0" u="none" strike="noStrike" baseline="0" dirty="0">
                <a:latin typeface="AdvOTb214af43"/>
              </a:rPr>
              <a:t>; </a:t>
            </a:r>
            <a:r>
              <a:rPr lang="it-IT" sz="1100" b="1" i="0" u="none" strike="noStrike" baseline="0" dirty="0">
                <a:latin typeface="AdvOTb214af43"/>
              </a:rPr>
              <a:t>MASLD, </a:t>
            </a:r>
            <a:r>
              <a:rPr lang="it-IT" sz="1100" b="1" i="0" u="none" strike="noStrike" baseline="0" dirty="0" err="1">
                <a:latin typeface="AdvOTb214af43"/>
              </a:rPr>
              <a:t>metabolic</a:t>
            </a:r>
            <a:r>
              <a:rPr lang="it-IT" sz="1100" b="1" i="0" u="none" strike="noStrike" baseline="0" dirty="0">
                <a:latin typeface="AdvOTb214af43"/>
              </a:rPr>
              <a:t> </a:t>
            </a:r>
            <a:r>
              <a:rPr lang="it-IT" sz="1100" b="1" i="0" u="none" strike="noStrike" baseline="0" dirty="0" err="1">
                <a:latin typeface="AdvOTb214af43"/>
              </a:rPr>
              <a:t>dysfunction</a:t>
            </a:r>
            <a:r>
              <a:rPr lang="it-IT" sz="1100" b="1" i="0" u="none" strike="noStrike" baseline="0" dirty="0">
                <a:latin typeface="AdvOTb214af43+20"/>
              </a:rPr>
              <a:t>–</a:t>
            </a:r>
            <a:r>
              <a:rPr lang="it-IT" sz="1100" b="1" i="0" u="none" strike="noStrike" baseline="0" dirty="0" err="1">
                <a:latin typeface="AdvOTb214af43"/>
              </a:rPr>
              <a:t>associated</a:t>
            </a:r>
            <a:r>
              <a:rPr lang="it-IT" sz="1100" b="1" i="0" u="none" strike="noStrike" baseline="0" dirty="0">
                <a:latin typeface="AdvOTb214af43"/>
              </a:rPr>
              <a:t> </a:t>
            </a:r>
            <a:r>
              <a:rPr lang="it-IT" sz="1100" b="1" i="0" u="none" strike="noStrike" baseline="0" dirty="0" err="1">
                <a:latin typeface="AdvOTb214af43"/>
              </a:rPr>
              <a:t>steatotic</a:t>
            </a:r>
            <a:r>
              <a:rPr lang="it-IT" sz="1100" b="1" i="0" u="none" strike="noStrike" baseline="0" dirty="0">
                <a:latin typeface="AdvOTb214af43"/>
              </a:rPr>
              <a:t> </a:t>
            </a:r>
            <a:r>
              <a:rPr lang="it-IT" sz="1100" b="1" i="0" u="none" strike="noStrike" baseline="0" dirty="0" err="1">
                <a:latin typeface="AdvOTb214af43"/>
              </a:rPr>
              <a:t>liver</a:t>
            </a:r>
            <a:r>
              <a:rPr lang="it-IT" sz="1100" b="1" i="0" u="none" strike="noStrike" baseline="0" dirty="0">
                <a:latin typeface="AdvOTb214af43"/>
              </a:rPr>
              <a:t> </a:t>
            </a:r>
            <a:r>
              <a:rPr lang="it-IT" sz="1100" b="1" i="0" u="none" strike="noStrike" baseline="0" dirty="0" err="1">
                <a:latin typeface="AdvOTb214af43"/>
              </a:rPr>
              <a:t>disease</a:t>
            </a:r>
            <a:r>
              <a:rPr lang="it-IT" sz="1100" b="0" i="0" u="none" strike="noStrike" baseline="0" dirty="0">
                <a:latin typeface="AdvOTb214af43"/>
              </a:rPr>
              <a:t>; NEFA, </a:t>
            </a:r>
            <a:r>
              <a:rPr lang="it-IT" sz="1100" b="0" i="0" u="none" strike="noStrike" baseline="0" dirty="0" err="1">
                <a:latin typeface="AdvOTb214af43"/>
              </a:rPr>
              <a:t>nonesterified</a:t>
            </a:r>
            <a:r>
              <a:rPr lang="it-IT" sz="1100" b="0" i="0" u="none" strike="noStrike" baseline="0" dirty="0">
                <a:latin typeface="AdvOTb214af43"/>
              </a:rPr>
              <a:t> </a:t>
            </a:r>
            <a:r>
              <a:rPr lang="it-IT" sz="1100" b="0" i="0" u="none" strike="noStrike" baseline="0" dirty="0" err="1">
                <a:latin typeface="AdvOTb214af43"/>
              </a:rPr>
              <a:t>fatty</a:t>
            </a:r>
            <a:r>
              <a:rPr lang="it-IT" sz="1100" b="0" i="0" u="none" strike="noStrike" baseline="0" dirty="0">
                <a:latin typeface="AdvOTb214af43"/>
              </a:rPr>
              <a:t> acids; TLR, </a:t>
            </a:r>
            <a:r>
              <a:rPr lang="it-IT" sz="1100" b="0" i="0" u="none" strike="noStrike" baseline="0" dirty="0" err="1">
                <a:latin typeface="AdvOTb214af43"/>
              </a:rPr>
              <a:t>toll</a:t>
            </a:r>
            <a:r>
              <a:rPr lang="it-IT" sz="1100" b="0" i="0" u="none" strike="noStrike" baseline="0" dirty="0">
                <a:latin typeface="AdvOTb214af43"/>
              </a:rPr>
              <a:t>-like receptor.</a:t>
            </a:r>
            <a:endParaRPr lang="it-IT" sz="1100"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16</a:t>
            </a:fld>
            <a:endParaRPr lang="it-IT"/>
          </a:p>
        </p:txBody>
      </p:sp>
    </p:spTree>
    <p:extLst>
      <p:ext uri="{BB962C8B-B14F-4D97-AF65-F5344CB8AC3E}">
        <p14:creationId xmlns:p14="http://schemas.microsoft.com/office/powerpoint/2010/main" val="380071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600" b="0" i="0" dirty="0">
                <a:solidFill>
                  <a:srgbClr val="474747"/>
                </a:solidFill>
                <a:effectLst/>
                <a:latin typeface="Arial" panose="020B0604020202020204" pitchFamily="34" charset="0"/>
              </a:rPr>
              <a:t>FNDC5: Fibronectin type III domain-containing protein 5,</a:t>
            </a:r>
          </a:p>
          <a:p>
            <a:pPr algn="l"/>
            <a:endParaRPr lang="en-US" sz="1600" b="0" i="0" u="none" strike="noStrike" baseline="0" dirty="0">
              <a:solidFill>
                <a:srgbClr val="474747"/>
              </a:solidFill>
              <a:effectLst/>
              <a:latin typeface="Arial" panose="020B0604020202020204" pitchFamily="34" charset="0"/>
            </a:endParaRPr>
          </a:p>
          <a:p>
            <a:pPr algn="l"/>
            <a:r>
              <a:rPr lang="en-US" sz="1100" b="0" i="0" u="none" strike="noStrike" baseline="0" dirty="0">
                <a:solidFill>
                  <a:srgbClr val="000000"/>
                </a:solidFill>
                <a:latin typeface="MinionPro-Regular"/>
              </a:rPr>
              <a:t>we evaluate whether irisin, the secreted part of the exercise hormone FNDC5, confers these beneficial effects on cognitive function. We demonstrate that</a:t>
            </a:r>
          </a:p>
          <a:p>
            <a:pPr algn="l"/>
            <a:r>
              <a:rPr lang="en-US" sz="1100" b="0" i="0" u="none" strike="noStrike" baseline="0" dirty="0">
                <a:solidFill>
                  <a:srgbClr val="000000"/>
                </a:solidFill>
                <a:latin typeface="MinionPro-Regular"/>
              </a:rPr>
              <a:t>genetic deletion of Fndc5/irisin impairs cognitive function in exercise, ageing and AD. Furthermore, we show that the cleaved, circulating part of the hormone, called irisin, is the active moiety in that it can restore cognitive function. Most importantly, we show that peripheral application of irisin, which leads to elevated central levels of irisin, is sufficient to rescue the cognitive decline in two distinct mouse models of AD—even after the development of substantial pathology.</a:t>
            </a:r>
          </a:p>
          <a:p>
            <a:pPr algn="l"/>
            <a:endParaRPr lang="en-US" sz="1100" b="0" i="0" u="none" strike="noStrike" baseline="0" dirty="0">
              <a:solidFill>
                <a:srgbClr val="000000"/>
              </a:solidFill>
              <a:latin typeface="MinionPro-Regular"/>
            </a:endParaRPr>
          </a:p>
          <a:p>
            <a:pPr algn="l"/>
            <a:r>
              <a:rPr lang="it-IT" sz="1100" b="0" i="0" u="none" strike="noStrike" baseline="0" dirty="0" err="1">
                <a:latin typeface="MinionPro-Regular"/>
              </a:rPr>
              <a:t>irisin</a:t>
            </a:r>
            <a:r>
              <a:rPr lang="it-IT" sz="1100" b="0" i="0" u="none" strike="noStrike" baseline="0" dirty="0">
                <a:latin typeface="MinionPro-Regular"/>
              </a:rPr>
              <a:t> </a:t>
            </a:r>
            <a:r>
              <a:rPr lang="it-IT" sz="1100" b="0" i="0" u="none" strike="noStrike" baseline="0" dirty="0" err="1">
                <a:latin typeface="MinionPro-Regular"/>
              </a:rPr>
              <a:t>may</a:t>
            </a:r>
            <a:r>
              <a:rPr lang="it-IT" sz="1100" b="0" i="0" u="none" strike="noStrike" baseline="0" dirty="0">
                <a:latin typeface="MinionPro-Regular"/>
              </a:rPr>
              <a:t> </a:t>
            </a:r>
            <a:r>
              <a:rPr lang="en-US" sz="1100" b="0" i="0" u="none" strike="noStrike" baseline="0" dirty="0">
                <a:latin typeface="MinionPro-Regular"/>
              </a:rPr>
              <a:t>exert its effects through astrocytes and/or microglia.</a:t>
            </a:r>
          </a:p>
          <a:p>
            <a:pPr algn="l"/>
            <a:r>
              <a:rPr lang="it-IT" sz="1100" b="0" i="0" u="none" strike="noStrike" baseline="0" dirty="0" err="1">
                <a:latin typeface="MinionPro-Regular"/>
              </a:rPr>
              <a:t>irisin</a:t>
            </a:r>
            <a:r>
              <a:rPr lang="it-IT" sz="1100" b="0" i="0" u="none" strike="noStrike" baseline="0" dirty="0">
                <a:latin typeface="MinionPro-Regular"/>
              </a:rPr>
              <a:t> </a:t>
            </a:r>
            <a:r>
              <a:rPr lang="it-IT" sz="1100" b="0" i="0" u="none" strike="noStrike" baseline="0" dirty="0" err="1">
                <a:latin typeface="MinionPro-Regular"/>
              </a:rPr>
              <a:t>does</a:t>
            </a:r>
            <a:r>
              <a:rPr lang="it-IT" sz="1100" b="0" i="0" u="none" strike="noStrike" baseline="0" dirty="0">
                <a:latin typeface="MinionPro-Regular"/>
              </a:rPr>
              <a:t> </a:t>
            </a:r>
            <a:r>
              <a:rPr lang="it-IT" sz="1100" b="0" i="0" u="none" strike="noStrike" baseline="0" dirty="0" err="1">
                <a:latin typeface="MinionPro-Regular"/>
              </a:rPr>
              <a:t>not</a:t>
            </a:r>
            <a:r>
              <a:rPr lang="it-IT" sz="1100" b="0" i="0" u="none" strike="noStrike" baseline="0" dirty="0">
                <a:latin typeface="MinionPro-Regular"/>
              </a:rPr>
              <a:t> </a:t>
            </a:r>
            <a:r>
              <a:rPr lang="it-IT" sz="1100" b="0" i="0" u="none" strike="noStrike" baseline="0" dirty="0" err="1">
                <a:latin typeface="MinionPro-Regular"/>
              </a:rPr>
              <a:t>specifically</a:t>
            </a:r>
            <a:r>
              <a:rPr lang="it-IT" sz="1100" b="0" i="0" u="none" strike="noStrike" baseline="0" dirty="0">
                <a:latin typeface="MinionPro-Regular"/>
              </a:rPr>
              <a:t> </a:t>
            </a:r>
            <a:r>
              <a:rPr lang="en-US" sz="1100" b="0" i="0" u="none" strike="noStrike" baseline="0" dirty="0">
                <a:latin typeface="MinionPro-Regular"/>
              </a:rPr>
              <a:t>target the formation or removal of amyloid plaques, but rather targets neuroinflammation directly, we are optimistic that irisin’s beneficial effects in neurodegeneration are generalizable beyond </a:t>
            </a:r>
            <a:r>
              <a:rPr lang="it-IT" sz="1100" b="0" i="0" u="none" strike="noStrike" baseline="0" dirty="0">
                <a:latin typeface="MinionPro-Regular"/>
              </a:rPr>
              <a:t>AD.</a:t>
            </a:r>
            <a:endParaRPr lang="en-US" sz="1100" b="0" i="0" u="none" strike="noStrike" baseline="0" dirty="0">
              <a:solidFill>
                <a:srgbClr val="000000"/>
              </a:solidFill>
              <a:latin typeface="MinionPro-Regular"/>
            </a:endParaRPr>
          </a:p>
          <a:p>
            <a:pPr algn="l"/>
            <a:endParaRPr lang="it-IT" sz="1100" b="0" i="0" u="none" strike="noStrike" baseline="0" dirty="0">
              <a:solidFill>
                <a:srgbClr val="000000"/>
              </a:solidFill>
              <a:latin typeface="MinionPro-Regular"/>
            </a:endParaRPr>
          </a:p>
          <a:p>
            <a:pPr algn="l"/>
            <a:r>
              <a:rPr lang="en-US" sz="1100" b="0" i="0" u="none" strike="noStrike" baseline="0" dirty="0">
                <a:latin typeface="Whitney-Bold"/>
              </a:rPr>
              <a:t>Identifying secreted mediators that drive the cognitive benefits of exercise holds great promise for the treatment of cognitive decline in ageing or Alzheimer’s disease (AD). Here, we show that irisin, the cleaved and circulating form of the exercise-induced membrane protein FNDC5, is sufficient to confer the benefits of exercise on cognitive function. Genetic deletion of </a:t>
            </a:r>
            <a:r>
              <a:rPr lang="en-US" sz="1100" b="0" i="1" u="none" strike="noStrike" baseline="0" dirty="0">
                <a:latin typeface="Whitney-BoldItalic"/>
              </a:rPr>
              <a:t>Fndc5</a:t>
            </a:r>
            <a:r>
              <a:rPr lang="en-US" sz="1100" b="0" i="0" u="none" strike="noStrike" baseline="0" dirty="0">
                <a:latin typeface="Whitney-Bold"/>
              </a:rPr>
              <a:t>/irisin (global </a:t>
            </a:r>
            <a:r>
              <a:rPr lang="en-US" sz="1100" b="0" i="1" u="none" strike="noStrike" baseline="0" dirty="0">
                <a:latin typeface="Whitney-BoldItalic"/>
              </a:rPr>
              <a:t>Fndc5 </a:t>
            </a:r>
            <a:r>
              <a:rPr lang="en-US" sz="1100" b="0" i="0" u="none" strike="noStrike" baseline="0" dirty="0">
                <a:latin typeface="Whitney-Bold"/>
              </a:rPr>
              <a:t>knock-out (KO) mice; F5KO) impairs cognitive function in exercise, ageing and AD. Diminished pattern separation in F5KO mice can be rescued by delivering irisin directly into the dentate gyrus, suggesting that irisin is the active moiety.</a:t>
            </a:r>
          </a:p>
          <a:p>
            <a:pPr algn="l"/>
            <a:r>
              <a:rPr lang="en-US" sz="1100" b="0" i="0" u="none" strike="noStrike" baseline="0" dirty="0">
                <a:latin typeface="Whitney-Bold"/>
              </a:rPr>
              <a:t>In F5KO mice, adult-born neurons in the dentate gyrus are morphologically, transcriptionally and functionally abnormal. Importantly, elevation of circulating irisin levels by peripheral delivery of irisin via adeno-associated viral overexpression in the liver results in enrichment of central irisin and is sufficient to improve both the cognitive deficit and neuropathology in AD mouse models. Irisin is a crucial regulator of the cognitive benefits of exercise and is a potential therapeutic agent for treating </a:t>
            </a:r>
            <a:r>
              <a:rPr lang="it-IT" sz="1100" b="0" i="0" u="none" strike="noStrike" baseline="0" dirty="0">
                <a:latin typeface="Whitney-Bold"/>
              </a:rPr>
              <a:t>cognitive disorders </a:t>
            </a:r>
            <a:r>
              <a:rPr lang="it-IT" sz="1100" b="0" i="0" u="none" strike="noStrike" baseline="0" dirty="0" err="1">
                <a:latin typeface="Whitney-Bold"/>
              </a:rPr>
              <a:t>including</a:t>
            </a:r>
            <a:r>
              <a:rPr lang="it-IT" sz="1100" b="0" i="0" u="none" strike="noStrike" baseline="0" dirty="0">
                <a:latin typeface="Whitney-Bold"/>
              </a:rPr>
              <a:t> AD.</a:t>
            </a:r>
            <a:endParaRPr lang="it-IT" sz="1100" b="0"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17</a:t>
            </a:fld>
            <a:endParaRPr lang="it-IT"/>
          </a:p>
        </p:txBody>
      </p:sp>
    </p:spTree>
    <p:extLst>
      <p:ext uri="{BB962C8B-B14F-4D97-AF65-F5344CB8AC3E}">
        <p14:creationId xmlns:p14="http://schemas.microsoft.com/office/powerpoint/2010/main" val="839876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18</a:t>
            </a:fld>
            <a:endParaRPr lang="it-IT"/>
          </a:p>
        </p:txBody>
      </p:sp>
    </p:spTree>
    <p:extLst>
      <p:ext uri="{BB962C8B-B14F-4D97-AF65-F5344CB8AC3E}">
        <p14:creationId xmlns:p14="http://schemas.microsoft.com/office/powerpoint/2010/main" val="4249736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0AEB32-ABBF-452E-BA2B-FF348A570ECB}" type="slidenum">
              <a:rPr lang="it-IT" smtClean="0"/>
              <a:t>19</a:t>
            </a:fld>
            <a:endParaRPr lang="it-IT"/>
          </a:p>
        </p:txBody>
      </p:sp>
    </p:spTree>
    <p:extLst>
      <p:ext uri="{BB962C8B-B14F-4D97-AF65-F5344CB8AC3E}">
        <p14:creationId xmlns:p14="http://schemas.microsoft.com/office/powerpoint/2010/main" val="2478763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en-US" sz="1200" b="1" kern="1200" dirty="0">
                <a:solidFill>
                  <a:schemeClr val="tx1"/>
                </a:solidFill>
                <a:effectLst/>
                <a:latin typeface="+mn-lt"/>
                <a:ea typeface="+mn-ea"/>
                <a:cs typeface="+mn-cs"/>
              </a:rPr>
              <a:t>All the papers from the beginning have defined SO as a pathology in which the clinical and functional consequences were worse </a:t>
            </a:r>
            <a:r>
              <a:rPr lang="en-US" sz="1200" b="1" i="0" u="none" strike="noStrike" baseline="0" dirty="0">
                <a:latin typeface="STIX-Regular"/>
              </a:rPr>
              <a:t>beyond either condition alone</a:t>
            </a: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The pathogenesis of SO in fact highlights the synergistic and negative action that characterizes the combination of sarcopenia and obesity</a:t>
            </a:r>
          </a:p>
          <a:p>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itchFamily="34" charset="0"/>
                <a:cs typeface="Arial" pitchFamily="34" charset="0"/>
              </a:rPr>
              <a:t>The prevalence, however, was very variable </a:t>
            </a:r>
            <a:r>
              <a:rPr lang="en-US" sz="1200" b="0" dirty="0">
                <a:solidFill>
                  <a:schemeClr val="tx1"/>
                </a:solidFill>
                <a:latin typeface="Arial" pitchFamily="34" charset="0"/>
                <a:cs typeface="Arial" pitchFamily="34" charset="0"/>
              </a:rPr>
              <a:t>in the different studies and there was therefore no way to understand the </a:t>
            </a:r>
            <a:r>
              <a:rPr lang="en-US" sz="1200" b="1" dirty="0">
                <a:solidFill>
                  <a:schemeClr val="tx1"/>
                </a:solidFill>
                <a:latin typeface="Arial" pitchFamily="34" charset="0"/>
                <a:cs typeface="Arial" pitchFamily="34" charset="0"/>
              </a:rPr>
              <a:t>epidemiological impact </a:t>
            </a:r>
            <a:r>
              <a:rPr lang="en-US" sz="1200" b="0" dirty="0">
                <a:solidFill>
                  <a:schemeClr val="tx1"/>
                </a:solidFill>
                <a:latin typeface="Arial" pitchFamily="34" charset="0"/>
                <a:cs typeface="Arial" pitchFamily="34" charset="0"/>
              </a:rPr>
              <a:t>of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itchFamily="34" charset="0"/>
              <a:cs typeface="Arial" pitchFamily="34" charset="0"/>
            </a:endParaRPr>
          </a:p>
          <a:p>
            <a:r>
              <a:rPr lang="en-US" b="1" dirty="0"/>
              <a:t>The first act of SOGLI (even if it wasn't called that yet) was therefore to decide in 2018 that it was time to meet the challenge</a:t>
            </a:r>
            <a:endParaRPr lang="it-IT" b="1"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20</a:t>
            </a:fld>
            <a:endParaRPr lang="it-IT"/>
          </a:p>
        </p:txBody>
      </p:sp>
    </p:spTree>
    <p:extLst>
      <p:ext uri="{BB962C8B-B14F-4D97-AF65-F5344CB8AC3E}">
        <p14:creationId xmlns:p14="http://schemas.microsoft.com/office/powerpoint/2010/main" val="341038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Convergence</a:t>
            </a:r>
            <a:r>
              <a:rPr lang="it-IT" dirty="0"/>
              <a:t> of </a:t>
            </a:r>
            <a:r>
              <a:rPr lang="it-IT" dirty="0" err="1"/>
              <a:t>three</a:t>
            </a:r>
            <a:r>
              <a:rPr lang="it-IT" dirty="0"/>
              <a:t> </a:t>
            </a:r>
            <a:r>
              <a:rPr lang="it-IT" dirty="0" err="1"/>
              <a:t>epidemics</a:t>
            </a:r>
            <a:endParaRPr lang="it-IT"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3</a:t>
            </a:fld>
            <a:endParaRPr lang="it-IT"/>
          </a:p>
        </p:txBody>
      </p:sp>
    </p:spTree>
    <p:extLst>
      <p:ext uri="{BB962C8B-B14F-4D97-AF65-F5344CB8AC3E}">
        <p14:creationId xmlns:p14="http://schemas.microsoft.com/office/powerpoint/2010/main" val="304528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1" baseline="0" dirty="0"/>
          </a:p>
        </p:txBody>
      </p:sp>
      <p:sp>
        <p:nvSpPr>
          <p:cNvPr id="4" name="Segnaposto numero diapositiva 3"/>
          <p:cNvSpPr>
            <a:spLocks noGrp="1"/>
          </p:cNvSpPr>
          <p:nvPr>
            <p:ph type="sldNum" sz="quarter" idx="10"/>
          </p:nvPr>
        </p:nvSpPr>
        <p:spPr/>
        <p:txBody>
          <a:bodyPr/>
          <a:lstStyle/>
          <a:p>
            <a:fld id="{C6DB69B5-3D66-441D-9A5C-1904616E1EFC}" type="slidenum">
              <a:rPr lang="it-IT" smtClean="0"/>
              <a:pPr/>
              <a:t>22</a:t>
            </a:fld>
            <a:endParaRPr lang="it-IT"/>
          </a:p>
        </p:txBody>
      </p:sp>
    </p:spTree>
    <p:extLst>
      <p:ext uri="{BB962C8B-B14F-4D97-AF65-F5344CB8AC3E}">
        <p14:creationId xmlns:p14="http://schemas.microsoft.com/office/powerpoint/2010/main" val="637397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0AEB32-ABBF-452E-BA2B-FF348A570ECB}" type="slidenum">
              <a:rPr lang="it-IT" smtClean="0"/>
              <a:t>23</a:t>
            </a:fld>
            <a:endParaRPr lang="it-IT"/>
          </a:p>
        </p:txBody>
      </p:sp>
    </p:spTree>
    <p:extLst>
      <p:ext uri="{BB962C8B-B14F-4D97-AF65-F5344CB8AC3E}">
        <p14:creationId xmlns:p14="http://schemas.microsoft.com/office/powerpoint/2010/main" val="2931468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Last </a:t>
            </a:r>
            <a:r>
              <a:rPr lang="it-IT" dirty="0" err="1"/>
              <a:t>year</a:t>
            </a:r>
            <a:r>
              <a:rPr lang="it-IT" dirty="0"/>
              <a:t> </a:t>
            </a:r>
            <a:r>
              <a:rPr lang="it-IT" baseline="0" dirty="0" err="1"/>
              <a:t>we</a:t>
            </a:r>
            <a:r>
              <a:rPr lang="it-IT" baseline="0" dirty="0"/>
              <a:t> </a:t>
            </a:r>
            <a:r>
              <a:rPr lang="it-IT" baseline="0" dirty="0" err="1"/>
              <a:t>gathered</a:t>
            </a:r>
            <a:r>
              <a:rPr lang="it-IT" baseline="0" dirty="0"/>
              <a:t> </a:t>
            </a:r>
            <a:r>
              <a:rPr lang="it-IT" baseline="0" dirty="0" err="1"/>
              <a:t>around</a:t>
            </a:r>
            <a:r>
              <a:rPr lang="it-IT" baseline="0" dirty="0"/>
              <a:t> more </a:t>
            </a:r>
            <a:r>
              <a:rPr lang="it-IT" baseline="0" dirty="0" err="1"/>
              <a:t>than</a:t>
            </a:r>
            <a:r>
              <a:rPr lang="it-IT" baseline="0" dirty="0"/>
              <a:t> </a:t>
            </a:r>
            <a:r>
              <a:rPr lang="it-IT" b="1" baseline="0" dirty="0"/>
              <a:t>30 </a:t>
            </a:r>
            <a:r>
              <a:rPr lang="it-IT" b="1" baseline="0" dirty="0" err="1"/>
              <a:t>researchers</a:t>
            </a:r>
            <a:r>
              <a:rPr lang="it-IT" b="1" baseline="0" dirty="0"/>
              <a:t> from </a:t>
            </a:r>
            <a:r>
              <a:rPr lang="it-IT" b="1" baseline="0" dirty="0" err="1"/>
              <a:t>all</a:t>
            </a:r>
            <a:r>
              <a:rPr lang="it-IT" b="1" baseline="0" dirty="0"/>
              <a:t> over the world </a:t>
            </a:r>
            <a:r>
              <a:rPr lang="it-IT" baseline="0" dirty="0"/>
              <a:t>dealing with SO and coming from </a:t>
            </a:r>
            <a:r>
              <a:rPr lang="it-IT" baseline="0" dirty="0" err="1"/>
              <a:t>different</a:t>
            </a:r>
            <a:r>
              <a:rPr lang="it-IT" baseline="0" dirty="0"/>
              <a:t> </a:t>
            </a:r>
            <a:r>
              <a:rPr lang="it-IT" baseline="0" dirty="0" err="1"/>
              <a:t>experiences</a:t>
            </a:r>
            <a:r>
              <a:rPr lang="it-IT" baseline="0" dirty="0"/>
              <a:t> in </a:t>
            </a:r>
            <a:r>
              <a:rPr lang="it-IT" b="1" baseline="0" dirty="0" err="1"/>
              <a:t>different</a:t>
            </a:r>
            <a:r>
              <a:rPr lang="it-IT" b="1" baseline="0" dirty="0"/>
              <a:t> fields: nutrition, </a:t>
            </a:r>
            <a:r>
              <a:rPr lang="it-IT" b="1" baseline="0" dirty="0" err="1"/>
              <a:t>obesity</a:t>
            </a:r>
            <a:r>
              <a:rPr lang="it-IT" b="1" baseline="0" dirty="0"/>
              <a:t>, </a:t>
            </a:r>
            <a:r>
              <a:rPr lang="it-IT" b="1" baseline="0" dirty="0" err="1"/>
              <a:t>gerontology</a:t>
            </a:r>
            <a:r>
              <a:rPr lang="it-IT" b="1" baseline="0" dirty="0"/>
              <a:t>, </a:t>
            </a:r>
            <a:r>
              <a:rPr lang="it-IT" b="1" baseline="0" dirty="0" err="1"/>
              <a:t>sarcopenia</a:t>
            </a:r>
            <a:endParaRPr lang="it-IT" b="1" baseline="0" dirty="0"/>
          </a:p>
          <a:p>
            <a:r>
              <a:rPr lang="it-IT" b="1" baseline="0" dirty="0"/>
              <a:t>An </a:t>
            </a:r>
            <a:r>
              <a:rPr lang="it-IT" b="1" baseline="0" dirty="0" err="1"/>
              <a:t>algorithm</a:t>
            </a:r>
            <a:r>
              <a:rPr lang="it-IT" b="1" baseline="0" dirty="0"/>
              <a:t> for the </a:t>
            </a:r>
            <a:r>
              <a:rPr lang="it-IT" b="1" baseline="0" dirty="0" err="1"/>
              <a:t>diagnosis</a:t>
            </a:r>
            <a:r>
              <a:rPr lang="it-IT" b="1" baseline="0" dirty="0"/>
              <a:t> of SO </a:t>
            </a:r>
            <a:r>
              <a:rPr lang="it-IT" b="1" baseline="0" dirty="0" err="1"/>
              <a:t>was</a:t>
            </a:r>
            <a:r>
              <a:rPr lang="it-IT" b="1" baseline="0" dirty="0"/>
              <a:t> published and </a:t>
            </a:r>
            <a:r>
              <a:rPr lang="it-IT" b="1" baseline="0" dirty="0" err="1"/>
              <a:t>since</a:t>
            </a:r>
            <a:r>
              <a:rPr lang="it-IT" b="1" baseline="0" dirty="0"/>
              <a:t> </a:t>
            </a:r>
            <a:r>
              <a:rPr lang="it-IT" b="1" baseline="0" dirty="0" err="1"/>
              <a:t>then</a:t>
            </a:r>
            <a:r>
              <a:rPr lang="it-IT" b="1" baseline="0" dirty="0"/>
              <a:t> …</a:t>
            </a:r>
          </a:p>
        </p:txBody>
      </p:sp>
      <p:sp>
        <p:nvSpPr>
          <p:cNvPr id="4" name="Segnaposto numero diapositiva 3"/>
          <p:cNvSpPr>
            <a:spLocks noGrp="1"/>
          </p:cNvSpPr>
          <p:nvPr>
            <p:ph type="sldNum" sz="quarter" idx="10"/>
          </p:nvPr>
        </p:nvSpPr>
        <p:spPr/>
        <p:txBody>
          <a:bodyPr/>
          <a:lstStyle/>
          <a:p>
            <a:fld id="{C6DB69B5-3D66-441D-9A5C-1904616E1EFC}" type="slidenum">
              <a:rPr lang="it-IT" smtClean="0"/>
              <a:pPr/>
              <a:t>24</a:t>
            </a:fld>
            <a:endParaRPr lang="it-IT"/>
          </a:p>
        </p:txBody>
      </p:sp>
    </p:spTree>
    <p:extLst>
      <p:ext uri="{BB962C8B-B14F-4D97-AF65-F5344CB8AC3E}">
        <p14:creationId xmlns:p14="http://schemas.microsoft.com/office/powerpoint/2010/main" val="3305276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In 2022 the SOGLI </a:t>
            </a:r>
            <a:r>
              <a:rPr lang="it-IT" b="1" dirty="0" err="1"/>
              <a:t>promoted</a:t>
            </a:r>
            <a:r>
              <a:rPr lang="it-IT" b="1" dirty="0"/>
              <a:t> a consensus conference for the </a:t>
            </a:r>
            <a:r>
              <a:rPr lang="it-IT" b="1" dirty="0" err="1"/>
              <a:t>definition</a:t>
            </a:r>
            <a:r>
              <a:rPr lang="it-IT" b="1" dirty="0"/>
              <a:t> and the </a:t>
            </a:r>
            <a:r>
              <a:rPr lang="it-IT" b="1" dirty="0" err="1"/>
              <a:t>diagnostic</a:t>
            </a:r>
            <a:r>
              <a:rPr lang="it-IT" b="1" dirty="0"/>
              <a:t> </a:t>
            </a:r>
            <a:r>
              <a:rPr lang="it-IT" b="1" dirty="0" err="1"/>
              <a:t>criteria</a:t>
            </a:r>
            <a:r>
              <a:rPr lang="it-IT" b="1" dirty="0"/>
              <a:t> of SO</a:t>
            </a:r>
            <a:endParaRPr lang="it-IT" dirty="0"/>
          </a:p>
          <a:p>
            <a:r>
              <a:rPr lang="it-IT" b="1" dirty="0"/>
              <a:t>A 100% agreement </a:t>
            </a:r>
            <a:r>
              <a:rPr lang="it-IT" b="1" dirty="0" err="1"/>
              <a:t>was</a:t>
            </a:r>
            <a:r>
              <a:rPr lang="it-IT" b="1" dirty="0"/>
              <a:t> </a:t>
            </a:r>
            <a:r>
              <a:rPr lang="it-IT" b="1" dirty="0" err="1"/>
              <a:t>reached</a:t>
            </a:r>
            <a:r>
              <a:rPr lang="it-IT" b="1" dirty="0"/>
              <a:t> on the </a:t>
            </a:r>
            <a:r>
              <a:rPr lang="it-IT" b="1" dirty="0" err="1"/>
              <a:t>definition</a:t>
            </a:r>
            <a:r>
              <a:rPr lang="it-IT" b="1" dirty="0"/>
              <a:t> </a:t>
            </a:r>
            <a:r>
              <a:rPr lang="it-IT" b="1" dirty="0" err="1"/>
              <a:t>you</a:t>
            </a:r>
            <a:r>
              <a:rPr lang="it-IT" b="1" dirty="0"/>
              <a:t> can </a:t>
            </a:r>
            <a:r>
              <a:rPr lang="it-IT" b="1" dirty="0" err="1"/>
              <a:t>see</a:t>
            </a:r>
            <a:r>
              <a:rPr lang="it-IT" dirty="0"/>
              <a:t>.</a:t>
            </a:r>
          </a:p>
          <a:p>
            <a:endParaRPr lang="it-IT" dirty="0"/>
          </a:p>
          <a:p>
            <a:r>
              <a:rPr lang="it-IT" dirty="0"/>
              <a:t>The </a:t>
            </a:r>
            <a:r>
              <a:rPr lang="it-IT" dirty="0" err="1"/>
              <a:t>expert</a:t>
            </a:r>
            <a:r>
              <a:rPr lang="it-IT" dirty="0"/>
              <a:t> panel </a:t>
            </a:r>
            <a:r>
              <a:rPr lang="it-IT" dirty="0" err="1"/>
              <a:t>pointed</a:t>
            </a:r>
            <a:r>
              <a:rPr lang="it-IT" dirty="0"/>
              <a:t> out the </a:t>
            </a:r>
            <a:r>
              <a:rPr lang="it-IT" dirty="0" err="1"/>
              <a:t>necessity</a:t>
            </a:r>
            <a:r>
              <a:rPr lang="it-IT" dirty="0"/>
              <a:t> to </a:t>
            </a:r>
            <a:r>
              <a:rPr lang="it-IT" dirty="0" err="1"/>
              <a:t>consider</a:t>
            </a:r>
            <a:r>
              <a:rPr lang="it-IT" dirty="0"/>
              <a:t> </a:t>
            </a:r>
            <a:r>
              <a:rPr lang="it-IT" b="1" dirty="0" err="1"/>
              <a:t>ectopic</a:t>
            </a:r>
            <a:r>
              <a:rPr lang="it-IT" b="1" baseline="0" dirty="0"/>
              <a:t> </a:t>
            </a:r>
            <a:r>
              <a:rPr lang="it-IT" b="1" baseline="0" dirty="0" err="1"/>
              <a:t>fat</a:t>
            </a:r>
            <a:r>
              <a:rPr lang="it-IT" b="1" baseline="0" dirty="0"/>
              <a:t> </a:t>
            </a:r>
            <a:r>
              <a:rPr lang="it-IT" baseline="0" dirty="0"/>
              <a:t>…. And the </a:t>
            </a:r>
            <a:r>
              <a:rPr lang="it-IT" b="1" baseline="0" dirty="0" err="1"/>
              <a:t>reduction</a:t>
            </a:r>
            <a:r>
              <a:rPr lang="it-IT" b="1" baseline="0" dirty="0"/>
              <a:t> of muscle </a:t>
            </a:r>
            <a:r>
              <a:rPr lang="it-IT" b="1" baseline="0" dirty="0" err="1"/>
              <a:t>function</a:t>
            </a:r>
            <a:r>
              <a:rPr lang="it-IT" b="1" baseline="0" dirty="0"/>
              <a:t> </a:t>
            </a:r>
            <a:r>
              <a:rPr lang="it-IT" baseline="0" dirty="0" err="1"/>
              <a:t>accompanying</a:t>
            </a:r>
            <a:r>
              <a:rPr lang="it-IT" baseline="0" dirty="0"/>
              <a:t> the </a:t>
            </a:r>
            <a:r>
              <a:rPr lang="it-IT" baseline="0" dirty="0" err="1"/>
              <a:t>the</a:t>
            </a:r>
            <a:r>
              <a:rPr lang="it-IT" baseline="0" dirty="0"/>
              <a:t> </a:t>
            </a:r>
            <a:r>
              <a:rPr lang="it-IT" baseline="0" dirty="0" err="1"/>
              <a:t>reduction</a:t>
            </a:r>
            <a:r>
              <a:rPr lang="it-IT" baseline="0" dirty="0"/>
              <a:t> of </a:t>
            </a:r>
            <a:r>
              <a:rPr lang="it-IT" baseline="0" dirty="0" err="1"/>
              <a:t>skeletal</a:t>
            </a:r>
            <a:r>
              <a:rPr lang="it-IT" baseline="0" dirty="0"/>
              <a:t> muscle mass</a:t>
            </a:r>
          </a:p>
          <a:p>
            <a:endParaRPr lang="it-IT" baseline="0" dirty="0"/>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Obesity is characterized by excessive production and </a:t>
            </a:r>
            <a:r>
              <a:rPr lang="en-US" sz="1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diminished capacity to store lipids</a:t>
            </a:r>
            <a:r>
              <a:rPr lang="en-US" sz="1200" dirty="0">
                <a:latin typeface="Calibri" panose="020F0502020204030204" pitchFamily="34" charset="0"/>
                <a:ea typeface="Calibri" panose="020F0502020204030204" pitchFamily="34" charset="0"/>
                <a:cs typeface="Times New Roman" panose="02020603050405020304" pitchFamily="18" charset="0"/>
              </a:rPr>
              <a:t>, leading to </a:t>
            </a:r>
            <a:r>
              <a:rPr lang="en-US" sz="1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ectopic fat accumulation </a:t>
            </a:r>
            <a:r>
              <a:rPr lang="en-US" sz="1200" dirty="0">
                <a:latin typeface="Calibri" panose="020F0502020204030204" pitchFamily="34" charset="0"/>
                <a:ea typeface="Calibri" panose="020F0502020204030204" pitchFamily="34" charset="0"/>
                <a:cs typeface="Times New Roman" panose="02020603050405020304" pitchFamily="18" charset="0"/>
              </a:rPr>
              <a:t>in skeletal muscle in the form </a:t>
            </a:r>
          </a:p>
          <a:p>
            <a:pPr marL="342900" indent="-342900">
              <a:lnSpc>
                <a:spcPct val="107000"/>
              </a:lnSpc>
              <a:spcAft>
                <a:spcPts val="800"/>
              </a:spcAft>
              <a:buFont typeface="Arial" panose="020B0604020202020204" pitchFamily="34" charset="0"/>
              <a:buChar char="•"/>
            </a:pPr>
            <a:r>
              <a:rPr lang="en-US" sz="1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intramuscular adipose tissue </a:t>
            </a:r>
            <a:r>
              <a:rPr lang="en-US" sz="1200" dirty="0">
                <a:effectLst/>
                <a:latin typeface="Calibri" panose="020F0502020204030204" pitchFamily="34" charset="0"/>
                <a:ea typeface="Calibri" panose="020F0502020204030204" pitchFamily="34" charset="0"/>
                <a:cs typeface="Times New Roman" panose="02020603050405020304" pitchFamily="18" charset="0"/>
              </a:rPr>
              <a:t>(IMAT) and </a:t>
            </a:r>
          </a:p>
          <a:p>
            <a:pPr marL="342900" indent="-342900">
              <a:lnSpc>
                <a:spcPct val="107000"/>
              </a:lnSpc>
              <a:spcAft>
                <a:spcPts val="800"/>
              </a:spcAft>
              <a:buFont typeface="Arial" panose="020B0604020202020204" pitchFamily="34" charset="0"/>
              <a:buChar char="•"/>
            </a:pPr>
            <a:r>
              <a:rPr lang="en-US" sz="1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intramyocellular accumulation of lipids </a:t>
            </a:r>
            <a:r>
              <a:rPr lang="en-US" sz="1200" dirty="0">
                <a:effectLst/>
                <a:latin typeface="Calibri" panose="020F0502020204030204" pitchFamily="34" charset="0"/>
                <a:ea typeface="Calibri" panose="020F0502020204030204" pitchFamily="34" charset="0"/>
                <a:cs typeface="Times New Roman" panose="02020603050405020304" pitchFamily="18" charset="0"/>
              </a:rPr>
              <a:t>(IMCL: triacylglycerol, ceramide, and diacylglycerol)</a:t>
            </a:r>
          </a:p>
          <a:p>
            <a:endParaRPr lang="it-IT" dirty="0"/>
          </a:p>
        </p:txBody>
      </p:sp>
      <p:sp>
        <p:nvSpPr>
          <p:cNvPr id="4" name="Segnaposto numero diapositiva 3"/>
          <p:cNvSpPr>
            <a:spLocks noGrp="1"/>
          </p:cNvSpPr>
          <p:nvPr>
            <p:ph type="sldNum" sz="quarter" idx="10"/>
          </p:nvPr>
        </p:nvSpPr>
        <p:spPr/>
        <p:txBody>
          <a:bodyPr/>
          <a:lstStyle/>
          <a:p>
            <a:fld id="{D0DF4032-D8FF-481A-A09B-7E5916786DC0}" type="slidenum">
              <a:rPr lang="it-IT" smtClean="0"/>
              <a:t>25</a:t>
            </a:fld>
            <a:endParaRPr lang="it-IT"/>
          </a:p>
        </p:txBody>
      </p:sp>
    </p:spTree>
    <p:extLst>
      <p:ext uri="{BB962C8B-B14F-4D97-AF65-F5344CB8AC3E}">
        <p14:creationId xmlns:p14="http://schemas.microsoft.com/office/powerpoint/2010/main" val="4180870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First step to </a:t>
            </a:r>
            <a:r>
              <a:rPr lang="it-IT" dirty="0" err="1"/>
              <a:t>have</a:t>
            </a:r>
            <a:r>
              <a:rPr lang="it-IT" dirty="0"/>
              <a:t> a </a:t>
            </a:r>
            <a:r>
              <a:rPr lang="it-IT" b="1" dirty="0"/>
              <a:t>common base </a:t>
            </a:r>
            <a:r>
              <a:rPr lang="it-IT" dirty="0"/>
              <a:t>in </a:t>
            </a:r>
            <a:r>
              <a:rPr lang="it-IT" dirty="0" err="1"/>
              <a:t>research</a:t>
            </a:r>
            <a:r>
              <a:rPr lang="it-IT" dirty="0"/>
              <a:t> and clinical fields to study SO</a:t>
            </a:r>
          </a:p>
          <a:p>
            <a:r>
              <a:rPr lang="it-IT" dirty="0" err="1"/>
              <a:t>We</a:t>
            </a:r>
            <a:r>
              <a:rPr lang="it-IT" dirty="0"/>
              <a:t> are sure </a:t>
            </a:r>
            <a:r>
              <a:rPr lang="it-IT" dirty="0" err="1"/>
              <a:t>that</a:t>
            </a:r>
            <a:r>
              <a:rPr lang="it-IT" dirty="0"/>
              <a:t> </a:t>
            </a:r>
            <a:r>
              <a:rPr lang="it-IT" b="1" dirty="0" err="1"/>
              <a:t>different</a:t>
            </a:r>
            <a:r>
              <a:rPr lang="it-IT" b="1" dirty="0"/>
              <a:t> </a:t>
            </a:r>
            <a:r>
              <a:rPr lang="it-IT" b="1" dirty="0" err="1"/>
              <a:t>questions</a:t>
            </a:r>
            <a:r>
              <a:rPr lang="it-IT" b="1" dirty="0"/>
              <a:t> </a:t>
            </a:r>
            <a:r>
              <a:rPr lang="it-IT" dirty="0" err="1"/>
              <a:t>will</a:t>
            </a:r>
            <a:r>
              <a:rPr lang="it-IT" dirty="0"/>
              <a:t> </a:t>
            </a:r>
            <a:r>
              <a:rPr lang="it-IT" dirty="0" err="1"/>
              <a:t>arise</a:t>
            </a:r>
            <a:r>
              <a:rPr lang="it-IT" dirty="0"/>
              <a:t> and </a:t>
            </a:r>
            <a:r>
              <a:rPr lang="it-IT" dirty="0" err="1"/>
              <a:t>that</a:t>
            </a:r>
            <a:r>
              <a:rPr lang="it-IT" dirty="0"/>
              <a:t> </a:t>
            </a:r>
            <a:r>
              <a:rPr lang="it-IT" dirty="0" err="1"/>
              <a:t>probably</a:t>
            </a:r>
            <a:r>
              <a:rPr lang="it-IT" dirty="0"/>
              <a:t> in a </a:t>
            </a:r>
            <a:r>
              <a:rPr lang="it-IT" dirty="0" err="1"/>
              <a:t>few</a:t>
            </a:r>
            <a:r>
              <a:rPr lang="it-IT" dirty="0"/>
              <a:t> </a:t>
            </a:r>
            <a:r>
              <a:rPr lang="it-IT" dirty="0" err="1"/>
              <a:t>years</a:t>
            </a:r>
            <a:r>
              <a:rPr lang="it-IT" dirty="0"/>
              <a:t> </a:t>
            </a:r>
            <a:r>
              <a:rPr lang="it-IT" dirty="0" err="1"/>
              <a:t>we</a:t>
            </a:r>
            <a:r>
              <a:rPr lang="it-IT" dirty="0"/>
              <a:t> </a:t>
            </a:r>
            <a:r>
              <a:rPr lang="it-IT" dirty="0" err="1"/>
              <a:t>have</a:t>
            </a:r>
            <a:r>
              <a:rPr lang="it-IT" dirty="0"/>
              <a:t> to </a:t>
            </a:r>
            <a:r>
              <a:rPr lang="it-IT" b="1" dirty="0" err="1"/>
              <a:t>modify</a:t>
            </a:r>
            <a:r>
              <a:rPr lang="it-IT" b="1" dirty="0"/>
              <a:t> or integrate the </a:t>
            </a:r>
            <a:r>
              <a:rPr lang="it-IT" b="1" dirty="0" err="1"/>
              <a:t>algorithm</a:t>
            </a:r>
            <a:endParaRPr lang="it-IT" b="1"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26</a:t>
            </a:fld>
            <a:endParaRPr lang="it-IT"/>
          </a:p>
        </p:txBody>
      </p:sp>
    </p:spTree>
    <p:extLst>
      <p:ext uri="{BB962C8B-B14F-4D97-AF65-F5344CB8AC3E}">
        <p14:creationId xmlns:p14="http://schemas.microsoft.com/office/powerpoint/2010/main" val="2727355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0DF4032-D8FF-481A-A09B-7E5916786DC0}" type="slidenum">
              <a:rPr lang="it-IT" smtClean="0"/>
              <a:t>27</a:t>
            </a:fld>
            <a:endParaRPr lang="it-IT"/>
          </a:p>
        </p:txBody>
      </p:sp>
    </p:spTree>
    <p:extLst>
      <p:ext uri="{BB962C8B-B14F-4D97-AF65-F5344CB8AC3E}">
        <p14:creationId xmlns:p14="http://schemas.microsoft.com/office/powerpoint/2010/main" val="2292133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0DF4032-D8FF-481A-A09B-7E5916786DC0}" type="slidenum">
              <a:rPr lang="it-IT" smtClean="0"/>
              <a:t>30</a:t>
            </a:fld>
            <a:endParaRPr lang="it-IT"/>
          </a:p>
        </p:txBody>
      </p:sp>
    </p:spTree>
    <p:extLst>
      <p:ext uri="{BB962C8B-B14F-4D97-AF65-F5344CB8AC3E}">
        <p14:creationId xmlns:p14="http://schemas.microsoft.com/office/powerpoint/2010/main" val="3238538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0DF4032-D8FF-481A-A09B-7E5916786DC0}" type="slidenum">
              <a:rPr lang="it-IT" smtClean="0"/>
              <a:t>31</a:t>
            </a:fld>
            <a:endParaRPr lang="it-IT"/>
          </a:p>
        </p:txBody>
      </p:sp>
    </p:spTree>
    <p:extLst>
      <p:ext uri="{BB962C8B-B14F-4D97-AF65-F5344CB8AC3E}">
        <p14:creationId xmlns:p14="http://schemas.microsoft.com/office/powerpoint/2010/main" val="2811595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b="1" i="0" u="none" strike="noStrike" baseline="0" dirty="0">
                <a:solidFill>
                  <a:srgbClr val="000000"/>
                </a:solidFill>
                <a:latin typeface="Arial" panose="020B0604020202020204" pitchFamily="34" charset="0"/>
              </a:rPr>
              <a:t>“</a:t>
            </a:r>
            <a:r>
              <a:rPr lang="en-US" sz="1800" b="1" i="1" u="none" strike="noStrike" baseline="0" dirty="0">
                <a:solidFill>
                  <a:srgbClr val="000000"/>
                </a:solidFill>
                <a:latin typeface="Arial" panose="020B0604020202020204" pitchFamily="34" charset="0"/>
              </a:rPr>
              <a:t>The capacity-load model predicts that NCD risk can be modelled as a consequence of interactive associations between two broad traits, metabolic capacity and metabolic load. Metabolic capacity relates to numerous components of organ size and function that have long-term implications for the capacity for homoeostasis. Metabolic load refers to a variety of factors that challenge homeostasis, including components of lifestyle (e.g., dietary </a:t>
            </a:r>
            <a:r>
              <a:rPr lang="en-US" sz="1800" b="1" i="1" u="none" strike="noStrike" baseline="0" dirty="0" err="1">
                <a:solidFill>
                  <a:srgbClr val="000000"/>
                </a:solidFill>
                <a:latin typeface="Arial" panose="020B0604020202020204" pitchFamily="34" charset="0"/>
              </a:rPr>
              <a:t>glycaemic</a:t>
            </a:r>
            <a:r>
              <a:rPr lang="en-US" sz="1800" b="1" i="1" u="none" strike="noStrike" baseline="0" dirty="0">
                <a:solidFill>
                  <a:srgbClr val="000000"/>
                </a:solidFill>
                <a:latin typeface="Arial" panose="020B0604020202020204" pitchFamily="34" charset="0"/>
              </a:rPr>
              <a:t> load, sedentary </a:t>
            </a:r>
            <a:r>
              <a:rPr lang="en-US" sz="1800" b="1" i="1" u="none" strike="noStrike" baseline="0" dirty="0" err="1">
                <a:solidFill>
                  <a:srgbClr val="000000"/>
                </a:solidFill>
                <a:latin typeface="Arial" panose="020B0604020202020204" pitchFamily="34" charset="0"/>
              </a:rPr>
              <a:t>behaviour</a:t>
            </a:r>
            <a:r>
              <a:rPr lang="en-US" sz="1800" b="1" i="1" u="none" strike="noStrike" baseline="0" dirty="0">
                <a:solidFill>
                  <a:srgbClr val="000000"/>
                </a:solidFill>
                <a:latin typeface="Arial" panose="020B0604020202020204" pitchFamily="34" charset="0"/>
              </a:rPr>
              <a:t>, smoking, infectious disease) as well as the level of body fat and its distribution</a:t>
            </a:r>
            <a:r>
              <a:rPr lang="en-US" sz="1800" b="1" i="0" u="none" strike="noStrike" baseline="0" dirty="0">
                <a:solidFill>
                  <a:srgbClr val="000000"/>
                </a:solidFill>
                <a:latin typeface="Arial" panose="020B0604020202020204" pitchFamily="34" charset="0"/>
              </a:rPr>
              <a:t>”. </a:t>
            </a:r>
          </a:p>
          <a:p>
            <a:endParaRPr lang="en-US" sz="1800" b="1" i="0" u="none" strike="noStrike" baseline="0" dirty="0">
              <a:solidFill>
                <a:srgbClr val="000000"/>
              </a:solidFill>
              <a:latin typeface="Arial" panose="020B0604020202020204" pitchFamily="34" charset="0"/>
            </a:endParaRPr>
          </a:p>
          <a:p>
            <a:r>
              <a:rPr lang="en-US" sz="2800" b="0" i="0" dirty="0">
                <a:solidFill>
                  <a:srgbClr val="333333"/>
                </a:solidFill>
                <a:effectLst/>
                <a:latin typeface="Noto Sans" panose="020B0502040504020204" pitchFamily="34" charset="0"/>
              </a:rPr>
              <a:t>he model assigns a negative effect on physiological function to FM and </a:t>
            </a:r>
            <a:r>
              <a:rPr lang="en-US" sz="2800" b="0" i="0" dirty="0" err="1">
                <a:solidFill>
                  <a:srgbClr val="333333"/>
                </a:solidFill>
                <a:effectLst/>
                <a:latin typeface="Noto Sans" panose="020B0502040504020204" pitchFamily="34" charset="0"/>
              </a:rPr>
              <a:t>TrFM</a:t>
            </a:r>
            <a:r>
              <a:rPr lang="en-US" sz="2800" b="0" i="0" dirty="0">
                <a:solidFill>
                  <a:srgbClr val="333333"/>
                </a:solidFill>
                <a:effectLst/>
                <a:latin typeface="Noto Sans" panose="020B0502040504020204" pitchFamily="34" charset="0"/>
              </a:rPr>
              <a:t> and a positive effect to FFM and ASM. </a:t>
            </a:r>
            <a:endParaRPr lang="it-IT"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32</a:t>
            </a:fld>
            <a:endParaRPr lang="it-IT"/>
          </a:p>
        </p:txBody>
      </p:sp>
    </p:spTree>
    <p:extLst>
      <p:ext uri="{BB962C8B-B14F-4D97-AF65-F5344CB8AC3E}">
        <p14:creationId xmlns:p14="http://schemas.microsoft.com/office/powerpoint/2010/main" val="2745754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err="1"/>
              <a:t>Questions</a:t>
            </a:r>
            <a:r>
              <a:rPr lang="it-IT" b="1" dirty="0"/>
              <a:t> </a:t>
            </a:r>
            <a:r>
              <a:rPr lang="it-IT" b="1" dirty="0" err="1"/>
              <a:t>asked</a:t>
            </a:r>
            <a:endParaRPr lang="it-IT" b="1" dirty="0"/>
          </a:p>
          <a:p>
            <a:endParaRPr lang="it-IT" dirty="0"/>
          </a:p>
        </p:txBody>
      </p:sp>
      <p:sp>
        <p:nvSpPr>
          <p:cNvPr id="4" name="Segnaposto numero diapositiva 3"/>
          <p:cNvSpPr>
            <a:spLocks noGrp="1"/>
          </p:cNvSpPr>
          <p:nvPr>
            <p:ph type="sldNum" sz="quarter" idx="10"/>
          </p:nvPr>
        </p:nvSpPr>
        <p:spPr/>
        <p:txBody>
          <a:bodyPr/>
          <a:lstStyle/>
          <a:p>
            <a:fld id="{D0DF4032-D8FF-481A-A09B-7E5916786DC0}" type="slidenum">
              <a:rPr lang="it-IT" smtClean="0"/>
              <a:t>33</a:t>
            </a:fld>
            <a:endParaRPr lang="it-IT"/>
          </a:p>
        </p:txBody>
      </p:sp>
    </p:spTree>
    <p:extLst>
      <p:ext uri="{BB962C8B-B14F-4D97-AF65-F5344CB8AC3E}">
        <p14:creationId xmlns:p14="http://schemas.microsoft.com/office/powerpoint/2010/main" val="2946906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1" i="0" u="none" strike="noStrike" baseline="0" dirty="0">
                <a:solidFill>
                  <a:srgbClr val="0000B1"/>
                </a:solidFill>
                <a:latin typeface="CalibriBold"/>
              </a:rPr>
              <a:t>Background </a:t>
            </a:r>
            <a:r>
              <a:rPr lang="en-US" sz="1800" b="0" i="0" u="none" strike="noStrike" baseline="0" dirty="0">
                <a:solidFill>
                  <a:srgbClr val="000000"/>
                </a:solidFill>
                <a:latin typeface="CharterITCUnic"/>
              </a:rPr>
              <a:t>Sarcopenia is de</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ned as the loss of muscle mass and strength. Despite the seriousness of this disease, a single diagnostic criterion has not yet been established. Few studies have reported the prevalence of sarcopenia globally, and there is a high level of heterogeneity between studies, stemmed from the diagnostic criteria of sarcopenia and the target population. The aims of this systematic review and meta-analysis were (</a:t>
            </a:r>
            <a:r>
              <a:rPr lang="en-US" sz="1800" b="0" i="0" u="none" strike="noStrike" baseline="0" dirty="0" err="1">
                <a:solidFill>
                  <a:srgbClr val="000000"/>
                </a:solidFill>
                <a:latin typeface="CharterITCUnic"/>
              </a:rPr>
              <a:t>i</a:t>
            </a:r>
            <a:r>
              <a:rPr lang="en-US" sz="1800" b="0" i="0" u="none" strike="noStrike" baseline="0" dirty="0">
                <a:solidFill>
                  <a:srgbClr val="000000"/>
                </a:solidFill>
                <a:latin typeface="CharterITCUnic"/>
              </a:rPr>
              <a:t>) to identify and summarize the diagnostic criteria used to de</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ne sarcopenia and severe sarcopenia and (ii) to estimate the global and region-speci</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c prevalence of sarcopenia and severe sarcopenia by sociodemographic factors.</a:t>
            </a:r>
          </a:p>
          <a:p>
            <a:pPr algn="l"/>
            <a:r>
              <a:rPr lang="en-US" sz="1800" b="1" i="0" u="none" strike="noStrike" baseline="0" dirty="0">
                <a:solidFill>
                  <a:srgbClr val="0000B1"/>
                </a:solidFill>
                <a:latin typeface="CalibriBold"/>
              </a:rPr>
              <a:t>Methods </a:t>
            </a:r>
            <a:r>
              <a:rPr lang="en-US" sz="1800" b="0" i="0" u="none" strike="noStrike" baseline="0" dirty="0">
                <a:solidFill>
                  <a:srgbClr val="000000"/>
                </a:solidFill>
                <a:latin typeface="CharterITCUnic"/>
              </a:rPr>
              <a:t>Embase, MEDLINE, and Web of Science Core Collections were searched using relevant </a:t>
            </a:r>
            <a:r>
              <a:rPr lang="en-US" sz="1800" b="0" i="0" u="none" strike="noStrike" baseline="0" dirty="0" err="1">
                <a:solidFill>
                  <a:srgbClr val="000000"/>
                </a:solidFill>
                <a:latin typeface="CharterITCUnic"/>
              </a:rPr>
              <a:t>MeSH</a:t>
            </a:r>
            <a:r>
              <a:rPr lang="en-US" sz="1800" b="0" i="0" u="none" strike="noStrike" baseline="0" dirty="0">
                <a:solidFill>
                  <a:srgbClr val="000000"/>
                </a:solidFill>
                <a:latin typeface="CharterITCUnic"/>
              </a:rPr>
              <a:t> terms. The inclusion criteria were cross-sectional or cohort studies in individuals aged </a:t>
            </a:r>
            <a:r>
              <a:rPr lang="en-US" sz="1800" b="0" i="0" u="none" strike="noStrike" baseline="0" dirty="0">
                <a:solidFill>
                  <a:srgbClr val="000000"/>
                </a:solidFill>
                <a:latin typeface="TimesNewRomanUnic+22"/>
              </a:rPr>
              <a:t>≥</a:t>
            </a:r>
            <a:r>
              <a:rPr lang="en-US" sz="1800" b="0" i="0" u="none" strike="noStrike" baseline="0" dirty="0">
                <a:solidFill>
                  <a:srgbClr val="000000"/>
                </a:solidFill>
                <a:latin typeface="CharterITCUnic"/>
              </a:rPr>
              <a:t>18 years, published in English, and with muscle mass measured using dual-energy x-ray absorptiometry, bioelectrical impedance, or computed tomography (CT) scan. For the meta-analysis, studies were strati</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ed by diagnostic criteria (classi</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cations), cut-off points, and instruments to assess muscle mass. If at least three studies reported the same classi</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cation, cut-off points, and instrument to measure muscle mass, they were considered suitable for meta-analysis. Following this approach, 6 classi</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cations and 23 subgroups were created. Overall pooled estimates with inverse-variance weights obtained from a</a:t>
            </a:r>
          </a:p>
          <a:p>
            <a:pPr algn="l"/>
            <a:r>
              <a:rPr lang="en-US" sz="1800" b="0" i="0" u="none" strike="noStrike" baseline="0" dirty="0">
                <a:solidFill>
                  <a:srgbClr val="000000"/>
                </a:solidFill>
                <a:latin typeface="CharterITCUnic"/>
              </a:rPr>
              <a:t>random-effects model were estimated using the </a:t>
            </a:r>
            <a:r>
              <a:rPr lang="en-US" sz="1800" b="0" i="1" u="none" strike="noStrike" baseline="0" dirty="0" err="1">
                <a:solidFill>
                  <a:srgbClr val="000000"/>
                </a:solidFill>
                <a:latin typeface="CharterITCUnicItalic"/>
              </a:rPr>
              <a:t>metaprop</a:t>
            </a:r>
            <a:r>
              <a:rPr lang="en-US" sz="1800" b="0" i="1" u="none" strike="noStrike" baseline="0" dirty="0">
                <a:solidFill>
                  <a:srgbClr val="000000"/>
                </a:solidFill>
                <a:latin typeface="CharterITCUnicItalic"/>
              </a:rPr>
              <a:t> </a:t>
            </a:r>
            <a:r>
              <a:rPr lang="en-US" sz="1800" b="0" i="0" u="none" strike="noStrike" baseline="0" dirty="0">
                <a:solidFill>
                  <a:srgbClr val="000000"/>
                </a:solidFill>
                <a:latin typeface="CharterITCUnic"/>
              </a:rPr>
              <a:t>command in Stata.</a:t>
            </a:r>
          </a:p>
          <a:p>
            <a:pPr algn="l"/>
            <a:r>
              <a:rPr lang="en-US" sz="1800" b="1" i="0" u="none" strike="noStrike" baseline="0" dirty="0">
                <a:solidFill>
                  <a:srgbClr val="0000B1"/>
                </a:solidFill>
                <a:latin typeface="CalibriBold"/>
              </a:rPr>
              <a:t>Results </a:t>
            </a:r>
            <a:r>
              <a:rPr lang="en-US" sz="1800" b="0" i="0" u="none" strike="noStrike" baseline="0" dirty="0">
                <a:solidFill>
                  <a:srgbClr val="000000"/>
                </a:solidFill>
                <a:latin typeface="CharterITCUnic"/>
              </a:rPr>
              <a:t>Out of 19 320 studies, 263 were eligible for the narrative synthesis and 151 for meta-analysis (total </a:t>
            </a:r>
            <a:r>
              <a:rPr lang="en-US" sz="1800" b="0" i="1" u="none" strike="noStrike" baseline="0" dirty="0">
                <a:solidFill>
                  <a:srgbClr val="000000"/>
                </a:solidFill>
                <a:latin typeface="CharterITCUnicItalic"/>
              </a:rPr>
              <a:t>n </a:t>
            </a:r>
            <a:r>
              <a:rPr lang="en-US" sz="1800" b="0" i="0" u="none" strike="noStrike" baseline="0" dirty="0">
                <a:solidFill>
                  <a:srgbClr val="000000"/>
                </a:solidFill>
                <a:latin typeface="CharterITCUnic"/>
              </a:rPr>
              <a:t>= 692 056, mean age: 68.5 years). Using different classi</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cations and cut-off points, the prevalence of sarcopenia varied between 10%and 27%in the studies included for meta-analysis. The highest and lowest prevalence were observed in Oceania and Europe using the European Working Group on Sarcopenia in Older People (EWGSOP) and EWGSOP2, respectively. The prevalence ranged from 8% to 36% in individuals </a:t>
            </a:r>
            <a:r>
              <a:rPr lang="en-US" sz="1800" b="0" i="1" u="none" strike="noStrike" baseline="0" dirty="0">
                <a:solidFill>
                  <a:srgbClr val="000000"/>
                </a:solidFill>
                <a:latin typeface="TeXCMMathsItalic"/>
              </a:rPr>
              <a:t>&lt;</a:t>
            </a:r>
            <a:r>
              <a:rPr lang="en-US" sz="1800" b="0" i="0" u="none" strike="noStrike" baseline="0" dirty="0">
                <a:solidFill>
                  <a:srgbClr val="000000"/>
                </a:solidFill>
                <a:latin typeface="CharterITCUnic"/>
              </a:rPr>
              <a:t>60 years and from 10%to 27% in </a:t>
            </a:r>
            <a:r>
              <a:rPr lang="en-US" sz="1800" b="0" i="0" u="none" strike="noStrike" baseline="0" dirty="0">
                <a:solidFill>
                  <a:srgbClr val="000000"/>
                </a:solidFill>
                <a:latin typeface="TimesNewRomanUnic+22"/>
              </a:rPr>
              <a:t>≥</a:t>
            </a:r>
            <a:r>
              <a:rPr lang="en-US" sz="1800" b="0" i="0" u="none" strike="noStrike" baseline="0" dirty="0">
                <a:solidFill>
                  <a:srgbClr val="000000"/>
                </a:solidFill>
                <a:latin typeface="CharterITCUnic"/>
              </a:rPr>
              <a:t>60 years. Men had a higher prevalence of sarcopenia using the EWGSOP2 (11% vs. 2%) while it was higher in women using the </a:t>
            </a:r>
            <a:r>
              <a:rPr lang="en-US" sz="1800" b="0" i="0" u="none" strike="noStrike" baseline="0" dirty="0" err="1">
                <a:solidFill>
                  <a:srgbClr val="000000"/>
                </a:solidFill>
                <a:latin typeface="CharterITCUnic"/>
              </a:rPr>
              <a:t>InternationalWorking</a:t>
            </a:r>
            <a:r>
              <a:rPr lang="en-US" sz="1800" b="0" i="0" u="none" strike="noStrike" baseline="0" dirty="0">
                <a:solidFill>
                  <a:srgbClr val="000000"/>
                </a:solidFill>
                <a:latin typeface="CharterITCUnic"/>
              </a:rPr>
              <a:t> Group on Sarcopenia (17% vs. 12%). Finally, the prevalence of severe sarcopenia ranged from 2% to 9%.</a:t>
            </a:r>
          </a:p>
          <a:p>
            <a:pPr algn="l"/>
            <a:r>
              <a:rPr lang="en-US" sz="1800" b="1" i="0" u="none" strike="noStrike" baseline="0" dirty="0">
                <a:solidFill>
                  <a:srgbClr val="0000B1"/>
                </a:solidFill>
                <a:latin typeface="CalibriBold"/>
              </a:rPr>
              <a:t>Conclusions </a:t>
            </a:r>
            <a:r>
              <a:rPr lang="en-US" sz="1800" b="0" i="0" u="none" strike="noStrike" baseline="0" dirty="0">
                <a:solidFill>
                  <a:srgbClr val="000000"/>
                </a:solidFill>
                <a:latin typeface="CharterITCUnic"/>
              </a:rPr>
              <a:t>The prevalence of sarcopenia and severe sarcopenia varied considerably according to the classi</a:t>
            </a:r>
            <a:r>
              <a:rPr lang="en-US" sz="1800" b="0" i="0" u="none" strike="noStrike" baseline="0" dirty="0">
                <a:solidFill>
                  <a:srgbClr val="000000"/>
                </a:solidFill>
                <a:latin typeface="CharterITCUnic+fb"/>
              </a:rPr>
              <a:t>fi</a:t>
            </a:r>
            <a:r>
              <a:rPr lang="en-US" sz="1800" b="0" i="0" u="none" strike="noStrike" baseline="0" dirty="0">
                <a:solidFill>
                  <a:srgbClr val="000000"/>
                </a:solidFill>
                <a:latin typeface="CharterITCUnic"/>
              </a:rPr>
              <a:t>cation and cut-off point used. Considering the lack of a single diagnostic for sarcopenia, future studies should adhere to current guidelines, which would facilitate the comparison of results between studies and populations across the globe </a:t>
            </a:r>
            <a:endParaRPr lang="it-IT"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4</a:t>
            </a:fld>
            <a:endParaRPr lang="it-IT"/>
          </a:p>
        </p:txBody>
      </p:sp>
    </p:spTree>
    <p:extLst>
      <p:ext uri="{BB962C8B-B14F-4D97-AF65-F5344CB8AC3E}">
        <p14:creationId xmlns:p14="http://schemas.microsoft.com/office/powerpoint/2010/main" val="1519450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dirty="0">
                <a:solidFill>
                  <a:srgbClr val="002060"/>
                </a:solidFill>
                <a:latin typeface="Calibri" panose="020F0502020204030204" pitchFamily="34" charset="0"/>
                <a:ea typeface="Calibri" panose="020F0502020204030204" pitchFamily="34" charset="0"/>
                <a:cs typeface="Calibri" panose="020F0502020204030204" pitchFamily="34" charset="0"/>
              </a:rPr>
              <a:t>Develop and cross-validate novel BIA equations predicting appendicular soft tissue masses [appendicular lean mass (ALM) and fat mass (AFM)] </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in a sample of Caucasian adult subjects affected by obesity; </a:t>
            </a:r>
          </a:p>
          <a:p>
            <a:endParaRPr lang="en-US" sz="1200" b="0" i="0" dirty="0">
              <a:solidFill>
                <a:srgbClr val="000000"/>
              </a:solidFill>
              <a:effectLst/>
              <a:latin typeface="Calibri" panose="020F0502020204030204" pitchFamily="34" charset="0"/>
              <a:cs typeface="Calibri" panose="020F0502020204030204" pitchFamily="34" charset="0"/>
            </a:endParaRPr>
          </a:p>
          <a:p>
            <a:r>
              <a:rPr lang="en-US" b="0" i="0" dirty="0">
                <a:solidFill>
                  <a:srgbClr val="202122"/>
                </a:solidFill>
                <a:effectLst/>
                <a:latin typeface="Arial" panose="020B0604020202020204" pitchFamily="34" charset="0"/>
              </a:rPr>
              <a:t>A </a:t>
            </a:r>
            <a:r>
              <a:rPr lang="en-US" b="1" i="0" dirty="0">
                <a:solidFill>
                  <a:srgbClr val="202122"/>
                </a:solidFill>
                <a:effectLst/>
                <a:latin typeface="Arial" panose="020B0604020202020204" pitchFamily="34" charset="0"/>
              </a:rPr>
              <a:t>Bland–Altman plot</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difference plot</a:t>
            </a:r>
            <a:r>
              <a:rPr lang="en-US" b="0" i="0" dirty="0">
                <a:solidFill>
                  <a:srgbClr val="202122"/>
                </a:solidFill>
                <a:effectLst/>
                <a:latin typeface="Arial" panose="020B0604020202020204" pitchFamily="34" charset="0"/>
              </a:rPr>
              <a:t>) is a method of </a:t>
            </a:r>
            <a:r>
              <a:rPr lang="en-US" b="0" i="0" u="none" strike="noStrike" dirty="0">
                <a:effectLst/>
                <a:latin typeface="Arial" panose="020B0604020202020204" pitchFamily="34" charset="0"/>
                <a:hlinkClick r:id="rId3" tooltip="Data plot"/>
              </a:rPr>
              <a:t>data plotting</a:t>
            </a:r>
            <a:r>
              <a:rPr lang="en-US" b="0" i="0" dirty="0">
                <a:solidFill>
                  <a:srgbClr val="202122"/>
                </a:solidFill>
                <a:effectLst/>
                <a:latin typeface="Arial" panose="020B0604020202020204" pitchFamily="34" charset="0"/>
              </a:rPr>
              <a:t> used in analyzing the agreement between two different </a:t>
            </a:r>
            <a:r>
              <a:rPr lang="en-US" b="0" i="0" u="none" strike="noStrike" dirty="0">
                <a:effectLst/>
                <a:latin typeface="Arial" panose="020B0604020202020204" pitchFamily="34" charset="0"/>
                <a:hlinkClick r:id="rId4" tooltip="Assay"/>
              </a:rPr>
              <a:t>assays</a:t>
            </a:r>
            <a:r>
              <a:rPr lang="en-US" b="0" i="0" dirty="0">
                <a:solidFill>
                  <a:srgbClr val="202122"/>
                </a:solidFill>
                <a:effectLst/>
                <a:latin typeface="Arial" panose="020B0604020202020204" pitchFamily="34" charset="0"/>
              </a:rPr>
              <a:t>. </a:t>
            </a:r>
          </a:p>
          <a:p>
            <a:pPr algn="l" fontAlgn="base">
              <a:buFont typeface="Arial" panose="020B0604020202020204" pitchFamily="34" charset="0"/>
              <a:buChar char="•"/>
            </a:pPr>
            <a:r>
              <a:rPr lang="en-US" b="1" i="0" dirty="0">
                <a:solidFill>
                  <a:srgbClr val="5E666A"/>
                </a:solidFill>
                <a:effectLst/>
                <a:latin typeface="Nunito" panose="020B0604020202020204" pitchFamily="2" charset="0"/>
              </a:rPr>
              <a:t>The vertical axis shows the differences between the two measurements (i.e. the measurement error)</a:t>
            </a:r>
          </a:p>
          <a:p>
            <a:pPr algn="l" fontAlgn="base">
              <a:buFont typeface="Arial" panose="020B0604020202020204" pitchFamily="34" charset="0"/>
              <a:buChar char="•"/>
            </a:pPr>
            <a:r>
              <a:rPr lang="en-US" b="1" i="0" dirty="0">
                <a:solidFill>
                  <a:srgbClr val="5E666A"/>
                </a:solidFill>
                <a:effectLst/>
                <a:latin typeface="Nunito" panose="020B0604020202020204" pitchFamily="2" charset="0"/>
              </a:rPr>
              <a:t>The horizontal axis shows the arithmetic means of the two measurements</a:t>
            </a:r>
            <a:r>
              <a:rPr lang="en-US" b="0" i="0" dirty="0">
                <a:solidFill>
                  <a:srgbClr val="5E666A"/>
                </a:solidFill>
                <a:effectLst/>
                <a:latin typeface="Nunito" panose="020B0604020202020204" pitchFamily="2" charset="0"/>
              </a:rPr>
              <a:t>. In fact, assuming that the two measurements are equivalent, the best estimate of the true value of the measurement is represented by the arithmetic mean of the two measurements</a:t>
            </a:r>
            <a:r>
              <a:rPr lang="en-US" b="1" i="0" dirty="0">
                <a:solidFill>
                  <a:srgbClr val="5E666A"/>
                </a:solidFill>
                <a:effectLst/>
                <a:latin typeface="Nunito" panose="020B0604020202020204" pitchFamily="2" charset="0"/>
              </a:rPr>
              <a:t>.</a:t>
            </a:r>
          </a:p>
          <a:p>
            <a:pPr algn="l" fontAlgn="base">
              <a:buFont typeface="Arial" panose="020B0604020202020204" pitchFamily="34" charset="0"/>
              <a:buChar char="•"/>
            </a:pPr>
            <a:r>
              <a:rPr lang="en-US" b="1" i="0" dirty="0">
                <a:solidFill>
                  <a:srgbClr val="5E666A"/>
                </a:solidFill>
                <a:effectLst/>
                <a:latin typeface="Nunito" panose="020B0604020202020204" pitchFamily="2" charset="0"/>
              </a:rPr>
              <a:t>the two lines at the top and bottom delimit a band that represents the limits of the confidence interval of the mean of the differences. The position of these two lines can be calculated as: mean of the differences ±1.96×SD</a:t>
            </a:r>
          </a:p>
          <a:p>
            <a:pPr algn="l" fontAlgn="base">
              <a:buFont typeface="Arial" panose="020B0604020202020204" pitchFamily="34" charset="0"/>
              <a:buChar char="•"/>
            </a:pPr>
            <a:endParaRPr lang="en-US" b="1" i="0" dirty="0">
              <a:solidFill>
                <a:srgbClr val="5E666A"/>
              </a:solidFill>
              <a:effectLst/>
              <a:latin typeface="Nunito" panose="020B0604020202020204" pitchFamily="2" charset="0"/>
            </a:endParaRPr>
          </a:p>
          <a:p>
            <a:pPr algn="l" fontAlgn="base">
              <a:buFont typeface="Arial" panose="020B0604020202020204" pitchFamily="34" charset="0"/>
              <a:buNone/>
            </a:pPr>
            <a:r>
              <a:rPr lang="en-US" b="0" i="0" dirty="0">
                <a:solidFill>
                  <a:srgbClr val="202122"/>
                </a:solidFill>
                <a:effectLst/>
                <a:latin typeface="Arial" panose="020B0604020202020204" pitchFamily="34" charset="0"/>
              </a:rPr>
              <a:t>The points on the graph that fall within the confidence interval indicate </a:t>
            </a:r>
            <a:r>
              <a:rPr lang="en-US" b="1" i="0" dirty="0">
                <a:solidFill>
                  <a:srgbClr val="202122"/>
                </a:solidFill>
                <a:effectLst/>
                <a:latin typeface="Arial" panose="020B0604020202020204" pitchFamily="34" charset="0"/>
              </a:rPr>
              <a:t>statistically congruent results</a:t>
            </a:r>
            <a:r>
              <a:rPr lang="en-US" b="0" i="0" dirty="0">
                <a:solidFill>
                  <a:srgbClr val="202122"/>
                </a:solidFill>
                <a:effectLst/>
                <a:latin typeface="Arial" panose="020B0604020202020204" pitchFamily="34" charset="0"/>
              </a:rPr>
              <a:t>, while the points located outside the extremes of the confidence interval represent cases in which the two methods are not congruent.</a:t>
            </a:r>
          </a:p>
          <a:p>
            <a:pPr algn="l" fontAlgn="base">
              <a:buFont typeface="Arial" panose="020B0604020202020204" pitchFamily="34" charset="0"/>
              <a:buNone/>
            </a:pPr>
            <a:endParaRPr lang="en-US" b="0" i="0" dirty="0">
              <a:solidFill>
                <a:srgbClr val="202122"/>
              </a:solidFill>
              <a:effectLst/>
              <a:latin typeface="Arial" panose="020B0604020202020204" pitchFamily="34" charset="0"/>
            </a:endParaRPr>
          </a:p>
          <a:p>
            <a:pPr algn="l" fontAlgn="base">
              <a:buFont typeface="Arial" panose="020B0604020202020204" pitchFamily="34" charset="0"/>
              <a:buNone/>
            </a:pPr>
            <a:r>
              <a:rPr lang="en-US" b="0" i="0" dirty="0">
                <a:solidFill>
                  <a:srgbClr val="202122"/>
                </a:solidFill>
                <a:effectLst/>
                <a:latin typeface="Arial" panose="020B0604020202020204" pitchFamily="34" charset="0"/>
              </a:rPr>
              <a:t>However, the fact that there is statistical congruence between the two measurements does not necessarily mean that the two methods are interchangeable. In fact, this graph evaluates the size of the differences by building a confidence interval calculated on the mean difference, but it does not tell us whether for practical purposes the size of these intervals is acceptable or not. The definition of what is meant by acceptable limit, or what the maximum size of the confidence interval must be so that the two measurements can be considered interchangeable, must in fact be defined a priori based on theoretical, clinical, biological or other considerations on the phenomenon being analyzed.</a:t>
            </a:r>
            <a:endParaRPr lang="it-IT" dirty="0"/>
          </a:p>
        </p:txBody>
      </p:sp>
      <p:sp>
        <p:nvSpPr>
          <p:cNvPr id="4" name="Segnaposto numero diapositiva 3"/>
          <p:cNvSpPr>
            <a:spLocks noGrp="1"/>
          </p:cNvSpPr>
          <p:nvPr>
            <p:ph type="sldNum" sz="quarter" idx="5"/>
          </p:nvPr>
        </p:nvSpPr>
        <p:spPr/>
        <p:txBody>
          <a:bodyPr/>
          <a:lstStyle/>
          <a:p>
            <a:fld id="{BC9F67BA-ED28-4F72-8083-76D7E6BE306C}" type="slidenum">
              <a:rPr lang="en-CH" smtClean="0"/>
              <a:t>34</a:t>
            </a:fld>
            <a:endParaRPr lang="en-CH" dirty="0"/>
          </a:p>
        </p:txBody>
      </p:sp>
    </p:spTree>
    <p:extLst>
      <p:ext uri="{BB962C8B-B14F-4D97-AF65-F5344CB8AC3E}">
        <p14:creationId xmlns:p14="http://schemas.microsoft.com/office/powerpoint/2010/main" val="2830636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MyriadPro-Semibold"/>
              </a:rPr>
              <a:t>Background </a:t>
            </a:r>
            <a:r>
              <a:rPr lang="en-US" sz="1800" b="0" i="0" u="none" strike="noStrike" baseline="0" dirty="0">
                <a:latin typeface="MyriadPro-Light"/>
              </a:rPr>
              <a:t>Identifying and reducing cardiometabolic risks driven by obesity remains a healthcare challenge. The metabolic syndrome is associated with abdominal obesity and inflammation and is predictive of long-term risk of developing type 2 diabetes and cardiovascular disease in otherwise healthy individuals living with obesity. Therefore, we investigated the effects of adherent exercise, a glucagon-like peptide 1 receptor agonist (GLP-1 RA), or the combination on severity of metabolic syndrome, abdominal obesity, and inflammation following weight loss.</a:t>
            </a:r>
          </a:p>
          <a:p>
            <a:pPr algn="l"/>
            <a:r>
              <a:rPr lang="en-US" sz="1800" b="0" i="0" u="none" strike="noStrike" baseline="0" dirty="0">
                <a:latin typeface="MyriadPro-Semibold"/>
              </a:rPr>
              <a:t>Methods </a:t>
            </a:r>
            <a:r>
              <a:rPr lang="en-US" sz="1800" b="0" i="0" u="none" strike="noStrike" baseline="0" dirty="0">
                <a:latin typeface="MyriadPro-Light"/>
              </a:rPr>
              <a:t>This was a randomized, double-blinded, placebo-controlled trial. During an 8-week low-calorie diet (800 kcal/day), 195 adults with obesity and without diabetes lost 12% in body weight. Participants were then evenly randomized to four arms of one-year treatment with: </a:t>
            </a:r>
            <a:r>
              <a:rPr lang="en-US" sz="1800" b="0" i="1" u="none" strike="noStrike" baseline="0" dirty="0">
                <a:latin typeface="MyriadPro-LightIt"/>
              </a:rPr>
              <a:t>placebo</a:t>
            </a:r>
            <a:r>
              <a:rPr lang="en-US" sz="1800" b="0" i="0" u="none" strike="noStrike" baseline="0" dirty="0">
                <a:latin typeface="MyriadPro-Light"/>
              </a:rPr>
              <a:t>, moderate-to-vigorous </a:t>
            </a:r>
            <a:r>
              <a:rPr lang="en-US" sz="1800" b="0" i="1" u="none" strike="noStrike" baseline="0" dirty="0">
                <a:latin typeface="MyriadPro-LightIt"/>
              </a:rPr>
              <a:t>exercise </a:t>
            </a:r>
            <a:r>
              <a:rPr lang="en-US" sz="1800" b="0" i="0" u="none" strike="noStrike" baseline="0" dirty="0">
                <a:latin typeface="MyriadPro-Light"/>
              </a:rPr>
              <a:t>(minimum of 150 min/week of moderate-intensity or 75 min/week of vigorous-intensity aerobic physical activity or an equivalent combination of both), the GLP-1 RA </a:t>
            </a:r>
            <a:r>
              <a:rPr lang="en-US" sz="1800" b="0" i="1" u="none" strike="noStrike" baseline="0" dirty="0">
                <a:latin typeface="MyriadPro-LightIt"/>
              </a:rPr>
              <a:t>liraglutide </a:t>
            </a:r>
            <a:r>
              <a:rPr lang="en-US" sz="1800" b="0" i="0" u="none" strike="noStrike" baseline="0" dirty="0">
                <a:latin typeface="MyriadPro-Light"/>
              </a:rPr>
              <a:t>3.0 mg/day, or a </a:t>
            </a:r>
            <a:r>
              <a:rPr lang="en-US" sz="1800" b="0" i="1" u="none" strike="noStrike" baseline="0" dirty="0">
                <a:latin typeface="MyriadPro-LightIt"/>
              </a:rPr>
              <a:t>combination </a:t>
            </a:r>
            <a:r>
              <a:rPr lang="en-US" sz="1800" b="0" i="0" u="none" strike="noStrike" baseline="0" dirty="0">
                <a:latin typeface="MyriadPro-Light"/>
              </a:rPr>
              <a:t>(exercise </a:t>
            </a:r>
            <a:r>
              <a:rPr lang="en-US" sz="1800" b="0" i="0" u="none" strike="noStrike" baseline="0" dirty="0">
                <a:latin typeface="MTSY"/>
              </a:rPr>
              <a:t>+ </a:t>
            </a:r>
            <a:r>
              <a:rPr lang="en-US" sz="1800" b="0" i="0" u="none" strike="noStrike" baseline="0" dirty="0">
                <a:latin typeface="MyriadPro-Light"/>
              </a:rPr>
              <a:t>liraglutide). A total of 166 participants completed the trial. We assessed the prespecified secondary outcome metabolic syndrome severity z-score (</a:t>
            </a:r>
            <a:r>
              <a:rPr lang="en-US" sz="1800" b="0" i="0" u="none" strike="noStrike" baseline="0" dirty="0" err="1">
                <a:latin typeface="MyriadPro-Light"/>
              </a:rPr>
              <a:t>MetS</a:t>
            </a:r>
            <a:r>
              <a:rPr lang="en-US" sz="1800" b="0" i="0" u="none" strike="noStrike" baseline="0" dirty="0">
                <a:latin typeface="MyriadPro-Light"/>
              </a:rPr>
              <a:t>-Z), abdominal obesity (estimated as android fat via dual-energy X-ray absorptiometry), and inflammation marker </a:t>
            </a:r>
            <a:r>
              <a:rPr lang="en-US" sz="1800" b="0" i="0" u="none" strike="noStrike" baseline="0" dirty="0" err="1">
                <a:latin typeface="MyriadPro-Light"/>
              </a:rPr>
              <a:t>highsensitivity</a:t>
            </a:r>
            <a:r>
              <a:rPr lang="en-US" sz="1800" b="0" i="0" u="none" strike="noStrike" baseline="0" dirty="0">
                <a:latin typeface="MyriadPro-Light"/>
              </a:rPr>
              <a:t> C-reactive protein (</a:t>
            </a:r>
            <a:r>
              <a:rPr lang="en-US" sz="1800" b="0" i="0" u="none" strike="noStrike" baseline="0" dirty="0" err="1">
                <a:latin typeface="MyriadPro-Light"/>
              </a:rPr>
              <a:t>hsCRP</a:t>
            </a:r>
            <a:r>
              <a:rPr lang="en-US" sz="1800" b="0" i="0" u="none" strike="noStrike" baseline="0" dirty="0">
                <a:latin typeface="MyriadPro-Light"/>
              </a:rPr>
              <a:t>). Statistical analysis was performed on 130 participants adherent to the study interventions (per-protocol population) using a mixed linear model. </a:t>
            </a:r>
          </a:p>
          <a:p>
            <a:pPr algn="l"/>
            <a:r>
              <a:rPr lang="en-US" sz="1800" b="0" i="0" u="none" strike="noStrike" baseline="0" dirty="0">
                <a:latin typeface="MyriadPro-Semibold"/>
              </a:rPr>
              <a:t>Results </a:t>
            </a:r>
            <a:r>
              <a:rPr lang="en-US" sz="1800" b="0" i="0" u="none" strike="noStrike" baseline="0" dirty="0">
                <a:latin typeface="MyriadPro-Light"/>
              </a:rPr>
              <a:t>The diet-induced weight loss decreased the severity of </a:t>
            </a:r>
            <a:r>
              <a:rPr lang="en-US" sz="1800" b="0" i="0" u="none" strike="noStrike" baseline="0" dirty="0" err="1">
                <a:latin typeface="MyriadPro-Light"/>
              </a:rPr>
              <a:t>MetS</a:t>
            </a:r>
            <a:r>
              <a:rPr lang="en-US" sz="1800" b="0" i="0" u="none" strike="noStrike" baseline="0" dirty="0">
                <a:latin typeface="MyriadPro-Light"/>
              </a:rPr>
              <a:t>-Z from 0.57 to 0.06, which was maintained in the placebo and exercise groups after one year. </a:t>
            </a:r>
            <a:r>
              <a:rPr lang="en-US" sz="1800" b="0" i="0" u="none" strike="noStrike" baseline="0" dirty="0" err="1">
                <a:latin typeface="MyriadPro-Light"/>
              </a:rPr>
              <a:t>MetS</a:t>
            </a:r>
            <a:r>
              <a:rPr lang="en-US" sz="1800" b="0" i="0" u="none" strike="noStrike" baseline="0" dirty="0">
                <a:latin typeface="MyriadPro-Light"/>
              </a:rPr>
              <a:t>-Z was further decreased by liraglutide (</a:t>
            </a:r>
            <a:r>
              <a:rPr lang="en-US" sz="1800" b="0" i="0" u="none" strike="noStrike" baseline="0" dirty="0">
                <a:latin typeface="MTSY"/>
              </a:rPr>
              <a:t>− </a:t>
            </a:r>
            <a:r>
              <a:rPr lang="en-US" sz="1800" b="0" i="0" u="none" strike="noStrike" baseline="0" dirty="0">
                <a:latin typeface="MyriadPro-Light"/>
              </a:rPr>
              <a:t>0.37, 95% CI </a:t>
            </a:r>
            <a:r>
              <a:rPr lang="en-US" sz="1800" b="0" i="0" u="none" strike="noStrike" baseline="0" dirty="0">
                <a:latin typeface="MTSY"/>
              </a:rPr>
              <a:t>− </a:t>
            </a:r>
            <a:r>
              <a:rPr lang="en-US" sz="1800" b="0" i="0" u="none" strike="noStrike" baseline="0" dirty="0">
                <a:latin typeface="MyriadPro-Light"/>
              </a:rPr>
              <a:t>0.58 to </a:t>
            </a:r>
            <a:r>
              <a:rPr lang="en-US" sz="1800" b="0" i="0" u="none" strike="noStrike" baseline="0" dirty="0">
                <a:latin typeface="MTSY"/>
              </a:rPr>
              <a:t>− </a:t>
            </a:r>
            <a:r>
              <a:rPr lang="en-US" sz="1800" b="0" i="0" u="none" strike="noStrike" baseline="0" dirty="0">
                <a:latin typeface="MyriadPro-Light"/>
              </a:rPr>
              <a:t>0.16, P &lt; 0.001) and the combination treatment (</a:t>
            </a:r>
            <a:r>
              <a:rPr lang="en-US" sz="1800" b="0" i="0" u="none" strike="noStrike" baseline="0" dirty="0">
                <a:latin typeface="MTSY"/>
              </a:rPr>
              <a:t>− </a:t>
            </a:r>
            <a:r>
              <a:rPr lang="en-US" sz="1800" b="0" i="0" u="none" strike="noStrike" baseline="0" dirty="0">
                <a:latin typeface="MyriadPro-Light"/>
              </a:rPr>
              <a:t>0.48, 95% CI </a:t>
            </a:r>
            <a:r>
              <a:rPr lang="en-US" sz="1800" b="0" i="0" u="none" strike="noStrike" baseline="0" dirty="0">
                <a:latin typeface="MTSY"/>
              </a:rPr>
              <a:t>− </a:t>
            </a:r>
            <a:r>
              <a:rPr lang="en-US" sz="1800" b="0" i="0" u="none" strike="noStrike" baseline="0" dirty="0">
                <a:latin typeface="MyriadPro-Light"/>
              </a:rPr>
              <a:t>0.70 to </a:t>
            </a:r>
            <a:r>
              <a:rPr lang="en-US" sz="1800" b="0" i="0" u="none" strike="noStrike" baseline="0" dirty="0">
                <a:latin typeface="MTSY"/>
              </a:rPr>
              <a:t>− </a:t>
            </a:r>
            <a:r>
              <a:rPr lang="en-US" sz="1800" b="0" i="0" u="none" strike="noStrike" baseline="0" dirty="0">
                <a:latin typeface="MyriadPro-Light"/>
              </a:rPr>
              <a:t>0.25, P &lt; 0.001) compared to placebo.</a:t>
            </a:r>
          </a:p>
          <a:p>
            <a:pPr algn="l"/>
            <a:r>
              <a:rPr lang="en-US" sz="1800" b="0" i="0" u="none" strike="noStrike" baseline="0" dirty="0">
                <a:latin typeface="MyriadPro-Light"/>
              </a:rPr>
              <a:t>Abdominal fat percentage decreased by 2.6, 2.8, and 6.1 percentage points in the exercise, liraglutide, and combination groups compared to placebo, respectively, and </a:t>
            </a:r>
            <a:r>
              <a:rPr lang="en-US" sz="1800" b="0" i="0" u="none" strike="noStrike" baseline="0" dirty="0" err="1">
                <a:latin typeface="MyriadPro-Light"/>
              </a:rPr>
              <a:t>hsCRP</a:t>
            </a:r>
            <a:r>
              <a:rPr lang="en-US" sz="1800" b="0" i="0" u="none" strike="noStrike" baseline="0" dirty="0">
                <a:latin typeface="MyriadPro-Light"/>
              </a:rPr>
              <a:t> decreased only in the combination group compared with </a:t>
            </a:r>
            <a:r>
              <a:rPr lang="it-IT" sz="1800" b="0" i="0" u="none" strike="noStrike" baseline="0" dirty="0">
                <a:latin typeface="MyriadPro-Light"/>
              </a:rPr>
              <a:t>placebo (by 43%, P </a:t>
            </a:r>
            <a:r>
              <a:rPr lang="it-IT" sz="1800" b="0" i="0" u="none" strike="noStrike" baseline="0" dirty="0">
                <a:latin typeface="MTSY"/>
              </a:rPr>
              <a:t>= </a:t>
            </a:r>
            <a:r>
              <a:rPr lang="it-IT" sz="1800" b="0" i="0" u="none" strike="noStrike" baseline="0" dirty="0">
                <a:latin typeface="MyriadPro-Light"/>
              </a:rPr>
              <a:t>0.03).</a:t>
            </a:r>
            <a:endParaRPr lang="it-IT" dirty="0"/>
          </a:p>
        </p:txBody>
      </p:sp>
      <p:sp>
        <p:nvSpPr>
          <p:cNvPr id="4" name="Segnaposto numero diapositiva 3"/>
          <p:cNvSpPr>
            <a:spLocks noGrp="1"/>
          </p:cNvSpPr>
          <p:nvPr>
            <p:ph type="sldNum" sz="quarter" idx="5"/>
          </p:nvPr>
        </p:nvSpPr>
        <p:spPr/>
        <p:txBody>
          <a:bodyPr/>
          <a:lstStyle/>
          <a:p>
            <a:fld id="{D0C972D7-DFF3-4CB9-BB22-EABBE1407C2A}" type="slidenum">
              <a:rPr lang="it-IT" smtClean="0"/>
              <a:pPr/>
              <a:t>37</a:t>
            </a:fld>
            <a:endParaRPr lang="it-IT"/>
          </a:p>
        </p:txBody>
      </p:sp>
    </p:spTree>
    <p:extLst>
      <p:ext uri="{BB962C8B-B14F-4D97-AF65-F5344CB8AC3E}">
        <p14:creationId xmlns:p14="http://schemas.microsoft.com/office/powerpoint/2010/main" val="1402521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GuardianSans-Semibold"/>
              </a:rPr>
              <a:t>IMPORTANCE </a:t>
            </a:r>
            <a:r>
              <a:rPr lang="en-US" sz="1800" b="0" i="0" u="none" strike="noStrike" baseline="0" dirty="0">
                <a:latin typeface="GuardianSansGR-Regular"/>
              </a:rPr>
              <a:t>A major concern with weight loss is concomitant bone loss. Exercise and glucagonlike peptide-1 receptor agonists (GLP-1RAs) represent weight loss strategies that may protect bone </a:t>
            </a:r>
            <a:r>
              <a:rPr lang="it-IT" sz="1800" b="0" i="0" u="none" strike="noStrike" baseline="0" dirty="0">
                <a:latin typeface="GuardianSansGR-Regular"/>
              </a:rPr>
              <a:t>mass </a:t>
            </a:r>
            <a:r>
              <a:rPr lang="it-IT" sz="1800" b="0" i="0" u="none" strike="noStrike" baseline="0" dirty="0" err="1">
                <a:latin typeface="GuardianSansGR-Regular"/>
              </a:rPr>
              <a:t>despite</a:t>
            </a:r>
            <a:r>
              <a:rPr lang="it-IT" sz="1800" b="0" i="0" u="none" strike="noStrike" baseline="0" dirty="0">
                <a:latin typeface="GuardianSansGR-Regular"/>
              </a:rPr>
              <a:t> weight </a:t>
            </a:r>
            <a:r>
              <a:rPr lang="it-IT" sz="1800" b="0" i="0" u="none" strike="noStrike" baseline="0" dirty="0" err="1">
                <a:latin typeface="GuardianSansGR-Regular"/>
              </a:rPr>
              <a:t>loss</a:t>
            </a:r>
            <a:r>
              <a:rPr lang="it-IT" sz="1800" b="0" i="0" u="none" strike="noStrike" baseline="0" dirty="0">
                <a:latin typeface="GuardianSansGR-Regular"/>
              </a:rPr>
              <a:t>.</a:t>
            </a:r>
          </a:p>
          <a:p>
            <a:pPr algn="l"/>
            <a:r>
              <a:rPr lang="en-US" sz="1800" b="0" i="0" u="none" strike="noStrike" baseline="0" dirty="0">
                <a:latin typeface="GuardianSans-Semibold"/>
              </a:rPr>
              <a:t>OBJECTIVE </a:t>
            </a:r>
            <a:r>
              <a:rPr lang="en-US" sz="1800" b="0" i="0" u="none" strike="noStrike" baseline="0" dirty="0">
                <a:latin typeface="GuardianSansGR-Regular"/>
              </a:rPr>
              <a:t>To investigate bone health at clinically relevant sites (hip, spine, and forearm) after diet induced weight loss followed by a 1-year intervention with exercise, liraglutide, or both combined.</a:t>
            </a:r>
          </a:p>
          <a:p>
            <a:pPr algn="l"/>
            <a:r>
              <a:rPr lang="en-US" sz="1800" b="0" i="0" u="none" strike="noStrike" baseline="0" dirty="0">
                <a:latin typeface="GuardianSans-Semibold"/>
              </a:rPr>
              <a:t>DESIGN, SETTING, AND PARTICIPANTS </a:t>
            </a:r>
            <a:r>
              <a:rPr lang="en-US" sz="1800" b="0" i="0" u="none" strike="noStrike" baseline="0" dirty="0">
                <a:latin typeface="GuardianSansGR-Regular"/>
              </a:rPr>
              <a:t>This study was a predefined secondary analysis of a randomized clinical trial conducted between August 2016 and November 2019 at the University of</a:t>
            </a:r>
          </a:p>
          <a:p>
            <a:pPr algn="l"/>
            <a:r>
              <a:rPr lang="en-US" sz="1800" b="0" i="0" u="none" strike="noStrike" baseline="0" dirty="0">
                <a:latin typeface="GuardianSansGR-Regular"/>
              </a:rPr>
              <a:t>Copenhagen and Hvidovre Hospital in Denmark. Eligible participants included adults aged 18 to 65 years with obesity (body mass index of 32-43) and without diabetes. Data analysis was conducted from March to April 2023, with additional analysis in February 2024 during revision.</a:t>
            </a:r>
          </a:p>
          <a:p>
            <a:pPr algn="l"/>
            <a:r>
              <a:rPr lang="en-US" sz="1800" b="0" i="0" u="none" strike="noStrike" baseline="0" dirty="0">
                <a:latin typeface="GuardianSans-Semibold"/>
              </a:rPr>
              <a:t>INTERVENTIONS </a:t>
            </a:r>
            <a:r>
              <a:rPr lang="en-US" sz="1800" b="0" i="0" u="none" strike="noStrike" baseline="0" dirty="0">
                <a:latin typeface="GuardianSansGR-Regular"/>
              </a:rPr>
              <a:t>After an 8-week low-calorie diet (800 kcal/day), participants were randomized to 1 of 4 groups for 52 weeks: a moderate- to vigorous-intensity exercise program (exercise alone), 3.0 mg daily of the GLP-1 RA liraglutide (liraglutide alone), the combination, or placebo.</a:t>
            </a:r>
          </a:p>
          <a:p>
            <a:pPr algn="l"/>
            <a:r>
              <a:rPr lang="en-US" sz="1800" b="0" i="0" u="none" strike="noStrike" baseline="0" dirty="0">
                <a:latin typeface="GuardianSans-Semibold"/>
              </a:rPr>
              <a:t>MAIN OUTCOMES AND MEASURES </a:t>
            </a:r>
            <a:r>
              <a:rPr lang="en-US" sz="1800" b="0" i="0" u="none" strike="noStrike" baseline="0" dirty="0">
                <a:latin typeface="GuardianSansGR-Regular"/>
              </a:rPr>
              <a:t>The primary outcome was change in site-specific bone mineral density (BMD) at the hip, lumbar spine, and distal forearm from before the low-calorie diet to the end of treatment, measured by dual-energy x-ray absorptiometry in the intention-to-treat population.</a:t>
            </a:r>
          </a:p>
          <a:p>
            <a:pPr algn="l"/>
            <a:r>
              <a:rPr lang="en-US" sz="1800" b="0" i="0" u="none" strike="noStrike" baseline="0" dirty="0">
                <a:latin typeface="GuardianSans-Semibold"/>
              </a:rPr>
              <a:t>RESULTS </a:t>
            </a:r>
            <a:r>
              <a:rPr lang="en-US" sz="1800" b="0" i="0" u="none" strike="noStrike" baseline="0" dirty="0">
                <a:latin typeface="GuardianSansGR-Regular"/>
              </a:rPr>
              <a:t>In total, 195 participants (mean [SD] age, 42.84 [11.87] years; 124 female [64%] and 71 male [36%]; mean [SD] BMI, 37.00 [2.92]) were randomized, with 48 participants in the exercise</a:t>
            </a:r>
          </a:p>
          <a:p>
            <a:pPr algn="l"/>
            <a:r>
              <a:rPr lang="en-US" sz="1800" b="0" i="0" u="none" strike="noStrike" baseline="0" dirty="0">
                <a:latin typeface="GuardianSansGR-Regular"/>
              </a:rPr>
              <a:t>group, 49 participants in the liraglutide group, 49 participants in the combination group, and 49 participants in the placebo group. The total estimated mean change in weight losses during the study was 7.03 kg (95%CI, 4.25-9.80 kg) in the placebo group, 11.19 kg (95%CI, 8.40-13.99 kg) in the exercise group, 13.74 kg (95%CI, 11.04-16.44 kg) in the liraglutide group, and 16.88 kg (95%CI, 14.23- 19.54 kg) in the combination group. In the combination group, BMD was unchanged compared with the placebo group at the hip (mean change, −0.006 g/cm2; 95%CI, −0.017 to 0.004 g/cm2; </a:t>
            </a:r>
            <a:r>
              <a:rPr lang="en-US" sz="1800" b="0" i="1" u="none" strike="noStrike" baseline="0" dirty="0">
                <a:latin typeface="GuardianSans-RegularIt"/>
              </a:rPr>
              <a:t>P </a:t>
            </a:r>
            <a:r>
              <a:rPr lang="en-US" sz="1800" b="0" i="0" u="none" strike="noStrike" baseline="0" dirty="0">
                <a:latin typeface="GuardianSansGR-Regular"/>
              </a:rPr>
              <a:t>= .24) and lumbar spine (−0.010 g/cm2; 95%CI, −0.025 to 0.005 g/cm2; </a:t>
            </a:r>
            <a:r>
              <a:rPr lang="en-US" sz="1800" b="0" i="1" u="none" strike="noStrike" baseline="0" dirty="0">
                <a:latin typeface="GuardianSans-RegularIt"/>
              </a:rPr>
              <a:t>P </a:t>
            </a:r>
            <a:r>
              <a:rPr lang="en-US" sz="1800" b="0" i="0" u="none" strike="noStrike" baseline="0" dirty="0">
                <a:latin typeface="GuardianSansGR-Regular"/>
              </a:rPr>
              <a:t>= .20). Compared with the exercise group, BMD decreased for the liraglutide group at the hip (mean change, −0.013 g/cm2; 95% CI, −0.024 to −0.001 g/cm2; </a:t>
            </a:r>
            <a:r>
              <a:rPr lang="en-US" sz="1800" b="0" i="1" u="none" strike="noStrike" baseline="0" dirty="0">
                <a:latin typeface="GuardianSans-RegularIt"/>
              </a:rPr>
              <a:t>P </a:t>
            </a:r>
            <a:r>
              <a:rPr lang="en-US" sz="1800" b="0" i="0" u="none" strike="noStrike" baseline="0" dirty="0">
                <a:latin typeface="GuardianSansGR-Regular"/>
              </a:rPr>
              <a:t>= .03) and spine (mean change, −0.016 g/cm2; 95%CI, −0.032 to </a:t>
            </a:r>
            <a:r>
              <a:rPr lang="nn-NO" sz="1800" b="0" i="0" u="none" strike="noStrike" baseline="0" dirty="0">
                <a:latin typeface="GuardianSansGR-Regular"/>
              </a:rPr>
              <a:t>−0.001 g/cm2; </a:t>
            </a:r>
            <a:r>
              <a:rPr lang="nn-NO" sz="1800" b="0" i="1" u="none" strike="noStrike" baseline="0" dirty="0">
                <a:latin typeface="GuardianSans-RegularIt"/>
              </a:rPr>
              <a:t>P </a:t>
            </a:r>
            <a:r>
              <a:rPr lang="nn-NO" sz="1800" b="0" i="0" u="none" strike="noStrike" baseline="0" dirty="0">
                <a:latin typeface="GuardianSansGR-Regular"/>
              </a:rPr>
              <a:t>= .04).</a:t>
            </a:r>
          </a:p>
          <a:p>
            <a:pPr algn="l"/>
            <a:r>
              <a:rPr lang="en-US" sz="1800" b="0" i="0" u="none" strike="noStrike" baseline="0" dirty="0">
                <a:latin typeface="GuardianSans-Semibold"/>
              </a:rPr>
              <a:t>CONCLUSIONS AND RELEVANCE </a:t>
            </a:r>
            <a:r>
              <a:rPr lang="en-US" sz="1800" b="0" i="0" u="none" strike="noStrike" baseline="0" dirty="0">
                <a:latin typeface="GuardianSansGR-Regular"/>
              </a:rPr>
              <a:t>In this randomized clinical trial, the combination of exercise and GLP-1RA (liraglutide) was the most effective weight loss strategy while preserving bone health. Liraglutide treatment alone reduced BMD at clinically relevant sites more than exercise alone despite </a:t>
            </a:r>
            <a:r>
              <a:rPr lang="it-IT" sz="1800" b="0" i="0" u="none" strike="noStrike" baseline="0" dirty="0" err="1">
                <a:latin typeface="GuardianSansGR-Regular"/>
              </a:rPr>
              <a:t>similar</a:t>
            </a:r>
            <a:r>
              <a:rPr lang="it-IT" sz="1800" b="0" i="0" u="none" strike="noStrike" baseline="0" dirty="0">
                <a:latin typeface="GuardianSansGR-Regular"/>
              </a:rPr>
              <a:t> weight </a:t>
            </a:r>
            <a:r>
              <a:rPr lang="it-IT" sz="1800" b="0" i="0" u="none" strike="noStrike" baseline="0" dirty="0" err="1">
                <a:latin typeface="GuardianSansGR-Regular"/>
              </a:rPr>
              <a:t>loss</a:t>
            </a:r>
            <a:r>
              <a:rPr lang="it-IT" sz="1800" b="0" i="0" u="none" strike="noStrike" baseline="0" dirty="0">
                <a:latin typeface="GuardianSansGR-Regular"/>
              </a:rPr>
              <a:t>.</a:t>
            </a:r>
            <a:endParaRPr lang="it-IT" dirty="0"/>
          </a:p>
        </p:txBody>
      </p:sp>
      <p:sp>
        <p:nvSpPr>
          <p:cNvPr id="4" name="Segnaposto numero diapositiva 3"/>
          <p:cNvSpPr>
            <a:spLocks noGrp="1"/>
          </p:cNvSpPr>
          <p:nvPr>
            <p:ph type="sldNum" sz="quarter" idx="5"/>
          </p:nvPr>
        </p:nvSpPr>
        <p:spPr/>
        <p:txBody>
          <a:bodyPr/>
          <a:lstStyle/>
          <a:p>
            <a:fld id="{D0C972D7-DFF3-4CB9-BB22-EABBE1407C2A}" type="slidenum">
              <a:rPr lang="it-IT" smtClean="0"/>
              <a:pPr/>
              <a:t>38</a:t>
            </a:fld>
            <a:endParaRPr lang="it-IT"/>
          </a:p>
        </p:txBody>
      </p:sp>
    </p:spTree>
    <p:extLst>
      <p:ext uri="{BB962C8B-B14F-4D97-AF65-F5344CB8AC3E}">
        <p14:creationId xmlns:p14="http://schemas.microsoft.com/office/powerpoint/2010/main" val="3799658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0AEB32-ABBF-452E-BA2B-FF348A570ECB}" type="slidenum">
              <a:rPr lang="it-IT" smtClean="0"/>
              <a:t>39</a:t>
            </a:fld>
            <a:endParaRPr lang="it-IT"/>
          </a:p>
        </p:txBody>
      </p:sp>
    </p:spTree>
    <p:extLst>
      <p:ext uri="{BB962C8B-B14F-4D97-AF65-F5344CB8AC3E}">
        <p14:creationId xmlns:p14="http://schemas.microsoft.com/office/powerpoint/2010/main" val="2923510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dirty="0"/>
              <a:t>These are the topics SOGLI has discussed over the last four years.</a:t>
            </a:r>
          </a:p>
          <a:p>
            <a:r>
              <a:rPr lang="en-US" b="1" dirty="0"/>
              <a:t>SOGLI is a think tank that seeks to enhance research and improve clinical practice in the field of SO.</a:t>
            </a:r>
          </a:p>
          <a:p>
            <a:r>
              <a:rPr lang="en-US" b="1" dirty="0"/>
              <a:t>The next episode is in November, and we hope to take a further step in this direction</a:t>
            </a:r>
            <a:r>
              <a:rPr lang="en-US" dirty="0"/>
              <a:t>.</a:t>
            </a:r>
            <a:endParaRPr lang="it-IT"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40</a:t>
            </a:fld>
            <a:endParaRPr lang="it-IT"/>
          </a:p>
        </p:txBody>
      </p:sp>
    </p:spTree>
    <p:extLst>
      <p:ext uri="{BB962C8B-B14F-4D97-AF65-F5344CB8AC3E}">
        <p14:creationId xmlns:p14="http://schemas.microsoft.com/office/powerpoint/2010/main" val="3574748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the moment, due </a:t>
            </a:r>
            <a:r>
              <a:rPr lang="en-US" dirty="0"/>
              <a:t>the transversal nature of the SO concept,</a:t>
            </a:r>
            <a:r>
              <a:rPr lang="it-IT" dirty="0"/>
              <a:t> </a:t>
            </a:r>
            <a:r>
              <a:rPr lang="it-IT" dirty="0" err="1"/>
              <a:t>three</a:t>
            </a:r>
            <a:r>
              <a:rPr lang="it-IT" dirty="0"/>
              <a:t> </a:t>
            </a:r>
            <a:r>
              <a:rPr lang="it-IT" dirty="0" err="1"/>
              <a:t>different</a:t>
            </a:r>
            <a:r>
              <a:rPr lang="it-IT" dirty="0"/>
              <a:t> </a:t>
            </a:r>
            <a:r>
              <a:rPr lang="it-IT" dirty="0" err="1"/>
              <a:t>initiatives</a:t>
            </a:r>
            <a:r>
              <a:rPr lang="it-IT" dirty="0"/>
              <a:t> are </a:t>
            </a:r>
            <a:r>
              <a:rPr lang="it-IT" dirty="0" err="1"/>
              <a:t>involved</a:t>
            </a:r>
            <a:r>
              <a:rPr lang="it-IT" dirty="0"/>
              <a:t> in the </a:t>
            </a:r>
            <a:r>
              <a:rPr lang="it-IT" dirty="0" err="1"/>
              <a:t>discussion</a:t>
            </a:r>
            <a:r>
              <a:rPr lang="it-IT" dirty="0"/>
              <a:t> </a:t>
            </a:r>
            <a:r>
              <a:rPr lang="it-IT" dirty="0" err="1"/>
              <a:t>concerning</a:t>
            </a:r>
            <a:r>
              <a:rPr lang="it-IT" dirty="0"/>
              <a:t> SO </a:t>
            </a:r>
          </a:p>
          <a:p>
            <a:endParaRPr lang="it-IT" dirty="0"/>
          </a:p>
          <a:p>
            <a:r>
              <a:rPr lang="it-IT" dirty="0" err="1"/>
              <a:t>Transversal</a:t>
            </a:r>
            <a:r>
              <a:rPr lang="it-IT" dirty="0"/>
              <a:t> group </a:t>
            </a:r>
            <a:r>
              <a:rPr lang="it-IT" dirty="0" err="1"/>
              <a:t>aimed</a:t>
            </a:r>
            <a:r>
              <a:rPr lang="it-IT" dirty="0"/>
              <a:t> at </a:t>
            </a:r>
            <a:r>
              <a:rPr lang="it-IT" b="1" dirty="0" err="1"/>
              <a:t>aligning</a:t>
            </a:r>
            <a:r>
              <a:rPr lang="it-IT" b="1" dirty="0"/>
              <a:t> the </a:t>
            </a:r>
            <a:r>
              <a:rPr lang="it-IT" b="1" dirty="0" err="1"/>
              <a:t>three</a:t>
            </a:r>
            <a:r>
              <a:rPr lang="it-IT" b="1" dirty="0"/>
              <a:t> </a:t>
            </a:r>
            <a:r>
              <a:rPr lang="it-IT" b="1" dirty="0" err="1"/>
              <a:t>different</a:t>
            </a:r>
            <a:r>
              <a:rPr lang="it-IT" b="1" dirty="0"/>
              <a:t> </a:t>
            </a:r>
            <a:r>
              <a:rPr lang="it-IT" b="1" dirty="0" err="1"/>
              <a:t>initiatives</a:t>
            </a:r>
            <a:r>
              <a:rPr lang="it-IT" b="1" dirty="0"/>
              <a:t> </a:t>
            </a:r>
            <a:r>
              <a:rPr lang="it-IT" dirty="0"/>
              <a:t>(GLIM, SOGLI and GLIS) </a:t>
            </a:r>
            <a:r>
              <a:rPr lang="en-US" dirty="0"/>
              <a:t>since the (</a:t>
            </a:r>
            <a:r>
              <a:rPr lang="en-US" b="1" dirty="0"/>
              <a:t>operationalization) translation of low MM concept into clinical practice for malnutrition, sarcopenic obesity as well as sarcopenia to support its use in clinical practice and research</a:t>
            </a:r>
            <a:r>
              <a:rPr lang="en-US" dirty="0"/>
              <a:t>, </a:t>
            </a:r>
            <a:endParaRPr lang="it-IT"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41</a:t>
            </a:fld>
            <a:endParaRPr lang="it-IT"/>
          </a:p>
        </p:txBody>
      </p:sp>
    </p:spTree>
    <p:extLst>
      <p:ext uri="{BB962C8B-B14F-4D97-AF65-F5344CB8AC3E}">
        <p14:creationId xmlns:p14="http://schemas.microsoft.com/office/powerpoint/2010/main" val="1987778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Finally</a:t>
            </a:r>
            <a:r>
              <a:rPr lang="it-IT" dirty="0"/>
              <a:t> </a:t>
            </a:r>
            <a:r>
              <a:rPr lang="it-IT" b="1" dirty="0"/>
              <a:t>WHO </a:t>
            </a:r>
            <a:r>
              <a:rPr lang="it-IT" b="1" dirty="0" err="1"/>
              <a:t>is</a:t>
            </a:r>
            <a:r>
              <a:rPr lang="it-IT" b="1" dirty="0"/>
              <a:t> </a:t>
            </a:r>
            <a:r>
              <a:rPr lang="it-IT" b="1" dirty="0" err="1"/>
              <a:t>addressing</a:t>
            </a:r>
            <a:r>
              <a:rPr lang="it-IT" b="1" dirty="0"/>
              <a:t> SO in the Europe </a:t>
            </a:r>
            <a:r>
              <a:rPr lang="it-IT" dirty="0"/>
              <a:t>and </a:t>
            </a:r>
            <a:r>
              <a:rPr lang="it-IT" b="1" dirty="0" err="1"/>
              <a:t>published</a:t>
            </a:r>
            <a:r>
              <a:rPr lang="it-IT" b="1" dirty="0"/>
              <a:t> a </a:t>
            </a:r>
            <a:r>
              <a:rPr lang="it-IT" b="1" dirty="0" err="1"/>
              <a:t>fact</a:t>
            </a:r>
            <a:r>
              <a:rPr lang="it-IT" b="1" dirty="0"/>
              <a:t> </a:t>
            </a:r>
            <a:r>
              <a:rPr lang="it-IT" b="1" dirty="0" err="1"/>
              <a:t>sheet</a:t>
            </a:r>
            <a:r>
              <a:rPr lang="it-IT" b="1" dirty="0"/>
              <a:t> </a:t>
            </a:r>
            <a:r>
              <a:rPr lang="it-IT" dirty="0"/>
              <a:t>on </a:t>
            </a:r>
            <a:r>
              <a:rPr lang="it-IT" dirty="0" err="1"/>
              <a:t>this</a:t>
            </a:r>
            <a:r>
              <a:rPr lang="it-IT" dirty="0"/>
              <a:t> </a:t>
            </a:r>
            <a:r>
              <a:rPr lang="it-IT" dirty="0" err="1"/>
              <a:t>topic</a:t>
            </a:r>
            <a:r>
              <a:rPr lang="it-IT" dirty="0"/>
              <a:t>.</a:t>
            </a:r>
          </a:p>
          <a:p>
            <a:endParaRPr lang="it-IT" dirty="0"/>
          </a:p>
          <a:p>
            <a:r>
              <a:rPr lang="it-IT" dirty="0"/>
              <a:t>On the 1° of April </a:t>
            </a:r>
            <a:r>
              <a:rPr lang="it-IT" dirty="0" err="1"/>
              <a:t>there</a:t>
            </a:r>
            <a:r>
              <a:rPr lang="it-IT" dirty="0"/>
              <a:t> </a:t>
            </a:r>
            <a:r>
              <a:rPr lang="it-IT" dirty="0" err="1"/>
              <a:t>will</a:t>
            </a:r>
            <a:r>
              <a:rPr lang="it-IT" dirty="0"/>
              <a:t> be a </a:t>
            </a:r>
            <a:r>
              <a:rPr lang="it-IT" b="1" dirty="0"/>
              <a:t>meeting in </a:t>
            </a:r>
            <a:r>
              <a:rPr lang="it-IT" b="1" dirty="0" err="1"/>
              <a:t>Copenhagen</a:t>
            </a:r>
            <a:r>
              <a:rPr lang="it-IT" b="1" dirty="0"/>
              <a:t> </a:t>
            </a:r>
            <a:r>
              <a:rPr lang="it-IT" dirty="0" err="1"/>
              <a:t>involving</a:t>
            </a:r>
            <a:r>
              <a:rPr lang="it-IT" dirty="0"/>
              <a:t> ESPEN, EASO, WONCA (World </a:t>
            </a:r>
            <a:r>
              <a:rPr lang="it-IT" dirty="0" err="1"/>
              <a:t>organisation</a:t>
            </a:r>
            <a:r>
              <a:rPr lang="it-IT" dirty="0"/>
              <a:t> of family doctors) and EFAD (Eur Fed of </a:t>
            </a:r>
            <a:r>
              <a:rPr lang="it-IT" dirty="0" err="1"/>
              <a:t>Associations</a:t>
            </a:r>
            <a:r>
              <a:rPr lang="it-IT" dirty="0"/>
              <a:t> of </a:t>
            </a:r>
            <a:r>
              <a:rPr lang="it-IT" dirty="0" err="1"/>
              <a:t>Dietitians</a:t>
            </a:r>
            <a:r>
              <a:rPr lang="it-IT" dirty="0"/>
              <a:t>) to </a:t>
            </a:r>
            <a:r>
              <a:rPr lang="it-IT" dirty="0" err="1"/>
              <a:t>define</a:t>
            </a:r>
            <a:r>
              <a:rPr lang="it-IT" dirty="0"/>
              <a:t> </a:t>
            </a:r>
            <a:r>
              <a:rPr lang="it-IT" dirty="0" err="1"/>
              <a:t>next</a:t>
            </a:r>
            <a:r>
              <a:rPr lang="it-IT" dirty="0"/>
              <a:t> steps and </a:t>
            </a:r>
            <a:r>
              <a:rPr lang="it-IT" dirty="0" err="1"/>
              <a:t>opprtunities</a:t>
            </a:r>
            <a:r>
              <a:rPr lang="it-IT" dirty="0"/>
              <a:t> for </a:t>
            </a:r>
            <a:r>
              <a:rPr lang="it-IT" dirty="0" err="1"/>
              <a:t>collaboration</a:t>
            </a:r>
            <a:r>
              <a:rPr lang="it-IT" dirty="0"/>
              <a:t>.</a:t>
            </a:r>
          </a:p>
        </p:txBody>
      </p:sp>
      <p:sp>
        <p:nvSpPr>
          <p:cNvPr id="4" name="Segnaposto numero diapositiva 3"/>
          <p:cNvSpPr>
            <a:spLocks noGrp="1"/>
          </p:cNvSpPr>
          <p:nvPr>
            <p:ph type="sldNum" sz="quarter" idx="5"/>
          </p:nvPr>
        </p:nvSpPr>
        <p:spPr/>
        <p:txBody>
          <a:bodyPr/>
          <a:lstStyle/>
          <a:p>
            <a:fld id="{EF8203A9-C260-49A1-A724-B94FC9B6713D}" type="slidenum">
              <a:rPr lang="it-IT" smtClean="0"/>
              <a:pPr/>
              <a:t>42</a:t>
            </a:fld>
            <a:endParaRPr lang="it-IT"/>
          </a:p>
        </p:txBody>
      </p:sp>
    </p:spTree>
    <p:extLst>
      <p:ext uri="{BB962C8B-B14F-4D97-AF65-F5344CB8AC3E}">
        <p14:creationId xmlns:p14="http://schemas.microsoft.com/office/powerpoint/2010/main" val="592688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From the </a:t>
            </a:r>
            <a:r>
              <a:rPr lang="it-IT" dirty="0" err="1"/>
              <a:t>previous</a:t>
            </a:r>
            <a:r>
              <a:rPr lang="it-IT" dirty="0"/>
              <a:t> </a:t>
            </a:r>
            <a:r>
              <a:rPr lang="it-IT" dirty="0" err="1"/>
              <a:t>analysis</a:t>
            </a:r>
            <a:r>
              <a:rPr lang="it-IT" dirty="0"/>
              <a:t> </a:t>
            </a:r>
            <a:r>
              <a:rPr lang="it-IT" dirty="0" err="1"/>
              <a:t>two</a:t>
            </a:r>
            <a:r>
              <a:rPr lang="it-IT" dirty="0"/>
              <a:t> </a:t>
            </a:r>
            <a:r>
              <a:rPr lang="it-IT" dirty="0" err="1"/>
              <a:t>main</a:t>
            </a:r>
            <a:r>
              <a:rPr lang="it-IT" dirty="0"/>
              <a:t> </a:t>
            </a:r>
            <a:r>
              <a:rPr lang="it-IT" dirty="0" err="1"/>
              <a:t>considerations</a:t>
            </a:r>
            <a:r>
              <a:rPr lang="it-IT" dirty="0"/>
              <a:t> emerge</a:t>
            </a:r>
          </a:p>
          <a:p>
            <a:pPr marL="228600" indent="-228600">
              <a:buAutoNum type="arabicPeriod"/>
            </a:pPr>
            <a:r>
              <a:rPr lang="it-IT" dirty="0" err="1"/>
              <a:t>There</a:t>
            </a:r>
            <a:r>
              <a:rPr lang="it-IT" dirty="0"/>
              <a:t> </a:t>
            </a:r>
            <a:r>
              <a:rPr lang="it-IT" dirty="0" err="1"/>
              <a:t>is</a:t>
            </a:r>
            <a:r>
              <a:rPr lang="it-IT" dirty="0"/>
              <a:t> the </a:t>
            </a:r>
            <a:r>
              <a:rPr lang="it-IT" dirty="0" err="1"/>
              <a:t>necessity</a:t>
            </a:r>
            <a:r>
              <a:rPr lang="it-IT" dirty="0"/>
              <a:t> to </a:t>
            </a:r>
            <a:r>
              <a:rPr lang="it-IT" b="1" dirty="0" err="1">
                <a:solidFill>
                  <a:srgbClr val="002060"/>
                </a:solidFill>
              </a:rPr>
              <a:t>have</a:t>
            </a:r>
            <a:r>
              <a:rPr lang="it-IT" b="1" dirty="0">
                <a:solidFill>
                  <a:srgbClr val="002060"/>
                </a:solidFill>
              </a:rPr>
              <a:t> </a:t>
            </a:r>
            <a:r>
              <a:rPr lang="it-IT" b="1" dirty="0" err="1">
                <a:solidFill>
                  <a:srgbClr val="002060"/>
                </a:solidFill>
              </a:rPr>
              <a:t>prospective</a:t>
            </a:r>
            <a:r>
              <a:rPr lang="it-IT" b="1" dirty="0">
                <a:solidFill>
                  <a:srgbClr val="002060"/>
                </a:solidFill>
              </a:rPr>
              <a:t> studies</a:t>
            </a:r>
            <a:r>
              <a:rPr lang="it-IT" dirty="0"/>
              <a:t>. The data </a:t>
            </a:r>
            <a:r>
              <a:rPr lang="it-IT" dirty="0" err="1"/>
              <a:t>we</a:t>
            </a:r>
            <a:r>
              <a:rPr lang="it-IT" dirty="0"/>
              <a:t> can </a:t>
            </a:r>
            <a:r>
              <a:rPr lang="it-IT" dirty="0" err="1"/>
              <a:t>get</a:t>
            </a:r>
            <a:r>
              <a:rPr lang="it-IT" dirty="0"/>
              <a:t> from </a:t>
            </a:r>
            <a:r>
              <a:rPr lang="it-IT" dirty="0" err="1"/>
              <a:t>datasets</a:t>
            </a:r>
            <a:r>
              <a:rPr lang="it-IT" dirty="0"/>
              <a:t> </a:t>
            </a:r>
            <a:r>
              <a:rPr lang="it-IT" dirty="0" err="1"/>
              <a:t>collected</a:t>
            </a:r>
            <a:r>
              <a:rPr lang="it-IT" dirty="0"/>
              <a:t> for other </a:t>
            </a:r>
            <a:r>
              <a:rPr lang="it-IT" dirty="0" err="1"/>
              <a:t>purposes</a:t>
            </a:r>
            <a:r>
              <a:rPr lang="it-IT" dirty="0"/>
              <a:t> </a:t>
            </a:r>
            <a:r>
              <a:rPr lang="it-IT" dirty="0" err="1"/>
              <a:t>may</a:t>
            </a:r>
            <a:r>
              <a:rPr lang="it-IT" dirty="0"/>
              <a:t> be </a:t>
            </a:r>
            <a:r>
              <a:rPr lang="it-IT" dirty="0" err="1"/>
              <a:t>useful</a:t>
            </a:r>
            <a:r>
              <a:rPr lang="it-IT" dirty="0"/>
              <a:t> to </a:t>
            </a:r>
            <a:r>
              <a:rPr lang="it-IT" dirty="0" err="1"/>
              <a:t>raise</a:t>
            </a:r>
            <a:r>
              <a:rPr lang="it-IT" dirty="0"/>
              <a:t> some </a:t>
            </a:r>
            <a:r>
              <a:rPr lang="it-IT" dirty="0" err="1"/>
              <a:t>questions</a:t>
            </a:r>
            <a:r>
              <a:rPr lang="it-IT" dirty="0"/>
              <a:t> and to </a:t>
            </a:r>
            <a:r>
              <a:rPr lang="it-IT" dirty="0" err="1"/>
              <a:t>imagine</a:t>
            </a:r>
            <a:r>
              <a:rPr lang="it-IT" dirty="0"/>
              <a:t> the way </a:t>
            </a:r>
            <a:r>
              <a:rPr lang="it-IT" dirty="0" err="1"/>
              <a:t>we</a:t>
            </a:r>
            <a:r>
              <a:rPr lang="it-IT" dirty="0"/>
              <a:t> </a:t>
            </a:r>
            <a:r>
              <a:rPr lang="it-IT" dirty="0" err="1"/>
              <a:t>have</a:t>
            </a:r>
            <a:r>
              <a:rPr lang="it-IT" dirty="0"/>
              <a:t> to </a:t>
            </a:r>
            <a:r>
              <a:rPr lang="it-IT" dirty="0" err="1"/>
              <a:t>pursue</a:t>
            </a:r>
            <a:r>
              <a:rPr lang="it-IT" dirty="0"/>
              <a:t> in the future</a:t>
            </a:r>
          </a:p>
          <a:p>
            <a:pPr marL="228600" indent="-228600">
              <a:buAutoNum type="arabicPeriod"/>
            </a:pPr>
            <a:r>
              <a:rPr lang="it-IT" dirty="0" err="1"/>
              <a:t>We</a:t>
            </a:r>
            <a:r>
              <a:rPr lang="it-IT" dirty="0"/>
              <a:t> need to </a:t>
            </a:r>
            <a:r>
              <a:rPr lang="it-IT" b="1" dirty="0" err="1"/>
              <a:t>standardise</a:t>
            </a:r>
            <a:r>
              <a:rPr lang="it-IT" b="1" dirty="0"/>
              <a:t> the </a:t>
            </a:r>
            <a:r>
              <a:rPr lang="it-IT" b="1" dirty="0" err="1"/>
              <a:t>procedures</a:t>
            </a:r>
            <a:r>
              <a:rPr lang="it-IT" b="1" dirty="0"/>
              <a:t> </a:t>
            </a:r>
            <a:r>
              <a:rPr lang="it-IT" dirty="0" err="1"/>
              <a:t>adopting</a:t>
            </a:r>
            <a:r>
              <a:rPr lang="it-IT" dirty="0"/>
              <a:t> </a:t>
            </a:r>
            <a:r>
              <a:rPr lang="it-IT" dirty="0" err="1"/>
              <a:t>similar</a:t>
            </a:r>
            <a:r>
              <a:rPr lang="it-IT" dirty="0"/>
              <a:t> </a:t>
            </a:r>
            <a:r>
              <a:rPr lang="it-IT" dirty="0" err="1"/>
              <a:t>procedures</a:t>
            </a:r>
            <a:r>
              <a:rPr lang="it-IT" dirty="0"/>
              <a:t>, devices and </a:t>
            </a:r>
            <a:r>
              <a:rPr lang="it-IT" dirty="0" err="1"/>
              <a:t>predictive</a:t>
            </a:r>
            <a:r>
              <a:rPr lang="it-IT" dirty="0"/>
              <a:t> </a:t>
            </a:r>
            <a:r>
              <a:rPr lang="it-IT" dirty="0" err="1"/>
              <a:t>equations</a:t>
            </a:r>
            <a:r>
              <a:rPr lang="it-IT" dirty="0"/>
              <a:t> in </a:t>
            </a:r>
            <a:r>
              <a:rPr lang="it-IT" dirty="0" err="1"/>
              <a:t>particular</a:t>
            </a:r>
            <a:r>
              <a:rPr lang="it-IT" dirty="0"/>
              <a:t> for body </a:t>
            </a:r>
            <a:r>
              <a:rPr lang="it-IT" dirty="0" err="1"/>
              <a:t>composition</a:t>
            </a:r>
            <a:r>
              <a:rPr lang="it-IT" dirty="0"/>
              <a:t> and functional </a:t>
            </a:r>
            <a:r>
              <a:rPr lang="it-IT" dirty="0" err="1"/>
              <a:t>parameters</a:t>
            </a:r>
            <a:r>
              <a:rPr lang="it-IT" dirty="0"/>
              <a:t>.</a:t>
            </a:r>
          </a:p>
          <a:p>
            <a:pPr marL="0" indent="0">
              <a:buNone/>
            </a:pPr>
            <a:endParaRPr lang="it-IT" dirty="0"/>
          </a:p>
          <a:p>
            <a:pPr marL="0" indent="0">
              <a:buNone/>
            </a:pPr>
            <a:r>
              <a:rPr lang="it-IT" dirty="0" err="1"/>
              <a:t>Based</a:t>
            </a:r>
            <a:r>
              <a:rPr lang="it-IT" dirty="0"/>
              <a:t> on </a:t>
            </a:r>
            <a:r>
              <a:rPr lang="it-IT" dirty="0" err="1"/>
              <a:t>these</a:t>
            </a:r>
            <a:r>
              <a:rPr lang="it-IT" dirty="0"/>
              <a:t> </a:t>
            </a:r>
            <a:r>
              <a:rPr lang="it-IT" dirty="0" err="1"/>
              <a:t>considerations</a:t>
            </a:r>
            <a:r>
              <a:rPr lang="it-IT" dirty="0"/>
              <a:t> the SIO </a:t>
            </a:r>
            <a:r>
              <a:rPr lang="it-IT" dirty="0" err="1"/>
              <a:t>decided</a:t>
            </a:r>
            <a:r>
              <a:rPr lang="it-IT" dirty="0"/>
              <a:t> to </a:t>
            </a:r>
            <a:r>
              <a:rPr lang="it-IT" b="1" dirty="0" err="1"/>
              <a:t>collect</a:t>
            </a:r>
            <a:r>
              <a:rPr lang="it-IT" b="1" dirty="0"/>
              <a:t> data on SO </a:t>
            </a:r>
            <a:r>
              <a:rPr lang="it-IT" b="1" dirty="0" err="1"/>
              <a:t>sbj</a:t>
            </a:r>
            <a:r>
              <a:rPr lang="it-IT" b="1" dirty="0"/>
              <a:t> in a </a:t>
            </a:r>
            <a:r>
              <a:rPr lang="it-IT" b="1" dirty="0" err="1"/>
              <a:t>disease</a:t>
            </a:r>
            <a:r>
              <a:rPr lang="it-IT" b="1" dirty="0"/>
              <a:t> </a:t>
            </a:r>
            <a:r>
              <a:rPr lang="it-IT" b="1" dirty="0" err="1"/>
              <a:t>registry</a:t>
            </a:r>
            <a:r>
              <a:rPr lang="it-IT" b="1" dirty="0"/>
              <a:t>.</a:t>
            </a:r>
          </a:p>
          <a:p>
            <a:pPr marL="0" indent="0">
              <a:buNone/>
            </a:pPr>
            <a:endParaRPr lang="it-IT" b="1" dirty="0"/>
          </a:p>
          <a:p>
            <a:pPr marL="0" indent="0">
              <a:buNone/>
            </a:pPr>
            <a:r>
              <a:rPr lang="en-US" b="1" dirty="0"/>
              <a:t>Disease registries gather insights in natural history and clinical aspects of diseases and allow comparison between different treatments prescribed for the same indication.</a:t>
            </a:r>
          </a:p>
          <a:p>
            <a:pPr marL="0" indent="0">
              <a:buNone/>
            </a:pPr>
            <a:endParaRPr lang="en-US" b="1" dirty="0"/>
          </a:p>
          <a:p>
            <a:pPr marL="0" indent="0">
              <a:buNone/>
            </a:pPr>
            <a:r>
              <a:rPr lang="en-US" b="1" dirty="0" err="1"/>
              <a:t>Adressed</a:t>
            </a:r>
            <a:r>
              <a:rPr lang="en-US" b="1" dirty="0"/>
              <a:t> to: </a:t>
            </a:r>
            <a:r>
              <a:rPr lang="en-US" b="0" dirty="0"/>
              <a:t>HCP &amp; researchers, institutional stakeholders</a:t>
            </a:r>
          </a:p>
          <a:p>
            <a:pPr marL="0" indent="0">
              <a:buNone/>
            </a:pPr>
            <a:endParaRPr lang="en-US" b="1" dirty="0"/>
          </a:p>
          <a:p>
            <a:pPr marL="0" indent="0">
              <a:buNone/>
            </a:pPr>
            <a:r>
              <a:rPr lang="en-US" b="1" dirty="0"/>
              <a:t>First steps: </a:t>
            </a:r>
            <a:r>
              <a:rPr lang="en-US" b="0" dirty="0"/>
              <a:t>Physician/research groups engagement; Data quality (standardization of procedures); Economic sustainability (research grants)</a:t>
            </a:r>
          </a:p>
          <a:p>
            <a:pPr marL="0" indent="0">
              <a:buNone/>
            </a:pPr>
            <a:endParaRPr lang="it-IT" b="1" dirty="0"/>
          </a:p>
        </p:txBody>
      </p:sp>
      <p:sp>
        <p:nvSpPr>
          <p:cNvPr id="4" name="Segnaposto numero diapositiva 3"/>
          <p:cNvSpPr>
            <a:spLocks noGrp="1"/>
          </p:cNvSpPr>
          <p:nvPr>
            <p:ph type="sldNum" sz="quarter" idx="10"/>
          </p:nvPr>
        </p:nvSpPr>
        <p:spPr/>
        <p:txBody>
          <a:bodyPr/>
          <a:lstStyle/>
          <a:p>
            <a:fld id="{EF8203A9-C260-49A1-A724-B94FC9B6713D}" type="slidenum">
              <a:rPr lang="it-IT" smtClean="0"/>
              <a:pPr/>
              <a:t>45</a:t>
            </a:fld>
            <a:endParaRPr lang="it-IT"/>
          </a:p>
        </p:txBody>
      </p:sp>
    </p:spTree>
    <p:extLst>
      <p:ext uri="{BB962C8B-B14F-4D97-AF65-F5344CB8AC3E}">
        <p14:creationId xmlns:p14="http://schemas.microsoft.com/office/powerpoint/2010/main" val="146129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1" u="sng" dirty="0">
                <a:solidFill>
                  <a:srgbClr val="082B7A"/>
                </a:solidFill>
                <a:effectLst/>
                <a:latin typeface="Arial" panose="020B0604020202020204" pitchFamily="34" charset="0"/>
                <a:hlinkClick r:id="rId3" tooltip="Ageing Europe - looking at the lives of older people in the EU"/>
              </a:rPr>
              <a:t>Ageing Europe — looking at the lives of older people in the EU</a:t>
            </a:r>
            <a:r>
              <a:rPr lang="en-US" b="0" i="0" dirty="0">
                <a:solidFill>
                  <a:srgbClr val="515560"/>
                </a:solidFill>
                <a:effectLst/>
                <a:latin typeface="Arial" panose="020B0604020202020204" pitchFamily="34" charset="0"/>
              </a:rPr>
              <a:t> is a </a:t>
            </a:r>
            <a:r>
              <a:rPr lang="en-US" b="0" i="0" u="sng" dirty="0">
                <a:solidFill>
                  <a:srgbClr val="0E47CB"/>
                </a:solidFill>
                <a:effectLst/>
                <a:latin typeface="Arial" panose="020B0604020202020204" pitchFamily="34" charset="0"/>
                <a:hlinkClick r:id="rId4"/>
              </a:rPr>
              <a:t>Eurostat</a:t>
            </a:r>
            <a:r>
              <a:rPr lang="en-US" b="0" i="0" dirty="0">
                <a:solidFill>
                  <a:srgbClr val="515560"/>
                </a:solidFill>
                <a:effectLst/>
                <a:latin typeface="Arial" panose="020B0604020202020204" pitchFamily="34" charset="0"/>
              </a:rPr>
              <a:t> publication providing a broad range of statistics that describe the everyday lives of the </a:t>
            </a:r>
            <a:r>
              <a:rPr lang="en-US" b="0" i="0" u="sng" dirty="0">
                <a:solidFill>
                  <a:srgbClr val="0E47CB"/>
                </a:solidFill>
                <a:effectLst/>
                <a:latin typeface="Arial" panose="020B0604020202020204" pitchFamily="34" charset="0"/>
                <a:hlinkClick r:id="rId5"/>
              </a:rPr>
              <a:t>European Union’s (EU)</a:t>
            </a:r>
            <a:r>
              <a:rPr lang="en-US" b="0" i="0" dirty="0">
                <a:solidFill>
                  <a:srgbClr val="515560"/>
                </a:solidFill>
                <a:effectLst/>
                <a:latin typeface="Arial" panose="020B0604020202020204" pitchFamily="34" charset="0"/>
              </a:rPr>
              <a:t> older generations.</a:t>
            </a:r>
          </a:p>
          <a:p>
            <a:pPr algn="l"/>
            <a:r>
              <a:rPr lang="en-US" b="0" i="0" dirty="0">
                <a:solidFill>
                  <a:srgbClr val="515560"/>
                </a:solidFill>
                <a:effectLst/>
                <a:latin typeface="Arial" panose="020B0604020202020204" pitchFamily="34" charset="0"/>
              </a:rPr>
              <a:t>Europeans are living longer than ever before and the age profile of society is rapidly developing. Demographic ageing means the proportion of people of working age in the EU is shrinking, while the number of older people is expanding; this pattern will continue in the next couple of decades, as the post-war baby-boom generation completes its move into retirement.</a:t>
            </a:r>
          </a:p>
          <a:p>
            <a:pPr algn="l"/>
            <a:r>
              <a:rPr lang="en-US" b="0" i="0" dirty="0">
                <a:solidFill>
                  <a:srgbClr val="515560"/>
                </a:solidFill>
                <a:effectLst/>
                <a:latin typeface="Arial" panose="020B0604020202020204" pitchFamily="34" charset="0"/>
              </a:rPr>
              <a:t>Such developments are likely to have profound implications, not only for individuals, but also for governments, business and civil society, impacting, among others: health and social care systems, </a:t>
            </a:r>
            <a:r>
              <a:rPr lang="en-US" b="0" i="0" dirty="0" err="1">
                <a:solidFill>
                  <a:srgbClr val="515560"/>
                </a:solidFill>
                <a:effectLst/>
                <a:latin typeface="Arial" panose="020B0604020202020204" pitchFamily="34" charset="0"/>
              </a:rPr>
              <a:t>labour</a:t>
            </a:r>
            <a:r>
              <a:rPr lang="en-US" b="0" i="0" dirty="0">
                <a:solidFill>
                  <a:srgbClr val="515560"/>
                </a:solidFill>
                <a:effectLst/>
                <a:latin typeface="Arial" panose="020B0604020202020204" pitchFamily="34" charset="0"/>
              </a:rPr>
              <a:t> markets, public finances and pension entitlements (each of which is covered by subsequent chapters in this publication). However, the focus of this opening chapter is a set of demographic indicators that describe the latest developments for an ageing Europe.</a:t>
            </a:r>
          </a:p>
          <a:p>
            <a:endParaRPr lang="it-IT"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5</a:t>
            </a:fld>
            <a:endParaRPr lang="it-IT"/>
          </a:p>
        </p:txBody>
      </p:sp>
    </p:spTree>
    <p:extLst>
      <p:ext uri="{BB962C8B-B14F-4D97-AF65-F5344CB8AC3E}">
        <p14:creationId xmlns:p14="http://schemas.microsoft.com/office/powerpoint/2010/main" val="3200377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0AEB32-ABBF-452E-BA2B-FF348A570ECB}" type="slidenum">
              <a:rPr lang="it-IT" smtClean="0"/>
              <a:t>6</a:t>
            </a:fld>
            <a:endParaRPr lang="it-IT"/>
          </a:p>
        </p:txBody>
      </p:sp>
    </p:spTree>
    <p:extLst>
      <p:ext uri="{BB962C8B-B14F-4D97-AF65-F5344CB8AC3E}">
        <p14:creationId xmlns:p14="http://schemas.microsoft.com/office/powerpoint/2010/main" val="1988535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28600" indent="-228600" algn="l">
              <a:buAutoNum type="alphaUcParenBoth"/>
            </a:pPr>
            <a:r>
              <a:rPr lang="en-US" sz="1100" b="0" i="0" u="none" strike="noStrike" baseline="0" dirty="0">
                <a:latin typeface="KlavikaBasic-Regular"/>
              </a:rPr>
              <a:t>In lean conditions, few immune cells with resting or anti-inflammatory phenotypes reside in skeletal muscle. </a:t>
            </a:r>
          </a:p>
          <a:p>
            <a:pPr marL="228600" indent="-228600" algn="l">
              <a:buAutoNum type="alphaUcParenBoth"/>
            </a:pPr>
            <a:r>
              <a:rPr lang="en-US" sz="1100" b="0" i="0" u="none" strike="noStrike" baseline="0" dirty="0">
                <a:latin typeface="KlavikaBasic-Regular"/>
              </a:rPr>
              <a:t>As obesity develops and progresses along with expansion of visceral and subcutaneous AT, adipose depots expand between muscle fibers or surrounding muscle, so-called IMAT/PMAT. </a:t>
            </a:r>
          </a:p>
          <a:p>
            <a:pPr marL="0" indent="0" algn="l">
              <a:buNone/>
            </a:pPr>
            <a:r>
              <a:rPr lang="en-US" sz="1100" b="0" i="0" u="none" strike="noStrike" baseline="0" dirty="0">
                <a:latin typeface="KlavikaBasic-Regular"/>
              </a:rPr>
              <a:t>In obesity, immune cells including macrophages and T cells infiltrate into IMAT/PMAT and polarize into proinflammatory phenotypes, leading to increased inflammation in skeletal muscle. At the same time, myocytes may become inflamed and express proinflammatory </a:t>
            </a:r>
            <a:r>
              <a:rPr lang="it-IT" sz="1100" b="0" i="0" u="none" strike="noStrike" baseline="0" dirty="0" err="1">
                <a:latin typeface="KlavikaBasic-Regular"/>
              </a:rPr>
              <a:t>cytokines</a:t>
            </a:r>
            <a:r>
              <a:rPr lang="it-IT" sz="1100" b="0" i="0" u="none" strike="noStrike" baseline="0" dirty="0">
                <a:latin typeface="KlavikaBasic-Regular"/>
              </a:rPr>
              <a:t> and </a:t>
            </a:r>
            <a:r>
              <a:rPr lang="it-IT" sz="1100" b="0" i="0" u="none" strike="noStrike" baseline="0" dirty="0" err="1">
                <a:latin typeface="KlavikaBasic-Regular"/>
              </a:rPr>
              <a:t>chemokines</a:t>
            </a:r>
            <a:endParaRPr lang="it-IT" sz="1100" b="0" i="0" u="none" strike="noStrike" baseline="0" dirty="0">
              <a:latin typeface="KlavikaBasic-Regular"/>
            </a:endParaRPr>
          </a:p>
          <a:p>
            <a:pPr algn="l"/>
            <a:endParaRPr lang="it-IT" sz="1100" b="0" i="0" u="none" strike="noStrike" baseline="0" dirty="0">
              <a:latin typeface="KlavikaBasic-Regular"/>
            </a:endParaRPr>
          </a:p>
          <a:p>
            <a:pPr algn="l"/>
            <a:r>
              <a:rPr lang="en-US" sz="1100" b="0" i="0" u="none" strike="noStrike" baseline="0" dirty="0">
                <a:latin typeface="KlavikaBasic-Medium"/>
              </a:rPr>
              <a:t>Obesity is associated with chronic inflammation, which contributes to insulin resistance and type 2 diabetes mellitus. </a:t>
            </a:r>
          </a:p>
          <a:p>
            <a:pPr algn="l"/>
            <a:r>
              <a:rPr lang="en-US" sz="1100" b="1" i="0" u="none" strike="noStrike" baseline="0" dirty="0">
                <a:latin typeface="KlavikaBasic-Medium"/>
              </a:rPr>
              <a:t>Under normal conditions, skeletal muscle is responsible for the majority of insulin-stimulated whole-body glucose disposal</a:t>
            </a:r>
            <a:r>
              <a:rPr lang="en-US" sz="1100" b="0" i="0" u="none" strike="noStrike" baseline="0" dirty="0">
                <a:latin typeface="KlavikaBasic-Medium"/>
              </a:rPr>
              <a:t>; thus, dysregulation of skeletal muscle metabolism can strongly influence whole-body glucose homeostasis and insulin sensitivity. </a:t>
            </a:r>
          </a:p>
          <a:p>
            <a:pPr algn="l"/>
            <a:r>
              <a:rPr lang="en-US" sz="1100" b="0" i="0" u="none" strike="noStrike" baseline="0" dirty="0">
                <a:latin typeface="KlavikaBasic-Medium"/>
              </a:rPr>
              <a:t>Increasing evidence suggests that inflammation occurs in skeletal muscle in obesity and is mainly manifested by increased immune cell infiltration and proinflammatory activation in </a:t>
            </a:r>
            <a:r>
              <a:rPr lang="en-US" sz="1100" b="0" i="0" u="none" strike="noStrike" baseline="0" dirty="0" err="1">
                <a:latin typeface="KlavikaBasic-Medium"/>
              </a:rPr>
              <a:t>intermyocellular</a:t>
            </a:r>
            <a:r>
              <a:rPr lang="en-US" sz="1100" b="0" i="0" u="none" strike="noStrike" baseline="0" dirty="0">
                <a:latin typeface="KlavikaBasic-Medium"/>
              </a:rPr>
              <a:t> and </a:t>
            </a:r>
            <a:r>
              <a:rPr lang="en-US" sz="1100" b="0" i="0" u="none" strike="noStrike" baseline="0" dirty="0" err="1">
                <a:latin typeface="KlavikaBasic-Medium"/>
              </a:rPr>
              <a:t>perimuscular</a:t>
            </a:r>
            <a:r>
              <a:rPr lang="en-US" sz="1100" b="0" i="0" u="none" strike="noStrike" baseline="0" dirty="0">
                <a:latin typeface="KlavikaBasic-Medium"/>
              </a:rPr>
              <a:t> adipose tissue. </a:t>
            </a:r>
          </a:p>
          <a:p>
            <a:pPr algn="l"/>
            <a:r>
              <a:rPr lang="en-US" sz="1100" b="0" i="0" u="none" strike="noStrike" baseline="0" dirty="0">
                <a:latin typeface="KlavikaBasic-Medium"/>
              </a:rPr>
              <a:t>By secreting </a:t>
            </a:r>
            <a:r>
              <a:rPr lang="it-IT" sz="1100" b="0" i="0" u="none" strike="noStrike" baseline="0" dirty="0" err="1">
                <a:latin typeface="KlavikaBasic-Medium"/>
              </a:rPr>
              <a:t>proinflammatory</a:t>
            </a:r>
            <a:r>
              <a:rPr lang="it-IT" sz="1100" b="0" i="0" u="none" strike="noStrike" baseline="0" dirty="0">
                <a:latin typeface="KlavikaBasic-Medium"/>
              </a:rPr>
              <a:t> </a:t>
            </a:r>
            <a:r>
              <a:rPr lang="it-IT" sz="1100" b="0" i="0" u="none" strike="noStrike" baseline="0" dirty="0" err="1">
                <a:latin typeface="KlavikaBasic-Medium"/>
              </a:rPr>
              <a:t>molecules</a:t>
            </a:r>
            <a:r>
              <a:rPr lang="it-IT" sz="1100" b="0" i="0" u="none" strike="noStrike" baseline="0" dirty="0">
                <a:latin typeface="KlavikaBasic-Medium"/>
              </a:rPr>
              <a:t>, immune </a:t>
            </a:r>
            <a:r>
              <a:rPr lang="it-IT" sz="1100" b="0" i="0" u="none" strike="noStrike" baseline="0" dirty="0" err="1">
                <a:latin typeface="KlavikaBasic-Medium"/>
              </a:rPr>
              <a:t>cells</a:t>
            </a:r>
            <a:r>
              <a:rPr lang="it-IT" sz="1100" b="0" i="0" u="none" strike="noStrike" baseline="0" dirty="0">
                <a:latin typeface="KlavikaBasic-Medium"/>
              </a:rPr>
              <a:t> </a:t>
            </a:r>
            <a:r>
              <a:rPr lang="it-IT" sz="1100" b="0" i="0" u="none" strike="noStrike" baseline="0" dirty="0" err="1">
                <a:latin typeface="KlavikaBasic-Medium"/>
              </a:rPr>
              <a:t>may</a:t>
            </a:r>
            <a:r>
              <a:rPr lang="it-IT" sz="1100" b="0" i="0" u="none" strike="noStrike" baseline="0" dirty="0">
                <a:latin typeface="KlavikaBasic-Medium"/>
              </a:rPr>
              <a:t> induce </a:t>
            </a:r>
            <a:r>
              <a:rPr lang="it-IT" sz="1100" b="0" i="0" u="none" strike="noStrike" baseline="0" dirty="0" err="1">
                <a:latin typeface="KlavikaBasic-Medium"/>
              </a:rPr>
              <a:t>myocyte</a:t>
            </a:r>
            <a:r>
              <a:rPr lang="it-IT" sz="1100" b="0" i="0" u="none" strike="noStrike" baseline="0" dirty="0">
                <a:latin typeface="KlavikaBasic-Medium"/>
              </a:rPr>
              <a:t> </a:t>
            </a:r>
            <a:r>
              <a:rPr lang="it-IT" sz="1100" b="0" i="0" u="none" strike="noStrike" baseline="0" dirty="0" err="1">
                <a:latin typeface="KlavikaBasic-Medium"/>
              </a:rPr>
              <a:t>inflammation</a:t>
            </a:r>
            <a:r>
              <a:rPr lang="it-IT" sz="1100" b="0" i="0" u="none" strike="noStrike" baseline="0" dirty="0">
                <a:latin typeface="KlavikaBasic-Medium"/>
              </a:rPr>
              <a:t>, </a:t>
            </a:r>
            <a:r>
              <a:rPr lang="it-IT" sz="1100" b="0" i="0" u="none" strike="noStrike" baseline="0" dirty="0" err="1">
                <a:latin typeface="KlavikaBasic-Medium"/>
              </a:rPr>
              <a:t>adversely</a:t>
            </a:r>
            <a:r>
              <a:rPr lang="it-IT" sz="1100" b="0" i="0" u="none" strike="noStrike" baseline="0" dirty="0">
                <a:latin typeface="KlavikaBasic-Medium"/>
              </a:rPr>
              <a:t> </a:t>
            </a:r>
            <a:r>
              <a:rPr lang="it-IT" sz="1100" b="0" i="0" u="none" strike="noStrike" baseline="0" dirty="0" err="1">
                <a:latin typeface="KlavikaBasic-Medium"/>
              </a:rPr>
              <a:t>regulate</a:t>
            </a:r>
            <a:r>
              <a:rPr lang="it-IT" sz="1100" b="0" i="0" u="none" strike="noStrike" baseline="0" dirty="0">
                <a:latin typeface="KlavikaBasic-Medium"/>
              </a:rPr>
              <a:t> </a:t>
            </a:r>
            <a:r>
              <a:rPr lang="it-IT" sz="1100" b="0" i="0" u="none" strike="noStrike" baseline="0" dirty="0" err="1">
                <a:latin typeface="KlavikaBasic-Medium"/>
              </a:rPr>
              <a:t>myocyte</a:t>
            </a:r>
            <a:r>
              <a:rPr lang="it-IT" sz="1100" b="0" i="0" u="none" strike="noStrike" baseline="0" dirty="0">
                <a:latin typeface="KlavikaBasic-Medium"/>
              </a:rPr>
              <a:t> </a:t>
            </a:r>
            <a:r>
              <a:rPr lang="it-IT" sz="1100" b="0" i="0" u="none" strike="noStrike" baseline="0" dirty="0" err="1">
                <a:latin typeface="KlavikaBasic-Medium"/>
              </a:rPr>
              <a:t>metabolism</a:t>
            </a:r>
            <a:r>
              <a:rPr lang="it-IT" sz="1100" b="0" i="0" u="none" strike="noStrike" baseline="0" dirty="0">
                <a:latin typeface="KlavikaBasic-Medium"/>
              </a:rPr>
              <a:t>, </a:t>
            </a:r>
            <a:r>
              <a:rPr lang="en-US" sz="1100" b="0" i="0" u="none" strike="noStrike" baseline="0" dirty="0">
                <a:latin typeface="KlavikaBasic-Medium"/>
              </a:rPr>
              <a:t>and contribute to insulin resistance via paracrine effects. Increased influx of fatty acids and inflammatory molecules from other tissues, particularly visceral adipose tissue, can also induce muscle inflammation and negatively regulate myocyte metabolism, leading to insulin resistance.</a:t>
            </a:r>
            <a:endParaRPr lang="it-IT" sz="1100"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7</a:t>
            </a:fld>
            <a:endParaRPr lang="it-IT"/>
          </a:p>
        </p:txBody>
      </p:sp>
    </p:spTree>
    <p:extLst>
      <p:ext uri="{BB962C8B-B14F-4D97-AF65-F5344CB8AC3E}">
        <p14:creationId xmlns:p14="http://schemas.microsoft.com/office/powerpoint/2010/main" val="5645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b="1" i="0" dirty="0">
                <a:solidFill>
                  <a:srgbClr val="001D35"/>
                </a:solidFill>
                <a:effectLst/>
                <a:latin typeface="Google Sans"/>
              </a:rPr>
              <a:t>PLIN2, également connu sous le nom de périlipine 2 ou </a:t>
            </a:r>
            <a:r>
              <a:rPr lang="fr-FR" b="1" i="0" dirty="0" err="1">
                <a:solidFill>
                  <a:srgbClr val="001D35"/>
                </a:solidFill>
                <a:effectLst/>
                <a:latin typeface="Google Sans"/>
              </a:rPr>
              <a:t>adipophiline</a:t>
            </a:r>
            <a:r>
              <a:rPr lang="fr-FR" b="0" i="0" dirty="0">
                <a:solidFill>
                  <a:srgbClr val="001D35"/>
                </a:solidFill>
                <a:effectLst/>
                <a:latin typeface="Google Sans"/>
              </a:rPr>
              <a:t>, est une protéine qui joue un rôle dans la formation et la stabilisation des gouttelettes lipidiques dans les cellules. Elle est impliquée dans le stockage des lipides, en particulier dans le foie, et son expression est augmentée dans diverses maladies liées à l'accumulation de graisses, y compris certains cancers. </a:t>
            </a:r>
          </a:p>
          <a:p>
            <a:endParaRPr lang="fr-FR" b="0" i="0" dirty="0">
              <a:solidFill>
                <a:srgbClr val="001D35"/>
              </a:solidFill>
              <a:effectLst/>
              <a:latin typeface="Google Sans"/>
            </a:endParaRPr>
          </a:p>
          <a:p>
            <a:r>
              <a:rPr lang="fr-FR" b="1" i="0" dirty="0">
                <a:solidFill>
                  <a:srgbClr val="001D35"/>
                </a:solidFill>
                <a:effectLst/>
                <a:latin typeface="Google Sans"/>
              </a:rPr>
              <a:t>PAI:</a:t>
            </a:r>
            <a:r>
              <a:rPr lang="fr-FR" b="0" i="0" dirty="0">
                <a:solidFill>
                  <a:srgbClr val="001D35"/>
                </a:solidFill>
                <a:effectLst/>
                <a:latin typeface="Google Sans"/>
              </a:rPr>
              <a:t> </a:t>
            </a:r>
            <a:r>
              <a:rPr lang="fr-FR" b="0" i="0" dirty="0">
                <a:solidFill>
                  <a:srgbClr val="1F1F1F"/>
                </a:solidFill>
                <a:effectLst/>
                <a:latin typeface="Google Sans"/>
              </a:rPr>
              <a:t>inhibiteur de l'activateur du plasminogène 1 aussi appelé PAI-1 pour </a:t>
            </a:r>
            <a:r>
              <a:rPr lang="fr-FR" b="0" i="0" dirty="0" err="1">
                <a:solidFill>
                  <a:srgbClr val="1F1F1F"/>
                </a:solidFill>
                <a:effectLst/>
                <a:latin typeface="Google Sans"/>
              </a:rPr>
              <a:t>plasminogen</a:t>
            </a:r>
            <a:r>
              <a:rPr lang="fr-FR" b="0" i="0" dirty="0">
                <a:solidFill>
                  <a:srgbClr val="1F1F1F"/>
                </a:solidFill>
                <a:effectLst/>
                <a:latin typeface="Google Sans"/>
              </a:rPr>
              <a:t> </a:t>
            </a:r>
            <a:r>
              <a:rPr lang="fr-FR" b="0" i="0" dirty="0" err="1">
                <a:solidFill>
                  <a:srgbClr val="1F1F1F"/>
                </a:solidFill>
                <a:effectLst/>
                <a:latin typeface="Google Sans"/>
              </a:rPr>
              <a:t>activator</a:t>
            </a:r>
            <a:r>
              <a:rPr lang="fr-FR" b="0" i="0" dirty="0">
                <a:solidFill>
                  <a:srgbClr val="1F1F1F"/>
                </a:solidFill>
                <a:effectLst/>
                <a:latin typeface="Google Sans"/>
              </a:rPr>
              <a:t> inhibitor-1 est le principal inhibiteur du </a:t>
            </a:r>
            <a:r>
              <a:rPr lang="fr-FR" b="0" i="0" dirty="0" err="1">
                <a:solidFill>
                  <a:srgbClr val="1F1F1F"/>
                </a:solidFill>
                <a:effectLst/>
                <a:latin typeface="Google Sans"/>
              </a:rPr>
              <a:t>tPA</a:t>
            </a:r>
            <a:r>
              <a:rPr lang="fr-FR" b="0" i="0" dirty="0">
                <a:solidFill>
                  <a:srgbClr val="1F1F1F"/>
                </a:solidFill>
                <a:effectLst/>
                <a:latin typeface="Google Sans"/>
              </a:rPr>
              <a:t> et de l'urokinase, les activateurs du plasminogène et par conséquent la fibrinolyse. C'est une protéine inhibitrice des protéases à sérine.</a:t>
            </a:r>
            <a:endParaRPr lang="it-IT" dirty="0"/>
          </a:p>
        </p:txBody>
      </p:sp>
      <p:sp>
        <p:nvSpPr>
          <p:cNvPr id="4" name="Segnaposto numero diapositiva 3"/>
          <p:cNvSpPr>
            <a:spLocks noGrp="1"/>
          </p:cNvSpPr>
          <p:nvPr>
            <p:ph type="sldNum" sz="quarter" idx="10"/>
          </p:nvPr>
        </p:nvSpPr>
        <p:spPr/>
        <p:txBody>
          <a:bodyPr/>
          <a:lstStyle/>
          <a:p>
            <a:fld id="{EF8203A9-C260-49A1-A724-B94FC9B6713D}" type="slidenum">
              <a:rPr lang="it-IT" smtClean="0"/>
              <a:pPr/>
              <a:t>8</a:t>
            </a:fld>
            <a:endParaRPr lang="it-IT"/>
          </a:p>
        </p:txBody>
      </p:sp>
    </p:spTree>
    <p:extLst>
      <p:ext uri="{BB962C8B-B14F-4D97-AF65-F5344CB8AC3E}">
        <p14:creationId xmlns:p14="http://schemas.microsoft.com/office/powerpoint/2010/main" val="351694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100" b="0" i="0" u="none" strike="noStrike" baseline="0" dirty="0">
                <a:solidFill>
                  <a:srgbClr val="0000B1"/>
                </a:solidFill>
                <a:latin typeface="Calibri" panose="020F0502020204030204" pitchFamily="34" charset="0"/>
              </a:rPr>
              <a:t>During the ageing process, there are gradual </a:t>
            </a:r>
            <a:r>
              <a:rPr lang="en-US" sz="1100" b="1" i="0" u="none" strike="noStrike" baseline="0" dirty="0">
                <a:solidFill>
                  <a:srgbClr val="0000B1"/>
                </a:solidFill>
                <a:latin typeface="Calibri" panose="020F0502020204030204" pitchFamily="34" charset="0"/>
              </a:rPr>
              <a:t>impairments in vascular function, anabolic </a:t>
            </a:r>
            <a:r>
              <a:rPr lang="en-US" sz="1100" b="1" i="0" u="none" strike="noStrike" baseline="0" dirty="0" err="1">
                <a:solidFill>
                  <a:srgbClr val="0000B1"/>
                </a:solidFill>
                <a:latin typeface="Calibri" panose="020F0502020204030204" pitchFamily="34" charset="0"/>
              </a:rPr>
              <a:t>signalling</a:t>
            </a:r>
            <a:r>
              <a:rPr lang="en-US" sz="1100" b="1" i="0" u="none" strike="noStrike" baseline="0" dirty="0">
                <a:solidFill>
                  <a:srgbClr val="0000B1"/>
                </a:solidFill>
                <a:latin typeface="Calibri" panose="020F0502020204030204" pitchFamily="34" charset="0"/>
              </a:rPr>
              <a:t>, arterial compliance, and insulin sensitivity</a:t>
            </a:r>
            <a:r>
              <a:rPr lang="en-US" sz="1100" b="0" i="0" u="none" strike="noStrike" baseline="0" dirty="0">
                <a:solidFill>
                  <a:srgbClr val="0000B1"/>
                </a:solidFill>
                <a:latin typeface="Calibri" panose="020F0502020204030204" pitchFamily="34" charset="0"/>
              </a:rPr>
              <a:t>.</a:t>
            </a:r>
          </a:p>
          <a:p>
            <a:pPr algn="l"/>
            <a:r>
              <a:rPr lang="en-US" sz="1100" b="0" i="0" u="none" strike="noStrike" baseline="0" dirty="0">
                <a:solidFill>
                  <a:srgbClr val="0000B1"/>
                </a:solidFill>
                <a:latin typeface="Calibri" panose="020F0502020204030204" pitchFamily="34" charset="0"/>
              </a:rPr>
              <a:t>These impairments may ultimately lead and/or contribute to anabolic resistance, or a reduced ability to mount a muscle protein synthetic response to anabolic stimuli. </a:t>
            </a:r>
          </a:p>
          <a:p>
            <a:pPr algn="l"/>
            <a:r>
              <a:rPr lang="en-US" sz="1100" b="0" i="0" u="none" strike="noStrike" baseline="0" dirty="0">
                <a:solidFill>
                  <a:srgbClr val="0000B1"/>
                </a:solidFill>
                <a:latin typeface="Calibri" panose="020F0502020204030204" pitchFamily="34" charset="0"/>
              </a:rPr>
              <a:t>Over time, anabolic resistance promotes sarcopenia, or the age-related loss in muscle mass and function, resulting in a loss of functional ability and independence in older adults.</a:t>
            </a:r>
          </a:p>
          <a:p>
            <a:pPr algn="l"/>
            <a:endParaRPr lang="en-US" sz="1100" b="0" i="0" u="none" strike="noStrike" baseline="0" dirty="0">
              <a:solidFill>
                <a:srgbClr val="0000B1"/>
              </a:solidFill>
              <a:latin typeface="Calibri" panose="020F0502020204030204" pitchFamily="34" charset="0"/>
            </a:endParaRPr>
          </a:p>
          <a:p>
            <a:pPr algn="l"/>
            <a:endParaRPr lang="en-US" sz="1100" b="0" i="0" u="none" strike="noStrike" baseline="0" dirty="0">
              <a:solidFill>
                <a:srgbClr val="0000B1"/>
              </a:solidFill>
              <a:latin typeface="Calibri" panose="020F0502020204030204" pitchFamily="34" charset="0"/>
            </a:endParaRPr>
          </a:p>
          <a:p>
            <a:pPr algn="l"/>
            <a:r>
              <a:rPr lang="en-US" sz="1100" b="0" i="0" u="none" strike="noStrike" baseline="0" dirty="0">
                <a:latin typeface="CharterITCUnic"/>
              </a:rPr>
              <a:t>Sarcopenia, or the age-related loss of skeletal muscle mass and function, is an increasingly prevalent condition that contributes to reduced quality of life, morbidity, and mortality in older adults. </a:t>
            </a:r>
          </a:p>
          <a:p>
            <a:pPr algn="l"/>
            <a:r>
              <a:rPr lang="en-US" sz="1100" b="0" i="0" u="none" strike="noStrike" baseline="0" dirty="0">
                <a:latin typeface="CharterITCUnic"/>
              </a:rPr>
              <a:t>Older adults display blunted anabolic responses to otherwise anabolic stimuli</a:t>
            </a:r>
            <a:r>
              <a:rPr lang="en-US" sz="1100" b="0" i="0" u="none" strike="noStrike" baseline="0" dirty="0">
                <a:latin typeface="CharterITCUnic+20"/>
              </a:rPr>
              <a:t>—</a:t>
            </a:r>
            <a:r>
              <a:rPr lang="en-US" sz="1100" b="0" i="0" u="none" strike="noStrike" baseline="0" dirty="0">
                <a:latin typeface="CharterITCUnic"/>
              </a:rPr>
              <a:t>a phenomenon that has been termed anabolic resistance (AR)</a:t>
            </a:r>
            <a:r>
              <a:rPr lang="en-US" sz="1100" b="0" i="0" u="none" strike="noStrike" baseline="0" dirty="0">
                <a:latin typeface="CharterITCUnic+20"/>
              </a:rPr>
              <a:t>—</a:t>
            </a:r>
            <a:r>
              <a:rPr lang="en-US" sz="1100" b="0" i="0" u="none" strike="noStrike" baseline="0" dirty="0">
                <a:latin typeface="CharterITCUnic"/>
              </a:rPr>
              <a:t>which is likely a casual factor in sarcopenia development. </a:t>
            </a:r>
          </a:p>
          <a:p>
            <a:pPr algn="l"/>
            <a:r>
              <a:rPr lang="en-US" sz="1100" b="0" i="0" u="none" strike="noStrike" baseline="0" dirty="0">
                <a:latin typeface="CharterITCUnic"/>
              </a:rPr>
              <a:t>AR is multifaceted, but historically much of the mechanistic focus has been on </a:t>
            </a:r>
            <a:r>
              <a:rPr lang="en-US" sz="1100" b="0" i="0" u="none" strike="noStrike" baseline="0" dirty="0" err="1">
                <a:latin typeface="CharterITCUnic"/>
              </a:rPr>
              <a:t>signalling</a:t>
            </a:r>
            <a:r>
              <a:rPr lang="en-US" sz="1100" b="0" i="0" u="none" strike="noStrike" baseline="0" dirty="0">
                <a:latin typeface="CharterITCUnic"/>
              </a:rPr>
              <a:t> impairments, and less focus has been placed on the role of the vasculature in postprandial protein</a:t>
            </a:r>
          </a:p>
          <a:p>
            <a:pPr algn="l"/>
            <a:r>
              <a:rPr lang="en-US" sz="1100" b="0" i="0" u="none" strike="noStrike" baseline="0" dirty="0">
                <a:latin typeface="CharterITCUnic"/>
              </a:rPr>
              <a:t>kinetics. </a:t>
            </a:r>
          </a:p>
          <a:p>
            <a:pPr algn="l"/>
            <a:r>
              <a:rPr lang="en-US" sz="1100" b="0" i="0" u="none" strike="noStrike" baseline="0" dirty="0">
                <a:latin typeface="CharterITCUnic"/>
              </a:rPr>
              <a:t>The vascular endothelium plays an indispensable role in regulating vascular tone and blood </a:t>
            </a:r>
            <a:r>
              <a:rPr lang="en-US" sz="1100" b="0" i="0" u="none" strike="noStrike" baseline="0" dirty="0">
                <a:latin typeface="CharterITCUnic+fb"/>
              </a:rPr>
              <a:t>fl</a:t>
            </a:r>
            <a:r>
              <a:rPr lang="en-US" sz="1100" b="0" i="0" u="none" strike="noStrike" baseline="0" dirty="0">
                <a:latin typeface="CharterITCUnic"/>
              </a:rPr>
              <a:t>ow, and age-related impairments in vascular health may impede nutrient-stimulated vasodilation and subsequently the ability to deliver nutrients (e.g. amino acids) to skeletal muscle. </a:t>
            </a:r>
          </a:p>
          <a:p>
            <a:pPr algn="l"/>
            <a:r>
              <a:rPr lang="en-US" sz="1100" b="0" i="0" u="none" strike="noStrike" baseline="0" dirty="0">
                <a:latin typeface="CharterITCUnic"/>
              </a:rPr>
              <a:t>Although the majority of data has been obtained studying younger adults, the relatively limited data on </a:t>
            </a:r>
            <a:r>
              <a:rPr lang="en-US" sz="1100" b="1" i="0" u="none" strike="noStrike" baseline="0" dirty="0">
                <a:latin typeface="CharterITCUnic"/>
              </a:rPr>
              <a:t>the effect of blood </a:t>
            </a:r>
            <a:r>
              <a:rPr lang="en-US" sz="1100" b="1" i="0" u="none" strike="noStrike" baseline="0" dirty="0">
                <a:latin typeface="CharterITCUnic+fb"/>
              </a:rPr>
              <a:t>fl</a:t>
            </a:r>
            <a:r>
              <a:rPr lang="en-US" sz="1100" b="1" i="0" u="none" strike="noStrike" baseline="0" dirty="0">
                <a:latin typeface="CharterITCUnic"/>
              </a:rPr>
              <a:t>ow on protein kinetics in older adults suggest that vasodilatory function, especially of the microvasculature, strongly in</a:t>
            </a:r>
            <a:r>
              <a:rPr lang="en-US" sz="1100" b="1" i="0" u="none" strike="noStrike" baseline="0" dirty="0">
                <a:latin typeface="CharterITCUnic+fb"/>
              </a:rPr>
              <a:t>fl</a:t>
            </a:r>
            <a:r>
              <a:rPr lang="en-US" sz="1100" b="1" i="0" u="none" strike="noStrike" baseline="0" dirty="0">
                <a:latin typeface="CharterITCUnic"/>
              </a:rPr>
              <a:t>uences the muscle protein synthetic response to amino acid feedings</a:t>
            </a:r>
            <a:r>
              <a:rPr lang="en-US" sz="1100" b="0" i="0" u="none" strike="noStrike" baseline="0" dirty="0">
                <a:latin typeface="CharterITCUnic"/>
              </a:rPr>
              <a:t>. </a:t>
            </a:r>
          </a:p>
          <a:p>
            <a:pPr algn="l"/>
            <a:r>
              <a:rPr lang="en-US" sz="1100" b="0" i="0" u="none" strike="noStrike" baseline="0" dirty="0">
                <a:latin typeface="CharterITCUnic"/>
              </a:rPr>
              <a:t>In this narrative review, we examine evidence of AR in older adults following amino acid and mixed meal consumption, examine the evidence linking vascular dysfunction and insulin resistance to age-related AR, review the in</a:t>
            </a:r>
            <a:r>
              <a:rPr lang="en-US" sz="1100" b="0" i="0" u="none" strike="noStrike" baseline="0" dirty="0">
                <a:latin typeface="CharterITCUnic+fb"/>
              </a:rPr>
              <a:t>fl</a:t>
            </a:r>
            <a:r>
              <a:rPr lang="en-US" sz="1100" b="0" i="0" u="none" strike="noStrike" baseline="0" dirty="0">
                <a:latin typeface="CharterITCUnic"/>
              </a:rPr>
              <a:t>uence of nitric oxide and endothelin-1 on age-related vascular dysfunction as it relates to AR, brie</a:t>
            </a:r>
            <a:r>
              <a:rPr lang="en-US" sz="1100" b="0" i="0" u="none" strike="noStrike" baseline="0" dirty="0">
                <a:latin typeface="CharterITCUnic+fb"/>
              </a:rPr>
              <a:t>fl</a:t>
            </a:r>
            <a:r>
              <a:rPr lang="en-US" sz="1100" b="0" i="0" u="none" strike="noStrike" baseline="0" dirty="0">
                <a:latin typeface="CharterITCUnic"/>
              </a:rPr>
              <a:t>y review the potential causal role of arterial stiffness in promoting skeletal muscle microvascular dysfunction and AR, and provide a brief overview and future considerations for research examining age-related AR.</a:t>
            </a:r>
            <a:endParaRPr lang="it-IT" sz="1100" dirty="0"/>
          </a:p>
        </p:txBody>
      </p:sp>
      <p:sp>
        <p:nvSpPr>
          <p:cNvPr id="4" name="Segnaposto numero diapositiva 3"/>
          <p:cNvSpPr>
            <a:spLocks noGrp="1"/>
          </p:cNvSpPr>
          <p:nvPr>
            <p:ph type="sldNum" sz="quarter" idx="5"/>
          </p:nvPr>
        </p:nvSpPr>
        <p:spPr/>
        <p:txBody>
          <a:bodyPr/>
          <a:lstStyle/>
          <a:p>
            <a:fld id="{470AEB32-ABBF-452E-BA2B-FF348A570ECB}" type="slidenum">
              <a:rPr lang="it-IT" smtClean="0"/>
              <a:t>9</a:t>
            </a:fld>
            <a:endParaRPr lang="it-IT"/>
          </a:p>
        </p:txBody>
      </p:sp>
    </p:spTree>
    <p:extLst>
      <p:ext uri="{BB962C8B-B14F-4D97-AF65-F5344CB8AC3E}">
        <p14:creationId xmlns:p14="http://schemas.microsoft.com/office/powerpoint/2010/main" val="137770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baseline="0" dirty="0">
                <a:latin typeface="AdvP4DF60E"/>
              </a:rPr>
              <a:t>The mechanisms impairing muscle quality and leading to </a:t>
            </a:r>
            <a:r>
              <a:rPr lang="en-US" sz="1100" b="1" i="0" u="none" strike="noStrike" baseline="0" dirty="0" err="1">
                <a:latin typeface="AdvP4DF60E"/>
              </a:rPr>
              <a:t>myofibrosis</a:t>
            </a:r>
            <a:r>
              <a:rPr lang="en-US" sz="1100" b="1" i="0" u="none" strike="noStrike" baseline="0" dirty="0">
                <a:latin typeface="AdvP4DF60E"/>
              </a:rPr>
              <a:t> (MF) and </a:t>
            </a:r>
            <a:r>
              <a:rPr lang="en-US" sz="1100" b="1" i="0" u="none" strike="noStrike" baseline="0" dirty="0" err="1">
                <a:latin typeface="AdvP4DF60E"/>
              </a:rPr>
              <a:t>myosteatosis</a:t>
            </a:r>
            <a:r>
              <a:rPr lang="en-US" sz="1100" b="1" i="0" u="none" strike="noStrike" baseline="0" dirty="0">
                <a:latin typeface="AdvP4DF60E"/>
              </a:rPr>
              <a:t> (MS) are incompletely known.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latin typeface="AdvP4DF60E"/>
              </a:rPr>
              <a:t>In biopsies of paraspinous muscle (PM) of 16 elderly men undergoing elective vertebral surgery, we histologically determined the area of MF and MS expressed as muscle quality index (MQI), in order to investigate the relation between them, as well as the main predictors of muscle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latin typeface="AdvP4DF60E"/>
              </a:rPr>
              <a:t>Total PM area and intermuscular adipose tissue (IMAT) were evaluated by MRI and body composition by DXA.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latin typeface="AdvP4DF60E"/>
              </a:rPr>
              <a:t>Circulating fasting glucose, insulin, </a:t>
            </a:r>
            <a:r>
              <a:rPr lang="en-US" sz="1100" b="0" i="0" u="none" strike="noStrike" baseline="0" dirty="0" err="1">
                <a:latin typeface="AdvP4DF60E"/>
              </a:rPr>
              <a:t>hs</a:t>
            </a:r>
            <a:r>
              <a:rPr lang="en-US" sz="1100" b="0" i="0" u="none" strike="noStrike" baseline="0" dirty="0">
                <a:latin typeface="AdvP4DF60E"/>
              </a:rPr>
              <a:t>-CRP, leptin, adiponectin and IL-6 were measured and HOMA index calculated.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latin typeface="AdvP4DF60E"/>
              </a:rPr>
              <a:t>Quantification of gene expression in PM and in subcutaneous adipose tissue (SAT) overlying the muscle was performed by rt-PCR.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baseline="0" dirty="0">
                <a:latin typeface="AdvP4DF60E"/>
              </a:rPr>
              <a:t>The degree of MS and MF was significantly and positively related to each other and positively associated with BMI, waist, FM and FM% as well as with IMAT.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latin typeface="AdvP4DF60E"/>
              </a:rPr>
              <a:t>The area of PM was negatively related with MF even after adjustment for weight.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baseline="0" dirty="0">
                <a:latin typeface="AdvP4DF60E"/>
              </a:rPr>
              <a:t>Leptin was positively associated with MF and MS </a:t>
            </a:r>
            <a:r>
              <a:rPr lang="en-US" sz="1100" b="0" i="0" u="none" strike="noStrike" baseline="0" dirty="0">
                <a:latin typeface="AdvP4DF60E"/>
              </a:rPr>
              <a:t>(through </a:t>
            </a:r>
            <a:r>
              <a:rPr lang="it-IT" sz="1600" b="0" i="0" dirty="0" err="1">
                <a:solidFill>
                  <a:srgbClr val="474747"/>
                </a:solidFill>
                <a:effectLst/>
                <a:latin typeface="Arial" panose="020B0604020202020204" pitchFamily="34" charset="0"/>
              </a:rPr>
              <a:t>mTOR</a:t>
            </a:r>
            <a:r>
              <a:rPr lang="it-IT" sz="1600" b="0" i="0" dirty="0">
                <a:solidFill>
                  <a:srgbClr val="474747"/>
                </a:solidFill>
                <a:effectLst/>
                <a:latin typeface="Arial" panose="020B0604020202020204" pitchFamily="34" charset="0"/>
              </a:rPr>
              <a:t> pathway and </a:t>
            </a:r>
            <a:r>
              <a:rPr lang="it-IT" sz="1600" b="0" i="0" dirty="0" err="1">
                <a:solidFill>
                  <a:srgbClr val="474747"/>
                </a:solidFill>
                <a:effectLst/>
                <a:latin typeface="Arial" panose="020B0604020202020204" pitchFamily="34" charset="0"/>
              </a:rPr>
              <a:t>oxidative</a:t>
            </a:r>
            <a:r>
              <a:rPr lang="it-IT" sz="1600" b="0" i="0" dirty="0">
                <a:solidFill>
                  <a:srgbClr val="474747"/>
                </a:solidFill>
                <a:effectLst/>
                <a:latin typeface="Arial" panose="020B0604020202020204" pitchFamily="34" charset="0"/>
              </a:rPr>
              <a:t> stress </a:t>
            </a:r>
            <a:r>
              <a:rPr lang="it-IT" sz="1600" b="0" i="0" dirty="0" err="1">
                <a:solidFill>
                  <a:srgbClr val="474747"/>
                </a:solidFill>
                <a:effectLst/>
                <a:latin typeface="Arial" panose="020B0604020202020204" pitchFamily="34" charset="0"/>
              </a:rPr>
              <a:t>as</a:t>
            </a:r>
            <a:r>
              <a:rPr lang="it-IT" sz="1600" b="0" i="0" dirty="0">
                <a:solidFill>
                  <a:srgbClr val="474747"/>
                </a:solidFill>
                <a:effectLst/>
                <a:latin typeface="Arial" panose="020B0604020202020204" pitchFamily="34" charset="0"/>
              </a:rPr>
              <a:t> </a:t>
            </a:r>
            <a:r>
              <a:rPr lang="it-IT" sz="1600" b="0" i="0" dirty="0" err="1">
                <a:solidFill>
                  <a:srgbClr val="474747"/>
                </a:solidFill>
                <a:effectLst/>
                <a:latin typeface="Arial" panose="020B0604020202020204" pitchFamily="34" charset="0"/>
              </a:rPr>
              <a:t>it</a:t>
            </a:r>
            <a:r>
              <a:rPr lang="it-IT" sz="1600" b="0" i="0" dirty="0">
                <a:solidFill>
                  <a:srgbClr val="474747"/>
                </a:solidFill>
                <a:effectLst/>
                <a:latin typeface="Arial" panose="020B0604020202020204" pitchFamily="34" charset="0"/>
              </a:rPr>
              <a:t> </a:t>
            </a:r>
            <a:r>
              <a:rPr lang="it-IT" sz="1600" b="0" i="0" dirty="0" err="1">
                <a:solidFill>
                  <a:srgbClr val="474747"/>
                </a:solidFill>
                <a:effectLst/>
                <a:latin typeface="Arial" panose="020B0604020202020204" pitchFamily="34" charset="0"/>
              </a:rPr>
              <a:t>happens</a:t>
            </a:r>
            <a:r>
              <a:rPr lang="it-IT" sz="1600" b="0" i="0" dirty="0">
                <a:solidFill>
                  <a:srgbClr val="474747"/>
                </a:solidFill>
                <a:effectLst/>
                <a:latin typeface="Arial" panose="020B0604020202020204" pitchFamily="34" charset="0"/>
              </a:rPr>
              <a:t> with </a:t>
            </a:r>
            <a:r>
              <a:rPr lang="it-IT" sz="1600" b="0" i="0" dirty="0" err="1">
                <a:solidFill>
                  <a:srgbClr val="474747"/>
                </a:solidFill>
                <a:effectLst/>
                <a:latin typeface="Arial" panose="020B0604020202020204" pitchFamily="34" charset="0"/>
              </a:rPr>
              <a:t>cardiac</a:t>
            </a:r>
            <a:r>
              <a:rPr lang="it-IT" sz="1600" b="0" i="0" dirty="0">
                <a:solidFill>
                  <a:srgbClr val="474747"/>
                </a:solidFill>
                <a:effectLst/>
                <a:latin typeface="Arial" panose="020B0604020202020204" pitchFamily="34" charset="0"/>
              </a:rPr>
              <a:t> muscle and </a:t>
            </a:r>
            <a:r>
              <a:rPr lang="it-IT" sz="1600" b="0" i="0" dirty="0" err="1">
                <a:solidFill>
                  <a:srgbClr val="474747"/>
                </a:solidFill>
                <a:effectLst/>
                <a:latin typeface="Arial" panose="020B0604020202020204" pitchFamily="34" charset="0"/>
              </a:rPr>
              <a:t>liver</a:t>
            </a:r>
            <a:r>
              <a:rPr lang="it-IT" sz="1600" b="0" i="0" dirty="0">
                <a:solidFill>
                  <a:srgbClr val="474747"/>
                </a:solidFill>
                <a:effectLst/>
                <a:latin typeface="Arial" panose="020B0604020202020204" pitchFamily="34" charset="0"/>
              </a:rPr>
              <a:t>??) </a:t>
            </a:r>
            <a:r>
              <a:rPr lang="en-US" sz="1100" b="1" i="0" u="none" strike="noStrike" baseline="0" dirty="0">
                <a:latin typeface="AdvP4DF60E"/>
              </a:rPr>
              <a:t>, whereas </a:t>
            </a:r>
            <a:r>
              <a:rPr lang="en-US" sz="1100" b="1" i="0" u="none" strike="noStrike" baseline="0" dirty="0" err="1">
                <a:latin typeface="AdvP4DF60E"/>
              </a:rPr>
              <a:t>hs</a:t>
            </a:r>
            <a:r>
              <a:rPr lang="en-US" sz="1100" b="1" i="0" u="none" strike="noStrike" baseline="0" dirty="0">
                <a:latin typeface="AdvP4DF60E"/>
              </a:rPr>
              <a:t>-CRP to MF</a:t>
            </a:r>
            <a:r>
              <a:rPr lang="en-US" sz="1100" b="0" i="0" u="none" strike="noStrike" baseline="0" dirty="0">
                <a:latin typeface="AdvP4DF60E"/>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latin typeface="AdvP4DF60E"/>
              </a:rPr>
              <a:t>In backward regression analyses, larger waist and smaller PM area explained 90% of MF variance, whereas leptin about 80% of MS variance. IL-6 expression in SAT was significantly higher in participants with higher MQI values. In PM biopsies we found significantly higher expression of SOCS-3 and a trend toward higher expression of myostatin with greater degrees of MQI. MS and MF are related phenomena that concur to alter muscle quality and both should be considered in further studies on the evolution of sarcopenia. </a:t>
            </a:r>
            <a:endParaRPr lang="it-IT" sz="1100" dirty="0"/>
          </a:p>
          <a:p>
            <a:endParaRPr lang="it-IT" dirty="0"/>
          </a:p>
        </p:txBody>
      </p:sp>
      <p:sp>
        <p:nvSpPr>
          <p:cNvPr id="4" name="Segnaposto numero diapositiva 3"/>
          <p:cNvSpPr>
            <a:spLocks noGrp="1"/>
          </p:cNvSpPr>
          <p:nvPr>
            <p:ph type="sldNum" sz="quarter" idx="5"/>
          </p:nvPr>
        </p:nvSpPr>
        <p:spPr/>
        <p:txBody>
          <a:bodyPr/>
          <a:lstStyle/>
          <a:p>
            <a:fld id="{EF8203A9-C260-49A1-A724-B94FC9B6713D}" type="slidenum">
              <a:rPr lang="it-IT" smtClean="0"/>
              <a:pPr/>
              <a:t>10</a:t>
            </a:fld>
            <a:endParaRPr lang="it-IT"/>
          </a:p>
        </p:txBody>
      </p:sp>
    </p:spTree>
    <p:extLst>
      <p:ext uri="{BB962C8B-B14F-4D97-AF65-F5344CB8AC3E}">
        <p14:creationId xmlns:p14="http://schemas.microsoft.com/office/powerpoint/2010/main" val="2428733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2969984E-B557-44DD-A86D-D5503DAF7D50}" type="datetimeFigureOut">
              <a:rPr lang="it-IT"/>
              <a:pPr>
                <a:defRPr/>
              </a:pPr>
              <a:t>16/10/2025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445994B-20B0-44C1-A095-E424B80F7161}" type="slidenum">
              <a:rPr lang="it-IT"/>
              <a:pPr>
                <a:defRPr/>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ctrTitle"/>
          </p:nvPr>
        </p:nvSpPr>
        <p:spPr>
          <a:xfrm>
            <a:off x="228600" y="228600"/>
            <a:ext cx="8686800" cy="536575"/>
          </a:xfrm>
          <a:prstGeom prst="rect">
            <a:avLst/>
          </a:prstGeom>
        </p:spPr>
        <p:txBody>
          <a:bodyPr/>
          <a:lstStyle>
            <a:lvl1pPr algn="l">
              <a:defRPr sz="3200">
                <a:solidFill>
                  <a:schemeClr val="bg2"/>
                </a:solidFill>
              </a:defRPr>
            </a:lvl1pPr>
          </a:lstStyle>
          <a:p>
            <a:r>
              <a:rPr lang="en-US"/>
              <a:t>Click to edit Master title style</a:t>
            </a:r>
            <a:endParaRPr lang="en-US" dirty="0"/>
          </a:p>
        </p:txBody>
      </p:sp>
      <p:sp>
        <p:nvSpPr>
          <p:cNvPr id="8" name="Subtitle 2"/>
          <p:cNvSpPr>
            <a:spLocks noGrp="1"/>
          </p:cNvSpPr>
          <p:nvPr>
            <p:ph type="subTitle" idx="10"/>
          </p:nvPr>
        </p:nvSpPr>
        <p:spPr>
          <a:xfrm>
            <a:off x="228600" y="685800"/>
            <a:ext cx="86868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9" name="Date Placeholder 3"/>
          <p:cNvSpPr>
            <a:spLocks noGrp="1"/>
          </p:cNvSpPr>
          <p:nvPr>
            <p:ph type="dt" sz="half" idx="11"/>
          </p:nvPr>
        </p:nvSpPr>
        <p:spPr>
          <a:xfrm>
            <a:off x="228600" y="6400800"/>
            <a:ext cx="1905000" cy="304800"/>
          </a:xfrm>
          <a:prstGeom prst="rect">
            <a:avLst/>
          </a:prstGeom>
        </p:spPr>
        <p:txBody>
          <a:bodyPr/>
          <a:lstStyle>
            <a:lvl1pPr>
              <a:defRPr>
                <a:latin typeface="Arial Narrow"/>
                <a:cs typeface="Arial Narrow"/>
              </a:defRPr>
            </a:lvl1pPr>
          </a:lstStyle>
          <a:p>
            <a:endParaRPr lang="en-US" altLang="en-US" dirty="0"/>
          </a:p>
        </p:txBody>
      </p:sp>
      <p:sp>
        <p:nvSpPr>
          <p:cNvPr id="10" name="Footer Placeholder 4"/>
          <p:cNvSpPr>
            <a:spLocks noGrp="1"/>
          </p:cNvSpPr>
          <p:nvPr>
            <p:ph type="ftr" sz="quarter" idx="12"/>
          </p:nvPr>
        </p:nvSpPr>
        <p:spPr>
          <a:xfrm>
            <a:off x="2362200" y="6400800"/>
            <a:ext cx="2895600" cy="304800"/>
          </a:xfrm>
          <a:prstGeom prst="rect">
            <a:avLst/>
          </a:prstGeom>
        </p:spPr>
        <p:txBody>
          <a:bodyPr/>
          <a:lstStyle>
            <a:lvl1pPr>
              <a:defRPr>
                <a:latin typeface="Arial Narrow"/>
                <a:cs typeface="Arial Narrow"/>
              </a:defRPr>
            </a:lvl1pPr>
          </a:lstStyle>
          <a:p>
            <a:endParaRPr lang="en-US" altLang="en-US" dirty="0"/>
          </a:p>
        </p:txBody>
      </p:sp>
      <p:sp>
        <p:nvSpPr>
          <p:cNvPr id="11" name="Slide Number Placeholder 5"/>
          <p:cNvSpPr>
            <a:spLocks noGrp="1"/>
          </p:cNvSpPr>
          <p:nvPr>
            <p:ph type="sldNum" sz="quarter" idx="13"/>
          </p:nvPr>
        </p:nvSpPr>
        <p:spPr>
          <a:xfrm>
            <a:off x="5562600" y="6400800"/>
            <a:ext cx="14478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3567388755"/>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16/10/2025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pPr/>
              <a:t>16/10/2025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 id="214748369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1.emf"/><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4.emf"/><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0.emf"/><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5.tm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8.emf"/><Relationship Id="rId7" Type="http://schemas.openxmlformats.org/officeDocument/2006/relationships/image" Target="../media/image62.emf"/><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emf"/><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7.emf"/></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0.emf"/><Relationship Id="rId4" Type="http://schemas.openxmlformats.org/officeDocument/2006/relationships/image" Target="../media/image69.emf"/></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4.emf"/><Relationship Id="rId4" Type="http://schemas.openxmlformats.org/officeDocument/2006/relationships/image" Target="../media/image73.emf"/></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7.tmp"/><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3175"/>
            <a:ext cx="9144000" cy="3429000"/>
          </a:xfrm>
          <a:prstGeom prst="rect">
            <a:avLst/>
          </a:prstGeom>
          <a:solidFill>
            <a:srgbClr val="006778"/>
          </a:solidFill>
          <a:ln w="9525">
            <a:noFill/>
            <a:miter lim="800000"/>
            <a:headEnd/>
            <a:tailEnd/>
          </a:ln>
        </p:spPr>
        <p:txBody>
          <a:bodyPr wrap="none" anchor="ctr"/>
          <a:lstStyle/>
          <a:p>
            <a:pPr eaLnBrk="0" hangingPunct="0">
              <a:lnSpc>
                <a:spcPct val="76000"/>
              </a:lnSpc>
              <a:buClr>
                <a:srgbClr val="822433"/>
              </a:buClr>
              <a:buFont typeface="Arial" charset="0"/>
              <a:buNone/>
            </a:pPr>
            <a:endParaRPr lang="it-IT" altLang="it-IT">
              <a:latin typeface="Arial" charset="0"/>
            </a:endParaRPr>
          </a:p>
        </p:txBody>
      </p:sp>
      <p:sp>
        <p:nvSpPr>
          <p:cNvPr id="2" name="Rectangle 2"/>
          <p:cNvSpPr>
            <a:spLocks noGrp="1" noChangeArrowheads="1"/>
          </p:cNvSpPr>
          <p:nvPr>
            <p:ph type="subTitle"/>
          </p:nvPr>
        </p:nvSpPr>
        <p:spPr>
          <a:xfrm>
            <a:off x="2797656" y="2262259"/>
            <a:ext cx="6138863" cy="461665"/>
          </a:xfrm>
        </p:spPr>
        <p:txBody>
          <a:bodyPr>
            <a:spAutoFit/>
          </a:bodyPr>
          <a:lstStyle/>
          <a:p>
            <a:pPr algn="r" eaLnBrk="1" hangingPunct="1">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b="1" i="1" dirty="0">
                <a:solidFill>
                  <a:srgbClr val="FFFFFF"/>
                </a:solidFill>
                <a:latin typeface="Arial" pitchFamily="34" charset="0"/>
                <a:cs typeface="Arial" pitchFamily="34" charset="0"/>
              </a:rPr>
              <a:t>Lorenzo M Donini</a:t>
            </a:r>
          </a:p>
        </p:txBody>
      </p:sp>
      <p:grpSp>
        <p:nvGrpSpPr>
          <p:cNvPr id="3" name="Group 4"/>
          <p:cNvGrpSpPr>
            <a:grpSpLocks/>
          </p:cNvGrpSpPr>
          <p:nvPr/>
        </p:nvGrpSpPr>
        <p:grpSpPr bwMode="auto">
          <a:xfrm>
            <a:off x="0" y="2743200"/>
            <a:ext cx="9144000" cy="4113213"/>
            <a:chOff x="0" y="1728"/>
            <a:chExt cx="5760" cy="2591"/>
          </a:xfrm>
        </p:grpSpPr>
        <p:pic>
          <p:nvPicPr>
            <p:cNvPr id="3081" name="Picture 5"/>
            <p:cNvPicPr>
              <a:picLocks noChangeAspect="1" noChangeArrowheads="1"/>
            </p:cNvPicPr>
            <p:nvPr/>
          </p:nvPicPr>
          <p:blipFill>
            <a:blip r:embed="rId3" cstate="print"/>
            <a:srcRect/>
            <a:stretch>
              <a:fillRect/>
            </a:stretch>
          </p:blipFill>
          <p:spPr bwMode="auto">
            <a:xfrm>
              <a:off x="0" y="2158"/>
              <a:ext cx="5759" cy="2161"/>
            </a:xfrm>
            <a:prstGeom prst="rect">
              <a:avLst/>
            </a:prstGeom>
            <a:noFill/>
            <a:ln w="9525">
              <a:noFill/>
              <a:miter lim="800000"/>
              <a:headEnd/>
              <a:tailEnd/>
            </a:ln>
          </p:spPr>
        </p:pic>
        <p:sp>
          <p:nvSpPr>
            <p:cNvPr id="3082" name="Rectangle 6"/>
            <p:cNvSpPr>
              <a:spLocks noChangeArrowheads="1"/>
            </p:cNvSpPr>
            <p:nvPr/>
          </p:nvSpPr>
          <p:spPr bwMode="auto">
            <a:xfrm>
              <a:off x="1296" y="1728"/>
              <a:ext cx="4463" cy="432"/>
            </a:xfrm>
            <a:prstGeom prst="rect">
              <a:avLst/>
            </a:prstGeom>
            <a:solidFill>
              <a:srgbClr val="822433"/>
            </a:solidFill>
            <a:ln w="9525">
              <a:noFill/>
              <a:miter lim="800000"/>
              <a:headEnd/>
              <a:tailEnd/>
            </a:ln>
          </p:spPr>
          <p:txBody>
            <a:bodyPr wrap="none" anchor="ctr"/>
            <a:lstStyle/>
            <a:p>
              <a:pPr eaLnBrk="0" hangingPunct="0">
                <a:lnSpc>
                  <a:spcPct val="76000"/>
                </a:lnSpc>
                <a:buClr>
                  <a:srgbClr val="822433"/>
                </a:buClr>
                <a:buFont typeface="Arial" charset="0"/>
                <a:buNone/>
              </a:pPr>
              <a:endParaRPr lang="it-IT" altLang="it-IT">
                <a:latin typeface="Arial" charset="0"/>
              </a:endParaRPr>
            </a:p>
          </p:txBody>
        </p:sp>
        <p:pic>
          <p:nvPicPr>
            <p:cNvPr id="3083" name="Picture 7"/>
            <p:cNvPicPr>
              <a:picLocks noChangeAspect="1" noChangeArrowheads="1"/>
            </p:cNvPicPr>
            <p:nvPr/>
          </p:nvPicPr>
          <p:blipFill>
            <a:blip r:embed="rId4" cstate="print"/>
            <a:srcRect/>
            <a:stretch>
              <a:fillRect/>
            </a:stretch>
          </p:blipFill>
          <p:spPr bwMode="auto">
            <a:xfrm>
              <a:off x="0" y="2160"/>
              <a:ext cx="5760" cy="722"/>
            </a:xfrm>
            <a:prstGeom prst="rect">
              <a:avLst/>
            </a:prstGeom>
            <a:noFill/>
            <a:ln w="9525">
              <a:noFill/>
              <a:miter lim="800000"/>
              <a:headEnd/>
              <a:tailEnd/>
            </a:ln>
          </p:spPr>
        </p:pic>
      </p:grpSp>
      <p:sp>
        <p:nvSpPr>
          <p:cNvPr id="3078" name="Rectangle 9"/>
          <p:cNvSpPr>
            <a:spLocks noChangeArrowheads="1"/>
          </p:cNvSpPr>
          <p:nvPr/>
        </p:nvSpPr>
        <p:spPr bwMode="auto">
          <a:xfrm>
            <a:off x="2843213" y="6308725"/>
            <a:ext cx="6138862" cy="288925"/>
          </a:xfrm>
          <a:prstGeom prst="rect">
            <a:avLst/>
          </a:prstGeom>
          <a:noFill/>
          <a:ln w="9525">
            <a:noFill/>
            <a:miter lim="800000"/>
            <a:headEnd/>
            <a:tailEnd/>
          </a:ln>
        </p:spPr>
        <p:txBody>
          <a:bodyPr lIns="90000" tIns="46800" rIns="90000" bIns="46800"/>
          <a:lstStyle/>
          <a:p>
            <a:pPr algn="r">
              <a:spcBef>
                <a:spcPts val="350"/>
              </a:spcBef>
              <a:buClr>
                <a:srgbClr val="822433"/>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it-IT" sz="1600" i="1">
                <a:solidFill>
                  <a:srgbClr val="FFFFFF"/>
                </a:solidFill>
                <a:latin typeface="Calibri" pitchFamily="34" charset="0"/>
              </a:rPr>
              <a:t>Lorenzomaria.donini@uniroma1.it</a:t>
            </a:r>
          </a:p>
        </p:txBody>
      </p:sp>
      <p:pic>
        <p:nvPicPr>
          <p:cNvPr id="3079" name="Picture 3" descr="G:\La Sapienza 2\P1010002.JPG"/>
          <p:cNvPicPr>
            <a:picLocks noChangeAspect="1" noChangeArrowheads="1"/>
          </p:cNvPicPr>
          <p:nvPr/>
        </p:nvPicPr>
        <p:blipFill>
          <a:blip r:embed="rId5" cstate="print"/>
          <a:srcRect/>
          <a:stretch>
            <a:fillRect/>
          </a:stretch>
        </p:blipFill>
        <p:spPr bwMode="auto">
          <a:xfrm>
            <a:off x="4787900" y="3068638"/>
            <a:ext cx="4119563" cy="3090862"/>
          </a:xfrm>
          <a:prstGeom prst="rect">
            <a:avLst/>
          </a:prstGeom>
          <a:noFill/>
          <a:ln w="9525">
            <a:noFill/>
            <a:miter lim="800000"/>
            <a:headEnd/>
            <a:tailEnd/>
          </a:ln>
        </p:spPr>
      </p:pic>
      <p:sp>
        <p:nvSpPr>
          <p:cNvPr id="3080" name="Rettangolo 14"/>
          <p:cNvSpPr>
            <a:spLocks noChangeArrowheads="1"/>
          </p:cNvSpPr>
          <p:nvPr/>
        </p:nvSpPr>
        <p:spPr bwMode="auto">
          <a:xfrm>
            <a:off x="179388" y="4724400"/>
            <a:ext cx="4537075" cy="1261884"/>
          </a:xfrm>
          <a:prstGeom prst="rect">
            <a:avLst/>
          </a:prstGeom>
          <a:noFill/>
          <a:ln w="9525">
            <a:noFill/>
            <a:miter lim="800000"/>
            <a:headEnd/>
            <a:tailEnd/>
          </a:ln>
        </p:spPr>
        <p:txBody>
          <a:bodyPr>
            <a:spAutoFit/>
          </a:bodyPr>
          <a:lstStyle/>
          <a:p>
            <a:pPr>
              <a:lnSpc>
                <a:spcPct val="76000"/>
              </a:lnSpc>
              <a:buClr>
                <a:srgbClr val="822433"/>
              </a:buClr>
              <a:buFont typeface="Arial" charset="0"/>
              <a:buNone/>
            </a:pPr>
            <a:r>
              <a:rPr lang="it-IT" altLang="it-IT" sz="2000" dirty="0" err="1">
                <a:solidFill>
                  <a:schemeClr val="bg1"/>
                </a:solidFill>
                <a:latin typeface="Arial" charset="0"/>
                <a:cs typeface="Arial" charset="0"/>
              </a:rPr>
              <a:t>Department</a:t>
            </a:r>
            <a:r>
              <a:rPr lang="it-IT" altLang="it-IT" sz="2000" dirty="0">
                <a:solidFill>
                  <a:schemeClr val="bg1"/>
                </a:solidFill>
                <a:latin typeface="Arial" charset="0"/>
                <a:cs typeface="Arial" charset="0"/>
              </a:rPr>
              <a:t> of </a:t>
            </a:r>
          </a:p>
          <a:p>
            <a:pPr>
              <a:lnSpc>
                <a:spcPct val="76000"/>
              </a:lnSpc>
              <a:buClr>
                <a:srgbClr val="822433"/>
              </a:buClr>
              <a:buFont typeface="Arial" charset="0"/>
              <a:buNone/>
            </a:pPr>
            <a:r>
              <a:rPr lang="it-IT" altLang="it-IT" sz="2000" dirty="0" err="1">
                <a:solidFill>
                  <a:schemeClr val="bg1"/>
                </a:solidFill>
                <a:latin typeface="Arial" charset="0"/>
                <a:cs typeface="Arial" charset="0"/>
              </a:rPr>
              <a:t>Experimental</a:t>
            </a:r>
            <a:r>
              <a:rPr lang="it-IT" altLang="it-IT" sz="2000" dirty="0">
                <a:solidFill>
                  <a:schemeClr val="bg1"/>
                </a:solidFill>
                <a:latin typeface="Arial" charset="0"/>
                <a:cs typeface="Arial" charset="0"/>
              </a:rPr>
              <a:t> Medicine</a:t>
            </a:r>
          </a:p>
          <a:p>
            <a:pPr>
              <a:lnSpc>
                <a:spcPct val="76000"/>
              </a:lnSpc>
              <a:buClr>
                <a:srgbClr val="822433"/>
              </a:buClr>
              <a:buFont typeface="Arial" charset="0"/>
              <a:buNone/>
            </a:pPr>
            <a:endParaRPr lang="it-IT" altLang="it-IT" sz="2000" dirty="0">
              <a:solidFill>
                <a:schemeClr val="bg1"/>
              </a:solidFill>
              <a:latin typeface="Arial" charset="0"/>
              <a:cs typeface="Arial" charset="0"/>
            </a:endParaRPr>
          </a:p>
          <a:p>
            <a:pPr>
              <a:lnSpc>
                <a:spcPct val="76000"/>
              </a:lnSpc>
              <a:buClr>
                <a:srgbClr val="822433"/>
              </a:buClr>
              <a:buFont typeface="Arial" charset="0"/>
              <a:buNone/>
            </a:pPr>
            <a:r>
              <a:rPr lang="it-IT" altLang="it-IT" sz="2000" i="1" dirty="0" err="1">
                <a:solidFill>
                  <a:schemeClr val="bg1"/>
                </a:solidFill>
                <a:latin typeface="Arial" charset="0"/>
                <a:cs typeface="Arial" charset="0"/>
              </a:rPr>
              <a:t>Pathophysiology</a:t>
            </a:r>
            <a:r>
              <a:rPr lang="it-IT" altLang="it-IT" sz="2000" i="1" dirty="0">
                <a:solidFill>
                  <a:schemeClr val="bg1"/>
                </a:solidFill>
                <a:latin typeface="Arial" charset="0"/>
                <a:cs typeface="Arial" charset="0"/>
              </a:rPr>
              <a:t>, </a:t>
            </a:r>
            <a:r>
              <a:rPr lang="it-IT" altLang="it-IT" sz="2000" i="1" dirty="0" err="1">
                <a:solidFill>
                  <a:schemeClr val="bg1"/>
                </a:solidFill>
                <a:latin typeface="Arial" charset="0"/>
                <a:cs typeface="Arial" charset="0"/>
              </a:rPr>
              <a:t>Food</a:t>
            </a:r>
            <a:r>
              <a:rPr lang="it-IT" altLang="it-IT" sz="2000" i="1" dirty="0">
                <a:solidFill>
                  <a:schemeClr val="bg1"/>
                </a:solidFill>
                <a:latin typeface="Arial" charset="0"/>
                <a:cs typeface="Arial" charset="0"/>
              </a:rPr>
              <a:t> Science and </a:t>
            </a:r>
            <a:r>
              <a:rPr lang="it-IT" altLang="it-IT" sz="2000" i="1" dirty="0" err="1">
                <a:solidFill>
                  <a:schemeClr val="bg1"/>
                </a:solidFill>
                <a:latin typeface="Arial" charset="0"/>
                <a:cs typeface="Arial" charset="0"/>
              </a:rPr>
              <a:t>Endocrinology</a:t>
            </a:r>
            <a:r>
              <a:rPr lang="it-IT" altLang="it-IT" sz="2000" i="1" dirty="0">
                <a:solidFill>
                  <a:schemeClr val="bg1"/>
                </a:solidFill>
                <a:latin typeface="Arial" charset="0"/>
                <a:cs typeface="Arial" charset="0"/>
              </a:rPr>
              <a:t> </a:t>
            </a:r>
            <a:r>
              <a:rPr lang="it-IT" altLang="it-IT" sz="2000" i="1" dirty="0" err="1">
                <a:solidFill>
                  <a:schemeClr val="bg1"/>
                </a:solidFill>
                <a:latin typeface="Arial" charset="0"/>
                <a:cs typeface="Arial" charset="0"/>
              </a:rPr>
              <a:t>section</a:t>
            </a:r>
            <a:endParaRPr lang="it-IT" altLang="it-IT" sz="2000" i="1" dirty="0">
              <a:solidFill>
                <a:schemeClr val="bg1"/>
              </a:solidFill>
              <a:latin typeface="Arial" charset="0"/>
              <a:cs typeface="Arial" charset="0"/>
            </a:endParaRPr>
          </a:p>
        </p:txBody>
      </p:sp>
      <p:sp>
        <p:nvSpPr>
          <p:cNvPr id="15" name="Rectangle 1"/>
          <p:cNvSpPr>
            <a:spLocks noChangeArrowheads="1"/>
          </p:cNvSpPr>
          <p:nvPr/>
        </p:nvSpPr>
        <p:spPr bwMode="auto">
          <a:xfrm>
            <a:off x="317319" y="1667086"/>
            <a:ext cx="8798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spcAft>
                <a:spcPts val="0"/>
              </a:spcAft>
            </a:pPr>
            <a:r>
              <a:rPr lang="en-US" sz="3200" i="0" dirty="0">
                <a:solidFill>
                  <a:schemeClr val="bg1"/>
                </a:solidFill>
                <a:effectLst/>
                <a:latin typeface="verdana" panose="020B0604030504040204" pitchFamily="34" charset="0"/>
              </a:rPr>
              <a:t>Sarcopenic Obesity and SOGLI Initiative</a:t>
            </a:r>
          </a:p>
        </p:txBody>
      </p:sp>
      <p:pic>
        <p:nvPicPr>
          <p:cNvPr id="4" name="Picture 2" descr="akademik,geriatri,dernek">
            <a:extLst>
              <a:ext uri="{FF2B5EF4-FFF2-40B4-BE49-F238E27FC236}">
                <a16:creationId xmlns:a16="http://schemas.microsoft.com/office/drawing/2014/main" id="{BB16E000-8CA1-44FB-AB29-7285B948CE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93" y="22591"/>
            <a:ext cx="6559831" cy="1646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1441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8EF9197-1962-43D3-894E-CDA85B0CBCE9}"/>
              </a:ext>
            </a:extLst>
          </p:cNvPr>
          <p:cNvPicPr>
            <a:picLocks noGrp="1" noChangeAspect="1"/>
          </p:cNvPicPr>
          <p:nvPr>
            <p:ph idx="1"/>
          </p:nvPr>
        </p:nvPicPr>
        <p:blipFill>
          <a:blip r:embed="rId3"/>
          <a:stretch>
            <a:fillRect/>
          </a:stretch>
        </p:blipFill>
        <p:spPr>
          <a:xfrm>
            <a:off x="606388" y="1600200"/>
            <a:ext cx="8363272" cy="5069160"/>
          </a:xfrm>
        </p:spPr>
      </p:pic>
      <p:pic>
        <p:nvPicPr>
          <p:cNvPr id="6" name="Immagine 5">
            <a:extLst>
              <a:ext uri="{FF2B5EF4-FFF2-40B4-BE49-F238E27FC236}">
                <a16:creationId xmlns:a16="http://schemas.microsoft.com/office/drawing/2014/main" id="{E126A46A-A396-4079-922F-2106DE3C078C}"/>
              </a:ext>
            </a:extLst>
          </p:cNvPr>
          <p:cNvPicPr>
            <a:picLocks noChangeAspect="1"/>
          </p:cNvPicPr>
          <p:nvPr/>
        </p:nvPicPr>
        <p:blipFill>
          <a:blip r:embed="rId4"/>
          <a:stretch>
            <a:fillRect/>
          </a:stretch>
        </p:blipFill>
        <p:spPr>
          <a:xfrm>
            <a:off x="0" y="-5679"/>
            <a:ext cx="5580112" cy="1423318"/>
          </a:xfrm>
          <a:prstGeom prst="rect">
            <a:avLst/>
          </a:prstGeom>
        </p:spPr>
      </p:pic>
      <p:sp>
        <p:nvSpPr>
          <p:cNvPr id="7" name="Rettangolo con angoli arrotondati 6">
            <a:extLst>
              <a:ext uri="{FF2B5EF4-FFF2-40B4-BE49-F238E27FC236}">
                <a16:creationId xmlns:a16="http://schemas.microsoft.com/office/drawing/2014/main" id="{29122F69-DDE3-45E3-89E5-F11FB0943285}"/>
              </a:ext>
            </a:extLst>
          </p:cNvPr>
          <p:cNvSpPr/>
          <p:nvPr/>
        </p:nvSpPr>
        <p:spPr>
          <a:xfrm>
            <a:off x="3563888" y="1556792"/>
            <a:ext cx="1512168" cy="21602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F9558BD1-26D9-424C-8C3C-B71B37655833}"/>
              </a:ext>
            </a:extLst>
          </p:cNvPr>
          <p:cNvSpPr/>
          <p:nvPr/>
        </p:nvSpPr>
        <p:spPr>
          <a:xfrm>
            <a:off x="323528" y="2996952"/>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A6A68065-402C-4165-AE2C-15BCA90042A2}"/>
              </a:ext>
            </a:extLst>
          </p:cNvPr>
          <p:cNvSpPr/>
          <p:nvPr/>
        </p:nvSpPr>
        <p:spPr>
          <a:xfrm>
            <a:off x="323528" y="3619945"/>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45E55769-B6C8-46D4-9A40-AEC7C80781CC}"/>
              </a:ext>
            </a:extLst>
          </p:cNvPr>
          <p:cNvSpPr/>
          <p:nvPr/>
        </p:nvSpPr>
        <p:spPr>
          <a:xfrm>
            <a:off x="317735" y="3954906"/>
            <a:ext cx="504056" cy="2880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A7857158-D276-4339-8F16-C011D3108803}"/>
              </a:ext>
            </a:extLst>
          </p:cNvPr>
          <p:cNvSpPr/>
          <p:nvPr/>
        </p:nvSpPr>
        <p:spPr>
          <a:xfrm>
            <a:off x="317735" y="4444645"/>
            <a:ext cx="504056" cy="2880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2">
            <a:extLst>
              <a:ext uri="{FF2B5EF4-FFF2-40B4-BE49-F238E27FC236}">
                <a16:creationId xmlns:a16="http://schemas.microsoft.com/office/drawing/2014/main" id="{17782F63-A661-4081-84B8-9A0FA5933F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00" y="6443625"/>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11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5B99F92-5B85-4B7B-9D13-523B7FA12515}"/>
              </a:ext>
            </a:extLst>
          </p:cNvPr>
          <p:cNvSpPr>
            <a:spLocks noGrp="1"/>
          </p:cNvSpPr>
          <p:nvPr>
            <p:ph idx="1"/>
          </p:nvPr>
        </p:nvSpPr>
        <p:spPr>
          <a:xfrm>
            <a:off x="949346" y="1412776"/>
            <a:ext cx="7938252" cy="5030849"/>
          </a:xfrm>
        </p:spPr>
        <p:txBody>
          <a:bodyPr>
            <a:noAutofit/>
          </a:bodyPr>
          <a:lstStyle/>
          <a:p>
            <a:pPr marL="0" indent="0">
              <a:buNone/>
            </a:pPr>
            <a:r>
              <a:rPr lang="en-US" sz="2000" dirty="0">
                <a:solidFill>
                  <a:srgbClr val="131413"/>
                </a:solidFill>
                <a:ea typeface="Calibri" panose="020F0502020204030204" pitchFamily="34" charset="0"/>
                <a:cs typeface="Calibri" panose="020F0502020204030204" pitchFamily="34" charset="0"/>
              </a:rPr>
              <a:t>Mechanisms (and vicious circles) that may explain how obesity can elicit </a:t>
            </a:r>
            <a:r>
              <a:rPr lang="en-US" sz="2000" b="1" dirty="0">
                <a:solidFill>
                  <a:srgbClr val="002060"/>
                </a:solidFill>
                <a:ea typeface="Calibri" panose="020F0502020204030204" pitchFamily="34" charset="0"/>
                <a:cs typeface="Calibri" panose="020F0502020204030204" pitchFamily="34" charset="0"/>
              </a:rPr>
              <a:t>muscle catabolic pathways</a:t>
            </a:r>
            <a:r>
              <a:rPr lang="en-US" sz="2000" dirty="0">
                <a:solidFill>
                  <a:srgbClr val="131413"/>
                </a:solidFill>
                <a:ea typeface="Calibri" panose="020F0502020204030204" pitchFamily="34" charset="0"/>
                <a:cs typeface="Calibri" panose="020F0502020204030204" pitchFamily="34" charset="0"/>
              </a:rPr>
              <a:t>, together with </a:t>
            </a:r>
            <a:r>
              <a:rPr lang="en-US" sz="2000" b="1" dirty="0">
                <a:solidFill>
                  <a:srgbClr val="002060"/>
                </a:solidFill>
                <a:ea typeface="Calibri" panose="020F0502020204030204" pitchFamily="34" charset="0"/>
                <a:cs typeface="Calibri" panose="020F0502020204030204" pitchFamily="34" charset="0"/>
              </a:rPr>
              <a:t>muscle quality and metabolism impairment </a:t>
            </a:r>
            <a:r>
              <a:rPr lang="en-US" sz="2000" dirty="0">
                <a:ea typeface="Calibri" panose="020F0502020204030204" pitchFamily="34" charset="0"/>
                <a:cs typeface="Calibri" panose="020F0502020204030204" pitchFamily="34" charset="0"/>
              </a:rPr>
              <a:t>(</a:t>
            </a:r>
            <a:r>
              <a:rPr lang="en-US" sz="2000" dirty="0">
                <a:ea typeface="Calibri" panose="020F0502020204030204" pitchFamily="34" charset="0"/>
                <a:cs typeface="Calibri" panose="020F0502020204030204" pitchFamily="34" charset="0"/>
                <a:sym typeface="Symbol" panose="05050102010706020507" pitchFamily="18" charset="2"/>
              </a:rPr>
              <a:t> mitochondrial dysfunction and</a:t>
            </a:r>
            <a:r>
              <a:rPr lang="en-US" sz="2000" b="1" dirty="0">
                <a:solidFill>
                  <a:srgbClr val="002060"/>
                </a:solidFill>
                <a:ea typeface="Calibri" panose="020F0502020204030204" pitchFamily="34" charset="0"/>
                <a:cs typeface="Calibri" panose="020F0502020204030204" pitchFamily="34" charset="0"/>
                <a:sym typeface="Symbol" panose="05050102010706020507" pitchFamily="18" charset="2"/>
              </a:rPr>
              <a:t> </a:t>
            </a:r>
            <a:r>
              <a:rPr lang="en-US" sz="2000" dirty="0">
                <a:solidFill>
                  <a:srgbClr val="131413"/>
                </a:solidFill>
                <a:ea typeface="Calibri" panose="020F0502020204030204" pitchFamily="34" charset="0"/>
                <a:cs typeface="Calibri" panose="020F0502020204030204" pitchFamily="34" charset="0"/>
              </a:rPr>
              <a:t>oxidative stress, inflammation, atherosclerotic altered muscle tissue perfusion) </a:t>
            </a:r>
            <a:r>
              <a:rPr lang="en-US" sz="2000" b="1" dirty="0">
                <a:solidFill>
                  <a:srgbClr val="002060"/>
                </a:solidFill>
                <a:ea typeface="Calibri" panose="020F0502020204030204" pitchFamily="34" charset="0"/>
                <a:cs typeface="Calibri" panose="020F0502020204030204" pitchFamily="34" charset="0"/>
              </a:rPr>
              <a:t>:</a:t>
            </a:r>
          </a:p>
          <a:p>
            <a:pPr marL="0" indent="0">
              <a:buNone/>
            </a:pPr>
            <a:endParaRPr lang="en-US" sz="2000" b="1" dirty="0">
              <a:solidFill>
                <a:srgbClr val="002060"/>
              </a:solidFill>
              <a:ea typeface="Calibri" panose="020F0502020204030204" pitchFamily="34" charset="0"/>
              <a:cs typeface="Calibri" panose="020F0502020204030204" pitchFamily="34" charset="0"/>
            </a:endParaRPr>
          </a:p>
          <a:p>
            <a:pPr algn="l"/>
            <a:r>
              <a:rPr lang="en-US" sz="2000" b="1" dirty="0">
                <a:solidFill>
                  <a:srgbClr val="002060"/>
                </a:solidFill>
                <a:ea typeface="Calibri" panose="020F0502020204030204" pitchFamily="34" charset="0"/>
                <a:cs typeface="Calibri" panose="020F0502020204030204" pitchFamily="34" charset="0"/>
              </a:rPr>
              <a:t>physical inactivity </a:t>
            </a:r>
            <a:r>
              <a:rPr lang="en-US" sz="2000" dirty="0">
                <a:solidFill>
                  <a:srgbClr val="131413"/>
                </a:solidFill>
                <a:ea typeface="Calibri" panose="020F0502020204030204" pitchFamily="34" charset="0"/>
                <a:cs typeface="Calibri" panose="020F0502020204030204" pitchFamily="34" charset="0"/>
              </a:rPr>
              <a:t>as a result of obesity-associated </a:t>
            </a:r>
            <a:r>
              <a:rPr lang="en-US" sz="2000" dirty="0" err="1">
                <a:solidFill>
                  <a:srgbClr val="131413"/>
                </a:solidFill>
                <a:ea typeface="Calibri" panose="020F0502020204030204" pitchFamily="34" charset="0"/>
                <a:cs typeface="Calibri" panose="020F0502020204030204" pitchFamily="34" charset="0"/>
              </a:rPr>
              <a:t>musculo</a:t>
            </a:r>
            <a:r>
              <a:rPr lang="en-US" sz="2000" dirty="0">
                <a:solidFill>
                  <a:srgbClr val="131413"/>
                </a:solidFill>
                <a:ea typeface="Calibri" panose="020F0502020204030204" pitchFamily="34" charset="0"/>
                <a:cs typeface="Calibri" panose="020F0502020204030204" pitchFamily="34" charset="0"/>
              </a:rPr>
              <a:t>-skeletal  complications</a:t>
            </a:r>
          </a:p>
          <a:p>
            <a:pPr algn="l"/>
            <a:r>
              <a:rPr lang="en-US" sz="2000" b="1" dirty="0">
                <a:solidFill>
                  <a:srgbClr val="002060"/>
                </a:solidFill>
                <a:ea typeface="Calibri" panose="020F0502020204030204" pitchFamily="34" charset="0"/>
                <a:cs typeface="Calibri" panose="020F0502020204030204" pitchFamily="34" charset="0"/>
              </a:rPr>
              <a:t>selective undernutrition </a:t>
            </a:r>
            <a:r>
              <a:rPr lang="en-US" sz="2000" dirty="0">
                <a:solidFill>
                  <a:srgbClr val="131413"/>
                </a:solidFill>
                <a:ea typeface="Calibri" panose="020F0502020204030204" pitchFamily="34" charset="0"/>
                <a:cs typeface="Calibri" panose="020F0502020204030204" pitchFamily="34" charset="0"/>
              </a:rPr>
              <a:t>(</a:t>
            </a:r>
            <a:r>
              <a:rPr lang="en-US" sz="2000" dirty="0">
                <a:solidFill>
                  <a:srgbClr val="131413"/>
                </a:solidFill>
                <a:ea typeface="Calibri" panose="020F0502020204030204" pitchFamily="34" charset="0"/>
                <a:cs typeface="Calibri" panose="020F0502020204030204" pitchFamily="34" charset="0"/>
                <a:sym typeface="Symbol" panose="05050102010706020507" pitchFamily="18" charset="2"/>
              </a:rPr>
              <a:t> </a:t>
            </a:r>
            <a:r>
              <a:rPr lang="en-US" sz="2000" dirty="0">
                <a:solidFill>
                  <a:srgbClr val="131413"/>
                </a:solidFill>
                <a:ea typeface="Calibri" panose="020F0502020204030204" pitchFamily="34" charset="0"/>
                <a:cs typeface="Calibri" panose="020F0502020204030204" pitchFamily="34" charset="0"/>
              </a:rPr>
              <a:t>energy dense nutrient-poor diets)</a:t>
            </a:r>
          </a:p>
          <a:p>
            <a:r>
              <a:rPr lang="en-US" sz="2000" dirty="0"/>
              <a:t>axonal degeneration, neuronal </a:t>
            </a:r>
            <a:r>
              <a:rPr lang="en-US" sz="2000" dirty="0" err="1"/>
              <a:t>hypoexitability</a:t>
            </a:r>
            <a:r>
              <a:rPr lang="en-US" sz="2000" dirty="0"/>
              <a:t>, loss of </a:t>
            </a:r>
            <a:r>
              <a:rPr lang="el-GR" sz="2000" dirty="0"/>
              <a:t>α-</a:t>
            </a:r>
            <a:r>
              <a:rPr lang="it-IT" sz="2000" dirty="0" err="1"/>
              <a:t>motoneurons</a:t>
            </a:r>
            <a:r>
              <a:rPr lang="en-US" sz="2000" dirty="0"/>
              <a:t> </a:t>
            </a:r>
            <a:r>
              <a:rPr lang="en-US" sz="2000" dirty="0">
                <a:sym typeface="Symbol" panose="05050102010706020507" pitchFamily="18" charset="2"/>
              </a:rPr>
              <a:t> </a:t>
            </a:r>
            <a:r>
              <a:rPr lang="en-US" sz="2000" b="1" dirty="0">
                <a:solidFill>
                  <a:srgbClr val="002060"/>
                </a:solidFill>
              </a:rPr>
              <a:t>dysregulation in the denervation–reinnervation cycle of motor neurons </a:t>
            </a:r>
            <a:r>
              <a:rPr lang="en-US" sz="2000" dirty="0">
                <a:sym typeface="Symbol" panose="05050102010706020507" pitchFamily="18" charset="2"/>
              </a:rPr>
              <a:t> </a:t>
            </a:r>
            <a:r>
              <a:rPr lang="en-US" sz="2000" dirty="0"/>
              <a:t>impairments in contractile velocity, muscle synergy, </a:t>
            </a:r>
            <a:r>
              <a:rPr lang="it-IT" sz="2000" dirty="0"/>
              <a:t>muscle </a:t>
            </a:r>
            <a:r>
              <a:rPr lang="it-IT" sz="2000" dirty="0" err="1"/>
              <a:t>weakness</a:t>
            </a:r>
            <a:endParaRPr lang="it-IT" sz="2000" dirty="0"/>
          </a:p>
          <a:p>
            <a:pPr algn="l"/>
            <a:r>
              <a:rPr lang="en-US" sz="2000" b="1" dirty="0">
                <a:solidFill>
                  <a:srgbClr val="002060"/>
                </a:solidFill>
                <a:ea typeface="Calibri" panose="020F0502020204030204" pitchFamily="34" charset="0"/>
                <a:cs typeface="Calibri" panose="020F0502020204030204" pitchFamily="34" charset="0"/>
              </a:rPr>
              <a:t>obesity-related chronic conditions </a:t>
            </a:r>
            <a:r>
              <a:rPr lang="en-US" sz="2000" dirty="0">
                <a:solidFill>
                  <a:srgbClr val="131413"/>
                </a:solidFill>
                <a:ea typeface="Calibri" panose="020F0502020204030204" pitchFamily="34" charset="0"/>
                <a:cs typeface="Calibri" panose="020F0502020204030204" pitchFamily="34" charset="0"/>
              </a:rPr>
              <a:t>(T2DM, HF, COPD, kidney disease, and cancer)</a:t>
            </a:r>
          </a:p>
          <a:p>
            <a:pPr algn="l"/>
            <a:endParaRPr lang="en-US" sz="1800" dirty="0">
              <a:solidFill>
                <a:srgbClr val="131413"/>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69D22BD0-38EB-4C5F-A0FA-59FD5FBAD194}"/>
              </a:ext>
            </a:extLst>
          </p:cNvPr>
          <p:cNvPicPr>
            <a:picLocks noChangeAspect="1"/>
          </p:cNvPicPr>
          <p:nvPr/>
        </p:nvPicPr>
        <p:blipFill>
          <a:blip r:embed="rId3"/>
          <a:stretch>
            <a:fillRect/>
          </a:stretch>
        </p:blipFill>
        <p:spPr>
          <a:xfrm>
            <a:off x="29689" y="3448"/>
            <a:ext cx="3786389" cy="1110925"/>
          </a:xfrm>
          <a:prstGeom prst="rect">
            <a:avLst/>
          </a:prstGeom>
        </p:spPr>
      </p:pic>
      <p:pic>
        <p:nvPicPr>
          <p:cNvPr id="5" name="Immagine 2">
            <a:extLst>
              <a:ext uri="{FF2B5EF4-FFF2-40B4-BE49-F238E27FC236}">
                <a16:creationId xmlns:a16="http://schemas.microsoft.com/office/drawing/2014/main" id="{CC48ACCD-D423-4ADA-9FA0-BE9E9493C2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6443625"/>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71D99FDB-68C7-4FD5-BBF4-8A961DB33C7D}"/>
              </a:ext>
            </a:extLst>
          </p:cNvPr>
          <p:cNvPicPr>
            <a:picLocks noChangeAspect="1"/>
          </p:cNvPicPr>
          <p:nvPr/>
        </p:nvPicPr>
        <p:blipFill>
          <a:blip r:embed="rId5"/>
          <a:stretch>
            <a:fillRect/>
          </a:stretch>
        </p:blipFill>
        <p:spPr>
          <a:xfrm>
            <a:off x="3873792" y="75250"/>
            <a:ext cx="783601" cy="1039123"/>
          </a:xfrm>
          <a:prstGeom prst="rect">
            <a:avLst/>
          </a:prstGeom>
        </p:spPr>
      </p:pic>
    </p:spTree>
    <p:extLst>
      <p:ext uri="{BB962C8B-B14F-4D97-AF65-F5344CB8AC3E}">
        <p14:creationId xmlns:p14="http://schemas.microsoft.com/office/powerpoint/2010/main" val="3448242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80F9AF6E-3AB1-486C-B506-C51F69508FA2}"/>
              </a:ext>
            </a:extLst>
          </p:cNvPr>
          <p:cNvSpPr>
            <a:spLocks noGrp="1"/>
          </p:cNvSpPr>
          <p:nvPr>
            <p:ph idx="1"/>
          </p:nvPr>
        </p:nvSpPr>
        <p:spPr>
          <a:xfrm>
            <a:off x="467544" y="1988840"/>
            <a:ext cx="7776864" cy="1573896"/>
          </a:xfrm>
          <a:prstGeom prst="roundRect">
            <a:avLst/>
          </a:prstGeom>
          <a:solidFill>
            <a:schemeClr val="bg1">
              <a:lumMod val="85000"/>
            </a:schemeClr>
          </a:solidFill>
          <a:scene3d>
            <a:camera prst="orthographicFront"/>
            <a:lightRig rig="threePt" dir="t"/>
          </a:scene3d>
          <a:sp3d>
            <a:bevelT w="165100" prst="coolSlant"/>
          </a:sp3d>
        </p:spPr>
        <p:txBody>
          <a:bodyPr>
            <a:noAutofit/>
          </a:bodyPr>
          <a:lstStyle/>
          <a:p>
            <a:pPr marL="0" indent="0">
              <a:buNone/>
            </a:pPr>
            <a:r>
              <a:rPr lang="it-IT" dirty="0">
                <a:solidFill>
                  <a:srgbClr val="C00000"/>
                </a:solidFill>
              </a:rPr>
              <a:t>Clinical &amp; </a:t>
            </a:r>
            <a:r>
              <a:rPr lang="it-IT" dirty="0" err="1">
                <a:solidFill>
                  <a:srgbClr val="C00000"/>
                </a:solidFill>
              </a:rPr>
              <a:t>functional</a:t>
            </a:r>
            <a:r>
              <a:rPr lang="it-IT" dirty="0">
                <a:solidFill>
                  <a:srgbClr val="C00000"/>
                </a:solidFill>
              </a:rPr>
              <a:t> </a:t>
            </a:r>
            <a:r>
              <a:rPr lang="it-IT" dirty="0" err="1">
                <a:solidFill>
                  <a:srgbClr val="C00000"/>
                </a:solidFill>
              </a:rPr>
              <a:t>consequences</a:t>
            </a:r>
            <a:endParaRPr lang="it-IT" dirty="0">
              <a:solidFill>
                <a:srgbClr val="C00000"/>
              </a:solidFill>
            </a:endParaRPr>
          </a:p>
        </p:txBody>
      </p:sp>
      <p:pic>
        <p:nvPicPr>
          <p:cNvPr id="5" name="Immagine 2">
            <a:extLst>
              <a:ext uri="{FF2B5EF4-FFF2-40B4-BE49-F238E27FC236}">
                <a16:creationId xmlns:a16="http://schemas.microsoft.com/office/drawing/2014/main" id="{E6273CB2-310D-4231-8506-83AB31BAF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6497526"/>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60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p:txBody>
          <a:bodyPr/>
          <a:lstStyle/>
          <a:p>
            <a:endParaRPr lang="it-IT" altLang="it-IT"/>
          </a:p>
        </p:txBody>
      </p:sp>
      <p:sp>
        <p:nvSpPr>
          <p:cNvPr id="10243" name="Rettangolo 3"/>
          <p:cNvSpPr>
            <a:spLocks noChangeArrowheads="1"/>
          </p:cNvSpPr>
          <p:nvPr/>
        </p:nvSpPr>
        <p:spPr bwMode="auto">
          <a:xfrm>
            <a:off x="296334" y="4677834"/>
            <a:ext cx="8644467" cy="173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00"/>
                </a:solidFill>
                <a:latin typeface="Times New Roman" panose="02020603050405020304" pitchFamily="18" charset="0"/>
              </a:defRPr>
            </a:lvl1pPr>
            <a:lvl2pPr marL="742950" indent="-285750">
              <a:defRPr sz="3200" b="1">
                <a:solidFill>
                  <a:srgbClr val="000000"/>
                </a:solidFill>
                <a:latin typeface="Times New Roman" panose="02020603050405020304" pitchFamily="18" charset="0"/>
              </a:defRPr>
            </a:lvl2pPr>
            <a:lvl3pPr marL="1143000" indent="-228600">
              <a:defRPr sz="3200" b="1">
                <a:solidFill>
                  <a:srgbClr val="000000"/>
                </a:solidFill>
                <a:latin typeface="Times New Roman" panose="02020603050405020304" pitchFamily="18" charset="0"/>
              </a:defRPr>
            </a:lvl3pPr>
            <a:lvl4pPr marL="1600200" indent="-228600">
              <a:defRPr sz="3200" b="1">
                <a:solidFill>
                  <a:srgbClr val="000000"/>
                </a:solidFill>
                <a:latin typeface="Times New Roman" panose="02020603050405020304" pitchFamily="18" charset="0"/>
              </a:defRPr>
            </a:lvl4pPr>
            <a:lvl5pPr marL="2057400" indent="-228600">
              <a:defRPr sz="3200" b="1">
                <a:solidFill>
                  <a:srgbClr val="000000"/>
                </a:solidFill>
                <a:latin typeface="Times New Roman" panose="02020603050405020304" pitchFamily="18" charset="0"/>
              </a:defRPr>
            </a:lvl5pPr>
            <a:lvl6pPr marL="2514600" indent="-228600" algn="r" eaLnBrk="0" fontAlgn="base" hangingPunct="0">
              <a:spcBef>
                <a:spcPct val="0"/>
              </a:spcBef>
              <a:spcAft>
                <a:spcPct val="0"/>
              </a:spcAft>
              <a:defRPr sz="3200" b="1">
                <a:solidFill>
                  <a:srgbClr val="000000"/>
                </a:solidFill>
                <a:latin typeface="Times New Roman" panose="02020603050405020304" pitchFamily="18" charset="0"/>
              </a:defRPr>
            </a:lvl6pPr>
            <a:lvl7pPr marL="2971800" indent="-228600" algn="r" eaLnBrk="0" fontAlgn="base" hangingPunct="0">
              <a:spcBef>
                <a:spcPct val="0"/>
              </a:spcBef>
              <a:spcAft>
                <a:spcPct val="0"/>
              </a:spcAft>
              <a:defRPr sz="3200" b="1">
                <a:solidFill>
                  <a:srgbClr val="000000"/>
                </a:solidFill>
                <a:latin typeface="Times New Roman" panose="02020603050405020304" pitchFamily="18" charset="0"/>
              </a:defRPr>
            </a:lvl7pPr>
            <a:lvl8pPr marL="3429000" indent="-228600" algn="r" eaLnBrk="0" fontAlgn="base" hangingPunct="0">
              <a:spcBef>
                <a:spcPct val="0"/>
              </a:spcBef>
              <a:spcAft>
                <a:spcPct val="0"/>
              </a:spcAft>
              <a:defRPr sz="3200" b="1">
                <a:solidFill>
                  <a:srgbClr val="000000"/>
                </a:solidFill>
                <a:latin typeface="Times New Roman" panose="02020603050405020304" pitchFamily="18" charset="0"/>
              </a:defRPr>
            </a:lvl8pPr>
            <a:lvl9pPr marL="3886200" indent="-228600" algn="r" eaLnBrk="0" fontAlgn="base" hangingPunct="0">
              <a:spcBef>
                <a:spcPct val="0"/>
              </a:spcBef>
              <a:spcAft>
                <a:spcPct val="0"/>
              </a:spcAft>
              <a:defRPr sz="3200" b="1">
                <a:solidFill>
                  <a:srgbClr val="000000"/>
                </a:solidFill>
                <a:latin typeface="Times New Roman" panose="02020603050405020304" pitchFamily="18" charset="0"/>
              </a:defRPr>
            </a:lvl9pPr>
          </a:lstStyle>
          <a:p>
            <a:pPr algn="just">
              <a:buFont typeface="Arial" panose="020B0604020202020204" pitchFamily="34" charset="0"/>
              <a:buChar char="•"/>
            </a:pPr>
            <a:r>
              <a:rPr lang="en-US" altLang="it-IT" sz="1778" b="0" dirty="0">
                <a:latin typeface="Arial" panose="020B0604020202020204" pitchFamily="34" charset="0"/>
                <a:cs typeface="Arial" panose="020B0604020202020204" pitchFamily="34" charset="0"/>
              </a:rPr>
              <a:t> age-related increase in fatty infiltration of muscle (increase in IMF)</a:t>
            </a:r>
          </a:p>
          <a:p>
            <a:pPr algn="just">
              <a:buFont typeface="Arial" panose="020B0604020202020204" pitchFamily="34" charset="0"/>
              <a:buChar char="•"/>
            </a:pPr>
            <a:r>
              <a:rPr lang="en-US" altLang="it-IT" sz="1778" b="0" dirty="0">
                <a:latin typeface="Arial" panose="020B0604020202020204" pitchFamily="34" charset="0"/>
                <a:cs typeface="Arial" panose="020B0604020202020204" pitchFamily="34" charset="0"/>
              </a:rPr>
              <a:t> IMF of skeletal muscle worsened over 5y regardless of weight and SF changes</a:t>
            </a:r>
          </a:p>
          <a:p>
            <a:pPr algn="just">
              <a:buFont typeface="Arial" panose="020B0604020202020204" pitchFamily="34" charset="0"/>
              <a:buChar char="•"/>
            </a:pPr>
            <a:r>
              <a:rPr lang="en-US" altLang="it-IT" sz="1778" b="0" dirty="0">
                <a:latin typeface="Arial" panose="020B0604020202020204" pitchFamily="34" charset="0"/>
                <a:cs typeface="Arial" panose="020B0604020202020204" pitchFamily="34" charset="0"/>
              </a:rPr>
              <a:t> </a:t>
            </a:r>
            <a:r>
              <a:rPr lang="en-US" altLang="it-IT" sz="1778" dirty="0">
                <a:solidFill>
                  <a:srgbClr val="002060"/>
                </a:solidFill>
                <a:latin typeface="Arial" panose="020B0604020202020204" pitchFamily="34" charset="0"/>
                <a:cs typeface="Arial" panose="020B0604020202020204" pitchFamily="34" charset="0"/>
              </a:rPr>
              <a:t>the decreases in strength were 2–5 times greater than the loss of muscle size </a:t>
            </a:r>
          </a:p>
          <a:p>
            <a:pPr algn="just">
              <a:buFont typeface="Arial" panose="020B0604020202020204" pitchFamily="34" charset="0"/>
              <a:buChar char="•"/>
            </a:pPr>
            <a:r>
              <a:rPr lang="en-US" altLang="it-IT" sz="1778" b="0" dirty="0">
                <a:latin typeface="Arial" panose="020B0604020202020204" pitchFamily="34" charset="0"/>
                <a:cs typeface="Arial" panose="020B0604020202020204" pitchFamily="34" charset="0"/>
              </a:rPr>
              <a:t> weight gain did not attenuate the loss of strength with aging</a:t>
            </a:r>
          </a:p>
          <a:p>
            <a:pPr algn="just">
              <a:buFont typeface="Arial" panose="020B0604020202020204" pitchFamily="34" charset="0"/>
              <a:buChar char="•"/>
            </a:pPr>
            <a:r>
              <a:rPr lang="en-US" altLang="it-IT" sz="1778" b="0" dirty="0">
                <a:latin typeface="Arial" panose="020B0604020202020204" pitchFamily="34" charset="0"/>
                <a:cs typeface="Arial" panose="020B0604020202020204" pitchFamily="34" charset="0"/>
              </a:rPr>
              <a:t> losses in MQ with aging</a:t>
            </a:r>
          </a:p>
          <a:p>
            <a:pPr algn="just"/>
            <a:r>
              <a:rPr lang="en-US" altLang="it-IT" sz="1778" dirty="0">
                <a:solidFill>
                  <a:srgbClr val="002060"/>
                </a:solidFill>
                <a:latin typeface="Arial" panose="020B0604020202020204" pitchFamily="34" charset="0"/>
                <a:cs typeface="Arial" panose="020B0604020202020204" pitchFamily="34" charset="0"/>
                <a:sym typeface="Symbol" panose="05050102010706020507" pitchFamily="18" charset="2"/>
              </a:rPr>
              <a:t> impairment of ADL and disability</a:t>
            </a:r>
            <a:endParaRPr lang="it-IT" altLang="it-IT" sz="1778" dirty="0">
              <a:solidFill>
                <a:srgbClr val="002060"/>
              </a:solidFill>
              <a:latin typeface="Arial" panose="020B0604020202020204" pitchFamily="34" charset="0"/>
              <a:cs typeface="Arial" panose="020B0604020202020204" pitchFamily="34" charset="0"/>
            </a:endParaRP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8867"/>
            <a:ext cx="9144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4" y="124199"/>
            <a:ext cx="8243711" cy="128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3572" y="505198"/>
            <a:ext cx="2133600" cy="26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Immagine 7" descr="am j clin nutr.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3440" y="76857"/>
            <a:ext cx="900289" cy="128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ttangolo arrotondato 1"/>
          <p:cNvSpPr>
            <a:spLocks noChangeArrowheads="1"/>
          </p:cNvSpPr>
          <p:nvPr/>
        </p:nvSpPr>
        <p:spPr bwMode="auto">
          <a:xfrm>
            <a:off x="3896078" y="2871612"/>
            <a:ext cx="1083733" cy="605366"/>
          </a:xfrm>
          <a:prstGeom prst="roundRect">
            <a:avLst>
              <a:gd name="adj" fmla="val 16667"/>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rgbClr val="000000"/>
                </a:solidFill>
                <a:latin typeface="Times New Roman" panose="02020603050405020304" pitchFamily="18" charset="0"/>
              </a:defRPr>
            </a:lvl1pPr>
            <a:lvl2pPr marL="742950" indent="-285750">
              <a:defRPr sz="3200" b="1">
                <a:solidFill>
                  <a:srgbClr val="000000"/>
                </a:solidFill>
                <a:latin typeface="Times New Roman" panose="02020603050405020304" pitchFamily="18" charset="0"/>
              </a:defRPr>
            </a:lvl2pPr>
            <a:lvl3pPr marL="1143000" indent="-228600">
              <a:defRPr sz="3200" b="1">
                <a:solidFill>
                  <a:srgbClr val="000000"/>
                </a:solidFill>
                <a:latin typeface="Times New Roman" panose="02020603050405020304" pitchFamily="18" charset="0"/>
              </a:defRPr>
            </a:lvl3pPr>
            <a:lvl4pPr marL="1600200" indent="-228600">
              <a:defRPr sz="3200" b="1">
                <a:solidFill>
                  <a:srgbClr val="000000"/>
                </a:solidFill>
                <a:latin typeface="Times New Roman" panose="02020603050405020304" pitchFamily="18" charset="0"/>
              </a:defRPr>
            </a:lvl4pPr>
            <a:lvl5pPr marL="2057400" indent="-228600">
              <a:defRPr sz="3200" b="1">
                <a:solidFill>
                  <a:srgbClr val="000000"/>
                </a:solidFill>
                <a:latin typeface="Times New Roman" panose="02020603050405020304" pitchFamily="18" charset="0"/>
              </a:defRPr>
            </a:lvl5pPr>
            <a:lvl6pPr marL="2514600" indent="-228600" algn="r" eaLnBrk="0" fontAlgn="base" hangingPunct="0">
              <a:spcBef>
                <a:spcPct val="0"/>
              </a:spcBef>
              <a:spcAft>
                <a:spcPct val="0"/>
              </a:spcAft>
              <a:defRPr sz="3200" b="1">
                <a:solidFill>
                  <a:srgbClr val="000000"/>
                </a:solidFill>
                <a:latin typeface="Times New Roman" panose="02020603050405020304" pitchFamily="18" charset="0"/>
              </a:defRPr>
            </a:lvl6pPr>
            <a:lvl7pPr marL="2971800" indent="-228600" algn="r" eaLnBrk="0" fontAlgn="base" hangingPunct="0">
              <a:spcBef>
                <a:spcPct val="0"/>
              </a:spcBef>
              <a:spcAft>
                <a:spcPct val="0"/>
              </a:spcAft>
              <a:defRPr sz="3200" b="1">
                <a:solidFill>
                  <a:srgbClr val="000000"/>
                </a:solidFill>
                <a:latin typeface="Times New Roman" panose="02020603050405020304" pitchFamily="18" charset="0"/>
              </a:defRPr>
            </a:lvl7pPr>
            <a:lvl8pPr marL="3429000" indent="-228600" algn="r" eaLnBrk="0" fontAlgn="base" hangingPunct="0">
              <a:spcBef>
                <a:spcPct val="0"/>
              </a:spcBef>
              <a:spcAft>
                <a:spcPct val="0"/>
              </a:spcAft>
              <a:defRPr sz="3200" b="1">
                <a:solidFill>
                  <a:srgbClr val="000000"/>
                </a:solidFill>
                <a:latin typeface="Times New Roman" panose="02020603050405020304" pitchFamily="18" charset="0"/>
              </a:defRPr>
            </a:lvl8pPr>
            <a:lvl9pPr marL="3886200" indent="-228600" algn="r" eaLnBrk="0" fontAlgn="base" hangingPunct="0">
              <a:spcBef>
                <a:spcPct val="0"/>
              </a:spcBef>
              <a:spcAft>
                <a:spcPct val="0"/>
              </a:spcAft>
              <a:defRPr sz="3200" b="1">
                <a:solidFill>
                  <a:srgbClr val="000000"/>
                </a:solidFill>
                <a:latin typeface="Times New Roman" panose="02020603050405020304" pitchFamily="18" charset="0"/>
              </a:defRPr>
            </a:lvl9pPr>
          </a:lstStyle>
          <a:p>
            <a:endParaRPr lang="it-IT" altLang="it-IT" sz="2844"/>
          </a:p>
        </p:txBody>
      </p:sp>
      <p:sp>
        <p:nvSpPr>
          <p:cNvPr id="10250" name="Rettangolo arrotondato 9"/>
          <p:cNvSpPr>
            <a:spLocks noChangeArrowheads="1"/>
          </p:cNvSpPr>
          <p:nvPr/>
        </p:nvSpPr>
        <p:spPr bwMode="auto">
          <a:xfrm>
            <a:off x="7212190" y="2871612"/>
            <a:ext cx="1083733" cy="605366"/>
          </a:xfrm>
          <a:prstGeom prst="roundRect">
            <a:avLst>
              <a:gd name="adj" fmla="val 16667"/>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rgbClr val="000000"/>
                </a:solidFill>
                <a:latin typeface="Times New Roman" panose="02020603050405020304" pitchFamily="18" charset="0"/>
              </a:defRPr>
            </a:lvl1pPr>
            <a:lvl2pPr marL="742950" indent="-285750">
              <a:defRPr sz="3200" b="1">
                <a:solidFill>
                  <a:srgbClr val="000000"/>
                </a:solidFill>
                <a:latin typeface="Times New Roman" panose="02020603050405020304" pitchFamily="18" charset="0"/>
              </a:defRPr>
            </a:lvl2pPr>
            <a:lvl3pPr marL="1143000" indent="-228600">
              <a:defRPr sz="3200" b="1">
                <a:solidFill>
                  <a:srgbClr val="000000"/>
                </a:solidFill>
                <a:latin typeface="Times New Roman" panose="02020603050405020304" pitchFamily="18" charset="0"/>
              </a:defRPr>
            </a:lvl3pPr>
            <a:lvl4pPr marL="1600200" indent="-228600">
              <a:defRPr sz="3200" b="1">
                <a:solidFill>
                  <a:srgbClr val="000000"/>
                </a:solidFill>
                <a:latin typeface="Times New Roman" panose="02020603050405020304" pitchFamily="18" charset="0"/>
              </a:defRPr>
            </a:lvl4pPr>
            <a:lvl5pPr marL="2057400" indent="-228600">
              <a:defRPr sz="3200" b="1">
                <a:solidFill>
                  <a:srgbClr val="000000"/>
                </a:solidFill>
                <a:latin typeface="Times New Roman" panose="02020603050405020304" pitchFamily="18" charset="0"/>
              </a:defRPr>
            </a:lvl5pPr>
            <a:lvl6pPr marL="2514600" indent="-228600" algn="r" eaLnBrk="0" fontAlgn="base" hangingPunct="0">
              <a:spcBef>
                <a:spcPct val="0"/>
              </a:spcBef>
              <a:spcAft>
                <a:spcPct val="0"/>
              </a:spcAft>
              <a:defRPr sz="3200" b="1">
                <a:solidFill>
                  <a:srgbClr val="000000"/>
                </a:solidFill>
                <a:latin typeface="Times New Roman" panose="02020603050405020304" pitchFamily="18" charset="0"/>
              </a:defRPr>
            </a:lvl6pPr>
            <a:lvl7pPr marL="2971800" indent="-228600" algn="r" eaLnBrk="0" fontAlgn="base" hangingPunct="0">
              <a:spcBef>
                <a:spcPct val="0"/>
              </a:spcBef>
              <a:spcAft>
                <a:spcPct val="0"/>
              </a:spcAft>
              <a:defRPr sz="3200" b="1">
                <a:solidFill>
                  <a:srgbClr val="000000"/>
                </a:solidFill>
                <a:latin typeface="Times New Roman" panose="02020603050405020304" pitchFamily="18" charset="0"/>
              </a:defRPr>
            </a:lvl7pPr>
            <a:lvl8pPr marL="3429000" indent="-228600" algn="r" eaLnBrk="0" fontAlgn="base" hangingPunct="0">
              <a:spcBef>
                <a:spcPct val="0"/>
              </a:spcBef>
              <a:spcAft>
                <a:spcPct val="0"/>
              </a:spcAft>
              <a:defRPr sz="3200" b="1">
                <a:solidFill>
                  <a:srgbClr val="000000"/>
                </a:solidFill>
                <a:latin typeface="Times New Roman" panose="02020603050405020304" pitchFamily="18" charset="0"/>
              </a:defRPr>
            </a:lvl8pPr>
            <a:lvl9pPr marL="3886200" indent="-228600" algn="r" eaLnBrk="0" fontAlgn="base" hangingPunct="0">
              <a:spcBef>
                <a:spcPct val="0"/>
              </a:spcBef>
              <a:spcAft>
                <a:spcPct val="0"/>
              </a:spcAft>
              <a:defRPr sz="3200" b="1">
                <a:solidFill>
                  <a:srgbClr val="000000"/>
                </a:solidFill>
                <a:latin typeface="Times New Roman" panose="02020603050405020304" pitchFamily="18" charset="0"/>
              </a:defRPr>
            </a:lvl9pPr>
          </a:lstStyle>
          <a:p>
            <a:endParaRPr lang="it-IT" altLang="it-IT" sz="2844"/>
          </a:p>
        </p:txBody>
      </p:sp>
      <p:pic>
        <p:nvPicPr>
          <p:cNvPr id="11" name="Immagine 2"/>
          <p:cNvPicPr>
            <a:picLocks noChangeAspect="1" noChangeArrowheads="1"/>
          </p:cNvPicPr>
          <p:nvPr/>
        </p:nvPicPr>
        <p:blipFill>
          <a:blip r:embed="rId7" cstate="print"/>
          <a:srcRect/>
          <a:stretch>
            <a:fillRect/>
          </a:stretch>
        </p:blipFill>
        <p:spPr bwMode="auto">
          <a:xfrm>
            <a:off x="7755467" y="6381750"/>
            <a:ext cx="1388533" cy="476250"/>
          </a:xfrm>
          <a:prstGeom prst="rect">
            <a:avLst/>
          </a:prstGeom>
          <a:noFill/>
          <a:ln w="9525">
            <a:noFill/>
            <a:miter lim="800000"/>
            <a:headEnd/>
            <a:tailEnd/>
          </a:ln>
        </p:spPr>
      </p:pic>
    </p:spTree>
    <p:extLst>
      <p:ext uri="{BB962C8B-B14F-4D97-AF65-F5344CB8AC3E}">
        <p14:creationId xmlns:p14="http://schemas.microsoft.com/office/powerpoint/2010/main" val="377188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7089494D-78B3-4F5C-A793-C9CC547A6B84}"/>
              </a:ext>
            </a:extLst>
          </p:cNvPr>
          <p:cNvPicPr>
            <a:picLocks noChangeAspect="1"/>
          </p:cNvPicPr>
          <p:nvPr/>
        </p:nvPicPr>
        <p:blipFill>
          <a:blip r:embed="rId3"/>
          <a:stretch>
            <a:fillRect/>
          </a:stretch>
        </p:blipFill>
        <p:spPr>
          <a:xfrm>
            <a:off x="4876800" y="42983"/>
            <a:ext cx="4267200" cy="788894"/>
          </a:xfrm>
          <a:prstGeom prst="rect">
            <a:avLst/>
          </a:prstGeom>
        </p:spPr>
      </p:pic>
      <p:pic>
        <p:nvPicPr>
          <p:cNvPr id="11" name="Immagine 10">
            <a:extLst>
              <a:ext uri="{FF2B5EF4-FFF2-40B4-BE49-F238E27FC236}">
                <a16:creationId xmlns:a16="http://schemas.microsoft.com/office/drawing/2014/main" id="{7BEC5DFE-2B83-4CFA-8DC6-7A0DA2B12F30}"/>
              </a:ext>
            </a:extLst>
          </p:cNvPr>
          <p:cNvPicPr>
            <a:picLocks noChangeAspect="1"/>
          </p:cNvPicPr>
          <p:nvPr/>
        </p:nvPicPr>
        <p:blipFill>
          <a:blip r:embed="rId4"/>
          <a:stretch>
            <a:fillRect/>
          </a:stretch>
        </p:blipFill>
        <p:spPr>
          <a:xfrm>
            <a:off x="12700" y="-13447"/>
            <a:ext cx="4847332" cy="1449595"/>
          </a:xfrm>
          <a:prstGeom prst="rect">
            <a:avLst/>
          </a:prstGeom>
        </p:spPr>
      </p:pic>
      <p:pic>
        <p:nvPicPr>
          <p:cNvPr id="13" name="Immagine 12">
            <a:extLst>
              <a:ext uri="{FF2B5EF4-FFF2-40B4-BE49-F238E27FC236}">
                <a16:creationId xmlns:a16="http://schemas.microsoft.com/office/drawing/2014/main" id="{E745E9D2-B62B-41DE-AF0C-079620309B51}"/>
              </a:ext>
            </a:extLst>
          </p:cNvPr>
          <p:cNvPicPr>
            <a:picLocks noChangeAspect="1"/>
          </p:cNvPicPr>
          <p:nvPr/>
        </p:nvPicPr>
        <p:blipFill>
          <a:blip r:embed="rId5"/>
          <a:stretch>
            <a:fillRect/>
          </a:stretch>
        </p:blipFill>
        <p:spPr>
          <a:xfrm>
            <a:off x="4876800" y="584211"/>
            <a:ext cx="2474259" cy="842682"/>
          </a:xfrm>
          <a:prstGeom prst="rect">
            <a:avLst/>
          </a:prstGeom>
        </p:spPr>
      </p:pic>
      <p:sp>
        <p:nvSpPr>
          <p:cNvPr id="4" name="Segnaposto contenuto 3">
            <a:extLst>
              <a:ext uri="{FF2B5EF4-FFF2-40B4-BE49-F238E27FC236}">
                <a16:creationId xmlns:a16="http://schemas.microsoft.com/office/drawing/2014/main" id="{4A8CC0B8-5178-4A6E-9009-3AA9E48B5558}"/>
              </a:ext>
            </a:extLst>
          </p:cNvPr>
          <p:cNvSpPr>
            <a:spLocks noGrp="1"/>
          </p:cNvSpPr>
          <p:nvPr>
            <p:ph idx="1"/>
          </p:nvPr>
        </p:nvSpPr>
        <p:spPr>
          <a:xfrm>
            <a:off x="323528" y="1600200"/>
            <a:ext cx="8640960" cy="4525963"/>
          </a:xfrm>
        </p:spPr>
        <p:txBody>
          <a:bodyPr>
            <a:noAutofit/>
          </a:bodyPr>
          <a:lstStyle/>
          <a:p>
            <a:pPr marL="0" indent="0">
              <a:lnSpc>
                <a:spcPct val="107000"/>
              </a:lnSpc>
              <a:spcAft>
                <a:spcPts val="800"/>
              </a:spcAft>
              <a:buNone/>
            </a:pP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Mechanisms connecting SO and Atherosclerosis</a:t>
            </a:r>
            <a:endParaRPr lang="it-IT"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Symbol" panose="05050102010706020507" pitchFamily="18" charset="2"/>
              <a:buChar char=""/>
            </a:pPr>
            <a:r>
              <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insulin resistance </a:t>
            </a:r>
            <a:r>
              <a:rPr lang="en-US" sz="2000"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2000" dirty="0">
                <a:solidFill>
                  <a:srgbClr val="272727"/>
                </a:solidFill>
                <a:latin typeface="AdvOT1ef757c0"/>
              </a:rPr>
              <a:t>vasodilation lesion </a:t>
            </a:r>
            <a:r>
              <a:rPr lang="en-US" sz="2000" dirty="0">
                <a:latin typeface="Calibri" panose="020F0502020204030204" pitchFamily="34" charset="0"/>
                <a:ea typeface="Calibri" panose="020F0502020204030204" pitchFamily="34" charset="0"/>
                <a:cs typeface="Times New Roman" panose="02020603050405020304" pitchFamily="18" charset="0"/>
              </a:rPr>
              <a:t>&amp; </a:t>
            </a:r>
            <a:r>
              <a:rPr lang="en-US" sz="2000" dirty="0">
                <a:solidFill>
                  <a:srgbClr val="272727"/>
                </a:solidFill>
                <a:latin typeface="AdvOT1ef757c0"/>
              </a:rPr>
              <a:t>endothelial dysfunction</a:t>
            </a:r>
            <a:endPar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proinflammatory status </a:t>
            </a:r>
            <a:r>
              <a:rPr lang="en-US" sz="1800" dirty="0">
                <a:effectLst/>
                <a:latin typeface="Calibri" panose="020F0502020204030204" pitchFamily="34" charset="0"/>
                <a:ea typeface="Calibri" panose="020F0502020204030204" pitchFamily="34" charset="0"/>
                <a:cs typeface="Times New Roman" panose="02020603050405020304" pitchFamily="18" charset="0"/>
              </a:rPr>
              <a:t>(macrophages, in combination with adipocytes and lipid-infiltrated muscle tissues)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proinflammatory cytokines &amp; reduced release of protective adiponectin</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oxidative stress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LDL oxidation, cholesterol efflux obstruction, and collagen fiber aggregation in fibroatheroma plaques</a:t>
            </a:r>
          </a:p>
          <a:p>
            <a:pPr marL="342900" lvl="0" indent="-342900">
              <a:lnSpc>
                <a:spcPct val="107000"/>
              </a:lnSpc>
              <a:buFont typeface="Symbol" panose="05050102010706020507" pitchFamily="18" charset="2"/>
              <a:buChar char=""/>
            </a:pPr>
            <a:endParaRPr lang="it-IT" sz="1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Symbol" panose="05050102010706020507" pitchFamily="18" charset="2"/>
              <a:buChar char="Þ"/>
            </a:pPr>
            <a:r>
              <a:rPr lang="en-US"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coronary artery calcification</a:t>
            </a:r>
          </a:p>
          <a:p>
            <a:pPr lvl="0">
              <a:lnSpc>
                <a:spcPct val="107000"/>
              </a:lnSpc>
              <a:buFont typeface="Symbol" panose="05050102010706020507" pitchFamily="18" charset="2"/>
              <a:buChar char="Þ"/>
            </a:pPr>
            <a:r>
              <a:rPr lang="en-US"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myocardial fibrosis </a:t>
            </a:r>
            <a:endParaRPr lang="it-IT"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buNone/>
            </a:pPr>
            <a:r>
              <a:rPr lang="en-US" sz="1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collagen production, myofibroblasts and profibrotic signaling pathways activation</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buNone/>
            </a:pPr>
            <a:r>
              <a:rPr lang="en-US" sz="1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mTOR-S6K1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signaling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a</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TGF-b1-SMAD pathway by activating the renin– angiotensin–aldosterone system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US"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vasodilation lesion, arterial stiffness and endothelial dysfunction </a:t>
            </a:r>
            <a:endParaRPr lang="it-IT" sz="20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2">
            <a:extLst>
              <a:ext uri="{FF2B5EF4-FFF2-40B4-BE49-F238E27FC236}">
                <a16:creationId xmlns:a16="http://schemas.microsoft.com/office/drawing/2014/main" id="{08D2B802-713C-418E-B6BE-99F60093F02B}"/>
              </a:ext>
            </a:extLst>
          </p:cNvPr>
          <p:cNvPicPr>
            <a:picLocks noChangeAspect="1" noChangeArrowheads="1"/>
          </p:cNvPicPr>
          <p:nvPr/>
        </p:nvPicPr>
        <p:blipFill>
          <a:blip r:embed="rId6" cstate="print"/>
          <a:srcRect/>
          <a:stretch>
            <a:fillRect/>
          </a:stretch>
        </p:blipFill>
        <p:spPr bwMode="auto">
          <a:xfrm>
            <a:off x="7755467" y="6381750"/>
            <a:ext cx="1388533" cy="476250"/>
          </a:xfrm>
          <a:prstGeom prst="rect">
            <a:avLst/>
          </a:prstGeom>
          <a:noFill/>
          <a:ln w="9525">
            <a:noFill/>
            <a:miter lim="800000"/>
            <a:headEnd/>
            <a:tailEnd/>
          </a:ln>
        </p:spPr>
      </p:pic>
    </p:spTree>
    <p:extLst>
      <p:ext uri="{BB962C8B-B14F-4D97-AF65-F5344CB8AC3E}">
        <p14:creationId xmlns:p14="http://schemas.microsoft.com/office/powerpoint/2010/main" val="39475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CFBD432-3ADA-4DF5-9278-B1D81479CB3A}"/>
              </a:ext>
            </a:extLst>
          </p:cNvPr>
          <p:cNvPicPr>
            <a:picLocks noGrp="1" noChangeAspect="1"/>
          </p:cNvPicPr>
          <p:nvPr>
            <p:ph idx="1"/>
          </p:nvPr>
        </p:nvPicPr>
        <p:blipFill>
          <a:blip r:embed="rId3"/>
          <a:stretch>
            <a:fillRect/>
          </a:stretch>
        </p:blipFill>
        <p:spPr>
          <a:xfrm>
            <a:off x="1855077" y="116632"/>
            <a:ext cx="7215008" cy="6466730"/>
          </a:xfrm>
        </p:spPr>
      </p:pic>
      <p:pic>
        <p:nvPicPr>
          <p:cNvPr id="7" name="Immagine 6">
            <a:extLst>
              <a:ext uri="{FF2B5EF4-FFF2-40B4-BE49-F238E27FC236}">
                <a16:creationId xmlns:a16="http://schemas.microsoft.com/office/drawing/2014/main" id="{8AE39E7C-5445-49B4-9C61-322B6F83C714}"/>
              </a:ext>
            </a:extLst>
          </p:cNvPr>
          <p:cNvPicPr>
            <a:picLocks noChangeAspect="1"/>
          </p:cNvPicPr>
          <p:nvPr/>
        </p:nvPicPr>
        <p:blipFill>
          <a:blip r:embed="rId4"/>
          <a:stretch>
            <a:fillRect/>
          </a:stretch>
        </p:blipFill>
        <p:spPr>
          <a:xfrm rot="16200000">
            <a:off x="-1701986" y="3328687"/>
            <a:ext cx="5290790" cy="1767836"/>
          </a:xfrm>
          <a:prstGeom prst="rect">
            <a:avLst/>
          </a:prstGeom>
        </p:spPr>
      </p:pic>
      <p:pic>
        <p:nvPicPr>
          <p:cNvPr id="9" name="Immagine 8">
            <a:extLst>
              <a:ext uri="{FF2B5EF4-FFF2-40B4-BE49-F238E27FC236}">
                <a16:creationId xmlns:a16="http://schemas.microsoft.com/office/drawing/2014/main" id="{F7013BCF-BBFE-4D8D-B377-B885039E64DD}"/>
              </a:ext>
            </a:extLst>
          </p:cNvPr>
          <p:cNvPicPr>
            <a:picLocks noChangeAspect="1"/>
          </p:cNvPicPr>
          <p:nvPr/>
        </p:nvPicPr>
        <p:blipFill>
          <a:blip r:embed="rId5"/>
          <a:stretch>
            <a:fillRect/>
          </a:stretch>
        </p:blipFill>
        <p:spPr>
          <a:xfrm rot="16200000">
            <a:off x="-1376083" y="3633863"/>
            <a:ext cx="3478306" cy="188259"/>
          </a:xfrm>
          <a:prstGeom prst="rect">
            <a:avLst/>
          </a:prstGeom>
        </p:spPr>
      </p:pic>
      <p:pic>
        <p:nvPicPr>
          <p:cNvPr id="10" name="Immagine 2">
            <a:extLst>
              <a:ext uri="{FF2B5EF4-FFF2-40B4-BE49-F238E27FC236}">
                <a16:creationId xmlns:a16="http://schemas.microsoft.com/office/drawing/2014/main" id="{53F717D9-9D82-40D4-A283-5E02441DFD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8613" y="6460866"/>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665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561016E-DCE5-4911-B047-94FDE4969494}"/>
              </a:ext>
            </a:extLst>
          </p:cNvPr>
          <p:cNvPicPr>
            <a:picLocks noGrp="1" noChangeAspect="1"/>
          </p:cNvPicPr>
          <p:nvPr>
            <p:ph idx="1"/>
          </p:nvPr>
        </p:nvPicPr>
        <p:blipFill>
          <a:blip r:embed="rId3"/>
          <a:stretch>
            <a:fillRect/>
          </a:stretch>
        </p:blipFill>
        <p:spPr>
          <a:xfrm>
            <a:off x="2051720" y="907836"/>
            <a:ext cx="6840760" cy="5042327"/>
          </a:xfrm>
        </p:spPr>
      </p:pic>
      <p:pic>
        <p:nvPicPr>
          <p:cNvPr id="7" name="Immagine 6">
            <a:extLst>
              <a:ext uri="{FF2B5EF4-FFF2-40B4-BE49-F238E27FC236}">
                <a16:creationId xmlns:a16="http://schemas.microsoft.com/office/drawing/2014/main" id="{A27DC947-15B2-414F-9C5A-A9DC35817EBC}"/>
              </a:ext>
            </a:extLst>
          </p:cNvPr>
          <p:cNvPicPr>
            <a:picLocks noChangeAspect="1"/>
          </p:cNvPicPr>
          <p:nvPr/>
        </p:nvPicPr>
        <p:blipFill>
          <a:blip r:embed="rId4"/>
          <a:stretch>
            <a:fillRect/>
          </a:stretch>
        </p:blipFill>
        <p:spPr>
          <a:xfrm>
            <a:off x="107504" y="109667"/>
            <a:ext cx="4176464" cy="1361583"/>
          </a:xfrm>
          <a:prstGeom prst="rect">
            <a:avLst/>
          </a:prstGeom>
        </p:spPr>
      </p:pic>
      <p:pic>
        <p:nvPicPr>
          <p:cNvPr id="8" name="Immagine 2">
            <a:extLst>
              <a:ext uri="{FF2B5EF4-FFF2-40B4-BE49-F238E27FC236}">
                <a16:creationId xmlns:a16="http://schemas.microsoft.com/office/drawing/2014/main" id="{C7A45BA0-C54A-4164-AF90-702615563D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6431678"/>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id="{05026190-8C65-4B9A-8638-A03B36D00004}"/>
              </a:ext>
            </a:extLst>
          </p:cNvPr>
          <p:cNvSpPr txBox="1"/>
          <p:nvPr/>
        </p:nvSpPr>
        <p:spPr>
          <a:xfrm>
            <a:off x="1763688" y="6242427"/>
            <a:ext cx="7128792" cy="369332"/>
          </a:xfrm>
          <a:prstGeom prst="rect">
            <a:avLst/>
          </a:prstGeom>
          <a:noFill/>
        </p:spPr>
        <p:txBody>
          <a:bodyPr wrap="square">
            <a:spAutoFit/>
          </a:bodyPr>
          <a:lstStyle/>
          <a:p>
            <a:r>
              <a:rPr lang="en-US" dirty="0"/>
              <a:t>MASLD, metabolic dysfunction–associated </a:t>
            </a:r>
            <a:r>
              <a:rPr lang="en-US" dirty="0" err="1"/>
              <a:t>steatotic</a:t>
            </a:r>
            <a:r>
              <a:rPr lang="en-US" dirty="0"/>
              <a:t> liver disease</a:t>
            </a:r>
            <a:endParaRPr lang="it-IT" dirty="0"/>
          </a:p>
        </p:txBody>
      </p:sp>
    </p:spTree>
    <p:extLst>
      <p:ext uri="{BB962C8B-B14F-4D97-AF65-F5344CB8AC3E}">
        <p14:creationId xmlns:p14="http://schemas.microsoft.com/office/powerpoint/2010/main" val="2759697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6CB669C-4DEB-407B-A7A8-02B3CDCD127E}"/>
              </a:ext>
            </a:extLst>
          </p:cNvPr>
          <p:cNvSpPr>
            <a:spLocks noGrp="1"/>
          </p:cNvSpPr>
          <p:nvPr>
            <p:ph idx="1"/>
          </p:nvPr>
        </p:nvSpPr>
        <p:spPr>
          <a:xfrm>
            <a:off x="457200" y="1975446"/>
            <a:ext cx="8229600" cy="4607916"/>
          </a:xfrm>
        </p:spPr>
        <p:txBody>
          <a:bodyPr>
            <a:normAutofit lnSpcReduction="10000"/>
          </a:bodyPr>
          <a:lstStyle/>
          <a:p>
            <a:pPr algn="l"/>
            <a:r>
              <a:rPr lang="it-IT" sz="2000" b="0" i="0" u="none" strike="noStrike" baseline="0" dirty="0" err="1">
                <a:solidFill>
                  <a:srgbClr val="000000"/>
                </a:solidFill>
              </a:rPr>
              <a:t>Individuals</a:t>
            </a:r>
            <a:r>
              <a:rPr lang="it-IT" sz="2000" b="0" i="0" u="none" strike="noStrike" baseline="0" dirty="0">
                <a:solidFill>
                  <a:srgbClr val="000000"/>
                </a:solidFill>
              </a:rPr>
              <a:t> with SO and </a:t>
            </a:r>
            <a:r>
              <a:rPr lang="en-US" sz="2000" b="0" i="0" u="none" strike="noStrike" baseline="0" dirty="0">
                <a:solidFill>
                  <a:srgbClr val="000000"/>
                </a:solidFill>
              </a:rPr>
              <a:t>sarcopenia </a:t>
            </a:r>
            <a:r>
              <a:rPr lang="en-US" sz="2000" dirty="0">
                <a:solidFill>
                  <a:srgbClr val="000000"/>
                </a:solidFill>
              </a:rPr>
              <a:t>have an increased</a:t>
            </a:r>
            <a:r>
              <a:rPr lang="en-US" sz="2000" b="0" i="0" u="none" strike="noStrike" baseline="0" dirty="0">
                <a:solidFill>
                  <a:srgbClr val="000000"/>
                </a:solidFill>
              </a:rPr>
              <a:t> </a:t>
            </a:r>
            <a:r>
              <a:rPr lang="en-US" sz="2000" b="1" i="0" u="none" strike="noStrike" baseline="0" dirty="0">
                <a:solidFill>
                  <a:srgbClr val="C00000"/>
                </a:solidFill>
              </a:rPr>
              <a:t>risk of cognitive impairment</a:t>
            </a:r>
            <a:r>
              <a:rPr lang="en-US" sz="2000" b="0" i="0" u="none" strike="noStrike" baseline="0" dirty="0">
                <a:solidFill>
                  <a:srgbClr val="000000"/>
                </a:solidFill>
              </a:rPr>
              <a:t>. </a:t>
            </a:r>
          </a:p>
          <a:p>
            <a:pPr algn="l"/>
            <a:endParaRPr lang="en-US" sz="2000" b="0" i="0" u="none" strike="noStrike" baseline="0" dirty="0">
              <a:solidFill>
                <a:srgbClr val="000000"/>
              </a:solidFill>
            </a:endParaRPr>
          </a:p>
          <a:p>
            <a:pPr algn="l"/>
            <a:r>
              <a:rPr lang="en-US" sz="2000" b="1" i="0" u="none" strike="noStrike" baseline="0" dirty="0">
                <a:solidFill>
                  <a:srgbClr val="002060"/>
                </a:solidFill>
              </a:rPr>
              <a:t>Muscle-secreted myokines </a:t>
            </a:r>
            <a:r>
              <a:rPr lang="en-US" sz="2000" b="0" i="0" u="none" strike="noStrike" baseline="0" dirty="0">
                <a:solidFill>
                  <a:srgbClr val="000000"/>
                </a:solidFill>
              </a:rPr>
              <a:t>such as irisin and cathepsin B are associated with improved brain functions:</a:t>
            </a:r>
          </a:p>
          <a:p>
            <a:pPr algn="l"/>
            <a:endParaRPr lang="en-US" sz="2000" b="0" i="0" u="none" strike="noStrike" baseline="0" dirty="0">
              <a:solidFill>
                <a:srgbClr val="000000"/>
              </a:solidFill>
            </a:endParaRPr>
          </a:p>
          <a:p>
            <a:pPr lvl="1">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genetic deletion of the exercise-induced membrane protein </a:t>
            </a:r>
            <a:r>
              <a:rPr lang="en-US" sz="2000" b="1" dirty="0">
                <a:solidFill>
                  <a:srgbClr val="002060"/>
                </a:solidFill>
                <a:effectLst/>
                <a:ea typeface="Calibri" panose="020F0502020204030204" pitchFamily="34" charset="0"/>
                <a:cs typeface="Times New Roman" panose="02020603050405020304" pitchFamily="18" charset="0"/>
              </a:rPr>
              <a:t>FNDC5/irisin </a:t>
            </a:r>
            <a:r>
              <a:rPr lang="en-US" sz="2000" dirty="0">
                <a:effectLst/>
                <a:ea typeface="Calibri" panose="020F0502020204030204" pitchFamily="34" charset="0"/>
                <a:cs typeface="Times New Roman" panose="02020603050405020304" pitchFamily="18" charset="0"/>
              </a:rPr>
              <a:t>impairs cognitive function in exercise, ageing and AD;</a:t>
            </a:r>
          </a:p>
          <a:p>
            <a:pPr lvl="1">
              <a:buFont typeface="Arial" panose="020B0604020202020204" pitchFamily="34" charset="0"/>
              <a:buChar char="•"/>
            </a:pPr>
            <a:endParaRPr lang="en-US" sz="2000" dirty="0">
              <a:effectLst/>
              <a:ea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2000" b="1" dirty="0">
                <a:solidFill>
                  <a:srgbClr val="002060"/>
                </a:solidFill>
                <a:effectLst/>
                <a:ea typeface="Calibri" panose="020F0502020204030204" pitchFamily="34" charset="0"/>
                <a:cs typeface="Times New Roman" panose="02020603050405020304" pitchFamily="18" charset="0"/>
              </a:rPr>
              <a:t>irisin</a:t>
            </a:r>
            <a:r>
              <a:rPr lang="en-US" sz="2000" dirty="0">
                <a:effectLst/>
                <a:ea typeface="Calibri" panose="020F0502020204030204" pitchFamily="34" charset="0"/>
                <a:cs typeface="Times New Roman" panose="02020603050405020304" pitchFamily="18" charset="0"/>
              </a:rPr>
              <a:t> is the active portion in that it can restore cognitive function; </a:t>
            </a:r>
          </a:p>
          <a:p>
            <a:pPr lvl="1">
              <a:buFont typeface="Arial" panose="020B0604020202020204" pitchFamily="34" charset="0"/>
              <a:buChar char="•"/>
            </a:pPr>
            <a:endParaRPr lang="en-US" sz="2000" dirty="0">
              <a:effectLst/>
              <a:ea typeface="Calibri" panose="020F0502020204030204" pitchFamily="34" charset="0"/>
              <a:cs typeface="Times New Roman" panose="02020603050405020304" pitchFamily="18" charset="0"/>
            </a:endParaRPr>
          </a:p>
          <a:p>
            <a:pPr lvl="1">
              <a:lnSpc>
                <a:spcPct val="107000"/>
              </a:lnSpc>
              <a:spcAft>
                <a:spcPts val="800"/>
              </a:spcAft>
              <a:buFont typeface="Arial" panose="020B0604020202020204" pitchFamily="34" charset="0"/>
              <a:buChar char="•"/>
            </a:pPr>
            <a:r>
              <a:rPr lang="en-GB" sz="2000" dirty="0">
                <a:effectLst/>
                <a:ea typeface="Calibri" panose="020F0502020204030204" pitchFamily="34" charset="0"/>
                <a:cs typeface="Times New Roman" panose="02020603050405020304" pitchFamily="18" charset="0"/>
              </a:rPr>
              <a:t>irisin may </a:t>
            </a:r>
            <a:r>
              <a:rPr lang="en-US" sz="2000" dirty="0">
                <a:effectLst/>
                <a:ea typeface="Calibri" panose="020F0502020204030204" pitchFamily="34" charset="0"/>
                <a:cs typeface="Times New Roman" panose="02020603050405020304" pitchFamily="18" charset="0"/>
              </a:rPr>
              <a:t>exert its effects through </a:t>
            </a:r>
            <a:r>
              <a:rPr lang="en-US" sz="2000" b="1" dirty="0">
                <a:solidFill>
                  <a:srgbClr val="002060"/>
                </a:solidFill>
                <a:effectLst/>
                <a:ea typeface="Calibri" panose="020F0502020204030204" pitchFamily="34" charset="0"/>
                <a:cs typeface="Times New Roman" panose="02020603050405020304" pitchFamily="18" charset="0"/>
              </a:rPr>
              <a:t>astrocytes and/or microglia</a:t>
            </a:r>
            <a:r>
              <a:rPr lang="en-US" sz="2000" dirty="0">
                <a:effectLst/>
                <a:ea typeface="Calibri" panose="020F0502020204030204" pitchFamily="34" charset="0"/>
                <a:cs typeface="Times New Roman" panose="02020603050405020304" pitchFamily="18" charset="0"/>
              </a:rPr>
              <a:t>, targeting </a:t>
            </a:r>
            <a:r>
              <a:rPr lang="en-US" sz="2000" b="1" dirty="0">
                <a:solidFill>
                  <a:srgbClr val="002060"/>
                </a:solidFill>
                <a:effectLst/>
                <a:ea typeface="Calibri" panose="020F0502020204030204" pitchFamily="34" charset="0"/>
                <a:cs typeface="Times New Roman" panose="02020603050405020304" pitchFamily="18" charset="0"/>
              </a:rPr>
              <a:t>neuroinflammation</a:t>
            </a:r>
            <a:r>
              <a:rPr lang="en-US" sz="2000" dirty="0">
                <a:effectLst/>
                <a:ea typeface="Calibri" panose="020F0502020204030204" pitchFamily="34" charset="0"/>
                <a:cs typeface="Times New Roman" panose="02020603050405020304" pitchFamily="18" charset="0"/>
              </a:rPr>
              <a:t> directly (and not the formation or removal of amyloid plaques).</a:t>
            </a:r>
          </a:p>
        </p:txBody>
      </p:sp>
      <p:pic>
        <p:nvPicPr>
          <p:cNvPr id="5" name="Immagine 4">
            <a:extLst>
              <a:ext uri="{FF2B5EF4-FFF2-40B4-BE49-F238E27FC236}">
                <a16:creationId xmlns:a16="http://schemas.microsoft.com/office/drawing/2014/main" id="{3AE68BEC-ECB5-4583-BCF5-3224B3ED251B}"/>
              </a:ext>
            </a:extLst>
          </p:cNvPr>
          <p:cNvPicPr>
            <a:picLocks noChangeAspect="1"/>
          </p:cNvPicPr>
          <p:nvPr/>
        </p:nvPicPr>
        <p:blipFill>
          <a:blip r:embed="rId3"/>
          <a:stretch>
            <a:fillRect/>
          </a:stretch>
        </p:blipFill>
        <p:spPr>
          <a:xfrm>
            <a:off x="107505" y="0"/>
            <a:ext cx="6984776" cy="1700808"/>
          </a:xfrm>
          <a:prstGeom prst="rect">
            <a:avLst/>
          </a:prstGeom>
        </p:spPr>
      </p:pic>
      <p:pic>
        <p:nvPicPr>
          <p:cNvPr id="6" name="Immagine 2">
            <a:extLst>
              <a:ext uri="{FF2B5EF4-FFF2-40B4-BE49-F238E27FC236}">
                <a16:creationId xmlns:a16="http://schemas.microsoft.com/office/drawing/2014/main" id="{0444B86E-18D1-4936-BE78-BD54488E1F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8613" y="6460866"/>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F4BA497E-610A-43A9-82E1-90DE3582F90B}"/>
              </a:ext>
            </a:extLst>
          </p:cNvPr>
          <p:cNvPicPr>
            <a:picLocks noChangeAspect="1"/>
          </p:cNvPicPr>
          <p:nvPr/>
        </p:nvPicPr>
        <p:blipFill>
          <a:blip r:embed="rId5"/>
          <a:stretch>
            <a:fillRect/>
          </a:stretch>
        </p:blipFill>
        <p:spPr>
          <a:xfrm>
            <a:off x="7057743" y="79175"/>
            <a:ext cx="1225653" cy="1621633"/>
          </a:xfrm>
          <a:prstGeom prst="rect">
            <a:avLst/>
          </a:prstGeom>
        </p:spPr>
      </p:pic>
    </p:spTree>
    <p:extLst>
      <p:ext uri="{BB962C8B-B14F-4D97-AF65-F5344CB8AC3E}">
        <p14:creationId xmlns:p14="http://schemas.microsoft.com/office/powerpoint/2010/main" val="2681952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CEC785C3-7FB6-4807-9BEC-408924F06E85}"/>
              </a:ext>
            </a:extLst>
          </p:cNvPr>
          <p:cNvPicPr>
            <a:picLocks noGrp="1" noChangeAspect="1"/>
          </p:cNvPicPr>
          <p:nvPr>
            <p:ph idx="1"/>
          </p:nvPr>
        </p:nvPicPr>
        <p:blipFill>
          <a:blip r:embed="rId3"/>
          <a:stretch>
            <a:fillRect/>
          </a:stretch>
        </p:blipFill>
        <p:spPr>
          <a:xfrm>
            <a:off x="457200" y="1649293"/>
            <a:ext cx="8229600" cy="4934069"/>
          </a:xfrm>
        </p:spPr>
      </p:pic>
      <p:pic>
        <p:nvPicPr>
          <p:cNvPr id="9" name="Immagine 8">
            <a:extLst>
              <a:ext uri="{FF2B5EF4-FFF2-40B4-BE49-F238E27FC236}">
                <a16:creationId xmlns:a16="http://schemas.microsoft.com/office/drawing/2014/main" id="{7089494D-78B3-4F5C-A793-C9CC547A6B84}"/>
              </a:ext>
            </a:extLst>
          </p:cNvPr>
          <p:cNvPicPr>
            <a:picLocks noChangeAspect="1"/>
          </p:cNvPicPr>
          <p:nvPr/>
        </p:nvPicPr>
        <p:blipFill>
          <a:blip r:embed="rId4"/>
          <a:stretch>
            <a:fillRect/>
          </a:stretch>
        </p:blipFill>
        <p:spPr>
          <a:xfrm>
            <a:off x="4876800" y="42983"/>
            <a:ext cx="4267200" cy="788894"/>
          </a:xfrm>
          <a:prstGeom prst="rect">
            <a:avLst/>
          </a:prstGeom>
        </p:spPr>
      </p:pic>
      <p:pic>
        <p:nvPicPr>
          <p:cNvPr id="11" name="Immagine 10">
            <a:extLst>
              <a:ext uri="{FF2B5EF4-FFF2-40B4-BE49-F238E27FC236}">
                <a16:creationId xmlns:a16="http://schemas.microsoft.com/office/drawing/2014/main" id="{7BEC5DFE-2B83-4CFA-8DC6-7A0DA2B12F30}"/>
              </a:ext>
            </a:extLst>
          </p:cNvPr>
          <p:cNvPicPr>
            <a:picLocks noChangeAspect="1"/>
          </p:cNvPicPr>
          <p:nvPr/>
        </p:nvPicPr>
        <p:blipFill>
          <a:blip r:embed="rId5"/>
          <a:stretch>
            <a:fillRect/>
          </a:stretch>
        </p:blipFill>
        <p:spPr>
          <a:xfrm>
            <a:off x="0" y="42983"/>
            <a:ext cx="4847332" cy="1449595"/>
          </a:xfrm>
          <a:prstGeom prst="rect">
            <a:avLst/>
          </a:prstGeom>
        </p:spPr>
      </p:pic>
      <p:pic>
        <p:nvPicPr>
          <p:cNvPr id="13" name="Immagine 12">
            <a:extLst>
              <a:ext uri="{FF2B5EF4-FFF2-40B4-BE49-F238E27FC236}">
                <a16:creationId xmlns:a16="http://schemas.microsoft.com/office/drawing/2014/main" id="{E745E9D2-B62B-41DE-AF0C-079620309B51}"/>
              </a:ext>
            </a:extLst>
          </p:cNvPr>
          <p:cNvPicPr>
            <a:picLocks noChangeAspect="1"/>
          </p:cNvPicPr>
          <p:nvPr/>
        </p:nvPicPr>
        <p:blipFill>
          <a:blip r:embed="rId6"/>
          <a:stretch>
            <a:fillRect/>
          </a:stretch>
        </p:blipFill>
        <p:spPr>
          <a:xfrm>
            <a:off x="4876800" y="584211"/>
            <a:ext cx="2474259" cy="842682"/>
          </a:xfrm>
          <a:prstGeom prst="rect">
            <a:avLst/>
          </a:prstGeom>
        </p:spPr>
      </p:pic>
      <p:pic>
        <p:nvPicPr>
          <p:cNvPr id="14" name="Immagine 2">
            <a:extLst>
              <a:ext uri="{FF2B5EF4-FFF2-40B4-BE49-F238E27FC236}">
                <a16:creationId xmlns:a16="http://schemas.microsoft.com/office/drawing/2014/main" id="{006FBC51-3E43-40ED-939B-301D6766B2DC}"/>
              </a:ext>
            </a:extLst>
          </p:cNvPr>
          <p:cNvPicPr>
            <a:picLocks noChangeAspect="1" noChangeArrowheads="1"/>
          </p:cNvPicPr>
          <p:nvPr/>
        </p:nvPicPr>
        <p:blipFill>
          <a:blip r:embed="rId7" cstate="print"/>
          <a:srcRect/>
          <a:stretch>
            <a:fillRect/>
          </a:stretch>
        </p:blipFill>
        <p:spPr bwMode="auto">
          <a:xfrm>
            <a:off x="7755467" y="6381750"/>
            <a:ext cx="1388533" cy="476250"/>
          </a:xfrm>
          <a:prstGeom prst="rect">
            <a:avLst/>
          </a:prstGeom>
          <a:noFill/>
          <a:ln w="9525">
            <a:noFill/>
            <a:miter lim="800000"/>
            <a:headEnd/>
            <a:tailEnd/>
          </a:ln>
        </p:spPr>
      </p:pic>
    </p:spTree>
    <p:extLst>
      <p:ext uri="{BB962C8B-B14F-4D97-AF65-F5344CB8AC3E}">
        <p14:creationId xmlns:p14="http://schemas.microsoft.com/office/powerpoint/2010/main" val="3043210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80F9AF6E-3AB1-486C-B506-C51F69508FA2}"/>
              </a:ext>
            </a:extLst>
          </p:cNvPr>
          <p:cNvSpPr>
            <a:spLocks noGrp="1"/>
          </p:cNvSpPr>
          <p:nvPr>
            <p:ph idx="1"/>
          </p:nvPr>
        </p:nvSpPr>
        <p:spPr>
          <a:xfrm>
            <a:off x="683568" y="2060848"/>
            <a:ext cx="8064896" cy="1659619"/>
          </a:xfrm>
          <a:prstGeom prst="roundRect">
            <a:avLst/>
          </a:prstGeom>
          <a:solidFill>
            <a:schemeClr val="bg1">
              <a:lumMod val="85000"/>
            </a:schemeClr>
          </a:solidFill>
          <a:scene3d>
            <a:camera prst="orthographicFront"/>
            <a:lightRig rig="threePt" dir="t"/>
          </a:scene3d>
          <a:sp3d>
            <a:bevelT w="165100" prst="coolSlant"/>
          </a:sp3d>
        </p:spPr>
        <p:txBody>
          <a:bodyPr>
            <a:noAutofit/>
          </a:bodyPr>
          <a:lstStyle/>
          <a:p>
            <a:pPr marL="0" indent="0">
              <a:buNone/>
            </a:pPr>
            <a:r>
              <a:rPr lang="it-IT" dirty="0">
                <a:solidFill>
                  <a:srgbClr val="C00000"/>
                </a:solidFill>
              </a:rPr>
              <a:t>The </a:t>
            </a:r>
            <a:r>
              <a:rPr lang="it-IT" dirty="0" err="1">
                <a:solidFill>
                  <a:srgbClr val="C00000"/>
                </a:solidFill>
              </a:rPr>
              <a:t>Sarcopenic</a:t>
            </a:r>
            <a:r>
              <a:rPr lang="it-IT" dirty="0">
                <a:solidFill>
                  <a:srgbClr val="C00000"/>
                </a:solidFill>
              </a:rPr>
              <a:t> </a:t>
            </a:r>
            <a:r>
              <a:rPr lang="it-IT" dirty="0" err="1">
                <a:solidFill>
                  <a:srgbClr val="C00000"/>
                </a:solidFill>
              </a:rPr>
              <a:t>Obesity</a:t>
            </a:r>
            <a:r>
              <a:rPr lang="it-IT" dirty="0">
                <a:solidFill>
                  <a:srgbClr val="C00000"/>
                </a:solidFill>
              </a:rPr>
              <a:t> Clinical Leadership </a:t>
            </a:r>
            <a:r>
              <a:rPr lang="it-IT" dirty="0" err="1">
                <a:solidFill>
                  <a:srgbClr val="C00000"/>
                </a:solidFill>
              </a:rPr>
              <a:t>Initiative</a:t>
            </a:r>
            <a:r>
              <a:rPr lang="it-IT" dirty="0">
                <a:solidFill>
                  <a:srgbClr val="C00000"/>
                </a:solidFill>
              </a:rPr>
              <a:t> (SOGLI)</a:t>
            </a:r>
          </a:p>
        </p:txBody>
      </p:sp>
      <p:pic>
        <p:nvPicPr>
          <p:cNvPr id="5" name="Immagine 2">
            <a:extLst>
              <a:ext uri="{FF2B5EF4-FFF2-40B4-BE49-F238E27FC236}">
                <a16:creationId xmlns:a16="http://schemas.microsoft.com/office/drawing/2014/main" id="{E6273CB2-310D-4231-8506-83AB31BAF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7925" y="6453336"/>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458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fontAlgn="auto">
              <a:spcAft>
                <a:spcPts val="0"/>
              </a:spcAft>
              <a:defRPr/>
            </a:pPr>
            <a:r>
              <a:rPr lang="en-CA" b="1" dirty="0"/>
              <a:t>Faculty: </a:t>
            </a:r>
            <a:r>
              <a:rPr lang="en-CA" dirty="0"/>
              <a:t>Lorenzo M </a:t>
            </a:r>
            <a:r>
              <a:rPr lang="en-CA" dirty="0" err="1"/>
              <a:t>Donini</a:t>
            </a:r>
            <a:endParaRPr lang="en-CA" dirty="0"/>
          </a:p>
          <a:p>
            <a:pPr fontAlgn="auto">
              <a:spcAft>
                <a:spcPts val="0"/>
              </a:spcAft>
              <a:defRPr/>
            </a:pPr>
            <a:endParaRPr lang="en-CA" b="1" dirty="0"/>
          </a:p>
          <a:p>
            <a:pPr fontAlgn="auto">
              <a:spcAft>
                <a:spcPts val="0"/>
              </a:spcAft>
              <a:defRPr/>
            </a:pPr>
            <a:r>
              <a:rPr lang="en-CA" b="1" dirty="0"/>
              <a:t>Relationships with commercial interests:</a:t>
            </a:r>
            <a:r>
              <a:rPr lang="ja-JP" altLang="en-US" b="1" dirty="0"/>
              <a:t> </a:t>
            </a:r>
            <a:r>
              <a:rPr lang="ja-JP" altLang="en-US" sz="2000" dirty="0"/>
              <a:t>I currently have, or I have had in the past two years, an affiliation or financial interest with </a:t>
            </a:r>
            <a:r>
              <a:rPr lang="it-IT" altLang="ja-JP" sz="2000" dirty="0"/>
              <a:t>a </a:t>
            </a:r>
            <a:r>
              <a:rPr lang="ja-JP" altLang="en-US" sz="2000" dirty="0"/>
              <a:t>business corporation</a:t>
            </a:r>
            <a:r>
              <a:rPr lang="en-US" altLang="ja-JP" sz="2000" dirty="0"/>
              <a:t>(s): </a:t>
            </a:r>
            <a:endParaRPr lang="en-CA" sz="2000" dirty="0"/>
          </a:p>
          <a:p>
            <a:pPr lvl="1" fontAlgn="auto">
              <a:spcAft>
                <a:spcPts val="0"/>
              </a:spcAft>
              <a:buFont typeface="Arial" panose="020B0604020202020204" pitchFamily="34" charset="0"/>
              <a:buChar char="•"/>
              <a:defRPr/>
            </a:pPr>
            <a:r>
              <a:rPr lang="en-CA" b="1" dirty="0"/>
              <a:t>Grants/Research Support: </a:t>
            </a:r>
            <a:r>
              <a:rPr lang="en-CA" dirty="0"/>
              <a:t>Danone/</a:t>
            </a:r>
            <a:r>
              <a:rPr lang="en-CA" dirty="0" err="1"/>
              <a:t>Nutricia</a:t>
            </a:r>
            <a:r>
              <a:rPr lang="en-CA" dirty="0"/>
              <a:t>, </a:t>
            </a:r>
            <a:r>
              <a:rPr lang="en-CA" dirty="0" err="1"/>
              <a:t>Biophytis</a:t>
            </a:r>
            <a:r>
              <a:rPr lang="en-CA" dirty="0"/>
              <a:t>, Abbott</a:t>
            </a:r>
          </a:p>
          <a:p>
            <a:pPr lvl="1" fontAlgn="auto">
              <a:spcAft>
                <a:spcPts val="0"/>
              </a:spcAft>
              <a:buFont typeface="Arial" panose="020B0604020202020204" pitchFamily="34" charset="0"/>
              <a:buChar char="•"/>
              <a:defRPr/>
            </a:pPr>
            <a:r>
              <a:rPr lang="en-CA" b="1" dirty="0"/>
              <a:t>Speakers Bureau/Honoraria and other: </a:t>
            </a:r>
            <a:r>
              <a:rPr lang="en-CA" dirty="0" err="1"/>
              <a:t>Nutricia</a:t>
            </a:r>
            <a:r>
              <a:rPr lang="en-CA" dirty="0"/>
              <a:t>, AKERN, </a:t>
            </a:r>
            <a:r>
              <a:rPr lang="en-CA" dirty="0" err="1"/>
              <a:t>Cosmed</a:t>
            </a:r>
            <a:endParaRPr lang="en-CA" dirty="0"/>
          </a:p>
          <a:p>
            <a:pPr lvl="1" fontAlgn="auto">
              <a:spcAft>
                <a:spcPts val="0"/>
              </a:spcAft>
              <a:buFont typeface="Arial" panose="020B0604020202020204" pitchFamily="34" charset="0"/>
              <a:buChar char="•"/>
              <a:defRPr/>
            </a:pPr>
            <a:r>
              <a:rPr lang="en-CA" b="1" dirty="0"/>
              <a:t>Consulting Fees: </a:t>
            </a:r>
            <a:r>
              <a:rPr lang="en-CA" dirty="0" err="1"/>
              <a:t>Vivenda</a:t>
            </a:r>
            <a:r>
              <a:rPr lang="en-CA" dirty="0"/>
              <a:t>, </a:t>
            </a:r>
            <a:r>
              <a:rPr lang="en-CA" dirty="0" err="1"/>
              <a:t>GioService</a:t>
            </a:r>
            <a:r>
              <a:rPr lang="en-CA" dirty="0"/>
              <a:t>, </a:t>
            </a:r>
            <a:r>
              <a:rPr lang="en-CA" dirty="0" err="1"/>
              <a:t>Federalimentare</a:t>
            </a:r>
            <a:r>
              <a:rPr lang="en-CA" dirty="0"/>
              <a:t>, Cambridge Food Science</a:t>
            </a:r>
          </a:p>
          <a:p>
            <a:pPr fontAlgn="auto">
              <a:spcAft>
                <a:spcPts val="0"/>
              </a:spcAft>
              <a:defRPr/>
            </a:pPr>
            <a:endParaRPr lang="en-CA" dirty="0">
              <a:solidFill>
                <a:srgbClr val="FF0000"/>
              </a:solidFill>
            </a:endParaRPr>
          </a:p>
          <a:p>
            <a:endParaRPr lang="it-IT" dirty="0"/>
          </a:p>
        </p:txBody>
      </p:sp>
      <p:sp>
        <p:nvSpPr>
          <p:cNvPr id="3" name="Titolo 2"/>
          <p:cNvSpPr>
            <a:spLocks noGrp="1"/>
          </p:cNvSpPr>
          <p:nvPr>
            <p:ph type="ctrTitle"/>
          </p:nvPr>
        </p:nvSpPr>
        <p:spPr>
          <a:xfrm>
            <a:off x="0" y="0"/>
            <a:ext cx="9144000" cy="764704"/>
          </a:xfrm>
          <a:solidFill>
            <a:schemeClr val="bg1">
              <a:lumMod val="85000"/>
            </a:schemeClr>
          </a:solidFill>
          <a:scene3d>
            <a:camera prst="orthographicFront"/>
            <a:lightRig rig="threePt" dir="t"/>
          </a:scene3d>
          <a:sp3d>
            <a:bevelT w="165100" prst="coolSlant"/>
          </a:sp3d>
        </p:spPr>
        <p:txBody>
          <a:bodyPr>
            <a:normAutofit/>
          </a:bodyPr>
          <a:lstStyle/>
          <a:p>
            <a:pPr algn="ctr"/>
            <a:r>
              <a:rPr lang="en-CA" altLang="it-IT" b="1" dirty="0">
                <a:solidFill>
                  <a:srgbClr val="002060"/>
                </a:solidFill>
              </a:rPr>
              <a:t>Faculty/Presenter Disclosure</a:t>
            </a:r>
            <a:endParaRPr lang="it-IT" b="1" dirty="0">
              <a:solidFill>
                <a:srgbClr val="002060"/>
              </a:solidFill>
            </a:endParaRPr>
          </a:p>
        </p:txBody>
      </p:sp>
      <p:pic>
        <p:nvPicPr>
          <p:cNvPr id="5" name="Immagine 2"/>
          <p:cNvPicPr>
            <a:picLocks noChangeAspect="1" noChangeArrowheads="1"/>
          </p:cNvPicPr>
          <p:nvPr/>
        </p:nvPicPr>
        <p:blipFill>
          <a:blip r:embed="rId2" cstate="print"/>
          <a:srcRect/>
          <a:stretch>
            <a:fillRect/>
          </a:stretch>
        </p:blipFill>
        <p:spPr bwMode="auto">
          <a:xfrm>
            <a:off x="0" y="6381328"/>
            <a:ext cx="1389763" cy="476672"/>
          </a:xfrm>
          <a:prstGeom prst="rect">
            <a:avLst/>
          </a:prstGeom>
          <a:noFill/>
          <a:ln w="9525">
            <a:noFill/>
            <a:miter lim="800000"/>
            <a:headEnd/>
            <a:tailEnd/>
          </a:ln>
        </p:spPr>
      </p:pic>
    </p:spTree>
    <p:extLst>
      <p:ext uri="{BB962C8B-B14F-4D97-AF65-F5344CB8AC3E}">
        <p14:creationId xmlns:p14="http://schemas.microsoft.com/office/powerpoint/2010/main" val="395938412"/>
      </p:ext>
    </p:extLst>
  </p:cSld>
  <p:clrMapOvr>
    <a:masterClrMapping/>
  </p:clrMapOvr>
  <p:transition spd="med">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stretch>
            <a:fillRect/>
          </a:stretch>
        </p:blipFill>
        <p:spPr>
          <a:xfrm>
            <a:off x="3491880" y="260648"/>
            <a:ext cx="5432236" cy="4536504"/>
          </a:xfrm>
          <a:prstGeom prst="rect">
            <a:avLst/>
          </a:prstGeom>
        </p:spPr>
      </p:pic>
      <p:pic>
        <p:nvPicPr>
          <p:cNvPr id="3" name="Immagine 2"/>
          <p:cNvPicPr>
            <a:picLocks noChangeAspect="1" noChangeArrowheads="1"/>
          </p:cNvPicPr>
          <p:nvPr/>
        </p:nvPicPr>
        <p:blipFill>
          <a:blip r:embed="rId4" cstate="print"/>
          <a:srcRect/>
          <a:stretch>
            <a:fillRect/>
          </a:stretch>
        </p:blipFill>
        <p:spPr bwMode="auto">
          <a:xfrm>
            <a:off x="7755467" y="6381750"/>
            <a:ext cx="1388533" cy="476250"/>
          </a:xfrm>
          <a:prstGeom prst="rect">
            <a:avLst/>
          </a:prstGeom>
          <a:noFill/>
          <a:ln w="9525">
            <a:noFill/>
            <a:miter lim="800000"/>
            <a:headEnd/>
            <a:tailEnd/>
          </a:ln>
        </p:spPr>
      </p:pic>
      <p:sp>
        <p:nvSpPr>
          <p:cNvPr id="2" name="CasellaDiTesto 1">
            <a:extLst>
              <a:ext uri="{FF2B5EF4-FFF2-40B4-BE49-F238E27FC236}">
                <a16:creationId xmlns:a16="http://schemas.microsoft.com/office/drawing/2014/main" id="{EA6DA087-37FF-4C6A-8D18-B0016EBED342}"/>
              </a:ext>
            </a:extLst>
          </p:cNvPr>
          <p:cNvSpPr txBox="1"/>
          <p:nvPr/>
        </p:nvSpPr>
        <p:spPr>
          <a:xfrm>
            <a:off x="379912" y="335845"/>
            <a:ext cx="3111967" cy="5940088"/>
          </a:xfrm>
          <a:prstGeom prst="rect">
            <a:avLst/>
          </a:prstGeom>
          <a:noFill/>
        </p:spPr>
        <p:txBody>
          <a:bodyPr wrap="square" rtlCol="0">
            <a:spAutoFit/>
          </a:bodyPr>
          <a:lstStyle/>
          <a:p>
            <a:r>
              <a:rPr lang="en-US" sz="2000" dirty="0"/>
              <a:t>SO is considered a pathology in which the </a:t>
            </a:r>
            <a:r>
              <a:rPr lang="en-US" sz="2000" b="1" dirty="0">
                <a:solidFill>
                  <a:schemeClr val="accent5">
                    <a:lumMod val="50000"/>
                  </a:schemeClr>
                </a:solidFill>
              </a:rPr>
              <a:t>clinical and functional consequences are worse beyond either condition alone</a:t>
            </a:r>
            <a:r>
              <a:rPr lang="en-US" sz="2000" dirty="0"/>
              <a:t> due to synergistic and negative action that characterizes the combination of these two situations.</a:t>
            </a:r>
          </a:p>
          <a:p>
            <a:endParaRPr lang="en-US" sz="2000" dirty="0"/>
          </a:p>
          <a:p>
            <a:pPr lvl="0">
              <a:defRPr/>
            </a:pPr>
            <a:r>
              <a:rPr lang="en-US" sz="2000" dirty="0">
                <a:cs typeface="Arial" pitchFamily="34" charset="0"/>
              </a:rPr>
              <a:t>The prevalence, however, is very variable due to the criteria adopted to define SO in the different studies, and there was therefore no way to understand the </a:t>
            </a:r>
            <a:r>
              <a:rPr lang="en-US" sz="2000" b="1" dirty="0">
                <a:solidFill>
                  <a:schemeClr val="accent5">
                    <a:lumMod val="50000"/>
                  </a:schemeClr>
                </a:solidFill>
                <a:cs typeface="Arial" pitchFamily="34" charset="0"/>
              </a:rPr>
              <a:t>epidemiological impact </a:t>
            </a:r>
            <a:r>
              <a:rPr lang="en-US" sz="2000" dirty="0">
                <a:cs typeface="Arial" pitchFamily="34" charset="0"/>
              </a:rPr>
              <a:t>of SO.</a:t>
            </a:r>
          </a:p>
        </p:txBody>
      </p:sp>
    </p:spTree>
    <p:extLst>
      <p:ext uri="{BB962C8B-B14F-4D97-AF65-F5344CB8AC3E}">
        <p14:creationId xmlns:p14="http://schemas.microsoft.com/office/powerpoint/2010/main" val="2230696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A1E812-914B-4CA1-8ECF-383C9DCAC184}"/>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47870822-BBFC-4C94-A340-A93A6E903C6B}"/>
              </a:ext>
            </a:extLst>
          </p:cNvPr>
          <p:cNvPicPr>
            <a:picLocks noChangeAspect="1"/>
          </p:cNvPicPr>
          <p:nvPr/>
        </p:nvPicPr>
        <p:blipFill>
          <a:blip r:embed="rId2"/>
          <a:stretch>
            <a:fillRect/>
          </a:stretch>
        </p:blipFill>
        <p:spPr>
          <a:xfrm>
            <a:off x="16851" y="0"/>
            <a:ext cx="4555150" cy="3428999"/>
          </a:xfrm>
          <a:prstGeom prst="rect">
            <a:avLst/>
          </a:prstGeom>
        </p:spPr>
      </p:pic>
      <p:pic>
        <p:nvPicPr>
          <p:cNvPr id="7" name="Immagine 6">
            <a:extLst>
              <a:ext uri="{FF2B5EF4-FFF2-40B4-BE49-F238E27FC236}">
                <a16:creationId xmlns:a16="http://schemas.microsoft.com/office/drawing/2014/main" id="{FF830503-2382-41DF-8D58-5C8C4FBA2497}"/>
              </a:ext>
            </a:extLst>
          </p:cNvPr>
          <p:cNvPicPr>
            <a:picLocks noChangeAspect="1"/>
          </p:cNvPicPr>
          <p:nvPr/>
        </p:nvPicPr>
        <p:blipFill>
          <a:blip r:embed="rId3"/>
          <a:stretch>
            <a:fillRect/>
          </a:stretch>
        </p:blipFill>
        <p:spPr>
          <a:xfrm>
            <a:off x="4572000" y="31677"/>
            <a:ext cx="4572000" cy="3397322"/>
          </a:xfrm>
          <a:prstGeom prst="rect">
            <a:avLst/>
          </a:prstGeom>
        </p:spPr>
      </p:pic>
      <p:pic>
        <p:nvPicPr>
          <p:cNvPr id="9" name="Immagine 8">
            <a:extLst>
              <a:ext uri="{FF2B5EF4-FFF2-40B4-BE49-F238E27FC236}">
                <a16:creationId xmlns:a16="http://schemas.microsoft.com/office/drawing/2014/main" id="{D14FE0A2-CC0A-47A7-8A41-388F2A5F9FC0}"/>
              </a:ext>
            </a:extLst>
          </p:cNvPr>
          <p:cNvPicPr>
            <a:picLocks noChangeAspect="1"/>
          </p:cNvPicPr>
          <p:nvPr/>
        </p:nvPicPr>
        <p:blipFill>
          <a:blip r:embed="rId4"/>
          <a:stretch>
            <a:fillRect/>
          </a:stretch>
        </p:blipFill>
        <p:spPr>
          <a:xfrm>
            <a:off x="16851" y="3441183"/>
            <a:ext cx="4555149" cy="3397322"/>
          </a:xfrm>
          <a:prstGeom prst="rect">
            <a:avLst/>
          </a:prstGeom>
        </p:spPr>
      </p:pic>
      <p:pic>
        <p:nvPicPr>
          <p:cNvPr id="10" name="Segnaposto contenuto 3">
            <a:extLst>
              <a:ext uri="{FF2B5EF4-FFF2-40B4-BE49-F238E27FC236}">
                <a16:creationId xmlns:a16="http://schemas.microsoft.com/office/drawing/2014/main" id="{CA872CC3-B520-44AC-8479-4B02B44AD6A1}"/>
              </a:ext>
            </a:extLst>
          </p:cNvPr>
          <p:cNvPicPr>
            <a:picLocks noChangeAspect="1"/>
          </p:cNvPicPr>
          <p:nvPr/>
        </p:nvPicPr>
        <p:blipFill>
          <a:blip r:embed="rId5"/>
          <a:stretch>
            <a:fillRect/>
          </a:stretch>
        </p:blipFill>
        <p:spPr>
          <a:xfrm>
            <a:off x="5580112" y="3793352"/>
            <a:ext cx="2829775" cy="2811239"/>
          </a:xfrm>
          <a:prstGeom prst="rect">
            <a:avLst/>
          </a:prstGeom>
        </p:spPr>
      </p:pic>
    </p:spTree>
    <p:extLst>
      <p:ext uri="{BB962C8B-B14F-4D97-AF65-F5344CB8AC3E}">
        <p14:creationId xmlns:p14="http://schemas.microsoft.com/office/powerpoint/2010/main" val="2271761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2"/>
          <p:cNvPicPr>
            <a:picLocks noChangeAspect="1" noChangeArrowheads="1"/>
          </p:cNvPicPr>
          <p:nvPr/>
        </p:nvPicPr>
        <p:blipFill>
          <a:blip r:embed="rId3" cstate="print"/>
          <a:srcRect/>
          <a:stretch>
            <a:fillRect/>
          </a:stretch>
        </p:blipFill>
        <p:spPr bwMode="auto">
          <a:xfrm>
            <a:off x="7614576" y="6237312"/>
            <a:ext cx="1410882" cy="483916"/>
          </a:xfrm>
          <a:prstGeom prst="rect">
            <a:avLst/>
          </a:prstGeom>
          <a:noFill/>
          <a:ln w="9525">
            <a:noFill/>
            <a:miter lim="800000"/>
            <a:headEnd/>
            <a:tailEnd/>
          </a:ln>
        </p:spPr>
      </p:pic>
      <p:sp>
        <p:nvSpPr>
          <p:cNvPr id="16" name="CasellaDiTesto 15">
            <a:extLst>
              <a:ext uri="{FF2B5EF4-FFF2-40B4-BE49-F238E27FC236}">
                <a16:creationId xmlns:a16="http://schemas.microsoft.com/office/drawing/2014/main" id="{C22E1362-B320-438E-ABA7-279257ED169E}"/>
              </a:ext>
            </a:extLst>
          </p:cNvPr>
          <p:cNvSpPr txBox="1"/>
          <p:nvPr/>
        </p:nvSpPr>
        <p:spPr>
          <a:xfrm>
            <a:off x="6570222" y="2537532"/>
            <a:ext cx="433482" cy="300082"/>
          </a:xfrm>
          <a:prstGeom prst="rect">
            <a:avLst/>
          </a:prstGeom>
          <a:noFill/>
        </p:spPr>
        <p:txBody>
          <a:bodyPr wrap="square" rtlCol="0">
            <a:spAutoFit/>
          </a:bodyPr>
          <a:lstStyle/>
          <a:p>
            <a:r>
              <a:rPr lang="it-IT" sz="1350" dirty="0"/>
              <a:t>**</a:t>
            </a:r>
          </a:p>
        </p:txBody>
      </p:sp>
      <p:sp>
        <p:nvSpPr>
          <p:cNvPr id="17" name="CasellaDiTesto 16">
            <a:extLst>
              <a:ext uri="{FF2B5EF4-FFF2-40B4-BE49-F238E27FC236}">
                <a16:creationId xmlns:a16="http://schemas.microsoft.com/office/drawing/2014/main" id="{EA35BB41-221F-4464-8C62-B1138A86AAC8}"/>
              </a:ext>
            </a:extLst>
          </p:cNvPr>
          <p:cNvSpPr txBox="1"/>
          <p:nvPr/>
        </p:nvSpPr>
        <p:spPr>
          <a:xfrm>
            <a:off x="6300192" y="2719953"/>
            <a:ext cx="216024" cy="300082"/>
          </a:xfrm>
          <a:prstGeom prst="rect">
            <a:avLst/>
          </a:prstGeom>
          <a:noFill/>
        </p:spPr>
        <p:txBody>
          <a:bodyPr wrap="square" rtlCol="0">
            <a:spAutoFit/>
          </a:bodyPr>
          <a:lstStyle/>
          <a:p>
            <a:r>
              <a:rPr lang="it-IT" sz="1350" dirty="0"/>
              <a:t>*</a:t>
            </a:r>
          </a:p>
        </p:txBody>
      </p:sp>
      <p:sp>
        <p:nvSpPr>
          <p:cNvPr id="18" name="CasellaDiTesto 17">
            <a:extLst>
              <a:ext uri="{FF2B5EF4-FFF2-40B4-BE49-F238E27FC236}">
                <a16:creationId xmlns:a16="http://schemas.microsoft.com/office/drawing/2014/main" id="{1BDC7636-E42B-4E4D-B0D1-2318FEC3418B}"/>
              </a:ext>
            </a:extLst>
          </p:cNvPr>
          <p:cNvSpPr txBox="1"/>
          <p:nvPr/>
        </p:nvSpPr>
        <p:spPr>
          <a:xfrm>
            <a:off x="539552" y="5042878"/>
            <a:ext cx="7218084" cy="1738938"/>
          </a:xfrm>
          <a:prstGeom prst="rect">
            <a:avLst/>
          </a:prstGeom>
          <a:noFill/>
        </p:spPr>
        <p:txBody>
          <a:bodyPr wrap="square" rtlCol="0">
            <a:spAutoFit/>
          </a:bodyPr>
          <a:lstStyle/>
          <a:p>
            <a:r>
              <a:rPr lang="it-IT" sz="1600" dirty="0"/>
              <a:t>* </a:t>
            </a:r>
            <a:r>
              <a:rPr lang="it-IT" sz="1600" dirty="0">
                <a:solidFill>
                  <a:srgbClr val="002060"/>
                </a:solidFill>
              </a:rPr>
              <a:t>2018: SO: Time to </a:t>
            </a:r>
            <a:r>
              <a:rPr lang="it-IT" sz="1600" dirty="0" err="1">
                <a:solidFill>
                  <a:srgbClr val="002060"/>
                </a:solidFill>
              </a:rPr>
              <a:t>meet</a:t>
            </a:r>
            <a:r>
              <a:rPr lang="it-IT" sz="1600" dirty="0">
                <a:solidFill>
                  <a:srgbClr val="002060"/>
                </a:solidFill>
              </a:rPr>
              <a:t> the challenge. </a:t>
            </a:r>
            <a:r>
              <a:rPr lang="it-IT" sz="1600" dirty="0" err="1">
                <a:solidFill>
                  <a:srgbClr val="002060"/>
                </a:solidFill>
              </a:rPr>
              <a:t>Barazzoni</a:t>
            </a:r>
            <a:r>
              <a:rPr lang="it-IT" sz="1600" dirty="0">
                <a:solidFill>
                  <a:srgbClr val="002060"/>
                </a:solidFill>
              </a:rPr>
              <a:t> R et al, </a:t>
            </a:r>
            <a:r>
              <a:rPr lang="it-IT" sz="1600" dirty="0" err="1">
                <a:solidFill>
                  <a:srgbClr val="002060"/>
                </a:solidFill>
              </a:rPr>
              <a:t>Clin</a:t>
            </a:r>
            <a:r>
              <a:rPr lang="it-IT" sz="1600" dirty="0">
                <a:solidFill>
                  <a:srgbClr val="002060"/>
                </a:solidFill>
              </a:rPr>
              <a:t> </a:t>
            </a:r>
            <a:r>
              <a:rPr lang="it-IT" sz="1600" dirty="0" err="1">
                <a:solidFill>
                  <a:srgbClr val="002060"/>
                </a:solidFill>
              </a:rPr>
              <a:t>Nutr</a:t>
            </a:r>
            <a:r>
              <a:rPr lang="it-IT" sz="1600" dirty="0">
                <a:solidFill>
                  <a:srgbClr val="002060"/>
                </a:solidFill>
              </a:rPr>
              <a:t> &amp; </a:t>
            </a:r>
            <a:r>
              <a:rPr lang="it-IT" sz="1600" dirty="0" err="1">
                <a:solidFill>
                  <a:srgbClr val="002060"/>
                </a:solidFill>
              </a:rPr>
              <a:t>Obes</a:t>
            </a:r>
            <a:r>
              <a:rPr lang="it-IT" sz="1600" dirty="0">
                <a:solidFill>
                  <a:srgbClr val="002060"/>
                </a:solidFill>
              </a:rPr>
              <a:t> </a:t>
            </a:r>
            <a:r>
              <a:rPr lang="it-IT" sz="1600" dirty="0" err="1">
                <a:solidFill>
                  <a:srgbClr val="002060"/>
                </a:solidFill>
              </a:rPr>
              <a:t>Facts</a:t>
            </a:r>
            <a:endParaRPr lang="it-IT" sz="1600" dirty="0">
              <a:solidFill>
                <a:srgbClr val="002060"/>
              </a:solidFill>
            </a:endParaRPr>
          </a:p>
          <a:p>
            <a:r>
              <a:rPr lang="it-IT" sz="1600" dirty="0">
                <a:solidFill>
                  <a:srgbClr val="002060"/>
                </a:solidFill>
              </a:rPr>
              <a:t>** 2020: </a:t>
            </a:r>
            <a:r>
              <a:rPr lang="en-US" sz="1600" dirty="0">
                <a:solidFill>
                  <a:srgbClr val="002060"/>
                </a:solidFill>
              </a:rPr>
              <a:t>Critical appraisal of definitions and diagnostic criteria for sarcopenic obesity based on a systematic review. Donini L et al, Clin </a:t>
            </a:r>
            <a:r>
              <a:rPr lang="en-US" sz="1600" dirty="0" err="1">
                <a:solidFill>
                  <a:srgbClr val="002060"/>
                </a:solidFill>
              </a:rPr>
              <a:t>Nutr</a:t>
            </a:r>
            <a:endParaRPr lang="en-US" sz="1600" dirty="0">
              <a:solidFill>
                <a:srgbClr val="002060"/>
              </a:solidFill>
            </a:endParaRPr>
          </a:p>
          <a:p>
            <a:r>
              <a:rPr lang="en-US" sz="1600" dirty="0">
                <a:solidFill>
                  <a:srgbClr val="002060"/>
                </a:solidFill>
              </a:rPr>
              <a:t>*** 2022: Definition and Diagnostic Criteria for Sarcopenic Obesity: ESPEN and EASO Consensus Statement. Donini L et al, Clin </a:t>
            </a:r>
            <a:r>
              <a:rPr lang="en-US" sz="1600" dirty="0" err="1">
                <a:solidFill>
                  <a:srgbClr val="002060"/>
                </a:solidFill>
              </a:rPr>
              <a:t>Nutr</a:t>
            </a:r>
            <a:r>
              <a:rPr lang="en-US" sz="1600" dirty="0">
                <a:solidFill>
                  <a:srgbClr val="002060"/>
                </a:solidFill>
              </a:rPr>
              <a:t> &amp; </a:t>
            </a:r>
            <a:r>
              <a:rPr lang="en-US" sz="1600" dirty="0" err="1">
                <a:solidFill>
                  <a:srgbClr val="002060"/>
                </a:solidFill>
              </a:rPr>
              <a:t>Obes</a:t>
            </a:r>
            <a:r>
              <a:rPr lang="en-US" sz="1600" dirty="0">
                <a:solidFill>
                  <a:srgbClr val="002060"/>
                </a:solidFill>
              </a:rPr>
              <a:t> Facts</a:t>
            </a:r>
          </a:p>
          <a:p>
            <a:endParaRPr lang="en-US" sz="1350" b="1" dirty="0">
              <a:solidFill>
                <a:srgbClr val="212121"/>
              </a:solidFill>
              <a:latin typeface="Merriweather" panose="00000500000000000000" pitchFamily="2" charset="0"/>
            </a:endParaRPr>
          </a:p>
          <a:p>
            <a:endParaRPr lang="it-IT" sz="1350" dirty="0"/>
          </a:p>
        </p:txBody>
      </p:sp>
      <p:pic>
        <p:nvPicPr>
          <p:cNvPr id="19" name="Segnaposto contenuto 4">
            <a:extLst>
              <a:ext uri="{FF2B5EF4-FFF2-40B4-BE49-F238E27FC236}">
                <a16:creationId xmlns:a16="http://schemas.microsoft.com/office/drawing/2014/main" id="{2B33266D-0FDA-41E9-80C5-B57FBC8CF501}"/>
              </a:ext>
            </a:extLst>
          </p:cNvPr>
          <p:cNvPicPr>
            <a:picLocks noChangeAspect="1"/>
          </p:cNvPicPr>
          <p:nvPr/>
        </p:nvPicPr>
        <p:blipFill rotWithShape="1">
          <a:blip r:embed="rId4"/>
          <a:srcRect l="20467" t="72227" r="64319" b="10272"/>
          <a:stretch/>
        </p:blipFill>
        <p:spPr>
          <a:xfrm>
            <a:off x="1732010" y="665390"/>
            <a:ext cx="6042125" cy="3909611"/>
          </a:xfrm>
          <a:prstGeom prst="rect">
            <a:avLst/>
          </a:prstGeom>
        </p:spPr>
      </p:pic>
      <p:sp>
        <p:nvSpPr>
          <p:cNvPr id="20" name="CasellaDiTesto 19">
            <a:extLst>
              <a:ext uri="{FF2B5EF4-FFF2-40B4-BE49-F238E27FC236}">
                <a16:creationId xmlns:a16="http://schemas.microsoft.com/office/drawing/2014/main" id="{95BA1AF7-06A4-42AA-8E03-B3A70A8DCBFE}"/>
              </a:ext>
            </a:extLst>
          </p:cNvPr>
          <p:cNvSpPr txBox="1"/>
          <p:nvPr/>
        </p:nvSpPr>
        <p:spPr>
          <a:xfrm>
            <a:off x="3299258" y="3933056"/>
            <a:ext cx="2970330" cy="369332"/>
          </a:xfrm>
          <a:prstGeom prst="rect">
            <a:avLst/>
          </a:prstGeom>
          <a:noFill/>
        </p:spPr>
        <p:txBody>
          <a:bodyPr wrap="square" rtlCol="0">
            <a:spAutoFit/>
          </a:bodyPr>
          <a:lstStyle/>
          <a:p>
            <a:r>
              <a:rPr lang="it-IT" b="1" dirty="0">
                <a:solidFill>
                  <a:srgbClr val="002060"/>
                </a:solidFill>
              </a:rPr>
              <a:t>N=2070 (86.9% from 2018)</a:t>
            </a:r>
          </a:p>
        </p:txBody>
      </p:sp>
      <p:sp>
        <p:nvSpPr>
          <p:cNvPr id="21" name="Freccia curva 20">
            <a:extLst>
              <a:ext uri="{FF2B5EF4-FFF2-40B4-BE49-F238E27FC236}">
                <a16:creationId xmlns:a16="http://schemas.microsoft.com/office/drawing/2014/main" id="{3A0A80B5-48E7-4875-BDF7-CC68FE1317B3}"/>
              </a:ext>
            </a:extLst>
          </p:cNvPr>
          <p:cNvSpPr/>
          <p:nvPr/>
        </p:nvSpPr>
        <p:spPr>
          <a:xfrm rot="5400000">
            <a:off x="4638504" y="1216536"/>
            <a:ext cx="407883" cy="18908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pic>
        <p:nvPicPr>
          <p:cNvPr id="22" name="Segnaposto contenuto 3">
            <a:extLst>
              <a:ext uri="{FF2B5EF4-FFF2-40B4-BE49-F238E27FC236}">
                <a16:creationId xmlns:a16="http://schemas.microsoft.com/office/drawing/2014/main" id="{8F691389-DD9B-45B9-BF76-9CA044AC3AF5}"/>
              </a:ext>
            </a:extLst>
          </p:cNvPr>
          <p:cNvPicPr>
            <a:picLocks noChangeAspect="1"/>
          </p:cNvPicPr>
          <p:nvPr/>
        </p:nvPicPr>
        <p:blipFill>
          <a:blip r:embed="rId5"/>
          <a:stretch>
            <a:fillRect/>
          </a:stretch>
        </p:blipFill>
        <p:spPr>
          <a:xfrm>
            <a:off x="467544" y="539310"/>
            <a:ext cx="3429462" cy="1998222"/>
          </a:xfrm>
          <a:prstGeom prst="rect">
            <a:avLst/>
          </a:prstGeom>
          <a:ln w="38100">
            <a:solidFill>
              <a:srgbClr val="002060"/>
            </a:solidFill>
          </a:ln>
        </p:spPr>
      </p:pic>
      <p:pic>
        <p:nvPicPr>
          <p:cNvPr id="23" name="Immagine 22">
            <a:extLst>
              <a:ext uri="{FF2B5EF4-FFF2-40B4-BE49-F238E27FC236}">
                <a16:creationId xmlns:a16="http://schemas.microsoft.com/office/drawing/2014/main" id="{1DC3E2B7-290D-4B9A-9088-8A010571DC17}"/>
              </a:ext>
            </a:extLst>
          </p:cNvPr>
          <p:cNvPicPr>
            <a:picLocks noChangeAspect="1"/>
          </p:cNvPicPr>
          <p:nvPr/>
        </p:nvPicPr>
        <p:blipFill>
          <a:blip r:embed="rId6"/>
          <a:stretch>
            <a:fillRect/>
          </a:stretch>
        </p:blipFill>
        <p:spPr>
          <a:xfrm>
            <a:off x="6907397" y="212955"/>
            <a:ext cx="1850244" cy="911789"/>
          </a:xfrm>
          <a:prstGeom prst="rect">
            <a:avLst/>
          </a:prstGeom>
          <a:solidFill>
            <a:schemeClr val="bg1"/>
          </a:solidFill>
        </p:spPr>
      </p:pic>
      <p:sp>
        <p:nvSpPr>
          <p:cNvPr id="11" name="CasellaDiTesto 10">
            <a:extLst>
              <a:ext uri="{FF2B5EF4-FFF2-40B4-BE49-F238E27FC236}">
                <a16:creationId xmlns:a16="http://schemas.microsoft.com/office/drawing/2014/main" id="{E73801B5-FB14-46E9-9D7A-D6FCE181D51C}"/>
              </a:ext>
            </a:extLst>
          </p:cNvPr>
          <p:cNvSpPr txBox="1"/>
          <p:nvPr/>
        </p:nvSpPr>
        <p:spPr>
          <a:xfrm>
            <a:off x="5538079" y="2341591"/>
            <a:ext cx="249807" cy="369332"/>
          </a:xfrm>
          <a:prstGeom prst="rect">
            <a:avLst/>
          </a:prstGeom>
          <a:noFill/>
        </p:spPr>
        <p:txBody>
          <a:bodyPr wrap="square" rtlCol="0">
            <a:spAutoFit/>
          </a:bodyPr>
          <a:lstStyle/>
          <a:p>
            <a:r>
              <a:rPr lang="it-IT" dirty="0"/>
              <a:t>*</a:t>
            </a:r>
          </a:p>
        </p:txBody>
      </p:sp>
      <p:sp>
        <p:nvSpPr>
          <p:cNvPr id="24" name="CasellaDiTesto 23">
            <a:extLst>
              <a:ext uri="{FF2B5EF4-FFF2-40B4-BE49-F238E27FC236}">
                <a16:creationId xmlns:a16="http://schemas.microsoft.com/office/drawing/2014/main" id="{B1540768-9A31-40DE-B111-64F0D381CCBE}"/>
              </a:ext>
            </a:extLst>
          </p:cNvPr>
          <p:cNvSpPr txBox="1"/>
          <p:nvPr/>
        </p:nvSpPr>
        <p:spPr>
          <a:xfrm>
            <a:off x="5960509" y="1323340"/>
            <a:ext cx="555707" cy="369332"/>
          </a:xfrm>
          <a:prstGeom prst="rect">
            <a:avLst/>
          </a:prstGeom>
          <a:noFill/>
        </p:spPr>
        <p:txBody>
          <a:bodyPr wrap="square" rtlCol="0">
            <a:spAutoFit/>
          </a:bodyPr>
          <a:lstStyle/>
          <a:p>
            <a:r>
              <a:rPr lang="it-IT" dirty="0"/>
              <a:t>***</a:t>
            </a:r>
          </a:p>
        </p:txBody>
      </p:sp>
      <p:sp>
        <p:nvSpPr>
          <p:cNvPr id="25" name="CasellaDiTesto 24">
            <a:extLst>
              <a:ext uri="{FF2B5EF4-FFF2-40B4-BE49-F238E27FC236}">
                <a16:creationId xmlns:a16="http://schemas.microsoft.com/office/drawing/2014/main" id="{9D480DCC-C8A2-44FE-A027-DC8A86A96532}"/>
              </a:ext>
            </a:extLst>
          </p:cNvPr>
          <p:cNvSpPr txBox="1"/>
          <p:nvPr/>
        </p:nvSpPr>
        <p:spPr>
          <a:xfrm>
            <a:off x="5798135" y="2075387"/>
            <a:ext cx="457313" cy="369332"/>
          </a:xfrm>
          <a:prstGeom prst="rect">
            <a:avLst/>
          </a:prstGeom>
          <a:noFill/>
        </p:spPr>
        <p:txBody>
          <a:bodyPr wrap="square" rtlCol="0">
            <a:spAutoFit/>
          </a:bodyPr>
          <a:lstStyle/>
          <a:p>
            <a:r>
              <a:rPr lang="it-IT" dirty="0"/>
              <a:t>**</a:t>
            </a:r>
          </a:p>
        </p:txBody>
      </p:sp>
    </p:spTree>
    <p:extLst>
      <p:ext uri="{BB962C8B-B14F-4D97-AF65-F5344CB8AC3E}">
        <p14:creationId xmlns:p14="http://schemas.microsoft.com/office/powerpoint/2010/main" val="382472307"/>
      </p:ext>
    </p:extLst>
  </p:cSld>
  <p:clrMapOvr>
    <a:masterClrMapping/>
  </p:clrMapOvr>
  <mc:AlternateContent xmlns:mc="http://schemas.openxmlformats.org/markup-compatibility/2006" xmlns:p14="http://schemas.microsoft.com/office/powerpoint/2010/main">
    <mc:Choice Requires="p14">
      <p:transition spd="slow" p14:dur="2000" advTm="45723"/>
    </mc:Choice>
    <mc:Fallback xmlns="">
      <p:transition spd="slow" advTm="4572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80F9AF6E-3AB1-486C-B506-C51F69508FA2}"/>
              </a:ext>
            </a:extLst>
          </p:cNvPr>
          <p:cNvSpPr>
            <a:spLocks noGrp="1"/>
          </p:cNvSpPr>
          <p:nvPr>
            <p:ph idx="1"/>
          </p:nvPr>
        </p:nvSpPr>
        <p:spPr>
          <a:xfrm>
            <a:off x="683568" y="2060848"/>
            <a:ext cx="8064896" cy="2592288"/>
          </a:xfrm>
          <a:prstGeom prst="roundRect">
            <a:avLst/>
          </a:prstGeom>
          <a:solidFill>
            <a:schemeClr val="bg1">
              <a:lumMod val="85000"/>
            </a:schemeClr>
          </a:solidFill>
          <a:scene3d>
            <a:camera prst="orthographicFront"/>
            <a:lightRig rig="threePt" dir="t"/>
          </a:scene3d>
          <a:sp3d>
            <a:bevelT w="165100" prst="coolSlant"/>
          </a:sp3d>
        </p:spPr>
        <p:txBody>
          <a:bodyPr>
            <a:noAutofit/>
          </a:bodyPr>
          <a:lstStyle/>
          <a:p>
            <a:pPr marL="0" indent="0">
              <a:buNone/>
            </a:pPr>
            <a:r>
              <a:rPr lang="it-IT" dirty="0">
                <a:solidFill>
                  <a:srgbClr val="C00000"/>
                </a:solidFill>
              </a:rPr>
              <a:t>The </a:t>
            </a:r>
            <a:r>
              <a:rPr lang="it-IT" dirty="0" err="1">
                <a:solidFill>
                  <a:srgbClr val="C00000"/>
                </a:solidFill>
              </a:rPr>
              <a:t>Sarcopenic</a:t>
            </a:r>
            <a:r>
              <a:rPr lang="it-IT" dirty="0">
                <a:solidFill>
                  <a:srgbClr val="C00000"/>
                </a:solidFill>
              </a:rPr>
              <a:t> </a:t>
            </a:r>
            <a:r>
              <a:rPr lang="it-IT" dirty="0" err="1">
                <a:solidFill>
                  <a:srgbClr val="C00000"/>
                </a:solidFill>
              </a:rPr>
              <a:t>Obesity</a:t>
            </a:r>
            <a:r>
              <a:rPr lang="it-IT" dirty="0">
                <a:solidFill>
                  <a:srgbClr val="C00000"/>
                </a:solidFill>
              </a:rPr>
              <a:t> Clinical Leadership </a:t>
            </a:r>
            <a:r>
              <a:rPr lang="it-IT" dirty="0" err="1">
                <a:solidFill>
                  <a:srgbClr val="C00000"/>
                </a:solidFill>
              </a:rPr>
              <a:t>Initiative</a:t>
            </a:r>
            <a:r>
              <a:rPr lang="it-IT" dirty="0">
                <a:solidFill>
                  <a:srgbClr val="C00000"/>
                </a:solidFill>
              </a:rPr>
              <a:t> (SOGLI)</a:t>
            </a:r>
          </a:p>
          <a:p>
            <a:r>
              <a:rPr lang="it-IT" sz="3200" dirty="0">
                <a:solidFill>
                  <a:srgbClr val="C00000"/>
                </a:solidFill>
              </a:rPr>
              <a:t>	</a:t>
            </a:r>
            <a:r>
              <a:rPr lang="it-IT" sz="3200" i="1" dirty="0">
                <a:solidFill>
                  <a:srgbClr val="C00000"/>
                </a:solidFill>
              </a:rPr>
              <a:t>Definition and </a:t>
            </a:r>
            <a:r>
              <a:rPr lang="it-IT" sz="3200" i="1" dirty="0" err="1">
                <a:solidFill>
                  <a:srgbClr val="C00000"/>
                </a:solidFill>
              </a:rPr>
              <a:t>diagnostic</a:t>
            </a:r>
            <a:r>
              <a:rPr lang="it-IT" sz="3200" i="1" dirty="0">
                <a:solidFill>
                  <a:srgbClr val="C00000"/>
                </a:solidFill>
              </a:rPr>
              <a:t> </a:t>
            </a:r>
            <a:r>
              <a:rPr lang="it-IT" sz="3200" i="1" dirty="0" err="1">
                <a:solidFill>
                  <a:srgbClr val="C00000"/>
                </a:solidFill>
              </a:rPr>
              <a:t>criteria</a:t>
            </a:r>
            <a:r>
              <a:rPr lang="it-IT" sz="3200" i="1" dirty="0">
                <a:solidFill>
                  <a:srgbClr val="C00000"/>
                </a:solidFill>
              </a:rPr>
              <a:t> for 	</a:t>
            </a:r>
            <a:r>
              <a:rPr lang="it-IT" sz="3200" i="1" dirty="0" err="1">
                <a:solidFill>
                  <a:srgbClr val="C00000"/>
                </a:solidFill>
              </a:rPr>
              <a:t>Sarcopenic</a:t>
            </a:r>
            <a:r>
              <a:rPr lang="it-IT" sz="3200" i="1" dirty="0">
                <a:solidFill>
                  <a:srgbClr val="C00000"/>
                </a:solidFill>
              </a:rPr>
              <a:t> </a:t>
            </a:r>
            <a:r>
              <a:rPr lang="it-IT" sz="3200" i="1" dirty="0" err="1">
                <a:solidFill>
                  <a:srgbClr val="C00000"/>
                </a:solidFill>
              </a:rPr>
              <a:t>Obesity</a:t>
            </a:r>
            <a:endParaRPr lang="it-IT" sz="3200" i="1" dirty="0">
              <a:solidFill>
                <a:srgbClr val="C00000"/>
              </a:solidFill>
            </a:endParaRPr>
          </a:p>
          <a:p>
            <a:pPr marL="0" indent="0">
              <a:buNone/>
            </a:pPr>
            <a:endParaRPr lang="it-IT" dirty="0">
              <a:solidFill>
                <a:srgbClr val="C00000"/>
              </a:solidFill>
            </a:endParaRPr>
          </a:p>
        </p:txBody>
      </p:sp>
      <p:pic>
        <p:nvPicPr>
          <p:cNvPr id="5" name="Immagine 2">
            <a:extLst>
              <a:ext uri="{FF2B5EF4-FFF2-40B4-BE49-F238E27FC236}">
                <a16:creationId xmlns:a16="http://schemas.microsoft.com/office/drawing/2014/main" id="{E6273CB2-310D-4231-8506-83AB31BAF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7925" y="6453336"/>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964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366150" y="5303566"/>
            <a:ext cx="1541554" cy="1541554"/>
          </a:xfrm>
          <a:prstGeom prst="rect">
            <a:avLst/>
          </a:prstGeom>
        </p:spPr>
      </p:pic>
      <p:pic>
        <p:nvPicPr>
          <p:cNvPr id="7" name="Immagine 2"/>
          <p:cNvPicPr>
            <a:picLocks noChangeAspect="1" noChangeArrowheads="1"/>
          </p:cNvPicPr>
          <p:nvPr/>
        </p:nvPicPr>
        <p:blipFill>
          <a:blip r:embed="rId4" cstate="print"/>
          <a:srcRect/>
          <a:stretch>
            <a:fillRect/>
          </a:stretch>
        </p:blipFill>
        <p:spPr bwMode="auto">
          <a:xfrm>
            <a:off x="8335404" y="6590109"/>
            <a:ext cx="781050" cy="267891"/>
          </a:xfrm>
          <a:prstGeom prst="rect">
            <a:avLst/>
          </a:prstGeom>
          <a:noFill/>
          <a:ln w="9525">
            <a:noFill/>
            <a:miter lim="800000"/>
            <a:headEnd/>
            <a:tailEnd/>
          </a:ln>
        </p:spPr>
      </p:pic>
      <p:pic>
        <p:nvPicPr>
          <p:cNvPr id="8" name="Immagine 7"/>
          <p:cNvPicPr>
            <a:picLocks noChangeAspect="1"/>
          </p:cNvPicPr>
          <p:nvPr/>
        </p:nvPicPr>
        <p:blipFill>
          <a:blip r:embed="rId5"/>
          <a:stretch>
            <a:fillRect/>
          </a:stretch>
        </p:blipFill>
        <p:spPr>
          <a:xfrm>
            <a:off x="366149" y="4509120"/>
            <a:ext cx="1903501" cy="807373"/>
          </a:xfrm>
          <a:prstGeom prst="rect">
            <a:avLst/>
          </a:prstGeom>
        </p:spPr>
      </p:pic>
      <p:pic>
        <p:nvPicPr>
          <p:cNvPr id="10" name="Immagine 9">
            <a:extLst>
              <a:ext uri="{FF2B5EF4-FFF2-40B4-BE49-F238E27FC236}">
                <a16:creationId xmlns:a16="http://schemas.microsoft.com/office/drawing/2014/main" id="{19CB5809-6D3E-4B0D-9007-52AC4B47329A}"/>
              </a:ext>
            </a:extLst>
          </p:cNvPr>
          <p:cNvPicPr>
            <a:picLocks noChangeAspect="1"/>
          </p:cNvPicPr>
          <p:nvPr/>
        </p:nvPicPr>
        <p:blipFill>
          <a:blip r:embed="rId6"/>
          <a:stretch>
            <a:fillRect/>
          </a:stretch>
        </p:blipFill>
        <p:spPr>
          <a:xfrm>
            <a:off x="3273360" y="3429000"/>
            <a:ext cx="5704206" cy="3161109"/>
          </a:xfrm>
          <a:prstGeom prst="rect">
            <a:avLst/>
          </a:prstGeom>
          <a:ln w="28575">
            <a:solidFill>
              <a:srgbClr val="002060"/>
            </a:solidFill>
          </a:ln>
        </p:spPr>
      </p:pic>
      <p:pic>
        <p:nvPicPr>
          <p:cNvPr id="2" name="Immagine 1">
            <a:extLst>
              <a:ext uri="{FF2B5EF4-FFF2-40B4-BE49-F238E27FC236}">
                <a16:creationId xmlns:a16="http://schemas.microsoft.com/office/drawing/2014/main" id="{C41CA0D6-A618-47E7-98E4-72E2E86AFAD0}"/>
              </a:ext>
            </a:extLst>
          </p:cNvPr>
          <p:cNvPicPr>
            <a:picLocks noChangeAspect="1"/>
          </p:cNvPicPr>
          <p:nvPr/>
        </p:nvPicPr>
        <p:blipFill>
          <a:blip r:embed="rId7"/>
          <a:stretch>
            <a:fillRect/>
          </a:stretch>
        </p:blipFill>
        <p:spPr>
          <a:xfrm>
            <a:off x="3283866" y="3447953"/>
            <a:ext cx="1144117" cy="989159"/>
          </a:xfrm>
          <a:prstGeom prst="rect">
            <a:avLst/>
          </a:prstGeom>
        </p:spPr>
      </p:pic>
      <p:pic>
        <p:nvPicPr>
          <p:cNvPr id="15" name="Immagine 14">
            <a:extLst>
              <a:ext uri="{FF2B5EF4-FFF2-40B4-BE49-F238E27FC236}">
                <a16:creationId xmlns:a16="http://schemas.microsoft.com/office/drawing/2014/main" id="{CB77B75C-4F36-422C-AD64-B9A22DFBE8AE}"/>
              </a:ext>
            </a:extLst>
          </p:cNvPr>
          <p:cNvPicPr>
            <a:picLocks noChangeAspect="1"/>
          </p:cNvPicPr>
          <p:nvPr/>
        </p:nvPicPr>
        <p:blipFill>
          <a:blip r:embed="rId8"/>
          <a:stretch>
            <a:fillRect/>
          </a:stretch>
        </p:blipFill>
        <p:spPr>
          <a:xfrm>
            <a:off x="179512" y="119767"/>
            <a:ext cx="5639648" cy="2950468"/>
          </a:xfrm>
          <a:prstGeom prst="rect">
            <a:avLst/>
          </a:prstGeom>
          <a:ln w="28575">
            <a:solidFill>
              <a:srgbClr val="002060"/>
            </a:solidFill>
          </a:ln>
        </p:spPr>
      </p:pic>
      <p:sp>
        <p:nvSpPr>
          <p:cNvPr id="20" name="CasellaDiTesto 19">
            <a:extLst>
              <a:ext uri="{FF2B5EF4-FFF2-40B4-BE49-F238E27FC236}">
                <a16:creationId xmlns:a16="http://schemas.microsoft.com/office/drawing/2014/main" id="{3E7FD9E6-29DE-4EFB-96C0-4AD6683281EE}"/>
              </a:ext>
            </a:extLst>
          </p:cNvPr>
          <p:cNvSpPr txBox="1"/>
          <p:nvPr/>
        </p:nvSpPr>
        <p:spPr>
          <a:xfrm rot="19705343">
            <a:off x="890277" y="2542039"/>
            <a:ext cx="7618101" cy="783193"/>
          </a:xfrm>
          <a:prstGeom prst="roundRect">
            <a:avLst/>
          </a:prstGeom>
          <a:solidFill>
            <a:schemeClr val="accent2">
              <a:lumMod val="60000"/>
              <a:lumOff val="40000"/>
            </a:schemeClr>
          </a:solidFill>
          <a:scene3d>
            <a:camera prst="orthographicFront"/>
            <a:lightRig rig="threePt" dir="t"/>
          </a:scene3d>
          <a:sp3d>
            <a:bevelT w="165100" prst="coolSlant"/>
          </a:sp3d>
        </p:spPr>
        <p:txBody>
          <a:bodyPr wrap="square" rtlCol="0">
            <a:spAutoFit/>
          </a:bodyPr>
          <a:lstStyle/>
          <a:p>
            <a:r>
              <a:rPr lang="it-IT" sz="2000" b="1" dirty="0">
                <a:solidFill>
                  <a:srgbClr val="002060"/>
                </a:solidFill>
              </a:rPr>
              <a:t>537 </a:t>
            </a:r>
            <a:r>
              <a:rPr lang="it-IT" sz="2000" b="1" dirty="0" err="1">
                <a:solidFill>
                  <a:srgbClr val="002060"/>
                </a:solidFill>
              </a:rPr>
              <a:t>citations</a:t>
            </a:r>
            <a:r>
              <a:rPr lang="it-IT" sz="2000" b="1" dirty="0">
                <a:solidFill>
                  <a:srgbClr val="002060"/>
                </a:solidFill>
              </a:rPr>
              <a:t> for </a:t>
            </a:r>
            <a:r>
              <a:rPr lang="it-IT" sz="2000" b="1" dirty="0" err="1">
                <a:solidFill>
                  <a:srgbClr val="002060"/>
                </a:solidFill>
              </a:rPr>
              <a:t>Obes</a:t>
            </a:r>
            <a:r>
              <a:rPr lang="it-IT" sz="2000" b="1" dirty="0">
                <a:solidFill>
                  <a:srgbClr val="002060"/>
                </a:solidFill>
              </a:rPr>
              <a:t> </a:t>
            </a:r>
            <a:r>
              <a:rPr lang="it-IT" sz="2000" b="1" dirty="0" err="1">
                <a:solidFill>
                  <a:srgbClr val="002060"/>
                </a:solidFill>
              </a:rPr>
              <a:t>Facts</a:t>
            </a:r>
            <a:r>
              <a:rPr lang="it-IT" sz="2000" b="1" dirty="0">
                <a:solidFill>
                  <a:srgbClr val="002060"/>
                </a:solidFill>
              </a:rPr>
              <a:t> + 273 </a:t>
            </a:r>
            <a:r>
              <a:rPr lang="it-IT" sz="2000" b="1" dirty="0" err="1">
                <a:solidFill>
                  <a:srgbClr val="002060"/>
                </a:solidFill>
              </a:rPr>
              <a:t>citations</a:t>
            </a:r>
            <a:r>
              <a:rPr lang="it-IT" sz="2000" b="1" dirty="0">
                <a:solidFill>
                  <a:srgbClr val="002060"/>
                </a:solidFill>
              </a:rPr>
              <a:t> for </a:t>
            </a:r>
            <a:r>
              <a:rPr lang="it-IT" sz="2000" b="1" dirty="0" err="1">
                <a:solidFill>
                  <a:srgbClr val="002060"/>
                </a:solidFill>
              </a:rPr>
              <a:t>Clin</a:t>
            </a:r>
            <a:r>
              <a:rPr lang="it-IT" sz="2000" b="1" dirty="0">
                <a:solidFill>
                  <a:srgbClr val="002060"/>
                </a:solidFill>
              </a:rPr>
              <a:t> </a:t>
            </a:r>
            <a:r>
              <a:rPr lang="it-IT" sz="2000" b="1" dirty="0" err="1">
                <a:solidFill>
                  <a:srgbClr val="002060"/>
                </a:solidFill>
              </a:rPr>
              <a:t>Nutr</a:t>
            </a:r>
            <a:r>
              <a:rPr lang="it-IT" sz="2000" b="1" dirty="0">
                <a:solidFill>
                  <a:srgbClr val="002060"/>
                </a:solidFill>
              </a:rPr>
              <a:t> </a:t>
            </a:r>
            <a:r>
              <a:rPr lang="it-IT" sz="2000" b="1" dirty="0" err="1">
                <a:solidFill>
                  <a:srgbClr val="002060"/>
                </a:solidFill>
              </a:rPr>
              <a:t>version</a:t>
            </a:r>
            <a:r>
              <a:rPr lang="it-IT" sz="2000" b="1" dirty="0">
                <a:solidFill>
                  <a:srgbClr val="002060"/>
                </a:solidFill>
              </a:rPr>
              <a:t> </a:t>
            </a:r>
          </a:p>
          <a:p>
            <a:r>
              <a:rPr lang="it-IT" sz="2000" dirty="0"/>
              <a:t>(Published: 23/02/22; Scopus, 08.10.2025)</a:t>
            </a:r>
          </a:p>
        </p:txBody>
      </p:sp>
    </p:spTree>
    <p:extLst>
      <p:ext uri="{BB962C8B-B14F-4D97-AF65-F5344CB8AC3E}">
        <p14:creationId xmlns:p14="http://schemas.microsoft.com/office/powerpoint/2010/main" val="3538629878"/>
      </p:ext>
    </p:extLst>
  </p:cSld>
  <p:clrMapOvr>
    <a:masterClrMapping/>
  </p:clrMapOvr>
  <mc:AlternateContent xmlns:mc="http://schemas.openxmlformats.org/markup-compatibility/2006" xmlns:p14="http://schemas.microsoft.com/office/powerpoint/2010/main">
    <mc:Choice Requires="p14">
      <p:transition spd="slow" p14:dur="2000" advTm="45723"/>
    </mc:Choice>
    <mc:Fallback xmlns="">
      <p:transition spd="slow" advTm="457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08920"/>
            <a:ext cx="7056784" cy="1547899"/>
          </a:xfrm>
        </p:spPr>
        <p:txBody>
          <a:bodyPr>
            <a:normAutofit/>
          </a:bodyPr>
          <a:lstStyle/>
          <a:p>
            <a:r>
              <a:rPr lang="it-IT" sz="2400" dirty="0">
                <a:solidFill>
                  <a:srgbClr val="002060"/>
                </a:solidFill>
              </a:rPr>
              <a:t>«</a:t>
            </a:r>
            <a:r>
              <a:rPr lang="en-GB" sz="2400" b="1" i="1" dirty="0">
                <a:solidFill>
                  <a:srgbClr val="002060"/>
                </a:solidFill>
              </a:rPr>
              <a:t>SO is defined as the co-existence </a:t>
            </a:r>
            <a:br>
              <a:rPr lang="en-GB" sz="2400" b="1" i="1" dirty="0">
                <a:solidFill>
                  <a:srgbClr val="002060"/>
                </a:solidFill>
              </a:rPr>
            </a:br>
            <a:r>
              <a:rPr lang="en-GB" sz="2400" b="1" i="1" dirty="0">
                <a:solidFill>
                  <a:srgbClr val="002060"/>
                </a:solidFill>
              </a:rPr>
              <a:t>of obesity and </a:t>
            </a:r>
            <a:r>
              <a:rPr lang="en-GB" sz="2400" b="1" i="1" dirty="0" err="1">
                <a:solidFill>
                  <a:srgbClr val="002060"/>
                </a:solidFill>
              </a:rPr>
              <a:t>sarcopenia</a:t>
            </a:r>
            <a:r>
              <a:rPr lang="en-GB" sz="2400" b="1" i="1" dirty="0">
                <a:solidFill>
                  <a:srgbClr val="002060"/>
                </a:solidFill>
              </a:rPr>
              <a:t>”</a:t>
            </a:r>
            <a:br>
              <a:rPr lang="en-GB" sz="2400" b="1" dirty="0">
                <a:solidFill>
                  <a:srgbClr val="002060"/>
                </a:solidFill>
              </a:rPr>
            </a:br>
            <a:br>
              <a:rPr lang="it-IT" sz="2400" dirty="0">
                <a:solidFill>
                  <a:srgbClr val="002060"/>
                </a:solidFill>
              </a:rPr>
            </a:br>
            <a:r>
              <a:rPr lang="en-GB" sz="1500" b="1" dirty="0">
                <a:solidFill>
                  <a:srgbClr val="002060"/>
                </a:solidFill>
              </a:rPr>
              <a:t>[Agreement (agree + strongly agree) = 100%]</a:t>
            </a:r>
            <a:endParaRPr lang="it-IT" sz="1500" b="1" dirty="0">
              <a:solidFill>
                <a:srgbClr val="002060"/>
              </a:solidFill>
            </a:endParaRPr>
          </a:p>
        </p:txBody>
      </p:sp>
      <p:sp>
        <p:nvSpPr>
          <p:cNvPr id="3" name="Segnaposto contenuto 2"/>
          <p:cNvSpPr>
            <a:spLocks noGrp="1"/>
          </p:cNvSpPr>
          <p:nvPr>
            <p:ph idx="1"/>
          </p:nvPr>
        </p:nvSpPr>
        <p:spPr>
          <a:xfrm>
            <a:off x="355930" y="4364557"/>
            <a:ext cx="8397113" cy="2285382"/>
          </a:xfrm>
        </p:spPr>
        <p:txBody>
          <a:bodyPr>
            <a:normAutofit/>
          </a:bodyPr>
          <a:lstStyle/>
          <a:p>
            <a:r>
              <a:rPr lang="en-GB" sz="2000" dirty="0"/>
              <a:t>SO is characterized by the combination of:</a:t>
            </a:r>
          </a:p>
          <a:p>
            <a:pPr lvl="1">
              <a:buFont typeface="Arial" panose="020B0604020202020204" pitchFamily="34" charset="0"/>
              <a:buChar char="•"/>
            </a:pPr>
            <a:r>
              <a:rPr lang="en-GB" sz="2000" b="1" dirty="0">
                <a:solidFill>
                  <a:srgbClr val="002060"/>
                </a:solidFill>
              </a:rPr>
              <a:t>high body fat </a:t>
            </a:r>
            <a:r>
              <a:rPr lang="en-GB" sz="2000" dirty="0"/>
              <a:t>(</a:t>
            </a:r>
            <a:r>
              <a:rPr lang="en-GB" sz="2000" b="1" dirty="0">
                <a:solidFill>
                  <a:srgbClr val="002060"/>
                </a:solidFill>
              </a:rPr>
              <a:t>ectopic fat </a:t>
            </a:r>
            <a:r>
              <a:rPr lang="en-GB" sz="2000" dirty="0"/>
              <a:t>in skeletal muscle should be adequately considered, when available, potentially also for prognostic purposes) </a:t>
            </a:r>
          </a:p>
          <a:p>
            <a:pPr marL="457200" lvl="1" indent="0">
              <a:buNone/>
            </a:pPr>
            <a:r>
              <a:rPr lang="en-GB" sz="2000" b="1" dirty="0">
                <a:solidFill>
                  <a:srgbClr val="002060"/>
                </a:solidFill>
              </a:rPr>
              <a:t>AND </a:t>
            </a:r>
          </a:p>
          <a:p>
            <a:pPr lvl="1">
              <a:buFont typeface="Arial" panose="020B0604020202020204" pitchFamily="34" charset="0"/>
              <a:buChar char="•"/>
            </a:pPr>
            <a:r>
              <a:rPr lang="en-GB" sz="2000" b="1" dirty="0">
                <a:solidFill>
                  <a:srgbClr val="002060"/>
                </a:solidFill>
              </a:rPr>
              <a:t>low skeletal muscle mass</a:t>
            </a:r>
            <a:r>
              <a:rPr lang="en-GB" sz="2000" dirty="0">
                <a:solidFill>
                  <a:srgbClr val="002060"/>
                </a:solidFill>
              </a:rPr>
              <a:t> </a:t>
            </a:r>
            <a:r>
              <a:rPr lang="en-GB" sz="2000" dirty="0"/>
              <a:t>(most importantly appendicular muscle mass) accompanied by </a:t>
            </a:r>
            <a:r>
              <a:rPr lang="en-GB" sz="2000" b="1" dirty="0">
                <a:solidFill>
                  <a:srgbClr val="002060"/>
                </a:solidFill>
              </a:rPr>
              <a:t>low muscle function</a:t>
            </a:r>
            <a:r>
              <a:rPr lang="en-GB" sz="2000" dirty="0"/>
              <a:t>. </a:t>
            </a:r>
            <a:endParaRPr lang="en-GB" dirty="0"/>
          </a:p>
          <a:p>
            <a:endParaRPr lang="en-GB" dirty="0"/>
          </a:p>
          <a:p>
            <a:pPr lvl="1">
              <a:buFont typeface="Arial" panose="020B0604020202020204" pitchFamily="34" charset="0"/>
              <a:buChar char="•"/>
            </a:pPr>
            <a:endParaRPr lang="it-IT" dirty="0"/>
          </a:p>
          <a:p>
            <a:pPr marL="0" indent="0">
              <a:buNone/>
            </a:pPr>
            <a:endParaRPr lang="it-IT" dirty="0"/>
          </a:p>
          <a:p>
            <a:endParaRPr lang="it-IT" dirty="0"/>
          </a:p>
        </p:txBody>
      </p:sp>
      <p:pic>
        <p:nvPicPr>
          <p:cNvPr id="4" name="Immagin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6381328"/>
            <a:ext cx="92604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4"/>
          <a:stretch>
            <a:fillRect/>
          </a:stretch>
        </p:blipFill>
        <p:spPr>
          <a:xfrm>
            <a:off x="7116851" y="633481"/>
            <a:ext cx="1607344" cy="1607344"/>
          </a:xfrm>
          <a:prstGeom prst="rect">
            <a:avLst/>
          </a:prstGeom>
        </p:spPr>
      </p:pic>
      <p:pic>
        <p:nvPicPr>
          <p:cNvPr id="6" name="Immagine 5"/>
          <p:cNvPicPr>
            <a:picLocks noChangeAspect="1"/>
          </p:cNvPicPr>
          <p:nvPr/>
        </p:nvPicPr>
        <p:blipFill>
          <a:blip r:embed="rId5"/>
          <a:stretch>
            <a:fillRect/>
          </a:stretch>
        </p:blipFill>
        <p:spPr>
          <a:xfrm>
            <a:off x="7116851" y="293597"/>
            <a:ext cx="1722327" cy="730528"/>
          </a:xfrm>
          <a:prstGeom prst="rect">
            <a:avLst/>
          </a:prstGeom>
        </p:spPr>
      </p:pic>
      <p:pic>
        <p:nvPicPr>
          <p:cNvPr id="7" name="Immagine 6">
            <a:extLst>
              <a:ext uri="{FF2B5EF4-FFF2-40B4-BE49-F238E27FC236}">
                <a16:creationId xmlns:a16="http://schemas.microsoft.com/office/drawing/2014/main" id="{D4C5996B-786F-4169-B9F1-6FF6B9866EF8}"/>
              </a:ext>
            </a:extLst>
          </p:cNvPr>
          <p:cNvPicPr>
            <a:picLocks noChangeAspect="1"/>
          </p:cNvPicPr>
          <p:nvPr/>
        </p:nvPicPr>
        <p:blipFill>
          <a:blip r:embed="rId6"/>
          <a:stretch>
            <a:fillRect/>
          </a:stretch>
        </p:blipFill>
        <p:spPr>
          <a:xfrm>
            <a:off x="68932" y="85526"/>
            <a:ext cx="5007124" cy="2515656"/>
          </a:xfrm>
          <a:prstGeom prst="rect">
            <a:avLst/>
          </a:prstGeom>
        </p:spPr>
      </p:pic>
    </p:spTree>
    <p:extLst>
      <p:ext uri="{BB962C8B-B14F-4D97-AF65-F5344CB8AC3E}">
        <p14:creationId xmlns:p14="http://schemas.microsoft.com/office/powerpoint/2010/main" val="328275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908720"/>
            <a:ext cx="8229600" cy="5653585"/>
          </a:xfrm>
          <a:prstGeom prst="rect">
            <a:avLst/>
          </a:prstGeom>
          <a:noFill/>
          <a:ln>
            <a:noFill/>
          </a:ln>
        </p:spPr>
      </p:pic>
      <p:pic>
        <p:nvPicPr>
          <p:cNvPr id="5" name="Immagine 4"/>
          <p:cNvPicPr>
            <a:picLocks noChangeAspect="1"/>
          </p:cNvPicPr>
          <p:nvPr/>
        </p:nvPicPr>
        <p:blipFill>
          <a:blip r:embed="rId4"/>
          <a:stretch>
            <a:fillRect/>
          </a:stretch>
        </p:blipFill>
        <p:spPr>
          <a:xfrm>
            <a:off x="107686" y="130068"/>
            <a:ext cx="1326479" cy="562628"/>
          </a:xfrm>
          <a:prstGeom prst="rect">
            <a:avLst/>
          </a:prstGeom>
        </p:spPr>
      </p:pic>
      <p:pic>
        <p:nvPicPr>
          <p:cNvPr id="6" name="Immagine 5"/>
          <p:cNvPicPr>
            <a:picLocks noChangeAspect="1"/>
          </p:cNvPicPr>
          <p:nvPr/>
        </p:nvPicPr>
        <p:blipFill>
          <a:blip r:embed="rId5"/>
          <a:stretch>
            <a:fillRect/>
          </a:stretch>
        </p:blipFill>
        <p:spPr>
          <a:xfrm>
            <a:off x="1547664" y="81198"/>
            <a:ext cx="1152128" cy="755514"/>
          </a:xfrm>
          <a:prstGeom prst="rect">
            <a:avLst/>
          </a:prstGeom>
        </p:spPr>
      </p:pic>
      <p:pic>
        <p:nvPicPr>
          <p:cNvPr id="7" name="Immagine 6"/>
          <p:cNvPicPr>
            <a:picLocks noChangeAspect="1" noChangeArrowheads="1"/>
          </p:cNvPicPr>
          <p:nvPr/>
        </p:nvPicPr>
        <p:blipFill>
          <a:blip r:embed="rId6" cstate="print"/>
          <a:srcRect/>
          <a:stretch>
            <a:fillRect/>
          </a:stretch>
        </p:blipFill>
        <p:spPr bwMode="auto">
          <a:xfrm>
            <a:off x="0" y="6418289"/>
            <a:ext cx="1041400" cy="357188"/>
          </a:xfrm>
          <a:prstGeom prst="rect">
            <a:avLst/>
          </a:prstGeom>
          <a:noFill/>
          <a:ln w="9525">
            <a:noFill/>
            <a:miter lim="800000"/>
            <a:headEnd/>
            <a:tailEnd/>
          </a:ln>
        </p:spPr>
      </p:pic>
    </p:spTree>
    <p:extLst>
      <p:ext uri="{BB962C8B-B14F-4D97-AF65-F5344CB8AC3E}">
        <p14:creationId xmlns:p14="http://schemas.microsoft.com/office/powerpoint/2010/main" val="2224493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5464" y="2224658"/>
            <a:ext cx="8598536" cy="4444701"/>
          </a:xfrm>
        </p:spPr>
        <p:txBody>
          <a:bodyPr>
            <a:normAutofit fontScale="92500" lnSpcReduction="20000"/>
          </a:bodyPr>
          <a:lstStyle/>
          <a:p>
            <a:r>
              <a:rPr lang="en-GB" sz="2600" dirty="0"/>
              <a:t>in all </a:t>
            </a:r>
            <a:r>
              <a:rPr lang="en-GB" sz="2600" b="1" dirty="0">
                <a:solidFill>
                  <a:srgbClr val="002060"/>
                </a:solidFill>
              </a:rPr>
              <a:t>subjects at risk </a:t>
            </a:r>
            <a:r>
              <a:rPr lang="en-GB" sz="2600" dirty="0"/>
              <a:t>(e.g. older adults with obesity, subjects who have had rapid increases or decreases in weight and/or weight cycling, subjects with obesity who have a comorbidity for chronic diseases) by </a:t>
            </a:r>
            <a:r>
              <a:rPr lang="en-GB" sz="2600" b="1" dirty="0">
                <a:solidFill>
                  <a:srgbClr val="002060"/>
                </a:solidFill>
              </a:rPr>
              <a:t>HCP not necessarily expert in the field of obesity and / or </a:t>
            </a:r>
            <a:r>
              <a:rPr lang="en-GB" sz="2600" b="1" dirty="0" err="1">
                <a:solidFill>
                  <a:srgbClr val="002060"/>
                </a:solidFill>
              </a:rPr>
              <a:t>sarcopenia</a:t>
            </a:r>
            <a:r>
              <a:rPr lang="en-GB" sz="2600" b="1" dirty="0">
                <a:solidFill>
                  <a:srgbClr val="002060"/>
                </a:solidFill>
              </a:rPr>
              <a:t> </a:t>
            </a:r>
            <a:r>
              <a:rPr lang="en-GB" sz="2600" dirty="0"/>
              <a:t>(e.g. GPs).</a:t>
            </a:r>
          </a:p>
          <a:p>
            <a:endParaRPr lang="en-GB" sz="2600" dirty="0"/>
          </a:p>
          <a:p>
            <a:pPr>
              <a:buFont typeface="Symbol" panose="05050102010706020507" pitchFamily="18" charset="2"/>
              <a:buChar char="Þ"/>
            </a:pPr>
            <a:r>
              <a:rPr lang="en-GB" sz="2600" b="1" dirty="0">
                <a:solidFill>
                  <a:srgbClr val="002060"/>
                </a:solidFill>
              </a:rPr>
              <a:t>tools that are easy to find and use </a:t>
            </a:r>
            <a:r>
              <a:rPr lang="en-GB" sz="2600" dirty="0"/>
              <a:t>in any healthcare environment</a:t>
            </a:r>
          </a:p>
          <a:p>
            <a:pPr>
              <a:buFont typeface="Symbol" panose="05050102010706020507" pitchFamily="18" charset="2"/>
              <a:buChar char="Þ"/>
            </a:pPr>
            <a:r>
              <a:rPr lang="en-US" sz="2800" dirty="0"/>
              <a:t>maximizing </a:t>
            </a:r>
            <a:r>
              <a:rPr lang="en-US" sz="2800" b="1" dirty="0">
                <a:solidFill>
                  <a:srgbClr val="002060"/>
                </a:solidFill>
              </a:rPr>
              <a:t>sensitivity</a:t>
            </a:r>
            <a:r>
              <a:rPr lang="en-US" sz="2800" dirty="0"/>
              <a:t> to capture individuals in different settings</a:t>
            </a:r>
            <a:endParaRPr lang="en-GB" sz="2800" dirty="0"/>
          </a:p>
          <a:p>
            <a:pPr marL="0" indent="0">
              <a:buNone/>
            </a:pPr>
            <a:endParaRPr lang="it-IT" dirty="0"/>
          </a:p>
          <a:p>
            <a:pPr marL="0" indent="0">
              <a:buNone/>
            </a:pPr>
            <a:r>
              <a:rPr lang="en-GB" b="1" dirty="0"/>
              <a:t>[Agreement (agree + strongly agree) = 77.4%]</a:t>
            </a:r>
            <a:endParaRPr lang="it-IT" b="1" dirty="0"/>
          </a:p>
          <a:p>
            <a:endParaRPr lang="it-IT" dirty="0"/>
          </a:p>
        </p:txBody>
      </p:sp>
      <p:pic>
        <p:nvPicPr>
          <p:cNvPr id="4" name="Immagin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4298" y="6342237"/>
            <a:ext cx="92604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4"/>
          <a:stretch>
            <a:fillRect/>
          </a:stretch>
        </p:blipFill>
        <p:spPr>
          <a:xfrm>
            <a:off x="743232" y="188640"/>
            <a:ext cx="8202999" cy="1877124"/>
          </a:xfrm>
          <a:prstGeom prst="rect">
            <a:avLst/>
          </a:prstGeom>
        </p:spPr>
      </p:pic>
    </p:spTree>
    <p:extLst>
      <p:ext uri="{BB962C8B-B14F-4D97-AF65-F5344CB8AC3E}">
        <p14:creationId xmlns:p14="http://schemas.microsoft.com/office/powerpoint/2010/main" val="278883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6883F-3AAD-FD4E-6F3C-88DA74822A49}"/>
              </a:ext>
            </a:extLst>
          </p:cNvPr>
          <p:cNvSpPr>
            <a:spLocks noGrp="1"/>
          </p:cNvSpPr>
          <p:nvPr>
            <p:ph idx="1"/>
          </p:nvPr>
        </p:nvSpPr>
        <p:spPr>
          <a:xfrm>
            <a:off x="380753" y="1198813"/>
            <a:ext cx="8424935" cy="5040631"/>
          </a:xfrm>
        </p:spPr>
        <p:txBody>
          <a:bodyPr numCol="3">
            <a:normAutofit/>
          </a:bodyPr>
          <a:lstStyle/>
          <a:p>
            <a:r>
              <a:rPr lang="en-US" sz="2000" b="1" dirty="0">
                <a:solidFill>
                  <a:srgbClr val="002060"/>
                </a:solidFill>
              </a:rPr>
              <a:t>Age ≥ 70 years</a:t>
            </a:r>
          </a:p>
          <a:p>
            <a:r>
              <a:rPr lang="en-US" sz="2000" b="1" dirty="0">
                <a:solidFill>
                  <a:srgbClr val="002060"/>
                </a:solidFill>
              </a:rPr>
              <a:t>History of:</a:t>
            </a:r>
          </a:p>
          <a:p>
            <a:pPr lvl="1">
              <a:buFont typeface="Arial" panose="020B0604020202020204" pitchFamily="34" charset="0"/>
              <a:buChar char="•"/>
            </a:pPr>
            <a:r>
              <a:rPr lang="en-US" sz="2000" dirty="0"/>
              <a:t>Repeated falls</a:t>
            </a:r>
          </a:p>
          <a:p>
            <a:pPr lvl="1">
              <a:buFont typeface="Arial" panose="020B0604020202020204" pitchFamily="34" charset="0"/>
              <a:buChar char="•"/>
            </a:pPr>
            <a:r>
              <a:rPr lang="en-US" sz="2000" dirty="0"/>
              <a:t>Weakness, exhaustion</a:t>
            </a:r>
          </a:p>
          <a:p>
            <a:pPr lvl="1">
              <a:buFont typeface="Arial" panose="020B0604020202020204" pitchFamily="34" charset="0"/>
              <a:buChar char="•"/>
            </a:pPr>
            <a:r>
              <a:rPr lang="en-US" sz="2000" dirty="0"/>
              <a:t>Fatiguability</a:t>
            </a:r>
          </a:p>
          <a:p>
            <a:pPr lvl="1">
              <a:buFont typeface="Arial" panose="020B0604020202020204" pitchFamily="34" charset="0"/>
              <a:buChar char="•"/>
            </a:pPr>
            <a:r>
              <a:rPr lang="en-US" sz="2000" dirty="0"/>
              <a:t>Progressive movement limitations</a:t>
            </a:r>
          </a:p>
          <a:p>
            <a:r>
              <a:rPr lang="en-US" sz="2000" b="1" dirty="0">
                <a:solidFill>
                  <a:srgbClr val="002060"/>
                </a:solidFill>
              </a:rPr>
              <a:t>Recent acute diseases</a:t>
            </a:r>
          </a:p>
          <a:p>
            <a:pPr lvl="1">
              <a:buFont typeface="Arial" panose="020B0604020202020204" pitchFamily="34" charset="0"/>
              <a:buChar char="•"/>
            </a:pPr>
            <a:r>
              <a:rPr lang="en-US" sz="2000" dirty="0"/>
              <a:t>Hospitalization</a:t>
            </a:r>
          </a:p>
          <a:p>
            <a:pPr lvl="1">
              <a:buFont typeface="Arial" panose="020B0604020202020204" pitchFamily="34" charset="0"/>
              <a:buChar char="•"/>
            </a:pPr>
            <a:r>
              <a:rPr lang="en-US" sz="2000" dirty="0"/>
              <a:t>Major surgery/trauma</a:t>
            </a:r>
          </a:p>
          <a:p>
            <a:pPr lvl="1">
              <a:buFont typeface="Arial" panose="020B0604020202020204" pitchFamily="34" charset="0"/>
              <a:buChar char="•"/>
            </a:pPr>
            <a:r>
              <a:rPr lang="en-US" sz="2000" dirty="0"/>
              <a:t>Immobility</a:t>
            </a:r>
          </a:p>
          <a:p>
            <a:pPr lvl="1">
              <a:buFont typeface="Arial" panose="020B0604020202020204" pitchFamily="34" charset="0"/>
              <a:buChar char="•"/>
            </a:pPr>
            <a:r>
              <a:rPr lang="en-US" sz="2000" dirty="0"/>
              <a:t>Food intake &lt;50% for two weeks</a:t>
            </a:r>
          </a:p>
          <a:p>
            <a:pPr lvl="1">
              <a:buFont typeface="Arial" panose="020B0604020202020204" pitchFamily="34" charset="0"/>
              <a:buChar char="•"/>
            </a:pPr>
            <a:r>
              <a:rPr lang="en-US" sz="2000" dirty="0"/>
              <a:t>Weight loss or rapid weight gain</a:t>
            </a:r>
          </a:p>
          <a:p>
            <a:pPr lvl="1">
              <a:buFont typeface="Arial" panose="020B0604020202020204" pitchFamily="34" charset="0"/>
              <a:buChar char="•"/>
            </a:pPr>
            <a:r>
              <a:rPr lang="en-US" sz="2000" dirty="0"/>
              <a:t>Bariatric surgery or restrictive diet</a:t>
            </a:r>
          </a:p>
          <a:p>
            <a:r>
              <a:rPr lang="en-US" sz="2000" b="1" dirty="0">
                <a:solidFill>
                  <a:srgbClr val="002060"/>
                </a:solidFill>
              </a:rPr>
              <a:t>Chronic Diseases</a:t>
            </a:r>
          </a:p>
          <a:p>
            <a:pPr lvl="1">
              <a:buFont typeface="Arial" panose="020B0604020202020204" pitchFamily="34" charset="0"/>
              <a:buChar char="•"/>
            </a:pPr>
            <a:r>
              <a:rPr lang="en-US" sz="2000" dirty="0"/>
              <a:t>Heart failure</a:t>
            </a:r>
          </a:p>
          <a:p>
            <a:pPr lvl="1">
              <a:buFont typeface="Arial" panose="020B0604020202020204" pitchFamily="34" charset="0"/>
              <a:buChar char="•"/>
            </a:pPr>
            <a:r>
              <a:rPr lang="en-US" sz="2000" dirty="0"/>
              <a:t>Kidney disease (particularly RRT)</a:t>
            </a:r>
          </a:p>
          <a:p>
            <a:pPr lvl="1">
              <a:buFont typeface="Arial" panose="020B0604020202020204" pitchFamily="34" charset="0"/>
              <a:buChar char="•"/>
            </a:pPr>
            <a:r>
              <a:rPr lang="en-US" sz="2000" dirty="0"/>
              <a:t>Liver disease (NASH, cirrhosis)</a:t>
            </a:r>
          </a:p>
          <a:p>
            <a:pPr lvl="1">
              <a:buFont typeface="Arial" panose="020B0604020202020204" pitchFamily="34" charset="0"/>
              <a:buChar char="•"/>
            </a:pPr>
            <a:r>
              <a:rPr lang="en-US" sz="2000" dirty="0"/>
              <a:t>Bowel failure/dysfunction</a:t>
            </a:r>
          </a:p>
          <a:p>
            <a:pPr lvl="1">
              <a:buFont typeface="Arial" panose="020B0604020202020204" pitchFamily="34" charset="0"/>
              <a:buChar char="•"/>
            </a:pPr>
            <a:r>
              <a:rPr lang="en-US" sz="2000" dirty="0"/>
              <a:t>Respiratory disease</a:t>
            </a:r>
          </a:p>
          <a:p>
            <a:pPr lvl="1">
              <a:buFont typeface="Arial" panose="020B0604020202020204" pitchFamily="34" charset="0"/>
              <a:buChar char="•"/>
            </a:pPr>
            <a:r>
              <a:rPr lang="en-US" sz="2000" dirty="0"/>
              <a:t>Neurologic/neurodegenerative</a:t>
            </a:r>
          </a:p>
          <a:p>
            <a:pPr lvl="1">
              <a:buFont typeface="Arial" panose="020B0604020202020204" pitchFamily="34" charset="0"/>
              <a:buChar char="•"/>
            </a:pPr>
            <a:r>
              <a:rPr lang="en-US" sz="2000" dirty="0"/>
              <a:t>Cognitive impairment</a:t>
            </a:r>
          </a:p>
          <a:p>
            <a:pPr lvl="1">
              <a:buFont typeface="Arial" panose="020B0604020202020204" pitchFamily="34" charset="0"/>
              <a:buChar char="•"/>
            </a:pPr>
            <a:r>
              <a:rPr lang="en-US" sz="2000" dirty="0"/>
              <a:t>Depression</a:t>
            </a:r>
          </a:p>
          <a:p>
            <a:pPr lvl="1">
              <a:buFont typeface="Arial" panose="020B0604020202020204" pitchFamily="34" charset="0"/>
              <a:buChar char="•"/>
            </a:pPr>
            <a:r>
              <a:rPr lang="en-US" sz="2000" dirty="0"/>
              <a:t>Organ transplantation</a:t>
            </a:r>
          </a:p>
          <a:p>
            <a:pPr lvl="1">
              <a:buFont typeface="Arial" panose="020B0604020202020204" pitchFamily="34" charset="0"/>
              <a:buChar char="•"/>
            </a:pPr>
            <a:r>
              <a:rPr lang="en-US" sz="2000" dirty="0"/>
              <a:t>Endocrine disorders </a:t>
            </a:r>
          </a:p>
          <a:p>
            <a:pPr lvl="1">
              <a:buFont typeface="Arial" panose="020B0604020202020204" pitchFamily="34" charset="0"/>
              <a:buChar char="•"/>
            </a:pPr>
            <a:r>
              <a:rPr lang="en-US" sz="2000" dirty="0"/>
              <a:t>Osteoarthritis</a:t>
            </a:r>
          </a:p>
          <a:p>
            <a:pPr lvl="1">
              <a:buFont typeface="Arial" panose="020B0604020202020204" pitchFamily="34" charset="0"/>
              <a:buChar char="•"/>
            </a:pPr>
            <a:r>
              <a:rPr lang="en-US" sz="2000" dirty="0"/>
              <a:t>Cancer</a:t>
            </a:r>
          </a:p>
        </p:txBody>
      </p:sp>
      <p:sp>
        <p:nvSpPr>
          <p:cNvPr id="4" name="Title 1">
            <a:extLst>
              <a:ext uri="{FF2B5EF4-FFF2-40B4-BE49-F238E27FC236}">
                <a16:creationId xmlns:a16="http://schemas.microsoft.com/office/drawing/2014/main" id="{703CA4DB-C8FE-4AB9-C5DD-2C35AADB5032}"/>
              </a:ext>
            </a:extLst>
          </p:cNvPr>
          <p:cNvSpPr txBox="1">
            <a:spLocks/>
          </p:cNvSpPr>
          <p:nvPr/>
        </p:nvSpPr>
        <p:spPr>
          <a:xfrm>
            <a:off x="380753" y="278470"/>
            <a:ext cx="8424935" cy="723899"/>
          </a:xfrm>
          <a:prstGeom prst="rect">
            <a:avLst/>
          </a:prstGeom>
          <a:solidFill>
            <a:schemeClr val="bg1">
              <a:lumMod val="75000"/>
            </a:schemeClr>
          </a:solidFill>
          <a:scene3d>
            <a:camera prst="orthographicFront"/>
            <a:lightRig rig="threePt" dir="t"/>
          </a:scene3d>
          <a:sp3d>
            <a:bevelT w="165100" prst="coolSlant"/>
          </a:sp3d>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C00000"/>
                </a:solidFill>
                <a:latin typeface="Arial" panose="020B0604020202020204" pitchFamily="34" charset="0"/>
                <a:cs typeface="Arial" panose="020B0604020202020204" pitchFamily="34" charset="0"/>
              </a:rPr>
              <a:t>Clinical Symptoms or Suspicion to screen for SO</a:t>
            </a:r>
            <a:endParaRPr lang="en-US" sz="6000" b="1" dirty="0">
              <a:solidFill>
                <a:srgbClr val="C00000"/>
              </a:solidFill>
              <a:latin typeface="Arial" panose="020B0604020202020204" pitchFamily="34" charset="0"/>
              <a:cs typeface="Arial" panose="020B0604020202020204" pitchFamily="34" charset="0"/>
            </a:endParaRPr>
          </a:p>
        </p:txBody>
      </p:sp>
      <p:pic>
        <p:nvPicPr>
          <p:cNvPr id="5" name="Immagin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6381328"/>
            <a:ext cx="92604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728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F0D030-BA3E-4FFA-AC40-EDD7C5275CB6}"/>
              </a:ext>
            </a:extLst>
          </p:cNvPr>
          <p:cNvSpPr>
            <a:spLocks noGrp="1"/>
          </p:cNvSpPr>
          <p:nvPr>
            <p:ph idx="1"/>
          </p:nvPr>
        </p:nvSpPr>
        <p:spPr>
          <a:xfrm>
            <a:off x="639391" y="6016273"/>
            <a:ext cx="7910513" cy="586093"/>
          </a:xfrm>
        </p:spPr>
        <p:txBody>
          <a:bodyPr>
            <a:noAutofit/>
          </a:bodyPr>
          <a:lstStyle/>
          <a:p>
            <a:pPr marL="0" indent="0" algn="l">
              <a:buNone/>
            </a:pPr>
            <a:r>
              <a:rPr lang="it-IT" sz="1800" dirty="0"/>
              <a:t>Score: 0-10; </a:t>
            </a:r>
            <a:r>
              <a:rPr lang="it-IT" sz="1800" b="0" i="0" u="none" strike="noStrike" baseline="0" dirty="0"/>
              <a:t>score ≥</a:t>
            </a:r>
            <a:r>
              <a:rPr lang="en-US" sz="1800" b="0" i="0" u="none" strike="noStrike" baseline="0" dirty="0"/>
              <a:t> 4 is predictive of sarcopenia and poor </a:t>
            </a:r>
            <a:r>
              <a:rPr lang="it-IT" sz="1800" b="0" i="0" u="none" strike="noStrike" baseline="0" dirty="0" err="1"/>
              <a:t>outcomes</a:t>
            </a:r>
            <a:r>
              <a:rPr lang="it-IT" sz="1800" b="0" i="0" u="none" strike="noStrike" baseline="0" dirty="0"/>
              <a:t>.</a:t>
            </a:r>
            <a:endParaRPr lang="it-IT" sz="1800" dirty="0"/>
          </a:p>
        </p:txBody>
      </p:sp>
      <p:pic>
        <p:nvPicPr>
          <p:cNvPr id="5" name="Immagine 4">
            <a:extLst>
              <a:ext uri="{FF2B5EF4-FFF2-40B4-BE49-F238E27FC236}">
                <a16:creationId xmlns:a16="http://schemas.microsoft.com/office/drawing/2014/main" id="{190DD5DD-4239-401E-944F-805C0AD8D1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5811" y="6309320"/>
            <a:ext cx="1188189" cy="40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ARC-F: una proposta di screening per l'identificazione e il trattamento  dei pazienti affetti da Sarcopenia nei reparti di degenza ospedaliera - MR  – Giornale Italiano di Medicina Riabilitativa">
            <a:extLst>
              <a:ext uri="{FF2B5EF4-FFF2-40B4-BE49-F238E27FC236}">
                <a16:creationId xmlns:a16="http://schemas.microsoft.com/office/drawing/2014/main" id="{DBA4655C-A05C-4F04-ADF3-421B6CF7F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92" y="1412776"/>
            <a:ext cx="7591425" cy="4622289"/>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089A235D-6F77-437D-AAA1-FF498E2424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88" t="18238" r="23226" b="39894"/>
          <a:stretch/>
        </p:blipFill>
        <p:spPr>
          <a:xfrm>
            <a:off x="0" y="-5080"/>
            <a:ext cx="5292080" cy="1296380"/>
          </a:xfrm>
          <a:prstGeom prst="rect">
            <a:avLst/>
          </a:prstGeom>
        </p:spPr>
      </p:pic>
    </p:spTree>
    <p:extLst>
      <p:ext uri="{BB962C8B-B14F-4D97-AF65-F5344CB8AC3E}">
        <p14:creationId xmlns:p14="http://schemas.microsoft.com/office/powerpoint/2010/main" val="3309092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lobal burden of obesity in 2005 and projections to 2030 | International  Journal of Obesity">
            <a:extLst>
              <a:ext uri="{FF2B5EF4-FFF2-40B4-BE49-F238E27FC236}">
                <a16:creationId xmlns:a16="http://schemas.microsoft.com/office/drawing/2014/main" id="{4E824BB5-BFE5-4FCF-8CC4-2AAAEE16D6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22570" y="476672"/>
            <a:ext cx="6739059" cy="590465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5F7A292E-A1AC-4990-A1D8-2ACF764EF470}"/>
              </a:ext>
            </a:extLst>
          </p:cNvPr>
          <p:cNvPicPr>
            <a:picLocks noChangeAspect="1"/>
          </p:cNvPicPr>
          <p:nvPr/>
        </p:nvPicPr>
        <p:blipFill>
          <a:blip r:embed="rId4"/>
          <a:stretch>
            <a:fillRect/>
          </a:stretch>
        </p:blipFill>
        <p:spPr>
          <a:xfrm rot="16200000">
            <a:off x="-1020217" y="4140609"/>
            <a:ext cx="3892379" cy="1488020"/>
          </a:xfrm>
          <a:prstGeom prst="rect">
            <a:avLst/>
          </a:prstGeom>
        </p:spPr>
      </p:pic>
      <p:pic>
        <p:nvPicPr>
          <p:cNvPr id="6" name="Immagine 2">
            <a:extLst>
              <a:ext uri="{FF2B5EF4-FFF2-40B4-BE49-F238E27FC236}">
                <a16:creationId xmlns:a16="http://schemas.microsoft.com/office/drawing/2014/main" id="{3BFB5F73-7C66-41EE-80E1-514F9DC838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3700" y="6539205"/>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08F00009-1D55-4CAE-B8CE-EE8BA1B7961B}"/>
              </a:ext>
            </a:extLst>
          </p:cNvPr>
          <p:cNvPicPr>
            <a:picLocks noChangeAspect="1"/>
          </p:cNvPicPr>
          <p:nvPr/>
        </p:nvPicPr>
        <p:blipFill>
          <a:blip r:embed="rId6"/>
          <a:stretch>
            <a:fillRect/>
          </a:stretch>
        </p:blipFill>
        <p:spPr>
          <a:xfrm rot="16200000">
            <a:off x="171099" y="1547774"/>
            <a:ext cx="964534" cy="1282391"/>
          </a:xfrm>
          <a:prstGeom prst="rect">
            <a:avLst/>
          </a:prstGeom>
        </p:spPr>
      </p:pic>
      <p:sp>
        <p:nvSpPr>
          <p:cNvPr id="3" name="CasellaDiTesto 2">
            <a:extLst>
              <a:ext uri="{FF2B5EF4-FFF2-40B4-BE49-F238E27FC236}">
                <a16:creationId xmlns:a16="http://schemas.microsoft.com/office/drawing/2014/main" id="{755ADEC3-A01C-42B4-A33D-2DF646DFE58D}"/>
              </a:ext>
            </a:extLst>
          </p:cNvPr>
          <p:cNvSpPr txBox="1"/>
          <p:nvPr/>
        </p:nvSpPr>
        <p:spPr>
          <a:xfrm>
            <a:off x="5220072" y="116632"/>
            <a:ext cx="2952328" cy="369332"/>
          </a:xfrm>
          <a:prstGeom prst="rect">
            <a:avLst/>
          </a:prstGeom>
          <a:noFill/>
        </p:spPr>
        <p:txBody>
          <a:bodyPr wrap="square" rtlCol="0">
            <a:spAutoFit/>
          </a:bodyPr>
          <a:lstStyle/>
          <a:p>
            <a:r>
              <a:rPr lang="it-IT" b="1" dirty="0">
                <a:solidFill>
                  <a:srgbClr val="C00000"/>
                </a:solidFill>
              </a:rPr>
              <a:t>1° </a:t>
            </a:r>
            <a:r>
              <a:rPr lang="it-IT" b="1" dirty="0" err="1">
                <a:solidFill>
                  <a:srgbClr val="C00000"/>
                </a:solidFill>
              </a:rPr>
              <a:t>Epidemic</a:t>
            </a:r>
            <a:endParaRPr lang="it-IT" b="1" dirty="0">
              <a:solidFill>
                <a:srgbClr val="C00000"/>
              </a:solidFill>
            </a:endParaRPr>
          </a:p>
        </p:txBody>
      </p:sp>
    </p:spTree>
    <p:extLst>
      <p:ext uri="{BB962C8B-B14F-4D97-AF65-F5344CB8AC3E}">
        <p14:creationId xmlns:p14="http://schemas.microsoft.com/office/powerpoint/2010/main" val="3039959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50171" y="3429000"/>
            <a:ext cx="8229600" cy="2188071"/>
          </a:xfrm>
        </p:spPr>
        <p:txBody>
          <a:bodyPr>
            <a:normAutofit fontScale="70000" lnSpcReduction="20000"/>
          </a:bodyPr>
          <a:lstStyle/>
          <a:p>
            <a:r>
              <a:rPr lang="en-GB" dirty="0"/>
              <a:t>It</a:t>
            </a:r>
            <a:r>
              <a:rPr lang="en-GB" b="1" dirty="0"/>
              <a:t> </a:t>
            </a:r>
            <a:r>
              <a:rPr lang="en-GB" dirty="0"/>
              <a:t>should always </a:t>
            </a:r>
            <a:r>
              <a:rPr lang="en-GB" b="1" dirty="0">
                <a:solidFill>
                  <a:srgbClr val="002060"/>
                </a:solidFill>
              </a:rPr>
              <a:t>follow positive screening</a:t>
            </a:r>
            <a:r>
              <a:rPr lang="en-GB" dirty="0"/>
              <a:t>.</a:t>
            </a:r>
            <a:br>
              <a:rPr lang="en-GB" dirty="0"/>
            </a:br>
            <a:r>
              <a:rPr lang="en-GB" dirty="0"/>
              <a:t> </a:t>
            </a:r>
          </a:p>
          <a:p>
            <a:r>
              <a:rPr lang="en-GB" dirty="0"/>
              <a:t>It will be performed at a </a:t>
            </a:r>
            <a:r>
              <a:rPr lang="en-GB" b="1" dirty="0">
                <a:solidFill>
                  <a:srgbClr val="002060"/>
                </a:solidFill>
              </a:rPr>
              <a:t>specialist level </a:t>
            </a:r>
            <a:r>
              <a:rPr lang="en-GB" dirty="0"/>
              <a:t>with access to technique, devices and methodologies for body composition measurements.</a:t>
            </a:r>
          </a:p>
          <a:p>
            <a:endParaRPr lang="en-GB" dirty="0"/>
          </a:p>
          <a:p>
            <a:pPr marL="0" indent="0">
              <a:buNone/>
            </a:pPr>
            <a:r>
              <a:rPr lang="en-GB" b="1" dirty="0"/>
              <a:t>[Agreement (agree + strongly agree) = 83,8%]</a:t>
            </a:r>
            <a:br>
              <a:rPr lang="it-IT" dirty="0"/>
            </a:br>
            <a:endParaRPr lang="it-IT" dirty="0"/>
          </a:p>
        </p:txBody>
      </p:sp>
      <p:pic>
        <p:nvPicPr>
          <p:cNvPr id="5" name="Immagin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50" y="6510610"/>
            <a:ext cx="92604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Graphical user interface, text, website&#10;&#10;Description automatically generated">
            <a:extLst>
              <a:ext uri="{FF2B5EF4-FFF2-40B4-BE49-F238E27FC236}">
                <a16:creationId xmlns:a16="http://schemas.microsoft.com/office/drawing/2014/main" id="{67FD1EE1-C06C-471B-A3BA-7D8FE681D53A}"/>
              </a:ext>
            </a:extLst>
          </p:cNvPr>
          <p:cNvPicPr>
            <a:picLocks noChangeAspect="1"/>
          </p:cNvPicPr>
          <p:nvPr/>
        </p:nvPicPr>
        <p:blipFill rotWithShape="1">
          <a:blip r:embed="rId4"/>
          <a:srcRect l="-233" t="27326" b="33426"/>
          <a:stretch/>
        </p:blipFill>
        <p:spPr>
          <a:xfrm>
            <a:off x="500307" y="188640"/>
            <a:ext cx="8229600" cy="3196184"/>
          </a:xfrm>
          <a:prstGeom prst="rect">
            <a:avLst/>
          </a:prstGeom>
        </p:spPr>
      </p:pic>
      <p:sp>
        <p:nvSpPr>
          <p:cNvPr id="6" name="CasellaDiTesto 5">
            <a:extLst>
              <a:ext uri="{FF2B5EF4-FFF2-40B4-BE49-F238E27FC236}">
                <a16:creationId xmlns:a16="http://schemas.microsoft.com/office/drawing/2014/main" id="{F85263E4-01AF-4D0E-8977-4527A58342E0}"/>
              </a:ext>
            </a:extLst>
          </p:cNvPr>
          <p:cNvSpPr txBox="1"/>
          <p:nvPr/>
        </p:nvSpPr>
        <p:spPr>
          <a:xfrm>
            <a:off x="550171" y="5661247"/>
            <a:ext cx="8229600" cy="783193"/>
          </a:xfrm>
          <a:prstGeom prst="roundRect">
            <a:avLst/>
          </a:prstGeom>
          <a:noFill/>
          <a:ln w="28575">
            <a:solidFill>
              <a:srgbClr val="C00000"/>
            </a:solidFill>
          </a:ln>
        </p:spPr>
        <p:txBody>
          <a:bodyPr wrap="square" rtlCol="0">
            <a:spAutoFit/>
          </a:bodyPr>
          <a:lstStyle/>
          <a:p>
            <a:r>
              <a:rPr lang="it-IT" sz="2000" b="1" dirty="0" err="1">
                <a:solidFill>
                  <a:srgbClr val="002060"/>
                </a:solidFill>
              </a:rPr>
              <a:t>Cut</a:t>
            </a:r>
            <a:r>
              <a:rPr lang="it-IT" sz="2000" b="1" dirty="0">
                <a:solidFill>
                  <a:srgbClr val="002060"/>
                </a:solidFill>
              </a:rPr>
              <a:t> points for </a:t>
            </a:r>
            <a:r>
              <a:rPr lang="it-IT" sz="2000" b="1" dirty="0" err="1">
                <a:solidFill>
                  <a:srgbClr val="002060"/>
                </a:solidFill>
              </a:rPr>
              <a:t>different</a:t>
            </a:r>
            <a:r>
              <a:rPr lang="it-IT" sz="2000" b="1" dirty="0">
                <a:solidFill>
                  <a:srgbClr val="002060"/>
                </a:solidFill>
              </a:rPr>
              <a:t> </a:t>
            </a:r>
            <a:r>
              <a:rPr lang="it-IT" sz="2000" b="1" dirty="0" err="1">
                <a:solidFill>
                  <a:srgbClr val="002060"/>
                </a:solidFill>
              </a:rPr>
              <a:t>populations</a:t>
            </a:r>
            <a:r>
              <a:rPr lang="it-IT" sz="2000" b="1" dirty="0">
                <a:solidFill>
                  <a:srgbClr val="002060"/>
                </a:solidFill>
              </a:rPr>
              <a:t> are </a:t>
            </a:r>
            <a:r>
              <a:rPr lang="it-IT" sz="2000" b="1" dirty="0" err="1">
                <a:solidFill>
                  <a:srgbClr val="002060"/>
                </a:solidFill>
              </a:rPr>
              <a:t>available</a:t>
            </a:r>
            <a:r>
              <a:rPr lang="it-IT" sz="2000" b="1" dirty="0">
                <a:solidFill>
                  <a:srgbClr val="002060"/>
                </a:solidFill>
              </a:rPr>
              <a:t> in </a:t>
            </a:r>
            <a:r>
              <a:rPr lang="it-IT" sz="2000" b="1" i="0" dirty="0">
                <a:solidFill>
                  <a:srgbClr val="002060"/>
                </a:solidFill>
                <a:effectLst/>
              </a:rPr>
              <a:t>Gortan Cappellari G, et al. </a:t>
            </a:r>
            <a:r>
              <a:rPr lang="it-IT" sz="2000" b="1" i="0" dirty="0" err="1">
                <a:solidFill>
                  <a:srgbClr val="002060"/>
                </a:solidFill>
                <a:effectLst/>
              </a:rPr>
              <a:t>Clin</a:t>
            </a:r>
            <a:r>
              <a:rPr lang="it-IT" sz="2000" b="1" i="0" dirty="0">
                <a:solidFill>
                  <a:srgbClr val="002060"/>
                </a:solidFill>
                <a:effectLst/>
              </a:rPr>
              <a:t> </a:t>
            </a:r>
            <a:r>
              <a:rPr lang="it-IT" sz="2000" b="1" i="0" dirty="0" err="1">
                <a:solidFill>
                  <a:srgbClr val="002060"/>
                </a:solidFill>
                <a:effectLst/>
              </a:rPr>
              <a:t>Nutr</a:t>
            </a:r>
            <a:r>
              <a:rPr lang="it-IT" sz="2000" b="1" i="0" dirty="0">
                <a:solidFill>
                  <a:srgbClr val="002060"/>
                </a:solidFill>
                <a:effectLst/>
              </a:rPr>
              <a:t>. 2023 May;42(5):687-699. </a:t>
            </a:r>
            <a:r>
              <a:rPr lang="it-IT" sz="2000" b="1" i="0" dirty="0" err="1">
                <a:solidFill>
                  <a:srgbClr val="002060"/>
                </a:solidFill>
                <a:effectLst/>
              </a:rPr>
              <a:t>doi</a:t>
            </a:r>
            <a:r>
              <a:rPr lang="it-IT" sz="2000" b="1" i="0" dirty="0">
                <a:solidFill>
                  <a:srgbClr val="002060"/>
                </a:solidFill>
                <a:effectLst/>
              </a:rPr>
              <a:t>: 10.1016/j.clnu.2023.02.018</a:t>
            </a:r>
            <a:endParaRPr lang="it-IT" sz="2000" b="1" dirty="0">
              <a:solidFill>
                <a:srgbClr val="002060"/>
              </a:solidFill>
            </a:endParaRPr>
          </a:p>
        </p:txBody>
      </p:sp>
    </p:spTree>
    <p:extLst>
      <p:ext uri="{BB962C8B-B14F-4D97-AF65-F5344CB8AC3E}">
        <p14:creationId xmlns:p14="http://schemas.microsoft.com/office/powerpoint/2010/main" val="450634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7335" y="2132856"/>
            <a:ext cx="8757153" cy="4565972"/>
          </a:xfrm>
        </p:spPr>
        <p:txBody>
          <a:bodyPr>
            <a:normAutofit fontScale="70000" lnSpcReduction="20000"/>
          </a:bodyPr>
          <a:lstStyle/>
          <a:p>
            <a:pPr marL="0" indent="0">
              <a:buNone/>
            </a:pPr>
            <a:r>
              <a:rPr lang="it-IT" b="1" u="sng" dirty="0" err="1">
                <a:solidFill>
                  <a:srgbClr val="002060"/>
                </a:solidFill>
              </a:rPr>
              <a:t>Aspects</a:t>
            </a:r>
            <a:r>
              <a:rPr lang="it-IT" b="1" u="sng" dirty="0">
                <a:solidFill>
                  <a:srgbClr val="002060"/>
                </a:solidFill>
              </a:rPr>
              <a:t> to be </a:t>
            </a:r>
            <a:r>
              <a:rPr lang="it-IT" b="1" u="sng" dirty="0" err="1">
                <a:solidFill>
                  <a:srgbClr val="002060"/>
                </a:solidFill>
              </a:rPr>
              <a:t>considered</a:t>
            </a:r>
            <a:endParaRPr lang="it-IT" b="1" u="sng" dirty="0">
              <a:solidFill>
                <a:srgbClr val="002060"/>
              </a:solidFill>
            </a:endParaRPr>
          </a:p>
          <a:p>
            <a:pPr marL="0" indent="0">
              <a:buNone/>
            </a:pPr>
            <a:endParaRPr lang="en-US" dirty="0"/>
          </a:p>
          <a:p>
            <a:pPr lvl="0"/>
            <a:r>
              <a:rPr lang="en-GB" dirty="0"/>
              <a:t>SO is more frequently present in </a:t>
            </a:r>
            <a:r>
              <a:rPr lang="en-GB" b="1" dirty="0">
                <a:solidFill>
                  <a:srgbClr val="002060"/>
                </a:solidFill>
              </a:rPr>
              <a:t>older adults</a:t>
            </a:r>
            <a:r>
              <a:rPr lang="en-GB" dirty="0"/>
              <a:t>, but not necessarily limited to this older age category. </a:t>
            </a:r>
          </a:p>
          <a:p>
            <a:pPr lvl="0"/>
            <a:endParaRPr lang="it-IT" dirty="0"/>
          </a:p>
          <a:p>
            <a:pPr lvl="0"/>
            <a:r>
              <a:rPr lang="en-GB" dirty="0"/>
              <a:t>SO may be a </a:t>
            </a:r>
            <a:r>
              <a:rPr lang="en-GB" b="1" dirty="0">
                <a:solidFill>
                  <a:srgbClr val="002060"/>
                </a:solidFill>
              </a:rPr>
              <a:t>PRIMARY</a:t>
            </a:r>
            <a:r>
              <a:rPr lang="en-GB" dirty="0"/>
              <a:t> condition or </a:t>
            </a:r>
            <a:r>
              <a:rPr lang="en-GB" b="1" dirty="0">
                <a:solidFill>
                  <a:srgbClr val="002060"/>
                </a:solidFill>
              </a:rPr>
              <a:t>SECONDARY</a:t>
            </a:r>
            <a:r>
              <a:rPr lang="en-GB" dirty="0"/>
              <a:t> (e.g. in the presence of chronic diseases). </a:t>
            </a:r>
          </a:p>
          <a:p>
            <a:pPr lvl="0"/>
            <a:endParaRPr lang="en-GB" dirty="0"/>
          </a:p>
          <a:p>
            <a:r>
              <a:rPr lang="en-GB" b="1" dirty="0">
                <a:solidFill>
                  <a:srgbClr val="002060"/>
                </a:solidFill>
              </a:rPr>
              <a:t>The two categories of OBESITY and SARCOPENIA should be considered in the context of SO </a:t>
            </a:r>
            <a:r>
              <a:rPr lang="en-GB" dirty="0"/>
              <a:t>that needs to be considered as a </a:t>
            </a:r>
            <a:r>
              <a:rPr lang="en-GB" b="1" dirty="0">
                <a:solidFill>
                  <a:srgbClr val="002060"/>
                </a:solidFill>
              </a:rPr>
              <a:t>unique clinical condition</a:t>
            </a:r>
            <a:r>
              <a:rPr lang="en-GB" dirty="0"/>
              <a:t>, different from sarcopenia or obesity alone.</a:t>
            </a:r>
          </a:p>
          <a:p>
            <a:endParaRPr lang="en-GB" dirty="0"/>
          </a:p>
          <a:p>
            <a:r>
              <a:rPr lang="en-GB" dirty="0"/>
              <a:t>For </a:t>
            </a:r>
            <a:r>
              <a:rPr lang="en-GB" b="1" dirty="0">
                <a:solidFill>
                  <a:srgbClr val="002060"/>
                </a:solidFill>
              </a:rPr>
              <a:t>clinical utilization</a:t>
            </a:r>
            <a:r>
              <a:rPr lang="en-GB" dirty="0"/>
              <a:t>, we do not have at the moment enough data to suggest and support an integrated index for SO definition.</a:t>
            </a:r>
          </a:p>
          <a:p>
            <a:endParaRPr lang="it-IT" dirty="0"/>
          </a:p>
          <a:p>
            <a:pPr lvl="0"/>
            <a:endParaRPr lang="it-IT" dirty="0"/>
          </a:p>
          <a:p>
            <a:endParaRPr lang="it-IT" dirty="0"/>
          </a:p>
        </p:txBody>
      </p:sp>
      <p:pic>
        <p:nvPicPr>
          <p:cNvPr id="4" name="Immagin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6381328"/>
            <a:ext cx="92604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4"/>
          <a:stretch>
            <a:fillRect/>
          </a:stretch>
        </p:blipFill>
        <p:spPr>
          <a:xfrm>
            <a:off x="27788" y="0"/>
            <a:ext cx="6427439" cy="2012472"/>
          </a:xfrm>
          <a:prstGeom prst="rect">
            <a:avLst/>
          </a:prstGeom>
        </p:spPr>
      </p:pic>
      <p:sp>
        <p:nvSpPr>
          <p:cNvPr id="8" name="Titolo 1"/>
          <p:cNvSpPr>
            <a:spLocks noGrp="1"/>
          </p:cNvSpPr>
          <p:nvPr>
            <p:ph type="title"/>
          </p:nvPr>
        </p:nvSpPr>
        <p:spPr>
          <a:xfrm>
            <a:off x="6372199" y="188640"/>
            <a:ext cx="2514651" cy="857250"/>
          </a:xfrm>
          <a:prstGeom prst="roundRect">
            <a:avLst/>
          </a:prstGeom>
          <a:solidFill>
            <a:schemeClr val="bg1">
              <a:lumMod val="75000"/>
            </a:schemeClr>
          </a:solidFill>
          <a:scene3d>
            <a:camera prst="orthographicFront"/>
            <a:lightRig rig="threePt" dir="t"/>
          </a:scene3d>
          <a:sp3d>
            <a:bevelT w="165100" prst="coolSlant"/>
          </a:sp3d>
        </p:spPr>
        <p:txBody>
          <a:bodyPr/>
          <a:lstStyle/>
          <a:p>
            <a:r>
              <a:rPr lang="it-IT" b="1" dirty="0" err="1">
                <a:solidFill>
                  <a:srgbClr val="C00000"/>
                </a:solidFill>
              </a:rPr>
              <a:t>Diagnosis</a:t>
            </a:r>
            <a:r>
              <a:rPr lang="it-IT" b="1" dirty="0">
                <a:solidFill>
                  <a:srgbClr val="002060"/>
                </a:solidFill>
              </a:rPr>
              <a:t> </a:t>
            </a:r>
          </a:p>
        </p:txBody>
      </p:sp>
    </p:spTree>
    <p:extLst>
      <p:ext uri="{BB962C8B-B14F-4D97-AF65-F5344CB8AC3E}">
        <p14:creationId xmlns:p14="http://schemas.microsoft.com/office/powerpoint/2010/main" val="16784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384F7B00-0468-42D5-B49A-59C4D0B6DE83}"/>
              </a:ext>
            </a:extLst>
          </p:cNvPr>
          <p:cNvSpPr>
            <a:spLocks noGrp="1"/>
          </p:cNvSpPr>
          <p:nvPr>
            <p:ph sz="half" idx="2"/>
          </p:nvPr>
        </p:nvSpPr>
        <p:spPr>
          <a:xfrm>
            <a:off x="4536975" y="144755"/>
            <a:ext cx="4355503" cy="4525963"/>
          </a:xfrm>
        </p:spPr>
        <p:txBody>
          <a:bodyPr>
            <a:normAutofit/>
          </a:bodyPr>
          <a:lstStyle/>
          <a:p>
            <a:pPr marL="0" indent="0">
              <a:buNone/>
            </a:pPr>
            <a:r>
              <a:rPr lang="it-IT" sz="2000" b="1" dirty="0">
                <a:solidFill>
                  <a:srgbClr val="C00000"/>
                </a:solidFill>
                <a:effectLst/>
                <a:ea typeface="Calibri" panose="020F0502020204030204" pitchFamily="34" charset="0"/>
                <a:cs typeface="Times New Roman" panose="02020603050405020304" pitchFamily="18" charset="0"/>
              </a:rPr>
              <a:t>CAPACITY-LOAD model</a:t>
            </a:r>
          </a:p>
          <a:p>
            <a:r>
              <a:rPr lang="it-IT" sz="2000" b="1" dirty="0">
                <a:solidFill>
                  <a:srgbClr val="002060"/>
                </a:solidFill>
                <a:effectLst/>
                <a:ea typeface="Calibri" panose="020F0502020204030204" pitchFamily="34" charset="0"/>
                <a:cs typeface="Times New Roman" panose="02020603050405020304" pitchFamily="18" charset="0"/>
              </a:rPr>
              <a:t>Model 1: body </a:t>
            </a:r>
            <a:r>
              <a:rPr lang="it-IT" sz="2000" b="1" dirty="0" err="1">
                <a:solidFill>
                  <a:srgbClr val="002060"/>
                </a:solidFill>
                <a:effectLst/>
                <a:ea typeface="Calibri" panose="020F0502020204030204" pitchFamily="34" charset="0"/>
                <a:cs typeface="Times New Roman" panose="02020603050405020304" pitchFamily="18" charset="0"/>
              </a:rPr>
              <a:t>composition</a:t>
            </a:r>
            <a:r>
              <a:rPr lang="it-IT" sz="2000" b="1" dirty="0">
                <a:solidFill>
                  <a:srgbClr val="002060"/>
                </a:solidFill>
                <a:effectLst/>
                <a:ea typeface="Calibri" panose="020F0502020204030204" pitchFamily="34" charset="0"/>
                <a:cs typeface="Times New Roman" panose="02020603050405020304" pitchFamily="18" charset="0"/>
              </a:rPr>
              <a:t> </a:t>
            </a:r>
            <a:r>
              <a:rPr lang="it-IT" sz="2000" b="1" dirty="0" err="1">
                <a:solidFill>
                  <a:srgbClr val="002060"/>
                </a:solidFill>
                <a:effectLst/>
                <a:ea typeface="Calibri" panose="020F0502020204030204" pitchFamily="34" charset="0"/>
                <a:cs typeface="Times New Roman" panose="02020603050405020304" pitchFamily="18" charset="0"/>
              </a:rPr>
              <a:t>phenotype</a:t>
            </a:r>
            <a:r>
              <a:rPr lang="it-IT" sz="2000" b="1" dirty="0">
                <a:solidFill>
                  <a:srgbClr val="002060"/>
                </a:solidFill>
                <a:effectLst/>
                <a:ea typeface="Calibri" panose="020F0502020204030204" pitchFamily="34" charset="0"/>
                <a:cs typeface="Times New Roman" panose="02020603050405020304" pitchFamily="18" charset="0"/>
              </a:rPr>
              <a:t> model:</a:t>
            </a:r>
          </a:p>
          <a:p>
            <a:pPr lvl="1">
              <a:buFont typeface="Arial" panose="020B0604020202020204" pitchFamily="34" charset="0"/>
              <a:buChar char="•"/>
            </a:pPr>
            <a:r>
              <a:rPr lang="en-US" sz="1600" dirty="0"/>
              <a:t>low adiposity-high muscle mass (LA-HM), </a:t>
            </a:r>
          </a:p>
          <a:p>
            <a:pPr lvl="1">
              <a:buFont typeface="Arial" panose="020B0604020202020204" pitchFamily="34" charset="0"/>
              <a:buChar char="•"/>
            </a:pPr>
            <a:r>
              <a:rPr lang="en-US" sz="1600" dirty="0"/>
              <a:t>high adiposity-high muscle mass (HAHM)</a:t>
            </a:r>
          </a:p>
          <a:p>
            <a:pPr lvl="1">
              <a:buFont typeface="Arial" panose="020B0604020202020204" pitchFamily="34" charset="0"/>
              <a:buChar char="•"/>
            </a:pPr>
            <a:r>
              <a:rPr lang="en-US" sz="1600" dirty="0"/>
              <a:t>low adiposity-low muscle mass (LA-LM), </a:t>
            </a:r>
          </a:p>
          <a:p>
            <a:pPr lvl="1">
              <a:buFont typeface="Arial" panose="020B0604020202020204" pitchFamily="34" charset="0"/>
              <a:buChar char="•"/>
            </a:pPr>
            <a:r>
              <a:rPr lang="en-US" sz="1600" dirty="0"/>
              <a:t>and HA-LM</a:t>
            </a:r>
          </a:p>
          <a:p>
            <a:pPr lvl="1">
              <a:buFont typeface="Arial" panose="020B0604020202020204" pitchFamily="34" charset="0"/>
              <a:buChar char="•"/>
            </a:pPr>
            <a:endParaRPr lang="it-IT" sz="1000" dirty="0">
              <a:effectLst/>
              <a:ea typeface="Calibri" panose="020F0502020204030204" pitchFamily="34" charset="0"/>
              <a:cs typeface="Times New Roman" panose="02020603050405020304" pitchFamily="18" charset="0"/>
            </a:endParaRPr>
          </a:p>
          <a:p>
            <a:r>
              <a:rPr lang="it-IT" sz="2000" b="1" dirty="0">
                <a:solidFill>
                  <a:srgbClr val="002060"/>
                </a:solidFill>
                <a:effectLst/>
                <a:ea typeface="Calibri" panose="020F0502020204030204" pitchFamily="34" charset="0"/>
                <a:cs typeface="Times New Roman" panose="02020603050405020304" pitchFamily="18" charset="0"/>
              </a:rPr>
              <a:t>Model 2:Truncal FM / ASM</a:t>
            </a:r>
          </a:p>
          <a:p>
            <a:endParaRPr lang="it-IT" sz="1000" b="1" dirty="0">
              <a:solidFill>
                <a:srgbClr val="002060"/>
              </a:solidFill>
              <a:effectLst/>
              <a:ea typeface="Calibri" panose="020F0502020204030204" pitchFamily="34" charset="0"/>
              <a:cs typeface="Times New Roman" panose="02020603050405020304" pitchFamily="18" charset="0"/>
            </a:endParaRPr>
          </a:p>
          <a:p>
            <a:r>
              <a:rPr lang="it-IT" sz="2000" b="1" dirty="0">
                <a:solidFill>
                  <a:srgbClr val="002060"/>
                </a:solidFill>
                <a:effectLst/>
                <a:ea typeface="Calibri" panose="020F0502020204030204" pitchFamily="34" charset="0"/>
                <a:cs typeface="Times New Roman" panose="02020603050405020304" pitchFamily="18" charset="0"/>
              </a:rPr>
              <a:t>Model 3:FM/FFM</a:t>
            </a:r>
            <a:endParaRPr lang="it-IT" sz="2000" b="1" dirty="0">
              <a:solidFill>
                <a:srgbClr val="002060"/>
              </a:solidFill>
            </a:endParaRPr>
          </a:p>
        </p:txBody>
      </p:sp>
      <p:pic>
        <p:nvPicPr>
          <p:cNvPr id="6" name="Immagine 5">
            <a:extLst>
              <a:ext uri="{FF2B5EF4-FFF2-40B4-BE49-F238E27FC236}">
                <a16:creationId xmlns:a16="http://schemas.microsoft.com/office/drawing/2014/main" id="{E6318ABD-0571-423A-B3BC-5756074C7048}"/>
              </a:ext>
            </a:extLst>
          </p:cNvPr>
          <p:cNvPicPr>
            <a:picLocks noChangeAspect="1"/>
          </p:cNvPicPr>
          <p:nvPr/>
        </p:nvPicPr>
        <p:blipFill>
          <a:blip r:embed="rId3"/>
          <a:stretch>
            <a:fillRect/>
          </a:stretch>
        </p:blipFill>
        <p:spPr>
          <a:xfrm>
            <a:off x="-4598" y="-6018"/>
            <a:ext cx="4144550" cy="1690811"/>
          </a:xfrm>
          <a:prstGeom prst="rect">
            <a:avLst/>
          </a:prstGeom>
        </p:spPr>
      </p:pic>
      <p:pic>
        <p:nvPicPr>
          <p:cNvPr id="8" name="Immagine 7">
            <a:extLst>
              <a:ext uri="{FF2B5EF4-FFF2-40B4-BE49-F238E27FC236}">
                <a16:creationId xmlns:a16="http://schemas.microsoft.com/office/drawing/2014/main" id="{24C710F6-0E0B-4666-8A22-DEBC06A3E59C}"/>
              </a:ext>
            </a:extLst>
          </p:cNvPr>
          <p:cNvPicPr>
            <a:picLocks noChangeAspect="1"/>
          </p:cNvPicPr>
          <p:nvPr/>
        </p:nvPicPr>
        <p:blipFill>
          <a:blip r:embed="rId4"/>
          <a:stretch>
            <a:fillRect/>
          </a:stretch>
        </p:blipFill>
        <p:spPr>
          <a:xfrm>
            <a:off x="-4597" y="1867355"/>
            <a:ext cx="4144550" cy="1827277"/>
          </a:xfrm>
          <a:prstGeom prst="rect">
            <a:avLst/>
          </a:prstGeom>
        </p:spPr>
      </p:pic>
      <p:pic>
        <p:nvPicPr>
          <p:cNvPr id="10" name="Immagine 9">
            <a:extLst>
              <a:ext uri="{FF2B5EF4-FFF2-40B4-BE49-F238E27FC236}">
                <a16:creationId xmlns:a16="http://schemas.microsoft.com/office/drawing/2014/main" id="{6D1B0003-BDFD-4E1A-A695-52E4644D548E}"/>
              </a:ext>
            </a:extLst>
          </p:cNvPr>
          <p:cNvPicPr>
            <a:picLocks noChangeAspect="1"/>
          </p:cNvPicPr>
          <p:nvPr/>
        </p:nvPicPr>
        <p:blipFill>
          <a:blip r:embed="rId5"/>
          <a:stretch>
            <a:fillRect/>
          </a:stretch>
        </p:blipFill>
        <p:spPr>
          <a:xfrm>
            <a:off x="30358" y="3877194"/>
            <a:ext cx="4144549" cy="2149568"/>
          </a:xfrm>
          <a:prstGeom prst="rect">
            <a:avLst/>
          </a:prstGeom>
        </p:spPr>
      </p:pic>
      <p:pic>
        <p:nvPicPr>
          <p:cNvPr id="2050" name="Picture 2" descr="Go to journal home page - Advances in Nutrition">
            <a:extLst>
              <a:ext uri="{FF2B5EF4-FFF2-40B4-BE49-F238E27FC236}">
                <a16:creationId xmlns:a16="http://schemas.microsoft.com/office/drawing/2014/main" id="{9EC2B3D0-4D32-4F7B-9DFD-7D7D12D89B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7446" y="4005064"/>
            <a:ext cx="622505" cy="830007"/>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96E4CA7E-25FF-4883-8CB3-113D8ADF0B44}"/>
              </a:ext>
            </a:extLst>
          </p:cNvPr>
          <p:cNvPicPr>
            <a:picLocks noChangeAspect="1"/>
          </p:cNvPicPr>
          <p:nvPr/>
        </p:nvPicPr>
        <p:blipFill>
          <a:blip r:embed="rId7"/>
          <a:stretch>
            <a:fillRect/>
          </a:stretch>
        </p:blipFill>
        <p:spPr>
          <a:xfrm>
            <a:off x="4211960" y="3628787"/>
            <a:ext cx="4863726" cy="3141192"/>
          </a:xfrm>
          <a:prstGeom prst="rect">
            <a:avLst/>
          </a:prstGeom>
          <a:ln w="38100">
            <a:solidFill>
              <a:srgbClr val="002060"/>
            </a:solidFill>
          </a:ln>
        </p:spPr>
      </p:pic>
      <p:pic>
        <p:nvPicPr>
          <p:cNvPr id="15" name="Immagine 2">
            <a:extLst>
              <a:ext uri="{FF2B5EF4-FFF2-40B4-BE49-F238E27FC236}">
                <a16:creationId xmlns:a16="http://schemas.microsoft.com/office/drawing/2014/main" id="{A5591387-CB10-43F9-A309-BFE120A7092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358" y="6419995"/>
            <a:ext cx="891142" cy="30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C621EFA4-49AF-49EE-A1CE-58A46C123103}"/>
              </a:ext>
            </a:extLst>
          </p:cNvPr>
          <p:cNvSpPr txBox="1"/>
          <p:nvPr/>
        </p:nvSpPr>
        <p:spPr>
          <a:xfrm>
            <a:off x="4716016" y="5014717"/>
            <a:ext cx="2160240" cy="369332"/>
          </a:xfrm>
          <a:prstGeom prst="rect">
            <a:avLst/>
          </a:prstGeom>
          <a:noFill/>
        </p:spPr>
        <p:txBody>
          <a:bodyPr wrap="square" rtlCol="0">
            <a:spAutoFit/>
          </a:bodyPr>
          <a:lstStyle/>
          <a:p>
            <a:r>
              <a:rPr lang="it-IT" b="1" dirty="0" err="1">
                <a:solidFill>
                  <a:srgbClr val="C00000"/>
                </a:solidFill>
              </a:rPr>
              <a:t>Metabolic</a:t>
            </a:r>
            <a:r>
              <a:rPr lang="it-IT" b="1" dirty="0">
                <a:solidFill>
                  <a:srgbClr val="C00000"/>
                </a:solidFill>
              </a:rPr>
              <a:t> </a:t>
            </a:r>
            <a:r>
              <a:rPr lang="it-IT" b="1" dirty="0" err="1">
                <a:solidFill>
                  <a:srgbClr val="C00000"/>
                </a:solidFill>
              </a:rPr>
              <a:t>capacity</a:t>
            </a:r>
            <a:endParaRPr lang="it-IT" b="1" dirty="0">
              <a:solidFill>
                <a:srgbClr val="C00000"/>
              </a:solidFill>
            </a:endParaRPr>
          </a:p>
        </p:txBody>
      </p:sp>
      <p:sp>
        <p:nvSpPr>
          <p:cNvPr id="11" name="CasellaDiTesto 10">
            <a:extLst>
              <a:ext uri="{FF2B5EF4-FFF2-40B4-BE49-F238E27FC236}">
                <a16:creationId xmlns:a16="http://schemas.microsoft.com/office/drawing/2014/main" id="{D86081BC-1117-4829-BD27-90DA5BD6F382}"/>
              </a:ext>
            </a:extLst>
          </p:cNvPr>
          <p:cNvSpPr txBox="1"/>
          <p:nvPr/>
        </p:nvSpPr>
        <p:spPr>
          <a:xfrm>
            <a:off x="4716016" y="3628787"/>
            <a:ext cx="2160240" cy="369332"/>
          </a:xfrm>
          <a:prstGeom prst="rect">
            <a:avLst/>
          </a:prstGeom>
          <a:solidFill>
            <a:schemeClr val="bg1"/>
          </a:solidFill>
        </p:spPr>
        <p:txBody>
          <a:bodyPr wrap="square" rtlCol="0">
            <a:spAutoFit/>
          </a:bodyPr>
          <a:lstStyle/>
          <a:p>
            <a:r>
              <a:rPr lang="it-IT" b="1" dirty="0" err="1">
                <a:solidFill>
                  <a:srgbClr val="C00000"/>
                </a:solidFill>
              </a:rPr>
              <a:t>Metabolic</a:t>
            </a:r>
            <a:r>
              <a:rPr lang="it-IT" b="1" dirty="0">
                <a:solidFill>
                  <a:srgbClr val="C00000"/>
                </a:solidFill>
              </a:rPr>
              <a:t> load</a:t>
            </a:r>
          </a:p>
        </p:txBody>
      </p:sp>
    </p:spTree>
    <p:extLst>
      <p:ext uri="{BB962C8B-B14F-4D97-AF65-F5344CB8AC3E}">
        <p14:creationId xmlns:p14="http://schemas.microsoft.com/office/powerpoint/2010/main" val="1008022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511901" y="1592447"/>
            <a:ext cx="7643192" cy="4641732"/>
          </a:xfrm>
        </p:spPr>
        <p:txBody>
          <a:bodyPr>
            <a:normAutofit fontScale="92500" lnSpcReduction="10000"/>
          </a:bodyPr>
          <a:lstStyle/>
          <a:p>
            <a:pPr marL="0" indent="0">
              <a:buNone/>
            </a:pPr>
            <a:r>
              <a:rPr lang="it-IT" sz="2900" b="1" u="sng" dirty="0" err="1">
                <a:solidFill>
                  <a:srgbClr val="002060"/>
                </a:solidFill>
              </a:rPr>
              <a:t>Questions</a:t>
            </a:r>
            <a:r>
              <a:rPr lang="it-IT" sz="2900" b="1" u="sng" dirty="0">
                <a:solidFill>
                  <a:srgbClr val="002060"/>
                </a:solidFill>
              </a:rPr>
              <a:t> for the future </a:t>
            </a:r>
            <a:endParaRPr lang="en-GB" sz="2600" dirty="0"/>
          </a:p>
          <a:p>
            <a:endParaRPr lang="en-GB" sz="2600" dirty="0"/>
          </a:p>
          <a:p>
            <a:r>
              <a:rPr lang="en-GB" sz="2600" dirty="0"/>
              <a:t>do we have to consider </a:t>
            </a:r>
            <a:r>
              <a:rPr lang="en-GB" sz="2600" b="1" dirty="0">
                <a:solidFill>
                  <a:srgbClr val="002060"/>
                </a:solidFill>
              </a:rPr>
              <a:t>gait speed </a:t>
            </a:r>
            <a:r>
              <a:rPr lang="en-GB" sz="2600" dirty="0"/>
              <a:t>and eventually which test will be used (4m, 6m, 6-minute or 400m walk test, Timed get Up and Go) ?</a:t>
            </a:r>
          </a:p>
          <a:p>
            <a:endParaRPr lang="en-GB" sz="2600" dirty="0"/>
          </a:p>
          <a:p>
            <a:r>
              <a:rPr lang="en-GB" sz="2600" b="1" dirty="0">
                <a:solidFill>
                  <a:srgbClr val="002060"/>
                </a:solidFill>
              </a:rPr>
              <a:t>obesity in SO</a:t>
            </a:r>
            <a:r>
              <a:rPr lang="en-GB" sz="2600" dirty="0">
                <a:solidFill>
                  <a:srgbClr val="002060"/>
                </a:solidFill>
              </a:rPr>
              <a:t> </a:t>
            </a:r>
            <a:r>
              <a:rPr lang="en-GB" sz="2600" dirty="0"/>
              <a:t>diagnosis should be defined as increased FM% of total body weight or as FMI ?</a:t>
            </a:r>
            <a:endParaRPr lang="it-IT" sz="2600" dirty="0"/>
          </a:p>
          <a:p>
            <a:endParaRPr lang="it-IT" sz="2600" b="1" dirty="0">
              <a:solidFill>
                <a:srgbClr val="002060"/>
              </a:solidFill>
            </a:endParaRPr>
          </a:p>
          <a:p>
            <a:r>
              <a:rPr lang="en-GB" sz="2600" b="1" dirty="0">
                <a:solidFill>
                  <a:srgbClr val="002060"/>
                </a:solidFill>
              </a:rPr>
              <a:t>distribution of FM</a:t>
            </a:r>
            <a:r>
              <a:rPr lang="en-GB" sz="2600" dirty="0">
                <a:solidFill>
                  <a:srgbClr val="002060"/>
                </a:solidFill>
              </a:rPr>
              <a:t> </a:t>
            </a:r>
            <a:r>
              <a:rPr lang="en-GB" sz="2600" dirty="0"/>
              <a:t>(subcutaneous vs visceral) should also be taken into account measuring waist circumference or using DXA with visceral fat analyser ?</a:t>
            </a:r>
            <a:endParaRPr lang="it-IT" sz="2600" dirty="0"/>
          </a:p>
          <a:p>
            <a:endParaRPr lang="en-GB" sz="2600" dirty="0"/>
          </a:p>
          <a:p>
            <a:pPr lvl="1">
              <a:buFont typeface="Arial" panose="020B0604020202020204" pitchFamily="34" charset="0"/>
              <a:buChar char="•"/>
            </a:pPr>
            <a:endParaRPr lang="it-IT" dirty="0"/>
          </a:p>
          <a:p>
            <a:pPr lvl="1">
              <a:buFont typeface="Arial" panose="020B0604020202020204" pitchFamily="34" charset="0"/>
              <a:buChar char="•"/>
            </a:pPr>
            <a:endParaRPr lang="it-IT" dirty="0"/>
          </a:p>
          <a:p>
            <a:endParaRPr lang="it-IT" dirty="0"/>
          </a:p>
        </p:txBody>
      </p:sp>
      <p:pic>
        <p:nvPicPr>
          <p:cNvPr id="4" name="Immagin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80" y="6453336"/>
            <a:ext cx="92604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4"/>
          <a:stretch>
            <a:fillRect/>
          </a:stretch>
        </p:blipFill>
        <p:spPr>
          <a:xfrm>
            <a:off x="-108519" y="-6630"/>
            <a:ext cx="4533303" cy="1419406"/>
          </a:xfrm>
          <a:prstGeom prst="rect">
            <a:avLst/>
          </a:prstGeom>
        </p:spPr>
      </p:pic>
      <p:sp>
        <p:nvSpPr>
          <p:cNvPr id="9" name="Titolo 1"/>
          <p:cNvSpPr>
            <a:spLocks noGrp="1"/>
          </p:cNvSpPr>
          <p:nvPr>
            <p:ph type="title"/>
          </p:nvPr>
        </p:nvSpPr>
        <p:spPr>
          <a:xfrm>
            <a:off x="6372199" y="188640"/>
            <a:ext cx="2514651" cy="857250"/>
          </a:xfrm>
          <a:prstGeom prst="roundRect">
            <a:avLst/>
          </a:prstGeom>
          <a:solidFill>
            <a:schemeClr val="bg1">
              <a:lumMod val="75000"/>
            </a:schemeClr>
          </a:solidFill>
          <a:scene3d>
            <a:camera prst="orthographicFront"/>
            <a:lightRig rig="threePt" dir="t"/>
          </a:scene3d>
          <a:sp3d>
            <a:bevelT w="165100" prst="coolSlant"/>
          </a:sp3d>
        </p:spPr>
        <p:txBody>
          <a:bodyPr/>
          <a:lstStyle/>
          <a:p>
            <a:r>
              <a:rPr lang="it-IT" b="1" dirty="0" err="1">
                <a:solidFill>
                  <a:srgbClr val="C00000"/>
                </a:solidFill>
              </a:rPr>
              <a:t>Diagnosis</a:t>
            </a:r>
            <a:r>
              <a:rPr lang="it-IT" b="1" dirty="0">
                <a:solidFill>
                  <a:srgbClr val="002060"/>
                </a:solidFill>
              </a:rPr>
              <a:t> </a:t>
            </a:r>
          </a:p>
        </p:txBody>
      </p:sp>
    </p:spTree>
    <p:extLst>
      <p:ext uri="{BB962C8B-B14F-4D97-AF65-F5344CB8AC3E}">
        <p14:creationId xmlns:p14="http://schemas.microsoft.com/office/powerpoint/2010/main" val="2269870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DF766F4-1271-4980-8D3F-75FF9E5127BD}"/>
              </a:ext>
            </a:extLst>
          </p:cNvPr>
          <p:cNvPicPr>
            <a:picLocks noGrp="1" noChangeAspect="1"/>
          </p:cNvPicPr>
          <p:nvPr>
            <p:ph sz="half" idx="1"/>
          </p:nvPr>
        </p:nvPicPr>
        <p:blipFill>
          <a:blip r:embed="rId3"/>
          <a:stretch>
            <a:fillRect/>
          </a:stretch>
        </p:blipFill>
        <p:spPr>
          <a:xfrm>
            <a:off x="116281" y="3521500"/>
            <a:ext cx="4887767" cy="2715812"/>
          </a:xfrm>
          <a:prstGeom prst="rect">
            <a:avLst/>
          </a:prstGeom>
        </p:spPr>
      </p:pic>
      <p:pic>
        <p:nvPicPr>
          <p:cNvPr id="6" name="Picture 3">
            <a:extLst>
              <a:ext uri="{FF2B5EF4-FFF2-40B4-BE49-F238E27FC236}">
                <a16:creationId xmlns:a16="http://schemas.microsoft.com/office/drawing/2014/main" id="{00000000-0008-0000-0000-000003040000}"/>
              </a:ext>
            </a:extLst>
          </p:cNvPr>
          <p:cNvPicPr>
            <a:picLocks noGrp="1" noChangeAspect="1" noChangeArrowheads="1"/>
          </p:cNvPicPr>
          <p:nvPr>
            <p:ph sz="half" idx="2"/>
          </p:nvPr>
        </p:nvPicPr>
        <p:blipFill>
          <a:blip r:embed="rId4" cstate="print"/>
          <a:srcRect/>
          <a:stretch>
            <a:fillRect/>
          </a:stretch>
        </p:blipFill>
        <p:spPr bwMode="auto">
          <a:xfrm>
            <a:off x="4074146" y="935176"/>
            <a:ext cx="4842206" cy="2770756"/>
          </a:xfrm>
          <a:prstGeom prst="rect">
            <a:avLst/>
          </a:prstGeom>
          <a:noFill/>
          <a:ln w="1">
            <a:noFill/>
            <a:miter lim="800000"/>
            <a:headEnd/>
            <a:tailEnd type="none" w="med" len="med"/>
          </a:ln>
          <a:effectLst/>
        </p:spPr>
      </p:pic>
      <p:graphicFrame>
        <p:nvGraphicFramePr>
          <p:cNvPr id="4" name="Tabella 3">
            <a:extLst>
              <a:ext uri="{FF2B5EF4-FFF2-40B4-BE49-F238E27FC236}">
                <a16:creationId xmlns:a16="http://schemas.microsoft.com/office/drawing/2014/main" id="{E8BBCBD1-3B49-4B57-A13D-DC04FE91583F}"/>
              </a:ext>
            </a:extLst>
          </p:cNvPr>
          <p:cNvGraphicFramePr>
            <a:graphicFrameLocks noGrp="1"/>
          </p:cNvGraphicFramePr>
          <p:nvPr/>
        </p:nvGraphicFramePr>
        <p:xfrm>
          <a:off x="978500" y="2424349"/>
          <a:ext cx="7814048" cy="2344016"/>
        </p:xfrm>
        <a:graphic>
          <a:graphicData uri="http://schemas.openxmlformats.org/drawingml/2006/table">
            <a:tbl>
              <a:tblPr/>
              <a:tblGrid>
                <a:gridCol w="233487">
                  <a:extLst>
                    <a:ext uri="{9D8B030D-6E8A-4147-A177-3AD203B41FA5}">
                      <a16:colId xmlns:a16="http://schemas.microsoft.com/office/drawing/2014/main" val="684743113"/>
                    </a:ext>
                  </a:extLst>
                </a:gridCol>
                <a:gridCol w="2205324">
                  <a:extLst>
                    <a:ext uri="{9D8B030D-6E8A-4147-A177-3AD203B41FA5}">
                      <a16:colId xmlns:a16="http://schemas.microsoft.com/office/drawing/2014/main" val="2272358473"/>
                    </a:ext>
                  </a:extLst>
                </a:gridCol>
                <a:gridCol w="1254394">
                  <a:extLst>
                    <a:ext uri="{9D8B030D-6E8A-4147-A177-3AD203B41FA5}">
                      <a16:colId xmlns:a16="http://schemas.microsoft.com/office/drawing/2014/main" val="1945085405"/>
                    </a:ext>
                  </a:extLst>
                </a:gridCol>
                <a:gridCol w="738642">
                  <a:extLst>
                    <a:ext uri="{9D8B030D-6E8A-4147-A177-3AD203B41FA5}">
                      <a16:colId xmlns:a16="http://schemas.microsoft.com/office/drawing/2014/main" val="3334597774"/>
                    </a:ext>
                  </a:extLst>
                </a:gridCol>
                <a:gridCol w="738642">
                  <a:extLst>
                    <a:ext uri="{9D8B030D-6E8A-4147-A177-3AD203B41FA5}">
                      <a16:colId xmlns:a16="http://schemas.microsoft.com/office/drawing/2014/main" val="3992216061"/>
                    </a:ext>
                  </a:extLst>
                </a:gridCol>
                <a:gridCol w="738642">
                  <a:extLst>
                    <a:ext uri="{9D8B030D-6E8A-4147-A177-3AD203B41FA5}">
                      <a16:colId xmlns:a16="http://schemas.microsoft.com/office/drawing/2014/main" val="522497429"/>
                    </a:ext>
                  </a:extLst>
                </a:gridCol>
                <a:gridCol w="738642">
                  <a:extLst>
                    <a:ext uri="{9D8B030D-6E8A-4147-A177-3AD203B41FA5}">
                      <a16:colId xmlns:a16="http://schemas.microsoft.com/office/drawing/2014/main" val="47941854"/>
                    </a:ext>
                  </a:extLst>
                </a:gridCol>
                <a:gridCol w="1166275">
                  <a:extLst>
                    <a:ext uri="{9D8B030D-6E8A-4147-A177-3AD203B41FA5}">
                      <a16:colId xmlns:a16="http://schemas.microsoft.com/office/drawing/2014/main" val="1268842297"/>
                    </a:ext>
                  </a:extLst>
                </a:gridCol>
              </a:tblGrid>
              <a:tr h="371908">
                <a:tc rowSpan="2" gridSpan="3">
                  <a:txBody>
                    <a:bodyPr/>
                    <a:lstStyle/>
                    <a:p>
                      <a:pPr algn="l" fontAlgn="t"/>
                      <a:endParaRPr lang="it-IT" sz="1200" b="0" i="0" u="none" strike="noStrike" dirty="0">
                        <a:solidFill>
                          <a:srgbClr val="000000"/>
                        </a:solidFill>
                        <a:effectLst/>
                        <a:latin typeface="Calibri" panose="020F0502020204030204" pitchFamily="34" charset="0"/>
                      </a:endParaRPr>
                    </a:p>
                  </a:txBody>
                  <a:tcPr marL="6148" marR="6148" marT="61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b"/>
                      <a:r>
                        <a:rPr lang="it-IT" sz="1400" b="0" i="0" u="none" strike="noStrike" dirty="0">
                          <a:solidFill>
                            <a:srgbClr val="000000"/>
                          </a:solidFill>
                          <a:effectLst/>
                          <a:latin typeface="Calibri" panose="020F0502020204030204" pitchFamily="34" charset="0"/>
                        </a:rPr>
                        <a:t> </a:t>
                      </a:r>
                    </a:p>
                  </a:txBody>
                  <a:tcPr marL="8197" marR="8197" marT="8197" marB="0" anchor="b">
                    <a:lnL>
                      <a:noFill/>
                    </a:lnL>
                    <a:lnR>
                      <a:noFill/>
                    </a:lnR>
                    <a:lnT w="6350" cap="flat" cmpd="sng" algn="ctr">
                      <a:solidFill>
                        <a:srgbClr val="000000"/>
                      </a:solidFill>
                      <a:prstDash val="solid"/>
                      <a:round/>
                      <a:headEnd type="none" w="med" len="med"/>
                      <a:tailEnd type="none" w="med" len="med"/>
                    </a:lnT>
                    <a:lnB>
                      <a:noFill/>
                    </a:lnB>
                  </a:tcPr>
                </a:tc>
                <a:tc rowSpan="2" hMerge="1">
                  <a:txBody>
                    <a:bodyPr/>
                    <a:lstStyle/>
                    <a:p>
                      <a:pPr algn="l" fontAlgn="b"/>
                      <a:r>
                        <a:rPr lang="it-IT" sz="1400" b="0" i="0" u="none" strike="noStrike">
                          <a:solidFill>
                            <a:srgbClr val="000000"/>
                          </a:solidFill>
                          <a:effectLst/>
                          <a:latin typeface="Calibri" panose="020F0502020204030204" pitchFamily="34" charset="0"/>
                        </a:rPr>
                        <a:t> </a:t>
                      </a:r>
                    </a:p>
                  </a:txBody>
                  <a:tcPr marL="8197" marR="8197" marT="819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t"/>
                      <a:r>
                        <a:rPr lang="en-US" sz="1200" b="1" i="0" u="none" strike="noStrike" dirty="0">
                          <a:solidFill>
                            <a:srgbClr val="C00000"/>
                          </a:solidFill>
                          <a:effectLst/>
                          <a:latin typeface="Arial" panose="020B0604020202020204" pitchFamily="34" charset="0"/>
                        </a:rPr>
                        <a:t>all variables in a block</a:t>
                      </a:r>
                    </a:p>
                  </a:txBody>
                  <a:tcPr marL="6148" marR="6148" marT="61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gridSpan="3">
                  <a:txBody>
                    <a:bodyPr/>
                    <a:lstStyle/>
                    <a:p>
                      <a:pPr algn="ctr" fontAlgn="t"/>
                      <a:r>
                        <a:rPr lang="it-IT" sz="1200" b="1" i="0" u="none" strike="noStrike" dirty="0" err="1">
                          <a:solidFill>
                            <a:srgbClr val="C00000"/>
                          </a:solidFill>
                          <a:effectLst/>
                          <a:latin typeface="Arial" panose="020B0604020202020204" pitchFamily="34" charset="0"/>
                        </a:rPr>
                        <a:t>stepwise</a:t>
                      </a:r>
                      <a:r>
                        <a:rPr lang="it-IT" sz="1200" b="1" i="0" u="none" strike="noStrike" dirty="0">
                          <a:solidFill>
                            <a:srgbClr val="C00000"/>
                          </a:solidFill>
                          <a:effectLst/>
                          <a:latin typeface="Arial" panose="020B0604020202020204" pitchFamily="34" charset="0"/>
                        </a:rPr>
                        <a:t> procedure</a:t>
                      </a:r>
                    </a:p>
                  </a:txBody>
                  <a:tcPr marL="6148" marR="6148" marT="61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416523104"/>
                  </a:ext>
                </a:extLst>
              </a:tr>
              <a:tr h="371908">
                <a:tc gridSpan="3" vMerge="1">
                  <a:txBody>
                    <a:bodyPr/>
                    <a:lstStyle/>
                    <a:p>
                      <a:pPr algn="ctr" fontAlgn="b"/>
                      <a:r>
                        <a:rPr lang="it-IT" sz="1400" b="1" i="0" u="none" strike="noStrike" dirty="0">
                          <a:solidFill>
                            <a:srgbClr val="C00000"/>
                          </a:solidFill>
                          <a:effectLst/>
                          <a:latin typeface="Calibri" panose="020F0502020204030204" pitchFamily="34" charset="0"/>
                        </a:rPr>
                        <a:t>model</a:t>
                      </a:r>
                    </a:p>
                  </a:txBody>
                  <a:tcPr marL="8197" marR="8197" marT="81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r>
                        <a:rPr lang="it-IT" sz="1400" b="0" i="0" u="none" strike="noStrike" dirty="0">
                          <a:solidFill>
                            <a:srgbClr val="000000"/>
                          </a:solidFill>
                          <a:effectLst/>
                          <a:latin typeface="Calibri" panose="020F0502020204030204" pitchFamily="34" charset="0"/>
                        </a:rPr>
                        <a:t> </a:t>
                      </a:r>
                    </a:p>
                  </a:txBody>
                  <a:tcPr marL="8197" marR="8197" marT="819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vMerge="1">
                  <a:txBody>
                    <a:bodyPr/>
                    <a:lstStyle/>
                    <a:p>
                      <a:pPr algn="l" fontAlgn="b"/>
                      <a:r>
                        <a:rPr lang="it-IT" sz="1400" b="0" i="0" u="none" strike="noStrike" dirty="0">
                          <a:solidFill>
                            <a:srgbClr val="000000"/>
                          </a:solidFill>
                          <a:effectLst/>
                          <a:latin typeface="Calibri" panose="020F0502020204030204" pitchFamily="34" charset="0"/>
                        </a:rPr>
                        <a:t> </a:t>
                      </a:r>
                    </a:p>
                  </a:txBody>
                  <a:tcPr marL="8197" marR="8197" marT="819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it-IT" sz="1200" b="1" i="0" u="none" strike="noStrike" dirty="0">
                          <a:solidFill>
                            <a:srgbClr val="C00000"/>
                          </a:solidFill>
                          <a:effectLst/>
                          <a:latin typeface="Arial" panose="020B0604020202020204" pitchFamily="34" charset="0"/>
                        </a:rPr>
                        <a:t>R2</a:t>
                      </a:r>
                    </a:p>
                  </a:txBody>
                  <a:tcPr marL="6148" marR="6148" marT="61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t-IT" sz="1200" b="1" i="0" u="none" strike="noStrike" dirty="0">
                          <a:solidFill>
                            <a:srgbClr val="C00000"/>
                          </a:solidFill>
                          <a:effectLst/>
                          <a:latin typeface="Arial" panose="020B0604020202020204" pitchFamily="34" charset="0"/>
                        </a:rPr>
                        <a:t>R2adj</a:t>
                      </a:r>
                    </a:p>
                  </a:txBody>
                  <a:tcPr marL="6148" marR="6148" marT="61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t-IT" sz="1200" b="1" i="0" u="none" strike="noStrike" dirty="0">
                          <a:solidFill>
                            <a:srgbClr val="C00000"/>
                          </a:solidFill>
                          <a:effectLst/>
                          <a:latin typeface="Arial" panose="020B0604020202020204" pitchFamily="34" charset="0"/>
                        </a:rPr>
                        <a:t>R2</a:t>
                      </a:r>
                    </a:p>
                  </a:txBody>
                  <a:tcPr marL="6148" marR="6148" marT="61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t-IT" sz="1200" b="1" i="0" u="none" strike="noStrike" dirty="0">
                          <a:solidFill>
                            <a:srgbClr val="C00000"/>
                          </a:solidFill>
                          <a:effectLst/>
                          <a:latin typeface="Arial" panose="020B0604020202020204" pitchFamily="34" charset="0"/>
                        </a:rPr>
                        <a:t>R2adj</a:t>
                      </a:r>
                    </a:p>
                  </a:txBody>
                  <a:tcPr marL="6148" marR="6148" marT="61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C00000"/>
                          </a:solidFill>
                          <a:effectLst/>
                          <a:latin typeface="Arial" panose="020B0604020202020204" pitchFamily="34" charset="0"/>
                        </a:rPr>
                        <a:t>variables into the equation</a:t>
                      </a:r>
                    </a:p>
                  </a:txBody>
                  <a:tcPr marL="6148" marR="6148" marT="61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440829"/>
                  </a:ext>
                </a:extLst>
              </a:tr>
              <a:tr h="800100">
                <a:tc>
                  <a:txBody>
                    <a:bodyPr/>
                    <a:lstStyle/>
                    <a:p>
                      <a:pPr algn="ctr" fontAlgn="ctr"/>
                      <a:r>
                        <a:rPr lang="it-IT" sz="1100" b="1" i="0" u="none" strike="noStrike">
                          <a:solidFill>
                            <a:srgbClr val="C00000"/>
                          </a:solidFill>
                          <a:effectLst/>
                          <a:latin typeface="Arial" panose="020B0604020202020204" pitchFamily="34" charset="0"/>
                        </a:rPr>
                        <a:t>1</a:t>
                      </a:r>
                    </a:p>
                  </a:txBody>
                  <a:tcPr marL="6148" marR="6148" marT="6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all the variables statist. associated with ALMKG at univariate analysis (weight &gt; BMI; RI &gt; Rz)</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Age, weight, WC, MAC, CC, RI, </a:t>
                      </a:r>
                      <a:r>
                        <a:rPr lang="en-US" sz="1200" b="0" i="0" u="none" strike="noStrike" dirty="0" err="1">
                          <a:solidFill>
                            <a:srgbClr val="000000"/>
                          </a:solidFill>
                          <a:effectLst/>
                          <a:latin typeface="Arial" panose="020B0604020202020204" pitchFamily="34" charset="0"/>
                        </a:rPr>
                        <a:t>Xc</a:t>
                      </a:r>
                      <a:r>
                        <a:rPr lang="en-US" sz="1200" b="0" i="0" u="none" strike="noStrike" dirty="0">
                          <a:solidFill>
                            <a:srgbClr val="000000"/>
                          </a:solidFill>
                          <a:effectLst/>
                          <a:latin typeface="Arial" panose="020B0604020202020204" pitchFamily="34" charset="0"/>
                        </a:rPr>
                        <a:t>, sex</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9FB"/>
                    </a:solidFill>
                  </a:tcPr>
                </a:tc>
                <a:tc>
                  <a:txBody>
                    <a:bodyPr/>
                    <a:lstStyle/>
                    <a:p>
                      <a:pPr algn="r" fontAlgn="ctr"/>
                      <a:r>
                        <a:rPr lang="it-IT" sz="1200" b="0" i="0" u="none" strike="noStrike" dirty="0">
                          <a:solidFill>
                            <a:srgbClr val="010205"/>
                          </a:solidFill>
                          <a:effectLst/>
                          <a:latin typeface="Arial" panose="020B0604020202020204" pitchFamily="34" charset="0"/>
                        </a:rPr>
                        <a:t>0,889</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t-IT" sz="1200" b="0" i="0" u="none" strike="noStrike" dirty="0">
                          <a:solidFill>
                            <a:srgbClr val="010205"/>
                          </a:solidFill>
                          <a:effectLst/>
                          <a:latin typeface="Arial" panose="020B0604020202020204" pitchFamily="34" charset="0"/>
                        </a:rPr>
                        <a:t>0,879</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t-IT" sz="1200" b="0" i="0" u="none" strike="noStrike" dirty="0">
                          <a:solidFill>
                            <a:srgbClr val="010205"/>
                          </a:solidFill>
                          <a:effectLst/>
                          <a:latin typeface="Arial" panose="020B0604020202020204" pitchFamily="34" charset="0"/>
                        </a:rPr>
                        <a:t>0,882</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t-IT" sz="1200" b="0" i="0" u="none" strike="noStrike">
                          <a:solidFill>
                            <a:srgbClr val="010205"/>
                          </a:solidFill>
                          <a:effectLst/>
                          <a:latin typeface="Arial" panose="020B0604020202020204" pitchFamily="34" charset="0"/>
                        </a:rPr>
                        <a:t>0,877</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1200" b="1" i="0" u="none" strike="noStrike" dirty="0">
                          <a:solidFill>
                            <a:srgbClr val="C00000"/>
                          </a:solidFill>
                          <a:effectLst/>
                          <a:latin typeface="Arial" panose="020B0604020202020204" pitchFamily="34" charset="0"/>
                        </a:rPr>
                        <a:t>weight, sex, WC, RI</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596220"/>
                  </a:ext>
                </a:extLst>
              </a:tr>
              <a:tr h="800100">
                <a:tc>
                  <a:txBody>
                    <a:bodyPr/>
                    <a:lstStyle/>
                    <a:p>
                      <a:pPr algn="ctr" fontAlgn="ctr"/>
                      <a:r>
                        <a:rPr lang="it-IT" sz="1100" b="1" i="0" u="none" strike="noStrike">
                          <a:solidFill>
                            <a:srgbClr val="C00000"/>
                          </a:solidFill>
                          <a:effectLst/>
                          <a:latin typeface="Arial" panose="020B0604020202020204" pitchFamily="34" charset="0"/>
                        </a:rPr>
                        <a:t>2</a:t>
                      </a:r>
                    </a:p>
                  </a:txBody>
                  <a:tcPr marL="6148" marR="6148" marT="61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Calibri" panose="020F0502020204030204" pitchFamily="34" charset="0"/>
                        </a:rPr>
                        <a:t>all the variables statist.. associated with ALMKG at univariate analysis (weight &gt; BMI; ZI &gt; Z)</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Age, weight, WC, MAC, CC, ZI, </a:t>
                      </a:r>
                      <a:r>
                        <a:rPr lang="en-US" sz="1200" b="0" i="0" u="none" strike="noStrike" dirty="0" err="1">
                          <a:solidFill>
                            <a:srgbClr val="000000"/>
                          </a:solidFill>
                          <a:effectLst/>
                          <a:latin typeface="Arial" panose="020B0604020202020204" pitchFamily="34" charset="0"/>
                        </a:rPr>
                        <a:t>Xc</a:t>
                      </a:r>
                      <a:r>
                        <a:rPr lang="en-US" sz="1200" b="0" i="0" u="none" strike="noStrike" dirty="0">
                          <a:solidFill>
                            <a:srgbClr val="000000"/>
                          </a:solidFill>
                          <a:effectLst/>
                          <a:latin typeface="Arial" panose="020B0604020202020204" pitchFamily="34" charset="0"/>
                        </a:rPr>
                        <a:t>, sex</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9FB"/>
                    </a:solidFill>
                  </a:tcPr>
                </a:tc>
                <a:tc>
                  <a:txBody>
                    <a:bodyPr/>
                    <a:lstStyle/>
                    <a:p>
                      <a:pPr algn="r" fontAlgn="ctr"/>
                      <a:r>
                        <a:rPr lang="it-IT" sz="1200" b="0" i="0" u="none" strike="noStrike" dirty="0">
                          <a:solidFill>
                            <a:srgbClr val="010205"/>
                          </a:solidFill>
                          <a:effectLst/>
                          <a:latin typeface="Arial" panose="020B0604020202020204" pitchFamily="34" charset="0"/>
                        </a:rPr>
                        <a:t>0,889</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t-IT" sz="1200" b="0" i="0" u="none" strike="noStrike" dirty="0">
                          <a:solidFill>
                            <a:srgbClr val="010205"/>
                          </a:solidFill>
                          <a:effectLst/>
                          <a:latin typeface="Arial" panose="020B0604020202020204" pitchFamily="34" charset="0"/>
                        </a:rPr>
                        <a:t>0,879</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t-IT" sz="1200" b="0" i="0" u="none" strike="noStrike" dirty="0">
                          <a:solidFill>
                            <a:srgbClr val="010205"/>
                          </a:solidFill>
                          <a:effectLst/>
                          <a:latin typeface="Arial" panose="020B0604020202020204" pitchFamily="34" charset="0"/>
                        </a:rPr>
                        <a:t>0,882</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t-IT" sz="1200" b="0" i="0" u="none" strike="noStrike" dirty="0">
                          <a:solidFill>
                            <a:srgbClr val="010205"/>
                          </a:solidFill>
                          <a:effectLst/>
                          <a:latin typeface="Arial" panose="020B0604020202020204" pitchFamily="34" charset="0"/>
                        </a:rPr>
                        <a:t>0,877</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1200" b="1" i="0" u="none" strike="noStrike" dirty="0">
                          <a:solidFill>
                            <a:srgbClr val="C00000"/>
                          </a:solidFill>
                          <a:effectLst/>
                          <a:latin typeface="Arial" panose="020B0604020202020204" pitchFamily="34" charset="0"/>
                        </a:rPr>
                        <a:t>weight, sex, ZI, WC</a:t>
                      </a:r>
                    </a:p>
                  </a:txBody>
                  <a:tcPr marL="68580" marR="68580" marT="34290" marB="3429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112091"/>
                  </a:ext>
                </a:extLst>
              </a:tr>
            </a:tbl>
          </a:graphicData>
        </a:graphic>
      </p:graphicFrame>
      <p:pic>
        <p:nvPicPr>
          <p:cNvPr id="7" name="Immagine 2">
            <a:extLst>
              <a:ext uri="{FF2B5EF4-FFF2-40B4-BE49-F238E27FC236}">
                <a16:creationId xmlns:a16="http://schemas.microsoft.com/office/drawing/2014/main" id="{3E30843A-8277-4846-82ED-3F30196092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1989" y="6544759"/>
            <a:ext cx="891142" cy="30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331C176E-6756-4A0D-8794-37B382239520}"/>
              </a:ext>
            </a:extLst>
          </p:cNvPr>
          <p:cNvSpPr/>
          <p:nvPr/>
        </p:nvSpPr>
        <p:spPr>
          <a:xfrm>
            <a:off x="5384457" y="978038"/>
            <a:ext cx="2483708" cy="166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 name="CasellaDiTesto 2">
            <a:extLst>
              <a:ext uri="{FF2B5EF4-FFF2-40B4-BE49-F238E27FC236}">
                <a16:creationId xmlns:a16="http://schemas.microsoft.com/office/drawing/2014/main" id="{E66DF2CF-44D2-4C86-8B8B-E096B174E70B}"/>
              </a:ext>
            </a:extLst>
          </p:cNvPr>
          <p:cNvSpPr txBox="1"/>
          <p:nvPr/>
        </p:nvSpPr>
        <p:spPr>
          <a:xfrm>
            <a:off x="8171742" y="3313154"/>
            <a:ext cx="648730" cy="253916"/>
          </a:xfrm>
          <a:prstGeom prst="rect">
            <a:avLst/>
          </a:prstGeom>
          <a:noFill/>
        </p:spPr>
        <p:txBody>
          <a:bodyPr wrap="square" rtlCol="0">
            <a:spAutoFit/>
          </a:bodyPr>
          <a:lstStyle/>
          <a:p>
            <a:r>
              <a:rPr lang="it-IT" sz="1050" b="1" dirty="0"/>
              <a:t>DXA</a:t>
            </a:r>
          </a:p>
        </p:txBody>
      </p:sp>
      <p:sp>
        <p:nvSpPr>
          <p:cNvPr id="8" name="CasellaDiTesto 7">
            <a:extLst>
              <a:ext uri="{FF2B5EF4-FFF2-40B4-BE49-F238E27FC236}">
                <a16:creationId xmlns:a16="http://schemas.microsoft.com/office/drawing/2014/main" id="{985E768B-4609-4B0B-BF01-3A098950F54F}"/>
              </a:ext>
            </a:extLst>
          </p:cNvPr>
          <p:cNvSpPr txBox="1"/>
          <p:nvPr/>
        </p:nvSpPr>
        <p:spPr>
          <a:xfrm>
            <a:off x="4141229" y="1086852"/>
            <a:ext cx="648730" cy="253916"/>
          </a:xfrm>
          <a:prstGeom prst="rect">
            <a:avLst/>
          </a:prstGeom>
          <a:noFill/>
        </p:spPr>
        <p:txBody>
          <a:bodyPr wrap="square" rtlCol="0">
            <a:spAutoFit/>
          </a:bodyPr>
          <a:lstStyle/>
          <a:p>
            <a:r>
              <a:rPr lang="it-IT" sz="1050" b="1" dirty="0"/>
              <a:t>BIA</a:t>
            </a:r>
          </a:p>
        </p:txBody>
      </p:sp>
      <p:sp>
        <p:nvSpPr>
          <p:cNvPr id="9" name="CasellaDiTesto 8">
            <a:extLst>
              <a:ext uri="{FF2B5EF4-FFF2-40B4-BE49-F238E27FC236}">
                <a16:creationId xmlns:a16="http://schemas.microsoft.com/office/drawing/2014/main" id="{A6A69864-968E-4B05-9E0D-1FAD6AF17018}"/>
              </a:ext>
            </a:extLst>
          </p:cNvPr>
          <p:cNvSpPr txBox="1"/>
          <p:nvPr/>
        </p:nvSpPr>
        <p:spPr>
          <a:xfrm>
            <a:off x="959229" y="3420146"/>
            <a:ext cx="3197312" cy="276999"/>
          </a:xfrm>
          <a:prstGeom prst="rect">
            <a:avLst/>
          </a:prstGeom>
          <a:solidFill>
            <a:schemeClr val="bg1"/>
          </a:solidFill>
        </p:spPr>
        <p:txBody>
          <a:bodyPr wrap="square" rtlCol="0">
            <a:spAutoFit/>
          </a:bodyPr>
          <a:lstStyle/>
          <a:p>
            <a:r>
              <a:rPr lang="it-IT" sz="1200" b="1" dirty="0">
                <a:solidFill>
                  <a:srgbClr val="002060"/>
                </a:solidFill>
              </a:rPr>
              <a:t>Bland-Altman plot</a:t>
            </a:r>
          </a:p>
        </p:txBody>
      </p:sp>
      <p:sp>
        <p:nvSpPr>
          <p:cNvPr id="10" name="CasellaDiTesto 9">
            <a:extLst>
              <a:ext uri="{FF2B5EF4-FFF2-40B4-BE49-F238E27FC236}">
                <a16:creationId xmlns:a16="http://schemas.microsoft.com/office/drawing/2014/main" id="{965B9DC7-E9A8-4FC1-A0E9-D324846FC4D1}"/>
              </a:ext>
            </a:extLst>
          </p:cNvPr>
          <p:cNvSpPr txBox="1"/>
          <p:nvPr/>
        </p:nvSpPr>
        <p:spPr>
          <a:xfrm>
            <a:off x="1141324" y="5983396"/>
            <a:ext cx="3197312" cy="253916"/>
          </a:xfrm>
          <a:prstGeom prst="rect">
            <a:avLst/>
          </a:prstGeom>
          <a:solidFill>
            <a:schemeClr val="bg1"/>
          </a:solidFill>
        </p:spPr>
        <p:txBody>
          <a:bodyPr wrap="square" rtlCol="0">
            <a:spAutoFit/>
          </a:bodyPr>
          <a:lstStyle/>
          <a:p>
            <a:r>
              <a:rPr lang="it-IT" sz="1050" b="1" dirty="0" err="1"/>
              <a:t>Average</a:t>
            </a:r>
            <a:r>
              <a:rPr lang="it-IT" sz="1050" b="1" dirty="0"/>
              <a:t> of DXA (ALM kg) vs BIA </a:t>
            </a:r>
            <a:r>
              <a:rPr lang="it-IT" sz="1050" b="1" dirty="0" err="1"/>
              <a:t>equation</a:t>
            </a:r>
            <a:r>
              <a:rPr lang="it-IT" sz="1050" b="1" dirty="0"/>
              <a:t> </a:t>
            </a:r>
            <a:r>
              <a:rPr lang="it-IT" sz="1050" b="1" dirty="0" err="1"/>
              <a:t>results</a:t>
            </a:r>
            <a:endParaRPr lang="it-IT" sz="1050" b="1" dirty="0"/>
          </a:p>
        </p:txBody>
      </p:sp>
      <p:sp>
        <p:nvSpPr>
          <p:cNvPr id="11" name="CasellaDiTesto 10">
            <a:extLst>
              <a:ext uri="{FF2B5EF4-FFF2-40B4-BE49-F238E27FC236}">
                <a16:creationId xmlns:a16="http://schemas.microsoft.com/office/drawing/2014/main" id="{CB05EC87-9465-4DE2-B857-340D2F56C33A}"/>
              </a:ext>
            </a:extLst>
          </p:cNvPr>
          <p:cNvSpPr txBox="1"/>
          <p:nvPr/>
        </p:nvSpPr>
        <p:spPr>
          <a:xfrm rot="16200000">
            <a:off x="-1146697" y="4571574"/>
            <a:ext cx="2770755" cy="253916"/>
          </a:xfrm>
          <a:prstGeom prst="rect">
            <a:avLst/>
          </a:prstGeom>
          <a:solidFill>
            <a:schemeClr val="bg1"/>
          </a:solidFill>
        </p:spPr>
        <p:txBody>
          <a:bodyPr wrap="square" rtlCol="0">
            <a:spAutoFit/>
          </a:bodyPr>
          <a:lstStyle/>
          <a:p>
            <a:r>
              <a:rPr lang="it-IT" sz="1050" b="1" dirty="0"/>
              <a:t>Diff </a:t>
            </a:r>
            <a:r>
              <a:rPr lang="it-IT" sz="1050" b="1" dirty="0" err="1"/>
              <a:t>betweeen</a:t>
            </a:r>
            <a:r>
              <a:rPr lang="it-IT" sz="1050" b="1" dirty="0"/>
              <a:t> DXA (ALM Kg) &amp; BIA </a:t>
            </a:r>
            <a:r>
              <a:rPr lang="it-IT" sz="1050" b="1" dirty="0" err="1"/>
              <a:t>eq</a:t>
            </a:r>
            <a:r>
              <a:rPr lang="it-IT" sz="1050" b="1" dirty="0"/>
              <a:t> </a:t>
            </a:r>
            <a:r>
              <a:rPr lang="it-IT" sz="1050" b="1" dirty="0" err="1"/>
              <a:t>results</a:t>
            </a:r>
            <a:endParaRPr lang="it-IT" sz="1050" b="1" dirty="0"/>
          </a:p>
        </p:txBody>
      </p:sp>
      <p:pic>
        <p:nvPicPr>
          <p:cNvPr id="13" name="Picture 2" descr="SciCrunch | Research Resource Resolver">
            <a:extLst>
              <a:ext uri="{FF2B5EF4-FFF2-40B4-BE49-F238E27FC236}">
                <a16:creationId xmlns:a16="http://schemas.microsoft.com/office/drawing/2014/main" id="{0115F92F-EFBF-4CDB-9FB7-7B5918E3A7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958" y="0"/>
            <a:ext cx="2143125" cy="1200150"/>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0ED20F1D-1A5D-4DD9-8CB3-8721884A9422}"/>
              </a:ext>
            </a:extLst>
          </p:cNvPr>
          <p:cNvSpPr txBox="1"/>
          <p:nvPr/>
        </p:nvSpPr>
        <p:spPr>
          <a:xfrm>
            <a:off x="539552" y="796668"/>
            <a:ext cx="3429000" cy="300082"/>
          </a:xfrm>
          <a:prstGeom prst="rect">
            <a:avLst/>
          </a:prstGeom>
          <a:noFill/>
        </p:spPr>
        <p:txBody>
          <a:bodyPr wrap="square">
            <a:spAutoFit/>
          </a:bodyPr>
          <a:lstStyle/>
          <a:p>
            <a:r>
              <a:rPr lang="it-IT" sz="1350" b="1" dirty="0">
                <a:solidFill>
                  <a:srgbClr val="002060"/>
                </a:solidFill>
                <a:latin typeface="Roboto" panose="02000000000000000000" pitchFamily="2" charset="0"/>
              </a:rPr>
              <a:t>NCT06545435</a:t>
            </a:r>
            <a:endParaRPr lang="it-IT" sz="1350" b="1" dirty="0">
              <a:solidFill>
                <a:srgbClr val="002060"/>
              </a:solidFill>
            </a:endParaRPr>
          </a:p>
        </p:txBody>
      </p:sp>
      <p:sp>
        <p:nvSpPr>
          <p:cNvPr id="15" name="Titolo 1">
            <a:extLst>
              <a:ext uri="{FF2B5EF4-FFF2-40B4-BE49-F238E27FC236}">
                <a16:creationId xmlns:a16="http://schemas.microsoft.com/office/drawing/2014/main" id="{4CB7BCB3-C647-41FD-8C6C-0BE82FA58BCE}"/>
              </a:ext>
            </a:extLst>
          </p:cNvPr>
          <p:cNvSpPr>
            <a:spLocks noGrp="1"/>
          </p:cNvSpPr>
          <p:nvPr>
            <p:ph type="title"/>
          </p:nvPr>
        </p:nvSpPr>
        <p:spPr>
          <a:xfrm>
            <a:off x="3090636" y="122432"/>
            <a:ext cx="5743610" cy="857250"/>
          </a:xfrm>
        </p:spPr>
        <p:txBody>
          <a:bodyPr>
            <a:normAutofit fontScale="90000"/>
          </a:bodyPr>
          <a:lstStyle/>
          <a:p>
            <a:pPr algn="ctr"/>
            <a:r>
              <a:rPr lang="en-US" sz="2700" b="1" dirty="0">
                <a:solidFill>
                  <a:srgbClr val="C00000"/>
                </a:solidFill>
                <a:latin typeface="Calibri" panose="020F0502020204030204" pitchFamily="34" charset="0"/>
                <a:ea typeface="Calibri" panose="020F0502020204030204" pitchFamily="34" charset="0"/>
                <a:cs typeface="Calibri" panose="020F0502020204030204" pitchFamily="34" charset="0"/>
              </a:rPr>
              <a:t>Predicting ALM with BIA </a:t>
            </a:r>
            <a:br>
              <a:rPr lang="en-US" sz="27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sz="2700" b="1" dirty="0">
                <a:solidFill>
                  <a:srgbClr val="C00000"/>
                </a:solidFill>
                <a:latin typeface="Calibri" panose="020F0502020204030204" pitchFamily="34" charset="0"/>
                <a:ea typeface="Calibri" panose="020F0502020204030204" pitchFamily="34" charset="0"/>
                <a:cs typeface="Calibri" panose="020F0502020204030204" pitchFamily="34" charset="0"/>
              </a:rPr>
              <a:t>among adult patients with obesity</a:t>
            </a:r>
            <a:br>
              <a:rPr lang="en-US" sz="21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sz="2000" b="1" dirty="0">
                <a:solidFill>
                  <a:srgbClr val="002060"/>
                </a:solidFill>
                <a:effectLst/>
                <a:latin typeface="+mn-lt"/>
                <a:ea typeface="Palatino Linotype" panose="02040502050505030304" pitchFamily="18" charset="0"/>
                <a:cs typeface="Palatino Linotype" panose="02040502050505030304" pitchFamily="18" charset="0"/>
              </a:rPr>
              <a:t>(Proposed for publication to Clin </a:t>
            </a:r>
            <a:r>
              <a:rPr lang="en-US" sz="2000" b="1" dirty="0" err="1">
                <a:solidFill>
                  <a:srgbClr val="002060"/>
                </a:solidFill>
                <a:effectLst/>
                <a:latin typeface="+mn-lt"/>
                <a:ea typeface="Palatino Linotype" panose="02040502050505030304" pitchFamily="18" charset="0"/>
                <a:cs typeface="Palatino Linotype" panose="02040502050505030304" pitchFamily="18" charset="0"/>
              </a:rPr>
              <a:t>Nutr</a:t>
            </a:r>
            <a:r>
              <a:rPr lang="en-US" sz="2000" b="1" dirty="0">
                <a:solidFill>
                  <a:srgbClr val="002060"/>
                </a:solidFill>
                <a:effectLst/>
                <a:latin typeface="+mn-lt"/>
                <a:ea typeface="Palatino Linotype" panose="02040502050505030304" pitchFamily="18" charset="0"/>
                <a:cs typeface="Palatino Linotype" panose="02040502050505030304" pitchFamily="18" charset="0"/>
              </a:rPr>
              <a:t>)</a:t>
            </a:r>
            <a:endParaRPr lang="it-IT" sz="2000" dirty="0">
              <a:solidFill>
                <a:srgbClr val="C00000"/>
              </a:solidFill>
            </a:endParaRPr>
          </a:p>
        </p:txBody>
      </p:sp>
    </p:spTree>
    <p:extLst>
      <p:ext uri="{BB962C8B-B14F-4D97-AF65-F5344CB8AC3E}">
        <p14:creationId xmlns:p14="http://schemas.microsoft.com/office/powerpoint/2010/main" val="19889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D5666695-6A9F-498B-B79E-6791B2FD6687}"/>
              </a:ext>
            </a:extLst>
          </p:cNvPr>
          <p:cNvSpPr>
            <a:spLocks noGrp="1"/>
          </p:cNvSpPr>
          <p:nvPr>
            <p:ph idx="1"/>
          </p:nvPr>
        </p:nvSpPr>
        <p:spPr>
          <a:xfrm>
            <a:off x="228600" y="1371600"/>
            <a:ext cx="8686800" cy="1193304"/>
          </a:xfrm>
          <a:prstGeom prst="roundRect">
            <a:avLst/>
          </a:prstGeom>
          <a:solidFill>
            <a:schemeClr val="bg1">
              <a:lumMod val="85000"/>
            </a:schemeClr>
          </a:solidFill>
          <a:scene3d>
            <a:camera prst="orthographicFront"/>
            <a:lightRig rig="threePt" dir="t"/>
          </a:scene3d>
          <a:sp3d>
            <a:bevelT w="165100" prst="coolSlant"/>
          </a:sp3d>
        </p:spPr>
        <p:txBody>
          <a:bodyPr>
            <a:normAutofit/>
          </a:bodyPr>
          <a:lstStyle/>
          <a:p>
            <a:pPr marL="0" indent="0">
              <a:buNone/>
            </a:pPr>
            <a:r>
              <a:rPr lang="it-IT" sz="3600" dirty="0" err="1">
                <a:solidFill>
                  <a:srgbClr val="C00000"/>
                </a:solidFill>
              </a:rPr>
              <a:t>Prevention</a:t>
            </a:r>
            <a:r>
              <a:rPr lang="it-IT" sz="3600" dirty="0">
                <a:solidFill>
                  <a:srgbClr val="C00000"/>
                </a:solidFill>
              </a:rPr>
              <a:t> &amp; </a:t>
            </a:r>
            <a:r>
              <a:rPr lang="it-IT" sz="3600" dirty="0" err="1">
                <a:solidFill>
                  <a:srgbClr val="C00000"/>
                </a:solidFill>
              </a:rPr>
              <a:t>therapeutic</a:t>
            </a:r>
            <a:r>
              <a:rPr lang="it-IT" sz="3600" dirty="0">
                <a:solidFill>
                  <a:srgbClr val="C00000"/>
                </a:solidFill>
              </a:rPr>
              <a:t> </a:t>
            </a:r>
            <a:r>
              <a:rPr lang="it-IT" sz="3600" dirty="0" err="1">
                <a:solidFill>
                  <a:srgbClr val="C00000"/>
                </a:solidFill>
              </a:rPr>
              <a:t>approach</a:t>
            </a:r>
            <a:r>
              <a:rPr lang="it-IT" sz="3600" dirty="0">
                <a:solidFill>
                  <a:srgbClr val="C00000"/>
                </a:solidFill>
              </a:rPr>
              <a:t> to SO</a:t>
            </a:r>
          </a:p>
        </p:txBody>
      </p:sp>
      <p:sp>
        <p:nvSpPr>
          <p:cNvPr id="3" name="Titolo 2">
            <a:extLst>
              <a:ext uri="{FF2B5EF4-FFF2-40B4-BE49-F238E27FC236}">
                <a16:creationId xmlns:a16="http://schemas.microsoft.com/office/drawing/2014/main" id="{0A65B5D9-F06E-4824-9283-C518BD462793}"/>
              </a:ext>
            </a:extLst>
          </p:cNvPr>
          <p:cNvSpPr>
            <a:spLocks noGrp="1"/>
          </p:cNvSpPr>
          <p:nvPr>
            <p:ph type="ctrTitle"/>
          </p:nvPr>
        </p:nvSpPr>
        <p:spPr/>
        <p:txBody>
          <a:bodyPr>
            <a:normAutofit fontScale="90000"/>
          </a:bodyPr>
          <a:lstStyle/>
          <a:p>
            <a:endParaRPr lang="it-IT"/>
          </a:p>
        </p:txBody>
      </p:sp>
      <p:sp>
        <p:nvSpPr>
          <p:cNvPr id="4" name="Sottotitolo 3">
            <a:extLst>
              <a:ext uri="{FF2B5EF4-FFF2-40B4-BE49-F238E27FC236}">
                <a16:creationId xmlns:a16="http://schemas.microsoft.com/office/drawing/2014/main" id="{31DF9990-DFA9-43EA-9289-9381AF1E895F}"/>
              </a:ext>
            </a:extLst>
          </p:cNvPr>
          <p:cNvSpPr>
            <a:spLocks noGrp="1"/>
          </p:cNvSpPr>
          <p:nvPr>
            <p:ph type="subTitle" idx="10"/>
          </p:nvPr>
        </p:nvSpPr>
        <p:spPr/>
        <p:txBody>
          <a:bodyPr>
            <a:normAutofit fontScale="85000" lnSpcReduction="20000"/>
          </a:bodyPr>
          <a:lstStyle/>
          <a:p>
            <a:endParaRPr lang="it-IT"/>
          </a:p>
        </p:txBody>
      </p:sp>
      <p:pic>
        <p:nvPicPr>
          <p:cNvPr id="5" name="Immagine 2">
            <a:extLst>
              <a:ext uri="{FF2B5EF4-FFF2-40B4-BE49-F238E27FC236}">
                <a16:creationId xmlns:a16="http://schemas.microsoft.com/office/drawing/2014/main" id="{0C3672A2-0695-4CB5-8C59-3EA4C2657366}"/>
              </a:ext>
            </a:extLst>
          </p:cNvPr>
          <p:cNvPicPr>
            <a:picLocks noChangeAspect="1" noChangeArrowheads="1"/>
          </p:cNvPicPr>
          <p:nvPr/>
        </p:nvPicPr>
        <p:blipFill>
          <a:blip r:embed="rId2" cstate="print"/>
          <a:srcRect/>
          <a:stretch>
            <a:fillRect/>
          </a:stretch>
        </p:blipFill>
        <p:spPr bwMode="auto">
          <a:xfrm>
            <a:off x="-8467" y="6381750"/>
            <a:ext cx="1388533" cy="476250"/>
          </a:xfrm>
          <a:prstGeom prst="rect">
            <a:avLst/>
          </a:prstGeom>
          <a:noFill/>
          <a:ln w="9525">
            <a:noFill/>
            <a:miter lim="800000"/>
            <a:headEnd/>
            <a:tailEnd/>
          </a:ln>
        </p:spPr>
      </p:pic>
    </p:spTree>
    <p:extLst>
      <p:ext uri="{BB962C8B-B14F-4D97-AF65-F5344CB8AC3E}">
        <p14:creationId xmlns:p14="http://schemas.microsoft.com/office/powerpoint/2010/main" val="3135371660"/>
      </p:ext>
    </p:extLst>
  </p:cSld>
  <p:clrMapOvr>
    <a:masterClrMapping/>
  </p:clrMapOvr>
  <p:transition spd="med">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42FC1081-C7E6-4F0D-89AE-7DCDC60E6422}"/>
              </a:ext>
            </a:extLst>
          </p:cNvPr>
          <p:cNvSpPr>
            <a:spLocks noGrp="1"/>
          </p:cNvSpPr>
          <p:nvPr>
            <p:ph idx="1"/>
          </p:nvPr>
        </p:nvSpPr>
        <p:spPr/>
        <p:txBody>
          <a:bodyPr>
            <a:noAutofit/>
          </a:bodyPr>
          <a:lstStyle/>
          <a:p>
            <a:r>
              <a:rPr lang="en-US" sz="2000" b="0" i="0" u="none" strike="noStrike" baseline="0" dirty="0">
                <a:solidFill>
                  <a:srgbClr val="000000"/>
                </a:solidFill>
              </a:rPr>
              <a:t>The protocols for the STEP (</a:t>
            </a:r>
            <a:r>
              <a:rPr lang="en-US" sz="2000" b="0" i="0" u="none" strike="noStrike" baseline="0" dirty="0" err="1">
                <a:solidFill>
                  <a:srgbClr val="000000"/>
                </a:solidFill>
              </a:rPr>
              <a:t>semaglutide</a:t>
            </a:r>
            <a:r>
              <a:rPr lang="en-US" sz="2000" b="0" i="0" u="none" strike="noStrike" baseline="0" dirty="0">
                <a:solidFill>
                  <a:srgbClr val="000000"/>
                </a:solidFill>
              </a:rPr>
              <a:t>) and SURMONT (</a:t>
            </a:r>
            <a:r>
              <a:rPr lang="en-US" sz="2000" b="0" i="0" u="none" strike="noStrike" baseline="0" dirty="0" err="1">
                <a:solidFill>
                  <a:srgbClr val="000000"/>
                </a:solidFill>
              </a:rPr>
              <a:t>tirzepatide</a:t>
            </a:r>
            <a:r>
              <a:rPr lang="en-US" sz="2000" b="0" i="0" u="none" strike="noStrike" baseline="0" dirty="0">
                <a:solidFill>
                  <a:srgbClr val="000000"/>
                </a:solidFill>
              </a:rPr>
              <a:t>) trials involved the administration of AOMs as adjuncts to regular lifestyle counselling sessions including:</a:t>
            </a:r>
          </a:p>
          <a:p>
            <a:pPr lvl="1">
              <a:buFont typeface="Arial" panose="020B0604020202020204" pitchFamily="34" charset="0"/>
              <a:buChar char="•"/>
            </a:pPr>
            <a:r>
              <a:rPr lang="en-US" sz="2000" b="1" i="0" u="none" strike="noStrike" baseline="0" dirty="0">
                <a:solidFill>
                  <a:srgbClr val="002060"/>
                </a:solidFill>
              </a:rPr>
              <a:t>healthy, balanced diet </a:t>
            </a:r>
            <a:r>
              <a:rPr lang="en-US" sz="2000" b="0" i="0" u="none" strike="noStrike" baseline="0" dirty="0">
                <a:solidFill>
                  <a:srgbClr val="000000"/>
                </a:solidFill>
              </a:rPr>
              <a:t>with a moderate caloric deficit (</a:t>
            </a:r>
            <a:r>
              <a:rPr lang="en-US" sz="2000" b="0" i="0" u="none" strike="noStrike" baseline="0" dirty="0" err="1">
                <a:solidFill>
                  <a:srgbClr val="000000"/>
                </a:solidFill>
              </a:rPr>
              <a:t>eg</a:t>
            </a:r>
            <a:r>
              <a:rPr lang="en-US" sz="2000" b="0" i="0" u="none" strike="noStrike" baseline="0" dirty="0">
                <a:solidFill>
                  <a:srgbClr val="000000"/>
                </a:solidFill>
              </a:rPr>
              <a:t>, 500 kcals per day) and an adequate protein intake (1g/Kg </a:t>
            </a:r>
            <a:r>
              <a:rPr lang="en-US" sz="2000" b="0" i="0" u="none" strike="noStrike" baseline="0" dirty="0" err="1">
                <a:solidFill>
                  <a:srgbClr val="000000"/>
                </a:solidFill>
              </a:rPr>
              <a:t>adjBW</a:t>
            </a:r>
            <a:r>
              <a:rPr lang="en-US" sz="2000" b="0" i="0" u="none" strike="noStrike" baseline="0" dirty="0">
                <a:solidFill>
                  <a:srgbClr val="000000"/>
                </a:solidFill>
              </a:rPr>
              <a:t>)</a:t>
            </a:r>
          </a:p>
          <a:p>
            <a:pPr lvl="1">
              <a:buFont typeface="Arial" panose="020B0604020202020204" pitchFamily="34" charset="0"/>
              <a:buChar char="•"/>
            </a:pPr>
            <a:r>
              <a:rPr lang="en-US" sz="2000" b="1" i="0" u="none" strike="noStrike" baseline="0" dirty="0">
                <a:solidFill>
                  <a:srgbClr val="002060"/>
                </a:solidFill>
              </a:rPr>
              <a:t>exercise regime </a:t>
            </a:r>
            <a:r>
              <a:rPr lang="en-US" sz="2000" b="0" i="0" u="none" strike="noStrike" baseline="0" dirty="0">
                <a:solidFill>
                  <a:srgbClr val="000000"/>
                </a:solidFill>
              </a:rPr>
              <a:t>(</a:t>
            </a:r>
            <a:r>
              <a:rPr lang="en-US" sz="2000" b="0" i="0" u="none" strike="noStrike" baseline="0" dirty="0" err="1">
                <a:solidFill>
                  <a:srgbClr val="000000"/>
                </a:solidFill>
              </a:rPr>
              <a:t>eg</a:t>
            </a:r>
            <a:r>
              <a:rPr lang="en-US" sz="2000" b="0" i="0" u="none" strike="noStrike" baseline="0" dirty="0">
                <a:solidFill>
                  <a:srgbClr val="000000"/>
                </a:solidFill>
              </a:rPr>
              <a:t>, at least 150 minutes of moderate-intensity physical exercise per week).</a:t>
            </a:r>
            <a:endParaRPr lang="en-US" sz="2000" dirty="0">
              <a:solidFill>
                <a:srgbClr val="00007E"/>
              </a:solidFill>
            </a:endParaRPr>
          </a:p>
          <a:p>
            <a:pPr lvl="1">
              <a:buFont typeface="Arial" panose="020B0604020202020204" pitchFamily="34" charset="0"/>
              <a:buChar char="•"/>
            </a:pPr>
            <a:r>
              <a:rPr lang="en-US" sz="2000" b="1" i="0" u="none" strike="noStrike" baseline="0" dirty="0" err="1">
                <a:solidFill>
                  <a:srgbClr val="002060"/>
                </a:solidFill>
              </a:rPr>
              <a:t>behavioural</a:t>
            </a:r>
            <a:r>
              <a:rPr lang="en-US" sz="2000" b="1" i="0" u="none" strike="noStrike" baseline="0" dirty="0">
                <a:solidFill>
                  <a:srgbClr val="002060"/>
                </a:solidFill>
              </a:rPr>
              <a:t> strategies </a:t>
            </a:r>
            <a:r>
              <a:rPr lang="en-US" sz="2000" b="0" i="0" u="none" strike="noStrike" baseline="0" dirty="0">
                <a:solidFill>
                  <a:srgbClr val="000000"/>
                </a:solidFill>
              </a:rPr>
              <a:t>(</a:t>
            </a:r>
            <a:r>
              <a:rPr lang="en-US" sz="2000" dirty="0">
                <a:solidFill>
                  <a:srgbClr val="000000"/>
                </a:solidFill>
              </a:rPr>
              <a:t>r</a:t>
            </a:r>
            <a:r>
              <a:rPr lang="en-US" sz="2000" b="0" i="0" u="none" strike="noStrike" baseline="0" dirty="0">
                <a:solidFill>
                  <a:srgbClr val="000000"/>
                </a:solidFill>
              </a:rPr>
              <a:t>ecording of diet and activity using a diary or smartphone app)</a:t>
            </a:r>
          </a:p>
          <a:p>
            <a:r>
              <a:rPr lang="en-US" sz="2000" b="0" i="0" u="none" strike="noStrike" baseline="0" dirty="0">
                <a:solidFill>
                  <a:srgbClr val="000000"/>
                </a:solidFill>
              </a:rPr>
              <a:t>Hence, the overwhelmingly positive outcomes reported must be at least partially attributable to the traditional approach to obesity management.</a:t>
            </a:r>
          </a:p>
          <a:p>
            <a:endParaRPr lang="en-US" sz="2000" b="0" i="0" u="none" strike="noStrike" baseline="0" dirty="0">
              <a:solidFill>
                <a:srgbClr val="000000"/>
              </a:solidFill>
            </a:endParaRPr>
          </a:p>
          <a:p>
            <a:r>
              <a:rPr lang="it-IT" sz="1400" b="0" i="0" u="none" strike="noStrike" baseline="0" dirty="0" err="1">
                <a:solidFill>
                  <a:srgbClr val="000000"/>
                </a:solidFill>
              </a:rPr>
              <a:t>Jastreboff</a:t>
            </a:r>
            <a:r>
              <a:rPr lang="it-IT" sz="1400" b="0" i="0" u="none" strike="noStrike" baseline="0" dirty="0">
                <a:solidFill>
                  <a:srgbClr val="000000"/>
                </a:solidFill>
              </a:rPr>
              <a:t> AM, Aronne LJ, Ahmad NN, et al. </a:t>
            </a:r>
            <a:r>
              <a:rPr lang="it-IT" sz="1400" b="0" i="0" u="none" strike="noStrike" baseline="0" dirty="0" err="1">
                <a:solidFill>
                  <a:srgbClr val="000000"/>
                </a:solidFill>
              </a:rPr>
              <a:t>Tirzepatide</a:t>
            </a:r>
            <a:r>
              <a:rPr lang="it-IT" sz="1400" b="0" i="0" u="none" strike="noStrike" baseline="0" dirty="0">
                <a:solidFill>
                  <a:srgbClr val="000000"/>
                </a:solidFill>
              </a:rPr>
              <a:t> once </a:t>
            </a:r>
            <a:r>
              <a:rPr lang="it-IT" sz="1400" b="0" i="0" u="none" strike="noStrike" baseline="0" dirty="0" err="1">
                <a:solidFill>
                  <a:srgbClr val="000000"/>
                </a:solidFill>
              </a:rPr>
              <a:t>weekly</a:t>
            </a:r>
            <a:r>
              <a:rPr lang="it-IT" sz="1400" b="0" i="0" u="none" strike="noStrike" baseline="0" dirty="0">
                <a:solidFill>
                  <a:srgbClr val="000000"/>
                </a:solidFill>
              </a:rPr>
              <a:t> for the treatment of </a:t>
            </a:r>
            <a:r>
              <a:rPr lang="it-IT" sz="1400" b="0" i="0" u="none" strike="noStrike" baseline="0" dirty="0" err="1">
                <a:solidFill>
                  <a:srgbClr val="000000"/>
                </a:solidFill>
              </a:rPr>
              <a:t>obesity</a:t>
            </a:r>
            <a:r>
              <a:rPr lang="it-IT" sz="1400" b="0" i="0" u="none" strike="noStrike" baseline="0" dirty="0">
                <a:solidFill>
                  <a:srgbClr val="000000"/>
                </a:solidFill>
              </a:rPr>
              <a:t>. </a:t>
            </a:r>
            <a:r>
              <a:rPr lang="it-IT" sz="1400" b="0" i="1" u="none" strike="noStrike" baseline="0" dirty="0">
                <a:solidFill>
                  <a:srgbClr val="000000"/>
                </a:solidFill>
              </a:rPr>
              <a:t>N </a:t>
            </a:r>
            <a:r>
              <a:rPr lang="it-IT" sz="1400" b="0" i="1" u="none" strike="noStrike" baseline="0" dirty="0" err="1">
                <a:solidFill>
                  <a:srgbClr val="000000"/>
                </a:solidFill>
              </a:rPr>
              <a:t>Engl</a:t>
            </a:r>
            <a:r>
              <a:rPr lang="it-IT" sz="1400" b="0" i="1" u="none" strike="noStrike" baseline="0" dirty="0">
                <a:solidFill>
                  <a:srgbClr val="000000"/>
                </a:solidFill>
              </a:rPr>
              <a:t> J </a:t>
            </a:r>
            <a:r>
              <a:rPr lang="it-IT" sz="1400" b="0" i="1" u="none" strike="noStrike" baseline="0" dirty="0" err="1">
                <a:solidFill>
                  <a:srgbClr val="000000"/>
                </a:solidFill>
              </a:rPr>
              <a:t>Med</a:t>
            </a:r>
            <a:r>
              <a:rPr lang="it-IT" sz="1400" b="0" i="0" u="none" strike="noStrike" baseline="0" dirty="0">
                <a:solidFill>
                  <a:srgbClr val="000000"/>
                </a:solidFill>
              </a:rPr>
              <a:t>. </a:t>
            </a:r>
            <a:r>
              <a:rPr lang="it-IT" sz="1400" b="0" i="0" u="none" strike="noStrike" baseline="0" dirty="0">
                <a:solidFill>
                  <a:srgbClr val="00007E"/>
                </a:solidFill>
              </a:rPr>
              <a:t>2022</a:t>
            </a:r>
            <a:r>
              <a:rPr lang="it-IT" sz="1400" b="0" i="0" u="none" strike="noStrike" baseline="0" dirty="0">
                <a:solidFill>
                  <a:srgbClr val="000000"/>
                </a:solidFill>
              </a:rPr>
              <a:t>. 387(3):205–216. doi:10.1056/NEJMoa22060386 </a:t>
            </a:r>
          </a:p>
          <a:p>
            <a:r>
              <a:rPr lang="it-IT" sz="1400" b="0" i="0" u="none" strike="noStrike" baseline="0" dirty="0" err="1">
                <a:solidFill>
                  <a:srgbClr val="000000"/>
                </a:solidFill>
              </a:rPr>
              <a:t>Wilding</a:t>
            </a:r>
            <a:r>
              <a:rPr lang="it-IT" sz="1400" b="0" i="0" u="none" strike="noStrike" baseline="0" dirty="0">
                <a:solidFill>
                  <a:srgbClr val="000000"/>
                </a:solidFill>
              </a:rPr>
              <a:t> JPH, </a:t>
            </a:r>
            <a:r>
              <a:rPr lang="it-IT" sz="1400" b="0" i="0" u="none" strike="noStrike" baseline="0" dirty="0" err="1">
                <a:solidFill>
                  <a:srgbClr val="000000"/>
                </a:solidFill>
              </a:rPr>
              <a:t>Batterham</a:t>
            </a:r>
            <a:r>
              <a:rPr lang="it-IT" sz="1400" b="0" i="0" u="none" strike="noStrike" baseline="0" dirty="0">
                <a:solidFill>
                  <a:srgbClr val="000000"/>
                </a:solidFill>
              </a:rPr>
              <a:t> RL, Calanna S, et al. Once-</a:t>
            </a:r>
            <a:r>
              <a:rPr lang="it-IT" sz="1400" b="0" i="0" u="none" strike="noStrike" baseline="0" dirty="0" err="1">
                <a:solidFill>
                  <a:srgbClr val="000000"/>
                </a:solidFill>
              </a:rPr>
              <a:t>weekly</a:t>
            </a:r>
            <a:r>
              <a:rPr lang="it-IT" sz="1400" b="0" i="0" u="none" strike="noStrike" baseline="0" dirty="0">
                <a:solidFill>
                  <a:srgbClr val="000000"/>
                </a:solidFill>
              </a:rPr>
              <a:t> </a:t>
            </a:r>
            <a:r>
              <a:rPr lang="it-IT" sz="1400" b="0" i="0" u="none" strike="noStrike" baseline="0" dirty="0" err="1">
                <a:solidFill>
                  <a:srgbClr val="000000"/>
                </a:solidFill>
              </a:rPr>
              <a:t>semaglutide</a:t>
            </a:r>
            <a:r>
              <a:rPr lang="it-IT" sz="1400" b="0" i="0" u="none" strike="noStrike" baseline="0" dirty="0">
                <a:solidFill>
                  <a:srgbClr val="000000"/>
                </a:solidFill>
              </a:rPr>
              <a:t> in </a:t>
            </a:r>
            <a:r>
              <a:rPr lang="it-IT" sz="1400" b="0" i="0" u="none" strike="noStrike" baseline="0" dirty="0" err="1">
                <a:solidFill>
                  <a:srgbClr val="000000"/>
                </a:solidFill>
              </a:rPr>
              <a:t>adults</a:t>
            </a:r>
            <a:r>
              <a:rPr lang="it-IT" sz="1400" b="0" i="0" u="none" strike="noStrike" baseline="0" dirty="0">
                <a:solidFill>
                  <a:srgbClr val="000000"/>
                </a:solidFill>
              </a:rPr>
              <a:t> with </a:t>
            </a:r>
            <a:r>
              <a:rPr lang="it-IT" sz="1400" b="0" i="0" u="none" strike="noStrike" baseline="0" dirty="0" err="1">
                <a:solidFill>
                  <a:srgbClr val="000000"/>
                </a:solidFill>
              </a:rPr>
              <a:t>overweight</a:t>
            </a:r>
            <a:r>
              <a:rPr lang="it-IT" sz="1400" b="0" i="0" u="none" strike="noStrike" baseline="0" dirty="0">
                <a:solidFill>
                  <a:srgbClr val="000000"/>
                </a:solidFill>
              </a:rPr>
              <a:t> or </a:t>
            </a:r>
            <a:r>
              <a:rPr lang="it-IT" sz="1400" b="0" i="0" u="none" strike="noStrike" baseline="0" dirty="0" err="1">
                <a:solidFill>
                  <a:srgbClr val="000000"/>
                </a:solidFill>
              </a:rPr>
              <a:t>obesity</a:t>
            </a:r>
            <a:r>
              <a:rPr lang="it-IT" sz="1400" b="0" i="0" u="none" strike="noStrike" baseline="0" dirty="0">
                <a:solidFill>
                  <a:srgbClr val="000000"/>
                </a:solidFill>
              </a:rPr>
              <a:t>. </a:t>
            </a:r>
            <a:r>
              <a:rPr lang="it-IT" sz="1400" b="0" i="1" u="none" strike="noStrike" baseline="0" dirty="0">
                <a:solidFill>
                  <a:srgbClr val="000000"/>
                </a:solidFill>
              </a:rPr>
              <a:t>N </a:t>
            </a:r>
            <a:r>
              <a:rPr lang="it-IT" sz="1400" b="0" i="1" u="none" strike="noStrike" baseline="0" dirty="0" err="1">
                <a:solidFill>
                  <a:srgbClr val="000000"/>
                </a:solidFill>
              </a:rPr>
              <a:t>Engl</a:t>
            </a:r>
            <a:r>
              <a:rPr lang="it-IT" sz="1400" b="0" i="1" u="none" strike="noStrike" baseline="0" dirty="0">
                <a:solidFill>
                  <a:srgbClr val="000000"/>
                </a:solidFill>
              </a:rPr>
              <a:t> J </a:t>
            </a:r>
            <a:r>
              <a:rPr lang="it-IT" sz="1400" b="0" i="1" u="none" strike="noStrike" baseline="0" dirty="0" err="1">
                <a:solidFill>
                  <a:srgbClr val="000000"/>
                </a:solidFill>
              </a:rPr>
              <a:t>Med</a:t>
            </a:r>
            <a:r>
              <a:rPr lang="it-IT" sz="1400" b="0" i="0" u="none" strike="noStrike" baseline="0" dirty="0">
                <a:solidFill>
                  <a:srgbClr val="000000"/>
                </a:solidFill>
              </a:rPr>
              <a:t>. </a:t>
            </a:r>
            <a:r>
              <a:rPr lang="it-IT" sz="1400" b="0" i="0" u="none" strike="noStrike" baseline="0" dirty="0">
                <a:solidFill>
                  <a:srgbClr val="00007E"/>
                </a:solidFill>
              </a:rPr>
              <a:t>2021</a:t>
            </a:r>
            <a:r>
              <a:rPr lang="it-IT" sz="1400" b="0" i="0" u="none" strike="noStrike" baseline="0" dirty="0">
                <a:solidFill>
                  <a:srgbClr val="000000"/>
                </a:solidFill>
              </a:rPr>
              <a:t>;384(11):989. doi:10.1056/NEJMoa2032183 </a:t>
            </a:r>
            <a:endParaRPr lang="it-IT" sz="1400" dirty="0"/>
          </a:p>
        </p:txBody>
      </p:sp>
      <p:pic>
        <p:nvPicPr>
          <p:cNvPr id="5" name="Immagine 4">
            <a:extLst>
              <a:ext uri="{FF2B5EF4-FFF2-40B4-BE49-F238E27FC236}">
                <a16:creationId xmlns:a16="http://schemas.microsoft.com/office/drawing/2014/main" id="{E033A38C-DC38-4748-999F-0D11E42F1DE0}"/>
              </a:ext>
            </a:extLst>
          </p:cNvPr>
          <p:cNvPicPr>
            <a:picLocks noChangeAspect="1"/>
          </p:cNvPicPr>
          <p:nvPr/>
        </p:nvPicPr>
        <p:blipFill>
          <a:blip r:embed="rId2"/>
          <a:stretch>
            <a:fillRect/>
          </a:stretch>
        </p:blipFill>
        <p:spPr>
          <a:xfrm>
            <a:off x="107504" y="4320"/>
            <a:ext cx="5148064" cy="1455034"/>
          </a:xfrm>
          <a:prstGeom prst="rect">
            <a:avLst/>
          </a:prstGeom>
        </p:spPr>
      </p:pic>
      <p:pic>
        <p:nvPicPr>
          <p:cNvPr id="6" name="Immagine 2">
            <a:extLst>
              <a:ext uri="{FF2B5EF4-FFF2-40B4-BE49-F238E27FC236}">
                <a16:creationId xmlns:a16="http://schemas.microsoft.com/office/drawing/2014/main" id="{3362E000-0B44-4D40-8C9B-3611C9A6209B}"/>
              </a:ext>
            </a:extLst>
          </p:cNvPr>
          <p:cNvPicPr>
            <a:picLocks noChangeAspect="1" noChangeArrowheads="1"/>
          </p:cNvPicPr>
          <p:nvPr/>
        </p:nvPicPr>
        <p:blipFill>
          <a:blip r:embed="rId3" cstate="print"/>
          <a:srcRect/>
          <a:stretch>
            <a:fillRect/>
          </a:stretch>
        </p:blipFill>
        <p:spPr bwMode="auto">
          <a:xfrm>
            <a:off x="7581822" y="6336580"/>
            <a:ext cx="1562380" cy="476796"/>
          </a:xfrm>
          <a:prstGeom prst="rect">
            <a:avLst/>
          </a:prstGeom>
          <a:noFill/>
          <a:ln w="9525">
            <a:noFill/>
            <a:miter lim="800000"/>
            <a:headEnd/>
            <a:tailEnd/>
          </a:ln>
        </p:spPr>
      </p:pic>
      <p:pic>
        <p:nvPicPr>
          <p:cNvPr id="1026" name="Picture 2" descr="Learn about Diabetes, Metabolic Syndrome and Obesity">
            <a:extLst>
              <a:ext uri="{FF2B5EF4-FFF2-40B4-BE49-F238E27FC236}">
                <a16:creationId xmlns:a16="http://schemas.microsoft.com/office/drawing/2014/main" id="{C23F53FB-2365-48CB-BCBB-24D10D359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848" y="44777"/>
            <a:ext cx="2349745" cy="122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527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C11DAB6-9126-4A42-B983-7C137EBA4168}"/>
              </a:ext>
            </a:extLst>
          </p:cNvPr>
          <p:cNvPicPr>
            <a:picLocks noChangeAspect="1"/>
          </p:cNvPicPr>
          <p:nvPr/>
        </p:nvPicPr>
        <p:blipFill>
          <a:blip r:embed="rId3"/>
          <a:stretch>
            <a:fillRect/>
          </a:stretch>
        </p:blipFill>
        <p:spPr>
          <a:xfrm>
            <a:off x="107504" y="3429000"/>
            <a:ext cx="4413925" cy="3429000"/>
          </a:xfrm>
          <a:prstGeom prst="rect">
            <a:avLst/>
          </a:prstGeom>
        </p:spPr>
      </p:pic>
      <p:pic>
        <p:nvPicPr>
          <p:cNvPr id="6" name="Immagine 5">
            <a:extLst>
              <a:ext uri="{FF2B5EF4-FFF2-40B4-BE49-F238E27FC236}">
                <a16:creationId xmlns:a16="http://schemas.microsoft.com/office/drawing/2014/main" id="{DD1388C2-E1AD-479D-BE71-25B0C43BB676}"/>
              </a:ext>
            </a:extLst>
          </p:cNvPr>
          <p:cNvPicPr>
            <a:picLocks noChangeAspect="1"/>
          </p:cNvPicPr>
          <p:nvPr/>
        </p:nvPicPr>
        <p:blipFill>
          <a:blip r:embed="rId4"/>
          <a:stretch>
            <a:fillRect/>
          </a:stretch>
        </p:blipFill>
        <p:spPr>
          <a:xfrm>
            <a:off x="4572001" y="3351664"/>
            <a:ext cx="4536504" cy="3101672"/>
          </a:xfrm>
          <a:prstGeom prst="rect">
            <a:avLst/>
          </a:prstGeom>
        </p:spPr>
      </p:pic>
      <p:pic>
        <p:nvPicPr>
          <p:cNvPr id="8" name="Immagine 7">
            <a:extLst>
              <a:ext uri="{FF2B5EF4-FFF2-40B4-BE49-F238E27FC236}">
                <a16:creationId xmlns:a16="http://schemas.microsoft.com/office/drawing/2014/main" id="{B18073FF-EE64-4A6F-9577-DD48D35BED2B}"/>
              </a:ext>
            </a:extLst>
          </p:cNvPr>
          <p:cNvPicPr>
            <a:picLocks noChangeAspect="1"/>
          </p:cNvPicPr>
          <p:nvPr/>
        </p:nvPicPr>
        <p:blipFill>
          <a:blip r:embed="rId5"/>
          <a:stretch>
            <a:fillRect/>
          </a:stretch>
        </p:blipFill>
        <p:spPr>
          <a:xfrm>
            <a:off x="9330" y="0"/>
            <a:ext cx="4634677" cy="1417638"/>
          </a:xfrm>
          <a:prstGeom prst="rect">
            <a:avLst/>
          </a:prstGeom>
        </p:spPr>
      </p:pic>
      <p:sp>
        <p:nvSpPr>
          <p:cNvPr id="10" name="CasellaDiTesto 9">
            <a:extLst>
              <a:ext uri="{FF2B5EF4-FFF2-40B4-BE49-F238E27FC236}">
                <a16:creationId xmlns:a16="http://schemas.microsoft.com/office/drawing/2014/main" id="{313CB8F2-E42F-4EDC-B5D2-5A693C1D7932}"/>
              </a:ext>
            </a:extLst>
          </p:cNvPr>
          <p:cNvSpPr txBox="1"/>
          <p:nvPr/>
        </p:nvSpPr>
        <p:spPr>
          <a:xfrm>
            <a:off x="107504" y="1490687"/>
            <a:ext cx="8712968" cy="2031325"/>
          </a:xfrm>
          <a:prstGeom prst="rect">
            <a:avLst/>
          </a:prstGeom>
          <a:noFill/>
        </p:spPr>
        <p:txBody>
          <a:bodyPr wrap="square">
            <a:spAutoFit/>
          </a:bodyPr>
          <a:lstStyle/>
          <a:p>
            <a:pPr algn="l"/>
            <a:r>
              <a:rPr lang="en-US" sz="1800" b="0" i="0" u="none" strike="noStrike" baseline="0" dirty="0">
                <a:latin typeface="MyriadPro-Light"/>
              </a:rPr>
              <a:t>195 adults with obesity and without diabetes lost 12% in body weight. </a:t>
            </a:r>
          </a:p>
          <a:p>
            <a:pPr algn="l"/>
            <a:r>
              <a:rPr lang="en-US" dirty="0">
                <a:latin typeface="MyriadPro-Light"/>
              </a:rPr>
              <a:t>Four-arm RCT </a:t>
            </a:r>
            <a:r>
              <a:rPr lang="en-US" sz="1800" b="0" i="0" u="none" strike="noStrike" baseline="0" dirty="0">
                <a:latin typeface="MyriadPro-Light"/>
              </a:rPr>
              <a:t>of one-year treatment with: </a:t>
            </a:r>
          </a:p>
          <a:p>
            <a:pPr marL="342900" indent="-342900" algn="l">
              <a:buFont typeface="+mj-lt"/>
              <a:buAutoNum type="arabicPeriod"/>
            </a:pPr>
            <a:r>
              <a:rPr lang="en-US" sz="1800" b="0" i="1" u="none" strike="noStrike" baseline="0" dirty="0"/>
              <a:t>Placebo</a:t>
            </a:r>
            <a:endParaRPr lang="en-US" dirty="0"/>
          </a:p>
          <a:p>
            <a:pPr marL="342900" indent="-342900" algn="l">
              <a:buFont typeface="+mj-lt"/>
              <a:buAutoNum type="arabicPeriod"/>
            </a:pPr>
            <a:r>
              <a:rPr lang="en-US" sz="1800" b="0" i="0" u="none" strike="noStrike" baseline="0" dirty="0"/>
              <a:t>moderate-to-vigorous </a:t>
            </a:r>
            <a:r>
              <a:rPr lang="en-US" sz="1800" b="0" i="1" u="none" strike="noStrike" baseline="0" dirty="0"/>
              <a:t>exercise </a:t>
            </a:r>
            <a:r>
              <a:rPr lang="en-US" sz="1800" b="0" i="0" u="none" strike="noStrike" baseline="0" dirty="0"/>
              <a:t>(&gt; 150 min/week of moderate-intensity or 75 min/week of vigorous-intensity aerobic physical activity or an equivalent combination of both), </a:t>
            </a:r>
          </a:p>
          <a:p>
            <a:pPr marL="342900" indent="-342900" algn="l">
              <a:buFont typeface="+mj-lt"/>
              <a:buAutoNum type="arabicPeriod"/>
            </a:pPr>
            <a:r>
              <a:rPr lang="en-US" sz="1800" b="0" i="0" u="none" strike="noStrike" baseline="0" dirty="0"/>
              <a:t>GLP-1 RA </a:t>
            </a:r>
            <a:r>
              <a:rPr lang="en-US" sz="1800" b="0" i="1" u="none" strike="noStrike" baseline="0" dirty="0"/>
              <a:t>liraglutide </a:t>
            </a:r>
            <a:r>
              <a:rPr lang="en-US" sz="1800" b="0" i="0" u="none" strike="noStrike" baseline="0" dirty="0"/>
              <a:t>3.0 mg/day</a:t>
            </a:r>
            <a:endParaRPr lang="en-US" dirty="0"/>
          </a:p>
          <a:p>
            <a:pPr marL="342900" indent="-342900" algn="l">
              <a:buFont typeface="+mj-lt"/>
              <a:buAutoNum type="arabicPeriod"/>
            </a:pPr>
            <a:r>
              <a:rPr lang="en-US" sz="1800" b="0" i="1" u="none" strike="noStrike" baseline="0" dirty="0"/>
              <a:t>combination </a:t>
            </a:r>
            <a:r>
              <a:rPr lang="en-US" sz="1800" b="0" i="0" u="none" strike="noStrike" baseline="0" dirty="0"/>
              <a:t>(exercise + liraglutide).</a:t>
            </a:r>
            <a:endParaRPr lang="it-IT" dirty="0"/>
          </a:p>
        </p:txBody>
      </p:sp>
      <p:pic>
        <p:nvPicPr>
          <p:cNvPr id="7" name="Immagine 2">
            <a:extLst>
              <a:ext uri="{FF2B5EF4-FFF2-40B4-BE49-F238E27FC236}">
                <a16:creationId xmlns:a16="http://schemas.microsoft.com/office/drawing/2014/main" id="{8A0AA48B-5878-4783-9003-2DE4AAC11192}"/>
              </a:ext>
            </a:extLst>
          </p:cNvPr>
          <p:cNvPicPr>
            <a:picLocks noChangeAspect="1" noChangeArrowheads="1"/>
          </p:cNvPicPr>
          <p:nvPr/>
        </p:nvPicPr>
        <p:blipFill>
          <a:blip r:embed="rId6" cstate="print"/>
          <a:srcRect/>
          <a:stretch>
            <a:fillRect/>
          </a:stretch>
        </p:blipFill>
        <p:spPr bwMode="auto">
          <a:xfrm>
            <a:off x="7577031" y="6391834"/>
            <a:ext cx="1562380" cy="476796"/>
          </a:xfrm>
          <a:prstGeom prst="rect">
            <a:avLst/>
          </a:prstGeom>
          <a:noFill/>
          <a:ln w="9525">
            <a:noFill/>
            <a:miter lim="800000"/>
            <a:headEnd/>
            <a:tailEnd/>
          </a:ln>
        </p:spPr>
      </p:pic>
      <p:pic>
        <p:nvPicPr>
          <p:cNvPr id="22530" name="Picture 2" descr="Home page | Cardiovascular Diabetology">
            <a:extLst>
              <a:ext uri="{FF2B5EF4-FFF2-40B4-BE49-F238E27FC236}">
                <a16:creationId xmlns:a16="http://schemas.microsoft.com/office/drawing/2014/main" id="{54AA51DD-9FE5-43B7-835D-5B75FEFE1B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0182" y="14312"/>
            <a:ext cx="1047750"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173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F40C28-9617-476C-B2B3-3BF32C4EAB24}"/>
              </a:ext>
            </a:extLst>
          </p:cNvPr>
          <p:cNvSpPr>
            <a:spLocks noGrp="1"/>
          </p:cNvSpPr>
          <p:nvPr>
            <p:ph type="title"/>
          </p:nvPr>
        </p:nvSpPr>
        <p:spPr/>
        <p:txBody>
          <a:bodyPr/>
          <a:lstStyle/>
          <a:p>
            <a:endParaRPr lang="it-IT"/>
          </a:p>
        </p:txBody>
      </p:sp>
      <p:pic>
        <p:nvPicPr>
          <p:cNvPr id="6" name="Immagine 5">
            <a:extLst>
              <a:ext uri="{FF2B5EF4-FFF2-40B4-BE49-F238E27FC236}">
                <a16:creationId xmlns:a16="http://schemas.microsoft.com/office/drawing/2014/main" id="{346B839A-D3E5-41C6-BA79-66DCF787AB34}"/>
              </a:ext>
            </a:extLst>
          </p:cNvPr>
          <p:cNvPicPr>
            <a:picLocks noChangeAspect="1"/>
          </p:cNvPicPr>
          <p:nvPr/>
        </p:nvPicPr>
        <p:blipFill>
          <a:blip r:embed="rId3"/>
          <a:stretch>
            <a:fillRect/>
          </a:stretch>
        </p:blipFill>
        <p:spPr>
          <a:xfrm>
            <a:off x="6439" y="116633"/>
            <a:ext cx="7373873" cy="1800199"/>
          </a:xfrm>
          <a:prstGeom prst="rect">
            <a:avLst/>
          </a:prstGeom>
        </p:spPr>
      </p:pic>
      <p:pic>
        <p:nvPicPr>
          <p:cNvPr id="8" name="Immagine 7">
            <a:extLst>
              <a:ext uri="{FF2B5EF4-FFF2-40B4-BE49-F238E27FC236}">
                <a16:creationId xmlns:a16="http://schemas.microsoft.com/office/drawing/2014/main" id="{8A887488-C171-4515-A88C-E47EFEE54A76}"/>
              </a:ext>
            </a:extLst>
          </p:cNvPr>
          <p:cNvPicPr>
            <a:picLocks noChangeAspect="1"/>
          </p:cNvPicPr>
          <p:nvPr/>
        </p:nvPicPr>
        <p:blipFill>
          <a:blip r:embed="rId4"/>
          <a:stretch>
            <a:fillRect/>
          </a:stretch>
        </p:blipFill>
        <p:spPr>
          <a:xfrm>
            <a:off x="2406480" y="159188"/>
            <a:ext cx="4636394" cy="296214"/>
          </a:xfrm>
          <a:prstGeom prst="rect">
            <a:avLst/>
          </a:prstGeom>
        </p:spPr>
      </p:pic>
      <p:sp>
        <p:nvSpPr>
          <p:cNvPr id="10" name="CasellaDiTesto 9">
            <a:extLst>
              <a:ext uri="{FF2B5EF4-FFF2-40B4-BE49-F238E27FC236}">
                <a16:creationId xmlns:a16="http://schemas.microsoft.com/office/drawing/2014/main" id="{A6136751-4161-419D-997F-5D776B6E8DE8}"/>
              </a:ext>
            </a:extLst>
          </p:cNvPr>
          <p:cNvSpPr txBox="1"/>
          <p:nvPr/>
        </p:nvSpPr>
        <p:spPr>
          <a:xfrm>
            <a:off x="179512" y="2074837"/>
            <a:ext cx="8507288" cy="1200329"/>
          </a:xfrm>
          <a:prstGeom prst="rect">
            <a:avLst/>
          </a:prstGeom>
          <a:noFill/>
        </p:spPr>
        <p:txBody>
          <a:bodyPr wrap="square">
            <a:spAutoFit/>
          </a:bodyPr>
          <a:lstStyle/>
          <a:p>
            <a:r>
              <a:rPr lang="en-US" dirty="0"/>
              <a:t>The </a:t>
            </a:r>
            <a:r>
              <a:rPr lang="en-US" b="1" dirty="0">
                <a:solidFill>
                  <a:srgbClr val="002060"/>
                </a:solidFill>
              </a:rPr>
              <a:t>combination of exercise and GLP-1RA (liraglutide) was the most effective weight loss strategy while preserving bone health</a:t>
            </a:r>
            <a:r>
              <a:rPr lang="en-US" dirty="0"/>
              <a:t>. </a:t>
            </a:r>
          </a:p>
          <a:p>
            <a:r>
              <a:rPr lang="en-US" sz="1800" b="0" i="0" u="none" strike="noStrike" baseline="0" dirty="0">
                <a:latin typeface="GuardianSansGR-Regular"/>
              </a:rPr>
              <a:t>Liraglutide treatment alone reduced BMD at clinically relevant sites more than exercise alone despite </a:t>
            </a:r>
            <a:r>
              <a:rPr lang="it-IT" sz="1800" b="0" i="0" u="none" strike="noStrike" baseline="0" dirty="0" err="1">
                <a:latin typeface="GuardianSansGR-Regular"/>
              </a:rPr>
              <a:t>similar</a:t>
            </a:r>
            <a:r>
              <a:rPr lang="it-IT" sz="1800" b="0" i="0" u="none" strike="noStrike" baseline="0" dirty="0">
                <a:latin typeface="GuardianSansGR-Regular"/>
              </a:rPr>
              <a:t> weight </a:t>
            </a:r>
            <a:r>
              <a:rPr lang="it-IT" sz="1800" b="0" i="0" u="none" strike="noStrike" baseline="0" dirty="0" err="1">
                <a:latin typeface="GuardianSansGR-Regular"/>
              </a:rPr>
              <a:t>loss</a:t>
            </a:r>
            <a:r>
              <a:rPr lang="it-IT" sz="1800" b="0" i="0" u="none" strike="noStrike" baseline="0" dirty="0">
                <a:latin typeface="GuardianSansGR-Regular"/>
              </a:rPr>
              <a:t>.</a:t>
            </a:r>
            <a:endParaRPr lang="it-IT" dirty="0"/>
          </a:p>
        </p:txBody>
      </p:sp>
      <p:pic>
        <p:nvPicPr>
          <p:cNvPr id="12" name="Immagine 11">
            <a:extLst>
              <a:ext uri="{FF2B5EF4-FFF2-40B4-BE49-F238E27FC236}">
                <a16:creationId xmlns:a16="http://schemas.microsoft.com/office/drawing/2014/main" id="{C3BB547D-31E7-4BAE-9B43-08C083B0FA73}"/>
              </a:ext>
            </a:extLst>
          </p:cNvPr>
          <p:cNvPicPr>
            <a:picLocks noChangeAspect="1"/>
          </p:cNvPicPr>
          <p:nvPr/>
        </p:nvPicPr>
        <p:blipFill>
          <a:blip r:embed="rId5"/>
          <a:stretch>
            <a:fillRect/>
          </a:stretch>
        </p:blipFill>
        <p:spPr>
          <a:xfrm>
            <a:off x="296214" y="3429000"/>
            <a:ext cx="8551572" cy="3293901"/>
          </a:xfrm>
          <a:prstGeom prst="rect">
            <a:avLst/>
          </a:prstGeom>
        </p:spPr>
      </p:pic>
      <p:pic>
        <p:nvPicPr>
          <p:cNvPr id="13" name="Immagine 2">
            <a:extLst>
              <a:ext uri="{FF2B5EF4-FFF2-40B4-BE49-F238E27FC236}">
                <a16:creationId xmlns:a16="http://schemas.microsoft.com/office/drawing/2014/main" id="{95DD9163-AF1A-4D87-81B5-EFE893460867}"/>
              </a:ext>
            </a:extLst>
          </p:cNvPr>
          <p:cNvPicPr>
            <a:picLocks noChangeAspect="1" noChangeArrowheads="1"/>
          </p:cNvPicPr>
          <p:nvPr/>
        </p:nvPicPr>
        <p:blipFill>
          <a:blip r:embed="rId6" cstate="print"/>
          <a:srcRect/>
          <a:stretch>
            <a:fillRect/>
          </a:stretch>
        </p:blipFill>
        <p:spPr bwMode="auto">
          <a:xfrm>
            <a:off x="-14767" y="6381204"/>
            <a:ext cx="1562380" cy="476796"/>
          </a:xfrm>
          <a:prstGeom prst="rect">
            <a:avLst/>
          </a:prstGeom>
          <a:noFill/>
          <a:ln w="9525">
            <a:noFill/>
            <a:miter lim="800000"/>
            <a:headEnd/>
            <a:tailEnd/>
          </a:ln>
        </p:spPr>
      </p:pic>
    </p:spTree>
    <p:extLst>
      <p:ext uri="{BB962C8B-B14F-4D97-AF65-F5344CB8AC3E}">
        <p14:creationId xmlns:p14="http://schemas.microsoft.com/office/powerpoint/2010/main" val="1583114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80F9AF6E-3AB1-486C-B506-C51F69508FA2}"/>
              </a:ext>
            </a:extLst>
          </p:cNvPr>
          <p:cNvSpPr>
            <a:spLocks noGrp="1"/>
          </p:cNvSpPr>
          <p:nvPr>
            <p:ph idx="1"/>
          </p:nvPr>
        </p:nvSpPr>
        <p:spPr>
          <a:xfrm>
            <a:off x="539552" y="1412776"/>
            <a:ext cx="8064896" cy="3528392"/>
          </a:xfrm>
          <a:prstGeom prst="roundRect">
            <a:avLst/>
          </a:prstGeom>
          <a:solidFill>
            <a:schemeClr val="bg1">
              <a:lumMod val="85000"/>
            </a:schemeClr>
          </a:solidFill>
          <a:scene3d>
            <a:camera prst="orthographicFront"/>
            <a:lightRig rig="threePt" dir="t"/>
          </a:scene3d>
          <a:sp3d>
            <a:bevelT w="165100" prst="coolSlant"/>
          </a:sp3d>
        </p:spPr>
        <p:txBody>
          <a:bodyPr>
            <a:noAutofit/>
          </a:bodyPr>
          <a:lstStyle/>
          <a:p>
            <a:pPr marL="0" indent="0">
              <a:buNone/>
            </a:pPr>
            <a:r>
              <a:rPr lang="it-IT" dirty="0">
                <a:solidFill>
                  <a:srgbClr val="C00000"/>
                </a:solidFill>
              </a:rPr>
              <a:t>The </a:t>
            </a:r>
            <a:r>
              <a:rPr lang="it-IT" dirty="0" err="1">
                <a:solidFill>
                  <a:srgbClr val="C00000"/>
                </a:solidFill>
              </a:rPr>
              <a:t>Sarcopenic</a:t>
            </a:r>
            <a:r>
              <a:rPr lang="it-IT" dirty="0">
                <a:solidFill>
                  <a:srgbClr val="C00000"/>
                </a:solidFill>
              </a:rPr>
              <a:t> </a:t>
            </a:r>
            <a:r>
              <a:rPr lang="it-IT" dirty="0" err="1">
                <a:solidFill>
                  <a:srgbClr val="C00000"/>
                </a:solidFill>
              </a:rPr>
              <a:t>Obesity</a:t>
            </a:r>
            <a:r>
              <a:rPr lang="it-IT" dirty="0">
                <a:solidFill>
                  <a:srgbClr val="C00000"/>
                </a:solidFill>
              </a:rPr>
              <a:t> Clinical Leadership </a:t>
            </a:r>
            <a:r>
              <a:rPr lang="it-IT" dirty="0" err="1">
                <a:solidFill>
                  <a:srgbClr val="C00000"/>
                </a:solidFill>
              </a:rPr>
              <a:t>Initiative</a:t>
            </a:r>
            <a:r>
              <a:rPr lang="it-IT" dirty="0">
                <a:solidFill>
                  <a:srgbClr val="C00000"/>
                </a:solidFill>
              </a:rPr>
              <a:t> (SOGLI)</a:t>
            </a:r>
          </a:p>
          <a:p>
            <a:pPr defTabSz="357188"/>
            <a:r>
              <a:rPr lang="it-IT" sz="3200" dirty="0">
                <a:solidFill>
                  <a:srgbClr val="C00000"/>
                </a:solidFill>
              </a:rPr>
              <a:t>	</a:t>
            </a:r>
            <a:r>
              <a:rPr lang="it-IT" sz="3200" i="1" dirty="0">
                <a:solidFill>
                  <a:schemeClr val="bg1">
                    <a:lumMod val="50000"/>
                  </a:schemeClr>
                </a:solidFill>
              </a:rPr>
              <a:t>Definition and </a:t>
            </a:r>
            <a:r>
              <a:rPr lang="it-IT" sz="3200" i="1" dirty="0" err="1">
                <a:solidFill>
                  <a:schemeClr val="bg1">
                    <a:lumMod val="50000"/>
                  </a:schemeClr>
                </a:solidFill>
              </a:rPr>
              <a:t>diagnostic</a:t>
            </a:r>
            <a:r>
              <a:rPr lang="it-IT" sz="3200" i="1" dirty="0">
                <a:solidFill>
                  <a:schemeClr val="bg1">
                    <a:lumMod val="50000"/>
                  </a:schemeClr>
                </a:solidFill>
              </a:rPr>
              <a:t> </a:t>
            </a:r>
            <a:r>
              <a:rPr lang="it-IT" sz="3200" i="1" dirty="0" err="1">
                <a:solidFill>
                  <a:schemeClr val="bg1">
                    <a:lumMod val="50000"/>
                  </a:schemeClr>
                </a:solidFill>
              </a:rPr>
              <a:t>criteria</a:t>
            </a:r>
            <a:r>
              <a:rPr lang="it-IT" sz="3200" i="1" dirty="0">
                <a:solidFill>
                  <a:schemeClr val="bg1">
                    <a:lumMod val="50000"/>
                  </a:schemeClr>
                </a:solidFill>
              </a:rPr>
              <a:t> for 	</a:t>
            </a:r>
            <a:r>
              <a:rPr lang="it-IT" sz="3200" i="1" dirty="0" err="1">
                <a:solidFill>
                  <a:schemeClr val="bg1">
                    <a:lumMod val="50000"/>
                  </a:schemeClr>
                </a:solidFill>
              </a:rPr>
              <a:t>Sarcopenic</a:t>
            </a:r>
            <a:r>
              <a:rPr lang="it-IT" sz="3200" i="1" dirty="0">
                <a:solidFill>
                  <a:schemeClr val="bg1">
                    <a:lumMod val="50000"/>
                  </a:schemeClr>
                </a:solidFill>
              </a:rPr>
              <a:t> </a:t>
            </a:r>
            <a:r>
              <a:rPr lang="it-IT" sz="3200" i="1" dirty="0" err="1">
                <a:solidFill>
                  <a:schemeClr val="bg1">
                    <a:lumMod val="50000"/>
                  </a:schemeClr>
                </a:solidFill>
              </a:rPr>
              <a:t>Obesity</a:t>
            </a:r>
            <a:endParaRPr lang="it-IT" sz="3200" i="1" dirty="0">
              <a:solidFill>
                <a:schemeClr val="bg1">
                  <a:lumMod val="50000"/>
                </a:schemeClr>
              </a:solidFill>
            </a:endParaRPr>
          </a:p>
          <a:p>
            <a:r>
              <a:rPr lang="it-IT" i="1" dirty="0" err="1">
                <a:solidFill>
                  <a:srgbClr val="C00000"/>
                </a:solidFill>
              </a:rPr>
              <a:t>Ongoing</a:t>
            </a:r>
            <a:r>
              <a:rPr lang="it-IT" i="1" dirty="0">
                <a:solidFill>
                  <a:srgbClr val="C00000"/>
                </a:solidFill>
              </a:rPr>
              <a:t> </a:t>
            </a:r>
            <a:r>
              <a:rPr lang="it-IT" i="1" dirty="0" err="1">
                <a:solidFill>
                  <a:srgbClr val="C00000"/>
                </a:solidFill>
              </a:rPr>
              <a:t>initiatives</a:t>
            </a:r>
            <a:endParaRPr lang="it-IT" i="1" dirty="0">
              <a:solidFill>
                <a:srgbClr val="C00000"/>
              </a:solidFill>
            </a:endParaRPr>
          </a:p>
          <a:p>
            <a:pPr marL="0" indent="0">
              <a:buNone/>
            </a:pPr>
            <a:endParaRPr lang="it-IT" dirty="0">
              <a:solidFill>
                <a:srgbClr val="C00000"/>
              </a:solidFill>
            </a:endParaRPr>
          </a:p>
        </p:txBody>
      </p:sp>
      <p:pic>
        <p:nvPicPr>
          <p:cNvPr id="5" name="Immagine 2">
            <a:extLst>
              <a:ext uri="{FF2B5EF4-FFF2-40B4-BE49-F238E27FC236}">
                <a16:creationId xmlns:a16="http://schemas.microsoft.com/office/drawing/2014/main" id="{E6273CB2-310D-4231-8506-83AB31BAF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7878" y="6309320"/>
            <a:ext cx="1304871" cy="44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274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B7687C1-D41D-4FDD-A89E-F6699F3E7497}"/>
              </a:ext>
            </a:extLst>
          </p:cNvPr>
          <p:cNvPicPr>
            <a:picLocks noChangeAspect="1"/>
          </p:cNvPicPr>
          <p:nvPr/>
        </p:nvPicPr>
        <p:blipFill>
          <a:blip r:embed="rId3"/>
          <a:stretch>
            <a:fillRect/>
          </a:stretch>
        </p:blipFill>
        <p:spPr>
          <a:xfrm>
            <a:off x="79555" y="33265"/>
            <a:ext cx="3510390" cy="1063228"/>
          </a:xfrm>
          <a:prstGeom prst="rect">
            <a:avLst/>
          </a:prstGeom>
        </p:spPr>
      </p:pic>
      <p:pic>
        <p:nvPicPr>
          <p:cNvPr id="7" name="Immagine 6">
            <a:extLst>
              <a:ext uri="{FF2B5EF4-FFF2-40B4-BE49-F238E27FC236}">
                <a16:creationId xmlns:a16="http://schemas.microsoft.com/office/drawing/2014/main" id="{B770AE8E-0FE0-4CBD-89D4-716EE74C3480}"/>
              </a:ext>
            </a:extLst>
          </p:cNvPr>
          <p:cNvPicPr>
            <a:picLocks noChangeAspect="1"/>
          </p:cNvPicPr>
          <p:nvPr/>
        </p:nvPicPr>
        <p:blipFill>
          <a:blip r:embed="rId4"/>
          <a:stretch>
            <a:fillRect/>
          </a:stretch>
        </p:blipFill>
        <p:spPr>
          <a:xfrm>
            <a:off x="161764" y="1125054"/>
            <a:ext cx="8820472" cy="5112258"/>
          </a:xfrm>
          <a:prstGeom prst="rect">
            <a:avLst/>
          </a:prstGeom>
        </p:spPr>
      </p:pic>
      <p:pic>
        <p:nvPicPr>
          <p:cNvPr id="8" name="Immagine 2">
            <a:extLst>
              <a:ext uri="{FF2B5EF4-FFF2-40B4-BE49-F238E27FC236}">
                <a16:creationId xmlns:a16="http://schemas.microsoft.com/office/drawing/2014/main" id="{A1CAC809-99A7-45F3-8B29-43ADC215FE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94" y="6490401"/>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03B813E9-F699-4BDC-BCCD-5B23B428551D}"/>
              </a:ext>
            </a:extLst>
          </p:cNvPr>
          <p:cNvSpPr txBox="1"/>
          <p:nvPr/>
        </p:nvSpPr>
        <p:spPr>
          <a:xfrm>
            <a:off x="5364088" y="5727701"/>
            <a:ext cx="3779912" cy="1015663"/>
          </a:xfrm>
          <a:prstGeom prst="rect">
            <a:avLst/>
          </a:prstGeom>
          <a:noFill/>
        </p:spPr>
        <p:txBody>
          <a:bodyPr wrap="square" rtlCol="0">
            <a:spAutoFit/>
          </a:bodyPr>
          <a:lstStyle/>
          <a:p>
            <a:r>
              <a:rPr lang="it-IT" sz="2000" b="1" dirty="0" err="1">
                <a:solidFill>
                  <a:srgbClr val="002060"/>
                </a:solidFill>
              </a:rPr>
              <a:t>Prevalence</a:t>
            </a:r>
            <a:r>
              <a:rPr lang="it-IT" sz="2000" b="1" dirty="0">
                <a:solidFill>
                  <a:srgbClr val="002060"/>
                </a:solidFill>
              </a:rPr>
              <a:t> in </a:t>
            </a:r>
          </a:p>
          <a:p>
            <a:r>
              <a:rPr lang="it-IT" sz="2000" b="1" dirty="0">
                <a:solidFill>
                  <a:srgbClr val="002060"/>
                </a:solidFill>
              </a:rPr>
              <a:t>&lt; 60 </a:t>
            </a:r>
            <a:r>
              <a:rPr lang="it-IT" sz="2000" b="1" dirty="0" err="1">
                <a:solidFill>
                  <a:srgbClr val="002060"/>
                </a:solidFill>
              </a:rPr>
              <a:t>years</a:t>
            </a:r>
            <a:r>
              <a:rPr lang="it-IT" sz="2000" b="1" dirty="0">
                <a:solidFill>
                  <a:srgbClr val="002060"/>
                </a:solidFill>
              </a:rPr>
              <a:t>: 8-36% (14 </a:t>
            </a:r>
            <a:r>
              <a:rPr lang="it-IT" sz="2000" b="1" dirty="0" err="1">
                <a:solidFill>
                  <a:srgbClr val="002060"/>
                </a:solidFill>
              </a:rPr>
              <a:t>articles</a:t>
            </a:r>
            <a:r>
              <a:rPr lang="it-IT" sz="2000" b="1" dirty="0">
                <a:solidFill>
                  <a:srgbClr val="002060"/>
                </a:solidFill>
              </a:rPr>
              <a:t>)</a:t>
            </a:r>
          </a:p>
          <a:p>
            <a:r>
              <a:rPr lang="it-IT" sz="2000" b="1" dirty="0">
                <a:solidFill>
                  <a:srgbClr val="002060"/>
                </a:solidFill>
              </a:rPr>
              <a:t>≥ 60 </a:t>
            </a:r>
            <a:r>
              <a:rPr lang="it-IT" sz="2000" b="1" dirty="0" err="1">
                <a:solidFill>
                  <a:srgbClr val="002060"/>
                </a:solidFill>
              </a:rPr>
              <a:t>years</a:t>
            </a:r>
            <a:r>
              <a:rPr lang="it-IT" sz="2000" b="1" dirty="0">
                <a:solidFill>
                  <a:srgbClr val="002060"/>
                </a:solidFill>
              </a:rPr>
              <a:t>: 10-27% (167 </a:t>
            </a:r>
            <a:r>
              <a:rPr lang="it-IT" sz="2000" b="1" dirty="0" err="1">
                <a:solidFill>
                  <a:srgbClr val="002060"/>
                </a:solidFill>
              </a:rPr>
              <a:t>articless</a:t>
            </a:r>
            <a:r>
              <a:rPr lang="it-IT" sz="2000" b="1" dirty="0">
                <a:solidFill>
                  <a:srgbClr val="002060"/>
                </a:solidFill>
              </a:rPr>
              <a:t>)</a:t>
            </a:r>
          </a:p>
        </p:txBody>
      </p:sp>
      <p:pic>
        <p:nvPicPr>
          <p:cNvPr id="9" name="Picture 4" descr="Journal of Cachexia, Sarcopenia and Muscle: Vol 10, No 5">
            <a:extLst>
              <a:ext uri="{FF2B5EF4-FFF2-40B4-BE49-F238E27FC236}">
                <a16:creationId xmlns:a16="http://schemas.microsoft.com/office/drawing/2014/main" id="{C038816A-F8D3-4E9D-B81F-827C48703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7062" y="33265"/>
            <a:ext cx="829421" cy="109178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3D23F905-4996-4212-AB23-0449A833564D}"/>
              </a:ext>
            </a:extLst>
          </p:cNvPr>
          <p:cNvSpPr txBox="1"/>
          <p:nvPr/>
        </p:nvSpPr>
        <p:spPr>
          <a:xfrm>
            <a:off x="5220072" y="116632"/>
            <a:ext cx="2952328" cy="646331"/>
          </a:xfrm>
          <a:prstGeom prst="rect">
            <a:avLst/>
          </a:prstGeom>
          <a:noFill/>
        </p:spPr>
        <p:txBody>
          <a:bodyPr wrap="square" rtlCol="0">
            <a:spAutoFit/>
          </a:bodyPr>
          <a:lstStyle/>
          <a:p>
            <a:r>
              <a:rPr lang="it-IT" b="1" dirty="0">
                <a:solidFill>
                  <a:srgbClr val="C00000"/>
                </a:solidFill>
              </a:rPr>
              <a:t>2° </a:t>
            </a:r>
            <a:r>
              <a:rPr lang="it-IT" b="1" dirty="0" err="1">
                <a:solidFill>
                  <a:srgbClr val="C00000"/>
                </a:solidFill>
              </a:rPr>
              <a:t>Epidemic</a:t>
            </a:r>
            <a:endParaRPr lang="it-IT" b="1" dirty="0">
              <a:solidFill>
                <a:srgbClr val="C00000"/>
              </a:solidFill>
            </a:endParaRPr>
          </a:p>
          <a:p>
            <a:endParaRPr lang="it-IT" b="1" dirty="0">
              <a:solidFill>
                <a:srgbClr val="C00000"/>
              </a:solidFill>
            </a:endParaRPr>
          </a:p>
        </p:txBody>
      </p:sp>
    </p:spTree>
    <p:extLst>
      <p:ext uri="{BB962C8B-B14F-4D97-AF65-F5344CB8AC3E}">
        <p14:creationId xmlns:p14="http://schemas.microsoft.com/office/powerpoint/2010/main" val="4205460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F5BB68B-E6F6-4BB6-AD46-9D51C1B644FD}"/>
              </a:ext>
            </a:extLst>
          </p:cNvPr>
          <p:cNvPicPr>
            <a:picLocks noGrp="1" noChangeAspect="1"/>
          </p:cNvPicPr>
          <p:nvPr>
            <p:ph idx="1"/>
          </p:nvPr>
        </p:nvPicPr>
        <p:blipFill>
          <a:blip r:embed="rId3"/>
          <a:stretch>
            <a:fillRect/>
          </a:stretch>
        </p:blipFill>
        <p:spPr>
          <a:xfrm>
            <a:off x="323528" y="404664"/>
            <a:ext cx="8574344" cy="6120680"/>
          </a:xfrm>
        </p:spPr>
      </p:pic>
    </p:spTree>
    <p:extLst>
      <p:ext uri="{BB962C8B-B14F-4D97-AF65-F5344CB8AC3E}">
        <p14:creationId xmlns:p14="http://schemas.microsoft.com/office/powerpoint/2010/main" val="688750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E177244-1DB1-46E8-9097-E3BA03D0FF60}"/>
              </a:ext>
            </a:extLst>
          </p:cNvPr>
          <p:cNvPicPr>
            <a:picLocks noChangeAspect="1"/>
          </p:cNvPicPr>
          <p:nvPr/>
        </p:nvPicPr>
        <p:blipFill>
          <a:blip r:embed="rId3"/>
          <a:stretch>
            <a:fillRect/>
          </a:stretch>
        </p:blipFill>
        <p:spPr>
          <a:xfrm>
            <a:off x="611560" y="4281465"/>
            <a:ext cx="6470257" cy="2099863"/>
          </a:xfrm>
          <a:prstGeom prst="rect">
            <a:avLst/>
          </a:prstGeom>
          <a:ln w="19050">
            <a:solidFill>
              <a:srgbClr val="002060"/>
            </a:solidFill>
          </a:ln>
        </p:spPr>
      </p:pic>
      <p:sp>
        <p:nvSpPr>
          <p:cNvPr id="6" name="CasellaDiTesto 5">
            <a:extLst>
              <a:ext uri="{FF2B5EF4-FFF2-40B4-BE49-F238E27FC236}">
                <a16:creationId xmlns:a16="http://schemas.microsoft.com/office/drawing/2014/main" id="{573C2B0B-03BB-48D9-9F49-6F28347518D9}"/>
              </a:ext>
            </a:extLst>
          </p:cNvPr>
          <p:cNvSpPr txBox="1"/>
          <p:nvPr/>
        </p:nvSpPr>
        <p:spPr>
          <a:xfrm>
            <a:off x="691985" y="5589240"/>
            <a:ext cx="3168352" cy="707886"/>
          </a:xfrm>
          <a:prstGeom prst="rect">
            <a:avLst/>
          </a:prstGeom>
          <a:noFill/>
        </p:spPr>
        <p:txBody>
          <a:bodyPr wrap="square" rtlCol="0">
            <a:spAutoFit/>
          </a:bodyPr>
          <a:lstStyle/>
          <a:p>
            <a:r>
              <a:rPr lang="it-IT" sz="2000" b="1" dirty="0" err="1">
                <a:solidFill>
                  <a:srgbClr val="002060"/>
                </a:solidFill>
              </a:rPr>
              <a:t>Obesity</a:t>
            </a:r>
            <a:r>
              <a:rPr lang="it-IT" sz="2000" b="1" dirty="0">
                <a:solidFill>
                  <a:srgbClr val="002060"/>
                </a:solidFill>
              </a:rPr>
              <a:t> in </a:t>
            </a:r>
            <a:r>
              <a:rPr lang="it-IT" sz="2000" b="1" dirty="0" err="1">
                <a:solidFill>
                  <a:srgbClr val="002060"/>
                </a:solidFill>
              </a:rPr>
              <a:t>Older</a:t>
            </a:r>
            <a:r>
              <a:rPr lang="it-IT" sz="2000" b="1" dirty="0">
                <a:solidFill>
                  <a:srgbClr val="002060"/>
                </a:solidFill>
              </a:rPr>
              <a:t> </a:t>
            </a:r>
            <a:r>
              <a:rPr lang="it-IT" sz="2000" b="1" dirty="0" err="1">
                <a:solidFill>
                  <a:srgbClr val="002060"/>
                </a:solidFill>
              </a:rPr>
              <a:t>Adults</a:t>
            </a:r>
            <a:r>
              <a:rPr lang="it-IT" sz="2000" b="1" dirty="0">
                <a:solidFill>
                  <a:srgbClr val="002060"/>
                </a:solidFill>
              </a:rPr>
              <a:t> &amp; </a:t>
            </a:r>
            <a:r>
              <a:rPr lang="it-IT" sz="2000" b="1" dirty="0" err="1">
                <a:solidFill>
                  <a:srgbClr val="002060"/>
                </a:solidFill>
              </a:rPr>
              <a:t>Sarcopenic</a:t>
            </a:r>
            <a:r>
              <a:rPr lang="it-IT" sz="2000" b="1" dirty="0">
                <a:solidFill>
                  <a:srgbClr val="002060"/>
                </a:solidFill>
              </a:rPr>
              <a:t> </a:t>
            </a:r>
            <a:r>
              <a:rPr lang="it-IT" sz="2000" b="1" dirty="0" err="1">
                <a:solidFill>
                  <a:srgbClr val="002060"/>
                </a:solidFill>
              </a:rPr>
              <a:t>Obesity</a:t>
            </a:r>
            <a:r>
              <a:rPr lang="it-IT" sz="2000" b="1" dirty="0">
                <a:solidFill>
                  <a:srgbClr val="002060"/>
                </a:solidFill>
              </a:rPr>
              <a:t> (SO3A)</a:t>
            </a:r>
          </a:p>
        </p:txBody>
      </p:sp>
      <p:sp>
        <p:nvSpPr>
          <p:cNvPr id="8" name="CasellaDiTesto 7">
            <a:extLst>
              <a:ext uri="{FF2B5EF4-FFF2-40B4-BE49-F238E27FC236}">
                <a16:creationId xmlns:a16="http://schemas.microsoft.com/office/drawing/2014/main" id="{B74E603C-FE9E-4274-82BA-DB70F05D572F}"/>
              </a:ext>
            </a:extLst>
          </p:cNvPr>
          <p:cNvSpPr txBox="1"/>
          <p:nvPr/>
        </p:nvSpPr>
        <p:spPr>
          <a:xfrm>
            <a:off x="539552" y="185694"/>
            <a:ext cx="4780748" cy="3070071"/>
          </a:xfrm>
          <a:prstGeom prst="rect">
            <a:avLst/>
          </a:prstGeom>
          <a:noFill/>
          <a:ln w="19050">
            <a:solidFill>
              <a:srgbClr val="002060"/>
            </a:solidFill>
          </a:ln>
        </p:spPr>
        <p:txBody>
          <a:bodyPr wrap="square" rtlCol="0">
            <a:spAutoFit/>
          </a:bodyPr>
          <a:lstStyle/>
          <a:p>
            <a:r>
              <a:rPr lang="en-GB" sz="2000" b="1" dirty="0">
                <a:solidFill>
                  <a:srgbClr val="002060"/>
                </a:solidFill>
              </a:rPr>
              <a:t>Transversal consensus group on low muscle mass (GLIS, GLIM, SOGLI)</a:t>
            </a:r>
            <a:endParaRPr lang="it-IT" sz="2000" dirty="0">
              <a:solidFill>
                <a:srgbClr val="002060"/>
              </a:solidFill>
            </a:endParaRPr>
          </a:p>
          <a:p>
            <a:r>
              <a:rPr lang="en-GB" sz="2000" dirty="0"/>
              <a:t> </a:t>
            </a:r>
            <a:endParaRPr lang="it-IT" sz="2000" dirty="0"/>
          </a:p>
          <a:p>
            <a:r>
              <a:rPr lang="en-GB" sz="2000" dirty="0"/>
              <a:t>First informal meeting at ESPEN 2023</a:t>
            </a:r>
          </a:p>
          <a:p>
            <a:endParaRPr lang="it-IT" sz="2000" dirty="0"/>
          </a:p>
          <a:p>
            <a:r>
              <a:rPr lang="it-IT" sz="2000" dirty="0"/>
              <a:t>Rocco </a:t>
            </a:r>
            <a:r>
              <a:rPr lang="it-IT" sz="2000" dirty="0" err="1"/>
              <a:t>Barazzoni</a:t>
            </a:r>
            <a:r>
              <a:rPr lang="it-IT" sz="2000" dirty="0"/>
              <a:t>, Tommy </a:t>
            </a:r>
            <a:r>
              <a:rPr lang="it-IT" sz="2000" dirty="0" err="1"/>
              <a:t>Cederholm</a:t>
            </a:r>
            <a:r>
              <a:rPr lang="it-IT" sz="2000" dirty="0"/>
              <a:t>, </a:t>
            </a:r>
          </a:p>
          <a:p>
            <a:r>
              <a:rPr lang="it-IT" sz="2000" dirty="0"/>
              <a:t>Alfonso </a:t>
            </a:r>
            <a:r>
              <a:rPr lang="it-IT" sz="2000" dirty="0" err="1"/>
              <a:t>Ceuz-Jentoft</a:t>
            </a:r>
            <a:r>
              <a:rPr lang="it-IT" sz="2000" dirty="0"/>
              <a:t>, Lorenzo M Donini, M Cristina Gonzalez, Kristina Norman, </a:t>
            </a:r>
            <a:r>
              <a:rPr lang="it-IT" sz="2000" dirty="0" err="1"/>
              <a:t>Marjolein</a:t>
            </a:r>
            <a:r>
              <a:rPr lang="it-IT" sz="2000" dirty="0"/>
              <a:t> </a:t>
            </a:r>
            <a:r>
              <a:rPr lang="it-IT" sz="2000" dirty="0" err="1"/>
              <a:t>Visser</a:t>
            </a:r>
            <a:endParaRPr lang="it-IT" sz="2000" dirty="0"/>
          </a:p>
          <a:p>
            <a:endParaRPr lang="it-IT" sz="1350" dirty="0"/>
          </a:p>
        </p:txBody>
      </p:sp>
      <p:pic>
        <p:nvPicPr>
          <p:cNvPr id="9" name="Immagine 2">
            <a:extLst>
              <a:ext uri="{FF2B5EF4-FFF2-40B4-BE49-F238E27FC236}">
                <a16:creationId xmlns:a16="http://schemas.microsoft.com/office/drawing/2014/main" id="{3B9C1C8C-BEA0-4042-9E61-B70AF1C68E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7297" y="6381328"/>
            <a:ext cx="1294258" cy="44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EE3A78FC-ADFE-473A-8DD1-A7078B5C6A3A}"/>
              </a:ext>
            </a:extLst>
          </p:cNvPr>
          <p:cNvSpPr txBox="1"/>
          <p:nvPr/>
        </p:nvSpPr>
        <p:spPr>
          <a:xfrm>
            <a:off x="2947940" y="4444273"/>
            <a:ext cx="3856307" cy="338554"/>
          </a:xfrm>
          <a:prstGeom prst="rect">
            <a:avLst/>
          </a:prstGeom>
          <a:noFill/>
        </p:spPr>
        <p:txBody>
          <a:bodyPr wrap="square" rtlCol="0">
            <a:spAutoFit/>
          </a:bodyPr>
          <a:lstStyle/>
          <a:p>
            <a:r>
              <a:rPr lang="it-IT" sz="1600" b="1" dirty="0">
                <a:solidFill>
                  <a:srgbClr val="002060"/>
                </a:solidFill>
              </a:rPr>
              <a:t>Chair: Mette </a:t>
            </a:r>
            <a:r>
              <a:rPr lang="it-IT" sz="1600" b="1" dirty="0" err="1">
                <a:solidFill>
                  <a:srgbClr val="002060"/>
                </a:solidFill>
              </a:rPr>
              <a:t>Svendsen</a:t>
            </a:r>
            <a:r>
              <a:rPr lang="it-IT" sz="1600" b="1" dirty="0">
                <a:solidFill>
                  <a:srgbClr val="002060"/>
                </a:solidFill>
              </a:rPr>
              <a:t>, Lorenzo M Donini</a:t>
            </a:r>
          </a:p>
        </p:txBody>
      </p:sp>
      <p:pic>
        <p:nvPicPr>
          <p:cNvPr id="13" name="Immagine 12">
            <a:extLst>
              <a:ext uri="{FF2B5EF4-FFF2-40B4-BE49-F238E27FC236}">
                <a16:creationId xmlns:a16="http://schemas.microsoft.com/office/drawing/2014/main" id="{71EF8122-6AB0-45D9-84FB-CC9BB2E19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85694"/>
            <a:ext cx="3309936" cy="3714851"/>
          </a:xfrm>
          <a:prstGeom prst="rect">
            <a:avLst/>
          </a:prstGeom>
          <a:ln w="19050">
            <a:solidFill>
              <a:srgbClr val="002060"/>
            </a:solidFill>
          </a:ln>
        </p:spPr>
      </p:pic>
    </p:spTree>
    <p:extLst>
      <p:ext uri="{BB962C8B-B14F-4D97-AF65-F5344CB8AC3E}">
        <p14:creationId xmlns:p14="http://schemas.microsoft.com/office/powerpoint/2010/main" val="27352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1B00AD-D0DF-4B46-B1B3-3D33FFF0ADF5}"/>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628C00DF-5F9A-4404-A8DA-6149AF4E5D98}"/>
              </a:ext>
            </a:extLst>
          </p:cNvPr>
          <p:cNvPicPr>
            <a:picLocks noGrp="1" noChangeAspect="1"/>
          </p:cNvPicPr>
          <p:nvPr>
            <p:ph idx="1"/>
          </p:nvPr>
        </p:nvPicPr>
        <p:blipFill>
          <a:blip r:embed="rId3"/>
          <a:stretch>
            <a:fillRect/>
          </a:stretch>
        </p:blipFill>
        <p:spPr>
          <a:xfrm>
            <a:off x="-26996" y="0"/>
            <a:ext cx="4605970" cy="6741368"/>
          </a:xfrm>
        </p:spPr>
      </p:pic>
      <p:pic>
        <p:nvPicPr>
          <p:cNvPr id="7" name="Immagine 6">
            <a:extLst>
              <a:ext uri="{FF2B5EF4-FFF2-40B4-BE49-F238E27FC236}">
                <a16:creationId xmlns:a16="http://schemas.microsoft.com/office/drawing/2014/main" id="{D8E77DB4-478C-431D-8253-E40FAAA78733}"/>
              </a:ext>
            </a:extLst>
          </p:cNvPr>
          <p:cNvPicPr>
            <a:picLocks noChangeAspect="1"/>
          </p:cNvPicPr>
          <p:nvPr/>
        </p:nvPicPr>
        <p:blipFill>
          <a:blip r:embed="rId4"/>
          <a:stretch>
            <a:fillRect/>
          </a:stretch>
        </p:blipFill>
        <p:spPr>
          <a:xfrm>
            <a:off x="4572000" y="-3190"/>
            <a:ext cx="4572000" cy="6858000"/>
          </a:xfrm>
          <a:prstGeom prst="rect">
            <a:avLst/>
          </a:prstGeom>
        </p:spPr>
      </p:pic>
      <p:pic>
        <p:nvPicPr>
          <p:cNvPr id="8" name="Immagine 2">
            <a:extLst>
              <a:ext uri="{FF2B5EF4-FFF2-40B4-BE49-F238E27FC236}">
                <a16:creationId xmlns:a16="http://schemas.microsoft.com/office/drawing/2014/main" id="{660C1130-B894-427E-841C-53A9FD9B98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00" y="6500025"/>
            <a:ext cx="891142" cy="30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4110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06DE4A-8B73-4C7B-9E9E-C5EDE5597EC5}"/>
              </a:ext>
            </a:extLst>
          </p:cNvPr>
          <p:cNvSpPr>
            <a:spLocks noGrp="1"/>
          </p:cNvSpPr>
          <p:nvPr>
            <p:ph type="title"/>
          </p:nvPr>
        </p:nvSpPr>
        <p:spPr>
          <a:xfrm>
            <a:off x="457200" y="26472"/>
            <a:ext cx="8229600" cy="1143000"/>
          </a:xfrm>
        </p:spPr>
        <p:txBody>
          <a:bodyPr>
            <a:normAutofit/>
          </a:bodyPr>
          <a:lstStyle/>
          <a:p>
            <a:r>
              <a:rPr lang="it-IT" sz="3600" dirty="0">
                <a:solidFill>
                  <a:srgbClr val="C00000"/>
                </a:solidFill>
                <a:latin typeface="+mn-lt"/>
              </a:rPr>
              <a:t>Papers </a:t>
            </a:r>
            <a:r>
              <a:rPr lang="it-IT" sz="3600" dirty="0" err="1">
                <a:solidFill>
                  <a:srgbClr val="C00000"/>
                </a:solidFill>
                <a:latin typeface="+mn-lt"/>
              </a:rPr>
              <a:t>promoted</a:t>
            </a:r>
            <a:r>
              <a:rPr lang="it-IT" sz="3600" dirty="0">
                <a:solidFill>
                  <a:srgbClr val="C00000"/>
                </a:solidFill>
                <a:latin typeface="+mn-lt"/>
              </a:rPr>
              <a:t> or </a:t>
            </a:r>
            <a:r>
              <a:rPr lang="it-IT" sz="3600" dirty="0" err="1">
                <a:solidFill>
                  <a:srgbClr val="C00000"/>
                </a:solidFill>
                <a:latin typeface="+mn-lt"/>
              </a:rPr>
              <a:t>inspired</a:t>
            </a:r>
            <a:r>
              <a:rPr lang="it-IT" sz="3600" dirty="0">
                <a:solidFill>
                  <a:srgbClr val="C00000"/>
                </a:solidFill>
                <a:latin typeface="+mn-lt"/>
              </a:rPr>
              <a:t> by the SOGLI</a:t>
            </a:r>
          </a:p>
        </p:txBody>
      </p:sp>
      <p:sp>
        <p:nvSpPr>
          <p:cNvPr id="3" name="Segnaposto contenuto 2">
            <a:extLst>
              <a:ext uri="{FF2B5EF4-FFF2-40B4-BE49-F238E27FC236}">
                <a16:creationId xmlns:a16="http://schemas.microsoft.com/office/drawing/2014/main" id="{740D92F1-CDA4-4626-A270-5422B483ACA3}"/>
              </a:ext>
            </a:extLst>
          </p:cNvPr>
          <p:cNvSpPr>
            <a:spLocks noGrp="1"/>
          </p:cNvSpPr>
          <p:nvPr>
            <p:ph idx="1"/>
          </p:nvPr>
        </p:nvSpPr>
        <p:spPr>
          <a:xfrm>
            <a:off x="457200" y="980728"/>
            <a:ext cx="8229600" cy="5688632"/>
          </a:xfrm>
        </p:spPr>
        <p:txBody>
          <a:bodyPr>
            <a:normAutofit fontScale="40000" lnSpcReduction="20000"/>
          </a:bodyPr>
          <a:lstStyle/>
          <a:p>
            <a:r>
              <a:rPr lang="it-IT" sz="4000" b="0" i="0" dirty="0" err="1">
                <a:solidFill>
                  <a:srgbClr val="212121"/>
                </a:solidFill>
                <a:effectLst/>
              </a:rPr>
              <a:t>Barazzoni</a:t>
            </a:r>
            <a:r>
              <a:rPr lang="it-IT" sz="4000" b="0" i="0" dirty="0">
                <a:solidFill>
                  <a:srgbClr val="212121"/>
                </a:solidFill>
                <a:effectLst/>
              </a:rPr>
              <a:t> R, Bischoff S, </a:t>
            </a:r>
            <a:r>
              <a:rPr lang="it-IT" sz="4000" b="0" i="0" dirty="0" err="1">
                <a:solidFill>
                  <a:srgbClr val="212121"/>
                </a:solidFill>
                <a:effectLst/>
              </a:rPr>
              <a:t>Boirie</a:t>
            </a:r>
            <a:r>
              <a:rPr lang="it-IT" sz="4000" b="0" i="0" dirty="0">
                <a:solidFill>
                  <a:srgbClr val="212121"/>
                </a:solidFill>
                <a:effectLst/>
              </a:rPr>
              <a:t> Y, et al. </a:t>
            </a:r>
            <a:r>
              <a:rPr lang="it-IT" sz="4000" b="0" i="0" dirty="0" err="1">
                <a:solidFill>
                  <a:srgbClr val="212121"/>
                </a:solidFill>
                <a:effectLst/>
              </a:rPr>
              <a:t>Sarcopenic</a:t>
            </a:r>
            <a:r>
              <a:rPr lang="it-IT" sz="4000" b="0" i="0" dirty="0">
                <a:solidFill>
                  <a:srgbClr val="212121"/>
                </a:solidFill>
                <a:effectLst/>
              </a:rPr>
              <a:t> </a:t>
            </a:r>
            <a:r>
              <a:rPr lang="it-IT" sz="4000" b="0" i="0" dirty="0" err="1">
                <a:solidFill>
                  <a:srgbClr val="212121"/>
                </a:solidFill>
                <a:effectLst/>
              </a:rPr>
              <a:t>Obesity</a:t>
            </a:r>
            <a:r>
              <a:rPr lang="it-IT" sz="4000" b="0" i="0" dirty="0">
                <a:solidFill>
                  <a:srgbClr val="212121"/>
                </a:solidFill>
                <a:effectLst/>
              </a:rPr>
              <a:t>: </a:t>
            </a:r>
            <a:r>
              <a:rPr lang="it-IT" sz="4000" b="1" i="0" dirty="0">
                <a:solidFill>
                  <a:srgbClr val="002060"/>
                </a:solidFill>
                <a:effectLst/>
              </a:rPr>
              <a:t>Time to Meet the Challenge</a:t>
            </a:r>
            <a:r>
              <a:rPr lang="it-IT" sz="4000" b="0" i="0" dirty="0">
                <a:solidFill>
                  <a:srgbClr val="212121"/>
                </a:solidFill>
                <a:effectLst/>
              </a:rPr>
              <a:t>. </a:t>
            </a:r>
            <a:r>
              <a:rPr lang="it-IT" sz="4000" b="0" i="0" dirty="0" err="1">
                <a:effectLst/>
              </a:rPr>
              <a:t>Obes</a:t>
            </a:r>
            <a:r>
              <a:rPr lang="it-IT" sz="4000" b="0" i="0" dirty="0">
                <a:effectLst/>
              </a:rPr>
              <a:t> </a:t>
            </a:r>
            <a:r>
              <a:rPr lang="it-IT" sz="4000" b="0" i="0" dirty="0" err="1">
                <a:effectLst/>
              </a:rPr>
              <a:t>Facts</a:t>
            </a:r>
            <a:r>
              <a:rPr lang="it-IT" sz="4000" b="0" i="0" dirty="0">
                <a:effectLst/>
              </a:rPr>
              <a:t>. 2018;11(4):294-305. </a:t>
            </a:r>
            <a:r>
              <a:rPr lang="it-IT" sz="4000" b="0" i="0" dirty="0" err="1">
                <a:effectLst/>
              </a:rPr>
              <a:t>doi</a:t>
            </a:r>
            <a:r>
              <a:rPr lang="it-IT" sz="4000" b="0" i="0" dirty="0">
                <a:effectLst/>
              </a:rPr>
              <a:t>: 10.1159/000490361 &amp; </a:t>
            </a:r>
            <a:r>
              <a:rPr lang="it-IT" sz="4000" b="0" i="0" dirty="0" err="1">
                <a:effectLst/>
              </a:rPr>
              <a:t>Clin</a:t>
            </a:r>
            <a:r>
              <a:rPr lang="it-IT" sz="4000" b="0" i="0" dirty="0">
                <a:effectLst/>
              </a:rPr>
              <a:t> </a:t>
            </a:r>
            <a:r>
              <a:rPr lang="it-IT" sz="4000" b="0" i="0" dirty="0" err="1">
                <a:effectLst/>
              </a:rPr>
              <a:t>Nutr</a:t>
            </a:r>
            <a:r>
              <a:rPr lang="it-IT" sz="4000" b="0" i="0" dirty="0">
                <a:effectLst/>
              </a:rPr>
              <a:t>. 2018 Dec;37(6 </a:t>
            </a:r>
            <a:r>
              <a:rPr lang="it-IT" sz="4000" b="0" i="0" dirty="0" err="1">
                <a:effectLst/>
              </a:rPr>
              <a:t>Pt</a:t>
            </a:r>
            <a:r>
              <a:rPr lang="it-IT" sz="4000" b="0" i="0" dirty="0">
                <a:effectLst/>
              </a:rPr>
              <a:t> A):1787-1793. </a:t>
            </a:r>
            <a:r>
              <a:rPr lang="it-IT" sz="4000" b="0" i="0" dirty="0" err="1">
                <a:effectLst/>
              </a:rPr>
              <a:t>doi</a:t>
            </a:r>
            <a:r>
              <a:rPr lang="it-IT" sz="4000" b="0" i="0" dirty="0">
                <a:effectLst/>
              </a:rPr>
              <a:t>: 10.1016/j.clnu.2018.04.018</a:t>
            </a:r>
          </a:p>
          <a:p>
            <a:r>
              <a:rPr lang="it-IT" sz="4000" b="0" i="0" dirty="0">
                <a:solidFill>
                  <a:srgbClr val="212121"/>
                </a:solidFill>
                <a:effectLst/>
              </a:rPr>
              <a:t>Donini LM, Busetto L, Bauer JM, et al. </a:t>
            </a:r>
            <a:r>
              <a:rPr lang="it-IT" sz="4000" b="1" i="0" dirty="0">
                <a:solidFill>
                  <a:srgbClr val="002060"/>
                </a:solidFill>
                <a:effectLst/>
              </a:rPr>
              <a:t>Critical </a:t>
            </a:r>
            <a:r>
              <a:rPr lang="it-IT" sz="4000" b="1" i="0" dirty="0" err="1">
                <a:solidFill>
                  <a:srgbClr val="002060"/>
                </a:solidFill>
                <a:effectLst/>
              </a:rPr>
              <a:t>appraisal</a:t>
            </a:r>
            <a:r>
              <a:rPr lang="it-IT" sz="4000" b="1" i="0" dirty="0">
                <a:solidFill>
                  <a:srgbClr val="002060"/>
                </a:solidFill>
                <a:effectLst/>
              </a:rPr>
              <a:t> of </a:t>
            </a:r>
            <a:r>
              <a:rPr lang="it-IT" sz="4000" b="1" i="0" dirty="0" err="1">
                <a:solidFill>
                  <a:srgbClr val="002060"/>
                </a:solidFill>
                <a:effectLst/>
              </a:rPr>
              <a:t>definitions</a:t>
            </a:r>
            <a:r>
              <a:rPr lang="it-IT" sz="4000" b="1" i="0" dirty="0">
                <a:solidFill>
                  <a:srgbClr val="002060"/>
                </a:solidFill>
                <a:effectLst/>
              </a:rPr>
              <a:t> and </a:t>
            </a:r>
            <a:r>
              <a:rPr lang="it-IT" sz="4000" b="1" i="0" dirty="0" err="1">
                <a:solidFill>
                  <a:srgbClr val="002060"/>
                </a:solidFill>
                <a:effectLst/>
              </a:rPr>
              <a:t>diagnostic</a:t>
            </a:r>
            <a:r>
              <a:rPr lang="it-IT" sz="4000" b="1" i="0" dirty="0">
                <a:solidFill>
                  <a:srgbClr val="002060"/>
                </a:solidFill>
                <a:effectLst/>
              </a:rPr>
              <a:t> </a:t>
            </a:r>
            <a:r>
              <a:rPr lang="it-IT" sz="4000" b="1" i="0" dirty="0" err="1">
                <a:solidFill>
                  <a:srgbClr val="002060"/>
                </a:solidFill>
                <a:effectLst/>
              </a:rPr>
              <a:t>criteria</a:t>
            </a:r>
            <a:r>
              <a:rPr lang="it-IT" sz="4000" b="1" i="0" dirty="0">
                <a:solidFill>
                  <a:srgbClr val="002060"/>
                </a:solidFill>
                <a:effectLst/>
              </a:rPr>
              <a:t> </a:t>
            </a:r>
            <a:r>
              <a:rPr lang="it-IT" sz="4000" b="0" i="0" dirty="0">
                <a:solidFill>
                  <a:srgbClr val="212121"/>
                </a:solidFill>
                <a:effectLst/>
              </a:rPr>
              <a:t>for </a:t>
            </a:r>
            <a:r>
              <a:rPr lang="it-IT" sz="4000" b="0" i="0" dirty="0" err="1">
                <a:solidFill>
                  <a:srgbClr val="212121"/>
                </a:solidFill>
                <a:effectLst/>
              </a:rPr>
              <a:t>sarcopenic</a:t>
            </a:r>
            <a:r>
              <a:rPr lang="it-IT" sz="4000" b="0" i="0" dirty="0">
                <a:solidFill>
                  <a:srgbClr val="212121"/>
                </a:solidFill>
                <a:effectLst/>
              </a:rPr>
              <a:t> </a:t>
            </a:r>
            <a:r>
              <a:rPr lang="it-IT" sz="4000" b="0" i="0" dirty="0" err="1">
                <a:solidFill>
                  <a:srgbClr val="212121"/>
                </a:solidFill>
                <a:effectLst/>
              </a:rPr>
              <a:t>obesity</a:t>
            </a:r>
            <a:r>
              <a:rPr lang="it-IT" sz="4000" b="0" i="0" dirty="0">
                <a:solidFill>
                  <a:srgbClr val="212121"/>
                </a:solidFill>
                <a:effectLst/>
              </a:rPr>
              <a:t> </a:t>
            </a:r>
            <a:r>
              <a:rPr lang="it-IT" sz="4000" b="0" i="0" dirty="0" err="1">
                <a:solidFill>
                  <a:srgbClr val="212121"/>
                </a:solidFill>
                <a:effectLst/>
              </a:rPr>
              <a:t>based</a:t>
            </a:r>
            <a:r>
              <a:rPr lang="it-IT" sz="4000" b="0" i="0" dirty="0">
                <a:solidFill>
                  <a:srgbClr val="212121"/>
                </a:solidFill>
                <a:effectLst/>
              </a:rPr>
              <a:t> on a </a:t>
            </a:r>
            <a:r>
              <a:rPr lang="it-IT" sz="4000" b="0" i="0" dirty="0" err="1">
                <a:solidFill>
                  <a:srgbClr val="212121"/>
                </a:solidFill>
                <a:effectLst/>
              </a:rPr>
              <a:t>systematic</a:t>
            </a:r>
            <a:r>
              <a:rPr lang="it-IT" sz="4000" b="0" i="0" dirty="0">
                <a:solidFill>
                  <a:srgbClr val="212121"/>
                </a:solidFill>
                <a:effectLst/>
              </a:rPr>
              <a:t> review. </a:t>
            </a:r>
            <a:r>
              <a:rPr lang="it-IT" sz="4000" b="0" i="0" dirty="0" err="1">
                <a:solidFill>
                  <a:srgbClr val="212121"/>
                </a:solidFill>
                <a:effectLst/>
              </a:rPr>
              <a:t>Clin</a:t>
            </a:r>
            <a:r>
              <a:rPr lang="it-IT" sz="4000" b="0" i="0" dirty="0">
                <a:solidFill>
                  <a:srgbClr val="212121"/>
                </a:solidFill>
                <a:effectLst/>
              </a:rPr>
              <a:t> </a:t>
            </a:r>
            <a:r>
              <a:rPr lang="it-IT" sz="4000" b="0" i="0" dirty="0" err="1">
                <a:solidFill>
                  <a:srgbClr val="212121"/>
                </a:solidFill>
                <a:effectLst/>
              </a:rPr>
              <a:t>Nutr</a:t>
            </a:r>
            <a:r>
              <a:rPr lang="it-IT" sz="4000" b="0" i="0" dirty="0">
                <a:solidFill>
                  <a:srgbClr val="212121"/>
                </a:solidFill>
                <a:effectLst/>
              </a:rPr>
              <a:t>. 2020 Aug;39(8):2368-2388. </a:t>
            </a:r>
            <a:r>
              <a:rPr lang="it-IT" sz="4000" b="0" i="0" dirty="0" err="1">
                <a:solidFill>
                  <a:srgbClr val="212121"/>
                </a:solidFill>
                <a:effectLst/>
              </a:rPr>
              <a:t>doi</a:t>
            </a:r>
            <a:r>
              <a:rPr lang="it-IT" sz="4000" b="0" i="0" dirty="0">
                <a:solidFill>
                  <a:srgbClr val="212121"/>
                </a:solidFill>
                <a:effectLst/>
              </a:rPr>
              <a:t>: 10.1016/j.clnu.2019.11.024.</a:t>
            </a:r>
          </a:p>
          <a:p>
            <a:r>
              <a:rPr lang="it-IT" sz="4000" b="0" i="0" dirty="0" err="1">
                <a:solidFill>
                  <a:srgbClr val="212121"/>
                </a:solidFill>
                <a:effectLst/>
              </a:rPr>
              <a:t>Poggiogalle</a:t>
            </a:r>
            <a:r>
              <a:rPr lang="it-IT" sz="4000" b="0" i="0" dirty="0">
                <a:solidFill>
                  <a:srgbClr val="212121"/>
                </a:solidFill>
                <a:effectLst/>
              </a:rPr>
              <a:t> E, Parrinello E, </a:t>
            </a:r>
            <a:r>
              <a:rPr lang="it-IT" sz="4000" b="0" i="0" dirty="0" err="1">
                <a:solidFill>
                  <a:srgbClr val="212121"/>
                </a:solidFill>
                <a:effectLst/>
              </a:rPr>
              <a:t>Barazzoni</a:t>
            </a:r>
            <a:r>
              <a:rPr lang="it-IT" sz="4000" b="0" i="0" dirty="0">
                <a:solidFill>
                  <a:srgbClr val="212121"/>
                </a:solidFill>
                <a:effectLst/>
              </a:rPr>
              <a:t> R, et al. </a:t>
            </a:r>
            <a:r>
              <a:rPr lang="it-IT" sz="4000" b="1" i="0" dirty="0" err="1">
                <a:solidFill>
                  <a:srgbClr val="002060"/>
                </a:solidFill>
                <a:effectLst/>
              </a:rPr>
              <a:t>Therapeutic</a:t>
            </a:r>
            <a:r>
              <a:rPr lang="it-IT" sz="4000" b="1" i="0" dirty="0">
                <a:solidFill>
                  <a:srgbClr val="002060"/>
                </a:solidFill>
                <a:effectLst/>
              </a:rPr>
              <a:t> strategies </a:t>
            </a:r>
            <a:r>
              <a:rPr lang="it-IT" sz="4000" b="0" i="0" dirty="0">
                <a:solidFill>
                  <a:srgbClr val="212121"/>
                </a:solidFill>
                <a:effectLst/>
              </a:rPr>
              <a:t>for </a:t>
            </a:r>
            <a:r>
              <a:rPr lang="it-IT" sz="4000" b="0" i="0" dirty="0" err="1">
                <a:solidFill>
                  <a:srgbClr val="212121"/>
                </a:solidFill>
                <a:effectLst/>
              </a:rPr>
              <a:t>sarcopenic</a:t>
            </a:r>
            <a:r>
              <a:rPr lang="it-IT" sz="4000" b="0" i="0" dirty="0">
                <a:solidFill>
                  <a:srgbClr val="212121"/>
                </a:solidFill>
                <a:effectLst/>
              </a:rPr>
              <a:t> </a:t>
            </a:r>
            <a:r>
              <a:rPr lang="it-IT" sz="4000" b="0" i="0" dirty="0" err="1">
                <a:solidFill>
                  <a:srgbClr val="212121"/>
                </a:solidFill>
                <a:effectLst/>
              </a:rPr>
              <a:t>obesity</a:t>
            </a:r>
            <a:r>
              <a:rPr lang="it-IT" sz="4000" b="0" i="0" dirty="0">
                <a:solidFill>
                  <a:srgbClr val="212121"/>
                </a:solidFill>
                <a:effectLst/>
              </a:rPr>
              <a:t>: a </a:t>
            </a:r>
            <a:r>
              <a:rPr lang="it-IT" sz="4000" b="0" i="0" dirty="0" err="1">
                <a:solidFill>
                  <a:srgbClr val="212121"/>
                </a:solidFill>
                <a:effectLst/>
              </a:rPr>
              <a:t>systematic</a:t>
            </a:r>
            <a:r>
              <a:rPr lang="it-IT" sz="4000" b="0" i="0" dirty="0">
                <a:solidFill>
                  <a:srgbClr val="212121"/>
                </a:solidFill>
                <a:effectLst/>
              </a:rPr>
              <a:t> review. </a:t>
            </a:r>
            <a:r>
              <a:rPr lang="it-IT" sz="4000" b="0" i="0" dirty="0" err="1">
                <a:solidFill>
                  <a:srgbClr val="212121"/>
                </a:solidFill>
                <a:effectLst/>
              </a:rPr>
              <a:t>Curr</a:t>
            </a:r>
            <a:r>
              <a:rPr lang="it-IT" sz="4000" b="0" i="0" dirty="0">
                <a:solidFill>
                  <a:srgbClr val="212121"/>
                </a:solidFill>
                <a:effectLst/>
              </a:rPr>
              <a:t> </a:t>
            </a:r>
            <a:r>
              <a:rPr lang="it-IT" sz="4000" b="0" i="0" dirty="0" err="1">
                <a:solidFill>
                  <a:srgbClr val="212121"/>
                </a:solidFill>
                <a:effectLst/>
              </a:rPr>
              <a:t>Opin</a:t>
            </a:r>
            <a:r>
              <a:rPr lang="it-IT" sz="4000" b="0" i="0" dirty="0">
                <a:solidFill>
                  <a:srgbClr val="212121"/>
                </a:solidFill>
                <a:effectLst/>
              </a:rPr>
              <a:t> </a:t>
            </a:r>
            <a:r>
              <a:rPr lang="it-IT" sz="4000" b="0" i="0" dirty="0" err="1">
                <a:solidFill>
                  <a:srgbClr val="212121"/>
                </a:solidFill>
                <a:effectLst/>
              </a:rPr>
              <a:t>Clin</a:t>
            </a:r>
            <a:r>
              <a:rPr lang="it-IT" sz="4000" b="0" i="0" dirty="0">
                <a:solidFill>
                  <a:srgbClr val="212121"/>
                </a:solidFill>
                <a:effectLst/>
              </a:rPr>
              <a:t> </a:t>
            </a:r>
            <a:r>
              <a:rPr lang="it-IT" sz="4000" b="0" i="0" dirty="0" err="1">
                <a:solidFill>
                  <a:srgbClr val="212121"/>
                </a:solidFill>
                <a:effectLst/>
              </a:rPr>
              <a:t>Nutr</a:t>
            </a:r>
            <a:r>
              <a:rPr lang="it-IT" sz="4000" b="0" i="0" dirty="0">
                <a:solidFill>
                  <a:srgbClr val="212121"/>
                </a:solidFill>
                <a:effectLst/>
              </a:rPr>
              <a:t> </a:t>
            </a:r>
            <a:r>
              <a:rPr lang="it-IT" sz="4000" b="0" i="0" dirty="0" err="1">
                <a:solidFill>
                  <a:srgbClr val="212121"/>
                </a:solidFill>
                <a:effectLst/>
              </a:rPr>
              <a:t>Metab</a:t>
            </a:r>
            <a:r>
              <a:rPr lang="it-IT" sz="4000" b="0" i="0" dirty="0">
                <a:solidFill>
                  <a:srgbClr val="212121"/>
                </a:solidFill>
                <a:effectLst/>
              </a:rPr>
              <a:t> Care. 2021 Jan;24(1):33-41. </a:t>
            </a:r>
            <a:r>
              <a:rPr lang="it-IT" sz="4000" b="0" i="0" dirty="0" err="1">
                <a:solidFill>
                  <a:srgbClr val="212121"/>
                </a:solidFill>
                <a:effectLst/>
              </a:rPr>
              <a:t>doi</a:t>
            </a:r>
            <a:r>
              <a:rPr lang="it-IT" sz="4000" b="0" i="0" dirty="0">
                <a:solidFill>
                  <a:srgbClr val="212121"/>
                </a:solidFill>
                <a:effectLst/>
              </a:rPr>
              <a:t>: 10.1097/MCO.0000000000000714.</a:t>
            </a:r>
          </a:p>
          <a:p>
            <a:r>
              <a:rPr lang="it-IT" sz="4000" b="0" i="0" dirty="0">
                <a:solidFill>
                  <a:srgbClr val="212121"/>
                </a:solidFill>
                <a:effectLst/>
              </a:rPr>
              <a:t>Donini LM, Busetto L, Bischoff SC, et al. </a:t>
            </a:r>
            <a:r>
              <a:rPr lang="it-IT" sz="4000" b="1" i="0" dirty="0">
                <a:solidFill>
                  <a:srgbClr val="002060"/>
                </a:solidFill>
                <a:effectLst/>
              </a:rPr>
              <a:t>Definition and </a:t>
            </a:r>
            <a:r>
              <a:rPr lang="it-IT" sz="4000" b="1" i="0" dirty="0" err="1">
                <a:solidFill>
                  <a:srgbClr val="002060"/>
                </a:solidFill>
                <a:effectLst/>
              </a:rPr>
              <a:t>diagnostic</a:t>
            </a:r>
            <a:r>
              <a:rPr lang="it-IT" sz="4000" b="1" i="0" dirty="0">
                <a:solidFill>
                  <a:srgbClr val="002060"/>
                </a:solidFill>
                <a:effectLst/>
              </a:rPr>
              <a:t> </a:t>
            </a:r>
            <a:r>
              <a:rPr lang="it-IT" sz="4000" b="1" i="0" dirty="0" err="1">
                <a:solidFill>
                  <a:srgbClr val="002060"/>
                </a:solidFill>
                <a:effectLst/>
              </a:rPr>
              <a:t>criteria</a:t>
            </a:r>
            <a:r>
              <a:rPr lang="it-IT" sz="4000" b="1" i="0" dirty="0">
                <a:solidFill>
                  <a:srgbClr val="002060"/>
                </a:solidFill>
                <a:effectLst/>
              </a:rPr>
              <a:t> </a:t>
            </a:r>
            <a:r>
              <a:rPr lang="it-IT" sz="4000" b="0" i="0" dirty="0">
                <a:solidFill>
                  <a:srgbClr val="212121"/>
                </a:solidFill>
                <a:effectLst/>
              </a:rPr>
              <a:t>for </a:t>
            </a:r>
            <a:r>
              <a:rPr lang="it-IT" sz="4000" b="0" i="0" dirty="0" err="1">
                <a:solidFill>
                  <a:srgbClr val="212121"/>
                </a:solidFill>
                <a:effectLst/>
              </a:rPr>
              <a:t>sarcopenic</a:t>
            </a:r>
            <a:r>
              <a:rPr lang="it-IT" sz="4000" b="0" i="0" dirty="0">
                <a:solidFill>
                  <a:srgbClr val="212121"/>
                </a:solidFill>
                <a:effectLst/>
              </a:rPr>
              <a:t> </a:t>
            </a:r>
            <a:r>
              <a:rPr lang="it-IT" sz="4000" b="0" i="0" dirty="0" err="1">
                <a:solidFill>
                  <a:srgbClr val="212121"/>
                </a:solidFill>
                <a:effectLst/>
              </a:rPr>
              <a:t>obesity</a:t>
            </a:r>
            <a:r>
              <a:rPr lang="it-IT" sz="4000" b="0" i="0" dirty="0">
                <a:solidFill>
                  <a:srgbClr val="212121"/>
                </a:solidFill>
                <a:effectLst/>
              </a:rPr>
              <a:t>: ESPEN and EASO consensus </a:t>
            </a:r>
            <a:r>
              <a:rPr lang="it-IT" sz="4000" b="0" i="0" dirty="0" err="1">
                <a:solidFill>
                  <a:srgbClr val="212121"/>
                </a:solidFill>
                <a:effectLst/>
              </a:rPr>
              <a:t>statement</a:t>
            </a:r>
            <a:r>
              <a:rPr lang="it-IT" sz="4000" b="0" i="0" dirty="0">
                <a:solidFill>
                  <a:srgbClr val="212121"/>
                </a:solidFill>
                <a:effectLst/>
              </a:rPr>
              <a:t>. </a:t>
            </a:r>
            <a:r>
              <a:rPr lang="it-IT" sz="4000" b="0" i="0" dirty="0" err="1">
                <a:solidFill>
                  <a:srgbClr val="212121"/>
                </a:solidFill>
                <a:effectLst/>
              </a:rPr>
              <a:t>Clin</a:t>
            </a:r>
            <a:r>
              <a:rPr lang="it-IT" sz="4000" b="0" i="0" dirty="0">
                <a:solidFill>
                  <a:srgbClr val="212121"/>
                </a:solidFill>
                <a:effectLst/>
              </a:rPr>
              <a:t> </a:t>
            </a:r>
            <a:r>
              <a:rPr lang="it-IT" sz="4000" b="0" i="0" dirty="0" err="1">
                <a:solidFill>
                  <a:srgbClr val="212121"/>
                </a:solidFill>
                <a:effectLst/>
              </a:rPr>
              <a:t>Nutr</a:t>
            </a:r>
            <a:r>
              <a:rPr lang="it-IT" sz="4000" b="0" i="0" dirty="0">
                <a:solidFill>
                  <a:srgbClr val="212121"/>
                </a:solidFill>
                <a:effectLst/>
              </a:rPr>
              <a:t>. 2022 Apr;41(4):990-1000. </a:t>
            </a:r>
            <a:r>
              <a:rPr lang="it-IT" sz="4000" b="0" i="0" dirty="0" err="1">
                <a:solidFill>
                  <a:srgbClr val="212121"/>
                </a:solidFill>
                <a:effectLst/>
              </a:rPr>
              <a:t>doi</a:t>
            </a:r>
            <a:r>
              <a:rPr lang="it-IT" sz="4000" b="0" i="0" dirty="0">
                <a:solidFill>
                  <a:srgbClr val="212121"/>
                </a:solidFill>
                <a:effectLst/>
              </a:rPr>
              <a:t>: 10.1016/j.clnu.2021.11.014</a:t>
            </a:r>
          </a:p>
          <a:p>
            <a:r>
              <a:rPr lang="it-IT" sz="4000" b="0" i="0" dirty="0">
                <a:solidFill>
                  <a:srgbClr val="212121"/>
                </a:solidFill>
                <a:effectLst/>
              </a:rPr>
              <a:t>Gortan Cappellari G, </a:t>
            </a:r>
            <a:r>
              <a:rPr lang="it-IT" sz="4000" b="0" i="0" dirty="0" err="1">
                <a:solidFill>
                  <a:srgbClr val="212121"/>
                </a:solidFill>
                <a:effectLst/>
              </a:rPr>
              <a:t>Guillet</a:t>
            </a:r>
            <a:r>
              <a:rPr lang="it-IT" sz="4000" b="0" i="0" dirty="0">
                <a:solidFill>
                  <a:srgbClr val="212121"/>
                </a:solidFill>
                <a:effectLst/>
              </a:rPr>
              <a:t> C, </a:t>
            </a:r>
            <a:r>
              <a:rPr lang="it-IT" sz="4000" b="0" i="0" dirty="0" err="1">
                <a:solidFill>
                  <a:srgbClr val="212121"/>
                </a:solidFill>
                <a:effectLst/>
              </a:rPr>
              <a:t>Poggiogalle</a:t>
            </a:r>
            <a:r>
              <a:rPr lang="it-IT" sz="4000" b="0" i="0" dirty="0">
                <a:solidFill>
                  <a:srgbClr val="212121"/>
                </a:solidFill>
                <a:effectLst/>
              </a:rPr>
              <a:t> E, et al; SOGLI Expert Panel. </a:t>
            </a:r>
            <a:r>
              <a:rPr lang="it-IT" sz="4000" b="0" i="0" dirty="0" err="1">
                <a:solidFill>
                  <a:srgbClr val="212121"/>
                </a:solidFill>
                <a:effectLst/>
              </a:rPr>
              <a:t>Sarcopenic</a:t>
            </a:r>
            <a:r>
              <a:rPr lang="it-IT" sz="4000" b="0" i="0" dirty="0">
                <a:solidFill>
                  <a:srgbClr val="212121"/>
                </a:solidFill>
                <a:effectLst/>
              </a:rPr>
              <a:t> </a:t>
            </a:r>
            <a:r>
              <a:rPr lang="it-IT" sz="4000" b="0" i="0" dirty="0" err="1">
                <a:solidFill>
                  <a:srgbClr val="212121"/>
                </a:solidFill>
                <a:effectLst/>
              </a:rPr>
              <a:t>obesity</a:t>
            </a:r>
            <a:r>
              <a:rPr lang="it-IT" sz="4000" b="0" i="0" dirty="0">
                <a:solidFill>
                  <a:srgbClr val="212121"/>
                </a:solidFill>
                <a:effectLst/>
              </a:rPr>
              <a:t> </a:t>
            </a:r>
            <a:r>
              <a:rPr lang="it-IT" sz="4000" b="1" i="0" dirty="0" err="1">
                <a:solidFill>
                  <a:srgbClr val="002060"/>
                </a:solidFill>
                <a:effectLst/>
              </a:rPr>
              <a:t>research</a:t>
            </a:r>
            <a:r>
              <a:rPr lang="it-IT" sz="4000" b="1" i="0" dirty="0">
                <a:solidFill>
                  <a:srgbClr val="002060"/>
                </a:solidFill>
                <a:effectLst/>
              </a:rPr>
              <a:t> </a:t>
            </a:r>
            <a:r>
              <a:rPr lang="it-IT" sz="4000" b="1" i="0" dirty="0" err="1">
                <a:solidFill>
                  <a:srgbClr val="002060"/>
                </a:solidFill>
                <a:effectLst/>
              </a:rPr>
              <a:t>perspectives</a:t>
            </a:r>
            <a:r>
              <a:rPr lang="it-IT" sz="4000" b="1" i="0" dirty="0">
                <a:solidFill>
                  <a:srgbClr val="002060"/>
                </a:solidFill>
                <a:effectLst/>
              </a:rPr>
              <a:t> </a:t>
            </a:r>
            <a:r>
              <a:rPr lang="it-IT" sz="4000" b="0" i="0" dirty="0" err="1">
                <a:solidFill>
                  <a:srgbClr val="212121"/>
                </a:solidFill>
                <a:effectLst/>
              </a:rPr>
              <a:t>outlined</a:t>
            </a:r>
            <a:r>
              <a:rPr lang="it-IT" sz="4000" b="0" i="0" dirty="0">
                <a:solidFill>
                  <a:srgbClr val="212121"/>
                </a:solidFill>
                <a:effectLst/>
              </a:rPr>
              <a:t> by the </a:t>
            </a:r>
            <a:r>
              <a:rPr lang="it-IT" sz="4000" b="0" i="0" dirty="0" err="1">
                <a:solidFill>
                  <a:srgbClr val="212121"/>
                </a:solidFill>
                <a:effectLst/>
              </a:rPr>
              <a:t>sarcopenic</a:t>
            </a:r>
            <a:r>
              <a:rPr lang="it-IT" sz="4000" b="0" i="0" dirty="0">
                <a:solidFill>
                  <a:srgbClr val="212121"/>
                </a:solidFill>
                <a:effectLst/>
              </a:rPr>
              <a:t> </a:t>
            </a:r>
            <a:r>
              <a:rPr lang="it-IT" sz="4000" b="0" i="0" dirty="0" err="1">
                <a:solidFill>
                  <a:srgbClr val="212121"/>
                </a:solidFill>
                <a:effectLst/>
              </a:rPr>
              <a:t>obesity</a:t>
            </a:r>
            <a:r>
              <a:rPr lang="it-IT" sz="4000" b="0" i="0" dirty="0">
                <a:solidFill>
                  <a:srgbClr val="212121"/>
                </a:solidFill>
                <a:effectLst/>
              </a:rPr>
              <a:t> global leadership </a:t>
            </a:r>
            <a:r>
              <a:rPr lang="it-IT" sz="4000" b="0" i="0" dirty="0" err="1">
                <a:solidFill>
                  <a:srgbClr val="212121"/>
                </a:solidFill>
                <a:effectLst/>
              </a:rPr>
              <a:t>initiative</a:t>
            </a:r>
            <a:r>
              <a:rPr lang="it-IT" sz="4000" b="0" i="0" dirty="0">
                <a:solidFill>
                  <a:srgbClr val="212121"/>
                </a:solidFill>
                <a:effectLst/>
              </a:rPr>
              <a:t> (SOGLI) </a:t>
            </a:r>
            <a:r>
              <a:rPr lang="it-IT" sz="4000" b="0" i="0" dirty="0">
                <a:effectLst/>
              </a:rPr>
              <a:t>- </a:t>
            </a:r>
            <a:r>
              <a:rPr lang="it-IT" sz="4000" b="0" i="0" dirty="0" err="1">
                <a:effectLst/>
              </a:rPr>
              <a:t>Proceedings</a:t>
            </a:r>
            <a:r>
              <a:rPr lang="it-IT" sz="4000" b="0" i="0" dirty="0">
                <a:effectLst/>
              </a:rPr>
              <a:t> from the SOGLI consortium meeting in </a:t>
            </a:r>
            <a:r>
              <a:rPr lang="it-IT" sz="4000" b="0" i="0" dirty="0" err="1">
                <a:effectLst/>
              </a:rPr>
              <a:t>rome</a:t>
            </a:r>
            <a:r>
              <a:rPr lang="it-IT" sz="4000" b="0" i="0" dirty="0">
                <a:effectLst/>
              </a:rPr>
              <a:t> November 2022. </a:t>
            </a:r>
            <a:r>
              <a:rPr lang="it-IT" sz="4000" b="0" i="0" dirty="0" err="1">
                <a:effectLst/>
              </a:rPr>
              <a:t>Clin</a:t>
            </a:r>
            <a:r>
              <a:rPr lang="it-IT" sz="4000" b="0" i="0" dirty="0">
                <a:effectLst/>
              </a:rPr>
              <a:t> </a:t>
            </a:r>
            <a:r>
              <a:rPr lang="it-IT" sz="4000" b="0" i="0" dirty="0" err="1">
                <a:effectLst/>
              </a:rPr>
              <a:t>Nutr</a:t>
            </a:r>
            <a:r>
              <a:rPr lang="it-IT" sz="4000" b="0" i="0" dirty="0">
                <a:effectLst/>
              </a:rPr>
              <a:t>. 2023 May;42(5):687-699. </a:t>
            </a:r>
            <a:r>
              <a:rPr lang="it-IT" sz="4000" b="0" i="0" dirty="0" err="1">
                <a:effectLst/>
              </a:rPr>
              <a:t>doi</a:t>
            </a:r>
            <a:r>
              <a:rPr lang="it-IT" sz="4000" b="0" i="0" dirty="0">
                <a:effectLst/>
              </a:rPr>
              <a:t>: 10.1016/j.clnu.2023.02.018. &amp; </a:t>
            </a:r>
            <a:r>
              <a:rPr lang="it-IT" sz="4000" b="0" i="0" dirty="0" err="1">
                <a:effectLst/>
              </a:rPr>
              <a:t>Obes</a:t>
            </a:r>
            <a:r>
              <a:rPr lang="it-IT" sz="4000" b="0" i="0" dirty="0">
                <a:effectLst/>
              </a:rPr>
              <a:t> </a:t>
            </a:r>
            <a:r>
              <a:rPr lang="it-IT" sz="4000" b="0" i="0" dirty="0" err="1">
                <a:effectLst/>
              </a:rPr>
              <a:t>Facts</a:t>
            </a:r>
            <a:r>
              <a:rPr lang="it-IT" sz="4000" b="0" i="0" dirty="0">
                <a:effectLst/>
              </a:rPr>
              <a:t>. 2022;15(3):321-335. </a:t>
            </a:r>
            <a:r>
              <a:rPr lang="it-IT" sz="4000" b="0" i="0" dirty="0" err="1">
                <a:effectLst/>
              </a:rPr>
              <a:t>doi</a:t>
            </a:r>
            <a:r>
              <a:rPr lang="it-IT" sz="4000" b="0" i="0" dirty="0">
                <a:effectLst/>
              </a:rPr>
              <a:t>: 10.1159/000521241</a:t>
            </a:r>
            <a:r>
              <a:rPr lang="it-IT" sz="4000" b="0" i="0" dirty="0">
                <a:solidFill>
                  <a:srgbClr val="4D8055"/>
                </a:solidFill>
                <a:effectLst/>
              </a:rPr>
              <a:t>. </a:t>
            </a:r>
          </a:p>
          <a:p>
            <a:r>
              <a:rPr lang="it-IT" sz="4000" b="0" i="0" dirty="0">
                <a:solidFill>
                  <a:srgbClr val="212121"/>
                </a:solidFill>
                <a:effectLst/>
              </a:rPr>
              <a:t>Prado CM, </a:t>
            </a:r>
            <a:r>
              <a:rPr lang="it-IT" sz="4000" b="0" i="0" dirty="0" err="1">
                <a:solidFill>
                  <a:srgbClr val="212121"/>
                </a:solidFill>
                <a:effectLst/>
              </a:rPr>
              <a:t>Batsis</a:t>
            </a:r>
            <a:r>
              <a:rPr lang="it-IT" sz="4000" b="0" i="0" dirty="0">
                <a:solidFill>
                  <a:srgbClr val="212121"/>
                </a:solidFill>
                <a:effectLst/>
              </a:rPr>
              <a:t> JA, Donini LM, et al. </a:t>
            </a:r>
            <a:r>
              <a:rPr lang="it-IT" sz="4000" b="0" i="0" dirty="0" err="1">
                <a:solidFill>
                  <a:srgbClr val="212121"/>
                </a:solidFill>
                <a:effectLst/>
              </a:rPr>
              <a:t>Sarcopenic</a:t>
            </a:r>
            <a:r>
              <a:rPr lang="it-IT" sz="4000" b="0" i="0" dirty="0">
                <a:solidFill>
                  <a:srgbClr val="212121"/>
                </a:solidFill>
                <a:effectLst/>
              </a:rPr>
              <a:t> </a:t>
            </a:r>
            <a:r>
              <a:rPr lang="it-IT" sz="4000" b="0" i="0" dirty="0" err="1">
                <a:solidFill>
                  <a:srgbClr val="212121"/>
                </a:solidFill>
                <a:effectLst/>
              </a:rPr>
              <a:t>obesity</a:t>
            </a:r>
            <a:r>
              <a:rPr lang="it-IT" sz="4000" b="0" i="0" dirty="0">
                <a:solidFill>
                  <a:srgbClr val="212121"/>
                </a:solidFill>
                <a:effectLst/>
              </a:rPr>
              <a:t> in </a:t>
            </a:r>
            <a:r>
              <a:rPr lang="it-IT" sz="4000" b="1" i="0" dirty="0" err="1">
                <a:solidFill>
                  <a:srgbClr val="002060"/>
                </a:solidFill>
                <a:effectLst/>
              </a:rPr>
              <a:t>older</a:t>
            </a:r>
            <a:r>
              <a:rPr lang="it-IT" sz="4000" b="1" i="0" dirty="0">
                <a:solidFill>
                  <a:srgbClr val="002060"/>
                </a:solidFill>
                <a:effectLst/>
              </a:rPr>
              <a:t> </a:t>
            </a:r>
            <a:r>
              <a:rPr lang="it-IT" sz="4000" b="1" i="0" dirty="0" err="1">
                <a:solidFill>
                  <a:srgbClr val="002060"/>
                </a:solidFill>
                <a:effectLst/>
              </a:rPr>
              <a:t>adults</a:t>
            </a:r>
            <a:r>
              <a:rPr lang="it-IT" sz="4000" b="0" i="0" dirty="0">
                <a:solidFill>
                  <a:srgbClr val="212121"/>
                </a:solidFill>
                <a:effectLst/>
              </a:rPr>
              <a:t>: a clinical </a:t>
            </a:r>
            <a:r>
              <a:rPr lang="it-IT" sz="4000" b="0" i="0" dirty="0" err="1">
                <a:solidFill>
                  <a:srgbClr val="212121"/>
                </a:solidFill>
                <a:effectLst/>
              </a:rPr>
              <a:t>overview</a:t>
            </a:r>
            <a:r>
              <a:rPr lang="it-IT" sz="4000" b="0" i="0" dirty="0">
                <a:solidFill>
                  <a:srgbClr val="212121"/>
                </a:solidFill>
                <a:effectLst/>
              </a:rPr>
              <a:t>. </a:t>
            </a:r>
            <a:r>
              <a:rPr lang="it-IT" sz="4000" b="0" i="0" dirty="0" err="1">
                <a:solidFill>
                  <a:srgbClr val="212121"/>
                </a:solidFill>
                <a:effectLst/>
              </a:rPr>
              <a:t>Nat</a:t>
            </a:r>
            <a:r>
              <a:rPr lang="it-IT" sz="4000" b="0" i="0" dirty="0">
                <a:solidFill>
                  <a:srgbClr val="212121"/>
                </a:solidFill>
                <a:effectLst/>
              </a:rPr>
              <a:t> </a:t>
            </a:r>
            <a:r>
              <a:rPr lang="it-IT" sz="4000" b="0" i="0" dirty="0" err="1">
                <a:solidFill>
                  <a:srgbClr val="212121"/>
                </a:solidFill>
                <a:effectLst/>
              </a:rPr>
              <a:t>Rev</a:t>
            </a:r>
            <a:r>
              <a:rPr lang="it-IT" sz="4000" b="0" i="0" dirty="0">
                <a:solidFill>
                  <a:srgbClr val="212121"/>
                </a:solidFill>
                <a:effectLst/>
              </a:rPr>
              <a:t> </a:t>
            </a:r>
            <a:r>
              <a:rPr lang="it-IT" sz="4000" b="0" i="0" dirty="0" err="1">
                <a:solidFill>
                  <a:srgbClr val="212121"/>
                </a:solidFill>
                <a:effectLst/>
              </a:rPr>
              <a:t>Endocrinol</a:t>
            </a:r>
            <a:r>
              <a:rPr lang="it-IT" sz="4000" b="0" i="0" dirty="0">
                <a:solidFill>
                  <a:srgbClr val="212121"/>
                </a:solidFill>
                <a:effectLst/>
              </a:rPr>
              <a:t>. 2024 May;20(5):261-277. </a:t>
            </a:r>
            <a:r>
              <a:rPr lang="it-IT" sz="4000" b="0" i="0" dirty="0" err="1">
                <a:solidFill>
                  <a:srgbClr val="212121"/>
                </a:solidFill>
                <a:effectLst/>
              </a:rPr>
              <a:t>doi</a:t>
            </a:r>
            <a:r>
              <a:rPr lang="it-IT" sz="4000" b="0" i="0" dirty="0">
                <a:solidFill>
                  <a:srgbClr val="212121"/>
                </a:solidFill>
                <a:effectLst/>
              </a:rPr>
              <a:t>: 10.1038/s41574-023-00943-z</a:t>
            </a:r>
          </a:p>
          <a:p>
            <a:r>
              <a:rPr lang="it-IT" sz="4000" b="0" i="0" dirty="0">
                <a:solidFill>
                  <a:srgbClr val="212121"/>
                </a:solidFill>
                <a:effectLst/>
              </a:rPr>
              <a:t>Pinel A, </a:t>
            </a:r>
            <a:r>
              <a:rPr lang="it-IT" sz="4000" b="0" i="0" dirty="0" err="1">
                <a:solidFill>
                  <a:srgbClr val="212121"/>
                </a:solidFill>
                <a:effectLst/>
              </a:rPr>
              <a:t>Guillet</a:t>
            </a:r>
            <a:r>
              <a:rPr lang="it-IT" sz="4000" b="0" i="0" dirty="0">
                <a:solidFill>
                  <a:srgbClr val="212121"/>
                </a:solidFill>
                <a:effectLst/>
              </a:rPr>
              <a:t> C, </a:t>
            </a:r>
            <a:r>
              <a:rPr lang="it-IT" sz="4000" b="0" i="0" dirty="0" err="1">
                <a:solidFill>
                  <a:srgbClr val="212121"/>
                </a:solidFill>
                <a:effectLst/>
              </a:rPr>
              <a:t>Capel</a:t>
            </a:r>
            <a:r>
              <a:rPr lang="it-IT" sz="4000" b="0" i="0" dirty="0">
                <a:solidFill>
                  <a:srgbClr val="212121"/>
                </a:solidFill>
                <a:effectLst/>
              </a:rPr>
              <a:t> F, et al. </a:t>
            </a:r>
            <a:r>
              <a:rPr lang="it-IT" sz="4000" b="0" i="0" dirty="0" err="1">
                <a:solidFill>
                  <a:srgbClr val="212121"/>
                </a:solidFill>
                <a:effectLst/>
              </a:rPr>
              <a:t>Identification</a:t>
            </a:r>
            <a:r>
              <a:rPr lang="it-IT" sz="4000" b="0" i="0" dirty="0">
                <a:solidFill>
                  <a:srgbClr val="212121"/>
                </a:solidFill>
                <a:effectLst/>
              </a:rPr>
              <a:t> of </a:t>
            </a:r>
            <a:r>
              <a:rPr lang="it-IT" sz="4000" b="1" i="0" dirty="0" err="1">
                <a:solidFill>
                  <a:srgbClr val="002060"/>
                </a:solidFill>
                <a:effectLst/>
              </a:rPr>
              <a:t>factors</a:t>
            </a:r>
            <a:r>
              <a:rPr lang="it-IT" sz="4000" b="1" i="0" dirty="0">
                <a:solidFill>
                  <a:srgbClr val="002060"/>
                </a:solidFill>
                <a:effectLst/>
              </a:rPr>
              <a:t> </a:t>
            </a:r>
            <a:r>
              <a:rPr lang="it-IT" sz="4000" b="1" i="0" dirty="0" err="1">
                <a:solidFill>
                  <a:srgbClr val="002060"/>
                </a:solidFill>
                <a:effectLst/>
              </a:rPr>
              <a:t>associated</a:t>
            </a:r>
            <a:r>
              <a:rPr lang="it-IT" sz="4000" b="1" i="0" dirty="0">
                <a:solidFill>
                  <a:srgbClr val="002060"/>
                </a:solidFill>
                <a:effectLst/>
              </a:rPr>
              <a:t> with </a:t>
            </a:r>
            <a:r>
              <a:rPr lang="it-IT" sz="4000" b="1" i="0" dirty="0" err="1">
                <a:solidFill>
                  <a:srgbClr val="002060"/>
                </a:solidFill>
                <a:effectLst/>
              </a:rPr>
              <a:t>sarcopenic</a:t>
            </a:r>
            <a:r>
              <a:rPr lang="it-IT" sz="4000" b="1" i="0" dirty="0">
                <a:solidFill>
                  <a:srgbClr val="002060"/>
                </a:solidFill>
                <a:effectLst/>
              </a:rPr>
              <a:t> </a:t>
            </a:r>
            <a:r>
              <a:rPr lang="it-IT" sz="4000" b="1" i="0" dirty="0" err="1">
                <a:solidFill>
                  <a:srgbClr val="002060"/>
                </a:solidFill>
                <a:effectLst/>
              </a:rPr>
              <a:t>obesity</a:t>
            </a:r>
            <a:r>
              <a:rPr lang="it-IT" sz="4000" b="1" i="0" dirty="0">
                <a:solidFill>
                  <a:srgbClr val="002060"/>
                </a:solidFill>
                <a:effectLst/>
              </a:rPr>
              <a:t> </a:t>
            </a:r>
            <a:r>
              <a:rPr lang="it-IT" sz="4000" b="1" i="0" dirty="0" err="1">
                <a:solidFill>
                  <a:srgbClr val="002060"/>
                </a:solidFill>
                <a:effectLst/>
              </a:rPr>
              <a:t>development</a:t>
            </a:r>
            <a:r>
              <a:rPr lang="it-IT" sz="4000" b="0" i="0" dirty="0">
                <a:solidFill>
                  <a:srgbClr val="212121"/>
                </a:solidFill>
                <a:effectLst/>
              </a:rPr>
              <a:t>: Literature review and </a:t>
            </a:r>
            <a:r>
              <a:rPr lang="it-IT" sz="4000" b="0" i="0" dirty="0" err="1">
                <a:solidFill>
                  <a:srgbClr val="212121"/>
                </a:solidFill>
                <a:effectLst/>
              </a:rPr>
              <a:t>expert</a:t>
            </a:r>
            <a:r>
              <a:rPr lang="it-IT" sz="4000" b="0" i="0" dirty="0">
                <a:solidFill>
                  <a:srgbClr val="212121"/>
                </a:solidFill>
                <a:effectLst/>
              </a:rPr>
              <a:t> panel </a:t>
            </a:r>
            <a:r>
              <a:rPr lang="it-IT" sz="4000" b="0" i="0" dirty="0" err="1">
                <a:solidFill>
                  <a:srgbClr val="212121"/>
                </a:solidFill>
                <a:effectLst/>
              </a:rPr>
              <a:t>voting</a:t>
            </a:r>
            <a:r>
              <a:rPr lang="it-IT" sz="4000" b="0" i="0" dirty="0">
                <a:solidFill>
                  <a:srgbClr val="212121"/>
                </a:solidFill>
                <a:effectLst/>
              </a:rPr>
              <a:t>. </a:t>
            </a:r>
            <a:r>
              <a:rPr lang="it-IT" sz="4000" b="0" i="0" dirty="0" err="1">
                <a:solidFill>
                  <a:srgbClr val="212121"/>
                </a:solidFill>
                <a:effectLst/>
              </a:rPr>
              <a:t>Clin</a:t>
            </a:r>
            <a:r>
              <a:rPr lang="it-IT" sz="4000" b="0" i="0" dirty="0">
                <a:solidFill>
                  <a:srgbClr val="212121"/>
                </a:solidFill>
                <a:effectLst/>
              </a:rPr>
              <a:t> </a:t>
            </a:r>
            <a:r>
              <a:rPr lang="it-IT" sz="4000" b="0" i="0" dirty="0" err="1">
                <a:solidFill>
                  <a:srgbClr val="212121"/>
                </a:solidFill>
                <a:effectLst/>
              </a:rPr>
              <a:t>Nutr</a:t>
            </a:r>
            <a:r>
              <a:rPr lang="it-IT" sz="4000" b="0" i="0" dirty="0">
                <a:solidFill>
                  <a:srgbClr val="212121"/>
                </a:solidFill>
                <a:effectLst/>
              </a:rPr>
              <a:t>. 2024 Jun;43(6):1414-1424. </a:t>
            </a:r>
            <a:r>
              <a:rPr lang="it-IT" sz="4000" b="0" i="0" dirty="0" err="1">
                <a:solidFill>
                  <a:srgbClr val="212121"/>
                </a:solidFill>
                <a:effectLst/>
              </a:rPr>
              <a:t>doi</a:t>
            </a:r>
            <a:r>
              <a:rPr lang="it-IT" sz="4000" b="0" i="0" dirty="0">
                <a:solidFill>
                  <a:srgbClr val="212121"/>
                </a:solidFill>
                <a:effectLst/>
              </a:rPr>
              <a:t>: 10.1016/j.clnu.2024.04.033</a:t>
            </a:r>
          </a:p>
          <a:p>
            <a:r>
              <a:rPr lang="it-IT" sz="4000" b="0" i="0" dirty="0">
                <a:solidFill>
                  <a:srgbClr val="212121"/>
                </a:solidFill>
                <a:effectLst/>
              </a:rPr>
              <a:t>Gortan Cappellari G, Zanetti M, Donini LM, </a:t>
            </a:r>
            <a:r>
              <a:rPr lang="it-IT" sz="4000" b="0" i="0" dirty="0" err="1">
                <a:solidFill>
                  <a:srgbClr val="212121"/>
                </a:solidFill>
                <a:effectLst/>
              </a:rPr>
              <a:t>Barazzoni</a:t>
            </a:r>
            <a:r>
              <a:rPr lang="it-IT" sz="4000" b="0" i="0" dirty="0">
                <a:solidFill>
                  <a:srgbClr val="212121"/>
                </a:solidFill>
                <a:effectLst/>
              </a:rPr>
              <a:t> R. </a:t>
            </a:r>
            <a:r>
              <a:rPr lang="it-IT" sz="4000" b="1" i="0" dirty="0" err="1">
                <a:solidFill>
                  <a:srgbClr val="002060"/>
                </a:solidFill>
                <a:effectLst/>
              </a:rPr>
              <a:t>Detecting</a:t>
            </a:r>
            <a:r>
              <a:rPr lang="it-IT" sz="4000" b="1" i="0" dirty="0">
                <a:solidFill>
                  <a:srgbClr val="002060"/>
                </a:solidFill>
                <a:effectLst/>
              </a:rPr>
              <a:t> </a:t>
            </a:r>
            <a:r>
              <a:rPr lang="it-IT" sz="4000" b="1" i="0" dirty="0" err="1">
                <a:solidFill>
                  <a:srgbClr val="002060"/>
                </a:solidFill>
                <a:effectLst/>
              </a:rPr>
              <a:t>sarcopenia</a:t>
            </a:r>
            <a:r>
              <a:rPr lang="it-IT" sz="4000" b="1" i="0" dirty="0">
                <a:solidFill>
                  <a:srgbClr val="002060"/>
                </a:solidFill>
                <a:effectLst/>
              </a:rPr>
              <a:t> in </a:t>
            </a:r>
            <a:r>
              <a:rPr lang="it-IT" sz="4000" b="1" i="0" dirty="0" err="1">
                <a:solidFill>
                  <a:srgbClr val="002060"/>
                </a:solidFill>
                <a:effectLst/>
              </a:rPr>
              <a:t>obesity</a:t>
            </a:r>
            <a:r>
              <a:rPr lang="it-IT" sz="4000" b="0" i="0" dirty="0">
                <a:solidFill>
                  <a:srgbClr val="212121"/>
                </a:solidFill>
                <a:effectLst/>
              </a:rPr>
              <a:t>: </a:t>
            </a:r>
            <a:r>
              <a:rPr lang="it-IT" sz="4000" b="0" i="0" dirty="0" err="1">
                <a:solidFill>
                  <a:srgbClr val="212121"/>
                </a:solidFill>
                <a:effectLst/>
              </a:rPr>
              <a:t>emerging</a:t>
            </a:r>
            <a:r>
              <a:rPr lang="it-IT" sz="4000" b="0" i="0" dirty="0">
                <a:solidFill>
                  <a:srgbClr val="212121"/>
                </a:solidFill>
                <a:effectLst/>
              </a:rPr>
              <a:t> new </a:t>
            </a:r>
            <a:r>
              <a:rPr lang="it-IT" sz="4000" b="0" i="0" dirty="0" err="1">
                <a:solidFill>
                  <a:srgbClr val="212121"/>
                </a:solidFill>
                <a:effectLst/>
              </a:rPr>
              <a:t>approaches</a:t>
            </a:r>
            <a:r>
              <a:rPr lang="it-IT" sz="4000" b="0" i="0" dirty="0">
                <a:solidFill>
                  <a:srgbClr val="212121"/>
                </a:solidFill>
                <a:effectLst/>
              </a:rPr>
              <a:t>. </a:t>
            </a:r>
            <a:r>
              <a:rPr lang="it-IT" sz="4000" b="0" i="0" dirty="0" err="1">
                <a:solidFill>
                  <a:srgbClr val="212121"/>
                </a:solidFill>
                <a:effectLst/>
              </a:rPr>
              <a:t>Curr</a:t>
            </a:r>
            <a:r>
              <a:rPr lang="it-IT" sz="4000" b="0" i="0" dirty="0">
                <a:solidFill>
                  <a:srgbClr val="212121"/>
                </a:solidFill>
                <a:effectLst/>
              </a:rPr>
              <a:t> </a:t>
            </a:r>
            <a:r>
              <a:rPr lang="it-IT" sz="4000" b="0" i="0" dirty="0" err="1">
                <a:solidFill>
                  <a:srgbClr val="212121"/>
                </a:solidFill>
                <a:effectLst/>
              </a:rPr>
              <a:t>Opin</a:t>
            </a:r>
            <a:r>
              <a:rPr lang="it-IT" sz="4000" b="0" i="0" dirty="0">
                <a:solidFill>
                  <a:srgbClr val="212121"/>
                </a:solidFill>
                <a:effectLst/>
              </a:rPr>
              <a:t> </a:t>
            </a:r>
            <a:r>
              <a:rPr lang="it-IT" sz="4000" b="0" i="0" dirty="0" err="1">
                <a:solidFill>
                  <a:srgbClr val="212121"/>
                </a:solidFill>
                <a:effectLst/>
              </a:rPr>
              <a:t>Clin</a:t>
            </a:r>
            <a:r>
              <a:rPr lang="it-IT" sz="4000" b="0" i="0" dirty="0">
                <a:solidFill>
                  <a:srgbClr val="212121"/>
                </a:solidFill>
                <a:effectLst/>
              </a:rPr>
              <a:t> </a:t>
            </a:r>
            <a:r>
              <a:rPr lang="it-IT" sz="4000" b="0" i="0" dirty="0" err="1">
                <a:solidFill>
                  <a:srgbClr val="212121"/>
                </a:solidFill>
                <a:effectLst/>
              </a:rPr>
              <a:t>Nutr</a:t>
            </a:r>
            <a:r>
              <a:rPr lang="it-IT" sz="4000" b="0" i="0" dirty="0">
                <a:solidFill>
                  <a:srgbClr val="212121"/>
                </a:solidFill>
                <a:effectLst/>
              </a:rPr>
              <a:t> </a:t>
            </a:r>
            <a:r>
              <a:rPr lang="it-IT" sz="4000" b="0" i="0" dirty="0" err="1">
                <a:solidFill>
                  <a:srgbClr val="212121"/>
                </a:solidFill>
                <a:effectLst/>
              </a:rPr>
              <a:t>Metab</a:t>
            </a:r>
            <a:r>
              <a:rPr lang="it-IT" sz="4000" b="0" i="0" dirty="0">
                <a:solidFill>
                  <a:srgbClr val="212121"/>
                </a:solidFill>
                <a:effectLst/>
              </a:rPr>
              <a:t> Care. 2024 Sep 1;27(5):402-409. </a:t>
            </a:r>
            <a:r>
              <a:rPr lang="it-IT" sz="4000" b="0" i="0" dirty="0" err="1">
                <a:solidFill>
                  <a:srgbClr val="212121"/>
                </a:solidFill>
                <a:effectLst/>
              </a:rPr>
              <a:t>doi</a:t>
            </a:r>
            <a:r>
              <a:rPr lang="it-IT" sz="4000" b="0" i="0" dirty="0">
                <a:solidFill>
                  <a:srgbClr val="212121"/>
                </a:solidFill>
                <a:effectLst/>
              </a:rPr>
              <a:t>: 10.1097/MCO.0000000000001062</a:t>
            </a:r>
            <a:endParaRPr lang="en-US" sz="4000" dirty="0">
              <a:solidFill>
                <a:srgbClr val="002060"/>
              </a:solidFill>
            </a:endParaRPr>
          </a:p>
          <a:p>
            <a:endParaRPr lang="it-IT" dirty="0"/>
          </a:p>
        </p:txBody>
      </p:sp>
    </p:spTree>
    <p:extLst>
      <p:ext uri="{BB962C8B-B14F-4D97-AF65-F5344CB8AC3E}">
        <p14:creationId xmlns:p14="http://schemas.microsoft.com/office/powerpoint/2010/main" val="756966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30CD90-752B-475C-A5B7-BE8A684A3617}"/>
              </a:ext>
            </a:extLst>
          </p:cNvPr>
          <p:cNvSpPr>
            <a:spLocks noGrp="1"/>
          </p:cNvSpPr>
          <p:nvPr>
            <p:ph type="title"/>
          </p:nvPr>
        </p:nvSpPr>
        <p:spPr/>
        <p:txBody>
          <a:bodyPr/>
          <a:lstStyle/>
          <a:p>
            <a:r>
              <a:rPr lang="it-IT" dirty="0">
                <a:solidFill>
                  <a:srgbClr val="C00000"/>
                </a:solidFill>
              </a:rPr>
              <a:t>In the pipeline</a:t>
            </a:r>
          </a:p>
        </p:txBody>
      </p:sp>
      <p:sp>
        <p:nvSpPr>
          <p:cNvPr id="3" name="Segnaposto contenuto 2">
            <a:extLst>
              <a:ext uri="{FF2B5EF4-FFF2-40B4-BE49-F238E27FC236}">
                <a16:creationId xmlns:a16="http://schemas.microsoft.com/office/drawing/2014/main" id="{634BE92B-D13A-417E-B4E6-4C4C08522F7E}"/>
              </a:ext>
            </a:extLst>
          </p:cNvPr>
          <p:cNvSpPr>
            <a:spLocks noGrp="1"/>
          </p:cNvSpPr>
          <p:nvPr>
            <p:ph idx="1"/>
          </p:nvPr>
        </p:nvSpPr>
        <p:spPr/>
        <p:txBody>
          <a:bodyPr>
            <a:normAutofit/>
          </a:bodyPr>
          <a:lstStyle/>
          <a:p>
            <a:pPr algn="l">
              <a:lnSpc>
                <a:spcPct val="110000"/>
              </a:lnSpc>
              <a:spcBef>
                <a:spcPts val="0"/>
              </a:spcBef>
            </a:pPr>
            <a:r>
              <a:rPr lang="en-US" sz="2000" b="1" i="0" u="none" strike="noStrike" dirty="0">
                <a:solidFill>
                  <a:srgbClr val="002060"/>
                </a:solidFill>
              </a:rPr>
              <a:t>Predicting appendicular lean soft tissue with bioelectrical impedance analysis </a:t>
            </a:r>
            <a:r>
              <a:rPr lang="en-US" sz="2000" i="0" u="none" strike="noStrike" dirty="0"/>
              <a:t>among adult patients with excessive adiposity. </a:t>
            </a:r>
            <a:r>
              <a:rPr lang="en-US" sz="2000" i="0" u="none" strike="noStrike" dirty="0" err="1"/>
              <a:t>Poggiogalle</a:t>
            </a:r>
            <a:r>
              <a:rPr lang="en-US" sz="2000" i="0" u="none" strike="noStrike" dirty="0"/>
              <a:t> E, </a:t>
            </a:r>
            <a:r>
              <a:rPr lang="en-US" sz="2000" i="0" u="none" strike="noStrike" dirty="0" err="1"/>
              <a:t>Pozza</a:t>
            </a:r>
            <a:r>
              <a:rPr lang="en-US" sz="2000" i="0" u="none" strike="noStrike" dirty="0"/>
              <a:t> Santos L, Batsis J et al (submitted to Clin </a:t>
            </a:r>
            <a:r>
              <a:rPr lang="en-US" sz="2000" i="0" u="none" strike="noStrike" dirty="0" err="1"/>
              <a:t>Nutr</a:t>
            </a:r>
            <a:r>
              <a:rPr lang="en-US" sz="2000" i="0" u="none" strike="noStrike" dirty="0"/>
              <a:t>)</a:t>
            </a:r>
          </a:p>
          <a:p>
            <a:pPr algn="l">
              <a:lnSpc>
                <a:spcPct val="110000"/>
              </a:lnSpc>
              <a:spcBef>
                <a:spcPts val="0"/>
              </a:spcBef>
            </a:pPr>
            <a:endParaRPr lang="en-US" sz="2000" i="0" u="none" strike="noStrike" dirty="0"/>
          </a:p>
          <a:p>
            <a:pPr algn="just">
              <a:lnSpc>
                <a:spcPct val="110000"/>
              </a:lnSpc>
              <a:spcBef>
                <a:spcPts val="0"/>
              </a:spcBef>
            </a:pPr>
            <a:r>
              <a:rPr lang="en-US" sz="2000" b="1" dirty="0">
                <a:solidFill>
                  <a:srgbClr val="002060"/>
                </a:solidFill>
                <a:effectLst/>
                <a:ea typeface="Calibri" panose="020F0502020204030204" pitchFamily="34" charset="0"/>
              </a:rPr>
              <a:t>Current application and future directions for the Sarcopenic Obesity Global Leadership Initiative (SOGLI) Diagnostic Algorithm</a:t>
            </a:r>
            <a:r>
              <a:rPr lang="en-US" sz="2000" dirty="0">
                <a:effectLst/>
                <a:ea typeface="Calibri" panose="020F0502020204030204" pitchFamily="34" charset="0"/>
              </a:rPr>
              <a:t>: </a:t>
            </a:r>
            <a:r>
              <a:rPr lang="en-US" sz="2000" dirty="0" err="1">
                <a:effectLst/>
                <a:ea typeface="Calibri" panose="020F0502020204030204" pitchFamily="34" charset="0"/>
              </a:rPr>
              <a:t>Minnetti</a:t>
            </a:r>
            <a:r>
              <a:rPr lang="en-US" sz="2000" dirty="0">
                <a:effectLst/>
                <a:ea typeface="Calibri" panose="020F0502020204030204" pitchFamily="34" charset="0"/>
              </a:rPr>
              <a:t> M, </a:t>
            </a:r>
            <a:r>
              <a:rPr lang="en-US" sz="2000" dirty="0" err="1">
                <a:effectLst/>
                <a:ea typeface="Calibri" panose="020F0502020204030204" pitchFamily="34" charset="0"/>
              </a:rPr>
              <a:t>Pierantozzi</a:t>
            </a:r>
            <a:r>
              <a:rPr lang="en-US" sz="2000" dirty="0">
                <a:effectLst/>
                <a:ea typeface="Calibri" panose="020F0502020204030204" pitchFamily="34" charset="0"/>
              </a:rPr>
              <a:t> G, </a:t>
            </a:r>
            <a:r>
              <a:rPr lang="en-US" sz="2000" dirty="0" err="1">
                <a:effectLst/>
                <a:ea typeface="Calibri" panose="020F0502020204030204" pitchFamily="34" charset="0"/>
              </a:rPr>
              <a:t>Aubertin-Leheudre</a:t>
            </a:r>
            <a:r>
              <a:rPr lang="en-US" sz="2000" dirty="0">
                <a:effectLst/>
                <a:ea typeface="Calibri" panose="020F0502020204030204" pitchFamily="34" charset="0"/>
              </a:rPr>
              <a:t> M, et al</a:t>
            </a:r>
            <a:r>
              <a:rPr lang="en-US" sz="2000" dirty="0">
                <a:ea typeface="Calibri" panose="020F0502020204030204" pitchFamily="34" charset="0"/>
              </a:rPr>
              <a:t> (in preparation, final revision by the authors)</a:t>
            </a:r>
          </a:p>
          <a:p>
            <a:pPr algn="just">
              <a:lnSpc>
                <a:spcPct val="110000"/>
              </a:lnSpc>
              <a:spcBef>
                <a:spcPts val="0"/>
              </a:spcBef>
            </a:pPr>
            <a:endParaRPr lang="en-US" sz="2000" dirty="0">
              <a:ea typeface="Calibri" panose="020F0502020204030204" pitchFamily="34" charset="0"/>
            </a:endParaRPr>
          </a:p>
          <a:p>
            <a:pPr>
              <a:lnSpc>
                <a:spcPct val="110000"/>
              </a:lnSpc>
              <a:spcBef>
                <a:spcPts val="0"/>
              </a:spcBef>
            </a:pPr>
            <a:r>
              <a:rPr lang="en-US" sz="2000" b="1" dirty="0">
                <a:solidFill>
                  <a:srgbClr val="002060"/>
                </a:solidFill>
                <a:effectLst/>
                <a:ea typeface="Calibri" panose="020F0502020204030204" pitchFamily="34" charset="0"/>
                <a:cs typeface="Calibri" panose="020F0502020204030204" pitchFamily="34" charset="0"/>
              </a:rPr>
              <a:t>Operations manual for the implementation of the SOGLI algorithm in the diagnosis of sarcopenic obesity. </a:t>
            </a:r>
            <a:r>
              <a:rPr lang="it-IT" sz="2000" dirty="0">
                <a:effectLst/>
                <a:ea typeface="Palatino Linotype" panose="02040502050505030304" pitchFamily="18" charset="0"/>
              </a:rPr>
              <a:t>Pinto A, Frigerio F, </a:t>
            </a:r>
            <a:r>
              <a:rPr lang="it-IT" sz="2000" dirty="0" err="1">
                <a:effectLst/>
                <a:ea typeface="Palatino Linotype" panose="02040502050505030304" pitchFamily="18" charset="0"/>
              </a:rPr>
              <a:t>Ballesteros-Pomar</a:t>
            </a:r>
            <a:r>
              <a:rPr lang="it-IT" sz="2000" dirty="0">
                <a:effectLst/>
                <a:ea typeface="Palatino Linotype" panose="02040502050505030304" pitchFamily="18" charset="0"/>
              </a:rPr>
              <a:t> MD et al </a:t>
            </a:r>
            <a:r>
              <a:rPr lang="en-US" sz="2000" dirty="0">
                <a:ea typeface="Calibri" panose="020F0502020204030204" pitchFamily="34" charset="0"/>
              </a:rPr>
              <a:t>(in preparation, final revision by the authors)</a:t>
            </a:r>
          </a:p>
          <a:p>
            <a:pPr>
              <a:lnSpc>
                <a:spcPct val="200000"/>
              </a:lnSpc>
              <a:spcAft>
                <a:spcPts val="800"/>
              </a:spcAft>
            </a:pPr>
            <a:endParaRPr lang="it-IT" dirty="0"/>
          </a:p>
        </p:txBody>
      </p:sp>
    </p:spTree>
    <p:extLst>
      <p:ext uri="{BB962C8B-B14F-4D97-AF65-F5344CB8AC3E}">
        <p14:creationId xmlns:p14="http://schemas.microsoft.com/office/powerpoint/2010/main" val="2304602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4B98FAF8-8A25-4FEE-8DD7-014CC1DDCA6F}"/>
              </a:ext>
            </a:extLst>
          </p:cNvPr>
          <p:cNvSpPr>
            <a:spLocks noGrp="1"/>
          </p:cNvSpPr>
          <p:nvPr>
            <p:ph sz="half" idx="1"/>
          </p:nvPr>
        </p:nvSpPr>
        <p:spPr>
          <a:xfrm>
            <a:off x="179512" y="260648"/>
            <a:ext cx="7487217" cy="885546"/>
          </a:xfrm>
          <a:prstGeom prst="roundRect">
            <a:avLst/>
          </a:prstGeom>
          <a:noFill/>
          <a:scene3d>
            <a:camera prst="orthographicFront"/>
            <a:lightRig rig="threePt" dir="t"/>
          </a:scene3d>
          <a:sp3d>
            <a:bevelT w="165100" prst="coolSlant"/>
          </a:sp3d>
        </p:spPr>
        <p:txBody>
          <a:bodyPr>
            <a:normAutofit fontScale="85000" lnSpcReduction="20000"/>
          </a:bodyPr>
          <a:lstStyle/>
          <a:p>
            <a:pPr marL="0" indent="0">
              <a:buNone/>
            </a:pPr>
            <a:r>
              <a:rPr lang="it-IT" b="1" dirty="0">
                <a:solidFill>
                  <a:srgbClr val="C00000"/>
                </a:solidFill>
              </a:rPr>
              <a:t>The </a:t>
            </a:r>
            <a:r>
              <a:rPr lang="it-IT" b="1" dirty="0" err="1">
                <a:solidFill>
                  <a:srgbClr val="C00000"/>
                </a:solidFill>
              </a:rPr>
              <a:t>Italian</a:t>
            </a:r>
            <a:r>
              <a:rPr lang="it-IT" b="1" dirty="0">
                <a:solidFill>
                  <a:srgbClr val="C00000"/>
                </a:solidFill>
              </a:rPr>
              <a:t> Society of </a:t>
            </a:r>
            <a:r>
              <a:rPr lang="it-IT" b="1" dirty="0" err="1">
                <a:solidFill>
                  <a:srgbClr val="C00000"/>
                </a:solidFill>
              </a:rPr>
              <a:t>Obesity</a:t>
            </a:r>
            <a:r>
              <a:rPr lang="it-IT" b="1" dirty="0">
                <a:solidFill>
                  <a:srgbClr val="C00000"/>
                </a:solidFill>
              </a:rPr>
              <a:t> (SIO) project for an </a:t>
            </a:r>
          </a:p>
          <a:p>
            <a:pPr marL="0" indent="0">
              <a:buNone/>
            </a:pPr>
            <a:r>
              <a:rPr lang="it-IT" b="1" dirty="0">
                <a:solidFill>
                  <a:srgbClr val="C00000"/>
                </a:solidFill>
              </a:rPr>
              <a:t>e-</a:t>
            </a:r>
            <a:r>
              <a:rPr lang="it-IT" b="1" dirty="0" err="1">
                <a:solidFill>
                  <a:srgbClr val="C00000"/>
                </a:solidFill>
              </a:rPr>
              <a:t>registry</a:t>
            </a:r>
            <a:r>
              <a:rPr lang="it-IT" b="1" dirty="0">
                <a:solidFill>
                  <a:srgbClr val="C00000"/>
                </a:solidFill>
              </a:rPr>
              <a:t> for </a:t>
            </a:r>
            <a:r>
              <a:rPr lang="it-IT" b="1" dirty="0" err="1">
                <a:solidFill>
                  <a:srgbClr val="C00000"/>
                </a:solidFill>
              </a:rPr>
              <a:t>Sarcopenic</a:t>
            </a:r>
            <a:r>
              <a:rPr lang="it-IT" b="1" dirty="0">
                <a:solidFill>
                  <a:srgbClr val="C00000"/>
                </a:solidFill>
              </a:rPr>
              <a:t> </a:t>
            </a:r>
            <a:r>
              <a:rPr lang="it-IT" b="1" dirty="0" err="1">
                <a:solidFill>
                  <a:srgbClr val="C00000"/>
                </a:solidFill>
              </a:rPr>
              <a:t>Obesity</a:t>
            </a:r>
            <a:endParaRPr lang="it-IT" b="1" dirty="0">
              <a:solidFill>
                <a:srgbClr val="C00000"/>
              </a:solidFill>
            </a:endParaRPr>
          </a:p>
        </p:txBody>
      </p:sp>
      <p:pic>
        <p:nvPicPr>
          <p:cNvPr id="1026" name="Picture 2" descr="https://www.worldobesity.org/images/common/logo_ETS.jpg">
            <a:extLst>
              <a:ext uri="{FF2B5EF4-FFF2-40B4-BE49-F238E27FC236}">
                <a16:creationId xmlns:a16="http://schemas.microsoft.com/office/drawing/2014/main" id="{71135AEC-E2FE-49EC-A3AE-49D8F23A96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35573"/>
            <a:ext cx="1808820" cy="108529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2">
            <a:extLst>
              <a:ext uri="{FF2B5EF4-FFF2-40B4-BE49-F238E27FC236}">
                <a16:creationId xmlns:a16="http://schemas.microsoft.com/office/drawing/2014/main" id="{BE8F1D94-C5EC-4354-8DF8-FCAFE6EF51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262" y="6433880"/>
            <a:ext cx="891142" cy="30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ur, bando Prin 2022 per progetti di ricerca: budget di quasi 750 milioni  di euro - Ildenaro.it">
            <a:extLst>
              <a:ext uri="{FF2B5EF4-FFF2-40B4-BE49-F238E27FC236}">
                <a16:creationId xmlns:a16="http://schemas.microsoft.com/office/drawing/2014/main" id="{AE48C926-9F8D-4D2E-86E3-2A5FE5E27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441" y="1430302"/>
            <a:ext cx="2314575" cy="111442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D7E446C7-F1BE-40E1-A408-5AF0A662C3BB}"/>
              </a:ext>
            </a:extLst>
          </p:cNvPr>
          <p:cNvSpPr txBox="1"/>
          <p:nvPr/>
        </p:nvSpPr>
        <p:spPr>
          <a:xfrm>
            <a:off x="647564" y="5210018"/>
            <a:ext cx="7848872" cy="1200329"/>
          </a:xfrm>
          <a:prstGeom prst="rect">
            <a:avLst/>
          </a:prstGeom>
          <a:noFill/>
        </p:spPr>
        <p:txBody>
          <a:bodyPr wrap="square">
            <a:spAutoFit/>
          </a:bodyPr>
          <a:lstStyle/>
          <a:p>
            <a:r>
              <a:rPr lang="en-US" dirty="0">
                <a:solidFill>
                  <a:srgbClr val="002060"/>
                </a:solidFill>
              </a:rPr>
              <a:t>Financed by </a:t>
            </a:r>
            <a:r>
              <a:rPr lang="en-US" spc="-23" dirty="0">
                <a:solidFill>
                  <a:srgbClr val="002060"/>
                </a:solidFill>
              </a:rPr>
              <a:t>PRIN-RPNI (Research Project of National Interest)  - Ministry of Education, University and Research (MIUR)</a:t>
            </a:r>
            <a:r>
              <a:rPr lang="en-US" i="1" spc="-23" dirty="0">
                <a:solidFill>
                  <a:srgbClr val="002060"/>
                </a:solidFill>
              </a:rPr>
              <a:t>– </a:t>
            </a:r>
            <a:r>
              <a:rPr lang="en-US" i="1" spc="-23" dirty="0" err="1">
                <a:solidFill>
                  <a:srgbClr val="002060"/>
                </a:solidFill>
              </a:rPr>
              <a:t>prot</a:t>
            </a:r>
            <a:r>
              <a:rPr lang="en-US" i="1" spc="-23" dirty="0">
                <a:solidFill>
                  <a:srgbClr val="002060"/>
                </a:solidFill>
              </a:rPr>
              <a:t> 202229ET3S </a:t>
            </a:r>
          </a:p>
          <a:p>
            <a:r>
              <a:rPr lang="en-US" i="1" spc="-23" dirty="0">
                <a:solidFill>
                  <a:srgbClr val="002060"/>
                </a:solidFill>
              </a:rPr>
              <a:t>“Clinical implementation of ESPEN-EASO criteria for diagnosis and staging of sarcopenic obesity” </a:t>
            </a:r>
            <a:endParaRPr lang="it-IT" dirty="0">
              <a:solidFill>
                <a:srgbClr val="002060"/>
              </a:solidFill>
            </a:endParaRPr>
          </a:p>
        </p:txBody>
      </p:sp>
      <p:sp>
        <p:nvSpPr>
          <p:cNvPr id="8" name="CasellaDiTesto 7">
            <a:extLst>
              <a:ext uri="{FF2B5EF4-FFF2-40B4-BE49-F238E27FC236}">
                <a16:creationId xmlns:a16="http://schemas.microsoft.com/office/drawing/2014/main" id="{2BE55801-0E40-452E-9919-614AD7B8DAA9}"/>
              </a:ext>
            </a:extLst>
          </p:cNvPr>
          <p:cNvSpPr txBox="1"/>
          <p:nvPr/>
        </p:nvSpPr>
        <p:spPr>
          <a:xfrm>
            <a:off x="827584" y="2828836"/>
            <a:ext cx="7839236" cy="1200329"/>
          </a:xfrm>
          <a:prstGeom prst="rect">
            <a:avLst/>
          </a:prstGeom>
          <a:noFill/>
        </p:spPr>
        <p:txBody>
          <a:bodyPr wrap="square">
            <a:spAutoFit/>
          </a:bodyPr>
          <a:lstStyle/>
          <a:p>
            <a:r>
              <a:rPr lang="en-US" sz="2400" dirty="0"/>
              <a:t>Disease registries gather insights in natural history and clinical aspects of diseases and allow comparison between different treatments prescribed for the same indication.</a:t>
            </a:r>
          </a:p>
        </p:txBody>
      </p:sp>
    </p:spTree>
    <p:extLst>
      <p:ext uri="{BB962C8B-B14F-4D97-AF65-F5344CB8AC3E}">
        <p14:creationId xmlns:p14="http://schemas.microsoft.com/office/powerpoint/2010/main" val="234743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170"/>
            <a:ext cx="9144000" cy="1143000"/>
          </a:xfrm>
          <a:prstGeom prst="roundRect">
            <a:avLst/>
          </a:prstGeom>
          <a:solidFill>
            <a:schemeClr val="bg1">
              <a:lumMod val="85000"/>
            </a:schemeClr>
          </a:solidFill>
          <a:ln>
            <a:noFill/>
          </a:ln>
          <a:scene3d>
            <a:camera prst="orthographicFront"/>
            <a:lightRig rig="threePt" dir="t"/>
          </a:scene3d>
          <a:sp3d>
            <a:bevelT w="165100" prst="coolSlant"/>
          </a:sp3d>
        </p:spPr>
        <p:txBody>
          <a:bodyPr/>
          <a:lstStyle/>
          <a:p>
            <a:r>
              <a:rPr lang="it-IT" b="1" dirty="0" err="1">
                <a:solidFill>
                  <a:srgbClr val="C00000"/>
                </a:solidFill>
              </a:rPr>
              <a:t>Conclusion</a:t>
            </a:r>
            <a:endParaRPr lang="it-IT" b="1" dirty="0">
              <a:solidFill>
                <a:srgbClr val="C00000"/>
              </a:solidFill>
            </a:endParaRPr>
          </a:p>
        </p:txBody>
      </p:sp>
      <p:sp>
        <p:nvSpPr>
          <p:cNvPr id="3" name="Segnaposto contenuto 2"/>
          <p:cNvSpPr>
            <a:spLocks noGrp="1"/>
          </p:cNvSpPr>
          <p:nvPr>
            <p:ph idx="1"/>
          </p:nvPr>
        </p:nvSpPr>
        <p:spPr>
          <a:xfrm>
            <a:off x="457200" y="1501267"/>
            <a:ext cx="8229600" cy="4880061"/>
          </a:xfrm>
        </p:spPr>
        <p:txBody>
          <a:bodyPr>
            <a:normAutofit lnSpcReduction="10000"/>
          </a:bodyPr>
          <a:lstStyle/>
          <a:p>
            <a:pPr>
              <a:lnSpc>
                <a:spcPct val="107000"/>
              </a:lnSpc>
              <a:spcAft>
                <a:spcPts val="800"/>
              </a:spcAft>
            </a:pPr>
            <a:r>
              <a:rPr lang="en-US" sz="2000" dirty="0">
                <a:solidFill>
                  <a:srgbClr val="000000"/>
                </a:solidFill>
                <a:effectLst/>
                <a:ea typeface="Calibri" panose="020F0502020204030204" pitchFamily="34" charset="0"/>
                <a:cs typeface="AdvOTb214af43"/>
              </a:rPr>
              <a:t>Obesity is characterized by excessive production and diminished capacity to store lipids, leading to </a:t>
            </a:r>
            <a:r>
              <a:rPr lang="en-US" sz="2000" b="1" dirty="0">
                <a:solidFill>
                  <a:srgbClr val="002060"/>
                </a:solidFill>
                <a:effectLst/>
                <a:ea typeface="Calibri" panose="020F0502020204030204" pitchFamily="34" charset="0"/>
                <a:cs typeface="AdvOTb214af43"/>
              </a:rPr>
              <a:t>ectopic fat accumulation </a:t>
            </a:r>
            <a:r>
              <a:rPr lang="en-US" sz="2000" dirty="0">
                <a:solidFill>
                  <a:srgbClr val="000000"/>
                </a:solidFill>
                <a:effectLst/>
                <a:ea typeface="Calibri" panose="020F0502020204030204" pitchFamily="34" charset="0"/>
                <a:cs typeface="AdvOTb214af43"/>
              </a:rPr>
              <a:t>in skeletal muscle in the form of intramuscular adipose tissue (IMAT) and </a:t>
            </a:r>
            <a:r>
              <a:rPr lang="it-IT" sz="2000" dirty="0">
                <a:ea typeface="Calibri" panose="020F0502020204030204" pitchFamily="34" charset="0"/>
                <a:cs typeface="Times New Roman" panose="02020603050405020304" pitchFamily="18" charset="0"/>
              </a:rPr>
              <a:t> </a:t>
            </a:r>
            <a:r>
              <a:rPr lang="en-US" sz="2000" dirty="0">
                <a:solidFill>
                  <a:srgbClr val="000000"/>
                </a:solidFill>
                <a:effectLst/>
                <a:ea typeface="Calibri" panose="020F0502020204030204" pitchFamily="34" charset="0"/>
                <a:cs typeface="AdvOTb214af43"/>
              </a:rPr>
              <a:t>intramyocellular accumulation of lipids (IMCL: triacylglycerol, ceramide, and diacylglycerol).</a:t>
            </a:r>
          </a:p>
          <a:p>
            <a:pPr>
              <a:lnSpc>
                <a:spcPct val="107000"/>
              </a:lnSpc>
              <a:spcAft>
                <a:spcPts val="800"/>
              </a:spcAft>
            </a:pPr>
            <a:r>
              <a:rPr lang="en-GB" sz="2000" dirty="0">
                <a:solidFill>
                  <a:srgbClr val="000000"/>
                </a:solidFill>
                <a:ea typeface="Calibri" panose="020F0502020204030204" pitchFamily="34" charset="0"/>
                <a:cs typeface="AdvOTb214af43"/>
              </a:rPr>
              <a:t>I</a:t>
            </a:r>
            <a:r>
              <a:rPr lang="en-GB" sz="2000" dirty="0">
                <a:solidFill>
                  <a:srgbClr val="000000"/>
                </a:solidFill>
                <a:effectLst/>
                <a:ea typeface="Calibri" panose="020F0502020204030204" pitchFamily="34" charset="0"/>
                <a:cs typeface="AdvOTb214af43"/>
              </a:rPr>
              <a:t>nflammation, oxidative stress, insulin resistance, anabolic resistance, disorders in myokines secretion, endocrine dysfunction are involved in the </a:t>
            </a:r>
            <a:r>
              <a:rPr lang="en-GB" sz="2000" b="1" dirty="0">
                <a:solidFill>
                  <a:srgbClr val="002060"/>
                </a:solidFill>
                <a:effectLst/>
                <a:ea typeface="Calibri" panose="020F0502020204030204" pitchFamily="34" charset="0"/>
                <a:cs typeface="AdvOTb214af43"/>
              </a:rPr>
              <a:t>pathophysiology of SO </a:t>
            </a:r>
            <a:r>
              <a:rPr lang="en-GB" sz="2000" dirty="0">
                <a:effectLst/>
                <a:ea typeface="Calibri" panose="020F0502020204030204" pitchFamily="34" charset="0"/>
                <a:cs typeface="AdvOTb214af43"/>
              </a:rPr>
              <a:t>and in its </a:t>
            </a:r>
            <a:r>
              <a:rPr lang="en-GB" sz="2000" b="1" dirty="0">
                <a:solidFill>
                  <a:srgbClr val="002060"/>
                </a:solidFill>
                <a:effectLst/>
                <a:ea typeface="Calibri" panose="020F0502020204030204" pitchFamily="34" charset="0"/>
                <a:cs typeface="AdvOTb214af43"/>
              </a:rPr>
              <a:t>clinical &amp; functional consequences.</a:t>
            </a:r>
          </a:p>
          <a:p>
            <a:pPr>
              <a:lnSpc>
                <a:spcPct val="107000"/>
              </a:lnSpc>
              <a:spcAft>
                <a:spcPts val="800"/>
              </a:spcAft>
            </a:pPr>
            <a:r>
              <a:rPr lang="en-GB" sz="2000" dirty="0">
                <a:solidFill>
                  <a:srgbClr val="000000"/>
                </a:solidFill>
                <a:ea typeface="Calibri" panose="020F0502020204030204" pitchFamily="34" charset="0"/>
                <a:cs typeface="AdvOTb214af43"/>
              </a:rPr>
              <a:t>T</a:t>
            </a:r>
            <a:r>
              <a:rPr lang="en-GB" sz="2000" dirty="0">
                <a:solidFill>
                  <a:srgbClr val="000000"/>
                </a:solidFill>
                <a:effectLst/>
                <a:ea typeface="Calibri" panose="020F0502020204030204" pitchFamily="34" charset="0"/>
                <a:cs typeface="AdvOTb214af43"/>
              </a:rPr>
              <a:t>he </a:t>
            </a:r>
            <a:r>
              <a:rPr lang="en-GB" sz="2000" b="1" dirty="0">
                <a:solidFill>
                  <a:srgbClr val="002060"/>
                </a:solidFill>
                <a:effectLst/>
                <a:ea typeface="Calibri" panose="020F0502020204030204" pitchFamily="34" charset="0"/>
                <a:cs typeface="AdvOTb214af43"/>
              </a:rPr>
              <a:t>consequences of SO </a:t>
            </a:r>
            <a:r>
              <a:rPr lang="en-GB" sz="2000" dirty="0">
                <a:solidFill>
                  <a:srgbClr val="000000"/>
                </a:solidFill>
                <a:effectLst/>
                <a:ea typeface="Calibri" panose="020F0502020204030204" pitchFamily="34" charset="0"/>
                <a:cs typeface="AdvOTb214af43"/>
              </a:rPr>
              <a:t>are represented, in particular, by functional impairments, metabolic and cardiovascular diseases, MASLD, cognitive impairment leading to frailty and increased mortality.</a:t>
            </a:r>
          </a:p>
          <a:p>
            <a:pPr>
              <a:lnSpc>
                <a:spcPct val="107000"/>
              </a:lnSpc>
              <a:spcAft>
                <a:spcPts val="800"/>
              </a:spcAft>
            </a:pPr>
            <a:r>
              <a:rPr lang="en-GB" sz="2000" dirty="0">
                <a:solidFill>
                  <a:srgbClr val="000000"/>
                </a:solidFill>
                <a:ea typeface="Calibri" panose="020F0502020204030204" pitchFamily="34" charset="0"/>
                <a:cs typeface="Times New Roman" panose="02020603050405020304" pitchFamily="18" charset="0"/>
              </a:rPr>
              <a:t>The SOGLI proposed an </a:t>
            </a:r>
            <a:r>
              <a:rPr lang="en-GB" sz="2000" b="1" dirty="0">
                <a:solidFill>
                  <a:srgbClr val="002060"/>
                </a:solidFill>
                <a:ea typeface="Calibri" panose="020F0502020204030204" pitchFamily="34" charset="0"/>
                <a:cs typeface="Times New Roman" panose="02020603050405020304" pitchFamily="18" charset="0"/>
              </a:rPr>
              <a:t>algorithm for the diagnosis </a:t>
            </a:r>
            <a:r>
              <a:rPr lang="en-GB" sz="2000" dirty="0">
                <a:solidFill>
                  <a:srgbClr val="000000"/>
                </a:solidFill>
                <a:ea typeface="Calibri" panose="020F0502020204030204" pitchFamily="34" charset="0"/>
                <a:cs typeface="Times New Roman" panose="02020603050405020304" pitchFamily="18" charset="0"/>
              </a:rPr>
              <a:t>of SO that is now considered the reference procedure.</a:t>
            </a:r>
          </a:p>
          <a:p>
            <a:pPr>
              <a:lnSpc>
                <a:spcPct val="107000"/>
              </a:lnSpc>
              <a:spcAft>
                <a:spcPts val="800"/>
              </a:spcAft>
            </a:pPr>
            <a:r>
              <a:rPr lang="it-IT" sz="2000" dirty="0" err="1">
                <a:ea typeface="Calibri" panose="020F0502020204030204" pitchFamily="34" charset="0"/>
                <a:cs typeface="Times New Roman" panose="02020603050405020304" pitchFamily="18" charset="0"/>
              </a:rPr>
              <a:t>There</a:t>
            </a:r>
            <a:r>
              <a:rPr lang="it-IT" sz="2000" dirty="0">
                <a:ea typeface="Calibri" panose="020F0502020204030204" pitchFamily="34" charset="0"/>
                <a:cs typeface="Times New Roman" panose="02020603050405020304" pitchFamily="18" charset="0"/>
              </a:rPr>
              <a:t> </a:t>
            </a:r>
            <a:r>
              <a:rPr lang="it-IT" sz="2000" dirty="0" err="1">
                <a:ea typeface="Calibri" panose="020F0502020204030204" pitchFamily="34" charset="0"/>
                <a:cs typeface="Times New Roman" panose="02020603050405020304" pitchFamily="18" charset="0"/>
              </a:rPr>
              <a:t>is</a:t>
            </a:r>
            <a:r>
              <a:rPr lang="it-IT" sz="2000" dirty="0">
                <a:ea typeface="Calibri" panose="020F0502020204030204" pitchFamily="34" charset="0"/>
                <a:cs typeface="Times New Roman" panose="02020603050405020304" pitchFamily="18" charset="0"/>
              </a:rPr>
              <a:t> the </a:t>
            </a:r>
            <a:r>
              <a:rPr lang="it-IT" sz="2000" dirty="0" err="1">
                <a:ea typeface="Calibri" panose="020F0502020204030204" pitchFamily="34" charset="0"/>
                <a:cs typeface="Times New Roman" panose="02020603050405020304" pitchFamily="18" charset="0"/>
              </a:rPr>
              <a:t>need</a:t>
            </a:r>
            <a:r>
              <a:rPr lang="it-IT" sz="2000" dirty="0">
                <a:ea typeface="Calibri" panose="020F0502020204030204" pitchFamily="34" charset="0"/>
                <a:cs typeface="Times New Roman" panose="02020603050405020304" pitchFamily="18" charset="0"/>
              </a:rPr>
              <a:t> for RCT </a:t>
            </a:r>
            <a:r>
              <a:rPr lang="it-IT" sz="2000" dirty="0" err="1">
                <a:ea typeface="Calibri" panose="020F0502020204030204" pitchFamily="34" charset="0"/>
                <a:cs typeface="Times New Roman" panose="02020603050405020304" pitchFamily="18" charset="0"/>
              </a:rPr>
              <a:t>assessing</a:t>
            </a:r>
            <a:r>
              <a:rPr lang="it-IT" sz="2000" dirty="0">
                <a:ea typeface="Calibri" panose="020F0502020204030204" pitchFamily="34" charset="0"/>
                <a:cs typeface="Times New Roman" panose="02020603050405020304" pitchFamily="18" charset="0"/>
              </a:rPr>
              <a:t> the best </a:t>
            </a:r>
            <a:r>
              <a:rPr lang="it-IT" sz="2000" b="1" dirty="0" err="1">
                <a:solidFill>
                  <a:srgbClr val="002060"/>
                </a:solidFill>
                <a:ea typeface="Calibri" panose="020F0502020204030204" pitchFamily="34" charset="0"/>
                <a:cs typeface="Times New Roman" panose="02020603050405020304" pitchFamily="18" charset="0"/>
              </a:rPr>
              <a:t>therapeutic</a:t>
            </a:r>
            <a:r>
              <a:rPr lang="it-IT" sz="2000" b="1" dirty="0">
                <a:solidFill>
                  <a:srgbClr val="002060"/>
                </a:solidFill>
                <a:ea typeface="Calibri" panose="020F0502020204030204" pitchFamily="34" charset="0"/>
                <a:cs typeface="Times New Roman" panose="02020603050405020304" pitchFamily="18" charset="0"/>
              </a:rPr>
              <a:t> </a:t>
            </a:r>
            <a:r>
              <a:rPr lang="it-IT" sz="2000" b="1" dirty="0" err="1">
                <a:solidFill>
                  <a:srgbClr val="002060"/>
                </a:solidFill>
                <a:ea typeface="Calibri" panose="020F0502020204030204" pitchFamily="34" charset="0"/>
                <a:cs typeface="Times New Roman" panose="02020603050405020304" pitchFamily="18" charset="0"/>
              </a:rPr>
              <a:t>approach</a:t>
            </a:r>
            <a:r>
              <a:rPr lang="it-IT" sz="2000" b="1" dirty="0">
                <a:solidFill>
                  <a:srgbClr val="002060"/>
                </a:solidFill>
                <a:ea typeface="Calibri" panose="020F0502020204030204" pitchFamily="34" charset="0"/>
                <a:cs typeface="Times New Roman" panose="02020603050405020304" pitchFamily="18" charset="0"/>
              </a:rPr>
              <a:t> </a:t>
            </a:r>
            <a:endParaRPr lang="it-IT" sz="2000" b="1" dirty="0">
              <a:solidFill>
                <a:srgbClr val="002060"/>
              </a:solidFill>
              <a:effectLst/>
              <a:ea typeface="Calibri" panose="020F0502020204030204" pitchFamily="34" charset="0"/>
              <a:cs typeface="Times New Roman" panose="02020603050405020304" pitchFamily="18" charset="0"/>
            </a:endParaRPr>
          </a:p>
        </p:txBody>
      </p:sp>
      <p:pic>
        <p:nvPicPr>
          <p:cNvPr id="4" name="Immagin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381328"/>
            <a:ext cx="92604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56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Ageing Europe - statistics on population developments - Statistics Explained">
            <a:extLst>
              <a:ext uri="{FF2B5EF4-FFF2-40B4-BE49-F238E27FC236}">
                <a16:creationId xmlns:a16="http://schemas.microsoft.com/office/drawing/2014/main" id="{AC4ECAFE-3658-48E0-9939-EB26B1D86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332656"/>
            <a:ext cx="7920881" cy="612068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BEFD693-94A8-40CC-9AED-C9F4101193E8}"/>
              </a:ext>
            </a:extLst>
          </p:cNvPr>
          <p:cNvSpPr txBox="1"/>
          <p:nvPr/>
        </p:nvSpPr>
        <p:spPr>
          <a:xfrm>
            <a:off x="5220072" y="116632"/>
            <a:ext cx="2952328" cy="369332"/>
          </a:xfrm>
          <a:prstGeom prst="rect">
            <a:avLst/>
          </a:prstGeom>
          <a:noFill/>
        </p:spPr>
        <p:txBody>
          <a:bodyPr wrap="square" rtlCol="0">
            <a:spAutoFit/>
          </a:bodyPr>
          <a:lstStyle/>
          <a:p>
            <a:r>
              <a:rPr lang="it-IT" b="1" dirty="0">
                <a:solidFill>
                  <a:srgbClr val="C00000"/>
                </a:solidFill>
              </a:rPr>
              <a:t>3° </a:t>
            </a:r>
            <a:r>
              <a:rPr lang="it-IT" b="1" dirty="0" err="1">
                <a:solidFill>
                  <a:srgbClr val="C00000"/>
                </a:solidFill>
              </a:rPr>
              <a:t>Epidemic</a:t>
            </a:r>
            <a:endParaRPr lang="it-IT" b="1" dirty="0">
              <a:solidFill>
                <a:srgbClr val="C00000"/>
              </a:solidFill>
            </a:endParaRPr>
          </a:p>
        </p:txBody>
      </p:sp>
      <p:pic>
        <p:nvPicPr>
          <p:cNvPr id="9" name="Immagine 2">
            <a:extLst>
              <a:ext uri="{FF2B5EF4-FFF2-40B4-BE49-F238E27FC236}">
                <a16:creationId xmlns:a16="http://schemas.microsoft.com/office/drawing/2014/main" id="{51F9E04F-6D17-44F2-8408-85C0A06F745A}"/>
              </a:ext>
            </a:extLst>
          </p:cNvPr>
          <p:cNvPicPr>
            <a:picLocks noChangeAspect="1" noChangeArrowheads="1"/>
          </p:cNvPicPr>
          <p:nvPr/>
        </p:nvPicPr>
        <p:blipFill>
          <a:blip r:embed="rId4" cstate="print"/>
          <a:srcRect/>
          <a:stretch>
            <a:fillRect/>
          </a:stretch>
        </p:blipFill>
        <p:spPr bwMode="auto">
          <a:xfrm>
            <a:off x="-8467" y="6381750"/>
            <a:ext cx="1388533" cy="476250"/>
          </a:xfrm>
          <a:prstGeom prst="rect">
            <a:avLst/>
          </a:prstGeom>
          <a:noFill/>
          <a:ln w="9525">
            <a:noFill/>
            <a:miter lim="800000"/>
            <a:headEnd/>
            <a:tailEnd/>
          </a:ln>
        </p:spPr>
      </p:pic>
    </p:spTree>
    <p:extLst>
      <p:ext uri="{BB962C8B-B14F-4D97-AF65-F5344CB8AC3E}">
        <p14:creationId xmlns:p14="http://schemas.microsoft.com/office/powerpoint/2010/main" val="2175386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80F9AF6E-3AB1-486C-B506-C51F69508FA2}"/>
              </a:ext>
            </a:extLst>
          </p:cNvPr>
          <p:cNvSpPr>
            <a:spLocks noGrp="1"/>
          </p:cNvSpPr>
          <p:nvPr>
            <p:ph idx="1"/>
          </p:nvPr>
        </p:nvSpPr>
        <p:spPr>
          <a:xfrm>
            <a:off x="683568" y="2060848"/>
            <a:ext cx="8064896" cy="1659619"/>
          </a:xfrm>
          <a:prstGeom prst="roundRect">
            <a:avLst/>
          </a:prstGeom>
          <a:solidFill>
            <a:schemeClr val="bg1">
              <a:lumMod val="85000"/>
            </a:schemeClr>
          </a:solidFill>
          <a:scene3d>
            <a:camera prst="orthographicFront"/>
            <a:lightRig rig="threePt" dir="t"/>
          </a:scene3d>
          <a:sp3d>
            <a:bevelT w="165100" prst="coolSlant"/>
          </a:sp3d>
        </p:spPr>
        <p:txBody>
          <a:bodyPr>
            <a:noAutofit/>
          </a:bodyPr>
          <a:lstStyle/>
          <a:p>
            <a:pPr marL="0" indent="0">
              <a:buNone/>
            </a:pPr>
            <a:r>
              <a:rPr lang="it-IT" dirty="0" err="1">
                <a:solidFill>
                  <a:srgbClr val="C00000"/>
                </a:solidFill>
              </a:rPr>
              <a:t>Pathophysiology</a:t>
            </a:r>
            <a:endParaRPr lang="it-IT" dirty="0">
              <a:solidFill>
                <a:srgbClr val="C00000"/>
              </a:solidFill>
            </a:endParaRPr>
          </a:p>
        </p:txBody>
      </p:sp>
      <p:pic>
        <p:nvPicPr>
          <p:cNvPr id="5" name="Immagine 2">
            <a:extLst>
              <a:ext uri="{FF2B5EF4-FFF2-40B4-BE49-F238E27FC236}">
                <a16:creationId xmlns:a16="http://schemas.microsoft.com/office/drawing/2014/main" id="{E6273CB2-310D-4231-8506-83AB31BAF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7925" y="6453336"/>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162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EEAA69-7F0A-4CBB-A3F8-91B4D09F4F84}"/>
              </a:ext>
            </a:extLst>
          </p:cNvPr>
          <p:cNvSpPr>
            <a:spLocks noGrp="1"/>
          </p:cNvSpPr>
          <p:nvPr>
            <p:ph type="title"/>
          </p:nvPr>
        </p:nvSpPr>
        <p:spPr/>
        <p:txBody>
          <a:bodyPr/>
          <a:lstStyle/>
          <a:p>
            <a:endParaRPr lang="it-IT"/>
          </a:p>
        </p:txBody>
      </p:sp>
      <p:pic>
        <p:nvPicPr>
          <p:cNvPr id="9" name="Segnaposto contenuto 8">
            <a:extLst>
              <a:ext uri="{FF2B5EF4-FFF2-40B4-BE49-F238E27FC236}">
                <a16:creationId xmlns:a16="http://schemas.microsoft.com/office/drawing/2014/main" id="{8035F5DE-C338-4FD1-9A78-3E7C96CD7922}"/>
              </a:ext>
            </a:extLst>
          </p:cNvPr>
          <p:cNvPicPr>
            <a:picLocks noGrp="1" noChangeAspect="1"/>
          </p:cNvPicPr>
          <p:nvPr>
            <p:ph idx="1"/>
          </p:nvPr>
        </p:nvPicPr>
        <p:blipFill>
          <a:blip r:embed="rId3"/>
          <a:stretch>
            <a:fillRect/>
          </a:stretch>
        </p:blipFill>
        <p:spPr>
          <a:xfrm>
            <a:off x="251520" y="2185655"/>
            <a:ext cx="3427124" cy="3781528"/>
          </a:xfrm>
        </p:spPr>
      </p:pic>
      <p:pic>
        <p:nvPicPr>
          <p:cNvPr id="5" name="Immagine 4">
            <a:extLst>
              <a:ext uri="{FF2B5EF4-FFF2-40B4-BE49-F238E27FC236}">
                <a16:creationId xmlns:a16="http://schemas.microsoft.com/office/drawing/2014/main" id="{03AD1164-52AB-49D9-805B-66DF01A120CA}"/>
              </a:ext>
            </a:extLst>
          </p:cNvPr>
          <p:cNvPicPr>
            <a:picLocks noChangeAspect="1"/>
          </p:cNvPicPr>
          <p:nvPr/>
        </p:nvPicPr>
        <p:blipFill>
          <a:blip r:embed="rId4"/>
          <a:stretch>
            <a:fillRect/>
          </a:stretch>
        </p:blipFill>
        <p:spPr>
          <a:xfrm>
            <a:off x="107504" y="28580"/>
            <a:ext cx="8094929" cy="1960260"/>
          </a:xfrm>
          <a:prstGeom prst="rect">
            <a:avLst/>
          </a:prstGeom>
        </p:spPr>
      </p:pic>
      <p:pic>
        <p:nvPicPr>
          <p:cNvPr id="7" name="Immagine 6">
            <a:extLst>
              <a:ext uri="{FF2B5EF4-FFF2-40B4-BE49-F238E27FC236}">
                <a16:creationId xmlns:a16="http://schemas.microsoft.com/office/drawing/2014/main" id="{C0F45575-6002-4401-BE5C-546698114FBB}"/>
              </a:ext>
            </a:extLst>
          </p:cNvPr>
          <p:cNvPicPr>
            <a:picLocks noChangeAspect="1"/>
          </p:cNvPicPr>
          <p:nvPr/>
        </p:nvPicPr>
        <p:blipFill>
          <a:blip r:embed="rId5"/>
          <a:stretch>
            <a:fillRect/>
          </a:stretch>
        </p:blipFill>
        <p:spPr>
          <a:xfrm>
            <a:off x="107504" y="427037"/>
            <a:ext cx="4195482" cy="304800"/>
          </a:xfrm>
          <a:prstGeom prst="rect">
            <a:avLst/>
          </a:prstGeom>
        </p:spPr>
      </p:pic>
      <p:sp>
        <p:nvSpPr>
          <p:cNvPr id="11" name="CasellaDiTesto 10">
            <a:extLst>
              <a:ext uri="{FF2B5EF4-FFF2-40B4-BE49-F238E27FC236}">
                <a16:creationId xmlns:a16="http://schemas.microsoft.com/office/drawing/2014/main" id="{38574884-18F1-4385-8256-F3537D69CC05}"/>
              </a:ext>
            </a:extLst>
          </p:cNvPr>
          <p:cNvSpPr txBox="1"/>
          <p:nvPr/>
        </p:nvSpPr>
        <p:spPr>
          <a:xfrm>
            <a:off x="3923928" y="1410292"/>
            <a:ext cx="4824537" cy="4966744"/>
          </a:xfrm>
          <a:prstGeom prst="rect">
            <a:avLst/>
          </a:prstGeom>
          <a:noFill/>
        </p:spPr>
        <p:txBody>
          <a:bodyPr wrap="square">
            <a:spAutoFit/>
          </a:bodyPr>
          <a:lstStyle/>
          <a:p>
            <a:pPr marL="457200" indent="-457200">
              <a:lnSpc>
                <a:spcPct val="107000"/>
              </a:lnSpc>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adipose depots expand between muscle fibers or surrounding muscle </a:t>
            </a:r>
            <a:r>
              <a:rPr lang="en-US" dirty="0">
                <a:effectLst/>
                <a:latin typeface="Calibri" panose="020F0502020204030204" pitchFamily="34" charset="0"/>
                <a:ea typeface="Calibri" panose="020F0502020204030204" pitchFamily="34" charset="0"/>
                <a:cs typeface="Times New Roman" panose="02020603050405020304" pitchFamily="18" charset="0"/>
              </a:rPr>
              <a:t>(</a:t>
            </a:r>
            <a:r>
              <a:rPr lang="en-US"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intermyocellular</a:t>
            </a: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and </a:t>
            </a:r>
            <a:r>
              <a:rPr lang="en-US"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perimuscular</a:t>
            </a:r>
            <a:r>
              <a:rPr lang="en-US"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adipose tissue: IMAT/PMAT</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reduced </a:t>
            </a:r>
            <a:r>
              <a:rPr lang="en-US"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muscle quality</a:t>
            </a:r>
          </a:p>
          <a:p>
            <a:pPr marL="457200" indent="-457200">
              <a:lnSpc>
                <a:spcPct val="107000"/>
              </a:lnSpc>
              <a:spcAft>
                <a:spcPts val="800"/>
              </a:spcAft>
              <a:buFont typeface="+mj-lt"/>
              <a:buAutoNum type="arabicPeriod"/>
            </a:pPr>
            <a:endParaRPr lang="it-IT"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immune </a:t>
            </a:r>
            <a:r>
              <a:rPr lang="en-US" dirty="0">
                <a:effectLst/>
                <a:latin typeface="Calibri" panose="020F0502020204030204" pitchFamily="34" charset="0"/>
                <a:ea typeface="Calibri" panose="020F0502020204030204" pitchFamily="34" charset="0"/>
                <a:cs typeface="Times New Roman" panose="02020603050405020304" pitchFamily="18" charset="0"/>
              </a:rPr>
              <a:t>cells (macrophages and T cells)</a:t>
            </a:r>
            <a:r>
              <a:rPr lang="en-US" sz="2000" dirty="0">
                <a:effectLst/>
                <a:latin typeface="Calibri" panose="020F0502020204030204" pitchFamily="34" charset="0"/>
                <a:ea typeface="Calibri" panose="020F0502020204030204" pitchFamily="34" charset="0"/>
                <a:cs typeface="Times New Roman" panose="02020603050405020304" pitchFamily="18" charset="0"/>
              </a:rPr>
              <a:t> infiltrate into IMAT/PMAT </a:t>
            </a: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increased inflammation in skeletal muscle</a:t>
            </a:r>
            <a:r>
              <a:rPr lang="en-US"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expressing </a:t>
            </a:r>
            <a:r>
              <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proinflammatory </a:t>
            </a: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cytokines and chemokines</a:t>
            </a:r>
          </a:p>
          <a:p>
            <a:pPr marL="457200" indent="-457200">
              <a:lnSpc>
                <a:spcPct val="107000"/>
              </a:lnSpc>
              <a:spcAft>
                <a:spcPts val="800"/>
              </a:spcAft>
              <a:buFont typeface="+mj-lt"/>
              <a:buAutoNum type="arabicPeriod"/>
            </a:pPr>
            <a:endPar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insulin resistance </a:t>
            </a:r>
            <a:r>
              <a:rPr lang="en-US" sz="2000" dirty="0">
                <a:effectLst/>
                <a:latin typeface="Calibri" panose="020F0502020204030204" pitchFamily="34" charset="0"/>
                <a:ea typeface="Calibri" panose="020F0502020204030204" pitchFamily="34" charset="0"/>
                <a:cs typeface="Times New Roman" panose="02020603050405020304" pitchFamily="18" charset="0"/>
              </a:rPr>
              <a:t>(paracrine effect) and T2DM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2">
            <a:extLst>
              <a:ext uri="{FF2B5EF4-FFF2-40B4-BE49-F238E27FC236}">
                <a16:creationId xmlns:a16="http://schemas.microsoft.com/office/drawing/2014/main" id="{A9DB271C-228E-43F7-8860-3FD828CAB1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8613" y="6460866"/>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Journal of Clinical Investigation - Wikipedia">
            <a:extLst>
              <a:ext uri="{FF2B5EF4-FFF2-40B4-BE49-F238E27FC236}">
                <a16:creationId xmlns:a16="http://schemas.microsoft.com/office/drawing/2014/main" id="{5223CBFC-8E59-4489-AF4A-5F26DF6B28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2433" y="28581"/>
            <a:ext cx="941003" cy="126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73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egnaposto contenuto 6"/>
          <p:cNvSpPr>
            <a:spLocks noGrp="1"/>
          </p:cNvSpPr>
          <p:nvPr>
            <p:ph sz="half" idx="2"/>
          </p:nvPr>
        </p:nvSpPr>
        <p:spPr>
          <a:xfrm>
            <a:off x="601134" y="2132856"/>
            <a:ext cx="8075322" cy="3657600"/>
          </a:xfrm>
        </p:spPr>
        <p:txBody>
          <a:bodyPr>
            <a:normAutofit fontScale="92500" lnSpcReduction="10000"/>
          </a:bodyPr>
          <a:lstStyle/>
          <a:p>
            <a:pPr algn="l"/>
            <a:r>
              <a:rPr lang="en-US" sz="2200" b="1" i="0" u="none" strike="noStrike" baseline="0" dirty="0" err="1">
                <a:solidFill>
                  <a:srgbClr val="C00000"/>
                </a:solidFill>
              </a:rPr>
              <a:t>Myosteatosis</a:t>
            </a:r>
            <a:r>
              <a:rPr lang="en-US" sz="2200" b="1" i="0" u="none" strike="noStrike" baseline="0" dirty="0">
                <a:solidFill>
                  <a:srgbClr val="C00000"/>
                </a:solidFill>
              </a:rPr>
              <a:t> (IMAT) </a:t>
            </a:r>
            <a:r>
              <a:rPr lang="en-US" sz="2200" b="0" i="0" u="none" strike="noStrike" baseline="0" dirty="0">
                <a:solidFill>
                  <a:srgbClr val="000000"/>
                </a:solidFill>
              </a:rPr>
              <a:t>attenuates the contraction velocity and specific force of individual muscle fiber </a:t>
            </a:r>
          </a:p>
          <a:p>
            <a:pPr algn="l"/>
            <a:endParaRPr lang="en-US" sz="2200" b="0" i="0" u="none" strike="noStrike" baseline="0" dirty="0">
              <a:solidFill>
                <a:srgbClr val="000000"/>
              </a:solidFill>
            </a:endParaRPr>
          </a:p>
          <a:p>
            <a:pPr marL="0" indent="0">
              <a:buNone/>
            </a:pPr>
            <a:r>
              <a:rPr lang="en-US" sz="2200" b="0" i="0" u="none" strike="noStrike" baseline="0" dirty="0">
                <a:solidFill>
                  <a:srgbClr val="000000"/>
                </a:solidFill>
                <a:sym typeface="Symbol" panose="05050102010706020507" pitchFamily="18" charset="2"/>
              </a:rPr>
              <a:t> </a:t>
            </a:r>
            <a:r>
              <a:rPr lang="en-US" sz="2200" b="0" i="0" u="none" strike="noStrike" baseline="0" dirty="0">
                <a:solidFill>
                  <a:srgbClr val="000000"/>
                </a:solidFill>
              </a:rPr>
              <a:t>Increased adipocyte-secreted </a:t>
            </a:r>
            <a:r>
              <a:rPr lang="it-IT" sz="2200" b="0" i="0" u="none" strike="noStrike" baseline="0" dirty="0" err="1">
                <a:solidFill>
                  <a:srgbClr val="000000"/>
                </a:solidFill>
              </a:rPr>
              <a:t>chemokines</a:t>
            </a:r>
            <a:r>
              <a:rPr lang="it-IT" sz="2200" b="0" i="0" u="none" strike="noStrike" baseline="0" dirty="0">
                <a:solidFill>
                  <a:srgbClr val="000000"/>
                </a:solidFill>
              </a:rPr>
              <a:t> (MCP-1, CRP) and </a:t>
            </a:r>
            <a:r>
              <a:rPr lang="it-IT" sz="2200" b="0" i="0" u="none" strike="noStrike" baseline="0" dirty="0" err="1">
                <a:solidFill>
                  <a:srgbClr val="000000"/>
                </a:solidFill>
              </a:rPr>
              <a:t>adipokines</a:t>
            </a:r>
            <a:r>
              <a:rPr lang="it-IT" sz="2200" b="0" i="0" u="none" strike="noStrike" baseline="0" dirty="0">
                <a:solidFill>
                  <a:srgbClr val="000000"/>
                </a:solidFill>
              </a:rPr>
              <a:t> (</a:t>
            </a:r>
            <a:r>
              <a:rPr lang="it-IT" sz="2200" b="0" i="0" u="none" strike="noStrike" baseline="0" dirty="0" err="1">
                <a:solidFill>
                  <a:srgbClr val="000000"/>
                </a:solidFill>
              </a:rPr>
              <a:t>leptin</a:t>
            </a:r>
            <a:r>
              <a:rPr lang="it-IT" sz="2200" b="0" i="0" u="none" strike="noStrike" baseline="0" dirty="0">
                <a:solidFill>
                  <a:srgbClr val="000000"/>
                </a:solidFill>
              </a:rPr>
              <a:t>), </a:t>
            </a:r>
            <a:r>
              <a:rPr lang="it-IT" sz="2200" b="0" i="0" u="none" strike="noStrike" baseline="0" dirty="0" err="1">
                <a:solidFill>
                  <a:srgbClr val="000000"/>
                </a:solidFill>
              </a:rPr>
              <a:t>adipocyte</a:t>
            </a:r>
            <a:r>
              <a:rPr lang="it-IT" sz="2200" b="0" i="0" u="none" strike="noStrike" baseline="0" dirty="0">
                <a:solidFill>
                  <a:srgbClr val="000000"/>
                </a:solidFill>
              </a:rPr>
              <a:t> </a:t>
            </a:r>
            <a:r>
              <a:rPr lang="en-US" sz="2200" b="0" i="0" u="none" strike="noStrike" baseline="0" dirty="0">
                <a:solidFill>
                  <a:srgbClr val="000000"/>
                </a:solidFill>
              </a:rPr>
              <a:t>differentiation-related protein (perlipin-2), and adipose tissue-derived PAI-1</a:t>
            </a:r>
            <a:endParaRPr lang="it-IT" sz="2200" dirty="0"/>
          </a:p>
          <a:p>
            <a:pPr algn="l"/>
            <a:endParaRPr lang="en-US" sz="2200" b="0" i="0" u="none" strike="noStrike" baseline="0" dirty="0">
              <a:solidFill>
                <a:srgbClr val="000000"/>
              </a:solidFill>
            </a:endParaRPr>
          </a:p>
          <a:p>
            <a:pPr eaLnBrk="1" hangingPunct="1">
              <a:buFont typeface="Symbol" panose="05050102010706020507" pitchFamily="18" charset="2"/>
              <a:buChar char="Þ"/>
            </a:pPr>
            <a:r>
              <a:rPr lang="en-US" altLang="it-IT" sz="2200" dirty="0">
                <a:cs typeface="Arial" panose="020B0604020202020204" pitchFamily="34" charset="0"/>
              </a:rPr>
              <a:t>reduced </a:t>
            </a:r>
            <a:r>
              <a:rPr lang="en-US" altLang="it-IT" sz="2200" b="1" dirty="0">
                <a:solidFill>
                  <a:srgbClr val="002060"/>
                </a:solidFill>
                <a:cs typeface="Arial" panose="020B0604020202020204" pitchFamily="34" charset="0"/>
              </a:rPr>
              <a:t>muscle quality </a:t>
            </a:r>
            <a:r>
              <a:rPr lang="en-US" altLang="it-IT" sz="2200" dirty="0">
                <a:cs typeface="Arial" panose="020B0604020202020204" pitchFamily="34" charset="0"/>
              </a:rPr>
              <a:t>(reduced strength/cross sectional area)</a:t>
            </a:r>
          </a:p>
          <a:p>
            <a:pPr eaLnBrk="1" hangingPunct="1">
              <a:buFont typeface="Symbol" panose="05050102010706020507" pitchFamily="18" charset="2"/>
              <a:buChar char="Þ"/>
            </a:pPr>
            <a:r>
              <a:rPr lang="en-US" altLang="it-IT" sz="2200" dirty="0">
                <a:cs typeface="Arial" panose="020B0604020202020204" pitchFamily="34" charset="0"/>
              </a:rPr>
              <a:t>decrease of the capacity to generate </a:t>
            </a:r>
            <a:r>
              <a:rPr lang="en-US" altLang="it-IT" sz="2200" b="1" dirty="0">
                <a:solidFill>
                  <a:srgbClr val="002060"/>
                </a:solidFill>
                <a:cs typeface="Arial" panose="020B0604020202020204" pitchFamily="34" charset="0"/>
              </a:rPr>
              <a:t>power</a:t>
            </a:r>
            <a:r>
              <a:rPr lang="en-US" altLang="it-IT" sz="2200" dirty="0">
                <a:cs typeface="Arial" panose="020B0604020202020204" pitchFamily="34" charset="0"/>
              </a:rPr>
              <a:t> (= force x speed) (muscle power is more closely related to functional capacity than muscle strength)</a:t>
            </a:r>
          </a:p>
          <a:p>
            <a:pPr lvl="1" eaLnBrk="1" hangingPunct="1">
              <a:buFont typeface="Arial" panose="020B0604020202020204" pitchFamily="34" charset="0"/>
              <a:buChar char="•"/>
            </a:pPr>
            <a:endParaRPr lang="it-IT" altLang="it-IT" sz="2200" dirty="0">
              <a:cs typeface="Arial" panose="020B0604020202020204" pitchFamily="34" charset="0"/>
            </a:endParaRPr>
          </a:p>
          <a:p>
            <a:endParaRPr lang="it-IT" altLang="it-IT" dirty="0"/>
          </a:p>
        </p:txBody>
      </p:sp>
      <p:pic>
        <p:nvPicPr>
          <p:cNvPr id="7172" name="Immagine 3" descr="J Am Med Dir A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057" y="174195"/>
            <a:ext cx="864096" cy="110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9" y="174195"/>
            <a:ext cx="5022187"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p:cNvPicPr>
            <a:picLocks noChangeAspect="1" noChangeArrowheads="1"/>
          </p:cNvPicPr>
          <p:nvPr/>
        </p:nvPicPr>
        <p:blipFill>
          <a:blip r:embed="rId5" cstate="print"/>
          <a:srcRect/>
          <a:stretch>
            <a:fillRect/>
          </a:stretch>
        </p:blipFill>
        <p:spPr bwMode="auto">
          <a:xfrm>
            <a:off x="7755467" y="6381750"/>
            <a:ext cx="1388533" cy="476250"/>
          </a:xfrm>
          <a:prstGeom prst="rect">
            <a:avLst/>
          </a:prstGeom>
          <a:noFill/>
          <a:ln w="9525">
            <a:noFill/>
            <a:miter lim="800000"/>
            <a:headEnd/>
            <a:tailEnd/>
          </a:ln>
        </p:spPr>
      </p:pic>
    </p:spTree>
    <p:extLst>
      <p:ext uri="{BB962C8B-B14F-4D97-AF65-F5344CB8AC3E}">
        <p14:creationId xmlns:p14="http://schemas.microsoft.com/office/powerpoint/2010/main" val="273250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magine">
            <a:extLst>
              <a:ext uri="{FF2B5EF4-FFF2-40B4-BE49-F238E27FC236}">
                <a16:creationId xmlns:a16="http://schemas.microsoft.com/office/drawing/2014/main" id="{9FEAE4F4-E9A4-4AB4-9005-87FDF8FFD7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513" y="764704"/>
            <a:ext cx="6095232" cy="511820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56E032B-B744-477F-A5F1-977DCE00305D}"/>
              </a:ext>
            </a:extLst>
          </p:cNvPr>
          <p:cNvPicPr>
            <a:picLocks noChangeAspect="1"/>
          </p:cNvPicPr>
          <p:nvPr/>
        </p:nvPicPr>
        <p:blipFill>
          <a:blip r:embed="rId4"/>
          <a:stretch>
            <a:fillRect/>
          </a:stretch>
        </p:blipFill>
        <p:spPr>
          <a:xfrm rot="16200000">
            <a:off x="-1270909" y="4421523"/>
            <a:ext cx="3781168" cy="1091787"/>
          </a:xfrm>
          <a:prstGeom prst="rect">
            <a:avLst/>
          </a:prstGeom>
        </p:spPr>
      </p:pic>
      <p:sp>
        <p:nvSpPr>
          <p:cNvPr id="7" name="CasellaDiTesto 6">
            <a:extLst>
              <a:ext uri="{FF2B5EF4-FFF2-40B4-BE49-F238E27FC236}">
                <a16:creationId xmlns:a16="http://schemas.microsoft.com/office/drawing/2014/main" id="{16952D81-6838-48FF-BD69-0943F4445327}"/>
              </a:ext>
            </a:extLst>
          </p:cNvPr>
          <p:cNvSpPr txBox="1"/>
          <p:nvPr/>
        </p:nvSpPr>
        <p:spPr>
          <a:xfrm>
            <a:off x="7020272" y="3382366"/>
            <a:ext cx="2049947" cy="1938992"/>
          </a:xfrm>
          <a:prstGeom prst="rect">
            <a:avLst/>
          </a:prstGeom>
          <a:solidFill>
            <a:schemeClr val="bg1"/>
          </a:solidFill>
        </p:spPr>
        <p:txBody>
          <a:bodyPr wrap="square">
            <a:spAutoFit/>
          </a:bodyPr>
          <a:lstStyle/>
          <a:p>
            <a:pPr algn="l"/>
            <a:r>
              <a:rPr lang="en-US" sz="2000" dirty="0">
                <a:latin typeface="AkzidenzGroteskBE-Light"/>
                <a:sym typeface="Symbol" panose="05050102010706020507" pitchFamily="18" charset="2"/>
              </a:rPr>
              <a:t> </a:t>
            </a:r>
            <a:r>
              <a:rPr lang="en-US" sz="2000" dirty="0">
                <a:latin typeface="AkzidenzGroteskBE-Light"/>
              </a:rPr>
              <a:t>attenuated effect of dietary EAA in stimulating muscle protein synthesis </a:t>
            </a:r>
          </a:p>
        </p:txBody>
      </p:sp>
      <p:pic>
        <p:nvPicPr>
          <p:cNvPr id="10" name="Immagine 2">
            <a:extLst>
              <a:ext uri="{FF2B5EF4-FFF2-40B4-BE49-F238E27FC236}">
                <a16:creationId xmlns:a16="http://schemas.microsoft.com/office/drawing/2014/main" id="{375828DA-3BE7-44F3-8FBB-95DEE70294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6507984"/>
            <a:ext cx="884824" cy="30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Journal of Cachexia, Sarcopenia and Muscle: Vol 10, No 5">
            <a:extLst>
              <a:ext uri="{FF2B5EF4-FFF2-40B4-BE49-F238E27FC236}">
                <a16:creationId xmlns:a16="http://schemas.microsoft.com/office/drawing/2014/main" id="{BFD3C158-DE90-44AE-8B3F-8D938A1E1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61323" y="2142491"/>
            <a:ext cx="829421" cy="109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1541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887B87E4-91D5-4AAB-A9D7-4C75D129F61B}"/>
</file>

<file path=customXml/itemProps2.xml><?xml version="1.0" encoding="utf-8"?>
<ds:datastoreItem xmlns:ds="http://schemas.openxmlformats.org/officeDocument/2006/customXml" ds:itemID="{7A564065-0B7D-43AE-AC80-6697E8ECA53E}"/>
</file>

<file path=customXml/itemProps3.xml><?xml version="1.0" encoding="utf-8"?>
<ds:datastoreItem xmlns:ds="http://schemas.openxmlformats.org/officeDocument/2006/customXml" ds:itemID="{A2101606-C791-46B1-B328-ABE680AA151A}"/>
</file>

<file path=docProps/app.xml><?xml version="1.0" encoding="utf-8"?>
<Properties xmlns="http://schemas.openxmlformats.org/officeDocument/2006/extended-properties" xmlns:vt="http://schemas.openxmlformats.org/officeDocument/2006/docPropsVTypes">
  <TotalTime>8761</TotalTime>
  <Words>7601</Words>
  <Application>Microsoft Office PowerPoint</Application>
  <PresentationFormat>Ekran Gösterisi (4:3)</PresentationFormat>
  <Paragraphs>425</Paragraphs>
  <Slides>46</Slides>
  <Notes>37</Notes>
  <HiddenSlides>0</HiddenSlides>
  <MMClips>0</MMClips>
  <ScaleCrop>false</ScaleCrop>
  <HeadingPairs>
    <vt:vector size="6" baseType="variant">
      <vt:variant>
        <vt:lpstr>Kullanılan Yazı Tipleri</vt:lpstr>
      </vt:variant>
      <vt:variant>
        <vt:i4>40</vt:i4>
      </vt:variant>
      <vt:variant>
        <vt:lpstr>Tema</vt:lpstr>
      </vt:variant>
      <vt:variant>
        <vt:i4>1</vt:i4>
      </vt:variant>
      <vt:variant>
        <vt:lpstr>Slayt Başlıkları</vt:lpstr>
      </vt:variant>
      <vt:variant>
        <vt:i4>46</vt:i4>
      </vt:variant>
    </vt:vector>
  </HeadingPairs>
  <TitlesOfParts>
    <vt:vector size="87" baseType="lpstr">
      <vt:lpstr>AdvOT1ef757c0</vt:lpstr>
      <vt:lpstr>AdvOT1ef757c0+20</vt:lpstr>
      <vt:lpstr>AdvOT1ef757c0+fb</vt:lpstr>
      <vt:lpstr>AdvOT3f84ef53</vt:lpstr>
      <vt:lpstr>AdvOTb214af43</vt:lpstr>
      <vt:lpstr>AdvOTb214af43+20</vt:lpstr>
      <vt:lpstr>AdvOTb99cb1f1.B</vt:lpstr>
      <vt:lpstr>AdvP4DF60E</vt:lpstr>
      <vt:lpstr>AkzidenzGroteskBE-Light</vt:lpstr>
      <vt:lpstr>Arial</vt:lpstr>
      <vt:lpstr>Arial Narrow</vt:lpstr>
      <vt:lpstr>Calibri</vt:lpstr>
      <vt:lpstr>CalibriBold</vt:lpstr>
      <vt:lpstr>CharterITCUnic</vt:lpstr>
      <vt:lpstr>CharterITCUnic+20</vt:lpstr>
      <vt:lpstr>CharterITCUnic+fb</vt:lpstr>
      <vt:lpstr>CharterITCUnicItalic</vt:lpstr>
      <vt:lpstr>Google Sans</vt:lpstr>
      <vt:lpstr>GuardianSansGR-Regular</vt:lpstr>
      <vt:lpstr>GuardianSans-RegularIt</vt:lpstr>
      <vt:lpstr>GuardianSans-Semibold</vt:lpstr>
      <vt:lpstr>KlavikaBasic-Medium</vt:lpstr>
      <vt:lpstr>KlavikaBasic-Regular</vt:lpstr>
      <vt:lpstr>Merriweather</vt:lpstr>
      <vt:lpstr>MinionPro-Regular</vt:lpstr>
      <vt:lpstr>MTSY</vt:lpstr>
      <vt:lpstr>MyriadPro-Light</vt:lpstr>
      <vt:lpstr>MyriadPro-LightIt</vt:lpstr>
      <vt:lpstr>MyriadPro-Semibold</vt:lpstr>
      <vt:lpstr>Noto Sans</vt:lpstr>
      <vt:lpstr>Nunito</vt:lpstr>
      <vt:lpstr>Palatino Linotype</vt:lpstr>
      <vt:lpstr>Roboto</vt:lpstr>
      <vt:lpstr>STIX-Regular</vt:lpstr>
      <vt:lpstr>Symbol</vt:lpstr>
      <vt:lpstr>TeXCMMathsItalic</vt:lpstr>
      <vt:lpstr>TimesNewRomanUnic+22</vt:lpstr>
      <vt:lpstr>verdana</vt:lpstr>
      <vt:lpstr>Whitney-Bold</vt:lpstr>
      <vt:lpstr>Whitney-BoldItalic</vt:lpstr>
      <vt:lpstr>Tema di Office</vt:lpstr>
      <vt:lpstr>PowerPoint Sunusu</vt:lpstr>
      <vt:lpstr>Faculty/Presenter Disclosure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«SO is defined as the co-existence  of obesity and sarcopenia”  [Agreement (agree + strongly agree) = 100%]</vt:lpstr>
      <vt:lpstr>PowerPoint Sunusu</vt:lpstr>
      <vt:lpstr>PowerPoint Sunusu</vt:lpstr>
      <vt:lpstr>PowerPoint Sunusu</vt:lpstr>
      <vt:lpstr>PowerPoint Sunusu</vt:lpstr>
      <vt:lpstr>PowerPoint Sunusu</vt:lpstr>
      <vt:lpstr>Diagnosis </vt:lpstr>
      <vt:lpstr>PowerPoint Sunusu</vt:lpstr>
      <vt:lpstr>Diagnosis </vt:lpstr>
      <vt:lpstr>Predicting ALM with BIA  among adult patients with obesity (Proposed for publication to Clin Nutr)</vt:lpstr>
      <vt:lpstr>PowerPoint Sunusu</vt:lpstr>
      <vt:lpstr>PowerPoint Sunusu</vt:lpstr>
      <vt:lpstr>PowerPoint Sunusu</vt:lpstr>
      <vt:lpstr>PowerPoint Sunusu</vt:lpstr>
      <vt:lpstr>PowerPoint Sunusu</vt:lpstr>
      <vt:lpstr>PowerPoint Sunusu</vt:lpstr>
      <vt:lpstr>PowerPoint Sunusu</vt:lpstr>
      <vt:lpstr>PowerPoint Sunusu</vt:lpstr>
      <vt:lpstr>Papers promoted or inspired by the SOGLI</vt:lpstr>
      <vt:lpstr>In the pipeline</vt:lpstr>
      <vt:lpstr>PowerPoint Sunusu</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Aging Body</dc:title>
  <dc:creator>De-Vita Francesca</dc:creator>
  <cp:lastModifiedBy>loq5</cp:lastModifiedBy>
  <cp:revision>266</cp:revision>
  <cp:lastPrinted>2022-02-22T11:29:33Z</cp:lastPrinted>
  <dcterms:created xsi:type="dcterms:W3CDTF">2015-11-04T15:10:58Z</dcterms:created>
  <dcterms:modified xsi:type="dcterms:W3CDTF">2025-10-16T05:54:12Z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