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30.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3.xml" ContentType="application/vnd.openxmlformats-officedocument.presentationml.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xml" ContentType="application/vnd.openxmlformats-officedocument.presentationml.notesSlide+xml"/>
  <Override PartName="/ppt/slideLayouts/slideLayout15.xml" ContentType="application/vnd.openxmlformats-officedocument.presentationml.slideLayout+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57" r:id="rId3"/>
    <p:sldId id="408" r:id="rId4"/>
    <p:sldId id="270" r:id="rId5"/>
    <p:sldId id="283" r:id="rId6"/>
    <p:sldId id="268" r:id="rId7"/>
    <p:sldId id="258" r:id="rId8"/>
    <p:sldId id="296" r:id="rId9"/>
    <p:sldId id="271" r:id="rId10"/>
    <p:sldId id="261" r:id="rId11"/>
    <p:sldId id="272" r:id="rId12"/>
    <p:sldId id="260" r:id="rId13"/>
    <p:sldId id="273" r:id="rId14"/>
    <p:sldId id="274" r:id="rId15"/>
    <p:sldId id="275" r:id="rId16"/>
    <p:sldId id="286" r:id="rId17"/>
    <p:sldId id="276" r:id="rId18"/>
    <p:sldId id="262" r:id="rId19"/>
    <p:sldId id="277" r:id="rId20"/>
    <p:sldId id="287" r:id="rId21"/>
    <p:sldId id="278" r:id="rId22"/>
    <p:sldId id="280" r:id="rId23"/>
    <p:sldId id="288" r:id="rId24"/>
    <p:sldId id="289" r:id="rId25"/>
    <p:sldId id="290" r:id="rId26"/>
    <p:sldId id="714" r:id="rId27"/>
    <p:sldId id="715" r:id="rId28"/>
    <p:sldId id="306" r:id="rId29"/>
    <p:sldId id="259" r:id="rId30"/>
    <p:sldId id="452" r:id="rId31"/>
    <p:sldId id="263" r:id="rId32"/>
    <p:sldId id="264" r:id="rId33"/>
    <p:sldId id="710" r:id="rId34"/>
    <p:sldId id="415" r:id="rId35"/>
    <p:sldId id="281" r:id="rId36"/>
    <p:sldId id="446" r:id="rId37"/>
    <p:sldId id="617" r:id="rId38"/>
    <p:sldId id="711" r:id="rId39"/>
    <p:sldId id="618" r:id="rId40"/>
    <p:sldId id="578" r:id="rId41"/>
    <p:sldId id="576" r:id="rId42"/>
    <p:sldId id="418" r:id="rId43"/>
    <p:sldId id="712" r:id="rId44"/>
    <p:sldId id="382" r:id="rId45"/>
    <p:sldId id="383" r:id="rId46"/>
    <p:sldId id="384" r:id="rId47"/>
    <p:sldId id="453" r:id="rId48"/>
    <p:sldId id="456" r:id="rId49"/>
    <p:sldId id="455" r:id="rId50"/>
    <p:sldId id="688" r:id="rId51"/>
    <p:sldId id="707" r:id="rId52"/>
    <p:sldId id="709" r:id="rId53"/>
    <p:sldId id="265" r:id="rId54"/>
  </p:sldIdLst>
  <p:sldSz cx="14630400" cy="8229600"/>
  <p:notesSz cx="8229600" cy="146304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DA3"/>
    <a:srgbClr val="F4E3BD"/>
    <a:srgbClr val="F6E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23"/>
    <p:restoredTop sz="80018"/>
  </p:normalViewPr>
  <p:slideViewPr>
    <p:cSldViewPr snapToGrid="0" snapToObjects="1">
      <p:cViewPr varScale="1">
        <p:scale>
          <a:sx n="62" d="100"/>
          <a:sy n="62" d="100"/>
        </p:scale>
        <p:origin x="1432"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377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err="1">
                <a:solidFill>
                  <a:schemeClr val="tx1"/>
                </a:solidFill>
                <a:effectLst/>
                <a:latin typeface="+mn-lt"/>
                <a:ea typeface="+mn-ea"/>
                <a:cs typeface="+mn-cs"/>
              </a:rPr>
              <a:t>There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was</a:t>
            </a:r>
            <a:r>
              <a:rPr lang="tr-TR" sz="1200" kern="1200" dirty="0">
                <a:solidFill>
                  <a:schemeClr val="tx1"/>
                </a:solidFill>
                <a:effectLst/>
                <a:latin typeface="+mn-lt"/>
                <a:ea typeface="+mn-ea"/>
                <a:cs typeface="+mn-cs"/>
              </a:rPr>
              <a:t> a trend </a:t>
            </a:r>
            <a:r>
              <a:rPr lang="tr-TR" sz="1200" kern="1200" dirty="0" err="1">
                <a:solidFill>
                  <a:schemeClr val="tx1"/>
                </a:solidFill>
                <a:effectLst/>
                <a:latin typeface="+mn-lt"/>
                <a:ea typeface="+mn-ea"/>
                <a:cs typeface="+mn-cs"/>
              </a:rPr>
              <a:t>to</a:t>
            </a:r>
            <a:endParaRPr lang="tr-TR" sz="1200" kern="1200" dirty="0">
              <a:solidFill>
                <a:schemeClr val="tx1"/>
              </a:solidFill>
              <a:effectLst/>
              <a:latin typeface="+mn-lt"/>
              <a:ea typeface="+mn-ea"/>
              <a:cs typeface="+mn-cs"/>
            </a:endParaRPr>
          </a:p>
          <a:p>
            <a:r>
              <a:rPr lang="tr-TR" sz="1200" kern="1200" dirty="0" err="1">
                <a:solidFill>
                  <a:schemeClr val="tx1"/>
                </a:solidFill>
                <a:effectLst/>
                <a:latin typeface="+mn-lt"/>
                <a:ea typeface="+mn-ea"/>
                <a:cs typeface="+mn-cs"/>
              </a:rPr>
              <a:t>suggest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Wells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score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performed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better</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younger</a:t>
            </a:r>
            <a:endParaRPr lang="tr-TR" sz="1200" kern="1200" dirty="0">
              <a:solidFill>
                <a:schemeClr val="tx1"/>
              </a:solidFill>
              <a:effectLst/>
              <a:latin typeface="+mn-lt"/>
              <a:ea typeface="+mn-ea"/>
              <a:cs typeface="+mn-cs"/>
            </a:endParaRPr>
          </a:p>
          <a:p>
            <a:r>
              <a:rPr lang="tr-TR" sz="1200" kern="1200" dirty="0" err="1">
                <a:solidFill>
                  <a:schemeClr val="tx1"/>
                </a:solidFill>
                <a:effectLst/>
                <a:latin typeface="+mn-lt"/>
                <a:ea typeface="+mn-ea"/>
                <a:cs typeface="+mn-cs"/>
              </a:rPr>
              <a:t>patients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Geneva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score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performed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better</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elderly</a:t>
            </a:r>
            <a:endParaRPr lang="tr-TR" sz="1200" kern="1200" dirty="0">
              <a:solidFill>
                <a:schemeClr val="tx1"/>
              </a:solidFill>
              <a:effectLst/>
              <a:latin typeface="+mn-lt"/>
              <a:ea typeface="+mn-ea"/>
              <a:cs typeface="+mn-cs"/>
            </a:endParaRPr>
          </a:p>
          <a:p>
            <a:r>
              <a:rPr lang="tr-TR" sz="1200" kern="1200" dirty="0" err="1">
                <a:solidFill>
                  <a:schemeClr val="tx1"/>
                </a:solidFill>
                <a:effectLst/>
                <a:latin typeface="+mn-lt"/>
                <a:ea typeface="+mn-ea"/>
                <a:cs typeface="+mn-cs"/>
              </a:rPr>
              <a:t>patients</a:t>
            </a:r>
            <a:r>
              <a:rPr lang="tr-TR" sz="1200" kern="1200" dirty="0">
                <a:solidFill>
                  <a:schemeClr val="tx1"/>
                </a:solidFill>
                <a:effectLst/>
                <a:latin typeface="+mn-lt"/>
                <a:ea typeface="+mn-ea"/>
                <a:cs typeface="+mn-cs"/>
              </a:rPr>
              <a:t>.</a:t>
            </a:r>
          </a:p>
          <a:p>
            <a:r>
              <a:rPr lang="tr-TR" sz="1200" kern="1200" dirty="0" err="1">
                <a:solidFill>
                  <a:schemeClr val="tx1"/>
                </a:solidFill>
                <a:effectLst/>
                <a:latin typeface="+mn-lt"/>
                <a:ea typeface="+mn-ea"/>
                <a:cs typeface="+mn-cs"/>
              </a:rPr>
              <a:t>Indeed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prevalence</a:t>
            </a:r>
            <a:r>
              <a:rPr lang="tr-TR" sz="1200" kern="1200" dirty="0">
                <a:solidFill>
                  <a:schemeClr val="tx1"/>
                </a:solidFill>
                <a:effectLst/>
                <a:latin typeface="+mn-lt"/>
                <a:ea typeface="+mn-ea"/>
                <a:cs typeface="+mn-cs"/>
              </a:rPr>
              <a:t> of PE </a:t>
            </a:r>
            <a:r>
              <a:rPr lang="tr-TR" sz="1200" kern="1200" dirty="0" err="1">
                <a:solidFill>
                  <a:schemeClr val="tx1"/>
                </a:solidFill>
                <a:effectLst/>
                <a:latin typeface="+mn-lt"/>
                <a:ea typeface="+mn-ea"/>
                <a:cs typeface="+mn-cs"/>
              </a:rPr>
              <a:t>was</a:t>
            </a:r>
            <a:r>
              <a:rPr lang="tr-TR" sz="1200" kern="1200" dirty="0">
                <a:solidFill>
                  <a:schemeClr val="tx1"/>
                </a:solidFill>
                <a:effectLst/>
                <a:latin typeface="+mn-lt"/>
                <a:ea typeface="+mn-ea"/>
                <a:cs typeface="+mn-cs"/>
              </a:rPr>
              <a:t> 6% in </a:t>
            </a:r>
            <a:r>
              <a:rPr lang="tr-TR" sz="1200" kern="1200" dirty="0" err="1">
                <a:solidFill>
                  <a:schemeClr val="tx1"/>
                </a:solidFill>
                <a:effectLst/>
                <a:latin typeface="+mn-lt"/>
                <a:ea typeface="+mn-ea"/>
                <a:cs typeface="+mn-cs"/>
              </a:rPr>
              <a:t>patients</a:t>
            </a:r>
            <a:endParaRPr lang="tr-TR" sz="1200" kern="1200" dirty="0">
              <a:solidFill>
                <a:schemeClr val="tx1"/>
              </a:solidFill>
              <a:effectLst/>
              <a:latin typeface="+mn-lt"/>
              <a:ea typeface="+mn-ea"/>
              <a:cs typeface="+mn-cs"/>
            </a:endParaRPr>
          </a:p>
          <a:p>
            <a:r>
              <a:rPr lang="tr-TR" sz="1200" kern="1200" dirty="0" err="1">
                <a:solidFill>
                  <a:schemeClr val="tx1"/>
                </a:solidFill>
                <a:effectLst/>
                <a:latin typeface="+mn-lt"/>
                <a:ea typeface="+mn-ea"/>
                <a:cs typeface="+mn-cs"/>
              </a:rPr>
              <a:t>aged</a:t>
            </a:r>
            <a:r>
              <a:rPr lang="tr-TR" sz="1200" kern="1200" dirty="0">
                <a:solidFill>
                  <a:schemeClr val="tx1"/>
                </a:solidFill>
                <a:effectLst/>
                <a:latin typeface="+mn-lt"/>
                <a:ea typeface="+mn-ea"/>
                <a:cs typeface="+mn-cs"/>
              </a:rPr>
              <a:t> 75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older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that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were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classified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using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Geneva</a:t>
            </a:r>
            <a:endParaRPr lang="tr-TR" sz="1200" kern="1200" dirty="0">
              <a:solidFill>
                <a:schemeClr val="tx1"/>
              </a:solidFill>
              <a:effectLst/>
              <a:latin typeface="+mn-lt"/>
              <a:ea typeface="+mn-ea"/>
              <a:cs typeface="+mn-cs"/>
            </a:endParaRPr>
          </a:p>
          <a:p>
            <a:r>
              <a:rPr lang="tr-TR" sz="1200" kern="1200" dirty="0" err="1">
                <a:solidFill>
                  <a:schemeClr val="tx1"/>
                </a:solidFill>
                <a:effectLst/>
                <a:latin typeface="+mn-lt"/>
                <a:ea typeface="+mn-ea"/>
                <a:cs typeface="+mn-cs"/>
              </a:rPr>
              <a:t>score</a:t>
            </a:r>
            <a:r>
              <a:rPr lang="tr-TR" sz="1200" kern="1200" dirty="0">
                <a:solidFill>
                  <a:schemeClr val="tx1"/>
                </a:solidFill>
                <a:effectLst/>
                <a:latin typeface="+mn-lt"/>
                <a:ea typeface="+mn-ea"/>
                <a:cs typeface="+mn-cs"/>
              </a:rPr>
              <a:t> as </a:t>
            </a:r>
            <a:r>
              <a:rPr lang="tr-TR" sz="1200" kern="1200" dirty="0" err="1">
                <a:solidFill>
                  <a:schemeClr val="tx1"/>
                </a:solidFill>
                <a:effectLst/>
                <a:latin typeface="+mn-lt"/>
                <a:ea typeface="+mn-ea"/>
                <a:cs typeface="+mn-cs"/>
              </a:rPr>
              <a:t>having</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low</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clinical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probability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compared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with</a:t>
            </a:r>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15% </a:t>
            </a:r>
            <a:r>
              <a:rPr lang="tr-TR" sz="1200" kern="1200" dirty="0" err="1">
                <a:solidFill>
                  <a:schemeClr val="tx1"/>
                </a:solidFill>
                <a:effectLst/>
                <a:latin typeface="+mn-lt"/>
                <a:ea typeface="+mn-ea"/>
                <a:cs typeface="+mn-cs"/>
              </a:rPr>
              <a:t>when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theWells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score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was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used</a:t>
            </a:r>
            <a:endParaRPr lang="tr-TR" sz="1200" kern="1200" dirty="0">
              <a:solidFill>
                <a:schemeClr val="tx1"/>
              </a:solidFill>
              <a:effectLst/>
              <a:latin typeface="+mn-lt"/>
              <a:ea typeface="+mn-ea"/>
              <a:cs typeface="+mn-cs"/>
            </a:endParaRPr>
          </a:p>
          <a:p>
            <a:endParaRPr lang="en-US" dirty="0"/>
          </a:p>
        </p:txBody>
      </p:sp>
      <p:sp>
        <p:nvSpPr>
          <p:cNvPr id="4" name="Slayt Numarası Yer Tutucusu 3"/>
          <p:cNvSpPr>
            <a:spLocks noGrp="1"/>
          </p:cNvSpPr>
          <p:nvPr>
            <p:ph type="sldNum" sz="quarter" idx="5"/>
          </p:nvPr>
        </p:nvSpPr>
        <p:spPr/>
        <p:txBody>
          <a:bodyPr/>
          <a:lstStyle/>
          <a:p>
            <a:fld id="{43CAAB7A-6B2E-CE4B-B942-0B6F0B29A244}" type="slidenum">
              <a:rPr lang="en-US" smtClean="0"/>
              <a:t>30</a:t>
            </a:fld>
            <a:endParaRPr lang="en-US"/>
          </a:p>
        </p:txBody>
      </p:sp>
    </p:spTree>
    <p:extLst>
      <p:ext uri="{BB962C8B-B14F-4D97-AF65-F5344CB8AC3E}">
        <p14:creationId xmlns:p14="http://schemas.microsoft.com/office/powerpoint/2010/main" val="178571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err="1">
                <a:solidFill>
                  <a:schemeClr val="tx1"/>
                </a:solidFill>
                <a:effectLst/>
                <a:latin typeface="+mn-lt"/>
                <a:ea typeface="+mn-ea"/>
                <a:cs typeface="+mn-cs"/>
              </a:rPr>
              <a:t>Figure</a:t>
            </a:r>
            <a:r>
              <a:rPr lang="tr-TR" sz="1200" kern="1200" dirty="0">
                <a:solidFill>
                  <a:schemeClr val="tx1"/>
                </a:solidFill>
                <a:effectLst/>
                <a:latin typeface="+mn-lt"/>
                <a:ea typeface="+mn-ea"/>
                <a:cs typeface="+mn-cs"/>
              </a:rPr>
              <a:t> 6 Central </a:t>
            </a:r>
            <a:r>
              <a:rPr lang="tr-TR" sz="1200" kern="1200" dirty="0" err="1">
                <a:solidFill>
                  <a:schemeClr val="tx1"/>
                </a:solidFill>
                <a:effectLst/>
                <a:latin typeface="+mn-lt"/>
                <a:ea typeface="+mn-ea"/>
                <a:cs typeface="+mn-cs"/>
              </a:rPr>
              <a:t>Illustration</a:t>
            </a:r>
            <a:r>
              <a:rPr lang="tr-TR" sz="1200" kern="1200" dirty="0">
                <a:solidFill>
                  <a:schemeClr val="tx1"/>
                </a:solidFill>
                <a:effectLst/>
                <a:latin typeface="+mn-lt"/>
                <a:ea typeface="+mn-ea"/>
                <a:cs typeface="+mn-cs"/>
              </a:rPr>
              <a:t>. Risk-</a:t>
            </a:r>
            <a:r>
              <a:rPr lang="tr-TR" sz="1200" kern="1200" dirty="0" err="1">
                <a:solidFill>
                  <a:schemeClr val="tx1"/>
                </a:solidFill>
                <a:effectLst/>
                <a:latin typeface="+mn-lt"/>
                <a:ea typeface="+mn-ea"/>
                <a:cs typeface="+mn-cs"/>
              </a:rPr>
              <a:t>adjustedmanagement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strategy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acute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pulmonary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embolism</a:t>
            </a:r>
            <a:r>
              <a:rPr lang="tr-TR" sz="1200" kern="1200" dirty="0">
                <a:solidFill>
                  <a:schemeClr val="tx1"/>
                </a:solidFill>
                <a:effectLst/>
                <a:latin typeface="+mn-lt"/>
                <a:ea typeface="+mn-ea"/>
                <a:cs typeface="+mn-cs"/>
              </a:rPr>
              <a:t>.</a:t>
            </a:r>
          </a:p>
          <a:p>
            <a:r>
              <a:rPr lang="tr-TR" sz="1200" kern="1200" dirty="0">
                <a:solidFill>
                  <a:schemeClr val="tx1"/>
                </a:solidFill>
                <a:effectLst/>
                <a:latin typeface="+mn-lt"/>
                <a:ea typeface="+mn-ea"/>
                <a:cs typeface="+mn-cs"/>
              </a:rPr>
              <a:t>CTPA= </a:t>
            </a:r>
            <a:r>
              <a:rPr lang="tr-TR" sz="1200" kern="1200" dirty="0" err="1">
                <a:solidFill>
                  <a:schemeClr val="tx1"/>
                </a:solidFill>
                <a:effectLst/>
                <a:latin typeface="+mn-lt"/>
                <a:ea typeface="+mn-ea"/>
                <a:cs typeface="+mn-cs"/>
              </a:rPr>
              <a:t>computed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tomography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pulmonary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angiography</a:t>
            </a:r>
            <a:r>
              <a:rPr lang="tr-TR" sz="1200" kern="1200" dirty="0">
                <a:solidFill>
                  <a:schemeClr val="tx1"/>
                </a:solidFill>
                <a:effectLst/>
                <a:latin typeface="+mn-lt"/>
                <a:ea typeface="+mn-ea"/>
                <a:cs typeface="+mn-cs"/>
              </a:rPr>
              <a:t>/</a:t>
            </a:r>
            <a:r>
              <a:rPr lang="tr-TR" sz="1200" kern="1200" dirty="0" err="1">
                <a:solidFill>
                  <a:schemeClr val="tx1"/>
                </a:solidFill>
                <a:effectLst/>
                <a:latin typeface="+mn-lt"/>
                <a:ea typeface="+mn-ea"/>
                <a:cs typeface="+mn-cs"/>
              </a:rPr>
              <a:t>angiogram</a:t>
            </a:r>
            <a:r>
              <a:rPr lang="tr-TR" sz="1200" kern="1200" dirty="0">
                <a:solidFill>
                  <a:schemeClr val="tx1"/>
                </a:solidFill>
                <a:effectLst/>
                <a:latin typeface="+mn-lt"/>
                <a:ea typeface="+mn-ea"/>
                <a:cs typeface="+mn-cs"/>
              </a:rPr>
              <a:t>; PE= </a:t>
            </a:r>
            <a:r>
              <a:rPr lang="tr-TR" sz="1200" kern="1200" dirty="0" err="1">
                <a:solidFill>
                  <a:schemeClr val="tx1"/>
                </a:solidFill>
                <a:effectLst/>
                <a:latin typeface="+mn-lt"/>
                <a:ea typeface="+mn-ea"/>
                <a:cs typeface="+mn-cs"/>
              </a:rPr>
              <a:t>pulmonary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embolism</a:t>
            </a:r>
            <a:r>
              <a:rPr lang="tr-TR" sz="1200" kern="1200" dirty="0">
                <a:solidFill>
                  <a:schemeClr val="tx1"/>
                </a:solidFill>
                <a:effectLst/>
                <a:latin typeface="+mn-lt"/>
                <a:ea typeface="+mn-ea"/>
                <a:cs typeface="+mn-cs"/>
              </a:rPr>
              <a:t>; PESI= </a:t>
            </a:r>
            <a:r>
              <a:rPr lang="tr-TR" sz="1200" kern="1200" dirty="0" err="1">
                <a:solidFill>
                  <a:schemeClr val="tx1"/>
                </a:solidFill>
                <a:effectLst/>
                <a:latin typeface="+mn-lt"/>
                <a:ea typeface="+mn-ea"/>
                <a:cs typeface="+mn-cs"/>
              </a:rPr>
              <a:t>Pulmonary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Embolism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Severity</a:t>
            </a:r>
            <a:r>
              <a:rPr lang="tr-TR" sz="1200" kern="1200" dirty="0">
                <a:solidFill>
                  <a:schemeClr val="tx1"/>
                </a:solidFill>
                <a:effectLst/>
                <a:latin typeface="+mn-lt"/>
                <a:ea typeface="+mn-ea"/>
                <a:cs typeface="+mn-cs"/>
              </a:rPr>
              <a:t> Index; RV = </a:t>
            </a:r>
            <a:r>
              <a:rPr lang="tr-TR" sz="1200" kern="1200" dirty="0" err="1">
                <a:solidFill>
                  <a:schemeClr val="tx1"/>
                </a:solidFill>
                <a:effectLst/>
                <a:latin typeface="+mn-lt"/>
                <a:ea typeface="+mn-ea"/>
                <a:cs typeface="+mn-cs"/>
              </a:rPr>
              <a:t>right</a:t>
            </a:r>
            <a:endParaRPr lang="tr-TR" sz="1200" kern="1200" dirty="0">
              <a:solidFill>
                <a:schemeClr val="tx1"/>
              </a:solidFill>
              <a:effectLst/>
              <a:latin typeface="+mn-lt"/>
              <a:ea typeface="+mn-ea"/>
              <a:cs typeface="+mn-cs"/>
            </a:endParaRPr>
          </a:p>
          <a:p>
            <a:r>
              <a:rPr lang="tr-TR" sz="1200" kern="1200" dirty="0" err="1">
                <a:solidFill>
                  <a:schemeClr val="tx1"/>
                </a:solidFill>
                <a:effectLst/>
                <a:latin typeface="+mn-lt"/>
                <a:ea typeface="+mn-ea"/>
                <a:cs typeface="+mn-cs"/>
              </a:rPr>
              <a:t>ventricular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sPESI</a:t>
            </a:r>
            <a:r>
              <a:rPr lang="tr-TR" sz="1200" kern="1200" dirty="0">
                <a:solidFill>
                  <a:schemeClr val="tx1"/>
                </a:solidFill>
                <a:effectLst/>
                <a:latin typeface="+mn-lt"/>
                <a:ea typeface="+mn-ea"/>
                <a:cs typeface="+mn-cs"/>
              </a:rPr>
              <a:t> = </a:t>
            </a:r>
            <a:r>
              <a:rPr lang="tr-TR" sz="1200" kern="1200" dirty="0" err="1">
                <a:solidFill>
                  <a:schemeClr val="tx1"/>
                </a:solidFill>
                <a:effectLst/>
                <a:latin typeface="+mn-lt"/>
                <a:ea typeface="+mn-ea"/>
                <a:cs typeface="+mn-cs"/>
              </a:rPr>
              <a:t>simplified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Pulmonary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Embolism</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Severity</a:t>
            </a:r>
            <a:r>
              <a:rPr lang="tr-TR" sz="1200" kern="1200" dirty="0">
                <a:solidFill>
                  <a:schemeClr val="tx1"/>
                </a:solidFill>
                <a:effectLst/>
                <a:latin typeface="+mn-lt"/>
                <a:ea typeface="+mn-ea"/>
                <a:cs typeface="+mn-cs"/>
              </a:rPr>
              <a:t> Index; TTE= </a:t>
            </a:r>
            <a:r>
              <a:rPr lang="tr-TR" sz="1200" kern="1200" dirty="0" err="1">
                <a:solidFill>
                  <a:schemeClr val="tx1"/>
                </a:solidFill>
                <a:effectLst/>
                <a:latin typeface="+mn-lt"/>
                <a:ea typeface="+mn-ea"/>
                <a:cs typeface="+mn-cs"/>
              </a:rPr>
              <a:t>transthoracic</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echocardiogram</a:t>
            </a:r>
            <a:r>
              <a:rPr lang="tr-TR" sz="1200" kern="1200" dirty="0">
                <a:solidFill>
                  <a:schemeClr val="tx1"/>
                </a:solidFill>
                <a:effectLst/>
                <a:latin typeface="+mn-lt"/>
                <a:ea typeface="+mn-ea"/>
                <a:cs typeface="+mn-cs"/>
              </a:rPr>
              <a:t>.</a:t>
            </a:r>
          </a:p>
          <a:p>
            <a:r>
              <a:rPr lang="tr-TR" sz="1200" kern="1200" dirty="0" err="1">
                <a:solidFill>
                  <a:schemeClr val="tx1"/>
                </a:solidFill>
                <a:effectLst/>
                <a:latin typeface="+mn-lt"/>
                <a:ea typeface="+mn-ea"/>
                <a:cs typeface="+mn-cs"/>
              </a:rPr>
              <a:t>aSee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also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emergency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management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algorithmshown</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online </a:t>
            </a:r>
            <a:r>
              <a:rPr lang="tr-TR" sz="1200" kern="1200" dirty="0" err="1">
                <a:solidFill>
                  <a:schemeClr val="tx1"/>
                </a:solidFill>
                <a:effectLst/>
                <a:latin typeface="+mn-lt"/>
                <a:ea typeface="+mn-ea"/>
                <a:cs typeface="+mn-cs"/>
              </a:rPr>
              <a:t>Supplementary</a:t>
            </a:r>
            <a:r>
              <a:rPr lang="tr-TR" sz="1200" kern="1200" dirty="0">
                <a:solidFill>
                  <a:schemeClr val="tx1"/>
                </a:solidFill>
                <a:effectLst/>
                <a:latin typeface="+mn-lt"/>
                <a:ea typeface="+mn-ea"/>
                <a:cs typeface="+mn-cs"/>
              </a:rPr>
              <a:t> Data.</a:t>
            </a:r>
          </a:p>
          <a:p>
            <a:r>
              <a:rPr lang="tr-TR" sz="1200" kern="1200" dirty="0" err="1">
                <a:solidFill>
                  <a:schemeClr val="tx1"/>
                </a:solidFill>
                <a:effectLst/>
                <a:latin typeface="+mn-lt"/>
                <a:ea typeface="+mn-ea"/>
                <a:cs typeface="+mn-cs"/>
              </a:rPr>
              <a:t>bRefer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Table</a:t>
            </a:r>
            <a:r>
              <a:rPr lang="tr-TR" sz="1200" kern="1200" dirty="0">
                <a:solidFill>
                  <a:schemeClr val="tx1"/>
                </a:solidFill>
                <a:effectLst/>
                <a:latin typeface="+mn-lt"/>
                <a:ea typeface="+mn-ea"/>
                <a:cs typeface="+mn-cs"/>
              </a:rPr>
              <a:t> 8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definition</a:t>
            </a:r>
            <a:r>
              <a:rPr lang="tr-TR" sz="1200" kern="1200" dirty="0">
                <a:solidFill>
                  <a:schemeClr val="tx1"/>
                </a:solidFill>
                <a:effectLst/>
                <a:latin typeface="+mn-lt"/>
                <a:ea typeface="+mn-ea"/>
                <a:cs typeface="+mn-cs"/>
              </a:rPr>
              <a:t> of </a:t>
            </a:r>
            <a:r>
              <a:rPr lang="tr-TR" sz="1200" kern="1200" dirty="0" err="1">
                <a:solidFill>
                  <a:schemeClr val="tx1"/>
                </a:solidFill>
                <a:effectLst/>
                <a:latin typeface="+mn-lt"/>
                <a:ea typeface="+mn-ea"/>
                <a:cs typeface="+mn-cs"/>
              </a:rPr>
              <a:t>high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intermediate-high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intermediate-low</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low</a:t>
            </a:r>
            <a:r>
              <a:rPr lang="tr-TR" sz="1200" kern="1200" dirty="0">
                <a:solidFill>
                  <a:schemeClr val="tx1"/>
                </a:solidFill>
                <a:effectLst/>
                <a:latin typeface="+mn-lt"/>
                <a:ea typeface="+mn-ea"/>
                <a:cs typeface="+mn-cs"/>
              </a:rPr>
              <a:t>-risk PE.</a:t>
            </a:r>
          </a:p>
          <a:p>
            <a:r>
              <a:rPr lang="tr-TR" sz="1200" kern="1200" dirty="0" err="1">
                <a:solidFill>
                  <a:schemeClr val="tx1"/>
                </a:solidFill>
                <a:effectLst/>
                <a:latin typeface="+mn-lt"/>
                <a:ea typeface="+mn-ea"/>
                <a:cs typeface="+mn-cs"/>
              </a:rPr>
              <a:t>cCancer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heart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failure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chronic</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lung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disease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included</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PESI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sPESI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Table</a:t>
            </a:r>
            <a:r>
              <a:rPr lang="tr-TR" sz="1200" kern="1200" dirty="0">
                <a:solidFill>
                  <a:schemeClr val="tx1"/>
                </a:solidFill>
                <a:effectLst/>
                <a:latin typeface="+mn-lt"/>
                <a:ea typeface="+mn-ea"/>
                <a:cs typeface="+mn-cs"/>
              </a:rPr>
              <a:t> 7).</a:t>
            </a:r>
          </a:p>
          <a:p>
            <a:r>
              <a:rPr lang="tr-TR" sz="1200" kern="1200" dirty="0" err="1">
                <a:solidFill>
                  <a:schemeClr val="tx1"/>
                </a:solidFill>
                <a:effectLst/>
                <a:latin typeface="+mn-lt"/>
                <a:ea typeface="+mn-ea"/>
                <a:cs typeface="+mn-cs"/>
              </a:rPr>
              <a:t>dSee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Supplementary</a:t>
            </a:r>
            <a:r>
              <a:rPr lang="tr-TR" sz="1200" kern="1200" dirty="0">
                <a:solidFill>
                  <a:schemeClr val="tx1"/>
                </a:solidFill>
                <a:effectLst/>
                <a:latin typeface="+mn-lt"/>
                <a:ea typeface="+mn-ea"/>
                <a:cs typeface="+mn-cs"/>
              </a:rPr>
              <a:t> Data </a:t>
            </a:r>
            <a:r>
              <a:rPr lang="tr-TR" sz="1200" kern="1200" dirty="0" err="1">
                <a:solidFill>
                  <a:schemeClr val="tx1"/>
                </a:solidFill>
                <a:effectLst/>
                <a:latin typeface="+mn-lt"/>
                <a:ea typeface="+mn-ea"/>
                <a:cs typeface="+mn-cs"/>
              </a:rPr>
              <a:t>Table</a:t>
            </a:r>
            <a:r>
              <a:rPr lang="tr-TR" sz="1200" kern="1200" dirty="0">
                <a:solidFill>
                  <a:schemeClr val="tx1"/>
                </a:solidFill>
                <a:effectLst/>
                <a:latin typeface="+mn-lt"/>
                <a:ea typeface="+mn-ea"/>
                <a:cs typeface="+mn-cs"/>
              </a:rPr>
              <a:t> 12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Hestia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criteria</a:t>
            </a:r>
            <a:r>
              <a:rPr lang="tr-TR" sz="1200" kern="1200" dirty="0">
                <a:solidFill>
                  <a:schemeClr val="tx1"/>
                </a:solidFill>
                <a:effectLst/>
                <a:latin typeface="+mn-lt"/>
                <a:ea typeface="+mn-ea"/>
                <a:cs typeface="+mn-cs"/>
              </a:rPr>
              <a:t>.</a:t>
            </a:r>
          </a:p>
          <a:p>
            <a:r>
              <a:rPr lang="tr-TR" sz="1200" kern="1200" dirty="0" err="1">
                <a:solidFill>
                  <a:schemeClr val="tx1"/>
                </a:solidFill>
                <a:effectLst/>
                <a:latin typeface="+mn-lt"/>
                <a:ea typeface="+mn-ea"/>
                <a:cs typeface="+mn-cs"/>
              </a:rPr>
              <a:t>ePrognostically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relevant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imaging</a:t>
            </a:r>
            <a:r>
              <a:rPr lang="tr-TR" sz="1200" kern="1200" dirty="0">
                <a:solidFill>
                  <a:schemeClr val="tx1"/>
                </a:solidFill>
                <a:effectLst/>
                <a:latin typeface="+mn-lt"/>
                <a:ea typeface="+mn-ea"/>
                <a:cs typeface="+mn-cs"/>
              </a:rPr>
              <a:t> (TTE </a:t>
            </a:r>
            <a:r>
              <a:rPr lang="tr-TR" sz="1200" kern="1200" dirty="0" err="1">
                <a:solidFill>
                  <a:schemeClr val="tx1"/>
                </a:solidFill>
                <a:effectLst/>
                <a:latin typeface="+mn-lt"/>
                <a:ea typeface="+mn-ea"/>
                <a:cs typeface="+mn-cs"/>
              </a:rPr>
              <a:t>or</a:t>
            </a:r>
            <a:r>
              <a:rPr lang="tr-TR" sz="1200" kern="1200" dirty="0">
                <a:solidFill>
                  <a:schemeClr val="tx1"/>
                </a:solidFill>
                <a:effectLst/>
                <a:latin typeface="+mn-lt"/>
                <a:ea typeface="+mn-ea"/>
                <a:cs typeface="+mn-cs"/>
              </a:rPr>
              <a:t> CTPA) </a:t>
            </a:r>
            <a:r>
              <a:rPr lang="tr-TR" sz="1200" kern="1200" dirty="0" err="1">
                <a:solidFill>
                  <a:schemeClr val="tx1"/>
                </a:solidFill>
                <a:effectLst/>
                <a:latin typeface="+mn-lt"/>
                <a:ea typeface="+mn-ea"/>
                <a:cs typeface="+mn-cs"/>
              </a:rPr>
              <a:t>findings</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patients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with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acute</a:t>
            </a:r>
            <a:r>
              <a:rPr lang="tr-TR" sz="1200" kern="1200" dirty="0">
                <a:solidFill>
                  <a:schemeClr val="tx1"/>
                </a:solidFill>
                <a:effectLst/>
                <a:latin typeface="+mn-lt"/>
                <a:ea typeface="+mn-ea"/>
                <a:cs typeface="+mn-cs"/>
              </a:rPr>
              <a:t> PE, </a:t>
            </a:r>
            <a:r>
              <a:rPr lang="tr-TR" sz="1200" kern="1200" dirty="0" err="1">
                <a:solidFill>
                  <a:schemeClr val="tx1"/>
                </a:solidFill>
                <a:effectLst/>
                <a:latin typeface="+mn-lt"/>
                <a:ea typeface="+mn-ea"/>
                <a:cs typeface="+mn-cs"/>
              </a:rPr>
              <a:t>are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graphically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presented</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Figure</a:t>
            </a:r>
            <a:r>
              <a:rPr lang="tr-TR" sz="1200" kern="1200" dirty="0">
                <a:solidFill>
                  <a:schemeClr val="tx1"/>
                </a:solidFill>
                <a:effectLst/>
                <a:latin typeface="+mn-lt"/>
                <a:ea typeface="+mn-ea"/>
                <a:cs typeface="+mn-cs"/>
              </a:rPr>
              <a:t> 3.</a:t>
            </a:r>
          </a:p>
          <a:p>
            <a:r>
              <a:rPr lang="tr-TR" sz="1200" kern="1200" dirty="0" err="1">
                <a:solidFill>
                  <a:schemeClr val="tx1"/>
                </a:solidFill>
                <a:effectLst/>
                <a:latin typeface="+mn-lt"/>
                <a:ea typeface="+mn-ea"/>
                <a:cs typeface="+mn-cs"/>
              </a:rPr>
              <a:t>fA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cardiac</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troponin</a:t>
            </a:r>
            <a:r>
              <a:rPr lang="tr-TR" sz="1200" kern="1200" dirty="0">
                <a:solidFill>
                  <a:schemeClr val="tx1"/>
                </a:solidFill>
                <a:effectLst/>
                <a:latin typeface="+mn-lt"/>
                <a:ea typeface="+mn-ea"/>
                <a:cs typeface="+mn-cs"/>
              </a:rPr>
              <a:t> test </a:t>
            </a:r>
            <a:r>
              <a:rPr lang="tr-TR" sz="1200" kern="1200" dirty="0" err="1">
                <a:solidFill>
                  <a:schemeClr val="tx1"/>
                </a:solidFill>
                <a:effectLst/>
                <a:latin typeface="+mn-lt"/>
                <a:ea typeface="+mn-ea"/>
                <a:cs typeface="+mn-cs"/>
              </a:rPr>
              <a:t>may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already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have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been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performed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during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initial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diagnostic</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work-up</a:t>
            </a:r>
            <a:r>
              <a:rPr lang="tr-TR" sz="1200" kern="1200" dirty="0">
                <a:solidFill>
                  <a:schemeClr val="tx1"/>
                </a:solidFill>
                <a:effectLst/>
                <a:latin typeface="+mn-lt"/>
                <a:ea typeface="+mn-ea"/>
                <a:cs typeface="+mn-cs"/>
              </a:rPr>
              <a:t>.</a:t>
            </a:r>
          </a:p>
          <a:p>
            <a:r>
              <a:rPr lang="tr-TR" sz="1200" kern="1200" dirty="0" err="1">
                <a:solidFill>
                  <a:schemeClr val="tx1"/>
                </a:solidFill>
                <a:effectLst/>
                <a:latin typeface="+mn-lt"/>
                <a:ea typeface="+mn-ea"/>
                <a:cs typeface="+mn-cs"/>
              </a:rPr>
              <a:t>gIncluded</a:t>
            </a:r>
            <a:r>
              <a:rPr lang="tr-TR" sz="1200" kern="1200" dirty="0">
                <a:solidFill>
                  <a:schemeClr val="tx1"/>
                </a:solidFill>
                <a:effectLst/>
                <a:latin typeface="+mn-lt"/>
                <a:ea typeface="+mn-ea"/>
                <a:cs typeface="+mn-cs"/>
              </a:rPr>
              <a:t> in </a:t>
            </a:r>
            <a:r>
              <a:rPr lang="tr-TR" sz="1200" kern="1200" dirty="0" err="1">
                <a:solidFill>
                  <a:schemeClr val="tx1"/>
                </a:solidFill>
                <a:effectLst/>
                <a:latin typeface="+mn-lt"/>
                <a:ea typeface="+mn-ea"/>
                <a:cs typeface="+mn-cs"/>
              </a:rPr>
              <a:t>the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Hestia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criteria</a:t>
            </a:r>
            <a:r>
              <a:rPr lang="tr-TR" sz="1200" kern="1200" dirty="0">
                <a:solidFill>
                  <a:schemeClr val="tx1"/>
                </a:solidFill>
                <a:effectLst/>
                <a:latin typeface="+mn-lt"/>
                <a:ea typeface="+mn-ea"/>
                <a:cs typeface="+mn-cs"/>
              </a:rPr>
              <a:t>.</a:t>
            </a:r>
          </a:p>
          <a:p>
            <a:endParaRPr lang="fr-FR" dirty="0"/>
          </a:p>
        </p:txBody>
      </p:sp>
      <p:sp>
        <p:nvSpPr>
          <p:cNvPr id="4" name="Slayt Numarası Yer Tutucusu 3"/>
          <p:cNvSpPr>
            <a:spLocks noGrp="1"/>
          </p:cNvSpPr>
          <p:nvPr>
            <p:ph type="sldNum" sz="quarter" idx="5"/>
          </p:nvPr>
        </p:nvSpPr>
        <p:spPr/>
        <p:txBody>
          <a:bodyPr/>
          <a:lstStyle/>
          <a:p>
            <a:fld id="{2E5B340D-BE2F-D349-AEA1-1C65F94D9E7F}" type="slidenum">
              <a:rPr lang="fr-FR" smtClean="0"/>
              <a:t>36</a:t>
            </a:fld>
            <a:endParaRPr lang="fr-FR"/>
          </a:p>
        </p:txBody>
      </p:sp>
    </p:spTree>
    <p:extLst>
      <p:ext uri="{BB962C8B-B14F-4D97-AF65-F5344CB8AC3E}">
        <p14:creationId xmlns:p14="http://schemas.microsoft.com/office/powerpoint/2010/main" val="3672796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fr-FR" dirty="0"/>
          </a:p>
        </p:txBody>
      </p:sp>
      <p:sp>
        <p:nvSpPr>
          <p:cNvPr id="4" name="Slayt Numarası Yer Tutucusu 3"/>
          <p:cNvSpPr>
            <a:spLocks noGrp="1"/>
          </p:cNvSpPr>
          <p:nvPr>
            <p:ph type="sldNum" sz="quarter" idx="5"/>
          </p:nvPr>
        </p:nvSpPr>
        <p:spPr/>
        <p:txBody>
          <a:bodyPr/>
          <a:lstStyle/>
          <a:p>
            <a:fld id="{2E5B340D-BE2F-D349-AEA1-1C65F94D9E7F}" type="slidenum">
              <a:rPr lang="fr-FR" smtClean="0"/>
              <a:t>38</a:t>
            </a:fld>
            <a:endParaRPr lang="fr-FR"/>
          </a:p>
        </p:txBody>
      </p:sp>
    </p:spTree>
    <p:extLst>
      <p:ext uri="{BB962C8B-B14F-4D97-AF65-F5344CB8AC3E}">
        <p14:creationId xmlns:p14="http://schemas.microsoft.com/office/powerpoint/2010/main" val="227669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35B91364-2640-3242-A8A5-7CC80C33B381}" type="slidenum">
              <a:rPr lang="tr-TR" altLang="tr-TR"/>
              <a:pPr>
                <a:spcBef>
                  <a:spcPct val="0"/>
                </a:spcBef>
              </a:pPr>
              <a:t>44</a:t>
            </a:fld>
            <a:endParaRPr lang="tr-TR" altLang="tr-TR"/>
          </a:p>
        </p:txBody>
      </p:sp>
      <p:sp>
        <p:nvSpPr>
          <p:cNvPr id="53251" name="Rectangle 2"/>
          <p:cNvSpPr>
            <a:spLocks noGrp="1" noRot="1" noChangeAspect="1" noChangeArrowheads="1" noTextEdit="1"/>
          </p:cNvSpPr>
          <p:nvPr>
            <p:ph type="sldImg"/>
          </p:nvPr>
        </p:nvSpPr>
        <p:spPr>
          <a:xfrm>
            <a:off x="382588" y="685800"/>
            <a:ext cx="6096000" cy="3429000"/>
          </a:xfrm>
          <a:ln/>
        </p:spPr>
      </p:sp>
      <p:sp>
        <p:nvSpPr>
          <p:cNvPr id="53252" name="Rectangle 3"/>
          <p:cNvSpPr>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tr-TR" altLang="tr-TR">
                <a:latin typeface="Times New Roman" charset="0"/>
              </a:rPr>
              <a:t>The upper box indicates the drugs which potentiates the warfarin effects. The lower box indicates the the drugs which inhibits the warfarin effects. Alcohol without liver disease, antacids, atenolol, bumetadine, enoxacin, famotidine, fluoxetine, ketorolac, metaprolol, naproxen, nizatidine, psyllium, ran,t,d,ne, ibuprofen, ketoconazole, diltiazem, tobacco ,vancomycin are shown to be have no effection on warfarin.</a:t>
            </a:r>
            <a:endParaRPr lang="en-US" altLang="tr-TR">
              <a:latin typeface="Times New Roman" charset="0"/>
            </a:endParaRPr>
          </a:p>
        </p:txBody>
      </p:sp>
    </p:spTree>
    <p:extLst>
      <p:ext uri="{BB962C8B-B14F-4D97-AF65-F5344CB8AC3E}">
        <p14:creationId xmlns:p14="http://schemas.microsoft.com/office/powerpoint/2010/main" val="302446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6"/>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7575">
              <a:defRPr>
                <a:solidFill>
                  <a:schemeClr val="tx1"/>
                </a:solidFill>
                <a:latin typeface="Tahoma" charset="0"/>
              </a:defRPr>
            </a:lvl1pPr>
            <a:lvl2pPr marL="742950" indent="-285750" defTabSz="917575">
              <a:defRPr>
                <a:solidFill>
                  <a:schemeClr val="tx1"/>
                </a:solidFill>
                <a:latin typeface="Tahoma" charset="0"/>
              </a:defRPr>
            </a:lvl2pPr>
            <a:lvl3pPr marL="1143000" indent="-228600" defTabSz="917575">
              <a:defRPr>
                <a:solidFill>
                  <a:schemeClr val="tx1"/>
                </a:solidFill>
                <a:latin typeface="Tahoma" charset="0"/>
              </a:defRPr>
            </a:lvl3pPr>
            <a:lvl4pPr marL="1600200" indent="-228600" defTabSz="917575">
              <a:defRPr>
                <a:solidFill>
                  <a:schemeClr val="tx1"/>
                </a:solidFill>
                <a:latin typeface="Tahoma" charset="0"/>
              </a:defRPr>
            </a:lvl4pPr>
            <a:lvl5pPr marL="2057400" indent="-228600" defTabSz="917575">
              <a:defRPr>
                <a:solidFill>
                  <a:schemeClr val="tx1"/>
                </a:solidFill>
                <a:latin typeface="Tahoma" charset="0"/>
              </a:defRPr>
            </a:lvl5pPr>
            <a:lvl6pPr marL="2514600" indent="-228600" defTabSz="917575" eaLnBrk="0" fontAlgn="base" hangingPunct="0">
              <a:spcBef>
                <a:spcPct val="0"/>
              </a:spcBef>
              <a:spcAft>
                <a:spcPct val="0"/>
              </a:spcAft>
              <a:defRPr>
                <a:solidFill>
                  <a:schemeClr val="tx1"/>
                </a:solidFill>
                <a:latin typeface="Tahoma" charset="0"/>
              </a:defRPr>
            </a:lvl6pPr>
            <a:lvl7pPr marL="2971800" indent="-228600" defTabSz="917575" eaLnBrk="0" fontAlgn="base" hangingPunct="0">
              <a:spcBef>
                <a:spcPct val="0"/>
              </a:spcBef>
              <a:spcAft>
                <a:spcPct val="0"/>
              </a:spcAft>
              <a:defRPr>
                <a:solidFill>
                  <a:schemeClr val="tx1"/>
                </a:solidFill>
                <a:latin typeface="Tahoma" charset="0"/>
              </a:defRPr>
            </a:lvl7pPr>
            <a:lvl8pPr marL="3429000" indent="-228600" defTabSz="917575" eaLnBrk="0" fontAlgn="base" hangingPunct="0">
              <a:spcBef>
                <a:spcPct val="0"/>
              </a:spcBef>
              <a:spcAft>
                <a:spcPct val="0"/>
              </a:spcAft>
              <a:defRPr>
                <a:solidFill>
                  <a:schemeClr val="tx1"/>
                </a:solidFill>
                <a:latin typeface="Tahoma" charset="0"/>
              </a:defRPr>
            </a:lvl8pPr>
            <a:lvl9pPr marL="3886200" indent="-228600" defTabSz="917575" eaLnBrk="0" fontAlgn="base" hangingPunct="0">
              <a:spcBef>
                <a:spcPct val="0"/>
              </a:spcBef>
              <a:spcAft>
                <a:spcPct val="0"/>
              </a:spcAft>
              <a:defRPr>
                <a:solidFill>
                  <a:schemeClr val="tx1"/>
                </a:solidFill>
                <a:latin typeface="Tahoma" charset="0"/>
              </a:defRPr>
            </a:lvl9pPr>
          </a:lstStyle>
          <a:p>
            <a:pPr rtl="1"/>
            <a:fld id="{B8A6874C-FAE9-5E45-85AD-C8F0BE2EEA93}" type="slidenum">
              <a:rPr lang="en-GB" altLang="x-none">
                <a:latin typeface="Times New Roman" charset="0"/>
              </a:rPr>
              <a:pPr rtl="1"/>
              <a:t>45</a:t>
            </a:fld>
            <a:endParaRPr lang="en-GB" altLang="x-none">
              <a:latin typeface="Times New Roman" charset="0"/>
            </a:endParaRPr>
          </a:p>
        </p:txBody>
      </p:sp>
      <p:sp>
        <p:nvSpPr>
          <p:cNvPr id="56323" name="Rectangle 12"/>
          <p:cNvSpPr>
            <a:spLocks noGrp="1" noChangeArrowheads="1"/>
          </p:cNvSpPr>
          <p:nvPr>
            <p:ph type="hdr" sz="quarter"/>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7575">
              <a:defRPr>
                <a:solidFill>
                  <a:schemeClr val="tx1"/>
                </a:solidFill>
                <a:latin typeface="Tahoma" charset="0"/>
              </a:defRPr>
            </a:lvl1pPr>
            <a:lvl2pPr marL="742950" indent="-285750" defTabSz="917575">
              <a:defRPr>
                <a:solidFill>
                  <a:schemeClr val="tx1"/>
                </a:solidFill>
                <a:latin typeface="Tahoma" charset="0"/>
              </a:defRPr>
            </a:lvl2pPr>
            <a:lvl3pPr marL="1143000" indent="-228600" defTabSz="917575">
              <a:defRPr>
                <a:solidFill>
                  <a:schemeClr val="tx1"/>
                </a:solidFill>
                <a:latin typeface="Tahoma" charset="0"/>
              </a:defRPr>
            </a:lvl3pPr>
            <a:lvl4pPr marL="1600200" indent="-228600" defTabSz="917575">
              <a:defRPr>
                <a:solidFill>
                  <a:schemeClr val="tx1"/>
                </a:solidFill>
                <a:latin typeface="Tahoma" charset="0"/>
              </a:defRPr>
            </a:lvl4pPr>
            <a:lvl5pPr marL="2057400" indent="-228600" defTabSz="917575">
              <a:defRPr>
                <a:solidFill>
                  <a:schemeClr val="tx1"/>
                </a:solidFill>
                <a:latin typeface="Tahoma" charset="0"/>
              </a:defRPr>
            </a:lvl5pPr>
            <a:lvl6pPr marL="2514600" indent="-228600" defTabSz="917575" eaLnBrk="0" fontAlgn="base" hangingPunct="0">
              <a:spcBef>
                <a:spcPct val="0"/>
              </a:spcBef>
              <a:spcAft>
                <a:spcPct val="0"/>
              </a:spcAft>
              <a:defRPr>
                <a:solidFill>
                  <a:schemeClr val="tx1"/>
                </a:solidFill>
                <a:latin typeface="Tahoma" charset="0"/>
              </a:defRPr>
            </a:lvl6pPr>
            <a:lvl7pPr marL="2971800" indent="-228600" defTabSz="917575" eaLnBrk="0" fontAlgn="base" hangingPunct="0">
              <a:spcBef>
                <a:spcPct val="0"/>
              </a:spcBef>
              <a:spcAft>
                <a:spcPct val="0"/>
              </a:spcAft>
              <a:defRPr>
                <a:solidFill>
                  <a:schemeClr val="tx1"/>
                </a:solidFill>
                <a:latin typeface="Tahoma" charset="0"/>
              </a:defRPr>
            </a:lvl7pPr>
            <a:lvl8pPr marL="3429000" indent="-228600" defTabSz="917575" eaLnBrk="0" fontAlgn="base" hangingPunct="0">
              <a:spcBef>
                <a:spcPct val="0"/>
              </a:spcBef>
              <a:spcAft>
                <a:spcPct val="0"/>
              </a:spcAft>
              <a:defRPr>
                <a:solidFill>
                  <a:schemeClr val="tx1"/>
                </a:solidFill>
                <a:latin typeface="Tahoma" charset="0"/>
              </a:defRPr>
            </a:lvl8pPr>
            <a:lvl9pPr marL="3886200" indent="-228600" defTabSz="917575" eaLnBrk="0" fontAlgn="base" hangingPunct="0">
              <a:spcBef>
                <a:spcPct val="0"/>
              </a:spcBef>
              <a:spcAft>
                <a:spcPct val="0"/>
              </a:spcAft>
              <a:defRPr>
                <a:solidFill>
                  <a:schemeClr val="tx1"/>
                </a:solidFill>
                <a:latin typeface="Tahoma" charset="0"/>
              </a:defRPr>
            </a:lvl9pPr>
          </a:lstStyle>
          <a:p>
            <a:pPr rtl="1"/>
            <a:r>
              <a:rPr lang="en-GB" altLang="x-none">
                <a:latin typeface="Times New Roman" charset="0"/>
              </a:rPr>
              <a:t>Rivaroksabanın özellikleri</a:t>
            </a:r>
          </a:p>
        </p:txBody>
      </p:sp>
      <p:sp>
        <p:nvSpPr>
          <p:cNvPr id="56324" name="Rectangle 26"/>
          <p:cNvSpPr txBox="1">
            <a:spLocks noGrp="1" noChangeArrowheads="1"/>
          </p:cNvSpPr>
          <p:nvPr/>
        </p:nvSpPr>
        <p:spPr bwMode="auto">
          <a:xfrm>
            <a:off x="1927225" y="8634413"/>
            <a:ext cx="2997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4" tIns="46061" rIns="92124" bIns="46061" anchor="b"/>
          <a:lstStyle>
            <a:lvl1pPr defTabSz="920750">
              <a:defRPr>
                <a:solidFill>
                  <a:schemeClr val="tx1"/>
                </a:solidFill>
                <a:latin typeface="Tahoma" charset="0"/>
              </a:defRPr>
            </a:lvl1pPr>
            <a:lvl2pPr marL="742950" indent="-285750" defTabSz="920750">
              <a:defRPr>
                <a:solidFill>
                  <a:schemeClr val="tx1"/>
                </a:solidFill>
                <a:latin typeface="Tahoma" charset="0"/>
              </a:defRPr>
            </a:lvl2pPr>
            <a:lvl3pPr marL="1143000" indent="-228600" defTabSz="920750">
              <a:defRPr>
                <a:solidFill>
                  <a:schemeClr val="tx1"/>
                </a:solidFill>
                <a:latin typeface="Tahoma" charset="0"/>
              </a:defRPr>
            </a:lvl3pPr>
            <a:lvl4pPr marL="1600200" indent="-228600" defTabSz="920750">
              <a:defRPr>
                <a:solidFill>
                  <a:schemeClr val="tx1"/>
                </a:solidFill>
                <a:latin typeface="Tahoma" charset="0"/>
              </a:defRPr>
            </a:lvl4pPr>
            <a:lvl5pPr marL="2057400" indent="-228600" defTabSz="920750">
              <a:defRPr>
                <a:solidFill>
                  <a:schemeClr val="tx1"/>
                </a:solidFill>
                <a:latin typeface="Tahoma" charset="0"/>
              </a:defRPr>
            </a:lvl5pPr>
            <a:lvl6pPr marL="2514600" indent="-228600" defTabSz="920750" eaLnBrk="0" fontAlgn="base" hangingPunct="0">
              <a:spcBef>
                <a:spcPct val="0"/>
              </a:spcBef>
              <a:spcAft>
                <a:spcPct val="0"/>
              </a:spcAft>
              <a:defRPr>
                <a:solidFill>
                  <a:schemeClr val="tx1"/>
                </a:solidFill>
                <a:latin typeface="Tahoma" charset="0"/>
              </a:defRPr>
            </a:lvl6pPr>
            <a:lvl7pPr marL="2971800" indent="-228600" defTabSz="920750" eaLnBrk="0" fontAlgn="base" hangingPunct="0">
              <a:spcBef>
                <a:spcPct val="0"/>
              </a:spcBef>
              <a:spcAft>
                <a:spcPct val="0"/>
              </a:spcAft>
              <a:defRPr>
                <a:solidFill>
                  <a:schemeClr val="tx1"/>
                </a:solidFill>
                <a:latin typeface="Tahoma" charset="0"/>
              </a:defRPr>
            </a:lvl7pPr>
            <a:lvl8pPr marL="3429000" indent="-228600" defTabSz="920750" eaLnBrk="0" fontAlgn="base" hangingPunct="0">
              <a:spcBef>
                <a:spcPct val="0"/>
              </a:spcBef>
              <a:spcAft>
                <a:spcPct val="0"/>
              </a:spcAft>
              <a:defRPr>
                <a:solidFill>
                  <a:schemeClr val="tx1"/>
                </a:solidFill>
                <a:latin typeface="Tahoma" charset="0"/>
              </a:defRPr>
            </a:lvl8pPr>
            <a:lvl9pPr marL="3886200" indent="-228600" defTabSz="920750" eaLnBrk="0" fontAlgn="base" hangingPunct="0">
              <a:spcBef>
                <a:spcPct val="0"/>
              </a:spcBef>
              <a:spcAft>
                <a:spcPct val="0"/>
              </a:spcAft>
              <a:defRPr>
                <a:solidFill>
                  <a:schemeClr val="tx1"/>
                </a:solidFill>
                <a:latin typeface="Tahoma" charset="0"/>
              </a:defRPr>
            </a:lvl9pPr>
          </a:lstStyle>
          <a:p>
            <a:pPr algn="ctr" rtl="1"/>
            <a:fld id="{719E2012-5B65-AF44-BF35-759DFBADADC5}" type="slidenum">
              <a:rPr lang="en-GB" altLang="x-none" sz="1000">
                <a:solidFill>
                  <a:srgbClr val="4D4D4D"/>
                </a:solidFill>
              </a:rPr>
              <a:pPr algn="ctr" rtl="1"/>
              <a:t>45</a:t>
            </a:fld>
            <a:endParaRPr lang="en-GB" altLang="x-none" sz="1000">
              <a:solidFill>
                <a:srgbClr val="4D4D4D"/>
              </a:solidFill>
            </a:endParaRPr>
          </a:p>
        </p:txBody>
      </p:sp>
      <p:sp>
        <p:nvSpPr>
          <p:cNvPr id="56325" name="Rectangle 2"/>
          <p:cNvSpPr>
            <a:spLocks noGrp="1" noRot="1" noChangeAspect="1" noChangeArrowheads="1" noTextEdit="1"/>
          </p:cNvSpPr>
          <p:nvPr>
            <p:ph type="sldImg"/>
          </p:nvPr>
        </p:nvSpPr>
        <p:spPr>
          <a:xfrm>
            <a:off x="658813" y="693738"/>
            <a:ext cx="5613400" cy="3159125"/>
          </a:xfrm>
          <a:ln/>
        </p:spPr>
      </p:sp>
      <p:sp>
        <p:nvSpPr>
          <p:cNvPr id="32773" name="Rectangle 3"/>
          <p:cNvSpPr>
            <a:spLocks noGrp="1" noChangeArrowheads="1"/>
          </p:cNvSpPr>
          <p:nvPr>
            <p:ph type="body" idx="1"/>
          </p:nvPr>
        </p:nvSpPr>
        <p:spPr/>
        <p:txBody>
          <a:bodyPr>
            <a:normAutofit fontScale="25000" lnSpcReduction="20000"/>
          </a:bodyPr>
          <a:lstStyle/>
          <a:p>
            <a:pPr rtl="1">
              <a:spcBef>
                <a:spcPts val="438"/>
              </a:spcBef>
              <a:defRPr/>
            </a:pPr>
            <a:r>
              <a:rPr lang="tr-TR" b="1" dirty="0"/>
              <a:t>Tek hedefi olan yeni antikoagülanlar </a:t>
            </a:r>
          </a:p>
          <a:p>
            <a:pPr rtl="1">
              <a:spcBef>
                <a:spcPts val="438"/>
              </a:spcBef>
              <a:defRPr/>
            </a:pPr>
            <a:r>
              <a:rPr lang="tr-TR" dirty="0"/>
              <a:t>Bu slaytta koagülasyon yolağının basitleştirilmiş bir modeli gösterilmektedir.</a:t>
            </a:r>
          </a:p>
          <a:p>
            <a:pPr rtl="1">
              <a:spcBef>
                <a:spcPts val="438"/>
              </a:spcBef>
              <a:defRPr/>
            </a:pPr>
            <a:r>
              <a:rPr lang="tr-TR" dirty="0"/>
              <a:t>Koagülasyon yolağındaki farklı faktörler/adımlar hedeflenebilir:</a:t>
            </a:r>
          </a:p>
          <a:p>
            <a:pPr marL="252052" lvl="1" indent="-168524">
              <a:defRPr/>
            </a:pPr>
            <a:r>
              <a:rPr lang="tr-TR" dirty="0"/>
              <a:t>Koagülasyonun başlangıcı (TF-Faktör VIIa kompleksi inhibitörleri)</a:t>
            </a:r>
          </a:p>
          <a:p>
            <a:pPr marL="252052" lvl="1" indent="-168524">
              <a:defRPr/>
            </a:pPr>
            <a:r>
              <a:rPr lang="tr-TR" dirty="0"/>
              <a:t>Koagülasyonun yayılması (AT üzerinden dolaylı inhibitörler ve direkt Faktör Xa veya IXa inhibitörleri)</a:t>
            </a:r>
          </a:p>
          <a:p>
            <a:pPr marL="252052" lvl="1" indent="-168524">
              <a:defRPr/>
            </a:pPr>
            <a:r>
              <a:rPr lang="tr-TR" dirty="0"/>
              <a:t>Trombin aktivitesi inhibisyonu</a:t>
            </a:r>
          </a:p>
          <a:p>
            <a:pPr rtl="1">
              <a:spcBef>
                <a:spcPts val="438"/>
              </a:spcBef>
              <a:defRPr/>
            </a:pPr>
            <a:r>
              <a:rPr lang="tr-TR" dirty="0"/>
              <a:t>Dolaylı Faktör Xa inhibitörü fondaparinuks AT gerektirir ve protrombinaz kompleksindeki Faktör Xa'yı inhibe etmez.</a:t>
            </a:r>
          </a:p>
          <a:p>
            <a:pPr rtl="1">
              <a:spcBef>
                <a:spcPts val="438"/>
              </a:spcBef>
              <a:defRPr/>
            </a:pPr>
            <a:r>
              <a:rPr lang="tr-TR" dirty="0"/>
              <a:t>Direkt Faktör Xa inhibitörleri (rivaroksaban gibi) kofaktör gerektirmez ve serbest Faktör Xa'nın yanı sıra protrombinaz kompleksindeki Faktör Xa'yı da inhibe ederek trombin oluşumunu engeller.</a:t>
            </a:r>
          </a:p>
          <a:p>
            <a:pPr rtl="1">
              <a:spcBef>
                <a:spcPts val="438"/>
              </a:spcBef>
              <a:defRPr/>
            </a:pPr>
            <a:r>
              <a:rPr lang="tr-TR" dirty="0"/>
              <a:t>Direkt trombin inhibitörleri (dabigatran gibi) trombin aktivitesini inhibe eder. </a:t>
            </a:r>
          </a:p>
          <a:p>
            <a:pPr rtl="1">
              <a:spcBef>
                <a:spcPts val="438"/>
              </a:spcBef>
              <a:defRPr/>
            </a:pPr>
            <a:r>
              <a:rPr lang="tr-TR" dirty="0"/>
              <a:t>Hem Faktör Xa hem de trombin etkili antikoagülasyon için uygun hedeflerdir.</a:t>
            </a:r>
          </a:p>
          <a:p>
            <a:pPr rtl="1">
              <a:spcBef>
                <a:spcPct val="0"/>
              </a:spcBef>
              <a:defRPr/>
            </a:pPr>
            <a:endParaRPr lang="tr-TR" dirty="0"/>
          </a:p>
          <a:p>
            <a:pPr rtl="1">
              <a:spcBef>
                <a:spcPts val="438"/>
              </a:spcBef>
              <a:defRPr/>
            </a:pPr>
            <a:r>
              <a:rPr lang="tr-TR" b="1" dirty="0"/>
              <a:t>Kısaltma</a:t>
            </a:r>
          </a:p>
          <a:p>
            <a:pPr rtl="1">
              <a:spcBef>
                <a:spcPts val="438"/>
              </a:spcBef>
              <a:defRPr/>
            </a:pPr>
            <a:r>
              <a:rPr lang="tr-TR" dirty="0"/>
              <a:t>AT, antitrombin</a:t>
            </a:r>
          </a:p>
          <a:p>
            <a:pPr rtl="1">
              <a:spcBef>
                <a:spcPct val="0"/>
              </a:spcBef>
              <a:defRPr/>
            </a:pPr>
            <a:endParaRPr lang="tr-TR" dirty="0"/>
          </a:p>
          <a:p>
            <a:pPr rtl="1">
              <a:spcBef>
                <a:spcPts val="438"/>
              </a:spcBef>
              <a:defRPr/>
            </a:pPr>
            <a:r>
              <a:rPr lang="tr-TR" b="1" dirty="0"/>
              <a:t>Kaynak</a:t>
            </a:r>
          </a:p>
          <a:p>
            <a:pPr>
              <a:defRPr/>
            </a:pPr>
            <a:r>
              <a:rPr lang="en-GB" dirty="0"/>
              <a:t>1.	Spyropoulos AC. </a:t>
            </a:r>
            <a:r>
              <a:rPr lang="en-GB" i="1" dirty="0"/>
              <a:t>Expert Opin Investig Drugs</a:t>
            </a:r>
            <a:r>
              <a:rPr lang="en-GB" dirty="0"/>
              <a:t> 2007;16:431–440</a:t>
            </a:r>
          </a:p>
          <a:p>
            <a:pPr rtl="1">
              <a:spcBef>
                <a:spcPts val="438"/>
              </a:spcBef>
              <a:defRPr/>
            </a:pPr>
            <a:endParaRPr lang="tr-TR" b="1" dirty="0"/>
          </a:p>
        </p:txBody>
      </p:sp>
    </p:spTree>
    <p:extLst>
      <p:ext uri="{BB962C8B-B14F-4D97-AF65-F5344CB8AC3E}">
        <p14:creationId xmlns:p14="http://schemas.microsoft.com/office/powerpoint/2010/main" val="4133001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6"/>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7575">
              <a:defRPr>
                <a:solidFill>
                  <a:schemeClr val="tx1"/>
                </a:solidFill>
                <a:latin typeface="Tahoma" charset="0"/>
              </a:defRPr>
            </a:lvl1pPr>
            <a:lvl2pPr marL="742950" indent="-285750" defTabSz="917575">
              <a:defRPr>
                <a:solidFill>
                  <a:schemeClr val="tx1"/>
                </a:solidFill>
                <a:latin typeface="Tahoma" charset="0"/>
              </a:defRPr>
            </a:lvl2pPr>
            <a:lvl3pPr marL="1143000" indent="-228600" defTabSz="917575">
              <a:defRPr>
                <a:solidFill>
                  <a:schemeClr val="tx1"/>
                </a:solidFill>
                <a:latin typeface="Tahoma" charset="0"/>
              </a:defRPr>
            </a:lvl3pPr>
            <a:lvl4pPr marL="1600200" indent="-228600" defTabSz="917575">
              <a:defRPr>
                <a:solidFill>
                  <a:schemeClr val="tx1"/>
                </a:solidFill>
                <a:latin typeface="Tahoma" charset="0"/>
              </a:defRPr>
            </a:lvl4pPr>
            <a:lvl5pPr marL="2057400" indent="-228600" defTabSz="917575">
              <a:defRPr>
                <a:solidFill>
                  <a:schemeClr val="tx1"/>
                </a:solidFill>
                <a:latin typeface="Tahoma" charset="0"/>
              </a:defRPr>
            </a:lvl5pPr>
            <a:lvl6pPr marL="2514600" indent="-228600" defTabSz="917575" eaLnBrk="0" fontAlgn="base" hangingPunct="0">
              <a:spcBef>
                <a:spcPct val="0"/>
              </a:spcBef>
              <a:spcAft>
                <a:spcPct val="0"/>
              </a:spcAft>
              <a:defRPr>
                <a:solidFill>
                  <a:schemeClr val="tx1"/>
                </a:solidFill>
                <a:latin typeface="Tahoma" charset="0"/>
              </a:defRPr>
            </a:lvl6pPr>
            <a:lvl7pPr marL="2971800" indent="-228600" defTabSz="917575" eaLnBrk="0" fontAlgn="base" hangingPunct="0">
              <a:spcBef>
                <a:spcPct val="0"/>
              </a:spcBef>
              <a:spcAft>
                <a:spcPct val="0"/>
              </a:spcAft>
              <a:defRPr>
                <a:solidFill>
                  <a:schemeClr val="tx1"/>
                </a:solidFill>
                <a:latin typeface="Tahoma" charset="0"/>
              </a:defRPr>
            </a:lvl7pPr>
            <a:lvl8pPr marL="3429000" indent="-228600" defTabSz="917575" eaLnBrk="0" fontAlgn="base" hangingPunct="0">
              <a:spcBef>
                <a:spcPct val="0"/>
              </a:spcBef>
              <a:spcAft>
                <a:spcPct val="0"/>
              </a:spcAft>
              <a:defRPr>
                <a:solidFill>
                  <a:schemeClr val="tx1"/>
                </a:solidFill>
                <a:latin typeface="Tahoma" charset="0"/>
              </a:defRPr>
            </a:lvl8pPr>
            <a:lvl9pPr marL="3886200" indent="-228600" defTabSz="917575" eaLnBrk="0" fontAlgn="base" hangingPunct="0">
              <a:spcBef>
                <a:spcPct val="0"/>
              </a:spcBef>
              <a:spcAft>
                <a:spcPct val="0"/>
              </a:spcAft>
              <a:defRPr>
                <a:solidFill>
                  <a:schemeClr val="tx1"/>
                </a:solidFill>
                <a:latin typeface="Tahoma" charset="0"/>
              </a:defRPr>
            </a:lvl9pPr>
          </a:lstStyle>
          <a:p>
            <a:pPr rtl="1"/>
            <a:fld id="{A72F3530-C4D5-2F4A-8E64-6CE734D1FAFB}" type="slidenum">
              <a:rPr lang="en-GB" altLang="tr-TR">
                <a:solidFill>
                  <a:schemeClr val="tx2"/>
                </a:solidFill>
                <a:ea typeface="Tahoma" charset="0"/>
                <a:cs typeface="Tahoma" charset="0"/>
              </a:rPr>
              <a:pPr rtl="1"/>
              <a:t>46</a:t>
            </a:fld>
            <a:endParaRPr lang="en-GB" altLang="tr-TR">
              <a:solidFill>
                <a:schemeClr val="tx2"/>
              </a:solidFill>
              <a:ea typeface="Tahoma" charset="0"/>
              <a:cs typeface="Tahoma" charset="0"/>
            </a:endParaRPr>
          </a:p>
        </p:txBody>
      </p:sp>
      <p:sp>
        <p:nvSpPr>
          <p:cNvPr id="58371" name="Rectangle 1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7575">
              <a:defRPr>
                <a:solidFill>
                  <a:schemeClr val="tx1"/>
                </a:solidFill>
                <a:latin typeface="Tahoma" charset="0"/>
              </a:defRPr>
            </a:lvl1pPr>
            <a:lvl2pPr marL="742950" indent="-285750" defTabSz="917575">
              <a:defRPr>
                <a:solidFill>
                  <a:schemeClr val="tx1"/>
                </a:solidFill>
                <a:latin typeface="Tahoma" charset="0"/>
              </a:defRPr>
            </a:lvl2pPr>
            <a:lvl3pPr marL="1143000" indent="-228600" defTabSz="917575">
              <a:defRPr>
                <a:solidFill>
                  <a:schemeClr val="tx1"/>
                </a:solidFill>
                <a:latin typeface="Tahoma" charset="0"/>
              </a:defRPr>
            </a:lvl3pPr>
            <a:lvl4pPr marL="1600200" indent="-228600" defTabSz="917575">
              <a:defRPr>
                <a:solidFill>
                  <a:schemeClr val="tx1"/>
                </a:solidFill>
                <a:latin typeface="Tahoma" charset="0"/>
              </a:defRPr>
            </a:lvl4pPr>
            <a:lvl5pPr marL="2057400" indent="-228600" defTabSz="917575">
              <a:defRPr>
                <a:solidFill>
                  <a:schemeClr val="tx1"/>
                </a:solidFill>
                <a:latin typeface="Tahoma" charset="0"/>
              </a:defRPr>
            </a:lvl5pPr>
            <a:lvl6pPr marL="2514600" indent="-228600" defTabSz="917575" eaLnBrk="0" fontAlgn="base" hangingPunct="0">
              <a:spcBef>
                <a:spcPct val="0"/>
              </a:spcBef>
              <a:spcAft>
                <a:spcPct val="0"/>
              </a:spcAft>
              <a:defRPr>
                <a:solidFill>
                  <a:schemeClr val="tx1"/>
                </a:solidFill>
                <a:latin typeface="Tahoma" charset="0"/>
              </a:defRPr>
            </a:lvl6pPr>
            <a:lvl7pPr marL="2971800" indent="-228600" defTabSz="917575" eaLnBrk="0" fontAlgn="base" hangingPunct="0">
              <a:spcBef>
                <a:spcPct val="0"/>
              </a:spcBef>
              <a:spcAft>
                <a:spcPct val="0"/>
              </a:spcAft>
              <a:defRPr>
                <a:solidFill>
                  <a:schemeClr val="tx1"/>
                </a:solidFill>
                <a:latin typeface="Tahoma" charset="0"/>
              </a:defRPr>
            </a:lvl7pPr>
            <a:lvl8pPr marL="3429000" indent="-228600" defTabSz="917575" eaLnBrk="0" fontAlgn="base" hangingPunct="0">
              <a:spcBef>
                <a:spcPct val="0"/>
              </a:spcBef>
              <a:spcAft>
                <a:spcPct val="0"/>
              </a:spcAft>
              <a:defRPr>
                <a:solidFill>
                  <a:schemeClr val="tx1"/>
                </a:solidFill>
                <a:latin typeface="Tahoma" charset="0"/>
              </a:defRPr>
            </a:lvl8pPr>
            <a:lvl9pPr marL="3886200" indent="-228600" defTabSz="917575" eaLnBrk="0" fontAlgn="base" hangingPunct="0">
              <a:spcBef>
                <a:spcPct val="0"/>
              </a:spcBef>
              <a:spcAft>
                <a:spcPct val="0"/>
              </a:spcAft>
              <a:defRPr>
                <a:solidFill>
                  <a:schemeClr val="tx1"/>
                </a:solidFill>
                <a:latin typeface="Tahoma" charset="0"/>
              </a:defRPr>
            </a:lvl9pPr>
          </a:lstStyle>
          <a:p>
            <a:pPr rtl="1"/>
            <a:r>
              <a:rPr lang="en-GB" altLang="tr-TR">
                <a:latin typeface="Arial" charset="0"/>
                <a:ea typeface="Arial" charset="0"/>
                <a:cs typeface="Arial" charset="0"/>
              </a:rPr>
              <a:t>Rivaroksabanın özellikleri</a:t>
            </a:r>
          </a:p>
        </p:txBody>
      </p:sp>
      <p:sp>
        <p:nvSpPr>
          <p:cNvPr id="58372" name="Rectangle 26"/>
          <p:cNvSpPr txBox="1">
            <a:spLocks noGrp="1" noChangeArrowheads="1"/>
          </p:cNvSpPr>
          <p:nvPr/>
        </p:nvSpPr>
        <p:spPr bwMode="auto">
          <a:xfrm>
            <a:off x="1927225" y="8634413"/>
            <a:ext cx="2997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24" tIns="46061" rIns="92124" bIns="46061" anchor="b"/>
          <a:lstStyle>
            <a:lvl1pPr defTabSz="920750">
              <a:defRPr>
                <a:solidFill>
                  <a:schemeClr val="tx1"/>
                </a:solidFill>
                <a:latin typeface="Tahoma" charset="0"/>
              </a:defRPr>
            </a:lvl1pPr>
            <a:lvl2pPr marL="742950" indent="-285750" defTabSz="920750">
              <a:defRPr>
                <a:solidFill>
                  <a:schemeClr val="tx1"/>
                </a:solidFill>
                <a:latin typeface="Tahoma" charset="0"/>
              </a:defRPr>
            </a:lvl2pPr>
            <a:lvl3pPr marL="1143000" indent="-228600" defTabSz="920750">
              <a:defRPr>
                <a:solidFill>
                  <a:schemeClr val="tx1"/>
                </a:solidFill>
                <a:latin typeface="Tahoma" charset="0"/>
              </a:defRPr>
            </a:lvl3pPr>
            <a:lvl4pPr marL="1600200" indent="-228600" defTabSz="920750">
              <a:defRPr>
                <a:solidFill>
                  <a:schemeClr val="tx1"/>
                </a:solidFill>
                <a:latin typeface="Tahoma" charset="0"/>
              </a:defRPr>
            </a:lvl4pPr>
            <a:lvl5pPr marL="2057400" indent="-228600" defTabSz="920750">
              <a:defRPr>
                <a:solidFill>
                  <a:schemeClr val="tx1"/>
                </a:solidFill>
                <a:latin typeface="Tahoma" charset="0"/>
              </a:defRPr>
            </a:lvl5pPr>
            <a:lvl6pPr marL="2514600" indent="-228600" defTabSz="920750" eaLnBrk="0" fontAlgn="base" hangingPunct="0">
              <a:spcBef>
                <a:spcPct val="0"/>
              </a:spcBef>
              <a:spcAft>
                <a:spcPct val="0"/>
              </a:spcAft>
              <a:defRPr>
                <a:solidFill>
                  <a:schemeClr val="tx1"/>
                </a:solidFill>
                <a:latin typeface="Tahoma" charset="0"/>
              </a:defRPr>
            </a:lvl6pPr>
            <a:lvl7pPr marL="2971800" indent="-228600" defTabSz="920750" eaLnBrk="0" fontAlgn="base" hangingPunct="0">
              <a:spcBef>
                <a:spcPct val="0"/>
              </a:spcBef>
              <a:spcAft>
                <a:spcPct val="0"/>
              </a:spcAft>
              <a:defRPr>
                <a:solidFill>
                  <a:schemeClr val="tx1"/>
                </a:solidFill>
                <a:latin typeface="Tahoma" charset="0"/>
              </a:defRPr>
            </a:lvl7pPr>
            <a:lvl8pPr marL="3429000" indent="-228600" defTabSz="920750" eaLnBrk="0" fontAlgn="base" hangingPunct="0">
              <a:spcBef>
                <a:spcPct val="0"/>
              </a:spcBef>
              <a:spcAft>
                <a:spcPct val="0"/>
              </a:spcAft>
              <a:defRPr>
                <a:solidFill>
                  <a:schemeClr val="tx1"/>
                </a:solidFill>
                <a:latin typeface="Tahoma" charset="0"/>
              </a:defRPr>
            </a:lvl8pPr>
            <a:lvl9pPr marL="3886200" indent="-228600" defTabSz="920750" eaLnBrk="0" fontAlgn="base" hangingPunct="0">
              <a:spcBef>
                <a:spcPct val="0"/>
              </a:spcBef>
              <a:spcAft>
                <a:spcPct val="0"/>
              </a:spcAft>
              <a:defRPr>
                <a:solidFill>
                  <a:schemeClr val="tx1"/>
                </a:solidFill>
                <a:latin typeface="Tahoma" charset="0"/>
              </a:defRPr>
            </a:lvl9pPr>
          </a:lstStyle>
          <a:p>
            <a:pPr algn="ctr" rtl="1" eaLnBrk="1" hangingPunct="1"/>
            <a:fld id="{C11FB6A6-1669-6D4B-AAA1-F7B536F8A1BB}" type="slidenum">
              <a:rPr lang="en-GB" altLang="tr-TR" sz="1000">
                <a:solidFill>
                  <a:srgbClr val="4D4D4D"/>
                </a:solidFill>
                <a:latin typeface="Arial" charset="0"/>
                <a:ea typeface="Arial" charset="0"/>
                <a:cs typeface="Arial" charset="0"/>
              </a:rPr>
              <a:pPr algn="ctr" rtl="1" eaLnBrk="1" hangingPunct="1"/>
              <a:t>46</a:t>
            </a:fld>
            <a:endParaRPr lang="en-GB" altLang="tr-TR" sz="1000">
              <a:solidFill>
                <a:srgbClr val="4D4D4D"/>
              </a:solidFill>
              <a:latin typeface="Arial" charset="0"/>
              <a:ea typeface="Arial" charset="0"/>
              <a:cs typeface="Arial" charset="0"/>
            </a:endParaRPr>
          </a:p>
        </p:txBody>
      </p:sp>
      <p:sp>
        <p:nvSpPr>
          <p:cNvPr id="58373" name="Rectangle 6"/>
          <p:cNvSpPr>
            <a:spLocks noGrp="1" noRot="1" noChangeAspect="1" noChangeArrowheads="1" noTextEdit="1"/>
          </p:cNvSpPr>
          <p:nvPr>
            <p:ph type="sldImg"/>
          </p:nvPr>
        </p:nvSpPr>
        <p:spPr>
          <a:xfrm>
            <a:off x="658813" y="693738"/>
            <a:ext cx="5613400" cy="3159125"/>
          </a:xfrm>
          <a:noFill/>
          <a:ln>
            <a:noFill/>
          </a:ln>
          <a:extLst>
            <a:ext uri="{91240B29-F687-4F45-9708-019B960494DF}">
              <a14:hiddenLine xmlns:a14="http://schemas.microsoft.com/office/drawing/2010/main" w="9525">
                <a:solidFill>
                  <a:srgbClr val="000000"/>
                </a:solidFill>
                <a:miter lim="800000"/>
                <a:headEnd/>
                <a:tailEnd/>
              </a14:hiddenLine>
            </a:ext>
          </a:extLst>
        </p:spPr>
      </p:sp>
      <p:sp>
        <p:nvSpPr>
          <p:cNvPr id="58374" name="Rectangle 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rtl="1">
              <a:spcBef>
                <a:spcPts val="438"/>
              </a:spcBef>
            </a:pPr>
            <a:r>
              <a:rPr lang="tr-TR" altLang="tr-TR" b="1">
                <a:latin typeface="Times New Roman" charset="0"/>
              </a:rPr>
              <a:t>İdeal antikoagülanın özellikleri karşısında güncel olarak kullanılan ilaçlar </a:t>
            </a:r>
          </a:p>
          <a:p>
            <a:pPr rtl="1">
              <a:spcBef>
                <a:spcPts val="438"/>
              </a:spcBef>
            </a:pPr>
            <a:r>
              <a:rPr lang="tr-TR" altLang="tr-TR">
                <a:latin typeface="Times New Roman" charset="0"/>
              </a:rPr>
              <a:t>Güncel olarak kullanılan ilaçların hiçbiri ideal antikoagülan özelliklerini karşılamamaktadır:</a:t>
            </a:r>
          </a:p>
          <a:p>
            <a:pPr marL="250825" lvl="1" indent="-168275"/>
            <a:r>
              <a:rPr lang="tr-TR" altLang="tr-TR">
                <a:latin typeface="Times New Roman" charset="0"/>
              </a:rPr>
              <a:t>LMWH'ler enjeksiyon gerektirmektedir ve HIT riski taşımaktadır</a:t>
            </a:r>
          </a:p>
          <a:p>
            <a:pPr marL="250825" lvl="1" indent="-168275"/>
            <a:r>
              <a:rPr lang="tr-TR" altLang="tr-TR">
                <a:latin typeface="Times New Roman" charset="0"/>
              </a:rPr>
              <a:t>Heparin daha yüksek HIT riski ile birlikte LMWH'lerin sınırlamalarına sahiptir ancak ayrıca sık doz ayarlaması ve koagülasyon takibi gerektirmektedir</a:t>
            </a:r>
          </a:p>
          <a:p>
            <a:pPr marL="250825" lvl="1" indent="-168275"/>
            <a:r>
              <a:rPr lang="tr-TR" altLang="tr-TR">
                <a:latin typeface="Times New Roman" charset="0"/>
              </a:rPr>
              <a:t>Fondaparinuks da enjeksiyon gerektirmektedir </a:t>
            </a:r>
          </a:p>
          <a:p>
            <a:pPr marL="250825" lvl="1" indent="-168275"/>
            <a:r>
              <a:rPr lang="tr-TR" altLang="tr-TR">
                <a:latin typeface="Times New Roman" charset="0"/>
              </a:rPr>
              <a:t>VKA'lar (varfarin gibi) sık takip ve doz ayarlaması gerektirmektedir ve çok sayıda ilaç ve gıda etkileşimde bulunmaktadır</a:t>
            </a:r>
          </a:p>
          <a:p>
            <a:pPr>
              <a:buFont typeface="Wingdings 2" charset="2"/>
              <a:buChar char=""/>
            </a:pPr>
            <a:endParaRPr lang="tr-TR" altLang="tr-TR">
              <a:latin typeface="Times New Roman" charset="0"/>
            </a:endParaRPr>
          </a:p>
          <a:p>
            <a:pPr rtl="1">
              <a:spcBef>
                <a:spcPts val="438"/>
              </a:spcBef>
            </a:pPr>
            <a:r>
              <a:rPr lang="tr-TR" altLang="tr-TR" b="1">
                <a:latin typeface="Times New Roman" charset="0"/>
              </a:rPr>
              <a:t>Kısaltmalar</a:t>
            </a:r>
          </a:p>
          <a:p>
            <a:pPr rtl="1">
              <a:spcBef>
                <a:spcPts val="438"/>
              </a:spcBef>
            </a:pPr>
            <a:r>
              <a:rPr lang="tr-TR" altLang="tr-TR">
                <a:latin typeface="Times New Roman" charset="0"/>
              </a:rPr>
              <a:t>HIT, heparine bağlı trombositopeni; LMWH, düşük molekül ağırlıklı heparin; UFH, anfraksiyone heparin; VKA, vitamin K antagonisti</a:t>
            </a:r>
          </a:p>
        </p:txBody>
      </p:sp>
    </p:spTree>
    <p:extLst>
      <p:ext uri="{BB962C8B-B14F-4D97-AF65-F5344CB8AC3E}">
        <p14:creationId xmlns:p14="http://schemas.microsoft.com/office/powerpoint/2010/main" val="1043341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err="1">
                <a:solidFill>
                  <a:schemeClr val="tx1"/>
                </a:solidFill>
                <a:effectLst/>
                <a:latin typeface="+mn-lt"/>
                <a:ea typeface="+mn-ea"/>
                <a:cs typeface="+mn-cs"/>
              </a:rPr>
              <a:t>We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recommend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interrupting</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NOACs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2-3 </a:t>
            </a:r>
            <a:r>
              <a:rPr lang="tr-TR" sz="1200" kern="1200" dirty="0" err="1">
                <a:solidFill>
                  <a:schemeClr val="tx1"/>
                </a:solidFill>
                <a:effectLst/>
                <a:latin typeface="+mn-lt"/>
                <a:ea typeface="+mn-ea"/>
                <a:cs typeface="+mn-cs"/>
              </a:rPr>
              <a:t>halflives</a:t>
            </a:r>
            <a:endParaRPr lang="tr-TR" sz="1200" kern="1200" dirty="0">
              <a:solidFill>
                <a:schemeClr val="tx1"/>
              </a:solidFill>
              <a:effectLst/>
              <a:latin typeface="+mn-lt"/>
              <a:ea typeface="+mn-ea"/>
              <a:cs typeface="+mn-cs"/>
            </a:endParaRPr>
          </a:p>
          <a:p>
            <a:r>
              <a:rPr lang="tr-TR" sz="1200" kern="1200" dirty="0" err="1">
                <a:solidFill>
                  <a:schemeClr val="tx1"/>
                </a:solidFill>
                <a:effectLst/>
                <a:latin typeface="+mn-lt"/>
                <a:ea typeface="+mn-ea"/>
                <a:cs typeface="+mn-cs"/>
              </a:rPr>
              <a:t>prior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procedures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associated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with</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low</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moderate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bleeding</a:t>
            </a:r>
            <a:r>
              <a:rPr lang="tr-TR" sz="1200" kern="1200" dirty="0">
                <a:solidFill>
                  <a:schemeClr val="tx1"/>
                </a:solidFill>
                <a:effectLst/>
                <a:latin typeface="+mn-lt"/>
                <a:ea typeface="+mn-ea"/>
                <a:cs typeface="+mn-cs"/>
              </a:rPr>
              <a:t> risk </a:t>
            </a:r>
            <a:r>
              <a:rPr lang="tr-TR" sz="1200" kern="1200" dirty="0" err="1">
                <a:solidFill>
                  <a:schemeClr val="tx1"/>
                </a:solidFill>
                <a:effectLst/>
                <a:latin typeface="+mn-lt"/>
                <a:ea typeface="+mn-ea"/>
                <a:cs typeface="+mn-cs"/>
              </a:rPr>
              <a:t>and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for</a:t>
            </a:r>
            <a:r>
              <a:rPr lang="tr-TR" sz="1200" kern="1200" dirty="0">
                <a:solidFill>
                  <a:schemeClr val="tx1"/>
                </a:solidFill>
                <a:effectLst/>
                <a:latin typeface="+mn-lt"/>
                <a:ea typeface="+mn-ea"/>
                <a:cs typeface="+mn-cs"/>
              </a:rPr>
              <a:t> 4-5</a:t>
            </a:r>
          </a:p>
          <a:p>
            <a:r>
              <a:rPr lang="tr-TR" sz="1200" kern="1200" dirty="0" err="1">
                <a:solidFill>
                  <a:schemeClr val="tx1"/>
                </a:solidFill>
                <a:effectLst/>
                <a:latin typeface="+mn-lt"/>
                <a:ea typeface="+mn-ea"/>
                <a:cs typeface="+mn-cs"/>
              </a:rPr>
              <a:t>half-lives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prior</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to</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procedures</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associated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with</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high</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bleeding</a:t>
            </a:r>
            <a:r>
              <a:rPr lang="tr-TR" sz="1200" kern="1200" dirty="0">
                <a:solidFill>
                  <a:schemeClr val="tx1"/>
                </a:solidFill>
                <a:effectLst/>
                <a:latin typeface="+mn-lt"/>
                <a:ea typeface="+mn-ea"/>
                <a:cs typeface="+mn-cs"/>
              </a:rPr>
              <a:t> risk.</a:t>
            </a:r>
          </a:p>
          <a:p>
            <a:endParaRPr lang="en-US" dirty="0"/>
          </a:p>
        </p:txBody>
      </p:sp>
      <p:sp>
        <p:nvSpPr>
          <p:cNvPr id="4" name="Slayt Numarası Yer Tutucusu 3"/>
          <p:cNvSpPr>
            <a:spLocks noGrp="1"/>
          </p:cNvSpPr>
          <p:nvPr>
            <p:ph type="sldNum" sz="quarter" idx="5"/>
          </p:nvPr>
        </p:nvSpPr>
        <p:spPr/>
        <p:txBody>
          <a:bodyPr/>
          <a:lstStyle/>
          <a:p>
            <a:fld id="{43CAAB7A-6B2E-CE4B-B942-0B6F0B29A244}" type="slidenum">
              <a:rPr lang="en-US" smtClean="0"/>
              <a:t>47</a:t>
            </a:fld>
            <a:endParaRPr lang="en-US"/>
          </a:p>
        </p:txBody>
      </p:sp>
    </p:spTree>
    <p:extLst>
      <p:ext uri="{BB962C8B-B14F-4D97-AF65-F5344CB8AC3E}">
        <p14:creationId xmlns:p14="http://schemas.microsoft.com/office/powerpoint/2010/main" val="1002527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622150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latin typeface="ArialNarrow"/>
              </a:rPr>
              <a:t>YEARS klinik karar algoritmasına göre; </a:t>
            </a:r>
            <a:r>
              <a:rPr lang="tr-TR" dirty="0" err="1">
                <a:latin typeface="ArialNarrow"/>
              </a:rPr>
              <a:t>Wells</a:t>
            </a:r>
            <a:r>
              <a:rPr lang="tr-TR" dirty="0">
                <a:latin typeface="ArialNarrow"/>
              </a:rPr>
              <a:t> kriterlerinden seçilmiş üç tanesinden (DVT bulgularının varlığı, </a:t>
            </a:r>
            <a:r>
              <a:rPr lang="tr-TR" dirty="0" err="1">
                <a:latin typeface="ArialNarrow"/>
              </a:rPr>
              <a:t>hemoptizi</a:t>
            </a:r>
            <a:r>
              <a:rPr lang="tr-TR" dirty="0">
                <a:latin typeface="ArialNarrow"/>
              </a:rPr>
              <a:t> veya PTE en olası tanı) herhangi biri yokken </a:t>
            </a:r>
            <a:r>
              <a:rPr lang="de-DE" dirty="0">
                <a:latin typeface="ArialNarrow"/>
              </a:rPr>
              <a:t>D-dimer &lt; 1000 </a:t>
            </a:r>
            <a:r>
              <a:rPr lang="de-DE" dirty="0" err="1">
                <a:latin typeface="ArialNarrow"/>
              </a:rPr>
              <a:t>ng</a:t>
            </a:r>
            <a:r>
              <a:rPr lang="de-DE" dirty="0">
                <a:latin typeface="ArialNarrow"/>
              </a:rPr>
              <a:t>/</a:t>
            </a:r>
            <a:r>
              <a:rPr lang="de-DE" dirty="0" err="1">
                <a:latin typeface="ArialNarrow"/>
              </a:rPr>
              <a:t>mL</a:t>
            </a:r>
            <a:r>
              <a:rPr lang="de-DE" dirty="0">
                <a:latin typeface="ArialNarrow"/>
              </a:rPr>
              <a:t> </a:t>
            </a:r>
            <a:r>
              <a:rPr lang="de-DE" dirty="0" err="1">
                <a:latin typeface="ArialNarrow"/>
              </a:rPr>
              <a:t>ise</a:t>
            </a:r>
            <a:r>
              <a:rPr lang="de-DE" dirty="0">
                <a:latin typeface="ArialNarrow"/>
              </a:rPr>
              <a:t> </a:t>
            </a:r>
            <a:r>
              <a:rPr lang="de-DE" dirty="0" err="1">
                <a:latin typeface="ArialNarrow"/>
              </a:rPr>
              <a:t>ya</a:t>
            </a:r>
            <a:r>
              <a:rPr lang="de-DE" dirty="0">
                <a:latin typeface="ArialNarrow"/>
              </a:rPr>
              <a:t> da </a:t>
            </a:r>
            <a:r>
              <a:rPr lang="de-DE" dirty="0" err="1">
                <a:latin typeface="ArialNarrow"/>
              </a:rPr>
              <a:t>bu</a:t>
            </a:r>
            <a:r>
              <a:rPr lang="de-DE" dirty="0">
                <a:latin typeface="ArialNarrow"/>
              </a:rPr>
              <a:t> </a:t>
            </a:r>
            <a:r>
              <a:rPr lang="de-DE" dirty="0" err="1">
                <a:latin typeface="ArialNarrow"/>
              </a:rPr>
              <a:t>üç</a:t>
            </a:r>
            <a:r>
              <a:rPr lang="de-DE" dirty="0">
                <a:latin typeface="ArialNarrow"/>
              </a:rPr>
              <a:t> Wells </a:t>
            </a:r>
            <a:r>
              <a:rPr lang="de-DE" dirty="0" err="1">
                <a:latin typeface="ArialNarrow"/>
              </a:rPr>
              <a:t>kriterlerinden</a:t>
            </a:r>
            <a:endParaRPr lang="de-DE" dirty="0">
              <a:latin typeface="ArialNarrow"/>
            </a:endParaRPr>
          </a:p>
          <a:p>
            <a:r>
              <a:rPr lang="tr-TR" dirty="0">
                <a:latin typeface="ArialNarrow"/>
              </a:rPr>
              <a:t>en az bir tanesi varken D-</a:t>
            </a:r>
            <a:r>
              <a:rPr lang="tr-TR" dirty="0" err="1">
                <a:latin typeface="ArialNarrow"/>
              </a:rPr>
              <a:t>dimer</a:t>
            </a:r>
            <a:r>
              <a:rPr lang="tr-TR" dirty="0">
                <a:latin typeface="ArialNarrow"/>
              </a:rPr>
              <a:t> &lt; 500 </a:t>
            </a:r>
            <a:r>
              <a:rPr lang="tr-TR" dirty="0" err="1">
                <a:latin typeface="ArialNarrow"/>
              </a:rPr>
              <a:t>ng</a:t>
            </a:r>
            <a:r>
              <a:rPr lang="tr-TR" dirty="0">
                <a:latin typeface="ArialNarrow"/>
              </a:rPr>
              <a:t>/</a:t>
            </a:r>
            <a:r>
              <a:rPr lang="tr-TR" dirty="0" err="1">
                <a:latin typeface="ArialNarrow"/>
              </a:rPr>
              <a:t>mL</a:t>
            </a:r>
            <a:r>
              <a:rPr lang="tr-TR" dirty="0">
                <a:latin typeface="ArialNarrow"/>
              </a:rPr>
              <a:t> ise PTE ek test yapılmasına gerek olmadan dışlanabilmektedir</a:t>
            </a:r>
            <a:r>
              <a:rPr lang="tr-TR" sz="500" dirty="0">
                <a:latin typeface="ArialNarrow"/>
              </a:rPr>
              <a:t>(32)</a:t>
            </a:r>
            <a:r>
              <a:rPr lang="tr-TR" dirty="0">
                <a:latin typeface="ArialNarrow"/>
              </a:rPr>
              <a:t>. </a:t>
            </a:r>
            <a:endParaRPr lang="tr-TR" dirty="0"/>
          </a:p>
        </p:txBody>
      </p:sp>
      <p:sp>
        <p:nvSpPr>
          <p:cNvPr id="4" name="Slayt Numarası Yer Tutucusu 3"/>
          <p:cNvSpPr>
            <a:spLocks noGrp="1"/>
          </p:cNvSpPr>
          <p:nvPr>
            <p:ph type="sldNum" sz="quarter" idx="10"/>
          </p:nvPr>
        </p:nvSpPr>
        <p:spPr/>
        <p:txBody>
          <a:bodyPr/>
          <a:lstStyle/>
          <a:p>
            <a:fld id="{BBEBDAA2-3360-438F-A674-D7AE3B5F3D60}" type="slidenum">
              <a:rPr lang="tr-TR" smtClean="0"/>
              <a:t>20</a:t>
            </a:fld>
            <a:endParaRPr lang="tr-TR"/>
          </a:p>
        </p:txBody>
      </p:sp>
    </p:spTree>
    <p:extLst>
      <p:ext uri="{BB962C8B-B14F-4D97-AF65-F5344CB8AC3E}">
        <p14:creationId xmlns:p14="http://schemas.microsoft.com/office/powerpoint/2010/main" val="788867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3810415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p>
            <a:r>
              <a:rPr lang="en-US"/>
              <a:t>Click to edit Master title style</a:t>
            </a:r>
            <a:endParaRPr lang="tr-TR"/>
          </a:p>
        </p:txBody>
      </p:sp>
      <p:sp>
        <p:nvSpPr>
          <p:cNvPr id="3" name="Table Placeholder 2"/>
          <p:cNvSpPr>
            <a:spLocks noGrp="1"/>
          </p:cNvSpPr>
          <p:nvPr>
            <p:ph type="tbl" idx="1"/>
          </p:nvPr>
        </p:nvSpPr>
        <p:spPr>
          <a:xfrm>
            <a:off x="731520" y="1920242"/>
            <a:ext cx="13167360" cy="5431156"/>
          </a:xfrm>
        </p:spPr>
        <p:txBody>
          <a:bodyPr/>
          <a:lstStyle/>
          <a:p>
            <a:pPr lvl="0"/>
            <a:endParaRPr lang="tr-TR" noProof="0"/>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fld id="{4AE5D727-51B7-4ECF-B802-C6BAA8C03831}" type="slidenum">
              <a:rPr lang="tr-TR" altLang="tr-TR"/>
              <a:pPr/>
              <a:t>‹#›</a:t>
            </a:fld>
            <a:endParaRPr lang="tr-TR" altLang="tr-TR"/>
          </a:p>
        </p:txBody>
      </p:sp>
    </p:spTree>
    <p:extLst>
      <p:ext uri="{BB962C8B-B14F-4D97-AF65-F5344CB8AC3E}">
        <p14:creationId xmlns:p14="http://schemas.microsoft.com/office/powerpoint/2010/main" val="2951169594"/>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34ADABD-9A88-8C4D-9C57-357D771F5459}"/>
              </a:ext>
            </a:extLst>
          </p:cNvPr>
          <p:cNvSpPr>
            <a:spLocks noGrp="1"/>
          </p:cNvSpPr>
          <p:nvPr>
            <p:ph type="dt" sz="half" idx="10"/>
          </p:nvPr>
        </p:nvSpPr>
        <p:spPr/>
        <p:txBody>
          <a:bodyPr/>
          <a:lstStyle/>
          <a:p>
            <a:fld id="{C1319B83-837D-8244-90C7-DDC17F2F454D}" type="datetimeFigureOut">
              <a:rPr lang="en-US" smtClean="0"/>
              <a:t>10/15/25</a:t>
            </a:fld>
            <a:endParaRPr lang="en-US"/>
          </a:p>
        </p:txBody>
      </p:sp>
      <p:sp>
        <p:nvSpPr>
          <p:cNvPr id="3" name="Alt Bilgi Yer Tutucusu 2">
            <a:extLst>
              <a:ext uri="{FF2B5EF4-FFF2-40B4-BE49-F238E27FC236}">
                <a16:creationId xmlns:a16="http://schemas.microsoft.com/office/drawing/2014/main" id="{B8F579E7-5089-C84A-B9CC-BC51D672D352}"/>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673BDE67-7BE3-FA48-94EC-D7EBDA7208A9}"/>
              </a:ext>
            </a:extLst>
          </p:cNvPr>
          <p:cNvSpPr>
            <a:spLocks noGrp="1"/>
          </p:cNvSpPr>
          <p:nvPr>
            <p:ph type="sldNum" sz="quarter" idx="12"/>
          </p:nvPr>
        </p:nvSpPr>
        <p:spPr/>
        <p:txBody>
          <a:bodyPr/>
          <a:lstStyle/>
          <a:p>
            <a:fld id="{F22CE97A-A461-7741-9C53-0333FCE2CAD7}" type="slidenum">
              <a:rPr lang="en-US" smtClean="0"/>
              <a:t>‹#›</a:t>
            </a:fld>
            <a:endParaRPr lang="en-US"/>
          </a:p>
        </p:txBody>
      </p:sp>
    </p:spTree>
    <p:extLst>
      <p:ext uri="{BB962C8B-B14F-4D97-AF65-F5344CB8AC3E}">
        <p14:creationId xmlns:p14="http://schemas.microsoft.com/office/powerpoint/2010/main" val="145900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D977528-9234-454B-9292-12E244A18BD4}"/>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87EE73B3-8E0A-724C-AAFB-A6B754A0B9E0}"/>
              </a:ext>
            </a:extLst>
          </p:cNvPr>
          <p:cNvSpPr>
            <a:spLocks noGrp="1"/>
          </p:cNvSpPr>
          <p:nvPr>
            <p:ph idx="1"/>
          </p:nvPr>
        </p:nvSpPr>
        <p:spPr/>
        <p:txBody>
          <a:bodyPr/>
          <a:lstStyle/>
          <a:p>
            <a:r>
              <a:rPr lang="tr-TR"/>
              <a:t>Asıl metin stillerini düzenle
İkinci düzey
Üçüncü düzey
Dördüncü düzey
Beşinci düzey</a:t>
            </a:r>
            <a:endParaRPr lang="en-US"/>
          </a:p>
        </p:txBody>
      </p:sp>
      <p:sp>
        <p:nvSpPr>
          <p:cNvPr id="4" name="Veri Yer Tutucusu 3">
            <a:extLst>
              <a:ext uri="{FF2B5EF4-FFF2-40B4-BE49-F238E27FC236}">
                <a16:creationId xmlns:a16="http://schemas.microsoft.com/office/drawing/2014/main" id="{E0087996-00CA-4545-96FC-6DCEC6E5DE82}"/>
              </a:ext>
            </a:extLst>
          </p:cNvPr>
          <p:cNvSpPr>
            <a:spLocks noGrp="1"/>
          </p:cNvSpPr>
          <p:nvPr>
            <p:ph type="dt" sz="half" idx="10"/>
          </p:nvPr>
        </p:nvSpPr>
        <p:spPr/>
        <p:txBody>
          <a:bodyPr/>
          <a:lstStyle/>
          <a:p>
            <a:fld id="{C1319B83-837D-8244-90C7-DDC17F2F454D}" type="datetimeFigureOut">
              <a:rPr lang="en-US" smtClean="0"/>
              <a:t>10/15/25</a:t>
            </a:fld>
            <a:endParaRPr lang="en-US"/>
          </a:p>
        </p:txBody>
      </p:sp>
      <p:sp>
        <p:nvSpPr>
          <p:cNvPr id="5" name="Alt Bilgi Yer Tutucusu 4">
            <a:extLst>
              <a:ext uri="{FF2B5EF4-FFF2-40B4-BE49-F238E27FC236}">
                <a16:creationId xmlns:a16="http://schemas.microsoft.com/office/drawing/2014/main" id="{2CD8B6B9-E09A-F34A-84FC-74B1DCF5B62F}"/>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1303332-7F74-044D-AB20-541A787E9D4F}"/>
              </a:ext>
            </a:extLst>
          </p:cNvPr>
          <p:cNvSpPr>
            <a:spLocks noGrp="1"/>
          </p:cNvSpPr>
          <p:nvPr>
            <p:ph type="sldNum" sz="quarter" idx="12"/>
          </p:nvPr>
        </p:nvSpPr>
        <p:spPr/>
        <p:txBody>
          <a:bodyPr/>
          <a:lstStyle/>
          <a:p>
            <a:fld id="{F22CE97A-A461-7741-9C53-0333FCE2CAD7}" type="slidenum">
              <a:rPr lang="en-US" smtClean="0"/>
              <a:t>‹#›</a:t>
            </a:fld>
            <a:endParaRPr lang="en-US"/>
          </a:p>
        </p:txBody>
      </p:sp>
    </p:spTree>
    <p:extLst>
      <p:ext uri="{BB962C8B-B14F-4D97-AF65-F5344CB8AC3E}">
        <p14:creationId xmlns:p14="http://schemas.microsoft.com/office/powerpoint/2010/main" val="746526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1B9924-C03C-C04D-BA54-9E4192633F01}"/>
              </a:ext>
            </a:extLst>
          </p:cNvPr>
          <p:cNvSpPr>
            <a:spLocks noGrp="1"/>
          </p:cNvSpPr>
          <p:nvPr>
            <p:ph type="title"/>
          </p:nvPr>
        </p:nvSpPr>
        <p:spPr/>
        <p:txBody>
          <a:bodyPr/>
          <a:lstStyle/>
          <a:p>
            <a:r>
              <a:rPr lang="tr-TR"/>
              <a:t>Asıl başlık stilini düzenlemek için tıklayın</a:t>
            </a:r>
            <a:endParaRPr lang="fr-FR"/>
          </a:p>
        </p:txBody>
      </p:sp>
      <p:sp>
        <p:nvSpPr>
          <p:cNvPr id="3" name="Veri Yer Tutucusu 2">
            <a:extLst>
              <a:ext uri="{FF2B5EF4-FFF2-40B4-BE49-F238E27FC236}">
                <a16:creationId xmlns:a16="http://schemas.microsoft.com/office/drawing/2014/main" id="{6E8AF185-10F4-6049-B678-1BA8321A7820}"/>
              </a:ext>
            </a:extLst>
          </p:cNvPr>
          <p:cNvSpPr>
            <a:spLocks noGrp="1"/>
          </p:cNvSpPr>
          <p:nvPr>
            <p:ph type="dt" sz="half" idx="10"/>
          </p:nvPr>
        </p:nvSpPr>
        <p:spPr/>
        <p:txBody>
          <a:bodyPr/>
          <a:lstStyle/>
          <a:p>
            <a:fld id="{2C0D3872-C015-DB41-88A3-B24C91C3065E}" type="datetimeFigureOut">
              <a:rPr lang="fr-FR" smtClean="0"/>
              <a:t>15/10/2025</a:t>
            </a:fld>
            <a:endParaRPr lang="fr-FR"/>
          </a:p>
        </p:txBody>
      </p:sp>
      <p:sp>
        <p:nvSpPr>
          <p:cNvPr id="4" name="Alt Bilgi Yer Tutucusu 3">
            <a:extLst>
              <a:ext uri="{FF2B5EF4-FFF2-40B4-BE49-F238E27FC236}">
                <a16:creationId xmlns:a16="http://schemas.microsoft.com/office/drawing/2014/main" id="{ED93DEA1-EC65-C047-B426-EAA2DACA89E0}"/>
              </a:ext>
            </a:extLst>
          </p:cNvPr>
          <p:cNvSpPr>
            <a:spLocks noGrp="1"/>
          </p:cNvSpPr>
          <p:nvPr>
            <p:ph type="ftr" sz="quarter" idx="11"/>
          </p:nvPr>
        </p:nvSpPr>
        <p:spPr/>
        <p:txBody>
          <a:bodyPr/>
          <a:lstStyle/>
          <a:p>
            <a:endParaRPr lang="fr-FR"/>
          </a:p>
        </p:txBody>
      </p:sp>
      <p:sp>
        <p:nvSpPr>
          <p:cNvPr id="5" name="Slayt Numarası Yer Tutucusu 4">
            <a:extLst>
              <a:ext uri="{FF2B5EF4-FFF2-40B4-BE49-F238E27FC236}">
                <a16:creationId xmlns:a16="http://schemas.microsoft.com/office/drawing/2014/main" id="{B400C12B-CFC6-C846-87EA-B6B9C6F7221B}"/>
              </a:ext>
            </a:extLst>
          </p:cNvPr>
          <p:cNvSpPr>
            <a:spLocks noGrp="1"/>
          </p:cNvSpPr>
          <p:nvPr>
            <p:ph type="sldNum" sz="quarter" idx="12"/>
          </p:nvPr>
        </p:nvSpPr>
        <p:spPr/>
        <p:txBody>
          <a:bodyPr/>
          <a:lstStyle/>
          <a:p>
            <a:fld id="{B871F996-3217-7840-BC0A-D11E4BFE7083}" type="slidenum">
              <a:rPr lang="fr-FR" smtClean="0"/>
              <a:t>‹#›</a:t>
            </a:fld>
            <a:endParaRPr lang="fr-FR"/>
          </a:p>
        </p:txBody>
      </p:sp>
    </p:spTree>
    <p:extLst>
      <p:ext uri="{BB962C8B-B14F-4D97-AF65-F5344CB8AC3E}">
        <p14:creationId xmlns:p14="http://schemas.microsoft.com/office/powerpoint/2010/main" val="276068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16.xml"/><Relationship Id="rId16"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28114" y="2697242"/>
            <a:ext cx="7556421" cy="1417558"/>
          </a:xfrm>
          <a:prstGeom prst="rect">
            <a:avLst/>
          </a:prstGeom>
          <a:noFill/>
          <a:ln/>
        </p:spPr>
        <p:txBody>
          <a:bodyPr wrap="square" lIns="0" tIns="0" rIns="0" bIns="0" rtlCol="0" anchor="t"/>
          <a:lstStyle/>
          <a:p>
            <a:pPr marL="0" indent="0" algn="ctr">
              <a:lnSpc>
                <a:spcPts val="5550"/>
              </a:lnSpc>
              <a:buNone/>
            </a:pPr>
            <a:r>
              <a:rPr lang="en-US" sz="4450" b="1" dirty="0">
                <a:solidFill>
                  <a:srgbClr val="0070C0"/>
                </a:solidFill>
                <a:ea typeface="Bricolage Grotesque Semi Bold" pitchFamily="34" charset="-122"/>
                <a:cs typeface="Big Caslon Medium" panose="02000603090000020003" pitchFamily="2" charset="-79"/>
              </a:rPr>
              <a:t>Yaşlılarda Pulmoner Emboli </a:t>
            </a:r>
            <a:r>
              <a:rPr lang="en-US" sz="4450" b="1" dirty="0" err="1">
                <a:solidFill>
                  <a:srgbClr val="0070C0"/>
                </a:solidFill>
                <a:ea typeface="Bricolage Grotesque Semi Bold" pitchFamily="34" charset="-122"/>
                <a:cs typeface="Big Caslon Medium" panose="02000603090000020003" pitchFamily="2" charset="-79"/>
              </a:rPr>
              <a:t>Tanı</a:t>
            </a:r>
            <a:r>
              <a:rPr lang="en-US" sz="4450" b="1" dirty="0">
                <a:solidFill>
                  <a:srgbClr val="0070C0"/>
                </a:solidFill>
                <a:ea typeface="Bricolage Grotesque Semi Bold" pitchFamily="34" charset="-122"/>
                <a:cs typeface="Big Caslon Medium" panose="02000603090000020003" pitchFamily="2" charset="-79"/>
              </a:rPr>
              <a:t> </a:t>
            </a:r>
            <a:r>
              <a:rPr lang="en-US" sz="4450" b="1" dirty="0" err="1">
                <a:solidFill>
                  <a:srgbClr val="0070C0"/>
                </a:solidFill>
                <a:ea typeface="Bricolage Grotesque Semi Bold" pitchFamily="34" charset="-122"/>
                <a:cs typeface="Big Caslon Medium" panose="02000603090000020003" pitchFamily="2" charset="-79"/>
              </a:rPr>
              <a:t>ve</a:t>
            </a:r>
            <a:r>
              <a:rPr lang="en-US" sz="4450" b="1" dirty="0">
                <a:solidFill>
                  <a:srgbClr val="0070C0"/>
                </a:solidFill>
                <a:ea typeface="Bricolage Grotesque Semi Bold" pitchFamily="34" charset="-122"/>
                <a:cs typeface="Big Caslon Medium" panose="02000603090000020003" pitchFamily="2" charset="-79"/>
              </a:rPr>
              <a:t> </a:t>
            </a:r>
            <a:r>
              <a:rPr lang="en-US" sz="4450" b="1" dirty="0" err="1">
                <a:solidFill>
                  <a:srgbClr val="0070C0"/>
                </a:solidFill>
                <a:ea typeface="Bricolage Grotesque Semi Bold" pitchFamily="34" charset="-122"/>
                <a:cs typeface="Big Caslon Medium" panose="02000603090000020003" pitchFamily="2" charset="-79"/>
              </a:rPr>
              <a:t>Tedavisi</a:t>
            </a:r>
            <a:endParaRPr lang="en-US" sz="4450" b="1" dirty="0">
              <a:solidFill>
                <a:srgbClr val="0070C0"/>
              </a:solidFill>
              <a:cs typeface="Big Caslon Medium" panose="02000603090000020003" pitchFamily="2" charset="-79"/>
            </a:endParaRPr>
          </a:p>
        </p:txBody>
      </p:sp>
      <p:grpSp>
        <p:nvGrpSpPr>
          <p:cNvPr id="5" name="Group 24">
            <a:extLst>
              <a:ext uri="{FF2B5EF4-FFF2-40B4-BE49-F238E27FC236}">
                <a16:creationId xmlns:a16="http://schemas.microsoft.com/office/drawing/2014/main" id="{3FBBF941-3064-DB45-841D-B7A8705EEF7B}"/>
              </a:ext>
            </a:extLst>
          </p:cNvPr>
          <p:cNvGrpSpPr>
            <a:grpSpLocks noChangeAspect="1"/>
          </p:cNvGrpSpPr>
          <p:nvPr/>
        </p:nvGrpSpPr>
        <p:grpSpPr bwMode="auto">
          <a:xfrm>
            <a:off x="1145004" y="5308265"/>
            <a:ext cx="1123906" cy="1143581"/>
            <a:chOff x="1613" y="2277"/>
            <a:chExt cx="600" cy="580"/>
          </a:xfrm>
        </p:grpSpPr>
        <p:sp>
          <p:nvSpPr>
            <p:cNvPr id="6" name="Oval 25">
              <a:extLst>
                <a:ext uri="{FF2B5EF4-FFF2-40B4-BE49-F238E27FC236}">
                  <a16:creationId xmlns:a16="http://schemas.microsoft.com/office/drawing/2014/main" id="{114A6033-28B2-2E40-BED5-89AE0116ED7B}"/>
                </a:ext>
              </a:extLst>
            </p:cNvPr>
            <p:cNvSpPr>
              <a:spLocks noChangeAspect="1" noChangeArrowheads="1"/>
            </p:cNvSpPr>
            <p:nvPr/>
          </p:nvSpPr>
          <p:spPr bwMode="auto">
            <a:xfrm>
              <a:off x="1627" y="2285"/>
              <a:ext cx="567" cy="559"/>
            </a:xfrm>
            <a:prstGeom prst="ellipse">
              <a:avLst/>
            </a:prstGeom>
            <a:solidFill>
              <a:schemeClr val="tx1">
                <a:alpha val="50195"/>
              </a:schemeClr>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tr-TR" altLang="tr-TR"/>
            </a:p>
          </p:txBody>
        </p:sp>
        <p:pic>
          <p:nvPicPr>
            <p:cNvPr id="7" name="Picture 26" descr="Gazi Tıp">
              <a:extLst>
                <a:ext uri="{FF2B5EF4-FFF2-40B4-BE49-F238E27FC236}">
                  <a16:creationId xmlns:a16="http://schemas.microsoft.com/office/drawing/2014/main" id="{84EA6863-B608-B449-9658-BE46B801519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3" y="2277"/>
              <a:ext cx="600"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4">
            <a:extLst>
              <a:ext uri="{FF2B5EF4-FFF2-40B4-BE49-F238E27FC236}">
                <a16:creationId xmlns:a16="http://schemas.microsoft.com/office/drawing/2014/main" id="{C0264C4E-B673-974A-8340-E3F6363A07B8}"/>
              </a:ext>
            </a:extLst>
          </p:cNvPr>
          <p:cNvSpPr>
            <a:spLocks noChangeArrowheads="1"/>
          </p:cNvSpPr>
          <p:nvPr/>
        </p:nvSpPr>
        <p:spPr bwMode="auto">
          <a:xfrm>
            <a:off x="793790" y="5318791"/>
            <a:ext cx="6705600" cy="935037"/>
          </a:xfrm>
          <a:prstGeom prst="rect">
            <a:avLst/>
          </a:prstGeom>
          <a:noFill/>
          <a:ln w="9525">
            <a:noFill/>
            <a:miter lim="800000"/>
            <a:headEnd/>
            <a:tailEnd/>
          </a:ln>
          <a:effectLst/>
        </p:spPr>
        <p:txBody>
          <a:bodyPr/>
          <a:lstStyle/>
          <a:p>
            <a:pPr algn="ctr">
              <a:lnSpc>
                <a:spcPct val="120000"/>
              </a:lnSpc>
              <a:spcBef>
                <a:spcPct val="20000"/>
              </a:spcBef>
              <a:defRPr/>
            </a:pPr>
            <a:r>
              <a:rPr lang="tr-TR" sz="2400" dirty="0" err="1">
                <a:latin typeface="Calibri" panose="020F0502020204030204" pitchFamily="34" charset="0"/>
              </a:rPr>
              <a:t>Prof.Dr.İ.Kıvılcım</a:t>
            </a:r>
            <a:r>
              <a:rPr lang="tr-TR" sz="2400" dirty="0">
                <a:latin typeface="Calibri" panose="020F0502020204030204" pitchFamily="34" charset="0"/>
              </a:rPr>
              <a:t> </a:t>
            </a:r>
            <a:r>
              <a:rPr lang="tr-TR" sz="2400" dirty="0" err="1">
                <a:latin typeface="Calibri" panose="020F0502020204030204" pitchFamily="34" charset="0"/>
              </a:rPr>
              <a:t>Oğuzülgen</a:t>
            </a:r>
            <a:endParaRPr lang="tr-TR" sz="2400" dirty="0">
              <a:latin typeface="Calibri" panose="020F0502020204030204" pitchFamily="34" charset="0"/>
            </a:endParaRPr>
          </a:p>
          <a:p>
            <a:pPr algn="ctr">
              <a:lnSpc>
                <a:spcPct val="120000"/>
              </a:lnSpc>
              <a:spcBef>
                <a:spcPct val="20000"/>
              </a:spcBef>
              <a:defRPr/>
            </a:pPr>
            <a:r>
              <a:rPr lang="tr-TR" sz="2400" dirty="0">
                <a:latin typeface="Calibri" panose="020F0502020204030204" pitchFamily="34" charset="0"/>
              </a:rPr>
              <a:t>GÜTF Göğüs Hastalıkları A.D.</a:t>
            </a:r>
          </a:p>
        </p:txBody>
      </p:sp>
      <p:sp>
        <p:nvSpPr>
          <p:cNvPr id="9" name="Metin kutusu 8">
            <a:extLst>
              <a:ext uri="{FF2B5EF4-FFF2-40B4-BE49-F238E27FC236}">
                <a16:creationId xmlns:a16="http://schemas.microsoft.com/office/drawing/2014/main" id="{48A20760-98F1-9C4A-8D3B-760714C71944}"/>
              </a:ext>
            </a:extLst>
          </p:cNvPr>
          <p:cNvSpPr txBox="1"/>
          <p:nvPr/>
        </p:nvSpPr>
        <p:spPr>
          <a:xfrm>
            <a:off x="11553381" y="7681092"/>
            <a:ext cx="4447309" cy="369332"/>
          </a:xfrm>
          <a:prstGeom prst="rect">
            <a:avLst/>
          </a:prstGeom>
          <a:noFill/>
        </p:spPr>
        <p:txBody>
          <a:bodyPr wrap="square" rtlCol="0">
            <a:spAutoFit/>
          </a:bodyPr>
          <a:lstStyle/>
          <a:p>
            <a:r>
              <a:rPr lang="en-US" i="1" dirty="0" err="1">
                <a:solidFill>
                  <a:schemeClr val="bg1"/>
                </a:solidFill>
              </a:rPr>
              <a:t>www.kivilcimoguzulgen.com</a:t>
            </a:r>
            <a:endParaRPr lang="en-US" i="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name="Slide 6">
    <p:spTree>
      <p:nvGrpSpPr>
        <p:cNvPr id="1" name=""/>
        <p:cNvGrpSpPr/>
        <p:nvPr/>
      </p:nvGrpSpPr>
      <p:grpSpPr>
        <a:xfrm>
          <a:off x="0" y="0"/>
          <a:ext cx="0" cy="0"/>
          <a:chOff x="0" y="0"/>
          <a:chExt cx="0" cy="0"/>
        </a:xfrm>
      </p:grpSpPr>
      <p:sp>
        <p:nvSpPr>
          <p:cNvPr id="2" name="Text 0"/>
          <p:cNvSpPr/>
          <p:nvPr/>
        </p:nvSpPr>
        <p:spPr>
          <a:xfrm>
            <a:off x="760690" y="597932"/>
            <a:ext cx="5622488" cy="679252"/>
          </a:xfrm>
          <a:prstGeom prst="rect">
            <a:avLst/>
          </a:prstGeom>
          <a:noFill/>
          <a:ln/>
        </p:spPr>
        <p:txBody>
          <a:bodyPr wrap="none" lIns="0" tIns="0" rIns="0" bIns="0" rtlCol="0" anchor="t"/>
          <a:lstStyle/>
          <a:p>
            <a:pPr marL="0" indent="0" algn="l">
              <a:lnSpc>
                <a:spcPts val="5300"/>
              </a:lnSpc>
              <a:buNone/>
            </a:pPr>
            <a:r>
              <a:rPr lang="en-US" sz="4250" b="1" dirty="0" err="1">
                <a:solidFill>
                  <a:srgbClr val="0070C0"/>
                </a:solidFill>
                <a:ea typeface="Bricolage Grotesque Semi Bold" pitchFamily="34" charset="-122"/>
                <a:cs typeface="Bricolage Grotesque Semi Bold" pitchFamily="34" charset="-120"/>
              </a:rPr>
              <a:t>Yaşlılarda</a:t>
            </a:r>
            <a:r>
              <a:rPr lang="en-US" sz="4250" b="1" dirty="0">
                <a:solidFill>
                  <a:srgbClr val="0070C0"/>
                </a:solidFill>
                <a:ea typeface="Bricolage Grotesque Semi Bold" pitchFamily="34" charset="-122"/>
                <a:cs typeface="Bricolage Grotesque Semi Bold" pitchFamily="34" charset="-120"/>
              </a:rPr>
              <a:t> </a:t>
            </a:r>
            <a:r>
              <a:rPr lang="en-US" sz="4250" b="1" dirty="0" err="1">
                <a:solidFill>
                  <a:srgbClr val="0070C0"/>
                </a:solidFill>
                <a:ea typeface="Bricolage Grotesque Semi Bold" pitchFamily="34" charset="-122"/>
                <a:cs typeface="Bricolage Grotesque Semi Bold" pitchFamily="34" charset="-120"/>
              </a:rPr>
              <a:t>Arter</a:t>
            </a:r>
            <a:r>
              <a:rPr lang="en-US" sz="4250" b="1" dirty="0">
                <a:solidFill>
                  <a:srgbClr val="0070C0"/>
                </a:solidFill>
                <a:ea typeface="Bricolage Grotesque Semi Bold" pitchFamily="34" charset="-122"/>
                <a:cs typeface="Bricolage Grotesque Semi Bold" pitchFamily="34" charset="-120"/>
              </a:rPr>
              <a:t> Kan Gazı Analizi</a:t>
            </a:r>
            <a:endParaRPr lang="en-US" sz="4250" b="1" dirty="0">
              <a:solidFill>
                <a:srgbClr val="0070C0"/>
              </a:solidFill>
            </a:endParaRPr>
          </a:p>
        </p:txBody>
      </p:sp>
      <p:sp>
        <p:nvSpPr>
          <p:cNvPr id="3" name="Text 1"/>
          <p:cNvSpPr/>
          <p:nvPr/>
        </p:nvSpPr>
        <p:spPr>
          <a:xfrm>
            <a:off x="1518047" y="3124676"/>
            <a:ext cx="2673429" cy="543401"/>
          </a:xfrm>
          <a:prstGeom prst="rect">
            <a:avLst/>
          </a:prstGeom>
          <a:noFill/>
          <a:ln/>
        </p:spPr>
        <p:txBody>
          <a:bodyPr wrap="none" lIns="0" tIns="0" rIns="0" bIns="0" rtlCol="0" anchor="t"/>
          <a:lstStyle/>
          <a:p>
            <a:pPr marL="0" indent="0" algn="ctr">
              <a:lnSpc>
                <a:spcPts val="4250"/>
              </a:lnSpc>
              <a:buNone/>
            </a:pPr>
            <a:r>
              <a:rPr lang="en-US" sz="4250" dirty="0">
                <a:solidFill>
                  <a:srgbClr val="2C2926"/>
                </a:solidFill>
                <a:ea typeface="Bricolage Grotesque Semi Bold" pitchFamily="34" charset="-122"/>
                <a:cs typeface="Bricolage Grotesque Semi Bold" pitchFamily="34" charset="-120"/>
              </a:rPr>
              <a:t>53-61</a:t>
            </a:r>
            <a:endParaRPr lang="en-US" sz="4250" dirty="0"/>
          </a:p>
        </p:txBody>
      </p:sp>
      <p:pic>
        <p:nvPicPr>
          <p:cNvPr id="4" name="Image 0" descr="preencoded.png"/>
          <p:cNvPicPr>
            <a:picLocks noChangeAspect="1"/>
          </p:cNvPicPr>
          <p:nvPr/>
        </p:nvPicPr>
        <p:blipFill>
          <a:blip r:embed="rId3"/>
          <a:stretch>
            <a:fillRect/>
          </a:stretch>
        </p:blipFill>
        <p:spPr>
          <a:xfrm>
            <a:off x="1224677" y="1766173"/>
            <a:ext cx="3260408" cy="3260408"/>
          </a:xfrm>
          <a:prstGeom prst="rect">
            <a:avLst/>
          </a:prstGeom>
        </p:spPr>
      </p:pic>
      <p:sp>
        <p:nvSpPr>
          <p:cNvPr id="5" name="Text 2"/>
          <p:cNvSpPr/>
          <p:nvPr/>
        </p:nvSpPr>
        <p:spPr>
          <a:xfrm>
            <a:off x="1496378" y="5298162"/>
            <a:ext cx="2717006" cy="339566"/>
          </a:xfrm>
          <a:prstGeom prst="rect">
            <a:avLst/>
          </a:prstGeom>
          <a:noFill/>
          <a:ln/>
        </p:spPr>
        <p:txBody>
          <a:bodyPr wrap="none" lIns="0" tIns="0" rIns="0" bIns="0" rtlCol="0" anchor="t"/>
          <a:lstStyle/>
          <a:p>
            <a:pPr marL="0" indent="0" algn="ctr">
              <a:lnSpc>
                <a:spcPts val="2650"/>
              </a:lnSpc>
              <a:buNone/>
            </a:pPr>
            <a:r>
              <a:rPr lang="en-US" sz="2100" dirty="0">
                <a:solidFill>
                  <a:srgbClr val="2C2926"/>
                </a:solidFill>
                <a:ea typeface="Bricolage Grotesque Semi Bold" pitchFamily="34" charset="-122"/>
                <a:cs typeface="Big Caslon Medium" panose="02000603090000020003" pitchFamily="2" charset="-79"/>
              </a:rPr>
              <a:t>PaO₂ (mmHg)</a:t>
            </a:r>
            <a:endParaRPr lang="en-US" sz="2100" dirty="0">
              <a:cs typeface="Big Caslon Medium" panose="02000603090000020003" pitchFamily="2" charset="-79"/>
            </a:endParaRPr>
          </a:p>
        </p:txBody>
      </p:sp>
      <p:sp>
        <p:nvSpPr>
          <p:cNvPr id="6" name="Text 3"/>
          <p:cNvSpPr/>
          <p:nvPr/>
        </p:nvSpPr>
        <p:spPr>
          <a:xfrm>
            <a:off x="760690" y="5768102"/>
            <a:ext cx="4188500" cy="347782"/>
          </a:xfrm>
          <a:prstGeom prst="rect">
            <a:avLst/>
          </a:prstGeom>
          <a:noFill/>
          <a:ln/>
        </p:spPr>
        <p:txBody>
          <a:bodyPr wrap="none" lIns="0" tIns="0" rIns="0" bIns="0" rtlCol="0" anchor="t"/>
          <a:lstStyle/>
          <a:p>
            <a:pPr marL="0" indent="0" algn="ctr">
              <a:lnSpc>
                <a:spcPts val="2700"/>
              </a:lnSpc>
              <a:buNone/>
            </a:pPr>
            <a:r>
              <a:rPr lang="en-US" sz="1700" dirty="0">
                <a:solidFill>
                  <a:srgbClr val="2C2926"/>
                </a:solidFill>
                <a:ea typeface="Inter" pitchFamily="34" charset="-122"/>
                <a:cs typeface="Arial" panose="020B0604020202020204" pitchFamily="34" charset="0"/>
              </a:rPr>
              <a:t>Ciddi hipoksemi mevcut</a:t>
            </a:r>
            <a:endParaRPr lang="en-US" sz="1700" dirty="0">
              <a:cs typeface="Arial" panose="020B0604020202020204" pitchFamily="34" charset="0"/>
            </a:endParaRPr>
          </a:p>
        </p:txBody>
      </p:sp>
      <p:sp>
        <p:nvSpPr>
          <p:cNvPr id="7" name="Text 4"/>
          <p:cNvSpPr/>
          <p:nvPr/>
        </p:nvSpPr>
        <p:spPr>
          <a:xfrm>
            <a:off x="5978247" y="3124676"/>
            <a:ext cx="2673429" cy="543401"/>
          </a:xfrm>
          <a:prstGeom prst="rect">
            <a:avLst/>
          </a:prstGeom>
          <a:noFill/>
          <a:ln/>
        </p:spPr>
        <p:txBody>
          <a:bodyPr wrap="none" lIns="0" tIns="0" rIns="0" bIns="0" rtlCol="0" anchor="t"/>
          <a:lstStyle/>
          <a:p>
            <a:pPr marL="0" indent="0" algn="ctr">
              <a:lnSpc>
                <a:spcPts val="4250"/>
              </a:lnSpc>
              <a:buNone/>
            </a:pPr>
            <a:r>
              <a:rPr lang="en-US" sz="4250" dirty="0">
                <a:solidFill>
                  <a:srgbClr val="2C2926"/>
                </a:solidFill>
                <a:ea typeface="Bricolage Grotesque Semi Bold" pitchFamily="34" charset="-122"/>
                <a:cs typeface="Bricolage Grotesque Semi Bold" pitchFamily="34" charset="-120"/>
              </a:rPr>
              <a:t>30-42</a:t>
            </a:r>
            <a:endParaRPr lang="en-US" sz="4250" dirty="0"/>
          </a:p>
        </p:txBody>
      </p:sp>
      <p:pic>
        <p:nvPicPr>
          <p:cNvPr id="8" name="Image 1" descr="preencoded.png"/>
          <p:cNvPicPr>
            <a:picLocks noChangeAspect="1"/>
          </p:cNvPicPr>
          <p:nvPr/>
        </p:nvPicPr>
        <p:blipFill>
          <a:blip r:embed="rId4"/>
          <a:stretch>
            <a:fillRect/>
          </a:stretch>
        </p:blipFill>
        <p:spPr>
          <a:xfrm>
            <a:off x="5684877" y="1766173"/>
            <a:ext cx="3260408" cy="3260408"/>
          </a:xfrm>
          <a:prstGeom prst="rect">
            <a:avLst/>
          </a:prstGeom>
        </p:spPr>
      </p:pic>
      <p:sp>
        <p:nvSpPr>
          <p:cNvPr id="9" name="Text 5"/>
          <p:cNvSpPr/>
          <p:nvPr/>
        </p:nvSpPr>
        <p:spPr>
          <a:xfrm>
            <a:off x="5956578" y="5298162"/>
            <a:ext cx="2717006" cy="339566"/>
          </a:xfrm>
          <a:prstGeom prst="rect">
            <a:avLst/>
          </a:prstGeom>
          <a:noFill/>
          <a:ln/>
        </p:spPr>
        <p:txBody>
          <a:bodyPr wrap="none" lIns="0" tIns="0" rIns="0" bIns="0" rtlCol="0" anchor="t"/>
          <a:lstStyle/>
          <a:p>
            <a:pPr marL="0" indent="0" algn="ctr">
              <a:lnSpc>
                <a:spcPts val="2650"/>
              </a:lnSpc>
              <a:buNone/>
            </a:pPr>
            <a:r>
              <a:rPr lang="en-US" sz="2100" dirty="0">
                <a:solidFill>
                  <a:srgbClr val="2C2926"/>
                </a:solidFill>
                <a:ea typeface="Bricolage Grotesque Semi Bold" pitchFamily="34" charset="-122"/>
                <a:cs typeface="Big Caslon Medium" panose="02000603090000020003" pitchFamily="2" charset="-79"/>
              </a:rPr>
              <a:t>PaCO₂ (mmHg)</a:t>
            </a:r>
            <a:endParaRPr lang="en-US" sz="2100" dirty="0">
              <a:cs typeface="Big Caslon Medium" panose="02000603090000020003" pitchFamily="2" charset="-79"/>
            </a:endParaRPr>
          </a:p>
        </p:txBody>
      </p:sp>
      <p:sp>
        <p:nvSpPr>
          <p:cNvPr id="10" name="Text 6"/>
          <p:cNvSpPr/>
          <p:nvPr/>
        </p:nvSpPr>
        <p:spPr>
          <a:xfrm>
            <a:off x="5220891" y="5768102"/>
            <a:ext cx="4188500" cy="347782"/>
          </a:xfrm>
          <a:prstGeom prst="rect">
            <a:avLst/>
          </a:prstGeom>
          <a:noFill/>
          <a:ln/>
        </p:spPr>
        <p:txBody>
          <a:bodyPr wrap="none" lIns="0" tIns="0" rIns="0" bIns="0" rtlCol="0" anchor="t"/>
          <a:lstStyle/>
          <a:p>
            <a:pPr marL="0" indent="0" algn="ctr">
              <a:lnSpc>
                <a:spcPts val="2700"/>
              </a:lnSpc>
              <a:buNone/>
            </a:pPr>
            <a:r>
              <a:rPr lang="en-US" sz="1700" dirty="0">
                <a:solidFill>
                  <a:srgbClr val="2C2926"/>
                </a:solidFill>
                <a:ea typeface="Inter" pitchFamily="34" charset="-122"/>
                <a:cs typeface="Arial" panose="020B0604020202020204" pitchFamily="34" charset="0"/>
              </a:rPr>
              <a:t>Hafif hipokapni veya normal</a:t>
            </a:r>
            <a:endParaRPr lang="en-US" sz="1700" dirty="0">
              <a:cs typeface="Arial" panose="020B0604020202020204" pitchFamily="34" charset="0"/>
            </a:endParaRPr>
          </a:p>
        </p:txBody>
      </p:sp>
      <p:sp>
        <p:nvSpPr>
          <p:cNvPr id="11" name="Text 7"/>
          <p:cNvSpPr/>
          <p:nvPr/>
        </p:nvSpPr>
        <p:spPr>
          <a:xfrm>
            <a:off x="10438567" y="3124676"/>
            <a:ext cx="2673429" cy="543401"/>
          </a:xfrm>
          <a:prstGeom prst="rect">
            <a:avLst/>
          </a:prstGeom>
          <a:noFill/>
          <a:ln/>
        </p:spPr>
        <p:txBody>
          <a:bodyPr wrap="none" lIns="0" tIns="0" rIns="0" bIns="0" rtlCol="0" anchor="t"/>
          <a:lstStyle/>
          <a:p>
            <a:pPr marL="0" indent="0" algn="ctr">
              <a:lnSpc>
                <a:spcPts val="4250"/>
              </a:lnSpc>
              <a:buNone/>
            </a:pPr>
            <a:r>
              <a:rPr lang="en-US" sz="4250" dirty="0">
                <a:solidFill>
                  <a:srgbClr val="2C2926"/>
                </a:solidFill>
                <a:ea typeface="Bricolage Grotesque Semi Bold" pitchFamily="34" charset="-122"/>
                <a:cs typeface="Bricolage Grotesque Semi Bold" pitchFamily="34" charset="-120"/>
              </a:rPr>
              <a:t>44-46</a:t>
            </a:r>
            <a:endParaRPr lang="en-US" sz="4250" dirty="0"/>
          </a:p>
        </p:txBody>
      </p:sp>
      <p:pic>
        <p:nvPicPr>
          <p:cNvPr id="12" name="Image 2" descr="preencoded.png"/>
          <p:cNvPicPr>
            <a:picLocks noChangeAspect="1"/>
          </p:cNvPicPr>
          <p:nvPr/>
        </p:nvPicPr>
        <p:blipFill>
          <a:blip r:embed="rId5"/>
          <a:stretch>
            <a:fillRect/>
          </a:stretch>
        </p:blipFill>
        <p:spPr>
          <a:xfrm>
            <a:off x="10145197" y="1766173"/>
            <a:ext cx="3260408" cy="3260408"/>
          </a:xfrm>
          <a:prstGeom prst="rect">
            <a:avLst/>
          </a:prstGeom>
        </p:spPr>
      </p:pic>
      <p:sp>
        <p:nvSpPr>
          <p:cNvPr id="13" name="Text 8"/>
          <p:cNvSpPr/>
          <p:nvPr/>
        </p:nvSpPr>
        <p:spPr>
          <a:xfrm>
            <a:off x="10416897" y="5298162"/>
            <a:ext cx="2717006" cy="339566"/>
          </a:xfrm>
          <a:prstGeom prst="rect">
            <a:avLst/>
          </a:prstGeom>
          <a:noFill/>
          <a:ln/>
        </p:spPr>
        <p:txBody>
          <a:bodyPr wrap="none" lIns="0" tIns="0" rIns="0" bIns="0" rtlCol="0" anchor="t"/>
          <a:lstStyle/>
          <a:p>
            <a:pPr marL="0" indent="0" algn="ctr">
              <a:lnSpc>
                <a:spcPts val="2650"/>
              </a:lnSpc>
              <a:buNone/>
            </a:pPr>
            <a:r>
              <a:rPr lang="en-US" sz="2100" dirty="0">
                <a:solidFill>
                  <a:srgbClr val="2C2926"/>
                </a:solidFill>
                <a:ea typeface="Bricolage Grotesque Semi Bold" pitchFamily="34" charset="-122"/>
                <a:cs typeface="Big Caslon Medium" panose="02000603090000020003" pitchFamily="2" charset="-79"/>
              </a:rPr>
              <a:t>D(A-a)O₂ (mmHg)</a:t>
            </a:r>
            <a:endParaRPr lang="en-US" sz="2100" dirty="0">
              <a:cs typeface="Big Caslon Medium" panose="02000603090000020003" pitchFamily="2" charset="-79"/>
            </a:endParaRPr>
          </a:p>
        </p:txBody>
      </p:sp>
      <p:sp>
        <p:nvSpPr>
          <p:cNvPr id="14" name="Text 9"/>
          <p:cNvSpPr/>
          <p:nvPr/>
        </p:nvSpPr>
        <p:spPr>
          <a:xfrm>
            <a:off x="9681091" y="5768102"/>
            <a:ext cx="4188619" cy="347782"/>
          </a:xfrm>
          <a:prstGeom prst="rect">
            <a:avLst/>
          </a:prstGeom>
          <a:noFill/>
          <a:ln/>
        </p:spPr>
        <p:txBody>
          <a:bodyPr wrap="none" lIns="0" tIns="0" rIns="0" bIns="0" rtlCol="0" anchor="t"/>
          <a:lstStyle/>
          <a:p>
            <a:pPr marL="0" indent="0" algn="ctr">
              <a:lnSpc>
                <a:spcPts val="2700"/>
              </a:lnSpc>
              <a:buNone/>
            </a:pPr>
            <a:r>
              <a:rPr lang="en-US" sz="1700" dirty="0">
                <a:solidFill>
                  <a:srgbClr val="2C2926"/>
                </a:solidFill>
                <a:ea typeface="Inter" pitchFamily="34" charset="-122"/>
                <a:cs typeface="Arial" panose="020B0604020202020204" pitchFamily="34" charset="0"/>
              </a:rPr>
              <a:t>Alveoler-arteriyel gradyan artmış</a:t>
            </a:r>
            <a:endParaRPr lang="en-US" sz="1700" dirty="0">
              <a:cs typeface="Arial" panose="020B0604020202020204" pitchFamily="34" charset="0"/>
            </a:endParaRPr>
          </a:p>
        </p:txBody>
      </p:sp>
      <p:sp>
        <p:nvSpPr>
          <p:cNvPr id="15" name="Shape 10"/>
          <p:cNvSpPr/>
          <p:nvPr/>
        </p:nvSpPr>
        <p:spPr>
          <a:xfrm>
            <a:off x="760690" y="6360319"/>
            <a:ext cx="13109019" cy="1453645"/>
          </a:xfrm>
          <a:prstGeom prst="roundRect">
            <a:avLst>
              <a:gd name="adj" fmla="val 7181"/>
            </a:avLst>
          </a:prstGeom>
          <a:solidFill>
            <a:srgbClr val="F4E3BD"/>
          </a:solidFill>
          <a:ln/>
        </p:spPr>
      </p:sp>
      <p:pic>
        <p:nvPicPr>
          <p:cNvPr id="16" name="Image 3" descr="preencoded.png"/>
          <p:cNvPicPr>
            <a:picLocks noChangeAspect="1"/>
          </p:cNvPicPr>
          <p:nvPr/>
        </p:nvPicPr>
        <p:blipFill>
          <a:blip r:embed="rId6"/>
          <a:stretch>
            <a:fillRect/>
          </a:stretch>
        </p:blipFill>
        <p:spPr>
          <a:xfrm>
            <a:off x="977979" y="6693218"/>
            <a:ext cx="271701" cy="217289"/>
          </a:xfrm>
          <a:prstGeom prst="rect">
            <a:avLst/>
          </a:prstGeom>
        </p:spPr>
      </p:pic>
      <p:sp>
        <p:nvSpPr>
          <p:cNvPr id="17" name="Text 11"/>
          <p:cNvSpPr/>
          <p:nvPr/>
        </p:nvSpPr>
        <p:spPr>
          <a:xfrm>
            <a:off x="1466969" y="6631900"/>
            <a:ext cx="12185452" cy="695563"/>
          </a:xfrm>
          <a:prstGeom prst="rect">
            <a:avLst/>
          </a:prstGeom>
          <a:noFill/>
          <a:ln/>
        </p:spPr>
        <p:txBody>
          <a:bodyPr wrap="square" lIns="0" tIns="0" rIns="0" bIns="0" rtlCol="0" anchor="t"/>
          <a:lstStyle/>
          <a:p>
            <a:pPr marL="0" indent="0" algn="l">
              <a:lnSpc>
                <a:spcPct val="150000"/>
              </a:lnSpc>
              <a:buNone/>
            </a:pPr>
            <a:r>
              <a:rPr lang="en-US" sz="2400" b="1" dirty="0">
                <a:solidFill>
                  <a:srgbClr val="000000"/>
                </a:solidFill>
                <a:ea typeface="Inter" pitchFamily="34" charset="-122"/>
                <a:cs typeface="Inter" pitchFamily="34" charset="-120"/>
              </a:rPr>
              <a:t>Dikkat:</a:t>
            </a:r>
            <a:r>
              <a:rPr lang="en-US" sz="2400" dirty="0">
                <a:solidFill>
                  <a:srgbClr val="000000"/>
                </a:solidFill>
                <a:ea typeface="Inter" pitchFamily="34" charset="-122"/>
                <a:cs typeface="Inter" pitchFamily="34" charset="-120"/>
              </a:rPr>
              <a:t> Kardiyopulmoner hastalığı olan yaşlılarda PaCO₂ normal aralıkta olabilir. Sadece üçte birinde solunum alkalozu görülür - akut strese yanıt bozulmuş olabilir.</a:t>
            </a:r>
            <a:endParaRPr lang="en-US" sz="2400" dirty="0"/>
          </a:p>
        </p:txBody>
      </p:sp>
      <p:sp>
        <p:nvSpPr>
          <p:cNvPr id="18" name="Metin kutusu 17">
            <a:extLst>
              <a:ext uri="{FF2B5EF4-FFF2-40B4-BE49-F238E27FC236}">
                <a16:creationId xmlns:a16="http://schemas.microsoft.com/office/drawing/2014/main" id="{CC64BF83-6D61-E546-8BDF-535045608468}"/>
              </a:ext>
            </a:extLst>
          </p:cNvPr>
          <p:cNvSpPr txBox="1"/>
          <p:nvPr/>
        </p:nvSpPr>
        <p:spPr>
          <a:xfrm>
            <a:off x="8651676" y="7860268"/>
            <a:ext cx="594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tr-TR"/>
            </a:defPPr>
            <a:lvl1pPr algn="r">
              <a:defRPr i="1">
                <a:solidFill>
                  <a:srgbClr val="5B616B"/>
                </a:solidFill>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t>Masotti</a:t>
            </a:r>
            <a:r>
              <a:rPr lang="en-US" dirty="0"/>
              <a:t> L</a:t>
            </a:r>
            <a:r>
              <a:rPr lang="en-US"/>
              <a:t>. Vasc</a:t>
            </a:r>
            <a:r>
              <a:rPr lang="en-US" dirty="0"/>
              <a:t> Health </a:t>
            </a:r>
            <a:r>
              <a:rPr lang="en-US"/>
              <a:t>Risk Manag</a:t>
            </a:r>
            <a:r>
              <a:rPr lang="en-US" dirty="0"/>
              <a:t>. 2008; 4(3): 629-36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969837" y="1806955"/>
            <a:ext cx="7595236" cy="5932674"/>
          </a:xfrm>
          <a:prstGeom prst="rect">
            <a:avLst/>
          </a:prstGeom>
          <a:ln algn="ctr"/>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ct val="0"/>
              </a:spcBef>
              <a:buClr>
                <a:srgbClr val="A50021"/>
              </a:buClr>
              <a:buFont typeface="Wingdings" pitchFamily="2" charset="2"/>
              <a:buChar char="§"/>
              <a:defRPr/>
            </a:pPr>
            <a:r>
              <a:rPr lang="tr-TR" sz="2400" dirty="0">
                <a:latin typeface="Calibri" panose="020F0502020204030204" pitchFamily="34" charset="0"/>
              </a:rPr>
              <a:t>Normal olabilir</a:t>
            </a:r>
          </a:p>
          <a:p>
            <a:pPr>
              <a:lnSpc>
                <a:spcPct val="150000"/>
              </a:lnSpc>
              <a:spcBef>
                <a:spcPct val="0"/>
              </a:spcBef>
              <a:buClr>
                <a:srgbClr val="A50021"/>
              </a:buClr>
              <a:buFont typeface="Wingdings" pitchFamily="2" charset="2"/>
              <a:buChar char="§"/>
              <a:defRPr/>
            </a:pPr>
            <a:r>
              <a:rPr lang="tr-TR" sz="2400" dirty="0">
                <a:latin typeface="Calibri" panose="020F0502020204030204" pitchFamily="34" charset="0"/>
              </a:rPr>
              <a:t>Çizgisel (</a:t>
            </a:r>
            <a:r>
              <a:rPr lang="tr-TR" sz="2400" dirty="0" err="1">
                <a:latin typeface="Calibri" panose="020F0502020204030204" pitchFamily="34" charset="0"/>
              </a:rPr>
              <a:t>subsegmental</a:t>
            </a:r>
            <a:r>
              <a:rPr lang="tr-TR" sz="2400" dirty="0">
                <a:latin typeface="Calibri" panose="020F0502020204030204" pitchFamily="34" charset="0"/>
              </a:rPr>
              <a:t>) </a:t>
            </a:r>
            <a:r>
              <a:rPr lang="tr-TR" sz="2400" dirty="0" err="1">
                <a:latin typeface="Calibri" panose="020F0502020204030204" pitchFamily="34" charset="0"/>
              </a:rPr>
              <a:t>atelektazi</a:t>
            </a:r>
            <a:r>
              <a:rPr lang="tr-TR" sz="2400" dirty="0">
                <a:latin typeface="Calibri" panose="020F0502020204030204" pitchFamily="34" charset="0"/>
              </a:rPr>
              <a:t> </a:t>
            </a:r>
          </a:p>
          <a:p>
            <a:pPr>
              <a:lnSpc>
                <a:spcPct val="150000"/>
              </a:lnSpc>
              <a:spcBef>
                <a:spcPct val="0"/>
              </a:spcBef>
              <a:buClr>
                <a:srgbClr val="A50021"/>
              </a:buClr>
              <a:buFont typeface="Wingdings" pitchFamily="2" charset="2"/>
              <a:buChar char="§"/>
              <a:defRPr/>
            </a:pPr>
            <a:r>
              <a:rPr lang="tr-TR" sz="2400" dirty="0" err="1">
                <a:latin typeface="Calibri" panose="020F0502020204030204" pitchFamily="34" charset="0"/>
              </a:rPr>
              <a:t>Plevral</a:t>
            </a:r>
            <a:r>
              <a:rPr lang="tr-TR" sz="2400" dirty="0">
                <a:latin typeface="Calibri" panose="020F0502020204030204" pitchFamily="34" charset="0"/>
              </a:rPr>
              <a:t> sıvı </a:t>
            </a:r>
          </a:p>
          <a:p>
            <a:pPr>
              <a:lnSpc>
                <a:spcPct val="150000"/>
              </a:lnSpc>
              <a:spcBef>
                <a:spcPct val="0"/>
              </a:spcBef>
              <a:buClr>
                <a:srgbClr val="A50021"/>
              </a:buClr>
              <a:buFont typeface="Wingdings" pitchFamily="2" charset="2"/>
              <a:buChar char="§"/>
              <a:defRPr/>
            </a:pPr>
            <a:r>
              <a:rPr lang="tr-TR" sz="2400" dirty="0" err="1">
                <a:latin typeface="Calibri" panose="020F0502020204030204" pitchFamily="34" charset="0"/>
              </a:rPr>
              <a:t>Plevral</a:t>
            </a:r>
            <a:r>
              <a:rPr lang="tr-TR" sz="2400" dirty="0">
                <a:latin typeface="Calibri" panose="020F0502020204030204" pitchFamily="34" charset="0"/>
              </a:rPr>
              <a:t> tabanlı </a:t>
            </a:r>
            <a:r>
              <a:rPr lang="tr-TR" sz="2400" dirty="0" err="1">
                <a:latin typeface="Calibri" panose="020F0502020204030204" pitchFamily="34" charset="0"/>
              </a:rPr>
              <a:t>opasite</a:t>
            </a:r>
            <a:r>
              <a:rPr lang="tr-TR" sz="2400" dirty="0">
                <a:latin typeface="Calibri" panose="020F0502020204030204" pitchFamily="34" charset="0"/>
              </a:rPr>
              <a:t> (</a:t>
            </a:r>
            <a:r>
              <a:rPr lang="tr-TR" sz="2400" dirty="0" err="1">
                <a:latin typeface="Calibri" panose="020F0502020204030204" pitchFamily="34" charset="0"/>
              </a:rPr>
              <a:t>Hampton</a:t>
            </a:r>
            <a:r>
              <a:rPr lang="tr-TR" sz="2400" dirty="0">
                <a:latin typeface="Calibri" panose="020F0502020204030204" pitchFamily="34" charset="0"/>
              </a:rPr>
              <a:t> hörgücü)</a:t>
            </a:r>
          </a:p>
          <a:p>
            <a:pPr>
              <a:lnSpc>
                <a:spcPct val="150000"/>
              </a:lnSpc>
              <a:spcBef>
                <a:spcPct val="0"/>
              </a:spcBef>
              <a:buClr>
                <a:srgbClr val="A50021"/>
              </a:buClr>
              <a:buFont typeface="Wingdings" pitchFamily="2" charset="2"/>
              <a:buChar char="§"/>
              <a:defRPr/>
            </a:pPr>
            <a:r>
              <a:rPr lang="tr-TR" sz="2400" dirty="0" err="1">
                <a:latin typeface="Calibri" panose="020F0502020204030204" pitchFamily="34" charset="0"/>
              </a:rPr>
              <a:t>Diyafragma</a:t>
            </a:r>
            <a:r>
              <a:rPr lang="tr-TR" sz="2400" dirty="0">
                <a:latin typeface="Calibri" panose="020F0502020204030204" pitchFamily="34" charset="0"/>
              </a:rPr>
              <a:t> yükselmesi</a:t>
            </a:r>
          </a:p>
          <a:p>
            <a:pPr>
              <a:lnSpc>
                <a:spcPct val="150000"/>
              </a:lnSpc>
              <a:spcBef>
                <a:spcPct val="0"/>
              </a:spcBef>
              <a:buClr>
                <a:srgbClr val="A50021"/>
              </a:buClr>
              <a:buFont typeface="Wingdings" pitchFamily="2" charset="2"/>
              <a:buChar char="§"/>
              <a:defRPr/>
            </a:pPr>
            <a:r>
              <a:rPr lang="tr-TR" sz="2400" dirty="0" err="1">
                <a:latin typeface="Calibri" panose="020F0502020204030204" pitchFamily="34" charset="0"/>
              </a:rPr>
              <a:t>Pulmoner</a:t>
            </a:r>
            <a:r>
              <a:rPr lang="tr-TR" sz="2400" dirty="0">
                <a:latin typeface="Calibri" panose="020F0502020204030204" pitchFamily="34" charset="0"/>
              </a:rPr>
              <a:t> arter genişlemesi</a:t>
            </a:r>
          </a:p>
          <a:p>
            <a:pPr>
              <a:lnSpc>
                <a:spcPct val="150000"/>
              </a:lnSpc>
              <a:spcBef>
                <a:spcPct val="0"/>
              </a:spcBef>
              <a:buClr>
                <a:srgbClr val="A50021"/>
              </a:buClr>
              <a:buFont typeface="Wingdings" pitchFamily="2" charset="2"/>
              <a:buChar char="§"/>
              <a:defRPr/>
            </a:pPr>
            <a:r>
              <a:rPr lang="tr-TR" sz="2400" dirty="0">
                <a:latin typeface="Calibri" panose="020F0502020204030204" pitchFamily="34" charset="0"/>
              </a:rPr>
              <a:t>Ani damar kesilmesi</a:t>
            </a:r>
          </a:p>
          <a:p>
            <a:pPr>
              <a:lnSpc>
                <a:spcPct val="150000"/>
              </a:lnSpc>
              <a:spcBef>
                <a:spcPct val="0"/>
              </a:spcBef>
              <a:buClr>
                <a:srgbClr val="A50021"/>
              </a:buClr>
              <a:buFont typeface="Wingdings" pitchFamily="2" charset="2"/>
              <a:buChar char="§"/>
              <a:defRPr/>
            </a:pPr>
            <a:r>
              <a:rPr lang="tr-TR" sz="2400" dirty="0">
                <a:latin typeface="Calibri" panose="020F0502020204030204" pitchFamily="34" charset="0"/>
              </a:rPr>
              <a:t>Sağ </a:t>
            </a:r>
            <a:r>
              <a:rPr lang="tr-TR" sz="2400" dirty="0" err="1">
                <a:latin typeface="Calibri" panose="020F0502020204030204" pitchFamily="34" charset="0"/>
              </a:rPr>
              <a:t>ventriküler</a:t>
            </a:r>
            <a:r>
              <a:rPr lang="tr-TR" sz="2400" dirty="0">
                <a:latin typeface="Calibri" panose="020F0502020204030204" pitchFamily="34" charset="0"/>
              </a:rPr>
              <a:t> belirginleşmesi</a:t>
            </a:r>
          </a:p>
          <a:p>
            <a:pPr>
              <a:lnSpc>
                <a:spcPct val="150000"/>
              </a:lnSpc>
              <a:spcBef>
                <a:spcPct val="0"/>
              </a:spcBef>
              <a:buClr>
                <a:srgbClr val="A50021"/>
              </a:buClr>
              <a:buFont typeface="Wingdings" pitchFamily="2" charset="2"/>
              <a:buChar char="§"/>
              <a:defRPr/>
            </a:pPr>
            <a:r>
              <a:rPr lang="tr-TR" sz="2400" dirty="0">
                <a:latin typeface="Calibri" panose="020F0502020204030204" pitchFamily="34" charset="0"/>
              </a:rPr>
              <a:t>Lokal damarlanma azalışı – saydamlık artışı (</a:t>
            </a:r>
            <a:r>
              <a:rPr lang="tr-TR" sz="2400" dirty="0" err="1">
                <a:latin typeface="Calibri" panose="020F0502020204030204" pitchFamily="34" charset="0"/>
              </a:rPr>
              <a:t>Westermark</a:t>
            </a:r>
            <a:r>
              <a:rPr lang="tr-TR" sz="2400" dirty="0">
                <a:latin typeface="Calibri" panose="020F0502020204030204" pitchFamily="34" charset="0"/>
              </a:rPr>
              <a:t> işareti) </a:t>
            </a:r>
          </a:p>
        </p:txBody>
      </p:sp>
      <p:sp>
        <p:nvSpPr>
          <p:cNvPr id="3" name="Rectangle 8"/>
          <p:cNvSpPr>
            <a:spLocks noChangeArrowheads="1"/>
          </p:cNvSpPr>
          <p:nvPr/>
        </p:nvSpPr>
        <p:spPr bwMode="auto">
          <a:xfrm>
            <a:off x="2441488" y="0"/>
            <a:ext cx="10274388" cy="1371600"/>
          </a:xfrm>
          <a:prstGeom prst="rect">
            <a:avLst/>
          </a:prstGeom>
          <a:noFill/>
          <a:ln w="9525" algn="ctr">
            <a:noFill/>
            <a:miter lim="800000"/>
            <a:headEnd/>
            <a:tailEnd/>
          </a:ln>
          <a:effectLst/>
        </p:spPr>
        <p:txBody>
          <a:bodyPr anchor="ctr"/>
          <a:lstStyle/>
          <a:p>
            <a:pPr>
              <a:defRPr/>
            </a:pPr>
            <a:r>
              <a:rPr lang="tr-TR" sz="2880" b="1" dirty="0" err="1">
                <a:latin typeface="Calibri" panose="020F0502020204030204" pitchFamily="34" charset="0"/>
              </a:rPr>
              <a:t>PE’li</a:t>
            </a:r>
            <a:r>
              <a:rPr lang="tr-TR" sz="2880" b="1" dirty="0">
                <a:latin typeface="Calibri" panose="020F0502020204030204" pitchFamily="34" charset="0"/>
              </a:rPr>
              <a:t> hastalarda saptanabilecek akciğer </a:t>
            </a:r>
            <a:r>
              <a:rPr lang="tr-TR" sz="2880" b="1" dirty="0" err="1">
                <a:latin typeface="Calibri" panose="020F0502020204030204" pitchFamily="34" charset="0"/>
              </a:rPr>
              <a:t>grafisi</a:t>
            </a:r>
            <a:r>
              <a:rPr lang="tr-TR" sz="2880" b="1" dirty="0">
                <a:latin typeface="Calibri" panose="020F0502020204030204" pitchFamily="34" charset="0"/>
              </a:rPr>
              <a:t> bulguları</a:t>
            </a:r>
          </a:p>
        </p:txBody>
      </p:sp>
      <p:pic>
        <p:nvPicPr>
          <p:cNvPr id="4" name="Picture 7" descr="D:\PTE\RSPMar0537_f1.gif"/>
          <p:cNvPicPr>
            <a:picLocks noChangeAspect="1" noChangeArrowheads="1"/>
          </p:cNvPicPr>
          <p:nvPr/>
        </p:nvPicPr>
        <p:blipFill>
          <a:blip r:embed="rId2">
            <a:extLst>
              <a:ext uri="{28A0092B-C50C-407E-A947-70E740481C1C}">
                <a14:useLocalDpi xmlns:a14="http://schemas.microsoft.com/office/drawing/2010/main" val="0"/>
              </a:ext>
            </a:extLst>
          </a:blip>
          <a:srcRect l="2820" t="3049" r="4135" b="14635"/>
          <a:stretch>
            <a:fillRect/>
          </a:stretch>
        </p:blipFill>
        <p:spPr bwMode="auto">
          <a:xfrm>
            <a:off x="9236393" y="4162426"/>
            <a:ext cx="1901190"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D:\PTE\x-ray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3794" y="2790828"/>
            <a:ext cx="2844164" cy="526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PTE\ct184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016" y="150495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22"/>
          <p:cNvCxnSpPr/>
          <p:nvPr/>
        </p:nvCxnSpPr>
        <p:spPr>
          <a:xfrm rot="10800000" flipV="1">
            <a:off x="10265092" y="2619378"/>
            <a:ext cx="342900" cy="857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25"/>
          <p:cNvCxnSpPr/>
          <p:nvPr/>
        </p:nvCxnSpPr>
        <p:spPr>
          <a:xfrm flipV="1">
            <a:off x="10436542" y="5362576"/>
            <a:ext cx="342900" cy="2571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27"/>
          <p:cNvCxnSpPr/>
          <p:nvPr/>
        </p:nvCxnSpPr>
        <p:spPr>
          <a:xfrm rot="10800000">
            <a:off x="13951266" y="6991352"/>
            <a:ext cx="428626" cy="1714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2922566" y="2962276"/>
            <a:ext cx="1114426"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2160"/>
          </a:p>
        </p:txBody>
      </p:sp>
    </p:spTree>
    <p:extLst>
      <p:ext uri="{BB962C8B-B14F-4D97-AF65-F5344CB8AC3E}">
        <p14:creationId xmlns:p14="http://schemas.microsoft.com/office/powerpoint/2010/main" val="3645584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793790" y="1537097"/>
            <a:ext cx="8598813" cy="708779"/>
          </a:xfrm>
          <a:prstGeom prst="rect">
            <a:avLst/>
          </a:prstGeom>
          <a:noFill/>
          <a:ln/>
        </p:spPr>
        <p:txBody>
          <a:bodyPr wrap="none" lIns="0" tIns="0" rIns="0" bIns="0" rtlCol="0" anchor="t"/>
          <a:lstStyle/>
          <a:p>
            <a:pPr marL="0" indent="0" algn="l">
              <a:lnSpc>
                <a:spcPts val="5550"/>
              </a:lnSpc>
              <a:buNone/>
            </a:pPr>
            <a:r>
              <a:rPr lang="en-US" sz="4450" b="1" dirty="0" err="1">
                <a:solidFill>
                  <a:srgbClr val="0070C0"/>
                </a:solidFill>
                <a:ea typeface="Bricolage Grotesque Semi Bold" pitchFamily="34" charset="-122"/>
                <a:cs typeface="Big Caslon Medium" panose="02000603090000020003" pitchFamily="2" charset="-79"/>
              </a:rPr>
              <a:t>Yaşlılarda</a:t>
            </a:r>
            <a:r>
              <a:rPr lang="en-US" sz="4450" b="1" dirty="0">
                <a:solidFill>
                  <a:srgbClr val="0070C0"/>
                </a:solidFill>
                <a:ea typeface="Bricolage Grotesque Semi Bold" pitchFamily="34" charset="-122"/>
                <a:cs typeface="Big Caslon Medium" panose="02000603090000020003" pitchFamily="2" charset="-79"/>
              </a:rPr>
              <a:t> </a:t>
            </a:r>
            <a:r>
              <a:rPr lang="en-US" sz="4450" b="1" dirty="0" err="1">
                <a:solidFill>
                  <a:srgbClr val="0070C0"/>
                </a:solidFill>
                <a:ea typeface="Bricolage Grotesque Semi Bold" pitchFamily="34" charset="-122"/>
                <a:cs typeface="Big Caslon Medium" panose="02000603090000020003" pitchFamily="2" charset="-79"/>
              </a:rPr>
              <a:t>PE’de</a:t>
            </a:r>
            <a:r>
              <a:rPr lang="en-US" sz="4450" b="1" dirty="0">
                <a:solidFill>
                  <a:srgbClr val="0070C0"/>
                </a:solidFill>
                <a:ea typeface="Bricolage Grotesque Semi Bold" pitchFamily="34" charset="-122"/>
                <a:cs typeface="Big Caslon Medium" panose="02000603090000020003" pitchFamily="2" charset="-79"/>
              </a:rPr>
              <a:t> EKG ve Akciğer Grafisi Bulguları</a:t>
            </a:r>
            <a:endParaRPr lang="en-US" sz="4450" b="1" dirty="0">
              <a:solidFill>
                <a:srgbClr val="0070C0"/>
              </a:solidFill>
              <a:cs typeface="Big Caslon Medium" panose="02000603090000020003" pitchFamily="2" charset="-79"/>
            </a:endParaRPr>
          </a:p>
        </p:txBody>
      </p:sp>
      <p:sp>
        <p:nvSpPr>
          <p:cNvPr id="3" name="Shape 1"/>
          <p:cNvSpPr/>
          <p:nvPr/>
        </p:nvSpPr>
        <p:spPr>
          <a:xfrm>
            <a:off x="793790" y="2699504"/>
            <a:ext cx="6407944" cy="3374946"/>
          </a:xfrm>
          <a:prstGeom prst="roundRect">
            <a:avLst>
              <a:gd name="adj" fmla="val 2823"/>
            </a:avLst>
          </a:prstGeom>
          <a:solidFill>
            <a:srgbClr val="F4E3BD"/>
          </a:solidFill>
          <a:ln w="7620">
            <a:solidFill>
              <a:srgbClr val="F6CDA3"/>
            </a:solidFill>
            <a:prstDash val="solid"/>
          </a:ln>
        </p:spPr>
      </p:sp>
      <p:sp>
        <p:nvSpPr>
          <p:cNvPr id="4" name="Shape 2"/>
          <p:cNvSpPr/>
          <p:nvPr/>
        </p:nvSpPr>
        <p:spPr>
          <a:xfrm>
            <a:off x="824270" y="2729984"/>
            <a:ext cx="6346984" cy="680442"/>
          </a:xfrm>
          <a:prstGeom prst="roundRect">
            <a:avLst>
              <a:gd name="adj" fmla="val 8626"/>
            </a:avLst>
          </a:prstGeom>
          <a:noFill/>
          <a:ln w="7620">
            <a:noFill/>
            <a:prstDash val="solid"/>
          </a:ln>
        </p:spPr>
      </p:sp>
      <p:pic>
        <p:nvPicPr>
          <p:cNvPr id="5" name="Image 0" descr="preencoded.png"/>
          <p:cNvPicPr>
            <a:picLocks noChangeAspect="1"/>
          </p:cNvPicPr>
          <p:nvPr/>
        </p:nvPicPr>
        <p:blipFill>
          <a:blip r:embed="rId3"/>
          <a:stretch>
            <a:fillRect/>
          </a:stretch>
        </p:blipFill>
        <p:spPr>
          <a:xfrm>
            <a:off x="3827621" y="2853690"/>
            <a:ext cx="340162" cy="425291"/>
          </a:xfrm>
          <a:prstGeom prst="rect">
            <a:avLst/>
          </a:prstGeom>
        </p:spPr>
      </p:pic>
      <p:sp>
        <p:nvSpPr>
          <p:cNvPr id="6" name="Text 3"/>
          <p:cNvSpPr/>
          <p:nvPr/>
        </p:nvSpPr>
        <p:spPr>
          <a:xfrm>
            <a:off x="1051084" y="3346292"/>
            <a:ext cx="2835235" cy="354330"/>
          </a:xfrm>
          <a:prstGeom prst="rect">
            <a:avLst/>
          </a:prstGeom>
          <a:noFill/>
          <a:ln/>
        </p:spPr>
        <p:txBody>
          <a:bodyPr wrap="none" lIns="0" tIns="0" rIns="0" bIns="0" rtlCol="0" anchor="t"/>
          <a:lstStyle/>
          <a:p>
            <a:pPr marL="0" indent="0" algn="l">
              <a:lnSpc>
                <a:spcPct val="150000"/>
              </a:lnSpc>
              <a:buNone/>
            </a:pPr>
            <a:r>
              <a:rPr lang="en-US" sz="3200" b="1" dirty="0">
                <a:solidFill>
                  <a:srgbClr val="2C2926"/>
                </a:solidFill>
                <a:ea typeface="Bricolage Grotesque Semi Bold" pitchFamily="34" charset="-122"/>
                <a:cs typeface="Big Caslon Medium" panose="02000603090000020003" pitchFamily="2" charset="-79"/>
              </a:rPr>
              <a:t>EKG Bulguları</a:t>
            </a:r>
            <a:endParaRPr lang="en-US" sz="3200" b="1" dirty="0">
              <a:cs typeface="Big Caslon Medium" panose="02000603090000020003" pitchFamily="2" charset="-79"/>
            </a:endParaRPr>
          </a:p>
        </p:txBody>
      </p:sp>
      <p:sp>
        <p:nvSpPr>
          <p:cNvPr id="7" name="Text 4"/>
          <p:cNvSpPr/>
          <p:nvPr/>
        </p:nvSpPr>
        <p:spPr>
          <a:xfrm>
            <a:off x="1051084" y="3899057"/>
            <a:ext cx="5893356" cy="362903"/>
          </a:xfrm>
          <a:prstGeom prst="rect">
            <a:avLst/>
          </a:prstGeom>
          <a:noFill/>
          <a:ln/>
        </p:spPr>
        <p:txBody>
          <a:bodyPr wrap="none" lIns="0" tIns="0" rIns="0" bIns="0" rtlCol="0" anchor="t"/>
          <a:lstStyle/>
          <a:p>
            <a:pPr marL="342900" indent="-342900" algn="l">
              <a:lnSpc>
                <a:spcPct val="150000"/>
              </a:lnSpc>
              <a:buSzPct val="100000"/>
              <a:buChar char="•"/>
            </a:pPr>
            <a:r>
              <a:rPr lang="en-US" sz="2400" dirty="0">
                <a:solidFill>
                  <a:srgbClr val="2C2926"/>
                </a:solidFill>
                <a:ea typeface="Inter" pitchFamily="34" charset="-122"/>
                <a:cs typeface="Arial" panose="020B0604020202020204" pitchFamily="34" charset="0"/>
              </a:rPr>
              <a:t>Sinüs taşikardisi: %18-62.5</a:t>
            </a:r>
            <a:endParaRPr lang="en-US" sz="2400" dirty="0">
              <a:cs typeface="Arial" panose="020B0604020202020204" pitchFamily="34" charset="0"/>
            </a:endParaRPr>
          </a:p>
        </p:txBody>
      </p:sp>
      <p:sp>
        <p:nvSpPr>
          <p:cNvPr id="8" name="Text 5"/>
          <p:cNvSpPr/>
          <p:nvPr/>
        </p:nvSpPr>
        <p:spPr>
          <a:xfrm>
            <a:off x="1051084" y="4341255"/>
            <a:ext cx="5893356" cy="362903"/>
          </a:xfrm>
          <a:prstGeom prst="rect">
            <a:avLst/>
          </a:prstGeom>
          <a:noFill/>
          <a:ln/>
        </p:spPr>
        <p:txBody>
          <a:bodyPr wrap="none" lIns="0" tIns="0" rIns="0" bIns="0" rtlCol="0" anchor="t"/>
          <a:lstStyle/>
          <a:p>
            <a:pPr marL="342900" indent="-342900" algn="l">
              <a:lnSpc>
                <a:spcPct val="150000"/>
              </a:lnSpc>
              <a:buSzPct val="100000"/>
              <a:buChar char="•"/>
            </a:pPr>
            <a:r>
              <a:rPr lang="en-US" sz="2400" dirty="0">
                <a:solidFill>
                  <a:srgbClr val="2C2926"/>
                </a:solidFill>
                <a:ea typeface="Inter" pitchFamily="34" charset="-122"/>
                <a:cs typeface="Arial" panose="020B0604020202020204" pitchFamily="34" charset="0"/>
              </a:rPr>
              <a:t>Sağ dal bloğu: %4.5-40.5</a:t>
            </a:r>
            <a:endParaRPr lang="en-US" sz="2400" dirty="0">
              <a:cs typeface="Arial" panose="020B0604020202020204" pitchFamily="34" charset="0"/>
            </a:endParaRPr>
          </a:p>
        </p:txBody>
      </p:sp>
      <p:sp>
        <p:nvSpPr>
          <p:cNvPr id="9" name="Text 6"/>
          <p:cNvSpPr/>
          <p:nvPr/>
        </p:nvSpPr>
        <p:spPr>
          <a:xfrm>
            <a:off x="1051084" y="4783453"/>
            <a:ext cx="5893356" cy="362903"/>
          </a:xfrm>
          <a:prstGeom prst="rect">
            <a:avLst/>
          </a:prstGeom>
          <a:noFill/>
          <a:ln/>
        </p:spPr>
        <p:txBody>
          <a:bodyPr wrap="none" lIns="0" tIns="0" rIns="0" bIns="0" rtlCol="0" anchor="t"/>
          <a:lstStyle/>
          <a:p>
            <a:pPr marL="342900" indent="-342900" algn="l">
              <a:lnSpc>
                <a:spcPct val="150000"/>
              </a:lnSpc>
              <a:buSzPct val="100000"/>
              <a:buChar char="•"/>
            </a:pPr>
            <a:r>
              <a:rPr lang="en-US" sz="2400" dirty="0">
                <a:solidFill>
                  <a:srgbClr val="2C2926"/>
                </a:solidFill>
                <a:ea typeface="Inter" pitchFamily="34" charset="-122"/>
                <a:cs typeface="Arial" panose="020B0604020202020204" pitchFamily="34" charset="0"/>
              </a:rPr>
              <a:t>ST-T değişiklikleri: %4-56</a:t>
            </a:r>
            <a:endParaRPr lang="en-US" sz="2400" dirty="0">
              <a:cs typeface="Arial" panose="020B0604020202020204" pitchFamily="34" charset="0"/>
            </a:endParaRPr>
          </a:p>
        </p:txBody>
      </p:sp>
      <p:sp>
        <p:nvSpPr>
          <p:cNvPr id="10" name="Text 7"/>
          <p:cNvSpPr/>
          <p:nvPr/>
        </p:nvSpPr>
        <p:spPr>
          <a:xfrm>
            <a:off x="1051084" y="5225651"/>
            <a:ext cx="5893356" cy="362903"/>
          </a:xfrm>
          <a:prstGeom prst="rect">
            <a:avLst/>
          </a:prstGeom>
          <a:noFill/>
          <a:ln/>
        </p:spPr>
        <p:txBody>
          <a:bodyPr wrap="none" lIns="0" tIns="0" rIns="0" bIns="0" rtlCol="0" anchor="t"/>
          <a:lstStyle/>
          <a:p>
            <a:pPr marL="342900" indent="-342900" algn="l">
              <a:lnSpc>
                <a:spcPct val="150000"/>
              </a:lnSpc>
              <a:buSzPct val="100000"/>
              <a:buChar char="•"/>
            </a:pPr>
            <a:r>
              <a:rPr lang="en-US" sz="2400" dirty="0">
                <a:solidFill>
                  <a:srgbClr val="2C2926"/>
                </a:solidFill>
                <a:ea typeface="Inter" pitchFamily="34" charset="-122"/>
                <a:cs typeface="Arial" panose="020B0604020202020204" pitchFamily="34" charset="0"/>
              </a:rPr>
              <a:t>S1Q3T3 paterni: %4.5-14</a:t>
            </a:r>
            <a:endParaRPr lang="en-US" sz="2400" dirty="0">
              <a:cs typeface="Arial" panose="020B0604020202020204" pitchFamily="34" charset="0"/>
            </a:endParaRPr>
          </a:p>
        </p:txBody>
      </p:sp>
      <p:sp>
        <p:nvSpPr>
          <p:cNvPr id="11" name="Shape 8"/>
          <p:cNvSpPr/>
          <p:nvPr/>
        </p:nvSpPr>
        <p:spPr>
          <a:xfrm>
            <a:off x="7428548" y="2699504"/>
            <a:ext cx="6408063" cy="3374946"/>
          </a:xfrm>
          <a:prstGeom prst="roundRect">
            <a:avLst>
              <a:gd name="adj" fmla="val 2823"/>
            </a:avLst>
          </a:prstGeom>
          <a:solidFill>
            <a:srgbClr val="F4E3BD"/>
          </a:solidFill>
          <a:ln w="7620">
            <a:solidFill>
              <a:srgbClr val="F6CDA3"/>
            </a:solidFill>
            <a:prstDash val="solid"/>
          </a:ln>
        </p:spPr>
      </p:sp>
      <p:sp>
        <p:nvSpPr>
          <p:cNvPr id="12" name="Shape 9"/>
          <p:cNvSpPr/>
          <p:nvPr/>
        </p:nvSpPr>
        <p:spPr>
          <a:xfrm>
            <a:off x="7459027" y="2729984"/>
            <a:ext cx="6347103" cy="680442"/>
          </a:xfrm>
          <a:prstGeom prst="roundRect">
            <a:avLst>
              <a:gd name="adj" fmla="val 8626"/>
            </a:avLst>
          </a:prstGeom>
          <a:noFill/>
          <a:ln w="7620">
            <a:noFill/>
            <a:prstDash val="solid"/>
          </a:ln>
        </p:spPr>
      </p:sp>
      <p:pic>
        <p:nvPicPr>
          <p:cNvPr id="13" name="Image 1" descr="preencoded.png"/>
          <p:cNvPicPr>
            <a:picLocks noChangeAspect="1"/>
          </p:cNvPicPr>
          <p:nvPr/>
        </p:nvPicPr>
        <p:blipFill>
          <a:blip r:embed="rId4"/>
          <a:stretch>
            <a:fillRect/>
          </a:stretch>
        </p:blipFill>
        <p:spPr>
          <a:xfrm>
            <a:off x="10462498" y="2853690"/>
            <a:ext cx="340162" cy="425291"/>
          </a:xfrm>
          <a:prstGeom prst="rect">
            <a:avLst/>
          </a:prstGeom>
        </p:spPr>
      </p:pic>
      <p:sp>
        <p:nvSpPr>
          <p:cNvPr id="14" name="Text 10"/>
          <p:cNvSpPr/>
          <p:nvPr/>
        </p:nvSpPr>
        <p:spPr>
          <a:xfrm>
            <a:off x="7685842" y="3367074"/>
            <a:ext cx="2835235" cy="354330"/>
          </a:xfrm>
          <a:prstGeom prst="rect">
            <a:avLst/>
          </a:prstGeom>
          <a:noFill/>
          <a:ln/>
        </p:spPr>
        <p:txBody>
          <a:bodyPr wrap="none" lIns="0" tIns="0" rIns="0" bIns="0" rtlCol="0" anchor="t"/>
          <a:lstStyle/>
          <a:p>
            <a:pPr marL="0" indent="0" algn="l">
              <a:lnSpc>
                <a:spcPct val="150000"/>
              </a:lnSpc>
              <a:buNone/>
            </a:pPr>
            <a:r>
              <a:rPr lang="en-US" sz="3200" b="1" dirty="0">
                <a:solidFill>
                  <a:srgbClr val="2C2926"/>
                </a:solidFill>
                <a:ea typeface="Bricolage Grotesque Semi Bold" pitchFamily="34" charset="-122"/>
                <a:cs typeface="Big Caslon Medium" panose="02000603090000020003" pitchFamily="2" charset="-79"/>
              </a:rPr>
              <a:t>Akciğer Grafisi</a:t>
            </a:r>
            <a:endParaRPr lang="en-US" sz="3200" b="1" dirty="0">
              <a:cs typeface="Big Caslon Medium" panose="02000603090000020003" pitchFamily="2" charset="-79"/>
            </a:endParaRPr>
          </a:p>
        </p:txBody>
      </p:sp>
      <p:sp>
        <p:nvSpPr>
          <p:cNvPr id="15" name="Text 11"/>
          <p:cNvSpPr/>
          <p:nvPr/>
        </p:nvSpPr>
        <p:spPr>
          <a:xfrm>
            <a:off x="7685842" y="3899057"/>
            <a:ext cx="5893475" cy="362903"/>
          </a:xfrm>
          <a:prstGeom prst="rect">
            <a:avLst/>
          </a:prstGeom>
          <a:noFill/>
          <a:ln/>
        </p:spPr>
        <p:txBody>
          <a:bodyPr wrap="none" lIns="0" tIns="0" rIns="0" bIns="0" rtlCol="0" anchor="t"/>
          <a:lstStyle/>
          <a:p>
            <a:pPr marL="342900" indent="-342900" algn="l">
              <a:lnSpc>
                <a:spcPct val="150000"/>
              </a:lnSpc>
              <a:buSzPct val="100000"/>
              <a:buChar char="•"/>
            </a:pPr>
            <a:r>
              <a:rPr lang="en-US" sz="2400" dirty="0">
                <a:solidFill>
                  <a:srgbClr val="2C2926"/>
                </a:solidFill>
                <a:ea typeface="Inter" pitchFamily="34" charset="-122"/>
                <a:cs typeface="Arial" panose="020B0604020202020204" pitchFamily="34" charset="0"/>
              </a:rPr>
              <a:t>Kardiyomegali: %22-64</a:t>
            </a:r>
            <a:endParaRPr lang="en-US" sz="2400" dirty="0">
              <a:cs typeface="Arial" panose="020B0604020202020204" pitchFamily="34" charset="0"/>
            </a:endParaRPr>
          </a:p>
        </p:txBody>
      </p:sp>
      <p:sp>
        <p:nvSpPr>
          <p:cNvPr id="16" name="Text 12"/>
          <p:cNvSpPr/>
          <p:nvPr/>
        </p:nvSpPr>
        <p:spPr>
          <a:xfrm>
            <a:off x="7685842" y="4341255"/>
            <a:ext cx="5893475" cy="362903"/>
          </a:xfrm>
          <a:prstGeom prst="rect">
            <a:avLst/>
          </a:prstGeom>
          <a:noFill/>
          <a:ln/>
        </p:spPr>
        <p:txBody>
          <a:bodyPr wrap="none" lIns="0" tIns="0" rIns="0" bIns="0" rtlCol="0" anchor="t"/>
          <a:lstStyle/>
          <a:p>
            <a:pPr marL="342900" indent="-342900" algn="l">
              <a:lnSpc>
                <a:spcPct val="150000"/>
              </a:lnSpc>
              <a:buSzPct val="100000"/>
              <a:buChar char="•"/>
            </a:pPr>
            <a:r>
              <a:rPr lang="en-US" sz="2400" dirty="0">
                <a:solidFill>
                  <a:srgbClr val="2C2926"/>
                </a:solidFill>
                <a:ea typeface="Inter" pitchFamily="34" charset="-122"/>
                <a:cs typeface="Arial" panose="020B0604020202020204" pitchFamily="34" charset="0"/>
              </a:rPr>
              <a:t>Plevral effüzyon: %15.8-57</a:t>
            </a:r>
            <a:endParaRPr lang="en-US" sz="2400" dirty="0">
              <a:cs typeface="Arial" panose="020B0604020202020204" pitchFamily="34" charset="0"/>
            </a:endParaRPr>
          </a:p>
        </p:txBody>
      </p:sp>
      <p:sp>
        <p:nvSpPr>
          <p:cNvPr id="17" name="Text 13"/>
          <p:cNvSpPr/>
          <p:nvPr/>
        </p:nvSpPr>
        <p:spPr>
          <a:xfrm>
            <a:off x="7685842" y="4783453"/>
            <a:ext cx="5893475" cy="362903"/>
          </a:xfrm>
          <a:prstGeom prst="rect">
            <a:avLst/>
          </a:prstGeom>
          <a:noFill/>
          <a:ln/>
        </p:spPr>
        <p:txBody>
          <a:bodyPr wrap="none" lIns="0" tIns="0" rIns="0" bIns="0" rtlCol="0" anchor="t"/>
          <a:lstStyle/>
          <a:p>
            <a:pPr marL="342900" indent="-342900" algn="l">
              <a:lnSpc>
                <a:spcPct val="150000"/>
              </a:lnSpc>
              <a:buSzPct val="100000"/>
              <a:buChar char="•"/>
            </a:pPr>
            <a:r>
              <a:rPr lang="en-US" sz="2400" dirty="0">
                <a:solidFill>
                  <a:srgbClr val="2C2926"/>
                </a:solidFill>
                <a:ea typeface="Inter" pitchFamily="34" charset="-122"/>
                <a:cs typeface="Arial" panose="020B0604020202020204" pitchFamily="34" charset="0"/>
              </a:rPr>
              <a:t>Atelektazi: %8.5-71</a:t>
            </a:r>
            <a:endParaRPr lang="en-US" sz="2400" dirty="0">
              <a:cs typeface="Arial" panose="020B0604020202020204" pitchFamily="34" charset="0"/>
            </a:endParaRPr>
          </a:p>
        </p:txBody>
      </p:sp>
      <p:sp>
        <p:nvSpPr>
          <p:cNvPr id="18" name="Text 14"/>
          <p:cNvSpPr/>
          <p:nvPr/>
        </p:nvSpPr>
        <p:spPr>
          <a:xfrm>
            <a:off x="7685842" y="5225651"/>
            <a:ext cx="5893475" cy="362903"/>
          </a:xfrm>
          <a:prstGeom prst="rect">
            <a:avLst/>
          </a:prstGeom>
          <a:noFill/>
          <a:ln/>
        </p:spPr>
        <p:txBody>
          <a:bodyPr wrap="none" lIns="0" tIns="0" rIns="0" bIns="0" rtlCol="0" anchor="t"/>
          <a:lstStyle/>
          <a:p>
            <a:pPr marL="342900" indent="-342900" algn="l">
              <a:lnSpc>
                <a:spcPct val="150000"/>
              </a:lnSpc>
              <a:buSzPct val="100000"/>
              <a:buChar char="•"/>
            </a:pPr>
            <a:r>
              <a:rPr lang="en-US" sz="2400" dirty="0">
                <a:solidFill>
                  <a:srgbClr val="2C2926"/>
                </a:solidFill>
                <a:ea typeface="Inter" pitchFamily="34" charset="-122"/>
                <a:cs typeface="Arial" panose="020B0604020202020204" pitchFamily="34" charset="0"/>
              </a:rPr>
              <a:t>Normal: %38-96 arası değişken</a:t>
            </a:r>
            <a:endParaRPr lang="en-US" sz="2400" dirty="0">
              <a:cs typeface="Arial" panose="020B0604020202020204" pitchFamily="34" charset="0"/>
            </a:endParaRPr>
          </a:p>
        </p:txBody>
      </p:sp>
      <p:sp>
        <p:nvSpPr>
          <p:cNvPr id="19" name="Text 15"/>
          <p:cNvSpPr/>
          <p:nvPr/>
        </p:nvSpPr>
        <p:spPr>
          <a:xfrm>
            <a:off x="793790" y="6412729"/>
            <a:ext cx="13042821" cy="362903"/>
          </a:xfrm>
          <a:prstGeom prst="rect">
            <a:avLst/>
          </a:prstGeom>
          <a:noFill/>
          <a:ln/>
        </p:spPr>
        <p:txBody>
          <a:bodyPr wrap="none" lIns="0" tIns="0" rIns="0" bIns="0" rtlCol="0" anchor="t"/>
          <a:lstStyle/>
          <a:p>
            <a:pPr marL="0" indent="0" algn="l">
              <a:lnSpc>
                <a:spcPts val="2850"/>
              </a:lnSpc>
              <a:buNone/>
            </a:pPr>
            <a:r>
              <a:rPr lang="en-US" sz="2400" dirty="0">
                <a:solidFill>
                  <a:srgbClr val="FFFFFF"/>
                </a:solidFill>
                <a:highlight>
                  <a:srgbClr val="28282F"/>
                </a:highlight>
                <a:ea typeface="Inter" pitchFamily="34" charset="-122"/>
                <a:cs typeface="Arial" panose="020B0604020202020204" pitchFamily="34" charset="0"/>
              </a:rPr>
              <a:t>Spesifite düşük:</a:t>
            </a:r>
            <a:r>
              <a:rPr lang="en-US" sz="2400" dirty="0">
                <a:solidFill>
                  <a:srgbClr val="2C2926"/>
                </a:solidFill>
                <a:ea typeface="Inter" pitchFamily="34" charset="-122"/>
                <a:cs typeface="Arial" panose="020B0604020202020204" pitchFamily="34" charset="0"/>
              </a:rPr>
              <a:t> Bu bulgular PE tanısını desteklemez ancak dışlamaz.</a:t>
            </a:r>
            <a:endParaRPr lang="en-US" sz="2400" dirty="0">
              <a:cs typeface="Arial" panose="020B0604020202020204" pitchFamily="34" charset="0"/>
            </a:endParaRPr>
          </a:p>
        </p:txBody>
      </p:sp>
      <p:sp>
        <p:nvSpPr>
          <p:cNvPr id="20" name="Metin kutusu 19">
            <a:extLst>
              <a:ext uri="{FF2B5EF4-FFF2-40B4-BE49-F238E27FC236}">
                <a16:creationId xmlns:a16="http://schemas.microsoft.com/office/drawing/2014/main" id="{1DA2A368-D50D-6F48-83BA-78B0275FC4A7}"/>
              </a:ext>
            </a:extLst>
          </p:cNvPr>
          <p:cNvSpPr txBox="1"/>
          <p:nvPr/>
        </p:nvSpPr>
        <p:spPr>
          <a:xfrm>
            <a:off x="8686800" y="7705963"/>
            <a:ext cx="594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tr-TR"/>
            </a:defPPr>
            <a:lvl1pPr algn="r">
              <a:defRPr i="1">
                <a:solidFill>
                  <a:srgbClr val="5B616B"/>
                </a:solidFill>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dirty="0" err="1"/>
              <a:t>Masotti</a:t>
            </a:r>
            <a:r>
              <a:rPr lang="en-US" dirty="0"/>
              <a:t> L. </a:t>
            </a:r>
            <a:r>
              <a:rPr lang="en-US" dirty="0" err="1"/>
              <a:t>Vasc</a:t>
            </a:r>
            <a:r>
              <a:rPr lang="en-US" dirty="0"/>
              <a:t> Health Risk </a:t>
            </a:r>
            <a:r>
              <a:rPr lang="en-US" dirty="0" err="1"/>
              <a:t>Manag</a:t>
            </a:r>
            <a:r>
              <a:rPr lang="en-US" dirty="0"/>
              <a:t>. 2008; 4(3): 629-36</a:t>
            </a:r>
          </a:p>
        </p:txBody>
      </p:sp>
    </p:spTree>
    <p:extLst>
      <p:ext uri="{BB962C8B-B14F-4D97-AF65-F5344CB8AC3E}">
        <p14:creationId xmlns:p14="http://schemas.microsoft.com/office/powerpoint/2010/main" val="3011192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1BE67D1-B9E0-1D44-B495-6B618910CF7B}"/>
              </a:ext>
            </a:extLst>
          </p:cNvPr>
          <p:cNvPicPr>
            <a:picLocks noChangeAspect="1"/>
          </p:cNvPicPr>
          <p:nvPr/>
        </p:nvPicPr>
        <p:blipFill>
          <a:blip r:embed="rId2"/>
          <a:stretch>
            <a:fillRect/>
          </a:stretch>
        </p:blipFill>
        <p:spPr>
          <a:xfrm>
            <a:off x="2707967" y="1750688"/>
            <a:ext cx="8838640" cy="6524660"/>
          </a:xfrm>
          <a:prstGeom prst="rect">
            <a:avLst/>
          </a:prstGeom>
          <a:ln>
            <a:solidFill>
              <a:schemeClr val="bg1"/>
            </a:solidFill>
          </a:ln>
        </p:spPr>
      </p:pic>
      <p:sp>
        <p:nvSpPr>
          <p:cNvPr id="3" name="Rectangle 1028">
            <a:extLst>
              <a:ext uri="{FF2B5EF4-FFF2-40B4-BE49-F238E27FC236}">
                <a16:creationId xmlns:a16="http://schemas.microsoft.com/office/drawing/2014/main" id="{4CF99106-EE43-A342-8436-461CB8834D6F}"/>
              </a:ext>
            </a:extLst>
          </p:cNvPr>
          <p:cNvSpPr>
            <a:spLocks noChangeArrowheads="1"/>
          </p:cNvSpPr>
          <p:nvPr/>
        </p:nvSpPr>
        <p:spPr bwMode="auto">
          <a:xfrm>
            <a:off x="9007091" y="7588210"/>
            <a:ext cx="5486400" cy="44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50000"/>
              </a:lnSpc>
              <a:spcBef>
                <a:spcPct val="50000"/>
              </a:spcBef>
              <a:buClr>
                <a:schemeClr val="accent1"/>
              </a:buClr>
            </a:pPr>
            <a:r>
              <a:rPr lang="tr-TR" sz="1680" i="1" dirty="0"/>
              <a:t>TTD , PTE Tanı ve Tedavi Uzlaşı Raporu 2021</a:t>
            </a:r>
          </a:p>
        </p:txBody>
      </p:sp>
      <p:sp>
        <p:nvSpPr>
          <p:cNvPr id="4" name="Oval 3">
            <a:extLst>
              <a:ext uri="{FF2B5EF4-FFF2-40B4-BE49-F238E27FC236}">
                <a16:creationId xmlns:a16="http://schemas.microsoft.com/office/drawing/2014/main" id="{EAB7A925-218D-DD49-B5F1-F99FD64C8C11}"/>
              </a:ext>
            </a:extLst>
          </p:cNvPr>
          <p:cNvSpPr/>
          <p:nvPr/>
        </p:nvSpPr>
        <p:spPr>
          <a:xfrm>
            <a:off x="4706755" y="2342380"/>
            <a:ext cx="4035251" cy="80682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5" name="Rectangle 8"/>
          <p:cNvSpPr>
            <a:spLocks noChangeArrowheads="1"/>
          </p:cNvSpPr>
          <p:nvPr/>
        </p:nvSpPr>
        <p:spPr bwMode="auto">
          <a:xfrm>
            <a:off x="2250218" y="117936"/>
            <a:ext cx="10274388" cy="1371600"/>
          </a:xfrm>
          <a:prstGeom prst="rect">
            <a:avLst/>
          </a:prstGeom>
          <a:noFill/>
          <a:ln w="9525" algn="ctr">
            <a:noFill/>
            <a:miter lim="800000"/>
            <a:headEnd/>
            <a:tailEnd/>
          </a:ln>
          <a:effectLst/>
        </p:spPr>
        <p:txBody>
          <a:bodyPr anchor="ctr"/>
          <a:lstStyle/>
          <a:p>
            <a:pPr algn="ctr">
              <a:defRPr/>
            </a:pPr>
            <a:r>
              <a:rPr lang="tr-TR" sz="3840" b="1" dirty="0" err="1">
                <a:solidFill>
                  <a:srgbClr val="0070C0"/>
                </a:solidFill>
                <a:latin typeface="Calibri" panose="020F0502020204030204" pitchFamily="34" charset="0"/>
              </a:rPr>
              <a:t>PE’de</a:t>
            </a:r>
            <a:r>
              <a:rPr lang="tr-TR" sz="3840" b="1" dirty="0">
                <a:solidFill>
                  <a:srgbClr val="0070C0"/>
                </a:solidFill>
                <a:latin typeface="Calibri" panose="020F0502020204030204" pitchFamily="34" charset="0"/>
              </a:rPr>
              <a:t> tanı algoritması</a:t>
            </a:r>
          </a:p>
        </p:txBody>
      </p:sp>
      <p:sp>
        <p:nvSpPr>
          <p:cNvPr id="6" name="Dikdörtgen 5"/>
          <p:cNvSpPr/>
          <p:nvPr/>
        </p:nvSpPr>
        <p:spPr>
          <a:xfrm>
            <a:off x="10291504" y="2022493"/>
            <a:ext cx="4201987" cy="1817164"/>
          </a:xfrm>
          <a:prstGeom prst="rect">
            <a:avLst/>
          </a:prstGeom>
          <a:ln>
            <a:solidFill>
              <a:schemeClr val="tx1"/>
            </a:solidFill>
          </a:ln>
        </p:spPr>
        <p:txBody>
          <a:bodyPr wrap="square">
            <a:spAutoFit/>
          </a:bodyPr>
          <a:lstStyle/>
          <a:p>
            <a:pPr>
              <a:lnSpc>
                <a:spcPct val="150000"/>
              </a:lnSpc>
            </a:pPr>
            <a:r>
              <a:rPr lang="tr-TR" sz="1920" b="1" dirty="0" err="1">
                <a:solidFill>
                  <a:srgbClr val="C00000"/>
                </a:solidFill>
                <a:latin typeface="ArialNarrow"/>
              </a:rPr>
              <a:t>Wells</a:t>
            </a:r>
            <a:r>
              <a:rPr lang="tr-TR" sz="1920" dirty="0">
                <a:latin typeface="ArialNarrow"/>
              </a:rPr>
              <a:t> (Kanada) </a:t>
            </a:r>
            <a:r>
              <a:rPr lang="tr-TR" sz="1920" dirty="0" err="1">
                <a:latin typeface="ArialNarrow"/>
              </a:rPr>
              <a:t>skorlaması</a:t>
            </a:r>
            <a:r>
              <a:rPr lang="tr-TR" sz="1920" dirty="0">
                <a:latin typeface="ArialNarrow"/>
              </a:rPr>
              <a:t> </a:t>
            </a:r>
            <a:r>
              <a:rPr lang="tr-TR" sz="1920" dirty="0" err="1">
                <a:latin typeface="ArialNarrow"/>
              </a:rPr>
              <a:t>modifiye</a:t>
            </a:r>
            <a:r>
              <a:rPr lang="tr-TR" sz="1920" dirty="0">
                <a:latin typeface="ArialNarrow"/>
              </a:rPr>
              <a:t> </a:t>
            </a:r>
            <a:r>
              <a:rPr lang="tr-TR" sz="1920" b="1" dirty="0" err="1">
                <a:solidFill>
                  <a:srgbClr val="C00000"/>
                </a:solidFill>
                <a:latin typeface="ArialNarrow"/>
              </a:rPr>
              <a:t>Geneva</a:t>
            </a:r>
            <a:r>
              <a:rPr lang="tr-TR" sz="1920" dirty="0">
                <a:latin typeface="ArialNarrow"/>
              </a:rPr>
              <a:t> (Cenevre) </a:t>
            </a:r>
            <a:r>
              <a:rPr lang="tr-TR" sz="1920" dirty="0" err="1">
                <a:latin typeface="ArialNarrow"/>
              </a:rPr>
              <a:t>skorlaması</a:t>
            </a:r>
            <a:r>
              <a:rPr lang="tr-TR" sz="1920" dirty="0">
                <a:latin typeface="ArialNarrow"/>
              </a:rPr>
              <a:t>, yaygın olarak kullanılan, valide edilmiş klinik </a:t>
            </a:r>
            <a:r>
              <a:rPr lang="tr-TR" sz="1920" dirty="0" err="1">
                <a:latin typeface="ArialNarrow"/>
              </a:rPr>
              <a:t>skorlama</a:t>
            </a:r>
            <a:r>
              <a:rPr lang="tr-TR" sz="1920" dirty="0">
                <a:latin typeface="ArialNarrow"/>
              </a:rPr>
              <a:t> yöntemleridir!</a:t>
            </a:r>
            <a:endParaRPr lang="tr-TR" sz="1920" dirty="0"/>
          </a:p>
        </p:txBody>
      </p:sp>
      <p:sp>
        <p:nvSpPr>
          <p:cNvPr id="7" name="Sağ Ok 6"/>
          <p:cNvSpPr/>
          <p:nvPr/>
        </p:nvSpPr>
        <p:spPr>
          <a:xfrm>
            <a:off x="9007091" y="2625875"/>
            <a:ext cx="893947" cy="239832"/>
          </a:xfrm>
          <a:prstGeom prst="rightArrow">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60"/>
          </a:p>
        </p:txBody>
      </p:sp>
      <p:sp>
        <p:nvSpPr>
          <p:cNvPr id="8" name="Dikdörtgen 7"/>
          <p:cNvSpPr/>
          <p:nvPr/>
        </p:nvSpPr>
        <p:spPr>
          <a:xfrm>
            <a:off x="1621354" y="4573308"/>
            <a:ext cx="8827373" cy="3595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60"/>
          </a:p>
        </p:txBody>
      </p:sp>
    </p:spTree>
    <p:extLst>
      <p:ext uri="{BB962C8B-B14F-4D97-AF65-F5344CB8AC3E}">
        <p14:creationId xmlns:p14="http://schemas.microsoft.com/office/powerpoint/2010/main" val="20028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27488" t="23168" r="12736" b="15008"/>
          <a:stretch/>
        </p:blipFill>
        <p:spPr>
          <a:xfrm>
            <a:off x="1981655" y="824403"/>
            <a:ext cx="10465104" cy="6088313"/>
          </a:xfrm>
          <a:prstGeom prst="rect">
            <a:avLst/>
          </a:prstGeom>
        </p:spPr>
      </p:pic>
      <p:sp>
        <p:nvSpPr>
          <p:cNvPr id="3" name="Rectangle 1028">
            <a:extLst>
              <a:ext uri="{FF2B5EF4-FFF2-40B4-BE49-F238E27FC236}">
                <a16:creationId xmlns:a16="http://schemas.microsoft.com/office/drawing/2014/main" id="{A4B1EBB5-3CF8-AB48-8B43-43586EA2B915}"/>
              </a:ext>
            </a:extLst>
          </p:cNvPr>
          <p:cNvSpPr>
            <a:spLocks noChangeArrowheads="1"/>
          </p:cNvSpPr>
          <p:nvPr/>
        </p:nvSpPr>
        <p:spPr bwMode="auto">
          <a:xfrm>
            <a:off x="9144000" y="7764729"/>
            <a:ext cx="5486400" cy="46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50000"/>
              </a:lnSpc>
              <a:spcBef>
                <a:spcPct val="50000"/>
              </a:spcBef>
              <a:buClr>
                <a:schemeClr val="accent1"/>
              </a:buClr>
            </a:pPr>
            <a:r>
              <a:rPr lang="tr-TR" i="1" dirty="0">
                <a:solidFill>
                  <a:srgbClr val="5B616B"/>
                </a:solidFill>
              </a:rPr>
              <a:t>TTD , PTE Tanı ve Tedavi Uzlaşı Raporu 2021</a:t>
            </a:r>
          </a:p>
        </p:txBody>
      </p:sp>
    </p:spTree>
    <p:extLst>
      <p:ext uri="{BB962C8B-B14F-4D97-AF65-F5344CB8AC3E}">
        <p14:creationId xmlns:p14="http://schemas.microsoft.com/office/powerpoint/2010/main" val="3938179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24279" t="19055" r="16095" b="10100"/>
          <a:stretch/>
        </p:blipFill>
        <p:spPr>
          <a:xfrm>
            <a:off x="2493757" y="529410"/>
            <a:ext cx="9385273" cy="6272510"/>
          </a:xfrm>
          <a:prstGeom prst="rect">
            <a:avLst/>
          </a:prstGeom>
        </p:spPr>
      </p:pic>
      <p:sp>
        <p:nvSpPr>
          <p:cNvPr id="3" name="Metin kutusu 2">
            <a:extLst>
              <a:ext uri="{FF2B5EF4-FFF2-40B4-BE49-F238E27FC236}">
                <a16:creationId xmlns:a16="http://schemas.microsoft.com/office/drawing/2014/main" id="{BA75FF0A-71AE-8B42-AED9-8A7BE4510AF0}"/>
              </a:ext>
            </a:extLst>
          </p:cNvPr>
          <p:cNvSpPr txBox="1"/>
          <p:nvPr/>
        </p:nvSpPr>
        <p:spPr>
          <a:xfrm>
            <a:off x="914400" y="7232073"/>
            <a:ext cx="13217236" cy="523220"/>
          </a:xfrm>
          <a:prstGeom prst="rect">
            <a:avLst/>
          </a:prstGeom>
          <a:noFill/>
        </p:spPr>
        <p:txBody>
          <a:bodyPr wrap="square" rtlCol="0">
            <a:spAutoFit/>
          </a:bodyPr>
          <a:lstStyle/>
          <a:p>
            <a:pPr algn="ctr"/>
            <a:r>
              <a:rPr lang="en-US" sz="2800" dirty="0" err="1"/>
              <a:t>Yaşlılarda</a:t>
            </a:r>
            <a:r>
              <a:rPr lang="en-US" sz="2800" dirty="0"/>
              <a:t> Wells, </a:t>
            </a:r>
            <a:r>
              <a:rPr lang="en-US" sz="2800" dirty="0" err="1"/>
              <a:t>bazı</a:t>
            </a:r>
            <a:r>
              <a:rPr lang="en-US" sz="2800" dirty="0"/>
              <a:t> </a:t>
            </a:r>
            <a:r>
              <a:rPr lang="en-US" sz="2800" dirty="0" err="1"/>
              <a:t>çalışmalarda</a:t>
            </a:r>
            <a:r>
              <a:rPr lang="en-US" sz="2800" dirty="0"/>
              <a:t>  </a:t>
            </a:r>
            <a:r>
              <a:rPr lang="en-US" sz="2800" dirty="0" err="1"/>
              <a:t>Geneva’ya</a:t>
            </a:r>
            <a:r>
              <a:rPr lang="en-US" sz="2800" dirty="0"/>
              <a:t> </a:t>
            </a:r>
            <a:r>
              <a:rPr lang="en-US" sz="2800" dirty="0" err="1"/>
              <a:t>göre</a:t>
            </a:r>
            <a:r>
              <a:rPr lang="en-US" sz="2800" dirty="0"/>
              <a:t> </a:t>
            </a:r>
            <a:r>
              <a:rPr lang="en-US" sz="2800" dirty="0" err="1"/>
              <a:t>biraz</a:t>
            </a:r>
            <a:r>
              <a:rPr lang="en-US" sz="2800" dirty="0"/>
              <a:t> </a:t>
            </a:r>
            <a:r>
              <a:rPr lang="en-US" sz="2800" dirty="0" err="1"/>
              <a:t>daha</a:t>
            </a:r>
            <a:r>
              <a:rPr lang="en-US" sz="2800" dirty="0"/>
              <a:t> </a:t>
            </a:r>
            <a:r>
              <a:rPr lang="en-US" sz="2800" dirty="0" err="1"/>
              <a:t>daha</a:t>
            </a:r>
            <a:r>
              <a:rPr lang="en-US" sz="2800" dirty="0"/>
              <a:t> </a:t>
            </a:r>
            <a:r>
              <a:rPr lang="en-US" sz="2800" dirty="0" err="1"/>
              <a:t>üstün</a:t>
            </a:r>
            <a:r>
              <a:rPr lang="en-US" sz="2800" dirty="0"/>
              <a:t> </a:t>
            </a:r>
            <a:r>
              <a:rPr lang="en-US" sz="2800" dirty="0" err="1"/>
              <a:t>bulunmuştur</a:t>
            </a:r>
            <a:r>
              <a:rPr lang="en-US" sz="2800" dirty="0"/>
              <a:t> </a:t>
            </a:r>
          </a:p>
        </p:txBody>
      </p:sp>
      <p:sp>
        <p:nvSpPr>
          <p:cNvPr id="4" name="Metin kutusu 3">
            <a:extLst>
              <a:ext uri="{FF2B5EF4-FFF2-40B4-BE49-F238E27FC236}">
                <a16:creationId xmlns:a16="http://schemas.microsoft.com/office/drawing/2014/main" id="{19A7D8EB-1441-534F-8A23-CF444617D200}"/>
              </a:ext>
            </a:extLst>
          </p:cNvPr>
          <p:cNvSpPr txBox="1"/>
          <p:nvPr/>
        </p:nvSpPr>
        <p:spPr>
          <a:xfrm>
            <a:off x="8686800" y="7855307"/>
            <a:ext cx="594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tr-TR"/>
            </a:defPPr>
            <a:lvl1pPr algn="r">
              <a:lnSpc>
                <a:spcPct val="150000"/>
              </a:lnSpc>
              <a:spcBef>
                <a:spcPct val="50000"/>
              </a:spcBef>
              <a:buClr>
                <a:schemeClr val="accent1"/>
              </a:buClr>
              <a:defRPr i="1">
                <a:solidFill>
                  <a:srgbClr val="5B616B"/>
                </a:solidFill>
              </a:defRPr>
            </a:lvl1pPr>
          </a:lstStyle>
          <a:p>
            <a:r>
              <a:rPr lang="en-US" dirty="0" err="1"/>
              <a:t>Stals</a:t>
            </a:r>
            <a:r>
              <a:rPr lang="en-US" dirty="0"/>
              <a:t> MAM. </a:t>
            </a:r>
            <a:r>
              <a:rPr lang="en-US" dirty="0" err="1"/>
              <a:t>Exp</a:t>
            </a:r>
            <a:r>
              <a:rPr lang="en-US" dirty="0"/>
              <a:t> Rev Respir Med 2020;14(7):729-36</a:t>
            </a:r>
          </a:p>
        </p:txBody>
      </p:sp>
    </p:spTree>
    <p:extLst>
      <p:ext uri="{BB962C8B-B14F-4D97-AF65-F5344CB8AC3E}">
        <p14:creationId xmlns:p14="http://schemas.microsoft.com/office/powerpoint/2010/main" val="2969409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1BE67D1-B9E0-1D44-B495-6B618910CF7B}"/>
              </a:ext>
            </a:extLst>
          </p:cNvPr>
          <p:cNvPicPr>
            <a:picLocks noChangeAspect="1"/>
          </p:cNvPicPr>
          <p:nvPr/>
        </p:nvPicPr>
        <p:blipFill>
          <a:blip r:embed="rId2"/>
          <a:stretch>
            <a:fillRect/>
          </a:stretch>
        </p:blipFill>
        <p:spPr>
          <a:xfrm>
            <a:off x="1988820" y="182880"/>
            <a:ext cx="10652760" cy="7863840"/>
          </a:xfrm>
          <a:prstGeom prst="rect">
            <a:avLst/>
          </a:prstGeom>
          <a:ln>
            <a:solidFill>
              <a:srgbClr val="C00000"/>
            </a:solidFill>
          </a:ln>
        </p:spPr>
      </p:pic>
      <p:sp>
        <p:nvSpPr>
          <p:cNvPr id="3" name="Rectangle 1028">
            <a:extLst>
              <a:ext uri="{FF2B5EF4-FFF2-40B4-BE49-F238E27FC236}">
                <a16:creationId xmlns:a16="http://schemas.microsoft.com/office/drawing/2014/main" id="{4CF99106-EE43-A342-8436-461CB8834D6F}"/>
              </a:ext>
            </a:extLst>
          </p:cNvPr>
          <p:cNvSpPr>
            <a:spLocks noChangeArrowheads="1"/>
          </p:cNvSpPr>
          <p:nvPr/>
        </p:nvSpPr>
        <p:spPr bwMode="auto">
          <a:xfrm>
            <a:off x="9144000" y="7693278"/>
            <a:ext cx="5486400" cy="44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50000"/>
              </a:lnSpc>
              <a:spcBef>
                <a:spcPct val="50000"/>
              </a:spcBef>
              <a:buClr>
                <a:schemeClr val="accent1"/>
              </a:buClr>
            </a:pPr>
            <a:r>
              <a:rPr lang="tr-TR" sz="1680" i="1" dirty="0"/>
              <a:t>TTD , PTE Tanı ve Tedavi Uzlaşı Raporu 2021</a:t>
            </a:r>
          </a:p>
        </p:txBody>
      </p:sp>
      <p:sp>
        <p:nvSpPr>
          <p:cNvPr id="4" name="Oval 3">
            <a:extLst>
              <a:ext uri="{FF2B5EF4-FFF2-40B4-BE49-F238E27FC236}">
                <a16:creationId xmlns:a16="http://schemas.microsoft.com/office/drawing/2014/main" id="{EAB7A925-218D-DD49-B5F1-F99FD64C8C11}"/>
              </a:ext>
            </a:extLst>
          </p:cNvPr>
          <p:cNvSpPr/>
          <p:nvPr/>
        </p:nvSpPr>
        <p:spPr>
          <a:xfrm>
            <a:off x="3587957" y="2462651"/>
            <a:ext cx="2514460" cy="80682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5" name="Yuvarlatılmış Dikdörtgen 4">
            <a:extLst>
              <a:ext uri="{FF2B5EF4-FFF2-40B4-BE49-F238E27FC236}">
                <a16:creationId xmlns:a16="http://schemas.microsoft.com/office/drawing/2014/main" id="{4913C03C-B0C1-A945-B95B-742125862D15}"/>
              </a:ext>
            </a:extLst>
          </p:cNvPr>
          <p:cNvSpPr/>
          <p:nvPr/>
        </p:nvSpPr>
        <p:spPr>
          <a:xfrm>
            <a:off x="4006090" y="3646843"/>
            <a:ext cx="1678193" cy="46795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6" name="5 Köşeli Yıldız 5">
            <a:extLst>
              <a:ext uri="{FF2B5EF4-FFF2-40B4-BE49-F238E27FC236}">
                <a16:creationId xmlns:a16="http://schemas.microsoft.com/office/drawing/2014/main" id="{A81CB9A9-C7AF-5640-A48B-07C96FB492DA}"/>
              </a:ext>
            </a:extLst>
          </p:cNvPr>
          <p:cNvSpPr/>
          <p:nvPr/>
        </p:nvSpPr>
        <p:spPr>
          <a:xfrm>
            <a:off x="2961468" y="4758843"/>
            <a:ext cx="290456" cy="338867"/>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7" name="Metin kutusu 6">
            <a:extLst>
              <a:ext uri="{FF2B5EF4-FFF2-40B4-BE49-F238E27FC236}">
                <a16:creationId xmlns:a16="http://schemas.microsoft.com/office/drawing/2014/main" id="{7D23902F-BD69-2545-89BA-50E64BEF9568}"/>
              </a:ext>
            </a:extLst>
          </p:cNvPr>
          <p:cNvSpPr txBox="1"/>
          <p:nvPr/>
        </p:nvSpPr>
        <p:spPr>
          <a:xfrm>
            <a:off x="477211" y="7339834"/>
            <a:ext cx="6221491" cy="688394"/>
          </a:xfrm>
          <a:prstGeom prst="rect">
            <a:avLst/>
          </a:prstGeom>
          <a:noFill/>
        </p:spPr>
        <p:txBody>
          <a:bodyPr wrap="square" rtlCol="0">
            <a:spAutoFit/>
          </a:bodyPr>
          <a:lstStyle/>
          <a:p>
            <a:pPr>
              <a:lnSpc>
                <a:spcPct val="150000"/>
              </a:lnSpc>
              <a:buClr>
                <a:srgbClr val="66FF66"/>
              </a:buClr>
              <a:buSzPct val="70000"/>
            </a:pPr>
            <a:r>
              <a:rPr lang="tr-TR" sz="2880" b="1" u="sng" dirty="0">
                <a:latin typeface="Calibri" pitchFamily="34" charset="0"/>
              </a:rPr>
              <a:t>D-</a:t>
            </a:r>
            <a:r>
              <a:rPr lang="tr-TR" sz="2880" b="1" u="sng" dirty="0" err="1">
                <a:latin typeface="Calibri" pitchFamily="34" charset="0"/>
              </a:rPr>
              <a:t>Dimer</a:t>
            </a:r>
            <a:r>
              <a:rPr lang="tr-TR" sz="2880" dirty="0">
                <a:latin typeface="Calibri" pitchFamily="34" charset="0"/>
              </a:rPr>
              <a:t>: </a:t>
            </a:r>
            <a:r>
              <a:rPr lang="tr-TR" sz="2880" b="1" dirty="0">
                <a:solidFill>
                  <a:srgbClr val="008000"/>
                </a:solidFill>
                <a:latin typeface="Calibri" pitchFamily="34" charset="0"/>
              </a:rPr>
              <a:t>1100 </a:t>
            </a:r>
            <a:r>
              <a:rPr lang="tr-TR" sz="2880" b="1" dirty="0" err="1">
                <a:solidFill>
                  <a:srgbClr val="008000"/>
                </a:solidFill>
                <a:latin typeface="Calibri" pitchFamily="34" charset="0"/>
              </a:rPr>
              <a:t>ng</a:t>
            </a:r>
            <a:r>
              <a:rPr lang="tr-TR" sz="2880" b="1" dirty="0">
                <a:solidFill>
                  <a:srgbClr val="008000"/>
                </a:solidFill>
                <a:latin typeface="Calibri" pitchFamily="34" charset="0"/>
              </a:rPr>
              <a:t>/</a:t>
            </a:r>
            <a:r>
              <a:rPr lang="tr-TR" sz="2880" b="1" dirty="0" err="1">
                <a:solidFill>
                  <a:srgbClr val="008000"/>
                </a:solidFill>
                <a:latin typeface="Calibri" pitchFamily="34" charset="0"/>
              </a:rPr>
              <a:t>mL</a:t>
            </a:r>
            <a:r>
              <a:rPr lang="tr-TR" sz="2880" dirty="0">
                <a:latin typeface="Calibri" pitchFamily="34" charset="0"/>
              </a:rPr>
              <a:t> </a:t>
            </a:r>
            <a:r>
              <a:rPr lang="tr-TR" sz="2160" dirty="0">
                <a:latin typeface="Calibri" pitchFamily="34" charset="0"/>
              </a:rPr>
              <a:t>(0-500)</a:t>
            </a:r>
          </a:p>
        </p:txBody>
      </p:sp>
      <p:grpSp>
        <p:nvGrpSpPr>
          <p:cNvPr id="11" name="Grup 10"/>
          <p:cNvGrpSpPr/>
          <p:nvPr/>
        </p:nvGrpSpPr>
        <p:grpSpPr>
          <a:xfrm>
            <a:off x="4006090" y="5097710"/>
            <a:ext cx="7621802" cy="2747024"/>
            <a:chOff x="3338408" y="4248091"/>
            <a:chExt cx="6351502" cy="2289187"/>
          </a:xfrm>
        </p:grpSpPr>
        <p:sp>
          <p:nvSpPr>
            <p:cNvPr id="9" name="Dikdörtgen 8"/>
            <p:cNvSpPr/>
            <p:nvPr/>
          </p:nvSpPr>
          <p:spPr>
            <a:xfrm>
              <a:off x="4039737" y="4248091"/>
              <a:ext cx="5650173" cy="2289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60"/>
            </a:p>
          </p:txBody>
        </p:sp>
        <p:sp>
          <p:nvSpPr>
            <p:cNvPr id="10" name="Dikdörtgen 9"/>
            <p:cNvSpPr/>
            <p:nvPr/>
          </p:nvSpPr>
          <p:spPr>
            <a:xfrm>
              <a:off x="3338408" y="4899546"/>
              <a:ext cx="960637" cy="136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60"/>
            </a:p>
          </p:txBody>
        </p:sp>
      </p:grpSp>
    </p:spTree>
    <p:extLst>
      <p:ext uri="{BB962C8B-B14F-4D97-AF65-F5344CB8AC3E}">
        <p14:creationId xmlns:p14="http://schemas.microsoft.com/office/powerpoint/2010/main" val="96444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93"/>
          <p:cNvSpPr>
            <a:spLocks noChangeArrowheads="1"/>
          </p:cNvSpPr>
          <p:nvPr/>
        </p:nvSpPr>
        <p:spPr bwMode="auto">
          <a:xfrm>
            <a:off x="2591764" y="196787"/>
            <a:ext cx="8783954" cy="1123950"/>
          </a:xfrm>
          <a:prstGeom prst="rect">
            <a:avLst/>
          </a:prstGeom>
          <a:noFill/>
          <a:ln w="9525" algn="ctr">
            <a:noFill/>
            <a:miter lim="800000"/>
            <a:headEnd/>
            <a:tailEnd/>
          </a:ln>
          <a:effectLst/>
        </p:spPr>
        <p:txBody>
          <a:bodyPr anchor="ctr"/>
          <a:lstStyle/>
          <a:p>
            <a:pPr>
              <a:defRPr/>
            </a:pPr>
            <a:r>
              <a:rPr lang="tr-TR" sz="4080" b="1" dirty="0">
                <a:latin typeface="Arial" charset="0"/>
              </a:rPr>
              <a:t>D-</a:t>
            </a:r>
            <a:r>
              <a:rPr lang="tr-TR" sz="4080" b="1" dirty="0" err="1">
                <a:latin typeface="Arial" charset="0"/>
              </a:rPr>
              <a:t>Dimerin</a:t>
            </a:r>
            <a:r>
              <a:rPr lang="tr-TR" sz="4080" b="1" dirty="0">
                <a:latin typeface="Arial" charset="0"/>
              </a:rPr>
              <a:t> (+) olduğu durumlar:</a:t>
            </a:r>
          </a:p>
        </p:txBody>
      </p:sp>
      <p:sp>
        <p:nvSpPr>
          <p:cNvPr id="3" name="Rectangle 95"/>
          <p:cNvSpPr>
            <a:spLocks noChangeArrowheads="1"/>
          </p:cNvSpPr>
          <p:nvPr/>
        </p:nvSpPr>
        <p:spPr bwMode="auto">
          <a:xfrm>
            <a:off x="1261695" y="1874572"/>
            <a:ext cx="6753226" cy="556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Enfeksiyon</a:t>
            </a: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Kanser</a:t>
            </a: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Travma</a:t>
            </a:r>
          </a:p>
          <a:p>
            <a:pPr eaLnBrk="1" hangingPunct="1">
              <a:spcBef>
                <a:spcPct val="20000"/>
              </a:spcBef>
              <a:buClr>
                <a:srgbClr val="003296"/>
              </a:buClr>
              <a:buFont typeface="Wingdings" panose="05000000000000000000" pitchFamily="2" charset="2"/>
              <a:buChar char="§"/>
            </a:pPr>
            <a:r>
              <a:rPr lang="tr-TR" altLang="tr-TR" sz="2400" b="1" dirty="0" err="1">
                <a:cs typeface="Arial" panose="020B0604020202020204" pitchFamily="34" charset="0"/>
              </a:rPr>
              <a:t>İnflamatuvar</a:t>
            </a:r>
            <a:r>
              <a:rPr lang="tr-TR" altLang="tr-TR" sz="2400" b="1" dirty="0">
                <a:cs typeface="Arial" panose="020B0604020202020204" pitchFamily="34" charset="0"/>
              </a:rPr>
              <a:t> hastalıklar</a:t>
            </a: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Gebelik</a:t>
            </a: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Cerrahi</a:t>
            </a: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DIC</a:t>
            </a:r>
          </a:p>
          <a:p>
            <a:pPr eaLnBrk="1" hangingPunct="1">
              <a:spcBef>
                <a:spcPct val="20000"/>
              </a:spcBef>
              <a:buClr>
                <a:srgbClr val="003296"/>
              </a:buClr>
              <a:buFont typeface="Wingdings" panose="05000000000000000000" pitchFamily="2" charset="2"/>
              <a:buChar char="§"/>
            </a:pPr>
            <a:r>
              <a:rPr lang="tr-TR" altLang="tr-TR" sz="2400" b="1" dirty="0" err="1">
                <a:cs typeface="Arial" panose="020B0604020202020204" pitchFamily="34" charset="0"/>
              </a:rPr>
              <a:t>Hemoraji</a:t>
            </a:r>
            <a:r>
              <a:rPr lang="tr-TR" altLang="tr-TR" sz="2400" b="1" dirty="0">
                <a:cs typeface="Arial" panose="020B0604020202020204" pitchFamily="34" charset="0"/>
              </a:rPr>
              <a:t> varlığı</a:t>
            </a: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Akut MI</a:t>
            </a: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Karaciğer yetmezliği</a:t>
            </a: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Post </a:t>
            </a:r>
            <a:r>
              <a:rPr lang="tr-TR" altLang="tr-TR" sz="2400" b="1" dirty="0" err="1">
                <a:cs typeface="Arial" panose="020B0604020202020204" pitchFamily="34" charset="0"/>
              </a:rPr>
              <a:t>partum</a:t>
            </a:r>
            <a:r>
              <a:rPr lang="tr-TR" altLang="tr-TR" sz="2400" b="1" dirty="0">
                <a:cs typeface="Arial" panose="020B0604020202020204" pitchFamily="34" charset="0"/>
              </a:rPr>
              <a:t> erken dönem</a:t>
            </a:r>
          </a:p>
          <a:p>
            <a:pPr eaLnBrk="1" hangingPunct="1">
              <a:spcBef>
                <a:spcPct val="20000"/>
              </a:spcBef>
              <a:buClr>
                <a:srgbClr val="003296"/>
              </a:buClr>
              <a:buFont typeface="Wingdings" panose="05000000000000000000" pitchFamily="2" charset="2"/>
              <a:buChar char="§"/>
            </a:pPr>
            <a:r>
              <a:rPr lang="tr-TR" altLang="tr-TR" sz="2400" b="1" dirty="0" err="1">
                <a:cs typeface="Arial" panose="020B0604020202020204" pitchFamily="34" charset="0"/>
              </a:rPr>
              <a:t>Sepsis</a:t>
            </a:r>
            <a:endParaRPr lang="tr-TR" altLang="tr-TR" sz="2400" b="1" dirty="0">
              <a:cs typeface="Arial" panose="020B0604020202020204" pitchFamily="34" charset="0"/>
            </a:endParaRP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SVH</a:t>
            </a:r>
          </a:p>
          <a:p>
            <a:pPr eaLnBrk="1" hangingPunct="1">
              <a:spcBef>
                <a:spcPct val="20000"/>
              </a:spcBef>
              <a:buClr>
                <a:srgbClr val="003296"/>
              </a:buClr>
              <a:buFont typeface="Wingdings" panose="05000000000000000000" pitchFamily="2" charset="2"/>
              <a:buChar char="§"/>
            </a:pPr>
            <a:r>
              <a:rPr lang="tr-TR" altLang="tr-TR" sz="2400" b="1" dirty="0">
                <a:cs typeface="Arial" panose="020B0604020202020204" pitchFamily="34" charset="0"/>
              </a:rPr>
              <a:t>Bağ dokusu hastalıkları</a:t>
            </a:r>
          </a:p>
          <a:p>
            <a:pPr eaLnBrk="1" hangingPunct="1">
              <a:spcBef>
                <a:spcPct val="20000"/>
              </a:spcBef>
              <a:buClr>
                <a:srgbClr val="003296"/>
              </a:buClr>
              <a:buFont typeface="Wingdings" panose="05000000000000000000" pitchFamily="2" charset="2"/>
              <a:buChar char="§"/>
            </a:pPr>
            <a:endParaRPr lang="tr-TR" altLang="tr-TR" sz="2400" b="1" dirty="0">
              <a:cs typeface="Arial" panose="020B0604020202020204" pitchFamily="34" charset="0"/>
            </a:endParaRPr>
          </a:p>
        </p:txBody>
      </p:sp>
      <p:sp>
        <p:nvSpPr>
          <p:cNvPr id="4" name="AutoShape 96"/>
          <p:cNvSpPr>
            <a:spLocks noChangeArrowheads="1"/>
          </p:cNvSpPr>
          <p:nvPr/>
        </p:nvSpPr>
        <p:spPr bwMode="auto">
          <a:xfrm>
            <a:off x="6230243" y="1866947"/>
            <a:ext cx="3888106" cy="922208"/>
          </a:xfrm>
          <a:prstGeom prst="wedgeEllipseCallout">
            <a:avLst>
              <a:gd name="adj1" fmla="val -64060"/>
              <a:gd name="adj2" fmla="val 129028"/>
            </a:avLst>
          </a:prstGeom>
          <a:gradFill rotWithShape="1">
            <a:gsLst>
              <a:gs pos="0">
                <a:srgbClr val="A50021">
                  <a:gamma/>
                  <a:tint val="74118"/>
                  <a:invGamma/>
                </a:srgbClr>
              </a:gs>
              <a:gs pos="100000">
                <a:srgbClr val="A50021"/>
              </a:gs>
            </a:gsLst>
            <a:path path="rect">
              <a:fillToRect l="50000" t="50000" r="50000" b="50000"/>
            </a:path>
          </a:gradFill>
          <a:ln w="9525" algn="ctr">
            <a:noFill/>
            <a:miter lim="800000"/>
            <a:headEnd/>
            <a:tailEnd/>
          </a:ln>
          <a:effectLst>
            <a:outerShdw dist="53882" dir="2700000" algn="ctr" rotWithShape="0">
              <a:schemeClr val="tx1"/>
            </a:outerShdw>
          </a:effectLst>
        </p:spPr>
        <p:txBody>
          <a:bodyPr>
            <a:spAutoFit/>
          </a:bodyPr>
          <a:lstStyle/>
          <a:p>
            <a:pPr algn="ctr" eaLnBrk="0" hangingPunct="0">
              <a:lnSpc>
                <a:spcPct val="120000"/>
              </a:lnSpc>
              <a:spcBef>
                <a:spcPct val="50000"/>
              </a:spcBef>
              <a:defRPr/>
            </a:pPr>
            <a:r>
              <a:rPr lang="tr-TR" sz="3360" b="1" dirty="0" err="1">
                <a:solidFill>
                  <a:schemeClr val="bg1"/>
                </a:solidFill>
                <a:effectLst>
                  <a:outerShdw blurRad="38100" dist="38100" dir="2700000" algn="tl">
                    <a:srgbClr val="000000"/>
                  </a:outerShdw>
                </a:effectLst>
                <a:latin typeface="Arial" charset="0"/>
              </a:rPr>
              <a:t>Nonspesifik</a:t>
            </a:r>
            <a:endParaRPr lang="tr-TR" sz="3360" b="1" dirty="0">
              <a:solidFill>
                <a:schemeClr val="bg1"/>
              </a:solidFill>
              <a:effectLst>
                <a:outerShdw blurRad="38100" dist="38100" dir="2700000" algn="tl">
                  <a:srgbClr val="000000"/>
                </a:outerShdw>
              </a:effectLst>
              <a:latin typeface="Arial" charset="0"/>
            </a:endParaRPr>
          </a:p>
        </p:txBody>
      </p:sp>
      <p:sp>
        <p:nvSpPr>
          <p:cNvPr id="5" name="Rectangle 3"/>
          <p:cNvSpPr txBox="1">
            <a:spLocks noChangeArrowheads="1"/>
          </p:cNvSpPr>
          <p:nvPr/>
        </p:nvSpPr>
        <p:spPr bwMode="auto">
          <a:xfrm>
            <a:off x="7017197" y="7072987"/>
            <a:ext cx="6691231" cy="896957"/>
          </a:xfrm>
          <a:prstGeom prst="rect">
            <a:avLst/>
          </a:prstGeom>
          <a:solidFill>
            <a:srgbClr val="A5002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0000" lnSpcReduction="20000"/>
          </a:bodyPr>
          <a:lstStyle>
            <a:defPPr>
              <a:defRPr lang="tr-TR"/>
            </a:defPPr>
            <a:lvl1pPr marL="0" indent="0" eaLnBrk="1" hangingPunct="1">
              <a:lnSpc>
                <a:spcPct val="130000"/>
              </a:lnSpc>
              <a:spcBef>
                <a:spcPct val="20000"/>
              </a:spcBef>
              <a:buFont typeface="Wingdings" charset="2"/>
              <a:buNone/>
              <a:tabLst>
                <a:tab pos="4379913" algn="l"/>
              </a:tabLst>
              <a:defRPr sz="2400" b="1" kern="0">
                <a:solidFill>
                  <a:schemeClr val="bg1"/>
                </a:solidFill>
                <a:latin typeface="+mn-lt"/>
                <a:ea typeface="+mn-ea"/>
                <a:cs typeface="+mn-cs"/>
              </a:defRPr>
            </a:lvl1pPr>
            <a:lvl2pPr marL="742950" indent="-285750" eaLnBrk="0" hangingPunct="0">
              <a:spcBef>
                <a:spcPct val="20000"/>
              </a:spcBef>
              <a:buChar char="–"/>
              <a:defRPr sz="2800">
                <a:latin typeface="+mn-lt"/>
                <a:ea typeface="+mn-ea"/>
                <a:cs typeface="+mn-cs"/>
              </a:defRPr>
            </a:lvl2pPr>
            <a:lvl3pPr marL="1143000" indent="-228600" eaLnBrk="0" hangingPunct="0">
              <a:spcBef>
                <a:spcPct val="20000"/>
              </a:spcBef>
              <a:buChar char="•"/>
              <a:defRPr sz="2400">
                <a:latin typeface="+mn-lt"/>
                <a:ea typeface="+mn-ea"/>
                <a:cs typeface="+mn-cs"/>
              </a:defRPr>
            </a:lvl3pPr>
            <a:lvl4pPr marL="1600200" indent="-228600" eaLnBrk="0" hangingPunct="0">
              <a:spcBef>
                <a:spcPct val="20000"/>
              </a:spcBef>
              <a:buChar char="–"/>
              <a:defRPr sz="2000">
                <a:latin typeface="+mn-lt"/>
                <a:ea typeface="+mn-ea"/>
                <a:cs typeface="+mn-cs"/>
              </a:defRPr>
            </a:lvl4pPr>
            <a:lvl5pPr marL="2057400" indent="-228600" eaLnBrk="0" hangingPunct="0">
              <a:spcBef>
                <a:spcPct val="20000"/>
              </a:spcBef>
              <a:buChar char="»"/>
              <a:defRPr sz="2000">
                <a:latin typeface="+mn-lt"/>
                <a:ea typeface="+mn-ea"/>
                <a:cs typeface="+mn-cs"/>
              </a:defRPr>
            </a:lvl5pPr>
            <a:lvl6pPr marL="2514600" indent="-228600" fontAlgn="base">
              <a:spcBef>
                <a:spcPct val="20000"/>
              </a:spcBef>
              <a:spcAft>
                <a:spcPct val="0"/>
              </a:spcAft>
              <a:buChar char="»"/>
              <a:defRPr sz="2000">
                <a:latin typeface="+mn-lt"/>
                <a:ea typeface="+mn-ea"/>
                <a:cs typeface="+mn-cs"/>
              </a:defRPr>
            </a:lvl6pPr>
            <a:lvl7pPr marL="2971800" indent="-228600" fontAlgn="base">
              <a:spcBef>
                <a:spcPct val="20000"/>
              </a:spcBef>
              <a:spcAft>
                <a:spcPct val="0"/>
              </a:spcAft>
              <a:buChar char="»"/>
              <a:defRPr sz="2000">
                <a:latin typeface="+mn-lt"/>
                <a:ea typeface="+mn-ea"/>
                <a:cs typeface="+mn-cs"/>
              </a:defRPr>
            </a:lvl7pPr>
            <a:lvl8pPr marL="3429000" indent="-228600" fontAlgn="base">
              <a:spcBef>
                <a:spcPct val="20000"/>
              </a:spcBef>
              <a:spcAft>
                <a:spcPct val="0"/>
              </a:spcAft>
              <a:buChar char="»"/>
              <a:defRPr sz="2000">
                <a:latin typeface="+mn-lt"/>
                <a:ea typeface="+mn-ea"/>
                <a:cs typeface="+mn-cs"/>
              </a:defRPr>
            </a:lvl8pPr>
            <a:lvl9pPr marL="3886200" indent="-228600" fontAlgn="base">
              <a:spcBef>
                <a:spcPct val="20000"/>
              </a:spcBef>
              <a:spcAft>
                <a:spcPct val="0"/>
              </a:spcAft>
              <a:buChar char="»"/>
              <a:defRPr sz="2000">
                <a:latin typeface="+mn-lt"/>
                <a:ea typeface="+mn-ea"/>
                <a:cs typeface="+mn-cs"/>
              </a:defRPr>
            </a:lvl9pPr>
          </a:lstStyle>
          <a:p>
            <a:r>
              <a:rPr lang="tr-TR" altLang="tr-TR" sz="2880" dirty="0"/>
              <a:t>Düşük - orta klinik olasılıkta D -</a:t>
            </a:r>
            <a:r>
              <a:rPr lang="tr-TR" altLang="tr-TR" sz="2880" dirty="0" err="1"/>
              <a:t>dimer</a:t>
            </a:r>
            <a:r>
              <a:rPr lang="tr-TR" altLang="tr-TR" sz="2880" dirty="0"/>
              <a:t> negatifliği önemli</a:t>
            </a:r>
          </a:p>
          <a:p>
            <a:r>
              <a:rPr lang="tr-TR" altLang="tr-TR" sz="2880" dirty="0"/>
              <a:t>Yüksek klinik olasılıkta D -</a:t>
            </a:r>
            <a:r>
              <a:rPr lang="tr-TR" altLang="tr-TR" sz="2880" dirty="0" err="1"/>
              <a:t>dimer</a:t>
            </a:r>
            <a:r>
              <a:rPr lang="tr-TR" altLang="tr-TR" sz="2880" dirty="0"/>
              <a:t> negatifliği </a:t>
            </a:r>
            <a:r>
              <a:rPr lang="tr-TR" altLang="tr-TR" sz="2880" dirty="0" err="1"/>
              <a:t>PE’yi</a:t>
            </a:r>
            <a:r>
              <a:rPr lang="tr-TR" altLang="tr-TR" sz="2880" dirty="0"/>
              <a:t> dışlatmaz</a:t>
            </a:r>
            <a:endParaRPr lang="en-US" altLang="tr-TR" sz="2880" dirty="0"/>
          </a:p>
        </p:txBody>
      </p:sp>
      <p:sp>
        <p:nvSpPr>
          <p:cNvPr id="6" name="Metin kutusu 5">
            <a:extLst>
              <a:ext uri="{FF2B5EF4-FFF2-40B4-BE49-F238E27FC236}">
                <a16:creationId xmlns:a16="http://schemas.microsoft.com/office/drawing/2014/main" id="{513624EE-9356-6448-B552-9A412F620BCB}"/>
              </a:ext>
            </a:extLst>
          </p:cNvPr>
          <p:cNvSpPr txBox="1"/>
          <p:nvPr/>
        </p:nvSpPr>
        <p:spPr>
          <a:xfrm>
            <a:off x="9043008" y="4200206"/>
            <a:ext cx="4665420" cy="2384755"/>
          </a:xfrm>
          <a:prstGeom prst="rect">
            <a:avLst/>
          </a:prstGeom>
          <a:noFill/>
          <a:ln>
            <a:solidFill>
              <a:srgbClr val="C00000"/>
            </a:solidFill>
          </a:ln>
        </p:spPr>
        <p:txBody>
          <a:bodyPr wrap="square" rtlCol="0">
            <a:spAutoFit/>
          </a:bodyPr>
          <a:lstStyle/>
          <a:p>
            <a:pPr>
              <a:lnSpc>
                <a:spcPct val="150000"/>
              </a:lnSpc>
            </a:pPr>
            <a:r>
              <a:rPr lang="en-US" altLang="tr-TR" sz="2160" dirty="0"/>
              <a:t>P</a:t>
            </a:r>
            <a:r>
              <a:rPr lang="tr-TR" altLang="tr-TR" sz="2160" dirty="0" err="1"/>
              <a:t>ulmoner</a:t>
            </a:r>
            <a:r>
              <a:rPr lang="tr-TR" altLang="tr-TR" sz="2160" dirty="0"/>
              <a:t> </a:t>
            </a:r>
            <a:r>
              <a:rPr lang="tr-TR" altLang="tr-TR" sz="2160" dirty="0" err="1"/>
              <a:t>emboli</a:t>
            </a:r>
            <a:r>
              <a:rPr lang="tr-TR" altLang="tr-TR" sz="2160" dirty="0"/>
              <a:t> için:</a:t>
            </a:r>
            <a:endParaRPr lang="en-US" altLang="tr-TR" sz="2160" dirty="0"/>
          </a:p>
          <a:p>
            <a:pPr>
              <a:lnSpc>
                <a:spcPct val="150000"/>
              </a:lnSpc>
            </a:pPr>
            <a:r>
              <a:rPr lang="en-US" altLang="tr-TR" sz="2160" dirty="0" err="1"/>
              <a:t>Sensitivite</a:t>
            </a:r>
            <a:r>
              <a:rPr lang="tr-TR" altLang="tr-TR" sz="2160" dirty="0"/>
              <a:t>                                %  </a:t>
            </a:r>
            <a:r>
              <a:rPr lang="en-US" altLang="tr-TR" sz="2160" dirty="0"/>
              <a:t>97</a:t>
            </a:r>
            <a:endParaRPr lang="tr-TR" altLang="tr-TR" sz="2160" dirty="0"/>
          </a:p>
          <a:p>
            <a:pPr>
              <a:lnSpc>
                <a:spcPct val="150000"/>
              </a:lnSpc>
            </a:pPr>
            <a:r>
              <a:rPr lang="en-US" altLang="tr-TR" sz="2160" dirty="0" err="1"/>
              <a:t>Spesifi</a:t>
            </a:r>
            <a:r>
              <a:rPr lang="tr-TR" altLang="tr-TR" sz="2160" dirty="0"/>
              <a:t>si</a:t>
            </a:r>
            <a:r>
              <a:rPr lang="en-US" altLang="tr-TR" sz="2160" dirty="0"/>
              <a:t>t</a:t>
            </a:r>
            <a:r>
              <a:rPr lang="tr-TR" altLang="tr-TR" sz="2160" dirty="0"/>
              <a:t>e                                %  </a:t>
            </a:r>
            <a:r>
              <a:rPr lang="en-US" altLang="tr-TR" sz="2160" dirty="0"/>
              <a:t>45</a:t>
            </a:r>
            <a:endParaRPr lang="tr-TR" altLang="tr-TR" sz="2160" dirty="0"/>
          </a:p>
          <a:p>
            <a:pPr>
              <a:lnSpc>
                <a:spcPct val="150000"/>
              </a:lnSpc>
            </a:pPr>
            <a:r>
              <a:rPr lang="tr-TR" altLang="tr-TR" sz="2160" dirty="0"/>
              <a:t> </a:t>
            </a:r>
            <a:r>
              <a:rPr lang="en-US" altLang="tr-TR" sz="2160" dirty="0" err="1"/>
              <a:t>Negatif</a:t>
            </a:r>
            <a:r>
              <a:rPr lang="en-US" altLang="tr-TR" sz="2160" dirty="0"/>
              <a:t> </a:t>
            </a:r>
            <a:r>
              <a:rPr lang="en-US" altLang="tr-TR" sz="2160" dirty="0" err="1"/>
              <a:t>pred</a:t>
            </a:r>
            <a:r>
              <a:rPr lang="tr-TR" altLang="tr-TR" sz="2160" dirty="0" err="1"/>
              <a:t>iktif</a:t>
            </a:r>
            <a:r>
              <a:rPr lang="tr-TR" altLang="tr-TR" sz="2160" dirty="0"/>
              <a:t> d</a:t>
            </a:r>
            <a:r>
              <a:rPr lang="en-US" altLang="tr-TR" sz="2160" dirty="0" err="1"/>
              <a:t>eğer</a:t>
            </a:r>
            <a:r>
              <a:rPr lang="en-US" altLang="tr-TR" sz="2160" dirty="0"/>
              <a:t>.            % 91</a:t>
            </a:r>
          </a:p>
          <a:p>
            <a:pPr algn="r">
              <a:lnSpc>
                <a:spcPct val="150000"/>
              </a:lnSpc>
            </a:pPr>
            <a:r>
              <a:rPr lang="en-US" altLang="tr-TR" sz="1440" i="1" dirty="0" err="1"/>
              <a:t>Bounameaux</a:t>
            </a:r>
            <a:r>
              <a:rPr lang="en-US" altLang="tr-TR" sz="1440" i="1" dirty="0"/>
              <a:t> </a:t>
            </a:r>
            <a:r>
              <a:rPr lang="en-US" altLang="tr-TR" sz="1440" i="1" dirty="0" err="1"/>
              <a:t>H.Lancet</a:t>
            </a:r>
            <a:r>
              <a:rPr lang="en-US" altLang="tr-TR" sz="1440" i="1" dirty="0"/>
              <a:t> 1991;337:196</a:t>
            </a:r>
            <a:endParaRPr lang="fr-FR" sz="1440" dirty="0"/>
          </a:p>
        </p:txBody>
      </p:sp>
    </p:spTree>
    <p:extLst>
      <p:ext uri="{BB962C8B-B14F-4D97-AF65-F5344CB8AC3E}">
        <p14:creationId xmlns:p14="http://schemas.microsoft.com/office/powerpoint/2010/main" val="148976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name="Slide 7">
    <p:spTree>
      <p:nvGrpSpPr>
        <p:cNvPr id="1" name=""/>
        <p:cNvGrpSpPr/>
        <p:nvPr/>
      </p:nvGrpSpPr>
      <p:grpSpPr>
        <a:xfrm>
          <a:off x="0" y="0"/>
          <a:ext cx="0" cy="0"/>
          <a:chOff x="0" y="0"/>
          <a:chExt cx="0" cy="0"/>
        </a:xfrm>
      </p:grpSpPr>
      <p:sp>
        <p:nvSpPr>
          <p:cNvPr id="2" name="Text 0"/>
          <p:cNvSpPr/>
          <p:nvPr/>
        </p:nvSpPr>
        <p:spPr>
          <a:xfrm>
            <a:off x="793790" y="965002"/>
            <a:ext cx="8387834" cy="708779"/>
          </a:xfrm>
          <a:prstGeom prst="rect">
            <a:avLst/>
          </a:prstGeom>
          <a:noFill/>
          <a:ln/>
        </p:spPr>
        <p:txBody>
          <a:bodyPr wrap="none" lIns="0" tIns="0" rIns="0" bIns="0" rtlCol="0" anchor="t"/>
          <a:lstStyle/>
          <a:p>
            <a:pPr marL="0" indent="0" algn="l">
              <a:lnSpc>
                <a:spcPts val="5550"/>
              </a:lnSpc>
              <a:buNone/>
            </a:pPr>
            <a:r>
              <a:rPr lang="en-US" sz="4450" b="1" dirty="0">
                <a:solidFill>
                  <a:srgbClr val="0070C0"/>
                </a:solidFill>
                <a:ea typeface="Bricolage Grotesque Semi Bold" pitchFamily="34" charset="-122"/>
                <a:cs typeface="Big Caslon Medium" panose="02000603090000020003" pitchFamily="2" charset="-79"/>
              </a:rPr>
              <a:t>D-Dimer: </a:t>
            </a:r>
            <a:r>
              <a:rPr lang="en-US" sz="4450" b="1" dirty="0">
                <a:solidFill>
                  <a:srgbClr val="2C2926"/>
                </a:solidFill>
                <a:ea typeface="Bricolage Grotesque Semi Bold" pitchFamily="34" charset="-122"/>
                <a:cs typeface="Big Caslon Medium" panose="02000603090000020003" pitchFamily="2" charset="-79"/>
              </a:rPr>
              <a:t>Yaşla Azalan Özgüllük</a:t>
            </a:r>
            <a:endParaRPr lang="en-US" sz="4450" b="1" dirty="0">
              <a:cs typeface="Big Caslon Medium" panose="02000603090000020003" pitchFamily="2" charset="-79"/>
            </a:endParaRPr>
          </a:p>
        </p:txBody>
      </p:sp>
      <p:pic>
        <p:nvPicPr>
          <p:cNvPr id="3" name="Image 0" descr="preencoded.png"/>
          <p:cNvPicPr>
            <a:picLocks noChangeAspect="1"/>
          </p:cNvPicPr>
          <p:nvPr/>
        </p:nvPicPr>
        <p:blipFill>
          <a:blip r:embed="rId3"/>
          <a:stretch>
            <a:fillRect/>
          </a:stretch>
        </p:blipFill>
        <p:spPr>
          <a:xfrm>
            <a:off x="793790" y="2127409"/>
            <a:ext cx="6521410" cy="907256"/>
          </a:xfrm>
          <a:prstGeom prst="rect">
            <a:avLst/>
          </a:prstGeom>
          <a:solidFill>
            <a:srgbClr val="F4E3BD"/>
          </a:solidFill>
          <a:ln w="7620">
            <a:solidFill>
              <a:srgbClr val="F6CDA3"/>
            </a:solidFill>
            <a:prstDash val="solid"/>
          </a:ln>
        </p:spPr>
      </p:pic>
      <p:sp>
        <p:nvSpPr>
          <p:cNvPr id="4" name="Text 1"/>
          <p:cNvSpPr/>
          <p:nvPr/>
        </p:nvSpPr>
        <p:spPr>
          <a:xfrm>
            <a:off x="1020604" y="3261479"/>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2C2926"/>
                </a:solidFill>
                <a:ea typeface="Bricolage Grotesque Semi Bold" pitchFamily="34" charset="-122"/>
                <a:cs typeface="Big Caslon Medium" panose="02000603090000020003" pitchFamily="2" charset="-79"/>
              </a:rPr>
              <a:t>40 Yaş Altı</a:t>
            </a:r>
            <a:endParaRPr lang="en-US" sz="2800" b="1" dirty="0">
              <a:cs typeface="Big Caslon Medium" panose="02000603090000020003" pitchFamily="2" charset="-79"/>
            </a:endParaRPr>
          </a:p>
        </p:txBody>
      </p:sp>
      <p:sp>
        <p:nvSpPr>
          <p:cNvPr id="5" name="Text 2"/>
          <p:cNvSpPr/>
          <p:nvPr/>
        </p:nvSpPr>
        <p:spPr>
          <a:xfrm>
            <a:off x="1020604" y="3751898"/>
            <a:ext cx="6067782" cy="362903"/>
          </a:xfrm>
          <a:prstGeom prst="rect">
            <a:avLst/>
          </a:prstGeom>
          <a:noFill/>
          <a:ln/>
        </p:spPr>
        <p:txBody>
          <a:bodyPr wrap="none" lIns="0" tIns="0" rIns="0" bIns="0" rtlCol="0" anchor="t"/>
          <a:lstStyle/>
          <a:p>
            <a:pPr marL="0" indent="0" algn="l">
              <a:lnSpc>
                <a:spcPts val="2850"/>
              </a:lnSpc>
              <a:buNone/>
            </a:pPr>
            <a:r>
              <a:rPr lang="en-US" sz="2200" dirty="0">
                <a:solidFill>
                  <a:srgbClr val="2C2926"/>
                </a:solidFill>
                <a:ea typeface="Inter" pitchFamily="34" charset="-122"/>
                <a:cs typeface="Arial" panose="020B0604020202020204" pitchFamily="34" charset="0"/>
              </a:rPr>
              <a:t>Özgüllük: %70.5</a:t>
            </a:r>
            <a:endParaRPr lang="en-US" sz="2200" dirty="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7315200" y="2127409"/>
            <a:ext cx="6521410" cy="907256"/>
          </a:xfrm>
          <a:prstGeom prst="rect">
            <a:avLst/>
          </a:prstGeom>
          <a:solidFill>
            <a:srgbClr val="F4E3BD"/>
          </a:solidFill>
          <a:ln w="7620">
            <a:solidFill>
              <a:srgbClr val="F6CDA3"/>
            </a:solidFill>
            <a:prstDash val="solid"/>
          </a:ln>
        </p:spPr>
      </p:pic>
      <p:sp>
        <p:nvSpPr>
          <p:cNvPr id="7" name="Text 3"/>
          <p:cNvSpPr/>
          <p:nvPr/>
        </p:nvSpPr>
        <p:spPr>
          <a:xfrm>
            <a:off x="7542014" y="3261479"/>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2C2926"/>
                </a:solidFill>
                <a:ea typeface="Bricolage Grotesque Semi Bold" pitchFamily="34" charset="-122"/>
                <a:cs typeface="Big Caslon Medium" panose="02000603090000020003" pitchFamily="2" charset="-79"/>
              </a:rPr>
              <a:t>80 Yaş Üstü</a:t>
            </a:r>
            <a:endParaRPr lang="en-US" sz="2800" b="1" dirty="0">
              <a:cs typeface="Big Caslon Medium" panose="02000603090000020003" pitchFamily="2" charset="-79"/>
            </a:endParaRPr>
          </a:p>
        </p:txBody>
      </p:sp>
      <p:sp>
        <p:nvSpPr>
          <p:cNvPr id="8" name="Text 4"/>
          <p:cNvSpPr/>
          <p:nvPr/>
        </p:nvSpPr>
        <p:spPr>
          <a:xfrm>
            <a:off x="7542014" y="3751898"/>
            <a:ext cx="6067782" cy="362903"/>
          </a:xfrm>
          <a:prstGeom prst="rect">
            <a:avLst/>
          </a:prstGeom>
          <a:noFill/>
          <a:ln/>
        </p:spPr>
        <p:txBody>
          <a:bodyPr wrap="none" lIns="0" tIns="0" rIns="0" bIns="0" rtlCol="0" anchor="t"/>
          <a:lstStyle/>
          <a:p>
            <a:pPr marL="0" indent="0" algn="l">
              <a:lnSpc>
                <a:spcPts val="2850"/>
              </a:lnSpc>
              <a:buNone/>
            </a:pPr>
            <a:r>
              <a:rPr lang="en-US" sz="2200" dirty="0">
                <a:solidFill>
                  <a:srgbClr val="2C2926"/>
                </a:solidFill>
                <a:ea typeface="Inter" pitchFamily="34" charset="-122"/>
                <a:cs typeface="Arial" panose="020B0604020202020204" pitchFamily="34" charset="0"/>
              </a:rPr>
              <a:t>Özgüllük: %4.5</a:t>
            </a:r>
            <a:endParaRPr lang="en-US" sz="2200" dirty="0">
              <a:cs typeface="Arial" panose="020B0604020202020204" pitchFamily="34" charset="0"/>
            </a:endParaRPr>
          </a:p>
        </p:txBody>
      </p:sp>
      <p:sp>
        <p:nvSpPr>
          <p:cNvPr id="9" name="Text 5"/>
          <p:cNvSpPr/>
          <p:nvPr/>
        </p:nvSpPr>
        <p:spPr>
          <a:xfrm>
            <a:off x="793790" y="4823579"/>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2C2926"/>
                </a:solidFill>
                <a:ea typeface="Bricolage Grotesque Semi Bold" pitchFamily="34" charset="-122"/>
                <a:cs typeface="Big Caslon Medium" panose="02000603090000020003" pitchFamily="2" charset="-79"/>
              </a:rPr>
              <a:t>Klinik Kullanım</a:t>
            </a:r>
            <a:endParaRPr lang="en-US" sz="2800" b="1" dirty="0">
              <a:cs typeface="Big Caslon Medium" panose="02000603090000020003" pitchFamily="2" charset="-79"/>
            </a:endParaRPr>
          </a:p>
        </p:txBody>
      </p:sp>
      <p:sp>
        <p:nvSpPr>
          <p:cNvPr id="10" name="Text 6"/>
          <p:cNvSpPr/>
          <p:nvPr/>
        </p:nvSpPr>
        <p:spPr>
          <a:xfrm>
            <a:off x="793790" y="5404723"/>
            <a:ext cx="7604284" cy="725805"/>
          </a:xfrm>
          <a:prstGeom prst="rect">
            <a:avLst/>
          </a:prstGeom>
          <a:noFill/>
          <a:ln/>
        </p:spPr>
        <p:txBody>
          <a:bodyPr wrap="square" lIns="0" tIns="0" rIns="0" bIns="0" rtlCol="0" anchor="t"/>
          <a:lstStyle/>
          <a:p>
            <a:pPr marL="0" indent="0" algn="l">
              <a:lnSpc>
                <a:spcPts val="2850"/>
              </a:lnSpc>
              <a:buNone/>
            </a:pPr>
            <a:r>
              <a:rPr lang="en-US" sz="2200" dirty="0">
                <a:solidFill>
                  <a:srgbClr val="2C2926"/>
                </a:solidFill>
                <a:ea typeface="Inter" pitchFamily="34" charset="-122"/>
                <a:cs typeface="Arial" panose="020B0604020202020204" pitchFamily="34" charset="0"/>
              </a:rPr>
              <a:t>Çalışmaların %75'inde </a:t>
            </a:r>
            <a:r>
              <a:rPr lang="en-US" sz="2200" dirty="0" err="1">
                <a:solidFill>
                  <a:srgbClr val="2C2926"/>
                </a:solidFill>
                <a:ea typeface="Inter" pitchFamily="34" charset="-122"/>
                <a:cs typeface="Arial" panose="020B0604020202020204" pitchFamily="34" charset="0"/>
              </a:rPr>
              <a:t>hastaların</a:t>
            </a:r>
            <a:r>
              <a:rPr lang="en-US" sz="2200" dirty="0">
                <a:solidFill>
                  <a:srgbClr val="2C2926"/>
                </a:solidFill>
                <a:ea typeface="Inter" pitchFamily="34" charset="-122"/>
                <a:cs typeface="Arial" panose="020B0604020202020204" pitchFamily="34" charset="0"/>
              </a:rPr>
              <a:t> </a:t>
            </a:r>
            <a:r>
              <a:rPr lang="en-US" sz="2200" dirty="0" err="1">
                <a:solidFill>
                  <a:srgbClr val="2C2926"/>
                </a:solidFill>
                <a:ea typeface="Inter" pitchFamily="34" charset="-122"/>
                <a:cs typeface="Arial" panose="020B0604020202020204" pitchFamily="34" charset="0"/>
              </a:rPr>
              <a:t>hepsinde</a:t>
            </a:r>
            <a:r>
              <a:rPr lang="en-US" sz="2200" dirty="0">
                <a:solidFill>
                  <a:srgbClr val="2C2926"/>
                </a:solidFill>
                <a:ea typeface="Inter" pitchFamily="34" charset="-122"/>
                <a:cs typeface="Arial" panose="020B0604020202020204" pitchFamily="34" charset="0"/>
              </a:rPr>
              <a:t> D-Dimer cut-off değerinin üzerinde bulundu.</a:t>
            </a:r>
            <a:endParaRPr lang="en-US" sz="2200" dirty="0">
              <a:cs typeface="Arial" panose="020B0604020202020204" pitchFamily="34" charset="0"/>
            </a:endParaRPr>
          </a:p>
        </p:txBody>
      </p:sp>
      <p:sp>
        <p:nvSpPr>
          <p:cNvPr id="11" name="Text 7"/>
          <p:cNvSpPr/>
          <p:nvPr/>
        </p:nvSpPr>
        <p:spPr>
          <a:xfrm>
            <a:off x="793790" y="6334601"/>
            <a:ext cx="7604284" cy="725805"/>
          </a:xfrm>
          <a:prstGeom prst="rect">
            <a:avLst/>
          </a:prstGeom>
          <a:noFill/>
          <a:ln/>
        </p:spPr>
        <p:txBody>
          <a:bodyPr wrap="square" lIns="0" tIns="0" rIns="0" bIns="0" rtlCol="0" anchor="t"/>
          <a:lstStyle/>
          <a:p>
            <a:pPr marL="0" indent="0" algn="l">
              <a:lnSpc>
                <a:spcPts val="2850"/>
              </a:lnSpc>
              <a:buNone/>
            </a:pPr>
            <a:r>
              <a:rPr lang="en-US" sz="2200" dirty="0">
                <a:solidFill>
                  <a:srgbClr val="2C2926"/>
                </a:solidFill>
                <a:ea typeface="Inter" pitchFamily="34" charset="-122"/>
                <a:cs typeface="Arial" panose="020B0604020202020204" pitchFamily="34" charset="0"/>
              </a:rPr>
              <a:t>Cut-off değerini artırmak (750-1000 µg/L) yalancı pozitifleri azaltır ancak yalancı negatifleri artırabilir.</a:t>
            </a:r>
            <a:endParaRPr lang="en-US" sz="2200" dirty="0">
              <a:cs typeface="Arial" panose="020B0604020202020204" pitchFamily="34" charset="0"/>
            </a:endParaRPr>
          </a:p>
        </p:txBody>
      </p:sp>
      <p:sp>
        <p:nvSpPr>
          <p:cNvPr id="12" name="Text 8"/>
          <p:cNvSpPr/>
          <p:nvPr/>
        </p:nvSpPr>
        <p:spPr>
          <a:xfrm>
            <a:off x="8959096" y="4823579"/>
            <a:ext cx="2835235" cy="354330"/>
          </a:xfrm>
          <a:prstGeom prst="rect">
            <a:avLst/>
          </a:prstGeom>
          <a:noFill/>
          <a:ln/>
        </p:spPr>
        <p:txBody>
          <a:bodyPr wrap="none" lIns="0" tIns="0" rIns="0" bIns="0" rtlCol="0" anchor="t"/>
          <a:lstStyle/>
          <a:p>
            <a:pPr marL="0" indent="0" algn="l">
              <a:lnSpc>
                <a:spcPts val="2750"/>
              </a:lnSpc>
              <a:buNone/>
            </a:pPr>
            <a:r>
              <a:rPr lang="en-US" sz="2800" b="1" dirty="0">
                <a:solidFill>
                  <a:srgbClr val="2C2926"/>
                </a:solidFill>
                <a:ea typeface="Bricolage Grotesque Semi Bold" pitchFamily="34" charset="-122"/>
                <a:cs typeface="Big Caslon Medium" panose="02000603090000020003" pitchFamily="2" charset="-79"/>
              </a:rPr>
              <a:t>Strateji</a:t>
            </a:r>
            <a:endParaRPr lang="en-US" sz="2800" b="1" dirty="0">
              <a:cs typeface="Big Caslon Medium" panose="02000603090000020003" pitchFamily="2" charset="-79"/>
            </a:endParaRPr>
          </a:p>
        </p:txBody>
      </p:sp>
      <p:sp>
        <p:nvSpPr>
          <p:cNvPr id="13" name="Text 9"/>
          <p:cNvSpPr/>
          <p:nvPr/>
        </p:nvSpPr>
        <p:spPr>
          <a:xfrm>
            <a:off x="8959096" y="5404723"/>
            <a:ext cx="4885015" cy="725805"/>
          </a:xfrm>
          <a:prstGeom prst="rect">
            <a:avLst/>
          </a:prstGeom>
          <a:noFill/>
          <a:ln/>
        </p:spPr>
        <p:txBody>
          <a:bodyPr wrap="square" lIns="0" tIns="0" rIns="0" bIns="0" rtlCol="0" anchor="t"/>
          <a:lstStyle/>
          <a:p>
            <a:pPr marL="0" indent="0" algn="l">
              <a:lnSpc>
                <a:spcPts val="2850"/>
              </a:lnSpc>
              <a:buNone/>
            </a:pPr>
            <a:r>
              <a:rPr lang="en-US" sz="2200" dirty="0">
                <a:solidFill>
                  <a:srgbClr val="2C2926"/>
                </a:solidFill>
                <a:ea typeface="Inter" pitchFamily="34" charset="-122"/>
                <a:cs typeface="Arial" panose="020B0604020202020204" pitchFamily="34" charset="0"/>
              </a:rPr>
              <a:t>80 yaşa </a:t>
            </a:r>
            <a:r>
              <a:rPr lang="en-US" sz="2200" dirty="0" err="1">
                <a:solidFill>
                  <a:srgbClr val="2C2926"/>
                </a:solidFill>
                <a:ea typeface="Inter" pitchFamily="34" charset="-122"/>
                <a:cs typeface="Arial" panose="020B0604020202020204" pitchFamily="34" charset="0"/>
              </a:rPr>
              <a:t>kadar</a:t>
            </a:r>
            <a:r>
              <a:rPr lang="en-US" sz="2200" dirty="0">
                <a:solidFill>
                  <a:srgbClr val="2C2926"/>
                </a:solidFill>
                <a:ea typeface="Inter" pitchFamily="34" charset="-122"/>
                <a:cs typeface="Arial" panose="020B0604020202020204" pitchFamily="34" charset="0"/>
              </a:rPr>
              <a:t> </a:t>
            </a:r>
            <a:r>
              <a:rPr lang="en-US" sz="2200" dirty="0" err="1">
                <a:solidFill>
                  <a:srgbClr val="2C2926"/>
                </a:solidFill>
                <a:ea typeface="Inter" pitchFamily="34" charset="-122"/>
                <a:cs typeface="Arial" panose="020B0604020202020204" pitchFamily="34" charset="0"/>
              </a:rPr>
              <a:t>Klinik</a:t>
            </a:r>
            <a:r>
              <a:rPr lang="en-US" sz="2200" dirty="0">
                <a:solidFill>
                  <a:srgbClr val="2C2926"/>
                </a:solidFill>
                <a:ea typeface="Inter" pitchFamily="34" charset="-122"/>
                <a:cs typeface="Arial" panose="020B0604020202020204" pitchFamily="34" charset="0"/>
              </a:rPr>
              <a:t> </a:t>
            </a:r>
            <a:r>
              <a:rPr lang="en-US" sz="2200" dirty="0" err="1">
                <a:solidFill>
                  <a:srgbClr val="2C2926"/>
                </a:solidFill>
                <a:ea typeface="Inter" pitchFamily="34" charset="-122"/>
                <a:cs typeface="Arial" panose="020B0604020202020204" pitchFamily="34" charset="0"/>
              </a:rPr>
              <a:t>tahmin</a:t>
            </a:r>
            <a:r>
              <a:rPr lang="en-US" sz="2200" dirty="0">
                <a:solidFill>
                  <a:srgbClr val="2C2926"/>
                </a:solidFill>
                <a:ea typeface="Inter" pitchFamily="34" charset="-122"/>
                <a:cs typeface="Arial" panose="020B0604020202020204" pitchFamily="34" charset="0"/>
              </a:rPr>
              <a:t> </a:t>
            </a:r>
            <a:r>
              <a:rPr lang="en-US" sz="2200" dirty="0" err="1">
                <a:solidFill>
                  <a:srgbClr val="2C2926"/>
                </a:solidFill>
                <a:ea typeface="Inter" pitchFamily="34" charset="-122"/>
                <a:cs typeface="Arial" panose="020B0604020202020204" pitchFamily="34" charset="0"/>
              </a:rPr>
              <a:t>skorları</a:t>
            </a:r>
            <a:r>
              <a:rPr lang="en-US" sz="2200" dirty="0">
                <a:solidFill>
                  <a:srgbClr val="2C2926"/>
                </a:solidFill>
                <a:ea typeface="Inter" pitchFamily="34" charset="-122"/>
                <a:cs typeface="Arial" panose="020B0604020202020204" pitchFamily="34" charset="0"/>
              </a:rPr>
              <a:t> + D-Dimer stratejisi maliyet-etkin.</a:t>
            </a:r>
            <a:endParaRPr lang="en-US" sz="2200" dirty="0">
              <a:cs typeface="Arial" panose="020B0604020202020204" pitchFamily="34" charset="0"/>
            </a:endParaRPr>
          </a:p>
        </p:txBody>
      </p:sp>
      <p:sp>
        <p:nvSpPr>
          <p:cNvPr id="14" name="Text 10"/>
          <p:cNvSpPr/>
          <p:nvPr/>
        </p:nvSpPr>
        <p:spPr>
          <a:xfrm>
            <a:off x="8959096" y="6334601"/>
            <a:ext cx="4885015" cy="725805"/>
          </a:xfrm>
          <a:prstGeom prst="rect">
            <a:avLst/>
          </a:prstGeom>
          <a:noFill/>
          <a:ln/>
        </p:spPr>
        <p:txBody>
          <a:bodyPr wrap="square" lIns="0" tIns="0" rIns="0" bIns="0" rtlCol="0" anchor="t"/>
          <a:lstStyle/>
          <a:p>
            <a:pPr marL="0" indent="0" algn="l">
              <a:lnSpc>
                <a:spcPts val="2850"/>
              </a:lnSpc>
              <a:buNone/>
            </a:pPr>
            <a:r>
              <a:rPr lang="en-US" sz="2200" dirty="0">
                <a:solidFill>
                  <a:srgbClr val="2C2926"/>
                </a:solidFill>
                <a:ea typeface="Inter" pitchFamily="34" charset="-122"/>
                <a:cs typeface="Arial" panose="020B0604020202020204" pitchFamily="34" charset="0"/>
              </a:rPr>
              <a:t>Ayaktan hastalarda sistematik ölçüm önerilebilir.</a:t>
            </a:r>
            <a:endParaRPr lang="en-US" sz="2200" dirty="0">
              <a:cs typeface="Arial" panose="020B0604020202020204" pitchFamily="34" charset="0"/>
            </a:endParaRPr>
          </a:p>
        </p:txBody>
      </p:sp>
      <p:sp>
        <p:nvSpPr>
          <p:cNvPr id="15" name="Metin kutusu 14">
            <a:extLst>
              <a:ext uri="{FF2B5EF4-FFF2-40B4-BE49-F238E27FC236}">
                <a16:creationId xmlns:a16="http://schemas.microsoft.com/office/drawing/2014/main" id="{42E5849B-EE95-B04A-8664-437E834462FB}"/>
              </a:ext>
            </a:extLst>
          </p:cNvPr>
          <p:cNvSpPr txBox="1"/>
          <p:nvPr/>
        </p:nvSpPr>
        <p:spPr>
          <a:xfrm>
            <a:off x="8587047" y="7783026"/>
            <a:ext cx="5943600" cy="369332"/>
          </a:xfrm>
          <a:prstGeom prst="rect">
            <a:avLst/>
          </a:prstGeom>
          <a:noFill/>
        </p:spPr>
        <p:txBody>
          <a:bodyPr wrap="square" rtlCol="0">
            <a:spAutoFit/>
          </a:bodyPr>
          <a:lstStyle/>
          <a:p>
            <a:pPr algn="r"/>
            <a:r>
              <a:rPr lang="en-US" i="1" dirty="0" err="1">
                <a:solidFill>
                  <a:srgbClr val="5B616B"/>
                </a:solidFill>
              </a:rPr>
              <a:t>Masotti</a:t>
            </a:r>
            <a:r>
              <a:rPr lang="en-US" i="1" dirty="0">
                <a:solidFill>
                  <a:srgbClr val="5B616B"/>
                </a:solidFill>
              </a:rPr>
              <a:t> L. </a:t>
            </a:r>
            <a:r>
              <a:rPr lang="en-US" i="1" dirty="0" err="1">
                <a:solidFill>
                  <a:srgbClr val="5B616B"/>
                </a:solidFill>
              </a:rPr>
              <a:t>Vasc</a:t>
            </a:r>
            <a:r>
              <a:rPr lang="en-US" i="1" dirty="0">
                <a:solidFill>
                  <a:srgbClr val="5B616B"/>
                </a:solidFill>
              </a:rPr>
              <a:t> Health Risk </a:t>
            </a:r>
            <a:r>
              <a:rPr lang="en-US" i="1" dirty="0" err="1">
                <a:solidFill>
                  <a:srgbClr val="5B616B"/>
                </a:solidFill>
              </a:rPr>
              <a:t>Manag</a:t>
            </a:r>
            <a:r>
              <a:rPr lang="en-US" i="1" dirty="0">
                <a:solidFill>
                  <a:srgbClr val="5B616B"/>
                </a:solidFill>
              </a:rPr>
              <a:t>. 2008; 4(3): 629-36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D672DEAA-A06A-E64C-A4FB-BE4F00045B60}"/>
              </a:ext>
            </a:extLst>
          </p:cNvPr>
          <p:cNvSpPr/>
          <p:nvPr/>
        </p:nvSpPr>
        <p:spPr>
          <a:xfrm>
            <a:off x="2160301" y="2226424"/>
            <a:ext cx="10730753" cy="3114571"/>
          </a:xfrm>
          <a:prstGeom prst="rect">
            <a:avLst/>
          </a:prstGeom>
        </p:spPr>
        <p:txBody>
          <a:bodyPr wrap="square">
            <a:spAutoFit/>
          </a:bodyPr>
          <a:lstStyle/>
          <a:p>
            <a:pPr marL="548640" indent="-548640">
              <a:lnSpc>
                <a:spcPct val="150000"/>
              </a:lnSpc>
              <a:buFont typeface="Arial" panose="020B0604020202020204" pitchFamily="34" charset="0"/>
              <a:buChar char="•"/>
            </a:pPr>
            <a:r>
              <a:rPr lang="tr-TR" sz="3360" dirty="0">
                <a:latin typeface="Calibri" panose="020F0502020204030204" pitchFamily="34" charset="0"/>
              </a:rPr>
              <a:t>Yaş ilerledikçe D-</a:t>
            </a:r>
            <a:r>
              <a:rPr lang="tr-TR" sz="3360" dirty="0" err="1">
                <a:latin typeface="Calibri" panose="020F0502020204030204" pitchFamily="34" charset="0"/>
              </a:rPr>
              <a:t>Dimer’in</a:t>
            </a:r>
            <a:r>
              <a:rPr lang="tr-TR" sz="3360" dirty="0">
                <a:latin typeface="Calibri" panose="020F0502020204030204" pitchFamily="34" charset="0"/>
              </a:rPr>
              <a:t> duyarlılığı giderek azalır. </a:t>
            </a:r>
          </a:p>
          <a:p>
            <a:pPr marL="548640" indent="-548640">
              <a:lnSpc>
                <a:spcPct val="150000"/>
              </a:lnSpc>
              <a:buFont typeface="Arial" panose="020B0604020202020204" pitchFamily="34" charset="0"/>
              <a:buChar char="•"/>
            </a:pPr>
            <a:r>
              <a:rPr lang="tr-TR" sz="3360" dirty="0">
                <a:latin typeface="Calibri" panose="020F0502020204030204" pitchFamily="34" charset="0"/>
              </a:rPr>
              <a:t>&gt;80 yaşta %4’e kadar  düşer.</a:t>
            </a:r>
          </a:p>
          <a:p>
            <a:pPr marL="548640" indent="-548640">
              <a:lnSpc>
                <a:spcPct val="150000"/>
              </a:lnSpc>
              <a:buFont typeface="Arial" panose="020B0604020202020204" pitchFamily="34" charset="0"/>
              <a:buChar char="•"/>
            </a:pPr>
            <a:r>
              <a:rPr lang="tr-TR" sz="3360" dirty="0">
                <a:latin typeface="Calibri" panose="020F0502020204030204" pitchFamily="34" charset="0"/>
              </a:rPr>
              <a:t>Bu nedenle yaşa göre eşik değerin kullanılması önerilir: </a:t>
            </a:r>
          </a:p>
          <a:p>
            <a:pPr algn="ctr">
              <a:lnSpc>
                <a:spcPct val="150000"/>
              </a:lnSpc>
            </a:pPr>
            <a:r>
              <a:rPr lang="tr-TR" sz="3360" b="1" dirty="0">
                <a:latin typeface="Calibri" panose="020F0502020204030204" pitchFamily="34" charset="0"/>
              </a:rPr>
              <a:t>&gt;50 yaş olgularda: Yaş X 10 mg/L</a:t>
            </a:r>
          </a:p>
        </p:txBody>
      </p:sp>
      <p:sp>
        <p:nvSpPr>
          <p:cNvPr id="3" name="Rectangle 1026">
            <a:extLst>
              <a:ext uri="{FF2B5EF4-FFF2-40B4-BE49-F238E27FC236}">
                <a16:creationId xmlns:a16="http://schemas.microsoft.com/office/drawing/2014/main" id="{62B7C697-F065-BE4E-9023-551E1A7433C5}"/>
              </a:ext>
            </a:extLst>
          </p:cNvPr>
          <p:cNvSpPr txBox="1">
            <a:spLocks noChangeArrowheads="1"/>
          </p:cNvSpPr>
          <p:nvPr/>
        </p:nvSpPr>
        <p:spPr>
          <a:xfrm>
            <a:off x="2329734" y="679944"/>
            <a:ext cx="9875520" cy="1371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320" b="1" dirty="0">
                <a:solidFill>
                  <a:schemeClr val="accent1">
                    <a:lumMod val="75000"/>
                  </a:schemeClr>
                </a:solidFill>
                <a:latin typeface="Calibri" panose="020F0502020204030204" pitchFamily="34" charset="0"/>
              </a:rPr>
              <a:t>Yaşa göre D-</a:t>
            </a:r>
            <a:r>
              <a:rPr lang="tr-TR" sz="4320" b="1" dirty="0" err="1">
                <a:solidFill>
                  <a:schemeClr val="accent1">
                    <a:lumMod val="75000"/>
                  </a:schemeClr>
                </a:solidFill>
                <a:latin typeface="Calibri" panose="020F0502020204030204" pitchFamily="34" charset="0"/>
              </a:rPr>
              <a:t>Dimer</a:t>
            </a:r>
            <a:r>
              <a:rPr lang="tr-TR" sz="4320" b="1" dirty="0">
                <a:solidFill>
                  <a:schemeClr val="accent1">
                    <a:lumMod val="75000"/>
                  </a:schemeClr>
                </a:solidFill>
                <a:latin typeface="Calibri" panose="020F0502020204030204" pitchFamily="34" charset="0"/>
              </a:rPr>
              <a:t> eşik değerleri:</a:t>
            </a:r>
            <a:endParaRPr lang="en-US" sz="4320" b="1" dirty="0">
              <a:solidFill>
                <a:schemeClr val="accent1">
                  <a:lumMod val="75000"/>
                </a:schemeClr>
              </a:solidFill>
              <a:latin typeface="Calibri" panose="020F0502020204030204" pitchFamily="34" charset="0"/>
            </a:endParaRPr>
          </a:p>
        </p:txBody>
      </p:sp>
      <p:sp>
        <p:nvSpPr>
          <p:cNvPr id="4" name="Dikdörtgen 3">
            <a:extLst>
              <a:ext uri="{FF2B5EF4-FFF2-40B4-BE49-F238E27FC236}">
                <a16:creationId xmlns:a16="http://schemas.microsoft.com/office/drawing/2014/main" id="{765084AB-7AD3-194D-B915-3A28FC876D6A}"/>
              </a:ext>
            </a:extLst>
          </p:cNvPr>
          <p:cNvSpPr/>
          <p:nvPr/>
        </p:nvSpPr>
        <p:spPr>
          <a:xfrm>
            <a:off x="10203873" y="7793183"/>
            <a:ext cx="4232769" cy="368184"/>
          </a:xfrm>
          <a:prstGeom prst="rect">
            <a:avLst/>
          </a:prstGeom>
          <a:noFill/>
        </p:spPr>
        <p:txBody>
          <a:bodyPr wrap="square" rtlCol="0">
            <a:spAutoFit/>
          </a:bodyPr>
          <a:lstStyle/>
          <a:p>
            <a:pPr algn="r"/>
            <a:r>
              <a:rPr lang="tr-TR" i="1" dirty="0" err="1">
                <a:solidFill>
                  <a:srgbClr val="5B616B"/>
                </a:solidFill>
              </a:rPr>
              <a:t>European</a:t>
            </a:r>
            <a:r>
              <a:rPr lang="tr-TR" i="1" dirty="0">
                <a:solidFill>
                  <a:srgbClr val="5B616B"/>
                </a:solidFill>
              </a:rPr>
              <a:t> </a:t>
            </a:r>
            <a:r>
              <a:rPr lang="tr-TR" i="1" dirty="0" err="1">
                <a:solidFill>
                  <a:srgbClr val="5B616B"/>
                </a:solidFill>
              </a:rPr>
              <a:t>Heart</a:t>
            </a:r>
            <a:r>
              <a:rPr lang="tr-TR" i="1" dirty="0">
                <a:solidFill>
                  <a:srgbClr val="5B616B"/>
                </a:solidFill>
              </a:rPr>
              <a:t> </a:t>
            </a:r>
            <a:r>
              <a:rPr lang="tr-TR" i="1" dirty="0" err="1">
                <a:solidFill>
                  <a:srgbClr val="5B616B"/>
                </a:solidFill>
              </a:rPr>
              <a:t>Journal</a:t>
            </a:r>
            <a:r>
              <a:rPr lang="tr-TR" i="1" dirty="0">
                <a:solidFill>
                  <a:srgbClr val="5B616B"/>
                </a:solidFill>
              </a:rPr>
              <a:t> 2020; 41: 543-603</a:t>
            </a:r>
            <a:endParaRPr lang="fr-FR" i="1" dirty="0">
              <a:solidFill>
                <a:srgbClr val="5B616B"/>
              </a:solidFill>
            </a:endParaRPr>
          </a:p>
        </p:txBody>
      </p:sp>
    </p:spTree>
    <p:extLst>
      <p:ext uri="{BB962C8B-B14F-4D97-AF65-F5344CB8AC3E}">
        <p14:creationId xmlns:p14="http://schemas.microsoft.com/office/powerpoint/2010/main" val="2367942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333738"/>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70C0"/>
                </a:solidFill>
                <a:ea typeface="Bricolage Grotesque Semi Bold" pitchFamily="34" charset="-122"/>
                <a:cs typeface="Big Caslon Medium" panose="02000603090000020003" pitchFamily="2" charset="-79"/>
              </a:rPr>
              <a:t>Yaşlılarda PE: Kritik Bir Sorun</a:t>
            </a:r>
            <a:endParaRPr lang="en-US" sz="4450" b="1" dirty="0">
              <a:solidFill>
                <a:srgbClr val="0070C0"/>
              </a:solidFill>
              <a:cs typeface="Big Caslon Medium" panose="02000603090000020003" pitchFamily="2" charset="-79"/>
            </a:endParaRPr>
          </a:p>
        </p:txBody>
      </p:sp>
      <p:sp>
        <p:nvSpPr>
          <p:cNvPr id="4" name="Text 1"/>
          <p:cNvSpPr/>
          <p:nvPr/>
        </p:nvSpPr>
        <p:spPr>
          <a:xfrm>
            <a:off x="8895795" y="3204805"/>
            <a:ext cx="2329815" cy="748427"/>
          </a:xfrm>
          <a:prstGeom prst="rect">
            <a:avLst/>
          </a:prstGeom>
          <a:noFill/>
          <a:ln/>
        </p:spPr>
        <p:txBody>
          <a:bodyPr wrap="none" lIns="0" tIns="0" rIns="0" bIns="0" rtlCol="0" anchor="t"/>
          <a:lstStyle/>
          <a:p>
            <a:pPr marL="0" indent="0" algn="ctr">
              <a:lnSpc>
                <a:spcPts val="5850"/>
              </a:lnSpc>
              <a:buNone/>
            </a:pPr>
            <a:r>
              <a:rPr lang="en-US" sz="5850" dirty="0">
                <a:solidFill>
                  <a:srgbClr val="2C2926"/>
                </a:solidFill>
                <a:ea typeface="Bricolage Grotesque Semi Bold" pitchFamily="34" charset="-122"/>
                <a:cs typeface="Big Caslon Medium" panose="02000603090000020003" pitchFamily="2" charset="-79"/>
              </a:rPr>
              <a:t>40%</a:t>
            </a:r>
            <a:endParaRPr lang="en-US" sz="5850" dirty="0">
              <a:cs typeface="Big Caslon Medium" panose="02000603090000020003" pitchFamily="2" charset="-79"/>
            </a:endParaRPr>
          </a:p>
        </p:txBody>
      </p:sp>
      <p:sp>
        <p:nvSpPr>
          <p:cNvPr id="5" name="Text 2"/>
          <p:cNvSpPr/>
          <p:nvPr/>
        </p:nvSpPr>
        <p:spPr>
          <a:xfrm>
            <a:off x="8895795" y="4236601"/>
            <a:ext cx="2329815" cy="354330"/>
          </a:xfrm>
          <a:prstGeom prst="rect">
            <a:avLst/>
          </a:prstGeom>
          <a:noFill/>
          <a:ln/>
        </p:spPr>
        <p:txBody>
          <a:bodyPr wrap="none" lIns="0" tIns="0" rIns="0" bIns="0" rtlCol="0" anchor="t"/>
          <a:lstStyle/>
          <a:p>
            <a:pPr marL="0" indent="0" algn="ctr">
              <a:lnSpc>
                <a:spcPts val="2750"/>
              </a:lnSpc>
              <a:buNone/>
            </a:pPr>
            <a:r>
              <a:rPr lang="en-US" sz="2800" dirty="0">
                <a:solidFill>
                  <a:srgbClr val="2C2926"/>
                </a:solidFill>
                <a:ea typeface="Bricolage Grotesque Semi Bold" pitchFamily="34" charset="-122"/>
                <a:cs typeface="Big Caslon Medium" panose="02000603090000020003" pitchFamily="2" charset="-79"/>
              </a:rPr>
              <a:t>Atlanma Oranı</a:t>
            </a:r>
            <a:endParaRPr lang="en-US" sz="2800" dirty="0">
              <a:cs typeface="Big Caslon Medium" panose="02000603090000020003" pitchFamily="2" charset="-79"/>
            </a:endParaRPr>
          </a:p>
        </p:txBody>
      </p:sp>
      <p:sp>
        <p:nvSpPr>
          <p:cNvPr id="6" name="Text 3"/>
          <p:cNvSpPr/>
          <p:nvPr/>
        </p:nvSpPr>
        <p:spPr>
          <a:xfrm>
            <a:off x="8895795" y="4727019"/>
            <a:ext cx="2329815" cy="1451610"/>
          </a:xfrm>
          <a:prstGeom prst="rect">
            <a:avLst/>
          </a:prstGeom>
          <a:noFill/>
          <a:ln/>
        </p:spPr>
        <p:txBody>
          <a:bodyPr wrap="square" lIns="0" tIns="0" rIns="0" bIns="0" rtlCol="0" anchor="t"/>
          <a:lstStyle/>
          <a:p>
            <a:pPr marL="0" indent="0" algn="ctr">
              <a:lnSpc>
                <a:spcPts val="2850"/>
              </a:lnSpc>
              <a:buNone/>
            </a:pPr>
            <a:r>
              <a:rPr lang="en-US" sz="2000" dirty="0">
                <a:solidFill>
                  <a:srgbClr val="2C2926"/>
                </a:solidFill>
                <a:ea typeface="Inter" pitchFamily="34" charset="-122"/>
                <a:cs typeface="Big Caslon Medium" panose="02000603090000020003" pitchFamily="2" charset="-79"/>
              </a:rPr>
              <a:t>Otopside saptanan PE vakalarının %40'ı yaşam boyu tanı almamış</a:t>
            </a:r>
            <a:endParaRPr lang="en-US" sz="2000" dirty="0">
              <a:cs typeface="Big Caslon Medium" panose="02000603090000020003" pitchFamily="2" charset="-79"/>
            </a:endParaRPr>
          </a:p>
        </p:txBody>
      </p:sp>
      <p:sp>
        <p:nvSpPr>
          <p:cNvPr id="9" name="Text 6"/>
          <p:cNvSpPr/>
          <p:nvPr/>
        </p:nvSpPr>
        <p:spPr>
          <a:xfrm>
            <a:off x="6041905" y="2877264"/>
            <a:ext cx="2329815" cy="3427333"/>
          </a:xfrm>
          <a:prstGeom prst="rect">
            <a:avLst/>
          </a:prstGeom>
          <a:solidFill>
            <a:srgbClr val="F4E3BD"/>
          </a:solidFill>
          <a:ln>
            <a:solidFill>
              <a:srgbClr val="F6CDA3"/>
            </a:solidFill>
          </a:ln>
        </p:spPr>
        <p:txBody>
          <a:bodyPr wrap="square" lIns="0" tIns="0" rIns="0" bIns="0" rtlCol="0" anchor="t"/>
          <a:lstStyle/>
          <a:p>
            <a:pPr marL="0" indent="0" algn="ctr">
              <a:lnSpc>
                <a:spcPts val="2850"/>
              </a:lnSpc>
              <a:buNone/>
            </a:pPr>
            <a:endParaRPr lang="en-US" sz="2800" dirty="0">
              <a:solidFill>
                <a:srgbClr val="2C2926"/>
              </a:solidFill>
              <a:ea typeface="Inter" pitchFamily="34" charset="-122"/>
              <a:cs typeface="Big Caslon Medium" panose="02000603090000020003" pitchFamily="2" charset="-79"/>
            </a:endParaRPr>
          </a:p>
          <a:p>
            <a:pPr marL="0" indent="0" algn="ctr">
              <a:lnSpc>
                <a:spcPts val="2850"/>
              </a:lnSpc>
              <a:buNone/>
            </a:pPr>
            <a:r>
              <a:rPr lang="en-US" sz="2800" dirty="0" err="1">
                <a:solidFill>
                  <a:srgbClr val="2C2926"/>
                </a:solidFill>
                <a:ea typeface="Inter" pitchFamily="34" charset="-122"/>
                <a:cs typeface="Big Caslon Medium" panose="02000603090000020003" pitchFamily="2" charset="-79"/>
              </a:rPr>
              <a:t>İnsidans</a:t>
            </a:r>
            <a:r>
              <a:rPr lang="en-US" sz="2800" dirty="0">
                <a:solidFill>
                  <a:srgbClr val="2C2926"/>
                </a:solidFill>
                <a:ea typeface="Inter" pitchFamily="34" charset="-122"/>
                <a:cs typeface="Big Caslon Medium" panose="02000603090000020003" pitchFamily="2" charset="-79"/>
              </a:rPr>
              <a:t>, prevalans, morbidite </a:t>
            </a:r>
            <a:r>
              <a:rPr lang="en-US" sz="2800" dirty="0" err="1">
                <a:solidFill>
                  <a:srgbClr val="2C2926"/>
                </a:solidFill>
                <a:ea typeface="Inter" pitchFamily="34" charset="-122"/>
                <a:cs typeface="Big Caslon Medium" panose="02000603090000020003" pitchFamily="2" charset="-79"/>
              </a:rPr>
              <a:t>ve</a:t>
            </a:r>
            <a:r>
              <a:rPr lang="en-US" sz="2800" dirty="0">
                <a:solidFill>
                  <a:srgbClr val="2C2926"/>
                </a:solidFill>
                <a:ea typeface="Inter" pitchFamily="34" charset="-122"/>
                <a:cs typeface="Big Caslon Medium" panose="02000603090000020003" pitchFamily="2" charset="-79"/>
              </a:rPr>
              <a:t> </a:t>
            </a:r>
            <a:r>
              <a:rPr lang="en-US" sz="2800" dirty="0" err="1">
                <a:solidFill>
                  <a:srgbClr val="2C2926"/>
                </a:solidFill>
                <a:ea typeface="Inter" pitchFamily="34" charset="-122"/>
                <a:cs typeface="Big Caslon Medium" panose="02000603090000020003" pitchFamily="2" charset="-79"/>
              </a:rPr>
              <a:t>kısa</a:t>
            </a:r>
            <a:r>
              <a:rPr lang="en-US" sz="2800" dirty="0">
                <a:solidFill>
                  <a:srgbClr val="2C2926"/>
                </a:solidFill>
                <a:ea typeface="Inter" pitchFamily="34" charset="-122"/>
                <a:cs typeface="Big Caslon Medium" panose="02000603090000020003" pitchFamily="2" charset="-79"/>
              </a:rPr>
              <a:t> </a:t>
            </a:r>
            <a:r>
              <a:rPr lang="en-US" sz="2800" dirty="0" err="1">
                <a:solidFill>
                  <a:srgbClr val="2C2926"/>
                </a:solidFill>
                <a:ea typeface="Inter" pitchFamily="34" charset="-122"/>
                <a:cs typeface="Big Caslon Medium" panose="02000603090000020003" pitchFamily="2" charset="-79"/>
              </a:rPr>
              <a:t>dönem</a:t>
            </a:r>
            <a:r>
              <a:rPr lang="en-US" sz="2800" dirty="0">
                <a:solidFill>
                  <a:srgbClr val="2C2926"/>
                </a:solidFill>
                <a:ea typeface="Inter" pitchFamily="34" charset="-122"/>
                <a:cs typeface="Big Caslon Medium" panose="02000603090000020003" pitchFamily="2" charset="-79"/>
              </a:rPr>
              <a:t> </a:t>
            </a:r>
            <a:r>
              <a:rPr lang="en-US" sz="2800" dirty="0" err="1">
                <a:solidFill>
                  <a:srgbClr val="2C2926"/>
                </a:solidFill>
                <a:ea typeface="Inter" pitchFamily="34" charset="-122"/>
                <a:cs typeface="Big Caslon Medium" panose="02000603090000020003" pitchFamily="2" charset="-79"/>
              </a:rPr>
              <a:t>mortalite</a:t>
            </a:r>
            <a:r>
              <a:rPr lang="en-US" sz="2800" dirty="0">
                <a:solidFill>
                  <a:srgbClr val="2C2926"/>
                </a:solidFill>
                <a:ea typeface="Inter" pitchFamily="34" charset="-122"/>
                <a:cs typeface="Big Caslon Medium" panose="02000603090000020003" pitchFamily="2" charset="-79"/>
              </a:rPr>
              <a:t> yaşla birlikte artış gösteriyor</a:t>
            </a:r>
            <a:endParaRPr lang="en-US" sz="2800" dirty="0">
              <a:cs typeface="Big Caslon Medium" panose="02000603090000020003" pitchFamily="2" charset="-79"/>
            </a:endParaRPr>
          </a:p>
        </p:txBody>
      </p:sp>
      <p:sp>
        <p:nvSpPr>
          <p:cNvPr id="10" name="Text 7"/>
          <p:cNvSpPr/>
          <p:nvPr/>
        </p:nvSpPr>
        <p:spPr>
          <a:xfrm>
            <a:off x="11506795" y="3204805"/>
            <a:ext cx="2329815" cy="748427"/>
          </a:xfrm>
          <a:prstGeom prst="rect">
            <a:avLst/>
          </a:prstGeom>
          <a:noFill/>
          <a:ln/>
        </p:spPr>
        <p:txBody>
          <a:bodyPr wrap="none" lIns="0" tIns="0" rIns="0" bIns="0" rtlCol="0" anchor="t"/>
          <a:lstStyle/>
          <a:p>
            <a:pPr marL="0" indent="0" algn="ctr">
              <a:lnSpc>
                <a:spcPts val="5850"/>
              </a:lnSpc>
              <a:buNone/>
            </a:pPr>
            <a:r>
              <a:rPr lang="en-US" sz="5850" dirty="0">
                <a:solidFill>
                  <a:srgbClr val="2C2926"/>
                </a:solidFill>
                <a:ea typeface="Bricolage Grotesque Semi Bold" pitchFamily="34" charset="-122"/>
                <a:cs typeface="Big Caslon Medium" panose="02000603090000020003" pitchFamily="2" charset="-79"/>
              </a:rPr>
              <a:t>18%</a:t>
            </a:r>
            <a:endParaRPr lang="en-US" sz="5850" dirty="0">
              <a:cs typeface="Big Caslon Medium" panose="02000603090000020003" pitchFamily="2" charset="-79"/>
            </a:endParaRPr>
          </a:p>
        </p:txBody>
      </p:sp>
      <p:sp>
        <p:nvSpPr>
          <p:cNvPr id="11" name="Text 8"/>
          <p:cNvSpPr/>
          <p:nvPr/>
        </p:nvSpPr>
        <p:spPr>
          <a:xfrm>
            <a:off x="11506795" y="4236601"/>
            <a:ext cx="2329815" cy="354330"/>
          </a:xfrm>
          <a:prstGeom prst="rect">
            <a:avLst/>
          </a:prstGeom>
          <a:noFill/>
          <a:ln/>
        </p:spPr>
        <p:txBody>
          <a:bodyPr wrap="none" lIns="0" tIns="0" rIns="0" bIns="0" rtlCol="0" anchor="t"/>
          <a:lstStyle/>
          <a:p>
            <a:pPr marL="0" indent="0" algn="ctr">
              <a:lnSpc>
                <a:spcPts val="2750"/>
              </a:lnSpc>
              <a:buNone/>
            </a:pPr>
            <a:r>
              <a:rPr lang="en-US" sz="2800" dirty="0">
                <a:solidFill>
                  <a:srgbClr val="2C2926"/>
                </a:solidFill>
                <a:ea typeface="Bricolage Grotesque Semi Bold" pitchFamily="34" charset="-122"/>
                <a:cs typeface="Big Caslon Medium" panose="02000603090000020003" pitchFamily="2" charset="-79"/>
              </a:rPr>
              <a:t>ASY Nedeni</a:t>
            </a:r>
            <a:endParaRPr lang="en-US" sz="2800" dirty="0">
              <a:cs typeface="Big Caslon Medium" panose="02000603090000020003" pitchFamily="2" charset="-79"/>
            </a:endParaRPr>
          </a:p>
        </p:txBody>
      </p:sp>
      <p:sp>
        <p:nvSpPr>
          <p:cNvPr id="12" name="Text 9"/>
          <p:cNvSpPr/>
          <p:nvPr/>
        </p:nvSpPr>
        <p:spPr>
          <a:xfrm>
            <a:off x="11506795" y="4727019"/>
            <a:ext cx="2329815" cy="1451610"/>
          </a:xfrm>
          <a:prstGeom prst="rect">
            <a:avLst/>
          </a:prstGeom>
          <a:noFill/>
          <a:ln/>
        </p:spPr>
        <p:txBody>
          <a:bodyPr wrap="square" lIns="0" tIns="0" rIns="0" bIns="0" rtlCol="0" anchor="t"/>
          <a:lstStyle/>
          <a:p>
            <a:pPr marL="0" indent="0" algn="ctr">
              <a:lnSpc>
                <a:spcPts val="2850"/>
              </a:lnSpc>
              <a:buNone/>
            </a:pPr>
            <a:r>
              <a:rPr lang="en-US" sz="2000" dirty="0">
                <a:solidFill>
                  <a:srgbClr val="2C2926"/>
                </a:solidFill>
                <a:ea typeface="Inter" pitchFamily="34" charset="-122"/>
                <a:cs typeface="Big Caslon Medium" panose="02000603090000020003" pitchFamily="2" charset="-79"/>
              </a:rPr>
              <a:t>Yaşlılarda akut solunum yetmezliğinin %18'i PE'ye bağlı</a:t>
            </a:r>
            <a:endParaRPr lang="en-US" sz="2000" dirty="0">
              <a:cs typeface="Big Caslon Medium" panose="02000603090000020003" pitchFamily="2" charset="-79"/>
            </a:endParaRPr>
          </a:p>
        </p:txBody>
      </p:sp>
      <p:sp>
        <p:nvSpPr>
          <p:cNvPr id="7" name="Metin kutusu 6">
            <a:extLst>
              <a:ext uri="{FF2B5EF4-FFF2-40B4-BE49-F238E27FC236}">
                <a16:creationId xmlns:a16="http://schemas.microsoft.com/office/drawing/2014/main" id="{1673CBCD-A079-0245-B966-2663F449ECCD}"/>
              </a:ext>
            </a:extLst>
          </p:cNvPr>
          <p:cNvSpPr txBox="1"/>
          <p:nvPr/>
        </p:nvSpPr>
        <p:spPr>
          <a:xfrm>
            <a:off x="8534995" y="7481454"/>
            <a:ext cx="5943600" cy="707886"/>
          </a:xfrm>
          <a:prstGeom prst="rect">
            <a:avLst/>
          </a:prstGeom>
          <a:noFill/>
        </p:spPr>
        <p:txBody>
          <a:bodyPr wrap="square" rtlCol="0">
            <a:spAutoFit/>
          </a:bodyPr>
          <a:lstStyle/>
          <a:p>
            <a:pPr algn="r"/>
            <a:r>
              <a:rPr lang="en-US" sz="2000" i="1" dirty="0" err="1">
                <a:solidFill>
                  <a:srgbClr val="5B616B"/>
                </a:solidFill>
              </a:rPr>
              <a:t>Masotti</a:t>
            </a:r>
            <a:r>
              <a:rPr lang="en-US" sz="2000" i="1" dirty="0">
                <a:solidFill>
                  <a:srgbClr val="5B616B"/>
                </a:solidFill>
              </a:rPr>
              <a:t> L. </a:t>
            </a:r>
            <a:r>
              <a:rPr lang="en-US" sz="2000" i="1" dirty="0" err="1">
                <a:solidFill>
                  <a:srgbClr val="5B616B"/>
                </a:solidFill>
              </a:rPr>
              <a:t>Vasc</a:t>
            </a:r>
            <a:r>
              <a:rPr lang="en-US" sz="2000" i="1" dirty="0">
                <a:solidFill>
                  <a:srgbClr val="5B616B"/>
                </a:solidFill>
              </a:rPr>
              <a:t> Health Risk </a:t>
            </a:r>
            <a:r>
              <a:rPr lang="en-US" sz="2000" i="1" dirty="0" err="1">
                <a:solidFill>
                  <a:srgbClr val="5B616B"/>
                </a:solidFill>
              </a:rPr>
              <a:t>Manag</a:t>
            </a:r>
            <a:r>
              <a:rPr lang="en-US" sz="2000" i="1" dirty="0">
                <a:solidFill>
                  <a:srgbClr val="5B616B"/>
                </a:solidFill>
              </a:rPr>
              <a:t>. 2008; 4(3): 629-36</a:t>
            </a:r>
          </a:p>
          <a:p>
            <a:pPr algn="r"/>
            <a:r>
              <a:rPr lang="en-US" sz="2000" i="1" dirty="0" err="1">
                <a:solidFill>
                  <a:srgbClr val="5B616B"/>
                </a:solidFill>
              </a:rPr>
              <a:t>Stals</a:t>
            </a:r>
            <a:r>
              <a:rPr lang="en-US" sz="2000" i="1" dirty="0">
                <a:solidFill>
                  <a:srgbClr val="5B616B"/>
                </a:solidFill>
              </a:rPr>
              <a:t> MAM. </a:t>
            </a:r>
            <a:r>
              <a:rPr lang="en-US" sz="2000" i="1" dirty="0" err="1">
                <a:solidFill>
                  <a:srgbClr val="5B616B"/>
                </a:solidFill>
              </a:rPr>
              <a:t>Exp</a:t>
            </a:r>
            <a:r>
              <a:rPr lang="en-US" sz="2000" i="1" dirty="0">
                <a:solidFill>
                  <a:srgbClr val="5B616B"/>
                </a:solidFill>
              </a:rPr>
              <a:t> Rev Respir Med 2020;14(7):729-36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1017399" y="593967"/>
            <a:ext cx="12305998" cy="584775"/>
          </a:xfrm>
          <a:prstGeom prst="rect">
            <a:avLst/>
          </a:prstGeom>
        </p:spPr>
        <p:txBody>
          <a:bodyPr wrap="none">
            <a:spAutoFit/>
          </a:bodyPr>
          <a:lstStyle/>
          <a:p>
            <a:pPr algn="ctr"/>
            <a:r>
              <a:rPr lang="tr-TR" sz="3200" b="1" dirty="0">
                <a:solidFill>
                  <a:schemeClr val="accent1">
                    <a:lumMod val="75000"/>
                  </a:schemeClr>
                </a:solidFill>
                <a:cs typeface="Arial" panose="020B0604020202020204" pitchFamily="34" charset="0"/>
              </a:rPr>
              <a:t>D-</a:t>
            </a:r>
            <a:r>
              <a:rPr lang="tr-TR" sz="3200" b="1" dirty="0" err="1">
                <a:solidFill>
                  <a:schemeClr val="accent1">
                    <a:lumMod val="75000"/>
                  </a:schemeClr>
                </a:solidFill>
                <a:cs typeface="Arial" panose="020B0604020202020204" pitchFamily="34" charset="0"/>
              </a:rPr>
              <a:t>dimer</a:t>
            </a:r>
            <a:r>
              <a:rPr lang="tr-TR" sz="3200" b="1" dirty="0">
                <a:solidFill>
                  <a:schemeClr val="accent1">
                    <a:lumMod val="75000"/>
                  </a:schemeClr>
                </a:solidFill>
                <a:cs typeface="Arial" panose="020B0604020202020204" pitchFamily="34" charset="0"/>
              </a:rPr>
              <a:t> testinin klinik </a:t>
            </a:r>
            <a:r>
              <a:rPr lang="tr-TR" sz="3200" b="1" dirty="0" err="1">
                <a:solidFill>
                  <a:schemeClr val="accent1">
                    <a:lumMod val="75000"/>
                  </a:schemeClr>
                </a:solidFill>
                <a:cs typeface="Arial" panose="020B0604020202020204" pitchFamily="34" charset="0"/>
              </a:rPr>
              <a:t>skorlama</a:t>
            </a:r>
            <a:r>
              <a:rPr lang="tr-TR" sz="3200" b="1" dirty="0">
                <a:solidFill>
                  <a:schemeClr val="accent1">
                    <a:lumMod val="75000"/>
                  </a:schemeClr>
                </a:solidFill>
                <a:cs typeface="Arial" panose="020B0604020202020204" pitchFamily="34" charset="0"/>
              </a:rPr>
              <a:t> yöntemleriyle birleştirilerek kullanımı :</a:t>
            </a:r>
          </a:p>
        </p:txBody>
      </p:sp>
      <p:sp>
        <p:nvSpPr>
          <p:cNvPr id="3" name="Dikdörtgen 2"/>
          <p:cNvSpPr/>
          <p:nvPr/>
        </p:nvSpPr>
        <p:spPr>
          <a:xfrm>
            <a:off x="-145473" y="7042826"/>
            <a:ext cx="15067128" cy="757130"/>
          </a:xfrm>
          <a:prstGeom prst="rect">
            <a:avLst/>
          </a:prstGeom>
        </p:spPr>
        <p:txBody>
          <a:bodyPr wrap="square">
            <a:spAutoFit/>
          </a:bodyPr>
          <a:lstStyle/>
          <a:p>
            <a:pPr algn="ctr"/>
            <a:endParaRPr lang="tr-TR" sz="2160" dirty="0">
              <a:latin typeface="Arial" panose="020B0604020202020204" pitchFamily="34" charset="0"/>
              <a:cs typeface="Arial" panose="020B0604020202020204" pitchFamily="34" charset="0"/>
            </a:endParaRPr>
          </a:p>
          <a:p>
            <a:pPr algn="ctr"/>
            <a:r>
              <a:rPr lang="tr-TR" sz="2160" dirty="0">
                <a:latin typeface="Arial" panose="020B0604020202020204" pitchFamily="34" charset="0"/>
                <a:cs typeface="Arial" panose="020B0604020202020204" pitchFamily="34" charset="0"/>
              </a:rPr>
              <a:t>YEARS algoritması kullanılarak %48 olguda bilgisayarlı tomografi (BT) anjiyografi kullanılmadan PTE dışlanabilmiştir.</a:t>
            </a:r>
          </a:p>
        </p:txBody>
      </p:sp>
      <p:pic>
        <p:nvPicPr>
          <p:cNvPr id="4" name="Resim 3"/>
          <p:cNvPicPr>
            <a:picLocks noChangeAspect="1"/>
          </p:cNvPicPr>
          <p:nvPr/>
        </p:nvPicPr>
        <p:blipFill rotWithShape="1">
          <a:blip r:embed="rId3"/>
          <a:srcRect l="9950" t="23300" r="26019" b="6783"/>
          <a:stretch/>
        </p:blipFill>
        <p:spPr>
          <a:xfrm>
            <a:off x="3021624" y="1945574"/>
            <a:ext cx="8297549" cy="5096512"/>
          </a:xfrm>
          <a:prstGeom prst="rect">
            <a:avLst/>
          </a:prstGeom>
        </p:spPr>
      </p:pic>
      <p:sp>
        <p:nvSpPr>
          <p:cNvPr id="5" name="Dikdörtgen 4"/>
          <p:cNvSpPr/>
          <p:nvPr/>
        </p:nvSpPr>
        <p:spPr>
          <a:xfrm>
            <a:off x="11319174" y="7799956"/>
            <a:ext cx="3090911" cy="424732"/>
          </a:xfrm>
          <a:prstGeom prst="rect">
            <a:avLst/>
          </a:prstGeom>
          <a:noFill/>
        </p:spPr>
        <p:txBody>
          <a:bodyPr wrap="square" rtlCol="0">
            <a:spAutoFit/>
          </a:bodyPr>
          <a:lstStyle/>
          <a:p>
            <a:pPr algn="r"/>
            <a:r>
              <a:rPr lang="tr-TR" i="1" dirty="0" err="1">
                <a:solidFill>
                  <a:srgbClr val="5B616B"/>
                </a:solidFill>
              </a:rPr>
              <a:t>Lancet</a:t>
            </a:r>
            <a:r>
              <a:rPr lang="tr-TR" i="1" dirty="0">
                <a:solidFill>
                  <a:srgbClr val="5B616B"/>
                </a:solidFill>
              </a:rPr>
              <a:t> 2017; 390: 289–97</a:t>
            </a:r>
          </a:p>
        </p:txBody>
      </p:sp>
      <p:sp>
        <p:nvSpPr>
          <p:cNvPr id="6" name="Dikdörtgen 5">
            <a:extLst>
              <a:ext uri="{FF2B5EF4-FFF2-40B4-BE49-F238E27FC236}">
                <a16:creationId xmlns:a16="http://schemas.microsoft.com/office/drawing/2014/main" id="{2B44E903-8E78-084D-9459-13C8B4949F84}"/>
              </a:ext>
            </a:extLst>
          </p:cNvPr>
          <p:cNvSpPr/>
          <p:nvPr/>
        </p:nvSpPr>
        <p:spPr>
          <a:xfrm>
            <a:off x="11319173" y="3079128"/>
            <a:ext cx="2892780" cy="923330"/>
          </a:xfrm>
          <a:prstGeom prst="rect">
            <a:avLst/>
          </a:prstGeom>
          <a:ln>
            <a:solidFill>
              <a:schemeClr val="accent1"/>
            </a:solidFill>
          </a:ln>
        </p:spPr>
        <p:txBody>
          <a:bodyPr wrap="none">
            <a:spAutoFit/>
          </a:bodyPr>
          <a:lstStyle/>
          <a:p>
            <a:pPr marL="285750" indent="-285750">
              <a:buFont typeface="Arial" panose="020B0604020202020204" pitchFamily="34" charset="0"/>
              <a:buChar char="•"/>
            </a:pPr>
            <a:r>
              <a:rPr lang="tr-TR" dirty="0">
                <a:latin typeface="Arial" panose="020B0604020202020204" pitchFamily="34" charset="0"/>
                <a:cs typeface="Arial" panose="020B0604020202020204" pitchFamily="34" charset="0"/>
              </a:rPr>
              <a:t>DVT bulgularının varlığı</a:t>
            </a:r>
          </a:p>
          <a:p>
            <a:pPr marL="285750" indent="-285750">
              <a:buFont typeface="Arial" panose="020B0604020202020204" pitchFamily="34" charset="0"/>
              <a:buChar char="•"/>
            </a:pPr>
            <a:r>
              <a:rPr lang="tr-TR" dirty="0" err="1">
                <a:latin typeface="Arial" panose="020B0604020202020204" pitchFamily="34" charset="0"/>
                <a:cs typeface="Arial" panose="020B0604020202020204" pitchFamily="34" charset="0"/>
              </a:rPr>
              <a:t>Hemoptizi</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dirty="0">
                <a:latin typeface="Arial" panose="020B0604020202020204" pitchFamily="34" charset="0"/>
                <a:cs typeface="Arial" panose="020B0604020202020204" pitchFamily="34" charset="0"/>
              </a:rPr>
              <a:t>PTE en olası tanı</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920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1BE67D1-B9E0-1D44-B495-6B618910CF7B}"/>
              </a:ext>
            </a:extLst>
          </p:cNvPr>
          <p:cNvPicPr>
            <a:picLocks noChangeAspect="1"/>
          </p:cNvPicPr>
          <p:nvPr/>
        </p:nvPicPr>
        <p:blipFill>
          <a:blip r:embed="rId2"/>
          <a:stretch>
            <a:fillRect/>
          </a:stretch>
        </p:blipFill>
        <p:spPr>
          <a:xfrm>
            <a:off x="1988820" y="330278"/>
            <a:ext cx="10652760" cy="7863840"/>
          </a:xfrm>
          <a:prstGeom prst="rect">
            <a:avLst/>
          </a:prstGeom>
          <a:ln>
            <a:solidFill>
              <a:srgbClr val="C00000"/>
            </a:solidFill>
          </a:ln>
        </p:spPr>
      </p:pic>
      <p:sp>
        <p:nvSpPr>
          <p:cNvPr id="3" name="Rectangle 1028">
            <a:extLst>
              <a:ext uri="{FF2B5EF4-FFF2-40B4-BE49-F238E27FC236}">
                <a16:creationId xmlns:a16="http://schemas.microsoft.com/office/drawing/2014/main" id="{4CF99106-EE43-A342-8436-461CB8834D6F}"/>
              </a:ext>
            </a:extLst>
          </p:cNvPr>
          <p:cNvSpPr>
            <a:spLocks noChangeArrowheads="1"/>
          </p:cNvSpPr>
          <p:nvPr/>
        </p:nvSpPr>
        <p:spPr bwMode="auto">
          <a:xfrm>
            <a:off x="9007091" y="7735609"/>
            <a:ext cx="5486400" cy="4400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r"/>
            <a:r>
              <a:rPr lang="tr-TR" i="1" dirty="0">
                <a:solidFill>
                  <a:srgbClr val="5B616B"/>
                </a:solidFill>
              </a:rPr>
              <a:t>TTD , PTE Tanı ve Tedavi Uzlaşı Raporu 2021</a:t>
            </a:r>
          </a:p>
        </p:txBody>
      </p:sp>
      <p:sp>
        <p:nvSpPr>
          <p:cNvPr id="4" name="Oval 3">
            <a:extLst>
              <a:ext uri="{FF2B5EF4-FFF2-40B4-BE49-F238E27FC236}">
                <a16:creationId xmlns:a16="http://schemas.microsoft.com/office/drawing/2014/main" id="{21883818-A91D-0742-A8AB-1FE2644BC125}"/>
              </a:ext>
            </a:extLst>
          </p:cNvPr>
          <p:cNvSpPr/>
          <p:nvPr/>
        </p:nvSpPr>
        <p:spPr>
          <a:xfrm>
            <a:off x="5279174" y="4883026"/>
            <a:ext cx="1000460" cy="3550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5" name="Sağ Ok 4">
            <a:extLst>
              <a:ext uri="{FF2B5EF4-FFF2-40B4-BE49-F238E27FC236}">
                <a16:creationId xmlns:a16="http://schemas.microsoft.com/office/drawing/2014/main" id="{9A388F15-3D12-2A4F-9D3F-87DC5FEB3EE9}"/>
              </a:ext>
            </a:extLst>
          </p:cNvPr>
          <p:cNvSpPr/>
          <p:nvPr/>
        </p:nvSpPr>
        <p:spPr>
          <a:xfrm>
            <a:off x="6410427" y="4932097"/>
            <a:ext cx="1188967" cy="28668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6" name="Yuvarlatılmış Dikdörtgen 5">
            <a:extLst>
              <a:ext uri="{FF2B5EF4-FFF2-40B4-BE49-F238E27FC236}">
                <a16:creationId xmlns:a16="http://schemas.microsoft.com/office/drawing/2014/main" id="{E5FC6839-5053-EF40-A413-7C25CCD1C31F}"/>
              </a:ext>
            </a:extLst>
          </p:cNvPr>
          <p:cNvSpPr/>
          <p:nvPr/>
        </p:nvSpPr>
        <p:spPr>
          <a:xfrm>
            <a:off x="7695646" y="4827354"/>
            <a:ext cx="2083621" cy="48922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grpSp>
        <p:nvGrpSpPr>
          <p:cNvPr id="7" name="Grup 6">
            <a:extLst>
              <a:ext uri="{FF2B5EF4-FFF2-40B4-BE49-F238E27FC236}">
                <a16:creationId xmlns:a16="http://schemas.microsoft.com/office/drawing/2014/main" id="{7ABB4D2A-FF55-DA4E-ADEA-7CE5AEE4BFA9}"/>
              </a:ext>
            </a:extLst>
          </p:cNvPr>
          <p:cNvGrpSpPr/>
          <p:nvPr/>
        </p:nvGrpSpPr>
        <p:grpSpPr>
          <a:xfrm>
            <a:off x="11259776" y="4613564"/>
            <a:ext cx="3079680" cy="2689161"/>
            <a:chOff x="4326322" y="2051068"/>
            <a:chExt cx="6739949" cy="5542603"/>
          </a:xfrm>
        </p:grpSpPr>
        <p:pic>
          <p:nvPicPr>
            <p:cNvPr id="8" name="Resim 7">
              <a:extLst>
                <a:ext uri="{FF2B5EF4-FFF2-40B4-BE49-F238E27FC236}">
                  <a16:creationId xmlns:a16="http://schemas.microsoft.com/office/drawing/2014/main" id="{5573A604-3452-914A-B8AC-1EF69A2C6B55}"/>
                </a:ext>
              </a:extLst>
            </p:cNvPr>
            <p:cNvPicPr>
              <a:picLocks noChangeAspect="1"/>
            </p:cNvPicPr>
            <p:nvPr/>
          </p:nvPicPr>
          <p:blipFill rotWithShape="1">
            <a:blip r:embed="rId3">
              <a:extLst>
                <a:ext uri="{28A0092B-C50C-407E-A947-70E740481C1C}">
                  <a14:useLocalDpi xmlns:a14="http://schemas.microsoft.com/office/drawing/2010/main" val="0"/>
                </a:ext>
              </a:extLst>
            </a:blip>
            <a:srcRect l="19287" t="13655" r="19288"/>
            <a:stretch/>
          </p:blipFill>
          <p:spPr>
            <a:xfrm>
              <a:off x="4326322" y="2051068"/>
              <a:ext cx="6739949" cy="5542603"/>
            </a:xfrm>
            <a:prstGeom prst="rect">
              <a:avLst/>
            </a:prstGeom>
          </p:spPr>
        </p:pic>
        <p:cxnSp>
          <p:nvCxnSpPr>
            <p:cNvPr id="9" name="Düz Ok Bağlayıcısı 8">
              <a:extLst>
                <a:ext uri="{FF2B5EF4-FFF2-40B4-BE49-F238E27FC236}">
                  <a16:creationId xmlns:a16="http://schemas.microsoft.com/office/drawing/2014/main" id="{8767AB0F-2752-7546-A804-AB37F20A7A1D}"/>
                </a:ext>
              </a:extLst>
            </p:cNvPr>
            <p:cNvCxnSpPr/>
            <p:nvPr/>
          </p:nvCxnSpPr>
          <p:spPr>
            <a:xfrm flipH="1">
              <a:off x="8819621" y="4988994"/>
              <a:ext cx="6048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Düz Ok Bağlayıcısı 9">
              <a:extLst>
                <a:ext uri="{FF2B5EF4-FFF2-40B4-BE49-F238E27FC236}">
                  <a16:creationId xmlns:a16="http://schemas.microsoft.com/office/drawing/2014/main" id="{BA43A965-F76A-3F41-B5BF-C5FC5B2A6EA6}"/>
                </a:ext>
              </a:extLst>
            </p:cNvPr>
            <p:cNvCxnSpPr/>
            <p:nvPr/>
          </p:nvCxnSpPr>
          <p:spPr>
            <a:xfrm flipV="1">
              <a:off x="6256184" y="4988994"/>
              <a:ext cx="518458" cy="2592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3705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1454727" y="1099240"/>
            <a:ext cx="12198927" cy="831446"/>
          </a:xfrm>
          <a:prstGeom prst="rect">
            <a:avLst/>
          </a:prstGeom>
        </p:spPr>
        <p:txBody>
          <a:bodyPr wrap="square">
            <a:spAutoFit/>
          </a:bodyPr>
          <a:lstStyle/>
          <a:p>
            <a:pPr>
              <a:lnSpc>
                <a:spcPct val="150000"/>
              </a:lnSpc>
            </a:pPr>
            <a:r>
              <a:rPr lang="tr-TR" sz="3600" b="1" dirty="0">
                <a:solidFill>
                  <a:srgbClr val="0070C0"/>
                </a:solidFill>
              </a:rPr>
              <a:t>PE başlangıç değerlendirmesinde kullanılan incelemeler:</a:t>
            </a:r>
            <a:endParaRPr lang="tr-TR" sz="3600" dirty="0">
              <a:solidFill>
                <a:srgbClr val="0070C0"/>
              </a:solidFill>
            </a:endParaRPr>
          </a:p>
        </p:txBody>
      </p:sp>
      <p:sp>
        <p:nvSpPr>
          <p:cNvPr id="3" name="Dikdörtgen 2"/>
          <p:cNvSpPr/>
          <p:nvPr/>
        </p:nvSpPr>
        <p:spPr>
          <a:xfrm>
            <a:off x="2995357" y="2533885"/>
            <a:ext cx="7338727" cy="3114571"/>
          </a:xfrm>
          <a:prstGeom prst="rect">
            <a:avLst/>
          </a:prstGeom>
        </p:spPr>
        <p:txBody>
          <a:bodyPr wrap="square">
            <a:spAutoFit/>
          </a:bodyPr>
          <a:lstStyle/>
          <a:p>
            <a:pPr marL="548640" indent="-548640">
              <a:lnSpc>
                <a:spcPct val="150000"/>
              </a:lnSpc>
              <a:buFont typeface="Arial" panose="020B0604020202020204" pitchFamily="34" charset="0"/>
              <a:buChar char="•"/>
            </a:pPr>
            <a:r>
              <a:rPr lang="tr-TR" sz="3360" b="1" dirty="0"/>
              <a:t>Akciğer </a:t>
            </a:r>
            <a:r>
              <a:rPr lang="tr-TR" sz="3360" b="1" dirty="0" err="1"/>
              <a:t>Grafisi</a:t>
            </a:r>
            <a:endParaRPr lang="tr-TR" sz="3360" b="1" dirty="0"/>
          </a:p>
          <a:p>
            <a:pPr marL="548640" indent="-548640">
              <a:lnSpc>
                <a:spcPct val="150000"/>
              </a:lnSpc>
              <a:buFont typeface="Arial" panose="020B0604020202020204" pitchFamily="34" charset="0"/>
              <a:buChar char="•"/>
            </a:pPr>
            <a:r>
              <a:rPr lang="tr-TR" sz="3360" b="1" dirty="0"/>
              <a:t>Arter Kan Gazları</a:t>
            </a:r>
          </a:p>
          <a:p>
            <a:pPr marL="548640" indent="-548640">
              <a:lnSpc>
                <a:spcPct val="150000"/>
              </a:lnSpc>
              <a:buFont typeface="Arial" panose="020B0604020202020204" pitchFamily="34" charset="0"/>
              <a:buChar char="•"/>
            </a:pPr>
            <a:r>
              <a:rPr lang="tr-TR" sz="3360" b="1" dirty="0"/>
              <a:t>Elektrokardiyografi (EKG)</a:t>
            </a:r>
          </a:p>
          <a:p>
            <a:pPr marL="548640" indent="-548640">
              <a:lnSpc>
                <a:spcPct val="150000"/>
              </a:lnSpc>
              <a:buFont typeface="Arial" panose="020B0604020202020204" pitchFamily="34" charset="0"/>
              <a:buChar char="•"/>
            </a:pPr>
            <a:r>
              <a:rPr lang="tr-TR" sz="3360" b="1" dirty="0"/>
              <a:t>D-</a:t>
            </a:r>
            <a:r>
              <a:rPr lang="tr-TR" sz="3360" b="1" dirty="0" err="1"/>
              <a:t>Dimer</a:t>
            </a:r>
            <a:endParaRPr lang="tr-TR" sz="3360" dirty="0"/>
          </a:p>
        </p:txBody>
      </p:sp>
      <p:sp>
        <p:nvSpPr>
          <p:cNvPr id="4" name="Rectangle 1028">
            <a:extLst>
              <a:ext uri="{FF2B5EF4-FFF2-40B4-BE49-F238E27FC236}">
                <a16:creationId xmlns:a16="http://schemas.microsoft.com/office/drawing/2014/main" id="{4CF99106-EE43-A342-8436-461CB8834D6F}"/>
              </a:ext>
            </a:extLst>
          </p:cNvPr>
          <p:cNvSpPr>
            <a:spLocks noChangeArrowheads="1"/>
          </p:cNvSpPr>
          <p:nvPr/>
        </p:nvSpPr>
        <p:spPr bwMode="auto">
          <a:xfrm>
            <a:off x="9007091" y="7735609"/>
            <a:ext cx="5486400" cy="4400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r"/>
            <a:r>
              <a:rPr lang="tr-TR" i="1" dirty="0">
                <a:solidFill>
                  <a:srgbClr val="5B616B"/>
                </a:solidFill>
              </a:rPr>
              <a:t>TTD , PTE Tanı ve Tedavi Uzlaşı Raporu 2021</a:t>
            </a:r>
          </a:p>
        </p:txBody>
      </p:sp>
    </p:spTree>
    <p:extLst>
      <p:ext uri="{BB962C8B-B14F-4D97-AF65-F5344CB8AC3E}">
        <p14:creationId xmlns:p14="http://schemas.microsoft.com/office/powerpoint/2010/main" val="2491592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731412" y="455208"/>
            <a:ext cx="13317098" cy="609398"/>
          </a:xfrm>
          <a:prstGeom prst="rect">
            <a:avLst/>
          </a:prstGeom>
        </p:spPr>
        <p:txBody>
          <a:bodyPr wrap="square">
            <a:spAutoFit/>
          </a:bodyPr>
          <a:lstStyle/>
          <a:p>
            <a:r>
              <a:rPr lang="tr-TR" sz="3360" b="1" dirty="0">
                <a:solidFill>
                  <a:schemeClr val="accent1">
                    <a:lumMod val="75000"/>
                  </a:schemeClr>
                </a:solidFill>
              </a:rPr>
              <a:t>PE tanısını koymak/ dışlamak için kullanılan görüntüleme yöntemleri:</a:t>
            </a:r>
            <a:endParaRPr lang="tr-TR" sz="3360" dirty="0">
              <a:solidFill>
                <a:schemeClr val="accent1">
                  <a:lumMod val="75000"/>
                </a:schemeClr>
              </a:solidFill>
            </a:endParaRPr>
          </a:p>
        </p:txBody>
      </p:sp>
      <p:sp>
        <p:nvSpPr>
          <p:cNvPr id="3" name="Dikdörtgen 2"/>
          <p:cNvSpPr/>
          <p:nvPr/>
        </p:nvSpPr>
        <p:spPr>
          <a:xfrm>
            <a:off x="1022357" y="1064606"/>
            <a:ext cx="12116095" cy="6775381"/>
          </a:xfrm>
          <a:prstGeom prst="rect">
            <a:avLst/>
          </a:prstGeom>
        </p:spPr>
        <p:txBody>
          <a:bodyPr wrap="square">
            <a:spAutoFit/>
          </a:bodyPr>
          <a:lstStyle/>
          <a:p>
            <a:pPr marL="342900" indent="-342900">
              <a:lnSpc>
                <a:spcPct val="150000"/>
              </a:lnSpc>
              <a:buFont typeface="Arial" panose="020B0604020202020204" pitchFamily="34" charset="0"/>
              <a:buChar char="•"/>
            </a:pPr>
            <a:r>
              <a:rPr lang="tr-TR" sz="2800" b="1" dirty="0"/>
              <a:t>Bilgisayarlı Tomografi </a:t>
            </a:r>
            <a:r>
              <a:rPr lang="tr-TR" sz="2800" b="1" dirty="0" err="1"/>
              <a:t>Pulmoner</a:t>
            </a:r>
            <a:r>
              <a:rPr lang="tr-TR" sz="2800" b="1" dirty="0"/>
              <a:t> Anjiyografi</a:t>
            </a:r>
          </a:p>
          <a:p>
            <a:pPr marL="342900" indent="-342900">
              <a:lnSpc>
                <a:spcPct val="150000"/>
              </a:lnSpc>
              <a:buFont typeface="Arial" panose="020B0604020202020204" pitchFamily="34" charset="0"/>
              <a:buChar char="•"/>
            </a:pPr>
            <a:r>
              <a:rPr lang="tr-TR" sz="2800" b="1" dirty="0"/>
              <a:t>Akciğer Sintigrafisi</a:t>
            </a:r>
          </a:p>
          <a:p>
            <a:pPr marL="342900" indent="-342900">
              <a:lnSpc>
                <a:spcPct val="150000"/>
              </a:lnSpc>
              <a:buFont typeface="Arial" panose="020B0604020202020204" pitchFamily="34" charset="0"/>
              <a:buChar char="•"/>
            </a:pPr>
            <a:r>
              <a:rPr lang="tr-TR" sz="2800" b="1" dirty="0"/>
              <a:t>Alt </a:t>
            </a:r>
            <a:r>
              <a:rPr lang="tr-TR" sz="2800" b="1" dirty="0" err="1"/>
              <a:t>Ekstremite</a:t>
            </a:r>
            <a:r>
              <a:rPr lang="tr-TR" sz="2800" b="1" dirty="0"/>
              <a:t> </a:t>
            </a:r>
            <a:r>
              <a:rPr lang="tr-TR" sz="2800" b="1" dirty="0" err="1"/>
              <a:t>Venöz</a:t>
            </a:r>
            <a:r>
              <a:rPr lang="tr-TR" sz="2800" b="1" dirty="0"/>
              <a:t> Ultrasonografi</a:t>
            </a:r>
          </a:p>
          <a:p>
            <a:pPr marL="342900" indent="-342900">
              <a:lnSpc>
                <a:spcPct val="150000"/>
              </a:lnSpc>
              <a:buFont typeface="Arial" panose="020B0604020202020204" pitchFamily="34" charset="0"/>
              <a:buChar char="•"/>
            </a:pPr>
            <a:r>
              <a:rPr lang="tr-TR" sz="2800" b="1" dirty="0"/>
              <a:t>Manyetik Rezonans Anjiyografi </a:t>
            </a:r>
            <a:r>
              <a:rPr lang="tr-TR" sz="2400" dirty="0"/>
              <a:t>(Bu teknik, </a:t>
            </a:r>
            <a:r>
              <a:rPr lang="tr-TR" sz="2400" dirty="0" err="1"/>
              <a:t>renal</a:t>
            </a:r>
            <a:r>
              <a:rPr lang="tr-TR" sz="2400" dirty="0"/>
              <a:t> bozukluğu veya kontrast maddeye karşı </a:t>
            </a:r>
            <a:r>
              <a:rPr lang="tr-TR" sz="2400" dirty="0" err="1"/>
              <a:t>allerji</a:t>
            </a:r>
            <a:r>
              <a:rPr lang="tr-TR" sz="2400" dirty="0"/>
              <a:t> öyküsü olan hastalarda </a:t>
            </a:r>
            <a:r>
              <a:rPr lang="tr-TR" sz="2400" dirty="0" err="1"/>
              <a:t>BTPA’ya</a:t>
            </a:r>
            <a:r>
              <a:rPr lang="tr-TR" sz="2400" dirty="0"/>
              <a:t> alternatif olarak kullanılabilir)</a:t>
            </a:r>
          </a:p>
          <a:p>
            <a:pPr marL="342900" indent="-342900">
              <a:lnSpc>
                <a:spcPct val="150000"/>
              </a:lnSpc>
              <a:buFont typeface="Arial" panose="020B0604020202020204" pitchFamily="34" charset="0"/>
              <a:buChar char="•"/>
            </a:pPr>
            <a:r>
              <a:rPr lang="tr-TR" sz="2800" b="1" dirty="0"/>
              <a:t>Ekokardiyografi</a:t>
            </a:r>
          </a:p>
          <a:p>
            <a:pPr marL="342900" indent="-342900">
              <a:lnSpc>
                <a:spcPct val="150000"/>
              </a:lnSpc>
              <a:buFont typeface="Arial" panose="020B0604020202020204" pitchFamily="34" charset="0"/>
              <a:buChar char="•"/>
            </a:pPr>
            <a:r>
              <a:rPr lang="tr-TR" sz="2800" b="1" dirty="0" err="1"/>
              <a:t>Pulmoner</a:t>
            </a:r>
            <a:r>
              <a:rPr lang="tr-TR" sz="2800" b="1" dirty="0"/>
              <a:t> Anjiyografi </a:t>
            </a:r>
            <a:r>
              <a:rPr lang="tr-TR" sz="2400" dirty="0"/>
              <a:t>(Daha az </a:t>
            </a:r>
            <a:r>
              <a:rPr lang="tr-TR" sz="2400" dirty="0" err="1"/>
              <a:t>invaziv</a:t>
            </a:r>
            <a:r>
              <a:rPr lang="tr-TR" sz="2400" dirty="0"/>
              <a:t> olan </a:t>
            </a:r>
            <a:r>
              <a:rPr lang="tr-TR" sz="2400" dirty="0" err="1"/>
              <a:t>BTPA’nın</a:t>
            </a:r>
            <a:r>
              <a:rPr lang="tr-TR" sz="2400" dirty="0"/>
              <a:t> da benzer tanısal doğruluğu mevcuttur. Bu nedenle günümüzde </a:t>
            </a:r>
            <a:r>
              <a:rPr lang="tr-TR" sz="2400" dirty="0" err="1"/>
              <a:t>pulmoner</a:t>
            </a:r>
            <a:r>
              <a:rPr lang="tr-TR" sz="2400" dirty="0"/>
              <a:t> anjiyografi nadir kullanılmaktadır)</a:t>
            </a:r>
          </a:p>
          <a:p>
            <a:pPr marL="342900" indent="-342900">
              <a:lnSpc>
                <a:spcPct val="150000"/>
              </a:lnSpc>
              <a:buFont typeface="Arial" panose="020B0604020202020204" pitchFamily="34" charset="0"/>
              <a:buChar char="•"/>
            </a:pPr>
            <a:r>
              <a:rPr lang="tr-TR" sz="2800" b="1" dirty="0"/>
              <a:t>Dual Enerjili Bilgisayarlı Tomografi </a:t>
            </a:r>
            <a:r>
              <a:rPr lang="tr-TR" sz="2400" dirty="0"/>
              <a:t>(BTPA görüntülemesi için gereken iyotlu kontrast miktarını azaltarak ve akciğer </a:t>
            </a:r>
            <a:r>
              <a:rPr lang="tr-TR" sz="2400" dirty="0" err="1"/>
              <a:t>perfüzyonu</a:t>
            </a:r>
            <a:r>
              <a:rPr lang="tr-TR" sz="2400" dirty="0"/>
              <a:t> için bir iyot haritası görüntüleyerek </a:t>
            </a:r>
            <a:r>
              <a:rPr lang="tr-TR" sz="2400" dirty="0" err="1"/>
              <a:t>PTE’ye</a:t>
            </a:r>
            <a:r>
              <a:rPr lang="tr-TR" sz="2400" dirty="0"/>
              <a:t> duyarlılığı arttırabilir)</a:t>
            </a:r>
          </a:p>
        </p:txBody>
      </p:sp>
      <p:sp>
        <p:nvSpPr>
          <p:cNvPr id="4" name="Rectangle 1028">
            <a:extLst>
              <a:ext uri="{FF2B5EF4-FFF2-40B4-BE49-F238E27FC236}">
                <a16:creationId xmlns:a16="http://schemas.microsoft.com/office/drawing/2014/main" id="{4CF99106-EE43-A342-8436-461CB8834D6F}"/>
              </a:ext>
            </a:extLst>
          </p:cNvPr>
          <p:cNvSpPr>
            <a:spLocks noChangeArrowheads="1"/>
          </p:cNvSpPr>
          <p:nvPr/>
        </p:nvSpPr>
        <p:spPr bwMode="auto">
          <a:xfrm>
            <a:off x="9007091" y="7735609"/>
            <a:ext cx="5486400" cy="4400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r"/>
            <a:r>
              <a:rPr lang="tr-TR" i="1" dirty="0">
                <a:solidFill>
                  <a:srgbClr val="5B616B"/>
                </a:solidFill>
              </a:rPr>
              <a:t>TTD , PTE Tanı ve Tedavi Uzlaşı Raporu 2021</a:t>
            </a:r>
          </a:p>
        </p:txBody>
      </p:sp>
    </p:spTree>
    <p:extLst>
      <p:ext uri="{BB962C8B-B14F-4D97-AF65-F5344CB8AC3E}">
        <p14:creationId xmlns:p14="http://schemas.microsoft.com/office/powerpoint/2010/main" val="930677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933507" y="1722610"/>
            <a:ext cx="12741551" cy="5341975"/>
          </a:xfrm>
          <a:prstGeom prst="rect">
            <a:avLst/>
          </a:prstGeom>
        </p:spPr>
        <p:txBody>
          <a:bodyPr wrap="square">
            <a:spAutoFit/>
          </a:bodyPr>
          <a:lstStyle/>
          <a:p>
            <a:pPr marL="342900" indent="-342900">
              <a:lnSpc>
                <a:spcPct val="150000"/>
              </a:lnSpc>
              <a:buFont typeface="Arial" panose="020B0604020202020204" pitchFamily="34" charset="0"/>
              <a:buChar char="•"/>
            </a:pPr>
            <a:r>
              <a:rPr lang="tr-TR" sz="2880" dirty="0"/>
              <a:t>Günümüzde çok detektörlü spiral </a:t>
            </a:r>
            <a:r>
              <a:rPr lang="tr-TR" sz="2880" dirty="0" err="1"/>
              <a:t>BTPA’nın</a:t>
            </a:r>
            <a:r>
              <a:rPr lang="tr-TR" sz="2880" dirty="0"/>
              <a:t> kullanımı sintigrafinin önüne geçmiş durumdadır. </a:t>
            </a:r>
          </a:p>
          <a:p>
            <a:pPr marL="342900" indent="-342900">
              <a:lnSpc>
                <a:spcPct val="150000"/>
              </a:lnSpc>
              <a:buFont typeface="Arial" panose="020B0604020202020204" pitchFamily="34" charset="0"/>
              <a:buChar char="•"/>
            </a:pPr>
            <a:r>
              <a:rPr lang="tr-TR" sz="2880" dirty="0"/>
              <a:t>BTPA ile akciğer sintigrafisini karşılaştıran </a:t>
            </a:r>
            <a:r>
              <a:rPr lang="tr-TR" sz="2880" dirty="0" err="1"/>
              <a:t>prospektif</a:t>
            </a:r>
            <a:r>
              <a:rPr lang="tr-TR" sz="2880" dirty="0"/>
              <a:t> çalışmalarda </a:t>
            </a:r>
            <a:r>
              <a:rPr lang="tr-TR" sz="2880" dirty="0" err="1"/>
              <a:t>BTPA’nın</a:t>
            </a:r>
            <a:r>
              <a:rPr lang="tr-TR" sz="2880" dirty="0"/>
              <a:t> daha iyi duyarlılık değerlerine sahip olduğu saptanmıştır. </a:t>
            </a:r>
          </a:p>
          <a:p>
            <a:pPr marL="342900" indent="-342900">
              <a:lnSpc>
                <a:spcPct val="150000"/>
              </a:lnSpc>
              <a:buFont typeface="Arial" panose="020B0604020202020204" pitchFamily="34" charset="0"/>
              <a:buChar char="•"/>
            </a:pPr>
            <a:r>
              <a:rPr lang="tr-TR" sz="2880" dirty="0"/>
              <a:t>Kontrastlı </a:t>
            </a:r>
            <a:r>
              <a:rPr lang="tr-TR" sz="2880" dirty="0" err="1"/>
              <a:t>BTPA’nın</a:t>
            </a:r>
            <a:r>
              <a:rPr lang="tr-TR" sz="2880" dirty="0"/>
              <a:t> sintigrafiye göre önemli bir avantajı, </a:t>
            </a:r>
            <a:r>
              <a:rPr lang="tr-TR" sz="2880" dirty="0" err="1"/>
              <a:t>pulmoner</a:t>
            </a:r>
            <a:r>
              <a:rPr lang="tr-TR" sz="2880" dirty="0"/>
              <a:t> arter dallarındaki </a:t>
            </a:r>
            <a:r>
              <a:rPr lang="tr-TR" sz="2880" dirty="0" err="1"/>
              <a:t>trombüsler</a:t>
            </a:r>
            <a:r>
              <a:rPr lang="tr-TR" sz="2880" dirty="0"/>
              <a:t> </a:t>
            </a:r>
            <a:r>
              <a:rPr lang="tr-TR" sz="2880" dirty="0" err="1"/>
              <a:t>subsegmenter</a:t>
            </a:r>
            <a:r>
              <a:rPr lang="tr-TR" sz="2880" dirty="0"/>
              <a:t> düzeye kadar görüntülenirken, </a:t>
            </a:r>
            <a:r>
              <a:rPr lang="tr-TR" sz="2880" dirty="0" err="1"/>
              <a:t>mediastinal</a:t>
            </a:r>
            <a:r>
              <a:rPr lang="tr-TR" sz="2880" dirty="0"/>
              <a:t> yapıları, akciğer </a:t>
            </a:r>
            <a:r>
              <a:rPr lang="tr-TR" sz="2880" dirty="0" err="1"/>
              <a:t>parankimini</a:t>
            </a:r>
            <a:r>
              <a:rPr lang="tr-TR" sz="2880" dirty="0"/>
              <a:t>, plevra ve göğüs duvarındaki patolojileri de gösterebilmesidir.</a:t>
            </a:r>
          </a:p>
        </p:txBody>
      </p:sp>
      <p:sp>
        <p:nvSpPr>
          <p:cNvPr id="3" name="Metin kutusu 2"/>
          <p:cNvSpPr txBox="1"/>
          <p:nvPr/>
        </p:nvSpPr>
        <p:spPr>
          <a:xfrm>
            <a:off x="3160821" y="442188"/>
            <a:ext cx="6960358" cy="609398"/>
          </a:xfrm>
          <a:prstGeom prst="rect">
            <a:avLst/>
          </a:prstGeom>
          <a:noFill/>
        </p:spPr>
        <p:txBody>
          <a:bodyPr wrap="square" rtlCol="0">
            <a:spAutoFit/>
          </a:bodyPr>
          <a:lstStyle/>
          <a:p>
            <a:r>
              <a:rPr lang="tr-TR" sz="3360" b="1" dirty="0">
                <a:solidFill>
                  <a:schemeClr val="accent1">
                    <a:lumMod val="75000"/>
                  </a:schemeClr>
                </a:solidFill>
              </a:rPr>
              <a:t>Tanıda BTA mı V/Q sintigrafisi mi?</a:t>
            </a:r>
          </a:p>
        </p:txBody>
      </p:sp>
      <p:sp>
        <p:nvSpPr>
          <p:cNvPr id="4" name="Rectangle 1028">
            <a:extLst>
              <a:ext uri="{FF2B5EF4-FFF2-40B4-BE49-F238E27FC236}">
                <a16:creationId xmlns:a16="http://schemas.microsoft.com/office/drawing/2014/main" id="{4CF99106-EE43-A342-8436-461CB8834D6F}"/>
              </a:ext>
            </a:extLst>
          </p:cNvPr>
          <p:cNvSpPr>
            <a:spLocks noChangeArrowheads="1"/>
          </p:cNvSpPr>
          <p:nvPr/>
        </p:nvSpPr>
        <p:spPr bwMode="auto">
          <a:xfrm>
            <a:off x="9007091" y="7735609"/>
            <a:ext cx="5486400" cy="4400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r"/>
            <a:r>
              <a:rPr lang="tr-TR" i="1" dirty="0">
                <a:solidFill>
                  <a:srgbClr val="5B616B"/>
                </a:solidFill>
              </a:rPr>
              <a:t>TTD , PTE Tanı ve Tedavi Uzlaşı Raporu 2021</a:t>
            </a:r>
          </a:p>
        </p:txBody>
      </p:sp>
    </p:spTree>
    <p:extLst>
      <p:ext uri="{BB962C8B-B14F-4D97-AF65-F5344CB8AC3E}">
        <p14:creationId xmlns:p14="http://schemas.microsoft.com/office/powerpoint/2010/main" val="2790864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457200" y="2447379"/>
            <a:ext cx="13121640" cy="4677178"/>
          </a:xfrm>
          <a:prstGeom prst="rect">
            <a:avLst/>
          </a:prstGeom>
        </p:spPr>
        <p:txBody>
          <a:bodyPr wrap="square">
            <a:spAutoFit/>
          </a:bodyPr>
          <a:lstStyle/>
          <a:p>
            <a:pPr marL="411480" indent="-411480">
              <a:lnSpc>
                <a:spcPct val="150000"/>
              </a:lnSpc>
              <a:buFont typeface="Arial" panose="020B0604020202020204" pitchFamily="34" charset="0"/>
              <a:buChar char="•"/>
            </a:pPr>
            <a:r>
              <a:rPr lang="tr-TR" sz="2880" dirty="0" err="1"/>
              <a:t>Planar</a:t>
            </a:r>
            <a:r>
              <a:rPr lang="tr-TR" sz="2880" dirty="0"/>
              <a:t> V/P yöntemiyle elde edilen iki boyutlu görüntüler ile akciğerin</a:t>
            </a:r>
          </a:p>
          <a:p>
            <a:pPr lvl="1">
              <a:lnSpc>
                <a:spcPct val="150000"/>
              </a:lnSpc>
            </a:pPr>
            <a:r>
              <a:rPr lang="tr-TR" sz="2880" dirty="0"/>
              <a:t>anatomik yapısını tam olarak ortaya koymak, özellikle üst üste gelen yapıları ayırmak zordur. Yüksek oranda (%50) tanısal olmayan sonuç vermesi kullanımını sınırlar. </a:t>
            </a:r>
          </a:p>
          <a:p>
            <a:pPr marL="411480" indent="-411480">
              <a:lnSpc>
                <a:spcPct val="150000"/>
              </a:lnSpc>
              <a:buFont typeface="Arial" panose="020B0604020202020204" pitchFamily="34" charset="0"/>
              <a:buChar char="•"/>
            </a:pPr>
            <a:r>
              <a:rPr lang="tr-TR" sz="2880" dirty="0"/>
              <a:t>Tek foton emisyonunda bilgisayarlı tomografi (SPECT) görüntüleme yöntemi ile tanısal olmayan sonuç oranı %0-5’e düşürülmüştür. </a:t>
            </a:r>
          </a:p>
          <a:p>
            <a:pPr marL="411480" indent="-411480">
              <a:lnSpc>
                <a:spcPct val="150000"/>
              </a:lnSpc>
              <a:buFont typeface="Arial" panose="020B0604020202020204" pitchFamily="34" charset="0"/>
              <a:buChar char="•"/>
            </a:pPr>
            <a:r>
              <a:rPr lang="tr-TR" sz="2880" dirty="0"/>
              <a:t>SPECT yönteminde cihaz hastanın etrafında 360° dönerek görüntüler elde edilir ve V/P sintigrafisinden farklı olarak </a:t>
            </a:r>
            <a:r>
              <a:rPr lang="tr-TR" sz="2880" dirty="0" err="1"/>
              <a:t>planar</a:t>
            </a:r>
            <a:r>
              <a:rPr lang="tr-TR" sz="2880" dirty="0"/>
              <a:t> düzlem yerine üç boyutlu görüntü sağlar</a:t>
            </a:r>
          </a:p>
        </p:txBody>
      </p:sp>
      <p:sp>
        <p:nvSpPr>
          <p:cNvPr id="3" name="Metin kutusu 2"/>
          <p:cNvSpPr txBox="1"/>
          <p:nvPr/>
        </p:nvSpPr>
        <p:spPr>
          <a:xfrm>
            <a:off x="889461" y="793517"/>
            <a:ext cx="6926580" cy="609398"/>
          </a:xfrm>
          <a:prstGeom prst="rect">
            <a:avLst/>
          </a:prstGeom>
          <a:noFill/>
        </p:spPr>
        <p:txBody>
          <a:bodyPr wrap="square" rtlCol="0">
            <a:spAutoFit/>
          </a:bodyPr>
          <a:lstStyle>
            <a:defPPr>
              <a:defRPr lang="tr-TR"/>
            </a:defPPr>
            <a:lvl1pPr>
              <a:defRPr sz="3360" b="1">
                <a:solidFill>
                  <a:schemeClr val="accent1">
                    <a:lumMod val="75000"/>
                  </a:schemeClr>
                </a:solidFill>
              </a:defRPr>
            </a:lvl1pPr>
          </a:lstStyle>
          <a:p>
            <a:r>
              <a:rPr lang="tr-TR" dirty="0" err="1"/>
              <a:t>SPECT’in</a:t>
            </a:r>
            <a:r>
              <a:rPr lang="tr-TR" dirty="0"/>
              <a:t> farkı</a:t>
            </a:r>
          </a:p>
        </p:txBody>
      </p:sp>
    </p:spTree>
    <p:extLst>
      <p:ext uri="{BB962C8B-B14F-4D97-AF65-F5344CB8AC3E}">
        <p14:creationId xmlns:p14="http://schemas.microsoft.com/office/powerpoint/2010/main" val="1616327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76920"/>
          </a:xfrm>
          <a:prstGeom prst="rect">
            <a:avLst/>
          </a:prstGeom>
        </p:spPr>
      </p:pic>
      <p:sp>
        <p:nvSpPr>
          <p:cNvPr id="3" name="Text 0"/>
          <p:cNvSpPr/>
          <p:nvPr/>
        </p:nvSpPr>
        <p:spPr>
          <a:xfrm>
            <a:off x="793790" y="3498413"/>
            <a:ext cx="5670590" cy="708779"/>
          </a:xfrm>
          <a:prstGeom prst="rect">
            <a:avLst/>
          </a:prstGeom>
          <a:noFill/>
          <a:ln/>
        </p:spPr>
        <p:txBody>
          <a:bodyPr wrap="none" lIns="0" tIns="0" rIns="0" bIns="0" rtlCol="0" anchor="t"/>
          <a:lstStyle/>
          <a:p>
            <a:pPr marL="0" indent="0" algn="l">
              <a:lnSpc>
                <a:spcPts val="5550"/>
              </a:lnSpc>
              <a:buNone/>
            </a:pPr>
            <a:r>
              <a:rPr lang="en-US" sz="4450" dirty="0" err="1">
                <a:solidFill>
                  <a:srgbClr val="2C2926"/>
                </a:solidFill>
                <a:ea typeface="Bricolage Grotesque Semi Bold" pitchFamily="34" charset="-122"/>
                <a:cs typeface="Big Caslon Medium" panose="02000603090000020003" pitchFamily="2" charset="-79"/>
              </a:rPr>
              <a:t>Yaşlı</a:t>
            </a:r>
            <a:r>
              <a:rPr lang="en-US" sz="4450" dirty="0">
                <a:solidFill>
                  <a:srgbClr val="2C2926"/>
                </a:solidFill>
                <a:ea typeface="Bricolage Grotesque Semi Bold" pitchFamily="34" charset="-122"/>
                <a:cs typeface="Big Caslon Medium" panose="02000603090000020003" pitchFamily="2" charset="-79"/>
              </a:rPr>
              <a:t> </a:t>
            </a:r>
            <a:r>
              <a:rPr lang="en-US" sz="4450" dirty="0" err="1">
                <a:solidFill>
                  <a:srgbClr val="2C2926"/>
                </a:solidFill>
                <a:ea typeface="Bricolage Grotesque Semi Bold" pitchFamily="34" charset="-122"/>
                <a:cs typeface="Big Caslon Medium" panose="02000603090000020003" pitchFamily="2" charset="-79"/>
              </a:rPr>
              <a:t>hastalardaki</a:t>
            </a:r>
            <a:r>
              <a:rPr lang="en-US" sz="4450" dirty="0">
                <a:solidFill>
                  <a:srgbClr val="2C2926"/>
                </a:solidFill>
                <a:ea typeface="Bricolage Grotesque Semi Bold" pitchFamily="34" charset="-122"/>
                <a:cs typeface="Big Caslon Medium" panose="02000603090000020003" pitchFamily="2" charset="-79"/>
              </a:rPr>
              <a:t> </a:t>
            </a:r>
            <a:r>
              <a:rPr lang="en-US" sz="4450" dirty="0" err="1">
                <a:solidFill>
                  <a:srgbClr val="2C2926"/>
                </a:solidFill>
                <a:ea typeface="Bricolage Grotesque Semi Bold" pitchFamily="34" charset="-122"/>
                <a:cs typeface="Big Caslon Medium" panose="02000603090000020003" pitchFamily="2" charset="-79"/>
              </a:rPr>
              <a:t>sorun</a:t>
            </a:r>
            <a:r>
              <a:rPr lang="en-US" sz="4450" dirty="0">
                <a:solidFill>
                  <a:srgbClr val="2C2926"/>
                </a:solidFill>
                <a:ea typeface="Bricolage Grotesque Semi Bold" pitchFamily="34" charset="-122"/>
                <a:cs typeface="Big Caslon Medium" panose="02000603090000020003" pitchFamily="2" charset="-79"/>
              </a:rPr>
              <a:t>:</a:t>
            </a:r>
            <a:endParaRPr lang="en-US" sz="4450" dirty="0">
              <a:cs typeface="Big Caslon Medium" panose="02000603090000020003" pitchFamily="2" charset="-79"/>
            </a:endParaRPr>
          </a:p>
        </p:txBody>
      </p:sp>
      <p:sp>
        <p:nvSpPr>
          <p:cNvPr id="4" name="Text 1"/>
          <p:cNvSpPr/>
          <p:nvPr/>
        </p:nvSpPr>
        <p:spPr>
          <a:xfrm>
            <a:off x="793790" y="4774168"/>
            <a:ext cx="2872264" cy="354330"/>
          </a:xfrm>
          <a:prstGeom prst="rect">
            <a:avLst/>
          </a:prstGeom>
          <a:noFill/>
          <a:ln/>
        </p:spPr>
        <p:txBody>
          <a:bodyPr wrap="none" lIns="0" tIns="0" rIns="0" bIns="0" rtlCol="0" anchor="t"/>
          <a:lstStyle/>
          <a:p>
            <a:pPr marL="0" indent="0" algn="l">
              <a:lnSpc>
                <a:spcPct val="150000"/>
              </a:lnSpc>
              <a:buNone/>
            </a:pPr>
            <a:r>
              <a:rPr lang="en-US" sz="3200" dirty="0" err="1">
                <a:solidFill>
                  <a:srgbClr val="2C2926"/>
                </a:solidFill>
                <a:ea typeface="Bricolage Grotesque Semi Bold" pitchFamily="34" charset="-122"/>
                <a:cs typeface="Big Caslon Medium" panose="02000603090000020003" pitchFamily="2" charset="-79"/>
              </a:rPr>
              <a:t>Kontrast</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maddeyle</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tetiklenebilecek</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komplikasyonlar</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çok</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daha</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yatkındır</a:t>
            </a:r>
            <a:r>
              <a:rPr lang="en-US" sz="3200" dirty="0">
                <a:solidFill>
                  <a:srgbClr val="2C2926"/>
                </a:solidFill>
                <a:ea typeface="Bricolage Grotesque Semi Bold" pitchFamily="34" charset="-122"/>
                <a:cs typeface="Big Caslon Medium" panose="02000603090000020003" pitchFamily="2" charset="-79"/>
              </a:rPr>
              <a:t>. </a:t>
            </a:r>
          </a:p>
          <a:p>
            <a:pPr marL="0" indent="0" algn="l">
              <a:lnSpc>
                <a:spcPct val="150000"/>
              </a:lnSpc>
              <a:buNone/>
            </a:pPr>
            <a:r>
              <a:rPr lang="en-US" sz="3200" dirty="0" err="1">
                <a:solidFill>
                  <a:srgbClr val="2C2926"/>
                </a:solidFill>
                <a:ea typeface="Bricolage Grotesque Semi Bold" pitchFamily="34" charset="-122"/>
                <a:cs typeface="Big Caslon Medium" panose="02000603090000020003" pitchFamily="2" charset="-79"/>
              </a:rPr>
              <a:t>Ve</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bir</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sorun</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olduğunda</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hastaneye</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geliş</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gidişleri</a:t>
            </a:r>
            <a:r>
              <a:rPr lang="en-US" sz="3200" dirty="0">
                <a:solidFill>
                  <a:srgbClr val="2C2926"/>
                </a:solidFill>
                <a:ea typeface="Bricolage Grotesque Semi Bold" pitchFamily="34" charset="-122"/>
                <a:cs typeface="Big Caslon Medium" panose="02000603090000020003" pitchFamily="2" charset="-79"/>
              </a:rPr>
              <a:t> </a:t>
            </a:r>
            <a:r>
              <a:rPr lang="en-US" sz="3200" dirty="0" err="1">
                <a:solidFill>
                  <a:srgbClr val="2C2926"/>
                </a:solidFill>
                <a:ea typeface="Bricolage Grotesque Semi Bold" pitchFamily="34" charset="-122"/>
                <a:cs typeface="Big Caslon Medium" panose="02000603090000020003" pitchFamily="2" charset="-79"/>
              </a:rPr>
              <a:t>sıkıntılıdır</a:t>
            </a:r>
            <a:endParaRPr lang="en-US" sz="3200" dirty="0">
              <a:cs typeface="Big Caslon Medium" panose="02000603090000020003" pitchFamily="2" charset="-79"/>
            </a:endParaRPr>
          </a:p>
        </p:txBody>
      </p:sp>
      <p:sp>
        <p:nvSpPr>
          <p:cNvPr id="13" name="Metin kutusu 12">
            <a:extLst>
              <a:ext uri="{FF2B5EF4-FFF2-40B4-BE49-F238E27FC236}">
                <a16:creationId xmlns:a16="http://schemas.microsoft.com/office/drawing/2014/main" id="{B0F0AB77-34F6-BE44-9E00-B7D6D62F635E}"/>
              </a:ext>
            </a:extLst>
          </p:cNvPr>
          <p:cNvSpPr txBox="1"/>
          <p:nvPr/>
        </p:nvSpPr>
        <p:spPr>
          <a:xfrm>
            <a:off x="8534995" y="7668490"/>
            <a:ext cx="5943600" cy="3693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tr-TR"/>
            </a:defPPr>
            <a:lvl1pPr algn="r">
              <a:defRPr i="1">
                <a:solidFill>
                  <a:srgbClr val="5B616B"/>
                </a:solidFill>
              </a:defRPr>
            </a:lvl1pPr>
          </a:lstStyle>
          <a:p>
            <a:r>
              <a:rPr lang="en-US" dirty="0" err="1"/>
              <a:t>Stals</a:t>
            </a:r>
            <a:r>
              <a:rPr lang="en-US" dirty="0"/>
              <a:t> MAM. </a:t>
            </a:r>
            <a:r>
              <a:rPr lang="en-US" dirty="0" err="1"/>
              <a:t>Exp</a:t>
            </a:r>
            <a:r>
              <a:rPr lang="en-US" dirty="0"/>
              <a:t> Rev Respir Med 2020;14(7):729-36</a:t>
            </a:r>
          </a:p>
        </p:txBody>
      </p:sp>
    </p:spTree>
    <p:extLst>
      <p:ext uri="{BB962C8B-B14F-4D97-AF65-F5344CB8AC3E}">
        <p14:creationId xmlns:p14="http://schemas.microsoft.com/office/powerpoint/2010/main" val="465846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D183004-EDEF-6A4F-8DE9-A09AC6FF1D42}"/>
              </a:ext>
            </a:extLst>
          </p:cNvPr>
          <p:cNvPicPr>
            <a:picLocks noChangeAspect="1"/>
          </p:cNvPicPr>
          <p:nvPr/>
        </p:nvPicPr>
        <p:blipFill>
          <a:blip r:embed="rId2"/>
          <a:stretch>
            <a:fillRect/>
          </a:stretch>
        </p:blipFill>
        <p:spPr>
          <a:xfrm>
            <a:off x="695169" y="1185717"/>
            <a:ext cx="13935231" cy="6218496"/>
          </a:xfrm>
          <a:prstGeom prst="rect">
            <a:avLst/>
          </a:prstGeom>
        </p:spPr>
      </p:pic>
      <p:sp>
        <p:nvSpPr>
          <p:cNvPr id="3" name="Metin kutusu 2">
            <a:extLst>
              <a:ext uri="{FF2B5EF4-FFF2-40B4-BE49-F238E27FC236}">
                <a16:creationId xmlns:a16="http://schemas.microsoft.com/office/drawing/2014/main" id="{98FA7744-4C73-DA45-BEAF-5EC8CC64E316}"/>
              </a:ext>
            </a:extLst>
          </p:cNvPr>
          <p:cNvSpPr txBox="1"/>
          <p:nvPr/>
        </p:nvSpPr>
        <p:spPr>
          <a:xfrm>
            <a:off x="2872047" y="576319"/>
            <a:ext cx="8686800" cy="609398"/>
          </a:xfrm>
          <a:prstGeom prst="rect">
            <a:avLst/>
          </a:prstGeom>
          <a:noFill/>
        </p:spPr>
        <p:txBody>
          <a:bodyPr wrap="square" rtlCol="0">
            <a:spAutoFit/>
          </a:bodyPr>
          <a:lstStyle>
            <a:defPPr>
              <a:defRPr lang="tr-TR"/>
            </a:defPPr>
            <a:lvl1pPr>
              <a:defRPr sz="3360" b="1">
                <a:solidFill>
                  <a:schemeClr val="accent1">
                    <a:lumMod val="75000"/>
                  </a:schemeClr>
                </a:solidFill>
              </a:defRPr>
            </a:lvl1pPr>
          </a:lstStyle>
          <a:p>
            <a:pPr algn="ctr"/>
            <a:r>
              <a:rPr lang="tr-TR" dirty="0"/>
              <a:t>Önerilen tanısal algoritma </a:t>
            </a:r>
          </a:p>
        </p:txBody>
      </p:sp>
      <p:grpSp>
        <p:nvGrpSpPr>
          <p:cNvPr id="7" name="Grup 6">
            <a:extLst>
              <a:ext uri="{FF2B5EF4-FFF2-40B4-BE49-F238E27FC236}">
                <a16:creationId xmlns:a16="http://schemas.microsoft.com/office/drawing/2014/main" id="{C6C7131D-C2BD-9C41-9404-D6ACF719E516}"/>
              </a:ext>
            </a:extLst>
          </p:cNvPr>
          <p:cNvGrpSpPr/>
          <p:nvPr/>
        </p:nvGrpSpPr>
        <p:grpSpPr>
          <a:xfrm>
            <a:off x="2104816" y="576319"/>
            <a:ext cx="11115936" cy="7125325"/>
            <a:chOff x="2104816" y="576319"/>
            <a:chExt cx="11115936" cy="7125325"/>
          </a:xfrm>
        </p:grpSpPr>
        <p:pic>
          <p:nvPicPr>
            <p:cNvPr id="5" name="Resim 4">
              <a:extLst>
                <a:ext uri="{FF2B5EF4-FFF2-40B4-BE49-F238E27FC236}">
                  <a16:creationId xmlns:a16="http://schemas.microsoft.com/office/drawing/2014/main" id="{C29197A4-1D4C-4449-92FD-BB558424EDBB}"/>
                </a:ext>
              </a:extLst>
            </p:cNvPr>
            <p:cNvPicPr>
              <a:picLocks noChangeAspect="1"/>
            </p:cNvPicPr>
            <p:nvPr/>
          </p:nvPicPr>
          <p:blipFill rotWithShape="1">
            <a:blip r:embed="rId2"/>
            <a:srcRect l="62226" t="15869" r="7262" b="40302"/>
            <a:stretch/>
          </p:blipFill>
          <p:spPr>
            <a:xfrm>
              <a:off x="2104816" y="576319"/>
              <a:ext cx="11115936" cy="7125325"/>
            </a:xfrm>
            <a:prstGeom prst="rect">
              <a:avLst/>
            </a:prstGeom>
            <a:ln>
              <a:noFill/>
            </a:ln>
            <a:effectLst>
              <a:outerShdw blurRad="292100" dist="139700" dir="2700000" algn="tl" rotWithShape="0">
                <a:srgbClr val="333333">
                  <a:alpha val="65000"/>
                </a:srgbClr>
              </a:outerShdw>
            </a:effectLst>
          </p:spPr>
        </p:pic>
        <p:sp>
          <p:nvSpPr>
            <p:cNvPr id="6" name="Metin kutusu 5">
              <a:extLst>
                <a:ext uri="{FF2B5EF4-FFF2-40B4-BE49-F238E27FC236}">
                  <a16:creationId xmlns:a16="http://schemas.microsoft.com/office/drawing/2014/main" id="{04C04E96-7D7B-8645-A8EC-92191FA42ABF}"/>
                </a:ext>
              </a:extLst>
            </p:cNvPr>
            <p:cNvSpPr txBox="1"/>
            <p:nvPr/>
          </p:nvSpPr>
          <p:spPr>
            <a:xfrm>
              <a:off x="2104816" y="5340928"/>
              <a:ext cx="1911927" cy="646331"/>
            </a:xfrm>
            <a:prstGeom prst="rect">
              <a:avLst/>
            </a:prstGeom>
            <a:solidFill>
              <a:schemeClr val="bg1">
                <a:lumMod val="65000"/>
              </a:schemeClr>
            </a:solidFill>
          </p:spPr>
          <p:txBody>
            <a:bodyPr wrap="square" rtlCol="0">
              <a:spAutoFit/>
            </a:bodyPr>
            <a:lstStyle/>
            <a:p>
              <a:pPr algn="ctr"/>
              <a:r>
                <a:rPr lang="en-US" sz="3600" dirty="0"/>
                <a:t>BTA</a:t>
              </a:r>
            </a:p>
          </p:txBody>
        </p:sp>
      </p:grpSp>
      <p:sp>
        <p:nvSpPr>
          <p:cNvPr id="8" name="Metin kutusu 7">
            <a:extLst>
              <a:ext uri="{FF2B5EF4-FFF2-40B4-BE49-F238E27FC236}">
                <a16:creationId xmlns:a16="http://schemas.microsoft.com/office/drawing/2014/main" id="{EA00C5C8-6BCA-5144-912E-20A0E10D8500}"/>
              </a:ext>
            </a:extLst>
          </p:cNvPr>
          <p:cNvSpPr txBox="1"/>
          <p:nvPr/>
        </p:nvSpPr>
        <p:spPr>
          <a:xfrm>
            <a:off x="691652" y="7665694"/>
            <a:ext cx="2369127" cy="369332"/>
          </a:xfrm>
          <a:prstGeom prst="rect">
            <a:avLst/>
          </a:prstGeom>
          <a:noFill/>
        </p:spPr>
        <p:txBody>
          <a:bodyPr wrap="square" rtlCol="0">
            <a:spAutoFit/>
          </a:bodyPr>
          <a:lstStyle/>
          <a:p>
            <a:r>
              <a:rPr lang="en-US" dirty="0"/>
              <a:t>PTP: Pretest probability</a:t>
            </a:r>
          </a:p>
        </p:txBody>
      </p:sp>
      <p:sp>
        <p:nvSpPr>
          <p:cNvPr id="9" name="Metin kutusu 8">
            <a:extLst>
              <a:ext uri="{FF2B5EF4-FFF2-40B4-BE49-F238E27FC236}">
                <a16:creationId xmlns:a16="http://schemas.microsoft.com/office/drawing/2014/main" id="{8A461793-B49D-FF4A-B34F-A9068D7F0999}"/>
              </a:ext>
            </a:extLst>
          </p:cNvPr>
          <p:cNvSpPr txBox="1"/>
          <p:nvPr/>
        </p:nvSpPr>
        <p:spPr>
          <a:xfrm>
            <a:off x="8587047" y="7783026"/>
            <a:ext cx="5943600" cy="3693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tr-TR"/>
            </a:defPPr>
            <a:lvl1pPr algn="r">
              <a:defRPr i="1">
                <a:solidFill>
                  <a:srgbClr val="5B616B"/>
                </a:solidFill>
              </a:defRPr>
            </a:lvl1pPr>
          </a:lstStyle>
          <a:p>
            <a:r>
              <a:rPr lang="en-US"/>
              <a:t>Masotti</a:t>
            </a:r>
            <a:r>
              <a:rPr lang="en-US" dirty="0"/>
              <a:t> L</a:t>
            </a:r>
            <a:r>
              <a:rPr lang="en-US"/>
              <a:t>. Vasc</a:t>
            </a:r>
            <a:r>
              <a:rPr lang="en-US" dirty="0"/>
              <a:t> Health </a:t>
            </a:r>
            <a:r>
              <a:rPr lang="en-US"/>
              <a:t>Risk Manag</a:t>
            </a:r>
            <a:r>
              <a:rPr lang="en-US" dirty="0"/>
              <a:t>. 2008; 4(3): 629-36</a:t>
            </a:r>
          </a:p>
        </p:txBody>
      </p:sp>
    </p:spTree>
    <p:extLst>
      <p:ext uri="{BB962C8B-B14F-4D97-AF65-F5344CB8AC3E}">
        <p14:creationId xmlns:p14="http://schemas.microsoft.com/office/powerpoint/2010/main" val="164887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708660" y="821834"/>
            <a:ext cx="7006342" cy="609398"/>
          </a:xfrm>
          <a:prstGeom prst="rect">
            <a:avLst/>
          </a:prstGeom>
          <a:noFill/>
        </p:spPr>
        <p:txBody>
          <a:bodyPr wrap="square" rtlCol="0">
            <a:spAutoFit/>
          </a:bodyPr>
          <a:lstStyle/>
          <a:p>
            <a:r>
              <a:rPr lang="tr-TR" sz="3360" b="1" dirty="0">
                <a:solidFill>
                  <a:schemeClr val="accent1">
                    <a:lumMod val="75000"/>
                  </a:schemeClr>
                </a:solidFill>
              </a:rPr>
              <a:t>Klinikte Faydalı Olabilecek Kan Testleri</a:t>
            </a:r>
          </a:p>
        </p:txBody>
      </p:sp>
      <p:sp>
        <p:nvSpPr>
          <p:cNvPr id="3" name="Dikdörtgen 2"/>
          <p:cNvSpPr/>
          <p:nvPr/>
        </p:nvSpPr>
        <p:spPr>
          <a:xfrm>
            <a:off x="708660" y="2173319"/>
            <a:ext cx="13258800" cy="5341975"/>
          </a:xfrm>
          <a:prstGeom prst="rect">
            <a:avLst/>
          </a:prstGeom>
        </p:spPr>
        <p:txBody>
          <a:bodyPr wrap="square">
            <a:spAutoFit/>
          </a:bodyPr>
          <a:lstStyle/>
          <a:p>
            <a:pPr marL="411480" indent="-411480">
              <a:lnSpc>
                <a:spcPct val="150000"/>
              </a:lnSpc>
              <a:buFont typeface="Arial" panose="020B0604020202020204" pitchFamily="34" charset="0"/>
              <a:buChar char="•"/>
            </a:pPr>
            <a:r>
              <a:rPr lang="tr-TR" sz="2880" dirty="0"/>
              <a:t>PE olgularında </a:t>
            </a:r>
            <a:r>
              <a:rPr lang="tr-TR" sz="2880" dirty="0" err="1"/>
              <a:t>lökositoz</a:t>
            </a:r>
            <a:r>
              <a:rPr lang="tr-TR" sz="2880" dirty="0"/>
              <a:t>, serum </a:t>
            </a:r>
            <a:r>
              <a:rPr lang="tr-TR" sz="2880" dirty="0" err="1"/>
              <a:t>laktat</a:t>
            </a:r>
            <a:r>
              <a:rPr lang="tr-TR" sz="2880" dirty="0"/>
              <a:t> </a:t>
            </a:r>
            <a:r>
              <a:rPr lang="de-DE" sz="2880" dirty="0" err="1"/>
              <a:t>dehidrogenaz</a:t>
            </a:r>
            <a:r>
              <a:rPr lang="de-DE" sz="2880" dirty="0"/>
              <a:t> (LDH), C-</a:t>
            </a:r>
            <a:r>
              <a:rPr lang="de-DE" sz="2880" dirty="0" err="1"/>
              <a:t>reaktif</a:t>
            </a:r>
            <a:r>
              <a:rPr lang="de-DE" sz="2880" dirty="0"/>
              <a:t> </a:t>
            </a:r>
            <a:r>
              <a:rPr lang="de-DE" sz="2880" dirty="0" err="1"/>
              <a:t>protein</a:t>
            </a:r>
            <a:r>
              <a:rPr lang="de-DE" sz="2880" dirty="0"/>
              <a:t> (CRP), </a:t>
            </a:r>
            <a:r>
              <a:rPr lang="de-DE" sz="2880" dirty="0" err="1"/>
              <a:t>aspartat</a:t>
            </a:r>
            <a:r>
              <a:rPr lang="de-DE" sz="2880" dirty="0"/>
              <a:t> </a:t>
            </a:r>
            <a:r>
              <a:rPr lang="de-DE" sz="2880" dirty="0" err="1"/>
              <a:t>aminotransferaz</a:t>
            </a:r>
            <a:r>
              <a:rPr lang="tr-TR" sz="2880" dirty="0"/>
              <a:t> (AST) ve </a:t>
            </a:r>
            <a:r>
              <a:rPr lang="tr-TR" sz="2880" dirty="0" err="1"/>
              <a:t>sedimentasyon</a:t>
            </a:r>
            <a:r>
              <a:rPr lang="tr-TR" sz="2880" dirty="0"/>
              <a:t> hızında artış saptanabilir. Ancak bu bulgular PTE için özgün değildir.</a:t>
            </a:r>
          </a:p>
          <a:p>
            <a:pPr>
              <a:lnSpc>
                <a:spcPct val="150000"/>
              </a:lnSpc>
            </a:pPr>
            <a:r>
              <a:rPr lang="tr-TR" sz="2880" i="1" u="sng" dirty="0"/>
              <a:t>Özellikle masif ve </a:t>
            </a:r>
            <a:r>
              <a:rPr lang="tr-TR" sz="2880" i="1" u="sng" dirty="0" err="1"/>
              <a:t>submasif</a:t>
            </a:r>
            <a:r>
              <a:rPr lang="tr-TR" sz="2880" i="1" u="sng" dirty="0"/>
              <a:t> PTE olgularında</a:t>
            </a:r>
            <a:r>
              <a:rPr lang="tr-TR" sz="2880" dirty="0"/>
              <a:t>;</a:t>
            </a:r>
          </a:p>
          <a:p>
            <a:pPr marL="411480" indent="-411480">
              <a:lnSpc>
                <a:spcPct val="150000"/>
              </a:lnSpc>
              <a:buFont typeface="Arial" panose="020B0604020202020204" pitchFamily="34" charset="0"/>
              <a:buChar char="•"/>
            </a:pPr>
            <a:r>
              <a:rPr lang="tr-TR" sz="2880" dirty="0" err="1"/>
              <a:t>Miyokardiyal</a:t>
            </a:r>
            <a:r>
              <a:rPr lang="tr-TR" sz="2880" dirty="0"/>
              <a:t> hasarı gösteren </a:t>
            </a:r>
            <a:r>
              <a:rPr lang="tr-TR" sz="2880" dirty="0" err="1"/>
              <a:t>biyobelirteçler</a:t>
            </a:r>
            <a:r>
              <a:rPr lang="tr-TR" sz="2880" dirty="0"/>
              <a:t>; kardiyak </a:t>
            </a:r>
            <a:r>
              <a:rPr lang="tr-TR" sz="2880" dirty="0" err="1"/>
              <a:t>troponin</a:t>
            </a:r>
            <a:r>
              <a:rPr lang="tr-TR" sz="2880" dirty="0"/>
              <a:t> T (</a:t>
            </a:r>
            <a:r>
              <a:rPr lang="tr-TR" sz="2880" dirty="0" err="1"/>
              <a:t>cTnT</a:t>
            </a:r>
            <a:r>
              <a:rPr lang="tr-TR" sz="2880" dirty="0"/>
              <a:t>), kardiyak </a:t>
            </a:r>
            <a:r>
              <a:rPr lang="tr-TR" sz="2880" dirty="0" err="1"/>
              <a:t>troponin</a:t>
            </a:r>
            <a:r>
              <a:rPr lang="tr-TR" sz="2880" dirty="0"/>
              <a:t> I (</a:t>
            </a:r>
            <a:r>
              <a:rPr lang="tr-TR" sz="2880" dirty="0" err="1"/>
              <a:t>cTnI</a:t>
            </a:r>
            <a:r>
              <a:rPr lang="tr-TR" sz="2880" dirty="0"/>
              <a:t>) ve kalp tipi yağ asidi bağlayıcı protein (H-FABP) artabilir </a:t>
            </a:r>
          </a:p>
          <a:p>
            <a:pPr marL="411480" indent="-411480">
              <a:lnSpc>
                <a:spcPct val="150000"/>
              </a:lnSpc>
              <a:buFont typeface="Arial" panose="020B0604020202020204" pitchFamily="34" charset="0"/>
              <a:buChar char="•"/>
            </a:pPr>
            <a:r>
              <a:rPr lang="tr-TR" sz="2880" dirty="0"/>
              <a:t>Sağ </a:t>
            </a:r>
            <a:r>
              <a:rPr lang="tr-TR" sz="2880" dirty="0" err="1"/>
              <a:t>ventrikül</a:t>
            </a:r>
            <a:r>
              <a:rPr lang="tr-TR" sz="2880" dirty="0"/>
              <a:t> </a:t>
            </a:r>
            <a:r>
              <a:rPr lang="tr-TR" sz="2880" dirty="0" err="1"/>
              <a:t>disfonksiyonunu</a:t>
            </a:r>
            <a:r>
              <a:rPr lang="tr-TR" sz="2880" dirty="0"/>
              <a:t> gösteren </a:t>
            </a:r>
            <a:r>
              <a:rPr lang="tr-TR" sz="2880" dirty="0" err="1"/>
              <a:t>biyobelirteçler</a:t>
            </a:r>
            <a:r>
              <a:rPr lang="tr-TR" sz="2880" dirty="0"/>
              <a:t>; beyin </a:t>
            </a:r>
            <a:r>
              <a:rPr lang="tr-TR" sz="2880" dirty="0" err="1"/>
              <a:t>natriüretik</a:t>
            </a:r>
            <a:r>
              <a:rPr lang="tr-TR" sz="2880" dirty="0"/>
              <a:t> </a:t>
            </a:r>
            <a:r>
              <a:rPr lang="tr-TR" sz="2880" dirty="0" err="1"/>
              <a:t>peptid</a:t>
            </a:r>
            <a:r>
              <a:rPr lang="tr-TR" sz="2880" dirty="0"/>
              <a:t> (BNP) ve N-terminal </a:t>
            </a:r>
            <a:r>
              <a:rPr lang="tr-TR" sz="2880" dirty="0" err="1"/>
              <a:t>pro</a:t>
            </a:r>
            <a:r>
              <a:rPr lang="tr-TR" sz="2880" dirty="0"/>
              <a:t>-beyin </a:t>
            </a:r>
            <a:r>
              <a:rPr lang="tr-TR" sz="2880" dirty="0" err="1"/>
              <a:t>natriüretik</a:t>
            </a:r>
            <a:r>
              <a:rPr lang="tr-TR" sz="2880" dirty="0"/>
              <a:t> </a:t>
            </a:r>
            <a:r>
              <a:rPr lang="tr-TR" sz="2880" dirty="0" err="1"/>
              <a:t>peptid</a:t>
            </a:r>
            <a:r>
              <a:rPr lang="tr-TR" sz="2880" dirty="0"/>
              <a:t> (NT-</a:t>
            </a:r>
            <a:r>
              <a:rPr lang="tr-TR" sz="2880" dirty="0" err="1"/>
              <a:t>proBNP</a:t>
            </a:r>
            <a:r>
              <a:rPr lang="tr-TR" sz="2880" dirty="0"/>
              <a:t>) artabilir</a:t>
            </a:r>
          </a:p>
        </p:txBody>
      </p:sp>
    </p:spTree>
    <p:extLst>
      <p:ext uri="{BB962C8B-B14F-4D97-AF65-F5344CB8AC3E}">
        <p14:creationId xmlns:p14="http://schemas.microsoft.com/office/powerpoint/2010/main" val="1623083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76920"/>
          </a:xfrm>
          <a:prstGeom prst="rect">
            <a:avLst/>
          </a:prstGeom>
        </p:spPr>
      </p:pic>
      <p:sp>
        <p:nvSpPr>
          <p:cNvPr id="3" name="Text 0"/>
          <p:cNvSpPr/>
          <p:nvPr/>
        </p:nvSpPr>
        <p:spPr>
          <a:xfrm>
            <a:off x="793790" y="3678435"/>
            <a:ext cx="5670590" cy="708779"/>
          </a:xfrm>
          <a:prstGeom prst="rect">
            <a:avLst/>
          </a:prstGeom>
          <a:noFill/>
          <a:ln/>
        </p:spPr>
        <p:txBody>
          <a:bodyPr wrap="none" lIns="0" tIns="0" rIns="0" bIns="0" rtlCol="0" anchor="t"/>
          <a:lstStyle/>
          <a:p>
            <a:pPr marL="0" indent="0" algn="l">
              <a:lnSpc>
                <a:spcPts val="5550"/>
              </a:lnSpc>
              <a:buNone/>
            </a:pPr>
            <a:r>
              <a:rPr lang="en-US" sz="4450" dirty="0" err="1">
                <a:solidFill>
                  <a:srgbClr val="0070C0"/>
                </a:solidFill>
                <a:ea typeface="Bricolage Grotesque Semi Bold" pitchFamily="34" charset="-122"/>
                <a:cs typeface="Big Caslon Medium" panose="02000603090000020003" pitchFamily="2" charset="-79"/>
              </a:rPr>
              <a:t>Yaşlılarda</a:t>
            </a:r>
            <a:r>
              <a:rPr lang="en-US" sz="4450" dirty="0">
                <a:solidFill>
                  <a:srgbClr val="0070C0"/>
                </a:solidFill>
                <a:ea typeface="Bricolage Grotesque Semi Bold" pitchFamily="34" charset="-122"/>
                <a:cs typeface="Big Caslon Medium" panose="02000603090000020003" pitchFamily="2" charset="-79"/>
              </a:rPr>
              <a:t> Risk Faktörleri</a:t>
            </a:r>
            <a:endParaRPr lang="en-US" sz="4450" dirty="0">
              <a:solidFill>
                <a:srgbClr val="0070C0"/>
              </a:solidFill>
              <a:cs typeface="Big Caslon Medium" panose="02000603090000020003" pitchFamily="2" charset="-79"/>
            </a:endParaRPr>
          </a:p>
        </p:txBody>
      </p:sp>
      <p:sp>
        <p:nvSpPr>
          <p:cNvPr id="4" name="Text 1"/>
          <p:cNvSpPr/>
          <p:nvPr/>
        </p:nvSpPr>
        <p:spPr>
          <a:xfrm>
            <a:off x="793790" y="4774168"/>
            <a:ext cx="2872264" cy="354330"/>
          </a:xfrm>
          <a:prstGeom prst="rect">
            <a:avLst/>
          </a:prstGeom>
          <a:noFill/>
          <a:ln/>
        </p:spPr>
        <p:txBody>
          <a:bodyPr wrap="none" lIns="0" tIns="0" rIns="0" bIns="0" rtlCol="0" anchor="t"/>
          <a:lstStyle/>
          <a:p>
            <a:pPr marL="0" indent="0" algn="l">
              <a:lnSpc>
                <a:spcPts val="2750"/>
              </a:lnSpc>
              <a:buNone/>
            </a:pPr>
            <a:r>
              <a:rPr lang="en-US" sz="3200" dirty="0">
                <a:solidFill>
                  <a:srgbClr val="2C2926"/>
                </a:solidFill>
                <a:ea typeface="Bricolage Grotesque Semi Bold" pitchFamily="34" charset="-122"/>
                <a:cs typeface="Big Caslon Medium" panose="02000603090000020003" pitchFamily="2" charset="-79"/>
              </a:rPr>
              <a:t>En Sık Risk Faktörleri</a:t>
            </a:r>
            <a:endParaRPr lang="en-US" sz="3200" dirty="0">
              <a:cs typeface="Big Caslon Medium" panose="02000603090000020003" pitchFamily="2" charset="-79"/>
            </a:endParaRPr>
          </a:p>
        </p:txBody>
      </p:sp>
      <p:sp>
        <p:nvSpPr>
          <p:cNvPr id="5" name="Text 2"/>
          <p:cNvSpPr/>
          <p:nvPr/>
        </p:nvSpPr>
        <p:spPr>
          <a:xfrm>
            <a:off x="793790" y="5355312"/>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400" b="1" dirty="0">
                <a:solidFill>
                  <a:srgbClr val="2C2926"/>
                </a:solidFill>
                <a:ea typeface="Inter" pitchFamily="34" charset="-122"/>
                <a:cs typeface="Arial" panose="020B0604020202020204" pitchFamily="34" charset="0"/>
              </a:rPr>
              <a:t>Yatak istirahati:</a:t>
            </a:r>
            <a:r>
              <a:rPr lang="en-US" sz="2400" dirty="0">
                <a:solidFill>
                  <a:srgbClr val="2C2926"/>
                </a:solidFill>
                <a:ea typeface="Inter" pitchFamily="34" charset="-122"/>
                <a:cs typeface="Arial" panose="020B0604020202020204" pitchFamily="34" charset="0"/>
              </a:rPr>
              <a:t> %15-67</a:t>
            </a:r>
            <a:endParaRPr lang="en-US" sz="2400" dirty="0">
              <a:cs typeface="Arial" panose="020B0604020202020204" pitchFamily="34" charset="0"/>
            </a:endParaRPr>
          </a:p>
        </p:txBody>
      </p:sp>
      <p:sp>
        <p:nvSpPr>
          <p:cNvPr id="6" name="Text 3"/>
          <p:cNvSpPr/>
          <p:nvPr/>
        </p:nvSpPr>
        <p:spPr>
          <a:xfrm>
            <a:off x="793790" y="5797510"/>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400" b="1" dirty="0">
                <a:solidFill>
                  <a:srgbClr val="2C2926"/>
                </a:solidFill>
                <a:ea typeface="Inter" pitchFamily="34" charset="-122"/>
                <a:cs typeface="Arial" panose="020B0604020202020204" pitchFamily="34" charset="0"/>
              </a:rPr>
              <a:t>Derin ven trombozu:</a:t>
            </a:r>
            <a:r>
              <a:rPr lang="en-US" sz="2400" dirty="0">
                <a:solidFill>
                  <a:srgbClr val="2C2926"/>
                </a:solidFill>
                <a:ea typeface="Inter" pitchFamily="34" charset="-122"/>
                <a:cs typeface="Arial" panose="020B0604020202020204" pitchFamily="34" charset="0"/>
              </a:rPr>
              <a:t> %15-50</a:t>
            </a:r>
            <a:endParaRPr lang="en-US" sz="2400" dirty="0">
              <a:cs typeface="Arial" panose="020B0604020202020204" pitchFamily="34" charset="0"/>
            </a:endParaRPr>
          </a:p>
        </p:txBody>
      </p:sp>
      <p:sp>
        <p:nvSpPr>
          <p:cNvPr id="7" name="Text 4"/>
          <p:cNvSpPr/>
          <p:nvPr/>
        </p:nvSpPr>
        <p:spPr>
          <a:xfrm>
            <a:off x="793790" y="623970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400" b="1" dirty="0">
                <a:solidFill>
                  <a:srgbClr val="2C2926"/>
                </a:solidFill>
                <a:ea typeface="Inter" pitchFamily="34" charset="-122"/>
                <a:cs typeface="Arial" panose="020B0604020202020204" pitchFamily="34" charset="0"/>
              </a:rPr>
              <a:t>Kanser:</a:t>
            </a:r>
            <a:r>
              <a:rPr lang="en-US" sz="2400" dirty="0">
                <a:solidFill>
                  <a:srgbClr val="2C2926"/>
                </a:solidFill>
                <a:ea typeface="Inter" pitchFamily="34" charset="-122"/>
                <a:cs typeface="Arial" panose="020B0604020202020204" pitchFamily="34" charset="0"/>
              </a:rPr>
              <a:t> %4-32</a:t>
            </a:r>
            <a:endParaRPr lang="en-US" sz="2400" dirty="0">
              <a:cs typeface="Arial" panose="020B0604020202020204" pitchFamily="34" charset="0"/>
            </a:endParaRPr>
          </a:p>
        </p:txBody>
      </p:sp>
      <p:sp>
        <p:nvSpPr>
          <p:cNvPr id="8" name="Text 5"/>
          <p:cNvSpPr/>
          <p:nvPr/>
        </p:nvSpPr>
        <p:spPr>
          <a:xfrm>
            <a:off x="793790" y="668190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400" b="1" dirty="0">
                <a:solidFill>
                  <a:srgbClr val="2C2926"/>
                </a:solidFill>
                <a:ea typeface="Inter" pitchFamily="34" charset="-122"/>
                <a:cs typeface="Arial" panose="020B0604020202020204" pitchFamily="34" charset="0"/>
              </a:rPr>
              <a:t>Cerrahi:</a:t>
            </a:r>
            <a:r>
              <a:rPr lang="en-US" sz="2400" dirty="0">
                <a:solidFill>
                  <a:srgbClr val="2C2926"/>
                </a:solidFill>
                <a:ea typeface="Inter" pitchFamily="34" charset="-122"/>
                <a:cs typeface="Arial" panose="020B0604020202020204" pitchFamily="34" charset="0"/>
              </a:rPr>
              <a:t> %5-44</a:t>
            </a:r>
            <a:endParaRPr lang="en-US" sz="2400" dirty="0">
              <a:cs typeface="Arial" panose="020B0604020202020204" pitchFamily="34" charset="0"/>
            </a:endParaRPr>
          </a:p>
        </p:txBody>
      </p:sp>
      <p:sp>
        <p:nvSpPr>
          <p:cNvPr id="9" name="Text 6"/>
          <p:cNvSpPr/>
          <p:nvPr/>
        </p:nvSpPr>
        <p:spPr>
          <a:xfrm>
            <a:off x="793790" y="7124105"/>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2400" b="1" dirty="0">
                <a:solidFill>
                  <a:srgbClr val="2C2926"/>
                </a:solidFill>
                <a:ea typeface="Inter" pitchFamily="34" charset="-122"/>
                <a:cs typeface="Arial" panose="020B0604020202020204" pitchFamily="34" charset="0"/>
              </a:rPr>
              <a:t>Kalp yetmezliği:</a:t>
            </a:r>
            <a:r>
              <a:rPr lang="en-US" sz="2400" dirty="0">
                <a:solidFill>
                  <a:srgbClr val="2C2926"/>
                </a:solidFill>
                <a:ea typeface="Inter" pitchFamily="34" charset="-122"/>
                <a:cs typeface="Arial" panose="020B0604020202020204" pitchFamily="34" charset="0"/>
              </a:rPr>
              <a:t> %5-33</a:t>
            </a:r>
            <a:endParaRPr lang="en-US" sz="2400" dirty="0">
              <a:cs typeface="Arial" panose="020B0604020202020204" pitchFamily="34" charset="0"/>
            </a:endParaRPr>
          </a:p>
        </p:txBody>
      </p:sp>
      <p:sp>
        <p:nvSpPr>
          <p:cNvPr id="10" name="Text 7"/>
          <p:cNvSpPr/>
          <p:nvPr/>
        </p:nvSpPr>
        <p:spPr>
          <a:xfrm>
            <a:off x="7599521" y="4774168"/>
            <a:ext cx="2835235" cy="354330"/>
          </a:xfrm>
          <a:prstGeom prst="rect">
            <a:avLst/>
          </a:prstGeom>
          <a:noFill/>
          <a:ln/>
        </p:spPr>
        <p:txBody>
          <a:bodyPr wrap="none" lIns="0" tIns="0" rIns="0" bIns="0" rtlCol="0" anchor="t"/>
          <a:lstStyle/>
          <a:p>
            <a:pPr marL="0" indent="0" algn="l">
              <a:lnSpc>
                <a:spcPts val="2750"/>
              </a:lnSpc>
              <a:buNone/>
            </a:pPr>
            <a:r>
              <a:rPr lang="en-US" sz="3200" dirty="0">
                <a:solidFill>
                  <a:srgbClr val="2C2926"/>
                </a:solidFill>
                <a:ea typeface="Bricolage Grotesque Semi Bold" pitchFamily="34" charset="-122"/>
                <a:cs typeface="Big Caslon Medium" panose="02000603090000020003" pitchFamily="2" charset="-79"/>
              </a:rPr>
              <a:t>Klinik Önemi</a:t>
            </a:r>
            <a:endParaRPr lang="en-US" sz="3200" dirty="0">
              <a:cs typeface="Big Caslon Medium" panose="02000603090000020003" pitchFamily="2" charset="-79"/>
            </a:endParaRPr>
          </a:p>
        </p:txBody>
      </p:sp>
      <p:sp>
        <p:nvSpPr>
          <p:cNvPr id="11" name="Text 8"/>
          <p:cNvSpPr/>
          <p:nvPr/>
        </p:nvSpPr>
        <p:spPr>
          <a:xfrm>
            <a:off x="7599521" y="5355312"/>
            <a:ext cx="6244709" cy="725805"/>
          </a:xfrm>
          <a:prstGeom prst="rect">
            <a:avLst/>
          </a:prstGeom>
          <a:noFill/>
          <a:ln/>
        </p:spPr>
        <p:txBody>
          <a:bodyPr wrap="square" lIns="0" tIns="0" rIns="0" bIns="0" rtlCol="0" anchor="t"/>
          <a:lstStyle/>
          <a:p>
            <a:pPr marL="342900" indent="-342900" algn="l">
              <a:lnSpc>
                <a:spcPts val="2850"/>
              </a:lnSpc>
              <a:buFont typeface="Arial" panose="020B0604020202020204" pitchFamily="34" charset="0"/>
              <a:buChar char="•"/>
            </a:pPr>
            <a:r>
              <a:rPr lang="en-US" sz="2400" dirty="0">
                <a:solidFill>
                  <a:srgbClr val="2C2926"/>
                </a:solidFill>
                <a:ea typeface="Inter" pitchFamily="34" charset="-122"/>
                <a:cs typeface="Arial" panose="020B0604020202020204" pitchFamily="34" charset="0"/>
              </a:rPr>
              <a:t>Yatak istirahati en sık faktör olduğundan, yatan yaşlı hastalarda primer profilaksi dikkatle değerlendirilmeli.</a:t>
            </a:r>
            <a:endParaRPr lang="en-US" sz="2400" dirty="0">
              <a:cs typeface="Arial" panose="020B0604020202020204" pitchFamily="34" charset="0"/>
            </a:endParaRPr>
          </a:p>
        </p:txBody>
      </p:sp>
      <p:sp>
        <p:nvSpPr>
          <p:cNvPr id="12" name="Text 9"/>
          <p:cNvSpPr/>
          <p:nvPr/>
        </p:nvSpPr>
        <p:spPr>
          <a:xfrm>
            <a:off x="7599522" y="6853520"/>
            <a:ext cx="5783970" cy="981225"/>
          </a:xfrm>
          <a:prstGeom prst="rect">
            <a:avLst/>
          </a:prstGeom>
          <a:noFill/>
          <a:ln/>
        </p:spPr>
        <p:txBody>
          <a:bodyPr wrap="none" lIns="0" tIns="0" rIns="0" bIns="0" rtlCol="0" anchor="t"/>
          <a:lstStyle/>
          <a:p>
            <a:pPr marL="342900" indent="-342900" algn="l">
              <a:lnSpc>
                <a:spcPts val="2850"/>
              </a:lnSpc>
              <a:buFont typeface="Arial" panose="020B0604020202020204" pitchFamily="34" charset="0"/>
              <a:buChar char="•"/>
            </a:pPr>
            <a:r>
              <a:rPr lang="en-US" sz="2400" dirty="0">
                <a:solidFill>
                  <a:srgbClr val="2C2926"/>
                </a:solidFill>
                <a:ea typeface="Inter" pitchFamily="34" charset="-122"/>
                <a:cs typeface="Arial" panose="020B0604020202020204" pitchFamily="34" charset="0"/>
              </a:rPr>
              <a:t>DVT </a:t>
            </a:r>
            <a:r>
              <a:rPr lang="en-US" sz="2400" dirty="0" err="1">
                <a:solidFill>
                  <a:srgbClr val="2C2926"/>
                </a:solidFill>
                <a:ea typeface="Inter" pitchFamily="34" charset="-122"/>
                <a:cs typeface="Arial" panose="020B0604020202020204" pitchFamily="34" charset="0"/>
              </a:rPr>
              <a:t>hastaların</a:t>
            </a:r>
            <a:r>
              <a:rPr lang="en-US" sz="2400" dirty="0">
                <a:solidFill>
                  <a:srgbClr val="2C2926"/>
                </a:solidFill>
                <a:ea typeface="Inter" pitchFamily="34" charset="-122"/>
                <a:cs typeface="Arial" panose="020B0604020202020204" pitchFamily="34" charset="0"/>
              </a:rPr>
              <a:t> 1/3’ünde </a:t>
            </a:r>
            <a:r>
              <a:rPr lang="en-US" sz="2400" dirty="0" err="1">
                <a:solidFill>
                  <a:srgbClr val="2C2926"/>
                </a:solidFill>
                <a:ea typeface="Inter" pitchFamily="34" charset="-122"/>
                <a:cs typeface="Arial" panose="020B0604020202020204" pitchFamily="34" charset="0"/>
              </a:rPr>
              <a:t>saptanır</a:t>
            </a:r>
            <a:r>
              <a:rPr lang="en-US" sz="2400" dirty="0">
                <a:solidFill>
                  <a:srgbClr val="2C2926"/>
                </a:solidFill>
                <a:ea typeface="Inter" pitchFamily="34" charset="-122"/>
                <a:cs typeface="Arial" panose="020B0604020202020204" pitchFamily="34" charset="0"/>
              </a:rPr>
              <a:t> </a:t>
            </a:r>
          </a:p>
          <a:p>
            <a:pPr marL="342900" indent="-342900" algn="l">
              <a:lnSpc>
                <a:spcPts val="2850"/>
              </a:lnSpc>
              <a:buFont typeface="Arial" panose="020B0604020202020204" pitchFamily="34" charset="0"/>
              <a:buChar char="•"/>
            </a:pPr>
            <a:r>
              <a:rPr lang="en-US" sz="2400" dirty="0" err="1">
                <a:solidFill>
                  <a:srgbClr val="2C2926"/>
                </a:solidFill>
                <a:ea typeface="Inter" pitchFamily="34" charset="-122"/>
                <a:cs typeface="Arial" panose="020B0604020202020204" pitchFamily="34" charset="0"/>
              </a:rPr>
              <a:t>ve</a:t>
            </a:r>
            <a:r>
              <a:rPr lang="en-US" sz="2400" dirty="0">
                <a:solidFill>
                  <a:srgbClr val="2C2926"/>
                </a:solidFill>
                <a:ea typeface="Inter" pitchFamily="34" charset="-122"/>
                <a:cs typeface="Arial" panose="020B0604020202020204" pitchFamily="34" charset="0"/>
              </a:rPr>
              <a:t> tanı için yeterlidir.</a:t>
            </a:r>
            <a:endParaRPr lang="en-US" sz="2400" dirty="0">
              <a:cs typeface="Arial" panose="020B0604020202020204" pitchFamily="34" charset="0"/>
            </a:endParaRPr>
          </a:p>
        </p:txBody>
      </p:sp>
      <p:sp>
        <p:nvSpPr>
          <p:cNvPr id="13" name="Metin kutusu 12">
            <a:extLst>
              <a:ext uri="{FF2B5EF4-FFF2-40B4-BE49-F238E27FC236}">
                <a16:creationId xmlns:a16="http://schemas.microsoft.com/office/drawing/2014/main" id="{9695A0D6-7346-6241-B04F-4EDE2C3F3193}"/>
              </a:ext>
            </a:extLst>
          </p:cNvPr>
          <p:cNvSpPr txBox="1"/>
          <p:nvPr/>
        </p:nvSpPr>
        <p:spPr>
          <a:xfrm>
            <a:off x="8587047" y="7803808"/>
            <a:ext cx="5943600" cy="3693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tr-TR"/>
            </a:defPPr>
            <a:lvl1pPr algn="r">
              <a:defRPr i="1">
                <a:solidFill>
                  <a:srgbClr val="5B616B"/>
                </a:solidFill>
              </a:defRPr>
            </a:lvl1pPr>
          </a:lstStyle>
          <a:p>
            <a:r>
              <a:rPr lang="en-US" dirty="0" err="1"/>
              <a:t>Masotti</a:t>
            </a:r>
            <a:r>
              <a:rPr lang="en-US" dirty="0"/>
              <a:t> L. </a:t>
            </a:r>
            <a:r>
              <a:rPr lang="en-US" dirty="0" err="1"/>
              <a:t>Vasc</a:t>
            </a:r>
            <a:r>
              <a:rPr lang="en-US" dirty="0"/>
              <a:t> Health Risk </a:t>
            </a:r>
            <a:r>
              <a:rPr lang="en-US" dirty="0" err="1"/>
              <a:t>Manag</a:t>
            </a:r>
            <a:r>
              <a:rPr lang="en-US" dirty="0"/>
              <a:t>. 2008; 4(3): 629-36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6" name="Rectangle 48"/>
          <p:cNvSpPr>
            <a:spLocks noGrp="1" noChangeArrowheads="1"/>
          </p:cNvSpPr>
          <p:nvPr>
            <p:ph type="title"/>
          </p:nvPr>
        </p:nvSpPr>
        <p:spPr>
          <a:xfrm>
            <a:off x="593698" y="882499"/>
            <a:ext cx="9418320" cy="1645920"/>
          </a:xfrm>
        </p:spPr>
        <p:txBody>
          <a:bodyPr>
            <a:noAutofit/>
          </a:bodyPr>
          <a:lstStyle/>
          <a:p>
            <a:pPr algn="l">
              <a:lnSpc>
                <a:spcPct val="190000"/>
              </a:lnSpc>
            </a:pPr>
            <a:r>
              <a:rPr lang="tr-TR" sz="3840" dirty="0">
                <a:latin typeface="+mn-lt"/>
                <a:cs typeface="Big Caslon Medium" panose="02000603090000020003" pitchFamily="2" charset="-79"/>
              </a:rPr>
              <a:t>A.G., 85y.,</a:t>
            </a:r>
            <a:r>
              <a:rPr lang="tr-TR" sz="3840" dirty="0">
                <a:latin typeface="+mn-lt"/>
                <a:cs typeface="Big Caslon Medium" panose="02000603090000020003" pitchFamily="2" charset="-79"/>
                <a:sym typeface="Webdings" pitchFamily="18" charset="2"/>
              </a:rPr>
              <a:t> ♂, emekli memur, Ankara</a:t>
            </a:r>
            <a:br>
              <a:rPr lang="tr-TR" sz="3840" dirty="0">
                <a:solidFill>
                  <a:srgbClr val="FFFF66"/>
                </a:solidFill>
                <a:latin typeface="+mn-lt"/>
                <a:cs typeface="Big Caslon Medium" panose="02000603090000020003" pitchFamily="2" charset="-79"/>
                <a:sym typeface="Webdings" pitchFamily="18" charset="2"/>
              </a:rPr>
            </a:br>
            <a:endParaRPr lang="tr-TR" sz="2880" b="1" dirty="0">
              <a:solidFill>
                <a:srgbClr val="C00000"/>
              </a:solidFill>
              <a:latin typeface="+mn-lt"/>
              <a:cs typeface="Big Caslon Medium" panose="02000603090000020003" pitchFamily="2" charset="-79"/>
            </a:endParaRPr>
          </a:p>
        </p:txBody>
      </p:sp>
      <p:sp>
        <p:nvSpPr>
          <p:cNvPr id="2180" name="Text Box 132"/>
          <p:cNvSpPr txBox="1">
            <a:spLocks noChangeArrowheads="1"/>
          </p:cNvSpPr>
          <p:nvPr/>
        </p:nvSpPr>
        <p:spPr bwMode="auto">
          <a:xfrm>
            <a:off x="593698" y="2528419"/>
            <a:ext cx="13167360" cy="3373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Bef>
                <a:spcPct val="50000"/>
              </a:spcBef>
            </a:pPr>
            <a:r>
              <a:rPr lang="tr-TR" sz="3360" dirty="0">
                <a:cs typeface="Big Caslon Medium" panose="02000603090000020003" pitchFamily="2" charset="-79"/>
              </a:rPr>
              <a:t>Prostat kanseri nedeniyle anti-</a:t>
            </a:r>
            <a:r>
              <a:rPr lang="tr-TR" sz="3360" dirty="0" err="1">
                <a:cs typeface="Big Caslon Medium" panose="02000603090000020003" pitchFamily="2" charset="-79"/>
              </a:rPr>
              <a:t>androjen</a:t>
            </a:r>
            <a:r>
              <a:rPr lang="tr-TR" sz="3360" dirty="0">
                <a:cs typeface="Big Caslon Medium" panose="02000603090000020003" pitchFamily="2" charset="-79"/>
              </a:rPr>
              <a:t> kullanan hastanın 1 haftadır artan halsizlik yakınması varmış. Sabah uyanınca bayılır gibi olması nedeniyle acil servise getirilmiş. </a:t>
            </a:r>
          </a:p>
          <a:p>
            <a:pPr>
              <a:lnSpc>
                <a:spcPct val="150000"/>
              </a:lnSpc>
              <a:spcBef>
                <a:spcPct val="50000"/>
              </a:spcBef>
            </a:pPr>
            <a:r>
              <a:rPr lang="tr-TR" sz="3360" b="1" dirty="0">
                <a:solidFill>
                  <a:srgbClr val="C00000"/>
                </a:solidFill>
                <a:cs typeface="Big Caslon Medium" panose="02000603090000020003" pitchFamily="2" charset="-79"/>
              </a:rPr>
              <a:t>FM: </a:t>
            </a:r>
            <a:r>
              <a:rPr lang="tr-TR" sz="3360" dirty="0">
                <a:cs typeface="Big Caslon Medium" panose="02000603090000020003" pitchFamily="2" charset="-79"/>
              </a:rPr>
              <a:t>Genel durum bozukluğu dışında tüm </a:t>
            </a:r>
            <a:r>
              <a:rPr lang="tr-TR" sz="3360" dirty="0" err="1">
                <a:cs typeface="Big Caslon Medium" panose="02000603090000020003" pitchFamily="2" charset="-79"/>
              </a:rPr>
              <a:t>vitalleri</a:t>
            </a:r>
            <a:r>
              <a:rPr lang="tr-TR" sz="3360" dirty="0">
                <a:cs typeface="Big Caslon Medium" panose="02000603090000020003" pitchFamily="2" charset="-79"/>
              </a:rPr>
              <a:t> ve muayenesi normal</a:t>
            </a:r>
          </a:p>
        </p:txBody>
      </p:sp>
    </p:spTree>
    <p:extLst>
      <p:ext uri="{BB962C8B-B14F-4D97-AF65-F5344CB8AC3E}">
        <p14:creationId xmlns:p14="http://schemas.microsoft.com/office/powerpoint/2010/main" val="409275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026">
            <a:extLst>
              <a:ext uri="{FF2B5EF4-FFF2-40B4-BE49-F238E27FC236}">
                <a16:creationId xmlns:a16="http://schemas.microsoft.com/office/drawing/2014/main" id="{CFDEDFE7-958F-4A4A-A1AF-F7E0440E44D7}"/>
              </a:ext>
            </a:extLst>
          </p:cNvPr>
          <p:cNvSpPr txBox="1">
            <a:spLocks noChangeArrowheads="1"/>
          </p:cNvSpPr>
          <p:nvPr/>
        </p:nvSpPr>
        <p:spPr>
          <a:xfrm>
            <a:off x="850114" y="730085"/>
            <a:ext cx="9875520" cy="1371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320" b="1" dirty="0">
                <a:solidFill>
                  <a:srgbClr val="C00000"/>
                </a:solidFill>
                <a:latin typeface="Calibri" panose="020F0502020204030204" pitchFamily="34" charset="0"/>
              </a:rPr>
              <a:t>Yaşlılarda PTE tanısında zorluklar:</a:t>
            </a:r>
            <a:endParaRPr lang="en-US" sz="4320" b="1" dirty="0">
              <a:solidFill>
                <a:srgbClr val="C00000"/>
              </a:solidFill>
              <a:latin typeface="Calibri" panose="020F0502020204030204" pitchFamily="34" charset="0"/>
            </a:endParaRPr>
          </a:p>
        </p:txBody>
      </p:sp>
      <p:sp>
        <p:nvSpPr>
          <p:cNvPr id="3" name="Dikdörtgen 2">
            <a:extLst>
              <a:ext uri="{FF2B5EF4-FFF2-40B4-BE49-F238E27FC236}">
                <a16:creationId xmlns:a16="http://schemas.microsoft.com/office/drawing/2014/main" id="{3F6B1843-E9E5-D04F-A5EB-82C8FAD41E30}"/>
              </a:ext>
            </a:extLst>
          </p:cNvPr>
          <p:cNvSpPr/>
          <p:nvPr/>
        </p:nvSpPr>
        <p:spPr>
          <a:xfrm>
            <a:off x="850114" y="1415885"/>
            <a:ext cx="13780285" cy="5441361"/>
          </a:xfrm>
          <a:prstGeom prst="rect">
            <a:avLst/>
          </a:prstGeom>
        </p:spPr>
        <p:txBody>
          <a:bodyPr wrap="square">
            <a:spAutoFit/>
          </a:bodyPr>
          <a:lstStyle/>
          <a:p>
            <a:pPr marL="548640" indent="-548640">
              <a:lnSpc>
                <a:spcPct val="150000"/>
              </a:lnSpc>
              <a:buFont typeface="Arial" panose="020B0604020202020204" pitchFamily="34" charset="0"/>
              <a:buChar char="•"/>
            </a:pPr>
            <a:r>
              <a:rPr lang="tr-TR" sz="3360" dirty="0">
                <a:latin typeface="Calibri" panose="020F0502020204030204" pitchFamily="34" charset="0"/>
              </a:rPr>
              <a:t>Klinik bulgular </a:t>
            </a:r>
            <a:r>
              <a:rPr lang="tr-TR" sz="3360" b="1" dirty="0" err="1">
                <a:latin typeface="Calibri" panose="020F0502020204030204" pitchFamily="34" charset="0"/>
              </a:rPr>
              <a:t>atipiktir</a:t>
            </a:r>
            <a:r>
              <a:rPr lang="tr-TR" sz="3360" b="1" dirty="0">
                <a:latin typeface="Calibri" panose="020F0502020204030204" pitchFamily="34" charset="0"/>
              </a:rPr>
              <a:t> ve zor fark edilir </a:t>
            </a:r>
            <a:r>
              <a:rPr lang="tr-TR" sz="3360" dirty="0">
                <a:latin typeface="Calibri" panose="020F0502020204030204" pitchFamily="34" charset="0"/>
              </a:rPr>
              <a:t>olabilir</a:t>
            </a:r>
          </a:p>
          <a:p>
            <a:pPr marL="548640" indent="-548640">
              <a:lnSpc>
                <a:spcPct val="150000"/>
              </a:lnSpc>
              <a:buFont typeface="Arial" panose="020B0604020202020204" pitchFamily="34" charset="0"/>
              <a:buChar char="•"/>
            </a:pPr>
            <a:r>
              <a:rPr lang="tr-TR" sz="3360" b="1" dirty="0" err="1">
                <a:latin typeface="Calibri" panose="020F0502020204030204" pitchFamily="34" charset="0"/>
              </a:rPr>
              <a:t>Vital</a:t>
            </a:r>
            <a:r>
              <a:rPr lang="tr-TR" sz="3360" b="1" dirty="0">
                <a:latin typeface="Calibri" panose="020F0502020204030204" pitchFamily="34" charset="0"/>
              </a:rPr>
              <a:t> bulgular </a:t>
            </a:r>
            <a:r>
              <a:rPr lang="tr-TR" sz="3360" dirty="0">
                <a:latin typeface="Calibri" panose="020F0502020204030204" pitchFamily="34" charset="0"/>
              </a:rPr>
              <a:t>normal olabilir</a:t>
            </a:r>
          </a:p>
          <a:p>
            <a:pPr marL="548640" indent="-548640">
              <a:lnSpc>
                <a:spcPct val="150000"/>
              </a:lnSpc>
              <a:buFont typeface="Arial" panose="020B0604020202020204" pitchFamily="34" charset="0"/>
              <a:buChar char="•"/>
            </a:pPr>
            <a:r>
              <a:rPr lang="tr-TR" sz="3360" dirty="0">
                <a:latin typeface="Calibri" panose="020F0502020204030204" pitchFamily="34" charset="0"/>
              </a:rPr>
              <a:t>Yakınmalar hasta ve hekim tarafından altta bulunan diğer </a:t>
            </a:r>
            <a:r>
              <a:rPr lang="tr-TR" sz="3360" dirty="0" err="1">
                <a:latin typeface="Calibri" panose="020F0502020204030204" pitchFamily="34" charset="0"/>
              </a:rPr>
              <a:t>komorbiditelere</a:t>
            </a:r>
            <a:r>
              <a:rPr lang="tr-TR" sz="3360" dirty="0">
                <a:latin typeface="Calibri" panose="020F0502020204030204" pitchFamily="34" charset="0"/>
              </a:rPr>
              <a:t> atfedilebilir</a:t>
            </a:r>
          </a:p>
          <a:p>
            <a:pPr marL="548640" indent="-548640">
              <a:lnSpc>
                <a:spcPct val="150000"/>
              </a:lnSpc>
              <a:buFont typeface="Arial" panose="020B0604020202020204" pitchFamily="34" charset="0"/>
              <a:buChar char="•"/>
            </a:pPr>
            <a:r>
              <a:rPr lang="tr-TR" sz="3360" dirty="0">
                <a:latin typeface="Calibri" panose="020F0502020204030204" pitchFamily="34" charset="0"/>
              </a:rPr>
              <a:t>Klinik olasılık skorları (</a:t>
            </a:r>
            <a:r>
              <a:rPr lang="tr-TR" sz="3360" dirty="0" err="1">
                <a:latin typeface="Calibri" panose="020F0502020204030204" pitchFamily="34" charset="0"/>
              </a:rPr>
              <a:t>Wells</a:t>
            </a:r>
            <a:r>
              <a:rPr lang="tr-TR" sz="3360" dirty="0">
                <a:latin typeface="Calibri" panose="020F0502020204030204" pitchFamily="34" charset="0"/>
              </a:rPr>
              <a:t> ve </a:t>
            </a:r>
            <a:r>
              <a:rPr lang="tr-TR" sz="3360" dirty="0" err="1">
                <a:latin typeface="Calibri" panose="020F0502020204030204" pitchFamily="34" charset="0"/>
              </a:rPr>
              <a:t>Geneva</a:t>
            </a:r>
            <a:r>
              <a:rPr lang="tr-TR" sz="3360" dirty="0">
                <a:latin typeface="Calibri" panose="020F0502020204030204" pitchFamily="34" charset="0"/>
              </a:rPr>
              <a:t>) </a:t>
            </a:r>
            <a:r>
              <a:rPr lang="tr-TR" sz="3360" dirty="0" err="1">
                <a:latin typeface="Calibri" panose="020F0502020204030204" pitchFamily="34" charset="0"/>
              </a:rPr>
              <a:t>geriatrik</a:t>
            </a:r>
            <a:r>
              <a:rPr lang="tr-TR" sz="3360" dirty="0">
                <a:latin typeface="Calibri" panose="020F0502020204030204" pitchFamily="34" charset="0"/>
              </a:rPr>
              <a:t> popülasyona uygun değildir.</a:t>
            </a:r>
          </a:p>
          <a:p>
            <a:pPr marL="548640" indent="-548640">
              <a:lnSpc>
                <a:spcPct val="150000"/>
              </a:lnSpc>
              <a:buFont typeface="Arial" panose="020B0604020202020204" pitchFamily="34" charset="0"/>
              <a:buChar char="•"/>
            </a:pPr>
            <a:r>
              <a:rPr lang="tr-TR" sz="3360" dirty="0">
                <a:latin typeface="Calibri" panose="020F0502020204030204" pitchFamily="34" charset="0"/>
              </a:rPr>
              <a:t>Göğüs ağrısı ve nefes darlığı olmaksızın </a:t>
            </a:r>
            <a:r>
              <a:rPr lang="tr-TR" sz="3360" b="1" dirty="0">
                <a:latin typeface="Calibri" panose="020F0502020204030204" pitchFamily="34" charset="0"/>
              </a:rPr>
              <a:t>izole </a:t>
            </a:r>
            <a:r>
              <a:rPr lang="tr-TR" sz="3360" b="1" dirty="0" err="1">
                <a:latin typeface="Calibri" panose="020F0502020204030204" pitchFamily="34" charset="0"/>
              </a:rPr>
              <a:t>senkop</a:t>
            </a:r>
            <a:r>
              <a:rPr lang="tr-TR" sz="3360" b="1" dirty="0">
                <a:latin typeface="Calibri" panose="020F0502020204030204" pitchFamily="34" charset="0"/>
              </a:rPr>
              <a:t> </a:t>
            </a:r>
            <a:r>
              <a:rPr lang="tr-TR" sz="3360" dirty="0">
                <a:latin typeface="Calibri" panose="020F0502020204030204" pitchFamily="34" charset="0"/>
              </a:rPr>
              <a:t>sık görülür.</a:t>
            </a:r>
          </a:p>
        </p:txBody>
      </p:sp>
      <p:sp>
        <p:nvSpPr>
          <p:cNvPr id="4" name="Dikdörtgen 3">
            <a:extLst>
              <a:ext uri="{FF2B5EF4-FFF2-40B4-BE49-F238E27FC236}">
                <a16:creationId xmlns:a16="http://schemas.microsoft.com/office/drawing/2014/main" id="{B475E91E-E6F5-6A4B-BF43-5A6EEF12EEDD}"/>
              </a:ext>
            </a:extLst>
          </p:cNvPr>
          <p:cNvSpPr/>
          <p:nvPr/>
        </p:nvSpPr>
        <p:spPr>
          <a:xfrm>
            <a:off x="10272335" y="7449202"/>
            <a:ext cx="3929344" cy="97872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r"/>
            <a:r>
              <a:rPr lang="tr-TR" i="1" dirty="0" err="1">
                <a:solidFill>
                  <a:srgbClr val="5B616B"/>
                </a:solidFill>
              </a:rPr>
              <a:t>Clin</a:t>
            </a:r>
            <a:r>
              <a:rPr lang="tr-TR" i="1" dirty="0">
                <a:solidFill>
                  <a:srgbClr val="5B616B"/>
                </a:solidFill>
              </a:rPr>
              <a:t> </a:t>
            </a:r>
            <a:r>
              <a:rPr lang="tr-TR" i="1" dirty="0" err="1">
                <a:solidFill>
                  <a:srgbClr val="5B616B"/>
                </a:solidFill>
              </a:rPr>
              <a:t>Geriatr</a:t>
            </a:r>
            <a:r>
              <a:rPr lang="tr-TR" i="1" dirty="0">
                <a:solidFill>
                  <a:srgbClr val="5B616B"/>
                </a:solidFill>
              </a:rPr>
              <a:t> </a:t>
            </a:r>
            <a:r>
              <a:rPr lang="tr-TR" i="1" dirty="0" err="1">
                <a:solidFill>
                  <a:srgbClr val="5B616B"/>
                </a:solidFill>
              </a:rPr>
              <a:t>Med</a:t>
            </a:r>
            <a:r>
              <a:rPr lang="tr-TR" i="1" dirty="0">
                <a:solidFill>
                  <a:srgbClr val="5B616B"/>
                </a:solidFill>
              </a:rPr>
              <a:t> 23 (2007) 413–423</a:t>
            </a:r>
          </a:p>
          <a:p>
            <a:pPr algn="r"/>
            <a:r>
              <a:rPr lang="tr-TR" i="1" dirty="0">
                <a:solidFill>
                  <a:srgbClr val="5B616B"/>
                </a:solidFill>
              </a:rPr>
              <a:t>J </a:t>
            </a:r>
            <a:r>
              <a:rPr lang="tr-TR" i="1" dirty="0" err="1">
                <a:solidFill>
                  <a:srgbClr val="5B616B"/>
                </a:solidFill>
              </a:rPr>
              <a:t>Am</a:t>
            </a:r>
            <a:r>
              <a:rPr lang="tr-TR" i="1" dirty="0">
                <a:solidFill>
                  <a:srgbClr val="5B616B"/>
                </a:solidFill>
              </a:rPr>
              <a:t> </a:t>
            </a:r>
            <a:r>
              <a:rPr lang="tr-TR" i="1" dirty="0" err="1">
                <a:solidFill>
                  <a:srgbClr val="5B616B"/>
                </a:solidFill>
              </a:rPr>
              <a:t>Geriatr</a:t>
            </a:r>
            <a:r>
              <a:rPr lang="tr-TR" i="1" dirty="0">
                <a:solidFill>
                  <a:srgbClr val="5B616B"/>
                </a:solidFill>
              </a:rPr>
              <a:t> </a:t>
            </a:r>
            <a:r>
              <a:rPr lang="tr-TR" i="1" dirty="0" err="1">
                <a:solidFill>
                  <a:srgbClr val="5B616B"/>
                </a:solidFill>
              </a:rPr>
              <a:t>Soc</a:t>
            </a:r>
            <a:r>
              <a:rPr lang="tr-TR" i="1" dirty="0">
                <a:solidFill>
                  <a:srgbClr val="5B616B"/>
                </a:solidFill>
              </a:rPr>
              <a:t> 53:1039–1045, 2005</a:t>
            </a:r>
          </a:p>
          <a:p>
            <a:pPr algn="r"/>
            <a:endParaRPr lang="tr-TR" i="1" dirty="0">
              <a:solidFill>
                <a:srgbClr val="5B616B"/>
              </a:solidFill>
            </a:endParaRPr>
          </a:p>
        </p:txBody>
      </p:sp>
    </p:spTree>
    <p:extLst>
      <p:ext uri="{BB962C8B-B14F-4D97-AF65-F5344CB8AC3E}">
        <p14:creationId xmlns:p14="http://schemas.microsoft.com/office/powerpoint/2010/main" val="433495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name="Slide 8">
    <p:spTree>
      <p:nvGrpSpPr>
        <p:cNvPr id="1" name=""/>
        <p:cNvGrpSpPr/>
        <p:nvPr/>
      </p:nvGrpSpPr>
      <p:grpSpPr>
        <a:xfrm>
          <a:off x="0" y="0"/>
          <a:ext cx="0" cy="0"/>
          <a:chOff x="0" y="0"/>
          <a:chExt cx="0" cy="0"/>
        </a:xfrm>
      </p:grpSpPr>
      <p:sp>
        <p:nvSpPr>
          <p:cNvPr id="2" name="Text 0"/>
          <p:cNvSpPr/>
          <p:nvPr/>
        </p:nvSpPr>
        <p:spPr>
          <a:xfrm>
            <a:off x="793790" y="1118384"/>
            <a:ext cx="11072455" cy="708779"/>
          </a:xfrm>
          <a:prstGeom prst="rect">
            <a:avLst/>
          </a:prstGeom>
          <a:noFill/>
          <a:ln/>
        </p:spPr>
        <p:txBody>
          <a:bodyPr wrap="none" lIns="0" tIns="0" rIns="0" bIns="0" rtlCol="0" anchor="t"/>
          <a:lstStyle/>
          <a:p>
            <a:pPr marL="0" indent="0" algn="l">
              <a:lnSpc>
                <a:spcPts val="5550"/>
              </a:lnSpc>
              <a:buNone/>
            </a:pPr>
            <a:r>
              <a:rPr lang="en-US" sz="4450" b="1" dirty="0">
                <a:solidFill>
                  <a:srgbClr val="0070C0"/>
                </a:solidFill>
                <a:ea typeface="Bricolage Grotesque Semi Bold" pitchFamily="34" charset="-122"/>
                <a:cs typeface="Big Caslon Medium" panose="02000603090000020003" pitchFamily="2" charset="-79"/>
              </a:rPr>
              <a:t>Görüntüleme Yöntemlerinin Performansı</a:t>
            </a:r>
            <a:endParaRPr lang="en-US" sz="4450" b="1" dirty="0">
              <a:solidFill>
                <a:srgbClr val="0070C0"/>
              </a:solidFill>
              <a:cs typeface="Big Caslon Medium" panose="02000603090000020003" pitchFamily="2" charset="-79"/>
            </a:endParaRPr>
          </a:p>
        </p:txBody>
      </p:sp>
      <p:sp>
        <p:nvSpPr>
          <p:cNvPr id="3" name="Text 1"/>
          <p:cNvSpPr/>
          <p:nvPr/>
        </p:nvSpPr>
        <p:spPr>
          <a:xfrm>
            <a:off x="793790" y="2155009"/>
            <a:ext cx="2835235" cy="354330"/>
          </a:xfrm>
          <a:prstGeom prst="rect">
            <a:avLst/>
          </a:prstGeom>
          <a:noFill/>
          <a:ln/>
        </p:spPr>
        <p:txBody>
          <a:bodyPr wrap="none" lIns="0" tIns="0" rIns="0" bIns="0" rtlCol="0" anchor="t"/>
          <a:lstStyle/>
          <a:p>
            <a:pPr marL="0" indent="0" algn="l">
              <a:lnSpc>
                <a:spcPct val="150000"/>
              </a:lnSpc>
              <a:buNone/>
            </a:pPr>
            <a:r>
              <a:rPr lang="en-US" sz="3200" dirty="0">
                <a:solidFill>
                  <a:srgbClr val="2C2926"/>
                </a:solidFill>
                <a:ea typeface="Bricolage Grotesque Semi Bold" pitchFamily="34" charset="-122"/>
                <a:cs typeface="Big Caslon Medium" panose="02000603090000020003" pitchFamily="2" charset="-79"/>
              </a:rPr>
              <a:t>BT Anjiyografi</a:t>
            </a:r>
            <a:endParaRPr lang="en-US" sz="3200" dirty="0">
              <a:cs typeface="Big Caslon Medium" panose="02000603090000020003" pitchFamily="2" charset="-79"/>
            </a:endParaRPr>
          </a:p>
        </p:txBody>
      </p:sp>
      <p:sp>
        <p:nvSpPr>
          <p:cNvPr id="4" name="Text 2"/>
          <p:cNvSpPr/>
          <p:nvPr/>
        </p:nvSpPr>
        <p:spPr>
          <a:xfrm>
            <a:off x="793790" y="2894811"/>
            <a:ext cx="4158615" cy="1451610"/>
          </a:xfrm>
          <a:prstGeom prst="rect">
            <a:avLst/>
          </a:prstGeom>
          <a:noFill/>
          <a:ln/>
        </p:spPr>
        <p:txBody>
          <a:bodyPr wrap="square" lIns="0" tIns="0" rIns="0" bIns="0" rtlCol="0" anchor="t"/>
          <a:lstStyle/>
          <a:p>
            <a:pPr marL="0" indent="0" algn="l">
              <a:lnSpc>
                <a:spcPct val="150000"/>
              </a:lnSpc>
              <a:buNone/>
            </a:pPr>
            <a:r>
              <a:rPr lang="en-US" sz="2400" dirty="0">
                <a:solidFill>
                  <a:srgbClr val="2C2926"/>
                </a:solidFill>
                <a:ea typeface="Inter" pitchFamily="34" charset="-122"/>
                <a:cs typeface="Arial" panose="020B0604020202020204" pitchFamily="34" charset="0"/>
              </a:rPr>
              <a:t>Yaştan etkilenmez. Tek veya çok dedektörlü BT'de sensitivite ve spesifite korunur. Yaşlılarda tercih edilmeli.</a:t>
            </a:r>
            <a:endParaRPr lang="en-US" sz="2400" dirty="0">
              <a:cs typeface="Arial" panose="020B0604020202020204" pitchFamily="34" charset="0"/>
            </a:endParaRPr>
          </a:p>
        </p:txBody>
      </p:sp>
      <p:sp>
        <p:nvSpPr>
          <p:cNvPr id="5" name="Text 3"/>
          <p:cNvSpPr/>
          <p:nvPr/>
        </p:nvSpPr>
        <p:spPr>
          <a:xfrm>
            <a:off x="5235893" y="2155009"/>
            <a:ext cx="2835235" cy="354330"/>
          </a:xfrm>
          <a:prstGeom prst="rect">
            <a:avLst/>
          </a:prstGeom>
          <a:noFill/>
          <a:ln/>
        </p:spPr>
        <p:txBody>
          <a:bodyPr wrap="none" lIns="0" tIns="0" rIns="0" bIns="0" rtlCol="0" anchor="t"/>
          <a:lstStyle/>
          <a:p>
            <a:pPr marL="0" indent="0" algn="l">
              <a:lnSpc>
                <a:spcPct val="150000"/>
              </a:lnSpc>
              <a:buNone/>
            </a:pPr>
            <a:r>
              <a:rPr lang="en-US" sz="3200" dirty="0">
                <a:solidFill>
                  <a:srgbClr val="2C2926"/>
                </a:solidFill>
                <a:ea typeface="Bricolage Grotesque Semi Bold" pitchFamily="34" charset="-122"/>
                <a:cs typeface="Big Caslon Medium" panose="02000603090000020003" pitchFamily="2" charset="-79"/>
              </a:rPr>
              <a:t>V/Q Sintigrafisi</a:t>
            </a:r>
            <a:endParaRPr lang="en-US" sz="3200" dirty="0">
              <a:cs typeface="Big Caslon Medium" panose="02000603090000020003" pitchFamily="2" charset="-79"/>
            </a:endParaRPr>
          </a:p>
        </p:txBody>
      </p:sp>
      <p:sp>
        <p:nvSpPr>
          <p:cNvPr id="6" name="Text 4"/>
          <p:cNvSpPr/>
          <p:nvPr/>
        </p:nvSpPr>
        <p:spPr>
          <a:xfrm>
            <a:off x="5235893" y="2894811"/>
            <a:ext cx="4158615" cy="1451610"/>
          </a:xfrm>
          <a:prstGeom prst="rect">
            <a:avLst/>
          </a:prstGeom>
          <a:noFill/>
          <a:ln/>
        </p:spPr>
        <p:txBody>
          <a:bodyPr wrap="square" lIns="0" tIns="0" rIns="0" bIns="0" rtlCol="0" anchor="t"/>
          <a:lstStyle/>
          <a:p>
            <a:pPr marL="0" indent="0" algn="l">
              <a:lnSpc>
                <a:spcPct val="150000"/>
              </a:lnSpc>
              <a:buNone/>
            </a:pPr>
            <a:r>
              <a:rPr lang="en-US" sz="2400" dirty="0">
                <a:solidFill>
                  <a:srgbClr val="2C2926"/>
                </a:solidFill>
                <a:ea typeface="Inter" pitchFamily="34" charset="-122"/>
                <a:cs typeface="Arial" panose="020B0604020202020204" pitchFamily="34" charset="0"/>
              </a:rPr>
              <a:t>Tanısal verim yaşla azalır (40 yaş altı %68 → 80 yaş üstü %42). Seçilmemiş hastalarda tanısal olmayan sonuç oranı yüksek.</a:t>
            </a:r>
            <a:endParaRPr lang="en-US" sz="2400" dirty="0">
              <a:cs typeface="Arial" panose="020B0604020202020204" pitchFamily="34" charset="0"/>
            </a:endParaRPr>
          </a:p>
        </p:txBody>
      </p:sp>
      <p:sp>
        <p:nvSpPr>
          <p:cNvPr id="7" name="Text 5"/>
          <p:cNvSpPr/>
          <p:nvPr/>
        </p:nvSpPr>
        <p:spPr>
          <a:xfrm>
            <a:off x="9677995" y="2155009"/>
            <a:ext cx="2835235" cy="354330"/>
          </a:xfrm>
          <a:prstGeom prst="rect">
            <a:avLst/>
          </a:prstGeom>
          <a:noFill/>
          <a:ln/>
        </p:spPr>
        <p:txBody>
          <a:bodyPr wrap="none" lIns="0" tIns="0" rIns="0" bIns="0" rtlCol="0" anchor="t"/>
          <a:lstStyle/>
          <a:p>
            <a:pPr marL="0" indent="0" algn="l">
              <a:lnSpc>
                <a:spcPct val="150000"/>
              </a:lnSpc>
              <a:buNone/>
            </a:pPr>
            <a:r>
              <a:rPr lang="en-US" sz="3200" dirty="0">
                <a:solidFill>
                  <a:srgbClr val="2C2926"/>
                </a:solidFill>
                <a:ea typeface="Bricolage Grotesque Semi Bold" pitchFamily="34" charset="-122"/>
                <a:cs typeface="Big Caslon Medium" panose="02000603090000020003" pitchFamily="2" charset="-79"/>
              </a:rPr>
              <a:t>Alt Ekstremite USG</a:t>
            </a:r>
            <a:endParaRPr lang="en-US" sz="3200" dirty="0">
              <a:cs typeface="Big Caslon Medium" panose="02000603090000020003" pitchFamily="2" charset="-79"/>
            </a:endParaRPr>
          </a:p>
        </p:txBody>
      </p:sp>
      <p:sp>
        <p:nvSpPr>
          <p:cNvPr id="8" name="Text 6"/>
          <p:cNvSpPr/>
          <p:nvPr/>
        </p:nvSpPr>
        <p:spPr>
          <a:xfrm>
            <a:off x="9677995" y="2894811"/>
            <a:ext cx="4158615" cy="1088708"/>
          </a:xfrm>
          <a:prstGeom prst="rect">
            <a:avLst/>
          </a:prstGeom>
          <a:noFill/>
          <a:ln/>
        </p:spPr>
        <p:txBody>
          <a:bodyPr wrap="square" lIns="0" tIns="0" rIns="0" bIns="0" rtlCol="0" anchor="t"/>
          <a:lstStyle/>
          <a:p>
            <a:pPr marL="0" indent="0" algn="l">
              <a:lnSpc>
                <a:spcPct val="150000"/>
              </a:lnSpc>
              <a:buNone/>
            </a:pPr>
            <a:r>
              <a:rPr lang="en-US" sz="2400" dirty="0">
                <a:solidFill>
                  <a:srgbClr val="2C2926"/>
                </a:solidFill>
                <a:ea typeface="Inter" pitchFamily="34" charset="-122"/>
                <a:cs typeface="Arial" panose="020B0604020202020204" pitchFamily="34" charset="0"/>
              </a:rPr>
              <a:t>Sensitivite yaşla artar, spesifite %100'e yakın kalır. DVT saptanması PE tanısı için yeterli.</a:t>
            </a:r>
            <a:endParaRPr lang="en-US" sz="2400" dirty="0">
              <a:cs typeface="Arial" panose="020B0604020202020204" pitchFamily="34" charset="0"/>
            </a:endParaRPr>
          </a:p>
        </p:txBody>
      </p:sp>
      <p:sp>
        <p:nvSpPr>
          <p:cNvPr id="9" name="Metin kutusu 8">
            <a:extLst>
              <a:ext uri="{FF2B5EF4-FFF2-40B4-BE49-F238E27FC236}">
                <a16:creationId xmlns:a16="http://schemas.microsoft.com/office/drawing/2014/main" id="{20AD04F0-94F8-384E-916F-2B414A6D5830}"/>
              </a:ext>
            </a:extLst>
          </p:cNvPr>
          <p:cNvSpPr txBox="1"/>
          <p:nvPr/>
        </p:nvSpPr>
        <p:spPr>
          <a:xfrm>
            <a:off x="8587047" y="7783026"/>
            <a:ext cx="5943600" cy="3693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tr-TR"/>
            </a:defPPr>
            <a:lvl1pPr algn="r">
              <a:defRPr i="1">
                <a:solidFill>
                  <a:srgbClr val="5B616B"/>
                </a:solidFill>
              </a:defRPr>
            </a:lvl1pPr>
          </a:lstStyle>
          <a:p>
            <a:r>
              <a:rPr lang="en-US" dirty="0" err="1"/>
              <a:t>Masotti</a:t>
            </a:r>
            <a:r>
              <a:rPr lang="en-US" dirty="0"/>
              <a:t> L. </a:t>
            </a:r>
            <a:r>
              <a:rPr lang="en-US" dirty="0" err="1"/>
              <a:t>Vasc</a:t>
            </a:r>
            <a:r>
              <a:rPr lang="en-US" dirty="0"/>
              <a:t> Health Risk </a:t>
            </a:r>
            <a:r>
              <a:rPr lang="en-US" dirty="0" err="1"/>
              <a:t>Manag</a:t>
            </a:r>
            <a:r>
              <a:rPr lang="en-US" dirty="0"/>
              <a:t>. 2008; 4(3): 629-36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name="Slide 9">
    <p:spTree>
      <p:nvGrpSpPr>
        <p:cNvPr id="1" name=""/>
        <p:cNvGrpSpPr/>
        <p:nvPr/>
      </p:nvGrpSpPr>
      <p:grpSpPr>
        <a:xfrm>
          <a:off x="0" y="0"/>
          <a:ext cx="0" cy="0"/>
          <a:chOff x="0" y="0"/>
          <a:chExt cx="0" cy="0"/>
        </a:xfrm>
      </p:grpSpPr>
      <p:sp>
        <p:nvSpPr>
          <p:cNvPr id="2" name="Text 0"/>
          <p:cNvSpPr/>
          <p:nvPr/>
        </p:nvSpPr>
        <p:spPr>
          <a:xfrm>
            <a:off x="498526" y="515766"/>
            <a:ext cx="6820138" cy="708779"/>
          </a:xfrm>
          <a:prstGeom prst="rect">
            <a:avLst/>
          </a:prstGeom>
          <a:noFill/>
          <a:ln/>
        </p:spPr>
        <p:txBody>
          <a:bodyPr wrap="none" lIns="0" tIns="0" rIns="0" bIns="0" rtlCol="0" anchor="t"/>
          <a:lstStyle/>
          <a:p>
            <a:pPr marL="0" indent="0" algn="l">
              <a:lnSpc>
                <a:spcPts val="5550"/>
              </a:lnSpc>
              <a:buNone/>
            </a:pPr>
            <a:r>
              <a:rPr lang="en-US" sz="4450" b="1" dirty="0">
                <a:solidFill>
                  <a:srgbClr val="0070C0"/>
                </a:solidFill>
                <a:ea typeface="Bricolage Grotesque Semi Bold" pitchFamily="34" charset="-122"/>
                <a:cs typeface="Big Caslon Medium" panose="02000603090000020003" pitchFamily="2" charset="-79"/>
              </a:rPr>
              <a:t>Önerilen Tanı Algoritması</a:t>
            </a:r>
            <a:endParaRPr lang="en-US" sz="4450" b="1" dirty="0">
              <a:solidFill>
                <a:srgbClr val="0070C0"/>
              </a:solidFill>
              <a:cs typeface="Big Caslon Medium" panose="02000603090000020003" pitchFamily="2" charset="-79"/>
            </a:endParaRPr>
          </a:p>
        </p:txBody>
      </p:sp>
      <p:pic>
        <p:nvPicPr>
          <p:cNvPr id="4" name="Image 0" descr="preencoded.png"/>
          <p:cNvPicPr>
            <a:picLocks noChangeAspect="1"/>
          </p:cNvPicPr>
          <p:nvPr/>
        </p:nvPicPr>
        <p:blipFill>
          <a:blip r:embed="rId3"/>
          <a:stretch>
            <a:fillRect/>
          </a:stretch>
        </p:blipFill>
        <p:spPr>
          <a:xfrm>
            <a:off x="793790" y="3022044"/>
            <a:ext cx="4196358" cy="30480"/>
          </a:xfrm>
          <a:prstGeom prst="rect">
            <a:avLst/>
          </a:prstGeom>
        </p:spPr>
      </p:pic>
      <p:grpSp>
        <p:nvGrpSpPr>
          <p:cNvPr id="23" name="Grup 22">
            <a:extLst>
              <a:ext uri="{FF2B5EF4-FFF2-40B4-BE49-F238E27FC236}">
                <a16:creationId xmlns:a16="http://schemas.microsoft.com/office/drawing/2014/main" id="{CFEA231C-4DB0-154D-9CA5-907A3692BEB8}"/>
              </a:ext>
            </a:extLst>
          </p:cNvPr>
          <p:cNvGrpSpPr/>
          <p:nvPr/>
        </p:nvGrpSpPr>
        <p:grpSpPr>
          <a:xfrm>
            <a:off x="685562" y="1573411"/>
            <a:ext cx="4196358" cy="1745575"/>
            <a:chOff x="793790" y="2667000"/>
            <a:chExt cx="4196358" cy="1745575"/>
          </a:xfrm>
        </p:grpSpPr>
        <p:sp>
          <p:nvSpPr>
            <p:cNvPr id="3" name="Text 1"/>
            <p:cNvSpPr/>
            <p:nvPr/>
          </p:nvSpPr>
          <p:spPr>
            <a:xfrm>
              <a:off x="793790" y="2667000"/>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2C2926"/>
                  </a:solidFill>
                  <a:ea typeface="Bricolage Grotesque Light" pitchFamily="34" charset="-122"/>
                  <a:cs typeface="Arial" panose="020B0604020202020204" pitchFamily="34" charset="0"/>
                </a:rPr>
                <a:t>01</a:t>
              </a:r>
              <a:endParaRPr lang="en-US" sz="1750" dirty="0">
                <a:cs typeface="Arial" panose="020B0604020202020204" pitchFamily="34" charset="0"/>
              </a:endParaRPr>
            </a:p>
          </p:txBody>
        </p:sp>
        <p:sp>
          <p:nvSpPr>
            <p:cNvPr id="5" name="Text 2"/>
            <p:cNvSpPr/>
            <p:nvPr/>
          </p:nvSpPr>
          <p:spPr>
            <a:xfrm>
              <a:off x="793790" y="319635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ea typeface="Bricolage Grotesque Semi Bold" pitchFamily="34" charset="-122"/>
                  <a:cs typeface="Big Caslon Medium" panose="02000603090000020003" pitchFamily="2" charset="-79"/>
                </a:rPr>
                <a:t>Klinik Şüphe</a:t>
              </a:r>
              <a:endParaRPr lang="en-US" sz="2200" b="1" dirty="0">
                <a:cs typeface="Big Caslon Medium" panose="02000603090000020003" pitchFamily="2" charset="-79"/>
              </a:endParaRPr>
            </a:p>
          </p:txBody>
        </p:sp>
        <p:sp>
          <p:nvSpPr>
            <p:cNvPr id="6" name="Text 3"/>
            <p:cNvSpPr/>
            <p:nvPr/>
          </p:nvSpPr>
          <p:spPr>
            <a:xfrm>
              <a:off x="793790" y="3686770"/>
              <a:ext cx="4196358" cy="725805"/>
            </a:xfrm>
            <a:prstGeom prst="rect">
              <a:avLst/>
            </a:prstGeom>
            <a:noFill/>
            <a:ln/>
          </p:spPr>
          <p:txBody>
            <a:bodyPr wrap="square" lIns="0" tIns="0" rIns="0" bIns="0" rtlCol="0" anchor="t"/>
            <a:lstStyle/>
            <a:p>
              <a:pPr marL="0" indent="0" algn="l">
                <a:lnSpc>
                  <a:spcPts val="2850"/>
                </a:lnSpc>
                <a:buNone/>
              </a:pPr>
              <a:r>
                <a:rPr lang="en-US" sz="1750" dirty="0">
                  <a:solidFill>
                    <a:srgbClr val="2C2926"/>
                  </a:solidFill>
                  <a:ea typeface="Inter" pitchFamily="34" charset="-122"/>
                  <a:cs typeface="Arial" panose="020B0604020202020204" pitchFamily="34" charset="0"/>
                </a:rPr>
                <a:t>Açıklanamayan dispne, takipne veya taşikardi varlığında PE düşünülmeli</a:t>
              </a:r>
              <a:endParaRPr lang="en-US" sz="1750" dirty="0">
                <a:cs typeface="Arial" panose="020B0604020202020204" pitchFamily="34" charset="0"/>
              </a:endParaRPr>
            </a:p>
          </p:txBody>
        </p:sp>
      </p:grpSp>
      <p:grpSp>
        <p:nvGrpSpPr>
          <p:cNvPr id="25" name="Grup 24">
            <a:extLst>
              <a:ext uri="{FF2B5EF4-FFF2-40B4-BE49-F238E27FC236}">
                <a16:creationId xmlns:a16="http://schemas.microsoft.com/office/drawing/2014/main" id="{BD9D3C50-D6B6-0F45-B2F3-9BB0B6840A13}"/>
              </a:ext>
            </a:extLst>
          </p:cNvPr>
          <p:cNvGrpSpPr/>
          <p:nvPr/>
        </p:nvGrpSpPr>
        <p:grpSpPr>
          <a:xfrm>
            <a:off x="4990148" y="2340173"/>
            <a:ext cx="4196358" cy="1745575"/>
            <a:chOff x="5216962" y="2667000"/>
            <a:chExt cx="4196358" cy="1745575"/>
          </a:xfrm>
        </p:grpSpPr>
        <p:sp>
          <p:nvSpPr>
            <p:cNvPr id="7" name="Text 4"/>
            <p:cNvSpPr/>
            <p:nvPr/>
          </p:nvSpPr>
          <p:spPr>
            <a:xfrm>
              <a:off x="5216962" y="2667000"/>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2C2926"/>
                  </a:solidFill>
                  <a:ea typeface="Bricolage Grotesque Light" pitchFamily="34" charset="-122"/>
                  <a:cs typeface="Arial" panose="020B0604020202020204" pitchFamily="34" charset="0"/>
                </a:rPr>
                <a:t>02</a:t>
              </a:r>
              <a:endParaRPr lang="en-US" sz="1750" dirty="0">
                <a:cs typeface="Arial" panose="020B0604020202020204" pitchFamily="34" charset="0"/>
              </a:endParaRPr>
            </a:p>
          </p:txBody>
        </p:sp>
        <p:pic>
          <p:nvPicPr>
            <p:cNvPr id="8" name="Image 1" descr="preencoded.png"/>
            <p:cNvPicPr>
              <a:picLocks noChangeAspect="1"/>
            </p:cNvPicPr>
            <p:nvPr/>
          </p:nvPicPr>
          <p:blipFill>
            <a:blip r:embed="rId3"/>
            <a:stretch>
              <a:fillRect/>
            </a:stretch>
          </p:blipFill>
          <p:spPr>
            <a:xfrm>
              <a:off x="5216962" y="3022044"/>
              <a:ext cx="4196358" cy="30480"/>
            </a:xfrm>
            <a:prstGeom prst="rect">
              <a:avLst/>
            </a:prstGeom>
          </p:spPr>
        </p:pic>
        <p:sp>
          <p:nvSpPr>
            <p:cNvPr id="9" name="Text 5"/>
            <p:cNvSpPr/>
            <p:nvPr/>
          </p:nvSpPr>
          <p:spPr>
            <a:xfrm>
              <a:off x="5216962" y="3196352"/>
              <a:ext cx="2840831"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ea typeface="Bricolage Grotesque Semi Bold" pitchFamily="34" charset="-122"/>
                  <a:cs typeface="Big Caslon Medium" panose="02000603090000020003" pitchFamily="2" charset="-79"/>
                </a:rPr>
                <a:t>PTP Değerlendirmesi</a:t>
              </a:r>
              <a:endParaRPr lang="en-US" sz="2200" b="1" dirty="0">
                <a:cs typeface="Big Caslon Medium" panose="02000603090000020003" pitchFamily="2" charset="-79"/>
              </a:endParaRPr>
            </a:p>
          </p:txBody>
        </p:sp>
        <p:sp>
          <p:nvSpPr>
            <p:cNvPr id="10" name="Text 6"/>
            <p:cNvSpPr/>
            <p:nvPr/>
          </p:nvSpPr>
          <p:spPr>
            <a:xfrm>
              <a:off x="5216962" y="3686770"/>
              <a:ext cx="4196358" cy="725805"/>
            </a:xfrm>
            <a:prstGeom prst="rect">
              <a:avLst/>
            </a:prstGeom>
            <a:noFill/>
            <a:ln/>
          </p:spPr>
          <p:txBody>
            <a:bodyPr wrap="square" lIns="0" tIns="0" rIns="0" bIns="0" rtlCol="0" anchor="t"/>
            <a:lstStyle/>
            <a:p>
              <a:pPr marL="0" indent="0" algn="l">
                <a:lnSpc>
                  <a:spcPts val="2850"/>
                </a:lnSpc>
                <a:buNone/>
              </a:pPr>
              <a:r>
                <a:rPr lang="en-US" sz="1750" dirty="0">
                  <a:solidFill>
                    <a:srgbClr val="2C2926"/>
                  </a:solidFill>
                  <a:ea typeface="Inter" pitchFamily="34" charset="-122"/>
                  <a:cs typeface="Arial" panose="020B0604020202020204" pitchFamily="34" charset="0"/>
                </a:rPr>
                <a:t>Geneva veya Wells skoru kullanılarak ön test olasılığı hesaplanmalı</a:t>
              </a:r>
              <a:endParaRPr lang="en-US" sz="1750" dirty="0">
                <a:cs typeface="Arial" panose="020B0604020202020204" pitchFamily="34" charset="0"/>
              </a:endParaRPr>
            </a:p>
          </p:txBody>
        </p:sp>
      </p:grpSp>
      <p:grpSp>
        <p:nvGrpSpPr>
          <p:cNvPr id="24" name="Grup 23">
            <a:extLst>
              <a:ext uri="{FF2B5EF4-FFF2-40B4-BE49-F238E27FC236}">
                <a16:creationId xmlns:a16="http://schemas.microsoft.com/office/drawing/2014/main" id="{24C39A7F-2560-C142-B6ED-4BAD77F4730E}"/>
              </a:ext>
            </a:extLst>
          </p:cNvPr>
          <p:cNvGrpSpPr/>
          <p:nvPr/>
        </p:nvGrpSpPr>
        <p:grpSpPr>
          <a:xfrm>
            <a:off x="9866948" y="3084898"/>
            <a:ext cx="4196358" cy="1745575"/>
            <a:chOff x="9640133" y="2667000"/>
            <a:chExt cx="4196358" cy="1745575"/>
          </a:xfrm>
        </p:grpSpPr>
        <p:sp>
          <p:nvSpPr>
            <p:cNvPr id="11" name="Text 7"/>
            <p:cNvSpPr/>
            <p:nvPr/>
          </p:nvSpPr>
          <p:spPr>
            <a:xfrm>
              <a:off x="9640133" y="2667000"/>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2C2926"/>
                  </a:solidFill>
                  <a:ea typeface="Bricolage Grotesque Light" pitchFamily="34" charset="-122"/>
                  <a:cs typeface="Arial" panose="020B0604020202020204" pitchFamily="34" charset="0"/>
                </a:rPr>
                <a:t>03</a:t>
              </a:r>
              <a:endParaRPr lang="en-US" sz="1750" dirty="0">
                <a:cs typeface="Arial" panose="020B0604020202020204" pitchFamily="34" charset="0"/>
              </a:endParaRPr>
            </a:p>
          </p:txBody>
        </p:sp>
        <p:pic>
          <p:nvPicPr>
            <p:cNvPr id="12" name="Image 2" descr="preencoded.png"/>
            <p:cNvPicPr>
              <a:picLocks noChangeAspect="1"/>
            </p:cNvPicPr>
            <p:nvPr/>
          </p:nvPicPr>
          <p:blipFill>
            <a:blip r:embed="rId3"/>
            <a:stretch>
              <a:fillRect/>
            </a:stretch>
          </p:blipFill>
          <p:spPr>
            <a:xfrm>
              <a:off x="9640133" y="3022044"/>
              <a:ext cx="4196358" cy="30480"/>
            </a:xfrm>
            <a:prstGeom prst="rect">
              <a:avLst/>
            </a:prstGeom>
          </p:spPr>
        </p:pic>
        <p:sp>
          <p:nvSpPr>
            <p:cNvPr id="13" name="Text 8"/>
            <p:cNvSpPr/>
            <p:nvPr/>
          </p:nvSpPr>
          <p:spPr>
            <a:xfrm>
              <a:off x="9640133" y="319635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ea typeface="Bricolage Grotesque Semi Bold" pitchFamily="34" charset="-122"/>
                  <a:cs typeface="Big Caslon Medium" panose="02000603090000020003" pitchFamily="2" charset="-79"/>
                </a:rPr>
                <a:t>Alt Ekstremite USG</a:t>
              </a:r>
              <a:endParaRPr lang="en-US" sz="2200" b="1" dirty="0">
                <a:cs typeface="Big Caslon Medium" panose="02000603090000020003" pitchFamily="2" charset="-79"/>
              </a:endParaRPr>
            </a:p>
          </p:txBody>
        </p:sp>
        <p:sp>
          <p:nvSpPr>
            <p:cNvPr id="14" name="Text 9"/>
            <p:cNvSpPr/>
            <p:nvPr/>
          </p:nvSpPr>
          <p:spPr>
            <a:xfrm>
              <a:off x="9640133" y="3686770"/>
              <a:ext cx="4196358" cy="725805"/>
            </a:xfrm>
            <a:prstGeom prst="rect">
              <a:avLst/>
            </a:prstGeom>
            <a:noFill/>
            <a:ln/>
          </p:spPr>
          <p:txBody>
            <a:bodyPr wrap="square" lIns="0" tIns="0" rIns="0" bIns="0" rtlCol="0" anchor="t"/>
            <a:lstStyle/>
            <a:p>
              <a:pPr marL="0" indent="0" algn="l">
                <a:lnSpc>
                  <a:spcPts val="2850"/>
                </a:lnSpc>
                <a:buNone/>
              </a:pPr>
              <a:r>
                <a:rPr lang="en-US" sz="1750" dirty="0">
                  <a:solidFill>
                    <a:srgbClr val="2C2926"/>
                  </a:solidFill>
                  <a:ea typeface="Inter" pitchFamily="34" charset="-122"/>
                  <a:cs typeface="Arial" panose="020B0604020202020204" pitchFamily="34" charset="0"/>
                </a:rPr>
                <a:t>Non-invaziv ilk basamak görüntüleme. DVT varsa tanı konur</a:t>
              </a:r>
              <a:endParaRPr lang="en-US" sz="1750" dirty="0">
                <a:cs typeface="Arial" panose="020B0604020202020204" pitchFamily="34" charset="0"/>
              </a:endParaRPr>
            </a:p>
          </p:txBody>
        </p:sp>
      </p:grpSp>
      <p:grpSp>
        <p:nvGrpSpPr>
          <p:cNvPr id="26" name="Grup 25">
            <a:extLst>
              <a:ext uri="{FF2B5EF4-FFF2-40B4-BE49-F238E27FC236}">
                <a16:creationId xmlns:a16="http://schemas.microsoft.com/office/drawing/2014/main" id="{1D76A0F5-F77C-EE46-AA1C-351652DEF6F3}"/>
              </a:ext>
            </a:extLst>
          </p:cNvPr>
          <p:cNvGrpSpPr/>
          <p:nvPr/>
        </p:nvGrpSpPr>
        <p:grpSpPr>
          <a:xfrm>
            <a:off x="1786176" y="5245429"/>
            <a:ext cx="6407944" cy="1745575"/>
            <a:chOff x="793790" y="4809411"/>
            <a:chExt cx="6407944" cy="1745575"/>
          </a:xfrm>
        </p:grpSpPr>
        <p:sp>
          <p:nvSpPr>
            <p:cNvPr id="15" name="Text 10"/>
            <p:cNvSpPr/>
            <p:nvPr/>
          </p:nvSpPr>
          <p:spPr>
            <a:xfrm>
              <a:off x="793790" y="480941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2C2926"/>
                  </a:solidFill>
                  <a:ea typeface="Bricolage Grotesque Light" pitchFamily="34" charset="-122"/>
                  <a:cs typeface="Bricolage Grotesque Light" pitchFamily="34" charset="-120"/>
                </a:rPr>
                <a:t>04</a:t>
              </a:r>
              <a:endParaRPr lang="en-US" sz="1750" dirty="0"/>
            </a:p>
          </p:txBody>
        </p:sp>
        <p:pic>
          <p:nvPicPr>
            <p:cNvPr id="16" name="Image 3" descr="preencoded.png"/>
            <p:cNvPicPr>
              <a:picLocks noChangeAspect="1"/>
            </p:cNvPicPr>
            <p:nvPr/>
          </p:nvPicPr>
          <p:blipFill>
            <a:blip r:embed="rId4"/>
            <a:stretch>
              <a:fillRect/>
            </a:stretch>
          </p:blipFill>
          <p:spPr>
            <a:xfrm>
              <a:off x="793790" y="5141714"/>
              <a:ext cx="6407944" cy="30480"/>
            </a:xfrm>
            <a:prstGeom prst="rect">
              <a:avLst/>
            </a:prstGeom>
          </p:spPr>
        </p:pic>
        <p:sp>
          <p:nvSpPr>
            <p:cNvPr id="17" name="Text 11"/>
            <p:cNvSpPr/>
            <p:nvPr/>
          </p:nvSpPr>
          <p:spPr>
            <a:xfrm>
              <a:off x="793790" y="5338763"/>
              <a:ext cx="3301841"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ea typeface="Bricolage Grotesque Semi Bold" pitchFamily="34" charset="-122"/>
                  <a:cs typeface="Big Caslon Medium" panose="02000603090000020003" pitchFamily="2" charset="-79"/>
                </a:rPr>
                <a:t>BT Pulmoner Anjiyografi</a:t>
              </a:r>
              <a:endParaRPr lang="en-US" sz="2200" b="1" dirty="0">
                <a:cs typeface="Big Caslon Medium" panose="02000603090000020003" pitchFamily="2" charset="-79"/>
              </a:endParaRPr>
            </a:p>
          </p:txBody>
        </p:sp>
        <p:sp>
          <p:nvSpPr>
            <p:cNvPr id="18" name="Text 12"/>
            <p:cNvSpPr/>
            <p:nvPr/>
          </p:nvSpPr>
          <p:spPr>
            <a:xfrm>
              <a:off x="793790" y="5829181"/>
              <a:ext cx="6407944" cy="725805"/>
            </a:xfrm>
            <a:prstGeom prst="rect">
              <a:avLst/>
            </a:prstGeom>
            <a:noFill/>
            <a:ln/>
          </p:spPr>
          <p:txBody>
            <a:bodyPr wrap="square" lIns="0" tIns="0" rIns="0" bIns="0" rtlCol="0" anchor="t"/>
            <a:lstStyle/>
            <a:p>
              <a:pPr marL="0" indent="0" algn="l">
                <a:lnSpc>
                  <a:spcPts val="2850"/>
                </a:lnSpc>
                <a:buNone/>
              </a:pPr>
              <a:r>
                <a:rPr lang="en-US" sz="1750" dirty="0">
                  <a:solidFill>
                    <a:srgbClr val="2C2926"/>
                  </a:solidFill>
                  <a:ea typeface="Inter" pitchFamily="34" charset="-122"/>
                  <a:cs typeface="Arial" panose="020B0604020202020204" pitchFamily="34" charset="0"/>
                </a:rPr>
                <a:t>Doğrulama için tercih edilen yöntem. Yaşlılarda güvenli ve doğru</a:t>
              </a:r>
              <a:endParaRPr lang="en-US" sz="1750" dirty="0">
                <a:cs typeface="Arial" panose="020B0604020202020204" pitchFamily="34" charset="0"/>
              </a:endParaRPr>
            </a:p>
          </p:txBody>
        </p:sp>
      </p:grpSp>
      <p:grpSp>
        <p:nvGrpSpPr>
          <p:cNvPr id="27" name="Grup 26">
            <a:extLst>
              <a:ext uri="{FF2B5EF4-FFF2-40B4-BE49-F238E27FC236}">
                <a16:creationId xmlns:a16="http://schemas.microsoft.com/office/drawing/2014/main" id="{2D7EC7CC-1B3D-854B-B71A-A485D28556C3}"/>
              </a:ext>
            </a:extLst>
          </p:cNvPr>
          <p:cNvGrpSpPr/>
          <p:nvPr/>
        </p:nvGrpSpPr>
        <p:grpSpPr>
          <a:xfrm>
            <a:off x="8194120" y="6397882"/>
            <a:ext cx="6407944" cy="1382673"/>
            <a:chOff x="7428548" y="4809411"/>
            <a:chExt cx="6407944" cy="1382673"/>
          </a:xfrm>
        </p:grpSpPr>
        <p:sp>
          <p:nvSpPr>
            <p:cNvPr id="19" name="Text 13"/>
            <p:cNvSpPr/>
            <p:nvPr/>
          </p:nvSpPr>
          <p:spPr>
            <a:xfrm>
              <a:off x="7428548" y="480941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2C2926"/>
                  </a:solidFill>
                  <a:ea typeface="Bricolage Grotesque Light" pitchFamily="34" charset="-122"/>
                  <a:cs typeface="Bricolage Grotesque Light" pitchFamily="34" charset="-120"/>
                </a:rPr>
                <a:t>05</a:t>
              </a:r>
              <a:endParaRPr lang="en-US" sz="1750" dirty="0"/>
            </a:p>
          </p:txBody>
        </p:sp>
        <p:pic>
          <p:nvPicPr>
            <p:cNvPr id="20" name="Image 4" descr="preencoded.png"/>
            <p:cNvPicPr>
              <a:picLocks noChangeAspect="1"/>
            </p:cNvPicPr>
            <p:nvPr/>
          </p:nvPicPr>
          <p:blipFill>
            <a:blip r:embed="rId4"/>
            <a:stretch>
              <a:fillRect/>
            </a:stretch>
          </p:blipFill>
          <p:spPr>
            <a:xfrm>
              <a:off x="7428548" y="5164455"/>
              <a:ext cx="6407944" cy="30480"/>
            </a:xfrm>
            <a:prstGeom prst="rect">
              <a:avLst/>
            </a:prstGeom>
          </p:spPr>
        </p:pic>
        <p:sp>
          <p:nvSpPr>
            <p:cNvPr id="21" name="Text 14"/>
            <p:cNvSpPr/>
            <p:nvPr/>
          </p:nvSpPr>
          <p:spPr>
            <a:xfrm>
              <a:off x="7428548" y="533876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ea typeface="Bricolage Grotesque Semi Bold" pitchFamily="34" charset="-122"/>
                  <a:cs typeface="Big Caslon Medium" panose="02000603090000020003" pitchFamily="2" charset="-79"/>
                </a:rPr>
                <a:t>D-Dimer (Seçici)</a:t>
              </a:r>
              <a:endParaRPr lang="en-US" sz="2200" b="1" dirty="0">
                <a:cs typeface="Big Caslon Medium" panose="02000603090000020003" pitchFamily="2" charset="-79"/>
              </a:endParaRPr>
            </a:p>
          </p:txBody>
        </p:sp>
        <p:sp>
          <p:nvSpPr>
            <p:cNvPr id="22" name="Text 15"/>
            <p:cNvSpPr/>
            <p:nvPr/>
          </p:nvSpPr>
          <p:spPr>
            <a:xfrm>
              <a:off x="7428548" y="5829181"/>
              <a:ext cx="6407944" cy="362903"/>
            </a:xfrm>
            <a:prstGeom prst="rect">
              <a:avLst/>
            </a:prstGeom>
            <a:noFill/>
            <a:ln/>
          </p:spPr>
          <p:txBody>
            <a:bodyPr wrap="none" lIns="0" tIns="0" rIns="0" bIns="0" rtlCol="0" anchor="t"/>
            <a:lstStyle/>
            <a:p>
              <a:pPr marL="0" indent="0" algn="l">
                <a:lnSpc>
                  <a:spcPts val="2850"/>
                </a:lnSpc>
                <a:buNone/>
              </a:pPr>
              <a:r>
                <a:rPr lang="en-US" sz="1750" dirty="0">
                  <a:solidFill>
                    <a:srgbClr val="2C2926"/>
                  </a:solidFill>
                  <a:ea typeface="Inter" pitchFamily="34" charset="-122"/>
                  <a:cs typeface="Arial" panose="020B0604020202020204" pitchFamily="34" charset="0"/>
                </a:rPr>
                <a:t>Sınırlı test erişimi veya kontrast riski yüksekse ölçülebilir</a:t>
              </a:r>
              <a:endParaRPr lang="en-US" sz="1750" dirty="0">
                <a:cs typeface="Arial" panose="020B0604020202020204" pitchFamily="34"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B47B946-E7D3-AC46-9044-EB776713ED00}"/>
              </a:ext>
            </a:extLst>
          </p:cNvPr>
          <p:cNvSpPr txBox="1"/>
          <p:nvPr/>
        </p:nvSpPr>
        <p:spPr>
          <a:xfrm>
            <a:off x="3491345" y="2493818"/>
            <a:ext cx="7917873" cy="707886"/>
          </a:xfrm>
          <a:prstGeom prst="rect">
            <a:avLst/>
          </a:prstGeom>
          <a:noFill/>
        </p:spPr>
        <p:txBody>
          <a:bodyPr wrap="square" rtlCol="0">
            <a:spAutoFit/>
          </a:bodyPr>
          <a:lstStyle/>
          <a:p>
            <a:pPr algn="ctr"/>
            <a:r>
              <a:rPr lang="en-US" sz="4000" b="1" dirty="0" err="1">
                <a:solidFill>
                  <a:srgbClr val="0070C0"/>
                </a:solidFill>
              </a:rPr>
              <a:t>Yaşlı</a:t>
            </a:r>
            <a:r>
              <a:rPr lang="en-US" sz="4000" b="1" dirty="0">
                <a:solidFill>
                  <a:srgbClr val="0070C0"/>
                </a:solidFill>
              </a:rPr>
              <a:t> </a:t>
            </a:r>
            <a:r>
              <a:rPr lang="en-US" sz="4000" b="1" dirty="0" err="1">
                <a:solidFill>
                  <a:srgbClr val="0070C0"/>
                </a:solidFill>
              </a:rPr>
              <a:t>hastada</a:t>
            </a:r>
            <a:r>
              <a:rPr lang="en-US" sz="4000" b="1" dirty="0">
                <a:solidFill>
                  <a:srgbClr val="0070C0"/>
                </a:solidFill>
              </a:rPr>
              <a:t> PE </a:t>
            </a:r>
            <a:r>
              <a:rPr lang="en-US" sz="4000" b="1" dirty="0" err="1">
                <a:solidFill>
                  <a:srgbClr val="0070C0"/>
                </a:solidFill>
              </a:rPr>
              <a:t>tedavisi</a:t>
            </a:r>
            <a:endParaRPr lang="en-US" sz="4000" b="1" dirty="0">
              <a:solidFill>
                <a:srgbClr val="0070C0"/>
              </a:solidFill>
            </a:endParaRPr>
          </a:p>
        </p:txBody>
      </p:sp>
    </p:spTree>
    <p:extLst>
      <p:ext uri="{BB962C8B-B14F-4D97-AF65-F5344CB8AC3E}">
        <p14:creationId xmlns:p14="http://schemas.microsoft.com/office/powerpoint/2010/main" val="2588666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6690" name="Rectangle 1026"/>
          <p:cNvSpPr>
            <a:spLocks noGrp="1" noChangeArrowheads="1"/>
          </p:cNvSpPr>
          <p:nvPr>
            <p:ph type="title"/>
          </p:nvPr>
        </p:nvSpPr>
        <p:spPr>
          <a:xfrm>
            <a:off x="1293618" y="1004520"/>
            <a:ext cx="9875520" cy="1371600"/>
          </a:xfrm>
        </p:spPr>
        <p:txBody>
          <a:bodyPr>
            <a:normAutofit/>
          </a:bodyPr>
          <a:lstStyle/>
          <a:p>
            <a:r>
              <a:rPr lang="tr-TR" sz="4320" b="1" dirty="0">
                <a:solidFill>
                  <a:srgbClr val="0070C0"/>
                </a:solidFill>
                <a:latin typeface="Calibri" panose="020F0502020204030204" pitchFamily="34" charset="0"/>
              </a:rPr>
              <a:t>Tedavi öncesi ne yapılmalı ?</a:t>
            </a:r>
            <a:endParaRPr lang="en-US" sz="4320" b="1" dirty="0">
              <a:solidFill>
                <a:srgbClr val="0070C0"/>
              </a:solidFill>
              <a:latin typeface="Calibri" panose="020F0502020204030204" pitchFamily="34" charset="0"/>
            </a:endParaRPr>
          </a:p>
        </p:txBody>
      </p:sp>
      <p:sp>
        <p:nvSpPr>
          <p:cNvPr id="626691" name="Rectangle 1027"/>
          <p:cNvSpPr>
            <a:spLocks noGrp="1" noChangeArrowheads="1"/>
          </p:cNvSpPr>
          <p:nvPr>
            <p:ph type="body" idx="1"/>
          </p:nvPr>
        </p:nvSpPr>
        <p:spPr>
          <a:xfrm>
            <a:off x="1293618" y="1900430"/>
            <a:ext cx="12526104" cy="5431156"/>
          </a:xfrm>
        </p:spPr>
        <p:txBody>
          <a:bodyPr/>
          <a:lstStyle/>
          <a:p>
            <a:pPr>
              <a:lnSpc>
                <a:spcPct val="200000"/>
              </a:lnSpc>
              <a:buClr>
                <a:srgbClr val="C00000"/>
              </a:buClr>
              <a:buFont typeface="Wingdings" panose="05000000000000000000" pitchFamily="2" charset="2"/>
              <a:buChar char="ü"/>
            </a:pPr>
            <a:endParaRPr lang="tr-TR" sz="2400" dirty="0">
              <a:latin typeface="Calibri" panose="020F0502020204030204" pitchFamily="34" charset="0"/>
            </a:endParaRPr>
          </a:p>
          <a:p>
            <a:pPr>
              <a:lnSpc>
                <a:spcPct val="200000"/>
              </a:lnSpc>
              <a:buClr>
                <a:srgbClr val="C00000"/>
              </a:buClr>
              <a:buFont typeface="Wingdings" panose="05000000000000000000" pitchFamily="2" charset="2"/>
              <a:buChar char="ü"/>
            </a:pPr>
            <a:r>
              <a:rPr lang="tr-TR" dirty="0">
                <a:latin typeface="Calibri" panose="020F0502020204030204" pitchFamily="34" charset="0"/>
              </a:rPr>
              <a:t>Hastalık ağırlığının /</a:t>
            </a:r>
            <a:r>
              <a:rPr lang="tr-TR" dirty="0" err="1">
                <a:latin typeface="Calibri" panose="020F0502020204030204" pitchFamily="34" charset="0"/>
              </a:rPr>
              <a:t>mortalite</a:t>
            </a:r>
            <a:r>
              <a:rPr lang="tr-TR" dirty="0">
                <a:latin typeface="Calibri" panose="020F0502020204030204" pitchFamily="34" charset="0"/>
              </a:rPr>
              <a:t> riskinin belirlenmesi</a:t>
            </a:r>
          </a:p>
          <a:p>
            <a:pPr>
              <a:lnSpc>
                <a:spcPct val="200000"/>
              </a:lnSpc>
              <a:buClr>
                <a:srgbClr val="C00000"/>
              </a:buClr>
              <a:buFont typeface="Wingdings" panose="05000000000000000000" pitchFamily="2" charset="2"/>
              <a:buChar char="ü"/>
            </a:pPr>
            <a:r>
              <a:rPr lang="tr-TR" dirty="0">
                <a:latin typeface="Calibri" panose="020F0502020204030204" pitchFamily="34" charset="0"/>
              </a:rPr>
              <a:t>Kanama riskinin belirlenmesi</a:t>
            </a:r>
          </a:p>
          <a:p>
            <a:pPr marL="0" indent="0">
              <a:lnSpc>
                <a:spcPct val="200000"/>
              </a:lnSpc>
              <a:buClr>
                <a:srgbClr val="C00000"/>
              </a:buClr>
              <a:buNone/>
            </a:pPr>
            <a:endParaRPr lang="tr-TR" sz="2880" dirty="0">
              <a:latin typeface="Calibri" panose="020F0502020204030204" pitchFamily="34" charset="0"/>
            </a:endParaRPr>
          </a:p>
          <a:p>
            <a:pPr>
              <a:lnSpc>
                <a:spcPct val="200000"/>
              </a:lnSpc>
              <a:buClr>
                <a:srgbClr val="C00000"/>
              </a:buClr>
              <a:buFont typeface="Wingdings" panose="05000000000000000000" pitchFamily="2" charset="2"/>
              <a:buChar char="ü"/>
            </a:pPr>
            <a:endParaRPr lang="en-US" sz="2400" dirty="0">
              <a:latin typeface="Calibri" panose="020F0502020204030204" pitchFamily="34" charset="0"/>
            </a:endParaRPr>
          </a:p>
        </p:txBody>
      </p:sp>
      <p:sp>
        <p:nvSpPr>
          <p:cNvPr id="626692" name="Rectangle 1028"/>
          <p:cNvSpPr>
            <a:spLocks noChangeArrowheads="1"/>
          </p:cNvSpPr>
          <p:nvPr/>
        </p:nvSpPr>
        <p:spPr bwMode="auto">
          <a:xfrm>
            <a:off x="8956777" y="7331586"/>
            <a:ext cx="5486400" cy="93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50000"/>
              </a:lnSpc>
              <a:spcBef>
                <a:spcPct val="50000"/>
              </a:spcBef>
              <a:buClr>
                <a:schemeClr val="accent1"/>
              </a:buClr>
            </a:pPr>
            <a:r>
              <a:rPr lang="tr-TR" i="1" dirty="0">
                <a:solidFill>
                  <a:srgbClr val="5B616B"/>
                </a:solidFill>
              </a:rPr>
              <a:t>TTD , PTE Tanı ve Tedavi Uzlaşı Raporu 2021</a:t>
            </a:r>
          </a:p>
          <a:p>
            <a:pPr algn="r">
              <a:lnSpc>
                <a:spcPct val="150000"/>
              </a:lnSpc>
              <a:spcBef>
                <a:spcPct val="20000"/>
              </a:spcBef>
              <a:buClr>
                <a:schemeClr val="accent1"/>
              </a:buClr>
            </a:pPr>
            <a:r>
              <a:rPr lang="tr-TR" i="1" dirty="0">
                <a:solidFill>
                  <a:srgbClr val="5B616B"/>
                </a:solidFill>
              </a:rPr>
              <a:t>ESC 2019</a:t>
            </a:r>
          </a:p>
        </p:txBody>
      </p:sp>
    </p:spTree>
    <p:extLst>
      <p:ext uri="{BB962C8B-B14F-4D97-AF65-F5344CB8AC3E}">
        <p14:creationId xmlns:p14="http://schemas.microsoft.com/office/powerpoint/2010/main" val="2794157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867609" y="1588002"/>
            <a:ext cx="13893421" cy="4654287"/>
          </a:xfrm>
          <a:prstGeom prst="rect">
            <a:avLst/>
          </a:prstGeom>
        </p:spPr>
        <p:txBody>
          <a:bodyPr wrap="square">
            <a:spAutoFit/>
          </a:bodyPr>
          <a:lstStyle/>
          <a:p>
            <a:pPr marL="548640" indent="-548640">
              <a:lnSpc>
                <a:spcPct val="200000"/>
              </a:lnSpc>
              <a:buFont typeface="Arial" panose="020B0604020202020204" pitchFamily="34" charset="0"/>
              <a:buChar char="•"/>
            </a:pPr>
            <a:r>
              <a:rPr lang="tr-TR" sz="3840" b="1" dirty="0">
                <a:solidFill>
                  <a:srgbClr val="C00000"/>
                </a:solidFill>
                <a:latin typeface="Calibri" panose="020F0502020204030204" pitchFamily="34" charset="0"/>
                <a:cs typeface="Calibri" panose="020F0502020204030204" pitchFamily="34" charset="0"/>
              </a:rPr>
              <a:t>Masif</a:t>
            </a:r>
            <a:r>
              <a:rPr lang="tr-TR" sz="3840" dirty="0">
                <a:latin typeface="Calibri" panose="020F0502020204030204" pitchFamily="34" charset="0"/>
                <a:cs typeface="Calibri" panose="020F0502020204030204" pitchFamily="34" charset="0"/>
              </a:rPr>
              <a:t>, </a:t>
            </a:r>
            <a:r>
              <a:rPr lang="tr-TR" sz="3840" b="1" dirty="0" err="1">
                <a:solidFill>
                  <a:srgbClr val="C00000"/>
                </a:solidFill>
                <a:latin typeface="Calibri" panose="020F0502020204030204" pitchFamily="34" charset="0"/>
                <a:cs typeface="Calibri" panose="020F0502020204030204" pitchFamily="34" charset="0"/>
              </a:rPr>
              <a:t>submasif</a:t>
            </a:r>
            <a:r>
              <a:rPr lang="tr-TR" sz="3840" dirty="0">
                <a:latin typeface="Calibri" panose="020F0502020204030204" pitchFamily="34" charset="0"/>
                <a:cs typeface="Calibri" panose="020F0502020204030204" pitchFamily="34" charset="0"/>
              </a:rPr>
              <a:t> ve </a:t>
            </a:r>
            <a:r>
              <a:rPr lang="tr-TR" sz="3840" b="1" dirty="0" err="1">
                <a:solidFill>
                  <a:srgbClr val="C00000"/>
                </a:solidFill>
                <a:latin typeface="Calibri" panose="020F0502020204030204" pitchFamily="34" charset="0"/>
                <a:cs typeface="Calibri" panose="020F0502020204030204" pitchFamily="34" charset="0"/>
              </a:rPr>
              <a:t>nonmasif</a:t>
            </a:r>
            <a:r>
              <a:rPr lang="tr-TR" sz="3840" dirty="0">
                <a:latin typeface="Calibri" panose="020F0502020204030204" pitchFamily="34" charset="0"/>
                <a:cs typeface="Calibri" panose="020F0502020204030204" pitchFamily="34" charset="0"/>
              </a:rPr>
              <a:t> olarak </a:t>
            </a:r>
          </a:p>
          <a:p>
            <a:pPr>
              <a:lnSpc>
                <a:spcPct val="200000"/>
              </a:lnSpc>
            </a:pPr>
            <a:r>
              <a:rPr lang="tr-TR" sz="3840" dirty="0">
                <a:latin typeface="Calibri" panose="020F0502020204030204" pitchFamily="34" charset="0"/>
                <a:cs typeface="Calibri" panose="020F0502020204030204" pitchFamily="34" charset="0"/>
              </a:rPr>
              <a:t>veya</a:t>
            </a:r>
          </a:p>
          <a:p>
            <a:pPr marL="548640" indent="-548640">
              <a:lnSpc>
                <a:spcPct val="200000"/>
              </a:lnSpc>
              <a:buFont typeface="Arial" panose="020B0604020202020204" pitchFamily="34" charset="0"/>
              <a:buChar char="•"/>
            </a:pPr>
            <a:r>
              <a:rPr lang="tr-TR" sz="3840" dirty="0" err="1">
                <a:latin typeface="Calibri" panose="020F0502020204030204" pitchFamily="34" charset="0"/>
                <a:cs typeface="Calibri" panose="020F0502020204030204" pitchFamily="34" charset="0"/>
              </a:rPr>
              <a:t>Mortalite</a:t>
            </a:r>
            <a:r>
              <a:rPr lang="tr-TR" sz="3840" dirty="0">
                <a:latin typeface="Calibri" panose="020F0502020204030204" pitchFamily="34" charset="0"/>
                <a:cs typeface="Calibri" panose="020F0502020204030204" pitchFamily="34" charset="0"/>
              </a:rPr>
              <a:t> açısından </a:t>
            </a:r>
            <a:r>
              <a:rPr lang="tr-TR" sz="3840" b="1" dirty="0">
                <a:solidFill>
                  <a:srgbClr val="C00000"/>
                </a:solidFill>
                <a:latin typeface="Calibri" panose="020F0502020204030204" pitchFamily="34" charset="0"/>
                <a:cs typeface="Calibri" panose="020F0502020204030204" pitchFamily="34" charset="0"/>
              </a:rPr>
              <a:t>yüksek</a:t>
            </a:r>
            <a:r>
              <a:rPr lang="tr-TR" sz="3840" dirty="0">
                <a:latin typeface="Calibri" panose="020F0502020204030204" pitchFamily="34" charset="0"/>
                <a:cs typeface="Calibri" panose="020F0502020204030204" pitchFamily="34" charset="0"/>
              </a:rPr>
              <a:t>, </a:t>
            </a:r>
            <a:r>
              <a:rPr lang="tr-TR" sz="3840" b="1" dirty="0">
                <a:solidFill>
                  <a:srgbClr val="C00000"/>
                </a:solidFill>
                <a:latin typeface="Calibri" panose="020F0502020204030204" pitchFamily="34" charset="0"/>
                <a:cs typeface="Calibri" panose="020F0502020204030204" pitchFamily="34" charset="0"/>
              </a:rPr>
              <a:t>orta</a:t>
            </a:r>
            <a:r>
              <a:rPr lang="tr-TR" sz="3840" dirty="0">
                <a:latin typeface="Calibri" panose="020F0502020204030204" pitchFamily="34" charset="0"/>
                <a:cs typeface="Calibri" panose="020F0502020204030204" pitchFamily="34" charset="0"/>
              </a:rPr>
              <a:t> ve </a:t>
            </a:r>
            <a:r>
              <a:rPr lang="tr-TR" sz="3840" b="1" dirty="0">
                <a:solidFill>
                  <a:srgbClr val="C00000"/>
                </a:solidFill>
                <a:latin typeface="Calibri" panose="020F0502020204030204" pitchFamily="34" charset="0"/>
                <a:cs typeface="Calibri" panose="020F0502020204030204" pitchFamily="34" charset="0"/>
              </a:rPr>
              <a:t>düşük</a:t>
            </a:r>
            <a:r>
              <a:rPr lang="tr-TR" sz="3840" dirty="0">
                <a:latin typeface="Calibri" panose="020F0502020204030204" pitchFamily="34" charset="0"/>
                <a:cs typeface="Calibri" panose="020F0502020204030204" pitchFamily="34" charset="0"/>
              </a:rPr>
              <a:t> riskli</a:t>
            </a:r>
          </a:p>
          <a:p>
            <a:pPr>
              <a:lnSpc>
                <a:spcPct val="200000"/>
              </a:lnSpc>
            </a:pPr>
            <a:r>
              <a:rPr lang="tr-TR" sz="3840" dirty="0">
                <a:latin typeface="Calibri" panose="020F0502020204030204" pitchFamily="34" charset="0"/>
                <a:cs typeface="Calibri" panose="020F0502020204030204" pitchFamily="34" charset="0"/>
              </a:rPr>
              <a:t> olarak sınıflandırılır.</a:t>
            </a:r>
          </a:p>
        </p:txBody>
      </p:sp>
      <p:sp>
        <p:nvSpPr>
          <p:cNvPr id="3" name="Dikdörtgen 2"/>
          <p:cNvSpPr/>
          <p:nvPr/>
        </p:nvSpPr>
        <p:spPr>
          <a:xfrm>
            <a:off x="1649928" y="568281"/>
            <a:ext cx="11667556" cy="683264"/>
          </a:xfrm>
          <a:prstGeom prst="rect">
            <a:avLst/>
          </a:prstGeom>
        </p:spPr>
        <p:txBody>
          <a:bodyPr wrap="square">
            <a:spAutoFit/>
          </a:bodyPr>
          <a:lstStyle/>
          <a:p>
            <a:pPr algn="ctr"/>
            <a:r>
              <a:rPr lang="tr-TR" sz="3840" b="1" dirty="0" err="1">
                <a:solidFill>
                  <a:srgbClr val="0070C0"/>
                </a:solidFill>
                <a:latin typeface="Calibri" panose="020F0502020204030204" pitchFamily="34" charset="0"/>
                <a:cs typeface="Calibri" panose="020F0502020204030204" pitchFamily="34" charset="0"/>
              </a:rPr>
              <a:t>Pulmoner</a:t>
            </a:r>
            <a:r>
              <a:rPr lang="tr-TR" sz="3840" b="1" dirty="0">
                <a:solidFill>
                  <a:srgbClr val="0070C0"/>
                </a:solidFill>
                <a:latin typeface="Calibri" panose="020F0502020204030204" pitchFamily="34" charset="0"/>
                <a:cs typeface="Calibri" panose="020F0502020204030204" pitchFamily="34" charset="0"/>
              </a:rPr>
              <a:t> </a:t>
            </a:r>
            <a:r>
              <a:rPr lang="tr-TR" sz="3840" b="1" dirty="0" err="1">
                <a:solidFill>
                  <a:srgbClr val="0070C0"/>
                </a:solidFill>
                <a:latin typeface="Calibri" panose="020F0502020204030204" pitchFamily="34" charset="0"/>
                <a:cs typeface="Calibri" panose="020F0502020204030204" pitchFamily="34" charset="0"/>
              </a:rPr>
              <a:t>tromboembolizm</a:t>
            </a:r>
            <a:r>
              <a:rPr lang="tr-TR" sz="3840" b="1" dirty="0">
                <a:solidFill>
                  <a:srgbClr val="0070C0"/>
                </a:solidFill>
                <a:latin typeface="Calibri" panose="020F0502020204030204" pitchFamily="34" charset="0"/>
                <a:cs typeface="Calibri" panose="020F0502020204030204" pitchFamily="34" charset="0"/>
              </a:rPr>
              <a:t> klinik tabloları</a:t>
            </a:r>
            <a:endParaRPr lang="tr-TR" sz="3840" b="1" dirty="0">
              <a:solidFill>
                <a:srgbClr val="0070C0"/>
              </a:solidFill>
            </a:endParaRPr>
          </a:p>
        </p:txBody>
      </p:sp>
    </p:spTree>
    <p:extLst>
      <p:ext uri="{BB962C8B-B14F-4D97-AF65-F5344CB8AC3E}">
        <p14:creationId xmlns:p14="http://schemas.microsoft.com/office/powerpoint/2010/main" val="754682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A5217BBC-97D3-CA49-81F0-AF65E4D8C021}"/>
              </a:ext>
            </a:extLst>
          </p:cNvPr>
          <p:cNvPicPr>
            <a:picLocks noChangeAspect="1"/>
          </p:cNvPicPr>
          <p:nvPr/>
        </p:nvPicPr>
        <p:blipFill>
          <a:blip r:embed="rId3"/>
          <a:stretch>
            <a:fillRect/>
          </a:stretch>
        </p:blipFill>
        <p:spPr>
          <a:xfrm>
            <a:off x="4159399" y="128806"/>
            <a:ext cx="6619763" cy="8063670"/>
          </a:xfrm>
          <a:prstGeom prst="rect">
            <a:avLst/>
          </a:prstGeom>
        </p:spPr>
      </p:pic>
      <p:sp>
        <p:nvSpPr>
          <p:cNvPr id="7" name="Dikdörtgen 6">
            <a:extLst>
              <a:ext uri="{FF2B5EF4-FFF2-40B4-BE49-F238E27FC236}">
                <a16:creationId xmlns:a16="http://schemas.microsoft.com/office/drawing/2014/main" id="{2CBAB00E-1AAC-9442-90AD-957F0AACBC16}"/>
              </a:ext>
            </a:extLst>
          </p:cNvPr>
          <p:cNvSpPr/>
          <p:nvPr/>
        </p:nvSpPr>
        <p:spPr>
          <a:xfrm>
            <a:off x="10721817" y="7810501"/>
            <a:ext cx="3876189" cy="350865"/>
          </a:xfrm>
          <a:prstGeom prst="rect">
            <a:avLst/>
          </a:prstGeom>
        </p:spPr>
        <p:txBody>
          <a:bodyPr wrap="none">
            <a:spAutoFit/>
          </a:bodyPr>
          <a:lstStyle/>
          <a:p>
            <a:r>
              <a:rPr lang="tr-TR" sz="1680" i="1" dirty="0" err="1"/>
              <a:t>European</a:t>
            </a:r>
            <a:r>
              <a:rPr lang="tr-TR" sz="1680" i="1" dirty="0"/>
              <a:t> </a:t>
            </a:r>
            <a:r>
              <a:rPr lang="tr-TR" sz="1680" i="1" dirty="0" err="1"/>
              <a:t>Heart</a:t>
            </a:r>
            <a:r>
              <a:rPr lang="tr-TR" sz="1680" i="1" dirty="0"/>
              <a:t> </a:t>
            </a:r>
            <a:r>
              <a:rPr lang="tr-TR" sz="1680" i="1" dirty="0" err="1"/>
              <a:t>Journal</a:t>
            </a:r>
            <a:r>
              <a:rPr lang="tr-TR" sz="1680" i="1" dirty="0"/>
              <a:t> 2020; 41: 543-603</a:t>
            </a:r>
            <a:endParaRPr lang="fr-FR" sz="1680" i="1" dirty="0"/>
          </a:p>
        </p:txBody>
      </p:sp>
      <p:sp>
        <p:nvSpPr>
          <p:cNvPr id="2" name="5 Köşeli Yıldız 1">
            <a:extLst>
              <a:ext uri="{FF2B5EF4-FFF2-40B4-BE49-F238E27FC236}">
                <a16:creationId xmlns:a16="http://schemas.microsoft.com/office/drawing/2014/main" id="{65C126BA-BC0F-5C4C-A5FE-43B19B3B27C3}"/>
              </a:ext>
            </a:extLst>
          </p:cNvPr>
          <p:cNvSpPr/>
          <p:nvPr/>
        </p:nvSpPr>
        <p:spPr>
          <a:xfrm>
            <a:off x="9998948" y="904775"/>
            <a:ext cx="539015" cy="365760"/>
          </a:xfrm>
          <a:prstGeom prst="star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3" name="Sağ Ok 2">
            <a:extLst>
              <a:ext uri="{FF2B5EF4-FFF2-40B4-BE49-F238E27FC236}">
                <a16:creationId xmlns:a16="http://schemas.microsoft.com/office/drawing/2014/main" id="{0F4B8DD0-44CB-644C-909A-6D6110CB6BF9}"/>
              </a:ext>
            </a:extLst>
          </p:cNvPr>
          <p:cNvSpPr/>
          <p:nvPr/>
        </p:nvSpPr>
        <p:spPr>
          <a:xfrm rot="10800000">
            <a:off x="9529012" y="933651"/>
            <a:ext cx="269508" cy="336884"/>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fr-FR" sz="2160"/>
          </a:p>
        </p:txBody>
      </p:sp>
    </p:spTree>
    <p:extLst>
      <p:ext uri="{BB962C8B-B14F-4D97-AF65-F5344CB8AC3E}">
        <p14:creationId xmlns:p14="http://schemas.microsoft.com/office/powerpoint/2010/main" val="3532225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E944D17-DEBD-7D4D-8366-E280670C7B6C}"/>
              </a:ext>
            </a:extLst>
          </p:cNvPr>
          <p:cNvPicPr>
            <a:picLocks noChangeAspect="1"/>
          </p:cNvPicPr>
          <p:nvPr/>
        </p:nvPicPr>
        <p:blipFill rotWithShape="1">
          <a:blip r:embed="rId2"/>
          <a:srcRect l="2055" t="2404" r="3607" b="44165"/>
          <a:stretch/>
        </p:blipFill>
        <p:spPr>
          <a:xfrm>
            <a:off x="2759337" y="532504"/>
            <a:ext cx="8794199" cy="6067313"/>
          </a:xfrm>
          <a:prstGeom prst="rect">
            <a:avLst/>
          </a:prstGeom>
        </p:spPr>
      </p:pic>
      <p:sp>
        <p:nvSpPr>
          <p:cNvPr id="3" name="Yuvarlatılmış Dikdörtgen 2">
            <a:extLst>
              <a:ext uri="{FF2B5EF4-FFF2-40B4-BE49-F238E27FC236}">
                <a16:creationId xmlns:a16="http://schemas.microsoft.com/office/drawing/2014/main" id="{9BBED053-9321-FC44-B763-D22B0B43DC33}"/>
              </a:ext>
            </a:extLst>
          </p:cNvPr>
          <p:cNvSpPr/>
          <p:nvPr/>
        </p:nvSpPr>
        <p:spPr>
          <a:xfrm>
            <a:off x="4421393" y="3937298"/>
            <a:ext cx="6567544" cy="182342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4" name="Yuvarlatılmış Dikdörtgen 3">
            <a:extLst>
              <a:ext uri="{FF2B5EF4-FFF2-40B4-BE49-F238E27FC236}">
                <a16:creationId xmlns:a16="http://schemas.microsoft.com/office/drawing/2014/main" id="{76421632-91E6-4740-AE6F-113E42CE7798}"/>
              </a:ext>
            </a:extLst>
          </p:cNvPr>
          <p:cNvSpPr/>
          <p:nvPr/>
        </p:nvSpPr>
        <p:spPr>
          <a:xfrm>
            <a:off x="7705165" y="2985248"/>
            <a:ext cx="298525" cy="54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5" name="Yuvarlatılmış Dikdörtgen 4">
            <a:extLst>
              <a:ext uri="{FF2B5EF4-FFF2-40B4-BE49-F238E27FC236}">
                <a16:creationId xmlns:a16="http://schemas.microsoft.com/office/drawing/2014/main" id="{B9E4253C-50DD-5F4C-9C7F-23AC8237B0F2}"/>
              </a:ext>
            </a:extLst>
          </p:cNvPr>
          <p:cNvSpPr/>
          <p:nvPr/>
        </p:nvSpPr>
        <p:spPr>
          <a:xfrm>
            <a:off x="5373445" y="2904565"/>
            <a:ext cx="4518211" cy="82296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6" name="Sağ Ok 5">
            <a:extLst>
              <a:ext uri="{FF2B5EF4-FFF2-40B4-BE49-F238E27FC236}">
                <a16:creationId xmlns:a16="http://schemas.microsoft.com/office/drawing/2014/main" id="{2A2F6D3A-DFAB-EF4D-87CE-10E80CCEC397}"/>
              </a:ext>
            </a:extLst>
          </p:cNvPr>
          <p:cNvSpPr/>
          <p:nvPr/>
        </p:nvSpPr>
        <p:spPr>
          <a:xfrm rot="5400000">
            <a:off x="7568004" y="2588290"/>
            <a:ext cx="274320" cy="27432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7" name="Dikdörtgen 6">
            <a:extLst>
              <a:ext uri="{FF2B5EF4-FFF2-40B4-BE49-F238E27FC236}">
                <a16:creationId xmlns:a16="http://schemas.microsoft.com/office/drawing/2014/main" id="{85817D2A-591E-5E43-8870-D5360D7BE8A3}"/>
              </a:ext>
            </a:extLst>
          </p:cNvPr>
          <p:cNvSpPr/>
          <p:nvPr/>
        </p:nvSpPr>
        <p:spPr>
          <a:xfrm>
            <a:off x="10560453" y="7810501"/>
            <a:ext cx="3876189" cy="350865"/>
          </a:xfrm>
          <a:prstGeom prst="rect">
            <a:avLst/>
          </a:prstGeom>
        </p:spPr>
        <p:txBody>
          <a:bodyPr wrap="none">
            <a:spAutoFit/>
          </a:bodyPr>
          <a:lstStyle/>
          <a:p>
            <a:r>
              <a:rPr lang="tr-TR" sz="1680" i="1" dirty="0" err="1"/>
              <a:t>European</a:t>
            </a:r>
            <a:r>
              <a:rPr lang="tr-TR" sz="1680" i="1" dirty="0"/>
              <a:t> </a:t>
            </a:r>
            <a:r>
              <a:rPr lang="tr-TR" sz="1680" i="1" dirty="0" err="1"/>
              <a:t>Heart</a:t>
            </a:r>
            <a:r>
              <a:rPr lang="tr-TR" sz="1680" i="1" dirty="0"/>
              <a:t> </a:t>
            </a:r>
            <a:r>
              <a:rPr lang="tr-TR" sz="1680" i="1" dirty="0" err="1"/>
              <a:t>Journal</a:t>
            </a:r>
            <a:r>
              <a:rPr lang="tr-TR" sz="1680" i="1" dirty="0"/>
              <a:t> 2020; 41: 543-603</a:t>
            </a:r>
            <a:endParaRPr lang="fr-FR" sz="1680" i="1" dirty="0"/>
          </a:p>
        </p:txBody>
      </p:sp>
    </p:spTree>
    <p:extLst>
      <p:ext uri="{BB962C8B-B14F-4D97-AF65-F5344CB8AC3E}">
        <p14:creationId xmlns:p14="http://schemas.microsoft.com/office/powerpoint/2010/main" val="1499592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FDFF7B4-D2EC-5D44-B29B-539EE6C1BC32}"/>
              </a:ext>
            </a:extLst>
          </p:cNvPr>
          <p:cNvPicPr>
            <a:picLocks noChangeAspect="1"/>
          </p:cNvPicPr>
          <p:nvPr/>
        </p:nvPicPr>
        <p:blipFill rotWithShape="1">
          <a:blip r:embed="rId3"/>
          <a:srcRect t="7846" b="1786"/>
          <a:stretch/>
        </p:blipFill>
        <p:spPr>
          <a:xfrm>
            <a:off x="1290917" y="1082860"/>
            <a:ext cx="5701554" cy="6748735"/>
          </a:xfrm>
          <a:prstGeom prst="rect">
            <a:avLst/>
          </a:prstGeom>
        </p:spPr>
      </p:pic>
      <p:pic>
        <p:nvPicPr>
          <p:cNvPr id="5" name="Resim 4">
            <a:extLst>
              <a:ext uri="{FF2B5EF4-FFF2-40B4-BE49-F238E27FC236}">
                <a16:creationId xmlns:a16="http://schemas.microsoft.com/office/drawing/2014/main" id="{D5C117C3-D9A3-CF43-AB2C-04D3111D27C2}"/>
              </a:ext>
            </a:extLst>
          </p:cNvPr>
          <p:cNvPicPr>
            <a:picLocks noChangeAspect="1"/>
          </p:cNvPicPr>
          <p:nvPr/>
        </p:nvPicPr>
        <p:blipFill>
          <a:blip r:embed="rId4"/>
          <a:stretch>
            <a:fillRect/>
          </a:stretch>
        </p:blipFill>
        <p:spPr>
          <a:xfrm>
            <a:off x="7268239" y="1220625"/>
            <a:ext cx="5597906" cy="5889822"/>
          </a:xfrm>
          <a:prstGeom prst="rect">
            <a:avLst/>
          </a:prstGeom>
        </p:spPr>
      </p:pic>
      <p:sp>
        <p:nvSpPr>
          <p:cNvPr id="4" name="Metin kutusu 3">
            <a:extLst>
              <a:ext uri="{FF2B5EF4-FFF2-40B4-BE49-F238E27FC236}">
                <a16:creationId xmlns:a16="http://schemas.microsoft.com/office/drawing/2014/main" id="{1904BFC2-4559-6D43-BBF0-4DB4BE678BEF}"/>
              </a:ext>
            </a:extLst>
          </p:cNvPr>
          <p:cNvSpPr txBox="1"/>
          <p:nvPr/>
        </p:nvSpPr>
        <p:spPr>
          <a:xfrm>
            <a:off x="1952897" y="307063"/>
            <a:ext cx="9736182" cy="535531"/>
          </a:xfrm>
          <a:prstGeom prst="rect">
            <a:avLst/>
          </a:prstGeom>
          <a:noFill/>
        </p:spPr>
        <p:txBody>
          <a:bodyPr wrap="square" rtlCol="0">
            <a:spAutoFit/>
          </a:bodyPr>
          <a:lstStyle/>
          <a:p>
            <a:r>
              <a:rPr lang="fr-FR" sz="2880" b="1" dirty="0">
                <a:solidFill>
                  <a:srgbClr val="C00000"/>
                </a:solidFill>
              </a:rPr>
              <a:t>PESI: PE </a:t>
            </a:r>
            <a:r>
              <a:rPr lang="fr-FR" sz="2880" b="1" dirty="0" err="1">
                <a:solidFill>
                  <a:srgbClr val="C00000"/>
                </a:solidFill>
              </a:rPr>
              <a:t>ağırlık</a:t>
            </a:r>
            <a:r>
              <a:rPr lang="fr-FR" sz="2880" b="1" dirty="0">
                <a:solidFill>
                  <a:srgbClr val="C00000"/>
                </a:solidFill>
              </a:rPr>
              <a:t> </a:t>
            </a:r>
            <a:r>
              <a:rPr lang="fr-FR" sz="2880" b="1" dirty="0" err="1">
                <a:solidFill>
                  <a:srgbClr val="C00000"/>
                </a:solidFill>
              </a:rPr>
              <a:t>indeksi</a:t>
            </a:r>
            <a:endParaRPr lang="fr-FR" sz="2880" b="1" dirty="0">
              <a:solidFill>
                <a:srgbClr val="C00000"/>
              </a:solidFill>
            </a:endParaRPr>
          </a:p>
        </p:txBody>
      </p:sp>
      <p:sp>
        <p:nvSpPr>
          <p:cNvPr id="2" name="Yuvarlatılmış Dikdörtgen 1">
            <a:extLst>
              <a:ext uri="{FF2B5EF4-FFF2-40B4-BE49-F238E27FC236}">
                <a16:creationId xmlns:a16="http://schemas.microsoft.com/office/drawing/2014/main" id="{23450F36-4C70-2440-A2A2-17704B20F91E}"/>
              </a:ext>
            </a:extLst>
          </p:cNvPr>
          <p:cNvSpPr/>
          <p:nvPr/>
        </p:nvSpPr>
        <p:spPr>
          <a:xfrm>
            <a:off x="1484555" y="1699709"/>
            <a:ext cx="1764254" cy="51636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6" name="Yuvarlatılmış Dikdörtgen 5">
            <a:extLst>
              <a:ext uri="{FF2B5EF4-FFF2-40B4-BE49-F238E27FC236}">
                <a16:creationId xmlns:a16="http://schemas.microsoft.com/office/drawing/2014/main" id="{EF77B96B-916D-104F-94B6-8278177A865B}"/>
              </a:ext>
            </a:extLst>
          </p:cNvPr>
          <p:cNvSpPr/>
          <p:nvPr/>
        </p:nvSpPr>
        <p:spPr>
          <a:xfrm>
            <a:off x="1484555" y="2538803"/>
            <a:ext cx="1764254" cy="24742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7" name="Yuvarlatılmış Dikdörtgen 6">
            <a:extLst>
              <a:ext uri="{FF2B5EF4-FFF2-40B4-BE49-F238E27FC236}">
                <a16:creationId xmlns:a16="http://schemas.microsoft.com/office/drawing/2014/main" id="{E3318DF7-F104-DA4E-A09B-4B0C5B125758}"/>
              </a:ext>
            </a:extLst>
          </p:cNvPr>
          <p:cNvSpPr/>
          <p:nvPr/>
        </p:nvSpPr>
        <p:spPr>
          <a:xfrm>
            <a:off x="1484555" y="2861530"/>
            <a:ext cx="1764254" cy="10542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8" name="Yuvarlatılmış Dikdörtgen 7">
            <a:extLst>
              <a:ext uri="{FF2B5EF4-FFF2-40B4-BE49-F238E27FC236}">
                <a16:creationId xmlns:a16="http://schemas.microsoft.com/office/drawing/2014/main" id="{8B3983D1-6E53-EE40-90F9-5E921A18D86E}"/>
              </a:ext>
            </a:extLst>
          </p:cNvPr>
          <p:cNvSpPr/>
          <p:nvPr/>
        </p:nvSpPr>
        <p:spPr>
          <a:xfrm>
            <a:off x="1484555" y="3991087"/>
            <a:ext cx="1764254" cy="51636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9" name="Yuvarlatılmış Dikdörtgen 8">
            <a:extLst>
              <a:ext uri="{FF2B5EF4-FFF2-40B4-BE49-F238E27FC236}">
                <a16:creationId xmlns:a16="http://schemas.microsoft.com/office/drawing/2014/main" id="{C4AD71C4-D6D7-5A4E-9CFB-72DD9BF6EED1}"/>
              </a:ext>
            </a:extLst>
          </p:cNvPr>
          <p:cNvSpPr/>
          <p:nvPr/>
        </p:nvSpPr>
        <p:spPr>
          <a:xfrm>
            <a:off x="1484555" y="4561233"/>
            <a:ext cx="1764254" cy="51636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0" name="Yuvarlatılmış Dikdörtgen 9">
            <a:extLst>
              <a:ext uri="{FF2B5EF4-FFF2-40B4-BE49-F238E27FC236}">
                <a16:creationId xmlns:a16="http://schemas.microsoft.com/office/drawing/2014/main" id="{B93AC858-54DA-8340-9C61-673F81258737}"/>
              </a:ext>
            </a:extLst>
          </p:cNvPr>
          <p:cNvSpPr/>
          <p:nvPr/>
        </p:nvSpPr>
        <p:spPr>
          <a:xfrm>
            <a:off x="1484555" y="7089277"/>
            <a:ext cx="1764254" cy="74231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11" name="Dikdörtgen 10">
            <a:extLst>
              <a:ext uri="{FF2B5EF4-FFF2-40B4-BE49-F238E27FC236}">
                <a16:creationId xmlns:a16="http://schemas.microsoft.com/office/drawing/2014/main" id="{0F77B04D-7576-7C41-B420-2742B9AAA9F4}"/>
              </a:ext>
            </a:extLst>
          </p:cNvPr>
          <p:cNvSpPr/>
          <p:nvPr/>
        </p:nvSpPr>
        <p:spPr>
          <a:xfrm>
            <a:off x="10560453" y="7810501"/>
            <a:ext cx="3876189" cy="350865"/>
          </a:xfrm>
          <a:prstGeom prst="rect">
            <a:avLst/>
          </a:prstGeom>
        </p:spPr>
        <p:txBody>
          <a:bodyPr wrap="none">
            <a:spAutoFit/>
          </a:bodyPr>
          <a:lstStyle/>
          <a:p>
            <a:r>
              <a:rPr lang="tr-TR" sz="1680" i="1" dirty="0" err="1"/>
              <a:t>European</a:t>
            </a:r>
            <a:r>
              <a:rPr lang="tr-TR" sz="1680" i="1" dirty="0"/>
              <a:t> </a:t>
            </a:r>
            <a:r>
              <a:rPr lang="tr-TR" sz="1680" i="1" dirty="0" err="1"/>
              <a:t>Heart</a:t>
            </a:r>
            <a:r>
              <a:rPr lang="tr-TR" sz="1680" i="1" dirty="0"/>
              <a:t> </a:t>
            </a:r>
            <a:r>
              <a:rPr lang="tr-TR" sz="1680" i="1" dirty="0" err="1"/>
              <a:t>Journal</a:t>
            </a:r>
            <a:r>
              <a:rPr lang="tr-TR" sz="1680" i="1" dirty="0"/>
              <a:t> 2020; 41: 543-603</a:t>
            </a:r>
            <a:endParaRPr lang="fr-FR" sz="1680" i="1" dirty="0"/>
          </a:p>
        </p:txBody>
      </p:sp>
      <p:sp>
        <p:nvSpPr>
          <p:cNvPr id="12" name="Yuvarlatılmış Dikdörtgen 11">
            <a:extLst>
              <a:ext uri="{FF2B5EF4-FFF2-40B4-BE49-F238E27FC236}">
                <a16:creationId xmlns:a16="http://schemas.microsoft.com/office/drawing/2014/main" id="{BF36C628-4736-9844-BC1C-ECC67A9B65EB}"/>
              </a:ext>
            </a:extLst>
          </p:cNvPr>
          <p:cNvSpPr/>
          <p:nvPr/>
        </p:nvSpPr>
        <p:spPr>
          <a:xfrm>
            <a:off x="5228216" y="1220625"/>
            <a:ext cx="1549102" cy="47908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Tree>
    <p:extLst>
      <p:ext uri="{BB962C8B-B14F-4D97-AF65-F5344CB8AC3E}">
        <p14:creationId xmlns:p14="http://schemas.microsoft.com/office/powerpoint/2010/main" val="1067672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3789243-4919-144B-A837-480C100AD4D0}"/>
              </a:ext>
            </a:extLst>
          </p:cNvPr>
          <p:cNvPicPr>
            <a:picLocks noChangeAspect="1"/>
          </p:cNvPicPr>
          <p:nvPr/>
        </p:nvPicPr>
        <p:blipFill rotWithShape="1">
          <a:blip r:embed="rId2"/>
          <a:srcRect l="2645" t="48030" r="2732" b="1698"/>
          <a:stretch/>
        </p:blipFill>
        <p:spPr>
          <a:xfrm>
            <a:off x="2485016" y="1194100"/>
            <a:ext cx="9375289" cy="6067313"/>
          </a:xfrm>
          <a:prstGeom prst="rect">
            <a:avLst/>
          </a:prstGeom>
        </p:spPr>
      </p:pic>
      <p:sp>
        <p:nvSpPr>
          <p:cNvPr id="3" name="Yuvarlatılmış Dikdörtgen 2">
            <a:extLst>
              <a:ext uri="{FF2B5EF4-FFF2-40B4-BE49-F238E27FC236}">
                <a16:creationId xmlns:a16="http://schemas.microsoft.com/office/drawing/2014/main" id="{CC34A4A4-B046-364E-A7DB-027BBF62C6BE}"/>
              </a:ext>
            </a:extLst>
          </p:cNvPr>
          <p:cNvSpPr/>
          <p:nvPr/>
        </p:nvSpPr>
        <p:spPr>
          <a:xfrm>
            <a:off x="4205507" y="1027845"/>
            <a:ext cx="3324113" cy="10327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4" name="Aşağı Ok 3">
            <a:extLst>
              <a:ext uri="{FF2B5EF4-FFF2-40B4-BE49-F238E27FC236}">
                <a16:creationId xmlns:a16="http://schemas.microsoft.com/office/drawing/2014/main" id="{9E6B8570-BCDE-B448-A0C0-F20947CD7B90}"/>
              </a:ext>
            </a:extLst>
          </p:cNvPr>
          <p:cNvSpPr/>
          <p:nvPr/>
        </p:nvSpPr>
        <p:spPr>
          <a:xfrm>
            <a:off x="5540675" y="3325091"/>
            <a:ext cx="257452" cy="164494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5" name="Yuvarlatılmış Dikdörtgen 4">
            <a:extLst>
              <a:ext uri="{FF2B5EF4-FFF2-40B4-BE49-F238E27FC236}">
                <a16:creationId xmlns:a16="http://schemas.microsoft.com/office/drawing/2014/main" id="{00EFBE05-AA69-5F4E-8EDB-8593D2C694A4}"/>
              </a:ext>
            </a:extLst>
          </p:cNvPr>
          <p:cNvSpPr/>
          <p:nvPr/>
        </p:nvSpPr>
        <p:spPr>
          <a:xfrm>
            <a:off x="4663196" y="5167460"/>
            <a:ext cx="1903859" cy="177366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a:p>
        </p:txBody>
      </p:sp>
      <p:sp>
        <p:nvSpPr>
          <p:cNvPr id="6" name="Aşağı Ok 5">
            <a:extLst>
              <a:ext uri="{FF2B5EF4-FFF2-40B4-BE49-F238E27FC236}">
                <a16:creationId xmlns:a16="http://schemas.microsoft.com/office/drawing/2014/main" id="{5243109D-3BCE-934C-B2E1-46DCA95A1812}"/>
              </a:ext>
            </a:extLst>
          </p:cNvPr>
          <p:cNvSpPr/>
          <p:nvPr/>
        </p:nvSpPr>
        <p:spPr>
          <a:xfrm>
            <a:off x="5616225" y="2173757"/>
            <a:ext cx="223466" cy="63178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fr-FR" sz="2160"/>
          </a:p>
        </p:txBody>
      </p:sp>
      <p:sp>
        <p:nvSpPr>
          <p:cNvPr id="9" name="Dikdörtgen 8">
            <a:extLst>
              <a:ext uri="{FF2B5EF4-FFF2-40B4-BE49-F238E27FC236}">
                <a16:creationId xmlns:a16="http://schemas.microsoft.com/office/drawing/2014/main" id="{770C2540-9D3B-F941-A8F3-2F8BF94432FB}"/>
              </a:ext>
            </a:extLst>
          </p:cNvPr>
          <p:cNvSpPr/>
          <p:nvPr/>
        </p:nvSpPr>
        <p:spPr>
          <a:xfrm>
            <a:off x="10560453" y="7810501"/>
            <a:ext cx="3876189" cy="350865"/>
          </a:xfrm>
          <a:prstGeom prst="rect">
            <a:avLst/>
          </a:prstGeom>
        </p:spPr>
        <p:txBody>
          <a:bodyPr wrap="none">
            <a:spAutoFit/>
          </a:bodyPr>
          <a:lstStyle/>
          <a:p>
            <a:r>
              <a:rPr lang="tr-TR" sz="1680" i="1" dirty="0" err="1"/>
              <a:t>European</a:t>
            </a:r>
            <a:r>
              <a:rPr lang="tr-TR" sz="1680" i="1" dirty="0"/>
              <a:t> </a:t>
            </a:r>
            <a:r>
              <a:rPr lang="tr-TR" sz="1680" i="1" dirty="0" err="1"/>
              <a:t>Heart</a:t>
            </a:r>
            <a:r>
              <a:rPr lang="tr-TR" sz="1680" i="1" dirty="0"/>
              <a:t> </a:t>
            </a:r>
            <a:r>
              <a:rPr lang="tr-TR" sz="1680" i="1" dirty="0" err="1"/>
              <a:t>Journal</a:t>
            </a:r>
            <a:r>
              <a:rPr lang="tr-TR" sz="1680" i="1" dirty="0"/>
              <a:t> 2020; 41: 543-603</a:t>
            </a:r>
            <a:endParaRPr lang="fr-FR" sz="1680" i="1" dirty="0"/>
          </a:p>
        </p:txBody>
      </p:sp>
      <p:sp>
        <p:nvSpPr>
          <p:cNvPr id="10" name="Metin kutusu 9">
            <a:extLst>
              <a:ext uri="{FF2B5EF4-FFF2-40B4-BE49-F238E27FC236}">
                <a16:creationId xmlns:a16="http://schemas.microsoft.com/office/drawing/2014/main" id="{A2046DAB-F8A2-6744-BFA9-376722737349}"/>
              </a:ext>
            </a:extLst>
          </p:cNvPr>
          <p:cNvSpPr txBox="1"/>
          <p:nvPr/>
        </p:nvSpPr>
        <p:spPr>
          <a:xfrm>
            <a:off x="457201" y="7810501"/>
            <a:ext cx="2951017" cy="461665"/>
          </a:xfrm>
          <a:prstGeom prst="rect">
            <a:avLst/>
          </a:prstGeom>
          <a:noFill/>
        </p:spPr>
        <p:txBody>
          <a:bodyPr wrap="square" rtlCol="0">
            <a:spAutoFit/>
          </a:bodyPr>
          <a:lstStyle/>
          <a:p>
            <a:r>
              <a:rPr lang="en-US" sz="2400" dirty="0"/>
              <a:t>Troponin: 60 ng/ml</a:t>
            </a:r>
          </a:p>
        </p:txBody>
      </p:sp>
    </p:spTree>
    <p:extLst>
      <p:ext uri="{BB962C8B-B14F-4D97-AF65-F5344CB8AC3E}">
        <p14:creationId xmlns:p14="http://schemas.microsoft.com/office/powerpoint/2010/main" val="373805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596914" y="956422"/>
            <a:ext cx="9326880" cy="914400"/>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360" b="1" dirty="0">
                <a:latin typeface="+mn-lt"/>
              </a:rPr>
              <a:t>OLGU LABORATUVAR BULGULARI</a:t>
            </a:r>
          </a:p>
        </p:txBody>
      </p:sp>
      <p:sp>
        <p:nvSpPr>
          <p:cNvPr id="3" name="Rectangle 3"/>
          <p:cNvSpPr txBox="1">
            <a:spLocks noChangeArrowheads="1"/>
          </p:cNvSpPr>
          <p:nvPr/>
        </p:nvSpPr>
        <p:spPr>
          <a:xfrm>
            <a:off x="596914" y="2075693"/>
            <a:ext cx="12599541" cy="47525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66FF66"/>
              </a:buClr>
              <a:buSzPct val="70000"/>
              <a:buNone/>
            </a:pPr>
            <a:r>
              <a:rPr lang="tr-TR" sz="3200" b="1" u="sng" dirty="0"/>
              <a:t>CBC</a:t>
            </a:r>
            <a:r>
              <a:rPr lang="tr-TR" sz="3200" b="1" dirty="0"/>
              <a:t>: </a:t>
            </a:r>
            <a:r>
              <a:rPr lang="tr-TR" sz="3200" dirty="0" err="1"/>
              <a:t>Hb</a:t>
            </a:r>
            <a:r>
              <a:rPr lang="tr-TR" sz="3200" dirty="0"/>
              <a:t>: </a:t>
            </a:r>
            <a:r>
              <a:rPr lang="tr-TR" sz="3200" b="1" dirty="0">
                <a:solidFill>
                  <a:srgbClr val="008000"/>
                </a:solidFill>
              </a:rPr>
              <a:t>10.5</a:t>
            </a:r>
            <a:r>
              <a:rPr lang="tr-TR" sz="3200" dirty="0"/>
              <a:t> </a:t>
            </a:r>
            <a:r>
              <a:rPr lang="tr-TR" dirty="0"/>
              <a:t>g/dl</a:t>
            </a:r>
            <a:r>
              <a:rPr lang="tr-TR" sz="3200" dirty="0"/>
              <a:t>,  BK: 9.100/</a:t>
            </a:r>
            <a:r>
              <a:rPr lang="tr-TR" dirty="0"/>
              <a:t>mm</a:t>
            </a:r>
            <a:r>
              <a:rPr lang="tr-TR" baseline="30000" dirty="0"/>
              <a:t>3</a:t>
            </a:r>
            <a:r>
              <a:rPr lang="tr-TR" sz="3200" dirty="0"/>
              <a:t>, </a:t>
            </a:r>
            <a:r>
              <a:rPr lang="tr-TR" sz="3200" dirty="0" err="1"/>
              <a:t>Plt</a:t>
            </a:r>
            <a:r>
              <a:rPr lang="tr-TR" sz="3200" dirty="0"/>
              <a:t>: 203.000/</a:t>
            </a:r>
            <a:r>
              <a:rPr lang="tr-TR" dirty="0"/>
              <a:t>mm</a:t>
            </a:r>
            <a:r>
              <a:rPr lang="tr-TR" baseline="30000" dirty="0"/>
              <a:t>3</a:t>
            </a:r>
            <a:r>
              <a:rPr lang="tr-TR" sz="3200" dirty="0"/>
              <a:t> Sedim: 12</a:t>
            </a:r>
            <a:r>
              <a:rPr lang="tr-TR" sz="3200" dirty="0">
                <a:solidFill>
                  <a:srgbClr val="FF0066"/>
                </a:solidFill>
              </a:rPr>
              <a:t> </a:t>
            </a:r>
            <a:r>
              <a:rPr lang="tr-TR" dirty="0"/>
              <a:t>mm/</a:t>
            </a:r>
            <a:r>
              <a:rPr lang="tr-TR" dirty="0" err="1"/>
              <a:t>st</a:t>
            </a:r>
            <a:endParaRPr lang="tr-TR" dirty="0"/>
          </a:p>
          <a:p>
            <a:pPr marL="0" indent="0">
              <a:lnSpc>
                <a:spcPct val="150000"/>
              </a:lnSpc>
              <a:buClr>
                <a:srgbClr val="66FF66"/>
              </a:buClr>
              <a:buSzPct val="70000"/>
              <a:buNone/>
            </a:pPr>
            <a:r>
              <a:rPr lang="tr-TR" sz="3200" b="1" u="sng" dirty="0"/>
              <a:t>Biyokimya</a:t>
            </a:r>
            <a:r>
              <a:rPr lang="tr-TR" sz="3200" b="1" dirty="0"/>
              <a:t>: </a:t>
            </a:r>
            <a:r>
              <a:rPr lang="tr-TR" sz="3200" dirty="0"/>
              <a:t>Normal</a:t>
            </a:r>
            <a:endParaRPr lang="tr-TR" dirty="0"/>
          </a:p>
          <a:p>
            <a:pPr marL="0" indent="0">
              <a:lnSpc>
                <a:spcPct val="150000"/>
              </a:lnSpc>
              <a:buClr>
                <a:srgbClr val="66FF66"/>
              </a:buClr>
              <a:buSzPct val="70000"/>
              <a:buNone/>
            </a:pPr>
            <a:r>
              <a:rPr lang="tr-TR" sz="3200" b="1" u="sng" dirty="0"/>
              <a:t>AKG</a:t>
            </a:r>
            <a:r>
              <a:rPr lang="tr-TR" sz="3200" b="1" dirty="0"/>
              <a:t>: </a:t>
            </a:r>
            <a:r>
              <a:rPr lang="tr-TR" sz="3200" dirty="0"/>
              <a:t>PH: </a:t>
            </a:r>
            <a:r>
              <a:rPr lang="tr-TR" sz="3200" b="1" dirty="0">
                <a:solidFill>
                  <a:srgbClr val="008000"/>
                </a:solidFill>
              </a:rPr>
              <a:t>7.48</a:t>
            </a:r>
            <a:r>
              <a:rPr lang="tr-TR" sz="3200" dirty="0"/>
              <a:t>, PO</a:t>
            </a:r>
            <a:r>
              <a:rPr lang="tr-TR" sz="3200" baseline="-25000" dirty="0"/>
              <a:t>2</a:t>
            </a:r>
            <a:r>
              <a:rPr lang="tr-TR" sz="3200" dirty="0"/>
              <a:t>: </a:t>
            </a:r>
            <a:r>
              <a:rPr lang="tr-TR" sz="3200" b="1" dirty="0">
                <a:solidFill>
                  <a:srgbClr val="008000"/>
                </a:solidFill>
              </a:rPr>
              <a:t>62</a:t>
            </a:r>
            <a:r>
              <a:rPr lang="tr-TR" sz="3200" b="1" dirty="0">
                <a:solidFill>
                  <a:srgbClr val="00B050"/>
                </a:solidFill>
              </a:rPr>
              <a:t> </a:t>
            </a:r>
            <a:r>
              <a:rPr lang="tr-TR" dirty="0" err="1"/>
              <a:t>mmHg</a:t>
            </a:r>
            <a:r>
              <a:rPr lang="tr-TR" sz="3200" dirty="0"/>
              <a:t>, PCO</a:t>
            </a:r>
            <a:r>
              <a:rPr lang="tr-TR" sz="3200" baseline="-25000" dirty="0"/>
              <a:t>2</a:t>
            </a:r>
            <a:r>
              <a:rPr lang="tr-TR" sz="3200" dirty="0"/>
              <a:t>: </a:t>
            </a:r>
            <a:r>
              <a:rPr lang="tr-TR" sz="3200" b="1" dirty="0">
                <a:solidFill>
                  <a:srgbClr val="008000"/>
                </a:solidFill>
              </a:rPr>
              <a:t>25</a:t>
            </a:r>
            <a:r>
              <a:rPr lang="tr-TR" sz="3200" b="1" dirty="0">
                <a:solidFill>
                  <a:srgbClr val="00B050"/>
                </a:solidFill>
              </a:rPr>
              <a:t> </a:t>
            </a:r>
            <a:r>
              <a:rPr lang="tr-TR" dirty="0" err="1"/>
              <a:t>mmHg</a:t>
            </a:r>
            <a:r>
              <a:rPr lang="tr-TR" sz="3200" dirty="0"/>
              <a:t>,  O</a:t>
            </a:r>
            <a:r>
              <a:rPr lang="tr-TR" sz="3200" baseline="-25000" dirty="0"/>
              <a:t>2</a:t>
            </a:r>
            <a:r>
              <a:rPr lang="tr-TR" sz="3200" dirty="0"/>
              <a:t>Sat: </a:t>
            </a:r>
            <a:r>
              <a:rPr lang="tr-TR" sz="3200" b="1" dirty="0">
                <a:solidFill>
                  <a:srgbClr val="008000"/>
                </a:solidFill>
              </a:rPr>
              <a:t>%92</a:t>
            </a:r>
          </a:p>
          <a:p>
            <a:pPr marL="0" indent="0">
              <a:lnSpc>
                <a:spcPct val="150000"/>
              </a:lnSpc>
              <a:buClr>
                <a:srgbClr val="66FF66"/>
              </a:buClr>
              <a:buSzPct val="70000"/>
              <a:buNone/>
            </a:pPr>
            <a:endParaRPr lang="tr-TR" sz="3200" b="1" dirty="0">
              <a:solidFill>
                <a:srgbClr val="008000"/>
              </a:solidFill>
            </a:endParaRPr>
          </a:p>
        </p:txBody>
      </p:sp>
    </p:spTree>
    <p:extLst>
      <p:ext uri="{BB962C8B-B14F-4D97-AF65-F5344CB8AC3E}">
        <p14:creationId xmlns:p14="http://schemas.microsoft.com/office/powerpoint/2010/main" val="3917175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Başlık 1"/>
          <p:cNvSpPr>
            <a:spLocks noGrp="1"/>
          </p:cNvSpPr>
          <p:nvPr>
            <p:ph type="title"/>
          </p:nvPr>
        </p:nvSpPr>
        <p:spPr>
          <a:xfrm>
            <a:off x="3183467" y="734906"/>
            <a:ext cx="8778240" cy="1219200"/>
          </a:xfrm>
        </p:spPr>
        <p:txBody>
          <a:bodyPr/>
          <a:lstStyle/>
          <a:p>
            <a:pPr>
              <a:defRPr/>
            </a:pPr>
            <a:r>
              <a:rPr lang="tr-TR" b="1">
                <a:solidFill>
                  <a:srgbClr val="C00000"/>
                </a:solidFill>
                <a:latin typeface="+mn-lt"/>
              </a:rPr>
              <a:t>Kanama riski</a:t>
            </a:r>
          </a:p>
        </p:txBody>
      </p:sp>
      <p:graphicFrame>
        <p:nvGraphicFramePr>
          <p:cNvPr id="3" name="Tablo 2"/>
          <p:cNvGraphicFramePr>
            <a:graphicFrameLocks noGrp="1"/>
          </p:cNvGraphicFramePr>
          <p:nvPr>
            <p:extLst/>
          </p:nvPr>
        </p:nvGraphicFramePr>
        <p:xfrm>
          <a:off x="3131371" y="2555242"/>
          <a:ext cx="7007013" cy="3550921"/>
        </p:xfrm>
        <a:graphic>
          <a:graphicData uri="http://schemas.openxmlformats.org/drawingml/2006/table">
            <a:tbl>
              <a:tblPr/>
              <a:tblGrid>
                <a:gridCol w="4969934">
                  <a:extLst>
                    <a:ext uri="{9D8B030D-6E8A-4147-A177-3AD203B41FA5}">
                      <a16:colId xmlns:a16="http://schemas.microsoft.com/office/drawing/2014/main" val="20000"/>
                    </a:ext>
                  </a:extLst>
                </a:gridCol>
                <a:gridCol w="2037079">
                  <a:extLst>
                    <a:ext uri="{9D8B030D-6E8A-4147-A177-3AD203B41FA5}">
                      <a16:colId xmlns:a16="http://schemas.microsoft.com/office/drawing/2014/main" val="20001"/>
                    </a:ext>
                  </a:extLst>
                </a:gridCol>
              </a:tblGrid>
              <a:tr h="394547">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x-none" sz="1900" b="1" i="0" u="none" strike="noStrike" cap="none" normalizeH="0" baseline="0" dirty="0">
                          <a:ln>
                            <a:noFill/>
                          </a:ln>
                          <a:solidFill>
                            <a:srgbClr val="A50021"/>
                          </a:solidFill>
                          <a:effectLst/>
                          <a:latin typeface="Tahoma" charset="0"/>
                        </a:rPr>
                        <a:t>Risk</a:t>
                      </a:r>
                      <a:endParaRPr kumimoji="0" lang="tr-TR" altLang="x-none" sz="1900" b="1" i="0" u="none" strike="noStrike" cap="none" normalizeH="0" baseline="0" dirty="0">
                        <a:ln>
                          <a:noFill/>
                        </a:ln>
                        <a:solidFill>
                          <a:srgbClr val="A5002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x-none" sz="1900" b="1" i="0" u="none" strike="noStrike" cap="none" normalizeH="0" baseline="0" dirty="0">
                          <a:ln>
                            <a:noFill/>
                          </a:ln>
                          <a:solidFill>
                            <a:srgbClr val="A50021"/>
                          </a:solidFill>
                          <a:effectLst/>
                          <a:latin typeface="Tahoma" charset="0"/>
                        </a:rPr>
                        <a:t>Puan</a:t>
                      </a:r>
                      <a:endParaRPr kumimoji="0" lang="tr-TR" altLang="x-none" sz="1900" b="1" i="0" u="none" strike="noStrike" cap="none" normalizeH="0" baseline="0" dirty="0">
                        <a:ln>
                          <a:noFill/>
                        </a:ln>
                        <a:solidFill>
                          <a:srgbClr val="A5002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0520">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x-none" sz="1700" b="0" i="0" u="none" strike="noStrike" cap="none" normalizeH="0" baseline="0" dirty="0">
                          <a:ln>
                            <a:noFill/>
                          </a:ln>
                          <a:solidFill>
                            <a:schemeClr val="tx1"/>
                          </a:solidFill>
                          <a:effectLst/>
                          <a:latin typeface="Tahoma" charset="0"/>
                        </a:rPr>
                        <a:t>Yaş &gt; 65</a:t>
                      </a:r>
                      <a:endParaRPr kumimoji="0" lang="tr-TR" altLang="x-none" sz="19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x-none" sz="1700" b="0" i="0" u="none" strike="noStrike" cap="none" normalizeH="0" baseline="0">
                          <a:ln>
                            <a:noFill/>
                          </a:ln>
                          <a:solidFill>
                            <a:schemeClr val="tx1"/>
                          </a:solidFill>
                          <a:effectLst/>
                          <a:latin typeface="Tahoma" charset="0"/>
                        </a:rPr>
                        <a:t>1     </a:t>
                      </a:r>
                      <a:endParaRPr kumimoji="0" lang="tr-TR" altLang="x-none" sz="1900" b="0" i="0" u="none" strike="noStrike" cap="none" normalizeH="0" baseline="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520">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x-none" sz="1700" b="0" i="0" u="none" strike="noStrike" cap="none" normalizeH="0" baseline="0" dirty="0" err="1">
                          <a:ln>
                            <a:noFill/>
                          </a:ln>
                          <a:solidFill>
                            <a:schemeClr val="tx1"/>
                          </a:solidFill>
                          <a:effectLst/>
                          <a:latin typeface="Tahoma" charset="0"/>
                        </a:rPr>
                        <a:t>Gastrointestinal</a:t>
                      </a:r>
                      <a:r>
                        <a:rPr kumimoji="0" lang="tr-TR" altLang="x-none" sz="1700" b="0" i="0" u="none" strike="noStrike" cap="none" normalizeH="0" baseline="0" dirty="0">
                          <a:ln>
                            <a:noFill/>
                          </a:ln>
                          <a:solidFill>
                            <a:schemeClr val="tx1"/>
                          </a:solidFill>
                          <a:effectLst/>
                          <a:latin typeface="Tahoma" charset="0"/>
                        </a:rPr>
                        <a:t> kanama öyküsü</a:t>
                      </a:r>
                      <a:endParaRPr kumimoji="0" lang="tr-TR" altLang="x-none" sz="19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x-none" sz="1700" b="0" i="0" u="none" strike="noStrike" cap="none" normalizeH="0" baseline="0">
                          <a:ln>
                            <a:noFill/>
                          </a:ln>
                          <a:solidFill>
                            <a:schemeClr val="tx1"/>
                          </a:solidFill>
                          <a:effectLst/>
                          <a:latin typeface="Tahoma" charset="0"/>
                        </a:rPr>
                        <a:t>1     </a:t>
                      </a:r>
                      <a:endParaRPr kumimoji="0" lang="tr-TR" altLang="x-none" sz="1900" b="0" i="0" u="none" strike="noStrike" cap="none" normalizeH="0" baseline="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0520">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x-none" sz="1700" b="0" i="0" u="none" strike="noStrike" cap="none" normalizeH="0" baseline="0" dirty="0">
                          <a:ln>
                            <a:noFill/>
                          </a:ln>
                          <a:solidFill>
                            <a:schemeClr val="tx1"/>
                          </a:solidFill>
                          <a:effectLst/>
                          <a:latin typeface="Tahoma" charset="0"/>
                        </a:rPr>
                        <a:t>Felç öyküsü</a:t>
                      </a:r>
                      <a:endParaRPr kumimoji="0" lang="tr-TR" altLang="x-none" sz="19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x-none" sz="1700" b="0" i="0" u="none" strike="noStrike" cap="none" normalizeH="0" baseline="0">
                          <a:ln>
                            <a:noFill/>
                          </a:ln>
                          <a:solidFill>
                            <a:schemeClr val="tx1"/>
                          </a:solidFill>
                          <a:effectLst/>
                          <a:latin typeface="Tahoma" charset="0"/>
                        </a:rPr>
                        <a:t>1     </a:t>
                      </a:r>
                      <a:endParaRPr kumimoji="0" lang="tr-TR" altLang="x-none" sz="1900" b="0" i="0" u="none" strike="noStrike" cap="none" normalizeH="0" baseline="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0520">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x-none" sz="1700" b="0" i="0" u="none" strike="noStrike" cap="none" normalizeH="0" baseline="0" dirty="0">
                          <a:ln>
                            <a:noFill/>
                          </a:ln>
                          <a:solidFill>
                            <a:schemeClr val="tx1"/>
                          </a:solidFill>
                          <a:effectLst/>
                          <a:latin typeface="Tahoma" charset="0"/>
                        </a:rPr>
                        <a:t>Aşağıdakilerden biri veya daha fazlasının varlığı</a:t>
                      </a:r>
                      <a:endParaRPr kumimoji="0" lang="tr-TR" altLang="x-none" sz="19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x-none" sz="1700" b="0" i="0" u="none" strike="noStrike" cap="none" normalizeH="0" baseline="0">
                          <a:ln>
                            <a:noFill/>
                          </a:ln>
                          <a:solidFill>
                            <a:schemeClr val="tx1"/>
                          </a:solidFill>
                          <a:effectLst/>
                          <a:latin typeface="Tahoma" charset="0"/>
                        </a:rPr>
                        <a:t>1     </a:t>
                      </a:r>
                      <a:endParaRPr kumimoji="0" lang="tr-TR" altLang="x-none" sz="1900" b="0" i="0" u="none" strike="noStrike" cap="none" normalizeH="0" baseline="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0520">
                <a:tc>
                  <a:txBody>
                    <a:bodyPr/>
                    <a:lstStyle>
                      <a:lvl1pPr marL="342900" indent="-342900">
                        <a:spcBef>
                          <a:spcPct val="20000"/>
                        </a:spcBef>
                        <a:buClr>
                          <a:schemeClr val="hlink"/>
                        </a:buClr>
                        <a:buSzPct val="70000"/>
                        <a:buFont typeface="Wingdings" charset="2"/>
                        <a:tabLst>
                          <a:tab pos="600075" algn="l"/>
                        </a:tabLst>
                        <a:defRPr sz="2800">
                          <a:solidFill>
                            <a:schemeClr val="tx1"/>
                          </a:solidFill>
                          <a:latin typeface="Tahoma" charset="0"/>
                        </a:defRPr>
                      </a:lvl1pPr>
                      <a:lvl2pPr marL="742950" indent="-285750">
                        <a:spcBef>
                          <a:spcPct val="20000"/>
                        </a:spcBef>
                        <a:buClr>
                          <a:schemeClr val="tx1"/>
                        </a:buClr>
                        <a:tabLst>
                          <a:tab pos="600075" algn="l"/>
                        </a:tabLst>
                        <a:defRPr sz="2400">
                          <a:solidFill>
                            <a:schemeClr val="tx1"/>
                          </a:solidFill>
                          <a:latin typeface="Tahoma" charset="0"/>
                        </a:defRPr>
                      </a:lvl2pPr>
                      <a:lvl3pPr marL="1143000" indent="-228600">
                        <a:spcBef>
                          <a:spcPct val="20000"/>
                        </a:spcBef>
                        <a:buClr>
                          <a:schemeClr val="hlink"/>
                        </a:buClr>
                        <a:buSzPct val="70000"/>
                        <a:buFont typeface="Wingdings" charset="2"/>
                        <a:tabLst>
                          <a:tab pos="600075" algn="l"/>
                        </a:tabLst>
                        <a:defRPr sz="2000">
                          <a:solidFill>
                            <a:schemeClr val="tx1"/>
                          </a:solidFill>
                          <a:latin typeface="Tahoma" charset="0"/>
                        </a:defRPr>
                      </a:lvl3pPr>
                      <a:lvl4pPr marL="1600200" indent="-228600">
                        <a:spcBef>
                          <a:spcPct val="20000"/>
                        </a:spcBef>
                        <a:buClr>
                          <a:schemeClr val="tx1"/>
                        </a:buClr>
                        <a:tabLst>
                          <a:tab pos="600075" algn="l"/>
                        </a:tabLst>
                        <a:defRPr>
                          <a:solidFill>
                            <a:schemeClr val="tx1"/>
                          </a:solidFill>
                          <a:latin typeface="Tahoma" charset="0"/>
                        </a:defRPr>
                      </a:lvl4pPr>
                      <a:lvl5pPr marL="2057400" indent="-228600">
                        <a:spcBef>
                          <a:spcPct val="20000"/>
                        </a:spcBef>
                        <a:buClr>
                          <a:schemeClr val="hlink"/>
                        </a:buClr>
                        <a:buSzPct val="70000"/>
                        <a:buFont typeface="Wingdings" charset="2"/>
                        <a:tabLst>
                          <a:tab pos="600075" algn="l"/>
                        </a:tabLst>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9pPr>
                    </a:lstStyle>
                    <a:p>
                      <a:pPr marL="342900" marR="0" lvl="0" indent="-342900" algn="l" defTabSz="914400" rtl="0" eaLnBrk="1" fontAlgn="base" latinLnBrk="0" hangingPunct="1">
                        <a:lnSpc>
                          <a:spcPct val="100000"/>
                        </a:lnSpc>
                        <a:spcBef>
                          <a:spcPct val="0"/>
                        </a:spcBef>
                        <a:spcAft>
                          <a:spcPct val="0"/>
                        </a:spcAft>
                        <a:buClrTx/>
                        <a:buSzTx/>
                        <a:buFont typeface="Wingdings" charset="2"/>
                        <a:buChar char=""/>
                        <a:tabLst>
                          <a:tab pos="600075" algn="l"/>
                        </a:tabLst>
                      </a:pPr>
                      <a:r>
                        <a:rPr kumimoji="0" lang="tr-TR" altLang="x-none" sz="1700" b="0" i="0" u="none" strike="noStrike" cap="none" normalizeH="0" baseline="0" dirty="0" err="1">
                          <a:ln>
                            <a:noFill/>
                          </a:ln>
                          <a:solidFill>
                            <a:schemeClr val="tx1"/>
                          </a:solidFill>
                          <a:effectLst/>
                          <a:latin typeface="Tahoma" charset="0"/>
                        </a:rPr>
                        <a:t>Hematokrit</a:t>
                      </a:r>
                      <a:r>
                        <a:rPr kumimoji="0" lang="tr-TR" altLang="x-none" sz="1700" b="0" i="0" u="none" strike="noStrike" cap="none" normalizeH="0" baseline="0" dirty="0">
                          <a:ln>
                            <a:noFill/>
                          </a:ln>
                          <a:solidFill>
                            <a:schemeClr val="tx1"/>
                          </a:solidFill>
                          <a:effectLst/>
                          <a:latin typeface="Tahoma" charset="0"/>
                        </a:rPr>
                        <a:t> &lt; %30</a:t>
                      </a:r>
                      <a:endParaRPr kumimoji="0" lang="tr-TR" altLang="x-none" sz="19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tc>
                <a:extLst>
                  <a:ext uri="{0D108BD9-81ED-4DB2-BD59-A6C34878D82A}">
                    <a16:rowId xmlns:a16="http://schemas.microsoft.com/office/drawing/2014/main" val="10005"/>
                  </a:ext>
                </a:extLst>
              </a:tr>
              <a:tr h="350520">
                <a:tc>
                  <a:txBody>
                    <a:bodyPr/>
                    <a:lstStyle>
                      <a:lvl1pPr marL="342900" indent="-342900">
                        <a:spcBef>
                          <a:spcPct val="20000"/>
                        </a:spcBef>
                        <a:buClr>
                          <a:schemeClr val="hlink"/>
                        </a:buClr>
                        <a:buSzPct val="70000"/>
                        <a:buFont typeface="Wingdings" charset="2"/>
                        <a:tabLst>
                          <a:tab pos="600075" algn="l"/>
                        </a:tabLst>
                        <a:defRPr sz="2800">
                          <a:solidFill>
                            <a:schemeClr val="tx1"/>
                          </a:solidFill>
                          <a:latin typeface="Tahoma" charset="0"/>
                        </a:defRPr>
                      </a:lvl1pPr>
                      <a:lvl2pPr marL="742950" indent="-285750">
                        <a:spcBef>
                          <a:spcPct val="20000"/>
                        </a:spcBef>
                        <a:buClr>
                          <a:schemeClr val="tx1"/>
                        </a:buClr>
                        <a:tabLst>
                          <a:tab pos="600075" algn="l"/>
                        </a:tabLst>
                        <a:defRPr sz="2400">
                          <a:solidFill>
                            <a:schemeClr val="tx1"/>
                          </a:solidFill>
                          <a:latin typeface="Tahoma" charset="0"/>
                        </a:defRPr>
                      </a:lvl2pPr>
                      <a:lvl3pPr marL="1143000" indent="-228600">
                        <a:spcBef>
                          <a:spcPct val="20000"/>
                        </a:spcBef>
                        <a:buClr>
                          <a:schemeClr val="hlink"/>
                        </a:buClr>
                        <a:buSzPct val="70000"/>
                        <a:buFont typeface="Wingdings" charset="2"/>
                        <a:tabLst>
                          <a:tab pos="600075" algn="l"/>
                        </a:tabLst>
                        <a:defRPr sz="2000">
                          <a:solidFill>
                            <a:schemeClr val="tx1"/>
                          </a:solidFill>
                          <a:latin typeface="Tahoma" charset="0"/>
                        </a:defRPr>
                      </a:lvl3pPr>
                      <a:lvl4pPr marL="1600200" indent="-228600">
                        <a:spcBef>
                          <a:spcPct val="20000"/>
                        </a:spcBef>
                        <a:buClr>
                          <a:schemeClr val="tx1"/>
                        </a:buClr>
                        <a:tabLst>
                          <a:tab pos="600075" algn="l"/>
                        </a:tabLst>
                        <a:defRPr>
                          <a:solidFill>
                            <a:schemeClr val="tx1"/>
                          </a:solidFill>
                          <a:latin typeface="Tahoma" charset="0"/>
                        </a:defRPr>
                      </a:lvl4pPr>
                      <a:lvl5pPr marL="2057400" indent="-228600">
                        <a:spcBef>
                          <a:spcPct val="20000"/>
                        </a:spcBef>
                        <a:buClr>
                          <a:schemeClr val="hlink"/>
                        </a:buClr>
                        <a:buSzPct val="70000"/>
                        <a:buFont typeface="Wingdings" charset="2"/>
                        <a:tabLst>
                          <a:tab pos="600075" algn="l"/>
                        </a:tabLst>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9pPr>
                    </a:lstStyle>
                    <a:p>
                      <a:pPr marL="342900" marR="0" lvl="0" indent="-342900" algn="l" defTabSz="914400" rtl="0" eaLnBrk="1" fontAlgn="base" latinLnBrk="0" hangingPunct="1">
                        <a:lnSpc>
                          <a:spcPct val="100000"/>
                        </a:lnSpc>
                        <a:spcBef>
                          <a:spcPct val="0"/>
                        </a:spcBef>
                        <a:spcAft>
                          <a:spcPct val="0"/>
                        </a:spcAft>
                        <a:buClrTx/>
                        <a:buSzTx/>
                        <a:buFont typeface="Wingdings" charset="2"/>
                        <a:buChar char=""/>
                        <a:tabLst>
                          <a:tab pos="600075" algn="l"/>
                        </a:tabLst>
                      </a:pPr>
                      <a:r>
                        <a:rPr kumimoji="0" lang="tr-TR" altLang="x-none" sz="1700" b="0" i="0" u="none" strike="noStrike" cap="none" normalizeH="0" baseline="0" dirty="0" err="1">
                          <a:ln>
                            <a:noFill/>
                          </a:ln>
                          <a:solidFill>
                            <a:schemeClr val="tx1"/>
                          </a:solidFill>
                          <a:effectLst/>
                          <a:latin typeface="Tahoma" charset="0"/>
                        </a:rPr>
                        <a:t>Kreatinin</a:t>
                      </a:r>
                      <a:r>
                        <a:rPr kumimoji="0" lang="tr-TR" altLang="x-none" sz="1700" b="0" i="0" u="none" strike="noStrike" cap="none" normalizeH="0" baseline="0" dirty="0">
                          <a:ln>
                            <a:noFill/>
                          </a:ln>
                          <a:solidFill>
                            <a:schemeClr val="tx1"/>
                          </a:solidFill>
                          <a:effectLst/>
                          <a:latin typeface="Tahoma" charset="0"/>
                        </a:rPr>
                        <a:t> &gt; 1.5 mg/dl</a:t>
                      </a:r>
                      <a:endParaRPr kumimoji="0" lang="tr-TR" altLang="x-none" sz="19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tc>
                <a:extLst>
                  <a:ext uri="{0D108BD9-81ED-4DB2-BD59-A6C34878D82A}">
                    <a16:rowId xmlns:a16="http://schemas.microsoft.com/office/drawing/2014/main" val="10006"/>
                  </a:ext>
                </a:extLst>
              </a:tr>
              <a:tr h="350520">
                <a:tc>
                  <a:txBody>
                    <a:bodyPr/>
                    <a:lstStyle>
                      <a:lvl1pPr marL="342900" indent="-342900">
                        <a:spcBef>
                          <a:spcPct val="20000"/>
                        </a:spcBef>
                        <a:buClr>
                          <a:schemeClr val="hlink"/>
                        </a:buClr>
                        <a:buSzPct val="70000"/>
                        <a:buFont typeface="Wingdings" charset="2"/>
                        <a:tabLst>
                          <a:tab pos="600075" algn="l"/>
                        </a:tabLst>
                        <a:defRPr sz="2800">
                          <a:solidFill>
                            <a:schemeClr val="tx1"/>
                          </a:solidFill>
                          <a:latin typeface="Tahoma" charset="0"/>
                        </a:defRPr>
                      </a:lvl1pPr>
                      <a:lvl2pPr marL="742950" indent="-285750">
                        <a:spcBef>
                          <a:spcPct val="20000"/>
                        </a:spcBef>
                        <a:buClr>
                          <a:schemeClr val="tx1"/>
                        </a:buClr>
                        <a:tabLst>
                          <a:tab pos="600075" algn="l"/>
                        </a:tabLst>
                        <a:defRPr sz="2400">
                          <a:solidFill>
                            <a:schemeClr val="tx1"/>
                          </a:solidFill>
                          <a:latin typeface="Tahoma" charset="0"/>
                        </a:defRPr>
                      </a:lvl2pPr>
                      <a:lvl3pPr marL="1143000" indent="-228600">
                        <a:spcBef>
                          <a:spcPct val="20000"/>
                        </a:spcBef>
                        <a:buClr>
                          <a:schemeClr val="hlink"/>
                        </a:buClr>
                        <a:buSzPct val="70000"/>
                        <a:buFont typeface="Wingdings" charset="2"/>
                        <a:tabLst>
                          <a:tab pos="600075" algn="l"/>
                        </a:tabLst>
                        <a:defRPr sz="2000">
                          <a:solidFill>
                            <a:schemeClr val="tx1"/>
                          </a:solidFill>
                          <a:latin typeface="Tahoma" charset="0"/>
                        </a:defRPr>
                      </a:lvl3pPr>
                      <a:lvl4pPr marL="1600200" indent="-228600">
                        <a:spcBef>
                          <a:spcPct val="20000"/>
                        </a:spcBef>
                        <a:buClr>
                          <a:schemeClr val="tx1"/>
                        </a:buClr>
                        <a:tabLst>
                          <a:tab pos="600075" algn="l"/>
                        </a:tabLst>
                        <a:defRPr>
                          <a:solidFill>
                            <a:schemeClr val="tx1"/>
                          </a:solidFill>
                          <a:latin typeface="Tahoma" charset="0"/>
                        </a:defRPr>
                      </a:lvl4pPr>
                      <a:lvl5pPr marL="2057400" indent="-228600">
                        <a:spcBef>
                          <a:spcPct val="20000"/>
                        </a:spcBef>
                        <a:buClr>
                          <a:schemeClr val="hlink"/>
                        </a:buClr>
                        <a:buSzPct val="70000"/>
                        <a:buFont typeface="Wingdings" charset="2"/>
                        <a:tabLst>
                          <a:tab pos="600075" algn="l"/>
                        </a:tabLst>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9pPr>
                    </a:lstStyle>
                    <a:p>
                      <a:pPr marL="342900" marR="0" lvl="0" indent="-342900" algn="l" defTabSz="914400" rtl="0" eaLnBrk="1" fontAlgn="base" latinLnBrk="0" hangingPunct="1">
                        <a:lnSpc>
                          <a:spcPct val="100000"/>
                        </a:lnSpc>
                        <a:spcBef>
                          <a:spcPct val="0"/>
                        </a:spcBef>
                        <a:spcAft>
                          <a:spcPct val="0"/>
                        </a:spcAft>
                        <a:buClrTx/>
                        <a:buSzTx/>
                        <a:buFont typeface="Wingdings" charset="2"/>
                        <a:buChar char=""/>
                        <a:tabLst>
                          <a:tab pos="600075" algn="l"/>
                        </a:tabLst>
                      </a:pPr>
                      <a:r>
                        <a:rPr kumimoji="0" lang="tr-TR" altLang="x-none" sz="1700" b="0" i="0" u="none" strike="noStrike" cap="none" normalizeH="0" baseline="0" dirty="0" err="1">
                          <a:ln>
                            <a:noFill/>
                          </a:ln>
                          <a:solidFill>
                            <a:schemeClr val="tx1"/>
                          </a:solidFill>
                          <a:effectLst/>
                          <a:latin typeface="Tahoma" charset="0"/>
                        </a:rPr>
                        <a:t>Diabetes</a:t>
                      </a:r>
                      <a:r>
                        <a:rPr kumimoji="0" lang="tr-TR" altLang="x-none" sz="1700" b="0" i="0" u="none" strike="noStrike" cap="none" normalizeH="0" baseline="0" dirty="0">
                          <a:ln>
                            <a:noFill/>
                          </a:ln>
                          <a:solidFill>
                            <a:schemeClr val="tx1"/>
                          </a:solidFill>
                          <a:effectLst/>
                          <a:latin typeface="Tahoma" charset="0"/>
                        </a:rPr>
                        <a:t> </a:t>
                      </a:r>
                      <a:r>
                        <a:rPr kumimoji="0" lang="tr-TR" altLang="x-none" sz="1700" b="0" i="0" u="none" strike="noStrike" cap="none" normalizeH="0" baseline="0" dirty="0" err="1">
                          <a:ln>
                            <a:noFill/>
                          </a:ln>
                          <a:solidFill>
                            <a:schemeClr val="tx1"/>
                          </a:solidFill>
                          <a:effectLst/>
                          <a:latin typeface="Tahoma" charset="0"/>
                        </a:rPr>
                        <a:t>mellitus</a:t>
                      </a:r>
                      <a:endParaRPr kumimoji="0" lang="tr-TR" altLang="x-none" sz="19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tc>
                <a:extLst>
                  <a:ext uri="{0D108BD9-81ED-4DB2-BD59-A6C34878D82A}">
                    <a16:rowId xmlns:a16="http://schemas.microsoft.com/office/drawing/2014/main" val="10007"/>
                  </a:ext>
                </a:extLst>
              </a:tr>
              <a:tr h="702734">
                <a:tc>
                  <a:txBody>
                    <a:bodyPr/>
                    <a:lstStyle>
                      <a:lvl1pPr marL="342900" indent="-342900">
                        <a:spcBef>
                          <a:spcPct val="20000"/>
                        </a:spcBef>
                        <a:buClr>
                          <a:schemeClr val="hlink"/>
                        </a:buClr>
                        <a:buSzPct val="70000"/>
                        <a:buFont typeface="Wingdings" charset="2"/>
                        <a:tabLst>
                          <a:tab pos="600075" algn="l"/>
                        </a:tabLst>
                        <a:defRPr sz="2800">
                          <a:solidFill>
                            <a:schemeClr val="tx1"/>
                          </a:solidFill>
                          <a:latin typeface="Tahoma" charset="0"/>
                        </a:defRPr>
                      </a:lvl1pPr>
                      <a:lvl2pPr marL="742950" indent="-285750">
                        <a:spcBef>
                          <a:spcPct val="20000"/>
                        </a:spcBef>
                        <a:buClr>
                          <a:schemeClr val="tx1"/>
                        </a:buClr>
                        <a:tabLst>
                          <a:tab pos="600075" algn="l"/>
                        </a:tabLst>
                        <a:defRPr sz="2400">
                          <a:solidFill>
                            <a:schemeClr val="tx1"/>
                          </a:solidFill>
                          <a:latin typeface="Tahoma" charset="0"/>
                        </a:defRPr>
                      </a:lvl2pPr>
                      <a:lvl3pPr marL="1143000" indent="-228600">
                        <a:spcBef>
                          <a:spcPct val="20000"/>
                        </a:spcBef>
                        <a:buClr>
                          <a:schemeClr val="hlink"/>
                        </a:buClr>
                        <a:buSzPct val="70000"/>
                        <a:buFont typeface="Wingdings" charset="2"/>
                        <a:tabLst>
                          <a:tab pos="600075" algn="l"/>
                        </a:tabLst>
                        <a:defRPr sz="2000">
                          <a:solidFill>
                            <a:schemeClr val="tx1"/>
                          </a:solidFill>
                          <a:latin typeface="Tahoma" charset="0"/>
                        </a:defRPr>
                      </a:lvl3pPr>
                      <a:lvl4pPr marL="1600200" indent="-228600">
                        <a:spcBef>
                          <a:spcPct val="20000"/>
                        </a:spcBef>
                        <a:buClr>
                          <a:schemeClr val="tx1"/>
                        </a:buClr>
                        <a:tabLst>
                          <a:tab pos="600075" algn="l"/>
                        </a:tabLst>
                        <a:defRPr>
                          <a:solidFill>
                            <a:schemeClr val="tx1"/>
                          </a:solidFill>
                          <a:latin typeface="Tahoma" charset="0"/>
                        </a:defRPr>
                      </a:lvl4pPr>
                      <a:lvl5pPr marL="2057400" indent="-228600">
                        <a:spcBef>
                          <a:spcPct val="20000"/>
                        </a:spcBef>
                        <a:buClr>
                          <a:schemeClr val="hlink"/>
                        </a:buClr>
                        <a:buSzPct val="70000"/>
                        <a:buFont typeface="Wingdings" charset="2"/>
                        <a:tabLst>
                          <a:tab pos="600075" algn="l"/>
                        </a:tabLst>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tabLst>
                          <a:tab pos="600075" algn="l"/>
                        </a:tabLst>
                        <a:defRPr>
                          <a:solidFill>
                            <a:schemeClr val="tx1"/>
                          </a:solidFill>
                          <a:latin typeface="Tahoma" charset="0"/>
                        </a:defRPr>
                      </a:lvl9pPr>
                    </a:lstStyle>
                    <a:p>
                      <a:pPr marL="342900" marR="0" lvl="0" indent="-342900" algn="l" defTabSz="914400" rtl="0" eaLnBrk="1" fontAlgn="base" latinLnBrk="0" hangingPunct="1">
                        <a:lnSpc>
                          <a:spcPct val="100000"/>
                        </a:lnSpc>
                        <a:spcBef>
                          <a:spcPct val="0"/>
                        </a:spcBef>
                        <a:spcAft>
                          <a:spcPct val="0"/>
                        </a:spcAft>
                        <a:buClrTx/>
                        <a:buSzTx/>
                        <a:buFont typeface="Wingdings" charset="2"/>
                        <a:buChar char=""/>
                        <a:tabLst>
                          <a:tab pos="600075" algn="l"/>
                        </a:tabLst>
                      </a:pPr>
                      <a:r>
                        <a:rPr kumimoji="0" lang="tr-TR" altLang="x-none" sz="1700" b="0" i="0" u="none" strike="noStrike" cap="none" normalizeH="0" baseline="0" dirty="0">
                          <a:ln>
                            <a:noFill/>
                          </a:ln>
                          <a:solidFill>
                            <a:schemeClr val="tx1"/>
                          </a:solidFill>
                          <a:effectLst/>
                          <a:latin typeface="Tahoma" charset="0"/>
                        </a:rPr>
                        <a:t>Yakın zamanda geçirilmiş akut </a:t>
                      </a:r>
                      <a:r>
                        <a:rPr kumimoji="0" lang="tr-TR" altLang="x-none" sz="1700" b="0" i="0" u="none" strike="noStrike" cap="none" normalizeH="0" baseline="0" dirty="0" err="1">
                          <a:ln>
                            <a:noFill/>
                          </a:ln>
                          <a:solidFill>
                            <a:schemeClr val="tx1"/>
                          </a:solidFill>
                          <a:effectLst/>
                          <a:latin typeface="Tahoma" charset="0"/>
                        </a:rPr>
                        <a:t>myokard</a:t>
                      </a:r>
                      <a:r>
                        <a:rPr kumimoji="0" lang="tr-TR" altLang="x-none" sz="1700" b="0" i="0" u="none" strike="noStrike" cap="none" normalizeH="0" baseline="0" dirty="0">
                          <a:ln>
                            <a:noFill/>
                          </a:ln>
                          <a:solidFill>
                            <a:schemeClr val="tx1"/>
                          </a:solidFill>
                          <a:effectLst/>
                          <a:latin typeface="Tahoma" charset="0"/>
                        </a:rPr>
                        <a:t> </a:t>
                      </a:r>
                      <a:r>
                        <a:rPr kumimoji="0" lang="tr-TR" altLang="x-none" sz="1700" b="0" i="0" u="none" strike="noStrike" cap="none" normalizeH="0" baseline="0" dirty="0" err="1">
                          <a:ln>
                            <a:noFill/>
                          </a:ln>
                          <a:solidFill>
                            <a:schemeClr val="tx1"/>
                          </a:solidFill>
                          <a:effectLst/>
                          <a:latin typeface="Tahoma" charset="0"/>
                        </a:rPr>
                        <a:t>infarktüsü</a:t>
                      </a:r>
                      <a:r>
                        <a:rPr kumimoji="0" lang="tr-TR" altLang="x-none" sz="1700" b="0" i="0" u="none" strike="noStrike" cap="none" normalizeH="0" baseline="0" dirty="0">
                          <a:ln>
                            <a:noFill/>
                          </a:ln>
                          <a:solidFill>
                            <a:schemeClr val="tx1"/>
                          </a:solidFill>
                          <a:effectLst/>
                          <a:latin typeface="Tahoma" charset="0"/>
                        </a:rPr>
                        <a:t> öyküsü</a:t>
                      </a:r>
                      <a:endParaRPr kumimoji="0" lang="tr-TR" altLang="x-none" sz="1900" b="0" i="0" u="none" strike="noStrike" cap="none" normalizeH="0" baseline="0" dirty="0">
                        <a:ln>
                          <a:noFill/>
                        </a:ln>
                        <a:solidFill>
                          <a:schemeClr val="tx1"/>
                        </a:solidFill>
                        <a:effectLst/>
                        <a:latin typeface="Times New Roman" charset="0"/>
                        <a:ea typeface="Times New Roman" charset="0"/>
                        <a:cs typeface="Times New Roman" charset="0"/>
                      </a:endParaRPr>
                    </a:p>
                  </a:txBody>
                  <a:tcPr marL="73152" marR="7315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fr-FR"/>
                    </a:p>
                  </a:txBody>
                  <a:tcPr/>
                </a:tc>
                <a:extLst>
                  <a:ext uri="{0D108BD9-81ED-4DB2-BD59-A6C34878D82A}">
                    <a16:rowId xmlns:a16="http://schemas.microsoft.com/office/drawing/2014/main" val="10008"/>
                  </a:ext>
                </a:extLst>
              </a:tr>
            </a:tbl>
          </a:graphicData>
        </a:graphic>
      </p:graphicFrame>
      <p:sp>
        <p:nvSpPr>
          <p:cNvPr id="4" name="Rectangle 1"/>
          <p:cNvSpPr>
            <a:spLocks noChangeArrowheads="1"/>
          </p:cNvSpPr>
          <p:nvPr/>
        </p:nvSpPr>
        <p:spPr bwMode="auto">
          <a:xfrm>
            <a:off x="3131373" y="6319957"/>
            <a:ext cx="4533054" cy="833690"/>
          </a:xfrm>
          <a:prstGeom prst="rect">
            <a:avLst/>
          </a:prstGeom>
          <a:noFill/>
          <a:ln>
            <a:noFill/>
          </a:ln>
          <a:effectLst>
            <a:prstShdw prst="shdw17" dist="17961" dir="2700000">
              <a:srgbClr val="3D7A99">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a:tabLst>
                <a:tab pos="601663" algn="l"/>
              </a:tabLst>
              <a:defRPr>
                <a:solidFill>
                  <a:schemeClr val="tx1"/>
                </a:solidFill>
                <a:latin typeface="Tahoma" charset="0"/>
              </a:defRPr>
            </a:lvl1pPr>
            <a:lvl2pPr marL="742950" indent="-285750">
              <a:tabLst>
                <a:tab pos="601663" algn="l"/>
              </a:tabLst>
              <a:defRPr>
                <a:solidFill>
                  <a:schemeClr val="tx1"/>
                </a:solidFill>
                <a:latin typeface="Tahoma" charset="0"/>
              </a:defRPr>
            </a:lvl2pPr>
            <a:lvl3pPr marL="1143000" indent="-228600">
              <a:tabLst>
                <a:tab pos="601663" algn="l"/>
              </a:tabLst>
              <a:defRPr>
                <a:solidFill>
                  <a:schemeClr val="tx1"/>
                </a:solidFill>
                <a:latin typeface="Tahoma" charset="0"/>
              </a:defRPr>
            </a:lvl3pPr>
            <a:lvl4pPr marL="1600200" indent="-228600">
              <a:tabLst>
                <a:tab pos="601663" algn="l"/>
              </a:tabLst>
              <a:defRPr>
                <a:solidFill>
                  <a:schemeClr val="tx1"/>
                </a:solidFill>
                <a:latin typeface="Tahoma" charset="0"/>
              </a:defRPr>
            </a:lvl4pPr>
            <a:lvl5pPr marL="2057400" indent="-228600">
              <a:tabLst>
                <a:tab pos="601663" algn="l"/>
              </a:tabLst>
              <a:defRPr>
                <a:solidFill>
                  <a:schemeClr val="tx1"/>
                </a:solidFill>
                <a:latin typeface="Tahoma" charset="0"/>
              </a:defRPr>
            </a:lvl5pPr>
            <a:lvl6pPr marL="2514600" indent="-228600" eaLnBrk="0" fontAlgn="base" hangingPunct="0">
              <a:spcBef>
                <a:spcPct val="0"/>
              </a:spcBef>
              <a:spcAft>
                <a:spcPct val="0"/>
              </a:spcAft>
              <a:tabLst>
                <a:tab pos="601663" algn="l"/>
              </a:tabLst>
              <a:defRPr>
                <a:solidFill>
                  <a:schemeClr val="tx1"/>
                </a:solidFill>
                <a:latin typeface="Tahoma" charset="0"/>
              </a:defRPr>
            </a:lvl6pPr>
            <a:lvl7pPr marL="2971800" indent="-228600" eaLnBrk="0" fontAlgn="base" hangingPunct="0">
              <a:spcBef>
                <a:spcPct val="0"/>
              </a:spcBef>
              <a:spcAft>
                <a:spcPct val="0"/>
              </a:spcAft>
              <a:tabLst>
                <a:tab pos="601663" algn="l"/>
              </a:tabLst>
              <a:defRPr>
                <a:solidFill>
                  <a:schemeClr val="tx1"/>
                </a:solidFill>
                <a:latin typeface="Tahoma" charset="0"/>
              </a:defRPr>
            </a:lvl7pPr>
            <a:lvl8pPr marL="3429000" indent="-228600" eaLnBrk="0" fontAlgn="base" hangingPunct="0">
              <a:spcBef>
                <a:spcPct val="0"/>
              </a:spcBef>
              <a:spcAft>
                <a:spcPct val="0"/>
              </a:spcAft>
              <a:tabLst>
                <a:tab pos="601663" algn="l"/>
              </a:tabLst>
              <a:defRPr>
                <a:solidFill>
                  <a:schemeClr val="tx1"/>
                </a:solidFill>
                <a:latin typeface="Tahoma" charset="0"/>
              </a:defRPr>
            </a:lvl8pPr>
            <a:lvl9pPr marL="3886200" indent="-228600" eaLnBrk="0" fontAlgn="base" hangingPunct="0">
              <a:spcBef>
                <a:spcPct val="0"/>
              </a:spcBef>
              <a:spcAft>
                <a:spcPct val="0"/>
              </a:spcAft>
              <a:tabLst>
                <a:tab pos="601663" algn="l"/>
              </a:tabLst>
              <a:defRPr>
                <a:solidFill>
                  <a:schemeClr val="tx1"/>
                </a:solidFill>
                <a:latin typeface="Tahoma" charset="0"/>
              </a:defRPr>
            </a:lvl9pPr>
          </a:lstStyle>
          <a:p>
            <a:r>
              <a:rPr lang="tr-TR" altLang="x-none" sz="1706" b="1" dirty="0">
                <a:ea typeface="Times New Roman" charset="0"/>
                <a:cs typeface="Times New Roman" charset="0"/>
              </a:rPr>
              <a:t>Puanlama: 0 puan: Düşük risk</a:t>
            </a:r>
            <a:endParaRPr lang="tr-TR" altLang="x-none" sz="1706" dirty="0"/>
          </a:p>
          <a:p>
            <a:r>
              <a:rPr lang="tr-TR" altLang="x-none" sz="1706" b="1" dirty="0">
                <a:ea typeface="Times New Roman" charset="0"/>
                <a:cs typeface="Times New Roman" charset="0"/>
              </a:rPr>
              <a:t>                   1-2 puan: Orta risk</a:t>
            </a:r>
            <a:endParaRPr lang="tr-TR" altLang="x-none" sz="1706" dirty="0"/>
          </a:p>
          <a:p>
            <a:r>
              <a:rPr lang="tr-TR" altLang="x-none" sz="1706" b="1" dirty="0">
                <a:ea typeface="Times New Roman" charset="0"/>
                <a:cs typeface="Times New Roman" charset="0"/>
              </a:rPr>
              <a:t>                   ≥ 3 puan: Yüksek risk</a:t>
            </a:r>
            <a:endParaRPr lang="tr-TR" altLang="x-none" sz="1706" dirty="0"/>
          </a:p>
        </p:txBody>
      </p:sp>
      <p:sp>
        <p:nvSpPr>
          <p:cNvPr id="12323" name="Dikdörtgen 4"/>
          <p:cNvSpPr>
            <a:spLocks noChangeArrowheads="1"/>
          </p:cNvSpPr>
          <p:nvPr/>
        </p:nvSpPr>
        <p:spPr bwMode="auto">
          <a:xfrm>
            <a:off x="3090731" y="2013375"/>
            <a:ext cx="5779842" cy="424732"/>
          </a:xfrm>
          <a:prstGeom prst="rect">
            <a:avLst/>
          </a:prstGeom>
          <a:noFill/>
          <a:ln>
            <a:noFill/>
          </a:ln>
          <a:extLst/>
        </p:spPr>
        <p:txBody>
          <a:bodyPr wrap="square">
            <a:spAutoFit/>
          </a:bodyPr>
          <a:lstStyle/>
          <a:p>
            <a:pPr>
              <a:tabLst>
                <a:tab pos="641782" algn="l"/>
              </a:tabLst>
              <a:defRPr/>
            </a:pPr>
            <a:r>
              <a:rPr lang="tr-TR" sz="2160" b="1" dirty="0">
                <a:solidFill>
                  <a:srgbClr val="002060"/>
                </a:solidFill>
              </a:rPr>
              <a:t>WELLS KANAMA RİSK SKORLAMASI*</a:t>
            </a:r>
          </a:p>
        </p:txBody>
      </p:sp>
      <p:sp>
        <p:nvSpPr>
          <p:cNvPr id="37921" name="Dikdörtgen 1"/>
          <p:cNvSpPr>
            <a:spLocks noChangeArrowheads="1"/>
          </p:cNvSpPr>
          <p:nvPr/>
        </p:nvSpPr>
        <p:spPr bwMode="auto">
          <a:xfrm>
            <a:off x="6634877" y="7583269"/>
            <a:ext cx="7844413" cy="6463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lvl1pPr>
              <a:tabLst>
                <a:tab pos="601663" algn="l"/>
              </a:tabLst>
              <a:defRPr>
                <a:solidFill>
                  <a:schemeClr val="tx1"/>
                </a:solidFill>
                <a:latin typeface="Tahoma" charset="0"/>
              </a:defRPr>
            </a:lvl1pPr>
            <a:lvl2pPr marL="742950" indent="-285750">
              <a:tabLst>
                <a:tab pos="601663" algn="l"/>
              </a:tabLst>
              <a:defRPr>
                <a:solidFill>
                  <a:schemeClr val="tx1"/>
                </a:solidFill>
                <a:latin typeface="Tahoma" charset="0"/>
              </a:defRPr>
            </a:lvl2pPr>
            <a:lvl3pPr marL="1143000" indent="-228600">
              <a:tabLst>
                <a:tab pos="601663" algn="l"/>
              </a:tabLst>
              <a:defRPr>
                <a:solidFill>
                  <a:schemeClr val="tx1"/>
                </a:solidFill>
                <a:latin typeface="Tahoma" charset="0"/>
              </a:defRPr>
            </a:lvl3pPr>
            <a:lvl4pPr marL="1600200" indent="-228600">
              <a:tabLst>
                <a:tab pos="601663" algn="l"/>
              </a:tabLst>
              <a:defRPr>
                <a:solidFill>
                  <a:schemeClr val="tx1"/>
                </a:solidFill>
                <a:latin typeface="Tahoma" charset="0"/>
              </a:defRPr>
            </a:lvl4pPr>
            <a:lvl5pPr marL="2057400" indent="-228600">
              <a:tabLst>
                <a:tab pos="601663" algn="l"/>
              </a:tabLst>
              <a:defRPr>
                <a:solidFill>
                  <a:schemeClr val="tx1"/>
                </a:solidFill>
                <a:latin typeface="Tahoma" charset="0"/>
              </a:defRPr>
            </a:lvl5pPr>
            <a:lvl6pPr marL="2514600" indent="-228600" eaLnBrk="0" fontAlgn="base" hangingPunct="0">
              <a:spcBef>
                <a:spcPct val="0"/>
              </a:spcBef>
              <a:spcAft>
                <a:spcPct val="0"/>
              </a:spcAft>
              <a:tabLst>
                <a:tab pos="601663" algn="l"/>
              </a:tabLst>
              <a:defRPr>
                <a:solidFill>
                  <a:schemeClr val="tx1"/>
                </a:solidFill>
                <a:latin typeface="Tahoma" charset="0"/>
              </a:defRPr>
            </a:lvl6pPr>
            <a:lvl7pPr marL="2971800" indent="-228600" eaLnBrk="0" fontAlgn="base" hangingPunct="0">
              <a:spcBef>
                <a:spcPct val="0"/>
              </a:spcBef>
              <a:spcAft>
                <a:spcPct val="0"/>
              </a:spcAft>
              <a:tabLst>
                <a:tab pos="601663" algn="l"/>
              </a:tabLst>
              <a:defRPr>
                <a:solidFill>
                  <a:schemeClr val="tx1"/>
                </a:solidFill>
                <a:latin typeface="Tahoma" charset="0"/>
              </a:defRPr>
            </a:lvl7pPr>
            <a:lvl8pPr marL="3429000" indent="-228600" eaLnBrk="0" fontAlgn="base" hangingPunct="0">
              <a:spcBef>
                <a:spcPct val="0"/>
              </a:spcBef>
              <a:spcAft>
                <a:spcPct val="0"/>
              </a:spcAft>
              <a:tabLst>
                <a:tab pos="601663" algn="l"/>
              </a:tabLst>
              <a:defRPr>
                <a:solidFill>
                  <a:schemeClr val="tx1"/>
                </a:solidFill>
                <a:latin typeface="Tahoma" charset="0"/>
              </a:defRPr>
            </a:lvl8pPr>
            <a:lvl9pPr marL="3886200" indent="-228600" eaLnBrk="0" fontAlgn="base" hangingPunct="0">
              <a:spcBef>
                <a:spcPct val="0"/>
              </a:spcBef>
              <a:spcAft>
                <a:spcPct val="0"/>
              </a:spcAft>
              <a:tabLst>
                <a:tab pos="601663" algn="l"/>
              </a:tabLst>
              <a:defRPr>
                <a:solidFill>
                  <a:schemeClr val="tx1"/>
                </a:solidFill>
                <a:latin typeface="Tahoma" charset="0"/>
              </a:defRPr>
            </a:lvl9pPr>
          </a:lstStyle>
          <a:p>
            <a:pPr algn="r"/>
            <a:r>
              <a:rPr lang="tr-TR" altLang="x-none" i="1" dirty="0" err="1">
                <a:solidFill>
                  <a:srgbClr val="5B616B"/>
                </a:solidFill>
              </a:rPr>
              <a:t>Wells</a:t>
            </a:r>
            <a:r>
              <a:rPr lang="tr-TR" altLang="x-none" i="1" dirty="0">
                <a:solidFill>
                  <a:srgbClr val="5B616B"/>
                </a:solidFill>
              </a:rPr>
              <a:t> PS, </a:t>
            </a:r>
            <a:r>
              <a:rPr lang="tr-TR" altLang="x-none" i="1" dirty="0" err="1">
                <a:solidFill>
                  <a:srgbClr val="5B616B"/>
                </a:solidFill>
              </a:rPr>
              <a:t>Anderson</a:t>
            </a:r>
            <a:r>
              <a:rPr lang="tr-TR" altLang="x-none" i="1" dirty="0">
                <a:solidFill>
                  <a:srgbClr val="5B616B"/>
                </a:solidFill>
              </a:rPr>
              <a:t> DR, </a:t>
            </a:r>
            <a:r>
              <a:rPr lang="tr-TR" altLang="x-none" i="1" dirty="0" err="1">
                <a:solidFill>
                  <a:srgbClr val="5B616B"/>
                </a:solidFill>
              </a:rPr>
              <a:t>Rodger</a:t>
            </a:r>
            <a:r>
              <a:rPr lang="tr-TR" altLang="x-none" i="1" dirty="0">
                <a:solidFill>
                  <a:srgbClr val="5B616B"/>
                </a:solidFill>
              </a:rPr>
              <a:t> M, et al. </a:t>
            </a:r>
            <a:r>
              <a:rPr lang="tr-TR" altLang="x-none" i="1" dirty="0" err="1">
                <a:solidFill>
                  <a:srgbClr val="5B616B"/>
                </a:solidFill>
              </a:rPr>
              <a:t>Ann</a:t>
            </a:r>
            <a:r>
              <a:rPr lang="tr-TR" altLang="x-none" i="1" dirty="0">
                <a:solidFill>
                  <a:srgbClr val="5B616B"/>
                </a:solidFill>
              </a:rPr>
              <a:t> </a:t>
            </a:r>
            <a:r>
              <a:rPr lang="tr-TR" altLang="x-none" i="1" dirty="0" err="1">
                <a:solidFill>
                  <a:srgbClr val="5B616B"/>
                </a:solidFill>
              </a:rPr>
              <a:t>Intern</a:t>
            </a:r>
            <a:r>
              <a:rPr lang="tr-TR" altLang="x-none" i="1" dirty="0">
                <a:solidFill>
                  <a:srgbClr val="5B616B"/>
                </a:solidFill>
              </a:rPr>
              <a:t> </a:t>
            </a:r>
            <a:r>
              <a:rPr lang="tr-TR" altLang="x-none" i="1" dirty="0" err="1">
                <a:solidFill>
                  <a:srgbClr val="5B616B"/>
                </a:solidFill>
              </a:rPr>
              <a:t>Med</a:t>
            </a:r>
            <a:r>
              <a:rPr lang="tr-TR" altLang="x-none" i="1" dirty="0">
                <a:solidFill>
                  <a:srgbClr val="5B616B"/>
                </a:solidFill>
              </a:rPr>
              <a:t> 2001;135: 98.</a:t>
            </a:r>
          </a:p>
          <a:p>
            <a:pPr algn="r"/>
            <a:endParaRPr lang="tr-TR" altLang="x-none" i="1" dirty="0">
              <a:solidFill>
                <a:srgbClr val="5B616B"/>
              </a:solidFill>
            </a:endParaRPr>
          </a:p>
        </p:txBody>
      </p:sp>
    </p:spTree>
    <p:extLst>
      <p:ext uri="{BB962C8B-B14F-4D97-AF65-F5344CB8AC3E}">
        <p14:creationId xmlns:p14="http://schemas.microsoft.com/office/powerpoint/2010/main" val="198443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1714" name="Rectangle 2"/>
          <p:cNvSpPr>
            <a:spLocks noChangeArrowheads="1"/>
          </p:cNvSpPr>
          <p:nvPr/>
        </p:nvSpPr>
        <p:spPr bwMode="auto">
          <a:xfrm>
            <a:off x="2390776" y="4830606"/>
            <a:ext cx="3047215" cy="458628"/>
          </a:xfrm>
          <a:prstGeom prst="rect">
            <a:avLst/>
          </a:prstGeom>
          <a:solidFill>
            <a:srgbClr val="C00000"/>
          </a:solidFill>
          <a:ln w="9525">
            <a:solidFill>
              <a:schemeClr val="bg1"/>
            </a:solidFill>
            <a:miter lim="800000"/>
            <a:headEnd/>
            <a:tailEnd/>
          </a:ln>
          <a:effectLst/>
        </p:spPr>
        <p:txBody>
          <a:bodyPr wrap="none" anchor="ctr"/>
          <a:lstStyle/>
          <a:p>
            <a:pPr algn="ctr" defTabSz="822960" eaLnBrk="0" fontAlgn="base" hangingPunct="0">
              <a:spcBef>
                <a:spcPct val="0"/>
              </a:spcBef>
              <a:spcAft>
                <a:spcPct val="0"/>
              </a:spcAft>
              <a:defRPr/>
            </a:pPr>
            <a:endParaRPr lang="it-IT" sz="3240">
              <a:solidFill>
                <a:srgbClr val="F2F2F2"/>
              </a:solidFill>
              <a:effectLst>
                <a:outerShdw blurRad="38100" dist="38100" dir="2700000" algn="tl">
                  <a:srgbClr val="000000"/>
                </a:outerShdw>
              </a:effectLst>
            </a:endParaRPr>
          </a:p>
        </p:txBody>
      </p:sp>
      <p:sp>
        <p:nvSpPr>
          <p:cNvPr id="1011715" name="Rectangle 3"/>
          <p:cNvSpPr>
            <a:spLocks noChangeArrowheads="1"/>
          </p:cNvSpPr>
          <p:nvPr/>
        </p:nvSpPr>
        <p:spPr bwMode="auto">
          <a:xfrm>
            <a:off x="2398396" y="5289235"/>
            <a:ext cx="6126480" cy="452915"/>
          </a:xfrm>
          <a:prstGeom prst="rect">
            <a:avLst/>
          </a:prstGeom>
          <a:solidFill>
            <a:srgbClr val="008000"/>
          </a:solidFill>
          <a:ln w="9525">
            <a:solidFill>
              <a:schemeClr val="bg1"/>
            </a:solidFill>
            <a:miter lim="800000"/>
            <a:headEnd/>
            <a:tailEnd/>
          </a:ln>
          <a:effectLst/>
        </p:spPr>
        <p:txBody>
          <a:bodyPr wrap="none" anchor="ctr"/>
          <a:lstStyle/>
          <a:p>
            <a:pPr algn="ctr" defTabSz="822960" eaLnBrk="0" fontAlgn="base" hangingPunct="0">
              <a:spcBef>
                <a:spcPct val="0"/>
              </a:spcBef>
              <a:spcAft>
                <a:spcPct val="0"/>
              </a:spcAft>
              <a:defRPr/>
            </a:pPr>
            <a:endParaRPr lang="it-IT" sz="2880">
              <a:solidFill>
                <a:srgbClr val="FFFFFF"/>
              </a:solidFill>
              <a:effectLst>
                <a:outerShdw blurRad="38100" dist="38100" dir="2700000" algn="tl">
                  <a:srgbClr val="000000"/>
                </a:outerShdw>
              </a:effectLst>
            </a:endParaRPr>
          </a:p>
        </p:txBody>
      </p:sp>
      <p:sp>
        <p:nvSpPr>
          <p:cNvPr id="62469" name="Text Box 5"/>
          <p:cNvSpPr txBox="1">
            <a:spLocks noChangeArrowheads="1"/>
          </p:cNvSpPr>
          <p:nvPr/>
        </p:nvSpPr>
        <p:spPr bwMode="auto">
          <a:xfrm>
            <a:off x="6721067" y="2822706"/>
            <a:ext cx="3802380" cy="2419124"/>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tr-TR" sz="2160" dirty="0">
                <a:solidFill>
                  <a:schemeClr val="tx1">
                    <a:lumMod val="95000"/>
                    <a:lumOff val="5000"/>
                  </a:schemeClr>
                </a:solidFill>
              </a:rPr>
              <a:t>DMAH</a:t>
            </a:r>
          </a:p>
          <a:p>
            <a:pPr defTabSz="822960" eaLnBrk="0" fontAlgn="base" hangingPunct="0">
              <a:spcBef>
                <a:spcPct val="0"/>
              </a:spcBef>
              <a:spcAft>
                <a:spcPct val="0"/>
              </a:spcAft>
              <a:defRPr/>
            </a:pPr>
            <a:r>
              <a:rPr lang="tr-TR" sz="2160" dirty="0" err="1">
                <a:solidFill>
                  <a:schemeClr val="tx1">
                    <a:lumMod val="95000"/>
                    <a:lumOff val="5000"/>
                  </a:schemeClr>
                </a:solidFill>
              </a:rPr>
              <a:t>Warfarin</a:t>
            </a:r>
            <a:r>
              <a:rPr lang="en-US" sz="2160" dirty="0">
                <a:solidFill>
                  <a:schemeClr val="tx1">
                    <a:lumMod val="95000"/>
                    <a:lumOff val="5000"/>
                  </a:schemeClr>
                </a:solidFill>
              </a:rPr>
              <a:t> </a:t>
            </a:r>
          </a:p>
          <a:p>
            <a:pPr eaLnBrk="0" fontAlgn="base" hangingPunct="0">
              <a:spcBef>
                <a:spcPct val="0"/>
              </a:spcBef>
              <a:spcAft>
                <a:spcPct val="0"/>
              </a:spcAft>
              <a:defRPr/>
            </a:pPr>
            <a:r>
              <a:rPr lang="tr-TR" sz="2160" dirty="0" err="1">
                <a:solidFill>
                  <a:schemeClr val="tx1">
                    <a:lumMod val="95000"/>
                    <a:lumOff val="5000"/>
                  </a:schemeClr>
                </a:solidFill>
              </a:rPr>
              <a:t>Dabigatran</a:t>
            </a:r>
            <a:endParaRPr lang="tr-TR" sz="2160" dirty="0">
              <a:solidFill>
                <a:schemeClr val="tx1">
                  <a:lumMod val="95000"/>
                  <a:lumOff val="5000"/>
                </a:schemeClr>
              </a:solidFill>
            </a:endParaRPr>
          </a:p>
          <a:p>
            <a:pPr defTabSz="822960" eaLnBrk="0" fontAlgn="base" hangingPunct="0">
              <a:spcBef>
                <a:spcPct val="0"/>
              </a:spcBef>
              <a:spcAft>
                <a:spcPct val="0"/>
              </a:spcAft>
              <a:defRPr/>
            </a:pPr>
            <a:r>
              <a:rPr lang="tr-TR" sz="2160" dirty="0" err="1">
                <a:solidFill>
                  <a:schemeClr val="tx1">
                    <a:lumMod val="95000"/>
                    <a:lumOff val="5000"/>
                  </a:schemeClr>
                </a:solidFill>
              </a:rPr>
              <a:t>Rivaroxaban</a:t>
            </a:r>
            <a:endParaRPr lang="tr-TR" sz="2160" dirty="0">
              <a:solidFill>
                <a:schemeClr val="tx1">
                  <a:lumMod val="95000"/>
                  <a:lumOff val="5000"/>
                </a:schemeClr>
              </a:solidFill>
            </a:endParaRPr>
          </a:p>
          <a:p>
            <a:pPr defTabSz="822960" eaLnBrk="0" fontAlgn="base" hangingPunct="0">
              <a:spcBef>
                <a:spcPct val="0"/>
              </a:spcBef>
              <a:spcAft>
                <a:spcPct val="0"/>
              </a:spcAft>
              <a:defRPr/>
            </a:pPr>
            <a:r>
              <a:rPr lang="tr-TR" sz="2160" dirty="0" err="1">
                <a:solidFill>
                  <a:schemeClr val="tx1">
                    <a:lumMod val="95000"/>
                    <a:lumOff val="5000"/>
                  </a:schemeClr>
                </a:solidFill>
              </a:rPr>
              <a:t>Apiksaban</a:t>
            </a:r>
            <a:endParaRPr lang="tr-TR" sz="2160" dirty="0">
              <a:solidFill>
                <a:schemeClr val="tx1">
                  <a:lumMod val="95000"/>
                  <a:lumOff val="5000"/>
                </a:schemeClr>
              </a:solidFill>
            </a:endParaRPr>
          </a:p>
          <a:p>
            <a:pPr defTabSz="822960" eaLnBrk="0" fontAlgn="base" hangingPunct="0">
              <a:spcBef>
                <a:spcPct val="0"/>
              </a:spcBef>
              <a:spcAft>
                <a:spcPct val="0"/>
              </a:spcAft>
              <a:defRPr/>
            </a:pPr>
            <a:r>
              <a:rPr lang="tr-TR" sz="2160" dirty="0" err="1">
                <a:solidFill>
                  <a:schemeClr val="tx1">
                    <a:lumMod val="95000"/>
                    <a:lumOff val="5000"/>
                  </a:schemeClr>
                </a:solidFill>
              </a:rPr>
              <a:t>Edoxaban</a:t>
            </a:r>
            <a:endParaRPr lang="tr-TR" sz="2160" dirty="0">
              <a:solidFill>
                <a:schemeClr val="tx1">
                  <a:lumMod val="95000"/>
                  <a:lumOff val="5000"/>
                </a:schemeClr>
              </a:solidFill>
            </a:endParaRPr>
          </a:p>
          <a:p>
            <a:pPr defTabSz="822960" eaLnBrk="0" fontAlgn="base" hangingPunct="0">
              <a:spcBef>
                <a:spcPct val="0"/>
              </a:spcBef>
              <a:spcAft>
                <a:spcPct val="0"/>
              </a:spcAft>
              <a:defRPr/>
            </a:pPr>
            <a:r>
              <a:rPr lang="tr-TR" sz="2160" dirty="0">
                <a:solidFill>
                  <a:schemeClr val="tx1">
                    <a:lumMod val="95000"/>
                    <a:lumOff val="5000"/>
                  </a:schemeClr>
                </a:solidFill>
              </a:rPr>
              <a:t>(3-6 ay)</a:t>
            </a:r>
            <a:endParaRPr lang="en-US" sz="2160" dirty="0">
              <a:solidFill>
                <a:schemeClr val="tx1">
                  <a:lumMod val="95000"/>
                  <a:lumOff val="5000"/>
                </a:schemeClr>
              </a:solidFill>
            </a:endParaRPr>
          </a:p>
        </p:txBody>
      </p:sp>
      <p:sp>
        <p:nvSpPr>
          <p:cNvPr id="62470" name="Text Box 6"/>
          <p:cNvSpPr txBox="1">
            <a:spLocks noChangeArrowheads="1"/>
          </p:cNvSpPr>
          <p:nvPr/>
        </p:nvSpPr>
        <p:spPr bwMode="auto">
          <a:xfrm>
            <a:off x="2390776" y="2149427"/>
            <a:ext cx="3887510" cy="2751522"/>
          </a:xfrm>
          <a:prstGeom prst="rect">
            <a:avLst/>
          </a:prstGeom>
          <a:noFill/>
          <a:ln w="9525">
            <a:noFill/>
            <a:miter lim="800000"/>
            <a:headEnd/>
            <a:tailEnd/>
          </a:ln>
        </p:spPr>
        <p:txBody>
          <a:bodyPr wrap="square">
            <a:spAutoFit/>
          </a:bodyPr>
          <a:lstStyle/>
          <a:p>
            <a:pPr eaLnBrk="0" fontAlgn="base" hangingPunct="0">
              <a:spcBef>
                <a:spcPct val="0"/>
              </a:spcBef>
              <a:spcAft>
                <a:spcPct val="0"/>
              </a:spcAft>
              <a:buClr>
                <a:srgbClr val="007DC3"/>
              </a:buClr>
              <a:defRPr/>
            </a:pPr>
            <a:r>
              <a:rPr lang="en-US" sz="2160" dirty="0">
                <a:solidFill>
                  <a:schemeClr val="tx1">
                    <a:lumMod val="95000"/>
                    <a:lumOff val="5000"/>
                  </a:schemeClr>
                </a:solidFill>
              </a:rPr>
              <a:t>Heparin / </a:t>
            </a:r>
            <a:r>
              <a:rPr lang="tr-TR" sz="2160" dirty="0">
                <a:solidFill>
                  <a:schemeClr val="tx1">
                    <a:lumMod val="95000"/>
                    <a:lumOff val="5000"/>
                  </a:schemeClr>
                </a:solidFill>
              </a:rPr>
              <a:t>DMAH* </a:t>
            </a:r>
            <a:r>
              <a:rPr lang="tr-TR" sz="1920" dirty="0">
                <a:solidFill>
                  <a:schemeClr val="tx1">
                    <a:lumMod val="95000"/>
                    <a:lumOff val="5000"/>
                  </a:schemeClr>
                </a:solidFill>
              </a:rPr>
              <a:t>(En az 5 gün)</a:t>
            </a:r>
          </a:p>
          <a:p>
            <a:pPr eaLnBrk="0" fontAlgn="base" hangingPunct="0">
              <a:spcBef>
                <a:spcPct val="0"/>
              </a:spcBef>
              <a:spcAft>
                <a:spcPct val="0"/>
              </a:spcAft>
              <a:buClr>
                <a:srgbClr val="007DC3"/>
              </a:buClr>
              <a:defRPr/>
            </a:pPr>
            <a:r>
              <a:rPr lang="tr-TR" sz="2160" dirty="0" err="1">
                <a:solidFill>
                  <a:schemeClr val="bg1">
                    <a:lumMod val="65000"/>
                  </a:schemeClr>
                </a:solidFill>
              </a:rPr>
              <a:t>Fondaparinux</a:t>
            </a:r>
            <a:endParaRPr lang="en-US" sz="2160" dirty="0">
              <a:solidFill>
                <a:schemeClr val="bg1">
                  <a:lumMod val="65000"/>
                </a:schemeClr>
              </a:solidFill>
            </a:endParaRPr>
          </a:p>
          <a:p>
            <a:pPr eaLnBrk="0" fontAlgn="base" hangingPunct="0">
              <a:spcBef>
                <a:spcPct val="0"/>
              </a:spcBef>
              <a:spcAft>
                <a:spcPct val="0"/>
              </a:spcAft>
              <a:buClr>
                <a:srgbClr val="007DC3"/>
              </a:buClr>
              <a:defRPr/>
            </a:pPr>
            <a:r>
              <a:rPr lang="en-US" sz="2160" dirty="0" err="1"/>
              <a:t>Rivaroxaban</a:t>
            </a:r>
            <a:r>
              <a:rPr lang="tr-TR" sz="2160" dirty="0"/>
              <a:t> </a:t>
            </a:r>
            <a:r>
              <a:rPr lang="tr-TR" sz="1920" dirty="0"/>
              <a:t>(3 hafta 2x15 mg)</a:t>
            </a:r>
          </a:p>
          <a:p>
            <a:pPr eaLnBrk="0" fontAlgn="base" hangingPunct="0">
              <a:spcBef>
                <a:spcPct val="0"/>
              </a:spcBef>
              <a:spcAft>
                <a:spcPct val="0"/>
              </a:spcAft>
              <a:buClr>
                <a:srgbClr val="007DC3"/>
              </a:buClr>
              <a:defRPr/>
            </a:pPr>
            <a:r>
              <a:rPr lang="tr-TR" sz="2160" dirty="0" err="1"/>
              <a:t>Apiksaban</a:t>
            </a:r>
            <a:r>
              <a:rPr lang="tr-TR" sz="1920" dirty="0"/>
              <a:t> (7 gün 2x10 mg)</a:t>
            </a:r>
            <a:endParaRPr lang="en-US" sz="1920" dirty="0"/>
          </a:p>
          <a:p>
            <a:pPr defTabSz="822960" eaLnBrk="0" fontAlgn="base" hangingPunct="0">
              <a:spcBef>
                <a:spcPct val="0"/>
              </a:spcBef>
              <a:spcAft>
                <a:spcPct val="0"/>
              </a:spcAft>
              <a:buClr>
                <a:srgbClr val="007DC3"/>
              </a:buClr>
              <a:defRPr/>
            </a:pPr>
            <a:r>
              <a:rPr lang="en-US" sz="2160" dirty="0" err="1">
                <a:solidFill>
                  <a:schemeClr val="tx1">
                    <a:lumMod val="95000"/>
                    <a:lumOff val="5000"/>
                  </a:schemeClr>
                </a:solidFill>
              </a:rPr>
              <a:t>Trombol</a:t>
            </a:r>
            <a:r>
              <a:rPr lang="tr-TR" sz="2160" dirty="0" err="1">
                <a:solidFill>
                  <a:schemeClr val="tx1">
                    <a:lumMod val="95000"/>
                    <a:lumOff val="5000"/>
                  </a:schemeClr>
                </a:solidFill>
              </a:rPr>
              <a:t>izis</a:t>
            </a:r>
            <a:r>
              <a:rPr lang="en-US" sz="2160" dirty="0">
                <a:solidFill>
                  <a:schemeClr val="tx1">
                    <a:lumMod val="95000"/>
                    <a:lumOff val="5000"/>
                  </a:schemeClr>
                </a:solidFill>
              </a:rPr>
              <a:t>  </a:t>
            </a:r>
          </a:p>
          <a:p>
            <a:pPr defTabSz="822960" eaLnBrk="0" fontAlgn="base" hangingPunct="0">
              <a:spcBef>
                <a:spcPct val="0"/>
              </a:spcBef>
              <a:spcAft>
                <a:spcPct val="0"/>
              </a:spcAft>
              <a:buClr>
                <a:srgbClr val="007DC3"/>
              </a:buClr>
              <a:defRPr/>
            </a:pPr>
            <a:r>
              <a:rPr lang="en-US" sz="2160" dirty="0" err="1">
                <a:solidFill>
                  <a:schemeClr val="tx1">
                    <a:lumMod val="95000"/>
                    <a:lumOff val="5000"/>
                  </a:schemeClr>
                </a:solidFill>
              </a:rPr>
              <a:t>Kateter</a:t>
            </a:r>
            <a:r>
              <a:rPr lang="en-US" sz="2160" dirty="0">
                <a:solidFill>
                  <a:schemeClr val="tx1">
                    <a:lumMod val="95000"/>
                    <a:lumOff val="5000"/>
                  </a:schemeClr>
                </a:solidFill>
              </a:rPr>
              <a:t> </a:t>
            </a:r>
            <a:r>
              <a:rPr lang="en-US" sz="2160" dirty="0" err="1">
                <a:solidFill>
                  <a:schemeClr val="tx1">
                    <a:lumMod val="95000"/>
                    <a:lumOff val="5000"/>
                  </a:schemeClr>
                </a:solidFill>
              </a:rPr>
              <a:t>yardımlı</a:t>
            </a:r>
            <a:r>
              <a:rPr lang="en-US" sz="2160" dirty="0">
                <a:solidFill>
                  <a:schemeClr val="tx1">
                    <a:lumMod val="95000"/>
                    <a:lumOff val="5000"/>
                  </a:schemeClr>
                </a:solidFill>
              </a:rPr>
              <a:t> </a:t>
            </a:r>
            <a:r>
              <a:rPr lang="en-US" sz="2160" dirty="0" err="1">
                <a:solidFill>
                  <a:schemeClr val="tx1">
                    <a:lumMod val="95000"/>
                    <a:lumOff val="5000"/>
                  </a:schemeClr>
                </a:solidFill>
              </a:rPr>
              <a:t>tedaviler</a:t>
            </a:r>
            <a:r>
              <a:rPr lang="en-US" sz="2160" dirty="0">
                <a:solidFill>
                  <a:schemeClr val="tx1">
                    <a:lumMod val="95000"/>
                    <a:lumOff val="5000"/>
                  </a:schemeClr>
                </a:solidFill>
              </a:rPr>
              <a:t>    </a:t>
            </a:r>
          </a:p>
          <a:p>
            <a:pPr defTabSz="822960" eaLnBrk="0" fontAlgn="base" hangingPunct="0">
              <a:spcBef>
                <a:spcPct val="0"/>
              </a:spcBef>
              <a:spcAft>
                <a:spcPct val="0"/>
              </a:spcAft>
              <a:buClr>
                <a:srgbClr val="007DC3"/>
              </a:buClr>
              <a:defRPr/>
            </a:pPr>
            <a:r>
              <a:rPr lang="tr-TR" sz="2160" dirty="0" err="1">
                <a:solidFill>
                  <a:schemeClr val="tx1">
                    <a:lumMod val="95000"/>
                    <a:lumOff val="5000"/>
                  </a:schemeClr>
                </a:solidFill>
              </a:rPr>
              <a:t>Trombektomi</a:t>
            </a:r>
            <a:endParaRPr lang="en-US" sz="2160" dirty="0">
              <a:solidFill>
                <a:schemeClr val="tx1">
                  <a:lumMod val="95000"/>
                  <a:lumOff val="5000"/>
                </a:schemeClr>
              </a:solidFill>
            </a:endParaRPr>
          </a:p>
          <a:p>
            <a:pPr defTabSz="822960" eaLnBrk="0" fontAlgn="base" hangingPunct="0">
              <a:spcBef>
                <a:spcPct val="0"/>
              </a:spcBef>
              <a:spcAft>
                <a:spcPct val="0"/>
              </a:spcAft>
              <a:buClr>
                <a:srgbClr val="007DC3"/>
              </a:buClr>
              <a:defRPr/>
            </a:pPr>
            <a:r>
              <a:rPr lang="tr-TR" sz="2160" dirty="0">
                <a:solidFill>
                  <a:schemeClr val="tx1">
                    <a:lumMod val="95000"/>
                    <a:lumOff val="5000"/>
                  </a:schemeClr>
                </a:solidFill>
              </a:rPr>
              <a:t>İ</a:t>
            </a:r>
            <a:r>
              <a:rPr lang="en-US" sz="2160" dirty="0">
                <a:solidFill>
                  <a:schemeClr val="tx1">
                    <a:lumMod val="95000"/>
                    <a:lumOff val="5000"/>
                  </a:schemeClr>
                </a:solidFill>
              </a:rPr>
              <a:t>V</a:t>
            </a:r>
            <a:r>
              <a:rPr lang="tr-TR" sz="2160" dirty="0">
                <a:solidFill>
                  <a:schemeClr val="tx1">
                    <a:lumMod val="95000"/>
                    <a:lumOff val="5000"/>
                  </a:schemeClr>
                </a:solidFill>
              </a:rPr>
              <a:t>K</a:t>
            </a:r>
            <a:r>
              <a:rPr lang="en-US" sz="2160" dirty="0">
                <a:solidFill>
                  <a:schemeClr val="tx1">
                    <a:lumMod val="95000"/>
                    <a:lumOff val="5000"/>
                  </a:schemeClr>
                </a:solidFill>
              </a:rPr>
              <a:t> </a:t>
            </a:r>
            <a:r>
              <a:rPr lang="en-US" sz="2160" dirty="0" err="1">
                <a:solidFill>
                  <a:schemeClr val="tx1">
                    <a:lumMod val="95000"/>
                    <a:lumOff val="5000"/>
                  </a:schemeClr>
                </a:solidFill>
              </a:rPr>
              <a:t>filtr</a:t>
            </a:r>
            <a:r>
              <a:rPr lang="tr-TR" sz="2160" dirty="0">
                <a:solidFill>
                  <a:schemeClr val="tx1">
                    <a:lumMod val="95000"/>
                    <a:lumOff val="5000"/>
                  </a:schemeClr>
                </a:solidFill>
              </a:rPr>
              <a:t>esi</a:t>
            </a:r>
          </a:p>
        </p:txBody>
      </p:sp>
      <p:sp>
        <p:nvSpPr>
          <p:cNvPr id="62471" name="Rectangle 7"/>
          <p:cNvSpPr>
            <a:spLocks noChangeArrowheads="1"/>
          </p:cNvSpPr>
          <p:nvPr/>
        </p:nvSpPr>
        <p:spPr bwMode="auto">
          <a:xfrm>
            <a:off x="2047209" y="629456"/>
            <a:ext cx="10283190" cy="731520"/>
          </a:xfrm>
          <a:prstGeom prst="rect">
            <a:avLst/>
          </a:prstGeom>
          <a:noFill/>
          <a:ln w="9525">
            <a:noFill/>
            <a:miter lim="800000"/>
            <a:headEnd/>
            <a:tailEnd/>
          </a:ln>
        </p:spPr>
        <p:txBody>
          <a:bodyPr anchor="ctr"/>
          <a:lstStyle/>
          <a:p>
            <a:pPr algn="ctr" defTabSz="822960" eaLnBrk="0" fontAlgn="base" hangingPunct="0">
              <a:spcBef>
                <a:spcPct val="0"/>
              </a:spcBef>
              <a:spcAft>
                <a:spcPct val="0"/>
              </a:spcAft>
              <a:defRPr/>
            </a:pPr>
            <a:r>
              <a:rPr lang="en-US" sz="3840" b="1" dirty="0" err="1">
                <a:solidFill>
                  <a:srgbClr val="C00000"/>
                </a:solidFill>
              </a:rPr>
              <a:t>Ven</a:t>
            </a:r>
            <a:r>
              <a:rPr lang="tr-TR" sz="3840" b="1" dirty="0">
                <a:solidFill>
                  <a:srgbClr val="C00000"/>
                </a:solidFill>
              </a:rPr>
              <a:t>öz</a:t>
            </a:r>
            <a:r>
              <a:rPr lang="en-US" sz="3840" b="1" dirty="0">
                <a:solidFill>
                  <a:srgbClr val="C00000"/>
                </a:solidFill>
              </a:rPr>
              <a:t> </a:t>
            </a:r>
            <a:r>
              <a:rPr lang="en-US" sz="3840" b="1" dirty="0" err="1">
                <a:solidFill>
                  <a:srgbClr val="C00000"/>
                </a:solidFill>
              </a:rPr>
              <a:t>Tromboemboli</a:t>
            </a:r>
            <a:r>
              <a:rPr lang="tr-TR" sz="3840" b="1" dirty="0">
                <a:solidFill>
                  <a:srgbClr val="C00000"/>
                </a:solidFill>
              </a:rPr>
              <a:t>z</a:t>
            </a:r>
            <a:r>
              <a:rPr lang="en-US" sz="3840" b="1" dirty="0">
                <a:solidFill>
                  <a:srgbClr val="C00000"/>
                </a:solidFill>
              </a:rPr>
              <a:t>m</a:t>
            </a:r>
            <a:r>
              <a:rPr lang="tr-TR" sz="3840" b="1" dirty="0">
                <a:solidFill>
                  <a:srgbClr val="C00000"/>
                </a:solidFill>
              </a:rPr>
              <a:t> Tedavisi</a:t>
            </a:r>
            <a:endParaRPr lang="en-US" sz="3840" b="1" dirty="0">
              <a:solidFill>
                <a:srgbClr val="C00000"/>
              </a:solidFill>
            </a:endParaRPr>
          </a:p>
        </p:txBody>
      </p:sp>
      <p:sp>
        <p:nvSpPr>
          <p:cNvPr id="62472" name="Rectangle 8"/>
          <p:cNvSpPr>
            <a:spLocks noChangeArrowheads="1"/>
          </p:cNvSpPr>
          <p:nvPr/>
        </p:nvSpPr>
        <p:spPr bwMode="auto">
          <a:xfrm>
            <a:off x="2390779" y="5742146"/>
            <a:ext cx="9596053" cy="411480"/>
          </a:xfrm>
          <a:prstGeom prst="rect">
            <a:avLst/>
          </a:prstGeom>
          <a:solidFill>
            <a:srgbClr val="002060"/>
          </a:solidFill>
          <a:ln w="9525">
            <a:solidFill>
              <a:schemeClr val="bg1"/>
            </a:solidFill>
            <a:miter lim="800000"/>
            <a:headEnd/>
            <a:tailEnd/>
          </a:ln>
        </p:spPr>
        <p:txBody>
          <a:bodyPr wrap="none" anchor="ctr"/>
          <a:lstStyle/>
          <a:p>
            <a:pPr algn="ctr" defTabSz="822960" eaLnBrk="0" fontAlgn="base" hangingPunct="0">
              <a:spcBef>
                <a:spcPct val="0"/>
              </a:spcBef>
              <a:spcAft>
                <a:spcPct val="0"/>
              </a:spcAft>
              <a:defRPr/>
            </a:pPr>
            <a:endParaRPr lang="it-IT" b="1">
              <a:solidFill>
                <a:srgbClr val="FFFFFF"/>
              </a:solidFill>
            </a:endParaRPr>
          </a:p>
        </p:txBody>
      </p:sp>
      <p:sp>
        <p:nvSpPr>
          <p:cNvPr id="62473" name="Text Box 9"/>
          <p:cNvSpPr txBox="1">
            <a:spLocks noChangeArrowheads="1"/>
          </p:cNvSpPr>
          <p:nvPr/>
        </p:nvSpPr>
        <p:spPr bwMode="auto">
          <a:xfrm>
            <a:off x="2441125" y="4884587"/>
            <a:ext cx="1689950" cy="424732"/>
          </a:xfrm>
          <a:prstGeom prst="rect">
            <a:avLst/>
          </a:prstGeom>
          <a:noFill/>
          <a:ln w="9525">
            <a:noFill/>
            <a:miter lim="800000"/>
            <a:headEnd/>
            <a:tailEnd/>
          </a:ln>
        </p:spPr>
        <p:txBody>
          <a:bodyPr wrap="none">
            <a:spAutoFit/>
          </a:bodyPr>
          <a:lstStyle/>
          <a:p>
            <a:pPr algn="ctr" defTabSz="822960" eaLnBrk="0" fontAlgn="base" hangingPunct="0">
              <a:spcBef>
                <a:spcPct val="0"/>
              </a:spcBef>
              <a:spcAft>
                <a:spcPct val="0"/>
              </a:spcAft>
              <a:defRPr/>
            </a:pPr>
            <a:r>
              <a:rPr lang="tr-TR" sz="2160" b="1" dirty="0">
                <a:solidFill>
                  <a:srgbClr val="F2F2F2"/>
                </a:solidFill>
              </a:rPr>
              <a:t>Başlangıç </a:t>
            </a:r>
            <a:r>
              <a:rPr lang="tr-TR" sz="2160" b="1" dirty="0" err="1">
                <a:solidFill>
                  <a:srgbClr val="F2F2F2"/>
                </a:solidFill>
              </a:rPr>
              <a:t>tdv</a:t>
            </a:r>
            <a:endParaRPr lang="it-IT" sz="2160" b="1" dirty="0">
              <a:solidFill>
                <a:srgbClr val="F2F2F2"/>
              </a:solidFill>
            </a:endParaRPr>
          </a:p>
        </p:txBody>
      </p:sp>
      <p:sp>
        <p:nvSpPr>
          <p:cNvPr id="62474" name="Text Box 10"/>
          <p:cNvSpPr txBox="1">
            <a:spLocks noChangeArrowheads="1"/>
          </p:cNvSpPr>
          <p:nvPr/>
        </p:nvSpPr>
        <p:spPr bwMode="auto">
          <a:xfrm>
            <a:off x="6044624" y="5326649"/>
            <a:ext cx="2360262" cy="424732"/>
          </a:xfrm>
          <a:prstGeom prst="rect">
            <a:avLst/>
          </a:prstGeom>
          <a:noFill/>
          <a:ln w="9525">
            <a:noFill/>
            <a:miter lim="800000"/>
            <a:headEnd/>
            <a:tailEnd/>
          </a:ln>
        </p:spPr>
        <p:txBody>
          <a:bodyPr wrap="none">
            <a:spAutoFit/>
          </a:bodyPr>
          <a:lstStyle/>
          <a:p>
            <a:pPr algn="ctr" defTabSz="822960" eaLnBrk="0" fontAlgn="base" hangingPunct="0">
              <a:spcBef>
                <a:spcPct val="0"/>
              </a:spcBef>
              <a:spcAft>
                <a:spcPct val="0"/>
              </a:spcAft>
              <a:defRPr/>
            </a:pPr>
            <a:r>
              <a:rPr lang="tr-TR" sz="2160" b="1" dirty="0">
                <a:solidFill>
                  <a:schemeClr val="bg1"/>
                </a:solidFill>
              </a:rPr>
              <a:t>Uzun dönem </a:t>
            </a:r>
            <a:r>
              <a:rPr lang="tr-TR" sz="2160" b="1" dirty="0" err="1">
                <a:solidFill>
                  <a:schemeClr val="bg1"/>
                </a:solidFill>
              </a:rPr>
              <a:t>tdv</a:t>
            </a:r>
            <a:r>
              <a:rPr lang="tr-TR" sz="2160" b="1" dirty="0">
                <a:solidFill>
                  <a:schemeClr val="bg1"/>
                </a:solidFill>
              </a:rPr>
              <a:t>**</a:t>
            </a:r>
            <a:endParaRPr lang="en-US" sz="2160" b="1" dirty="0">
              <a:solidFill>
                <a:schemeClr val="bg1"/>
              </a:solidFill>
            </a:endParaRPr>
          </a:p>
        </p:txBody>
      </p:sp>
      <p:sp>
        <p:nvSpPr>
          <p:cNvPr id="62475" name="Text Box 11"/>
          <p:cNvSpPr txBox="1">
            <a:spLocks noChangeArrowheads="1"/>
          </p:cNvSpPr>
          <p:nvPr/>
        </p:nvSpPr>
        <p:spPr bwMode="auto">
          <a:xfrm>
            <a:off x="9961302" y="5710428"/>
            <a:ext cx="1927515" cy="424732"/>
          </a:xfrm>
          <a:prstGeom prst="rect">
            <a:avLst/>
          </a:prstGeom>
          <a:noFill/>
          <a:ln w="9525">
            <a:noFill/>
            <a:miter lim="800000"/>
            <a:headEnd/>
            <a:tailEnd/>
          </a:ln>
        </p:spPr>
        <p:txBody>
          <a:bodyPr wrap="none">
            <a:spAutoFit/>
          </a:bodyPr>
          <a:lstStyle/>
          <a:p>
            <a:pPr algn="ctr" defTabSz="822960" eaLnBrk="0" fontAlgn="base" hangingPunct="0">
              <a:spcBef>
                <a:spcPct val="0"/>
              </a:spcBef>
              <a:spcAft>
                <a:spcPct val="0"/>
              </a:spcAft>
              <a:defRPr/>
            </a:pPr>
            <a:r>
              <a:rPr lang="it-IT" sz="2160" b="1" dirty="0">
                <a:solidFill>
                  <a:srgbClr val="F2F2F2"/>
                </a:solidFill>
              </a:rPr>
              <a:t> </a:t>
            </a:r>
            <a:r>
              <a:rPr lang="tr-TR" sz="2160" b="1" dirty="0">
                <a:solidFill>
                  <a:srgbClr val="F2F2F2"/>
                </a:solidFill>
              </a:rPr>
              <a:t>Uzatılmış </a:t>
            </a:r>
            <a:r>
              <a:rPr lang="tr-TR" sz="2160" b="1" dirty="0" err="1">
                <a:solidFill>
                  <a:srgbClr val="F2F2F2"/>
                </a:solidFill>
              </a:rPr>
              <a:t>tdv</a:t>
            </a:r>
            <a:r>
              <a:rPr lang="it-IT" sz="2160" b="1" dirty="0">
                <a:solidFill>
                  <a:srgbClr val="F2F2F2"/>
                </a:solidFill>
              </a:rPr>
              <a:t>   </a:t>
            </a:r>
          </a:p>
        </p:txBody>
      </p:sp>
      <p:sp>
        <p:nvSpPr>
          <p:cNvPr id="62476" name="Text Box 12"/>
          <p:cNvSpPr txBox="1">
            <a:spLocks noChangeArrowheads="1"/>
          </p:cNvSpPr>
          <p:nvPr/>
        </p:nvSpPr>
        <p:spPr bwMode="auto">
          <a:xfrm>
            <a:off x="10157689" y="4159234"/>
            <a:ext cx="3802380" cy="1754326"/>
          </a:xfrm>
          <a:prstGeom prst="rect">
            <a:avLst/>
          </a:prstGeom>
          <a:noFill/>
          <a:ln w="9525">
            <a:noFill/>
            <a:miter lim="800000"/>
            <a:headEnd/>
            <a:tailEnd/>
          </a:ln>
        </p:spPr>
        <p:txBody>
          <a:bodyPr>
            <a:spAutoFit/>
          </a:bodyPr>
          <a:lstStyle/>
          <a:p>
            <a:pPr defTabSz="822960" eaLnBrk="0" fontAlgn="base" hangingPunct="0">
              <a:spcBef>
                <a:spcPct val="0"/>
              </a:spcBef>
              <a:spcAft>
                <a:spcPct val="0"/>
              </a:spcAft>
              <a:defRPr/>
            </a:pPr>
            <a:r>
              <a:rPr lang="tr-TR" sz="2160" dirty="0" err="1">
                <a:solidFill>
                  <a:schemeClr val="tx1">
                    <a:lumMod val="95000"/>
                    <a:lumOff val="5000"/>
                  </a:schemeClr>
                </a:solidFill>
              </a:rPr>
              <a:t>Warfarin</a:t>
            </a:r>
            <a:endParaRPr lang="tr-TR" sz="2160" dirty="0">
              <a:solidFill>
                <a:schemeClr val="tx1">
                  <a:lumMod val="95000"/>
                  <a:lumOff val="5000"/>
                </a:schemeClr>
              </a:solidFill>
            </a:endParaRPr>
          </a:p>
          <a:p>
            <a:pPr defTabSz="822960" eaLnBrk="0" fontAlgn="base" hangingPunct="0">
              <a:spcBef>
                <a:spcPct val="0"/>
              </a:spcBef>
              <a:spcAft>
                <a:spcPct val="0"/>
              </a:spcAft>
              <a:defRPr/>
            </a:pPr>
            <a:r>
              <a:rPr lang="tr-TR" sz="2160" dirty="0" err="1">
                <a:solidFill>
                  <a:schemeClr val="tx1">
                    <a:lumMod val="95000"/>
                    <a:lumOff val="5000"/>
                  </a:schemeClr>
                </a:solidFill>
              </a:rPr>
              <a:t>Rivaroxaban</a:t>
            </a:r>
            <a:endParaRPr lang="tr-TR" sz="2160" dirty="0">
              <a:solidFill>
                <a:schemeClr val="tx1">
                  <a:lumMod val="95000"/>
                  <a:lumOff val="5000"/>
                </a:schemeClr>
              </a:solidFill>
            </a:endParaRPr>
          </a:p>
          <a:p>
            <a:pPr eaLnBrk="0" fontAlgn="base" hangingPunct="0">
              <a:spcBef>
                <a:spcPct val="0"/>
              </a:spcBef>
              <a:spcAft>
                <a:spcPct val="0"/>
              </a:spcAft>
              <a:defRPr/>
            </a:pPr>
            <a:r>
              <a:rPr lang="tr-TR" sz="2160" dirty="0" err="1">
                <a:solidFill>
                  <a:schemeClr val="tx1">
                    <a:lumMod val="95000"/>
                    <a:lumOff val="5000"/>
                  </a:schemeClr>
                </a:solidFill>
              </a:rPr>
              <a:t>Apiksaban</a:t>
            </a:r>
            <a:endParaRPr lang="tr-TR" sz="2160" dirty="0">
              <a:solidFill>
                <a:schemeClr val="tx1">
                  <a:lumMod val="95000"/>
                  <a:lumOff val="5000"/>
                </a:schemeClr>
              </a:solidFill>
            </a:endParaRPr>
          </a:p>
          <a:p>
            <a:pPr eaLnBrk="0" fontAlgn="base" hangingPunct="0">
              <a:spcBef>
                <a:spcPct val="0"/>
              </a:spcBef>
              <a:spcAft>
                <a:spcPct val="0"/>
              </a:spcAft>
              <a:defRPr/>
            </a:pPr>
            <a:r>
              <a:rPr lang="tr-TR" sz="2160" dirty="0">
                <a:solidFill>
                  <a:schemeClr val="tx1">
                    <a:lumMod val="95000"/>
                    <a:lumOff val="5000"/>
                  </a:schemeClr>
                </a:solidFill>
              </a:rPr>
              <a:t>(6 ay </a:t>
            </a:r>
            <a:r>
              <a:rPr lang="tr-TR" sz="2160" dirty="0">
                <a:solidFill>
                  <a:schemeClr val="tx1">
                    <a:lumMod val="95000"/>
                    <a:lumOff val="5000"/>
                  </a:schemeClr>
                </a:solidFill>
                <a:sym typeface="Symbol"/>
              </a:rPr>
              <a:t>…..)</a:t>
            </a:r>
            <a:endParaRPr lang="tr-TR" sz="2160" dirty="0">
              <a:solidFill>
                <a:schemeClr val="tx1">
                  <a:lumMod val="95000"/>
                  <a:lumOff val="5000"/>
                </a:schemeClr>
              </a:solidFill>
            </a:endParaRPr>
          </a:p>
          <a:p>
            <a:pPr defTabSz="822960" eaLnBrk="0" fontAlgn="base" hangingPunct="0">
              <a:spcBef>
                <a:spcPct val="0"/>
              </a:spcBef>
              <a:spcAft>
                <a:spcPct val="0"/>
              </a:spcAft>
              <a:defRPr/>
            </a:pPr>
            <a:endParaRPr lang="en-US" sz="2160" dirty="0">
              <a:solidFill>
                <a:schemeClr val="tx1">
                  <a:lumMod val="95000"/>
                  <a:lumOff val="5000"/>
                </a:schemeClr>
              </a:solidFill>
            </a:endParaRPr>
          </a:p>
        </p:txBody>
      </p:sp>
      <p:sp>
        <p:nvSpPr>
          <p:cNvPr id="12" name="Text Box 10">
            <a:extLst>
              <a:ext uri="{FF2B5EF4-FFF2-40B4-BE49-F238E27FC236}">
                <a16:creationId xmlns:a16="http://schemas.microsoft.com/office/drawing/2014/main" id="{D7EFEB58-A8A8-D44D-8145-15EFD3120729}"/>
              </a:ext>
            </a:extLst>
          </p:cNvPr>
          <p:cNvSpPr txBox="1">
            <a:spLocks noChangeArrowheads="1"/>
          </p:cNvSpPr>
          <p:nvPr/>
        </p:nvSpPr>
        <p:spPr bwMode="auto">
          <a:xfrm>
            <a:off x="2266871" y="6960942"/>
            <a:ext cx="4780475" cy="757130"/>
          </a:xfrm>
          <a:prstGeom prst="rect">
            <a:avLst/>
          </a:prstGeom>
          <a:noFill/>
          <a:ln w="9525">
            <a:noFill/>
            <a:miter lim="800000"/>
            <a:headEnd/>
            <a:tailEnd/>
          </a:ln>
        </p:spPr>
        <p:txBody>
          <a:bodyPr wrap="none">
            <a:spAutoFit/>
          </a:bodyPr>
          <a:lstStyle/>
          <a:p>
            <a:pPr algn="ctr" defTabSz="822960" eaLnBrk="0" fontAlgn="base" hangingPunct="0">
              <a:spcBef>
                <a:spcPct val="0"/>
              </a:spcBef>
              <a:spcAft>
                <a:spcPct val="0"/>
              </a:spcAft>
              <a:defRPr/>
            </a:pPr>
            <a:r>
              <a:rPr lang="tr-TR" sz="2160" b="1" dirty="0"/>
              <a:t>*DMAH: Düşük molekül ağırlıklı </a:t>
            </a:r>
            <a:r>
              <a:rPr lang="tr-TR" sz="2160" b="1" dirty="0" err="1"/>
              <a:t>heparin</a:t>
            </a:r>
            <a:endParaRPr lang="tr-TR" sz="2160" b="1" dirty="0"/>
          </a:p>
          <a:p>
            <a:pPr algn="ctr" defTabSz="822960" eaLnBrk="0" fontAlgn="base" hangingPunct="0">
              <a:spcBef>
                <a:spcPct val="0"/>
              </a:spcBef>
              <a:spcAft>
                <a:spcPct val="0"/>
              </a:spcAft>
              <a:defRPr/>
            </a:pPr>
            <a:r>
              <a:rPr lang="tr-TR" sz="2160" b="1" dirty="0"/>
              <a:t>**Uzun dönem </a:t>
            </a:r>
            <a:r>
              <a:rPr lang="tr-TR" sz="2160" b="1" dirty="0" err="1"/>
              <a:t>tdv</a:t>
            </a:r>
            <a:r>
              <a:rPr lang="tr-TR" sz="2160" b="1" dirty="0"/>
              <a:t>= </a:t>
            </a:r>
            <a:r>
              <a:rPr lang="tr-TR" sz="2160" b="1" dirty="0" err="1"/>
              <a:t>sekonder</a:t>
            </a:r>
            <a:r>
              <a:rPr lang="tr-TR" sz="2160" b="1" dirty="0"/>
              <a:t> </a:t>
            </a:r>
            <a:r>
              <a:rPr lang="tr-TR" sz="2160" b="1" dirty="0" err="1"/>
              <a:t>profilaksi</a:t>
            </a:r>
            <a:endParaRPr lang="en-US" sz="2160" b="1" dirty="0"/>
          </a:p>
        </p:txBody>
      </p:sp>
      <p:sp>
        <p:nvSpPr>
          <p:cNvPr id="2" name="Yuvarlatılmış Dikdörtgen 1">
            <a:extLst>
              <a:ext uri="{FF2B5EF4-FFF2-40B4-BE49-F238E27FC236}">
                <a16:creationId xmlns:a16="http://schemas.microsoft.com/office/drawing/2014/main" id="{8C05F128-3BA9-9347-AAAC-655DAA22B724}"/>
              </a:ext>
            </a:extLst>
          </p:cNvPr>
          <p:cNvSpPr/>
          <p:nvPr/>
        </p:nvSpPr>
        <p:spPr>
          <a:xfrm>
            <a:off x="2398396" y="3517751"/>
            <a:ext cx="3039595" cy="129671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120688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29785" y="312778"/>
            <a:ext cx="9875520" cy="663967"/>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tr-TR" sz="4320" b="1" dirty="0">
                <a:solidFill>
                  <a:srgbClr val="0070C0"/>
                </a:solidFill>
                <a:latin typeface="Calibri" pitchFamily="34" charset="0"/>
              </a:rPr>
              <a:t>Tedavi</a:t>
            </a:r>
          </a:p>
        </p:txBody>
      </p:sp>
      <p:sp>
        <p:nvSpPr>
          <p:cNvPr id="14339" name="Rectangle 3"/>
          <p:cNvSpPr>
            <a:spLocks noGrp="1" noChangeArrowheads="1"/>
          </p:cNvSpPr>
          <p:nvPr>
            <p:ph type="body" idx="1"/>
          </p:nvPr>
        </p:nvSpPr>
        <p:spPr>
          <a:xfrm>
            <a:off x="933220" y="1434753"/>
            <a:ext cx="12579853" cy="5431156"/>
          </a:xfrm>
        </p:spPr>
        <p:txBody>
          <a:bodyPr>
            <a:normAutofit/>
          </a:bodyPr>
          <a:lstStyle/>
          <a:p>
            <a:pPr>
              <a:lnSpc>
                <a:spcPct val="150000"/>
              </a:lnSpc>
              <a:buClr>
                <a:srgbClr val="0070C0"/>
              </a:buClr>
              <a:buSzPct val="95000"/>
              <a:buFont typeface="Wingdings" pitchFamily="2" charset="2"/>
              <a:buChar char="ü"/>
            </a:pPr>
            <a:r>
              <a:rPr lang="tr-TR" b="1" dirty="0">
                <a:latin typeface="Calibri" pitchFamily="34" charset="0"/>
              </a:rPr>
              <a:t>Başlangıç </a:t>
            </a:r>
            <a:r>
              <a:rPr lang="tr-TR" b="1" dirty="0" err="1">
                <a:latin typeface="Calibri" pitchFamily="34" charset="0"/>
              </a:rPr>
              <a:t>tdv</a:t>
            </a:r>
            <a:r>
              <a:rPr lang="tr-TR" b="1" dirty="0">
                <a:latin typeface="Calibri" pitchFamily="34" charset="0"/>
              </a:rPr>
              <a:t>: </a:t>
            </a:r>
            <a:r>
              <a:rPr lang="tr-TR" dirty="0">
                <a:latin typeface="Calibri" pitchFamily="34" charset="0"/>
              </a:rPr>
              <a:t>DMAH / DOAK* / UFH** </a:t>
            </a:r>
          </a:p>
          <a:p>
            <a:pPr>
              <a:lnSpc>
                <a:spcPct val="150000"/>
              </a:lnSpc>
              <a:buClr>
                <a:srgbClr val="0070C0"/>
              </a:buClr>
              <a:buSzPct val="95000"/>
              <a:buFont typeface="Wingdings" pitchFamily="2" charset="2"/>
              <a:buChar char="ü"/>
            </a:pPr>
            <a:r>
              <a:rPr lang="tr-TR" dirty="0">
                <a:latin typeface="Calibri" pitchFamily="34" charset="0"/>
              </a:rPr>
              <a:t>5. günden sonra </a:t>
            </a:r>
            <a:r>
              <a:rPr lang="tr-TR" b="1" dirty="0">
                <a:latin typeface="Calibri" pitchFamily="34" charset="0"/>
              </a:rPr>
              <a:t>uzun dönem </a:t>
            </a:r>
            <a:r>
              <a:rPr lang="tr-TR" b="1" dirty="0" err="1">
                <a:latin typeface="Calibri" pitchFamily="34" charset="0"/>
              </a:rPr>
              <a:t>tdv</a:t>
            </a:r>
            <a:r>
              <a:rPr lang="tr-TR" b="1" dirty="0">
                <a:latin typeface="Calibri" pitchFamily="34" charset="0"/>
              </a:rPr>
              <a:t> </a:t>
            </a:r>
            <a:r>
              <a:rPr lang="tr-TR" dirty="0">
                <a:latin typeface="Calibri" pitchFamily="34" charset="0"/>
              </a:rPr>
              <a:t>(DOAK/</a:t>
            </a:r>
            <a:r>
              <a:rPr lang="tr-TR" dirty="0" err="1">
                <a:latin typeface="Calibri" pitchFamily="34" charset="0"/>
              </a:rPr>
              <a:t>warfarin</a:t>
            </a:r>
            <a:r>
              <a:rPr lang="tr-TR" dirty="0">
                <a:latin typeface="Calibri" pitchFamily="34" charset="0"/>
              </a:rPr>
              <a:t>/DMAH )</a:t>
            </a:r>
          </a:p>
          <a:p>
            <a:pPr marL="0" indent="0">
              <a:lnSpc>
                <a:spcPct val="150000"/>
              </a:lnSpc>
              <a:buClr>
                <a:srgbClr val="008000"/>
              </a:buClr>
              <a:buSzPct val="95000"/>
              <a:buNone/>
            </a:pPr>
            <a:r>
              <a:rPr lang="tr-TR" sz="2400" dirty="0">
                <a:latin typeface="Calibri" pitchFamily="34" charset="0"/>
              </a:rPr>
              <a:t>*Direk Oral </a:t>
            </a:r>
            <a:r>
              <a:rPr lang="tr-TR" sz="2400" dirty="0" err="1">
                <a:latin typeface="Calibri" pitchFamily="34" charset="0"/>
              </a:rPr>
              <a:t>antikoagülanlardan</a:t>
            </a:r>
            <a:r>
              <a:rPr lang="tr-TR" sz="2400" dirty="0">
                <a:latin typeface="Calibri" pitchFamily="34" charset="0"/>
              </a:rPr>
              <a:t> (DOAK) </a:t>
            </a:r>
            <a:r>
              <a:rPr lang="tr-TR" sz="2400" dirty="0" err="1">
                <a:latin typeface="Calibri" pitchFamily="34" charset="0"/>
              </a:rPr>
              <a:t>Apiksaban</a:t>
            </a:r>
            <a:r>
              <a:rPr lang="tr-TR" sz="2400" dirty="0">
                <a:latin typeface="Calibri" pitchFamily="34" charset="0"/>
              </a:rPr>
              <a:t> (7 gün) ve </a:t>
            </a:r>
            <a:r>
              <a:rPr lang="tr-TR" sz="2400" dirty="0" err="1">
                <a:latin typeface="Calibri" pitchFamily="34" charset="0"/>
              </a:rPr>
              <a:t>Rivaroksaban</a:t>
            </a:r>
            <a:r>
              <a:rPr lang="tr-TR" sz="2400" dirty="0">
                <a:latin typeface="Calibri" pitchFamily="34" charset="0"/>
              </a:rPr>
              <a:t> (21 gün)</a:t>
            </a:r>
          </a:p>
          <a:p>
            <a:pPr marL="0" indent="0">
              <a:lnSpc>
                <a:spcPct val="150000"/>
              </a:lnSpc>
              <a:buClr>
                <a:srgbClr val="008000"/>
              </a:buClr>
              <a:buSzPct val="95000"/>
              <a:buNone/>
            </a:pPr>
            <a:r>
              <a:rPr lang="tr-TR" sz="2400" dirty="0">
                <a:latin typeface="Calibri" pitchFamily="34" charset="0"/>
              </a:rPr>
              <a:t>** </a:t>
            </a:r>
            <a:r>
              <a:rPr lang="tr-TR" sz="2400" dirty="0" err="1">
                <a:latin typeface="Calibri" pitchFamily="34" charset="0"/>
              </a:rPr>
              <a:t>Anfraksiyone</a:t>
            </a:r>
            <a:r>
              <a:rPr lang="tr-TR" sz="2400" dirty="0">
                <a:latin typeface="Calibri" pitchFamily="34" charset="0"/>
              </a:rPr>
              <a:t> </a:t>
            </a:r>
            <a:r>
              <a:rPr lang="tr-TR" sz="2400" dirty="0" err="1">
                <a:latin typeface="Calibri" pitchFamily="34" charset="0"/>
              </a:rPr>
              <a:t>heparin</a:t>
            </a:r>
            <a:r>
              <a:rPr lang="tr-TR" sz="2400" dirty="0">
                <a:latin typeface="Calibri" pitchFamily="34" charset="0"/>
              </a:rPr>
              <a:t> (UFH). Orta yüksek ve yüksek riskli hastalarda, Böbrek fonksiyon bozukluğunda, </a:t>
            </a:r>
            <a:r>
              <a:rPr lang="tr-TR" sz="2400" dirty="0" err="1">
                <a:latin typeface="Calibri" pitchFamily="34" charset="0"/>
              </a:rPr>
              <a:t>morbid</a:t>
            </a:r>
            <a:r>
              <a:rPr lang="tr-TR" sz="2400" dirty="0">
                <a:latin typeface="Calibri" pitchFamily="34" charset="0"/>
              </a:rPr>
              <a:t> </a:t>
            </a:r>
            <a:r>
              <a:rPr lang="tr-TR" sz="2400" dirty="0" err="1">
                <a:latin typeface="Calibri" pitchFamily="34" charset="0"/>
              </a:rPr>
              <a:t>obez</a:t>
            </a:r>
            <a:r>
              <a:rPr lang="tr-TR" sz="2400" dirty="0">
                <a:latin typeface="Calibri" pitchFamily="34" charset="0"/>
              </a:rPr>
              <a:t> hastalarda tercih edilmelidir.</a:t>
            </a:r>
          </a:p>
          <a:p>
            <a:pPr>
              <a:lnSpc>
                <a:spcPct val="150000"/>
              </a:lnSpc>
              <a:buClr>
                <a:srgbClr val="FFFF66"/>
              </a:buClr>
              <a:buSzPct val="95000"/>
              <a:buFont typeface="Wingdings" pitchFamily="2" charset="2"/>
              <a:buChar char="ü"/>
            </a:pPr>
            <a:endParaRPr lang="tr-TR" dirty="0">
              <a:latin typeface="Calibri" pitchFamily="34" charset="0"/>
            </a:endParaRPr>
          </a:p>
          <a:p>
            <a:pPr>
              <a:lnSpc>
                <a:spcPct val="150000"/>
              </a:lnSpc>
              <a:buClr>
                <a:srgbClr val="FFFF66"/>
              </a:buClr>
              <a:buSzPct val="95000"/>
              <a:buFont typeface="Wingdings" pitchFamily="2" charset="2"/>
              <a:buNone/>
            </a:pPr>
            <a:endParaRPr lang="tr-TR" dirty="0">
              <a:solidFill>
                <a:srgbClr val="CC0000"/>
              </a:solidFill>
              <a:latin typeface="Calibri" pitchFamily="34" charset="0"/>
            </a:endParaRPr>
          </a:p>
        </p:txBody>
      </p:sp>
      <p:pic>
        <p:nvPicPr>
          <p:cNvPr id="2" name="Resim 1">
            <a:extLst>
              <a:ext uri="{FF2B5EF4-FFF2-40B4-BE49-F238E27FC236}">
                <a16:creationId xmlns:a16="http://schemas.microsoft.com/office/drawing/2014/main" id="{A55FC479-361F-7446-9530-CDBF59C7ADD5}"/>
              </a:ext>
            </a:extLst>
          </p:cNvPr>
          <p:cNvPicPr>
            <a:picLocks noChangeAspect="1"/>
          </p:cNvPicPr>
          <p:nvPr/>
        </p:nvPicPr>
        <p:blipFill>
          <a:blip r:embed="rId2"/>
          <a:stretch>
            <a:fillRect/>
          </a:stretch>
        </p:blipFill>
        <p:spPr>
          <a:xfrm>
            <a:off x="5913580" y="5029200"/>
            <a:ext cx="7966564" cy="2294717"/>
          </a:xfrm>
          <a:prstGeom prst="rect">
            <a:avLst/>
          </a:prstGeom>
          <a:ln>
            <a:noFill/>
          </a:ln>
          <a:effectLst>
            <a:outerShdw blurRad="292100" dist="139700" dir="2700000" algn="tl" rotWithShape="0">
              <a:srgbClr val="333333">
                <a:alpha val="65000"/>
              </a:srgbClr>
            </a:outerShdw>
          </a:effectLst>
        </p:spPr>
      </p:pic>
      <p:sp>
        <p:nvSpPr>
          <p:cNvPr id="3" name="Dikdörtgen 2">
            <a:extLst>
              <a:ext uri="{FF2B5EF4-FFF2-40B4-BE49-F238E27FC236}">
                <a16:creationId xmlns:a16="http://schemas.microsoft.com/office/drawing/2014/main" id="{2D8A2F5D-1518-114E-879E-C9E02CA65AED}"/>
              </a:ext>
            </a:extLst>
          </p:cNvPr>
          <p:cNvSpPr/>
          <p:nvPr/>
        </p:nvSpPr>
        <p:spPr>
          <a:xfrm>
            <a:off x="6005945" y="4987636"/>
            <a:ext cx="5922819" cy="374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kdörtgen 3">
            <a:extLst>
              <a:ext uri="{FF2B5EF4-FFF2-40B4-BE49-F238E27FC236}">
                <a16:creationId xmlns:a16="http://schemas.microsoft.com/office/drawing/2014/main" id="{9AF38306-D70B-A249-8ADA-7BF31CFF3E4B}"/>
              </a:ext>
            </a:extLst>
          </p:cNvPr>
          <p:cNvSpPr/>
          <p:nvPr/>
        </p:nvSpPr>
        <p:spPr>
          <a:xfrm>
            <a:off x="5507182" y="7770306"/>
            <a:ext cx="9093199" cy="3693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r">
              <a:tabLst>
                <a:tab pos="601663" algn="l"/>
              </a:tabLst>
            </a:pPr>
            <a:r>
              <a:rPr lang="tr-TR" i="1" dirty="0">
                <a:solidFill>
                  <a:srgbClr val="5B616B"/>
                </a:solidFill>
                <a:latin typeface="Tahoma" charset="0"/>
              </a:rPr>
              <a:t>H. Robert-</a:t>
            </a:r>
            <a:r>
              <a:rPr lang="tr-TR" i="1" dirty="0" err="1">
                <a:solidFill>
                  <a:srgbClr val="5B616B"/>
                </a:solidFill>
                <a:latin typeface="Tahoma" charset="0"/>
              </a:rPr>
              <a:t>Ebadi</a:t>
            </a:r>
            <a:r>
              <a:rPr lang="tr-TR" i="1" dirty="0">
                <a:solidFill>
                  <a:srgbClr val="5B616B"/>
                </a:solidFill>
                <a:latin typeface="Tahoma" charset="0"/>
              </a:rPr>
              <a:t>, M. </a:t>
            </a:r>
            <a:r>
              <a:rPr lang="tr-TR" i="1" dirty="0" err="1">
                <a:solidFill>
                  <a:srgbClr val="5B616B"/>
                </a:solidFill>
                <a:latin typeface="Tahoma" charset="0"/>
              </a:rPr>
              <a:t>Righini</a:t>
            </a:r>
            <a:r>
              <a:rPr lang="tr-TR" i="1" dirty="0">
                <a:solidFill>
                  <a:srgbClr val="5B616B"/>
                </a:solidFill>
                <a:latin typeface="Tahoma" charset="0"/>
              </a:rPr>
              <a:t> / </a:t>
            </a:r>
            <a:r>
              <a:rPr lang="tr-TR" i="1" dirty="0" err="1">
                <a:solidFill>
                  <a:srgbClr val="5B616B"/>
                </a:solidFill>
                <a:latin typeface="Tahoma" charset="0"/>
              </a:rPr>
              <a:t>European</a:t>
            </a:r>
            <a:r>
              <a:rPr lang="tr-TR" i="1" dirty="0">
                <a:solidFill>
                  <a:srgbClr val="5B616B"/>
                </a:solidFill>
                <a:latin typeface="Tahoma" charset="0"/>
              </a:rPr>
              <a:t> </a:t>
            </a:r>
            <a:r>
              <a:rPr lang="tr-TR" i="1" dirty="0" err="1">
                <a:solidFill>
                  <a:srgbClr val="5B616B"/>
                </a:solidFill>
                <a:latin typeface="Tahoma" charset="0"/>
              </a:rPr>
              <a:t>Journal</a:t>
            </a:r>
            <a:r>
              <a:rPr lang="tr-TR" i="1" dirty="0">
                <a:solidFill>
                  <a:srgbClr val="5B616B"/>
                </a:solidFill>
                <a:latin typeface="Tahoma" charset="0"/>
              </a:rPr>
              <a:t> of </a:t>
            </a:r>
            <a:r>
              <a:rPr lang="tr-TR" i="1" dirty="0" err="1">
                <a:solidFill>
                  <a:srgbClr val="5B616B"/>
                </a:solidFill>
                <a:latin typeface="Tahoma" charset="0"/>
              </a:rPr>
              <a:t>Internal</a:t>
            </a:r>
            <a:r>
              <a:rPr lang="tr-TR" i="1" dirty="0">
                <a:solidFill>
                  <a:srgbClr val="5B616B"/>
                </a:solidFill>
                <a:latin typeface="Tahoma" charset="0"/>
              </a:rPr>
              <a:t> </a:t>
            </a:r>
            <a:r>
              <a:rPr lang="tr-TR" i="1" dirty="0" err="1">
                <a:solidFill>
                  <a:srgbClr val="5B616B"/>
                </a:solidFill>
                <a:latin typeface="Tahoma" charset="0"/>
              </a:rPr>
              <a:t>Medicine</a:t>
            </a:r>
            <a:r>
              <a:rPr lang="tr-TR" i="1" dirty="0">
                <a:solidFill>
                  <a:srgbClr val="5B616B"/>
                </a:solidFill>
                <a:latin typeface="Tahoma" charset="0"/>
              </a:rPr>
              <a:t> 25 (2014) 343–349</a:t>
            </a:r>
          </a:p>
        </p:txBody>
      </p:sp>
    </p:spTree>
    <p:extLst>
      <p:ext uri="{BB962C8B-B14F-4D97-AF65-F5344CB8AC3E}">
        <p14:creationId xmlns:p14="http://schemas.microsoft.com/office/powerpoint/2010/main" val="3805828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B08E6B02-7329-3843-A98D-08E2A34C1005}"/>
              </a:ext>
            </a:extLst>
          </p:cNvPr>
          <p:cNvSpPr>
            <a:spLocks noChangeArrowheads="1"/>
          </p:cNvSpPr>
          <p:nvPr/>
        </p:nvSpPr>
        <p:spPr bwMode="auto">
          <a:xfrm>
            <a:off x="2151118" y="1421353"/>
            <a:ext cx="10283190" cy="731520"/>
          </a:xfrm>
          <a:prstGeom prst="rect">
            <a:avLst/>
          </a:prstGeom>
          <a:noFill/>
          <a:ln w="9525">
            <a:noFill/>
            <a:miter lim="800000"/>
            <a:headEnd/>
            <a:tailEnd/>
          </a:ln>
        </p:spPr>
        <p:txBody>
          <a:bodyPr anchor="ctr"/>
          <a:lstStyle/>
          <a:p>
            <a:pPr algn="ctr" defTabSz="822960" eaLnBrk="0" fontAlgn="base" hangingPunct="0">
              <a:spcBef>
                <a:spcPct val="0"/>
              </a:spcBef>
              <a:spcAft>
                <a:spcPct val="0"/>
              </a:spcAft>
              <a:defRPr/>
            </a:pPr>
            <a:r>
              <a:rPr lang="tr-TR" sz="3840" b="1" dirty="0">
                <a:solidFill>
                  <a:srgbClr val="0070C0"/>
                </a:solidFill>
              </a:rPr>
              <a:t>Uzun dönem tedavi- </a:t>
            </a:r>
            <a:r>
              <a:rPr lang="tr-TR" sz="3840" b="1" dirty="0" err="1">
                <a:solidFill>
                  <a:srgbClr val="0070C0"/>
                </a:solidFill>
              </a:rPr>
              <a:t>sekonder</a:t>
            </a:r>
            <a:r>
              <a:rPr lang="tr-TR" sz="3840" b="1" dirty="0">
                <a:solidFill>
                  <a:srgbClr val="0070C0"/>
                </a:solidFill>
              </a:rPr>
              <a:t> </a:t>
            </a:r>
            <a:r>
              <a:rPr lang="tr-TR" sz="3840" b="1" dirty="0" err="1">
                <a:solidFill>
                  <a:srgbClr val="0070C0"/>
                </a:solidFill>
              </a:rPr>
              <a:t>profilaksi</a:t>
            </a:r>
            <a:endParaRPr lang="en-US" sz="3840" b="1" dirty="0">
              <a:solidFill>
                <a:srgbClr val="0070C0"/>
              </a:solidFill>
            </a:endParaRPr>
          </a:p>
        </p:txBody>
      </p:sp>
      <p:sp>
        <p:nvSpPr>
          <p:cNvPr id="5" name="Dikdörtgen 4">
            <a:extLst>
              <a:ext uri="{FF2B5EF4-FFF2-40B4-BE49-F238E27FC236}">
                <a16:creationId xmlns:a16="http://schemas.microsoft.com/office/drawing/2014/main" id="{EF99B60B-B53C-FA4D-B419-0677D0B435AB}"/>
              </a:ext>
            </a:extLst>
          </p:cNvPr>
          <p:cNvSpPr/>
          <p:nvPr/>
        </p:nvSpPr>
        <p:spPr>
          <a:xfrm>
            <a:off x="5505525" y="2725882"/>
            <a:ext cx="2572114" cy="2499402"/>
          </a:xfrm>
          <a:prstGeom prst="rect">
            <a:avLst/>
          </a:prstGeom>
        </p:spPr>
        <p:txBody>
          <a:bodyPr wrap="none">
            <a:spAutoFit/>
          </a:bodyPr>
          <a:lstStyle/>
          <a:p>
            <a:pPr marL="742950" indent="-742950">
              <a:lnSpc>
                <a:spcPct val="150000"/>
              </a:lnSpc>
              <a:buFont typeface="+mj-lt"/>
              <a:buAutoNum type="arabicPeriod"/>
            </a:pPr>
            <a:r>
              <a:rPr lang="tr-TR" sz="3600" dirty="0">
                <a:latin typeface="Calibri" pitchFamily="34" charset="0"/>
              </a:rPr>
              <a:t>DOAK</a:t>
            </a:r>
          </a:p>
          <a:p>
            <a:pPr marL="742950" indent="-742950">
              <a:lnSpc>
                <a:spcPct val="150000"/>
              </a:lnSpc>
              <a:buFont typeface="+mj-lt"/>
              <a:buAutoNum type="arabicPeriod"/>
            </a:pPr>
            <a:r>
              <a:rPr lang="tr-TR" sz="3600" dirty="0" err="1">
                <a:latin typeface="Calibri" pitchFamily="34" charset="0"/>
              </a:rPr>
              <a:t>Warfarin</a:t>
            </a:r>
            <a:endParaRPr lang="tr-TR" sz="3600" dirty="0">
              <a:latin typeface="Calibri" pitchFamily="34" charset="0"/>
            </a:endParaRPr>
          </a:p>
          <a:p>
            <a:pPr marL="742950" indent="-742950">
              <a:lnSpc>
                <a:spcPct val="150000"/>
              </a:lnSpc>
              <a:buFont typeface="+mj-lt"/>
              <a:buAutoNum type="arabicPeriod"/>
            </a:pPr>
            <a:r>
              <a:rPr lang="tr-TR" sz="3600" dirty="0">
                <a:latin typeface="Calibri" pitchFamily="34" charset="0"/>
              </a:rPr>
              <a:t>DMAH </a:t>
            </a:r>
            <a:endParaRPr lang="en-US" sz="3600" dirty="0"/>
          </a:p>
        </p:txBody>
      </p:sp>
    </p:spTree>
    <p:extLst>
      <p:ext uri="{BB962C8B-B14F-4D97-AF65-F5344CB8AC3E}">
        <p14:creationId xmlns:p14="http://schemas.microsoft.com/office/powerpoint/2010/main" val="2069243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AutoShape 2"/>
          <p:cNvSpPr>
            <a:spLocks noChangeArrowheads="1"/>
          </p:cNvSpPr>
          <p:nvPr/>
        </p:nvSpPr>
        <p:spPr bwMode="auto">
          <a:xfrm>
            <a:off x="6812281" y="4114800"/>
            <a:ext cx="1005840" cy="1097280"/>
          </a:xfrm>
          <a:prstGeom prst="triangle">
            <a:avLst>
              <a:gd name="adj" fmla="val 50000"/>
            </a:avLst>
          </a:prstGeom>
          <a:solidFill>
            <a:schemeClr val="accent6">
              <a:lumMod val="50000"/>
            </a:schemeClr>
          </a:solidFill>
          <a:ln w="9525">
            <a:solidFill>
              <a:schemeClr val="accent6">
                <a:lumMod val="50000"/>
              </a:schemeClr>
            </a:solidFill>
            <a:miter lim="800000"/>
            <a:headEnd/>
            <a:tailEnd/>
          </a:ln>
          <a:effectLst/>
        </p:spPr>
        <p:txBody>
          <a:bodyPr wrap="none" anchor="ct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eaLnBrk="1" hangingPunct="1">
              <a:spcBef>
                <a:spcPct val="0"/>
              </a:spcBef>
              <a:buClrTx/>
              <a:buSzTx/>
              <a:buFontTx/>
              <a:buNone/>
            </a:pPr>
            <a:endParaRPr lang="tr-TR" altLang="tr-TR" sz="1920"/>
          </a:p>
        </p:txBody>
      </p:sp>
      <p:sp>
        <p:nvSpPr>
          <p:cNvPr id="52227" name="Line 3"/>
          <p:cNvSpPr>
            <a:spLocks noChangeShapeType="1"/>
          </p:cNvSpPr>
          <p:nvPr/>
        </p:nvSpPr>
        <p:spPr bwMode="auto">
          <a:xfrm>
            <a:off x="5029200" y="3220722"/>
            <a:ext cx="5120640" cy="1788160"/>
          </a:xfrm>
          <a:prstGeom prst="line">
            <a:avLst/>
          </a:prstGeom>
          <a:noFill/>
          <a:ln w="254000">
            <a:solidFill>
              <a:schemeClr val="accent6">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sz="2160"/>
          </a:p>
        </p:txBody>
      </p:sp>
      <p:sp>
        <p:nvSpPr>
          <p:cNvPr id="52228" name="AutoShape 4"/>
          <p:cNvSpPr>
            <a:spLocks noChangeArrowheads="1"/>
          </p:cNvSpPr>
          <p:nvPr/>
        </p:nvSpPr>
        <p:spPr bwMode="auto">
          <a:xfrm flipH="1">
            <a:off x="11616479" y="5706533"/>
            <a:ext cx="457200" cy="731520"/>
          </a:xfrm>
          <a:prstGeom prst="downArrow">
            <a:avLst>
              <a:gd name="adj1" fmla="val 50000"/>
              <a:gd name="adj2" fmla="val 40000"/>
            </a:avLst>
          </a:prstGeom>
          <a:solidFill>
            <a:srgbClr val="C00000"/>
          </a:solidFill>
          <a:ln w="9525">
            <a:solidFill>
              <a:srgbClr val="FF6600"/>
            </a:solidFill>
            <a:miter lim="800000"/>
            <a:headEnd/>
            <a:tailEnd/>
          </a:ln>
          <a:effectLst/>
        </p:spPr>
        <p:txBody>
          <a:bodyPr wrap="none" anchor="ct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eaLnBrk="1" hangingPunct="1">
              <a:spcBef>
                <a:spcPct val="0"/>
              </a:spcBef>
              <a:buClrTx/>
              <a:buSzTx/>
              <a:buFontTx/>
              <a:buNone/>
            </a:pPr>
            <a:endParaRPr lang="tr-TR" altLang="tr-TR" sz="1920"/>
          </a:p>
        </p:txBody>
      </p:sp>
      <p:sp>
        <p:nvSpPr>
          <p:cNvPr id="52229" name="AutoShape 5"/>
          <p:cNvSpPr>
            <a:spLocks noChangeArrowheads="1"/>
          </p:cNvSpPr>
          <p:nvPr/>
        </p:nvSpPr>
        <p:spPr bwMode="auto">
          <a:xfrm>
            <a:off x="2651760" y="1595120"/>
            <a:ext cx="365760" cy="731520"/>
          </a:xfrm>
          <a:prstGeom prst="upArrow">
            <a:avLst>
              <a:gd name="adj1" fmla="val 50000"/>
              <a:gd name="adj2" fmla="val 50000"/>
            </a:avLst>
          </a:prstGeom>
          <a:solidFill>
            <a:srgbClr val="C00000"/>
          </a:solidFill>
          <a:ln w="9525">
            <a:solidFill>
              <a:srgbClr val="FF6600"/>
            </a:solidFill>
            <a:miter lim="800000"/>
            <a:headEnd/>
            <a:tailEnd/>
          </a:ln>
          <a:effectLst/>
        </p:spPr>
        <p:txBody>
          <a:bodyPr wrap="none" anchor="ct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eaLnBrk="1" hangingPunct="1">
              <a:spcBef>
                <a:spcPct val="0"/>
              </a:spcBef>
              <a:buClrTx/>
              <a:buSzTx/>
              <a:buFontTx/>
              <a:buNone/>
            </a:pPr>
            <a:endParaRPr lang="tr-TR" altLang="tr-TR" sz="1920"/>
          </a:p>
        </p:txBody>
      </p:sp>
      <p:sp>
        <p:nvSpPr>
          <p:cNvPr id="52230" name="Text Box 6"/>
          <p:cNvSpPr txBox="1">
            <a:spLocks noChangeArrowheads="1"/>
          </p:cNvSpPr>
          <p:nvPr/>
        </p:nvSpPr>
        <p:spPr bwMode="auto">
          <a:xfrm>
            <a:off x="5486400" y="5415280"/>
            <a:ext cx="5760720"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eaLnBrk="1" hangingPunct="1">
              <a:spcBef>
                <a:spcPct val="50000"/>
              </a:spcBef>
              <a:buClrTx/>
              <a:buSzTx/>
              <a:buFontTx/>
              <a:buNone/>
            </a:pPr>
            <a:endParaRPr lang="tr-TR" altLang="tr-TR" sz="2560"/>
          </a:p>
        </p:txBody>
      </p:sp>
      <p:sp>
        <p:nvSpPr>
          <p:cNvPr id="52231" name="Text Box 7"/>
          <p:cNvSpPr txBox="1">
            <a:spLocks noChangeArrowheads="1"/>
          </p:cNvSpPr>
          <p:nvPr/>
        </p:nvSpPr>
        <p:spPr bwMode="auto">
          <a:xfrm rot="1253085">
            <a:off x="6766560" y="3561938"/>
            <a:ext cx="2651760" cy="55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eaLnBrk="1" hangingPunct="1">
              <a:spcBef>
                <a:spcPct val="50000"/>
              </a:spcBef>
              <a:buClrTx/>
              <a:buSzTx/>
              <a:buFontTx/>
              <a:buNone/>
            </a:pPr>
            <a:r>
              <a:rPr lang="tr-TR" altLang="tr-TR" sz="2987" b="1"/>
              <a:t>Warfarin</a:t>
            </a:r>
            <a:endParaRPr lang="en-US" altLang="tr-TR" sz="2987" b="1"/>
          </a:p>
        </p:txBody>
      </p:sp>
      <p:sp>
        <p:nvSpPr>
          <p:cNvPr id="52232" name="Text Box 8"/>
          <p:cNvSpPr txBox="1">
            <a:spLocks noChangeArrowheads="1"/>
          </p:cNvSpPr>
          <p:nvPr/>
        </p:nvSpPr>
        <p:spPr bwMode="auto">
          <a:xfrm>
            <a:off x="3350260" y="481176"/>
            <a:ext cx="8935721" cy="2192395"/>
          </a:xfrm>
          <a:prstGeom prst="rect">
            <a:avLst/>
          </a:prstGeom>
          <a:noFill/>
          <a:ln w="9525">
            <a:solidFill>
              <a:srgbClr val="75CB3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algn="just" eaLnBrk="1" hangingPunct="1">
              <a:spcBef>
                <a:spcPct val="50000"/>
              </a:spcBef>
              <a:buClrTx/>
              <a:buSzTx/>
              <a:buFontTx/>
              <a:buNone/>
            </a:pPr>
            <a:r>
              <a:rPr lang="tr-TR" altLang="tr-TR" sz="1706" b="1"/>
              <a:t>Alcohol, amiodarone, anabolic steroids, fluconazole, isoniazid, metranidazole, miconazole, omeprazole, phenylbutazone, piroxicam,propafenone, propranolol, sulfinpyrazone, acetaminophen, chloral hydrate, ciprofloxacin, disulfiram, itraconazole, quinidine, phenytoin, tamoxifen, tetracycline, grip aşısı ,  </a:t>
            </a:r>
            <a:r>
              <a:rPr lang="tr-TR" altLang="tr-TR" sz="1706" b="1">
                <a:solidFill>
                  <a:schemeClr val="tx2"/>
                </a:solidFill>
              </a:rPr>
              <a:t>ASA, disopyramide, fluorouracil, ifosfamide, ketoprofen, lovastatin,  metozalone, moricizine, nalidixic acid, norfloxacin, ofloxacin, propoxphene, sulindac, tolmetin, topikal salicylatlar, cefamandole, cefazolin, gemfibrozil, heparin, indomethazin, sulfisoxazole</a:t>
            </a:r>
            <a:endParaRPr lang="en-US" altLang="tr-TR" sz="1706" b="1">
              <a:solidFill>
                <a:schemeClr val="tx2"/>
              </a:solidFill>
            </a:endParaRPr>
          </a:p>
        </p:txBody>
      </p:sp>
      <p:sp>
        <p:nvSpPr>
          <p:cNvPr id="52233" name="Text Box 9"/>
          <p:cNvSpPr txBox="1">
            <a:spLocks noChangeArrowheads="1"/>
          </p:cNvSpPr>
          <p:nvPr/>
        </p:nvSpPr>
        <p:spPr bwMode="auto">
          <a:xfrm>
            <a:off x="3200400" y="5496562"/>
            <a:ext cx="8161867" cy="1142364"/>
          </a:xfrm>
          <a:prstGeom prst="rect">
            <a:avLst/>
          </a:prstGeom>
          <a:noFill/>
          <a:ln w="9525">
            <a:solidFill>
              <a:srgbClr val="75CB3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algn="just" eaLnBrk="1" hangingPunct="1">
              <a:spcBef>
                <a:spcPct val="50000"/>
              </a:spcBef>
              <a:buClrTx/>
              <a:buSzTx/>
              <a:buFontTx/>
              <a:buNone/>
            </a:pPr>
            <a:r>
              <a:rPr lang="tr-TR" altLang="tr-TR" sz="1706" b="1"/>
              <a:t>Barbiturates, carbamazepine, chlordiazepoxide, cholestyramine, griseofulvin, nafcillin, rifampin, sucralfate, yüksek vit K içeren besinler, enteral beslenme, çok miktarda avacado tüketimi, dicloxacillin, </a:t>
            </a:r>
            <a:r>
              <a:rPr lang="tr-TR" altLang="tr-TR" sz="1706" b="1">
                <a:solidFill>
                  <a:schemeClr val="tx2"/>
                </a:solidFill>
              </a:rPr>
              <a:t>azothioprine, cyclosporine, etretinate, trazodone</a:t>
            </a:r>
            <a:endParaRPr lang="en-US" altLang="tr-TR" sz="1706" b="1">
              <a:solidFill>
                <a:schemeClr val="tx2"/>
              </a:solidFill>
            </a:endParaRPr>
          </a:p>
        </p:txBody>
      </p:sp>
      <p:sp>
        <p:nvSpPr>
          <p:cNvPr id="52234" name="Text Box 10"/>
          <p:cNvSpPr txBox="1">
            <a:spLocks noChangeArrowheads="1"/>
          </p:cNvSpPr>
          <p:nvPr/>
        </p:nvSpPr>
        <p:spPr bwMode="auto">
          <a:xfrm>
            <a:off x="3474720" y="7113697"/>
            <a:ext cx="7772400" cy="35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eaLnBrk="1" hangingPunct="1">
              <a:spcBef>
                <a:spcPct val="50000"/>
              </a:spcBef>
              <a:buClrTx/>
              <a:buSzTx/>
              <a:buFontTx/>
              <a:buNone/>
            </a:pPr>
            <a:endParaRPr lang="tr-TR" altLang="tr-TR" sz="1706"/>
          </a:p>
        </p:txBody>
      </p:sp>
      <p:sp>
        <p:nvSpPr>
          <p:cNvPr id="52235" name="Text Box 11"/>
          <p:cNvSpPr txBox="1">
            <a:spLocks noChangeArrowheads="1"/>
          </p:cNvSpPr>
          <p:nvPr/>
        </p:nvSpPr>
        <p:spPr bwMode="auto">
          <a:xfrm>
            <a:off x="5958840" y="7712995"/>
            <a:ext cx="8382000" cy="32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algn="r" eaLnBrk="1" hangingPunct="1">
              <a:spcBef>
                <a:spcPct val="50000"/>
              </a:spcBef>
              <a:buClrTx/>
              <a:buSzTx/>
              <a:buFontTx/>
              <a:buNone/>
            </a:pPr>
            <a:r>
              <a:rPr lang="tr-TR" altLang="tr-TR" sz="1493" i="1" dirty="0" err="1">
                <a:solidFill>
                  <a:schemeClr val="tx2"/>
                </a:solidFill>
                <a:latin typeface="Arial" charset="0"/>
              </a:rPr>
              <a:t>Ansell</a:t>
            </a:r>
            <a:r>
              <a:rPr lang="tr-TR" altLang="tr-TR" sz="1493" i="1" dirty="0">
                <a:solidFill>
                  <a:schemeClr val="tx2"/>
                </a:solidFill>
                <a:latin typeface="Arial" charset="0"/>
              </a:rPr>
              <a:t> J, 7th ACCP Conference on </a:t>
            </a:r>
            <a:r>
              <a:rPr lang="tr-TR" altLang="tr-TR" sz="1493" i="1" dirty="0" err="1">
                <a:solidFill>
                  <a:schemeClr val="tx2"/>
                </a:solidFill>
                <a:latin typeface="Arial" charset="0"/>
              </a:rPr>
              <a:t>Antithorombotic</a:t>
            </a:r>
            <a:r>
              <a:rPr lang="tr-TR" altLang="tr-TR" sz="1493" i="1" dirty="0">
                <a:solidFill>
                  <a:schemeClr val="tx2"/>
                </a:solidFill>
                <a:latin typeface="Arial" charset="0"/>
              </a:rPr>
              <a:t> </a:t>
            </a:r>
            <a:r>
              <a:rPr lang="tr-TR" altLang="tr-TR" sz="1493" i="1" dirty="0" err="1">
                <a:solidFill>
                  <a:schemeClr val="tx2"/>
                </a:solidFill>
                <a:latin typeface="Arial" charset="0"/>
              </a:rPr>
              <a:t>Therapy</a:t>
            </a:r>
            <a:r>
              <a:rPr lang="tr-TR" altLang="tr-TR" sz="1493" i="1" dirty="0">
                <a:solidFill>
                  <a:schemeClr val="tx2"/>
                </a:solidFill>
                <a:latin typeface="Arial" charset="0"/>
              </a:rPr>
              <a:t>, </a:t>
            </a:r>
            <a:r>
              <a:rPr lang="tr-TR" altLang="tr-TR" sz="1493" i="1" dirty="0" err="1">
                <a:solidFill>
                  <a:schemeClr val="tx2"/>
                </a:solidFill>
                <a:latin typeface="Arial" charset="0"/>
              </a:rPr>
              <a:t>Chest</a:t>
            </a:r>
            <a:r>
              <a:rPr lang="tr-TR" altLang="tr-TR" sz="1493" i="1" dirty="0">
                <a:solidFill>
                  <a:schemeClr val="tx2"/>
                </a:solidFill>
                <a:latin typeface="Arial" charset="0"/>
              </a:rPr>
              <a:t> 2004</a:t>
            </a:r>
            <a:endParaRPr lang="en-US" altLang="tr-TR" sz="1493" i="1" dirty="0">
              <a:solidFill>
                <a:schemeClr val="tx2"/>
              </a:solidFill>
              <a:latin typeface="Arial" charset="0"/>
            </a:endParaRPr>
          </a:p>
        </p:txBody>
      </p:sp>
    </p:spTree>
    <p:extLst>
      <p:ext uri="{BB962C8B-B14F-4D97-AF65-F5344CB8AC3E}">
        <p14:creationId xmlns:p14="http://schemas.microsoft.com/office/powerpoint/2010/main" val="2866788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4654973" y="7719910"/>
            <a:ext cx="7987454" cy="289310"/>
          </a:xfrm>
          <a:prstGeom prst="rect">
            <a:avLst/>
          </a:prstGeom>
          <a:noFill/>
          <a:ln w="9525">
            <a:noFill/>
            <a:miter lim="800000"/>
            <a:headEnd/>
            <a:tailEnd/>
          </a:ln>
        </p:spPr>
        <p:txBody>
          <a:bodyPr>
            <a:spAutoFit/>
          </a:bodyPr>
          <a:lstStyle/>
          <a:p>
            <a:pPr algn="r">
              <a:spcBef>
                <a:spcPts val="773"/>
              </a:spcBef>
              <a:defRPr/>
            </a:pPr>
            <a:r>
              <a:rPr lang="tr-TR" sz="1280" i="1" dirty="0">
                <a:solidFill>
                  <a:schemeClr val="tx2">
                    <a:lumMod val="75000"/>
                  </a:schemeClr>
                </a:solidFill>
                <a:latin typeface="Tahoma" panose="020B0604030504040204" pitchFamily="34" charset="0"/>
              </a:rPr>
              <a:t> Spyropoulos AC. Expert Opin Investig Drugs 2007;16:431–440 </a:t>
            </a:r>
          </a:p>
        </p:txBody>
      </p:sp>
      <p:grpSp>
        <p:nvGrpSpPr>
          <p:cNvPr id="55300" name="Group 2"/>
          <p:cNvGrpSpPr>
            <a:grpSpLocks/>
          </p:cNvGrpSpPr>
          <p:nvPr/>
        </p:nvGrpSpPr>
        <p:grpSpPr bwMode="auto">
          <a:xfrm>
            <a:off x="5979161" y="3342639"/>
            <a:ext cx="841586" cy="523241"/>
            <a:chOff x="2610" y="2667"/>
            <a:chExt cx="497" cy="309"/>
          </a:xfrm>
        </p:grpSpPr>
        <p:pic>
          <p:nvPicPr>
            <p:cNvPr id="55366" name="Picture 3" descr="grey active fa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 y="2667"/>
              <a:ext cx="408"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67" name="Text Box 4"/>
            <p:cNvSpPr txBox="1">
              <a:spLocks noChangeArrowheads="1"/>
            </p:cNvSpPr>
            <p:nvPr/>
          </p:nvSpPr>
          <p:spPr bwMode="auto">
            <a:xfrm>
              <a:off x="2610" y="2731"/>
              <a:ext cx="36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spcBef>
                  <a:spcPts val="640"/>
                </a:spcBef>
              </a:pPr>
              <a:r>
                <a:rPr lang="tr-TR" altLang="x-none" sz="1067" b="1"/>
                <a:t>ATIII</a:t>
              </a:r>
            </a:p>
          </p:txBody>
        </p:sp>
      </p:grpSp>
      <p:sp>
        <p:nvSpPr>
          <p:cNvPr id="31751" name="Text Box 6"/>
          <p:cNvSpPr txBox="1">
            <a:spLocks noChangeArrowheads="1"/>
          </p:cNvSpPr>
          <p:nvPr/>
        </p:nvSpPr>
        <p:spPr bwMode="auto">
          <a:xfrm>
            <a:off x="4201161" y="3213949"/>
            <a:ext cx="1573106" cy="551818"/>
          </a:xfrm>
          <a:prstGeom prst="rect">
            <a:avLst/>
          </a:prstGeom>
          <a:noFill/>
          <a:ln w="9525">
            <a:noFill/>
            <a:miter lim="800000"/>
            <a:headEnd/>
            <a:tailEnd/>
          </a:ln>
        </p:spPr>
        <p:txBody>
          <a:bodyPr>
            <a:spAutoFit/>
          </a:bodyPr>
          <a:lstStyle/>
          <a:p>
            <a:pPr algn="ctr">
              <a:defRPr/>
            </a:pPr>
            <a:r>
              <a:rPr lang="tr-TR" sz="1706" b="1" dirty="0" err="1">
                <a:latin typeface="Tahoma" panose="020B0604030504040204" pitchFamily="34" charset="0"/>
              </a:rPr>
              <a:t>İndirekt</a:t>
            </a:r>
            <a:endParaRPr lang="tr-TR" sz="1706" b="1" dirty="0">
              <a:latin typeface="Tahoma" panose="020B0604030504040204" pitchFamily="34" charset="0"/>
            </a:endParaRPr>
          </a:p>
          <a:p>
            <a:pPr algn="ctr">
              <a:defRPr/>
            </a:pPr>
            <a:r>
              <a:rPr lang="tr-TR" sz="1280" b="1" dirty="0">
                <a:solidFill>
                  <a:schemeClr val="tx2">
                    <a:lumMod val="75000"/>
                  </a:schemeClr>
                </a:solidFill>
                <a:latin typeface="Tahoma" panose="020B0604030504040204" pitchFamily="34" charset="0"/>
              </a:rPr>
              <a:t>Fondaparinuks</a:t>
            </a:r>
          </a:p>
        </p:txBody>
      </p:sp>
      <p:sp>
        <p:nvSpPr>
          <p:cNvPr id="31752" name="Text Box 7"/>
          <p:cNvSpPr txBox="1">
            <a:spLocks noChangeArrowheads="1"/>
          </p:cNvSpPr>
          <p:nvPr/>
        </p:nvSpPr>
        <p:spPr bwMode="auto">
          <a:xfrm>
            <a:off x="6627710" y="5108788"/>
            <a:ext cx="1461347" cy="945772"/>
          </a:xfrm>
          <a:prstGeom prst="rect">
            <a:avLst/>
          </a:prstGeom>
          <a:noFill/>
          <a:ln w="9525">
            <a:noFill/>
            <a:miter lim="800000"/>
            <a:headEnd/>
            <a:tailEnd/>
          </a:ln>
        </p:spPr>
        <p:txBody>
          <a:bodyPr>
            <a:spAutoFit/>
          </a:bodyPr>
          <a:lstStyle/>
          <a:p>
            <a:pPr algn="ctr">
              <a:defRPr/>
            </a:pPr>
            <a:r>
              <a:rPr lang="tr-TR" sz="1706" b="1" dirty="0">
                <a:latin typeface="Tahoma" panose="020B0604030504040204" pitchFamily="34" charset="0"/>
              </a:rPr>
              <a:t>Direkt</a:t>
            </a:r>
          </a:p>
          <a:p>
            <a:pPr algn="ctr">
              <a:defRPr/>
            </a:pPr>
            <a:r>
              <a:rPr lang="tr-TR" sz="1280" b="1" dirty="0">
                <a:solidFill>
                  <a:schemeClr val="tx2">
                    <a:lumMod val="75000"/>
                  </a:schemeClr>
                </a:solidFill>
                <a:latin typeface="Tahoma" panose="020B0604030504040204" pitchFamily="34" charset="0"/>
              </a:rPr>
              <a:t>Rivaroksaban</a:t>
            </a:r>
          </a:p>
          <a:p>
            <a:pPr algn="ctr">
              <a:defRPr/>
            </a:pPr>
            <a:r>
              <a:rPr lang="tr-TR" sz="1280" b="1" dirty="0">
                <a:solidFill>
                  <a:schemeClr val="tx2">
                    <a:lumMod val="75000"/>
                  </a:schemeClr>
                </a:solidFill>
                <a:latin typeface="Tahoma" panose="020B0604030504040204" pitchFamily="34" charset="0"/>
              </a:rPr>
              <a:t>Apiksaban</a:t>
            </a:r>
          </a:p>
          <a:p>
            <a:pPr algn="ctr">
              <a:defRPr/>
            </a:pPr>
            <a:r>
              <a:rPr lang="tr-TR" sz="1280" b="1" dirty="0" err="1">
                <a:solidFill>
                  <a:schemeClr val="tx2">
                    <a:lumMod val="75000"/>
                  </a:schemeClr>
                </a:solidFill>
                <a:latin typeface="Tahoma" panose="020B0604030504040204" pitchFamily="34" charset="0"/>
              </a:rPr>
              <a:t>Edoksaban</a:t>
            </a:r>
            <a:endParaRPr lang="tr-TR" sz="1280" b="1" dirty="0">
              <a:solidFill>
                <a:schemeClr val="tx2">
                  <a:lumMod val="75000"/>
                </a:schemeClr>
              </a:solidFill>
              <a:latin typeface="Tahoma" panose="020B0604030504040204" pitchFamily="34" charset="0"/>
            </a:endParaRPr>
          </a:p>
        </p:txBody>
      </p:sp>
      <p:sp>
        <p:nvSpPr>
          <p:cNvPr id="31753" name="Text Box 5"/>
          <p:cNvSpPr txBox="1">
            <a:spLocks noChangeArrowheads="1"/>
          </p:cNvSpPr>
          <p:nvPr/>
        </p:nvSpPr>
        <p:spPr bwMode="auto">
          <a:xfrm>
            <a:off x="10827175" y="5311988"/>
            <a:ext cx="1320800" cy="1273810"/>
          </a:xfrm>
          <a:prstGeom prst="rect">
            <a:avLst/>
          </a:prstGeom>
          <a:noFill/>
          <a:ln w="9525">
            <a:noFill/>
            <a:miter lim="800000"/>
            <a:headEnd/>
            <a:tailEnd/>
          </a:ln>
        </p:spPr>
        <p:txBody>
          <a:bodyPr>
            <a:spAutoFit/>
          </a:bodyPr>
          <a:lstStyle/>
          <a:p>
            <a:pPr algn="ctr">
              <a:defRPr/>
            </a:pPr>
            <a:r>
              <a:rPr lang="tr-TR" sz="1706" b="1" dirty="0">
                <a:latin typeface="Tahoma" panose="020B0604030504040204" pitchFamily="34" charset="0"/>
              </a:rPr>
              <a:t>Direkt</a:t>
            </a:r>
          </a:p>
          <a:p>
            <a:pPr algn="ctr">
              <a:defRPr/>
            </a:pPr>
            <a:r>
              <a:rPr lang="tr-TR" sz="1493" b="1" dirty="0" err="1">
                <a:solidFill>
                  <a:schemeClr val="tx2">
                    <a:lumMod val="75000"/>
                  </a:schemeClr>
                </a:solidFill>
                <a:latin typeface="Tahoma" panose="020B0604030504040204" pitchFamily="34" charset="0"/>
              </a:rPr>
              <a:t>Dabigatran</a:t>
            </a:r>
            <a:endParaRPr lang="tr-TR" sz="1493" b="1" dirty="0">
              <a:solidFill>
                <a:schemeClr val="tx2">
                  <a:lumMod val="75000"/>
                </a:schemeClr>
              </a:solidFill>
              <a:latin typeface="Tahoma" panose="020B0604030504040204" pitchFamily="34" charset="0"/>
            </a:endParaRPr>
          </a:p>
          <a:p>
            <a:pPr algn="ctr">
              <a:defRPr/>
            </a:pPr>
            <a:r>
              <a:rPr lang="tr-TR" sz="1493" b="1" dirty="0" err="1">
                <a:solidFill>
                  <a:schemeClr val="tx2">
                    <a:lumMod val="75000"/>
                  </a:schemeClr>
                </a:solidFill>
                <a:latin typeface="Tahoma" panose="020B0604030504040204" pitchFamily="34" charset="0"/>
              </a:rPr>
              <a:t>Argatroban</a:t>
            </a:r>
            <a:endParaRPr lang="tr-TR" sz="1493" b="1" dirty="0">
              <a:solidFill>
                <a:schemeClr val="tx2">
                  <a:lumMod val="75000"/>
                </a:schemeClr>
              </a:solidFill>
              <a:latin typeface="Tahoma" panose="020B0604030504040204" pitchFamily="34" charset="0"/>
            </a:endParaRPr>
          </a:p>
          <a:p>
            <a:pPr algn="ctr">
              <a:defRPr/>
            </a:pPr>
            <a:r>
              <a:rPr lang="tr-TR" sz="1493" b="1" dirty="0" err="1">
                <a:solidFill>
                  <a:schemeClr val="tx2">
                    <a:lumMod val="75000"/>
                  </a:schemeClr>
                </a:solidFill>
                <a:latin typeface="Tahoma" panose="020B0604030504040204" pitchFamily="34" charset="0"/>
              </a:rPr>
              <a:t>Lepirudin</a:t>
            </a:r>
            <a:endParaRPr lang="tr-TR" sz="1493" b="1" dirty="0">
              <a:solidFill>
                <a:schemeClr val="tx2">
                  <a:lumMod val="75000"/>
                </a:schemeClr>
              </a:solidFill>
              <a:latin typeface="Tahoma" panose="020B0604030504040204" pitchFamily="34" charset="0"/>
            </a:endParaRPr>
          </a:p>
          <a:p>
            <a:pPr algn="ctr">
              <a:defRPr/>
            </a:pPr>
            <a:r>
              <a:rPr lang="tr-TR" sz="1493" b="1" dirty="0">
                <a:solidFill>
                  <a:srgbClr val="FFFFFF"/>
                </a:solidFill>
                <a:latin typeface="Tahoma" panose="020B0604030504040204" pitchFamily="34" charset="0"/>
              </a:rPr>
              <a:t> </a:t>
            </a:r>
          </a:p>
        </p:txBody>
      </p:sp>
      <p:pic>
        <p:nvPicPr>
          <p:cNvPr id="55304" name="Picture 36" descr="transformation p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30092">
            <a:off x="7453207" y="3597486"/>
            <a:ext cx="860213" cy="19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37" descr="transformation pa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556780">
            <a:off x="10232816" y="4006427"/>
            <a:ext cx="589280" cy="13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38" descr="transformation pa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968414">
            <a:off x="9413240" y="5577843"/>
            <a:ext cx="646853" cy="1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39" descr="transformation p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3867" y="6934203"/>
            <a:ext cx="895774" cy="19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42" descr="catalysispa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247862">
            <a:off x="8826500" y="5021580"/>
            <a:ext cx="819574" cy="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43" descr="catalysispa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0842" y="6465148"/>
            <a:ext cx="177799" cy="49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 Box 54"/>
          <p:cNvSpPr txBox="1">
            <a:spLocks noChangeArrowheads="1"/>
          </p:cNvSpPr>
          <p:nvPr/>
        </p:nvSpPr>
        <p:spPr bwMode="auto">
          <a:xfrm>
            <a:off x="7567507" y="6057054"/>
            <a:ext cx="1485053" cy="322076"/>
          </a:xfrm>
          <a:prstGeom prst="rect">
            <a:avLst/>
          </a:prstGeom>
          <a:noFill/>
          <a:ln w="9525">
            <a:noFill/>
            <a:miter lim="800000"/>
            <a:headEnd/>
            <a:tailEnd/>
          </a:ln>
        </p:spPr>
        <p:txBody>
          <a:bodyPr>
            <a:spAutoFit/>
          </a:bodyPr>
          <a:lstStyle/>
          <a:p>
            <a:pPr algn="r" rtl="1">
              <a:spcBef>
                <a:spcPts val="894"/>
              </a:spcBef>
              <a:defRPr/>
            </a:pPr>
            <a:r>
              <a:rPr lang="tr-TR" sz="1493" b="1" dirty="0">
                <a:solidFill>
                  <a:schemeClr val="tx2">
                    <a:lumMod val="75000"/>
                  </a:schemeClr>
                </a:solidFill>
                <a:latin typeface="Tahoma" panose="020B0604030504040204" pitchFamily="34" charset="0"/>
              </a:rPr>
              <a:t>Trombin</a:t>
            </a:r>
          </a:p>
        </p:txBody>
      </p:sp>
      <p:sp>
        <p:nvSpPr>
          <p:cNvPr id="31763" name="Text Box 22"/>
          <p:cNvSpPr txBox="1">
            <a:spLocks noChangeArrowheads="1"/>
          </p:cNvSpPr>
          <p:nvPr/>
        </p:nvSpPr>
        <p:spPr bwMode="auto">
          <a:xfrm>
            <a:off x="7362615" y="6813973"/>
            <a:ext cx="1485054" cy="322076"/>
          </a:xfrm>
          <a:prstGeom prst="rect">
            <a:avLst/>
          </a:prstGeom>
          <a:noFill/>
          <a:ln w="9525">
            <a:noFill/>
            <a:miter lim="800000"/>
            <a:headEnd/>
            <a:tailEnd/>
          </a:ln>
        </p:spPr>
        <p:txBody>
          <a:bodyPr>
            <a:spAutoFit/>
          </a:bodyPr>
          <a:lstStyle/>
          <a:p>
            <a:pPr algn="r" rtl="1">
              <a:spcBef>
                <a:spcPts val="894"/>
              </a:spcBef>
              <a:defRPr/>
            </a:pPr>
            <a:r>
              <a:rPr lang="tr-TR" sz="1493" b="1" dirty="0">
                <a:solidFill>
                  <a:schemeClr val="tx2">
                    <a:lumMod val="75000"/>
                  </a:schemeClr>
                </a:solidFill>
                <a:latin typeface="Tahoma" panose="020B0604030504040204" pitchFamily="34" charset="0"/>
              </a:rPr>
              <a:t>Fibrinojen</a:t>
            </a:r>
          </a:p>
        </p:txBody>
      </p:sp>
      <p:sp>
        <p:nvSpPr>
          <p:cNvPr id="31764" name="Text Box 23"/>
          <p:cNvSpPr txBox="1">
            <a:spLocks noChangeArrowheads="1"/>
          </p:cNvSpPr>
          <p:nvPr/>
        </p:nvSpPr>
        <p:spPr bwMode="auto">
          <a:xfrm>
            <a:off x="9833188" y="6842761"/>
            <a:ext cx="1485053" cy="322076"/>
          </a:xfrm>
          <a:prstGeom prst="rect">
            <a:avLst/>
          </a:prstGeom>
          <a:noFill/>
          <a:ln w="9525">
            <a:noFill/>
            <a:miter lim="800000"/>
            <a:headEnd/>
            <a:tailEnd/>
          </a:ln>
        </p:spPr>
        <p:txBody>
          <a:bodyPr>
            <a:spAutoFit/>
          </a:bodyPr>
          <a:lstStyle/>
          <a:p>
            <a:pPr rtl="1">
              <a:spcBef>
                <a:spcPts val="894"/>
              </a:spcBef>
              <a:defRPr/>
            </a:pPr>
            <a:r>
              <a:rPr lang="tr-TR" sz="1493" b="1" dirty="0">
                <a:solidFill>
                  <a:schemeClr val="tx2">
                    <a:lumMod val="75000"/>
                  </a:schemeClr>
                </a:solidFill>
                <a:latin typeface="Tahoma" panose="020B0604030504040204" pitchFamily="34" charset="0"/>
              </a:rPr>
              <a:t>Fibrin</a:t>
            </a:r>
          </a:p>
        </p:txBody>
      </p:sp>
      <p:sp>
        <p:nvSpPr>
          <p:cNvPr id="31765" name="Text Box 26"/>
          <p:cNvSpPr txBox="1">
            <a:spLocks noChangeArrowheads="1"/>
          </p:cNvSpPr>
          <p:nvPr/>
        </p:nvSpPr>
        <p:spPr bwMode="auto">
          <a:xfrm>
            <a:off x="10331028" y="4900507"/>
            <a:ext cx="1336039" cy="322076"/>
          </a:xfrm>
          <a:prstGeom prst="rect">
            <a:avLst/>
          </a:prstGeom>
          <a:noFill/>
          <a:ln w="9525">
            <a:noFill/>
            <a:miter lim="800000"/>
            <a:headEnd/>
            <a:tailEnd/>
          </a:ln>
        </p:spPr>
        <p:txBody>
          <a:bodyPr>
            <a:spAutoFit/>
          </a:bodyPr>
          <a:lstStyle/>
          <a:p>
            <a:pPr algn="r" rtl="1">
              <a:spcBef>
                <a:spcPts val="894"/>
              </a:spcBef>
              <a:defRPr/>
            </a:pPr>
            <a:r>
              <a:rPr lang="tr-TR" sz="1493" b="1" dirty="0">
                <a:solidFill>
                  <a:schemeClr val="tx2">
                    <a:lumMod val="75000"/>
                  </a:schemeClr>
                </a:solidFill>
                <a:latin typeface="Tahoma" panose="020B0604030504040204" pitchFamily="34" charset="0"/>
              </a:rPr>
              <a:t>Protrombin</a:t>
            </a:r>
          </a:p>
        </p:txBody>
      </p:sp>
      <p:pic>
        <p:nvPicPr>
          <p:cNvPr id="55314" name="Picture 40" descr="catalysispa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226621" flipH="1">
            <a:off x="7887547" y="3078483"/>
            <a:ext cx="1068494" cy="26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15" name="Group 71"/>
          <p:cNvGrpSpPr>
            <a:grpSpLocks/>
          </p:cNvGrpSpPr>
          <p:nvPr/>
        </p:nvGrpSpPr>
        <p:grpSpPr bwMode="auto">
          <a:xfrm>
            <a:off x="7044267" y="2915919"/>
            <a:ext cx="704426" cy="514774"/>
            <a:chOff x="2720" y="1452"/>
            <a:chExt cx="416" cy="304"/>
          </a:xfrm>
        </p:grpSpPr>
        <p:pic>
          <p:nvPicPr>
            <p:cNvPr id="55364" name="Picture 70" descr="inactive factor.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20" y="1452"/>
              <a:ext cx="416"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65" name="Text Box 27"/>
            <p:cNvSpPr txBox="1">
              <a:spLocks noChangeArrowheads="1"/>
            </p:cNvSpPr>
            <p:nvPr/>
          </p:nvSpPr>
          <p:spPr bwMode="auto">
            <a:xfrm>
              <a:off x="2807" y="1496"/>
              <a:ext cx="21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spcBef>
                  <a:spcPts val="894"/>
                </a:spcBef>
              </a:pPr>
              <a:r>
                <a:rPr lang="tr-TR" altLang="x-none" sz="1493" b="1">
                  <a:solidFill>
                    <a:srgbClr val="000000"/>
                  </a:solidFill>
                </a:rPr>
                <a:t>X</a:t>
              </a:r>
            </a:p>
          </p:txBody>
        </p:sp>
      </p:grpSp>
      <p:grpSp>
        <p:nvGrpSpPr>
          <p:cNvPr id="55316" name="Group 77"/>
          <p:cNvGrpSpPr>
            <a:grpSpLocks/>
          </p:cNvGrpSpPr>
          <p:nvPr/>
        </p:nvGrpSpPr>
        <p:grpSpPr bwMode="auto">
          <a:xfrm>
            <a:off x="9748522" y="4930986"/>
            <a:ext cx="741680" cy="541867"/>
            <a:chOff x="4244" y="2560"/>
            <a:chExt cx="438" cy="320"/>
          </a:xfrm>
        </p:grpSpPr>
        <p:pic>
          <p:nvPicPr>
            <p:cNvPr id="55362" name="Picture 67" descr="inactive factor.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4" y="2560"/>
              <a:ext cx="43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63" name="Text Box 31"/>
            <p:cNvSpPr txBox="1">
              <a:spLocks noChangeArrowheads="1"/>
            </p:cNvSpPr>
            <p:nvPr/>
          </p:nvSpPr>
          <p:spPr bwMode="auto">
            <a:xfrm>
              <a:off x="4312" y="2611"/>
              <a:ext cx="23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spcBef>
                  <a:spcPts val="894"/>
                </a:spcBef>
              </a:pPr>
              <a:r>
                <a:rPr lang="tr-TR" altLang="x-none" sz="1493" b="1">
                  <a:solidFill>
                    <a:srgbClr val="000000"/>
                  </a:solidFill>
                </a:rPr>
                <a:t>II</a:t>
              </a:r>
            </a:p>
          </p:txBody>
        </p:sp>
      </p:grpSp>
      <p:grpSp>
        <p:nvGrpSpPr>
          <p:cNvPr id="55317" name="Group 83"/>
          <p:cNvGrpSpPr>
            <a:grpSpLocks/>
          </p:cNvGrpSpPr>
          <p:nvPr/>
        </p:nvGrpSpPr>
        <p:grpSpPr bwMode="auto">
          <a:xfrm>
            <a:off x="8698654" y="2209803"/>
            <a:ext cx="746760" cy="523240"/>
            <a:chOff x="3697" y="1035"/>
            <a:chExt cx="441" cy="309"/>
          </a:xfrm>
        </p:grpSpPr>
        <p:pic>
          <p:nvPicPr>
            <p:cNvPr id="55360" name="Picture 68" descr="inactive factor.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15" y="1035"/>
              <a:ext cx="423"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61" name="Text Box 34"/>
            <p:cNvSpPr txBox="1">
              <a:spLocks noChangeArrowheads="1"/>
            </p:cNvSpPr>
            <p:nvPr/>
          </p:nvSpPr>
          <p:spPr bwMode="auto">
            <a:xfrm>
              <a:off x="3697" y="1098"/>
              <a:ext cx="264"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spcBef>
                  <a:spcPts val="773"/>
                </a:spcBef>
              </a:pPr>
              <a:r>
                <a:rPr lang="tr-TR" altLang="x-none" sz="1280" b="1">
                  <a:solidFill>
                    <a:srgbClr val="000000"/>
                  </a:solidFill>
                </a:rPr>
                <a:t>TF</a:t>
              </a:r>
            </a:p>
          </p:txBody>
        </p:sp>
      </p:grpSp>
      <p:grpSp>
        <p:nvGrpSpPr>
          <p:cNvPr id="55318" name="Group 95"/>
          <p:cNvGrpSpPr>
            <a:grpSpLocks/>
          </p:cNvGrpSpPr>
          <p:nvPr/>
        </p:nvGrpSpPr>
        <p:grpSpPr bwMode="auto">
          <a:xfrm>
            <a:off x="11301307" y="2277536"/>
            <a:ext cx="763694" cy="602827"/>
            <a:chOff x="4488" y="1769"/>
            <a:chExt cx="451" cy="356"/>
          </a:xfrm>
        </p:grpSpPr>
        <p:pic>
          <p:nvPicPr>
            <p:cNvPr id="55358" name="Picture 56" descr="Untitled-1.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88" y="1769"/>
              <a:ext cx="451"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59" name="Text Box 30"/>
            <p:cNvSpPr txBox="1">
              <a:spLocks noChangeArrowheads="1"/>
            </p:cNvSpPr>
            <p:nvPr/>
          </p:nvSpPr>
          <p:spPr bwMode="auto">
            <a:xfrm>
              <a:off x="4505" y="1847"/>
              <a:ext cx="30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spcBef>
                  <a:spcPts val="894"/>
                </a:spcBef>
              </a:pPr>
              <a:r>
                <a:rPr lang="tr-TR" altLang="x-none" sz="1493" b="1">
                  <a:solidFill>
                    <a:srgbClr val="000000"/>
                  </a:solidFill>
                </a:rPr>
                <a:t>IXa</a:t>
              </a:r>
            </a:p>
          </p:txBody>
        </p:sp>
      </p:grpSp>
      <p:grpSp>
        <p:nvGrpSpPr>
          <p:cNvPr id="55319" name="Group 96"/>
          <p:cNvGrpSpPr>
            <a:grpSpLocks/>
          </p:cNvGrpSpPr>
          <p:nvPr/>
        </p:nvGrpSpPr>
        <p:grpSpPr bwMode="auto">
          <a:xfrm>
            <a:off x="8967894" y="5913112"/>
            <a:ext cx="763694" cy="675640"/>
            <a:chOff x="3744" y="3222"/>
            <a:chExt cx="451" cy="399"/>
          </a:xfrm>
        </p:grpSpPr>
        <p:pic>
          <p:nvPicPr>
            <p:cNvPr id="55356" name="Picture 55" descr="Untitled-1.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44" y="3222"/>
              <a:ext cx="451"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57" name="Text Box 32"/>
            <p:cNvSpPr txBox="1">
              <a:spLocks noChangeArrowheads="1"/>
            </p:cNvSpPr>
            <p:nvPr/>
          </p:nvSpPr>
          <p:spPr bwMode="auto">
            <a:xfrm>
              <a:off x="3776" y="3295"/>
              <a:ext cx="27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spcBef>
                  <a:spcPts val="894"/>
                </a:spcBef>
              </a:pPr>
              <a:r>
                <a:rPr lang="tr-TR" altLang="x-none" sz="1493" b="1">
                  <a:solidFill>
                    <a:srgbClr val="000000"/>
                  </a:solidFill>
                </a:rPr>
                <a:t>IIa</a:t>
              </a:r>
            </a:p>
          </p:txBody>
        </p:sp>
      </p:grpSp>
      <p:grpSp>
        <p:nvGrpSpPr>
          <p:cNvPr id="55320" name="Group 94"/>
          <p:cNvGrpSpPr>
            <a:grpSpLocks/>
          </p:cNvGrpSpPr>
          <p:nvPr/>
        </p:nvGrpSpPr>
        <p:grpSpPr bwMode="auto">
          <a:xfrm>
            <a:off x="8934027" y="2148844"/>
            <a:ext cx="865294" cy="614680"/>
            <a:chOff x="3780" y="1006"/>
            <a:chExt cx="511" cy="363"/>
          </a:xfrm>
        </p:grpSpPr>
        <p:pic>
          <p:nvPicPr>
            <p:cNvPr id="55354" name="Picture 58" descr="Untitled-1.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2" y="1006"/>
              <a:ext cx="459"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55" name="Text Box 33"/>
            <p:cNvSpPr txBox="1">
              <a:spLocks noChangeArrowheads="1"/>
            </p:cNvSpPr>
            <p:nvPr/>
          </p:nvSpPr>
          <p:spPr bwMode="auto">
            <a:xfrm>
              <a:off x="3780" y="1103"/>
              <a:ext cx="383"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spcBef>
                  <a:spcPts val="773"/>
                </a:spcBef>
              </a:pPr>
              <a:r>
                <a:rPr lang="tr-TR" altLang="x-none" sz="1280" b="1">
                  <a:solidFill>
                    <a:srgbClr val="000000"/>
                  </a:solidFill>
                </a:rPr>
                <a:t>VIIa</a:t>
              </a:r>
            </a:p>
          </p:txBody>
        </p:sp>
      </p:grpSp>
      <p:grpSp>
        <p:nvGrpSpPr>
          <p:cNvPr id="55321" name="Group 97"/>
          <p:cNvGrpSpPr>
            <a:grpSpLocks/>
          </p:cNvGrpSpPr>
          <p:nvPr/>
        </p:nvGrpSpPr>
        <p:grpSpPr bwMode="auto">
          <a:xfrm>
            <a:off x="8087362" y="3872653"/>
            <a:ext cx="1122680" cy="1046479"/>
            <a:chOff x="3280" y="2031"/>
            <a:chExt cx="663" cy="618"/>
          </a:xfrm>
        </p:grpSpPr>
        <p:pic>
          <p:nvPicPr>
            <p:cNvPr id="55352" name="Picture 54" descr="Untitled-1.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80" y="2031"/>
              <a:ext cx="663"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53" name="Text Box 55"/>
            <p:cNvSpPr txBox="1">
              <a:spLocks noChangeArrowheads="1"/>
            </p:cNvSpPr>
            <p:nvPr/>
          </p:nvSpPr>
          <p:spPr bwMode="auto">
            <a:xfrm>
              <a:off x="3395" y="2202"/>
              <a:ext cx="306"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r>
                <a:rPr lang="tr-TR" altLang="x-none" sz="2160" b="1">
                  <a:solidFill>
                    <a:srgbClr val="000000"/>
                  </a:solidFill>
                </a:rPr>
                <a:t>Xa</a:t>
              </a:r>
            </a:p>
          </p:txBody>
        </p:sp>
      </p:grpSp>
      <p:sp>
        <p:nvSpPr>
          <p:cNvPr id="31784" name="Text Box 11"/>
          <p:cNvSpPr txBox="1">
            <a:spLocks noChangeArrowheads="1"/>
          </p:cNvSpPr>
          <p:nvPr/>
        </p:nvSpPr>
        <p:spPr bwMode="auto">
          <a:xfrm>
            <a:off x="3721947" y="4638042"/>
            <a:ext cx="1373294" cy="273023"/>
          </a:xfrm>
          <a:prstGeom prst="rect">
            <a:avLst/>
          </a:prstGeom>
          <a:noFill/>
          <a:ln w="9525">
            <a:noFill/>
            <a:miter lim="800000"/>
            <a:headEnd/>
            <a:tailEnd/>
          </a:ln>
        </p:spPr>
        <p:txBody>
          <a:bodyPr>
            <a:spAutoFit/>
          </a:bodyPr>
          <a:lstStyle/>
          <a:p>
            <a:pPr rtl="1">
              <a:spcBef>
                <a:spcPts val="773"/>
              </a:spcBef>
              <a:defRPr/>
            </a:pPr>
            <a:r>
              <a:rPr lang="tr-TR" sz="1174" b="1" dirty="0">
                <a:solidFill>
                  <a:schemeClr val="tx2">
                    <a:lumMod val="75000"/>
                  </a:schemeClr>
                </a:solidFill>
                <a:latin typeface="Tahoma" panose="020B0604030504040204" pitchFamily="34" charset="0"/>
              </a:rPr>
              <a:t>İnaktif faktör</a:t>
            </a:r>
          </a:p>
        </p:txBody>
      </p:sp>
      <p:sp>
        <p:nvSpPr>
          <p:cNvPr id="31785" name="Text Box 12"/>
          <p:cNvSpPr txBox="1">
            <a:spLocks noChangeArrowheads="1"/>
          </p:cNvSpPr>
          <p:nvPr/>
        </p:nvSpPr>
        <p:spPr bwMode="auto">
          <a:xfrm>
            <a:off x="3721948" y="5066456"/>
            <a:ext cx="1380067" cy="273023"/>
          </a:xfrm>
          <a:prstGeom prst="rect">
            <a:avLst/>
          </a:prstGeom>
          <a:noFill/>
          <a:ln w="9525">
            <a:noFill/>
            <a:miter lim="800000"/>
            <a:headEnd/>
            <a:tailEnd/>
          </a:ln>
        </p:spPr>
        <p:txBody>
          <a:bodyPr>
            <a:spAutoFit/>
          </a:bodyPr>
          <a:lstStyle/>
          <a:p>
            <a:pPr rtl="1">
              <a:spcBef>
                <a:spcPts val="773"/>
              </a:spcBef>
              <a:defRPr/>
            </a:pPr>
            <a:r>
              <a:rPr lang="tr-TR" sz="1174" b="1" dirty="0">
                <a:solidFill>
                  <a:schemeClr val="tx2">
                    <a:lumMod val="75000"/>
                  </a:schemeClr>
                </a:solidFill>
                <a:latin typeface="Tahoma" panose="020B0604030504040204" pitchFamily="34" charset="0"/>
              </a:rPr>
              <a:t>Aktif faktör</a:t>
            </a:r>
          </a:p>
        </p:txBody>
      </p:sp>
      <p:sp>
        <p:nvSpPr>
          <p:cNvPr id="31786" name="Text Box 13"/>
          <p:cNvSpPr txBox="1">
            <a:spLocks noChangeArrowheads="1"/>
          </p:cNvSpPr>
          <p:nvPr/>
        </p:nvSpPr>
        <p:spPr bwMode="auto">
          <a:xfrm>
            <a:off x="3721948" y="5496562"/>
            <a:ext cx="1635179" cy="273023"/>
          </a:xfrm>
          <a:prstGeom prst="rect">
            <a:avLst/>
          </a:prstGeom>
          <a:noFill/>
          <a:ln w="9525">
            <a:noFill/>
            <a:miter lim="800000"/>
            <a:headEnd/>
            <a:tailEnd/>
          </a:ln>
        </p:spPr>
        <p:txBody>
          <a:bodyPr wrap="square">
            <a:spAutoFit/>
          </a:bodyPr>
          <a:lstStyle/>
          <a:p>
            <a:pPr rtl="1">
              <a:spcBef>
                <a:spcPts val="773"/>
              </a:spcBef>
              <a:defRPr/>
            </a:pPr>
            <a:r>
              <a:rPr lang="tr-TR" sz="1174" b="1" dirty="0">
                <a:solidFill>
                  <a:schemeClr val="tx2">
                    <a:lumMod val="75000"/>
                  </a:schemeClr>
                </a:solidFill>
                <a:latin typeface="Tahoma" panose="020B0604030504040204" pitchFamily="34" charset="0"/>
              </a:rPr>
              <a:t>Transformasyon</a:t>
            </a:r>
          </a:p>
        </p:txBody>
      </p:sp>
      <p:sp>
        <p:nvSpPr>
          <p:cNvPr id="31787" name="Text Box 14"/>
          <p:cNvSpPr txBox="1">
            <a:spLocks noChangeArrowheads="1"/>
          </p:cNvSpPr>
          <p:nvPr/>
        </p:nvSpPr>
        <p:spPr bwMode="auto">
          <a:xfrm>
            <a:off x="3721946" y="5926668"/>
            <a:ext cx="1158240" cy="273023"/>
          </a:xfrm>
          <a:prstGeom prst="rect">
            <a:avLst/>
          </a:prstGeom>
          <a:noFill/>
          <a:ln w="9525">
            <a:noFill/>
            <a:miter lim="800000"/>
            <a:headEnd/>
            <a:tailEnd/>
          </a:ln>
        </p:spPr>
        <p:txBody>
          <a:bodyPr>
            <a:spAutoFit/>
          </a:bodyPr>
          <a:lstStyle/>
          <a:p>
            <a:pPr rtl="1">
              <a:spcBef>
                <a:spcPts val="773"/>
              </a:spcBef>
              <a:defRPr/>
            </a:pPr>
            <a:r>
              <a:rPr lang="tr-TR" sz="1174" b="1" dirty="0">
                <a:solidFill>
                  <a:schemeClr val="tx2">
                    <a:lumMod val="75000"/>
                  </a:schemeClr>
                </a:solidFill>
                <a:latin typeface="Tahoma" panose="020B0604030504040204" pitchFamily="34" charset="0"/>
              </a:rPr>
              <a:t>Kataliz</a:t>
            </a:r>
          </a:p>
        </p:txBody>
      </p:sp>
      <p:sp>
        <p:nvSpPr>
          <p:cNvPr id="55326" name="Rectangle 46"/>
          <p:cNvSpPr>
            <a:spLocks noChangeArrowheads="1"/>
          </p:cNvSpPr>
          <p:nvPr/>
        </p:nvSpPr>
        <p:spPr bwMode="auto">
          <a:xfrm>
            <a:off x="2649083" y="4500882"/>
            <a:ext cx="2883040" cy="18491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endParaRPr lang="x-none" altLang="x-none" sz="2160"/>
          </a:p>
        </p:txBody>
      </p:sp>
      <p:pic>
        <p:nvPicPr>
          <p:cNvPr id="55327" name="Picture 39" descr="transformation p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0522" y="5557520"/>
            <a:ext cx="787399" cy="19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8" name="Picture 41" descr="catalysispale"/>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0522" y="5975776"/>
            <a:ext cx="787399" cy="1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9" name="Picture 76" descr="inactive factor.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29375" y="4599094"/>
            <a:ext cx="509693" cy="37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30" name="Picture 60" descr="Untitled-1.pn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17522" y="5024122"/>
            <a:ext cx="536788" cy="42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6" name="AutoShape 100"/>
          <p:cNvSpPr>
            <a:spLocks noChangeArrowheads="1"/>
          </p:cNvSpPr>
          <p:nvPr/>
        </p:nvSpPr>
        <p:spPr bwMode="auto">
          <a:xfrm rot="315838">
            <a:off x="5747173" y="3471334"/>
            <a:ext cx="306494" cy="155786"/>
          </a:xfrm>
          <a:prstGeom prst="rightArrow">
            <a:avLst>
              <a:gd name="adj1" fmla="val 50000"/>
              <a:gd name="adj2" fmla="val 49185"/>
            </a:avLst>
          </a:prstGeom>
          <a:solidFill>
            <a:schemeClr val="tx1">
              <a:lumMod val="75000"/>
              <a:lumOff val="25000"/>
            </a:schemeClr>
          </a:solidFill>
          <a:ln w="9525" algn="ctr">
            <a:solidFill>
              <a:schemeClr val="tx1">
                <a:lumMod val="75000"/>
                <a:lumOff val="25000"/>
              </a:schemeClr>
            </a:solidFill>
            <a:miter lim="800000"/>
            <a:headEnd/>
            <a:tailEnd/>
          </a:ln>
        </p:spPr>
        <p:txBody>
          <a:bodyPr wrap="none" anchor="ctr"/>
          <a:lstStyle/>
          <a:p>
            <a:pPr algn="ctr" eaLnBrk="1" hangingPunct="1">
              <a:defRPr/>
            </a:pPr>
            <a:endParaRPr lang="tr-TR" sz="2160" dirty="0">
              <a:latin typeface="Tahoma" panose="020B0604030504040204" pitchFamily="34" charset="0"/>
            </a:endParaRPr>
          </a:p>
        </p:txBody>
      </p:sp>
      <p:grpSp>
        <p:nvGrpSpPr>
          <p:cNvPr id="55332" name="Group 65"/>
          <p:cNvGrpSpPr>
            <a:grpSpLocks/>
          </p:cNvGrpSpPr>
          <p:nvPr/>
        </p:nvGrpSpPr>
        <p:grpSpPr bwMode="auto">
          <a:xfrm>
            <a:off x="6924043" y="4036909"/>
            <a:ext cx="2059093" cy="784014"/>
            <a:chOff x="2663" y="2107"/>
            <a:chExt cx="1216" cy="463"/>
          </a:xfrm>
        </p:grpSpPr>
        <p:sp>
          <p:nvSpPr>
            <p:cNvPr id="55349" name="Rectangle 108"/>
            <p:cNvSpPr>
              <a:spLocks noChangeArrowheads="1"/>
            </p:cNvSpPr>
            <p:nvPr/>
          </p:nvSpPr>
          <p:spPr bwMode="auto">
            <a:xfrm>
              <a:off x="3780" y="2189"/>
              <a:ext cx="46" cy="181"/>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endParaRPr lang="x-none" altLang="x-none" sz="2160"/>
            </a:p>
          </p:txBody>
        </p:sp>
        <p:sp>
          <p:nvSpPr>
            <p:cNvPr id="55350" name="Rectangle 109"/>
            <p:cNvSpPr>
              <a:spLocks noChangeArrowheads="1"/>
            </p:cNvSpPr>
            <p:nvPr/>
          </p:nvSpPr>
          <p:spPr bwMode="auto">
            <a:xfrm rot="836448">
              <a:off x="2663" y="2107"/>
              <a:ext cx="1149" cy="23"/>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endParaRPr lang="x-none" altLang="x-none" sz="2160"/>
            </a:p>
          </p:txBody>
        </p:sp>
        <p:sp>
          <p:nvSpPr>
            <p:cNvPr id="55351" name="Rectangle 109"/>
            <p:cNvSpPr>
              <a:spLocks noChangeArrowheads="1"/>
            </p:cNvSpPr>
            <p:nvPr/>
          </p:nvSpPr>
          <p:spPr bwMode="auto">
            <a:xfrm rot="-2355255">
              <a:off x="3046" y="2547"/>
              <a:ext cx="833" cy="23"/>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endParaRPr lang="x-none" altLang="x-none" sz="2160"/>
            </a:p>
          </p:txBody>
        </p:sp>
      </p:grpSp>
      <p:grpSp>
        <p:nvGrpSpPr>
          <p:cNvPr id="55333" name="Group 69"/>
          <p:cNvGrpSpPr>
            <a:grpSpLocks/>
          </p:cNvGrpSpPr>
          <p:nvPr/>
        </p:nvGrpSpPr>
        <p:grpSpPr bwMode="auto">
          <a:xfrm>
            <a:off x="9433560" y="5843694"/>
            <a:ext cx="1639147" cy="533400"/>
            <a:chOff x="4131" y="3181"/>
            <a:chExt cx="968" cy="315"/>
          </a:xfrm>
        </p:grpSpPr>
        <p:sp>
          <p:nvSpPr>
            <p:cNvPr id="55347" name="Rectangle 108"/>
            <p:cNvSpPr>
              <a:spLocks noChangeArrowheads="1"/>
            </p:cNvSpPr>
            <p:nvPr/>
          </p:nvSpPr>
          <p:spPr bwMode="auto">
            <a:xfrm rot="10800000">
              <a:off x="4149" y="3315"/>
              <a:ext cx="46" cy="181"/>
            </a:xfrm>
            <a:prstGeom prst="rect">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endParaRPr lang="x-none" altLang="x-none" sz="2160"/>
            </a:p>
          </p:txBody>
        </p:sp>
        <p:sp>
          <p:nvSpPr>
            <p:cNvPr id="55348" name="Rectangle 109"/>
            <p:cNvSpPr>
              <a:spLocks noChangeArrowheads="1"/>
            </p:cNvSpPr>
            <p:nvPr/>
          </p:nvSpPr>
          <p:spPr bwMode="auto">
            <a:xfrm rot="9189781">
              <a:off x="4131" y="3181"/>
              <a:ext cx="968" cy="23"/>
            </a:xfrm>
            <a:prstGeom prst="rect">
              <a:avLst/>
            </a:prstGeom>
            <a:solidFill>
              <a:schemeClr val="bg1"/>
            </a:solidFill>
            <a:ln w="9525">
              <a:solidFill>
                <a:schemeClr val="tx1"/>
              </a:solidFill>
              <a:miter lim="800000"/>
              <a:headEnd/>
              <a:tailEnd/>
            </a:ln>
          </p:spPr>
          <p:txBody>
            <a:bodyPr rot="10800000" wrap="none" anchor="ct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endParaRPr lang="x-none" altLang="x-none" sz="2160"/>
            </a:p>
          </p:txBody>
        </p:sp>
      </p:grpSp>
      <p:sp>
        <p:nvSpPr>
          <p:cNvPr id="2" name="Metin kutusu 1"/>
          <p:cNvSpPr txBox="1"/>
          <p:nvPr/>
        </p:nvSpPr>
        <p:spPr>
          <a:xfrm>
            <a:off x="9098283" y="4075855"/>
            <a:ext cx="504613" cy="486287"/>
          </a:xfrm>
          <a:prstGeom prst="rect">
            <a:avLst/>
          </a:prstGeom>
          <a:noFill/>
        </p:spPr>
        <p:txBody>
          <a:bodyPr>
            <a:spAutoFit/>
          </a:bodyPr>
          <a:lstStyle/>
          <a:p>
            <a:pPr algn="ctr" eaLnBrk="1" hangingPunct="1">
              <a:defRPr/>
            </a:pPr>
            <a:r>
              <a:rPr lang="tr-TR" sz="2560" b="1" dirty="0">
                <a:solidFill>
                  <a:schemeClr val="tx2">
                    <a:lumMod val="75000"/>
                  </a:schemeClr>
                </a:solidFill>
                <a:latin typeface="Tahoma" panose="020B0604030504040204" pitchFamily="34" charset="0"/>
              </a:rPr>
              <a:t>+</a:t>
            </a:r>
          </a:p>
        </p:txBody>
      </p:sp>
      <p:grpSp>
        <p:nvGrpSpPr>
          <p:cNvPr id="55335" name="Group 95"/>
          <p:cNvGrpSpPr>
            <a:grpSpLocks/>
          </p:cNvGrpSpPr>
          <p:nvPr/>
        </p:nvGrpSpPr>
        <p:grpSpPr bwMode="auto">
          <a:xfrm>
            <a:off x="9501296" y="4003039"/>
            <a:ext cx="763693" cy="602827"/>
            <a:chOff x="4301" y="2108"/>
            <a:chExt cx="451" cy="356"/>
          </a:xfrm>
        </p:grpSpPr>
        <p:pic>
          <p:nvPicPr>
            <p:cNvPr id="55345" name="Picture 56" descr="Untitled-1.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01" y="2108"/>
              <a:ext cx="451"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46" name="Text Box 30"/>
            <p:cNvSpPr txBox="1">
              <a:spLocks noChangeArrowheads="1"/>
            </p:cNvSpPr>
            <p:nvPr/>
          </p:nvSpPr>
          <p:spPr bwMode="auto">
            <a:xfrm>
              <a:off x="4302" y="2184"/>
              <a:ext cx="30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spcBef>
                  <a:spcPts val="894"/>
                </a:spcBef>
              </a:pPr>
              <a:r>
                <a:rPr lang="tr-TR" altLang="x-none" sz="1493" b="1">
                  <a:solidFill>
                    <a:srgbClr val="000000"/>
                  </a:solidFill>
                </a:rPr>
                <a:t>Va</a:t>
              </a:r>
            </a:p>
          </p:txBody>
        </p:sp>
      </p:grpSp>
      <p:grpSp>
        <p:nvGrpSpPr>
          <p:cNvPr id="55336" name="Group 95"/>
          <p:cNvGrpSpPr>
            <a:grpSpLocks/>
          </p:cNvGrpSpPr>
          <p:nvPr/>
        </p:nvGrpSpPr>
        <p:grpSpPr bwMode="auto">
          <a:xfrm>
            <a:off x="10515602" y="3247812"/>
            <a:ext cx="841588" cy="668867"/>
            <a:chOff x="4442" y="1769"/>
            <a:chExt cx="497" cy="395"/>
          </a:xfrm>
        </p:grpSpPr>
        <p:pic>
          <p:nvPicPr>
            <p:cNvPr id="55343" name="Picture 56" descr="Untitled-1.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88" y="1769"/>
              <a:ext cx="451"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44" name="Text Box 30"/>
            <p:cNvSpPr txBox="1">
              <a:spLocks noChangeArrowheads="1"/>
            </p:cNvSpPr>
            <p:nvPr/>
          </p:nvSpPr>
          <p:spPr bwMode="auto">
            <a:xfrm>
              <a:off x="4442" y="1838"/>
              <a:ext cx="393"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r" rtl="1">
                <a:spcBef>
                  <a:spcPts val="894"/>
                </a:spcBef>
              </a:pPr>
              <a:r>
                <a:rPr lang="tr-TR" altLang="x-none" sz="1493" b="1">
                  <a:solidFill>
                    <a:srgbClr val="000000"/>
                  </a:solidFill>
                </a:rPr>
                <a:t>VIIIa</a:t>
              </a:r>
            </a:p>
          </p:txBody>
        </p:sp>
      </p:grpSp>
      <p:pic>
        <p:nvPicPr>
          <p:cNvPr id="55337" name="Picture 37" descr="transformation pa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556780">
            <a:off x="11170922" y="3064935"/>
            <a:ext cx="589280" cy="13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26"/>
          <p:cNvSpPr txBox="1">
            <a:spLocks noChangeArrowheads="1"/>
          </p:cNvSpPr>
          <p:nvPr/>
        </p:nvSpPr>
        <p:spPr bwMode="auto">
          <a:xfrm>
            <a:off x="8593668" y="1876213"/>
            <a:ext cx="1336039" cy="322076"/>
          </a:xfrm>
          <a:prstGeom prst="rect">
            <a:avLst/>
          </a:prstGeom>
          <a:noFill/>
          <a:ln w="9525">
            <a:noFill/>
            <a:miter lim="800000"/>
            <a:headEnd/>
            <a:tailEnd/>
          </a:ln>
        </p:spPr>
        <p:txBody>
          <a:bodyPr>
            <a:spAutoFit/>
          </a:bodyPr>
          <a:lstStyle/>
          <a:p>
            <a:pPr algn="r" rtl="1">
              <a:spcBef>
                <a:spcPts val="894"/>
              </a:spcBef>
              <a:defRPr/>
            </a:pPr>
            <a:r>
              <a:rPr lang="tr-TR" sz="1493" b="1" dirty="0">
                <a:solidFill>
                  <a:schemeClr val="tx2">
                    <a:lumMod val="75000"/>
                  </a:schemeClr>
                </a:solidFill>
                <a:latin typeface="Tahoma" panose="020B0604030504040204" pitchFamily="34" charset="0"/>
              </a:rPr>
              <a:t>Ekstrensek</a:t>
            </a:r>
          </a:p>
        </p:txBody>
      </p:sp>
      <p:sp>
        <p:nvSpPr>
          <p:cNvPr id="77" name="Text Box 26"/>
          <p:cNvSpPr txBox="1">
            <a:spLocks noChangeArrowheads="1"/>
          </p:cNvSpPr>
          <p:nvPr/>
        </p:nvSpPr>
        <p:spPr bwMode="auto">
          <a:xfrm>
            <a:off x="10811934" y="1937173"/>
            <a:ext cx="1336039" cy="322076"/>
          </a:xfrm>
          <a:prstGeom prst="rect">
            <a:avLst/>
          </a:prstGeom>
          <a:noFill/>
          <a:ln w="9525">
            <a:noFill/>
            <a:miter lim="800000"/>
            <a:headEnd/>
            <a:tailEnd/>
          </a:ln>
        </p:spPr>
        <p:txBody>
          <a:bodyPr>
            <a:spAutoFit/>
          </a:bodyPr>
          <a:lstStyle/>
          <a:p>
            <a:pPr algn="r" rtl="1">
              <a:spcBef>
                <a:spcPts val="894"/>
              </a:spcBef>
              <a:defRPr/>
            </a:pPr>
            <a:r>
              <a:rPr lang="tr-TR" sz="1493" b="1" dirty="0" err="1">
                <a:solidFill>
                  <a:schemeClr val="tx2">
                    <a:lumMod val="75000"/>
                  </a:schemeClr>
                </a:solidFill>
                <a:latin typeface="Tahoma" panose="020B0604030504040204" pitchFamily="34" charset="0"/>
              </a:rPr>
              <a:t>İntrensek</a:t>
            </a:r>
            <a:endParaRPr lang="tr-TR" sz="1493" b="1" dirty="0">
              <a:solidFill>
                <a:schemeClr val="tx2">
                  <a:lumMod val="75000"/>
                </a:schemeClr>
              </a:solidFill>
              <a:latin typeface="Tahoma" panose="020B0604030504040204" pitchFamily="34" charset="0"/>
            </a:endParaRPr>
          </a:p>
        </p:txBody>
      </p:sp>
      <p:sp>
        <p:nvSpPr>
          <p:cNvPr id="55340" name="Yuvarlatılmış Dikdörtgen 2"/>
          <p:cNvSpPr>
            <a:spLocks noChangeArrowheads="1"/>
          </p:cNvSpPr>
          <p:nvPr/>
        </p:nvSpPr>
        <p:spPr bwMode="auto">
          <a:xfrm>
            <a:off x="6627707" y="5425440"/>
            <a:ext cx="1459654" cy="707314"/>
          </a:xfrm>
          <a:prstGeom prst="roundRect">
            <a:avLst>
              <a:gd name="adj" fmla="val 16667"/>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endParaRPr lang="x-none" altLang="x-none" sz="2160">
              <a:solidFill>
                <a:srgbClr val="FFFF00"/>
              </a:solidFill>
              <a:latin typeface="Arial" charset="0"/>
              <a:ea typeface="Arial" charset="0"/>
              <a:cs typeface="Arial" charset="0"/>
            </a:endParaRPr>
          </a:p>
        </p:txBody>
      </p:sp>
      <p:sp>
        <p:nvSpPr>
          <p:cNvPr id="55341" name="Yuvarlatılmış Dikdörtgen 71"/>
          <p:cNvSpPr>
            <a:spLocks noChangeArrowheads="1"/>
          </p:cNvSpPr>
          <p:nvPr/>
        </p:nvSpPr>
        <p:spPr bwMode="auto">
          <a:xfrm>
            <a:off x="10849188" y="5654041"/>
            <a:ext cx="1217506" cy="259080"/>
          </a:xfrm>
          <a:prstGeom prst="roundRect">
            <a:avLst>
              <a:gd name="adj" fmla="val 16667"/>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endParaRPr lang="x-none" altLang="x-none" sz="2160">
              <a:solidFill>
                <a:srgbClr val="FFFF00"/>
              </a:solidFill>
              <a:latin typeface="Arial" charset="0"/>
              <a:ea typeface="Arial" charset="0"/>
              <a:cs typeface="Arial" charset="0"/>
            </a:endParaRPr>
          </a:p>
        </p:txBody>
      </p:sp>
      <p:sp>
        <p:nvSpPr>
          <p:cNvPr id="55342" name="Yuvarlatılmış Dikdörtgen 77"/>
          <p:cNvSpPr>
            <a:spLocks noChangeArrowheads="1"/>
          </p:cNvSpPr>
          <p:nvPr/>
        </p:nvSpPr>
        <p:spPr bwMode="auto">
          <a:xfrm>
            <a:off x="4258734" y="3500121"/>
            <a:ext cx="1459654" cy="272626"/>
          </a:xfrm>
          <a:prstGeom prst="roundRect">
            <a:avLst>
              <a:gd name="adj" fmla="val 16667"/>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endParaRPr lang="x-none" altLang="x-none" sz="2160">
              <a:solidFill>
                <a:srgbClr val="FFFF00"/>
              </a:solidFill>
              <a:latin typeface="Arial" charset="0"/>
              <a:ea typeface="Arial" charset="0"/>
              <a:cs typeface="Arial" charset="0"/>
            </a:endParaRPr>
          </a:p>
        </p:txBody>
      </p:sp>
      <p:sp>
        <p:nvSpPr>
          <p:cNvPr id="31745" name="Rectangle 2"/>
          <p:cNvSpPr>
            <a:spLocks noGrp="1" noChangeArrowheads="1"/>
          </p:cNvSpPr>
          <p:nvPr>
            <p:ph type="title" idx="4294967295"/>
          </p:nvPr>
        </p:nvSpPr>
        <p:spPr>
          <a:xfrm>
            <a:off x="2377442" y="398717"/>
            <a:ext cx="8940800" cy="963506"/>
          </a:xfrm>
        </p:spPr>
        <p:txBody>
          <a:bodyPr>
            <a:normAutofit/>
          </a:bodyPr>
          <a:lstStyle/>
          <a:p>
            <a:pPr eaLnBrk="1" hangingPunct="1">
              <a:defRPr/>
            </a:pPr>
            <a:r>
              <a:rPr lang="tr-TR" sz="3840" b="1" dirty="0">
                <a:solidFill>
                  <a:srgbClr val="C00000"/>
                </a:solidFill>
                <a:latin typeface="Calibri" panose="020F0502020204030204" pitchFamily="34" charset="0"/>
                <a:cs typeface="Calibri" panose="020F0502020204030204" pitchFamily="34" charset="0"/>
              </a:rPr>
              <a:t>Tek hedefi olan direk </a:t>
            </a:r>
            <a:r>
              <a:rPr lang="tr-TR" sz="3840" b="1" dirty="0" err="1">
                <a:solidFill>
                  <a:srgbClr val="C00000"/>
                </a:solidFill>
                <a:latin typeface="Calibri" panose="020F0502020204030204" pitchFamily="34" charset="0"/>
                <a:cs typeface="Calibri" panose="020F0502020204030204" pitchFamily="34" charset="0"/>
              </a:rPr>
              <a:t>antikoagülanlar</a:t>
            </a:r>
            <a:endParaRPr lang="tr-TR" sz="384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381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2092219" y="888843"/>
            <a:ext cx="10972800" cy="1060027"/>
          </a:xfrm>
        </p:spPr>
        <p:txBody>
          <a:bodyPr>
            <a:noAutofit/>
          </a:bodyPr>
          <a:lstStyle/>
          <a:p>
            <a:pPr eaLnBrk="1" hangingPunct="1"/>
            <a:r>
              <a:rPr lang="tr-TR" altLang="x-none" sz="2560" b="1" dirty="0">
                <a:solidFill>
                  <a:srgbClr val="C00000"/>
                </a:solidFill>
                <a:latin typeface="+mn-lt"/>
              </a:rPr>
              <a:t>Güncel kullanılan </a:t>
            </a:r>
            <a:r>
              <a:rPr lang="tr-TR" altLang="x-none" sz="2560" b="1" dirty="0" err="1">
                <a:solidFill>
                  <a:srgbClr val="C00000"/>
                </a:solidFill>
                <a:latin typeface="+mn-lt"/>
              </a:rPr>
              <a:t>antikoagülanların</a:t>
            </a:r>
            <a:r>
              <a:rPr lang="tr-TR" altLang="x-none" sz="2560" b="1" dirty="0">
                <a:solidFill>
                  <a:srgbClr val="C00000"/>
                </a:solidFill>
                <a:latin typeface="+mn-lt"/>
              </a:rPr>
              <a:t> «ideal </a:t>
            </a:r>
            <a:r>
              <a:rPr lang="tr-TR" altLang="x-none" sz="2560" b="1" dirty="0" err="1">
                <a:solidFill>
                  <a:srgbClr val="C00000"/>
                </a:solidFill>
                <a:latin typeface="+mn-lt"/>
              </a:rPr>
              <a:t>antikoagülan»ın</a:t>
            </a:r>
            <a:r>
              <a:rPr lang="tr-TR" altLang="x-none" sz="2560" b="1" dirty="0">
                <a:solidFill>
                  <a:srgbClr val="C00000"/>
                </a:solidFill>
                <a:latin typeface="+mn-lt"/>
              </a:rPr>
              <a:t> özellikleri ile karşılaştırılması</a:t>
            </a:r>
          </a:p>
        </p:txBody>
      </p:sp>
      <p:graphicFrame>
        <p:nvGraphicFramePr>
          <p:cNvPr id="25677" name="Group 77"/>
          <p:cNvGraphicFramePr>
            <a:graphicFrameLocks noGrp="1"/>
          </p:cNvGraphicFramePr>
          <p:nvPr>
            <p:extLst/>
          </p:nvPr>
        </p:nvGraphicFramePr>
        <p:xfrm>
          <a:off x="2753360" y="4900507"/>
          <a:ext cx="9487186" cy="1310642"/>
        </p:xfrm>
        <a:graphic>
          <a:graphicData uri="http://schemas.openxmlformats.org/drawingml/2006/table">
            <a:tbl>
              <a:tblPr/>
              <a:tblGrid>
                <a:gridCol w="1914844">
                  <a:extLst>
                    <a:ext uri="{9D8B030D-6E8A-4147-A177-3AD203B41FA5}">
                      <a16:colId xmlns:a16="http://schemas.microsoft.com/office/drawing/2014/main" val="20000"/>
                    </a:ext>
                  </a:extLst>
                </a:gridCol>
                <a:gridCol w="980996">
                  <a:extLst>
                    <a:ext uri="{9D8B030D-6E8A-4147-A177-3AD203B41FA5}">
                      <a16:colId xmlns:a16="http://schemas.microsoft.com/office/drawing/2014/main" val="20001"/>
                    </a:ext>
                  </a:extLst>
                </a:gridCol>
                <a:gridCol w="1706315">
                  <a:extLst>
                    <a:ext uri="{9D8B030D-6E8A-4147-A177-3AD203B41FA5}">
                      <a16:colId xmlns:a16="http://schemas.microsoft.com/office/drawing/2014/main" val="20002"/>
                    </a:ext>
                  </a:extLst>
                </a:gridCol>
                <a:gridCol w="1561252">
                  <a:extLst>
                    <a:ext uri="{9D8B030D-6E8A-4147-A177-3AD203B41FA5}">
                      <a16:colId xmlns:a16="http://schemas.microsoft.com/office/drawing/2014/main" val="20003"/>
                    </a:ext>
                  </a:extLst>
                </a:gridCol>
                <a:gridCol w="1548558">
                  <a:extLst>
                    <a:ext uri="{9D8B030D-6E8A-4147-A177-3AD203B41FA5}">
                      <a16:colId xmlns:a16="http://schemas.microsoft.com/office/drawing/2014/main" val="20004"/>
                    </a:ext>
                  </a:extLst>
                </a:gridCol>
                <a:gridCol w="1069848">
                  <a:extLst>
                    <a:ext uri="{9D8B030D-6E8A-4147-A177-3AD203B41FA5}">
                      <a16:colId xmlns:a16="http://schemas.microsoft.com/office/drawing/2014/main" val="20005"/>
                    </a:ext>
                  </a:extLst>
                </a:gridCol>
                <a:gridCol w="705373">
                  <a:extLst>
                    <a:ext uri="{9D8B030D-6E8A-4147-A177-3AD203B41FA5}">
                      <a16:colId xmlns:a16="http://schemas.microsoft.com/office/drawing/2014/main" val="20006"/>
                    </a:ext>
                  </a:extLst>
                </a:gridCol>
              </a:tblGrid>
              <a:tr h="326814">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1" eaLnBrk="1" fontAlgn="base" latinLnBrk="0" hangingPunct="1">
                        <a:lnSpc>
                          <a:spcPct val="100000"/>
                        </a:lnSpc>
                        <a:spcBef>
                          <a:spcPct val="0"/>
                        </a:spcBef>
                        <a:spcAft>
                          <a:spcPts val="675"/>
                        </a:spcAft>
                        <a:buClrTx/>
                        <a:buSzTx/>
                        <a:buFontTx/>
                        <a:buNone/>
                        <a:tabLst/>
                      </a:pPr>
                      <a:r>
                        <a:rPr kumimoji="0" lang="tr-TR" altLang="x-none" sz="1300" b="1" i="0" u="none" strike="noStrike" cap="none" normalizeH="0" baseline="0" dirty="0" err="1">
                          <a:ln>
                            <a:noFill/>
                          </a:ln>
                          <a:solidFill>
                            <a:srgbClr val="C00000"/>
                          </a:solidFill>
                          <a:effectLst/>
                          <a:latin typeface="Arial" charset="0"/>
                          <a:ea typeface="Arial" charset="0"/>
                          <a:cs typeface="Arial" charset="0"/>
                        </a:rPr>
                        <a:t>Rivaroksaban</a:t>
                      </a:r>
                      <a:endParaRPr kumimoji="0" lang="tr-TR" altLang="x-none" sz="1300" b="1" i="0" u="none" strike="noStrike" cap="none" normalizeH="0" baseline="0" dirty="0">
                        <a:ln>
                          <a:noFill/>
                        </a:ln>
                        <a:solidFill>
                          <a:srgbClr val="C00000"/>
                        </a:solidFill>
                        <a:effectLst/>
                        <a:latin typeface="Arial" charset="0"/>
                        <a:ea typeface="Arial" charset="0"/>
                        <a:cs typeface="Arial" charset="0"/>
                      </a:endParaRP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30200">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1" eaLnBrk="1" fontAlgn="base" latinLnBrk="0" hangingPunct="1">
                        <a:lnSpc>
                          <a:spcPct val="100000"/>
                        </a:lnSpc>
                        <a:spcBef>
                          <a:spcPct val="0"/>
                        </a:spcBef>
                        <a:spcAft>
                          <a:spcPts val="675"/>
                        </a:spcAft>
                        <a:buClrTx/>
                        <a:buSzTx/>
                        <a:buFontTx/>
                        <a:buNone/>
                        <a:tabLst/>
                      </a:pPr>
                      <a:r>
                        <a:rPr kumimoji="0" lang="tr-TR" altLang="x-none" sz="1300" b="1" i="0" u="none" strike="noStrike" cap="none" normalizeH="0" baseline="0">
                          <a:ln>
                            <a:noFill/>
                          </a:ln>
                          <a:solidFill>
                            <a:srgbClr val="C00000"/>
                          </a:solidFill>
                          <a:effectLst/>
                          <a:latin typeface="Arial" charset="0"/>
                          <a:ea typeface="Arial" charset="0"/>
                          <a:cs typeface="Arial" charset="0"/>
                        </a:rPr>
                        <a:t>Dabigatran</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326814">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1" eaLnBrk="1" fontAlgn="base" latinLnBrk="0" hangingPunct="1">
                        <a:lnSpc>
                          <a:spcPct val="100000"/>
                        </a:lnSpc>
                        <a:spcBef>
                          <a:spcPct val="0"/>
                        </a:spcBef>
                        <a:spcAft>
                          <a:spcPts val="675"/>
                        </a:spcAft>
                        <a:buClrTx/>
                        <a:buSzTx/>
                        <a:buFontTx/>
                        <a:buNone/>
                        <a:tabLst/>
                      </a:pPr>
                      <a:r>
                        <a:rPr kumimoji="0" lang="tr-TR" altLang="x-none" sz="1300" b="1" i="0" u="none" strike="noStrike" cap="none" normalizeH="0" baseline="0" dirty="0" err="1">
                          <a:ln>
                            <a:noFill/>
                          </a:ln>
                          <a:solidFill>
                            <a:srgbClr val="C00000"/>
                          </a:solidFill>
                          <a:effectLst/>
                          <a:latin typeface="Arial" charset="0"/>
                          <a:ea typeface="Arial" charset="0"/>
                          <a:cs typeface="Arial" charset="0"/>
                        </a:rPr>
                        <a:t>Apiksaban</a:t>
                      </a:r>
                      <a:endParaRPr kumimoji="0" lang="tr-TR" altLang="x-none" sz="1300" b="1" i="0" u="none" strike="noStrike" cap="none" normalizeH="0" baseline="0" dirty="0">
                        <a:ln>
                          <a:noFill/>
                        </a:ln>
                        <a:solidFill>
                          <a:srgbClr val="C00000"/>
                        </a:solidFill>
                        <a:effectLst/>
                        <a:latin typeface="Arial" charset="0"/>
                        <a:ea typeface="Arial" charset="0"/>
                        <a:cs typeface="Arial" charset="0"/>
                      </a:endParaRP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26814">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1" eaLnBrk="1" fontAlgn="base" latinLnBrk="0" hangingPunct="1">
                        <a:lnSpc>
                          <a:spcPct val="100000"/>
                        </a:lnSpc>
                        <a:spcBef>
                          <a:spcPct val="0"/>
                        </a:spcBef>
                        <a:spcAft>
                          <a:spcPts val="675"/>
                        </a:spcAft>
                        <a:buClrTx/>
                        <a:buSzTx/>
                        <a:buFontTx/>
                        <a:buNone/>
                        <a:tabLst/>
                      </a:pPr>
                      <a:r>
                        <a:rPr kumimoji="0" lang="tr-TR" altLang="x-none" sz="1300" b="1" i="0" u="none" strike="noStrike" cap="none" normalizeH="0" baseline="0" dirty="0" err="1">
                          <a:ln>
                            <a:noFill/>
                          </a:ln>
                          <a:solidFill>
                            <a:srgbClr val="C00000"/>
                          </a:solidFill>
                          <a:effectLst/>
                          <a:latin typeface="Arial" charset="0"/>
                          <a:ea typeface="Arial" charset="0"/>
                          <a:cs typeface="Arial" charset="0"/>
                        </a:rPr>
                        <a:t>Edoksaban</a:t>
                      </a:r>
                      <a:endParaRPr kumimoji="0" lang="tr-TR" altLang="x-none" sz="1300" b="1" i="0" u="none" strike="noStrike" cap="none" normalizeH="0" baseline="0" dirty="0">
                        <a:ln>
                          <a:noFill/>
                        </a:ln>
                        <a:solidFill>
                          <a:srgbClr val="C00000"/>
                        </a:solidFill>
                        <a:effectLst/>
                        <a:latin typeface="Arial" charset="0"/>
                        <a:ea typeface="Arial" charset="0"/>
                        <a:cs typeface="Arial" charset="0"/>
                      </a:endParaRP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7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7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7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7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7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7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40" marB="37440" anchor="ctr" horzOverflow="overflow">
                    <a:lnL w="12700" cap="flat" cmpd="sng" algn="ctr">
                      <a:solidFill>
                        <a:srgbClr val="000033"/>
                      </a:solidFill>
                      <a:prstDash val="solid"/>
                      <a:round/>
                      <a:headEnd type="none" w="med" len="med"/>
                      <a:tailEnd type="none" w="med" len="med"/>
                    </a:lnL>
                    <a:lnR w="12700" cap="flat" cmpd="sng" algn="ctr">
                      <a:solidFill>
                        <a:srgbClr val="000033"/>
                      </a:solidFill>
                      <a:prstDash val="solid"/>
                      <a:round/>
                      <a:headEnd type="none" w="med" len="med"/>
                      <a:tailEnd type="none" w="med" len="med"/>
                    </a:lnR>
                    <a:lnT w="12700" cap="flat" cmpd="sng" algn="ctr">
                      <a:solidFill>
                        <a:srgbClr val="000033"/>
                      </a:solidFill>
                      <a:prstDash val="solid"/>
                      <a:round/>
                      <a:headEnd type="none" w="med" len="med"/>
                      <a:tailEnd type="none" w="med" len="med"/>
                    </a:lnT>
                    <a:lnB w="12700" cap="flat" cmpd="sng" algn="ctr">
                      <a:solidFill>
                        <a:srgbClr val="000033"/>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3"/>
                  </a:ext>
                </a:extLst>
              </a:tr>
            </a:tbl>
          </a:graphicData>
        </a:graphic>
      </p:graphicFrame>
      <p:graphicFrame>
        <p:nvGraphicFramePr>
          <p:cNvPr id="7" name="Group 77"/>
          <p:cNvGraphicFramePr>
            <a:graphicFrameLocks noGrp="1"/>
          </p:cNvGraphicFramePr>
          <p:nvPr>
            <p:extLst/>
          </p:nvPr>
        </p:nvGraphicFramePr>
        <p:xfrm>
          <a:off x="2753361" y="2712722"/>
          <a:ext cx="9487187" cy="2255555"/>
        </p:xfrm>
        <a:graphic>
          <a:graphicData uri="http://schemas.openxmlformats.org/drawingml/2006/table">
            <a:tbl>
              <a:tblPr/>
              <a:tblGrid>
                <a:gridCol w="1914845">
                  <a:extLst>
                    <a:ext uri="{9D8B030D-6E8A-4147-A177-3AD203B41FA5}">
                      <a16:colId xmlns:a16="http://schemas.microsoft.com/office/drawing/2014/main" val="20000"/>
                    </a:ext>
                  </a:extLst>
                </a:gridCol>
                <a:gridCol w="980996">
                  <a:extLst>
                    <a:ext uri="{9D8B030D-6E8A-4147-A177-3AD203B41FA5}">
                      <a16:colId xmlns:a16="http://schemas.microsoft.com/office/drawing/2014/main" val="20001"/>
                    </a:ext>
                  </a:extLst>
                </a:gridCol>
                <a:gridCol w="1706315">
                  <a:extLst>
                    <a:ext uri="{9D8B030D-6E8A-4147-A177-3AD203B41FA5}">
                      <a16:colId xmlns:a16="http://schemas.microsoft.com/office/drawing/2014/main" val="20002"/>
                    </a:ext>
                  </a:extLst>
                </a:gridCol>
                <a:gridCol w="1561252">
                  <a:extLst>
                    <a:ext uri="{9D8B030D-6E8A-4147-A177-3AD203B41FA5}">
                      <a16:colId xmlns:a16="http://schemas.microsoft.com/office/drawing/2014/main" val="20003"/>
                    </a:ext>
                  </a:extLst>
                </a:gridCol>
                <a:gridCol w="1548558">
                  <a:extLst>
                    <a:ext uri="{9D8B030D-6E8A-4147-A177-3AD203B41FA5}">
                      <a16:colId xmlns:a16="http://schemas.microsoft.com/office/drawing/2014/main" val="20004"/>
                    </a:ext>
                  </a:extLst>
                </a:gridCol>
                <a:gridCol w="1069848">
                  <a:extLst>
                    <a:ext uri="{9D8B030D-6E8A-4147-A177-3AD203B41FA5}">
                      <a16:colId xmlns:a16="http://schemas.microsoft.com/office/drawing/2014/main" val="20005"/>
                    </a:ext>
                  </a:extLst>
                </a:gridCol>
                <a:gridCol w="705373">
                  <a:extLst>
                    <a:ext uri="{9D8B030D-6E8A-4147-A177-3AD203B41FA5}">
                      <a16:colId xmlns:a16="http://schemas.microsoft.com/office/drawing/2014/main" val="20006"/>
                    </a:ext>
                  </a:extLst>
                </a:gridCol>
              </a:tblGrid>
              <a:tr h="611326">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0" eaLnBrk="1" fontAlgn="base" latinLnBrk="0" hangingPunct="1">
                        <a:lnSpc>
                          <a:spcPct val="100000"/>
                        </a:lnSpc>
                        <a:spcBef>
                          <a:spcPct val="0"/>
                        </a:spcBef>
                        <a:spcAft>
                          <a:spcPct val="35000"/>
                        </a:spcAft>
                        <a:buClr>
                          <a:srgbClr val="EC008C"/>
                        </a:buClr>
                        <a:buSzTx/>
                        <a:buFontTx/>
                        <a:buNone/>
                        <a:tabLst/>
                      </a:pPr>
                      <a:endParaRPr kumimoji="0" lang="x-none" altLang="x-none" sz="1000" b="0" i="0" u="none" strike="noStrike" cap="none" normalizeH="0" baseline="0">
                        <a:ln>
                          <a:noFill/>
                        </a:ln>
                        <a:solidFill>
                          <a:srgbClr val="C00000"/>
                        </a:solidFill>
                        <a:effectLst/>
                        <a:latin typeface="Arial" charset="0"/>
                        <a:ea typeface="Arial" charset="0"/>
                        <a:cs typeface="Arial" charset="0"/>
                      </a:endParaRPr>
                    </a:p>
                  </a:txBody>
                  <a:tcPr marL="38400" marR="384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ts val="588"/>
                        </a:spcAft>
                        <a:buClrTx/>
                        <a:buSzTx/>
                        <a:buFontTx/>
                        <a:buNone/>
                        <a:tabLst/>
                      </a:pPr>
                      <a:r>
                        <a:rPr kumimoji="0" lang="tr-TR" altLang="x-none" sz="1200" b="1" i="0" u="none" strike="noStrike" cap="none" normalizeH="0" baseline="0">
                          <a:ln>
                            <a:noFill/>
                          </a:ln>
                          <a:solidFill>
                            <a:schemeClr val="tx1"/>
                          </a:solidFill>
                          <a:effectLst/>
                          <a:latin typeface="Arial" charset="0"/>
                          <a:ea typeface="Arial" charset="0"/>
                          <a:cs typeface="Arial" charset="0"/>
                        </a:rPr>
                        <a:t>Oral</a:t>
                      </a:r>
                    </a:p>
                  </a:txBody>
                  <a:tcPr marL="38400" marR="384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ts val="588"/>
                        </a:spcAft>
                        <a:buClrTx/>
                        <a:buSzTx/>
                        <a:buFontTx/>
                        <a:buNone/>
                        <a:tabLst/>
                      </a:pPr>
                      <a:r>
                        <a:rPr kumimoji="0" lang="tr-TR" altLang="x-none" sz="1200" b="1" i="0" u="none" strike="noStrike" cap="none" normalizeH="0" baseline="0">
                          <a:ln>
                            <a:noFill/>
                          </a:ln>
                          <a:solidFill>
                            <a:schemeClr val="tx1"/>
                          </a:solidFill>
                          <a:effectLst/>
                          <a:latin typeface="Arial" charset="0"/>
                          <a:ea typeface="Arial" charset="0"/>
                          <a:cs typeface="Arial" charset="0"/>
                        </a:rPr>
                        <a:t>Önemli gıda/ilaç etkileşimi yok</a:t>
                      </a:r>
                    </a:p>
                  </a:txBody>
                  <a:tcPr marL="38400" marR="384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ts val="588"/>
                        </a:spcAft>
                        <a:buClrTx/>
                        <a:buSzTx/>
                        <a:buFontTx/>
                        <a:buNone/>
                        <a:tabLst/>
                      </a:pPr>
                      <a:r>
                        <a:rPr kumimoji="0" lang="tr-TR" altLang="x-none" sz="1200" b="1" i="0" u="none" strike="noStrike" cap="none" normalizeH="0" baseline="0" dirty="0">
                          <a:ln>
                            <a:noFill/>
                          </a:ln>
                          <a:solidFill>
                            <a:schemeClr val="tx1"/>
                          </a:solidFill>
                          <a:effectLst/>
                          <a:latin typeface="Arial" charset="0"/>
                          <a:ea typeface="Arial" charset="0"/>
                          <a:cs typeface="Arial" charset="0"/>
                        </a:rPr>
                        <a:t>Öngörülebilir yanıt</a:t>
                      </a:r>
                    </a:p>
                  </a:txBody>
                  <a:tcPr marL="38400" marR="384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ts val="588"/>
                        </a:spcAft>
                        <a:buClrTx/>
                        <a:buSzTx/>
                        <a:buFontTx/>
                        <a:buNone/>
                        <a:tabLst/>
                      </a:pPr>
                      <a:r>
                        <a:rPr kumimoji="0" lang="tr-TR" altLang="x-none" sz="1200" b="1" i="0" u="none" strike="noStrike" cap="none" normalizeH="0" baseline="0">
                          <a:ln>
                            <a:noFill/>
                          </a:ln>
                          <a:solidFill>
                            <a:schemeClr val="tx1"/>
                          </a:solidFill>
                          <a:effectLst/>
                          <a:latin typeface="Arial" charset="0"/>
                          <a:ea typeface="Arial" charset="0"/>
                          <a:cs typeface="Arial" charset="0"/>
                        </a:rPr>
                        <a:t>Rutin koagülasyon takibi yok</a:t>
                      </a:r>
                    </a:p>
                  </a:txBody>
                  <a:tcPr marL="38400" marR="384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ts val="588"/>
                        </a:spcAft>
                        <a:buClrTx/>
                        <a:buSzTx/>
                        <a:buFontTx/>
                        <a:buNone/>
                        <a:tabLst/>
                      </a:pPr>
                      <a:r>
                        <a:rPr kumimoji="0" lang="tr-TR" altLang="x-none" sz="1200" b="1" i="0" u="none" strike="noStrike" cap="none" normalizeH="0" baseline="0">
                          <a:ln>
                            <a:noFill/>
                          </a:ln>
                          <a:solidFill>
                            <a:schemeClr val="tx1"/>
                          </a:solidFill>
                          <a:effectLst/>
                          <a:latin typeface="Arial" charset="0"/>
                          <a:ea typeface="Arial" charset="0"/>
                          <a:cs typeface="Arial" charset="0"/>
                        </a:rPr>
                        <a:t>Sabit doz</a:t>
                      </a:r>
                    </a:p>
                  </a:txBody>
                  <a:tcPr marL="38400" marR="384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ts val="588"/>
                        </a:spcAft>
                        <a:buClrTx/>
                        <a:buSzTx/>
                        <a:buFontTx/>
                        <a:buNone/>
                        <a:tabLst/>
                      </a:pPr>
                      <a:r>
                        <a:rPr kumimoji="0" lang="tr-TR" altLang="x-none" sz="1200" b="1" i="0" u="none" strike="noStrike" cap="none" normalizeH="0" baseline="0" dirty="0">
                          <a:ln>
                            <a:noFill/>
                          </a:ln>
                          <a:solidFill>
                            <a:schemeClr val="tx1"/>
                          </a:solidFill>
                          <a:effectLst/>
                          <a:latin typeface="Arial" charset="0"/>
                          <a:ea typeface="Arial" charset="0"/>
                          <a:cs typeface="Arial" charset="0"/>
                        </a:rPr>
                        <a:t>HIT riski yok</a:t>
                      </a:r>
                    </a:p>
                  </a:txBody>
                  <a:tcPr marL="38400" marR="384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326814">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1" eaLnBrk="1" fontAlgn="base" latinLnBrk="0" hangingPunct="1">
                        <a:lnSpc>
                          <a:spcPct val="100000"/>
                        </a:lnSpc>
                        <a:spcBef>
                          <a:spcPct val="0"/>
                        </a:spcBef>
                        <a:spcAft>
                          <a:spcPts val="675"/>
                        </a:spcAft>
                        <a:buClrTx/>
                        <a:buSzTx/>
                        <a:buFontTx/>
                        <a:buNone/>
                        <a:tabLst/>
                      </a:pPr>
                      <a:r>
                        <a:rPr kumimoji="0" lang="tr-TR" altLang="x-none" sz="1300" b="1" i="0" u="none" strike="noStrike" cap="none" normalizeH="0" baseline="0">
                          <a:ln>
                            <a:noFill/>
                          </a:ln>
                          <a:solidFill>
                            <a:srgbClr val="C00000"/>
                          </a:solidFill>
                          <a:effectLst/>
                          <a:latin typeface="Arial" charset="0"/>
                          <a:ea typeface="Arial" charset="0"/>
                          <a:cs typeface="Arial" charset="0"/>
                        </a:rPr>
                        <a:t>İDEAL</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bg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330200">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1" eaLnBrk="1" fontAlgn="base" latinLnBrk="0" hangingPunct="1">
                        <a:lnSpc>
                          <a:spcPct val="100000"/>
                        </a:lnSpc>
                        <a:spcBef>
                          <a:spcPct val="0"/>
                        </a:spcBef>
                        <a:spcAft>
                          <a:spcPts val="675"/>
                        </a:spcAft>
                        <a:buClrTx/>
                        <a:buSzTx/>
                        <a:buFontTx/>
                        <a:buNone/>
                        <a:tabLst/>
                      </a:pPr>
                      <a:r>
                        <a:rPr kumimoji="0" lang="tr-TR" altLang="x-none" sz="1300" b="1" i="0" u="none" strike="noStrike" cap="none" normalizeH="0" baseline="0" dirty="0">
                          <a:ln>
                            <a:noFill/>
                          </a:ln>
                          <a:solidFill>
                            <a:srgbClr val="C00000"/>
                          </a:solidFill>
                          <a:effectLst/>
                          <a:latin typeface="Arial" charset="0"/>
                          <a:ea typeface="Arial" charset="0"/>
                          <a:cs typeface="Arial" charset="0"/>
                        </a:rPr>
                        <a:t>LDMAH</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dirty="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26814">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1" eaLnBrk="1" fontAlgn="base" latinLnBrk="0" hangingPunct="1">
                        <a:lnSpc>
                          <a:spcPct val="100000"/>
                        </a:lnSpc>
                        <a:spcBef>
                          <a:spcPct val="0"/>
                        </a:spcBef>
                        <a:spcAft>
                          <a:spcPts val="675"/>
                        </a:spcAft>
                        <a:buClrTx/>
                        <a:buSzTx/>
                        <a:buFontTx/>
                        <a:buNone/>
                        <a:tabLst/>
                      </a:pPr>
                      <a:r>
                        <a:rPr kumimoji="0" lang="tr-TR" altLang="x-none" sz="1300" b="1" i="0" u="none" strike="noStrike" cap="none" normalizeH="0" baseline="0">
                          <a:ln>
                            <a:noFill/>
                          </a:ln>
                          <a:solidFill>
                            <a:srgbClr val="C00000"/>
                          </a:solidFill>
                          <a:effectLst/>
                          <a:latin typeface="Arial" charset="0"/>
                          <a:ea typeface="Arial" charset="0"/>
                          <a:cs typeface="Arial" charset="0"/>
                        </a:rPr>
                        <a:t>UFH</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dirty="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3"/>
                  </a:ext>
                </a:extLst>
              </a:tr>
              <a:tr h="331894">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1" eaLnBrk="1" fontAlgn="base" latinLnBrk="0" hangingPunct="1">
                        <a:lnSpc>
                          <a:spcPct val="100000"/>
                        </a:lnSpc>
                        <a:spcBef>
                          <a:spcPct val="0"/>
                        </a:spcBef>
                        <a:spcAft>
                          <a:spcPts val="675"/>
                        </a:spcAft>
                        <a:buClrTx/>
                        <a:buSzTx/>
                        <a:buFontTx/>
                        <a:buNone/>
                        <a:tabLst/>
                      </a:pPr>
                      <a:r>
                        <a:rPr kumimoji="0" lang="tr-TR" altLang="x-none" sz="1300" b="1" i="0" u="none" strike="noStrike" cap="none" normalizeH="0" baseline="0">
                          <a:ln>
                            <a:noFill/>
                          </a:ln>
                          <a:solidFill>
                            <a:srgbClr val="C00000"/>
                          </a:solidFill>
                          <a:effectLst/>
                          <a:latin typeface="Arial" charset="0"/>
                          <a:ea typeface="Arial" charset="0"/>
                          <a:cs typeface="Arial" charset="0"/>
                        </a:rPr>
                        <a:t>Fondaparinuks</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tx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28507">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l" defTabSz="914400" rtl="1" eaLnBrk="1" fontAlgn="base" latinLnBrk="0" hangingPunct="1">
                        <a:lnSpc>
                          <a:spcPct val="100000"/>
                        </a:lnSpc>
                        <a:spcBef>
                          <a:spcPct val="0"/>
                        </a:spcBef>
                        <a:spcAft>
                          <a:spcPts val="675"/>
                        </a:spcAft>
                        <a:buClrTx/>
                        <a:buSzTx/>
                        <a:buFontTx/>
                        <a:buNone/>
                        <a:tabLst/>
                      </a:pPr>
                      <a:r>
                        <a:rPr kumimoji="0" lang="tr-TR" altLang="x-none" sz="1300" b="1" i="0" u="none" strike="noStrike" cap="none" normalizeH="0" baseline="0" dirty="0" err="1">
                          <a:ln>
                            <a:noFill/>
                          </a:ln>
                          <a:solidFill>
                            <a:srgbClr val="C00000"/>
                          </a:solidFill>
                          <a:effectLst/>
                          <a:latin typeface="Arial" charset="0"/>
                          <a:ea typeface="Arial" charset="0"/>
                          <a:cs typeface="Arial" charset="0"/>
                        </a:rPr>
                        <a:t>VKA'lar</a:t>
                      </a:r>
                      <a:endParaRPr kumimoji="0" lang="tr-TR" altLang="x-none" sz="1300" b="1" i="0" u="none" strike="noStrike" cap="none" normalizeH="0" baseline="0" dirty="0">
                        <a:ln>
                          <a:noFill/>
                        </a:ln>
                        <a:solidFill>
                          <a:srgbClr val="C00000"/>
                        </a:solidFill>
                        <a:effectLst/>
                        <a:latin typeface="Arial" charset="0"/>
                        <a:ea typeface="Arial" charset="0"/>
                        <a:cs typeface="Arial" charset="0"/>
                      </a:endParaRP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a:ln>
                            <a:noFill/>
                          </a:ln>
                          <a:solidFill>
                            <a:schemeClr val="bg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0"/>
                        </a:spcBef>
                        <a:spcAft>
                          <a:spcPct val="35000"/>
                        </a:spcAft>
                        <a:buClr>
                          <a:srgbClr val="EC008C"/>
                        </a:buClr>
                        <a:buSzTx/>
                        <a:buFontTx/>
                        <a:buNone/>
                        <a:tabLst/>
                      </a:pPr>
                      <a:r>
                        <a:rPr kumimoji="0" lang="tr-TR" altLang="x-none" sz="1600" b="1" i="0" u="none" strike="noStrike" cap="none" normalizeH="0" baseline="0">
                          <a:ln>
                            <a:noFill/>
                          </a:ln>
                          <a:solidFill>
                            <a:srgbClr val="C00000"/>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ct val="20000"/>
                        </a:spcBef>
                        <a:buClr>
                          <a:schemeClr val="hlink"/>
                        </a:buClr>
                        <a:buSzPct val="70000"/>
                        <a:buFont typeface="Wingdings" charset="2"/>
                        <a:defRPr sz="2800">
                          <a:solidFill>
                            <a:schemeClr val="tx1"/>
                          </a:solidFill>
                          <a:latin typeface="Tahoma" charset="0"/>
                        </a:defRPr>
                      </a:lvl1pPr>
                      <a:lvl2pPr marL="742950" indent="-285750">
                        <a:spcBef>
                          <a:spcPct val="20000"/>
                        </a:spcBef>
                        <a:buClr>
                          <a:schemeClr val="tx1"/>
                        </a:buClr>
                        <a:defRPr sz="2400">
                          <a:solidFill>
                            <a:schemeClr val="tx1"/>
                          </a:solidFill>
                          <a:latin typeface="Tahoma" charset="0"/>
                        </a:defRPr>
                      </a:lvl2pPr>
                      <a:lvl3pPr marL="1143000" indent="-228600">
                        <a:spcBef>
                          <a:spcPct val="20000"/>
                        </a:spcBef>
                        <a:buClr>
                          <a:schemeClr val="hlink"/>
                        </a:buClr>
                        <a:buSzPct val="70000"/>
                        <a:buFont typeface="Wingdings" charset="2"/>
                        <a:defRPr sz="2000">
                          <a:solidFill>
                            <a:schemeClr val="tx1"/>
                          </a:solidFill>
                          <a:latin typeface="Tahoma" charset="0"/>
                        </a:defRPr>
                      </a:lvl3pPr>
                      <a:lvl4pPr marL="1600200" indent="-228600">
                        <a:spcBef>
                          <a:spcPct val="20000"/>
                        </a:spcBef>
                        <a:buClr>
                          <a:schemeClr val="tx1"/>
                        </a:buClr>
                        <a:defRPr>
                          <a:solidFill>
                            <a:schemeClr val="tx1"/>
                          </a:solidFill>
                          <a:latin typeface="Tahoma" charset="0"/>
                        </a:defRPr>
                      </a:lvl4pPr>
                      <a:lvl5pPr marL="2057400" indent="-228600">
                        <a:spcBef>
                          <a:spcPct val="20000"/>
                        </a:spcBef>
                        <a:buClr>
                          <a:schemeClr val="hlink"/>
                        </a:buClr>
                        <a:buSzPct val="7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defRPr>
                          <a:solidFill>
                            <a:schemeClr val="tx1"/>
                          </a:solidFill>
                          <a:latin typeface="Tahoma"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tr-TR" altLang="x-none" sz="1600" b="1" i="0" u="none" strike="noStrike" cap="none" normalizeH="0" baseline="0" dirty="0">
                          <a:ln>
                            <a:noFill/>
                          </a:ln>
                          <a:solidFill>
                            <a:schemeClr val="bg1"/>
                          </a:solidFill>
                          <a:effectLst/>
                          <a:latin typeface="Arial" charset="0"/>
                          <a:ea typeface="Arial" charset="0"/>
                          <a:cs typeface="Arial" charset="0"/>
                          <a:sym typeface="Wingdings" charset="2"/>
                        </a:rPr>
                        <a:t></a:t>
                      </a:r>
                    </a:p>
                  </a:txBody>
                  <a:tcPr marL="96000" marR="96000" marT="37439" marB="374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5"/>
                  </a:ext>
                </a:extLst>
              </a:tr>
            </a:tbl>
          </a:graphicData>
        </a:graphic>
      </p:graphicFrame>
      <p:sp>
        <p:nvSpPr>
          <p:cNvPr id="2" name="Yuvarlatılmış Dikdörtgen 1"/>
          <p:cNvSpPr/>
          <p:nvPr/>
        </p:nvSpPr>
        <p:spPr bwMode="auto">
          <a:xfrm>
            <a:off x="2748283" y="4917441"/>
            <a:ext cx="9492265" cy="1357600"/>
          </a:xfrm>
          <a:prstGeom prst="roundRect">
            <a:avLst/>
          </a:prstGeom>
          <a:noFill/>
          <a:ln w="76200" cap="flat" cmpd="sng" algn="ctr">
            <a:solidFill>
              <a:srgbClr val="C00000"/>
            </a:solidFill>
            <a:prstDash val="solid"/>
            <a:round/>
            <a:headEnd type="none" w="med" len="med"/>
            <a:tailEnd type="none" w="med" len="med"/>
          </a:ln>
          <a:effectLst/>
          <a:extLst/>
        </p:spPr>
        <p:txBody>
          <a:bodyPr lIns="73152" tIns="36576" rIns="73152" bIns="36576" anchor="ctr"/>
          <a:lstStyle/>
          <a:p>
            <a:pPr algn="ctr" defTabSz="731530">
              <a:defRPr/>
            </a:pPr>
            <a:endParaRPr lang="tr-TR" sz="1440">
              <a:solidFill>
                <a:srgbClr val="FFFF00"/>
              </a:solidFill>
              <a:latin typeface="Arial" charset="0"/>
              <a:cs typeface="Arial" charset="0"/>
            </a:endParaRPr>
          </a:p>
        </p:txBody>
      </p:sp>
    </p:spTree>
    <p:extLst>
      <p:ext uri="{BB962C8B-B14F-4D97-AF65-F5344CB8AC3E}">
        <p14:creationId xmlns:p14="http://schemas.microsoft.com/office/powerpoint/2010/main" val="433046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a:extLst>
              <a:ext uri="{FF2B5EF4-FFF2-40B4-BE49-F238E27FC236}">
                <a16:creationId xmlns:a16="http://schemas.microsoft.com/office/drawing/2014/main" id="{DEA869AD-475D-7D4E-B16D-4EF9A6D073FB}"/>
              </a:ext>
            </a:extLst>
          </p:cNvPr>
          <p:cNvSpPr txBox="1">
            <a:spLocks noChangeArrowheads="1"/>
          </p:cNvSpPr>
          <p:nvPr/>
        </p:nvSpPr>
        <p:spPr>
          <a:xfrm>
            <a:off x="565633" y="469888"/>
            <a:ext cx="9875520" cy="1371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320" b="1" dirty="0">
                <a:solidFill>
                  <a:srgbClr val="0070C0"/>
                </a:solidFill>
                <a:latin typeface="Calibri" panose="020F0502020204030204" pitchFamily="34" charset="0"/>
              </a:rPr>
              <a:t>Yaşlılarda PTE tedavisinde zorluklar:</a:t>
            </a:r>
            <a:endParaRPr lang="en-US" sz="4320" b="1" dirty="0">
              <a:solidFill>
                <a:srgbClr val="0070C0"/>
              </a:solidFill>
              <a:latin typeface="Calibri" panose="020F0502020204030204" pitchFamily="34" charset="0"/>
            </a:endParaRPr>
          </a:p>
        </p:txBody>
      </p:sp>
      <p:sp>
        <p:nvSpPr>
          <p:cNvPr id="3" name="Dikdörtgen 2">
            <a:extLst>
              <a:ext uri="{FF2B5EF4-FFF2-40B4-BE49-F238E27FC236}">
                <a16:creationId xmlns:a16="http://schemas.microsoft.com/office/drawing/2014/main" id="{D17A979F-94D9-3743-94D3-92B9829E5E5F}"/>
              </a:ext>
            </a:extLst>
          </p:cNvPr>
          <p:cNvSpPr/>
          <p:nvPr/>
        </p:nvSpPr>
        <p:spPr>
          <a:xfrm>
            <a:off x="565634" y="1379208"/>
            <a:ext cx="13780285" cy="5441361"/>
          </a:xfrm>
          <a:prstGeom prst="rect">
            <a:avLst/>
          </a:prstGeom>
        </p:spPr>
        <p:txBody>
          <a:bodyPr wrap="square">
            <a:spAutoFit/>
          </a:bodyPr>
          <a:lstStyle/>
          <a:p>
            <a:pPr marL="548640" indent="-548640">
              <a:lnSpc>
                <a:spcPct val="150000"/>
              </a:lnSpc>
              <a:buFont typeface="Arial" panose="020B0604020202020204" pitchFamily="34" charset="0"/>
              <a:buChar char="•"/>
            </a:pPr>
            <a:r>
              <a:rPr lang="tr-TR" sz="3360" dirty="0">
                <a:latin typeface="Calibri" panose="020F0502020204030204" pitchFamily="34" charset="0"/>
              </a:rPr>
              <a:t>GFR düşüklüğü, ileri yaş  ve </a:t>
            </a:r>
            <a:r>
              <a:rPr lang="tr-TR" sz="3360" dirty="0" err="1">
                <a:latin typeface="Calibri" panose="020F0502020204030204" pitchFamily="34" charset="0"/>
              </a:rPr>
              <a:t>komorbiditeler</a:t>
            </a:r>
            <a:r>
              <a:rPr lang="tr-TR" sz="3360" dirty="0">
                <a:latin typeface="Calibri" panose="020F0502020204030204" pitchFamily="34" charset="0"/>
              </a:rPr>
              <a:t> için aldıkları çoklu ilaçlar kanama riskini artırır</a:t>
            </a:r>
          </a:p>
          <a:p>
            <a:pPr marL="548640" indent="-548640">
              <a:lnSpc>
                <a:spcPct val="150000"/>
              </a:lnSpc>
              <a:buFont typeface="Arial" panose="020B0604020202020204" pitchFamily="34" charset="0"/>
              <a:buChar char="•"/>
            </a:pPr>
            <a:r>
              <a:rPr lang="tr-TR" sz="3360" dirty="0" err="1">
                <a:latin typeface="Calibri" panose="020F0502020204030204" pitchFamily="34" charset="0"/>
              </a:rPr>
              <a:t>DOAK’lar</a:t>
            </a:r>
            <a:r>
              <a:rPr lang="tr-TR" sz="3360" dirty="0">
                <a:latin typeface="Calibri" panose="020F0502020204030204" pitchFamily="34" charset="0"/>
              </a:rPr>
              <a:t> </a:t>
            </a:r>
            <a:r>
              <a:rPr lang="tr-TR" sz="3360" dirty="0" err="1">
                <a:latin typeface="Calibri" panose="020F0502020204030204" pitchFamily="34" charset="0"/>
              </a:rPr>
              <a:t>VKA’ya</a:t>
            </a:r>
            <a:r>
              <a:rPr lang="tr-TR" sz="3360" dirty="0">
                <a:latin typeface="Calibri" panose="020F0502020204030204" pitchFamily="34" charset="0"/>
              </a:rPr>
              <a:t> tercih edilmelidir (</a:t>
            </a:r>
            <a:r>
              <a:rPr lang="tr-TR" sz="3360" dirty="0" err="1">
                <a:latin typeface="Calibri" panose="020F0502020204030204" pitchFamily="34" charset="0"/>
              </a:rPr>
              <a:t>monitorizasyon</a:t>
            </a:r>
            <a:r>
              <a:rPr lang="tr-TR" sz="3360" dirty="0">
                <a:latin typeface="Calibri" panose="020F0502020204030204" pitchFamily="34" charset="0"/>
              </a:rPr>
              <a:t> gerekmemesi/ilaç etkileşimi az olması/ düşük doz seçeneğinin olması/ kanama açısından daha güvenli olması)</a:t>
            </a:r>
          </a:p>
          <a:p>
            <a:pPr marL="548640" indent="-548640">
              <a:lnSpc>
                <a:spcPct val="150000"/>
              </a:lnSpc>
              <a:buFont typeface="Arial" panose="020B0604020202020204" pitchFamily="34" charset="0"/>
              <a:buChar char="•"/>
            </a:pPr>
            <a:r>
              <a:rPr lang="tr-TR" sz="3360" dirty="0" err="1">
                <a:latin typeface="Calibri" panose="020F0502020204030204" pitchFamily="34" charset="0"/>
              </a:rPr>
              <a:t>Reperfüzyon</a:t>
            </a:r>
            <a:r>
              <a:rPr lang="tr-TR" sz="3360" dirty="0">
                <a:latin typeface="Calibri" panose="020F0502020204030204" pitchFamily="34" charset="0"/>
              </a:rPr>
              <a:t> tedavisi gereken yüksek </a:t>
            </a:r>
            <a:r>
              <a:rPr lang="tr-TR" sz="3360" dirty="0" err="1">
                <a:latin typeface="Calibri" panose="020F0502020204030204" pitchFamily="34" charset="0"/>
              </a:rPr>
              <a:t>mortalite</a:t>
            </a:r>
            <a:r>
              <a:rPr lang="tr-TR" sz="3360" dirty="0">
                <a:latin typeface="Calibri" panose="020F0502020204030204" pitchFamily="34" charset="0"/>
              </a:rPr>
              <a:t> riskli hastalarda kanama ve </a:t>
            </a:r>
            <a:r>
              <a:rPr lang="tr-TR" sz="3360" dirty="0" err="1">
                <a:latin typeface="Calibri" panose="020F0502020204030204" pitchFamily="34" charset="0"/>
              </a:rPr>
              <a:t>mortalite</a:t>
            </a:r>
            <a:r>
              <a:rPr lang="tr-TR" sz="3360" dirty="0">
                <a:latin typeface="Calibri" panose="020F0502020204030204" pitchFamily="34" charset="0"/>
              </a:rPr>
              <a:t> yüksektir.</a:t>
            </a:r>
          </a:p>
        </p:txBody>
      </p:sp>
      <p:sp>
        <p:nvSpPr>
          <p:cNvPr id="4" name="Dikdörtgen 3">
            <a:extLst>
              <a:ext uri="{FF2B5EF4-FFF2-40B4-BE49-F238E27FC236}">
                <a16:creationId xmlns:a16="http://schemas.microsoft.com/office/drawing/2014/main" id="{E0F77833-C423-6C4D-AA46-404C5F958FB4}"/>
              </a:ext>
            </a:extLst>
          </p:cNvPr>
          <p:cNvSpPr/>
          <p:nvPr/>
        </p:nvSpPr>
        <p:spPr>
          <a:xfrm>
            <a:off x="7030719" y="7224456"/>
            <a:ext cx="7315200" cy="153272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r">
              <a:tabLst>
                <a:tab pos="601663" algn="l"/>
              </a:tabLst>
            </a:pPr>
            <a:r>
              <a:rPr lang="tr-TR" i="1" dirty="0">
                <a:solidFill>
                  <a:srgbClr val="5B616B"/>
                </a:solidFill>
                <a:latin typeface="Tahoma" charset="0"/>
              </a:rPr>
              <a:t>Blood 2019 May 23;133(21):2269-2278</a:t>
            </a:r>
          </a:p>
          <a:p>
            <a:pPr algn="r">
              <a:tabLst>
                <a:tab pos="601663" algn="l"/>
              </a:tabLst>
            </a:pPr>
            <a:r>
              <a:rPr lang="tr-TR" i="1" dirty="0" err="1">
                <a:solidFill>
                  <a:srgbClr val="5B616B"/>
                </a:solidFill>
                <a:latin typeface="Tahoma" charset="0"/>
              </a:rPr>
              <a:t>Consult</a:t>
            </a:r>
            <a:r>
              <a:rPr lang="tr-TR" i="1" dirty="0">
                <a:solidFill>
                  <a:srgbClr val="5B616B"/>
                </a:solidFill>
                <a:latin typeface="Tahoma" charset="0"/>
              </a:rPr>
              <a:t> </a:t>
            </a:r>
            <a:r>
              <a:rPr lang="tr-TR" i="1" dirty="0" err="1">
                <a:solidFill>
                  <a:srgbClr val="5B616B"/>
                </a:solidFill>
                <a:latin typeface="Tahoma" charset="0"/>
              </a:rPr>
              <a:t>Pharm</a:t>
            </a:r>
            <a:r>
              <a:rPr lang="tr-TR" i="1" dirty="0">
                <a:solidFill>
                  <a:srgbClr val="5B616B"/>
                </a:solidFill>
                <a:latin typeface="Tahoma" charset="0"/>
              </a:rPr>
              <a:t> 2018;33:248-61.</a:t>
            </a:r>
          </a:p>
          <a:p>
            <a:pPr algn="r">
              <a:tabLst>
                <a:tab pos="601663" algn="l"/>
              </a:tabLst>
            </a:pPr>
            <a:r>
              <a:rPr lang="tr-TR" i="1" dirty="0" err="1">
                <a:solidFill>
                  <a:srgbClr val="5B616B"/>
                </a:solidFill>
                <a:latin typeface="Tahoma" charset="0"/>
              </a:rPr>
              <a:t>Luijten</a:t>
            </a:r>
            <a:r>
              <a:rPr lang="tr-TR" i="1" dirty="0">
                <a:solidFill>
                  <a:srgbClr val="5B616B"/>
                </a:solidFill>
                <a:latin typeface="Tahoma" charset="0"/>
              </a:rPr>
              <a:t> D. J </a:t>
            </a:r>
            <a:r>
              <a:rPr lang="tr-TR" i="1" dirty="0" err="1">
                <a:solidFill>
                  <a:srgbClr val="5B616B"/>
                </a:solidFill>
                <a:latin typeface="Tahoma" charset="0"/>
              </a:rPr>
              <a:t>Thromb</a:t>
            </a:r>
            <a:r>
              <a:rPr lang="tr-TR" i="1" dirty="0">
                <a:solidFill>
                  <a:srgbClr val="5B616B"/>
                </a:solidFill>
                <a:latin typeface="Tahoma" charset="0"/>
              </a:rPr>
              <a:t> </a:t>
            </a:r>
            <a:r>
              <a:rPr lang="tr-TR" i="1" dirty="0" err="1">
                <a:solidFill>
                  <a:srgbClr val="5B616B"/>
                </a:solidFill>
                <a:latin typeface="Tahoma" charset="0"/>
              </a:rPr>
              <a:t>Haemost</a:t>
            </a:r>
            <a:r>
              <a:rPr lang="tr-TR" i="1" dirty="0">
                <a:solidFill>
                  <a:srgbClr val="5B616B"/>
                </a:solidFill>
                <a:latin typeface="Tahoma" charset="0"/>
              </a:rPr>
              <a:t>. 2025;23:588–599</a:t>
            </a:r>
          </a:p>
          <a:p>
            <a:pPr algn="r">
              <a:tabLst>
                <a:tab pos="601663" algn="l"/>
              </a:tabLst>
            </a:pPr>
            <a:endParaRPr lang="tr-TR" i="1" dirty="0">
              <a:solidFill>
                <a:srgbClr val="5B616B"/>
              </a:solidFill>
              <a:latin typeface="Tahoma" charset="0"/>
            </a:endParaRPr>
          </a:p>
          <a:p>
            <a:pPr algn="r">
              <a:tabLst>
                <a:tab pos="601663" algn="l"/>
              </a:tabLst>
            </a:pPr>
            <a:endParaRPr lang="en-US" i="1" dirty="0">
              <a:solidFill>
                <a:srgbClr val="5B616B"/>
              </a:solidFill>
              <a:latin typeface="Tahoma" charset="0"/>
            </a:endParaRPr>
          </a:p>
        </p:txBody>
      </p:sp>
    </p:spTree>
    <p:extLst>
      <p:ext uri="{BB962C8B-B14F-4D97-AF65-F5344CB8AC3E}">
        <p14:creationId xmlns:p14="http://schemas.microsoft.com/office/powerpoint/2010/main" val="1558578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B448B62-A2C7-D34B-ACB8-6E0B23C2C10A}"/>
              </a:ext>
            </a:extLst>
          </p:cNvPr>
          <p:cNvPicPr>
            <a:picLocks noChangeAspect="1"/>
          </p:cNvPicPr>
          <p:nvPr/>
        </p:nvPicPr>
        <p:blipFill>
          <a:blip r:embed="rId2"/>
          <a:stretch>
            <a:fillRect/>
          </a:stretch>
        </p:blipFill>
        <p:spPr>
          <a:xfrm>
            <a:off x="982980" y="1127760"/>
            <a:ext cx="12664440" cy="5974080"/>
          </a:xfrm>
          <a:prstGeom prst="rect">
            <a:avLst/>
          </a:prstGeom>
        </p:spPr>
      </p:pic>
      <p:sp>
        <p:nvSpPr>
          <p:cNvPr id="3" name="Metin kutusu 2">
            <a:extLst>
              <a:ext uri="{FF2B5EF4-FFF2-40B4-BE49-F238E27FC236}">
                <a16:creationId xmlns:a16="http://schemas.microsoft.com/office/drawing/2014/main" id="{4C720ED0-8160-B14A-8424-165D0CDFA0CA}"/>
              </a:ext>
            </a:extLst>
          </p:cNvPr>
          <p:cNvSpPr txBox="1"/>
          <p:nvPr/>
        </p:nvSpPr>
        <p:spPr>
          <a:xfrm>
            <a:off x="873760" y="469416"/>
            <a:ext cx="13411200" cy="609398"/>
          </a:xfrm>
          <a:prstGeom prst="rect">
            <a:avLst/>
          </a:prstGeom>
          <a:noFill/>
        </p:spPr>
        <p:txBody>
          <a:bodyPr wrap="square" rtlCol="0">
            <a:spAutoFit/>
          </a:bodyPr>
          <a:lstStyle/>
          <a:p>
            <a:r>
              <a:rPr lang="en-US" sz="3360" b="1" dirty="0">
                <a:solidFill>
                  <a:srgbClr val="C00000"/>
                </a:solidFill>
              </a:rPr>
              <a:t>VTE </a:t>
            </a:r>
            <a:r>
              <a:rPr lang="en-US" sz="3360" b="1" dirty="0" err="1">
                <a:solidFill>
                  <a:srgbClr val="C00000"/>
                </a:solidFill>
              </a:rPr>
              <a:t>tedavisinde</a:t>
            </a:r>
            <a:r>
              <a:rPr lang="en-US" sz="3360" b="1" dirty="0">
                <a:solidFill>
                  <a:srgbClr val="C00000"/>
                </a:solidFill>
              </a:rPr>
              <a:t> &gt;75y </a:t>
            </a:r>
            <a:r>
              <a:rPr lang="en-US" sz="3360" b="1" dirty="0" err="1">
                <a:solidFill>
                  <a:srgbClr val="C00000"/>
                </a:solidFill>
              </a:rPr>
              <a:t>olgularda</a:t>
            </a:r>
            <a:r>
              <a:rPr lang="en-US" sz="3360" b="1" dirty="0">
                <a:solidFill>
                  <a:srgbClr val="C00000"/>
                </a:solidFill>
              </a:rPr>
              <a:t> </a:t>
            </a:r>
            <a:r>
              <a:rPr lang="en-US" sz="3360" b="1" dirty="0" err="1">
                <a:solidFill>
                  <a:srgbClr val="C00000"/>
                </a:solidFill>
              </a:rPr>
              <a:t>kanama</a:t>
            </a:r>
            <a:r>
              <a:rPr lang="en-US" sz="3360" b="1" dirty="0">
                <a:solidFill>
                  <a:srgbClr val="C00000"/>
                </a:solidFill>
              </a:rPr>
              <a:t> </a:t>
            </a:r>
            <a:r>
              <a:rPr lang="en-US" sz="3360" b="1" dirty="0" err="1">
                <a:solidFill>
                  <a:srgbClr val="C00000"/>
                </a:solidFill>
              </a:rPr>
              <a:t>riski</a:t>
            </a:r>
            <a:r>
              <a:rPr lang="en-US" sz="3360" b="1" dirty="0">
                <a:solidFill>
                  <a:srgbClr val="C00000"/>
                </a:solidFill>
              </a:rPr>
              <a:t> </a:t>
            </a:r>
            <a:r>
              <a:rPr lang="en-US" sz="3360" b="1" dirty="0" err="1">
                <a:solidFill>
                  <a:srgbClr val="C00000"/>
                </a:solidFill>
              </a:rPr>
              <a:t>açısından</a:t>
            </a:r>
            <a:r>
              <a:rPr lang="en-US" sz="3360" b="1" dirty="0">
                <a:solidFill>
                  <a:srgbClr val="C00000"/>
                </a:solidFill>
              </a:rPr>
              <a:t> DOAK vs warfarin</a:t>
            </a:r>
          </a:p>
        </p:txBody>
      </p:sp>
      <p:sp>
        <p:nvSpPr>
          <p:cNvPr id="4" name="Dikdörtgen 3">
            <a:extLst>
              <a:ext uri="{FF2B5EF4-FFF2-40B4-BE49-F238E27FC236}">
                <a16:creationId xmlns:a16="http://schemas.microsoft.com/office/drawing/2014/main" id="{67D237B3-A25C-8A45-973F-A46F6DC9F24F}"/>
              </a:ext>
            </a:extLst>
          </p:cNvPr>
          <p:cNvSpPr/>
          <p:nvPr/>
        </p:nvSpPr>
        <p:spPr>
          <a:xfrm>
            <a:off x="7315200" y="7727578"/>
            <a:ext cx="7315200" cy="3693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r">
              <a:tabLst>
                <a:tab pos="601663" algn="l"/>
              </a:tabLst>
            </a:pPr>
            <a:r>
              <a:rPr lang="tr-TR" i="1" dirty="0">
                <a:solidFill>
                  <a:srgbClr val="5B616B"/>
                </a:solidFill>
                <a:latin typeface="Tahoma" charset="0"/>
              </a:rPr>
              <a:t>Blood . 2019 May 23;133(21</a:t>
            </a:r>
            <a:r>
              <a:rPr lang="tr-TR" i="1">
                <a:solidFill>
                  <a:srgbClr val="5B616B"/>
                </a:solidFill>
                <a:latin typeface="Tahoma" charset="0"/>
              </a:rPr>
              <a:t>):2269-2278</a:t>
            </a:r>
            <a:endParaRPr lang="en-US" i="1" dirty="0">
              <a:solidFill>
                <a:srgbClr val="5B616B"/>
              </a:solidFill>
              <a:latin typeface="Tahoma" charset="0"/>
            </a:endParaRPr>
          </a:p>
        </p:txBody>
      </p:sp>
      <p:sp>
        <p:nvSpPr>
          <p:cNvPr id="5" name="Yuvarlatılmış Dikdörtgen 4"/>
          <p:cNvSpPr/>
          <p:nvPr/>
        </p:nvSpPr>
        <p:spPr>
          <a:xfrm>
            <a:off x="6969760" y="1753498"/>
            <a:ext cx="1861073" cy="389426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60"/>
          </a:p>
        </p:txBody>
      </p:sp>
      <p:sp>
        <p:nvSpPr>
          <p:cNvPr id="6" name="Yuvarlatılmış Dikdörtgen 5"/>
          <p:cNvSpPr/>
          <p:nvPr/>
        </p:nvSpPr>
        <p:spPr>
          <a:xfrm>
            <a:off x="9218107" y="1753498"/>
            <a:ext cx="1991362" cy="389426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60"/>
          </a:p>
        </p:txBody>
      </p:sp>
      <p:sp>
        <p:nvSpPr>
          <p:cNvPr id="7" name="Yuvarlatılmış Dikdörtgen 6"/>
          <p:cNvSpPr/>
          <p:nvPr/>
        </p:nvSpPr>
        <p:spPr>
          <a:xfrm>
            <a:off x="11422007" y="1753498"/>
            <a:ext cx="1991362" cy="389426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160"/>
          </a:p>
        </p:txBody>
      </p:sp>
    </p:spTree>
    <p:extLst>
      <p:ext uri="{BB962C8B-B14F-4D97-AF65-F5344CB8AC3E}">
        <p14:creationId xmlns:p14="http://schemas.microsoft.com/office/powerpoint/2010/main" val="203247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81D623A-0CF0-8443-9A6D-CF5F09F00F1F}"/>
              </a:ext>
            </a:extLst>
          </p:cNvPr>
          <p:cNvPicPr>
            <a:picLocks noChangeAspect="1"/>
          </p:cNvPicPr>
          <p:nvPr/>
        </p:nvPicPr>
        <p:blipFill>
          <a:blip r:embed="rId2"/>
          <a:stretch>
            <a:fillRect/>
          </a:stretch>
        </p:blipFill>
        <p:spPr>
          <a:xfrm>
            <a:off x="1767840" y="919764"/>
            <a:ext cx="10752049" cy="7065996"/>
          </a:xfrm>
          <a:prstGeom prst="rect">
            <a:avLst/>
          </a:prstGeom>
        </p:spPr>
      </p:pic>
      <p:sp>
        <p:nvSpPr>
          <p:cNvPr id="3" name="Yuvarlatılmış Dikdörtgen 2">
            <a:extLst>
              <a:ext uri="{FF2B5EF4-FFF2-40B4-BE49-F238E27FC236}">
                <a16:creationId xmlns:a16="http://schemas.microsoft.com/office/drawing/2014/main" id="{9C52744B-A9C7-E94E-9F29-E6CA429137B3}"/>
              </a:ext>
            </a:extLst>
          </p:cNvPr>
          <p:cNvSpPr/>
          <p:nvPr/>
        </p:nvSpPr>
        <p:spPr>
          <a:xfrm>
            <a:off x="2052321" y="1991360"/>
            <a:ext cx="10342879" cy="12598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4" name="Metin kutusu 3">
            <a:extLst>
              <a:ext uri="{FF2B5EF4-FFF2-40B4-BE49-F238E27FC236}">
                <a16:creationId xmlns:a16="http://schemas.microsoft.com/office/drawing/2014/main" id="{860A7E55-A9A5-0449-A50A-74D7C2D72747}"/>
              </a:ext>
            </a:extLst>
          </p:cNvPr>
          <p:cNvSpPr txBox="1"/>
          <p:nvPr/>
        </p:nvSpPr>
        <p:spPr>
          <a:xfrm>
            <a:off x="2214880" y="223521"/>
            <a:ext cx="7416800" cy="535531"/>
          </a:xfrm>
          <a:prstGeom prst="rect">
            <a:avLst/>
          </a:prstGeom>
          <a:noFill/>
        </p:spPr>
        <p:txBody>
          <a:bodyPr wrap="square" rtlCol="0">
            <a:spAutoFit/>
          </a:bodyPr>
          <a:lstStyle/>
          <a:p>
            <a:r>
              <a:rPr lang="en-US" sz="2880" b="1" dirty="0">
                <a:solidFill>
                  <a:srgbClr val="C00000"/>
                </a:solidFill>
              </a:rPr>
              <a:t>DOAK </a:t>
            </a:r>
            <a:r>
              <a:rPr lang="en-US" sz="2880" b="1" dirty="0" err="1">
                <a:solidFill>
                  <a:srgbClr val="C00000"/>
                </a:solidFill>
              </a:rPr>
              <a:t>seçimi</a:t>
            </a:r>
            <a:endParaRPr lang="en-US" sz="2880" b="1" dirty="0">
              <a:solidFill>
                <a:srgbClr val="C00000"/>
              </a:solidFill>
            </a:endParaRPr>
          </a:p>
        </p:txBody>
      </p:sp>
      <p:sp>
        <p:nvSpPr>
          <p:cNvPr id="5" name="Dikdörtgen 4">
            <a:extLst>
              <a:ext uri="{FF2B5EF4-FFF2-40B4-BE49-F238E27FC236}">
                <a16:creationId xmlns:a16="http://schemas.microsoft.com/office/drawing/2014/main" id="{0BF219FB-5522-1E47-BB8B-754E865AC397}"/>
              </a:ext>
            </a:extLst>
          </p:cNvPr>
          <p:cNvSpPr/>
          <p:nvPr/>
        </p:nvSpPr>
        <p:spPr>
          <a:xfrm>
            <a:off x="7315200" y="7777140"/>
            <a:ext cx="7315200" cy="3693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r">
              <a:tabLst>
                <a:tab pos="601663" algn="l"/>
              </a:tabLst>
            </a:pPr>
            <a:r>
              <a:rPr lang="tr-TR" i="1" dirty="0">
                <a:solidFill>
                  <a:srgbClr val="5B616B"/>
                </a:solidFill>
                <a:latin typeface="Tahoma" charset="0"/>
              </a:rPr>
              <a:t>Blood . 2019 May 23;133(21):2269-2278</a:t>
            </a:r>
            <a:endParaRPr lang="en-US" i="1" dirty="0">
              <a:solidFill>
                <a:srgbClr val="5B616B"/>
              </a:solidFill>
              <a:latin typeface="Tahoma" charset="0"/>
            </a:endParaRPr>
          </a:p>
        </p:txBody>
      </p:sp>
    </p:spTree>
    <p:extLst>
      <p:ext uri="{BB962C8B-B14F-4D97-AF65-F5344CB8AC3E}">
        <p14:creationId xmlns:p14="http://schemas.microsoft.com/office/powerpoint/2010/main" val="423605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42"/>
          <p:cNvSpPr txBox="1">
            <a:spLocks noChangeArrowheads="1"/>
          </p:cNvSpPr>
          <p:nvPr/>
        </p:nvSpPr>
        <p:spPr bwMode="auto">
          <a:xfrm>
            <a:off x="7252855" y="7829569"/>
            <a:ext cx="73775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tr-TR" altLang="tr-TR" i="1" dirty="0">
                <a:solidFill>
                  <a:srgbClr val="5B616B"/>
                </a:solidFill>
                <a:latin typeface="+mn-lt"/>
              </a:rPr>
              <a:t>TTD </a:t>
            </a:r>
            <a:r>
              <a:rPr lang="tr-TR" altLang="tr-TR" i="1" dirty="0" err="1">
                <a:solidFill>
                  <a:srgbClr val="5B616B"/>
                </a:solidFill>
                <a:latin typeface="+mn-lt"/>
              </a:rPr>
              <a:t>Pulmoner</a:t>
            </a:r>
            <a:r>
              <a:rPr lang="tr-TR" altLang="tr-TR" i="1" dirty="0">
                <a:solidFill>
                  <a:srgbClr val="5B616B"/>
                </a:solidFill>
                <a:latin typeface="+mn-lt"/>
              </a:rPr>
              <a:t> </a:t>
            </a:r>
            <a:r>
              <a:rPr lang="tr-TR" altLang="tr-TR" i="1" dirty="0" err="1">
                <a:solidFill>
                  <a:srgbClr val="5B616B"/>
                </a:solidFill>
                <a:latin typeface="+mn-lt"/>
              </a:rPr>
              <a:t>Tromboembolizm</a:t>
            </a:r>
            <a:r>
              <a:rPr lang="tr-TR" altLang="tr-TR" i="1" dirty="0">
                <a:solidFill>
                  <a:srgbClr val="5B616B"/>
                </a:solidFill>
                <a:latin typeface="+mn-lt"/>
              </a:rPr>
              <a:t> Tanı Ve Tedavi Uzlaşı Raporu 2021</a:t>
            </a:r>
          </a:p>
        </p:txBody>
      </p:sp>
      <p:sp>
        <p:nvSpPr>
          <p:cNvPr id="9" name="Rectangle 41"/>
          <p:cNvSpPr>
            <a:spLocks noChangeArrowheads="1"/>
          </p:cNvSpPr>
          <p:nvPr/>
        </p:nvSpPr>
        <p:spPr bwMode="auto">
          <a:xfrm>
            <a:off x="3199260" y="96146"/>
            <a:ext cx="8208644" cy="129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3360" b="1" dirty="0" err="1">
                <a:solidFill>
                  <a:srgbClr val="0070C0"/>
                </a:solidFill>
                <a:latin typeface="Calibri" panose="020F0502020204030204" pitchFamily="34" charset="0"/>
              </a:rPr>
              <a:t>PTE’de</a:t>
            </a:r>
            <a:r>
              <a:rPr lang="tr-TR" altLang="tr-TR" sz="3360" b="1" dirty="0">
                <a:solidFill>
                  <a:srgbClr val="0070C0"/>
                </a:solidFill>
                <a:latin typeface="Calibri" panose="020F0502020204030204" pitchFamily="34" charset="0"/>
              </a:rPr>
              <a:t> semptomlar:</a:t>
            </a:r>
          </a:p>
        </p:txBody>
      </p:sp>
      <p:pic>
        <p:nvPicPr>
          <p:cNvPr id="2" name="Resim 1"/>
          <p:cNvPicPr>
            <a:picLocks noChangeAspect="1"/>
          </p:cNvPicPr>
          <p:nvPr/>
        </p:nvPicPr>
        <p:blipFill rotWithShape="1">
          <a:blip r:embed="rId2"/>
          <a:srcRect l="24428" t="27206" r="49154" b="14478"/>
          <a:stretch/>
        </p:blipFill>
        <p:spPr>
          <a:xfrm>
            <a:off x="3199260" y="1393452"/>
            <a:ext cx="5027002" cy="6241885"/>
          </a:xfrm>
          <a:prstGeom prst="rect">
            <a:avLst/>
          </a:prstGeom>
        </p:spPr>
      </p:pic>
    </p:spTree>
    <p:extLst>
      <p:ext uri="{BB962C8B-B14F-4D97-AF65-F5344CB8AC3E}">
        <p14:creationId xmlns:p14="http://schemas.microsoft.com/office/powerpoint/2010/main" val="1386046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AE94311-AC25-7348-847B-4798E3CE1E4E}"/>
              </a:ext>
            </a:extLst>
          </p:cNvPr>
          <p:cNvSpPr>
            <a:spLocks noGrp="1"/>
          </p:cNvSpPr>
          <p:nvPr>
            <p:ph type="title"/>
          </p:nvPr>
        </p:nvSpPr>
        <p:spPr>
          <a:xfrm>
            <a:off x="1005840" y="1748336"/>
            <a:ext cx="12618720" cy="1590676"/>
          </a:xfrm>
        </p:spPr>
        <p:txBody>
          <a:bodyPr>
            <a:normAutofit fontScale="90000"/>
          </a:bodyPr>
          <a:lstStyle/>
          <a:p>
            <a:pPr>
              <a:lnSpc>
                <a:spcPct val="150000"/>
              </a:lnSpc>
            </a:pPr>
            <a:r>
              <a:rPr lang="en-US" b="1" dirty="0" err="1">
                <a:solidFill>
                  <a:srgbClr val="C00000"/>
                </a:solidFill>
                <a:latin typeface="+mn-lt"/>
              </a:rPr>
              <a:t>Böbrek</a:t>
            </a:r>
            <a:r>
              <a:rPr lang="en-US" b="1" dirty="0">
                <a:solidFill>
                  <a:srgbClr val="C00000"/>
                </a:solidFill>
                <a:latin typeface="+mn-lt"/>
              </a:rPr>
              <a:t> </a:t>
            </a:r>
            <a:r>
              <a:rPr lang="en-US" b="1" dirty="0" err="1">
                <a:solidFill>
                  <a:srgbClr val="C00000"/>
                </a:solidFill>
                <a:latin typeface="+mn-lt"/>
              </a:rPr>
              <a:t>yetmezliğinde</a:t>
            </a:r>
            <a:r>
              <a:rPr lang="en-US" b="1" dirty="0">
                <a:solidFill>
                  <a:srgbClr val="C00000"/>
                </a:solidFill>
                <a:latin typeface="+mn-lt"/>
              </a:rPr>
              <a:t> </a:t>
            </a:r>
            <a:r>
              <a:rPr lang="en-US" b="1" dirty="0" err="1">
                <a:solidFill>
                  <a:srgbClr val="C00000"/>
                </a:solidFill>
                <a:latin typeface="+mn-lt"/>
              </a:rPr>
              <a:t>antikoagülan</a:t>
            </a:r>
            <a:r>
              <a:rPr lang="en-US" b="1" dirty="0">
                <a:solidFill>
                  <a:srgbClr val="C00000"/>
                </a:solidFill>
                <a:latin typeface="+mn-lt"/>
              </a:rPr>
              <a:t> </a:t>
            </a:r>
            <a:r>
              <a:rPr lang="en-US" b="1" dirty="0" err="1">
                <a:solidFill>
                  <a:srgbClr val="C00000"/>
                </a:solidFill>
                <a:latin typeface="+mn-lt"/>
              </a:rPr>
              <a:t>tedaviyi</a:t>
            </a:r>
            <a:r>
              <a:rPr lang="en-US" b="1" dirty="0">
                <a:solidFill>
                  <a:srgbClr val="C00000"/>
                </a:solidFill>
                <a:latin typeface="+mn-lt"/>
              </a:rPr>
              <a:t> </a:t>
            </a:r>
            <a:r>
              <a:rPr lang="en-US" b="1" dirty="0" err="1">
                <a:solidFill>
                  <a:srgbClr val="C00000"/>
                </a:solidFill>
                <a:latin typeface="+mn-lt"/>
              </a:rPr>
              <a:t>nasıl</a:t>
            </a:r>
            <a:r>
              <a:rPr lang="en-US" b="1" dirty="0">
                <a:solidFill>
                  <a:srgbClr val="C00000"/>
                </a:solidFill>
                <a:latin typeface="+mn-lt"/>
              </a:rPr>
              <a:t> </a:t>
            </a:r>
            <a:r>
              <a:rPr lang="en-US" b="1" dirty="0" err="1">
                <a:solidFill>
                  <a:srgbClr val="C00000"/>
                </a:solidFill>
                <a:latin typeface="+mn-lt"/>
              </a:rPr>
              <a:t>düzenleyelim</a:t>
            </a:r>
            <a:r>
              <a:rPr lang="en-US" b="1" dirty="0">
                <a:solidFill>
                  <a:srgbClr val="C00000"/>
                </a:solidFill>
                <a:latin typeface="+mn-lt"/>
              </a:rPr>
              <a:t>?</a:t>
            </a:r>
          </a:p>
        </p:txBody>
      </p:sp>
    </p:spTree>
    <p:extLst>
      <p:ext uri="{BB962C8B-B14F-4D97-AF65-F5344CB8AC3E}">
        <p14:creationId xmlns:p14="http://schemas.microsoft.com/office/powerpoint/2010/main" val="24643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4ED0D9F-E1ED-F24D-83F2-A310AFE931A0}"/>
              </a:ext>
            </a:extLst>
          </p:cNvPr>
          <p:cNvPicPr>
            <a:picLocks noChangeAspect="1"/>
          </p:cNvPicPr>
          <p:nvPr/>
        </p:nvPicPr>
        <p:blipFill>
          <a:blip r:embed="rId2"/>
          <a:stretch>
            <a:fillRect/>
          </a:stretch>
        </p:blipFill>
        <p:spPr>
          <a:xfrm>
            <a:off x="830580" y="1568631"/>
            <a:ext cx="8395184" cy="2437312"/>
          </a:xfrm>
          <a:prstGeom prst="rect">
            <a:avLst/>
          </a:prstGeom>
        </p:spPr>
      </p:pic>
      <p:sp>
        <p:nvSpPr>
          <p:cNvPr id="3" name="Unvan 1">
            <a:extLst>
              <a:ext uri="{FF2B5EF4-FFF2-40B4-BE49-F238E27FC236}">
                <a16:creationId xmlns:a16="http://schemas.microsoft.com/office/drawing/2014/main" id="{24A63C65-72AA-D24C-AED7-01BF0B00DE3A}"/>
              </a:ext>
            </a:extLst>
          </p:cNvPr>
          <p:cNvSpPr txBox="1">
            <a:spLocks/>
          </p:cNvSpPr>
          <p:nvPr/>
        </p:nvSpPr>
        <p:spPr>
          <a:xfrm>
            <a:off x="988422" y="476884"/>
            <a:ext cx="12618720" cy="159067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840" b="1" dirty="0" err="1">
                <a:solidFill>
                  <a:srgbClr val="C00000"/>
                </a:solidFill>
                <a:latin typeface="+mn-lt"/>
              </a:rPr>
              <a:t>Böbrek</a:t>
            </a:r>
            <a:r>
              <a:rPr lang="en-US" sz="3840" b="1" dirty="0">
                <a:solidFill>
                  <a:srgbClr val="C00000"/>
                </a:solidFill>
                <a:latin typeface="+mn-lt"/>
              </a:rPr>
              <a:t> </a:t>
            </a:r>
            <a:r>
              <a:rPr lang="en-US" sz="3840" b="1" dirty="0" err="1">
                <a:solidFill>
                  <a:srgbClr val="C00000"/>
                </a:solidFill>
                <a:latin typeface="+mn-lt"/>
              </a:rPr>
              <a:t>yetmezliğinde</a:t>
            </a:r>
            <a:r>
              <a:rPr lang="en-US" sz="3840" b="1" dirty="0">
                <a:solidFill>
                  <a:srgbClr val="C00000"/>
                </a:solidFill>
                <a:latin typeface="+mn-lt"/>
              </a:rPr>
              <a:t> DOAK </a:t>
            </a:r>
            <a:r>
              <a:rPr lang="en-US" sz="3840" b="1" dirty="0" err="1">
                <a:solidFill>
                  <a:srgbClr val="C00000"/>
                </a:solidFill>
                <a:latin typeface="+mn-lt"/>
              </a:rPr>
              <a:t>kullanımı</a:t>
            </a:r>
            <a:r>
              <a:rPr lang="en-US" sz="3840" b="1" dirty="0">
                <a:solidFill>
                  <a:srgbClr val="C00000"/>
                </a:solidFill>
                <a:latin typeface="+mn-lt"/>
              </a:rPr>
              <a:t>?</a:t>
            </a:r>
          </a:p>
        </p:txBody>
      </p:sp>
      <p:sp>
        <p:nvSpPr>
          <p:cNvPr id="4" name="Metin kutusu 3">
            <a:extLst>
              <a:ext uri="{FF2B5EF4-FFF2-40B4-BE49-F238E27FC236}">
                <a16:creationId xmlns:a16="http://schemas.microsoft.com/office/drawing/2014/main" id="{698F933F-1369-FD48-8910-2F5ACE02DAF0}"/>
              </a:ext>
            </a:extLst>
          </p:cNvPr>
          <p:cNvSpPr txBox="1"/>
          <p:nvPr/>
        </p:nvSpPr>
        <p:spPr>
          <a:xfrm>
            <a:off x="830579" y="4667796"/>
            <a:ext cx="11674930" cy="2751522"/>
          </a:xfrm>
          <a:prstGeom prst="rect">
            <a:avLst/>
          </a:prstGeom>
          <a:noFill/>
          <a:ln>
            <a:solidFill>
              <a:schemeClr val="accent1"/>
            </a:solidFill>
          </a:ln>
        </p:spPr>
        <p:txBody>
          <a:bodyPr wrap="square" rtlCol="0">
            <a:spAutoFit/>
          </a:bodyPr>
          <a:lstStyle/>
          <a:p>
            <a:r>
              <a:rPr lang="en-US" sz="2160" b="1" dirty="0">
                <a:solidFill>
                  <a:srgbClr val="0070C0"/>
                </a:solidFill>
              </a:rPr>
              <a:t>Dabigatran: </a:t>
            </a:r>
            <a:br>
              <a:rPr lang="tr-TR" sz="2160" dirty="0"/>
            </a:br>
            <a:endParaRPr lang="tr-TR" sz="2160" dirty="0"/>
          </a:p>
          <a:p>
            <a:r>
              <a:rPr lang="tr-TR" sz="2160" dirty="0" err="1"/>
              <a:t>We</a:t>
            </a:r>
            <a:r>
              <a:rPr lang="tr-TR" sz="2160" dirty="0"/>
              <a:t> </a:t>
            </a:r>
            <a:r>
              <a:rPr lang="tr-TR" sz="2160" dirty="0" err="1"/>
              <a:t>reduce</a:t>
            </a:r>
            <a:r>
              <a:rPr lang="tr-TR" sz="2160" dirty="0"/>
              <a:t> </a:t>
            </a:r>
            <a:r>
              <a:rPr lang="tr-TR" sz="2160" dirty="0" err="1"/>
              <a:t>the</a:t>
            </a:r>
            <a:r>
              <a:rPr lang="tr-TR" sz="2160" dirty="0"/>
              <a:t> </a:t>
            </a:r>
            <a:r>
              <a:rPr lang="tr-TR" sz="2160" dirty="0" err="1"/>
              <a:t>dose</a:t>
            </a:r>
            <a:r>
              <a:rPr lang="tr-TR" sz="2160" dirty="0"/>
              <a:t> in </a:t>
            </a:r>
            <a:r>
              <a:rPr lang="tr-TR" sz="2160" dirty="0" err="1"/>
              <a:t>patients</a:t>
            </a:r>
            <a:r>
              <a:rPr lang="tr-TR" sz="2160" dirty="0"/>
              <a:t> </a:t>
            </a:r>
            <a:r>
              <a:rPr lang="tr-TR" sz="2160" dirty="0" err="1"/>
              <a:t>with</a:t>
            </a:r>
            <a:r>
              <a:rPr lang="tr-TR" sz="2160" dirty="0"/>
              <a:t> </a:t>
            </a:r>
            <a:r>
              <a:rPr lang="tr-TR" sz="2160" b="1" dirty="0" err="1">
                <a:solidFill>
                  <a:srgbClr val="C00000"/>
                </a:solidFill>
              </a:rPr>
              <a:t>CrCl</a:t>
            </a:r>
            <a:r>
              <a:rPr lang="tr-TR" sz="2160" b="1" dirty="0">
                <a:solidFill>
                  <a:srgbClr val="C00000"/>
                </a:solidFill>
              </a:rPr>
              <a:t> 15 </a:t>
            </a:r>
            <a:r>
              <a:rPr lang="tr-TR" sz="2160" b="1" dirty="0" err="1">
                <a:solidFill>
                  <a:srgbClr val="C00000"/>
                </a:solidFill>
              </a:rPr>
              <a:t>to</a:t>
            </a:r>
            <a:r>
              <a:rPr lang="tr-TR" sz="2160" b="1" dirty="0">
                <a:solidFill>
                  <a:srgbClr val="C00000"/>
                </a:solidFill>
              </a:rPr>
              <a:t> 30 </a:t>
            </a:r>
            <a:r>
              <a:rPr lang="tr-TR" sz="2160" b="1" dirty="0" err="1">
                <a:solidFill>
                  <a:srgbClr val="C00000"/>
                </a:solidFill>
              </a:rPr>
              <a:t>mL</a:t>
            </a:r>
            <a:r>
              <a:rPr lang="tr-TR" sz="2160" b="1" dirty="0">
                <a:solidFill>
                  <a:srgbClr val="C00000"/>
                </a:solidFill>
              </a:rPr>
              <a:t>/</a:t>
            </a:r>
            <a:r>
              <a:rPr lang="tr-TR" sz="2160" b="1" dirty="0" err="1">
                <a:solidFill>
                  <a:srgbClr val="C00000"/>
                </a:solidFill>
              </a:rPr>
              <a:t>minute</a:t>
            </a:r>
            <a:r>
              <a:rPr lang="tr-TR" sz="2160" b="1" dirty="0">
                <a:solidFill>
                  <a:srgbClr val="C00000"/>
                </a:solidFill>
              </a:rPr>
              <a:t> </a:t>
            </a:r>
            <a:r>
              <a:rPr lang="tr-TR" sz="2160" dirty="0"/>
              <a:t>(</a:t>
            </a:r>
            <a:r>
              <a:rPr lang="tr-TR" sz="2160" dirty="0" err="1"/>
              <a:t>eg</a:t>
            </a:r>
            <a:r>
              <a:rPr lang="tr-TR" sz="2160" dirty="0"/>
              <a:t>, 75 mg </a:t>
            </a:r>
            <a:r>
              <a:rPr lang="tr-TR" sz="2160" dirty="0" err="1"/>
              <a:t>orally</a:t>
            </a:r>
            <a:r>
              <a:rPr lang="tr-TR" sz="2160" dirty="0"/>
              <a:t> </a:t>
            </a:r>
            <a:r>
              <a:rPr lang="tr-TR" sz="2160" dirty="0" err="1"/>
              <a:t>twice</a:t>
            </a:r>
            <a:r>
              <a:rPr lang="tr-TR" sz="2160" dirty="0"/>
              <a:t> </a:t>
            </a:r>
            <a:r>
              <a:rPr lang="tr-TR" sz="2160" dirty="0" err="1"/>
              <a:t>daily</a:t>
            </a:r>
            <a:r>
              <a:rPr lang="tr-TR" sz="2160" dirty="0"/>
              <a:t> </a:t>
            </a:r>
            <a:r>
              <a:rPr lang="tr-TR" sz="2160" dirty="0" err="1"/>
              <a:t>instead</a:t>
            </a:r>
            <a:r>
              <a:rPr lang="tr-TR" sz="2160" dirty="0"/>
              <a:t> of </a:t>
            </a:r>
            <a:r>
              <a:rPr lang="tr-TR" sz="2160" dirty="0" err="1"/>
              <a:t>doses</a:t>
            </a:r>
            <a:r>
              <a:rPr lang="tr-TR" sz="2160" dirty="0"/>
              <a:t> </a:t>
            </a:r>
            <a:r>
              <a:rPr lang="tr-TR" sz="2160" dirty="0" err="1"/>
              <a:t>listed</a:t>
            </a:r>
            <a:r>
              <a:rPr lang="tr-TR" sz="2160" dirty="0"/>
              <a:t> </a:t>
            </a:r>
            <a:r>
              <a:rPr lang="tr-TR" sz="2160" dirty="0" err="1"/>
              <a:t>above</a:t>
            </a:r>
            <a:r>
              <a:rPr lang="tr-TR" sz="2160" dirty="0"/>
              <a:t>). Product </a:t>
            </a:r>
            <a:r>
              <a:rPr lang="tr-TR" sz="2160" dirty="0" err="1"/>
              <a:t>labeling</a:t>
            </a:r>
            <a:r>
              <a:rPr lang="tr-TR" sz="2160" dirty="0"/>
              <a:t> in </a:t>
            </a:r>
            <a:r>
              <a:rPr lang="tr-TR" sz="2160" dirty="0" err="1"/>
              <a:t>the</a:t>
            </a:r>
            <a:r>
              <a:rPr lang="tr-TR" sz="2160" dirty="0"/>
              <a:t> United </a:t>
            </a:r>
            <a:r>
              <a:rPr lang="tr-TR" sz="2160" dirty="0" err="1"/>
              <a:t>States</a:t>
            </a:r>
            <a:r>
              <a:rPr lang="tr-TR" sz="2160" dirty="0"/>
              <a:t> </a:t>
            </a:r>
            <a:r>
              <a:rPr lang="tr-TR" sz="2160" dirty="0" err="1"/>
              <a:t>recommends</a:t>
            </a:r>
            <a:r>
              <a:rPr lang="tr-TR" sz="2160" dirty="0"/>
              <a:t> </a:t>
            </a:r>
            <a:r>
              <a:rPr lang="tr-TR" sz="2160" u="sng" dirty="0" err="1"/>
              <a:t>avoidance</a:t>
            </a:r>
            <a:r>
              <a:rPr lang="tr-TR" sz="2160" u="sng" dirty="0"/>
              <a:t> of </a:t>
            </a:r>
            <a:r>
              <a:rPr lang="tr-TR" sz="2160" dirty="0" err="1"/>
              <a:t>dabigatran</a:t>
            </a:r>
            <a:r>
              <a:rPr lang="tr-TR" sz="2160" dirty="0"/>
              <a:t> in </a:t>
            </a:r>
            <a:r>
              <a:rPr lang="tr-TR" sz="2160" dirty="0" err="1"/>
              <a:t>individuals</a:t>
            </a:r>
            <a:r>
              <a:rPr lang="tr-TR" sz="2160" dirty="0"/>
              <a:t> </a:t>
            </a:r>
            <a:r>
              <a:rPr lang="tr-TR" sz="2160" dirty="0" err="1"/>
              <a:t>with</a:t>
            </a:r>
            <a:r>
              <a:rPr lang="tr-TR" sz="2160" dirty="0"/>
              <a:t> </a:t>
            </a:r>
            <a:r>
              <a:rPr lang="tr-TR" sz="2160" b="1" dirty="0" err="1">
                <a:solidFill>
                  <a:srgbClr val="C00000"/>
                </a:solidFill>
              </a:rPr>
              <a:t>CrCl</a:t>
            </a:r>
            <a:r>
              <a:rPr lang="tr-TR" sz="2160" b="1" dirty="0">
                <a:solidFill>
                  <a:srgbClr val="C00000"/>
                </a:solidFill>
              </a:rPr>
              <a:t> &lt;15 </a:t>
            </a:r>
            <a:r>
              <a:rPr lang="tr-TR" sz="2160" b="1" dirty="0" err="1">
                <a:solidFill>
                  <a:srgbClr val="C00000"/>
                </a:solidFill>
              </a:rPr>
              <a:t>mL</a:t>
            </a:r>
            <a:r>
              <a:rPr lang="tr-TR" sz="2160" dirty="0"/>
              <a:t>/</a:t>
            </a:r>
            <a:r>
              <a:rPr lang="tr-TR" sz="2160" dirty="0" err="1"/>
              <a:t>minute</a:t>
            </a:r>
            <a:r>
              <a:rPr lang="tr-TR" sz="2160" dirty="0"/>
              <a:t> </a:t>
            </a:r>
            <a:r>
              <a:rPr lang="tr-TR" sz="2160" dirty="0" err="1"/>
              <a:t>or</a:t>
            </a:r>
            <a:r>
              <a:rPr lang="tr-TR" sz="2160" dirty="0"/>
              <a:t> in </a:t>
            </a:r>
            <a:r>
              <a:rPr lang="tr-TR" sz="2160" dirty="0" err="1"/>
              <a:t>those</a:t>
            </a:r>
            <a:r>
              <a:rPr lang="tr-TR" sz="2160" dirty="0"/>
              <a:t> </a:t>
            </a:r>
            <a:r>
              <a:rPr lang="tr-TR" sz="2160" dirty="0" err="1"/>
              <a:t>who</a:t>
            </a:r>
            <a:r>
              <a:rPr lang="tr-TR" sz="2160" dirty="0"/>
              <a:t> </a:t>
            </a:r>
            <a:r>
              <a:rPr lang="tr-TR" sz="2160" dirty="0" err="1"/>
              <a:t>are</a:t>
            </a:r>
            <a:r>
              <a:rPr lang="tr-TR" sz="2160" dirty="0"/>
              <a:t> </a:t>
            </a:r>
            <a:r>
              <a:rPr lang="tr-TR" sz="2160" dirty="0" err="1"/>
              <a:t>hemodialysis</a:t>
            </a:r>
            <a:r>
              <a:rPr lang="tr-TR" sz="2160" dirty="0"/>
              <a:t> </a:t>
            </a:r>
            <a:r>
              <a:rPr lang="tr-TR" sz="2160" dirty="0" err="1"/>
              <a:t>dependent</a:t>
            </a:r>
            <a:r>
              <a:rPr lang="tr-TR" sz="2160" dirty="0"/>
              <a:t>; </a:t>
            </a:r>
            <a:r>
              <a:rPr lang="tr-TR" sz="2160" dirty="0" err="1"/>
              <a:t>the</a:t>
            </a:r>
            <a:r>
              <a:rPr lang="tr-TR" sz="2160" dirty="0"/>
              <a:t> </a:t>
            </a:r>
            <a:r>
              <a:rPr lang="tr-TR" sz="2160" dirty="0" err="1"/>
              <a:t>Canadian</a:t>
            </a:r>
            <a:r>
              <a:rPr lang="tr-TR" sz="2160" dirty="0"/>
              <a:t>, United </a:t>
            </a:r>
            <a:r>
              <a:rPr lang="tr-TR" sz="2160" dirty="0" err="1"/>
              <a:t>Kingdom</a:t>
            </a:r>
            <a:r>
              <a:rPr lang="tr-TR" sz="2160" dirty="0"/>
              <a:t>, </a:t>
            </a:r>
            <a:r>
              <a:rPr lang="tr-TR" sz="2160" dirty="0" err="1"/>
              <a:t>and</a:t>
            </a:r>
            <a:r>
              <a:rPr lang="tr-TR" sz="2160" dirty="0"/>
              <a:t> </a:t>
            </a:r>
            <a:r>
              <a:rPr lang="tr-TR" sz="2160" dirty="0" err="1"/>
              <a:t>European</a:t>
            </a:r>
            <a:r>
              <a:rPr lang="tr-TR" sz="2160" dirty="0"/>
              <a:t> </a:t>
            </a:r>
            <a:r>
              <a:rPr lang="tr-TR" sz="2160" dirty="0" err="1"/>
              <a:t>Medicines</a:t>
            </a:r>
            <a:r>
              <a:rPr lang="tr-TR" sz="2160" dirty="0"/>
              <a:t> </a:t>
            </a:r>
            <a:r>
              <a:rPr lang="tr-TR" sz="2160" dirty="0" err="1"/>
              <a:t>Agency</a:t>
            </a:r>
            <a:r>
              <a:rPr lang="tr-TR" sz="2160" dirty="0"/>
              <a:t> </a:t>
            </a:r>
            <a:r>
              <a:rPr lang="tr-TR" sz="2160" dirty="0" err="1"/>
              <a:t>labeling</a:t>
            </a:r>
            <a:r>
              <a:rPr lang="tr-TR" sz="2160" dirty="0"/>
              <a:t> </a:t>
            </a:r>
            <a:r>
              <a:rPr lang="tr-TR" sz="2160" dirty="0" err="1"/>
              <a:t>recommend</a:t>
            </a:r>
            <a:r>
              <a:rPr lang="tr-TR" sz="2160" dirty="0"/>
              <a:t> </a:t>
            </a:r>
            <a:r>
              <a:rPr lang="tr-TR" sz="2160" u="sng" dirty="0" err="1"/>
              <a:t>avoidance</a:t>
            </a:r>
            <a:r>
              <a:rPr lang="tr-TR" sz="2160" dirty="0"/>
              <a:t> in </a:t>
            </a:r>
            <a:r>
              <a:rPr lang="tr-TR" sz="2160" dirty="0" err="1"/>
              <a:t>patients</a:t>
            </a:r>
            <a:r>
              <a:rPr lang="tr-TR" sz="2160" dirty="0"/>
              <a:t> </a:t>
            </a:r>
            <a:r>
              <a:rPr lang="tr-TR" sz="2160" dirty="0" err="1"/>
              <a:t>with</a:t>
            </a:r>
            <a:r>
              <a:rPr lang="tr-TR" sz="2160" dirty="0"/>
              <a:t> a </a:t>
            </a:r>
            <a:r>
              <a:rPr lang="tr-TR" sz="2160" b="1" dirty="0" err="1">
                <a:solidFill>
                  <a:srgbClr val="C00000"/>
                </a:solidFill>
              </a:rPr>
              <a:t>CrCl</a:t>
            </a:r>
            <a:r>
              <a:rPr lang="tr-TR" sz="2160" b="1" dirty="0">
                <a:solidFill>
                  <a:srgbClr val="C00000"/>
                </a:solidFill>
              </a:rPr>
              <a:t> &lt;30 </a:t>
            </a:r>
            <a:r>
              <a:rPr lang="tr-TR" sz="2160" b="1" dirty="0" err="1">
                <a:solidFill>
                  <a:srgbClr val="C00000"/>
                </a:solidFill>
              </a:rPr>
              <a:t>mL</a:t>
            </a:r>
            <a:r>
              <a:rPr lang="tr-TR" sz="2160" b="1" dirty="0">
                <a:solidFill>
                  <a:srgbClr val="C00000"/>
                </a:solidFill>
              </a:rPr>
              <a:t>/</a:t>
            </a:r>
            <a:r>
              <a:rPr lang="tr-TR" sz="2160" b="1" dirty="0" err="1">
                <a:solidFill>
                  <a:srgbClr val="C00000"/>
                </a:solidFill>
              </a:rPr>
              <a:t>minute</a:t>
            </a:r>
            <a:r>
              <a:rPr lang="tr-TR" sz="2160" b="1" dirty="0">
                <a:solidFill>
                  <a:srgbClr val="C00000"/>
                </a:solidFill>
              </a:rPr>
              <a:t> </a:t>
            </a:r>
          </a:p>
          <a:p>
            <a:endParaRPr lang="en-US" sz="2160" dirty="0"/>
          </a:p>
        </p:txBody>
      </p:sp>
      <p:sp>
        <p:nvSpPr>
          <p:cNvPr id="5" name="Metin kutusu 4"/>
          <p:cNvSpPr txBox="1"/>
          <p:nvPr/>
        </p:nvSpPr>
        <p:spPr>
          <a:xfrm>
            <a:off x="12414324" y="7745506"/>
            <a:ext cx="1979407" cy="4247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tr-TR"/>
            </a:defPPr>
            <a:lvl1pPr algn="r">
              <a:tabLst>
                <a:tab pos="601663" algn="l"/>
              </a:tabLst>
              <a:defRPr i="1">
                <a:solidFill>
                  <a:srgbClr val="5B616B"/>
                </a:solidFill>
                <a:latin typeface="Tahoma" charset="0"/>
              </a:defRPr>
            </a:lvl1pPr>
          </a:lstStyle>
          <a:p>
            <a:r>
              <a:rPr lang="tr-TR" dirty="0" err="1"/>
              <a:t>UpToDate</a:t>
            </a:r>
            <a:r>
              <a:rPr lang="tr-TR" dirty="0"/>
              <a:t> 2024</a:t>
            </a:r>
          </a:p>
        </p:txBody>
      </p:sp>
    </p:spTree>
    <p:extLst>
      <p:ext uri="{BB962C8B-B14F-4D97-AF65-F5344CB8AC3E}">
        <p14:creationId xmlns:p14="http://schemas.microsoft.com/office/powerpoint/2010/main" val="2037206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95C035EE-8013-684D-88E4-C68A808EDCD3}"/>
              </a:ext>
            </a:extLst>
          </p:cNvPr>
          <p:cNvSpPr txBox="1"/>
          <p:nvPr/>
        </p:nvSpPr>
        <p:spPr>
          <a:xfrm>
            <a:off x="1410789" y="522515"/>
            <a:ext cx="12348755" cy="1421928"/>
          </a:xfrm>
          <a:prstGeom prst="rect">
            <a:avLst/>
          </a:prstGeom>
          <a:noFill/>
          <a:ln>
            <a:solidFill>
              <a:schemeClr val="accent1"/>
            </a:solidFill>
          </a:ln>
        </p:spPr>
        <p:txBody>
          <a:bodyPr wrap="square" rtlCol="0">
            <a:spAutoFit/>
          </a:bodyPr>
          <a:lstStyle/>
          <a:p>
            <a:r>
              <a:rPr lang="en-US" sz="2160" b="1" dirty="0">
                <a:solidFill>
                  <a:srgbClr val="0070C0"/>
                </a:solidFill>
              </a:rPr>
              <a:t>Rivaroxaban: </a:t>
            </a:r>
            <a:br>
              <a:rPr lang="tr-TR" sz="2160" dirty="0"/>
            </a:br>
            <a:r>
              <a:rPr lang="tr-TR" sz="2160" dirty="0" err="1"/>
              <a:t>Rivaroxaban</a:t>
            </a:r>
            <a:r>
              <a:rPr lang="tr-TR" sz="2160" dirty="0"/>
              <a:t> </a:t>
            </a:r>
            <a:r>
              <a:rPr lang="tr-TR" sz="2160" u="sng" dirty="0"/>
              <a:t>is not </a:t>
            </a:r>
            <a:r>
              <a:rPr lang="tr-TR" sz="2160" u="sng" dirty="0" err="1"/>
              <a:t>recommended</a:t>
            </a:r>
            <a:r>
              <a:rPr lang="tr-TR" sz="2160" u="sng" dirty="0"/>
              <a:t> </a:t>
            </a:r>
            <a:r>
              <a:rPr lang="tr-TR" sz="2160" dirty="0" err="1"/>
              <a:t>for</a:t>
            </a:r>
            <a:r>
              <a:rPr lang="tr-TR" sz="2160" dirty="0"/>
              <a:t> VTE </a:t>
            </a:r>
            <a:r>
              <a:rPr lang="tr-TR" sz="2160" dirty="0" err="1"/>
              <a:t>prophylaxis</a:t>
            </a:r>
            <a:r>
              <a:rPr lang="tr-TR" sz="2160" dirty="0"/>
              <a:t>, </a:t>
            </a:r>
            <a:r>
              <a:rPr lang="tr-TR" sz="2160" dirty="0" err="1"/>
              <a:t>treatment</a:t>
            </a:r>
            <a:r>
              <a:rPr lang="tr-TR" sz="2160" dirty="0"/>
              <a:t>, </a:t>
            </a:r>
            <a:r>
              <a:rPr lang="tr-TR" sz="2160" dirty="0" err="1"/>
              <a:t>or</a:t>
            </a:r>
            <a:r>
              <a:rPr lang="tr-TR" sz="2160" dirty="0"/>
              <a:t> </a:t>
            </a:r>
            <a:r>
              <a:rPr lang="tr-TR" sz="2160" dirty="0" err="1"/>
              <a:t>secondary</a:t>
            </a:r>
            <a:r>
              <a:rPr lang="tr-TR" sz="2160" dirty="0"/>
              <a:t> </a:t>
            </a:r>
            <a:r>
              <a:rPr lang="tr-TR" sz="2160" dirty="0" err="1"/>
              <a:t>prevention</a:t>
            </a:r>
            <a:r>
              <a:rPr lang="tr-TR" sz="2160" dirty="0"/>
              <a:t> </a:t>
            </a:r>
            <a:r>
              <a:rPr lang="tr-TR" sz="2160" dirty="0" err="1"/>
              <a:t>inindividuals</a:t>
            </a:r>
            <a:r>
              <a:rPr lang="tr-TR" sz="2160" dirty="0"/>
              <a:t> </a:t>
            </a:r>
            <a:r>
              <a:rPr lang="tr-TR" sz="2160" dirty="0" err="1"/>
              <a:t>with</a:t>
            </a:r>
            <a:r>
              <a:rPr lang="tr-TR" sz="2160" dirty="0"/>
              <a:t> a </a:t>
            </a:r>
            <a:r>
              <a:rPr lang="tr-TR" sz="2160" b="1" dirty="0" err="1">
                <a:solidFill>
                  <a:srgbClr val="C00000"/>
                </a:solidFill>
              </a:rPr>
              <a:t>CrCl</a:t>
            </a:r>
            <a:r>
              <a:rPr lang="tr-TR" sz="2160" b="1" dirty="0">
                <a:solidFill>
                  <a:srgbClr val="C00000"/>
                </a:solidFill>
              </a:rPr>
              <a:t> &lt;30 </a:t>
            </a:r>
            <a:r>
              <a:rPr lang="tr-TR" sz="2160" b="1" dirty="0" err="1">
                <a:solidFill>
                  <a:srgbClr val="C00000"/>
                </a:solidFill>
              </a:rPr>
              <a:t>mL</a:t>
            </a:r>
            <a:r>
              <a:rPr lang="tr-TR" sz="2160" b="1" dirty="0">
                <a:solidFill>
                  <a:srgbClr val="C00000"/>
                </a:solidFill>
              </a:rPr>
              <a:t>/</a:t>
            </a:r>
            <a:r>
              <a:rPr lang="tr-TR" sz="2160" b="1" dirty="0" err="1">
                <a:solidFill>
                  <a:srgbClr val="C00000"/>
                </a:solidFill>
              </a:rPr>
              <a:t>minute</a:t>
            </a:r>
            <a:r>
              <a:rPr lang="tr-TR" sz="2160" b="1" dirty="0">
                <a:solidFill>
                  <a:srgbClr val="C00000"/>
                </a:solidFill>
              </a:rPr>
              <a:t> </a:t>
            </a:r>
          </a:p>
          <a:p>
            <a:endParaRPr lang="en-US" sz="2160" dirty="0"/>
          </a:p>
        </p:txBody>
      </p:sp>
      <p:sp>
        <p:nvSpPr>
          <p:cNvPr id="3" name="Metin kutusu 2">
            <a:extLst>
              <a:ext uri="{FF2B5EF4-FFF2-40B4-BE49-F238E27FC236}">
                <a16:creationId xmlns:a16="http://schemas.microsoft.com/office/drawing/2014/main" id="{B21AC380-607F-5A4B-B5CF-2E032DE10B37}"/>
              </a:ext>
            </a:extLst>
          </p:cNvPr>
          <p:cNvSpPr txBox="1"/>
          <p:nvPr/>
        </p:nvSpPr>
        <p:spPr>
          <a:xfrm>
            <a:off x="1410788" y="2743200"/>
            <a:ext cx="12348755" cy="1421928"/>
          </a:xfrm>
          <a:prstGeom prst="rect">
            <a:avLst/>
          </a:prstGeom>
          <a:noFill/>
          <a:ln>
            <a:solidFill>
              <a:schemeClr val="accent1"/>
            </a:solidFill>
          </a:ln>
        </p:spPr>
        <p:txBody>
          <a:bodyPr wrap="square" rtlCol="0">
            <a:spAutoFit/>
          </a:bodyPr>
          <a:lstStyle/>
          <a:p>
            <a:r>
              <a:rPr lang="en-US" sz="2160" b="1" dirty="0">
                <a:solidFill>
                  <a:srgbClr val="0070C0"/>
                </a:solidFill>
              </a:rPr>
              <a:t>Apixaban: </a:t>
            </a:r>
            <a:endParaRPr lang="tr-TR" sz="2160" b="1" dirty="0">
              <a:solidFill>
                <a:srgbClr val="0070C0"/>
              </a:solidFill>
            </a:endParaRPr>
          </a:p>
          <a:p>
            <a:r>
              <a:rPr lang="tr-TR" sz="2160" dirty="0" err="1"/>
              <a:t>Apixaban</a:t>
            </a:r>
            <a:r>
              <a:rPr lang="tr-TR" sz="2160" dirty="0"/>
              <a:t> has </a:t>
            </a:r>
            <a:r>
              <a:rPr lang="tr-TR" sz="2160" dirty="0" err="1"/>
              <a:t>the</a:t>
            </a:r>
            <a:r>
              <a:rPr lang="tr-TR" sz="2160" dirty="0"/>
              <a:t> </a:t>
            </a:r>
            <a:r>
              <a:rPr lang="tr-TR" sz="2160" dirty="0" err="1"/>
              <a:t>least</a:t>
            </a:r>
            <a:r>
              <a:rPr lang="tr-TR" sz="2160" dirty="0"/>
              <a:t> </a:t>
            </a:r>
            <a:r>
              <a:rPr lang="tr-TR" sz="2160" dirty="0" err="1"/>
              <a:t>dependence</a:t>
            </a:r>
            <a:r>
              <a:rPr lang="tr-TR" sz="2160" dirty="0"/>
              <a:t> on </a:t>
            </a:r>
            <a:r>
              <a:rPr lang="tr-TR" sz="2160" dirty="0" err="1"/>
              <a:t>clearance</a:t>
            </a:r>
            <a:r>
              <a:rPr lang="tr-TR" sz="2160" dirty="0"/>
              <a:t> </a:t>
            </a:r>
            <a:r>
              <a:rPr lang="tr-TR" sz="2160" dirty="0" err="1"/>
              <a:t>by</a:t>
            </a:r>
            <a:r>
              <a:rPr lang="tr-TR" sz="2160" dirty="0"/>
              <a:t> </a:t>
            </a:r>
            <a:r>
              <a:rPr lang="tr-TR" sz="2160" dirty="0" err="1"/>
              <a:t>the</a:t>
            </a:r>
            <a:r>
              <a:rPr lang="tr-TR" sz="2160" dirty="0"/>
              <a:t> </a:t>
            </a:r>
            <a:r>
              <a:rPr lang="tr-TR" sz="2160" dirty="0" err="1"/>
              <a:t>kidney.Canadian</a:t>
            </a:r>
            <a:r>
              <a:rPr lang="tr-TR" sz="2160" dirty="0"/>
              <a:t> </a:t>
            </a:r>
            <a:r>
              <a:rPr lang="tr-TR" sz="2160" dirty="0" err="1"/>
              <a:t>product</a:t>
            </a:r>
            <a:r>
              <a:rPr lang="tr-TR" sz="2160" dirty="0"/>
              <a:t> </a:t>
            </a:r>
            <a:r>
              <a:rPr lang="tr-TR" sz="2160" dirty="0" err="1"/>
              <a:t>information</a:t>
            </a:r>
            <a:r>
              <a:rPr lang="tr-TR" sz="2160" dirty="0"/>
              <a:t> </a:t>
            </a:r>
            <a:r>
              <a:rPr lang="tr-TR" sz="2160" dirty="0" err="1"/>
              <a:t>states</a:t>
            </a:r>
            <a:r>
              <a:rPr lang="tr-TR" sz="2160" dirty="0"/>
              <a:t> </a:t>
            </a:r>
            <a:r>
              <a:rPr lang="tr-TR" sz="2160" dirty="0" err="1"/>
              <a:t>that</a:t>
            </a:r>
            <a:r>
              <a:rPr lang="tr-TR" sz="2160" dirty="0"/>
              <a:t> </a:t>
            </a:r>
            <a:r>
              <a:rPr lang="tr-TR" sz="2160" dirty="0" err="1"/>
              <a:t>apixaban</a:t>
            </a:r>
            <a:r>
              <a:rPr lang="tr-TR" sz="2160" dirty="0"/>
              <a:t> </a:t>
            </a:r>
            <a:r>
              <a:rPr lang="tr-TR" sz="2160" u="sng" dirty="0"/>
              <a:t>is not </a:t>
            </a:r>
            <a:r>
              <a:rPr lang="tr-TR" sz="2160" u="sng" dirty="0" err="1"/>
              <a:t>recommended</a:t>
            </a:r>
            <a:r>
              <a:rPr lang="tr-TR" sz="2160" u="sng" dirty="0"/>
              <a:t> </a:t>
            </a:r>
            <a:r>
              <a:rPr lang="tr-TR" sz="2160" dirty="0"/>
              <a:t>in </a:t>
            </a:r>
            <a:r>
              <a:rPr lang="tr-TR" sz="2160" dirty="0" err="1"/>
              <a:t>individuals</a:t>
            </a:r>
            <a:r>
              <a:rPr lang="tr-TR" sz="2160" dirty="0"/>
              <a:t> </a:t>
            </a:r>
            <a:r>
              <a:rPr lang="tr-TR" sz="2160" dirty="0" err="1"/>
              <a:t>with</a:t>
            </a:r>
            <a:r>
              <a:rPr lang="tr-TR" sz="2160" dirty="0"/>
              <a:t> </a:t>
            </a:r>
            <a:r>
              <a:rPr lang="tr-TR" sz="2160" b="1" dirty="0" err="1">
                <a:solidFill>
                  <a:srgbClr val="C00000"/>
                </a:solidFill>
              </a:rPr>
              <a:t>CrCl</a:t>
            </a:r>
            <a:r>
              <a:rPr lang="tr-TR" sz="2160" b="1" dirty="0">
                <a:solidFill>
                  <a:srgbClr val="C00000"/>
                </a:solidFill>
              </a:rPr>
              <a:t> &lt;15 </a:t>
            </a:r>
            <a:r>
              <a:rPr lang="tr-TR" sz="2160" b="1" dirty="0" err="1">
                <a:solidFill>
                  <a:srgbClr val="C00000"/>
                </a:solidFill>
              </a:rPr>
              <a:t>mL</a:t>
            </a:r>
            <a:r>
              <a:rPr lang="tr-TR" sz="2160" b="1" dirty="0">
                <a:solidFill>
                  <a:srgbClr val="C00000"/>
                </a:solidFill>
              </a:rPr>
              <a:t>/</a:t>
            </a:r>
            <a:r>
              <a:rPr lang="tr-TR" sz="2160" b="1" dirty="0" err="1">
                <a:solidFill>
                  <a:srgbClr val="C00000"/>
                </a:solidFill>
              </a:rPr>
              <a:t>minute</a:t>
            </a:r>
            <a:r>
              <a:rPr lang="tr-TR" sz="2160" b="1" dirty="0">
                <a:solidFill>
                  <a:srgbClr val="C00000"/>
                </a:solidFill>
              </a:rPr>
              <a:t> </a:t>
            </a:r>
          </a:p>
          <a:p>
            <a:endParaRPr lang="en-US" sz="2160" dirty="0"/>
          </a:p>
        </p:txBody>
      </p:sp>
      <p:sp>
        <p:nvSpPr>
          <p:cNvPr id="4" name="Metin kutusu 3">
            <a:extLst>
              <a:ext uri="{FF2B5EF4-FFF2-40B4-BE49-F238E27FC236}">
                <a16:creationId xmlns:a16="http://schemas.microsoft.com/office/drawing/2014/main" id="{4D8E9A86-8B4D-DD4E-AB91-5B755187263D}"/>
              </a:ext>
            </a:extLst>
          </p:cNvPr>
          <p:cNvSpPr txBox="1"/>
          <p:nvPr/>
        </p:nvSpPr>
        <p:spPr>
          <a:xfrm>
            <a:off x="1410787" y="4631486"/>
            <a:ext cx="12348755" cy="1421928"/>
          </a:xfrm>
          <a:prstGeom prst="rect">
            <a:avLst/>
          </a:prstGeom>
          <a:noFill/>
          <a:ln>
            <a:solidFill>
              <a:schemeClr val="accent1"/>
            </a:solidFill>
          </a:ln>
        </p:spPr>
        <p:txBody>
          <a:bodyPr wrap="square" rtlCol="0">
            <a:spAutoFit/>
          </a:bodyPr>
          <a:lstStyle/>
          <a:p>
            <a:r>
              <a:rPr lang="en-US" sz="2160" b="1" dirty="0" err="1">
                <a:solidFill>
                  <a:srgbClr val="0070C0"/>
                </a:solidFill>
              </a:rPr>
              <a:t>Edoxaban</a:t>
            </a:r>
            <a:r>
              <a:rPr lang="en-US" sz="2160" b="1" dirty="0">
                <a:solidFill>
                  <a:srgbClr val="0070C0"/>
                </a:solidFill>
              </a:rPr>
              <a:t>: </a:t>
            </a:r>
            <a:endParaRPr lang="tr-TR" sz="2160" b="1" dirty="0">
              <a:solidFill>
                <a:srgbClr val="0070C0"/>
              </a:solidFill>
            </a:endParaRPr>
          </a:p>
          <a:p>
            <a:r>
              <a:rPr lang="tr-TR" sz="2160" dirty="0" err="1"/>
              <a:t>Dose</a:t>
            </a:r>
            <a:r>
              <a:rPr lang="tr-TR" sz="2160" dirty="0"/>
              <a:t> </a:t>
            </a:r>
            <a:r>
              <a:rPr lang="tr-TR" sz="2160" dirty="0" err="1"/>
              <a:t>reduction</a:t>
            </a:r>
            <a:r>
              <a:rPr lang="tr-TR" sz="2160" dirty="0"/>
              <a:t> </a:t>
            </a:r>
            <a:r>
              <a:rPr lang="tr-TR" sz="2160" dirty="0" err="1"/>
              <a:t>for</a:t>
            </a:r>
            <a:r>
              <a:rPr lang="tr-TR" sz="2160" dirty="0"/>
              <a:t> </a:t>
            </a:r>
            <a:r>
              <a:rPr lang="tr-TR" sz="2160" dirty="0" err="1"/>
              <a:t>people</a:t>
            </a:r>
            <a:r>
              <a:rPr lang="tr-TR" sz="2160" dirty="0"/>
              <a:t> </a:t>
            </a:r>
            <a:r>
              <a:rPr lang="tr-TR" sz="2160" dirty="0" err="1"/>
              <a:t>with</a:t>
            </a:r>
            <a:r>
              <a:rPr lang="tr-TR" sz="2160" dirty="0"/>
              <a:t> </a:t>
            </a:r>
            <a:r>
              <a:rPr lang="tr-TR" sz="2160" b="1" dirty="0" err="1">
                <a:solidFill>
                  <a:srgbClr val="C00000"/>
                </a:solidFill>
              </a:rPr>
              <a:t>CrCl</a:t>
            </a:r>
            <a:r>
              <a:rPr lang="tr-TR" sz="2160" b="1" dirty="0">
                <a:solidFill>
                  <a:srgbClr val="C00000"/>
                </a:solidFill>
              </a:rPr>
              <a:t> of 15 </a:t>
            </a:r>
            <a:r>
              <a:rPr lang="tr-TR" sz="2160" b="1" dirty="0" err="1">
                <a:solidFill>
                  <a:srgbClr val="C00000"/>
                </a:solidFill>
              </a:rPr>
              <a:t>to</a:t>
            </a:r>
            <a:r>
              <a:rPr lang="tr-TR" sz="2160" b="1" dirty="0">
                <a:solidFill>
                  <a:srgbClr val="C00000"/>
                </a:solidFill>
              </a:rPr>
              <a:t> 50 </a:t>
            </a:r>
            <a:r>
              <a:rPr lang="tr-TR" sz="2160" b="1" dirty="0" err="1">
                <a:solidFill>
                  <a:srgbClr val="C00000"/>
                </a:solidFill>
              </a:rPr>
              <a:t>mL</a:t>
            </a:r>
            <a:r>
              <a:rPr lang="tr-TR" sz="2160" b="1" dirty="0">
                <a:solidFill>
                  <a:srgbClr val="C00000"/>
                </a:solidFill>
              </a:rPr>
              <a:t>/</a:t>
            </a:r>
            <a:r>
              <a:rPr lang="tr-TR" sz="2160" b="1" dirty="0" err="1">
                <a:solidFill>
                  <a:srgbClr val="C00000"/>
                </a:solidFill>
              </a:rPr>
              <a:t>minute</a:t>
            </a:r>
            <a:r>
              <a:rPr lang="tr-TR" sz="2160" dirty="0"/>
              <a:t>, </a:t>
            </a:r>
            <a:r>
              <a:rPr lang="tr-TR" sz="2160" dirty="0" err="1"/>
              <a:t>and</a:t>
            </a:r>
            <a:r>
              <a:rPr lang="tr-TR" sz="2160" dirty="0"/>
              <a:t> </a:t>
            </a:r>
            <a:r>
              <a:rPr lang="tr-TR" sz="2160" dirty="0" err="1"/>
              <a:t>edoxaban</a:t>
            </a:r>
            <a:r>
              <a:rPr lang="tr-TR" sz="2160" dirty="0"/>
              <a:t> is </a:t>
            </a:r>
            <a:r>
              <a:rPr lang="tr-TR" sz="2160" u="sng" dirty="0"/>
              <a:t>not </a:t>
            </a:r>
            <a:r>
              <a:rPr lang="tr-TR" sz="2160" u="sng" dirty="0" err="1"/>
              <a:t>to</a:t>
            </a:r>
            <a:r>
              <a:rPr lang="tr-TR" sz="2160" u="sng" dirty="0"/>
              <a:t> be </a:t>
            </a:r>
            <a:r>
              <a:rPr lang="tr-TR" sz="2160" u="sng" dirty="0" err="1"/>
              <a:t>used</a:t>
            </a:r>
            <a:r>
              <a:rPr lang="tr-TR" sz="2160" u="sng" dirty="0"/>
              <a:t> </a:t>
            </a:r>
            <a:r>
              <a:rPr lang="tr-TR" sz="2160" dirty="0"/>
              <a:t>in </a:t>
            </a:r>
            <a:r>
              <a:rPr lang="tr-TR" sz="2160" dirty="0" err="1"/>
              <a:t>those</a:t>
            </a:r>
            <a:r>
              <a:rPr lang="tr-TR" sz="2160" dirty="0"/>
              <a:t> </a:t>
            </a:r>
            <a:r>
              <a:rPr lang="tr-TR" sz="2160" dirty="0" err="1"/>
              <a:t>with</a:t>
            </a:r>
            <a:r>
              <a:rPr lang="tr-TR" sz="2160" dirty="0"/>
              <a:t> </a:t>
            </a:r>
            <a:r>
              <a:rPr lang="tr-TR" sz="2160" b="1" dirty="0" err="1">
                <a:solidFill>
                  <a:srgbClr val="C00000"/>
                </a:solidFill>
              </a:rPr>
              <a:t>CrCl</a:t>
            </a:r>
            <a:r>
              <a:rPr lang="tr-TR" sz="2160" b="1" dirty="0">
                <a:solidFill>
                  <a:srgbClr val="C00000"/>
                </a:solidFill>
              </a:rPr>
              <a:t>&gt;95 </a:t>
            </a:r>
            <a:r>
              <a:rPr lang="tr-TR" sz="2160" b="1" dirty="0" err="1">
                <a:solidFill>
                  <a:srgbClr val="C00000"/>
                </a:solidFill>
              </a:rPr>
              <a:t>mL</a:t>
            </a:r>
            <a:r>
              <a:rPr lang="tr-TR" sz="2160" b="1" dirty="0">
                <a:solidFill>
                  <a:srgbClr val="C00000"/>
                </a:solidFill>
              </a:rPr>
              <a:t>/</a:t>
            </a:r>
            <a:r>
              <a:rPr lang="tr-TR" sz="2160" b="1" dirty="0" err="1">
                <a:solidFill>
                  <a:srgbClr val="C00000"/>
                </a:solidFill>
              </a:rPr>
              <a:t>minute</a:t>
            </a:r>
            <a:r>
              <a:rPr lang="tr-TR" sz="2160" b="1" dirty="0">
                <a:solidFill>
                  <a:srgbClr val="C00000"/>
                </a:solidFill>
              </a:rPr>
              <a:t> </a:t>
            </a:r>
            <a:r>
              <a:rPr lang="tr-TR" sz="2160" b="1" dirty="0" err="1">
                <a:solidFill>
                  <a:srgbClr val="C00000"/>
                </a:solidFill>
              </a:rPr>
              <a:t>or</a:t>
            </a:r>
            <a:r>
              <a:rPr lang="tr-TR" sz="2160" b="1" dirty="0">
                <a:solidFill>
                  <a:srgbClr val="C00000"/>
                </a:solidFill>
              </a:rPr>
              <a:t> &lt;15 </a:t>
            </a:r>
            <a:r>
              <a:rPr lang="tr-TR" sz="2160" b="1" dirty="0" err="1">
                <a:solidFill>
                  <a:srgbClr val="C00000"/>
                </a:solidFill>
              </a:rPr>
              <a:t>mL</a:t>
            </a:r>
            <a:r>
              <a:rPr lang="tr-TR" sz="2160" b="1" dirty="0">
                <a:solidFill>
                  <a:srgbClr val="C00000"/>
                </a:solidFill>
              </a:rPr>
              <a:t>/</a:t>
            </a:r>
            <a:r>
              <a:rPr lang="tr-TR" sz="2160" b="1" dirty="0" err="1">
                <a:solidFill>
                  <a:srgbClr val="C00000"/>
                </a:solidFill>
              </a:rPr>
              <a:t>minute</a:t>
            </a:r>
            <a:r>
              <a:rPr lang="tr-TR" sz="2160" b="1" dirty="0">
                <a:solidFill>
                  <a:srgbClr val="C00000"/>
                </a:solidFill>
              </a:rPr>
              <a:t> </a:t>
            </a:r>
          </a:p>
          <a:p>
            <a:endParaRPr lang="en-US" sz="2160" dirty="0"/>
          </a:p>
        </p:txBody>
      </p:sp>
      <p:sp>
        <p:nvSpPr>
          <p:cNvPr id="5" name="Metin kutusu 4"/>
          <p:cNvSpPr txBox="1"/>
          <p:nvPr/>
        </p:nvSpPr>
        <p:spPr>
          <a:xfrm>
            <a:off x="12414324" y="7745506"/>
            <a:ext cx="1979407" cy="4247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tr-TR"/>
            </a:defPPr>
            <a:lvl1pPr algn="r">
              <a:tabLst>
                <a:tab pos="601663" algn="l"/>
              </a:tabLst>
              <a:defRPr i="1">
                <a:solidFill>
                  <a:srgbClr val="5B616B"/>
                </a:solidFill>
                <a:latin typeface="Tahoma" charset="0"/>
              </a:defRPr>
            </a:lvl1pPr>
          </a:lstStyle>
          <a:p>
            <a:r>
              <a:rPr lang="tr-TR" dirty="0" err="1"/>
              <a:t>UpToDate</a:t>
            </a:r>
            <a:r>
              <a:rPr lang="tr-TR" dirty="0"/>
              <a:t> 2024</a:t>
            </a:r>
          </a:p>
        </p:txBody>
      </p:sp>
    </p:spTree>
    <p:extLst>
      <p:ext uri="{BB962C8B-B14F-4D97-AF65-F5344CB8AC3E}">
        <p14:creationId xmlns:p14="http://schemas.microsoft.com/office/powerpoint/2010/main" val="1201030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35315"/>
          </a:xfrm>
          <a:prstGeom prst="rect">
            <a:avLst/>
          </a:prstGeom>
        </p:spPr>
      </p:pic>
      <p:sp>
        <p:nvSpPr>
          <p:cNvPr id="3" name="Text 0"/>
          <p:cNvSpPr/>
          <p:nvPr/>
        </p:nvSpPr>
        <p:spPr>
          <a:xfrm>
            <a:off x="5723072" y="430887"/>
            <a:ext cx="4473654" cy="489585"/>
          </a:xfrm>
          <a:prstGeom prst="rect">
            <a:avLst/>
          </a:prstGeom>
          <a:noFill/>
          <a:ln/>
        </p:spPr>
        <p:txBody>
          <a:bodyPr wrap="none" lIns="0" tIns="0" rIns="0" bIns="0" rtlCol="0" anchor="t"/>
          <a:lstStyle/>
          <a:p>
            <a:pPr marL="0" indent="0" algn="l">
              <a:lnSpc>
                <a:spcPts val="3850"/>
              </a:lnSpc>
              <a:buNone/>
            </a:pPr>
            <a:r>
              <a:rPr lang="en-US" sz="3200" b="1" dirty="0">
                <a:solidFill>
                  <a:srgbClr val="2C2926"/>
                </a:solidFill>
                <a:ea typeface="Bricolage Grotesque Semi Bold" pitchFamily="34" charset="-122"/>
                <a:cs typeface="Big Caslon Medium" panose="02000603090000020003" pitchFamily="2" charset="-79"/>
              </a:rPr>
              <a:t>Sonuç ve Klinik Öneriler</a:t>
            </a:r>
            <a:endParaRPr lang="en-US" sz="3200" b="1" dirty="0">
              <a:cs typeface="Big Caslon Medium" panose="02000603090000020003" pitchFamily="2" charset="-79"/>
            </a:endParaRPr>
          </a:p>
        </p:txBody>
      </p:sp>
      <p:sp>
        <p:nvSpPr>
          <p:cNvPr id="4" name="Shape 1"/>
          <p:cNvSpPr/>
          <p:nvPr/>
        </p:nvSpPr>
        <p:spPr>
          <a:xfrm>
            <a:off x="5723072" y="1155502"/>
            <a:ext cx="8657946" cy="1544717"/>
          </a:xfrm>
          <a:prstGeom prst="roundRect">
            <a:avLst>
              <a:gd name="adj" fmla="val 4260"/>
            </a:avLst>
          </a:prstGeom>
          <a:solidFill>
            <a:srgbClr val="FFFFFF"/>
          </a:solidFill>
          <a:ln w="7620">
            <a:solidFill>
              <a:srgbClr val="F8ECD3"/>
            </a:solidFill>
            <a:prstDash val="solid"/>
          </a:ln>
        </p:spPr>
      </p:sp>
      <p:pic>
        <p:nvPicPr>
          <p:cNvPr id="5" name="Image 1" descr="preencoded.png"/>
          <p:cNvPicPr>
            <a:picLocks noChangeAspect="1"/>
          </p:cNvPicPr>
          <p:nvPr/>
        </p:nvPicPr>
        <p:blipFill>
          <a:blip r:embed="rId4"/>
          <a:stretch>
            <a:fillRect/>
          </a:stretch>
        </p:blipFill>
        <p:spPr>
          <a:xfrm>
            <a:off x="5887378" y="1319808"/>
            <a:ext cx="470059" cy="470059"/>
          </a:xfrm>
          <a:prstGeom prst="rect">
            <a:avLst/>
          </a:prstGeom>
        </p:spPr>
      </p:pic>
      <p:pic>
        <p:nvPicPr>
          <p:cNvPr id="6" name="Image 2" descr="preencoded.png"/>
          <p:cNvPicPr>
            <a:picLocks noChangeAspect="1"/>
          </p:cNvPicPr>
          <p:nvPr/>
        </p:nvPicPr>
        <p:blipFill>
          <a:blip r:embed="rId5"/>
          <a:stretch>
            <a:fillRect/>
          </a:stretch>
        </p:blipFill>
        <p:spPr>
          <a:xfrm>
            <a:off x="6016680" y="1422678"/>
            <a:ext cx="211455" cy="264319"/>
          </a:xfrm>
          <a:prstGeom prst="rect">
            <a:avLst/>
          </a:prstGeom>
        </p:spPr>
      </p:pic>
      <p:sp>
        <p:nvSpPr>
          <p:cNvPr id="7" name="Text 2"/>
          <p:cNvSpPr/>
          <p:nvPr/>
        </p:nvSpPr>
        <p:spPr>
          <a:xfrm>
            <a:off x="5887378" y="1946553"/>
            <a:ext cx="1958578" cy="244793"/>
          </a:xfrm>
          <a:prstGeom prst="rect">
            <a:avLst/>
          </a:prstGeom>
          <a:noFill/>
          <a:ln/>
        </p:spPr>
        <p:txBody>
          <a:bodyPr wrap="none" lIns="0" tIns="0" rIns="0" bIns="0" rtlCol="0" anchor="t"/>
          <a:lstStyle/>
          <a:p>
            <a:pPr marL="0" indent="0" algn="l">
              <a:lnSpc>
                <a:spcPts val="1900"/>
              </a:lnSpc>
              <a:buNone/>
            </a:pPr>
            <a:r>
              <a:rPr lang="en-US" sz="2400" b="1" dirty="0">
                <a:solidFill>
                  <a:srgbClr val="2C2926"/>
                </a:solidFill>
                <a:ea typeface="Bricolage Grotesque Semi Bold" pitchFamily="34" charset="-122"/>
                <a:cs typeface="Big Caslon Medium" panose="02000603090000020003" pitchFamily="2" charset="-79"/>
              </a:rPr>
              <a:t>Tanıda Zorluklar</a:t>
            </a:r>
            <a:endParaRPr lang="en-US" sz="2400" b="1" dirty="0">
              <a:cs typeface="Big Caslon Medium" panose="02000603090000020003" pitchFamily="2" charset="-79"/>
            </a:endParaRPr>
          </a:p>
        </p:txBody>
      </p:sp>
      <p:sp>
        <p:nvSpPr>
          <p:cNvPr id="8" name="Text 3"/>
          <p:cNvSpPr/>
          <p:nvPr/>
        </p:nvSpPr>
        <p:spPr>
          <a:xfrm>
            <a:off x="5887378" y="2285286"/>
            <a:ext cx="7718584" cy="250627"/>
          </a:xfrm>
          <a:prstGeom prst="rect">
            <a:avLst/>
          </a:prstGeom>
          <a:noFill/>
          <a:ln/>
        </p:spPr>
        <p:txBody>
          <a:bodyPr wrap="none" lIns="0" tIns="0" rIns="0" bIns="0" rtlCol="0" anchor="t"/>
          <a:lstStyle/>
          <a:p>
            <a:pPr marL="0" indent="0" algn="l">
              <a:lnSpc>
                <a:spcPts val="1950"/>
              </a:lnSpc>
              <a:buNone/>
            </a:pPr>
            <a:r>
              <a:rPr lang="en-US" dirty="0">
                <a:solidFill>
                  <a:srgbClr val="2C2926"/>
                </a:solidFill>
                <a:ea typeface="Inter" pitchFamily="34" charset="-122"/>
                <a:cs typeface="Arial" panose="020B0604020202020204" pitchFamily="34" charset="0"/>
              </a:rPr>
              <a:t>PE yaşlılarda sıklıkla atlanır. Nonspesifik semptomlar ve komorbidite tanıyı zorlaştırır.</a:t>
            </a:r>
            <a:endParaRPr lang="en-US" dirty="0">
              <a:cs typeface="Arial" panose="020B0604020202020204" pitchFamily="34" charset="0"/>
            </a:endParaRPr>
          </a:p>
        </p:txBody>
      </p:sp>
      <p:sp>
        <p:nvSpPr>
          <p:cNvPr id="9" name="Shape 4"/>
          <p:cNvSpPr/>
          <p:nvPr/>
        </p:nvSpPr>
        <p:spPr>
          <a:xfrm>
            <a:off x="5723072" y="2856905"/>
            <a:ext cx="8657946" cy="1544717"/>
          </a:xfrm>
          <a:prstGeom prst="roundRect">
            <a:avLst>
              <a:gd name="adj" fmla="val 4260"/>
            </a:avLst>
          </a:prstGeom>
          <a:solidFill>
            <a:srgbClr val="FFFFFF"/>
          </a:solidFill>
          <a:ln w="7620">
            <a:solidFill>
              <a:srgbClr val="F8ECD3"/>
            </a:solidFill>
            <a:prstDash val="solid"/>
          </a:ln>
        </p:spPr>
      </p:sp>
      <p:pic>
        <p:nvPicPr>
          <p:cNvPr id="10" name="Image 3" descr="preencoded.png"/>
          <p:cNvPicPr>
            <a:picLocks noChangeAspect="1"/>
          </p:cNvPicPr>
          <p:nvPr/>
        </p:nvPicPr>
        <p:blipFill>
          <a:blip r:embed="rId6"/>
          <a:stretch>
            <a:fillRect/>
          </a:stretch>
        </p:blipFill>
        <p:spPr>
          <a:xfrm>
            <a:off x="5887378" y="3021211"/>
            <a:ext cx="470059" cy="470059"/>
          </a:xfrm>
          <a:prstGeom prst="rect">
            <a:avLst/>
          </a:prstGeom>
        </p:spPr>
      </p:pic>
      <p:pic>
        <p:nvPicPr>
          <p:cNvPr id="11" name="Image 4" descr="preencoded.png"/>
          <p:cNvPicPr>
            <a:picLocks noChangeAspect="1"/>
          </p:cNvPicPr>
          <p:nvPr/>
        </p:nvPicPr>
        <p:blipFill>
          <a:blip r:embed="rId7"/>
          <a:stretch>
            <a:fillRect/>
          </a:stretch>
        </p:blipFill>
        <p:spPr>
          <a:xfrm>
            <a:off x="6016680" y="3124081"/>
            <a:ext cx="211455" cy="264319"/>
          </a:xfrm>
          <a:prstGeom prst="rect">
            <a:avLst/>
          </a:prstGeom>
        </p:spPr>
      </p:pic>
      <p:sp>
        <p:nvSpPr>
          <p:cNvPr id="12" name="Text 5"/>
          <p:cNvSpPr/>
          <p:nvPr/>
        </p:nvSpPr>
        <p:spPr>
          <a:xfrm>
            <a:off x="5887378" y="3647956"/>
            <a:ext cx="1958578" cy="244793"/>
          </a:xfrm>
          <a:prstGeom prst="rect">
            <a:avLst/>
          </a:prstGeom>
          <a:noFill/>
          <a:ln/>
        </p:spPr>
        <p:txBody>
          <a:bodyPr wrap="none" lIns="0" tIns="0" rIns="0" bIns="0" rtlCol="0" anchor="t"/>
          <a:lstStyle/>
          <a:p>
            <a:pPr marL="0" indent="0" algn="l">
              <a:lnSpc>
                <a:spcPts val="1900"/>
              </a:lnSpc>
              <a:buNone/>
            </a:pPr>
            <a:r>
              <a:rPr lang="en-US" sz="2400" b="1" dirty="0">
                <a:solidFill>
                  <a:srgbClr val="2C2926"/>
                </a:solidFill>
                <a:ea typeface="Bricolage Grotesque Semi Bold" pitchFamily="34" charset="-122"/>
                <a:cs typeface="Big Caslon Medium" panose="02000603090000020003" pitchFamily="2" charset="-79"/>
              </a:rPr>
              <a:t>Yüksek Şüphe Eşiği</a:t>
            </a:r>
            <a:endParaRPr lang="en-US" sz="2400" b="1" dirty="0">
              <a:cs typeface="Big Caslon Medium" panose="02000603090000020003" pitchFamily="2" charset="-79"/>
            </a:endParaRPr>
          </a:p>
        </p:txBody>
      </p:sp>
      <p:sp>
        <p:nvSpPr>
          <p:cNvPr id="13" name="Text 6"/>
          <p:cNvSpPr/>
          <p:nvPr/>
        </p:nvSpPr>
        <p:spPr>
          <a:xfrm>
            <a:off x="5887378" y="3986689"/>
            <a:ext cx="7718584" cy="250627"/>
          </a:xfrm>
          <a:prstGeom prst="rect">
            <a:avLst/>
          </a:prstGeom>
          <a:noFill/>
          <a:ln/>
        </p:spPr>
        <p:txBody>
          <a:bodyPr wrap="none" lIns="0" tIns="0" rIns="0" bIns="0" rtlCol="0" anchor="t"/>
          <a:lstStyle/>
          <a:p>
            <a:pPr marL="0" indent="0" algn="l">
              <a:lnSpc>
                <a:spcPts val="1950"/>
              </a:lnSpc>
              <a:buNone/>
            </a:pPr>
            <a:r>
              <a:rPr lang="en-US" dirty="0">
                <a:solidFill>
                  <a:srgbClr val="2C2926"/>
                </a:solidFill>
                <a:ea typeface="Inter" pitchFamily="34" charset="-122"/>
                <a:cs typeface="Arial" panose="020B0604020202020204" pitchFamily="34" charset="0"/>
              </a:rPr>
              <a:t>Risk faktörü olan her yaşlı hastada açıklanamayan solunum semptomlarında PE düşünülmeli.</a:t>
            </a:r>
            <a:endParaRPr lang="en-US" dirty="0">
              <a:cs typeface="Arial" panose="020B0604020202020204" pitchFamily="34" charset="0"/>
            </a:endParaRPr>
          </a:p>
        </p:txBody>
      </p:sp>
      <p:sp>
        <p:nvSpPr>
          <p:cNvPr id="14" name="Shape 7"/>
          <p:cNvSpPr/>
          <p:nvPr/>
        </p:nvSpPr>
        <p:spPr>
          <a:xfrm>
            <a:off x="5723072" y="4558308"/>
            <a:ext cx="8657946" cy="1544717"/>
          </a:xfrm>
          <a:prstGeom prst="roundRect">
            <a:avLst>
              <a:gd name="adj" fmla="val 4260"/>
            </a:avLst>
          </a:prstGeom>
          <a:solidFill>
            <a:srgbClr val="FFFFFF"/>
          </a:solidFill>
          <a:ln w="7620">
            <a:solidFill>
              <a:srgbClr val="F8ECD3"/>
            </a:solidFill>
            <a:prstDash val="solid"/>
          </a:ln>
        </p:spPr>
      </p:sp>
      <p:pic>
        <p:nvPicPr>
          <p:cNvPr id="15" name="Image 5" descr="preencoded.png"/>
          <p:cNvPicPr>
            <a:picLocks noChangeAspect="1"/>
          </p:cNvPicPr>
          <p:nvPr/>
        </p:nvPicPr>
        <p:blipFill>
          <a:blip r:embed="rId8"/>
          <a:stretch>
            <a:fillRect/>
          </a:stretch>
        </p:blipFill>
        <p:spPr>
          <a:xfrm>
            <a:off x="5887378" y="4722614"/>
            <a:ext cx="470059" cy="470059"/>
          </a:xfrm>
          <a:prstGeom prst="rect">
            <a:avLst/>
          </a:prstGeom>
        </p:spPr>
      </p:pic>
      <p:pic>
        <p:nvPicPr>
          <p:cNvPr id="16" name="Image 6" descr="preencoded.png"/>
          <p:cNvPicPr>
            <a:picLocks noChangeAspect="1"/>
          </p:cNvPicPr>
          <p:nvPr/>
        </p:nvPicPr>
        <p:blipFill>
          <a:blip r:embed="rId9"/>
          <a:stretch>
            <a:fillRect/>
          </a:stretch>
        </p:blipFill>
        <p:spPr>
          <a:xfrm>
            <a:off x="6016680" y="4825484"/>
            <a:ext cx="211455" cy="264319"/>
          </a:xfrm>
          <a:prstGeom prst="rect">
            <a:avLst/>
          </a:prstGeom>
        </p:spPr>
      </p:pic>
      <p:sp>
        <p:nvSpPr>
          <p:cNvPr id="17" name="Text 8"/>
          <p:cNvSpPr/>
          <p:nvPr/>
        </p:nvSpPr>
        <p:spPr>
          <a:xfrm>
            <a:off x="5887378" y="5349359"/>
            <a:ext cx="2131814" cy="244793"/>
          </a:xfrm>
          <a:prstGeom prst="rect">
            <a:avLst/>
          </a:prstGeom>
          <a:noFill/>
          <a:ln/>
        </p:spPr>
        <p:txBody>
          <a:bodyPr wrap="none" lIns="0" tIns="0" rIns="0" bIns="0" rtlCol="0" anchor="t"/>
          <a:lstStyle/>
          <a:p>
            <a:pPr marL="0" indent="0" algn="l">
              <a:lnSpc>
                <a:spcPts val="1900"/>
              </a:lnSpc>
              <a:buNone/>
            </a:pPr>
            <a:r>
              <a:rPr lang="en-US" sz="2400" b="1" dirty="0">
                <a:solidFill>
                  <a:srgbClr val="2C2926"/>
                </a:solidFill>
                <a:ea typeface="Bricolage Grotesque Semi Bold" pitchFamily="34" charset="-122"/>
                <a:cs typeface="Big Caslon Medium" panose="02000603090000020003" pitchFamily="2" charset="-79"/>
              </a:rPr>
              <a:t>Görüntüleme Stratejisi</a:t>
            </a:r>
            <a:endParaRPr lang="en-US" sz="2400" b="1" dirty="0">
              <a:cs typeface="Big Caslon Medium" panose="02000603090000020003" pitchFamily="2" charset="-79"/>
            </a:endParaRPr>
          </a:p>
        </p:txBody>
      </p:sp>
      <p:sp>
        <p:nvSpPr>
          <p:cNvPr id="18" name="Text 9"/>
          <p:cNvSpPr/>
          <p:nvPr/>
        </p:nvSpPr>
        <p:spPr>
          <a:xfrm>
            <a:off x="5887378" y="5688092"/>
            <a:ext cx="7718584" cy="250627"/>
          </a:xfrm>
          <a:prstGeom prst="rect">
            <a:avLst/>
          </a:prstGeom>
          <a:noFill/>
          <a:ln/>
        </p:spPr>
        <p:txBody>
          <a:bodyPr wrap="none" lIns="0" tIns="0" rIns="0" bIns="0" rtlCol="0" anchor="t"/>
          <a:lstStyle/>
          <a:p>
            <a:pPr marL="0" indent="0" algn="l">
              <a:lnSpc>
                <a:spcPts val="1950"/>
              </a:lnSpc>
              <a:buNone/>
            </a:pPr>
            <a:r>
              <a:rPr lang="en-US" sz="2000" dirty="0">
                <a:solidFill>
                  <a:srgbClr val="2C2926"/>
                </a:solidFill>
                <a:ea typeface="Inter" pitchFamily="34" charset="-122"/>
                <a:cs typeface="Arial" panose="020B0604020202020204" pitchFamily="34" charset="0"/>
              </a:rPr>
              <a:t>BT anjiyografi tercih edilmeli. V/Q sintigrafisi yaşlılarda sınırlı değere sahip.</a:t>
            </a:r>
            <a:endParaRPr lang="en-US" sz="2000" dirty="0">
              <a:cs typeface="Arial" panose="020B0604020202020204" pitchFamily="34" charset="0"/>
            </a:endParaRPr>
          </a:p>
        </p:txBody>
      </p:sp>
      <p:sp>
        <p:nvSpPr>
          <p:cNvPr id="19" name="Shape 10"/>
          <p:cNvSpPr/>
          <p:nvPr/>
        </p:nvSpPr>
        <p:spPr>
          <a:xfrm>
            <a:off x="5723072" y="6259711"/>
            <a:ext cx="8657946" cy="1544717"/>
          </a:xfrm>
          <a:prstGeom prst="roundRect">
            <a:avLst>
              <a:gd name="adj" fmla="val 4260"/>
            </a:avLst>
          </a:prstGeom>
          <a:solidFill>
            <a:srgbClr val="FFFFFF"/>
          </a:solidFill>
          <a:ln w="7620">
            <a:solidFill>
              <a:srgbClr val="F8ECD3"/>
            </a:solidFill>
            <a:prstDash val="solid"/>
          </a:ln>
        </p:spPr>
      </p:sp>
      <p:pic>
        <p:nvPicPr>
          <p:cNvPr id="20" name="Image 7" descr="preencoded.png"/>
          <p:cNvPicPr>
            <a:picLocks noChangeAspect="1"/>
          </p:cNvPicPr>
          <p:nvPr/>
        </p:nvPicPr>
        <p:blipFill>
          <a:blip r:embed="rId10"/>
          <a:stretch>
            <a:fillRect/>
          </a:stretch>
        </p:blipFill>
        <p:spPr>
          <a:xfrm>
            <a:off x="5887378" y="6424017"/>
            <a:ext cx="470059" cy="470059"/>
          </a:xfrm>
          <a:prstGeom prst="rect">
            <a:avLst/>
          </a:prstGeom>
        </p:spPr>
      </p:pic>
      <p:pic>
        <p:nvPicPr>
          <p:cNvPr id="21" name="Image 8" descr="preencoded.png"/>
          <p:cNvPicPr>
            <a:picLocks noChangeAspect="1"/>
          </p:cNvPicPr>
          <p:nvPr/>
        </p:nvPicPr>
        <p:blipFill>
          <a:blip r:embed="rId11"/>
          <a:stretch>
            <a:fillRect/>
          </a:stretch>
        </p:blipFill>
        <p:spPr>
          <a:xfrm>
            <a:off x="6016680" y="6526887"/>
            <a:ext cx="211455" cy="264319"/>
          </a:xfrm>
          <a:prstGeom prst="rect">
            <a:avLst/>
          </a:prstGeom>
        </p:spPr>
      </p:pic>
      <p:sp>
        <p:nvSpPr>
          <p:cNvPr id="22" name="Text 11"/>
          <p:cNvSpPr/>
          <p:nvPr/>
        </p:nvSpPr>
        <p:spPr>
          <a:xfrm>
            <a:off x="5887378" y="7050762"/>
            <a:ext cx="1958578" cy="244793"/>
          </a:xfrm>
          <a:prstGeom prst="rect">
            <a:avLst/>
          </a:prstGeom>
          <a:noFill/>
          <a:ln/>
        </p:spPr>
        <p:txBody>
          <a:bodyPr wrap="none" lIns="0" tIns="0" rIns="0" bIns="0" rtlCol="0" anchor="t"/>
          <a:lstStyle/>
          <a:p>
            <a:pPr marL="0" indent="0" algn="l">
              <a:lnSpc>
                <a:spcPts val="1900"/>
              </a:lnSpc>
              <a:buNone/>
            </a:pPr>
            <a:r>
              <a:rPr lang="en-US" sz="2400" b="1" dirty="0">
                <a:solidFill>
                  <a:srgbClr val="2C2926"/>
                </a:solidFill>
                <a:ea typeface="Bricolage Grotesque Semi Bold" pitchFamily="34" charset="-122"/>
                <a:cs typeface="Big Caslon Medium" panose="02000603090000020003" pitchFamily="2" charset="-79"/>
              </a:rPr>
              <a:t>Primer Korunma</a:t>
            </a:r>
            <a:endParaRPr lang="en-US" sz="2400" b="1" dirty="0">
              <a:cs typeface="Big Caslon Medium" panose="02000603090000020003" pitchFamily="2" charset="-79"/>
            </a:endParaRPr>
          </a:p>
        </p:txBody>
      </p:sp>
      <p:sp>
        <p:nvSpPr>
          <p:cNvPr id="23" name="Text 12"/>
          <p:cNvSpPr/>
          <p:nvPr/>
        </p:nvSpPr>
        <p:spPr>
          <a:xfrm>
            <a:off x="5887378" y="7389495"/>
            <a:ext cx="7718584" cy="250627"/>
          </a:xfrm>
          <a:prstGeom prst="rect">
            <a:avLst/>
          </a:prstGeom>
          <a:noFill/>
          <a:ln/>
        </p:spPr>
        <p:txBody>
          <a:bodyPr wrap="none" lIns="0" tIns="0" rIns="0" bIns="0" rtlCol="0" anchor="t"/>
          <a:lstStyle/>
          <a:p>
            <a:pPr marL="0" indent="0" algn="l">
              <a:lnSpc>
                <a:spcPts val="1950"/>
              </a:lnSpc>
              <a:buNone/>
            </a:pPr>
            <a:r>
              <a:rPr lang="en-US" dirty="0">
                <a:solidFill>
                  <a:srgbClr val="2C2926"/>
                </a:solidFill>
                <a:ea typeface="Inter" pitchFamily="34" charset="-122"/>
                <a:cs typeface="Arial" panose="020B0604020202020204" pitchFamily="34" charset="0"/>
              </a:rPr>
              <a:t>Yatan yaşlı hastalarda mekanik veya farmakolojik profilaksi mutlaka değerlendirilmeli.</a:t>
            </a:r>
            <a:endParaRPr lang="en-US" dirty="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Group 73"/>
          <p:cNvGraphicFramePr>
            <a:graphicFrameLocks noGrp="1"/>
          </p:cNvGraphicFramePr>
          <p:nvPr>
            <p:extLst>
              <p:ext uri="{D42A27DB-BD31-4B8C-83A1-F6EECF244321}">
                <p14:modId xmlns:p14="http://schemas.microsoft.com/office/powerpoint/2010/main" val="952573939"/>
              </p:ext>
            </p:extLst>
          </p:nvPr>
        </p:nvGraphicFramePr>
        <p:xfrm>
          <a:off x="-6180715" y="180625"/>
          <a:ext cx="18759950" cy="5864809"/>
        </p:xfrm>
        <a:graphic>
          <a:graphicData uri="http://schemas.openxmlformats.org/drawingml/2006/table">
            <a:tbl>
              <a:tblPr/>
              <a:tblGrid>
                <a:gridCol w="9282327">
                  <a:extLst>
                    <a:ext uri="{9D8B030D-6E8A-4147-A177-3AD203B41FA5}">
                      <a16:colId xmlns:a16="http://schemas.microsoft.com/office/drawing/2014/main" val="20000"/>
                    </a:ext>
                  </a:extLst>
                </a:gridCol>
                <a:gridCol w="9477623">
                  <a:extLst>
                    <a:ext uri="{9D8B030D-6E8A-4147-A177-3AD203B41FA5}">
                      <a16:colId xmlns:a16="http://schemas.microsoft.com/office/drawing/2014/main" val="20001"/>
                    </a:ext>
                  </a:extLst>
                </a:gridCol>
              </a:tblGrid>
              <a:tr h="68199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None/>
                        <a:tabLst/>
                      </a:pPr>
                      <a:endParaRPr kumimoji="0" lang="tr-TR" altLang="tr-TR" sz="2900" b="1" i="0" u="none" strike="noStrike" cap="none" normalizeH="0" baseline="0" dirty="0">
                        <a:ln>
                          <a:noFill/>
                        </a:ln>
                        <a:solidFill>
                          <a:srgbClr val="000099"/>
                        </a:solidFill>
                        <a:effectLst/>
                        <a:latin typeface="Calibri" panose="020F0502020204030204" pitchFamily="34" charset="0"/>
                        <a:ea typeface="Calibri" panose="020F0502020204030204" pitchFamily="34" charset="0"/>
                        <a:cs typeface="Arial" panose="020B0604020202020204" pitchFamily="34" charset="0"/>
                      </a:endParaRPr>
                    </a:p>
                  </a:txBody>
                  <a:tcPr marL="109728" marR="109728" marT="54864" marB="54864"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None/>
                        <a:tabLst/>
                      </a:pPr>
                      <a:endParaRPr kumimoji="0" lang="tr-TR" altLang="tr-TR" sz="2900" b="1" i="0" u="none" strike="noStrike" cap="none" normalizeH="0" baseline="0" dirty="0">
                        <a:ln>
                          <a:noFill/>
                        </a:ln>
                        <a:solidFill>
                          <a:srgbClr val="000099"/>
                        </a:solidFill>
                        <a:effectLst/>
                        <a:latin typeface="Calibri" panose="020F0502020204030204" pitchFamily="34" charset="0"/>
                        <a:ea typeface="Calibri" panose="020F0502020204030204" pitchFamily="34" charset="0"/>
                        <a:cs typeface="Arial" panose="020B0604020202020204" pitchFamily="34" charset="0"/>
                      </a:endParaRPr>
                    </a:p>
                  </a:txBody>
                  <a:tcPr marL="109728" marR="109728" marT="54864" marB="5486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182819">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Char char="§"/>
                        <a:tabLst/>
                      </a:pPr>
                      <a:endPar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109728" marR="109728" marT="54864" marB="54864"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Char char="§"/>
                        <a:tabLst/>
                      </a:pPr>
                      <a:r>
                        <a:rPr kumimoji="0" lang="tr-TR" altLang="tr-TR"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Takipne</a:t>
                      </a:r>
                      <a:r>
                        <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(&gt;20/</a:t>
                      </a:r>
                      <a:r>
                        <a:rPr kumimoji="0" lang="tr-TR" altLang="tr-TR"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dk</a:t>
                      </a:r>
                      <a:r>
                        <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endPar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Char char="§"/>
                        <a:tabLst/>
                      </a:pPr>
                      <a:r>
                        <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Taşikardi (&gt;100/</a:t>
                      </a:r>
                      <a:r>
                        <a:rPr kumimoji="0" lang="tr-TR" altLang="tr-TR"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dk</a:t>
                      </a:r>
                      <a:r>
                        <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p>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Char char="§"/>
                        <a:tabLst/>
                      </a:pPr>
                      <a:r>
                        <a:rPr kumimoji="0" lang="tr-TR" altLang="tr-TR" sz="2400" b="0" i="0" u="none" strike="noStrike" cap="none" normalizeH="0" baseline="0" dirty="0" err="1">
                          <a:ln>
                            <a:noFill/>
                          </a:ln>
                          <a:solidFill>
                            <a:schemeClr val="tx1"/>
                          </a:solidFill>
                          <a:effectLst/>
                          <a:latin typeface="Calibri" panose="020F0502020204030204" pitchFamily="34" charset="0"/>
                          <a:cs typeface="Arial" panose="020B0604020202020204" pitchFamily="34" charset="0"/>
                        </a:rPr>
                        <a:t>Anksiyete</a:t>
                      </a:r>
                      <a:endParaRPr kumimoji="0" lang="tr-TR" altLang="tr-TR" sz="24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Char char="§"/>
                        <a:tabLst/>
                      </a:pPr>
                      <a:r>
                        <a:rPr kumimoji="0" lang="tr-TR" altLang="tr-TR"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Raller</a:t>
                      </a:r>
                      <a:r>
                        <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-lokalize </a:t>
                      </a:r>
                      <a:r>
                        <a:rPr kumimoji="0" lang="tr-TR" altLang="tr-TR"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ronküs</a:t>
                      </a:r>
                      <a:endPar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Char char="§"/>
                        <a:tabLst/>
                      </a:pPr>
                      <a:r>
                        <a:rPr kumimoji="0" lang="tr-TR" altLang="tr-TR"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Göğüs duvarında hassasiyet</a:t>
                      </a:r>
                      <a:endParaRPr kumimoji="0" lang="tr-TR" altLang="tr-TR" sz="24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Char char="§"/>
                        <a:tabLst/>
                      </a:pPr>
                      <a:r>
                        <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DVT bulgular</a:t>
                      </a:r>
                      <a:r>
                        <a:rPr kumimoji="0" lang="tr-TR" altLang="tr-TR" sz="2400" b="0" i="0" u="none" strike="noStrike" cap="none" normalizeH="0" baseline="0" dirty="0">
                          <a:ln>
                            <a:noFill/>
                          </a:ln>
                          <a:solidFill>
                            <a:schemeClr val="tx1"/>
                          </a:solidFill>
                          <a:effectLst/>
                          <a:latin typeface="Calibri" panose="020F0502020204030204" pitchFamily="34" charset="0"/>
                        </a:rPr>
                        <a:t>ı</a:t>
                      </a:r>
                      <a:endParaRPr kumimoji="0" lang="tr-TR" altLang="tr-TR" sz="24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Char char="§"/>
                        <a:tabLst/>
                      </a:pPr>
                      <a:r>
                        <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Ate</a:t>
                      </a:r>
                      <a:r>
                        <a:rPr kumimoji="0" lang="tr-TR" altLang="tr-TR" sz="2400" b="0" i="0" u="none" strike="noStrike" cap="none" normalizeH="0" baseline="0" dirty="0">
                          <a:ln>
                            <a:noFill/>
                          </a:ln>
                          <a:solidFill>
                            <a:schemeClr val="tx1"/>
                          </a:solidFill>
                          <a:effectLst/>
                          <a:latin typeface="Calibri" panose="020F0502020204030204" pitchFamily="34" charset="0"/>
                        </a:rPr>
                        <a:t>ş</a:t>
                      </a:r>
                      <a:r>
                        <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(&gt;38</a:t>
                      </a:r>
                      <a:r>
                        <a:rPr kumimoji="0" lang="en-US"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tr-TR" altLang="tr-TR"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a:t>
                      </a:r>
                      <a:endParaRPr kumimoji="0" lang="tr-TR" altLang="tr-TR" sz="2400" b="0" i="0" u="none" strike="noStrike" cap="none" normalizeH="0" baseline="0" dirty="0">
                        <a:ln>
                          <a:noFill/>
                        </a:ln>
                        <a:solidFill>
                          <a:schemeClr val="tx1"/>
                        </a:solidFill>
                        <a:effectLst/>
                        <a:latin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40000"/>
                        </a:lnSpc>
                        <a:spcBef>
                          <a:spcPct val="20000"/>
                        </a:spcBef>
                        <a:spcAft>
                          <a:spcPct val="0"/>
                        </a:spcAft>
                        <a:buClr>
                          <a:srgbClr val="0000CC"/>
                        </a:buClr>
                        <a:buSzTx/>
                        <a:buFont typeface="Wingdings" panose="05000000000000000000" pitchFamily="2" charset="2"/>
                        <a:buChar char="§"/>
                        <a:tabLst/>
                      </a:pPr>
                      <a:r>
                        <a:rPr kumimoji="0" lang="tr-TR" sz="24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Sağ </a:t>
                      </a:r>
                      <a:r>
                        <a:rPr kumimoji="0" lang="tr-TR" sz="2400" b="0"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ventrikül</a:t>
                      </a:r>
                      <a:r>
                        <a:rPr kumimoji="0" lang="tr-TR" sz="24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yetmezliği bulguları (</a:t>
                      </a:r>
                      <a:r>
                        <a:rPr kumimoji="0" lang="tr-TR" sz="2400" b="0"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örn</a:t>
                      </a:r>
                      <a:r>
                        <a:rPr kumimoji="0" lang="tr-TR" sz="24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boyun </a:t>
                      </a:r>
                      <a:r>
                        <a:rPr kumimoji="0" lang="tr-TR" sz="2400" b="0"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venlerinde</a:t>
                      </a:r>
                      <a:r>
                        <a:rPr kumimoji="0" lang="tr-TR" sz="24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r>
                        <a:rPr kumimoji="0" lang="tr-TR" sz="2400" b="0"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distansiyon</a:t>
                      </a:r>
                      <a:r>
                        <a:rPr kumimoji="0" lang="tr-TR" sz="24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r>
                        <a:rPr kumimoji="0" lang="tr-TR" altLang="tr-TR" sz="2400" b="0"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Gallop</a:t>
                      </a:r>
                      <a:r>
                        <a:rPr kumimoji="0" lang="tr-TR" altLang="tr-TR" sz="24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ritmi gibi)</a:t>
                      </a:r>
                    </a:p>
                  </a:txBody>
                  <a:tcPr marL="109728" marR="109728" marT="54864" marB="5486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Text Box 42"/>
          <p:cNvSpPr txBox="1">
            <a:spLocks noChangeArrowheads="1"/>
          </p:cNvSpPr>
          <p:nvPr/>
        </p:nvSpPr>
        <p:spPr bwMode="auto">
          <a:xfrm>
            <a:off x="8073391" y="7829569"/>
            <a:ext cx="655701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tr-TR"/>
            </a:defPPr>
            <a:lvl1pPr algn="r">
              <a:defRPr i="1">
                <a:solidFill>
                  <a:srgbClr val="5B616B"/>
                </a:solidFill>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tr-TR" altLang="tr-TR" dirty="0"/>
              <a:t>TTD </a:t>
            </a:r>
            <a:r>
              <a:rPr lang="tr-TR" altLang="tr-TR" dirty="0" err="1"/>
              <a:t>Pulmoner</a:t>
            </a:r>
            <a:r>
              <a:rPr lang="tr-TR" altLang="tr-TR" dirty="0"/>
              <a:t> </a:t>
            </a:r>
            <a:r>
              <a:rPr lang="tr-TR" altLang="tr-TR" dirty="0" err="1"/>
              <a:t>Tromboembolizm</a:t>
            </a:r>
            <a:r>
              <a:rPr lang="tr-TR" altLang="tr-TR" dirty="0"/>
              <a:t> Tanı Ve Tedavi Uzlaşı Raporu 2021</a:t>
            </a:r>
          </a:p>
        </p:txBody>
      </p:sp>
      <p:sp>
        <p:nvSpPr>
          <p:cNvPr id="9" name="Rectangle 41"/>
          <p:cNvSpPr>
            <a:spLocks noChangeArrowheads="1"/>
          </p:cNvSpPr>
          <p:nvPr/>
        </p:nvSpPr>
        <p:spPr bwMode="auto">
          <a:xfrm>
            <a:off x="3199260" y="-29849"/>
            <a:ext cx="8208644" cy="129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3360" b="1" dirty="0" err="1">
                <a:solidFill>
                  <a:srgbClr val="0070C0"/>
                </a:solidFill>
                <a:latin typeface="Calibri" panose="020F0502020204030204" pitchFamily="34" charset="0"/>
              </a:rPr>
              <a:t>PTE’de</a:t>
            </a:r>
            <a:r>
              <a:rPr lang="tr-TR" altLang="tr-TR" sz="3360" b="1" dirty="0">
                <a:solidFill>
                  <a:srgbClr val="0070C0"/>
                </a:solidFill>
                <a:latin typeface="Calibri" panose="020F0502020204030204" pitchFamily="34" charset="0"/>
              </a:rPr>
              <a:t> klinik bulgular:</a:t>
            </a:r>
          </a:p>
        </p:txBody>
      </p:sp>
      <p:grpSp>
        <p:nvGrpSpPr>
          <p:cNvPr id="6" name="Grup 5">
            <a:extLst>
              <a:ext uri="{FF2B5EF4-FFF2-40B4-BE49-F238E27FC236}">
                <a16:creationId xmlns:a16="http://schemas.microsoft.com/office/drawing/2014/main" id="{B90F9F9A-772B-DC40-8506-6511EADAEB91}"/>
              </a:ext>
            </a:extLst>
          </p:cNvPr>
          <p:cNvGrpSpPr/>
          <p:nvPr/>
        </p:nvGrpSpPr>
        <p:grpSpPr>
          <a:xfrm>
            <a:off x="2766661" y="6255908"/>
            <a:ext cx="9073842" cy="1436072"/>
            <a:chOff x="342900" y="1700808"/>
            <a:chExt cx="7480968" cy="1512168"/>
          </a:xfrm>
          <a:solidFill>
            <a:srgbClr val="002060"/>
          </a:solidFill>
        </p:grpSpPr>
        <p:sp>
          <p:nvSpPr>
            <p:cNvPr id="7" name="Rectangle 3">
              <a:extLst>
                <a:ext uri="{FF2B5EF4-FFF2-40B4-BE49-F238E27FC236}">
                  <a16:creationId xmlns:a16="http://schemas.microsoft.com/office/drawing/2014/main" id="{42FC958D-8252-194B-A37A-E4D6A6A2CCD0}"/>
                </a:ext>
              </a:extLst>
            </p:cNvPr>
            <p:cNvSpPr txBox="1">
              <a:spLocks noChangeArrowheads="1"/>
            </p:cNvSpPr>
            <p:nvPr/>
          </p:nvSpPr>
          <p:spPr>
            <a:xfrm>
              <a:off x="342900" y="1700808"/>
              <a:ext cx="7480968" cy="1512168"/>
            </a:xfrm>
            <a:prstGeom prst="rect">
              <a:avLst/>
            </a:prstGeom>
            <a:solidFill>
              <a:srgbClr val="A5002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130000"/>
                </a:lnSpc>
                <a:buFont typeface="Wingdings" charset="2"/>
                <a:buChar char="ü"/>
                <a:tabLst>
                  <a:tab pos="5255896" algn="l"/>
                </a:tabLst>
                <a:defRPr/>
              </a:pPr>
              <a:r>
                <a:rPr lang="tr-TR" altLang="tr-TR" sz="2880" kern="0" dirty="0">
                  <a:solidFill>
                    <a:schemeClr val="bg1"/>
                  </a:solidFill>
                  <a:latin typeface="Calibri" panose="020F0502020204030204" pitchFamily="34" charset="0"/>
                </a:rPr>
                <a:t>Göğüs ağrısı ( </a:t>
              </a:r>
              <a:r>
                <a:rPr lang="tr-TR" altLang="tr-TR" sz="2880" kern="0" dirty="0" err="1">
                  <a:solidFill>
                    <a:schemeClr val="bg1"/>
                  </a:solidFill>
                  <a:latin typeface="Calibri" panose="020F0502020204030204" pitchFamily="34" charset="0"/>
                </a:rPr>
                <a:t>plöritik</a:t>
              </a:r>
              <a:r>
                <a:rPr lang="tr-TR" altLang="tr-TR" sz="2880" kern="0" dirty="0">
                  <a:solidFill>
                    <a:schemeClr val="bg1"/>
                  </a:solidFill>
                  <a:latin typeface="Calibri" panose="020F0502020204030204" pitchFamily="34" charset="0"/>
                </a:rPr>
                <a:t> )          </a:t>
              </a:r>
              <a:r>
                <a:rPr lang="tr-TR" altLang="tr-TR" sz="2880" kern="0" dirty="0" err="1">
                  <a:solidFill>
                    <a:schemeClr val="bg1"/>
                  </a:solidFill>
                  <a:latin typeface="Calibri" panose="020F0502020204030204" pitchFamily="34" charset="0"/>
                </a:rPr>
                <a:t>Sensitivite</a:t>
              </a:r>
              <a:r>
                <a:rPr lang="tr-TR" altLang="tr-TR" sz="2880" kern="0" dirty="0">
                  <a:solidFill>
                    <a:schemeClr val="bg1"/>
                  </a:solidFill>
                  <a:latin typeface="Calibri" panose="020F0502020204030204" pitchFamily="34" charset="0"/>
                </a:rPr>
                <a:t>: % 97</a:t>
              </a:r>
            </a:p>
            <a:p>
              <a:pPr eaLnBrk="1" hangingPunct="1">
                <a:lnSpc>
                  <a:spcPct val="130000"/>
                </a:lnSpc>
                <a:buFont typeface="Wingdings" charset="2"/>
                <a:buChar char="ü"/>
                <a:tabLst>
                  <a:tab pos="5255896" algn="l"/>
                </a:tabLst>
                <a:defRPr/>
              </a:pPr>
              <a:r>
                <a:rPr lang="tr-TR" altLang="tr-TR" sz="2880" kern="0" dirty="0" err="1">
                  <a:solidFill>
                    <a:schemeClr val="bg1"/>
                  </a:solidFill>
                  <a:latin typeface="Calibri" panose="020F0502020204030204" pitchFamily="34" charset="0"/>
                </a:rPr>
                <a:t>Dispne</a:t>
              </a:r>
              <a:r>
                <a:rPr lang="tr-TR" altLang="tr-TR" sz="2880" kern="0" dirty="0">
                  <a:solidFill>
                    <a:schemeClr val="bg1"/>
                  </a:solidFill>
                  <a:latin typeface="Calibri" panose="020F0502020204030204" pitchFamily="34" charset="0"/>
                </a:rPr>
                <a:t> / </a:t>
              </a:r>
              <a:r>
                <a:rPr lang="tr-TR" altLang="tr-TR" sz="2880" kern="0" dirty="0" err="1">
                  <a:solidFill>
                    <a:schemeClr val="bg1"/>
                  </a:solidFill>
                  <a:latin typeface="Calibri" panose="020F0502020204030204" pitchFamily="34" charset="0"/>
                </a:rPr>
                <a:t>Takipne</a:t>
              </a:r>
              <a:r>
                <a:rPr lang="tr-TR" altLang="tr-TR" sz="2880" kern="0" dirty="0">
                  <a:solidFill>
                    <a:schemeClr val="bg1"/>
                  </a:solidFill>
                  <a:latin typeface="Calibri" panose="020F0502020204030204" pitchFamily="34" charset="0"/>
                </a:rPr>
                <a:t>                    </a:t>
              </a:r>
              <a:r>
                <a:rPr lang="tr-TR" altLang="tr-TR" sz="2880" kern="0" dirty="0" err="1">
                  <a:solidFill>
                    <a:schemeClr val="bg1"/>
                  </a:solidFill>
                  <a:latin typeface="Calibri" panose="020F0502020204030204" pitchFamily="34" charset="0"/>
                </a:rPr>
                <a:t>Spesifisite</a:t>
              </a:r>
              <a:r>
                <a:rPr lang="tr-TR" altLang="tr-TR" sz="2880" kern="0" dirty="0">
                  <a:solidFill>
                    <a:schemeClr val="bg1"/>
                  </a:solidFill>
                  <a:latin typeface="Calibri" panose="020F0502020204030204" pitchFamily="34" charset="0"/>
                </a:rPr>
                <a:t>: % 10 </a:t>
              </a:r>
              <a:r>
                <a:rPr lang="tr-TR" altLang="tr-TR" sz="2880" b="1" kern="0" dirty="0">
                  <a:solidFill>
                    <a:schemeClr val="bg1"/>
                  </a:solidFill>
                  <a:latin typeface="Calibri" panose="020F0502020204030204" pitchFamily="34" charset="0"/>
                </a:rPr>
                <a:t>	</a:t>
              </a:r>
              <a:r>
                <a:rPr lang="tr-TR" altLang="tr-TR" sz="3360" b="1" kern="0" dirty="0">
                  <a:solidFill>
                    <a:schemeClr val="bg1"/>
                  </a:solidFill>
                  <a:latin typeface="Calibri" panose="020F0502020204030204" pitchFamily="34" charset="0"/>
                </a:rPr>
                <a:t>           </a:t>
              </a:r>
            </a:p>
          </p:txBody>
        </p:sp>
        <p:sp>
          <p:nvSpPr>
            <p:cNvPr id="8" name="AutoShape 4">
              <a:extLst>
                <a:ext uri="{FF2B5EF4-FFF2-40B4-BE49-F238E27FC236}">
                  <a16:creationId xmlns:a16="http://schemas.microsoft.com/office/drawing/2014/main" id="{C8F4E635-2DD7-3346-B852-E56109D7F8F1}"/>
                </a:ext>
              </a:extLst>
            </p:cNvPr>
            <p:cNvSpPr>
              <a:spLocks/>
            </p:cNvSpPr>
            <p:nvPr/>
          </p:nvSpPr>
          <p:spPr bwMode="auto">
            <a:xfrm>
              <a:off x="3821092" y="1920733"/>
              <a:ext cx="193154" cy="1072315"/>
            </a:xfrm>
            <a:prstGeom prst="rightBrace">
              <a:avLst>
                <a:gd name="adj1" fmla="val 46950"/>
                <a:gd name="adj2" fmla="val 50000"/>
              </a:avLst>
            </a:prstGeom>
            <a:solidFill>
              <a:srgbClr val="A50021"/>
            </a:solidFill>
            <a:ln w="762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hlink"/>
                </a:buClr>
                <a:buSzPct val="70000"/>
                <a:buFont typeface="Wingdings" charset="2"/>
                <a:buChar char="n"/>
                <a:defRPr sz="3200">
                  <a:solidFill>
                    <a:schemeClr val="tx1"/>
                  </a:solidFill>
                  <a:latin typeface="Tahoma" charset="0"/>
                </a:defRPr>
              </a:lvl1pPr>
              <a:lvl2pPr marL="742950" indent="-285750">
                <a:spcBef>
                  <a:spcPct val="20000"/>
                </a:spcBef>
                <a:buClr>
                  <a:schemeClr val="tx1"/>
                </a:buClr>
                <a:buChar char="–"/>
                <a:defRPr sz="2800">
                  <a:solidFill>
                    <a:schemeClr val="tx1"/>
                  </a:solidFill>
                  <a:latin typeface="Tahoma" charset="0"/>
                </a:defRPr>
              </a:lvl2pPr>
              <a:lvl3pPr marL="1143000" indent="-228600">
                <a:spcBef>
                  <a:spcPct val="20000"/>
                </a:spcBef>
                <a:buClr>
                  <a:schemeClr val="hlink"/>
                </a:buClr>
                <a:buSzPct val="70000"/>
                <a:buFont typeface="Wingdings" charset="2"/>
                <a:buChar char="n"/>
                <a:defRPr sz="2400">
                  <a:solidFill>
                    <a:schemeClr val="tx1"/>
                  </a:solidFill>
                  <a:latin typeface="Tahoma" charset="0"/>
                </a:defRPr>
              </a:lvl3pPr>
              <a:lvl4pPr marL="1600200" indent="-228600">
                <a:spcBef>
                  <a:spcPct val="20000"/>
                </a:spcBef>
                <a:buClr>
                  <a:schemeClr val="tx1"/>
                </a:buClr>
                <a:buChar char="–"/>
                <a:defRPr sz="2000">
                  <a:solidFill>
                    <a:schemeClr val="tx1"/>
                  </a:solidFill>
                  <a:latin typeface="Tahoma" charset="0"/>
                </a:defRPr>
              </a:lvl4pPr>
              <a:lvl5pPr marL="2057400" indent="-228600">
                <a:spcBef>
                  <a:spcPct val="20000"/>
                </a:spcBef>
                <a:buClr>
                  <a:schemeClr val="hlink"/>
                </a:buClr>
                <a:buSzPct val="70000"/>
                <a:buFont typeface="Wingdings" charset="2"/>
                <a:buChar char="n"/>
                <a:defRPr sz="2000">
                  <a:solidFill>
                    <a:schemeClr val="tx1"/>
                  </a:solidFill>
                  <a:latin typeface="Tahoma" charset="0"/>
                </a:defRPr>
              </a:lvl5pPr>
              <a:lvl6pPr marL="25146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6pPr>
              <a:lvl7pPr marL="29718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7pPr>
              <a:lvl8pPr marL="34290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8pPr>
              <a:lvl9pPr marL="3886200" indent="-228600" eaLnBrk="0" fontAlgn="base" hangingPunct="0">
                <a:spcBef>
                  <a:spcPct val="20000"/>
                </a:spcBef>
                <a:spcAft>
                  <a:spcPct val="0"/>
                </a:spcAft>
                <a:buClr>
                  <a:schemeClr val="hlink"/>
                </a:buClr>
                <a:buSzPct val="70000"/>
                <a:buFont typeface="Wingdings" charset="2"/>
                <a:buChar char="n"/>
                <a:defRPr sz="2000">
                  <a:solidFill>
                    <a:schemeClr val="tx1"/>
                  </a:solidFill>
                  <a:latin typeface="Tahoma" charset="0"/>
                </a:defRPr>
              </a:lvl9pPr>
            </a:lstStyle>
            <a:p>
              <a:pPr eaLnBrk="1" hangingPunct="1">
                <a:spcBef>
                  <a:spcPct val="0"/>
                </a:spcBef>
                <a:buClrTx/>
                <a:buSzTx/>
                <a:buFontTx/>
                <a:buNone/>
              </a:pPr>
              <a:endParaRPr lang="tr-TR" altLang="tr-TR" sz="216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3990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name="Slide 3">
    <p:spTree>
      <p:nvGrpSpPr>
        <p:cNvPr id="1" name=""/>
        <p:cNvGrpSpPr/>
        <p:nvPr/>
      </p:nvGrpSpPr>
      <p:grpSpPr>
        <a:xfrm>
          <a:off x="0" y="0"/>
          <a:ext cx="0" cy="0"/>
          <a:chOff x="0" y="0"/>
          <a:chExt cx="0" cy="0"/>
        </a:xfrm>
      </p:grpSpPr>
      <p:sp>
        <p:nvSpPr>
          <p:cNvPr id="2" name="Text 0"/>
          <p:cNvSpPr/>
          <p:nvPr/>
        </p:nvSpPr>
        <p:spPr>
          <a:xfrm>
            <a:off x="793790" y="752386"/>
            <a:ext cx="8183955" cy="708779"/>
          </a:xfrm>
          <a:prstGeom prst="rect">
            <a:avLst/>
          </a:prstGeom>
          <a:noFill/>
          <a:ln/>
        </p:spPr>
        <p:txBody>
          <a:bodyPr wrap="none" lIns="0" tIns="0" rIns="0" bIns="0" rtlCol="0" anchor="t"/>
          <a:lstStyle/>
          <a:p>
            <a:pPr marL="0" indent="0" algn="l">
              <a:lnSpc>
                <a:spcPts val="5550"/>
              </a:lnSpc>
              <a:buNone/>
            </a:pPr>
            <a:r>
              <a:rPr lang="en-US" sz="4450" b="1" dirty="0" err="1">
                <a:solidFill>
                  <a:srgbClr val="2C2926"/>
                </a:solidFill>
                <a:ea typeface="Bricolage Grotesque Semi Bold" pitchFamily="34" charset="-122"/>
                <a:cs typeface="Bricolage Grotesque Semi Bold" pitchFamily="34" charset="-120"/>
              </a:rPr>
              <a:t>Yaşlılarda</a:t>
            </a:r>
            <a:r>
              <a:rPr lang="en-US" sz="4450" b="1" dirty="0">
                <a:solidFill>
                  <a:srgbClr val="2C2926"/>
                </a:solidFill>
                <a:ea typeface="Bricolage Grotesque Semi Bold" pitchFamily="34" charset="-122"/>
                <a:cs typeface="Bricolage Grotesque Semi Bold" pitchFamily="34" charset="-120"/>
              </a:rPr>
              <a:t> </a:t>
            </a:r>
            <a:r>
              <a:rPr lang="en-US" sz="4450" b="1" dirty="0" err="1">
                <a:solidFill>
                  <a:srgbClr val="2C2926"/>
                </a:solidFill>
                <a:ea typeface="Bricolage Grotesque Semi Bold" pitchFamily="34" charset="-122"/>
                <a:cs typeface="Bricolage Grotesque Semi Bold" pitchFamily="34" charset="-120"/>
              </a:rPr>
              <a:t>klinik</a:t>
            </a:r>
            <a:r>
              <a:rPr lang="en-US" sz="4450" b="1" dirty="0">
                <a:solidFill>
                  <a:srgbClr val="2C2926"/>
                </a:solidFill>
                <a:ea typeface="Bricolage Grotesque Semi Bold" pitchFamily="34" charset="-122"/>
                <a:cs typeface="Bricolage Grotesque Semi Bold" pitchFamily="34" charset="-120"/>
              </a:rPr>
              <a:t> </a:t>
            </a:r>
            <a:r>
              <a:rPr lang="en-US" sz="4450" b="1" dirty="0" err="1">
                <a:solidFill>
                  <a:srgbClr val="2C2926"/>
                </a:solidFill>
                <a:ea typeface="Bricolage Grotesque Semi Bold" pitchFamily="34" charset="-122"/>
                <a:cs typeface="Bricolage Grotesque Semi Bold" pitchFamily="34" charset="-120"/>
              </a:rPr>
              <a:t>prezentasyon</a:t>
            </a:r>
            <a:endParaRPr lang="en-US" sz="4450" b="1" dirty="0"/>
          </a:p>
        </p:txBody>
      </p:sp>
      <p:sp>
        <p:nvSpPr>
          <p:cNvPr id="3" name="Shape 1"/>
          <p:cNvSpPr/>
          <p:nvPr/>
        </p:nvSpPr>
        <p:spPr>
          <a:xfrm>
            <a:off x="793791" y="2247305"/>
            <a:ext cx="6407944" cy="1322189"/>
          </a:xfrm>
          <a:prstGeom prst="roundRect">
            <a:avLst>
              <a:gd name="adj" fmla="val 7205"/>
            </a:avLst>
          </a:prstGeom>
          <a:solidFill>
            <a:srgbClr val="F4E3BD"/>
          </a:solidFill>
          <a:ln w="7620">
            <a:solidFill>
              <a:srgbClr val="F6CDA3"/>
            </a:solidFill>
            <a:prstDash val="solid"/>
          </a:ln>
        </p:spPr>
      </p:sp>
      <p:sp>
        <p:nvSpPr>
          <p:cNvPr id="4" name="Text 2"/>
          <p:cNvSpPr/>
          <p:nvPr/>
        </p:nvSpPr>
        <p:spPr>
          <a:xfrm>
            <a:off x="1028225" y="2481739"/>
            <a:ext cx="2835235" cy="354330"/>
          </a:xfrm>
          <a:prstGeom prst="rect">
            <a:avLst/>
          </a:prstGeom>
          <a:noFill/>
          <a:ln/>
        </p:spPr>
        <p:txBody>
          <a:bodyPr wrap="none" lIns="0" tIns="0" rIns="0" bIns="0" rtlCol="0" anchor="t"/>
          <a:lstStyle/>
          <a:p>
            <a:pPr marL="0" indent="0" algn="l">
              <a:lnSpc>
                <a:spcPts val="2750"/>
              </a:lnSpc>
              <a:buNone/>
            </a:pPr>
            <a:r>
              <a:rPr lang="en-US" sz="3600" dirty="0">
                <a:solidFill>
                  <a:srgbClr val="2C2926"/>
                </a:solidFill>
                <a:ea typeface="Bricolage Grotesque Semi Bold" pitchFamily="34" charset="-122"/>
                <a:cs typeface="Bricolage Grotesque Semi Bold" pitchFamily="34" charset="-120"/>
              </a:rPr>
              <a:t>Dispne</a:t>
            </a:r>
            <a:endParaRPr lang="en-US" sz="3600" dirty="0"/>
          </a:p>
        </p:txBody>
      </p:sp>
      <p:sp>
        <p:nvSpPr>
          <p:cNvPr id="5" name="Text 3"/>
          <p:cNvSpPr/>
          <p:nvPr/>
        </p:nvSpPr>
        <p:spPr>
          <a:xfrm>
            <a:off x="1028225" y="2972158"/>
            <a:ext cx="5939076" cy="362903"/>
          </a:xfrm>
          <a:prstGeom prst="rect">
            <a:avLst/>
          </a:prstGeom>
          <a:noFill/>
          <a:ln/>
        </p:spPr>
        <p:txBody>
          <a:bodyPr wrap="none" lIns="0" tIns="0" rIns="0" bIns="0" rtlCol="0" anchor="t"/>
          <a:lstStyle/>
          <a:p>
            <a:pPr marL="0" indent="0" algn="l">
              <a:lnSpc>
                <a:spcPts val="2850"/>
              </a:lnSpc>
              <a:buNone/>
            </a:pPr>
            <a:r>
              <a:rPr lang="en-US" sz="2800" dirty="0">
                <a:solidFill>
                  <a:srgbClr val="2C2926"/>
                </a:solidFill>
                <a:ea typeface="Inter" pitchFamily="34" charset="-122"/>
                <a:cs typeface="Inter" pitchFamily="34" charset="-120"/>
              </a:rPr>
              <a:t>En sık semptom (%59-91.5)</a:t>
            </a:r>
            <a:endParaRPr lang="en-US" sz="2800" dirty="0"/>
          </a:p>
        </p:txBody>
      </p:sp>
      <p:sp>
        <p:nvSpPr>
          <p:cNvPr id="6" name="Shape 4"/>
          <p:cNvSpPr/>
          <p:nvPr/>
        </p:nvSpPr>
        <p:spPr>
          <a:xfrm>
            <a:off x="7428549" y="2247305"/>
            <a:ext cx="6408063" cy="1322189"/>
          </a:xfrm>
          <a:prstGeom prst="roundRect">
            <a:avLst>
              <a:gd name="adj" fmla="val 7205"/>
            </a:avLst>
          </a:prstGeom>
          <a:solidFill>
            <a:srgbClr val="F4E3BD"/>
          </a:solidFill>
          <a:ln w="7620">
            <a:solidFill>
              <a:srgbClr val="F6CDA3"/>
            </a:solidFill>
            <a:prstDash val="solid"/>
          </a:ln>
        </p:spPr>
      </p:sp>
      <p:sp>
        <p:nvSpPr>
          <p:cNvPr id="7" name="Text 5"/>
          <p:cNvSpPr/>
          <p:nvPr/>
        </p:nvSpPr>
        <p:spPr>
          <a:xfrm>
            <a:off x="7662983" y="2481739"/>
            <a:ext cx="2835235" cy="354330"/>
          </a:xfrm>
          <a:prstGeom prst="rect">
            <a:avLst/>
          </a:prstGeom>
          <a:noFill/>
          <a:ln/>
        </p:spPr>
        <p:txBody>
          <a:bodyPr wrap="none" lIns="0" tIns="0" rIns="0" bIns="0" rtlCol="0" anchor="t"/>
          <a:lstStyle/>
          <a:p>
            <a:pPr marL="0" indent="0" algn="l">
              <a:lnSpc>
                <a:spcPts val="2750"/>
              </a:lnSpc>
              <a:buNone/>
            </a:pPr>
            <a:r>
              <a:rPr lang="en-US" sz="3600" dirty="0">
                <a:solidFill>
                  <a:srgbClr val="2C2926"/>
                </a:solidFill>
                <a:ea typeface="Bricolage Grotesque Semi Bold" pitchFamily="34" charset="-122"/>
                <a:cs typeface="Bricolage Grotesque Semi Bold" pitchFamily="34" charset="-120"/>
              </a:rPr>
              <a:t>Takipne</a:t>
            </a:r>
            <a:endParaRPr lang="en-US" sz="3600" dirty="0"/>
          </a:p>
        </p:txBody>
      </p:sp>
      <p:sp>
        <p:nvSpPr>
          <p:cNvPr id="8" name="Text 6"/>
          <p:cNvSpPr/>
          <p:nvPr/>
        </p:nvSpPr>
        <p:spPr>
          <a:xfrm>
            <a:off x="7662983" y="2972158"/>
            <a:ext cx="5939195" cy="362903"/>
          </a:xfrm>
          <a:prstGeom prst="rect">
            <a:avLst/>
          </a:prstGeom>
          <a:noFill/>
          <a:ln/>
        </p:spPr>
        <p:txBody>
          <a:bodyPr wrap="none" lIns="0" tIns="0" rIns="0" bIns="0" rtlCol="0" anchor="t"/>
          <a:lstStyle/>
          <a:p>
            <a:pPr marL="0" indent="0" algn="l">
              <a:lnSpc>
                <a:spcPts val="2850"/>
              </a:lnSpc>
              <a:buNone/>
            </a:pPr>
            <a:r>
              <a:rPr lang="en-US" sz="2800" dirty="0">
                <a:solidFill>
                  <a:srgbClr val="2C2926"/>
                </a:solidFill>
                <a:ea typeface="Inter" pitchFamily="34" charset="-122"/>
                <a:cs typeface="Inter" pitchFamily="34" charset="-120"/>
              </a:rPr>
              <a:t>Hastaların %46-74'ünde mevcut</a:t>
            </a:r>
            <a:endParaRPr lang="en-US" sz="2800" dirty="0"/>
          </a:p>
        </p:txBody>
      </p:sp>
      <p:sp>
        <p:nvSpPr>
          <p:cNvPr id="9" name="Shape 7"/>
          <p:cNvSpPr/>
          <p:nvPr/>
        </p:nvSpPr>
        <p:spPr>
          <a:xfrm>
            <a:off x="793791" y="3796308"/>
            <a:ext cx="6407944" cy="1322189"/>
          </a:xfrm>
          <a:prstGeom prst="roundRect">
            <a:avLst>
              <a:gd name="adj" fmla="val 7205"/>
            </a:avLst>
          </a:prstGeom>
          <a:solidFill>
            <a:srgbClr val="F4E3BD"/>
          </a:solidFill>
          <a:ln w="7620">
            <a:solidFill>
              <a:srgbClr val="F6CDA3"/>
            </a:solidFill>
            <a:prstDash val="solid"/>
          </a:ln>
        </p:spPr>
      </p:sp>
      <p:sp>
        <p:nvSpPr>
          <p:cNvPr id="10" name="Text 8"/>
          <p:cNvSpPr/>
          <p:nvPr/>
        </p:nvSpPr>
        <p:spPr>
          <a:xfrm>
            <a:off x="1028225" y="4030742"/>
            <a:ext cx="2835235" cy="354330"/>
          </a:xfrm>
          <a:prstGeom prst="rect">
            <a:avLst/>
          </a:prstGeom>
          <a:noFill/>
          <a:ln/>
        </p:spPr>
        <p:txBody>
          <a:bodyPr wrap="none" lIns="0" tIns="0" rIns="0" bIns="0" rtlCol="0" anchor="t"/>
          <a:lstStyle/>
          <a:p>
            <a:pPr marL="0" indent="0" algn="l">
              <a:lnSpc>
                <a:spcPts val="2750"/>
              </a:lnSpc>
              <a:buNone/>
            </a:pPr>
            <a:r>
              <a:rPr lang="en-US" sz="3600" dirty="0">
                <a:solidFill>
                  <a:srgbClr val="2C2926"/>
                </a:solidFill>
                <a:ea typeface="Bricolage Grotesque Semi Bold" pitchFamily="34" charset="-122"/>
                <a:cs typeface="Bricolage Grotesque Semi Bold" pitchFamily="34" charset="-120"/>
              </a:rPr>
              <a:t>Taşikardi</a:t>
            </a:r>
            <a:endParaRPr lang="en-US" sz="3600" dirty="0"/>
          </a:p>
        </p:txBody>
      </p:sp>
      <p:sp>
        <p:nvSpPr>
          <p:cNvPr id="11" name="Text 9"/>
          <p:cNvSpPr/>
          <p:nvPr/>
        </p:nvSpPr>
        <p:spPr>
          <a:xfrm>
            <a:off x="1028225" y="4521161"/>
            <a:ext cx="5939076" cy="362903"/>
          </a:xfrm>
          <a:prstGeom prst="rect">
            <a:avLst/>
          </a:prstGeom>
          <a:noFill/>
          <a:ln/>
        </p:spPr>
        <p:txBody>
          <a:bodyPr wrap="none" lIns="0" tIns="0" rIns="0" bIns="0" rtlCol="0" anchor="t"/>
          <a:lstStyle/>
          <a:p>
            <a:pPr marL="0" indent="0" algn="l">
              <a:lnSpc>
                <a:spcPts val="2850"/>
              </a:lnSpc>
              <a:buNone/>
            </a:pPr>
            <a:r>
              <a:rPr lang="en-US" sz="2800" dirty="0">
                <a:solidFill>
                  <a:srgbClr val="2C2926"/>
                </a:solidFill>
                <a:ea typeface="Inter" pitchFamily="34" charset="-122"/>
                <a:cs typeface="Inter" pitchFamily="34" charset="-120"/>
              </a:rPr>
              <a:t>%29-76 oranında görülür</a:t>
            </a:r>
            <a:endParaRPr lang="en-US" sz="2800" dirty="0"/>
          </a:p>
        </p:txBody>
      </p:sp>
      <p:sp>
        <p:nvSpPr>
          <p:cNvPr id="12" name="Shape 10"/>
          <p:cNvSpPr/>
          <p:nvPr/>
        </p:nvSpPr>
        <p:spPr>
          <a:xfrm>
            <a:off x="7428549" y="3796308"/>
            <a:ext cx="6408063" cy="1322189"/>
          </a:xfrm>
          <a:prstGeom prst="roundRect">
            <a:avLst>
              <a:gd name="adj" fmla="val 7205"/>
            </a:avLst>
          </a:prstGeom>
          <a:solidFill>
            <a:srgbClr val="F4E3BD"/>
          </a:solidFill>
          <a:ln w="7620">
            <a:solidFill>
              <a:srgbClr val="F6CDA3"/>
            </a:solidFill>
            <a:prstDash val="solid"/>
          </a:ln>
        </p:spPr>
      </p:sp>
      <p:sp>
        <p:nvSpPr>
          <p:cNvPr id="13" name="Text 11"/>
          <p:cNvSpPr/>
          <p:nvPr/>
        </p:nvSpPr>
        <p:spPr>
          <a:xfrm>
            <a:off x="7662983" y="4030742"/>
            <a:ext cx="2835235" cy="354330"/>
          </a:xfrm>
          <a:prstGeom prst="rect">
            <a:avLst/>
          </a:prstGeom>
          <a:noFill/>
          <a:ln/>
        </p:spPr>
        <p:txBody>
          <a:bodyPr wrap="none" lIns="0" tIns="0" rIns="0" bIns="0" rtlCol="0" anchor="t"/>
          <a:lstStyle/>
          <a:p>
            <a:pPr marL="0" indent="0" algn="l">
              <a:lnSpc>
                <a:spcPts val="2750"/>
              </a:lnSpc>
              <a:buNone/>
            </a:pPr>
            <a:r>
              <a:rPr lang="en-US" sz="3600" dirty="0">
                <a:solidFill>
                  <a:srgbClr val="2C2926"/>
                </a:solidFill>
                <a:ea typeface="Bricolage Grotesque Semi Bold" pitchFamily="34" charset="-122"/>
                <a:cs typeface="Bricolage Grotesque Semi Bold" pitchFamily="34" charset="-120"/>
              </a:rPr>
              <a:t>Göğüs Ağrısı</a:t>
            </a:r>
            <a:endParaRPr lang="en-US" sz="3600" dirty="0"/>
          </a:p>
        </p:txBody>
      </p:sp>
      <p:sp>
        <p:nvSpPr>
          <p:cNvPr id="14" name="Text 12"/>
          <p:cNvSpPr/>
          <p:nvPr/>
        </p:nvSpPr>
        <p:spPr>
          <a:xfrm>
            <a:off x="7662983" y="4521161"/>
            <a:ext cx="5939195" cy="362903"/>
          </a:xfrm>
          <a:prstGeom prst="rect">
            <a:avLst/>
          </a:prstGeom>
          <a:noFill/>
          <a:ln/>
        </p:spPr>
        <p:txBody>
          <a:bodyPr wrap="none" lIns="0" tIns="0" rIns="0" bIns="0" rtlCol="0" anchor="t"/>
          <a:lstStyle/>
          <a:p>
            <a:pPr marL="0" indent="0" algn="l">
              <a:lnSpc>
                <a:spcPts val="2850"/>
              </a:lnSpc>
              <a:buNone/>
            </a:pPr>
            <a:r>
              <a:rPr lang="en-US" sz="2800" dirty="0">
                <a:solidFill>
                  <a:srgbClr val="2C2926"/>
                </a:solidFill>
                <a:ea typeface="Inter" pitchFamily="34" charset="-122"/>
                <a:cs typeface="Inter" pitchFamily="34" charset="-120"/>
              </a:rPr>
              <a:t>%26-57 hastada saptanır</a:t>
            </a:r>
            <a:endParaRPr lang="en-US" sz="2800" dirty="0"/>
          </a:p>
        </p:txBody>
      </p:sp>
      <p:sp>
        <p:nvSpPr>
          <p:cNvPr id="15" name="Text 13"/>
          <p:cNvSpPr/>
          <p:nvPr/>
        </p:nvSpPr>
        <p:spPr>
          <a:xfrm>
            <a:off x="793790" y="5610796"/>
            <a:ext cx="13420974" cy="697209"/>
          </a:xfrm>
          <a:prstGeom prst="rect">
            <a:avLst/>
          </a:prstGeom>
          <a:noFill/>
          <a:ln/>
        </p:spPr>
        <p:txBody>
          <a:bodyPr wrap="none" lIns="0" tIns="0" rIns="0" bIns="0" rtlCol="0" anchor="t"/>
          <a:lstStyle/>
          <a:p>
            <a:pPr marL="0" indent="0" algn="l">
              <a:lnSpc>
                <a:spcPct val="150000"/>
              </a:lnSpc>
              <a:buNone/>
            </a:pPr>
            <a:r>
              <a:rPr lang="en-US" sz="2800" b="1" dirty="0">
                <a:solidFill>
                  <a:srgbClr val="2C2926"/>
                </a:solidFill>
                <a:ea typeface="Inter" pitchFamily="34" charset="-122"/>
                <a:cs typeface="Inter" pitchFamily="34" charset="-120"/>
              </a:rPr>
              <a:t>Önemli:</a:t>
            </a:r>
            <a:r>
              <a:rPr lang="en-US" sz="2800" dirty="0">
                <a:solidFill>
                  <a:srgbClr val="2C2926"/>
                </a:solidFill>
                <a:ea typeface="Inter" pitchFamily="34" charset="-122"/>
                <a:cs typeface="Inter" pitchFamily="34" charset="-120"/>
              </a:rPr>
              <a:t> Semptomlar genç hastalara benzer ancak nonspesifik. </a:t>
            </a:r>
          </a:p>
          <a:p>
            <a:pPr>
              <a:lnSpc>
                <a:spcPct val="150000"/>
              </a:lnSpc>
            </a:pPr>
            <a:r>
              <a:rPr lang="en-US" sz="2800" b="1" dirty="0" err="1">
                <a:solidFill>
                  <a:srgbClr val="2C2926"/>
                </a:solidFill>
                <a:ea typeface="Inter" pitchFamily="34" charset="-122"/>
                <a:cs typeface="Inter" pitchFamily="34" charset="-120"/>
              </a:rPr>
              <a:t>Göğüs</a:t>
            </a:r>
            <a:r>
              <a:rPr lang="en-US" sz="2800" b="1" dirty="0">
                <a:solidFill>
                  <a:srgbClr val="2C2926"/>
                </a:solidFill>
                <a:ea typeface="Inter" pitchFamily="34" charset="-122"/>
                <a:cs typeface="Inter" pitchFamily="34" charset="-120"/>
              </a:rPr>
              <a:t> ağrısı </a:t>
            </a:r>
            <a:r>
              <a:rPr lang="en-US" sz="2800" b="1" dirty="0" err="1">
                <a:solidFill>
                  <a:srgbClr val="2C2926"/>
                </a:solidFill>
                <a:ea typeface="Inter" pitchFamily="34" charset="-122"/>
                <a:cs typeface="Inter" pitchFamily="34" charset="-120"/>
              </a:rPr>
              <a:t>daha</a:t>
            </a:r>
            <a:r>
              <a:rPr lang="en-US" sz="2800" b="1" dirty="0">
                <a:solidFill>
                  <a:srgbClr val="2C2926"/>
                </a:solidFill>
                <a:ea typeface="Inter" pitchFamily="34" charset="-122"/>
                <a:cs typeface="Inter" pitchFamily="34" charset="-120"/>
              </a:rPr>
              <a:t> </a:t>
            </a:r>
            <a:r>
              <a:rPr lang="en-US" sz="2800" b="1" dirty="0" err="1">
                <a:solidFill>
                  <a:srgbClr val="2C2926"/>
                </a:solidFill>
                <a:ea typeface="Inter" pitchFamily="34" charset="-122"/>
                <a:cs typeface="Inter" pitchFamily="34" charset="-120"/>
              </a:rPr>
              <a:t>az</a:t>
            </a:r>
            <a:r>
              <a:rPr lang="en-US" sz="2800" b="1" dirty="0">
                <a:solidFill>
                  <a:srgbClr val="2C2926"/>
                </a:solidFill>
                <a:ea typeface="Inter" pitchFamily="34" charset="-122"/>
                <a:cs typeface="Inter" pitchFamily="34" charset="-120"/>
              </a:rPr>
              <a:t> </a:t>
            </a:r>
            <a:r>
              <a:rPr lang="en-US" sz="2400" dirty="0">
                <a:solidFill>
                  <a:srgbClr val="2C2926"/>
                </a:solidFill>
                <a:ea typeface="Inter" pitchFamily="34" charset="-122"/>
                <a:cs typeface="Inter" pitchFamily="34" charset="-120"/>
              </a:rPr>
              <a:t>(</a:t>
            </a:r>
            <a:r>
              <a:rPr lang="tr-TR" sz="2400" dirty="0">
                <a:solidFill>
                  <a:srgbClr val="2C2926"/>
                </a:solidFill>
                <a:ea typeface="Inter" pitchFamily="34" charset="-122"/>
              </a:rPr>
              <a:t>48.3% </a:t>
            </a:r>
            <a:r>
              <a:rPr lang="tr-TR" sz="2400" dirty="0" err="1">
                <a:solidFill>
                  <a:srgbClr val="2C2926"/>
                </a:solidFill>
                <a:ea typeface="Inter" pitchFamily="34" charset="-122"/>
              </a:rPr>
              <a:t>vs</a:t>
            </a:r>
            <a:r>
              <a:rPr lang="tr-TR" sz="2400" dirty="0">
                <a:solidFill>
                  <a:srgbClr val="2C2926"/>
                </a:solidFill>
                <a:ea typeface="Inter" pitchFamily="34" charset="-122"/>
              </a:rPr>
              <a:t> 79.1%)</a:t>
            </a:r>
            <a:r>
              <a:rPr lang="en-US" sz="2800" b="1" dirty="0">
                <a:solidFill>
                  <a:srgbClr val="2C2926"/>
                </a:solidFill>
                <a:ea typeface="Inter" pitchFamily="34" charset="-122"/>
                <a:cs typeface="Inter" pitchFamily="34" charset="-120"/>
              </a:rPr>
              <a:t>, senkop </a:t>
            </a:r>
            <a:r>
              <a:rPr lang="en-US" sz="2800" b="1" dirty="0" err="1">
                <a:solidFill>
                  <a:srgbClr val="2C2926"/>
                </a:solidFill>
                <a:ea typeface="Inter" pitchFamily="34" charset="-122"/>
                <a:cs typeface="Inter" pitchFamily="34" charset="-120"/>
              </a:rPr>
              <a:t>daha</a:t>
            </a:r>
            <a:r>
              <a:rPr lang="en-US" sz="2800" b="1" dirty="0">
                <a:solidFill>
                  <a:srgbClr val="2C2926"/>
                </a:solidFill>
                <a:ea typeface="Inter" pitchFamily="34" charset="-122"/>
                <a:cs typeface="Inter" pitchFamily="34" charset="-120"/>
              </a:rPr>
              <a:t> </a:t>
            </a:r>
            <a:r>
              <a:rPr lang="en-US" sz="2800" b="1" dirty="0" err="1">
                <a:solidFill>
                  <a:srgbClr val="2C2926"/>
                </a:solidFill>
                <a:ea typeface="Inter" pitchFamily="34" charset="-122"/>
                <a:cs typeface="Inter" pitchFamily="34" charset="-120"/>
              </a:rPr>
              <a:t>sık</a:t>
            </a:r>
            <a:r>
              <a:rPr lang="en-US" sz="2800" b="1" dirty="0">
                <a:solidFill>
                  <a:srgbClr val="2C2926"/>
                </a:solidFill>
                <a:ea typeface="Inter" pitchFamily="34" charset="-122"/>
                <a:cs typeface="Inter" pitchFamily="34" charset="-120"/>
              </a:rPr>
              <a:t> </a:t>
            </a:r>
            <a:r>
              <a:rPr lang="en-US" sz="2400" dirty="0">
                <a:solidFill>
                  <a:srgbClr val="2C2926"/>
                </a:solidFill>
                <a:ea typeface="Inter" pitchFamily="34" charset="-122"/>
              </a:rPr>
              <a:t>(%27.6 vs %9.9)</a:t>
            </a:r>
            <a:r>
              <a:rPr lang="en-US" sz="2800" dirty="0">
                <a:solidFill>
                  <a:srgbClr val="2C2926"/>
                </a:solidFill>
                <a:ea typeface="Inter" pitchFamily="34" charset="-122"/>
                <a:cs typeface="Inter" pitchFamily="34" charset="-120"/>
              </a:rPr>
              <a:t>.</a:t>
            </a:r>
            <a:r>
              <a:rPr lang="en-US" sz="2800" b="1" dirty="0">
                <a:solidFill>
                  <a:srgbClr val="2C2926"/>
                </a:solidFill>
                <a:ea typeface="Inter" pitchFamily="34" charset="-122"/>
                <a:cs typeface="Inter" pitchFamily="34" charset="-120"/>
              </a:rPr>
              <a:t> </a:t>
            </a:r>
            <a:r>
              <a:rPr lang="en-US" sz="2800" b="1" dirty="0" err="1">
                <a:solidFill>
                  <a:srgbClr val="2C2926"/>
                </a:solidFill>
                <a:ea typeface="Inter" pitchFamily="34" charset="-122"/>
                <a:cs typeface="Inter" pitchFamily="34" charset="-120"/>
              </a:rPr>
              <a:t>görülür</a:t>
            </a:r>
            <a:endParaRPr lang="en-US" sz="2800" dirty="0"/>
          </a:p>
        </p:txBody>
      </p:sp>
      <p:sp>
        <p:nvSpPr>
          <p:cNvPr id="16" name="Metin kutusu 15">
            <a:extLst>
              <a:ext uri="{FF2B5EF4-FFF2-40B4-BE49-F238E27FC236}">
                <a16:creationId xmlns:a16="http://schemas.microsoft.com/office/drawing/2014/main" id="{9FF2093D-3C9C-FF40-BBF9-A054C6A36889}"/>
              </a:ext>
            </a:extLst>
          </p:cNvPr>
          <p:cNvSpPr txBox="1"/>
          <p:nvPr/>
        </p:nvSpPr>
        <p:spPr>
          <a:xfrm>
            <a:off x="8572977" y="7165002"/>
            <a:ext cx="5943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tr-TR"/>
            </a:defPPr>
            <a:lvl1pPr algn="r">
              <a:defRPr i="1">
                <a:solidFill>
                  <a:srgbClr val="5B616B"/>
                </a:solidFill>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dirty="0" err="1"/>
              <a:t>Masotti</a:t>
            </a:r>
            <a:r>
              <a:rPr lang="en-US" dirty="0"/>
              <a:t> L. </a:t>
            </a:r>
            <a:r>
              <a:rPr lang="en-US" dirty="0" err="1"/>
              <a:t>Vasc</a:t>
            </a:r>
            <a:r>
              <a:rPr lang="en-US" dirty="0"/>
              <a:t> Health Risk </a:t>
            </a:r>
            <a:r>
              <a:rPr lang="en-US" dirty="0" err="1"/>
              <a:t>Manag</a:t>
            </a:r>
            <a:r>
              <a:rPr lang="en-US" dirty="0"/>
              <a:t>. 2008; 4(3): 629-36</a:t>
            </a:r>
          </a:p>
          <a:p>
            <a:r>
              <a:rPr lang="en-US" dirty="0" err="1"/>
              <a:t>Stals</a:t>
            </a:r>
            <a:r>
              <a:rPr lang="en-US" dirty="0"/>
              <a:t> MAM. </a:t>
            </a:r>
            <a:r>
              <a:rPr lang="en-US" dirty="0" err="1"/>
              <a:t>Exp</a:t>
            </a:r>
            <a:r>
              <a:rPr lang="en-US" dirty="0"/>
              <a:t> Rev Respir Med 2020;14(7):729-36</a:t>
            </a:r>
          </a:p>
          <a:p>
            <a:r>
              <a:rPr lang="en-US" dirty="0" err="1"/>
              <a:t>Kokturk</a:t>
            </a:r>
            <a:r>
              <a:rPr lang="en-US" dirty="0"/>
              <a:t> N, Oguzulgen K. </a:t>
            </a:r>
            <a:r>
              <a:rPr lang="tr-TR" dirty="0" err="1"/>
              <a:t>Circ</a:t>
            </a:r>
            <a:r>
              <a:rPr lang="tr-TR" dirty="0"/>
              <a:t> J 2005; 69: 981 –986</a:t>
            </a:r>
            <a:endParaRPr lang="en-US" dirty="0"/>
          </a:p>
        </p:txBody>
      </p:sp>
      <p:pic>
        <p:nvPicPr>
          <p:cNvPr id="17" name="Resim 16">
            <a:extLst>
              <a:ext uri="{FF2B5EF4-FFF2-40B4-BE49-F238E27FC236}">
                <a16:creationId xmlns:a16="http://schemas.microsoft.com/office/drawing/2014/main" id="{27EDCB3A-24E4-9A40-9763-BABCAEDF6340}"/>
              </a:ext>
            </a:extLst>
          </p:cNvPr>
          <p:cNvPicPr>
            <a:picLocks noChangeAspect="1"/>
          </p:cNvPicPr>
          <p:nvPr/>
        </p:nvPicPr>
        <p:blipFill>
          <a:blip r:embed="rId3"/>
          <a:stretch>
            <a:fillRect/>
          </a:stretch>
        </p:blipFill>
        <p:spPr>
          <a:xfrm>
            <a:off x="9257756" y="165417"/>
            <a:ext cx="4827636" cy="15225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1005840" y="891964"/>
            <a:ext cx="9639701" cy="15273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tr-TR" altLang="tr-TR" sz="3840" b="1" dirty="0" err="1">
                <a:solidFill>
                  <a:srgbClr val="0070C0"/>
                </a:solidFill>
                <a:latin typeface="+mn-lt"/>
              </a:rPr>
              <a:t>Pulmoner</a:t>
            </a:r>
            <a:r>
              <a:rPr lang="tr-TR" altLang="tr-TR" sz="3840" b="1" dirty="0">
                <a:solidFill>
                  <a:srgbClr val="0070C0"/>
                </a:solidFill>
                <a:latin typeface="+mn-lt"/>
              </a:rPr>
              <a:t> </a:t>
            </a:r>
            <a:r>
              <a:rPr lang="tr-TR" altLang="tr-TR" sz="3840" b="1" dirty="0" err="1">
                <a:solidFill>
                  <a:srgbClr val="0070C0"/>
                </a:solidFill>
                <a:latin typeface="+mn-lt"/>
              </a:rPr>
              <a:t>tromboembolide</a:t>
            </a:r>
            <a:r>
              <a:rPr lang="tr-TR" altLang="tr-TR" sz="3840" b="1" dirty="0">
                <a:solidFill>
                  <a:srgbClr val="0070C0"/>
                </a:solidFill>
                <a:latin typeface="+mn-lt"/>
              </a:rPr>
              <a:t> EKG bulguları:</a:t>
            </a:r>
          </a:p>
        </p:txBody>
      </p:sp>
      <p:sp>
        <p:nvSpPr>
          <p:cNvPr id="3" name="Rectangle 3"/>
          <p:cNvSpPr txBox="1">
            <a:spLocks noChangeArrowheads="1"/>
          </p:cNvSpPr>
          <p:nvPr/>
        </p:nvSpPr>
        <p:spPr>
          <a:xfrm>
            <a:off x="1005840" y="2190750"/>
            <a:ext cx="12618720" cy="5221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charset="2"/>
              <a:buChar char="ü"/>
              <a:defRPr/>
            </a:pPr>
            <a:r>
              <a:rPr lang="tr-TR" altLang="tr-TR" sz="3413"/>
              <a:t>Normal olabilir</a:t>
            </a:r>
          </a:p>
          <a:p>
            <a:pPr>
              <a:lnSpc>
                <a:spcPct val="150000"/>
              </a:lnSpc>
              <a:buFont typeface="Wingdings" charset="2"/>
              <a:buChar char="ü"/>
              <a:defRPr/>
            </a:pPr>
            <a:r>
              <a:rPr lang="tr-TR" altLang="tr-TR" sz="3413"/>
              <a:t>Sağ dal bloğu</a:t>
            </a:r>
          </a:p>
          <a:p>
            <a:pPr>
              <a:lnSpc>
                <a:spcPct val="150000"/>
              </a:lnSpc>
              <a:buFont typeface="Wingdings" charset="2"/>
              <a:buChar char="ü"/>
              <a:defRPr/>
            </a:pPr>
            <a:r>
              <a:rPr lang="tr-TR" altLang="tr-TR" sz="3413"/>
              <a:t>Sağ aks deviasyonu</a:t>
            </a:r>
          </a:p>
          <a:p>
            <a:pPr>
              <a:lnSpc>
                <a:spcPct val="150000"/>
              </a:lnSpc>
              <a:buFont typeface="Wingdings" charset="2"/>
              <a:buChar char="ü"/>
              <a:defRPr/>
            </a:pPr>
            <a:r>
              <a:rPr lang="tr-TR" altLang="tr-TR" sz="3413"/>
              <a:t>QRS, ST-T segment ve T- dalgası değişiklikleri</a:t>
            </a:r>
          </a:p>
          <a:p>
            <a:pPr>
              <a:lnSpc>
                <a:spcPct val="150000"/>
              </a:lnSpc>
              <a:buFont typeface="Wingdings" charset="2"/>
              <a:buChar char="ü"/>
              <a:defRPr/>
            </a:pPr>
            <a:r>
              <a:rPr lang="tr-TR" altLang="tr-TR" sz="3413"/>
              <a:t>S1Q3T3 örneği</a:t>
            </a:r>
          </a:p>
          <a:p>
            <a:pPr>
              <a:lnSpc>
                <a:spcPct val="150000"/>
              </a:lnSpc>
              <a:buFont typeface="Wingdings" charset="2"/>
              <a:buChar char="ü"/>
              <a:defRPr/>
            </a:pPr>
            <a:endParaRPr lang="tr-TR" altLang="tr-TR" sz="3413"/>
          </a:p>
          <a:p>
            <a:pPr>
              <a:lnSpc>
                <a:spcPct val="150000"/>
              </a:lnSpc>
              <a:buFont typeface="Wingdings" charset="2"/>
              <a:buChar char="ü"/>
              <a:defRPr/>
            </a:pPr>
            <a:endParaRPr lang="tr-TR" altLang="tr-TR" sz="2987" dirty="0"/>
          </a:p>
        </p:txBody>
      </p:sp>
    </p:spTree>
    <p:extLst>
      <p:ext uri="{BB962C8B-B14F-4D97-AF65-F5344CB8AC3E}">
        <p14:creationId xmlns:p14="http://schemas.microsoft.com/office/powerpoint/2010/main" val="370281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txBox="1">
            <a:spLocks/>
          </p:cNvSpPr>
          <p:nvPr/>
        </p:nvSpPr>
        <p:spPr>
          <a:xfrm>
            <a:off x="2238250" y="212465"/>
            <a:ext cx="9052560" cy="152738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tr-TR" altLang="tr-TR" sz="4267" b="1" dirty="0" err="1">
                <a:solidFill>
                  <a:srgbClr val="0070C0"/>
                </a:solidFill>
                <a:latin typeface="+mn-lt"/>
              </a:rPr>
              <a:t>PE’de</a:t>
            </a:r>
            <a:r>
              <a:rPr lang="tr-TR" altLang="tr-TR" sz="4267" b="1" dirty="0">
                <a:solidFill>
                  <a:srgbClr val="0070C0"/>
                </a:solidFill>
                <a:latin typeface="+mn-lt"/>
              </a:rPr>
              <a:t> </a:t>
            </a:r>
            <a:r>
              <a:rPr lang="tr-TR" altLang="tr-TR" sz="4267" b="1" dirty="0" err="1">
                <a:solidFill>
                  <a:srgbClr val="0070C0"/>
                </a:solidFill>
                <a:latin typeface="+mn-lt"/>
              </a:rPr>
              <a:t>Arteriyel</a:t>
            </a:r>
            <a:r>
              <a:rPr lang="tr-TR" altLang="tr-TR" sz="4267" b="1" dirty="0">
                <a:solidFill>
                  <a:srgbClr val="0070C0"/>
                </a:solidFill>
                <a:latin typeface="+mn-lt"/>
              </a:rPr>
              <a:t> kan gazları</a:t>
            </a:r>
          </a:p>
        </p:txBody>
      </p:sp>
      <p:sp>
        <p:nvSpPr>
          <p:cNvPr id="3" name="2 İçerik Yer Tutucusu"/>
          <p:cNvSpPr txBox="1">
            <a:spLocks/>
          </p:cNvSpPr>
          <p:nvPr/>
        </p:nvSpPr>
        <p:spPr>
          <a:xfrm>
            <a:off x="2238250" y="2264054"/>
            <a:ext cx="11952962" cy="536448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charset="0"/>
              <a:buChar char="•"/>
              <a:defRPr/>
            </a:pPr>
            <a:r>
              <a:rPr lang="tr-TR" altLang="tr-TR" sz="3413"/>
              <a:t>Hastaların çoğunda  başlangıçta</a:t>
            </a:r>
            <a:r>
              <a:rPr lang="tr-TR" altLang="tr-TR" sz="2560"/>
              <a:t> </a:t>
            </a:r>
            <a:r>
              <a:rPr lang="tr-TR" altLang="tr-TR" sz="3360"/>
              <a:t>görülenler:</a:t>
            </a:r>
          </a:p>
          <a:p>
            <a:pPr lvl="1">
              <a:lnSpc>
                <a:spcPct val="150000"/>
              </a:lnSpc>
              <a:buFont typeface="Arial" charset="0"/>
              <a:buChar char="•"/>
              <a:defRPr/>
            </a:pPr>
            <a:r>
              <a:rPr lang="tr-TR" altLang="tr-TR" sz="2987">
                <a:solidFill>
                  <a:srgbClr val="C00000"/>
                </a:solidFill>
              </a:rPr>
              <a:t>hipoksemi</a:t>
            </a:r>
          </a:p>
          <a:p>
            <a:pPr lvl="1">
              <a:lnSpc>
                <a:spcPct val="150000"/>
              </a:lnSpc>
              <a:buFont typeface="Arial" charset="0"/>
              <a:buChar char="•"/>
              <a:defRPr/>
            </a:pPr>
            <a:r>
              <a:rPr lang="tr-TR" altLang="tr-TR" sz="2987"/>
              <a:t>hipokapni</a:t>
            </a:r>
          </a:p>
          <a:p>
            <a:pPr lvl="1">
              <a:lnSpc>
                <a:spcPct val="150000"/>
              </a:lnSpc>
              <a:buFont typeface="Arial" charset="0"/>
              <a:buChar char="•"/>
              <a:defRPr/>
            </a:pPr>
            <a:r>
              <a:rPr lang="tr-TR" altLang="tr-TR" sz="2987"/>
              <a:t>solunumsal alkaloz</a:t>
            </a:r>
            <a:r>
              <a:rPr lang="tr-TR" altLang="tr-TR" sz="2560"/>
              <a:t>   </a:t>
            </a:r>
          </a:p>
          <a:p>
            <a:pPr lvl="1">
              <a:lnSpc>
                <a:spcPct val="150000"/>
              </a:lnSpc>
              <a:buFont typeface="Arial" charset="0"/>
              <a:buChar char="•"/>
              <a:defRPr/>
            </a:pPr>
            <a:endParaRPr lang="tr-TR" altLang="tr-TR" sz="2560"/>
          </a:p>
          <a:p>
            <a:pPr>
              <a:lnSpc>
                <a:spcPct val="150000"/>
              </a:lnSpc>
              <a:buFont typeface="Arial" charset="0"/>
              <a:buChar char="•"/>
              <a:defRPr/>
            </a:pPr>
            <a:r>
              <a:rPr lang="tr-TR" altLang="tr-TR" sz="3413"/>
              <a:t>SO2 </a:t>
            </a:r>
            <a:r>
              <a:rPr lang="es-ES" altLang="tr-TR" sz="3413"/>
              <a:t>%</a:t>
            </a:r>
            <a:r>
              <a:rPr lang="tr-TR" altLang="tr-TR" sz="3413"/>
              <a:t> </a:t>
            </a:r>
            <a:r>
              <a:rPr lang="es-ES" altLang="tr-TR" sz="3413"/>
              <a:t>95 ve üzerinde ise </a:t>
            </a:r>
            <a:r>
              <a:rPr lang="es-ES" altLang="tr-TR" sz="3413" b="1" u="sng"/>
              <a:t>mortalite </a:t>
            </a:r>
            <a:r>
              <a:rPr lang="tr-TR" altLang="tr-TR" sz="3413" b="1" u="sng"/>
              <a:t>daha düşüktür</a:t>
            </a:r>
            <a:endParaRPr lang="tr-TR" altLang="tr-TR" sz="3413" b="1" u="sng" dirty="0"/>
          </a:p>
        </p:txBody>
      </p:sp>
    </p:spTree>
    <p:extLst>
      <p:ext uri="{BB962C8B-B14F-4D97-AF65-F5344CB8AC3E}">
        <p14:creationId xmlns:p14="http://schemas.microsoft.com/office/powerpoint/2010/main" val="2992012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F325E8B8-483B-479B-BD4C-12D180C8E03E}"/>
</file>

<file path=customXml/itemProps2.xml><?xml version="1.0" encoding="utf-8"?>
<ds:datastoreItem xmlns:ds="http://schemas.openxmlformats.org/officeDocument/2006/customXml" ds:itemID="{68CEBC6D-452F-4F03-B17F-D9B9290EE7AC}"/>
</file>

<file path=customXml/itemProps3.xml><?xml version="1.0" encoding="utf-8"?>
<ds:datastoreItem xmlns:ds="http://schemas.openxmlformats.org/officeDocument/2006/customXml" ds:itemID="{4EB1B583-678B-47E4-90D0-270FF072BF6F}"/>
</file>

<file path=docProps/app.xml><?xml version="1.0" encoding="utf-8"?>
<Properties xmlns="http://schemas.openxmlformats.org/officeDocument/2006/extended-properties" xmlns:vt="http://schemas.openxmlformats.org/officeDocument/2006/docPropsVTypes">
  <TotalTime>656</TotalTime>
  <Words>3291</Words>
  <Application>Microsoft Macintosh PowerPoint</Application>
  <PresentationFormat>Özel</PresentationFormat>
  <Paragraphs>521</Paragraphs>
  <Slides>53</Slides>
  <Notes>19</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53</vt:i4>
      </vt:variant>
    </vt:vector>
  </HeadingPairs>
  <TitlesOfParts>
    <vt:vector size="68" baseType="lpstr">
      <vt:lpstr>Arial</vt:lpstr>
      <vt:lpstr>ArialNarrow</vt:lpstr>
      <vt:lpstr>Big Caslon Medium</vt:lpstr>
      <vt:lpstr>Bricolage Grotesque Light</vt:lpstr>
      <vt:lpstr>Bricolage Grotesque Semi Bold</vt:lpstr>
      <vt:lpstr>Calibri</vt:lpstr>
      <vt:lpstr>Calibri Light</vt:lpstr>
      <vt:lpstr>Inter</vt:lpstr>
      <vt:lpstr>Symbol</vt:lpstr>
      <vt:lpstr>Tahoma</vt:lpstr>
      <vt:lpstr>Times New Roman</vt:lpstr>
      <vt:lpstr>Webdings</vt:lpstr>
      <vt:lpstr>Wingdings</vt:lpstr>
      <vt:lpstr>Wingdings 2</vt:lpstr>
      <vt:lpstr>Office Theme</vt:lpstr>
      <vt:lpstr>PowerPoint Sunusu</vt:lpstr>
      <vt:lpstr>PowerPoint Sunusu</vt:lpstr>
      <vt:lpstr>A.G., 85y., ♂, emekli memur, Ankara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Tedavi öncesi ne yapılmalı ?</vt:lpstr>
      <vt:lpstr>PowerPoint Sunusu</vt:lpstr>
      <vt:lpstr>PowerPoint Sunusu</vt:lpstr>
      <vt:lpstr>PowerPoint Sunusu</vt:lpstr>
      <vt:lpstr>PowerPoint Sunusu</vt:lpstr>
      <vt:lpstr>PowerPoint Sunusu</vt:lpstr>
      <vt:lpstr>Kanama riski</vt:lpstr>
      <vt:lpstr>PowerPoint Sunusu</vt:lpstr>
      <vt:lpstr>Tedavi</vt:lpstr>
      <vt:lpstr>PowerPoint Sunusu</vt:lpstr>
      <vt:lpstr>PowerPoint Sunusu</vt:lpstr>
      <vt:lpstr>Tek hedefi olan direk antikoagülanlar</vt:lpstr>
      <vt:lpstr>Güncel kullanılan antikoagülanların «ideal antikoagülan»ın özellikleri ile karşılaştırılması</vt:lpstr>
      <vt:lpstr>PowerPoint Sunusu</vt:lpstr>
      <vt:lpstr>PowerPoint Sunusu</vt:lpstr>
      <vt:lpstr>PowerPoint Sunusu</vt:lpstr>
      <vt:lpstr>Böbrek yetmezliğinde antikoagülan tedaviyi nasıl düzenleyelim?</vt:lpstr>
      <vt:lpstr>PowerPoint Sunusu</vt:lpstr>
      <vt:lpstr>PowerPoint Sunusu</vt:lpstr>
      <vt:lpstr>PowerPoint Sunusu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Ipek Kivilcim Oguzulgen</dc:creator>
  <cp:lastModifiedBy>ipek kıvılcım oğuzülgen</cp:lastModifiedBy>
  <cp:revision>66</cp:revision>
  <dcterms:created xsi:type="dcterms:W3CDTF">2025-10-11T19:07:32Z</dcterms:created>
  <dcterms:modified xsi:type="dcterms:W3CDTF">2025-10-15T18:56:33Z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