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5">
  <p:sldMasterIdLst>
    <p:sldMasterId id="2147483648" r:id="rId1"/>
  </p:sldMasterIdLst>
  <p:sldIdLst>
    <p:sldId id="260" r:id="rId2"/>
    <p:sldId id="259" r:id="rId3"/>
    <p:sldId id="261" r:id="rId4"/>
    <p:sldId id="262" r:id="rId5"/>
    <p:sldId id="273" r:id="rId6"/>
    <p:sldId id="270" r:id="rId7"/>
    <p:sldId id="264" r:id="rId8"/>
    <p:sldId id="265" r:id="rId9"/>
    <p:sldId id="266" r:id="rId10"/>
    <p:sldId id="271" r:id="rId11"/>
    <p:sldId id="267" r:id="rId12"/>
    <p:sldId id="268" r:id="rId13"/>
    <p:sldId id="272" r:id="rId14"/>
    <p:sldId id="269" r:id="rId15"/>
    <p:sldId id="274" r:id="rId16"/>
    <p:sldId id="263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8"/>
    <p:restoredTop sz="95033" autoAdjust="0"/>
  </p:normalViewPr>
  <p:slideViewPr>
    <p:cSldViewPr snapToGrid="0">
      <p:cViewPr varScale="1">
        <p:scale>
          <a:sx n="82" d="100"/>
          <a:sy n="82" d="100"/>
        </p:scale>
        <p:origin x="6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F22CEB-3B76-2265-AA5B-AF7544893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C6564EB-94C6-E653-02F8-9B61857AD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10A9421-9343-6144-7239-DE3E9F111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472F860-4AFB-9129-3A36-FA96EB43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3E139E-1979-65EF-3448-F50E8EA9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708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7BFB2F-7060-C551-0A14-3DBECEC1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011D14C-509A-A224-AA73-11D8019CA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21C186-CD09-33B2-4D8B-E2FF17B0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8B3C33-9E0E-378F-76FE-51BFF723F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847CB78-C975-0DC7-4E47-A49001EA8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70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B39EC90-8F20-1A38-A4A7-8E670B72DD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FE628E8-CD4A-B25F-B85C-C429FC778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FE0356-622C-52C1-6A3A-04104AC8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2BAAA2-EF01-F880-7607-335B9E408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95ACA9-0BE3-60DA-4E79-DC6E3396F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22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505303-C2AA-C030-0351-4AC61A78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D27E34-C243-5AEA-DB77-F156C4D60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420A6E-93F1-A239-F6DF-3007476E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01C469-F898-0AAF-EB21-9406A07C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233052-3BE2-89FF-8C83-E63F74DFD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2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1CA930-805E-B092-9B3E-C0684AAAE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E7EBC1B-432A-0937-9DDA-B6C4963BF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6AF6AE-ECD5-011B-1218-7DBA9CB1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4D4311-15FC-0A2B-98E5-20345B3A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0A999F-958A-B833-DD53-EE8DD035B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3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8C4092-D922-C0A0-92DE-7C7B82745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EB244C-57AA-9D5D-E782-DC2453E85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1941D0D-8067-0E78-634F-6D8B0E1BA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1F4C93-3EAC-F0BA-20E5-A33692B2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4BCCD32-8751-BC60-7F6C-9A810A14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8F86D0-7270-9965-121B-B942DBA0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29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12F327-34E8-E100-EA4F-27AE2B49C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CE9BC1-AC0D-3C98-38F2-3205F2E55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BCED8F5-AC86-727D-147B-115700C54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709E01D-AE4A-6E0D-C739-348F19C85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CE4E12E-BEC9-5467-89A0-FD95B1FD3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F7B2810-9E7D-59A4-E839-342D2519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E82C533-E0EF-074E-257B-4DE1BB72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E5F1625-B837-496E-B3B9-F2AC1D50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79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FEA32B-287D-9FC8-DEDA-A86C45B2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6B21449-467D-89BD-6733-DCF4D3196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6AD3315-C9C0-03A7-9159-ED42457CF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3FC7531-8E40-3D6A-CE6C-6122F479C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29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CEB6C99-72D7-4A35-1DFE-9D850B7F5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2380F60-AA22-003D-CE1A-626FAD3ED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36F86DD-4E57-9E5E-0B53-ADCC2033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98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E93451-C544-95D0-F500-92D6FA94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6A60A7-6F64-103A-0749-4028055DE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57ECF7-22CB-0D8B-2AAE-ACFBA05D9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DCE356-DCED-AD44-AE48-41CD34416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63256C-B7B4-691E-BBE5-72CF4DE6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0F5142-7DB2-2BC6-CC1B-F182893F6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13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4E9F68-9853-2C6B-5B3A-0CB423F56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8983DC2-3688-A319-4317-B55B8F3DCB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9F0E675-F20C-AF94-D892-6AF7DE04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BF0D5A-D7FF-3619-D992-961CFEA41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2F90F2-87F8-1766-76B3-D1C9BE7A5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44DD289-26E5-E852-D2D6-AFBB4BB6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15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037A067-993D-1EBD-0ABA-9B08F40A3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1BE733-F6D3-9BA3-5DD2-79A800B2C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ED8A98-9173-43EF-722C-68C4A8545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E5EF13-DB74-FB46-8BDD-6B7CD72601CC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8D562F-40FB-EFCE-38B8-AA13C2504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63FA39-D86C-F574-4C74-820A4D665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6F712-68EE-564D-A353-AB95F65F72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13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6CD8084E-A06F-998B-CA08-93B1E9E01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0FF556C4-3C3A-061D-BA4D-36EE8DC21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45574"/>
            <a:ext cx="9144000" cy="2056245"/>
          </a:xfrm>
        </p:spPr>
        <p:txBody>
          <a:bodyPr>
            <a:normAutofit/>
          </a:bodyPr>
          <a:lstStyle/>
          <a:p>
            <a:r>
              <a:rPr lang="tr-TR" sz="2400" b="1" dirty="0"/>
              <a:t>KANSER OLMAYAN HASTALARDA PERKÜTAN ENDOSKOPİK GASTROSTOMİ YERLEŞTİRİLMESİ SONRASI PALYATİF BAKIM MORTALİTESİNİ ETKİLEYEN FAKTÖRLER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85FA852-64C3-2131-8FCE-1F9A012BE1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Uzm. Dr. İbrahim İleri</a:t>
            </a:r>
          </a:p>
          <a:p>
            <a:r>
              <a:rPr lang="tr-TR" dirty="0"/>
              <a:t>Ordu Devlet Hastanesi</a:t>
            </a:r>
          </a:p>
        </p:txBody>
      </p:sp>
    </p:spTree>
    <p:extLst>
      <p:ext uri="{BB962C8B-B14F-4D97-AF65-F5344CB8AC3E}">
        <p14:creationId xmlns:p14="http://schemas.microsoft.com/office/powerpoint/2010/main" val="3875538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211BA-EAA2-46BA-F5EA-8BB45BB4E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9690CF-94AA-7B46-CBC6-52D055169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495CAAF-6169-1113-EF36-FE2A61B30E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0BA2AFE-D06E-CFD1-BB49-526794000C2B}"/>
              </a:ext>
            </a:extLst>
          </p:cNvPr>
          <p:cNvSpPr txBox="1"/>
          <p:nvPr/>
        </p:nvSpPr>
        <p:spPr>
          <a:xfrm>
            <a:off x="953729" y="1690688"/>
            <a:ext cx="1010304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/>
              <a:t>Bu çalışmaların ve bizim çalışmamızın sonuçları PEG yerleştirilmesi sonrası gelişen pnömoninin sıkça görülen ve ciddi sonuçları olan bir komplikasyon olduğunu göstermektedir.  </a:t>
            </a:r>
          </a:p>
        </p:txBody>
      </p:sp>
    </p:spTree>
    <p:extLst>
      <p:ext uri="{BB962C8B-B14F-4D97-AF65-F5344CB8AC3E}">
        <p14:creationId xmlns:p14="http://schemas.microsoft.com/office/powerpoint/2010/main" val="1572351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3A8C4-4D4C-59F8-CE01-49D2D225C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DBBCFF-33D0-52B9-72AB-B89CB3D57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3526FCC-3157-8D51-70A3-B60A0DD89A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7039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70E7D3FD-F19E-2268-439C-67471037CFEC}"/>
              </a:ext>
            </a:extLst>
          </p:cNvPr>
          <p:cNvSpPr txBox="1"/>
          <p:nvPr/>
        </p:nvSpPr>
        <p:spPr>
          <a:xfrm>
            <a:off x="953729" y="1690688"/>
            <a:ext cx="10400071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/>
              <a:t>Lee ve arkadaşlarının yoğun bakım hastaları üzerinde yaptığı bir çalışmada aralıklı </a:t>
            </a:r>
            <a:r>
              <a:rPr lang="tr-TR" sz="2400" dirty="0" err="1"/>
              <a:t>enteral</a:t>
            </a:r>
            <a:r>
              <a:rPr lang="tr-TR" sz="2400" dirty="0"/>
              <a:t> beslenme ile sürekli </a:t>
            </a:r>
            <a:r>
              <a:rPr lang="tr-TR" sz="2400" dirty="0" err="1"/>
              <a:t>enteral</a:t>
            </a:r>
            <a:r>
              <a:rPr lang="tr-TR" sz="2400" dirty="0"/>
              <a:t> beslenme arasında mortalite veya hastanede ve yoğun bakım ünitesinde kalış süresi, </a:t>
            </a:r>
            <a:r>
              <a:rPr lang="tr-TR" sz="2400" dirty="0" err="1"/>
              <a:t>gastrointestinal</a:t>
            </a:r>
            <a:r>
              <a:rPr lang="tr-TR" sz="2400" dirty="0"/>
              <a:t> intolerans ve organ desteği gibi diğer önemli ikincil sonuçlar açısından bir fark bulunamamıştır.</a:t>
            </a:r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r>
              <a:rPr lang="tr-TR" sz="800" dirty="0"/>
              <a:t>	Lee HY, Lee JK, Kim HJ, </a:t>
            </a:r>
            <a:r>
              <a:rPr lang="tr-TR" sz="800" dirty="0" err="1"/>
              <a:t>Ju</a:t>
            </a:r>
            <a:r>
              <a:rPr lang="tr-TR" sz="800" dirty="0"/>
              <a:t> DL, Lee SM, Lee J. </a:t>
            </a:r>
            <a:r>
              <a:rPr lang="tr-TR" sz="800" dirty="0" err="1"/>
              <a:t>Continuous</a:t>
            </a:r>
            <a:r>
              <a:rPr lang="tr-TR" sz="800" dirty="0"/>
              <a:t> </a:t>
            </a:r>
            <a:r>
              <a:rPr lang="tr-TR" sz="800" dirty="0" err="1"/>
              <a:t>versus</a:t>
            </a:r>
            <a:r>
              <a:rPr lang="tr-TR" sz="800" dirty="0"/>
              <a:t> </a:t>
            </a:r>
            <a:r>
              <a:rPr lang="tr-TR" sz="800" dirty="0" err="1"/>
              <a:t>Intermittent</a:t>
            </a:r>
            <a:r>
              <a:rPr lang="tr-TR" sz="800" dirty="0"/>
              <a:t> </a:t>
            </a:r>
            <a:r>
              <a:rPr lang="tr-TR" sz="800" dirty="0" err="1"/>
              <a:t>Enteral</a:t>
            </a:r>
            <a:r>
              <a:rPr lang="tr-TR" sz="800" dirty="0"/>
              <a:t> </a:t>
            </a:r>
            <a:r>
              <a:rPr lang="tr-TR" sz="800" dirty="0" err="1"/>
              <a:t>Tube</a:t>
            </a:r>
            <a:r>
              <a:rPr lang="tr-TR" sz="800" dirty="0"/>
              <a:t> </a:t>
            </a:r>
            <a:r>
              <a:rPr lang="tr-TR" sz="800" dirty="0" err="1"/>
              <a:t>Feeding</a:t>
            </a:r>
            <a:r>
              <a:rPr lang="tr-TR" sz="800" dirty="0"/>
              <a:t> </a:t>
            </a:r>
            <a:r>
              <a:rPr lang="tr-TR" sz="800" dirty="0" err="1"/>
              <a:t>for</a:t>
            </a:r>
            <a:r>
              <a:rPr lang="tr-TR" sz="800" dirty="0"/>
              <a:t> </a:t>
            </a:r>
            <a:r>
              <a:rPr lang="tr-TR" sz="800" dirty="0" err="1"/>
              <a:t>Critically</a:t>
            </a:r>
            <a:r>
              <a:rPr lang="tr-TR" sz="800" dirty="0"/>
              <a:t> </a:t>
            </a:r>
            <a:r>
              <a:rPr lang="tr-TR" sz="800" dirty="0" err="1"/>
              <a:t>Ill</a:t>
            </a:r>
            <a:r>
              <a:rPr lang="tr-TR" sz="800" dirty="0"/>
              <a:t> </a:t>
            </a:r>
            <a:r>
              <a:rPr lang="tr-TR" sz="800" dirty="0" err="1"/>
              <a:t>Patients</a:t>
            </a:r>
            <a:r>
              <a:rPr lang="tr-TR" sz="800" dirty="0"/>
              <a:t>: A </a:t>
            </a:r>
            <a:r>
              <a:rPr lang="tr-TR" sz="800" dirty="0" err="1"/>
              <a:t>Prospective</a:t>
            </a:r>
            <a:r>
              <a:rPr lang="tr-TR" sz="800" dirty="0"/>
              <a:t>, </a:t>
            </a:r>
            <a:r>
              <a:rPr lang="tr-TR" sz="800" dirty="0" err="1"/>
              <a:t>Randomized</a:t>
            </a:r>
            <a:r>
              <a:rPr lang="tr-TR" sz="800" dirty="0"/>
              <a:t> </a:t>
            </a:r>
            <a:r>
              <a:rPr lang="tr-TR" sz="800" dirty="0" err="1"/>
              <a:t>Controlled</a:t>
            </a:r>
            <a:r>
              <a:rPr lang="tr-TR" sz="800" dirty="0"/>
              <a:t> Trial. </a:t>
            </a:r>
            <a:r>
              <a:rPr lang="tr-TR" sz="800" dirty="0" err="1"/>
              <a:t>Nutrients</a:t>
            </a:r>
            <a:r>
              <a:rPr lang="tr-TR" sz="800" dirty="0"/>
              <a:t>. 2022; 14(3):664. https:// </a:t>
            </a:r>
            <a:r>
              <a:rPr lang="tr-TR" sz="800" dirty="0" err="1"/>
              <a:t>doi</a:t>
            </a:r>
            <a:r>
              <a:rPr lang="tr-TR" sz="800" dirty="0"/>
              <a:t>: 10.3390/nu14030664.</a:t>
            </a:r>
          </a:p>
        </p:txBody>
      </p:sp>
    </p:spTree>
    <p:extLst>
      <p:ext uri="{BB962C8B-B14F-4D97-AF65-F5344CB8AC3E}">
        <p14:creationId xmlns:p14="http://schemas.microsoft.com/office/powerpoint/2010/main" val="2679858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76D3E-3DE5-C7F7-77A9-ECD68F31A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3DF116-0059-9F4F-9C26-95AEF90AF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950ABB6-8661-AD55-D866-A3C37765FF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7039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1BE66292-C745-E0B6-9614-6FFB9EEAE8DF}"/>
              </a:ext>
            </a:extLst>
          </p:cNvPr>
          <p:cNvSpPr txBox="1"/>
          <p:nvPr/>
        </p:nvSpPr>
        <p:spPr>
          <a:xfrm>
            <a:off x="953729" y="1690688"/>
            <a:ext cx="10400071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 err="1"/>
              <a:t>Heffernan</a:t>
            </a:r>
            <a:r>
              <a:rPr lang="tr-TR" sz="2400" dirty="0"/>
              <a:t> ve ark. tarafından yapılan bir meta-analiz, kritik hastalarda sürekli ve aralıklı </a:t>
            </a:r>
            <a:r>
              <a:rPr lang="tr-TR" sz="2400" dirty="0" err="1"/>
              <a:t>enteral</a:t>
            </a:r>
            <a:r>
              <a:rPr lang="tr-TR" sz="2400" dirty="0"/>
              <a:t> beslenmeyi karşılaştırmıştır. Değerlendirilen sonuçlar arasında bakteri kolonizasyonu, </a:t>
            </a:r>
            <a:r>
              <a:rPr lang="tr-TR" sz="2400" dirty="0" err="1"/>
              <a:t>gastrointestinal</a:t>
            </a:r>
            <a:r>
              <a:rPr lang="tr-TR" sz="2400" dirty="0"/>
              <a:t> rahatsızlık (ishal veya kabızlık), artmış gastrik rezidü, pnömoni insidansı ve mortalite yer almıştır. Sürekli infüzyon alan hastalarda kabızlık riskinin arttığı bulunmuştur. Diğer sonuçlarda istatistiksel olarak anlamlı bir fark görülmemiştir.</a:t>
            </a:r>
          </a:p>
          <a:p>
            <a:endParaRPr lang="tr-TR" sz="2400" dirty="0"/>
          </a:p>
          <a:p>
            <a:endParaRPr lang="tr-TR" sz="2400" dirty="0"/>
          </a:p>
          <a:p>
            <a:endParaRPr lang="tr-TR" sz="800" dirty="0"/>
          </a:p>
          <a:p>
            <a:r>
              <a:rPr lang="tr-TR" sz="2400" dirty="0"/>
              <a:t>	</a:t>
            </a:r>
            <a:r>
              <a:rPr lang="tr-TR" sz="800" dirty="0" err="1"/>
              <a:t>Heffernan</a:t>
            </a:r>
            <a:r>
              <a:rPr lang="tr-TR" sz="800" dirty="0"/>
              <a:t> AJ, </a:t>
            </a:r>
            <a:r>
              <a:rPr lang="tr-TR" sz="800" dirty="0" err="1"/>
              <a:t>Talekar</a:t>
            </a:r>
            <a:r>
              <a:rPr lang="tr-TR" sz="800" dirty="0"/>
              <a:t> C, </a:t>
            </a:r>
            <a:r>
              <a:rPr lang="tr-TR" sz="800" dirty="0" err="1"/>
              <a:t>Henain</a:t>
            </a:r>
            <a:r>
              <a:rPr lang="tr-TR" sz="800" dirty="0"/>
              <a:t> M, </a:t>
            </a:r>
            <a:r>
              <a:rPr lang="tr-TR" sz="800" dirty="0" err="1"/>
              <a:t>Purcell</a:t>
            </a:r>
            <a:r>
              <a:rPr lang="tr-TR" sz="800" dirty="0"/>
              <a:t> L, </a:t>
            </a:r>
            <a:r>
              <a:rPr lang="tr-TR" sz="800" dirty="0" err="1"/>
              <a:t>Palmer</a:t>
            </a:r>
            <a:r>
              <a:rPr lang="tr-TR" sz="800" dirty="0"/>
              <a:t> M, White H. </a:t>
            </a:r>
            <a:r>
              <a:rPr lang="tr-TR" sz="800" dirty="0" err="1"/>
              <a:t>Comparison</a:t>
            </a:r>
            <a:r>
              <a:rPr lang="tr-TR" sz="800" dirty="0"/>
              <a:t> of </a:t>
            </a:r>
            <a:r>
              <a:rPr lang="tr-TR" sz="800" dirty="0" err="1"/>
              <a:t>continuous</a:t>
            </a:r>
            <a:r>
              <a:rPr lang="tr-TR" sz="800" dirty="0"/>
              <a:t> </a:t>
            </a:r>
            <a:r>
              <a:rPr lang="tr-TR" sz="800" dirty="0" err="1"/>
              <a:t>versus</a:t>
            </a:r>
            <a:r>
              <a:rPr lang="tr-TR" sz="800" dirty="0"/>
              <a:t> </a:t>
            </a:r>
            <a:r>
              <a:rPr lang="tr-TR" sz="800" dirty="0" err="1"/>
              <a:t>intermittent</a:t>
            </a:r>
            <a:r>
              <a:rPr lang="tr-TR" sz="800" dirty="0"/>
              <a:t> </a:t>
            </a:r>
            <a:r>
              <a:rPr lang="tr-TR" sz="800" dirty="0" err="1"/>
              <a:t>enteral</a:t>
            </a:r>
            <a:r>
              <a:rPr lang="tr-TR" sz="800" dirty="0"/>
              <a:t> </a:t>
            </a:r>
            <a:r>
              <a:rPr lang="tr-TR" sz="800" dirty="0" err="1"/>
              <a:t>feeding</a:t>
            </a:r>
            <a:r>
              <a:rPr lang="tr-TR" sz="800" dirty="0"/>
              <a:t> in </a:t>
            </a:r>
            <a:r>
              <a:rPr lang="tr-TR" sz="800" dirty="0" err="1"/>
              <a:t>critically</a:t>
            </a:r>
            <a:r>
              <a:rPr lang="tr-TR" sz="800" dirty="0"/>
              <a:t> </a:t>
            </a:r>
            <a:r>
              <a:rPr lang="tr-TR" sz="800" dirty="0" err="1"/>
              <a:t>ill</a:t>
            </a:r>
            <a:r>
              <a:rPr lang="tr-TR" sz="800" dirty="0"/>
              <a:t> </a:t>
            </a:r>
            <a:r>
              <a:rPr lang="tr-TR" sz="800" dirty="0" err="1"/>
              <a:t>patients</a:t>
            </a:r>
            <a:r>
              <a:rPr lang="tr-TR" sz="800" dirty="0"/>
              <a:t>: a </a:t>
            </a:r>
            <a:r>
              <a:rPr lang="tr-TR" sz="800" dirty="0" err="1"/>
              <a:t>systematic</a:t>
            </a:r>
            <a:r>
              <a:rPr lang="tr-TR" sz="800" dirty="0"/>
              <a:t> </a:t>
            </a:r>
            <a:r>
              <a:rPr lang="tr-TR" sz="800" dirty="0" err="1"/>
              <a:t>review</a:t>
            </a:r>
            <a:r>
              <a:rPr lang="tr-TR" sz="800" dirty="0"/>
              <a:t> </a:t>
            </a:r>
            <a:r>
              <a:rPr lang="tr-TR" sz="800" dirty="0" err="1"/>
              <a:t>and</a:t>
            </a:r>
            <a:r>
              <a:rPr lang="tr-TR" sz="800" dirty="0"/>
              <a:t> meta-</a:t>
            </a:r>
            <a:r>
              <a:rPr lang="tr-TR" sz="800" dirty="0" err="1"/>
              <a:t>analysis</a:t>
            </a:r>
            <a:r>
              <a:rPr lang="tr-TR" sz="800" dirty="0"/>
              <a:t>. </a:t>
            </a:r>
            <a:r>
              <a:rPr lang="tr-TR" sz="800" dirty="0" err="1"/>
              <a:t>Crit</a:t>
            </a:r>
            <a:r>
              <a:rPr lang="tr-TR" sz="800" dirty="0"/>
              <a:t> </a:t>
            </a:r>
            <a:r>
              <a:rPr lang="tr-TR" sz="800" dirty="0" err="1"/>
              <a:t>Care</a:t>
            </a:r>
            <a:r>
              <a:rPr lang="tr-TR" sz="800" dirty="0"/>
              <a:t>. 2022; 26(1):325. https:// </a:t>
            </a:r>
            <a:r>
              <a:rPr lang="tr-TR" sz="800" dirty="0" err="1"/>
              <a:t>doi</a:t>
            </a:r>
            <a:r>
              <a:rPr lang="tr-TR" sz="800" dirty="0"/>
              <a:t>:  10.1186/s13054-022-04140-8.</a:t>
            </a:r>
          </a:p>
        </p:txBody>
      </p:sp>
    </p:spTree>
    <p:extLst>
      <p:ext uri="{BB962C8B-B14F-4D97-AF65-F5344CB8AC3E}">
        <p14:creationId xmlns:p14="http://schemas.microsoft.com/office/powerpoint/2010/main" val="709101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05EB1-3728-BF75-C958-A1EAB6C88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FEE44C-F32C-257E-E436-6E69BD8E0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9C7F73A-B966-B303-8463-DCD313F831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7039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3DBF8221-35BD-8C81-C556-7F9E0B7DFC3E}"/>
              </a:ext>
            </a:extLst>
          </p:cNvPr>
          <p:cNvSpPr txBox="1"/>
          <p:nvPr/>
        </p:nvSpPr>
        <p:spPr>
          <a:xfrm>
            <a:off x="953729" y="1690688"/>
            <a:ext cx="1040007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/>
              <a:t>Çalışmamızda istatistiksel olarak anlamlı olmamakla birlikte sürekli beslenmede negatif sonuçlar daha az sıklıkta görüldü.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Daha net sonuçlar elde etmek için palyatif bakım hastalarında daha uzun süreli ve daha fazla hasta sayısına sahip çok merkezli çalışmalara ihtiyaç vardır.</a:t>
            </a:r>
          </a:p>
        </p:txBody>
      </p:sp>
    </p:spTree>
    <p:extLst>
      <p:ext uri="{BB962C8B-B14F-4D97-AF65-F5344CB8AC3E}">
        <p14:creationId xmlns:p14="http://schemas.microsoft.com/office/powerpoint/2010/main" val="2473049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4D069-D323-505C-8F63-CB4DBC950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23FD19-1AA9-9721-547F-B2164670C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691CA359-411B-B9F7-6AD4-AA40E722A5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5DC8C551-8AAE-BF35-5332-7A2B17A77F55}"/>
              </a:ext>
            </a:extLst>
          </p:cNvPr>
          <p:cNvSpPr txBox="1"/>
          <p:nvPr/>
        </p:nvSpPr>
        <p:spPr>
          <a:xfrm>
            <a:off x="953729" y="1690688"/>
            <a:ext cx="1040007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/>
              <a:t>                                                                </a:t>
            </a:r>
            <a:r>
              <a:rPr lang="tr-TR" sz="3600" b="1" dirty="0"/>
              <a:t>SONUÇ</a:t>
            </a:r>
          </a:p>
          <a:p>
            <a:endParaRPr lang="tr-TR" sz="3600" b="1" dirty="0"/>
          </a:p>
          <a:p>
            <a:r>
              <a:rPr lang="tr-TR" sz="2400" dirty="0"/>
              <a:t>PEG tüpü yerleştirilmesinden sonra yaş ve pnömoni, kanser dışı palyatif bakım hastalarında palyatif bakım mortalitesini etkileyen risk </a:t>
            </a:r>
            <a:r>
              <a:rPr lang="tr-TR" sz="2400"/>
              <a:t>faktörleri olarak </a:t>
            </a:r>
            <a:r>
              <a:rPr lang="tr-TR" sz="2400" dirty="0"/>
              <a:t>bulunmuştur. Bu tür hastalarda pnömoni riskini azaltmak için sürekli beslenme önerilebilir.</a:t>
            </a:r>
          </a:p>
        </p:txBody>
      </p:sp>
    </p:spTree>
    <p:extLst>
      <p:ext uri="{BB962C8B-B14F-4D97-AF65-F5344CB8AC3E}">
        <p14:creationId xmlns:p14="http://schemas.microsoft.com/office/powerpoint/2010/main" val="1670542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4D3F3-C5BC-B749-4C97-ED95F2715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72B8C0-8E2D-6172-F19D-8246EF110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95245A5-D7AD-E527-D292-054C9415BB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C2F711E8-CC06-5A21-D447-7D2AA0666A4A}"/>
              </a:ext>
            </a:extLst>
          </p:cNvPr>
          <p:cNvSpPr txBox="1"/>
          <p:nvPr/>
        </p:nvSpPr>
        <p:spPr>
          <a:xfrm>
            <a:off x="953729" y="1690688"/>
            <a:ext cx="10400071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/>
              <a:t>                                                               </a:t>
            </a:r>
          </a:p>
          <a:p>
            <a:endParaRPr lang="tr-TR" sz="2400" dirty="0"/>
          </a:p>
          <a:p>
            <a:r>
              <a:rPr lang="tr-TR" sz="2400" dirty="0"/>
              <a:t>                                                                    </a:t>
            </a:r>
          </a:p>
          <a:p>
            <a:endParaRPr lang="tr-TR" sz="2400" dirty="0"/>
          </a:p>
          <a:p>
            <a:r>
              <a:rPr lang="tr-TR" sz="3600" dirty="0"/>
              <a:t>                                          </a:t>
            </a:r>
            <a:r>
              <a:rPr lang="tr-TR" sz="3600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3307148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EAECC-D4BC-9552-D3B2-C25B46438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B2A893-24E0-DE5F-AA77-6FF977FD3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97DE2B7-0DD6-4548-058A-C8E7B0C0A4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622" y="0"/>
            <a:ext cx="12198622" cy="6740771"/>
          </a:xfrm>
        </p:spPr>
      </p:pic>
      <p:graphicFrame>
        <p:nvGraphicFramePr>
          <p:cNvPr id="9" name="Tablo 8">
            <a:extLst>
              <a:ext uri="{FF2B5EF4-FFF2-40B4-BE49-F238E27FC236}">
                <a16:creationId xmlns:a16="http://schemas.microsoft.com/office/drawing/2014/main" id="{1E81FD28-FC47-EB5A-DC38-75281B98FB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617333"/>
              </p:ext>
            </p:extLst>
          </p:nvPr>
        </p:nvGraphicFramePr>
        <p:xfrm>
          <a:off x="1091683" y="1147665"/>
          <a:ext cx="9993084" cy="5502288"/>
        </p:xfrm>
        <a:graphic>
          <a:graphicData uri="http://schemas.openxmlformats.org/drawingml/2006/table">
            <a:tbl>
              <a:tblPr firstRow="1" firstCol="1" bandRow="1"/>
              <a:tblGrid>
                <a:gridCol w="3154955">
                  <a:extLst>
                    <a:ext uri="{9D8B030D-6E8A-4147-A177-3AD203B41FA5}">
                      <a16:colId xmlns:a16="http://schemas.microsoft.com/office/drawing/2014/main" val="1447788893"/>
                    </a:ext>
                  </a:extLst>
                </a:gridCol>
                <a:gridCol w="1745647">
                  <a:extLst>
                    <a:ext uri="{9D8B030D-6E8A-4147-A177-3AD203B41FA5}">
                      <a16:colId xmlns:a16="http://schemas.microsoft.com/office/drawing/2014/main" val="3809111582"/>
                    </a:ext>
                  </a:extLst>
                </a:gridCol>
                <a:gridCol w="1686099">
                  <a:extLst>
                    <a:ext uri="{9D8B030D-6E8A-4147-A177-3AD203B41FA5}">
                      <a16:colId xmlns:a16="http://schemas.microsoft.com/office/drawing/2014/main" val="1965128987"/>
                    </a:ext>
                  </a:extLst>
                </a:gridCol>
                <a:gridCol w="1936423">
                  <a:extLst>
                    <a:ext uri="{9D8B030D-6E8A-4147-A177-3AD203B41FA5}">
                      <a16:colId xmlns:a16="http://schemas.microsoft.com/office/drawing/2014/main" val="3504938825"/>
                    </a:ext>
                  </a:extLst>
                </a:gridCol>
                <a:gridCol w="1469960">
                  <a:extLst>
                    <a:ext uri="{9D8B030D-6E8A-4147-A177-3AD203B41FA5}">
                      <a16:colId xmlns:a16="http://schemas.microsoft.com/office/drawing/2014/main" val="996921141"/>
                    </a:ext>
                  </a:extLst>
                </a:gridCol>
              </a:tblGrid>
              <a:tr h="63036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n=83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</a:t>
                      </a: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 n=28 (34%)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Yaşayan;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n=55 (66%)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8812591"/>
                  </a:ext>
                </a:extLst>
              </a:tr>
              <a:tr h="63036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Cinsiyet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Kadın</a:t>
                      </a:r>
                      <a:r>
                        <a:rPr lang="tr-TR" sz="9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 (%)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 (52%)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(50%)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 (53%)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0.81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554256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Yaş (IQR)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 (12)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 (10)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 (16)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0.12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889055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Pnömoni, n (%)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(30%)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(50%)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(20%)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0.005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4677902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Bakteremi</a:t>
                      </a: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 (%)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(13%)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(11%)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(15%)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0.74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6271593"/>
                  </a:ext>
                </a:extLst>
              </a:tr>
              <a:tr h="34698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İdrar Yolu Enfeksiyonu, n (%)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(7%)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(3%)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(9%)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0.43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283812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Yara Enfeksiyonu, n (%)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(18%)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(21%)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(16%)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0.57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7362497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Bası Yarası, n (%)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 (76%)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(89%)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 (69%)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0.042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454584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Albumin, g/dL±SD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2.79±0,43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2.67±0.36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2.85±0.46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0.074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8169068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CRP, </a:t>
                      </a:r>
                      <a:r>
                        <a:rPr lang="tr-TR" sz="900" b="1" kern="100">
                          <a:solidFill>
                            <a:srgbClr val="040C28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mg/dL</a:t>
                      </a: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(IQR)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50.8 (83)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66.5 (78.5)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 (86)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0.34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4812145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Prealbumin, mg/dL±SD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12.97±5.31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11.3±5.38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13.8±5.12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0.041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060042"/>
                  </a:ext>
                </a:extLst>
              </a:tr>
              <a:tr h="393681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Procalcitonin,</a:t>
                      </a:r>
                      <a:r>
                        <a:rPr lang="tr-TR" sz="900" b="1" kern="100">
                          <a:solidFill>
                            <a:srgbClr val="040C28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µg/L (IQR)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0.13 (0.17)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0.17 (0.28)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0.12 (0.14)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0.14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1887420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Hemoglobin,</a:t>
                      </a:r>
                      <a:r>
                        <a:rPr lang="tr-TR" sz="900" b="1" kern="100">
                          <a:solidFill>
                            <a:srgbClr val="040C28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g/dL±SD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10.37±1.72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9.98±1.57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10.56±1.78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0.15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084759"/>
                  </a:ext>
                </a:extLst>
              </a:tr>
              <a:tr h="34698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Takip Gün </a:t>
                      </a:r>
                      <a:r>
                        <a:rPr lang="tr-TR" sz="900" b="1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Saysı</a:t>
                      </a: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(IQR)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(15)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18.5 (16)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(15)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0.53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978685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Demans, n (%)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(60%)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(68%)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 (56%)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0.31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0409601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SVO, n (%)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 (69%)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(64 %)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 (71%)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0.53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429335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DM, n (%)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(24%)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(29%)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(22%)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0.49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299029"/>
                  </a:ext>
                </a:extLst>
              </a:tr>
              <a:tr h="24260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HT, n (%)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 (55%)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(50%)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(58%)</a:t>
                      </a:r>
                      <a:endParaRPr lang="tr-TR" sz="9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9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0.47</a:t>
                      </a:r>
                      <a:endParaRPr lang="tr-TR" sz="9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6" marR="36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312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2249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E728-ADEC-C8D1-8635-FA0BE3455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F954A6-540C-8CD0-31C1-86EB6B2B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EC7C5EA-F67D-1674-F461-95074F720C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81EA6D2B-E315-8DBF-0375-9CF889BC1DB5}"/>
              </a:ext>
            </a:extLst>
          </p:cNvPr>
          <p:cNvSpPr txBox="1"/>
          <p:nvPr/>
        </p:nvSpPr>
        <p:spPr>
          <a:xfrm>
            <a:off x="924232" y="1690689"/>
            <a:ext cx="990860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/>
              <a:t>                                                          </a:t>
            </a:r>
            <a:r>
              <a:rPr lang="tr-TR" sz="3600" b="1" dirty="0"/>
              <a:t>GİRİŞ</a:t>
            </a:r>
          </a:p>
          <a:p>
            <a:endParaRPr lang="tr-TR" sz="2400" dirty="0"/>
          </a:p>
          <a:p>
            <a:r>
              <a:rPr lang="tr-TR" sz="2400" dirty="0"/>
              <a:t>Yaşlı insanlarda yeterli besin alımının sürdürülmesi sağlık ve yaşam kalitesi açısından önemlidir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Ancak yaşlı yetişkinler bilişsel ve fiziksel işlevlerde azalma, depresif ruh hali, kötü ağız hijyeni, sosyoekonomik koşullar, çoklu ilaç kullanımı, disfaji, </a:t>
            </a:r>
            <a:r>
              <a:rPr lang="tr-TR" sz="2400" dirty="0" err="1"/>
              <a:t>parkinson</a:t>
            </a:r>
            <a:r>
              <a:rPr lang="tr-TR" sz="2400" dirty="0"/>
              <a:t>, demans, serebrovasküler hastalık gibi bazı nörolojik hastalıklar ve kanser gibi iştahsızlığa neden olan hastalıklar gibi nedenlerden dolayı yetersiz beslenme riski altındadırlar.</a:t>
            </a:r>
          </a:p>
          <a:p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9090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EFD7C-4218-68C6-BC13-5B41C4B63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C828B6-94CC-540A-437D-7327BD235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69DF3AF-FEBC-EFC0-2D2D-D2EA6A7C79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7039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8FFE2B3F-A63B-8565-D838-739971B80E55}"/>
              </a:ext>
            </a:extLst>
          </p:cNvPr>
          <p:cNvSpPr txBox="1"/>
          <p:nvPr/>
        </p:nvSpPr>
        <p:spPr>
          <a:xfrm>
            <a:off x="924232" y="1690689"/>
            <a:ext cx="825909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/>
              <a:t>Beslenme destek tedavisinde </a:t>
            </a:r>
            <a:r>
              <a:rPr lang="tr-TR" sz="2400" dirty="0" err="1"/>
              <a:t>enteral</a:t>
            </a:r>
            <a:r>
              <a:rPr lang="tr-TR" sz="2400" dirty="0"/>
              <a:t> yolun kullanımı </a:t>
            </a:r>
            <a:r>
              <a:rPr lang="tr-TR" sz="2400" dirty="0" err="1"/>
              <a:t>parenteral</a:t>
            </a:r>
            <a:r>
              <a:rPr lang="tr-TR" sz="2400" dirty="0"/>
              <a:t> yola göre daha fizyolojiktir.</a:t>
            </a:r>
          </a:p>
          <a:p>
            <a:endParaRPr lang="tr-TR" sz="2400" dirty="0"/>
          </a:p>
          <a:p>
            <a:r>
              <a:rPr lang="tr-TR" sz="2400" dirty="0"/>
              <a:t>Perkütan endoskopik gastrostomi (PEG), </a:t>
            </a:r>
            <a:r>
              <a:rPr lang="tr-TR" sz="2400" dirty="0" err="1"/>
              <a:t>enteral</a:t>
            </a:r>
            <a:r>
              <a:rPr lang="tr-TR" sz="2400" dirty="0"/>
              <a:t> beslenme yollarından biridir. Ağızdan hiç gıda alamayan veya 4-6 haftadan uzun süre ağızdan gıda alamayacak hastalar için </a:t>
            </a:r>
            <a:r>
              <a:rPr lang="tr-TR" sz="2400" dirty="0" err="1"/>
              <a:t>endikedir</a:t>
            </a:r>
            <a:r>
              <a:rPr lang="tr-TR" sz="2400" dirty="0"/>
              <a:t>.</a:t>
            </a:r>
          </a:p>
          <a:p>
            <a:endParaRPr lang="tr-TR" sz="2400" dirty="0"/>
          </a:p>
          <a:p>
            <a:r>
              <a:rPr lang="tr-TR" sz="2400" dirty="0"/>
              <a:t>Bu çalışmanın amacı, kanser tanısı olmayan palyatif bakım hastalarında PEG tüpü yerleştirilmesi sonrası palyatif bakım mortalitesini etkileyen faktörleri araştırmaktır.</a:t>
            </a:r>
          </a:p>
        </p:txBody>
      </p:sp>
    </p:spTree>
    <p:extLst>
      <p:ext uri="{BB962C8B-B14F-4D97-AF65-F5344CB8AC3E}">
        <p14:creationId xmlns:p14="http://schemas.microsoft.com/office/powerpoint/2010/main" val="4203524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D9DE2-5CA5-F30A-B1FF-1DAA8BFED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3FE9A1-5C96-30E6-0521-210780A43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599A25F-D962-F439-CB5D-0DC7C1DF65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7039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62E036A4-EEFF-91E3-8177-87A8E49078BA}"/>
              </a:ext>
            </a:extLst>
          </p:cNvPr>
          <p:cNvSpPr txBox="1"/>
          <p:nvPr/>
        </p:nvSpPr>
        <p:spPr>
          <a:xfrm>
            <a:off x="953729" y="1690688"/>
            <a:ext cx="1020568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/>
              <a:t>                                        </a:t>
            </a:r>
            <a:r>
              <a:rPr lang="tr-TR" sz="3600" b="1" dirty="0"/>
              <a:t>MATERYAL   METOD</a:t>
            </a:r>
          </a:p>
          <a:p>
            <a:endParaRPr lang="tr-TR" sz="2400" dirty="0"/>
          </a:p>
          <a:p>
            <a:r>
              <a:rPr lang="tr-TR" sz="2400" dirty="0"/>
              <a:t>1 Kasım 2024 ile 1 Mayıs 2025 tarihleri ​​arasında palyatif serviste PEG tüpü yerleştirilen hastalar prospektif olarak takip edildi.</a:t>
            </a:r>
          </a:p>
          <a:p>
            <a:endParaRPr lang="tr-TR" sz="2400" dirty="0"/>
          </a:p>
          <a:p>
            <a:r>
              <a:rPr lang="tr-TR" sz="2400" dirty="0"/>
              <a:t>Kanser hastaları, PEG tüpü başka bir serviste takılan hastalar ve çalışma süresi içerisinde başka bir birime nakledilen hastalar çalışma dışı tutuldu.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Çalışma 83 hasta ile yürütüldü</a:t>
            </a:r>
          </a:p>
        </p:txBody>
      </p:sp>
    </p:spTree>
    <p:extLst>
      <p:ext uri="{BB962C8B-B14F-4D97-AF65-F5344CB8AC3E}">
        <p14:creationId xmlns:p14="http://schemas.microsoft.com/office/powerpoint/2010/main" val="250073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7AAE7-9316-7127-644C-E3F23AE58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202EFC-E272-4FE2-C483-38B8D7A44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39AC4AE9-018D-32B4-DC17-D932B46AAA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7039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FF1CF5FA-A683-66B1-C682-7F64D5D877FD}"/>
              </a:ext>
            </a:extLst>
          </p:cNvPr>
          <p:cNvSpPr txBox="1"/>
          <p:nvPr/>
        </p:nvSpPr>
        <p:spPr>
          <a:xfrm>
            <a:off x="953729" y="1690688"/>
            <a:ext cx="1020568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/>
              <a:t>Balgam kültüründe üreme varsa veya akciğer grafisinde infiltrasyon varsa ve enfeksiyon hastalıkları uzmanı buna göre antibiyotik tedavisi başladı ise hastaya pnömoni teşhisi konuldu. </a:t>
            </a:r>
          </a:p>
          <a:p>
            <a:endParaRPr lang="tr-TR" sz="2400" dirty="0"/>
          </a:p>
          <a:p>
            <a:r>
              <a:rPr lang="tr-TR" sz="2400" dirty="0"/>
              <a:t>Kan kültüründe üreme olduktan sonra  enfeksiyon hastalıkları uzmanı buna göre antibiyotik tedavisine başladı ise hastaya bakteriyemi tanısı konuldu.</a:t>
            </a:r>
          </a:p>
        </p:txBody>
      </p:sp>
    </p:spTree>
    <p:extLst>
      <p:ext uri="{BB962C8B-B14F-4D97-AF65-F5344CB8AC3E}">
        <p14:creationId xmlns:p14="http://schemas.microsoft.com/office/powerpoint/2010/main" val="559902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B16BF-487B-DE89-9D85-DA206AA67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863D54-72E1-6F9F-7971-8BD98F1FD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72730F9-0099-0F40-AAAE-2E545EBBC8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23825" y="-39648"/>
            <a:ext cx="13201650" cy="7425928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F5EEEBC7-B1DB-47AA-8C92-FC2315700CCB}"/>
              </a:ext>
            </a:extLst>
          </p:cNvPr>
          <p:cNvSpPr txBox="1"/>
          <p:nvPr/>
        </p:nvSpPr>
        <p:spPr>
          <a:xfrm>
            <a:off x="3829050" y="1307217"/>
            <a:ext cx="9410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/>
              <a:t>   </a:t>
            </a:r>
            <a:r>
              <a:rPr lang="tr-TR" sz="1200" b="1" dirty="0"/>
              <a:t>Tablo 1 </a:t>
            </a:r>
            <a:r>
              <a:rPr lang="tr-TR" sz="1200" b="1"/>
              <a:t>Hastaların Genel </a:t>
            </a:r>
            <a:r>
              <a:rPr lang="tr-TR" sz="1200" b="1" dirty="0"/>
              <a:t>Ö</a:t>
            </a:r>
            <a:r>
              <a:rPr lang="tr-TR" sz="1200" b="1"/>
              <a:t>zellikleri</a:t>
            </a:r>
            <a:endParaRPr lang="tr-TR" sz="1200" b="1" dirty="0"/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B15701A5-277A-10B3-7831-D7B46F88DA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773033"/>
              </p:ext>
            </p:extLst>
          </p:nvPr>
        </p:nvGraphicFramePr>
        <p:xfrm>
          <a:off x="447675" y="1847076"/>
          <a:ext cx="11991973" cy="4944249"/>
        </p:xfrm>
        <a:graphic>
          <a:graphicData uri="http://schemas.openxmlformats.org/drawingml/2006/table">
            <a:tbl>
              <a:tblPr firstRow="1" firstCol="1" bandRow="1"/>
              <a:tblGrid>
                <a:gridCol w="3792548">
                  <a:extLst>
                    <a:ext uri="{9D8B030D-6E8A-4147-A177-3AD203B41FA5}">
                      <a16:colId xmlns:a16="http://schemas.microsoft.com/office/drawing/2014/main" val="756371462"/>
                    </a:ext>
                  </a:extLst>
                </a:gridCol>
                <a:gridCol w="2093161">
                  <a:extLst>
                    <a:ext uri="{9D8B030D-6E8A-4147-A177-3AD203B41FA5}">
                      <a16:colId xmlns:a16="http://schemas.microsoft.com/office/drawing/2014/main" val="111848943"/>
                    </a:ext>
                  </a:extLst>
                </a:gridCol>
                <a:gridCol w="2021762">
                  <a:extLst>
                    <a:ext uri="{9D8B030D-6E8A-4147-A177-3AD203B41FA5}">
                      <a16:colId xmlns:a16="http://schemas.microsoft.com/office/drawing/2014/main" val="2525427512"/>
                    </a:ext>
                  </a:extLst>
                </a:gridCol>
                <a:gridCol w="2321917">
                  <a:extLst>
                    <a:ext uri="{9D8B030D-6E8A-4147-A177-3AD203B41FA5}">
                      <a16:colId xmlns:a16="http://schemas.microsoft.com/office/drawing/2014/main" val="1901974828"/>
                    </a:ext>
                  </a:extLst>
                </a:gridCol>
                <a:gridCol w="1762585">
                  <a:extLst>
                    <a:ext uri="{9D8B030D-6E8A-4147-A177-3AD203B41FA5}">
                      <a16:colId xmlns:a16="http://schemas.microsoft.com/office/drawing/2014/main" val="3236688635"/>
                    </a:ext>
                  </a:extLst>
                </a:gridCol>
              </a:tblGrid>
              <a:tr h="498794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n=83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Non-survivor</a:t>
                      </a: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n=28 (34%)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Survivor 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n=55 (66%)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3311652"/>
                  </a:ext>
                </a:extLst>
              </a:tr>
              <a:tr h="498794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Cinsiyet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Kadın</a:t>
                      </a:r>
                      <a:r>
                        <a:rPr lang="tr-TR" sz="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n (%)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 (51.8)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(50.0)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 (52.7)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0.814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9237928"/>
                  </a:ext>
                </a:extLst>
              </a:tr>
              <a:tr h="16944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Yaş; </a:t>
                      </a:r>
                      <a:r>
                        <a:rPr lang="tr-TR" sz="500" b="1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median</a:t>
                      </a: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[IQR]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 [12]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 [10]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 [16]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0.126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7368672"/>
                  </a:ext>
                </a:extLst>
              </a:tr>
              <a:tr h="25186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CFS Score; median [IQR]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[0]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[0]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[0]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0.953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493734"/>
                  </a:ext>
                </a:extLst>
              </a:tr>
              <a:tr h="16944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Pnömoni; n (%)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(30.1)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(50.0)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(20.0)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0.005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3527454"/>
                  </a:ext>
                </a:extLst>
              </a:tr>
              <a:tr h="16944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Bakteriyemi; n (%)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(13.3)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(10.7)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(14.5)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0.743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978597"/>
                  </a:ext>
                </a:extLst>
              </a:tr>
              <a:tr h="25186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İdrar Yolu Enfeksiyonu; n (%)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(7.2)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(3.6)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(9.1)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0.658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0888664"/>
                  </a:ext>
                </a:extLst>
              </a:tr>
              <a:tr h="16944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Yara Enfeksiyonu; n (%)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(18.1)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(21.4)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(16.4)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0.571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300787"/>
                  </a:ext>
                </a:extLst>
              </a:tr>
              <a:tr h="16944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Bası Yarası; n (%)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 (75.9)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(89.3)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 (69.1)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0.042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466827"/>
                  </a:ext>
                </a:extLst>
              </a:tr>
              <a:tr h="16944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Bolus</a:t>
                      </a: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Aralıklı Beslenme;</a:t>
                      </a:r>
                      <a:r>
                        <a:rPr lang="tr-TR" sz="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(9.6)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(10.7)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(9.1)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1.000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743155"/>
                  </a:ext>
                </a:extLst>
              </a:tr>
              <a:tr h="25186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Devamlı beslenme;</a:t>
                      </a:r>
                      <a:r>
                        <a:rPr lang="tr-TR" sz="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 (90.4)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(89.3)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(90.9)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1.000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318141"/>
                  </a:ext>
                </a:extLst>
              </a:tr>
              <a:tr h="16944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Albumin, g/dL; mean±SD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2.79±0.43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2.67±0.36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2.85±0.46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0.074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63565"/>
                  </a:ext>
                </a:extLst>
              </a:tr>
              <a:tr h="25186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CRP, mg/dL; median [IQR]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50.8 [83]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66.5 [78.5]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 [86]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0.340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216134"/>
                  </a:ext>
                </a:extLst>
              </a:tr>
              <a:tr h="25186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Prealbumin, mg/dL; mean±SD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12.97±5.31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11.3±5.38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13.8±5.12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0.041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3612801"/>
                  </a:ext>
                </a:extLst>
              </a:tr>
              <a:tr h="28576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Procalcitonin,</a:t>
                      </a:r>
                      <a:r>
                        <a:rPr lang="tr-TR" sz="600" b="1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µg/L; median [IQR]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0.13 [0.17]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0.17 [0.28]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0.12 [0.14]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0.143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7388910"/>
                  </a:ext>
                </a:extLst>
              </a:tr>
              <a:tr h="28576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Hemoglobin,</a:t>
                      </a:r>
                      <a:r>
                        <a:rPr lang="tr-TR" sz="600" b="1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g/dL; mean±SD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10.37±1.72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9.98±1.57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10.56±1.78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0.150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01875"/>
                  </a:ext>
                </a:extLst>
              </a:tr>
              <a:tr h="25186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Takip Gün Sayısı; </a:t>
                      </a:r>
                      <a:r>
                        <a:rPr lang="tr-TR" sz="500" b="1" kern="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median</a:t>
                      </a: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[IQR]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[15]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18.5 [16]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[15]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0.531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6382860"/>
                  </a:ext>
                </a:extLst>
              </a:tr>
              <a:tr h="16944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Demans, n (%)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(60.2)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(67.9)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 (56.4)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0.312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519719"/>
                  </a:ext>
                </a:extLst>
              </a:tr>
              <a:tr h="16944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CVD, n (%)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 (68.7)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(64.3)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 (70.9)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0.538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5135899"/>
                  </a:ext>
                </a:extLst>
              </a:tr>
              <a:tr h="16944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DM, n (%)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(24.1)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(28.6)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(21.8)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0.496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6449515"/>
                  </a:ext>
                </a:extLst>
              </a:tr>
              <a:tr h="169449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b="1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HT, n (%)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 (55.4)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(50.0)</a:t>
                      </a:r>
                      <a:endParaRPr lang="tr-TR" sz="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(58.2)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5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0.478</a:t>
                      </a:r>
                      <a:endParaRPr lang="tr-TR" sz="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393" marR="273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573832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DFC34E71-B7B5-AF22-06EF-97BD81C81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570077"/>
            <a:ext cx="3470017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1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841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A98FF-3FC7-C6A8-22C6-FAC98CC0A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88F6CD-2DBF-9823-7F16-C5C1708F2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0AD8E681-EB1F-6E44-45F7-D8C35E4372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7473820"/>
          </a:xfr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467E8077-E7B3-686D-B5C4-45862EA6C426}"/>
              </a:ext>
            </a:extLst>
          </p:cNvPr>
          <p:cNvSpPr txBox="1"/>
          <p:nvPr/>
        </p:nvSpPr>
        <p:spPr>
          <a:xfrm>
            <a:off x="2407298" y="1985474"/>
            <a:ext cx="67763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8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Table</a:t>
            </a:r>
            <a:r>
              <a:rPr lang="tr-TR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-2:</a:t>
            </a:r>
            <a:r>
              <a:rPr lang="en-US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Lo</a:t>
            </a:r>
            <a:r>
              <a:rPr lang="tr-TR" sz="18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jistik</a:t>
            </a:r>
            <a:r>
              <a:rPr lang="tr-TR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Regresyon Analiz Sonuçları</a:t>
            </a:r>
            <a:endParaRPr lang="tr-TR" dirty="0"/>
          </a:p>
        </p:txBody>
      </p:sp>
      <p:graphicFrame>
        <p:nvGraphicFramePr>
          <p:cNvPr id="11" name="Tablo 10">
            <a:extLst>
              <a:ext uri="{FF2B5EF4-FFF2-40B4-BE49-F238E27FC236}">
                <a16:creationId xmlns:a16="http://schemas.microsoft.com/office/drawing/2014/main" id="{9D6C9648-2FDB-9AFA-5BDE-C3A0E60285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041000"/>
              </p:ext>
            </p:extLst>
          </p:nvPr>
        </p:nvGraphicFramePr>
        <p:xfrm>
          <a:off x="2407298" y="2808514"/>
          <a:ext cx="6565888" cy="1670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1110">
                  <a:extLst>
                    <a:ext uri="{9D8B030D-6E8A-4147-A177-3AD203B41FA5}">
                      <a16:colId xmlns:a16="http://schemas.microsoft.com/office/drawing/2014/main" val="1914017853"/>
                    </a:ext>
                  </a:extLst>
                </a:gridCol>
                <a:gridCol w="1641110">
                  <a:extLst>
                    <a:ext uri="{9D8B030D-6E8A-4147-A177-3AD203B41FA5}">
                      <a16:colId xmlns:a16="http://schemas.microsoft.com/office/drawing/2014/main" val="1507251352"/>
                    </a:ext>
                  </a:extLst>
                </a:gridCol>
                <a:gridCol w="1641834">
                  <a:extLst>
                    <a:ext uri="{9D8B030D-6E8A-4147-A177-3AD203B41FA5}">
                      <a16:colId xmlns:a16="http://schemas.microsoft.com/office/drawing/2014/main" val="4245365749"/>
                    </a:ext>
                  </a:extLst>
                </a:gridCol>
                <a:gridCol w="1641834">
                  <a:extLst>
                    <a:ext uri="{9D8B030D-6E8A-4147-A177-3AD203B41FA5}">
                      <a16:colId xmlns:a16="http://schemas.microsoft.com/office/drawing/2014/main" val="3217020422"/>
                    </a:ext>
                  </a:extLst>
                </a:gridCol>
              </a:tblGrid>
              <a:tr h="55682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>
                          <a:effectLst/>
                        </a:rPr>
                        <a:t> </a:t>
                      </a:r>
                      <a:endParaRPr lang="tr-T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>
                          <a:effectLst/>
                        </a:rPr>
                        <a:t>OR</a:t>
                      </a:r>
                      <a:endParaRPr lang="tr-T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>
                          <a:effectLst/>
                        </a:rPr>
                        <a:t>p</a:t>
                      </a:r>
                      <a:endParaRPr lang="tr-T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>
                          <a:effectLst/>
                        </a:rPr>
                        <a:t>CI</a:t>
                      </a:r>
                      <a:endParaRPr lang="tr-T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9106547"/>
                  </a:ext>
                </a:extLst>
              </a:tr>
              <a:tr h="55682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 dirty="0">
                          <a:effectLst/>
                        </a:rPr>
                        <a:t>Pnömoni</a:t>
                      </a:r>
                      <a:endParaRPr lang="tr-T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>
                          <a:effectLst/>
                        </a:rPr>
                        <a:t>5.32</a:t>
                      </a:r>
                      <a:endParaRPr lang="tr-T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>
                          <a:effectLst/>
                        </a:rPr>
                        <a:t>0.004</a:t>
                      </a:r>
                      <a:endParaRPr lang="tr-T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>
                          <a:effectLst/>
                        </a:rPr>
                        <a:t>1.697- 16.680</a:t>
                      </a:r>
                      <a:endParaRPr lang="tr-T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0910345"/>
                  </a:ext>
                </a:extLst>
              </a:tr>
              <a:tr h="55682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Yaş</a:t>
                      </a:r>
                      <a:endParaRPr lang="tr-T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 dirty="0">
                          <a:effectLst/>
                        </a:rPr>
                        <a:t>1.06</a:t>
                      </a:r>
                      <a:endParaRPr lang="tr-T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>
                          <a:effectLst/>
                        </a:rPr>
                        <a:t>0.017</a:t>
                      </a:r>
                      <a:endParaRPr lang="tr-TR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200" kern="100" dirty="0">
                          <a:effectLst/>
                        </a:rPr>
                        <a:t>1.012- 1.126</a:t>
                      </a:r>
                      <a:endParaRPr lang="tr-TR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9859298"/>
                  </a:ext>
                </a:extLst>
              </a:tr>
            </a:tbl>
          </a:graphicData>
        </a:graphic>
      </p:graphicFrame>
      <p:sp>
        <p:nvSpPr>
          <p:cNvPr id="17" name="Metin kutusu 16">
            <a:extLst>
              <a:ext uri="{FF2B5EF4-FFF2-40B4-BE49-F238E27FC236}">
                <a16:creationId xmlns:a16="http://schemas.microsoft.com/office/drawing/2014/main" id="{280EACEF-34BD-7DF3-38C7-88970103554C}"/>
              </a:ext>
            </a:extLst>
          </p:cNvPr>
          <p:cNvSpPr txBox="1"/>
          <p:nvPr/>
        </p:nvSpPr>
        <p:spPr>
          <a:xfrm flipH="1">
            <a:off x="2407298" y="4637314"/>
            <a:ext cx="76324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*  </a:t>
            </a:r>
            <a:r>
              <a:rPr lang="tr-TR" sz="900" dirty="0"/>
              <a:t>Yaş</a:t>
            </a:r>
            <a:r>
              <a:rPr lang="en-US" sz="900" dirty="0"/>
              <a:t>, </a:t>
            </a:r>
            <a:r>
              <a:rPr lang="tr-TR" sz="900" dirty="0"/>
              <a:t>cinsiyet</a:t>
            </a:r>
            <a:r>
              <a:rPr lang="en-US" sz="900" dirty="0"/>
              <a:t>, albumin, prealbumin, </a:t>
            </a:r>
            <a:r>
              <a:rPr lang="en-US" sz="900" dirty="0" err="1"/>
              <a:t>procalsitonin</a:t>
            </a:r>
            <a:r>
              <a:rPr lang="en-US" sz="900" dirty="0"/>
              <a:t>, </a:t>
            </a:r>
            <a:r>
              <a:rPr lang="en-US" sz="900" dirty="0" err="1"/>
              <a:t>pn</a:t>
            </a:r>
            <a:r>
              <a:rPr lang="tr-TR" sz="900" dirty="0" err="1"/>
              <a:t>ömoni</a:t>
            </a:r>
            <a:r>
              <a:rPr lang="en-US" sz="900" dirty="0"/>
              <a:t>, hemoglobin, </a:t>
            </a:r>
            <a:r>
              <a:rPr lang="tr-TR" sz="900" dirty="0"/>
              <a:t>bası yarası regresyon analizine dahil edildi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9037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BB6B9-36C6-8CCB-F7AA-6C68C6FE7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16F28B-53BB-F13F-0DB5-A0067CC8C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719745A-91D2-4669-7B93-FD596E4639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12192000" cy="7473820"/>
          </a:xfr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0BD53EF5-50CB-4518-2367-C47E51E8C7E3}"/>
              </a:ext>
            </a:extLst>
          </p:cNvPr>
          <p:cNvSpPr txBox="1"/>
          <p:nvPr/>
        </p:nvSpPr>
        <p:spPr>
          <a:xfrm flipH="1">
            <a:off x="2239347" y="5486400"/>
            <a:ext cx="87427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Figure -1:Beslenme </a:t>
            </a:r>
            <a:r>
              <a:rPr lang="en-US" dirty="0" err="1"/>
              <a:t>Düzenlerine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tr-TR" dirty="0"/>
              <a:t>Pnömoni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/>
              <a:t>Mortalite</a:t>
            </a:r>
            <a:r>
              <a:rPr lang="en-US" dirty="0"/>
              <a:t> </a:t>
            </a:r>
            <a:r>
              <a:rPr lang="en-US" dirty="0" err="1"/>
              <a:t>Oranları</a:t>
            </a:r>
            <a:r>
              <a:rPr lang="en-US" dirty="0"/>
              <a:t> 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ABEDFC57-2C45-C7CF-C0A2-E08C51BFE0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621" y="1822565"/>
            <a:ext cx="7203232" cy="3212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706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4128B-6A88-8CAD-607B-F6FEDA698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06838F-1B68-A016-B590-2D235992E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36D01C7-FB9D-EF3B-67D4-4F0AE0D0C6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7039"/>
            <a:ext cx="12192000" cy="6858000"/>
          </a:xfr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3E529E62-64C8-8DEF-BB0E-7FBBA325F2F0}"/>
              </a:ext>
            </a:extLst>
          </p:cNvPr>
          <p:cNvSpPr txBox="1"/>
          <p:nvPr/>
        </p:nvSpPr>
        <p:spPr>
          <a:xfrm>
            <a:off x="953729" y="1690688"/>
            <a:ext cx="10103047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600" b="1" dirty="0"/>
              <a:t>                                    TARTIŞMA </a:t>
            </a:r>
          </a:p>
          <a:p>
            <a:endParaRPr lang="tr-TR" sz="2400" dirty="0"/>
          </a:p>
          <a:p>
            <a:r>
              <a:rPr lang="tr-TR" sz="2400" dirty="0" err="1"/>
              <a:t>Niu</a:t>
            </a:r>
            <a:r>
              <a:rPr lang="tr-TR" sz="2400" dirty="0"/>
              <a:t> ve arkadaşları tarafından yürütülen çalışmada, PEG tüpü takılı olup aspirasyon pnömonisi geliştiren hastalarda daha yüksek ölüm oranları, daha uzun hastanede kalış süreleri ve daha yüksek septik şok insidansı bulunmuştur. </a:t>
            </a:r>
          </a:p>
          <a:p>
            <a:endParaRPr lang="tr-TR" sz="2400" dirty="0"/>
          </a:p>
          <a:p>
            <a:r>
              <a:rPr lang="tr-TR" sz="2400" dirty="0" err="1"/>
              <a:t>Deza</a:t>
            </a:r>
            <a:r>
              <a:rPr lang="tr-TR" sz="2400" dirty="0"/>
              <a:t> ve ark. tarafından yapılan çalışmada PEG tüpü yerleştirilmesinden sonra en sık görülen komplikasyonlar sırasıyla </a:t>
            </a:r>
            <a:r>
              <a:rPr lang="tr-TR" sz="2400" dirty="0" err="1"/>
              <a:t>bronkoaspirasyon</a:t>
            </a:r>
            <a:r>
              <a:rPr lang="tr-TR" sz="2400" dirty="0"/>
              <a:t> ve rüptür/disfonksiyon olarak bulunmuştur.</a:t>
            </a:r>
          </a:p>
          <a:p>
            <a:endParaRPr lang="tr-TR" sz="2400" dirty="0"/>
          </a:p>
          <a:p>
            <a:r>
              <a:rPr lang="tr-TR" sz="800" dirty="0"/>
              <a:t>	</a:t>
            </a:r>
            <a:r>
              <a:rPr lang="tr-TR" sz="800" dirty="0" err="1"/>
              <a:t>Niu</a:t>
            </a:r>
            <a:r>
              <a:rPr lang="tr-TR" sz="800" dirty="0"/>
              <a:t> C, Zhang J, </a:t>
            </a:r>
            <a:r>
              <a:rPr lang="tr-TR" sz="800" dirty="0" err="1"/>
              <a:t>Orakzai</a:t>
            </a:r>
            <a:r>
              <a:rPr lang="tr-TR" sz="800" dirty="0"/>
              <a:t> A, et al. </a:t>
            </a:r>
            <a:r>
              <a:rPr lang="tr-TR" sz="800" dirty="0" err="1"/>
              <a:t>Predictors</a:t>
            </a:r>
            <a:r>
              <a:rPr lang="tr-TR" sz="800" dirty="0"/>
              <a:t> </a:t>
            </a:r>
            <a:r>
              <a:rPr lang="tr-TR" sz="800" dirty="0" err="1"/>
              <a:t>and</a:t>
            </a:r>
            <a:r>
              <a:rPr lang="tr-TR" sz="800" dirty="0"/>
              <a:t> </a:t>
            </a:r>
            <a:r>
              <a:rPr lang="tr-TR" sz="800" dirty="0" err="1"/>
              <a:t>inpatient</a:t>
            </a:r>
            <a:r>
              <a:rPr lang="tr-TR" sz="800" dirty="0"/>
              <a:t> </a:t>
            </a:r>
            <a:r>
              <a:rPr lang="tr-TR" sz="800" dirty="0" err="1"/>
              <a:t>outcomes</a:t>
            </a:r>
            <a:r>
              <a:rPr lang="tr-TR" sz="800" dirty="0"/>
              <a:t> of </a:t>
            </a:r>
            <a:r>
              <a:rPr lang="tr-TR" sz="800" dirty="0" err="1"/>
              <a:t>aspiration</a:t>
            </a:r>
            <a:r>
              <a:rPr lang="tr-TR" sz="800" dirty="0"/>
              <a:t> </a:t>
            </a:r>
            <a:r>
              <a:rPr lang="tr-TR" sz="800" dirty="0" err="1"/>
              <a:t>pneumonia</a:t>
            </a:r>
            <a:r>
              <a:rPr lang="tr-TR" sz="800" dirty="0"/>
              <a:t> in </a:t>
            </a:r>
            <a:r>
              <a:rPr lang="tr-TR" sz="800" dirty="0" err="1"/>
              <a:t>patients</a:t>
            </a:r>
            <a:r>
              <a:rPr lang="tr-TR" sz="800" dirty="0"/>
              <a:t> </a:t>
            </a:r>
            <a:r>
              <a:rPr lang="tr-TR" sz="800" dirty="0" err="1"/>
              <a:t>with</a:t>
            </a:r>
            <a:r>
              <a:rPr lang="tr-TR" sz="800" dirty="0"/>
              <a:t> </a:t>
            </a:r>
            <a:r>
              <a:rPr lang="tr-TR" sz="800" dirty="0" err="1"/>
              <a:t>percutaneous</a:t>
            </a:r>
            <a:r>
              <a:rPr lang="tr-TR" sz="800" dirty="0"/>
              <a:t> </a:t>
            </a:r>
            <a:r>
              <a:rPr lang="tr-TR" sz="800" dirty="0" err="1"/>
              <a:t>endoscopic</a:t>
            </a:r>
            <a:r>
              <a:rPr lang="tr-TR" sz="800" dirty="0"/>
              <a:t> </a:t>
            </a:r>
            <a:r>
              <a:rPr lang="tr-TR" sz="800" dirty="0" err="1"/>
              <a:t>gastrostomy</a:t>
            </a:r>
            <a:r>
              <a:rPr lang="tr-TR" sz="800" dirty="0"/>
              <a:t> </a:t>
            </a:r>
            <a:r>
              <a:rPr lang="tr-TR" sz="800" dirty="0" err="1"/>
              <a:t>tube</a:t>
            </a:r>
            <a:r>
              <a:rPr lang="tr-TR" sz="800" dirty="0"/>
              <a:t>: An </a:t>
            </a:r>
            <a:r>
              <a:rPr lang="tr-TR" sz="800" dirty="0" err="1"/>
              <a:t>analysis</a:t>
            </a:r>
            <a:r>
              <a:rPr lang="tr-TR" sz="800" dirty="0"/>
              <a:t> of </a:t>
            </a:r>
            <a:r>
              <a:rPr lang="tr-TR" sz="800" dirty="0" err="1"/>
              <a:t>national</a:t>
            </a:r>
            <a:r>
              <a:rPr lang="tr-TR" sz="800" dirty="0"/>
              <a:t> </a:t>
            </a:r>
            <a:r>
              <a:rPr lang="tr-TR" sz="800" dirty="0" err="1"/>
              <a:t>inpatient</a:t>
            </a:r>
            <a:r>
              <a:rPr lang="tr-TR" sz="800" dirty="0"/>
              <a:t> </a:t>
            </a:r>
            <a:r>
              <a:rPr lang="tr-TR" sz="800" dirty="0" err="1"/>
              <a:t>sample</a:t>
            </a:r>
            <a:r>
              <a:rPr lang="tr-TR" sz="800" dirty="0"/>
              <a:t>. </a:t>
            </a:r>
            <a:r>
              <a:rPr lang="tr-TR" sz="800" dirty="0" err="1"/>
              <a:t>Clin</a:t>
            </a:r>
            <a:r>
              <a:rPr lang="tr-TR" sz="800" dirty="0"/>
              <a:t> </a:t>
            </a:r>
            <a:r>
              <a:rPr lang="tr-TR" sz="800" dirty="0" err="1"/>
              <a:t>Res</a:t>
            </a:r>
            <a:r>
              <a:rPr lang="tr-TR" sz="800" dirty="0"/>
              <a:t> </a:t>
            </a:r>
            <a:r>
              <a:rPr lang="tr-TR" sz="800" dirty="0" err="1"/>
              <a:t>Hepatol</a:t>
            </a:r>
            <a:r>
              <a:rPr lang="tr-TR" sz="800" dirty="0"/>
              <a:t> </a:t>
            </a:r>
            <a:r>
              <a:rPr lang="tr-TR" sz="800" dirty="0" err="1"/>
              <a:t>Gastroenterol</a:t>
            </a:r>
            <a:r>
              <a:rPr lang="tr-TR" sz="800" dirty="0"/>
              <a:t>. 2024; 48(9):102463. https:// </a:t>
            </a:r>
            <a:r>
              <a:rPr lang="tr-TR" sz="800" dirty="0" err="1"/>
              <a:t>doi</a:t>
            </a:r>
            <a:r>
              <a:rPr lang="tr-TR" sz="800" dirty="0"/>
              <a:t>: 10.1016/j.clinre.2024.102463          </a:t>
            </a:r>
          </a:p>
          <a:p>
            <a:r>
              <a:rPr lang="tr-TR" sz="800" dirty="0"/>
              <a:t>                                   </a:t>
            </a:r>
          </a:p>
          <a:p>
            <a:r>
              <a:rPr lang="tr-TR" sz="800" dirty="0"/>
              <a:t>                                           </a:t>
            </a:r>
            <a:r>
              <a:rPr lang="tr-TR" sz="800" dirty="0" err="1"/>
              <a:t>Deza</a:t>
            </a:r>
            <a:r>
              <a:rPr lang="tr-TR" sz="800" dirty="0"/>
              <a:t> DC, </a:t>
            </a:r>
            <a:r>
              <a:rPr lang="tr-TR" sz="800" dirty="0" err="1"/>
              <a:t>Monzón</a:t>
            </a:r>
            <a:r>
              <a:rPr lang="tr-TR" sz="800" dirty="0"/>
              <a:t> </a:t>
            </a:r>
            <a:r>
              <a:rPr lang="tr-TR" sz="800" dirty="0" err="1"/>
              <a:t>Baez</a:t>
            </a:r>
            <a:r>
              <a:rPr lang="tr-TR" sz="800" dirty="0"/>
              <a:t> RM, </a:t>
            </a:r>
            <a:r>
              <a:rPr lang="tr-TR" sz="800" dirty="0" err="1"/>
              <a:t>Lamuela</a:t>
            </a:r>
            <a:r>
              <a:rPr lang="tr-TR" sz="800" dirty="0"/>
              <a:t> </a:t>
            </a:r>
            <a:r>
              <a:rPr lang="tr-TR" sz="800" dirty="0" err="1"/>
              <a:t>Calvo</a:t>
            </a:r>
            <a:r>
              <a:rPr lang="tr-TR" sz="800" dirty="0"/>
              <a:t> LJ, et al. </a:t>
            </a:r>
            <a:r>
              <a:rPr lang="tr-TR" sz="800" dirty="0" err="1"/>
              <a:t>Complications</a:t>
            </a:r>
            <a:r>
              <a:rPr lang="tr-TR" sz="800" dirty="0"/>
              <a:t> </a:t>
            </a:r>
            <a:r>
              <a:rPr lang="tr-TR" sz="800" dirty="0" err="1"/>
              <a:t>and</a:t>
            </a:r>
            <a:r>
              <a:rPr lang="tr-TR" sz="800" dirty="0"/>
              <a:t> </a:t>
            </a:r>
            <a:r>
              <a:rPr lang="tr-TR" sz="800" dirty="0" err="1"/>
              <a:t>survival</a:t>
            </a:r>
            <a:r>
              <a:rPr lang="tr-TR" sz="800" dirty="0"/>
              <a:t> </a:t>
            </a:r>
            <a:r>
              <a:rPr lang="tr-TR" sz="800" dirty="0" err="1"/>
              <a:t>following</a:t>
            </a:r>
            <a:r>
              <a:rPr lang="tr-TR" sz="800" dirty="0"/>
              <a:t> </a:t>
            </a:r>
            <a:r>
              <a:rPr lang="tr-TR" sz="800" dirty="0" err="1"/>
              <a:t>percutaneous</a:t>
            </a:r>
            <a:r>
              <a:rPr lang="tr-TR" sz="800" dirty="0"/>
              <a:t> </a:t>
            </a:r>
            <a:r>
              <a:rPr lang="tr-TR" sz="800" dirty="0" err="1"/>
              <a:t>endoscopic</a:t>
            </a:r>
            <a:r>
              <a:rPr lang="tr-TR" sz="800" dirty="0"/>
              <a:t> </a:t>
            </a:r>
            <a:r>
              <a:rPr lang="tr-TR" sz="800" dirty="0" err="1"/>
              <a:t>gastrostomy</a:t>
            </a:r>
            <a:r>
              <a:rPr lang="tr-TR" sz="800" dirty="0"/>
              <a:t> </a:t>
            </a:r>
            <a:r>
              <a:rPr lang="tr-TR" sz="800" dirty="0" err="1"/>
              <a:t>tube</a:t>
            </a:r>
            <a:r>
              <a:rPr lang="tr-TR" sz="800" dirty="0"/>
              <a:t> </a:t>
            </a:r>
            <a:r>
              <a:rPr lang="tr-TR" sz="800" dirty="0" err="1"/>
              <a:t>placement</a:t>
            </a:r>
            <a:r>
              <a:rPr lang="tr-TR" sz="800" dirty="0"/>
              <a:t>. </a:t>
            </a:r>
            <a:r>
              <a:rPr lang="tr-TR" sz="800" dirty="0" err="1"/>
              <a:t>Rev</a:t>
            </a:r>
            <a:r>
              <a:rPr lang="tr-TR" sz="800" dirty="0"/>
              <a:t> </a:t>
            </a:r>
            <a:r>
              <a:rPr lang="tr-TR" sz="800" dirty="0" err="1"/>
              <a:t>Esp</a:t>
            </a:r>
            <a:r>
              <a:rPr lang="tr-TR" sz="800" dirty="0"/>
              <a:t> </a:t>
            </a:r>
            <a:r>
              <a:rPr lang="tr-TR" sz="800" dirty="0" err="1"/>
              <a:t>Enferm</a:t>
            </a:r>
            <a:r>
              <a:rPr lang="tr-TR" sz="800" dirty="0"/>
              <a:t> </a:t>
            </a:r>
            <a:r>
              <a:rPr lang="tr-TR" sz="800" dirty="0" err="1"/>
              <a:t>Dig</a:t>
            </a:r>
            <a:r>
              <a:rPr lang="tr-TR" sz="800" dirty="0"/>
              <a:t>. 2024; 116(10):526-531. https:// </a:t>
            </a:r>
            <a:r>
              <a:rPr lang="tr-TR" sz="800" dirty="0" err="1"/>
              <a:t>doi</a:t>
            </a:r>
            <a:r>
              <a:rPr lang="tr-TR" sz="800" dirty="0"/>
              <a:t>: 10.17235/reed.2024.10335/2024.</a:t>
            </a:r>
          </a:p>
        </p:txBody>
      </p:sp>
    </p:spTree>
    <p:extLst>
      <p:ext uri="{BB962C8B-B14F-4D97-AF65-F5344CB8AC3E}">
        <p14:creationId xmlns:p14="http://schemas.microsoft.com/office/powerpoint/2010/main" val="3444087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8EB410E7384FD544926ED72B5900EAF6" ma:contentTypeVersion="14" ma:contentTypeDescription="Yeni belge oluşturun." ma:contentTypeScope="" ma:versionID="ee3b467df7de9d1b498d84e13587d71a">
  <xsd:schema xmlns:xsd="http://www.w3.org/2001/XMLSchema" xmlns:xs="http://www.w3.org/2001/XMLSchema" xmlns:p="http://schemas.microsoft.com/office/2006/metadata/properties" xmlns:ns2="b636c289-89ec-4aac-a5a7-fae3efcce21f" xmlns:ns3="12078768-e010-496c-be91-13abd3bf1d00" targetNamespace="http://schemas.microsoft.com/office/2006/metadata/properties" ma:root="true" ma:fieldsID="1445dff4ae24a478bb1b27fd6f0ffa69" ns2:_="" ns3:_="">
    <xsd:import namespace="b636c289-89ec-4aac-a5a7-fae3efcce21f"/>
    <xsd:import namespace="12078768-e010-496c-be91-13abd3bf1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6c289-89ec-4aac-a5a7-fae3efcce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Resim Etiketleri" ma:readOnly="false" ma:fieldId="{5cf76f15-5ced-4ddc-b409-7134ff3c332f}" ma:taxonomyMulti="true" ma:sspId="f08ca68a-84f9-4e39-b925-9c0f4131a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78768-e010-496c-be91-13abd3bf1d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2bcbba-ecaf-438c-8d17-d96268f593a6}" ma:internalName="TaxCatchAll" ma:showField="CatchAllData" ma:web="12078768-e010-496c-be91-13abd3bf1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36c289-89ec-4aac-a5a7-fae3efcce21f">
      <Terms xmlns="http://schemas.microsoft.com/office/infopath/2007/PartnerControls"/>
    </lcf76f155ced4ddcb4097134ff3c332f>
    <TaxCatchAll xmlns="12078768-e010-496c-be91-13abd3bf1d00" xsi:nil="true"/>
  </documentManagement>
</p:properties>
</file>

<file path=customXml/itemProps1.xml><?xml version="1.0" encoding="utf-8"?>
<ds:datastoreItem xmlns:ds="http://schemas.openxmlformats.org/officeDocument/2006/customXml" ds:itemID="{924B0943-0B91-4548-A2B2-1170974FF639}"/>
</file>

<file path=customXml/itemProps2.xml><?xml version="1.0" encoding="utf-8"?>
<ds:datastoreItem xmlns:ds="http://schemas.openxmlformats.org/officeDocument/2006/customXml" ds:itemID="{E20FFEA2-05BA-40B0-B2EA-255C502A73F1}"/>
</file>

<file path=customXml/itemProps3.xml><?xml version="1.0" encoding="utf-8"?>
<ds:datastoreItem xmlns:ds="http://schemas.openxmlformats.org/officeDocument/2006/customXml" ds:itemID="{2886A907-D2C4-4CE4-A1FE-6348E4F6FC8A}"/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1476</Words>
  <Application>Microsoft Office PowerPoint</Application>
  <PresentationFormat>Geniş ekran</PresentationFormat>
  <Paragraphs>283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Times New Roman</vt:lpstr>
      <vt:lpstr>Office Teması</vt:lpstr>
      <vt:lpstr>KANSER OLMAYAN HASTALARDA PERKÜTAN ENDOSKOPİK GASTROSTOMİ YERLEŞTİRİLMESİ SONRASI PALYATİF BAKIM MORTALİTESİNİ ETKİLEYEN FAKTÖRLER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Buse Çalışan</dc:creator>
  <cp:lastModifiedBy>loq4</cp:lastModifiedBy>
  <cp:revision>63</cp:revision>
  <dcterms:created xsi:type="dcterms:W3CDTF">2025-09-25T07:19:01Z</dcterms:created>
  <dcterms:modified xsi:type="dcterms:W3CDTF">2025-10-17T04:22:09Z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0x0101008EB410E7384FD544926ED72B5900EAF6</vt:lpwstr>
  </property>
</Properties>
</file>