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handoutMasterIdLst>
    <p:handoutMasterId r:id="rId39"/>
  </p:handoutMasterIdLst>
  <p:sldIdLst>
    <p:sldId id="256" r:id="rId2"/>
    <p:sldId id="303" r:id="rId3"/>
    <p:sldId id="2141413260" r:id="rId4"/>
    <p:sldId id="399" r:id="rId5"/>
    <p:sldId id="1917" r:id="rId6"/>
    <p:sldId id="2141413259" r:id="rId7"/>
    <p:sldId id="441" r:id="rId8"/>
    <p:sldId id="2141413262" r:id="rId9"/>
    <p:sldId id="1912" r:id="rId10"/>
    <p:sldId id="495" r:id="rId11"/>
    <p:sldId id="500" r:id="rId12"/>
    <p:sldId id="408" r:id="rId13"/>
    <p:sldId id="1913" r:id="rId14"/>
    <p:sldId id="282" r:id="rId15"/>
    <p:sldId id="273" r:id="rId16"/>
    <p:sldId id="274" r:id="rId17"/>
    <p:sldId id="284" r:id="rId18"/>
    <p:sldId id="1914" r:id="rId19"/>
    <p:sldId id="287" r:id="rId20"/>
    <p:sldId id="259" r:id="rId21"/>
    <p:sldId id="272" r:id="rId22"/>
    <p:sldId id="2141413261" r:id="rId23"/>
    <p:sldId id="1916" r:id="rId24"/>
    <p:sldId id="2134805824" r:id="rId25"/>
    <p:sldId id="2141413256" r:id="rId26"/>
    <p:sldId id="309" r:id="rId27"/>
    <p:sldId id="2141413257" r:id="rId28"/>
    <p:sldId id="2141413264" r:id="rId29"/>
    <p:sldId id="2141413247" r:id="rId30"/>
    <p:sldId id="1952" r:id="rId31"/>
    <p:sldId id="1892" r:id="rId32"/>
    <p:sldId id="267" r:id="rId33"/>
    <p:sldId id="2141413258" r:id="rId34"/>
    <p:sldId id="2141413265" r:id="rId35"/>
    <p:sldId id="302" r:id="rId36"/>
    <p:sldId id="2141413249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E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80440" autoAdjust="0"/>
  </p:normalViewPr>
  <p:slideViewPr>
    <p:cSldViewPr snapToGrid="0">
      <p:cViewPr varScale="1">
        <p:scale>
          <a:sx n="66" d="100"/>
          <a:sy n="66" d="100"/>
        </p:scale>
        <p:origin x="117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8057552137064121E-2"/>
          <c:y val="0.12507323622752053"/>
          <c:w val="0.82916666666666672"/>
          <c:h val="0.80625000000000002"/>
        </c:manualLayout>
      </c:layout>
      <c:pie3D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Satışlar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2E60-4DA5-8F96-BBB678AF92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2E60-4DA5-8F96-BBB678AF92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2E60-4DA5-8F96-BBB678AF922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2E60-4DA5-8F96-BBB678AF9221}"/>
              </c:ext>
            </c:extLst>
          </c:dPt>
          <c:dLbls>
            <c:dLbl>
              <c:idx val="0"/>
              <c:layout>
                <c:manualLayout>
                  <c:x val="5.3554622986864489E-2"/>
                  <c:y val="-2.440922267745835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spc="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0-14 Yaş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2E60-4DA5-8F96-BBB678AF9221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spc="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15-64</a:t>
                    </a:r>
                    <a:r>
                      <a:rPr lang="en-US" b="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 Yaş</a:t>
                    </a:r>
                    <a:endParaRPr lang="en-US" b="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2E60-4DA5-8F96-BBB678AF9221}"/>
                </c:ext>
              </c:extLst>
            </c:dLbl>
            <c:dLbl>
              <c:idx val="2"/>
              <c:layout>
                <c:manualLayout>
                  <c:x val="-0.13132087001295834"/>
                  <c:y val="2.494540898652661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800" b="1" i="0" u="none" strike="noStrike" kern="1200" spc="0" baseline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s-ES" sz="2800" dirty="0">
                        <a:solidFill>
                          <a:schemeClr val="tx1"/>
                        </a:solidFill>
                      </a:rPr>
                      <a:t>% 10.6</a:t>
                    </a:r>
                    <a:r>
                      <a:rPr lang="es-ES" sz="2800" baseline="0" dirty="0">
                        <a:solidFill>
                          <a:schemeClr val="tx1"/>
                        </a:solidFill>
                      </a:rPr>
                      <a:t> </a:t>
                    </a:r>
                    <a:endParaRPr lang="es-ES" sz="2800" dirty="0">
                      <a:solidFill>
                        <a:schemeClr val="tx1"/>
                      </a:solidFill>
                    </a:endParaRPr>
                  </a:p>
                  <a:p>
                    <a:pPr>
                      <a:defRPr sz="2800" b="1" i="0" u="none" strike="noStrike" kern="1200" spc="0" baseline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s-ES" sz="2800" dirty="0">
                        <a:solidFill>
                          <a:schemeClr val="tx1"/>
                        </a:solidFill>
                      </a:rPr>
                      <a:t>65 Yaş ve üzeri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9406620659727"/>
                      <c:h val="0.25854654146200667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2E60-4DA5-8F96-BBB678AF92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spc="0" baseline="0">
                    <a:solidFill>
                      <a:srgbClr val="C00000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Sayfa1!$A$2:$A$5</c:f>
              <c:strCache>
                <c:ptCount val="3"/>
                <c:pt idx="0">
                  <c:v>1. Çeyrek</c:v>
                </c:pt>
                <c:pt idx="1">
                  <c:v>2. Çeyrek</c:v>
                </c:pt>
                <c:pt idx="2">
                  <c:v>3. Çeyrek</c:v>
                </c:pt>
              </c:strCache>
            </c:strRef>
          </c:cat>
          <c:val>
            <c:numRef>
              <c:f>Sayfa1!$B$2:$B$5</c:f>
              <c:numCache>
                <c:formatCode>General</c:formatCode>
                <c:ptCount val="4"/>
                <c:pt idx="0">
                  <c:v>41459</c:v>
                </c:pt>
                <c:pt idx="1">
                  <c:v>97995</c:v>
                </c:pt>
                <c:pt idx="2">
                  <c:v>14509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E60-4DA5-8F96-BBB678AF9221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Sütun1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A-2E60-4DA5-8F96-BBB678AF92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C-2E60-4DA5-8F96-BBB678AF92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E-2E60-4DA5-8F96-BBB678AF922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0-2E60-4DA5-8F96-BBB678AF922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A-2E60-4DA5-8F96-BBB678AF9221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C-2E60-4DA5-8F96-BBB678AF9221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E-2E60-4DA5-8F96-BBB678AF9221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0-2E60-4DA5-8F96-BBB678AF9221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Sayfa1!$A$2:$A$5</c:f>
              <c:strCache>
                <c:ptCount val="3"/>
                <c:pt idx="0">
                  <c:v>1. Çeyrek</c:v>
                </c:pt>
                <c:pt idx="1">
                  <c:v>2. Çeyrek</c:v>
                </c:pt>
                <c:pt idx="2">
                  <c:v>3. Çeyrek</c:v>
                </c:pt>
              </c:strCache>
            </c:strRef>
          </c:cat>
          <c:val>
            <c:numRef>
              <c:f>Sayfa1!$C$2:$C$5</c:f>
              <c:numCache>
                <c:formatCode>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2E60-4DA5-8F96-BBB678AF9221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>
            <a:extLst>
              <a:ext uri="{FF2B5EF4-FFF2-40B4-BE49-F238E27FC236}">
                <a16:creationId xmlns:a16="http://schemas.microsoft.com/office/drawing/2014/main" id="{A573E68B-C3D3-FF53-7E54-0F5DE2F9DC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11DBE016-F042-9535-C14C-B0D3828AA8F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49A218-AC12-4408-9DC4-2765894835BE}" type="datetimeFigureOut">
              <a:rPr lang="tr-TR" smtClean="0"/>
              <a:t>16.10.2025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B9153793-8BAF-D605-2853-C710BD825B5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570D82AD-C16B-ED01-37D5-82D2F31AAD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ED4FF-4F59-4C4E-B61B-F367E492E9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11532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E277E3-F526-4C8A-8716-B39E0EC19401}" type="datetimeFigureOut">
              <a:rPr lang="tr-TR" smtClean="0"/>
              <a:t>16.10.2025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32009-3D28-4D6E-8162-A8E5F75CA08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01633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3F3C1-6371-4B00-8753-35B9D29EAF89}" type="slidenum">
              <a:rPr lang="fr-CH" smtClean="0"/>
              <a:t>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92204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ayt Görüntüsü Yer Tutucusu 1">
            <a:extLst>
              <a:ext uri="{FF2B5EF4-FFF2-40B4-BE49-F238E27FC236}">
                <a16:creationId xmlns:a16="http://schemas.microsoft.com/office/drawing/2014/main" id="{9F1898DB-D7B4-B5C6-3D45-60A5E50F9A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7B5F0AED-73A7-B529-A61F-860C4039F2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Wingdings" pitchFamily="2" charset="2"/>
              <a:buChar char="ü"/>
              <a:defRPr/>
            </a:pPr>
            <a:r>
              <a:rPr lang="tr-TR" b="1" dirty="0">
                <a:latin typeface="Trebuchet MS" pitchFamily="34" charset="0"/>
              </a:rPr>
              <a:t>Verilecek besinler oda ısısında olmalıdır. </a:t>
            </a:r>
          </a:p>
          <a:p>
            <a:pPr>
              <a:buFont typeface="Wingdings" pitchFamily="2" charset="2"/>
              <a:buNone/>
              <a:defRPr/>
            </a:pPr>
            <a:r>
              <a:rPr lang="tr-TR" b="1" dirty="0">
                <a:latin typeface="Trebuchet MS" pitchFamily="34" charset="0"/>
              </a:rPr>
              <a:t>Soğuk olursa; Mukoza damarlarında </a:t>
            </a:r>
            <a:r>
              <a:rPr lang="tr-TR" b="1" dirty="0" err="1">
                <a:latin typeface="Trebuchet MS" pitchFamily="34" charset="0"/>
              </a:rPr>
              <a:t>vazokonstrüksiyon</a:t>
            </a:r>
            <a:r>
              <a:rPr lang="tr-TR" b="1" dirty="0">
                <a:latin typeface="Trebuchet MS" pitchFamily="34" charset="0"/>
              </a:rPr>
              <a:t> gelişir, sindirim salgılarının salınımı yavaşlar ve mide krampları oluşabilir. </a:t>
            </a:r>
          </a:p>
          <a:p>
            <a:pPr>
              <a:buFont typeface="Wingdings" pitchFamily="2" charset="2"/>
              <a:buNone/>
              <a:defRPr/>
            </a:pPr>
            <a:r>
              <a:rPr lang="tr-TR" b="1" dirty="0">
                <a:latin typeface="Trebuchet MS" pitchFamily="34" charset="0"/>
              </a:rPr>
              <a:t>Sıcak olursa; Mide mukozasını </a:t>
            </a:r>
            <a:r>
              <a:rPr lang="tr-TR" b="1" dirty="0" err="1">
                <a:latin typeface="Trebuchet MS" pitchFamily="34" charset="0"/>
              </a:rPr>
              <a:t>irite</a:t>
            </a:r>
            <a:r>
              <a:rPr lang="tr-TR" b="1" dirty="0">
                <a:latin typeface="Trebuchet MS" pitchFamily="34" charset="0"/>
              </a:rPr>
              <a:t> eder ve besinlerdeki proteinler </a:t>
            </a:r>
            <a:r>
              <a:rPr lang="tr-TR" b="1" dirty="0" err="1">
                <a:latin typeface="Trebuchet MS" pitchFamily="34" charset="0"/>
              </a:rPr>
              <a:t>denatüre</a:t>
            </a:r>
            <a:r>
              <a:rPr lang="tr-TR" b="1" dirty="0">
                <a:latin typeface="Trebuchet MS" pitchFamily="34" charset="0"/>
              </a:rPr>
              <a:t> olur.</a:t>
            </a:r>
            <a:endParaRPr lang="tr-TR" dirty="0"/>
          </a:p>
        </p:txBody>
      </p:sp>
      <p:sp>
        <p:nvSpPr>
          <p:cNvPr id="62468" name="Slayt Numarası Yer Tutucusu 3">
            <a:extLst>
              <a:ext uri="{FF2B5EF4-FFF2-40B4-BE49-F238E27FC236}">
                <a16:creationId xmlns:a16="http://schemas.microsoft.com/office/drawing/2014/main" id="{5C35D12C-39DD-E26F-0A2D-54520E3779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96EFA5-E206-44FB-9B63-E380ACDBFF98}" type="slidenum">
              <a:rPr lang="tr-TR" altLang="tr-TR" sz="1300" smtClean="0"/>
              <a:pPr>
                <a:spcBef>
                  <a:spcPct val="0"/>
                </a:spcBef>
              </a:pPr>
              <a:t>10</a:t>
            </a:fld>
            <a:endParaRPr lang="tr-TR" altLang="tr-TR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32009-3D28-4D6E-8162-A8E5F75CA08D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4089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John </a:t>
            </a:r>
            <a:r>
              <a:rPr lang="tr-TR" dirty="0" err="1"/>
              <a:t>Snow</a:t>
            </a:r>
            <a:endParaRPr lang="tr-TR" dirty="0"/>
          </a:p>
          <a:p>
            <a:r>
              <a:rPr lang="tr-TR" dirty="0"/>
              <a:t>Ve </a:t>
            </a:r>
          </a:p>
          <a:p>
            <a:r>
              <a:rPr lang="tr-TR" dirty="0" err="1"/>
              <a:t>Targaryen</a:t>
            </a:r>
            <a:r>
              <a:rPr lang="tr-TR" dirty="0"/>
              <a:t> Hanesinden </a:t>
            </a:r>
          </a:p>
          <a:p>
            <a:r>
              <a:rPr lang="tr-TR" dirty="0"/>
              <a:t>Yedi krallığın koruyucusu</a:t>
            </a:r>
          </a:p>
          <a:p>
            <a:r>
              <a:rPr lang="tr-TR" dirty="0"/>
              <a:t>Demir tahtın gerçek varisi</a:t>
            </a:r>
          </a:p>
          <a:p>
            <a:r>
              <a:rPr lang="tr-TR" dirty="0"/>
              <a:t>Ejderhaların annesi</a:t>
            </a:r>
          </a:p>
          <a:p>
            <a:r>
              <a:rPr lang="tr-TR" dirty="0"/>
              <a:t>Ateş geçirmez, zincir kıran </a:t>
            </a:r>
            <a:r>
              <a:rPr lang="tr-TR" dirty="0" err="1"/>
              <a:t>Kalisi</a:t>
            </a:r>
            <a:r>
              <a:rPr lang="tr-TR" dirty="0"/>
              <a:t>…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5C738-C86F-4177-9FB3-7FC7D7E64856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8105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Reçeteleme</a:t>
            </a:r>
            <a:r>
              <a:rPr lang="tr-TR" dirty="0"/>
              <a:t> </a:t>
            </a:r>
            <a:r>
              <a:rPr lang="tr-TR" dirty="0" err="1"/>
              <a:t>kaskadı</a:t>
            </a:r>
            <a:r>
              <a:rPr lang="tr-TR" dirty="0"/>
              <a:t>:</a:t>
            </a:r>
          </a:p>
          <a:p>
            <a:r>
              <a:rPr lang="tr-TR" sz="1200" dirty="0">
                <a:solidFill>
                  <a:schemeClr val="tx1"/>
                </a:solidFill>
              </a:rPr>
              <a:t>İlaç yan etkisi -------- Yeni İlaç </a:t>
            </a:r>
          </a:p>
          <a:p>
            <a:r>
              <a:rPr lang="tr-TR" sz="1200" dirty="0">
                <a:solidFill>
                  <a:schemeClr val="tx1"/>
                </a:solidFill>
              </a:rPr>
              <a:t>Örnek </a:t>
            </a:r>
          </a:p>
          <a:p>
            <a:pPr marL="0" indent="0">
              <a:buNone/>
            </a:pPr>
            <a:r>
              <a:rPr lang="tr-TR" sz="1200" dirty="0">
                <a:solidFill>
                  <a:schemeClr val="tx1"/>
                </a:solidFill>
              </a:rPr>
              <a:t>– “Tansiyon ilacına (KKB) bağlı ödem geliştiği için “İdrar söktürücü ilaç (</a:t>
            </a:r>
            <a:r>
              <a:rPr lang="tr-TR" sz="1200" dirty="0" err="1">
                <a:solidFill>
                  <a:schemeClr val="tx1"/>
                </a:solidFill>
              </a:rPr>
              <a:t>loop</a:t>
            </a:r>
            <a:r>
              <a:rPr lang="tr-TR" sz="1200" dirty="0">
                <a:solidFill>
                  <a:schemeClr val="tx1"/>
                </a:solidFill>
              </a:rPr>
              <a:t> </a:t>
            </a:r>
            <a:r>
              <a:rPr lang="tr-TR" sz="1200" dirty="0" err="1">
                <a:solidFill>
                  <a:schemeClr val="tx1"/>
                </a:solidFill>
              </a:rPr>
              <a:t>diüretik</a:t>
            </a:r>
            <a:r>
              <a:rPr lang="tr-TR" sz="1200" dirty="0">
                <a:solidFill>
                  <a:schemeClr val="tx1"/>
                </a:solidFill>
              </a:rPr>
              <a:t>)” verilmesi </a:t>
            </a:r>
          </a:p>
          <a:p>
            <a:pPr marL="0" indent="0">
              <a:buNone/>
            </a:pPr>
            <a:r>
              <a:rPr lang="tr-TR" sz="1200" dirty="0">
                <a:solidFill>
                  <a:schemeClr val="tx1"/>
                </a:solidFill>
              </a:rPr>
              <a:t>– “</a:t>
            </a:r>
            <a:r>
              <a:rPr lang="tr-TR" sz="1200" dirty="0" err="1">
                <a:solidFill>
                  <a:schemeClr val="tx1"/>
                </a:solidFill>
              </a:rPr>
              <a:t>Diüretiğe</a:t>
            </a:r>
            <a:r>
              <a:rPr lang="tr-TR" sz="1200" dirty="0">
                <a:solidFill>
                  <a:schemeClr val="tx1"/>
                </a:solidFill>
              </a:rPr>
              <a:t>” bağlı </a:t>
            </a:r>
            <a:r>
              <a:rPr lang="tr-TR" sz="1200" dirty="0" err="1">
                <a:solidFill>
                  <a:schemeClr val="tx1"/>
                </a:solidFill>
              </a:rPr>
              <a:t>inkontinans’ta</a:t>
            </a:r>
            <a:r>
              <a:rPr lang="tr-TR" sz="1200" dirty="0">
                <a:solidFill>
                  <a:schemeClr val="tx1"/>
                </a:solidFill>
              </a:rPr>
              <a:t> “</a:t>
            </a:r>
            <a:r>
              <a:rPr lang="tr-TR" sz="1200" dirty="0" err="1">
                <a:solidFill>
                  <a:schemeClr val="tx1"/>
                </a:solidFill>
              </a:rPr>
              <a:t>Üriner</a:t>
            </a:r>
            <a:r>
              <a:rPr lang="tr-TR" sz="1200" dirty="0">
                <a:solidFill>
                  <a:schemeClr val="tx1"/>
                </a:solidFill>
              </a:rPr>
              <a:t> </a:t>
            </a:r>
            <a:r>
              <a:rPr lang="tr-TR" sz="1200" dirty="0" err="1">
                <a:solidFill>
                  <a:schemeClr val="tx1"/>
                </a:solidFill>
              </a:rPr>
              <a:t>Antikolinerjik</a:t>
            </a:r>
            <a:r>
              <a:rPr lang="tr-TR" sz="1200" dirty="0">
                <a:solidFill>
                  <a:schemeClr val="tx1"/>
                </a:solidFill>
              </a:rPr>
              <a:t>” verilmesi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32009-3D28-4D6E-8162-A8E5F75CA08D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208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Aragorn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76107-2EC1-4836-BBE2-B29C7F5CEAC4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1684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32009-3D28-4D6E-8162-A8E5F75CA08D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5717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66780-4A6B-4FA7-84A7-A0A1FC4352C9}" type="datetime1">
              <a:rPr lang="tr-TR" smtClean="0"/>
              <a:t>16.10.2025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48ABED8-41E0-409C-B240-D239D6FFE6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64681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A828-1C82-4DA5-A8FD-849DB88A9FDD}" type="datetime1">
              <a:rPr lang="tr-TR" smtClean="0"/>
              <a:t>16.10.2025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48ABED8-41E0-409C-B240-D239D6FFE6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3911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0271-4106-4D0B-8F4E-1B4A10653B49}" type="datetime1">
              <a:rPr lang="tr-TR" smtClean="0"/>
              <a:t>16.10.2025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48ABED8-41E0-409C-B240-D239D6FFE6D0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0918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3E80B-AF74-4A46-847A-D497931FC909}" type="datetime1">
              <a:rPr lang="tr-TR" smtClean="0"/>
              <a:t>16.10.2025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48ABED8-41E0-409C-B240-D239D6FFE6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5067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2673-884B-4F86-BEFB-EABA900E68FF}" type="datetime1">
              <a:rPr lang="tr-TR" smtClean="0"/>
              <a:t>16.10.2025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48ABED8-41E0-409C-B240-D239D6FFE6D0}" type="slidenum">
              <a:rPr lang="tr-TR" smtClean="0"/>
              <a:t>‹#›</a:t>
            </a:fld>
            <a:endParaRPr lang="tr-T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3550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E9C0-E139-416F-B596-7AA6A56727C3}" type="datetime1">
              <a:rPr lang="tr-TR" smtClean="0"/>
              <a:t>16.10.2025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48ABED8-41E0-409C-B240-D239D6FFE6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6950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DF5C3-11BF-4288-9788-7DF2F78F2683}" type="datetime1">
              <a:rPr lang="tr-TR" smtClean="0"/>
              <a:t>16.10.2025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ABED8-41E0-409C-B240-D239D6FFE6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4888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9F5F-45A1-4685-81F0-57BFF87C3812}" type="datetime1">
              <a:rPr lang="tr-TR" smtClean="0"/>
              <a:t>16.10.2025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ABED8-41E0-409C-B240-D239D6FFE6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95754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75227"/>
            <a:ext cx="10363200" cy="609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3"/>
            <a:ext cx="8534400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4A0AB56E-0844-14BA-4591-A13E8D623E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44434" y="6378576"/>
            <a:ext cx="3903133" cy="206375"/>
          </a:xfrm>
        </p:spPr>
        <p:txBody>
          <a:bodyPr lIns="0" tIns="0" rIns="0" bIns="0"/>
          <a:lstStyle>
            <a:lvl1pPr algn="ctr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88127EE5-4197-BCFC-9E48-4076E5DEE46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09600" y="6378576"/>
            <a:ext cx="2804584" cy="206375"/>
          </a:xfrm>
        </p:spPr>
        <p:txBody>
          <a:bodyPr lIns="0" tIns="0" rIns="0" bIns="0"/>
          <a:lstStyle>
            <a:lvl1pPr algn="l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6915CD99-6EFD-4451-8A7D-3705C8334AE3}" type="datetimeFigureOut">
              <a:rPr lang="en-US"/>
              <a:pPr>
                <a:defRPr/>
              </a:pPr>
              <a:t>10/16/2025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77580ACE-E320-F0E0-9D8F-3360116E7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7818" y="6378576"/>
            <a:ext cx="2804583" cy="206375"/>
          </a:xfrm>
        </p:spPr>
        <p:txBody>
          <a:bodyPr lIns="0" tIns="0" rIns="0" bIns="0"/>
          <a:lstStyle>
            <a:lvl1pPr algn="r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48D30CC-B088-4225-8524-D702F283E271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1742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1406356-D2AB-0955-FDE7-FFBEA59FAD6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F2DAAE9-D513-6F2D-C9D0-D0184EE5B61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252E984-FEEC-A4D5-FD1A-5B66F6E5234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EE824-B2BC-4828-9021-33CDDE5D4205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4618501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59855F8-9A54-EA5A-E69A-125F3113FBB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A5E73B5-4282-72FC-B99F-EF067C08537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5D488AA-439D-2F79-97B4-C6B852CA782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8E424-ECD6-43AE-9B77-E85267CEED11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514902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9721E-47FF-48ED-8C6B-0276A54837F2}" type="datetime1">
              <a:rPr lang="tr-TR" smtClean="0"/>
              <a:t>16.10.2025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ABED8-41E0-409C-B240-D239D6FFE6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225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06334-3444-4407-BEEC-BD1526AB51C2}" type="datetime1">
              <a:rPr lang="tr-TR" smtClean="0"/>
              <a:t>16.10.2025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48ABED8-41E0-409C-B240-D239D6FFE6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3673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C2A54-A138-4221-B079-AADF9D0BCA12}" type="datetime1">
              <a:rPr lang="tr-TR" smtClean="0"/>
              <a:t>16.10.2025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48ABED8-41E0-409C-B240-D239D6FFE6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3746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6C85-B3ED-4B4C-AC23-51040B369585}" type="datetime1">
              <a:rPr lang="tr-TR" smtClean="0"/>
              <a:t>16.10.2025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48ABED8-41E0-409C-B240-D239D6FFE6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6897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3244D-E26E-44B3-9999-FC16C55DC8DC}" type="datetime1">
              <a:rPr lang="tr-TR" smtClean="0"/>
              <a:t>16.10.2025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ABED8-41E0-409C-B240-D239D6FFE6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8346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41DB-BD31-4184-9728-DDDF16DE22F8}" type="datetime1">
              <a:rPr lang="tr-TR" smtClean="0"/>
              <a:t>16.10.2025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ABED8-41E0-409C-B240-D239D6FFE6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7549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46B6F-482A-401E-9E14-CD1ABE6D4AB0}" type="datetime1">
              <a:rPr lang="tr-TR" smtClean="0"/>
              <a:t>16.10.2025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ABED8-41E0-409C-B240-D239D6FFE6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9499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9649-932D-4914-A63C-9FA10CFA5338}" type="datetime1">
              <a:rPr lang="tr-TR" smtClean="0"/>
              <a:t>16.10.2025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48ABED8-41E0-409C-B240-D239D6FFE6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6484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B44F-F2B0-4A14-9BB8-B6D96DCBB282}" type="datetime1">
              <a:rPr lang="tr-TR" smtClean="0"/>
              <a:t>16.10.2025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48ABED8-41E0-409C-B240-D239D6FFE6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5043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9" r:id="rId17"/>
    <p:sldLayoutId id="2147483680" r:id="rId18"/>
    <p:sldLayoutId id="2147483681" r:id="rId1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7C5D961-5FE5-477F-8C9B-4E650EC61D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1200" y="2991417"/>
            <a:ext cx="10134600" cy="1247007"/>
          </a:xfrm>
        </p:spPr>
        <p:txBody>
          <a:bodyPr>
            <a:normAutofit/>
          </a:bodyPr>
          <a:lstStyle/>
          <a:p>
            <a:pPr algn="ctr"/>
            <a:r>
              <a:rPr lang="tr-TR" sz="4800" b="1" dirty="0">
                <a:solidFill>
                  <a:schemeClr val="tx1"/>
                </a:solidFill>
              </a:rPr>
              <a:t>Hastane Dışı Palyatif Bakım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097294C0-924A-483A-A021-9CEB03235A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7679" y="5052082"/>
            <a:ext cx="6241643" cy="778726"/>
          </a:xfrm>
        </p:spPr>
        <p:txBody>
          <a:bodyPr>
            <a:normAutofit/>
          </a:bodyPr>
          <a:lstStyle/>
          <a:p>
            <a:pPr algn="ctr"/>
            <a:r>
              <a:rPr lang="tr-TR" sz="1600" b="1" dirty="0">
                <a:solidFill>
                  <a:schemeClr val="tx1"/>
                </a:solidFill>
              </a:rPr>
              <a:t>Hüseyin CAN, Prof. Dr.</a:t>
            </a:r>
          </a:p>
          <a:p>
            <a:pPr algn="ctr"/>
            <a:r>
              <a:rPr lang="tr-TR" sz="1600" b="1" dirty="0">
                <a:solidFill>
                  <a:schemeClr val="tx1"/>
                </a:solidFill>
              </a:rPr>
              <a:t>İzmir Kâtip Çelebi Üniversitesi Tıp Fakültesi, Aile Hekimliği AD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A14956-EE86-D9F5-25CD-4670D346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ABED8-41E0-409C-B240-D239D6FFE6D0}" type="slidenum">
              <a:rPr lang="tr-TR" smtClean="0"/>
              <a:t>1</a:t>
            </a:fld>
            <a:endParaRPr lang="tr-TR"/>
          </a:p>
        </p:txBody>
      </p:sp>
      <p:pic>
        <p:nvPicPr>
          <p:cNvPr id="7" name="Resim 6" descr="metin, ekran görüntüsü, yazı tipi, grafik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711551D-27DC-326D-62CA-0ACA0A851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95" y="-2619578"/>
            <a:ext cx="10362909" cy="523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49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2 İçerik Yer Tutucusu">
            <a:extLst>
              <a:ext uri="{FF2B5EF4-FFF2-40B4-BE49-F238E27FC236}">
                <a16:creationId xmlns:a16="http://schemas.microsoft.com/office/drawing/2014/main" id="{873A987E-42FA-1E8D-AB16-63AE9F074C2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17599" y="1260476"/>
            <a:ext cx="10628085" cy="5521324"/>
          </a:xfrm>
        </p:spPr>
        <p:txBody>
          <a:bodyPr>
            <a:normAutofit/>
          </a:bodyPr>
          <a:lstStyle/>
          <a:p>
            <a:r>
              <a:rPr lang="tr-TR" altLang="tr-T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Öğünler 5-6 ya bölünmeli</a:t>
            </a:r>
          </a:p>
          <a:p>
            <a:r>
              <a:rPr lang="tr-TR" altLang="tr-T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Öğün başlangıcında ve sonunda en az 100 </a:t>
            </a:r>
            <a:r>
              <a:rPr lang="tr-TR" altLang="tr-T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r>
              <a:rPr lang="tr-TR" altLang="tr-T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 verilmeli</a:t>
            </a:r>
          </a:p>
          <a:p>
            <a:r>
              <a:rPr lang="tr-TR" altLang="tr-T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Ürün ve su oda ısısında veya ılık olmalı</a:t>
            </a:r>
          </a:p>
          <a:p>
            <a:r>
              <a:rPr lang="tr-TR" altLang="tr-T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 kutu ürün 20 dakikadan önce bitirilmemeli</a:t>
            </a:r>
            <a:r>
              <a:rPr lang="tr-TR" altLang="tr-T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yudum </a:t>
            </a:r>
            <a:r>
              <a:rPr lang="tr-TR" altLang="tr-T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yudum</a:t>
            </a:r>
            <a:r>
              <a:rPr lang="tr-TR" altLang="tr-T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içilmeli</a:t>
            </a:r>
          </a:p>
          <a:p>
            <a:r>
              <a:rPr lang="tr-TR" altLang="tr-T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Ürün kullanım öncesi iyice çalkalanmalı</a:t>
            </a:r>
          </a:p>
          <a:p>
            <a:r>
              <a:rPr lang="tr-TR" altLang="tr-T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Kapağı açılan ürün 2 – 4 saat içerisinde tüketilmeli</a:t>
            </a:r>
          </a:p>
          <a:p>
            <a:r>
              <a:rPr lang="tr-TR" altLang="tr-T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Enteral</a:t>
            </a:r>
            <a:r>
              <a:rPr lang="tr-TR" altLang="tr-T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beslenme ürünleri açıldıktan sonra </a:t>
            </a:r>
            <a:r>
              <a:rPr lang="tr-TR" altLang="tr-T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oda sıcaklığında 8 saat</a:t>
            </a:r>
            <a:r>
              <a:rPr lang="tr-TR" altLang="tr-T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buzdolabında 24 saat kalabilir</a:t>
            </a:r>
          </a:p>
          <a:p>
            <a:r>
              <a:rPr lang="tr-TR" altLang="tr-T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Eski ürün ile yeni ürün karıştırılmamalı</a:t>
            </a:r>
          </a:p>
          <a:p>
            <a:r>
              <a:rPr lang="tr-TR" altLang="tr-T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Çam uçlu enjektör / beslenme setleri her gün değiştirilmeli</a:t>
            </a:r>
          </a:p>
        </p:txBody>
      </p:sp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6EFF8CD0-C739-EBE6-DA66-0B3007D3A241}"/>
              </a:ext>
            </a:extLst>
          </p:cNvPr>
          <p:cNvCxnSpPr/>
          <p:nvPr/>
        </p:nvCxnSpPr>
        <p:spPr>
          <a:xfrm>
            <a:off x="1703388" y="1066800"/>
            <a:ext cx="8820150" cy="0"/>
          </a:xfrm>
          <a:prstGeom prst="line">
            <a:avLst/>
          </a:prstGeom>
          <a:ln w="12700">
            <a:solidFill>
              <a:schemeClr val="accent3">
                <a:lumMod val="6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444" name="Rectangle 2">
            <a:extLst>
              <a:ext uri="{FF2B5EF4-FFF2-40B4-BE49-F238E27FC236}">
                <a16:creationId xmlns:a16="http://schemas.microsoft.com/office/drawing/2014/main" id="{03734EE1-C886-A1FD-E984-5919DE6C7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28601"/>
            <a:ext cx="952500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547688" indent="-182563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822325" indent="-182563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096963" indent="-182563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1389063" indent="-182563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1846263" indent="-182563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303463" indent="-182563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2760663" indent="-182563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217863" indent="-182563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tr-TR" altLang="tr-TR" sz="4000" b="1">
                <a:solidFill>
                  <a:srgbClr val="0673BA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Enteral Nütrisyon Desteği</a:t>
            </a:r>
            <a:endParaRPr lang="en-US" altLang="de-DE" sz="4000" b="1">
              <a:solidFill>
                <a:srgbClr val="0673BA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:a16="http://schemas.microsoft.com/office/drawing/2014/main" id="{6C9E62AE-FE8F-C2FC-5894-A51D946D205B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076" y="2032517"/>
            <a:ext cx="5885924" cy="39835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39" name="Rectangle 2">
            <a:extLst>
              <a:ext uri="{FF2B5EF4-FFF2-40B4-BE49-F238E27FC236}">
                <a16:creationId xmlns:a16="http://schemas.microsoft.com/office/drawing/2014/main" id="{9252C008-3737-BF87-2BCE-352570BD7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671" y="230187"/>
            <a:ext cx="6083019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547688" indent="-182563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822325" indent="-182563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096963" indent="-182563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1389063" indent="-182563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1846263" indent="-182563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303463" indent="-182563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2760663" indent="-182563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217863" indent="-182563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tr-TR" altLang="de-DE" sz="2800" dirty="0" err="1">
                <a:solidFill>
                  <a:srgbClr val="0673B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Enteral</a:t>
            </a:r>
            <a:r>
              <a:rPr lang="tr-TR" altLang="de-DE" sz="2800" dirty="0">
                <a:solidFill>
                  <a:srgbClr val="0673B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Nütrisyon tahmini süresi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tr-TR" altLang="de-DE" sz="2800" b="1" dirty="0">
                <a:solidFill>
                  <a:srgbClr val="0673B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4 haftadan az ise;</a:t>
            </a:r>
            <a:endParaRPr lang="en-US" altLang="de-DE" sz="2800" b="1" dirty="0">
              <a:solidFill>
                <a:srgbClr val="0673BA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3F1901F1-E22D-CE50-BC34-DF7FA4B6EDE1}"/>
              </a:ext>
            </a:extLst>
          </p:cNvPr>
          <p:cNvCxnSpPr>
            <a:cxnSpLocks/>
          </p:cNvCxnSpPr>
          <p:nvPr/>
        </p:nvCxnSpPr>
        <p:spPr>
          <a:xfrm flipV="1">
            <a:off x="297392" y="1181100"/>
            <a:ext cx="11759141" cy="16933"/>
          </a:xfrm>
          <a:prstGeom prst="line">
            <a:avLst/>
          </a:prstGeom>
          <a:ln w="12700">
            <a:solidFill>
              <a:schemeClr val="accent3">
                <a:lumMod val="6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A215896-A02E-3086-5023-DBC29D6EC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1063" y="236613"/>
            <a:ext cx="5741461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547688" indent="-182563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822325" indent="-182563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096963" indent="-182563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1389063" indent="-182563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1846263" indent="-182563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303463" indent="-182563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2760663" indent="-182563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217863" indent="-182563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tr-TR" altLang="de-DE" sz="2800" dirty="0" err="1">
                <a:solidFill>
                  <a:srgbClr val="0673B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Enteral</a:t>
            </a:r>
            <a:r>
              <a:rPr lang="tr-TR" altLang="de-DE" sz="2800" dirty="0">
                <a:solidFill>
                  <a:srgbClr val="0673B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Nütrisyon tahmini süresi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tr-TR" altLang="de-DE" sz="2800" b="1" dirty="0">
                <a:solidFill>
                  <a:srgbClr val="0673B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4 haftadan fazla ise;</a:t>
            </a:r>
            <a:endParaRPr lang="en-US" altLang="de-DE" sz="2800" b="1" dirty="0">
              <a:solidFill>
                <a:srgbClr val="0673BA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FE6FFAF-2B02-BCCF-B80C-55F7F53AA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98814" y="2032517"/>
            <a:ext cx="5045958" cy="378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13">
            <a:extLst>
              <a:ext uri="{FF2B5EF4-FFF2-40B4-BE49-F238E27FC236}">
                <a16:creationId xmlns:a16="http://schemas.microsoft.com/office/drawing/2014/main" id="{4BE3614D-91CD-EE69-1DC5-7FD6A289A005}"/>
              </a:ext>
            </a:extLst>
          </p:cNvPr>
          <p:cNvCxnSpPr>
            <a:cxnSpLocks/>
          </p:cNvCxnSpPr>
          <p:nvPr/>
        </p:nvCxnSpPr>
        <p:spPr>
          <a:xfrm>
            <a:off x="6210829" y="46568"/>
            <a:ext cx="0" cy="6804000"/>
          </a:xfrm>
          <a:prstGeom prst="line">
            <a:avLst/>
          </a:prstGeom>
          <a:ln w="76200">
            <a:solidFill>
              <a:schemeClr val="accent3">
                <a:lumMod val="6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5" descr="şarap, cam, yiyecek, içecek içeren bir resim&#10;&#10;Açıklama otomatik olarak oluşturuldu">
            <a:extLst>
              <a:ext uri="{FF2B5EF4-FFF2-40B4-BE49-F238E27FC236}">
                <a16:creationId xmlns:a16="http://schemas.microsoft.com/office/drawing/2014/main" id="{81CC6E39-1F32-B581-33F9-7E206F3A1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699" y="565086"/>
            <a:ext cx="4604279" cy="588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sim 7" descr="iç mekan, donut, birkaç içeren bir resim&#10;&#10;Açıklama otomatik olarak oluşturuldu">
            <a:extLst>
              <a:ext uri="{FF2B5EF4-FFF2-40B4-BE49-F238E27FC236}">
                <a16:creationId xmlns:a16="http://schemas.microsoft.com/office/drawing/2014/main" id="{E2203C79-7C25-2957-7D00-376E18E15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99" y="565086"/>
            <a:ext cx="4604279" cy="5916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0411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003431-39EA-E18A-9D71-DE2FE4D9B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7BD08880-457D-4C62-A3B5-6A9B0878C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tr-TR"/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7A5CE44-9D07-4AD7-B94C-7C9351367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A703601-C9B7-448F-B403-01CBCB088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047" y="935646"/>
            <a:ext cx="4851190" cy="4968016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23CDCA-D161-4CE7-BA92-92AE20B96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87364" y="228600"/>
            <a:ext cx="2851523" cy="6638625"/>
            <a:chOff x="2487613" y="285750"/>
            <a:chExt cx="2428875" cy="5654676"/>
          </a:xfrm>
        </p:grpSpPr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AFFB0997-74F4-42F6-80A7-7C1B6BD374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A14E1792-3BAD-41B1-A563-2180A26E67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C30D05BD-CE6E-4143-946E-A2C5EC7CFB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4317EBD8-70E0-492B-B401-C72697C7D7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60545381-EDB5-47D8-9497-D5802F5A4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E67012E4-2FDC-4F96-A145-1E426784C4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3" name="Freeform 17">
              <a:extLst>
                <a:ext uri="{FF2B5EF4-FFF2-40B4-BE49-F238E27FC236}">
                  <a16:creationId xmlns:a16="http://schemas.microsoft.com/office/drawing/2014/main" id="{C088EA8D-BA27-4043-967F-595BE451C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4" name="Freeform 18">
              <a:extLst>
                <a:ext uri="{FF2B5EF4-FFF2-40B4-BE49-F238E27FC236}">
                  <a16:creationId xmlns:a16="http://schemas.microsoft.com/office/drawing/2014/main" id="{7D7B306D-2572-4DF7-BC2E-6752033177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5" name="Freeform 19">
              <a:extLst>
                <a:ext uri="{FF2B5EF4-FFF2-40B4-BE49-F238E27FC236}">
                  <a16:creationId xmlns:a16="http://schemas.microsoft.com/office/drawing/2014/main" id="{EBFED6A3-D5D7-4F26-B6EB-091492A99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6" name="Freeform 20">
              <a:extLst>
                <a:ext uri="{FF2B5EF4-FFF2-40B4-BE49-F238E27FC236}">
                  <a16:creationId xmlns:a16="http://schemas.microsoft.com/office/drawing/2014/main" id="{57CA315F-B9C5-4899-A337-C1389083C6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7" name="Freeform 21">
              <a:extLst>
                <a:ext uri="{FF2B5EF4-FFF2-40B4-BE49-F238E27FC236}">
                  <a16:creationId xmlns:a16="http://schemas.microsoft.com/office/drawing/2014/main" id="{F3C62C3A-023D-428B-AEEA-68C9B037B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8" name="Freeform 22">
              <a:extLst>
                <a:ext uri="{FF2B5EF4-FFF2-40B4-BE49-F238E27FC236}">
                  <a16:creationId xmlns:a16="http://schemas.microsoft.com/office/drawing/2014/main" id="{6132B97B-0D55-426A-8D75-9E7F8FCE70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28C8CE4-C5A6-4B6C-B428-1D2852C39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4579" y="-786"/>
            <a:ext cx="2356675" cy="6854040"/>
            <a:chOff x="6627813" y="194833"/>
            <a:chExt cx="1952625" cy="5678918"/>
          </a:xfrm>
        </p:grpSpPr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6C6C0EAF-AF4D-4E28-B480-93C9A324D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2" name="Freeform 28">
              <a:extLst>
                <a:ext uri="{FF2B5EF4-FFF2-40B4-BE49-F238E27FC236}">
                  <a16:creationId xmlns:a16="http://schemas.microsoft.com/office/drawing/2014/main" id="{C254D393-7673-4399-AE7D-933ED61B16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3" name="Freeform 29">
              <a:extLst>
                <a:ext uri="{FF2B5EF4-FFF2-40B4-BE49-F238E27FC236}">
                  <a16:creationId xmlns:a16="http://schemas.microsoft.com/office/drawing/2014/main" id="{76A48428-8958-41F8-BCFD-F9EB16A17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4" name="Freeform 30">
              <a:extLst>
                <a:ext uri="{FF2B5EF4-FFF2-40B4-BE49-F238E27FC236}">
                  <a16:creationId xmlns:a16="http://schemas.microsoft.com/office/drawing/2014/main" id="{F895B04F-691C-404F-A9F1-47B315756F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5" name="Freeform 31">
              <a:extLst>
                <a:ext uri="{FF2B5EF4-FFF2-40B4-BE49-F238E27FC236}">
                  <a16:creationId xmlns:a16="http://schemas.microsoft.com/office/drawing/2014/main" id="{38BAB3B8-E8BB-4327-9E73-FFAD5597BD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6" name="Freeform 32">
              <a:extLst>
                <a:ext uri="{FF2B5EF4-FFF2-40B4-BE49-F238E27FC236}">
                  <a16:creationId xmlns:a16="http://schemas.microsoft.com/office/drawing/2014/main" id="{88ED23AE-358F-4EEC-8D62-917EBED710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7" name="Freeform 33">
              <a:extLst>
                <a:ext uri="{FF2B5EF4-FFF2-40B4-BE49-F238E27FC236}">
                  <a16:creationId xmlns:a16="http://schemas.microsoft.com/office/drawing/2014/main" id="{776F07C9-FA92-406A-B934-95BE8CAED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8" name="Freeform 34">
              <a:extLst>
                <a:ext uri="{FF2B5EF4-FFF2-40B4-BE49-F238E27FC236}">
                  <a16:creationId xmlns:a16="http://schemas.microsoft.com/office/drawing/2014/main" id="{BDA1CEAF-E0AD-4A46-8E40-9251837CB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9" name="Freeform 35">
              <a:extLst>
                <a:ext uri="{FF2B5EF4-FFF2-40B4-BE49-F238E27FC236}">
                  <a16:creationId xmlns:a16="http://schemas.microsoft.com/office/drawing/2014/main" id="{53D21C6F-F2ED-4F73-8B4D-9E2FECBB9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70" name="Freeform 36">
              <a:extLst>
                <a:ext uri="{FF2B5EF4-FFF2-40B4-BE49-F238E27FC236}">
                  <a16:creationId xmlns:a16="http://schemas.microsoft.com/office/drawing/2014/main" id="{2FED37FF-C037-4A76-A8D6-33525D19B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71" name="Freeform 37">
              <a:extLst>
                <a:ext uri="{FF2B5EF4-FFF2-40B4-BE49-F238E27FC236}">
                  <a16:creationId xmlns:a16="http://schemas.microsoft.com/office/drawing/2014/main" id="{8DE0DC4B-718F-4E78-A0AB-8442F28A8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72" name="Freeform 38">
              <a:extLst>
                <a:ext uri="{FF2B5EF4-FFF2-40B4-BE49-F238E27FC236}">
                  <a16:creationId xmlns:a16="http://schemas.microsoft.com/office/drawing/2014/main" id="{8F80CA79-E2F4-4B1D-97DE-04F9215B0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6146C543-A47D-6BD4-1468-F80EB14E9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602" y="1189642"/>
            <a:ext cx="3181597" cy="38417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b="1" dirty="0" err="1"/>
              <a:t>Sıvı</a:t>
            </a:r>
            <a:r>
              <a:rPr lang="en-US" sz="4400" b="1" dirty="0"/>
              <a:t> </a:t>
            </a:r>
            <a:r>
              <a:rPr lang="en-US" sz="4400" b="1" dirty="0" err="1"/>
              <a:t>alımı</a:t>
            </a:r>
            <a:endParaRPr lang="en-US" sz="4400" b="1" dirty="0"/>
          </a:p>
        </p:txBody>
      </p:sp>
      <p:pic>
        <p:nvPicPr>
          <p:cNvPr id="5" name="Picture 2" descr="C:\Users\Oğuz\Desktop\H.C.Sunum\Screenshot_20170323-095052.png">
            <a:extLst>
              <a:ext uri="{FF2B5EF4-FFF2-40B4-BE49-F238E27FC236}">
                <a16:creationId xmlns:a16="http://schemas.microsoft.com/office/drawing/2014/main" id="{CCC85CA5-5496-9532-F72D-BAE95A94F3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7" b="20972"/>
          <a:stretch/>
        </p:blipFill>
        <p:spPr bwMode="auto">
          <a:xfrm>
            <a:off x="613944" y="919952"/>
            <a:ext cx="4851855" cy="498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E15F4FDF-1B24-4F56-AF01-4D0645A8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7355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76" name="Freeform 33">
            <a:extLst>
              <a:ext uri="{FF2B5EF4-FFF2-40B4-BE49-F238E27FC236}">
                <a16:creationId xmlns:a16="http://schemas.microsoft.com/office/drawing/2014/main" id="{4FD76CDA-1C6B-40B2-9A61-FD38CE1B4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087355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3129BFF-73E2-3F14-711B-8C3F25392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19167" y="4529540"/>
            <a:ext cx="77976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648ABED8-41E0-409C-B240-D239D6FFE6D0}" type="slidenum">
              <a:rPr lang="en-US" sz="1900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3285791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Başlık 1">
            <a:extLst>
              <a:ext uri="{FF2B5EF4-FFF2-40B4-BE49-F238E27FC236}">
                <a16:creationId xmlns:a16="http://schemas.microsoft.com/office/drawing/2014/main" id="{E8F0BAA2-D840-29AB-B054-6396294B6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858" y="641043"/>
            <a:ext cx="8911687" cy="1280890"/>
          </a:xfrm>
        </p:spPr>
        <p:txBody>
          <a:bodyPr/>
          <a:lstStyle/>
          <a:p>
            <a:r>
              <a:rPr lang="tr-TR" altLang="tr-TR" b="1" dirty="0">
                <a:solidFill>
                  <a:schemeClr val="tx1"/>
                </a:solidFill>
              </a:rPr>
              <a:t>Fizyolojik değişiklikler</a:t>
            </a:r>
          </a:p>
        </p:txBody>
      </p:sp>
      <p:sp>
        <p:nvSpPr>
          <p:cNvPr id="11267" name="İçerik Yer Tutucusu 2">
            <a:extLst>
              <a:ext uri="{FF2B5EF4-FFF2-40B4-BE49-F238E27FC236}">
                <a16:creationId xmlns:a16="http://schemas.microsoft.com/office/drawing/2014/main" id="{3865B0BB-3F03-DBD8-EA0C-F358D58AE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5867" y="1523999"/>
            <a:ext cx="9973733" cy="508000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alt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Susama hissi azalıyor</a:t>
            </a:r>
          </a:p>
          <a:p>
            <a:pPr>
              <a:lnSpc>
                <a:spcPct val="150000"/>
              </a:lnSpc>
            </a:pPr>
            <a:r>
              <a:rPr lang="tr-TR" alt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Tükürük bezi salgısı azalıyor</a:t>
            </a:r>
          </a:p>
          <a:p>
            <a:pPr>
              <a:lnSpc>
                <a:spcPct val="150000"/>
              </a:lnSpc>
            </a:pPr>
            <a:r>
              <a:rPr lang="tr-TR" alt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 rezervi azalıyor</a:t>
            </a:r>
          </a:p>
          <a:p>
            <a:pPr>
              <a:lnSpc>
                <a:spcPct val="150000"/>
              </a:lnSpc>
            </a:pPr>
            <a:r>
              <a:rPr lang="tr-TR" alt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Ciltte elastikiyet kaybı</a:t>
            </a:r>
          </a:p>
          <a:p>
            <a:pPr>
              <a:lnSpc>
                <a:spcPct val="150000"/>
              </a:lnSpc>
            </a:pPr>
            <a:r>
              <a:rPr lang="tr-TR" alt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Böbrek fonksiyonlarında değişiklikler görülmekte</a:t>
            </a:r>
          </a:p>
          <a:p>
            <a:pPr>
              <a:lnSpc>
                <a:spcPct val="150000"/>
              </a:lnSpc>
            </a:pPr>
            <a:r>
              <a:rPr lang="tr-TR" alt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Vücut ısı dengesi değişiyor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Başlık 1">
            <a:extLst>
              <a:ext uri="{FF2B5EF4-FFF2-40B4-BE49-F238E27FC236}">
                <a16:creationId xmlns:a16="http://schemas.microsoft.com/office/drawing/2014/main" id="{794F2F53-0D7F-ADB5-A30D-6ECFCB767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69913"/>
            <a:ext cx="8229600" cy="1143000"/>
          </a:xfrm>
        </p:spPr>
        <p:txBody>
          <a:bodyPr>
            <a:normAutofit/>
          </a:bodyPr>
          <a:lstStyle/>
          <a:p>
            <a:r>
              <a:rPr lang="tr-TR" altLang="tr-TR" sz="4400" b="1" dirty="0">
                <a:solidFill>
                  <a:schemeClr val="tx1"/>
                </a:solidFill>
              </a:rPr>
              <a:t>Dehidratasyona yatkınlık</a:t>
            </a:r>
          </a:p>
        </p:txBody>
      </p:sp>
      <p:sp>
        <p:nvSpPr>
          <p:cNvPr id="15363" name="İçerik Yer Tutucusu 2">
            <a:extLst>
              <a:ext uri="{FF2B5EF4-FFF2-40B4-BE49-F238E27FC236}">
                <a16:creationId xmlns:a16="http://schemas.microsoft.com/office/drawing/2014/main" id="{E41EA4AA-11B9-22B2-5FD5-FCD1A70CA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1333" y="1490133"/>
            <a:ext cx="9303279" cy="5249334"/>
          </a:xfrm>
        </p:spPr>
        <p:txBody>
          <a:bodyPr>
            <a:normAutofit/>
          </a:bodyPr>
          <a:lstStyle/>
          <a:p>
            <a:r>
              <a:rPr lang="tr-TR" alt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Fizyolojik değişiklikler</a:t>
            </a:r>
          </a:p>
          <a:p>
            <a:r>
              <a:rPr lang="tr-TR" alt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Akut ve kronik hastalıklar</a:t>
            </a:r>
          </a:p>
          <a:p>
            <a:r>
              <a:rPr lang="tr-TR" altLang="tr-T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İdrar kaçırma korkusu --- sıvı alımını kısıtlama</a:t>
            </a:r>
          </a:p>
          <a:p>
            <a:r>
              <a:rPr lang="tr-TR" alt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İlaçlar (Diüretikler, </a:t>
            </a:r>
            <a:r>
              <a:rPr lang="tr-TR" altLang="tr-TR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vb</a:t>
            </a:r>
            <a:r>
              <a:rPr lang="tr-TR" alt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tr-TR" alt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Beslenme bozuklukları</a:t>
            </a:r>
          </a:p>
          <a:p>
            <a:r>
              <a:rPr lang="tr-TR" alt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Yutma bozuklukları</a:t>
            </a:r>
          </a:p>
          <a:p>
            <a:r>
              <a:rPr lang="tr-TR" alt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Fonksiyonel bağımlılık</a:t>
            </a:r>
          </a:p>
          <a:p>
            <a:r>
              <a:rPr lang="tr-TR" alt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Aile / kurum desteğinin eksikliği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Başlık 1">
            <a:extLst>
              <a:ext uri="{FF2B5EF4-FFF2-40B4-BE49-F238E27FC236}">
                <a16:creationId xmlns:a16="http://schemas.microsoft.com/office/drawing/2014/main" id="{F062F132-AA21-3F26-DF5E-83A3D3C46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784" y="601927"/>
            <a:ext cx="8229600" cy="1143000"/>
          </a:xfrm>
        </p:spPr>
        <p:txBody>
          <a:bodyPr/>
          <a:lstStyle/>
          <a:p>
            <a:r>
              <a:rPr lang="tr-TR" altLang="tr-TR" b="1" dirty="0"/>
              <a:t>Sıvı azlığı sonucu</a:t>
            </a:r>
          </a:p>
        </p:txBody>
      </p:sp>
      <p:sp>
        <p:nvSpPr>
          <p:cNvPr id="16387" name="İçerik Yer Tutucusu 2">
            <a:extLst>
              <a:ext uri="{FF2B5EF4-FFF2-40B4-BE49-F238E27FC236}">
                <a16:creationId xmlns:a16="http://schemas.microsoft.com/office/drawing/2014/main" id="{8AD8E929-0A4D-F59F-03CB-87250848A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7784" y="1258092"/>
            <a:ext cx="9861549" cy="4861721"/>
          </a:xfrm>
        </p:spPr>
        <p:txBody>
          <a:bodyPr>
            <a:noAutofit/>
          </a:bodyPr>
          <a:lstStyle/>
          <a:p>
            <a:r>
              <a:rPr lang="tr-TR" alt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Ağız kuruluğu</a:t>
            </a:r>
          </a:p>
          <a:p>
            <a:r>
              <a:rPr lang="tr-TR" alt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Kabızlık</a:t>
            </a:r>
          </a:p>
          <a:p>
            <a:r>
              <a:rPr lang="tr-TR" alt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Cilt kuruluğu</a:t>
            </a:r>
          </a:p>
          <a:p>
            <a:r>
              <a:rPr lang="tr-TR" alt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Hipotansiyon, çarpıntı</a:t>
            </a:r>
          </a:p>
          <a:p>
            <a:r>
              <a:rPr lang="tr-TR" alt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Böbrek fonksiyonlarının bozulması</a:t>
            </a:r>
          </a:p>
          <a:p>
            <a:r>
              <a:rPr lang="tr-TR" alt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Baş ağrısı</a:t>
            </a:r>
          </a:p>
          <a:p>
            <a:r>
              <a:rPr lang="tr-TR" alt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Yeni hastalıklar, mevcut hastalıkların şiddetlenmesi (hiperglisemi, böbrek taşı, idrar yolu enfeksiyonu, </a:t>
            </a:r>
            <a:r>
              <a:rPr lang="tr-TR" altLang="tr-TR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vb</a:t>
            </a:r>
            <a:r>
              <a:rPr lang="tr-TR" alt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tr-TR" alt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Geriatrik sendromlar (genel durum bozukluğu, deliryum, düşme, bayılma, yorgunluk, sinirlilik…) </a:t>
            </a:r>
          </a:p>
        </p:txBody>
      </p:sp>
      <p:sp>
        <p:nvSpPr>
          <p:cNvPr id="16388" name="Dikdörtgen 3">
            <a:extLst>
              <a:ext uri="{FF2B5EF4-FFF2-40B4-BE49-F238E27FC236}">
                <a16:creationId xmlns:a16="http://schemas.microsoft.com/office/drawing/2014/main" id="{913C62B4-F319-3C4D-456A-F7B40219D3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6975" y="6204478"/>
            <a:ext cx="4645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tr-T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Nutr</a:t>
            </a:r>
            <a:r>
              <a:rPr lang="en-US" alt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Rev. 2010;68(8):439–58</a:t>
            </a:r>
            <a:r>
              <a:rPr lang="tr-TR" alt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r-TR" altLang="tr-T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tr-T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Nutr</a:t>
            </a:r>
            <a:r>
              <a:rPr lang="en-US" alt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Rev. 2012;70 Suppl 2:152-5. </a:t>
            </a:r>
            <a:endParaRPr lang="tr-TR" altLang="tr-T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 </a:t>
            </a:r>
            <a:r>
              <a:rPr lang="en-US" altLang="tr-T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Nutr</a:t>
            </a:r>
            <a:r>
              <a:rPr lang="en-US" alt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Health Aging. 2012;16(4):325-9. </a:t>
            </a:r>
            <a:endParaRPr lang="tr-TR" altLang="tr-T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Başlık 1">
            <a:extLst>
              <a:ext uri="{FF2B5EF4-FFF2-40B4-BE49-F238E27FC236}">
                <a16:creationId xmlns:a16="http://schemas.microsoft.com/office/drawing/2014/main" id="{6F9FCD49-FC84-5DEC-9EBE-6D99666A4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125" y="590246"/>
            <a:ext cx="8911687" cy="1280890"/>
          </a:xfrm>
        </p:spPr>
        <p:txBody>
          <a:bodyPr/>
          <a:lstStyle/>
          <a:p>
            <a:r>
              <a:rPr lang="tr-TR" altLang="tr-TR" b="1" dirty="0">
                <a:solidFill>
                  <a:schemeClr val="tx1"/>
                </a:solidFill>
              </a:rPr>
              <a:t>Günlük su ihtiyacı hesaplama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4D39E2-7893-B902-037B-17265433C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068" y="1439334"/>
            <a:ext cx="9777412" cy="3149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Vücut ağırlığına bağlı olarak; 30 ml/kg su içmek</a:t>
            </a:r>
          </a:p>
          <a:p>
            <a:pPr>
              <a:defRPr/>
            </a:pPr>
            <a:r>
              <a:rPr 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Örneğin: 60 kg bir yetişkin için hesaplanıldığında: </a:t>
            </a:r>
          </a:p>
          <a:p>
            <a:pPr marL="0" indent="0">
              <a:buNone/>
              <a:defRPr/>
            </a:pPr>
            <a:r>
              <a:rPr 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30 ml/kg X 60 kg = 1800 ml (1.8 </a:t>
            </a:r>
            <a:r>
              <a:rPr lang="tr-TR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lt</a:t>
            </a:r>
            <a:r>
              <a:rPr 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 </a:t>
            </a:r>
          </a:p>
          <a:p>
            <a:pPr>
              <a:defRPr/>
            </a:pPr>
            <a:r>
              <a:rPr 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Diğer bir deyişle vücut ağırlığının %3’ü oranında su içmek</a:t>
            </a:r>
          </a:p>
          <a:p>
            <a:pPr marL="0" indent="0">
              <a:buNone/>
              <a:defRPr/>
            </a:pPr>
            <a:endParaRPr lang="tr-TR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İçerik Yer Tutucusu 2">
            <a:extLst>
              <a:ext uri="{FF2B5EF4-FFF2-40B4-BE49-F238E27FC236}">
                <a16:creationId xmlns:a16="http://schemas.microsoft.com/office/drawing/2014/main" id="{DE522896-3DB7-96B9-DC6C-511CB3AE055B}"/>
              </a:ext>
            </a:extLst>
          </p:cNvPr>
          <p:cNvSpPr txBox="1">
            <a:spLocks/>
          </p:cNvSpPr>
          <p:nvPr/>
        </p:nvSpPr>
        <p:spPr>
          <a:xfrm>
            <a:off x="2586046" y="4199467"/>
            <a:ext cx="9605954" cy="1854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Yeterli su içip içmediğinizi anlamanın en pratik yöntemi; </a:t>
            </a:r>
          </a:p>
          <a:p>
            <a:pPr marL="0" indent="0">
              <a:buFont typeface="Wingdings 3" charset="2"/>
              <a:buNone/>
              <a:defRPr/>
            </a:pPr>
            <a:r>
              <a:rPr lang="tr-T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idrar renginizi takip etmek</a:t>
            </a:r>
            <a:endParaRPr lang="tr-TR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Bazı gıda takviyeleri ve ilaçlar idrar rengini değiştirebilir!!!</a:t>
            </a:r>
          </a:p>
          <a:p>
            <a:pPr marL="0" indent="0">
              <a:buFont typeface="Wingdings 3" charset="2"/>
              <a:buNone/>
              <a:defRPr/>
            </a:pPr>
            <a:endParaRPr lang="tr-TR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4750B1-805A-C123-4348-D3AC711D3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81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82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83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84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85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86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87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88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89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0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1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2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95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6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7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8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9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00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01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02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03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04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05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06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110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tr-TR"/>
          </a:p>
        </p:txBody>
      </p:sp>
      <p:sp useBgFill="1">
        <p:nvSpPr>
          <p:cNvPr id="112" name="Rectangle 111">
            <a:extLst>
              <a:ext uri="{FF2B5EF4-FFF2-40B4-BE49-F238E27FC236}">
                <a16:creationId xmlns:a16="http://schemas.microsoft.com/office/drawing/2014/main" id="{513EBF72-EDB5-4278-94B8-34AAC2FA6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DBD486FF-4365-499B-AFF7-0F07549D9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047" y="935646"/>
            <a:ext cx="4851190" cy="4968016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CB731FB-FF3E-4D53-9E6A-67C4DAD74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87364" y="228600"/>
            <a:ext cx="2851523" cy="6638625"/>
            <a:chOff x="2487613" y="285750"/>
            <a:chExt cx="2428875" cy="5654676"/>
          </a:xfrm>
        </p:grpSpPr>
        <p:sp>
          <p:nvSpPr>
            <p:cNvPr id="117" name="Freeform 11">
              <a:extLst>
                <a:ext uri="{FF2B5EF4-FFF2-40B4-BE49-F238E27FC236}">
                  <a16:creationId xmlns:a16="http://schemas.microsoft.com/office/drawing/2014/main" id="{F76669B2-AA72-48F0-BE02-E23B19922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18" name="Freeform 12">
              <a:extLst>
                <a:ext uri="{FF2B5EF4-FFF2-40B4-BE49-F238E27FC236}">
                  <a16:creationId xmlns:a16="http://schemas.microsoft.com/office/drawing/2014/main" id="{F7EF4251-A868-4B47-8099-154550F04E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19" name="Freeform 13">
              <a:extLst>
                <a:ext uri="{FF2B5EF4-FFF2-40B4-BE49-F238E27FC236}">
                  <a16:creationId xmlns:a16="http://schemas.microsoft.com/office/drawing/2014/main" id="{089C3DFC-191F-40B9-93AF-2E59D5126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20" name="Freeform 14">
              <a:extLst>
                <a:ext uri="{FF2B5EF4-FFF2-40B4-BE49-F238E27FC236}">
                  <a16:creationId xmlns:a16="http://schemas.microsoft.com/office/drawing/2014/main" id="{F0B594F9-A7B5-471C-BFBE-74E9F73879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21" name="Freeform 15">
              <a:extLst>
                <a:ext uri="{FF2B5EF4-FFF2-40B4-BE49-F238E27FC236}">
                  <a16:creationId xmlns:a16="http://schemas.microsoft.com/office/drawing/2014/main" id="{562B3703-0AD3-4477-ACE3-9792DB070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22" name="Freeform 16">
              <a:extLst>
                <a:ext uri="{FF2B5EF4-FFF2-40B4-BE49-F238E27FC236}">
                  <a16:creationId xmlns:a16="http://schemas.microsoft.com/office/drawing/2014/main" id="{AFC61811-5AD7-40A8-9E5C-80020778D8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23" name="Freeform 17">
              <a:extLst>
                <a:ext uri="{FF2B5EF4-FFF2-40B4-BE49-F238E27FC236}">
                  <a16:creationId xmlns:a16="http://schemas.microsoft.com/office/drawing/2014/main" id="{CEACC779-3664-47DA-AF86-A2D8EF93A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24" name="Freeform 18">
              <a:extLst>
                <a:ext uri="{FF2B5EF4-FFF2-40B4-BE49-F238E27FC236}">
                  <a16:creationId xmlns:a16="http://schemas.microsoft.com/office/drawing/2014/main" id="{BF9F040E-FE57-4AD6-8CBF-357962246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25" name="Freeform 19">
              <a:extLst>
                <a:ext uri="{FF2B5EF4-FFF2-40B4-BE49-F238E27FC236}">
                  <a16:creationId xmlns:a16="http://schemas.microsoft.com/office/drawing/2014/main" id="{9BBEC815-1ED3-430D-B771-4CFC3952F7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26" name="Freeform 20">
              <a:extLst>
                <a:ext uri="{FF2B5EF4-FFF2-40B4-BE49-F238E27FC236}">
                  <a16:creationId xmlns:a16="http://schemas.microsoft.com/office/drawing/2014/main" id="{E076923D-B0A5-40D9-BE13-91C93F1E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27" name="Freeform 21">
              <a:extLst>
                <a:ext uri="{FF2B5EF4-FFF2-40B4-BE49-F238E27FC236}">
                  <a16:creationId xmlns:a16="http://schemas.microsoft.com/office/drawing/2014/main" id="{1CA2364B-42C8-4755-9072-E60C43561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28" name="Freeform 22">
              <a:extLst>
                <a:ext uri="{FF2B5EF4-FFF2-40B4-BE49-F238E27FC236}">
                  <a16:creationId xmlns:a16="http://schemas.microsoft.com/office/drawing/2014/main" id="{D01B42BD-FD31-49A1-A45A-C98410BC8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3D79CD01-D829-46FC-843C-D4F80BD91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4579" y="-786"/>
            <a:ext cx="2356675" cy="6854040"/>
            <a:chOff x="6627813" y="194833"/>
            <a:chExt cx="1952625" cy="5678918"/>
          </a:xfrm>
        </p:grpSpPr>
        <p:sp>
          <p:nvSpPr>
            <p:cNvPr id="131" name="Freeform 27">
              <a:extLst>
                <a:ext uri="{FF2B5EF4-FFF2-40B4-BE49-F238E27FC236}">
                  <a16:creationId xmlns:a16="http://schemas.microsoft.com/office/drawing/2014/main" id="{252D6E81-1EBB-4132-B5B0-556E4A35F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32" name="Freeform 28">
              <a:extLst>
                <a:ext uri="{FF2B5EF4-FFF2-40B4-BE49-F238E27FC236}">
                  <a16:creationId xmlns:a16="http://schemas.microsoft.com/office/drawing/2014/main" id="{BE7131A3-1888-4927-B822-590D34151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33" name="Freeform 29">
              <a:extLst>
                <a:ext uri="{FF2B5EF4-FFF2-40B4-BE49-F238E27FC236}">
                  <a16:creationId xmlns:a16="http://schemas.microsoft.com/office/drawing/2014/main" id="{024990C0-6285-4C3B-A5B5-B6AC370985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34" name="Freeform 30">
              <a:extLst>
                <a:ext uri="{FF2B5EF4-FFF2-40B4-BE49-F238E27FC236}">
                  <a16:creationId xmlns:a16="http://schemas.microsoft.com/office/drawing/2014/main" id="{D262A308-5E13-40AA-AA87-D105F5533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35" name="Freeform 31">
              <a:extLst>
                <a:ext uri="{FF2B5EF4-FFF2-40B4-BE49-F238E27FC236}">
                  <a16:creationId xmlns:a16="http://schemas.microsoft.com/office/drawing/2014/main" id="{F7DF2F8A-7C9D-4727-A7D6-C74AF47929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36" name="Freeform 32">
              <a:extLst>
                <a:ext uri="{FF2B5EF4-FFF2-40B4-BE49-F238E27FC236}">
                  <a16:creationId xmlns:a16="http://schemas.microsoft.com/office/drawing/2014/main" id="{93DA702E-EE7A-4584-9847-803FDCDB1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37" name="Freeform 33">
              <a:extLst>
                <a:ext uri="{FF2B5EF4-FFF2-40B4-BE49-F238E27FC236}">
                  <a16:creationId xmlns:a16="http://schemas.microsoft.com/office/drawing/2014/main" id="{AF7E021C-0B5A-4035-8A00-029A52847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38" name="Freeform 34">
              <a:extLst>
                <a:ext uri="{FF2B5EF4-FFF2-40B4-BE49-F238E27FC236}">
                  <a16:creationId xmlns:a16="http://schemas.microsoft.com/office/drawing/2014/main" id="{CE46A368-BBD8-41CC-B450-E298BE02D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39" name="Freeform 35">
              <a:extLst>
                <a:ext uri="{FF2B5EF4-FFF2-40B4-BE49-F238E27FC236}">
                  <a16:creationId xmlns:a16="http://schemas.microsoft.com/office/drawing/2014/main" id="{A99CD41F-58F2-4092-9F39-26AE634EC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40" name="Freeform 36">
              <a:extLst>
                <a:ext uri="{FF2B5EF4-FFF2-40B4-BE49-F238E27FC236}">
                  <a16:creationId xmlns:a16="http://schemas.microsoft.com/office/drawing/2014/main" id="{D368702B-EDA4-4EB6-A760-C68F022DAF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41" name="Freeform 37">
              <a:extLst>
                <a:ext uri="{FF2B5EF4-FFF2-40B4-BE49-F238E27FC236}">
                  <a16:creationId xmlns:a16="http://schemas.microsoft.com/office/drawing/2014/main" id="{2FB0ECE4-08DF-4876-8CC9-7EB32EF25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42" name="Freeform 38">
              <a:extLst>
                <a:ext uri="{FF2B5EF4-FFF2-40B4-BE49-F238E27FC236}">
                  <a16:creationId xmlns:a16="http://schemas.microsoft.com/office/drawing/2014/main" id="{C978BD1A-4BF4-42EC-B61D-9D7700FE1F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CD2C7182-F1F6-8AF6-BA2C-2852B8F37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553" y="4018713"/>
            <a:ext cx="3181597" cy="138677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b="1" dirty="0" err="1"/>
              <a:t>Davranışsal</a:t>
            </a:r>
            <a:r>
              <a:rPr lang="en-US" sz="4100" b="1" dirty="0"/>
              <a:t> </a:t>
            </a:r>
            <a:r>
              <a:rPr lang="en-US" sz="4100" b="1" dirty="0" err="1"/>
              <a:t>Sorunlar</a:t>
            </a:r>
            <a:endParaRPr lang="en-US" sz="4100" b="1" dirty="0"/>
          </a:p>
        </p:txBody>
      </p:sp>
      <p:pic>
        <p:nvPicPr>
          <p:cNvPr id="8" name="Graphic 7" descr="Uyarı">
            <a:extLst>
              <a:ext uri="{FF2B5EF4-FFF2-40B4-BE49-F238E27FC236}">
                <a16:creationId xmlns:a16="http://schemas.microsoft.com/office/drawing/2014/main" id="{45E312B7-C3BA-C9BE-DCB5-4CCCE6F54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675" y="1306606"/>
            <a:ext cx="4213521" cy="4213521"/>
          </a:xfrm>
          <a:prstGeom prst="rect">
            <a:avLst/>
          </a:prstGeom>
        </p:spPr>
      </p:pic>
      <p:sp>
        <p:nvSpPr>
          <p:cNvPr id="144" name="Rectangle 143">
            <a:extLst>
              <a:ext uri="{FF2B5EF4-FFF2-40B4-BE49-F238E27FC236}">
                <a16:creationId xmlns:a16="http://schemas.microsoft.com/office/drawing/2014/main" id="{AEC89D32-0839-4A5D-80DB-D12259CA4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7355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146" name="Freeform 33">
            <a:extLst>
              <a:ext uri="{FF2B5EF4-FFF2-40B4-BE49-F238E27FC236}">
                <a16:creationId xmlns:a16="http://schemas.microsoft.com/office/drawing/2014/main" id="{7229C60D-EFB4-4944-AEB7-4773C1A7B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087355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90818CF-B726-6A7B-758A-69B98CEE2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19167" y="4529540"/>
            <a:ext cx="77976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648ABED8-41E0-409C-B240-D239D6FFE6D0}" type="slidenum">
              <a:rPr lang="en-US" sz="1900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3967983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DB5A545-7C2C-7D43-6637-97B4ECA2F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7800" y="55985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r-TR" sz="4800" b="1" dirty="0"/>
              <a:t>Davranışsal sorunlar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11B037A-1F14-1735-9CA0-53D315FEF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0" y="1584325"/>
            <a:ext cx="4673600" cy="4351338"/>
          </a:xfrm>
        </p:spPr>
        <p:txBody>
          <a:bodyPr>
            <a:normAutofit/>
          </a:bodyPr>
          <a:lstStyle/>
          <a:p>
            <a:r>
              <a:rPr 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Agresyon</a:t>
            </a:r>
          </a:p>
          <a:p>
            <a:r>
              <a:rPr 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Ajitasyon</a:t>
            </a:r>
          </a:p>
          <a:p>
            <a:r>
              <a:rPr 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Anksiyete</a:t>
            </a:r>
          </a:p>
          <a:p>
            <a:r>
              <a:rPr 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Konfüzyon/karıştırma</a:t>
            </a:r>
          </a:p>
          <a:p>
            <a:r>
              <a:rPr 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Şüphecilik</a:t>
            </a:r>
          </a:p>
        </p:txBody>
      </p:sp>
      <p:sp>
        <p:nvSpPr>
          <p:cNvPr id="4" name="İçerik Yer Tutucusu 2">
            <a:extLst>
              <a:ext uri="{FF2B5EF4-FFF2-40B4-BE49-F238E27FC236}">
                <a16:creationId xmlns:a16="http://schemas.microsoft.com/office/drawing/2014/main" id="{E3784F3D-0172-E356-2DFF-D8FB296A8B0F}"/>
              </a:ext>
            </a:extLst>
          </p:cNvPr>
          <p:cNvSpPr txBox="1">
            <a:spLocks/>
          </p:cNvSpPr>
          <p:nvPr/>
        </p:nvSpPr>
        <p:spPr>
          <a:xfrm>
            <a:off x="6354234" y="1584325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İstifleme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Yineleme/yinelenen davranışlar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Amaçsız dolaşma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Kaybolma / 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Kurumdan kaçma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Uyku sorunları</a:t>
            </a:r>
          </a:p>
        </p:txBody>
      </p:sp>
      <p:pic>
        <p:nvPicPr>
          <p:cNvPr id="6" name="Resim 5" descr="dış mekan, kanepe, gökyüzü, sokak mobilyası içeren bir resim&#10;&#10;Açıklama otomatik olarak oluşturuldu">
            <a:extLst>
              <a:ext uri="{FF2B5EF4-FFF2-40B4-BE49-F238E27FC236}">
                <a16:creationId xmlns:a16="http://schemas.microsoft.com/office/drawing/2014/main" id="{A56390EB-1319-41E6-EE37-8403669B3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115" y="4313236"/>
            <a:ext cx="4063998" cy="228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92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D82CB2D-6463-4164-AC64-71EB59AFC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r>
              <a:rPr lang="tr-TR" sz="3200" b="1"/>
              <a:t>Sunum İçeriği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A2744F-C5EF-424A-888C-B8B39DF70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4694" y="1676400"/>
            <a:ext cx="4513149" cy="3777622"/>
          </a:xfrm>
        </p:spPr>
        <p:txBody>
          <a:bodyPr>
            <a:normAutofit lnSpcReduction="10000"/>
          </a:bodyPr>
          <a:lstStyle/>
          <a:p>
            <a:r>
              <a:rPr lang="tr-T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Doğru bilinen yanlışlar</a:t>
            </a:r>
          </a:p>
          <a:p>
            <a:r>
              <a:rPr lang="tr-T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Kayıt ve takip</a:t>
            </a:r>
          </a:p>
          <a:p>
            <a:r>
              <a:rPr lang="tr-T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Beslenme</a:t>
            </a:r>
          </a:p>
          <a:p>
            <a:r>
              <a:rPr lang="tr-T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Sıvı alımı</a:t>
            </a:r>
          </a:p>
          <a:p>
            <a:r>
              <a:rPr lang="tr-T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Davranış sorunları</a:t>
            </a:r>
          </a:p>
          <a:p>
            <a:r>
              <a:rPr lang="tr-T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Bağışıklama</a:t>
            </a:r>
          </a:p>
          <a:p>
            <a:r>
              <a:rPr lang="tr-T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Basınç yarası</a:t>
            </a:r>
          </a:p>
          <a:p>
            <a:r>
              <a:rPr lang="tr-T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Polifarmasi</a:t>
            </a:r>
          </a:p>
          <a:p>
            <a:r>
              <a:rPr lang="tr-T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Takipte dikkat edilecek noktalar</a:t>
            </a:r>
          </a:p>
          <a:p>
            <a:endParaRPr lang="tr-TR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10020017-5C00-F797-DD64-9A09280BF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ABED8-41E0-409C-B240-D239D6FFE6D0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66633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A193999-D736-FE4D-7D2C-0119C6C55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59858"/>
            <a:ext cx="10515600" cy="1325563"/>
          </a:xfrm>
        </p:spPr>
        <p:txBody>
          <a:bodyPr>
            <a:normAutofit/>
          </a:bodyPr>
          <a:lstStyle/>
          <a:p>
            <a:r>
              <a:rPr lang="tr-TR" sz="4800" b="1" dirty="0"/>
              <a:t>Sorununun Değerlendirilmesi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38F8697-8660-4BAD-B1BE-08DEB3BBA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6100" y="1546225"/>
            <a:ext cx="9893300" cy="4871508"/>
          </a:xfrm>
        </p:spPr>
        <p:txBody>
          <a:bodyPr>
            <a:normAutofit/>
          </a:bodyPr>
          <a:lstStyle/>
          <a:p>
            <a:r>
              <a:rPr 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Tespit edilen davranış nedir? </a:t>
            </a:r>
          </a:p>
          <a:p>
            <a:r>
              <a:rPr 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Zarar verecek bir durum mudur?</a:t>
            </a:r>
          </a:p>
          <a:p>
            <a:r>
              <a:rPr 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Tetikleyici bir faktör var mı?</a:t>
            </a:r>
          </a:p>
          <a:p>
            <a:r>
              <a:rPr 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Kullanılan ilaçlarla ilişkili olabilir mi?</a:t>
            </a:r>
          </a:p>
          <a:p>
            <a:r>
              <a:rPr 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Eşlik eden akut hastalık (İYE, ÜSYE, </a:t>
            </a:r>
            <a:r>
              <a:rPr lang="tr-TR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vb</a:t>
            </a:r>
            <a:r>
              <a:rPr 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ile ilişkili olabilir mi?</a:t>
            </a:r>
          </a:p>
          <a:p>
            <a:r>
              <a:rPr 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Eşlik eden kronik hastalık ile ilişkili olabilir mi?</a:t>
            </a:r>
          </a:p>
          <a:p>
            <a:r>
              <a:rPr 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Çözüm önerileri sunuldu mu?</a:t>
            </a:r>
          </a:p>
          <a:p>
            <a:r>
              <a:rPr 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Çözüm önerileri gereksinimleri karşıladı mı?</a:t>
            </a:r>
          </a:p>
          <a:p>
            <a:pPr>
              <a:buFontTx/>
              <a:buChar char="-"/>
            </a:pPr>
            <a:endParaRPr lang="tr-TR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tr-TR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tr-TR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766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4AFB224-BB25-6BAC-5BB7-7621799E5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69607"/>
            <a:ext cx="10515600" cy="1325563"/>
          </a:xfrm>
        </p:spPr>
        <p:txBody>
          <a:bodyPr>
            <a:normAutofit/>
          </a:bodyPr>
          <a:lstStyle/>
          <a:p>
            <a:r>
              <a:rPr lang="tr-TR" sz="4800" b="1" dirty="0"/>
              <a:t>Tetikleyiciler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0FB48A8-CAB0-E140-8705-ED117C19D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888" y="1671184"/>
            <a:ext cx="5723021" cy="362690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Fiziksel ağrı veya rahatsızlık</a:t>
            </a:r>
          </a:p>
          <a:p>
            <a:pPr>
              <a:lnSpc>
                <a:spcPct val="150000"/>
              </a:lnSpc>
            </a:pPr>
            <a:r>
              <a:rPr 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Akut/kronik hastalıklar</a:t>
            </a:r>
          </a:p>
          <a:p>
            <a:pPr>
              <a:lnSpc>
                <a:spcPct val="150000"/>
              </a:lnSpc>
            </a:pPr>
            <a:r>
              <a:rPr 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İlaçlar, ilaç yan etkileri</a:t>
            </a:r>
          </a:p>
          <a:p>
            <a:pPr>
              <a:lnSpc>
                <a:spcPct val="150000"/>
              </a:lnSpc>
            </a:pPr>
            <a:r>
              <a:rPr 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Açlık ve/veya susuzluk</a:t>
            </a:r>
          </a:p>
          <a:p>
            <a:pPr>
              <a:lnSpc>
                <a:spcPct val="150000"/>
              </a:lnSpc>
            </a:pPr>
            <a:r>
              <a:rPr 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Uykusuzluk</a:t>
            </a:r>
          </a:p>
        </p:txBody>
      </p:sp>
      <p:sp>
        <p:nvSpPr>
          <p:cNvPr id="4" name="İçerik Yer Tutucusu 2">
            <a:extLst>
              <a:ext uri="{FF2B5EF4-FFF2-40B4-BE49-F238E27FC236}">
                <a16:creationId xmlns:a16="http://schemas.microsoft.com/office/drawing/2014/main" id="{5CAD442B-B0F2-012D-E41F-B91C980167FA}"/>
              </a:ext>
            </a:extLst>
          </p:cNvPr>
          <p:cNvSpPr txBox="1">
            <a:spLocks/>
          </p:cNvSpPr>
          <p:nvPr/>
        </p:nvSpPr>
        <p:spPr>
          <a:xfrm>
            <a:off x="6248397" y="1671184"/>
            <a:ext cx="57230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Yüksek ses ya da kalabalık bir ortam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Yeni yerler veya evin tanınamaması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Zor işler ya da görevler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İletişim yetersizliği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AEF753ED-3E47-A4C2-BD6D-31C55056D9ED}"/>
              </a:ext>
            </a:extLst>
          </p:cNvPr>
          <p:cNvSpPr txBox="1"/>
          <p:nvPr/>
        </p:nvSpPr>
        <p:spPr>
          <a:xfrm>
            <a:off x="152397" y="6022522"/>
            <a:ext cx="119433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100" b="0" i="0" u="none" strike="noStrike" baseline="0" dirty="0">
                <a:latin typeface="ArialMT"/>
              </a:rPr>
              <a:t>* </a:t>
            </a:r>
            <a:r>
              <a:rPr lang="tr-TR" sz="1100" b="0" i="0" u="none" strike="noStrike" baseline="0" dirty="0" err="1">
                <a:latin typeface="ArialMT"/>
              </a:rPr>
              <a:t>National</a:t>
            </a:r>
            <a:r>
              <a:rPr lang="tr-TR" sz="1100" b="0" i="0" u="none" strike="noStrike" baseline="0" dirty="0">
                <a:latin typeface="ArialMT"/>
              </a:rPr>
              <a:t> </a:t>
            </a:r>
            <a:r>
              <a:rPr lang="tr-TR" sz="1100" b="0" i="0" u="none" strike="noStrike" baseline="0" dirty="0" err="1">
                <a:latin typeface="ArialMT"/>
              </a:rPr>
              <a:t>Institute</a:t>
            </a:r>
            <a:r>
              <a:rPr lang="tr-TR" sz="1100" b="0" i="0" u="none" strike="noStrike" baseline="0" dirty="0">
                <a:latin typeface="ArialMT"/>
              </a:rPr>
              <a:t> on </a:t>
            </a:r>
            <a:r>
              <a:rPr lang="tr-TR" sz="1100" b="0" i="0" u="none" strike="noStrike" baseline="0" dirty="0" err="1">
                <a:latin typeface="ArialMT"/>
              </a:rPr>
              <a:t>Aging</a:t>
            </a:r>
            <a:r>
              <a:rPr lang="tr-TR" sz="1100" b="0" i="0" u="none" strike="noStrike" baseline="0" dirty="0">
                <a:latin typeface="ArialMT"/>
              </a:rPr>
              <a:t> (NIH). </a:t>
            </a:r>
            <a:r>
              <a:rPr lang="tr-TR" sz="1100" b="0" i="0" u="none" strike="noStrike" baseline="0" dirty="0" err="1">
                <a:latin typeface="ArialMT"/>
              </a:rPr>
              <a:t>Communication</a:t>
            </a:r>
            <a:r>
              <a:rPr lang="tr-TR" sz="1100" b="0" i="0" u="none" strike="noStrike" baseline="0" dirty="0">
                <a:latin typeface="ArialMT"/>
              </a:rPr>
              <a:t> </a:t>
            </a:r>
            <a:r>
              <a:rPr lang="tr-TR" sz="1100" b="0" i="0" u="none" strike="noStrike" baseline="0" dirty="0" err="1">
                <a:latin typeface="ArialMT"/>
              </a:rPr>
              <a:t>and</a:t>
            </a:r>
            <a:r>
              <a:rPr lang="tr-TR" sz="1100" b="0" i="0" u="none" strike="noStrike" baseline="0" dirty="0">
                <a:latin typeface="ArialMT"/>
              </a:rPr>
              <a:t> </a:t>
            </a:r>
            <a:r>
              <a:rPr lang="tr-TR" sz="1100" b="0" i="0" u="none" strike="noStrike" baseline="0" dirty="0" err="1">
                <a:latin typeface="ArialMT"/>
              </a:rPr>
              <a:t>Behavior</a:t>
            </a:r>
            <a:r>
              <a:rPr lang="tr-TR" sz="1100" b="0" i="0" u="none" strike="noStrike" baseline="0" dirty="0">
                <a:latin typeface="ArialMT"/>
              </a:rPr>
              <a:t> </a:t>
            </a:r>
            <a:r>
              <a:rPr lang="tr-TR" sz="1100" b="0" i="0" u="none" strike="noStrike" baseline="0" dirty="0" err="1">
                <a:latin typeface="ArialMT"/>
              </a:rPr>
              <a:t>Problems</a:t>
            </a:r>
            <a:r>
              <a:rPr lang="tr-TR" sz="1100" b="0" i="0" u="none" strike="noStrike" baseline="0" dirty="0">
                <a:latin typeface="ArialMT"/>
              </a:rPr>
              <a:t>: </a:t>
            </a:r>
            <a:r>
              <a:rPr lang="tr-TR" sz="1100" b="0" i="0" u="none" strike="noStrike" baseline="0" dirty="0" err="1">
                <a:latin typeface="ArialMT"/>
              </a:rPr>
              <a:t>Resources</a:t>
            </a:r>
            <a:r>
              <a:rPr lang="tr-TR" sz="1100" b="0" i="0" u="none" strike="noStrike" baseline="0" dirty="0">
                <a:latin typeface="ArialMT"/>
              </a:rPr>
              <a:t> </a:t>
            </a:r>
            <a:r>
              <a:rPr lang="tr-TR" sz="1100" b="0" i="0" u="none" strike="noStrike" baseline="0" dirty="0" err="1">
                <a:latin typeface="ArialMT"/>
              </a:rPr>
              <a:t>for</a:t>
            </a:r>
            <a:r>
              <a:rPr lang="tr-TR" sz="1100" b="0" i="0" u="none" strike="noStrike" baseline="0" dirty="0">
                <a:latin typeface="ArialMT"/>
              </a:rPr>
              <a:t> </a:t>
            </a:r>
            <a:r>
              <a:rPr lang="tr-TR" sz="1100" b="0" i="0" u="none" strike="noStrike" baseline="0" dirty="0" err="1">
                <a:latin typeface="ArialMT"/>
              </a:rPr>
              <a:t>Alzheimer’s</a:t>
            </a:r>
            <a:r>
              <a:rPr lang="tr-TR" sz="1100" b="0" i="0" u="none" strike="noStrike" baseline="0" dirty="0">
                <a:latin typeface="ArialMT"/>
              </a:rPr>
              <a:t> </a:t>
            </a:r>
            <a:r>
              <a:rPr lang="tr-TR" sz="1100" b="0" i="0" u="none" strike="noStrike" baseline="0" dirty="0" err="1">
                <a:latin typeface="ArialMT"/>
              </a:rPr>
              <a:t>Caregivers</a:t>
            </a:r>
            <a:r>
              <a:rPr lang="tr-TR" sz="1100" b="0" i="0" u="none" strike="noStrike" baseline="0" dirty="0">
                <a:latin typeface="ArialMT"/>
              </a:rPr>
              <a:t>. 2004. URL:https://www.nia.nih.gov/alzheimers/communication-and-behavior-problems-resources-alzheimerscaregivers.</a:t>
            </a:r>
            <a:endParaRPr lang="tr-TR" sz="1100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8886CF10-0767-55F6-AC72-A309495B7D53}"/>
              </a:ext>
            </a:extLst>
          </p:cNvPr>
          <p:cNvSpPr txBox="1"/>
          <p:nvPr/>
        </p:nvSpPr>
        <p:spPr>
          <a:xfrm>
            <a:off x="152397" y="6513842"/>
            <a:ext cx="1219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100" b="0" i="0" u="none" strike="noStrike" baseline="0" dirty="0">
                <a:latin typeface="ArialMT"/>
              </a:rPr>
              <a:t>** </a:t>
            </a:r>
            <a:r>
              <a:rPr lang="en-US" sz="1100" b="0" i="0" u="none" strike="noStrike" baseline="0" dirty="0">
                <a:latin typeface="ArialMT"/>
              </a:rPr>
              <a:t>Alzheimer Association National Board of Directors.</a:t>
            </a:r>
            <a:r>
              <a:rPr lang="tr-TR" sz="1100" b="0" i="0" u="none" strike="noStrike" baseline="0" dirty="0">
                <a:latin typeface="ArialMT"/>
              </a:rPr>
              <a:t> </a:t>
            </a:r>
            <a:r>
              <a:rPr lang="tr-TR" sz="1100" b="0" i="0" u="none" strike="noStrike" baseline="0" dirty="0" err="1">
                <a:latin typeface="ArialMT"/>
              </a:rPr>
              <a:t>Challenging</a:t>
            </a:r>
            <a:r>
              <a:rPr lang="tr-TR" sz="1100" b="0" i="0" u="none" strike="noStrike" baseline="0" dirty="0">
                <a:latin typeface="ArialMT"/>
              </a:rPr>
              <a:t> </a:t>
            </a:r>
            <a:r>
              <a:rPr lang="tr-TR" sz="1100" b="0" i="0" u="none" strike="noStrike" baseline="0" dirty="0" err="1">
                <a:latin typeface="ArialMT"/>
              </a:rPr>
              <a:t>Behavior</a:t>
            </a:r>
            <a:r>
              <a:rPr lang="tr-TR" sz="1100" b="0" i="0" u="none" strike="noStrike" baseline="0" dirty="0">
                <a:latin typeface="ArialMT"/>
              </a:rPr>
              <a:t>. 2011. URL:https://www.alz.org/</a:t>
            </a:r>
            <a:r>
              <a:rPr lang="fr-FR" sz="1100" b="0" i="0" u="none" strike="noStrike" baseline="0" dirty="0">
                <a:latin typeface="ArialMT"/>
              </a:rPr>
              <a:t>national/documents/</a:t>
            </a:r>
            <a:r>
              <a:rPr lang="fr-FR" sz="1100" b="0" i="0" u="none" strike="noStrike" baseline="0" dirty="0" err="1">
                <a:latin typeface="ArialMT"/>
              </a:rPr>
              <a:t>statements_antipsychotics.pdfSept</a:t>
            </a:r>
            <a:r>
              <a:rPr lang="tr-TR" sz="1100" b="0" i="0" u="none" strike="noStrike" baseline="0" dirty="0" err="1">
                <a:latin typeface="ArialMT"/>
              </a:rPr>
              <a:t>ember</a:t>
            </a:r>
            <a:r>
              <a:rPr lang="tr-TR" sz="1100" b="0" i="0" u="none" strike="noStrike" baseline="0" dirty="0">
                <a:latin typeface="ArialMT"/>
              </a:rPr>
              <a:t>,.</a:t>
            </a:r>
            <a:endParaRPr lang="tr-TR" sz="1100" dirty="0"/>
          </a:p>
        </p:txBody>
      </p:sp>
    </p:spTree>
    <p:extLst>
      <p:ext uri="{BB962C8B-B14F-4D97-AF65-F5344CB8AC3E}">
        <p14:creationId xmlns:p14="http://schemas.microsoft.com/office/powerpoint/2010/main" val="13764824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gökyüzü, dış mekan, giyim, heykel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D0ECCA3-B693-C660-B8BE-29D4A99B3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0" y="45669"/>
            <a:ext cx="6904925" cy="388056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Resim 4" descr="silah, adam, insan, giyim, insan yüzü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4A9B5097-CCE4-2074-767B-1E0CA1C439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771" y="3078997"/>
            <a:ext cx="6718229" cy="37790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pSp>
        <p:nvGrpSpPr>
          <p:cNvPr id="2" name="Grup 1">
            <a:extLst>
              <a:ext uri="{FF2B5EF4-FFF2-40B4-BE49-F238E27FC236}">
                <a16:creationId xmlns:a16="http://schemas.microsoft.com/office/drawing/2014/main" id="{4CEAC87A-C4AE-6135-844D-B1F3AAE7D4BA}"/>
              </a:ext>
            </a:extLst>
          </p:cNvPr>
          <p:cNvGrpSpPr/>
          <p:nvPr/>
        </p:nvGrpSpPr>
        <p:grpSpPr>
          <a:xfrm>
            <a:off x="9216325" y="6003010"/>
            <a:ext cx="2843033" cy="769028"/>
            <a:chOff x="2706372" y="2965"/>
            <a:chExt cx="3272800" cy="710717"/>
          </a:xfrm>
        </p:grpSpPr>
        <p:sp>
          <p:nvSpPr>
            <p:cNvPr id="3" name="Dikdörtgen: Köşeleri Yuvarlatılmış 2">
              <a:extLst>
                <a:ext uri="{FF2B5EF4-FFF2-40B4-BE49-F238E27FC236}">
                  <a16:creationId xmlns:a16="http://schemas.microsoft.com/office/drawing/2014/main" id="{9931EDD4-9169-3C28-F20C-995EA30DC020}"/>
                </a:ext>
              </a:extLst>
            </p:cNvPr>
            <p:cNvSpPr/>
            <p:nvPr/>
          </p:nvSpPr>
          <p:spPr>
            <a:xfrm>
              <a:off x="2706372" y="2965"/>
              <a:ext cx="3272800" cy="710717"/>
            </a:xfrm>
            <a:prstGeom prst="roundRect">
              <a:avLst/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r-TR" sz="2133" b="1"/>
            </a:p>
          </p:txBody>
        </p:sp>
        <p:sp>
          <p:nvSpPr>
            <p:cNvPr id="4" name="Dikdörtgen: Köşeleri Yuvarlatılmış 4">
              <a:extLst>
                <a:ext uri="{FF2B5EF4-FFF2-40B4-BE49-F238E27FC236}">
                  <a16:creationId xmlns:a16="http://schemas.microsoft.com/office/drawing/2014/main" id="{7E59938F-7602-14BE-8571-C0030D8AC7BA}"/>
                </a:ext>
              </a:extLst>
            </p:cNvPr>
            <p:cNvSpPr txBox="1"/>
            <p:nvPr/>
          </p:nvSpPr>
          <p:spPr>
            <a:xfrm>
              <a:off x="2706372" y="29909"/>
              <a:ext cx="3203412" cy="6413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7320" tIns="147320" rIns="147320" bIns="147320" numCol="1" spcCol="1270" anchor="ctr" anchorCtr="0">
              <a:noAutofit/>
            </a:bodyPr>
            <a:lstStyle/>
            <a:p>
              <a:pPr algn="ctr" defTabSz="171869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600" b="1" dirty="0"/>
                <a:t>Hastane Dışı Palyatif</a:t>
              </a:r>
            </a:p>
          </p:txBody>
        </p:sp>
      </p:grpSp>
      <p:grpSp>
        <p:nvGrpSpPr>
          <p:cNvPr id="8" name="Grup 7">
            <a:extLst>
              <a:ext uri="{FF2B5EF4-FFF2-40B4-BE49-F238E27FC236}">
                <a16:creationId xmlns:a16="http://schemas.microsoft.com/office/drawing/2014/main" id="{30E889DD-774F-AFFF-9477-D74D2BC61657}"/>
              </a:ext>
            </a:extLst>
          </p:cNvPr>
          <p:cNvGrpSpPr/>
          <p:nvPr/>
        </p:nvGrpSpPr>
        <p:grpSpPr>
          <a:xfrm>
            <a:off x="5124772" y="424292"/>
            <a:ext cx="3926237" cy="1001553"/>
            <a:chOff x="2706372" y="2965"/>
            <a:chExt cx="3272800" cy="938218"/>
          </a:xfrm>
        </p:grpSpPr>
        <p:sp>
          <p:nvSpPr>
            <p:cNvPr id="9" name="Dikdörtgen: Köşeleri Yuvarlatılmış 8">
              <a:extLst>
                <a:ext uri="{FF2B5EF4-FFF2-40B4-BE49-F238E27FC236}">
                  <a16:creationId xmlns:a16="http://schemas.microsoft.com/office/drawing/2014/main" id="{C97C3A65-3476-6EFC-EDBE-6FBA7231D6AC}"/>
                </a:ext>
              </a:extLst>
            </p:cNvPr>
            <p:cNvSpPr/>
            <p:nvPr/>
          </p:nvSpPr>
          <p:spPr>
            <a:xfrm>
              <a:off x="2706372" y="2965"/>
              <a:ext cx="3272800" cy="938218"/>
            </a:xfrm>
            <a:prstGeom prst="roundRect">
              <a:avLst/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r-TR" sz="2133" b="1"/>
            </a:p>
          </p:txBody>
        </p:sp>
        <p:sp>
          <p:nvSpPr>
            <p:cNvPr id="10" name="Dikdörtgen: Köşeleri Yuvarlatılmış 4">
              <a:extLst>
                <a:ext uri="{FF2B5EF4-FFF2-40B4-BE49-F238E27FC236}">
                  <a16:creationId xmlns:a16="http://schemas.microsoft.com/office/drawing/2014/main" id="{91C51AD8-5C3C-4479-4103-4EFBEAB973C6}"/>
                </a:ext>
              </a:extLst>
            </p:cNvPr>
            <p:cNvSpPr txBox="1"/>
            <p:nvPr/>
          </p:nvSpPr>
          <p:spPr>
            <a:xfrm>
              <a:off x="2706373" y="29910"/>
              <a:ext cx="3100549" cy="9112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7320" tIns="147320" rIns="147320" bIns="147320" numCol="1" spcCol="1270" anchor="ctr" anchorCtr="0">
              <a:noAutofit/>
            </a:bodyPr>
            <a:lstStyle/>
            <a:p>
              <a:pPr algn="ctr" defTabSz="171869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600" b="1" dirty="0"/>
                <a:t>Hastanede Palyatif Bakım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0958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6A6BC2-4DE8-0987-EC05-796905186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9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7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71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73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75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76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77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78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79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80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81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82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83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84" name="Group 23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85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86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87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88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89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0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1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2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3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4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5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6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97" name="Rectangle 37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98" name="Freeform 6">
            <a:extLst>
              <a:ext uri="{FF2B5EF4-FFF2-40B4-BE49-F238E27FC236}">
                <a16:creationId xmlns:a16="http://schemas.microsoft.com/office/drawing/2014/main" id="{7BD08880-457D-4C62-A3B5-6A9B0878C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tr-TR"/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6D356F1A-690D-401E-8CF3-E4686CDFE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398A7BA-9279-4363-9D59-238782AB6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57608" y="228600"/>
            <a:ext cx="2851523" cy="6638625"/>
            <a:chOff x="2487613" y="285750"/>
            <a:chExt cx="2428875" cy="5654676"/>
          </a:xfrm>
        </p:grpSpPr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8ACCBEEF-7085-4833-8335-E4613C0A17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B39C0EC5-6C91-409A-AB3F-D66AF23E9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4D4A9340-30CF-474C-AC93-3E9048DFE9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C2D90565-D660-46B2-B574-5A6E37C8B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4ADDF1F8-3D32-49F9-8A53-B01C2D92C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DD712377-DF82-454C-8AF4-CA6811292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694E1871-CC0E-4704-902D-A324F58E4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6CEE1CA2-8DDF-468B-B5E5-B584B84BD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AAA4172B-3921-482A-ABEF-E70C9242A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6D277B64-E367-442D-B59F-993A45856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B4BA4199-8677-44FF-BD30-63130A0F5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A890CEB5-09DD-4185-9405-A39BA6405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B88DAD3-AF6F-4D6C-8512-7239A69A4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84823" y="-786"/>
            <a:ext cx="2356675" cy="6854040"/>
            <a:chOff x="6627813" y="194833"/>
            <a:chExt cx="1952625" cy="5678918"/>
          </a:xfrm>
        </p:grpSpPr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1BA39A29-3A4E-4822-A540-9AD6ACCB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B2ACACE6-15B3-4FAF-AA08-E1006B3FD5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1F9A4D9A-69F4-4FEC-B0DE-DD76F476E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2" name="Freeform 30">
              <a:extLst>
                <a:ext uri="{FF2B5EF4-FFF2-40B4-BE49-F238E27FC236}">
                  <a16:creationId xmlns:a16="http://schemas.microsoft.com/office/drawing/2014/main" id="{E92DC9B5-F16D-4C41-824C-822DE7AA00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3" name="Freeform 31">
              <a:extLst>
                <a:ext uri="{FF2B5EF4-FFF2-40B4-BE49-F238E27FC236}">
                  <a16:creationId xmlns:a16="http://schemas.microsoft.com/office/drawing/2014/main" id="{E737D559-8865-4000-A777-792FF675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4" name="Freeform 32">
              <a:extLst>
                <a:ext uri="{FF2B5EF4-FFF2-40B4-BE49-F238E27FC236}">
                  <a16:creationId xmlns:a16="http://schemas.microsoft.com/office/drawing/2014/main" id="{B1C2147A-442E-40A4-8A97-FF053B9D2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5" name="Freeform 33">
              <a:extLst>
                <a:ext uri="{FF2B5EF4-FFF2-40B4-BE49-F238E27FC236}">
                  <a16:creationId xmlns:a16="http://schemas.microsoft.com/office/drawing/2014/main" id="{B138F17C-6D47-4F1B-BE44-4A47FBCFF3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6" name="Freeform 34">
              <a:extLst>
                <a:ext uri="{FF2B5EF4-FFF2-40B4-BE49-F238E27FC236}">
                  <a16:creationId xmlns:a16="http://schemas.microsoft.com/office/drawing/2014/main" id="{1BCD5498-C801-426F-9CDD-B84178E72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7" name="Freeform 35">
              <a:extLst>
                <a:ext uri="{FF2B5EF4-FFF2-40B4-BE49-F238E27FC236}">
                  <a16:creationId xmlns:a16="http://schemas.microsoft.com/office/drawing/2014/main" id="{6DB0639C-39E0-4218-B7D1-0408D870F4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id="{72715634-CCEA-4B5D-94D7-E2C090EA1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9" name="Freeform 37">
              <a:extLst>
                <a:ext uri="{FF2B5EF4-FFF2-40B4-BE49-F238E27FC236}">
                  <a16:creationId xmlns:a16="http://schemas.microsoft.com/office/drawing/2014/main" id="{6BE08C78-1349-4408-8CE2-ED20F3244D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70" name="Freeform 38">
              <a:extLst>
                <a:ext uri="{FF2B5EF4-FFF2-40B4-BE49-F238E27FC236}">
                  <a16:creationId xmlns:a16="http://schemas.microsoft.com/office/drawing/2014/main" id="{642D5BF8-EF6C-43FC-947B-698688211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C535C6DE-3345-7A7A-0E5C-65D259FB3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5066" y="2819401"/>
            <a:ext cx="5681134" cy="22627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b="1" dirty="0" err="1"/>
              <a:t>Aşı</a:t>
            </a:r>
            <a:endParaRPr lang="en-US" sz="4400" b="1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841A10E-0F0E-4596-8888-870D70925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57599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74" name="Freeform 33">
            <a:extLst>
              <a:ext uri="{FF2B5EF4-FFF2-40B4-BE49-F238E27FC236}">
                <a16:creationId xmlns:a16="http://schemas.microsoft.com/office/drawing/2014/main" id="{29B1E55C-E51F-4093-A2A8-137C3E901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657599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tr-TR"/>
          </a:p>
        </p:txBody>
      </p:sp>
      <p:pic>
        <p:nvPicPr>
          <p:cNvPr id="99" name="Picture 5" descr="Vizzetli satırlar">
            <a:extLst>
              <a:ext uri="{FF2B5EF4-FFF2-40B4-BE49-F238E27FC236}">
                <a16:creationId xmlns:a16="http://schemas.microsoft.com/office/drawing/2014/main" id="{788957F0-317D-B7D3-01FF-5BB1170ABE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342" r="22829" b="-1"/>
          <a:stretch/>
        </p:blipFill>
        <p:spPr>
          <a:xfrm>
            <a:off x="-2650" y="10"/>
            <a:ext cx="3681047" cy="6857990"/>
          </a:xfrm>
          <a:prstGeom prst="rect">
            <a:avLst/>
          </a:prstGeom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FE3B84D-AC71-D895-E2AB-0FBC0E2D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89411" y="4529540"/>
            <a:ext cx="77976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648ABED8-41E0-409C-B240-D239D6FFE6D0}" type="slidenum">
              <a:rPr lang="en-US" sz="1900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23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2180684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01E7660-30BE-4AD1-939C-8ABBC66EC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AF2339E5-4CFB-46BA-A1E6-1F2F59297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A714EACA-E00A-47F4-9617-48EF86FCA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3D643816-3096-4530-BAC2-B7799760D5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4481B6B9-DFCC-4B58-B517-C90F77008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C3AD10B5-BAA3-43BF-AB59-8B0E610B5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A8CBC7E8-2093-422A-B1DF-548212F5E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DACD4C1E-0C60-49F4-9940-2EC2B351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D4EBDC8A-E0EA-4C61-9A07-F87965F308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56AB17E4-FFC1-40A6-8716-4DA6E7E2E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18B82752-3697-40F0-A707-455553AE39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46E341FE-2212-45E9-9AC6-689D6A7A0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60DDF26F-4245-4642-8C13-878C6ABE4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F0A64F-6E97-407F-905F-CFB60C876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6B2CD8E6-069E-402A-B6AC-FF0051404F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A6CA6D01-96EA-411D-B14A-86F2AFDBDC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5" name="Freeform 29">
              <a:extLst>
                <a:ext uri="{FF2B5EF4-FFF2-40B4-BE49-F238E27FC236}">
                  <a16:creationId xmlns:a16="http://schemas.microsoft.com/office/drawing/2014/main" id="{69CFD19D-A122-4CB2-866A-479CA3A52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6" name="Freeform 30">
              <a:extLst>
                <a:ext uri="{FF2B5EF4-FFF2-40B4-BE49-F238E27FC236}">
                  <a16:creationId xmlns:a16="http://schemas.microsoft.com/office/drawing/2014/main" id="{C9F6C159-EFEF-4092-B1F1-7AB7F5A44F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7" name="Freeform 31">
              <a:extLst>
                <a:ext uri="{FF2B5EF4-FFF2-40B4-BE49-F238E27FC236}">
                  <a16:creationId xmlns:a16="http://schemas.microsoft.com/office/drawing/2014/main" id="{3A1E13BE-E59A-46EA-8C13-190FCBC3B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4872D65B-9C5F-405F-BCCD-D61CB8565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9" name="Freeform 33">
              <a:extLst>
                <a:ext uri="{FF2B5EF4-FFF2-40B4-BE49-F238E27FC236}">
                  <a16:creationId xmlns:a16="http://schemas.microsoft.com/office/drawing/2014/main" id="{F6590D24-F49D-498F-A9A5-9CF6B09517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0" name="Freeform 34">
              <a:extLst>
                <a:ext uri="{FF2B5EF4-FFF2-40B4-BE49-F238E27FC236}">
                  <a16:creationId xmlns:a16="http://schemas.microsoft.com/office/drawing/2014/main" id="{F7AFD90D-3869-4EB4-A43D-A59A0583F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1" name="Freeform 35">
              <a:extLst>
                <a:ext uri="{FF2B5EF4-FFF2-40B4-BE49-F238E27FC236}">
                  <a16:creationId xmlns:a16="http://schemas.microsoft.com/office/drawing/2014/main" id="{226A884C-1C5B-4789-8BED-CA2815F2BE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2" name="Freeform 36">
              <a:extLst>
                <a:ext uri="{FF2B5EF4-FFF2-40B4-BE49-F238E27FC236}">
                  <a16:creationId xmlns:a16="http://schemas.microsoft.com/office/drawing/2014/main" id="{54FC0D3F-819F-41B1-BFC2-FA3443FB46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3" name="Freeform 37">
              <a:extLst>
                <a:ext uri="{FF2B5EF4-FFF2-40B4-BE49-F238E27FC236}">
                  <a16:creationId xmlns:a16="http://schemas.microsoft.com/office/drawing/2014/main" id="{839E654C-F067-4053-881C-7D53C2E60B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4" name="Freeform 38">
              <a:extLst>
                <a:ext uri="{FF2B5EF4-FFF2-40B4-BE49-F238E27FC236}">
                  <a16:creationId xmlns:a16="http://schemas.microsoft.com/office/drawing/2014/main" id="{F44A0F15-BA31-4A9E-A48B-2F1D0E2CE5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62631CC7-E8DA-4782-ADDD-F97B25E404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38" name="Freeform 11">
            <a:extLst>
              <a:ext uri="{FF2B5EF4-FFF2-40B4-BE49-F238E27FC236}">
                <a16:creationId xmlns:a16="http://schemas.microsoft.com/office/drawing/2014/main" id="{5D16879A-58B6-4F6B-8688-42B28FE10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898DB48-136A-4A3A-9ADF-9563220C4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542BCD2-34D4-487C-BB88-697F103D6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sim 2" descr="metin, ekran görüntüsü, yazılım, web sayfası içeren bir resim&#10;&#10;Açıklama otomatik olarak oluşturuldu">
            <a:extLst>
              <a:ext uri="{FF2B5EF4-FFF2-40B4-BE49-F238E27FC236}">
                <a16:creationId xmlns:a16="http://schemas.microsoft.com/office/drawing/2014/main" id="{A3B61DF0-3619-B8A9-CD3E-C3D664DCE3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r="718"/>
          <a:stretch/>
        </p:blipFill>
        <p:spPr>
          <a:xfrm>
            <a:off x="521551" y="1628360"/>
            <a:ext cx="5363858" cy="3592725"/>
          </a:xfrm>
          <a:prstGeom prst="rect">
            <a:avLst/>
          </a:prstGeom>
          <a:noFill/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0BB54318-AD96-47DA-B7AE-9F3ACCC3D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İçerik Yer Tutucusu 6" descr="metin, ekran görüntüsü, marka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4DB963F1-DD25-E878-F079-0C0E1ED25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698" y="515241"/>
            <a:ext cx="1757199" cy="1177323"/>
          </a:xfrm>
          <a:prstGeom prst="rect">
            <a:avLst/>
          </a:prstGeom>
          <a:noFill/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4F1EBB4E-922C-9099-DA39-75F1F2AE97A0}"/>
              </a:ext>
            </a:extLst>
          </p:cNvPr>
          <p:cNvSpPr txBox="1"/>
          <p:nvPr/>
        </p:nvSpPr>
        <p:spPr>
          <a:xfrm>
            <a:off x="807009" y="5653275"/>
            <a:ext cx="47492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ACIP: </a:t>
            </a:r>
            <a:r>
              <a:rPr lang="tr-T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tr-T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dvisory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tr-T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tr-T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omittee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tr-T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tr-T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mmunization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tr-T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ractices</a:t>
            </a:r>
            <a:endParaRPr lang="tr-T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Bağışıklama Uygulamaları Öneri Komitesi  (ABD)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5F98C411-FC92-9E08-750B-E855DC570C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37072" y="1628361"/>
            <a:ext cx="5470224" cy="3952888"/>
          </a:xfrm>
        </p:spPr>
      </p:pic>
    </p:spTree>
    <p:extLst>
      <p:ext uri="{BB962C8B-B14F-4D97-AF65-F5344CB8AC3E}">
        <p14:creationId xmlns:p14="http://schemas.microsoft.com/office/powerpoint/2010/main" val="723997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C62B86-8A24-924C-E1BC-295E82075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tr-TR"/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513EBF72-EDB5-4278-94B8-34AAC2FA6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BD486FF-4365-499B-AFF7-0F07549D9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047" y="935646"/>
            <a:ext cx="4851190" cy="4968016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CB731FB-FF3E-4D53-9E6A-67C4DAD74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87364" y="228600"/>
            <a:ext cx="2851523" cy="6638625"/>
            <a:chOff x="2487613" y="285750"/>
            <a:chExt cx="2428875" cy="5654676"/>
          </a:xfrm>
        </p:grpSpPr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F76669B2-AA72-48F0-BE02-E23B19922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F7EF4251-A868-4B47-8099-154550F04E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089C3DFC-191F-40B9-93AF-2E59D5126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F0B594F9-A7B5-471C-BFBE-74E9F73879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562B3703-0AD3-4477-ACE3-9792DB070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AFC61811-5AD7-40A8-9E5C-80020778D8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3" name="Freeform 17">
              <a:extLst>
                <a:ext uri="{FF2B5EF4-FFF2-40B4-BE49-F238E27FC236}">
                  <a16:creationId xmlns:a16="http://schemas.microsoft.com/office/drawing/2014/main" id="{CEACC779-3664-47DA-AF86-A2D8EF93A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4" name="Freeform 18">
              <a:extLst>
                <a:ext uri="{FF2B5EF4-FFF2-40B4-BE49-F238E27FC236}">
                  <a16:creationId xmlns:a16="http://schemas.microsoft.com/office/drawing/2014/main" id="{BF9F040E-FE57-4AD6-8CBF-357962246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5" name="Freeform 19">
              <a:extLst>
                <a:ext uri="{FF2B5EF4-FFF2-40B4-BE49-F238E27FC236}">
                  <a16:creationId xmlns:a16="http://schemas.microsoft.com/office/drawing/2014/main" id="{9BBEC815-1ED3-430D-B771-4CFC3952F7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6" name="Freeform 20">
              <a:extLst>
                <a:ext uri="{FF2B5EF4-FFF2-40B4-BE49-F238E27FC236}">
                  <a16:creationId xmlns:a16="http://schemas.microsoft.com/office/drawing/2014/main" id="{E076923D-B0A5-40D9-BE13-91C93F1E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7" name="Freeform 21">
              <a:extLst>
                <a:ext uri="{FF2B5EF4-FFF2-40B4-BE49-F238E27FC236}">
                  <a16:creationId xmlns:a16="http://schemas.microsoft.com/office/drawing/2014/main" id="{1CA2364B-42C8-4755-9072-E60C43561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8" name="Freeform 22">
              <a:extLst>
                <a:ext uri="{FF2B5EF4-FFF2-40B4-BE49-F238E27FC236}">
                  <a16:creationId xmlns:a16="http://schemas.microsoft.com/office/drawing/2014/main" id="{D01B42BD-FD31-49A1-A45A-C98410BC8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D79CD01-D829-46FC-843C-D4F80BD91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4579" y="-786"/>
            <a:ext cx="2356675" cy="6854040"/>
            <a:chOff x="6627813" y="194833"/>
            <a:chExt cx="1952625" cy="5678918"/>
          </a:xfrm>
        </p:grpSpPr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252D6E81-1EBB-4132-B5B0-556E4A35F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2" name="Freeform 28">
              <a:extLst>
                <a:ext uri="{FF2B5EF4-FFF2-40B4-BE49-F238E27FC236}">
                  <a16:creationId xmlns:a16="http://schemas.microsoft.com/office/drawing/2014/main" id="{BE7131A3-1888-4927-B822-590D34151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3" name="Freeform 29">
              <a:extLst>
                <a:ext uri="{FF2B5EF4-FFF2-40B4-BE49-F238E27FC236}">
                  <a16:creationId xmlns:a16="http://schemas.microsoft.com/office/drawing/2014/main" id="{024990C0-6285-4C3B-A5B5-B6AC370985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4" name="Freeform 30">
              <a:extLst>
                <a:ext uri="{FF2B5EF4-FFF2-40B4-BE49-F238E27FC236}">
                  <a16:creationId xmlns:a16="http://schemas.microsoft.com/office/drawing/2014/main" id="{D262A308-5E13-40AA-AA87-D105F5533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5" name="Freeform 31">
              <a:extLst>
                <a:ext uri="{FF2B5EF4-FFF2-40B4-BE49-F238E27FC236}">
                  <a16:creationId xmlns:a16="http://schemas.microsoft.com/office/drawing/2014/main" id="{F7DF2F8A-7C9D-4727-A7D6-C74AF47929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6" name="Freeform 32">
              <a:extLst>
                <a:ext uri="{FF2B5EF4-FFF2-40B4-BE49-F238E27FC236}">
                  <a16:creationId xmlns:a16="http://schemas.microsoft.com/office/drawing/2014/main" id="{93DA702E-EE7A-4584-9847-803FDCDB1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7" name="Freeform 33">
              <a:extLst>
                <a:ext uri="{FF2B5EF4-FFF2-40B4-BE49-F238E27FC236}">
                  <a16:creationId xmlns:a16="http://schemas.microsoft.com/office/drawing/2014/main" id="{AF7E021C-0B5A-4035-8A00-029A52847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8" name="Freeform 34">
              <a:extLst>
                <a:ext uri="{FF2B5EF4-FFF2-40B4-BE49-F238E27FC236}">
                  <a16:creationId xmlns:a16="http://schemas.microsoft.com/office/drawing/2014/main" id="{CE46A368-BBD8-41CC-B450-E298BE02D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9" name="Freeform 35">
              <a:extLst>
                <a:ext uri="{FF2B5EF4-FFF2-40B4-BE49-F238E27FC236}">
                  <a16:creationId xmlns:a16="http://schemas.microsoft.com/office/drawing/2014/main" id="{A99CD41F-58F2-4092-9F39-26AE634EC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70" name="Freeform 36">
              <a:extLst>
                <a:ext uri="{FF2B5EF4-FFF2-40B4-BE49-F238E27FC236}">
                  <a16:creationId xmlns:a16="http://schemas.microsoft.com/office/drawing/2014/main" id="{D368702B-EDA4-4EB6-A760-C68F022DAF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71" name="Freeform 37">
              <a:extLst>
                <a:ext uri="{FF2B5EF4-FFF2-40B4-BE49-F238E27FC236}">
                  <a16:creationId xmlns:a16="http://schemas.microsoft.com/office/drawing/2014/main" id="{2FB0ECE4-08DF-4876-8CC9-7EB32EF25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72" name="Freeform 38">
              <a:extLst>
                <a:ext uri="{FF2B5EF4-FFF2-40B4-BE49-F238E27FC236}">
                  <a16:creationId xmlns:a16="http://schemas.microsoft.com/office/drawing/2014/main" id="{C978BD1A-4BF4-42EC-B61D-9D7700FE1F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92D20D26-2609-09F7-69D3-4FFDDD091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5073" y="1270139"/>
            <a:ext cx="3181597" cy="38417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 sz="4400" b="1" dirty="0"/>
              <a:t>Polifarmasi</a:t>
            </a:r>
            <a:endParaRPr lang="en-US" sz="4400" b="1" dirty="0"/>
          </a:p>
        </p:txBody>
      </p:sp>
      <p:pic>
        <p:nvPicPr>
          <p:cNvPr id="6" name="Picture 5" descr="Asılanan piller ve tabletler">
            <a:extLst>
              <a:ext uri="{FF2B5EF4-FFF2-40B4-BE49-F238E27FC236}">
                <a16:creationId xmlns:a16="http://schemas.microsoft.com/office/drawing/2014/main" id="{19199371-7A47-4C35-18BC-5597D5D34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75" y="2007104"/>
            <a:ext cx="4213521" cy="2812525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AEC89D32-0839-4A5D-80DB-D12259CA4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7355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76" name="Freeform 33">
            <a:extLst>
              <a:ext uri="{FF2B5EF4-FFF2-40B4-BE49-F238E27FC236}">
                <a16:creationId xmlns:a16="http://schemas.microsoft.com/office/drawing/2014/main" id="{7229C60D-EFB4-4944-AEB7-4773C1A7B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087355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27D9A8C-D0C5-B957-41AD-4B34674CC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19167" y="4529540"/>
            <a:ext cx="77976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648ABED8-41E0-409C-B240-D239D6FFE6D0}" type="slidenum">
              <a:rPr lang="en-US" sz="1900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25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1502373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A44C337-3893-4B29-A265-B1329150B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1E0B358-1267-4844-8B3D-B7A279B41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B24AA06A-F1A5-4BB3-9486-9AE7A53B3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BDF97590-C600-44CB-9303-4A3679F51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A9BBE156-3FFA-4DC4-8468-35BD28DDC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F7960DE5-3810-4B1E-B1E2-3BAFEA91E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359E957C-CE11-446F-8AA7-B3E98390B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A3E9FE34-CA9E-4443-BEBF-D1B9A1C6C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4F39D814-8A48-4509-BDEB-826F1065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8C6D08C0-8C49-4B87-9CF4-A1F08714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308C612B-4C0D-4863-B9CD-F86ABAA1B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600B1EC8-1B55-4390-A183-C33B5E227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1790A225-91E1-4BE5-A801-5F1E32721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DFFC46A2-6BBF-47FD-BC17-5EE1DF7CB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F44CA9C-80E8-44E1-A79C-D6EBFC73B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8CB9417F-98D9-4998-B00B-A5932E4C7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FA79AA3D-583E-4A1E-AF7E-CBD980F59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D80C9F17-A6B2-4A12-BC77-F84264A669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949C9A53-ED97-44CE-BDD5-ED24892116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0F9FDAE7-225B-4072-8907-6EAA06174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9D49818B-8EA3-4B41-9783-EFE0C618C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01903E65-D822-4457-B0A5-2F4168224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A5CF9DAB-75BF-43D9-B1E7-817D1FAA0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BB22916D-4BCF-4A4C-8714-A2564D34C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4CD9F734-569E-44E7-BD53-6214E0F18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7A5DAACB-2F42-40C8-BF6A-75B79299F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AD78E0F9-8568-4672-A22F-4ED5B1A96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6" name="Başlık 1">
            <a:extLst>
              <a:ext uri="{FF2B5EF4-FFF2-40B4-BE49-F238E27FC236}">
                <a16:creationId xmlns:a16="http://schemas.microsoft.com/office/drawing/2014/main" id="{0CB9DF7F-D705-4F86-90E1-8C94623C3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tr-TR" sz="2800" b="1"/>
              <a:t>Neden ileri yaş kişilerde ilaçla ilgili yan etki ya da </a:t>
            </a:r>
            <a:r>
              <a:rPr lang="tr-TR" sz="2800" b="1" err="1"/>
              <a:t>toksik</a:t>
            </a:r>
            <a:r>
              <a:rPr lang="tr-TR" sz="2800" b="1"/>
              <a:t> etki daha sık görülür?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A5CD610-ED7C-4CED-A9A1-174432C88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44" name="Freeform 11">
            <a:extLst>
              <a:ext uri="{FF2B5EF4-FFF2-40B4-BE49-F238E27FC236}">
                <a16:creationId xmlns:a16="http://schemas.microsoft.com/office/drawing/2014/main" id="{0C4379BF-8C7A-480A-BC36-DA55D92A9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tr-TR"/>
          </a:p>
        </p:txBody>
      </p:sp>
      <p:pic>
        <p:nvPicPr>
          <p:cNvPr id="8" name="Picture 7" descr="Açılmamış hap paketlerinin yakından görünümü">
            <a:extLst>
              <a:ext uri="{FF2B5EF4-FFF2-40B4-BE49-F238E27FC236}">
                <a16:creationId xmlns:a16="http://schemas.microsoft.com/office/drawing/2014/main" id="{A096E136-E86B-83D0-9F3C-1C83B4CD8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34" r="24582"/>
          <a:stretch/>
        </p:blipFill>
        <p:spPr>
          <a:xfrm>
            <a:off x="-1555" y="1731"/>
            <a:ext cx="4671091" cy="6858000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C7542F2-50AF-48C2-B026-DC582F999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1175" y="2133599"/>
            <a:ext cx="6132149" cy="457200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tr-T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Çok sayıda hastalık – komorbidite – ilaç kullanımı</a:t>
            </a:r>
          </a:p>
          <a:p>
            <a:pPr>
              <a:lnSpc>
                <a:spcPct val="90000"/>
              </a:lnSpc>
            </a:pPr>
            <a:r>
              <a:rPr lang="tr-T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ve Bakım veren ilişkili faktörler </a:t>
            </a:r>
          </a:p>
          <a:p>
            <a:pPr marL="400050" lvl="1" indent="0">
              <a:lnSpc>
                <a:spcPct val="90000"/>
              </a:lnSpc>
              <a:buNone/>
            </a:pP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İleri yaşa bağlı görülen değişiklikler (emilim, doz aralığı, </a:t>
            </a:r>
            <a:r>
              <a:rPr lang="tr-TR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vb</a:t>
            </a: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00050" lvl="1" indent="0">
              <a:lnSpc>
                <a:spcPct val="90000"/>
              </a:lnSpc>
              <a:buNone/>
            </a:pP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Hasta uyumunun az olması </a:t>
            </a:r>
          </a:p>
          <a:p>
            <a:pPr marL="400050" lvl="1" indent="0">
              <a:lnSpc>
                <a:spcPct val="90000"/>
              </a:lnSpc>
              <a:buNone/>
            </a:pP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tr-TR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Kognisyon</a:t>
            </a: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problemi </a:t>
            </a:r>
          </a:p>
          <a:p>
            <a:pPr marL="400050" lvl="1" indent="0">
              <a:lnSpc>
                <a:spcPct val="90000"/>
              </a:lnSpc>
              <a:buNone/>
            </a:pP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Görme bozukluğu-diğer fonksiyonel bozukluklar </a:t>
            </a:r>
          </a:p>
          <a:p>
            <a:pPr marL="400050" lvl="1" indent="0">
              <a:lnSpc>
                <a:spcPct val="90000"/>
              </a:lnSpc>
              <a:buNone/>
            </a:pP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Bakımevinde yaşama </a:t>
            </a:r>
          </a:p>
          <a:p>
            <a:pPr marL="400050" lvl="1" indent="0">
              <a:lnSpc>
                <a:spcPct val="90000"/>
              </a:lnSpc>
              <a:buNone/>
            </a:pP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Hastalık ve ilaçlar hakkında bilgi eksikliği </a:t>
            </a:r>
          </a:p>
          <a:p>
            <a:pPr>
              <a:lnSpc>
                <a:spcPct val="90000"/>
              </a:lnSpc>
            </a:pPr>
            <a:r>
              <a:rPr lang="tr-T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Farklı hekimlere başvuru – uygunsuz reçeteleme</a:t>
            </a:r>
          </a:p>
          <a:p>
            <a:pPr>
              <a:lnSpc>
                <a:spcPct val="90000"/>
              </a:lnSpc>
            </a:pPr>
            <a:r>
              <a:rPr lang="tr-T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İlaç – ilaç, ilaç – besin, ilaç – hastalık etkileşmesi</a:t>
            </a:r>
          </a:p>
          <a:p>
            <a:pPr>
              <a:lnSpc>
                <a:spcPct val="90000"/>
              </a:lnSpc>
            </a:pPr>
            <a:r>
              <a:rPr lang="tr-T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Reçeteleme </a:t>
            </a:r>
            <a:r>
              <a:rPr lang="tr-T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kaskadı</a:t>
            </a:r>
            <a:r>
              <a:rPr lang="tr-T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060271FB-015B-51EB-9DBD-F3B54AC9A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-1597571" y="714376"/>
            <a:ext cx="1247091" cy="438532"/>
          </a:xfrm>
        </p:spPr>
        <p:txBody>
          <a:bodyPr/>
          <a:lstStyle/>
          <a:p>
            <a:fld id="{648ABED8-41E0-409C-B240-D239D6FFE6D0}" type="slidenum">
              <a:rPr lang="tr-TR" smtClean="0"/>
              <a:t>26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6422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B861BF-F7C9-D6F4-640D-0E7BF3CDE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89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0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1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2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3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4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5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99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00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01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02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03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04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05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06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07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08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09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10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114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tr-TR"/>
          </a:p>
        </p:txBody>
      </p:sp>
      <p:sp useBgFill="1">
        <p:nvSpPr>
          <p:cNvPr id="116" name="Rectangle 115">
            <a:extLst>
              <a:ext uri="{FF2B5EF4-FFF2-40B4-BE49-F238E27FC236}">
                <a16:creationId xmlns:a16="http://schemas.microsoft.com/office/drawing/2014/main" id="{513EBF72-EDB5-4278-94B8-34AAC2FA6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DBD486FF-4365-499B-AFF7-0F07549D9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047" y="935646"/>
            <a:ext cx="4851190" cy="4968016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6CB731FB-FF3E-4D53-9E6A-67C4DAD74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87364" y="228600"/>
            <a:ext cx="2851523" cy="6638625"/>
            <a:chOff x="2487613" y="285750"/>
            <a:chExt cx="2428875" cy="5654676"/>
          </a:xfrm>
        </p:grpSpPr>
        <p:sp>
          <p:nvSpPr>
            <p:cNvPr id="121" name="Freeform 11">
              <a:extLst>
                <a:ext uri="{FF2B5EF4-FFF2-40B4-BE49-F238E27FC236}">
                  <a16:creationId xmlns:a16="http://schemas.microsoft.com/office/drawing/2014/main" id="{F76669B2-AA72-48F0-BE02-E23B19922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22" name="Freeform 12">
              <a:extLst>
                <a:ext uri="{FF2B5EF4-FFF2-40B4-BE49-F238E27FC236}">
                  <a16:creationId xmlns:a16="http://schemas.microsoft.com/office/drawing/2014/main" id="{F7EF4251-A868-4B47-8099-154550F04E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23" name="Freeform 13">
              <a:extLst>
                <a:ext uri="{FF2B5EF4-FFF2-40B4-BE49-F238E27FC236}">
                  <a16:creationId xmlns:a16="http://schemas.microsoft.com/office/drawing/2014/main" id="{089C3DFC-191F-40B9-93AF-2E59D5126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24" name="Freeform 14">
              <a:extLst>
                <a:ext uri="{FF2B5EF4-FFF2-40B4-BE49-F238E27FC236}">
                  <a16:creationId xmlns:a16="http://schemas.microsoft.com/office/drawing/2014/main" id="{F0B594F9-A7B5-471C-BFBE-74E9F73879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25" name="Freeform 15">
              <a:extLst>
                <a:ext uri="{FF2B5EF4-FFF2-40B4-BE49-F238E27FC236}">
                  <a16:creationId xmlns:a16="http://schemas.microsoft.com/office/drawing/2014/main" id="{562B3703-0AD3-4477-ACE3-9792DB070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26" name="Freeform 16">
              <a:extLst>
                <a:ext uri="{FF2B5EF4-FFF2-40B4-BE49-F238E27FC236}">
                  <a16:creationId xmlns:a16="http://schemas.microsoft.com/office/drawing/2014/main" id="{AFC61811-5AD7-40A8-9E5C-80020778D8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27" name="Freeform 17">
              <a:extLst>
                <a:ext uri="{FF2B5EF4-FFF2-40B4-BE49-F238E27FC236}">
                  <a16:creationId xmlns:a16="http://schemas.microsoft.com/office/drawing/2014/main" id="{CEACC779-3664-47DA-AF86-A2D8EF93A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28" name="Freeform 18">
              <a:extLst>
                <a:ext uri="{FF2B5EF4-FFF2-40B4-BE49-F238E27FC236}">
                  <a16:creationId xmlns:a16="http://schemas.microsoft.com/office/drawing/2014/main" id="{BF9F040E-FE57-4AD6-8CBF-357962246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29" name="Freeform 19">
              <a:extLst>
                <a:ext uri="{FF2B5EF4-FFF2-40B4-BE49-F238E27FC236}">
                  <a16:creationId xmlns:a16="http://schemas.microsoft.com/office/drawing/2014/main" id="{9BBEC815-1ED3-430D-B771-4CFC3952F7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30" name="Freeform 20">
              <a:extLst>
                <a:ext uri="{FF2B5EF4-FFF2-40B4-BE49-F238E27FC236}">
                  <a16:creationId xmlns:a16="http://schemas.microsoft.com/office/drawing/2014/main" id="{E076923D-B0A5-40D9-BE13-91C93F1E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31" name="Freeform 21">
              <a:extLst>
                <a:ext uri="{FF2B5EF4-FFF2-40B4-BE49-F238E27FC236}">
                  <a16:creationId xmlns:a16="http://schemas.microsoft.com/office/drawing/2014/main" id="{1CA2364B-42C8-4755-9072-E60C43561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32" name="Freeform 22">
              <a:extLst>
                <a:ext uri="{FF2B5EF4-FFF2-40B4-BE49-F238E27FC236}">
                  <a16:creationId xmlns:a16="http://schemas.microsoft.com/office/drawing/2014/main" id="{D01B42BD-FD31-49A1-A45A-C98410BC8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3D79CD01-D829-46FC-843C-D4F80BD91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4579" y="-786"/>
            <a:ext cx="2356675" cy="6854040"/>
            <a:chOff x="6627813" y="194833"/>
            <a:chExt cx="1952625" cy="5678918"/>
          </a:xfrm>
        </p:grpSpPr>
        <p:sp>
          <p:nvSpPr>
            <p:cNvPr id="135" name="Freeform 27">
              <a:extLst>
                <a:ext uri="{FF2B5EF4-FFF2-40B4-BE49-F238E27FC236}">
                  <a16:creationId xmlns:a16="http://schemas.microsoft.com/office/drawing/2014/main" id="{252D6E81-1EBB-4132-B5B0-556E4A35F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36" name="Freeform 28">
              <a:extLst>
                <a:ext uri="{FF2B5EF4-FFF2-40B4-BE49-F238E27FC236}">
                  <a16:creationId xmlns:a16="http://schemas.microsoft.com/office/drawing/2014/main" id="{BE7131A3-1888-4927-B822-590D34151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37" name="Freeform 29">
              <a:extLst>
                <a:ext uri="{FF2B5EF4-FFF2-40B4-BE49-F238E27FC236}">
                  <a16:creationId xmlns:a16="http://schemas.microsoft.com/office/drawing/2014/main" id="{024990C0-6285-4C3B-A5B5-B6AC370985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38" name="Freeform 30">
              <a:extLst>
                <a:ext uri="{FF2B5EF4-FFF2-40B4-BE49-F238E27FC236}">
                  <a16:creationId xmlns:a16="http://schemas.microsoft.com/office/drawing/2014/main" id="{D262A308-5E13-40AA-AA87-D105F5533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39" name="Freeform 31">
              <a:extLst>
                <a:ext uri="{FF2B5EF4-FFF2-40B4-BE49-F238E27FC236}">
                  <a16:creationId xmlns:a16="http://schemas.microsoft.com/office/drawing/2014/main" id="{F7DF2F8A-7C9D-4727-A7D6-C74AF47929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40" name="Freeform 32">
              <a:extLst>
                <a:ext uri="{FF2B5EF4-FFF2-40B4-BE49-F238E27FC236}">
                  <a16:creationId xmlns:a16="http://schemas.microsoft.com/office/drawing/2014/main" id="{93DA702E-EE7A-4584-9847-803FDCDB1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41" name="Freeform 33">
              <a:extLst>
                <a:ext uri="{FF2B5EF4-FFF2-40B4-BE49-F238E27FC236}">
                  <a16:creationId xmlns:a16="http://schemas.microsoft.com/office/drawing/2014/main" id="{AF7E021C-0B5A-4035-8A00-029A52847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42" name="Freeform 34">
              <a:extLst>
                <a:ext uri="{FF2B5EF4-FFF2-40B4-BE49-F238E27FC236}">
                  <a16:creationId xmlns:a16="http://schemas.microsoft.com/office/drawing/2014/main" id="{CE46A368-BBD8-41CC-B450-E298BE02D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43" name="Freeform 35">
              <a:extLst>
                <a:ext uri="{FF2B5EF4-FFF2-40B4-BE49-F238E27FC236}">
                  <a16:creationId xmlns:a16="http://schemas.microsoft.com/office/drawing/2014/main" id="{A99CD41F-58F2-4092-9F39-26AE634EC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44" name="Freeform 36">
              <a:extLst>
                <a:ext uri="{FF2B5EF4-FFF2-40B4-BE49-F238E27FC236}">
                  <a16:creationId xmlns:a16="http://schemas.microsoft.com/office/drawing/2014/main" id="{D368702B-EDA4-4EB6-A760-C68F022DAF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45" name="Freeform 37">
              <a:extLst>
                <a:ext uri="{FF2B5EF4-FFF2-40B4-BE49-F238E27FC236}">
                  <a16:creationId xmlns:a16="http://schemas.microsoft.com/office/drawing/2014/main" id="{2FB0ECE4-08DF-4876-8CC9-7EB32EF25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46" name="Freeform 38">
              <a:extLst>
                <a:ext uri="{FF2B5EF4-FFF2-40B4-BE49-F238E27FC236}">
                  <a16:creationId xmlns:a16="http://schemas.microsoft.com/office/drawing/2014/main" id="{C978BD1A-4BF4-42EC-B61D-9D7700FE1F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054DDF1C-828A-B31C-2A3C-39D468905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484" y="3998628"/>
            <a:ext cx="4318109" cy="110377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b="1"/>
              <a:t>Basınç</a:t>
            </a:r>
            <a:r>
              <a:rPr lang="en-US" sz="4400" b="1" dirty="0"/>
              <a:t> </a:t>
            </a:r>
            <a:r>
              <a:rPr lang="en-US" sz="4400" b="1"/>
              <a:t>yarası</a:t>
            </a:r>
            <a:endParaRPr lang="en-US" sz="4400" b="1" dirty="0"/>
          </a:p>
        </p:txBody>
      </p:sp>
      <p:pic>
        <p:nvPicPr>
          <p:cNvPr id="3" name="İçerik Yer Tutucusu 7" descr="plastik, atıştırmalıklar içeren bir resim&#10;&#10;Açıklama otomatik olarak oluşturuldu">
            <a:extLst>
              <a:ext uri="{FF2B5EF4-FFF2-40B4-BE49-F238E27FC236}">
                <a16:creationId xmlns:a16="http://schemas.microsoft.com/office/drawing/2014/main" id="{2623B534-8138-7D68-736C-93914001D8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" r="12977"/>
          <a:stretch/>
        </p:blipFill>
        <p:spPr>
          <a:xfrm>
            <a:off x="929675" y="1500448"/>
            <a:ext cx="4213521" cy="3825836"/>
          </a:xfrm>
          <a:prstGeom prst="rect">
            <a:avLst/>
          </a:prstGeom>
        </p:spPr>
      </p:pic>
      <p:sp>
        <p:nvSpPr>
          <p:cNvPr id="148" name="Rectangle 147">
            <a:extLst>
              <a:ext uri="{FF2B5EF4-FFF2-40B4-BE49-F238E27FC236}">
                <a16:creationId xmlns:a16="http://schemas.microsoft.com/office/drawing/2014/main" id="{AEC89D32-0839-4A5D-80DB-D12259CA4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7355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150" name="Freeform 33">
            <a:extLst>
              <a:ext uri="{FF2B5EF4-FFF2-40B4-BE49-F238E27FC236}">
                <a16:creationId xmlns:a16="http://schemas.microsoft.com/office/drawing/2014/main" id="{7229C60D-EFB4-4944-AEB7-4773C1A7B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087355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5E591FF-BCAF-FE89-7DE3-F5DF179D3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19167" y="4529540"/>
            <a:ext cx="77976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648ABED8-41E0-409C-B240-D239D6FFE6D0}" type="slidenum">
              <a:rPr lang="en-US" sz="1900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27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36990414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Aksiyon-macera oyunu, silah, Zırh, kurgusal karakter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D047D298-A020-7DDE-238B-91184EF90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" y="0"/>
            <a:ext cx="12184264" cy="6858000"/>
          </a:xfrm>
          <a:prstGeom prst="rect">
            <a:avLst/>
          </a:prstGeom>
        </p:spPr>
      </p:pic>
      <p:grpSp>
        <p:nvGrpSpPr>
          <p:cNvPr id="2" name="Grup 1">
            <a:extLst>
              <a:ext uri="{FF2B5EF4-FFF2-40B4-BE49-F238E27FC236}">
                <a16:creationId xmlns:a16="http://schemas.microsoft.com/office/drawing/2014/main" id="{B365A0AB-826C-6747-317C-3F0E0708A51D}"/>
              </a:ext>
            </a:extLst>
          </p:cNvPr>
          <p:cNvGrpSpPr/>
          <p:nvPr/>
        </p:nvGrpSpPr>
        <p:grpSpPr>
          <a:xfrm>
            <a:off x="6861051" y="676476"/>
            <a:ext cx="2989531" cy="758695"/>
            <a:chOff x="2706372" y="2965"/>
            <a:chExt cx="3272800" cy="710717"/>
          </a:xfrm>
        </p:grpSpPr>
        <p:sp>
          <p:nvSpPr>
            <p:cNvPr id="3" name="Dikdörtgen: Köşeleri Yuvarlatılmış 2">
              <a:extLst>
                <a:ext uri="{FF2B5EF4-FFF2-40B4-BE49-F238E27FC236}">
                  <a16:creationId xmlns:a16="http://schemas.microsoft.com/office/drawing/2014/main" id="{BB0A90B7-CAEB-8729-5B08-D6B8ED74B863}"/>
                </a:ext>
              </a:extLst>
            </p:cNvPr>
            <p:cNvSpPr/>
            <p:nvPr/>
          </p:nvSpPr>
          <p:spPr>
            <a:xfrm>
              <a:off x="2706372" y="2965"/>
              <a:ext cx="3272800" cy="710717"/>
            </a:xfrm>
            <a:prstGeom prst="roundRect">
              <a:avLst/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r-TR" sz="2133" b="1"/>
            </a:p>
          </p:txBody>
        </p:sp>
        <p:sp>
          <p:nvSpPr>
            <p:cNvPr id="4" name="Dikdörtgen: Köşeleri Yuvarlatılmış 4">
              <a:extLst>
                <a:ext uri="{FF2B5EF4-FFF2-40B4-BE49-F238E27FC236}">
                  <a16:creationId xmlns:a16="http://schemas.microsoft.com/office/drawing/2014/main" id="{5D87F7AF-9F5E-0749-579B-C19C83437035}"/>
                </a:ext>
              </a:extLst>
            </p:cNvPr>
            <p:cNvSpPr txBox="1"/>
            <p:nvPr/>
          </p:nvSpPr>
          <p:spPr>
            <a:xfrm>
              <a:off x="2706372" y="29909"/>
              <a:ext cx="3203412" cy="6413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7320" tIns="147320" rIns="147320" bIns="147320" numCol="1" spcCol="1270" anchor="ctr" anchorCtr="0">
              <a:noAutofit/>
            </a:bodyPr>
            <a:lstStyle/>
            <a:p>
              <a:pPr algn="ctr" defTabSz="171869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600" b="1" dirty="0"/>
                <a:t>Hastane Branşları</a:t>
              </a:r>
            </a:p>
          </p:txBody>
        </p:sp>
      </p:grpSp>
      <p:grpSp>
        <p:nvGrpSpPr>
          <p:cNvPr id="6" name="Grup 5">
            <a:extLst>
              <a:ext uri="{FF2B5EF4-FFF2-40B4-BE49-F238E27FC236}">
                <a16:creationId xmlns:a16="http://schemas.microsoft.com/office/drawing/2014/main" id="{327FEB15-E10B-8EC5-1236-54D1726B0238}"/>
              </a:ext>
            </a:extLst>
          </p:cNvPr>
          <p:cNvGrpSpPr/>
          <p:nvPr/>
        </p:nvGrpSpPr>
        <p:grpSpPr>
          <a:xfrm>
            <a:off x="752385" y="721785"/>
            <a:ext cx="2615913" cy="758695"/>
            <a:chOff x="2706372" y="2965"/>
            <a:chExt cx="3272800" cy="710717"/>
          </a:xfrm>
        </p:grpSpPr>
        <p:sp>
          <p:nvSpPr>
            <p:cNvPr id="7" name="Dikdörtgen: Köşeleri Yuvarlatılmış 6">
              <a:extLst>
                <a:ext uri="{FF2B5EF4-FFF2-40B4-BE49-F238E27FC236}">
                  <a16:creationId xmlns:a16="http://schemas.microsoft.com/office/drawing/2014/main" id="{4AE24C91-981F-E267-EC93-05AF31B586C3}"/>
                </a:ext>
              </a:extLst>
            </p:cNvPr>
            <p:cNvSpPr/>
            <p:nvPr/>
          </p:nvSpPr>
          <p:spPr>
            <a:xfrm>
              <a:off x="2706372" y="2965"/>
              <a:ext cx="3272800" cy="710717"/>
            </a:xfrm>
            <a:prstGeom prst="roundRect">
              <a:avLst/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r-TR" sz="2133" b="1"/>
            </a:p>
          </p:txBody>
        </p:sp>
        <p:sp>
          <p:nvSpPr>
            <p:cNvPr id="8" name="Dikdörtgen: Köşeleri Yuvarlatılmış 4">
              <a:extLst>
                <a:ext uri="{FF2B5EF4-FFF2-40B4-BE49-F238E27FC236}">
                  <a16:creationId xmlns:a16="http://schemas.microsoft.com/office/drawing/2014/main" id="{2FC905A0-C74F-ED48-1974-C342E7D1118C}"/>
                </a:ext>
              </a:extLst>
            </p:cNvPr>
            <p:cNvSpPr txBox="1"/>
            <p:nvPr/>
          </p:nvSpPr>
          <p:spPr>
            <a:xfrm>
              <a:off x="2706372" y="29909"/>
              <a:ext cx="3203412" cy="6413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7320" tIns="147320" rIns="147320" bIns="147320" numCol="1" spcCol="1270" anchor="ctr" anchorCtr="0">
              <a:noAutofit/>
            </a:bodyPr>
            <a:lstStyle/>
            <a:p>
              <a:pPr algn="ctr" defTabSz="171869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600" b="1" dirty="0"/>
                <a:t>Hastane dışı </a:t>
              </a:r>
              <a:r>
                <a:rPr lang="tr-TR" sz="1600" b="1" dirty="0" err="1"/>
                <a:t>palyatifçiler</a:t>
              </a:r>
              <a:endParaRPr lang="tr-TR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587948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632"/>
            <a:ext cx="8534400" cy="71598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/>
              <a:t>NEGATİF BASINÇLI KAPAMA TEDAVİSİ (NBYT) </a:t>
            </a:r>
          </a:p>
        </p:txBody>
      </p:sp>
      <p:pic>
        <p:nvPicPr>
          <p:cNvPr id="11" name="Resim 10" descr="kişi, şahıs, et, deri, cilt, tıbbi içeren bir resim&#10;&#10;Açıklama otomatik olarak oluşturuldu">
            <a:extLst>
              <a:ext uri="{FF2B5EF4-FFF2-40B4-BE49-F238E27FC236}">
                <a16:creationId xmlns:a16="http://schemas.microsoft.com/office/drawing/2014/main" id="{88F83897-124E-C398-6DBA-A3C972EC0C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33" y="764612"/>
            <a:ext cx="3844501" cy="2892987"/>
          </a:xfrm>
          <a:prstGeom prst="rect">
            <a:avLst/>
          </a:prstGeom>
        </p:spPr>
      </p:pic>
      <p:pic>
        <p:nvPicPr>
          <p:cNvPr id="13" name="Resim 12" descr="et, kişi, şahıs, tıbbi, yara bere içeren bir resim&#10;&#10;Açıklama otomatik olarak oluşturuldu">
            <a:extLst>
              <a:ext uri="{FF2B5EF4-FFF2-40B4-BE49-F238E27FC236}">
                <a16:creationId xmlns:a16="http://schemas.microsoft.com/office/drawing/2014/main" id="{9AC5BFED-CCDB-D66F-225B-5ACBC2F136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35" y="746309"/>
            <a:ext cx="3866556" cy="2911289"/>
          </a:xfrm>
          <a:prstGeom prst="rect">
            <a:avLst/>
          </a:prstGeom>
        </p:spPr>
      </p:pic>
      <p:pic>
        <p:nvPicPr>
          <p:cNvPr id="15" name="Resim 14" descr="oda, sahne, hastane odası, tıbbi içeren bir resim&#10;&#10;Açıklama otomatik olarak oluşturuldu">
            <a:extLst>
              <a:ext uri="{FF2B5EF4-FFF2-40B4-BE49-F238E27FC236}">
                <a16:creationId xmlns:a16="http://schemas.microsoft.com/office/drawing/2014/main" id="{DB2250D0-750B-7396-9D67-36892829DB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9" r="23325"/>
          <a:stretch/>
        </p:blipFill>
        <p:spPr>
          <a:xfrm rot="5400000">
            <a:off x="8664620" y="226835"/>
            <a:ext cx="2940656" cy="3920873"/>
          </a:xfrm>
          <a:prstGeom prst="rect">
            <a:avLst/>
          </a:prstGeom>
        </p:spPr>
      </p:pic>
      <p:pic>
        <p:nvPicPr>
          <p:cNvPr id="19" name="Resim 18" descr="et, hastane odası, kişi, şahıs, tıbbi içeren bir resim&#10;&#10;Açıklama otomatik olarak oluşturuldu">
            <a:extLst>
              <a:ext uri="{FF2B5EF4-FFF2-40B4-BE49-F238E27FC236}">
                <a16:creationId xmlns:a16="http://schemas.microsoft.com/office/drawing/2014/main" id="{0478C11E-E373-D511-CE48-F88CDA5C8C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96" b="17355"/>
          <a:stretch/>
        </p:blipFill>
        <p:spPr>
          <a:xfrm>
            <a:off x="82776" y="4026132"/>
            <a:ext cx="3860363" cy="2620676"/>
          </a:xfrm>
          <a:prstGeom prst="rect">
            <a:avLst/>
          </a:prstGeom>
        </p:spPr>
      </p:pic>
      <p:pic>
        <p:nvPicPr>
          <p:cNvPr id="21" name="Resim 20" descr="et, kişi, şahıs, deri, cilt, çivi içeren bir resim&#10;&#10;Açıklama otomatik olarak oluşturuldu">
            <a:extLst>
              <a:ext uri="{FF2B5EF4-FFF2-40B4-BE49-F238E27FC236}">
                <a16:creationId xmlns:a16="http://schemas.microsoft.com/office/drawing/2014/main" id="{4E893563-2883-DDB9-387A-5264E85AE8A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9" r="17029"/>
          <a:stretch/>
        </p:blipFill>
        <p:spPr>
          <a:xfrm rot="5400000">
            <a:off x="4706076" y="3405985"/>
            <a:ext cx="2620072" cy="3860363"/>
          </a:xfrm>
          <a:prstGeom prst="rect">
            <a:avLst/>
          </a:prstGeom>
        </p:spPr>
      </p:pic>
      <p:pic>
        <p:nvPicPr>
          <p:cNvPr id="23" name="Resim 22" descr="et, kişi, şahıs, deri, cilt, yara bere içeren bir resim&#10;&#10;Açıklama otomatik olarak oluşturuldu">
            <a:extLst>
              <a:ext uri="{FF2B5EF4-FFF2-40B4-BE49-F238E27FC236}">
                <a16:creationId xmlns:a16="http://schemas.microsoft.com/office/drawing/2014/main" id="{8A256ED3-4A01-8908-D5B7-FEC849AB9C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12"/>
          <a:stretch/>
        </p:blipFill>
        <p:spPr>
          <a:xfrm>
            <a:off x="8174511" y="4026130"/>
            <a:ext cx="3860363" cy="2620073"/>
          </a:xfrm>
          <a:prstGeom prst="rect">
            <a:avLst/>
          </a:prstGeom>
        </p:spPr>
      </p:pic>
      <p:sp>
        <p:nvSpPr>
          <p:cNvPr id="24" name="Metin kutusu 23">
            <a:extLst>
              <a:ext uri="{FF2B5EF4-FFF2-40B4-BE49-F238E27FC236}">
                <a16:creationId xmlns:a16="http://schemas.microsoft.com/office/drawing/2014/main" id="{49BA8327-DCB8-FE3C-21C8-31264C3C74D1}"/>
              </a:ext>
            </a:extLst>
          </p:cNvPr>
          <p:cNvSpPr txBox="1"/>
          <p:nvPr/>
        </p:nvSpPr>
        <p:spPr>
          <a:xfrm>
            <a:off x="91706" y="1841375"/>
            <a:ext cx="1032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1. VAC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6613510B-69CA-F5D6-79C5-8A16D556859D}"/>
              </a:ext>
            </a:extLst>
          </p:cNvPr>
          <p:cNvSpPr txBox="1"/>
          <p:nvPr/>
        </p:nvSpPr>
        <p:spPr>
          <a:xfrm>
            <a:off x="4062463" y="1951485"/>
            <a:ext cx="966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2. VAC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FFA886B7-2902-7B42-C741-D459609B5414}"/>
              </a:ext>
            </a:extLst>
          </p:cNvPr>
          <p:cNvSpPr txBox="1"/>
          <p:nvPr/>
        </p:nvSpPr>
        <p:spPr>
          <a:xfrm>
            <a:off x="10972800" y="2624667"/>
            <a:ext cx="1062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3. VAC 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FEBBD12E-0A70-59CF-DF90-284E4B53FBC1}"/>
              </a:ext>
            </a:extLst>
          </p:cNvPr>
          <p:cNvSpPr txBox="1"/>
          <p:nvPr/>
        </p:nvSpPr>
        <p:spPr>
          <a:xfrm>
            <a:off x="157126" y="6093388"/>
            <a:ext cx="1310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1. ay sonu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9BC5A0E5-A8BF-22B1-9E44-BE9F98DD8F1B}"/>
              </a:ext>
            </a:extLst>
          </p:cNvPr>
          <p:cNvSpPr txBox="1"/>
          <p:nvPr/>
        </p:nvSpPr>
        <p:spPr>
          <a:xfrm>
            <a:off x="6431547" y="4079169"/>
            <a:ext cx="89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2. ay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6887755E-91E2-C67B-4495-1E246B5A3F84}"/>
              </a:ext>
            </a:extLst>
          </p:cNvPr>
          <p:cNvSpPr txBox="1"/>
          <p:nvPr/>
        </p:nvSpPr>
        <p:spPr>
          <a:xfrm>
            <a:off x="10693754" y="4357476"/>
            <a:ext cx="89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3. ay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957C4DB-FB50-829A-5DCB-605A2733D58E}"/>
              </a:ext>
            </a:extLst>
          </p:cNvPr>
          <p:cNvSpPr txBox="1"/>
          <p:nvPr/>
        </p:nvSpPr>
        <p:spPr>
          <a:xfrm rot="20564191">
            <a:off x="4526473" y="3519099"/>
            <a:ext cx="26841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200" dirty="0"/>
              <a:t>Prof. Dr. H. CAN</a:t>
            </a:r>
          </a:p>
        </p:txBody>
      </p:sp>
    </p:spTree>
    <p:extLst>
      <p:ext uri="{BB962C8B-B14F-4D97-AF65-F5344CB8AC3E}">
        <p14:creationId xmlns:p14="http://schemas.microsoft.com/office/powerpoint/2010/main" val="2423877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bina, dış mekan, çim, ağaç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6652E316-39A0-70DF-F166-5236060F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3" r="24291"/>
          <a:stretch/>
        </p:blipFill>
        <p:spPr>
          <a:xfrm>
            <a:off x="1239113" y="778677"/>
            <a:ext cx="4901713" cy="4676520"/>
          </a:xfrm>
          <a:prstGeom prst="rect">
            <a:avLst/>
          </a:prstGeom>
        </p:spPr>
      </p:pic>
      <p:pic>
        <p:nvPicPr>
          <p:cNvPr id="7" name="Resim 6" descr="gökyüzü, dış mekan, çim, saman, hasır, pipet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20507C9D-93E3-D1A1-D3F4-D965A6BAC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" r="26964"/>
          <a:stretch/>
        </p:blipFill>
        <p:spPr>
          <a:xfrm>
            <a:off x="6301694" y="778677"/>
            <a:ext cx="4898684" cy="4676520"/>
          </a:xfrm>
          <a:prstGeom prst="rect">
            <a:avLst/>
          </a:prstGeom>
        </p:spPr>
      </p:pic>
      <p:grpSp>
        <p:nvGrpSpPr>
          <p:cNvPr id="6" name="Grup 5">
            <a:extLst>
              <a:ext uri="{FF2B5EF4-FFF2-40B4-BE49-F238E27FC236}">
                <a16:creationId xmlns:a16="http://schemas.microsoft.com/office/drawing/2014/main" id="{D5BAC708-EC31-AABF-FC44-4E6D86B2FE0B}"/>
              </a:ext>
            </a:extLst>
          </p:cNvPr>
          <p:cNvGrpSpPr/>
          <p:nvPr/>
        </p:nvGrpSpPr>
        <p:grpSpPr>
          <a:xfrm>
            <a:off x="6622348" y="5528179"/>
            <a:ext cx="4363733" cy="947623"/>
            <a:chOff x="2706372" y="2965"/>
            <a:chExt cx="3272800" cy="710717"/>
          </a:xfrm>
        </p:grpSpPr>
        <p:sp>
          <p:nvSpPr>
            <p:cNvPr id="8" name="Dikdörtgen: Köşeleri Yuvarlatılmış 7">
              <a:extLst>
                <a:ext uri="{FF2B5EF4-FFF2-40B4-BE49-F238E27FC236}">
                  <a16:creationId xmlns:a16="http://schemas.microsoft.com/office/drawing/2014/main" id="{7DAA745A-6A87-9803-CFAD-E7B35E3FE17E}"/>
                </a:ext>
              </a:extLst>
            </p:cNvPr>
            <p:cNvSpPr/>
            <p:nvPr/>
          </p:nvSpPr>
          <p:spPr>
            <a:xfrm>
              <a:off x="2706372" y="2965"/>
              <a:ext cx="3272800" cy="710717"/>
            </a:xfrm>
            <a:prstGeom prst="roundRect">
              <a:avLst/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r-TR" sz="2133" b="1"/>
            </a:p>
          </p:txBody>
        </p:sp>
        <p:sp>
          <p:nvSpPr>
            <p:cNvPr id="9" name="Dikdörtgen: Köşeleri Yuvarlatılmış 4">
              <a:extLst>
                <a:ext uri="{FF2B5EF4-FFF2-40B4-BE49-F238E27FC236}">
                  <a16:creationId xmlns:a16="http://schemas.microsoft.com/office/drawing/2014/main" id="{8D92CEEF-1DCC-8C3B-BE83-90485803B43B}"/>
                </a:ext>
              </a:extLst>
            </p:cNvPr>
            <p:cNvSpPr txBox="1"/>
            <p:nvPr/>
          </p:nvSpPr>
          <p:spPr>
            <a:xfrm>
              <a:off x="2706372" y="29909"/>
              <a:ext cx="3203412" cy="6413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7320" tIns="147320" rIns="147320" bIns="147320" numCol="1" spcCol="1270" anchor="ctr" anchorCtr="0">
              <a:noAutofit/>
            </a:bodyPr>
            <a:lstStyle/>
            <a:p>
              <a:pPr algn="ctr" defTabSz="171869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600" b="1" dirty="0"/>
                <a:t>Hastane dışında hissettiklerim </a:t>
              </a:r>
              <a:r>
                <a:rPr lang="tr-TR" sz="1600" b="1" dirty="0">
                  <a:sym typeface="Wingdings" panose="05000000000000000000" pitchFamily="2" charset="2"/>
                </a:rPr>
                <a:t></a:t>
              </a:r>
              <a:endParaRPr lang="tr-TR" sz="1600" b="1" dirty="0"/>
            </a:p>
          </p:txBody>
        </p:sp>
      </p:grpSp>
      <p:grpSp>
        <p:nvGrpSpPr>
          <p:cNvPr id="10" name="Grup 9">
            <a:extLst>
              <a:ext uri="{FF2B5EF4-FFF2-40B4-BE49-F238E27FC236}">
                <a16:creationId xmlns:a16="http://schemas.microsoft.com/office/drawing/2014/main" id="{52057589-2610-B249-3910-D434A3818034}"/>
              </a:ext>
            </a:extLst>
          </p:cNvPr>
          <p:cNvGrpSpPr/>
          <p:nvPr/>
        </p:nvGrpSpPr>
        <p:grpSpPr>
          <a:xfrm>
            <a:off x="1456439" y="5564105"/>
            <a:ext cx="4475715" cy="947623"/>
            <a:chOff x="2706372" y="2965"/>
            <a:chExt cx="3272800" cy="710717"/>
          </a:xfrm>
        </p:grpSpPr>
        <p:sp>
          <p:nvSpPr>
            <p:cNvPr id="11" name="Dikdörtgen: Köşeleri Yuvarlatılmış 10">
              <a:extLst>
                <a:ext uri="{FF2B5EF4-FFF2-40B4-BE49-F238E27FC236}">
                  <a16:creationId xmlns:a16="http://schemas.microsoft.com/office/drawing/2014/main" id="{1D20264B-384C-9005-1FA9-EF2BAA414382}"/>
                </a:ext>
              </a:extLst>
            </p:cNvPr>
            <p:cNvSpPr/>
            <p:nvPr/>
          </p:nvSpPr>
          <p:spPr>
            <a:xfrm>
              <a:off x="2706372" y="2965"/>
              <a:ext cx="3272800" cy="710717"/>
            </a:xfrm>
            <a:prstGeom prst="roundRect">
              <a:avLst/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r-TR" sz="2133" b="1"/>
            </a:p>
          </p:txBody>
        </p:sp>
        <p:sp>
          <p:nvSpPr>
            <p:cNvPr id="12" name="Dikdörtgen: Köşeleri Yuvarlatılmış 4">
              <a:extLst>
                <a:ext uri="{FF2B5EF4-FFF2-40B4-BE49-F238E27FC236}">
                  <a16:creationId xmlns:a16="http://schemas.microsoft.com/office/drawing/2014/main" id="{37AEE138-5235-6F19-0F0B-F7C51D0CD929}"/>
                </a:ext>
              </a:extLst>
            </p:cNvPr>
            <p:cNvSpPr txBox="1"/>
            <p:nvPr/>
          </p:nvSpPr>
          <p:spPr>
            <a:xfrm>
              <a:off x="2706372" y="29909"/>
              <a:ext cx="3203412" cy="6413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7320" tIns="147320" rIns="147320" bIns="147320" numCol="1" spcCol="1270" anchor="ctr" anchorCtr="0">
              <a:noAutofit/>
            </a:bodyPr>
            <a:lstStyle/>
            <a:p>
              <a:pPr algn="ctr" defTabSz="171869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600" b="1" dirty="0"/>
                <a:t>Hastanede Palyatif Bakım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31307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4">
            <a:extLst>
              <a:ext uri="{FF2B5EF4-FFF2-40B4-BE49-F238E27FC236}">
                <a16:creationId xmlns:a16="http://schemas.microsoft.com/office/drawing/2014/main" id="{F5A49192-F800-6E2F-ACE2-B9F52A9B6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28"/>
          <a:stretch/>
        </p:blipFill>
        <p:spPr>
          <a:xfrm>
            <a:off x="6324482" y="2258845"/>
            <a:ext cx="4953745" cy="4065754"/>
          </a:xfrm>
        </p:spPr>
      </p:pic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48042004-FAA8-1EC1-A691-EC06C63D45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63"/>
          <a:stretch/>
        </p:blipFill>
        <p:spPr>
          <a:xfrm>
            <a:off x="913773" y="2258845"/>
            <a:ext cx="5252317" cy="4065754"/>
          </a:xfrm>
          <a:prstGeom prst="rect">
            <a:avLst/>
          </a:prstGeom>
        </p:spPr>
      </p:pic>
      <p:sp>
        <p:nvSpPr>
          <p:cNvPr id="6" name="Başlık 1">
            <a:extLst>
              <a:ext uri="{FF2B5EF4-FFF2-40B4-BE49-F238E27FC236}">
                <a16:creationId xmlns:a16="http://schemas.microsoft.com/office/drawing/2014/main" id="{96EC03C4-9D69-D782-2198-0FFBB05E3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751778"/>
            <a:ext cx="8534400" cy="1507067"/>
          </a:xfrm>
        </p:spPr>
        <p:txBody>
          <a:bodyPr/>
          <a:lstStyle/>
          <a:p>
            <a:r>
              <a:rPr lang="tr-TR" b="1" dirty="0"/>
              <a:t>DM +, HT +, KVY + 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1EAE6ABB-772F-6DB8-2948-0B128C15A610}"/>
              </a:ext>
            </a:extLst>
          </p:cNvPr>
          <p:cNvSpPr txBox="1"/>
          <p:nvPr/>
        </p:nvSpPr>
        <p:spPr>
          <a:xfrm rot="20564191">
            <a:off x="5358397" y="5655559"/>
            <a:ext cx="26841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200" dirty="0"/>
              <a:t>Prof. Dr. H. CAN</a:t>
            </a:r>
          </a:p>
        </p:txBody>
      </p:sp>
    </p:spTree>
    <p:extLst>
      <p:ext uri="{BB962C8B-B14F-4D97-AF65-F5344CB8AC3E}">
        <p14:creationId xmlns:p14="http://schemas.microsoft.com/office/powerpoint/2010/main" val="28445447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CDEBFE7-CA3D-F059-C331-A89B67F97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622906"/>
            <a:ext cx="8534400" cy="1507067"/>
          </a:xfrm>
        </p:spPr>
        <p:txBody>
          <a:bodyPr/>
          <a:lstStyle/>
          <a:p>
            <a:r>
              <a:rPr lang="tr-TR" b="1" dirty="0"/>
              <a:t>Tedavi sonrası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7949EC49-CBA7-54D6-84B0-60CF062379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988" y="2129973"/>
            <a:ext cx="3541712" cy="3541712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D8F5094C-AA90-2BB9-2D86-ADB7083DBF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521" y="2129973"/>
            <a:ext cx="3072491" cy="3508827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7537CB56-2C30-8359-CD67-1DE1F1C3FF7D}"/>
              </a:ext>
            </a:extLst>
          </p:cNvPr>
          <p:cNvSpPr txBox="1"/>
          <p:nvPr/>
        </p:nvSpPr>
        <p:spPr>
          <a:xfrm>
            <a:off x="7885214" y="1537752"/>
            <a:ext cx="150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1. Hafta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48FC429C-E486-8FA7-9332-68E2ABBA5FAC}"/>
              </a:ext>
            </a:extLst>
          </p:cNvPr>
          <p:cNvSpPr txBox="1"/>
          <p:nvPr/>
        </p:nvSpPr>
        <p:spPr>
          <a:xfrm rot="20564191">
            <a:off x="5571341" y="5416031"/>
            <a:ext cx="26841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200" dirty="0"/>
              <a:t>Prof. Dr. H. CAN</a:t>
            </a:r>
          </a:p>
        </p:txBody>
      </p:sp>
    </p:spTree>
    <p:extLst>
      <p:ext uri="{BB962C8B-B14F-4D97-AF65-F5344CB8AC3E}">
        <p14:creationId xmlns:p14="http://schemas.microsoft.com/office/powerpoint/2010/main" val="41404823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473B131-4274-F401-DF7B-D6620D841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374" y="1440284"/>
            <a:ext cx="8199119" cy="56692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cap="none" dirty="0">
                <a:solidFill>
                  <a:schemeClr val="tx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O</a:t>
            </a:r>
            <a:r>
              <a:rPr lang="tr-TR" sz="2000" cap="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cak 2024’te kalp ameliyatı geçiren 67 yaş erkek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000" cap="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4 gün yoğun bakım yatışı sonrası serviste yapılan FM: </a:t>
            </a:r>
            <a:r>
              <a:rPr lang="tr-TR" cap="none" dirty="0" err="1">
                <a:solidFill>
                  <a:schemeClr val="tx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</a:t>
            </a:r>
            <a:r>
              <a:rPr lang="tr-TR" sz="2000" cap="non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luteal</a:t>
            </a:r>
            <a:r>
              <a:rPr lang="tr-TR" sz="2000" cap="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bölgede evre 2 basınç yarası tespit ediliyor (fotoğraf 1),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cap="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</a:t>
            </a:r>
            <a:r>
              <a:rPr lang="tr-TR" sz="2000" cap="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 süreçteki pansumanlarının </a:t>
            </a:r>
            <a:r>
              <a:rPr lang="tr-TR" sz="2000" cap="non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centella</a:t>
            </a:r>
            <a:r>
              <a:rPr lang="tr-TR" sz="2000" cap="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tr-TR" sz="2000" cap="non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asiatica</a:t>
            </a:r>
            <a:r>
              <a:rPr lang="tr-TR" sz="2000" cap="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ve </a:t>
            </a:r>
            <a:r>
              <a:rPr lang="tr-TR" sz="2000" cap="non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rifamisin</a:t>
            </a:r>
            <a:r>
              <a:rPr lang="tr-TR" sz="2000" cap="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ile yapıldığı, taburculuk sonrası evde de 2-3 hafta pansumanlarının bu şekilde devam ettiği öğrenildi (fotoğraf 2).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cap="none" dirty="0">
                <a:solidFill>
                  <a:schemeClr val="tx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Tarafımızdan ilk değerlendirme:</a:t>
            </a:r>
          </a:p>
          <a:p>
            <a:pPr lvl="1">
              <a:buFontTx/>
              <a:buChar char="-"/>
            </a:pPr>
            <a:r>
              <a:rPr lang="tr-TR" cap="non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Vitalleri</a:t>
            </a:r>
            <a:r>
              <a:rPr lang="tr-TR" cap="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stabil, </a:t>
            </a:r>
          </a:p>
          <a:p>
            <a:pPr lvl="1">
              <a:buFontTx/>
              <a:buChar char="-"/>
            </a:pPr>
            <a:r>
              <a:rPr lang="tr-TR" cap="non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Sakral</a:t>
            </a:r>
            <a:r>
              <a:rPr lang="tr-TR" cap="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ve </a:t>
            </a:r>
            <a:r>
              <a:rPr lang="tr-TR" cap="non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gluteal</a:t>
            </a:r>
            <a:r>
              <a:rPr lang="tr-TR" cap="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bölgeyi içine alan, kelebek şeklinde, düzensiz sınırlı, akıntılı, üzerinde yer yer ölü/nekrotik alanlar bulunan, yaklaşık 20x20 cm çapında, 1 cm derinliğinde, evre 3 basınç yarası tespit edildi.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cap="none" dirty="0">
                <a:solidFill>
                  <a:schemeClr val="tx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tr-TR" sz="2000" cap="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ip 2 DM (10 yıl) + KAH + HL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cap="none" dirty="0">
                <a:solidFill>
                  <a:schemeClr val="tx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tr-TR" sz="2000" cap="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igara kullanmıyor, sosyal içici olarak alkol tükettiğini iletti.</a:t>
            </a:r>
            <a:endParaRPr lang="tr-TR" sz="3200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sim 3" descr="et, kişi, şahıs, yara bere, kan içeren bir resim&#10;&#10;Açıklama otomatik olarak oluşturuldu">
            <a:extLst>
              <a:ext uri="{FF2B5EF4-FFF2-40B4-BE49-F238E27FC236}">
                <a16:creationId xmlns:a16="http://schemas.microsoft.com/office/drawing/2014/main" id="{69D6BC7D-C07E-0B27-455A-6B2C17173E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79" b="6972"/>
          <a:stretch/>
        </p:blipFill>
        <p:spPr bwMode="auto">
          <a:xfrm>
            <a:off x="8777504" y="443865"/>
            <a:ext cx="3038575" cy="29348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EFD704B0-D209-CE31-3E83-E8CD1D094F31}"/>
              </a:ext>
            </a:extLst>
          </p:cNvPr>
          <p:cNvSpPr/>
          <p:nvPr/>
        </p:nvSpPr>
        <p:spPr>
          <a:xfrm>
            <a:off x="8779410" y="141605"/>
            <a:ext cx="977900" cy="3016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tr-TR" sz="1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Fotoğraf-1</a:t>
            </a:r>
          </a:p>
        </p:txBody>
      </p:sp>
      <p:pic>
        <p:nvPicPr>
          <p:cNvPr id="6" name="Resim 5" descr="et, kişi, şahıs, iç mekan içeren bir resim&#10;&#10;Açıklama otomatik olarak oluşturuldu">
            <a:extLst>
              <a:ext uri="{FF2B5EF4-FFF2-40B4-BE49-F238E27FC236}">
                <a16:creationId xmlns:a16="http://schemas.microsoft.com/office/drawing/2014/main" id="{75B9146E-D756-3E2C-4940-03E7ECA828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6" b="7413"/>
          <a:stretch/>
        </p:blipFill>
        <p:spPr bwMode="auto">
          <a:xfrm>
            <a:off x="8777504" y="4042574"/>
            <a:ext cx="3038574" cy="27861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F5C73384-3157-3F5D-0BC7-20429D9671BC}"/>
              </a:ext>
            </a:extLst>
          </p:cNvPr>
          <p:cNvSpPr/>
          <p:nvPr/>
        </p:nvSpPr>
        <p:spPr>
          <a:xfrm>
            <a:off x="8785124" y="3724440"/>
            <a:ext cx="977900" cy="3016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tr-TR" sz="12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Fotoğraf-2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F8417E17-955E-1942-5207-5AE866D956A0}"/>
              </a:ext>
            </a:extLst>
          </p:cNvPr>
          <p:cNvSpPr txBox="1"/>
          <p:nvPr/>
        </p:nvSpPr>
        <p:spPr>
          <a:xfrm rot="20564191">
            <a:off x="9768297" y="3413060"/>
            <a:ext cx="26841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200" dirty="0"/>
              <a:t>Prof. Dr. H. CAN</a:t>
            </a:r>
          </a:p>
        </p:txBody>
      </p:sp>
    </p:spTree>
    <p:extLst>
      <p:ext uri="{BB962C8B-B14F-4D97-AF65-F5344CB8AC3E}">
        <p14:creationId xmlns:p14="http://schemas.microsoft.com/office/powerpoint/2010/main" val="40090727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8C49E779-DBD1-74B3-FBD7-4990C26CA6DF}"/>
              </a:ext>
            </a:extLst>
          </p:cNvPr>
          <p:cNvSpPr/>
          <p:nvPr/>
        </p:nvSpPr>
        <p:spPr>
          <a:xfrm>
            <a:off x="309880" y="650892"/>
            <a:ext cx="3774440" cy="5378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tr-TR" sz="2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28.02.2024</a:t>
            </a:r>
            <a:endParaRPr lang="tr-TR" sz="2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Resim 5" descr="kişi, şahıs, çivi, damar, toplar damar, et içeren bir resim&#10;&#10;Açıklama otomatik olarak oluşturuldu">
            <a:extLst>
              <a:ext uri="{FF2B5EF4-FFF2-40B4-BE49-F238E27FC236}">
                <a16:creationId xmlns:a16="http://schemas.microsoft.com/office/drawing/2014/main" id="{350341B4-6BFC-592F-92B1-2DB0CBBA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0" b="5491"/>
          <a:stretch/>
        </p:blipFill>
        <p:spPr bwMode="auto">
          <a:xfrm>
            <a:off x="309880" y="1357663"/>
            <a:ext cx="3745753" cy="38137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Resim 6" descr="metin, et, tıbbi cihazlar, tıbbi içeren bir resim&#10;&#10;Açıklama otomatik olarak oluşturuldu">
            <a:extLst>
              <a:ext uri="{FF2B5EF4-FFF2-40B4-BE49-F238E27FC236}">
                <a16:creationId xmlns:a16="http://schemas.microsoft.com/office/drawing/2014/main" id="{5409977D-9C70-D5AA-C1F3-2D8A09A27F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5" b="5024"/>
          <a:stretch/>
        </p:blipFill>
        <p:spPr bwMode="auto">
          <a:xfrm>
            <a:off x="4320676" y="1357663"/>
            <a:ext cx="3613594" cy="38137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2EBC3C1F-F5F8-2C08-C197-7E66239FB98B}"/>
              </a:ext>
            </a:extLst>
          </p:cNvPr>
          <p:cNvSpPr/>
          <p:nvPr/>
        </p:nvSpPr>
        <p:spPr>
          <a:xfrm>
            <a:off x="4339898" y="650892"/>
            <a:ext cx="3594372" cy="52604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tr-TR" sz="2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31.03.2024</a:t>
            </a:r>
            <a:endParaRPr lang="tr-TR" sz="2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Resim 8" descr="kişi, şahıs, et, kas, damar, toplar damar içeren bir resim&#10;&#10;Açıklama otomatik olarak oluşturuldu">
            <a:extLst>
              <a:ext uri="{FF2B5EF4-FFF2-40B4-BE49-F238E27FC236}">
                <a16:creationId xmlns:a16="http://schemas.microsoft.com/office/drawing/2014/main" id="{6E7615B0-992C-A398-DA6F-8799099996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79" b="22650"/>
          <a:stretch/>
        </p:blipFill>
        <p:spPr bwMode="auto">
          <a:xfrm>
            <a:off x="8170626" y="1357663"/>
            <a:ext cx="3594373" cy="38137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Dikdörtgen 9">
            <a:extLst>
              <a:ext uri="{FF2B5EF4-FFF2-40B4-BE49-F238E27FC236}">
                <a16:creationId xmlns:a16="http://schemas.microsoft.com/office/drawing/2014/main" id="{C2A5596E-ACD3-6DE6-0F0E-F7A47E0029B0}"/>
              </a:ext>
            </a:extLst>
          </p:cNvPr>
          <p:cNvSpPr/>
          <p:nvPr/>
        </p:nvSpPr>
        <p:spPr>
          <a:xfrm>
            <a:off x="8189848" y="650892"/>
            <a:ext cx="3613594" cy="53782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tr-TR" sz="2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22.04.2024</a:t>
            </a:r>
            <a:endParaRPr lang="tr-TR" sz="2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54E1A989-1806-E669-A921-88E69A6CB72F}"/>
              </a:ext>
            </a:extLst>
          </p:cNvPr>
          <p:cNvSpPr txBox="1"/>
          <p:nvPr/>
        </p:nvSpPr>
        <p:spPr>
          <a:xfrm rot="20564191">
            <a:off x="6794303" y="5201884"/>
            <a:ext cx="26841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200" dirty="0"/>
              <a:t>Prof. Dr. H. CAN</a:t>
            </a:r>
          </a:p>
        </p:txBody>
      </p:sp>
    </p:spTree>
    <p:extLst>
      <p:ext uri="{BB962C8B-B14F-4D97-AF65-F5344CB8AC3E}">
        <p14:creationId xmlns:p14="http://schemas.microsoft.com/office/powerpoint/2010/main" val="15339913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E19160A-3295-97E4-B502-D119F2031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ABED8-41E0-409C-B240-D239D6FFE6D0}" type="slidenum">
              <a:rPr lang="tr-TR" smtClean="0"/>
              <a:t>34</a:t>
            </a:fld>
            <a:endParaRPr lang="tr-TR"/>
          </a:p>
        </p:txBody>
      </p:sp>
      <p:pic>
        <p:nvPicPr>
          <p:cNvPr id="5" name="Güreş Müsabakasına Dayanamayan Anne Yüreği (1) (1) (1) (1) (1) (1) (1) (1) (1) (1) (1) (1) (1) (1) (1) (1) (1) (1) (1) (1) (1) (1) (1) (1)">
            <a:hlinkClick r:id="" action="ppaction://media"/>
            <a:extLst>
              <a:ext uri="{FF2B5EF4-FFF2-40B4-BE49-F238E27FC236}">
                <a16:creationId xmlns:a16="http://schemas.microsoft.com/office/drawing/2014/main" id="{10B4B058-A48F-0063-575E-6C1352EB26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7802" y="567647"/>
            <a:ext cx="9061264" cy="509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97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0FDB57F-B7CA-4896-A1C0-884228F87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Kaynaklar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1A339C0-71A9-4133-B481-B3963828C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486" y="1491343"/>
            <a:ext cx="9742714" cy="5083628"/>
          </a:xfrm>
        </p:spPr>
        <p:txBody>
          <a:bodyPr>
            <a:normAutofit/>
          </a:bodyPr>
          <a:lstStyle/>
          <a:p>
            <a:pPr algn="l"/>
            <a:r>
              <a:rPr lang="en-US" sz="1400" b="0" i="0" u="none" strike="noStrike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Sadowsky</a:t>
            </a:r>
            <a:r>
              <a:rPr lang="en-US" sz="14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CH, Galvin </a:t>
            </a:r>
            <a:r>
              <a:rPr lang="en-US" sz="1400" b="0" i="0" u="none" strike="noStrike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JE.Guidelines</a:t>
            </a:r>
            <a:r>
              <a:rPr lang="en-US" sz="14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the management</a:t>
            </a:r>
            <a:r>
              <a:rPr lang="tr-TR" sz="14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cognitive and behavioral problems in dementia.</a:t>
            </a:r>
            <a:r>
              <a:rPr lang="tr-TR" sz="14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1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Journal of the American Board of Family Medicine.</a:t>
            </a:r>
            <a:r>
              <a:rPr lang="tr-TR" sz="1400" b="0" i="1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2012; 25(3): 350-66.</a:t>
            </a:r>
          </a:p>
          <a:p>
            <a:pPr algn="l"/>
            <a:r>
              <a:rPr lang="tr-TR" sz="14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Türkiye Alzheimer Derneği. Davranış bozuklukları ve </a:t>
            </a:r>
            <a:r>
              <a:rPr lang="fi-FI" sz="14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baş etme yöntemleri. 2016. URL: http://www.alzheimerdernegi.</a:t>
            </a:r>
            <a:r>
              <a:rPr lang="tr-TR" sz="14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org.tr/bizim-hizmetlerimiz/bakim-</a:t>
            </a:r>
            <a:r>
              <a:rPr lang="tr-TR" sz="1400" b="0" i="0" u="none" strike="noStrike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onerileri</a:t>
            </a:r>
            <a:r>
              <a:rPr lang="tr-TR" sz="14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tr-TR" sz="1400" b="0" i="0" u="none" strike="noStrike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davranis</a:t>
            </a:r>
            <a:r>
              <a:rPr lang="tr-TR" sz="14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tr-TR" sz="1400" b="0" i="0" u="none" strike="noStrike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bozukluklari</a:t>
            </a:r>
            <a:r>
              <a:rPr lang="tr-TR" sz="14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-ve-</a:t>
            </a:r>
            <a:r>
              <a:rPr lang="tr-TR" sz="1400" b="0" i="0" u="none" strike="noStrike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basetme</a:t>
            </a:r>
            <a:r>
              <a:rPr lang="tr-TR" sz="14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tr-TR" sz="1400" b="0" i="0" u="none" strike="noStrike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yontemleri</a:t>
            </a:r>
            <a:r>
              <a:rPr lang="tr-TR" sz="14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algn="l"/>
            <a:r>
              <a:rPr lang="tr-T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Sarıkaya NA, Sukut Ö, Ayhan CH. Alzheimer hastalarında görülen davranışsal sorunları yönetme. GOP Taksim EAH JAREN 2017;3(Ek sayı):33-38.</a:t>
            </a:r>
          </a:p>
          <a:p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Patterns of medication use in the United States. A Report from the Slone Survey, 2006</a:t>
            </a:r>
            <a:endParaRPr lang="tr-TR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Hohl</a:t>
            </a:r>
            <a:r>
              <a:rPr lang="tr-T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CM, et al. </a:t>
            </a:r>
            <a:r>
              <a:rPr lang="tr-TR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Polypharmacy</a:t>
            </a:r>
            <a:r>
              <a:rPr lang="tr-T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adverse</a:t>
            </a:r>
            <a:r>
              <a:rPr lang="tr-T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drug-related</a:t>
            </a:r>
            <a:r>
              <a:rPr lang="tr-T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events</a:t>
            </a:r>
            <a:r>
              <a:rPr lang="tr-T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potentıal</a:t>
            </a:r>
            <a:r>
              <a:rPr lang="tr-T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adverse</a:t>
            </a:r>
            <a:r>
              <a:rPr lang="tr-T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drug</a:t>
            </a:r>
            <a:r>
              <a:rPr lang="tr-T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interaction</a:t>
            </a:r>
            <a:r>
              <a:rPr lang="tr-T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tr-TR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elderly</a:t>
            </a:r>
            <a:r>
              <a:rPr lang="tr-T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patients</a:t>
            </a:r>
            <a:r>
              <a:rPr lang="tr-T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presenting</a:t>
            </a:r>
            <a:r>
              <a:rPr lang="tr-T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tr-T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tr-TR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emergy</a:t>
            </a:r>
            <a:r>
              <a:rPr lang="tr-T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</a:t>
            </a:r>
            <a:r>
              <a:rPr lang="tr-T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</a:t>
            </a:r>
            <a:r>
              <a:rPr lang="tr-T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Emerg</a:t>
            </a:r>
            <a:r>
              <a:rPr lang="tr-T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</a:t>
            </a:r>
            <a:r>
              <a:rPr lang="tr-T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2001</a:t>
            </a:r>
          </a:p>
          <a:p>
            <a:r>
              <a:rPr lang="tr-TR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Çifçili</a:t>
            </a:r>
            <a:r>
              <a:rPr lang="tr-T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S.(2011) </a:t>
            </a:r>
            <a:r>
              <a:rPr lang="tr-TR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Aile hekimleri için Yaşlı Sağlığına Bütüncül Yaklaşım. </a:t>
            </a:r>
            <a:r>
              <a:rPr lang="tr-T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İstanbul: </a:t>
            </a:r>
            <a:r>
              <a:rPr lang="tr-TR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Deomed</a:t>
            </a:r>
            <a:r>
              <a:rPr lang="tr-T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yayınları</a:t>
            </a:r>
            <a:r>
              <a:rPr lang="tr-TR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97F0CE4-6414-B978-6A76-6ACD630B0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ABED8-41E0-409C-B240-D239D6FFE6D0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88793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su, gökdelen, dış mekan içeren bir resim&#10;&#10;Açıklama otomatik olarak oluşturuldu">
            <a:extLst>
              <a:ext uri="{FF2B5EF4-FFF2-40B4-BE49-F238E27FC236}">
                <a16:creationId xmlns:a16="http://schemas.microsoft.com/office/drawing/2014/main" id="{0D9466B0-41AC-EB79-C933-94DA2D4BB0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5"/>
          <a:stretch/>
        </p:blipFill>
        <p:spPr>
          <a:xfrm>
            <a:off x="0" y="-14554"/>
            <a:ext cx="12207856" cy="68725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1393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42EE3E35-F609-5527-9DBD-6929419F1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ABED8-41E0-409C-B240-D239D6FFE6D0}" type="slidenum">
              <a:rPr lang="tr-TR" smtClean="0"/>
              <a:t>4</a:t>
            </a:fld>
            <a:endParaRPr lang="tr-TR"/>
          </a:p>
        </p:txBody>
      </p:sp>
      <p:graphicFrame>
        <p:nvGraphicFramePr>
          <p:cNvPr id="3" name="Grafik 2">
            <a:extLst>
              <a:ext uri="{FF2B5EF4-FFF2-40B4-BE49-F238E27FC236}">
                <a16:creationId xmlns:a16="http://schemas.microsoft.com/office/drawing/2014/main" id="{50727807-F56E-0C59-6C48-BEBEB4D93DE9}"/>
              </a:ext>
            </a:extLst>
          </p:cNvPr>
          <p:cNvGraphicFramePr/>
          <p:nvPr/>
        </p:nvGraphicFramePr>
        <p:xfrm>
          <a:off x="1119116" y="1083306"/>
          <a:ext cx="8277302" cy="3883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Metin kutusu 5">
            <a:extLst>
              <a:ext uri="{FF2B5EF4-FFF2-40B4-BE49-F238E27FC236}">
                <a16:creationId xmlns:a16="http://schemas.microsoft.com/office/drawing/2014/main" id="{8EA510F4-73C0-C60B-0280-29D8088DAE7F}"/>
              </a:ext>
            </a:extLst>
          </p:cNvPr>
          <p:cNvSpPr txBox="1"/>
          <p:nvPr/>
        </p:nvSpPr>
        <p:spPr>
          <a:xfrm>
            <a:off x="3238737" y="84111"/>
            <a:ext cx="364928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700" b="1" dirty="0">
                <a:solidFill>
                  <a:srgbClr val="8D0F05"/>
                </a:solidFill>
                <a:latin typeface="Arial Black" panose="020B0A04020102020204" pitchFamily="34" charset="0"/>
              </a:rPr>
              <a:t>TÜİK</a:t>
            </a:r>
          </a:p>
          <a:p>
            <a:pPr algn="ctr"/>
            <a:r>
              <a:rPr lang="tr-TR" sz="2700" b="1" dirty="0">
                <a:solidFill>
                  <a:srgbClr val="8D0F05"/>
                </a:solidFill>
                <a:latin typeface="Arial Black" panose="020B0A04020102020204" pitchFamily="34" charset="0"/>
              </a:rPr>
              <a:t>2024 Verileri </a:t>
            </a:r>
          </a:p>
          <a:p>
            <a:pPr algn="ctr"/>
            <a:r>
              <a:rPr lang="tr-TR" sz="2000" b="1" dirty="0">
                <a:solidFill>
                  <a:srgbClr val="8D0F05"/>
                </a:solidFill>
                <a:latin typeface="Arial Black" panose="020B0A04020102020204" pitchFamily="34" charset="0"/>
              </a:rPr>
              <a:t>(13 Mart 2025)</a:t>
            </a:r>
            <a:r>
              <a:rPr lang="tr-TR" sz="2700" b="1" dirty="0">
                <a:solidFill>
                  <a:srgbClr val="8D0F05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9" name="Rounded Rectangle 69">
            <a:extLst>
              <a:ext uri="{FF2B5EF4-FFF2-40B4-BE49-F238E27FC236}">
                <a16:creationId xmlns:a16="http://schemas.microsoft.com/office/drawing/2014/main" id="{B9C931A7-C55B-D4D3-FC95-8D26AECC690E}"/>
              </a:ext>
            </a:extLst>
          </p:cNvPr>
          <p:cNvSpPr/>
          <p:nvPr/>
        </p:nvSpPr>
        <p:spPr>
          <a:xfrm>
            <a:off x="8398194" y="2552215"/>
            <a:ext cx="3497700" cy="1443927"/>
          </a:xfrm>
          <a:prstGeom prst="roundRect">
            <a:avLst/>
          </a:prstGeom>
          <a:solidFill>
            <a:schemeClr val="bg1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chemeClr val="tx1"/>
                </a:solidFill>
                <a:latin typeface="Futura Hv BT Heavy" charset="0"/>
                <a:ea typeface="Futura Hv BT Heavy" charset="0"/>
                <a:cs typeface="Futura Hv BT Heavy" charset="0"/>
              </a:rPr>
              <a:t>Yaşam süresindeki artış her zaman sağlıklı yaşam süresindeki artışla örtüşmez</a:t>
            </a:r>
            <a:endParaRPr lang="en-GB" sz="2000" b="1" dirty="0">
              <a:solidFill>
                <a:schemeClr val="tx1"/>
              </a:solidFill>
              <a:latin typeface="Futura Hv BT Heavy" charset="0"/>
              <a:ea typeface="Futura Hv BT Heavy" charset="0"/>
              <a:cs typeface="Futura Hv BT Heavy" charset="0"/>
            </a:endParaRPr>
          </a:p>
        </p:txBody>
      </p:sp>
      <p:pic>
        <p:nvPicPr>
          <p:cNvPr id="10" name="Resim 9" descr="metin, yazı tipi, ekran görüntüsü, poster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AC21BFDC-F684-1B84-28C0-B9273B502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8765" y="5449201"/>
            <a:ext cx="1793549" cy="1099527"/>
          </a:xfrm>
          <a:prstGeom prst="rect">
            <a:avLst/>
          </a:prstGeom>
        </p:spPr>
      </p:pic>
      <p:pic>
        <p:nvPicPr>
          <p:cNvPr id="11" name="Resim 10" descr="metin, ekran görüntüsü, yazı tipi, diyagra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4869767C-29B6-101B-B738-A6185FC76E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0295" y="4201264"/>
            <a:ext cx="4360609" cy="2495874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E6871BC8-C682-DE56-76AA-8B0546BEAC47}"/>
              </a:ext>
            </a:extLst>
          </p:cNvPr>
          <p:cNvSpPr txBox="1"/>
          <p:nvPr/>
        </p:nvSpPr>
        <p:spPr>
          <a:xfrm>
            <a:off x="8293499" y="454613"/>
            <a:ext cx="3600325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tr-TR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Türkiye geneli için 77,3 yıl, </a:t>
            </a:r>
          </a:p>
          <a:p>
            <a:pPr algn="ctr"/>
            <a:r>
              <a:rPr lang="tr-TR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Erkekler için 74,7 yıl</a:t>
            </a:r>
          </a:p>
          <a:p>
            <a:pPr algn="ctr"/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tr-TR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adınlar için 80,0 yıl</a:t>
            </a:r>
            <a:endParaRPr lang="tr-T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9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78E019D-2929-232F-8286-316D14E25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Doğru bilinen yanlışlar </a:t>
            </a:r>
            <a:r>
              <a:rPr lang="tr-TR" b="1" dirty="0">
                <a:sym typeface="Wingdings" panose="05000000000000000000" pitchFamily="2" charset="2"/>
              </a:rPr>
              <a:t></a:t>
            </a:r>
            <a:endParaRPr lang="tr-TR" b="1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D1EAF8A-C980-A28E-AA70-A0413652C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3971" y="1523999"/>
            <a:ext cx="9120641" cy="5050971"/>
          </a:xfrm>
        </p:spPr>
        <p:txBody>
          <a:bodyPr>
            <a:normAutofit lnSpcReduction="10000"/>
          </a:bodyPr>
          <a:lstStyle/>
          <a:p>
            <a:r>
              <a:rPr lang="tr-T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Yaşlıyı susuz bırakmışlar? (</a:t>
            </a:r>
            <a:r>
              <a:rPr lang="tr-T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PEG’li</a:t>
            </a:r>
            <a:r>
              <a:rPr lang="tr-T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hasta)</a:t>
            </a:r>
          </a:p>
          <a:p>
            <a:r>
              <a:rPr lang="tr-T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Malnütrisyon sıklığı </a:t>
            </a:r>
            <a:r>
              <a:rPr lang="tr-T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bakımlerinde</a:t>
            </a:r>
            <a:r>
              <a:rPr lang="tr-T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huzurevlerinde yüksek???</a:t>
            </a:r>
          </a:p>
          <a:p>
            <a:r>
              <a:rPr lang="tr-T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Bez paralarını kendilerine alıyorlar? (Aylık 694,32 TL)</a:t>
            </a:r>
          </a:p>
          <a:p>
            <a:pPr marL="0" indent="0">
              <a:buNone/>
            </a:pPr>
            <a:r>
              <a:rPr lang="tr-T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(Evde bakım aylığı 11,702 TL)</a:t>
            </a:r>
          </a:p>
          <a:p>
            <a:r>
              <a:rPr lang="tr-T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Hastanın kanı düşünceye kadar bakımevi hiç mi tahlil yapmamış?</a:t>
            </a:r>
          </a:p>
          <a:p>
            <a:r>
              <a:rPr lang="tr-T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Neden adrenalin yapmadınız yaşlıya? (112)</a:t>
            </a:r>
          </a:p>
          <a:p>
            <a:r>
              <a:rPr lang="tr-T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Entübasyon setiniz yok mu? Biz gelinceye kadar entübe etseydiniz ya? (112)</a:t>
            </a:r>
          </a:p>
          <a:p>
            <a:r>
              <a:rPr lang="tr-T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Çok kilo kaybetmiş, resmen çökmüş???</a:t>
            </a:r>
          </a:p>
          <a:p>
            <a:r>
              <a:rPr lang="tr-T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Dişlerini, işitme cihazlarını satıyor musunuz?</a:t>
            </a:r>
          </a:p>
          <a:p>
            <a:r>
              <a:rPr lang="tr-T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  <a:p>
            <a:endParaRPr lang="tr-TR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FAEA586-72B7-8198-DC92-747981A5D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ABED8-41E0-409C-B240-D239D6FFE6D0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2394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0D15222-2D6B-3189-3883-A25E06041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059" y="657976"/>
            <a:ext cx="8911687" cy="1280890"/>
          </a:xfrm>
        </p:spPr>
        <p:txBody>
          <a:bodyPr/>
          <a:lstStyle/>
          <a:p>
            <a:r>
              <a:rPr lang="tr-TR" b="1" dirty="0"/>
              <a:t>Kayıt ve değerlendirme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B411325-CE72-5EC1-AFE0-BFEEE807F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059" y="1567543"/>
            <a:ext cx="9707553" cy="5070323"/>
          </a:xfrm>
        </p:spPr>
        <p:txBody>
          <a:bodyPr>
            <a:normAutofit/>
          </a:bodyPr>
          <a:lstStyle/>
          <a:p>
            <a:r>
              <a:rPr lang="tr-TR" sz="2400" dirty="0">
                <a:solidFill>
                  <a:schemeClr val="tx1"/>
                </a:solidFill>
              </a:rPr>
              <a:t>Akut ve kronik hastalık öyküsü, sistemik öykü</a:t>
            </a:r>
          </a:p>
          <a:p>
            <a:r>
              <a:rPr lang="tr-TR" sz="2400" dirty="0">
                <a:solidFill>
                  <a:schemeClr val="tx1"/>
                </a:solidFill>
              </a:rPr>
              <a:t>Sigara, alkol, madde </a:t>
            </a:r>
            <a:r>
              <a:rPr lang="tr-TR" sz="2400" dirty="0" err="1">
                <a:solidFill>
                  <a:schemeClr val="tx1"/>
                </a:solidFill>
              </a:rPr>
              <a:t>vb</a:t>
            </a:r>
            <a:r>
              <a:rPr lang="tr-TR" sz="2400" dirty="0">
                <a:solidFill>
                  <a:schemeClr val="tx1"/>
                </a:solidFill>
              </a:rPr>
              <a:t> alışkanlıklar, </a:t>
            </a:r>
            <a:r>
              <a:rPr lang="tr-TR" sz="2400" dirty="0" err="1">
                <a:solidFill>
                  <a:schemeClr val="tx1"/>
                </a:solidFill>
              </a:rPr>
              <a:t>allerji</a:t>
            </a:r>
            <a:r>
              <a:rPr lang="tr-TR" sz="2400" dirty="0">
                <a:solidFill>
                  <a:schemeClr val="tx1"/>
                </a:solidFill>
              </a:rPr>
              <a:t> öyküsü</a:t>
            </a:r>
          </a:p>
          <a:p>
            <a:r>
              <a:rPr lang="tr-TR" sz="2400" dirty="0">
                <a:solidFill>
                  <a:schemeClr val="tx1"/>
                </a:solidFill>
              </a:rPr>
              <a:t>Sosyal inceleme raporu</a:t>
            </a:r>
          </a:p>
          <a:p>
            <a:r>
              <a:rPr lang="tr-TR" sz="2400" dirty="0">
                <a:solidFill>
                  <a:schemeClr val="tx1"/>
                </a:solidFill>
              </a:rPr>
              <a:t>Geçirilmiş ameliyat öyküsü</a:t>
            </a:r>
          </a:p>
          <a:p>
            <a:r>
              <a:rPr lang="tr-TR" sz="2400" dirty="0" err="1">
                <a:solidFill>
                  <a:schemeClr val="tx1"/>
                </a:solidFill>
              </a:rPr>
              <a:t>İtaki</a:t>
            </a:r>
            <a:r>
              <a:rPr lang="tr-TR" sz="2400" dirty="0">
                <a:solidFill>
                  <a:schemeClr val="tx1"/>
                </a:solidFill>
              </a:rPr>
              <a:t> düşme riski ölçeği</a:t>
            </a:r>
          </a:p>
          <a:p>
            <a:r>
              <a:rPr lang="tr-TR" sz="2400" dirty="0" err="1">
                <a:solidFill>
                  <a:schemeClr val="tx1"/>
                </a:solidFill>
              </a:rPr>
              <a:t>Braden</a:t>
            </a:r>
            <a:r>
              <a:rPr lang="tr-TR" sz="2400" dirty="0">
                <a:solidFill>
                  <a:schemeClr val="tx1"/>
                </a:solidFill>
              </a:rPr>
              <a:t> bası yarası değerlendirme ölçeği</a:t>
            </a:r>
          </a:p>
          <a:p>
            <a:r>
              <a:rPr lang="tr-TR" sz="2400" dirty="0">
                <a:solidFill>
                  <a:schemeClr val="tx1"/>
                </a:solidFill>
              </a:rPr>
              <a:t>İlaç ve malzeme listesi</a:t>
            </a:r>
          </a:p>
          <a:p>
            <a:r>
              <a:rPr lang="tr-TR" sz="2400" dirty="0">
                <a:solidFill>
                  <a:schemeClr val="tx1"/>
                </a:solidFill>
              </a:rPr>
              <a:t>Ağrı tanımlama skalası (VAS)</a:t>
            </a:r>
          </a:p>
          <a:p>
            <a:r>
              <a:rPr lang="tr-TR" sz="2400" dirty="0">
                <a:solidFill>
                  <a:schemeClr val="tx1"/>
                </a:solidFill>
              </a:rPr>
              <a:t>Erişkin aşı kartı (İnfluenza, </a:t>
            </a:r>
            <a:r>
              <a:rPr lang="tr-TR" sz="2400" dirty="0" err="1">
                <a:solidFill>
                  <a:schemeClr val="tx1"/>
                </a:solidFill>
              </a:rPr>
              <a:t>Pnömokok</a:t>
            </a:r>
            <a:r>
              <a:rPr lang="tr-TR" sz="2400" dirty="0">
                <a:solidFill>
                  <a:schemeClr val="tx1"/>
                </a:solidFill>
              </a:rPr>
              <a:t>, Zona, </a:t>
            </a:r>
            <a:r>
              <a:rPr lang="tr-TR" sz="2400" dirty="0" err="1">
                <a:solidFill>
                  <a:schemeClr val="tx1"/>
                </a:solidFill>
              </a:rPr>
              <a:t>Tetanoz</a:t>
            </a:r>
            <a:r>
              <a:rPr lang="tr-TR" sz="2400" dirty="0">
                <a:solidFill>
                  <a:schemeClr val="tx1"/>
                </a:solidFill>
              </a:rPr>
              <a:t>, RSV…)</a:t>
            </a:r>
          </a:p>
          <a:p>
            <a:r>
              <a:rPr lang="tr-TR" sz="2400" dirty="0">
                <a:solidFill>
                  <a:schemeClr val="tx1"/>
                </a:solidFill>
              </a:rPr>
              <a:t>…..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BBA217F-4FCC-DA84-4239-05093672F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ABED8-41E0-409C-B240-D239D6FFE6D0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9626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tr-TR"/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513EBF72-EDB5-4278-94B8-34AAC2FA6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BD486FF-4365-499B-AFF7-0F07549D9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047" y="935646"/>
            <a:ext cx="4851190" cy="4968016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CB731FB-FF3E-4D53-9E6A-67C4DAD74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87364" y="228600"/>
            <a:ext cx="2851523" cy="6638625"/>
            <a:chOff x="2487613" y="285750"/>
            <a:chExt cx="2428875" cy="5654676"/>
          </a:xfrm>
        </p:grpSpPr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F76669B2-AA72-48F0-BE02-E23B19922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F7EF4251-A868-4B47-8099-154550F04E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089C3DFC-191F-40B9-93AF-2E59D5126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F0B594F9-A7B5-471C-BFBE-74E9F73879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562B3703-0AD3-4477-ACE3-9792DB070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AFC61811-5AD7-40A8-9E5C-80020778D8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3" name="Freeform 17">
              <a:extLst>
                <a:ext uri="{FF2B5EF4-FFF2-40B4-BE49-F238E27FC236}">
                  <a16:creationId xmlns:a16="http://schemas.microsoft.com/office/drawing/2014/main" id="{CEACC779-3664-47DA-AF86-A2D8EF93A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4" name="Freeform 18">
              <a:extLst>
                <a:ext uri="{FF2B5EF4-FFF2-40B4-BE49-F238E27FC236}">
                  <a16:creationId xmlns:a16="http://schemas.microsoft.com/office/drawing/2014/main" id="{BF9F040E-FE57-4AD6-8CBF-357962246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5" name="Freeform 19">
              <a:extLst>
                <a:ext uri="{FF2B5EF4-FFF2-40B4-BE49-F238E27FC236}">
                  <a16:creationId xmlns:a16="http://schemas.microsoft.com/office/drawing/2014/main" id="{9BBEC815-1ED3-430D-B771-4CFC3952F7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6" name="Freeform 20">
              <a:extLst>
                <a:ext uri="{FF2B5EF4-FFF2-40B4-BE49-F238E27FC236}">
                  <a16:creationId xmlns:a16="http://schemas.microsoft.com/office/drawing/2014/main" id="{E076923D-B0A5-40D9-BE13-91C93F1E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7" name="Freeform 21">
              <a:extLst>
                <a:ext uri="{FF2B5EF4-FFF2-40B4-BE49-F238E27FC236}">
                  <a16:creationId xmlns:a16="http://schemas.microsoft.com/office/drawing/2014/main" id="{1CA2364B-42C8-4755-9072-E60C43561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8" name="Freeform 22">
              <a:extLst>
                <a:ext uri="{FF2B5EF4-FFF2-40B4-BE49-F238E27FC236}">
                  <a16:creationId xmlns:a16="http://schemas.microsoft.com/office/drawing/2014/main" id="{D01B42BD-FD31-49A1-A45A-C98410BC8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D79CD01-D829-46FC-843C-D4F80BD91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4579" y="-786"/>
            <a:ext cx="2356675" cy="6854040"/>
            <a:chOff x="6627813" y="194833"/>
            <a:chExt cx="1952625" cy="5678918"/>
          </a:xfrm>
        </p:grpSpPr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252D6E81-1EBB-4132-B5B0-556E4A35F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2" name="Freeform 28">
              <a:extLst>
                <a:ext uri="{FF2B5EF4-FFF2-40B4-BE49-F238E27FC236}">
                  <a16:creationId xmlns:a16="http://schemas.microsoft.com/office/drawing/2014/main" id="{BE7131A3-1888-4927-B822-590D34151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3" name="Freeform 29">
              <a:extLst>
                <a:ext uri="{FF2B5EF4-FFF2-40B4-BE49-F238E27FC236}">
                  <a16:creationId xmlns:a16="http://schemas.microsoft.com/office/drawing/2014/main" id="{024990C0-6285-4C3B-A5B5-B6AC370985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4" name="Freeform 30">
              <a:extLst>
                <a:ext uri="{FF2B5EF4-FFF2-40B4-BE49-F238E27FC236}">
                  <a16:creationId xmlns:a16="http://schemas.microsoft.com/office/drawing/2014/main" id="{D262A308-5E13-40AA-AA87-D105F5533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5" name="Freeform 31">
              <a:extLst>
                <a:ext uri="{FF2B5EF4-FFF2-40B4-BE49-F238E27FC236}">
                  <a16:creationId xmlns:a16="http://schemas.microsoft.com/office/drawing/2014/main" id="{F7DF2F8A-7C9D-4727-A7D6-C74AF47929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6" name="Freeform 32">
              <a:extLst>
                <a:ext uri="{FF2B5EF4-FFF2-40B4-BE49-F238E27FC236}">
                  <a16:creationId xmlns:a16="http://schemas.microsoft.com/office/drawing/2014/main" id="{93DA702E-EE7A-4584-9847-803FDCDB1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7" name="Freeform 33">
              <a:extLst>
                <a:ext uri="{FF2B5EF4-FFF2-40B4-BE49-F238E27FC236}">
                  <a16:creationId xmlns:a16="http://schemas.microsoft.com/office/drawing/2014/main" id="{AF7E021C-0B5A-4035-8A00-029A52847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8" name="Freeform 34">
              <a:extLst>
                <a:ext uri="{FF2B5EF4-FFF2-40B4-BE49-F238E27FC236}">
                  <a16:creationId xmlns:a16="http://schemas.microsoft.com/office/drawing/2014/main" id="{CE46A368-BBD8-41CC-B450-E298BE02D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9" name="Freeform 35">
              <a:extLst>
                <a:ext uri="{FF2B5EF4-FFF2-40B4-BE49-F238E27FC236}">
                  <a16:creationId xmlns:a16="http://schemas.microsoft.com/office/drawing/2014/main" id="{A99CD41F-58F2-4092-9F39-26AE634EC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70" name="Freeform 36">
              <a:extLst>
                <a:ext uri="{FF2B5EF4-FFF2-40B4-BE49-F238E27FC236}">
                  <a16:creationId xmlns:a16="http://schemas.microsoft.com/office/drawing/2014/main" id="{D368702B-EDA4-4EB6-A760-C68F022DAF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71" name="Freeform 37">
              <a:extLst>
                <a:ext uri="{FF2B5EF4-FFF2-40B4-BE49-F238E27FC236}">
                  <a16:creationId xmlns:a16="http://schemas.microsoft.com/office/drawing/2014/main" id="{2FB0ECE4-08DF-4876-8CC9-7EB32EF25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72" name="Freeform 38">
              <a:extLst>
                <a:ext uri="{FF2B5EF4-FFF2-40B4-BE49-F238E27FC236}">
                  <a16:creationId xmlns:a16="http://schemas.microsoft.com/office/drawing/2014/main" id="{C978BD1A-4BF4-42EC-B61D-9D7700FE1F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651F41BE-95EF-E2A3-2951-6D0B9816C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602" y="1206577"/>
            <a:ext cx="3181597" cy="38417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b="1" dirty="0" err="1"/>
              <a:t>Beslenme</a:t>
            </a:r>
            <a:endParaRPr lang="en-US" sz="4400" b="1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 cstate="print"/>
          <a:srcRect r="5017" b="3529"/>
          <a:stretch/>
        </p:blipFill>
        <p:spPr>
          <a:xfrm>
            <a:off x="182880" y="491067"/>
            <a:ext cx="5635941" cy="5968367"/>
          </a:xfrm>
          <a:prstGeom prst="rect">
            <a:avLst/>
          </a:prstGeom>
          <a:noFill/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AEC89D32-0839-4A5D-80DB-D12259CA4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7355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76" name="Freeform 33">
            <a:extLst>
              <a:ext uri="{FF2B5EF4-FFF2-40B4-BE49-F238E27FC236}">
                <a16:creationId xmlns:a16="http://schemas.microsoft.com/office/drawing/2014/main" id="{7229C60D-EFB4-4944-AEB7-4773C1A7B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087355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E5D5CCC-FE3E-FB6F-FF79-E2A1F95B6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19167" y="4529540"/>
            <a:ext cx="77976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648ABED8-41E0-409C-B240-D239D6FFE6D0}" type="slidenum">
              <a:rPr lang="en-US" sz="1900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3807105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824CDB0-619A-FB17-AF02-7F6B88591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ABED8-41E0-409C-B240-D239D6FFE6D0}" type="slidenum">
              <a:rPr lang="tr-TR" smtClean="0"/>
              <a:t>8</a:t>
            </a:fld>
            <a:endParaRPr lang="tr-TR"/>
          </a:p>
        </p:txBody>
      </p:sp>
      <p:pic>
        <p:nvPicPr>
          <p:cNvPr id="5" name="quotAllah brokoli indirirdi koyun indirmezdiquot">
            <a:hlinkClick r:id="" action="ppaction://media"/>
            <a:extLst>
              <a:ext uri="{FF2B5EF4-FFF2-40B4-BE49-F238E27FC236}">
                <a16:creationId xmlns:a16="http://schemas.microsoft.com/office/drawing/2014/main" id="{855EC16C-9F63-0089-020B-5D89869379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10098" y="213716"/>
            <a:ext cx="4171804" cy="549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0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>
            <a:extLst>
              <a:ext uri="{FF2B5EF4-FFF2-40B4-BE49-F238E27FC236}">
                <a16:creationId xmlns:a16="http://schemas.microsoft.com/office/drawing/2014/main" id="{6F749969-D97D-6914-808D-CB0B43411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91" y="595176"/>
            <a:ext cx="6109235" cy="412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object 93">
            <a:extLst>
              <a:ext uri="{FF2B5EF4-FFF2-40B4-BE49-F238E27FC236}">
                <a16:creationId xmlns:a16="http://schemas.microsoft.com/office/drawing/2014/main" id="{B9A4C547-7C0B-50CF-A434-466B09BDD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067" y="228601"/>
            <a:ext cx="10955866" cy="36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463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3000"/>
              </a:lnSpc>
            </a:pPr>
            <a:r>
              <a:rPr lang="tr-TR" altLang="tr-TR" sz="2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yaşından sonra kas yıkımı başlar, yaşlanma ve beraberinde hastalıkla ivme kazanır.</a:t>
            </a:r>
            <a:endParaRPr lang="tr-TR" altLang="tr-TR" sz="2400" baseline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13B90963-4776-937A-D2FB-0EDEA1A111E8}"/>
              </a:ext>
            </a:extLst>
          </p:cNvPr>
          <p:cNvSpPr txBox="1"/>
          <p:nvPr/>
        </p:nvSpPr>
        <p:spPr>
          <a:xfrm>
            <a:off x="192691" y="4718478"/>
            <a:ext cx="6035663" cy="4308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Deutz</a:t>
            </a: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NEP et al. </a:t>
            </a:r>
            <a:r>
              <a:rPr lang="tr-TR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Clinical</a:t>
            </a: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Nutrition</a:t>
            </a: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2014;33:929-36</a:t>
            </a:r>
          </a:p>
          <a:p>
            <a:pPr>
              <a:defRPr/>
            </a:pP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Baler S et al. </a:t>
            </a:r>
            <a:r>
              <a:rPr lang="tr-TR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Parenter</a:t>
            </a: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Enteral</a:t>
            </a: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Nutr</a:t>
            </a: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2009;33(1):71-82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6F3E2586-14D7-F6A1-F908-6D38345122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08"/>
          <a:stretch/>
        </p:blipFill>
        <p:spPr>
          <a:xfrm>
            <a:off x="6228354" y="2928418"/>
            <a:ext cx="5853580" cy="2841761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30524217-A885-357A-74DA-C9F13EF30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755" y="6528564"/>
            <a:ext cx="25622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Metin kutusu 11">
            <a:extLst>
              <a:ext uri="{FF2B5EF4-FFF2-40B4-BE49-F238E27FC236}">
                <a16:creationId xmlns:a16="http://schemas.microsoft.com/office/drawing/2014/main" id="{F94EC4B1-4432-9C66-8515-A4E1EDBD2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4805" y="6346929"/>
            <a:ext cx="4953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tr-TR" altLang="tr-TR" sz="1000" dirty="0" err="1"/>
              <a:t>Demling</a:t>
            </a:r>
            <a:r>
              <a:rPr lang="tr-TR" altLang="tr-TR" sz="1000" dirty="0"/>
              <a:t> R. </a:t>
            </a:r>
            <a:r>
              <a:rPr lang="tr-TR" altLang="tr-TR" sz="1000" dirty="0" err="1"/>
              <a:t>Eplasty</a:t>
            </a:r>
            <a:r>
              <a:rPr lang="tr-TR" altLang="tr-TR" sz="1000" dirty="0"/>
              <a:t> 2009;(e9):65-94</a:t>
            </a:r>
          </a:p>
        </p:txBody>
      </p:sp>
      <p:sp>
        <p:nvSpPr>
          <p:cNvPr id="5" name="object 93">
            <a:extLst>
              <a:ext uri="{FF2B5EF4-FFF2-40B4-BE49-F238E27FC236}">
                <a16:creationId xmlns:a16="http://schemas.microsoft.com/office/drawing/2014/main" id="{3570F124-1F95-A35A-5644-D14425ADD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722" y="5801317"/>
            <a:ext cx="9828214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463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3000"/>
              </a:lnSpc>
            </a:pPr>
            <a:r>
              <a:rPr lang="tr-TR" altLang="tr-TR" sz="2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Yaş veya nedenlerden bağımsız olarak, kas kaybı bağışıklık fonksiyonunu tehlikeye atar ve tüm organları etkiler.</a:t>
            </a:r>
            <a:endParaRPr lang="tr-TR" altLang="tr-TR" sz="2400" baseline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545503"/>
      </p:ext>
    </p:extLst>
  </p:cSld>
  <p:clrMapOvr>
    <a:masterClrMapping/>
  </p:clrMapOvr>
</p:sld>
</file>

<file path=ppt/theme/theme1.xml><?xml version="1.0" encoding="utf-8"?>
<a:theme xmlns:a="http://schemas.openxmlformats.org/drawingml/2006/main" name="Duman">
  <a:themeElements>
    <a:clrScheme name="Duma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Duma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uma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8EB410E7384FD544926ED72B5900EAF6" ma:contentTypeVersion="14" ma:contentTypeDescription="Yeni belge oluşturun." ma:contentTypeScope="" ma:versionID="ee3b467df7de9d1b498d84e13587d71a">
  <xsd:schema xmlns:xsd="http://www.w3.org/2001/XMLSchema" xmlns:xs="http://www.w3.org/2001/XMLSchema" xmlns:p="http://schemas.microsoft.com/office/2006/metadata/properties" xmlns:ns2="b636c289-89ec-4aac-a5a7-fae3efcce21f" xmlns:ns3="12078768-e010-496c-be91-13abd3bf1d00" targetNamespace="http://schemas.microsoft.com/office/2006/metadata/properties" ma:root="true" ma:fieldsID="1445dff4ae24a478bb1b27fd6f0ffa69" ns2:_="" ns3:_="">
    <xsd:import namespace="b636c289-89ec-4aac-a5a7-fae3efcce21f"/>
    <xsd:import namespace="12078768-e010-496c-be91-13abd3bf1d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6c289-89ec-4aac-a5a7-fae3efcce2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Resim Etiketleri" ma:readOnly="false" ma:fieldId="{5cf76f15-5ced-4ddc-b409-7134ff3c332f}" ma:taxonomyMulti="true" ma:sspId="f08ca68a-84f9-4e39-b925-9c0f4131ac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078768-e010-496c-be91-13abd3bf1d0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a2bcbba-ecaf-438c-8d17-d96268f593a6}" ma:internalName="TaxCatchAll" ma:showField="CatchAllData" ma:web="12078768-e010-496c-be91-13abd3bf1d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636c289-89ec-4aac-a5a7-fae3efcce21f">
      <Terms xmlns="http://schemas.microsoft.com/office/infopath/2007/PartnerControls"/>
    </lcf76f155ced4ddcb4097134ff3c332f>
    <TaxCatchAll xmlns="12078768-e010-496c-be91-13abd3bf1d00" xsi:nil="true"/>
  </documentManagement>
</p:properties>
</file>

<file path=customXml/itemProps1.xml><?xml version="1.0" encoding="utf-8"?>
<ds:datastoreItem xmlns:ds="http://schemas.openxmlformats.org/officeDocument/2006/customXml" ds:itemID="{AEA027E6-A620-496F-A076-06B631AE3359}"/>
</file>

<file path=customXml/itemProps2.xml><?xml version="1.0" encoding="utf-8"?>
<ds:datastoreItem xmlns:ds="http://schemas.openxmlformats.org/officeDocument/2006/customXml" ds:itemID="{8537A89F-2F59-48CF-A0E5-608F807D6AF8}"/>
</file>

<file path=customXml/itemProps3.xml><?xml version="1.0" encoding="utf-8"?>
<ds:datastoreItem xmlns:ds="http://schemas.openxmlformats.org/officeDocument/2006/customXml" ds:itemID="{FB81940A-1711-414F-B0D1-83109F17C40D}"/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11219</TotalTime>
  <Words>1389</Words>
  <Application>Microsoft Office PowerPoint</Application>
  <PresentationFormat>Geniş ekran</PresentationFormat>
  <Paragraphs>233</Paragraphs>
  <Slides>36</Slides>
  <Notes>7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12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36</vt:i4>
      </vt:variant>
    </vt:vector>
  </HeadingPairs>
  <TitlesOfParts>
    <vt:vector size="49" baseType="lpstr">
      <vt:lpstr>Aptos</vt:lpstr>
      <vt:lpstr>Arial</vt:lpstr>
      <vt:lpstr>Arial Black</vt:lpstr>
      <vt:lpstr>ArialMT</vt:lpstr>
      <vt:lpstr>Calibri</vt:lpstr>
      <vt:lpstr>Century Gothic</vt:lpstr>
      <vt:lpstr>Futura Hv BT Heavy</vt:lpstr>
      <vt:lpstr>Times New Roman</vt:lpstr>
      <vt:lpstr>Trebuchet MS</vt:lpstr>
      <vt:lpstr>Verdana</vt:lpstr>
      <vt:lpstr>Wingdings</vt:lpstr>
      <vt:lpstr>Wingdings 3</vt:lpstr>
      <vt:lpstr>Duman</vt:lpstr>
      <vt:lpstr>Hastane Dışı Palyatif Bakım</vt:lpstr>
      <vt:lpstr>Sunum İçeriği</vt:lpstr>
      <vt:lpstr>PowerPoint Sunusu</vt:lpstr>
      <vt:lpstr>PowerPoint Sunusu</vt:lpstr>
      <vt:lpstr>Doğru bilinen yanlışlar </vt:lpstr>
      <vt:lpstr>Kayıt ve değerlendirme</vt:lpstr>
      <vt:lpstr>Beslenme</vt:lpstr>
      <vt:lpstr>PowerPoint Sunusu</vt:lpstr>
      <vt:lpstr>PowerPoint Sunusu</vt:lpstr>
      <vt:lpstr>PowerPoint Sunusu</vt:lpstr>
      <vt:lpstr>PowerPoint Sunusu</vt:lpstr>
      <vt:lpstr>PowerPoint Sunusu</vt:lpstr>
      <vt:lpstr>Sıvı alımı</vt:lpstr>
      <vt:lpstr>Fizyolojik değişiklikler</vt:lpstr>
      <vt:lpstr>Dehidratasyona yatkınlık</vt:lpstr>
      <vt:lpstr>Sıvı azlığı sonucu</vt:lpstr>
      <vt:lpstr>Günlük su ihtiyacı hesaplama</vt:lpstr>
      <vt:lpstr>Davranışsal Sorunlar</vt:lpstr>
      <vt:lpstr>Davranışsal sorunlar</vt:lpstr>
      <vt:lpstr>Sorununun Değerlendirilmesi</vt:lpstr>
      <vt:lpstr>Tetikleyiciler</vt:lpstr>
      <vt:lpstr>PowerPoint Sunusu</vt:lpstr>
      <vt:lpstr>Aşı</vt:lpstr>
      <vt:lpstr>PowerPoint Sunusu</vt:lpstr>
      <vt:lpstr>Polifarmasi</vt:lpstr>
      <vt:lpstr>Neden ileri yaş kişilerde ilaçla ilgili yan etki ya da toksik etki daha sık görülür?</vt:lpstr>
      <vt:lpstr>Basınç yarası</vt:lpstr>
      <vt:lpstr>PowerPoint Sunusu</vt:lpstr>
      <vt:lpstr>NEGATİF BASINÇLI KAPAMA TEDAVİSİ (NBYT) </vt:lpstr>
      <vt:lpstr>DM +, HT +, KVY + </vt:lpstr>
      <vt:lpstr>Tedavi sonrası</vt:lpstr>
      <vt:lpstr>PowerPoint Sunusu</vt:lpstr>
      <vt:lpstr>PowerPoint Sunusu</vt:lpstr>
      <vt:lpstr>PowerPoint Sunusu</vt:lpstr>
      <vt:lpstr>Kaynaklar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Başlık</dc:title>
  <dc:creator>hüseyin can</dc:creator>
  <cp:lastModifiedBy>loq5</cp:lastModifiedBy>
  <cp:revision>39</cp:revision>
  <dcterms:created xsi:type="dcterms:W3CDTF">2021-11-23T10:06:40Z</dcterms:created>
  <dcterms:modified xsi:type="dcterms:W3CDTF">2025-10-16T06:05:02Z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0x0101008EB410E7384FD544926ED72B5900EAF6</vt:lpwstr>
  </property>
</Properties>
</file>