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6" r:id="rId10"/>
    <p:sldId id="269" r:id="rId11"/>
    <p:sldId id="263" r:id="rId12"/>
    <p:sldId id="265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/>
    <p:restoredTop sz="91427"/>
  </p:normalViewPr>
  <p:slideViewPr>
    <p:cSldViewPr snapToGrid="0">
      <p:cViewPr varScale="1">
        <p:scale>
          <a:sx n="110" d="100"/>
          <a:sy n="110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AE54-5AA8-4644-A6CA-F73663E7E101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CFA2-F62E-9740-B398-8E792AA9BE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92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CFA2-F62E-9740-B398-8E792AA9BEC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72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CURTO, L. &amp;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TRIMARCHI, F. 2016.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Hypopituitarism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narrative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hypothalamic-pituitary-gonadal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hypothalamic-pituitary-thyroid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hypothalamic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pituitary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-adrenal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39, 1115-24.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CFA2-F62E-9740-B398-8E792AA9BEC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43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PARAGLIOLA, R. M., LOCANTORE, P., CORSELLO, S. M. &amp;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SALVATORI, R. 2023.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Treating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Hypopituitarism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65s: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Aging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18, 423-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439.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CFA2-F62E-9740-B398-8E792AA9BEC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71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MINNITI, G., ESPOSITO, V., PICCIRILLI, M., FRATTICCI, A., SANTORO, A. &amp;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JAFFRAIN-REA, M. L.2005.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pituitary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153, 723-35.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CFA2-F62E-9740-B398-8E792AA9BEC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12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MINNITI, G., ESPOSITO, V., PICCIRILLI, M., FRATTICCI, A., SANTORO, A. &amp;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JAFFRAIN-REA, M. L.2005.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pituitary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153, 723-35.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VILLAR-TAIBO, R., DIAZ-ORTEGA, C., SIFONTES-DUBON, M., FERNANDEZ-POMBO, A.,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SERRAMITO-GARCIA, R., MARTINEZ-CAPOCCIONI, G. &amp;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BERNABEU, I. 2021.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Pituitary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72, 814-822.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CFA2-F62E-9740-B398-8E792AA9BEC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3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C72490-57FB-74FB-D257-BF8C9B78E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1CF71B1-56DD-9929-7B1D-90FE2547B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9577AF-677D-D30B-F4BA-B2AEDE33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410ECC-8747-FF85-48F4-75EC0D8E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C8090A-6AC3-CABD-2C8E-C1DEF694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86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A71D8D-4712-5BC5-BB41-FFD8CFC3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F2A89E-7CA0-2454-3AAF-39852B9C9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03019F-C768-CFFF-34CD-61261361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0DDBD1-42E8-A9CD-193B-3A0829F0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4CA192-6A60-0D22-3DA6-7E8F9815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2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C28D0B-33B0-59D3-C174-8807E6E8A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23DE4B-F05F-F421-F65B-83A6775A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3D69E6-E4E1-4C6E-CD9A-9B804C1C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05D861-6968-C9D9-5E9F-304D8BB3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23B289-E01F-7AE8-73E9-FCF8090C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57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AAD70-2AC0-C8C4-89E7-B1C35675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0331E-B774-32D3-E2E7-88A8EC6B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5CC2B-F1AA-D4A4-6381-CAAC3DA3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44B65D-B70A-0AF7-7C4E-F88CFD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3A9C7-DDB2-1D4F-CDB5-1CD17BB8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5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9C9C50-3246-D8F8-A358-5ECB8284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04D8F0-2E57-E72A-6AA6-A1008336D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575550-846B-C996-1C7E-B67B1316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6FF7AC-EDD0-9394-8F8D-09EEF0FE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76C183-63CD-9F87-B6CC-AAB8BC6E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1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C37E80-5F05-1AC4-9777-5F333657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B1660B-994C-57D8-85D6-BF5487D2D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C76FF7-CFC0-47F9-B717-28D078BE6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6D6E6F-0B63-EA1C-B6C2-553E8A3F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911F1-E745-44EE-5275-17AC0BD6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967D32-6997-093D-17E5-A5014FEE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39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4E51A7-0056-A49C-C308-0CE1D25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A9F149-2251-C72A-574B-89CE6DED8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983B91-EAC6-83C2-2EB0-4ECCF412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832DCC-5DD7-EF63-4906-03E8F42A9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8DA8C4-D038-FD22-C451-F22F839A8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3D29B78-B993-832E-CB4E-FA809282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3ABA801-D91F-5E0C-42B7-F6FB7380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5589D0-F6FD-9D7D-8B31-F965DFE3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87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BE365D-2D54-B7E9-2733-1F9531CA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EC91BD-3DE6-0F23-9DF4-F4280436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652921-3503-F7C4-9D90-55E4728E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8A81C3-6634-4246-3C23-B02A4E13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10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138295-DFA2-DF4D-4C73-ECED87C0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58045A-B254-70F3-1399-1185077F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8FAE7E-048D-565B-0F51-7A5D546E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0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0154D-4007-F74C-4826-6862458D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947F84-23CE-7A3C-7215-009B588D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88C6C8-8BE6-11FF-E0A3-88A8B1A06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37F9A0-5BE6-F83E-D462-A3DC20B2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1A9C965-2382-0D5D-1108-5ACA6390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24A182-B64A-2465-CB69-958B0AF4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19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1008FD-3088-EF00-FCC5-6852AB53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4DC94C-D397-F78D-0569-A82ECDAAC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F0C33D-51B0-BFC1-6606-672D55760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65194B-2C25-FAD5-1AB1-93C1AF4B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860457-573F-C8DF-0FC4-EF09E3C1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8635DF-E321-58E6-9A8C-A9C24053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2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4D4016-3167-1DE4-C593-F468154C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F0D46C-30E6-73B0-4C8F-1C0FB908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1A00B3-D04C-DF1E-C8D8-00DD7C6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0078F-67B4-9E4B-A1A9-85C294377E12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E41C52-6C38-1759-50A9-D64B15E06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587ABC-9F63-A05B-0242-74057D276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F1D5E-0277-7A41-B089-D504BBFEA8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11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F066769-314A-C9AF-E05C-4B275C1D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5981DDF-6EE4-8AF3-FFE2-89C393787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108200"/>
            <a:ext cx="9144000" cy="2387600"/>
          </a:xfrm>
        </p:spPr>
        <p:txBody>
          <a:bodyPr>
            <a:noAutofit/>
          </a:bodyPr>
          <a:lstStyle/>
          <a:p>
            <a:r>
              <a:rPr lang="tr-TR" sz="4000" b="1" dirty="0" err="1"/>
              <a:t>Recurrent</a:t>
            </a:r>
            <a:r>
              <a:rPr lang="tr-TR" sz="4000" b="1" dirty="0"/>
              <a:t> </a:t>
            </a:r>
            <a:r>
              <a:rPr lang="tr-TR" sz="4000" b="1" dirty="0" err="1"/>
              <a:t>Falls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a </a:t>
            </a:r>
            <a:r>
              <a:rPr lang="tr-TR" sz="4000" b="1" dirty="0" err="1"/>
              <a:t>Rare</a:t>
            </a:r>
            <a:r>
              <a:rPr lang="tr-TR" sz="4000" b="1" dirty="0"/>
              <a:t> </a:t>
            </a:r>
            <a:r>
              <a:rPr lang="tr-TR" sz="4000" b="1" dirty="0" err="1"/>
              <a:t>Etiology</a:t>
            </a:r>
            <a:r>
              <a:rPr lang="tr-TR" sz="4000" b="1" dirty="0"/>
              <a:t> of </a:t>
            </a:r>
            <a:r>
              <a:rPr lang="tr-TR" sz="4000" b="1" dirty="0" err="1"/>
              <a:t>Hyponatremia</a:t>
            </a:r>
            <a:r>
              <a:rPr lang="tr-TR" sz="4000" b="1" dirty="0"/>
              <a:t> in </a:t>
            </a:r>
            <a:r>
              <a:rPr lang="tr-TR" sz="4000" b="1" dirty="0" err="1"/>
              <a:t>the</a:t>
            </a:r>
            <a:r>
              <a:rPr lang="tr-TR" sz="4000" b="1" dirty="0"/>
              <a:t> </a:t>
            </a:r>
            <a:r>
              <a:rPr lang="tr-TR" sz="4000" b="1" dirty="0" err="1"/>
              <a:t>Geriatric</a:t>
            </a:r>
            <a:r>
              <a:rPr lang="tr-TR" sz="4000" b="1" dirty="0"/>
              <a:t> </a:t>
            </a:r>
            <a:r>
              <a:rPr lang="tr-TR" sz="4000" b="1" dirty="0" err="1"/>
              <a:t>Population</a:t>
            </a:r>
            <a:r>
              <a:rPr lang="tr-TR" sz="4000" b="1" dirty="0"/>
              <a:t>: </a:t>
            </a:r>
            <a:r>
              <a:rPr lang="tr-TR" sz="4000" b="1" dirty="0" err="1"/>
              <a:t>Panhypopituitarism</a:t>
            </a:r>
            <a:r>
              <a:rPr lang="tr-TR" sz="4000" b="1" dirty="0"/>
              <a:t> </a:t>
            </a:r>
            <a:r>
              <a:rPr lang="tr-TR" sz="4000" b="1" dirty="0" err="1"/>
              <a:t>Secondary</a:t>
            </a:r>
            <a:r>
              <a:rPr lang="tr-TR" sz="4000" b="1" dirty="0"/>
              <a:t> </a:t>
            </a:r>
            <a:r>
              <a:rPr lang="tr-TR" sz="4000" b="1" dirty="0" err="1"/>
              <a:t>to</a:t>
            </a:r>
            <a:r>
              <a:rPr lang="tr-TR" sz="4000" b="1" dirty="0"/>
              <a:t> a </a:t>
            </a:r>
            <a:r>
              <a:rPr lang="tr-TR" sz="4000" b="1" dirty="0" err="1"/>
              <a:t>Non-Functioning</a:t>
            </a:r>
            <a:r>
              <a:rPr lang="tr-TR" sz="4000" b="1" dirty="0"/>
              <a:t> </a:t>
            </a:r>
            <a:r>
              <a:rPr lang="tr-TR" sz="4000" b="1" dirty="0" err="1"/>
              <a:t>Pituitary</a:t>
            </a:r>
            <a:r>
              <a:rPr lang="tr-TR" sz="4000" b="1" dirty="0"/>
              <a:t> </a:t>
            </a:r>
            <a:r>
              <a:rPr lang="tr-TR" sz="4000" b="1" dirty="0" err="1"/>
              <a:t>Macroadenoma</a:t>
            </a:r>
            <a:endParaRPr lang="tr-TR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E94C17-714B-C16A-C02E-C2BD28FAE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0500" y="5016501"/>
            <a:ext cx="9144000" cy="1655762"/>
          </a:xfrm>
        </p:spPr>
        <p:txBody>
          <a:bodyPr/>
          <a:lstStyle/>
          <a:p>
            <a:r>
              <a:rPr lang="tr-TR" dirty="0"/>
              <a:t>Dr. Zeynep EROĞLU SOYSAL</a:t>
            </a:r>
          </a:p>
          <a:p>
            <a:r>
              <a:rPr lang="tr-TR" dirty="0"/>
              <a:t>ANKARA ÜNİVERSİTESİ TIP FAKÜLTESİ </a:t>
            </a:r>
          </a:p>
          <a:p>
            <a:r>
              <a:rPr lang="tr-TR" dirty="0"/>
              <a:t>GERİATRİ BD</a:t>
            </a:r>
          </a:p>
        </p:txBody>
      </p:sp>
    </p:spTree>
    <p:extLst>
      <p:ext uri="{BB962C8B-B14F-4D97-AF65-F5344CB8AC3E}">
        <p14:creationId xmlns:p14="http://schemas.microsoft.com/office/powerpoint/2010/main" val="229961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3311DBC-2373-0146-658E-F64E7209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CFFD381-39F0-A85E-3FF5-8D687A0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4" y="851262"/>
            <a:ext cx="10515600" cy="1325563"/>
          </a:xfrm>
        </p:spPr>
        <p:txBody>
          <a:bodyPr/>
          <a:lstStyle/>
          <a:p>
            <a:r>
              <a:rPr lang="tr-TR" dirty="0"/>
              <a:t>Hormon replasman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0305D9-38D0-B8A7-7381-FEA0D59D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4" y="1906648"/>
            <a:ext cx="10515600" cy="4351338"/>
          </a:xfrm>
        </p:spPr>
        <p:txBody>
          <a:bodyPr/>
          <a:lstStyle/>
          <a:p>
            <a:r>
              <a:rPr lang="tr-TR" sz="2400" b="1" dirty="0" err="1"/>
              <a:t>Deltacortril</a:t>
            </a:r>
            <a:r>
              <a:rPr lang="tr-TR" sz="2400" b="1" dirty="0"/>
              <a:t> 5 mg/gün</a:t>
            </a:r>
          </a:p>
          <a:p>
            <a:r>
              <a:rPr lang="tr-TR" sz="2400" b="1" dirty="0" err="1"/>
              <a:t>Levotiron</a:t>
            </a:r>
            <a:r>
              <a:rPr lang="tr-TR" sz="2400" b="1" dirty="0"/>
              <a:t> 25 </a:t>
            </a:r>
            <a:r>
              <a:rPr lang="tr-TR" sz="2400" b="1" dirty="0" err="1"/>
              <a:t>mcg</a:t>
            </a:r>
            <a:r>
              <a:rPr lang="tr-TR" sz="2400" b="1" dirty="0"/>
              <a:t>-&gt;&gt; 50 </a:t>
            </a:r>
            <a:r>
              <a:rPr lang="tr-TR" sz="2400" b="1" dirty="0" err="1"/>
              <a:t>mcg</a:t>
            </a:r>
            <a:r>
              <a:rPr lang="tr-TR" sz="2400" b="1" dirty="0"/>
              <a:t>/gün</a:t>
            </a:r>
          </a:p>
          <a:p>
            <a:r>
              <a:rPr lang="tr-TR" sz="2400" dirty="0"/>
              <a:t>1.ay kontrolünde hastanın düşmeleri tekrarlamadı. Halsizlik ve iştahsızlık yakınmaları düzeldi.  </a:t>
            </a:r>
            <a:r>
              <a:rPr lang="tr-TR" sz="2400" dirty="0" err="1"/>
              <a:t>Na</a:t>
            </a:r>
            <a:r>
              <a:rPr lang="tr-TR" sz="2400" dirty="0"/>
              <a:t> düzeyi normal izlendi</a:t>
            </a:r>
          </a:p>
          <a:p>
            <a:r>
              <a:rPr lang="tr-TR" sz="2400" dirty="0"/>
              <a:t>2.ay kontrolünde </a:t>
            </a:r>
            <a:r>
              <a:rPr lang="tr-TR" sz="2400" b="1" dirty="0" err="1"/>
              <a:t>Sustanon</a:t>
            </a:r>
            <a:r>
              <a:rPr lang="tr-TR" sz="2400" b="1" dirty="0"/>
              <a:t> 250 mg/28 günde bir </a:t>
            </a:r>
            <a:r>
              <a:rPr lang="tr-TR" sz="2400" b="1" dirty="0" err="1"/>
              <a:t>sc</a:t>
            </a:r>
            <a:r>
              <a:rPr lang="tr-TR" sz="2400" b="1" dirty="0"/>
              <a:t> enjeksiyon</a:t>
            </a:r>
          </a:p>
          <a:p>
            <a:r>
              <a:rPr lang="tr-TR" sz="2400" b="1" dirty="0"/>
              <a:t>Beslenme, ev içi egzersiz planı, sekonder osteoporoz tedavisi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Beyin ve sinir cerrahisi tarafından operasyon planlanmakta,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0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F0A55D2-62EF-B56F-9B35-541CD51A9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7F71750-EB9C-9739-8349-DFA188B2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7" y="887412"/>
            <a:ext cx="10515600" cy="1325563"/>
          </a:xfrm>
        </p:spPr>
        <p:txBody>
          <a:bodyPr/>
          <a:lstStyle/>
          <a:p>
            <a:r>
              <a:rPr lang="tr-TR" dirty="0" err="1"/>
              <a:t>Hipofizer</a:t>
            </a:r>
            <a:r>
              <a:rPr lang="tr-TR" dirty="0"/>
              <a:t> Yetmezlik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7EF699-D356-3EF1-0091-9F2717B0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7" y="1995488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/>
              <a:t>46 /100.000 kişi</a:t>
            </a:r>
          </a:p>
          <a:p>
            <a:r>
              <a:rPr lang="tr-TR" sz="2400" b="1" dirty="0"/>
              <a:t>Halsizlik, kilo kaybı, iştahsızlık, hipotansiyon, hipoglisemi </a:t>
            </a:r>
          </a:p>
          <a:p>
            <a:pPr marL="0" indent="0">
              <a:buNone/>
            </a:pPr>
            <a:r>
              <a:rPr lang="tr-TR" sz="2400" b="1" dirty="0"/>
              <a:t>HİPONATREMİ </a:t>
            </a:r>
          </a:p>
          <a:p>
            <a:pPr marL="0" indent="0">
              <a:buNone/>
            </a:pPr>
            <a:r>
              <a:rPr lang="tr-TR" sz="2400" dirty="0"/>
              <a:t>-&gt;&gt; </a:t>
            </a:r>
            <a:r>
              <a:rPr lang="tr-TR" sz="2400" b="1" dirty="0"/>
              <a:t>özellikle yaşlı </a:t>
            </a:r>
            <a:r>
              <a:rPr lang="tr-TR" sz="2400" b="1" dirty="0" err="1"/>
              <a:t>hipofizer</a:t>
            </a:r>
            <a:r>
              <a:rPr lang="tr-TR" sz="2400" b="1" dirty="0"/>
              <a:t> yetmezlik vakalarında daha belirgin</a:t>
            </a:r>
          </a:p>
          <a:p>
            <a:pPr marL="0" indent="0">
              <a:buNone/>
            </a:pPr>
            <a:r>
              <a:rPr lang="tr-TR" sz="2400" dirty="0"/>
              <a:t>(Yaş ilişkili ADH sekresyonunun artması, böbreklerde yaşa bağlı su </a:t>
            </a:r>
            <a:r>
              <a:rPr lang="tr-TR" sz="2400" dirty="0" err="1"/>
              <a:t>ekskresyonunun</a:t>
            </a:r>
            <a:r>
              <a:rPr lang="tr-TR" sz="2400" dirty="0"/>
              <a:t> azalması)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Klinik olarak güçsüzlük, dengesizlik-</a:t>
            </a:r>
            <a:r>
              <a:rPr lang="tr-TR" sz="2400" dirty="0"/>
              <a:t>&gt;&gt; </a:t>
            </a:r>
            <a:r>
              <a:rPr lang="tr-TR" sz="2400" b="1" dirty="0"/>
              <a:t>DÜŞME</a:t>
            </a:r>
          </a:p>
          <a:p>
            <a:pPr marL="0" indent="0">
              <a:buNone/>
            </a:pPr>
            <a:r>
              <a:rPr lang="tr-TR" sz="2400" dirty="0"/>
              <a:t> ajitasyon, tremor, </a:t>
            </a:r>
            <a:r>
              <a:rPr lang="tr-TR" sz="2400" dirty="0" err="1"/>
              <a:t>stupor</a:t>
            </a:r>
            <a:r>
              <a:rPr lang="tr-TR" sz="2400" dirty="0"/>
              <a:t> ile </a:t>
            </a:r>
            <a:r>
              <a:rPr lang="tr-TR" sz="2400" dirty="0" err="1"/>
              <a:t>prezente</a:t>
            </a:r>
            <a:r>
              <a:rPr lang="tr-TR" sz="2400" dirty="0"/>
              <a:t> olabilir</a:t>
            </a:r>
          </a:p>
        </p:txBody>
      </p:sp>
      <p:pic>
        <p:nvPicPr>
          <p:cNvPr id="5" name="Grafik 4" descr="Ünlem İşareti düz dolguyla">
            <a:extLst>
              <a:ext uri="{FF2B5EF4-FFF2-40B4-BE49-F238E27FC236}">
                <a16:creationId xmlns:a16="http://schemas.microsoft.com/office/drawing/2014/main" id="{2723BF98-41A1-912E-B4C1-EE747B24B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0213" y="2727647"/>
            <a:ext cx="701353" cy="701353"/>
          </a:xfrm>
          <a:prstGeom prst="rect">
            <a:avLst/>
          </a:prstGeom>
        </p:spPr>
      </p:pic>
      <p:pic>
        <p:nvPicPr>
          <p:cNvPr id="9" name="Grafik 8" descr="Yapay zeka ana hat">
            <a:extLst>
              <a:ext uri="{FF2B5EF4-FFF2-40B4-BE49-F238E27FC236}">
                <a16:creationId xmlns:a16="http://schemas.microsoft.com/office/drawing/2014/main" id="{0DE6E87D-72E8-886B-E7A6-BA4A953F7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1451" y="1104899"/>
            <a:ext cx="1995488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04D7EC6-9B83-C95D-534D-133A9F7F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AE4B1D-50B6-4988-9AE6-7CFE1BF6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48" y="1650206"/>
            <a:ext cx="10925175" cy="5691188"/>
          </a:xfrm>
        </p:spPr>
        <p:txBody>
          <a:bodyPr>
            <a:normAutofit/>
          </a:bodyPr>
          <a:lstStyle/>
          <a:p>
            <a:r>
              <a:rPr lang="tr-TR" sz="2400" b="1" dirty="0"/>
              <a:t>Geriatrik vakalarda </a:t>
            </a:r>
            <a:r>
              <a:rPr lang="tr-TR" sz="2400" b="1" dirty="0" err="1"/>
              <a:t>hipofizer</a:t>
            </a:r>
            <a:r>
              <a:rPr lang="tr-TR" sz="2400" b="1" dirty="0"/>
              <a:t> yetmezliği klinik olarak tanınması</a:t>
            </a:r>
          </a:p>
          <a:p>
            <a:pPr marL="0" indent="0">
              <a:buNone/>
            </a:pPr>
            <a:r>
              <a:rPr lang="tr-TR" sz="2400" dirty="0"/>
              <a:t> Yaşlılığa bağlı fizyolojik değişikliklerle-&gt; biyokimyasal sonuçların değerlendirilmesi </a:t>
            </a:r>
          </a:p>
          <a:p>
            <a:pPr marL="0" indent="0">
              <a:buNone/>
            </a:pPr>
            <a:r>
              <a:rPr lang="tr-TR" sz="2400" dirty="0"/>
              <a:t>HPA aksı-&gt; yaşlılıkta kortizol dip noktası daha az belirgin, gençlere göre 2 </a:t>
            </a:r>
            <a:r>
              <a:rPr lang="tr-TR" sz="2400" dirty="0" err="1"/>
              <a:t>sa</a:t>
            </a:r>
            <a:r>
              <a:rPr lang="tr-TR" sz="2400" dirty="0"/>
              <a:t> daha erken görülmekte</a:t>
            </a:r>
          </a:p>
          <a:p>
            <a:pPr marL="0" indent="0">
              <a:buNone/>
            </a:pPr>
            <a:r>
              <a:rPr lang="tr-TR" sz="2400" dirty="0"/>
              <a:t>HPT, HPG, GH aksı ile </a:t>
            </a:r>
            <a:r>
              <a:rPr lang="tr-TR" sz="2400" dirty="0" err="1"/>
              <a:t>nörohipofizdeki</a:t>
            </a:r>
            <a:r>
              <a:rPr lang="tr-TR" sz="2400" dirty="0"/>
              <a:t> değişiklikler</a:t>
            </a:r>
          </a:p>
          <a:p>
            <a:pPr marL="0" indent="0">
              <a:buNone/>
            </a:pPr>
            <a:r>
              <a:rPr lang="tr-TR" sz="2400" dirty="0"/>
              <a:t>Komorbidite yükü         ilaç kullanım, ilaç ilişkili </a:t>
            </a:r>
            <a:r>
              <a:rPr lang="tr-TR" sz="2400" dirty="0" err="1"/>
              <a:t>hormonal</a:t>
            </a:r>
            <a:r>
              <a:rPr lang="tr-TR" sz="2400" dirty="0"/>
              <a:t> anormaliler    </a:t>
            </a:r>
          </a:p>
        </p:txBody>
      </p:sp>
      <p:pic>
        <p:nvPicPr>
          <p:cNvPr id="4" name="Grafik 3" descr="Soru İşareti düz dolguyla">
            <a:extLst>
              <a:ext uri="{FF2B5EF4-FFF2-40B4-BE49-F238E27FC236}">
                <a16:creationId xmlns:a16="http://schemas.microsoft.com/office/drawing/2014/main" id="{B6FC20F8-A937-B0B6-5424-5623A9087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5723" y="1432437"/>
            <a:ext cx="914400" cy="914400"/>
          </a:xfrm>
          <a:prstGeom prst="rect">
            <a:avLst/>
          </a:prstGeom>
        </p:spPr>
      </p:pic>
      <p:pic>
        <p:nvPicPr>
          <p:cNvPr id="6" name="Grafik 5" descr="Soru İşareti düz dolguyla">
            <a:extLst>
              <a:ext uri="{FF2B5EF4-FFF2-40B4-BE49-F238E27FC236}">
                <a16:creationId xmlns:a16="http://schemas.microsoft.com/office/drawing/2014/main" id="{F6E75133-40ED-70EC-7356-E12F2C748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3600" y="1379537"/>
            <a:ext cx="914400" cy="914400"/>
          </a:xfrm>
          <a:prstGeom prst="rect">
            <a:avLst/>
          </a:prstGeom>
        </p:spPr>
      </p:pic>
      <p:sp>
        <p:nvSpPr>
          <p:cNvPr id="7" name="Yukarı Ok 6">
            <a:extLst>
              <a:ext uri="{FF2B5EF4-FFF2-40B4-BE49-F238E27FC236}">
                <a16:creationId xmlns:a16="http://schemas.microsoft.com/office/drawing/2014/main" id="{0C3A1BD4-B3F2-21AC-E1A9-7251A2B02A42}"/>
              </a:ext>
            </a:extLst>
          </p:cNvPr>
          <p:cNvSpPr/>
          <p:nvPr/>
        </p:nvSpPr>
        <p:spPr>
          <a:xfrm>
            <a:off x="2755900" y="4226718"/>
            <a:ext cx="241300" cy="36036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80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6AB437-A33A-8976-A0D7-7FFBCE33B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2C273E9-9F46-6B48-D725-F616F635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54" y="1210088"/>
            <a:ext cx="3555346" cy="5286375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2C1C0AA8-A811-2758-D7D9-158924C81AB8}"/>
              </a:ext>
            </a:extLst>
          </p:cNvPr>
          <p:cNvSpPr/>
          <p:nvPr/>
        </p:nvSpPr>
        <p:spPr>
          <a:xfrm>
            <a:off x="432180" y="3147647"/>
            <a:ext cx="1688123" cy="28135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E8FA716-B205-7858-BC12-435DE0970EC3}"/>
              </a:ext>
            </a:extLst>
          </p:cNvPr>
          <p:cNvSpPr txBox="1"/>
          <p:nvPr/>
        </p:nvSpPr>
        <p:spPr>
          <a:xfrm>
            <a:off x="4869083" y="1422494"/>
            <a:ext cx="57958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/>
              <a:t>Hipofizer</a:t>
            </a:r>
            <a:r>
              <a:rPr lang="tr-TR" sz="2000" dirty="0"/>
              <a:t> adenom-&gt;&gt; </a:t>
            </a:r>
            <a:r>
              <a:rPr lang="tr-TR" sz="2000" dirty="0" err="1"/>
              <a:t>hipofizer</a:t>
            </a:r>
            <a:r>
              <a:rPr lang="tr-TR" sz="2000" dirty="0"/>
              <a:t> yetmezliğin nadir sebeplerinden </a:t>
            </a:r>
          </a:p>
          <a:p>
            <a:r>
              <a:rPr lang="tr-TR" sz="2000" b="1" dirty="0"/>
              <a:t>Bütün </a:t>
            </a:r>
            <a:r>
              <a:rPr lang="tr-TR" sz="2000" b="1" dirty="0" err="1"/>
              <a:t>pituiter</a:t>
            </a:r>
            <a:r>
              <a:rPr lang="tr-TR" sz="2000" b="1" dirty="0"/>
              <a:t> adenomların %7-14 geriatrik yaş </a:t>
            </a:r>
            <a:r>
              <a:rPr lang="tr-TR" sz="2000" b="1" dirty="0" err="1"/>
              <a:t>populasyonunda</a:t>
            </a:r>
            <a:endParaRPr lang="tr-TR" sz="2000" b="1" dirty="0"/>
          </a:p>
          <a:p>
            <a:endParaRPr lang="tr-TR" sz="2000" dirty="0"/>
          </a:p>
          <a:p>
            <a:r>
              <a:rPr lang="tr-TR" sz="2000" dirty="0"/>
              <a:t>Genç popülasyonda -&gt;&gt; </a:t>
            </a:r>
            <a:r>
              <a:rPr lang="tr-TR" sz="2000" dirty="0" err="1"/>
              <a:t>Prolaktinoma</a:t>
            </a:r>
            <a:endParaRPr lang="tr-TR" sz="2000" dirty="0"/>
          </a:p>
          <a:p>
            <a:r>
              <a:rPr lang="tr-TR" sz="2000" b="1" dirty="0"/>
              <a:t>Geriatrik popülasyonda -&gt;&gt; %80’den fazlası </a:t>
            </a:r>
            <a:r>
              <a:rPr lang="tr-TR" sz="2000" b="1" dirty="0" err="1"/>
              <a:t>Non-fonksiyone</a:t>
            </a:r>
            <a:endParaRPr lang="tr-TR" sz="2000" b="1" dirty="0"/>
          </a:p>
          <a:p>
            <a:endParaRPr lang="tr-TR" sz="2000" u="sng" dirty="0"/>
          </a:p>
          <a:p>
            <a:r>
              <a:rPr lang="tr-TR" sz="2000" b="1" dirty="0"/>
              <a:t>Geriatrik popülasyonda-&gt;&gt; </a:t>
            </a:r>
            <a:r>
              <a:rPr lang="tr-TR" sz="2000" b="1" dirty="0" err="1"/>
              <a:t>makroadenom</a:t>
            </a:r>
            <a:r>
              <a:rPr lang="tr-TR" sz="2000" b="1" dirty="0"/>
              <a:t> sıklığı, bası semptomları ve </a:t>
            </a:r>
            <a:r>
              <a:rPr lang="tr-TR" sz="2000" b="1" dirty="0" err="1"/>
              <a:t>hipofizer</a:t>
            </a:r>
            <a:r>
              <a:rPr lang="tr-TR" sz="2000" b="1" dirty="0"/>
              <a:t> yetmezlik bulguları daha belirgin</a:t>
            </a:r>
          </a:p>
          <a:p>
            <a:endParaRPr lang="tr-TR" u="sng" dirty="0"/>
          </a:p>
          <a:p>
            <a:endParaRPr lang="tr-TR" u="sng" dirty="0"/>
          </a:p>
          <a:p>
            <a:endParaRPr lang="tr-TR" u="sng" dirty="0"/>
          </a:p>
          <a:p>
            <a:endParaRPr lang="tr-TR" u="sng" dirty="0"/>
          </a:p>
          <a:p>
            <a:endParaRPr lang="tr-TR" u="sng" dirty="0"/>
          </a:p>
        </p:txBody>
      </p:sp>
      <p:pic>
        <p:nvPicPr>
          <p:cNvPr id="9" name="Resim 8" descr="meti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6DB830C-240E-8625-F122-ADC9E250D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322" y="4852704"/>
            <a:ext cx="2716824" cy="17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AA63AD1-E4B2-1CAE-A4F9-AAC8899D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B1C9EE-45EC-1893-3094-52152260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0" y="1269557"/>
            <a:ext cx="10515600" cy="5387975"/>
          </a:xfrm>
        </p:spPr>
        <p:txBody>
          <a:bodyPr>
            <a:normAutofit/>
          </a:bodyPr>
          <a:lstStyle/>
          <a:p>
            <a:r>
              <a:rPr lang="tr-TR" sz="2400" dirty="0"/>
              <a:t>Medikal tedavi NFPA yeri yok</a:t>
            </a:r>
          </a:p>
          <a:p>
            <a:r>
              <a:rPr lang="tr-TR" sz="2400" b="1" dirty="0"/>
              <a:t>Cerrahi rezeksiyon başlıca terapötik yaklaşımlar -&gt;&gt; yaşlanmayla gelen komorbidite yükü terapötik yaklaşımları kısıtlamakta ama riskler daha fazla mı??</a:t>
            </a:r>
          </a:p>
          <a:p>
            <a:r>
              <a:rPr lang="tr-TR" sz="2400" dirty="0"/>
              <a:t>Cerrahi sonrası </a:t>
            </a:r>
            <a:r>
              <a:rPr lang="tr-TR" sz="2400" dirty="0" err="1"/>
              <a:t>rekurrens</a:t>
            </a:r>
            <a:r>
              <a:rPr lang="tr-TR" sz="2400" dirty="0"/>
              <a:t> riski daha az, Radyoterapi ihtiyacı daha az</a:t>
            </a:r>
          </a:p>
          <a:p>
            <a:r>
              <a:rPr lang="tr-TR" sz="2400" dirty="0"/>
              <a:t>Tek doz </a:t>
            </a:r>
            <a:r>
              <a:rPr lang="tr-TR" sz="2400" dirty="0" err="1"/>
              <a:t>stereotaktik</a:t>
            </a:r>
            <a:r>
              <a:rPr lang="tr-TR" sz="2400" dirty="0"/>
              <a:t> teknik (Gama </a:t>
            </a:r>
            <a:r>
              <a:rPr lang="tr-TR" sz="2400" dirty="0" err="1"/>
              <a:t>knife</a:t>
            </a:r>
            <a:r>
              <a:rPr lang="tr-TR" sz="2400" dirty="0"/>
              <a:t> gibi) -&gt;etkileyici sonuçlar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Cerrahi riskleri ?? </a:t>
            </a:r>
          </a:p>
          <a:p>
            <a:pPr marL="0" indent="0">
              <a:buNone/>
            </a:pPr>
            <a:r>
              <a:rPr lang="tr-TR" sz="2400" b="1" dirty="0"/>
              <a:t>Kısa ve uzun dönem sonlanım arasında farklılık saptanmamış.</a:t>
            </a:r>
          </a:p>
          <a:p>
            <a:pPr marL="0" indent="0">
              <a:buNone/>
            </a:pPr>
            <a:r>
              <a:rPr lang="tr-TR" sz="2400" b="1" dirty="0" err="1"/>
              <a:t>Transsfenoidal</a:t>
            </a:r>
            <a:r>
              <a:rPr lang="tr-TR" sz="2400" b="1" dirty="0"/>
              <a:t> cerrahi modaliteleri geriatrik grupta güvenli ve başarılı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85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7847786-2C41-2CBD-5A14-0A2EE45A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8D73E7-6072-F016-5A3E-64A0EC85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9703"/>
            <a:ext cx="10515600" cy="2238375"/>
          </a:xfrm>
        </p:spPr>
        <p:txBody>
          <a:bodyPr>
            <a:normAutofit/>
          </a:bodyPr>
          <a:lstStyle/>
          <a:p>
            <a:r>
              <a:rPr lang="tr-TR" sz="2600" dirty="0"/>
              <a:t>Atipik ve heterojen klinik ile </a:t>
            </a:r>
            <a:r>
              <a:rPr lang="tr-TR" sz="2600" dirty="0" err="1"/>
              <a:t>prezente</a:t>
            </a:r>
            <a:r>
              <a:rPr lang="tr-TR" sz="2600" dirty="0"/>
              <a:t> olabilen </a:t>
            </a:r>
            <a:r>
              <a:rPr lang="tr-TR" sz="2600" dirty="0" err="1"/>
              <a:t>hipopituitarizmle</a:t>
            </a:r>
            <a:r>
              <a:rPr lang="tr-TR" sz="2600" dirty="0"/>
              <a:t> ilgili farkındalık artışı, erken tanı ve tedavi yaklaşımlarının önünü açarak; hem adrenal kriz gibi akut </a:t>
            </a:r>
            <a:r>
              <a:rPr lang="tr-TR" sz="2600" dirty="0" err="1"/>
              <a:t>manifestasyonlarının</a:t>
            </a:r>
            <a:r>
              <a:rPr lang="tr-TR" sz="2600" dirty="0"/>
              <a:t> gelişmesini engelleyecek hem de hızlı ve etkin tedavi ile yaşam kalitesinde belirgin iyileşme sağlayacaktır.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8E5E8E7-F44D-EBF9-CDE0-79A859976E97}"/>
              </a:ext>
            </a:extLst>
          </p:cNvPr>
          <p:cNvSpPr txBox="1"/>
          <p:nvPr/>
        </p:nvSpPr>
        <p:spPr>
          <a:xfrm>
            <a:off x="6426200" y="4953655"/>
            <a:ext cx="410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Teşekkürler</a:t>
            </a:r>
          </a:p>
        </p:txBody>
      </p:sp>
      <p:pic>
        <p:nvPicPr>
          <p:cNvPr id="6" name="Grafik 5" descr="Melek yüz ana hatları düz dolguyla">
            <a:extLst>
              <a:ext uri="{FF2B5EF4-FFF2-40B4-BE49-F238E27FC236}">
                <a16:creationId xmlns:a16="http://schemas.microsoft.com/office/drawing/2014/main" id="{A0CC84C5-8DB2-9030-D2AF-ADD2BFDF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8400" y="4460875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A09BA51-F983-537D-EBB8-DA0A4B4EB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6576E1-D7FE-FC2F-5CE8-DF73B629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3439"/>
            <a:ext cx="10515600" cy="5884687"/>
          </a:xfrm>
        </p:spPr>
        <p:txBody>
          <a:bodyPr>
            <a:normAutofit/>
          </a:bodyPr>
          <a:lstStyle/>
          <a:p>
            <a:r>
              <a:rPr lang="tr-TR" dirty="0"/>
              <a:t>M.E.</a:t>
            </a:r>
          </a:p>
          <a:p>
            <a:r>
              <a:rPr lang="tr-TR" dirty="0"/>
              <a:t>65 yaş erkek hasta</a:t>
            </a:r>
          </a:p>
          <a:p>
            <a:r>
              <a:rPr lang="tr-TR" dirty="0"/>
              <a:t>CFS:2</a:t>
            </a:r>
          </a:p>
          <a:p>
            <a:r>
              <a:rPr lang="tr-TR" sz="2400" dirty="0"/>
              <a:t>Lise mezunu, emekli</a:t>
            </a:r>
          </a:p>
          <a:p>
            <a:r>
              <a:rPr lang="tr-TR" sz="2400" dirty="0"/>
              <a:t>1 çocuk, eşi ile Ankara’da yaşıyor</a:t>
            </a:r>
          </a:p>
          <a:p>
            <a:r>
              <a:rPr lang="tr-TR" sz="2400" dirty="0"/>
              <a:t>Muayeneye yürüyerek eşi ile geldi.</a:t>
            </a:r>
          </a:p>
          <a:p>
            <a:r>
              <a:rPr lang="tr-TR" sz="2400" dirty="0"/>
              <a:t>Yardımcı cihaz kullanımı yok.</a:t>
            </a:r>
          </a:p>
          <a:p>
            <a:r>
              <a:rPr lang="tr-TR" sz="2400" dirty="0"/>
              <a:t>30 yıldır aralıklı devam eden </a:t>
            </a:r>
            <a:r>
              <a:rPr lang="tr-TR" sz="2400" dirty="0" err="1"/>
              <a:t>spontan</a:t>
            </a:r>
            <a:r>
              <a:rPr lang="tr-TR" sz="2400" dirty="0"/>
              <a:t> drene olan </a:t>
            </a:r>
            <a:r>
              <a:rPr lang="tr-TR" sz="2400" dirty="0" err="1"/>
              <a:t>skrotal</a:t>
            </a:r>
            <a:r>
              <a:rPr lang="tr-TR" sz="2400" dirty="0"/>
              <a:t> kistik </a:t>
            </a:r>
            <a:r>
              <a:rPr lang="tr-TR" sz="2400" dirty="0" err="1"/>
              <a:t>subkutan</a:t>
            </a:r>
            <a:r>
              <a:rPr lang="tr-TR" sz="2400" dirty="0"/>
              <a:t> nodülleri haricinde kronik bir hastalığı veya ilaç kullanımı bulunmamakta (patoloji epidermal inklüzyon kisti uyumlu)</a:t>
            </a:r>
          </a:p>
          <a:p>
            <a:r>
              <a:rPr lang="tr-TR" b="1" dirty="0"/>
              <a:t>Aktif şikayeti: Düşme, halsizlik, Kilo kaybı</a:t>
            </a:r>
          </a:p>
          <a:p>
            <a:endParaRPr lang="tr-TR" dirty="0"/>
          </a:p>
        </p:txBody>
      </p:sp>
      <p:pic>
        <p:nvPicPr>
          <p:cNvPr id="5" name="Resim 4" descr="insan yüzü, kişi, şahıs, gülümsemek, gülüş, alı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1A1D86F-D1D1-DF48-42A6-D622C7117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685" y="1203439"/>
            <a:ext cx="2883877" cy="27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86BCE01-5938-98F0-C6EF-6DC0D595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 descr="siluet, sar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A1333F5-0F72-C12D-E655-0B2FF943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088" y="1186535"/>
            <a:ext cx="1792637" cy="162525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02C3A14-9BCB-2DFA-2CA5-EBBC57DA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5" y="885593"/>
            <a:ext cx="10515600" cy="1325563"/>
          </a:xfrm>
        </p:spPr>
        <p:txBody>
          <a:bodyPr/>
          <a:lstStyle/>
          <a:p>
            <a:r>
              <a:rPr lang="tr-TR" dirty="0"/>
              <a:t>Düşme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B6260-2860-06B5-FE81-180E784C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5" y="1870545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b="1" dirty="0"/>
              <a:t>Son 3 ay içerisinde sayısız kere düşme hikayesi</a:t>
            </a:r>
            <a:endParaRPr lang="tr-TR" sz="2400" dirty="0"/>
          </a:p>
          <a:p>
            <a:r>
              <a:rPr lang="tr-TR" sz="2400" dirty="0"/>
              <a:t>Düşmeden hemen öncesinde </a:t>
            </a:r>
            <a:r>
              <a:rPr lang="tr-TR" sz="2400" b="1" dirty="0"/>
              <a:t>terleme, baş dönmesi ve göz kararması yaşıyormuş. Düşmeler daha çok dışarıda, fiziksel aktivitesinin arttığı zamanlarda oluyormuş.</a:t>
            </a:r>
          </a:p>
          <a:p>
            <a:r>
              <a:rPr lang="tr-TR" sz="2400" dirty="0"/>
              <a:t>Düşmeleri sırasında bilinç kaybı olmamış, kasılma tarzı hareketleri veya inkontinans gibi nörolojik semptom veya çarpıntı-göğüs ağrısı gibi kardiyoloji semptom tariflemiyor.</a:t>
            </a:r>
          </a:p>
          <a:p>
            <a:r>
              <a:rPr lang="tr-TR" sz="2400" dirty="0"/>
              <a:t>Düşmeden hemen sonra bakılan </a:t>
            </a:r>
            <a:r>
              <a:rPr lang="tr-TR" sz="2400" b="1" dirty="0"/>
              <a:t>bazı KB ölçümlerinde sistolik 80 Diastolik 40 mm Hg ölçüldüğü olmuş.</a:t>
            </a:r>
          </a:p>
          <a:p>
            <a:r>
              <a:rPr lang="tr-TR" sz="2400" dirty="0"/>
              <a:t>Her düşmede bu şikayetleri hemen hemen mevcut imiş.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91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95B3815-2568-A3F7-FC21-16CE370A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4C19261-BCA6-CA52-F420-8A6C15E6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58" y="1006333"/>
            <a:ext cx="10515600" cy="1325563"/>
          </a:xfrm>
        </p:spPr>
        <p:txBody>
          <a:bodyPr/>
          <a:lstStyle/>
          <a:p>
            <a:r>
              <a:rPr lang="tr-TR" dirty="0"/>
              <a:t>Halsizlik-Kilo kaybı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E2AB8B-3327-82B6-3C36-90242A76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58" y="2089406"/>
            <a:ext cx="10515600" cy="4351338"/>
          </a:xfrm>
        </p:spPr>
        <p:txBody>
          <a:bodyPr/>
          <a:lstStyle/>
          <a:p>
            <a:r>
              <a:rPr lang="tr-TR" sz="2400" dirty="0"/>
              <a:t>Son 6 aydır iştahında azalma olmuş. Bu süre zarfında </a:t>
            </a:r>
            <a:r>
              <a:rPr lang="tr-TR" sz="2400" b="1" dirty="0"/>
              <a:t>11 kg vermiş</a:t>
            </a:r>
            <a:r>
              <a:rPr lang="tr-TR" sz="2400" dirty="0"/>
              <a:t>. (75-&gt;64 kg)</a:t>
            </a:r>
          </a:p>
          <a:p>
            <a:r>
              <a:rPr lang="tr-TR" sz="2400" dirty="0"/>
              <a:t>Eşlik eden </a:t>
            </a:r>
            <a:r>
              <a:rPr lang="tr-TR" sz="2400" b="1" dirty="0"/>
              <a:t>bulantı</a:t>
            </a:r>
            <a:r>
              <a:rPr lang="tr-TR" sz="2400" dirty="0"/>
              <a:t> haricinde </a:t>
            </a:r>
            <a:r>
              <a:rPr lang="tr-TR" sz="2400" dirty="0" err="1"/>
              <a:t>gastrointestinal</a:t>
            </a:r>
            <a:r>
              <a:rPr lang="tr-TR" sz="2400" dirty="0"/>
              <a:t> semptomu yok. Bulantıları daha çok yemek sonrası oluyormuş. Disfaji, </a:t>
            </a:r>
            <a:r>
              <a:rPr lang="tr-TR" sz="2400" dirty="0" err="1"/>
              <a:t>retrosternal</a:t>
            </a:r>
            <a:r>
              <a:rPr lang="tr-TR" sz="2400" dirty="0"/>
              <a:t> yanma, </a:t>
            </a:r>
            <a:r>
              <a:rPr lang="tr-TR" sz="2400" dirty="0" err="1"/>
              <a:t>pirozis</a:t>
            </a:r>
            <a:r>
              <a:rPr lang="tr-TR" sz="2400" dirty="0"/>
              <a:t>, </a:t>
            </a:r>
            <a:r>
              <a:rPr lang="tr-TR" sz="2400" dirty="0" err="1"/>
              <a:t>dispeptik</a:t>
            </a:r>
            <a:r>
              <a:rPr lang="tr-TR" sz="2400" dirty="0"/>
              <a:t> yakınma eşlik etmiyor. </a:t>
            </a:r>
          </a:p>
          <a:p>
            <a:r>
              <a:rPr lang="tr-TR" sz="2400" dirty="0"/>
              <a:t>Defekasyon alışkanlık değişiklik tariflemiyor; uzun yıllardır 3-4 günde bir Bristol tip1 defekasyonu varmış.</a:t>
            </a:r>
          </a:p>
          <a:p>
            <a:r>
              <a:rPr lang="tr-TR" sz="2400" dirty="0"/>
              <a:t>Yemek düzeni günde 1 ana öğün, birkaç ara öğün şeklinde imiş.</a:t>
            </a:r>
          </a:p>
          <a:p>
            <a:endParaRPr lang="tr-TR" dirty="0"/>
          </a:p>
        </p:txBody>
      </p:sp>
      <p:pic>
        <p:nvPicPr>
          <p:cNvPr id="5" name="Resim 4" descr="çizim, taslak, sanat, ekle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7266F0A-E9C7-8E7C-CF3B-DD7F926C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385" y="2492369"/>
            <a:ext cx="1542757" cy="4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0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066E554-071A-715D-AE6A-B6564689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0BB39DF-1CD0-8B21-D0D7-D4DDA5620E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756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/>
                  <a:t>Geçirilmiş operasyonlar: 25 yıl önce </a:t>
                </a:r>
                <a:r>
                  <a:rPr lang="tr-TR" sz="2400" dirty="0" err="1"/>
                  <a:t>inguinal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herni</a:t>
                </a:r>
                <a:r>
                  <a:rPr lang="tr-TR" sz="2400" dirty="0"/>
                  <a:t> operasyonu</a:t>
                </a:r>
              </a:p>
              <a:p>
                <a:r>
                  <a:rPr lang="tr-TR" sz="2400" dirty="0"/>
                  <a:t>47 paket-yıl aktif sigara kullanıcısı, alkol-madde kullanım yok</a:t>
                </a:r>
              </a:p>
              <a:p>
                <a:r>
                  <a:rPr lang="tr-TR" sz="2400" dirty="0"/>
                  <a:t>Lüzum hali </a:t>
                </a:r>
                <a:r>
                  <a:rPr lang="tr-TR" sz="2400" dirty="0" err="1"/>
                  <a:t>metpamid</a:t>
                </a:r>
                <a:r>
                  <a:rPr lang="tr-TR" sz="2400" dirty="0"/>
                  <a:t> hariç kullandığı düzenli ilacı yok</a:t>
                </a:r>
              </a:p>
              <a:p>
                <a:r>
                  <a:rPr lang="tr-TR" sz="2400" dirty="0"/>
                  <a:t>Sistem sorgusunda bahsedilen şikayetler haricinde pozitif yakınma yok</a:t>
                </a:r>
              </a:p>
              <a:p>
                <a:r>
                  <a:rPr lang="tr-TR" sz="2400" dirty="0" err="1"/>
                  <a:t>Vitaller</a:t>
                </a:r>
                <a:r>
                  <a:rPr lang="tr-TR" sz="2400" b="1" dirty="0"/>
                  <a:t>: Oturarak KB: 110/64 Ayakta KB:91/66 mm Hg</a:t>
                </a:r>
                <a:r>
                  <a:rPr lang="tr-TR" sz="2400" dirty="0"/>
                  <a:t> nabız:60 spo2:94 Vücut sıcaklığı:36.7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 Boy:175 cm Kilo:64 kg</a:t>
                </a:r>
              </a:p>
              <a:p>
                <a:pPr marL="0" indent="0">
                  <a:buNone/>
                </a:pPr>
                <a:r>
                  <a:rPr lang="tr-TR" sz="2400" dirty="0"/>
                  <a:t>Cilt kuruluğu haricinde patolojik fizik muayene bulgusu saptanmadı.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0BB39DF-1CD0-8B21-D0D7-D4DDA5620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756" y="1253331"/>
                <a:ext cx="10515600" cy="4351338"/>
              </a:xfrm>
              <a:blipFill>
                <a:blip r:embed="rId3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6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8D567EC-0F34-9DB8-A2DA-9C8EE575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0CBFA5-2AC1-284E-3D1F-7BE62689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30" y="1234372"/>
            <a:ext cx="10786641" cy="5806573"/>
          </a:xfrm>
        </p:spPr>
        <p:txBody>
          <a:bodyPr/>
          <a:lstStyle/>
          <a:p>
            <a:pPr algn="ctr"/>
            <a:r>
              <a:rPr lang="tr-TR" sz="2400" dirty="0"/>
              <a:t>Demans –</a:t>
            </a:r>
          </a:p>
          <a:p>
            <a:pPr algn="ctr"/>
            <a:r>
              <a:rPr lang="tr-TR" sz="2400" dirty="0"/>
              <a:t>Depresyon -</a:t>
            </a:r>
          </a:p>
          <a:p>
            <a:pPr algn="ctr"/>
            <a:r>
              <a:rPr lang="tr-TR" sz="2400" dirty="0"/>
              <a:t>Uyku bozukluğu -</a:t>
            </a:r>
          </a:p>
          <a:p>
            <a:pPr algn="ctr"/>
            <a:r>
              <a:rPr lang="tr-TR" sz="2400" b="1" dirty="0" err="1"/>
              <a:t>Malnutrisyon</a:t>
            </a:r>
            <a:r>
              <a:rPr lang="tr-TR" sz="2400" b="1" dirty="0"/>
              <a:t>  ve </a:t>
            </a:r>
            <a:r>
              <a:rPr lang="tr-TR" sz="2400" b="1" dirty="0" err="1"/>
              <a:t>sarkopeni</a:t>
            </a:r>
            <a:r>
              <a:rPr lang="tr-TR" sz="2400" b="1" dirty="0"/>
              <a:t> +</a:t>
            </a:r>
          </a:p>
          <a:p>
            <a:pPr algn="ctr"/>
            <a:r>
              <a:rPr lang="tr-TR" sz="2400" dirty="0"/>
              <a:t>Bası yarası -</a:t>
            </a:r>
          </a:p>
          <a:p>
            <a:pPr algn="ctr"/>
            <a:r>
              <a:rPr lang="tr-TR" sz="2400" dirty="0"/>
              <a:t>Kırılgan -</a:t>
            </a:r>
          </a:p>
          <a:p>
            <a:pPr algn="ctr"/>
            <a:r>
              <a:rPr lang="tr-TR" sz="2400" b="1" dirty="0"/>
              <a:t>Düşme + </a:t>
            </a:r>
            <a:r>
              <a:rPr lang="tr-TR" sz="2400" dirty="0"/>
              <a:t>kırık-</a:t>
            </a:r>
          </a:p>
          <a:p>
            <a:pPr algn="ctr"/>
            <a:r>
              <a:rPr lang="tr-TR" sz="2400" dirty="0"/>
              <a:t>Polifarmasi –</a:t>
            </a:r>
          </a:p>
          <a:p>
            <a:pPr algn="ctr"/>
            <a:r>
              <a:rPr lang="tr-TR" sz="2400" dirty="0"/>
              <a:t>Osteoporoz -</a:t>
            </a:r>
          </a:p>
          <a:p>
            <a:pPr algn="ctr"/>
            <a:r>
              <a:rPr lang="tr-TR" sz="2400" dirty="0"/>
              <a:t>İnkontinans-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8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590006E-5C6F-05FC-B966-B77B199BA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14432"/>
              </p:ext>
            </p:extLst>
          </p:nvPr>
        </p:nvGraphicFramePr>
        <p:xfrm>
          <a:off x="415127" y="304166"/>
          <a:ext cx="7166205" cy="6483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348">
                  <a:extLst>
                    <a:ext uri="{9D8B030D-6E8A-4147-A177-3AD203B41FA5}">
                      <a16:colId xmlns:a16="http://schemas.microsoft.com/office/drawing/2014/main" val="1052726349"/>
                    </a:ext>
                  </a:extLst>
                </a:gridCol>
                <a:gridCol w="1501257">
                  <a:extLst>
                    <a:ext uri="{9D8B030D-6E8A-4147-A177-3AD203B41FA5}">
                      <a16:colId xmlns:a16="http://schemas.microsoft.com/office/drawing/2014/main" val="1326792830"/>
                    </a:ext>
                  </a:extLst>
                </a:gridCol>
                <a:gridCol w="1501257">
                  <a:extLst>
                    <a:ext uri="{9D8B030D-6E8A-4147-A177-3AD203B41FA5}">
                      <a16:colId xmlns:a16="http://schemas.microsoft.com/office/drawing/2014/main" val="1481438496"/>
                    </a:ext>
                  </a:extLst>
                </a:gridCol>
                <a:gridCol w="1501257">
                  <a:extLst>
                    <a:ext uri="{9D8B030D-6E8A-4147-A177-3AD203B41FA5}">
                      <a16:colId xmlns:a16="http://schemas.microsoft.com/office/drawing/2014/main" val="2764518217"/>
                    </a:ext>
                  </a:extLst>
                </a:gridCol>
                <a:gridCol w="1502086">
                  <a:extLst>
                    <a:ext uri="{9D8B030D-6E8A-4147-A177-3AD203B41FA5}">
                      <a16:colId xmlns:a16="http://schemas.microsoft.com/office/drawing/2014/main" val="1803356480"/>
                    </a:ext>
                  </a:extLst>
                </a:gridCol>
              </a:tblGrid>
              <a:tr h="368985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Tablo 1: Laboratuvar Değerleri</a:t>
                      </a:r>
                    </a:p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 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9287"/>
                  </a:ext>
                </a:extLst>
              </a:tr>
              <a:tr h="7379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 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Referans Değerler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Hastane kabulünün ilk günü,</a:t>
                      </a:r>
                    </a:p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25-06-2025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Hastane yatışının 9.günü</a:t>
                      </a:r>
                    </a:p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04-07-2025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Taburculuk günü</a:t>
                      </a:r>
                    </a:p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14-07-2025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043300012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BUN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8-23 mg/dl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939249090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Ure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17.1-49.2 mg/dl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39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56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358652567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Kreatinine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0.7-1.2 mg/dl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0.96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0.86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1.16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71369772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Glukoz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74-100 mg/dl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72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70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81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995783341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Albumin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35-52 g/L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33.8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35.6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37.8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162983653"/>
                  </a:ext>
                </a:extLst>
              </a:tr>
              <a:tr h="475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Sodyum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136-145 mmol/L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u="sng" kern="100" dirty="0">
                          <a:effectLst/>
                        </a:rPr>
                        <a:t>130</a:t>
                      </a:r>
                      <a:endParaRPr lang="tr-TR" sz="10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125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141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736285706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Serum </a:t>
                      </a:r>
                      <a:r>
                        <a:rPr lang="tr-TR" sz="1000" kern="100" dirty="0" err="1">
                          <a:effectLst/>
                        </a:rPr>
                        <a:t>osmolalitesi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275-295 mOsm/kg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246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 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 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675731030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Potasyum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3.5-5.1 mmol/L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192421905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Klor</a:t>
                      </a: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98-107 mmol/L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94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87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106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071756100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Fosfor</a:t>
                      </a: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mg/dl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4.46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4.07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3.55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911324839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Hemoglobin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12.6-17.4 g/dl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10.6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11.0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11.7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195655952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Hematokrit(%)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37-51 (%)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31.5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35.4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043139651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Beyaz küre sayısı</a:t>
                      </a: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4.5-11 x 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7.31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5.91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11.26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261997749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Nötrofil sayısı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1.8-7.7x109/L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4.52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2.50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6.51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277580174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Lenfosit sayısı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1.5-4x109/L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1.37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2.04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3.35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252685516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Monosit sayısı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0.2-0.95 X109/L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0.90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0.56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0.97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130740583"/>
                  </a:ext>
                </a:extLst>
              </a:tr>
              <a:tr h="18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Eozinofil sayısı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0-0.7 X109/L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0.48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0.74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0.39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648558919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Platelet sayısı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150-400 X109/L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188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253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254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046510215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C reaktif protein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0-5 mg/L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139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>
                          <a:effectLst/>
                        </a:rPr>
                        <a:t>12.1</a:t>
                      </a:r>
                      <a:endParaRPr lang="tr-TR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000" kern="100" dirty="0">
                          <a:effectLst/>
                        </a:rPr>
                        <a:t>1.4</a:t>
                      </a:r>
                      <a:endParaRPr lang="tr-TR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4138112633"/>
                  </a:ext>
                </a:extLst>
              </a:tr>
            </a:tbl>
          </a:graphicData>
        </a:graphic>
      </p:graphicFrame>
      <p:pic>
        <p:nvPicPr>
          <p:cNvPr id="9" name="Grafik 8" descr="Ünlem İşareti düz dolguyla">
            <a:extLst>
              <a:ext uri="{FF2B5EF4-FFF2-40B4-BE49-F238E27FC236}">
                <a16:creationId xmlns:a16="http://schemas.microsoft.com/office/drawing/2014/main" id="{AB92AF0B-462B-1A00-91A9-6358FFAB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0227" y="2494026"/>
            <a:ext cx="390379" cy="390379"/>
          </a:xfrm>
          <a:prstGeom prst="rect">
            <a:avLst/>
          </a:prstGeom>
        </p:spPr>
      </p:pic>
      <p:pic>
        <p:nvPicPr>
          <p:cNvPr id="11" name="Grafik 10" descr="Ünlem İşareti düz dolguyla">
            <a:extLst>
              <a:ext uri="{FF2B5EF4-FFF2-40B4-BE49-F238E27FC236}">
                <a16:creationId xmlns:a16="http://schemas.microsoft.com/office/drawing/2014/main" id="{921B6F08-A402-7CB0-F5B2-D08FFA237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3637" y="2915748"/>
            <a:ext cx="390379" cy="390379"/>
          </a:xfrm>
          <a:prstGeom prst="rect">
            <a:avLst/>
          </a:prstGeom>
        </p:spPr>
      </p:pic>
      <p:pic>
        <p:nvPicPr>
          <p:cNvPr id="13" name="Grafik 12" descr="Ünlem İşareti düz dolguyla">
            <a:extLst>
              <a:ext uri="{FF2B5EF4-FFF2-40B4-BE49-F238E27FC236}">
                <a16:creationId xmlns:a16="http://schemas.microsoft.com/office/drawing/2014/main" id="{530C86FB-F2B8-592C-C7AE-AE8AB857E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048" y="3992027"/>
            <a:ext cx="390379" cy="390379"/>
          </a:xfrm>
          <a:prstGeom prst="rect">
            <a:avLst/>
          </a:prstGeom>
        </p:spPr>
      </p:pic>
      <p:pic>
        <p:nvPicPr>
          <p:cNvPr id="15" name="Grafik 14" descr="Ünlem İşareti düz dolguyla">
            <a:extLst>
              <a:ext uri="{FF2B5EF4-FFF2-40B4-BE49-F238E27FC236}">
                <a16:creationId xmlns:a16="http://schemas.microsoft.com/office/drawing/2014/main" id="{D15D5EE9-0A2E-0ABC-CA46-5D5FBAF59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0227" y="6325096"/>
            <a:ext cx="457200" cy="457200"/>
          </a:xfrm>
          <a:prstGeom prst="rect">
            <a:avLst/>
          </a:prstGeom>
        </p:spPr>
      </p:pic>
      <p:sp>
        <p:nvSpPr>
          <p:cNvPr id="18" name="Oval Belirtme Çizgisi 17">
            <a:extLst>
              <a:ext uri="{FF2B5EF4-FFF2-40B4-BE49-F238E27FC236}">
                <a16:creationId xmlns:a16="http://schemas.microsoft.com/office/drawing/2014/main" id="{EA2741C4-DE04-6348-329F-B163DB2C6135}"/>
              </a:ext>
            </a:extLst>
          </p:cNvPr>
          <p:cNvSpPr/>
          <p:nvPr/>
        </p:nvSpPr>
        <p:spPr>
          <a:xfrm>
            <a:off x="7891863" y="250182"/>
            <a:ext cx="4187596" cy="2166424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C1B2C5D-C24C-41B3-7E6E-FFA445E3B925}"/>
              </a:ext>
            </a:extLst>
          </p:cNvPr>
          <p:cNvSpPr txBox="1"/>
          <p:nvPr/>
        </p:nvSpPr>
        <p:spPr>
          <a:xfrm>
            <a:off x="8231814" y="871729"/>
            <a:ext cx="354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Hiponatremiyi açıklayacak ilaç veya ek ürün kullanımı yok, beslenmesi tuz kısıtlı değil</a:t>
            </a:r>
          </a:p>
        </p:txBody>
      </p:sp>
      <p:sp>
        <p:nvSpPr>
          <p:cNvPr id="20" name="Oval Belirtme Çizgisi 19">
            <a:extLst>
              <a:ext uri="{FF2B5EF4-FFF2-40B4-BE49-F238E27FC236}">
                <a16:creationId xmlns:a16="http://schemas.microsoft.com/office/drawing/2014/main" id="{69B36564-8E33-3375-40B4-EE87164E804E}"/>
              </a:ext>
            </a:extLst>
          </p:cNvPr>
          <p:cNvSpPr/>
          <p:nvPr/>
        </p:nvSpPr>
        <p:spPr>
          <a:xfrm>
            <a:off x="7990449" y="3671668"/>
            <a:ext cx="3981157" cy="2307101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0D3ACFB-E518-46C4-6990-A1850C65FF5B}"/>
              </a:ext>
            </a:extLst>
          </p:cNvPr>
          <p:cNvSpPr txBox="1"/>
          <p:nvPr/>
        </p:nvSpPr>
        <p:spPr>
          <a:xfrm>
            <a:off x="8440615" y="4206240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FM </a:t>
            </a:r>
            <a:r>
              <a:rPr lang="tr-TR" dirty="0" err="1"/>
              <a:t>övolemik</a:t>
            </a:r>
            <a:r>
              <a:rPr lang="tr-TR" dirty="0"/>
              <a:t> olarak değerlendirildi</a:t>
            </a:r>
          </a:p>
        </p:txBody>
      </p:sp>
    </p:spTree>
    <p:extLst>
      <p:ext uri="{BB962C8B-B14F-4D97-AF65-F5344CB8AC3E}">
        <p14:creationId xmlns:p14="http://schemas.microsoft.com/office/powerpoint/2010/main" val="100371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A4ED4F-4B5C-71BD-070C-96C16AF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247"/>
            <a:ext cx="10515600" cy="1325563"/>
          </a:xfrm>
        </p:spPr>
        <p:txBody>
          <a:bodyPr/>
          <a:lstStyle/>
          <a:p>
            <a:r>
              <a:rPr lang="tr-TR" dirty="0"/>
              <a:t>Hiponatremi etiyolojisi açısından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C896A88-4FFD-F625-65D4-D77C286EA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51707"/>
              </p:ext>
            </p:extLst>
          </p:nvPr>
        </p:nvGraphicFramePr>
        <p:xfrm>
          <a:off x="148884" y="945098"/>
          <a:ext cx="6308188" cy="1864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094">
                  <a:extLst>
                    <a:ext uri="{9D8B030D-6E8A-4147-A177-3AD203B41FA5}">
                      <a16:colId xmlns:a16="http://schemas.microsoft.com/office/drawing/2014/main" val="2479890838"/>
                    </a:ext>
                  </a:extLst>
                </a:gridCol>
                <a:gridCol w="3154094">
                  <a:extLst>
                    <a:ext uri="{9D8B030D-6E8A-4147-A177-3AD203B41FA5}">
                      <a16:colId xmlns:a16="http://schemas.microsoft.com/office/drawing/2014/main" val="3151505725"/>
                    </a:ext>
                  </a:extLst>
                </a:gridCol>
              </a:tblGrid>
              <a:tr h="4662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Tablo 2 Hastanın </a:t>
                      </a:r>
                      <a:r>
                        <a:rPr lang="tr-TR" sz="1200" kern="100" dirty="0" err="1">
                          <a:effectLst/>
                        </a:rPr>
                        <a:t>kabulundeki</a:t>
                      </a:r>
                      <a:r>
                        <a:rPr lang="tr-TR" sz="1200" kern="100" dirty="0">
                          <a:effectLst/>
                        </a:rPr>
                        <a:t> İdrar analizi sonuçları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02114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Spot idrar </a:t>
                      </a:r>
                      <a:r>
                        <a:rPr lang="tr-TR" sz="1200" kern="100" dirty="0" err="1">
                          <a:effectLst/>
                        </a:rPr>
                        <a:t>osmolalitesi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630 </a:t>
                      </a:r>
                      <a:r>
                        <a:rPr lang="tr-TR" sz="1200" kern="100" dirty="0" err="1">
                          <a:effectLst/>
                        </a:rPr>
                        <a:t>mOsm</a:t>
                      </a:r>
                      <a:r>
                        <a:rPr lang="tr-TR" sz="1200" kern="100" dirty="0">
                          <a:effectLst/>
                        </a:rPr>
                        <a:t>/kg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847594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Spot idrar sodyum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168.10 mmol/L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973385"/>
                  </a:ext>
                </a:extLst>
              </a:tr>
              <a:tr h="4662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İdrar dansitesi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1019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784830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60A8819-06FF-11AD-9FE0-0E1C0D1E4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93036"/>
              </p:ext>
            </p:extLst>
          </p:nvPr>
        </p:nvGraphicFramePr>
        <p:xfrm>
          <a:off x="148884" y="3018475"/>
          <a:ext cx="6782584" cy="3713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292">
                  <a:extLst>
                    <a:ext uri="{9D8B030D-6E8A-4147-A177-3AD203B41FA5}">
                      <a16:colId xmlns:a16="http://schemas.microsoft.com/office/drawing/2014/main" val="3662227191"/>
                    </a:ext>
                  </a:extLst>
                </a:gridCol>
                <a:gridCol w="3391292">
                  <a:extLst>
                    <a:ext uri="{9D8B030D-6E8A-4147-A177-3AD203B41FA5}">
                      <a16:colId xmlns:a16="http://schemas.microsoft.com/office/drawing/2014/main" val="1251849444"/>
                    </a:ext>
                  </a:extLst>
                </a:gridCol>
              </a:tblGrid>
              <a:tr h="30948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Table 3.Pituitary Hormone Panel (02-07-2025)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5639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ACTH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10.87 pg/mL (7.2-63.3)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09299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Cortisole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2.62 </a:t>
                      </a:r>
                      <a:r>
                        <a:rPr lang="tr-TR" sz="1150" kern="100" spc="25">
                          <a:effectLst/>
                        </a:rPr>
                        <a:t>μg/dl </a:t>
                      </a:r>
                      <a:r>
                        <a:rPr lang="tr-TR" sz="1200" kern="100">
                          <a:effectLst/>
                        </a:rPr>
                        <a:t>(6.02-18.4)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80828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 err="1">
                          <a:effectLst/>
                        </a:rPr>
                        <a:t>Prolactine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41.1 ng/mL (4.04-15.2)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156010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FSH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3.6 mIU/mL (1.5-12.4)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31087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LH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3.1 </a:t>
                      </a:r>
                      <a:r>
                        <a:rPr lang="tr-TR" sz="1200" kern="100" dirty="0" err="1">
                          <a:effectLst/>
                        </a:rPr>
                        <a:t>mIU</a:t>
                      </a:r>
                      <a:r>
                        <a:rPr lang="tr-TR" sz="1200" kern="100" dirty="0">
                          <a:effectLst/>
                        </a:rPr>
                        <a:t>/</a:t>
                      </a:r>
                      <a:r>
                        <a:rPr lang="tr-TR" sz="1200" kern="100" dirty="0" err="1">
                          <a:effectLst/>
                        </a:rPr>
                        <a:t>mL</a:t>
                      </a:r>
                      <a:r>
                        <a:rPr lang="tr-TR" sz="1200" kern="100" dirty="0">
                          <a:effectLst/>
                        </a:rPr>
                        <a:t> (1.7-8.6)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555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Total testosterone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9.16 ng/dL (193-740)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5078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TSH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3.85 </a:t>
                      </a:r>
                      <a:r>
                        <a:rPr lang="tr-TR" sz="1150" kern="100" spc="25">
                          <a:effectLst/>
                        </a:rPr>
                        <a:t>μIU/mL (0.27-4.2)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9332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Free T3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3.71 pmol/L (3.1-6.8)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642910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Free T4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8.21 pmol/L (11-22)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032708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IGF-1 (Somatomedin C)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33.8 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078979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>
                          <a:effectLst/>
                        </a:rPr>
                        <a:t>Somatotrophine 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200" kern="100" dirty="0">
                          <a:effectLst/>
                        </a:rPr>
                        <a:t>0.162 ng/</a:t>
                      </a:r>
                      <a:r>
                        <a:rPr lang="tr-TR" sz="1200" kern="100" dirty="0" err="1">
                          <a:effectLst/>
                        </a:rPr>
                        <a:t>mL</a:t>
                      </a:r>
                      <a:r>
                        <a:rPr lang="tr-TR" sz="1200" kern="100" dirty="0">
                          <a:effectLst/>
                        </a:rPr>
                        <a:t> (0-5)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323442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7D016C6-224E-1836-A408-FE2E5493AEBA}"/>
              </a:ext>
            </a:extLst>
          </p:cNvPr>
          <p:cNvSpPr txBox="1"/>
          <p:nvPr/>
        </p:nvSpPr>
        <p:spPr>
          <a:xfrm>
            <a:off x="6611815" y="4065564"/>
            <a:ext cx="523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UYGUNSUZ ADH SENDROMU ??</a:t>
            </a:r>
          </a:p>
          <a:p>
            <a:endParaRPr lang="tr-TR" dirty="0"/>
          </a:p>
        </p:txBody>
      </p:sp>
      <p:sp>
        <p:nvSpPr>
          <p:cNvPr id="8" name="Sol Ok Belirtme Çizgisi 7">
            <a:extLst>
              <a:ext uri="{FF2B5EF4-FFF2-40B4-BE49-F238E27FC236}">
                <a16:creationId xmlns:a16="http://schemas.microsoft.com/office/drawing/2014/main" id="{BDDFC116-45CB-2A06-E1C0-F6F4ADC7D1FB}"/>
              </a:ext>
            </a:extLst>
          </p:cNvPr>
          <p:cNvSpPr/>
          <p:nvPr/>
        </p:nvSpPr>
        <p:spPr>
          <a:xfrm>
            <a:off x="6947290" y="140677"/>
            <a:ext cx="4691479" cy="5172103"/>
          </a:xfrm>
          <a:prstGeom prst="leftArrowCallout">
            <a:avLst>
              <a:gd name="adj1" fmla="val 1096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03E8099-ABFA-F0D0-E053-45F359779AA1}"/>
              </a:ext>
            </a:extLst>
          </p:cNvPr>
          <p:cNvSpPr txBox="1"/>
          <p:nvPr/>
        </p:nvSpPr>
        <p:spPr>
          <a:xfrm>
            <a:off x="8721969" y="407963"/>
            <a:ext cx="2916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HİPOTONİK ÖVOLEMİK HİPONATREMİ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Uygunsuz ADH sendromu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Hipotiroidizm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Psikojenik polidipsi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Bira </a:t>
            </a:r>
            <a:r>
              <a:rPr lang="tr-TR" sz="2000" dirty="0" err="1">
                <a:solidFill>
                  <a:schemeClr val="bg1"/>
                </a:solidFill>
              </a:rPr>
              <a:t>potomanisi</a:t>
            </a:r>
            <a:endParaRPr lang="tr-T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</a:rPr>
              <a:t>İdiosenkratik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drug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rekasiyonu</a:t>
            </a:r>
            <a:r>
              <a:rPr lang="tr-TR" sz="2000" dirty="0">
                <a:solidFill>
                  <a:schemeClr val="bg1"/>
                </a:solidFill>
              </a:rPr>
              <a:t> (</a:t>
            </a:r>
            <a:r>
              <a:rPr lang="tr-TR" sz="2000" dirty="0" err="1">
                <a:solidFill>
                  <a:schemeClr val="bg1"/>
                </a:solidFill>
              </a:rPr>
              <a:t>tiazid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ace</a:t>
            </a:r>
            <a:r>
              <a:rPr lang="tr-TR" sz="2000" dirty="0">
                <a:solidFill>
                  <a:schemeClr val="bg1"/>
                </a:solidFill>
              </a:rPr>
              <a:t> inhibitörleri)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Dayanıklılık egzersizleri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bg1"/>
                </a:solidFill>
              </a:rPr>
              <a:t>Adrenokortikotropin</a:t>
            </a:r>
            <a:r>
              <a:rPr lang="tr-TR" sz="2000" b="1" dirty="0">
                <a:solidFill>
                  <a:schemeClr val="bg1"/>
                </a:solidFill>
              </a:rPr>
              <a:t> eksikliği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5" name="Grafik 14" descr="Ünlem İşareti düz dolguyla">
            <a:extLst>
              <a:ext uri="{FF2B5EF4-FFF2-40B4-BE49-F238E27FC236}">
                <a16:creationId xmlns:a16="http://schemas.microsoft.com/office/drawing/2014/main" id="{C44EFE5F-48FE-EF4E-F23B-83A54DCF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8342" y="1364565"/>
            <a:ext cx="914400" cy="914400"/>
          </a:xfrm>
          <a:prstGeom prst="rect">
            <a:avLst/>
          </a:prstGeom>
        </p:spPr>
      </p:pic>
      <p:pic>
        <p:nvPicPr>
          <p:cNvPr id="17" name="Grafik 16" descr="Ölüler Günü düz dolguyla">
            <a:extLst>
              <a:ext uri="{FF2B5EF4-FFF2-40B4-BE49-F238E27FC236}">
                <a16:creationId xmlns:a16="http://schemas.microsoft.com/office/drawing/2014/main" id="{781AF936-2999-4167-71B3-5130F814A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0581" y="3169704"/>
            <a:ext cx="1281234" cy="1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onokrom, tek renkli, monokrom fotoğraf, siyah beyaz, röntgen film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33ED3E5-497B-A073-A1DF-E646717AF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3" y="219687"/>
            <a:ext cx="2378248" cy="2059862"/>
          </a:xfrm>
        </p:spPr>
      </p:pic>
      <p:pic>
        <p:nvPicPr>
          <p:cNvPr id="7" name="Resim 6" descr="siyah beyaz, taslak, monokrom, tek renkli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4549BB5-F224-10AF-B9DB-E7DD6722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68" y="219687"/>
            <a:ext cx="2630500" cy="205986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B15BC35-7700-F442-F926-495DBF37A1DD}"/>
              </a:ext>
            </a:extLst>
          </p:cNvPr>
          <p:cNvSpPr txBox="1"/>
          <p:nvPr/>
        </p:nvSpPr>
        <p:spPr>
          <a:xfrm>
            <a:off x="5348066" y="881690"/>
            <a:ext cx="6879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Kontrastlı Hipofiz MRG:</a:t>
            </a:r>
          </a:p>
          <a:p>
            <a:r>
              <a:rPr lang="tr-TR" dirty="0"/>
              <a:t>Hipofiz bezinde sağ yarıda </a:t>
            </a:r>
            <a:r>
              <a:rPr lang="tr-TR" b="1" dirty="0"/>
              <a:t>23x18x16 mm (</a:t>
            </a:r>
            <a:r>
              <a:rPr lang="tr-TR" b="1" dirty="0" err="1"/>
              <a:t>KKxTrxAP</a:t>
            </a:r>
            <a:r>
              <a:rPr lang="tr-TR" b="1" dirty="0"/>
              <a:t>) boyutlarında, kistik alanlar içeren, beze göre az </a:t>
            </a:r>
            <a:r>
              <a:rPr lang="tr-TR" b="1" dirty="0" err="1"/>
              <a:t>kontrastlanan</a:t>
            </a:r>
            <a:r>
              <a:rPr lang="tr-TR" b="1" dirty="0"/>
              <a:t>, optik </a:t>
            </a:r>
            <a:r>
              <a:rPr lang="tr-TR" b="1" dirty="0" err="1"/>
              <a:t>kiazmayı</a:t>
            </a:r>
            <a:r>
              <a:rPr lang="tr-TR" b="1" dirty="0"/>
              <a:t> </a:t>
            </a:r>
            <a:r>
              <a:rPr lang="tr-TR" b="1" dirty="0" err="1"/>
              <a:t>basılayan</a:t>
            </a:r>
            <a:r>
              <a:rPr lang="tr-TR" b="1" dirty="0"/>
              <a:t> kitle mevcuttur (</a:t>
            </a:r>
            <a:r>
              <a:rPr lang="tr-TR" b="1" dirty="0" err="1"/>
              <a:t>Makroadenom</a:t>
            </a:r>
            <a:r>
              <a:rPr lang="tr-TR" b="1" dirty="0"/>
              <a:t>?).</a:t>
            </a:r>
          </a:p>
          <a:p>
            <a:endParaRPr lang="tr-TR" dirty="0"/>
          </a:p>
          <a:p>
            <a:r>
              <a:rPr lang="tr-TR" dirty="0"/>
              <a:t>Bilgisayarlı Görme Alanı </a:t>
            </a:r>
          </a:p>
          <a:p>
            <a:r>
              <a:rPr lang="tr-TR" dirty="0"/>
              <a:t>Sağ normal sınırda; sol </a:t>
            </a:r>
            <a:r>
              <a:rPr lang="tr-TR" dirty="0" err="1"/>
              <a:t>nonspesifik</a:t>
            </a:r>
            <a:r>
              <a:rPr lang="tr-TR" dirty="0"/>
              <a:t> değişiklikler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CD8B2D2-64A8-246B-18F8-F573FBD0041B}"/>
              </a:ext>
            </a:extLst>
          </p:cNvPr>
          <p:cNvSpPr txBox="1"/>
          <p:nvPr/>
        </p:nvSpPr>
        <p:spPr>
          <a:xfrm>
            <a:off x="3277772" y="3344821"/>
            <a:ext cx="7835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18-FDG PET-BT:</a:t>
            </a:r>
          </a:p>
          <a:p>
            <a:r>
              <a:rPr lang="tr-TR" b="1" dirty="0"/>
              <a:t>Hipofiz bezinde fokal patolojik aktivite birikimi (</a:t>
            </a:r>
            <a:r>
              <a:rPr lang="tr-TR" b="1" dirty="0" err="1"/>
              <a:t>SUVmax</a:t>
            </a:r>
            <a:r>
              <a:rPr lang="tr-TR" b="1" dirty="0"/>
              <a:t>: 18.0) izlenmiştir (klinik ve diğer radyolojik bulgular ile korelasyonu önerilir). </a:t>
            </a:r>
          </a:p>
          <a:p>
            <a:r>
              <a:rPr lang="tr-TR" dirty="0"/>
              <a:t>-	Mediastende bilateral </a:t>
            </a:r>
            <a:r>
              <a:rPr lang="tr-TR" dirty="0" err="1"/>
              <a:t>hiler</a:t>
            </a:r>
            <a:r>
              <a:rPr lang="tr-TR" dirty="0"/>
              <a:t> lenf nodlarında fokal aktivite artışları (</a:t>
            </a:r>
            <a:r>
              <a:rPr lang="tr-TR" dirty="0" err="1"/>
              <a:t>SUVmax</a:t>
            </a:r>
            <a:r>
              <a:rPr lang="tr-TR" dirty="0"/>
              <a:t>: 4.4) gözlenmiştir (reaktif?).</a:t>
            </a:r>
          </a:p>
          <a:p>
            <a:r>
              <a:rPr lang="tr-TR" dirty="0"/>
              <a:t>-	Mide duvarında </a:t>
            </a:r>
            <a:r>
              <a:rPr lang="tr-TR" dirty="0" err="1"/>
              <a:t>diffüz</a:t>
            </a:r>
            <a:r>
              <a:rPr lang="tr-TR" dirty="0"/>
              <a:t> aktivite artışı (</a:t>
            </a:r>
            <a:r>
              <a:rPr lang="tr-TR" dirty="0" err="1"/>
              <a:t>SUVmax</a:t>
            </a:r>
            <a:r>
              <a:rPr lang="tr-TR" dirty="0"/>
              <a:t>: 5.4) mevcuttur (gastrit?).</a:t>
            </a:r>
          </a:p>
          <a:p>
            <a:r>
              <a:rPr lang="tr-TR" dirty="0"/>
              <a:t>-	İnen kolonda </a:t>
            </a:r>
            <a:r>
              <a:rPr lang="tr-TR" dirty="0" err="1"/>
              <a:t>splenik</a:t>
            </a:r>
            <a:r>
              <a:rPr lang="tr-TR" dirty="0"/>
              <a:t> </a:t>
            </a:r>
            <a:r>
              <a:rPr lang="tr-TR" dirty="0" err="1"/>
              <a:t>fleksura</a:t>
            </a:r>
            <a:r>
              <a:rPr lang="tr-TR" dirty="0"/>
              <a:t> düzeyinde barsak duvarına lokalize fokal aktivite artışı (</a:t>
            </a:r>
            <a:r>
              <a:rPr lang="tr-TR" dirty="0" err="1"/>
              <a:t>SUVmax</a:t>
            </a:r>
            <a:r>
              <a:rPr lang="tr-TR" dirty="0"/>
              <a:t>: 4.4) dikkati çekmiştir (polip?).</a:t>
            </a:r>
          </a:p>
          <a:p>
            <a:r>
              <a:rPr lang="tr-TR" dirty="0"/>
              <a:t>-	Vücutta diğer alanlarda patolojik 18F-FDG tutulumu saptanmamıştır.</a:t>
            </a:r>
          </a:p>
        </p:txBody>
      </p:sp>
      <p:pic>
        <p:nvPicPr>
          <p:cNvPr id="11" name="Resim 10" descr="metin, ekran görüntüsü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7643129-F161-33F0-A8BE-9C29A07C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43" y="3080824"/>
            <a:ext cx="1948542" cy="3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0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227283E5-E2E2-4A18-8A49-6735F6AE60C1}"/>
</file>

<file path=customXml/itemProps2.xml><?xml version="1.0" encoding="utf-8"?>
<ds:datastoreItem xmlns:ds="http://schemas.openxmlformats.org/officeDocument/2006/customXml" ds:itemID="{4C6C2BD1-6CAE-4062-AF75-06D612B3B2EF}"/>
</file>

<file path=customXml/itemProps3.xml><?xml version="1.0" encoding="utf-8"?>
<ds:datastoreItem xmlns:ds="http://schemas.openxmlformats.org/officeDocument/2006/customXml" ds:itemID="{48F040C3-650A-416F-974A-302E03B2B269}"/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1425</Words>
  <Application>Microsoft Macintosh PowerPoint</Application>
  <PresentationFormat>Geniş ekran</PresentationFormat>
  <Paragraphs>266</Paragraphs>
  <Slides>15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Office Teması</vt:lpstr>
      <vt:lpstr>Recurrent Falls and a Rare Etiology of Hyponatremia in the Geriatric Population: Panhypopituitarism Secondary to a Non-Functioning Pituitary Macroadenoma</vt:lpstr>
      <vt:lpstr>PowerPoint Sunusu</vt:lpstr>
      <vt:lpstr>Düşme</vt:lpstr>
      <vt:lpstr>Halsizlik-Kilo kaybı</vt:lpstr>
      <vt:lpstr>PowerPoint Sunusu</vt:lpstr>
      <vt:lpstr>PowerPoint Sunusu</vt:lpstr>
      <vt:lpstr>PowerPoint Sunusu</vt:lpstr>
      <vt:lpstr>Hiponatremi etiyolojisi açısından</vt:lpstr>
      <vt:lpstr>PowerPoint Sunusu</vt:lpstr>
      <vt:lpstr>Hormon replasman tedavisi</vt:lpstr>
      <vt:lpstr>Hipofizer Yetmezlik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Zeynep.Eroglu</dc:creator>
  <cp:lastModifiedBy>Zeynep.Eroglu</cp:lastModifiedBy>
  <cp:revision>21</cp:revision>
  <dcterms:created xsi:type="dcterms:W3CDTF">2025-10-11T10:38:23Z</dcterms:created>
  <dcterms:modified xsi:type="dcterms:W3CDTF">2025-10-15T20:28:55Z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